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8"/>
  </p:notesMasterIdLst>
  <p:handoutMasterIdLst>
    <p:handoutMasterId r:id="rId49"/>
  </p:handoutMasterIdLst>
  <p:sldIdLst>
    <p:sldId id="362" r:id="rId3"/>
    <p:sldId id="546" r:id="rId4"/>
    <p:sldId id="548" r:id="rId5"/>
    <p:sldId id="552" r:id="rId6"/>
    <p:sldId id="554" r:id="rId7"/>
    <p:sldId id="555" r:id="rId8"/>
    <p:sldId id="582" r:id="rId9"/>
    <p:sldId id="618" r:id="rId10"/>
    <p:sldId id="585" r:id="rId11"/>
    <p:sldId id="557" r:id="rId12"/>
    <p:sldId id="558" r:id="rId13"/>
    <p:sldId id="559" r:id="rId14"/>
    <p:sldId id="594" r:id="rId15"/>
    <p:sldId id="595" r:id="rId16"/>
    <p:sldId id="565" r:id="rId17"/>
    <p:sldId id="581" r:id="rId18"/>
    <p:sldId id="584" r:id="rId19"/>
    <p:sldId id="567" r:id="rId20"/>
    <p:sldId id="568" r:id="rId21"/>
    <p:sldId id="569" r:id="rId22"/>
    <p:sldId id="588" r:id="rId23"/>
    <p:sldId id="570" r:id="rId24"/>
    <p:sldId id="571" r:id="rId25"/>
    <p:sldId id="590" r:id="rId26"/>
    <p:sldId id="591" r:id="rId27"/>
    <p:sldId id="589" r:id="rId28"/>
    <p:sldId id="574" r:id="rId29"/>
    <p:sldId id="572" r:id="rId30"/>
    <p:sldId id="573" r:id="rId31"/>
    <p:sldId id="576" r:id="rId32"/>
    <p:sldId id="577" r:id="rId33"/>
    <p:sldId id="578" r:id="rId34"/>
    <p:sldId id="619" r:id="rId35"/>
    <p:sldId id="620" r:id="rId36"/>
    <p:sldId id="621" r:id="rId37"/>
    <p:sldId id="622" r:id="rId38"/>
    <p:sldId id="623" r:id="rId39"/>
    <p:sldId id="624" r:id="rId40"/>
    <p:sldId id="625" r:id="rId41"/>
    <p:sldId id="626" r:id="rId42"/>
    <p:sldId id="627" r:id="rId43"/>
    <p:sldId id="628" r:id="rId44"/>
    <p:sldId id="629" r:id="rId45"/>
    <p:sldId id="630" r:id="rId46"/>
    <p:sldId id="631" r:id="rId47"/>
  </p:sldIdLst>
  <p:sldSz cx="10058400" cy="7772400"/>
  <p:notesSz cx="9601200" cy="7315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AFEB2"/>
    <a:srgbClr val="70898E"/>
    <a:srgbClr val="8BA8AD"/>
    <a:srgbClr val="A7C8CD"/>
    <a:srgbClr val="50B1CB"/>
    <a:srgbClr val="C3B954"/>
    <a:srgbClr val="53B6C3"/>
    <a:srgbClr val="393939"/>
    <a:srgbClr val="1C1C1C"/>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18" autoAdjust="0"/>
  </p:normalViewPr>
  <p:slideViewPr>
    <p:cSldViewPr snapToGrid="0">
      <p:cViewPr varScale="1">
        <p:scale>
          <a:sx n="78" d="100"/>
          <a:sy n="78" d="100"/>
        </p:scale>
        <p:origin x="-96" y="-35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173"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2173"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 xmlns:p14="http://schemas.microsoft.com/office/powerpoint/2010/main" val="3037697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173"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2173"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1280597" y="3475221"/>
            <a:ext cx="7037835" cy="3290341"/>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3022600" y="549275"/>
            <a:ext cx="3551238" cy="2744788"/>
          </a:xfrm>
          <a:prstGeom prst="rect">
            <a:avLst/>
          </a:prstGeom>
          <a:noFill/>
          <a:ln w="12700">
            <a:solidFill>
              <a:schemeClr val="tx1"/>
            </a:solidFill>
            <a:miter lim="800000"/>
            <a:headEnd/>
            <a:tailEnd/>
          </a:ln>
        </p:spPr>
      </p:sp>
    </p:spTree>
    <p:extLst>
      <p:ext uri="{BB962C8B-B14F-4D97-AF65-F5344CB8AC3E}">
        <p14:creationId xmlns="" xmlns:p14="http://schemas.microsoft.com/office/powerpoint/2010/main" val="1588183856"/>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E9E89C5-10C1-074B-9209-7158405B7D6A}" type="slidenum">
              <a:rPr lang="en-US" smtClean="0">
                <a:latin typeface="Times New Roman" charset="0"/>
              </a:rPr>
              <a:pPr>
                <a:defRPr/>
              </a:pPr>
              <a:t>10</a:t>
            </a:fld>
            <a:endParaRPr lang="en-US" smtClean="0">
              <a:latin typeface="Times New Roman"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CB4A160B-F53D-A14F-8015-14F360F72150}" type="slidenum">
              <a:rPr lang="en-US" smtClean="0">
                <a:latin typeface="Times New Roman" charset="0"/>
              </a:rPr>
              <a:pPr>
                <a:defRPr/>
              </a:pPr>
              <a:t>11</a:t>
            </a:fld>
            <a:endParaRPr lang="en-US" smtClean="0">
              <a:latin typeface="Times New Roman"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DDB361B8-32B8-3645-8F77-446929F3F8B6}" type="slidenum">
              <a:rPr lang="en-US" smtClean="0">
                <a:latin typeface="Times New Roman" charset="0"/>
              </a:rPr>
              <a:pPr>
                <a:defRPr/>
              </a:pPr>
              <a:t>12</a:t>
            </a:fld>
            <a:endParaRPr lang="en-US" smtClean="0">
              <a:latin typeface="Times New Roman"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869DEA1-BDE8-4AEB-B56B-C611956B8B55}" type="slidenum">
              <a:rPr lang="en-US" smtClean="0"/>
              <a:pPr/>
              <a:t>13</a:t>
            </a:fld>
            <a:endParaRPr lang="en-US" smtClean="0"/>
          </a:p>
        </p:txBody>
      </p:sp>
      <p:sp>
        <p:nvSpPr>
          <p:cNvPr id="77827" name="Rectangle 2"/>
          <p:cNvSpPr>
            <a:spLocks noGrp="1" noRot="1" noChangeAspect="1" noChangeArrowheads="1" noTextEdit="1"/>
          </p:cNvSpPr>
          <p:nvPr>
            <p:ph type="sldImg"/>
          </p:nvPr>
        </p:nvSpPr>
        <p:spPr>
          <a:xfrm>
            <a:off x="3033713" y="554038"/>
            <a:ext cx="3535362" cy="2732087"/>
          </a:xfrm>
          <a:ln/>
        </p:spPr>
      </p:sp>
      <p:sp>
        <p:nvSpPr>
          <p:cNvPr id="77828" name="Rectangle 3"/>
          <p:cNvSpPr>
            <a:spLocks noGrp="1" noChangeArrowheads="1"/>
          </p:cNvSpPr>
          <p:nvPr>
            <p:ph type="body" idx="1"/>
          </p:nvPr>
        </p:nvSpPr>
        <p:spPr>
          <a:xfrm>
            <a:off x="1280827" y="3475227"/>
            <a:ext cx="7039549" cy="3291165"/>
          </a:xfrm>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DC2A411-6691-4AB6-A066-8CAC91B5E165}" type="slidenum">
              <a:rPr lang="en-US" smtClean="0"/>
              <a:pPr/>
              <a:t>14</a:t>
            </a:fld>
            <a:endParaRPr lang="en-US" smtClean="0"/>
          </a:p>
        </p:txBody>
      </p:sp>
      <p:sp>
        <p:nvSpPr>
          <p:cNvPr id="78851" name="Rectangle 2"/>
          <p:cNvSpPr>
            <a:spLocks noGrp="1" noRot="1" noChangeAspect="1" noChangeArrowheads="1" noTextEdit="1"/>
          </p:cNvSpPr>
          <p:nvPr>
            <p:ph type="sldImg"/>
          </p:nvPr>
        </p:nvSpPr>
        <p:spPr>
          <a:xfrm>
            <a:off x="3033713" y="554038"/>
            <a:ext cx="3535362" cy="2732087"/>
          </a:xfrm>
          <a:ln/>
        </p:spPr>
      </p:sp>
      <p:sp>
        <p:nvSpPr>
          <p:cNvPr id="78852" name="Rectangle 3"/>
          <p:cNvSpPr>
            <a:spLocks noGrp="1" noChangeArrowheads="1"/>
          </p:cNvSpPr>
          <p:nvPr>
            <p:ph type="body" idx="1"/>
          </p:nvPr>
        </p:nvSpPr>
        <p:spPr>
          <a:xfrm>
            <a:off x="1280827" y="3475227"/>
            <a:ext cx="7039549" cy="3291165"/>
          </a:xfrm>
          <a:noFill/>
          <a:ln/>
        </p:spPr>
        <p:txBody>
          <a:bodyPr/>
          <a:lstStyle/>
          <a:p>
            <a:pPr eaLnBrk="1" hangingPunct="1"/>
            <a:r>
              <a:rPr lang="en-US" dirty="0" smtClean="0"/>
              <a:t>B can hear C but it can’t hear A. So, likely that A cannot hear B.</a:t>
            </a:r>
          </a:p>
          <a:p>
            <a:pPr eaLnBrk="1" hangingPunct="1"/>
            <a:r>
              <a:rPr lang="en-US" dirty="0" smtClean="0"/>
              <a:t>Therefore</a:t>
            </a:r>
            <a:r>
              <a:rPr lang="en-US" baseline="0" dirty="0" smtClean="0"/>
              <a:t> B is safe transmitting to D. B’s transmission will</a:t>
            </a:r>
          </a:p>
          <a:p>
            <a:pPr eaLnBrk="1" hangingPunct="1"/>
            <a:r>
              <a:rPr lang="en-US" baseline="0" dirty="0" smtClean="0"/>
              <a:t>not affect A’s reception of C.</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AE8F008-3D7E-9F41-A16A-07F58D6EC8BD}" type="slidenum">
              <a:rPr lang="en-US" smtClean="0">
                <a:latin typeface="Times New Roman" charset="0"/>
              </a:rPr>
              <a:pPr>
                <a:defRPr/>
              </a:pPr>
              <a:t>15</a:t>
            </a:fld>
            <a:endParaRPr lang="en-US" smtClean="0">
              <a:latin typeface="Times New Roman"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1BC6B64-2BEC-C54D-9C23-6D5302075DCD}" type="slidenum">
              <a:rPr lang="en-US" smtClean="0">
                <a:latin typeface="Times New Roman" charset="0"/>
              </a:rPr>
              <a:pPr>
                <a:defRPr/>
              </a:pPr>
              <a:t>16</a:t>
            </a:fld>
            <a:endParaRPr lang="en-US" smtClean="0">
              <a:latin typeface="Times New Roman"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1BC6B64-2BEC-C54D-9C23-6D5302075DCD}" type="slidenum">
              <a:rPr lang="en-US" smtClean="0">
                <a:latin typeface="Times New Roman" charset="0"/>
              </a:rPr>
              <a:pPr>
                <a:defRPr/>
              </a:pPr>
              <a:t>17</a:t>
            </a:fld>
            <a:endParaRPr lang="en-US" smtClean="0">
              <a:latin typeface="Times New Roman"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D8FA664-EFC6-6244-AEB7-BC52D086F5ED}" type="slidenum">
              <a:rPr lang="en-US" smtClean="0">
                <a:latin typeface="Times New Roman" charset="0"/>
              </a:rPr>
              <a:pPr>
                <a:defRPr/>
              </a:pPr>
              <a:t>18</a:t>
            </a:fld>
            <a:endParaRPr lang="en-US" smtClean="0">
              <a:latin typeface="Times New Roman"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0EB9570-3CD0-1A4F-B4C3-0E88362F9A13}" type="slidenum">
              <a:rPr lang="en-US" smtClean="0">
                <a:latin typeface="Times New Roman" charset="0"/>
              </a:rPr>
              <a:pPr>
                <a:defRPr/>
              </a:pPr>
              <a:t>19</a:t>
            </a:fld>
            <a:endParaRPr lang="en-US" smtClean="0">
              <a:latin typeface="Times New Roman"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9EDB4F8-703A-9342-88DE-575BA6A1F240}" type="slidenum">
              <a:rPr lang="en-US" smtClean="0">
                <a:latin typeface="Times New Roman" charset="0"/>
              </a:rPr>
              <a:pPr>
                <a:defRPr/>
              </a:pPr>
              <a:t>2</a:t>
            </a:fld>
            <a:endParaRPr lang="en-US" smtClean="0">
              <a:latin typeface="Times New Roman"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dirty="0" smtClean="0">
                <a:latin typeface="Times New Roman" charset="0"/>
                <a:cs typeface="+mn-cs"/>
              </a:rPr>
              <a:t>Numbers are probably old…</a:t>
            </a:r>
            <a:endParaRPr lang="en-US" dirty="0">
              <a:latin typeface="Times New Roman" charset="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5322534-2284-5B4E-BF5F-3309DD9EE7C4}" type="slidenum">
              <a:rPr lang="en-US" smtClean="0">
                <a:latin typeface="Times New Roman" charset="0"/>
              </a:rPr>
              <a:pPr>
                <a:defRPr/>
              </a:pPr>
              <a:t>20</a:t>
            </a:fld>
            <a:endParaRPr lang="en-US" smtClean="0">
              <a:latin typeface="Times New Roman"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dirty="0" smtClean="0">
                <a:latin typeface="Times New Roman" charset="0"/>
                <a:cs typeface="+mn-cs"/>
              </a:rPr>
              <a:t>DCF: Distributed Coordination Function</a:t>
            </a:r>
          </a:p>
          <a:p>
            <a:pPr>
              <a:defRPr/>
            </a:pPr>
            <a:r>
              <a:rPr lang="en-US" dirty="0" smtClean="0">
                <a:latin typeface="Times New Roman" charset="0"/>
                <a:cs typeface="+mn-cs"/>
              </a:rPr>
              <a:t>DIFS: DCF </a:t>
            </a:r>
            <a:r>
              <a:rPr lang="en-US" dirty="0" err="1" smtClean="0">
                <a:latin typeface="Times New Roman" charset="0"/>
                <a:cs typeface="+mn-cs"/>
              </a:rPr>
              <a:t>InterFrame</a:t>
            </a:r>
            <a:r>
              <a:rPr lang="en-US" dirty="0" smtClean="0">
                <a:latin typeface="Times New Roman" charset="0"/>
                <a:cs typeface="+mn-cs"/>
              </a:rPr>
              <a:t> Space, a specified time</a:t>
            </a:r>
          </a:p>
          <a:p>
            <a:pPr>
              <a:defRPr/>
            </a:pPr>
            <a:r>
              <a:rPr lang="en-US" dirty="0" smtClean="0">
                <a:latin typeface="Times New Roman" charset="0"/>
                <a:cs typeface="+mn-cs"/>
              </a:rPr>
              <a:t>SIFS: Short </a:t>
            </a:r>
            <a:r>
              <a:rPr lang="en-US" dirty="0" err="1" smtClean="0">
                <a:latin typeface="Times New Roman" charset="0"/>
                <a:cs typeface="+mn-cs"/>
              </a:rPr>
              <a:t>InterFrame</a:t>
            </a:r>
            <a:r>
              <a:rPr lang="en-US" baseline="0" dirty="0" smtClean="0">
                <a:latin typeface="Times New Roman" charset="0"/>
                <a:cs typeface="+mn-cs"/>
              </a:rPr>
              <a:t> Space</a:t>
            </a:r>
          </a:p>
          <a:p>
            <a:pPr>
              <a:defRPr/>
            </a:pPr>
            <a:endParaRPr lang="en-US" baseline="0" dirty="0" smtClean="0">
              <a:latin typeface="Times New Roman" charset="0"/>
              <a:cs typeface="+mn-cs"/>
            </a:endParaRPr>
          </a:p>
          <a:p>
            <a:pPr>
              <a:defRPr/>
            </a:pPr>
            <a:r>
              <a:rPr lang="en-US" baseline="0" dirty="0" smtClean="0">
                <a:latin typeface="Times New Roman" charset="0"/>
                <a:cs typeface="+mn-cs"/>
              </a:rPr>
              <a:t>Emphasize: We can’t rely on detecting collisions so we need ACKs for wireless layer 2.</a:t>
            </a:r>
            <a:endParaRPr lang="en-US" dirty="0">
              <a:latin typeface="Times New Roman" charset="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PCF: Point Coordination Function: Access</a:t>
            </a:r>
            <a:r>
              <a:rPr lang="en-US" baseline="0" dirty="0" smtClean="0"/>
              <a:t> Point hands out access permission to send frame to end hosts. Not used much.</a:t>
            </a:r>
            <a:endParaRPr lang="en-US" dirty="0" smtClean="0"/>
          </a:p>
          <a:p>
            <a:pPr>
              <a:defRPr/>
            </a:pPr>
            <a:r>
              <a:rPr lang="en-US" sz="1200" kern="1200" dirty="0" smtClean="0">
                <a:solidFill>
                  <a:schemeClr val="tx1"/>
                </a:solidFill>
                <a:latin typeface="Times New Roman" charset="0"/>
                <a:ea typeface="ＭＳ Ｐゴシック" charset="-128"/>
                <a:cs typeface="ＭＳ Ｐゴシック" charset="-128"/>
              </a:rPr>
              <a:t>DCF: Distributed Coordination Function</a:t>
            </a:r>
          </a:p>
          <a:p>
            <a:pPr>
              <a:defRPr/>
            </a:pPr>
            <a:r>
              <a:rPr lang="en-US" sz="1200" kern="1200" dirty="0" smtClean="0">
                <a:solidFill>
                  <a:schemeClr val="tx1"/>
                </a:solidFill>
                <a:latin typeface="Times New Roman" charset="0"/>
                <a:ea typeface="ＭＳ Ｐゴシック" charset="-128"/>
                <a:cs typeface="ＭＳ Ｐゴシック" charset="-128"/>
              </a:rPr>
              <a:t>DIFS: DCF </a:t>
            </a:r>
            <a:r>
              <a:rPr lang="en-US" sz="1200" kern="1200" dirty="0" err="1" smtClean="0">
                <a:solidFill>
                  <a:schemeClr val="tx1"/>
                </a:solidFill>
                <a:latin typeface="Times New Roman" charset="0"/>
                <a:ea typeface="ＭＳ Ｐゴシック" charset="-128"/>
                <a:cs typeface="ＭＳ Ｐゴシック" charset="-128"/>
              </a:rPr>
              <a:t>InterFrame</a:t>
            </a:r>
            <a:r>
              <a:rPr lang="en-US" sz="1200" kern="1200" dirty="0" smtClean="0">
                <a:solidFill>
                  <a:schemeClr val="tx1"/>
                </a:solidFill>
                <a:latin typeface="Times New Roman" charset="0"/>
                <a:ea typeface="ＭＳ Ｐゴシック" charset="-128"/>
                <a:cs typeface="ＭＳ Ｐゴシック" charset="-128"/>
              </a:rPr>
              <a:t> Space, a specified time</a:t>
            </a:r>
          </a:p>
          <a:p>
            <a:pPr>
              <a:defRPr/>
            </a:pPr>
            <a:r>
              <a:rPr lang="en-US" sz="1200" kern="1200" dirty="0" smtClean="0">
                <a:solidFill>
                  <a:schemeClr val="tx1"/>
                </a:solidFill>
                <a:latin typeface="Times New Roman" charset="0"/>
                <a:ea typeface="ＭＳ Ｐゴシック" charset="-128"/>
                <a:cs typeface="ＭＳ Ｐゴシック" charset="-128"/>
              </a:rPr>
              <a:t>SIFS: Short </a:t>
            </a:r>
            <a:r>
              <a:rPr lang="en-US" sz="1200" kern="1200" dirty="0" err="1" smtClean="0">
                <a:solidFill>
                  <a:schemeClr val="tx1"/>
                </a:solidFill>
                <a:latin typeface="Times New Roman" charset="0"/>
                <a:ea typeface="ＭＳ Ｐゴシック" charset="-128"/>
                <a:cs typeface="ＭＳ Ｐゴシック" charset="-128"/>
              </a:rPr>
              <a:t>InterFrame</a:t>
            </a:r>
            <a:r>
              <a:rPr lang="en-US" sz="1200" kern="1200" baseline="0" dirty="0" smtClean="0">
                <a:solidFill>
                  <a:schemeClr val="tx1"/>
                </a:solidFill>
                <a:latin typeface="Times New Roman" charset="0"/>
                <a:ea typeface="ＭＳ Ｐゴシック" charset="-128"/>
                <a:cs typeface="ＭＳ Ｐゴシック" charset="-128"/>
              </a:rPr>
              <a:t> Space</a:t>
            </a:r>
          </a:p>
          <a:p>
            <a:endParaRPr lang="en-US" dirty="0"/>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69414126-611F-B24C-8B69-5E5B9B358E9B}" type="slidenum">
              <a:rPr lang="en-US" smtClean="0">
                <a:latin typeface="Times New Roman" charset="0"/>
              </a:rPr>
              <a:pPr>
                <a:defRPr/>
              </a:pPr>
              <a:t>22</a:t>
            </a:fld>
            <a:endParaRPr lang="en-US" smtClean="0">
              <a:latin typeface="Times New Roman"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658CE30F-F230-524D-BFD4-484E65181E52}" type="slidenum">
              <a:rPr lang="en-US" smtClean="0">
                <a:latin typeface="Times New Roman" charset="0"/>
              </a:rPr>
              <a:pPr>
                <a:defRPr/>
              </a:pPr>
              <a:t>23</a:t>
            </a:fld>
            <a:endParaRPr lang="en-US" smtClean="0">
              <a:latin typeface="Times New Roman"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D99C4FFA-12F1-423A-B90B-C45606567592}" type="slidenum">
              <a:rPr lang="en-US" smtClean="0"/>
              <a:pPr/>
              <a:t>26</a:t>
            </a:fld>
            <a:endParaRPr lang="en-US" smtClean="0"/>
          </a:p>
        </p:txBody>
      </p:sp>
      <p:sp>
        <p:nvSpPr>
          <p:cNvPr id="75779" name="Rectangle 2"/>
          <p:cNvSpPr>
            <a:spLocks noGrp="1" noRot="1" noChangeAspect="1" noChangeArrowheads="1" noTextEdit="1"/>
          </p:cNvSpPr>
          <p:nvPr>
            <p:ph type="sldImg"/>
          </p:nvPr>
        </p:nvSpPr>
        <p:spPr>
          <a:xfrm>
            <a:off x="3033713" y="554038"/>
            <a:ext cx="3535362" cy="2732087"/>
          </a:xfrm>
          <a:ln/>
        </p:spPr>
      </p:sp>
      <p:sp>
        <p:nvSpPr>
          <p:cNvPr id="75780" name="Rectangle 3"/>
          <p:cNvSpPr>
            <a:spLocks noGrp="1" noChangeArrowheads="1"/>
          </p:cNvSpPr>
          <p:nvPr>
            <p:ph type="body" idx="1"/>
          </p:nvPr>
        </p:nvSpPr>
        <p:spPr>
          <a:xfrm>
            <a:off x="1280827" y="3475227"/>
            <a:ext cx="7039549" cy="3291165"/>
          </a:xfrm>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38FFF4F-CE8F-EA49-A7D6-766E08C9BDC2}" type="slidenum">
              <a:rPr lang="en-US" smtClean="0">
                <a:latin typeface="Times New Roman" charset="0"/>
              </a:rPr>
              <a:pPr>
                <a:defRPr/>
              </a:pPr>
              <a:t>27</a:t>
            </a:fld>
            <a:endParaRPr lang="en-US" smtClean="0">
              <a:latin typeface="Times New Roman"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E0F550CE-A0E6-5249-9972-2C66FF38F186}" type="slidenum">
              <a:rPr lang="en-US" smtClean="0">
                <a:latin typeface="Times New Roman" charset="0"/>
              </a:rPr>
              <a:pPr>
                <a:defRPr/>
              </a:pPr>
              <a:t>28</a:t>
            </a:fld>
            <a:endParaRPr lang="en-US" smtClean="0">
              <a:latin typeface="Times New Roman"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3AD003E-8C3C-7F4B-B2AC-9226B0851460}" type="slidenum">
              <a:rPr lang="en-US" smtClean="0">
                <a:latin typeface="Times New Roman" charset="0"/>
              </a:rPr>
              <a:pPr>
                <a:defRPr/>
              </a:pPr>
              <a:t>29</a:t>
            </a:fld>
            <a:endParaRPr lang="en-US" smtClean="0">
              <a:latin typeface="Times New Roman"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7E5F0FB-FEBD-4C40-A7C4-C32BD7C6AB65}" type="slidenum">
              <a:rPr lang="en-US" smtClean="0">
                <a:latin typeface="Times New Roman" charset="0"/>
              </a:rPr>
              <a:pPr>
                <a:defRPr/>
              </a:pPr>
              <a:t>3</a:t>
            </a:fld>
            <a:endParaRPr lang="en-US" smtClean="0">
              <a:latin typeface="Times New Roman"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5055357-366F-0742-8FB0-5F08343ED4C8}" type="slidenum">
              <a:rPr lang="en-US" smtClean="0">
                <a:latin typeface="Times New Roman" charset="0"/>
              </a:rPr>
              <a:pPr>
                <a:defRPr/>
              </a:pPr>
              <a:t>30</a:t>
            </a:fld>
            <a:endParaRPr lang="en-US" smtClean="0">
              <a:latin typeface="Times New Roman"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6D939F9F-D0BC-424E-976C-24C39916B09F}" type="slidenum">
              <a:rPr lang="en-US" smtClean="0">
                <a:latin typeface="Times New Roman" charset="0"/>
              </a:rPr>
              <a:pPr>
                <a:defRPr/>
              </a:pPr>
              <a:t>31</a:t>
            </a:fld>
            <a:endParaRPr lang="en-US" smtClean="0">
              <a:latin typeface="Times New Roman"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C5D8068-AC84-C742-A343-EB7028904E26}" type="slidenum">
              <a:rPr lang="en-US" smtClean="0">
                <a:latin typeface="Times New Roman" charset="0"/>
              </a:rPr>
              <a:pPr>
                <a:defRPr/>
              </a:pPr>
              <a:t>32</a:t>
            </a:fld>
            <a:endParaRPr lang="en-US" smtClean="0">
              <a:latin typeface="Times New Roman"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fld id="{DDACFBCC-921D-4313-9476-CEC545D392A4}" type="slidenum">
              <a:rPr lang="en-US"/>
              <a:pPr/>
              <a:t>33</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p:txBody>
          <a:bodyPr/>
          <a:lstStyle/>
          <a:p>
            <a:pPr>
              <a:defRPr/>
            </a:pPr>
            <a:endParaRPr lang="en-US">
              <a:latin typeface="Times New Roman" charset="0"/>
              <a:ea typeface="ＭＳ Ｐゴシック"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fld id="{DDACFBCC-921D-4313-9476-CEC545D392A4}" type="slidenum">
              <a:rPr lang="en-US"/>
              <a:pPr/>
              <a:t>34</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p:txBody>
          <a:bodyPr/>
          <a:lstStyle/>
          <a:p>
            <a:pPr>
              <a:defRPr/>
            </a:pPr>
            <a:endParaRPr lang="en-US">
              <a:latin typeface="Times New Roman" charset="0"/>
              <a:ea typeface="ＭＳ Ｐゴシック"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33731C4-8A45-EA4F-A284-A997633C89DA}" type="slidenum">
              <a:rPr lang="en-US" smtClean="0">
                <a:latin typeface="Times New Roman" charset="0"/>
              </a:rPr>
              <a:pPr>
                <a:defRPr/>
              </a:pPr>
              <a:t>4</a:t>
            </a:fld>
            <a:endParaRPr lang="en-US" smtClean="0">
              <a:latin typeface="Times New Roman"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dirty="0" smtClean="0">
                <a:latin typeface="Times New Roman" charset="0"/>
                <a:cs typeface="+mn-cs"/>
              </a:rPr>
              <a:t>What are each of these?</a:t>
            </a:r>
          </a:p>
          <a:p>
            <a:pPr>
              <a:defRPr/>
            </a:pPr>
            <a:r>
              <a:rPr lang="en-US" dirty="0" smtClean="0">
                <a:latin typeface="Times New Roman" charset="0"/>
                <a:cs typeface="+mn-cs"/>
              </a:rPr>
              <a:t>At</a:t>
            </a:r>
            <a:r>
              <a:rPr lang="en-US" baseline="0" dirty="0" smtClean="0">
                <a:latin typeface="Times New Roman" charset="0"/>
                <a:cs typeface="+mn-cs"/>
              </a:rPr>
              <a:t> least know something about the different categories.</a:t>
            </a:r>
          </a:p>
          <a:p>
            <a:pPr>
              <a:defRPr/>
            </a:pPr>
            <a:r>
              <a:rPr lang="en-US" baseline="0" dirty="0" smtClean="0">
                <a:latin typeface="Times New Roman" charset="0"/>
                <a:cs typeface="+mn-cs"/>
              </a:rPr>
              <a:t>802.11: WLAN</a:t>
            </a:r>
          </a:p>
          <a:p>
            <a:pPr>
              <a:defRPr/>
            </a:pPr>
            <a:r>
              <a:rPr lang="en-US" baseline="0" dirty="0" smtClean="0">
                <a:latin typeface="Times New Roman" charset="0"/>
                <a:cs typeface="+mn-cs"/>
              </a:rPr>
              <a:t>802.15: WPAN (Bluetooth) low power, short range, low bandwidth</a:t>
            </a:r>
          </a:p>
          <a:p>
            <a:pPr>
              <a:defRPr/>
            </a:pPr>
            <a:endParaRPr lang="en-US" baseline="0" dirty="0" smtClean="0">
              <a:latin typeface="Times New Roman" charset="0"/>
              <a:cs typeface="+mn-cs"/>
            </a:endParaRPr>
          </a:p>
          <a:p>
            <a:pPr>
              <a:defRPr/>
            </a:pPr>
            <a:r>
              <a:rPr lang="en-US" baseline="0" dirty="0" smtClean="0">
                <a:latin typeface="Times New Roman" charset="0"/>
                <a:cs typeface="+mn-cs"/>
              </a:rPr>
              <a:t>More on Cellular in next lecture:</a:t>
            </a:r>
          </a:p>
          <a:p>
            <a:pPr>
              <a:defRPr/>
            </a:pPr>
            <a:r>
              <a:rPr lang="en-US" baseline="0" dirty="0" smtClean="0">
                <a:latin typeface="Times New Roman" charset="0"/>
                <a:cs typeface="+mn-cs"/>
              </a:rPr>
              <a:t>2G: 1991</a:t>
            </a:r>
          </a:p>
          <a:p>
            <a:pPr>
              <a:defRPr/>
            </a:pPr>
            <a:r>
              <a:rPr lang="en-US" baseline="0" dirty="0" smtClean="0">
                <a:latin typeface="Times New Roman" charset="0"/>
                <a:cs typeface="+mn-cs"/>
              </a:rPr>
              <a:t>3G: 1998</a:t>
            </a:r>
          </a:p>
          <a:p>
            <a:pPr>
              <a:defRPr/>
            </a:pPr>
            <a:r>
              <a:rPr lang="en-US" baseline="0" dirty="0" smtClean="0">
                <a:latin typeface="Times New Roman" charset="0"/>
                <a:cs typeface="+mn-cs"/>
              </a:rPr>
              <a:t>4G: 2008</a:t>
            </a:r>
          </a:p>
          <a:p>
            <a:pPr>
              <a:defRPr/>
            </a:pPr>
            <a:r>
              <a:rPr lang="en-US" baseline="0" dirty="0" smtClean="0">
                <a:latin typeface="Times New Roman" charset="0"/>
                <a:cs typeface="+mn-cs"/>
              </a:rPr>
              <a:t>5G: due around 2020, 1Gb/s</a:t>
            </a:r>
            <a:endParaRPr lang="en-US" dirty="0">
              <a:latin typeface="Times New Roman" charset="0"/>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40</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41</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42</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43</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44</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45</a:t>
            </a:fld>
            <a:endParaRPr lang="en-US"/>
          </a:p>
        </p:txBody>
      </p:sp>
    </p:spTree>
    <p:extLst>
      <p:ext uri="{BB962C8B-B14F-4D97-AF65-F5344CB8AC3E}">
        <p14:creationId xmlns="" xmlns:p14="http://schemas.microsoft.com/office/powerpoint/2010/main" val="3994730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10B858F9-9B78-F54A-962E-8497867DE2F8}" type="slidenum">
              <a:rPr lang="en-US" smtClean="0">
                <a:latin typeface="Times New Roman" charset="0"/>
              </a:rPr>
              <a:pPr>
                <a:defRPr/>
              </a:pPr>
              <a:t>5</a:t>
            </a:fld>
            <a:endParaRPr lang="en-US" smtClean="0">
              <a:latin typeface="Times New Roman"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dirty="0" smtClean="0">
                <a:latin typeface="Times New Roman" charset="0"/>
                <a:cs typeface="+mn-cs"/>
              </a:rPr>
              <a:t>WANET: Wireless Ad hoc </a:t>
            </a:r>
            <a:r>
              <a:rPr lang="en-US" dirty="0" err="1" smtClean="0">
                <a:latin typeface="Times New Roman" charset="0"/>
                <a:cs typeface="+mn-cs"/>
              </a:rPr>
              <a:t>NETwork</a:t>
            </a:r>
            <a:endParaRPr lang="en-US" dirty="0" smtClean="0">
              <a:latin typeface="Times New Roman" charset="0"/>
              <a:cs typeface="+mn-cs"/>
            </a:endParaRPr>
          </a:p>
          <a:p>
            <a:pPr>
              <a:defRPr/>
            </a:pPr>
            <a:r>
              <a:rPr lang="en-US" dirty="0" smtClean="0">
                <a:latin typeface="Times New Roman" charset="0"/>
                <a:cs typeface="+mn-cs"/>
              </a:rPr>
              <a:t>MANET: Mobile Ad hoc </a:t>
            </a:r>
            <a:r>
              <a:rPr lang="en-US" dirty="0" err="1" smtClean="0">
                <a:latin typeface="Times New Roman" charset="0"/>
                <a:cs typeface="+mn-cs"/>
              </a:rPr>
              <a:t>NETwork</a:t>
            </a:r>
            <a:endParaRPr lang="en-US" dirty="0" smtClean="0">
              <a:latin typeface="Times New Roman" charset="0"/>
              <a:cs typeface="+mn-cs"/>
            </a:endParaRPr>
          </a:p>
          <a:p>
            <a:pPr>
              <a:defRPr/>
            </a:pPr>
            <a:endParaRPr lang="en-US" dirty="0" smtClean="0">
              <a:latin typeface="Times New Roman" charset="0"/>
              <a:cs typeface="+mn-cs"/>
            </a:endParaRPr>
          </a:p>
          <a:p>
            <a:pPr>
              <a:defRPr/>
            </a:pPr>
            <a:endParaRPr lang="en-US" dirty="0">
              <a:latin typeface="Times New Roman"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60CD4342-6B98-CD44-BA2A-C07694EBA38E}" type="slidenum">
              <a:rPr lang="en-US" smtClean="0">
                <a:latin typeface="Times New Roman" charset="0"/>
              </a:rPr>
              <a:pPr>
                <a:defRPr/>
              </a:pPr>
              <a:t>6</a:t>
            </a:fld>
            <a:endParaRPr lang="en-US" smtClean="0">
              <a:latin typeface="Times New Roman"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IEEE Wireless</a:t>
            </a:r>
            <a:r>
              <a:rPr lang="en-US" baseline="0" dirty="0" smtClean="0"/>
              <a:t> LAN definitions (WLAN)</a:t>
            </a:r>
            <a:endParaRPr lang="en-US" dirty="0" smtClean="0"/>
          </a:p>
          <a:p>
            <a:r>
              <a:rPr lang="en-US" dirty="0" smtClean="0"/>
              <a:t>Wi-Fi:  802.11</a:t>
            </a:r>
          </a:p>
          <a:p>
            <a:r>
              <a:rPr lang="en-US" dirty="0" smtClean="0"/>
              <a:t>802.11b: Most widely</a:t>
            </a:r>
            <a:r>
              <a:rPr lang="en-US" baseline="0" dirty="0" smtClean="0"/>
              <a:t> used</a:t>
            </a:r>
          </a:p>
          <a:p>
            <a:r>
              <a:rPr lang="en-US" baseline="0" dirty="0" smtClean="0"/>
              <a:t>802.11g: Faster version of 802.11b</a:t>
            </a:r>
          </a:p>
          <a:p>
            <a:r>
              <a:rPr lang="en-US" baseline="0" dirty="0" smtClean="0"/>
              <a:t>802.11ac: Comes on new Apple MacBook Pros: extension of 802.11n </a:t>
            </a:r>
          </a:p>
          <a:p>
            <a:pPr marL="0" marR="0" indent="0" algn="l" defTabSz="952500" rtl="0" eaLnBrk="0" fontAlgn="base" latinLnBrk="0" hangingPunct="0">
              <a:lnSpc>
                <a:spcPct val="100000"/>
              </a:lnSpc>
              <a:spcBef>
                <a:spcPct val="30000"/>
              </a:spcBef>
              <a:spcAft>
                <a:spcPct val="0"/>
              </a:spcAft>
              <a:buClrTx/>
              <a:buSzTx/>
              <a:buFontTx/>
              <a:buNone/>
              <a:tabLst/>
              <a:defRPr/>
            </a:pPr>
            <a:r>
              <a:rPr lang="en-US" baseline="0" dirty="0" smtClean="0"/>
              <a:t>My Mac: </a:t>
            </a:r>
            <a:r>
              <a:rPr lang="en-US" sz="1200" kern="1200" dirty="0" smtClean="0">
                <a:solidFill>
                  <a:schemeClr val="tx1"/>
                </a:solidFill>
                <a:latin typeface="Arial" charset="0"/>
                <a:ea typeface="ＭＳ Ｐゴシック" charset="-128"/>
                <a:cs typeface="ＭＳ Ｐゴシック" charset="-128"/>
              </a:rPr>
              <a:t>Supported PHY Modes:	802.11 a/b/g/n</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IEEE Wireless</a:t>
            </a:r>
            <a:r>
              <a:rPr lang="en-US" baseline="0" dirty="0" smtClean="0"/>
              <a:t> LAN definitions (WLAN)</a:t>
            </a:r>
            <a:endParaRPr lang="en-US" dirty="0" smtClean="0"/>
          </a:p>
          <a:p>
            <a:r>
              <a:rPr lang="en-US" dirty="0" smtClean="0"/>
              <a:t>Wi-Fi:  802.11</a:t>
            </a:r>
          </a:p>
          <a:p>
            <a:r>
              <a:rPr lang="en-US" dirty="0" smtClean="0"/>
              <a:t>802.11b: Most widely</a:t>
            </a:r>
            <a:r>
              <a:rPr lang="en-US" baseline="0" dirty="0" smtClean="0"/>
              <a:t> </a:t>
            </a:r>
            <a:r>
              <a:rPr lang="en-US" baseline="0" dirty="0" smtClean="0"/>
              <a:t>used initially</a:t>
            </a:r>
            <a:endParaRPr lang="en-US" baseline="0" dirty="0" smtClean="0"/>
          </a:p>
          <a:p>
            <a:r>
              <a:rPr lang="en-US" baseline="0" dirty="0" smtClean="0"/>
              <a:t>802.11g: Faster version of 802.11b</a:t>
            </a:r>
          </a:p>
          <a:p>
            <a:r>
              <a:rPr lang="en-US" baseline="0" dirty="0" smtClean="0"/>
              <a:t>802.11ac: Comes on new Apple MacBook Pros: extension of 802.11n </a:t>
            </a:r>
          </a:p>
          <a:p>
            <a:pPr marL="0" marR="0" indent="0" algn="l" defTabSz="952500" rtl="0" eaLnBrk="0" fontAlgn="base" latinLnBrk="0" hangingPunct="0">
              <a:lnSpc>
                <a:spcPct val="100000"/>
              </a:lnSpc>
              <a:spcBef>
                <a:spcPct val="30000"/>
              </a:spcBef>
              <a:spcAft>
                <a:spcPct val="0"/>
              </a:spcAft>
              <a:buClrTx/>
              <a:buSzTx/>
              <a:buFontTx/>
              <a:buNone/>
              <a:tabLst/>
              <a:defRPr/>
            </a:pPr>
            <a:r>
              <a:rPr lang="en-US" baseline="0" dirty="0" smtClean="0"/>
              <a:t>My </a:t>
            </a:r>
            <a:r>
              <a:rPr lang="en-US" baseline="0" dirty="0" smtClean="0"/>
              <a:t>laptop: </a:t>
            </a:r>
            <a:r>
              <a:rPr lang="en-US" sz="1200" kern="1200" dirty="0" smtClean="0">
                <a:solidFill>
                  <a:schemeClr val="tx1"/>
                </a:solidFill>
                <a:latin typeface="Arial" charset="0"/>
                <a:ea typeface="ＭＳ Ｐゴシック" charset="-128"/>
                <a:cs typeface="ＭＳ Ｐゴシック" charset="-128"/>
              </a:rPr>
              <a:t>Supported PHY </a:t>
            </a:r>
            <a:r>
              <a:rPr lang="en-US" sz="1200" kern="1200" dirty="0" smtClean="0">
                <a:solidFill>
                  <a:schemeClr val="tx1"/>
                </a:solidFill>
                <a:latin typeface="Arial" charset="0"/>
                <a:ea typeface="ＭＳ Ｐゴシック" charset="-128"/>
                <a:cs typeface="ＭＳ Ｐゴシック" charset="-128"/>
              </a:rPr>
              <a:t>Modes:</a:t>
            </a:r>
            <a:r>
              <a:rPr lang="en-US" sz="1200" kern="1200" baseline="0" dirty="0" smtClean="0">
                <a:solidFill>
                  <a:schemeClr val="tx1"/>
                </a:solidFill>
                <a:latin typeface="Arial" charset="0"/>
                <a:ea typeface="ＭＳ Ｐゴシック" charset="-128"/>
                <a:cs typeface="ＭＳ Ｐゴシック" charset="-128"/>
              </a:rPr>
              <a:t>  </a:t>
            </a:r>
            <a:r>
              <a:rPr lang="en-US" sz="1200" kern="1200" dirty="0" smtClean="0">
                <a:solidFill>
                  <a:schemeClr val="tx1"/>
                </a:solidFill>
                <a:latin typeface="Arial" charset="0"/>
                <a:ea typeface="ＭＳ Ｐゴシック" charset="-128"/>
                <a:cs typeface="ＭＳ Ｐゴシック" charset="-128"/>
              </a:rPr>
              <a:t>802.11 </a:t>
            </a:r>
            <a:r>
              <a:rPr lang="en-US" sz="1200" kern="1200" dirty="0" smtClean="0">
                <a:solidFill>
                  <a:schemeClr val="tx1"/>
                </a:solidFill>
                <a:latin typeface="Arial" charset="0"/>
                <a:ea typeface="ＭＳ Ｐゴシック" charset="-128"/>
                <a:cs typeface="ＭＳ Ｐゴシック" charset="-128"/>
              </a:rPr>
              <a:t>a/b/g/n</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7E102C4-D1A9-4ED0-A5F6-E84D52CB53B7}"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288" y="1985963"/>
            <a:ext cx="10044112" cy="5786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2920" y="142135"/>
            <a:ext cx="905256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02920" y="1482513"/>
            <a:ext cx="9052560" cy="5505450"/>
          </a:xfrm>
        </p:spPr>
        <p:txBody>
          <a:bodyPr/>
          <a:lstStyle/>
          <a:p>
            <a:pPr lvl="0"/>
            <a:endParaRPr lang="en-US" noProof="0" smtClean="0"/>
          </a:p>
        </p:txBody>
      </p:sp>
      <p:sp>
        <p:nvSpPr>
          <p:cNvPr id="4" name="Rectangle 4"/>
          <p:cNvSpPr>
            <a:spLocks noGrp="1" noChangeArrowheads="1"/>
          </p:cNvSpPr>
          <p:nvPr>
            <p:ph type="dt" sz="half" idx="10"/>
          </p:nvPr>
        </p:nvSpPr>
        <p:spPr>
          <a:xfrm>
            <a:off x="502921" y="7077922"/>
            <a:ext cx="724694" cy="539750"/>
          </a:xfrm>
          <a:prstGeom prst="rect">
            <a:avLst/>
          </a:prstGeom>
          <a:ln/>
        </p:spPr>
        <p:txBody>
          <a:bodyPr lIns="101882" tIns="50941" rIns="101882" bIns="50941"/>
          <a:lstStyle>
            <a:lvl1pPr>
              <a:defRPr/>
            </a:lvl1pPr>
          </a:lstStyle>
          <a:p>
            <a:pPr>
              <a:defRPr/>
            </a:pPr>
            <a:endParaRPr lang="en-US"/>
          </a:p>
        </p:txBody>
      </p:sp>
      <p:sp>
        <p:nvSpPr>
          <p:cNvPr id="5" name="Rectangle 5"/>
          <p:cNvSpPr>
            <a:spLocks noGrp="1" noChangeArrowheads="1"/>
          </p:cNvSpPr>
          <p:nvPr>
            <p:ph type="ftr" sz="quarter" idx="11"/>
          </p:nvPr>
        </p:nvSpPr>
        <p:spPr>
          <a:xfrm>
            <a:off x="1384777" y="7077922"/>
            <a:ext cx="7208520" cy="539750"/>
          </a:xfrm>
          <a:prstGeom prst="rect">
            <a:avLst/>
          </a:prstGeom>
          <a:ln/>
        </p:spPr>
        <p:txBody>
          <a:bodyPr lIns="101882" tIns="50941" rIns="101882" bIns="50941"/>
          <a:lstStyle>
            <a:lvl1pPr>
              <a:defRPr/>
            </a:lvl1pPr>
          </a:lstStyle>
          <a:p>
            <a:pPr>
              <a:defRPr/>
            </a:pPr>
            <a:r>
              <a:rPr lang="en-US" smtClean="0"/>
              <a:t>TCOM 500 Introduction to Networks and Protocols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9F783A-4203-4EAF-87DA-D315D091D4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482513"/>
            <a:ext cx="4442460" cy="550545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482513"/>
            <a:ext cx="4442460" cy="550545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502921" y="7077922"/>
            <a:ext cx="724694" cy="539750"/>
          </a:xfrm>
          <a:prstGeom prst="rect">
            <a:avLst/>
          </a:prstGeom>
          <a:ln/>
        </p:spPr>
        <p:txBody>
          <a:bodyPr lIns="101882" tIns="50941" rIns="101882" bIns="50941"/>
          <a:lstStyle>
            <a:lvl1pPr>
              <a:defRPr/>
            </a:lvl1pPr>
          </a:lstStyle>
          <a:p>
            <a:pPr>
              <a:defRPr/>
            </a:pPr>
            <a:endParaRPr lang="en-US"/>
          </a:p>
        </p:txBody>
      </p:sp>
      <p:sp>
        <p:nvSpPr>
          <p:cNvPr id="6" name="Footer Placeholder 5"/>
          <p:cNvSpPr>
            <a:spLocks noGrp="1" noChangeArrowheads="1"/>
          </p:cNvSpPr>
          <p:nvPr>
            <p:ph type="ftr" sz="quarter" idx="11"/>
          </p:nvPr>
        </p:nvSpPr>
        <p:spPr>
          <a:xfrm>
            <a:off x="1384777" y="7077922"/>
            <a:ext cx="7208520" cy="539750"/>
          </a:xfrm>
          <a:prstGeom prst="rect">
            <a:avLst/>
          </a:prstGeom>
          <a:ln/>
        </p:spPr>
        <p:txBody>
          <a:bodyPr lIns="101882" tIns="50941" rIns="101882" bIns="50941"/>
          <a:lstStyle>
            <a:lvl1pPr>
              <a:defRPr/>
            </a:lvl1pPr>
          </a:lstStyle>
          <a:p>
            <a:pPr>
              <a:defRPr/>
            </a:pPr>
            <a:r>
              <a:rPr lang="en-US" smtClean="0"/>
              <a:t>TCOM 500 Introduction to Networks and Protocols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1F8AD9-3957-4614-8C42-E626F2A037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2920" y="142135"/>
            <a:ext cx="9052560" cy="1295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502920" y="1482514"/>
            <a:ext cx="4442460" cy="26663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13020" y="1482514"/>
            <a:ext cx="4442460" cy="26663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02920" y="4321599"/>
            <a:ext cx="4442460" cy="26663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113020" y="4321599"/>
            <a:ext cx="4442460" cy="26663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502921" y="7077922"/>
            <a:ext cx="724694" cy="539750"/>
          </a:xfrm>
          <a:prstGeom prst="rect">
            <a:avLst/>
          </a:prstGeom>
          <a:ln/>
        </p:spPr>
        <p:txBody>
          <a:bodyPr lIns="101882" tIns="50941" rIns="101882" bIns="50941"/>
          <a:lstStyle>
            <a:lvl1pPr>
              <a:defRPr/>
            </a:lvl1pPr>
          </a:lstStyle>
          <a:p>
            <a:pPr>
              <a:defRPr/>
            </a:pPr>
            <a:endParaRPr lang="en-US"/>
          </a:p>
        </p:txBody>
      </p:sp>
      <p:sp>
        <p:nvSpPr>
          <p:cNvPr id="8" name="Rectangle 5"/>
          <p:cNvSpPr>
            <a:spLocks noGrp="1" noChangeArrowheads="1"/>
          </p:cNvSpPr>
          <p:nvPr>
            <p:ph type="ftr" sz="quarter" idx="11"/>
          </p:nvPr>
        </p:nvSpPr>
        <p:spPr>
          <a:xfrm>
            <a:off x="1384777" y="7077922"/>
            <a:ext cx="7208520" cy="539750"/>
          </a:xfrm>
          <a:prstGeom prst="rect">
            <a:avLst/>
          </a:prstGeom>
          <a:ln/>
        </p:spPr>
        <p:txBody>
          <a:bodyPr lIns="101882" tIns="50941" rIns="101882" bIns="50941"/>
          <a:lstStyle>
            <a:lvl1pPr>
              <a:defRPr/>
            </a:lvl1pPr>
          </a:lstStyle>
          <a:p>
            <a:pPr>
              <a:defRPr/>
            </a:pPr>
            <a:r>
              <a:rPr lang="en-US" smtClean="0"/>
              <a:t>TCOM 500 Introduction to Networks and Protocols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03A28B2-B0BF-4A6B-A8D8-2051EFAF013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7"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10044112" cy="5786437"/>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08162" y="7541662"/>
            <a:ext cx="309981" cy="215444"/>
          </a:xfrm>
          <a:prstGeom prst="rect">
            <a:avLst/>
          </a:prstGeom>
        </p:spPr>
        <p:txBody>
          <a:bodyPr vert="horz" wrap="none" lIns="0" tIns="0" rIns="0" bIns="0" rtlCol="0" anchor="ctr">
            <a:spAutoFit/>
          </a:bodyPr>
          <a:lstStyle>
            <a:lvl1pPr algn="r">
              <a:defRPr sz="1400">
                <a:solidFill>
                  <a:schemeClr val="tx1"/>
                </a:solidFill>
                <a:latin typeface="+mn-lt"/>
              </a:defRPr>
            </a:lvl1pPr>
          </a:lstStyle>
          <a:p>
            <a:fld id="{0783864D-491B-0D48-9494-9F5AD408C5E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3" r:id="rId2"/>
    <p:sldLayoutId id="2147483694" r:id="rId3"/>
    <p:sldLayoutId id="2147483695" r:id="rId4"/>
    <p:sldLayoutId id="2147483696" r:id="rId5"/>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31.png"/><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30.png"/></Relationships>
</file>

<file path=ppt/slides/_rels/slide1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png"/><Relationship Id="rId7"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6.png"/><Relationship Id="rId5" Type="http://schemas.openxmlformats.org/officeDocument/2006/relationships/image" Target="../media/image32.png"/><Relationship Id="rId10" Type="http://schemas.openxmlformats.org/officeDocument/2006/relationships/image" Target="../media/image35.png"/><Relationship Id="rId4" Type="http://schemas.openxmlformats.org/officeDocument/2006/relationships/image" Target="../media/image5.png"/><Relationship Id="rId9" Type="http://schemas.openxmlformats.org/officeDocument/2006/relationships/image" Target="../media/image3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17.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17.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notesSlide" Target="../notesSlides/notesSlide3.xm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oleObject" Target="../embeddings/oleObject4.bin"/><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5" Type="http://schemas.openxmlformats.org/officeDocument/2006/relationships/image" Target="../media/image22.png"/><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 Id="rId14" Type="http://schemas.openxmlformats.org/officeDocument/2006/relationships/image" Target="../media/image2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38538" y="1339173"/>
            <a:ext cx="9218187" cy="1443075"/>
          </a:xfrm>
          <a:noFill/>
        </p:spPr>
        <p:txBody>
          <a:bodyPr/>
          <a:lstStyle/>
          <a:p>
            <a:pPr marL="1089025" indent="-1089025" eaLnBrk="1" hangingPunct="1"/>
            <a:r>
              <a:rPr lang="en-US" sz="4400" smtClean="0"/>
              <a:t>21. </a:t>
            </a:r>
            <a:r>
              <a:rPr lang="en-US" sz="4400" dirty="0" smtClean="0"/>
              <a:t>Wireless Internet</a:t>
            </a:r>
            <a:endParaRPr lang="en-US" i="1" dirty="0" smtClean="0"/>
          </a:p>
        </p:txBody>
      </p:sp>
      <p:sp>
        <p:nvSpPr>
          <p:cNvPr id="120835" name="Rectangle 3"/>
          <p:cNvSpPr>
            <a:spLocks noGrp="1" noChangeArrowheads="1"/>
          </p:cNvSpPr>
          <p:nvPr>
            <p:ph idx="1"/>
          </p:nvPr>
        </p:nvSpPr>
        <p:spPr>
          <a:xfrm>
            <a:off x="194741" y="3998684"/>
            <a:ext cx="9233218" cy="2438224"/>
          </a:xfrm>
          <a:noFill/>
        </p:spPr>
        <p:txBody>
          <a:bodyPr/>
          <a:lstStyle/>
          <a:p>
            <a:pPr indent="-382588" algn="l" eaLnBrk="1" hangingPunct="1">
              <a:buClr>
                <a:srgbClr val="50B1CB"/>
              </a:buClr>
              <a:buSzPct val="75000"/>
              <a:buFont typeface="Wingdings" charset="2"/>
              <a:buChar char="n"/>
            </a:pPr>
            <a:r>
              <a:rPr lang="en-US" sz="2800" dirty="0" smtClean="0"/>
              <a:t>General wireless network issues</a:t>
            </a:r>
          </a:p>
          <a:p>
            <a:pPr indent="-382588" algn="l" eaLnBrk="1" hangingPunct="1">
              <a:buClr>
                <a:srgbClr val="50B1CB"/>
              </a:buClr>
              <a:buSzPct val="75000"/>
              <a:buFont typeface="Wingdings" charset="2"/>
              <a:buChar char="n"/>
            </a:pPr>
            <a:r>
              <a:rPr lang="en-US" sz="2800" dirty="0" err="1" smtClean="0"/>
              <a:t>WiFi</a:t>
            </a:r>
            <a:endParaRPr lang="en-US" sz="2800" dirty="0" smtClean="0"/>
          </a:p>
          <a:p>
            <a:pPr marL="739775" lvl="1" indent="-295275" eaLnBrk="1" hangingPunct="1">
              <a:buClr>
                <a:srgbClr val="CCFFCC"/>
              </a:buClr>
              <a:buSzPct val="100000"/>
              <a:buFont typeface="Lucida Grande"/>
              <a:buChar char="»"/>
            </a:pPr>
            <a:r>
              <a:rPr lang="en-US" sz="2600" dirty="0" smtClean="0"/>
              <a:t>channels and association</a:t>
            </a:r>
          </a:p>
          <a:p>
            <a:pPr marL="739775" lvl="1" indent="-295275" eaLnBrk="1" hangingPunct="1">
              <a:buClr>
                <a:srgbClr val="CCFFCC"/>
              </a:buClr>
              <a:buSzPct val="100000"/>
              <a:buFont typeface="Lucida Grande"/>
              <a:buChar char="»"/>
            </a:pPr>
            <a:r>
              <a:rPr lang="en-US" sz="2600" dirty="0" smtClean="0"/>
              <a:t>CSMA/CA</a:t>
            </a:r>
          </a:p>
          <a:p>
            <a:pPr marL="739775" lvl="1" indent="-295275" eaLnBrk="1" hangingPunct="1">
              <a:buClr>
                <a:srgbClr val="CCFFCC"/>
              </a:buClr>
              <a:buSzPct val="100000"/>
              <a:buFont typeface="Lucida Grande"/>
              <a:buChar char="»"/>
            </a:pPr>
            <a:r>
              <a:rPr lang="en-US" sz="2600" dirty="0" smtClean="0"/>
              <a:t>packet header fields</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522075"/>
            <a:ext cx="9348161" cy="1179912"/>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0" y="498340"/>
            <a:ext cx="8549640" cy="1295400"/>
          </a:xfrm>
        </p:spPr>
        <p:txBody>
          <a:bodyPr/>
          <a:lstStyle/>
          <a:p>
            <a:pPr>
              <a:defRPr/>
            </a:pPr>
            <a:r>
              <a:rPr lang="en-US" dirty="0">
                <a:latin typeface="+mn-lt"/>
                <a:cs typeface="+mj-cs"/>
              </a:rPr>
              <a:t>Wireless Link </a:t>
            </a:r>
            <a:r>
              <a:rPr lang="en-US" dirty="0" smtClean="0">
                <a:latin typeface="+mn-lt"/>
                <a:cs typeface="+mj-cs"/>
              </a:rPr>
              <a:t>Characteristics</a:t>
            </a:r>
            <a:endParaRPr lang="en-US" dirty="0">
              <a:latin typeface="+mn-lt"/>
              <a:cs typeface="+mj-cs"/>
            </a:endParaRPr>
          </a:p>
        </p:txBody>
      </p:sp>
      <p:sp>
        <p:nvSpPr>
          <p:cNvPr id="13317" name="Rectangle 3"/>
          <p:cNvSpPr>
            <a:spLocks noGrp="1" noChangeArrowheads="1"/>
          </p:cNvSpPr>
          <p:nvPr>
            <p:ph type="body" idx="1"/>
          </p:nvPr>
        </p:nvSpPr>
        <p:spPr>
          <a:xfrm>
            <a:off x="0" y="1795040"/>
            <a:ext cx="10058400" cy="5585141"/>
          </a:xfrm>
        </p:spPr>
        <p:txBody>
          <a:bodyPr>
            <a:normAutofit fontScale="92500" lnSpcReduction="10000"/>
          </a:bodyPr>
          <a:lstStyle/>
          <a:p>
            <a:pPr>
              <a:lnSpc>
                <a:spcPct val="80000"/>
              </a:lnSpc>
              <a:defRPr/>
            </a:pPr>
            <a:r>
              <a:rPr lang="en-US" dirty="0" smtClean="0">
                <a:solidFill>
                  <a:srgbClr val="000000"/>
                </a:solidFill>
                <a:cs typeface="+mn-cs"/>
              </a:rPr>
              <a:t>Differences </a:t>
            </a:r>
            <a:r>
              <a:rPr lang="en-US" dirty="0">
                <a:solidFill>
                  <a:srgbClr val="000000"/>
                </a:solidFill>
                <a:cs typeface="+mn-cs"/>
              </a:rPr>
              <a:t>from wired </a:t>
            </a:r>
            <a:r>
              <a:rPr lang="en-US" dirty="0" smtClean="0">
                <a:solidFill>
                  <a:srgbClr val="000000"/>
                </a:solidFill>
                <a:cs typeface="+mn-cs"/>
              </a:rPr>
              <a:t>links</a:t>
            </a:r>
            <a:endParaRPr lang="en-US" sz="2700" dirty="0">
              <a:solidFill>
                <a:srgbClr val="000000"/>
              </a:solidFill>
              <a:cs typeface="+mn-cs"/>
            </a:endParaRPr>
          </a:p>
          <a:p>
            <a:pPr lvl="1">
              <a:defRPr/>
            </a:pPr>
            <a:r>
              <a:rPr lang="en-US" i="1" dirty="0">
                <a:solidFill>
                  <a:srgbClr val="000000"/>
                </a:solidFill>
              </a:rPr>
              <a:t>decreased signal strength: </a:t>
            </a:r>
            <a:r>
              <a:rPr lang="en-US" dirty="0">
                <a:solidFill>
                  <a:srgbClr val="000000"/>
                </a:solidFill>
              </a:rPr>
              <a:t>radio signal attenuates as it propagates </a:t>
            </a:r>
            <a:r>
              <a:rPr lang="en-US" dirty="0" smtClean="0">
                <a:solidFill>
                  <a:srgbClr val="000000"/>
                </a:solidFill>
              </a:rPr>
              <a:t>(</a:t>
            </a:r>
            <a:r>
              <a:rPr lang="en-US" dirty="0">
                <a:solidFill>
                  <a:srgbClr val="000000"/>
                </a:solidFill>
              </a:rPr>
              <a:t>path loss</a:t>
            </a:r>
            <a:r>
              <a:rPr lang="en-US" dirty="0" smtClean="0">
                <a:solidFill>
                  <a:srgbClr val="000000"/>
                </a:solidFill>
              </a:rPr>
              <a:t>) – much faster than when guided through wire</a:t>
            </a:r>
            <a:endParaRPr lang="en-US" dirty="0">
              <a:solidFill>
                <a:srgbClr val="000000"/>
              </a:solidFill>
            </a:endParaRPr>
          </a:p>
          <a:p>
            <a:pPr lvl="1">
              <a:defRPr/>
            </a:pPr>
            <a:r>
              <a:rPr lang="en-US" i="1" dirty="0">
                <a:solidFill>
                  <a:srgbClr val="000000"/>
                </a:solidFill>
              </a:rPr>
              <a:t>interference from other sources: </a:t>
            </a:r>
            <a:r>
              <a:rPr lang="en-US" dirty="0">
                <a:solidFill>
                  <a:srgbClr val="000000"/>
                </a:solidFill>
              </a:rPr>
              <a:t>standardized wireless network frequencies (</a:t>
            </a:r>
            <a:r>
              <a:rPr lang="en-US" i="1" dirty="0">
                <a:solidFill>
                  <a:srgbClr val="000000"/>
                </a:solidFill>
              </a:rPr>
              <a:t>e.g., </a:t>
            </a:r>
            <a:r>
              <a:rPr lang="en-US" dirty="0">
                <a:solidFill>
                  <a:srgbClr val="000000"/>
                </a:solidFill>
              </a:rPr>
              <a:t>2.4 GHz) shared by other devices (</a:t>
            </a:r>
            <a:r>
              <a:rPr lang="en-US" i="1" dirty="0">
                <a:solidFill>
                  <a:srgbClr val="000000"/>
                </a:solidFill>
              </a:rPr>
              <a:t>e.g., </a:t>
            </a:r>
            <a:r>
              <a:rPr lang="en-US" dirty="0" smtClean="0">
                <a:solidFill>
                  <a:srgbClr val="000000"/>
                </a:solidFill>
              </a:rPr>
              <a:t>wireless phones, electric motors, microwave ovens) </a:t>
            </a:r>
          </a:p>
          <a:p>
            <a:pPr lvl="1">
              <a:defRPr/>
            </a:pPr>
            <a:r>
              <a:rPr lang="en-US" i="1" dirty="0" smtClean="0">
                <a:solidFill>
                  <a:srgbClr val="000000"/>
                </a:solidFill>
              </a:rPr>
              <a:t>multipath </a:t>
            </a:r>
            <a:r>
              <a:rPr lang="en-US" i="1" dirty="0">
                <a:solidFill>
                  <a:srgbClr val="000000"/>
                </a:solidFill>
              </a:rPr>
              <a:t>propagation: </a:t>
            </a:r>
            <a:r>
              <a:rPr lang="en-US" dirty="0">
                <a:solidFill>
                  <a:srgbClr val="000000"/>
                </a:solidFill>
              </a:rPr>
              <a:t>radio signal reflects off </a:t>
            </a:r>
            <a:r>
              <a:rPr lang="en-US" dirty="0" smtClean="0">
                <a:solidFill>
                  <a:srgbClr val="000000"/>
                </a:solidFill>
              </a:rPr>
              <a:t>objects and </a:t>
            </a:r>
            <a:r>
              <a:rPr lang="en-US" dirty="0">
                <a:solidFill>
                  <a:srgbClr val="000000"/>
                </a:solidFill>
              </a:rPr>
              <a:t>ground, arriving </a:t>
            </a:r>
            <a:r>
              <a:rPr lang="en-US" dirty="0" smtClean="0">
                <a:solidFill>
                  <a:srgbClr val="000000"/>
                </a:solidFill>
              </a:rPr>
              <a:t>at </a:t>
            </a:r>
            <a:r>
              <a:rPr lang="en-US" dirty="0">
                <a:solidFill>
                  <a:srgbClr val="000000"/>
                </a:solidFill>
              </a:rPr>
              <a:t>destination at slightly different </a:t>
            </a:r>
            <a:r>
              <a:rPr lang="en-US" dirty="0" smtClean="0">
                <a:solidFill>
                  <a:srgbClr val="000000"/>
                </a:solidFill>
              </a:rPr>
              <a:t>times</a:t>
            </a:r>
            <a:endParaRPr lang="en-US" dirty="0">
              <a:solidFill>
                <a:srgbClr val="000000"/>
              </a:solidFill>
              <a:cs typeface="+mn-cs"/>
            </a:endParaRPr>
          </a:p>
          <a:p>
            <a:pPr>
              <a:defRPr/>
            </a:pPr>
            <a:r>
              <a:rPr lang="en-US" dirty="0" smtClean="0">
                <a:solidFill>
                  <a:srgbClr val="000000"/>
                </a:solidFill>
                <a:cs typeface="+mn-cs"/>
              </a:rPr>
              <a:t>Makes </a:t>
            </a:r>
            <a:r>
              <a:rPr lang="en-US" dirty="0">
                <a:solidFill>
                  <a:srgbClr val="000000"/>
                </a:solidFill>
                <a:cs typeface="+mn-cs"/>
              </a:rPr>
              <a:t>communication across (</a:t>
            </a:r>
            <a:r>
              <a:rPr lang="en-US" dirty="0" smtClean="0">
                <a:solidFill>
                  <a:srgbClr val="000000"/>
                </a:solidFill>
                <a:cs typeface="+mn-cs"/>
              </a:rPr>
              <a:t>even point-to-point</a:t>
            </a:r>
            <a:r>
              <a:rPr lang="en-US" dirty="0">
                <a:solidFill>
                  <a:srgbClr val="000000"/>
                </a:solidFill>
                <a:cs typeface="+mn-cs"/>
              </a:rPr>
              <a:t>) wireless link </a:t>
            </a:r>
            <a:r>
              <a:rPr lang="en-US" dirty="0" smtClean="0">
                <a:solidFill>
                  <a:srgbClr val="000000"/>
                </a:solidFill>
                <a:cs typeface="+mn-cs"/>
              </a:rPr>
              <a:t>more </a:t>
            </a:r>
            <a:r>
              <a:rPr lang="en-US" altLang="ja-JP" dirty="0" smtClean="0">
                <a:solidFill>
                  <a:srgbClr val="000000"/>
                </a:solidFill>
                <a:cs typeface="+mn-cs"/>
              </a:rPr>
              <a:t>challenging</a:t>
            </a:r>
          </a:p>
          <a:p>
            <a:pPr lvl="1">
              <a:defRPr/>
            </a:pPr>
            <a:r>
              <a:rPr lang="en-US" dirty="0" smtClean="0">
                <a:solidFill>
                  <a:srgbClr val="000000"/>
                </a:solidFill>
                <a:cs typeface="+mn-cs"/>
              </a:rPr>
              <a:t>Lower and variable achievable bit rates</a:t>
            </a:r>
          </a:p>
          <a:p>
            <a:pPr lvl="1">
              <a:defRPr/>
            </a:pPr>
            <a:r>
              <a:rPr lang="en-US" dirty="0" smtClean="0">
                <a:solidFill>
                  <a:srgbClr val="000000"/>
                </a:solidFill>
                <a:cs typeface="+mn-cs"/>
              </a:rPr>
              <a:t>higher error rates</a:t>
            </a:r>
          </a:p>
          <a:p>
            <a:pPr lvl="1">
              <a:defRPr/>
            </a:pPr>
            <a:r>
              <a:rPr lang="en-US" dirty="0" smtClean="0">
                <a:solidFill>
                  <a:srgbClr val="000000"/>
                </a:solidFill>
                <a:cs typeface="+mn-cs"/>
              </a:rPr>
              <a:t>limited distances without sophisticated antennas(beam-forming)</a:t>
            </a:r>
          </a:p>
          <a:p>
            <a:pPr lvl="2">
              <a:defRPr/>
            </a:pPr>
            <a:r>
              <a:rPr lang="en-US" dirty="0" smtClean="0">
                <a:solidFill>
                  <a:srgbClr val="000000"/>
                </a:solidFill>
                <a:cs typeface="+mn-cs"/>
              </a:rPr>
              <a:t>On the flip side, this ensures limited propagation delays</a:t>
            </a:r>
          </a:p>
          <a:p>
            <a:pPr lvl="1">
              <a:defRPr/>
            </a:pPr>
            <a:r>
              <a:rPr lang="en-US" dirty="0" smtClean="0">
                <a:solidFill>
                  <a:srgbClr val="000000"/>
                </a:solidFill>
                <a:cs typeface="+mn-cs"/>
              </a:rPr>
              <a:t>more vulnerable to snooping (signal is inherently broadcast)</a:t>
            </a:r>
          </a:p>
          <a:p>
            <a:pPr lvl="2">
              <a:defRPr/>
            </a:pPr>
            <a:r>
              <a:rPr lang="en-US" dirty="0" smtClean="0">
                <a:solidFill>
                  <a:srgbClr val="000000"/>
                </a:solidFill>
                <a:cs typeface="+mn-cs"/>
              </a:rPr>
              <a:t>Stronger need for encryption</a:t>
            </a:r>
            <a:endParaRPr lang="en-US" dirty="0">
              <a:solidFill>
                <a:srgbClr val="000000"/>
              </a:solidFill>
              <a:cs typeface="+mn-cs"/>
            </a:endParaRPr>
          </a:p>
          <a:p>
            <a:pPr>
              <a:lnSpc>
                <a:spcPct val="80000"/>
              </a:lnSpc>
              <a:defRPr/>
            </a:pPr>
            <a:endParaRPr lang="en-US" dirty="0">
              <a:solidFill>
                <a:srgbClr val="000000"/>
              </a:solidFill>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0" y="470791"/>
            <a:ext cx="8549640" cy="1295400"/>
          </a:xfrm>
        </p:spPr>
        <p:txBody>
          <a:bodyPr/>
          <a:lstStyle/>
          <a:p>
            <a:pPr>
              <a:defRPr/>
            </a:pPr>
            <a:r>
              <a:rPr lang="en-US" dirty="0">
                <a:latin typeface="+mn-lt"/>
                <a:cs typeface="+mj-cs"/>
              </a:rPr>
              <a:t>Wireless Link </a:t>
            </a:r>
            <a:r>
              <a:rPr lang="en-US" dirty="0" smtClean="0">
                <a:latin typeface="+mn-lt"/>
                <a:cs typeface="+mj-cs"/>
              </a:rPr>
              <a:t>Characteristics</a:t>
            </a:r>
            <a:endParaRPr lang="en-US" dirty="0">
              <a:latin typeface="+mn-lt"/>
              <a:cs typeface="+mj-cs"/>
            </a:endParaRPr>
          </a:p>
        </p:txBody>
      </p:sp>
      <p:sp>
        <p:nvSpPr>
          <p:cNvPr id="14341" name="Rectangle 3"/>
          <p:cNvSpPr>
            <a:spLocks noGrp="1" noChangeArrowheads="1"/>
          </p:cNvSpPr>
          <p:nvPr>
            <p:ph type="body" idx="1"/>
          </p:nvPr>
        </p:nvSpPr>
        <p:spPr>
          <a:xfrm>
            <a:off x="-1" y="1917151"/>
            <a:ext cx="5800869" cy="5612478"/>
          </a:xfrm>
        </p:spPr>
        <p:txBody>
          <a:bodyPr/>
          <a:lstStyle/>
          <a:p>
            <a:pPr marL="280988" indent="-280988">
              <a:defRPr/>
            </a:pPr>
            <a:r>
              <a:rPr lang="en-US" dirty="0">
                <a:solidFill>
                  <a:srgbClr val="000000"/>
                </a:solidFill>
                <a:cs typeface="+mn-cs"/>
              </a:rPr>
              <a:t>SNR: signal-to-noise ratio</a:t>
            </a:r>
          </a:p>
          <a:p>
            <a:pPr marL="512763" lvl="1" indent="-231775">
              <a:defRPr/>
            </a:pPr>
            <a:r>
              <a:rPr lang="en-US" dirty="0">
                <a:solidFill>
                  <a:srgbClr val="000000"/>
                </a:solidFill>
              </a:rPr>
              <a:t>larger </a:t>
            </a:r>
            <a:r>
              <a:rPr lang="en-US" dirty="0" smtClean="0">
                <a:solidFill>
                  <a:srgbClr val="000000"/>
                </a:solidFill>
              </a:rPr>
              <a:t>SNR is good</a:t>
            </a:r>
          </a:p>
          <a:p>
            <a:pPr marL="684213" lvl="2" indent="-171450">
              <a:defRPr/>
            </a:pPr>
            <a:r>
              <a:rPr lang="en-US" dirty="0" smtClean="0">
                <a:solidFill>
                  <a:srgbClr val="000000"/>
                </a:solidFill>
              </a:rPr>
              <a:t>easier </a:t>
            </a:r>
            <a:r>
              <a:rPr lang="en-US" dirty="0">
                <a:solidFill>
                  <a:srgbClr val="000000"/>
                </a:solidFill>
              </a:rPr>
              <a:t>to </a:t>
            </a:r>
            <a:r>
              <a:rPr lang="en-US" dirty="0" smtClean="0">
                <a:solidFill>
                  <a:srgbClr val="000000"/>
                </a:solidFill>
              </a:rPr>
              <a:t>separate signal </a:t>
            </a:r>
            <a:r>
              <a:rPr lang="en-US" dirty="0">
                <a:solidFill>
                  <a:srgbClr val="000000"/>
                </a:solidFill>
              </a:rPr>
              <a:t>from </a:t>
            </a:r>
            <a:r>
              <a:rPr lang="en-US" dirty="0" smtClean="0">
                <a:solidFill>
                  <a:srgbClr val="000000"/>
                </a:solidFill>
              </a:rPr>
              <a:t>noise</a:t>
            </a:r>
          </a:p>
          <a:p>
            <a:pPr marL="512763" lvl="1" indent="-231775">
              <a:defRPr/>
            </a:pPr>
            <a:r>
              <a:rPr lang="en-US" dirty="0" smtClean="0">
                <a:solidFill>
                  <a:srgbClr val="000000"/>
                </a:solidFill>
              </a:rPr>
              <a:t>measured in decibels (</a:t>
            </a:r>
            <a:r>
              <a:rPr lang="en-US" dirty="0" err="1" smtClean="0">
                <a:solidFill>
                  <a:srgbClr val="000000"/>
                </a:solidFill>
              </a:rPr>
              <a:t>db</a:t>
            </a:r>
            <a:r>
              <a:rPr lang="en-US" dirty="0" smtClean="0">
                <a:solidFill>
                  <a:srgbClr val="000000"/>
                </a:solidFill>
              </a:rPr>
              <a:t>)</a:t>
            </a:r>
          </a:p>
          <a:p>
            <a:pPr marL="684213" lvl="2" indent="-171450">
              <a:defRPr/>
            </a:pPr>
            <a:r>
              <a:rPr lang="en-US" dirty="0" smtClean="0">
                <a:solidFill>
                  <a:srgbClr val="000000"/>
                </a:solidFill>
              </a:rPr>
              <a:t>logarithmic scale – increase of </a:t>
            </a:r>
            <a:br>
              <a:rPr lang="en-US" dirty="0" smtClean="0">
                <a:solidFill>
                  <a:srgbClr val="000000"/>
                </a:solidFill>
              </a:rPr>
            </a:br>
            <a:r>
              <a:rPr lang="en-US" dirty="0" smtClean="0">
                <a:solidFill>
                  <a:srgbClr val="000000"/>
                </a:solidFill>
              </a:rPr>
              <a:t>3 </a:t>
            </a:r>
            <a:r>
              <a:rPr lang="en-US" dirty="0" err="1" smtClean="0">
                <a:solidFill>
                  <a:srgbClr val="000000"/>
                </a:solidFill>
              </a:rPr>
              <a:t>db</a:t>
            </a:r>
            <a:r>
              <a:rPr lang="en-US" dirty="0" smtClean="0">
                <a:solidFill>
                  <a:srgbClr val="000000"/>
                </a:solidFill>
              </a:rPr>
              <a:t> corresponds to doubling ratio</a:t>
            </a:r>
            <a:endParaRPr lang="en-US" dirty="0">
              <a:solidFill>
                <a:srgbClr val="000000"/>
              </a:solidFill>
            </a:endParaRPr>
          </a:p>
          <a:p>
            <a:pPr marL="280988" indent="-280988">
              <a:defRPr/>
            </a:pPr>
            <a:r>
              <a:rPr lang="en-US" sz="2700" dirty="0">
                <a:solidFill>
                  <a:srgbClr val="000000"/>
                </a:solidFill>
                <a:cs typeface="+mn-cs"/>
              </a:rPr>
              <a:t>SNR versus BER tradeoffs</a:t>
            </a:r>
          </a:p>
          <a:p>
            <a:pPr marL="512763" lvl="1" indent="-231775">
              <a:defRPr/>
            </a:pPr>
            <a:r>
              <a:rPr lang="en-US" dirty="0" smtClean="0">
                <a:solidFill>
                  <a:srgbClr val="000000"/>
                </a:solidFill>
              </a:rPr>
              <a:t>signal power</a:t>
            </a:r>
          </a:p>
          <a:p>
            <a:pPr marL="744538" lvl="2" indent="-231775">
              <a:defRPr/>
            </a:pPr>
            <a:r>
              <a:rPr lang="en-US" dirty="0" smtClean="0">
                <a:solidFill>
                  <a:srgbClr val="000000"/>
                </a:solidFill>
              </a:rPr>
              <a:t>increased power leads to higher </a:t>
            </a:r>
            <a:br>
              <a:rPr lang="en-US" dirty="0" smtClean="0">
                <a:solidFill>
                  <a:srgbClr val="000000"/>
                </a:solidFill>
              </a:rPr>
            </a:br>
            <a:r>
              <a:rPr lang="en-US" dirty="0" smtClean="0">
                <a:solidFill>
                  <a:srgbClr val="000000"/>
                </a:solidFill>
              </a:rPr>
              <a:t>SNR and lower </a:t>
            </a:r>
            <a:r>
              <a:rPr lang="en-US" dirty="0">
                <a:solidFill>
                  <a:srgbClr val="000000"/>
                </a:solidFill>
              </a:rPr>
              <a:t>BER</a:t>
            </a:r>
          </a:p>
          <a:p>
            <a:pPr marL="512763" lvl="1" indent="-231775">
              <a:defRPr/>
            </a:pPr>
            <a:r>
              <a:rPr lang="en-US" dirty="0" smtClean="0">
                <a:solidFill>
                  <a:srgbClr val="000000"/>
                </a:solidFill>
              </a:rPr>
              <a:t>alternate modulation schemes</a:t>
            </a:r>
          </a:p>
          <a:p>
            <a:pPr marL="744538" lvl="2" indent="-231775">
              <a:defRPr/>
            </a:pPr>
            <a:r>
              <a:rPr lang="en-US" dirty="0" smtClean="0">
                <a:solidFill>
                  <a:srgbClr val="000000"/>
                </a:solidFill>
              </a:rPr>
              <a:t>more sophisticated methods yield higher data rate, but also higher BER</a:t>
            </a:r>
          </a:p>
          <a:p>
            <a:pPr marL="744538" lvl="2" indent="-231775">
              <a:defRPr/>
            </a:pPr>
            <a:r>
              <a:rPr lang="en-US" dirty="0" smtClean="0">
                <a:solidFill>
                  <a:srgbClr val="000000"/>
                </a:solidFill>
              </a:rPr>
              <a:t>can sometimes select modulation technique based on conditions</a:t>
            </a:r>
            <a:endParaRPr lang="en-US" dirty="0">
              <a:solidFill>
                <a:srgbClr val="000000"/>
              </a:solidFill>
            </a:endParaRPr>
          </a:p>
          <a:p>
            <a:pPr lvl="1">
              <a:defRPr/>
            </a:pPr>
            <a:endParaRPr lang="en-US" dirty="0">
              <a:solidFill>
                <a:srgbClr val="000000"/>
              </a:solidFill>
            </a:endParaRPr>
          </a:p>
        </p:txBody>
      </p:sp>
      <p:grpSp>
        <p:nvGrpSpPr>
          <p:cNvPr id="2" name="Group 1"/>
          <p:cNvGrpSpPr/>
          <p:nvPr/>
        </p:nvGrpSpPr>
        <p:grpSpPr>
          <a:xfrm>
            <a:off x="5562662" y="2035041"/>
            <a:ext cx="4239626" cy="5467727"/>
            <a:chOff x="5122022" y="1475317"/>
            <a:chExt cx="4239626" cy="5467727"/>
          </a:xfrm>
        </p:grpSpPr>
        <p:sp>
          <p:nvSpPr>
            <p:cNvPr id="41989" name="Freeform 4"/>
            <p:cNvSpPr>
              <a:spLocks/>
            </p:cNvSpPr>
            <p:nvPr/>
          </p:nvSpPr>
          <p:spPr bwMode="auto">
            <a:xfrm>
              <a:off x="6031548" y="2018665"/>
              <a:ext cx="670560" cy="2864273"/>
            </a:xfrm>
            <a:custGeom>
              <a:avLst/>
              <a:gdLst>
                <a:gd name="T0" fmla="*/ 0 w 384"/>
                <a:gd name="T1" fmla="*/ 0 h 1592"/>
                <a:gd name="T2" fmla="*/ 2147483647 w 384"/>
                <a:gd name="T3" fmla="*/ 2147483647 h 1592"/>
                <a:gd name="T4" fmla="*/ 2147483647 w 384"/>
                <a:gd name="T5" fmla="*/ 2147483647 h 1592"/>
                <a:gd name="T6" fmla="*/ 2147483647 w 384"/>
                <a:gd name="T7" fmla="*/ 2147483647 h 15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4" h="1592">
                  <a:moveTo>
                    <a:pt x="0" y="0"/>
                  </a:moveTo>
                  <a:cubicBezTo>
                    <a:pt x="66" y="110"/>
                    <a:pt x="133" y="220"/>
                    <a:pt x="184" y="384"/>
                  </a:cubicBezTo>
                  <a:cubicBezTo>
                    <a:pt x="235" y="548"/>
                    <a:pt x="271" y="783"/>
                    <a:pt x="304" y="984"/>
                  </a:cubicBezTo>
                  <a:cubicBezTo>
                    <a:pt x="337" y="1185"/>
                    <a:pt x="371" y="1492"/>
                    <a:pt x="384" y="1592"/>
                  </a:cubicBezTo>
                </a:path>
              </a:pathLst>
            </a:custGeom>
            <a:noFill/>
            <a:ln w="28575" cmpd="sng">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41990" name="Freeform 5"/>
            <p:cNvSpPr>
              <a:spLocks/>
            </p:cNvSpPr>
            <p:nvPr/>
          </p:nvSpPr>
          <p:spPr bwMode="auto">
            <a:xfrm>
              <a:off x="6744018" y="1644438"/>
              <a:ext cx="754380" cy="3238500"/>
            </a:xfrm>
            <a:custGeom>
              <a:avLst/>
              <a:gdLst>
                <a:gd name="T0" fmla="*/ 0 w 432"/>
                <a:gd name="T1" fmla="*/ 0 h 1800"/>
                <a:gd name="T2" fmla="*/ 2147483647 w 432"/>
                <a:gd name="T3" fmla="*/ 2147483647 h 1800"/>
                <a:gd name="T4" fmla="*/ 2147483647 w 432"/>
                <a:gd name="T5" fmla="*/ 2147483647 h 1800"/>
                <a:gd name="T6" fmla="*/ 2147483647 w 432"/>
                <a:gd name="T7" fmla="*/ 2147483647 h 1800"/>
                <a:gd name="T8" fmla="*/ 2147483647 w 432"/>
                <a:gd name="T9" fmla="*/ 2147483647 h 1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2" h="1800">
                  <a:moveTo>
                    <a:pt x="0" y="0"/>
                  </a:moveTo>
                  <a:cubicBezTo>
                    <a:pt x="62" y="98"/>
                    <a:pt x="125" y="196"/>
                    <a:pt x="168" y="296"/>
                  </a:cubicBezTo>
                  <a:cubicBezTo>
                    <a:pt x="211" y="396"/>
                    <a:pt x="224" y="451"/>
                    <a:pt x="256" y="600"/>
                  </a:cubicBezTo>
                  <a:cubicBezTo>
                    <a:pt x="288" y="749"/>
                    <a:pt x="331" y="992"/>
                    <a:pt x="360" y="1192"/>
                  </a:cubicBezTo>
                  <a:cubicBezTo>
                    <a:pt x="389" y="1392"/>
                    <a:pt x="410" y="1596"/>
                    <a:pt x="432" y="1800"/>
                  </a:cubicBezTo>
                </a:path>
              </a:pathLst>
            </a:custGeom>
            <a:noFill/>
            <a:ln w="28575" cap="flat" cmpd="sng">
              <a:solidFill>
                <a:srgbClr val="FF0000"/>
              </a:solidFill>
              <a:prstDash val="dash"/>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41991" name="Freeform 6"/>
            <p:cNvSpPr>
              <a:spLocks/>
            </p:cNvSpPr>
            <p:nvPr/>
          </p:nvSpPr>
          <p:spPr bwMode="auto">
            <a:xfrm>
              <a:off x="7749858" y="1644438"/>
              <a:ext cx="712470" cy="3224107"/>
            </a:xfrm>
            <a:custGeom>
              <a:avLst/>
              <a:gdLst>
                <a:gd name="T0" fmla="*/ 0 w 408"/>
                <a:gd name="T1" fmla="*/ 0 h 1792"/>
                <a:gd name="T2" fmla="*/ 2147483647 w 408"/>
                <a:gd name="T3" fmla="*/ 2147483647 h 1792"/>
                <a:gd name="T4" fmla="*/ 2147483647 w 408"/>
                <a:gd name="T5" fmla="*/ 2147483647 h 1792"/>
                <a:gd name="T6" fmla="*/ 2147483647 w 408"/>
                <a:gd name="T7" fmla="*/ 2147483647 h 1792"/>
                <a:gd name="T8" fmla="*/ 2147483647 w 408"/>
                <a:gd name="T9" fmla="*/ 2147483647 h 17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1792">
                  <a:moveTo>
                    <a:pt x="0" y="0"/>
                  </a:moveTo>
                  <a:cubicBezTo>
                    <a:pt x="56" y="98"/>
                    <a:pt x="113" y="197"/>
                    <a:pt x="152" y="296"/>
                  </a:cubicBezTo>
                  <a:cubicBezTo>
                    <a:pt x="191" y="395"/>
                    <a:pt x="200" y="443"/>
                    <a:pt x="232" y="592"/>
                  </a:cubicBezTo>
                  <a:cubicBezTo>
                    <a:pt x="264" y="741"/>
                    <a:pt x="315" y="992"/>
                    <a:pt x="344" y="1192"/>
                  </a:cubicBezTo>
                  <a:cubicBezTo>
                    <a:pt x="373" y="1392"/>
                    <a:pt x="397" y="1691"/>
                    <a:pt x="408" y="1792"/>
                  </a:cubicBezTo>
                </a:path>
              </a:pathLst>
            </a:custGeom>
            <a:noFill/>
            <a:ln w="28575" cap="flat" cmpd="sng">
              <a:solidFill>
                <a:srgbClr val="009900"/>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14345" name="Rectangle 7"/>
            <p:cNvSpPr>
              <a:spLocks noChangeArrowheads="1"/>
            </p:cNvSpPr>
            <p:nvPr/>
          </p:nvSpPr>
          <p:spPr bwMode="auto">
            <a:xfrm>
              <a:off x="6022817" y="1630045"/>
              <a:ext cx="3148488" cy="326189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sz="2400">
                <a:latin typeface="+mn-lt"/>
                <a:cs typeface="+mn-cs"/>
              </a:endParaRPr>
            </a:p>
          </p:txBody>
        </p:sp>
        <p:sp>
          <p:nvSpPr>
            <p:cNvPr id="14346" name="Line 8"/>
            <p:cNvSpPr>
              <a:spLocks noChangeShapeType="1"/>
            </p:cNvSpPr>
            <p:nvPr/>
          </p:nvSpPr>
          <p:spPr bwMode="auto">
            <a:xfrm>
              <a:off x="6022817" y="2189586"/>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47" name="Line 9"/>
            <p:cNvSpPr>
              <a:spLocks noChangeShapeType="1"/>
            </p:cNvSpPr>
            <p:nvPr/>
          </p:nvSpPr>
          <p:spPr bwMode="auto">
            <a:xfrm>
              <a:off x="6033295" y="271854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48" name="Line 10"/>
            <p:cNvSpPr>
              <a:spLocks noChangeShapeType="1"/>
            </p:cNvSpPr>
            <p:nvPr/>
          </p:nvSpPr>
          <p:spPr bwMode="auto">
            <a:xfrm>
              <a:off x="6043772" y="3263688"/>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49" name="Line 11"/>
            <p:cNvSpPr>
              <a:spLocks noChangeShapeType="1"/>
            </p:cNvSpPr>
            <p:nvPr/>
          </p:nvSpPr>
          <p:spPr bwMode="auto">
            <a:xfrm>
              <a:off x="6054250" y="3792643"/>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50" name="Line 12"/>
            <p:cNvSpPr>
              <a:spLocks noChangeShapeType="1"/>
            </p:cNvSpPr>
            <p:nvPr/>
          </p:nvSpPr>
          <p:spPr bwMode="auto">
            <a:xfrm>
              <a:off x="6064727" y="433779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51" name="Line 13"/>
            <p:cNvSpPr>
              <a:spLocks noChangeShapeType="1"/>
            </p:cNvSpPr>
            <p:nvPr/>
          </p:nvSpPr>
          <p:spPr bwMode="auto">
            <a:xfrm>
              <a:off x="6847047" y="1630045"/>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52" name="Line 14"/>
            <p:cNvSpPr>
              <a:spLocks noChangeShapeType="1"/>
            </p:cNvSpPr>
            <p:nvPr/>
          </p:nvSpPr>
          <p:spPr bwMode="auto">
            <a:xfrm>
              <a:off x="7624128" y="1649837"/>
              <a:ext cx="0" cy="3261889"/>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53" name="Line 15"/>
            <p:cNvSpPr>
              <a:spLocks noChangeShapeType="1"/>
            </p:cNvSpPr>
            <p:nvPr/>
          </p:nvSpPr>
          <p:spPr bwMode="auto">
            <a:xfrm>
              <a:off x="8401209" y="1637242"/>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354" name="Text Box 16"/>
            <p:cNvSpPr txBox="1">
              <a:spLocks noChangeArrowheads="1"/>
            </p:cNvSpPr>
            <p:nvPr/>
          </p:nvSpPr>
          <p:spPr bwMode="auto">
            <a:xfrm>
              <a:off x="6562015" y="4866747"/>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endParaRPr lang="en-US" sz="1600" baseline="30000">
                <a:latin typeface="+mn-lt"/>
                <a:cs typeface="+mn-cs"/>
              </a:endParaRPr>
            </a:p>
          </p:txBody>
        </p:sp>
        <p:sp>
          <p:nvSpPr>
            <p:cNvPr id="14355" name="Text Box 17"/>
            <p:cNvSpPr txBox="1">
              <a:spLocks noChangeArrowheads="1"/>
            </p:cNvSpPr>
            <p:nvPr/>
          </p:nvSpPr>
          <p:spPr bwMode="auto">
            <a:xfrm>
              <a:off x="7340842" y="4868545"/>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20</a:t>
              </a:r>
              <a:endParaRPr lang="en-US" sz="1600" baseline="30000">
                <a:latin typeface="+mn-lt"/>
                <a:cs typeface="+mn-cs"/>
              </a:endParaRPr>
            </a:p>
          </p:txBody>
        </p:sp>
        <p:sp>
          <p:nvSpPr>
            <p:cNvPr id="14356" name="Text Box 18"/>
            <p:cNvSpPr txBox="1">
              <a:spLocks noChangeArrowheads="1"/>
            </p:cNvSpPr>
            <p:nvPr/>
          </p:nvSpPr>
          <p:spPr bwMode="auto">
            <a:xfrm>
              <a:off x="8100460" y="4872144"/>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30</a:t>
              </a:r>
              <a:endParaRPr lang="en-US" sz="1600" baseline="30000">
                <a:latin typeface="+mn-lt"/>
                <a:cs typeface="+mn-cs"/>
              </a:endParaRPr>
            </a:p>
          </p:txBody>
        </p:sp>
        <p:sp>
          <p:nvSpPr>
            <p:cNvPr id="14357" name="Text Box 19"/>
            <p:cNvSpPr txBox="1">
              <a:spLocks noChangeArrowheads="1"/>
            </p:cNvSpPr>
            <p:nvPr/>
          </p:nvSpPr>
          <p:spPr bwMode="auto">
            <a:xfrm>
              <a:off x="8895005" y="4875742"/>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40</a:t>
              </a:r>
              <a:endParaRPr lang="en-US" sz="1600" baseline="30000">
                <a:latin typeface="+mn-lt"/>
                <a:cs typeface="+mn-cs"/>
              </a:endParaRPr>
            </a:p>
          </p:txBody>
        </p:sp>
        <p:sp>
          <p:nvSpPr>
            <p:cNvPr id="14358" name="Line 20"/>
            <p:cNvSpPr>
              <a:spLocks noChangeShapeType="1"/>
            </p:cNvSpPr>
            <p:nvPr/>
          </p:nvSpPr>
          <p:spPr bwMode="auto">
            <a:xfrm>
              <a:off x="6358097" y="6761268"/>
              <a:ext cx="474980" cy="0"/>
            </a:xfrm>
            <a:prstGeom prst="line">
              <a:avLst/>
            </a:prstGeom>
            <a:noFill/>
            <a:ln w="28575">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14359" name="Line 21"/>
            <p:cNvSpPr>
              <a:spLocks noChangeShapeType="1"/>
            </p:cNvSpPr>
            <p:nvPr/>
          </p:nvSpPr>
          <p:spPr bwMode="auto">
            <a:xfrm>
              <a:off x="6358097" y="6315075"/>
              <a:ext cx="474980" cy="0"/>
            </a:xfrm>
            <a:prstGeom prst="line">
              <a:avLst/>
            </a:prstGeom>
            <a:noFill/>
            <a:ln w="28575">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14360" name="Line 22"/>
            <p:cNvSpPr>
              <a:spLocks noChangeShapeType="1"/>
            </p:cNvSpPr>
            <p:nvPr/>
          </p:nvSpPr>
          <p:spPr bwMode="auto">
            <a:xfrm>
              <a:off x="6372067" y="5840095"/>
              <a:ext cx="433070" cy="0"/>
            </a:xfrm>
            <a:prstGeom prst="line">
              <a:avLst/>
            </a:prstGeom>
            <a:noFill/>
            <a:ln w="28575">
              <a:solidFill>
                <a:srgbClr val="0099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14361" name="Text Box 23"/>
            <p:cNvSpPr txBox="1">
              <a:spLocks noChangeArrowheads="1"/>
            </p:cNvSpPr>
            <p:nvPr/>
          </p:nvSpPr>
          <p:spPr bwMode="auto">
            <a:xfrm>
              <a:off x="6770457" y="5688965"/>
              <a:ext cx="20683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QAM256 (8 Mbps)</a:t>
              </a:r>
            </a:p>
          </p:txBody>
        </p:sp>
        <p:sp>
          <p:nvSpPr>
            <p:cNvPr id="14362" name="Text Box 24"/>
            <p:cNvSpPr txBox="1">
              <a:spLocks noChangeArrowheads="1"/>
            </p:cNvSpPr>
            <p:nvPr/>
          </p:nvSpPr>
          <p:spPr bwMode="auto">
            <a:xfrm>
              <a:off x="6778664" y="6133360"/>
              <a:ext cx="1937899"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QAM16 (4 Mbps)</a:t>
              </a:r>
            </a:p>
          </p:txBody>
        </p:sp>
        <p:sp>
          <p:nvSpPr>
            <p:cNvPr id="14363" name="Text Box 25"/>
            <p:cNvSpPr txBox="1">
              <a:spLocks noChangeArrowheads="1"/>
            </p:cNvSpPr>
            <p:nvPr/>
          </p:nvSpPr>
          <p:spPr bwMode="auto">
            <a:xfrm>
              <a:off x="6846927" y="6593946"/>
              <a:ext cx="1749145"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BPSK (1 Mbps)</a:t>
              </a:r>
            </a:p>
          </p:txBody>
        </p:sp>
        <p:sp>
          <p:nvSpPr>
            <p:cNvPr id="14364" name="Text Box 26"/>
            <p:cNvSpPr txBox="1">
              <a:spLocks noChangeArrowheads="1"/>
            </p:cNvSpPr>
            <p:nvPr/>
          </p:nvSpPr>
          <p:spPr bwMode="auto">
            <a:xfrm>
              <a:off x="6754819" y="5210072"/>
              <a:ext cx="1319841"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a:latin typeface="+mn-lt"/>
                  <a:cs typeface="+mn-cs"/>
                </a:rPr>
                <a:t>SNR(dB)</a:t>
              </a:r>
            </a:p>
          </p:txBody>
        </p:sp>
        <p:sp>
          <p:nvSpPr>
            <p:cNvPr id="14365" name="Text Box 27"/>
            <p:cNvSpPr txBox="1">
              <a:spLocks noChangeArrowheads="1"/>
            </p:cNvSpPr>
            <p:nvPr/>
          </p:nvSpPr>
          <p:spPr bwMode="auto">
            <a:xfrm rot="-5400000">
              <a:off x="4966301" y="3080122"/>
              <a:ext cx="722096"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dirty="0">
                  <a:latin typeface="+mn-lt"/>
                  <a:cs typeface="+mn-cs"/>
                </a:rPr>
                <a:t>BER</a:t>
              </a:r>
            </a:p>
          </p:txBody>
        </p:sp>
        <p:sp>
          <p:nvSpPr>
            <p:cNvPr id="14366" name="Text Box 28"/>
            <p:cNvSpPr txBox="1">
              <a:spLocks noChangeArrowheads="1"/>
            </p:cNvSpPr>
            <p:nvPr/>
          </p:nvSpPr>
          <p:spPr bwMode="auto">
            <a:xfrm>
              <a:off x="5458113" y="14753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-1</a:t>
              </a:r>
            </a:p>
          </p:txBody>
        </p:sp>
        <p:sp>
          <p:nvSpPr>
            <p:cNvPr id="14367" name="Text Box 29"/>
            <p:cNvSpPr txBox="1">
              <a:spLocks noChangeArrowheads="1"/>
            </p:cNvSpPr>
            <p:nvPr/>
          </p:nvSpPr>
          <p:spPr bwMode="auto">
            <a:xfrm>
              <a:off x="5479068" y="2020465"/>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-2</a:t>
              </a:r>
            </a:p>
          </p:txBody>
        </p:sp>
        <p:sp>
          <p:nvSpPr>
            <p:cNvPr id="14368" name="Text Box 30"/>
            <p:cNvSpPr txBox="1">
              <a:spLocks noChangeArrowheads="1"/>
            </p:cNvSpPr>
            <p:nvPr/>
          </p:nvSpPr>
          <p:spPr bwMode="auto">
            <a:xfrm>
              <a:off x="5468590" y="254942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-3</a:t>
              </a:r>
            </a:p>
          </p:txBody>
        </p:sp>
        <p:sp>
          <p:nvSpPr>
            <p:cNvPr id="14369" name="Text Box 31"/>
            <p:cNvSpPr txBox="1">
              <a:spLocks noChangeArrowheads="1"/>
            </p:cNvSpPr>
            <p:nvPr/>
          </p:nvSpPr>
          <p:spPr bwMode="auto">
            <a:xfrm>
              <a:off x="5479068" y="360733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-5</a:t>
              </a:r>
            </a:p>
          </p:txBody>
        </p:sp>
        <p:sp>
          <p:nvSpPr>
            <p:cNvPr id="14370" name="Text Box 32"/>
            <p:cNvSpPr txBox="1">
              <a:spLocks noChangeArrowheads="1"/>
            </p:cNvSpPr>
            <p:nvPr/>
          </p:nvSpPr>
          <p:spPr bwMode="auto">
            <a:xfrm>
              <a:off x="5484308" y="415247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-6</a:t>
              </a:r>
            </a:p>
          </p:txBody>
        </p:sp>
        <p:sp>
          <p:nvSpPr>
            <p:cNvPr id="14371" name="Text Box 33"/>
            <p:cNvSpPr txBox="1">
              <a:spLocks noChangeArrowheads="1"/>
            </p:cNvSpPr>
            <p:nvPr/>
          </p:nvSpPr>
          <p:spPr bwMode="auto">
            <a:xfrm>
              <a:off x="5473830" y="47138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-7</a:t>
              </a:r>
            </a:p>
          </p:txBody>
        </p:sp>
        <p:sp>
          <p:nvSpPr>
            <p:cNvPr id="14372" name="Text Box 34"/>
            <p:cNvSpPr txBox="1">
              <a:spLocks noChangeArrowheads="1"/>
            </p:cNvSpPr>
            <p:nvPr/>
          </p:nvSpPr>
          <p:spPr bwMode="auto">
            <a:xfrm>
              <a:off x="5459860" y="3103564"/>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-4</a:t>
              </a:r>
            </a:p>
          </p:txBody>
        </p:sp>
      </p:grpSp>
      <p:sp>
        <p:nvSpPr>
          <p:cNvPr id="3" name="Slide Number Placeholder 2"/>
          <p:cNvSpPr>
            <a:spLocks noGrp="1"/>
          </p:cNvSpPr>
          <p:nvPr>
            <p:ph type="sldNum" sz="quarter" idx="10"/>
          </p:nvPr>
        </p:nvSpPr>
        <p:spPr/>
        <p:txBody>
          <a:bodyPr/>
          <a:lstStyle/>
          <a:p>
            <a:fld id="{0783864D-491B-0D48-9494-9F5AD408C5EE}"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64341" y="446332"/>
            <a:ext cx="8860086" cy="1295400"/>
          </a:xfrm>
        </p:spPr>
        <p:txBody>
          <a:bodyPr/>
          <a:lstStyle/>
          <a:p>
            <a:pPr>
              <a:defRPr/>
            </a:pPr>
            <a:r>
              <a:rPr lang="en-US" dirty="0">
                <a:latin typeface="+mn-lt"/>
                <a:cs typeface="+mj-cs"/>
              </a:rPr>
              <a:t>Wireless </a:t>
            </a:r>
            <a:r>
              <a:rPr lang="en-US" dirty="0" smtClean="0">
                <a:latin typeface="+mn-lt"/>
                <a:cs typeface="+mj-cs"/>
              </a:rPr>
              <a:t>Network Characteristics</a:t>
            </a:r>
            <a:endParaRPr lang="en-US" dirty="0">
              <a:latin typeface="+mn-lt"/>
              <a:cs typeface="+mj-cs"/>
            </a:endParaRPr>
          </a:p>
        </p:txBody>
      </p:sp>
      <p:sp>
        <p:nvSpPr>
          <p:cNvPr id="15366" name="Rectangle 3"/>
          <p:cNvSpPr>
            <a:spLocks noGrp="1" noChangeArrowheads="1"/>
          </p:cNvSpPr>
          <p:nvPr>
            <p:ph type="body" idx="1"/>
          </p:nvPr>
        </p:nvSpPr>
        <p:spPr>
          <a:xfrm>
            <a:off x="14940" y="1677897"/>
            <a:ext cx="10058400" cy="1266613"/>
          </a:xfrm>
        </p:spPr>
        <p:txBody>
          <a:bodyPr/>
          <a:lstStyle/>
          <a:p>
            <a:pPr>
              <a:defRPr/>
            </a:pPr>
            <a:r>
              <a:rPr lang="en-US" sz="2700" dirty="0">
                <a:cs typeface="+mn-cs"/>
              </a:rPr>
              <a:t>Multiple wireless senders and receivers create additional problems (beyond multiple access):</a:t>
            </a:r>
          </a:p>
        </p:txBody>
      </p:sp>
      <p:sp>
        <p:nvSpPr>
          <p:cNvPr id="15373" name="Rectangle 32"/>
          <p:cNvSpPr>
            <a:spLocks noChangeArrowheads="1"/>
          </p:cNvSpPr>
          <p:nvPr/>
        </p:nvSpPr>
        <p:spPr bwMode="auto">
          <a:xfrm>
            <a:off x="76000" y="5557588"/>
            <a:ext cx="9779367" cy="2177784"/>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42900" indent="-342900" algn="l">
              <a:lnSpc>
                <a:spcPct val="90000"/>
              </a:lnSpc>
              <a:spcBef>
                <a:spcPct val="20000"/>
              </a:spcBef>
              <a:buClr>
                <a:srgbClr val="800000"/>
              </a:buClr>
              <a:buSzPct val="75000"/>
              <a:buFont typeface="Wingdings" charset="2"/>
              <a:buChar char="■"/>
              <a:defRPr/>
            </a:pPr>
            <a:r>
              <a:rPr lang="en-US" sz="2700" dirty="0">
                <a:solidFill>
                  <a:srgbClr val="000000"/>
                </a:solidFill>
                <a:latin typeface="+mn-lt"/>
                <a:cs typeface="+mn-cs"/>
              </a:rPr>
              <a:t>Hidden terminal problem</a:t>
            </a:r>
          </a:p>
          <a:p>
            <a:pPr marL="687388" lvl="1" indent="-230188" algn="l">
              <a:lnSpc>
                <a:spcPct val="90000"/>
              </a:lnSpc>
              <a:spcBef>
                <a:spcPct val="20000"/>
              </a:spcBef>
              <a:buClr>
                <a:srgbClr val="008000"/>
              </a:buClr>
              <a:buSzPct val="100000"/>
              <a:buFont typeface="Lucida Grande"/>
              <a:buChar char="»"/>
              <a:defRPr/>
            </a:pPr>
            <a:r>
              <a:rPr lang="en-US" sz="2200" i="1" dirty="0" smtClean="0">
                <a:latin typeface="+mn-lt"/>
                <a:cs typeface="+mn-cs"/>
              </a:rPr>
              <a:t>A</a:t>
            </a:r>
            <a:r>
              <a:rPr lang="en-US" sz="2200" dirty="0" smtClean="0">
                <a:latin typeface="+mn-lt"/>
                <a:cs typeface="+mn-cs"/>
              </a:rPr>
              <a:t>, </a:t>
            </a:r>
            <a:r>
              <a:rPr lang="en-US" sz="2200" i="1" dirty="0" smtClean="0">
                <a:latin typeface="+mn-lt"/>
                <a:cs typeface="+mn-cs"/>
              </a:rPr>
              <a:t>B</a:t>
            </a:r>
            <a:r>
              <a:rPr lang="en-US" sz="2200" dirty="0" smtClean="0">
                <a:latin typeface="+mn-lt"/>
                <a:cs typeface="+mn-cs"/>
              </a:rPr>
              <a:t> </a:t>
            </a:r>
            <a:r>
              <a:rPr lang="en-US" sz="2200" dirty="0">
                <a:latin typeface="+mn-lt"/>
                <a:cs typeface="+mn-cs"/>
              </a:rPr>
              <a:t>hear each </a:t>
            </a:r>
            <a:r>
              <a:rPr lang="en-US" sz="2200" dirty="0" smtClean="0">
                <a:latin typeface="+mn-lt"/>
                <a:cs typeface="+mn-cs"/>
              </a:rPr>
              <a:t>other, </a:t>
            </a:r>
            <a:r>
              <a:rPr lang="en-US" sz="2200" i="1" dirty="0" smtClean="0">
                <a:latin typeface="+mn-lt"/>
                <a:cs typeface="+mn-cs"/>
              </a:rPr>
              <a:t>B</a:t>
            </a:r>
            <a:r>
              <a:rPr lang="en-US" sz="2200" dirty="0">
                <a:latin typeface="+mn-lt"/>
                <a:cs typeface="+mn-cs"/>
              </a:rPr>
              <a:t>, </a:t>
            </a:r>
            <a:r>
              <a:rPr lang="en-US" sz="2200" i="1" dirty="0">
                <a:latin typeface="+mn-lt"/>
                <a:cs typeface="+mn-cs"/>
              </a:rPr>
              <a:t>C</a:t>
            </a:r>
            <a:r>
              <a:rPr lang="en-US" sz="2200" dirty="0">
                <a:latin typeface="+mn-lt"/>
                <a:cs typeface="+mn-cs"/>
              </a:rPr>
              <a:t> hear each other</a:t>
            </a:r>
          </a:p>
          <a:p>
            <a:pPr marL="687388" lvl="1" indent="-230188" algn="l">
              <a:lnSpc>
                <a:spcPct val="90000"/>
              </a:lnSpc>
              <a:spcBef>
                <a:spcPct val="20000"/>
              </a:spcBef>
              <a:buClr>
                <a:srgbClr val="008000"/>
              </a:buClr>
              <a:buSzPct val="100000"/>
              <a:buFont typeface="Lucida Grande"/>
              <a:buChar char="»"/>
              <a:defRPr/>
            </a:pPr>
            <a:r>
              <a:rPr lang="en-US" sz="2200" i="1" dirty="0">
                <a:latin typeface="+mn-lt"/>
                <a:cs typeface="+mn-cs"/>
              </a:rPr>
              <a:t>A</a:t>
            </a:r>
            <a:r>
              <a:rPr lang="en-US" sz="2200" dirty="0">
                <a:latin typeface="+mn-lt"/>
                <a:cs typeface="+mn-cs"/>
              </a:rPr>
              <a:t>, </a:t>
            </a:r>
            <a:r>
              <a:rPr lang="en-US" sz="2200" i="1" dirty="0">
                <a:latin typeface="+mn-lt"/>
                <a:cs typeface="+mn-cs"/>
              </a:rPr>
              <a:t>C</a:t>
            </a:r>
            <a:r>
              <a:rPr lang="en-US" sz="2200" dirty="0">
                <a:latin typeface="+mn-lt"/>
                <a:cs typeface="+mn-cs"/>
              </a:rPr>
              <a:t> </a:t>
            </a:r>
            <a:r>
              <a:rPr lang="en-US" sz="2200" dirty="0" smtClean="0">
                <a:latin typeface="+mn-lt"/>
                <a:cs typeface="+mn-cs"/>
              </a:rPr>
              <a:t>cannot </a:t>
            </a:r>
            <a:r>
              <a:rPr lang="en-US" sz="2200" dirty="0">
                <a:latin typeface="+mn-lt"/>
                <a:cs typeface="+mn-cs"/>
              </a:rPr>
              <a:t>hear each </a:t>
            </a:r>
            <a:r>
              <a:rPr lang="en-US" sz="2200" dirty="0" smtClean="0">
                <a:latin typeface="+mn-lt"/>
                <a:cs typeface="+mn-cs"/>
              </a:rPr>
              <a:t>other, so may send simultaneously causing interference </a:t>
            </a:r>
            <a:r>
              <a:rPr lang="en-US" sz="2200" dirty="0">
                <a:latin typeface="+mn-lt"/>
                <a:cs typeface="+mn-cs"/>
              </a:rPr>
              <a:t>at </a:t>
            </a:r>
            <a:r>
              <a:rPr lang="en-US" sz="2200" i="1" dirty="0" smtClean="0">
                <a:latin typeface="+mn-lt"/>
                <a:cs typeface="+mn-cs"/>
              </a:rPr>
              <a:t>B.  A, C </a:t>
            </a:r>
            <a:r>
              <a:rPr lang="en-US" sz="2200" dirty="0" smtClean="0">
                <a:latin typeface="+mn-lt"/>
                <a:cs typeface="+mn-cs"/>
              </a:rPr>
              <a:t>cannot detect collision</a:t>
            </a:r>
            <a:endParaRPr lang="en-US" sz="2200" dirty="0">
              <a:latin typeface="+mn-lt"/>
              <a:cs typeface="+mn-cs"/>
            </a:endParaRPr>
          </a:p>
          <a:p>
            <a:pPr marL="687388" lvl="1" indent="-230188" algn="l">
              <a:lnSpc>
                <a:spcPct val="90000"/>
              </a:lnSpc>
              <a:spcBef>
                <a:spcPct val="20000"/>
              </a:spcBef>
              <a:buClr>
                <a:srgbClr val="008000"/>
              </a:buClr>
              <a:buSzPct val="100000"/>
              <a:buFont typeface="Lucida Grande"/>
              <a:buChar char="»"/>
              <a:defRPr/>
            </a:pPr>
            <a:r>
              <a:rPr lang="en-US" sz="2200" dirty="0" smtClean="0">
                <a:latin typeface="+mn-lt"/>
                <a:cs typeface="+mn-cs"/>
              </a:rPr>
              <a:t>can be caused by obstacle or signal attenuation over distance</a:t>
            </a:r>
          </a:p>
          <a:p>
            <a:pPr marL="382059" indent="-382059" algn="l">
              <a:lnSpc>
                <a:spcPct val="90000"/>
              </a:lnSpc>
              <a:spcBef>
                <a:spcPct val="20000"/>
              </a:spcBef>
              <a:buClr>
                <a:srgbClr val="800000"/>
              </a:buClr>
              <a:buSzPct val="75000"/>
              <a:buFont typeface="Wingdings" charset="2"/>
              <a:buChar char="■"/>
              <a:defRPr/>
            </a:pPr>
            <a:endParaRPr lang="en-US" sz="2200" dirty="0">
              <a:latin typeface="+mn-lt"/>
              <a:cs typeface="+mn-cs"/>
            </a:endParaRPr>
          </a:p>
        </p:txBody>
      </p:sp>
      <p:grpSp>
        <p:nvGrpSpPr>
          <p:cNvPr id="6" name="Group 5"/>
          <p:cNvGrpSpPr/>
          <p:nvPr/>
        </p:nvGrpSpPr>
        <p:grpSpPr>
          <a:xfrm>
            <a:off x="783290" y="3108233"/>
            <a:ext cx="3666787" cy="1950329"/>
            <a:chOff x="783290" y="3108233"/>
            <a:chExt cx="3666787" cy="1950329"/>
          </a:xfrm>
        </p:grpSpPr>
        <p:grpSp>
          <p:nvGrpSpPr>
            <p:cNvPr id="44033" name="Group 356"/>
            <p:cNvGrpSpPr>
              <a:grpSpLocks/>
            </p:cNvGrpSpPr>
            <p:nvPr/>
          </p:nvGrpSpPr>
          <p:grpSpPr bwMode="auto">
            <a:xfrm>
              <a:off x="2395079" y="3286352"/>
              <a:ext cx="689768" cy="728662"/>
              <a:chOff x="313" y="1497"/>
              <a:chExt cx="1152" cy="1014"/>
            </a:xfrm>
          </p:grpSpPr>
          <p:pic>
            <p:nvPicPr>
              <p:cNvPr id="44075"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6"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44038" name="Freeform 7"/>
            <p:cNvSpPr>
              <a:spLocks/>
            </p:cNvSpPr>
            <p:nvPr/>
          </p:nvSpPr>
          <p:spPr bwMode="auto">
            <a:xfrm>
              <a:off x="783290" y="3108233"/>
              <a:ext cx="2222977" cy="1230630"/>
            </a:xfrm>
            <a:custGeom>
              <a:avLst/>
              <a:gdLst>
                <a:gd name="T0" fmla="*/ 2147483647 w 1273"/>
                <a:gd name="T1" fmla="*/ 2147483647 h 684"/>
                <a:gd name="T2" fmla="*/ 2147483647 w 1273"/>
                <a:gd name="T3" fmla="*/ 0 h 684"/>
                <a:gd name="T4" fmla="*/ 2147483647 w 1273"/>
                <a:gd name="T5" fmla="*/ 2147483647 h 684"/>
                <a:gd name="T6" fmla="*/ 2147483647 w 1273"/>
                <a:gd name="T7" fmla="*/ 2147483647 h 684"/>
                <a:gd name="T8" fmla="*/ 2147483647 w 1273"/>
                <a:gd name="T9" fmla="*/ 2147483647 h 684"/>
                <a:gd name="T10" fmla="*/ 2147483647 w 1273"/>
                <a:gd name="T11" fmla="*/ 2147483647 h 684"/>
                <a:gd name="T12" fmla="*/ 2147483647 w 1273"/>
                <a:gd name="T13" fmla="*/ 2147483647 h 684"/>
                <a:gd name="T14" fmla="*/ 2147483647 w 1273"/>
                <a:gd name="T15" fmla="*/ 2147483647 h 684"/>
                <a:gd name="T16" fmla="*/ 2147483647 w 1273"/>
                <a:gd name="T17" fmla="*/ 2147483647 h 684"/>
                <a:gd name="T18" fmla="*/ 0 w 1273"/>
                <a:gd name="T19" fmla="*/ 2147483647 h 6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73" h="684">
                  <a:moveTo>
                    <a:pt x="9" y="675"/>
                  </a:moveTo>
                  <a:lnTo>
                    <a:pt x="316" y="0"/>
                  </a:lnTo>
                  <a:lnTo>
                    <a:pt x="461" y="228"/>
                  </a:lnTo>
                  <a:lnTo>
                    <a:pt x="510" y="119"/>
                  </a:lnTo>
                  <a:lnTo>
                    <a:pt x="631" y="467"/>
                  </a:lnTo>
                  <a:lnTo>
                    <a:pt x="667" y="391"/>
                  </a:lnTo>
                  <a:lnTo>
                    <a:pt x="739" y="464"/>
                  </a:lnTo>
                  <a:lnTo>
                    <a:pt x="1058" y="57"/>
                  </a:lnTo>
                  <a:lnTo>
                    <a:pt x="1273" y="684"/>
                  </a:lnTo>
                  <a:lnTo>
                    <a:pt x="0" y="674"/>
                  </a:lnTo>
                </a:path>
              </a:pathLst>
            </a:custGeom>
            <a:gradFill rotWithShape="1">
              <a:gsLst>
                <a:gs pos="0">
                  <a:srgbClr val="FFFFFF"/>
                </a:gs>
                <a:gs pos="100000">
                  <a:srgbClr val="00CC66"/>
                </a:gs>
              </a:gsLst>
              <a:lin ang="5400000" scaled="1"/>
            </a:gradFill>
            <a:ln w="9525"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pPr algn="l"/>
              <a:endParaRPr lang="en-US">
                <a:latin typeface="+mn-lt"/>
              </a:endParaRPr>
            </a:p>
          </p:txBody>
        </p:sp>
        <p:sp>
          <p:nvSpPr>
            <p:cNvPr id="15368" name="Line 26"/>
            <p:cNvSpPr>
              <a:spLocks noChangeShapeType="1"/>
            </p:cNvSpPr>
            <p:nvPr/>
          </p:nvSpPr>
          <p:spPr bwMode="auto">
            <a:xfrm flipV="1">
              <a:off x="2073876" y="4693757"/>
              <a:ext cx="1223238" cy="192510"/>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marL="285750" indent="-285750" algn="l">
                <a:buClr>
                  <a:srgbClr val="800000"/>
                </a:buClr>
                <a:buSzPct val="75000"/>
                <a:buFont typeface="Wingdings" charset="2"/>
                <a:buChar char="■"/>
                <a:defRPr/>
              </a:pPr>
              <a:endParaRPr lang="en-US">
                <a:latin typeface="+mn-lt"/>
                <a:cs typeface="+mn-cs"/>
              </a:endParaRPr>
            </a:p>
          </p:txBody>
        </p:sp>
        <p:sp>
          <p:nvSpPr>
            <p:cNvPr id="15369" name="Line 27"/>
            <p:cNvSpPr>
              <a:spLocks noChangeShapeType="1"/>
            </p:cNvSpPr>
            <p:nvPr/>
          </p:nvSpPr>
          <p:spPr bwMode="auto">
            <a:xfrm>
              <a:off x="2924192" y="3941248"/>
              <a:ext cx="448787" cy="365230"/>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15370" name="Text Box 28"/>
            <p:cNvSpPr txBox="1">
              <a:spLocks noChangeArrowheads="1"/>
            </p:cNvSpPr>
            <p:nvPr/>
          </p:nvSpPr>
          <p:spPr bwMode="auto">
            <a:xfrm>
              <a:off x="1374486" y="4586353"/>
              <a:ext cx="600064"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buClr>
                  <a:srgbClr val="800000"/>
                </a:buClr>
                <a:buSzPct val="75000"/>
                <a:defRPr/>
              </a:pPr>
              <a:r>
                <a:rPr lang="en-US" sz="2400" i="1" dirty="0" smtClean="0">
                  <a:latin typeface="+mn-lt"/>
                  <a:cs typeface="Arial" charset="0"/>
                </a:rPr>
                <a:t>A</a:t>
              </a:r>
            </a:p>
          </p:txBody>
        </p:sp>
        <p:sp>
          <p:nvSpPr>
            <p:cNvPr id="15371" name="Text Box 29"/>
            <p:cNvSpPr txBox="1">
              <a:spLocks noChangeArrowheads="1"/>
            </p:cNvSpPr>
            <p:nvPr/>
          </p:nvSpPr>
          <p:spPr bwMode="auto">
            <a:xfrm>
              <a:off x="3947506" y="4104972"/>
              <a:ext cx="502571"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400" i="1" dirty="0" smtClean="0">
                  <a:latin typeface="+mn-lt"/>
                  <a:cs typeface="Arial" charset="0"/>
                </a:rPr>
                <a:t>B</a:t>
              </a:r>
            </a:p>
          </p:txBody>
        </p:sp>
        <p:sp>
          <p:nvSpPr>
            <p:cNvPr id="15372" name="Text Box 30"/>
            <p:cNvSpPr txBox="1">
              <a:spLocks noChangeArrowheads="1"/>
            </p:cNvSpPr>
            <p:nvPr/>
          </p:nvSpPr>
          <p:spPr bwMode="auto">
            <a:xfrm>
              <a:off x="3044182" y="3306142"/>
              <a:ext cx="506479"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400" i="1" dirty="0" smtClean="0">
                  <a:latin typeface="+mn-lt"/>
                  <a:cs typeface="Arial" charset="0"/>
                </a:rPr>
                <a:t>C</a:t>
              </a:r>
            </a:p>
          </p:txBody>
        </p:sp>
        <p:grpSp>
          <p:nvGrpSpPr>
            <p:cNvPr id="44059" name="Group 356"/>
            <p:cNvGrpSpPr>
              <a:grpSpLocks/>
            </p:cNvGrpSpPr>
            <p:nvPr/>
          </p:nvGrpSpPr>
          <p:grpSpPr bwMode="auto">
            <a:xfrm>
              <a:off x="3233279" y="3908864"/>
              <a:ext cx="689768" cy="728662"/>
              <a:chOff x="313" y="1497"/>
              <a:chExt cx="1152" cy="1014"/>
            </a:xfrm>
          </p:grpSpPr>
          <p:pic>
            <p:nvPicPr>
              <p:cNvPr id="44073"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4"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44060" name="Group 356"/>
            <p:cNvGrpSpPr>
              <a:grpSpLocks/>
            </p:cNvGrpSpPr>
            <p:nvPr/>
          </p:nvGrpSpPr>
          <p:grpSpPr bwMode="auto">
            <a:xfrm>
              <a:off x="1556879" y="4068989"/>
              <a:ext cx="689768" cy="730462"/>
              <a:chOff x="313" y="1497"/>
              <a:chExt cx="1152" cy="1014"/>
            </a:xfrm>
          </p:grpSpPr>
          <p:pic>
            <p:nvPicPr>
              <p:cNvPr id="44071"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2"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grpSp>
        <p:nvGrpSpPr>
          <p:cNvPr id="4" name="Group 3"/>
          <p:cNvGrpSpPr/>
          <p:nvPr/>
        </p:nvGrpSpPr>
        <p:grpSpPr>
          <a:xfrm>
            <a:off x="5421398" y="2780785"/>
            <a:ext cx="4660470" cy="2647376"/>
            <a:chOff x="5406458" y="2407285"/>
            <a:chExt cx="4660470" cy="2647376"/>
          </a:xfrm>
        </p:grpSpPr>
        <p:sp>
          <p:nvSpPr>
            <p:cNvPr id="13335" name="Text Box 47"/>
            <p:cNvSpPr txBox="1">
              <a:spLocks noChangeArrowheads="1"/>
            </p:cNvSpPr>
            <p:nvPr/>
          </p:nvSpPr>
          <p:spPr bwMode="auto">
            <a:xfrm>
              <a:off x="5406458" y="2523297"/>
              <a:ext cx="501670"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400" i="1" dirty="0" smtClean="0">
                  <a:solidFill>
                    <a:srgbClr val="000000"/>
                  </a:solidFill>
                  <a:latin typeface="+mn-lt"/>
                  <a:cs typeface="Arial" charset="0"/>
                </a:rPr>
                <a:t>A</a:t>
              </a:r>
            </a:p>
          </p:txBody>
        </p:sp>
        <p:sp>
          <p:nvSpPr>
            <p:cNvPr id="13336" name="Text Box 48"/>
            <p:cNvSpPr txBox="1">
              <a:spLocks noChangeArrowheads="1"/>
            </p:cNvSpPr>
            <p:nvPr/>
          </p:nvSpPr>
          <p:spPr bwMode="auto">
            <a:xfrm>
              <a:off x="7538562" y="2594399"/>
              <a:ext cx="361473"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400" i="1" dirty="0" smtClean="0">
                  <a:latin typeface="+mn-lt"/>
                  <a:cs typeface="Arial" charset="0"/>
                </a:rPr>
                <a:t>B</a:t>
              </a:r>
            </a:p>
          </p:txBody>
        </p:sp>
        <p:sp>
          <p:nvSpPr>
            <p:cNvPr id="13337" name="Text Box 49"/>
            <p:cNvSpPr txBox="1">
              <a:spLocks noChangeArrowheads="1"/>
            </p:cNvSpPr>
            <p:nvPr/>
          </p:nvSpPr>
          <p:spPr bwMode="auto">
            <a:xfrm>
              <a:off x="8851239" y="2642977"/>
              <a:ext cx="506479" cy="472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400" i="1" dirty="0" smtClean="0">
                  <a:latin typeface="+mn-lt"/>
                  <a:cs typeface="Arial" charset="0"/>
                </a:rPr>
                <a:t>C</a:t>
              </a:r>
            </a:p>
          </p:txBody>
        </p:sp>
        <p:sp>
          <p:nvSpPr>
            <p:cNvPr id="13323" name="Text Box 55"/>
            <p:cNvSpPr txBox="1">
              <a:spLocks noChangeArrowheads="1"/>
            </p:cNvSpPr>
            <p:nvPr/>
          </p:nvSpPr>
          <p:spPr bwMode="auto">
            <a:xfrm>
              <a:off x="5512113" y="3475604"/>
              <a:ext cx="1483648" cy="7184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i="1" dirty="0" smtClean="0">
                  <a:solidFill>
                    <a:srgbClr val="000000"/>
                  </a:solidFill>
                  <a:latin typeface="+mn-lt"/>
                  <a:cs typeface="Arial" charset="0"/>
                </a:rPr>
                <a:t>A</a:t>
              </a:r>
              <a:r>
                <a:rPr lang="ja-JP" altLang="en-US" sz="2000" dirty="0" smtClean="0">
                  <a:solidFill>
                    <a:srgbClr val="000000"/>
                  </a:solidFill>
                  <a:latin typeface="+mn-lt"/>
                  <a:cs typeface="Arial" charset="0"/>
                </a:rPr>
                <a:t>’</a:t>
              </a:r>
              <a:r>
                <a:rPr lang="en-US" sz="2000" dirty="0" smtClean="0">
                  <a:solidFill>
                    <a:srgbClr val="000000"/>
                  </a:solidFill>
                  <a:latin typeface="+mn-lt"/>
                  <a:cs typeface="Arial" charset="0"/>
                </a:rPr>
                <a:t>s </a:t>
              </a:r>
              <a:r>
                <a:rPr lang="en-US" sz="2000" dirty="0">
                  <a:solidFill>
                    <a:srgbClr val="000000"/>
                  </a:solidFill>
                  <a:latin typeface="+mn-lt"/>
                  <a:cs typeface="Arial" charset="0"/>
                </a:rPr>
                <a:t>signal</a:t>
              </a:r>
            </a:p>
            <a:p>
              <a:pPr algn="l">
                <a:defRPr/>
              </a:pPr>
              <a:r>
                <a:rPr lang="en-US" sz="2000" dirty="0">
                  <a:solidFill>
                    <a:srgbClr val="000000"/>
                  </a:solidFill>
                  <a:latin typeface="+mn-lt"/>
                  <a:cs typeface="Arial" charset="0"/>
                </a:rPr>
                <a:t>strength</a:t>
              </a:r>
            </a:p>
          </p:txBody>
        </p:sp>
        <p:sp>
          <p:nvSpPr>
            <p:cNvPr id="13324" name="Line 60"/>
            <p:cNvSpPr>
              <a:spLocks noChangeShapeType="1"/>
            </p:cNvSpPr>
            <p:nvPr/>
          </p:nvSpPr>
          <p:spPr bwMode="auto">
            <a:xfrm>
              <a:off x="5521792" y="4656403"/>
              <a:ext cx="39983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marL="285750" indent="-285750" algn="l">
                <a:buClr>
                  <a:srgbClr val="800000"/>
                </a:buClr>
                <a:buSzPct val="75000"/>
                <a:buFont typeface="Wingdings" charset="2"/>
                <a:buChar char="■"/>
                <a:defRPr/>
              </a:pPr>
              <a:endParaRPr lang="en-US" sz="2400">
                <a:latin typeface="+mn-lt"/>
                <a:cs typeface="+mn-cs"/>
              </a:endParaRPr>
            </a:p>
          </p:txBody>
        </p:sp>
        <p:sp>
          <p:nvSpPr>
            <p:cNvPr id="13325" name="Line 61"/>
            <p:cNvSpPr>
              <a:spLocks noChangeShapeType="1"/>
            </p:cNvSpPr>
            <p:nvPr/>
          </p:nvSpPr>
          <p:spPr bwMode="auto">
            <a:xfrm>
              <a:off x="5526882" y="3364442"/>
              <a:ext cx="0" cy="129000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sz="2400">
                <a:latin typeface="+mn-lt"/>
                <a:cs typeface="+mn-cs"/>
              </a:endParaRPr>
            </a:p>
          </p:txBody>
        </p:sp>
        <p:sp>
          <p:nvSpPr>
            <p:cNvPr id="13326" name="Freeform 62"/>
            <p:cNvSpPr>
              <a:spLocks/>
            </p:cNvSpPr>
            <p:nvPr/>
          </p:nvSpPr>
          <p:spPr bwMode="auto">
            <a:xfrm>
              <a:off x="5617687" y="3427414"/>
              <a:ext cx="3295173" cy="1225232"/>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rgbClr val="FF0000"/>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pPr algn="l"/>
              <a:endParaRPr lang="en-US" sz="2400">
                <a:latin typeface="+mn-lt"/>
              </a:endParaRPr>
            </a:p>
          </p:txBody>
        </p:sp>
        <p:sp>
          <p:nvSpPr>
            <p:cNvPr id="13327" name="Text Box 63"/>
            <p:cNvSpPr txBox="1">
              <a:spLocks noChangeArrowheads="1"/>
            </p:cNvSpPr>
            <p:nvPr/>
          </p:nvSpPr>
          <p:spPr bwMode="auto">
            <a:xfrm>
              <a:off x="6749293" y="4674785"/>
              <a:ext cx="1303403"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buClr>
                  <a:srgbClr val="800000"/>
                </a:buClr>
                <a:buSzPct val="75000"/>
                <a:defRPr/>
              </a:pPr>
              <a:r>
                <a:rPr lang="en-US" i="1" dirty="0" smtClean="0">
                  <a:latin typeface="+mn-lt"/>
                  <a:cs typeface="Arial" charset="0"/>
                </a:rPr>
                <a:t>distance</a:t>
              </a:r>
              <a:endParaRPr lang="en-US" i="1" dirty="0">
                <a:latin typeface="+mn-lt"/>
                <a:cs typeface="Arial" charset="0"/>
              </a:endParaRPr>
            </a:p>
          </p:txBody>
        </p:sp>
        <p:sp>
          <p:nvSpPr>
            <p:cNvPr id="13328" name="Freeform 65"/>
            <p:cNvSpPr>
              <a:spLocks/>
            </p:cNvSpPr>
            <p:nvPr/>
          </p:nvSpPr>
          <p:spPr bwMode="auto">
            <a:xfrm flipH="1">
              <a:off x="5722462" y="3393228"/>
              <a:ext cx="3295173" cy="1225233"/>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chemeClr val="accent2"/>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pPr algn="l"/>
              <a:endParaRPr lang="en-US" sz="2400">
                <a:latin typeface="+mn-lt"/>
              </a:endParaRPr>
            </a:p>
          </p:txBody>
        </p:sp>
        <p:sp>
          <p:nvSpPr>
            <p:cNvPr id="13329" name="Text Box 66"/>
            <p:cNvSpPr txBox="1">
              <a:spLocks noChangeArrowheads="1"/>
            </p:cNvSpPr>
            <p:nvPr/>
          </p:nvSpPr>
          <p:spPr bwMode="auto">
            <a:xfrm>
              <a:off x="8579523" y="3409582"/>
              <a:ext cx="1487405" cy="7184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i="1" dirty="0" smtClean="0">
                  <a:solidFill>
                    <a:srgbClr val="000000"/>
                  </a:solidFill>
                  <a:latin typeface="+mn-lt"/>
                  <a:cs typeface="Arial" charset="0"/>
                </a:rPr>
                <a:t>C</a:t>
              </a:r>
              <a:r>
                <a:rPr lang="ja-JP" altLang="en-US" sz="2000" i="1" dirty="0" smtClean="0">
                  <a:solidFill>
                    <a:srgbClr val="000000"/>
                  </a:solidFill>
                  <a:latin typeface="+mn-lt"/>
                  <a:cs typeface="Arial" charset="0"/>
                </a:rPr>
                <a:t>’</a:t>
              </a:r>
              <a:r>
                <a:rPr lang="en-US" sz="2000" dirty="0" smtClean="0">
                  <a:solidFill>
                    <a:srgbClr val="000000"/>
                  </a:solidFill>
                  <a:latin typeface="+mn-lt"/>
                  <a:cs typeface="Arial" charset="0"/>
                </a:rPr>
                <a:t>s </a:t>
              </a:r>
              <a:r>
                <a:rPr lang="en-US" sz="2000" dirty="0">
                  <a:solidFill>
                    <a:srgbClr val="000000"/>
                  </a:solidFill>
                  <a:latin typeface="+mn-lt"/>
                  <a:cs typeface="Arial" charset="0"/>
                </a:rPr>
                <a:t>signal</a:t>
              </a:r>
            </a:p>
            <a:p>
              <a:pPr algn="l">
                <a:defRPr/>
              </a:pPr>
              <a:r>
                <a:rPr lang="en-US" sz="2000" dirty="0">
                  <a:solidFill>
                    <a:srgbClr val="000000"/>
                  </a:solidFill>
                  <a:latin typeface="+mn-lt"/>
                  <a:cs typeface="Arial" charset="0"/>
                </a:rPr>
                <a:t>strength</a:t>
              </a:r>
            </a:p>
          </p:txBody>
        </p:sp>
        <p:sp>
          <p:nvSpPr>
            <p:cNvPr id="13330" name="Line 67"/>
            <p:cNvSpPr>
              <a:spLocks noChangeShapeType="1"/>
            </p:cNvSpPr>
            <p:nvPr/>
          </p:nvSpPr>
          <p:spPr bwMode="auto">
            <a:xfrm flipH="1">
              <a:off x="5944235" y="3236701"/>
              <a:ext cx="29687" cy="1432137"/>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sz="2400">
                <a:latin typeface="+mn-lt"/>
                <a:cs typeface="+mn-cs"/>
              </a:endParaRPr>
            </a:p>
          </p:txBody>
        </p:sp>
        <p:sp>
          <p:nvSpPr>
            <p:cNvPr id="13331" name="Line 68"/>
            <p:cNvSpPr>
              <a:spLocks noChangeShapeType="1"/>
            </p:cNvSpPr>
            <p:nvPr/>
          </p:nvSpPr>
          <p:spPr bwMode="auto">
            <a:xfrm>
              <a:off x="7287102" y="3314065"/>
              <a:ext cx="0" cy="1369166"/>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sz="2400">
                <a:latin typeface="+mn-lt"/>
                <a:cs typeface="+mn-cs"/>
              </a:endParaRPr>
            </a:p>
          </p:txBody>
        </p:sp>
        <p:sp>
          <p:nvSpPr>
            <p:cNvPr id="13332" name="Line 69"/>
            <p:cNvSpPr>
              <a:spLocks noChangeShapeType="1"/>
            </p:cNvSpPr>
            <p:nvPr/>
          </p:nvSpPr>
          <p:spPr bwMode="auto">
            <a:xfrm>
              <a:off x="8476298" y="3296073"/>
              <a:ext cx="0" cy="133858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sz="2400">
                <a:latin typeface="+mn-lt"/>
                <a:cs typeface="+mn-cs"/>
              </a:endParaRPr>
            </a:p>
          </p:txBody>
        </p:sp>
        <p:grpSp>
          <p:nvGrpSpPr>
            <p:cNvPr id="60" name="Group 356"/>
            <p:cNvGrpSpPr>
              <a:grpSpLocks/>
            </p:cNvGrpSpPr>
            <p:nvPr/>
          </p:nvGrpSpPr>
          <p:grpSpPr bwMode="auto">
            <a:xfrm>
              <a:off x="5643881" y="2441470"/>
              <a:ext cx="689769" cy="728662"/>
              <a:chOff x="313" y="1497"/>
              <a:chExt cx="1152" cy="1014"/>
            </a:xfrm>
          </p:grpSpPr>
          <p:pic>
            <p:nvPicPr>
              <p:cNvPr id="44069"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0"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3" name="Group 356"/>
            <p:cNvGrpSpPr>
              <a:grpSpLocks/>
            </p:cNvGrpSpPr>
            <p:nvPr/>
          </p:nvGrpSpPr>
          <p:grpSpPr bwMode="auto">
            <a:xfrm>
              <a:off x="6951822" y="2486449"/>
              <a:ext cx="689768" cy="730462"/>
              <a:chOff x="313" y="1497"/>
              <a:chExt cx="1152" cy="1014"/>
            </a:xfrm>
          </p:grpSpPr>
          <p:pic>
            <p:nvPicPr>
              <p:cNvPr id="44067"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68"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6" name="Group 356"/>
            <p:cNvGrpSpPr>
              <a:grpSpLocks/>
            </p:cNvGrpSpPr>
            <p:nvPr/>
          </p:nvGrpSpPr>
          <p:grpSpPr bwMode="auto">
            <a:xfrm>
              <a:off x="8135779" y="2407285"/>
              <a:ext cx="689768" cy="728663"/>
              <a:chOff x="313" y="1497"/>
              <a:chExt cx="1152" cy="1014"/>
            </a:xfrm>
          </p:grpSpPr>
          <p:pic>
            <p:nvPicPr>
              <p:cNvPr id="44065"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66"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5" name="Slide Number Placeholder 4"/>
          <p:cNvSpPr>
            <a:spLocks noGrp="1"/>
          </p:cNvSpPr>
          <p:nvPr>
            <p:ph type="sldNum" sz="quarter" idx="10"/>
          </p:nvPr>
        </p:nvSpPr>
        <p:spPr/>
        <p:txBody>
          <a:bodyPr/>
          <a:lstStyle/>
          <a:p>
            <a:fld id="{0783864D-491B-0D48-9494-9F5AD408C5EE}"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Slide Number Placeholder 6"/>
          <p:cNvSpPr>
            <a:spLocks noGrp="1"/>
          </p:cNvSpPr>
          <p:nvPr>
            <p:ph type="sldNum" sz="quarter" idx="12"/>
          </p:nvPr>
        </p:nvSpPr>
        <p:spPr>
          <a:xfrm>
            <a:off x="9790517" y="7541662"/>
            <a:ext cx="227626" cy="215444"/>
          </a:xfrm>
          <a:noFill/>
        </p:spPr>
        <p:txBody>
          <a:bodyPr/>
          <a:lstStyle/>
          <a:p>
            <a:fld id="{69E339E9-C987-437E-84B2-4CD73F66A64D}" type="slidenum">
              <a:rPr lang="en-US" smtClean="0"/>
              <a:pPr/>
              <a:t>13</a:t>
            </a:fld>
            <a:endParaRPr lang="en-US" smtClean="0"/>
          </a:p>
        </p:txBody>
      </p:sp>
      <p:sp>
        <p:nvSpPr>
          <p:cNvPr id="62468" name="Text Box 2"/>
          <p:cNvSpPr txBox="1">
            <a:spLocks noChangeArrowheads="1"/>
          </p:cNvSpPr>
          <p:nvPr/>
        </p:nvSpPr>
        <p:spPr bwMode="auto">
          <a:xfrm>
            <a:off x="993475" y="4814256"/>
            <a:ext cx="2467592"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A transmits frame</a:t>
            </a:r>
          </a:p>
        </p:txBody>
      </p:sp>
      <p:sp>
        <p:nvSpPr>
          <p:cNvPr id="62469" name="Text Box 3"/>
          <p:cNvSpPr txBox="1">
            <a:spLocks noChangeArrowheads="1"/>
          </p:cNvSpPr>
          <p:nvPr/>
        </p:nvSpPr>
        <p:spPr bwMode="auto">
          <a:xfrm>
            <a:off x="76836" y="2782414"/>
            <a:ext cx="543084" cy="449792"/>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(a)</a:t>
            </a:r>
          </a:p>
        </p:txBody>
      </p:sp>
      <p:sp>
        <p:nvSpPr>
          <p:cNvPr id="62470" name="Line 5"/>
          <p:cNvSpPr>
            <a:spLocks noChangeShapeType="1"/>
          </p:cNvSpPr>
          <p:nvPr/>
        </p:nvSpPr>
        <p:spPr bwMode="auto">
          <a:xfrm flipH="1">
            <a:off x="2278857" y="5749240"/>
            <a:ext cx="2593181" cy="1048914"/>
          </a:xfrm>
          <a:prstGeom prst="line">
            <a:avLst/>
          </a:prstGeom>
          <a:noFill/>
          <a:ln w="28575">
            <a:solidFill>
              <a:srgbClr val="FF0000"/>
            </a:solidFill>
            <a:round/>
            <a:headEnd type="arrow" w="med" len="med"/>
            <a:tailEnd/>
          </a:ln>
        </p:spPr>
        <p:txBody>
          <a:bodyPr wrap="none" lIns="101882" tIns="50941" rIns="101882" bIns="50941" anchor="ctr"/>
          <a:lstStyle/>
          <a:p>
            <a:pPr algn="l"/>
            <a:endParaRPr lang="en-US"/>
          </a:p>
        </p:txBody>
      </p:sp>
      <p:sp>
        <p:nvSpPr>
          <p:cNvPr id="62471" name="Line 6"/>
          <p:cNvSpPr>
            <a:spLocks noChangeShapeType="1"/>
          </p:cNvSpPr>
          <p:nvPr/>
        </p:nvSpPr>
        <p:spPr bwMode="auto">
          <a:xfrm>
            <a:off x="6050757" y="5745643"/>
            <a:ext cx="1807368" cy="894185"/>
          </a:xfrm>
          <a:prstGeom prst="line">
            <a:avLst/>
          </a:prstGeom>
          <a:noFill/>
          <a:ln w="28575">
            <a:solidFill>
              <a:srgbClr val="FF0000"/>
            </a:solidFill>
            <a:round/>
            <a:headEnd type="arrow" w="med" len="med"/>
            <a:tailEnd/>
          </a:ln>
        </p:spPr>
        <p:txBody>
          <a:bodyPr wrap="none" lIns="101882" tIns="50941" rIns="101882" bIns="50941" anchor="ctr"/>
          <a:lstStyle/>
          <a:p>
            <a:pPr algn="l"/>
            <a:endParaRPr lang="en-US"/>
          </a:p>
        </p:txBody>
      </p:sp>
      <p:sp>
        <p:nvSpPr>
          <p:cNvPr id="62472" name="Text Box 7"/>
          <p:cNvSpPr txBox="1">
            <a:spLocks noChangeArrowheads="1"/>
          </p:cNvSpPr>
          <p:nvPr/>
        </p:nvSpPr>
        <p:spPr bwMode="auto">
          <a:xfrm>
            <a:off x="6915151" y="5745642"/>
            <a:ext cx="1723549" cy="449792"/>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Data Frame</a:t>
            </a:r>
          </a:p>
        </p:txBody>
      </p:sp>
      <p:sp>
        <p:nvSpPr>
          <p:cNvPr id="62473" name="Text Box 8"/>
          <p:cNvSpPr txBox="1">
            <a:spLocks noChangeArrowheads="1"/>
          </p:cNvSpPr>
          <p:nvPr/>
        </p:nvSpPr>
        <p:spPr bwMode="auto">
          <a:xfrm>
            <a:off x="954171" y="6460493"/>
            <a:ext cx="425366"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A</a:t>
            </a:r>
          </a:p>
        </p:txBody>
      </p:sp>
      <p:sp>
        <p:nvSpPr>
          <p:cNvPr id="62474" name="Text Box 10"/>
          <p:cNvSpPr txBox="1">
            <a:spLocks noChangeArrowheads="1"/>
          </p:cNvSpPr>
          <p:nvPr/>
        </p:nvSpPr>
        <p:spPr bwMode="auto">
          <a:xfrm>
            <a:off x="8778457" y="6838318"/>
            <a:ext cx="378878"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B</a:t>
            </a:r>
          </a:p>
        </p:txBody>
      </p:sp>
      <p:sp>
        <p:nvSpPr>
          <p:cNvPr id="62475" name="Text Box 11"/>
          <p:cNvSpPr txBox="1">
            <a:spLocks noChangeArrowheads="1"/>
          </p:cNvSpPr>
          <p:nvPr/>
        </p:nvSpPr>
        <p:spPr bwMode="auto">
          <a:xfrm>
            <a:off x="4007644" y="6404565"/>
            <a:ext cx="3071653" cy="779985"/>
          </a:xfrm>
          <a:prstGeom prst="rect">
            <a:avLst/>
          </a:prstGeom>
          <a:noFill/>
          <a:ln w="12700">
            <a:noFill/>
            <a:miter lim="800000"/>
            <a:headEnd/>
            <a:tailEnd/>
          </a:ln>
        </p:spPr>
        <p:txBody>
          <a:bodyPr lIns="101882" tIns="50941" rIns="101882" bIns="50941" anchor="ctr">
            <a:spAutoFit/>
          </a:bodyPr>
          <a:lstStyle/>
          <a:p>
            <a:pPr algn="l" eaLnBrk="0" hangingPunct="0"/>
            <a:r>
              <a:rPr lang="en-US" sz="2200" dirty="0">
                <a:solidFill>
                  <a:srgbClr val="FF3300"/>
                </a:solidFill>
              </a:rPr>
              <a:t>Frames from A &amp; B</a:t>
            </a:r>
          </a:p>
          <a:p>
            <a:pPr algn="l" eaLnBrk="0" hangingPunct="0"/>
            <a:r>
              <a:rPr lang="en-US" sz="2200" dirty="0">
                <a:solidFill>
                  <a:srgbClr val="FF3300"/>
                </a:solidFill>
              </a:rPr>
              <a:t>collide at C</a:t>
            </a:r>
          </a:p>
        </p:txBody>
      </p:sp>
      <p:sp>
        <p:nvSpPr>
          <p:cNvPr id="62476" name="Text Box 12"/>
          <p:cNvSpPr txBox="1">
            <a:spLocks noChangeArrowheads="1"/>
          </p:cNvSpPr>
          <p:nvPr/>
        </p:nvSpPr>
        <p:spPr bwMode="auto">
          <a:xfrm>
            <a:off x="181280" y="5501537"/>
            <a:ext cx="550400"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(b)</a:t>
            </a:r>
          </a:p>
        </p:txBody>
      </p:sp>
      <p:sp>
        <p:nvSpPr>
          <p:cNvPr id="62477" name="Text Box 13"/>
          <p:cNvSpPr txBox="1">
            <a:spLocks noChangeArrowheads="1"/>
          </p:cNvSpPr>
          <p:nvPr/>
        </p:nvSpPr>
        <p:spPr bwMode="auto">
          <a:xfrm>
            <a:off x="6365082" y="2757653"/>
            <a:ext cx="3448843" cy="779985"/>
          </a:xfrm>
          <a:prstGeom prst="rect">
            <a:avLst/>
          </a:prstGeom>
          <a:noFill/>
          <a:ln w="12700">
            <a:noFill/>
            <a:miter lim="800000"/>
            <a:headEnd/>
            <a:tailEnd/>
          </a:ln>
        </p:spPr>
        <p:txBody>
          <a:bodyPr lIns="101882" tIns="50941" rIns="101882" bIns="50941" anchor="ctr">
            <a:spAutoFit/>
          </a:bodyPr>
          <a:lstStyle/>
          <a:p>
            <a:pPr algn="l" eaLnBrk="0" hangingPunct="0"/>
            <a:r>
              <a:rPr lang="en-US" sz="2200" dirty="0"/>
              <a:t>B senses clear medium; </a:t>
            </a:r>
          </a:p>
          <a:p>
            <a:pPr algn="l" eaLnBrk="0" hangingPunct="0"/>
            <a:r>
              <a:rPr lang="en-US" sz="2200" dirty="0"/>
              <a:t>A </a:t>
            </a:r>
            <a:r>
              <a:rPr lang="en-US" sz="2200" i="1" dirty="0"/>
              <a:t>hidden</a:t>
            </a:r>
            <a:r>
              <a:rPr lang="en-US" sz="2200" dirty="0"/>
              <a:t> from B</a:t>
            </a:r>
          </a:p>
        </p:txBody>
      </p:sp>
      <p:sp>
        <p:nvSpPr>
          <p:cNvPr id="62478" name="Text Box 14"/>
          <p:cNvSpPr txBox="1">
            <a:spLocks noChangeArrowheads="1"/>
          </p:cNvSpPr>
          <p:nvPr/>
        </p:nvSpPr>
        <p:spPr bwMode="auto">
          <a:xfrm>
            <a:off x="1964532" y="3073879"/>
            <a:ext cx="1723548" cy="449792"/>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Data Frame</a:t>
            </a:r>
          </a:p>
        </p:txBody>
      </p:sp>
      <p:sp>
        <p:nvSpPr>
          <p:cNvPr id="62479" name="Line 15"/>
          <p:cNvSpPr>
            <a:spLocks noChangeShapeType="1"/>
          </p:cNvSpPr>
          <p:nvPr/>
        </p:nvSpPr>
        <p:spPr bwMode="auto">
          <a:xfrm flipH="1">
            <a:off x="2436019" y="3086474"/>
            <a:ext cx="2207260" cy="877993"/>
          </a:xfrm>
          <a:prstGeom prst="line">
            <a:avLst/>
          </a:prstGeom>
          <a:noFill/>
          <a:ln w="28575">
            <a:solidFill>
              <a:srgbClr val="66FF33"/>
            </a:solidFill>
            <a:round/>
            <a:headEnd type="arrow" w="med" len="med"/>
            <a:tailEnd/>
          </a:ln>
        </p:spPr>
        <p:txBody>
          <a:bodyPr wrap="none" lIns="101882" tIns="50941" rIns="101882" bIns="50941" anchor="ctr"/>
          <a:lstStyle/>
          <a:p>
            <a:pPr algn="l"/>
            <a:endParaRPr lang="en-US"/>
          </a:p>
        </p:txBody>
      </p:sp>
      <p:sp>
        <p:nvSpPr>
          <p:cNvPr id="62480" name="Text Box 17"/>
          <p:cNvSpPr txBox="1">
            <a:spLocks noChangeArrowheads="1"/>
          </p:cNvSpPr>
          <p:nvPr/>
        </p:nvSpPr>
        <p:spPr bwMode="auto">
          <a:xfrm>
            <a:off x="8619549" y="3731157"/>
            <a:ext cx="378878"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B</a:t>
            </a:r>
          </a:p>
        </p:txBody>
      </p:sp>
      <p:sp>
        <p:nvSpPr>
          <p:cNvPr id="62481" name="Text Box 18"/>
          <p:cNvSpPr txBox="1">
            <a:spLocks noChangeArrowheads="1"/>
          </p:cNvSpPr>
          <p:nvPr/>
        </p:nvSpPr>
        <p:spPr bwMode="auto">
          <a:xfrm>
            <a:off x="873844" y="3776136"/>
            <a:ext cx="425366" cy="441431"/>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A</a:t>
            </a:r>
          </a:p>
        </p:txBody>
      </p:sp>
      <p:sp>
        <p:nvSpPr>
          <p:cNvPr id="62482" name="Rectangle 19"/>
          <p:cNvSpPr>
            <a:spLocks noGrp="1" noChangeArrowheads="1"/>
          </p:cNvSpPr>
          <p:nvPr>
            <p:ph type="title"/>
          </p:nvPr>
        </p:nvSpPr>
        <p:spPr>
          <a:xfrm>
            <a:off x="550069" y="798074"/>
            <a:ext cx="9052560" cy="1201843"/>
          </a:xfrm>
        </p:spPr>
        <p:txBody>
          <a:bodyPr>
            <a:normAutofit fontScale="90000"/>
          </a:bodyPr>
          <a:lstStyle/>
          <a:p>
            <a:pPr eaLnBrk="1" hangingPunct="1"/>
            <a:r>
              <a:rPr lang="en-US" sz="3600" dirty="0" smtClean="0">
                <a:solidFill>
                  <a:srgbClr val="C00000"/>
                </a:solidFill>
              </a:rPr>
              <a:t>Hidden Terminal Problem  </a:t>
            </a:r>
            <a:r>
              <a:rPr lang="en-US" sz="3100" dirty="0" smtClean="0">
                <a:solidFill>
                  <a:srgbClr val="C00000"/>
                </a:solidFill>
              </a:rPr>
              <a:t/>
            </a:r>
            <a:br>
              <a:rPr lang="en-US" sz="3100" dirty="0" smtClean="0">
                <a:solidFill>
                  <a:srgbClr val="C00000"/>
                </a:solidFill>
              </a:rPr>
            </a:br>
            <a:r>
              <a:rPr lang="en-US" sz="3100" dirty="0" smtClean="0">
                <a:solidFill>
                  <a:srgbClr val="C00000"/>
                </a:solidFill>
              </a:rPr>
              <a:t>Hearing No One Does Not Mean I Can Transmit</a:t>
            </a:r>
          </a:p>
        </p:txBody>
      </p:sp>
      <p:pic>
        <p:nvPicPr>
          <p:cNvPr id="62483" name="Picture 20"/>
          <p:cNvPicPr>
            <a:picLocks noGrp="1" noChangeAspect="1" noChangeArrowheads="1"/>
          </p:cNvPicPr>
          <p:nvPr>
            <p:ph sz="half" idx="1"/>
          </p:nvPr>
        </p:nvPicPr>
        <p:blipFill>
          <a:blip r:embed="rId3" cstate="print"/>
          <a:srcRect/>
          <a:stretch>
            <a:fillRect/>
          </a:stretch>
        </p:blipFill>
        <p:spPr>
          <a:xfrm>
            <a:off x="4636294" y="2426180"/>
            <a:ext cx="1012825" cy="809625"/>
          </a:xfrm>
          <a:noFill/>
        </p:spPr>
      </p:pic>
      <p:pic>
        <p:nvPicPr>
          <p:cNvPr id="62485" name="Picture 22"/>
          <p:cNvPicPr>
            <a:picLocks noChangeAspect="1" noChangeArrowheads="1"/>
          </p:cNvPicPr>
          <p:nvPr/>
        </p:nvPicPr>
        <p:blipFill>
          <a:blip r:embed="rId4" cstate="print"/>
          <a:srcRect/>
          <a:stretch>
            <a:fillRect/>
          </a:stretch>
        </p:blipFill>
        <p:spPr bwMode="auto">
          <a:xfrm>
            <a:off x="1384777" y="3852919"/>
            <a:ext cx="949960" cy="744855"/>
          </a:xfrm>
          <a:prstGeom prst="rect">
            <a:avLst/>
          </a:prstGeom>
          <a:noFill/>
          <a:ln w="9525">
            <a:noFill/>
            <a:miter lim="800000"/>
            <a:headEnd/>
            <a:tailEnd/>
          </a:ln>
        </p:spPr>
      </p:pic>
      <p:pic>
        <p:nvPicPr>
          <p:cNvPr id="62486" name="Picture 23"/>
          <p:cNvPicPr>
            <a:picLocks noChangeAspect="1" noChangeArrowheads="1"/>
          </p:cNvPicPr>
          <p:nvPr/>
        </p:nvPicPr>
        <p:blipFill>
          <a:blip r:embed="rId4" cstate="print"/>
          <a:srcRect/>
          <a:stretch>
            <a:fillRect/>
          </a:stretch>
        </p:blipFill>
        <p:spPr bwMode="auto">
          <a:xfrm>
            <a:off x="7880827" y="6474305"/>
            <a:ext cx="949960" cy="744855"/>
          </a:xfrm>
          <a:prstGeom prst="rect">
            <a:avLst/>
          </a:prstGeom>
          <a:noFill/>
          <a:ln w="9525">
            <a:noFill/>
            <a:miter lim="800000"/>
            <a:headEnd/>
            <a:tailEnd/>
          </a:ln>
        </p:spPr>
      </p:pic>
      <p:pic>
        <p:nvPicPr>
          <p:cNvPr id="62487" name="Picture 24"/>
          <p:cNvPicPr>
            <a:picLocks noChangeAspect="1" noChangeArrowheads="1"/>
          </p:cNvPicPr>
          <p:nvPr/>
        </p:nvPicPr>
        <p:blipFill>
          <a:blip r:embed="rId4" cstate="print"/>
          <a:srcRect/>
          <a:stretch>
            <a:fillRect/>
          </a:stretch>
        </p:blipFill>
        <p:spPr bwMode="auto">
          <a:xfrm>
            <a:off x="1384777" y="6620038"/>
            <a:ext cx="949960" cy="744855"/>
          </a:xfrm>
          <a:prstGeom prst="rect">
            <a:avLst/>
          </a:prstGeom>
          <a:noFill/>
          <a:ln w="9525">
            <a:noFill/>
            <a:miter lim="800000"/>
            <a:headEnd/>
            <a:tailEnd/>
          </a:ln>
        </p:spPr>
      </p:pic>
      <p:pic>
        <p:nvPicPr>
          <p:cNvPr id="62488" name="Picture 25"/>
          <p:cNvPicPr>
            <a:picLocks noChangeAspect="1" noChangeArrowheads="1"/>
          </p:cNvPicPr>
          <p:nvPr/>
        </p:nvPicPr>
        <p:blipFill>
          <a:blip r:embed="rId4" cstate="print"/>
          <a:srcRect/>
          <a:stretch>
            <a:fillRect/>
          </a:stretch>
        </p:blipFill>
        <p:spPr bwMode="auto">
          <a:xfrm>
            <a:off x="7643337" y="3809739"/>
            <a:ext cx="949960" cy="744855"/>
          </a:xfrm>
          <a:prstGeom prst="rect">
            <a:avLst/>
          </a:prstGeom>
          <a:noFill/>
          <a:ln w="9525">
            <a:noFill/>
            <a:miter lim="800000"/>
            <a:headEnd/>
            <a:tailEnd/>
          </a:ln>
        </p:spPr>
      </p:pic>
      <p:pic>
        <p:nvPicPr>
          <p:cNvPr id="62489" name="Picture 26"/>
          <p:cNvPicPr>
            <a:picLocks noGrp="1" noChangeAspect="1" noChangeArrowheads="1"/>
          </p:cNvPicPr>
          <p:nvPr>
            <p:ph sz="half" idx="2"/>
          </p:nvPr>
        </p:nvPicPr>
        <p:blipFill>
          <a:blip r:embed="rId3" cstate="print"/>
          <a:srcRect/>
          <a:stretch>
            <a:fillRect/>
          </a:stretch>
        </p:blipFill>
        <p:spPr>
          <a:xfrm>
            <a:off x="4950619" y="5319239"/>
            <a:ext cx="1012825" cy="942763"/>
          </a:xfrm>
          <a:noFill/>
        </p:spPr>
      </p:pic>
      <p:sp>
        <p:nvSpPr>
          <p:cNvPr id="62490" name="Text Box 9"/>
          <p:cNvSpPr txBox="1">
            <a:spLocks noChangeArrowheads="1"/>
          </p:cNvSpPr>
          <p:nvPr/>
        </p:nvSpPr>
        <p:spPr bwMode="auto">
          <a:xfrm>
            <a:off x="4872037" y="5376812"/>
            <a:ext cx="406877" cy="453390"/>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C</a:t>
            </a:r>
          </a:p>
        </p:txBody>
      </p:sp>
      <p:sp>
        <p:nvSpPr>
          <p:cNvPr id="62491" name="Text Box 16"/>
          <p:cNvSpPr txBox="1">
            <a:spLocks noChangeArrowheads="1"/>
          </p:cNvSpPr>
          <p:nvPr/>
        </p:nvSpPr>
        <p:spPr bwMode="auto">
          <a:xfrm>
            <a:off x="5343525" y="2447769"/>
            <a:ext cx="406877" cy="453390"/>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C</a:t>
            </a:r>
          </a:p>
        </p:txBody>
      </p:sp>
      <p:pic>
        <p:nvPicPr>
          <p:cNvPr id="62492" name="Picture 30"/>
          <p:cNvPicPr>
            <a:picLocks noChangeAspect="1" noChangeArrowheads="1"/>
          </p:cNvPicPr>
          <p:nvPr/>
        </p:nvPicPr>
        <p:blipFill>
          <a:blip r:embed="rId5" cstate="print"/>
          <a:srcRect/>
          <a:stretch>
            <a:fillRect/>
          </a:stretch>
        </p:blipFill>
        <p:spPr bwMode="auto">
          <a:xfrm>
            <a:off x="4714875" y="3397730"/>
            <a:ext cx="942975" cy="1457325"/>
          </a:xfrm>
          <a:prstGeom prst="rect">
            <a:avLst/>
          </a:prstGeom>
          <a:noFill/>
          <a:ln w="9525" algn="ctr">
            <a:noFill/>
            <a:miter lim="800000"/>
            <a:headEnd/>
            <a:tailEnd/>
          </a:ln>
        </p:spPr>
      </p:pic>
      <p:sp>
        <p:nvSpPr>
          <p:cNvPr id="62493" name="Text Box 4"/>
          <p:cNvSpPr txBox="1">
            <a:spLocks noChangeArrowheads="1"/>
          </p:cNvSpPr>
          <p:nvPr/>
        </p:nvSpPr>
        <p:spPr bwMode="auto">
          <a:xfrm>
            <a:off x="2043113" y="5826604"/>
            <a:ext cx="1723549" cy="449792"/>
          </a:xfrm>
          <a:prstGeom prst="rect">
            <a:avLst/>
          </a:prstGeom>
          <a:noFill/>
          <a:ln w="12700">
            <a:noFill/>
            <a:miter lim="800000"/>
            <a:headEnd/>
            <a:tailEnd/>
          </a:ln>
        </p:spPr>
        <p:txBody>
          <a:bodyPr wrap="none" lIns="101882" tIns="50941" rIns="101882" bIns="50941" anchor="ctr">
            <a:spAutoFit/>
          </a:bodyPr>
          <a:lstStyle/>
          <a:p>
            <a:pPr algn="l" eaLnBrk="0" hangingPunct="0"/>
            <a:r>
              <a:rPr lang="en-US" sz="2200" dirty="0"/>
              <a:t>Data Frame</a:t>
            </a:r>
          </a:p>
        </p:txBody>
      </p:sp>
      <p:sp>
        <p:nvSpPr>
          <p:cNvPr id="29" name="Freeform 60"/>
          <p:cNvSpPr>
            <a:spLocks noChangeArrowheads="1"/>
          </p:cNvSpPr>
          <p:nvPr/>
        </p:nvSpPr>
        <p:spPr bwMode="auto">
          <a:xfrm>
            <a:off x="2573728" y="4120573"/>
            <a:ext cx="1950561" cy="165523"/>
          </a:xfrm>
          <a:custGeom>
            <a:avLst/>
            <a:gdLst>
              <a:gd name="T0" fmla="*/ 0 w 1772530"/>
              <a:gd name="T1" fmla="*/ 143022 h 145367"/>
              <a:gd name="T2" fmla="*/ 168813 w 1772530"/>
              <a:gd name="T3" fmla="*/ 16413 h 145367"/>
              <a:gd name="T4" fmla="*/ 309490 w 1772530"/>
              <a:gd name="T5" fmla="*/ 143022 h 145367"/>
              <a:gd name="T6" fmla="*/ 464234 w 1772530"/>
              <a:gd name="T7" fmla="*/ 16413 h 145367"/>
              <a:gd name="T8" fmla="*/ 618979 w 1772530"/>
              <a:gd name="T9" fmla="*/ 143022 h 145367"/>
              <a:gd name="T10" fmla="*/ 787791 w 1772530"/>
              <a:gd name="T11" fmla="*/ 2345 h 145367"/>
              <a:gd name="T12" fmla="*/ 928468 w 1772530"/>
              <a:gd name="T13" fmla="*/ 128954 h 145367"/>
              <a:gd name="T14" fmla="*/ 1097280 w 1772530"/>
              <a:gd name="T15" fmla="*/ 16413 h 145367"/>
              <a:gd name="T16" fmla="*/ 1223890 w 1772530"/>
              <a:gd name="T17" fmla="*/ 128954 h 145367"/>
              <a:gd name="T18" fmla="*/ 1364567 w 1772530"/>
              <a:gd name="T19" fmla="*/ 16413 h 145367"/>
              <a:gd name="T20" fmla="*/ 1491176 w 1772530"/>
              <a:gd name="T21" fmla="*/ 128954 h 145367"/>
              <a:gd name="T22" fmla="*/ 1617785 w 1772530"/>
              <a:gd name="T23" fmla="*/ 58616 h 145367"/>
              <a:gd name="T24" fmla="*/ 1772530 w 1772530"/>
              <a:gd name="T25" fmla="*/ 58616 h 145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72530"/>
              <a:gd name="T40" fmla="*/ 0 h 145367"/>
              <a:gd name="T41" fmla="*/ 1772530 w 1772530"/>
              <a:gd name="T42" fmla="*/ 145367 h 145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72530" h="145367">
                <a:moveTo>
                  <a:pt x="0" y="143022"/>
                </a:moveTo>
                <a:cubicBezTo>
                  <a:pt x="58615" y="79717"/>
                  <a:pt x="117231" y="16413"/>
                  <a:pt x="168813" y="16413"/>
                </a:cubicBezTo>
                <a:cubicBezTo>
                  <a:pt x="220395" y="16413"/>
                  <a:pt x="260253" y="143022"/>
                  <a:pt x="309490" y="143022"/>
                </a:cubicBezTo>
                <a:cubicBezTo>
                  <a:pt x="358727" y="143022"/>
                  <a:pt x="412653" y="16413"/>
                  <a:pt x="464234" y="16413"/>
                </a:cubicBezTo>
                <a:cubicBezTo>
                  <a:pt x="515815" y="16413"/>
                  <a:pt x="565053" y="145367"/>
                  <a:pt x="618979" y="143022"/>
                </a:cubicBezTo>
                <a:cubicBezTo>
                  <a:pt x="672905" y="140677"/>
                  <a:pt x="736210" y="4690"/>
                  <a:pt x="787791" y="2345"/>
                </a:cubicBezTo>
                <a:cubicBezTo>
                  <a:pt x="839372" y="0"/>
                  <a:pt x="876887" y="126609"/>
                  <a:pt x="928468" y="128954"/>
                </a:cubicBezTo>
                <a:cubicBezTo>
                  <a:pt x="980049" y="131299"/>
                  <a:pt x="1048043" y="16413"/>
                  <a:pt x="1097280" y="16413"/>
                </a:cubicBezTo>
                <a:cubicBezTo>
                  <a:pt x="1146517" y="16413"/>
                  <a:pt x="1179342" y="128954"/>
                  <a:pt x="1223890" y="128954"/>
                </a:cubicBezTo>
                <a:cubicBezTo>
                  <a:pt x="1268438" y="128954"/>
                  <a:pt x="1320019" y="16413"/>
                  <a:pt x="1364567" y="16413"/>
                </a:cubicBezTo>
                <a:cubicBezTo>
                  <a:pt x="1409115" y="16413"/>
                  <a:pt x="1448973" y="121920"/>
                  <a:pt x="1491176" y="128954"/>
                </a:cubicBezTo>
                <a:cubicBezTo>
                  <a:pt x="1533379" y="135988"/>
                  <a:pt x="1570893" y="70339"/>
                  <a:pt x="1617785" y="58616"/>
                </a:cubicBezTo>
                <a:cubicBezTo>
                  <a:pt x="1664677" y="46893"/>
                  <a:pt x="1718603" y="52754"/>
                  <a:pt x="1772530" y="58616"/>
                </a:cubicBezTo>
              </a:path>
            </a:pathLst>
          </a:custGeom>
          <a:noFill/>
          <a:ln w="28575" algn="ctr">
            <a:solidFill>
              <a:srgbClr val="FF0000"/>
            </a:solidFill>
            <a:round/>
            <a:headEnd/>
            <a:tailEnd type="arrow" w="med" len="med"/>
          </a:ln>
        </p:spPr>
        <p:txBody>
          <a:bodyPr wrap="none" lIns="0" tIns="0" rIns="0" bIns="0" anchor="ctr"/>
          <a:lstStyle/>
          <a:p>
            <a:pPr algn="l"/>
            <a:endParaRPr lang="en-US"/>
          </a:p>
        </p:txBody>
      </p:sp>
      <p:sp>
        <p:nvSpPr>
          <p:cNvPr id="30" name="Explosion 2 29"/>
          <p:cNvSpPr/>
          <p:nvPr/>
        </p:nvSpPr>
        <p:spPr bwMode="auto">
          <a:xfrm>
            <a:off x="4553947" y="4038963"/>
            <a:ext cx="396044" cy="326436"/>
          </a:xfrm>
          <a:prstGeom prst="irregularSeal2">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l" defTabSz="1018824" eaLnBrk="1" hangingPunct="1"/>
            <a:endParaRPr lang="en-US" sz="2000" b="1" dirty="0" smtClean="0">
              <a:solidFill>
                <a:schemeClr val="tx1"/>
              </a:solidFill>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Slide Number Placeholder 6"/>
          <p:cNvSpPr>
            <a:spLocks noGrp="1"/>
          </p:cNvSpPr>
          <p:nvPr>
            <p:ph type="sldNum" sz="quarter" idx="12"/>
          </p:nvPr>
        </p:nvSpPr>
        <p:spPr>
          <a:xfrm>
            <a:off x="9790517" y="7541662"/>
            <a:ext cx="227626" cy="215444"/>
          </a:xfrm>
          <a:noFill/>
        </p:spPr>
        <p:txBody>
          <a:bodyPr/>
          <a:lstStyle/>
          <a:p>
            <a:fld id="{0A1FAF67-23E8-4914-B3A8-8CED40B07245}" type="slidenum">
              <a:rPr lang="en-US" smtClean="0"/>
              <a:pPr/>
              <a:t>14</a:t>
            </a:fld>
            <a:endParaRPr lang="en-US" smtClean="0"/>
          </a:p>
        </p:txBody>
      </p:sp>
      <p:sp>
        <p:nvSpPr>
          <p:cNvPr id="63493" name="Text Box 16"/>
          <p:cNvSpPr txBox="1">
            <a:spLocks noChangeArrowheads="1"/>
          </p:cNvSpPr>
          <p:nvPr/>
        </p:nvSpPr>
        <p:spPr bwMode="auto">
          <a:xfrm>
            <a:off x="5005026" y="3737905"/>
            <a:ext cx="389006" cy="453390"/>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B</a:t>
            </a:r>
          </a:p>
        </p:txBody>
      </p:sp>
      <p:sp>
        <p:nvSpPr>
          <p:cNvPr id="63494" name="Text Box 17"/>
          <p:cNvSpPr txBox="1">
            <a:spLocks noChangeArrowheads="1"/>
          </p:cNvSpPr>
          <p:nvPr/>
        </p:nvSpPr>
        <p:spPr bwMode="auto">
          <a:xfrm>
            <a:off x="3433400" y="3260905"/>
            <a:ext cx="404705" cy="449792"/>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C</a:t>
            </a:r>
          </a:p>
        </p:txBody>
      </p:sp>
      <p:sp>
        <p:nvSpPr>
          <p:cNvPr id="63495" name="Text Box 18"/>
          <p:cNvSpPr txBox="1">
            <a:spLocks noChangeArrowheads="1"/>
          </p:cNvSpPr>
          <p:nvPr/>
        </p:nvSpPr>
        <p:spPr bwMode="auto">
          <a:xfrm>
            <a:off x="438614" y="3714877"/>
            <a:ext cx="397697" cy="441431"/>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A</a:t>
            </a:r>
          </a:p>
        </p:txBody>
      </p:sp>
      <p:sp>
        <p:nvSpPr>
          <p:cNvPr id="63496" name="Rectangle 19"/>
          <p:cNvSpPr>
            <a:spLocks noGrp="1" noChangeArrowheads="1"/>
          </p:cNvSpPr>
          <p:nvPr>
            <p:ph type="title"/>
          </p:nvPr>
        </p:nvSpPr>
        <p:spPr>
          <a:xfrm>
            <a:off x="163286" y="911332"/>
            <a:ext cx="9759723" cy="1320239"/>
          </a:xfrm>
        </p:spPr>
        <p:txBody>
          <a:bodyPr>
            <a:normAutofit fontScale="90000"/>
          </a:bodyPr>
          <a:lstStyle/>
          <a:p>
            <a:pPr eaLnBrk="1" hangingPunct="1"/>
            <a:r>
              <a:rPr lang="en-US" sz="3500" dirty="0" smtClean="0">
                <a:solidFill>
                  <a:srgbClr val="C00000"/>
                </a:solidFill>
              </a:rPr>
              <a:t>Exposed Node Problem</a:t>
            </a:r>
            <a:r>
              <a:rPr lang="en-US" sz="3100" dirty="0" smtClean="0">
                <a:solidFill>
                  <a:srgbClr val="C00000"/>
                </a:solidFill>
              </a:rPr>
              <a:t/>
            </a:r>
            <a:br>
              <a:rPr lang="en-US" sz="3100" dirty="0" smtClean="0">
                <a:solidFill>
                  <a:srgbClr val="C00000"/>
                </a:solidFill>
              </a:rPr>
            </a:br>
            <a:r>
              <a:rPr lang="en-US" sz="3100" dirty="0" smtClean="0">
                <a:solidFill>
                  <a:srgbClr val="C00000"/>
                </a:solidFill>
              </a:rPr>
              <a:t> Hearing Someone Does Not Mean I Cannot Transmit</a:t>
            </a:r>
          </a:p>
        </p:txBody>
      </p:sp>
      <p:pic>
        <p:nvPicPr>
          <p:cNvPr id="63497" name="Picture 20"/>
          <p:cNvPicPr>
            <a:picLocks noGrp="1" noChangeAspect="1" noChangeArrowheads="1"/>
          </p:cNvPicPr>
          <p:nvPr>
            <p:ph sz="half" idx="1"/>
          </p:nvPr>
        </p:nvPicPr>
        <p:blipFill>
          <a:blip r:embed="rId3" cstate="print"/>
          <a:srcRect/>
          <a:stretch>
            <a:fillRect/>
          </a:stretch>
        </p:blipFill>
        <p:spPr>
          <a:xfrm>
            <a:off x="2961914" y="2577222"/>
            <a:ext cx="1011764" cy="809625"/>
          </a:xfrm>
          <a:noFill/>
        </p:spPr>
      </p:pic>
      <p:pic>
        <p:nvPicPr>
          <p:cNvPr id="63498" name="Picture 22"/>
          <p:cNvPicPr>
            <a:picLocks noChangeAspect="1" noChangeArrowheads="1"/>
          </p:cNvPicPr>
          <p:nvPr/>
        </p:nvPicPr>
        <p:blipFill>
          <a:blip r:embed="rId4" cstate="print"/>
          <a:srcRect/>
          <a:stretch>
            <a:fillRect/>
          </a:stretch>
        </p:blipFill>
        <p:spPr bwMode="auto">
          <a:xfrm>
            <a:off x="761638" y="3548772"/>
            <a:ext cx="948965" cy="744855"/>
          </a:xfrm>
          <a:prstGeom prst="rect">
            <a:avLst/>
          </a:prstGeom>
          <a:noFill/>
          <a:ln w="9525">
            <a:noFill/>
            <a:miter lim="800000"/>
            <a:headEnd/>
            <a:tailEnd/>
          </a:ln>
        </p:spPr>
      </p:pic>
      <p:pic>
        <p:nvPicPr>
          <p:cNvPr id="63499" name="Picture 25"/>
          <p:cNvPicPr>
            <a:picLocks noChangeAspect="1" noChangeArrowheads="1"/>
          </p:cNvPicPr>
          <p:nvPr/>
        </p:nvPicPr>
        <p:blipFill>
          <a:blip r:embed="rId4" cstate="print"/>
          <a:srcRect/>
          <a:stretch>
            <a:fillRect/>
          </a:stretch>
        </p:blipFill>
        <p:spPr bwMode="auto">
          <a:xfrm>
            <a:off x="5319350" y="3548772"/>
            <a:ext cx="948965" cy="744855"/>
          </a:xfrm>
          <a:prstGeom prst="rect">
            <a:avLst/>
          </a:prstGeom>
          <a:noFill/>
          <a:ln w="9525">
            <a:noFill/>
            <a:miter lim="800000"/>
            <a:headEnd/>
            <a:tailEnd/>
          </a:ln>
        </p:spPr>
      </p:pic>
      <p:pic>
        <p:nvPicPr>
          <p:cNvPr id="63500" name="Picture 20"/>
          <p:cNvPicPr>
            <a:picLocks noChangeAspect="1" noChangeArrowheads="1"/>
          </p:cNvPicPr>
          <p:nvPr/>
        </p:nvPicPr>
        <p:blipFill>
          <a:blip r:embed="rId3" cstate="print"/>
          <a:srcRect/>
          <a:stretch>
            <a:fillRect/>
          </a:stretch>
        </p:blipFill>
        <p:spPr bwMode="auto">
          <a:xfrm>
            <a:off x="7283883" y="2577222"/>
            <a:ext cx="1011764" cy="809625"/>
          </a:xfrm>
          <a:prstGeom prst="rect">
            <a:avLst/>
          </a:prstGeom>
          <a:noFill/>
          <a:ln w="9525">
            <a:noFill/>
            <a:miter lim="800000"/>
            <a:headEnd/>
            <a:tailEnd/>
          </a:ln>
        </p:spPr>
      </p:pic>
      <p:sp>
        <p:nvSpPr>
          <p:cNvPr id="63501" name="Text Box 17"/>
          <p:cNvSpPr txBox="1">
            <a:spLocks noChangeArrowheads="1"/>
          </p:cNvSpPr>
          <p:nvPr/>
        </p:nvSpPr>
        <p:spPr bwMode="auto">
          <a:xfrm>
            <a:off x="8051063" y="2581402"/>
            <a:ext cx="423318" cy="441431"/>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D</a:t>
            </a:r>
          </a:p>
        </p:txBody>
      </p:sp>
      <p:sp>
        <p:nvSpPr>
          <p:cNvPr id="63503" name="Line 5"/>
          <p:cNvSpPr>
            <a:spLocks noChangeShapeType="1"/>
          </p:cNvSpPr>
          <p:nvPr/>
        </p:nvSpPr>
        <p:spPr bwMode="auto">
          <a:xfrm flipH="1">
            <a:off x="1390288" y="2901071"/>
            <a:ext cx="1805475" cy="566737"/>
          </a:xfrm>
          <a:prstGeom prst="line">
            <a:avLst/>
          </a:prstGeom>
          <a:noFill/>
          <a:ln w="28575">
            <a:solidFill>
              <a:srgbClr val="66FF33"/>
            </a:solidFill>
            <a:round/>
            <a:headEnd type="none" w="med" len="med"/>
            <a:tailEnd type="arrow" w="med" len="med"/>
          </a:ln>
        </p:spPr>
        <p:txBody>
          <a:bodyPr wrap="none" lIns="101882" tIns="50941" rIns="101882" bIns="50941" anchor="ctr"/>
          <a:lstStyle/>
          <a:p>
            <a:endParaRPr lang="en-US">
              <a:latin typeface="+mn-lt"/>
            </a:endParaRPr>
          </a:p>
        </p:txBody>
      </p:sp>
      <p:sp>
        <p:nvSpPr>
          <p:cNvPr id="63506" name="Text Box 16"/>
          <p:cNvSpPr txBox="1">
            <a:spLocks noChangeArrowheads="1"/>
          </p:cNvSpPr>
          <p:nvPr/>
        </p:nvSpPr>
        <p:spPr bwMode="auto">
          <a:xfrm>
            <a:off x="4992802" y="6123389"/>
            <a:ext cx="389005" cy="453390"/>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B</a:t>
            </a:r>
          </a:p>
        </p:txBody>
      </p:sp>
      <p:sp>
        <p:nvSpPr>
          <p:cNvPr id="63507" name="Text Box 17"/>
          <p:cNvSpPr txBox="1">
            <a:spLocks noChangeArrowheads="1"/>
          </p:cNvSpPr>
          <p:nvPr/>
        </p:nvSpPr>
        <p:spPr bwMode="auto">
          <a:xfrm>
            <a:off x="3511982" y="5754559"/>
            <a:ext cx="404705" cy="449792"/>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C</a:t>
            </a:r>
          </a:p>
        </p:txBody>
      </p:sp>
      <p:sp>
        <p:nvSpPr>
          <p:cNvPr id="63508" name="Text Box 18"/>
          <p:cNvSpPr txBox="1">
            <a:spLocks noChangeArrowheads="1"/>
          </p:cNvSpPr>
          <p:nvPr/>
        </p:nvSpPr>
        <p:spPr bwMode="auto">
          <a:xfrm>
            <a:off x="426389" y="6127569"/>
            <a:ext cx="397697" cy="441431"/>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A</a:t>
            </a:r>
          </a:p>
        </p:txBody>
      </p:sp>
      <p:pic>
        <p:nvPicPr>
          <p:cNvPr id="63509" name="Picture 20"/>
          <p:cNvPicPr>
            <a:picLocks noGrp="1" noChangeAspect="1" noChangeArrowheads="1"/>
          </p:cNvPicPr>
          <p:nvPr>
            <p:ph sz="half" idx="1"/>
          </p:nvPr>
        </p:nvPicPr>
        <p:blipFill>
          <a:blip r:embed="rId3" cstate="print"/>
          <a:srcRect/>
          <a:stretch>
            <a:fillRect/>
          </a:stretch>
        </p:blipFill>
        <p:spPr>
          <a:xfrm>
            <a:off x="2949691" y="4989914"/>
            <a:ext cx="1011764" cy="809625"/>
          </a:xfrm>
          <a:noFill/>
        </p:spPr>
      </p:pic>
      <p:pic>
        <p:nvPicPr>
          <p:cNvPr id="63510" name="Picture 22"/>
          <p:cNvPicPr>
            <a:picLocks noChangeAspect="1" noChangeArrowheads="1"/>
          </p:cNvPicPr>
          <p:nvPr/>
        </p:nvPicPr>
        <p:blipFill>
          <a:blip r:embed="rId4" cstate="print"/>
          <a:srcRect/>
          <a:stretch>
            <a:fillRect/>
          </a:stretch>
        </p:blipFill>
        <p:spPr bwMode="auto">
          <a:xfrm>
            <a:off x="749415" y="5961464"/>
            <a:ext cx="948965" cy="744855"/>
          </a:xfrm>
          <a:prstGeom prst="rect">
            <a:avLst/>
          </a:prstGeom>
          <a:noFill/>
          <a:ln w="9525">
            <a:noFill/>
            <a:miter lim="800000"/>
            <a:headEnd/>
            <a:tailEnd/>
          </a:ln>
        </p:spPr>
      </p:pic>
      <p:pic>
        <p:nvPicPr>
          <p:cNvPr id="63511" name="Picture 25"/>
          <p:cNvPicPr>
            <a:picLocks noChangeAspect="1" noChangeArrowheads="1"/>
          </p:cNvPicPr>
          <p:nvPr/>
        </p:nvPicPr>
        <p:blipFill>
          <a:blip r:embed="rId4" cstate="print"/>
          <a:srcRect/>
          <a:stretch>
            <a:fillRect/>
          </a:stretch>
        </p:blipFill>
        <p:spPr bwMode="auto">
          <a:xfrm>
            <a:off x="5307127" y="5961464"/>
            <a:ext cx="948965" cy="744855"/>
          </a:xfrm>
          <a:prstGeom prst="rect">
            <a:avLst/>
          </a:prstGeom>
          <a:noFill/>
          <a:ln w="9525">
            <a:noFill/>
            <a:miter lim="800000"/>
            <a:headEnd/>
            <a:tailEnd/>
          </a:ln>
        </p:spPr>
      </p:pic>
      <p:pic>
        <p:nvPicPr>
          <p:cNvPr id="63512" name="Picture 20"/>
          <p:cNvPicPr>
            <a:picLocks noChangeAspect="1" noChangeArrowheads="1"/>
          </p:cNvPicPr>
          <p:nvPr/>
        </p:nvPicPr>
        <p:blipFill>
          <a:blip r:embed="rId3" cstate="print"/>
          <a:srcRect/>
          <a:stretch>
            <a:fillRect/>
          </a:stretch>
        </p:blipFill>
        <p:spPr bwMode="auto">
          <a:xfrm>
            <a:off x="7271659" y="4989914"/>
            <a:ext cx="1011764" cy="809625"/>
          </a:xfrm>
          <a:prstGeom prst="rect">
            <a:avLst/>
          </a:prstGeom>
          <a:noFill/>
          <a:ln w="9525">
            <a:noFill/>
            <a:miter lim="800000"/>
            <a:headEnd/>
            <a:tailEnd/>
          </a:ln>
        </p:spPr>
      </p:pic>
      <p:sp>
        <p:nvSpPr>
          <p:cNvPr id="63513" name="Text Box 17"/>
          <p:cNvSpPr txBox="1">
            <a:spLocks noChangeArrowheads="1"/>
          </p:cNvSpPr>
          <p:nvPr/>
        </p:nvSpPr>
        <p:spPr bwMode="auto">
          <a:xfrm>
            <a:off x="8038838" y="5139826"/>
            <a:ext cx="423318" cy="441431"/>
          </a:xfrm>
          <a:prstGeom prst="rect">
            <a:avLst/>
          </a:prstGeom>
          <a:noFill/>
          <a:ln w="12700">
            <a:noFill/>
            <a:miter lim="800000"/>
            <a:headEnd/>
            <a:tailEnd/>
          </a:ln>
        </p:spPr>
        <p:txBody>
          <a:bodyPr wrap="square" lIns="101882" tIns="50941" rIns="101882" bIns="50941" anchor="ctr">
            <a:spAutoFit/>
          </a:bodyPr>
          <a:lstStyle/>
          <a:p>
            <a:pPr eaLnBrk="0" hangingPunct="0"/>
            <a:r>
              <a:rPr lang="en-US" sz="2200" dirty="0">
                <a:latin typeface="+mn-lt"/>
              </a:rPr>
              <a:t>D</a:t>
            </a:r>
          </a:p>
        </p:txBody>
      </p:sp>
      <p:sp>
        <p:nvSpPr>
          <p:cNvPr id="63514" name="Line 5"/>
          <p:cNvSpPr>
            <a:spLocks noChangeShapeType="1"/>
          </p:cNvSpPr>
          <p:nvPr/>
        </p:nvSpPr>
        <p:spPr bwMode="auto">
          <a:xfrm flipH="1">
            <a:off x="1378065" y="5313764"/>
            <a:ext cx="1805474" cy="566737"/>
          </a:xfrm>
          <a:prstGeom prst="line">
            <a:avLst/>
          </a:prstGeom>
          <a:noFill/>
          <a:ln w="28575">
            <a:solidFill>
              <a:srgbClr val="66FF33"/>
            </a:solidFill>
            <a:round/>
            <a:headEnd/>
            <a:tailEnd type="arrow" w="med" len="med"/>
          </a:ln>
        </p:spPr>
        <p:txBody>
          <a:bodyPr wrap="none" lIns="101882" tIns="50941" rIns="101882" bIns="50941" anchor="ctr"/>
          <a:lstStyle/>
          <a:p>
            <a:endParaRPr lang="en-US">
              <a:latin typeface="+mn-lt"/>
            </a:endParaRPr>
          </a:p>
        </p:txBody>
      </p:sp>
      <p:sp>
        <p:nvSpPr>
          <p:cNvPr id="63515" name="Line 5"/>
          <p:cNvSpPr>
            <a:spLocks noChangeShapeType="1"/>
          </p:cNvSpPr>
          <p:nvPr/>
        </p:nvSpPr>
        <p:spPr bwMode="auto">
          <a:xfrm flipH="1">
            <a:off x="6289581" y="5252213"/>
            <a:ext cx="1266013" cy="734482"/>
          </a:xfrm>
          <a:prstGeom prst="line">
            <a:avLst/>
          </a:prstGeom>
          <a:noFill/>
          <a:ln w="28575">
            <a:solidFill>
              <a:srgbClr val="66FF33"/>
            </a:solidFill>
            <a:round/>
            <a:headEnd type="arrow" w="med" len="med"/>
            <a:tailEnd/>
          </a:ln>
        </p:spPr>
        <p:txBody>
          <a:bodyPr wrap="none" lIns="101882" tIns="50941" rIns="101882" bIns="50941" anchor="ctr"/>
          <a:lstStyle/>
          <a:p>
            <a:endParaRPr lang="en-US">
              <a:latin typeface="+mn-lt"/>
            </a:endParaRPr>
          </a:p>
        </p:txBody>
      </p:sp>
      <p:sp>
        <p:nvSpPr>
          <p:cNvPr id="63527" name="Freeform 60"/>
          <p:cNvSpPr>
            <a:spLocks noChangeArrowheads="1"/>
          </p:cNvSpPr>
          <p:nvPr/>
        </p:nvSpPr>
        <p:spPr bwMode="auto">
          <a:xfrm rot="1897997">
            <a:off x="3493861" y="3236517"/>
            <a:ext cx="1948517" cy="165523"/>
          </a:xfrm>
          <a:custGeom>
            <a:avLst/>
            <a:gdLst>
              <a:gd name="T0" fmla="*/ 0 w 1772530"/>
              <a:gd name="T1" fmla="*/ 143022 h 145367"/>
              <a:gd name="T2" fmla="*/ 168813 w 1772530"/>
              <a:gd name="T3" fmla="*/ 16413 h 145367"/>
              <a:gd name="T4" fmla="*/ 309490 w 1772530"/>
              <a:gd name="T5" fmla="*/ 143022 h 145367"/>
              <a:gd name="T6" fmla="*/ 464234 w 1772530"/>
              <a:gd name="T7" fmla="*/ 16413 h 145367"/>
              <a:gd name="T8" fmla="*/ 618979 w 1772530"/>
              <a:gd name="T9" fmla="*/ 143022 h 145367"/>
              <a:gd name="T10" fmla="*/ 787791 w 1772530"/>
              <a:gd name="T11" fmla="*/ 2345 h 145367"/>
              <a:gd name="T12" fmla="*/ 928468 w 1772530"/>
              <a:gd name="T13" fmla="*/ 128954 h 145367"/>
              <a:gd name="T14" fmla="*/ 1097280 w 1772530"/>
              <a:gd name="T15" fmla="*/ 16413 h 145367"/>
              <a:gd name="T16" fmla="*/ 1223890 w 1772530"/>
              <a:gd name="T17" fmla="*/ 128954 h 145367"/>
              <a:gd name="T18" fmla="*/ 1364567 w 1772530"/>
              <a:gd name="T19" fmla="*/ 16413 h 145367"/>
              <a:gd name="T20" fmla="*/ 1491176 w 1772530"/>
              <a:gd name="T21" fmla="*/ 128954 h 145367"/>
              <a:gd name="T22" fmla="*/ 1617785 w 1772530"/>
              <a:gd name="T23" fmla="*/ 58616 h 145367"/>
              <a:gd name="T24" fmla="*/ 1772530 w 1772530"/>
              <a:gd name="T25" fmla="*/ 58616 h 145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72530"/>
              <a:gd name="T40" fmla="*/ 0 h 145367"/>
              <a:gd name="T41" fmla="*/ 1772530 w 1772530"/>
              <a:gd name="T42" fmla="*/ 145367 h 145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72530" h="145367">
                <a:moveTo>
                  <a:pt x="0" y="143022"/>
                </a:moveTo>
                <a:cubicBezTo>
                  <a:pt x="58615" y="79717"/>
                  <a:pt x="117231" y="16413"/>
                  <a:pt x="168813" y="16413"/>
                </a:cubicBezTo>
                <a:cubicBezTo>
                  <a:pt x="220395" y="16413"/>
                  <a:pt x="260253" y="143022"/>
                  <a:pt x="309490" y="143022"/>
                </a:cubicBezTo>
                <a:cubicBezTo>
                  <a:pt x="358727" y="143022"/>
                  <a:pt x="412653" y="16413"/>
                  <a:pt x="464234" y="16413"/>
                </a:cubicBezTo>
                <a:cubicBezTo>
                  <a:pt x="515815" y="16413"/>
                  <a:pt x="565053" y="145367"/>
                  <a:pt x="618979" y="143022"/>
                </a:cubicBezTo>
                <a:cubicBezTo>
                  <a:pt x="672905" y="140677"/>
                  <a:pt x="736210" y="4690"/>
                  <a:pt x="787791" y="2345"/>
                </a:cubicBezTo>
                <a:cubicBezTo>
                  <a:pt x="839372" y="0"/>
                  <a:pt x="876887" y="126609"/>
                  <a:pt x="928468" y="128954"/>
                </a:cubicBezTo>
                <a:cubicBezTo>
                  <a:pt x="980049" y="131299"/>
                  <a:pt x="1048043" y="16413"/>
                  <a:pt x="1097280" y="16413"/>
                </a:cubicBezTo>
                <a:cubicBezTo>
                  <a:pt x="1146517" y="16413"/>
                  <a:pt x="1179342" y="128954"/>
                  <a:pt x="1223890" y="128954"/>
                </a:cubicBezTo>
                <a:cubicBezTo>
                  <a:pt x="1268438" y="128954"/>
                  <a:pt x="1320019" y="16413"/>
                  <a:pt x="1364567" y="16413"/>
                </a:cubicBezTo>
                <a:cubicBezTo>
                  <a:pt x="1409115" y="16413"/>
                  <a:pt x="1448973" y="121920"/>
                  <a:pt x="1491176" y="128954"/>
                </a:cubicBezTo>
                <a:cubicBezTo>
                  <a:pt x="1533379" y="135988"/>
                  <a:pt x="1570893" y="70339"/>
                  <a:pt x="1617785" y="58616"/>
                </a:cubicBezTo>
                <a:cubicBezTo>
                  <a:pt x="1664677" y="46893"/>
                  <a:pt x="1718603" y="52754"/>
                  <a:pt x="1772530" y="58616"/>
                </a:cubicBezTo>
              </a:path>
            </a:pathLst>
          </a:custGeom>
          <a:noFill/>
          <a:ln w="28575" algn="ctr">
            <a:solidFill>
              <a:srgbClr val="FF0000"/>
            </a:solidFill>
            <a:round/>
            <a:headEnd/>
            <a:tailEnd type="arrow" w="med" len="med"/>
          </a:ln>
        </p:spPr>
        <p:txBody>
          <a:bodyPr wrap="none" lIns="0" tIns="0" rIns="0" bIns="0" anchor="ctr"/>
          <a:lstStyle/>
          <a:p>
            <a:endParaRPr lang="en-US">
              <a:latin typeface="+mn-lt"/>
            </a:endParaRPr>
          </a:p>
        </p:txBody>
      </p:sp>
      <p:sp>
        <p:nvSpPr>
          <p:cNvPr id="63530" name="Freeform 63"/>
          <p:cNvSpPr>
            <a:spLocks noChangeArrowheads="1"/>
          </p:cNvSpPr>
          <p:nvPr/>
        </p:nvSpPr>
        <p:spPr bwMode="auto">
          <a:xfrm rot="1758572">
            <a:off x="3511201" y="5650964"/>
            <a:ext cx="1946773" cy="165523"/>
          </a:xfrm>
          <a:custGeom>
            <a:avLst/>
            <a:gdLst>
              <a:gd name="T0" fmla="*/ 0 w 1772530"/>
              <a:gd name="T1" fmla="*/ 143022 h 145367"/>
              <a:gd name="T2" fmla="*/ 168813 w 1772530"/>
              <a:gd name="T3" fmla="*/ 16413 h 145367"/>
              <a:gd name="T4" fmla="*/ 309490 w 1772530"/>
              <a:gd name="T5" fmla="*/ 143022 h 145367"/>
              <a:gd name="T6" fmla="*/ 464234 w 1772530"/>
              <a:gd name="T7" fmla="*/ 16413 h 145367"/>
              <a:gd name="T8" fmla="*/ 618979 w 1772530"/>
              <a:gd name="T9" fmla="*/ 143022 h 145367"/>
              <a:gd name="T10" fmla="*/ 787791 w 1772530"/>
              <a:gd name="T11" fmla="*/ 2345 h 145367"/>
              <a:gd name="T12" fmla="*/ 928468 w 1772530"/>
              <a:gd name="T13" fmla="*/ 128954 h 145367"/>
              <a:gd name="T14" fmla="*/ 1097280 w 1772530"/>
              <a:gd name="T15" fmla="*/ 16413 h 145367"/>
              <a:gd name="T16" fmla="*/ 1223890 w 1772530"/>
              <a:gd name="T17" fmla="*/ 128954 h 145367"/>
              <a:gd name="T18" fmla="*/ 1364567 w 1772530"/>
              <a:gd name="T19" fmla="*/ 16413 h 145367"/>
              <a:gd name="T20" fmla="*/ 1491176 w 1772530"/>
              <a:gd name="T21" fmla="*/ 128954 h 145367"/>
              <a:gd name="T22" fmla="*/ 1617785 w 1772530"/>
              <a:gd name="T23" fmla="*/ 58616 h 145367"/>
              <a:gd name="T24" fmla="*/ 1772530 w 1772530"/>
              <a:gd name="T25" fmla="*/ 58616 h 145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72530"/>
              <a:gd name="T40" fmla="*/ 0 h 145367"/>
              <a:gd name="T41" fmla="*/ 1772530 w 1772530"/>
              <a:gd name="T42" fmla="*/ 145367 h 145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72530" h="145367">
                <a:moveTo>
                  <a:pt x="0" y="143022"/>
                </a:moveTo>
                <a:cubicBezTo>
                  <a:pt x="58615" y="79717"/>
                  <a:pt x="117231" y="16413"/>
                  <a:pt x="168813" y="16413"/>
                </a:cubicBezTo>
                <a:cubicBezTo>
                  <a:pt x="220395" y="16413"/>
                  <a:pt x="260253" y="143022"/>
                  <a:pt x="309490" y="143022"/>
                </a:cubicBezTo>
                <a:cubicBezTo>
                  <a:pt x="358727" y="143022"/>
                  <a:pt x="412653" y="16413"/>
                  <a:pt x="464234" y="16413"/>
                </a:cubicBezTo>
                <a:cubicBezTo>
                  <a:pt x="515815" y="16413"/>
                  <a:pt x="565053" y="145367"/>
                  <a:pt x="618979" y="143022"/>
                </a:cubicBezTo>
                <a:cubicBezTo>
                  <a:pt x="672905" y="140677"/>
                  <a:pt x="736210" y="4690"/>
                  <a:pt x="787791" y="2345"/>
                </a:cubicBezTo>
                <a:cubicBezTo>
                  <a:pt x="839372" y="0"/>
                  <a:pt x="876887" y="126609"/>
                  <a:pt x="928468" y="128954"/>
                </a:cubicBezTo>
                <a:cubicBezTo>
                  <a:pt x="980049" y="131299"/>
                  <a:pt x="1048043" y="16413"/>
                  <a:pt x="1097280" y="16413"/>
                </a:cubicBezTo>
                <a:cubicBezTo>
                  <a:pt x="1146517" y="16413"/>
                  <a:pt x="1179342" y="128954"/>
                  <a:pt x="1223890" y="128954"/>
                </a:cubicBezTo>
                <a:cubicBezTo>
                  <a:pt x="1268438" y="128954"/>
                  <a:pt x="1320019" y="16413"/>
                  <a:pt x="1364567" y="16413"/>
                </a:cubicBezTo>
                <a:cubicBezTo>
                  <a:pt x="1409115" y="16413"/>
                  <a:pt x="1448973" y="121920"/>
                  <a:pt x="1491176" y="128954"/>
                </a:cubicBezTo>
                <a:cubicBezTo>
                  <a:pt x="1533379" y="135988"/>
                  <a:pt x="1570893" y="70339"/>
                  <a:pt x="1617785" y="58616"/>
                </a:cubicBezTo>
                <a:cubicBezTo>
                  <a:pt x="1664677" y="46893"/>
                  <a:pt x="1718603" y="52754"/>
                  <a:pt x="1772530" y="58616"/>
                </a:cubicBezTo>
              </a:path>
            </a:pathLst>
          </a:custGeom>
          <a:noFill/>
          <a:ln w="28575" algn="ctr">
            <a:solidFill>
              <a:srgbClr val="FF0000"/>
            </a:solidFill>
            <a:round/>
            <a:headEnd/>
            <a:tailEnd type="arrow" w="med" len="med"/>
          </a:ln>
        </p:spPr>
        <p:txBody>
          <a:bodyPr wrap="none" lIns="0" tIns="0" rIns="0" bIns="0" anchor="ctr"/>
          <a:lstStyle/>
          <a:p>
            <a:endParaRPr lang="en-US">
              <a:latin typeface="+mn-lt"/>
            </a:endParaRPr>
          </a:p>
        </p:txBody>
      </p:sp>
      <p:sp>
        <p:nvSpPr>
          <p:cNvPr id="32" name="Text Box 13"/>
          <p:cNvSpPr txBox="1">
            <a:spLocks noChangeArrowheads="1"/>
          </p:cNvSpPr>
          <p:nvPr/>
        </p:nvSpPr>
        <p:spPr bwMode="auto">
          <a:xfrm>
            <a:off x="6325926" y="3546138"/>
            <a:ext cx="3362360" cy="1118540"/>
          </a:xfrm>
          <a:prstGeom prst="rect">
            <a:avLst/>
          </a:prstGeom>
          <a:noFill/>
          <a:ln w="12700">
            <a:noFill/>
            <a:miter lim="800000"/>
            <a:headEnd/>
            <a:tailEnd/>
          </a:ln>
        </p:spPr>
        <p:txBody>
          <a:bodyPr wrap="square" lIns="101882" tIns="50941" rIns="101882" bIns="50941" anchor="ctr">
            <a:spAutoFit/>
          </a:bodyPr>
          <a:lstStyle/>
          <a:p>
            <a:pPr algn="l" eaLnBrk="0" hangingPunct="0"/>
            <a:r>
              <a:rPr lang="en-US" sz="2200" dirty="0">
                <a:latin typeface="+mn-lt"/>
              </a:rPr>
              <a:t>B </a:t>
            </a:r>
            <a:r>
              <a:rPr lang="en-US" sz="2200" dirty="0" smtClean="0">
                <a:latin typeface="+mn-lt"/>
              </a:rPr>
              <a:t>hears C and thinks that C’s transmissions preclude talking to D</a:t>
            </a:r>
            <a:endParaRPr lang="en-US" sz="2200" dirty="0">
              <a:latin typeface="+mn-lt"/>
            </a:endParaRPr>
          </a:p>
        </p:txBody>
      </p:sp>
      <p:sp>
        <p:nvSpPr>
          <p:cNvPr id="33" name="Text Box 13"/>
          <p:cNvSpPr txBox="1">
            <a:spLocks noChangeArrowheads="1"/>
          </p:cNvSpPr>
          <p:nvPr/>
        </p:nvSpPr>
        <p:spPr bwMode="auto">
          <a:xfrm>
            <a:off x="6325926" y="6391571"/>
            <a:ext cx="3547417" cy="1118540"/>
          </a:xfrm>
          <a:prstGeom prst="rect">
            <a:avLst/>
          </a:prstGeom>
          <a:noFill/>
          <a:ln w="12700">
            <a:noFill/>
            <a:miter lim="800000"/>
            <a:headEnd/>
            <a:tailEnd/>
          </a:ln>
        </p:spPr>
        <p:txBody>
          <a:bodyPr wrap="square" lIns="101882" tIns="50941" rIns="101882" bIns="50941" anchor="ctr">
            <a:spAutoFit/>
          </a:bodyPr>
          <a:lstStyle/>
          <a:p>
            <a:pPr algn="l" eaLnBrk="0" hangingPunct="0"/>
            <a:r>
              <a:rPr lang="en-US" sz="2200" dirty="0" smtClean="0">
                <a:latin typeface="+mn-lt"/>
              </a:rPr>
              <a:t>But B can talk to D without interfering with C’s transmissions to A</a:t>
            </a:r>
            <a:endParaRPr lang="en-US" sz="2200" dirty="0">
              <a:latin typeface="+mn-lt"/>
            </a:endParaRPr>
          </a:p>
        </p:txBody>
      </p:sp>
      <p:sp>
        <p:nvSpPr>
          <p:cNvPr id="34" name="Freeform 63"/>
          <p:cNvSpPr>
            <a:spLocks noChangeArrowheads="1"/>
          </p:cNvSpPr>
          <p:nvPr/>
        </p:nvSpPr>
        <p:spPr bwMode="auto">
          <a:xfrm rot="-9120000">
            <a:off x="3520258" y="5468538"/>
            <a:ext cx="1946773" cy="165523"/>
          </a:xfrm>
          <a:custGeom>
            <a:avLst/>
            <a:gdLst>
              <a:gd name="T0" fmla="*/ 0 w 1772530"/>
              <a:gd name="T1" fmla="*/ 143022 h 145367"/>
              <a:gd name="T2" fmla="*/ 168813 w 1772530"/>
              <a:gd name="T3" fmla="*/ 16413 h 145367"/>
              <a:gd name="T4" fmla="*/ 309490 w 1772530"/>
              <a:gd name="T5" fmla="*/ 143022 h 145367"/>
              <a:gd name="T6" fmla="*/ 464234 w 1772530"/>
              <a:gd name="T7" fmla="*/ 16413 h 145367"/>
              <a:gd name="T8" fmla="*/ 618979 w 1772530"/>
              <a:gd name="T9" fmla="*/ 143022 h 145367"/>
              <a:gd name="T10" fmla="*/ 787791 w 1772530"/>
              <a:gd name="T11" fmla="*/ 2345 h 145367"/>
              <a:gd name="T12" fmla="*/ 928468 w 1772530"/>
              <a:gd name="T13" fmla="*/ 128954 h 145367"/>
              <a:gd name="T14" fmla="*/ 1097280 w 1772530"/>
              <a:gd name="T15" fmla="*/ 16413 h 145367"/>
              <a:gd name="T16" fmla="*/ 1223890 w 1772530"/>
              <a:gd name="T17" fmla="*/ 128954 h 145367"/>
              <a:gd name="T18" fmla="*/ 1364567 w 1772530"/>
              <a:gd name="T19" fmla="*/ 16413 h 145367"/>
              <a:gd name="T20" fmla="*/ 1491176 w 1772530"/>
              <a:gd name="T21" fmla="*/ 128954 h 145367"/>
              <a:gd name="T22" fmla="*/ 1617785 w 1772530"/>
              <a:gd name="T23" fmla="*/ 58616 h 145367"/>
              <a:gd name="T24" fmla="*/ 1772530 w 1772530"/>
              <a:gd name="T25" fmla="*/ 58616 h 145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72530"/>
              <a:gd name="T40" fmla="*/ 0 h 145367"/>
              <a:gd name="T41" fmla="*/ 1772530 w 1772530"/>
              <a:gd name="T42" fmla="*/ 145367 h 145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72530" h="145367">
                <a:moveTo>
                  <a:pt x="0" y="143022"/>
                </a:moveTo>
                <a:cubicBezTo>
                  <a:pt x="58615" y="79717"/>
                  <a:pt x="117231" y="16413"/>
                  <a:pt x="168813" y="16413"/>
                </a:cubicBezTo>
                <a:cubicBezTo>
                  <a:pt x="220395" y="16413"/>
                  <a:pt x="260253" y="143022"/>
                  <a:pt x="309490" y="143022"/>
                </a:cubicBezTo>
                <a:cubicBezTo>
                  <a:pt x="358727" y="143022"/>
                  <a:pt x="412653" y="16413"/>
                  <a:pt x="464234" y="16413"/>
                </a:cubicBezTo>
                <a:cubicBezTo>
                  <a:pt x="515815" y="16413"/>
                  <a:pt x="565053" y="145367"/>
                  <a:pt x="618979" y="143022"/>
                </a:cubicBezTo>
                <a:cubicBezTo>
                  <a:pt x="672905" y="140677"/>
                  <a:pt x="736210" y="4690"/>
                  <a:pt x="787791" y="2345"/>
                </a:cubicBezTo>
                <a:cubicBezTo>
                  <a:pt x="839372" y="0"/>
                  <a:pt x="876887" y="126609"/>
                  <a:pt x="928468" y="128954"/>
                </a:cubicBezTo>
                <a:cubicBezTo>
                  <a:pt x="980049" y="131299"/>
                  <a:pt x="1048043" y="16413"/>
                  <a:pt x="1097280" y="16413"/>
                </a:cubicBezTo>
                <a:cubicBezTo>
                  <a:pt x="1146517" y="16413"/>
                  <a:pt x="1179342" y="128954"/>
                  <a:pt x="1223890" y="128954"/>
                </a:cubicBezTo>
                <a:cubicBezTo>
                  <a:pt x="1268438" y="128954"/>
                  <a:pt x="1320019" y="16413"/>
                  <a:pt x="1364567" y="16413"/>
                </a:cubicBezTo>
                <a:cubicBezTo>
                  <a:pt x="1409115" y="16413"/>
                  <a:pt x="1448973" y="121920"/>
                  <a:pt x="1491176" y="128954"/>
                </a:cubicBezTo>
                <a:cubicBezTo>
                  <a:pt x="1533379" y="135988"/>
                  <a:pt x="1570893" y="70339"/>
                  <a:pt x="1617785" y="58616"/>
                </a:cubicBezTo>
                <a:cubicBezTo>
                  <a:pt x="1664677" y="46893"/>
                  <a:pt x="1718603" y="52754"/>
                  <a:pt x="1772530" y="58616"/>
                </a:cubicBezTo>
              </a:path>
            </a:pathLst>
          </a:custGeom>
          <a:noFill/>
          <a:ln w="28575" algn="ctr">
            <a:solidFill>
              <a:srgbClr val="FF0000"/>
            </a:solidFill>
            <a:round/>
            <a:headEnd/>
            <a:tailEnd type="arrow" w="med" len="med"/>
          </a:ln>
        </p:spPr>
        <p:txBody>
          <a:bodyPr wrap="none" lIns="0" tIns="0" rIns="0" bIns="0" anchor="ctr"/>
          <a:lstStyle/>
          <a:p>
            <a:endParaRPr lang="en-US">
              <a:latin typeface="+mn-l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a:defRPr/>
            </a:pPr>
            <a:r>
              <a:rPr lang="en-US" dirty="0">
                <a:latin typeface="+mn-lt"/>
                <a:cs typeface="+mj-cs"/>
              </a:rPr>
              <a:t>802.11 LAN </a:t>
            </a:r>
            <a:r>
              <a:rPr lang="en-US" dirty="0" smtClean="0">
                <a:latin typeface="+mn-lt"/>
                <a:cs typeface="+mj-cs"/>
              </a:rPr>
              <a:t>Architecture</a:t>
            </a:r>
            <a:endParaRPr lang="en-US" dirty="0">
              <a:latin typeface="+mn-lt"/>
              <a:cs typeface="+mj-cs"/>
            </a:endParaRPr>
          </a:p>
        </p:txBody>
      </p:sp>
      <p:sp>
        <p:nvSpPr>
          <p:cNvPr id="3" name="Content Placeholder 2"/>
          <p:cNvSpPr>
            <a:spLocks noGrp="1"/>
          </p:cNvSpPr>
          <p:nvPr>
            <p:ph idx="1"/>
          </p:nvPr>
        </p:nvSpPr>
        <p:spPr>
          <a:xfrm>
            <a:off x="5203365" y="1985963"/>
            <a:ext cx="4855035" cy="5786437"/>
          </a:xfrm>
        </p:spPr>
        <p:txBody>
          <a:bodyPr/>
          <a:lstStyle/>
          <a:p>
            <a:r>
              <a:rPr lang="en-US" dirty="0" smtClean="0"/>
              <a:t>Wireless </a:t>
            </a:r>
            <a:r>
              <a:rPr lang="en-US" dirty="0"/>
              <a:t>host communicates with </a:t>
            </a:r>
            <a:r>
              <a:rPr lang="en-US" dirty="0" smtClean="0"/>
              <a:t>access point (AP)</a:t>
            </a:r>
            <a:endParaRPr lang="en-US" dirty="0"/>
          </a:p>
          <a:p>
            <a:r>
              <a:rPr lang="en-US" dirty="0" smtClean="0"/>
              <a:t>Wireless subnet called Basic </a:t>
            </a:r>
            <a:r>
              <a:rPr lang="en-US" dirty="0"/>
              <a:t>Service Set (BSS</a:t>
            </a:r>
            <a:r>
              <a:rPr lang="en-US" dirty="0" smtClean="0"/>
              <a:t>) </a:t>
            </a:r>
          </a:p>
          <a:p>
            <a:pPr lvl="1"/>
            <a:r>
              <a:rPr lang="en-US" dirty="0" smtClean="0"/>
              <a:t>in infrastructure </a:t>
            </a:r>
            <a:r>
              <a:rPr lang="en-US" dirty="0"/>
              <a:t>mode </a:t>
            </a:r>
            <a:r>
              <a:rPr lang="en-US" dirty="0" smtClean="0"/>
              <a:t>contains</a:t>
            </a:r>
            <a:r>
              <a:rPr lang="en-US" dirty="0"/>
              <a:t> </a:t>
            </a:r>
            <a:r>
              <a:rPr lang="en-US" dirty="0" smtClean="0"/>
              <a:t>wireless hosts and access </a:t>
            </a:r>
            <a:r>
              <a:rPr lang="en-US" dirty="0"/>
              <a:t>point (AP</a:t>
            </a:r>
            <a:r>
              <a:rPr lang="en-US" dirty="0" smtClean="0"/>
              <a:t>)</a:t>
            </a:r>
            <a:endParaRPr lang="en-US" dirty="0"/>
          </a:p>
          <a:p>
            <a:pPr lvl="1"/>
            <a:r>
              <a:rPr lang="en-US" dirty="0" smtClean="0"/>
              <a:t>in ad hoc mode, just hosts</a:t>
            </a:r>
            <a:endParaRPr lang="en-US" dirty="0"/>
          </a:p>
          <a:p>
            <a:endParaRPr lang="en-US"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15</a:t>
            </a:fld>
            <a:endParaRPr lang="en-US" dirty="0"/>
          </a:p>
        </p:txBody>
      </p:sp>
      <p:sp>
        <p:nvSpPr>
          <p:cNvPr id="21509" name="Rectangle 4"/>
          <p:cNvSpPr>
            <a:spLocks noChangeArrowheads="1"/>
          </p:cNvSpPr>
          <p:nvPr/>
        </p:nvSpPr>
        <p:spPr bwMode="auto">
          <a:xfrm>
            <a:off x="5483225" y="1576070"/>
            <a:ext cx="4362133" cy="49189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spcBef>
                <a:spcPct val="20000"/>
              </a:spcBef>
              <a:buClr>
                <a:srgbClr val="000099"/>
              </a:buClr>
              <a:buSzPct val="75000"/>
              <a:buFont typeface="Wingdings" charset="0"/>
              <a:buChar char="v"/>
              <a:defRPr/>
            </a:pPr>
            <a:endParaRPr lang="en-US" sz="2200" dirty="0">
              <a:latin typeface="+mn-lt"/>
              <a:cs typeface="+mn-cs"/>
            </a:endParaRPr>
          </a:p>
        </p:txBody>
      </p:sp>
      <p:grpSp>
        <p:nvGrpSpPr>
          <p:cNvPr id="4" name="Group 3"/>
          <p:cNvGrpSpPr/>
          <p:nvPr/>
        </p:nvGrpSpPr>
        <p:grpSpPr>
          <a:xfrm>
            <a:off x="212086" y="1703811"/>
            <a:ext cx="5079943" cy="5964733"/>
            <a:chOff x="536099" y="1703812"/>
            <a:chExt cx="4750781" cy="5578239"/>
          </a:xfrm>
        </p:grpSpPr>
        <p:grpSp>
          <p:nvGrpSpPr>
            <p:cNvPr id="56325" name="Group 7"/>
            <p:cNvGrpSpPr>
              <a:grpSpLocks/>
            </p:cNvGrpSpPr>
            <p:nvPr/>
          </p:nvGrpSpPr>
          <p:grpSpPr bwMode="auto">
            <a:xfrm>
              <a:off x="3314383" y="4087707"/>
              <a:ext cx="459264" cy="217700"/>
              <a:chOff x="3600" y="219"/>
              <a:chExt cx="360" cy="175"/>
            </a:xfrm>
          </p:grpSpPr>
          <p:sp>
            <p:nvSpPr>
              <p:cNvPr id="21556" name="Oval 8"/>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57" name="Line 9"/>
              <p:cNvSpPr>
                <a:spLocks noChangeShapeType="1"/>
              </p:cNvSpPr>
              <p:nvPr/>
            </p:nvSpPr>
            <p:spPr bwMode="auto">
              <a:xfrm>
                <a:off x="3603" y="288"/>
                <a:ext cx="0" cy="61"/>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58" name="Line 10"/>
              <p:cNvSpPr>
                <a:spLocks noChangeShapeType="1"/>
              </p:cNvSpPr>
              <p:nvPr/>
            </p:nvSpPr>
            <p:spPr bwMode="auto">
              <a:xfrm>
                <a:off x="3960" y="288"/>
                <a:ext cx="0" cy="61"/>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59" name="Rectangle 11"/>
              <p:cNvSpPr>
                <a:spLocks noChangeArrowheads="1"/>
              </p:cNvSpPr>
              <p:nvPr/>
            </p:nvSpPr>
            <p:spPr bwMode="auto">
              <a:xfrm>
                <a:off x="3603" y="288"/>
                <a:ext cx="355"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800">
                  <a:latin typeface="+mn-lt"/>
                  <a:cs typeface="+mn-cs"/>
                </a:endParaRPr>
              </a:p>
            </p:txBody>
          </p:sp>
          <p:sp>
            <p:nvSpPr>
              <p:cNvPr id="21560" name="Oval 12"/>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grpSp>
            <p:nvGrpSpPr>
              <p:cNvPr id="56376" name="Group 13"/>
              <p:cNvGrpSpPr>
                <a:grpSpLocks/>
              </p:cNvGrpSpPr>
              <p:nvPr/>
            </p:nvGrpSpPr>
            <p:grpSpPr bwMode="auto">
              <a:xfrm>
                <a:off x="3686" y="244"/>
                <a:ext cx="177" cy="66"/>
                <a:chOff x="2848" y="848"/>
                <a:chExt cx="140" cy="98"/>
              </a:xfrm>
            </p:grpSpPr>
            <p:sp>
              <p:nvSpPr>
                <p:cNvPr id="21566" name="Line 14"/>
                <p:cNvSpPr>
                  <a:spLocks noChangeShapeType="1"/>
                </p:cNvSpPr>
                <p:nvPr/>
              </p:nvSpPr>
              <p:spPr bwMode="auto">
                <a:xfrm flipV="1">
                  <a:off x="2848" y="847"/>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67" name="Line 15"/>
                <p:cNvSpPr>
                  <a:spLocks noChangeShapeType="1"/>
                </p:cNvSpPr>
                <p:nvPr/>
              </p:nvSpPr>
              <p:spPr bwMode="auto">
                <a:xfrm>
                  <a:off x="2943"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68" name="Line 16"/>
                <p:cNvSpPr>
                  <a:spLocks noChangeShapeType="1"/>
                </p:cNvSpPr>
                <p:nvPr/>
              </p:nvSpPr>
              <p:spPr bwMode="auto">
                <a:xfrm>
                  <a:off x="2894" y="850"/>
                  <a:ext cx="52" cy="97"/>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grpSp>
          <p:grpSp>
            <p:nvGrpSpPr>
              <p:cNvPr id="56377" name="Group 17"/>
              <p:cNvGrpSpPr>
                <a:grpSpLocks/>
              </p:cNvGrpSpPr>
              <p:nvPr/>
            </p:nvGrpSpPr>
            <p:grpSpPr bwMode="auto">
              <a:xfrm flipV="1">
                <a:off x="3686" y="243"/>
                <a:ext cx="177" cy="66"/>
                <a:chOff x="2848" y="848"/>
                <a:chExt cx="140" cy="98"/>
              </a:xfrm>
            </p:grpSpPr>
            <p:sp>
              <p:nvSpPr>
                <p:cNvPr id="21563" name="Line 18"/>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64" name="Line 19"/>
                <p:cNvSpPr>
                  <a:spLocks noChangeShapeType="1"/>
                </p:cNvSpPr>
                <p:nvPr/>
              </p:nvSpPr>
              <p:spPr bwMode="auto">
                <a:xfrm>
                  <a:off x="2943" y="945"/>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sp>
              <p:nvSpPr>
                <p:cNvPr id="21565" name="Line 20"/>
                <p:cNvSpPr>
                  <a:spLocks noChangeShapeType="1"/>
                </p:cNvSpPr>
                <p:nvPr/>
              </p:nvSpPr>
              <p:spPr bwMode="auto">
                <a:xfrm>
                  <a:off x="2894" y="851"/>
                  <a:ext cx="52" cy="94"/>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000">
                    <a:latin typeface="+mn-lt"/>
                    <a:cs typeface="+mn-cs"/>
                  </a:endParaRPr>
                </a:p>
              </p:txBody>
            </p:sp>
          </p:grpSp>
        </p:grpSp>
        <p:sp>
          <p:nvSpPr>
            <p:cNvPr id="21511" name="Text Box 24"/>
            <p:cNvSpPr txBox="1">
              <a:spLocks noChangeArrowheads="1"/>
            </p:cNvSpPr>
            <p:nvPr/>
          </p:nvSpPr>
          <p:spPr bwMode="auto">
            <a:xfrm>
              <a:off x="1009333" y="5273358"/>
              <a:ext cx="1159510" cy="3840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2000" smtClean="0">
                  <a:latin typeface="+mn-lt"/>
                  <a:cs typeface="Arial" charset="0"/>
                </a:rPr>
                <a:t>BSS 1</a:t>
              </a:r>
            </a:p>
          </p:txBody>
        </p:sp>
        <p:sp>
          <p:nvSpPr>
            <p:cNvPr id="21512" name="Text Box 27"/>
            <p:cNvSpPr txBox="1">
              <a:spLocks noChangeArrowheads="1"/>
            </p:cNvSpPr>
            <p:nvPr/>
          </p:nvSpPr>
          <p:spPr bwMode="auto">
            <a:xfrm>
              <a:off x="3567134" y="6898006"/>
              <a:ext cx="919033" cy="3840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2000" smtClean="0">
                  <a:latin typeface="+mn-lt"/>
                  <a:cs typeface="Arial" charset="0"/>
                </a:rPr>
                <a:t>BSS 2</a:t>
              </a:r>
            </a:p>
          </p:txBody>
        </p:sp>
        <p:sp>
          <p:nvSpPr>
            <p:cNvPr id="21513" name="Line 28"/>
            <p:cNvSpPr>
              <a:spLocks noChangeShapeType="1"/>
            </p:cNvSpPr>
            <p:nvPr/>
          </p:nvSpPr>
          <p:spPr bwMode="auto">
            <a:xfrm flipV="1">
              <a:off x="3494247" y="3042392"/>
              <a:ext cx="235743" cy="102912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sz="2000">
                <a:latin typeface="+mn-lt"/>
                <a:cs typeface="+mn-cs"/>
              </a:endParaRPr>
            </a:p>
          </p:txBody>
        </p:sp>
        <p:grpSp>
          <p:nvGrpSpPr>
            <p:cNvPr id="56329" name="Group 29"/>
            <p:cNvGrpSpPr>
              <a:grpSpLocks/>
            </p:cNvGrpSpPr>
            <p:nvPr/>
          </p:nvGrpSpPr>
          <p:grpSpPr bwMode="auto">
            <a:xfrm>
              <a:off x="2692718" y="1703812"/>
              <a:ext cx="2175828" cy="1637242"/>
              <a:chOff x="3744" y="1392"/>
              <a:chExt cx="1488" cy="1110"/>
            </a:xfrm>
          </p:grpSpPr>
          <p:sp>
            <p:nvSpPr>
              <p:cNvPr id="56369" name="Freeform 30"/>
              <p:cNvSpPr>
                <a:spLocks/>
              </p:cNvSpPr>
              <p:nvPr/>
            </p:nvSpPr>
            <p:spPr bwMode="auto">
              <a:xfrm>
                <a:off x="3744" y="1392"/>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l"/>
                <a:endParaRPr lang="en-US" sz="2000">
                  <a:latin typeface="+mn-lt"/>
                </a:endParaRPr>
              </a:p>
            </p:txBody>
          </p:sp>
          <p:sp>
            <p:nvSpPr>
              <p:cNvPr id="21555" name="Text Box 31"/>
              <p:cNvSpPr txBox="1">
                <a:spLocks noChangeArrowheads="1"/>
              </p:cNvSpPr>
              <p:nvPr/>
            </p:nvSpPr>
            <p:spPr bwMode="auto">
              <a:xfrm>
                <a:off x="4081" y="1776"/>
                <a:ext cx="791" cy="2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2000" smtClean="0">
                    <a:latin typeface="+mn-lt"/>
                    <a:cs typeface="Arial" charset="0"/>
                  </a:rPr>
                  <a:t>Internet</a:t>
                </a:r>
              </a:p>
            </p:txBody>
          </p:sp>
        </p:grpSp>
        <p:sp>
          <p:nvSpPr>
            <p:cNvPr id="21515" name="Text Box 32"/>
            <p:cNvSpPr txBox="1">
              <a:spLocks noChangeArrowheads="1"/>
            </p:cNvSpPr>
            <p:nvPr/>
          </p:nvSpPr>
          <p:spPr bwMode="auto">
            <a:xfrm>
              <a:off x="3715021" y="3862812"/>
              <a:ext cx="1571859" cy="67187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2000" dirty="0" smtClean="0">
                  <a:latin typeface="+mn-lt"/>
                  <a:cs typeface="Arial" charset="0"/>
                </a:rPr>
                <a:t>hub, switch</a:t>
              </a:r>
            </a:p>
            <a:p>
              <a:pPr algn="l" eaLnBrk="1" hangingPunct="1">
                <a:defRPr/>
              </a:pPr>
              <a:r>
                <a:rPr lang="en-US" sz="2000" dirty="0" smtClean="0">
                  <a:latin typeface="+mn-lt"/>
                  <a:cs typeface="Arial" charset="0"/>
                </a:rPr>
                <a:t>or router</a:t>
              </a:r>
            </a:p>
          </p:txBody>
        </p:sp>
        <p:sp>
          <p:nvSpPr>
            <p:cNvPr id="21516" name="Oval 23"/>
            <p:cNvSpPr>
              <a:spLocks noChangeArrowheads="1"/>
            </p:cNvSpPr>
            <p:nvPr/>
          </p:nvSpPr>
          <p:spPr bwMode="auto">
            <a:xfrm>
              <a:off x="536099" y="3258292"/>
              <a:ext cx="2156618" cy="2038455"/>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sz="2000">
                <a:latin typeface="+mn-lt"/>
                <a:cs typeface="+mn-cs"/>
              </a:endParaRPr>
            </a:p>
          </p:txBody>
        </p:sp>
        <p:grpSp>
          <p:nvGrpSpPr>
            <p:cNvPr id="56332" name="Group 361"/>
            <p:cNvGrpSpPr>
              <a:grpSpLocks/>
            </p:cNvGrpSpPr>
            <p:nvPr/>
          </p:nvGrpSpPr>
          <p:grpSpPr bwMode="auto">
            <a:xfrm>
              <a:off x="1709579" y="3742267"/>
              <a:ext cx="703738" cy="658495"/>
              <a:chOff x="2967" y="478"/>
              <a:chExt cx="788" cy="625"/>
            </a:xfrm>
          </p:grpSpPr>
          <p:pic>
            <p:nvPicPr>
              <p:cNvPr id="56367"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68"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33" name="Group 356"/>
            <p:cNvGrpSpPr>
              <a:grpSpLocks/>
            </p:cNvGrpSpPr>
            <p:nvPr/>
          </p:nvGrpSpPr>
          <p:grpSpPr bwMode="auto">
            <a:xfrm>
              <a:off x="1978502" y="4375574"/>
              <a:ext cx="480218" cy="564938"/>
              <a:chOff x="313" y="1497"/>
              <a:chExt cx="1152" cy="1014"/>
            </a:xfrm>
          </p:grpSpPr>
          <p:pic>
            <p:nvPicPr>
              <p:cNvPr id="56365"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66"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34" name="Group 403"/>
            <p:cNvGrpSpPr>
              <a:grpSpLocks/>
            </p:cNvGrpSpPr>
            <p:nvPr/>
          </p:nvGrpSpPr>
          <p:grpSpPr bwMode="auto">
            <a:xfrm>
              <a:off x="1239837" y="3477790"/>
              <a:ext cx="490697" cy="433599"/>
              <a:chOff x="2751" y="1851"/>
              <a:chExt cx="462" cy="478"/>
            </a:xfrm>
          </p:grpSpPr>
          <p:pic>
            <p:nvPicPr>
              <p:cNvPr id="56363" name="Picture 364" descr="iphone_stylized_small"/>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64" name="Picture 402" descr="antenna_radiation_stylized"/>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35" name="Group 356"/>
            <p:cNvGrpSpPr>
              <a:grpSpLocks/>
            </p:cNvGrpSpPr>
            <p:nvPr/>
          </p:nvGrpSpPr>
          <p:grpSpPr bwMode="auto">
            <a:xfrm>
              <a:off x="1262539" y="4237039"/>
              <a:ext cx="480218" cy="564938"/>
              <a:chOff x="313" y="1497"/>
              <a:chExt cx="1152" cy="1014"/>
            </a:xfrm>
          </p:grpSpPr>
          <p:pic>
            <p:nvPicPr>
              <p:cNvPr id="56361"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62"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36" name="Group 356"/>
            <p:cNvGrpSpPr>
              <a:grpSpLocks/>
            </p:cNvGrpSpPr>
            <p:nvPr/>
          </p:nvGrpSpPr>
          <p:grpSpPr bwMode="auto">
            <a:xfrm>
              <a:off x="792798" y="3799841"/>
              <a:ext cx="481965" cy="564938"/>
              <a:chOff x="313" y="1497"/>
              <a:chExt cx="1152" cy="1014"/>
            </a:xfrm>
          </p:grpSpPr>
          <p:pic>
            <p:nvPicPr>
              <p:cNvPr id="56359" name="Picture 354" descr="laptop_stylized_small"/>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60"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22" name="Line 26"/>
            <p:cNvSpPr>
              <a:spLocks noChangeShapeType="1"/>
            </p:cNvSpPr>
            <p:nvPr/>
          </p:nvSpPr>
          <p:spPr bwMode="auto">
            <a:xfrm>
              <a:off x="2189798" y="4229841"/>
              <a:ext cx="112458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sz="2000">
                <a:latin typeface="+mn-lt"/>
                <a:cs typeface="+mn-cs"/>
              </a:endParaRPr>
            </a:p>
          </p:txBody>
        </p:sp>
        <p:sp>
          <p:nvSpPr>
            <p:cNvPr id="21523" name="Oval 23"/>
            <p:cNvSpPr>
              <a:spLocks noChangeArrowheads="1"/>
            </p:cNvSpPr>
            <p:nvPr/>
          </p:nvSpPr>
          <p:spPr bwMode="auto">
            <a:xfrm>
              <a:off x="2951163" y="4755199"/>
              <a:ext cx="2156619" cy="2038455"/>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sz="2000">
                <a:latin typeface="+mn-lt"/>
                <a:cs typeface="+mn-cs"/>
              </a:endParaRPr>
            </a:p>
          </p:txBody>
        </p:sp>
        <p:grpSp>
          <p:nvGrpSpPr>
            <p:cNvPr id="56339" name="Group 361"/>
            <p:cNvGrpSpPr>
              <a:grpSpLocks/>
            </p:cNvGrpSpPr>
            <p:nvPr/>
          </p:nvGrpSpPr>
          <p:grpSpPr bwMode="auto">
            <a:xfrm>
              <a:off x="4124643" y="5239174"/>
              <a:ext cx="703739" cy="658495"/>
              <a:chOff x="2967" y="478"/>
              <a:chExt cx="788" cy="625"/>
            </a:xfrm>
          </p:grpSpPr>
          <p:pic>
            <p:nvPicPr>
              <p:cNvPr id="56357"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58"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40" name="Group 356"/>
            <p:cNvGrpSpPr>
              <a:grpSpLocks/>
            </p:cNvGrpSpPr>
            <p:nvPr/>
          </p:nvGrpSpPr>
          <p:grpSpPr bwMode="auto">
            <a:xfrm>
              <a:off x="4391819" y="5872481"/>
              <a:ext cx="480218" cy="564938"/>
              <a:chOff x="313" y="1497"/>
              <a:chExt cx="1152" cy="1014"/>
            </a:xfrm>
          </p:grpSpPr>
          <p:pic>
            <p:nvPicPr>
              <p:cNvPr id="56355"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56"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41" name="Group 403"/>
            <p:cNvGrpSpPr>
              <a:grpSpLocks/>
            </p:cNvGrpSpPr>
            <p:nvPr/>
          </p:nvGrpSpPr>
          <p:grpSpPr bwMode="auto">
            <a:xfrm>
              <a:off x="3888899" y="5861685"/>
              <a:ext cx="626903" cy="617115"/>
              <a:chOff x="2751" y="1851"/>
              <a:chExt cx="462" cy="478"/>
            </a:xfrm>
          </p:grpSpPr>
          <p:pic>
            <p:nvPicPr>
              <p:cNvPr id="56353" name="Picture 364" descr="iphone_stylized_small"/>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54" name="Picture 402" descr="antenna_radiation_stylized"/>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42" name="Group 356"/>
            <p:cNvGrpSpPr>
              <a:grpSpLocks/>
            </p:cNvGrpSpPr>
            <p:nvPr/>
          </p:nvGrpSpPr>
          <p:grpSpPr bwMode="auto">
            <a:xfrm>
              <a:off x="3385979" y="5883276"/>
              <a:ext cx="480218" cy="564938"/>
              <a:chOff x="313" y="1497"/>
              <a:chExt cx="1152" cy="1014"/>
            </a:xfrm>
          </p:grpSpPr>
          <p:pic>
            <p:nvPicPr>
              <p:cNvPr id="56351"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52"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56343" name="Group 356"/>
            <p:cNvGrpSpPr>
              <a:grpSpLocks/>
            </p:cNvGrpSpPr>
            <p:nvPr/>
          </p:nvGrpSpPr>
          <p:grpSpPr bwMode="auto">
            <a:xfrm>
              <a:off x="3330099" y="5215785"/>
              <a:ext cx="480218" cy="564938"/>
              <a:chOff x="313" y="1497"/>
              <a:chExt cx="1152" cy="1014"/>
            </a:xfrm>
          </p:grpSpPr>
          <p:pic>
            <p:nvPicPr>
              <p:cNvPr id="56349"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50"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29" name="Line 25"/>
            <p:cNvSpPr>
              <a:spLocks noChangeShapeType="1"/>
            </p:cNvSpPr>
            <p:nvPr/>
          </p:nvSpPr>
          <p:spPr bwMode="auto">
            <a:xfrm>
              <a:off x="3523932" y="4300008"/>
              <a:ext cx="812007" cy="123782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sz="2000">
                <a:latin typeface="+mn-lt"/>
                <a:cs typeface="+mn-cs"/>
              </a:endParaRPr>
            </a:p>
          </p:txBody>
        </p:sp>
        <p:grpSp>
          <p:nvGrpSpPr>
            <p:cNvPr id="56345" name="Group 403"/>
            <p:cNvGrpSpPr>
              <a:grpSpLocks/>
            </p:cNvGrpSpPr>
            <p:nvPr/>
          </p:nvGrpSpPr>
          <p:grpSpPr bwMode="auto">
            <a:xfrm>
              <a:off x="3654902" y="4812771"/>
              <a:ext cx="625158" cy="617114"/>
              <a:chOff x="2751" y="1851"/>
              <a:chExt cx="462" cy="478"/>
            </a:xfrm>
          </p:grpSpPr>
          <p:pic>
            <p:nvPicPr>
              <p:cNvPr id="56347" name="Picture 364" descr="iphone_stylized_small"/>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6348" name="Picture 402" descr="antenna_radiation_stylized"/>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134938" y="644525"/>
            <a:ext cx="9625012" cy="949325"/>
          </a:xfrm>
        </p:spPr>
        <p:txBody>
          <a:bodyPr/>
          <a:lstStyle/>
          <a:p>
            <a:pPr>
              <a:defRPr/>
            </a:pPr>
            <a:r>
              <a:rPr lang="en-US" dirty="0">
                <a:latin typeface="+mn-lt"/>
                <a:cs typeface="+mj-cs"/>
              </a:rPr>
              <a:t>802.11: </a:t>
            </a:r>
            <a:r>
              <a:rPr lang="en-US" dirty="0" smtClean="0">
                <a:latin typeface="+mn-lt"/>
                <a:cs typeface="+mj-cs"/>
              </a:rPr>
              <a:t>Channels</a:t>
            </a:r>
            <a:endParaRPr lang="en-US" dirty="0">
              <a:latin typeface="+mn-lt"/>
              <a:cs typeface="+mj-cs"/>
            </a:endParaRPr>
          </a:p>
        </p:txBody>
      </p:sp>
      <p:sp>
        <p:nvSpPr>
          <p:cNvPr id="22533" name="Rectangle 3"/>
          <p:cNvSpPr>
            <a:spLocks noGrp="1" noChangeArrowheads="1"/>
          </p:cNvSpPr>
          <p:nvPr>
            <p:ph type="body" idx="1"/>
          </p:nvPr>
        </p:nvSpPr>
        <p:spPr/>
        <p:txBody>
          <a:bodyPr/>
          <a:lstStyle/>
          <a:p>
            <a:pPr>
              <a:defRPr/>
            </a:pPr>
            <a:r>
              <a:rPr lang="en-US" sz="2700" dirty="0">
                <a:cs typeface="+mn-cs"/>
              </a:rPr>
              <a:t>802.11b: 2.4GHz-</a:t>
            </a:r>
            <a:r>
              <a:rPr lang="en-US" sz="2700" dirty="0" smtClean="0">
                <a:cs typeface="+mn-cs"/>
              </a:rPr>
              <a:t>2.5 GHz </a:t>
            </a:r>
            <a:r>
              <a:rPr lang="en-US" sz="2700" dirty="0">
                <a:cs typeface="+mn-cs"/>
              </a:rPr>
              <a:t>spectrum </a:t>
            </a:r>
            <a:r>
              <a:rPr lang="en-US" sz="2700" dirty="0" smtClean="0">
                <a:cs typeface="+mn-cs"/>
              </a:rPr>
              <a:t>(unlicensed) divided </a:t>
            </a:r>
            <a:r>
              <a:rPr lang="en-US" sz="2700" dirty="0">
                <a:cs typeface="+mn-cs"/>
              </a:rPr>
              <a:t>into 11 channels </a:t>
            </a:r>
            <a:r>
              <a:rPr lang="en-US" sz="2700" dirty="0" smtClean="0">
                <a:cs typeface="+mn-cs"/>
              </a:rPr>
              <a:t>with overlapping </a:t>
            </a:r>
            <a:r>
              <a:rPr lang="en-US" sz="2700" dirty="0">
                <a:cs typeface="+mn-cs"/>
              </a:rPr>
              <a:t>frequencies</a:t>
            </a:r>
          </a:p>
          <a:p>
            <a:pPr lvl="1">
              <a:defRPr/>
            </a:pPr>
            <a:r>
              <a:rPr lang="en-US" dirty="0"/>
              <a:t>AP </a:t>
            </a:r>
            <a:r>
              <a:rPr lang="en-US" dirty="0" smtClean="0"/>
              <a:t>administrator </a:t>
            </a:r>
            <a:r>
              <a:rPr lang="en-US" dirty="0"/>
              <a:t>chooses frequency for AP</a:t>
            </a:r>
          </a:p>
          <a:p>
            <a:pPr lvl="2">
              <a:defRPr/>
            </a:pPr>
            <a:r>
              <a:rPr lang="en-US" dirty="0"/>
              <a:t>interference possible: channel can be same as that chosen by neighboring </a:t>
            </a:r>
            <a:r>
              <a:rPr lang="en-US" dirty="0" smtClean="0"/>
              <a:t>AP (or may overlap)</a:t>
            </a:r>
          </a:p>
          <a:p>
            <a:pPr>
              <a:lnSpc>
                <a:spcPct val="90000"/>
              </a:lnSpc>
              <a:defRPr/>
            </a:pPr>
            <a:endParaRPr lang="en-US" dirty="0">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16</a:t>
            </a:fld>
            <a:endParaRPr lang="en-US" dirty="0"/>
          </a:p>
        </p:txBody>
      </p:sp>
      <p:grpSp>
        <p:nvGrpSpPr>
          <p:cNvPr id="5" name="Group 4"/>
          <p:cNvGrpSpPr/>
          <p:nvPr/>
        </p:nvGrpSpPr>
        <p:grpSpPr>
          <a:xfrm>
            <a:off x="1451870" y="4278086"/>
            <a:ext cx="6462043" cy="2703579"/>
            <a:chOff x="471455" y="2024049"/>
            <a:chExt cx="9194071" cy="5414889"/>
          </a:xfrm>
        </p:grpSpPr>
        <p:cxnSp>
          <p:nvCxnSpPr>
            <p:cNvPr id="6" name="Straight Arrow Connector 5"/>
            <p:cNvCxnSpPr/>
            <p:nvPr/>
          </p:nvCxnSpPr>
          <p:spPr bwMode="auto">
            <a:xfrm>
              <a:off x="471455" y="6477018"/>
              <a:ext cx="9194071" cy="1800"/>
            </a:xfrm>
            <a:prstGeom prst="straightConnector1">
              <a:avLst/>
            </a:prstGeom>
            <a:solidFill>
              <a:srgbClr val="66FF33"/>
            </a:solidFill>
            <a:ln w="9525" cap="flat" cmpd="sng" algn="ctr">
              <a:solidFill>
                <a:schemeClr val="tx1"/>
              </a:solidFill>
              <a:prstDash val="solid"/>
              <a:round/>
              <a:headEnd type="none" w="med" len="med"/>
              <a:tailEnd type="arrow"/>
            </a:ln>
            <a:effectLst/>
          </p:spPr>
        </p:cxnSp>
        <p:cxnSp>
          <p:nvCxnSpPr>
            <p:cNvPr id="7" name="Straight Connector 6"/>
            <p:cNvCxnSpPr/>
            <p:nvPr/>
          </p:nvCxnSpPr>
          <p:spPr bwMode="auto">
            <a:xfrm rot="5400000">
              <a:off x="-773947"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8" name="Straight Connector 7"/>
            <p:cNvCxnSpPr/>
            <p:nvPr/>
          </p:nvCxnSpPr>
          <p:spPr bwMode="auto">
            <a:xfrm rot="5400000">
              <a:off x="-66711"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9" name="Straight Connector 8"/>
            <p:cNvCxnSpPr/>
            <p:nvPr/>
          </p:nvCxnSpPr>
          <p:spPr bwMode="auto">
            <a:xfrm rot="5400000">
              <a:off x="640525"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0" name="Straight Connector 9"/>
            <p:cNvCxnSpPr/>
            <p:nvPr/>
          </p:nvCxnSpPr>
          <p:spPr bwMode="auto">
            <a:xfrm rot="5400000">
              <a:off x="1347762"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1" name="Straight Connector 10"/>
            <p:cNvCxnSpPr/>
            <p:nvPr/>
          </p:nvCxnSpPr>
          <p:spPr bwMode="auto">
            <a:xfrm rot="5400000">
              <a:off x="2054998"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2" name="Straight Connector 11"/>
            <p:cNvCxnSpPr/>
            <p:nvPr/>
          </p:nvCxnSpPr>
          <p:spPr bwMode="auto">
            <a:xfrm rot="5400000">
              <a:off x="2762234"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3" name="Straight Connector 12"/>
            <p:cNvCxnSpPr/>
            <p:nvPr/>
          </p:nvCxnSpPr>
          <p:spPr bwMode="auto">
            <a:xfrm rot="5400000">
              <a:off x="3469470"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4" name="Straight Connector 13"/>
            <p:cNvCxnSpPr/>
            <p:nvPr/>
          </p:nvCxnSpPr>
          <p:spPr bwMode="auto">
            <a:xfrm rot="5400000">
              <a:off x="4176706"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5" name="Straight Connector 14"/>
            <p:cNvCxnSpPr/>
            <p:nvPr/>
          </p:nvCxnSpPr>
          <p:spPr bwMode="auto">
            <a:xfrm rot="5400000">
              <a:off x="4883943"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6" name="Straight Connector 15"/>
            <p:cNvCxnSpPr/>
            <p:nvPr/>
          </p:nvCxnSpPr>
          <p:spPr bwMode="auto">
            <a:xfrm rot="5400000">
              <a:off x="5591179"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7" name="Straight Connector 16"/>
            <p:cNvCxnSpPr/>
            <p:nvPr/>
          </p:nvCxnSpPr>
          <p:spPr bwMode="auto">
            <a:xfrm rot="5400000">
              <a:off x="6298415" y="4291015"/>
              <a:ext cx="4533932" cy="0"/>
            </a:xfrm>
            <a:prstGeom prst="line">
              <a:avLst/>
            </a:prstGeom>
            <a:solidFill>
              <a:srgbClr val="66FF33"/>
            </a:solidFill>
            <a:ln w="19050" cap="flat" cmpd="sng" algn="ctr">
              <a:solidFill>
                <a:schemeClr val="tx1"/>
              </a:solidFill>
              <a:prstDash val="solid"/>
              <a:round/>
              <a:headEnd type="arrow" w="med" len="med"/>
              <a:tailEnd type="none" w="med" len="med"/>
            </a:ln>
            <a:effectLst/>
          </p:spPr>
        </p:cxnSp>
        <p:cxnSp>
          <p:nvCxnSpPr>
            <p:cNvPr id="18" name="Straight Connector 17"/>
            <p:cNvCxnSpPr/>
            <p:nvPr/>
          </p:nvCxnSpPr>
          <p:spPr bwMode="auto">
            <a:xfrm rot="5400000">
              <a:off x="-1124851"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19" name="Straight Connector 18"/>
            <p:cNvCxnSpPr/>
            <p:nvPr/>
          </p:nvCxnSpPr>
          <p:spPr bwMode="auto">
            <a:xfrm rot="5400000">
              <a:off x="-417615"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0" name="Straight Connector 19"/>
            <p:cNvCxnSpPr/>
            <p:nvPr/>
          </p:nvCxnSpPr>
          <p:spPr bwMode="auto">
            <a:xfrm rot="5400000">
              <a:off x="289621"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rot="5400000">
              <a:off x="996857"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rot="5400000">
              <a:off x="1704093"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rot="5400000">
              <a:off x="2411330"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4" name="Straight Connector 23"/>
            <p:cNvCxnSpPr/>
            <p:nvPr/>
          </p:nvCxnSpPr>
          <p:spPr bwMode="auto">
            <a:xfrm rot="5400000">
              <a:off x="3118566"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5" name="Straight Connector 24"/>
            <p:cNvCxnSpPr/>
            <p:nvPr/>
          </p:nvCxnSpPr>
          <p:spPr bwMode="auto">
            <a:xfrm rot="5400000">
              <a:off x="3825802"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6" name="Straight Connector 25"/>
            <p:cNvCxnSpPr/>
            <p:nvPr/>
          </p:nvCxnSpPr>
          <p:spPr bwMode="auto">
            <a:xfrm rot="5400000">
              <a:off x="4533038"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7" name="Straight Connector 26"/>
            <p:cNvCxnSpPr/>
            <p:nvPr/>
          </p:nvCxnSpPr>
          <p:spPr bwMode="auto">
            <a:xfrm rot="5400000">
              <a:off x="5240274"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8" name="Straight Connector 27"/>
            <p:cNvCxnSpPr/>
            <p:nvPr/>
          </p:nvCxnSpPr>
          <p:spPr bwMode="auto">
            <a:xfrm rot="5400000">
              <a:off x="5947511" y="4291016"/>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cxnSp>
          <p:nvCxnSpPr>
            <p:cNvPr id="29" name="Straight Connector 28"/>
            <p:cNvCxnSpPr/>
            <p:nvPr/>
          </p:nvCxnSpPr>
          <p:spPr bwMode="auto">
            <a:xfrm rot="5400000">
              <a:off x="6691324" y="4291015"/>
              <a:ext cx="4533932" cy="0"/>
            </a:xfrm>
            <a:prstGeom prst="line">
              <a:avLst/>
            </a:prstGeom>
            <a:solidFill>
              <a:srgbClr val="66FF33"/>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1326709" y="6557980"/>
              <a:ext cx="314327" cy="880958"/>
            </a:xfrm>
            <a:prstGeom prst="rect">
              <a:avLst/>
            </a:prstGeom>
            <a:noFill/>
          </p:spPr>
          <p:txBody>
            <a:bodyPr wrap="square" lIns="101882" tIns="50941" rIns="101882" bIns="50941" rtlCol="0">
              <a:spAutoFit/>
            </a:bodyPr>
            <a:lstStyle/>
            <a:p>
              <a:r>
                <a:rPr lang="en-US" sz="1200" dirty="0" smtClean="0">
                  <a:latin typeface="+mn-lt"/>
                </a:rPr>
                <a:t>1</a:t>
              </a:r>
              <a:endParaRPr lang="en-US" sz="1200" dirty="0">
                <a:latin typeface="+mn-lt"/>
              </a:endParaRPr>
            </a:p>
          </p:txBody>
        </p:sp>
        <p:sp>
          <p:nvSpPr>
            <p:cNvPr id="31" name="TextBox 30"/>
            <p:cNvSpPr txBox="1"/>
            <p:nvPr/>
          </p:nvSpPr>
          <p:spPr>
            <a:xfrm>
              <a:off x="2043090" y="6557980"/>
              <a:ext cx="314327" cy="880958"/>
            </a:xfrm>
            <a:prstGeom prst="rect">
              <a:avLst/>
            </a:prstGeom>
            <a:noFill/>
          </p:spPr>
          <p:txBody>
            <a:bodyPr wrap="square" lIns="101882" tIns="50941" rIns="101882" bIns="50941" rtlCol="0">
              <a:spAutoFit/>
            </a:bodyPr>
            <a:lstStyle/>
            <a:p>
              <a:r>
                <a:rPr lang="en-US" sz="1200" dirty="0" smtClean="0">
                  <a:latin typeface="+mn-lt"/>
                </a:rPr>
                <a:t>2</a:t>
              </a:r>
              <a:endParaRPr lang="en-US" sz="1200" dirty="0">
                <a:latin typeface="+mn-lt"/>
              </a:endParaRPr>
            </a:p>
          </p:txBody>
        </p:sp>
        <p:sp>
          <p:nvSpPr>
            <p:cNvPr id="32" name="TextBox 31"/>
            <p:cNvSpPr txBox="1"/>
            <p:nvPr/>
          </p:nvSpPr>
          <p:spPr>
            <a:xfrm>
              <a:off x="2750327" y="6557980"/>
              <a:ext cx="314327" cy="880958"/>
            </a:xfrm>
            <a:prstGeom prst="rect">
              <a:avLst/>
            </a:prstGeom>
            <a:noFill/>
          </p:spPr>
          <p:txBody>
            <a:bodyPr wrap="square" lIns="101882" tIns="50941" rIns="101882" bIns="50941" rtlCol="0">
              <a:spAutoFit/>
            </a:bodyPr>
            <a:lstStyle/>
            <a:p>
              <a:r>
                <a:rPr lang="en-US" sz="1200" dirty="0" smtClean="0">
                  <a:latin typeface="+mn-lt"/>
                </a:rPr>
                <a:t>3</a:t>
              </a:r>
              <a:endParaRPr lang="en-US" sz="1200" dirty="0">
                <a:latin typeface="+mn-lt"/>
              </a:endParaRPr>
            </a:p>
          </p:txBody>
        </p:sp>
        <p:sp>
          <p:nvSpPr>
            <p:cNvPr id="33" name="TextBox 32"/>
            <p:cNvSpPr txBox="1"/>
            <p:nvPr/>
          </p:nvSpPr>
          <p:spPr>
            <a:xfrm>
              <a:off x="3457564" y="6557980"/>
              <a:ext cx="314327" cy="880958"/>
            </a:xfrm>
            <a:prstGeom prst="rect">
              <a:avLst/>
            </a:prstGeom>
            <a:noFill/>
          </p:spPr>
          <p:txBody>
            <a:bodyPr wrap="square" lIns="101882" tIns="50941" rIns="101882" bIns="50941" rtlCol="0">
              <a:spAutoFit/>
            </a:bodyPr>
            <a:lstStyle/>
            <a:p>
              <a:r>
                <a:rPr lang="en-US" sz="1200" dirty="0" smtClean="0">
                  <a:latin typeface="+mn-lt"/>
                </a:rPr>
                <a:t>4</a:t>
              </a:r>
              <a:endParaRPr lang="en-US" sz="1200" dirty="0">
                <a:latin typeface="+mn-lt"/>
              </a:endParaRPr>
            </a:p>
          </p:txBody>
        </p:sp>
        <p:sp>
          <p:nvSpPr>
            <p:cNvPr id="34" name="TextBox 33"/>
            <p:cNvSpPr txBox="1"/>
            <p:nvPr/>
          </p:nvSpPr>
          <p:spPr>
            <a:xfrm>
              <a:off x="4164798" y="6557980"/>
              <a:ext cx="314327" cy="880958"/>
            </a:xfrm>
            <a:prstGeom prst="rect">
              <a:avLst/>
            </a:prstGeom>
            <a:noFill/>
          </p:spPr>
          <p:txBody>
            <a:bodyPr wrap="square" lIns="101882" tIns="50941" rIns="101882" bIns="50941" rtlCol="0">
              <a:spAutoFit/>
            </a:bodyPr>
            <a:lstStyle/>
            <a:p>
              <a:r>
                <a:rPr lang="en-US" sz="1200" dirty="0" smtClean="0">
                  <a:latin typeface="+mn-lt"/>
                </a:rPr>
                <a:t>5</a:t>
              </a:r>
              <a:endParaRPr lang="en-US" sz="1200" dirty="0">
                <a:latin typeface="+mn-lt"/>
              </a:endParaRPr>
            </a:p>
          </p:txBody>
        </p:sp>
        <p:sp>
          <p:nvSpPr>
            <p:cNvPr id="35" name="TextBox 34"/>
            <p:cNvSpPr txBox="1"/>
            <p:nvPr/>
          </p:nvSpPr>
          <p:spPr>
            <a:xfrm>
              <a:off x="4872037" y="6557980"/>
              <a:ext cx="314327" cy="880958"/>
            </a:xfrm>
            <a:prstGeom prst="rect">
              <a:avLst/>
            </a:prstGeom>
            <a:noFill/>
          </p:spPr>
          <p:txBody>
            <a:bodyPr wrap="square" lIns="101882" tIns="50941" rIns="101882" bIns="50941" rtlCol="0">
              <a:spAutoFit/>
            </a:bodyPr>
            <a:lstStyle/>
            <a:p>
              <a:r>
                <a:rPr lang="en-US" sz="1200" dirty="0" smtClean="0">
                  <a:latin typeface="+mn-lt"/>
                </a:rPr>
                <a:t>6</a:t>
              </a:r>
              <a:endParaRPr lang="en-US" sz="1200" dirty="0">
                <a:latin typeface="+mn-lt"/>
              </a:endParaRPr>
            </a:p>
          </p:txBody>
        </p:sp>
        <p:sp>
          <p:nvSpPr>
            <p:cNvPr id="36" name="TextBox 35"/>
            <p:cNvSpPr txBox="1"/>
            <p:nvPr/>
          </p:nvSpPr>
          <p:spPr>
            <a:xfrm>
              <a:off x="5579272" y="6557980"/>
              <a:ext cx="314327" cy="880958"/>
            </a:xfrm>
            <a:prstGeom prst="rect">
              <a:avLst/>
            </a:prstGeom>
            <a:noFill/>
          </p:spPr>
          <p:txBody>
            <a:bodyPr wrap="square" lIns="101882" tIns="50941" rIns="101882" bIns="50941" rtlCol="0">
              <a:spAutoFit/>
            </a:bodyPr>
            <a:lstStyle/>
            <a:p>
              <a:r>
                <a:rPr lang="en-US" sz="1200" dirty="0" smtClean="0">
                  <a:latin typeface="+mn-lt"/>
                </a:rPr>
                <a:t>7</a:t>
              </a:r>
              <a:endParaRPr lang="en-US" sz="1200" dirty="0">
                <a:latin typeface="+mn-lt"/>
              </a:endParaRPr>
            </a:p>
          </p:txBody>
        </p:sp>
        <p:sp>
          <p:nvSpPr>
            <p:cNvPr id="37" name="TextBox 36"/>
            <p:cNvSpPr txBox="1"/>
            <p:nvPr/>
          </p:nvSpPr>
          <p:spPr>
            <a:xfrm>
              <a:off x="6286508" y="6557980"/>
              <a:ext cx="314327" cy="880958"/>
            </a:xfrm>
            <a:prstGeom prst="rect">
              <a:avLst/>
            </a:prstGeom>
            <a:noFill/>
          </p:spPr>
          <p:txBody>
            <a:bodyPr wrap="square" lIns="101882" tIns="50941" rIns="101882" bIns="50941" rtlCol="0">
              <a:spAutoFit/>
            </a:bodyPr>
            <a:lstStyle/>
            <a:p>
              <a:r>
                <a:rPr lang="en-US" sz="1200" dirty="0" smtClean="0">
                  <a:latin typeface="+mn-lt"/>
                </a:rPr>
                <a:t>8</a:t>
              </a:r>
              <a:endParaRPr lang="en-US" sz="1200" dirty="0">
                <a:latin typeface="+mn-lt"/>
              </a:endParaRPr>
            </a:p>
          </p:txBody>
        </p:sp>
        <p:sp>
          <p:nvSpPr>
            <p:cNvPr id="38" name="TextBox 37"/>
            <p:cNvSpPr txBox="1"/>
            <p:nvPr/>
          </p:nvSpPr>
          <p:spPr>
            <a:xfrm>
              <a:off x="6993745" y="6557980"/>
              <a:ext cx="314327" cy="880958"/>
            </a:xfrm>
            <a:prstGeom prst="rect">
              <a:avLst/>
            </a:prstGeom>
            <a:noFill/>
          </p:spPr>
          <p:txBody>
            <a:bodyPr wrap="square" lIns="101882" tIns="50941" rIns="101882" bIns="50941" rtlCol="0">
              <a:spAutoFit/>
            </a:bodyPr>
            <a:lstStyle/>
            <a:p>
              <a:r>
                <a:rPr lang="en-US" sz="1200" dirty="0" smtClean="0">
                  <a:latin typeface="+mn-lt"/>
                </a:rPr>
                <a:t>9</a:t>
              </a:r>
              <a:endParaRPr lang="en-US" sz="1200" dirty="0">
                <a:latin typeface="+mn-lt"/>
              </a:endParaRPr>
            </a:p>
          </p:txBody>
        </p:sp>
        <p:sp>
          <p:nvSpPr>
            <p:cNvPr id="39" name="TextBox 38"/>
            <p:cNvSpPr txBox="1"/>
            <p:nvPr/>
          </p:nvSpPr>
          <p:spPr>
            <a:xfrm>
              <a:off x="7543816" y="6557980"/>
              <a:ext cx="746713" cy="880958"/>
            </a:xfrm>
            <a:prstGeom prst="rect">
              <a:avLst/>
            </a:prstGeom>
            <a:noFill/>
          </p:spPr>
          <p:txBody>
            <a:bodyPr wrap="square" lIns="101882" tIns="50941" rIns="101882" bIns="50941" rtlCol="0">
              <a:spAutoFit/>
            </a:bodyPr>
            <a:lstStyle/>
            <a:p>
              <a:r>
                <a:rPr lang="en-US" sz="1200" dirty="0" smtClean="0">
                  <a:latin typeface="+mn-lt"/>
                </a:rPr>
                <a:t>10</a:t>
              </a:r>
              <a:endParaRPr lang="en-US" sz="1200" dirty="0">
                <a:latin typeface="+mn-lt"/>
              </a:endParaRPr>
            </a:p>
          </p:txBody>
        </p:sp>
        <p:sp>
          <p:nvSpPr>
            <p:cNvPr id="40" name="TextBox 39"/>
            <p:cNvSpPr txBox="1"/>
            <p:nvPr/>
          </p:nvSpPr>
          <p:spPr>
            <a:xfrm>
              <a:off x="8184371" y="6557980"/>
              <a:ext cx="813874" cy="880958"/>
            </a:xfrm>
            <a:prstGeom prst="rect">
              <a:avLst/>
            </a:prstGeom>
            <a:noFill/>
          </p:spPr>
          <p:txBody>
            <a:bodyPr wrap="square" lIns="101882" tIns="50941" rIns="101882" bIns="50941" rtlCol="0">
              <a:spAutoFit/>
            </a:bodyPr>
            <a:lstStyle/>
            <a:p>
              <a:r>
                <a:rPr lang="en-US" sz="1200" dirty="0" smtClean="0">
                  <a:latin typeface="+mn-lt"/>
                </a:rPr>
                <a:t>11</a:t>
              </a:r>
              <a:endParaRPr lang="en-US" sz="1200" dirty="0">
                <a:latin typeface="+mn-lt"/>
              </a:endParaRPr>
            </a:p>
          </p:txBody>
        </p:sp>
        <p:sp>
          <p:nvSpPr>
            <p:cNvPr id="41" name="Freeform 40"/>
            <p:cNvSpPr/>
            <p:nvPr/>
          </p:nvSpPr>
          <p:spPr bwMode="auto">
            <a:xfrm>
              <a:off x="1490473" y="2327010"/>
              <a:ext cx="4261103" cy="4135859"/>
            </a:xfrm>
            <a:custGeom>
              <a:avLst/>
              <a:gdLst>
                <a:gd name="connsiteX0" fmla="*/ 0 w 3873730"/>
                <a:gd name="connsiteY0" fmla="*/ 0 h 3649287"/>
                <a:gd name="connsiteX1" fmla="*/ 581890 w 3873730"/>
                <a:gd name="connsiteY1" fmla="*/ 606829 h 3649287"/>
                <a:gd name="connsiteX2" fmla="*/ 1188720 w 3873730"/>
                <a:gd name="connsiteY2" fmla="*/ 2917767 h 3649287"/>
                <a:gd name="connsiteX3" fmla="*/ 3873730 w 3873730"/>
                <a:gd name="connsiteY3" fmla="*/ 3649287 h 3649287"/>
              </a:gdLst>
              <a:ahLst/>
              <a:cxnLst>
                <a:cxn ang="0">
                  <a:pos x="connsiteX0" y="connsiteY0"/>
                </a:cxn>
                <a:cxn ang="0">
                  <a:pos x="connsiteX1" y="connsiteY1"/>
                </a:cxn>
                <a:cxn ang="0">
                  <a:pos x="connsiteX2" y="connsiteY2"/>
                </a:cxn>
                <a:cxn ang="0">
                  <a:pos x="connsiteX3" y="connsiteY3"/>
                </a:cxn>
              </a:cxnLst>
              <a:rect l="l" t="t" r="r" b="b"/>
              <a:pathLst>
                <a:path w="3873730" h="3649287">
                  <a:moveTo>
                    <a:pt x="0" y="0"/>
                  </a:moveTo>
                  <a:cubicBezTo>
                    <a:pt x="191885" y="60267"/>
                    <a:pt x="383770" y="120534"/>
                    <a:pt x="581890" y="606829"/>
                  </a:cubicBezTo>
                  <a:cubicBezTo>
                    <a:pt x="780010" y="1093124"/>
                    <a:pt x="640080" y="2410691"/>
                    <a:pt x="1188720" y="2917767"/>
                  </a:cubicBezTo>
                  <a:cubicBezTo>
                    <a:pt x="1737360" y="3424843"/>
                    <a:pt x="2805545" y="3537065"/>
                    <a:pt x="3873730" y="3649287"/>
                  </a:cubicBezTo>
                </a:path>
              </a:pathLst>
            </a:cu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defTabSz="1018824" eaLnBrk="1" hangingPunct="1"/>
              <a:endParaRPr lang="en-US" sz="2000" b="1" dirty="0" smtClean="0">
                <a:solidFill>
                  <a:schemeClr val="tx1"/>
                </a:solidFill>
                <a:latin typeface="Arial" pitchFamily="34" charset="0"/>
                <a:ea typeface="宋体" pitchFamily="2" charset="-122"/>
              </a:endParaRPr>
            </a:p>
          </p:txBody>
        </p:sp>
        <p:sp>
          <p:nvSpPr>
            <p:cNvPr id="42" name="Freeform 41"/>
            <p:cNvSpPr/>
            <p:nvPr/>
          </p:nvSpPr>
          <p:spPr bwMode="auto">
            <a:xfrm>
              <a:off x="5011514" y="2322317"/>
              <a:ext cx="4261103" cy="4135859"/>
            </a:xfrm>
            <a:custGeom>
              <a:avLst/>
              <a:gdLst>
                <a:gd name="connsiteX0" fmla="*/ 0 w 3873730"/>
                <a:gd name="connsiteY0" fmla="*/ 0 h 3649287"/>
                <a:gd name="connsiteX1" fmla="*/ 581890 w 3873730"/>
                <a:gd name="connsiteY1" fmla="*/ 606829 h 3649287"/>
                <a:gd name="connsiteX2" fmla="*/ 1188720 w 3873730"/>
                <a:gd name="connsiteY2" fmla="*/ 2917767 h 3649287"/>
                <a:gd name="connsiteX3" fmla="*/ 3873730 w 3873730"/>
                <a:gd name="connsiteY3" fmla="*/ 3649287 h 3649287"/>
              </a:gdLst>
              <a:ahLst/>
              <a:cxnLst>
                <a:cxn ang="0">
                  <a:pos x="connsiteX0" y="connsiteY0"/>
                </a:cxn>
                <a:cxn ang="0">
                  <a:pos x="connsiteX1" y="connsiteY1"/>
                </a:cxn>
                <a:cxn ang="0">
                  <a:pos x="connsiteX2" y="connsiteY2"/>
                </a:cxn>
                <a:cxn ang="0">
                  <a:pos x="connsiteX3" y="connsiteY3"/>
                </a:cxn>
              </a:cxnLst>
              <a:rect l="l" t="t" r="r" b="b"/>
              <a:pathLst>
                <a:path w="3873730" h="3649287">
                  <a:moveTo>
                    <a:pt x="0" y="0"/>
                  </a:moveTo>
                  <a:cubicBezTo>
                    <a:pt x="191885" y="60267"/>
                    <a:pt x="383770" y="120534"/>
                    <a:pt x="581890" y="606829"/>
                  </a:cubicBezTo>
                  <a:cubicBezTo>
                    <a:pt x="780010" y="1093124"/>
                    <a:pt x="640080" y="2410691"/>
                    <a:pt x="1188720" y="2917767"/>
                  </a:cubicBezTo>
                  <a:cubicBezTo>
                    <a:pt x="1737360" y="3424843"/>
                    <a:pt x="2805545" y="3537065"/>
                    <a:pt x="3873730" y="3649287"/>
                  </a:cubicBezTo>
                </a:path>
              </a:pathLst>
            </a:cu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defTabSz="1018824" eaLnBrk="1" hangingPunct="1"/>
              <a:endParaRPr lang="en-US" sz="2000" b="1" dirty="0" smtClean="0">
                <a:solidFill>
                  <a:schemeClr val="tx1"/>
                </a:solidFill>
                <a:latin typeface="Arial" pitchFamily="34" charset="0"/>
                <a:ea typeface="宋体" pitchFamily="2" charset="-122"/>
              </a:endParaRPr>
            </a:p>
          </p:txBody>
        </p:sp>
        <p:sp>
          <p:nvSpPr>
            <p:cNvPr id="43" name="Freeform 42"/>
            <p:cNvSpPr/>
            <p:nvPr/>
          </p:nvSpPr>
          <p:spPr bwMode="auto">
            <a:xfrm flipH="1">
              <a:off x="767494" y="2336467"/>
              <a:ext cx="4261103" cy="4135859"/>
            </a:xfrm>
            <a:custGeom>
              <a:avLst/>
              <a:gdLst>
                <a:gd name="connsiteX0" fmla="*/ 0 w 3873730"/>
                <a:gd name="connsiteY0" fmla="*/ 0 h 3649287"/>
                <a:gd name="connsiteX1" fmla="*/ 581890 w 3873730"/>
                <a:gd name="connsiteY1" fmla="*/ 606829 h 3649287"/>
                <a:gd name="connsiteX2" fmla="*/ 1188720 w 3873730"/>
                <a:gd name="connsiteY2" fmla="*/ 2917767 h 3649287"/>
                <a:gd name="connsiteX3" fmla="*/ 3873730 w 3873730"/>
                <a:gd name="connsiteY3" fmla="*/ 3649287 h 3649287"/>
              </a:gdLst>
              <a:ahLst/>
              <a:cxnLst>
                <a:cxn ang="0">
                  <a:pos x="connsiteX0" y="connsiteY0"/>
                </a:cxn>
                <a:cxn ang="0">
                  <a:pos x="connsiteX1" y="connsiteY1"/>
                </a:cxn>
                <a:cxn ang="0">
                  <a:pos x="connsiteX2" y="connsiteY2"/>
                </a:cxn>
                <a:cxn ang="0">
                  <a:pos x="connsiteX3" y="connsiteY3"/>
                </a:cxn>
              </a:cxnLst>
              <a:rect l="l" t="t" r="r" b="b"/>
              <a:pathLst>
                <a:path w="3873730" h="3649287">
                  <a:moveTo>
                    <a:pt x="0" y="0"/>
                  </a:moveTo>
                  <a:cubicBezTo>
                    <a:pt x="191885" y="60267"/>
                    <a:pt x="383770" y="120534"/>
                    <a:pt x="581890" y="606829"/>
                  </a:cubicBezTo>
                  <a:cubicBezTo>
                    <a:pt x="780010" y="1093124"/>
                    <a:pt x="640080" y="2410691"/>
                    <a:pt x="1188720" y="2917767"/>
                  </a:cubicBezTo>
                  <a:cubicBezTo>
                    <a:pt x="1737360" y="3424843"/>
                    <a:pt x="2805545" y="3537065"/>
                    <a:pt x="3873730" y="3649287"/>
                  </a:cubicBezTo>
                </a:path>
              </a:pathLst>
            </a:cu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defTabSz="1018824" eaLnBrk="1" hangingPunct="1"/>
              <a:endParaRPr lang="en-US" sz="2000" b="1" dirty="0" smtClean="0">
                <a:solidFill>
                  <a:schemeClr val="tx1"/>
                </a:solidFill>
                <a:latin typeface="Arial" pitchFamily="34" charset="0"/>
                <a:ea typeface="宋体" pitchFamily="2" charset="-122"/>
              </a:endParaRPr>
            </a:p>
          </p:txBody>
        </p:sp>
        <p:sp>
          <p:nvSpPr>
            <p:cNvPr id="44" name="Freeform 43"/>
            <p:cNvSpPr/>
            <p:nvPr/>
          </p:nvSpPr>
          <p:spPr bwMode="auto">
            <a:xfrm flipH="1">
              <a:off x="4697187" y="2341195"/>
              <a:ext cx="4261103" cy="4135859"/>
            </a:xfrm>
            <a:custGeom>
              <a:avLst/>
              <a:gdLst>
                <a:gd name="connsiteX0" fmla="*/ 0 w 3873730"/>
                <a:gd name="connsiteY0" fmla="*/ 0 h 3649287"/>
                <a:gd name="connsiteX1" fmla="*/ 581890 w 3873730"/>
                <a:gd name="connsiteY1" fmla="*/ 606829 h 3649287"/>
                <a:gd name="connsiteX2" fmla="*/ 1188720 w 3873730"/>
                <a:gd name="connsiteY2" fmla="*/ 2917767 h 3649287"/>
                <a:gd name="connsiteX3" fmla="*/ 3873730 w 3873730"/>
                <a:gd name="connsiteY3" fmla="*/ 3649287 h 3649287"/>
              </a:gdLst>
              <a:ahLst/>
              <a:cxnLst>
                <a:cxn ang="0">
                  <a:pos x="connsiteX0" y="connsiteY0"/>
                </a:cxn>
                <a:cxn ang="0">
                  <a:pos x="connsiteX1" y="connsiteY1"/>
                </a:cxn>
                <a:cxn ang="0">
                  <a:pos x="connsiteX2" y="connsiteY2"/>
                </a:cxn>
                <a:cxn ang="0">
                  <a:pos x="connsiteX3" y="connsiteY3"/>
                </a:cxn>
              </a:cxnLst>
              <a:rect l="l" t="t" r="r" b="b"/>
              <a:pathLst>
                <a:path w="3873730" h="3649287">
                  <a:moveTo>
                    <a:pt x="0" y="0"/>
                  </a:moveTo>
                  <a:cubicBezTo>
                    <a:pt x="191885" y="60267"/>
                    <a:pt x="383770" y="120534"/>
                    <a:pt x="581890" y="606829"/>
                  </a:cubicBezTo>
                  <a:cubicBezTo>
                    <a:pt x="780010" y="1093124"/>
                    <a:pt x="640080" y="2410691"/>
                    <a:pt x="1188720" y="2917767"/>
                  </a:cubicBezTo>
                  <a:cubicBezTo>
                    <a:pt x="1737360" y="3424843"/>
                    <a:pt x="2805545" y="3537065"/>
                    <a:pt x="3873730" y="3649287"/>
                  </a:cubicBezTo>
                </a:path>
              </a:pathLst>
            </a:cu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defTabSz="1018824" eaLnBrk="1" hangingPunct="1"/>
              <a:endParaRPr lang="en-US" sz="2000" b="1" dirty="0" smtClean="0">
                <a:solidFill>
                  <a:schemeClr val="tx1"/>
                </a:solidFill>
                <a:latin typeface="Arial" pitchFamily="34" charset="0"/>
                <a:ea typeface="宋体" pitchFamily="2" charset="-122"/>
              </a:endParaRPr>
            </a:p>
          </p:txBody>
        </p:sp>
        <p:cxnSp>
          <p:nvCxnSpPr>
            <p:cNvPr id="45" name="Straight Connector 44"/>
            <p:cNvCxnSpPr/>
            <p:nvPr/>
          </p:nvCxnSpPr>
          <p:spPr bwMode="auto">
            <a:xfrm>
              <a:off x="1058106" y="2338480"/>
              <a:ext cx="8093925" cy="0"/>
            </a:xfrm>
            <a:prstGeom prst="line">
              <a:avLst/>
            </a:prstGeom>
            <a:solidFill>
              <a:srgbClr val="66FF33"/>
            </a:solidFill>
            <a:ln w="9525" cap="flat" cmpd="sng" algn="ctr">
              <a:solidFill>
                <a:schemeClr val="tx1"/>
              </a:solidFill>
              <a:prstDash val="sysDash"/>
              <a:round/>
              <a:headEnd type="none" w="med" len="med"/>
              <a:tailEnd type="none" w="med" len="med"/>
            </a:ln>
            <a:effectLst/>
          </p:spPr>
        </p:cxnSp>
        <p:cxnSp>
          <p:nvCxnSpPr>
            <p:cNvPr id="46" name="Straight Connector 45"/>
            <p:cNvCxnSpPr/>
            <p:nvPr/>
          </p:nvCxnSpPr>
          <p:spPr bwMode="auto">
            <a:xfrm>
              <a:off x="1100110" y="5829314"/>
              <a:ext cx="8093925" cy="0"/>
            </a:xfrm>
            <a:prstGeom prst="line">
              <a:avLst/>
            </a:prstGeom>
            <a:solidFill>
              <a:srgbClr val="66FF33"/>
            </a:solidFill>
            <a:ln w="9525" cap="flat" cmpd="sng" algn="ctr">
              <a:solidFill>
                <a:schemeClr val="tx1"/>
              </a:solidFill>
              <a:prstDash val="sysDash"/>
              <a:round/>
              <a:headEnd type="none" w="med" len="med"/>
              <a:tailEnd type="none" w="med" len="med"/>
            </a:ln>
            <a:effectLst/>
          </p:spPr>
        </p:cxnSp>
        <p:sp>
          <p:nvSpPr>
            <p:cNvPr id="47" name="Left Brace 46"/>
            <p:cNvSpPr/>
            <p:nvPr/>
          </p:nvSpPr>
          <p:spPr bwMode="auto">
            <a:xfrm>
              <a:off x="864364" y="2347902"/>
              <a:ext cx="157164" cy="3481412"/>
            </a:xfrm>
            <a:prstGeom prst="leftBrace">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defTabSz="1018824" eaLnBrk="1" hangingPunct="1"/>
              <a:endParaRPr lang="en-US" sz="2000" b="1" dirty="0" smtClean="0">
                <a:solidFill>
                  <a:schemeClr val="tx1"/>
                </a:solidFill>
                <a:latin typeface="Arial" pitchFamily="34" charset="0"/>
                <a:ea typeface="宋体" pitchFamily="2" charset="-122"/>
              </a:endParaRPr>
            </a:p>
          </p:txBody>
        </p:sp>
        <p:sp>
          <p:nvSpPr>
            <p:cNvPr id="48" name="TextBox 47"/>
            <p:cNvSpPr txBox="1"/>
            <p:nvPr/>
          </p:nvSpPr>
          <p:spPr>
            <a:xfrm rot="16200000">
              <a:off x="-250203" y="4295470"/>
              <a:ext cx="1916204" cy="413858"/>
            </a:xfrm>
            <a:prstGeom prst="rect">
              <a:avLst/>
            </a:prstGeom>
            <a:noFill/>
          </p:spPr>
          <p:txBody>
            <a:bodyPr wrap="square" lIns="101882" tIns="50941" rIns="101882" bIns="50941" rtlCol="0">
              <a:spAutoFit/>
            </a:bodyPr>
            <a:lstStyle/>
            <a:p>
              <a:r>
                <a:rPr lang="en-US" sz="1200" b="1" dirty="0" smtClean="0">
                  <a:latin typeface="+mn-lt"/>
                </a:rPr>
                <a:t>30db</a:t>
              </a:r>
              <a:endParaRPr lang="en-US" sz="1200" b="1" dirty="0">
                <a:latin typeface="+mn-lt"/>
              </a:endParaRPr>
            </a:p>
          </p:txBody>
        </p:sp>
        <p:cxnSp>
          <p:nvCxnSpPr>
            <p:cNvPr id="49" name="Straight Arrow Connector 48"/>
            <p:cNvCxnSpPr/>
            <p:nvPr/>
          </p:nvCxnSpPr>
          <p:spPr bwMode="auto">
            <a:xfrm>
              <a:off x="2907492" y="2914643"/>
              <a:ext cx="707236" cy="1800"/>
            </a:xfrm>
            <a:prstGeom prst="straightConnector1">
              <a:avLst/>
            </a:prstGeom>
            <a:solidFill>
              <a:srgbClr val="66FF33"/>
            </a:solidFill>
            <a:ln w="9525" cap="flat" cmpd="sng" algn="ctr">
              <a:solidFill>
                <a:schemeClr val="tx1"/>
              </a:solidFill>
              <a:prstDash val="solid"/>
              <a:round/>
              <a:headEnd type="arrow"/>
              <a:tailEnd type="arrow"/>
            </a:ln>
            <a:effectLst/>
          </p:spPr>
        </p:cxnSp>
        <p:sp>
          <p:nvSpPr>
            <p:cNvPr id="50" name="TextBox 49"/>
            <p:cNvSpPr txBox="1"/>
            <p:nvPr/>
          </p:nvSpPr>
          <p:spPr>
            <a:xfrm>
              <a:off x="2494289" y="3034542"/>
              <a:ext cx="1242749" cy="880958"/>
            </a:xfrm>
            <a:prstGeom prst="rect">
              <a:avLst/>
            </a:prstGeom>
            <a:noFill/>
          </p:spPr>
          <p:txBody>
            <a:bodyPr wrap="square" lIns="101882" tIns="50941" rIns="101882" bIns="50941" rtlCol="0">
              <a:spAutoFit/>
            </a:bodyPr>
            <a:lstStyle/>
            <a:p>
              <a:r>
                <a:rPr lang="en-US" sz="1200" b="0" dirty="0" smtClean="0">
                  <a:latin typeface="+mn-lt"/>
                </a:rPr>
                <a:t>5MHz</a:t>
              </a:r>
              <a:endParaRPr lang="en-US" sz="1200" b="0" dirty="0">
                <a:latin typeface="+mn-lt"/>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134938" y="644525"/>
            <a:ext cx="9625012" cy="949325"/>
          </a:xfrm>
        </p:spPr>
        <p:txBody>
          <a:bodyPr/>
          <a:lstStyle/>
          <a:p>
            <a:pPr>
              <a:defRPr/>
            </a:pPr>
            <a:r>
              <a:rPr lang="en-US" dirty="0">
                <a:latin typeface="+mn-lt"/>
                <a:cs typeface="+mj-cs"/>
              </a:rPr>
              <a:t>802.11</a:t>
            </a:r>
            <a:r>
              <a:rPr lang="en-US" dirty="0" smtClean="0">
                <a:latin typeface="+mn-lt"/>
                <a:cs typeface="+mj-cs"/>
              </a:rPr>
              <a:t>: Association</a:t>
            </a:r>
            <a:endParaRPr lang="en-US" dirty="0">
              <a:latin typeface="+mn-lt"/>
              <a:cs typeface="+mj-cs"/>
            </a:endParaRPr>
          </a:p>
        </p:txBody>
      </p:sp>
      <p:sp>
        <p:nvSpPr>
          <p:cNvPr id="22533" name="Rectangle 3"/>
          <p:cNvSpPr>
            <a:spLocks noGrp="1" noChangeArrowheads="1"/>
          </p:cNvSpPr>
          <p:nvPr>
            <p:ph type="body" idx="1"/>
          </p:nvPr>
        </p:nvSpPr>
        <p:spPr/>
        <p:txBody>
          <a:bodyPr/>
          <a:lstStyle/>
          <a:p>
            <a:pPr>
              <a:defRPr/>
            </a:pPr>
            <a:r>
              <a:rPr lang="en-US" dirty="0" smtClean="0">
                <a:cs typeface="+mn-cs"/>
              </a:rPr>
              <a:t>Host</a:t>
            </a:r>
            <a:r>
              <a:rPr lang="en-US" dirty="0">
                <a:cs typeface="+mn-cs"/>
              </a:rPr>
              <a:t>: must </a:t>
            </a:r>
            <a:r>
              <a:rPr lang="en-US" i="1" dirty="0">
                <a:solidFill>
                  <a:srgbClr val="000000"/>
                </a:solidFill>
                <a:cs typeface="+mn-cs"/>
              </a:rPr>
              <a:t>associate</a:t>
            </a:r>
            <a:r>
              <a:rPr lang="en-US" dirty="0">
                <a:solidFill>
                  <a:srgbClr val="000000"/>
                </a:solidFill>
                <a:cs typeface="+mn-cs"/>
              </a:rPr>
              <a:t> </a:t>
            </a:r>
            <a:r>
              <a:rPr lang="en-US" dirty="0">
                <a:cs typeface="+mn-cs"/>
              </a:rPr>
              <a:t>with an AP</a:t>
            </a:r>
          </a:p>
          <a:p>
            <a:pPr lvl="1">
              <a:defRPr/>
            </a:pPr>
            <a:r>
              <a:rPr lang="en-US" dirty="0"/>
              <a:t>scans channels, listening for </a:t>
            </a:r>
            <a:r>
              <a:rPr lang="en-US" i="1" dirty="0"/>
              <a:t>beacon frames</a:t>
            </a:r>
            <a:r>
              <a:rPr lang="en-US" dirty="0"/>
              <a:t> containing AP</a:t>
            </a:r>
            <a:r>
              <a:rPr lang="ja-JP" altLang="en-US" dirty="0"/>
              <a:t>’</a:t>
            </a:r>
            <a:r>
              <a:rPr lang="en-US" dirty="0"/>
              <a:t>s name (SSID) and MAC address</a:t>
            </a:r>
          </a:p>
          <a:p>
            <a:pPr lvl="1">
              <a:defRPr/>
            </a:pPr>
            <a:r>
              <a:rPr lang="en-US" dirty="0"/>
              <a:t>selects AP to associate with</a:t>
            </a:r>
          </a:p>
          <a:p>
            <a:pPr lvl="1">
              <a:defRPr/>
            </a:pPr>
            <a:r>
              <a:rPr lang="en-US" dirty="0"/>
              <a:t>may perform </a:t>
            </a:r>
            <a:r>
              <a:rPr lang="en-US" dirty="0" smtClean="0"/>
              <a:t>authentication</a:t>
            </a:r>
            <a:endParaRPr lang="en-US" dirty="0"/>
          </a:p>
          <a:p>
            <a:pPr lvl="1">
              <a:defRPr/>
            </a:pPr>
            <a:r>
              <a:rPr lang="en-US" dirty="0"/>
              <a:t>will typically run DHCP to get IP address in AP</a:t>
            </a:r>
            <a:r>
              <a:rPr lang="ja-JP" altLang="en-US" dirty="0"/>
              <a:t>’</a:t>
            </a:r>
            <a:r>
              <a:rPr lang="en-US" dirty="0"/>
              <a:t>s subnet</a:t>
            </a:r>
          </a:p>
          <a:p>
            <a:pPr>
              <a:lnSpc>
                <a:spcPct val="90000"/>
              </a:lnSpc>
              <a:defRPr/>
            </a:pPr>
            <a:endParaRPr lang="en-US" dirty="0">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108660" y="417158"/>
            <a:ext cx="8923338" cy="1295400"/>
          </a:xfrm>
        </p:spPr>
        <p:txBody>
          <a:bodyPr/>
          <a:lstStyle/>
          <a:p>
            <a:pPr>
              <a:defRPr/>
            </a:pPr>
            <a:r>
              <a:rPr lang="en-US" dirty="0">
                <a:latin typeface="+mn-lt"/>
                <a:cs typeface="+mj-cs"/>
              </a:rPr>
              <a:t>802.11: </a:t>
            </a:r>
            <a:r>
              <a:rPr lang="en-US" dirty="0" smtClean="0">
                <a:latin typeface="+mn-lt"/>
                <a:cs typeface="+mj-cs"/>
              </a:rPr>
              <a:t>Passive/Active Scanning</a:t>
            </a:r>
            <a:endParaRPr lang="en-US" dirty="0">
              <a:latin typeface="+mn-lt"/>
              <a:cs typeface="+mj-cs"/>
            </a:endParaRPr>
          </a:p>
        </p:txBody>
      </p:sp>
      <p:sp>
        <p:nvSpPr>
          <p:cNvPr id="23573" name="Text Box 146"/>
          <p:cNvSpPr txBox="1">
            <a:spLocks noChangeArrowheads="1"/>
          </p:cNvSpPr>
          <p:nvPr/>
        </p:nvSpPr>
        <p:spPr bwMode="auto">
          <a:xfrm>
            <a:off x="291625" y="4436497"/>
            <a:ext cx="4528026" cy="25958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marL="342900" indent="-342900">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spcBef>
                <a:spcPts val="600"/>
              </a:spcBef>
              <a:defRPr/>
            </a:pPr>
            <a:r>
              <a:rPr lang="en-US" sz="2700" i="1" u="sng" dirty="0">
                <a:solidFill>
                  <a:srgbClr val="C00000"/>
                </a:solidFill>
                <a:latin typeface="+mn-lt"/>
                <a:cs typeface="+mn-cs"/>
              </a:rPr>
              <a:t>passive scanning:</a:t>
            </a:r>
            <a:r>
              <a:rPr lang="en-US" sz="2700" u="sng" dirty="0">
                <a:solidFill>
                  <a:srgbClr val="C00000"/>
                </a:solidFill>
                <a:latin typeface="+mn-lt"/>
                <a:cs typeface="+mn-cs"/>
              </a:rPr>
              <a:t> </a:t>
            </a:r>
          </a:p>
          <a:p>
            <a:pPr marL="463550" indent="-463550" algn="l" eaLnBrk="1" hangingPunct="1">
              <a:spcBef>
                <a:spcPts val="600"/>
              </a:spcBef>
              <a:buFontTx/>
              <a:buAutoNum type="arabicParenBoth"/>
              <a:defRPr/>
            </a:pPr>
            <a:r>
              <a:rPr lang="en-US" sz="2000" dirty="0" smtClean="0">
                <a:latin typeface="+mn-lt"/>
                <a:cs typeface="+mn-cs"/>
              </a:rPr>
              <a:t>beacon frames sent from APs</a:t>
            </a:r>
            <a:br>
              <a:rPr lang="en-US" sz="2000" dirty="0" smtClean="0">
                <a:latin typeface="+mn-lt"/>
                <a:cs typeface="+mn-cs"/>
              </a:rPr>
            </a:br>
            <a:r>
              <a:rPr lang="en-US" sz="2000" dirty="0" smtClean="0">
                <a:latin typeface="+mn-lt"/>
                <a:cs typeface="+mn-cs"/>
              </a:rPr>
              <a:t>- periodically, every 100 </a:t>
            </a:r>
            <a:r>
              <a:rPr lang="en-US" sz="2000" dirty="0" err="1" smtClean="0">
                <a:latin typeface="+mn-lt"/>
                <a:cs typeface="+mn-cs"/>
              </a:rPr>
              <a:t>ms</a:t>
            </a:r>
            <a:endParaRPr lang="en-US" sz="2000" dirty="0" smtClean="0">
              <a:latin typeface="+mn-lt"/>
              <a:cs typeface="+mn-cs"/>
            </a:endParaRPr>
          </a:p>
          <a:p>
            <a:pPr marL="463550" indent="-463550" algn="l" eaLnBrk="1" hangingPunct="1">
              <a:spcBef>
                <a:spcPts val="600"/>
              </a:spcBef>
              <a:buFontTx/>
              <a:buAutoNum type="arabicParenBoth"/>
              <a:defRPr/>
            </a:pPr>
            <a:r>
              <a:rPr lang="en-US" sz="2000" dirty="0" smtClean="0">
                <a:latin typeface="+mn-lt"/>
                <a:cs typeface="+mn-cs"/>
              </a:rPr>
              <a:t>Association Request frame sent: H1 to selected AP </a:t>
            </a:r>
          </a:p>
          <a:p>
            <a:pPr marL="463550" indent="-463550" algn="l" eaLnBrk="1" hangingPunct="1">
              <a:spcBef>
                <a:spcPts val="600"/>
              </a:spcBef>
              <a:buFontTx/>
              <a:buAutoNum type="arabicParenBoth"/>
              <a:defRPr/>
            </a:pPr>
            <a:r>
              <a:rPr lang="en-US" sz="2000" dirty="0" smtClean="0">
                <a:latin typeface="+mn-lt"/>
                <a:cs typeface="+mn-cs"/>
              </a:rPr>
              <a:t>Association Response frame sent from  selected AP to H1</a:t>
            </a:r>
          </a:p>
        </p:txBody>
      </p:sp>
      <p:grpSp>
        <p:nvGrpSpPr>
          <p:cNvPr id="3" name="Group 2"/>
          <p:cNvGrpSpPr/>
          <p:nvPr/>
        </p:nvGrpSpPr>
        <p:grpSpPr>
          <a:xfrm>
            <a:off x="88868" y="1847495"/>
            <a:ext cx="4610099" cy="2594399"/>
            <a:chOff x="387668" y="1608455"/>
            <a:chExt cx="4610099" cy="2594399"/>
          </a:xfrm>
        </p:grpSpPr>
        <p:sp>
          <p:nvSpPr>
            <p:cNvPr id="23557" name="Oval 80"/>
            <p:cNvSpPr>
              <a:spLocks noChangeArrowheads="1"/>
            </p:cNvSpPr>
            <p:nvPr/>
          </p:nvSpPr>
          <p:spPr bwMode="auto">
            <a:xfrm>
              <a:off x="2429034" y="1682222"/>
              <a:ext cx="2568733" cy="2520632"/>
            </a:xfrm>
            <a:prstGeom prst="ellipse">
              <a:avLst/>
            </a:prstGeom>
            <a:solidFill>
              <a:srgbClr val="00CCFF">
                <a:alpha val="49019"/>
              </a:srgbClr>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eaLnBrk="1" hangingPunct="1">
                <a:defRPr/>
              </a:pPr>
              <a:endParaRPr lang="en-US">
                <a:latin typeface="+mn-lt"/>
                <a:cs typeface="+mn-cs"/>
              </a:endParaRPr>
            </a:p>
          </p:txBody>
        </p:sp>
        <p:sp>
          <p:nvSpPr>
            <p:cNvPr id="23558" name="Oval 81"/>
            <p:cNvSpPr>
              <a:spLocks noChangeArrowheads="1"/>
            </p:cNvSpPr>
            <p:nvPr/>
          </p:nvSpPr>
          <p:spPr bwMode="auto">
            <a:xfrm>
              <a:off x="387668" y="1608455"/>
              <a:ext cx="2568734" cy="2520633"/>
            </a:xfrm>
            <a:prstGeom prst="ellipse">
              <a:avLst/>
            </a:prstGeom>
            <a:solidFill>
              <a:srgbClr val="00CCFF">
                <a:alpha val="49019"/>
              </a:srgbClr>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eaLnBrk="1" hangingPunct="1">
                <a:defRPr/>
              </a:pPr>
              <a:endParaRPr lang="en-US">
                <a:latin typeface="+mn-lt"/>
                <a:cs typeface="+mn-cs"/>
              </a:endParaRPr>
            </a:p>
          </p:txBody>
        </p:sp>
        <p:sp>
          <p:nvSpPr>
            <p:cNvPr id="23559" name="Text Box 82"/>
            <p:cNvSpPr txBox="1">
              <a:spLocks noChangeArrowheads="1"/>
            </p:cNvSpPr>
            <p:nvPr/>
          </p:nvSpPr>
          <p:spPr bwMode="auto">
            <a:xfrm>
              <a:off x="3891674" y="2875069"/>
              <a:ext cx="730650"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AP 2</a:t>
              </a:r>
            </a:p>
          </p:txBody>
        </p:sp>
        <p:sp>
          <p:nvSpPr>
            <p:cNvPr id="23560" name="Text Box 83"/>
            <p:cNvSpPr txBox="1">
              <a:spLocks noChangeArrowheads="1"/>
            </p:cNvSpPr>
            <p:nvPr/>
          </p:nvSpPr>
          <p:spPr bwMode="auto">
            <a:xfrm>
              <a:off x="2020715" y="2482850"/>
              <a:ext cx="205754"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a:latin typeface="+mn-lt"/>
                <a:cs typeface="+mn-cs"/>
              </a:endParaRPr>
            </a:p>
          </p:txBody>
        </p:sp>
        <p:sp>
          <p:nvSpPr>
            <p:cNvPr id="23561" name="Text Box 84"/>
            <p:cNvSpPr txBox="1">
              <a:spLocks noChangeArrowheads="1"/>
            </p:cNvSpPr>
            <p:nvPr/>
          </p:nvSpPr>
          <p:spPr bwMode="auto">
            <a:xfrm>
              <a:off x="886378" y="2887664"/>
              <a:ext cx="730650"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AP 1</a:t>
              </a:r>
            </a:p>
          </p:txBody>
        </p:sp>
        <p:sp>
          <p:nvSpPr>
            <p:cNvPr id="23562" name="Text Box 85"/>
            <p:cNvSpPr txBox="1">
              <a:spLocks noChangeArrowheads="1"/>
            </p:cNvSpPr>
            <p:nvPr/>
          </p:nvSpPr>
          <p:spPr bwMode="auto">
            <a:xfrm>
              <a:off x="2390272" y="3634317"/>
              <a:ext cx="525966"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H1</a:t>
              </a:r>
            </a:p>
          </p:txBody>
        </p:sp>
        <p:sp>
          <p:nvSpPr>
            <p:cNvPr id="23563" name="Text Box 87"/>
            <p:cNvSpPr txBox="1">
              <a:spLocks noChangeArrowheads="1"/>
            </p:cNvSpPr>
            <p:nvPr/>
          </p:nvSpPr>
          <p:spPr bwMode="auto">
            <a:xfrm>
              <a:off x="3230668" y="1746992"/>
              <a:ext cx="905014"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BSS </a:t>
              </a:r>
              <a:r>
                <a:rPr lang="en-US" dirty="0">
                  <a:latin typeface="+mn-lt"/>
                  <a:cs typeface="Arial" charset="0"/>
                </a:rPr>
                <a:t>2</a:t>
              </a:r>
            </a:p>
          </p:txBody>
        </p:sp>
        <p:sp>
          <p:nvSpPr>
            <p:cNvPr id="23564" name="Text Box 88"/>
            <p:cNvSpPr txBox="1">
              <a:spLocks noChangeArrowheads="1"/>
            </p:cNvSpPr>
            <p:nvPr/>
          </p:nvSpPr>
          <p:spPr bwMode="auto">
            <a:xfrm>
              <a:off x="1231214" y="1689419"/>
              <a:ext cx="905014"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BSS </a:t>
              </a:r>
              <a:r>
                <a:rPr lang="en-US" dirty="0">
                  <a:latin typeface="+mn-lt"/>
                  <a:cs typeface="Arial" charset="0"/>
                </a:rPr>
                <a:t>1</a:t>
              </a:r>
            </a:p>
          </p:txBody>
        </p:sp>
        <p:sp>
          <p:nvSpPr>
            <p:cNvPr id="23565" name="Line 130"/>
            <p:cNvSpPr>
              <a:spLocks noChangeShapeType="1"/>
            </p:cNvSpPr>
            <p:nvPr/>
          </p:nvSpPr>
          <p:spPr bwMode="auto">
            <a:xfrm>
              <a:off x="1871980" y="2914650"/>
              <a:ext cx="708978" cy="255482"/>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23566" name="Line 131"/>
            <p:cNvSpPr>
              <a:spLocks noChangeShapeType="1"/>
            </p:cNvSpPr>
            <p:nvPr/>
          </p:nvSpPr>
          <p:spPr bwMode="auto">
            <a:xfrm flipH="1">
              <a:off x="2848135" y="2932642"/>
              <a:ext cx="708978" cy="255482"/>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23567" name="Line 132"/>
            <p:cNvSpPr>
              <a:spLocks noChangeShapeType="1"/>
            </p:cNvSpPr>
            <p:nvPr/>
          </p:nvSpPr>
          <p:spPr bwMode="auto">
            <a:xfrm flipH="1">
              <a:off x="3066415" y="3308668"/>
              <a:ext cx="708978" cy="255482"/>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23568" name="Line 133"/>
            <p:cNvSpPr>
              <a:spLocks noChangeShapeType="1"/>
            </p:cNvSpPr>
            <p:nvPr/>
          </p:nvSpPr>
          <p:spPr bwMode="auto">
            <a:xfrm flipV="1">
              <a:off x="3017520" y="3105362"/>
              <a:ext cx="708978" cy="255482"/>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60432" name="Group 134"/>
            <p:cNvGrpSpPr>
              <a:grpSpLocks/>
            </p:cNvGrpSpPr>
            <p:nvPr/>
          </p:nvGrpSpPr>
          <p:grpSpPr bwMode="auto">
            <a:xfrm>
              <a:off x="3169446" y="2821087"/>
              <a:ext cx="330042" cy="338243"/>
              <a:chOff x="1244" y="3461"/>
              <a:chExt cx="189" cy="188"/>
            </a:xfrm>
          </p:grpSpPr>
          <p:sp>
            <p:nvSpPr>
              <p:cNvPr id="23631" name="Oval 135"/>
              <p:cNvSpPr>
                <a:spLocks noChangeArrowheads="1"/>
              </p:cNvSpPr>
              <p:nvPr/>
            </p:nvSpPr>
            <p:spPr bwMode="auto">
              <a:xfrm>
                <a:off x="1274" y="349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32" name="Text Box 136"/>
              <p:cNvSpPr txBox="1">
                <a:spLocks noChangeArrowheads="1"/>
              </p:cNvSpPr>
              <p:nvPr/>
            </p:nvSpPr>
            <p:spPr bwMode="auto">
              <a:xfrm>
                <a:off x="1244" y="3461"/>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1</a:t>
                </a:r>
              </a:p>
            </p:txBody>
          </p:sp>
        </p:grpSp>
        <p:grpSp>
          <p:nvGrpSpPr>
            <p:cNvPr id="60433" name="Group 137"/>
            <p:cNvGrpSpPr>
              <a:grpSpLocks/>
            </p:cNvGrpSpPr>
            <p:nvPr/>
          </p:nvGrpSpPr>
          <p:grpSpPr bwMode="auto">
            <a:xfrm>
              <a:off x="3073403" y="3112554"/>
              <a:ext cx="330042" cy="338243"/>
              <a:chOff x="1840" y="2490"/>
              <a:chExt cx="189" cy="188"/>
            </a:xfrm>
          </p:grpSpPr>
          <p:sp>
            <p:nvSpPr>
              <p:cNvPr id="23629" name="Oval 138"/>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30" name="Text Box 139"/>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2</a:t>
                </a:r>
              </a:p>
            </p:txBody>
          </p:sp>
        </p:grpSp>
        <p:grpSp>
          <p:nvGrpSpPr>
            <p:cNvPr id="60434" name="Group 140"/>
            <p:cNvGrpSpPr>
              <a:grpSpLocks/>
            </p:cNvGrpSpPr>
            <p:nvPr/>
          </p:nvGrpSpPr>
          <p:grpSpPr bwMode="auto">
            <a:xfrm>
              <a:off x="3387728" y="3233099"/>
              <a:ext cx="330042" cy="338243"/>
              <a:chOff x="1840" y="2490"/>
              <a:chExt cx="189" cy="188"/>
            </a:xfrm>
          </p:grpSpPr>
          <p:sp>
            <p:nvSpPr>
              <p:cNvPr id="23627" name="Oval 141"/>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28" name="Text Box 142"/>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3</a:t>
                </a:r>
              </a:p>
            </p:txBody>
          </p:sp>
        </p:grpSp>
        <p:grpSp>
          <p:nvGrpSpPr>
            <p:cNvPr id="60435" name="Group 143"/>
            <p:cNvGrpSpPr>
              <a:grpSpLocks/>
            </p:cNvGrpSpPr>
            <p:nvPr/>
          </p:nvGrpSpPr>
          <p:grpSpPr bwMode="auto">
            <a:xfrm>
              <a:off x="1885953" y="2790502"/>
              <a:ext cx="330042" cy="338243"/>
              <a:chOff x="1244" y="3461"/>
              <a:chExt cx="189" cy="188"/>
            </a:xfrm>
          </p:grpSpPr>
          <p:sp>
            <p:nvSpPr>
              <p:cNvPr id="23625" name="Oval 144"/>
              <p:cNvSpPr>
                <a:spLocks noChangeArrowheads="1"/>
              </p:cNvSpPr>
              <p:nvPr/>
            </p:nvSpPr>
            <p:spPr bwMode="auto">
              <a:xfrm>
                <a:off x="1274" y="349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26" name="Text Box 145"/>
              <p:cNvSpPr txBox="1">
                <a:spLocks noChangeArrowheads="1"/>
              </p:cNvSpPr>
              <p:nvPr/>
            </p:nvSpPr>
            <p:spPr bwMode="auto">
              <a:xfrm>
                <a:off x="1244" y="3461"/>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1</a:t>
                </a:r>
              </a:p>
            </p:txBody>
          </p:sp>
        </p:grpSp>
        <p:grpSp>
          <p:nvGrpSpPr>
            <p:cNvPr id="60437" name="Group 361"/>
            <p:cNvGrpSpPr>
              <a:grpSpLocks/>
            </p:cNvGrpSpPr>
            <p:nvPr/>
          </p:nvGrpSpPr>
          <p:grpSpPr bwMode="auto">
            <a:xfrm>
              <a:off x="1386522" y="2371302"/>
              <a:ext cx="714217" cy="636905"/>
              <a:chOff x="2967" y="478"/>
              <a:chExt cx="788" cy="625"/>
            </a:xfrm>
          </p:grpSpPr>
          <p:pic>
            <p:nvPicPr>
              <p:cNvPr id="60486"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87"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0438" name="Group 361"/>
            <p:cNvGrpSpPr>
              <a:grpSpLocks/>
            </p:cNvGrpSpPr>
            <p:nvPr/>
          </p:nvGrpSpPr>
          <p:grpSpPr bwMode="auto">
            <a:xfrm>
              <a:off x="3487262" y="2394692"/>
              <a:ext cx="714216" cy="636905"/>
              <a:chOff x="2967" y="478"/>
              <a:chExt cx="788" cy="625"/>
            </a:xfrm>
          </p:grpSpPr>
          <p:pic>
            <p:nvPicPr>
              <p:cNvPr id="60484"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85"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0439" name="Group 356"/>
            <p:cNvGrpSpPr>
              <a:grpSpLocks/>
            </p:cNvGrpSpPr>
            <p:nvPr/>
          </p:nvGrpSpPr>
          <p:grpSpPr bwMode="auto">
            <a:xfrm>
              <a:off x="2425542" y="2855279"/>
              <a:ext cx="480218" cy="564938"/>
              <a:chOff x="313" y="1497"/>
              <a:chExt cx="1152" cy="1014"/>
            </a:xfrm>
          </p:grpSpPr>
          <p:pic>
            <p:nvPicPr>
              <p:cNvPr id="60482"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83"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23599" name="Text Box 77"/>
          <p:cNvSpPr txBox="1">
            <a:spLocks noChangeArrowheads="1"/>
          </p:cNvSpPr>
          <p:nvPr/>
        </p:nvSpPr>
        <p:spPr bwMode="auto">
          <a:xfrm>
            <a:off x="5079842" y="4420304"/>
            <a:ext cx="4661082" cy="3277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spcBef>
                <a:spcPts val="600"/>
              </a:spcBef>
              <a:defRPr/>
            </a:pPr>
            <a:r>
              <a:rPr lang="en-US" sz="2700" i="1" u="sng" dirty="0">
                <a:solidFill>
                  <a:srgbClr val="C00000"/>
                </a:solidFill>
                <a:latin typeface="+mn-lt"/>
                <a:cs typeface="+mn-cs"/>
              </a:rPr>
              <a:t>active  scanning</a:t>
            </a:r>
            <a:r>
              <a:rPr lang="en-US" sz="2700" dirty="0">
                <a:solidFill>
                  <a:srgbClr val="C00000"/>
                </a:solidFill>
                <a:latin typeface="+mn-lt"/>
                <a:cs typeface="+mn-cs"/>
              </a:rPr>
              <a:t>: </a:t>
            </a:r>
          </a:p>
          <a:p>
            <a:pPr marL="463550" indent="-463550" algn="l" eaLnBrk="1" hangingPunct="1">
              <a:spcBef>
                <a:spcPts val="600"/>
              </a:spcBef>
              <a:buFontTx/>
              <a:buAutoNum type="arabicParenBoth"/>
              <a:defRPr/>
            </a:pPr>
            <a:r>
              <a:rPr lang="en-US" sz="2000" dirty="0" smtClean="0">
                <a:latin typeface="+mn-lt"/>
                <a:cs typeface="+mn-cs"/>
              </a:rPr>
              <a:t>Probe Request frame broadcast from H1</a:t>
            </a:r>
          </a:p>
          <a:p>
            <a:pPr marL="463550" indent="-463550" algn="l" eaLnBrk="1" hangingPunct="1">
              <a:spcBef>
                <a:spcPts val="600"/>
              </a:spcBef>
              <a:buFontTx/>
              <a:buAutoNum type="arabicParenBoth"/>
              <a:defRPr/>
            </a:pPr>
            <a:r>
              <a:rPr lang="en-US" sz="2000" dirty="0" smtClean="0">
                <a:latin typeface="+mn-lt"/>
                <a:cs typeface="+mn-cs"/>
              </a:rPr>
              <a:t>Probe Response frames sent from APs</a:t>
            </a:r>
          </a:p>
          <a:p>
            <a:pPr marL="463550" indent="-463550" algn="l" eaLnBrk="1" hangingPunct="1">
              <a:spcBef>
                <a:spcPts val="600"/>
              </a:spcBef>
              <a:buFontTx/>
              <a:buAutoNum type="arabicParenBoth"/>
              <a:defRPr/>
            </a:pPr>
            <a:r>
              <a:rPr lang="en-US" sz="2000" dirty="0" smtClean="0">
                <a:latin typeface="+mn-lt"/>
                <a:cs typeface="+mn-cs"/>
              </a:rPr>
              <a:t>Association Request frame sent: H1 to selected AP </a:t>
            </a:r>
          </a:p>
          <a:p>
            <a:pPr marL="463550" indent="-463550" algn="l" eaLnBrk="1" hangingPunct="1">
              <a:spcBef>
                <a:spcPts val="600"/>
              </a:spcBef>
              <a:buFontTx/>
              <a:buAutoNum type="arabicParenBoth"/>
              <a:defRPr/>
            </a:pPr>
            <a:r>
              <a:rPr lang="en-US" sz="2000" dirty="0" smtClean="0">
                <a:latin typeface="+mn-lt"/>
                <a:cs typeface="+mn-cs"/>
              </a:rPr>
              <a:t>Association Response frame sent from selected AP to H1</a:t>
            </a:r>
          </a:p>
        </p:txBody>
      </p:sp>
      <p:grpSp>
        <p:nvGrpSpPr>
          <p:cNvPr id="5" name="Group 4"/>
          <p:cNvGrpSpPr/>
          <p:nvPr/>
        </p:nvGrpSpPr>
        <p:grpSpPr>
          <a:xfrm>
            <a:off x="5196840" y="1815111"/>
            <a:ext cx="4610100" cy="2594398"/>
            <a:chOff x="5196840" y="1576071"/>
            <a:chExt cx="4610100" cy="2594398"/>
          </a:xfrm>
        </p:grpSpPr>
        <p:sp>
          <p:nvSpPr>
            <p:cNvPr id="23579" name="Oval 6"/>
            <p:cNvSpPr>
              <a:spLocks noChangeArrowheads="1"/>
            </p:cNvSpPr>
            <p:nvPr/>
          </p:nvSpPr>
          <p:spPr bwMode="auto">
            <a:xfrm>
              <a:off x="7238207" y="1649837"/>
              <a:ext cx="2568733" cy="2520632"/>
            </a:xfrm>
            <a:prstGeom prst="ellipse">
              <a:avLst/>
            </a:prstGeom>
            <a:solidFill>
              <a:srgbClr val="00CCFF">
                <a:alpha val="49019"/>
              </a:srgbClr>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a:latin typeface="+mn-lt"/>
                <a:cs typeface="+mn-cs"/>
              </a:endParaRPr>
            </a:p>
          </p:txBody>
        </p:sp>
        <p:sp>
          <p:nvSpPr>
            <p:cNvPr id="23580" name="Oval 7"/>
            <p:cNvSpPr>
              <a:spLocks noChangeArrowheads="1"/>
            </p:cNvSpPr>
            <p:nvPr/>
          </p:nvSpPr>
          <p:spPr bwMode="auto">
            <a:xfrm>
              <a:off x="5196840" y="1576071"/>
              <a:ext cx="2568734" cy="2520633"/>
            </a:xfrm>
            <a:prstGeom prst="ellipse">
              <a:avLst/>
            </a:prstGeom>
            <a:solidFill>
              <a:srgbClr val="00CCFF">
                <a:alpha val="49019"/>
              </a:srgbClr>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a:latin typeface="+mn-lt"/>
                <a:cs typeface="+mn-cs"/>
              </a:endParaRPr>
            </a:p>
          </p:txBody>
        </p:sp>
        <p:sp>
          <p:nvSpPr>
            <p:cNvPr id="23581" name="Text Box 8"/>
            <p:cNvSpPr txBox="1">
              <a:spLocks noChangeArrowheads="1"/>
            </p:cNvSpPr>
            <p:nvPr/>
          </p:nvSpPr>
          <p:spPr bwMode="auto">
            <a:xfrm>
              <a:off x="8734158" y="2727538"/>
              <a:ext cx="709562"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AP 2</a:t>
              </a:r>
            </a:p>
          </p:txBody>
        </p:sp>
        <p:sp>
          <p:nvSpPr>
            <p:cNvPr id="23582" name="Text Box 9"/>
            <p:cNvSpPr txBox="1">
              <a:spLocks noChangeArrowheads="1"/>
            </p:cNvSpPr>
            <p:nvPr/>
          </p:nvSpPr>
          <p:spPr bwMode="auto">
            <a:xfrm>
              <a:off x="6850976" y="2450466"/>
              <a:ext cx="18466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a:latin typeface="+mn-lt"/>
                <a:cs typeface="+mn-cs"/>
              </a:endParaRPr>
            </a:p>
          </p:txBody>
        </p:sp>
        <p:sp>
          <p:nvSpPr>
            <p:cNvPr id="23583" name="Text Box 10"/>
            <p:cNvSpPr txBox="1">
              <a:spLocks noChangeArrowheads="1"/>
            </p:cNvSpPr>
            <p:nvPr/>
          </p:nvSpPr>
          <p:spPr bwMode="auto">
            <a:xfrm>
              <a:off x="5795220" y="2936241"/>
              <a:ext cx="709562"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AP 1</a:t>
              </a:r>
            </a:p>
          </p:txBody>
        </p:sp>
        <p:sp>
          <p:nvSpPr>
            <p:cNvPr id="23584" name="Text Box 11"/>
            <p:cNvSpPr txBox="1">
              <a:spLocks noChangeArrowheads="1"/>
            </p:cNvSpPr>
            <p:nvPr/>
          </p:nvSpPr>
          <p:spPr bwMode="auto">
            <a:xfrm>
              <a:off x="7220532" y="3601933"/>
              <a:ext cx="504878"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H1</a:t>
              </a:r>
            </a:p>
          </p:txBody>
        </p:sp>
        <p:sp>
          <p:nvSpPr>
            <p:cNvPr id="23585" name="Text Box 12"/>
            <p:cNvSpPr txBox="1">
              <a:spLocks noChangeArrowheads="1"/>
            </p:cNvSpPr>
            <p:nvPr/>
          </p:nvSpPr>
          <p:spPr bwMode="auto">
            <a:xfrm>
              <a:off x="9058236" y="3378836"/>
              <a:ext cx="18466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a:latin typeface="+mn-lt"/>
                <a:cs typeface="+mn-cs"/>
              </a:endParaRPr>
            </a:p>
          </p:txBody>
        </p:sp>
        <p:sp>
          <p:nvSpPr>
            <p:cNvPr id="23586" name="Text Box 13"/>
            <p:cNvSpPr txBox="1">
              <a:spLocks noChangeArrowheads="1"/>
            </p:cNvSpPr>
            <p:nvPr/>
          </p:nvSpPr>
          <p:spPr bwMode="auto">
            <a:xfrm>
              <a:off x="8060929" y="1714608"/>
              <a:ext cx="88392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BSS </a:t>
              </a:r>
              <a:r>
                <a:rPr lang="en-US" dirty="0">
                  <a:latin typeface="+mn-lt"/>
                  <a:cs typeface="Arial" charset="0"/>
                </a:rPr>
                <a:t>2</a:t>
              </a:r>
            </a:p>
          </p:txBody>
        </p:sp>
        <p:sp>
          <p:nvSpPr>
            <p:cNvPr id="23587" name="Text Box 14"/>
            <p:cNvSpPr txBox="1">
              <a:spLocks noChangeArrowheads="1"/>
            </p:cNvSpPr>
            <p:nvPr/>
          </p:nvSpPr>
          <p:spPr bwMode="auto">
            <a:xfrm>
              <a:off x="6061473" y="1657034"/>
              <a:ext cx="88392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BSS </a:t>
              </a:r>
              <a:r>
                <a:rPr lang="en-US" dirty="0">
                  <a:latin typeface="+mn-lt"/>
                  <a:cs typeface="Arial" charset="0"/>
                </a:rPr>
                <a:t>1</a:t>
              </a:r>
            </a:p>
          </p:txBody>
        </p:sp>
        <p:sp>
          <p:nvSpPr>
            <p:cNvPr id="60451" name="Freeform 56"/>
            <p:cNvSpPr>
              <a:spLocks/>
            </p:cNvSpPr>
            <p:nvPr/>
          </p:nvSpPr>
          <p:spPr bwMode="auto">
            <a:xfrm>
              <a:off x="7521100" y="2789326"/>
              <a:ext cx="942062" cy="262197"/>
            </a:xfrm>
            <a:custGeom>
              <a:avLst/>
              <a:gdLst>
                <a:gd name="T0" fmla="*/ 0 w 548"/>
                <a:gd name="T1" fmla="*/ 2147483647 h 142"/>
                <a:gd name="T2" fmla="*/ 0 w 548"/>
                <a:gd name="T3" fmla="*/ 0 h 142"/>
                <a:gd name="T4" fmla="*/ 2147483647 w 548"/>
                <a:gd name="T5" fmla="*/ 0 h 142"/>
                <a:gd name="T6" fmla="*/ 0 60000 65536"/>
                <a:gd name="T7" fmla="*/ 0 60000 65536"/>
                <a:gd name="T8" fmla="*/ 0 60000 65536"/>
              </a:gdLst>
              <a:ahLst/>
              <a:cxnLst>
                <a:cxn ang="T6">
                  <a:pos x="T0" y="T1"/>
                </a:cxn>
                <a:cxn ang="T7">
                  <a:pos x="T2" y="T3"/>
                </a:cxn>
                <a:cxn ang="T8">
                  <a:pos x="T4" y="T5"/>
                </a:cxn>
              </a:cxnLst>
              <a:rect l="0" t="0" r="r" b="b"/>
              <a:pathLst>
                <a:path w="548" h="142">
                  <a:moveTo>
                    <a:pt x="0" y="142"/>
                  </a:moveTo>
                  <a:lnTo>
                    <a:pt x="0" y="0"/>
                  </a:lnTo>
                  <a:lnTo>
                    <a:pt x="548" y="0"/>
                  </a:lnTo>
                </a:path>
              </a:pathLst>
            </a:custGeom>
            <a:noFill/>
            <a:ln w="28575" cmpd="sng">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23589" name="Line 57"/>
            <p:cNvSpPr>
              <a:spLocks noChangeShapeType="1"/>
            </p:cNvSpPr>
            <p:nvPr/>
          </p:nvSpPr>
          <p:spPr bwMode="auto">
            <a:xfrm flipH="1">
              <a:off x="6704583" y="2795906"/>
              <a:ext cx="765920" cy="0"/>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23590" name="Line 58"/>
            <p:cNvSpPr>
              <a:spLocks noChangeShapeType="1"/>
            </p:cNvSpPr>
            <p:nvPr/>
          </p:nvSpPr>
          <p:spPr bwMode="auto">
            <a:xfrm>
              <a:off x="6681153" y="2882266"/>
              <a:ext cx="708977" cy="255481"/>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23591" name="Line 59"/>
            <p:cNvSpPr>
              <a:spLocks noChangeShapeType="1"/>
            </p:cNvSpPr>
            <p:nvPr/>
          </p:nvSpPr>
          <p:spPr bwMode="auto">
            <a:xfrm flipH="1">
              <a:off x="7657307" y="2900258"/>
              <a:ext cx="708977" cy="255481"/>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23592" name="Line 60"/>
            <p:cNvSpPr>
              <a:spLocks noChangeShapeType="1"/>
            </p:cNvSpPr>
            <p:nvPr/>
          </p:nvSpPr>
          <p:spPr bwMode="auto">
            <a:xfrm flipH="1">
              <a:off x="7875588" y="3276284"/>
              <a:ext cx="708977" cy="255481"/>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23593" name="Line 61"/>
            <p:cNvSpPr>
              <a:spLocks noChangeShapeType="1"/>
            </p:cNvSpPr>
            <p:nvPr/>
          </p:nvSpPr>
          <p:spPr bwMode="auto">
            <a:xfrm flipV="1">
              <a:off x="7826693" y="3072978"/>
              <a:ext cx="708977" cy="255481"/>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nvGrpSpPr>
            <p:cNvPr id="60457" name="Group 62"/>
            <p:cNvGrpSpPr>
              <a:grpSpLocks/>
            </p:cNvGrpSpPr>
            <p:nvPr/>
          </p:nvGrpSpPr>
          <p:grpSpPr bwMode="auto">
            <a:xfrm>
              <a:off x="7336000" y="2601690"/>
              <a:ext cx="330042" cy="338274"/>
              <a:chOff x="1244" y="3461"/>
              <a:chExt cx="189" cy="188"/>
            </a:xfrm>
          </p:grpSpPr>
          <p:sp>
            <p:nvSpPr>
              <p:cNvPr id="23617" name="Oval 63"/>
              <p:cNvSpPr>
                <a:spLocks noChangeArrowheads="1"/>
              </p:cNvSpPr>
              <p:nvPr/>
            </p:nvSpPr>
            <p:spPr bwMode="auto">
              <a:xfrm>
                <a:off x="1274" y="349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18" name="Text Box 64"/>
              <p:cNvSpPr txBox="1">
                <a:spLocks noChangeArrowheads="1"/>
              </p:cNvSpPr>
              <p:nvPr/>
            </p:nvSpPr>
            <p:spPr bwMode="auto">
              <a:xfrm>
                <a:off x="1244" y="3461"/>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1</a:t>
                </a:r>
              </a:p>
            </p:txBody>
          </p:sp>
        </p:grpSp>
        <p:grpSp>
          <p:nvGrpSpPr>
            <p:cNvPr id="60458" name="Group 65"/>
            <p:cNvGrpSpPr>
              <a:grpSpLocks/>
            </p:cNvGrpSpPr>
            <p:nvPr/>
          </p:nvGrpSpPr>
          <p:grpSpPr bwMode="auto">
            <a:xfrm>
              <a:off x="7964651" y="2824807"/>
              <a:ext cx="330042" cy="338274"/>
              <a:chOff x="1840" y="2490"/>
              <a:chExt cx="189" cy="188"/>
            </a:xfrm>
          </p:grpSpPr>
          <p:sp>
            <p:nvSpPr>
              <p:cNvPr id="23615" name="Oval 66"/>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16" name="Text Box 67"/>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2</a:t>
                </a:r>
              </a:p>
            </p:txBody>
          </p:sp>
        </p:grpSp>
        <p:grpSp>
          <p:nvGrpSpPr>
            <p:cNvPr id="60459" name="Group 68"/>
            <p:cNvGrpSpPr>
              <a:grpSpLocks/>
            </p:cNvGrpSpPr>
            <p:nvPr/>
          </p:nvGrpSpPr>
          <p:grpSpPr bwMode="auto">
            <a:xfrm>
              <a:off x="6778948" y="2844601"/>
              <a:ext cx="330042" cy="338274"/>
              <a:chOff x="1840" y="2490"/>
              <a:chExt cx="189" cy="188"/>
            </a:xfrm>
          </p:grpSpPr>
          <p:sp>
            <p:nvSpPr>
              <p:cNvPr id="23613" name="Oval 69"/>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14" name="Text Box 70"/>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2</a:t>
                </a:r>
              </a:p>
            </p:txBody>
          </p:sp>
        </p:grpSp>
        <p:grpSp>
          <p:nvGrpSpPr>
            <p:cNvPr id="60460" name="Group 71"/>
            <p:cNvGrpSpPr>
              <a:grpSpLocks/>
            </p:cNvGrpSpPr>
            <p:nvPr/>
          </p:nvGrpSpPr>
          <p:grpSpPr bwMode="auto">
            <a:xfrm>
              <a:off x="7901786" y="3100106"/>
              <a:ext cx="330042" cy="338274"/>
              <a:chOff x="1840" y="2490"/>
              <a:chExt cx="189" cy="188"/>
            </a:xfrm>
          </p:grpSpPr>
          <p:sp>
            <p:nvSpPr>
              <p:cNvPr id="23611" name="Oval 72"/>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12" name="Text Box 73"/>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3</a:t>
                </a:r>
              </a:p>
            </p:txBody>
          </p:sp>
        </p:grpSp>
        <p:grpSp>
          <p:nvGrpSpPr>
            <p:cNvPr id="60461" name="Group 74"/>
            <p:cNvGrpSpPr>
              <a:grpSpLocks/>
            </p:cNvGrpSpPr>
            <p:nvPr/>
          </p:nvGrpSpPr>
          <p:grpSpPr bwMode="auto">
            <a:xfrm>
              <a:off x="8219604" y="3204467"/>
              <a:ext cx="330042" cy="338274"/>
              <a:chOff x="1840" y="2490"/>
              <a:chExt cx="189" cy="188"/>
            </a:xfrm>
          </p:grpSpPr>
          <p:sp>
            <p:nvSpPr>
              <p:cNvPr id="23609" name="Oval 75"/>
              <p:cNvSpPr>
                <a:spLocks noChangeArrowheads="1"/>
              </p:cNvSpPr>
              <p:nvPr/>
            </p:nvSpPr>
            <p:spPr bwMode="auto">
              <a:xfrm>
                <a:off x="1861" y="2514"/>
                <a:ext cx="151" cy="133"/>
              </a:xfrm>
              <a:prstGeom prst="ellipse">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23610" name="Text Box 76"/>
              <p:cNvSpPr txBox="1">
                <a:spLocks noChangeArrowheads="1"/>
              </p:cNvSpPr>
              <p:nvPr/>
            </p:nvSpPr>
            <p:spPr bwMode="auto">
              <a:xfrm>
                <a:off x="1840" y="2490"/>
                <a:ext cx="189"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b="1">
                    <a:latin typeface="+mn-lt"/>
                    <a:cs typeface="+mn-cs"/>
                  </a:rPr>
                  <a:t>4</a:t>
                </a:r>
              </a:p>
            </p:txBody>
          </p:sp>
        </p:grpSp>
        <p:grpSp>
          <p:nvGrpSpPr>
            <p:cNvPr id="60463" name="Group 361"/>
            <p:cNvGrpSpPr>
              <a:grpSpLocks/>
            </p:cNvGrpSpPr>
            <p:nvPr/>
          </p:nvGrpSpPr>
          <p:grpSpPr bwMode="auto">
            <a:xfrm>
              <a:off x="6113272" y="2337548"/>
              <a:ext cx="715264" cy="636244"/>
              <a:chOff x="2967" y="478"/>
              <a:chExt cx="788" cy="625"/>
            </a:xfrm>
          </p:grpSpPr>
          <p:pic>
            <p:nvPicPr>
              <p:cNvPr id="60470"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71"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0464" name="Group 361"/>
            <p:cNvGrpSpPr>
              <a:grpSpLocks/>
            </p:cNvGrpSpPr>
            <p:nvPr/>
          </p:nvGrpSpPr>
          <p:grpSpPr bwMode="auto">
            <a:xfrm>
              <a:off x="8359648" y="2268454"/>
              <a:ext cx="715264" cy="636244"/>
              <a:chOff x="2967" y="478"/>
              <a:chExt cx="788" cy="625"/>
            </a:xfrm>
          </p:grpSpPr>
          <p:pic>
            <p:nvPicPr>
              <p:cNvPr id="60468"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69"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0465" name="Group 356"/>
            <p:cNvGrpSpPr>
              <a:grpSpLocks/>
            </p:cNvGrpSpPr>
            <p:nvPr/>
          </p:nvGrpSpPr>
          <p:grpSpPr bwMode="auto">
            <a:xfrm>
              <a:off x="7186168" y="2936365"/>
              <a:ext cx="480568" cy="564272"/>
              <a:chOff x="313" y="1497"/>
              <a:chExt cx="1152" cy="1014"/>
            </a:xfrm>
          </p:grpSpPr>
          <p:pic>
            <p:nvPicPr>
              <p:cNvPr id="60466"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0467"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4" name="Slide Number Placeholder 3"/>
          <p:cNvSpPr>
            <a:spLocks noGrp="1"/>
          </p:cNvSpPr>
          <p:nvPr>
            <p:ph type="sldNum" sz="quarter" idx="10"/>
          </p:nvPr>
        </p:nvSpPr>
        <p:spPr/>
        <p:txBody>
          <a:bodyPr/>
          <a:lstStyle/>
          <a:p>
            <a:fld id="{0783864D-491B-0D48-9494-9F5AD408C5EE}"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201985" y="411422"/>
            <a:ext cx="8549640" cy="1295400"/>
          </a:xfrm>
        </p:spPr>
        <p:txBody>
          <a:bodyPr/>
          <a:lstStyle/>
          <a:p>
            <a:pPr>
              <a:defRPr/>
            </a:pPr>
            <a:r>
              <a:rPr lang="en-US" dirty="0">
                <a:latin typeface="+mn-lt"/>
                <a:cs typeface="+mj-cs"/>
              </a:rPr>
              <a:t>IEEE 802.11: </a:t>
            </a:r>
            <a:r>
              <a:rPr lang="en-US" dirty="0" smtClean="0">
                <a:latin typeface="+mn-lt"/>
                <a:cs typeface="+mj-cs"/>
              </a:rPr>
              <a:t>Multiple Access</a:t>
            </a:r>
            <a:endParaRPr lang="en-US" dirty="0">
              <a:latin typeface="+mn-lt"/>
              <a:cs typeface="+mj-cs"/>
            </a:endParaRPr>
          </a:p>
        </p:txBody>
      </p:sp>
      <p:sp>
        <p:nvSpPr>
          <p:cNvPr id="24581" name="Rectangle 3"/>
          <p:cNvSpPr>
            <a:spLocks noGrp="1" noChangeArrowheads="1"/>
          </p:cNvSpPr>
          <p:nvPr>
            <p:ph type="body" idx="1"/>
          </p:nvPr>
        </p:nvSpPr>
        <p:spPr>
          <a:xfrm>
            <a:off x="0" y="1568673"/>
            <a:ext cx="10058400" cy="5014478"/>
          </a:xfrm>
        </p:spPr>
        <p:txBody>
          <a:bodyPr/>
          <a:lstStyle/>
          <a:p>
            <a:pPr>
              <a:defRPr/>
            </a:pPr>
            <a:r>
              <a:rPr lang="en-US" sz="2700" dirty="0" smtClean="0">
                <a:cs typeface="+mn-cs"/>
              </a:rPr>
              <a:t>Avoid </a:t>
            </a:r>
            <a:r>
              <a:rPr lang="en-US" sz="2700" dirty="0">
                <a:cs typeface="+mn-cs"/>
              </a:rPr>
              <a:t>collisions: 2</a:t>
            </a:r>
            <a:r>
              <a:rPr lang="en-US" sz="2700" baseline="30000" dirty="0">
                <a:cs typeface="+mn-cs"/>
              </a:rPr>
              <a:t>+</a:t>
            </a:r>
            <a:r>
              <a:rPr lang="en-US" sz="2700" dirty="0">
                <a:cs typeface="+mn-cs"/>
              </a:rPr>
              <a:t> nodes </a:t>
            </a:r>
            <a:r>
              <a:rPr lang="en-US" sz="2700" dirty="0">
                <a:cs typeface="+mn-cs"/>
                <a:sym typeface="Symbol" charset="0"/>
              </a:rPr>
              <a:t>transmitting at same time</a:t>
            </a:r>
          </a:p>
          <a:p>
            <a:pPr>
              <a:defRPr/>
            </a:pPr>
            <a:r>
              <a:rPr lang="en-US" sz="2700" dirty="0" smtClean="0">
                <a:cs typeface="+mn-cs"/>
                <a:sym typeface="Symbol" charset="0"/>
              </a:rPr>
              <a:t>CSMA </a:t>
            </a:r>
            <a:r>
              <a:rPr lang="en-US" sz="2700" dirty="0">
                <a:cs typeface="+mn-cs"/>
                <a:sym typeface="Symbol" charset="0"/>
              </a:rPr>
              <a:t>- sense before transmitting</a:t>
            </a:r>
          </a:p>
          <a:p>
            <a:pPr lvl="1">
              <a:defRPr/>
            </a:pPr>
            <a:r>
              <a:rPr lang="en-US" dirty="0"/>
              <a:t>don</a:t>
            </a:r>
            <a:r>
              <a:rPr lang="ja-JP" altLang="en-US" dirty="0"/>
              <a:t>’</a:t>
            </a:r>
            <a:r>
              <a:rPr lang="en-US" dirty="0"/>
              <a:t>t collide with ongoing transmission by </a:t>
            </a:r>
            <a:r>
              <a:rPr lang="en-US" dirty="0" smtClean="0"/>
              <a:t>another </a:t>
            </a:r>
            <a:r>
              <a:rPr lang="en-US" dirty="0"/>
              <a:t>node</a:t>
            </a:r>
          </a:p>
          <a:p>
            <a:pPr>
              <a:defRPr/>
            </a:pPr>
            <a:r>
              <a:rPr lang="en-US" sz="2700" i="1" dirty="0" smtClean="0">
                <a:cs typeface="+mn-cs"/>
              </a:rPr>
              <a:t>No</a:t>
            </a:r>
            <a:r>
              <a:rPr lang="en-US" sz="2700" dirty="0" smtClean="0">
                <a:cs typeface="+mn-cs"/>
              </a:rPr>
              <a:t> </a:t>
            </a:r>
            <a:r>
              <a:rPr lang="en-US" sz="2700" dirty="0">
                <a:cs typeface="+mn-cs"/>
              </a:rPr>
              <a:t>collision detection!</a:t>
            </a:r>
          </a:p>
          <a:p>
            <a:pPr lvl="1">
              <a:defRPr/>
            </a:pPr>
            <a:r>
              <a:rPr lang="en-US" dirty="0"/>
              <a:t>difficult to receive (sense collisions) when transmitting due to weak received signals (fading)</a:t>
            </a:r>
          </a:p>
          <a:p>
            <a:pPr lvl="1">
              <a:defRPr/>
            </a:pPr>
            <a:r>
              <a:rPr lang="en-US" dirty="0"/>
              <a:t>can</a:t>
            </a:r>
            <a:r>
              <a:rPr lang="ja-JP" altLang="en-US" dirty="0"/>
              <a:t>’</a:t>
            </a:r>
            <a:r>
              <a:rPr lang="en-US" dirty="0"/>
              <a:t>t sense all collisions in any case: hidden terminal, fading</a:t>
            </a:r>
          </a:p>
          <a:p>
            <a:pPr lvl="1">
              <a:defRPr/>
            </a:pPr>
            <a:r>
              <a:rPr lang="en-US" dirty="0"/>
              <a:t>goal: </a:t>
            </a:r>
            <a:r>
              <a:rPr lang="en-US" i="1" dirty="0">
                <a:solidFill>
                  <a:srgbClr val="C00000"/>
                </a:solidFill>
              </a:rPr>
              <a:t>avoid collisions</a:t>
            </a:r>
            <a:r>
              <a:rPr lang="en-US" i="1" dirty="0">
                <a:solidFill>
                  <a:srgbClr val="FF0000"/>
                </a:solidFill>
              </a:rPr>
              <a:t>:</a:t>
            </a:r>
            <a:r>
              <a:rPr lang="en-US" dirty="0"/>
              <a:t> CSMA/</a:t>
            </a:r>
            <a:r>
              <a:rPr lang="en-US" dirty="0" smtClean="0"/>
              <a:t>CA (collision avoidance</a:t>
            </a:r>
            <a:r>
              <a:rPr lang="en-US" dirty="0"/>
              <a:t>)</a:t>
            </a:r>
            <a:endParaRPr lang="en-US" dirty="0">
              <a:solidFill>
                <a:srgbClr val="FF0000"/>
              </a:solidFill>
            </a:endParaRPr>
          </a:p>
        </p:txBody>
      </p:sp>
      <p:grpSp>
        <p:nvGrpSpPr>
          <p:cNvPr id="2" name="Group 1"/>
          <p:cNvGrpSpPr/>
          <p:nvPr/>
        </p:nvGrpSpPr>
        <p:grpSpPr>
          <a:xfrm>
            <a:off x="860940" y="5275381"/>
            <a:ext cx="8523401" cy="2485957"/>
            <a:chOff x="1508760" y="5055659"/>
            <a:chExt cx="7104670" cy="2072165"/>
          </a:xfrm>
        </p:grpSpPr>
        <p:sp>
          <p:nvSpPr>
            <p:cNvPr id="63" name="Text Box 63"/>
            <p:cNvSpPr txBox="1">
              <a:spLocks noChangeArrowheads="1"/>
            </p:cNvSpPr>
            <p:nvPr/>
          </p:nvSpPr>
          <p:spPr bwMode="auto">
            <a:xfrm>
              <a:off x="6377318" y="6836834"/>
              <a:ext cx="660882" cy="2909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a:latin typeface="+mn-lt"/>
                  <a:cs typeface="Arial" charset="0"/>
                </a:rPr>
                <a:t>space</a:t>
              </a:r>
            </a:p>
          </p:txBody>
        </p:sp>
        <p:grpSp>
          <p:nvGrpSpPr>
            <p:cNvPr id="62470" name="Group 1"/>
            <p:cNvGrpSpPr>
              <a:grpSpLocks/>
            </p:cNvGrpSpPr>
            <p:nvPr/>
          </p:nvGrpSpPr>
          <p:grpSpPr bwMode="auto">
            <a:xfrm>
              <a:off x="1508760" y="5285952"/>
              <a:ext cx="2475790" cy="1198911"/>
              <a:chOff x="576580" y="4516120"/>
              <a:chExt cx="3138838" cy="1533901"/>
            </a:xfrm>
          </p:grpSpPr>
          <p:grpSp>
            <p:nvGrpSpPr>
              <p:cNvPr id="62494" name="Group 356"/>
              <p:cNvGrpSpPr>
                <a:grpSpLocks/>
              </p:cNvGrpSpPr>
              <p:nvPr/>
            </p:nvGrpSpPr>
            <p:grpSpPr bwMode="auto">
              <a:xfrm>
                <a:off x="2042160" y="4673600"/>
                <a:ext cx="627380" cy="643255"/>
                <a:chOff x="313" y="1497"/>
                <a:chExt cx="1152" cy="1014"/>
              </a:xfrm>
            </p:grpSpPr>
            <p:pic>
              <p:nvPicPr>
                <p:cNvPr id="62507"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508"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2495" name="Freeform 7"/>
              <p:cNvSpPr>
                <a:spLocks/>
              </p:cNvSpPr>
              <p:nvPr/>
            </p:nvSpPr>
            <p:spPr bwMode="auto">
              <a:xfrm>
                <a:off x="576580" y="4516120"/>
                <a:ext cx="2020888" cy="1085850"/>
              </a:xfrm>
              <a:custGeom>
                <a:avLst/>
                <a:gdLst>
                  <a:gd name="T0" fmla="*/ 2147483647 w 1273"/>
                  <a:gd name="T1" fmla="*/ 2147483647 h 684"/>
                  <a:gd name="T2" fmla="*/ 2147483647 w 1273"/>
                  <a:gd name="T3" fmla="*/ 0 h 684"/>
                  <a:gd name="T4" fmla="*/ 2147483647 w 1273"/>
                  <a:gd name="T5" fmla="*/ 2147483647 h 684"/>
                  <a:gd name="T6" fmla="*/ 2147483647 w 1273"/>
                  <a:gd name="T7" fmla="*/ 2147483647 h 684"/>
                  <a:gd name="T8" fmla="*/ 2147483647 w 1273"/>
                  <a:gd name="T9" fmla="*/ 2147483647 h 684"/>
                  <a:gd name="T10" fmla="*/ 2147483647 w 1273"/>
                  <a:gd name="T11" fmla="*/ 2147483647 h 684"/>
                  <a:gd name="T12" fmla="*/ 2147483647 w 1273"/>
                  <a:gd name="T13" fmla="*/ 2147483647 h 684"/>
                  <a:gd name="T14" fmla="*/ 2147483647 w 1273"/>
                  <a:gd name="T15" fmla="*/ 2147483647 h 684"/>
                  <a:gd name="T16" fmla="*/ 2147483647 w 1273"/>
                  <a:gd name="T17" fmla="*/ 2147483647 h 684"/>
                  <a:gd name="T18" fmla="*/ 0 w 1273"/>
                  <a:gd name="T19" fmla="*/ 2147483647 h 6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73" h="684">
                    <a:moveTo>
                      <a:pt x="9" y="675"/>
                    </a:moveTo>
                    <a:lnTo>
                      <a:pt x="316" y="0"/>
                    </a:lnTo>
                    <a:lnTo>
                      <a:pt x="461" y="228"/>
                    </a:lnTo>
                    <a:lnTo>
                      <a:pt x="510" y="119"/>
                    </a:lnTo>
                    <a:lnTo>
                      <a:pt x="631" y="467"/>
                    </a:lnTo>
                    <a:lnTo>
                      <a:pt x="667" y="391"/>
                    </a:lnTo>
                    <a:lnTo>
                      <a:pt x="739" y="464"/>
                    </a:lnTo>
                    <a:lnTo>
                      <a:pt x="1058" y="57"/>
                    </a:lnTo>
                    <a:lnTo>
                      <a:pt x="1273" y="684"/>
                    </a:lnTo>
                    <a:lnTo>
                      <a:pt x="0" y="674"/>
                    </a:lnTo>
                  </a:path>
                </a:pathLst>
              </a:custGeom>
              <a:gradFill rotWithShape="1">
                <a:gsLst>
                  <a:gs pos="0">
                    <a:srgbClr val="FFFFFF"/>
                  </a:gs>
                  <a:gs pos="100000">
                    <a:srgbClr val="00CC66"/>
                  </a:gs>
                </a:gsLst>
                <a:lin ang="5400000" scaled="1"/>
              </a:gradFill>
              <a:ln w="9525"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sz="2400">
                  <a:latin typeface="+mn-lt"/>
                </a:endParaRPr>
              </a:p>
            </p:txBody>
          </p:sp>
          <p:sp>
            <p:nvSpPr>
              <p:cNvPr id="24609" name="Line 26"/>
              <p:cNvSpPr>
                <a:spLocks noChangeShapeType="1"/>
              </p:cNvSpPr>
              <p:nvPr/>
            </p:nvSpPr>
            <p:spPr bwMode="auto">
              <a:xfrm flipV="1">
                <a:off x="1849583" y="5731510"/>
                <a:ext cx="998476" cy="168038"/>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24610" name="Line 27"/>
              <p:cNvSpPr>
                <a:spLocks noChangeShapeType="1"/>
              </p:cNvSpPr>
              <p:nvPr/>
            </p:nvSpPr>
            <p:spPr bwMode="auto">
              <a:xfrm>
                <a:off x="2522614" y="5250419"/>
                <a:ext cx="407361" cy="322263"/>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24611" name="Text Box 28"/>
              <p:cNvSpPr txBox="1">
                <a:spLocks noChangeArrowheads="1"/>
              </p:cNvSpPr>
              <p:nvPr/>
            </p:nvSpPr>
            <p:spPr bwMode="auto">
              <a:xfrm>
                <a:off x="861001" y="5623323"/>
                <a:ext cx="384882" cy="4266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latin typeface="+mn-lt"/>
                    <a:cs typeface="Arial" charset="0"/>
                  </a:rPr>
                  <a:t>A</a:t>
                </a:r>
              </a:p>
            </p:txBody>
          </p:sp>
          <p:sp>
            <p:nvSpPr>
              <p:cNvPr id="24612" name="Text Box 29"/>
              <p:cNvSpPr txBox="1">
                <a:spLocks noChangeArrowheads="1"/>
              </p:cNvSpPr>
              <p:nvPr/>
            </p:nvSpPr>
            <p:spPr bwMode="auto">
              <a:xfrm>
                <a:off x="3334453" y="5395435"/>
                <a:ext cx="380965" cy="4266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latin typeface="+mn-lt"/>
                    <a:cs typeface="Arial" charset="0"/>
                  </a:rPr>
                  <a:t>B</a:t>
                </a:r>
              </a:p>
            </p:txBody>
          </p:sp>
          <p:sp>
            <p:nvSpPr>
              <p:cNvPr id="24613" name="Text Box 30"/>
              <p:cNvSpPr txBox="1">
                <a:spLocks noChangeArrowheads="1"/>
              </p:cNvSpPr>
              <p:nvPr/>
            </p:nvSpPr>
            <p:spPr bwMode="auto">
              <a:xfrm>
                <a:off x="2512420" y="4691063"/>
                <a:ext cx="384406" cy="4266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latin typeface="+mn-lt"/>
                    <a:cs typeface="Arial" charset="0"/>
                  </a:rPr>
                  <a:t>C</a:t>
                </a:r>
              </a:p>
            </p:txBody>
          </p:sp>
          <p:grpSp>
            <p:nvGrpSpPr>
              <p:cNvPr id="62501" name="Group 356"/>
              <p:cNvGrpSpPr>
                <a:grpSpLocks/>
              </p:cNvGrpSpPr>
              <p:nvPr/>
            </p:nvGrpSpPr>
            <p:grpSpPr bwMode="auto">
              <a:xfrm>
                <a:off x="2804160" y="5222240"/>
                <a:ext cx="627380" cy="643255"/>
                <a:chOff x="313" y="1497"/>
                <a:chExt cx="1152" cy="1014"/>
              </a:xfrm>
            </p:grpSpPr>
            <p:pic>
              <p:nvPicPr>
                <p:cNvPr id="62505"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506"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2502" name="Group 356"/>
              <p:cNvGrpSpPr>
                <a:grpSpLocks/>
              </p:cNvGrpSpPr>
              <p:nvPr/>
            </p:nvGrpSpPr>
            <p:grpSpPr bwMode="auto">
              <a:xfrm>
                <a:off x="1280160" y="5364480"/>
                <a:ext cx="627380" cy="643255"/>
                <a:chOff x="313" y="1497"/>
                <a:chExt cx="1152" cy="1014"/>
              </a:xfrm>
            </p:grpSpPr>
            <p:pic>
              <p:nvPicPr>
                <p:cNvPr id="62503"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504"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grpSp>
          <p:nvGrpSpPr>
            <p:cNvPr id="62471" name="Group 2"/>
            <p:cNvGrpSpPr>
              <a:grpSpLocks/>
            </p:cNvGrpSpPr>
            <p:nvPr/>
          </p:nvGrpSpPr>
          <p:grpSpPr bwMode="auto">
            <a:xfrm>
              <a:off x="5136532" y="5055659"/>
              <a:ext cx="3476898" cy="1741593"/>
              <a:chOff x="4752378" y="4226560"/>
              <a:chExt cx="3988749" cy="2024698"/>
            </a:xfrm>
          </p:grpSpPr>
          <p:sp>
            <p:nvSpPr>
              <p:cNvPr id="24586" name="Text Box 47"/>
              <p:cNvSpPr txBox="1">
                <a:spLocks noChangeArrowheads="1"/>
              </p:cNvSpPr>
              <p:nvPr/>
            </p:nvSpPr>
            <p:spPr bwMode="auto">
              <a:xfrm>
                <a:off x="4752378" y="4395983"/>
                <a:ext cx="348272" cy="387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solidFill>
                      <a:srgbClr val="FF0000"/>
                    </a:solidFill>
                    <a:latin typeface="+mn-lt"/>
                    <a:cs typeface="Arial" charset="0"/>
                  </a:rPr>
                  <a:t>A</a:t>
                </a:r>
              </a:p>
            </p:txBody>
          </p:sp>
          <p:sp>
            <p:nvSpPr>
              <p:cNvPr id="24587" name="Text Box 48"/>
              <p:cNvSpPr txBox="1">
                <a:spLocks noChangeArrowheads="1"/>
              </p:cNvSpPr>
              <p:nvPr/>
            </p:nvSpPr>
            <p:spPr bwMode="auto">
              <a:xfrm>
                <a:off x="6730727" y="4391799"/>
                <a:ext cx="328546" cy="387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latin typeface="+mn-lt"/>
                    <a:cs typeface="Arial" charset="0"/>
                  </a:rPr>
                  <a:t>B</a:t>
                </a:r>
              </a:p>
            </p:txBody>
          </p:sp>
          <p:sp>
            <p:nvSpPr>
              <p:cNvPr id="24588" name="Text Box 49"/>
              <p:cNvSpPr txBox="1">
                <a:spLocks noChangeArrowheads="1"/>
              </p:cNvSpPr>
              <p:nvPr/>
            </p:nvSpPr>
            <p:spPr bwMode="auto">
              <a:xfrm>
                <a:off x="7845367" y="4435723"/>
                <a:ext cx="347841" cy="387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a:latin typeface="+mn-lt"/>
                    <a:cs typeface="Arial" charset="0"/>
                  </a:rPr>
                  <a:t>C</a:t>
                </a:r>
              </a:p>
            </p:txBody>
          </p:sp>
          <p:sp>
            <p:nvSpPr>
              <p:cNvPr id="24589" name="Text Box 55"/>
              <p:cNvSpPr txBox="1">
                <a:spLocks noChangeArrowheads="1"/>
              </p:cNvSpPr>
              <p:nvPr/>
            </p:nvSpPr>
            <p:spPr bwMode="auto">
              <a:xfrm>
                <a:off x="5025878" y="5222176"/>
                <a:ext cx="1154188" cy="566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dirty="0">
                    <a:solidFill>
                      <a:srgbClr val="FF0000"/>
                    </a:solidFill>
                    <a:latin typeface="+mn-lt"/>
                    <a:cs typeface="Arial" charset="0"/>
                  </a:rPr>
                  <a:t>A</a:t>
                </a:r>
                <a:r>
                  <a:rPr lang="ja-JP" altLang="en-US" sz="1600" dirty="0">
                    <a:solidFill>
                      <a:srgbClr val="FF0000"/>
                    </a:solidFill>
                    <a:latin typeface="+mn-lt"/>
                    <a:cs typeface="Arial" charset="0"/>
                  </a:rPr>
                  <a:t>’</a:t>
                </a:r>
                <a:r>
                  <a:rPr lang="en-US" sz="1600" dirty="0">
                    <a:solidFill>
                      <a:srgbClr val="FF0000"/>
                    </a:solidFill>
                    <a:latin typeface="+mn-lt"/>
                    <a:cs typeface="Arial" charset="0"/>
                  </a:rPr>
                  <a:t>s signal</a:t>
                </a:r>
              </a:p>
              <a:p>
                <a:pPr algn="l">
                  <a:defRPr/>
                </a:pPr>
                <a:r>
                  <a:rPr lang="en-US" sz="1600" dirty="0">
                    <a:solidFill>
                      <a:srgbClr val="FF0000"/>
                    </a:solidFill>
                    <a:latin typeface="+mn-lt"/>
                    <a:cs typeface="Arial" charset="0"/>
                  </a:rPr>
                  <a:t>strength</a:t>
                </a:r>
              </a:p>
            </p:txBody>
          </p:sp>
          <p:sp>
            <p:nvSpPr>
              <p:cNvPr id="24590" name="Line 60"/>
              <p:cNvSpPr>
                <a:spLocks noChangeShapeType="1"/>
              </p:cNvSpPr>
              <p:nvPr/>
            </p:nvSpPr>
            <p:spPr bwMode="auto">
              <a:xfrm>
                <a:off x="4955779" y="6251258"/>
                <a:ext cx="326542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24591" name="Line 61"/>
              <p:cNvSpPr>
                <a:spLocks noChangeShapeType="1"/>
              </p:cNvSpPr>
              <p:nvPr/>
            </p:nvSpPr>
            <p:spPr bwMode="auto">
              <a:xfrm>
                <a:off x="4976046" y="5109252"/>
                <a:ext cx="0" cy="113784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62479" name="Freeform 62"/>
              <p:cNvSpPr>
                <a:spLocks/>
              </p:cNvSpPr>
              <p:nvPr/>
            </p:nvSpPr>
            <p:spPr bwMode="auto">
              <a:xfrm>
                <a:off x="4985068" y="5127308"/>
                <a:ext cx="2995613" cy="1081088"/>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rgbClr val="FF0000"/>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sz="2400">
                  <a:latin typeface="+mn-lt"/>
                </a:endParaRPr>
              </a:p>
            </p:txBody>
          </p:sp>
          <p:sp>
            <p:nvSpPr>
              <p:cNvPr id="62480" name="Freeform 65"/>
              <p:cNvSpPr>
                <a:spLocks/>
              </p:cNvSpPr>
              <p:nvPr/>
            </p:nvSpPr>
            <p:spPr bwMode="auto">
              <a:xfrm flipH="1">
                <a:off x="5080318" y="5097145"/>
                <a:ext cx="2995613" cy="1081088"/>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chemeClr val="accent2"/>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sz="2400">
                  <a:latin typeface="+mn-lt"/>
                </a:endParaRPr>
              </a:p>
            </p:txBody>
          </p:sp>
          <p:sp>
            <p:nvSpPr>
              <p:cNvPr id="24594" name="Text Box 66"/>
              <p:cNvSpPr txBox="1">
                <a:spLocks noChangeArrowheads="1"/>
              </p:cNvSpPr>
              <p:nvPr/>
            </p:nvSpPr>
            <p:spPr bwMode="auto">
              <a:xfrm>
                <a:off x="7584064" y="5113387"/>
                <a:ext cx="1157063" cy="566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dirty="0">
                    <a:solidFill>
                      <a:schemeClr val="accent2"/>
                    </a:solidFill>
                    <a:latin typeface="+mn-lt"/>
                    <a:cs typeface="Arial" charset="0"/>
                  </a:rPr>
                  <a:t>C</a:t>
                </a:r>
                <a:r>
                  <a:rPr lang="ja-JP" altLang="en-US" sz="1600" dirty="0">
                    <a:solidFill>
                      <a:schemeClr val="accent2"/>
                    </a:solidFill>
                    <a:latin typeface="+mn-lt"/>
                    <a:cs typeface="Arial" charset="0"/>
                  </a:rPr>
                  <a:t>’</a:t>
                </a:r>
                <a:r>
                  <a:rPr lang="en-US" sz="1600" dirty="0">
                    <a:solidFill>
                      <a:schemeClr val="accent2"/>
                    </a:solidFill>
                    <a:latin typeface="+mn-lt"/>
                    <a:cs typeface="Arial" charset="0"/>
                  </a:rPr>
                  <a:t>s signal</a:t>
                </a:r>
              </a:p>
              <a:p>
                <a:pPr algn="l">
                  <a:defRPr/>
                </a:pPr>
                <a:r>
                  <a:rPr lang="en-US" sz="1600" dirty="0">
                    <a:solidFill>
                      <a:schemeClr val="accent2"/>
                    </a:solidFill>
                    <a:latin typeface="+mn-lt"/>
                    <a:cs typeface="Arial" charset="0"/>
                  </a:rPr>
                  <a:t>strength</a:t>
                </a:r>
              </a:p>
            </p:txBody>
          </p:sp>
          <p:sp>
            <p:nvSpPr>
              <p:cNvPr id="24595" name="Line 67"/>
              <p:cNvSpPr>
                <a:spLocks noChangeShapeType="1"/>
              </p:cNvSpPr>
              <p:nvPr/>
            </p:nvSpPr>
            <p:spPr bwMode="auto">
              <a:xfrm flipH="1">
                <a:off x="5282320" y="4958631"/>
                <a:ext cx="26044" cy="1263345"/>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24596" name="Line 68"/>
              <p:cNvSpPr>
                <a:spLocks noChangeShapeType="1"/>
              </p:cNvSpPr>
              <p:nvPr/>
            </p:nvSpPr>
            <p:spPr bwMode="auto">
              <a:xfrm>
                <a:off x="6502348" y="5027655"/>
                <a:ext cx="0" cy="120687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sp>
            <p:nvSpPr>
              <p:cNvPr id="24597" name="Line 69"/>
              <p:cNvSpPr>
                <a:spLocks noChangeShapeType="1"/>
              </p:cNvSpPr>
              <p:nvPr/>
            </p:nvSpPr>
            <p:spPr bwMode="auto">
              <a:xfrm>
                <a:off x="7584145" y="5010922"/>
                <a:ext cx="0" cy="118177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sz="2400">
                  <a:latin typeface="+mn-lt"/>
                  <a:cs typeface="+mn-cs"/>
                </a:endParaRPr>
              </a:p>
            </p:txBody>
          </p:sp>
          <p:grpSp>
            <p:nvGrpSpPr>
              <p:cNvPr id="62485" name="Group 356"/>
              <p:cNvGrpSpPr>
                <a:grpSpLocks/>
              </p:cNvGrpSpPr>
              <p:nvPr/>
            </p:nvGrpSpPr>
            <p:grpSpPr bwMode="auto">
              <a:xfrm>
                <a:off x="5008880" y="4257040"/>
                <a:ext cx="627380" cy="643255"/>
                <a:chOff x="313" y="1497"/>
                <a:chExt cx="1152" cy="1014"/>
              </a:xfrm>
            </p:grpSpPr>
            <p:pic>
              <p:nvPicPr>
                <p:cNvPr id="62492"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493"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2486" name="Group 356"/>
              <p:cNvGrpSpPr>
                <a:grpSpLocks/>
              </p:cNvGrpSpPr>
              <p:nvPr/>
            </p:nvGrpSpPr>
            <p:grpSpPr bwMode="auto">
              <a:xfrm>
                <a:off x="6197600" y="4297680"/>
                <a:ext cx="627380" cy="643255"/>
                <a:chOff x="313" y="1497"/>
                <a:chExt cx="1152" cy="1014"/>
              </a:xfrm>
            </p:grpSpPr>
            <p:pic>
              <p:nvPicPr>
                <p:cNvPr id="62490"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491"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2487" name="Group 356"/>
              <p:cNvGrpSpPr>
                <a:grpSpLocks/>
              </p:cNvGrpSpPr>
              <p:nvPr/>
            </p:nvGrpSpPr>
            <p:grpSpPr bwMode="auto">
              <a:xfrm>
                <a:off x="7274560" y="4226560"/>
                <a:ext cx="627380" cy="643255"/>
                <a:chOff x="313" y="1497"/>
                <a:chExt cx="1152" cy="1014"/>
              </a:xfrm>
            </p:grpSpPr>
            <p:pic>
              <p:nvPicPr>
                <p:cNvPr id="62488"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2489"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grpSp>
      <p:sp>
        <p:nvSpPr>
          <p:cNvPr id="3" name="Slide Number Placeholder 2"/>
          <p:cNvSpPr>
            <a:spLocks noGrp="1"/>
          </p:cNvSpPr>
          <p:nvPr>
            <p:ph type="sldNum" sz="quarter" idx="10"/>
          </p:nvPr>
        </p:nvSpPr>
        <p:spPr>
          <a:xfrm>
            <a:off x="9678282" y="7511782"/>
            <a:ext cx="309981" cy="215444"/>
          </a:xfrm>
        </p:spPr>
        <p:txBody>
          <a:bodyPr/>
          <a:lstStyle/>
          <a:p>
            <a:fld id="{0783864D-491B-0D48-9494-9F5AD408C5EE}"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a:defRPr/>
            </a:pPr>
            <a:r>
              <a:rPr lang="en-US" dirty="0" smtClean="0">
                <a:latin typeface="+mn-lt"/>
                <a:cs typeface="+mj-cs"/>
              </a:rPr>
              <a:t>Wireless </a:t>
            </a:r>
            <a:r>
              <a:rPr lang="en-US" dirty="0">
                <a:latin typeface="+mn-lt"/>
                <a:cs typeface="+mj-cs"/>
              </a:rPr>
              <a:t>and Mobile Networks</a:t>
            </a:r>
          </a:p>
        </p:txBody>
      </p:sp>
      <p:sp>
        <p:nvSpPr>
          <p:cNvPr id="2053" name="Rectangle 3"/>
          <p:cNvSpPr>
            <a:spLocks noGrp="1" noChangeArrowheads="1"/>
          </p:cNvSpPr>
          <p:nvPr>
            <p:ph idx="1"/>
          </p:nvPr>
        </p:nvSpPr>
        <p:spPr>
          <a:xfrm>
            <a:off x="14288" y="1985963"/>
            <a:ext cx="9822384" cy="5786437"/>
          </a:xfrm>
        </p:spPr>
        <p:txBody>
          <a:bodyPr/>
          <a:lstStyle/>
          <a:p>
            <a:pPr>
              <a:defRPr/>
            </a:pPr>
            <a:r>
              <a:rPr lang="en-US" dirty="0">
                <a:cs typeface="+mn-cs"/>
              </a:rPr>
              <a:t>Background: </a:t>
            </a:r>
          </a:p>
          <a:p>
            <a:pPr lvl="1">
              <a:defRPr/>
            </a:pPr>
            <a:r>
              <a:rPr lang="en-US" dirty="0">
                <a:cs typeface="+mn-cs"/>
              </a:rPr>
              <a:t># wireless (mobile) phone subscribers now </a:t>
            </a:r>
            <a:r>
              <a:rPr lang="en-US" dirty="0" smtClean="0">
                <a:cs typeface="+mn-cs"/>
              </a:rPr>
              <a:t>far exceed </a:t>
            </a:r>
            <a:r>
              <a:rPr lang="en-US" dirty="0">
                <a:cs typeface="+mn-cs"/>
              </a:rPr>
              <a:t># wired phone </a:t>
            </a:r>
            <a:r>
              <a:rPr lang="en-US" dirty="0" smtClean="0">
                <a:cs typeface="+mn-cs"/>
              </a:rPr>
              <a:t>subscribers</a:t>
            </a:r>
            <a:endParaRPr lang="en-US" dirty="0">
              <a:cs typeface="+mn-cs"/>
            </a:endParaRPr>
          </a:p>
          <a:p>
            <a:pPr lvl="1">
              <a:defRPr/>
            </a:pPr>
            <a:r>
              <a:rPr lang="en-US" dirty="0">
                <a:cs typeface="+mn-cs"/>
              </a:rPr>
              <a:t># wireless Internet-connected devices </a:t>
            </a:r>
            <a:r>
              <a:rPr lang="en-US" dirty="0" smtClean="0">
                <a:cs typeface="+mn-cs"/>
              </a:rPr>
              <a:t>surpasses </a:t>
            </a:r>
            <a:r>
              <a:rPr lang="en-US" dirty="0">
                <a:cs typeface="+mn-cs"/>
              </a:rPr>
              <a:t># </a:t>
            </a:r>
            <a:r>
              <a:rPr lang="en-US" dirty="0" smtClean="0">
                <a:cs typeface="+mn-cs"/>
              </a:rPr>
              <a:t>wired </a:t>
            </a:r>
            <a:r>
              <a:rPr lang="en-US" dirty="0">
                <a:cs typeface="+mn-cs"/>
              </a:rPr>
              <a:t>Internet-connected </a:t>
            </a:r>
            <a:r>
              <a:rPr lang="en-US" dirty="0" smtClean="0">
                <a:cs typeface="+mn-cs"/>
              </a:rPr>
              <a:t>devices</a:t>
            </a:r>
            <a:endParaRPr lang="en-US" dirty="0">
              <a:cs typeface="+mn-cs"/>
            </a:endParaRPr>
          </a:p>
          <a:p>
            <a:pPr lvl="2">
              <a:defRPr/>
            </a:pPr>
            <a:r>
              <a:rPr lang="en-US" sz="2000" dirty="0"/>
              <a:t>laptops, Internet-enabled phones promise anytime untethered Internet </a:t>
            </a:r>
            <a:r>
              <a:rPr lang="en-US" sz="2000" dirty="0" smtClean="0"/>
              <a:t>access</a:t>
            </a:r>
          </a:p>
          <a:p>
            <a:pPr lvl="2">
              <a:defRPr/>
            </a:pPr>
            <a:r>
              <a:rPr lang="en-US" dirty="0" smtClean="0"/>
              <a:t>Internet-of-Things will give this yet another boost</a:t>
            </a:r>
            <a:endParaRPr lang="en-US" sz="2000" dirty="0"/>
          </a:p>
          <a:p>
            <a:pPr>
              <a:defRPr/>
            </a:pPr>
            <a:r>
              <a:rPr lang="en-US" dirty="0">
                <a:cs typeface="+mn-cs"/>
              </a:rPr>
              <a:t>two important (but different) challenges</a:t>
            </a:r>
          </a:p>
          <a:p>
            <a:pPr lvl="1">
              <a:defRPr/>
            </a:pPr>
            <a:r>
              <a:rPr lang="en-US" sz="2200" i="1" dirty="0">
                <a:solidFill>
                  <a:srgbClr val="C00000"/>
                </a:solidFill>
              </a:rPr>
              <a:t>wireless:</a:t>
            </a:r>
            <a:r>
              <a:rPr lang="en-US" sz="2200" dirty="0">
                <a:solidFill>
                  <a:srgbClr val="C00000"/>
                </a:solidFill>
              </a:rPr>
              <a:t> </a:t>
            </a:r>
            <a:r>
              <a:rPr lang="en-US" sz="2200" dirty="0"/>
              <a:t>communication over wireless link</a:t>
            </a:r>
          </a:p>
          <a:p>
            <a:pPr lvl="1">
              <a:defRPr/>
            </a:pPr>
            <a:r>
              <a:rPr lang="en-US" sz="2200" i="1" dirty="0">
                <a:solidFill>
                  <a:srgbClr val="C00000"/>
                </a:solidFill>
              </a:rPr>
              <a:t>mobility:</a:t>
            </a:r>
            <a:r>
              <a:rPr lang="en-US" sz="2200" dirty="0">
                <a:solidFill>
                  <a:srgbClr val="C00000"/>
                </a:solidFill>
              </a:rPr>
              <a:t> </a:t>
            </a:r>
            <a:r>
              <a:rPr lang="en-US" sz="2200" dirty="0"/>
              <a:t>handling the mobile user who changes point of attachment to </a:t>
            </a:r>
            <a:r>
              <a:rPr lang="en-US" sz="2200" dirty="0" smtClean="0"/>
              <a:t>network</a:t>
            </a:r>
          </a:p>
          <a:p>
            <a:pPr lvl="1">
              <a:defRPr/>
            </a:pPr>
            <a:endParaRPr lang="en-US" dirty="0"/>
          </a:p>
          <a:p>
            <a:pPr>
              <a:defRPr/>
            </a:pPr>
            <a:r>
              <a:rPr lang="en-US" dirty="0" smtClean="0"/>
              <a:t>CSE574: Wireless and Mobile Networking</a:t>
            </a:r>
            <a:endParaRPr lang="en-US" sz="2600"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2160" y="604692"/>
            <a:ext cx="10058400" cy="868044"/>
          </a:xfrm>
        </p:spPr>
        <p:txBody>
          <a:bodyPr/>
          <a:lstStyle/>
          <a:p>
            <a:pPr>
              <a:defRPr/>
            </a:pPr>
            <a:r>
              <a:rPr lang="en-US" dirty="0">
                <a:solidFill>
                  <a:srgbClr val="800000"/>
                </a:solidFill>
                <a:latin typeface="+mn-lt"/>
                <a:cs typeface="+mj-cs"/>
              </a:rPr>
              <a:t>IEEE 802.11 MAC Protocol: CSMA/CA</a:t>
            </a:r>
          </a:p>
        </p:txBody>
      </p:sp>
      <p:sp>
        <p:nvSpPr>
          <p:cNvPr id="25605" name="Rectangle 3"/>
          <p:cNvSpPr>
            <a:spLocks noGrp="1" noChangeArrowheads="1"/>
          </p:cNvSpPr>
          <p:nvPr>
            <p:ph type="body" idx="1"/>
          </p:nvPr>
        </p:nvSpPr>
        <p:spPr>
          <a:xfrm>
            <a:off x="-2" y="1405180"/>
            <a:ext cx="9659973" cy="6367220"/>
          </a:xfrm>
        </p:spPr>
        <p:txBody>
          <a:bodyPr/>
          <a:lstStyle/>
          <a:p>
            <a:pPr>
              <a:spcBef>
                <a:spcPts val="450"/>
              </a:spcBef>
              <a:buFont typeface="Wingdings" charset="0"/>
              <a:buNone/>
              <a:defRPr/>
            </a:pPr>
            <a:r>
              <a:rPr lang="en-US" sz="2700" i="1" u="sng" dirty="0">
                <a:solidFill>
                  <a:srgbClr val="000000"/>
                </a:solidFill>
                <a:cs typeface="Arial" charset="0"/>
              </a:rPr>
              <a:t>802.11 sender</a:t>
            </a:r>
            <a:endParaRPr lang="en-US" sz="2700" i="1" dirty="0">
              <a:solidFill>
                <a:srgbClr val="000000"/>
              </a:solidFill>
              <a:cs typeface="Arial" charset="0"/>
            </a:endParaRPr>
          </a:p>
          <a:p>
            <a:pPr>
              <a:spcBef>
                <a:spcPts val="450"/>
              </a:spcBef>
              <a:defRPr/>
            </a:pPr>
            <a:r>
              <a:rPr lang="en-US" sz="2200" dirty="0" smtClean="0">
                <a:solidFill>
                  <a:srgbClr val="000000"/>
                </a:solidFill>
                <a:cs typeface="Arial" charset="0"/>
              </a:rPr>
              <a:t>if </a:t>
            </a:r>
            <a:r>
              <a:rPr lang="en-US" sz="2200" dirty="0">
                <a:solidFill>
                  <a:srgbClr val="000000"/>
                </a:solidFill>
                <a:cs typeface="Arial" charset="0"/>
              </a:rPr>
              <a:t>sense channel idle for </a:t>
            </a:r>
            <a:r>
              <a:rPr lang="en-US" sz="2200" i="1" dirty="0" smtClean="0">
                <a:solidFill>
                  <a:srgbClr val="000000"/>
                </a:solidFill>
                <a:cs typeface="Arial" charset="0"/>
              </a:rPr>
              <a:t>DIFS</a:t>
            </a:r>
            <a:r>
              <a:rPr lang="en-US" sz="2200" dirty="0" smtClean="0">
                <a:solidFill>
                  <a:srgbClr val="000000"/>
                </a:solidFill>
                <a:cs typeface="Arial" charset="0"/>
              </a:rPr>
              <a:t>  </a:t>
            </a:r>
            <a:r>
              <a:rPr lang="en-US" sz="2200" dirty="0">
                <a:solidFill>
                  <a:srgbClr val="000000"/>
                </a:solidFill>
                <a:cs typeface="Arial" charset="0"/>
              </a:rPr>
              <a:t>then </a:t>
            </a:r>
          </a:p>
          <a:p>
            <a:pPr lvl="1">
              <a:spcBef>
                <a:spcPts val="450"/>
              </a:spcBef>
              <a:defRPr/>
            </a:pPr>
            <a:r>
              <a:rPr lang="en-US" dirty="0">
                <a:solidFill>
                  <a:srgbClr val="000000"/>
                </a:solidFill>
                <a:cs typeface="Arial" charset="0"/>
              </a:rPr>
              <a:t>transmit entire frame (no CD)</a:t>
            </a:r>
          </a:p>
          <a:p>
            <a:pPr>
              <a:spcBef>
                <a:spcPts val="450"/>
              </a:spcBef>
              <a:defRPr/>
            </a:pPr>
            <a:r>
              <a:rPr lang="en-US" sz="2200" dirty="0" smtClean="0">
                <a:solidFill>
                  <a:srgbClr val="000000"/>
                </a:solidFill>
                <a:cs typeface="Arial" charset="0"/>
              </a:rPr>
              <a:t>if </a:t>
            </a:r>
            <a:r>
              <a:rPr lang="en-US" sz="2200" dirty="0">
                <a:solidFill>
                  <a:srgbClr val="000000"/>
                </a:solidFill>
                <a:cs typeface="Arial" charset="0"/>
              </a:rPr>
              <a:t>sense channel busy then </a:t>
            </a:r>
          </a:p>
          <a:p>
            <a:pPr lvl="1">
              <a:spcBef>
                <a:spcPts val="450"/>
              </a:spcBef>
              <a:defRPr/>
            </a:pPr>
            <a:r>
              <a:rPr lang="en-US" dirty="0">
                <a:solidFill>
                  <a:srgbClr val="000000"/>
                </a:solidFill>
                <a:cs typeface="Arial" charset="0"/>
              </a:rPr>
              <a:t>start random </a:t>
            </a:r>
            <a:r>
              <a:rPr lang="en-US" b="1" dirty="0" err="1">
                <a:solidFill>
                  <a:srgbClr val="000000"/>
                </a:solidFill>
                <a:cs typeface="Arial" charset="0"/>
              </a:rPr>
              <a:t>backoff</a:t>
            </a:r>
            <a:r>
              <a:rPr lang="en-US" b="1" dirty="0">
                <a:solidFill>
                  <a:srgbClr val="000000"/>
                </a:solidFill>
                <a:cs typeface="Arial" charset="0"/>
              </a:rPr>
              <a:t> </a:t>
            </a:r>
            <a:r>
              <a:rPr lang="en-US" b="1" dirty="0" smtClean="0">
                <a:solidFill>
                  <a:srgbClr val="000000"/>
                </a:solidFill>
                <a:cs typeface="Arial" charset="0"/>
              </a:rPr>
              <a:t>timer</a:t>
            </a:r>
            <a:endParaRPr lang="en-US" b="1" dirty="0">
              <a:solidFill>
                <a:srgbClr val="000000"/>
              </a:solidFill>
              <a:cs typeface="Arial" charset="0"/>
            </a:endParaRPr>
          </a:p>
          <a:p>
            <a:pPr marL="915988" lvl="2" indent="-171450">
              <a:spcBef>
                <a:spcPts val="450"/>
              </a:spcBef>
              <a:defRPr/>
            </a:pPr>
            <a:r>
              <a:rPr lang="en-US" dirty="0">
                <a:solidFill>
                  <a:srgbClr val="000000"/>
                </a:solidFill>
                <a:cs typeface="Arial" charset="0"/>
              </a:rPr>
              <a:t>timer counts down while channel </a:t>
            </a:r>
            <a:r>
              <a:rPr lang="en-US" b="1" dirty="0" smtClean="0">
                <a:solidFill>
                  <a:srgbClr val="000000"/>
                </a:solidFill>
                <a:cs typeface="Arial" charset="0"/>
              </a:rPr>
              <a:t>idle</a:t>
            </a:r>
          </a:p>
          <a:p>
            <a:pPr marL="1233488" lvl="3" indent="-171450">
              <a:spcBef>
                <a:spcPts val="450"/>
              </a:spcBef>
              <a:defRPr/>
            </a:pPr>
            <a:r>
              <a:rPr lang="en-US" dirty="0">
                <a:solidFill>
                  <a:srgbClr val="000000"/>
                </a:solidFill>
                <a:cs typeface="Arial" charset="0"/>
              </a:rPr>
              <a:t>w</a:t>
            </a:r>
            <a:r>
              <a:rPr lang="en-US" dirty="0" smtClean="0">
                <a:solidFill>
                  <a:srgbClr val="000000"/>
                </a:solidFill>
                <a:cs typeface="Arial" charset="0"/>
              </a:rPr>
              <a:t>hen channel is busy, timer stops</a:t>
            </a:r>
          </a:p>
          <a:p>
            <a:pPr marL="1233488" lvl="3" indent="-171450">
              <a:spcBef>
                <a:spcPts val="450"/>
              </a:spcBef>
              <a:defRPr/>
            </a:pPr>
            <a:r>
              <a:rPr lang="en-US" dirty="0" smtClean="0">
                <a:solidFill>
                  <a:srgbClr val="000000"/>
                </a:solidFill>
                <a:cs typeface="Arial" charset="0"/>
              </a:rPr>
              <a:t>may start/stop multiple times</a:t>
            </a:r>
            <a:endParaRPr lang="en-US" dirty="0">
              <a:solidFill>
                <a:srgbClr val="000000"/>
              </a:solidFill>
              <a:cs typeface="Arial" charset="0"/>
            </a:endParaRPr>
          </a:p>
          <a:p>
            <a:pPr marL="915988" lvl="2" indent="-171450">
              <a:spcBef>
                <a:spcPts val="450"/>
              </a:spcBef>
              <a:defRPr/>
            </a:pPr>
            <a:r>
              <a:rPr lang="en-US" dirty="0">
                <a:solidFill>
                  <a:srgbClr val="000000"/>
                </a:solidFill>
                <a:cs typeface="Arial" charset="0"/>
              </a:rPr>
              <a:t>transmit when timer expires</a:t>
            </a:r>
          </a:p>
          <a:p>
            <a:pPr lvl="1">
              <a:spcBef>
                <a:spcPts val="450"/>
              </a:spcBef>
              <a:defRPr/>
            </a:pPr>
            <a:r>
              <a:rPr lang="en-US" dirty="0">
                <a:solidFill>
                  <a:srgbClr val="000000"/>
                </a:solidFill>
                <a:cs typeface="Arial" charset="0"/>
              </a:rPr>
              <a:t>if no ACK, increase random </a:t>
            </a:r>
            <a:r>
              <a:rPr lang="en-US" dirty="0" err="1">
                <a:solidFill>
                  <a:srgbClr val="000000"/>
                </a:solidFill>
                <a:cs typeface="Arial" charset="0"/>
              </a:rPr>
              <a:t>backoff</a:t>
            </a:r>
            <a:r>
              <a:rPr lang="en-US" dirty="0">
                <a:solidFill>
                  <a:srgbClr val="000000"/>
                </a:solidFill>
                <a:cs typeface="Arial" charset="0"/>
              </a:rPr>
              <a:t> </a:t>
            </a:r>
            <a:r>
              <a:rPr lang="en-US" dirty="0" smtClean="0">
                <a:solidFill>
                  <a:srgbClr val="000000"/>
                </a:solidFill>
                <a:cs typeface="Arial" charset="0"/>
              </a:rPr>
              <a:t/>
            </a:r>
            <a:br>
              <a:rPr lang="en-US" dirty="0" smtClean="0">
                <a:solidFill>
                  <a:srgbClr val="000000"/>
                </a:solidFill>
                <a:cs typeface="Arial" charset="0"/>
              </a:rPr>
            </a:br>
            <a:r>
              <a:rPr lang="en-US" dirty="0" smtClean="0">
                <a:solidFill>
                  <a:srgbClr val="000000"/>
                </a:solidFill>
                <a:cs typeface="Arial" charset="0"/>
              </a:rPr>
              <a:t>interval</a:t>
            </a:r>
            <a:r>
              <a:rPr lang="en-US" dirty="0">
                <a:solidFill>
                  <a:srgbClr val="000000"/>
                </a:solidFill>
                <a:cs typeface="Arial" charset="0"/>
              </a:rPr>
              <a:t>, </a:t>
            </a:r>
            <a:r>
              <a:rPr lang="en-US" dirty="0" smtClean="0">
                <a:solidFill>
                  <a:srgbClr val="000000"/>
                </a:solidFill>
                <a:cs typeface="Arial" charset="0"/>
              </a:rPr>
              <a:t>and try again</a:t>
            </a:r>
            <a:endParaRPr lang="en-US" dirty="0">
              <a:solidFill>
                <a:srgbClr val="000000"/>
              </a:solidFill>
              <a:cs typeface="Arial" charset="0"/>
            </a:endParaRPr>
          </a:p>
          <a:p>
            <a:pPr>
              <a:spcBef>
                <a:spcPts val="450"/>
              </a:spcBef>
              <a:buFont typeface="Wingdings" charset="0"/>
              <a:buNone/>
              <a:defRPr/>
            </a:pPr>
            <a:r>
              <a:rPr lang="en-US" sz="2700" i="1" u="sng" dirty="0">
                <a:solidFill>
                  <a:srgbClr val="000000"/>
                </a:solidFill>
                <a:cs typeface="Arial" charset="0"/>
              </a:rPr>
              <a:t>802.11 receiver</a:t>
            </a:r>
            <a:endParaRPr lang="en-US" sz="2700" i="1" dirty="0">
              <a:solidFill>
                <a:srgbClr val="000000"/>
              </a:solidFill>
              <a:cs typeface="Arial" charset="0"/>
            </a:endParaRPr>
          </a:p>
          <a:p>
            <a:pPr lvl="1">
              <a:spcBef>
                <a:spcPts val="450"/>
              </a:spcBef>
              <a:defRPr/>
            </a:pPr>
            <a:r>
              <a:rPr lang="en-US" dirty="0" smtClean="0">
                <a:solidFill>
                  <a:srgbClr val="000000"/>
                </a:solidFill>
                <a:cs typeface="Arial" charset="0"/>
              </a:rPr>
              <a:t>if </a:t>
            </a:r>
            <a:r>
              <a:rPr lang="en-US" dirty="0">
                <a:solidFill>
                  <a:srgbClr val="000000"/>
                </a:solidFill>
                <a:cs typeface="Arial" charset="0"/>
              </a:rPr>
              <a:t>frame received </a:t>
            </a:r>
            <a:r>
              <a:rPr lang="en-US" dirty="0" smtClean="0">
                <a:solidFill>
                  <a:srgbClr val="000000"/>
                </a:solidFill>
                <a:cs typeface="Arial" charset="0"/>
              </a:rPr>
              <a:t>OK</a:t>
            </a:r>
          </a:p>
          <a:p>
            <a:pPr lvl="1">
              <a:spcBef>
                <a:spcPts val="450"/>
              </a:spcBef>
              <a:defRPr/>
            </a:pPr>
            <a:r>
              <a:rPr lang="en-US" dirty="0" smtClean="0">
                <a:solidFill>
                  <a:srgbClr val="000000"/>
                </a:solidFill>
                <a:cs typeface="Arial" charset="0"/>
              </a:rPr>
              <a:t>return </a:t>
            </a:r>
            <a:r>
              <a:rPr lang="en-US" dirty="0">
                <a:solidFill>
                  <a:srgbClr val="000000"/>
                </a:solidFill>
                <a:cs typeface="Arial" charset="0"/>
              </a:rPr>
              <a:t>ACK after </a:t>
            </a:r>
            <a:r>
              <a:rPr lang="en-US" i="1" dirty="0">
                <a:solidFill>
                  <a:srgbClr val="000000"/>
                </a:solidFill>
                <a:cs typeface="Arial" charset="0"/>
              </a:rPr>
              <a:t>SIFS</a:t>
            </a:r>
            <a:r>
              <a:rPr lang="en-US" b="1" dirty="0">
                <a:solidFill>
                  <a:srgbClr val="000000"/>
                </a:solidFill>
                <a:cs typeface="Arial" charset="0"/>
              </a:rPr>
              <a:t> </a:t>
            </a:r>
            <a:r>
              <a:rPr lang="en-US" dirty="0">
                <a:solidFill>
                  <a:srgbClr val="000000"/>
                </a:solidFill>
                <a:cs typeface="Arial" charset="0"/>
              </a:rPr>
              <a:t>(ACK needed due </a:t>
            </a:r>
            <a:r>
              <a:rPr lang="en-US" dirty="0" smtClean="0">
                <a:solidFill>
                  <a:srgbClr val="000000"/>
                </a:solidFill>
                <a:cs typeface="Arial" charset="0"/>
              </a:rPr>
              <a:t/>
            </a:r>
            <a:br>
              <a:rPr lang="en-US" dirty="0" smtClean="0">
                <a:solidFill>
                  <a:srgbClr val="000000"/>
                </a:solidFill>
                <a:cs typeface="Arial" charset="0"/>
              </a:rPr>
            </a:br>
            <a:r>
              <a:rPr lang="en-US" dirty="0" smtClean="0">
                <a:solidFill>
                  <a:srgbClr val="000000"/>
                </a:solidFill>
                <a:cs typeface="Arial" charset="0"/>
              </a:rPr>
              <a:t>to </a:t>
            </a:r>
            <a:r>
              <a:rPr lang="en-US" dirty="0">
                <a:solidFill>
                  <a:srgbClr val="000000"/>
                </a:solidFill>
                <a:cs typeface="Arial" charset="0"/>
              </a:rPr>
              <a:t>hidden terminal problem</a:t>
            </a:r>
            <a:r>
              <a:rPr lang="en-US" dirty="0" smtClean="0">
                <a:solidFill>
                  <a:srgbClr val="000000"/>
                </a:solidFill>
                <a:cs typeface="Arial" charset="0"/>
              </a:rPr>
              <a:t>)</a:t>
            </a:r>
          </a:p>
          <a:p>
            <a:pPr marL="133350" indent="0">
              <a:spcBef>
                <a:spcPts val="450"/>
              </a:spcBef>
              <a:buNone/>
              <a:defRPr/>
            </a:pPr>
            <a:r>
              <a:rPr lang="en-US" dirty="0" smtClean="0">
                <a:solidFill>
                  <a:srgbClr val="000000"/>
                </a:solidFill>
                <a:cs typeface="Arial" charset="0"/>
              </a:rPr>
              <a:t>Timing</a:t>
            </a:r>
            <a:r>
              <a:rPr lang="en-US" dirty="0">
                <a:solidFill>
                  <a:srgbClr val="000000"/>
                </a:solidFill>
                <a:cs typeface="Arial" charset="0"/>
              </a:rPr>
              <a:t> </a:t>
            </a:r>
            <a:r>
              <a:rPr lang="en-US" dirty="0" smtClean="0">
                <a:solidFill>
                  <a:srgbClr val="000000"/>
                </a:solidFill>
                <a:cs typeface="Arial" charset="0"/>
              </a:rPr>
              <a:t>– 11 Mb/s is 11 bits/</a:t>
            </a:r>
            <a:r>
              <a:rPr lang="en-US" dirty="0" err="1" smtClean="0">
                <a:solidFill>
                  <a:srgbClr val="000000"/>
                </a:solidFill>
                <a:latin typeface="Symbol" charset="2"/>
                <a:cs typeface="Symbol" charset="2"/>
              </a:rPr>
              <a:t>m</a:t>
            </a:r>
            <a:r>
              <a:rPr lang="en-US" dirty="0" err="1" smtClean="0">
                <a:solidFill>
                  <a:srgbClr val="000000"/>
                </a:solidFill>
                <a:cs typeface="Arial" charset="0"/>
              </a:rPr>
              <a:t>s</a:t>
            </a:r>
            <a:r>
              <a:rPr lang="en-US" dirty="0" smtClean="0">
                <a:solidFill>
                  <a:srgbClr val="000000"/>
                </a:solidFill>
                <a:cs typeface="Arial" charset="0"/>
              </a:rPr>
              <a:t>, propagation time &lt;1 </a:t>
            </a:r>
            <a:r>
              <a:rPr lang="en-US" dirty="0" err="1" smtClean="0">
                <a:solidFill>
                  <a:srgbClr val="000000"/>
                </a:solidFill>
                <a:latin typeface="Symbol" charset="2"/>
                <a:cs typeface="Symbol" charset="2"/>
              </a:rPr>
              <a:t>m</a:t>
            </a:r>
            <a:r>
              <a:rPr lang="en-US" dirty="0" err="1" smtClean="0">
                <a:solidFill>
                  <a:srgbClr val="000000"/>
                </a:solidFill>
                <a:cs typeface="Arial" charset="0"/>
              </a:rPr>
              <a:t>s</a:t>
            </a:r>
            <a:r>
              <a:rPr lang="en-US" dirty="0" smtClean="0">
                <a:solidFill>
                  <a:srgbClr val="000000"/>
                </a:solidFill>
                <a:cs typeface="Arial" charset="0"/>
              </a:rPr>
              <a:t> </a:t>
            </a:r>
            <a:endParaRPr lang="en-US" b="1" dirty="0">
              <a:solidFill>
                <a:srgbClr val="000000"/>
              </a:solidFill>
              <a:cs typeface="Arial" charset="0"/>
            </a:endParaRPr>
          </a:p>
        </p:txBody>
      </p:sp>
      <p:grpSp>
        <p:nvGrpSpPr>
          <p:cNvPr id="3" name="Group 2"/>
          <p:cNvGrpSpPr/>
          <p:nvPr/>
        </p:nvGrpSpPr>
        <p:grpSpPr>
          <a:xfrm>
            <a:off x="6276023" y="2421977"/>
            <a:ext cx="3657610" cy="4188460"/>
            <a:chOff x="6276023" y="2421977"/>
            <a:chExt cx="3657610" cy="4188460"/>
          </a:xfrm>
        </p:grpSpPr>
        <p:sp>
          <p:nvSpPr>
            <p:cNvPr id="25608" name="Text Box 7"/>
            <p:cNvSpPr txBox="1">
              <a:spLocks noChangeArrowheads="1"/>
            </p:cNvSpPr>
            <p:nvPr/>
          </p:nvSpPr>
          <p:spPr bwMode="auto">
            <a:xfrm>
              <a:off x="6547382" y="2421977"/>
              <a:ext cx="989434"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000000"/>
                  </a:solidFill>
                  <a:latin typeface="+mn-lt"/>
                  <a:cs typeface="Arial" charset="0"/>
                </a:rPr>
                <a:t>sender</a:t>
              </a:r>
            </a:p>
          </p:txBody>
        </p:sp>
        <p:sp>
          <p:nvSpPr>
            <p:cNvPr id="25609" name="Text Box 8"/>
            <p:cNvSpPr txBox="1">
              <a:spLocks noChangeArrowheads="1"/>
            </p:cNvSpPr>
            <p:nvPr/>
          </p:nvSpPr>
          <p:spPr bwMode="auto">
            <a:xfrm>
              <a:off x="8511362" y="2432772"/>
              <a:ext cx="1141908"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000000"/>
                  </a:solidFill>
                  <a:latin typeface="+mn-lt"/>
                  <a:cs typeface="Arial" charset="0"/>
                </a:rPr>
                <a:t>receiver</a:t>
              </a:r>
            </a:p>
          </p:txBody>
        </p:sp>
        <p:grpSp>
          <p:nvGrpSpPr>
            <p:cNvPr id="354327" name="Group 23"/>
            <p:cNvGrpSpPr>
              <a:grpSpLocks/>
            </p:cNvGrpSpPr>
            <p:nvPr/>
          </p:nvGrpSpPr>
          <p:grpSpPr bwMode="auto">
            <a:xfrm>
              <a:off x="6276023" y="3163234"/>
              <a:ext cx="2912745" cy="1916112"/>
              <a:chOff x="3594" y="1617"/>
              <a:chExt cx="1668" cy="1065"/>
            </a:xfrm>
          </p:grpSpPr>
          <p:grpSp>
            <p:nvGrpSpPr>
              <p:cNvPr id="64529" name="Group 22"/>
              <p:cNvGrpSpPr>
                <a:grpSpLocks/>
              </p:cNvGrpSpPr>
              <p:nvPr/>
            </p:nvGrpSpPr>
            <p:grpSpPr bwMode="auto">
              <a:xfrm>
                <a:off x="3594" y="1617"/>
                <a:ext cx="444" cy="188"/>
                <a:chOff x="3594" y="1617"/>
                <a:chExt cx="444" cy="188"/>
              </a:xfrm>
            </p:grpSpPr>
            <p:sp>
              <p:nvSpPr>
                <p:cNvPr id="25622" name="AutoShape 11"/>
                <p:cNvSpPr>
                  <a:spLocks/>
                </p:cNvSpPr>
                <p:nvPr/>
              </p:nvSpPr>
              <p:spPr bwMode="auto">
                <a:xfrm>
                  <a:off x="3984" y="1620"/>
                  <a:ext cx="54" cy="162"/>
                </a:xfrm>
                <a:prstGeom prst="leftBrace">
                  <a:avLst>
                    <a:gd name="adj1" fmla="val 25000"/>
                    <a:gd name="adj2" fmla="val 50000"/>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mn-lt"/>
                    <a:cs typeface="Arial" charset="0"/>
                  </a:endParaRPr>
                </a:p>
              </p:txBody>
            </p:sp>
            <p:sp>
              <p:nvSpPr>
                <p:cNvPr id="25623" name="Text Box 12"/>
                <p:cNvSpPr txBox="1">
                  <a:spLocks noChangeArrowheads="1"/>
                </p:cNvSpPr>
                <p:nvPr/>
              </p:nvSpPr>
              <p:spPr bwMode="auto">
                <a:xfrm>
                  <a:off x="3594" y="1617"/>
                  <a:ext cx="394"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solidFill>
                        <a:srgbClr val="000000"/>
                      </a:solidFill>
                      <a:latin typeface="+mn-lt"/>
                      <a:cs typeface="Arial" charset="0"/>
                    </a:rPr>
                    <a:t>DIFS</a:t>
                  </a:r>
                </a:p>
              </p:txBody>
            </p:sp>
          </p:grpSp>
          <p:grpSp>
            <p:nvGrpSpPr>
              <p:cNvPr id="64530" name="Group 20"/>
              <p:cNvGrpSpPr>
                <a:grpSpLocks/>
              </p:cNvGrpSpPr>
              <p:nvPr/>
            </p:nvGrpSpPr>
            <p:grpSpPr bwMode="auto">
              <a:xfrm>
                <a:off x="4050" y="1782"/>
                <a:ext cx="1212" cy="900"/>
                <a:chOff x="4050" y="1782"/>
                <a:chExt cx="1212" cy="900"/>
              </a:xfrm>
            </p:grpSpPr>
            <p:sp>
              <p:nvSpPr>
                <p:cNvPr id="64531" name="Freeform 13"/>
                <p:cNvSpPr>
                  <a:spLocks/>
                </p:cNvSpPr>
                <p:nvPr/>
              </p:nvSpPr>
              <p:spPr bwMode="auto">
                <a:xfrm>
                  <a:off x="4050" y="1782"/>
                  <a:ext cx="1212" cy="900"/>
                </a:xfrm>
                <a:custGeom>
                  <a:avLst/>
                  <a:gdLst>
                    <a:gd name="T0" fmla="*/ 6 w 1212"/>
                    <a:gd name="T1" fmla="*/ 0 h 900"/>
                    <a:gd name="T2" fmla="*/ 1212 w 1212"/>
                    <a:gd name="T3" fmla="*/ 228 h 900"/>
                    <a:gd name="T4" fmla="*/ 1212 w 1212"/>
                    <a:gd name="T5" fmla="*/ 900 h 900"/>
                    <a:gd name="T6" fmla="*/ 0 w 1212"/>
                    <a:gd name="T7" fmla="*/ 660 h 900"/>
                    <a:gd name="T8" fmla="*/ 6 w 1212"/>
                    <a:gd name="T9" fmla="*/ 0 h 9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2" h="900">
                      <a:moveTo>
                        <a:pt x="6" y="0"/>
                      </a:moveTo>
                      <a:lnTo>
                        <a:pt x="1212" y="228"/>
                      </a:lnTo>
                      <a:lnTo>
                        <a:pt x="1212" y="900"/>
                      </a:lnTo>
                      <a:lnTo>
                        <a:pt x="0" y="660"/>
                      </a:lnTo>
                      <a:lnTo>
                        <a:pt x="6" y="0"/>
                      </a:lnTo>
                      <a:close/>
                    </a:path>
                  </a:pathLst>
                </a:custGeom>
                <a:solidFill>
                  <a:schemeClr val="accent1"/>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solidFill>
                      <a:srgbClr val="000000"/>
                    </a:solidFill>
                    <a:latin typeface="+mn-lt"/>
                  </a:endParaRPr>
                </a:p>
              </p:txBody>
            </p:sp>
            <p:sp>
              <p:nvSpPr>
                <p:cNvPr id="25621" name="Text Box 18"/>
                <p:cNvSpPr txBox="1">
                  <a:spLocks noChangeArrowheads="1"/>
                </p:cNvSpPr>
                <p:nvPr/>
              </p:nvSpPr>
              <p:spPr bwMode="auto">
                <a:xfrm>
                  <a:off x="4394" y="2108"/>
                  <a:ext cx="39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solidFill>
                        <a:srgbClr val="000000"/>
                      </a:solidFill>
                      <a:latin typeface="+mn-lt"/>
                      <a:cs typeface="Arial" charset="0"/>
                    </a:rPr>
                    <a:t>data</a:t>
                  </a:r>
                </a:p>
              </p:txBody>
            </p:sp>
          </p:grpSp>
        </p:grpSp>
        <p:grpSp>
          <p:nvGrpSpPr>
            <p:cNvPr id="354328" name="Group 24"/>
            <p:cNvGrpSpPr>
              <a:grpSpLocks/>
            </p:cNvGrpSpPr>
            <p:nvPr/>
          </p:nvGrpSpPr>
          <p:grpSpPr bwMode="auto">
            <a:xfrm>
              <a:off x="7076769" y="5048756"/>
              <a:ext cx="2856864" cy="1088495"/>
              <a:chOff x="4044" y="2665"/>
              <a:chExt cx="1636" cy="605"/>
            </a:xfrm>
          </p:grpSpPr>
          <p:sp>
            <p:nvSpPr>
              <p:cNvPr id="25613" name="Text Box 14"/>
              <p:cNvSpPr txBox="1">
                <a:spLocks noChangeArrowheads="1"/>
              </p:cNvSpPr>
              <p:nvPr/>
            </p:nvSpPr>
            <p:spPr bwMode="auto">
              <a:xfrm>
                <a:off x="5297" y="2665"/>
                <a:ext cx="383"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solidFill>
                      <a:srgbClr val="000000"/>
                    </a:solidFill>
                    <a:latin typeface="+mn-lt"/>
                    <a:cs typeface="Arial" charset="0"/>
                  </a:rPr>
                  <a:t>SIFS</a:t>
                </a:r>
              </a:p>
            </p:txBody>
          </p:sp>
          <p:sp>
            <p:nvSpPr>
              <p:cNvPr id="25614" name="AutoShape 15"/>
              <p:cNvSpPr>
                <a:spLocks/>
              </p:cNvSpPr>
              <p:nvPr/>
            </p:nvSpPr>
            <p:spPr bwMode="auto">
              <a:xfrm flipH="1">
                <a:off x="5262" y="2688"/>
                <a:ext cx="54" cy="162"/>
              </a:xfrm>
              <a:prstGeom prst="leftBrace">
                <a:avLst>
                  <a:gd name="adj1" fmla="val 25000"/>
                  <a:gd name="adj2" fmla="val 50000"/>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mn-lt"/>
                  <a:cs typeface="Arial" charset="0"/>
                </a:endParaRPr>
              </a:p>
            </p:txBody>
          </p:sp>
          <p:grpSp>
            <p:nvGrpSpPr>
              <p:cNvPr id="64526" name="Group 21"/>
              <p:cNvGrpSpPr>
                <a:grpSpLocks/>
              </p:cNvGrpSpPr>
              <p:nvPr/>
            </p:nvGrpSpPr>
            <p:grpSpPr bwMode="auto">
              <a:xfrm>
                <a:off x="4044" y="2856"/>
                <a:ext cx="1212" cy="414"/>
                <a:chOff x="4044" y="2856"/>
                <a:chExt cx="1212" cy="414"/>
              </a:xfrm>
            </p:grpSpPr>
            <p:sp>
              <p:nvSpPr>
                <p:cNvPr id="64527" name="Freeform 17"/>
                <p:cNvSpPr>
                  <a:spLocks/>
                </p:cNvSpPr>
                <p:nvPr/>
              </p:nvSpPr>
              <p:spPr bwMode="auto">
                <a:xfrm flipV="1">
                  <a:off x="4044" y="2856"/>
                  <a:ext cx="1212" cy="414"/>
                </a:xfrm>
                <a:custGeom>
                  <a:avLst/>
                  <a:gdLst>
                    <a:gd name="T0" fmla="*/ 0 w 1212"/>
                    <a:gd name="T1" fmla="*/ 0 h 414"/>
                    <a:gd name="T2" fmla="*/ 1212 w 1212"/>
                    <a:gd name="T3" fmla="*/ 246 h 414"/>
                    <a:gd name="T4" fmla="*/ 1212 w 1212"/>
                    <a:gd name="T5" fmla="*/ 414 h 414"/>
                    <a:gd name="T6" fmla="*/ 6 w 1212"/>
                    <a:gd name="T7" fmla="*/ 174 h 414"/>
                    <a:gd name="T8" fmla="*/ 0 w 1212"/>
                    <a:gd name="T9" fmla="*/ 0 h 4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2" h="414">
                      <a:moveTo>
                        <a:pt x="0" y="0"/>
                      </a:moveTo>
                      <a:lnTo>
                        <a:pt x="1212" y="246"/>
                      </a:lnTo>
                      <a:lnTo>
                        <a:pt x="1212" y="414"/>
                      </a:lnTo>
                      <a:lnTo>
                        <a:pt x="6" y="174"/>
                      </a:lnTo>
                      <a:lnTo>
                        <a:pt x="0" y="0"/>
                      </a:lnTo>
                      <a:close/>
                    </a:path>
                  </a:pathLst>
                </a:custGeom>
                <a:solidFill>
                  <a:schemeClr val="accent2">
                    <a:lumMod val="40000"/>
                    <a:lumOff val="60000"/>
                  </a:schemeClr>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solidFill>
                      <a:srgbClr val="000000"/>
                    </a:solidFill>
                    <a:latin typeface="+mn-lt"/>
                  </a:endParaRPr>
                </a:p>
              </p:txBody>
            </p:sp>
            <p:sp>
              <p:nvSpPr>
                <p:cNvPr id="25617" name="Text Box 19"/>
                <p:cNvSpPr txBox="1">
                  <a:spLocks noChangeArrowheads="1"/>
                </p:cNvSpPr>
                <p:nvPr/>
              </p:nvSpPr>
              <p:spPr bwMode="auto">
                <a:xfrm>
                  <a:off x="4466" y="2954"/>
                  <a:ext cx="385"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solidFill>
                        <a:srgbClr val="000000"/>
                      </a:solidFill>
                      <a:latin typeface="+mn-lt"/>
                      <a:cs typeface="Arial" charset="0"/>
                    </a:rPr>
                    <a:t>ACK</a:t>
                  </a:r>
                </a:p>
              </p:txBody>
            </p:sp>
          </p:grpSp>
        </p:grpSp>
        <p:sp>
          <p:nvSpPr>
            <p:cNvPr id="25606" name="Line 5"/>
            <p:cNvSpPr>
              <a:spLocks noChangeShapeType="1"/>
            </p:cNvSpPr>
            <p:nvPr/>
          </p:nvSpPr>
          <p:spPr bwMode="auto">
            <a:xfrm>
              <a:off x="7075805" y="2826789"/>
              <a:ext cx="0" cy="378364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solidFill>
                  <a:srgbClr val="000000"/>
                </a:solidFill>
                <a:latin typeface="+mn-lt"/>
                <a:cs typeface="+mn-cs"/>
              </a:endParaRPr>
            </a:p>
          </p:txBody>
        </p:sp>
        <p:sp>
          <p:nvSpPr>
            <p:cNvPr id="25607" name="Line 6"/>
            <p:cNvSpPr>
              <a:spLocks noChangeShapeType="1"/>
            </p:cNvSpPr>
            <p:nvPr/>
          </p:nvSpPr>
          <p:spPr bwMode="auto">
            <a:xfrm>
              <a:off x="9187022" y="2812396"/>
              <a:ext cx="0" cy="378364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solidFill>
                  <a:srgbClr val="000000"/>
                </a:solidFill>
                <a:latin typeface="+mn-lt"/>
                <a:cs typeface="+mn-cs"/>
              </a:endParaRPr>
            </a:p>
          </p:txBody>
        </p:sp>
      </p:grpSp>
      <p:sp>
        <p:nvSpPr>
          <p:cNvPr id="2" name="Slide Number Placeholder 1"/>
          <p:cNvSpPr>
            <a:spLocks noGrp="1"/>
          </p:cNvSpPr>
          <p:nvPr>
            <p:ph type="sldNum" sz="quarter" idx="10"/>
          </p:nvPr>
        </p:nvSpPr>
        <p:spPr/>
        <p:txBody>
          <a:bodyPr/>
          <a:lstStyle/>
          <a:p>
            <a:fld id="{0783864D-491B-0D48-9494-9F5AD408C5EE}"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38"/>
          <p:cNvSpPr>
            <a:spLocks noGrp="1"/>
          </p:cNvSpPr>
          <p:nvPr>
            <p:ph type="title"/>
          </p:nvPr>
        </p:nvSpPr>
        <p:spPr>
          <a:xfrm>
            <a:off x="134938" y="644525"/>
            <a:ext cx="9923462" cy="949325"/>
          </a:xfrm>
        </p:spPr>
        <p:txBody>
          <a:bodyPr>
            <a:normAutofit/>
          </a:bodyPr>
          <a:lstStyle/>
          <a:p>
            <a:r>
              <a:rPr lang="en-US" dirty="0" smtClean="0"/>
              <a:t>Basic Transmission Procedure</a:t>
            </a:r>
            <a:endParaRPr lang="en-US" dirty="0"/>
          </a:p>
        </p:txBody>
      </p:sp>
      <p:sp>
        <p:nvSpPr>
          <p:cNvPr id="41" name="Content Placeholder 40"/>
          <p:cNvSpPr>
            <a:spLocks noGrp="1"/>
          </p:cNvSpPr>
          <p:nvPr>
            <p:ph idx="1"/>
          </p:nvPr>
        </p:nvSpPr>
        <p:spPr>
          <a:xfrm>
            <a:off x="502920" y="4783900"/>
            <a:ext cx="9052560" cy="2672814"/>
          </a:xfrm>
        </p:spPr>
        <p:txBody>
          <a:bodyPr>
            <a:normAutofit fontScale="92500"/>
          </a:bodyPr>
          <a:lstStyle/>
          <a:p>
            <a:pPr>
              <a:buFont typeface="Arial" pitchFamily="34" charset="0"/>
              <a:buChar char="•"/>
            </a:pPr>
            <a:r>
              <a:rPr lang="en-US" sz="2300" dirty="0" smtClean="0"/>
              <a:t>Variable </a:t>
            </a:r>
            <a:r>
              <a:rPr lang="en-US" sz="2300" i="1" dirty="0" err="1" smtClean="0"/>
              <a:t>InterFrame</a:t>
            </a:r>
            <a:r>
              <a:rPr lang="en-US" sz="2300" i="1" dirty="0" smtClean="0"/>
              <a:t> Space </a:t>
            </a:r>
            <a:r>
              <a:rPr lang="en-US" sz="2300" dirty="0" smtClean="0"/>
              <a:t>(</a:t>
            </a:r>
            <a:r>
              <a:rPr lang="en-US" sz="2300" i="1" dirty="0" smtClean="0"/>
              <a:t>IFS</a:t>
            </a:r>
            <a:r>
              <a:rPr lang="en-US" sz="2300" dirty="0" smtClean="0"/>
              <a:t>) between transmissions</a:t>
            </a:r>
          </a:p>
          <a:p>
            <a:pPr lvl="1">
              <a:buFont typeface="Arial" pitchFamily="34" charset="0"/>
              <a:buChar char="•"/>
            </a:pPr>
            <a:r>
              <a:rPr lang="en-US" sz="2300" dirty="0" smtClean="0"/>
              <a:t>DCF IFS (DIFS) to transmit data, RTS (next slide), etc.</a:t>
            </a:r>
          </a:p>
          <a:p>
            <a:pPr lvl="1">
              <a:buFont typeface="Arial" pitchFamily="34" charset="0"/>
              <a:buChar char="•"/>
            </a:pPr>
            <a:r>
              <a:rPr lang="en-US" sz="2300" dirty="0" smtClean="0"/>
              <a:t>Followed by contention period</a:t>
            </a:r>
          </a:p>
          <a:p>
            <a:pPr>
              <a:buFont typeface="Arial" pitchFamily="34" charset="0"/>
              <a:buChar char="•"/>
            </a:pPr>
            <a:r>
              <a:rPr lang="en-US" sz="2300" dirty="0" smtClean="0"/>
              <a:t>When channel becomes idle</a:t>
            </a:r>
          </a:p>
          <a:p>
            <a:pPr lvl="1">
              <a:buFont typeface="Arial" pitchFamily="34" charset="0"/>
              <a:buChar char="•"/>
            </a:pPr>
            <a:r>
              <a:rPr lang="en-US" sz="2300" dirty="0" smtClean="0"/>
              <a:t>“Priority” frames wait only for Short IFS (SIFS)</a:t>
            </a:r>
          </a:p>
          <a:p>
            <a:pPr lvl="2">
              <a:buFont typeface="Arial" pitchFamily="34" charset="0"/>
              <a:buChar char="•"/>
            </a:pPr>
            <a:r>
              <a:rPr lang="en-US" sz="1900" dirty="0" smtClean="0"/>
              <a:t>Completion of in-progress transfer, ACKs, CTS, etc.</a:t>
            </a:r>
          </a:p>
          <a:p>
            <a:pPr lvl="1">
              <a:buFont typeface="Arial" pitchFamily="34" charset="0"/>
              <a:buChar char="•"/>
            </a:pPr>
            <a:r>
              <a:rPr lang="en-US" sz="2300" dirty="0" smtClean="0"/>
              <a:t>PCF IFS (PIFS) to initiate Contention-Free Periods</a:t>
            </a:r>
          </a:p>
          <a:p>
            <a:endParaRPr lang="en-US" dirty="0"/>
          </a:p>
        </p:txBody>
      </p:sp>
      <p:grpSp>
        <p:nvGrpSpPr>
          <p:cNvPr id="2" name="Group 37"/>
          <p:cNvGrpSpPr/>
          <p:nvPr/>
        </p:nvGrpSpPr>
        <p:grpSpPr>
          <a:xfrm>
            <a:off x="909797" y="1919237"/>
            <a:ext cx="8451850" cy="2620357"/>
            <a:chOff x="827088" y="1764888"/>
            <a:chExt cx="7683500" cy="2312086"/>
          </a:xfrm>
        </p:grpSpPr>
        <p:sp>
          <p:nvSpPr>
            <p:cNvPr id="58372" name="Line 2"/>
            <p:cNvSpPr>
              <a:spLocks noChangeShapeType="1"/>
            </p:cNvSpPr>
            <p:nvPr/>
          </p:nvSpPr>
          <p:spPr bwMode="auto">
            <a:xfrm flipV="1">
              <a:off x="827088" y="3319449"/>
              <a:ext cx="7572375" cy="9525"/>
            </a:xfrm>
            <a:prstGeom prst="line">
              <a:avLst/>
            </a:prstGeom>
            <a:noFill/>
            <a:ln w="12700">
              <a:solidFill>
                <a:schemeClr val="tx1"/>
              </a:solidFill>
              <a:round/>
              <a:headEnd/>
              <a:tailEnd type="triangle" w="med" len="med"/>
            </a:ln>
          </p:spPr>
          <p:txBody>
            <a:bodyPr wrap="none" anchor="ctr"/>
            <a:lstStyle/>
            <a:p>
              <a:endParaRPr lang="en-US"/>
            </a:p>
          </p:txBody>
        </p:sp>
        <p:sp>
          <p:nvSpPr>
            <p:cNvPr id="58373" name="Line 3"/>
            <p:cNvSpPr>
              <a:spLocks noChangeShapeType="1"/>
            </p:cNvSpPr>
            <p:nvPr/>
          </p:nvSpPr>
          <p:spPr bwMode="auto">
            <a:xfrm>
              <a:off x="881063" y="2884474"/>
              <a:ext cx="931862" cy="0"/>
            </a:xfrm>
            <a:prstGeom prst="line">
              <a:avLst/>
            </a:prstGeom>
            <a:noFill/>
            <a:ln w="12700">
              <a:solidFill>
                <a:schemeClr val="tx1"/>
              </a:solidFill>
              <a:round/>
              <a:headEnd type="arrow" w="med" len="med"/>
              <a:tailEnd type="arrow" w="med" len="med"/>
            </a:ln>
          </p:spPr>
          <p:txBody>
            <a:bodyPr wrap="none" anchor="ctr"/>
            <a:lstStyle/>
            <a:p>
              <a:endParaRPr lang="en-US"/>
            </a:p>
          </p:txBody>
        </p:sp>
        <p:sp>
          <p:nvSpPr>
            <p:cNvPr id="58374" name="Text Box 4"/>
            <p:cNvSpPr txBox="1">
              <a:spLocks noChangeArrowheads="1"/>
            </p:cNvSpPr>
            <p:nvPr/>
          </p:nvSpPr>
          <p:spPr bwMode="auto">
            <a:xfrm>
              <a:off x="1030288" y="2585568"/>
              <a:ext cx="646112" cy="334964"/>
            </a:xfrm>
            <a:prstGeom prst="rect">
              <a:avLst/>
            </a:prstGeom>
            <a:noFill/>
            <a:ln w="12700">
              <a:noFill/>
              <a:miter lim="800000"/>
              <a:headEnd/>
              <a:tailEnd/>
            </a:ln>
          </p:spPr>
          <p:txBody>
            <a:bodyPr wrap="none" anchor="ctr">
              <a:spAutoFit/>
            </a:bodyPr>
            <a:lstStyle/>
            <a:p>
              <a:pPr eaLnBrk="0" hangingPunct="0"/>
              <a:r>
                <a:rPr lang="en-US" dirty="0"/>
                <a:t>DIFS</a:t>
              </a:r>
            </a:p>
          </p:txBody>
        </p:sp>
        <p:sp>
          <p:nvSpPr>
            <p:cNvPr id="58375" name="Line 5"/>
            <p:cNvSpPr>
              <a:spLocks noChangeShapeType="1"/>
            </p:cNvSpPr>
            <p:nvPr/>
          </p:nvSpPr>
          <p:spPr bwMode="auto">
            <a:xfrm>
              <a:off x="3398838" y="2127717"/>
              <a:ext cx="931862" cy="0"/>
            </a:xfrm>
            <a:prstGeom prst="line">
              <a:avLst/>
            </a:prstGeom>
            <a:noFill/>
            <a:ln w="12700">
              <a:solidFill>
                <a:schemeClr val="tx1"/>
              </a:solidFill>
              <a:round/>
              <a:headEnd type="arrow" w="med" len="med"/>
              <a:tailEnd type="arrow" w="med" len="med"/>
            </a:ln>
          </p:spPr>
          <p:txBody>
            <a:bodyPr wrap="none" anchor="ctr"/>
            <a:lstStyle/>
            <a:p>
              <a:endParaRPr lang="en-US"/>
            </a:p>
          </p:txBody>
        </p:sp>
        <p:sp>
          <p:nvSpPr>
            <p:cNvPr id="58376" name="Line 6"/>
            <p:cNvSpPr>
              <a:spLocks noChangeShapeType="1"/>
            </p:cNvSpPr>
            <p:nvPr/>
          </p:nvSpPr>
          <p:spPr bwMode="auto">
            <a:xfrm>
              <a:off x="3398838" y="1836724"/>
              <a:ext cx="0" cy="1439862"/>
            </a:xfrm>
            <a:prstGeom prst="line">
              <a:avLst/>
            </a:prstGeom>
            <a:noFill/>
            <a:ln w="12700" cap="rnd">
              <a:solidFill>
                <a:schemeClr val="tx1"/>
              </a:solidFill>
              <a:prstDash val="sysDot"/>
              <a:round/>
              <a:headEnd/>
              <a:tailEnd/>
            </a:ln>
          </p:spPr>
          <p:txBody>
            <a:bodyPr wrap="none" anchor="ctr"/>
            <a:lstStyle/>
            <a:p>
              <a:endParaRPr lang="en-US"/>
            </a:p>
          </p:txBody>
        </p:sp>
        <p:sp>
          <p:nvSpPr>
            <p:cNvPr id="58377" name="Line 7"/>
            <p:cNvSpPr>
              <a:spLocks noChangeShapeType="1"/>
            </p:cNvSpPr>
            <p:nvPr/>
          </p:nvSpPr>
          <p:spPr bwMode="auto">
            <a:xfrm>
              <a:off x="4330700" y="1836724"/>
              <a:ext cx="0" cy="1439862"/>
            </a:xfrm>
            <a:prstGeom prst="line">
              <a:avLst/>
            </a:prstGeom>
            <a:noFill/>
            <a:ln w="12700" cap="rnd">
              <a:solidFill>
                <a:schemeClr val="tx1"/>
              </a:solidFill>
              <a:prstDash val="sysDot"/>
              <a:round/>
              <a:headEnd/>
              <a:tailEnd/>
            </a:ln>
          </p:spPr>
          <p:txBody>
            <a:bodyPr wrap="none" anchor="ctr"/>
            <a:lstStyle/>
            <a:p>
              <a:endParaRPr lang="en-US"/>
            </a:p>
          </p:txBody>
        </p:sp>
        <p:sp>
          <p:nvSpPr>
            <p:cNvPr id="58378" name="Text Box 8"/>
            <p:cNvSpPr txBox="1">
              <a:spLocks noChangeArrowheads="1"/>
            </p:cNvSpPr>
            <p:nvPr/>
          </p:nvSpPr>
          <p:spPr bwMode="auto">
            <a:xfrm>
              <a:off x="3549650" y="1794442"/>
              <a:ext cx="646113" cy="334962"/>
            </a:xfrm>
            <a:prstGeom prst="rect">
              <a:avLst/>
            </a:prstGeom>
            <a:noFill/>
            <a:ln w="12700">
              <a:noFill/>
              <a:miter lim="800000"/>
              <a:headEnd/>
              <a:tailEnd/>
            </a:ln>
          </p:spPr>
          <p:txBody>
            <a:bodyPr wrap="none" anchor="ctr">
              <a:spAutoFit/>
            </a:bodyPr>
            <a:lstStyle/>
            <a:p>
              <a:pPr eaLnBrk="0" hangingPunct="0"/>
              <a:r>
                <a:rPr lang="en-US" dirty="0"/>
                <a:t>DIFS</a:t>
              </a:r>
            </a:p>
          </p:txBody>
        </p:sp>
        <p:sp>
          <p:nvSpPr>
            <p:cNvPr id="58379" name="Line 9"/>
            <p:cNvSpPr>
              <a:spLocks noChangeShapeType="1"/>
            </p:cNvSpPr>
            <p:nvPr/>
          </p:nvSpPr>
          <p:spPr bwMode="auto">
            <a:xfrm>
              <a:off x="3398838" y="2724136"/>
              <a:ext cx="558800" cy="0"/>
            </a:xfrm>
            <a:prstGeom prst="line">
              <a:avLst/>
            </a:prstGeom>
            <a:noFill/>
            <a:ln w="12700">
              <a:solidFill>
                <a:schemeClr val="tx1"/>
              </a:solidFill>
              <a:round/>
              <a:headEnd type="arrow" w="med" len="med"/>
              <a:tailEnd type="arrow" w="med" len="med"/>
            </a:ln>
          </p:spPr>
          <p:txBody>
            <a:bodyPr wrap="none" anchor="ctr"/>
            <a:lstStyle/>
            <a:p>
              <a:endParaRPr lang="en-US"/>
            </a:p>
          </p:txBody>
        </p:sp>
        <p:sp>
          <p:nvSpPr>
            <p:cNvPr id="58380" name="Text Box 10"/>
            <p:cNvSpPr txBox="1">
              <a:spLocks noChangeArrowheads="1"/>
            </p:cNvSpPr>
            <p:nvPr/>
          </p:nvSpPr>
          <p:spPr bwMode="auto">
            <a:xfrm>
              <a:off x="3408685" y="2416350"/>
              <a:ext cx="593403" cy="325881"/>
            </a:xfrm>
            <a:prstGeom prst="rect">
              <a:avLst/>
            </a:prstGeom>
            <a:noFill/>
            <a:ln w="12700">
              <a:noFill/>
              <a:miter lim="800000"/>
              <a:headEnd/>
              <a:tailEnd/>
            </a:ln>
          </p:spPr>
          <p:txBody>
            <a:bodyPr wrap="none" anchor="ctr">
              <a:spAutoFit/>
            </a:bodyPr>
            <a:lstStyle/>
            <a:p>
              <a:pPr eaLnBrk="0" hangingPunct="0"/>
              <a:r>
                <a:rPr lang="en-US" dirty="0"/>
                <a:t>PIFS</a:t>
              </a:r>
            </a:p>
          </p:txBody>
        </p:sp>
        <p:sp>
          <p:nvSpPr>
            <p:cNvPr id="58381" name="Line 11"/>
            <p:cNvSpPr>
              <a:spLocks noChangeShapeType="1"/>
            </p:cNvSpPr>
            <p:nvPr/>
          </p:nvSpPr>
          <p:spPr bwMode="auto">
            <a:xfrm>
              <a:off x="3398838" y="3146411"/>
              <a:ext cx="371475" cy="0"/>
            </a:xfrm>
            <a:prstGeom prst="line">
              <a:avLst/>
            </a:prstGeom>
            <a:noFill/>
            <a:ln w="12700">
              <a:solidFill>
                <a:schemeClr val="tx1"/>
              </a:solidFill>
              <a:round/>
              <a:headEnd type="arrow" w="med" len="med"/>
              <a:tailEnd type="arrow" w="med" len="med"/>
            </a:ln>
          </p:spPr>
          <p:txBody>
            <a:bodyPr wrap="none" anchor="ctr"/>
            <a:lstStyle/>
            <a:p>
              <a:endParaRPr lang="en-US"/>
            </a:p>
          </p:txBody>
        </p:sp>
        <p:sp>
          <p:nvSpPr>
            <p:cNvPr id="58382" name="Text Box 12"/>
            <p:cNvSpPr txBox="1">
              <a:spLocks noChangeArrowheads="1"/>
            </p:cNvSpPr>
            <p:nvPr/>
          </p:nvSpPr>
          <p:spPr bwMode="auto">
            <a:xfrm>
              <a:off x="3405666" y="2846642"/>
              <a:ext cx="577372" cy="325881"/>
            </a:xfrm>
            <a:prstGeom prst="rect">
              <a:avLst/>
            </a:prstGeom>
            <a:noFill/>
            <a:ln w="12700">
              <a:noFill/>
              <a:miter lim="800000"/>
              <a:headEnd/>
              <a:tailEnd/>
            </a:ln>
          </p:spPr>
          <p:txBody>
            <a:bodyPr wrap="none" anchor="ctr">
              <a:spAutoFit/>
            </a:bodyPr>
            <a:lstStyle/>
            <a:p>
              <a:pPr eaLnBrk="0" hangingPunct="0"/>
              <a:r>
                <a:rPr lang="en-US" dirty="0"/>
                <a:t>SIFS</a:t>
              </a:r>
            </a:p>
          </p:txBody>
        </p:sp>
        <p:sp>
          <p:nvSpPr>
            <p:cNvPr id="58383" name="Line 13"/>
            <p:cNvSpPr>
              <a:spLocks noChangeShapeType="1"/>
            </p:cNvSpPr>
            <p:nvPr/>
          </p:nvSpPr>
          <p:spPr bwMode="auto">
            <a:xfrm>
              <a:off x="3957638" y="2268524"/>
              <a:ext cx="0" cy="1046162"/>
            </a:xfrm>
            <a:prstGeom prst="line">
              <a:avLst/>
            </a:prstGeom>
            <a:noFill/>
            <a:ln w="12700" cap="rnd">
              <a:solidFill>
                <a:schemeClr val="tx1"/>
              </a:solidFill>
              <a:prstDash val="sysDot"/>
              <a:round/>
              <a:headEnd/>
              <a:tailEnd/>
            </a:ln>
          </p:spPr>
          <p:txBody>
            <a:bodyPr wrap="none" anchor="ctr"/>
            <a:lstStyle/>
            <a:p>
              <a:endParaRPr lang="en-US"/>
            </a:p>
          </p:txBody>
        </p:sp>
        <p:sp>
          <p:nvSpPr>
            <p:cNvPr id="58384" name="Text Box 14"/>
            <p:cNvSpPr txBox="1">
              <a:spLocks noChangeArrowheads="1"/>
            </p:cNvSpPr>
            <p:nvPr/>
          </p:nvSpPr>
          <p:spPr bwMode="auto">
            <a:xfrm>
              <a:off x="4476855" y="1764888"/>
              <a:ext cx="1243093" cy="570294"/>
            </a:xfrm>
            <a:prstGeom prst="rect">
              <a:avLst/>
            </a:prstGeom>
            <a:noFill/>
            <a:ln w="12700">
              <a:noFill/>
              <a:miter lim="800000"/>
              <a:headEnd/>
              <a:tailEnd/>
            </a:ln>
          </p:spPr>
          <p:txBody>
            <a:bodyPr wrap="square" anchor="ctr">
              <a:spAutoFit/>
            </a:bodyPr>
            <a:lstStyle/>
            <a:p>
              <a:pPr algn="ctr" eaLnBrk="0" hangingPunct="0"/>
              <a:r>
                <a:rPr lang="en-US" dirty="0"/>
                <a:t>Contention</a:t>
              </a:r>
            </a:p>
            <a:p>
              <a:pPr algn="ctr" eaLnBrk="0" hangingPunct="0"/>
              <a:r>
                <a:rPr lang="en-US" dirty="0"/>
                <a:t>window</a:t>
              </a:r>
            </a:p>
          </p:txBody>
        </p:sp>
        <p:sp>
          <p:nvSpPr>
            <p:cNvPr id="58385" name="Line 15"/>
            <p:cNvSpPr>
              <a:spLocks noChangeShapeType="1"/>
            </p:cNvSpPr>
            <p:nvPr/>
          </p:nvSpPr>
          <p:spPr bwMode="auto">
            <a:xfrm>
              <a:off x="4330700" y="2332024"/>
              <a:ext cx="1490663" cy="0"/>
            </a:xfrm>
            <a:prstGeom prst="line">
              <a:avLst/>
            </a:prstGeom>
            <a:noFill/>
            <a:ln w="12700">
              <a:solidFill>
                <a:schemeClr val="tx1"/>
              </a:solidFill>
              <a:round/>
              <a:headEnd type="arrow" w="med" len="med"/>
              <a:tailEnd type="arrow" w="med" len="med"/>
            </a:ln>
          </p:spPr>
          <p:txBody>
            <a:bodyPr wrap="none" anchor="ctr"/>
            <a:lstStyle/>
            <a:p>
              <a:endParaRPr lang="en-US"/>
            </a:p>
          </p:txBody>
        </p:sp>
        <p:sp>
          <p:nvSpPr>
            <p:cNvPr id="58386" name="Rectangle 16"/>
            <p:cNvSpPr>
              <a:spLocks noChangeArrowheads="1"/>
            </p:cNvSpPr>
            <p:nvPr/>
          </p:nvSpPr>
          <p:spPr bwMode="auto">
            <a:xfrm>
              <a:off x="1812925" y="2984486"/>
              <a:ext cx="1585913" cy="350838"/>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58387" name="Rectangle 17"/>
            <p:cNvSpPr>
              <a:spLocks noChangeArrowheads="1"/>
            </p:cNvSpPr>
            <p:nvPr/>
          </p:nvSpPr>
          <p:spPr bwMode="auto">
            <a:xfrm>
              <a:off x="4330700" y="2984486"/>
              <a:ext cx="185738"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88" name="Rectangle 18"/>
            <p:cNvSpPr>
              <a:spLocks noChangeArrowheads="1"/>
            </p:cNvSpPr>
            <p:nvPr/>
          </p:nvSpPr>
          <p:spPr bwMode="auto">
            <a:xfrm>
              <a:off x="4516438" y="2984486"/>
              <a:ext cx="187325"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89" name="Rectangle 19"/>
            <p:cNvSpPr>
              <a:spLocks noChangeArrowheads="1"/>
            </p:cNvSpPr>
            <p:nvPr/>
          </p:nvSpPr>
          <p:spPr bwMode="auto">
            <a:xfrm>
              <a:off x="4703763" y="2984486"/>
              <a:ext cx="185737"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90" name="Rectangle 20"/>
            <p:cNvSpPr>
              <a:spLocks noChangeArrowheads="1"/>
            </p:cNvSpPr>
            <p:nvPr/>
          </p:nvSpPr>
          <p:spPr bwMode="auto">
            <a:xfrm>
              <a:off x="4889500" y="2984486"/>
              <a:ext cx="185738"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91" name="Rectangle 21"/>
            <p:cNvSpPr>
              <a:spLocks noChangeArrowheads="1"/>
            </p:cNvSpPr>
            <p:nvPr/>
          </p:nvSpPr>
          <p:spPr bwMode="auto">
            <a:xfrm>
              <a:off x="5075238" y="2984486"/>
              <a:ext cx="187325" cy="350838"/>
            </a:xfrm>
            <a:prstGeom prst="rect">
              <a:avLst/>
            </a:prstGeom>
            <a:solidFill>
              <a:srgbClr val="66FF33"/>
            </a:solidFill>
            <a:ln w="12700">
              <a:solidFill>
                <a:schemeClr val="tx1"/>
              </a:solidFill>
              <a:miter lim="800000"/>
              <a:headEnd/>
              <a:tailEnd/>
            </a:ln>
          </p:spPr>
          <p:txBody>
            <a:bodyPr wrap="none" anchor="ctr"/>
            <a:lstStyle/>
            <a:p>
              <a:endParaRPr lang="en-US"/>
            </a:p>
          </p:txBody>
        </p:sp>
        <p:sp>
          <p:nvSpPr>
            <p:cNvPr id="58392" name="Rectangle 22"/>
            <p:cNvSpPr>
              <a:spLocks noChangeArrowheads="1"/>
            </p:cNvSpPr>
            <p:nvPr/>
          </p:nvSpPr>
          <p:spPr bwMode="auto">
            <a:xfrm>
              <a:off x="5262563" y="2984486"/>
              <a:ext cx="185737"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93" name="Rectangle 23"/>
            <p:cNvSpPr>
              <a:spLocks noChangeArrowheads="1"/>
            </p:cNvSpPr>
            <p:nvPr/>
          </p:nvSpPr>
          <p:spPr bwMode="auto">
            <a:xfrm>
              <a:off x="5448300" y="2984486"/>
              <a:ext cx="187325"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94" name="Rectangle 24"/>
            <p:cNvSpPr>
              <a:spLocks noChangeArrowheads="1"/>
            </p:cNvSpPr>
            <p:nvPr/>
          </p:nvSpPr>
          <p:spPr bwMode="auto">
            <a:xfrm>
              <a:off x="5635625" y="2984486"/>
              <a:ext cx="185738" cy="350838"/>
            </a:xfrm>
            <a:prstGeom prst="rect">
              <a:avLst/>
            </a:prstGeom>
            <a:solidFill>
              <a:srgbClr val="FF3300"/>
            </a:solidFill>
            <a:ln w="12700">
              <a:solidFill>
                <a:schemeClr val="tx1"/>
              </a:solidFill>
              <a:miter lim="800000"/>
              <a:headEnd/>
              <a:tailEnd/>
            </a:ln>
          </p:spPr>
          <p:txBody>
            <a:bodyPr wrap="none" anchor="ctr"/>
            <a:lstStyle/>
            <a:p>
              <a:endParaRPr lang="en-US"/>
            </a:p>
          </p:txBody>
        </p:sp>
        <p:sp>
          <p:nvSpPr>
            <p:cNvPr id="58396" name="Text Box 26"/>
            <p:cNvSpPr txBox="1">
              <a:spLocks noChangeArrowheads="1"/>
            </p:cNvSpPr>
            <p:nvPr/>
          </p:nvSpPr>
          <p:spPr bwMode="auto">
            <a:xfrm>
              <a:off x="5084602" y="2651286"/>
              <a:ext cx="1533525" cy="336550"/>
            </a:xfrm>
            <a:prstGeom prst="rect">
              <a:avLst/>
            </a:prstGeom>
            <a:solidFill>
              <a:srgbClr val="66FF33"/>
            </a:solidFill>
            <a:ln w="12700">
              <a:solidFill>
                <a:schemeClr val="tx1"/>
              </a:solidFill>
              <a:miter lim="800000"/>
              <a:headEnd/>
              <a:tailEnd/>
            </a:ln>
          </p:spPr>
          <p:txBody>
            <a:bodyPr anchor="ctr">
              <a:spAutoFit/>
            </a:bodyPr>
            <a:lstStyle/>
            <a:p>
              <a:pPr algn="ctr" eaLnBrk="0" hangingPunct="0"/>
              <a:r>
                <a:rPr lang="en-US" dirty="0" smtClean="0"/>
                <a:t>Data frame</a:t>
              </a:r>
              <a:endParaRPr lang="en-US" dirty="0"/>
            </a:p>
          </p:txBody>
        </p:sp>
        <p:sp>
          <p:nvSpPr>
            <p:cNvPr id="58397" name="AutoShape 27"/>
            <p:cNvSpPr>
              <a:spLocks/>
            </p:cNvSpPr>
            <p:nvPr/>
          </p:nvSpPr>
          <p:spPr bwMode="auto">
            <a:xfrm rot="-5400000">
              <a:off x="3000375" y="2216136"/>
              <a:ext cx="142875" cy="2517775"/>
            </a:xfrm>
            <a:prstGeom prst="leftBrace">
              <a:avLst>
                <a:gd name="adj1" fmla="val 146852"/>
                <a:gd name="adj2" fmla="val 50000"/>
              </a:avLst>
            </a:prstGeom>
            <a:noFill/>
            <a:ln w="12700">
              <a:solidFill>
                <a:schemeClr val="tx1"/>
              </a:solidFill>
              <a:round/>
              <a:headEnd/>
              <a:tailEnd/>
            </a:ln>
          </p:spPr>
          <p:txBody>
            <a:bodyPr wrap="none" anchor="ctr"/>
            <a:lstStyle/>
            <a:p>
              <a:endParaRPr lang="en-US"/>
            </a:p>
          </p:txBody>
        </p:sp>
        <p:sp>
          <p:nvSpPr>
            <p:cNvPr id="58398" name="AutoShape 28"/>
            <p:cNvSpPr>
              <a:spLocks/>
            </p:cNvSpPr>
            <p:nvPr/>
          </p:nvSpPr>
          <p:spPr bwMode="auto">
            <a:xfrm rot="-5400000">
              <a:off x="4980782" y="2753504"/>
              <a:ext cx="190500" cy="1490663"/>
            </a:xfrm>
            <a:prstGeom prst="leftBrace">
              <a:avLst>
                <a:gd name="adj1" fmla="val 65208"/>
                <a:gd name="adj2" fmla="val 50000"/>
              </a:avLst>
            </a:prstGeom>
            <a:noFill/>
            <a:ln w="12700">
              <a:solidFill>
                <a:schemeClr val="tx1"/>
              </a:solidFill>
              <a:round/>
              <a:headEnd/>
              <a:tailEnd/>
            </a:ln>
          </p:spPr>
          <p:txBody>
            <a:bodyPr wrap="none" anchor="ctr"/>
            <a:lstStyle/>
            <a:p>
              <a:endParaRPr lang="en-US"/>
            </a:p>
          </p:txBody>
        </p:sp>
        <p:sp>
          <p:nvSpPr>
            <p:cNvPr id="58399" name="Text Box 29"/>
            <p:cNvSpPr txBox="1">
              <a:spLocks noChangeArrowheads="1"/>
            </p:cNvSpPr>
            <p:nvPr/>
          </p:nvSpPr>
          <p:spPr bwMode="auto">
            <a:xfrm>
              <a:off x="2074863" y="3595674"/>
              <a:ext cx="1957387" cy="338137"/>
            </a:xfrm>
            <a:prstGeom prst="rect">
              <a:avLst/>
            </a:prstGeom>
            <a:noFill/>
            <a:ln w="12700">
              <a:noFill/>
              <a:miter lim="800000"/>
              <a:headEnd/>
              <a:tailEnd/>
            </a:ln>
          </p:spPr>
          <p:txBody>
            <a:bodyPr anchor="ctr">
              <a:spAutoFit/>
            </a:bodyPr>
            <a:lstStyle/>
            <a:p>
              <a:pPr algn="ctr" eaLnBrk="0" hangingPunct="0"/>
              <a:r>
                <a:rPr lang="en-US" dirty="0"/>
                <a:t>Defer access</a:t>
              </a:r>
            </a:p>
          </p:txBody>
        </p:sp>
        <p:sp>
          <p:nvSpPr>
            <p:cNvPr id="58400" name="Text Box 30"/>
            <p:cNvSpPr txBox="1">
              <a:spLocks noChangeArrowheads="1"/>
            </p:cNvSpPr>
            <p:nvPr/>
          </p:nvSpPr>
          <p:spPr bwMode="auto">
            <a:xfrm>
              <a:off x="4159250" y="3492199"/>
              <a:ext cx="1957388" cy="584775"/>
            </a:xfrm>
            <a:prstGeom prst="rect">
              <a:avLst/>
            </a:prstGeom>
            <a:noFill/>
            <a:ln w="12700">
              <a:noFill/>
              <a:miter lim="800000"/>
              <a:headEnd/>
              <a:tailEnd/>
            </a:ln>
          </p:spPr>
          <p:txBody>
            <a:bodyPr anchor="ctr">
              <a:spAutoFit/>
            </a:bodyPr>
            <a:lstStyle/>
            <a:p>
              <a:pPr algn="ctr" eaLnBrk="0" hangingPunct="0"/>
              <a:r>
                <a:rPr lang="en-US" dirty="0" smtClean="0"/>
                <a:t>Pick transmission time randomly</a:t>
              </a:r>
              <a:endParaRPr lang="en-US" dirty="0"/>
            </a:p>
          </p:txBody>
        </p:sp>
        <p:sp>
          <p:nvSpPr>
            <p:cNvPr id="58401" name="Text Box 31"/>
            <p:cNvSpPr txBox="1">
              <a:spLocks noChangeArrowheads="1"/>
            </p:cNvSpPr>
            <p:nvPr/>
          </p:nvSpPr>
          <p:spPr bwMode="auto">
            <a:xfrm>
              <a:off x="7867638" y="3425588"/>
              <a:ext cx="642950" cy="325881"/>
            </a:xfrm>
            <a:prstGeom prst="rect">
              <a:avLst/>
            </a:prstGeom>
            <a:noFill/>
            <a:ln w="12700">
              <a:noFill/>
              <a:miter lim="800000"/>
              <a:headEnd/>
              <a:tailEnd/>
            </a:ln>
          </p:spPr>
          <p:txBody>
            <a:bodyPr wrap="none" anchor="ctr">
              <a:spAutoFit/>
            </a:bodyPr>
            <a:lstStyle/>
            <a:p>
              <a:pPr eaLnBrk="0" hangingPunct="0"/>
              <a:r>
                <a:rPr lang="en-US"/>
                <a:t>Time</a:t>
              </a:r>
            </a:p>
          </p:txBody>
        </p:sp>
        <p:sp>
          <p:nvSpPr>
            <p:cNvPr id="58402" name="Text Box 32"/>
            <p:cNvSpPr txBox="1">
              <a:spLocks noChangeArrowheads="1"/>
            </p:cNvSpPr>
            <p:nvPr/>
          </p:nvSpPr>
          <p:spPr bwMode="auto">
            <a:xfrm>
              <a:off x="1831975" y="3001949"/>
              <a:ext cx="1562100" cy="336550"/>
            </a:xfrm>
            <a:prstGeom prst="rect">
              <a:avLst/>
            </a:prstGeom>
            <a:solidFill>
              <a:srgbClr val="FFCC66"/>
            </a:solidFill>
            <a:ln w="12700">
              <a:noFill/>
              <a:miter lim="800000"/>
              <a:headEnd/>
              <a:tailEnd/>
            </a:ln>
          </p:spPr>
          <p:txBody>
            <a:bodyPr anchor="ctr">
              <a:spAutoFit/>
            </a:bodyPr>
            <a:lstStyle/>
            <a:p>
              <a:pPr algn="ctr" eaLnBrk="0" hangingPunct="0"/>
              <a:r>
                <a:rPr lang="en-US" dirty="0"/>
                <a:t>Busy</a:t>
              </a:r>
              <a:r>
                <a:rPr lang="en-US" dirty="0">
                  <a:solidFill>
                    <a:schemeClr val="bg1"/>
                  </a:solidFill>
                </a:rPr>
                <a:t> </a:t>
              </a:r>
              <a:r>
                <a:rPr lang="en-US" dirty="0"/>
                <a:t>medium</a:t>
              </a:r>
            </a:p>
          </p:txBody>
        </p:sp>
        <p:sp>
          <p:nvSpPr>
            <p:cNvPr id="58405" name="Line 35"/>
            <p:cNvSpPr>
              <a:spLocks noChangeShapeType="1"/>
            </p:cNvSpPr>
            <p:nvPr/>
          </p:nvSpPr>
          <p:spPr bwMode="auto">
            <a:xfrm flipV="1">
              <a:off x="3779838" y="3011474"/>
              <a:ext cx="0" cy="288925"/>
            </a:xfrm>
            <a:prstGeom prst="line">
              <a:avLst/>
            </a:prstGeom>
            <a:noFill/>
            <a:ln w="9525">
              <a:solidFill>
                <a:schemeClr val="bg2"/>
              </a:solidFill>
              <a:round/>
              <a:headEnd/>
              <a:tailEnd/>
            </a:ln>
          </p:spPr>
          <p:txBody>
            <a:bodyPr wrap="none" lIns="0" tIns="0" rIns="0" bIns="0" anchor="ctr"/>
            <a:lstStyle/>
            <a:p>
              <a:endParaRPr lang="en-US"/>
            </a:p>
          </p:txBody>
        </p:sp>
      </p:grpSp>
      <p:sp>
        <p:nvSpPr>
          <p:cNvPr id="38" name="Slide Number Placeholder 37"/>
          <p:cNvSpPr>
            <a:spLocks noGrp="1"/>
          </p:cNvSpPr>
          <p:nvPr>
            <p:ph type="sldNum" sz="quarter" idx="10"/>
          </p:nvPr>
        </p:nvSpPr>
        <p:spPr/>
        <p:txBody>
          <a:bodyPr/>
          <a:lstStyle/>
          <a:p>
            <a:fld id="{0783864D-491B-0D48-9494-9F5AD408C5EE}"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45599" y="452971"/>
            <a:ext cx="9207976" cy="1295400"/>
          </a:xfrm>
        </p:spPr>
        <p:txBody>
          <a:bodyPr/>
          <a:lstStyle/>
          <a:p>
            <a:pPr>
              <a:defRPr/>
            </a:pPr>
            <a:r>
              <a:rPr lang="en-US" dirty="0">
                <a:latin typeface="+mn-lt"/>
                <a:cs typeface="+mj-cs"/>
              </a:rPr>
              <a:t>Avoiding </a:t>
            </a:r>
            <a:r>
              <a:rPr lang="en-US" dirty="0" smtClean="0">
                <a:latin typeface="+mn-lt"/>
                <a:cs typeface="+mj-cs"/>
              </a:rPr>
              <a:t>Collisions</a:t>
            </a:r>
            <a:endParaRPr lang="en-US" dirty="0">
              <a:latin typeface="+mn-lt"/>
              <a:cs typeface="+mj-cs"/>
            </a:endParaRPr>
          </a:p>
        </p:txBody>
      </p:sp>
      <p:sp>
        <p:nvSpPr>
          <p:cNvPr id="26629" name="Rectangle 3"/>
          <p:cNvSpPr>
            <a:spLocks noGrp="1" noChangeArrowheads="1"/>
          </p:cNvSpPr>
          <p:nvPr>
            <p:ph type="body" idx="1"/>
          </p:nvPr>
        </p:nvSpPr>
        <p:spPr>
          <a:xfrm>
            <a:off x="0" y="1817498"/>
            <a:ext cx="10058400" cy="5845173"/>
          </a:xfrm>
        </p:spPr>
        <p:txBody>
          <a:bodyPr/>
          <a:lstStyle/>
          <a:p>
            <a:pPr>
              <a:defRPr/>
            </a:pPr>
            <a:r>
              <a:rPr lang="en-US" dirty="0" smtClean="0">
                <a:solidFill>
                  <a:srgbClr val="000000"/>
                </a:solidFill>
                <a:cs typeface="+mn-cs"/>
              </a:rPr>
              <a:t>A</a:t>
            </a:r>
            <a:r>
              <a:rPr lang="en-US" dirty="0" smtClean="0">
                <a:cs typeface="+mn-cs"/>
              </a:rPr>
              <a:t>llow </a:t>
            </a:r>
            <a:r>
              <a:rPr lang="en-US" dirty="0">
                <a:cs typeface="+mn-cs"/>
              </a:rPr>
              <a:t>sender to </a:t>
            </a:r>
            <a:r>
              <a:rPr lang="ja-JP" altLang="en-US" dirty="0">
                <a:cs typeface="+mn-cs"/>
              </a:rPr>
              <a:t>“</a:t>
            </a:r>
            <a:r>
              <a:rPr lang="en-US" dirty="0">
                <a:cs typeface="+mn-cs"/>
              </a:rPr>
              <a:t>reserve</a:t>
            </a:r>
            <a:r>
              <a:rPr lang="ja-JP" altLang="en-US" dirty="0">
                <a:cs typeface="+mn-cs"/>
              </a:rPr>
              <a:t>”</a:t>
            </a:r>
            <a:r>
              <a:rPr lang="en-US" dirty="0">
                <a:cs typeface="+mn-cs"/>
              </a:rPr>
              <a:t> channel rather than random access of data </a:t>
            </a:r>
            <a:r>
              <a:rPr lang="en-US" dirty="0" smtClean="0">
                <a:cs typeface="+mn-cs"/>
              </a:rPr>
              <a:t>frames</a:t>
            </a:r>
          </a:p>
          <a:p>
            <a:pPr lvl="1">
              <a:defRPr/>
            </a:pPr>
            <a:r>
              <a:rPr lang="en-US" dirty="0" smtClean="0">
                <a:cs typeface="+mn-cs"/>
              </a:rPr>
              <a:t>avoid  </a:t>
            </a:r>
            <a:r>
              <a:rPr lang="en-US" dirty="0">
                <a:cs typeface="+mn-cs"/>
              </a:rPr>
              <a:t>collisions of long  data </a:t>
            </a:r>
            <a:r>
              <a:rPr lang="en-US" dirty="0" smtClean="0">
                <a:cs typeface="+mn-cs"/>
              </a:rPr>
              <a:t>frames</a:t>
            </a:r>
          </a:p>
          <a:p>
            <a:pPr lvl="1">
              <a:defRPr/>
            </a:pPr>
            <a:r>
              <a:rPr lang="en-US" dirty="0" smtClean="0">
                <a:cs typeface="+mn-cs"/>
              </a:rPr>
              <a:t>optional feature</a:t>
            </a:r>
            <a:endParaRPr lang="en-US" dirty="0">
              <a:cs typeface="+mn-cs"/>
            </a:endParaRPr>
          </a:p>
          <a:p>
            <a:pPr>
              <a:defRPr/>
            </a:pPr>
            <a:r>
              <a:rPr lang="en-US" dirty="0" smtClean="0">
                <a:cs typeface="+mn-cs"/>
              </a:rPr>
              <a:t>Sender </a:t>
            </a:r>
            <a:r>
              <a:rPr lang="en-US" dirty="0">
                <a:cs typeface="+mn-cs"/>
              </a:rPr>
              <a:t>first transmits </a:t>
            </a:r>
            <a:r>
              <a:rPr lang="en-US" i="1" dirty="0">
                <a:cs typeface="+mn-cs"/>
              </a:rPr>
              <a:t>small</a:t>
            </a:r>
            <a:r>
              <a:rPr lang="en-US" dirty="0">
                <a:cs typeface="+mn-cs"/>
              </a:rPr>
              <a:t> request-to-send (RTS) packets to </a:t>
            </a:r>
            <a:r>
              <a:rPr lang="en-US" dirty="0" smtClean="0">
                <a:cs typeface="+mn-cs"/>
              </a:rPr>
              <a:t>Access Point </a:t>
            </a:r>
            <a:r>
              <a:rPr lang="en-US" dirty="0">
                <a:cs typeface="+mn-cs"/>
              </a:rPr>
              <a:t>using CSMA</a:t>
            </a:r>
          </a:p>
          <a:p>
            <a:pPr lvl="1">
              <a:defRPr/>
            </a:pPr>
            <a:r>
              <a:rPr lang="en-US" dirty="0"/>
              <a:t>RTSs may still collide with each other (but they</a:t>
            </a:r>
            <a:r>
              <a:rPr lang="ja-JP" altLang="en-US" dirty="0"/>
              <a:t>’</a:t>
            </a:r>
            <a:r>
              <a:rPr lang="en-US" dirty="0"/>
              <a:t>re short</a:t>
            </a:r>
            <a:r>
              <a:rPr lang="en-US" dirty="0" smtClean="0"/>
              <a:t>)</a:t>
            </a:r>
          </a:p>
          <a:p>
            <a:pPr lvl="2">
              <a:defRPr/>
            </a:pPr>
            <a:r>
              <a:rPr lang="en-US" dirty="0" smtClean="0"/>
              <a:t>less than 50 bytes, </a:t>
            </a:r>
            <a:r>
              <a:rPr lang="en-US" dirty="0" err="1" smtClean="0"/>
              <a:t>vs</a:t>
            </a:r>
            <a:r>
              <a:rPr lang="en-US" dirty="0" smtClean="0"/>
              <a:t> 1500 bytes for largest Ethernet frame</a:t>
            </a:r>
            <a:endParaRPr lang="en-US" dirty="0"/>
          </a:p>
          <a:p>
            <a:pPr>
              <a:defRPr/>
            </a:pPr>
            <a:r>
              <a:rPr lang="en-US" dirty="0" smtClean="0">
                <a:cs typeface="+mn-cs"/>
              </a:rPr>
              <a:t>AP </a:t>
            </a:r>
            <a:r>
              <a:rPr lang="en-US" dirty="0">
                <a:cs typeface="+mn-cs"/>
              </a:rPr>
              <a:t>broadcasts clear-to-send CTS in response to RTS</a:t>
            </a:r>
          </a:p>
          <a:p>
            <a:pPr>
              <a:defRPr/>
            </a:pPr>
            <a:r>
              <a:rPr lang="en-US" dirty="0">
                <a:cs typeface="+mn-cs"/>
              </a:rPr>
              <a:t>CTS heard by all </a:t>
            </a:r>
            <a:r>
              <a:rPr lang="en-US" dirty="0" smtClean="0">
                <a:cs typeface="+mn-cs"/>
              </a:rPr>
              <a:t>nodes</a:t>
            </a:r>
          </a:p>
          <a:p>
            <a:pPr lvl="1">
              <a:defRPr/>
            </a:pPr>
            <a:r>
              <a:rPr lang="en-US" dirty="0" smtClean="0">
                <a:cs typeface="+mn-cs"/>
              </a:rPr>
              <a:t>RTS and CTS contain duration of frame time</a:t>
            </a:r>
            <a:endParaRPr lang="en-US" dirty="0">
              <a:cs typeface="+mn-cs"/>
            </a:endParaRPr>
          </a:p>
          <a:p>
            <a:pPr lvl="1">
              <a:defRPr/>
            </a:pPr>
            <a:r>
              <a:rPr lang="en-US" dirty="0"/>
              <a:t>sender transmits data frame</a:t>
            </a:r>
          </a:p>
          <a:p>
            <a:pPr lvl="1">
              <a:defRPr/>
            </a:pPr>
            <a:r>
              <a:rPr lang="en-US" dirty="0"/>
              <a:t>other stations defer transmissions </a:t>
            </a:r>
            <a:r>
              <a:rPr lang="en-US" dirty="0" smtClean="0"/>
              <a:t>for that duration </a:t>
            </a:r>
            <a:r>
              <a:rPr lang="en-US" b="1" dirty="0" smtClean="0"/>
              <a:t>even if they don’t hear anything during that time</a:t>
            </a:r>
            <a:endParaRPr lang="en-US" dirty="0"/>
          </a:p>
          <a:p>
            <a:pPr lvl="1">
              <a:buFont typeface="Wingdings" charset="0"/>
              <a:buNone/>
              <a:defRPr/>
            </a:pPr>
            <a:endParaRPr lang="en-US"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0" y="595358"/>
            <a:ext cx="10058400" cy="1066905"/>
          </a:xfrm>
        </p:spPr>
        <p:txBody>
          <a:bodyPr/>
          <a:lstStyle/>
          <a:p>
            <a:pPr>
              <a:defRPr/>
            </a:pPr>
            <a:r>
              <a:rPr lang="en-US" sz="3600" dirty="0">
                <a:latin typeface="+mn-lt"/>
                <a:cs typeface="+mj-cs"/>
              </a:rPr>
              <a:t>Collision Avoidance: RTS-CTS </a:t>
            </a:r>
            <a:r>
              <a:rPr lang="en-US" sz="3600" dirty="0" smtClean="0">
                <a:latin typeface="+mn-lt"/>
                <a:cs typeface="+mj-cs"/>
              </a:rPr>
              <a:t>Exchange</a:t>
            </a:r>
            <a:endParaRPr lang="en-US" sz="3600" dirty="0">
              <a:latin typeface="+mn-lt"/>
              <a:cs typeface="+mj-cs"/>
            </a:endParaRPr>
          </a:p>
        </p:txBody>
      </p:sp>
      <p:grpSp>
        <p:nvGrpSpPr>
          <p:cNvPr id="4" name="Group 3"/>
          <p:cNvGrpSpPr/>
          <p:nvPr/>
        </p:nvGrpSpPr>
        <p:grpSpPr>
          <a:xfrm>
            <a:off x="1005925" y="1309627"/>
            <a:ext cx="8422239" cy="6236867"/>
            <a:chOff x="1005925" y="1309627"/>
            <a:chExt cx="8422239" cy="6236867"/>
          </a:xfrm>
        </p:grpSpPr>
        <p:sp>
          <p:nvSpPr>
            <p:cNvPr id="27653" name="Text Box 4"/>
            <p:cNvSpPr txBox="1">
              <a:spLocks noChangeArrowheads="1"/>
            </p:cNvSpPr>
            <p:nvPr/>
          </p:nvSpPr>
          <p:spPr bwMode="auto">
            <a:xfrm>
              <a:off x="3396925" y="1309627"/>
              <a:ext cx="205754" cy="65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endParaRPr lang="en-US" sz="3600">
                <a:latin typeface="Times New Roman" charset="0"/>
                <a:cs typeface="+mn-cs"/>
              </a:endParaRPr>
            </a:p>
          </p:txBody>
        </p:sp>
        <p:sp>
          <p:nvSpPr>
            <p:cNvPr id="27654" name="Text Box 15"/>
            <p:cNvSpPr txBox="1">
              <a:spLocks noChangeArrowheads="1"/>
            </p:cNvSpPr>
            <p:nvPr/>
          </p:nvSpPr>
          <p:spPr bwMode="auto">
            <a:xfrm>
              <a:off x="5092026" y="2043687"/>
              <a:ext cx="522334"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mtClean="0">
                  <a:latin typeface="Arial" charset="0"/>
                  <a:cs typeface="Arial" charset="0"/>
                </a:rPr>
                <a:t>AP</a:t>
              </a:r>
            </a:p>
          </p:txBody>
        </p:sp>
        <p:sp>
          <p:nvSpPr>
            <p:cNvPr id="27655" name="Text Box 41"/>
            <p:cNvSpPr txBox="1">
              <a:spLocks noChangeArrowheads="1"/>
            </p:cNvSpPr>
            <p:nvPr/>
          </p:nvSpPr>
          <p:spPr bwMode="auto">
            <a:xfrm>
              <a:off x="2123090" y="1872766"/>
              <a:ext cx="372466"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A</a:t>
              </a:r>
            </a:p>
          </p:txBody>
        </p:sp>
        <p:sp>
          <p:nvSpPr>
            <p:cNvPr id="27656" name="Text Box 42"/>
            <p:cNvSpPr txBox="1">
              <a:spLocks noChangeArrowheads="1"/>
            </p:cNvSpPr>
            <p:nvPr/>
          </p:nvSpPr>
          <p:spPr bwMode="auto">
            <a:xfrm>
              <a:off x="8279147" y="1870967"/>
              <a:ext cx="359717"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B</a:t>
              </a:r>
            </a:p>
          </p:txBody>
        </p:sp>
        <p:sp>
          <p:nvSpPr>
            <p:cNvPr id="27657" name="Line 45"/>
            <p:cNvSpPr>
              <a:spLocks noChangeShapeType="1"/>
            </p:cNvSpPr>
            <p:nvPr/>
          </p:nvSpPr>
          <p:spPr bwMode="auto">
            <a:xfrm>
              <a:off x="1787244" y="2439503"/>
              <a:ext cx="51946" cy="5106991"/>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cs typeface="+mn-cs"/>
              </a:endParaRPr>
            </a:p>
          </p:txBody>
        </p:sp>
        <p:sp>
          <p:nvSpPr>
            <p:cNvPr id="27658" name="Text Box 46"/>
            <p:cNvSpPr txBox="1">
              <a:spLocks noChangeArrowheads="1"/>
            </p:cNvSpPr>
            <p:nvPr/>
          </p:nvSpPr>
          <p:spPr bwMode="auto">
            <a:xfrm>
              <a:off x="1005925" y="6498539"/>
              <a:ext cx="641833"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smtClean="0">
                  <a:latin typeface="Arial" charset="0"/>
                  <a:cs typeface="Arial" charset="0"/>
                </a:rPr>
                <a:t>time</a:t>
              </a:r>
            </a:p>
          </p:txBody>
        </p:sp>
        <p:sp>
          <p:nvSpPr>
            <p:cNvPr id="27659" name="Line 44"/>
            <p:cNvSpPr>
              <a:spLocks noChangeShapeType="1"/>
            </p:cNvSpPr>
            <p:nvPr/>
          </p:nvSpPr>
          <p:spPr bwMode="auto">
            <a:xfrm>
              <a:off x="1795216" y="2435522"/>
              <a:ext cx="74600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cs typeface="+mn-cs"/>
              </a:endParaRPr>
            </a:p>
          </p:txBody>
        </p:sp>
        <p:grpSp>
          <p:nvGrpSpPr>
            <p:cNvPr id="356422" name="Group 70"/>
            <p:cNvGrpSpPr>
              <a:grpSpLocks/>
            </p:cNvGrpSpPr>
            <p:nvPr/>
          </p:nvGrpSpPr>
          <p:grpSpPr bwMode="auto">
            <a:xfrm>
              <a:off x="1811027" y="2592434"/>
              <a:ext cx="7269639" cy="946362"/>
              <a:chOff x="1135" y="1183"/>
              <a:chExt cx="4163" cy="526"/>
            </a:xfrm>
          </p:grpSpPr>
          <p:grpSp>
            <p:nvGrpSpPr>
              <p:cNvPr id="68650" name="Group 9"/>
              <p:cNvGrpSpPr>
                <a:grpSpLocks/>
              </p:cNvGrpSpPr>
              <p:nvPr/>
            </p:nvGrpSpPr>
            <p:grpSpPr bwMode="auto">
              <a:xfrm>
                <a:off x="1135" y="1194"/>
                <a:ext cx="4163" cy="515"/>
                <a:chOff x="594" y="1184"/>
                <a:chExt cx="4163" cy="515"/>
              </a:xfrm>
            </p:grpSpPr>
            <p:sp>
              <p:nvSpPr>
                <p:cNvPr id="68653" name="Freeform 7"/>
                <p:cNvSpPr>
                  <a:spLocks/>
                </p:cNvSpPr>
                <p:nvPr/>
              </p:nvSpPr>
              <p:spPr bwMode="auto">
                <a:xfrm>
                  <a:off x="594" y="1238"/>
                  <a:ext cx="3642" cy="461"/>
                </a:xfrm>
                <a:custGeom>
                  <a:avLst/>
                  <a:gdLst>
                    <a:gd name="T0" fmla="*/ 1 w 2996"/>
                    <a:gd name="T1" fmla="*/ 0 h 461"/>
                    <a:gd name="T2" fmla="*/ 9668 w 2996"/>
                    <a:gd name="T3" fmla="*/ 298 h 461"/>
                    <a:gd name="T4" fmla="*/ 9668 w 2996"/>
                    <a:gd name="T5" fmla="*/ 461 h 461"/>
                    <a:gd name="T6" fmla="*/ 0 w 2996"/>
                    <a:gd name="T7" fmla="*/ 160 h 461"/>
                    <a:gd name="T8" fmla="*/ 1 w 2996"/>
                    <a:gd name="T9" fmla="*/ 0 h 4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96" h="461">
                      <a:moveTo>
                        <a:pt x="1" y="0"/>
                      </a:moveTo>
                      <a:lnTo>
                        <a:pt x="2996" y="298"/>
                      </a:lnTo>
                      <a:lnTo>
                        <a:pt x="2996" y="461"/>
                      </a:lnTo>
                      <a:lnTo>
                        <a:pt x="0" y="160"/>
                      </a:lnTo>
                      <a:lnTo>
                        <a:pt x="1" y="0"/>
                      </a:lnTo>
                      <a:close/>
                    </a:path>
                  </a:pathLst>
                </a:custGeom>
                <a:gradFill rotWithShape="1">
                  <a:gsLst>
                    <a:gs pos="0">
                      <a:schemeClr val="accent1"/>
                    </a:gs>
                    <a:gs pos="100000">
                      <a:schemeClr val="bg1"/>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8654" name="Freeform 8"/>
                <p:cNvSpPr>
                  <a:spLocks/>
                </p:cNvSpPr>
                <p:nvPr/>
              </p:nvSpPr>
              <p:spPr bwMode="auto">
                <a:xfrm flipH="1">
                  <a:off x="1115" y="1184"/>
                  <a:ext cx="3642" cy="461"/>
                </a:xfrm>
                <a:custGeom>
                  <a:avLst/>
                  <a:gdLst>
                    <a:gd name="T0" fmla="*/ 1 w 2996"/>
                    <a:gd name="T1" fmla="*/ 0 h 461"/>
                    <a:gd name="T2" fmla="*/ 9668 w 2996"/>
                    <a:gd name="T3" fmla="*/ 298 h 461"/>
                    <a:gd name="T4" fmla="*/ 9668 w 2996"/>
                    <a:gd name="T5" fmla="*/ 461 h 461"/>
                    <a:gd name="T6" fmla="*/ 0 w 2996"/>
                    <a:gd name="T7" fmla="*/ 160 h 461"/>
                    <a:gd name="T8" fmla="*/ 1 w 2996"/>
                    <a:gd name="T9" fmla="*/ 0 h 4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96" h="461">
                      <a:moveTo>
                        <a:pt x="1" y="0"/>
                      </a:moveTo>
                      <a:lnTo>
                        <a:pt x="2996" y="298"/>
                      </a:lnTo>
                      <a:lnTo>
                        <a:pt x="2996" y="461"/>
                      </a:lnTo>
                      <a:lnTo>
                        <a:pt x="0" y="160"/>
                      </a:lnTo>
                      <a:lnTo>
                        <a:pt x="1" y="0"/>
                      </a:lnTo>
                      <a:close/>
                    </a:path>
                  </a:pathLst>
                </a:custGeom>
                <a:gradFill rotWithShape="1">
                  <a:gsLst>
                    <a:gs pos="0">
                      <a:schemeClr val="accent1"/>
                    </a:gs>
                    <a:gs pos="100000">
                      <a:srgbClr val="FFFFFF">
                        <a:alpha val="6000"/>
                      </a:srgbClr>
                    </a:gs>
                  </a:gsLst>
                  <a:lin ang="54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27691" name="Text Box 51"/>
              <p:cNvSpPr txBox="1">
                <a:spLocks noChangeArrowheads="1"/>
              </p:cNvSpPr>
              <p:nvPr/>
            </p:nvSpPr>
            <p:spPr bwMode="auto">
              <a:xfrm rot="356404">
                <a:off x="1580" y="1292"/>
                <a:ext cx="544"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RTS(A)</a:t>
                </a:r>
              </a:p>
            </p:txBody>
          </p:sp>
          <p:sp>
            <p:nvSpPr>
              <p:cNvPr id="27692" name="Text Box 52"/>
              <p:cNvSpPr txBox="1">
                <a:spLocks noChangeArrowheads="1"/>
              </p:cNvSpPr>
              <p:nvPr/>
            </p:nvSpPr>
            <p:spPr bwMode="auto">
              <a:xfrm rot="21245820">
                <a:off x="4728" y="1183"/>
                <a:ext cx="544"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RTS(B)</a:t>
                </a:r>
              </a:p>
            </p:txBody>
          </p:sp>
        </p:grpSp>
        <p:grpSp>
          <p:nvGrpSpPr>
            <p:cNvPr id="356420" name="Group 68"/>
            <p:cNvGrpSpPr>
              <a:grpSpLocks/>
            </p:cNvGrpSpPr>
            <p:nvPr/>
          </p:nvGrpSpPr>
          <p:grpSpPr bwMode="auto">
            <a:xfrm>
              <a:off x="1809279" y="3517205"/>
              <a:ext cx="7119462" cy="1331383"/>
              <a:chOff x="1134" y="1697"/>
              <a:chExt cx="4077" cy="740"/>
            </a:xfrm>
          </p:grpSpPr>
          <p:sp>
            <p:nvSpPr>
              <p:cNvPr id="68644" name="Freeform 48"/>
              <p:cNvSpPr>
                <a:spLocks/>
              </p:cNvSpPr>
              <p:nvPr/>
            </p:nvSpPr>
            <p:spPr bwMode="auto">
              <a:xfrm>
                <a:off x="1134" y="1697"/>
                <a:ext cx="3642" cy="461"/>
              </a:xfrm>
              <a:custGeom>
                <a:avLst/>
                <a:gdLst>
                  <a:gd name="T0" fmla="*/ 1 w 2996"/>
                  <a:gd name="T1" fmla="*/ 0 h 461"/>
                  <a:gd name="T2" fmla="*/ 9668 w 2996"/>
                  <a:gd name="T3" fmla="*/ 298 h 461"/>
                  <a:gd name="T4" fmla="*/ 9668 w 2996"/>
                  <a:gd name="T5" fmla="*/ 461 h 461"/>
                  <a:gd name="T6" fmla="*/ 0 w 2996"/>
                  <a:gd name="T7" fmla="*/ 160 h 461"/>
                  <a:gd name="T8" fmla="*/ 1 w 2996"/>
                  <a:gd name="T9" fmla="*/ 0 h 4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96" h="461">
                    <a:moveTo>
                      <a:pt x="1" y="0"/>
                    </a:moveTo>
                    <a:lnTo>
                      <a:pt x="2996" y="298"/>
                    </a:lnTo>
                    <a:lnTo>
                      <a:pt x="2996" y="461"/>
                    </a:lnTo>
                    <a:lnTo>
                      <a:pt x="0" y="160"/>
                    </a:lnTo>
                    <a:lnTo>
                      <a:pt x="1" y="0"/>
                    </a:lnTo>
                    <a:close/>
                  </a:path>
                </a:pathLst>
              </a:custGeom>
              <a:gradFill rotWithShape="1">
                <a:gsLst>
                  <a:gs pos="0">
                    <a:schemeClr val="accent1"/>
                  </a:gs>
                  <a:gs pos="100000">
                    <a:schemeClr val="bg1"/>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7685" name="Text Box 54"/>
              <p:cNvSpPr txBox="1">
                <a:spLocks noChangeArrowheads="1"/>
              </p:cNvSpPr>
              <p:nvPr/>
            </p:nvSpPr>
            <p:spPr bwMode="auto">
              <a:xfrm rot="356404">
                <a:off x="1587" y="1751"/>
                <a:ext cx="544"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RTS(A)</a:t>
                </a:r>
              </a:p>
            </p:txBody>
          </p:sp>
          <p:sp>
            <p:nvSpPr>
              <p:cNvPr id="68646" name="Freeform 56"/>
              <p:cNvSpPr>
                <a:spLocks/>
              </p:cNvSpPr>
              <p:nvPr/>
            </p:nvSpPr>
            <p:spPr bwMode="auto">
              <a:xfrm>
                <a:off x="2951" y="2082"/>
                <a:ext cx="2260" cy="355"/>
              </a:xfrm>
              <a:custGeom>
                <a:avLst/>
                <a:gdLst>
                  <a:gd name="T0" fmla="*/ 0 w 2260"/>
                  <a:gd name="T1" fmla="*/ 0 h 355"/>
                  <a:gd name="T2" fmla="*/ 2260 w 2260"/>
                  <a:gd name="T3" fmla="*/ 186 h 355"/>
                  <a:gd name="T4" fmla="*/ 2260 w 2260"/>
                  <a:gd name="T5" fmla="*/ 355 h 355"/>
                  <a:gd name="T6" fmla="*/ 0 w 2260"/>
                  <a:gd name="T7" fmla="*/ 151 h 355"/>
                  <a:gd name="T8" fmla="*/ 0 w 2260"/>
                  <a:gd name="T9" fmla="*/ 0 h 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60" h="355">
                    <a:moveTo>
                      <a:pt x="0" y="0"/>
                    </a:moveTo>
                    <a:lnTo>
                      <a:pt x="2260" y="186"/>
                    </a:lnTo>
                    <a:lnTo>
                      <a:pt x="2260" y="355"/>
                    </a:lnTo>
                    <a:lnTo>
                      <a:pt x="0" y="151"/>
                    </a:lnTo>
                    <a:lnTo>
                      <a:pt x="0" y="0"/>
                    </a:lnTo>
                    <a:close/>
                  </a:path>
                </a:pathLst>
              </a:custGeom>
              <a:solidFill>
                <a:srgbClr val="FF99CC"/>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8647" name="Freeform 57"/>
              <p:cNvSpPr>
                <a:spLocks/>
              </p:cNvSpPr>
              <p:nvPr/>
            </p:nvSpPr>
            <p:spPr bwMode="auto">
              <a:xfrm>
                <a:off x="1134" y="2081"/>
                <a:ext cx="1860" cy="347"/>
              </a:xfrm>
              <a:custGeom>
                <a:avLst/>
                <a:gdLst>
                  <a:gd name="T0" fmla="*/ 1860 w 1860"/>
                  <a:gd name="T1" fmla="*/ 0 h 347"/>
                  <a:gd name="T2" fmla="*/ 0 w 1860"/>
                  <a:gd name="T3" fmla="*/ 179 h 347"/>
                  <a:gd name="T4" fmla="*/ 0 w 1860"/>
                  <a:gd name="T5" fmla="*/ 347 h 347"/>
                  <a:gd name="T6" fmla="*/ 1860 w 1860"/>
                  <a:gd name="T7" fmla="*/ 151 h 347"/>
                  <a:gd name="T8" fmla="*/ 1860 w 1860"/>
                  <a:gd name="T9" fmla="*/ 0 h 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60" h="347">
                    <a:moveTo>
                      <a:pt x="1860" y="0"/>
                    </a:moveTo>
                    <a:lnTo>
                      <a:pt x="0" y="179"/>
                    </a:lnTo>
                    <a:lnTo>
                      <a:pt x="0" y="347"/>
                    </a:lnTo>
                    <a:lnTo>
                      <a:pt x="1860" y="151"/>
                    </a:lnTo>
                    <a:lnTo>
                      <a:pt x="1860" y="0"/>
                    </a:lnTo>
                    <a:close/>
                  </a:path>
                </a:pathLst>
              </a:custGeom>
              <a:solidFill>
                <a:srgbClr val="FF99CC"/>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7688" name="Text Box 58"/>
              <p:cNvSpPr txBox="1">
                <a:spLocks noChangeArrowheads="1"/>
              </p:cNvSpPr>
              <p:nvPr/>
            </p:nvSpPr>
            <p:spPr bwMode="auto">
              <a:xfrm rot="21220796">
                <a:off x="1617" y="2170"/>
                <a:ext cx="546"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CTS(A)</a:t>
                </a:r>
              </a:p>
            </p:txBody>
          </p:sp>
          <p:sp>
            <p:nvSpPr>
              <p:cNvPr id="27689" name="Text Box 59"/>
              <p:cNvSpPr txBox="1">
                <a:spLocks noChangeArrowheads="1"/>
              </p:cNvSpPr>
              <p:nvPr/>
            </p:nvSpPr>
            <p:spPr bwMode="auto">
              <a:xfrm rot="276164">
                <a:off x="3849" y="2160"/>
                <a:ext cx="546"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CTS(A)</a:t>
                </a:r>
              </a:p>
            </p:txBody>
          </p:sp>
        </p:grpSp>
        <p:grpSp>
          <p:nvGrpSpPr>
            <p:cNvPr id="356421" name="Group 69"/>
            <p:cNvGrpSpPr>
              <a:grpSpLocks/>
            </p:cNvGrpSpPr>
            <p:nvPr/>
          </p:nvGrpSpPr>
          <p:grpSpPr bwMode="auto">
            <a:xfrm>
              <a:off x="1837219" y="4947542"/>
              <a:ext cx="7119462" cy="2464858"/>
              <a:chOff x="1150" y="2492"/>
              <a:chExt cx="4077" cy="1370"/>
            </a:xfrm>
          </p:grpSpPr>
          <p:sp>
            <p:nvSpPr>
              <p:cNvPr id="68638" name="Freeform 60"/>
              <p:cNvSpPr>
                <a:spLocks/>
              </p:cNvSpPr>
              <p:nvPr/>
            </p:nvSpPr>
            <p:spPr bwMode="auto">
              <a:xfrm>
                <a:off x="1150" y="2492"/>
                <a:ext cx="3652" cy="1134"/>
              </a:xfrm>
              <a:custGeom>
                <a:avLst/>
                <a:gdLst>
                  <a:gd name="T0" fmla="*/ 0 w 3652"/>
                  <a:gd name="T1" fmla="*/ 0 h 1134"/>
                  <a:gd name="T2" fmla="*/ 3652 w 3652"/>
                  <a:gd name="T3" fmla="*/ 318 h 1134"/>
                  <a:gd name="T4" fmla="*/ 3652 w 3652"/>
                  <a:gd name="T5" fmla="*/ 1134 h 1134"/>
                  <a:gd name="T6" fmla="*/ 1 w 3652"/>
                  <a:gd name="T7" fmla="*/ 787 h 1134"/>
                  <a:gd name="T8" fmla="*/ 0 w 3652"/>
                  <a:gd name="T9" fmla="*/ 0 h 1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2" h="1134">
                    <a:moveTo>
                      <a:pt x="0" y="0"/>
                    </a:moveTo>
                    <a:lnTo>
                      <a:pt x="3652" y="318"/>
                    </a:lnTo>
                    <a:lnTo>
                      <a:pt x="3652" y="1134"/>
                    </a:lnTo>
                    <a:lnTo>
                      <a:pt x="1" y="787"/>
                    </a:lnTo>
                    <a:lnTo>
                      <a:pt x="0" y="0"/>
                    </a:lnTo>
                    <a:close/>
                  </a:path>
                </a:pathLst>
              </a:custGeom>
              <a:gradFill rotWithShape="1">
                <a:gsLst>
                  <a:gs pos="0">
                    <a:schemeClr val="accent2"/>
                  </a:gs>
                  <a:gs pos="100000">
                    <a:srgbClr val="FFFFFF"/>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7679" name="Text Box 61"/>
              <p:cNvSpPr txBox="1">
                <a:spLocks noChangeArrowheads="1"/>
              </p:cNvSpPr>
              <p:nvPr/>
            </p:nvSpPr>
            <p:spPr bwMode="auto">
              <a:xfrm>
                <a:off x="1594" y="2814"/>
                <a:ext cx="1135"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spcBef>
                    <a:spcPct val="50000"/>
                  </a:spcBef>
                  <a:defRPr/>
                </a:pPr>
                <a:r>
                  <a:rPr lang="en-US" smtClean="0">
                    <a:latin typeface="Arial" charset="0"/>
                    <a:cs typeface="Arial" charset="0"/>
                  </a:rPr>
                  <a:t>DATA (A)</a:t>
                </a:r>
              </a:p>
            </p:txBody>
          </p:sp>
          <p:sp>
            <p:nvSpPr>
              <p:cNvPr id="68640" name="Freeform 62"/>
              <p:cNvSpPr>
                <a:spLocks/>
              </p:cNvSpPr>
              <p:nvPr/>
            </p:nvSpPr>
            <p:spPr bwMode="auto">
              <a:xfrm>
                <a:off x="2967" y="3507"/>
                <a:ext cx="2260" cy="355"/>
              </a:xfrm>
              <a:custGeom>
                <a:avLst/>
                <a:gdLst>
                  <a:gd name="T0" fmla="*/ 0 w 2260"/>
                  <a:gd name="T1" fmla="*/ 0 h 355"/>
                  <a:gd name="T2" fmla="*/ 2260 w 2260"/>
                  <a:gd name="T3" fmla="*/ 186 h 355"/>
                  <a:gd name="T4" fmla="*/ 2260 w 2260"/>
                  <a:gd name="T5" fmla="*/ 355 h 355"/>
                  <a:gd name="T6" fmla="*/ 0 w 2260"/>
                  <a:gd name="T7" fmla="*/ 151 h 355"/>
                  <a:gd name="T8" fmla="*/ 0 w 2260"/>
                  <a:gd name="T9" fmla="*/ 0 h 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60" h="355">
                    <a:moveTo>
                      <a:pt x="0" y="0"/>
                    </a:moveTo>
                    <a:lnTo>
                      <a:pt x="2260" y="186"/>
                    </a:lnTo>
                    <a:lnTo>
                      <a:pt x="2260" y="355"/>
                    </a:lnTo>
                    <a:lnTo>
                      <a:pt x="0" y="151"/>
                    </a:lnTo>
                    <a:lnTo>
                      <a:pt x="0" y="0"/>
                    </a:lnTo>
                    <a:close/>
                  </a:path>
                </a:pathLst>
              </a:custGeom>
              <a:solidFill>
                <a:srgbClr val="FF99CC"/>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8641" name="Freeform 63"/>
              <p:cNvSpPr>
                <a:spLocks/>
              </p:cNvSpPr>
              <p:nvPr/>
            </p:nvSpPr>
            <p:spPr bwMode="auto">
              <a:xfrm>
                <a:off x="1150" y="3506"/>
                <a:ext cx="1860" cy="347"/>
              </a:xfrm>
              <a:custGeom>
                <a:avLst/>
                <a:gdLst>
                  <a:gd name="T0" fmla="*/ 1860 w 1860"/>
                  <a:gd name="T1" fmla="*/ 0 h 347"/>
                  <a:gd name="T2" fmla="*/ 0 w 1860"/>
                  <a:gd name="T3" fmla="*/ 179 h 347"/>
                  <a:gd name="T4" fmla="*/ 0 w 1860"/>
                  <a:gd name="T5" fmla="*/ 347 h 347"/>
                  <a:gd name="T6" fmla="*/ 1860 w 1860"/>
                  <a:gd name="T7" fmla="*/ 151 h 347"/>
                  <a:gd name="T8" fmla="*/ 1860 w 1860"/>
                  <a:gd name="T9" fmla="*/ 0 h 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60" h="347">
                    <a:moveTo>
                      <a:pt x="1860" y="0"/>
                    </a:moveTo>
                    <a:lnTo>
                      <a:pt x="0" y="179"/>
                    </a:lnTo>
                    <a:lnTo>
                      <a:pt x="0" y="347"/>
                    </a:lnTo>
                    <a:lnTo>
                      <a:pt x="1860" y="151"/>
                    </a:lnTo>
                    <a:lnTo>
                      <a:pt x="1860" y="0"/>
                    </a:lnTo>
                    <a:close/>
                  </a:path>
                </a:pathLst>
              </a:custGeom>
              <a:solidFill>
                <a:srgbClr val="FF99CC"/>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7682" name="Text Box 64"/>
              <p:cNvSpPr txBox="1">
                <a:spLocks noChangeArrowheads="1"/>
              </p:cNvSpPr>
              <p:nvPr/>
            </p:nvSpPr>
            <p:spPr bwMode="auto">
              <a:xfrm rot="21220796">
                <a:off x="1623" y="3595"/>
                <a:ext cx="561"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ACK(A)</a:t>
                </a:r>
              </a:p>
            </p:txBody>
          </p:sp>
          <p:sp>
            <p:nvSpPr>
              <p:cNvPr id="27683" name="Text Box 65"/>
              <p:cNvSpPr txBox="1">
                <a:spLocks noChangeArrowheads="1"/>
              </p:cNvSpPr>
              <p:nvPr/>
            </p:nvSpPr>
            <p:spPr bwMode="auto">
              <a:xfrm rot="276164">
                <a:off x="3855" y="3585"/>
                <a:ext cx="561" cy="20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ACK(A)</a:t>
                </a:r>
              </a:p>
            </p:txBody>
          </p:sp>
        </p:grpSp>
        <p:grpSp>
          <p:nvGrpSpPr>
            <p:cNvPr id="356418" name="Group 66"/>
            <p:cNvGrpSpPr>
              <a:grpSpLocks/>
            </p:cNvGrpSpPr>
            <p:nvPr/>
          </p:nvGrpSpPr>
          <p:grpSpPr bwMode="auto">
            <a:xfrm>
              <a:off x="4688846" y="2783145"/>
              <a:ext cx="3420903" cy="764646"/>
              <a:chOff x="2596" y="1330"/>
              <a:chExt cx="1959" cy="425"/>
            </a:xfrm>
          </p:grpSpPr>
          <p:sp>
            <p:nvSpPr>
              <p:cNvPr id="27676" name="AutoShape 10"/>
              <p:cNvSpPr>
                <a:spLocks noChangeArrowheads="1"/>
              </p:cNvSpPr>
              <p:nvPr/>
            </p:nvSpPr>
            <p:spPr bwMode="auto">
              <a:xfrm>
                <a:off x="2596" y="1330"/>
                <a:ext cx="683" cy="293"/>
              </a:xfrm>
              <a:prstGeom prst="irregularSeal1">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cs typeface="Arial" charset="0"/>
                </a:endParaRPr>
              </a:p>
            </p:txBody>
          </p:sp>
          <p:sp>
            <p:nvSpPr>
              <p:cNvPr id="27677" name="Text Box 11"/>
              <p:cNvSpPr txBox="1">
                <a:spLocks noChangeArrowheads="1"/>
              </p:cNvSpPr>
              <p:nvPr/>
            </p:nvSpPr>
            <p:spPr bwMode="auto">
              <a:xfrm>
                <a:off x="2778" y="1550"/>
                <a:ext cx="1777"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reservation collision</a:t>
                </a:r>
              </a:p>
            </p:txBody>
          </p:sp>
        </p:grpSp>
        <p:grpSp>
          <p:nvGrpSpPr>
            <p:cNvPr id="2" name="Group 1"/>
            <p:cNvGrpSpPr>
              <a:grpSpLocks/>
            </p:cNvGrpSpPr>
            <p:nvPr/>
          </p:nvGrpSpPr>
          <p:grpSpPr bwMode="auto">
            <a:xfrm>
              <a:off x="8717362" y="4625491"/>
              <a:ext cx="710802" cy="2747327"/>
              <a:chOff x="8080304" y="3671888"/>
              <a:chExt cx="646184" cy="2424112"/>
            </a:xfrm>
          </p:grpSpPr>
          <p:sp>
            <p:nvSpPr>
              <p:cNvPr id="27664" name="Line 71"/>
              <p:cNvSpPr>
                <a:spLocks noChangeShapeType="1"/>
              </p:cNvSpPr>
              <p:nvPr/>
            </p:nvSpPr>
            <p:spPr bwMode="auto">
              <a:xfrm>
                <a:off x="8428038" y="3671888"/>
                <a:ext cx="0" cy="2424112"/>
              </a:xfrm>
              <a:prstGeom prst="line">
                <a:avLst/>
              </a:prstGeom>
              <a:noFill/>
              <a:ln w="285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27665" name="Text Box 72"/>
              <p:cNvSpPr txBox="1">
                <a:spLocks noChangeArrowheads="1"/>
              </p:cNvSpPr>
              <p:nvPr/>
            </p:nvSpPr>
            <p:spPr bwMode="auto">
              <a:xfrm>
                <a:off x="8080304" y="4689475"/>
                <a:ext cx="646184" cy="325881"/>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mtClean="0">
                    <a:latin typeface="Arial" charset="0"/>
                    <a:cs typeface="Arial" charset="0"/>
                  </a:rPr>
                  <a:t>defer</a:t>
                </a:r>
              </a:p>
            </p:txBody>
          </p:sp>
        </p:grpSp>
        <p:grpSp>
          <p:nvGrpSpPr>
            <p:cNvPr id="68624" name="Group 361"/>
            <p:cNvGrpSpPr>
              <a:grpSpLocks/>
            </p:cNvGrpSpPr>
            <p:nvPr/>
          </p:nvGrpSpPr>
          <p:grpSpPr bwMode="auto">
            <a:xfrm>
              <a:off x="4589310" y="1730632"/>
              <a:ext cx="715963" cy="636905"/>
              <a:chOff x="2967" y="478"/>
              <a:chExt cx="788" cy="625"/>
            </a:xfrm>
          </p:grpSpPr>
          <p:pic>
            <p:nvPicPr>
              <p:cNvPr id="68632"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8633"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8625" name="Group 356"/>
            <p:cNvGrpSpPr>
              <a:grpSpLocks/>
            </p:cNvGrpSpPr>
            <p:nvPr/>
          </p:nvGrpSpPr>
          <p:grpSpPr bwMode="auto">
            <a:xfrm>
              <a:off x="1494954" y="1662263"/>
              <a:ext cx="670560" cy="678286"/>
              <a:chOff x="313" y="1497"/>
              <a:chExt cx="1152" cy="1014"/>
            </a:xfrm>
          </p:grpSpPr>
          <p:pic>
            <p:nvPicPr>
              <p:cNvPr id="68630"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8631"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8626" name="Group 356"/>
            <p:cNvGrpSpPr>
              <a:grpSpLocks/>
            </p:cNvGrpSpPr>
            <p:nvPr/>
          </p:nvGrpSpPr>
          <p:grpSpPr bwMode="auto">
            <a:xfrm>
              <a:off x="8591715" y="1696448"/>
              <a:ext cx="670560" cy="678285"/>
              <a:chOff x="313" y="1497"/>
              <a:chExt cx="1152" cy="1014"/>
            </a:xfrm>
          </p:grpSpPr>
          <p:pic>
            <p:nvPicPr>
              <p:cNvPr id="68628"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8629"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3" name="Slide Number Placeholder 2"/>
          <p:cNvSpPr>
            <a:spLocks noGrp="1"/>
          </p:cNvSpPr>
          <p:nvPr>
            <p:ph type="sldNum" sz="quarter" idx="10"/>
          </p:nvPr>
        </p:nvSpPr>
        <p:spPr/>
        <p:txBody>
          <a:bodyPr/>
          <a:lstStyle/>
          <a:p>
            <a:fld id="{0783864D-491B-0D48-9494-9F5AD408C5EE}"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z="4500" dirty="0" smtClean="0"/>
              <a:t>Properties of RTS/CTS Operation</a:t>
            </a:r>
          </a:p>
        </p:txBody>
      </p:sp>
      <p:sp>
        <p:nvSpPr>
          <p:cNvPr id="3" name="Content Placeholder 2"/>
          <p:cNvSpPr>
            <a:spLocks noGrp="1"/>
          </p:cNvSpPr>
          <p:nvPr>
            <p:ph idx="1"/>
          </p:nvPr>
        </p:nvSpPr>
        <p:spPr>
          <a:xfrm>
            <a:off x="471448" y="1692743"/>
            <a:ext cx="9586952" cy="6046999"/>
          </a:xfrm>
        </p:spPr>
        <p:txBody>
          <a:bodyPr>
            <a:normAutofit fontScale="92500" lnSpcReduction="20000"/>
          </a:bodyPr>
          <a:lstStyle/>
          <a:p>
            <a:pPr>
              <a:lnSpc>
                <a:spcPct val="120000"/>
              </a:lnSpc>
              <a:defRPr/>
            </a:pPr>
            <a:r>
              <a:rPr lang="en-US" dirty="0" smtClean="0"/>
              <a:t>Nodes that see CTS refrain from transmitting for specified duration</a:t>
            </a:r>
          </a:p>
          <a:p>
            <a:pPr lvl="1">
              <a:lnSpc>
                <a:spcPct val="120000"/>
              </a:lnSpc>
              <a:defRPr/>
            </a:pPr>
            <a:r>
              <a:rPr lang="en-US" dirty="0" smtClean="0"/>
              <a:t>Addresses hidden terminal problem (I did not hear you, but I heard the receiver with which I would have interfered)</a:t>
            </a:r>
          </a:p>
          <a:p>
            <a:pPr>
              <a:lnSpc>
                <a:spcPct val="120000"/>
              </a:lnSpc>
              <a:defRPr/>
            </a:pPr>
            <a:r>
              <a:rPr lang="en-US" dirty="0" smtClean="0"/>
              <a:t>Nodes that see RTS but not CTS can proceed to transmit</a:t>
            </a:r>
          </a:p>
          <a:p>
            <a:pPr lvl="1">
              <a:lnSpc>
                <a:spcPct val="120000"/>
              </a:lnSpc>
              <a:defRPr/>
            </a:pPr>
            <a:r>
              <a:rPr lang="en-US" dirty="0" smtClean="0"/>
              <a:t>Addresses exposed node problem (I heard you but not the receiver, and so I know I wont interfere with your transmission to that receiver) – only relevant in ad hoc mode</a:t>
            </a:r>
          </a:p>
          <a:p>
            <a:pPr>
              <a:lnSpc>
                <a:spcPct val="120000"/>
              </a:lnSpc>
              <a:defRPr/>
            </a:pPr>
            <a:r>
              <a:rPr lang="en-US" dirty="0" smtClean="0"/>
              <a:t>Collisions of RTS messages detected through lack of CTS response</a:t>
            </a:r>
          </a:p>
          <a:p>
            <a:pPr lvl="1">
              <a:lnSpc>
                <a:spcPct val="120000"/>
              </a:lnSpc>
              <a:defRPr/>
            </a:pPr>
            <a:r>
              <a:rPr lang="en-US" dirty="0" smtClean="0"/>
              <a:t>Exponential </a:t>
            </a:r>
            <a:r>
              <a:rPr lang="en-US" dirty="0" err="1" smtClean="0"/>
              <a:t>backoff</a:t>
            </a:r>
            <a:r>
              <a:rPr lang="en-US" dirty="0" smtClean="0"/>
              <a:t> algorithm for retransmissions</a:t>
            </a:r>
          </a:p>
          <a:p>
            <a:pPr lvl="4">
              <a:lnSpc>
                <a:spcPct val="120000"/>
              </a:lnSpc>
              <a:defRPr/>
            </a:pPr>
            <a:endParaRPr lang="en-US" dirty="0" smtClean="0"/>
          </a:p>
          <a:p>
            <a:pPr>
              <a:lnSpc>
                <a:spcPct val="120000"/>
              </a:lnSpc>
              <a:defRPr/>
            </a:pPr>
            <a:r>
              <a:rPr lang="en-US" dirty="0" smtClean="0"/>
              <a:t>RTS/CTS procedure used only for frames above a certain length</a:t>
            </a:r>
          </a:p>
          <a:p>
            <a:pPr lvl="1">
              <a:lnSpc>
                <a:spcPct val="120000"/>
              </a:lnSpc>
              <a:defRPr/>
            </a:pPr>
            <a:r>
              <a:rPr lang="en-US" dirty="0" smtClean="0"/>
              <a:t>Small frames are sent “immediately” (configurable parameter) to avoid RTS/CTS overhead</a:t>
            </a:r>
            <a:endParaRPr lang="en-US" dirty="0"/>
          </a:p>
        </p:txBody>
      </p:sp>
      <p:sp>
        <p:nvSpPr>
          <p:cNvPr id="6" name="Slide Number Placeholder 5"/>
          <p:cNvSpPr>
            <a:spLocks noGrp="1"/>
          </p:cNvSpPr>
          <p:nvPr>
            <p:ph type="sldNum" sz="quarter" idx="10"/>
          </p:nvPr>
        </p:nvSpPr>
        <p:spPr/>
        <p:txBody>
          <a:bodyPr/>
          <a:lstStyle/>
          <a:p>
            <a:fld id="{0783864D-491B-0D48-9494-9F5AD408C5EE}"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Slide Number Placeholder 8"/>
          <p:cNvSpPr>
            <a:spLocks noGrp="1"/>
          </p:cNvSpPr>
          <p:nvPr>
            <p:ph type="sldNum" sz="quarter" idx="12"/>
          </p:nvPr>
        </p:nvSpPr>
        <p:spPr>
          <a:xfrm>
            <a:off x="9790517" y="7541662"/>
            <a:ext cx="227626" cy="215444"/>
          </a:xfrm>
          <a:noFill/>
        </p:spPr>
        <p:txBody>
          <a:bodyPr/>
          <a:lstStyle/>
          <a:p>
            <a:fld id="{87CAE009-CD42-413A-B3F1-81E733097A4D}" type="slidenum">
              <a:rPr lang="en-US" smtClean="0"/>
              <a:pPr/>
              <a:t>25</a:t>
            </a:fld>
            <a:endParaRPr lang="en-US" smtClean="0"/>
          </a:p>
        </p:txBody>
      </p:sp>
      <p:sp>
        <p:nvSpPr>
          <p:cNvPr id="66564" name="Line 2"/>
          <p:cNvSpPr>
            <a:spLocks noChangeShapeType="1"/>
          </p:cNvSpPr>
          <p:nvPr/>
        </p:nvSpPr>
        <p:spPr bwMode="auto">
          <a:xfrm>
            <a:off x="932498" y="1914313"/>
            <a:ext cx="8378508" cy="0"/>
          </a:xfrm>
          <a:prstGeom prst="line">
            <a:avLst/>
          </a:prstGeom>
          <a:noFill/>
          <a:ln w="12700">
            <a:solidFill>
              <a:schemeClr val="tx1"/>
            </a:solidFill>
            <a:round/>
            <a:headEnd/>
            <a:tailEnd/>
          </a:ln>
        </p:spPr>
        <p:txBody>
          <a:bodyPr wrap="none" lIns="101882" tIns="50941" rIns="101882" bIns="50941" anchor="ctr"/>
          <a:lstStyle/>
          <a:p>
            <a:pPr algn="ctr"/>
            <a:endParaRPr lang="en-US"/>
          </a:p>
        </p:txBody>
      </p:sp>
      <p:sp>
        <p:nvSpPr>
          <p:cNvPr id="66565" name="Rectangle 3"/>
          <p:cNvSpPr>
            <a:spLocks noChangeArrowheads="1"/>
          </p:cNvSpPr>
          <p:nvPr/>
        </p:nvSpPr>
        <p:spPr bwMode="auto">
          <a:xfrm>
            <a:off x="4693920" y="1345777"/>
            <a:ext cx="1501775" cy="573935"/>
          </a:xfrm>
          <a:prstGeom prst="rect">
            <a:avLst/>
          </a:prstGeom>
          <a:solidFill>
            <a:srgbClr val="66FF33"/>
          </a:solidFill>
          <a:ln w="12700">
            <a:solidFill>
              <a:schemeClr val="tx1"/>
            </a:solidFill>
            <a:miter lim="800000"/>
            <a:headEnd/>
            <a:tailEnd/>
          </a:ln>
        </p:spPr>
        <p:txBody>
          <a:bodyPr wrap="none" lIns="101882" tIns="50941" rIns="101882" bIns="50941" anchor="ctr"/>
          <a:lstStyle/>
          <a:p>
            <a:pPr algn="ctr"/>
            <a:endParaRPr lang="en-US"/>
          </a:p>
        </p:txBody>
      </p:sp>
      <p:sp>
        <p:nvSpPr>
          <p:cNvPr id="66566" name="Text Box 4"/>
          <p:cNvSpPr txBox="1">
            <a:spLocks noChangeArrowheads="1"/>
          </p:cNvSpPr>
          <p:nvPr/>
        </p:nvSpPr>
        <p:spPr bwMode="auto">
          <a:xfrm>
            <a:off x="5170647" y="1450129"/>
            <a:ext cx="686276" cy="381423"/>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Data</a:t>
            </a:r>
          </a:p>
        </p:txBody>
      </p:sp>
      <p:sp>
        <p:nvSpPr>
          <p:cNvPr id="66567" name="Line 5"/>
          <p:cNvSpPr>
            <a:spLocks noChangeShapeType="1"/>
          </p:cNvSpPr>
          <p:nvPr/>
        </p:nvSpPr>
        <p:spPr bwMode="auto">
          <a:xfrm>
            <a:off x="6195695" y="1029124"/>
            <a:ext cx="0" cy="1687618"/>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68" name="Line 6"/>
          <p:cNvSpPr>
            <a:spLocks noChangeShapeType="1"/>
          </p:cNvSpPr>
          <p:nvPr/>
        </p:nvSpPr>
        <p:spPr bwMode="auto">
          <a:xfrm>
            <a:off x="6195695" y="2293938"/>
            <a:ext cx="530860" cy="0"/>
          </a:xfrm>
          <a:prstGeom prst="line">
            <a:avLst/>
          </a:prstGeom>
          <a:noFill/>
          <a:ln w="12700">
            <a:solidFill>
              <a:schemeClr val="tx1"/>
            </a:solidFill>
            <a:round/>
            <a:headEnd type="arrow" w="med" len="med"/>
            <a:tailEnd type="arrow" w="med" len="med"/>
          </a:ln>
        </p:spPr>
        <p:txBody>
          <a:bodyPr wrap="none" lIns="101882" tIns="50941" rIns="101882" bIns="50941" anchor="ctr"/>
          <a:lstStyle/>
          <a:p>
            <a:pPr algn="ctr"/>
            <a:endParaRPr lang="en-US"/>
          </a:p>
        </p:txBody>
      </p:sp>
      <p:sp>
        <p:nvSpPr>
          <p:cNvPr id="66569" name="Text Box 7"/>
          <p:cNvSpPr txBox="1">
            <a:spLocks noChangeArrowheads="1"/>
          </p:cNvSpPr>
          <p:nvPr/>
        </p:nvSpPr>
        <p:spPr bwMode="auto">
          <a:xfrm>
            <a:off x="6231013" y="2503415"/>
            <a:ext cx="656197" cy="379876"/>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SIFS</a:t>
            </a:r>
          </a:p>
        </p:txBody>
      </p:sp>
      <p:sp>
        <p:nvSpPr>
          <p:cNvPr id="66570" name="Line 8"/>
          <p:cNvSpPr>
            <a:spLocks noChangeShapeType="1"/>
          </p:cNvSpPr>
          <p:nvPr/>
        </p:nvSpPr>
        <p:spPr bwMode="auto">
          <a:xfrm>
            <a:off x="6815614" y="2400088"/>
            <a:ext cx="0" cy="843810"/>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71" name="AutoShape 9"/>
          <p:cNvSpPr>
            <a:spLocks/>
          </p:cNvSpPr>
          <p:nvPr/>
        </p:nvSpPr>
        <p:spPr bwMode="auto">
          <a:xfrm rot="-5400000">
            <a:off x="5047457" y="3735812"/>
            <a:ext cx="421005" cy="5036185"/>
          </a:xfrm>
          <a:prstGeom prst="leftBrace">
            <a:avLst>
              <a:gd name="adj1" fmla="val 102707"/>
              <a:gd name="adj2" fmla="val 50000"/>
            </a:avLst>
          </a:prstGeom>
          <a:noFill/>
          <a:ln w="12700">
            <a:solidFill>
              <a:schemeClr val="tx1"/>
            </a:solidFill>
            <a:round/>
            <a:headEnd/>
            <a:tailEnd/>
          </a:ln>
        </p:spPr>
        <p:txBody>
          <a:bodyPr wrap="none" lIns="101882" tIns="50941" rIns="101882" bIns="50941" anchor="ctr"/>
          <a:lstStyle/>
          <a:p>
            <a:pPr algn="ctr"/>
            <a:endParaRPr lang="en-US"/>
          </a:p>
        </p:txBody>
      </p:sp>
      <p:sp>
        <p:nvSpPr>
          <p:cNvPr id="66572" name="Text Box 10"/>
          <p:cNvSpPr txBox="1">
            <a:spLocks noChangeArrowheads="1"/>
          </p:cNvSpPr>
          <p:nvPr/>
        </p:nvSpPr>
        <p:spPr bwMode="auto">
          <a:xfrm>
            <a:off x="4351656" y="6489595"/>
            <a:ext cx="2261394" cy="449792"/>
          </a:xfrm>
          <a:prstGeom prst="rect">
            <a:avLst/>
          </a:prstGeom>
          <a:noFill/>
          <a:ln w="12700">
            <a:noFill/>
            <a:miter lim="800000"/>
            <a:headEnd/>
            <a:tailEnd/>
          </a:ln>
        </p:spPr>
        <p:txBody>
          <a:bodyPr lIns="101882" tIns="50941" rIns="101882" bIns="50941" anchor="ctr">
            <a:spAutoFit/>
          </a:bodyPr>
          <a:lstStyle/>
          <a:p>
            <a:pPr algn="ctr" eaLnBrk="0" hangingPunct="0"/>
            <a:r>
              <a:rPr lang="en-US" sz="2200" dirty="0">
                <a:solidFill>
                  <a:srgbClr val="DE420A"/>
                </a:solidFill>
              </a:rPr>
              <a:t>Busy medium</a:t>
            </a:r>
          </a:p>
        </p:txBody>
      </p:sp>
      <p:sp>
        <p:nvSpPr>
          <p:cNvPr id="66573" name="Line 11"/>
          <p:cNvSpPr>
            <a:spLocks noChangeShapeType="1"/>
          </p:cNvSpPr>
          <p:nvPr/>
        </p:nvSpPr>
        <p:spPr bwMode="auto">
          <a:xfrm>
            <a:off x="932498" y="3200718"/>
            <a:ext cx="8378508" cy="0"/>
          </a:xfrm>
          <a:prstGeom prst="line">
            <a:avLst/>
          </a:prstGeom>
          <a:noFill/>
          <a:ln w="12700">
            <a:solidFill>
              <a:schemeClr val="tx1"/>
            </a:solidFill>
            <a:round/>
            <a:headEnd/>
            <a:tailEnd/>
          </a:ln>
        </p:spPr>
        <p:txBody>
          <a:bodyPr wrap="none" lIns="101882" tIns="50941" rIns="101882" bIns="50941" anchor="ctr"/>
          <a:lstStyle/>
          <a:p>
            <a:pPr algn="ctr"/>
            <a:endParaRPr lang="en-US"/>
          </a:p>
        </p:txBody>
      </p:sp>
      <p:sp>
        <p:nvSpPr>
          <p:cNvPr id="66574" name="Rectangle 12"/>
          <p:cNvSpPr>
            <a:spLocks noChangeArrowheads="1"/>
          </p:cNvSpPr>
          <p:nvPr/>
        </p:nvSpPr>
        <p:spPr bwMode="auto">
          <a:xfrm>
            <a:off x="6815614" y="2630382"/>
            <a:ext cx="970915" cy="573935"/>
          </a:xfrm>
          <a:prstGeom prst="rect">
            <a:avLst/>
          </a:prstGeom>
          <a:solidFill>
            <a:srgbClr val="FFCC66"/>
          </a:solidFill>
          <a:ln w="12700">
            <a:solidFill>
              <a:schemeClr val="tx1"/>
            </a:solidFill>
            <a:miter lim="800000"/>
            <a:headEnd/>
            <a:tailEnd/>
          </a:ln>
        </p:spPr>
        <p:txBody>
          <a:bodyPr wrap="none" lIns="101882" tIns="50941" rIns="101882" bIns="50941" anchor="ctr"/>
          <a:lstStyle/>
          <a:p>
            <a:pPr algn="ctr"/>
            <a:endParaRPr lang="en-US"/>
          </a:p>
        </p:txBody>
      </p:sp>
      <p:sp>
        <p:nvSpPr>
          <p:cNvPr id="66575" name="Text Box 13"/>
          <p:cNvSpPr txBox="1">
            <a:spLocks noChangeArrowheads="1"/>
          </p:cNvSpPr>
          <p:nvPr/>
        </p:nvSpPr>
        <p:spPr bwMode="auto">
          <a:xfrm>
            <a:off x="6991985" y="2758123"/>
            <a:ext cx="729933" cy="381423"/>
          </a:xfrm>
          <a:prstGeom prst="rect">
            <a:avLst/>
          </a:prstGeom>
          <a:noFill/>
          <a:ln w="12700">
            <a:noFill/>
            <a:miter lim="800000"/>
            <a:headEnd/>
            <a:tailEnd/>
          </a:ln>
        </p:spPr>
        <p:txBody>
          <a:bodyPr lIns="101882" tIns="50941" rIns="101882" bIns="50941" anchor="ctr">
            <a:spAutoFit/>
          </a:bodyPr>
          <a:lstStyle/>
          <a:p>
            <a:pPr algn="ctr" eaLnBrk="0" hangingPunct="0"/>
            <a:r>
              <a:rPr lang="en-US" dirty="0"/>
              <a:t>ACK</a:t>
            </a:r>
          </a:p>
        </p:txBody>
      </p:sp>
      <p:sp>
        <p:nvSpPr>
          <p:cNvPr id="66576" name="Line 14"/>
          <p:cNvSpPr>
            <a:spLocks noChangeShapeType="1"/>
          </p:cNvSpPr>
          <p:nvPr/>
        </p:nvSpPr>
        <p:spPr bwMode="auto">
          <a:xfrm>
            <a:off x="7786530" y="3981556"/>
            <a:ext cx="883603" cy="0"/>
          </a:xfrm>
          <a:prstGeom prst="line">
            <a:avLst/>
          </a:prstGeom>
          <a:noFill/>
          <a:ln w="12700">
            <a:solidFill>
              <a:schemeClr val="tx1"/>
            </a:solidFill>
            <a:round/>
            <a:headEnd type="arrow" w="med" len="med"/>
            <a:tailEnd type="arrow" w="med" len="med"/>
          </a:ln>
        </p:spPr>
        <p:txBody>
          <a:bodyPr wrap="none" lIns="101882" tIns="50941" rIns="101882" bIns="50941" anchor="ctr"/>
          <a:lstStyle/>
          <a:p>
            <a:pPr algn="ctr"/>
            <a:endParaRPr lang="en-US"/>
          </a:p>
        </p:txBody>
      </p:sp>
      <p:sp>
        <p:nvSpPr>
          <p:cNvPr id="66577" name="Text Box 15"/>
          <p:cNvSpPr txBox="1">
            <a:spLocks noChangeArrowheads="1"/>
          </p:cNvSpPr>
          <p:nvPr/>
        </p:nvSpPr>
        <p:spPr bwMode="auto">
          <a:xfrm>
            <a:off x="7866857" y="4129088"/>
            <a:ext cx="710723" cy="379624"/>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DIFS</a:t>
            </a:r>
          </a:p>
        </p:txBody>
      </p:sp>
      <p:sp>
        <p:nvSpPr>
          <p:cNvPr id="66578" name="Line 16"/>
          <p:cNvSpPr>
            <a:spLocks noChangeShapeType="1"/>
          </p:cNvSpPr>
          <p:nvPr/>
        </p:nvSpPr>
        <p:spPr bwMode="auto">
          <a:xfrm>
            <a:off x="7786529" y="2400089"/>
            <a:ext cx="0" cy="1687618"/>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79" name="Line 17"/>
          <p:cNvSpPr>
            <a:spLocks noChangeShapeType="1"/>
          </p:cNvSpPr>
          <p:nvPr/>
        </p:nvSpPr>
        <p:spPr bwMode="auto">
          <a:xfrm>
            <a:off x="8670132" y="3877205"/>
            <a:ext cx="0" cy="1370965"/>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80" name="Line 18"/>
          <p:cNvSpPr>
            <a:spLocks noChangeShapeType="1"/>
          </p:cNvSpPr>
          <p:nvPr/>
        </p:nvSpPr>
        <p:spPr bwMode="auto">
          <a:xfrm>
            <a:off x="909797" y="4886537"/>
            <a:ext cx="8378508" cy="0"/>
          </a:xfrm>
          <a:prstGeom prst="line">
            <a:avLst/>
          </a:prstGeom>
          <a:noFill/>
          <a:ln w="12700">
            <a:solidFill>
              <a:schemeClr val="tx1"/>
            </a:solidFill>
            <a:round/>
            <a:headEnd/>
            <a:tailEnd/>
          </a:ln>
        </p:spPr>
        <p:txBody>
          <a:bodyPr wrap="none" lIns="101882" tIns="50941" rIns="101882" bIns="50941" anchor="ctr"/>
          <a:lstStyle/>
          <a:p>
            <a:pPr algn="ctr"/>
            <a:endParaRPr lang="en-US"/>
          </a:p>
        </p:txBody>
      </p:sp>
      <p:sp>
        <p:nvSpPr>
          <p:cNvPr id="66581" name="Rectangle 19"/>
          <p:cNvSpPr>
            <a:spLocks noChangeArrowheads="1"/>
          </p:cNvSpPr>
          <p:nvPr/>
        </p:nvSpPr>
        <p:spPr bwMode="auto">
          <a:xfrm>
            <a:off x="8670132" y="4303607"/>
            <a:ext cx="176371" cy="573935"/>
          </a:xfrm>
          <a:prstGeom prst="rect">
            <a:avLst/>
          </a:prstGeom>
          <a:solidFill>
            <a:srgbClr val="FF3300"/>
          </a:solidFill>
          <a:ln w="12700">
            <a:solidFill>
              <a:schemeClr val="tx1"/>
            </a:solidFill>
            <a:miter lim="800000"/>
            <a:headEnd/>
            <a:tailEnd/>
          </a:ln>
        </p:spPr>
        <p:txBody>
          <a:bodyPr wrap="none" lIns="101882" tIns="50941" rIns="101882" bIns="50941" anchor="ctr"/>
          <a:lstStyle/>
          <a:p>
            <a:pPr algn="ctr"/>
            <a:endParaRPr lang="en-US"/>
          </a:p>
        </p:txBody>
      </p:sp>
      <p:sp>
        <p:nvSpPr>
          <p:cNvPr id="66582" name="Rectangle 20"/>
          <p:cNvSpPr>
            <a:spLocks noChangeArrowheads="1"/>
          </p:cNvSpPr>
          <p:nvPr/>
        </p:nvSpPr>
        <p:spPr bwMode="auto">
          <a:xfrm>
            <a:off x="8846503" y="4303607"/>
            <a:ext cx="178118" cy="573935"/>
          </a:xfrm>
          <a:prstGeom prst="rect">
            <a:avLst/>
          </a:prstGeom>
          <a:solidFill>
            <a:srgbClr val="FF3300"/>
          </a:solidFill>
          <a:ln w="12700">
            <a:solidFill>
              <a:schemeClr val="tx1"/>
            </a:solidFill>
            <a:miter lim="800000"/>
            <a:headEnd/>
            <a:tailEnd/>
          </a:ln>
        </p:spPr>
        <p:txBody>
          <a:bodyPr wrap="none" lIns="101882" tIns="50941" rIns="101882" bIns="50941" anchor="ctr"/>
          <a:lstStyle/>
          <a:p>
            <a:pPr algn="ctr"/>
            <a:endParaRPr lang="en-US"/>
          </a:p>
        </p:txBody>
      </p:sp>
      <p:sp>
        <p:nvSpPr>
          <p:cNvPr id="66583" name="Rectangle 21"/>
          <p:cNvSpPr>
            <a:spLocks noChangeArrowheads="1"/>
          </p:cNvSpPr>
          <p:nvPr/>
        </p:nvSpPr>
        <p:spPr bwMode="auto">
          <a:xfrm>
            <a:off x="9024620" y="4303607"/>
            <a:ext cx="176372" cy="573935"/>
          </a:xfrm>
          <a:prstGeom prst="rect">
            <a:avLst/>
          </a:prstGeom>
          <a:solidFill>
            <a:srgbClr val="FF3300"/>
          </a:solidFill>
          <a:ln w="12700">
            <a:solidFill>
              <a:schemeClr val="tx1"/>
            </a:solidFill>
            <a:miter lim="800000"/>
            <a:headEnd/>
            <a:tailEnd/>
          </a:ln>
        </p:spPr>
        <p:txBody>
          <a:bodyPr wrap="none" lIns="101882" tIns="50941" rIns="101882" bIns="50941" anchor="ctr"/>
          <a:lstStyle/>
          <a:p>
            <a:pPr algn="ctr"/>
            <a:endParaRPr lang="en-US"/>
          </a:p>
        </p:txBody>
      </p:sp>
      <p:sp>
        <p:nvSpPr>
          <p:cNvPr id="66584" name="Rectangle 22"/>
          <p:cNvSpPr>
            <a:spLocks noChangeArrowheads="1"/>
          </p:cNvSpPr>
          <p:nvPr/>
        </p:nvSpPr>
        <p:spPr bwMode="auto">
          <a:xfrm>
            <a:off x="2750344" y="4312603"/>
            <a:ext cx="5036185" cy="573934"/>
          </a:xfrm>
          <a:prstGeom prst="rect">
            <a:avLst/>
          </a:prstGeom>
          <a:solidFill>
            <a:srgbClr val="FFB8A7"/>
          </a:solidFill>
          <a:ln w="12700">
            <a:solidFill>
              <a:schemeClr val="tx1"/>
            </a:solidFill>
            <a:miter lim="800000"/>
            <a:headEnd/>
            <a:tailEnd/>
          </a:ln>
        </p:spPr>
        <p:txBody>
          <a:bodyPr wrap="none" lIns="101882" tIns="50941" rIns="101882" bIns="50941" anchor="ctr"/>
          <a:lstStyle/>
          <a:p>
            <a:pPr algn="ctr" eaLnBrk="0" hangingPunct="0"/>
            <a:r>
              <a:rPr lang="en-US" dirty="0"/>
              <a:t>NAV (RTS)</a:t>
            </a:r>
            <a:endParaRPr lang="en-US" sz="2200" dirty="0"/>
          </a:p>
        </p:txBody>
      </p:sp>
      <p:sp>
        <p:nvSpPr>
          <p:cNvPr id="66585" name="Text Box 23"/>
          <p:cNvSpPr txBox="1">
            <a:spLocks noChangeArrowheads="1"/>
          </p:cNvSpPr>
          <p:nvPr/>
        </p:nvSpPr>
        <p:spPr bwMode="auto">
          <a:xfrm>
            <a:off x="915599" y="1967072"/>
            <a:ext cx="1048933" cy="441431"/>
          </a:xfrm>
          <a:prstGeom prst="rect">
            <a:avLst/>
          </a:prstGeom>
          <a:noFill/>
          <a:ln w="12700">
            <a:noFill/>
            <a:miter lim="800000"/>
            <a:headEnd/>
            <a:tailEnd/>
          </a:ln>
        </p:spPr>
        <p:txBody>
          <a:bodyPr wrap="none" lIns="101882" tIns="50941" rIns="101882" bIns="50941" anchor="ctr">
            <a:spAutoFit/>
          </a:bodyPr>
          <a:lstStyle/>
          <a:p>
            <a:pPr algn="ctr" eaLnBrk="0" hangingPunct="0"/>
            <a:r>
              <a:rPr lang="en-US" sz="2200" dirty="0">
                <a:solidFill>
                  <a:schemeClr val="bg2"/>
                </a:solidFill>
              </a:rPr>
              <a:t>Source</a:t>
            </a:r>
          </a:p>
        </p:txBody>
      </p:sp>
      <p:sp>
        <p:nvSpPr>
          <p:cNvPr id="66586" name="Text Box 24"/>
          <p:cNvSpPr txBox="1">
            <a:spLocks noChangeArrowheads="1"/>
          </p:cNvSpPr>
          <p:nvPr/>
        </p:nvSpPr>
        <p:spPr bwMode="auto">
          <a:xfrm>
            <a:off x="893942" y="3213894"/>
            <a:ext cx="1646853" cy="441431"/>
          </a:xfrm>
          <a:prstGeom prst="rect">
            <a:avLst/>
          </a:prstGeom>
          <a:noFill/>
          <a:ln w="12700">
            <a:noFill/>
            <a:miter lim="800000"/>
            <a:headEnd/>
            <a:tailEnd/>
          </a:ln>
        </p:spPr>
        <p:txBody>
          <a:bodyPr wrap="none" lIns="101882" tIns="50941" rIns="101882" bIns="50941" anchor="ctr">
            <a:spAutoFit/>
          </a:bodyPr>
          <a:lstStyle/>
          <a:p>
            <a:pPr algn="ctr" eaLnBrk="0" hangingPunct="0"/>
            <a:r>
              <a:rPr lang="en-US" sz="2200" dirty="0">
                <a:solidFill>
                  <a:schemeClr val="bg2"/>
                </a:solidFill>
              </a:rPr>
              <a:t>Destination</a:t>
            </a:r>
          </a:p>
        </p:txBody>
      </p:sp>
      <p:sp>
        <p:nvSpPr>
          <p:cNvPr id="66587" name="Text Box 25"/>
          <p:cNvSpPr txBox="1">
            <a:spLocks noChangeArrowheads="1"/>
          </p:cNvSpPr>
          <p:nvPr/>
        </p:nvSpPr>
        <p:spPr bwMode="auto">
          <a:xfrm>
            <a:off x="862057" y="5005864"/>
            <a:ext cx="1048934" cy="441431"/>
          </a:xfrm>
          <a:prstGeom prst="rect">
            <a:avLst/>
          </a:prstGeom>
          <a:noFill/>
          <a:ln w="12700">
            <a:noFill/>
            <a:miter lim="800000"/>
            <a:headEnd/>
            <a:tailEnd/>
          </a:ln>
        </p:spPr>
        <p:txBody>
          <a:bodyPr wrap="none" lIns="101882" tIns="50941" rIns="101882" bIns="50941" anchor="ctr">
            <a:spAutoFit/>
          </a:bodyPr>
          <a:lstStyle/>
          <a:p>
            <a:pPr algn="ctr" eaLnBrk="0" hangingPunct="0"/>
            <a:r>
              <a:rPr lang="en-US" sz="2200" dirty="0" smtClean="0">
                <a:solidFill>
                  <a:srgbClr val="A83208"/>
                </a:solidFill>
              </a:rPr>
              <a:t>Others</a:t>
            </a:r>
            <a:endParaRPr lang="en-US" sz="2200" dirty="0">
              <a:solidFill>
                <a:srgbClr val="A83208"/>
              </a:solidFill>
            </a:endParaRPr>
          </a:p>
        </p:txBody>
      </p:sp>
      <p:sp>
        <p:nvSpPr>
          <p:cNvPr id="66588" name="Rectangle 26"/>
          <p:cNvSpPr>
            <a:spLocks noChangeArrowheads="1"/>
          </p:cNvSpPr>
          <p:nvPr/>
        </p:nvSpPr>
        <p:spPr bwMode="auto">
          <a:xfrm>
            <a:off x="1866742" y="1345777"/>
            <a:ext cx="796290" cy="573935"/>
          </a:xfrm>
          <a:prstGeom prst="rect">
            <a:avLst/>
          </a:prstGeom>
          <a:solidFill>
            <a:srgbClr val="CCECFF"/>
          </a:solidFill>
          <a:ln w="12700">
            <a:solidFill>
              <a:schemeClr val="tx1"/>
            </a:solidFill>
            <a:miter lim="800000"/>
            <a:headEnd/>
            <a:tailEnd/>
          </a:ln>
        </p:spPr>
        <p:txBody>
          <a:bodyPr wrap="none" lIns="101882" tIns="50941" rIns="101882" bIns="50941" anchor="ctr"/>
          <a:lstStyle/>
          <a:p>
            <a:pPr algn="ctr"/>
            <a:endParaRPr lang="en-US"/>
          </a:p>
        </p:txBody>
      </p:sp>
      <p:sp>
        <p:nvSpPr>
          <p:cNvPr id="66589" name="Text Box 27"/>
          <p:cNvSpPr txBox="1">
            <a:spLocks noChangeArrowheads="1"/>
          </p:cNvSpPr>
          <p:nvPr/>
        </p:nvSpPr>
        <p:spPr bwMode="auto">
          <a:xfrm>
            <a:off x="1979377" y="1450902"/>
            <a:ext cx="622535" cy="379876"/>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RTS</a:t>
            </a:r>
          </a:p>
        </p:txBody>
      </p:sp>
      <p:sp>
        <p:nvSpPr>
          <p:cNvPr id="66590" name="Line 28"/>
          <p:cNvSpPr>
            <a:spLocks noChangeShapeType="1"/>
          </p:cNvSpPr>
          <p:nvPr/>
        </p:nvSpPr>
        <p:spPr bwMode="auto">
          <a:xfrm>
            <a:off x="983140" y="1556280"/>
            <a:ext cx="883603" cy="0"/>
          </a:xfrm>
          <a:prstGeom prst="line">
            <a:avLst/>
          </a:prstGeom>
          <a:noFill/>
          <a:ln w="12700">
            <a:solidFill>
              <a:schemeClr val="tx1"/>
            </a:solidFill>
            <a:round/>
            <a:headEnd type="arrow" w="med" len="med"/>
            <a:tailEnd type="arrow" w="med" len="med"/>
          </a:ln>
        </p:spPr>
        <p:txBody>
          <a:bodyPr wrap="none" lIns="101882" tIns="50941" rIns="101882" bIns="50941" anchor="ctr"/>
          <a:lstStyle/>
          <a:p>
            <a:pPr algn="ctr"/>
            <a:endParaRPr lang="en-US"/>
          </a:p>
        </p:txBody>
      </p:sp>
      <p:sp>
        <p:nvSpPr>
          <p:cNvPr id="66591" name="Text Box 29"/>
          <p:cNvSpPr txBox="1">
            <a:spLocks noChangeArrowheads="1"/>
          </p:cNvSpPr>
          <p:nvPr/>
        </p:nvSpPr>
        <p:spPr bwMode="auto">
          <a:xfrm>
            <a:off x="1077437" y="1151467"/>
            <a:ext cx="710723" cy="381423"/>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DIFS</a:t>
            </a:r>
          </a:p>
        </p:txBody>
      </p:sp>
      <p:sp>
        <p:nvSpPr>
          <p:cNvPr id="66592" name="Line 30"/>
          <p:cNvSpPr>
            <a:spLocks noChangeShapeType="1"/>
          </p:cNvSpPr>
          <p:nvPr/>
        </p:nvSpPr>
        <p:spPr bwMode="auto">
          <a:xfrm>
            <a:off x="2663032" y="1029124"/>
            <a:ext cx="0" cy="1687618"/>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93" name="Line 31"/>
          <p:cNvSpPr>
            <a:spLocks noChangeShapeType="1"/>
          </p:cNvSpPr>
          <p:nvPr/>
        </p:nvSpPr>
        <p:spPr bwMode="auto">
          <a:xfrm>
            <a:off x="2663032" y="2293938"/>
            <a:ext cx="529113" cy="0"/>
          </a:xfrm>
          <a:prstGeom prst="line">
            <a:avLst/>
          </a:prstGeom>
          <a:noFill/>
          <a:ln w="12700">
            <a:solidFill>
              <a:schemeClr val="tx1"/>
            </a:solidFill>
            <a:round/>
            <a:headEnd type="arrow" w="med" len="med"/>
            <a:tailEnd type="arrow" w="med" len="med"/>
          </a:ln>
        </p:spPr>
        <p:txBody>
          <a:bodyPr wrap="none" lIns="101882" tIns="50941" rIns="101882" bIns="50941" anchor="ctr"/>
          <a:lstStyle/>
          <a:p>
            <a:pPr algn="ctr"/>
            <a:endParaRPr lang="en-US"/>
          </a:p>
        </p:txBody>
      </p:sp>
      <p:sp>
        <p:nvSpPr>
          <p:cNvPr id="66594" name="Text Box 32"/>
          <p:cNvSpPr txBox="1">
            <a:spLocks noChangeArrowheads="1"/>
          </p:cNvSpPr>
          <p:nvPr/>
        </p:nvSpPr>
        <p:spPr bwMode="auto">
          <a:xfrm>
            <a:off x="2609291" y="2503415"/>
            <a:ext cx="656197" cy="379876"/>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SIFS</a:t>
            </a:r>
          </a:p>
        </p:txBody>
      </p:sp>
      <p:sp>
        <p:nvSpPr>
          <p:cNvPr id="66595" name="Line 33"/>
          <p:cNvSpPr>
            <a:spLocks noChangeShapeType="1"/>
          </p:cNvSpPr>
          <p:nvPr/>
        </p:nvSpPr>
        <p:spPr bwMode="auto">
          <a:xfrm>
            <a:off x="3192145" y="2400088"/>
            <a:ext cx="0" cy="843810"/>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96" name="Rectangle 34"/>
          <p:cNvSpPr>
            <a:spLocks noChangeArrowheads="1"/>
          </p:cNvSpPr>
          <p:nvPr/>
        </p:nvSpPr>
        <p:spPr bwMode="auto">
          <a:xfrm>
            <a:off x="3192145" y="2630382"/>
            <a:ext cx="972662" cy="573935"/>
          </a:xfrm>
          <a:prstGeom prst="rect">
            <a:avLst/>
          </a:prstGeom>
          <a:solidFill>
            <a:srgbClr val="FFCC66"/>
          </a:solidFill>
          <a:ln w="12700">
            <a:solidFill>
              <a:schemeClr val="tx1"/>
            </a:solidFill>
            <a:miter lim="800000"/>
            <a:headEnd/>
            <a:tailEnd/>
          </a:ln>
        </p:spPr>
        <p:txBody>
          <a:bodyPr wrap="none" lIns="101882" tIns="50941" rIns="101882" bIns="50941" anchor="ctr"/>
          <a:lstStyle/>
          <a:p>
            <a:pPr algn="ctr"/>
            <a:endParaRPr lang="en-US"/>
          </a:p>
        </p:txBody>
      </p:sp>
      <p:sp>
        <p:nvSpPr>
          <p:cNvPr id="66597" name="Text Box 35"/>
          <p:cNvSpPr txBox="1">
            <a:spLocks noChangeArrowheads="1"/>
          </p:cNvSpPr>
          <p:nvPr/>
        </p:nvSpPr>
        <p:spPr bwMode="auto">
          <a:xfrm>
            <a:off x="3281204" y="2758124"/>
            <a:ext cx="794543" cy="383222"/>
          </a:xfrm>
          <a:prstGeom prst="rect">
            <a:avLst/>
          </a:prstGeom>
          <a:noFill/>
          <a:ln w="12700">
            <a:noFill/>
            <a:miter lim="800000"/>
            <a:headEnd/>
            <a:tailEnd/>
          </a:ln>
        </p:spPr>
        <p:txBody>
          <a:bodyPr lIns="101882" tIns="50941" rIns="101882" bIns="50941" anchor="ctr">
            <a:spAutoFit/>
          </a:bodyPr>
          <a:lstStyle/>
          <a:p>
            <a:pPr algn="ctr" eaLnBrk="0" hangingPunct="0"/>
            <a:r>
              <a:rPr lang="en-US" dirty="0"/>
              <a:t>CTS</a:t>
            </a:r>
          </a:p>
        </p:txBody>
      </p:sp>
      <p:sp>
        <p:nvSpPr>
          <p:cNvPr id="66598" name="Line 36"/>
          <p:cNvSpPr>
            <a:spLocks noChangeShapeType="1"/>
          </p:cNvSpPr>
          <p:nvPr/>
        </p:nvSpPr>
        <p:spPr bwMode="auto">
          <a:xfrm>
            <a:off x="4693920" y="1029124"/>
            <a:ext cx="0" cy="1687618"/>
          </a:xfrm>
          <a:prstGeom prst="line">
            <a:avLst/>
          </a:prstGeom>
          <a:noFill/>
          <a:ln w="12700" cap="rnd">
            <a:solidFill>
              <a:schemeClr val="tx1"/>
            </a:solidFill>
            <a:prstDash val="sysDot"/>
            <a:round/>
            <a:headEnd/>
            <a:tailEnd/>
          </a:ln>
        </p:spPr>
        <p:txBody>
          <a:bodyPr wrap="none" lIns="101882" tIns="50941" rIns="101882" bIns="50941" anchor="ctr"/>
          <a:lstStyle/>
          <a:p>
            <a:pPr algn="ctr"/>
            <a:endParaRPr lang="en-US"/>
          </a:p>
        </p:txBody>
      </p:sp>
      <p:sp>
        <p:nvSpPr>
          <p:cNvPr id="66599" name="Line 37"/>
          <p:cNvSpPr>
            <a:spLocks noChangeShapeType="1"/>
          </p:cNvSpPr>
          <p:nvPr/>
        </p:nvSpPr>
        <p:spPr bwMode="auto">
          <a:xfrm>
            <a:off x="4164807" y="2293938"/>
            <a:ext cx="529113" cy="0"/>
          </a:xfrm>
          <a:prstGeom prst="line">
            <a:avLst/>
          </a:prstGeom>
          <a:noFill/>
          <a:ln w="12700">
            <a:solidFill>
              <a:schemeClr val="tx1"/>
            </a:solidFill>
            <a:round/>
            <a:headEnd type="arrow" w="med" len="med"/>
            <a:tailEnd type="arrow" w="med" len="med"/>
          </a:ln>
        </p:spPr>
        <p:txBody>
          <a:bodyPr wrap="none" lIns="101882" tIns="50941" rIns="101882" bIns="50941" anchor="ctr"/>
          <a:lstStyle/>
          <a:p>
            <a:pPr algn="ctr"/>
            <a:endParaRPr lang="en-US"/>
          </a:p>
        </p:txBody>
      </p:sp>
      <p:sp>
        <p:nvSpPr>
          <p:cNvPr id="66600" name="Text Box 38"/>
          <p:cNvSpPr txBox="1">
            <a:spLocks noChangeArrowheads="1"/>
          </p:cNvSpPr>
          <p:nvPr/>
        </p:nvSpPr>
        <p:spPr bwMode="auto">
          <a:xfrm>
            <a:off x="4137260" y="2503415"/>
            <a:ext cx="656197" cy="379876"/>
          </a:xfrm>
          <a:prstGeom prst="rect">
            <a:avLst/>
          </a:prstGeom>
          <a:noFill/>
          <a:ln w="12700">
            <a:noFill/>
            <a:miter lim="800000"/>
            <a:headEnd/>
            <a:tailEnd/>
          </a:ln>
        </p:spPr>
        <p:txBody>
          <a:bodyPr wrap="none" lIns="101882" tIns="50941" rIns="101882" bIns="50941" anchor="ctr">
            <a:spAutoFit/>
          </a:bodyPr>
          <a:lstStyle/>
          <a:p>
            <a:pPr algn="ctr" eaLnBrk="0" hangingPunct="0"/>
            <a:r>
              <a:rPr lang="en-US" dirty="0"/>
              <a:t>SIFS</a:t>
            </a:r>
          </a:p>
        </p:txBody>
      </p:sp>
      <p:sp>
        <p:nvSpPr>
          <p:cNvPr id="66601" name="Rectangle 39"/>
          <p:cNvSpPr>
            <a:spLocks noChangeArrowheads="1"/>
          </p:cNvSpPr>
          <p:nvPr/>
        </p:nvSpPr>
        <p:spPr bwMode="auto">
          <a:xfrm>
            <a:off x="4252119" y="4884738"/>
            <a:ext cx="3534410" cy="573934"/>
          </a:xfrm>
          <a:prstGeom prst="rect">
            <a:avLst/>
          </a:prstGeom>
          <a:solidFill>
            <a:srgbClr val="FFB8A7"/>
          </a:solidFill>
          <a:ln w="12700">
            <a:solidFill>
              <a:schemeClr val="tx1"/>
            </a:solidFill>
            <a:miter lim="800000"/>
            <a:headEnd/>
            <a:tailEnd/>
          </a:ln>
        </p:spPr>
        <p:txBody>
          <a:bodyPr wrap="none" lIns="101882" tIns="50941" rIns="101882" bIns="50941" anchor="ctr"/>
          <a:lstStyle/>
          <a:p>
            <a:pPr algn="ctr" eaLnBrk="0" hangingPunct="0"/>
            <a:r>
              <a:rPr lang="en-US" dirty="0"/>
              <a:t>NAV (CTS)</a:t>
            </a:r>
            <a:endParaRPr lang="en-US" sz="2200" dirty="0"/>
          </a:p>
        </p:txBody>
      </p:sp>
      <p:sp>
        <p:nvSpPr>
          <p:cNvPr id="66602" name="Rectangle 40"/>
          <p:cNvSpPr>
            <a:spLocks noChangeArrowheads="1"/>
          </p:cNvSpPr>
          <p:nvPr/>
        </p:nvSpPr>
        <p:spPr bwMode="auto">
          <a:xfrm>
            <a:off x="4870292" y="5458672"/>
            <a:ext cx="2916238" cy="573935"/>
          </a:xfrm>
          <a:prstGeom prst="rect">
            <a:avLst/>
          </a:prstGeom>
          <a:solidFill>
            <a:srgbClr val="FFB8A7"/>
          </a:solidFill>
          <a:ln w="12700">
            <a:solidFill>
              <a:schemeClr val="tx1"/>
            </a:solidFill>
            <a:miter lim="800000"/>
            <a:headEnd/>
            <a:tailEnd/>
          </a:ln>
        </p:spPr>
        <p:txBody>
          <a:bodyPr wrap="none" lIns="101882" tIns="50941" rIns="101882" bIns="50941" anchor="ctr"/>
          <a:lstStyle/>
          <a:p>
            <a:pPr algn="ctr" eaLnBrk="0" hangingPunct="0"/>
            <a:r>
              <a:rPr lang="en-US" dirty="0"/>
              <a:t>NAV (Data)</a:t>
            </a:r>
            <a:endParaRPr lang="en-US" sz="2200" dirty="0"/>
          </a:p>
        </p:txBody>
      </p:sp>
      <p:sp>
        <p:nvSpPr>
          <p:cNvPr id="42" name="TextBox 41"/>
          <p:cNvSpPr txBox="1"/>
          <p:nvPr/>
        </p:nvSpPr>
        <p:spPr>
          <a:xfrm>
            <a:off x="597408" y="6961632"/>
            <a:ext cx="9009888" cy="707886"/>
          </a:xfrm>
          <a:prstGeom prst="rect">
            <a:avLst/>
          </a:prstGeom>
          <a:noFill/>
        </p:spPr>
        <p:txBody>
          <a:bodyPr wrap="square" rtlCol="0">
            <a:spAutoFit/>
          </a:bodyPr>
          <a:lstStyle/>
          <a:p>
            <a:pPr algn="l"/>
            <a:r>
              <a:rPr lang="en-US" sz="2000" b="1" dirty="0" smtClean="0">
                <a:latin typeface="Times New Roman" pitchFamily="18" charset="0"/>
                <a:cs typeface="Times New Roman" pitchFamily="18" charset="0"/>
              </a:rPr>
              <a:t>NAV</a:t>
            </a:r>
            <a:r>
              <a:rPr lang="en-US" sz="2000" dirty="0" smtClean="0">
                <a:latin typeface="Times New Roman" pitchFamily="18" charset="0"/>
                <a:cs typeface="Times New Roman" pitchFamily="18" charset="0"/>
              </a:rPr>
              <a:t>: Network allocation vector, specifies amount of time the sender expects to keep the medium busy (max of 32.767 ms)</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p:txBody>
          <a:bodyPr/>
          <a:lstStyle/>
          <a:p>
            <a:pPr eaLnBrk="1" hangingPunct="1"/>
            <a:r>
              <a:rPr lang="en-US" sz="4500" dirty="0" smtClean="0"/>
              <a:t>802.11 Frame Format</a:t>
            </a:r>
          </a:p>
        </p:txBody>
      </p:sp>
      <p:sp>
        <p:nvSpPr>
          <p:cNvPr id="49" name="Content Placeholder 48"/>
          <p:cNvSpPr>
            <a:spLocks noGrp="1"/>
          </p:cNvSpPr>
          <p:nvPr>
            <p:ph idx="1"/>
          </p:nvPr>
        </p:nvSpPr>
        <p:spPr>
          <a:xfrm>
            <a:off x="456862" y="4657391"/>
            <a:ext cx="9601538" cy="3093243"/>
          </a:xfrm>
        </p:spPr>
        <p:txBody>
          <a:bodyPr>
            <a:normAutofit/>
          </a:bodyPr>
          <a:lstStyle/>
          <a:p>
            <a:pPr>
              <a:lnSpc>
                <a:spcPct val="120000"/>
              </a:lnSpc>
            </a:pPr>
            <a:r>
              <a:rPr lang="en-US" sz="1600" dirty="0" smtClean="0"/>
              <a:t>Additional address fields compared to standard E/N frame</a:t>
            </a:r>
          </a:p>
          <a:p>
            <a:pPr lvl="1">
              <a:lnSpc>
                <a:spcPct val="120000"/>
              </a:lnSpc>
            </a:pPr>
            <a:r>
              <a:rPr lang="en-US" sz="1500" dirty="0" err="1" smtClean="0"/>
              <a:t>ToDS</a:t>
            </a:r>
            <a:r>
              <a:rPr lang="en-US" sz="1500" dirty="0" smtClean="0"/>
              <a:t> and </a:t>
            </a:r>
            <a:r>
              <a:rPr lang="en-US" sz="1500" dirty="0" err="1" smtClean="0"/>
              <a:t>FromDS</a:t>
            </a:r>
            <a:r>
              <a:rPr lang="en-US" sz="1500" dirty="0" smtClean="0"/>
              <a:t> determines the content of those fields</a:t>
            </a:r>
          </a:p>
          <a:p>
            <a:pPr>
              <a:lnSpc>
                <a:spcPct val="120000"/>
              </a:lnSpc>
            </a:pPr>
            <a:r>
              <a:rPr lang="en-US" sz="1600" dirty="0" smtClean="0"/>
              <a:t>Type/Subtype indicates type of frame: management (00), control (01), or data (10)</a:t>
            </a:r>
          </a:p>
          <a:p>
            <a:pPr>
              <a:lnSpc>
                <a:spcPct val="120000"/>
              </a:lnSpc>
            </a:pPr>
            <a:r>
              <a:rPr lang="en-US" sz="1600" dirty="0" smtClean="0"/>
              <a:t>More fragment indicates that large frame was fragmented</a:t>
            </a:r>
          </a:p>
          <a:p>
            <a:pPr>
              <a:lnSpc>
                <a:spcPct val="120000"/>
              </a:lnSpc>
            </a:pPr>
            <a:r>
              <a:rPr lang="en-US" sz="1600" dirty="0" smtClean="0"/>
              <a:t>Retry indicates retransmission of previous fragment</a:t>
            </a:r>
          </a:p>
          <a:p>
            <a:pPr>
              <a:lnSpc>
                <a:spcPct val="120000"/>
              </a:lnSpc>
            </a:pPr>
            <a:r>
              <a:rPr lang="en-US" sz="1600" dirty="0" smtClean="0"/>
              <a:t>WEP means body is encrypted according to WEP alg.</a:t>
            </a:r>
          </a:p>
          <a:p>
            <a:pPr>
              <a:lnSpc>
                <a:spcPct val="120000"/>
              </a:lnSpc>
            </a:pPr>
            <a:r>
              <a:rPr lang="en-US" sz="1600" dirty="0" smtClean="0"/>
              <a:t>Duration/ID typically specifies amount of time channel will remain busy (NAV = </a:t>
            </a:r>
            <a:r>
              <a:rPr lang="en-US" sz="1600" dirty="0" err="1" smtClean="0"/>
              <a:t>Xmit</a:t>
            </a:r>
            <a:r>
              <a:rPr lang="en-US" sz="1600" dirty="0" smtClean="0"/>
              <a:t> + ACK) NAV = Network Allocation Vector</a:t>
            </a:r>
          </a:p>
          <a:p>
            <a:pPr>
              <a:lnSpc>
                <a:spcPct val="120000"/>
              </a:lnSpc>
            </a:pPr>
            <a:r>
              <a:rPr lang="en-US" sz="1600" dirty="0" smtClean="0"/>
              <a:t>Sequence control specifies fragment and sequence numbers to recognize duplicates</a:t>
            </a:r>
            <a:endParaRPr lang="en-US" sz="1600" dirty="0"/>
          </a:p>
        </p:txBody>
      </p:sp>
      <p:grpSp>
        <p:nvGrpSpPr>
          <p:cNvPr id="2" name="Group 3"/>
          <p:cNvGrpSpPr>
            <a:grpSpLocks/>
          </p:cNvGrpSpPr>
          <p:nvPr/>
        </p:nvGrpSpPr>
        <p:grpSpPr bwMode="auto">
          <a:xfrm>
            <a:off x="187818" y="1472008"/>
            <a:ext cx="9663748" cy="3179128"/>
            <a:chOff x="133" y="802"/>
            <a:chExt cx="5534" cy="1767"/>
          </a:xfrm>
        </p:grpSpPr>
        <p:sp>
          <p:nvSpPr>
            <p:cNvPr id="56327" name="Freeform 4"/>
            <p:cNvSpPr>
              <a:spLocks/>
            </p:cNvSpPr>
            <p:nvPr/>
          </p:nvSpPr>
          <p:spPr bwMode="auto">
            <a:xfrm>
              <a:off x="140" y="1307"/>
              <a:ext cx="137" cy="990"/>
            </a:xfrm>
            <a:custGeom>
              <a:avLst/>
              <a:gdLst>
                <a:gd name="T0" fmla="*/ 0 w 136"/>
                <a:gd name="T1" fmla="*/ 0 h 1815"/>
                <a:gd name="T2" fmla="*/ 0 w 136"/>
                <a:gd name="T3" fmla="*/ 733 h 1815"/>
                <a:gd name="T4" fmla="*/ 138 w 136"/>
                <a:gd name="T5" fmla="*/ 733 h 1815"/>
                <a:gd name="T6" fmla="*/ 138 w 136"/>
                <a:gd name="T7" fmla="*/ 889 h 1815"/>
                <a:gd name="T8" fmla="*/ 0 60000 65536"/>
                <a:gd name="T9" fmla="*/ 0 60000 65536"/>
                <a:gd name="T10" fmla="*/ 0 60000 65536"/>
                <a:gd name="T11" fmla="*/ 0 60000 65536"/>
                <a:gd name="T12" fmla="*/ 0 w 136"/>
                <a:gd name="T13" fmla="*/ 0 h 1815"/>
                <a:gd name="T14" fmla="*/ 136 w 136"/>
                <a:gd name="T15" fmla="*/ 1815 h 1815"/>
              </a:gdLst>
              <a:ahLst/>
              <a:cxnLst>
                <a:cxn ang="T8">
                  <a:pos x="T0" y="T1"/>
                </a:cxn>
                <a:cxn ang="T9">
                  <a:pos x="T2" y="T3"/>
                </a:cxn>
                <a:cxn ang="T10">
                  <a:pos x="T4" y="T5"/>
                </a:cxn>
                <a:cxn ang="T11">
                  <a:pos x="T6" y="T7"/>
                </a:cxn>
              </a:cxnLst>
              <a:rect l="T12" t="T13" r="T14" b="T15"/>
              <a:pathLst>
                <a:path w="136" h="1815">
                  <a:moveTo>
                    <a:pt x="0" y="0"/>
                  </a:moveTo>
                  <a:lnTo>
                    <a:pt x="0" y="1497"/>
                  </a:lnTo>
                  <a:lnTo>
                    <a:pt x="136" y="1497"/>
                  </a:lnTo>
                  <a:lnTo>
                    <a:pt x="136" y="1815"/>
                  </a:lnTo>
                </a:path>
              </a:pathLst>
            </a:custGeom>
            <a:noFill/>
            <a:ln w="9525">
              <a:solidFill>
                <a:schemeClr val="tx1"/>
              </a:solidFill>
              <a:prstDash val="dash"/>
              <a:round/>
              <a:headEnd/>
              <a:tailEnd/>
            </a:ln>
          </p:spPr>
          <p:txBody>
            <a:bodyPr wrap="none" lIns="0" tIns="0" rIns="0" bIns="0" anchor="ctr"/>
            <a:lstStyle/>
            <a:p>
              <a:pPr algn="ctr"/>
              <a:endParaRPr lang="en-US"/>
            </a:p>
          </p:txBody>
        </p:sp>
        <p:grpSp>
          <p:nvGrpSpPr>
            <p:cNvPr id="3" name="Group 5"/>
            <p:cNvGrpSpPr>
              <a:grpSpLocks/>
            </p:cNvGrpSpPr>
            <p:nvPr/>
          </p:nvGrpSpPr>
          <p:grpSpPr bwMode="auto">
            <a:xfrm>
              <a:off x="133" y="802"/>
              <a:ext cx="5534" cy="1315"/>
              <a:chOff x="133" y="1579"/>
              <a:chExt cx="5534" cy="1315"/>
            </a:xfrm>
          </p:grpSpPr>
          <p:sp>
            <p:nvSpPr>
              <p:cNvPr id="56342" name="Line 6"/>
              <p:cNvSpPr>
                <a:spLocks noChangeShapeType="1"/>
              </p:cNvSpPr>
              <p:nvPr/>
            </p:nvSpPr>
            <p:spPr bwMode="auto">
              <a:xfrm>
                <a:off x="2592" y="2674"/>
                <a:ext cx="1824" cy="0"/>
              </a:xfrm>
              <a:prstGeom prst="line">
                <a:avLst/>
              </a:prstGeom>
              <a:noFill/>
              <a:ln w="9525">
                <a:solidFill>
                  <a:schemeClr val="tx1"/>
                </a:solidFill>
                <a:round/>
                <a:headEnd/>
                <a:tailEnd/>
              </a:ln>
            </p:spPr>
            <p:txBody>
              <a:bodyPr/>
              <a:lstStyle/>
              <a:p>
                <a:pPr algn="ctr"/>
                <a:endParaRPr lang="en-US"/>
              </a:p>
            </p:txBody>
          </p:sp>
          <p:sp>
            <p:nvSpPr>
              <p:cNvPr id="56343" name="Line 7"/>
              <p:cNvSpPr>
                <a:spLocks noChangeShapeType="1"/>
              </p:cNvSpPr>
              <p:nvPr/>
            </p:nvSpPr>
            <p:spPr bwMode="auto">
              <a:xfrm flipH="1">
                <a:off x="144" y="2674"/>
                <a:ext cx="1392" cy="0"/>
              </a:xfrm>
              <a:prstGeom prst="line">
                <a:avLst/>
              </a:prstGeom>
              <a:noFill/>
              <a:ln w="9525">
                <a:solidFill>
                  <a:schemeClr val="tx1"/>
                </a:solidFill>
                <a:round/>
                <a:headEnd/>
                <a:tailEnd/>
              </a:ln>
            </p:spPr>
            <p:txBody>
              <a:bodyPr/>
              <a:lstStyle/>
              <a:p>
                <a:pPr algn="ctr"/>
                <a:endParaRPr lang="en-US"/>
              </a:p>
            </p:txBody>
          </p:sp>
          <p:sp>
            <p:nvSpPr>
              <p:cNvPr id="56344" name="Rectangle 8"/>
              <p:cNvSpPr>
                <a:spLocks noChangeArrowheads="1"/>
              </p:cNvSpPr>
              <p:nvPr/>
            </p:nvSpPr>
            <p:spPr bwMode="auto">
              <a:xfrm>
                <a:off x="1975" y="1765"/>
                <a:ext cx="622" cy="339"/>
              </a:xfrm>
              <a:prstGeom prst="rect">
                <a:avLst/>
              </a:prstGeom>
              <a:solidFill>
                <a:srgbClr val="CCECFF">
                  <a:alpha val="27843"/>
                </a:srgbClr>
              </a:solidFill>
              <a:ln w="12700">
                <a:solidFill>
                  <a:schemeClr val="tx1"/>
                </a:solidFill>
                <a:miter lim="800000"/>
                <a:headEnd/>
                <a:tailEnd/>
              </a:ln>
            </p:spPr>
            <p:txBody>
              <a:bodyPr wrap="none" anchor="ctr"/>
              <a:lstStyle/>
              <a:p>
                <a:pPr algn="ctr" eaLnBrk="0" hangingPunct="0"/>
                <a:r>
                  <a:rPr lang="en-US" dirty="0"/>
                  <a:t>Address</a:t>
                </a:r>
              </a:p>
              <a:p>
                <a:pPr algn="ctr" eaLnBrk="0" hangingPunct="0"/>
                <a:r>
                  <a:rPr lang="en-US" dirty="0"/>
                  <a:t>2</a:t>
                </a:r>
              </a:p>
            </p:txBody>
          </p:sp>
          <p:sp>
            <p:nvSpPr>
              <p:cNvPr id="56345" name="Rectangle 9"/>
              <p:cNvSpPr>
                <a:spLocks noChangeArrowheads="1"/>
              </p:cNvSpPr>
              <p:nvPr/>
            </p:nvSpPr>
            <p:spPr bwMode="auto">
              <a:xfrm>
                <a:off x="140" y="1833"/>
                <a:ext cx="600" cy="205"/>
              </a:xfrm>
              <a:prstGeom prst="rect">
                <a:avLst/>
              </a:prstGeom>
              <a:solidFill>
                <a:srgbClr val="B1CCCB"/>
              </a:solidFill>
              <a:ln w="12700" algn="ctr">
                <a:noFill/>
                <a:miter lim="800000"/>
                <a:headEnd/>
                <a:tailEnd/>
              </a:ln>
            </p:spPr>
            <p:txBody>
              <a:bodyPr anchor="ctr">
                <a:spAutoFit/>
              </a:bodyPr>
              <a:lstStyle/>
              <a:p>
                <a:pPr algn="ctr"/>
                <a:endParaRPr lang="en-US"/>
              </a:p>
            </p:txBody>
          </p:sp>
          <p:sp>
            <p:nvSpPr>
              <p:cNvPr id="56346" name="Rectangle 10"/>
              <p:cNvSpPr>
                <a:spLocks noChangeArrowheads="1"/>
              </p:cNvSpPr>
              <p:nvPr/>
            </p:nvSpPr>
            <p:spPr bwMode="auto">
              <a:xfrm>
                <a:off x="133" y="1765"/>
                <a:ext cx="622" cy="339"/>
              </a:xfrm>
              <a:prstGeom prst="rect">
                <a:avLst/>
              </a:prstGeom>
              <a:solidFill>
                <a:srgbClr val="A1E29C"/>
              </a:solidFill>
              <a:ln w="12700">
                <a:solidFill>
                  <a:schemeClr val="tx1"/>
                </a:solidFill>
                <a:miter lim="800000"/>
                <a:headEnd/>
                <a:tailEnd/>
              </a:ln>
            </p:spPr>
            <p:txBody>
              <a:bodyPr wrap="none" anchor="ctr"/>
              <a:lstStyle/>
              <a:p>
                <a:pPr algn="ctr" eaLnBrk="0" hangingPunct="0"/>
                <a:r>
                  <a:rPr lang="en-US" dirty="0"/>
                  <a:t>Frame</a:t>
                </a:r>
              </a:p>
              <a:p>
                <a:pPr algn="ctr" eaLnBrk="0" hangingPunct="0"/>
                <a:r>
                  <a:rPr lang="en-US" dirty="0"/>
                  <a:t>Control</a:t>
                </a:r>
              </a:p>
            </p:txBody>
          </p:sp>
          <p:sp>
            <p:nvSpPr>
              <p:cNvPr id="56347" name="Rectangle 11"/>
              <p:cNvSpPr>
                <a:spLocks noChangeArrowheads="1"/>
              </p:cNvSpPr>
              <p:nvPr/>
            </p:nvSpPr>
            <p:spPr bwMode="auto">
              <a:xfrm>
                <a:off x="747" y="1765"/>
                <a:ext cx="622" cy="339"/>
              </a:xfrm>
              <a:prstGeom prst="rect">
                <a:avLst/>
              </a:prstGeom>
              <a:solidFill>
                <a:schemeClr val="accent2"/>
              </a:solidFill>
              <a:ln w="12700">
                <a:solidFill>
                  <a:schemeClr val="tx1"/>
                </a:solidFill>
                <a:miter lim="800000"/>
                <a:headEnd/>
                <a:tailEnd/>
              </a:ln>
            </p:spPr>
            <p:txBody>
              <a:bodyPr wrap="none" anchor="ctr"/>
              <a:lstStyle/>
              <a:p>
                <a:pPr algn="ctr" eaLnBrk="0" hangingPunct="0"/>
                <a:r>
                  <a:rPr lang="en-US" dirty="0"/>
                  <a:t>Duration/</a:t>
                </a:r>
              </a:p>
              <a:p>
                <a:pPr algn="ctr" eaLnBrk="0" hangingPunct="0"/>
                <a:r>
                  <a:rPr lang="en-US" dirty="0"/>
                  <a:t>ID</a:t>
                </a:r>
              </a:p>
            </p:txBody>
          </p:sp>
          <p:sp>
            <p:nvSpPr>
              <p:cNvPr id="56348" name="Rectangle 12"/>
              <p:cNvSpPr>
                <a:spLocks noChangeArrowheads="1"/>
              </p:cNvSpPr>
              <p:nvPr/>
            </p:nvSpPr>
            <p:spPr bwMode="auto">
              <a:xfrm>
                <a:off x="1361" y="1765"/>
                <a:ext cx="622" cy="339"/>
              </a:xfrm>
              <a:prstGeom prst="rect">
                <a:avLst/>
              </a:prstGeom>
              <a:solidFill>
                <a:srgbClr val="CCECFF">
                  <a:alpha val="27843"/>
                </a:srgbClr>
              </a:solidFill>
              <a:ln w="12700">
                <a:solidFill>
                  <a:schemeClr val="tx1"/>
                </a:solidFill>
                <a:miter lim="800000"/>
                <a:headEnd/>
                <a:tailEnd/>
              </a:ln>
            </p:spPr>
            <p:txBody>
              <a:bodyPr wrap="none" anchor="ctr"/>
              <a:lstStyle/>
              <a:p>
                <a:pPr algn="ctr" eaLnBrk="0" hangingPunct="0"/>
                <a:r>
                  <a:rPr lang="en-US" dirty="0"/>
                  <a:t>Address</a:t>
                </a:r>
              </a:p>
              <a:p>
                <a:pPr algn="ctr" eaLnBrk="0" hangingPunct="0"/>
                <a:r>
                  <a:rPr lang="en-US" dirty="0"/>
                  <a:t>1</a:t>
                </a:r>
              </a:p>
            </p:txBody>
          </p:sp>
          <p:sp>
            <p:nvSpPr>
              <p:cNvPr id="56349" name="Rectangle 13"/>
              <p:cNvSpPr>
                <a:spLocks noChangeArrowheads="1"/>
              </p:cNvSpPr>
              <p:nvPr/>
            </p:nvSpPr>
            <p:spPr bwMode="auto">
              <a:xfrm>
                <a:off x="2589" y="1765"/>
                <a:ext cx="622" cy="339"/>
              </a:xfrm>
              <a:prstGeom prst="rect">
                <a:avLst/>
              </a:prstGeom>
              <a:solidFill>
                <a:srgbClr val="CCECFF">
                  <a:alpha val="27843"/>
                </a:srgbClr>
              </a:solidFill>
              <a:ln w="12700">
                <a:solidFill>
                  <a:schemeClr val="tx1"/>
                </a:solidFill>
                <a:miter lim="800000"/>
                <a:headEnd/>
                <a:tailEnd/>
              </a:ln>
            </p:spPr>
            <p:txBody>
              <a:bodyPr wrap="none" anchor="ctr"/>
              <a:lstStyle/>
              <a:p>
                <a:pPr algn="ctr" eaLnBrk="0" hangingPunct="0"/>
                <a:r>
                  <a:rPr lang="en-US" dirty="0"/>
                  <a:t>Address</a:t>
                </a:r>
              </a:p>
              <a:p>
                <a:pPr algn="ctr" eaLnBrk="0" hangingPunct="0"/>
                <a:r>
                  <a:rPr lang="en-US" dirty="0"/>
                  <a:t>3</a:t>
                </a:r>
              </a:p>
            </p:txBody>
          </p:sp>
          <p:sp>
            <p:nvSpPr>
              <p:cNvPr id="56350" name="Rectangle 14"/>
              <p:cNvSpPr>
                <a:spLocks noChangeArrowheads="1"/>
              </p:cNvSpPr>
              <p:nvPr/>
            </p:nvSpPr>
            <p:spPr bwMode="auto">
              <a:xfrm>
                <a:off x="3203" y="1765"/>
                <a:ext cx="622" cy="339"/>
              </a:xfrm>
              <a:prstGeom prst="rect">
                <a:avLst/>
              </a:prstGeom>
              <a:solidFill>
                <a:schemeClr val="accent2"/>
              </a:solidFill>
              <a:ln w="12700">
                <a:solidFill>
                  <a:schemeClr val="tx1"/>
                </a:solidFill>
                <a:miter lim="800000"/>
                <a:headEnd/>
                <a:tailEnd/>
              </a:ln>
            </p:spPr>
            <p:txBody>
              <a:bodyPr wrap="none" anchor="ctr"/>
              <a:lstStyle/>
              <a:p>
                <a:pPr algn="ctr" eaLnBrk="0" hangingPunct="0"/>
                <a:r>
                  <a:rPr lang="en-US" dirty="0"/>
                  <a:t>Sequence</a:t>
                </a:r>
              </a:p>
              <a:p>
                <a:pPr algn="ctr" eaLnBrk="0" hangingPunct="0"/>
                <a:r>
                  <a:rPr lang="en-US" dirty="0"/>
                  <a:t>control</a:t>
                </a:r>
              </a:p>
            </p:txBody>
          </p:sp>
          <p:sp>
            <p:nvSpPr>
              <p:cNvPr id="56351" name="Rectangle 15"/>
              <p:cNvSpPr>
                <a:spLocks noChangeArrowheads="1"/>
              </p:cNvSpPr>
              <p:nvPr/>
            </p:nvSpPr>
            <p:spPr bwMode="auto">
              <a:xfrm>
                <a:off x="3817" y="1765"/>
                <a:ext cx="622" cy="339"/>
              </a:xfrm>
              <a:prstGeom prst="rect">
                <a:avLst/>
              </a:prstGeom>
              <a:solidFill>
                <a:srgbClr val="CCECFF">
                  <a:alpha val="27843"/>
                </a:srgbClr>
              </a:solidFill>
              <a:ln w="12700">
                <a:solidFill>
                  <a:schemeClr val="tx1"/>
                </a:solidFill>
                <a:miter lim="800000"/>
                <a:headEnd/>
                <a:tailEnd/>
              </a:ln>
            </p:spPr>
            <p:txBody>
              <a:bodyPr wrap="none" anchor="ctr"/>
              <a:lstStyle/>
              <a:p>
                <a:pPr algn="ctr" eaLnBrk="0" hangingPunct="0"/>
                <a:r>
                  <a:rPr lang="en-US" dirty="0"/>
                  <a:t>Address</a:t>
                </a:r>
              </a:p>
              <a:p>
                <a:pPr algn="ctr" eaLnBrk="0" hangingPunct="0"/>
                <a:r>
                  <a:rPr lang="en-US" dirty="0"/>
                  <a:t>4</a:t>
                </a:r>
              </a:p>
            </p:txBody>
          </p:sp>
          <p:sp>
            <p:nvSpPr>
              <p:cNvPr id="56352" name="Rectangle 16"/>
              <p:cNvSpPr>
                <a:spLocks noChangeArrowheads="1"/>
              </p:cNvSpPr>
              <p:nvPr/>
            </p:nvSpPr>
            <p:spPr bwMode="auto">
              <a:xfrm>
                <a:off x="4431" y="1765"/>
                <a:ext cx="622" cy="339"/>
              </a:xfrm>
              <a:prstGeom prst="rect">
                <a:avLst/>
              </a:prstGeom>
              <a:solidFill>
                <a:srgbClr val="FFCC99"/>
              </a:solidFill>
              <a:ln w="12700">
                <a:solidFill>
                  <a:schemeClr val="tx1"/>
                </a:solidFill>
                <a:miter lim="800000"/>
                <a:headEnd/>
                <a:tailEnd/>
              </a:ln>
            </p:spPr>
            <p:txBody>
              <a:bodyPr wrap="none" anchor="ctr"/>
              <a:lstStyle/>
              <a:p>
                <a:pPr algn="ctr" eaLnBrk="0" hangingPunct="0"/>
                <a:r>
                  <a:rPr lang="en-US" dirty="0"/>
                  <a:t>Frame</a:t>
                </a:r>
              </a:p>
              <a:p>
                <a:pPr algn="ctr" eaLnBrk="0" hangingPunct="0"/>
                <a:r>
                  <a:rPr lang="en-US" dirty="0"/>
                  <a:t>body</a:t>
                </a:r>
              </a:p>
            </p:txBody>
          </p:sp>
          <p:sp>
            <p:nvSpPr>
              <p:cNvPr id="56353" name="Rectangle 17"/>
              <p:cNvSpPr>
                <a:spLocks noChangeArrowheads="1"/>
              </p:cNvSpPr>
              <p:nvPr/>
            </p:nvSpPr>
            <p:spPr bwMode="auto">
              <a:xfrm>
                <a:off x="5045" y="1765"/>
                <a:ext cx="622" cy="339"/>
              </a:xfrm>
              <a:prstGeom prst="rect">
                <a:avLst/>
              </a:prstGeom>
              <a:solidFill>
                <a:schemeClr val="accent2"/>
              </a:solidFill>
              <a:ln w="12700">
                <a:solidFill>
                  <a:schemeClr val="tx1"/>
                </a:solidFill>
                <a:miter lim="800000"/>
                <a:headEnd/>
                <a:tailEnd/>
              </a:ln>
            </p:spPr>
            <p:txBody>
              <a:bodyPr wrap="none" anchor="ctr"/>
              <a:lstStyle/>
              <a:p>
                <a:pPr algn="ctr" eaLnBrk="0" hangingPunct="0"/>
                <a:r>
                  <a:rPr lang="en-US" dirty="0"/>
                  <a:t>CRC</a:t>
                </a:r>
              </a:p>
            </p:txBody>
          </p:sp>
          <p:sp>
            <p:nvSpPr>
              <p:cNvPr id="56354" name="Text Box 18"/>
              <p:cNvSpPr txBox="1">
                <a:spLocks noChangeArrowheads="1"/>
              </p:cNvSpPr>
              <p:nvPr/>
            </p:nvSpPr>
            <p:spPr bwMode="auto">
              <a:xfrm>
                <a:off x="369" y="1588"/>
                <a:ext cx="164" cy="188"/>
              </a:xfrm>
              <a:prstGeom prst="rect">
                <a:avLst/>
              </a:prstGeom>
              <a:noFill/>
              <a:ln w="12700">
                <a:noFill/>
                <a:miter lim="800000"/>
                <a:headEnd/>
                <a:tailEnd/>
              </a:ln>
            </p:spPr>
            <p:txBody>
              <a:bodyPr wrap="none" anchor="ctr">
                <a:spAutoFit/>
              </a:bodyPr>
              <a:lstStyle/>
              <a:p>
                <a:pPr algn="ctr" eaLnBrk="0" hangingPunct="0"/>
                <a:r>
                  <a:rPr lang="en-US" sz="1600" dirty="0"/>
                  <a:t>2</a:t>
                </a:r>
              </a:p>
            </p:txBody>
          </p:sp>
          <p:sp>
            <p:nvSpPr>
              <p:cNvPr id="56355" name="Text Box 19"/>
              <p:cNvSpPr txBox="1">
                <a:spLocks noChangeArrowheads="1"/>
              </p:cNvSpPr>
              <p:nvPr/>
            </p:nvSpPr>
            <p:spPr bwMode="auto">
              <a:xfrm>
                <a:off x="999" y="1588"/>
                <a:ext cx="164" cy="188"/>
              </a:xfrm>
              <a:prstGeom prst="rect">
                <a:avLst/>
              </a:prstGeom>
              <a:noFill/>
              <a:ln w="12700">
                <a:noFill/>
                <a:miter lim="800000"/>
                <a:headEnd/>
                <a:tailEnd/>
              </a:ln>
            </p:spPr>
            <p:txBody>
              <a:bodyPr wrap="none" anchor="ctr">
                <a:spAutoFit/>
              </a:bodyPr>
              <a:lstStyle/>
              <a:p>
                <a:pPr algn="ctr" eaLnBrk="0" hangingPunct="0"/>
                <a:r>
                  <a:rPr lang="en-US" sz="1600" dirty="0"/>
                  <a:t>2</a:t>
                </a:r>
              </a:p>
            </p:txBody>
          </p:sp>
          <p:sp>
            <p:nvSpPr>
              <p:cNvPr id="56356" name="Text Box 20"/>
              <p:cNvSpPr txBox="1">
                <a:spLocks noChangeArrowheads="1"/>
              </p:cNvSpPr>
              <p:nvPr/>
            </p:nvSpPr>
            <p:spPr bwMode="auto">
              <a:xfrm>
                <a:off x="1629" y="1588"/>
                <a:ext cx="164" cy="188"/>
              </a:xfrm>
              <a:prstGeom prst="rect">
                <a:avLst/>
              </a:prstGeom>
              <a:noFill/>
              <a:ln w="12700">
                <a:noFill/>
                <a:miter lim="800000"/>
                <a:headEnd/>
                <a:tailEnd/>
              </a:ln>
            </p:spPr>
            <p:txBody>
              <a:bodyPr wrap="none" anchor="ctr">
                <a:spAutoFit/>
              </a:bodyPr>
              <a:lstStyle/>
              <a:p>
                <a:pPr algn="ctr" eaLnBrk="0" hangingPunct="0"/>
                <a:r>
                  <a:rPr lang="en-US" sz="1600" dirty="0"/>
                  <a:t>6</a:t>
                </a:r>
              </a:p>
            </p:txBody>
          </p:sp>
          <p:sp>
            <p:nvSpPr>
              <p:cNvPr id="56357" name="Text Box 21"/>
              <p:cNvSpPr txBox="1">
                <a:spLocks noChangeArrowheads="1"/>
              </p:cNvSpPr>
              <p:nvPr/>
            </p:nvSpPr>
            <p:spPr bwMode="auto">
              <a:xfrm>
                <a:off x="2235" y="1588"/>
                <a:ext cx="164" cy="188"/>
              </a:xfrm>
              <a:prstGeom prst="rect">
                <a:avLst/>
              </a:prstGeom>
              <a:noFill/>
              <a:ln w="12700">
                <a:noFill/>
                <a:miter lim="800000"/>
                <a:headEnd/>
                <a:tailEnd/>
              </a:ln>
            </p:spPr>
            <p:txBody>
              <a:bodyPr wrap="none" anchor="ctr">
                <a:spAutoFit/>
              </a:bodyPr>
              <a:lstStyle/>
              <a:p>
                <a:pPr algn="ctr" eaLnBrk="0" hangingPunct="0"/>
                <a:r>
                  <a:rPr lang="en-US" sz="1600" dirty="0"/>
                  <a:t>6</a:t>
                </a:r>
              </a:p>
            </p:txBody>
          </p:sp>
          <p:sp>
            <p:nvSpPr>
              <p:cNvPr id="56358" name="Text Box 22"/>
              <p:cNvSpPr txBox="1">
                <a:spLocks noChangeArrowheads="1"/>
              </p:cNvSpPr>
              <p:nvPr/>
            </p:nvSpPr>
            <p:spPr bwMode="auto">
              <a:xfrm>
                <a:off x="2811" y="1588"/>
                <a:ext cx="164" cy="188"/>
              </a:xfrm>
              <a:prstGeom prst="rect">
                <a:avLst/>
              </a:prstGeom>
              <a:noFill/>
              <a:ln w="12700">
                <a:noFill/>
                <a:miter lim="800000"/>
                <a:headEnd/>
                <a:tailEnd/>
              </a:ln>
            </p:spPr>
            <p:txBody>
              <a:bodyPr wrap="none" anchor="ctr">
                <a:spAutoFit/>
              </a:bodyPr>
              <a:lstStyle/>
              <a:p>
                <a:pPr algn="ctr" eaLnBrk="0" hangingPunct="0"/>
                <a:r>
                  <a:rPr lang="en-US" sz="1600" dirty="0"/>
                  <a:t>6</a:t>
                </a:r>
              </a:p>
            </p:txBody>
          </p:sp>
          <p:sp>
            <p:nvSpPr>
              <p:cNvPr id="56359" name="Text Box 23"/>
              <p:cNvSpPr txBox="1">
                <a:spLocks noChangeArrowheads="1"/>
              </p:cNvSpPr>
              <p:nvPr/>
            </p:nvSpPr>
            <p:spPr bwMode="auto">
              <a:xfrm>
                <a:off x="3435" y="1588"/>
                <a:ext cx="164" cy="188"/>
              </a:xfrm>
              <a:prstGeom prst="rect">
                <a:avLst/>
              </a:prstGeom>
              <a:noFill/>
              <a:ln w="12700">
                <a:noFill/>
                <a:miter lim="800000"/>
                <a:headEnd/>
                <a:tailEnd/>
              </a:ln>
            </p:spPr>
            <p:txBody>
              <a:bodyPr wrap="none" anchor="ctr">
                <a:spAutoFit/>
              </a:bodyPr>
              <a:lstStyle/>
              <a:p>
                <a:pPr algn="ctr" eaLnBrk="0" hangingPunct="0"/>
                <a:r>
                  <a:rPr lang="en-US" sz="1600" dirty="0"/>
                  <a:t>2</a:t>
                </a:r>
              </a:p>
            </p:txBody>
          </p:sp>
          <p:sp>
            <p:nvSpPr>
              <p:cNvPr id="56360" name="Text Box 24"/>
              <p:cNvSpPr txBox="1">
                <a:spLocks noChangeArrowheads="1"/>
              </p:cNvSpPr>
              <p:nvPr/>
            </p:nvSpPr>
            <p:spPr bwMode="auto">
              <a:xfrm>
                <a:off x="4059" y="1588"/>
                <a:ext cx="164" cy="188"/>
              </a:xfrm>
              <a:prstGeom prst="rect">
                <a:avLst/>
              </a:prstGeom>
              <a:noFill/>
              <a:ln w="12700">
                <a:noFill/>
                <a:miter lim="800000"/>
                <a:headEnd/>
                <a:tailEnd/>
              </a:ln>
            </p:spPr>
            <p:txBody>
              <a:bodyPr wrap="none" anchor="ctr">
                <a:spAutoFit/>
              </a:bodyPr>
              <a:lstStyle/>
              <a:p>
                <a:pPr algn="ctr" eaLnBrk="0" hangingPunct="0"/>
                <a:r>
                  <a:rPr lang="en-US" sz="1600" dirty="0"/>
                  <a:t>6</a:t>
                </a:r>
              </a:p>
            </p:txBody>
          </p:sp>
          <p:sp>
            <p:nvSpPr>
              <p:cNvPr id="56361" name="Text Box 25"/>
              <p:cNvSpPr txBox="1">
                <a:spLocks noChangeArrowheads="1"/>
              </p:cNvSpPr>
              <p:nvPr/>
            </p:nvSpPr>
            <p:spPr bwMode="auto">
              <a:xfrm>
                <a:off x="4493" y="1579"/>
                <a:ext cx="480" cy="205"/>
              </a:xfrm>
              <a:prstGeom prst="rect">
                <a:avLst/>
              </a:prstGeom>
              <a:noFill/>
              <a:ln w="12700">
                <a:noFill/>
                <a:miter lim="800000"/>
                <a:headEnd/>
                <a:tailEnd/>
              </a:ln>
            </p:spPr>
            <p:txBody>
              <a:bodyPr wrap="none" anchor="ctr">
                <a:spAutoFit/>
              </a:bodyPr>
              <a:lstStyle/>
              <a:p>
                <a:pPr algn="ctr" eaLnBrk="0" hangingPunct="0"/>
                <a:r>
                  <a:rPr lang="en-US" dirty="0"/>
                  <a:t>0-2312</a:t>
                </a:r>
              </a:p>
            </p:txBody>
          </p:sp>
          <p:sp>
            <p:nvSpPr>
              <p:cNvPr id="56362" name="Text Box 26"/>
              <p:cNvSpPr txBox="1">
                <a:spLocks noChangeArrowheads="1"/>
              </p:cNvSpPr>
              <p:nvPr/>
            </p:nvSpPr>
            <p:spPr bwMode="auto">
              <a:xfrm>
                <a:off x="5256" y="1579"/>
                <a:ext cx="172" cy="205"/>
              </a:xfrm>
              <a:prstGeom prst="rect">
                <a:avLst/>
              </a:prstGeom>
              <a:noFill/>
              <a:ln w="12700">
                <a:noFill/>
                <a:miter lim="800000"/>
                <a:headEnd/>
                <a:tailEnd/>
              </a:ln>
            </p:spPr>
            <p:txBody>
              <a:bodyPr wrap="none" anchor="ctr">
                <a:spAutoFit/>
              </a:bodyPr>
              <a:lstStyle/>
              <a:p>
                <a:pPr algn="ctr" eaLnBrk="0" hangingPunct="0"/>
                <a:r>
                  <a:rPr lang="en-US" dirty="0"/>
                  <a:t>4</a:t>
                </a:r>
              </a:p>
            </p:txBody>
          </p:sp>
          <p:sp>
            <p:nvSpPr>
              <p:cNvPr id="56363" name="Text Box 27"/>
              <p:cNvSpPr txBox="1">
                <a:spLocks noChangeArrowheads="1"/>
              </p:cNvSpPr>
              <p:nvPr/>
            </p:nvSpPr>
            <p:spPr bwMode="auto">
              <a:xfrm>
                <a:off x="1524" y="2568"/>
                <a:ext cx="1404" cy="212"/>
              </a:xfrm>
              <a:prstGeom prst="rect">
                <a:avLst/>
              </a:prstGeom>
              <a:solidFill>
                <a:srgbClr val="FFFF99"/>
              </a:solidFill>
              <a:ln w="12700">
                <a:noFill/>
                <a:miter lim="800000"/>
                <a:headEnd/>
                <a:tailEnd/>
              </a:ln>
            </p:spPr>
            <p:txBody>
              <a:bodyPr wrap="none" anchor="ctr">
                <a:spAutoFit/>
              </a:bodyPr>
              <a:lstStyle/>
              <a:p>
                <a:pPr algn="ctr" eaLnBrk="0" hangingPunct="0"/>
                <a:r>
                  <a:rPr lang="en-US" dirty="0"/>
                  <a:t>MAC Header (bytes)  </a:t>
                </a:r>
              </a:p>
            </p:txBody>
          </p:sp>
          <p:sp>
            <p:nvSpPr>
              <p:cNvPr id="56364" name="Text Box 28"/>
              <p:cNvSpPr txBox="1">
                <a:spLocks noChangeArrowheads="1"/>
              </p:cNvSpPr>
              <p:nvPr/>
            </p:nvSpPr>
            <p:spPr bwMode="auto">
              <a:xfrm>
                <a:off x="1056" y="2160"/>
                <a:ext cx="2160" cy="359"/>
              </a:xfrm>
              <a:prstGeom prst="rect">
                <a:avLst/>
              </a:prstGeom>
              <a:noFill/>
              <a:ln w="9525">
                <a:noFill/>
                <a:miter lim="800000"/>
                <a:headEnd/>
                <a:tailEnd/>
              </a:ln>
            </p:spPr>
            <p:txBody>
              <a:bodyPr>
                <a:spAutoFit/>
              </a:bodyPr>
              <a:lstStyle/>
              <a:p>
                <a:pPr algn="ctr" eaLnBrk="0" hangingPunct="0"/>
                <a:r>
                  <a:rPr lang="en-US" b="0"/>
                  <a:t>e.g.  StaAP1 </a:t>
                </a:r>
                <a:r>
                  <a:rPr lang="en-US" b="0">
                    <a:sym typeface="Wingdings" pitchFamily="2" charset="2"/>
                  </a:rPr>
                  <a:t> AP1  StaAPn</a:t>
                </a:r>
              </a:p>
              <a:p>
                <a:pPr algn="ctr" eaLnBrk="0" hangingPunct="0"/>
                <a:r>
                  <a:rPr lang="en-US" b="0">
                    <a:sym typeface="Wingdings" pitchFamily="2" charset="2"/>
                  </a:rPr>
                  <a:t>frame </a:t>
                </a:r>
                <a:r>
                  <a:rPr lang="en-US" b="0" i="1">
                    <a:sym typeface="Wingdings" pitchFamily="2" charset="2"/>
                  </a:rPr>
                  <a:t>from</a:t>
                </a:r>
                <a:r>
                  <a:rPr lang="en-US" b="0">
                    <a:sym typeface="Wingdings" pitchFamily="2" charset="2"/>
                  </a:rPr>
                  <a:t> DS</a:t>
                </a:r>
                <a:endParaRPr lang="en-US" b="0"/>
              </a:p>
            </p:txBody>
          </p:sp>
          <p:sp>
            <p:nvSpPr>
              <p:cNvPr id="56365" name="Line 29"/>
              <p:cNvSpPr>
                <a:spLocks noChangeShapeType="1"/>
              </p:cNvSpPr>
              <p:nvPr/>
            </p:nvSpPr>
            <p:spPr bwMode="auto">
              <a:xfrm>
                <a:off x="140" y="2187"/>
                <a:ext cx="0" cy="480"/>
              </a:xfrm>
              <a:prstGeom prst="line">
                <a:avLst/>
              </a:prstGeom>
              <a:noFill/>
              <a:ln w="9525">
                <a:solidFill>
                  <a:schemeClr val="tx1"/>
                </a:solidFill>
                <a:round/>
                <a:headEnd type="arrow" w="med" len="med"/>
                <a:tailEnd/>
              </a:ln>
            </p:spPr>
            <p:txBody>
              <a:bodyPr/>
              <a:lstStyle/>
              <a:p>
                <a:pPr algn="ctr"/>
                <a:endParaRPr lang="en-US"/>
              </a:p>
            </p:txBody>
          </p:sp>
          <p:sp>
            <p:nvSpPr>
              <p:cNvPr id="56366" name="Line 30"/>
              <p:cNvSpPr>
                <a:spLocks noChangeShapeType="1"/>
              </p:cNvSpPr>
              <p:nvPr/>
            </p:nvSpPr>
            <p:spPr bwMode="auto">
              <a:xfrm>
                <a:off x="4416" y="2186"/>
                <a:ext cx="0" cy="480"/>
              </a:xfrm>
              <a:prstGeom prst="line">
                <a:avLst/>
              </a:prstGeom>
              <a:noFill/>
              <a:ln w="9525">
                <a:solidFill>
                  <a:schemeClr val="tx1"/>
                </a:solidFill>
                <a:round/>
                <a:headEnd type="arrow" w="med" len="med"/>
                <a:tailEnd/>
              </a:ln>
            </p:spPr>
            <p:txBody>
              <a:bodyPr/>
              <a:lstStyle/>
              <a:p>
                <a:pPr algn="ctr"/>
                <a:endParaRPr lang="en-US"/>
              </a:p>
            </p:txBody>
          </p:sp>
          <p:sp>
            <p:nvSpPr>
              <p:cNvPr id="56367" name="Text Box 31"/>
              <p:cNvSpPr txBox="1">
                <a:spLocks noChangeArrowheads="1"/>
              </p:cNvSpPr>
              <p:nvPr/>
            </p:nvSpPr>
            <p:spPr bwMode="auto">
              <a:xfrm>
                <a:off x="4320" y="2535"/>
                <a:ext cx="1159" cy="359"/>
              </a:xfrm>
              <a:prstGeom prst="rect">
                <a:avLst/>
              </a:prstGeom>
              <a:solidFill>
                <a:srgbClr val="FFCC99"/>
              </a:solidFill>
              <a:ln w="9525">
                <a:noFill/>
                <a:miter lim="800000"/>
                <a:headEnd/>
                <a:tailEnd/>
              </a:ln>
            </p:spPr>
            <p:txBody>
              <a:bodyPr wrap="none">
                <a:spAutoFit/>
              </a:bodyPr>
              <a:lstStyle/>
              <a:p>
                <a:pPr algn="ctr" eaLnBrk="0" hangingPunct="0"/>
                <a:r>
                  <a:rPr lang="en-US" b="0" dirty="0"/>
                  <a:t>Incl. 8 bytes WEP,</a:t>
                </a:r>
              </a:p>
              <a:p>
                <a:pPr algn="ctr" eaLnBrk="0" hangingPunct="0"/>
                <a:r>
                  <a:rPr lang="en-US" b="0" dirty="0"/>
                  <a:t>8 bytes LLC</a:t>
                </a:r>
              </a:p>
            </p:txBody>
          </p:sp>
          <p:sp>
            <p:nvSpPr>
              <p:cNvPr id="56368" name="Line 32"/>
              <p:cNvSpPr>
                <a:spLocks noChangeShapeType="1"/>
              </p:cNvSpPr>
              <p:nvPr/>
            </p:nvSpPr>
            <p:spPr bwMode="auto">
              <a:xfrm flipV="1">
                <a:off x="4797" y="2124"/>
                <a:ext cx="3" cy="349"/>
              </a:xfrm>
              <a:prstGeom prst="line">
                <a:avLst/>
              </a:prstGeom>
              <a:noFill/>
              <a:ln w="9525">
                <a:solidFill>
                  <a:schemeClr val="tx1"/>
                </a:solidFill>
                <a:round/>
                <a:headEnd/>
                <a:tailEnd type="arrow" w="lg" len="lg"/>
              </a:ln>
            </p:spPr>
            <p:txBody>
              <a:bodyPr/>
              <a:lstStyle/>
              <a:p>
                <a:pPr algn="ctr"/>
                <a:endParaRPr lang="en-US"/>
              </a:p>
            </p:txBody>
          </p:sp>
        </p:grpSp>
        <p:grpSp>
          <p:nvGrpSpPr>
            <p:cNvPr id="4" name="Group 33"/>
            <p:cNvGrpSpPr>
              <a:grpSpLocks/>
            </p:cNvGrpSpPr>
            <p:nvPr/>
          </p:nvGrpSpPr>
          <p:grpSpPr bwMode="auto">
            <a:xfrm>
              <a:off x="267" y="2252"/>
              <a:ext cx="4311" cy="317"/>
              <a:chOff x="249" y="2796"/>
              <a:chExt cx="4311" cy="317"/>
            </a:xfrm>
          </p:grpSpPr>
          <p:sp>
            <p:nvSpPr>
              <p:cNvPr id="56331" name="Rectangle 34"/>
              <p:cNvSpPr>
                <a:spLocks noChangeArrowheads="1"/>
              </p:cNvSpPr>
              <p:nvPr/>
            </p:nvSpPr>
            <p:spPr bwMode="auto">
              <a:xfrm>
                <a:off x="249" y="2796"/>
                <a:ext cx="590"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Protocol </a:t>
                </a:r>
              </a:p>
              <a:p>
                <a:pPr algn="ctr"/>
                <a:r>
                  <a:rPr lang="en-US" dirty="0"/>
                  <a:t>Version</a:t>
                </a:r>
              </a:p>
            </p:txBody>
          </p:sp>
          <p:sp>
            <p:nvSpPr>
              <p:cNvPr id="56332" name="Rectangle 35"/>
              <p:cNvSpPr>
                <a:spLocks noChangeArrowheads="1"/>
              </p:cNvSpPr>
              <p:nvPr/>
            </p:nvSpPr>
            <p:spPr bwMode="auto">
              <a:xfrm>
                <a:off x="839" y="2796"/>
                <a:ext cx="590"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Type</a:t>
                </a:r>
              </a:p>
            </p:txBody>
          </p:sp>
          <p:sp>
            <p:nvSpPr>
              <p:cNvPr id="56333" name="Rectangle 36"/>
              <p:cNvSpPr>
                <a:spLocks noChangeArrowheads="1"/>
              </p:cNvSpPr>
              <p:nvPr/>
            </p:nvSpPr>
            <p:spPr bwMode="auto">
              <a:xfrm>
                <a:off x="1429" y="2796"/>
                <a:ext cx="590"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Subtype</a:t>
                </a:r>
              </a:p>
            </p:txBody>
          </p:sp>
          <p:sp>
            <p:nvSpPr>
              <p:cNvPr id="56334" name="Rectangle 37"/>
              <p:cNvSpPr>
                <a:spLocks noChangeArrowheads="1"/>
              </p:cNvSpPr>
              <p:nvPr/>
            </p:nvSpPr>
            <p:spPr bwMode="auto">
              <a:xfrm>
                <a:off x="2018"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To</a:t>
                </a:r>
              </a:p>
              <a:p>
                <a:pPr algn="ctr"/>
                <a:r>
                  <a:rPr lang="en-US" dirty="0"/>
                  <a:t>DS</a:t>
                </a:r>
              </a:p>
            </p:txBody>
          </p:sp>
          <p:sp>
            <p:nvSpPr>
              <p:cNvPr id="56335" name="Rectangle 38"/>
              <p:cNvSpPr>
                <a:spLocks noChangeArrowheads="1"/>
              </p:cNvSpPr>
              <p:nvPr/>
            </p:nvSpPr>
            <p:spPr bwMode="auto">
              <a:xfrm>
                <a:off x="2336"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From</a:t>
                </a:r>
              </a:p>
              <a:p>
                <a:pPr algn="ctr"/>
                <a:r>
                  <a:rPr lang="en-US" dirty="0"/>
                  <a:t>DS</a:t>
                </a:r>
              </a:p>
            </p:txBody>
          </p:sp>
          <p:sp>
            <p:nvSpPr>
              <p:cNvPr id="56336" name="Rectangle 39"/>
              <p:cNvSpPr>
                <a:spLocks noChangeArrowheads="1"/>
              </p:cNvSpPr>
              <p:nvPr/>
            </p:nvSpPr>
            <p:spPr bwMode="auto">
              <a:xfrm>
                <a:off x="2653"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More</a:t>
                </a:r>
              </a:p>
              <a:p>
                <a:pPr algn="ctr"/>
                <a:r>
                  <a:rPr lang="en-US" dirty="0" err="1"/>
                  <a:t>Frag</a:t>
                </a:r>
                <a:endParaRPr lang="en-US" dirty="0"/>
              </a:p>
            </p:txBody>
          </p:sp>
          <p:sp>
            <p:nvSpPr>
              <p:cNvPr id="56337" name="Rectangle 40"/>
              <p:cNvSpPr>
                <a:spLocks noChangeArrowheads="1"/>
              </p:cNvSpPr>
              <p:nvPr/>
            </p:nvSpPr>
            <p:spPr bwMode="auto">
              <a:xfrm>
                <a:off x="2970"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Retry</a:t>
                </a:r>
              </a:p>
            </p:txBody>
          </p:sp>
          <p:sp>
            <p:nvSpPr>
              <p:cNvPr id="56338" name="Rectangle 41"/>
              <p:cNvSpPr>
                <a:spLocks noChangeArrowheads="1"/>
              </p:cNvSpPr>
              <p:nvPr/>
            </p:nvSpPr>
            <p:spPr bwMode="auto">
              <a:xfrm>
                <a:off x="3288"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err="1"/>
                  <a:t>Pwr</a:t>
                </a:r>
                <a:endParaRPr lang="en-US" dirty="0"/>
              </a:p>
              <a:p>
                <a:pPr algn="ctr"/>
                <a:r>
                  <a:rPr lang="en-US" dirty="0"/>
                  <a:t>Mgt</a:t>
                </a:r>
              </a:p>
            </p:txBody>
          </p:sp>
          <p:sp>
            <p:nvSpPr>
              <p:cNvPr id="56339" name="Rectangle 42"/>
              <p:cNvSpPr>
                <a:spLocks noChangeArrowheads="1"/>
              </p:cNvSpPr>
              <p:nvPr/>
            </p:nvSpPr>
            <p:spPr bwMode="auto">
              <a:xfrm>
                <a:off x="3606"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More</a:t>
                </a:r>
              </a:p>
              <a:p>
                <a:pPr algn="ctr"/>
                <a:r>
                  <a:rPr lang="en-US" dirty="0"/>
                  <a:t>Data</a:t>
                </a:r>
              </a:p>
            </p:txBody>
          </p:sp>
          <p:sp>
            <p:nvSpPr>
              <p:cNvPr id="56340" name="Rectangle 43"/>
              <p:cNvSpPr>
                <a:spLocks noChangeArrowheads="1"/>
              </p:cNvSpPr>
              <p:nvPr/>
            </p:nvSpPr>
            <p:spPr bwMode="auto">
              <a:xfrm>
                <a:off x="3924"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a:t>WEP</a:t>
                </a:r>
              </a:p>
            </p:txBody>
          </p:sp>
          <p:sp>
            <p:nvSpPr>
              <p:cNvPr id="56341" name="Rectangle 44"/>
              <p:cNvSpPr>
                <a:spLocks noChangeArrowheads="1"/>
              </p:cNvSpPr>
              <p:nvPr/>
            </p:nvSpPr>
            <p:spPr bwMode="auto">
              <a:xfrm>
                <a:off x="4242" y="2796"/>
                <a:ext cx="318" cy="317"/>
              </a:xfrm>
              <a:prstGeom prst="rect">
                <a:avLst/>
              </a:prstGeom>
              <a:solidFill>
                <a:srgbClr val="CCFF99"/>
              </a:solidFill>
              <a:ln w="9525" algn="ctr">
                <a:solidFill>
                  <a:schemeClr val="tx1"/>
                </a:solidFill>
                <a:miter lim="800000"/>
                <a:headEnd/>
                <a:tailEnd/>
              </a:ln>
            </p:spPr>
            <p:txBody>
              <a:bodyPr wrap="none" lIns="0" tIns="0" rIns="0" bIns="0" anchor="ctr"/>
              <a:lstStyle/>
              <a:p>
                <a:pPr algn="ctr"/>
                <a:r>
                  <a:rPr lang="en-US" dirty="0" err="1"/>
                  <a:t>Rsvd</a:t>
                </a:r>
                <a:endParaRPr lang="en-US" dirty="0"/>
              </a:p>
            </p:txBody>
          </p:sp>
        </p:grpSp>
        <p:sp>
          <p:nvSpPr>
            <p:cNvPr id="56330" name="Freeform 45"/>
            <p:cNvSpPr>
              <a:spLocks/>
            </p:cNvSpPr>
            <p:nvPr/>
          </p:nvSpPr>
          <p:spPr bwMode="auto">
            <a:xfrm>
              <a:off x="757" y="1344"/>
              <a:ext cx="3810" cy="908"/>
            </a:xfrm>
            <a:custGeom>
              <a:avLst/>
              <a:gdLst>
                <a:gd name="T0" fmla="*/ 0 w 3810"/>
                <a:gd name="T1" fmla="*/ 0 h 1224"/>
                <a:gd name="T2" fmla="*/ 0 w 3810"/>
                <a:gd name="T3" fmla="*/ 1134 h 1224"/>
                <a:gd name="T4" fmla="*/ 3810 w 3810"/>
                <a:gd name="T5" fmla="*/ 1134 h 1224"/>
                <a:gd name="T6" fmla="*/ 3810 w 3810"/>
                <a:gd name="T7" fmla="*/ 1224 h 1224"/>
                <a:gd name="T8" fmla="*/ 0 60000 65536"/>
                <a:gd name="T9" fmla="*/ 0 60000 65536"/>
                <a:gd name="T10" fmla="*/ 0 60000 65536"/>
                <a:gd name="T11" fmla="*/ 0 60000 65536"/>
                <a:gd name="T12" fmla="*/ 0 w 3810"/>
                <a:gd name="T13" fmla="*/ 0 h 1224"/>
                <a:gd name="T14" fmla="*/ 3810 w 3810"/>
                <a:gd name="T15" fmla="*/ 1224 h 1224"/>
              </a:gdLst>
              <a:ahLst/>
              <a:cxnLst>
                <a:cxn ang="T8">
                  <a:pos x="T0" y="T1"/>
                </a:cxn>
                <a:cxn ang="T9">
                  <a:pos x="T2" y="T3"/>
                </a:cxn>
                <a:cxn ang="T10">
                  <a:pos x="T4" y="T5"/>
                </a:cxn>
                <a:cxn ang="T11">
                  <a:pos x="T6" y="T7"/>
                </a:cxn>
              </a:cxnLst>
              <a:rect l="T12" t="T13" r="T14" b="T15"/>
              <a:pathLst>
                <a:path w="3810" h="1224">
                  <a:moveTo>
                    <a:pt x="0" y="0"/>
                  </a:moveTo>
                  <a:lnTo>
                    <a:pt x="0" y="1134"/>
                  </a:lnTo>
                  <a:lnTo>
                    <a:pt x="3810" y="1134"/>
                  </a:lnTo>
                  <a:lnTo>
                    <a:pt x="3810" y="1224"/>
                  </a:lnTo>
                </a:path>
              </a:pathLst>
            </a:custGeom>
            <a:noFill/>
            <a:ln w="9525">
              <a:solidFill>
                <a:schemeClr val="tx1"/>
              </a:solidFill>
              <a:prstDash val="dash"/>
              <a:round/>
              <a:headEnd/>
              <a:tailEnd/>
            </a:ln>
          </p:spPr>
          <p:txBody>
            <a:bodyPr wrap="none" lIns="0" tIns="0" rIns="0" bIns="0" anchor="ctr"/>
            <a:lstStyle/>
            <a:p>
              <a:pPr algn="ctr"/>
              <a:endParaRPr lang="en-US"/>
            </a:p>
          </p:txBody>
        </p:sp>
      </p:grpSp>
      <p:sp>
        <p:nvSpPr>
          <p:cNvPr id="50" name="Slide Number Placeholder 49"/>
          <p:cNvSpPr>
            <a:spLocks noGrp="1"/>
          </p:cNvSpPr>
          <p:nvPr>
            <p:ph type="sldNum" sz="quarter" idx="10"/>
          </p:nvPr>
        </p:nvSpPr>
        <p:spPr/>
        <p:txBody>
          <a:bodyPr/>
          <a:lstStyle/>
          <a:p>
            <a:fld id="{0783864D-491B-0D48-9494-9F5AD408C5EE}" type="slidenum">
              <a:rPr lang="en-US" smtClean="0"/>
              <a:pPr/>
              <a:t>26</a:t>
            </a:fld>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40197" y="1939102"/>
            <a:ext cx="9771595" cy="5511027"/>
            <a:chOff x="298457" y="1939102"/>
            <a:chExt cx="9771595" cy="5511027"/>
          </a:xfrm>
        </p:grpSpPr>
        <p:grpSp>
          <p:nvGrpSpPr>
            <p:cNvPr id="74755" name="Group 2"/>
            <p:cNvGrpSpPr>
              <a:grpSpLocks/>
            </p:cNvGrpSpPr>
            <p:nvPr/>
          </p:nvGrpSpPr>
          <p:grpSpPr bwMode="auto">
            <a:xfrm>
              <a:off x="384594" y="3052787"/>
              <a:ext cx="9321340" cy="1081299"/>
              <a:chOff x="240" y="887"/>
              <a:chExt cx="5088" cy="601"/>
            </a:xfrm>
          </p:grpSpPr>
          <p:sp>
            <p:nvSpPr>
              <p:cNvPr id="30757" name="Rectangle 3"/>
              <p:cNvSpPr>
                <a:spLocks noChangeArrowheads="1"/>
              </p:cNvSpPr>
              <p:nvPr/>
            </p:nvSpPr>
            <p:spPr bwMode="auto">
              <a:xfrm>
                <a:off x="24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frame</a:t>
                </a:r>
              </a:p>
              <a:p>
                <a:pPr algn="ctr" eaLnBrk="1" hangingPunct="1">
                  <a:defRPr/>
                </a:pPr>
                <a:r>
                  <a:rPr lang="en-US">
                    <a:latin typeface="+mn-lt"/>
                    <a:cs typeface="+mn-cs"/>
                  </a:rPr>
                  <a:t>control</a:t>
                </a:r>
              </a:p>
            </p:txBody>
          </p:sp>
          <p:sp>
            <p:nvSpPr>
              <p:cNvPr id="30758" name="Rectangle 4"/>
              <p:cNvSpPr>
                <a:spLocks noChangeArrowheads="1"/>
              </p:cNvSpPr>
              <p:nvPr/>
            </p:nvSpPr>
            <p:spPr bwMode="auto">
              <a:xfrm>
                <a:off x="768"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a:latin typeface="+mn-lt"/>
                    <a:cs typeface="+mn-cs"/>
                  </a:rPr>
                  <a:t>duration</a:t>
                </a:r>
              </a:p>
            </p:txBody>
          </p:sp>
          <p:sp>
            <p:nvSpPr>
              <p:cNvPr id="30759" name="Rectangle 5"/>
              <p:cNvSpPr>
                <a:spLocks noChangeArrowheads="1"/>
              </p:cNvSpPr>
              <p:nvPr/>
            </p:nvSpPr>
            <p:spPr bwMode="auto">
              <a:xfrm>
                <a:off x="1296"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a:latin typeface="+mn-lt"/>
                    <a:cs typeface="+mn-cs"/>
                  </a:rPr>
                  <a:t>address</a:t>
                </a:r>
              </a:p>
              <a:p>
                <a:pPr algn="ctr" eaLnBrk="1" hangingPunct="1">
                  <a:defRPr/>
                </a:pPr>
                <a:r>
                  <a:rPr lang="en-US" dirty="0">
                    <a:latin typeface="+mn-lt"/>
                    <a:cs typeface="+mn-cs"/>
                  </a:rPr>
                  <a:t>1</a:t>
                </a:r>
              </a:p>
            </p:txBody>
          </p:sp>
          <p:sp>
            <p:nvSpPr>
              <p:cNvPr id="30760" name="Rectangle 6"/>
              <p:cNvSpPr>
                <a:spLocks noChangeArrowheads="1"/>
              </p:cNvSpPr>
              <p:nvPr/>
            </p:nvSpPr>
            <p:spPr bwMode="auto">
              <a:xfrm>
                <a:off x="1824"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2</a:t>
                </a:r>
              </a:p>
            </p:txBody>
          </p:sp>
          <p:sp>
            <p:nvSpPr>
              <p:cNvPr id="30761" name="Rectangle 7"/>
              <p:cNvSpPr>
                <a:spLocks noChangeArrowheads="1"/>
              </p:cNvSpPr>
              <p:nvPr/>
            </p:nvSpPr>
            <p:spPr bwMode="auto">
              <a:xfrm>
                <a:off x="3408"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4</a:t>
                </a:r>
              </a:p>
            </p:txBody>
          </p:sp>
          <p:sp>
            <p:nvSpPr>
              <p:cNvPr id="30762" name="Rectangle 8"/>
              <p:cNvSpPr>
                <a:spLocks noChangeArrowheads="1"/>
              </p:cNvSpPr>
              <p:nvPr/>
            </p:nvSpPr>
            <p:spPr bwMode="auto">
              <a:xfrm>
                <a:off x="2352"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3</a:t>
                </a:r>
              </a:p>
            </p:txBody>
          </p:sp>
          <p:sp>
            <p:nvSpPr>
              <p:cNvPr id="30763" name="Rectangle 9"/>
              <p:cNvSpPr>
                <a:spLocks noChangeArrowheads="1"/>
              </p:cNvSpPr>
              <p:nvPr/>
            </p:nvSpPr>
            <p:spPr bwMode="auto">
              <a:xfrm>
                <a:off x="288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endParaRPr lang="en-US">
                  <a:latin typeface="+mn-lt"/>
                  <a:cs typeface="+mn-cs"/>
                </a:endParaRPr>
              </a:p>
            </p:txBody>
          </p:sp>
          <p:sp>
            <p:nvSpPr>
              <p:cNvPr id="30764" name="Rectangle 10"/>
              <p:cNvSpPr>
                <a:spLocks noChangeArrowheads="1"/>
              </p:cNvSpPr>
              <p:nvPr/>
            </p:nvSpPr>
            <p:spPr bwMode="auto">
              <a:xfrm>
                <a:off x="3936" y="1104"/>
                <a:ext cx="864" cy="384"/>
              </a:xfrm>
              <a:prstGeom prst="rect">
                <a:avLst/>
              </a:prstGeom>
              <a:solidFill>
                <a:srgbClr val="FFFF9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a:latin typeface="+mn-lt"/>
                    <a:cs typeface="+mn-cs"/>
                  </a:rPr>
                  <a:t>payload</a:t>
                </a:r>
              </a:p>
            </p:txBody>
          </p:sp>
          <p:sp>
            <p:nvSpPr>
              <p:cNvPr id="30765" name="Rectangle 11"/>
              <p:cNvSpPr>
                <a:spLocks noChangeArrowheads="1"/>
              </p:cNvSpPr>
              <p:nvPr/>
            </p:nvSpPr>
            <p:spPr bwMode="auto">
              <a:xfrm>
                <a:off x="480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a:latin typeface="+mn-lt"/>
                    <a:cs typeface="+mn-cs"/>
                  </a:rPr>
                  <a:t>CRC</a:t>
                </a:r>
              </a:p>
            </p:txBody>
          </p:sp>
          <p:sp>
            <p:nvSpPr>
              <p:cNvPr id="30766" name="Text Box 12"/>
              <p:cNvSpPr txBox="1">
                <a:spLocks noChangeArrowheads="1"/>
              </p:cNvSpPr>
              <p:nvPr/>
            </p:nvSpPr>
            <p:spPr bwMode="auto">
              <a:xfrm>
                <a:off x="244" y="912"/>
                <a:ext cx="568"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mn-lt"/>
                    <a:cs typeface="+mn-cs"/>
                  </a:rPr>
                  <a:t>2 bytes</a:t>
                </a:r>
              </a:p>
            </p:txBody>
          </p:sp>
          <p:sp>
            <p:nvSpPr>
              <p:cNvPr id="30767" name="Text Box 13"/>
              <p:cNvSpPr txBox="1">
                <a:spLocks noChangeArrowheads="1"/>
              </p:cNvSpPr>
              <p:nvPr/>
            </p:nvSpPr>
            <p:spPr bwMode="auto">
              <a:xfrm>
                <a:off x="972" y="912"/>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2</a:t>
                </a:r>
              </a:p>
            </p:txBody>
          </p:sp>
          <p:sp>
            <p:nvSpPr>
              <p:cNvPr id="30768" name="Text Box 14"/>
              <p:cNvSpPr txBox="1">
                <a:spLocks noChangeArrowheads="1"/>
              </p:cNvSpPr>
              <p:nvPr/>
            </p:nvSpPr>
            <p:spPr bwMode="auto">
              <a:xfrm>
                <a:off x="1548" y="912"/>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30769" name="Text Box 15"/>
              <p:cNvSpPr txBox="1">
                <a:spLocks noChangeArrowheads="1"/>
              </p:cNvSpPr>
              <p:nvPr/>
            </p:nvSpPr>
            <p:spPr bwMode="auto">
              <a:xfrm>
                <a:off x="2028" y="912"/>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30770" name="Text Box 16"/>
              <p:cNvSpPr txBox="1">
                <a:spLocks noChangeArrowheads="1"/>
              </p:cNvSpPr>
              <p:nvPr/>
            </p:nvSpPr>
            <p:spPr bwMode="auto">
              <a:xfrm>
                <a:off x="2556" y="912"/>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30771" name="Text Box 17"/>
              <p:cNvSpPr txBox="1">
                <a:spLocks noChangeArrowheads="1"/>
              </p:cNvSpPr>
              <p:nvPr/>
            </p:nvSpPr>
            <p:spPr bwMode="auto">
              <a:xfrm>
                <a:off x="3084" y="912"/>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2</a:t>
                </a:r>
              </a:p>
            </p:txBody>
          </p:sp>
          <p:sp>
            <p:nvSpPr>
              <p:cNvPr id="30772" name="Text Box 18"/>
              <p:cNvSpPr txBox="1">
                <a:spLocks noChangeArrowheads="1"/>
              </p:cNvSpPr>
              <p:nvPr/>
            </p:nvSpPr>
            <p:spPr bwMode="auto">
              <a:xfrm>
                <a:off x="3650" y="887"/>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30773" name="Text Box 19"/>
              <p:cNvSpPr txBox="1">
                <a:spLocks noChangeArrowheads="1"/>
              </p:cNvSpPr>
              <p:nvPr/>
            </p:nvSpPr>
            <p:spPr bwMode="auto">
              <a:xfrm>
                <a:off x="4041" y="912"/>
                <a:ext cx="6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0 - 2312</a:t>
                </a:r>
              </a:p>
            </p:txBody>
          </p:sp>
          <p:sp>
            <p:nvSpPr>
              <p:cNvPr id="30774" name="Text Box 20"/>
              <p:cNvSpPr txBox="1">
                <a:spLocks noChangeArrowheads="1"/>
              </p:cNvSpPr>
              <p:nvPr/>
            </p:nvSpPr>
            <p:spPr bwMode="auto">
              <a:xfrm>
                <a:off x="4994" y="887"/>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4</a:t>
                </a:r>
              </a:p>
            </p:txBody>
          </p:sp>
          <p:sp>
            <p:nvSpPr>
              <p:cNvPr id="30775" name="Text Box 21"/>
              <p:cNvSpPr txBox="1">
                <a:spLocks noChangeArrowheads="1"/>
              </p:cNvSpPr>
              <p:nvPr/>
            </p:nvSpPr>
            <p:spPr bwMode="auto">
              <a:xfrm>
                <a:off x="2872" y="1121"/>
                <a:ext cx="564" cy="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err="1">
                    <a:latin typeface="+mn-lt"/>
                    <a:cs typeface="+mn-cs"/>
                  </a:rPr>
                  <a:t>seq</a:t>
                </a:r>
                <a:endParaRPr lang="en-US" dirty="0">
                  <a:latin typeface="+mn-lt"/>
                  <a:cs typeface="+mn-cs"/>
                </a:endParaRPr>
              </a:p>
              <a:p>
                <a:pPr algn="ctr" eaLnBrk="1" hangingPunct="1">
                  <a:defRPr/>
                </a:pPr>
                <a:r>
                  <a:rPr lang="en-US" dirty="0">
                    <a:latin typeface="+mn-lt"/>
                    <a:cs typeface="+mn-cs"/>
                  </a:rPr>
                  <a:t>control</a:t>
                </a:r>
              </a:p>
            </p:txBody>
          </p:sp>
        </p:grpSp>
        <p:grpSp>
          <p:nvGrpSpPr>
            <p:cNvPr id="74756" name="Group 23"/>
            <p:cNvGrpSpPr>
              <a:grpSpLocks/>
            </p:cNvGrpSpPr>
            <p:nvPr/>
          </p:nvGrpSpPr>
          <p:grpSpPr bwMode="auto">
            <a:xfrm>
              <a:off x="300774" y="4985092"/>
              <a:ext cx="9387840" cy="1048914"/>
              <a:chOff x="240" y="2009"/>
              <a:chExt cx="5376" cy="583"/>
            </a:xfrm>
          </p:grpSpPr>
          <p:sp>
            <p:nvSpPr>
              <p:cNvPr id="30735" name="Rectangle 24"/>
              <p:cNvSpPr>
                <a:spLocks noChangeArrowheads="1"/>
              </p:cNvSpPr>
              <p:nvPr/>
            </p:nvSpPr>
            <p:spPr bwMode="auto">
              <a:xfrm>
                <a:off x="864" y="2208"/>
                <a:ext cx="624"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Type</a:t>
                </a:r>
              </a:p>
            </p:txBody>
          </p:sp>
          <p:sp>
            <p:nvSpPr>
              <p:cNvPr id="30736" name="Rectangle 25"/>
              <p:cNvSpPr>
                <a:spLocks noChangeArrowheads="1"/>
              </p:cNvSpPr>
              <p:nvPr/>
            </p:nvSpPr>
            <p:spPr bwMode="auto">
              <a:xfrm>
                <a:off x="2592"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From</a:t>
                </a:r>
              </a:p>
              <a:p>
                <a:pPr algn="ctr" eaLnBrk="1" hangingPunct="1">
                  <a:defRPr/>
                </a:pPr>
                <a:r>
                  <a:rPr lang="en-US">
                    <a:latin typeface="+mn-lt"/>
                    <a:cs typeface="+mn-cs"/>
                  </a:rPr>
                  <a:t>AP</a:t>
                </a:r>
              </a:p>
            </p:txBody>
          </p:sp>
          <p:sp>
            <p:nvSpPr>
              <p:cNvPr id="30737" name="Rectangle 26"/>
              <p:cNvSpPr>
                <a:spLocks noChangeArrowheads="1"/>
              </p:cNvSpPr>
              <p:nvPr/>
            </p:nvSpPr>
            <p:spPr bwMode="auto">
              <a:xfrm>
                <a:off x="1488" y="2208"/>
                <a:ext cx="67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Subtype</a:t>
                </a:r>
              </a:p>
            </p:txBody>
          </p:sp>
          <p:sp>
            <p:nvSpPr>
              <p:cNvPr id="30738" name="Rectangle 27"/>
              <p:cNvSpPr>
                <a:spLocks noChangeArrowheads="1"/>
              </p:cNvSpPr>
              <p:nvPr/>
            </p:nvSpPr>
            <p:spPr bwMode="auto">
              <a:xfrm>
                <a:off x="2160"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To</a:t>
                </a:r>
              </a:p>
              <a:p>
                <a:pPr algn="ctr" eaLnBrk="1" hangingPunct="1">
                  <a:defRPr/>
                </a:pPr>
                <a:r>
                  <a:rPr lang="en-US">
                    <a:latin typeface="+mn-lt"/>
                    <a:cs typeface="+mn-cs"/>
                  </a:rPr>
                  <a:t>AP</a:t>
                </a:r>
              </a:p>
            </p:txBody>
          </p:sp>
          <p:sp>
            <p:nvSpPr>
              <p:cNvPr id="30739" name="Rectangle 28"/>
              <p:cNvSpPr>
                <a:spLocks noChangeArrowheads="1"/>
              </p:cNvSpPr>
              <p:nvPr/>
            </p:nvSpPr>
            <p:spPr bwMode="auto">
              <a:xfrm>
                <a:off x="3024"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More </a:t>
                </a:r>
              </a:p>
              <a:p>
                <a:pPr algn="ctr" eaLnBrk="1" hangingPunct="1">
                  <a:defRPr/>
                </a:pPr>
                <a:r>
                  <a:rPr lang="en-US">
                    <a:latin typeface="+mn-lt"/>
                    <a:cs typeface="+mn-cs"/>
                  </a:rPr>
                  <a:t>frag</a:t>
                </a:r>
              </a:p>
            </p:txBody>
          </p:sp>
          <p:sp>
            <p:nvSpPr>
              <p:cNvPr id="30740" name="Rectangle 29"/>
              <p:cNvSpPr>
                <a:spLocks noChangeArrowheads="1"/>
              </p:cNvSpPr>
              <p:nvPr/>
            </p:nvSpPr>
            <p:spPr bwMode="auto">
              <a:xfrm>
                <a:off x="4752"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WEP</a:t>
                </a:r>
              </a:p>
            </p:txBody>
          </p:sp>
          <p:sp>
            <p:nvSpPr>
              <p:cNvPr id="30741" name="Rectangle 30"/>
              <p:cNvSpPr>
                <a:spLocks noChangeArrowheads="1"/>
              </p:cNvSpPr>
              <p:nvPr/>
            </p:nvSpPr>
            <p:spPr bwMode="auto">
              <a:xfrm>
                <a:off x="4320"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More</a:t>
                </a:r>
              </a:p>
              <a:p>
                <a:pPr algn="ctr" eaLnBrk="1" hangingPunct="1">
                  <a:defRPr/>
                </a:pPr>
                <a:r>
                  <a:rPr lang="en-US">
                    <a:latin typeface="+mn-lt"/>
                    <a:cs typeface="+mn-cs"/>
                  </a:rPr>
                  <a:t>data</a:t>
                </a:r>
              </a:p>
            </p:txBody>
          </p:sp>
          <p:sp>
            <p:nvSpPr>
              <p:cNvPr id="30742" name="Rectangle 31"/>
              <p:cNvSpPr>
                <a:spLocks noChangeArrowheads="1"/>
              </p:cNvSpPr>
              <p:nvPr/>
            </p:nvSpPr>
            <p:spPr bwMode="auto">
              <a:xfrm>
                <a:off x="3888"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Power</a:t>
                </a:r>
              </a:p>
              <a:p>
                <a:pPr algn="ctr" eaLnBrk="1" hangingPunct="1">
                  <a:defRPr/>
                </a:pPr>
                <a:r>
                  <a:rPr lang="en-US">
                    <a:latin typeface="+mn-lt"/>
                    <a:cs typeface="+mn-cs"/>
                  </a:rPr>
                  <a:t>mgt</a:t>
                </a:r>
              </a:p>
            </p:txBody>
          </p:sp>
          <p:sp>
            <p:nvSpPr>
              <p:cNvPr id="30743" name="Rectangle 32"/>
              <p:cNvSpPr>
                <a:spLocks noChangeArrowheads="1"/>
              </p:cNvSpPr>
              <p:nvPr/>
            </p:nvSpPr>
            <p:spPr bwMode="auto">
              <a:xfrm>
                <a:off x="3456"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Retry</a:t>
                </a:r>
              </a:p>
            </p:txBody>
          </p:sp>
          <p:sp>
            <p:nvSpPr>
              <p:cNvPr id="30744" name="Rectangle 33"/>
              <p:cNvSpPr>
                <a:spLocks noChangeArrowheads="1"/>
              </p:cNvSpPr>
              <p:nvPr/>
            </p:nvSpPr>
            <p:spPr bwMode="auto">
              <a:xfrm>
                <a:off x="5184" y="2208"/>
                <a:ext cx="432"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err="1">
                    <a:latin typeface="+mn-lt"/>
                    <a:cs typeface="+mn-cs"/>
                  </a:rPr>
                  <a:t>Rsvd</a:t>
                </a:r>
                <a:endParaRPr lang="en-US" dirty="0">
                  <a:latin typeface="+mn-lt"/>
                  <a:cs typeface="+mn-cs"/>
                </a:endParaRPr>
              </a:p>
            </p:txBody>
          </p:sp>
          <p:sp>
            <p:nvSpPr>
              <p:cNvPr id="30745" name="Rectangle 34"/>
              <p:cNvSpPr>
                <a:spLocks noChangeArrowheads="1"/>
              </p:cNvSpPr>
              <p:nvPr/>
            </p:nvSpPr>
            <p:spPr bwMode="auto">
              <a:xfrm>
                <a:off x="240" y="2208"/>
                <a:ext cx="624"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Protocol</a:t>
                </a:r>
              </a:p>
              <a:p>
                <a:pPr algn="ctr" eaLnBrk="1" hangingPunct="1">
                  <a:defRPr/>
                </a:pPr>
                <a:r>
                  <a:rPr lang="en-US">
                    <a:latin typeface="+mn-lt"/>
                    <a:cs typeface="+mn-cs"/>
                  </a:rPr>
                  <a:t>version</a:t>
                </a:r>
              </a:p>
            </p:txBody>
          </p:sp>
          <p:sp>
            <p:nvSpPr>
              <p:cNvPr id="30746" name="Text Box 35"/>
              <p:cNvSpPr txBox="1">
                <a:spLocks noChangeArrowheads="1"/>
              </p:cNvSpPr>
              <p:nvPr/>
            </p:nvSpPr>
            <p:spPr bwMode="auto">
              <a:xfrm>
                <a:off x="367" y="2009"/>
                <a:ext cx="476"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mn-lt"/>
                    <a:cs typeface="+mn-cs"/>
                  </a:rPr>
                  <a:t>2 bits</a:t>
                </a:r>
              </a:p>
            </p:txBody>
          </p:sp>
          <p:sp>
            <p:nvSpPr>
              <p:cNvPr id="30747" name="Text Box 36"/>
              <p:cNvSpPr txBox="1">
                <a:spLocks noChangeArrowheads="1"/>
              </p:cNvSpPr>
              <p:nvPr/>
            </p:nvSpPr>
            <p:spPr bwMode="auto">
              <a:xfrm>
                <a:off x="1116"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2</a:t>
                </a:r>
              </a:p>
            </p:txBody>
          </p:sp>
          <p:sp>
            <p:nvSpPr>
              <p:cNvPr id="30748" name="Text Box 37"/>
              <p:cNvSpPr txBox="1">
                <a:spLocks noChangeArrowheads="1"/>
              </p:cNvSpPr>
              <p:nvPr/>
            </p:nvSpPr>
            <p:spPr bwMode="auto">
              <a:xfrm>
                <a:off x="1740"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4</a:t>
                </a:r>
              </a:p>
            </p:txBody>
          </p:sp>
          <p:sp>
            <p:nvSpPr>
              <p:cNvPr id="30749" name="Text Box 38"/>
              <p:cNvSpPr txBox="1">
                <a:spLocks noChangeArrowheads="1"/>
              </p:cNvSpPr>
              <p:nvPr/>
            </p:nvSpPr>
            <p:spPr bwMode="auto">
              <a:xfrm>
                <a:off x="2316"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0" name="Text Box 39"/>
              <p:cNvSpPr txBox="1">
                <a:spLocks noChangeArrowheads="1"/>
              </p:cNvSpPr>
              <p:nvPr/>
            </p:nvSpPr>
            <p:spPr bwMode="auto">
              <a:xfrm>
                <a:off x="2700"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1" name="Text Box 40"/>
              <p:cNvSpPr txBox="1">
                <a:spLocks noChangeArrowheads="1"/>
              </p:cNvSpPr>
              <p:nvPr/>
            </p:nvSpPr>
            <p:spPr bwMode="auto">
              <a:xfrm>
                <a:off x="3132"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2" name="Text Box 41"/>
              <p:cNvSpPr txBox="1">
                <a:spLocks noChangeArrowheads="1"/>
              </p:cNvSpPr>
              <p:nvPr/>
            </p:nvSpPr>
            <p:spPr bwMode="auto">
              <a:xfrm>
                <a:off x="4476"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3" name="Text Box 42"/>
              <p:cNvSpPr txBox="1">
                <a:spLocks noChangeArrowheads="1"/>
              </p:cNvSpPr>
              <p:nvPr/>
            </p:nvSpPr>
            <p:spPr bwMode="auto">
              <a:xfrm>
                <a:off x="4908"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4" name="Text Box 43"/>
              <p:cNvSpPr txBox="1">
                <a:spLocks noChangeArrowheads="1"/>
              </p:cNvSpPr>
              <p:nvPr/>
            </p:nvSpPr>
            <p:spPr bwMode="auto">
              <a:xfrm>
                <a:off x="5292"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5" name="Text Box 44"/>
              <p:cNvSpPr txBox="1">
                <a:spLocks noChangeArrowheads="1"/>
              </p:cNvSpPr>
              <p:nvPr/>
            </p:nvSpPr>
            <p:spPr bwMode="auto">
              <a:xfrm>
                <a:off x="3612"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sp>
            <p:nvSpPr>
              <p:cNvPr id="30756" name="Text Box 45"/>
              <p:cNvSpPr txBox="1">
                <a:spLocks noChangeArrowheads="1"/>
              </p:cNvSpPr>
              <p:nvPr/>
            </p:nvSpPr>
            <p:spPr bwMode="auto">
              <a:xfrm>
                <a:off x="3996" y="2016"/>
                <a:ext cx="19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1</a:t>
                </a:r>
              </a:p>
            </p:txBody>
          </p:sp>
        </p:grpSp>
        <p:sp>
          <p:nvSpPr>
            <p:cNvPr id="74757" name="Freeform 47"/>
            <p:cNvSpPr>
              <a:spLocks/>
            </p:cNvSpPr>
            <p:nvPr/>
          </p:nvSpPr>
          <p:spPr bwMode="auto">
            <a:xfrm>
              <a:off x="298457" y="4146680"/>
              <a:ext cx="9771595" cy="1209040"/>
            </a:xfrm>
            <a:custGeom>
              <a:avLst/>
              <a:gdLst>
                <a:gd name="T0" fmla="*/ 2147483647 w 5489"/>
                <a:gd name="T1" fmla="*/ 0 h 672"/>
                <a:gd name="T2" fmla="*/ 0 w 5489"/>
                <a:gd name="T3" fmla="*/ 2147483647 h 672"/>
                <a:gd name="T4" fmla="*/ 2147483647 w 5489"/>
                <a:gd name="T5" fmla="*/ 2147483647 h 672"/>
                <a:gd name="T6" fmla="*/ 2147483647 w 5489"/>
                <a:gd name="T7" fmla="*/ 0 h 672"/>
                <a:gd name="T8" fmla="*/ 2147483647 w 5489"/>
                <a:gd name="T9" fmla="*/ 0 h 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89" h="672">
                  <a:moveTo>
                    <a:pt x="64" y="0"/>
                  </a:moveTo>
                  <a:lnTo>
                    <a:pt x="0" y="664"/>
                  </a:lnTo>
                  <a:lnTo>
                    <a:pt x="5392" y="672"/>
                  </a:lnTo>
                  <a:cubicBezTo>
                    <a:pt x="5489" y="561"/>
                    <a:pt x="976" y="408"/>
                    <a:pt x="584" y="0"/>
                  </a:cubicBezTo>
                  <a:cubicBezTo>
                    <a:pt x="152" y="0"/>
                    <a:pt x="172" y="0"/>
                    <a:pt x="64" y="0"/>
                  </a:cubicBezTo>
                  <a:close/>
                </a:path>
              </a:pathLst>
            </a:custGeom>
            <a:gradFill rotWithShape="1">
              <a:gsLst>
                <a:gs pos="0">
                  <a:schemeClr val="tx1"/>
                </a:gs>
                <a:gs pos="100000">
                  <a:schemeClr val="bg1">
                    <a:alpha val="17998"/>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pPr algn="ctr"/>
              <a:endParaRPr lang="en-US">
                <a:latin typeface="+mn-lt"/>
              </a:endParaRPr>
            </a:p>
          </p:txBody>
        </p:sp>
        <p:sp>
          <p:nvSpPr>
            <p:cNvPr id="30727" name="Text Box 49"/>
            <p:cNvSpPr txBox="1">
              <a:spLocks noChangeArrowheads="1"/>
            </p:cNvSpPr>
            <p:nvPr/>
          </p:nvSpPr>
          <p:spPr bwMode="auto">
            <a:xfrm>
              <a:off x="2267186" y="2095630"/>
              <a:ext cx="3579424" cy="65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latin typeface="+mn-lt"/>
                  <a:cs typeface="Arial" charset="0"/>
                </a:rPr>
                <a:t>duration of reserved </a:t>
              </a:r>
            </a:p>
            <a:p>
              <a:pPr algn="l">
                <a:defRPr/>
              </a:pPr>
              <a:r>
                <a:rPr lang="en-US" dirty="0" smtClean="0">
                  <a:latin typeface="+mn-lt"/>
                  <a:cs typeface="Arial" charset="0"/>
                </a:rPr>
                <a:t>transmission time (RTS/CTS)</a:t>
              </a:r>
            </a:p>
          </p:txBody>
        </p:sp>
        <p:sp>
          <p:nvSpPr>
            <p:cNvPr id="30728" name="Line 50"/>
            <p:cNvSpPr>
              <a:spLocks noChangeShapeType="1"/>
            </p:cNvSpPr>
            <p:nvPr/>
          </p:nvSpPr>
          <p:spPr bwMode="auto">
            <a:xfrm flipH="1">
              <a:off x="1909070" y="2442231"/>
              <a:ext cx="408474" cy="62674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ctr">
                <a:defRPr/>
              </a:pPr>
              <a:endParaRPr lang="en-US">
                <a:latin typeface="+mn-lt"/>
                <a:cs typeface="+mn-cs"/>
              </a:endParaRPr>
            </a:p>
          </p:txBody>
        </p:sp>
        <p:sp>
          <p:nvSpPr>
            <p:cNvPr id="30729" name="Text Box 51"/>
            <p:cNvSpPr txBox="1">
              <a:spLocks noChangeArrowheads="1"/>
            </p:cNvSpPr>
            <p:nvPr/>
          </p:nvSpPr>
          <p:spPr bwMode="auto">
            <a:xfrm>
              <a:off x="6340168" y="1939102"/>
              <a:ext cx="1634818" cy="65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latin typeface="+mn-lt"/>
                  <a:cs typeface="Arial" charset="0"/>
                </a:rPr>
                <a:t>frame </a:t>
              </a:r>
              <a:r>
                <a:rPr lang="en-US" dirty="0" err="1" smtClean="0">
                  <a:latin typeface="+mn-lt"/>
                  <a:cs typeface="Arial" charset="0"/>
                </a:rPr>
                <a:t>seq</a:t>
              </a:r>
              <a:r>
                <a:rPr lang="en-US" dirty="0" smtClean="0">
                  <a:latin typeface="+mn-lt"/>
                  <a:cs typeface="Arial" charset="0"/>
                </a:rPr>
                <a:t> #</a:t>
              </a:r>
            </a:p>
            <a:p>
              <a:pPr algn="ctr">
                <a:defRPr/>
              </a:pPr>
              <a:r>
                <a:rPr lang="en-US" dirty="0" smtClean="0">
                  <a:latin typeface="+mn-lt"/>
                  <a:cs typeface="Arial" charset="0"/>
                </a:rPr>
                <a:t>(for </a:t>
              </a:r>
              <a:r>
                <a:rPr lang="en-US" b="1" u="sng" dirty="0" smtClean="0">
                  <a:latin typeface="+mn-lt"/>
                  <a:cs typeface="Arial" charset="0"/>
                </a:rPr>
                <a:t>RDT</a:t>
              </a:r>
              <a:r>
                <a:rPr lang="en-US" dirty="0" smtClean="0">
                  <a:latin typeface="+mn-lt"/>
                  <a:cs typeface="Arial" charset="0"/>
                </a:rPr>
                <a:t>)</a:t>
              </a:r>
            </a:p>
          </p:txBody>
        </p:sp>
        <p:sp>
          <p:nvSpPr>
            <p:cNvPr id="30730" name="Line 52"/>
            <p:cNvSpPr>
              <a:spLocks noChangeShapeType="1"/>
            </p:cNvSpPr>
            <p:nvPr/>
          </p:nvSpPr>
          <p:spPr bwMode="auto">
            <a:xfrm flipH="1">
              <a:off x="5834702" y="2275547"/>
              <a:ext cx="466187" cy="89961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ctr">
                <a:defRPr/>
              </a:pPr>
              <a:endParaRPr lang="en-US">
                <a:latin typeface="+mn-lt"/>
                <a:cs typeface="+mn-cs"/>
              </a:endParaRPr>
            </a:p>
          </p:txBody>
        </p:sp>
        <p:sp>
          <p:nvSpPr>
            <p:cNvPr id="30731" name="Line 53"/>
            <p:cNvSpPr>
              <a:spLocks noChangeShapeType="1"/>
            </p:cNvSpPr>
            <p:nvPr/>
          </p:nvSpPr>
          <p:spPr bwMode="auto">
            <a:xfrm flipH="1" flipV="1">
              <a:off x="2027816" y="6145554"/>
              <a:ext cx="284639" cy="725065"/>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ctr">
                <a:defRPr/>
              </a:pPr>
              <a:endParaRPr lang="en-US">
                <a:latin typeface="+mn-lt"/>
                <a:cs typeface="+mn-cs"/>
              </a:endParaRPr>
            </a:p>
          </p:txBody>
        </p:sp>
        <p:sp>
          <p:nvSpPr>
            <p:cNvPr id="30732" name="Text Box 54"/>
            <p:cNvSpPr txBox="1">
              <a:spLocks noChangeArrowheads="1"/>
            </p:cNvSpPr>
            <p:nvPr/>
          </p:nvSpPr>
          <p:spPr bwMode="auto">
            <a:xfrm>
              <a:off x="2370749" y="6793254"/>
              <a:ext cx="2809494" cy="65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mtClean="0">
                  <a:latin typeface="+mn-lt"/>
                  <a:cs typeface="Arial" charset="0"/>
                </a:rPr>
                <a:t>frame type</a:t>
              </a:r>
            </a:p>
            <a:p>
              <a:pPr algn="ctr">
                <a:defRPr/>
              </a:pPr>
              <a:r>
                <a:rPr lang="en-US" smtClean="0">
                  <a:latin typeface="+mn-lt"/>
                  <a:cs typeface="Arial" charset="0"/>
                </a:rPr>
                <a:t>(RTS, CTS, ACK, data)</a:t>
              </a:r>
            </a:p>
          </p:txBody>
        </p:sp>
      </p:grpSp>
      <p:sp>
        <p:nvSpPr>
          <p:cNvPr id="74764" name="Rectangle 49"/>
          <p:cNvSpPr txBox="1">
            <a:spLocks noChangeArrowheads="1"/>
          </p:cNvSpPr>
          <p:nvPr/>
        </p:nvSpPr>
        <p:spPr bwMode="auto">
          <a:xfrm>
            <a:off x="120669" y="690151"/>
            <a:ext cx="8549640" cy="905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01882" tIns="50941" rIns="101882" bIns="50941"/>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4400" dirty="0" smtClean="0">
                <a:solidFill>
                  <a:srgbClr val="800000"/>
                </a:solidFill>
                <a:latin typeface="+mn-lt"/>
              </a:rPr>
              <a:t>More Details</a:t>
            </a:r>
            <a:endParaRPr lang="en-US" sz="4400" dirty="0">
              <a:solidFill>
                <a:srgbClr val="800000"/>
              </a:solidFill>
              <a:latin typeface="+mn-lt"/>
            </a:endParaRPr>
          </a:p>
        </p:txBody>
      </p:sp>
      <p:sp>
        <p:nvSpPr>
          <p:cNvPr id="6" name="Slide Number Placeholder 5"/>
          <p:cNvSpPr>
            <a:spLocks noGrp="1"/>
          </p:cNvSpPr>
          <p:nvPr>
            <p:ph type="sldNum" sz="quarter" idx="10"/>
          </p:nvPr>
        </p:nvSpPr>
        <p:spPr/>
        <p:txBody>
          <a:bodyPr/>
          <a:lstStyle/>
          <a:p>
            <a:fld id="{0783864D-491B-0D48-9494-9F5AD408C5EE}" type="slidenum">
              <a:rPr lang="en-US" smtClean="0"/>
              <a:pPr/>
              <a:t>27</a:t>
            </a:fld>
            <a:endParaRPr lang="en-US" dirty="0"/>
          </a:p>
        </p:txBody>
      </p:sp>
      <p:sp>
        <p:nvSpPr>
          <p:cNvPr id="55" name="TextBox 54"/>
          <p:cNvSpPr txBox="1"/>
          <p:nvPr/>
        </p:nvSpPr>
        <p:spPr>
          <a:xfrm>
            <a:off x="5345364" y="6794550"/>
            <a:ext cx="4624734" cy="461665"/>
          </a:xfrm>
          <a:prstGeom prst="rect">
            <a:avLst/>
          </a:prstGeom>
          <a:noFill/>
          <a:ln>
            <a:solidFill>
              <a:srgbClr val="000000"/>
            </a:solidFill>
          </a:ln>
        </p:spPr>
        <p:txBody>
          <a:bodyPr wrap="none" rtlCol="0">
            <a:spAutoFit/>
          </a:bodyPr>
          <a:lstStyle/>
          <a:p>
            <a:pPr algn="l"/>
            <a:r>
              <a:rPr lang="en-US" sz="2400" dirty="0" smtClean="0">
                <a:latin typeface="+mn-lt"/>
              </a:rPr>
              <a:t>Address details on next slide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9" name="Group 2"/>
          <p:cNvGrpSpPr>
            <a:grpSpLocks/>
          </p:cNvGrpSpPr>
          <p:nvPr/>
        </p:nvGrpSpPr>
        <p:grpSpPr bwMode="auto">
          <a:xfrm>
            <a:off x="317817" y="2054648"/>
            <a:ext cx="9439853" cy="1104689"/>
            <a:chOff x="240" y="887"/>
            <a:chExt cx="5088" cy="614"/>
          </a:xfrm>
        </p:grpSpPr>
        <p:sp>
          <p:nvSpPr>
            <p:cNvPr id="28694" name="Rectangle 10"/>
            <p:cNvSpPr>
              <a:spLocks noChangeArrowheads="1"/>
            </p:cNvSpPr>
            <p:nvPr/>
          </p:nvSpPr>
          <p:spPr bwMode="auto">
            <a:xfrm>
              <a:off x="3936" y="1104"/>
              <a:ext cx="864" cy="384"/>
            </a:xfrm>
            <a:prstGeom prst="rect">
              <a:avLst/>
            </a:prstGeom>
            <a:solidFill>
              <a:srgbClr val="FFFF9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dirty="0">
                  <a:latin typeface="+mn-lt"/>
                  <a:cs typeface="+mn-cs"/>
                </a:rPr>
                <a:t>payload</a:t>
              </a:r>
            </a:p>
          </p:txBody>
        </p:sp>
        <p:sp>
          <p:nvSpPr>
            <p:cNvPr id="28687" name="Rectangle 3"/>
            <p:cNvSpPr>
              <a:spLocks noChangeArrowheads="1"/>
            </p:cNvSpPr>
            <p:nvPr/>
          </p:nvSpPr>
          <p:spPr bwMode="auto">
            <a:xfrm>
              <a:off x="24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frame</a:t>
              </a:r>
            </a:p>
            <a:p>
              <a:pPr algn="ctr" eaLnBrk="1" hangingPunct="1">
                <a:defRPr/>
              </a:pPr>
              <a:r>
                <a:rPr lang="en-US">
                  <a:latin typeface="+mn-lt"/>
                  <a:cs typeface="+mn-cs"/>
                </a:rPr>
                <a:t>control</a:t>
              </a:r>
            </a:p>
          </p:txBody>
        </p:sp>
        <p:sp>
          <p:nvSpPr>
            <p:cNvPr id="28688" name="Rectangle 4"/>
            <p:cNvSpPr>
              <a:spLocks noChangeArrowheads="1"/>
            </p:cNvSpPr>
            <p:nvPr/>
          </p:nvSpPr>
          <p:spPr bwMode="auto">
            <a:xfrm>
              <a:off x="768"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duration</a:t>
              </a:r>
            </a:p>
          </p:txBody>
        </p:sp>
        <p:sp>
          <p:nvSpPr>
            <p:cNvPr id="28689" name="Rectangle 5"/>
            <p:cNvSpPr>
              <a:spLocks noChangeArrowheads="1"/>
            </p:cNvSpPr>
            <p:nvPr/>
          </p:nvSpPr>
          <p:spPr bwMode="auto">
            <a:xfrm>
              <a:off x="1296"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1</a:t>
              </a:r>
            </a:p>
          </p:txBody>
        </p:sp>
        <p:sp>
          <p:nvSpPr>
            <p:cNvPr id="28690" name="Rectangle 6"/>
            <p:cNvSpPr>
              <a:spLocks noChangeArrowheads="1"/>
            </p:cNvSpPr>
            <p:nvPr/>
          </p:nvSpPr>
          <p:spPr bwMode="auto">
            <a:xfrm>
              <a:off x="1824"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2</a:t>
              </a:r>
            </a:p>
          </p:txBody>
        </p:sp>
        <p:sp>
          <p:nvSpPr>
            <p:cNvPr id="28691" name="Rectangle 7"/>
            <p:cNvSpPr>
              <a:spLocks noChangeArrowheads="1"/>
            </p:cNvSpPr>
            <p:nvPr/>
          </p:nvSpPr>
          <p:spPr bwMode="auto">
            <a:xfrm>
              <a:off x="3408"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4</a:t>
              </a:r>
            </a:p>
          </p:txBody>
        </p:sp>
        <p:sp>
          <p:nvSpPr>
            <p:cNvPr id="28692" name="Rectangle 8"/>
            <p:cNvSpPr>
              <a:spLocks noChangeArrowheads="1"/>
            </p:cNvSpPr>
            <p:nvPr/>
          </p:nvSpPr>
          <p:spPr bwMode="auto">
            <a:xfrm>
              <a:off x="2352"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address</a:t>
              </a:r>
            </a:p>
            <a:p>
              <a:pPr algn="ctr" eaLnBrk="1" hangingPunct="1">
                <a:defRPr/>
              </a:pPr>
              <a:r>
                <a:rPr lang="en-US">
                  <a:latin typeface="+mn-lt"/>
                  <a:cs typeface="+mn-cs"/>
                </a:rPr>
                <a:t>3</a:t>
              </a:r>
            </a:p>
          </p:txBody>
        </p:sp>
        <p:sp>
          <p:nvSpPr>
            <p:cNvPr id="28693" name="Rectangle 9"/>
            <p:cNvSpPr>
              <a:spLocks noChangeArrowheads="1"/>
            </p:cNvSpPr>
            <p:nvPr/>
          </p:nvSpPr>
          <p:spPr bwMode="auto">
            <a:xfrm>
              <a:off x="288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endParaRPr lang="en-US">
                <a:latin typeface="+mn-lt"/>
                <a:cs typeface="+mn-cs"/>
              </a:endParaRPr>
            </a:p>
          </p:txBody>
        </p:sp>
        <p:sp>
          <p:nvSpPr>
            <p:cNvPr id="28695" name="Rectangle 11"/>
            <p:cNvSpPr>
              <a:spLocks noChangeArrowheads="1"/>
            </p:cNvSpPr>
            <p:nvPr/>
          </p:nvSpPr>
          <p:spPr bwMode="auto">
            <a:xfrm>
              <a:off x="4800" y="1104"/>
              <a:ext cx="528" cy="384"/>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latin typeface="+mn-lt"/>
                  <a:cs typeface="+mn-cs"/>
                </a:rPr>
                <a:t>CRC</a:t>
              </a:r>
            </a:p>
          </p:txBody>
        </p:sp>
        <p:sp>
          <p:nvSpPr>
            <p:cNvPr id="28696" name="Text Box 12"/>
            <p:cNvSpPr txBox="1">
              <a:spLocks noChangeArrowheads="1"/>
            </p:cNvSpPr>
            <p:nvPr/>
          </p:nvSpPr>
          <p:spPr bwMode="auto">
            <a:xfrm>
              <a:off x="445" y="912"/>
              <a:ext cx="264"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mn-lt"/>
                  <a:cs typeface="+mn-cs"/>
                </a:rPr>
                <a:t>2B</a:t>
              </a:r>
            </a:p>
          </p:txBody>
        </p:sp>
        <p:sp>
          <p:nvSpPr>
            <p:cNvPr id="28697" name="Text Box 13"/>
            <p:cNvSpPr txBox="1">
              <a:spLocks noChangeArrowheads="1"/>
            </p:cNvSpPr>
            <p:nvPr/>
          </p:nvSpPr>
          <p:spPr bwMode="auto">
            <a:xfrm>
              <a:off x="967" y="912"/>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2</a:t>
              </a:r>
            </a:p>
          </p:txBody>
        </p:sp>
        <p:sp>
          <p:nvSpPr>
            <p:cNvPr id="28698" name="Text Box 14"/>
            <p:cNvSpPr txBox="1">
              <a:spLocks noChangeArrowheads="1"/>
            </p:cNvSpPr>
            <p:nvPr/>
          </p:nvSpPr>
          <p:spPr bwMode="auto">
            <a:xfrm>
              <a:off x="1543" y="912"/>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28699" name="Text Box 15"/>
            <p:cNvSpPr txBox="1">
              <a:spLocks noChangeArrowheads="1"/>
            </p:cNvSpPr>
            <p:nvPr/>
          </p:nvSpPr>
          <p:spPr bwMode="auto">
            <a:xfrm>
              <a:off x="2023" y="912"/>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28700" name="Text Box 16"/>
            <p:cNvSpPr txBox="1">
              <a:spLocks noChangeArrowheads="1"/>
            </p:cNvSpPr>
            <p:nvPr/>
          </p:nvSpPr>
          <p:spPr bwMode="auto">
            <a:xfrm>
              <a:off x="2551" y="912"/>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28701" name="Text Box 17"/>
            <p:cNvSpPr txBox="1">
              <a:spLocks noChangeArrowheads="1"/>
            </p:cNvSpPr>
            <p:nvPr/>
          </p:nvSpPr>
          <p:spPr bwMode="auto">
            <a:xfrm>
              <a:off x="3079" y="912"/>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2</a:t>
              </a:r>
            </a:p>
          </p:txBody>
        </p:sp>
        <p:sp>
          <p:nvSpPr>
            <p:cNvPr id="28702" name="Text Box 18"/>
            <p:cNvSpPr txBox="1">
              <a:spLocks noChangeArrowheads="1"/>
            </p:cNvSpPr>
            <p:nvPr/>
          </p:nvSpPr>
          <p:spPr bwMode="auto">
            <a:xfrm>
              <a:off x="3645" y="887"/>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6</a:t>
              </a:r>
            </a:p>
          </p:txBody>
        </p:sp>
        <p:sp>
          <p:nvSpPr>
            <p:cNvPr id="28703" name="Text Box 19"/>
            <p:cNvSpPr txBox="1">
              <a:spLocks noChangeArrowheads="1"/>
            </p:cNvSpPr>
            <p:nvPr/>
          </p:nvSpPr>
          <p:spPr bwMode="auto">
            <a:xfrm>
              <a:off x="3985" y="912"/>
              <a:ext cx="63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0 - 2312</a:t>
              </a:r>
            </a:p>
          </p:txBody>
        </p:sp>
        <p:sp>
          <p:nvSpPr>
            <p:cNvPr id="28704" name="Text Box 20"/>
            <p:cNvSpPr txBox="1">
              <a:spLocks noChangeArrowheads="1"/>
            </p:cNvSpPr>
            <p:nvPr/>
          </p:nvSpPr>
          <p:spPr bwMode="auto">
            <a:xfrm>
              <a:off x="4989" y="887"/>
              <a:ext cx="179"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mn-lt"/>
                  <a:cs typeface="+mn-cs"/>
                </a:rPr>
                <a:t>4</a:t>
              </a:r>
            </a:p>
          </p:txBody>
        </p:sp>
        <p:sp>
          <p:nvSpPr>
            <p:cNvPr id="28705" name="Text Box 21"/>
            <p:cNvSpPr txBox="1">
              <a:spLocks noChangeArrowheads="1"/>
            </p:cNvSpPr>
            <p:nvPr/>
          </p:nvSpPr>
          <p:spPr bwMode="auto">
            <a:xfrm>
              <a:off x="2877" y="1142"/>
              <a:ext cx="530" cy="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a:latin typeface="+mn-lt"/>
                  <a:cs typeface="+mn-cs"/>
                </a:rPr>
                <a:t>seq</a:t>
              </a:r>
            </a:p>
            <a:p>
              <a:pPr algn="ctr" eaLnBrk="1" hangingPunct="1">
                <a:defRPr/>
              </a:pPr>
              <a:r>
                <a:rPr lang="en-US">
                  <a:latin typeface="+mn-lt"/>
                  <a:cs typeface="+mn-cs"/>
                </a:rPr>
                <a:t>control</a:t>
              </a:r>
            </a:p>
          </p:txBody>
        </p:sp>
      </p:grpSp>
      <p:sp>
        <p:nvSpPr>
          <p:cNvPr id="28677" name="Rectangle 49"/>
          <p:cNvSpPr>
            <a:spLocks noGrp="1" noChangeArrowheads="1"/>
          </p:cNvSpPr>
          <p:nvPr>
            <p:ph type="title"/>
          </p:nvPr>
        </p:nvSpPr>
        <p:spPr/>
        <p:txBody>
          <a:bodyPr/>
          <a:lstStyle/>
          <a:p>
            <a:pPr>
              <a:defRPr/>
            </a:pPr>
            <a:r>
              <a:rPr lang="en-US" dirty="0">
                <a:latin typeface="+mn-lt"/>
                <a:cs typeface="+mj-cs"/>
              </a:rPr>
              <a:t>802.11 </a:t>
            </a:r>
            <a:r>
              <a:rPr lang="en-US" dirty="0" smtClean="0">
                <a:latin typeface="+mn-lt"/>
                <a:cs typeface="+mj-cs"/>
              </a:rPr>
              <a:t>Frame</a:t>
            </a:r>
            <a:r>
              <a:rPr lang="en-US" dirty="0">
                <a:latin typeface="+mn-lt"/>
                <a:cs typeface="+mj-cs"/>
              </a:rPr>
              <a:t>: </a:t>
            </a:r>
            <a:r>
              <a:rPr lang="en-US" dirty="0" smtClean="0">
                <a:latin typeface="+mn-lt"/>
                <a:cs typeface="+mj-cs"/>
              </a:rPr>
              <a:t>Addressing</a:t>
            </a:r>
            <a:endParaRPr lang="en-US" dirty="0">
              <a:latin typeface="+mn-lt"/>
              <a:cs typeface="+mj-cs"/>
            </a:endParaRPr>
          </a:p>
        </p:txBody>
      </p:sp>
      <p:grpSp>
        <p:nvGrpSpPr>
          <p:cNvPr id="4" name="Group 3"/>
          <p:cNvGrpSpPr/>
          <p:nvPr/>
        </p:nvGrpSpPr>
        <p:grpSpPr>
          <a:xfrm>
            <a:off x="404605" y="3229505"/>
            <a:ext cx="4533312" cy="3145625"/>
            <a:chOff x="404605" y="3229505"/>
            <a:chExt cx="4533312" cy="3145625"/>
          </a:xfrm>
        </p:grpSpPr>
        <p:sp>
          <p:nvSpPr>
            <p:cNvPr id="28678" name="Text Box 52"/>
            <p:cNvSpPr txBox="1">
              <a:spLocks noChangeArrowheads="1"/>
            </p:cNvSpPr>
            <p:nvPr/>
          </p:nvSpPr>
          <p:spPr bwMode="auto">
            <a:xfrm>
              <a:off x="404605" y="5348923"/>
              <a:ext cx="4533312" cy="1026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dirty="0">
                  <a:solidFill>
                    <a:srgbClr val="C00000"/>
                  </a:solidFill>
                  <a:latin typeface="+mn-lt"/>
                  <a:cs typeface="+mn-cs"/>
                </a:rPr>
                <a:t>Address 2: </a:t>
              </a:r>
              <a:r>
                <a:rPr lang="en-US" sz="2000" dirty="0">
                  <a:latin typeface="+mn-lt"/>
                  <a:cs typeface="+mn-cs"/>
                </a:rPr>
                <a:t>MAC address</a:t>
              </a:r>
            </a:p>
            <a:p>
              <a:pPr algn="l">
                <a:defRPr/>
              </a:pPr>
              <a:r>
                <a:rPr lang="en-US" sz="2000" dirty="0">
                  <a:latin typeface="+mn-lt"/>
                  <a:cs typeface="+mn-cs"/>
                </a:rPr>
                <a:t>of wireless host or AP </a:t>
              </a:r>
            </a:p>
            <a:p>
              <a:pPr algn="l">
                <a:defRPr/>
              </a:pPr>
              <a:r>
                <a:rPr lang="en-US" sz="2000" dirty="0">
                  <a:latin typeface="+mn-lt"/>
                  <a:cs typeface="+mn-cs"/>
                </a:rPr>
                <a:t>transmitting this frame</a:t>
              </a:r>
            </a:p>
          </p:txBody>
        </p:sp>
        <p:sp>
          <p:nvSpPr>
            <p:cNvPr id="28680" name="Line 54"/>
            <p:cNvSpPr>
              <a:spLocks noChangeShapeType="1"/>
            </p:cNvSpPr>
            <p:nvPr/>
          </p:nvSpPr>
          <p:spPr bwMode="auto">
            <a:xfrm flipH="1" flipV="1">
              <a:off x="3504724" y="3229505"/>
              <a:ext cx="48895" cy="2123017"/>
            </a:xfrm>
            <a:prstGeom prst="line">
              <a:avLst/>
            </a:prstGeom>
            <a:noFill/>
            <a:ln w="19050">
              <a:solidFill>
                <a:schemeClr val="tx1"/>
              </a:solidFill>
              <a:round/>
              <a:headEnd type="none"/>
              <a:tailEnd type="arrow"/>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grpSp>
      <p:grpSp>
        <p:nvGrpSpPr>
          <p:cNvPr id="2" name="Group 1"/>
          <p:cNvGrpSpPr/>
          <p:nvPr/>
        </p:nvGrpSpPr>
        <p:grpSpPr>
          <a:xfrm>
            <a:off x="8007" y="3213312"/>
            <a:ext cx="3741180" cy="1763865"/>
            <a:chOff x="8007" y="3213312"/>
            <a:chExt cx="3741180" cy="1763865"/>
          </a:xfrm>
        </p:grpSpPr>
        <p:sp>
          <p:nvSpPr>
            <p:cNvPr id="28679" name="Line 53"/>
            <p:cNvSpPr>
              <a:spLocks noChangeShapeType="1"/>
            </p:cNvSpPr>
            <p:nvPr/>
          </p:nvSpPr>
          <p:spPr bwMode="auto">
            <a:xfrm flipV="1">
              <a:off x="1072198" y="3213312"/>
              <a:ext cx="1358583" cy="827617"/>
            </a:xfrm>
            <a:prstGeom prst="line">
              <a:avLst/>
            </a:prstGeom>
            <a:noFill/>
            <a:ln w="19050">
              <a:solidFill>
                <a:schemeClr val="tx1"/>
              </a:solidFill>
              <a:round/>
              <a:headEnd type="none"/>
              <a:tailEnd type="arrow"/>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28681" name="Text Box 55"/>
            <p:cNvSpPr txBox="1">
              <a:spLocks noChangeArrowheads="1"/>
            </p:cNvSpPr>
            <p:nvPr/>
          </p:nvSpPr>
          <p:spPr bwMode="auto">
            <a:xfrm>
              <a:off x="8007" y="3950970"/>
              <a:ext cx="3741180" cy="1026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dirty="0">
                  <a:solidFill>
                    <a:srgbClr val="C00000"/>
                  </a:solidFill>
                  <a:latin typeface="+mn-lt"/>
                  <a:cs typeface="+mn-cs"/>
                </a:rPr>
                <a:t>Address 1: </a:t>
              </a:r>
              <a:r>
                <a:rPr lang="en-US" sz="2000" dirty="0">
                  <a:latin typeface="+mn-lt"/>
                  <a:cs typeface="+mn-cs"/>
                </a:rPr>
                <a:t>MAC address</a:t>
              </a:r>
            </a:p>
            <a:p>
              <a:pPr algn="l">
                <a:defRPr/>
              </a:pPr>
              <a:r>
                <a:rPr lang="en-US" sz="2000" dirty="0">
                  <a:latin typeface="+mn-lt"/>
                  <a:cs typeface="+mn-cs"/>
                </a:rPr>
                <a:t>of wireless host or AP </a:t>
              </a:r>
            </a:p>
            <a:p>
              <a:pPr algn="l">
                <a:defRPr/>
              </a:pPr>
              <a:r>
                <a:rPr lang="en-US" sz="2000" dirty="0">
                  <a:latin typeface="+mn-lt"/>
                  <a:cs typeface="+mn-cs"/>
                </a:rPr>
                <a:t>to receive this frame</a:t>
              </a:r>
            </a:p>
          </p:txBody>
        </p:sp>
      </p:grpSp>
      <p:grpSp>
        <p:nvGrpSpPr>
          <p:cNvPr id="5" name="Group 4"/>
          <p:cNvGrpSpPr/>
          <p:nvPr/>
        </p:nvGrpSpPr>
        <p:grpSpPr>
          <a:xfrm>
            <a:off x="4167625" y="3263686"/>
            <a:ext cx="3699074" cy="2603534"/>
            <a:chOff x="4167625" y="3263686"/>
            <a:chExt cx="3699074" cy="2603534"/>
          </a:xfrm>
        </p:grpSpPr>
        <p:sp>
          <p:nvSpPr>
            <p:cNvPr id="28682" name="Line 56"/>
            <p:cNvSpPr>
              <a:spLocks noChangeShapeType="1"/>
            </p:cNvSpPr>
            <p:nvPr/>
          </p:nvSpPr>
          <p:spPr bwMode="auto">
            <a:xfrm flipH="1" flipV="1">
              <a:off x="4534858" y="3263686"/>
              <a:ext cx="838577" cy="1620775"/>
            </a:xfrm>
            <a:prstGeom prst="line">
              <a:avLst/>
            </a:prstGeom>
            <a:noFill/>
            <a:ln w="19050">
              <a:solidFill>
                <a:schemeClr val="tx1"/>
              </a:solidFill>
              <a:round/>
              <a:headEnd type="none"/>
              <a:tailEnd type="arrow"/>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28683" name="Text Box 57"/>
            <p:cNvSpPr txBox="1">
              <a:spLocks noChangeArrowheads="1"/>
            </p:cNvSpPr>
            <p:nvPr/>
          </p:nvSpPr>
          <p:spPr bwMode="auto">
            <a:xfrm>
              <a:off x="4167625" y="4841013"/>
              <a:ext cx="3699074" cy="1026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dirty="0">
                  <a:solidFill>
                    <a:srgbClr val="C00000"/>
                  </a:solidFill>
                  <a:latin typeface="+mn-lt"/>
                  <a:cs typeface="+mn-cs"/>
                </a:rPr>
                <a:t>Address 3: </a:t>
              </a:r>
              <a:r>
                <a:rPr lang="en-US" sz="2000" dirty="0">
                  <a:latin typeface="+mn-lt"/>
                  <a:cs typeface="+mn-cs"/>
                </a:rPr>
                <a:t>MAC </a:t>
              </a:r>
              <a:r>
                <a:rPr lang="en-US" sz="2000" dirty="0" smtClean="0">
                  <a:latin typeface="+mn-lt"/>
                  <a:cs typeface="+mn-cs"/>
                </a:rPr>
                <a:t>address of router in switched subnet </a:t>
              </a:r>
              <a:r>
                <a:rPr lang="en-US" sz="2000" dirty="0">
                  <a:latin typeface="+mn-lt"/>
                  <a:cs typeface="+mn-cs"/>
                </a:rPr>
                <a:t>to which AP is attached</a:t>
              </a:r>
            </a:p>
          </p:txBody>
        </p:sp>
      </p:grpSp>
      <p:grpSp>
        <p:nvGrpSpPr>
          <p:cNvPr id="6" name="Group 5"/>
          <p:cNvGrpSpPr/>
          <p:nvPr/>
        </p:nvGrpSpPr>
        <p:grpSpPr>
          <a:xfrm>
            <a:off x="6423699" y="3174879"/>
            <a:ext cx="3634702" cy="1528095"/>
            <a:chOff x="6423699" y="3174879"/>
            <a:chExt cx="3634702" cy="1528095"/>
          </a:xfrm>
        </p:grpSpPr>
        <p:sp>
          <p:nvSpPr>
            <p:cNvPr id="28684" name="Text Box 58"/>
            <p:cNvSpPr txBox="1">
              <a:spLocks noChangeArrowheads="1"/>
            </p:cNvSpPr>
            <p:nvPr/>
          </p:nvSpPr>
          <p:spPr bwMode="auto">
            <a:xfrm>
              <a:off x="6423699" y="3676767"/>
              <a:ext cx="3634702" cy="1026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000" dirty="0">
                  <a:solidFill>
                    <a:srgbClr val="C00000"/>
                  </a:solidFill>
                  <a:latin typeface="+mn-lt"/>
                  <a:cs typeface="+mn-cs"/>
                </a:rPr>
                <a:t>Address 4: </a:t>
              </a:r>
              <a:r>
                <a:rPr lang="en-US" sz="2000" dirty="0">
                  <a:latin typeface="+mn-lt"/>
                  <a:cs typeface="+mn-cs"/>
                </a:rPr>
                <a:t>used only in </a:t>
              </a:r>
              <a:r>
                <a:rPr lang="en-US" sz="2000" dirty="0" smtClean="0">
                  <a:latin typeface="+mn-lt"/>
                  <a:cs typeface="+mn-cs"/>
                </a:rPr>
                <a:t/>
              </a:r>
              <a:br>
                <a:rPr lang="en-US" sz="2000" dirty="0" smtClean="0">
                  <a:latin typeface="+mn-lt"/>
                  <a:cs typeface="+mn-cs"/>
                </a:rPr>
              </a:br>
              <a:r>
                <a:rPr lang="en-US" sz="2000" dirty="0" smtClean="0">
                  <a:latin typeface="+mn-lt"/>
                  <a:cs typeface="+mn-cs"/>
                </a:rPr>
                <a:t>ad </a:t>
              </a:r>
              <a:r>
                <a:rPr lang="en-US" sz="2000" dirty="0">
                  <a:latin typeface="+mn-lt"/>
                  <a:cs typeface="+mn-cs"/>
                </a:rPr>
                <a:t>hoc </a:t>
              </a:r>
              <a:r>
                <a:rPr lang="en-US" sz="2000" dirty="0" smtClean="0">
                  <a:latin typeface="+mn-lt"/>
                  <a:cs typeface="+mn-cs"/>
                </a:rPr>
                <a:t>mode (to support per-hop addresses)</a:t>
              </a:r>
              <a:endParaRPr lang="en-US" sz="2000" dirty="0">
                <a:latin typeface="+mn-lt"/>
                <a:cs typeface="+mn-cs"/>
              </a:endParaRPr>
            </a:p>
          </p:txBody>
        </p:sp>
        <p:sp>
          <p:nvSpPr>
            <p:cNvPr id="28685" name="Line 59"/>
            <p:cNvSpPr>
              <a:spLocks noChangeShapeType="1"/>
            </p:cNvSpPr>
            <p:nvPr/>
          </p:nvSpPr>
          <p:spPr bwMode="auto">
            <a:xfrm flipH="1" flipV="1">
              <a:off x="6544572" y="3174879"/>
              <a:ext cx="319564" cy="430000"/>
            </a:xfrm>
            <a:prstGeom prst="line">
              <a:avLst/>
            </a:prstGeom>
            <a:noFill/>
            <a:ln w="19050">
              <a:solidFill>
                <a:schemeClr val="tx1"/>
              </a:solidFill>
              <a:round/>
              <a:headEnd type="none"/>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grpSp>
      <p:sp>
        <p:nvSpPr>
          <p:cNvPr id="3" name="Slide Number Placeholder 2"/>
          <p:cNvSpPr>
            <a:spLocks noGrp="1"/>
          </p:cNvSpPr>
          <p:nvPr>
            <p:ph type="sldNum" sz="quarter" idx="10"/>
          </p:nvPr>
        </p:nvSpPr>
        <p:spPr/>
        <p:txBody>
          <a:bodyPr/>
          <a:lstStyle/>
          <a:p>
            <a:fld id="{0783864D-491B-0D48-9494-9F5AD408C5EE}" type="slidenum">
              <a:rPr lang="en-US" smtClean="0"/>
              <a:pPr/>
              <a:t>28</a:t>
            </a:fld>
            <a:endParaRPr lang="en-US" dirty="0"/>
          </a:p>
        </p:txBody>
      </p:sp>
      <p:sp>
        <p:nvSpPr>
          <p:cNvPr id="7" name="TextBox 6"/>
          <p:cNvSpPr txBox="1"/>
          <p:nvPr/>
        </p:nvSpPr>
        <p:spPr>
          <a:xfrm>
            <a:off x="2358382" y="6653416"/>
            <a:ext cx="4934764" cy="461665"/>
          </a:xfrm>
          <a:prstGeom prst="rect">
            <a:avLst/>
          </a:prstGeom>
          <a:noFill/>
          <a:ln>
            <a:solidFill>
              <a:srgbClr val="000000"/>
            </a:solidFill>
          </a:ln>
        </p:spPr>
        <p:txBody>
          <a:bodyPr wrap="none" rtlCol="0">
            <a:spAutoFit/>
          </a:bodyPr>
          <a:lstStyle/>
          <a:p>
            <a:pPr algn="l"/>
            <a:r>
              <a:rPr lang="en-US" sz="2400" dirty="0" smtClean="0">
                <a:latin typeface="+mn-lt"/>
              </a:rPr>
              <a:t>Address Example on next slide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17215" y="1867504"/>
            <a:ext cx="8836025" cy="5651183"/>
            <a:chOff x="384175" y="1378162"/>
            <a:chExt cx="8836025" cy="5651183"/>
          </a:xfrm>
        </p:grpSpPr>
        <p:sp>
          <p:nvSpPr>
            <p:cNvPr id="29700" name="Oval 3"/>
            <p:cNvSpPr>
              <a:spLocks noChangeArrowheads="1"/>
            </p:cNvSpPr>
            <p:nvPr/>
          </p:nvSpPr>
          <p:spPr bwMode="auto">
            <a:xfrm>
              <a:off x="1761967" y="1378162"/>
              <a:ext cx="2699703" cy="2691553"/>
            </a:xfrm>
            <a:prstGeom prst="ellipse">
              <a:avLst/>
            </a:prstGeom>
            <a:solidFill>
              <a:srgbClr val="66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Arial" charset="0"/>
                <a:cs typeface="Arial" charset="0"/>
              </a:endParaRPr>
            </a:p>
          </p:txBody>
        </p:sp>
        <p:sp>
          <p:nvSpPr>
            <p:cNvPr id="29701" name="Line 23"/>
            <p:cNvSpPr>
              <a:spLocks noChangeShapeType="1"/>
            </p:cNvSpPr>
            <p:nvPr/>
          </p:nvSpPr>
          <p:spPr bwMode="auto">
            <a:xfrm>
              <a:off x="3939540" y="3092768"/>
              <a:ext cx="134112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cs typeface="+mn-cs"/>
              </a:endParaRPr>
            </a:p>
          </p:txBody>
        </p:sp>
        <p:sp>
          <p:nvSpPr>
            <p:cNvPr id="29702" name="Line 25"/>
            <p:cNvSpPr>
              <a:spLocks noChangeShapeType="1"/>
            </p:cNvSpPr>
            <p:nvPr/>
          </p:nvSpPr>
          <p:spPr bwMode="auto">
            <a:xfrm flipV="1">
              <a:off x="5783580" y="2574608"/>
              <a:ext cx="1005840" cy="431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cs typeface="+mn-cs"/>
              </a:endParaRPr>
            </a:p>
          </p:txBody>
        </p:sp>
        <p:grpSp>
          <p:nvGrpSpPr>
            <p:cNvPr id="72710" name="Group 26"/>
            <p:cNvGrpSpPr>
              <a:grpSpLocks/>
            </p:cNvGrpSpPr>
            <p:nvPr/>
          </p:nvGrpSpPr>
          <p:grpSpPr bwMode="auto">
            <a:xfrm>
              <a:off x="6621780" y="1624649"/>
              <a:ext cx="2598420" cy="1997075"/>
              <a:chOff x="3744" y="1392"/>
              <a:chExt cx="1488" cy="1110"/>
            </a:xfrm>
          </p:grpSpPr>
          <p:sp>
            <p:nvSpPr>
              <p:cNvPr id="72798" name="Freeform 27"/>
              <p:cNvSpPr>
                <a:spLocks/>
              </p:cNvSpPr>
              <p:nvPr/>
            </p:nvSpPr>
            <p:spPr bwMode="auto">
              <a:xfrm>
                <a:off x="3744" y="1392"/>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l"/>
                <a:endParaRPr lang="en-US"/>
              </a:p>
            </p:txBody>
          </p:sp>
          <p:sp>
            <p:nvSpPr>
              <p:cNvPr id="29792" name="Text Box 28"/>
              <p:cNvSpPr txBox="1">
                <a:spLocks noChangeArrowheads="1"/>
              </p:cNvSpPr>
              <p:nvPr/>
            </p:nvSpPr>
            <p:spPr bwMode="auto">
              <a:xfrm>
                <a:off x="4183" y="1776"/>
                <a:ext cx="554"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Arial" charset="0"/>
                    <a:cs typeface="Arial" charset="0"/>
                  </a:rPr>
                  <a:t>Internet</a:t>
                </a:r>
              </a:p>
            </p:txBody>
          </p:sp>
        </p:grpSp>
        <p:grpSp>
          <p:nvGrpSpPr>
            <p:cNvPr id="72711" name="Group 161"/>
            <p:cNvGrpSpPr>
              <a:grpSpLocks/>
            </p:cNvGrpSpPr>
            <p:nvPr/>
          </p:nvGrpSpPr>
          <p:grpSpPr bwMode="auto">
            <a:xfrm>
              <a:off x="5247483" y="2589001"/>
              <a:ext cx="787559" cy="595524"/>
              <a:chOff x="3005" y="1439"/>
              <a:chExt cx="451" cy="331"/>
            </a:xfrm>
          </p:grpSpPr>
          <p:grpSp>
            <p:nvGrpSpPr>
              <p:cNvPr id="72783" name="Group 4"/>
              <p:cNvGrpSpPr>
                <a:grpSpLocks/>
              </p:cNvGrpSpPr>
              <p:nvPr/>
            </p:nvGrpSpPr>
            <p:grpSpPr bwMode="auto">
              <a:xfrm>
                <a:off x="3024" y="1623"/>
                <a:ext cx="315" cy="147"/>
                <a:chOff x="3600" y="219"/>
                <a:chExt cx="360" cy="175"/>
              </a:xfrm>
            </p:grpSpPr>
            <p:sp>
              <p:nvSpPr>
                <p:cNvPr id="29778" name="Oval 5"/>
                <p:cNvSpPr>
                  <a:spLocks noChangeArrowheads="1"/>
                </p:cNvSpPr>
                <p:nvPr/>
              </p:nvSpPr>
              <p:spPr bwMode="auto">
                <a:xfrm>
                  <a:off x="3603" y="298"/>
                  <a:ext cx="357" cy="96"/>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29779" name="Line 6"/>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80" name="Line 7"/>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81" name="Rectangle 8"/>
                <p:cNvSpPr>
                  <a:spLocks noChangeArrowheads="1"/>
                </p:cNvSpPr>
                <p:nvPr/>
              </p:nvSpPr>
              <p:spPr bwMode="auto">
                <a:xfrm>
                  <a:off x="3603" y="289"/>
                  <a:ext cx="353" cy="58"/>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700">
                    <a:latin typeface="Arial" charset="0"/>
                    <a:cs typeface="Arial" charset="0"/>
                  </a:endParaRPr>
                </a:p>
              </p:txBody>
            </p:sp>
            <p:sp>
              <p:nvSpPr>
                <p:cNvPr id="29782" name="Oval 9"/>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grpSp>
              <p:nvGrpSpPr>
                <p:cNvPr id="72790" name="Group 10"/>
                <p:cNvGrpSpPr>
                  <a:grpSpLocks/>
                </p:cNvGrpSpPr>
                <p:nvPr/>
              </p:nvGrpSpPr>
              <p:grpSpPr bwMode="auto">
                <a:xfrm>
                  <a:off x="3686" y="244"/>
                  <a:ext cx="177" cy="66"/>
                  <a:chOff x="2848" y="848"/>
                  <a:chExt cx="140" cy="98"/>
                </a:xfrm>
              </p:grpSpPr>
              <p:sp>
                <p:nvSpPr>
                  <p:cNvPr id="29788" name="Line 1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89" name="Line 12"/>
                  <p:cNvSpPr>
                    <a:spLocks noChangeShapeType="1"/>
                  </p:cNvSpPr>
                  <p:nvPr/>
                </p:nvSpPr>
                <p:spPr bwMode="auto">
                  <a:xfrm>
                    <a:off x="2944" y="945"/>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90" name="Line 13"/>
                  <p:cNvSpPr>
                    <a:spLocks noChangeShapeType="1"/>
                  </p:cNvSpPr>
                  <p:nvPr/>
                </p:nvSpPr>
                <p:spPr bwMode="auto">
                  <a:xfrm>
                    <a:off x="2894" y="850"/>
                    <a:ext cx="52" cy="95"/>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grpSp>
            <p:grpSp>
              <p:nvGrpSpPr>
                <p:cNvPr id="72791" name="Group 14"/>
                <p:cNvGrpSpPr>
                  <a:grpSpLocks/>
                </p:cNvGrpSpPr>
                <p:nvPr/>
              </p:nvGrpSpPr>
              <p:grpSpPr bwMode="auto">
                <a:xfrm flipV="1">
                  <a:off x="3686" y="243"/>
                  <a:ext cx="177" cy="66"/>
                  <a:chOff x="2848" y="848"/>
                  <a:chExt cx="140" cy="98"/>
                </a:xfrm>
              </p:grpSpPr>
              <p:sp>
                <p:nvSpPr>
                  <p:cNvPr id="29785" name="Line 15"/>
                  <p:cNvSpPr>
                    <a:spLocks noChangeShapeType="1"/>
                  </p:cNvSpPr>
                  <p:nvPr/>
                </p:nvSpPr>
                <p:spPr bwMode="auto">
                  <a:xfrm flipV="1">
                    <a:off x="2848" y="847"/>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86" name="Line 1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sp>
                <p:nvSpPr>
                  <p:cNvPr id="29787" name="Line 17"/>
                  <p:cNvSpPr>
                    <a:spLocks noChangeShapeType="1"/>
                  </p:cNvSpPr>
                  <p:nvPr/>
                </p:nvSpPr>
                <p:spPr bwMode="auto">
                  <a:xfrm>
                    <a:off x="2894" y="849"/>
                    <a:ext cx="52" cy="97"/>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cs typeface="+mn-cs"/>
                    </a:endParaRPr>
                  </a:p>
                </p:txBody>
              </p:sp>
            </p:grpSp>
          </p:grpSp>
          <p:sp>
            <p:nvSpPr>
              <p:cNvPr id="29777" name="Text Box 29"/>
              <p:cNvSpPr txBox="1">
                <a:spLocks noChangeArrowheads="1"/>
              </p:cNvSpPr>
              <p:nvPr/>
            </p:nvSpPr>
            <p:spPr bwMode="auto">
              <a:xfrm>
                <a:off x="3005" y="1439"/>
                <a:ext cx="451"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Arial" charset="0"/>
                    <a:cs typeface="Arial" charset="0"/>
                  </a:rPr>
                  <a:t>router</a:t>
                </a:r>
              </a:p>
            </p:txBody>
          </p:sp>
        </p:grpSp>
        <p:sp>
          <p:nvSpPr>
            <p:cNvPr id="29705" name="Text Box 90"/>
            <p:cNvSpPr txBox="1">
              <a:spLocks noChangeArrowheads="1"/>
            </p:cNvSpPr>
            <p:nvPr/>
          </p:nvSpPr>
          <p:spPr bwMode="auto">
            <a:xfrm>
              <a:off x="1926456" y="2660969"/>
              <a:ext cx="500832"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Arial" charset="0"/>
                  <a:cs typeface="Arial" charset="0"/>
                </a:rPr>
                <a:t>H1</a:t>
              </a:r>
            </a:p>
          </p:txBody>
        </p:sp>
        <p:sp>
          <p:nvSpPr>
            <p:cNvPr id="29706" name="Text Box 93"/>
            <p:cNvSpPr txBox="1">
              <a:spLocks noChangeArrowheads="1"/>
            </p:cNvSpPr>
            <p:nvPr/>
          </p:nvSpPr>
          <p:spPr bwMode="auto">
            <a:xfrm>
              <a:off x="4786814" y="2693354"/>
              <a:ext cx="500832" cy="379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Arial" charset="0"/>
                  <a:cs typeface="Arial" charset="0"/>
                </a:rPr>
                <a:t>R1</a:t>
              </a:r>
            </a:p>
          </p:txBody>
        </p:sp>
        <p:grpSp>
          <p:nvGrpSpPr>
            <p:cNvPr id="411805" name="Group 157"/>
            <p:cNvGrpSpPr>
              <a:grpSpLocks/>
            </p:cNvGrpSpPr>
            <p:nvPr/>
          </p:nvGrpSpPr>
          <p:grpSpPr bwMode="auto">
            <a:xfrm>
              <a:off x="384175" y="2711345"/>
              <a:ext cx="5891848" cy="4318000"/>
              <a:chOff x="268" y="1180"/>
              <a:chExt cx="3374" cy="2400"/>
            </a:xfrm>
          </p:grpSpPr>
          <p:sp>
            <p:nvSpPr>
              <p:cNvPr id="29747" name="Line 94"/>
              <p:cNvSpPr>
                <a:spLocks noChangeShapeType="1"/>
              </p:cNvSpPr>
              <p:nvPr/>
            </p:nvSpPr>
            <p:spPr bwMode="auto">
              <a:xfrm>
                <a:off x="1612" y="1180"/>
                <a:ext cx="566" cy="211"/>
              </a:xfrm>
              <a:prstGeom prst="line">
                <a:avLst/>
              </a:prstGeom>
              <a:noFill/>
              <a:ln w="5715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48" name="Rectangle 98"/>
              <p:cNvSpPr>
                <a:spLocks noChangeArrowheads="1"/>
              </p:cNvSpPr>
              <p:nvPr/>
            </p:nvSpPr>
            <p:spPr bwMode="auto">
              <a:xfrm>
                <a:off x="358" y="2897"/>
                <a:ext cx="3280" cy="269"/>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56" name="Freeform 95"/>
              <p:cNvSpPr>
                <a:spLocks/>
              </p:cNvSpPr>
              <p:nvPr/>
            </p:nvSpPr>
            <p:spPr bwMode="auto">
              <a:xfrm>
                <a:off x="268" y="1426"/>
                <a:ext cx="3374" cy="1668"/>
              </a:xfrm>
              <a:custGeom>
                <a:avLst/>
                <a:gdLst>
                  <a:gd name="T0" fmla="*/ 1397 w 3374"/>
                  <a:gd name="T1" fmla="*/ 0 h 1668"/>
                  <a:gd name="T2" fmla="*/ 104 w 3374"/>
                  <a:gd name="T3" fmla="*/ 1445 h 1668"/>
                  <a:gd name="T4" fmla="*/ 1294 w 3374"/>
                  <a:gd name="T5" fmla="*/ 1418 h 1668"/>
                  <a:gd name="T6" fmla="*/ 3374 w 3374"/>
                  <a:gd name="T7" fmla="*/ 1445 h 1668"/>
                  <a:gd name="T8" fmla="*/ 1585 w 3374"/>
                  <a:gd name="T9" fmla="*/ 75 h 1668"/>
                  <a:gd name="T10" fmla="*/ 1397 w 3374"/>
                  <a:gd name="T11" fmla="*/ 0 h 16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74" h="1668">
                    <a:moveTo>
                      <a:pt x="1397" y="0"/>
                    </a:moveTo>
                    <a:cubicBezTo>
                      <a:pt x="1255" y="557"/>
                      <a:pt x="999" y="1064"/>
                      <a:pt x="104" y="1445"/>
                    </a:cubicBezTo>
                    <a:cubicBezTo>
                      <a:pt x="0" y="1641"/>
                      <a:pt x="719" y="1436"/>
                      <a:pt x="1294" y="1418"/>
                    </a:cubicBezTo>
                    <a:cubicBezTo>
                      <a:pt x="1839" y="1418"/>
                      <a:pt x="3326" y="1668"/>
                      <a:pt x="3374" y="1445"/>
                    </a:cubicBezTo>
                    <a:cubicBezTo>
                      <a:pt x="1983" y="1002"/>
                      <a:pt x="1929" y="582"/>
                      <a:pt x="1585" y="75"/>
                    </a:cubicBezTo>
                    <a:cubicBezTo>
                      <a:pt x="1491" y="25"/>
                      <a:pt x="1529" y="67"/>
                      <a:pt x="1397" y="0"/>
                    </a:cubicBezTo>
                    <a:close/>
                  </a:path>
                </a:pathLst>
              </a:custGeom>
              <a:gradFill rotWithShape="1">
                <a:gsLst>
                  <a:gs pos="0">
                    <a:schemeClr val="tx1"/>
                  </a:gs>
                  <a:gs pos="100000">
                    <a:schemeClr val="bg1">
                      <a:alpha val="17998"/>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l"/>
                <a:endParaRPr lang="en-US"/>
              </a:p>
            </p:txBody>
          </p:sp>
          <p:sp>
            <p:nvSpPr>
              <p:cNvPr id="27695" name="Rectangle 96"/>
              <p:cNvSpPr>
                <a:spLocks noChangeArrowheads="1"/>
              </p:cNvSpPr>
              <p:nvPr/>
            </p:nvSpPr>
            <p:spPr bwMode="auto">
              <a:xfrm rot="1284652">
                <a:off x="1621" y="1314"/>
                <a:ext cx="355" cy="115"/>
              </a:xfrm>
              <a:prstGeom prst="rect">
                <a:avLst/>
              </a:prstGeom>
              <a:solidFill>
                <a:schemeClr val="accent2">
                  <a:lumMod val="75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l">
                  <a:defRPr/>
                </a:pPr>
                <a:endParaRPr lang="en-US">
                  <a:latin typeface="Arial" pitchFamily="34" charset="0"/>
                  <a:ea typeface="+mn-ea"/>
                  <a:cs typeface="Arial" pitchFamily="34" charset="0"/>
                </a:endParaRPr>
              </a:p>
            </p:txBody>
          </p:sp>
          <p:sp>
            <p:nvSpPr>
              <p:cNvPr id="29751" name="Text Box 97"/>
              <p:cNvSpPr txBox="1">
                <a:spLocks noChangeArrowheads="1"/>
              </p:cNvSpPr>
              <p:nvPr/>
            </p:nvSpPr>
            <p:spPr bwMode="auto">
              <a:xfrm>
                <a:off x="601" y="2935"/>
                <a:ext cx="2816"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latin typeface="Arial" charset="0"/>
                    <a:cs typeface="Arial" charset="0"/>
                  </a:rPr>
                  <a:t>AP MAC </a:t>
                </a:r>
                <a:r>
                  <a:rPr lang="en-US" dirty="0" err="1" smtClean="0">
                    <a:latin typeface="Arial" charset="0"/>
                    <a:cs typeface="Arial" charset="0"/>
                  </a:rPr>
                  <a:t>addr</a:t>
                </a:r>
                <a:r>
                  <a:rPr lang="en-US" dirty="0" smtClean="0">
                    <a:latin typeface="Arial" charset="0"/>
                    <a:cs typeface="Arial" charset="0"/>
                  </a:rPr>
                  <a:t>   H1 MAC </a:t>
                </a:r>
                <a:r>
                  <a:rPr lang="en-US" dirty="0" err="1" smtClean="0">
                    <a:latin typeface="Arial" charset="0"/>
                    <a:cs typeface="Arial" charset="0"/>
                  </a:rPr>
                  <a:t>addr</a:t>
                </a:r>
                <a:r>
                  <a:rPr lang="en-US" dirty="0" smtClean="0">
                    <a:latin typeface="Arial" charset="0"/>
                    <a:cs typeface="Arial" charset="0"/>
                  </a:rPr>
                  <a:t>     R1 MAC </a:t>
                </a:r>
                <a:r>
                  <a:rPr lang="en-US" dirty="0" err="1" smtClean="0">
                    <a:latin typeface="Arial" charset="0"/>
                    <a:cs typeface="Arial" charset="0"/>
                  </a:rPr>
                  <a:t>addr</a:t>
                </a:r>
                <a:endParaRPr lang="en-US" dirty="0" smtClean="0">
                  <a:latin typeface="Arial" charset="0"/>
                  <a:cs typeface="Arial" charset="0"/>
                </a:endParaRPr>
              </a:p>
            </p:txBody>
          </p:sp>
          <p:sp>
            <p:nvSpPr>
              <p:cNvPr id="29752" name="Line 99"/>
              <p:cNvSpPr>
                <a:spLocks noChangeShapeType="1"/>
              </p:cNvSpPr>
              <p:nvPr/>
            </p:nvSpPr>
            <p:spPr bwMode="auto">
              <a:xfrm>
                <a:off x="560" y="2897"/>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53" name="Line 100"/>
              <p:cNvSpPr>
                <a:spLocks noChangeShapeType="1"/>
              </p:cNvSpPr>
              <p:nvPr/>
            </p:nvSpPr>
            <p:spPr bwMode="auto">
              <a:xfrm>
                <a:off x="1520" y="2897"/>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54" name="Line 101"/>
              <p:cNvSpPr>
                <a:spLocks noChangeShapeType="1"/>
              </p:cNvSpPr>
              <p:nvPr/>
            </p:nvSpPr>
            <p:spPr bwMode="auto">
              <a:xfrm>
                <a:off x="2480" y="2897"/>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72762" name="Group 106"/>
              <p:cNvGrpSpPr>
                <a:grpSpLocks/>
              </p:cNvGrpSpPr>
              <p:nvPr/>
            </p:nvGrpSpPr>
            <p:grpSpPr bwMode="auto">
              <a:xfrm>
                <a:off x="396" y="3107"/>
                <a:ext cx="120" cy="114"/>
                <a:chOff x="1300" y="3186"/>
                <a:chExt cx="120" cy="114"/>
              </a:xfrm>
            </p:grpSpPr>
            <p:sp>
              <p:nvSpPr>
                <p:cNvPr id="29773" name="Rectangle 105"/>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81" name="Freeform 103"/>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82" name="Freeform 104"/>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72763" name="Group 107"/>
              <p:cNvGrpSpPr>
                <a:grpSpLocks/>
              </p:cNvGrpSpPr>
              <p:nvPr/>
            </p:nvGrpSpPr>
            <p:grpSpPr bwMode="auto">
              <a:xfrm>
                <a:off x="412" y="2839"/>
                <a:ext cx="120" cy="114"/>
                <a:chOff x="1300" y="3186"/>
                <a:chExt cx="120" cy="114"/>
              </a:xfrm>
            </p:grpSpPr>
            <p:sp>
              <p:nvSpPr>
                <p:cNvPr id="29770" name="Rectangle 108"/>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78" name="Freeform 109"/>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79" name="Freeform 110"/>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72764" name="Group 111"/>
              <p:cNvGrpSpPr>
                <a:grpSpLocks/>
              </p:cNvGrpSpPr>
              <p:nvPr/>
            </p:nvGrpSpPr>
            <p:grpSpPr bwMode="auto">
              <a:xfrm>
                <a:off x="3456" y="2851"/>
                <a:ext cx="120" cy="114"/>
                <a:chOff x="1300" y="3186"/>
                <a:chExt cx="120" cy="114"/>
              </a:xfrm>
            </p:grpSpPr>
            <p:sp>
              <p:nvSpPr>
                <p:cNvPr id="29767" name="Rectangle 112"/>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75" name="Freeform 113"/>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76" name="Freeform 114"/>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sp>
            <p:nvSpPr>
              <p:cNvPr id="29758" name="Line 115"/>
              <p:cNvSpPr>
                <a:spLocks noChangeShapeType="1"/>
              </p:cNvSpPr>
              <p:nvPr/>
            </p:nvSpPr>
            <p:spPr bwMode="auto">
              <a:xfrm>
                <a:off x="3404" y="2903"/>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72766" name="Group 116"/>
              <p:cNvGrpSpPr>
                <a:grpSpLocks/>
              </p:cNvGrpSpPr>
              <p:nvPr/>
            </p:nvGrpSpPr>
            <p:grpSpPr bwMode="auto">
              <a:xfrm>
                <a:off x="3462" y="3103"/>
                <a:ext cx="120" cy="114"/>
                <a:chOff x="1300" y="3186"/>
                <a:chExt cx="120" cy="114"/>
              </a:xfrm>
            </p:grpSpPr>
            <p:sp>
              <p:nvSpPr>
                <p:cNvPr id="29764" name="Rectangle 117"/>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72" name="Freeform 118"/>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73" name="Freeform 119"/>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sp>
            <p:nvSpPr>
              <p:cNvPr id="29760" name="Text Box 120"/>
              <p:cNvSpPr txBox="1">
                <a:spLocks noChangeArrowheads="1"/>
              </p:cNvSpPr>
              <p:nvPr/>
            </p:nvSpPr>
            <p:spPr bwMode="auto">
              <a:xfrm>
                <a:off x="647" y="3182"/>
                <a:ext cx="622"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dirty="0">
                    <a:latin typeface="Arial" charset="0"/>
                    <a:cs typeface="Arial" charset="0"/>
                  </a:rPr>
                  <a:t>address 1</a:t>
                </a:r>
              </a:p>
            </p:txBody>
          </p:sp>
          <p:sp>
            <p:nvSpPr>
              <p:cNvPr id="29761" name="Text Box 121"/>
              <p:cNvSpPr txBox="1">
                <a:spLocks noChangeArrowheads="1"/>
              </p:cNvSpPr>
              <p:nvPr/>
            </p:nvSpPr>
            <p:spPr bwMode="auto">
              <a:xfrm>
                <a:off x="1624" y="3180"/>
                <a:ext cx="622"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a:latin typeface="Arial" charset="0"/>
                    <a:cs typeface="Arial" charset="0"/>
                  </a:rPr>
                  <a:t>address 2</a:t>
                </a:r>
              </a:p>
            </p:txBody>
          </p:sp>
          <p:sp>
            <p:nvSpPr>
              <p:cNvPr id="29762" name="Text Box 122"/>
              <p:cNvSpPr txBox="1">
                <a:spLocks noChangeArrowheads="1"/>
              </p:cNvSpPr>
              <p:nvPr/>
            </p:nvSpPr>
            <p:spPr bwMode="auto">
              <a:xfrm>
                <a:off x="2604" y="3171"/>
                <a:ext cx="622"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a:latin typeface="Arial" charset="0"/>
                    <a:cs typeface="Arial" charset="0"/>
                  </a:rPr>
                  <a:t>address 3</a:t>
                </a:r>
              </a:p>
            </p:txBody>
          </p:sp>
          <p:sp>
            <p:nvSpPr>
              <p:cNvPr id="29763" name="Text Box 123"/>
              <p:cNvSpPr txBox="1">
                <a:spLocks noChangeArrowheads="1"/>
              </p:cNvSpPr>
              <p:nvPr/>
            </p:nvSpPr>
            <p:spPr bwMode="auto">
              <a:xfrm>
                <a:off x="1466" y="3375"/>
                <a:ext cx="877"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latin typeface="Arial" charset="0"/>
                    <a:cs typeface="Arial" charset="0"/>
                  </a:rPr>
                  <a:t>802.</a:t>
                </a:r>
                <a:r>
                  <a:rPr lang="en-US" b="1" dirty="0" smtClean="0">
                    <a:solidFill>
                      <a:srgbClr val="C00000"/>
                    </a:solidFill>
                    <a:latin typeface="Arial" charset="0"/>
                    <a:cs typeface="Arial" charset="0"/>
                  </a:rPr>
                  <a:t>11</a:t>
                </a:r>
                <a:r>
                  <a:rPr lang="en-US" dirty="0" smtClean="0">
                    <a:solidFill>
                      <a:srgbClr val="C00000"/>
                    </a:solidFill>
                    <a:latin typeface="Arial" charset="0"/>
                    <a:cs typeface="Arial" charset="0"/>
                  </a:rPr>
                  <a:t> </a:t>
                </a:r>
                <a:r>
                  <a:rPr lang="en-US" dirty="0" smtClean="0">
                    <a:latin typeface="Arial" charset="0"/>
                    <a:cs typeface="Arial" charset="0"/>
                  </a:rPr>
                  <a:t>frame</a:t>
                </a:r>
              </a:p>
            </p:txBody>
          </p:sp>
        </p:grpSp>
        <p:grpSp>
          <p:nvGrpSpPr>
            <p:cNvPr id="411808" name="Group 160"/>
            <p:cNvGrpSpPr>
              <a:grpSpLocks/>
            </p:cNvGrpSpPr>
            <p:nvPr/>
          </p:nvGrpSpPr>
          <p:grpSpPr bwMode="auto">
            <a:xfrm>
              <a:off x="4192747" y="3186325"/>
              <a:ext cx="4667717" cy="2392891"/>
              <a:chOff x="2401" y="1771"/>
              <a:chExt cx="2673" cy="1330"/>
            </a:xfrm>
          </p:grpSpPr>
          <p:sp>
            <p:nvSpPr>
              <p:cNvPr id="72727" name="Freeform 130"/>
              <p:cNvSpPr>
                <a:spLocks/>
              </p:cNvSpPr>
              <p:nvPr/>
            </p:nvSpPr>
            <p:spPr bwMode="auto">
              <a:xfrm>
                <a:off x="2592" y="2002"/>
                <a:ext cx="2419" cy="441"/>
              </a:xfrm>
              <a:custGeom>
                <a:avLst/>
                <a:gdLst>
                  <a:gd name="T0" fmla="*/ 54 w 2419"/>
                  <a:gd name="T1" fmla="*/ 9 h 441"/>
                  <a:gd name="T2" fmla="*/ 0 w 2419"/>
                  <a:gd name="T3" fmla="*/ 437 h 441"/>
                  <a:gd name="T4" fmla="*/ 2419 w 2419"/>
                  <a:gd name="T5" fmla="*/ 369 h 441"/>
                  <a:gd name="T6" fmla="*/ 336 w 2419"/>
                  <a:gd name="T7" fmla="*/ 5 h 441"/>
                  <a:gd name="T8" fmla="*/ 54 w 2419"/>
                  <a:gd name="T9" fmla="*/ 9 h 4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19" h="441">
                    <a:moveTo>
                      <a:pt x="54" y="9"/>
                    </a:moveTo>
                    <a:cubicBezTo>
                      <a:pt x="45" y="275"/>
                      <a:pt x="38" y="312"/>
                      <a:pt x="0" y="437"/>
                    </a:cubicBezTo>
                    <a:cubicBezTo>
                      <a:pt x="499" y="418"/>
                      <a:pt x="2363" y="441"/>
                      <a:pt x="2419" y="369"/>
                    </a:cubicBezTo>
                    <a:cubicBezTo>
                      <a:pt x="921" y="148"/>
                      <a:pt x="719" y="337"/>
                      <a:pt x="336" y="5"/>
                    </a:cubicBezTo>
                    <a:cubicBezTo>
                      <a:pt x="205" y="9"/>
                      <a:pt x="231" y="0"/>
                      <a:pt x="54" y="9"/>
                    </a:cubicBezTo>
                    <a:close/>
                  </a:path>
                </a:pathLst>
              </a:custGeom>
              <a:gradFill rotWithShape="1">
                <a:gsLst>
                  <a:gs pos="0">
                    <a:schemeClr val="tx1"/>
                  </a:gs>
                  <a:gs pos="100000">
                    <a:schemeClr val="bg1">
                      <a:alpha val="17998"/>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l"/>
                <a:endParaRPr lang="en-US"/>
              </a:p>
            </p:txBody>
          </p:sp>
          <p:sp>
            <p:nvSpPr>
              <p:cNvPr id="29721" name="Line 127"/>
              <p:cNvSpPr>
                <a:spLocks noChangeShapeType="1"/>
              </p:cNvSpPr>
              <p:nvPr/>
            </p:nvSpPr>
            <p:spPr bwMode="auto">
              <a:xfrm>
                <a:off x="2401" y="1771"/>
                <a:ext cx="604" cy="0"/>
              </a:xfrm>
              <a:prstGeom prst="line">
                <a:avLst/>
              </a:prstGeom>
              <a:noFill/>
              <a:ln w="5715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22" name="Rectangle 129"/>
              <p:cNvSpPr>
                <a:spLocks noChangeArrowheads="1"/>
              </p:cNvSpPr>
              <p:nvPr/>
            </p:nvSpPr>
            <p:spPr bwMode="auto">
              <a:xfrm>
                <a:off x="2620" y="2398"/>
                <a:ext cx="2385" cy="269"/>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27668" name="Rectangle 131"/>
              <p:cNvSpPr>
                <a:spLocks noChangeArrowheads="1"/>
              </p:cNvSpPr>
              <p:nvPr/>
            </p:nvSpPr>
            <p:spPr bwMode="auto">
              <a:xfrm>
                <a:off x="2563" y="1848"/>
                <a:ext cx="355" cy="115"/>
              </a:xfrm>
              <a:prstGeom prst="rect">
                <a:avLst/>
              </a:prstGeom>
              <a:solidFill>
                <a:schemeClr val="accent2">
                  <a:lumMod val="75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l">
                  <a:defRPr/>
                </a:pPr>
                <a:endParaRPr lang="en-US">
                  <a:latin typeface="Arial" pitchFamily="34" charset="0"/>
                  <a:ea typeface="+mn-ea"/>
                  <a:cs typeface="Arial" pitchFamily="34" charset="0"/>
                </a:endParaRPr>
              </a:p>
            </p:txBody>
          </p:sp>
          <p:sp>
            <p:nvSpPr>
              <p:cNvPr id="29724" name="Text Box 132"/>
              <p:cNvSpPr txBox="1">
                <a:spLocks noChangeArrowheads="1"/>
              </p:cNvSpPr>
              <p:nvPr/>
            </p:nvSpPr>
            <p:spPr bwMode="auto">
              <a:xfrm>
                <a:off x="2879" y="2424"/>
                <a:ext cx="1817"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latin typeface="Arial" charset="0"/>
                    <a:cs typeface="Arial" charset="0"/>
                  </a:rPr>
                  <a:t>R1 MAC </a:t>
                </a:r>
                <a:r>
                  <a:rPr lang="en-US" dirty="0" err="1" smtClean="0">
                    <a:latin typeface="Arial" charset="0"/>
                    <a:cs typeface="Arial" charset="0"/>
                  </a:rPr>
                  <a:t>addr</a:t>
                </a:r>
                <a:r>
                  <a:rPr lang="en-US" dirty="0" smtClean="0">
                    <a:latin typeface="Arial" charset="0"/>
                    <a:cs typeface="Arial" charset="0"/>
                  </a:rPr>
                  <a:t>   H1 MAC </a:t>
                </a:r>
                <a:r>
                  <a:rPr lang="en-US" dirty="0" err="1" smtClean="0">
                    <a:latin typeface="Arial" charset="0"/>
                    <a:cs typeface="Arial" charset="0"/>
                  </a:rPr>
                  <a:t>addr</a:t>
                </a:r>
                <a:r>
                  <a:rPr lang="en-US" dirty="0" smtClean="0">
                    <a:latin typeface="Arial" charset="0"/>
                    <a:cs typeface="Arial" charset="0"/>
                  </a:rPr>
                  <a:t> </a:t>
                </a:r>
              </a:p>
            </p:txBody>
          </p:sp>
          <p:sp>
            <p:nvSpPr>
              <p:cNvPr id="29725" name="Line 133"/>
              <p:cNvSpPr>
                <a:spLocks noChangeShapeType="1"/>
              </p:cNvSpPr>
              <p:nvPr/>
            </p:nvSpPr>
            <p:spPr bwMode="auto">
              <a:xfrm>
                <a:off x="2822" y="2398"/>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26" name="Line 134"/>
              <p:cNvSpPr>
                <a:spLocks noChangeShapeType="1"/>
              </p:cNvSpPr>
              <p:nvPr/>
            </p:nvSpPr>
            <p:spPr bwMode="auto">
              <a:xfrm>
                <a:off x="3782" y="2398"/>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29727" name="Line 135"/>
              <p:cNvSpPr>
                <a:spLocks noChangeShapeType="1"/>
              </p:cNvSpPr>
              <p:nvPr/>
            </p:nvSpPr>
            <p:spPr bwMode="auto">
              <a:xfrm>
                <a:off x="4742" y="2398"/>
                <a:ext cx="0"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72735" name="Group 136"/>
              <p:cNvGrpSpPr>
                <a:grpSpLocks/>
              </p:cNvGrpSpPr>
              <p:nvPr/>
            </p:nvGrpSpPr>
            <p:grpSpPr bwMode="auto">
              <a:xfrm>
                <a:off x="2658" y="2608"/>
                <a:ext cx="120" cy="114"/>
                <a:chOff x="1300" y="3186"/>
                <a:chExt cx="120" cy="114"/>
              </a:xfrm>
            </p:grpSpPr>
            <p:sp>
              <p:nvSpPr>
                <p:cNvPr id="29744" name="Rectangle 137"/>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52" name="Freeform 138"/>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53" name="Freeform 139"/>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72736" name="Group 140"/>
              <p:cNvGrpSpPr>
                <a:grpSpLocks/>
              </p:cNvGrpSpPr>
              <p:nvPr/>
            </p:nvGrpSpPr>
            <p:grpSpPr bwMode="auto">
              <a:xfrm>
                <a:off x="2674" y="2340"/>
                <a:ext cx="120" cy="114"/>
                <a:chOff x="1300" y="3186"/>
                <a:chExt cx="120" cy="114"/>
              </a:xfrm>
            </p:grpSpPr>
            <p:sp>
              <p:nvSpPr>
                <p:cNvPr id="29741" name="Rectangle 141"/>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49" name="Freeform 142"/>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50" name="Freeform 143"/>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72737" name="Group 144"/>
              <p:cNvGrpSpPr>
                <a:grpSpLocks/>
              </p:cNvGrpSpPr>
              <p:nvPr/>
            </p:nvGrpSpPr>
            <p:grpSpPr bwMode="auto">
              <a:xfrm>
                <a:off x="4814" y="2352"/>
                <a:ext cx="120" cy="114"/>
                <a:chOff x="1300" y="3186"/>
                <a:chExt cx="120" cy="114"/>
              </a:xfrm>
            </p:grpSpPr>
            <p:sp>
              <p:nvSpPr>
                <p:cNvPr id="29738" name="Rectangle 145"/>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46" name="Freeform 146"/>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47" name="Freeform 147"/>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72738" name="Group 149"/>
              <p:cNvGrpSpPr>
                <a:grpSpLocks/>
              </p:cNvGrpSpPr>
              <p:nvPr/>
            </p:nvGrpSpPr>
            <p:grpSpPr bwMode="auto">
              <a:xfrm>
                <a:off x="4820" y="2604"/>
                <a:ext cx="120" cy="114"/>
                <a:chOff x="1300" y="3186"/>
                <a:chExt cx="120" cy="114"/>
              </a:xfrm>
            </p:grpSpPr>
            <p:sp>
              <p:nvSpPr>
                <p:cNvPr id="29735" name="Rectangle 150"/>
                <p:cNvSpPr>
                  <a:spLocks noChangeArrowheads="1"/>
                </p:cNvSpPr>
                <p:nvPr/>
              </p:nvSpPr>
              <p:spPr bwMode="auto">
                <a:xfrm>
                  <a:off x="1300" y="3208"/>
                  <a:ext cx="120" cy="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72743" name="Freeform 151"/>
                <p:cNvSpPr>
                  <a:spLocks/>
                </p:cNvSpPr>
                <p:nvPr/>
              </p:nvSpPr>
              <p:spPr bwMode="auto">
                <a:xfrm>
                  <a:off x="130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72744" name="Freeform 152"/>
                <p:cNvSpPr>
                  <a:spLocks/>
                </p:cNvSpPr>
                <p:nvPr/>
              </p:nvSpPr>
              <p:spPr bwMode="auto">
                <a:xfrm>
                  <a:off x="1358" y="3186"/>
                  <a:ext cx="48" cy="114"/>
                </a:xfrm>
                <a:custGeom>
                  <a:avLst/>
                  <a:gdLst>
                    <a:gd name="T0" fmla="*/ 15 w 60"/>
                    <a:gd name="T1" fmla="*/ 0 h 150"/>
                    <a:gd name="T2" fmla="*/ 3 w 60"/>
                    <a:gd name="T3" fmla="*/ 9 h 150"/>
                    <a:gd name="T4" fmla="*/ 12 w 60"/>
                    <a:gd name="T5" fmla="*/ 16 h 150"/>
                    <a:gd name="T6" fmla="*/ 0 w 60"/>
                    <a:gd name="T7" fmla="*/ 29 h 1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150">
                      <a:moveTo>
                        <a:pt x="60" y="0"/>
                      </a:moveTo>
                      <a:cubicBezTo>
                        <a:pt x="37" y="17"/>
                        <a:pt x="14" y="34"/>
                        <a:pt x="12" y="48"/>
                      </a:cubicBezTo>
                      <a:cubicBezTo>
                        <a:pt x="10" y="62"/>
                        <a:pt x="50" y="67"/>
                        <a:pt x="48" y="84"/>
                      </a:cubicBezTo>
                      <a:cubicBezTo>
                        <a:pt x="46" y="101"/>
                        <a:pt x="8" y="139"/>
                        <a:pt x="0" y="150"/>
                      </a:cubicBezTo>
                    </a:path>
                  </a:pathLst>
                </a:custGeom>
                <a:noFill/>
                <a:ln w="19050" cap="flat" cmpd="sng">
                  <a:solidFill>
                    <a:schemeClr val="tx1"/>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sp>
            <p:nvSpPr>
              <p:cNvPr id="29732" name="Text Box 153"/>
              <p:cNvSpPr txBox="1">
                <a:spLocks noChangeArrowheads="1"/>
              </p:cNvSpPr>
              <p:nvPr/>
            </p:nvSpPr>
            <p:spPr bwMode="auto">
              <a:xfrm>
                <a:off x="2848" y="2683"/>
                <a:ext cx="817" cy="1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dirty="0" err="1">
                    <a:latin typeface="Arial" charset="0"/>
                    <a:cs typeface="Arial" charset="0"/>
                  </a:rPr>
                  <a:t>dest</a:t>
                </a:r>
                <a:r>
                  <a:rPr lang="en-US" sz="1600" dirty="0">
                    <a:latin typeface="Arial" charset="0"/>
                    <a:cs typeface="Arial" charset="0"/>
                  </a:rPr>
                  <a:t>. address </a:t>
                </a:r>
              </a:p>
            </p:txBody>
          </p:sp>
          <p:sp>
            <p:nvSpPr>
              <p:cNvPr id="29733" name="Text Box 154"/>
              <p:cNvSpPr txBox="1">
                <a:spLocks noChangeArrowheads="1"/>
              </p:cNvSpPr>
              <p:nvPr/>
            </p:nvSpPr>
            <p:spPr bwMode="auto">
              <a:xfrm>
                <a:off x="3825" y="2681"/>
                <a:ext cx="910" cy="1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1600">
                    <a:latin typeface="Arial" charset="0"/>
                    <a:cs typeface="Arial" charset="0"/>
                  </a:rPr>
                  <a:t>source address </a:t>
                </a:r>
              </a:p>
            </p:txBody>
          </p:sp>
          <p:sp>
            <p:nvSpPr>
              <p:cNvPr id="29734" name="Text Box 156"/>
              <p:cNvSpPr txBox="1">
                <a:spLocks noChangeArrowheads="1"/>
              </p:cNvSpPr>
              <p:nvPr/>
            </p:nvSpPr>
            <p:spPr bwMode="auto">
              <a:xfrm>
                <a:off x="4094" y="2896"/>
                <a:ext cx="980" cy="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latin typeface="Arial" charset="0"/>
                    <a:cs typeface="Arial" charset="0"/>
                  </a:rPr>
                  <a:t>Ethernet</a:t>
                </a:r>
                <a:r>
                  <a:rPr lang="en-US" dirty="0" smtClean="0">
                    <a:solidFill>
                      <a:srgbClr val="FF0000"/>
                    </a:solidFill>
                    <a:latin typeface="Arial" charset="0"/>
                    <a:cs typeface="Arial" charset="0"/>
                  </a:rPr>
                  <a:t> </a:t>
                </a:r>
                <a:r>
                  <a:rPr lang="en-US" dirty="0" smtClean="0">
                    <a:latin typeface="Arial" charset="0"/>
                    <a:cs typeface="Arial" charset="0"/>
                  </a:rPr>
                  <a:t>frame</a:t>
                </a:r>
              </a:p>
            </p:txBody>
          </p:sp>
        </p:grpSp>
        <p:grpSp>
          <p:nvGrpSpPr>
            <p:cNvPr id="72716" name="Group 361"/>
            <p:cNvGrpSpPr>
              <a:grpSpLocks/>
            </p:cNvGrpSpPr>
            <p:nvPr/>
          </p:nvGrpSpPr>
          <p:grpSpPr bwMode="auto">
            <a:xfrm>
              <a:off x="3642678" y="2533227"/>
              <a:ext cx="838200" cy="752052"/>
              <a:chOff x="2967" y="478"/>
              <a:chExt cx="788" cy="625"/>
            </a:xfrm>
          </p:grpSpPr>
          <p:pic>
            <p:nvPicPr>
              <p:cNvPr id="72725" name="Picture 358" descr="access_point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2726" name="Picture 360" descr="antenna_radiation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72717" name="Group 356"/>
            <p:cNvGrpSpPr>
              <a:grpSpLocks/>
            </p:cNvGrpSpPr>
            <p:nvPr/>
          </p:nvGrpSpPr>
          <p:grpSpPr bwMode="auto">
            <a:xfrm>
              <a:off x="2100739" y="2038457"/>
              <a:ext cx="670560" cy="678285"/>
              <a:chOff x="313" y="1497"/>
              <a:chExt cx="1152" cy="1014"/>
            </a:xfrm>
          </p:grpSpPr>
          <p:pic>
            <p:nvPicPr>
              <p:cNvPr id="72723"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2724"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72718" name="Group 356"/>
            <p:cNvGrpSpPr>
              <a:grpSpLocks/>
            </p:cNvGrpSpPr>
            <p:nvPr/>
          </p:nvGrpSpPr>
          <p:grpSpPr bwMode="auto">
            <a:xfrm>
              <a:off x="3162459" y="1693017"/>
              <a:ext cx="670560" cy="678285"/>
              <a:chOff x="313" y="1497"/>
              <a:chExt cx="1152" cy="1014"/>
            </a:xfrm>
          </p:grpSpPr>
          <p:pic>
            <p:nvPicPr>
              <p:cNvPr id="72721"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2722"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72719" name="Rectangle 49"/>
          <p:cNvSpPr txBox="1">
            <a:spLocks noChangeArrowheads="1"/>
          </p:cNvSpPr>
          <p:nvPr/>
        </p:nvSpPr>
        <p:spPr bwMode="auto">
          <a:xfrm>
            <a:off x="97366" y="632496"/>
            <a:ext cx="8839550" cy="8820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01882" tIns="50941" rIns="101882" bIns="50941"/>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4000" dirty="0">
                <a:solidFill>
                  <a:srgbClr val="800000"/>
                </a:solidFill>
                <a:latin typeface="+mn-lt"/>
              </a:rPr>
              <a:t>802.11 </a:t>
            </a:r>
            <a:r>
              <a:rPr lang="en-US" sz="4000" dirty="0" smtClean="0">
                <a:solidFill>
                  <a:srgbClr val="800000"/>
                </a:solidFill>
                <a:latin typeface="+mn-lt"/>
              </a:rPr>
              <a:t>Addressing</a:t>
            </a:r>
            <a:endParaRPr lang="en-US" sz="4000" dirty="0">
              <a:solidFill>
                <a:srgbClr val="800000"/>
              </a:solidFill>
              <a:latin typeface="+mn-lt"/>
            </a:endParaRPr>
          </a:p>
        </p:txBody>
      </p:sp>
      <p:sp>
        <p:nvSpPr>
          <p:cNvPr id="5" name="Slide Number Placeholder 4"/>
          <p:cNvSpPr>
            <a:spLocks noGrp="1"/>
          </p:cNvSpPr>
          <p:nvPr>
            <p:ph type="sldNum" sz="quarter" idx="10"/>
          </p:nvPr>
        </p:nvSpPr>
        <p:spPr/>
        <p:txBody>
          <a:bodyPr/>
          <a:lstStyle/>
          <a:p>
            <a:fld id="{0783864D-491B-0D48-9494-9F5AD408C5EE}"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119366" y="570478"/>
            <a:ext cx="8549640" cy="1081300"/>
          </a:xfrm>
        </p:spPr>
        <p:txBody>
          <a:bodyPr/>
          <a:lstStyle/>
          <a:p>
            <a:pPr>
              <a:defRPr/>
            </a:pPr>
            <a:r>
              <a:rPr lang="en-US" dirty="0">
                <a:latin typeface="+mn-lt"/>
                <a:cs typeface="+mj-cs"/>
              </a:rPr>
              <a:t>Elements of a </a:t>
            </a:r>
            <a:r>
              <a:rPr lang="en-US" dirty="0" smtClean="0">
                <a:latin typeface="+mn-lt"/>
                <a:cs typeface="+mj-cs"/>
              </a:rPr>
              <a:t>Wireless Network</a:t>
            </a:r>
            <a:endParaRPr lang="en-US" dirty="0">
              <a:latin typeface="+mn-lt"/>
              <a:cs typeface="+mj-cs"/>
            </a:endParaRPr>
          </a:p>
        </p:txBody>
      </p:sp>
      <p:grpSp>
        <p:nvGrpSpPr>
          <p:cNvPr id="2" name="Group 1"/>
          <p:cNvGrpSpPr/>
          <p:nvPr/>
        </p:nvGrpSpPr>
        <p:grpSpPr>
          <a:xfrm>
            <a:off x="1349743" y="1508781"/>
            <a:ext cx="6950075" cy="5895869"/>
            <a:chOff x="715963" y="1462723"/>
            <a:chExt cx="6950075" cy="5895869"/>
          </a:xfrm>
        </p:grpSpPr>
        <p:sp>
          <p:nvSpPr>
            <p:cNvPr id="4101" name="Oval 5"/>
            <p:cNvSpPr>
              <a:spLocks noChangeArrowheads="1"/>
            </p:cNvSpPr>
            <p:nvPr/>
          </p:nvSpPr>
          <p:spPr bwMode="auto">
            <a:xfrm>
              <a:off x="5298123" y="4962102"/>
              <a:ext cx="2367915" cy="2373101"/>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4103" name="Oval 11"/>
            <p:cNvSpPr>
              <a:spLocks noChangeArrowheads="1"/>
            </p:cNvSpPr>
            <p:nvPr/>
          </p:nvSpPr>
          <p:spPr bwMode="auto">
            <a:xfrm>
              <a:off x="715963" y="1462723"/>
              <a:ext cx="2477929" cy="2590800"/>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4104" name="Line 22"/>
            <p:cNvSpPr>
              <a:spLocks noChangeShapeType="1"/>
            </p:cNvSpPr>
            <p:nvPr/>
          </p:nvSpPr>
          <p:spPr bwMode="auto">
            <a:xfrm>
              <a:off x="1978502" y="2774315"/>
              <a:ext cx="1405731" cy="74305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4105" name="Oval 23"/>
            <p:cNvSpPr>
              <a:spLocks noChangeArrowheads="1"/>
            </p:cNvSpPr>
            <p:nvPr/>
          </p:nvSpPr>
          <p:spPr bwMode="auto">
            <a:xfrm>
              <a:off x="1676400" y="4571684"/>
              <a:ext cx="1142048" cy="1138872"/>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4107" name="Oval 38"/>
            <p:cNvSpPr>
              <a:spLocks noChangeArrowheads="1"/>
            </p:cNvSpPr>
            <p:nvPr/>
          </p:nvSpPr>
          <p:spPr bwMode="auto">
            <a:xfrm>
              <a:off x="3419158" y="5032270"/>
              <a:ext cx="2505869" cy="2326322"/>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4108" name="Line 59"/>
            <p:cNvSpPr>
              <a:spLocks noChangeShapeType="1"/>
            </p:cNvSpPr>
            <p:nvPr/>
          </p:nvSpPr>
          <p:spPr bwMode="auto">
            <a:xfrm>
              <a:off x="5897087" y="6147753"/>
              <a:ext cx="33528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4109" name="Line 60"/>
            <p:cNvSpPr>
              <a:spLocks noChangeShapeType="1"/>
            </p:cNvSpPr>
            <p:nvPr/>
          </p:nvSpPr>
          <p:spPr bwMode="auto">
            <a:xfrm flipH="1">
              <a:off x="5360988" y="6038003"/>
              <a:ext cx="2095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4110" name="Line 61"/>
            <p:cNvSpPr>
              <a:spLocks noChangeShapeType="1"/>
            </p:cNvSpPr>
            <p:nvPr/>
          </p:nvSpPr>
          <p:spPr bwMode="auto">
            <a:xfrm flipH="1">
              <a:off x="5376704" y="6124363"/>
              <a:ext cx="2095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4111" name="Line 62"/>
            <p:cNvSpPr>
              <a:spLocks noChangeShapeType="1"/>
            </p:cNvSpPr>
            <p:nvPr/>
          </p:nvSpPr>
          <p:spPr bwMode="auto">
            <a:xfrm flipH="1">
              <a:off x="5313839" y="6199928"/>
              <a:ext cx="2095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4113" name="Line 64"/>
            <p:cNvSpPr>
              <a:spLocks noChangeShapeType="1"/>
            </p:cNvSpPr>
            <p:nvPr/>
          </p:nvSpPr>
          <p:spPr bwMode="auto">
            <a:xfrm flipV="1">
              <a:off x="4739323" y="4697625"/>
              <a:ext cx="55880" cy="12666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grpSp>
          <p:nvGrpSpPr>
            <p:cNvPr id="21518" name="Group 356"/>
            <p:cNvGrpSpPr>
              <a:grpSpLocks/>
            </p:cNvGrpSpPr>
            <p:nvPr/>
          </p:nvGrpSpPr>
          <p:grpSpPr bwMode="auto">
            <a:xfrm>
              <a:off x="7086282" y="5516245"/>
              <a:ext cx="364967" cy="417407"/>
              <a:chOff x="313" y="1497"/>
              <a:chExt cx="1152" cy="1014"/>
            </a:xfrm>
          </p:grpSpPr>
          <p:pic>
            <p:nvPicPr>
              <p:cNvPr id="21627"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28"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19" name="Group 361"/>
            <p:cNvGrpSpPr>
              <a:grpSpLocks/>
            </p:cNvGrpSpPr>
            <p:nvPr/>
          </p:nvGrpSpPr>
          <p:grpSpPr bwMode="auto">
            <a:xfrm>
              <a:off x="2278857" y="4755199"/>
              <a:ext cx="436563" cy="440795"/>
              <a:chOff x="2967" y="478"/>
              <a:chExt cx="788" cy="625"/>
            </a:xfrm>
          </p:grpSpPr>
          <p:pic>
            <p:nvPicPr>
              <p:cNvPr id="21625" name="Picture 358" descr="access_point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26" name="Picture 360" descr="antenna_radiation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0" name="Group 1"/>
            <p:cNvGrpSpPr>
              <a:grpSpLocks/>
            </p:cNvGrpSpPr>
            <p:nvPr/>
          </p:nvGrpSpPr>
          <p:grpSpPr bwMode="auto">
            <a:xfrm>
              <a:off x="6235860" y="5618798"/>
              <a:ext cx="504666" cy="703474"/>
              <a:chOff x="5955030" y="3031808"/>
              <a:chExt cx="914400" cy="1398587"/>
            </a:xfrm>
          </p:grpSpPr>
          <p:grpSp>
            <p:nvGrpSpPr>
              <p:cNvPr id="21608" name="Group 398"/>
              <p:cNvGrpSpPr>
                <a:grpSpLocks/>
              </p:cNvGrpSpPr>
              <p:nvPr/>
            </p:nvGrpSpPr>
            <p:grpSpPr bwMode="auto">
              <a:xfrm>
                <a:off x="6097905" y="3403283"/>
                <a:ext cx="596900" cy="1027112"/>
                <a:chOff x="3130" y="3288"/>
                <a:chExt cx="410" cy="742"/>
              </a:xfrm>
            </p:grpSpPr>
            <p:sp>
              <p:nvSpPr>
                <p:cNvPr id="21610"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1"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2"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3"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4"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5"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6"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7"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8"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19"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20"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21"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22"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23"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24"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pic>
            <p:nvPicPr>
              <p:cNvPr id="21609" name="Picture 399" descr="cell_tower_radiation copy"/>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1" name="Group 403"/>
            <p:cNvGrpSpPr>
              <a:grpSpLocks/>
            </p:cNvGrpSpPr>
            <p:nvPr/>
          </p:nvGrpSpPr>
          <p:grpSpPr bwMode="auto">
            <a:xfrm>
              <a:off x="3743960" y="6068590"/>
              <a:ext cx="579755" cy="444394"/>
              <a:chOff x="2751" y="1851"/>
              <a:chExt cx="462" cy="478"/>
            </a:xfrm>
          </p:grpSpPr>
          <p:pic>
            <p:nvPicPr>
              <p:cNvPr id="21606" name="Picture 364" descr="iphone_stylized_small"/>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07" name="Picture 402" descr="antenna_radiation_stylized"/>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2" name="Group 100"/>
            <p:cNvGrpSpPr>
              <a:grpSpLocks/>
            </p:cNvGrpSpPr>
            <p:nvPr/>
          </p:nvGrpSpPr>
          <p:grpSpPr bwMode="auto">
            <a:xfrm>
              <a:off x="4503580" y="5652982"/>
              <a:ext cx="504666" cy="703475"/>
              <a:chOff x="5955030" y="3031808"/>
              <a:chExt cx="914400" cy="1398587"/>
            </a:xfrm>
          </p:grpSpPr>
          <p:grpSp>
            <p:nvGrpSpPr>
              <p:cNvPr id="21589" name="Group 398"/>
              <p:cNvGrpSpPr>
                <a:grpSpLocks/>
              </p:cNvGrpSpPr>
              <p:nvPr/>
            </p:nvGrpSpPr>
            <p:grpSpPr bwMode="auto">
              <a:xfrm>
                <a:off x="6097905" y="3403283"/>
                <a:ext cx="596900" cy="1027112"/>
                <a:chOff x="3130" y="3288"/>
                <a:chExt cx="410" cy="742"/>
              </a:xfrm>
            </p:grpSpPr>
            <p:sp>
              <p:nvSpPr>
                <p:cNvPr id="21591"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2"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3"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4"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5"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6"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7"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8"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99"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0"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1"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2"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3"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4"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605"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pic>
            <p:nvPicPr>
              <p:cNvPr id="21590" name="Picture 399" descr="cell_tower_radiation copy"/>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3" name="Group 356"/>
            <p:cNvGrpSpPr>
              <a:grpSpLocks/>
            </p:cNvGrpSpPr>
            <p:nvPr/>
          </p:nvGrpSpPr>
          <p:grpSpPr bwMode="auto">
            <a:xfrm>
              <a:off x="6359843" y="6563360"/>
              <a:ext cx="398145" cy="383223"/>
              <a:chOff x="313" y="1497"/>
              <a:chExt cx="1152" cy="1014"/>
            </a:xfrm>
          </p:grpSpPr>
          <p:pic>
            <p:nvPicPr>
              <p:cNvPr id="21587" name="Picture 354" descr="laptop_stylized_small"/>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8" name="Picture 355" descr="antenna_stylized"/>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4" name="Group 356"/>
            <p:cNvGrpSpPr>
              <a:grpSpLocks/>
            </p:cNvGrpSpPr>
            <p:nvPr/>
          </p:nvGrpSpPr>
          <p:grpSpPr bwMode="auto">
            <a:xfrm>
              <a:off x="5006500" y="6586750"/>
              <a:ext cx="413861" cy="394017"/>
              <a:chOff x="313" y="1497"/>
              <a:chExt cx="1152" cy="1014"/>
            </a:xfrm>
          </p:grpSpPr>
          <p:pic>
            <p:nvPicPr>
              <p:cNvPr id="21585" name="Picture 354" descr="laptop_stylized_small"/>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6" name="Picture 355" descr="antenna_stylized"/>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5" name="Group 356"/>
            <p:cNvGrpSpPr>
              <a:grpSpLocks/>
            </p:cNvGrpSpPr>
            <p:nvPr/>
          </p:nvGrpSpPr>
          <p:grpSpPr bwMode="auto">
            <a:xfrm>
              <a:off x="4213702" y="6610139"/>
              <a:ext cx="420846" cy="494771"/>
              <a:chOff x="313" y="1497"/>
              <a:chExt cx="1152" cy="1014"/>
            </a:xfrm>
          </p:grpSpPr>
          <p:pic>
            <p:nvPicPr>
              <p:cNvPr id="21583"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4"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6" name="Group 403"/>
            <p:cNvGrpSpPr>
              <a:grpSpLocks/>
            </p:cNvGrpSpPr>
            <p:nvPr/>
          </p:nvGrpSpPr>
          <p:grpSpPr bwMode="auto">
            <a:xfrm>
              <a:off x="4101942" y="5296747"/>
              <a:ext cx="534353" cy="456988"/>
              <a:chOff x="2751" y="1851"/>
              <a:chExt cx="462" cy="478"/>
            </a:xfrm>
          </p:grpSpPr>
          <p:pic>
            <p:nvPicPr>
              <p:cNvPr id="21581" name="Picture 364" descr="iphone_stylized_small"/>
              <p:cNvPicPr>
                <a:picLocks noChangeAspect="1" noChangeArrowheads="1"/>
              </p:cNvPicPr>
              <p:nvPr/>
            </p:nvPicPr>
            <p:blipFill>
              <a:blip r:embed="rId16"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2" name="Picture 402" descr="antenna_radiation_stylized"/>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7" name="Group 403"/>
            <p:cNvGrpSpPr>
              <a:grpSpLocks/>
            </p:cNvGrpSpPr>
            <p:nvPr/>
          </p:nvGrpSpPr>
          <p:grpSpPr bwMode="auto">
            <a:xfrm>
              <a:off x="6918643" y="6045200"/>
              <a:ext cx="578009" cy="444395"/>
              <a:chOff x="2751" y="1851"/>
              <a:chExt cx="462" cy="478"/>
            </a:xfrm>
          </p:grpSpPr>
          <p:pic>
            <p:nvPicPr>
              <p:cNvPr id="21579" name="Picture 364" descr="iphone_stylized_small"/>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0" name="Picture 402" descr="antenna_radiation_stylized"/>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8" name="Group 356"/>
            <p:cNvGrpSpPr>
              <a:grpSpLocks/>
            </p:cNvGrpSpPr>
            <p:nvPr/>
          </p:nvGrpSpPr>
          <p:grpSpPr bwMode="auto">
            <a:xfrm>
              <a:off x="5486717" y="5883275"/>
              <a:ext cx="413862" cy="395817"/>
              <a:chOff x="313" y="1497"/>
              <a:chExt cx="1152" cy="1014"/>
            </a:xfrm>
          </p:grpSpPr>
          <p:pic>
            <p:nvPicPr>
              <p:cNvPr id="21577" name="Picture 354" descr="laptop_stylized_small"/>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8" name="Picture 355" descr="antenna_stylized"/>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9" name="Group 356"/>
            <p:cNvGrpSpPr>
              <a:grpSpLocks/>
            </p:cNvGrpSpPr>
            <p:nvPr/>
          </p:nvGrpSpPr>
          <p:grpSpPr bwMode="auto">
            <a:xfrm>
              <a:off x="2100740" y="5262563"/>
              <a:ext cx="310833" cy="390419"/>
              <a:chOff x="313" y="1497"/>
              <a:chExt cx="1152" cy="1014"/>
            </a:xfrm>
          </p:grpSpPr>
          <p:pic>
            <p:nvPicPr>
              <p:cNvPr id="21575" name="Picture 354" descr="laptop_stylized_small"/>
              <p:cNvPicPr>
                <a:picLocks noChangeAspect="1" noChangeArrowheads="1"/>
              </p:cNvPicPr>
              <p:nvPr/>
            </p:nvPicPr>
            <p:blipFill>
              <a:blip r:embed="rId18"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6" name="Picture 355" descr="antenna_stylized"/>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0" name="Group 403"/>
            <p:cNvGrpSpPr>
              <a:grpSpLocks/>
            </p:cNvGrpSpPr>
            <p:nvPr/>
          </p:nvGrpSpPr>
          <p:grpSpPr bwMode="auto">
            <a:xfrm>
              <a:off x="1777683" y="4882938"/>
              <a:ext cx="488950" cy="431800"/>
              <a:chOff x="2751" y="1851"/>
              <a:chExt cx="462" cy="478"/>
            </a:xfrm>
          </p:grpSpPr>
          <p:pic>
            <p:nvPicPr>
              <p:cNvPr id="21573" name="Picture 364" descr="iphone_stylized_small"/>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4" name="Picture 402" descr="antenna_radiation_stylized"/>
              <p:cNvPicPr>
                <a:picLocks noChangeAspect="1" noChangeArrowheads="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1" name="Group 142"/>
            <p:cNvGrpSpPr>
              <a:grpSpLocks/>
            </p:cNvGrpSpPr>
            <p:nvPr/>
          </p:nvGrpSpPr>
          <p:grpSpPr bwMode="auto">
            <a:xfrm>
              <a:off x="1732280" y="2234566"/>
              <a:ext cx="504667" cy="701675"/>
              <a:chOff x="5955030" y="3031808"/>
              <a:chExt cx="914400" cy="1398587"/>
            </a:xfrm>
          </p:grpSpPr>
          <p:grpSp>
            <p:nvGrpSpPr>
              <p:cNvPr id="21556" name="Group 398"/>
              <p:cNvGrpSpPr>
                <a:grpSpLocks/>
              </p:cNvGrpSpPr>
              <p:nvPr/>
            </p:nvGrpSpPr>
            <p:grpSpPr bwMode="auto">
              <a:xfrm>
                <a:off x="6097905" y="3403283"/>
                <a:ext cx="596900" cy="1027112"/>
                <a:chOff x="3130" y="3288"/>
                <a:chExt cx="410" cy="742"/>
              </a:xfrm>
            </p:grpSpPr>
            <p:sp>
              <p:nvSpPr>
                <p:cNvPr id="21558"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59"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0"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1"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2"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3"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4"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5"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6"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7"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8"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69"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70"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71"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72"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pic>
            <p:nvPicPr>
              <p:cNvPr id="21557" name="Picture 399" descr="cell_tower_radiation copy"/>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2" name="Group 356"/>
            <p:cNvGrpSpPr>
              <a:grpSpLocks/>
            </p:cNvGrpSpPr>
            <p:nvPr/>
          </p:nvGrpSpPr>
          <p:grpSpPr bwMode="auto">
            <a:xfrm>
              <a:off x="2324260" y="2383896"/>
              <a:ext cx="511651" cy="545147"/>
              <a:chOff x="313" y="1497"/>
              <a:chExt cx="1152" cy="1014"/>
            </a:xfrm>
          </p:grpSpPr>
          <p:pic>
            <p:nvPicPr>
              <p:cNvPr id="21554" name="Picture 354" descr="laptop_stylized_small"/>
              <p:cNvPicPr>
                <a:picLocks noChangeAspect="1" noChangeArrowheads="1"/>
              </p:cNvPicPr>
              <p:nvPr/>
            </p:nvPicPr>
            <p:blipFill>
              <a:blip r:embed="rId22"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5" name="Picture 355" descr="antenna_stylized"/>
              <p:cNvPicPr>
                <a:picLocks noChangeAspect="1" noChangeArrowheads="1"/>
              </p:cNvPicPr>
              <p:nvPr/>
            </p:nvPicPr>
            <p:blipFill>
              <a:blip r:embed="rId23"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3" name="Group 356"/>
            <p:cNvGrpSpPr>
              <a:grpSpLocks/>
            </p:cNvGrpSpPr>
            <p:nvPr/>
          </p:nvGrpSpPr>
          <p:grpSpPr bwMode="auto">
            <a:xfrm>
              <a:off x="2205515" y="3288877"/>
              <a:ext cx="366713" cy="417407"/>
              <a:chOff x="313" y="1497"/>
              <a:chExt cx="1152" cy="1014"/>
            </a:xfrm>
          </p:grpSpPr>
          <p:pic>
            <p:nvPicPr>
              <p:cNvPr id="21552"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3"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4" name="Group 356"/>
            <p:cNvGrpSpPr>
              <a:grpSpLocks/>
            </p:cNvGrpSpPr>
            <p:nvPr/>
          </p:nvGrpSpPr>
          <p:grpSpPr bwMode="auto">
            <a:xfrm>
              <a:off x="1630998" y="3386032"/>
              <a:ext cx="310833" cy="390420"/>
              <a:chOff x="313" y="1497"/>
              <a:chExt cx="1152" cy="1014"/>
            </a:xfrm>
          </p:grpSpPr>
          <p:pic>
            <p:nvPicPr>
              <p:cNvPr id="21550" name="Picture 354" descr="laptop_stylized_small"/>
              <p:cNvPicPr>
                <a:picLocks noChangeAspect="1" noChangeArrowheads="1"/>
              </p:cNvPicPr>
              <p:nvPr/>
            </p:nvPicPr>
            <p:blipFill>
              <a:blip r:embed="rId18"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1" name="Picture 355" descr="antenna_stylized"/>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5" name="Group 403"/>
            <p:cNvGrpSpPr>
              <a:grpSpLocks/>
            </p:cNvGrpSpPr>
            <p:nvPr/>
          </p:nvGrpSpPr>
          <p:grpSpPr bwMode="auto">
            <a:xfrm>
              <a:off x="1307942" y="3004608"/>
              <a:ext cx="488950" cy="433600"/>
              <a:chOff x="2751" y="1851"/>
              <a:chExt cx="462" cy="478"/>
            </a:xfrm>
          </p:grpSpPr>
          <p:pic>
            <p:nvPicPr>
              <p:cNvPr id="21548" name="Picture 364" descr="iphone_stylized_small"/>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9" name="Picture 402" descr="antenna_radiation_stylized"/>
              <p:cNvPicPr>
                <a:picLocks noChangeAspect="1" noChangeArrowheads="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6" name="Group 356"/>
            <p:cNvGrpSpPr>
              <a:grpSpLocks/>
            </p:cNvGrpSpPr>
            <p:nvPr/>
          </p:nvGrpSpPr>
          <p:grpSpPr bwMode="auto">
            <a:xfrm>
              <a:off x="1721802" y="1588665"/>
              <a:ext cx="490697" cy="437197"/>
              <a:chOff x="313" y="1497"/>
              <a:chExt cx="1152" cy="1014"/>
            </a:xfrm>
          </p:grpSpPr>
          <p:pic>
            <p:nvPicPr>
              <p:cNvPr id="21546" name="Picture 354" descr="laptop_stylized_small"/>
              <p:cNvPicPr>
                <a:picLocks noChangeAspect="1" noChangeArrowheads="1"/>
              </p:cNvPicPr>
              <p:nvPr/>
            </p:nvPicPr>
            <p:blipFill>
              <a:blip r:embed="rId2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7" name="Picture 355" descr="antenna_stylized"/>
              <p:cNvPicPr>
                <a:picLocks noChangeAspect="1" noChangeArrowheads="1"/>
              </p:cNvPicPr>
              <p:nvPr/>
            </p:nvPicPr>
            <p:blipFill>
              <a:blip r:embed="rId2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7" name="Group 403"/>
            <p:cNvGrpSpPr>
              <a:grpSpLocks/>
            </p:cNvGrpSpPr>
            <p:nvPr/>
          </p:nvGrpSpPr>
          <p:grpSpPr bwMode="auto">
            <a:xfrm>
              <a:off x="838200" y="2867872"/>
              <a:ext cx="490697" cy="431800"/>
              <a:chOff x="2751" y="1851"/>
              <a:chExt cx="462" cy="478"/>
            </a:xfrm>
          </p:grpSpPr>
          <p:pic>
            <p:nvPicPr>
              <p:cNvPr id="21544" name="Picture 364" descr="iphone_stylized_small"/>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5" name="Picture 402" descr="antenna_radiation_stylized"/>
              <p:cNvPicPr>
                <a:picLocks noChangeAspect="1" noChangeArrowheads="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9" name="Line 63"/>
            <p:cNvSpPr>
              <a:spLocks noChangeShapeType="1"/>
            </p:cNvSpPr>
            <p:nvPr/>
          </p:nvSpPr>
          <p:spPr bwMode="auto">
            <a:xfrm flipH="1" flipV="1">
              <a:off x="5354003" y="4652646"/>
              <a:ext cx="1044258" cy="146632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130" name="Line 34"/>
            <p:cNvSpPr>
              <a:spLocks noChangeShapeType="1"/>
            </p:cNvSpPr>
            <p:nvPr/>
          </p:nvSpPr>
          <p:spPr bwMode="auto">
            <a:xfrm flipV="1">
              <a:off x="2416810" y="4121892"/>
              <a:ext cx="1383030" cy="9175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grpSp>
          <p:nvGrpSpPr>
            <p:cNvPr id="21541" name="Group 6"/>
            <p:cNvGrpSpPr>
              <a:grpSpLocks/>
            </p:cNvGrpSpPr>
            <p:nvPr/>
          </p:nvGrpSpPr>
          <p:grpSpPr bwMode="auto">
            <a:xfrm>
              <a:off x="3342323" y="2898459"/>
              <a:ext cx="2598420" cy="1997075"/>
              <a:chOff x="3839" y="1737"/>
              <a:chExt cx="1488" cy="1110"/>
            </a:xfrm>
          </p:grpSpPr>
          <p:sp>
            <p:nvSpPr>
              <p:cNvPr id="21542" name="Freeform 7"/>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 name="Text Box 8"/>
              <p:cNvSpPr txBox="1">
                <a:spLocks noChangeArrowheads="1"/>
              </p:cNvSpPr>
              <p:nvPr/>
            </p:nvSpPr>
            <p:spPr bwMode="auto">
              <a:xfrm>
                <a:off x="4190" y="2030"/>
                <a:ext cx="877" cy="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Arial" charset="0"/>
                    <a:cs typeface="Arial" charset="0"/>
                  </a:rPr>
                  <a:t>network </a:t>
                </a:r>
              </a:p>
              <a:p>
                <a:pPr algn="ctr" eaLnBrk="1" hangingPunct="1">
                  <a:defRPr/>
                </a:pPr>
                <a:r>
                  <a:rPr lang="en-US" dirty="0" smtClean="0">
                    <a:latin typeface="Arial" charset="0"/>
                    <a:cs typeface="Arial" charset="0"/>
                  </a:rPr>
                  <a:t>infrastructure</a:t>
                </a:r>
              </a:p>
            </p:txBody>
          </p:sp>
        </p:grpSp>
      </p:grpSp>
      <p:sp>
        <p:nvSpPr>
          <p:cNvPr id="3" name="Rounded Rectangular Callout 2"/>
          <p:cNvSpPr/>
          <p:nvPr/>
        </p:nvSpPr>
        <p:spPr bwMode="auto">
          <a:xfrm>
            <a:off x="4223883" y="1518532"/>
            <a:ext cx="2166309" cy="1404335"/>
          </a:xfrm>
          <a:prstGeom prst="wedgeRoundRectCallout">
            <a:avLst>
              <a:gd name="adj1" fmla="val -86035"/>
              <a:gd name="adj2" fmla="val 39496"/>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0" bIns="0" numCol="1" rtlCol="0" anchor="ctr" anchorCtr="0" compatLnSpc="1">
            <a:prstTxWarp prst="textNoShape">
              <a:avLst/>
            </a:prstTxWarp>
          </a:bodyPr>
          <a:lstStyle/>
          <a:p>
            <a:pPr marL="119063" marR="0" indent="-119063" algn="l"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wireless hosts</a:t>
            </a:r>
          </a:p>
          <a:p>
            <a:pPr marL="119063" marR="0" indent="-119063" algn="l" defTabSz="1019175" rtl="0" eaLnBrk="0" fontAlgn="base" latinLnBrk="0" hangingPunct="0">
              <a:lnSpc>
                <a:spcPct val="100000"/>
              </a:lnSpc>
              <a:spcBef>
                <a:spcPct val="0"/>
              </a:spcBef>
              <a:spcAft>
                <a:spcPct val="0"/>
              </a:spcAft>
              <a:buClrTx/>
              <a:buSzTx/>
              <a:buFontTx/>
              <a:buChar char="-"/>
              <a:tabLst/>
            </a:pPr>
            <a:r>
              <a:rPr lang="en-US" sz="1600" dirty="0" smtClean="0">
                <a:latin typeface="+mn-lt"/>
              </a:rPr>
              <a:t>laptop, phone</a:t>
            </a:r>
          </a:p>
          <a:p>
            <a:pPr marL="119063" marR="0" indent="-119063" algn="l" defTabSz="1019175" rtl="0" eaLnBrk="0" fontAlgn="base" latinLnBrk="0" hangingPunct="0">
              <a:lnSpc>
                <a:spcPct val="100000"/>
              </a:lnSpc>
              <a:spcBef>
                <a:spcPct val="0"/>
              </a:spcBef>
              <a:spcAft>
                <a:spcPct val="0"/>
              </a:spcAft>
              <a:buClrTx/>
              <a:buSzTx/>
              <a:buFontTx/>
              <a:buChar char="-"/>
              <a:tabLst/>
            </a:pPr>
            <a:r>
              <a:rPr lang="en-US" sz="1600" dirty="0" smtClean="0">
                <a:latin typeface="+mn-lt"/>
              </a:rPr>
              <a:t>run apps</a:t>
            </a:r>
          </a:p>
          <a:p>
            <a:pPr marL="119063" marR="0" indent="-119063" algn="l" defTabSz="1019175" rtl="0" eaLnBrk="0" fontAlgn="base" latinLnBrk="0" hangingPunct="0">
              <a:lnSpc>
                <a:spcPct val="100000"/>
              </a:lnSpc>
              <a:spcBef>
                <a:spcPct val="0"/>
              </a:spcBef>
              <a:spcAft>
                <a:spcPct val="0"/>
              </a:spcAft>
              <a:buClrTx/>
              <a:buSzTx/>
              <a:buFontTx/>
              <a:buChar char="-"/>
              <a:tabLst/>
            </a:pPr>
            <a:r>
              <a:rPr lang="en-US" sz="1600" dirty="0" smtClean="0">
                <a:latin typeface="+mn-lt"/>
              </a:rPr>
              <a:t>may be mobile or stationary</a:t>
            </a:r>
            <a:endParaRPr kumimoji="0" lang="en-US" sz="1600" b="0" i="0" u="none" strike="noStrike" cap="none" normalizeH="0" baseline="0" dirty="0" smtClean="0">
              <a:ln>
                <a:noFill/>
              </a:ln>
              <a:solidFill>
                <a:schemeClr val="tx2"/>
              </a:solidFill>
              <a:effectLst/>
              <a:latin typeface="+mn-lt"/>
            </a:endParaRPr>
          </a:p>
        </p:txBody>
      </p:sp>
      <p:sp>
        <p:nvSpPr>
          <p:cNvPr id="125" name="Rounded Rectangular Callout 124"/>
          <p:cNvSpPr/>
          <p:nvPr/>
        </p:nvSpPr>
        <p:spPr bwMode="auto">
          <a:xfrm>
            <a:off x="6737970" y="2748913"/>
            <a:ext cx="3260670" cy="2315660"/>
          </a:xfrm>
          <a:prstGeom prst="wedgeRoundRectCallout">
            <a:avLst>
              <a:gd name="adj1" fmla="val -39992"/>
              <a:gd name="adj2" fmla="val 83886"/>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0" bIns="0" numCol="1" rtlCol="0" anchor="ctr" anchorCtr="0" compatLnSpc="1">
            <a:prstTxWarp prst="textNoShape">
              <a:avLst/>
            </a:prstTxWarp>
          </a:bodyPr>
          <a:lstStyle/>
          <a:p>
            <a:pPr marL="119063" marR="0" indent="-119063" algn="l"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base stations</a:t>
            </a:r>
          </a:p>
          <a:p>
            <a:pPr marL="119063" indent="-119063" algn="l" defTabSz="1019175">
              <a:buFontTx/>
              <a:buChar char="-"/>
            </a:pPr>
            <a:r>
              <a:rPr lang="en-US" sz="1600" dirty="0">
                <a:latin typeface="+mn-lt"/>
              </a:rPr>
              <a:t>typically connected to wired network</a:t>
            </a:r>
          </a:p>
          <a:p>
            <a:pPr marL="119063" indent="-119063" algn="l" defTabSz="1019175">
              <a:buFontTx/>
              <a:buChar char="-"/>
            </a:pPr>
            <a:r>
              <a:rPr lang="en-US" sz="1600" dirty="0">
                <a:latin typeface="+mn-lt"/>
              </a:rPr>
              <a:t>relay - responsible for sending packets between wired network and wireless host(s) in its “area”</a:t>
            </a:r>
          </a:p>
          <a:p>
            <a:pPr marL="119063" indent="-119063" algn="l" defTabSz="1019175">
              <a:buFontTx/>
              <a:buChar char="-"/>
            </a:pPr>
            <a:r>
              <a:rPr lang="en-US" sz="1600" dirty="0">
                <a:latin typeface="+mn-lt"/>
              </a:rPr>
              <a:t>e.g., cell towers,  802.11 access points </a:t>
            </a:r>
          </a:p>
        </p:txBody>
      </p:sp>
      <p:sp>
        <p:nvSpPr>
          <p:cNvPr id="126" name="Rounded Rectangular Callout 125"/>
          <p:cNvSpPr/>
          <p:nvPr/>
        </p:nvSpPr>
        <p:spPr bwMode="auto">
          <a:xfrm>
            <a:off x="89641" y="5692041"/>
            <a:ext cx="3271874" cy="2005659"/>
          </a:xfrm>
          <a:prstGeom prst="wedgeRoundRectCallout">
            <a:avLst>
              <a:gd name="adj1" fmla="val 92255"/>
              <a:gd name="adj2" fmla="val -35101"/>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0" bIns="0" numCol="1" rtlCol="0" anchor="ctr" anchorCtr="0" compatLnSpc="1">
            <a:prstTxWarp prst="textNoShape">
              <a:avLst/>
            </a:prstTxWarp>
          </a:bodyPr>
          <a:lstStyle/>
          <a:p>
            <a:pPr marL="119063" marR="0" indent="-119063" algn="l"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wireless links</a:t>
            </a:r>
          </a:p>
          <a:p>
            <a:pPr marL="119063" indent="-119063" algn="l" defTabSz="1019175">
              <a:buFontTx/>
              <a:buChar char="-"/>
            </a:pPr>
            <a:r>
              <a:rPr lang="en-US" sz="1600" dirty="0">
                <a:latin typeface="+mn-lt"/>
              </a:rPr>
              <a:t>typically used to connect mobile(s) to base station</a:t>
            </a:r>
          </a:p>
          <a:p>
            <a:pPr marL="119063" indent="-119063" algn="l" defTabSz="1019175">
              <a:buFontTx/>
              <a:buChar char="-"/>
            </a:pPr>
            <a:r>
              <a:rPr lang="en-US" sz="1600" dirty="0">
                <a:latin typeface="+mn-lt"/>
              </a:rPr>
              <a:t>also used as backbone link </a:t>
            </a:r>
          </a:p>
          <a:p>
            <a:pPr marL="119063" indent="-119063" algn="l" defTabSz="1019175">
              <a:buFontTx/>
              <a:buChar char="-"/>
            </a:pPr>
            <a:r>
              <a:rPr lang="en-US" sz="1600" dirty="0">
                <a:latin typeface="+mn-lt"/>
              </a:rPr>
              <a:t>multiple access protocol coordinates link access </a:t>
            </a:r>
          </a:p>
          <a:p>
            <a:pPr marL="119063" indent="-119063" algn="l" defTabSz="1019175">
              <a:buFontTx/>
              <a:buChar char="-"/>
            </a:pPr>
            <a:r>
              <a:rPr lang="en-US" sz="1600" dirty="0">
                <a:latin typeface="+mn-lt"/>
              </a:rPr>
              <a:t>various data rates, transmission </a:t>
            </a:r>
            <a:r>
              <a:rPr lang="en-US" sz="1600" dirty="0" smtClean="0">
                <a:latin typeface="+mn-lt"/>
              </a:rPr>
              <a:t>distance</a:t>
            </a:r>
            <a:endParaRPr kumimoji="0" lang="en-US" sz="1600" b="0" i="0" u="none" strike="noStrike" cap="none" normalizeH="0" baseline="0" dirty="0" smtClean="0">
              <a:ln>
                <a:noFill/>
              </a:ln>
              <a:solidFill>
                <a:schemeClr val="tx2"/>
              </a:solidFill>
              <a:effectLst/>
              <a:latin typeface="+mn-lt"/>
            </a:endParaRPr>
          </a:p>
        </p:txBody>
      </p:sp>
      <p:sp>
        <p:nvSpPr>
          <p:cNvPr id="4" name="Slide Number Placeholder 3"/>
          <p:cNvSpPr>
            <a:spLocks noGrp="1"/>
          </p:cNvSpPr>
          <p:nvPr>
            <p:ph type="sldNum" sz="quarter" idx="10"/>
          </p:nvPr>
        </p:nvSpPr>
        <p:spPr/>
        <p:txBody>
          <a:bodyPr/>
          <a:lstStyle/>
          <a:p>
            <a:fld id="{0783864D-491B-0D48-9494-9F5AD408C5EE}"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73"/>
          <p:cNvSpPr>
            <a:spLocks noChangeArrowheads="1"/>
          </p:cNvSpPr>
          <p:nvPr/>
        </p:nvSpPr>
        <p:spPr bwMode="auto">
          <a:xfrm>
            <a:off x="141678" y="807534"/>
            <a:ext cx="9782386" cy="9499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smtClean="0">
                <a:solidFill>
                  <a:srgbClr val="800000"/>
                </a:solidFill>
                <a:latin typeface="+mn-lt"/>
                <a:cs typeface="+mn-cs"/>
              </a:rPr>
              <a:t>802.11 Rate Adaptation </a:t>
            </a:r>
            <a:r>
              <a:rPr lang="en-US" sz="3200" dirty="0" smtClean="0">
                <a:solidFill>
                  <a:srgbClr val="800000"/>
                </a:solidFill>
                <a:latin typeface="+mn-lt"/>
                <a:cs typeface="+mn-cs"/>
              </a:rPr>
              <a:t>(experimental)</a:t>
            </a:r>
            <a:endParaRPr lang="en-US" sz="3200" dirty="0">
              <a:solidFill>
                <a:srgbClr val="800000"/>
              </a:solidFill>
              <a:latin typeface="+mn-lt"/>
              <a:cs typeface="+mn-cs"/>
            </a:endParaRPr>
          </a:p>
        </p:txBody>
      </p:sp>
      <p:sp>
        <p:nvSpPr>
          <p:cNvPr id="32773" name="Rectangle 90"/>
          <p:cNvSpPr>
            <a:spLocks noGrp="1" noChangeArrowheads="1"/>
          </p:cNvSpPr>
          <p:nvPr>
            <p:ph idx="1"/>
          </p:nvPr>
        </p:nvSpPr>
        <p:spPr>
          <a:xfrm>
            <a:off x="14288" y="1999193"/>
            <a:ext cx="5636826" cy="5786437"/>
          </a:xfrm>
        </p:spPr>
        <p:txBody>
          <a:bodyPr/>
          <a:lstStyle/>
          <a:p>
            <a:pPr>
              <a:tabLst>
                <a:tab pos="831332" algn="l"/>
              </a:tabLst>
              <a:defRPr/>
            </a:pPr>
            <a:r>
              <a:rPr lang="en-US" sz="2700" dirty="0" smtClean="0">
                <a:cs typeface="+mn-cs"/>
              </a:rPr>
              <a:t>Dynamically </a:t>
            </a:r>
            <a:r>
              <a:rPr lang="en-US" sz="2700" dirty="0">
                <a:cs typeface="+mn-cs"/>
              </a:rPr>
              <a:t>change </a:t>
            </a:r>
            <a:r>
              <a:rPr lang="en-US" sz="2700" dirty="0" smtClean="0">
                <a:cs typeface="+mn-cs"/>
              </a:rPr>
              <a:t>modulation technique in response to changes in SNR </a:t>
            </a:r>
          </a:p>
          <a:p>
            <a:pPr lvl="1">
              <a:tabLst>
                <a:tab pos="831332" algn="l"/>
              </a:tabLst>
              <a:defRPr/>
            </a:pPr>
            <a:r>
              <a:rPr lang="en-US" sz="2000" dirty="0">
                <a:cs typeface="Arial" charset="0"/>
              </a:rPr>
              <a:t>SNR decreases, BER </a:t>
            </a:r>
            <a:r>
              <a:rPr lang="en-US" sz="2000" dirty="0" smtClean="0">
                <a:cs typeface="Arial" charset="0"/>
              </a:rPr>
              <a:t>increases </a:t>
            </a:r>
            <a:r>
              <a:rPr lang="en-US" sz="2000" dirty="0">
                <a:cs typeface="Arial" charset="0"/>
              </a:rPr>
              <a:t>as node moves away from base station</a:t>
            </a:r>
          </a:p>
          <a:p>
            <a:pPr lvl="1">
              <a:tabLst>
                <a:tab pos="831332" algn="l"/>
              </a:tabLst>
              <a:defRPr/>
            </a:pPr>
            <a:r>
              <a:rPr lang="en-US" sz="2000" dirty="0" smtClean="0">
                <a:cs typeface="Arial" charset="0"/>
              </a:rPr>
              <a:t>when </a:t>
            </a:r>
            <a:r>
              <a:rPr lang="en-US" sz="2000" dirty="0">
                <a:cs typeface="Arial" charset="0"/>
              </a:rPr>
              <a:t>BER becomes too high, switch to lower transmission rate but with lower </a:t>
            </a:r>
            <a:r>
              <a:rPr lang="en-US" sz="2000" dirty="0" smtClean="0">
                <a:cs typeface="Arial" charset="0"/>
              </a:rPr>
              <a:t>BER</a:t>
            </a:r>
          </a:p>
          <a:p>
            <a:pPr>
              <a:tabLst>
                <a:tab pos="831332" algn="l"/>
              </a:tabLst>
              <a:defRPr/>
            </a:pPr>
            <a:r>
              <a:rPr lang="en-US" sz="2400" dirty="0" smtClean="0">
                <a:cs typeface="Arial" charset="0"/>
              </a:rPr>
              <a:t>Simple adaptation method</a:t>
            </a:r>
          </a:p>
          <a:p>
            <a:pPr lvl="1">
              <a:tabLst>
                <a:tab pos="831332" algn="l"/>
              </a:tabLst>
              <a:defRPr/>
            </a:pPr>
            <a:r>
              <a:rPr lang="en-US" sz="2000" dirty="0" smtClean="0">
                <a:cs typeface="Arial" charset="0"/>
              </a:rPr>
              <a:t>if </a:t>
            </a:r>
            <a:r>
              <a:rPr lang="en-US" sz="2000" b="1" dirty="0" smtClean="0">
                <a:cs typeface="Arial" charset="0"/>
              </a:rPr>
              <a:t>two</a:t>
            </a:r>
            <a:r>
              <a:rPr lang="en-US" sz="2000" dirty="0" smtClean="0">
                <a:cs typeface="Arial" charset="0"/>
              </a:rPr>
              <a:t> consecutive frame transmissions fail (no </a:t>
            </a:r>
            <a:r>
              <a:rPr lang="en-US" sz="2000" dirty="0" err="1" smtClean="0">
                <a:cs typeface="Arial" charset="0"/>
              </a:rPr>
              <a:t>ack</a:t>
            </a:r>
            <a:r>
              <a:rPr lang="en-US" sz="2000" dirty="0" smtClean="0">
                <a:cs typeface="Arial" charset="0"/>
              </a:rPr>
              <a:t> after several retries)”down-shift”</a:t>
            </a:r>
          </a:p>
          <a:p>
            <a:pPr lvl="1">
              <a:tabLst>
                <a:tab pos="831332" algn="l"/>
              </a:tabLst>
              <a:defRPr/>
            </a:pPr>
            <a:r>
              <a:rPr lang="en-US" sz="2000" dirty="0" smtClean="0">
                <a:cs typeface="Arial" charset="0"/>
              </a:rPr>
              <a:t>if </a:t>
            </a:r>
            <a:r>
              <a:rPr lang="en-US" sz="2000" b="1" dirty="0" smtClean="0">
                <a:cs typeface="Arial" charset="0"/>
              </a:rPr>
              <a:t>ten</a:t>
            </a:r>
            <a:r>
              <a:rPr lang="en-US" sz="2000" dirty="0" smtClean="0">
                <a:cs typeface="Arial" charset="0"/>
              </a:rPr>
              <a:t> consecutive frame transmissions succeed, “up-shift”</a:t>
            </a:r>
            <a:endParaRPr lang="en-US" sz="2000" dirty="0">
              <a:cs typeface="Arial" charset="0"/>
            </a:endParaRPr>
          </a:p>
          <a:p>
            <a:pPr marL="511175" lvl="1" indent="0">
              <a:buNone/>
              <a:tabLst>
                <a:tab pos="831332" algn="l"/>
              </a:tabLst>
              <a:defRPr/>
            </a:pPr>
            <a:endParaRPr lang="en-US" sz="2300" dirty="0">
              <a:cs typeface="+mn-cs"/>
            </a:endParaRPr>
          </a:p>
        </p:txBody>
      </p:sp>
      <p:sp>
        <p:nvSpPr>
          <p:cNvPr id="6" name="Slide Number Placeholder 5"/>
          <p:cNvSpPr>
            <a:spLocks noGrp="1"/>
          </p:cNvSpPr>
          <p:nvPr>
            <p:ph type="sldNum" sz="quarter" idx="10"/>
          </p:nvPr>
        </p:nvSpPr>
        <p:spPr/>
        <p:txBody>
          <a:bodyPr/>
          <a:lstStyle/>
          <a:p>
            <a:fld id="{0783864D-491B-0D48-9494-9F5AD408C5EE}" type="slidenum">
              <a:rPr lang="en-US" smtClean="0"/>
              <a:pPr/>
              <a:t>30</a:t>
            </a:fld>
            <a:endParaRPr lang="en-US" dirty="0"/>
          </a:p>
        </p:txBody>
      </p:sp>
      <p:grpSp>
        <p:nvGrpSpPr>
          <p:cNvPr id="42" name="Group 41"/>
          <p:cNvGrpSpPr/>
          <p:nvPr/>
        </p:nvGrpSpPr>
        <p:grpSpPr>
          <a:xfrm>
            <a:off x="5562662" y="2048271"/>
            <a:ext cx="4239626" cy="5431439"/>
            <a:chOff x="5122022" y="1475317"/>
            <a:chExt cx="4239626" cy="5431439"/>
          </a:xfrm>
        </p:grpSpPr>
        <p:sp>
          <p:nvSpPr>
            <p:cNvPr id="43" name="Freeform 4"/>
            <p:cNvSpPr>
              <a:spLocks/>
            </p:cNvSpPr>
            <p:nvPr/>
          </p:nvSpPr>
          <p:spPr bwMode="auto">
            <a:xfrm>
              <a:off x="6031548" y="2018665"/>
              <a:ext cx="670560" cy="2864273"/>
            </a:xfrm>
            <a:custGeom>
              <a:avLst/>
              <a:gdLst>
                <a:gd name="T0" fmla="*/ 0 w 384"/>
                <a:gd name="T1" fmla="*/ 0 h 1592"/>
                <a:gd name="T2" fmla="*/ 2147483647 w 384"/>
                <a:gd name="T3" fmla="*/ 2147483647 h 1592"/>
                <a:gd name="T4" fmla="*/ 2147483647 w 384"/>
                <a:gd name="T5" fmla="*/ 2147483647 h 1592"/>
                <a:gd name="T6" fmla="*/ 2147483647 w 384"/>
                <a:gd name="T7" fmla="*/ 2147483647 h 15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4" h="1592">
                  <a:moveTo>
                    <a:pt x="0" y="0"/>
                  </a:moveTo>
                  <a:cubicBezTo>
                    <a:pt x="66" y="110"/>
                    <a:pt x="133" y="220"/>
                    <a:pt x="184" y="384"/>
                  </a:cubicBezTo>
                  <a:cubicBezTo>
                    <a:pt x="235" y="548"/>
                    <a:pt x="271" y="783"/>
                    <a:pt x="304" y="984"/>
                  </a:cubicBezTo>
                  <a:cubicBezTo>
                    <a:pt x="337" y="1185"/>
                    <a:pt x="371" y="1492"/>
                    <a:pt x="384" y="1592"/>
                  </a:cubicBezTo>
                </a:path>
              </a:pathLst>
            </a:custGeom>
            <a:noFill/>
            <a:ln w="28575" cmpd="sng">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44" name="Freeform 5"/>
            <p:cNvSpPr>
              <a:spLocks/>
            </p:cNvSpPr>
            <p:nvPr/>
          </p:nvSpPr>
          <p:spPr bwMode="auto">
            <a:xfrm>
              <a:off x="6744018" y="1644438"/>
              <a:ext cx="754380" cy="3238500"/>
            </a:xfrm>
            <a:custGeom>
              <a:avLst/>
              <a:gdLst>
                <a:gd name="T0" fmla="*/ 0 w 432"/>
                <a:gd name="T1" fmla="*/ 0 h 1800"/>
                <a:gd name="T2" fmla="*/ 2147483647 w 432"/>
                <a:gd name="T3" fmla="*/ 2147483647 h 1800"/>
                <a:gd name="T4" fmla="*/ 2147483647 w 432"/>
                <a:gd name="T5" fmla="*/ 2147483647 h 1800"/>
                <a:gd name="T6" fmla="*/ 2147483647 w 432"/>
                <a:gd name="T7" fmla="*/ 2147483647 h 1800"/>
                <a:gd name="T8" fmla="*/ 2147483647 w 432"/>
                <a:gd name="T9" fmla="*/ 2147483647 h 1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2" h="1800">
                  <a:moveTo>
                    <a:pt x="0" y="0"/>
                  </a:moveTo>
                  <a:cubicBezTo>
                    <a:pt x="62" y="98"/>
                    <a:pt x="125" y="196"/>
                    <a:pt x="168" y="296"/>
                  </a:cubicBezTo>
                  <a:cubicBezTo>
                    <a:pt x="211" y="396"/>
                    <a:pt x="224" y="451"/>
                    <a:pt x="256" y="600"/>
                  </a:cubicBezTo>
                  <a:cubicBezTo>
                    <a:pt x="288" y="749"/>
                    <a:pt x="331" y="992"/>
                    <a:pt x="360" y="1192"/>
                  </a:cubicBezTo>
                  <a:cubicBezTo>
                    <a:pt x="389" y="1392"/>
                    <a:pt x="410" y="1596"/>
                    <a:pt x="432" y="1800"/>
                  </a:cubicBezTo>
                </a:path>
              </a:pathLst>
            </a:custGeom>
            <a:noFill/>
            <a:ln w="28575" cap="flat" cmpd="sng">
              <a:solidFill>
                <a:srgbClr val="FF0000"/>
              </a:solidFill>
              <a:prstDash val="dash"/>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45" name="Freeform 6"/>
            <p:cNvSpPr>
              <a:spLocks/>
            </p:cNvSpPr>
            <p:nvPr/>
          </p:nvSpPr>
          <p:spPr bwMode="auto">
            <a:xfrm>
              <a:off x="7749858" y="1644438"/>
              <a:ext cx="712470" cy="3224107"/>
            </a:xfrm>
            <a:custGeom>
              <a:avLst/>
              <a:gdLst>
                <a:gd name="T0" fmla="*/ 0 w 408"/>
                <a:gd name="T1" fmla="*/ 0 h 1792"/>
                <a:gd name="T2" fmla="*/ 2147483647 w 408"/>
                <a:gd name="T3" fmla="*/ 2147483647 h 1792"/>
                <a:gd name="T4" fmla="*/ 2147483647 w 408"/>
                <a:gd name="T5" fmla="*/ 2147483647 h 1792"/>
                <a:gd name="T6" fmla="*/ 2147483647 w 408"/>
                <a:gd name="T7" fmla="*/ 2147483647 h 1792"/>
                <a:gd name="T8" fmla="*/ 2147483647 w 408"/>
                <a:gd name="T9" fmla="*/ 2147483647 h 17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1792">
                  <a:moveTo>
                    <a:pt x="0" y="0"/>
                  </a:moveTo>
                  <a:cubicBezTo>
                    <a:pt x="56" y="98"/>
                    <a:pt x="113" y="197"/>
                    <a:pt x="152" y="296"/>
                  </a:cubicBezTo>
                  <a:cubicBezTo>
                    <a:pt x="191" y="395"/>
                    <a:pt x="200" y="443"/>
                    <a:pt x="232" y="592"/>
                  </a:cubicBezTo>
                  <a:cubicBezTo>
                    <a:pt x="264" y="741"/>
                    <a:pt x="315" y="992"/>
                    <a:pt x="344" y="1192"/>
                  </a:cubicBezTo>
                  <a:cubicBezTo>
                    <a:pt x="373" y="1392"/>
                    <a:pt x="397" y="1691"/>
                    <a:pt x="408" y="1792"/>
                  </a:cubicBezTo>
                </a:path>
              </a:pathLst>
            </a:custGeom>
            <a:noFill/>
            <a:ln w="28575" cap="flat" cmpd="sng">
              <a:solidFill>
                <a:srgbClr val="009900"/>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46" name="Rectangle 7"/>
            <p:cNvSpPr>
              <a:spLocks noChangeArrowheads="1"/>
            </p:cNvSpPr>
            <p:nvPr/>
          </p:nvSpPr>
          <p:spPr bwMode="auto">
            <a:xfrm>
              <a:off x="6022817" y="1630045"/>
              <a:ext cx="3148488" cy="326189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sz="2400">
                <a:latin typeface="+mn-lt"/>
                <a:cs typeface="+mn-cs"/>
              </a:endParaRPr>
            </a:p>
          </p:txBody>
        </p:sp>
        <p:sp>
          <p:nvSpPr>
            <p:cNvPr id="47" name="Line 8"/>
            <p:cNvSpPr>
              <a:spLocks noChangeShapeType="1"/>
            </p:cNvSpPr>
            <p:nvPr/>
          </p:nvSpPr>
          <p:spPr bwMode="auto">
            <a:xfrm>
              <a:off x="6022817" y="2189586"/>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48" name="Line 9"/>
            <p:cNvSpPr>
              <a:spLocks noChangeShapeType="1"/>
            </p:cNvSpPr>
            <p:nvPr/>
          </p:nvSpPr>
          <p:spPr bwMode="auto">
            <a:xfrm>
              <a:off x="6033295" y="271854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49" name="Line 10"/>
            <p:cNvSpPr>
              <a:spLocks noChangeShapeType="1"/>
            </p:cNvSpPr>
            <p:nvPr/>
          </p:nvSpPr>
          <p:spPr bwMode="auto">
            <a:xfrm>
              <a:off x="6043772" y="3263688"/>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0" name="Line 11"/>
            <p:cNvSpPr>
              <a:spLocks noChangeShapeType="1"/>
            </p:cNvSpPr>
            <p:nvPr/>
          </p:nvSpPr>
          <p:spPr bwMode="auto">
            <a:xfrm>
              <a:off x="6054250" y="3792643"/>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1" name="Line 12"/>
            <p:cNvSpPr>
              <a:spLocks noChangeShapeType="1"/>
            </p:cNvSpPr>
            <p:nvPr/>
          </p:nvSpPr>
          <p:spPr bwMode="auto">
            <a:xfrm>
              <a:off x="6064727" y="433779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2" name="Line 13"/>
            <p:cNvSpPr>
              <a:spLocks noChangeShapeType="1"/>
            </p:cNvSpPr>
            <p:nvPr/>
          </p:nvSpPr>
          <p:spPr bwMode="auto">
            <a:xfrm>
              <a:off x="6847047" y="1630045"/>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3" name="Line 14"/>
            <p:cNvSpPr>
              <a:spLocks noChangeShapeType="1"/>
            </p:cNvSpPr>
            <p:nvPr/>
          </p:nvSpPr>
          <p:spPr bwMode="auto">
            <a:xfrm>
              <a:off x="7624128" y="1649837"/>
              <a:ext cx="0" cy="3261889"/>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4" name="Line 15"/>
            <p:cNvSpPr>
              <a:spLocks noChangeShapeType="1"/>
            </p:cNvSpPr>
            <p:nvPr/>
          </p:nvSpPr>
          <p:spPr bwMode="auto">
            <a:xfrm>
              <a:off x="8401209" y="1637242"/>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55" name="Text Box 16"/>
            <p:cNvSpPr txBox="1">
              <a:spLocks noChangeArrowheads="1"/>
            </p:cNvSpPr>
            <p:nvPr/>
          </p:nvSpPr>
          <p:spPr bwMode="auto">
            <a:xfrm>
              <a:off x="6562015" y="4866747"/>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endParaRPr lang="en-US" sz="1600" baseline="30000">
                <a:latin typeface="+mn-lt"/>
                <a:cs typeface="+mn-cs"/>
              </a:endParaRPr>
            </a:p>
          </p:txBody>
        </p:sp>
        <p:sp>
          <p:nvSpPr>
            <p:cNvPr id="56" name="Text Box 17"/>
            <p:cNvSpPr txBox="1">
              <a:spLocks noChangeArrowheads="1"/>
            </p:cNvSpPr>
            <p:nvPr/>
          </p:nvSpPr>
          <p:spPr bwMode="auto">
            <a:xfrm>
              <a:off x="7340842" y="4868545"/>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20</a:t>
              </a:r>
              <a:endParaRPr lang="en-US" sz="1600" baseline="30000">
                <a:latin typeface="+mn-lt"/>
                <a:cs typeface="+mn-cs"/>
              </a:endParaRPr>
            </a:p>
          </p:txBody>
        </p:sp>
        <p:sp>
          <p:nvSpPr>
            <p:cNvPr id="57" name="Text Box 18"/>
            <p:cNvSpPr txBox="1">
              <a:spLocks noChangeArrowheads="1"/>
            </p:cNvSpPr>
            <p:nvPr/>
          </p:nvSpPr>
          <p:spPr bwMode="auto">
            <a:xfrm>
              <a:off x="8100460" y="4872144"/>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30</a:t>
              </a:r>
              <a:endParaRPr lang="en-US" sz="1600" baseline="30000">
                <a:latin typeface="+mn-lt"/>
                <a:cs typeface="+mn-cs"/>
              </a:endParaRPr>
            </a:p>
          </p:txBody>
        </p:sp>
        <p:sp>
          <p:nvSpPr>
            <p:cNvPr id="58" name="Text Box 19"/>
            <p:cNvSpPr txBox="1">
              <a:spLocks noChangeArrowheads="1"/>
            </p:cNvSpPr>
            <p:nvPr/>
          </p:nvSpPr>
          <p:spPr bwMode="auto">
            <a:xfrm>
              <a:off x="8895005" y="4875742"/>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40</a:t>
              </a:r>
              <a:endParaRPr lang="en-US" sz="1600" baseline="30000">
                <a:latin typeface="+mn-lt"/>
                <a:cs typeface="+mn-cs"/>
              </a:endParaRPr>
            </a:p>
          </p:txBody>
        </p:sp>
        <p:sp>
          <p:nvSpPr>
            <p:cNvPr id="59" name="Line 20"/>
            <p:cNvSpPr>
              <a:spLocks noChangeShapeType="1"/>
            </p:cNvSpPr>
            <p:nvPr/>
          </p:nvSpPr>
          <p:spPr bwMode="auto">
            <a:xfrm>
              <a:off x="6358097" y="6761268"/>
              <a:ext cx="474980" cy="0"/>
            </a:xfrm>
            <a:prstGeom prst="line">
              <a:avLst/>
            </a:prstGeom>
            <a:noFill/>
            <a:ln w="28575">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60" name="Line 21"/>
            <p:cNvSpPr>
              <a:spLocks noChangeShapeType="1"/>
            </p:cNvSpPr>
            <p:nvPr/>
          </p:nvSpPr>
          <p:spPr bwMode="auto">
            <a:xfrm>
              <a:off x="6358097" y="6315075"/>
              <a:ext cx="474980" cy="0"/>
            </a:xfrm>
            <a:prstGeom prst="line">
              <a:avLst/>
            </a:prstGeom>
            <a:noFill/>
            <a:ln w="28575">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61" name="Line 22"/>
            <p:cNvSpPr>
              <a:spLocks noChangeShapeType="1"/>
            </p:cNvSpPr>
            <p:nvPr/>
          </p:nvSpPr>
          <p:spPr bwMode="auto">
            <a:xfrm>
              <a:off x="6372067" y="5840095"/>
              <a:ext cx="433070" cy="0"/>
            </a:xfrm>
            <a:prstGeom prst="line">
              <a:avLst/>
            </a:prstGeom>
            <a:noFill/>
            <a:ln w="28575">
              <a:solidFill>
                <a:srgbClr val="0099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62" name="Text Box 23"/>
            <p:cNvSpPr txBox="1">
              <a:spLocks noChangeArrowheads="1"/>
            </p:cNvSpPr>
            <p:nvPr/>
          </p:nvSpPr>
          <p:spPr bwMode="auto">
            <a:xfrm>
              <a:off x="6784761" y="5670821"/>
              <a:ext cx="1074281"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11 Mbps</a:t>
              </a:r>
              <a:endParaRPr lang="en-US" sz="1600" dirty="0">
                <a:latin typeface="+mn-lt"/>
                <a:cs typeface="+mn-cs"/>
              </a:endParaRPr>
            </a:p>
          </p:txBody>
        </p:sp>
        <p:sp>
          <p:nvSpPr>
            <p:cNvPr id="63" name="Text Box 24"/>
            <p:cNvSpPr txBox="1">
              <a:spLocks noChangeArrowheads="1"/>
            </p:cNvSpPr>
            <p:nvPr/>
          </p:nvSpPr>
          <p:spPr bwMode="auto">
            <a:xfrm>
              <a:off x="6865543" y="6133360"/>
              <a:ext cx="943837"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6 Mbps</a:t>
              </a:r>
              <a:endParaRPr lang="en-US" sz="1600" dirty="0">
                <a:latin typeface="+mn-lt"/>
                <a:cs typeface="+mn-cs"/>
              </a:endParaRPr>
            </a:p>
          </p:txBody>
        </p:sp>
        <p:sp>
          <p:nvSpPr>
            <p:cNvPr id="64" name="Text Box 25"/>
            <p:cNvSpPr txBox="1">
              <a:spLocks noChangeArrowheads="1"/>
            </p:cNvSpPr>
            <p:nvPr/>
          </p:nvSpPr>
          <p:spPr bwMode="auto">
            <a:xfrm>
              <a:off x="6872058" y="6557658"/>
              <a:ext cx="943837"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1 Mbps</a:t>
              </a:r>
              <a:endParaRPr lang="en-US" sz="1600" dirty="0">
                <a:latin typeface="+mn-lt"/>
                <a:cs typeface="+mn-cs"/>
              </a:endParaRPr>
            </a:p>
          </p:txBody>
        </p:sp>
        <p:sp>
          <p:nvSpPr>
            <p:cNvPr id="65" name="Text Box 26"/>
            <p:cNvSpPr txBox="1">
              <a:spLocks noChangeArrowheads="1"/>
            </p:cNvSpPr>
            <p:nvPr/>
          </p:nvSpPr>
          <p:spPr bwMode="auto">
            <a:xfrm>
              <a:off x="6754819" y="5210072"/>
              <a:ext cx="1319841"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a:latin typeface="+mn-lt"/>
                  <a:cs typeface="+mn-cs"/>
                </a:rPr>
                <a:t>SNR(dB)</a:t>
              </a:r>
            </a:p>
          </p:txBody>
        </p:sp>
        <p:sp>
          <p:nvSpPr>
            <p:cNvPr id="66" name="Text Box 27"/>
            <p:cNvSpPr txBox="1">
              <a:spLocks noChangeArrowheads="1"/>
            </p:cNvSpPr>
            <p:nvPr/>
          </p:nvSpPr>
          <p:spPr bwMode="auto">
            <a:xfrm rot="-5400000">
              <a:off x="4966301" y="3080122"/>
              <a:ext cx="722096"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dirty="0">
                  <a:latin typeface="+mn-lt"/>
                  <a:cs typeface="+mn-cs"/>
                </a:rPr>
                <a:t>BER</a:t>
              </a:r>
            </a:p>
          </p:txBody>
        </p:sp>
        <p:sp>
          <p:nvSpPr>
            <p:cNvPr id="67" name="Text Box 28"/>
            <p:cNvSpPr txBox="1">
              <a:spLocks noChangeArrowheads="1"/>
            </p:cNvSpPr>
            <p:nvPr/>
          </p:nvSpPr>
          <p:spPr bwMode="auto">
            <a:xfrm>
              <a:off x="5458113" y="14753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-1</a:t>
              </a:r>
            </a:p>
          </p:txBody>
        </p:sp>
        <p:sp>
          <p:nvSpPr>
            <p:cNvPr id="68" name="Text Box 29"/>
            <p:cNvSpPr txBox="1">
              <a:spLocks noChangeArrowheads="1"/>
            </p:cNvSpPr>
            <p:nvPr/>
          </p:nvSpPr>
          <p:spPr bwMode="auto">
            <a:xfrm>
              <a:off x="5479068" y="2020465"/>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-2</a:t>
              </a:r>
            </a:p>
          </p:txBody>
        </p:sp>
        <p:sp>
          <p:nvSpPr>
            <p:cNvPr id="69" name="Text Box 30"/>
            <p:cNvSpPr txBox="1">
              <a:spLocks noChangeArrowheads="1"/>
            </p:cNvSpPr>
            <p:nvPr/>
          </p:nvSpPr>
          <p:spPr bwMode="auto">
            <a:xfrm>
              <a:off x="5468590" y="254942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-3</a:t>
              </a:r>
            </a:p>
          </p:txBody>
        </p:sp>
        <p:sp>
          <p:nvSpPr>
            <p:cNvPr id="70" name="Text Box 31"/>
            <p:cNvSpPr txBox="1">
              <a:spLocks noChangeArrowheads="1"/>
            </p:cNvSpPr>
            <p:nvPr/>
          </p:nvSpPr>
          <p:spPr bwMode="auto">
            <a:xfrm>
              <a:off x="5479068" y="360733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-5</a:t>
              </a:r>
            </a:p>
          </p:txBody>
        </p:sp>
        <p:sp>
          <p:nvSpPr>
            <p:cNvPr id="71" name="Text Box 32"/>
            <p:cNvSpPr txBox="1">
              <a:spLocks noChangeArrowheads="1"/>
            </p:cNvSpPr>
            <p:nvPr/>
          </p:nvSpPr>
          <p:spPr bwMode="auto">
            <a:xfrm>
              <a:off x="5484308" y="415247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-6</a:t>
              </a:r>
            </a:p>
          </p:txBody>
        </p:sp>
        <p:sp>
          <p:nvSpPr>
            <p:cNvPr id="72" name="Text Box 33"/>
            <p:cNvSpPr txBox="1">
              <a:spLocks noChangeArrowheads="1"/>
            </p:cNvSpPr>
            <p:nvPr/>
          </p:nvSpPr>
          <p:spPr bwMode="auto">
            <a:xfrm>
              <a:off x="5473830" y="47138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-7</a:t>
              </a:r>
            </a:p>
          </p:txBody>
        </p:sp>
        <p:sp>
          <p:nvSpPr>
            <p:cNvPr id="73" name="Text Box 34"/>
            <p:cNvSpPr txBox="1">
              <a:spLocks noChangeArrowheads="1"/>
            </p:cNvSpPr>
            <p:nvPr/>
          </p:nvSpPr>
          <p:spPr bwMode="auto">
            <a:xfrm>
              <a:off x="5459860" y="3103564"/>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-4</a:t>
              </a:r>
            </a:p>
          </p:txBody>
        </p:sp>
      </p:gr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73"/>
          <p:cNvSpPr>
            <a:spLocks noChangeArrowheads="1"/>
          </p:cNvSpPr>
          <p:nvPr/>
        </p:nvSpPr>
        <p:spPr bwMode="auto">
          <a:xfrm>
            <a:off x="158756" y="663403"/>
            <a:ext cx="8549640" cy="9499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smtClean="0">
                <a:solidFill>
                  <a:srgbClr val="800000"/>
                </a:solidFill>
                <a:latin typeface="+mn-lt"/>
                <a:cs typeface="+mn-cs"/>
              </a:rPr>
              <a:t>802.11</a:t>
            </a:r>
            <a:r>
              <a:rPr lang="en-US" sz="4000" dirty="0">
                <a:solidFill>
                  <a:srgbClr val="800000"/>
                </a:solidFill>
                <a:latin typeface="+mn-lt"/>
                <a:cs typeface="+mn-cs"/>
              </a:rPr>
              <a:t> </a:t>
            </a:r>
            <a:r>
              <a:rPr lang="en-US" sz="4000" dirty="0" smtClean="0">
                <a:solidFill>
                  <a:srgbClr val="800000"/>
                </a:solidFill>
                <a:latin typeface="+mn-lt"/>
                <a:cs typeface="+mn-cs"/>
              </a:rPr>
              <a:t>Power Management</a:t>
            </a:r>
            <a:endParaRPr lang="en-US" sz="4000" dirty="0">
              <a:solidFill>
                <a:srgbClr val="800000"/>
              </a:solidFill>
              <a:latin typeface="+mn-lt"/>
              <a:cs typeface="+mn-cs"/>
            </a:endParaRPr>
          </a:p>
        </p:txBody>
      </p:sp>
      <p:sp>
        <p:nvSpPr>
          <p:cNvPr id="3" name="Content Placeholder 2"/>
          <p:cNvSpPr>
            <a:spLocks noGrp="1"/>
          </p:cNvSpPr>
          <p:nvPr>
            <p:ph idx="1"/>
          </p:nvPr>
        </p:nvSpPr>
        <p:spPr>
          <a:xfrm>
            <a:off x="0" y="2222430"/>
            <a:ext cx="10044112" cy="5549970"/>
          </a:xfrm>
        </p:spPr>
        <p:txBody>
          <a:bodyPr/>
          <a:lstStyle/>
          <a:p>
            <a:r>
              <a:rPr lang="en-US" dirty="0" smtClean="0"/>
              <a:t>Node</a:t>
            </a:r>
            <a:r>
              <a:rPr lang="en-US" dirty="0"/>
              <a:t>-to-AP: “I am going to sleep until next beacon frame”</a:t>
            </a:r>
          </a:p>
          <a:p>
            <a:pPr lvl="1"/>
            <a:r>
              <a:rPr lang="en-US" dirty="0"/>
              <a:t>AP knows not to transmit frames to this node</a:t>
            </a:r>
          </a:p>
          <a:p>
            <a:pPr lvl="1"/>
            <a:r>
              <a:rPr lang="en-US" dirty="0"/>
              <a:t>node wakes up before next beacon frame</a:t>
            </a:r>
          </a:p>
          <a:p>
            <a:r>
              <a:rPr lang="en-US" dirty="0" smtClean="0"/>
              <a:t>Beacon </a:t>
            </a:r>
            <a:r>
              <a:rPr lang="en-US" dirty="0"/>
              <a:t>frame: contains list of mobiles with AP-to-mobile frames waiting to be sent</a:t>
            </a:r>
          </a:p>
          <a:p>
            <a:pPr lvl="1"/>
            <a:r>
              <a:rPr lang="en-US" dirty="0"/>
              <a:t>node will stay awake if AP-to-mobile frames to be sent; otherwise sleep again until next beacon frame</a:t>
            </a:r>
          </a:p>
          <a:p>
            <a:endParaRPr lang="en-US" dirty="0"/>
          </a:p>
          <a:p>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690876" y="2258237"/>
            <a:ext cx="4287043" cy="5350724"/>
            <a:chOff x="5593180" y="2050650"/>
            <a:chExt cx="4287043" cy="5350724"/>
          </a:xfrm>
        </p:grpSpPr>
        <p:sp>
          <p:nvSpPr>
            <p:cNvPr id="34820" name="Oval 2"/>
            <p:cNvSpPr>
              <a:spLocks noChangeArrowheads="1"/>
            </p:cNvSpPr>
            <p:nvPr/>
          </p:nvSpPr>
          <p:spPr bwMode="auto">
            <a:xfrm>
              <a:off x="5593180" y="2050650"/>
              <a:ext cx="3827780" cy="3871807"/>
            </a:xfrm>
            <a:prstGeom prst="ellipse">
              <a:avLst/>
            </a:prstGeom>
            <a:solidFill>
              <a:schemeClr val="accent1">
                <a:alpha val="49019"/>
              </a:schemeClr>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eaLnBrk="1" hangingPunct="1">
                <a:defRPr/>
              </a:pPr>
              <a:endParaRPr lang="en-US">
                <a:latin typeface="+mn-lt"/>
                <a:cs typeface="+mn-cs"/>
              </a:endParaRPr>
            </a:p>
          </p:txBody>
        </p:sp>
        <p:grpSp>
          <p:nvGrpSpPr>
            <p:cNvPr id="82948" name="Group 4"/>
            <p:cNvGrpSpPr>
              <a:grpSpLocks/>
            </p:cNvGrpSpPr>
            <p:nvPr/>
          </p:nvGrpSpPr>
          <p:grpSpPr bwMode="auto">
            <a:xfrm>
              <a:off x="7349908" y="3831825"/>
              <a:ext cx="366713" cy="381423"/>
              <a:chOff x="1334" y="2718"/>
              <a:chExt cx="210" cy="212"/>
            </a:xfrm>
          </p:grpSpPr>
          <p:sp>
            <p:nvSpPr>
              <p:cNvPr id="34860" name="Oval 5"/>
              <p:cNvSpPr>
                <a:spLocks noChangeArrowheads="1"/>
              </p:cNvSpPr>
              <p:nvPr/>
            </p:nvSpPr>
            <p:spPr bwMode="auto">
              <a:xfrm>
                <a:off x="1352" y="2728"/>
                <a:ext cx="192" cy="184"/>
              </a:xfrm>
              <a:prstGeom prst="ellipse">
                <a:avLst/>
              </a:prstGeom>
              <a:solidFill>
                <a:schemeClr val="accent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61" name="Text Box 6"/>
              <p:cNvSpPr txBox="1">
                <a:spLocks noChangeArrowheads="1"/>
              </p:cNvSpPr>
              <p:nvPr/>
            </p:nvSpPr>
            <p:spPr bwMode="auto">
              <a:xfrm>
                <a:off x="1334" y="2718"/>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chemeClr val="bg1"/>
                    </a:solidFill>
                    <a:latin typeface="+mn-lt"/>
                    <a:cs typeface="+mn-cs"/>
                  </a:rPr>
                  <a:t>M</a:t>
                </a:r>
              </a:p>
            </p:txBody>
          </p:sp>
        </p:grpSp>
        <p:sp>
          <p:nvSpPr>
            <p:cNvPr id="34822" name="Line 7"/>
            <p:cNvSpPr>
              <a:spLocks noChangeShapeType="1"/>
            </p:cNvSpPr>
            <p:nvPr/>
          </p:nvSpPr>
          <p:spPr bwMode="auto">
            <a:xfrm>
              <a:off x="7742802" y="4032565"/>
              <a:ext cx="1676400" cy="1800"/>
            </a:xfrm>
            <a:prstGeom prst="line">
              <a:avLst/>
            </a:prstGeom>
            <a:noFill/>
            <a:ln w="9525">
              <a:solidFill>
                <a:schemeClr val="tx1"/>
              </a:solidFill>
              <a:round/>
              <a:headEnd type="none"/>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4823" name="Line 8"/>
            <p:cNvSpPr>
              <a:spLocks noChangeShapeType="1"/>
            </p:cNvSpPr>
            <p:nvPr/>
          </p:nvSpPr>
          <p:spPr bwMode="auto">
            <a:xfrm>
              <a:off x="5593180" y="4008143"/>
              <a:ext cx="1746250" cy="1800"/>
            </a:xfrm>
            <a:prstGeom prst="line">
              <a:avLst/>
            </a:prstGeom>
            <a:noFill/>
            <a:ln w="9525">
              <a:solidFill>
                <a:schemeClr val="tx1"/>
              </a:solidFill>
              <a:round/>
              <a:headEnd type="arrow" w="med" len="med"/>
              <a:tailEnd type="none"/>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4824" name="Text Box 9"/>
            <p:cNvSpPr txBox="1">
              <a:spLocks noChangeArrowheads="1"/>
            </p:cNvSpPr>
            <p:nvPr/>
          </p:nvSpPr>
          <p:spPr bwMode="auto">
            <a:xfrm>
              <a:off x="8133136" y="3663470"/>
              <a:ext cx="1250924" cy="6876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a:latin typeface="+mn-lt"/>
                  <a:cs typeface="+mn-cs"/>
                </a:rPr>
                <a:t>radius of</a:t>
              </a:r>
            </a:p>
            <a:p>
              <a:pPr algn="l" eaLnBrk="1" hangingPunct="1">
                <a:defRPr/>
              </a:pPr>
              <a:r>
                <a:rPr lang="en-US" dirty="0" smtClean="0">
                  <a:latin typeface="+mn-lt"/>
                  <a:cs typeface="+mn-cs"/>
                </a:rPr>
                <a:t>coverage</a:t>
              </a:r>
              <a:r>
                <a:rPr lang="en-US" sz="2000" dirty="0" smtClean="0">
                  <a:latin typeface="+mn-lt"/>
                  <a:cs typeface="+mn-cs"/>
                </a:rPr>
                <a:t> </a:t>
              </a:r>
              <a:endParaRPr lang="en-US" dirty="0">
                <a:latin typeface="+mn-lt"/>
                <a:cs typeface="+mn-cs"/>
              </a:endParaRPr>
            </a:p>
          </p:txBody>
        </p:sp>
        <p:grpSp>
          <p:nvGrpSpPr>
            <p:cNvPr id="82952" name="Group 10"/>
            <p:cNvGrpSpPr>
              <a:grpSpLocks/>
            </p:cNvGrpSpPr>
            <p:nvPr/>
          </p:nvGrpSpPr>
          <p:grpSpPr bwMode="auto">
            <a:xfrm>
              <a:off x="6735228" y="3112158"/>
              <a:ext cx="352743" cy="381423"/>
              <a:chOff x="4166" y="3398"/>
              <a:chExt cx="202" cy="212"/>
            </a:xfrm>
          </p:grpSpPr>
          <p:sp>
            <p:nvSpPr>
              <p:cNvPr id="34858" name="Oval 11"/>
              <p:cNvSpPr>
                <a:spLocks noChangeArrowheads="1"/>
              </p:cNvSpPr>
              <p:nvPr/>
            </p:nvSpPr>
            <p:spPr bwMode="auto">
              <a:xfrm>
                <a:off x="4176" y="3408"/>
                <a:ext cx="192" cy="184"/>
              </a:xfrm>
              <a:prstGeom prst="ellipse">
                <a:avLst/>
              </a:prstGeom>
              <a:solidFill>
                <a:schemeClr val="tx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59" name="Text Box 12"/>
              <p:cNvSpPr txBox="1">
                <a:spLocks noChangeArrowheads="1"/>
              </p:cNvSpPr>
              <p:nvPr/>
            </p:nvSpPr>
            <p:spPr bwMode="auto">
              <a:xfrm>
                <a:off x="4166" y="3398"/>
                <a:ext cx="191" cy="212"/>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chemeClr val="bg1"/>
                    </a:solidFill>
                    <a:latin typeface="+mn-lt"/>
                    <a:cs typeface="+mn-cs"/>
                  </a:rPr>
                  <a:t>S</a:t>
                </a:r>
              </a:p>
            </p:txBody>
          </p:sp>
        </p:grpSp>
        <p:grpSp>
          <p:nvGrpSpPr>
            <p:cNvPr id="82953" name="Group 13"/>
            <p:cNvGrpSpPr>
              <a:grpSpLocks/>
            </p:cNvGrpSpPr>
            <p:nvPr/>
          </p:nvGrpSpPr>
          <p:grpSpPr bwMode="auto">
            <a:xfrm>
              <a:off x="7741068" y="4580278"/>
              <a:ext cx="352743" cy="381423"/>
              <a:chOff x="4166" y="3398"/>
              <a:chExt cx="202" cy="212"/>
            </a:xfrm>
          </p:grpSpPr>
          <p:sp>
            <p:nvSpPr>
              <p:cNvPr id="34856" name="Oval 14"/>
              <p:cNvSpPr>
                <a:spLocks noChangeArrowheads="1"/>
              </p:cNvSpPr>
              <p:nvPr/>
            </p:nvSpPr>
            <p:spPr bwMode="auto">
              <a:xfrm>
                <a:off x="4176" y="3408"/>
                <a:ext cx="192" cy="184"/>
              </a:xfrm>
              <a:prstGeom prst="ellipse">
                <a:avLst/>
              </a:prstGeom>
              <a:solidFill>
                <a:schemeClr val="tx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57" name="Text Box 15"/>
              <p:cNvSpPr txBox="1">
                <a:spLocks noChangeArrowheads="1"/>
              </p:cNvSpPr>
              <p:nvPr/>
            </p:nvSpPr>
            <p:spPr bwMode="auto">
              <a:xfrm>
                <a:off x="4166" y="3398"/>
                <a:ext cx="191" cy="212"/>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chemeClr val="bg1"/>
                    </a:solidFill>
                    <a:latin typeface="+mn-lt"/>
                    <a:cs typeface="+mn-cs"/>
                  </a:rPr>
                  <a:t>S</a:t>
                </a:r>
              </a:p>
            </p:txBody>
          </p:sp>
        </p:grpSp>
        <p:grpSp>
          <p:nvGrpSpPr>
            <p:cNvPr id="82954" name="Group 16"/>
            <p:cNvGrpSpPr>
              <a:grpSpLocks/>
            </p:cNvGrpSpPr>
            <p:nvPr/>
          </p:nvGrpSpPr>
          <p:grpSpPr bwMode="auto">
            <a:xfrm>
              <a:off x="6413918" y="4652245"/>
              <a:ext cx="352743" cy="381423"/>
              <a:chOff x="4166" y="3398"/>
              <a:chExt cx="202" cy="212"/>
            </a:xfrm>
          </p:grpSpPr>
          <p:sp>
            <p:nvSpPr>
              <p:cNvPr id="34854" name="Oval 17"/>
              <p:cNvSpPr>
                <a:spLocks noChangeArrowheads="1"/>
              </p:cNvSpPr>
              <p:nvPr/>
            </p:nvSpPr>
            <p:spPr bwMode="auto">
              <a:xfrm>
                <a:off x="4176" y="3408"/>
                <a:ext cx="192" cy="184"/>
              </a:xfrm>
              <a:prstGeom prst="ellipse">
                <a:avLst/>
              </a:prstGeom>
              <a:solidFill>
                <a:schemeClr val="tx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55" name="Text Box 18"/>
              <p:cNvSpPr txBox="1">
                <a:spLocks noChangeArrowheads="1"/>
              </p:cNvSpPr>
              <p:nvPr/>
            </p:nvSpPr>
            <p:spPr bwMode="auto">
              <a:xfrm>
                <a:off x="4166" y="3398"/>
                <a:ext cx="191" cy="212"/>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chemeClr val="bg1"/>
                    </a:solidFill>
                    <a:latin typeface="+mn-lt"/>
                    <a:cs typeface="+mn-cs"/>
                  </a:rPr>
                  <a:t>S</a:t>
                </a:r>
              </a:p>
            </p:txBody>
          </p:sp>
        </p:grpSp>
        <p:grpSp>
          <p:nvGrpSpPr>
            <p:cNvPr id="82955" name="Group 19"/>
            <p:cNvGrpSpPr>
              <a:grpSpLocks/>
            </p:cNvGrpSpPr>
            <p:nvPr/>
          </p:nvGrpSpPr>
          <p:grpSpPr bwMode="auto">
            <a:xfrm>
              <a:off x="7905215" y="2997012"/>
              <a:ext cx="337027" cy="381423"/>
              <a:chOff x="4784" y="2710"/>
              <a:chExt cx="193" cy="212"/>
            </a:xfrm>
          </p:grpSpPr>
          <p:sp>
            <p:nvSpPr>
              <p:cNvPr id="34852" name="Oval 20"/>
              <p:cNvSpPr>
                <a:spLocks noChangeArrowheads="1"/>
              </p:cNvSpPr>
              <p:nvPr/>
            </p:nvSpPr>
            <p:spPr bwMode="auto">
              <a:xfrm>
                <a:off x="4784" y="2720"/>
                <a:ext cx="192" cy="184"/>
              </a:xfrm>
              <a:prstGeom prst="ellipse">
                <a:avLst/>
              </a:prstGeom>
              <a:solidFill>
                <a:srgbClr val="DDDDDD"/>
              </a:solidFill>
              <a:ln w="9525">
                <a:solidFill>
                  <a:schemeClr val="bg2"/>
                </a:solidFill>
                <a:prstDash val="sysDot"/>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b="1">
                  <a:latin typeface="+mn-lt"/>
                  <a:cs typeface="+mn-cs"/>
                </a:endParaRPr>
              </a:p>
            </p:txBody>
          </p:sp>
          <p:sp>
            <p:nvSpPr>
              <p:cNvPr id="34853" name="Text Box 21"/>
              <p:cNvSpPr txBox="1">
                <a:spLocks noChangeArrowheads="1"/>
              </p:cNvSpPr>
              <p:nvPr/>
            </p:nvSpPr>
            <p:spPr bwMode="auto">
              <a:xfrm>
                <a:off x="4786" y="2710"/>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rgbClr val="969696"/>
                    </a:solidFill>
                    <a:latin typeface="+mn-lt"/>
                    <a:cs typeface="+mn-cs"/>
                  </a:rPr>
                  <a:t>P</a:t>
                </a:r>
              </a:p>
            </p:txBody>
          </p:sp>
        </p:grpSp>
        <p:grpSp>
          <p:nvGrpSpPr>
            <p:cNvPr id="82956" name="Group 22"/>
            <p:cNvGrpSpPr>
              <a:grpSpLocks/>
            </p:cNvGrpSpPr>
            <p:nvPr/>
          </p:nvGrpSpPr>
          <p:grpSpPr bwMode="auto">
            <a:xfrm>
              <a:off x="7304505" y="4752998"/>
              <a:ext cx="337027" cy="381423"/>
              <a:chOff x="4784" y="2710"/>
              <a:chExt cx="193" cy="212"/>
            </a:xfrm>
          </p:grpSpPr>
          <p:sp>
            <p:nvSpPr>
              <p:cNvPr id="34850" name="Oval 23"/>
              <p:cNvSpPr>
                <a:spLocks noChangeArrowheads="1"/>
              </p:cNvSpPr>
              <p:nvPr/>
            </p:nvSpPr>
            <p:spPr bwMode="auto">
              <a:xfrm>
                <a:off x="4784" y="2720"/>
                <a:ext cx="192" cy="184"/>
              </a:xfrm>
              <a:prstGeom prst="ellipse">
                <a:avLst/>
              </a:prstGeom>
              <a:solidFill>
                <a:srgbClr val="DDDDDD"/>
              </a:solidFill>
              <a:ln w="9525">
                <a:solidFill>
                  <a:schemeClr val="bg2"/>
                </a:solidFill>
                <a:prstDash val="sysDot"/>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b="1">
                  <a:latin typeface="+mn-lt"/>
                  <a:cs typeface="+mn-cs"/>
                </a:endParaRPr>
              </a:p>
            </p:txBody>
          </p:sp>
          <p:sp>
            <p:nvSpPr>
              <p:cNvPr id="34851" name="Text Box 24"/>
              <p:cNvSpPr txBox="1">
                <a:spLocks noChangeArrowheads="1"/>
              </p:cNvSpPr>
              <p:nvPr/>
            </p:nvSpPr>
            <p:spPr bwMode="auto">
              <a:xfrm>
                <a:off x="4786" y="2710"/>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rgbClr val="969696"/>
                    </a:solidFill>
                    <a:latin typeface="+mn-lt"/>
                    <a:cs typeface="+mn-cs"/>
                  </a:rPr>
                  <a:t>P</a:t>
                </a:r>
              </a:p>
            </p:txBody>
          </p:sp>
        </p:grpSp>
        <p:grpSp>
          <p:nvGrpSpPr>
            <p:cNvPr id="82957" name="Group 25"/>
            <p:cNvGrpSpPr>
              <a:grpSpLocks/>
            </p:cNvGrpSpPr>
            <p:nvPr/>
          </p:nvGrpSpPr>
          <p:grpSpPr bwMode="auto">
            <a:xfrm>
              <a:off x="6997165" y="3572745"/>
              <a:ext cx="337027" cy="381423"/>
              <a:chOff x="4784" y="2710"/>
              <a:chExt cx="193" cy="212"/>
            </a:xfrm>
          </p:grpSpPr>
          <p:sp>
            <p:nvSpPr>
              <p:cNvPr id="34848" name="Oval 26"/>
              <p:cNvSpPr>
                <a:spLocks noChangeArrowheads="1"/>
              </p:cNvSpPr>
              <p:nvPr/>
            </p:nvSpPr>
            <p:spPr bwMode="auto">
              <a:xfrm>
                <a:off x="4784" y="2720"/>
                <a:ext cx="192" cy="184"/>
              </a:xfrm>
              <a:prstGeom prst="ellipse">
                <a:avLst/>
              </a:prstGeom>
              <a:solidFill>
                <a:srgbClr val="DDDDDD"/>
              </a:solidFill>
              <a:ln w="9525">
                <a:solidFill>
                  <a:schemeClr val="bg2"/>
                </a:solidFill>
                <a:prstDash val="sysDot"/>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b="1">
                  <a:latin typeface="+mn-lt"/>
                  <a:cs typeface="+mn-cs"/>
                </a:endParaRPr>
              </a:p>
            </p:txBody>
          </p:sp>
          <p:sp>
            <p:nvSpPr>
              <p:cNvPr id="34849" name="Text Box 27"/>
              <p:cNvSpPr txBox="1">
                <a:spLocks noChangeArrowheads="1"/>
              </p:cNvSpPr>
              <p:nvPr/>
            </p:nvSpPr>
            <p:spPr bwMode="auto">
              <a:xfrm>
                <a:off x="4786" y="2710"/>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rgbClr val="969696"/>
                    </a:solidFill>
                    <a:latin typeface="+mn-lt"/>
                    <a:cs typeface="+mn-cs"/>
                  </a:rPr>
                  <a:t>P</a:t>
                </a:r>
              </a:p>
            </p:txBody>
          </p:sp>
        </p:grpSp>
        <p:grpSp>
          <p:nvGrpSpPr>
            <p:cNvPr id="82958" name="Group 28"/>
            <p:cNvGrpSpPr>
              <a:grpSpLocks/>
            </p:cNvGrpSpPr>
            <p:nvPr/>
          </p:nvGrpSpPr>
          <p:grpSpPr bwMode="auto">
            <a:xfrm>
              <a:off x="8450045" y="4551492"/>
              <a:ext cx="337027" cy="381423"/>
              <a:chOff x="4784" y="2710"/>
              <a:chExt cx="193" cy="212"/>
            </a:xfrm>
          </p:grpSpPr>
          <p:sp>
            <p:nvSpPr>
              <p:cNvPr id="34846" name="Oval 29"/>
              <p:cNvSpPr>
                <a:spLocks noChangeArrowheads="1"/>
              </p:cNvSpPr>
              <p:nvPr/>
            </p:nvSpPr>
            <p:spPr bwMode="auto">
              <a:xfrm>
                <a:off x="4784" y="2720"/>
                <a:ext cx="192" cy="184"/>
              </a:xfrm>
              <a:prstGeom prst="ellipse">
                <a:avLst/>
              </a:prstGeom>
              <a:solidFill>
                <a:srgbClr val="DDDDDD"/>
              </a:solidFill>
              <a:ln w="9525">
                <a:solidFill>
                  <a:schemeClr val="bg2"/>
                </a:solidFill>
                <a:prstDash val="sysDot"/>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b="1">
                  <a:latin typeface="+mn-lt"/>
                  <a:cs typeface="+mn-cs"/>
                </a:endParaRPr>
              </a:p>
            </p:txBody>
          </p:sp>
          <p:sp>
            <p:nvSpPr>
              <p:cNvPr id="34847" name="Text Box 30"/>
              <p:cNvSpPr txBox="1">
                <a:spLocks noChangeArrowheads="1"/>
              </p:cNvSpPr>
              <p:nvPr/>
            </p:nvSpPr>
            <p:spPr bwMode="auto">
              <a:xfrm>
                <a:off x="4786" y="2710"/>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rgbClr val="969696"/>
                    </a:solidFill>
                    <a:latin typeface="+mn-lt"/>
                    <a:cs typeface="+mn-cs"/>
                  </a:rPr>
                  <a:t>P</a:t>
                </a:r>
              </a:p>
            </p:txBody>
          </p:sp>
        </p:grpSp>
        <p:grpSp>
          <p:nvGrpSpPr>
            <p:cNvPr id="82959" name="Group 31"/>
            <p:cNvGrpSpPr>
              <a:grpSpLocks/>
            </p:cNvGrpSpPr>
            <p:nvPr/>
          </p:nvGrpSpPr>
          <p:grpSpPr bwMode="auto">
            <a:xfrm>
              <a:off x="6330097" y="5960241"/>
              <a:ext cx="3550126" cy="1441133"/>
              <a:chOff x="4270" y="2809"/>
              <a:chExt cx="2033" cy="801"/>
            </a:xfrm>
          </p:grpSpPr>
          <p:grpSp>
            <p:nvGrpSpPr>
              <p:cNvPr id="82963" name="Group 32"/>
              <p:cNvGrpSpPr>
                <a:grpSpLocks/>
              </p:cNvGrpSpPr>
              <p:nvPr/>
            </p:nvGrpSpPr>
            <p:grpSpPr bwMode="auto">
              <a:xfrm>
                <a:off x="4270" y="2878"/>
                <a:ext cx="210" cy="212"/>
                <a:chOff x="1334" y="2718"/>
                <a:chExt cx="210" cy="212"/>
              </a:xfrm>
            </p:grpSpPr>
            <p:sp>
              <p:nvSpPr>
                <p:cNvPr id="34844" name="Oval 33"/>
                <p:cNvSpPr>
                  <a:spLocks noChangeArrowheads="1"/>
                </p:cNvSpPr>
                <p:nvPr/>
              </p:nvSpPr>
              <p:spPr bwMode="auto">
                <a:xfrm>
                  <a:off x="1352" y="2728"/>
                  <a:ext cx="192" cy="184"/>
                </a:xfrm>
                <a:prstGeom prst="ellipse">
                  <a:avLst/>
                </a:prstGeom>
                <a:solidFill>
                  <a:schemeClr val="accent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45" name="Text Box 34"/>
                <p:cNvSpPr txBox="1">
                  <a:spLocks noChangeArrowheads="1"/>
                </p:cNvSpPr>
                <p:nvPr/>
              </p:nvSpPr>
              <p:spPr bwMode="auto">
                <a:xfrm>
                  <a:off x="1334" y="2718"/>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chemeClr val="bg1"/>
                      </a:solidFill>
                      <a:latin typeface="+mn-lt"/>
                      <a:cs typeface="+mn-cs"/>
                    </a:rPr>
                    <a:t>M</a:t>
                  </a:r>
                </a:p>
              </p:txBody>
            </p:sp>
          </p:grpSp>
          <p:grpSp>
            <p:nvGrpSpPr>
              <p:cNvPr id="82964" name="Group 35"/>
              <p:cNvGrpSpPr>
                <a:grpSpLocks/>
              </p:cNvGrpSpPr>
              <p:nvPr/>
            </p:nvGrpSpPr>
            <p:grpSpPr bwMode="auto">
              <a:xfrm>
                <a:off x="4294" y="3131"/>
                <a:ext cx="195" cy="212"/>
                <a:chOff x="4166" y="3363"/>
                <a:chExt cx="195" cy="212"/>
              </a:xfrm>
            </p:grpSpPr>
            <p:sp>
              <p:nvSpPr>
                <p:cNvPr id="34842" name="Oval 36"/>
                <p:cNvSpPr>
                  <a:spLocks noChangeArrowheads="1"/>
                </p:cNvSpPr>
                <p:nvPr/>
              </p:nvSpPr>
              <p:spPr bwMode="auto">
                <a:xfrm>
                  <a:off x="4169" y="3380"/>
                  <a:ext cx="192" cy="184"/>
                </a:xfrm>
                <a:prstGeom prst="ellipse">
                  <a:avLst/>
                </a:prstGeom>
                <a:solidFill>
                  <a:schemeClr val="tx2"/>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4843" name="Text Box 37"/>
                <p:cNvSpPr txBox="1">
                  <a:spLocks noChangeArrowheads="1"/>
                </p:cNvSpPr>
                <p:nvPr/>
              </p:nvSpPr>
              <p:spPr bwMode="auto">
                <a:xfrm>
                  <a:off x="4166" y="3363"/>
                  <a:ext cx="191" cy="212"/>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dirty="0" smtClean="0">
                      <a:solidFill>
                        <a:schemeClr val="bg1"/>
                      </a:solidFill>
                      <a:latin typeface="+mn-lt"/>
                      <a:cs typeface="+mn-cs"/>
                    </a:rPr>
                    <a:t>S</a:t>
                  </a:r>
                  <a:endParaRPr lang="en-US" b="1" dirty="0">
                    <a:solidFill>
                      <a:schemeClr val="bg1"/>
                    </a:solidFill>
                    <a:latin typeface="+mn-lt"/>
                    <a:cs typeface="+mn-cs"/>
                  </a:endParaRPr>
                </a:p>
              </p:txBody>
            </p:sp>
          </p:grpSp>
          <p:sp>
            <p:nvSpPr>
              <p:cNvPr id="34838" name="Text Box 38"/>
              <p:cNvSpPr txBox="1">
                <a:spLocks noChangeArrowheads="1"/>
              </p:cNvSpPr>
              <p:nvPr/>
            </p:nvSpPr>
            <p:spPr bwMode="auto">
              <a:xfrm>
                <a:off x="4598" y="2809"/>
                <a:ext cx="1705" cy="7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lnSpc>
                    <a:spcPct val="150000"/>
                  </a:lnSpc>
                  <a:defRPr/>
                </a:pPr>
                <a:r>
                  <a:rPr lang="en-US" smtClean="0">
                    <a:latin typeface="+mn-lt"/>
                    <a:cs typeface="+mn-cs"/>
                  </a:rPr>
                  <a:t>Master device</a:t>
                </a:r>
              </a:p>
              <a:p>
                <a:pPr algn="l" eaLnBrk="1" hangingPunct="1">
                  <a:lnSpc>
                    <a:spcPct val="150000"/>
                  </a:lnSpc>
                  <a:defRPr/>
                </a:pPr>
                <a:r>
                  <a:rPr lang="en-US" smtClean="0">
                    <a:latin typeface="+mn-lt"/>
                    <a:cs typeface="+mn-cs"/>
                  </a:rPr>
                  <a:t>Slave device</a:t>
                </a:r>
              </a:p>
              <a:p>
                <a:pPr algn="l" eaLnBrk="1" hangingPunct="1">
                  <a:lnSpc>
                    <a:spcPct val="150000"/>
                  </a:lnSpc>
                  <a:defRPr/>
                </a:pPr>
                <a:r>
                  <a:rPr lang="en-US" smtClean="0">
                    <a:latin typeface="+mn-lt"/>
                    <a:cs typeface="+mn-cs"/>
                  </a:rPr>
                  <a:t>Parked device (inactive)</a:t>
                </a:r>
              </a:p>
            </p:txBody>
          </p:sp>
          <p:grpSp>
            <p:nvGrpSpPr>
              <p:cNvPr id="82966" name="Group 39"/>
              <p:cNvGrpSpPr>
                <a:grpSpLocks/>
              </p:cNvGrpSpPr>
              <p:nvPr/>
            </p:nvGrpSpPr>
            <p:grpSpPr bwMode="auto">
              <a:xfrm>
                <a:off x="4292" y="3398"/>
                <a:ext cx="193" cy="212"/>
                <a:chOff x="4784" y="2710"/>
                <a:chExt cx="193" cy="212"/>
              </a:xfrm>
            </p:grpSpPr>
            <p:sp>
              <p:nvSpPr>
                <p:cNvPr id="34840" name="Oval 40"/>
                <p:cNvSpPr>
                  <a:spLocks noChangeArrowheads="1"/>
                </p:cNvSpPr>
                <p:nvPr/>
              </p:nvSpPr>
              <p:spPr bwMode="auto">
                <a:xfrm>
                  <a:off x="4784" y="2720"/>
                  <a:ext cx="192" cy="184"/>
                </a:xfrm>
                <a:prstGeom prst="ellipse">
                  <a:avLst/>
                </a:prstGeom>
                <a:solidFill>
                  <a:srgbClr val="DDDDDD"/>
                </a:solidFill>
                <a:ln w="9525">
                  <a:solidFill>
                    <a:schemeClr val="bg2"/>
                  </a:solidFill>
                  <a:prstDash val="sysDot"/>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eaLnBrk="1" hangingPunct="1">
                    <a:defRPr/>
                  </a:pPr>
                  <a:endParaRPr lang="en-US" b="1">
                    <a:latin typeface="+mn-lt"/>
                    <a:cs typeface="+mn-cs"/>
                  </a:endParaRPr>
                </a:p>
              </p:txBody>
            </p:sp>
            <p:sp>
              <p:nvSpPr>
                <p:cNvPr id="34841" name="Text Box 41"/>
                <p:cNvSpPr txBox="1">
                  <a:spLocks noChangeArrowheads="1"/>
                </p:cNvSpPr>
                <p:nvPr/>
              </p:nvSpPr>
              <p:spPr bwMode="auto">
                <a:xfrm>
                  <a:off x="4786" y="2710"/>
                  <a:ext cx="19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a:solidFill>
                        <a:srgbClr val="969696"/>
                      </a:solidFill>
                      <a:latin typeface="+mn-lt"/>
                      <a:cs typeface="+mn-cs"/>
                    </a:rPr>
                    <a:t>P</a:t>
                  </a:r>
                </a:p>
              </p:txBody>
            </p:sp>
          </p:grpSp>
        </p:grpSp>
      </p:grpSp>
      <p:sp>
        <p:nvSpPr>
          <p:cNvPr id="34833" name="Rectangle 42"/>
          <p:cNvSpPr>
            <a:spLocks noChangeArrowheads="1"/>
          </p:cNvSpPr>
          <p:nvPr/>
        </p:nvSpPr>
        <p:spPr bwMode="auto">
          <a:xfrm>
            <a:off x="68410" y="726430"/>
            <a:ext cx="9928930" cy="9499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a:solidFill>
                  <a:srgbClr val="800000"/>
                </a:solidFill>
                <a:latin typeface="+mn-lt"/>
                <a:cs typeface="+mn-cs"/>
              </a:rPr>
              <a:t>802.15: </a:t>
            </a:r>
            <a:r>
              <a:rPr lang="en-US" sz="4000" dirty="0" smtClean="0">
                <a:solidFill>
                  <a:srgbClr val="800000"/>
                </a:solidFill>
                <a:latin typeface="+mn-lt"/>
                <a:cs typeface="+mn-cs"/>
              </a:rPr>
              <a:t>Personal Area Network</a:t>
            </a:r>
            <a:endParaRPr lang="en-US" sz="4000" dirty="0">
              <a:solidFill>
                <a:srgbClr val="800000"/>
              </a:solidFill>
              <a:latin typeface="+mn-lt"/>
              <a:cs typeface="+mn-cs"/>
            </a:endParaRPr>
          </a:p>
        </p:txBody>
      </p:sp>
      <p:sp>
        <p:nvSpPr>
          <p:cNvPr id="34834" name="Rectangle 44"/>
          <p:cNvSpPr>
            <a:spLocks noGrp="1" noChangeArrowheads="1"/>
          </p:cNvSpPr>
          <p:nvPr>
            <p:ph type="body" idx="1"/>
          </p:nvPr>
        </p:nvSpPr>
        <p:spPr>
          <a:xfrm>
            <a:off x="7475" y="1929362"/>
            <a:ext cx="6245250" cy="5843038"/>
          </a:xfrm>
        </p:spPr>
        <p:txBody>
          <a:bodyPr/>
          <a:lstStyle/>
          <a:p>
            <a:pPr>
              <a:defRPr/>
            </a:pPr>
            <a:r>
              <a:rPr lang="en-US" sz="2700" dirty="0" smtClean="0">
                <a:cs typeface="+mn-cs"/>
              </a:rPr>
              <a:t>Less </a:t>
            </a:r>
            <a:r>
              <a:rPr lang="en-US" sz="2700" dirty="0">
                <a:cs typeface="+mn-cs"/>
              </a:rPr>
              <a:t>than 10 m diameter</a:t>
            </a:r>
          </a:p>
          <a:p>
            <a:pPr>
              <a:defRPr/>
            </a:pPr>
            <a:r>
              <a:rPr lang="en-US" sz="2700" dirty="0" smtClean="0">
                <a:cs typeface="+mn-cs"/>
              </a:rPr>
              <a:t>Replacement </a:t>
            </a:r>
            <a:r>
              <a:rPr lang="en-US" sz="2700" dirty="0">
                <a:cs typeface="+mn-cs"/>
              </a:rPr>
              <a:t>for </a:t>
            </a:r>
            <a:r>
              <a:rPr lang="en-US" sz="2700" dirty="0" smtClean="0">
                <a:cs typeface="+mn-cs"/>
              </a:rPr>
              <a:t>cables</a:t>
            </a:r>
          </a:p>
          <a:p>
            <a:pPr lvl="1">
              <a:defRPr/>
            </a:pPr>
            <a:r>
              <a:rPr lang="en-US" sz="2300" dirty="0" smtClean="0">
                <a:cs typeface="+mn-cs"/>
              </a:rPr>
              <a:t>mouse</a:t>
            </a:r>
            <a:r>
              <a:rPr lang="en-US" sz="2300" dirty="0">
                <a:cs typeface="+mn-cs"/>
              </a:rPr>
              <a:t>, keyboard, </a:t>
            </a:r>
            <a:r>
              <a:rPr lang="en-US" sz="2300" dirty="0" smtClean="0">
                <a:cs typeface="+mn-cs"/>
              </a:rPr>
              <a:t>headphones</a:t>
            </a:r>
            <a:endParaRPr lang="en-US" sz="2300" dirty="0">
              <a:cs typeface="+mn-cs"/>
            </a:endParaRPr>
          </a:p>
          <a:p>
            <a:pPr>
              <a:defRPr/>
            </a:pPr>
            <a:r>
              <a:rPr lang="en-US" sz="2700" dirty="0" smtClean="0">
                <a:cs typeface="+mn-cs"/>
              </a:rPr>
              <a:t>Ad </a:t>
            </a:r>
            <a:r>
              <a:rPr lang="en-US" sz="2700" dirty="0">
                <a:cs typeface="+mn-cs"/>
              </a:rPr>
              <a:t>hoc: no infrastructure</a:t>
            </a:r>
          </a:p>
          <a:p>
            <a:pPr>
              <a:defRPr/>
            </a:pPr>
            <a:r>
              <a:rPr lang="en-US" sz="2700" dirty="0" smtClean="0">
                <a:cs typeface="+mn-cs"/>
              </a:rPr>
              <a:t>Master</a:t>
            </a:r>
            <a:r>
              <a:rPr lang="en-US" sz="2700" dirty="0">
                <a:cs typeface="+mn-cs"/>
              </a:rPr>
              <a:t>/slaves:</a:t>
            </a:r>
          </a:p>
          <a:p>
            <a:pPr lvl="1">
              <a:lnSpc>
                <a:spcPts val="2340"/>
              </a:lnSpc>
              <a:defRPr/>
            </a:pPr>
            <a:r>
              <a:rPr lang="en-US" dirty="0"/>
              <a:t>slaves request permission to </a:t>
            </a:r>
            <a:r>
              <a:rPr lang="en-US" dirty="0" smtClean="0"/>
              <a:t/>
            </a:r>
            <a:br>
              <a:rPr lang="en-US" dirty="0" smtClean="0"/>
            </a:br>
            <a:r>
              <a:rPr lang="en-US" dirty="0" smtClean="0"/>
              <a:t>send </a:t>
            </a:r>
            <a:r>
              <a:rPr lang="en-US" dirty="0"/>
              <a:t>(to master)</a:t>
            </a:r>
          </a:p>
          <a:p>
            <a:pPr lvl="1">
              <a:lnSpc>
                <a:spcPts val="2340"/>
              </a:lnSpc>
              <a:defRPr/>
            </a:pPr>
            <a:r>
              <a:rPr lang="en-US" dirty="0"/>
              <a:t>master grants requests</a:t>
            </a:r>
          </a:p>
          <a:p>
            <a:pPr>
              <a:defRPr/>
            </a:pPr>
            <a:r>
              <a:rPr lang="en-US" sz="2700" dirty="0">
                <a:cs typeface="+mn-cs"/>
              </a:rPr>
              <a:t>802.15: evolved from </a:t>
            </a:r>
            <a:r>
              <a:rPr lang="en-US" sz="2700" dirty="0" smtClean="0">
                <a:cs typeface="+mn-cs"/>
              </a:rPr>
              <a:t/>
            </a:r>
            <a:br>
              <a:rPr lang="en-US" sz="2700" dirty="0" smtClean="0">
                <a:cs typeface="+mn-cs"/>
              </a:rPr>
            </a:br>
            <a:r>
              <a:rPr lang="en-US" sz="2700" dirty="0" smtClean="0">
                <a:cs typeface="+mn-cs"/>
              </a:rPr>
              <a:t>Bluetooth </a:t>
            </a:r>
            <a:r>
              <a:rPr lang="en-US" sz="2700" dirty="0">
                <a:cs typeface="+mn-cs"/>
              </a:rPr>
              <a:t>specification</a:t>
            </a:r>
          </a:p>
          <a:p>
            <a:pPr lvl="1">
              <a:lnSpc>
                <a:spcPts val="2340"/>
              </a:lnSpc>
              <a:defRPr/>
            </a:pPr>
            <a:r>
              <a:rPr lang="en-US" dirty="0"/>
              <a:t>2.4-2.5 </a:t>
            </a:r>
            <a:r>
              <a:rPr lang="en-US" dirty="0" smtClean="0"/>
              <a:t>GHz, up to 4 Mb/s</a:t>
            </a:r>
          </a:p>
          <a:p>
            <a:pPr lvl="1">
              <a:lnSpc>
                <a:spcPts val="2340"/>
              </a:lnSpc>
              <a:defRPr/>
            </a:pPr>
            <a:r>
              <a:rPr lang="en-US" dirty="0" smtClean="0"/>
              <a:t>TDM with 79 channels </a:t>
            </a:r>
          </a:p>
          <a:p>
            <a:pPr lvl="2">
              <a:lnSpc>
                <a:spcPts val="2340"/>
              </a:lnSpc>
              <a:defRPr/>
            </a:pPr>
            <a:r>
              <a:rPr lang="en-US" dirty="0" smtClean="0"/>
              <a:t>uses “channel hopping”</a:t>
            </a:r>
            <a:endParaRPr lang="en-US" dirty="0"/>
          </a:p>
          <a:p>
            <a:pPr lvl="1">
              <a:lnSpc>
                <a:spcPts val="2340"/>
              </a:lnSpc>
              <a:defRPr/>
            </a:pPr>
            <a:r>
              <a:rPr lang="en-US" dirty="0"/>
              <a:t>up to 721 kbps</a:t>
            </a:r>
          </a:p>
          <a:p>
            <a:pPr>
              <a:defRPr/>
            </a:pPr>
            <a:endParaRPr lang="en-US" sz="2200" dirty="0">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Picture1.png"/>
          <p:cNvPicPr>
            <a:picLocks noChangeAspect="1"/>
          </p:cNvPicPr>
          <p:nvPr/>
        </p:nvPicPr>
        <p:blipFill>
          <a:blip r:embed="rId3" cstate="print"/>
          <a:stretch>
            <a:fillRect/>
          </a:stretch>
        </p:blipFill>
        <p:spPr>
          <a:xfrm>
            <a:off x="1448464" y="1447070"/>
            <a:ext cx="5528615" cy="3419574"/>
          </a:xfrm>
          <a:prstGeom prst="rect">
            <a:avLst/>
          </a:prstGeom>
        </p:spPr>
      </p:pic>
      <p:sp>
        <p:nvSpPr>
          <p:cNvPr id="18436" name="Rectangle 2"/>
          <p:cNvSpPr>
            <a:spLocks noGrp="1" noChangeArrowheads="1"/>
          </p:cNvSpPr>
          <p:nvPr>
            <p:ph type="title"/>
          </p:nvPr>
        </p:nvSpPr>
        <p:spPr/>
        <p:txBody>
          <a:bodyPr/>
          <a:lstStyle/>
          <a:p>
            <a:pPr>
              <a:defRPr/>
            </a:pPr>
            <a:r>
              <a:rPr lang="en-US" dirty="0" smtClean="0">
                <a:latin typeface="Gill Sans MT" charset="0"/>
                <a:ea typeface="ＭＳ Ｐゴシック" charset="0"/>
              </a:rPr>
              <a:t>Exercise:  Two CDMA senders</a:t>
            </a:r>
            <a:endParaRPr lang="en-US" dirty="0">
              <a:latin typeface="Gill Sans MT" charset="0"/>
              <a:ea typeface="ＭＳ Ｐゴシック" charset="0"/>
            </a:endParaRPr>
          </a:p>
        </p:txBody>
      </p:sp>
      <p:sp>
        <p:nvSpPr>
          <p:cNvPr id="13" name="Content Placeholder 12"/>
          <p:cNvSpPr>
            <a:spLocks noGrp="1"/>
          </p:cNvSpPr>
          <p:nvPr>
            <p:ph idx="1"/>
          </p:nvPr>
        </p:nvSpPr>
        <p:spPr>
          <a:xfrm>
            <a:off x="14288" y="4909458"/>
            <a:ext cx="10044112" cy="1284514"/>
          </a:xfrm>
        </p:spPr>
        <p:txBody>
          <a:bodyPr/>
          <a:lstStyle/>
          <a:p>
            <a:pPr marL="644525" indent="-514350">
              <a:buFont typeface="+mj-lt"/>
              <a:buAutoNum type="arabicPeriod"/>
            </a:pPr>
            <a:r>
              <a:rPr lang="en-US" dirty="0" smtClean="0"/>
              <a:t>How would a receiver successfully receive the data sent by sender 1 (or 2)?</a:t>
            </a:r>
            <a:endParaRPr lang="en-US" dirty="0"/>
          </a:p>
        </p:txBody>
      </p:sp>
      <p:sp>
        <p:nvSpPr>
          <p:cNvPr id="50183" name="TextBox 7"/>
          <p:cNvSpPr txBox="1">
            <a:spLocks noChangeArrowheads="1"/>
          </p:cNvSpPr>
          <p:nvPr/>
        </p:nvSpPr>
        <p:spPr bwMode="auto">
          <a:xfrm>
            <a:off x="459265" y="2009670"/>
            <a:ext cx="2734628" cy="379876"/>
          </a:xfrm>
          <a:prstGeom prst="rect">
            <a:avLst/>
          </a:prstGeom>
          <a:noFill/>
          <a:ln w="9525">
            <a:noFill/>
            <a:miter lim="800000"/>
            <a:headEnd/>
            <a:tailEnd/>
          </a:ln>
        </p:spPr>
        <p:txBody>
          <a:bodyPr lIns="101882" tIns="50941" rIns="101882" bIns="50941">
            <a:spAutoFit/>
          </a:bodyPr>
          <a:lstStyle/>
          <a:p>
            <a:pPr algn="l"/>
            <a:r>
              <a:rPr lang="en-US" i="1">
                <a:solidFill>
                  <a:srgbClr val="000099"/>
                </a:solidFill>
                <a:latin typeface="Gill Sans MT" pitchFamily="34" charset="0"/>
              </a:rPr>
              <a:t>Sender 1</a:t>
            </a:r>
          </a:p>
        </p:txBody>
      </p:sp>
      <p:sp>
        <p:nvSpPr>
          <p:cNvPr id="50184" name="TextBox 8"/>
          <p:cNvSpPr txBox="1">
            <a:spLocks noChangeArrowheads="1"/>
          </p:cNvSpPr>
          <p:nvPr/>
        </p:nvSpPr>
        <p:spPr bwMode="auto">
          <a:xfrm>
            <a:off x="466250" y="3218710"/>
            <a:ext cx="2734628" cy="379876"/>
          </a:xfrm>
          <a:prstGeom prst="rect">
            <a:avLst/>
          </a:prstGeom>
          <a:noFill/>
          <a:ln w="9525">
            <a:noFill/>
            <a:miter lim="800000"/>
            <a:headEnd/>
            <a:tailEnd/>
          </a:ln>
        </p:spPr>
        <p:txBody>
          <a:bodyPr lIns="101882" tIns="50941" rIns="101882" bIns="50941">
            <a:spAutoFit/>
          </a:bodyPr>
          <a:lstStyle/>
          <a:p>
            <a:pPr algn="l"/>
            <a:r>
              <a:rPr lang="en-US" i="1">
                <a:solidFill>
                  <a:srgbClr val="000099"/>
                </a:solidFill>
                <a:latin typeface="Gill Sans MT" pitchFamily="34" charset="0"/>
              </a:rPr>
              <a:t>Sender 2</a:t>
            </a:r>
          </a:p>
        </p:txBody>
      </p:sp>
      <p:sp>
        <p:nvSpPr>
          <p:cNvPr id="50185" name="TextBox 9"/>
          <p:cNvSpPr txBox="1">
            <a:spLocks noChangeArrowheads="1"/>
          </p:cNvSpPr>
          <p:nvPr/>
        </p:nvSpPr>
        <p:spPr bwMode="auto">
          <a:xfrm>
            <a:off x="7104452" y="1219835"/>
            <a:ext cx="2681806" cy="656875"/>
          </a:xfrm>
          <a:prstGeom prst="rect">
            <a:avLst/>
          </a:prstGeom>
          <a:noFill/>
          <a:ln w="9525">
            <a:noFill/>
            <a:miter lim="800000"/>
            <a:headEnd/>
            <a:tailEnd/>
          </a:ln>
        </p:spPr>
        <p:txBody>
          <a:bodyPr wrap="square" lIns="101882" tIns="50941" rIns="101882" bIns="50941">
            <a:spAutoFit/>
          </a:bodyPr>
          <a:lstStyle/>
          <a:p>
            <a:pPr algn="l"/>
            <a:r>
              <a:rPr lang="en-US" i="1" dirty="0">
                <a:solidFill>
                  <a:srgbClr val="000099"/>
                </a:solidFill>
                <a:latin typeface="Gill Sans MT" pitchFamily="34" charset="0"/>
              </a:rPr>
              <a:t>channel sums </a:t>
            </a:r>
            <a:r>
              <a:rPr lang="en-US" i="1" dirty="0" smtClean="0">
                <a:solidFill>
                  <a:srgbClr val="000099"/>
                </a:solidFill>
                <a:latin typeface="Gill Sans MT" pitchFamily="34" charset="0"/>
              </a:rPr>
              <a:t>transmissions </a:t>
            </a:r>
            <a:r>
              <a:rPr lang="en-US" i="1" dirty="0">
                <a:solidFill>
                  <a:srgbClr val="000099"/>
                </a:solidFill>
                <a:latin typeface="Gill Sans MT" pitchFamily="34" charset="0"/>
              </a:rPr>
              <a:t>by </a:t>
            </a:r>
            <a:r>
              <a:rPr lang="en-US" i="1" dirty="0" smtClean="0">
                <a:solidFill>
                  <a:srgbClr val="000099"/>
                </a:solidFill>
                <a:latin typeface="Gill Sans MT" pitchFamily="34" charset="0"/>
              </a:rPr>
              <a:t>senders </a:t>
            </a:r>
            <a:r>
              <a:rPr lang="en-US" i="1" dirty="0">
                <a:solidFill>
                  <a:srgbClr val="000099"/>
                </a:solidFill>
                <a:latin typeface="Gill Sans MT" pitchFamily="34" charset="0"/>
              </a:rPr>
              <a:t>1 and 2</a:t>
            </a:r>
          </a:p>
        </p:txBody>
      </p:sp>
      <p:cxnSp>
        <p:nvCxnSpPr>
          <p:cNvPr id="50186" name="Straight Connector 3"/>
          <p:cNvCxnSpPr>
            <a:cxnSpLocks noChangeShapeType="1"/>
          </p:cNvCxnSpPr>
          <p:nvPr/>
        </p:nvCxnSpPr>
        <p:spPr bwMode="auto">
          <a:xfrm flipH="1">
            <a:off x="6616542" y="1491510"/>
            <a:ext cx="481965" cy="732260"/>
          </a:xfrm>
          <a:prstGeom prst="line">
            <a:avLst/>
          </a:prstGeom>
          <a:noFill/>
          <a:ln w="25400">
            <a:solidFill>
              <a:srgbClr val="000099"/>
            </a:solidFill>
            <a:round/>
            <a:headEnd/>
            <a:tailEnd/>
          </a:ln>
          <a:effectLst/>
        </p:spPr>
      </p:cxnSp>
      <p:sp>
        <p:nvSpPr>
          <p:cNvPr id="14" name="Slide Number Placeholder 13"/>
          <p:cNvSpPr>
            <a:spLocks noGrp="1"/>
          </p:cNvSpPr>
          <p:nvPr>
            <p:ph type="sldNum" sz="quarter" idx="10"/>
          </p:nvPr>
        </p:nvSpPr>
        <p:spPr/>
        <p:txBody>
          <a:bodyPr/>
          <a:lstStyle/>
          <a:p>
            <a:fld id="{0783864D-491B-0D48-9494-9F5AD408C5EE}" type="slidenum">
              <a:rPr lang="en-US" smtClean="0"/>
              <a:pPr/>
              <a:t>33</a:t>
            </a:fld>
            <a:endParaRPr lang="en-US" dirty="0"/>
          </a:p>
        </p:txBody>
      </p:sp>
    </p:spTree>
    <p:extLst>
      <p:ext uri="{BB962C8B-B14F-4D97-AF65-F5344CB8AC3E}">
        <p14:creationId xmlns="" xmlns:p14="http://schemas.microsoft.com/office/powerpoint/2010/main" val="7875722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80" name="Picture 3" descr="5"/>
          <p:cNvPicPr>
            <a:picLocks noChangeAspect="1" noChangeArrowheads="1"/>
          </p:cNvPicPr>
          <p:nvPr/>
        </p:nvPicPr>
        <p:blipFill>
          <a:blip r:embed="rId3" cstate="print"/>
          <a:srcRect/>
          <a:stretch>
            <a:fillRect/>
          </a:stretch>
        </p:blipFill>
        <p:spPr bwMode="auto">
          <a:xfrm>
            <a:off x="1171927" y="1588958"/>
            <a:ext cx="5528628" cy="6032606"/>
          </a:xfrm>
          <a:prstGeom prst="rect">
            <a:avLst/>
          </a:prstGeom>
          <a:noFill/>
          <a:ln w="9525">
            <a:noFill/>
            <a:miter lim="800000"/>
            <a:headEnd/>
            <a:tailEnd/>
          </a:ln>
        </p:spPr>
      </p:pic>
      <p:sp>
        <p:nvSpPr>
          <p:cNvPr id="50182" name="TextBox 1"/>
          <p:cNvSpPr txBox="1">
            <a:spLocks noChangeArrowheads="1"/>
          </p:cNvSpPr>
          <p:nvPr/>
        </p:nvSpPr>
        <p:spPr bwMode="auto">
          <a:xfrm>
            <a:off x="7158696" y="3570143"/>
            <a:ext cx="2734628" cy="1210873"/>
          </a:xfrm>
          <a:prstGeom prst="rect">
            <a:avLst/>
          </a:prstGeom>
          <a:noFill/>
          <a:ln w="9525">
            <a:noFill/>
            <a:miter lim="800000"/>
            <a:headEnd/>
            <a:tailEnd/>
          </a:ln>
        </p:spPr>
        <p:txBody>
          <a:bodyPr lIns="101882" tIns="50941" rIns="101882" bIns="50941">
            <a:spAutoFit/>
          </a:bodyPr>
          <a:lstStyle/>
          <a:p>
            <a:pPr algn="l"/>
            <a:r>
              <a:rPr lang="en-US" i="1" dirty="0">
                <a:solidFill>
                  <a:srgbClr val="000099"/>
                </a:solidFill>
                <a:latin typeface="Gill Sans MT" pitchFamily="34" charset="0"/>
              </a:rPr>
              <a:t>using same code as sender 1, receiver recovers sender 1</a:t>
            </a:r>
            <a:r>
              <a:rPr lang="en-US" altLang="en-US" i="1" dirty="0">
                <a:solidFill>
                  <a:srgbClr val="000099"/>
                </a:solidFill>
                <a:latin typeface="Gill Sans MT" pitchFamily="34" charset="0"/>
              </a:rPr>
              <a:t>’</a:t>
            </a:r>
            <a:r>
              <a:rPr lang="en-US" i="1" dirty="0">
                <a:solidFill>
                  <a:srgbClr val="000099"/>
                </a:solidFill>
                <a:latin typeface="Gill Sans MT" pitchFamily="34" charset="0"/>
              </a:rPr>
              <a:t>s original data from summed channel data!</a:t>
            </a:r>
          </a:p>
        </p:txBody>
      </p:sp>
      <p:sp>
        <p:nvSpPr>
          <p:cNvPr id="50183" name="TextBox 7"/>
          <p:cNvSpPr txBox="1">
            <a:spLocks noChangeArrowheads="1"/>
          </p:cNvSpPr>
          <p:nvPr/>
        </p:nvSpPr>
        <p:spPr bwMode="auto">
          <a:xfrm>
            <a:off x="45597" y="2260048"/>
            <a:ext cx="2734628" cy="379876"/>
          </a:xfrm>
          <a:prstGeom prst="rect">
            <a:avLst/>
          </a:prstGeom>
          <a:noFill/>
          <a:ln w="9525">
            <a:noFill/>
            <a:miter lim="800000"/>
            <a:headEnd/>
            <a:tailEnd/>
          </a:ln>
        </p:spPr>
        <p:txBody>
          <a:bodyPr lIns="101882" tIns="50941" rIns="101882" bIns="50941">
            <a:spAutoFit/>
          </a:bodyPr>
          <a:lstStyle/>
          <a:p>
            <a:pPr algn="l"/>
            <a:r>
              <a:rPr lang="en-US" i="1" dirty="0">
                <a:solidFill>
                  <a:srgbClr val="000099"/>
                </a:solidFill>
                <a:latin typeface="Gill Sans MT" pitchFamily="34" charset="0"/>
              </a:rPr>
              <a:t>Sender 1</a:t>
            </a:r>
          </a:p>
        </p:txBody>
      </p:sp>
      <p:sp>
        <p:nvSpPr>
          <p:cNvPr id="50184" name="TextBox 8"/>
          <p:cNvSpPr txBox="1">
            <a:spLocks noChangeArrowheads="1"/>
          </p:cNvSpPr>
          <p:nvPr/>
        </p:nvSpPr>
        <p:spPr bwMode="auto">
          <a:xfrm>
            <a:off x="52582" y="3469088"/>
            <a:ext cx="2734628" cy="379876"/>
          </a:xfrm>
          <a:prstGeom prst="rect">
            <a:avLst/>
          </a:prstGeom>
          <a:noFill/>
          <a:ln w="9525">
            <a:noFill/>
            <a:miter lim="800000"/>
            <a:headEnd/>
            <a:tailEnd/>
          </a:ln>
        </p:spPr>
        <p:txBody>
          <a:bodyPr lIns="101882" tIns="50941" rIns="101882" bIns="50941">
            <a:spAutoFit/>
          </a:bodyPr>
          <a:lstStyle/>
          <a:p>
            <a:pPr algn="l"/>
            <a:r>
              <a:rPr lang="en-US" i="1" dirty="0">
                <a:solidFill>
                  <a:srgbClr val="000099"/>
                </a:solidFill>
                <a:latin typeface="Gill Sans MT" pitchFamily="34" charset="0"/>
              </a:rPr>
              <a:t>Sender 2</a:t>
            </a:r>
          </a:p>
        </p:txBody>
      </p:sp>
      <p:sp>
        <p:nvSpPr>
          <p:cNvPr id="50185" name="TextBox 9"/>
          <p:cNvSpPr txBox="1">
            <a:spLocks noChangeArrowheads="1"/>
          </p:cNvSpPr>
          <p:nvPr/>
        </p:nvSpPr>
        <p:spPr bwMode="auto">
          <a:xfrm>
            <a:off x="6625467" y="1470213"/>
            <a:ext cx="2732881" cy="656875"/>
          </a:xfrm>
          <a:prstGeom prst="rect">
            <a:avLst/>
          </a:prstGeom>
          <a:noFill/>
          <a:ln w="9525">
            <a:noFill/>
            <a:miter lim="800000"/>
            <a:headEnd/>
            <a:tailEnd/>
          </a:ln>
        </p:spPr>
        <p:txBody>
          <a:bodyPr lIns="101882" tIns="50941" rIns="101882" bIns="50941">
            <a:spAutoFit/>
          </a:bodyPr>
          <a:lstStyle/>
          <a:p>
            <a:pPr algn="l"/>
            <a:r>
              <a:rPr lang="en-US" i="1" dirty="0">
                <a:solidFill>
                  <a:srgbClr val="000099"/>
                </a:solidFill>
                <a:latin typeface="Gill Sans MT" pitchFamily="34" charset="0"/>
              </a:rPr>
              <a:t>channel sums </a:t>
            </a:r>
            <a:r>
              <a:rPr lang="en-US" i="1" dirty="0" smtClean="0">
                <a:solidFill>
                  <a:srgbClr val="000099"/>
                </a:solidFill>
                <a:latin typeface="Gill Sans MT" pitchFamily="34" charset="0"/>
              </a:rPr>
              <a:t>transmissions </a:t>
            </a:r>
            <a:r>
              <a:rPr lang="en-US" i="1" dirty="0">
                <a:solidFill>
                  <a:srgbClr val="000099"/>
                </a:solidFill>
                <a:latin typeface="Gill Sans MT" pitchFamily="34" charset="0"/>
              </a:rPr>
              <a:t>by </a:t>
            </a:r>
            <a:r>
              <a:rPr lang="en-US" i="1" dirty="0" smtClean="0">
                <a:solidFill>
                  <a:srgbClr val="000099"/>
                </a:solidFill>
                <a:latin typeface="Gill Sans MT" pitchFamily="34" charset="0"/>
              </a:rPr>
              <a:t>senders </a:t>
            </a:r>
            <a:r>
              <a:rPr lang="en-US" i="1" dirty="0">
                <a:solidFill>
                  <a:srgbClr val="000099"/>
                </a:solidFill>
                <a:latin typeface="Gill Sans MT" pitchFamily="34" charset="0"/>
              </a:rPr>
              <a:t>1 and 2</a:t>
            </a:r>
          </a:p>
        </p:txBody>
      </p:sp>
      <p:cxnSp>
        <p:nvCxnSpPr>
          <p:cNvPr id="50186" name="Straight Connector 3"/>
          <p:cNvCxnSpPr>
            <a:cxnSpLocks noChangeShapeType="1"/>
          </p:cNvCxnSpPr>
          <p:nvPr/>
        </p:nvCxnSpPr>
        <p:spPr bwMode="auto">
          <a:xfrm flipH="1">
            <a:off x="6202874" y="1741888"/>
            <a:ext cx="481965" cy="732260"/>
          </a:xfrm>
          <a:prstGeom prst="line">
            <a:avLst/>
          </a:prstGeom>
          <a:noFill/>
          <a:ln w="25400">
            <a:solidFill>
              <a:srgbClr val="000099"/>
            </a:solidFill>
            <a:round/>
            <a:headEnd/>
            <a:tailEnd/>
          </a:ln>
          <a:effectLst/>
        </p:spPr>
      </p:cxnSp>
      <p:sp>
        <p:nvSpPr>
          <p:cNvPr id="12" name="Slide Number Placeholder 11"/>
          <p:cNvSpPr>
            <a:spLocks noGrp="1"/>
          </p:cNvSpPr>
          <p:nvPr>
            <p:ph type="sldNum" sz="quarter" idx="10"/>
          </p:nvPr>
        </p:nvSpPr>
        <p:spPr/>
        <p:txBody>
          <a:bodyPr/>
          <a:lstStyle/>
          <a:p>
            <a:fld id="{0783864D-491B-0D48-9494-9F5AD408C5EE}" type="slidenum">
              <a:rPr lang="en-US" smtClean="0"/>
              <a:pPr/>
              <a:t>34</a:t>
            </a:fld>
            <a:endParaRPr lang="en-US" dirty="0"/>
          </a:p>
        </p:txBody>
      </p:sp>
      <p:sp>
        <p:nvSpPr>
          <p:cNvPr id="14" name="TextBox 1"/>
          <p:cNvSpPr txBox="1">
            <a:spLocks noChangeArrowheads="1"/>
          </p:cNvSpPr>
          <p:nvPr/>
        </p:nvSpPr>
        <p:spPr bwMode="auto">
          <a:xfrm>
            <a:off x="4757057" y="4898200"/>
            <a:ext cx="5301343" cy="349098"/>
          </a:xfrm>
          <a:prstGeom prst="rect">
            <a:avLst/>
          </a:prstGeom>
          <a:noFill/>
          <a:ln w="9525">
            <a:noFill/>
            <a:miter lim="800000"/>
            <a:headEnd/>
            <a:tailEnd/>
          </a:ln>
        </p:spPr>
        <p:txBody>
          <a:bodyPr wrap="square" lIns="101882" tIns="50941" rIns="101882" bIns="50941">
            <a:spAutoFit/>
          </a:bodyPr>
          <a:lstStyle/>
          <a:p>
            <a:pPr algn="l"/>
            <a:r>
              <a:rPr lang="en-US" sz="1600" dirty="0" smtClean="0">
                <a:solidFill>
                  <a:schemeClr val="tx1"/>
                </a:solidFill>
                <a:latin typeface="Gill Sans MT" pitchFamily="34" charset="0"/>
              </a:rPr>
              <a:t>1x0+1x(-2)+1x0+(-1)x2+1x0+(-1)x0+(-1)x2+(-1)x2=-8 </a:t>
            </a:r>
            <a:r>
              <a:rPr lang="en-US" sz="1600" dirty="0" smtClean="0">
                <a:solidFill>
                  <a:schemeClr val="tx1"/>
                </a:solidFill>
                <a:latin typeface="Gill Sans MT" pitchFamily="34" charset="0"/>
                <a:sym typeface="Symbol"/>
              </a:rPr>
              <a:t> -1</a:t>
            </a:r>
            <a:endParaRPr lang="en-US" sz="1600" dirty="0">
              <a:solidFill>
                <a:schemeClr val="tx1"/>
              </a:solidFill>
              <a:latin typeface="Gill Sans MT" pitchFamily="34" charset="0"/>
            </a:endParaRPr>
          </a:p>
        </p:txBody>
      </p:sp>
      <p:sp>
        <p:nvSpPr>
          <p:cNvPr id="15" name="TextBox 1"/>
          <p:cNvSpPr txBox="1">
            <a:spLocks noChangeArrowheads="1"/>
          </p:cNvSpPr>
          <p:nvPr/>
        </p:nvSpPr>
        <p:spPr bwMode="auto">
          <a:xfrm>
            <a:off x="4757053" y="5213890"/>
            <a:ext cx="5301347" cy="349098"/>
          </a:xfrm>
          <a:prstGeom prst="rect">
            <a:avLst/>
          </a:prstGeom>
          <a:noFill/>
          <a:ln w="9525">
            <a:noFill/>
            <a:miter lim="800000"/>
            <a:headEnd/>
            <a:tailEnd/>
          </a:ln>
        </p:spPr>
        <p:txBody>
          <a:bodyPr wrap="square" lIns="101882" tIns="50941" rIns="101882" bIns="50941">
            <a:spAutoFit/>
          </a:bodyPr>
          <a:lstStyle/>
          <a:p>
            <a:pPr algn="l"/>
            <a:r>
              <a:rPr lang="en-US" sz="1600" dirty="0" smtClean="0">
                <a:solidFill>
                  <a:schemeClr val="tx1"/>
                </a:solidFill>
                <a:latin typeface="Gill Sans MT" pitchFamily="34" charset="0"/>
              </a:rPr>
              <a:t>1x2+1x0+1x2+(-1)x0+1x2+(-1)x(-2)+(-1)x0+(-1)x0=+8</a:t>
            </a:r>
            <a:r>
              <a:rPr lang="en-US" sz="1600" dirty="0" smtClean="0">
                <a:solidFill>
                  <a:schemeClr val="tx1"/>
                </a:solidFill>
                <a:latin typeface="Gill Sans MT" pitchFamily="34" charset="0"/>
                <a:sym typeface="Symbol"/>
              </a:rPr>
              <a:t>  1</a:t>
            </a:r>
            <a:endParaRPr lang="en-US" sz="1600" dirty="0">
              <a:solidFill>
                <a:schemeClr val="tx1"/>
              </a:solidFill>
              <a:latin typeface="Gill Sans MT" pitchFamily="34" charset="0"/>
            </a:endParaRPr>
          </a:p>
        </p:txBody>
      </p:sp>
      <p:sp>
        <p:nvSpPr>
          <p:cNvPr id="17" name="Rectangle 2"/>
          <p:cNvSpPr>
            <a:spLocks noGrp="1" noChangeArrowheads="1"/>
          </p:cNvSpPr>
          <p:nvPr>
            <p:ph type="title"/>
          </p:nvPr>
        </p:nvSpPr>
        <p:spPr>
          <a:xfrm>
            <a:off x="134938" y="611867"/>
            <a:ext cx="9625012" cy="949325"/>
          </a:xfrm>
        </p:spPr>
        <p:txBody>
          <a:bodyPr/>
          <a:lstStyle/>
          <a:p>
            <a:pPr>
              <a:defRPr/>
            </a:pPr>
            <a:r>
              <a:rPr lang="en-US" dirty="0" smtClean="0">
                <a:latin typeface="Gill Sans MT" charset="0"/>
                <a:ea typeface="ＭＳ Ｐゴシック" charset="0"/>
              </a:rPr>
              <a:t>Exercise:  Two CDMA senders</a:t>
            </a:r>
            <a:endParaRPr lang="en-US" dirty="0">
              <a:latin typeface="Gill Sans MT" charset="0"/>
              <a:ea typeface="ＭＳ Ｐゴシック" charset="0"/>
            </a:endParaRPr>
          </a:p>
        </p:txBody>
      </p:sp>
    </p:spTree>
    <p:extLst>
      <p:ext uri="{BB962C8B-B14F-4D97-AF65-F5344CB8AC3E}">
        <p14:creationId xmlns="" xmlns:p14="http://schemas.microsoft.com/office/powerpoint/2010/main" val="343577784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604953"/>
            <a:ext cx="10044112" cy="5786437"/>
          </a:xfrm>
        </p:spPr>
        <p:txBody>
          <a:bodyPr/>
          <a:lstStyle/>
          <a:p>
            <a:pPr marL="473075" indent="-342900">
              <a:buClr>
                <a:schemeClr val="tx1"/>
              </a:buClr>
              <a:buSzPct val="100000"/>
              <a:buFont typeface="+mj-lt"/>
              <a:buAutoNum type="arabicPeriod" startAt="2"/>
            </a:pPr>
            <a:r>
              <a:rPr lang="en-US" sz="1800" dirty="0" smtClean="0"/>
              <a:t>Suppose nodes</a:t>
            </a:r>
            <a:r>
              <a:rPr lang="en-US" sz="1800" i="1" dirty="0" smtClean="0"/>
              <a:t> A,</a:t>
            </a:r>
            <a:r>
              <a:rPr lang="en-US" sz="1800" dirty="0" smtClean="0"/>
              <a:t> </a:t>
            </a:r>
            <a:r>
              <a:rPr lang="en-US" sz="1800" i="1" dirty="0" smtClean="0"/>
              <a:t>B</a:t>
            </a:r>
            <a:r>
              <a:rPr lang="en-US" sz="1800" dirty="0" smtClean="0"/>
              <a:t> and </a:t>
            </a:r>
            <a:r>
              <a:rPr lang="en-US" sz="1800" i="1" dirty="0" smtClean="0"/>
              <a:t>C</a:t>
            </a:r>
            <a:r>
              <a:rPr lang="en-US" sz="1800" dirty="0" smtClean="0"/>
              <a:t> are in an 802.11 network with access point </a:t>
            </a:r>
            <a:r>
              <a:rPr lang="en-US" sz="1800" i="1" dirty="0" smtClean="0"/>
              <a:t>X</a:t>
            </a:r>
            <a:r>
              <a:rPr lang="en-US" sz="1800" dirty="0"/>
              <a:t> </a:t>
            </a:r>
            <a:r>
              <a:rPr lang="en-US" sz="1800" dirty="0" smtClean="0"/>
              <a:t>and assume that </a:t>
            </a:r>
            <a:r>
              <a:rPr lang="en-US" sz="1800" i="1" dirty="0" smtClean="0"/>
              <a:t>A </a:t>
            </a:r>
            <a:r>
              <a:rPr lang="en-US" sz="1800" dirty="0" smtClean="0"/>
              <a:t>and</a:t>
            </a:r>
            <a:r>
              <a:rPr lang="en-US" sz="1800" i="1" dirty="0" smtClean="0"/>
              <a:t> B</a:t>
            </a:r>
            <a:r>
              <a:rPr lang="en-US" sz="1800" dirty="0" smtClean="0"/>
              <a:t> can hear each other, </a:t>
            </a:r>
            <a:r>
              <a:rPr lang="en-US" sz="1800" i="1" dirty="0" smtClean="0"/>
              <a:t>A </a:t>
            </a:r>
            <a:r>
              <a:rPr lang="en-US" sz="1800" dirty="0" smtClean="0"/>
              <a:t>and </a:t>
            </a:r>
            <a:r>
              <a:rPr lang="en-US" sz="1800" i="1" dirty="0" smtClean="0"/>
              <a:t>C</a:t>
            </a:r>
            <a:r>
              <a:rPr lang="en-US" sz="1800" dirty="0" smtClean="0"/>
              <a:t> can hear each other, but </a:t>
            </a:r>
            <a:r>
              <a:rPr lang="en-US" sz="1800" i="1" dirty="0" smtClean="0"/>
              <a:t>B</a:t>
            </a:r>
            <a:r>
              <a:rPr lang="en-US" sz="1800" dirty="0" smtClean="0"/>
              <a:t> and </a:t>
            </a:r>
            <a:r>
              <a:rPr lang="en-US" sz="1800" i="1" dirty="0" smtClean="0"/>
              <a:t>C</a:t>
            </a:r>
            <a:r>
              <a:rPr lang="en-US" sz="1800" dirty="0" smtClean="0"/>
              <a:t> cannot hear each other. Assume  RTS/CTS is not turned on. Suppose that at time 0, </a:t>
            </a:r>
            <a:r>
              <a:rPr lang="en-US" sz="1800" i="1" dirty="0" smtClean="0"/>
              <a:t>X </a:t>
            </a:r>
            <a:r>
              <a:rPr lang="en-US" sz="1800" dirty="0" smtClean="0"/>
              <a:t>is sending a packet and it continues to send for 500 </a:t>
            </a:r>
            <a:r>
              <a:rPr lang="en-US" sz="1800" i="1" dirty="0" err="1">
                <a:latin typeface="Symbol" charset="2"/>
                <a:cs typeface="Symbol" charset="2"/>
              </a:rPr>
              <a:t>m</a:t>
            </a:r>
            <a:r>
              <a:rPr lang="en-US" sz="1800" i="1" dirty="0" err="1"/>
              <a:t>s</a:t>
            </a:r>
            <a:r>
              <a:rPr lang="en-US" sz="1800" dirty="0" err="1" smtClean="0"/>
              <a:t>.</a:t>
            </a:r>
            <a:r>
              <a:rPr lang="en-US" sz="1800" dirty="0" smtClean="0"/>
              <a:t> At time 100, </a:t>
            </a:r>
            <a:r>
              <a:rPr lang="en-US" sz="1800" i="1" dirty="0" smtClean="0"/>
              <a:t>A</a:t>
            </a:r>
            <a:r>
              <a:rPr lang="en-US" sz="1800" dirty="0" smtClean="0"/>
              <a:t> gets a packet to send and initializes its </a:t>
            </a:r>
            <a:r>
              <a:rPr lang="en-US" sz="1800" dirty="0" err="1" smtClean="0"/>
              <a:t>backoff</a:t>
            </a:r>
            <a:r>
              <a:rPr lang="en-US" sz="1800" dirty="0" smtClean="0"/>
              <a:t> timer to 400 </a:t>
            </a:r>
            <a:r>
              <a:rPr lang="en-US" sz="1800" i="1" dirty="0" err="1">
                <a:latin typeface="Symbol" charset="2"/>
                <a:cs typeface="Symbol" charset="2"/>
              </a:rPr>
              <a:t>m</a:t>
            </a:r>
            <a:r>
              <a:rPr lang="en-US" sz="1800" i="1" dirty="0" err="1"/>
              <a:t>s</a:t>
            </a:r>
            <a:r>
              <a:rPr lang="en-US" sz="1800" dirty="0" err="1" smtClean="0"/>
              <a:t>.</a:t>
            </a:r>
            <a:r>
              <a:rPr lang="en-US" sz="1800" dirty="0" smtClean="0"/>
              <a:t> At time 200, </a:t>
            </a:r>
            <a:r>
              <a:rPr lang="en-US" sz="1800" i="1" dirty="0" smtClean="0"/>
              <a:t>B </a:t>
            </a:r>
            <a:r>
              <a:rPr lang="en-US" sz="1800" dirty="0" smtClean="0"/>
              <a:t>gets a packet to send and initializes its </a:t>
            </a:r>
            <a:r>
              <a:rPr lang="en-US" sz="1800" dirty="0" err="1" smtClean="0"/>
              <a:t>backoff</a:t>
            </a:r>
            <a:r>
              <a:rPr lang="en-US" sz="1800" dirty="0" smtClean="0"/>
              <a:t> timer to 300 </a:t>
            </a:r>
            <a:r>
              <a:rPr lang="en-US" sz="1800" i="1" dirty="0" err="1">
                <a:latin typeface="Symbol" charset="2"/>
                <a:cs typeface="Symbol" charset="2"/>
              </a:rPr>
              <a:t>m</a:t>
            </a:r>
            <a:r>
              <a:rPr lang="en-US" sz="1800" i="1" dirty="0" err="1"/>
              <a:t>s</a:t>
            </a:r>
            <a:r>
              <a:rPr lang="en-US" sz="1800" dirty="0" err="1" smtClean="0"/>
              <a:t>.</a:t>
            </a:r>
            <a:r>
              <a:rPr lang="en-US" sz="1800" dirty="0" smtClean="0"/>
              <a:t> At time 400, </a:t>
            </a:r>
            <a:r>
              <a:rPr lang="en-US" sz="1800" i="1" dirty="0" smtClean="0"/>
              <a:t>C </a:t>
            </a:r>
            <a:r>
              <a:rPr lang="en-US" sz="1800" dirty="0" smtClean="0"/>
              <a:t>gets a packet to send and initializes its </a:t>
            </a:r>
            <a:r>
              <a:rPr lang="en-US" sz="1800" dirty="0" err="1" smtClean="0"/>
              <a:t>backoff</a:t>
            </a:r>
            <a:r>
              <a:rPr lang="en-US" sz="1800" dirty="0" smtClean="0"/>
              <a:t> timer to 100 </a:t>
            </a:r>
            <a:r>
              <a:rPr lang="en-US" sz="1800" i="1" dirty="0" err="1">
                <a:latin typeface="Symbol" charset="2"/>
                <a:cs typeface="Symbol" charset="2"/>
              </a:rPr>
              <a:t>m</a:t>
            </a:r>
            <a:r>
              <a:rPr lang="en-US" sz="1800" i="1" dirty="0" err="1"/>
              <a:t>s</a:t>
            </a:r>
            <a:r>
              <a:rPr lang="en-US" sz="1800" dirty="0" err="1" smtClean="0"/>
              <a:t>.</a:t>
            </a:r>
            <a:r>
              <a:rPr lang="en-US" sz="1800" dirty="0" smtClean="0"/>
              <a:t> Assume that it takes 200 </a:t>
            </a:r>
            <a:r>
              <a:rPr lang="en-US" sz="1800" i="1" dirty="0" err="1" smtClean="0">
                <a:latin typeface="Symbol" charset="2"/>
                <a:cs typeface="Symbol" charset="2"/>
              </a:rPr>
              <a:t>m</a:t>
            </a:r>
            <a:r>
              <a:rPr lang="en-US" sz="1800" i="1" dirty="0" err="1" smtClean="0"/>
              <a:t>s</a:t>
            </a:r>
            <a:r>
              <a:rPr lang="en-US" sz="1800" dirty="0" smtClean="0"/>
              <a:t> to send each of the packets from </a:t>
            </a:r>
            <a:r>
              <a:rPr lang="en-US" sz="1800" i="1" dirty="0" smtClean="0"/>
              <a:t>A</a:t>
            </a:r>
            <a:r>
              <a:rPr lang="en-US" sz="1800" dirty="0" smtClean="0"/>
              <a:t>, </a:t>
            </a:r>
            <a:r>
              <a:rPr lang="en-US" sz="1800" i="1" dirty="0" smtClean="0"/>
              <a:t>B</a:t>
            </a:r>
            <a:r>
              <a:rPr lang="en-US" sz="1800" dirty="0" smtClean="0"/>
              <a:t> and </a:t>
            </a:r>
            <a:r>
              <a:rPr lang="en-US" sz="1800" i="1" dirty="0" smtClean="0"/>
              <a:t>C</a:t>
            </a:r>
            <a:r>
              <a:rPr lang="en-US" sz="1800" dirty="0" smtClean="0"/>
              <a:t>. When do each of the hosts start sending their packets. Which of them is delivered successfully, and when? You can ignore time spent on ACKs and/or *IFS.</a:t>
            </a:r>
          </a:p>
        </p:txBody>
      </p:sp>
      <p:sp>
        <p:nvSpPr>
          <p:cNvPr id="3" name="Slide Number Placeholder 2"/>
          <p:cNvSpPr>
            <a:spLocks noGrp="1"/>
          </p:cNvSpPr>
          <p:nvPr>
            <p:ph type="sldNum" sz="quarter" idx="10"/>
          </p:nvPr>
        </p:nvSpPr>
        <p:spPr/>
        <p:txBody>
          <a:bodyPr/>
          <a:lstStyle/>
          <a:p>
            <a:fld id="{0783864D-491B-0D48-9494-9F5AD408C5EE}" type="slidenum">
              <a:rPr lang="en-US" smtClean="0"/>
              <a:pPr/>
              <a:t>35</a:t>
            </a:fld>
            <a:endParaRPr lang="en-US" dirty="0"/>
          </a:p>
        </p:txBody>
      </p:sp>
      <p:grpSp>
        <p:nvGrpSpPr>
          <p:cNvPr id="21" name="Group 20"/>
          <p:cNvGrpSpPr/>
          <p:nvPr/>
        </p:nvGrpSpPr>
        <p:grpSpPr>
          <a:xfrm>
            <a:off x="4271192" y="629392"/>
            <a:ext cx="2101884" cy="864909"/>
            <a:chOff x="4271192" y="629392"/>
            <a:chExt cx="2101884" cy="864909"/>
          </a:xfrm>
        </p:grpSpPr>
        <p:sp>
          <p:nvSpPr>
            <p:cNvPr id="6" name="Oval 5"/>
            <p:cNvSpPr/>
            <p:nvPr/>
          </p:nvSpPr>
          <p:spPr bwMode="auto">
            <a:xfrm>
              <a:off x="5189517" y="6293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X</a:t>
              </a:r>
            </a:p>
          </p:txBody>
        </p:sp>
        <p:sp>
          <p:nvSpPr>
            <p:cNvPr id="7" name="Oval 6"/>
            <p:cNvSpPr/>
            <p:nvPr/>
          </p:nvSpPr>
          <p:spPr bwMode="auto">
            <a:xfrm>
              <a:off x="5187542" y="1173667"/>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A</a:t>
              </a:r>
            </a:p>
          </p:txBody>
        </p:sp>
        <p:sp>
          <p:nvSpPr>
            <p:cNvPr id="8" name="Oval 7"/>
            <p:cNvSpPr/>
            <p:nvPr/>
          </p:nvSpPr>
          <p:spPr bwMode="auto">
            <a:xfrm>
              <a:off x="6040567"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B</a:t>
              </a:r>
            </a:p>
          </p:txBody>
        </p:sp>
        <p:sp>
          <p:nvSpPr>
            <p:cNvPr id="9" name="Oval 8"/>
            <p:cNvSpPr/>
            <p:nvPr/>
          </p:nvSpPr>
          <p:spPr bwMode="auto">
            <a:xfrm>
              <a:off x="4271192"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C</a:t>
              </a:r>
            </a:p>
          </p:txBody>
        </p:sp>
        <p:cxnSp>
          <p:nvCxnSpPr>
            <p:cNvPr id="11" name="Straight Arrow Connector 10"/>
            <p:cNvCxnSpPr>
              <a:stCxn id="6" idx="2"/>
              <a:endCxn id="9" idx="0"/>
            </p:cNvCxnSpPr>
            <p:nvPr/>
          </p:nvCxnSpPr>
          <p:spPr bwMode="auto">
            <a:xfrm flipH="1">
              <a:off x="4437447" y="789709"/>
              <a:ext cx="752070" cy="381983"/>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3" name="Straight Arrow Connector 12"/>
            <p:cNvCxnSpPr>
              <a:stCxn id="6" idx="4"/>
              <a:endCxn id="7" idx="0"/>
            </p:cNvCxnSpPr>
            <p:nvPr/>
          </p:nvCxnSpPr>
          <p:spPr bwMode="auto">
            <a:xfrm flipH="1">
              <a:off x="5353797" y="950026"/>
              <a:ext cx="1975" cy="22364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5" name="Straight Arrow Connector 14"/>
            <p:cNvCxnSpPr>
              <a:stCxn id="6" idx="6"/>
              <a:endCxn id="8" idx="1"/>
            </p:cNvCxnSpPr>
            <p:nvPr/>
          </p:nvCxnSpPr>
          <p:spPr bwMode="auto">
            <a:xfrm>
              <a:off x="5522026" y="789709"/>
              <a:ext cx="567236" cy="42893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Straight Arrow Connector 16"/>
            <p:cNvCxnSpPr>
              <a:stCxn id="7" idx="6"/>
              <a:endCxn id="8" idx="2"/>
            </p:cNvCxnSpPr>
            <p:nvPr/>
          </p:nvCxnSpPr>
          <p:spPr bwMode="auto">
            <a:xfrm flipV="1">
              <a:off x="5520051" y="1332009"/>
              <a:ext cx="520516" cy="197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 name="Straight Arrow Connector 19"/>
            <p:cNvCxnSpPr>
              <a:stCxn id="9" idx="6"/>
              <a:endCxn id="7" idx="2"/>
            </p:cNvCxnSpPr>
            <p:nvPr/>
          </p:nvCxnSpPr>
          <p:spPr bwMode="auto">
            <a:xfrm>
              <a:off x="4603701" y="1332009"/>
              <a:ext cx="583841" cy="1975"/>
            </a:xfrm>
            <a:prstGeom prst="straightConnector1">
              <a:avLst/>
            </a:prstGeom>
            <a:solidFill>
              <a:schemeClr val="accent1"/>
            </a:solidFill>
            <a:ln w="12700" cap="flat" cmpd="sng" algn="ctr">
              <a:solidFill>
                <a:schemeClr val="tx1"/>
              </a:solidFill>
              <a:prstDash val="solid"/>
              <a:round/>
              <a:headEnd type="arrow"/>
              <a:tailEnd type="arrow"/>
            </a:ln>
            <a:effectLst/>
          </p:spPr>
        </p:cxnSp>
      </p:grpSp>
    </p:spTree>
    <p:extLst>
      <p:ext uri="{BB962C8B-B14F-4D97-AF65-F5344CB8AC3E}">
        <p14:creationId xmlns="" xmlns:p14="http://schemas.microsoft.com/office/powerpoint/2010/main" val="523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5" name="Content Placeholder 4"/>
          <p:cNvSpPr>
            <a:spLocks noGrp="1"/>
          </p:cNvSpPr>
          <p:nvPr>
            <p:ph idx="1"/>
          </p:nvPr>
        </p:nvSpPr>
        <p:spPr>
          <a:xfrm>
            <a:off x="14288" y="1604952"/>
            <a:ext cx="10044112" cy="6167447"/>
          </a:xfrm>
        </p:spPr>
        <p:txBody>
          <a:bodyPr/>
          <a:lstStyle/>
          <a:p>
            <a:pPr marL="473075" indent="-342900">
              <a:buClr>
                <a:schemeClr val="tx1"/>
              </a:buClr>
              <a:buSzPct val="100000"/>
              <a:buFont typeface="+mj-lt"/>
              <a:buAutoNum type="arabicPeriod" startAt="2"/>
            </a:pPr>
            <a:r>
              <a:rPr lang="en-US" sz="1800" dirty="0" smtClean="0"/>
              <a:t>Suppose nodes</a:t>
            </a:r>
            <a:r>
              <a:rPr lang="en-US" sz="1800" i="1" dirty="0" smtClean="0"/>
              <a:t> A,</a:t>
            </a:r>
            <a:r>
              <a:rPr lang="en-US" sz="1800" dirty="0" smtClean="0"/>
              <a:t> </a:t>
            </a:r>
            <a:r>
              <a:rPr lang="en-US" sz="1800" i="1" dirty="0" smtClean="0"/>
              <a:t>B</a:t>
            </a:r>
            <a:r>
              <a:rPr lang="en-US" sz="1800" dirty="0" smtClean="0"/>
              <a:t> and </a:t>
            </a:r>
            <a:r>
              <a:rPr lang="en-US" sz="1800" i="1" dirty="0" smtClean="0"/>
              <a:t>C</a:t>
            </a:r>
            <a:r>
              <a:rPr lang="en-US" sz="1800" dirty="0" smtClean="0"/>
              <a:t> are in an 802.11 network with access point </a:t>
            </a:r>
            <a:r>
              <a:rPr lang="en-US" sz="1800" i="1" dirty="0" smtClean="0"/>
              <a:t>X</a:t>
            </a:r>
            <a:r>
              <a:rPr lang="en-US" sz="1800" dirty="0"/>
              <a:t> </a:t>
            </a:r>
            <a:r>
              <a:rPr lang="en-US" sz="1800" dirty="0" smtClean="0"/>
              <a:t>and assume that </a:t>
            </a:r>
            <a:r>
              <a:rPr lang="en-US" sz="1800" i="1" dirty="0" smtClean="0"/>
              <a:t>A </a:t>
            </a:r>
            <a:r>
              <a:rPr lang="en-US" sz="1800" dirty="0" smtClean="0"/>
              <a:t>and</a:t>
            </a:r>
            <a:r>
              <a:rPr lang="en-US" sz="1800" i="1" dirty="0" smtClean="0"/>
              <a:t> B</a:t>
            </a:r>
            <a:r>
              <a:rPr lang="en-US" sz="1800" dirty="0" smtClean="0"/>
              <a:t> can hear each other, </a:t>
            </a:r>
            <a:r>
              <a:rPr lang="en-US" sz="1800" i="1" dirty="0" smtClean="0"/>
              <a:t>A </a:t>
            </a:r>
            <a:r>
              <a:rPr lang="en-US" sz="1800" dirty="0" smtClean="0"/>
              <a:t>and </a:t>
            </a:r>
            <a:r>
              <a:rPr lang="en-US" sz="1800" i="1" dirty="0" smtClean="0"/>
              <a:t>C</a:t>
            </a:r>
            <a:r>
              <a:rPr lang="en-US" sz="1800" dirty="0" smtClean="0"/>
              <a:t> can hear each other, but </a:t>
            </a:r>
            <a:r>
              <a:rPr lang="en-US" sz="1800" i="1" dirty="0" smtClean="0"/>
              <a:t>B</a:t>
            </a:r>
            <a:r>
              <a:rPr lang="en-US" sz="1800" dirty="0" smtClean="0"/>
              <a:t> and </a:t>
            </a:r>
            <a:r>
              <a:rPr lang="en-US" sz="1800" i="1" dirty="0" smtClean="0"/>
              <a:t>C</a:t>
            </a:r>
            <a:r>
              <a:rPr lang="en-US" sz="1800" dirty="0" smtClean="0"/>
              <a:t> cannot hear each other. Assume  RTS/CTS is not turned on. Suppose that at time 0, </a:t>
            </a:r>
            <a:r>
              <a:rPr lang="en-US" sz="1800" i="1" dirty="0" smtClean="0"/>
              <a:t>X </a:t>
            </a:r>
            <a:r>
              <a:rPr lang="en-US" sz="1800" dirty="0" smtClean="0"/>
              <a:t>is sending a packet and it continues to send for 500 </a:t>
            </a:r>
            <a:r>
              <a:rPr lang="en-US" sz="1800" i="1" dirty="0" err="1">
                <a:latin typeface="Symbol" charset="2"/>
                <a:cs typeface="Symbol" charset="2"/>
              </a:rPr>
              <a:t>m</a:t>
            </a:r>
            <a:r>
              <a:rPr lang="en-US" sz="1800" i="1" dirty="0" err="1"/>
              <a:t>s</a:t>
            </a:r>
            <a:r>
              <a:rPr lang="en-US" sz="1800" dirty="0" err="1" smtClean="0"/>
              <a:t>.</a:t>
            </a:r>
            <a:r>
              <a:rPr lang="en-US" sz="1800" dirty="0" smtClean="0"/>
              <a:t> At time 100, </a:t>
            </a:r>
            <a:r>
              <a:rPr lang="en-US" sz="1800" i="1" dirty="0" smtClean="0"/>
              <a:t>A</a:t>
            </a:r>
            <a:r>
              <a:rPr lang="en-US" sz="1800" dirty="0" smtClean="0"/>
              <a:t> gets a packet to send and initializes its </a:t>
            </a:r>
            <a:r>
              <a:rPr lang="en-US" sz="1800" dirty="0" err="1" smtClean="0"/>
              <a:t>backoff</a:t>
            </a:r>
            <a:r>
              <a:rPr lang="en-US" sz="1800" dirty="0" smtClean="0"/>
              <a:t> timer to 400 </a:t>
            </a:r>
            <a:r>
              <a:rPr lang="en-US" sz="1800" i="1" dirty="0" err="1">
                <a:latin typeface="Symbol" charset="2"/>
                <a:cs typeface="Symbol" charset="2"/>
              </a:rPr>
              <a:t>m</a:t>
            </a:r>
            <a:r>
              <a:rPr lang="en-US" sz="1800" i="1" dirty="0" err="1"/>
              <a:t>s</a:t>
            </a:r>
            <a:r>
              <a:rPr lang="en-US" sz="1800" dirty="0" err="1" smtClean="0"/>
              <a:t>.</a:t>
            </a:r>
            <a:r>
              <a:rPr lang="en-US" sz="1800" dirty="0" smtClean="0"/>
              <a:t> At time 200, </a:t>
            </a:r>
            <a:r>
              <a:rPr lang="en-US" sz="1800" i="1" dirty="0" smtClean="0"/>
              <a:t>B </a:t>
            </a:r>
            <a:r>
              <a:rPr lang="en-US" sz="1800" dirty="0" smtClean="0"/>
              <a:t>gets a packet to send and initializes its </a:t>
            </a:r>
            <a:r>
              <a:rPr lang="en-US" sz="1800" dirty="0" err="1" smtClean="0"/>
              <a:t>backoff</a:t>
            </a:r>
            <a:r>
              <a:rPr lang="en-US" sz="1800" dirty="0" smtClean="0"/>
              <a:t> timer to 300 </a:t>
            </a:r>
            <a:r>
              <a:rPr lang="en-US" sz="1800" i="1" dirty="0" err="1">
                <a:latin typeface="Symbol" charset="2"/>
                <a:cs typeface="Symbol" charset="2"/>
              </a:rPr>
              <a:t>m</a:t>
            </a:r>
            <a:r>
              <a:rPr lang="en-US" sz="1800" i="1" dirty="0" err="1"/>
              <a:t>s</a:t>
            </a:r>
            <a:r>
              <a:rPr lang="en-US" sz="1800" dirty="0" err="1" smtClean="0"/>
              <a:t>.</a:t>
            </a:r>
            <a:r>
              <a:rPr lang="en-US" sz="1800" dirty="0" smtClean="0"/>
              <a:t> At time 400, </a:t>
            </a:r>
            <a:r>
              <a:rPr lang="en-US" sz="1800" i="1" dirty="0" smtClean="0"/>
              <a:t>C </a:t>
            </a:r>
            <a:r>
              <a:rPr lang="en-US" sz="1800" dirty="0" smtClean="0"/>
              <a:t>gets a packet to send and initializes its </a:t>
            </a:r>
            <a:r>
              <a:rPr lang="en-US" sz="1800" dirty="0" err="1" smtClean="0"/>
              <a:t>backoff</a:t>
            </a:r>
            <a:r>
              <a:rPr lang="en-US" sz="1800" dirty="0" smtClean="0"/>
              <a:t> timer to 100 </a:t>
            </a:r>
            <a:r>
              <a:rPr lang="en-US" sz="1800" i="1" dirty="0" err="1">
                <a:latin typeface="Symbol" charset="2"/>
                <a:cs typeface="Symbol" charset="2"/>
              </a:rPr>
              <a:t>m</a:t>
            </a:r>
            <a:r>
              <a:rPr lang="en-US" sz="1800" i="1" dirty="0" err="1"/>
              <a:t>s</a:t>
            </a:r>
            <a:r>
              <a:rPr lang="en-US" sz="1800" dirty="0" err="1" smtClean="0"/>
              <a:t>.</a:t>
            </a:r>
            <a:r>
              <a:rPr lang="en-US" sz="1800" dirty="0" smtClean="0"/>
              <a:t> Assume that it takes 200 </a:t>
            </a:r>
            <a:r>
              <a:rPr lang="en-US" sz="1800" i="1" dirty="0" err="1" smtClean="0">
                <a:latin typeface="Symbol" charset="2"/>
                <a:cs typeface="Symbol" charset="2"/>
              </a:rPr>
              <a:t>m</a:t>
            </a:r>
            <a:r>
              <a:rPr lang="en-US" sz="1800" i="1" dirty="0" err="1" smtClean="0"/>
              <a:t>s</a:t>
            </a:r>
            <a:r>
              <a:rPr lang="en-US" sz="1800" dirty="0" smtClean="0"/>
              <a:t> to send each of the packets from </a:t>
            </a:r>
            <a:r>
              <a:rPr lang="en-US" sz="1800" i="1" dirty="0" smtClean="0"/>
              <a:t>A</a:t>
            </a:r>
            <a:r>
              <a:rPr lang="en-US" sz="1800" dirty="0" smtClean="0"/>
              <a:t>, </a:t>
            </a:r>
            <a:r>
              <a:rPr lang="en-US" sz="1800" i="1" dirty="0" smtClean="0"/>
              <a:t>B</a:t>
            </a:r>
            <a:r>
              <a:rPr lang="en-US" sz="1800" dirty="0" smtClean="0"/>
              <a:t> and </a:t>
            </a:r>
            <a:r>
              <a:rPr lang="en-US" sz="1800" i="1" dirty="0" smtClean="0"/>
              <a:t>C</a:t>
            </a:r>
            <a:r>
              <a:rPr lang="en-US" sz="1800" dirty="0" smtClean="0"/>
              <a:t>. When do each of the hosts start sending their packets. Which of them is delivered successfully, and when? You can ignore time spent on ACKs and/or *IFS.</a:t>
            </a:r>
          </a:p>
          <a:p>
            <a:pPr marL="454025" indent="0">
              <a:buClr>
                <a:schemeClr val="tx1"/>
              </a:buClr>
              <a:buSzPct val="100000"/>
              <a:buNone/>
            </a:pPr>
            <a:r>
              <a:rPr lang="en-US" sz="1800" i="1" dirty="0" smtClean="0"/>
              <a:t>Since X is transmitting until t=500, none of the hosts decrement their </a:t>
            </a:r>
            <a:r>
              <a:rPr lang="en-US" sz="1800" i="1" dirty="0" err="1" smtClean="0"/>
              <a:t>backoff</a:t>
            </a:r>
            <a:r>
              <a:rPr lang="en-US" sz="1800" i="1" dirty="0" smtClean="0"/>
              <a:t> timer until that point, so they all start with their original values even though they initialized them at different times.  This means that C gets to transmit first at t=600, which is when its </a:t>
            </a:r>
            <a:r>
              <a:rPr lang="en-US" sz="1800" i="1" dirty="0" err="1" smtClean="0"/>
              <a:t>backoff</a:t>
            </a:r>
            <a:r>
              <a:rPr lang="en-US" sz="1800" i="1" dirty="0" smtClean="0"/>
              <a:t> timer of 100 expires.  At that time, the </a:t>
            </a:r>
            <a:r>
              <a:rPr lang="en-US" sz="1800" i="1" dirty="0" err="1" smtClean="0"/>
              <a:t>backoff</a:t>
            </a:r>
            <a:r>
              <a:rPr lang="en-US" sz="1800" i="1" dirty="0" smtClean="0"/>
              <a:t> timer values of A and B are 300 and 200, respectively.  Because A can hear C, its timer will be frozen for the next 200</a:t>
            </a:r>
            <a:r>
              <a:rPr lang="en-US" sz="1800" i="1" dirty="0" smtClean="0">
                <a:latin typeface="Symbol" charset="2"/>
                <a:cs typeface="Symbol" charset="2"/>
              </a:rPr>
              <a:t> m</a:t>
            </a:r>
            <a:r>
              <a:rPr lang="en-US" sz="1800" i="1" dirty="0" smtClean="0"/>
              <a:t>s while C transmits, but B continues decrementing its timer.  At t=800 C completes its transmission just in time to avoid interfering with B’s transmission that starts then.  Because A can hear the transmission from B, its keeps its </a:t>
            </a:r>
            <a:r>
              <a:rPr lang="en-US" sz="1800" i="1" dirty="0" err="1" smtClean="0"/>
              <a:t>backoff</a:t>
            </a:r>
            <a:r>
              <a:rPr lang="en-US" sz="1800" i="1" dirty="0" smtClean="0"/>
              <a:t> timer frozen until t= 1000, which is when B completes its transmission.   A will then wait another 300</a:t>
            </a:r>
            <a:r>
              <a:rPr lang="en-US" sz="1800" i="1" dirty="0" smtClean="0">
                <a:latin typeface="Symbol" charset="2"/>
                <a:cs typeface="Symbol" charset="2"/>
              </a:rPr>
              <a:t> m</a:t>
            </a:r>
            <a:r>
              <a:rPr lang="en-US" sz="1800" i="1" dirty="0" smtClean="0"/>
              <a:t>s until its </a:t>
            </a:r>
            <a:r>
              <a:rPr lang="en-US" sz="1800" i="1" dirty="0" err="1" smtClean="0"/>
              <a:t>backoff</a:t>
            </a:r>
            <a:r>
              <a:rPr lang="en-US" sz="1800" i="1" dirty="0" smtClean="0"/>
              <a:t> timer decrements to 0, before it starts its own transmission. In this scenario all three transmissions are successful.</a:t>
            </a:r>
          </a:p>
        </p:txBody>
      </p:sp>
      <p:sp>
        <p:nvSpPr>
          <p:cNvPr id="3" name="Slide Number Placeholder 2"/>
          <p:cNvSpPr>
            <a:spLocks noGrp="1"/>
          </p:cNvSpPr>
          <p:nvPr>
            <p:ph type="sldNum" sz="quarter" idx="10"/>
          </p:nvPr>
        </p:nvSpPr>
        <p:spPr/>
        <p:txBody>
          <a:bodyPr/>
          <a:lstStyle/>
          <a:p>
            <a:fld id="{0783864D-491B-0D48-9494-9F5AD408C5EE}" type="slidenum">
              <a:rPr lang="en-US" smtClean="0"/>
              <a:pPr/>
              <a:t>36</a:t>
            </a:fld>
            <a:endParaRPr lang="en-US" dirty="0"/>
          </a:p>
        </p:txBody>
      </p:sp>
      <p:grpSp>
        <p:nvGrpSpPr>
          <p:cNvPr id="6" name="Group 5"/>
          <p:cNvGrpSpPr/>
          <p:nvPr/>
        </p:nvGrpSpPr>
        <p:grpSpPr>
          <a:xfrm>
            <a:off x="4271192" y="629392"/>
            <a:ext cx="2101884" cy="864909"/>
            <a:chOff x="4271192" y="629392"/>
            <a:chExt cx="2101884" cy="864909"/>
          </a:xfrm>
        </p:grpSpPr>
        <p:sp>
          <p:nvSpPr>
            <p:cNvPr id="7" name="Oval 6"/>
            <p:cNvSpPr/>
            <p:nvPr/>
          </p:nvSpPr>
          <p:spPr bwMode="auto">
            <a:xfrm>
              <a:off x="5189517" y="6293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X</a:t>
              </a:r>
            </a:p>
          </p:txBody>
        </p:sp>
        <p:sp>
          <p:nvSpPr>
            <p:cNvPr id="8" name="Oval 7"/>
            <p:cNvSpPr/>
            <p:nvPr/>
          </p:nvSpPr>
          <p:spPr bwMode="auto">
            <a:xfrm>
              <a:off x="5187542" y="1173667"/>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A</a:t>
              </a:r>
            </a:p>
          </p:txBody>
        </p:sp>
        <p:sp>
          <p:nvSpPr>
            <p:cNvPr id="9" name="Oval 8"/>
            <p:cNvSpPr/>
            <p:nvPr/>
          </p:nvSpPr>
          <p:spPr bwMode="auto">
            <a:xfrm>
              <a:off x="6040567"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B</a:t>
              </a:r>
            </a:p>
          </p:txBody>
        </p:sp>
        <p:sp>
          <p:nvSpPr>
            <p:cNvPr id="10" name="Oval 9"/>
            <p:cNvSpPr/>
            <p:nvPr/>
          </p:nvSpPr>
          <p:spPr bwMode="auto">
            <a:xfrm>
              <a:off x="4271192"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C</a:t>
              </a:r>
            </a:p>
          </p:txBody>
        </p:sp>
        <p:cxnSp>
          <p:nvCxnSpPr>
            <p:cNvPr id="11" name="Straight Arrow Connector 10"/>
            <p:cNvCxnSpPr>
              <a:stCxn id="7" idx="2"/>
              <a:endCxn id="10" idx="0"/>
            </p:cNvCxnSpPr>
            <p:nvPr/>
          </p:nvCxnSpPr>
          <p:spPr bwMode="auto">
            <a:xfrm flipH="1">
              <a:off x="4437447" y="789709"/>
              <a:ext cx="752070" cy="381983"/>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2" name="Straight Arrow Connector 11"/>
            <p:cNvCxnSpPr>
              <a:stCxn id="7" idx="4"/>
              <a:endCxn id="8" idx="0"/>
            </p:cNvCxnSpPr>
            <p:nvPr/>
          </p:nvCxnSpPr>
          <p:spPr bwMode="auto">
            <a:xfrm flipH="1">
              <a:off x="5353797" y="950026"/>
              <a:ext cx="1975" cy="22364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3" name="Straight Arrow Connector 12"/>
            <p:cNvCxnSpPr>
              <a:stCxn id="7" idx="6"/>
              <a:endCxn id="9" idx="1"/>
            </p:cNvCxnSpPr>
            <p:nvPr/>
          </p:nvCxnSpPr>
          <p:spPr bwMode="auto">
            <a:xfrm>
              <a:off x="5522026" y="789709"/>
              <a:ext cx="567236" cy="42893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4" name="Straight Arrow Connector 13"/>
            <p:cNvCxnSpPr>
              <a:stCxn id="8" idx="6"/>
              <a:endCxn id="9" idx="2"/>
            </p:cNvCxnSpPr>
            <p:nvPr/>
          </p:nvCxnSpPr>
          <p:spPr bwMode="auto">
            <a:xfrm flipV="1">
              <a:off x="5520051" y="1332009"/>
              <a:ext cx="520516" cy="197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5" name="Straight Arrow Connector 14"/>
            <p:cNvCxnSpPr>
              <a:stCxn id="10" idx="6"/>
              <a:endCxn id="8" idx="2"/>
            </p:cNvCxnSpPr>
            <p:nvPr/>
          </p:nvCxnSpPr>
          <p:spPr bwMode="auto">
            <a:xfrm>
              <a:off x="4603701" y="1332009"/>
              <a:ext cx="583841" cy="1975"/>
            </a:xfrm>
            <a:prstGeom prst="straightConnector1">
              <a:avLst/>
            </a:prstGeom>
            <a:solidFill>
              <a:schemeClr val="accent1"/>
            </a:solidFill>
            <a:ln w="12700" cap="flat" cmpd="sng" algn="ctr">
              <a:solidFill>
                <a:schemeClr val="tx1"/>
              </a:solidFill>
              <a:prstDash val="solid"/>
              <a:round/>
              <a:headEnd type="arrow"/>
              <a:tailEnd type="arrow"/>
            </a:ln>
            <a:effectLst/>
          </p:spPr>
        </p:cxnSp>
      </p:grpSp>
    </p:spTree>
    <p:extLst>
      <p:ext uri="{BB962C8B-B14F-4D97-AF65-F5344CB8AC3E}">
        <p14:creationId xmlns="" xmlns:p14="http://schemas.microsoft.com/office/powerpoint/2010/main" val="2830227488"/>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539648"/>
            <a:ext cx="10044112" cy="6232752"/>
          </a:xfrm>
        </p:spPr>
        <p:txBody>
          <a:bodyPr/>
          <a:lstStyle/>
          <a:p>
            <a:pPr marL="473075" indent="-342900">
              <a:buClr>
                <a:schemeClr val="tx1"/>
              </a:buClr>
              <a:buSzPct val="100000"/>
              <a:buFont typeface="+mj-lt"/>
              <a:buAutoNum type="arabicPeriod" startAt="3"/>
            </a:pPr>
            <a:r>
              <a:rPr lang="en-US" sz="1800" dirty="0" smtClean="0"/>
              <a:t>Repeat the last problem assuming RTS/CTS is turned on. Assume that it takes just 20 </a:t>
            </a:r>
            <a:r>
              <a:rPr lang="en-US" sz="1800" i="1" dirty="0">
                <a:latin typeface="Symbol" charset="2"/>
                <a:cs typeface="Symbol" charset="2"/>
              </a:rPr>
              <a:t>m</a:t>
            </a:r>
            <a:r>
              <a:rPr lang="en-US" sz="1800" i="1" dirty="0"/>
              <a:t>s</a:t>
            </a:r>
            <a:r>
              <a:rPr lang="en-US" sz="1800" dirty="0" smtClean="0"/>
              <a:t> to send an RTS or a CTS.</a:t>
            </a:r>
          </a:p>
        </p:txBody>
      </p:sp>
      <p:sp>
        <p:nvSpPr>
          <p:cNvPr id="3" name="Slide Number Placeholder 2"/>
          <p:cNvSpPr>
            <a:spLocks noGrp="1"/>
          </p:cNvSpPr>
          <p:nvPr>
            <p:ph type="sldNum" sz="quarter" idx="10"/>
          </p:nvPr>
        </p:nvSpPr>
        <p:spPr/>
        <p:txBody>
          <a:bodyPr/>
          <a:lstStyle/>
          <a:p>
            <a:fld id="{0783864D-491B-0D48-9494-9F5AD408C5EE}" type="slidenum">
              <a:rPr lang="en-US" smtClean="0"/>
              <a:pPr/>
              <a:t>37</a:t>
            </a:fld>
            <a:endParaRPr lang="en-US" dirty="0"/>
          </a:p>
        </p:txBody>
      </p:sp>
      <p:grpSp>
        <p:nvGrpSpPr>
          <p:cNvPr id="6" name="Group 5"/>
          <p:cNvGrpSpPr/>
          <p:nvPr/>
        </p:nvGrpSpPr>
        <p:grpSpPr>
          <a:xfrm>
            <a:off x="4271192" y="629392"/>
            <a:ext cx="2101884" cy="864909"/>
            <a:chOff x="4271192" y="629392"/>
            <a:chExt cx="2101884" cy="864909"/>
          </a:xfrm>
        </p:grpSpPr>
        <p:sp>
          <p:nvSpPr>
            <p:cNvPr id="7" name="Oval 6"/>
            <p:cNvSpPr/>
            <p:nvPr/>
          </p:nvSpPr>
          <p:spPr bwMode="auto">
            <a:xfrm>
              <a:off x="5189517" y="6293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X</a:t>
              </a:r>
            </a:p>
          </p:txBody>
        </p:sp>
        <p:sp>
          <p:nvSpPr>
            <p:cNvPr id="8" name="Oval 7"/>
            <p:cNvSpPr/>
            <p:nvPr/>
          </p:nvSpPr>
          <p:spPr bwMode="auto">
            <a:xfrm>
              <a:off x="5187542" y="1173667"/>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A</a:t>
              </a:r>
            </a:p>
          </p:txBody>
        </p:sp>
        <p:sp>
          <p:nvSpPr>
            <p:cNvPr id="9" name="Oval 8"/>
            <p:cNvSpPr/>
            <p:nvPr/>
          </p:nvSpPr>
          <p:spPr bwMode="auto">
            <a:xfrm>
              <a:off x="6040567"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B</a:t>
              </a:r>
            </a:p>
          </p:txBody>
        </p:sp>
        <p:sp>
          <p:nvSpPr>
            <p:cNvPr id="10" name="Oval 9"/>
            <p:cNvSpPr/>
            <p:nvPr/>
          </p:nvSpPr>
          <p:spPr bwMode="auto">
            <a:xfrm>
              <a:off x="4271192"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C</a:t>
              </a:r>
            </a:p>
          </p:txBody>
        </p:sp>
        <p:cxnSp>
          <p:nvCxnSpPr>
            <p:cNvPr id="11" name="Straight Arrow Connector 10"/>
            <p:cNvCxnSpPr>
              <a:stCxn id="7" idx="2"/>
              <a:endCxn id="10" idx="0"/>
            </p:cNvCxnSpPr>
            <p:nvPr/>
          </p:nvCxnSpPr>
          <p:spPr bwMode="auto">
            <a:xfrm flipH="1">
              <a:off x="4437447" y="789709"/>
              <a:ext cx="752070" cy="381983"/>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2" name="Straight Arrow Connector 11"/>
            <p:cNvCxnSpPr>
              <a:stCxn id="7" idx="4"/>
              <a:endCxn id="8" idx="0"/>
            </p:cNvCxnSpPr>
            <p:nvPr/>
          </p:nvCxnSpPr>
          <p:spPr bwMode="auto">
            <a:xfrm flipH="1">
              <a:off x="5353797" y="950026"/>
              <a:ext cx="1975" cy="22364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3" name="Straight Arrow Connector 12"/>
            <p:cNvCxnSpPr>
              <a:stCxn id="7" idx="6"/>
              <a:endCxn id="9" idx="1"/>
            </p:cNvCxnSpPr>
            <p:nvPr/>
          </p:nvCxnSpPr>
          <p:spPr bwMode="auto">
            <a:xfrm>
              <a:off x="5522026" y="789709"/>
              <a:ext cx="567236" cy="42893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4" name="Straight Arrow Connector 13"/>
            <p:cNvCxnSpPr>
              <a:stCxn id="8" idx="6"/>
              <a:endCxn id="9" idx="2"/>
            </p:cNvCxnSpPr>
            <p:nvPr/>
          </p:nvCxnSpPr>
          <p:spPr bwMode="auto">
            <a:xfrm flipV="1">
              <a:off x="5520051" y="1332009"/>
              <a:ext cx="520516" cy="197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5" name="Straight Arrow Connector 14"/>
            <p:cNvCxnSpPr>
              <a:stCxn id="10" idx="6"/>
              <a:endCxn id="8" idx="2"/>
            </p:cNvCxnSpPr>
            <p:nvPr/>
          </p:nvCxnSpPr>
          <p:spPr bwMode="auto">
            <a:xfrm>
              <a:off x="4603701" y="1332009"/>
              <a:ext cx="583841" cy="1975"/>
            </a:xfrm>
            <a:prstGeom prst="straightConnector1">
              <a:avLst/>
            </a:prstGeom>
            <a:solidFill>
              <a:schemeClr val="accent1"/>
            </a:solidFill>
            <a:ln w="12700" cap="flat" cmpd="sng" algn="ctr">
              <a:solidFill>
                <a:schemeClr val="tx1"/>
              </a:solidFill>
              <a:prstDash val="solid"/>
              <a:round/>
              <a:headEnd type="arrow"/>
              <a:tailEnd type="arrow"/>
            </a:ln>
            <a:effectLst/>
          </p:spPr>
        </p:cxnSp>
      </p:grpSp>
    </p:spTree>
    <p:extLst>
      <p:ext uri="{BB962C8B-B14F-4D97-AF65-F5344CB8AC3E}">
        <p14:creationId xmlns="" xmlns:p14="http://schemas.microsoft.com/office/powerpoint/2010/main" val="38033265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539648"/>
            <a:ext cx="10044112" cy="6232752"/>
          </a:xfrm>
        </p:spPr>
        <p:txBody>
          <a:bodyPr>
            <a:normAutofit lnSpcReduction="10000"/>
          </a:bodyPr>
          <a:lstStyle/>
          <a:p>
            <a:pPr marL="473075" indent="-342900">
              <a:buClr>
                <a:schemeClr val="tx1"/>
              </a:buClr>
              <a:buSzPct val="100000"/>
              <a:buFont typeface="+mj-lt"/>
              <a:buAutoNum type="arabicPeriod" startAt="3"/>
            </a:pPr>
            <a:r>
              <a:rPr lang="en-US" sz="1800" dirty="0" smtClean="0"/>
              <a:t>Repeat the last problem assuming RTS/CTS is turned on. Assume that it takes 20</a:t>
            </a:r>
            <a:r>
              <a:rPr lang="en-US" sz="1800" i="1" dirty="0" smtClean="0">
                <a:latin typeface="Symbol" charset="2"/>
                <a:cs typeface="Symbol" charset="2"/>
              </a:rPr>
              <a:t>m</a:t>
            </a:r>
            <a:r>
              <a:rPr lang="en-US" sz="1800" i="1" dirty="0" smtClean="0"/>
              <a:t>s</a:t>
            </a:r>
            <a:r>
              <a:rPr lang="en-US" sz="1800" dirty="0" smtClean="0"/>
              <a:t> to send an RTS or a CTS.</a:t>
            </a:r>
            <a:endParaRPr lang="en-US" sz="1800" i="1" dirty="0" smtClean="0"/>
          </a:p>
          <a:p>
            <a:pPr marL="457200" indent="0">
              <a:buClr>
                <a:schemeClr val="tx1"/>
              </a:buClr>
              <a:buSzPct val="100000"/>
              <a:buNone/>
            </a:pPr>
            <a:r>
              <a:rPr lang="en-US" sz="1800" i="1" dirty="0" smtClean="0"/>
              <a:t>Because all three nodes (A,B,C) sense a busy channel when they first have to send a frame, they select a random </a:t>
            </a:r>
            <a:r>
              <a:rPr lang="en-US" sz="1800" i="1" dirty="0" err="1" smtClean="0"/>
              <a:t>backoff</a:t>
            </a:r>
            <a:r>
              <a:rPr lang="en-US" sz="1800" i="1" dirty="0" smtClean="0"/>
              <a:t> time (400</a:t>
            </a:r>
            <a:r>
              <a:rPr lang="en-US" sz="1800" i="1" dirty="0" smtClean="0">
                <a:latin typeface="Symbol" charset="2"/>
                <a:cs typeface="Symbol" charset="2"/>
              </a:rPr>
              <a:t>m</a:t>
            </a:r>
            <a:r>
              <a:rPr lang="en-US" sz="1800" i="1" dirty="0" smtClean="0"/>
              <a:t>s, 300</a:t>
            </a:r>
            <a:r>
              <a:rPr lang="en-US" sz="1800" i="1" dirty="0" smtClean="0">
                <a:latin typeface="Symbol" charset="2"/>
                <a:cs typeface="Symbol" charset="2"/>
              </a:rPr>
              <a:t>m</a:t>
            </a:r>
            <a:r>
              <a:rPr lang="en-US" sz="1800" i="1" dirty="0" smtClean="0"/>
              <a:t>s, and 100</a:t>
            </a:r>
            <a:r>
              <a:rPr lang="en-US" sz="1800" i="1" dirty="0" smtClean="0">
                <a:latin typeface="Symbol" charset="2"/>
                <a:cs typeface="Symbol" charset="2"/>
              </a:rPr>
              <a:t>m</a:t>
            </a:r>
            <a:r>
              <a:rPr lang="en-US" sz="1800" i="1" dirty="0" smtClean="0"/>
              <a:t>s for A, B, and C, respectively) that determines when they will send their RTS. </a:t>
            </a:r>
          </a:p>
          <a:p>
            <a:pPr marL="457200" indent="0">
              <a:buClr>
                <a:schemeClr val="tx1"/>
              </a:buClr>
              <a:buSzPct val="100000"/>
              <a:buNone/>
            </a:pPr>
            <a:r>
              <a:rPr lang="en-US" sz="1800" i="1" dirty="0" smtClean="0"/>
              <a:t>C’s timer is the first to expire and it sends its RTS at t=600. The impact of the RTS depends on who can hear it (everyone hears the CTS since it comes from the AP), i.e., who realizes that the medium has become busy due to the RTS transmission.  In our scenario, A hears C’s RTS but B does not. Hence, A will freeze its timer, but B continues decrementing its own until it starts receiving the CTS (destined to C) sent by X 20</a:t>
            </a:r>
            <a:r>
              <a:rPr lang="en-US" sz="1800" i="1" dirty="0" smtClean="0">
                <a:latin typeface="Symbol" charset="2"/>
                <a:cs typeface="Symbol" charset="2"/>
              </a:rPr>
              <a:t> m</a:t>
            </a:r>
            <a:r>
              <a:rPr lang="en-US" sz="1800" i="1" dirty="0" smtClean="0"/>
              <a:t>s later.  At this point (t=620), A’s timer is 300, and B’s is 180. Both A’s and B’s timers stay frozen while the CTS is received  and then for the duration of the value  carried in C’s CTS, i.e., 200</a:t>
            </a:r>
            <a:r>
              <a:rPr lang="en-US" sz="1800" i="1" dirty="0" smtClean="0">
                <a:latin typeface="Symbol" charset="2"/>
                <a:cs typeface="Symbol" charset="2"/>
              </a:rPr>
              <a:t> m</a:t>
            </a:r>
            <a:r>
              <a:rPr lang="en-US" sz="1800" i="1" dirty="0" smtClean="0"/>
              <a:t>s, which is how long it will take C to transmit its packet and have it acknowledged.  Hence, A’s and B’s timers remain frozen until t=840, at which point they both start decrementing again. </a:t>
            </a:r>
          </a:p>
          <a:p>
            <a:pPr marL="457200" indent="0">
              <a:buClr>
                <a:schemeClr val="tx1"/>
              </a:buClr>
              <a:buSzPct val="100000"/>
              <a:buNone/>
            </a:pPr>
            <a:r>
              <a:rPr lang="en-US" sz="1800" i="1" dirty="0" smtClean="0"/>
              <a:t>This results in B sending its RTS at t=840+180=1020 and receiving its CTS at t=1060.  Note that because A can hear B, it freezes its timer at t=1020 at a value of 300-180=120. B’s </a:t>
            </a:r>
            <a:r>
              <a:rPr lang="en-US" sz="1800" i="1" dirty="0"/>
              <a:t>CTS </a:t>
            </a:r>
            <a:r>
              <a:rPr lang="en-US" sz="1800" i="1" dirty="0" smtClean="0"/>
              <a:t>again carries </a:t>
            </a:r>
            <a:r>
              <a:rPr lang="en-US" sz="1800" i="1" dirty="0"/>
              <a:t>a duration value of </a:t>
            </a:r>
            <a:r>
              <a:rPr lang="en-US" sz="1800" i="1" dirty="0" smtClean="0"/>
              <a:t>200</a:t>
            </a:r>
            <a:r>
              <a:rPr lang="en-US" sz="1800" i="1" dirty="0" smtClean="0">
                <a:latin typeface="Symbol" charset="2"/>
                <a:cs typeface="Symbol" charset="2"/>
              </a:rPr>
              <a:t>m</a:t>
            </a:r>
            <a:r>
              <a:rPr lang="en-US" sz="1800" i="1" dirty="0" smtClean="0"/>
              <a:t>s</a:t>
            </a:r>
            <a:r>
              <a:rPr lang="en-US" sz="1800" i="1" dirty="0"/>
              <a:t>, which </a:t>
            </a:r>
            <a:r>
              <a:rPr lang="en-US" sz="1800" i="1" dirty="0" smtClean="0"/>
              <a:t>will keep A’s timer frozen until t=1260. </a:t>
            </a:r>
          </a:p>
          <a:p>
            <a:pPr marL="457200" indent="0">
              <a:buClr>
                <a:schemeClr val="tx1"/>
              </a:buClr>
              <a:buSzPct val="100000"/>
              <a:buNone/>
            </a:pPr>
            <a:r>
              <a:rPr lang="en-US" sz="1800" i="1" dirty="0" smtClean="0"/>
              <a:t>A eventually transmits its own RTS at t=1260+120=1380, and receives a CTS from X at t=1420, at which points it starts transmitting (and ends at t=1620).  </a:t>
            </a:r>
          </a:p>
        </p:txBody>
      </p:sp>
      <p:sp>
        <p:nvSpPr>
          <p:cNvPr id="3" name="Slide Number Placeholder 2"/>
          <p:cNvSpPr>
            <a:spLocks noGrp="1"/>
          </p:cNvSpPr>
          <p:nvPr>
            <p:ph type="sldNum" sz="quarter" idx="10"/>
          </p:nvPr>
        </p:nvSpPr>
        <p:spPr/>
        <p:txBody>
          <a:bodyPr/>
          <a:lstStyle/>
          <a:p>
            <a:fld id="{0783864D-491B-0D48-9494-9F5AD408C5EE}" type="slidenum">
              <a:rPr lang="en-US" smtClean="0"/>
              <a:pPr/>
              <a:t>38</a:t>
            </a:fld>
            <a:endParaRPr lang="en-US" dirty="0"/>
          </a:p>
        </p:txBody>
      </p:sp>
      <p:grpSp>
        <p:nvGrpSpPr>
          <p:cNvPr id="6" name="Group 5"/>
          <p:cNvGrpSpPr/>
          <p:nvPr/>
        </p:nvGrpSpPr>
        <p:grpSpPr>
          <a:xfrm>
            <a:off x="4271192" y="629392"/>
            <a:ext cx="2101884" cy="864909"/>
            <a:chOff x="4271192" y="629392"/>
            <a:chExt cx="2101884" cy="864909"/>
          </a:xfrm>
        </p:grpSpPr>
        <p:sp>
          <p:nvSpPr>
            <p:cNvPr id="7" name="Oval 6"/>
            <p:cNvSpPr/>
            <p:nvPr/>
          </p:nvSpPr>
          <p:spPr bwMode="auto">
            <a:xfrm>
              <a:off x="5189517" y="6293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X</a:t>
              </a:r>
            </a:p>
          </p:txBody>
        </p:sp>
        <p:sp>
          <p:nvSpPr>
            <p:cNvPr id="8" name="Oval 7"/>
            <p:cNvSpPr/>
            <p:nvPr/>
          </p:nvSpPr>
          <p:spPr bwMode="auto">
            <a:xfrm>
              <a:off x="5187542" y="1173667"/>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A</a:t>
              </a:r>
            </a:p>
          </p:txBody>
        </p:sp>
        <p:sp>
          <p:nvSpPr>
            <p:cNvPr id="9" name="Oval 8"/>
            <p:cNvSpPr/>
            <p:nvPr/>
          </p:nvSpPr>
          <p:spPr bwMode="auto">
            <a:xfrm>
              <a:off x="6040567"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B</a:t>
              </a:r>
            </a:p>
          </p:txBody>
        </p:sp>
        <p:sp>
          <p:nvSpPr>
            <p:cNvPr id="10" name="Oval 9"/>
            <p:cNvSpPr/>
            <p:nvPr/>
          </p:nvSpPr>
          <p:spPr bwMode="auto">
            <a:xfrm>
              <a:off x="4271192"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C</a:t>
              </a:r>
            </a:p>
          </p:txBody>
        </p:sp>
        <p:cxnSp>
          <p:nvCxnSpPr>
            <p:cNvPr id="11" name="Straight Arrow Connector 10"/>
            <p:cNvCxnSpPr>
              <a:stCxn id="7" idx="2"/>
              <a:endCxn id="10" idx="0"/>
            </p:cNvCxnSpPr>
            <p:nvPr/>
          </p:nvCxnSpPr>
          <p:spPr bwMode="auto">
            <a:xfrm flipH="1">
              <a:off x="4437447" y="789709"/>
              <a:ext cx="752070" cy="381983"/>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2" name="Straight Arrow Connector 11"/>
            <p:cNvCxnSpPr>
              <a:stCxn id="7" idx="4"/>
              <a:endCxn id="8" idx="0"/>
            </p:cNvCxnSpPr>
            <p:nvPr/>
          </p:nvCxnSpPr>
          <p:spPr bwMode="auto">
            <a:xfrm flipH="1">
              <a:off x="5353797" y="950026"/>
              <a:ext cx="1975" cy="22364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3" name="Straight Arrow Connector 12"/>
            <p:cNvCxnSpPr>
              <a:stCxn id="7" idx="6"/>
              <a:endCxn id="9" idx="1"/>
            </p:cNvCxnSpPr>
            <p:nvPr/>
          </p:nvCxnSpPr>
          <p:spPr bwMode="auto">
            <a:xfrm>
              <a:off x="5522026" y="789709"/>
              <a:ext cx="567236" cy="42893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4" name="Straight Arrow Connector 13"/>
            <p:cNvCxnSpPr>
              <a:stCxn id="8" idx="6"/>
              <a:endCxn id="9" idx="2"/>
            </p:cNvCxnSpPr>
            <p:nvPr/>
          </p:nvCxnSpPr>
          <p:spPr bwMode="auto">
            <a:xfrm flipV="1">
              <a:off x="5520051" y="1332009"/>
              <a:ext cx="520516" cy="197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5" name="Straight Arrow Connector 14"/>
            <p:cNvCxnSpPr>
              <a:stCxn id="10" idx="6"/>
              <a:endCxn id="8" idx="2"/>
            </p:cNvCxnSpPr>
            <p:nvPr/>
          </p:nvCxnSpPr>
          <p:spPr bwMode="auto">
            <a:xfrm>
              <a:off x="4603701" y="1332009"/>
              <a:ext cx="583841" cy="1975"/>
            </a:xfrm>
            <a:prstGeom prst="straightConnector1">
              <a:avLst/>
            </a:prstGeom>
            <a:solidFill>
              <a:schemeClr val="accent1"/>
            </a:solidFill>
            <a:ln w="12700" cap="flat" cmpd="sng" algn="ctr">
              <a:solidFill>
                <a:schemeClr val="tx1"/>
              </a:solidFill>
              <a:prstDash val="solid"/>
              <a:round/>
              <a:headEnd type="arrow"/>
              <a:tailEnd type="arrow"/>
            </a:ln>
            <a:effectLst/>
          </p:spPr>
        </p:cxnSp>
      </p:grpSp>
    </p:spTree>
    <p:extLst>
      <p:ext uri="{BB962C8B-B14F-4D97-AF65-F5344CB8AC3E}">
        <p14:creationId xmlns="" xmlns:p14="http://schemas.microsoft.com/office/powerpoint/2010/main" val="53842284"/>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Transmission Timeline under RTS/CTS</a:t>
            </a:r>
            <a:endParaRPr lang="en-US" dirty="0"/>
          </a:p>
        </p:txBody>
      </p:sp>
      <p:sp>
        <p:nvSpPr>
          <p:cNvPr id="3" name="Slide Number Placeholder 2"/>
          <p:cNvSpPr>
            <a:spLocks noGrp="1"/>
          </p:cNvSpPr>
          <p:nvPr>
            <p:ph type="sldNum" sz="quarter" idx="10"/>
          </p:nvPr>
        </p:nvSpPr>
        <p:spPr/>
        <p:txBody>
          <a:bodyPr/>
          <a:lstStyle/>
          <a:p>
            <a:fld id="{0783864D-491B-0D48-9494-9F5AD408C5EE}" type="slidenum">
              <a:rPr lang="en-US" smtClean="0"/>
              <a:pPr/>
              <a:t>39</a:t>
            </a:fld>
            <a:endParaRPr lang="en-US" dirty="0"/>
          </a:p>
        </p:txBody>
      </p:sp>
      <p:grpSp>
        <p:nvGrpSpPr>
          <p:cNvPr id="87" name="Group 86"/>
          <p:cNvGrpSpPr/>
          <p:nvPr/>
        </p:nvGrpSpPr>
        <p:grpSpPr>
          <a:xfrm>
            <a:off x="-20090" y="2612595"/>
            <a:ext cx="10051592" cy="3741219"/>
            <a:chOff x="10054" y="2602547"/>
            <a:chExt cx="10051592" cy="3741219"/>
          </a:xfrm>
        </p:grpSpPr>
        <p:cxnSp>
          <p:nvCxnSpPr>
            <p:cNvPr id="5" name="Straight Arrow Connector 4"/>
            <p:cNvCxnSpPr/>
            <p:nvPr/>
          </p:nvCxnSpPr>
          <p:spPr bwMode="auto">
            <a:xfrm>
              <a:off x="341647" y="3235527"/>
              <a:ext cx="969264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 name="Straight Arrow Connector 5"/>
            <p:cNvCxnSpPr/>
            <p:nvPr/>
          </p:nvCxnSpPr>
          <p:spPr bwMode="auto">
            <a:xfrm>
              <a:off x="323231" y="4151575"/>
              <a:ext cx="969264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 name="Straight Arrow Connector 6"/>
            <p:cNvCxnSpPr/>
            <p:nvPr/>
          </p:nvCxnSpPr>
          <p:spPr bwMode="auto">
            <a:xfrm>
              <a:off x="345007" y="5067623"/>
              <a:ext cx="969264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 name="Straight Arrow Connector 7"/>
            <p:cNvCxnSpPr/>
            <p:nvPr/>
          </p:nvCxnSpPr>
          <p:spPr bwMode="auto">
            <a:xfrm>
              <a:off x="366783" y="5983671"/>
              <a:ext cx="969264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 name="TextBox 8"/>
            <p:cNvSpPr txBox="1"/>
            <p:nvPr/>
          </p:nvSpPr>
          <p:spPr>
            <a:xfrm>
              <a:off x="10054" y="2974303"/>
              <a:ext cx="261257" cy="369332"/>
            </a:xfrm>
            <a:prstGeom prst="rect">
              <a:avLst/>
            </a:prstGeom>
            <a:noFill/>
          </p:spPr>
          <p:txBody>
            <a:bodyPr wrap="square" rtlCol="0">
              <a:spAutoFit/>
            </a:bodyPr>
            <a:lstStyle/>
            <a:p>
              <a:pPr algn="l"/>
              <a:r>
                <a:rPr lang="en-US" dirty="0" smtClean="0">
                  <a:latin typeface="+mn-lt"/>
                </a:rPr>
                <a:t>X</a:t>
              </a:r>
              <a:endParaRPr lang="en-US" dirty="0">
                <a:latin typeface="+mn-lt"/>
              </a:endParaRPr>
            </a:p>
          </p:txBody>
        </p:sp>
        <p:sp>
          <p:nvSpPr>
            <p:cNvPr id="10" name="TextBox 9"/>
            <p:cNvSpPr txBox="1"/>
            <p:nvPr/>
          </p:nvSpPr>
          <p:spPr>
            <a:xfrm>
              <a:off x="11734" y="3870255"/>
              <a:ext cx="261257" cy="369332"/>
            </a:xfrm>
            <a:prstGeom prst="rect">
              <a:avLst/>
            </a:prstGeom>
            <a:noFill/>
          </p:spPr>
          <p:txBody>
            <a:bodyPr wrap="square" rtlCol="0">
              <a:spAutoFit/>
            </a:bodyPr>
            <a:lstStyle/>
            <a:p>
              <a:pPr algn="l"/>
              <a:r>
                <a:rPr lang="en-US" dirty="0" smtClean="0">
                  <a:latin typeface="+mn-lt"/>
                </a:rPr>
                <a:t>A</a:t>
              </a:r>
              <a:endParaRPr lang="en-US" dirty="0">
                <a:latin typeface="+mn-lt"/>
              </a:endParaRPr>
            </a:p>
          </p:txBody>
        </p:sp>
        <p:sp>
          <p:nvSpPr>
            <p:cNvPr id="11" name="TextBox 10"/>
            <p:cNvSpPr txBox="1"/>
            <p:nvPr/>
          </p:nvSpPr>
          <p:spPr>
            <a:xfrm>
              <a:off x="13414" y="4766207"/>
              <a:ext cx="261257" cy="369332"/>
            </a:xfrm>
            <a:prstGeom prst="rect">
              <a:avLst/>
            </a:prstGeom>
            <a:noFill/>
          </p:spPr>
          <p:txBody>
            <a:bodyPr wrap="square" rtlCol="0">
              <a:spAutoFit/>
            </a:bodyPr>
            <a:lstStyle/>
            <a:p>
              <a:pPr algn="l"/>
              <a:r>
                <a:rPr lang="en-US" dirty="0" smtClean="0">
                  <a:latin typeface="+mn-lt"/>
                </a:rPr>
                <a:t>B</a:t>
              </a:r>
              <a:endParaRPr lang="en-US" dirty="0">
                <a:latin typeface="+mn-lt"/>
              </a:endParaRPr>
            </a:p>
          </p:txBody>
        </p:sp>
        <p:sp>
          <p:nvSpPr>
            <p:cNvPr id="12" name="TextBox 11"/>
            <p:cNvSpPr txBox="1"/>
            <p:nvPr/>
          </p:nvSpPr>
          <p:spPr>
            <a:xfrm>
              <a:off x="15094" y="5702351"/>
              <a:ext cx="261257" cy="369332"/>
            </a:xfrm>
            <a:prstGeom prst="rect">
              <a:avLst/>
            </a:prstGeom>
            <a:noFill/>
          </p:spPr>
          <p:txBody>
            <a:bodyPr wrap="square" rtlCol="0">
              <a:spAutoFit/>
            </a:bodyPr>
            <a:lstStyle/>
            <a:p>
              <a:pPr algn="l"/>
              <a:r>
                <a:rPr lang="en-US" dirty="0" smtClean="0">
                  <a:latin typeface="+mn-lt"/>
                </a:rPr>
                <a:t>C</a:t>
              </a:r>
              <a:endParaRPr lang="en-US" dirty="0">
                <a:latin typeface="+mn-lt"/>
              </a:endParaRPr>
            </a:p>
          </p:txBody>
        </p:sp>
        <p:sp>
          <p:nvSpPr>
            <p:cNvPr id="13" name="Rectangle 12"/>
            <p:cNvSpPr/>
            <p:nvPr/>
          </p:nvSpPr>
          <p:spPr bwMode="auto">
            <a:xfrm>
              <a:off x="341648" y="2853722"/>
              <a:ext cx="2743200" cy="391886"/>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rPr>
                <a:t>Transmit</a:t>
              </a:r>
              <a:endParaRPr kumimoji="0" lang="en-US" sz="1800" b="0" i="0" u="none" strike="noStrike" cap="none" normalizeH="0" baseline="0" dirty="0" smtClean="0">
                <a:ln>
                  <a:noFill/>
                </a:ln>
                <a:solidFill>
                  <a:schemeClr val="tx1"/>
                </a:solidFill>
                <a:effectLst/>
                <a:latin typeface="Book Antiqua" pitchFamily="18" charset="0"/>
              </a:endParaRPr>
            </a:p>
          </p:txBody>
        </p:sp>
        <p:sp>
          <p:nvSpPr>
            <p:cNvPr id="14" name="TextBox 13"/>
            <p:cNvSpPr txBox="1"/>
            <p:nvPr/>
          </p:nvSpPr>
          <p:spPr>
            <a:xfrm>
              <a:off x="272982" y="3217135"/>
              <a:ext cx="261257"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15" name="TextBox 14"/>
            <p:cNvSpPr txBox="1"/>
            <p:nvPr/>
          </p:nvSpPr>
          <p:spPr>
            <a:xfrm>
              <a:off x="274662" y="4123135"/>
              <a:ext cx="261257"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16" name="TextBox 15"/>
            <p:cNvSpPr txBox="1"/>
            <p:nvPr/>
          </p:nvSpPr>
          <p:spPr>
            <a:xfrm>
              <a:off x="276342" y="5029135"/>
              <a:ext cx="261257"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17" name="TextBox 16"/>
            <p:cNvSpPr txBox="1"/>
            <p:nvPr/>
          </p:nvSpPr>
          <p:spPr>
            <a:xfrm>
              <a:off x="278022" y="5935135"/>
              <a:ext cx="261257"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18" name="TextBox 17"/>
            <p:cNvSpPr txBox="1"/>
            <p:nvPr/>
          </p:nvSpPr>
          <p:spPr>
            <a:xfrm>
              <a:off x="2652764" y="3188671"/>
              <a:ext cx="646356" cy="307777"/>
            </a:xfrm>
            <a:prstGeom prst="rect">
              <a:avLst/>
            </a:prstGeom>
            <a:noFill/>
          </p:spPr>
          <p:txBody>
            <a:bodyPr wrap="square" rtlCol="0">
              <a:spAutoFit/>
            </a:bodyPr>
            <a:lstStyle/>
            <a:p>
              <a:pPr algn="l"/>
              <a:r>
                <a:rPr lang="en-US" sz="1400" dirty="0" smtClean="0">
                  <a:latin typeface="+mn-lt"/>
                </a:rPr>
                <a:t>500</a:t>
              </a:r>
              <a:endParaRPr lang="en-US" sz="1400" dirty="0">
                <a:latin typeface="+mn-lt"/>
              </a:endParaRPr>
            </a:p>
          </p:txBody>
        </p:sp>
        <p:sp>
          <p:nvSpPr>
            <p:cNvPr id="22" name="TextBox 21"/>
            <p:cNvSpPr txBox="1"/>
            <p:nvPr/>
          </p:nvSpPr>
          <p:spPr>
            <a:xfrm>
              <a:off x="2654444" y="4104719"/>
              <a:ext cx="646356" cy="307777"/>
            </a:xfrm>
            <a:prstGeom prst="rect">
              <a:avLst/>
            </a:prstGeom>
            <a:noFill/>
          </p:spPr>
          <p:txBody>
            <a:bodyPr wrap="square" rtlCol="0">
              <a:spAutoFit/>
            </a:bodyPr>
            <a:lstStyle/>
            <a:p>
              <a:pPr algn="l"/>
              <a:r>
                <a:rPr lang="en-US" sz="1400" dirty="0" smtClean="0">
                  <a:latin typeface="+mn-lt"/>
                </a:rPr>
                <a:t>500</a:t>
              </a:r>
              <a:endParaRPr lang="en-US" sz="1400" dirty="0">
                <a:latin typeface="+mn-lt"/>
              </a:endParaRPr>
            </a:p>
          </p:txBody>
        </p:sp>
        <p:sp>
          <p:nvSpPr>
            <p:cNvPr id="23" name="TextBox 22"/>
            <p:cNvSpPr txBox="1"/>
            <p:nvPr/>
          </p:nvSpPr>
          <p:spPr>
            <a:xfrm>
              <a:off x="2656124" y="5020767"/>
              <a:ext cx="646356" cy="307777"/>
            </a:xfrm>
            <a:prstGeom prst="rect">
              <a:avLst/>
            </a:prstGeom>
            <a:noFill/>
          </p:spPr>
          <p:txBody>
            <a:bodyPr wrap="square" rtlCol="0">
              <a:spAutoFit/>
            </a:bodyPr>
            <a:lstStyle/>
            <a:p>
              <a:pPr algn="l"/>
              <a:r>
                <a:rPr lang="en-US" sz="1400" dirty="0" smtClean="0">
                  <a:latin typeface="+mn-lt"/>
                </a:rPr>
                <a:t>500</a:t>
              </a:r>
              <a:endParaRPr lang="en-US" sz="1400" dirty="0">
                <a:latin typeface="+mn-lt"/>
              </a:endParaRPr>
            </a:p>
          </p:txBody>
        </p:sp>
        <p:sp>
          <p:nvSpPr>
            <p:cNvPr id="24" name="TextBox 23"/>
            <p:cNvSpPr txBox="1"/>
            <p:nvPr/>
          </p:nvSpPr>
          <p:spPr>
            <a:xfrm>
              <a:off x="2657804" y="5936815"/>
              <a:ext cx="646356" cy="307777"/>
            </a:xfrm>
            <a:prstGeom prst="rect">
              <a:avLst/>
            </a:prstGeom>
            <a:noFill/>
          </p:spPr>
          <p:txBody>
            <a:bodyPr wrap="square" rtlCol="0">
              <a:spAutoFit/>
            </a:bodyPr>
            <a:lstStyle/>
            <a:p>
              <a:pPr algn="l"/>
              <a:r>
                <a:rPr lang="en-US" sz="1400" dirty="0" smtClean="0">
                  <a:latin typeface="+mn-lt"/>
                </a:rPr>
                <a:t>500</a:t>
              </a:r>
              <a:endParaRPr lang="en-US" sz="1400" dirty="0">
                <a:latin typeface="+mn-lt"/>
              </a:endParaRPr>
            </a:p>
          </p:txBody>
        </p:sp>
        <p:cxnSp>
          <p:nvCxnSpPr>
            <p:cNvPr id="26" name="Straight Arrow Connector 25"/>
            <p:cNvCxnSpPr/>
            <p:nvPr/>
          </p:nvCxnSpPr>
          <p:spPr bwMode="auto">
            <a:xfrm flipH="1" flipV="1">
              <a:off x="1024933" y="4170024"/>
              <a:ext cx="10048" cy="3818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8" name="Straight Arrow Connector 27"/>
            <p:cNvCxnSpPr/>
            <p:nvPr/>
          </p:nvCxnSpPr>
          <p:spPr bwMode="auto">
            <a:xfrm flipH="1" flipV="1">
              <a:off x="1689781" y="5065976"/>
              <a:ext cx="10048" cy="3818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9" name="Straight Arrow Connector 28"/>
            <p:cNvCxnSpPr/>
            <p:nvPr/>
          </p:nvCxnSpPr>
          <p:spPr bwMode="auto">
            <a:xfrm flipH="1" flipV="1">
              <a:off x="2394821" y="5961928"/>
              <a:ext cx="10048" cy="3818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0" name="TextBox 29"/>
            <p:cNvSpPr txBox="1"/>
            <p:nvPr/>
          </p:nvSpPr>
          <p:spPr>
            <a:xfrm>
              <a:off x="711155" y="3858914"/>
              <a:ext cx="646356" cy="307777"/>
            </a:xfrm>
            <a:prstGeom prst="rect">
              <a:avLst/>
            </a:prstGeom>
            <a:noFill/>
          </p:spPr>
          <p:txBody>
            <a:bodyPr wrap="square" rtlCol="0">
              <a:spAutoFit/>
            </a:bodyPr>
            <a:lstStyle/>
            <a:p>
              <a:pPr algn="l"/>
              <a:r>
                <a:rPr lang="en-US" sz="1400" dirty="0" smtClean="0">
                  <a:latin typeface="+mn-lt"/>
                </a:rPr>
                <a:t>100</a:t>
              </a:r>
              <a:endParaRPr lang="en-US" sz="1400" dirty="0">
                <a:latin typeface="+mn-lt"/>
              </a:endParaRPr>
            </a:p>
          </p:txBody>
        </p:sp>
        <p:sp>
          <p:nvSpPr>
            <p:cNvPr id="31" name="TextBox 30"/>
            <p:cNvSpPr txBox="1"/>
            <p:nvPr/>
          </p:nvSpPr>
          <p:spPr>
            <a:xfrm>
              <a:off x="1395298" y="4774749"/>
              <a:ext cx="646356" cy="307777"/>
            </a:xfrm>
            <a:prstGeom prst="rect">
              <a:avLst/>
            </a:prstGeom>
            <a:noFill/>
          </p:spPr>
          <p:txBody>
            <a:bodyPr wrap="square" rtlCol="0">
              <a:spAutoFit/>
            </a:bodyPr>
            <a:lstStyle/>
            <a:p>
              <a:pPr algn="l"/>
              <a:r>
                <a:rPr lang="en-US" sz="1400" dirty="0" smtClean="0">
                  <a:latin typeface="+mn-lt"/>
                </a:rPr>
                <a:t>200</a:t>
              </a:r>
              <a:endParaRPr lang="en-US" sz="1400" dirty="0">
                <a:latin typeface="+mn-lt"/>
              </a:endParaRPr>
            </a:p>
          </p:txBody>
        </p:sp>
        <p:sp>
          <p:nvSpPr>
            <p:cNvPr id="32" name="TextBox 31"/>
            <p:cNvSpPr txBox="1"/>
            <p:nvPr/>
          </p:nvSpPr>
          <p:spPr>
            <a:xfrm>
              <a:off x="2092229" y="5677161"/>
              <a:ext cx="646356" cy="307777"/>
            </a:xfrm>
            <a:prstGeom prst="rect">
              <a:avLst/>
            </a:prstGeom>
            <a:noFill/>
          </p:spPr>
          <p:txBody>
            <a:bodyPr wrap="square" rtlCol="0">
              <a:spAutoFit/>
            </a:bodyPr>
            <a:lstStyle/>
            <a:p>
              <a:pPr algn="l"/>
              <a:r>
                <a:rPr lang="en-US" sz="1400" dirty="0" smtClean="0">
                  <a:latin typeface="+mn-lt"/>
                </a:rPr>
                <a:t>300</a:t>
              </a:r>
              <a:endParaRPr lang="en-US" sz="1400" dirty="0">
                <a:latin typeface="+mn-lt"/>
              </a:endParaRPr>
            </a:p>
          </p:txBody>
        </p:sp>
        <p:sp>
          <p:nvSpPr>
            <p:cNvPr id="33" name="TextBox 32"/>
            <p:cNvSpPr txBox="1"/>
            <p:nvPr/>
          </p:nvSpPr>
          <p:spPr>
            <a:xfrm>
              <a:off x="3352821" y="5918396"/>
              <a:ext cx="646356" cy="307777"/>
            </a:xfrm>
            <a:prstGeom prst="rect">
              <a:avLst/>
            </a:prstGeom>
            <a:noFill/>
          </p:spPr>
          <p:txBody>
            <a:bodyPr wrap="square" rtlCol="0">
              <a:spAutoFit/>
            </a:bodyPr>
            <a:lstStyle/>
            <a:p>
              <a:pPr algn="l"/>
              <a:r>
                <a:rPr lang="en-US" sz="1400" dirty="0" smtClean="0">
                  <a:latin typeface="+mn-lt"/>
                </a:rPr>
                <a:t>600</a:t>
              </a:r>
              <a:endParaRPr lang="en-US" sz="1400" dirty="0">
                <a:latin typeface="+mn-lt"/>
              </a:endParaRPr>
            </a:p>
          </p:txBody>
        </p:sp>
        <p:sp>
          <p:nvSpPr>
            <p:cNvPr id="34" name="Rectangle 33"/>
            <p:cNvSpPr/>
            <p:nvPr/>
          </p:nvSpPr>
          <p:spPr bwMode="auto">
            <a:xfrm>
              <a:off x="3064751" y="5617019"/>
              <a:ext cx="713433"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35" name="TextBox 34"/>
            <p:cNvSpPr txBox="1"/>
            <p:nvPr/>
          </p:nvSpPr>
          <p:spPr>
            <a:xfrm>
              <a:off x="2781763" y="5367409"/>
              <a:ext cx="646356" cy="307777"/>
            </a:xfrm>
            <a:prstGeom prst="rect">
              <a:avLst/>
            </a:prstGeom>
            <a:noFill/>
          </p:spPr>
          <p:txBody>
            <a:bodyPr wrap="square" rtlCol="0">
              <a:spAutoFit/>
            </a:bodyPr>
            <a:lstStyle/>
            <a:p>
              <a:pPr algn="l"/>
              <a:r>
                <a:rPr lang="en-US" sz="1400" dirty="0" smtClean="0">
                  <a:latin typeface="+mn-lt"/>
                </a:rPr>
                <a:t>100</a:t>
              </a:r>
              <a:endParaRPr lang="en-US" sz="1400" dirty="0">
                <a:latin typeface="+mn-lt"/>
              </a:endParaRPr>
            </a:p>
          </p:txBody>
        </p:sp>
        <p:sp>
          <p:nvSpPr>
            <p:cNvPr id="36" name="TextBox 35"/>
            <p:cNvSpPr txBox="1"/>
            <p:nvPr/>
          </p:nvSpPr>
          <p:spPr>
            <a:xfrm>
              <a:off x="3557184" y="5359031"/>
              <a:ext cx="646356"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37" name="TextBox 36"/>
            <p:cNvSpPr txBox="1"/>
            <p:nvPr/>
          </p:nvSpPr>
          <p:spPr>
            <a:xfrm>
              <a:off x="3545413" y="5015756"/>
              <a:ext cx="646356" cy="307777"/>
            </a:xfrm>
            <a:prstGeom prst="rect">
              <a:avLst/>
            </a:prstGeom>
            <a:noFill/>
          </p:spPr>
          <p:txBody>
            <a:bodyPr wrap="square" rtlCol="0">
              <a:spAutoFit/>
            </a:bodyPr>
            <a:lstStyle/>
            <a:p>
              <a:pPr algn="l"/>
              <a:r>
                <a:rPr lang="en-US" sz="1400" dirty="0" smtClean="0">
                  <a:latin typeface="+mn-lt"/>
                </a:rPr>
                <a:t>620</a:t>
              </a:r>
              <a:endParaRPr lang="en-US" sz="1400" dirty="0">
                <a:latin typeface="+mn-lt"/>
              </a:endParaRPr>
            </a:p>
          </p:txBody>
        </p:sp>
        <p:sp>
          <p:nvSpPr>
            <p:cNvPr id="38" name="Rectangle 37"/>
            <p:cNvSpPr/>
            <p:nvPr/>
          </p:nvSpPr>
          <p:spPr bwMode="auto">
            <a:xfrm>
              <a:off x="3086527" y="4714379"/>
              <a:ext cx="862479"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39" name="TextBox 38"/>
            <p:cNvSpPr txBox="1"/>
            <p:nvPr/>
          </p:nvSpPr>
          <p:spPr>
            <a:xfrm>
              <a:off x="2803539" y="4464769"/>
              <a:ext cx="646356" cy="307777"/>
            </a:xfrm>
            <a:prstGeom prst="rect">
              <a:avLst/>
            </a:prstGeom>
            <a:noFill/>
          </p:spPr>
          <p:txBody>
            <a:bodyPr wrap="square" rtlCol="0">
              <a:spAutoFit/>
            </a:bodyPr>
            <a:lstStyle/>
            <a:p>
              <a:pPr algn="l"/>
              <a:r>
                <a:rPr lang="en-US" sz="1400" dirty="0" smtClean="0">
                  <a:latin typeface="+mn-lt"/>
                </a:rPr>
                <a:t>300</a:t>
              </a:r>
              <a:endParaRPr lang="en-US" sz="1400" dirty="0">
                <a:latin typeface="+mn-lt"/>
              </a:endParaRPr>
            </a:p>
          </p:txBody>
        </p:sp>
        <p:sp>
          <p:nvSpPr>
            <p:cNvPr id="40" name="TextBox 39"/>
            <p:cNvSpPr txBox="1"/>
            <p:nvPr/>
          </p:nvSpPr>
          <p:spPr>
            <a:xfrm>
              <a:off x="3649296" y="4456391"/>
              <a:ext cx="646356" cy="307777"/>
            </a:xfrm>
            <a:prstGeom prst="rect">
              <a:avLst/>
            </a:prstGeom>
            <a:noFill/>
          </p:spPr>
          <p:txBody>
            <a:bodyPr wrap="square" rtlCol="0">
              <a:spAutoFit/>
            </a:bodyPr>
            <a:lstStyle/>
            <a:p>
              <a:pPr algn="l"/>
              <a:r>
                <a:rPr lang="en-US" sz="1400" dirty="0" smtClean="0">
                  <a:latin typeface="+mn-lt"/>
                </a:rPr>
                <a:t>180</a:t>
              </a:r>
              <a:endParaRPr lang="en-US" sz="1400" dirty="0">
                <a:latin typeface="+mn-lt"/>
              </a:endParaRPr>
            </a:p>
          </p:txBody>
        </p:sp>
        <p:sp>
          <p:nvSpPr>
            <p:cNvPr id="41" name="TextBox 40"/>
            <p:cNvSpPr txBox="1"/>
            <p:nvPr/>
          </p:nvSpPr>
          <p:spPr>
            <a:xfrm>
              <a:off x="3366229" y="4103068"/>
              <a:ext cx="646356" cy="307777"/>
            </a:xfrm>
            <a:prstGeom prst="rect">
              <a:avLst/>
            </a:prstGeom>
            <a:noFill/>
          </p:spPr>
          <p:txBody>
            <a:bodyPr wrap="square" rtlCol="0">
              <a:spAutoFit/>
            </a:bodyPr>
            <a:lstStyle/>
            <a:p>
              <a:pPr algn="l"/>
              <a:r>
                <a:rPr lang="en-US" sz="1400" dirty="0" smtClean="0">
                  <a:latin typeface="+mn-lt"/>
                </a:rPr>
                <a:t>600</a:t>
              </a:r>
              <a:endParaRPr lang="en-US" sz="1400" dirty="0">
                <a:latin typeface="+mn-lt"/>
              </a:endParaRPr>
            </a:p>
          </p:txBody>
        </p:sp>
        <p:sp>
          <p:nvSpPr>
            <p:cNvPr id="42" name="Rectangle 41"/>
            <p:cNvSpPr/>
            <p:nvPr/>
          </p:nvSpPr>
          <p:spPr bwMode="auto">
            <a:xfrm>
              <a:off x="3078159" y="3801691"/>
              <a:ext cx="713433"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43" name="TextBox 42"/>
            <p:cNvSpPr txBox="1"/>
            <p:nvPr/>
          </p:nvSpPr>
          <p:spPr>
            <a:xfrm>
              <a:off x="2795171" y="3552081"/>
              <a:ext cx="646356" cy="307777"/>
            </a:xfrm>
            <a:prstGeom prst="rect">
              <a:avLst/>
            </a:prstGeom>
            <a:noFill/>
          </p:spPr>
          <p:txBody>
            <a:bodyPr wrap="square" rtlCol="0">
              <a:spAutoFit/>
            </a:bodyPr>
            <a:lstStyle/>
            <a:p>
              <a:pPr algn="l"/>
              <a:r>
                <a:rPr lang="en-US" sz="1400" dirty="0" smtClean="0">
                  <a:latin typeface="+mn-lt"/>
                </a:rPr>
                <a:t>400</a:t>
              </a:r>
              <a:endParaRPr lang="en-US" sz="1400" dirty="0">
                <a:latin typeface="+mn-lt"/>
              </a:endParaRPr>
            </a:p>
          </p:txBody>
        </p:sp>
        <p:sp>
          <p:nvSpPr>
            <p:cNvPr id="44" name="TextBox 43"/>
            <p:cNvSpPr txBox="1"/>
            <p:nvPr/>
          </p:nvSpPr>
          <p:spPr>
            <a:xfrm>
              <a:off x="3500256" y="3543703"/>
              <a:ext cx="646356" cy="307777"/>
            </a:xfrm>
            <a:prstGeom prst="rect">
              <a:avLst/>
            </a:prstGeom>
            <a:noFill/>
          </p:spPr>
          <p:txBody>
            <a:bodyPr wrap="square" rtlCol="0">
              <a:spAutoFit/>
            </a:bodyPr>
            <a:lstStyle/>
            <a:p>
              <a:pPr algn="l"/>
              <a:r>
                <a:rPr lang="en-US" sz="1400" dirty="0" smtClean="0">
                  <a:latin typeface="+mn-lt"/>
                </a:rPr>
                <a:t>300</a:t>
              </a:r>
              <a:endParaRPr lang="en-US" sz="1400" dirty="0">
                <a:latin typeface="+mn-lt"/>
              </a:endParaRPr>
            </a:p>
          </p:txBody>
        </p:sp>
        <p:sp>
          <p:nvSpPr>
            <p:cNvPr id="45" name="Rectangle 44"/>
            <p:cNvSpPr/>
            <p:nvPr/>
          </p:nvSpPr>
          <p:spPr bwMode="auto">
            <a:xfrm>
              <a:off x="3788233" y="5606971"/>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6" name="TextBox 45"/>
            <p:cNvSpPr txBox="1"/>
            <p:nvPr/>
          </p:nvSpPr>
          <p:spPr>
            <a:xfrm>
              <a:off x="3719632" y="5370759"/>
              <a:ext cx="646356" cy="307777"/>
            </a:xfrm>
            <a:prstGeom prst="rect">
              <a:avLst/>
            </a:prstGeom>
            <a:noFill/>
          </p:spPr>
          <p:txBody>
            <a:bodyPr wrap="square" rtlCol="0">
              <a:spAutoFit/>
            </a:bodyPr>
            <a:lstStyle/>
            <a:p>
              <a:pPr algn="l"/>
              <a:r>
                <a:rPr lang="en-US" sz="1400" dirty="0" smtClean="0">
                  <a:latin typeface="+mn-lt"/>
                </a:rPr>
                <a:t>RTS</a:t>
              </a:r>
              <a:endParaRPr lang="en-US" sz="1400" dirty="0">
                <a:latin typeface="+mn-lt"/>
              </a:endParaRPr>
            </a:p>
          </p:txBody>
        </p:sp>
        <p:sp>
          <p:nvSpPr>
            <p:cNvPr id="47" name="Rectangle 46"/>
            <p:cNvSpPr/>
            <p:nvPr/>
          </p:nvSpPr>
          <p:spPr bwMode="auto">
            <a:xfrm>
              <a:off x="3960729" y="2865547"/>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8" name="TextBox 47"/>
            <p:cNvSpPr txBox="1"/>
            <p:nvPr/>
          </p:nvSpPr>
          <p:spPr>
            <a:xfrm>
              <a:off x="3781600" y="2609239"/>
              <a:ext cx="646356" cy="307777"/>
            </a:xfrm>
            <a:prstGeom prst="rect">
              <a:avLst/>
            </a:prstGeom>
            <a:noFill/>
          </p:spPr>
          <p:txBody>
            <a:bodyPr wrap="square" rtlCol="0">
              <a:spAutoFit/>
            </a:bodyPr>
            <a:lstStyle/>
            <a:p>
              <a:pPr algn="l"/>
              <a:r>
                <a:rPr lang="en-US" sz="1400" dirty="0" smtClean="0">
                  <a:latin typeface="+mn-lt"/>
                </a:rPr>
                <a:t>CTS</a:t>
              </a:r>
              <a:endParaRPr lang="en-US" sz="1400" dirty="0">
                <a:latin typeface="+mn-lt"/>
              </a:endParaRPr>
            </a:p>
          </p:txBody>
        </p:sp>
        <p:sp>
          <p:nvSpPr>
            <p:cNvPr id="49" name="Rectangle 48"/>
            <p:cNvSpPr/>
            <p:nvPr/>
          </p:nvSpPr>
          <p:spPr bwMode="auto">
            <a:xfrm>
              <a:off x="4129877" y="5596922"/>
              <a:ext cx="1095270" cy="381838"/>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Transmit</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50" name="TextBox 49"/>
            <p:cNvSpPr txBox="1"/>
            <p:nvPr/>
          </p:nvSpPr>
          <p:spPr>
            <a:xfrm>
              <a:off x="3587281" y="3188631"/>
              <a:ext cx="646356" cy="307777"/>
            </a:xfrm>
            <a:prstGeom prst="rect">
              <a:avLst/>
            </a:prstGeom>
            <a:noFill/>
          </p:spPr>
          <p:txBody>
            <a:bodyPr wrap="square" rtlCol="0">
              <a:spAutoFit/>
            </a:bodyPr>
            <a:lstStyle/>
            <a:p>
              <a:pPr algn="l"/>
              <a:r>
                <a:rPr lang="en-US" sz="1400" dirty="0" smtClean="0">
                  <a:latin typeface="+mn-lt"/>
                </a:rPr>
                <a:t>620</a:t>
              </a:r>
              <a:endParaRPr lang="en-US" sz="1400" dirty="0">
                <a:latin typeface="+mn-lt"/>
              </a:endParaRPr>
            </a:p>
          </p:txBody>
        </p:sp>
        <p:sp>
          <p:nvSpPr>
            <p:cNvPr id="51" name="TextBox 50"/>
            <p:cNvSpPr txBox="1"/>
            <p:nvPr/>
          </p:nvSpPr>
          <p:spPr>
            <a:xfrm>
              <a:off x="4041132" y="3180259"/>
              <a:ext cx="646356" cy="307777"/>
            </a:xfrm>
            <a:prstGeom prst="rect">
              <a:avLst/>
            </a:prstGeom>
            <a:noFill/>
          </p:spPr>
          <p:txBody>
            <a:bodyPr wrap="square" rtlCol="0">
              <a:spAutoFit/>
            </a:bodyPr>
            <a:lstStyle/>
            <a:p>
              <a:pPr algn="l"/>
              <a:r>
                <a:rPr lang="en-US" sz="1400" dirty="0" smtClean="0">
                  <a:latin typeface="+mn-lt"/>
                </a:rPr>
                <a:t>640</a:t>
              </a:r>
              <a:endParaRPr lang="en-US" sz="1400" dirty="0">
                <a:latin typeface="+mn-lt"/>
              </a:endParaRPr>
            </a:p>
          </p:txBody>
        </p:sp>
        <p:sp>
          <p:nvSpPr>
            <p:cNvPr id="52" name="TextBox 51"/>
            <p:cNvSpPr txBox="1"/>
            <p:nvPr/>
          </p:nvSpPr>
          <p:spPr>
            <a:xfrm>
              <a:off x="3887045" y="5920076"/>
              <a:ext cx="646356" cy="307777"/>
            </a:xfrm>
            <a:prstGeom prst="rect">
              <a:avLst/>
            </a:prstGeom>
            <a:noFill/>
          </p:spPr>
          <p:txBody>
            <a:bodyPr wrap="square" rtlCol="0">
              <a:spAutoFit/>
            </a:bodyPr>
            <a:lstStyle/>
            <a:p>
              <a:pPr algn="l"/>
              <a:r>
                <a:rPr lang="en-US" sz="1400" dirty="0" smtClean="0">
                  <a:latin typeface="+mn-lt"/>
                </a:rPr>
                <a:t>640</a:t>
              </a:r>
              <a:endParaRPr lang="en-US" sz="1400" dirty="0">
                <a:latin typeface="+mn-lt"/>
              </a:endParaRPr>
            </a:p>
          </p:txBody>
        </p:sp>
        <p:sp>
          <p:nvSpPr>
            <p:cNvPr id="53" name="TextBox 52"/>
            <p:cNvSpPr txBox="1"/>
            <p:nvPr/>
          </p:nvSpPr>
          <p:spPr>
            <a:xfrm>
              <a:off x="4963861" y="5921756"/>
              <a:ext cx="646356" cy="307777"/>
            </a:xfrm>
            <a:prstGeom prst="rect">
              <a:avLst/>
            </a:prstGeom>
            <a:noFill/>
          </p:spPr>
          <p:txBody>
            <a:bodyPr wrap="square" rtlCol="0">
              <a:spAutoFit/>
            </a:bodyPr>
            <a:lstStyle/>
            <a:p>
              <a:pPr algn="l"/>
              <a:r>
                <a:rPr lang="en-US" sz="1400" dirty="0" smtClean="0">
                  <a:latin typeface="+mn-lt"/>
                </a:rPr>
                <a:t>840</a:t>
              </a:r>
              <a:endParaRPr lang="en-US" sz="1400" dirty="0">
                <a:latin typeface="+mn-lt"/>
              </a:endParaRPr>
            </a:p>
          </p:txBody>
        </p:sp>
        <p:sp>
          <p:nvSpPr>
            <p:cNvPr id="54" name="Rectangle 53"/>
            <p:cNvSpPr/>
            <p:nvPr/>
          </p:nvSpPr>
          <p:spPr bwMode="auto">
            <a:xfrm>
              <a:off x="5208335" y="4716059"/>
              <a:ext cx="1061841"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55" name="TextBox 54"/>
            <p:cNvSpPr txBox="1"/>
            <p:nvPr/>
          </p:nvSpPr>
          <p:spPr>
            <a:xfrm>
              <a:off x="4927072" y="4458071"/>
              <a:ext cx="646356" cy="307777"/>
            </a:xfrm>
            <a:prstGeom prst="rect">
              <a:avLst/>
            </a:prstGeom>
            <a:noFill/>
          </p:spPr>
          <p:txBody>
            <a:bodyPr wrap="square" rtlCol="0">
              <a:spAutoFit/>
            </a:bodyPr>
            <a:lstStyle/>
            <a:p>
              <a:pPr algn="l"/>
              <a:r>
                <a:rPr lang="en-US" sz="1400" dirty="0" smtClean="0">
                  <a:latin typeface="+mn-lt"/>
                </a:rPr>
                <a:t>180</a:t>
              </a:r>
              <a:endParaRPr lang="en-US" sz="1400" dirty="0">
                <a:latin typeface="+mn-lt"/>
              </a:endParaRPr>
            </a:p>
          </p:txBody>
        </p:sp>
        <p:sp>
          <p:nvSpPr>
            <p:cNvPr id="56" name="TextBox 55"/>
            <p:cNvSpPr txBox="1"/>
            <p:nvPr/>
          </p:nvSpPr>
          <p:spPr>
            <a:xfrm>
              <a:off x="6044080" y="4459751"/>
              <a:ext cx="646356"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57" name="Rectangle 56"/>
            <p:cNvSpPr/>
            <p:nvPr/>
          </p:nvSpPr>
          <p:spPr bwMode="auto">
            <a:xfrm>
              <a:off x="5210015" y="3793323"/>
              <a:ext cx="1061841"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58" name="TextBox 57"/>
            <p:cNvSpPr txBox="1"/>
            <p:nvPr/>
          </p:nvSpPr>
          <p:spPr>
            <a:xfrm>
              <a:off x="4928752" y="3535335"/>
              <a:ext cx="646356" cy="307777"/>
            </a:xfrm>
            <a:prstGeom prst="rect">
              <a:avLst/>
            </a:prstGeom>
            <a:noFill/>
          </p:spPr>
          <p:txBody>
            <a:bodyPr wrap="square" rtlCol="0">
              <a:spAutoFit/>
            </a:bodyPr>
            <a:lstStyle/>
            <a:p>
              <a:pPr algn="l"/>
              <a:r>
                <a:rPr lang="en-US" sz="1400" dirty="0" smtClean="0">
                  <a:latin typeface="+mn-lt"/>
                </a:rPr>
                <a:t>300</a:t>
              </a:r>
              <a:endParaRPr lang="en-US" sz="1400" dirty="0">
                <a:latin typeface="+mn-lt"/>
              </a:endParaRPr>
            </a:p>
          </p:txBody>
        </p:sp>
        <p:sp>
          <p:nvSpPr>
            <p:cNvPr id="59" name="TextBox 58"/>
            <p:cNvSpPr txBox="1"/>
            <p:nvPr/>
          </p:nvSpPr>
          <p:spPr>
            <a:xfrm>
              <a:off x="5955328" y="3537015"/>
              <a:ext cx="646356" cy="307777"/>
            </a:xfrm>
            <a:prstGeom prst="rect">
              <a:avLst/>
            </a:prstGeom>
            <a:noFill/>
          </p:spPr>
          <p:txBody>
            <a:bodyPr wrap="square" rtlCol="0">
              <a:spAutoFit/>
            </a:bodyPr>
            <a:lstStyle/>
            <a:p>
              <a:pPr algn="l"/>
              <a:r>
                <a:rPr lang="en-US" sz="1400" dirty="0" smtClean="0">
                  <a:latin typeface="+mn-lt"/>
                </a:rPr>
                <a:t>120</a:t>
              </a:r>
              <a:endParaRPr lang="en-US" sz="1400" dirty="0">
                <a:latin typeface="+mn-lt"/>
              </a:endParaRPr>
            </a:p>
          </p:txBody>
        </p:sp>
        <p:sp>
          <p:nvSpPr>
            <p:cNvPr id="60" name="TextBox 59"/>
            <p:cNvSpPr txBox="1"/>
            <p:nvPr/>
          </p:nvSpPr>
          <p:spPr>
            <a:xfrm>
              <a:off x="4965541" y="5009068"/>
              <a:ext cx="646356" cy="307777"/>
            </a:xfrm>
            <a:prstGeom prst="rect">
              <a:avLst/>
            </a:prstGeom>
            <a:noFill/>
          </p:spPr>
          <p:txBody>
            <a:bodyPr wrap="square" rtlCol="0">
              <a:spAutoFit/>
            </a:bodyPr>
            <a:lstStyle/>
            <a:p>
              <a:pPr algn="l"/>
              <a:r>
                <a:rPr lang="en-US" sz="1400" dirty="0" smtClean="0">
                  <a:latin typeface="+mn-lt"/>
                </a:rPr>
                <a:t>840</a:t>
              </a:r>
              <a:endParaRPr lang="en-US" sz="1400" dirty="0">
                <a:latin typeface="+mn-lt"/>
              </a:endParaRPr>
            </a:p>
          </p:txBody>
        </p:sp>
        <p:sp>
          <p:nvSpPr>
            <p:cNvPr id="61" name="TextBox 60"/>
            <p:cNvSpPr txBox="1"/>
            <p:nvPr/>
          </p:nvSpPr>
          <p:spPr>
            <a:xfrm>
              <a:off x="4967221" y="4096380"/>
              <a:ext cx="646356" cy="307777"/>
            </a:xfrm>
            <a:prstGeom prst="rect">
              <a:avLst/>
            </a:prstGeom>
            <a:noFill/>
          </p:spPr>
          <p:txBody>
            <a:bodyPr wrap="square" rtlCol="0">
              <a:spAutoFit/>
            </a:bodyPr>
            <a:lstStyle/>
            <a:p>
              <a:pPr algn="l"/>
              <a:r>
                <a:rPr lang="en-US" sz="1400" dirty="0" smtClean="0">
                  <a:latin typeface="+mn-lt"/>
                </a:rPr>
                <a:t>840</a:t>
              </a:r>
              <a:endParaRPr lang="en-US" sz="1400" dirty="0">
                <a:latin typeface="+mn-lt"/>
              </a:endParaRPr>
            </a:p>
          </p:txBody>
        </p:sp>
        <p:sp>
          <p:nvSpPr>
            <p:cNvPr id="62" name="TextBox 61"/>
            <p:cNvSpPr txBox="1"/>
            <p:nvPr/>
          </p:nvSpPr>
          <p:spPr>
            <a:xfrm>
              <a:off x="5841397" y="5020796"/>
              <a:ext cx="646356" cy="307777"/>
            </a:xfrm>
            <a:prstGeom prst="rect">
              <a:avLst/>
            </a:prstGeom>
            <a:noFill/>
          </p:spPr>
          <p:txBody>
            <a:bodyPr wrap="square" rtlCol="0">
              <a:spAutoFit/>
            </a:bodyPr>
            <a:lstStyle/>
            <a:p>
              <a:pPr algn="l"/>
              <a:r>
                <a:rPr lang="en-US" sz="1400" dirty="0" smtClean="0">
                  <a:latin typeface="+mn-lt"/>
                </a:rPr>
                <a:t>1020</a:t>
              </a:r>
              <a:endParaRPr lang="en-US" sz="1400" dirty="0">
                <a:latin typeface="+mn-lt"/>
              </a:endParaRPr>
            </a:p>
          </p:txBody>
        </p:sp>
        <p:sp>
          <p:nvSpPr>
            <p:cNvPr id="63" name="TextBox 62"/>
            <p:cNvSpPr txBox="1"/>
            <p:nvPr/>
          </p:nvSpPr>
          <p:spPr>
            <a:xfrm>
              <a:off x="5843077" y="4098060"/>
              <a:ext cx="646356" cy="307777"/>
            </a:xfrm>
            <a:prstGeom prst="rect">
              <a:avLst/>
            </a:prstGeom>
            <a:noFill/>
          </p:spPr>
          <p:txBody>
            <a:bodyPr wrap="square" rtlCol="0">
              <a:spAutoFit/>
            </a:bodyPr>
            <a:lstStyle/>
            <a:p>
              <a:pPr algn="l"/>
              <a:r>
                <a:rPr lang="en-US" sz="1400" dirty="0" smtClean="0">
                  <a:latin typeface="+mn-lt"/>
                </a:rPr>
                <a:t>1020</a:t>
              </a:r>
              <a:endParaRPr lang="en-US" sz="1400" dirty="0">
                <a:latin typeface="+mn-lt"/>
              </a:endParaRPr>
            </a:p>
          </p:txBody>
        </p:sp>
        <p:sp>
          <p:nvSpPr>
            <p:cNvPr id="64" name="Rectangle 63"/>
            <p:cNvSpPr/>
            <p:nvPr/>
          </p:nvSpPr>
          <p:spPr bwMode="auto">
            <a:xfrm>
              <a:off x="6271850" y="4694245"/>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5" name="TextBox 64"/>
            <p:cNvSpPr txBox="1"/>
            <p:nvPr/>
          </p:nvSpPr>
          <p:spPr>
            <a:xfrm>
              <a:off x="6203249" y="4458033"/>
              <a:ext cx="646356" cy="307777"/>
            </a:xfrm>
            <a:prstGeom prst="rect">
              <a:avLst/>
            </a:prstGeom>
            <a:noFill/>
          </p:spPr>
          <p:txBody>
            <a:bodyPr wrap="square" rtlCol="0">
              <a:spAutoFit/>
            </a:bodyPr>
            <a:lstStyle/>
            <a:p>
              <a:pPr algn="l"/>
              <a:r>
                <a:rPr lang="en-US" sz="1400" dirty="0" smtClean="0">
                  <a:latin typeface="+mn-lt"/>
                </a:rPr>
                <a:t>RTS</a:t>
              </a:r>
              <a:endParaRPr lang="en-US" sz="1400" dirty="0">
                <a:latin typeface="+mn-lt"/>
              </a:endParaRPr>
            </a:p>
          </p:txBody>
        </p:sp>
        <p:sp>
          <p:nvSpPr>
            <p:cNvPr id="66" name="Rectangle 65"/>
            <p:cNvSpPr/>
            <p:nvPr/>
          </p:nvSpPr>
          <p:spPr bwMode="auto">
            <a:xfrm>
              <a:off x="6434217" y="2867227"/>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7" name="TextBox 66"/>
            <p:cNvSpPr txBox="1"/>
            <p:nvPr/>
          </p:nvSpPr>
          <p:spPr>
            <a:xfrm>
              <a:off x="6255088" y="2610919"/>
              <a:ext cx="646356" cy="307777"/>
            </a:xfrm>
            <a:prstGeom prst="rect">
              <a:avLst/>
            </a:prstGeom>
            <a:noFill/>
          </p:spPr>
          <p:txBody>
            <a:bodyPr wrap="square" rtlCol="0">
              <a:spAutoFit/>
            </a:bodyPr>
            <a:lstStyle/>
            <a:p>
              <a:pPr algn="l"/>
              <a:r>
                <a:rPr lang="en-US" sz="1400" dirty="0" smtClean="0">
                  <a:latin typeface="+mn-lt"/>
                </a:rPr>
                <a:t>CTS</a:t>
              </a:r>
              <a:endParaRPr lang="en-US" sz="1400" dirty="0">
                <a:latin typeface="+mn-lt"/>
              </a:endParaRPr>
            </a:p>
          </p:txBody>
        </p:sp>
        <p:sp>
          <p:nvSpPr>
            <p:cNvPr id="68" name="TextBox 67"/>
            <p:cNvSpPr txBox="1"/>
            <p:nvPr/>
          </p:nvSpPr>
          <p:spPr>
            <a:xfrm>
              <a:off x="5960289" y="3190311"/>
              <a:ext cx="646356" cy="307777"/>
            </a:xfrm>
            <a:prstGeom prst="rect">
              <a:avLst/>
            </a:prstGeom>
            <a:noFill/>
          </p:spPr>
          <p:txBody>
            <a:bodyPr wrap="square" rtlCol="0">
              <a:spAutoFit/>
            </a:bodyPr>
            <a:lstStyle/>
            <a:p>
              <a:pPr algn="l"/>
              <a:r>
                <a:rPr lang="en-US" sz="1400" dirty="0" smtClean="0">
                  <a:latin typeface="+mn-lt"/>
                </a:rPr>
                <a:t>1040</a:t>
              </a:r>
              <a:endParaRPr lang="en-US" sz="1400" dirty="0">
                <a:latin typeface="+mn-lt"/>
              </a:endParaRPr>
            </a:p>
          </p:txBody>
        </p:sp>
        <p:sp>
          <p:nvSpPr>
            <p:cNvPr id="69" name="TextBox 68"/>
            <p:cNvSpPr txBox="1"/>
            <p:nvPr/>
          </p:nvSpPr>
          <p:spPr>
            <a:xfrm>
              <a:off x="6514620" y="3181939"/>
              <a:ext cx="646356" cy="307777"/>
            </a:xfrm>
            <a:prstGeom prst="rect">
              <a:avLst/>
            </a:prstGeom>
            <a:noFill/>
          </p:spPr>
          <p:txBody>
            <a:bodyPr wrap="square" rtlCol="0">
              <a:spAutoFit/>
            </a:bodyPr>
            <a:lstStyle/>
            <a:p>
              <a:pPr algn="l"/>
              <a:r>
                <a:rPr lang="en-US" sz="1400" dirty="0" smtClean="0">
                  <a:latin typeface="+mn-lt"/>
                </a:rPr>
                <a:t>1060</a:t>
              </a:r>
              <a:endParaRPr lang="en-US" sz="1400" dirty="0">
                <a:latin typeface="+mn-lt"/>
              </a:endParaRPr>
            </a:p>
          </p:txBody>
        </p:sp>
        <p:sp>
          <p:nvSpPr>
            <p:cNvPr id="70" name="Rectangle 69"/>
            <p:cNvSpPr/>
            <p:nvPr/>
          </p:nvSpPr>
          <p:spPr bwMode="auto">
            <a:xfrm>
              <a:off x="6593317" y="4694282"/>
              <a:ext cx="1095270" cy="381838"/>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Transmit</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71" name="TextBox 70"/>
            <p:cNvSpPr txBox="1"/>
            <p:nvPr/>
          </p:nvSpPr>
          <p:spPr>
            <a:xfrm>
              <a:off x="6380629" y="5017436"/>
              <a:ext cx="646356" cy="307777"/>
            </a:xfrm>
            <a:prstGeom prst="rect">
              <a:avLst/>
            </a:prstGeom>
            <a:noFill/>
          </p:spPr>
          <p:txBody>
            <a:bodyPr wrap="square" rtlCol="0">
              <a:spAutoFit/>
            </a:bodyPr>
            <a:lstStyle/>
            <a:p>
              <a:pPr algn="l"/>
              <a:r>
                <a:rPr lang="en-US" sz="1400" dirty="0" smtClean="0">
                  <a:latin typeface="+mn-lt"/>
                </a:rPr>
                <a:t>1060</a:t>
              </a:r>
              <a:endParaRPr lang="en-US" sz="1400" dirty="0">
                <a:latin typeface="+mn-lt"/>
              </a:endParaRPr>
            </a:p>
          </p:txBody>
        </p:sp>
        <p:sp>
          <p:nvSpPr>
            <p:cNvPr id="72" name="TextBox 71"/>
            <p:cNvSpPr txBox="1"/>
            <p:nvPr/>
          </p:nvSpPr>
          <p:spPr>
            <a:xfrm>
              <a:off x="7427301" y="5019116"/>
              <a:ext cx="646356" cy="307777"/>
            </a:xfrm>
            <a:prstGeom prst="rect">
              <a:avLst/>
            </a:prstGeom>
            <a:noFill/>
          </p:spPr>
          <p:txBody>
            <a:bodyPr wrap="square" rtlCol="0">
              <a:spAutoFit/>
            </a:bodyPr>
            <a:lstStyle/>
            <a:p>
              <a:pPr algn="l"/>
              <a:r>
                <a:rPr lang="en-US" sz="1400" dirty="0" smtClean="0">
                  <a:latin typeface="+mn-lt"/>
                </a:rPr>
                <a:t>1260</a:t>
              </a:r>
              <a:endParaRPr lang="en-US" sz="1400" dirty="0">
                <a:latin typeface="+mn-lt"/>
              </a:endParaRPr>
            </a:p>
          </p:txBody>
        </p:sp>
        <p:sp>
          <p:nvSpPr>
            <p:cNvPr id="73" name="TextBox 72"/>
            <p:cNvSpPr txBox="1"/>
            <p:nvPr/>
          </p:nvSpPr>
          <p:spPr>
            <a:xfrm>
              <a:off x="7278204" y="4096351"/>
              <a:ext cx="646356" cy="307777"/>
            </a:xfrm>
            <a:prstGeom prst="rect">
              <a:avLst/>
            </a:prstGeom>
            <a:noFill/>
          </p:spPr>
          <p:txBody>
            <a:bodyPr wrap="square" rtlCol="0">
              <a:spAutoFit/>
            </a:bodyPr>
            <a:lstStyle/>
            <a:p>
              <a:pPr algn="l"/>
              <a:r>
                <a:rPr lang="en-US" sz="1400" dirty="0" smtClean="0">
                  <a:latin typeface="+mn-lt"/>
                </a:rPr>
                <a:t>1260</a:t>
              </a:r>
              <a:endParaRPr lang="en-US" sz="1400" dirty="0">
                <a:latin typeface="+mn-lt"/>
              </a:endParaRPr>
            </a:p>
          </p:txBody>
        </p:sp>
        <p:sp>
          <p:nvSpPr>
            <p:cNvPr id="74" name="TextBox 73"/>
            <p:cNvSpPr txBox="1"/>
            <p:nvPr/>
          </p:nvSpPr>
          <p:spPr>
            <a:xfrm>
              <a:off x="7989989" y="4094700"/>
              <a:ext cx="646356" cy="307777"/>
            </a:xfrm>
            <a:prstGeom prst="rect">
              <a:avLst/>
            </a:prstGeom>
            <a:noFill/>
          </p:spPr>
          <p:txBody>
            <a:bodyPr wrap="square" rtlCol="0">
              <a:spAutoFit/>
            </a:bodyPr>
            <a:lstStyle/>
            <a:p>
              <a:pPr algn="l"/>
              <a:r>
                <a:rPr lang="en-US" sz="1400" dirty="0" smtClean="0">
                  <a:latin typeface="+mn-lt"/>
                </a:rPr>
                <a:t>1380</a:t>
              </a:r>
              <a:endParaRPr lang="en-US" sz="1400" dirty="0">
                <a:latin typeface="+mn-lt"/>
              </a:endParaRPr>
            </a:p>
          </p:txBody>
        </p:sp>
        <p:sp>
          <p:nvSpPr>
            <p:cNvPr id="75" name="Rectangle 74"/>
            <p:cNvSpPr/>
            <p:nvPr/>
          </p:nvSpPr>
          <p:spPr bwMode="auto">
            <a:xfrm>
              <a:off x="7701919" y="3793323"/>
              <a:ext cx="713433" cy="3516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timer</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76" name="TextBox 75"/>
            <p:cNvSpPr txBox="1"/>
            <p:nvPr/>
          </p:nvSpPr>
          <p:spPr>
            <a:xfrm>
              <a:off x="7418931" y="3543713"/>
              <a:ext cx="646356" cy="307777"/>
            </a:xfrm>
            <a:prstGeom prst="rect">
              <a:avLst/>
            </a:prstGeom>
            <a:noFill/>
          </p:spPr>
          <p:txBody>
            <a:bodyPr wrap="square" rtlCol="0">
              <a:spAutoFit/>
            </a:bodyPr>
            <a:lstStyle/>
            <a:p>
              <a:pPr algn="l"/>
              <a:r>
                <a:rPr lang="en-US" sz="1400" dirty="0" smtClean="0">
                  <a:latin typeface="+mn-lt"/>
                </a:rPr>
                <a:t>120</a:t>
              </a:r>
              <a:endParaRPr lang="en-US" sz="1400" dirty="0">
                <a:latin typeface="+mn-lt"/>
              </a:endParaRPr>
            </a:p>
          </p:txBody>
        </p:sp>
        <p:sp>
          <p:nvSpPr>
            <p:cNvPr id="77" name="TextBox 76"/>
            <p:cNvSpPr txBox="1"/>
            <p:nvPr/>
          </p:nvSpPr>
          <p:spPr>
            <a:xfrm>
              <a:off x="8164208" y="3535335"/>
              <a:ext cx="646356" cy="307777"/>
            </a:xfrm>
            <a:prstGeom prst="rect">
              <a:avLst/>
            </a:prstGeom>
            <a:noFill/>
          </p:spPr>
          <p:txBody>
            <a:bodyPr wrap="square" rtlCol="0">
              <a:spAutoFit/>
            </a:bodyPr>
            <a:lstStyle/>
            <a:p>
              <a:pPr algn="l"/>
              <a:r>
                <a:rPr lang="en-US" sz="1400" dirty="0" smtClean="0">
                  <a:latin typeface="+mn-lt"/>
                </a:rPr>
                <a:t>0</a:t>
              </a:r>
              <a:endParaRPr lang="en-US" sz="1400" dirty="0">
                <a:latin typeface="+mn-lt"/>
              </a:endParaRPr>
            </a:p>
          </p:txBody>
        </p:sp>
        <p:sp>
          <p:nvSpPr>
            <p:cNvPr id="78" name="Rectangle 77"/>
            <p:cNvSpPr/>
            <p:nvPr/>
          </p:nvSpPr>
          <p:spPr bwMode="auto">
            <a:xfrm>
              <a:off x="8413824" y="3781520"/>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9" name="TextBox 78"/>
            <p:cNvSpPr txBox="1"/>
            <p:nvPr/>
          </p:nvSpPr>
          <p:spPr>
            <a:xfrm>
              <a:off x="8345223" y="3545308"/>
              <a:ext cx="646356" cy="307777"/>
            </a:xfrm>
            <a:prstGeom prst="rect">
              <a:avLst/>
            </a:prstGeom>
            <a:noFill/>
          </p:spPr>
          <p:txBody>
            <a:bodyPr wrap="square" rtlCol="0">
              <a:spAutoFit/>
            </a:bodyPr>
            <a:lstStyle/>
            <a:p>
              <a:pPr algn="l"/>
              <a:r>
                <a:rPr lang="en-US" sz="1400" dirty="0" smtClean="0">
                  <a:latin typeface="+mn-lt"/>
                </a:rPr>
                <a:t>RTS</a:t>
              </a:r>
              <a:endParaRPr lang="en-US" sz="1400" dirty="0">
                <a:latin typeface="+mn-lt"/>
              </a:endParaRPr>
            </a:p>
          </p:txBody>
        </p:sp>
        <p:sp>
          <p:nvSpPr>
            <p:cNvPr id="80" name="Rectangle 79"/>
            <p:cNvSpPr/>
            <p:nvPr/>
          </p:nvSpPr>
          <p:spPr bwMode="auto">
            <a:xfrm>
              <a:off x="8576191" y="2858855"/>
              <a:ext cx="170822" cy="3717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1" name="TextBox 80"/>
            <p:cNvSpPr txBox="1"/>
            <p:nvPr/>
          </p:nvSpPr>
          <p:spPr>
            <a:xfrm>
              <a:off x="8397062" y="2602547"/>
              <a:ext cx="646356" cy="307777"/>
            </a:xfrm>
            <a:prstGeom prst="rect">
              <a:avLst/>
            </a:prstGeom>
            <a:noFill/>
          </p:spPr>
          <p:txBody>
            <a:bodyPr wrap="square" rtlCol="0">
              <a:spAutoFit/>
            </a:bodyPr>
            <a:lstStyle/>
            <a:p>
              <a:pPr algn="l"/>
              <a:r>
                <a:rPr lang="en-US" sz="1400" dirty="0" smtClean="0">
                  <a:latin typeface="+mn-lt"/>
                </a:rPr>
                <a:t>CTS</a:t>
              </a:r>
              <a:endParaRPr lang="en-US" sz="1400" dirty="0">
                <a:latin typeface="+mn-lt"/>
              </a:endParaRPr>
            </a:p>
          </p:txBody>
        </p:sp>
        <p:sp>
          <p:nvSpPr>
            <p:cNvPr id="82" name="TextBox 81"/>
            <p:cNvSpPr txBox="1"/>
            <p:nvPr/>
          </p:nvSpPr>
          <p:spPr>
            <a:xfrm>
              <a:off x="8102263" y="3181939"/>
              <a:ext cx="646356" cy="307777"/>
            </a:xfrm>
            <a:prstGeom prst="rect">
              <a:avLst/>
            </a:prstGeom>
            <a:noFill/>
          </p:spPr>
          <p:txBody>
            <a:bodyPr wrap="square" rtlCol="0">
              <a:spAutoFit/>
            </a:bodyPr>
            <a:lstStyle/>
            <a:p>
              <a:pPr algn="l"/>
              <a:r>
                <a:rPr lang="en-US" sz="1400" dirty="0" smtClean="0">
                  <a:latin typeface="+mn-lt"/>
                </a:rPr>
                <a:t>1400</a:t>
              </a:r>
              <a:endParaRPr lang="en-US" sz="1400" dirty="0">
                <a:latin typeface="+mn-lt"/>
              </a:endParaRPr>
            </a:p>
          </p:txBody>
        </p:sp>
        <p:sp>
          <p:nvSpPr>
            <p:cNvPr id="83" name="TextBox 82"/>
            <p:cNvSpPr txBox="1"/>
            <p:nvPr/>
          </p:nvSpPr>
          <p:spPr>
            <a:xfrm>
              <a:off x="8656594" y="3173567"/>
              <a:ext cx="646356" cy="307777"/>
            </a:xfrm>
            <a:prstGeom prst="rect">
              <a:avLst/>
            </a:prstGeom>
            <a:noFill/>
          </p:spPr>
          <p:txBody>
            <a:bodyPr wrap="square" rtlCol="0">
              <a:spAutoFit/>
            </a:bodyPr>
            <a:lstStyle/>
            <a:p>
              <a:pPr algn="l"/>
              <a:r>
                <a:rPr lang="en-US" sz="1400" dirty="0" smtClean="0">
                  <a:latin typeface="+mn-lt"/>
                </a:rPr>
                <a:t>1420</a:t>
              </a:r>
              <a:endParaRPr lang="en-US" sz="1400" dirty="0">
                <a:latin typeface="+mn-lt"/>
              </a:endParaRPr>
            </a:p>
          </p:txBody>
        </p:sp>
        <p:sp>
          <p:nvSpPr>
            <p:cNvPr id="84" name="Rectangle 83"/>
            <p:cNvSpPr/>
            <p:nvPr/>
          </p:nvSpPr>
          <p:spPr bwMode="auto">
            <a:xfrm>
              <a:off x="8742074" y="3771509"/>
              <a:ext cx="1095270" cy="381838"/>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Book Antiqua" pitchFamily="18" charset="0"/>
                </a:rPr>
                <a:t>Transmit</a:t>
              </a: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85" name="TextBox 84"/>
            <p:cNvSpPr txBox="1"/>
            <p:nvPr/>
          </p:nvSpPr>
          <p:spPr>
            <a:xfrm>
              <a:off x="8529386" y="4094663"/>
              <a:ext cx="646356" cy="307777"/>
            </a:xfrm>
            <a:prstGeom prst="rect">
              <a:avLst/>
            </a:prstGeom>
            <a:noFill/>
          </p:spPr>
          <p:txBody>
            <a:bodyPr wrap="square" rtlCol="0">
              <a:spAutoFit/>
            </a:bodyPr>
            <a:lstStyle/>
            <a:p>
              <a:pPr algn="l"/>
              <a:r>
                <a:rPr lang="en-US" sz="1400" dirty="0" smtClean="0">
                  <a:latin typeface="+mn-lt"/>
                </a:rPr>
                <a:t>1420</a:t>
              </a:r>
              <a:endParaRPr lang="en-US" sz="1400" dirty="0">
                <a:latin typeface="+mn-lt"/>
              </a:endParaRPr>
            </a:p>
          </p:txBody>
        </p:sp>
        <p:sp>
          <p:nvSpPr>
            <p:cNvPr id="86" name="TextBox 85"/>
            <p:cNvSpPr txBox="1"/>
            <p:nvPr/>
          </p:nvSpPr>
          <p:spPr>
            <a:xfrm>
              <a:off x="9415290" y="4096343"/>
              <a:ext cx="646356" cy="307777"/>
            </a:xfrm>
            <a:prstGeom prst="rect">
              <a:avLst/>
            </a:prstGeom>
            <a:noFill/>
          </p:spPr>
          <p:txBody>
            <a:bodyPr wrap="square" rtlCol="0">
              <a:spAutoFit/>
            </a:bodyPr>
            <a:lstStyle/>
            <a:p>
              <a:pPr algn="l"/>
              <a:r>
                <a:rPr lang="en-US" sz="1400" dirty="0" smtClean="0">
                  <a:latin typeface="+mn-lt"/>
                </a:rPr>
                <a:t>1620</a:t>
              </a:r>
              <a:endParaRPr lang="en-US" sz="1400" dirty="0">
                <a:latin typeface="+mn-lt"/>
              </a:endParaRPr>
            </a:p>
          </p:txBody>
        </p:sp>
      </p:grpSp>
      <p:grpSp>
        <p:nvGrpSpPr>
          <p:cNvPr id="88" name="Group 87"/>
          <p:cNvGrpSpPr/>
          <p:nvPr/>
        </p:nvGrpSpPr>
        <p:grpSpPr>
          <a:xfrm>
            <a:off x="3881048" y="1580368"/>
            <a:ext cx="2101884" cy="864909"/>
            <a:chOff x="4271192" y="629392"/>
            <a:chExt cx="2101884" cy="864909"/>
          </a:xfrm>
        </p:grpSpPr>
        <p:sp>
          <p:nvSpPr>
            <p:cNvPr id="89" name="Oval 88"/>
            <p:cNvSpPr/>
            <p:nvPr/>
          </p:nvSpPr>
          <p:spPr bwMode="auto">
            <a:xfrm>
              <a:off x="5189517" y="6293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X</a:t>
              </a:r>
            </a:p>
          </p:txBody>
        </p:sp>
        <p:sp>
          <p:nvSpPr>
            <p:cNvPr id="90" name="Oval 89"/>
            <p:cNvSpPr/>
            <p:nvPr/>
          </p:nvSpPr>
          <p:spPr bwMode="auto">
            <a:xfrm>
              <a:off x="5187542" y="1173667"/>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A</a:t>
              </a:r>
            </a:p>
          </p:txBody>
        </p:sp>
        <p:sp>
          <p:nvSpPr>
            <p:cNvPr id="91" name="Oval 90"/>
            <p:cNvSpPr/>
            <p:nvPr/>
          </p:nvSpPr>
          <p:spPr bwMode="auto">
            <a:xfrm>
              <a:off x="6040567"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B</a:t>
              </a:r>
            </a:p>
          </p:txBody>
        </p:sp>
        <p:sp>
          <p:nvSpPr>
            <p:cNvPr id="92" name="Oval 91"/>
            <p:cNvSpPr/>
            <p:nvPr/>
          </p:nvSpPr>
          <p:spPr bwMode="auto">
            <a:xfrm>
              <a:off x="4271192" y="1171692"/>
              <a:ext cx="332509" cy="32063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rPr>
                <a:t>C</a:t>
              </a:r>
            </a:p>
          </p:txBody>
        </p:sp>
        <p:cxnSp>
          <p:nvCxnSpPr>
            <p:cNvPr id="93" name="Straight Arrow Connector 92"/>
            <p:cNvCxnSpPr>
              <a:stCxn id="89" idx="2"/>
              <a:endCxn id="92" idx="0"/>
            </p:cNvCxnSpPr>
            <p:nvPr/>
          </p:nvCxnSpPr>
          <p:spPr bwMode="auto">
            <a:xfrm flipH="1">
              <a:off x="4437447" y="789709"/>
              <a:ext cx="752070" cy="381983"/>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94" name="Straight Arrow Connector 93"/>
            <p:cNvCxnSpPr>
              <a:stCxn id="89" idx="4"/>
              <a:endCxn id="90" idx="0"/>
            </p:cNvCxnSpPr>
            <p:nvPr/>
          </p:nvCxnSpPr>
          <p:spPr bwMode="auto">
            <a:xfrm flipH="1">
              <a:off x="5353797" y="950026"/>
              <a:ext cx="1975" cy="22364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95" name="Straight Arrow Connector 94"/>
            <p:cNvCxnSpPr>
              <a:stCxn id="89" idx="6"/>
              <a:endCxn id="91" idx="1"/>
            </p:cNvCxnSpPr>
            <p:nvPr/>
          </p:nvCxnSpPr>
          <p:spPr bwMode="auto">
            <a:xfrm>
              <a:off x="5522026" y="789709"/>
              <a:ext cx="567236" cy="42893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96" name="Straight Arrow Connector 95"/>
            <p:cNvCxnSpPr>
              <a:stCxn id="90" idx="6"/>
              <a:endCxn id="91" idx="2"/>
            </p:cNvCxnSpPr>
            <p:nvPr/>
          </p:nvCxnSpPr>
          <p:spPr bwMode="auto">
            <a:xfrm flipV="1">
              <a:off x="5520051" y="1332009"/>
              <a:ext cx="520516" cy="197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97" name="Straight Arrow Connector 96"/>
            <p:cNvCxnSpPr>
              <a:stCxn id="92" idx="6"/>
              <a:endCxn id="90" idx="2"/>
            </p:cNvCxnSpPr>
            <p:nvPr/>
          </p:nvCxnSpPr>
          <p:spPr bwMode="auto">
            <a:xfrm>
              <a:off x="4603701" y="1332009"/>
              <a:ext cx="583841" cy="1975"/>
            </a:xfrm>
            <a:prstGeom prst="straightConnector1">
              <a:avLst/>
            </a:prstGeom>
            <a:solidFill>
              <a:schemeClr val="accent1"/>
            </a:solidFill>
            <a:ln w="12700" cap="flat" cmpd="sng" algn="ctr">
              <a:solidFill>
                <a:schemeClr val="tx1"/>
              </a:solidFill>
              <a:prstDash val="solid"/>
              <a:round/>
              <a:headEnd type="arrow"/>
              <a:tailEnd type="arrow"/>
            </a:ln>
            <a:effectLst/>
          </p:spPr>
        </p:cxnSp>
      </p:grpSp>
    </p:spTree>
    <p:extLst>
      <p:ext uri="{BB962C8B-B14F-4D97-AF65-F5344CB8AC3E}">
        <p14:creationId xmlns="" xmlns:p14="http://schemas.microsoft.com/office/powerpoint/2010/main" val="591287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51980" y="486234"/>
            <a:ext cx="10081120" cy="910766"/>
          </a:xfrm>
        </p:spPr>
        <p:txBody>
          <a:bodyPr/>
          <a:lstStyle/>
          <a:p>
            <a:pPr>
              <a:defRPr/>
            </a:pPr>
            <a:r>
              <a:rPr lang="en-US" dirty="0">
                <a:latin typeface="+mn-lt"/>
                <a:cs typeface="+mj-cs"/>
              </a:rPr>
              <a:t>Characteristics of </a:t>
            </a:r>
            <a:r>
              <a:rPr lang="en-US" dirty="0" smtClean="0">
                <a:latin typeface="+mn-lt"/>
                <a:cs typeface="+mj-cs"/>
              </a:rPr>
              <a:t>Wireless Links</a:t>
            </a:r>
            <a:endParaRPr lang="en-US" dirty="0">
              <a:latin typeface="+mn-lt"/>
              <a:cs typeface="+mj-cs"/>
            </a:endParaRPr>
          </a:p>
        </p:txBody>
      </p:sp>
      <p:sp>
        <p:nvSpPr>
          <p:cNvPr id="7176" name="Rectangle 111"/>
          <p:cNvSpPr>
            <a:spLocks noChangeArrowheads="1"/>
          </p:cNvSpPr>
          <p:nvPr/>
        </p:nvSpPr>
        <p:spPr bwMode="auto">
          <a:xfrm>
            <a:off x="1501505" y="2037300"/>
            <a:ext cx="7990314" cy="4346062"/>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ln>
            <a:noFill/>
          </a:ln>
          <a:effectLst/>
        </p:spPr>
        <p:txBody>
          <a:bodyPr wrap="none" lIns="101882" tIns="50941" rIns="101882" bIns="50941" anchor="ctr"/>
          <a:lstStyle/>
          <a:p>
            <a:pPr>
              <a:defRPr/>
            </a:pPr>
            <a:endParaRPr lang="en-US">
              <a:latin typeface="Comic Sans MS" pitchFamily="66" charset="0"/>
              <a:ea typeface="+mn-ea"/>
              <a:cs typeface="+mn-cs"/>
            </a:endParaRPr>
          </a:p>
        </p:txBody>
      </p:sp>
      <p:sp>
        <p:nvSpPr>
          <p:cNvPr id="8198" name="Line 112"/>
          <p:cNvSpPr>
            <a:spLocks noChangeShapeType="1"/>
          </p:cNvSpPr>
          <p:nvPr/>
        </p:nvSpPr>
        <p:spPr bwMode="auto">
          <a:xfrm>
            <a:off x="1501505" y="6383362"/>
            <a:ext cx="8061777"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8199" name="Text Box 113"/>
          <p:cNvSpPr txBox="1">
            <a:spLocks noChangeArrowheads="1"/>
          </p:cNvSpPr>
          <p:nvPr/>
        </p:nvSpPr>
        <p:spPr bwMode="auto">
          <a:xfrm>
            <a:off x="1968694" y="6371423"/>
            <a:ext cx="997050" cy="6924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Indoor</a:t>
            </a:r>
          </a:p>
          <a:p>
            <a:pPr algn="ctr" eaLnBrk="1" hangingPunct="1">
              <a:defRPr/>
            </a:pPr>
            <a:r>
              <a:rPr lang="en-US" sz="1600">
                <a:latin typeface="Arial" charset="0"/>
                <a:cs typeface="+mn-cs"/>
              </a:rPr>
              <a:t>10-30m</a:t>
            </a:r>
          </a:p>
        </p:txBody>
      </p:sp>
      <p:sp>
        <p:nvSpPr>
          <p:cNvPr id="8200" name="Text Box 114"/>
          <p:cNvSpPr txBox="1">
            <a:spLocks noChangeArrowheads="1"/>
          </p:cNvSpPr>
          <p:nvPr/>
        </p:nvSpPr>
        <p:spPr bwMode="auto">
          <a:xfrm>
            <a:off x="3840987" y="6375403"/>
            <a:ext cx="1150081" cy="6924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Outdoor</a:t>
            </a:r>
          </a:p>
          <a:p>
            <a:pPr algn="ctr" eaLnBrk="1" hangingPunct="1">
              <a:defRPr/>
            </a:pPr>
            <a:r>
              <a:rPr lang="en-US" sz="1600">
                <a:latin typeface="Arial" charset="0"/>
                <a:cs typeface="+mn-cs"/>
              </a:rPr>
              <a:t>50-200m</a:t>
            </a:r>
          </a:p>
        </p:txBody>
      </p:sp>
      <p:sp>
        <p:nvSpPr>
          <p:cNvPr id="8201" name="Text Box 115"/>
          <p:cNvSpPr txBox="1">
            <a:spLocks noChangeArrowheads="1"/>
          </p:cNvSpPr>
          <p:nvPr/>
        </p:nvSpPr>
        <p:spPr bwMode="auto">
          <a:xfrm>
            <a:off x="5564620" y="6381373"/>
            <a:ext cx="1577261" cy="9988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Mid-range</a:t>
            </a:r>
          </a:p>
          <a:p>
            <a:pPr algn="ctr" eaLnBrk="1" hangingPunct="1">
              <a:defRPr/>
            </a:pPr>
            <a:r>
              <a:rPr lang="en-US" smtClean="0">
                <a:latin typeface="Arial" charset="0"/>
                <a:cs typeface="+mn-cs"/>
              </a:rPr>
              <a:t>outdoor</a:t>
            </a:r>
          </a:p>
          <a:p>
            <a:pPr algn="ctr" eaLnBrk="1" hangingPunct="1">
              <a:defRPr/>
            </a:pPr>
            <a:r>
              <a:rPr lang="en-US" sz="1600">
                <a:latin typeface="Arial" charset="0"/>
                <a:cs typeface="+mn-cs"/>
              </a:rPr>
              <a:t>200m – 4 Km</a:t>
            </a:r>
          </a:p>
        </p:txBody>
      </p:sp>
      <p:sp>
        <p:nvSpPr>
          <p:cNvPr id="8202" name="Text Box 116"/>
          <p:cNvSpPr txBox="1">
            <a:spLocks noChangeArrowheads="1"/>
          </p:cNvSpPr>
          <p:nvPr/>
        </p:nvSpPr>
        <p:spPr bwMode="auto">
          <a:xfrm>
            <a:off x="7452566" y="6381373"/>
            <a:ext cx="1602415" cy="9988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Long-range</a:t>
            </a:r>
          </a:p>
          <a:p>
            <a:pPr algn="ctr" eaLnBrk="1" hangingPunct="1">
              <a:defRPr/>
            </a:pPr>
            <a:r>
              <a:rPr lang="en-US" smtClean="0">
                <a:latin typeface="Arial" charset="0"/>
                <a:cs typeface="+mn-cs"/>
              </a:rPr>
              <a:t>outdoor</a:t>
            </a:r>
          </a:p>
          <a:p>
            <a:pPr algn="ctr" eaLnBrk="1" hangingPunct="1">
              <a:defRPr/>
            </a:pPr>
            <a:r>
              <a:rPr lang="en-US" sz="1600">
                <a:latin typeface="Arial" charset="0"/>
                <a:cs typeface="+mn-cs"/>
              </a:rPr>
              <a:t>5Km – 20 Km</a:t>
            </a:r>
          </a:p>
        </p:txBody>
      </p:sp>
      <p:sp>
        <p:nvSpPr>
          <p:cNvPr id="8203" name="Text Box 117"/>
          <p:cNvSpPr txBox="1">
            <a:spLocks noChangeArrowheads="1"/>
          </p:cNvSpPr>
          <p:nvPr/>
        </p:nvSpPr>
        <p:spPr bwMode="auto">
          <a:xfrm>
            <a:off x="733665" y="5603301"/>
            <a:ext cx="724481"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.056</a:t>
            </a:r>
            <a:endParaRPr lang="en-US" sz="1600">
              <a:latin typeface="Arial" charset="0"/>
              <a:cs typeface="+mn-cs"/>
            </a:endParaRPr>
          </a:p>
        </p:txBody>
      </p:sp>
      <p:sp>
        <p:nvSpPr>
          <p:cNvPr id="8204" name="Text Box 118"/>
          <p:cNvSpPr txBox="1">
            <a:spLocks noChangeArrowheads="1"/>
          </p:cNvSpPr>
          <p:nvPr/>
        </p:nvSpPr>
        <p:spPr bwMode="auto">
          <a:xfrm>
            <a:off x="737528" y="5062032"/>
            <a:ext cx="724481"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.384</a:t>
            </a:r>
            <a:endParaRPr lang="en-US" sz="1600">
              <a:latin typeface="Arial" charset="0"/>
              <a:cs typeface="+mn-cs"/>
            </a:endParaRPr>
          </a:p>
        </p:txBody>
      </p:sp>
      <p:sp>
        <p:nvSpPr>
          <p:cNvPr id="8205" name="Text Box 119"/>
          <p:cNvSpPr txBox="1">
            <a:spLocks noChangeArrowheads="1"/>
          </p:cNvSpPr>
          <p:nvPr/>
        </p:nvSpPr>
        <p:spPr bwMode="auto">
          <a:xfrm>
            <a:off x="1015420" y="4196402"/>
            <a:ext cx="369564"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1</a:t>
            </a:r>
            <a:endParaRPr lang="en-US" sz="1600">
              <a:latin typeface="Arial" charset="0"/>
              <a:cs typeface="+mn-cs"/>
            </a:endParaRPr>
          </a:p>
        </p:txBody>
      </p:sp>
      <p:sp>
        <p:nvSpPr>
          <p:cNvPr id="8206" name="Text Box 120"/>
          <p:cNvSpPr txBox="1">
            <a:spLocks noChangeArrowheads="1"/>
          </p:cNvSpPr>
          <p:nvPr/>
        </p:nvSpPr>
        <p:spPr bwMode="auto">
          <a:xfrm>
            <a:off x="1013489" y="3655134"/>
            <a:ext cx="369564"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4</a:t>
            </a:r>
            <a:endParaRPr lang="en-US" sz="1600">
              <a:latin typeface="Arial" charset="0"/>
              <a:cs typeface="+mn-cs"/>
            </a:endParaRPr>
          </a:p>
        </p:txBody>
      </p:sp>
      <p:sp>
        <p:nvSpPr>
          <p:cNvPr id="8207" name="Text Box 121"/>
          <p:cNvSpPr txBox="1">
            <a:spLocks noChangeArrowheads="1"/>
          </p:cNvSpPr>
          <p:nvPr/>
        </p:nvSpPr>
        <p:spPr bwMode="auto">
          <a:xfrm>
            <a:off x="678152" y="3159636"/>
            <a:ext cx="719619"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5-11</a:t>
            </a:r>
            <a:endParaRPr lang="en-US" sz="1600">
              <a:latin typeface="Arial" charset="0"/>
              <a:cs typeface="+mn-cs"/>
            </a:endParaRPr>
          </a:p>
        </p:txBody>
      </p:sp>
      <p:sp>
        <p:nvSpPr>
          <p:cNvPr id="8208" name="Text Box 122"/>
          <p:cNvSpPr txBox="1">
            <a:spLocks noChangeArrowheads="1"/>
          </p:cNvSpPr>
          <p:nvPr/>
        </p:nvSpPr>
        <p:spPr bwMode="auto">
          <a:xfrm>
            <a:off x="888413" y="2638267"/>
            <a:ext cx="511556"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54</a:t>
            </a:r>
            <a:endParaRPr lang="en-US" sz="1600">
              <a:latin typeface="Arial" charset="0"/>
              <a:cs typeface="+mn-cs"/>
            </a:endParaRPr>
          </a:p>
        </p:txBody>
      </p:sp>
      <p:sp>
        <p:nvSpPr>
          <p:cNvPr id="8209" name="Rectangle 123"/>
          <p:cNvSpPr>
            <a:spLocks noChangeArrowheads="1"/>
          </p:cNvSpPr>
          <p:nvPr/>
        </p:nvSpPr>
        <p:spPr bwMode="auto">
          <a:xfrm>
            <a:off x="3125836" y="5668969"/>
            <a:ext cx="5689984" cy="356201"/>
          </a:xfrm>
          <a:prstGeom prst="rect">
            <a:avLst/>
          </a:prstGeom>
          <a:solidFill>
            <a:srgbClr val="3333CC"/>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10" name="Text Box 124"/>
          <p:cNvSpPr txBox="1">
            <a:spLocks noChangeArrowheads="1"/>
          </p:cNvSpPr>
          <p:nvPr/>
        </p:nvSpPr>
        <p:spPr bwMode="auto">
          <a:xfrm>
            <a:off x="4592071" y="5659019"/>
            <a:ext cx="2661223"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2G: IS-95, CDMA, GSM</a:t>
            </a:r>
          </a:p>
        </p:txBody>
      </p:sp>
      <p:sp>
        <p:nvSpPr>
          <p:cNvPr id="8211" name="Rectangle 126"/>
          <p:cNvSpPr>
            <a:spLocks noChangeArrowheads="1"/>
          </p:cNvSpPr>
          <p:nvPr/>
        </p:nvSpPr>
        <p:spPr bwMode="auto">
          <a:xfrm>
            <a:off x="3112315" y="5145611"/>
            <a:ext cx="5689984" cy="356202"/>
          </a:xfrm>
          <a:prstGeom prst="rect">
            <a:avLst/>
          </a:prstGeom>
          <a:solidFill>
            <a:srgbClr val="3333CC"/>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12" name="Text Box 127"/>
          <p:cNvSpPr txBox="1">
            <a:spLocks noChangeArrowheads="1"/>
          </p:cNvSpPr>
          <p:nvPr/>
        </p:nvSpPr>
        <p:spPr bwMode="auto">
          <a:xfrm>
            <a:off x="4224180" y="5117752"/>
            <a:ext cx="3770781"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2.5G: UMTS/WCDMA, CDMA2000</a:t>
            </a:r>
          </a:p>
        </p:txBody>
      </p:sp>
      <p:sp>
        <p:nvSpPr>
          <p:cNvPr id="8213" name="Rectangle 129"/>
          <p:cNvSpPr>
            <a:spLocks noChangeArrowheads="1"/>
          </p:cNvSpPr>
          <p:nvPr/>
        </p:nvSpPr>
        <p:spPr bwMode="auto">
          <a:xfrm>
            <a:off x="1516956" y="4228242"/>
            <a:ext cx="1129886" cy="356201"/>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14" name="Text Box 130"/>
          <p:cNvSpPr txBox="1">
            <a:spLocks noChangeArrowheads="1"/>
          </p:cNvSpPr>
          <p:nvPr/>
        </p:nvSpPr>
        <p:spPr bwMode="auto">
          <a:xfrm>
            <a:off x="1578355" y="4238191"/>
            <a:ext cx="921699" cy="386117"/>
          </a:xfrm>
          <a:prstGeom prst="rect">
            <a:avLst/>
          </a:prstGeom>
          <a:noFill/>
          <a:ln>
            <a:noFill/>
          </a:ln>
          <a:effectLst/>
          <a:extLst>
            <a:ext uri="{909E8E84-426E-40dd-AFC4-6F175D3DCCD1}">
              <a14:hiddenFill xmlns="" xmlns:a14="http://schemas.microsoft.com/office/drawing/2010/main">
                <a:solidFill>
                  <a:srgbClr val="3333CC"/>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802.15</a:t>
            </a:r>
          </a:p>
        </p:txBody>
      </p:sp>
      <p:sp>
        <p:nvSpPr>
          <p:cNvPr id="8219" name="Line 135"/>
          <p:cNvSpPr>
            <a:spLocks noChangeShapeType="1"/>
          </p:cNvSpPr>
          <p:nvPr/>
        </p:nvSpPr>
        <p:spPr bwMode="auto">
          <a:xfrm flipV="1">
            <a:off x="1503437" y="1868969"/>
            <a:ext cx="0" cy="451439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8220" name="Rectangle 136"/>
          <p:cNvSpPr>
            <a:spLocks noChangeArrowheads="1"/>
          </p:cNvSpPr>
          <p:nvPr/>
        </p:nvSpPr>
        <p:spPr bwMode="auto">
          <a:xfrm>
            <a:off x="3193436" y="2336800"/>
            <a:ext cx="6178635" cy="1437733"/>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21" name="Rectangle 137"/>
          <p:cNvSpPr>
            <a:spLocks noChangeArrowheads="1"/>
          </p:cNvSpPr>
          <p:nvPr/>
        </p:nvSpPr>
        <p:spPr bwMode="auto">
          <a:xfrm>
            <a:off x="3116178" y="3718813"/>
            <a:ext cx="5689984" cy="356201"/>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22" name="Text Box 138"/>
          <p:cNvSpPr txBox="1">
            <a:spLocks noChangeArrowheads="1"/>
          </p:cNvSpPr>
          <p:nvPr/>
        </p:nvSpPr>
        <p:spPr bwMode="auto">
          <a:xfrm>
            <a:off x="3292732" y="3728763"/>
            <a:ext cx="5422654"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3G: UMTS/WCDMA-HSPDA, CDMA2000-1xEVDO</a:t>
            </a:r>
          </a:p>
        </p:txBody>
      </p:sp>
      <p:sp>
        <p:nvSpPr>
          <p:cNvPr id="8223" name="Text Box 140"/>
          <p:cNvSpPr txBox="1">
            <a:spLocks noChangeArrowheads="1"/>
          </p:cNvSpPr>
          <p:nvPr/>
        </p:nvSpPr>
        <p:spPr bwMode="auto">
          <a:xfrm>
            <a:off x="5906642" y="3249184"/>
            <a:ext cx="2142401"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4G: LTWE WIMAX</a:t>
            </a:r>
          </a:p>
        </p:txBody>
      </p:sp>
      <p:sp>
        <p:nvSpPr>
          <p:cNvPr id="8224" name="Rectangle 141"/>
          <p:cNvSpPr>
            <a:spLocks noChangeArrowheads="1"/>
          </p:cNvSpPr>
          <p:nvPr/>
        </p:nvSpPr>
        <p:spPr bwMode="auto">
          <a:xfrm>
            <a:off x="3699469" y="2765625"/>
            <a:ext cx="4942522" cy="35620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25" name="Text Box 142"/>
          <p:cNvSpPr txBox="1">
            <a:spLocks noChangeArrowheads="1"/>
          </p:cNvSpPr>
          <p:nvPr/>
        </p:nvSpPr>
        <p:spPr bwMode="auto">
          <a:xfrm>
            <a:off x="4828410" y="2737764"/>
            <a:ext cx="2774473"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802.11a,g point-to-point</a:t>
            </a:r>
          </a:p>
        </p:txBody>
      </p:sp>
      <p:sp>
        <p:nvSpPr>
          <p:cNvPr id="8226" name="Line 143"/>
          <p:cNvSpPr>
            <a:spLocks noChangeShapeType="1"/>
          </p:cNvSpPr>
          <p:nvPr/>
        </p:nvSpPr>
        <p:spPr bwMode="auto">
          <a:xfrm flipH="1">
            <a:off x="9499545" y="2970590"/>
            <a:ext cx="309028" cy="0"/>
          </a:xfrm>
          <a:prstGeom prst="line">
            <a:avLst/>
          </a:prstGeom>
          <a:noFill/>
          <a:ln w="9525">
            <a:solidFill>
              <a:schemeClr val="bg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cs typeface="+mn-cs"/>
            </a:endParaRPr>
          </a:p>
        </p:txBody>
      </p:sp>
      <p:sp>
        <p:nvSpPr>
          <p:cNvPr id="8227" name="Text Box 144"/>
          <p:cNvSpPr txBox="1">
            <a:spLocks noChangeArrowheads="1"/>
          </p:cNvSpPr>
          <p:nvPr/>
        </p:nvSpPr>
        <p:spPr bwMode="auto">
          <a:xfrm>
            <a:off x="772994" y="2120879"/>
            <a:ext cx="653547"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mtClean="0">
                <a:latin typeface="Arial" charset="0"/>
                <a:cs typeface="+mn-cs"/>
              </a:rPr>
              <a:t>200</a:t>
            </a:r>
            <a:endParaRPr lang="en-US" sz="1600">
              <a:latin typeface="Arial" charset="0"/>
              <a:cs typeface="+mn-cs"/>
            </a:endParaRPr>
          </a:p>
        </p:txBody>
      </p:sp>
      <p:sp>
        <p:nvSpPr>
          <p:cNvPr id="8228" name="Rectangle 145"/>
          <p:cNvSpPr>
            <a:spLocks noChangeArrowheads="1"/>
          </p:cNvSpPr>
          <p:nvPr/>
        </p:nvSpPr>
        <p:spPr bwMode="auto">
          <a:xfrm>
            <a:off x="1522751" y="2138788"/>
            <a:ext cx="1852238" cy="396001"/>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29" name="Text Box 146"/>
          <p:cNvSpPr txBox="1">
            <a:spLocks noChangeArrowheads="1"/>
          </p:cNvSpPr>
          <p:nvPr/>
        </p:nvSpPr>
        <p:spPr bwMode="auto">
          <a:xfrm>
            <a:off x="1938971" y="2138788"/>
            <a:ext cx="1047802"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802.11n</a:t>
            </a:r>
          </a:p>
        </p:txBody>
      </p:sp>
      <p:sp>
        <p:nvSpPr>
          <p:cNvPr id="8230" name="Text Box 147"/>
          <p:cNvSpPr txBox="1">
            <a:spLocks noChangeArrowheads="1"/>
          </p:cNvSpPr>
          <p:nvPr/>
        </p:nvSpPr>
        <p:spPr bwMode="auto">
          <a:xfrm rot="16200000">
            <a:off x="-573384" y="3888814"/>
            <a:ext cx="2143025" cy="4201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mtClean="0">
                <a:latin typeface="Arial" charset="0"/>
                <a:cs typeface="+mn-cs"/>
              </a:rPr>
              <a:t>Data rate (Mbps)</a:t>
            </a:r>
          </a:p>
        </p:txBody>
      </p:sp>
      <p:sp>
        <p:nvSpPr>
          <p:cNvPr id="3" name="Slide Number Placeholder 2"/>
          <p:cNvSpPr>
            <a:spLocks noGrp="1"/>
          </p:cNvSpPr>
          <p:nvPr>
            <p:ph type="sldNum" sz="quarter" idx="10"/>
          </p:nvPr>
        </p:nvSpPr>
        <p:spPr/>
        <p:txBody>
          <a:bodyPr/>
          <a:lstStyle/>
          <a:p>
            <a:fld id="{0783864D-491B-0D48-9494-9F5AD408C5EE}" type="slidenum">
              <a:rPr lang="en-US" smtClean="0"/>
              <a:pPr/>
              <a:t>4</a:t>
            </a:fld>
            <a:endParaRPr lang="en-US" dirty="0"/>
          </a:p>
        </p:txBody>
      </p:sp>
      <p:sp>
        <p:nvSpPr>
          <p:cNvPr id="39" name="Rectangle 129"/>
          <p:cNvSpPr>
            <a:spLocks noChangeArrowheads="1"/>
          </p:cNvSpPr>
          <p:nvPr/>
        </p:nvSpPr>
        <p:spPr bwMode="auto">
          <a:xfrm>
            <a:off x="4577656" y="1434242"/>
            <a:ext cx="1518344" cy="356201"/>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40" name="Text Box 130"/>
          <p:cNvSpPr txBox="1">
            <a:spLocks noChangeArrowheads="1"/>
          </p:cNvSpPr>
          <p:nvPr/>
        </p:nvSpPr>
        <p:spPr bwMode="auto">
          <a:xfrm>
            <a:off x="4799469" y="1444191"/>
            <a:ext cx="1129585" cy="349098"/>
          </a:xfrm>
          <a:prstGeom prst="rect">
            <a:avLst/>
          </a:prstGeom>
          <a:noFill/>
          <a:ln>
            <a:noFill/>
          </a:ln>
          <a:effectLst/>
          <a:extLst>
            <a:ext uri="{909E8E84-426E-40dd-AFC4-6F175D3DCCD1}">
              <a14:hiddenFill xmlns="" xmlns:a14="http://schemas.microsoft.com/office/drawing/2010/main">
                <a:solidFill>
                  <a:srgbClr val="3333CC"/>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dirty="0" smtClean="0">
                <a:solidFill>
                  <a:schemeClr val="bg1"/>
                </a:solidFill>
                <a:latin typeface="Arial" charset="0"/>
                <a:cs typeface="+mn-cs"/>
              </a:rPr>
              <a:t>5G (2020)</a:t>
            </a:r>
            <a:endParaRPr lang="en-US" sz="1600" b="1" dirty="0">
              <a:solidFill>
                <a:schemeClr val="bg1"/>
              </a:solidFill>
              <a:latin typeface="Arial" charset="0"/>
              <a:cs typeface="+mn-cs"/>
            </a:endParaRPr>
          </a:p>
        </p:txBody>
      </p:sp>
      <p:sp>
        <p:nvSpPr>
          <p:cNvPr id="8215" name="Rectangle 131"/>
          <p:cNvSpPr>
            <a:spLocks noChangeArrowheads="1"/>
          </p:cNvSpPr>
          <p:nvPr/>
        </p:nvSpPr>
        <p:spPr bwMode="auto">
          <a:xfrm>
            <a:off x="1534340" y="3177545"/>
            <a:ext cx="2097530" cy="396001"/>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16" name="Text Box 132"/>
          <p:cNvSpPr txBox="1">
            <a:spLocks noChangeArrowheads="1"/>
          </p:cNvSpPr>
          <p:nvPr/>
        </p:nvSpPr>
        <p:spPr bwMode="auto">
          <a:xfrm>
            <a:off x="1950559" y="3209384"/>
            <a:ext cx="1047802"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802.11b</a:t>
            </a:r>
          </a:p>
        </p:txBody>
      </p:sp>
      <p:sp>
        <p:nvSpPr>
          <p:cNvPr id="8217" name="Rectangle 133"/>
          <p:cNvSpPr>
            <a:spLocks noChangeArrowheads="1"/>
          </p:cNvSpPr>
          <p:nvPr/>
        </p:nvSpPr>
        <p:spPr bwMode="auto">
          <a:xfrm>
            <a:off x="1538203" y="2634288"/>
            <a:ext cx="2097530" cy="39600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8218" name="Text Box 134"/>
          <p:cNvSpPr txBox="1">
            <a:spLocks noChangeArrowheads="1"/>
          </p:cNvSpPr>
          <p:nvPr/>
        </p:nvSpPr>
        <p:spPr bwMode="auto">
          <a:xfrm>
            <a:off x="1944778" y="2666126"/>
            <a:ext cx="1237069" cy="3861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b="1">
                <a:solidFill>
                  <a:schemeClr val="bg1"/>
                </a:solidFill>
                <a:latin typeface="Arial" charset="0"/>
                <a:cs typeface="+mn-cs"/>
              </a:rPr>
              <a:t>802.11a,g</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4"/>
            </a:pPr>
            <a:r>
              <a:rPr lang="en-US" sz="1800" dirty="0" smtClean="0"/>
              <a:t>Consider a packet going from a host </a:t>
            </a:r>
            <a:r>
              <a:rPr lang="en-US" sz="1800" i="1" dirty="0" smtClean="0"/>
              <a:t>A</a:t>
            </a:r>
            <a:r>
              <a:rPr lang="en-US" sz="1800" dirty="0" smtClean="0"/>
              <a:t> on a wireless network with access point </a:t>
            </a:r>
            <a:r>
              <a:rPr lang="en-US" sz="1800" i="1" dirty="0" smtClean="0"/>
              <a:t>X</a:t>
            </a:r>
            <a:r>
              <a:rPr lang="en-US" sz="1800" dirty="0" smtClean="0"/>
              <a:t> through an Ethernet switch to a router </a:t>
            </a:r>
            <a:r>
              <a:rPr lang="en-US" sz="1800" i="1" dirty="0" smtClean="0"/>
              <a:t>R</a:t>
            </a:r>
            <a:r>
              <a:rPr lang="en-US" sz="1800" dirty="0" smtClean="0"/>
              <a:t>. From there, it goes back to the switch to another access point </a:t>
            </a:r>
            <a:r>
              <a:rPr lang="en-US" sz="1800" i="1" dirty="0" smtClean="0"/>
              <a:t>Y</a:t>
            </a:r>
            <a:r>
              <a:rPr lang="en-US" sz="1800" dirty="0" smtClean="0"/>
              <a:t>, which delivers it to a host </a:t>
            </a:r>
            <a:r>
              <a:rPr lang="en-US" sz="1800" i="1" dirty="0" smtClean="0"/>
              <a:t>B</a:t>
            </a:r>
            <a:r>
              <a:rPr lang="en-US" sz="1800" dirty="0" smtClean="0"/>
              <a:t>. What MAC addresses appear in the three address fields of the 802.11 frame sent over </a:t>
            </a:r>
            <a:r>
              <a:rPr lang="en-US" sz="1800" i="1" dirty="0" smtClean="0"/>
              <a:t>A</a:t>
            </a:r>
            <a:r>
              <a:rPr lang="en-US" sz="1800" dirty="0" smtClean="0"/>
              <a:t>’s wireless network. What MAC addresses appear in the two address fields of the Ethernet frame sent to the router? What MAC addresses appear in the three address fields of the 802.11 packet sent over </a:t>
            </a:r>
            <a:r>
              <a:rPr lang="en-US" sz="1800" i="1" dirty="0" smtClean="0"/>
              <a:t>B</a:t>
            </a:r>
            <a:r>
              <a:rPr lang="en-US" sz="1800" dirty="0" smtClean="0"/>
              <a:t>’s wireless network?</a:t>
            </a:r>
          </a:p>
        </p:txBody>
      </p:sp>
      <p:sp>
        <p:nvSpPr>
          <p:cNvPr id="3" name="Slide Number Placeholder 2"/>
          <p:cNvSpPr>
            <a:spLocks noGrp="1"/>
          </p:cNvSpPr>
          <p:nvPr>
            <p:ph type="sldNum" sz="quarter" idx="10"/>
          </p:nvPr>
        </p:nvSpPr>
        <p:spPr/>
        <p:txBody>
          <a:bodyPr/>
          <a:lstStyle/>
          <a:p>
            <a:fld id="{0783864D-491B-0D48-9494-9F5AD408C5EE}" type="slidenum">
              <a:rPr lang="en-US" smtClean="0"/>
              <a:pPr/>
              <a:t>40</a:t>
            </a:fld>
            <a:endParaRPr lang="en-US" dirty="0"/>
          </a:p>
        </p:txBody>
      </p:sp>
    </p:spTree>
    <p:extLst>
      <p:ext uri="{BB962C8B-B14F-4D97-AF65-F5344CB8AC3E}">
        <p14:creationId xmlns="" xmlns:p14="http://schemas.microsoft.com/office/powerpoint/2010/main" val="698035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4"/>
            </a:pPr>
            <a:r>
              <a:rPr lang="en-US" sz="1800" dirty="0" smtClean="0"/>
              <a:t>Consider a packet going from a host </a:t>
            </a:r>
            <a:r>
              <a:rPr lang="en-US" sz="1800" i="1" dirty="0" smtClean="0"/>
              <a:t>A</a:t>
            </a:r>
            <a:r>
              <a:rPr lang="en-US" sz="1800" dirty="0" smtClean="0"/>
              <a:t> on a wireless network with access point </a:t>
            </a:r>
            <a:r>
              <a:rPr lang="en-US" sz="1800" i="1" dirty="0" smtClean="0"/>
              <a:t>X</a:t>
            </a:r>
            <a:r>
              <a:rPr lang="en-US" sz="1800" dirty="0" smtClean="0"/>
              <a:t> through an Ethernet switch to a router </a:t>
            </a:r>
            <a:r>
              <a:rPr lang="en-US" sz="1800" i="1" dirty="0" smtClean="0"/>
              <a:t>R</a:t>
            </a:r>
            <a:r>
              <a:rPr lang="en-US" sz="1800" dirty="0" smtClean="0"/>
              <a:t>. From there, it goes back to the switch to another access point </a:t>
            </a:r>
            <a:r>
              <a:rPr lang="en-US" sz="1800" i="1" dirty="0" smtClean="0"/>
              <a:t>Y</a:t>
            </a:r>
            <a:r>
              <a:rPr lang="en-US" sz="1800" dirty="0" smtClean="0"/>
              <a:t>, which delivers it to a host </a:t>
            </a:r>
            <a:r>
              <a:rPr lang="en-US" sz="1800" i="1" dirty="0" smtClean="0"/>
              <a:t>B</a:t>
            </a:r>
            <a:r>
              <a:rPr lang="en-US" sz="1800" dirty="0" smtClean="0"/>
              <a:t>. What MAC addresses appear in the three address fields of the 802.11 frame sent over </a:t>
            </a:r>
            <a:r>
              <a:rPr lang="en-US" sz="1800" i="1" dirty="0" smtClean="0"/>
              <a:t>A</a:t>
            </a:r>
            <a:r>
              <a:rPr lang="en-US" sz="1800" dirty="0" smtClean="0"/>
              <a:t>’s wireless network. What MAC addresses appear in the two address fields of the Ethernet frame sent to the router? What MAC addresses appear in the three address fields of the 802.11 packet sent over </a:t>
            </a:r>
            <a:r>
              <a:rPr lang="en-US" sz="1800" i="1" dirty="0" smtClean="0"/>
              <a:t>B</a:t>
            </a:r>
            <a:r>
              <a:rPr lang="en-US" sz="1800" dirty="0" smtClean="0"/>
              <a:t>’s wireless network?</a:t>
            </a:r>
          </a:p>
          <a:p>
            <a:pPr marL="454025" indent="-323850">
              <a:buClr>
                <a:schemeClr val="tx1"/>
              </a:buClr>
              <a:buSzPct val="100000"/>
              <a:buNone/>
            </a:pPr>
            <a:r>
              <a:rPr lang="en-US" sz="1800" i="1" dirty="0" smtClean="0"/>
              <a:t>The MAC addresses in the 802.11 frame sent by A are as follows:</a:t>
            </a:r>
            <a:r>
              <a:rPr lang="en-US" sz="1800" i="1" dirty="0"/>
              <a:t> </a:t>
            </a:r>
            <a:r>
              <a:rPr lang="en-US" sz="1800" i="1" dirty="0" smtClean="0"/>
              <a:t> X,A,R</a:t>
            </a:r>
          </a:p>
          <a:p>
            <a:pPr marL="454025" indent="-323850">
              <a:buClr>
                <a:schemeClr val="tx1"/>
              </a:buClr>
              <a:buSzPct val="100000"/>
              <a:buNone/>
            </a:pPr>
            <a:r>
              <a:rPr lang="en-US" sz="1800" i="1" dirty="0" smtClean="0"/>
              <a:t>The MAC addresses in the Ethernet frame forwarded by X are: R,A</a:t>
            </a:r>
          </a:p>
          <a:p>
            <a:pPr marL="137160" indent="0">
              <a:buClr>
                <a:schemeClr val="tx1"/>
              </a:buClr>
              <a:buSzPct val="100000"/>
              <a:buNone/>
            </a:pPr>
            <a:r>
              <a:rPr lang="en-US" sz="1800" i="1" dirty="0" smtClean="0"/>
              <a:t>The MAC addresses in the Ethernet frame forwarded by R are: B,R (B is obtained from the ARP query issued by R using the IP address of B’s host)</a:t>
            </a:r>
          </a:p>
          <a:p>
            <a:pPr marL="454025" indent="-323850">
              <a:buClr>
                <a:schemeClr val="tx1"/>
              </a:buClr>
              <a:buSzPct val="100000"/>
              <a:buNone/>
            </a:pPr>
            <a:r>
              <a:rPr lang="en-US" sz="1800" i="1" dirty="0" smtClean="0"/>
              <a:t>The MAC addresses in the 802.11 frame sent by Y are: B,Y,R</a:t>
            </a:r>
          </a:p>
        </p:txBody>
      </p:sp>
      <p:sp>
        <p:nvSpPr>
          <p:cNvPr id="3" name="Slide Number Placeholder 2"/>
          <p:cNvSpPr>
            <a:spLocks noGrp="1"/>
          </p:cNvSpPr>
          <p:nvPr>
            <p:ph type="sldNum" sz="quarter" idx="10"/>
          </p:nvPr>
        </p:nvSpPr>
        <p:spPr/>
        <p:txBody>
          <a:bodyPr/>
          <a:lstStyle/>
          <a:p>
            <a:fld id="{0783864D-491B-0D48-9494-9F5AD408C5EE}" type="slidenum">
              <a:rPr lang="en-US" smtClean="0"/>
              <a:pPr/>
              <a:t>41</a:t>
            </a:fld>
            <a:endParaRPr lang="en-US" dirty="0"/>
          </a:p>
        </p:txBody>
      </p:sp>
    </p:spTree>
    <p:extLst>
      <p:ext uri="{BB962C8B-B14F-4D97-AF65-F5344CB8AC3E}">
        <p14:creationId xmlns="" xmlns:p14="http://schemas.microsoft.com/office/powerpoint/2010/main" val="399748685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5"/>
            </a:pPr>
            <a:r>
              <a:rPr lang="en-US" sz="1800" dirty="0" smtClean="0"/>
              <a:t>Consider a host </a:t>
            </a:r>
            <a:r>
              <a:rPr lang="en-US" sz="1800" i="1" dirty="0" smtClean="0"/>
              <a:t>A</a:t>
            </a:r>
            <a:r>
              <a:rPr lang="en-US" sz="1800" dirty="0" smtClean="0"/>
              <a:t> in an 802.11 network that is using power management. Suppose that some remote host is sending an average of 20 packets per second to </a:t>
            </a:r>
            <a:r>
              <a:rPr lang="en-US" sz="1800" i="1" dirty="0" smtClean="0"/>
              <a:t>A </a:t>
            </a:r>
            <a:r>
              <a:rPr lang="en-US" sz="1800" dirty="0" smtClean="0"/>
              <a:t>and the packets have an average length of 1000 bytes. Approximately what fraction of the time can </a:t>
            </a:r>
            <a:r>
              <a:rPr lang="en-US" sz="1800" i="1" dirty="0" smtClean="0"/>
              <a:t>A</a:t>
            </a:r>
            <a:r>
              <a:rPr lang="en-US" sz="1800" dirty="0" smtClean="0"/>
              <a:t> sleep? Assume no other activity in the network.</a:t>
            </a:r>
            <a:endParaRPr lang="en-US" sz="1800" dirty="0"/>
          </a:p>
        </p:txBody>
      </p:sp>
      <p:sp>
        <p:nvSpPr>
          <p:cNvPr id="3" name="Slide Number Placeholder 2"/>
          <p:cNvSpPr>
            <a:spLocks noGrp="1"/>
          </p:cNvSpPr>
          <p:nvPr>
            <p:ph type="sldNum" sz="quarter" idx="10"/>
          </p:nvPr>
        </p:nvSpPr>
        <p:spPr/>
        <p:txBody>
          <a:bodyPr/>
          <a:lstStyle/>
          <a:p>
            <a:fld id="{0783864D-491B-0D48-9494-9F5AD408C5EE}" type="slidenum">
              <a:rPr lang="en-US" smtClean="0"/>
              <a:pPr/>
              <a:t>42</a:t>
            </a:fld>
            <a:endParaRPr lang="en-US" dirty="0"/>
          </a:p>
        </p:txBody>
      </p:sp>
    </p:spTree>
    <p:extLst>
      <p:ext uri="{BB962C8B-B14F-4D97-AF65-F5344CB8AC3E}">
        <p14:creationId xmlns="" xmlns:p14="http://schemas.microsoft.com/office/powerpoint/2010/main" val="20637466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5"/>
            </a:pPr>
            <a:r>
              <a:rPr lang="en-US" sz="1800" dirty="0" smtClean="0"/>
              <a:t>Consider a host </a:t>
            </a:r>
            <a:r>
              <a:rPr lang="en-US" sz="1800" i="1" dirty="0" smtClean="0"/>
              <a:t>A</a:t>
            </a:r>
            <a:r>
              <a:rPr lang="en-US" sz="1800" dirty="0" smtClean="0"/>
              <a:t> in an 802.11b network that is using power management. Suppose that some remote host is sending an average of 20 packets per second to </a:t>
            </a:r>
            <a:r>
              <a:rPr lang="en-US" sz="1800" i="1" dirty="0" smtClean="0"/>
              <a:t>A </a:t>
            </a:r>
            <a:r>
              <a:rPr lang="en-US" sz="1800" dirty="0" smtClean="0"/>
              <a:t>and the packets have an average length of 1000 bytes. Approximately what fraction of the time can </a:t>
            </a:r>
            <a:r>
              <a:rPr lang="en-US" sz="1800" i="1" dirty="0" smtClean="0"/>
              <a:t>A</a:t>
            </a:r>
            <a:r>
              <a:rPr lang="en-US" sz="1800" dirty="0" smtClean="0"/>
              <a:t> sleep? Assume no other activity in the network.</a:t>
            </a:r>
          </a:p>
          <a:p>
            <a:pPr marL="457200" indent="0">
              <a:buClr>
                <a:schemeClr val="tx1"/>
              </a:buClr>
              <a:buSzPct val="100000"/>
              <a:buNone/>
            </a:pPr>
            <a:r>
              <a:rPr lang="en-US" sz="1800" i="1" dirty="0" smtClean="0"/>
              <a:t>Host A receives on average 160,000 bits/sec.  Assuming a 11 Mbps transmission speed, this translates into a transmission time of 14.55 </a:t>
            </a:r>
            <a:r>
              <a:rPr lang="en-US" sz="1800" i="1" dirty="0" err="1" smtClean="0"/>
              <a:t>ms.</a:t>
            </a:r>
            <a:endParaRPr lang="en-US" sz="1800" i="1" dirty="0" smtClean="0"/>
          </a:p>
          <a:p>
            <a:pPr marL="457200" indent="0">
              <a:buClr>
                <a:schemeClr val="tx1"/>
              </a:buClr>
              <a:buSzPct val="100000"/>
              <a:buNone/>
            </a:pPr>
            <a:r>
              <a:rPr lang="en-US" sz="1800" i="1" dirty="0" smtClean="0"/>
              <a:t>After receiving the 20 packets, the host will notify that it will be going to sleep until the next beacon frame(sent every 100ms), and wake up at that time only to go back to sleep and repeat the process 9 more times until it receives a beacon indicating there are frames pending for A to receive.</a:t>
            </a:r>
          </a:p>
          <a:p>
            <a:pPr marL="457200" indent="0">
              <a:buClr>
                <a:schemeClr val="tx1"/>
              </a:buClr>
              <a:buSzPct val="100000"/>
              <a:buNone/>
            </a:pPr>
            <a:r>
              <a:rPr lang="en-US" sz="1800" i="1" dirty="0" smtClean="0"/>
              <a:t>Hence, ignoring the wake-up times spent receiving beacon frames, node A spends approximately 98.5% of its time asleep.</a:t>
            </a:r>
          </a:p>
          <a:p>
            <a:pPr marL="457200" indent="0">
              <a:buClr>
                <a:schemeClr val="tx1"/>
              </a:buClr>
              <a:buSzPct val="100000"/>
              <a:buNone/>
            </a:pPr>
            <a:r>
              <a:rPr lang="en-US" sz="1800" i="1" dirty="0" smtClean="0"/>
              <a:t>If we don’t ignore the wake-up times, we would need to add to the reception times of 14.55 ms, the total time consumed by the wake-up process, namely, 10*250 </a:t>
            </a:r>
            <a:r>
              <a:rPr lang="en-US" sz="1800" i="1" dirty="0" smtClean="0">
                <a:sym typeface="Symbol"/>
              </a:rPr>
              <a:t>s or 2.5 </a:t>
            </a:r>
            <a:r>
              <a:rPr lang="en-US" sz="1800" i="1" dirty="0" err="1" smtClean="0">
                <a:sym typeface="Symbol"/>
              </a:rPr>
              <a:t>ms.</a:t>
            </a:r>
            <a:r>
              <a:rPr lang="en-US" sz="1800" i="1" dirty="0" smtClean="0">
                <a:sym typeface="Symbol"/>
              </a:rPr>
              <a:t>  This results in a total “non-sleeping” time of 17.05 ms, or alternatively a 98.3% fraction of time sleeping.</a:t>
            </a:r>
            <a:endParaRPr lang="en-US" sz="1800" i="1" dirty="0" smtClean="0"/>
          </a:p>
        </p:txBody>
      </p:sp>
      <p:sp>
        <p:nvSpPr>
          <p:cNvPr id="3" name="Slide Number Placeholder 2"/>
          <p:cNvSpPr>
            <a:spLocks noGrp="1"/>
          </p:cNvSpPr>
          <p:nvPr>
            <p:ph type="sldNum" sz="quarter" idx="10"/>
          </p:nvPr>
        </p:nvSpPr>
        <p:spPr/>
        <p:txBody>
          <a:bodyPr/>
          <a:lstStyle/>
          <a:p>
            <a:fld id="{0783864D-491B-0D48-9494-9F5AD408C5EE}" type="slidenum">
              <a:rPr lang="en-US" smtClean="0"/>
              <a:pPr/>
              <a:t>43</a:t>
            </a:fld>
            <a:endParaRPr lang="en-US" dirty="0"/>
          </a:p>
        </p:txBody>
      </p:sp>
    </p:spTree>
    <p:extLst>
      <p:ext uri="{BB962C8B-B14F-4D97-AF65-F5344CB8AC3E}">
        <p14:creationId xmlns="" xmlns:p14="http://schemas.microsoft.com/office/powerpoint/2010/main" val="1302817843"/>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6"/>
            </a:pPr>
            <a:r>
              <a:rPr lang="en-US" sz="1800" dirty="0" smtClean="0"/>
              <a:t>Consider an 802.11b network that uses the simple rate adjustment scheme described on the slide titled “802.11 Rate Adaptation (experimental)” (highlights shown below) with three modulation schemes.  Assuming that frames are 10,000 bits and that the SNR is 9 dB, what are the odds we can switch from the low rate modulation scheme to the middle? Is this a good idea?  What other (better) rate adaptation scheme could you suggest?</a:t>
            </a:r>
          </a:p>
        </p:txBody>
      </p:sp>
      <p:sp>
        <p:nvSpPr>
          <p:cNvPr id="3" name="Slide Number Placeholder 2"/>
          <p:cNvSpPr>
            <a:spLocks noGrp="1"/>
          </p:cNvSpPr>
          <p:nvPr>
            <p:ph type="sldNum" sz="quarter" idx="10"/>
          </p:nvPr>
        </p:nvSpPr>
        <p:spPr/>
        <p:txBody>
          <a:bodyPr/>
          <a:lstStyle/>
          <a:p>
            <a:fld id="{0783864D-491B-0D48-9494-9F5AD408C5EE}" type="slidenum">
              <a:rPr lang="en-US" smtClean="0"/>
              <a:pPr/>
              <a:t>44</a:t>
            </a:fld>
            <a:endParaRPr lang="en-US" dirty="0"/>
          </a:p>
        </p:txBody>
      </p:sp>
      <p:grpSp>
        <p:nvGrpSpPr>
          <p:cNvPr id="6" name="Group 5"/>
          <p:cNvGrpSpPr/>
          <p:nvPr/>
        </p:nvGrpSpPr>
        <p:grpSpPr>
          <a:xfrm>
            <a:off x="5562662" y="3624915"/>
            <a:ext cx="4239626" cy="3841565"/>
            <a:chOff x="5122022" y="1475317"/>
            <a:chExt cx="4239626" cy="5431439"/>
          </a:xfrm>
        </p:grpSpPr>
        <p:sp>
          <p:nvSpPr>
            <p:cNvPr id="7" name="Freeform 4"/>
            <p:cNvSpPr>
              <a:spLocks/>
            </p:cNvSpPr>
            <p:nvPr/>
          </p:nvSpPr>
          <p:spPr bwMode="auto">
            <a:xfrm>
              <a:off x="6031548" y="2018665"/>
              <a:ext cx="670560" cy="2864273"/>
            </a:xfrm>
            <a:custGeom>
              <a:avLst/>
              <a:gdLst>
                <a:gd name="T0" fmla="*/ 0 w 384"/>
                <a:gd name="T1" fmla="*/ 0 h 1592"/>
                <a:gd name="T2" fmla="*/ 2147483647 w 384"/>
                <a:gd name="T3" fmla="*/ 2147483647 h 1592"/>
                <a:gd name="T4" fmla="*/ 2147483647 w 384"/>
                <a:gd name="T5" fmla="*/ 2147483647 h 1592"/>
                <a:gd name="T6" fmla="*/ 2147483647 w 384"/>
                <a:gd name="T7" fmla="*/ 2147483647 h 15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4" h="1592">
                  <a:moveTo>
                    <a:pt x="0" y="0"/>
                  </a:moveTo>
                  <a:cubicBezTo>
                    <a:pt x="66" y="110"/>
                    <a:pt x="133" y="220"/>
                    <a:pt x="184" y="384"/>
                  </a:cubicBezTo>
                  <a:cubicBezTo>
                    <a:pt x="235" y="548"/>
                    <a:pt x="271" y="783"/>
                    <a:pt x="304" y="984"/>
                  </a:cubicBezTo>
                  <a:cubicBezTo>
                    <a:pt x="337" y="1185"/>
                    <a:pt x="371" y="1492"/>
                    <a:pt x="384" y="1592"/>
                  </a:cubicBezTo>
                </a:path>
              </a:pathLst>
            </a:custGeom>
            <a:noFill/>
            <a:ln w="28575" cmpd="sng">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8" name="Freeform 5"/>
            <p:cNvSpPr>
              <a:spLocks/>
            </p:cNvSpPr>
            <p:nvPr/>
          </p:nvSpPr>
          <p:spPr bwMode="auto">
            <a:xfrm>
              <a:off x="6744018" y="1644438"/>
              <a:ext cx="754380" cy="3238500"/>
            </a:xfrm>
            <a:custGeom>
              <a:avLst/>
              <a:gdLst>
                <a:gd name="T0" fmla="*/ 0 w 432"/>
                <a:gd name="T1" fmla="*/ 0 h 1800"/>
                <a:gd name="T2" fmla="*/ 2147483647 w 432"/>
                <a:gd name="T3" fmla="*/ 2147483647 h 1800"/>
                <a:gd name="T4" fmla="*/ 2147483647 w 432"/>
                <a:gd name="T5" fmla="*/ 2147483647 h 1800"/>
                <a:gd name="T6" fmla="*/ 2147483647 w 432"/>
                <a:gd name="T7" fmla="*/ 2147483647 h 1800"/>
                <a:gd name="T8" fmla="*/ 2147483647 w 432"/>
                <a:gd name="T9" fmla="*/ 2147483647 h 1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2" h="1800">
                  <a:moveTo>
                    <a:pt x="0" y="0"/>
                  </a:moveTo>
                  <a:cubicBezTo>
                    <a:pt x="62" y="98"/>
                    <a:pt x="125" y="196"/>
                    <a:pt x="168" y="296"/>
                  </a:cubicBezTo>
                  <a:cubicBezTo>
                    <a:pt x="211" y="396"/>
                    <a:pt x="224" y="451"/>
                    <a:pt x="256" y="600"/>
                  </a:cubicBezTo>
                  <a:cubicBezTo>
                    <a:pt x="288" y="749"/>
                    <a:pt x="331" y="992"/>
                    <a:pt x="360" y="1192"/>
                  </a:cubicBezTo>
                  <a:cubicBezTo>
                    <a:pt x="389" y="1392"/>
                    <a:pt x="410" y="1596"/>
                    <a:pt x="432" y="1800"/>
                  </a:cubicBezTo>
                </a:path>
              </a:pathLst>
            </a:custGeom>
            <a:noFill/>
            <a:ln w="28575" cap="flat" cmpd="sng">
              <a:solidFill>
                <a:srgbClr val="FF0000"/>
              </a:solidFill>
              <a:prstDash val="dash"/>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9" name="Freeform 6"/>
            <p:cNvSpPr>
              <a:spLocks/>
            </p:cNvSpPr>
            <p:nvPr/>
          </p:nvSpPr>
          <p:spPr bwMode="auto">
            <a:xfrm>
              <a:off x="7749858" y="1644438"/>
              <a:ext cx="712470" cy="3224107"/>
            </a:xfrm>
            <a:custGeom>
              <a:avLst/>
              <a:gdLst>
                <a:gd name="T0" fmla="*/ 0 w 408"/>
                <a:gd name="T1" fmla="*/ 0 h 1792"/>
                <a:gd name="T2" fmla="*/ 2147483647 w 408"/>
                <a:gd name="T3" fmla="*/ 2147483647 h 1792"/>
                <a:gd name="T4" fmla="*/ 2147483647 w 408"/>
                <a:gd name="T5" fmla="*/ 2147483647 h 1792"/>
                <a:gd name="T6" fmla="*/ 2147483647 w 408"/>
                <a:gd name="T7" fmla="*/ 2147483647 h 1792"/>
                <a:gd name="T8" fmla="*/ 2147483647 w 408"/>
                <a:gd name="T9" fmla="*/ 2147483647 h 17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1792">
                  <a:moveTo>
                    <a:pt x="0" y="0"/>
                  </a:moveTo>
                  <a:cubicBezTo>
                    <a:pt x="56" y="98"/>
                    <a:pt x="113" y="197"/>
                    <a:pt x="152" y="296"/>
                  </a:cubicBezTo>
                  <a:cubicBezTo>
                    <a:pt x="191" y="395"/>
                    <a:pt x="200" y="443"/>
                    <a:pt x="232" y="592"/>
                  </a:cubicBezTo>
                  <a:cubicBezTo>
                    <a:pt x="264" y="741"/>
                    <a:pt x="315" y="992"/>
                    <a:pt x="344" y="1192"/>
                  </a:cubicBezTo>
                  <a:cubicBezTo>
                    <a:pt x="373" y="1392"/>
                    <a:pt x="397" y="1691"/>
                    <a:pt x="408" y="1792"/>
                  </a:cubicBezTo>
                </a:path>
              </a:pathLst>
            </a:custGeom>
            <a:noFill/>
            <a:ln w="28575" cap="flat" cmpd="sng">
              <a:solidFill>
                <a:srgbClr val="009900"/>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sz="2400">
                <a:latin typeface="+mn-lt"/>
              </a:endParaRPr>
            </a:p>
          </p:txBody>
        </p:sp>
        <p:sp>
          <p:nvSpPr>
            <p:cNvPr id="10" name="Rectangle 7"/>
            <p:cNvSpPr>
              <a:spLocks noChangeArrowheads="1"/>
            </p:cNvSpPr>
            <p:nvPr/>
          </p:nvSpPr>
          <p:spPr bwMode="auto">
            <a:xfrm>
              <a:off x="6022817" y="1630045"/>
              <a:ext cx="3148488" cy="326189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sz="2400">
                <a:latin typeface="+mn-lt"/>
                <a:cs typeface="+mn-cs"/>
              </a:endParaRPr>
            </a:p>
          </p:txBody>
        </p:sp>
        <p:sp>
          <p:nvSpPr>
            <p:cNvPr id="11" name="Line 8"/>
            <p:cNvSpPr>
              <a:spLocks noChangeShapeType="1"/>
            </p:cNvSpPr>
            <p:nvPr/>
          </p:nvSpPr>
          <p:spPr bwMode="auto">
            <a:xfrm>
              <a:off x="6022817" y="2189586"/>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2" name="Line 9"/>
            <p:cNvSpPr>
              <a:spLocks noChangeShapeType="1"/>
            </p:cNvSpPr>
            <p:nvPr/>
          </p:nvSpPr>
          <p:spPr bwMode="auto">
            <a:xfrm>
              <a:off x="6033295" y="271854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3" name="Line 10"/>
            <p:cNvSpPr>
              <a:spLocks noChangeShapeType="1"/>
            </p:cNvSpPr>
            <p:nvPr/>
          </p:nvSpPr>
          <p:spPr bwMode="auto">
            <a:xfrm>
              <a:off x="6043772" y="3263688"/>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4" name="Line 11"/>
            <p:cNvSpPr>
              <a:spLocks noChangeShapeType="1"/>
            </p:cNvSpPr>
            <p:nvPr/>
          </p:nvSpPr>
          <p:spPr bwMode="auto">
            <a:xfrm>
              <a:off x="6054250" y="3792643"/>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5" name="Line 12"/>
            <p:cNvSpPr>
              <a:spLocks noChangeShapeType="1"/>
            </p:cNvSpPr>
            <p:nvPr/>
          </p:nvSpPr>
          <p:spPr bwMode="auto">
            <a:xfrm>
              <a:off x="6064727" y="4337791"/>
              <a:ext cx="313277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6" name="Line 13"/>
            <p:cNvSpPr>
              <a:spLocks noChangeShapeType="1"/>
            </p:cNvSpPr>
            <p:nvPr/>
          </p:nvSpPr>
          <p:spPr bwMode="auto">
            <a:xfrm>
              <a:off x="6847047" y="1630045"/>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7" name="Line 14"/>
            <p:cNvSpPr>
              <a:spLocks noChangeShapeType="1"/>
            </p:cNvSpPr>
            <p:nvPr/>
          </p:nvSpPr>
          <p:spPr bwMode="auto">
            <a:xfrm>
              <a:off x="7624128" y="1649837"/>
              <a:ext cx="0" cy="3261889"/>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8" name="Line 15"/>
            <p:cNvSpPr>
              <a:spLocks noChangeShapeType="1"/>
            </p:cNvSpPr>
            <p:nvPr/>
          </p:nvSpPr>
          <p:spPr bwMode="auto">
            <a:xfrm>
              <a:off x="8401209" y="1637242"/>
              <a:ext cx="0" cy="32618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sz="2400">
                <a:latin typeface="+mn-lt"/>
                <a:cs typeface="+mn-cs"/>
              </a:endParaRPr>
            </a:p>
          </p:txBody>
        </p:sp>
        <p:sp>
          <p:nvSpPr>
            <p:cNvPr id="19" name="Text Box 16"/>
            <p:cNvSpPr txBox="1">
              <a:spLocks noChangeArrowheads="1"/>
            </p:cNvSpPr>
            <p:nvPr/>
          </p:nvSpPr>
          <p:spPr bwMode="auto">
            <a:xfrm>
              <a:off x="6562015" y="4866747"/>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endParaRPr lang="en-US" sz="1600" baseline="30000">
                <a:latin typeface="+mn-lt"/>
                <a:cs typeface="+mn-cs"/>
              </a:endParaRPr>
            </a:p>
          </p:txBody>
        </p:sp>
        <p:sp>
          <p:nvSpPr>
            <p:cNvPr id="20" name="Text Box 17"/>
            <p:cNvSpPr txBox="1">
              <a:spLocks noChangeArrowheads="1"/>
            </p:cNvSpPr>
            <p:nvPr/>
          </p:nvSpPr>
          <p:spPr bwMode="auto">
            <a:xfrm>
              <a:off x="7340842" y="4868545"/>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20</a:t>
              </a:r>
              <a:endParaRPr lang="en-US" sz="1600" baseline="30000">
                <a:latin typeface="+mn-lt"/>
                <a:cs typeface="+mn-cs"/>
              </a:endParaRPr>
            </a:p>
          </p:txBody>
        </p:sp>
        <p:sp>
          <p:nvSpPr>
            <p:cNvPr id="21" name="Text Box 18"/>
            <p:cNvSpPr txBox="1">
              <a:spLocks noChangeArrowheads="1"/>
            </p:cNvSpPr>
            <p:nvPr/>
          </p:nvSpPr>
          <p:spPr bwMode="auto">
            <a:xfrm>
              <a:off x="8100460" y="4872144"/>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30</a:t>
              </a:r>
              <a:endParaRPr lang="en-US" sz="1600" baseline="30000">
                <a:latin typeface="+mn-lt"/>
                <a:cs typeface="+mn-cs"/>
              </a:endParaRPr>
            </a:p>
          </p:txBody>
        </p:sp>
        <p:sp>
          <p:nvSpPr>
            <p:cNvPr id="22" name="Text Box 19"/>
            <p:cNvSpPr txBox="1">
              <a:spLocks noChangeArrowheads="1"/>
            </p:cNvSpPr>
            <p:nvPr/>
          </p:nvSpPr>
          <p:spPr bwMode="auto">
            <a:xfrm>
              <a:off x="8895005" y="4875742"/>
              <a:ext cx="466643"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40</a:t>
              </a:r>
              <a:endParaRPr lang="en-US" sz="1600" baseline="30000">
                <a:latin typeface="+mn-lt"/>
                <a:cs typeface="+mn-cs"/>
              </a:endParaRPr>
            </a:p>
          </p:txBody>
        </p:sp>
        <p:sp>
          <p:nvSpPr>
            <p:cNvPr id="23" name="Line 20"/>
            <p:cNvSpPr>
              <a:spLocks noChangeShapeType="1"/>
            </p:cNvSpPr>
            <p:nvPr/>
          </p:nvSpPr>
          <p:spPr bwMode="auto">
            <a:xfrm>
              <a:off x="6358097" y="6761268"/>
              <a:ext cx="474980" cy="0"/>
            </a:xfrm>
            <a:prstGeom prst="line">
              <a:avLst/>
            </a:prstGeom>
            <a:noFill/>
            <a:ln w="28575">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24" name="Line 21"/>
            <p:cNvSpPr>
              <a:spLocks noChangeShapeType="1"/>
            </p:cNvSpPr>
            <p:nvPr/>
          </p:nvSpPr>
          <p:spPr bwMode="auto">
            <a:xfrm>
              <a:off x="6358097" y="6315075"/>
              <a:ext cx="474980" cy="0"/>
            </a:xfrm>
            <a:prstGeom prst="line">
              <a:avLst/>
            </a:prstGeom>
            <a:noFill/>
            <a:ln w="28575">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25" name="Line 22"/>
            <p:cNvSpPr>
              <a:spLocks noChangeShapeType="1"/>
            </p:cNvSpPr>
            <p:nvPr/>
          </p:nvSpPr>
          <p:spPr bwMode="auto">
            <a:xfrm>
              <a:off x="6372067" y="5840095"/>
              <a:ext cx="433070" cy="0"/>
            </a:xfrm>
            <a:prstGeom prst="line">
              <a:avLst/>
            </a:prstGeom>
            <a:noFill/>
            <a:ln w="28575">
              <a:solidFill>
                <a:srgbClr val="0099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26" name="Text Box 23"/>
            <p:cNvSpPr txBox="1">
              <a:spLocks noChangeArrowheads="1"/>
            </p:cNvSpPr>
            <p:nvPr/>
          </p:nvSpPr>
          <p:spPr bwMode="auto">
            <a:xfrm>
              <a:off x="6784761" y="5670821"/>
              <a:ext cx="1074281"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11 Mbps</a:t>
              </a:r>
              <a:endParaRPr lang="en-US" sz="1600" dirty="0">
                <a:latin typeface="+mn-lt"/>
                <a:cs typeface="+mn-cs"/>
              </a:endParaRPr>
            </a:p>
          </p:txBody>
        </p:sp>
        <p:sp>
          <p:nvSpPr>
            <p:cNvPr id="27" name="Text Box 24"/>
            <p:cNvSpPr txBox="1">
              <a:spLocks noChangeArrowheads="1"/>
            </p:cNvSpPr>
            <p:nvPr/>
          </p:nvSpPr>
          <p:spPr bwMode="auto">
            <a:xfrm>
              <a:off x="6865543" y="6133360"/>
              <a:ext cx="943837"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6 Mbps</a:t>
              </a:r>
              <a:endParaRPr lang="en-US" sz="1600" dirty="0">
                <a:latin typeface="+mn-lt"/>
                <a:cs typeface="+mn-cs"/>
              </a:endParaRPr>
            </a:p>
          </p:txBody>
        </p:sp>
        <p:sp>
          <p:nvSpPr>
            <p:cNvPr id="28" name="Text Box 25"/>
            <p:cNvSpPr txBox="1">
              <a:spLocks noChangeArrowheads="1"/>
            </p:cNvSpPr>
            <p:nvPr/>
          </p:nvSpPr>
          <p:spPr bwMode="auto">
            <a:xfrm>
              <a:off x="6872058" y="6557658"/>
              <a:ext cx="943837"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dirty="0" smtClean="0">
                  <a:latin typeface="+mn-lt"/>
                  <a:cs typeface="+mn-cs"/>
                </a:rPr>
                <a:t>1 Mbps</a:t>
              </a:r>
              <a:endParaRPr lang="en-US" sz="1600" dirty="0">
                <a:latin typeface="+mn-lt"/>
                <a:cs typeface="+mn-cs"/>
              </a:endParaRPr>
            </a:p>
          </p:txBody>
        </p:sp>
        <p:sp>
          <p:nvSpPr>
            <p:cNvPr id="29" name="Text Box 26"/>
            <p:cNvSpPr txBox="1">
              <a:spLocks noChangeArrowheads="1"/>
            </p:cNvSpPr>
            <p:nvPr/>
          </p:nvSpPr>
          <p:spPr bwMode="auto">
            <a:xfrm>
              <a:off x="6754819" y="5210072"/>
              <a:ext cx="1319841"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a:latin typeface="+mn-lt"/>
                  <a:cs typeface="+mn-cs"/>
                </a:rPr>
                <a:t>SNR(dB)</a:t>
              </a:r>
            </a:p>
          </p:txBody>
        </p:sp>
        <p:sp>
          <p:nvSpPr>
            <p:cNvPr id="30" name="Text Box 27"/>
            <p:cNvSpPr txBox="1">
              <a:spLocks noChangeArrowheads="1"/>
            </p:cNvSpPr>
            <p:nvPr/>
          </p:nvSpPr>
          <p:spPr bwMode="auto">
            <a:xfrm rot="-5400000">
              <a:off x="4966301" y="3080122"/>
              <a:ext cx="722096" cy="410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2000" dirty="0">
                  <a:latin typeface="+mn-lt"/>
                  <a:cs typeface="+mn-cs"/>
                </a:rPr>
                <a:t>BER</a:t>
              </a:r>
            </a:p>
          </p:txBody>
        </p:sp>
        <p:sp>
          <p:nvSpPr>
            <p:cNvPr id="31" name="Text Box 28"/>
            <p:cNvSpPr txBox="1">
              <a:spLocks noChangeArrowheads="1"/>
            </p:cNvSpPr>
            <p:nvPr/>
          </p:nvSpPr>
          <p:spPr bwMode="auto">
            <a:xfrm>
              <a:off x="5458113" y="14753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-1</a:t>
              </a:r>
            </a:p>
          </p:txBody>
        </p:sp>
        <p:sp>
          <p:nvSpPr>
            <p:cNvPr id="32" name="Text Box 29"/>
            <p:cNvSpPr txBox="1">
              <a:spLocks noChangeArrowheads="1"/>
            </p:cNvSpPr>
            <p:nvPr/>
          </p:nvSpPr>
          <p:spPr bwMode="auto">
            <a:xfrm>
              <a:off x="5479068" y="2020465"/>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-2</a:t>
              </a:r>
            </a:p>
          </p:txBody>
        </p:sp>
        <p:sp>
          <p:nvSpPr>
            <p:cNvPr id="33" name="Text Box 30"/>
            <p:cNvSpPr txBox="1">
              <a:spLocks noChangeArrowheads="1"/>
            </p:cNvSpPr>
            <p:nvPr/>
          </p:nvSpPr>
          <p:spPr bwMode="auto">
            <a:xfrm>
              <a:off x="5468590" y="254942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-3</a:t>
              </a:r>
            </a:p>
          </p:txBody>
        </p:sp>
        <p:sp>
          <p:nvSpPr>
            <p:cNvPr id="34" name="Text Box 31"/>
            <p:cNvSpPr txBox="1">
              <a:spLocks noChangeArrowheads="1"/>
            </p:cNvSpPr>
            <p:nvPr/>
          </p:nvSpPr>
          <p:spPr bwMode="auto">
            <a:xfrm>
              <a:off x="5479068" y="3607330"/>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-5</a:t>
              </a:r>
            </a:p>
          </p:txBody>
        </p:sp>
        <p:sp>
          <p:nvSpPr>
            <p:cNvPr id="35" name="Text Box 32"/>
            <p:cNvSpPr txBox="1">
              <a:spLocks noChangeArrowheads="1"/>
            </p:cNvSpPr>
            <p:nvPr/>
          </p:nvSpPr>
          <p:spPr bwMode="auto">
            <a:xfrm>
              <a:off x="5484308" y="415247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-6</a:t>
              </a:r>
            </a:p>
          </p:txBody>
        </p:sp>
        <p:sp>
          <p:nvSpPr>
            <p:cNvPr id="36" name="Text Box 33"/>
            <p:cNvSpPr txBox="1">
              <a:spLocks noChangeArrowheads="1"/>
            </p:cNvSpPr>
            <p:nvPr/>
          </p:nvSpPr>
          <p:spPr bwMode="auto">
            <a:xfrm>
              <a:off x="5473830" y="4713817"/>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-7</a:t>
              </a:r>
            </a:p>
          </p:txBody>
        </p:sp>
        <p:sp>
          <p:nvSpPr>
            <p:cNvPr id="37" name="Text Box 34"/>
            <p:cNvSpPr txBox="1">
              <a:spLocks noChangeArrowheads="1"/>
            </p:cNvSpPr>
            <p:nvPr/>
          </p:nvSpPr>
          <p:spPr bwMode="auto">
            <a:xfrm>
              <a:off x="5459860" y="3103564"/>
              <a:ext cx="615722"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10</a:t>
              </a:r>
              <a:r>
                <a:rPr lang="en-US" sz="1600" baseline="30000">
                  <a:latin typeface="+mn-lt"/>
                  <a:cs typeface="+mn-cs"/>
                </a:rPr>
                <a:t>-4</a:t>
              </a:r>
            </a:p>
          </p:txBody>
        </p:sp>
      </p:grpSp>
      <p:sp>
        <p:nvSpPr>
          <p:cNvPr id="38" name="Rectangle 90"/>
          <p:cNvSpPr txBox="1">
            <a:spLocks noChangeArrowheads="1"/>
          </p:cNvSpPr>
          <p:nvPr/>
        </p:nvSpPr>
        <p:spPr bwMode="auto">
          <a:xfrm>
            <a:off x="14288" y="5119862"/>
            <a:ext cx="5636826" cy="26525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a:tabLst>
                <a:tab pos="831332" algn="l"/>
              </a:tabLst>
              <a:defRPr/>
            </a:pPr>
            <a:r>
              <a:rPr lang="en-US" sz="2400" dirty="0" smtClean="0">
                <a:cs typeface="Arial" charset="0"/>
              </a:rPr>
              <a:t>Simple adaptation method</a:t>
            </a:r>
          </a:p>
          <a:p>
            <a:pPr lvl="1">
              <a:tabLst>
                <a:tab pos="831332" algn="l"/>
              </a:tabLst>
              <a:defRPr/>
            </a:pPr>
            <a:r>
              <a:rPr lang="en-US" sz="2000" dirty="0" smtClean="0">
                <a:cs typeface="Arial" charset="0"/>
              </a:rPr>
              <a:t>if </a:t>
            </a:r>
            <a:r>
              <a:rPr lang="en-US" sz="2000" b="1" dirty="0" smtClean="0">
                <a:cs typeface="Arial" charset="0"/>
              </a:rPr>
              <a:t>two</a:t>
            </a:r>
            <a:r>
              <a:rPr lang="en-US" sz="2000" dirty="0" smtClean="0">
                <a:cs typeface="Arial" charset="0"/>
              </a:rPr>
              <a:t> consecutive frame transmissions fail (no </a:t>
            </a:r>
            <a:r>
              <a:rPr lang="en-US" sz="2000" dirty="0" err="1" smtClean="0">
                <a:cs typeface="Arial" charset="0"/>
              </a:rPr>
              <a:t>ack</a:t>
            </a:r>
            <a:r>
              <a:rPr lang="en-US" sz="2000" dirty="0" smtClean="0">
                <a:cs typeface="Arial" charset="0"/>
              </a:rPr>
              <a:t> after several retries)”down-shift”</a:t>
            </a:r>
          </a:p>
          <a:p>
            <a:pPr lvl="1">
              <a:tabLst>
                <a:tab pos="831332" algn="l"/>
              </a:tabLst>
              <a:defRPr/>
            </a:pPr>
            <a:r>
              <a:rPr lang="en-US" sz="2000" dirty="0" smtClean="0">
                <a:cs typeface="Arial" charset="0"/>
              </a:rPr>
              <a:t>if </a:t>
            </a:r>
            <a:r>
              <a:rPr lang="en-US" sz="2000" b="1" dirty="0" smtClean="0">
                <a:cs typeface="Arial" charset="0"/>
              </a:rPr>
              <a:t>ten</a:t>
            </a:r>
            <a:r>
              <a:rPr lang="en-US" sz="2000" dirty="0" smtClean="0">
                <a:cs typeface="Arial" charset="0"/>
              </a:rPr>
              <a:t> consecutive frame transmissions succeed, “up-shift”</a:t>
            </a:r>
          </a:p>
          <a:p>
            <a:pPr marL="511175" lvl="1" indent="0">
              <a:buFontTx/>
              <a:buNone/>
              <a:tabLst>
                <a:tab pos="831332" algn="l"/>
              </a:tabLst>
              <a:defRPr/>
            </a:pPr>
            <a:endParaRPr lang="en-US" sz="2300" dirty="0">
              <a:cs typeface="+mn-cs"/>
            </a:endParaRPr>
          </a:p>
        </p:txBody>
      </p:sp>
    </p:spTree>
    <p:extLst>
      <p:ext uri="{BB962C8B-B14F-4D97-AF65-F5344CB8AC3E}">
        <p14:creationId xmlns="" xmlns:p14="http://schemas.microsoft.com/office/powerpoint/2010/main" val="3838217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p:txBody>
          <a:bodyPr/>
          <a:lstStyle/>
          <a:p>
            <a:pPr marL="473075" indent="-342900">
              <a:buClr>
                <a:schemeClr val="tx1"/>
              </a:buClr>
              <a:buSzPct val="100000"/>
              <a:buFont typeface="+mj-lt"/>
              <a:buAutoNum type="arabicPeriod" startAt="6"/>
            </a:pPr>
            <a:r>
              <a:rPr lang="en-US" sz="1800" dirty="0" smtClean="0"/>
              <a:t>Consider an 802.11b network that uses the simple rate adjustment scheme described on the slide titled “802.11 Rate Adaptation (experimental)” with three modulation schemes.  Assuming that frames are 10,000 bits and that the SNR is 9 dB, what are the odds we can switch from the low rate modulation scheme to the middle? Is this a good idea?  What other (better) rate adaptation scheme could you suggest?</a:t>
            </a:r>
          </a:p>
          <a:p>
            <a:pPr marL="457200" indent="0">
              <a:buClr>
                <a:schemeClr val="tx1"/>
              </a:buClr>
              <a:buSzPct val="100000"/>
              <a:buNone/>
            </a:pPr>
            <a:r>
              <a:rPr lang="en-US" sz="1800" i="1" dirty="0" smtClean="0"/>
              <a:t>With an SNR of 9 dB, the BER is about 10</a:t>
            </a:r>
            <a:r>
              <a:rPr lang="en-US" sz="1800" i="1" baseline="30000" dirty="0" smtClean="0"/>
              <a:t>-7</a:t>
            </a:r>
            <a:r>
              <a:rPr lang="en-US" sz="1800" i="1" dirty="0" smtClean="0"/>
              <a:t> when using the low rate modulation scheme.  Assuming 10,000 bit frames, receiving 10 error-free frames means receiving 100,000 bits without errors.  This has a probability of                      (1- 10</a:t>
            </a:r>
            <a:r>
              <a:rPr lang="en-US" sz="1800" i="1" baseline="30000" dirty="0" smtClean="0"/>
              <a:t>-7</a:t>
            </a:r>
            <a:r>
              <a:rPr lang="en-US" sz="1800" i="1" dirty="0" smtClean="0"/>
              <a:t>)</a:t>
            </a:r>
            <a:r>
              <a:rPr lang="en-US" sz="1800" i="1" baseline="30000" dirty="0" smtClean="0"/>
              <a:t>100,000 </a:t>
            </a:r>
            <a:r>
              <a:rPr lang="en-US" sz="1800" i="1" dirty="0" smtClean="0"/>
              <a:t>~ (1-100,000x10</a:t>
            </a:r>
            <a:r>
              <a:rPr lang="en-US" sz="1800" i="1" baseline="30000" dirty="0" smtClean="0"/>
              <a:t>-7</a:t>
            </a:r>
            <a:r>
              <a:rPr lang="en-US" sz="1800" i="1" dirty="0" smtClean="0"/>
              <a:t>)=0.99.  So the odds that we will switch are pretty high.</a:t>
            </a:r>
          </a:p>
          <a:p>
            <a:pPr marL="457200" indent="0">
              <a:buClr>
                <a:schemeClr val="tx1"/>
              </a:buClr>
              <a:buSzPct val="100000"/>
              <a:buNone/>
            </a:pPr>
            <a:r>
              <a:rPr lang="en-US" sz="1800" i="1" dirty="0" smtClean="0"/>
              <a:t>Now, with an SNR of 9 db, the BER at the middle modulation rate is now about 0.1.  This means that we are most likely to experience two consecutive failed frame transmissions (the odds of at least one bit in error in a 10,000 bits frame are close to 1), and hence switch right back to the lower rate modulation.  The back and forth between rates that will ensue is not a good idea.</a:t>
            </a:r>
          </a:p>
          <a:p>
            <a:pPr marL="457200" indent="0">
              <a:buClr>
                <a:schemeClr val="tx1"/>
              </a:buClr>
              <a:buSzPct val="100000"/>
              <a:buNone/>
            </a:pPr>
            <a:r>
              <a:rPr lang="en-US" sz="1800" i="1" dirty="0" smtClean="0"/>
              <a:t>A better rate adaptation option would rely on directly measuring the SNR and switching only when it is safe to do so, i.e., the BER at the higher rate modulation still yields an acceptable BER.</a:t>
            </a:r>
            <a:endParaRPr lang="en-US" sz="1800" i="1" dirty="0"/>
          </a:p>
        </p:txBody>
      </p:sp>
      <p:sp>
        <p:nvSpPr>
          <p:cNvPr id="3" name="Slide Number Placeholder 2"/>
          <p:cNvSpPr>
            <a:spLocks noGrp="1"/>
          </p:cNvSpPr>
          <p:nvPr>
            <p:ph type="sldNum" sz="quarter" idx="10"/>
          </p:nvPr>
        </p:nvSpPr>
        <p:spPr/>
        <p:txBody>
          <a:bodyPr/>
          <a:lstStyle/>
          <a:p>
            <a:fld id="{0783864D-491B-0D48-9494-9F5AD408C5EE}" type="slidenum">
              <a:rPr lang="en-US" smtClean="0"/>
              <a:pPr/>
              <a:t>45</a:t>
            </a:fld>
            <a:endParaRPr lang="en-US" dirty="0"/>
          </a:p>
        </p:txBody>
      </p:sp>
    </p:spTree>
    <p:extLst>
      <p:ext uri="{BB962C8B-B14F-4D97-AF65-F5344CB8AC3E}">
        <p14:creationId xmlns="" xmlns:p14="http://schemas.microsoft.com/office/powerpoint/2010/main" val="27427067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953912" y="1440133"/>
            <a:ext cx="3901123" cy="5593609"/>
            <a:chOff x="963930" y="1664230"/>
            <a:chExt cx="3901123" cy="5593609"/>
          </a:xfrm>
        </p:grpSpPr>
        <p:grpSp>
          <p:nvGrpSpPr>
            <p:cNvPr id="400592" name="Group 208"/>
            <p:cNvGrpSpPr>
              <a:grpSpLocks/>
            </p:cNvGrpSpPr>
            <p:nvPr/>
          </p:nvGrpSpPr>
          <p:grpSpPr bwMode="auto">
            <a:xfrm>
              <a:off x="963930" y="1946698"/>
              <a:ext cx="1931353" cy="1842347"/>
              <a:chOff x="1824" y="1076"/>
              <a:chExt cx="1106" cy="1024"/>
            </a:xfrm>
          </p:grpSpPr>
          <p:sp>
            <p:nvSpPr>
              <p:cNvPr id="10291" name="Oval 209"/>
              <p:cNvSpPr>
                <a:spLocks noChangeArrowheads="1"/>
              </p:cNvSpPr>
              <p:nvPr/>
            </p:nvSpPr>
            <p:spPr bwMode="auto">
              <a:xfrm>
                <a:off x="1824" y="1076"/>
                <a:ext cx="1106" cy="1024"/>
              </a:xfrm>
              <a:prstGeom prst="ellipse">
                <a:avLst/>
              </a:prstGeom>
              <a:gradFill rotWithShape="1">
                <a:gsLst>
                  <a:gs pos="0">
                    <a:srgbClr val="66CCFF"/>
                  </a:gs>
                  <a:gs pos="100000">
                    <a:srgbClr val="CCFFFF">
                      <a:alpha val="50998"/>
                    </a:srgbClr>
                  </a:gs>
                </a:gsLst>
                <a:path path="shape">
                  <a:fillToRect l="50000" t="50000" r="50000" b="50000"/>
                </a:path>
              </a:gradFill>
              <a:ln w="12700">
                <a:solidFill>
                  <a:srgbClr val="3333CC"/>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33843" name="Group 210"/>
              <p:cNvGrpSpPr>
                <a:grpSpLocks/>
              </p:cNvGrpSpPr>
              <p:nvPr/>
            </p:nvGrpSpPr>
            <p:grpSpPr bwMode="auto">
              <a:xfrm>
                <a:off x="2204" y="1436"/>
                <a:ext cx="252" cy="288"/>
                <a:chOff x="2870" y="1518"/>
                <a:chExt cx="292" cy="320"/>
              </a:xfrm>
            </p:grpSpPr>
            <p:graphicFrame>
              <p:nvGraphicFramePr>
                <p:cNvPr id="33844" name="Object 211"/>
                <p:cNvGraphicFramePr>
                  <a:graphicFrameLocks noChangeAspect="1"/>
                </p:cNvGraphicFramePr>
                <p:nvPr/>
              </p:nvGraphicFramePr>
              <p:xfrm>
                <a:off x="2870" y="1518"/>
                <a:ext cx="272" cy="282"/>
              </p:xfrm>
              <a:graphic>
                <a:graphicData uri="http://schemas.openxmlformats.org/presentationml/2006/ole">
                  <p:oleObj spid="_x0000_s1217" name="Clip" r:id="rId4" imgW="826731" imgH="839928" progId="">
                    <p:embed/>
                  </p:oleObj>
                </a:graphicData>
              </a:graphic>
            </p:graphicFrame>
            <p:graphicFrame>
              <p:nvGraphicFramePr>
                <p:cNvPr id="33845" name="Object 212"/>
                <p:cNvGraphicFramePr>
                  <a:graphicFrameLocks noChangeAspect="1"/>
                </p:cNvGraphicFramePr>
                <p:nvPr/>
              </p:nvGraphicFramePr>
              <p:xfrm>
                <a:off x="2913" y="1602"/>
                <a:ext cx="249" cy="236"/>
              </p:xfrm>
              <a:graphic>
                <a:graphicData uri="http://schemas.openxmlformats.org/presentationml/2006/ole">
                  <p:oleObj spid="_x0000_s1218" name="Clip" r:id="rId5" imgW="1268789" imgH="1199617" progId="">
                    <p:embed/>
                  </p:oleObj>
                </a:graphicData>
              </a:graphic>
            </p:graphicFrame>
          </p:grpSp>
        </p:grpSp>
        <p:grpSp>
          <p:nvGrpSpPr>
            <p:cNvPr id="400521" name="Group 137"/>
            <p:cNvGrpSpPr>
              <a:grpSpLocks/>
            </p:cNvGrpSpPr>
            <p:nvPr/>
          </p:nvGrpSpPr>
          <p:grpSpPr bwMode="auto">
            <a:xfrm>
              <a:off x="2399348" y="3447203"/>
              <a:ext cx="1931353" cy="1842347"/>
              <a:chOff x="1824" y="1076"/>
              <a:chExt cx="1106" cy="1024"/>
            </a:xfrm>
          </p:grpSpPr>
          <p:sp>
            <p:nvSpPr>
              <p:cNvPr id="10287" name="Oval 138"/>
              <p:cNvSpPr>
                <a:spLocks noChangeArrowheads="1"/>
              </p:cNvSpPr>
              <p:nvPr/>
            </p:nvSpPr>
            <p:spPr bwMode="auto">
              <a:xfrm>
                <a:off x="1824" y="1076"/>
                <a:ext cx="1106" cy="1024"/>
              </a:xfrm>
              <a:prstGeom prst="ellipse">
                <a:avLst/>
              </a:prstGeom>
              <a:gradFill rotWithShape="1">
                <a:gsLst>
                  <a:gs pos="0">
                    <a:srgbClr val="66CCFF"/>
                  </a:gs>
                  <a:gs pos="100000">
                    <a:srgbClr val="CCFFFF">
                      <a:alpha val="50998"/>
                    </a:srgbClr>
                  </a:gs>
                </a:gsLst>
                <a:path path="shape">
                  <a:fillToRect l="50000" t="50000" r="50000" b="50000"/>
                </a:path>
              </a:gradFill>
              <a:ln w="12700">
                <a:solidFill>
                  <a:srgbClr val="3333CC"/>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33839" name="Group 139"/>
              <p:cNvGrpSpPr>
                <a:grpSpLocks/>
              </p:cNvGrpSpPr>
              <p:nvPr/>
            </p:nvGrpSpPr>
            <p:grpSpPr bwMode="auto">
              <a:xfrm>
                <a:off x="2204" y="1436"/>
                <a:ext cx="252" cy="288"/>
                <a:chOff x="2870" y="1518"/>
                <a:chExt cx="292" cy="320"/>
              </a:xfrm>
            </p:grpSpPr>
            <p:graphicFrame>
              <p:nvGraphicFramePr>
                <p:cNvPr id="33840" name="Object 140"/>
                <p:cNvGraphicFramePr>
                  <a:graphicFrameLocks noChangeAspect="1"/>
                </p:cNvGraphicFramePr>
                <p:nvPr/>
              </p:nvGraphicFramePr>
              <p:xfrm>
                <a:off x="2870" y="1518"/>
                <a:ext cx="272" cy="282"/>
              </p:xfrm>
              <a:graphic>
                <a:graphicData uri="http://schemas.openxmlformats.org/presentationml/2006/ole">
                  <p:oleObj spid="_x0000_s1219" name="Clip" r:id="rId6" imgW="826731" imgH="839928" progId="">
                    <p:embed/>
                  </p:oleObj>
                </a:graphicData>
              </a:graphic>
            </p:graphicFrame>
            <p:graphicFrame>
              <p:nvGraphicFramePr>
                <p:cNvPr id="33841" name="Object 141"/>
                <p:cNvGraphicFramePr>
                  <a:graphicFrameLocks noChangeAspect="1"/>
                </p:cNvGraphicFramePr>
                <p:nvPr/>
              </p:nvGraphicFramePr>
              <p:xfrm>
                <a:off x="2913" y="1602"/>
                <a:ext cx="249" cy="236"/>
              </p:xfrm>
              <a:graphic>
                <a:graphicData uri="http://schemas.openxmlformats.org/presentationml/2006/ole">
                  <p:oleObj spid="_x0000_s1220" name="Clip" r:id="rId7" imgW="1268789" imgH="1199617" progId="">
                    <p:embed/>
                  </p:oleObj>
                </a:graphicData>
              </a:graphic>
            </p:graphicFrame>
          </p:grpSp>
        </p:grpSp>
        <p:grpSp>
          <p:nvGrpSpPr>
            <p:cNvPr id="400582" name="Group 198"/>
            <p:cNvGrpSpPr>
              <a:grpSpLocks/>
            </p:cNvGrpSpPr>
            <p:nvPr/>
          </p:nvGrpSpPr>
          <p:grpSpPr bwMode="auto">
            <a:xfrm>
              <a:off x="2126933" y="5401098"/>
              <a:ext cx="1931353" cy="1842347"/>
              <a:chOff x="1824" y="1076"/>
              <a:chExt cx="1106" cy="1024"/>
            </a:xfrm>
          </p:grpSpPr>
          <p:sp>
            <p:nvSpPr>
              <p:cNvPr id="10283" name="Oval 199"/>
              <p:cNvSpPr>
                <a:spLocks noChangeArrowheads="1"/>
              </p:cNvSpPr>
              <p:nvPr/>
            </p:nvSpPr>
            <p:spPr bwMode="auto">
              <a:xfrm>
                <a:off x="1824" y="1076"/>
                <a:ext cx="1106" cy="1024"/>
              </a:xfrm>
              <a:prstGeom prst="ellipse">
                <a:avLst/>
              </a:prstGeom>
              <a:gradFill rotWithShape="1">
                <a:gsLst>
                  <a:gs pos="0">
                    <a:srgbClr val="66CCFF"/>
                  </a:gs>
                  <a:gs pos="100000">
                    <a:srgbClr val="CCFFFF">
                      <a:alpha val="50998"/>
                    </a:srgbClr>
                  </a:gs>
                </a:gsLst>
                <a:path path="shape">
                  <a:fillToRect l="50000" t="50000" r="50000" b="50000"/>
                </a:path>
              </a:gradFill>
              <a:ln w="12700">
                <a:solidFill>
                  <a:srgbClr val="3333CC"/>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33835" name="Group 200"/>
              <p:cNvGrpSpPr>
                <a:grpSpLocks/>
              </p:cNvGrpSpPr>
              <p:nvPr/>
            </p:nvGrpSpPr>
            <p:grpSpPr bwMode="auto">
              <a:xfrm>
                <a:off x="2204" y="1436"/>
                <a:ext cx="252" cy="288"/>
                <a:chOff x="2870" y="1518"/>
                <a:chExt cx="292" cy="320"/>
              </a:xfrm>
            </p:grpSpPr>
            <p:graphicFrame>
              <p:nvGraphicFramePr>
                <p:cNvPr id="33836" name="Object 201"/>
                <p:cNvGraphicFramePr>
                  <a:graphicFrameLocks noChangeAspect="1"/>
                </p:cNvGraphicFramePr>
                <p:nvPr/>
              </p:nvGraphicFramePr>
              <p:xfrm>
                <a:off x="2870" y="1518"/>
                <a:ext cx="272" cy="282"/>
              </p:xfrm>
              <a:graphic>
                <a:graphicData uri="http://schemas.openxmlformats.org/presentationml/2006/ole">
                  <p:oleObj spid="_x0000_s1221" name="Clip" r:id="rId8" imgW="826731" imgH="839928" progId="">
                    <p:embed/>
                  </p:oleObj>
                </a:graphicData>
              </a:graphic>
            </p:graphicFrame>
            <p:graphicFrame>
              <p:nvGraphicFramePr>
                <p:cNvPr id="33837" name="Object 202"/>
                <p:cNvGraphicFramePr>
                  <a:graphicFrameLocks noChangeAspect="1"/>
                </p:cNvGraphicFramePr>
                <p:nvPr/>
              </p:nvGraphicFramePr>
              <p:xfrm>
                <a:off x="2913" y="1602"/>
                <a:ext cx="249" cy="236"/>
              </p:xfrm>
              <a:graphic>
                <a:graphicData uri="http://schemas.openxmlformats.org/presentationml/2006/ole">
                  <p:oleObj spid="_x0000_s1222" name="Clip" r:id="rId9" imgW="1268789" imgH="1199617" progId="">
                    <p:embed/>
                  </p:oleObj>
                </a:graphicData>
              </a:graphic>
            </p:graphicFrame>
          </p:grpSp>
        </p:grpSp>
        <p:grpSp>
          <p:nvGrpSpPr>
            <p:cNvPr id="400587" name="Group 203"/>
            <p:cNvGrpSpPr>
              <a:grpSpLocks/>
            </p:cNvGrpSpPr>
            <p:nvPr/>
          </p:nvGrpSpPr>
          <p:grpSpPr bwMode="auto">
            <a:xfrm>
              <a:off x="1152525" y="2626783"/>
              <a:ext cx="1931353" cy="1842347"/>
              <a:chOff x="1824" y="1076"/>
              <a:chExt cx="1106" cy="1024"/>
            </a:xfrm>
          </p:grpSpPr>
          <p:sp>
            <p:nvSpPr>
              <p:cNvPr id="10279" name="Oval 204"/>
              <p:cNvSpPr>
                <a:spLocks noChangeArrowheads="1"/>
              </p:cNvSpPr>
              <p:nvPr/>
            </p:nvSpPr>
            <p:spPr bwMode="auto">
              <a:xfrm>
                <a:off x="1824" y="1076"/>
                <a:ext cx="1106" cy="1024"/>
              </a:xfrm>
              <a:prstGeom prst="ellipse">
                <a:avLst/>
              </a:prstGeom>
              <a:gradFill rotWithShape="1">
                <a:gsLst>
                  <a:gs pos="0">
                    <a:srgbClr val="66CCFF"/>
                  </a:gs>
                  <a:gs pos="100000">
                    <a:srgbClr val="CCFFFF">
                      <a:alpha val="50998"/>
                    </a:srgbClr>
                  </a:gs>
                </a:gsLst>
                <a:path path="shape">
                  <a:fillToRect l="50000" t="50000" r="50000" b="50000"/>
                </a:path>
              </a:gradFill>
              <a:ln w="12700">
                <a:solidFill>
                  <a:srgbClr val="3333CC"/>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33831" name="Group 205"/>
              <p:cNvGrpSpPr>
                <a:grpSpLocks/>
              </p:cNvGrpSpPr>
              <p:nvPr/>
            </p:nvGrpSpPr>
            <p:grpSpPr bwMode="auto">
              <a:xfrm>
                <a:off x="2204" y="1436"/>
                <a:ext cx="252" cy="288"/>
                <a:chOff x="2870" y="1518"/>
                <a:chExt cx="292" cy="320"/>
              </a:xfrm>
            </p:grpSpPr>
            <p:graphicFrame>
              <p:nvGraphicFramePr>
                <p:cNvPr id="33832" name="Object 206"/>
                <p:cNvGraphicFramePr>
                  <a:graphicFrameLocks noChangeAspect="1"/>
                </p:cNvGraphicFramePr>
                <p:nvPr/>
              </p:nvGraphicFramePr>
              <p:xfrm>
                <a:off x="2870" y="1518"/>
                <a:ext cx="272" cy="282"/>
              </p:xfrm>
              <a:graphic>
                <a:graphicData uri="http://schemas.openxmlformats.org/presentationml/2006/ole">
                  <p:oleObj spid="_x0000_s1223" name="Clip" r:id="rId10" imgW="826731" imgH="839928" progId="">
                    <p:embed/>
                  </p:oleObj>
                </a:graphicData>
              </a:graphic>
            </p:graphicFrame>
            <p:graphicFrame>
              <p:nvGraphicFramePr>
                <p:cNvPr id="33833" name="Object 207"/>
                <p:cNvGraphicFramePr>
                  <a:graphicFrameLocks noChangeAspect="1"/>
                </p:cNvGraphicFramePr>
                <p:nvPr/>
              </p:nvGraphicFramePr>
              <p:xfrm>
                <a:off x="2913" y="1602"/>
                <a:ext cx="249" cy="236"/>
              </p:xfrm>
              <a:graphic>
                <a:graphicData uri="http://schemas.openxmlformats.org/presentationml/2006/ole">
                  <p:oleObj spid="_x0000_s1224" name="Clip" r:id="rId11" imgW="1268789" imgH="1199617" progId="">
                    <p:embed/>
                  </p:oleObj>
                </a:graphicData>
              </a:graphic>
            </p:graphicFrame>
          </p:grpSp>
        </p:grpSp>
        <p:grpSp>
          <p:nvGrpSpPr>
            <p:cNvPr id="400496" name="Group 112"/>
            <p:cNvGrpSpPr>
              <a:grpSpLocks/>
            </p:cNvGrpSpPr>
            <p:nvPr/>
          </p:nvGrpSpPr>
          <p:grpSpPr bwMode="auto">
            <a:xfrm>
              <a:off x="1782922" y="3107161"/>
              <a:ext cx="1931353" cy="1842347"/>
              <a:chOff x="1824" y="1076"/>
              <a:chExt cx="1106" cy="1024"/>
            </a:xfrm>
          </p:grpSpPr>
          <p:sp>
            <p:nvSpPr>
              <p:cNvPr id="10275" name="Oval 113"/>
              <p:cNvSpPr>
                <a:spLocks noChangeArrowheads="1"/>
              </p:cNvSpPr>
              <p:nvPr/>
            </p:nvSpPr>
            <p:spPr bwMode="auto">
              <a:xfrm>
                <a:off x="1824" y="1076"/>
                <a:ext cx="1106" cy="1024"/>
              </a:xfrm>
              <a:prstGeom prst="ellipse">
                <a:avLst/>
              </a:prstGeom>
              <a:gradFill rotWithShape="1">
                <a:gsLst>
                  <a:gs pos="0">
                    <a:srgbClr val="CCECFF"/>
                  </a:gs>
                  <a:gs pos="100000">
                    <a:srgbClr val="CCFFFF">
                      <a:alpha val="50998"/>
                    </a:srgbClr>
                  </a:gs>
                </a:gsLst>
                <a:path path="shape">
                  <a:fillToRect l="50000" t="50000" r="50000" b="50000"/>
                </a:path>
              </a:gradFill>
              <a:ln w="12700">
                <a:solidFill>
                  <a:srgbClr val="3333CC"/>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33827" name="Group 114"/>
              <p:cNvGrpSpPr>
                <a:grpSpLocks/>
              </p:cNvGrpSpPr>
              <p:nvPr/>
            </p:nvGrpSpPr>
            <p:grpSpPr bwMode="auto">
              <a:xfrm>
                <a:off x="2204" y="1436"/>
                <a:ext cx="252" cy="288"/>
                <a:chOff x="2870" y="1518"/>
                <a:chExt cx="292" cy="320"/>
              </a:xfrm>
            </p:grpSpPr>
            <p:graphicFrame>
              <p:nvGraphicFramePr>
                <p:cNvPr id="33828" name="Object 115"/>
                <p:cNvGraphicFramePr>
                  <a:graphicFrameLocks noChangeAspect="1"/>
                </p:cNvGraphicFramePr>
                <p:nvPr/>
              </p:nvGraphicFramePr>
              <p:xfrm>
                <a:off x="2870" y="1518"/>
                <a:ext cx="272" cy="282"/>
              </p:xfrm>
              <a:graphic>
                <a:graphicData uri="http://schemas.openxmlformats.org/presentationml/2006/ole">
                  <p:oleObj spid="_x0000_s1225" name="Clip" r:id="rId12" imgW="826731" imgH="839928" progId="">
                    <p:embed/>
                  </p:oleObj>
                </a:graphicData>
              </a:graphic>
            </p:graphicFrame>
            <p:graphicFrame>
              <p:nvGraphicFramePr>
                <p:cNvPr id="33829" name="Object 116"/>
                <p:cNvGraphicFramePr>
                  <a:graphicFrameLocks noChangeAspect="1"/>
                </p:cNvGraphicFramePr>
                <p:nvPr/>
              </p:nvGraphicFramePr>
              <p:xfrm>
                <a:off x="2913" y="1602"/>
                <a:ext cx="249" cy="236"/>
              </p:xfrm>
              <a:graphic>
                <a:graphicData uri="http://schemas.openxmlformats.org/presentationml/2006/ole">
                  <p:oleObj spid="_x0000_s1226" name="Clip" r:id="rId13" imgW="1268789" imgH="1199617" progId="">
                    <p:embed/>
                  </p:oleObj>
                </a:graphicData>
              </a:graphic>
            </p:graphicFrame>
          </p:grpSp>
        </p:grpSp>
        <p:sp>
          <p:nvSpPr>
            <p:cNvPr id="10252" name="Rectangle 65"/>
            <p:cNvSpPr>
              <a:spLocks noChangeArrowheads="1"/>
            </p:cNvSpPr>
            <p:nvPr/>
          </p:nvSpPr>
          <p:spPr bwMode="auto">
            <a:xfrm>
              <a:off x="2963387" y="1664230"/>
              <a:ext cx="1901666" cy="269875"/>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10253" name="Oval 214"/>
            <p:cNvSpPr>
              <a:spLocks noChangeArrowheads="1"/>
            </p:cNvSpPr>
            <p:nvPr/>
          </p:nvSpPr>
          <p:spPr bwMode="auto">
            <a:xfrm>
              <a:off x="967423" y="1961092"/>
              <a:ext cx="1931353" cy="1842347"/>
            </a:xfrm>
            <a:prstGeom prst="ellipse">
              <a:avLst/>
            </a:prstGeom>
            <a:solidFill>
              <a:srgbClr val="66CCFF"/>
            </a:solidFill>
            <a:ln>
              <a:noFill/>
            </a:ln>
            <a:effectLst/>
            <a:extLst>
              <a:ext uri="{91240B29-F687-4f45-9708-019B960494DF}">
                <a14:hiddenLine xmlns="" xmlns:a14="http://schemas.microsoft.com/office/drawing/2010/main" w="12700">
                  <a:solidFill>
                    <a:srgbClr val="3333CC"/>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10254" name="Oval 219"/>
            <p:cNvSpPr>
              <a:spLocks noChangeArrowheads="1"/>
            </p:cNvSpPr>
            <p:nvPr/>
          </p:nvSpPr>
          <p:spPr bwMode="auto">
            <a:xfrm>
              <a:off x="2402840" y="3461597"/>
              <a:ext cx="1931353" cy="1842347"/>
            </a:xfrm>
            <a:prstGeom prst="ellipse">
              <a:avLst/>
            </a:prstGeom>
            <a:solidFill>
              <a:srgbClr val="66CCFF"/>
            </a:solidFill>
            <a:ln>
              <a:noFill/>
            </a:ln>
            <a:effectLst/>
            <a:extLst>
              <a:ext uri="{91240B29-F687-4f45-9708-019B960494DF}">
                <a14:hiddenLine xmlns="" xmlns:a14="http://schemas.microsoft.com/office/drawing/2010/main" w="12700">
                  <a:solidFill>
                    <a:srgbClr val="3333CC"/>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10255" name="Oval 229"/>
            <p:cNvSpPr>
              <a:spLocks noChangeArrowheads="1"/>
            </p:cNvSpPr>
            <p:nvPr/>
          </p:nvSpPr>
          <p:spPr bwMode="auto">
            <a:xfrm>
              <a:off x="1156018" y="2641177"/>
              <a:ext cx="1931353" cy="1842347"/>
            </a:xfrm>
            <a:prstGeom prst="ellipse">
              <a:avLst/>
            </a:prstGeom>
            <a:solidFill>
              <a:srgbClr val="66CCFF"/>
            </a:solidFill>
            <a:ln>
              <a:noFill/>
            </a:ln>
            <a:effectLst/>
            <a:extLst>
              <a:ext uri="{91240B29-F687-4f45-9708-019B960494DF}">
                <a14:hiddenLine xmlns="" xmlns:a14="http://schemas.microsoft.com/office/drawing/2010/main" w="12700">
                  <a:solidFill>
                    <a:srgbClr val="3333CC"/>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10256" name="Oval 234"/>
            <p:cNvSpPr>
              <a:spLocks noChangeArrowheads="1"/>
            </p:cNvSpPr>
            <p:nvPr/>
          </p:nvSpPr>
          <p:spPr bwMode="auto">
            <a:xfrm>
              <a:off x="1786415" y="3121555"/>
              <a:ext cx="1931353" cy="1842347"/>
            </a:xfrm>
            <a:prstGeom prst="ellipse">
              <a:avLst/>
            </a:prstGeom>
            <a:solidFill>
              <a:srgbClr val="66CCFF"/>
            </a:solidFill>
            <a:ln>
              <a:noFill/>
            </a:ln>
            <a:effectLst/>
            <a:extLst>
              <a:ext uri="{91240B29-F687-4f45-9708-019B960494DF}">
                <a14:hiddenLine xmlns="" xmlns:a14="http://schemas.microsoft.com/office/drawing/2010/main" w="12700">
                  <a:solidFill>
                    <a:srgbClr val="3333CC"/>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sp>
          <p:nvSpPr>
            <p:cNvPr id="10257" name="Oval 224"/>
            <p:cNvSpPr>
              <a:spLocks noChangeArrowheads="1"/>
            </p:cNvSpPr>
            <p:nvPr/>
          </p:nvSpPr>
          <p:spPr bwMode="auto">
            <a:xfrm>
              <a:off x="2130425" y="5415492"/>
              <a:ext cx="1931353" cy="1842347"/>
            </a:xfrm>
            <a:prstGeom prst="ellipse">
              <a:avLst/>
            </a:prstGeom>
            <a:solidFill>
              <a:srgbClr val="66CCFF"/>
            </a:solidFill>
            <a:ln>
              <a:noFill/>
            </a:ln>
            <a:effectLst/>
            <a:extLst>
              <a:ext uri="{91240B29-F687-4f45-9708-019B960494DF}">
                <a14:hiddenLine xmlns="" xmlns:a14="http://schemas.microsoft.com/office/drawing/2010/main" w="12700">
                  <a:solidFill>
                    <a:srgbClr val="3333CC"/>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cs typeface="+mn-cs"/>
              </a:endParaRPr>
            </a:p>
          </p:txBody>
        </p:sp>
        <p:grpSp>
          <p:nvGrpSpPr>
            <p:cNvPr id="33809" name="Group 356"/>
            <p:cNvGrpSpPr>
              <a:grpSpLocks/>
            </p:cNvGrpSpPr>
            <p:nvPr/>
          </p:nvGrpSpPr>
          <p:grpSpPr bwMode="auto">
            <a:xfrm>
              <a:off x="1709580" y="2475654"/>
              <a:ext cx="511651" cy="545148"/>
              <a:chOff x="313" y="1497"/>
              <a:chExt cx="1152" cy="1014"/>
            </a:xfrm>
          </p:grpSpPr>
          <p:pic>
            <p:nvPicPr>
              <p:cNvPr id="33824"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825"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33810" name="Group 356"/>
            <p:cNvGrpSpPr>
              <a:grpSpLocks/>
            </p:cNvGrpSpPr>
            <p:nvPr/>
          </p:nvGrpSpPr>
          <p:grpSpPr bwMode="auto">
            <a:xfrm>
              <a:off x="2783523" y="5976832"/>
              <a:ext cx="509905" cy="543348"/>
              <a:chOff x="313" y="1497"/>
              <a:chExt cx="1152" cy="1014"/>
            </a:xfrm>
          </p:grpSpPr>
          <p:pic>
            <p:nvPicPr>
              <p:cNvPr id="33822"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823"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33811" name="Group 356"/>
            <p:cNvGrpSpPr>
              <a:grpSpLocks/>
            </p:cNvGrpSpPr>
            <p:nvPr/>
          </p:nvGrpSpPr>
          <p:grpSpPr bwMode="auto">
            <a:xfrm>
              <a:off x="3096102" y="4053523"/>
              <a:ext cx="511651" cy="545147"/>
              <a:chOff x="313" y="1497"/>
              <a:chExt cx="1152" cy="1014"/>
            </a:xfrm>
          </p:grpSpPr>
          <p:pic>
            <p:nvPicPr>
              <p:cNvPr id="33820"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821"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33812" name="Group 356"/>
            <p:cNvGrpSpPr>
              <a:grpSpLocks/>
            </p:cNvGrpSpPr>
            <p:nvPr/>
          </p:nvGrpSpPr>
          <p:grpSpPr bwMode="auto">
            <a:xfrm>
              <a:off x="1821340" y="3328459"/>
              <a:ext cx="511651" cy="543348"/>
              <a:chOff x="313" y="1497"/>
              <a:chExt cx="1152" cy="1014"/>
            </a:xfrm>
          </p:grpSpPr>
          <p:pic>
            <p:nvPicPr>
              <p:cNvPr id="33818"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819"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33813" name="Group 356"/>
            <p:cNvGrpSpPr>
              <a:grpSpLocks/>
            </p:cNvGrpSpPr>
            <p:nvPr/>
          </p:nvGrpSpPr>
          <p:grpSpPr bwMode="auto">
            <a:xfrm>
              <a:off x="2525077" y="3695489"/>
              <a:ext cx="511652" cy="545148"/>
              <a:chOff x="313" y="1497"/>
              <a:chExt cx="1152" cy="1014"/>
            </a:xfrm>
          </p:grpSpPr>
          <p:pic>
            <p:nvPicPr>
              <p:cNvPr id="33816" name="Picture 354" descr="laptop_stylized_small"/>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817" name="Picture 355" descr="antenna_stylized"/>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sp>
        <p:nvSpPr>
          <p:cNvPr id="10263" name="Rectangle 4"/>
          <p:cNvSpPr>
            <a:spLocks noGrp="1" noChangeArrowheads="1"/>
          </p:cNvSpPr>
          <p:nvPr>
            <p:ph type="title"/>
          </p:nvPr>
        </p:nvSpPr>
        <p:spPr/>
        <p:txBody>
          <a:bodyPr/>
          <a:lstStyle/>
          <a:p>
            <a:pPr>
              <a:defRPr/>
            </a:pPr>
            <a:r>
              <a:rPr lang="en-US" dirty="0" smtClean="0">
                <a:latin typeface="+mn-lt"/>
                <a:cs typeface="+mj-cs"/>
              </a:rPr>
              <a:t>Ad hoc Operation</a:t>
            </a:r>
            <a:endParaRPr lang="en-US" dirty="0">
              <a:latin typeface="+mn-lt"/>
              <a:cs typeface="+mj-cs"/>
            </a:endParaRPr>
          </a:p>
        </p:txBody>
      </p:sp>
      <p:sp>
        <p:nvSpPr>
          <p:cNvPr id="2" name="Content Placeholder 1"/>
          <p:cNvSpPr>
            <a:spLocks noGrp="1"/>
          </p:cNvSpPr>
          <p:nvPr>
            <p:ph idx="1"/>
          </p:nvPr>
        </p:nvSpPr>
        <p:spPr>
          <a:xfrm>
            <a:off x="14288" y="1897347"/>
            <a:ext cx="5916612" cy="5875053"/>
          </a:xfrm>
        </p:spPr>
        <p:txBody>
          <a:bodyPr/>
          <a:lstStyle/>
          <a:p>
            <a:r>
              <a:rPr lang="en-US" dirty="0" smtClean="0"/>
              <a:t>No </a:t>
            </a:r>
            <a:r>
              <a:rPr lang="en-US" dirty="0"/>
              <a:t>base stations or “infrastructure nodes”</a:t>
            </a:r>
          </a:p>
          <a:p>
            <a:r>
              <a:rPr lang="en-US" dirty="0" smtClean="0"/>
              <a:t>Nodes </a:t>
            </a:r>
            <a:r>
              <a:rPr lang="en-US" dirty="0"/>
              <a:t>can only transmit to others within range</a:t>
            </a:r>
          </a:p>
          <a:p>
            <a:r>
              <a:rPr lang="en-US" dirty="0" smtClean="0"/>
              <a:t>Nodes </a:t>
            </a:r>
            <a:r>
              <a:rPr lang="en-US" dirty="0"/>
              <a:t>organize and </a:t>
            </a:r>
            <a:r>
              <a:rPr lang="en-US" dirty="0" smtClean="0"/>
              <a:t>among themselves</a:t>
            </a:r>
          </a:p>
          <a:p>
            <a:pPr lvl="1"/>
            <a:r>
              <a:rPr lang="en-US" dirty="0" smtClean="0"/>
              <a:t>Notice each other</a:t>
            </a:r>
          </a:p>
          <a:p>
            <a:pPr lvl="1"/>
            <a:r>
              <a:rPr lang="en-US" dirty="0" smtClean="0"/>
              <a:t>Find they have something to share</a:t>
            </a:r>
          </a:p>
          <a:p>
            <a:pPr lvl="1"/>
            <a:r>
              <a:rPr lang="en-US" dirty="0"/>
              <a:t>C</a:t>
            </a:r>
            <a:r>
              <a:rPr lang="en-US" dirty="0" smtClean="0"/>
              <a:t>ooperate to form “network” and forward packets</a:t>
            </a:r>
            <a:endParaRPr lang="en-US" dirty="0"/>
          </a:p>
          <a:p>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142560" y="644525"/>
            <a:ext cx="9625012" cy="949325"/>
          </a:xfrm>
        </p:spPr>
        <p:txBody>
          <a:bodyPr/>
          <a:lstStyle/>
          <a:p>
            <a:pPr>
              <a:defRPr/>
            </a:pPr>
            <a:r>
              <a:rPr lang="en-US" dirty="0">
                <a:latin typeface="+mn-lt"/>
                <a:cs typeface="+mj-cs"/>
              </a:rPr>
              <a:t>Wireless </a:t>
            </a:r>
            <a:r>
              <a:rPr lang="en-US" dirty="0" smtClean="0">
                <a:latin typeface="+mn-lt"/>
                <a:cs typeface="+mj-cs"/>
              </a:rPr>
              <a:t>Network Classification</a:t>
            </a:r>
            <a:endParaRPr lang="en-US" dirty="0">
              <a:latin typeface="+mn-lt"/>
              <a:cs typeface="+mj-cs"/>
            </a:endParaRPr>
          </a:p>
        </p:txBody>
      </p:sp>
      <p:grpSp>
        <p:nvGrpSpPr>
          <p:cNvPr id="2" name="Group 1"/>
          <p:cNvGrpSpPr/>
          <p:nvPr/>
        </p:nvGrpSpPr>
        <p:grpSpPr>
          <a:xfrm>
            <a:off x="751666" y="2267870"/>
            <a:ext cx="8585201" cy="4395365"/>
            <a:chOff x="142557" y="1788372"/>
            <a:chExt cx="8585201" cy="4395365"/>
          </a:xfrm>
        </p:grpSpPr>
        <p:sp>
          <p:nvSpPr>
            <p:cNvPr id="11269" name="Text Box 4"/>
            <p:cNvSpPr txBox="1">
              <a:spLocks noChangeArrowheads="1"/>
            </p:cNvSpPr>
            <p:nvPr/>
          </p:nvSpPr>
          <p:spPr bwMode="auto">
            <a:xfrm>
              <a:off x="3089244" y="1795569"/>
              <a:ext cx="1983998" cy="51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700" dirty="0">
                  <a:solidFill>
                    <a:srgbClr val="000099"/>
                  </a:solidFill>
                  <a:latin typeface="+mn-lt"/>
                  <a:cs typeface="+mn-cs"/>
                </a:rPr>
                <a:t>single hop</a:t>
              </a:r>
            </a:p>
          </p:txBody>
        </p:sp>
        <p:sp>
          <p:nvSpPr>
            <p:cNvPr id="11270" name="Text Box 5"/>
            <p:cNvSpPr txBox="1">
              <a:spLocks noChangeArrowheads="1"/>
            </p:cNvSpPr>
            <p:nvPr/>
          </p:nvSpPr>
          <p:spPr bwMode="auto">
            <a:xfrm>
              <a:off x="5864499" y="1788372"/>
              <a:ext cx="2552231" cy="51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700" dirty="0">
                  <a:solidFill>
                    <a:srgbClr val="000099"/>
                  </a:solidFill>
                  <a:latin typeface="+mn-lt"/>
                  <a:cs typeface="+mn-cs"/>
                </a:rPr>
                <a:t>multiple hops</a:t>
              </a:r>
            </a:p>
          </p:txBody>
        </p:sp>
        <p:sp>
          <p:nvSpPr>
            <p:cNvPr id="11271" name="Text Box 7"/>
            <p:cNvSpPr txBox="1">
              <a:spLocks noChangeArrowheads="1"/>
            </p:cNvSpPr>
            <p:nvPr/>
          </p:nvSpPr>
          <p:spPr bwMode="auto">
            <a:xfrm>
              <a:off x="211182" y="2749127"/>
              <a:ext cx="2390158" cy="872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500" dirty="0">
                  <a:solidFill>
                    <a:srgbClr val="000099"/>
                  </a:solidFill>
                  <a:latin typeface="+mn-lt"/>
                  <a:cs typeface="+mn-cs"/>
                </a:rPr>
                <a:t>infrastructure</a:t>
              </a:r>
            </a:p>
            <a:p>
              <a:pPr algn="ctr">
                <a:defRPr/>
              </a:pPr>
              <a:r>
                <a:rPr lang="en-US" sz="2500" dirty="0">
                  <a:solidFill>
                    <a:srgbClr val="000099"/>
                  </a:solidFill>
                  <a:latin typeface="+mn-lt"/>
                  <a:cs typeface="+mn-cs"/>
                </a:rPr>
                <a:t>(</a:t>
              </a:r>
              <a:r>
                <a:rPr lang="en-US" sz="2500" i="1" dirty="0">
                  <a:solidFill>
                    <a:srgbClr val="000099"/>
                  </a:solidFill>
                  <a:latin typeface="+mn-lt"/>
                  <a:cs typeface="+mn-cs"/>
                </a:rPr>
                <a:t>e.g., </a:t>
              </a:r>
              <a:r>
                <a:rPr lang="en-US" sz="2500" dirty="0">
                  <a:solidFill>
                    <a:srgbClr val="000099"/>
                  </a:solidFill>
                  <a:latin typeface="+mn-lt"/>
                  <a:cs typeface="+mn-cs"/>
                </a:rPr>
                <a:t>APs)</a:t>
              </a:r>
            </a:p>
          </p:txBody>
        </p:sp>
        <p:sp>
          <p:nvSpPr>
            <p:cNvPr id="11272" name="Text Box 8"/>
            <p:cNvSpPr txBox="1">
              <a:spLocks noChangeArrowheads="1"/>
            </p:cNvSpPr>
            <p:nvPr/>
          </p:nvSpPr>
          <p:spPr bwMode="auto">
            <a:xfrm>
              <a:off x="263570" y="4670637"/>
              <a:ext cx="2390158" cy="872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500">
                  <a:solidFill>
                    <a:srgbClr val="000099"/>
                  </a:solidFill>
                  <a:latin typeface="+mn-lt"/>
                  <a:cs typeface="+mn-cs"/>
                </a:rPr>
                <a:t>no</a:t>
              </a:r>
            </a:p>
            <a:p>
              <a:pPr algn="ctr">
                <a:defRPr/>
              </a:pPr>
              <a:r>
                <a:rPr lang="en-US" sz="2500">
                  <a:solidFill>
                    <a:srgbClr val="000099"/>
                  </a:solidFill>
                  <a:latin typeface="+mn-lt"/>
                  <a:cs typeface="+mn-cs"/>
                </a:rPr>
                <a:t>infrastructure</a:t>
              </a:r>
            </a:p>
          </p:txBody>
        </p:sp>
        <p:sp>
          <p:nvSpPr>
            <p:cNvPr id="11273" name="Text Box 14"/>
            <p:cNvSpPr txBox="1">
              <a:spLocks noChangeArrowheads="1"/>
            </p:cNvSpPr>
            <p:nvPr/>
          </p:nvSpPr>
          <p:spPr bwMode="auto">
            <a:xfrm>
              <a:off x="2965960" y="2470256"/>
              <a:ext cx="2374992" cy="14878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mtClean="0">
                  <a:latin typeface="+mn-lt"/>
                  <a:cs typeface="+mn-cs"/>
                </a:rPr>
                <a:t>host connects to </a:t>
              </a:r>
            </a:p>
            <a:p>
              <a:pPr algn="ctr">
                <a:defRPr/>
              </a:pPr>
              <a:r>
                <a:rPr lang="en-US" smtClean="0">
                  <a:latin typeface="+mn-lt"/>
                  <a:cs typeface="+mn-cs"/>
                </a:rPr>
                <a:t>base station (WiFi,</a:t>
              </a:r>
            </a:p>
            <a:p>
              <a:pPr algn="ctr">
                <a:defRPr/>
              </a:pPr>
              <a:r>
                <a:rPr lang="en-US" smtClean="0">
                  <a:latin typeface="+mn-lt"/>
                  <a:cs typeface="+mn-cs"/>
                </a:rPr>
                <a:t>WiMAX, cellular) </a:t>
              </a:r>
            </a:p>
            <a:p>
              <a:pPr algn="ctr">
                <a:defRPr/>
              </a:pPr>
              <a:r>
                <a:rPr lang="en-US" smtClean="0">
                  <a:latin typeface="+mn-lt"/>
                  <a:cs typeface="+mn-cs"/>
                </a:rPr>
                <a:t>which connects to </a:t>
              </a:r>
            </a:p>
            <a:p>
              <a:pPr algn="ctr">
                <a:defRPr/>
              </a:pPr>
              <a:r>
                <a:rPr lang="en-US" smtClean="0">
                  <a:latin typeface="+mn-lt"/>
                  <a:cs typeface="+mn-cs"/>
                </a:rPr>
                <a:t>larger Internet</a:t>
              </a:r>
            </a:p>
          </p:txBody>
        </p:sp>
        <p:sp>
          <p:nvSpPr>
            <p:cNvPr id="11274" name="Text Box 15"/>
            <p:cNvSpPr txBox="1">
              <a:spLocks noChangeArrowheads="1"/>
            </p:cNvSpPr>
            <p:nvPr/>
          </p:nvSpPr>
          <p:spPr bwMode="auto">
            <a:xfrm>
              <a:off x="2910703" y="4670637"/>
              <a:ext cx="2546627" cy="12108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mtClean="0">
                  <a:latin typeface="+mn-lt"/>
                  <a:cs typeface="+mn-cs"/>
                </a:rPr>
                <a:t>no base station, no</a:t>
              </a:r>
            </a:p>
            <a:p>
              <a:pPr algn="ctr">
                <a:defRPr/>
              </a:pPr>
              <a:r>
                <a:rPr lang="en-US" smtClean="0">
                  <a:latin typeface="+mn-lt"/>
                  <a:cs typeface="+mn-cs"/>
                </a:rPr>
                <a:t>connection to larger </a:t>
              </a:r>
            </a:p>
            <a:p>
              <a:pPr algn="ctr">
                <a:defRPr/>
              </a:pPr>
              <a:r>
                <a:rPr lang="en-US" smtClean="0">
                  <a:latin typeface="+mn-lt"/>
                  <a:cs typeface="+mn-cs"/>
                </a:rPr>
                <a:t>Internet (Bluetooth, </a:t>
              </a:r>
            </a:p>
            <a:p>
              <a:pPr algn="ctr">
                <a:defRPr/>
              </a:pPr>
              <a:r>
                <a:rPr lang="en-US" smtClean="0">
                  <a:latin typeface="+mn-lt"/>
                  <a:cs typeface="+mn-cs"/>
                </a:rPr>
                <a:t>ad hoc nets)</a:t>
              </a:r>
            </a:p>
          </p:txBody>
        </p:sp>
        <p:sp>
          <p:nvSpPr>
            <p:cNvPr id="11275" name="Text Box 16"/>
            <p:cNvSpPr txBox="1">
              <a:spLocks noChangeArrowheads="1"/>
            </p:cNvSpPr>
            <p:nvPr/>
          </p:nvSpPr>
          <p:spPr bwMode="auto">
            <a:xfrm>
              <a:off x="5858668" y="2418080"/>
              <a:ext cx="2678749" cy="14878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mtClean="0">
                  <a:latin typeface="+mn-lt"/>
                  <a:cs typeface="+mn-cs"/>
                </a:rPr>
                <a:t>host may have to</a:t>
              </a:r>
            </a:p>
            <a:p>
              <a:pPr algn="ctr">
                <a:defRPr/>
              </a:pPr>
              <a:r>
                <a:rPr lang="en-US" smtClean="0">
                  <a:latin typeface="+mn-lt"/>
                  <a:cs typeface="+mn-cs"/>
                </a:rPr>
                <a:t>relay through several</a:t>
              </a:r>
            </a:p>
            <a:p>
              <a:pPr algn="ctr">
                <a:defRPr/>
              </a:pPr>
              <a:r>
                <a:rPr lang="en-US" smtClean="0">
                  <a:latin typeface="+mn-lt"/>
                  <a:cs typeface="+mn-cs"/>
                </a:rPr>
                <a:t>wireless nodes to </a:t>
              </a:r>
            </a:p>
            <a:p>
              <a:pPr algn="ctr">
                <a:defRPr/>
              </a:pPr>
              <a:r>
                <a:rPr lang="en-US" smtClean="0">
                  <a:latin typeface="+mn-lt"/>
                  <a:cs typeface="+mn-cs"/>
                </a:rPr>
                <a:t>connect to larger </a:t>
              </a:r>
            </a:p>
            <a:p>
              <a:pPr algn="ctr">
                <a:defRPr/>
              </a:pPr>
              <a:r>
                <a:rPr lang="en-US" smtClean="0">
                  <a:latin typeface="+mn-lt"/>
                  <a:cs typeface="+mn-cs"/>
                </a:rPr>
                <a:t>Internet: </a:t>
              </a:r>
              <a:r>
                <a:rPr lang="en-US" i="1" smtClean="0">
                  <a:latin typeface="+mn-lt"/>
                  <a:cs typeface="+mn-cs"/>
                </a:rPr>
                <a:t>mesh net</a:t>
              </a:r>
            </a:p>
          </p:txBody>
        </p:sp>
        <p:sp>
          <p:nvSpPr>
            <p:cNvPr id="11276" name="Text Box 17"/>
            <p:cNvSpPr txBox="1">
              <a:spLocks noChangeArrowheads="1"/>
            </p:cNvSpPr>
            <p:nvPr/>
          </p:nvSpPr>
          <p:spPr bwMode="auto">
            <a:xfrm>
              <a:off x="5864374" y="4211850"/>
              <a:ext cx="2731949" cy="17648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latin typeface="+mn-lt"/>
                  <a:cs typeface="+mn-cs"/>
                </a:rPr>
                <a:t>no base station, no</a:t>
              </a:r>
            </a:p>
            <a:p>
              <a:pPr algn="ctr">
                <a:defRPr/>
              </a:pPr>
              <a:r>
                <a:rPr lang="en-US" dirty="0" smtClean="0">
                  <a:latin typeface="+mn-lt"/>
                  <a:cs typeface="+mn-cs"/>
                </a:rPr>
                <a:t>connection to larger </a:t>
              </a:r>
            </a:p>
            <a:p>
              <a:pPr algn="ctr">
                <a:defRPr/>
              </a:pPr>
              <a:r>
                <a:rPr lang="en-US" dirty="0" smtClean="0">
                  <a:latin typeface="+mn-lt"/>
                  <a:cs typeface="+mn-cs"/>
                </a:rPr>
                <a:t>Internet. May have to</a:t>
              </a:r>
            </a:p>
            <a:p>
              <a:pPr algn="ctr">
                <a:defRPr/>
              </a:pPr>
              <a:r>
                <a:rPr lang="en-US" dirty="0" smtClean="0">
                  <a:latin typeface="+mn-lt"/>
                  <a:cs typeface="+mn-cs"/>
                </a:rPr>
                <a:t>relay to reach other </a:t>
              </a:r>
            </a:p>
            <a:p>
              <a:pPr algn="ctr">
                <a:defRPr/>
              </a:pPr>
              <a:r>
                <a:rPr lang="en-US" dirty="0" smtClean="0">
                  <a:latin typeface="+mn-lt"/>
                  <a:cs typeface="+mn-cs"/>
                </a:rPr>
                <a:t>wireless nodes</a:t>
              </a:r>
            </a:p>
            <a:p>
              <a:pPr algn="ctr">
                <a:defRPr/>
              </a:pPr>
              <a:r>
                <a:rPr lang="en-US" dirty="0" smtClean="0">
                  <a:latin typeface="+mn-lt"/>
                  <a:cs typeface="+mn-cs"/>
                </a:rPr>
                <a:t>MANET, VANET</a:t>
              </a:r>
              <a:endParaRPr lang="en-US" i="1" dirty="0" smtClean="0">
                <a:latin typeface="+mn-lt"/>
                <a:cs typeface="+mn-cs"/>
              </a:endParaRPr>
            </a:p>
          </p:txBody>
        </p:sp>
        <p:sp>
          <p:nvSpPr>
            <p:cNvPr id="11277" name="Rectangle 19"/>
            <p:cNvSpPr>
              <a:spLocks noChangeArrowheads="1"/>
            </p:cNvSpPr>
            <p:nvPr/>
          </p:nvSpPr>
          <p:spPr bwMode="auto">
            <a:xfrm>
              <a:off x="142557" y="1820757"/>
              <a:ext cx="8585201" cy="4362980"/>
            </a:xfrm>
            <a:prstGeom prst="rect">
              <a:avLst/>
            </a:prstGeom>
            <a:noFill/>
            <a:ln w="19050">
              <a:solidFill>
                <a:srgbClr val="000099"/>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latin typeface="+mn-lt"/>
                <a:cs typeface="+mn-cs"/>
              </a:endParaRPr>
            </a:p>
          </p:txBody>
        </p:sp>
        <p:sp>
          <p:nvSpPr>
            <p:cNvPr id="11278" name="Line 20"/>
            <p:cNvSpPr>
              <a:spLocks noChangeShapeType="1"/>
            </p:cNvSpPr>
            <p:nvPr/>
          </p:nvSpPr>
          <p:spPr bwMode="auto">
            <a:xfrm>
              <a:off x="155517" y="2326323"/>
              <a:ext cx="8572241" cy="0"/>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latin typeface="+mn-lt"/>
                <a:cs typeface="+mn-cs"/>
              </a:endParaRPr>
            </a:p>
          </p:txBody>
        </p:sp>
        <p:sp>
          <p:nvSpPr>
            <p:cNvPr id="11279" name="Line 21"/>
            <p:cNvSpPr>
              <a:spLocks noChangeShapeType="1"/>
            </p:cNvSpPr>
            <p:nvPr/>
          </p:nvSpPr>
          <p:spPr bwMode="auto">
            <a:xfrm>
              <a:off x="2668270" y="1818959"/>
              <a:ext cx="0" cy="4364778"/>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latin typeface="+mn-lt"/>
                <a:cs typeface="+mn-cs"/>
              </a:endParaRPr>
            </a:p>
          </p:txBody>
        </p:sp>
        <p:sp>
          <p:nvSpPr>
            <p:cNvPr id="11280" name="Line 22"/>
            <p:cNvSpPr>
              <a:spLocks noChangeShapeType="1"/>
            </p:cNvSpPr>
            <p:nvPr/>
          </p:nvSpPr>
          <p:spPr bwMode="auto">
            <a:xfrm>
              <a:off x="5540852" y="1818959"/>
              <a:ext cx="0" cy="4364778"/>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latin typeface="+mn-lt"/>
                <a:cs typeface="+mn-cs"/>
              </a:endParaRPr>
            </a:p>
          </p:txBody>
        </p:sp>
      </p:grpSp>
      <p:sp>
        <p:nvSpPr>
          <p:cNvPr id="3" name="Slide Number Placeholder 2"/>
          <p:cNvSpPr>
            <a:spLocks noGrp="1"/>
          </p:cNvSpPr>
          <p:nvPr>
            <p:ph type="sldNum" sz="quarter" idx="10"/>
          </p:nvPr>
        </p:nvSpPr>
        <p:spPr/>
        <p:txBody>
          <a:bodyPr/>
          <a:lstStyle/>
          <a:p>
            <a:fld id="{0783864D-491B-0D48-9494-9F5AD408C5EE}"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lide Number Placeholder 5"/>
          <p:cNvSpPr>
            <a:spLocks noGrp="1"/>
          </p:cNvSpPr>
          <p:nvPr>
            <p:ph type="sldNum" sz="quarter" idx="12"/>
          </p:nvPr>
        </p:nvSpPr>
        <p:spPr>
          <a:xfrm>
            <a:off x="9790517" y="7541662"/>
            <a:ext cx="227626" cy="215444"/>
          </a:xfrm>
          <a:noFill/>
        </p:spPr>
        <p:txBody>
          <a:bodyPr/>
          <a:lstStyle/>
          <a:p>
            <a:fld id="{5852F70A-F079-45B5-A8CB-D34C791AB046}" type="slidenum">
              <a:rPr lang="en-US" smtClean="0"/>
              <a:pPr/>
              <a:t>7</a:t>
            </a:fld>
            <a:endParaRPr lang="en-US" smtClean="0"/>
          </a:p>
        </p:txBody>
      </p:sp>
      <p:sp>
        <p:nvSpPr>
          <p:cNvPr id="51204" name="Rectangle 2"/>
          <p:cNvSpPr>
            <a:spLocks noGrp="1" noChangeArrowheads="1"/>
          </p:cNvSpPr>
          <p:nvPr>
            <p:ph type="title"/>
          </p:nvPr>
        </p:nvSpPr>
        <p:spPr>
          <a:xfrm>
            <a:off x="404948" y="547326"/>
            <a:ext cx="9052560" cy="750252"/>
          </a:xfrm>
        </p:spPr>
        <p:txBody>
          <a:bodyPr/>
          <a:lstStyle/>
          <a:p>
            <a:pPr eaLnBrk="1" hangingPunct="1"/>
            <a:r>
              <a:rPr lang="en-US" dirty="0" smtClean="0">
                <a:solidFill>
                  <a:srgbClr val="C00000"/>
                </a:solidFill>
              </a:rPr>
              <a:t>IEEE 802.11 LAN Standards</a:t>
            </a:r>
          </a:p>
        </p:txBody>
      </p:sp>
      <p:graphicFrame>
        <p:nvGraphicFramePr>
          <p:cNvPr id="323636" name="Group 52"/>
          <p:cNvGraphicFramePr>
            <a:graphicFrameLocks noGrp="1"/>
          </p:cNvGraphicFramePr>
          <p:nvPr>
            <p:ph idx="1"/>
            <p:extLst>
              <p:ext uri="{D42A27DB-BD31-4B8C-83A1-F6EECF244321}">
                <p14:modId xmlns="" xmlns:p14="http://schemas.microsoft.com/office/powerpoint/2010/main" val="2926236731"/>
              </p:ext>
            </p:extLst>
          </p:nvPr>
        </p:nvGraphicFramePr>
        <p:xfrm>
          <a:off x="502920" y="1347957"/>
          <a:ext cx="9052559" cy="5992368"/>
        </p:xfrm>
        <a:graphic>
          <a:graphicData uri="http://schemas.openxmlformats.org/drawingml/2006/table">
            <a:tbl>
              <a:tblPr/>
              <a:tblGrid>
                <a:gridCol w="2168826"/>
                <a:gridCol w="2278872"/>
                <a:gridCol w="1414472"/>
                <a:gridCol w="3190389"/>
              </a:tblGrid>
              <a:tr h="5487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IEEE Standard</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Rate</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Band</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Notes</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45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1-2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chemeClr val="tx1"/>
                          </a:solidFill>
                          <a:effectLst/>
                          <a:latin typeface="Arial" pitchFamily="34" charset="0"/>
                        </a:rPr>
                        <a:t>1997</a:t>
                      </a:r>
                      <a:r>
                        <a:rPr kumimoji="0" lang="en-US" sz="2300" b="0" i="0" u="none" strike="noStrike" cap="none" normalizeH="0" baseline="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smtClean="0">
                          <a:ln>
                            <a:noFill/>
                          </a:ln>
                          <a:solidFill>
                            <a:schemeClr val="tx1"/>
                          </a:solidFill>
                          <a:effectLst/>
                          <a:latin typeface="Arial" pitchFamily="34" charset="0"/>
                        </a:rPr>
                        <a:t>FH &amp; DSSS</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3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802.11a</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Up to 54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(usually 25Mbps)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5-6  GHz</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chemeClr val="tx1"/>
                          </a:solidFill>
                          <a:effectLst/>
                          <a:latin typeface="Arial" pitchFamily="34" charset="0"/>
                        </a:rPr>
                        <a:t>1999</a:t>
                      </a:r>
                      <a:r>
                        <a:rPr kumimoji="0" lang="en-US" sz="2300" b="0" i="0" u="none" strike="noStrike" cap="none" normalizeH="0" baseline="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smtClean="0">
                          <a:ln>
                            <a:noFill/>
                          </a:ln>
                          <a:solidFill>
                            <a:schemeClr val="tx1"/>
                          </a:solidFill>
                          <a:effectLst/>
                          <a:latin typeface="Arial" pitchFamily="34" charset="0"/>
                        </a:rPr>
                        <a:t>OFDM</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9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802.11b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(Wi-Fi)</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Up to 11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(usually 6.5Mbps)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1999</a:t>
                      </a:r>
                      <a:r>
                        <a:rPr kumimoji="0" lang="en-US" sz="2300" b="0" i="0" u="none" strike="noStrike" cap="none" normalizeH="0" baseline="0" dirty="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CCK/QPSK</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r>
              <a:tr h="10363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802.11g</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Up to 54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(usually 25Mbps)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2003 </a:t>
                      </a:r>
                      <a:r>
                        <a:rPr kumimoji="0" lang="en-US" sz="2300" b="0" i="0" u="none" strike="noStrike" cap="none" normalizeH="0" baseline="0" dirty="0" smtClean="0">
                          <a:ln>
                            <a:noFill/>
                          </a:ln>
                          <a:solidFill>
                            <a:schemeClr val="tx1"/>
                          </a:solidFill>
                          <a:effectLst/>
                          <a:latin typeface="Arial" pitchFamily="34" charset="0"/>
                        </a:rPr>
                        <a:t>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OFDM</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9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802.11n</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Up to 540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(usually 200Mbps)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 50m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2.4GHz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or 5-6GHz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2009</a:t>
                      </a:r>
                      <a:r>
                        <a:rPr kumimoji="0" lang="en-US" sz="2300" b="0" i="0" u="none" strike="noStrike" cap="none" normalizeH="0" baseline="0" dirty="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MIMO + frame aggregation</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lide Number Placeholder 5"/>
          <p:cNvSpPr>
            <a:spLocks noGrp="1"/>
          </p:cNvSpPr>
          <p:nvPr>
            <p:ph type="sldNum" sz="quarter" idx="12"/>
          </p:nvPr>
        </p:nvSpPr>
        <p:spPr>
          <a:xfrm>
            <a:off x="9790517" y="7541662"/>
            <a:ext cx="227626" cy="215444"/>
          </a:xfrm>
          <a:noFill/>
        </p:spPr>
        <p:txBody>
          <a:bodyPr/>
          <a:lstStyle/>
          <a:p>
            <a:fld id="{5852F70A-F079-45B5-A8CB-D34C791AB046}" type="slidenum">
              <a:rPr lang="en-US" smtClean="0"/>
              <a:pPr/>
              <a:t>8</a:t>
            </a:fld>
            <a:endParaRPr lang="en-US" smtClean="0"/>
          </a:p>
        </p:txBody>
      </p:sp>
      <p:sp>
        <p:nvSpPr>
          <p:cNvPr id="51204" name="Rectangle 2"/>
          <p:cNvSpPr>
            <a:spLocks noGrp="1" noChangeArrowheads="1"/>
          </p:cNvSpPr>
          <p:nvPr>
            <p:ph type="title"/>
          </p:nvPr>
        </p:nvSpPr>
        <p:spPr>
          <a:xfrm>
            <a:off x="404948" y="547326"/>
            <a:ext cx="9052560" cy="750252"/>
          </a:xfrm>
        </p:spPr>
        <p:txBody>
          <a:bodyPr/>
          <a:lstStyle/>
          <a:p>
            <a:pPr eaLnBrk="1" hangingPunct="1"/>
            <a:r>
              <a:rPr lang="en-US" dirty="0" smtClean="0">
                <a:solidFill>
                  <a:srgbClr val="C00000"/>
                </a:solidFill>
              </a:rPr>
              <a:t>IEEE 802.11 LAN Standards</a:t>
            </a:r>
          </a:p>
        </p:txBody>
      </p:sp>
      <p:graphicFrame>
        <p:nvGraphicFramePr>
          <p:cNvPr id="323636" name="Group 52"/>
          <p:cNvGraphicFramePr>
            <a:graphicFrameLocks noGrp="1"/>
          </p:cNvGraphicFramePr>
          <p:nvPr>
            <p:ph idx="1"/>
          </p:nvPr>
        </p:nvGraphicFramePr>
        <p:xfrm>
          <a:off x="502920" y="1347957"/>
          <a:ext cx="9052559" cy="5992368"/>
        </p:xfrm>
        <a:graphic>
          <a:graphicData uri="http://schemas.openxmlformats.org/drawingml/2006/table">
            <a:tbl>
              <a:tblPr/>
              <a:tblGrid>
                <a:gridCol w="2168826"/>
                <a:gridCol w="2278872"/>
                <a:gridCol w="1414472"/>
                <a:gridCol w="3190389"/>
              </a:tblGrid>
              <a:tr h="5487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IEEE Standard</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Rate</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Band</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smtClean="0">
                          <a:ln>
                            <a:noFill/>
                          </a:ln>
                          <a:solidFill>
                            <a:schemeClr val="tx1"/>
                          </a:solidFill>
                          <a:effectLst/>
                          <a:latin typeface="Arial" pitchFamily="34" charset="0"/>
                        </a:rPr>
                        <a:t>Notes</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45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1-2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chemeClr val="tx1"/>
                          </a:solidFill>
                          <a:effectLst/>
                          <a:latin typeface="Arial" pitchFamily="34" charset="0"/>
                        </a:rPr>
                        <a:t>1997</a:t>
                      </a:r>
                      <a:r>
                        <a:rPr kumimoji="0" lang="en-US" sz="2300" b="0" i="0" u="none" strike="noStrike" cap="none" normalizeH="0" baseline="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smtClean="0">
                          <a:ln>
                            <a:noFill/>
                          </a:ln>
                          <a:solidFill>
                            <a:schemeClr val="tx1"/>
                          </a:solidFill>
                          <a:effectLst/>
                          <a:latin typeface="Arial" pitchFamily="34" charset="0"/>
                        </a:rPr>
                        <a:t>FH &amp; DSSS</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3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802.11a</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Up to 54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(usually 25Mbps)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5-6  GHz</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chemeClr val="tx1"/>
                          </a:solidFill>
                          <a:effectLst/>
                          <a:latin typeface="Arial" pitchFamily="34" charset="0"/>
                        </a:rPr>
                        <a:t>1999</a:t>
                      </a:r>
                      <a:r>
                        <a:rPr kumimoji="0" lang="en-US" sz="2300" b="0" i="0" u="none" strike="noStrike" cap="none" normalizeH="0" baseline="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smtClean="0">
                          <a:ln>
                            <a:noFill/>
                          </a:ln>
                          <a:solidFill>
                            <a:schemeClr val="tx1"/>
                          </a:solidFill>
                          <a:effectLst/>
                          <a:latin typeface="Arial" pitchFamily="34" charset="0"/>
                        </a:rPr>
                        <a:t>OFDM</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9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802.11b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(Wi-Fi)</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Up to 11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(usually 6.5Mbps)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1999</a:t>
                      </a:r>
                      <a:r>
                        <a:rPr kumimoji="0" lang="en-US" sz="2300" b="0" i="0" u="none" strike="noStrike" cap="none" normalizeH="0" baseline="0" dirty="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CCK/QPSK</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r>
              <a:tr h="10363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802.11g</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Up to 54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(usually 25Mbps)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Range ~ 30m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2.4 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chemeClr val="tx1"/>
                          </a:solidFill>
                          <a:effectLst/>
                          <a:latin typeface="Arial" pitchFamily="34" charset="0"/>
                        </a:rPr>
                        <a:t>2003 </a:t>
                      </a:r>
                      <a:r>
                        <a:rPr kumimoji="0" lang="en-US" sz="2300" b="0" i="0" u="none" strike="noStrike" cap="none" normalizeH="0" baseline="0" smtClean="0">
                          <a:ln>
                            <a:noFill/>
                          </a:ln>
                          <a:solidFill>
                            <a:schemeClr val="tx1"/>
                          </a:solidFill>
                          <a:effectLst/>
                          <a:latin typeface="Arial" pitchFamily="34" charset="0"/>
                        </a:rPr>
                        <a:t>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smtClean="0">
                          <a:ln>
                            <a:noFill/>
                          </a:ln>
                          <a:solidFill>
                            <a:schemeClr val="tx1"/>
                          </a:solidFill>
                          <a:effectLst/>
                          <a:latin typeface="Arial" pitchFamily="34" charset="0"/>
                        </a:rPr>
                        <a:t>OFDM</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9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802.11n</a:t>
                      </a:r>
                    </a:p>
                  </a:txBody>
                  <a:tcPr marL="100584" marR="100584" marT="51816" marB="518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Up to 540 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(usually 200Mbps)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Range ~ 50m</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2.4GHz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or 5-6GHz</a:t>
                      </a:r>
                    </a:p>
                  </a:txBody>
                  <a:tcPr marL="100584" marR="100584" marT="51816" marB="518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Arial" pitchFamily="34" charset="0"/>
                        </a:rPr>
                        <a:t>2009</a:t>
                      </a:r>
                      <a:r>
                        <a:rPr kumimoji="0" lang="en-US" sz="2300" b="0" i="0" u="none" strike="noStrike" cap="none" normalizeH="0" baseline="0" dirty="0" smtClean="0">
                          <a:ln>
                            <a:noFill/>
                          </a:ln>
                          <a:solidFill>
                            <a:schemeClr val="tx1"/>
                          </a:solidFill>
                          <a:effectLst/>
                          <a:latin typeface="Arial" pitchFamily="34" charset="0"/>
                        </a:rPr>
                        <a:t> Standard;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Arial" pitchFamily="34" charset="0"/>
                        </a:rPr>
                        <a:t>MIMO + frame aggregation</a:t>
                      </a:r>
                    </a:p>
                  </a:txBody>
                  <a:tcPr marL="100584" marR="100584" marT="51816" marB="518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3"/>
          <p:cNvSpPr txBox="1">
            <a:spLocks noChangeArrowheads="1"/>
          </p:cNvSpPr>
          <p:nvPr/>
        </p:nvSpPr>
        <p:spPr bwMode="auto">
          <a:xfrm>
            <a:off x="193478" y="2810242"/>
            <a:ext cx="9584506" cy="1969022"/>
          </a:xfrm>
          <a:prstGeom prst="rect">
            <a:avLst/>
          </a:prstGeom>
          <a:solidFill>
            <a:srgbClr val="FFFFFF"/>
          </a:solidFill>
          <a:ln w="9525">
            <a:noFill/>
            <a:miter lim="800000"/>
            <a:headEnd/>
            <a:tailEnd/>
          </a:ln>
        </p:spPr>
        <p:txBody>
          <a:bodyPr vert="horz" wrap="square" lIns="101870" tIns="50935" rIns="101870" bIns="50935" numCol="1" anchor="t" anchorCtr="0" compatLnSpc="1">
            <a:prstTxWarp prst="textNoShape">
              <a:avLst/>
            </a:prstTxWarp>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a:defRPr/>
            </a:pPr>
            <a:r>
              <a:rPr lang="en-US" sz="3200" b="1" dirty="0" smtClean="0">
                <a:solidFill>
                  <a:srgbClr val="FF0000"/>
                </a:solidFill>
                <a:cs typeface="+mn-cs"/>
              </a:rPr>
              <a:t>My office: </a:t>
            </a:r>
            <a:r>
              <a:rPr lang="en-US" sz="3200" dirty="0" err="1" smtClean="0">
                <a:solidFill>
                  <a:srgbClr val="FF0000"/>
                </a:solidFill>
                <a:latin typeface="Courier New" pitchFamily="49" charset="0"/>
                <a:cs typeface="Courier New" pitchFamily="49" charset="0"/>
              </a:rPr>
              <a:t>netsh</a:t>
            </a:r>
            <a:r>
              <a:rPr lang="en-US" sz="3200" dirty="0" smtClean="0">
                <a:solidFill>
                  <a:srgbClr val="FF0000"/>
                </a:solidFill>
                <a:latin typeface="Courier New" pitchFamily="49" charset="0"/>
                <a:cs typeface="Courier New" pitchFamily="49" charset="0"/>
              </a:rPr>
              <a:t> </a:t>
            </a:r>
            <a:r>
              <a:rPr lang="en-US" sz="3200" dirty="0" err="1" smtClean="0">
                <a:solidFill>
                  <a:srgbClr val="FF0000"/>
                </a:solidFill>
                <a:latin typeface="Courier New" pitchFamily="49" charset="0"/>
                <a:cs typeface="Courier New" pitchFamily="49" charset="0"/>
              </a:rPr>
              <a:t>wlan</a:t>
            </a:r>
            <a:r>
              <a:rPr lang="en-US" sz="3200" dirty="0" smtClean="0">
                <a:solidFill>
                  <a:srgbClr val="FF0000"/>
                </a:solidFill>
                <a:latin typeface="Courier New" pitchFamily="49" charset="0"/>
                <a:cs typeface="Courier New" pitchFamily="49" charset="0"/>
              </a:rPr>
              <a:t> show interfaces</a:t>
            </a:r>
          </a:p>
          <a:p>
            <a:pPr lvl="1">
              <a:defRPr/>
            </a:pPr>
            <a:r>
              <a:rPr lang="en-US" sz="2400" b="1" dirty="0" smtClean="0">
                <a:solidFill>
                  <a:srgbClr val="FF0000"/>
                </a:solidFill>
                <a:cs typeface="+mn-cs"/>
              </a:rPr>
              <a:t>Shows that my laptop connects over 802.11n with a speed that seems to vary between 270Mbps and 300Mbps</a:t>
            </a:r>
            <a:endParaRPr lang="en-US" sz="2400" b="1" dirty="0">
              <a:solidFill>
                <a:srgbClr val="FF0000"/>
              </a:solidFill>
            </a:endParaRPr>
          </a:p>
        </p:txBody>
      </p:sp>
    </p:spTree>
    <p:extLst>
      <p:ext uri="{BB962C8B-B14F-4D97-AF65-F5344CB8AC3E}">
        <p14:creationId xmlns="" xmlns:p14="http://schemas.microsoft.com/office/powerpoint/2010/main" val="840597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of Spreading Gain</a:t>
            </a:r>
            <a:endParaRPr lang="en-US" dirty="0"/>
          </a:p>
        </p:txBody>
      </p:sp>
      <p:sp>
        <p:nvSpPr>
          <p:cNvPr id="18" name="Content Placeholder 17"/>
          <p:cNvSpPr>
            <a:spLocks noGrp="1"/>
          </p:cNvSpPr>
          <p:nvPr>
            <p:ph sz="half" idx="1"/>
          </p:nvPr>
        </p:nvSpPr>
        <p:spPr>
          <a:xfrm>
            <a:off x="502920" y="1482513"/>
            <a:ext cx="4689566" cy="5505450"/>
          </a:xfrm>
        </p:spPr>
        <p:txBody>
          <a:bodyPr/>
          <a:lstStyle/>
          <a:p>
            <a:r>
              <a:rPr lang="en-US" dirty="0" smtClean="0"/>
              <a:t>Sender transmits </a:t>
            </a:r>
          </a:p>
          <a:p>
            <a:pPr lvl="1"/>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1 </a:t>
            </a:r>
            <a:r>
              <a:rPr lang="en-US" dirty="0" smtClean="0">
                <a:latin typeface="Times New Roman" pitchFamily="18" charset="0"/>
                <a:cs typeface="Times New Roman" pitchFamily="18" charset="0"/>
                <a:sym typeface="Symbol"/>
              </a:rPr>
              <a:t> B</a:t>
            </a:r>
            <a:endParaRPr lang="en-US" dirty="0" smtClean="0">
              <a:latin typeface="Times New Roman" pitchFamily="18" charset="0"/>
              <a:cs typeface="Times New Roman" pitchFamily="18" charset="0"/>
            </a:endParaRPr>
          </a:p>
          <a:p>
            <a:pPr lvl="2"/>
            <a:endParaRPr lang="en-US" dirty="0" smtClean="0"/>
          </a:p>
          <a:p>
            <a:pPr lvl="2"/>
            <a:endParaRPr lang="en-US" dirty="0" smtClean="0"/>
          </a:p>
          <a:p>
            <a:pPr lvl="1"/>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0</a:t>
            </a:r>
            <a:r>
              <a:rPr lang="en-US" dirty="0" smtClean="0">
                <a:latin typeface="Times New Roman" pitchFamily="18" charset="0"/>
                <a:cs typeface="Times New Roman" pitchFamily="18" charset="0"/>
                <a:sym typeface="Symbol"/>
              </a:rPr>
              <a:t>  -B</a:t>
            </a:r>
            <a:endParaRPr lang="en-US" dirty="0" smtClean="0">
              <a:latin typeface="Times New Roman" pitchFamily="18" charset="0"/>
              <a:cs typeface="Times New Roman" pitchFamily="18" charset="0"/>
            </a:endParaRPr>
          </a:p>
          <a:p>
            <a:pPr lvl="2"/>
            <a:endParaRPr lang="en-US" dirty="0" smtClean="0"/>
          </a:p>
          <a:p>
            <a:pPr lvl="2"/>
            <a:endParaRPr lang="en-US" dirty="0" smtClean="0"/>
          </a:p>
          <a:p>
            <a:r>
              <a:rPr lang="en-US" dirty="0" smtClean="0"/>
              <a:t>Interference, say, continuously transmits </a:t>
            </a:r>
            <a:r>
              <a:rPr lang="en-US" i="1" dirty="0" smtClean="0">
                <a:latin typeface="Times New Roman" pitchFamily="18" charset="0"/>
                <a:cs typeface="Times New Roman" pitchFamily="18" charset="0"/>
              </a:rPr>
              <a:t>J</a:t>
            </a:r>
          </a:p>
        </p:txBody>
      </p:sp>
      <p:sp>
        <p:nvSpPr>
          <p:cNvPr id="19" name="Content Placeholder 18"/>
          <p:cNvSpPr>
            <a:spLocks noGrp="1"/>
          </p:cNvSpPr>
          <p:nvPr>
            <p:ph sz="half" idx="2"/>
          </p:nvPr>
        </p:nvSpPr>
        <p:spPr>
          <a:xfrm>
            <a:off x="5113020" y="1482514"/>
            <a:ext cx="4747917" cy="5668049"/>
          </a:xfrm>
        </p:spPr>
        <p:txBody>
          <a:bodyPr>
            <a:normAutofit lnSpcReduction="10000"/>
          </a:bodyPr>
          <a:lstStyle/>
          <a:p>
            <a:pPr>
              <a:lnSpc>
                <a:spcPct val="110000"/>
              </a:lnSpc>
            </a:pPr>
            <a:r>
              <a:rPr lang="en-US" dirty="0" smtClean="0"/>
              <a:t>Receiver gets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J</a:t>
            </a:r>
            <a:r>
              <a:rPr lang="en-US" dirty="0" smtClean="0">
                <a:latin typeface="Times New Roman" pitchFamily="18" charset="0"/>
                <a:cs typeface="Times New Roman" pitchFamily="18" charset="0"/>
              </a:rPr>
              <a:t>) </a:t>
            </a:r>
            <a:r>
              <a:rPr lang="en-US" dirty="0" smtClean="0"/>
              <a:t>and computes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J</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B=</a:t>
            </a:r>
            <a:r>
              <a:rPr lang="en-US" i="1" dirty="0" smtClean="0">
                <a:latin typeface="Times New Roman" pitchFamily="18" charset="0"/>
                <a:cs typeface="Times New Roman" pitchFamily="18" charset="0"/>
                <a:sym typeface="Symbol"/>
              </a:rPr>
              <a:t>S</a:t>
            </a:r>
            <a:r>
              <a:rPr lang="en-US" dirty="0" smtClean="0">
                <a:latin typeface="Times New Roman" pitchFamily="18" charset="0"/>
                <a:cs typeface="Times New Roman" pitchFamily="18" charset="0"/>
                <a:sym typeface="Symbol"/>
              </a:rPr>
              <a:t>B+</a:t>
            </a:r>
            <a:r>
              <a:rPr lang="en-US" i="1" dirty="0" smtClean="0">
                <a:latin typeface="Times New Roman" pitchFamily="18" charset="0"/>
                <a:cs typeface="Times New Roman" pitchFamily="18" charset="0"/>
                <a:sym typeface="Symbol"/>
              </a:rPr>
              <a:t>J</a:t>
            </a:r>
            <a:r>
              <a:rPr lang="en-US" dirty="0" smtClean="0">
                <a:latin typeface="Times New Roman" pitchFamily="18" charset="0"/>
                <a:cs typeface="Times New Roman" pitchFamily="18" charset="0"/>
                <a:sym typeface="Symbol"/>
              </a:rPr>
              <a:t>B </a:t>
            </a:r>
          </a:p>
          <a:p>
            <a:pPr lvl="1">
              <a:lnSpc>
                <a:spcPct val="110000"/>
              </a:lnSpc>
            </a:pPr>
            <a:r>
              <a:rPr lang="en-US" dirty="0" smtClean="0">
                <a:latin typeface="Times New Roman" pitchFamily="18" charset="0"/>
                <a:cs typeface="Times New Roman" pitchFamily="18" charset="0"/>
                <a:sym typeface="Symbol"/>
              </a:rPr>
              <a:t>BB = +11</a:t>
            </a:r>
          </a:p>
          <a:p>
            <a:pPr lvl="1">
              <a:lnSpc>
                <a:spcPct val="110000"/>
              </a:lnSpc>
            </a:pPr>
            <a:r>
              <a:rPr lang="en-US" dirty="0" smtClean="0">
                <a:latin typeface="Times New Roman" pitchFamily="18" charset="0"/>
                <a:cs typeface="Times New Roman" pitchFamily="18" charset="0"/>
                <a:sym typeface="Symbol"/>
              </a:rPr>
              <a:t>-BB = -11</a:t>
            </a:r>
          </a:p>
          <a:p>
            <a:pPr lvl="1">
              <a:lnSpc>
                <a:spcPct val="110000"/>
              </a:lnSpc>
            </a:pPr>
            <a:r>
              <a:rPr lang="en-US" i="1" dirty="0" smtClean="0">
                <a:latin typeface="Times New Roman" pitchFamily="18" charset="0"/>
                <a:cs typeface="Times New Roman" pitchFamily="18" charset="0"/>
                <a:sym typeface="Symbol"/>
              </a:rPr>
              <a:t>J</a:t>
            </a:r>
            <a:r>
              <a:rPr lang="en-US" dirty="0" smtClean="0">
                <a:latin typeface="Times New Roman" pitchFamily="18" charset="0"/>
                <a:cs typeface="Times New Roman" pitchFamily="18" charset="0"/>
                <a:sym typeface="Symbol"/>
              </a:rPr>
              <a:t>B = +1 </a:t>
            </a:r>
          </a:p>
          <a:p>
            <a:pPr>
              <a:lnSpc>
                <a:spcPct val="110000"/>
              </a:lnSpc>
            </a:pPr>
            <a:r>
              <a:rPr lang="en-US" dirty="0" smtClean="0"/>
              <a:t>Computation yields</a:t>
            </a:r>
          </a:p>
          <a:p>
            <a:pPr lvl="1">
              <a:lnSpc>
                <a:spcPct val="110000"/>
              </a:lnSpc>
            </a:pP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1 </a:t>
            </a:r>
            <a:r>
              <a:rPr lang="en-US" dirty="0" smtClean="0">
                <a:latin typeface="Times New Roman" pitchFamily="18" charset="0"/>
                <a:cs typeface="Times New Roman" pitchFamily="18" charset="0"/>
                <a:sym typeface="Symbol"/>
              </a:rPr>
              <a:t> B</a:t>
            </a:r>
          </a:p>
          <a:p>
            <a:pPr lvl="1">
              <a:lnSpc>
                <a:spcPct val="110000"/>
              </a:lnSpc>
              <a:buNone/>
            </a:pP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sym typeface="Symbol"/>
              </a:rPr>
              <a:t>S</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J</a:t>
            </a:r>
            <a:r>
              <a:rPr lang="en-US" dirty="0" smtClean="0">
                <a:latin typeface="Times New Roman" pitchFamily="18" charset="0"/>
                <a:cs typeface="Times New Roman" pitchFamily="18" charset="0"/>
                <a:sym typeface="Symbol"/>
              </a:rPr>
              <a:t>)B = +12  1</a:t>
            </a:r>
          </a:p>
          <a:p>
            <a:pPr lvl="1">
              <a:lnSpc>
                <a:spcPct val="110000"/>
              </a:lnSpc>
            </a:pP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0 </a:t>
            </a:r>
            <a:r>
              <a:rPr lang="en-US" dirty="0" smtClean="0">
                <a:latin typeface="Times New Roman" pitchFamily="18" charset="0"/>
                <a:cs typeface="Times New Roman" pitchFamily="18" charset="0"/>
                <a:sym typeface="Symbol"/>
              </a:rPr>
              <a:t> -B</a:t>
            </a:r>
            <a:endParaRPr lang="en-US" sz="2200" dirty="0" smtClean="0">
              <a:latin typeface="Times New Roman" pitchFamily="18" charset="0"/>
              <a:cs typeface="Times New Roman" pitchFamily="18" charset="0"/>
              <a:sym typeface="Symbol"/>
            </a:endParaRPr>
          </a:p>
          <a:p>
            <a:pPr lvl="1">
              <a:lnSpc>
                <a:spcPct val="110000"/>
              </a:lnSpc>
              <a:buNone/>
            </a:pP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sym typeface="Symbol"/>
              </a:rPr>
              <a:t>S</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J</a:t>
            </a:r>
            <a:r>
              <a:rPr lang="en-US" dirty="0" smtClean="0">
                <a:latin typeface="Times New Roman" pitchFamily="18" charset="0"/>
                <a:cs typeface="Times New Roman" pitchFamily="18" charset="0"/>
                <a:sym typeface="Symbol"/>
              </a:rPr>
              <a:t>)B = -10</a:t>
            </a:r>
            <a:r>
              <a:rPr lang="en-US" sz="2200"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 0</a:t>
            </a:r>
            <a:endParaRPr lang="en-US" sz="2200" dirty="0" smtClean="0">
              <a:latin typeface="Times New Roman" pitchFamily="18" charset="0"/>
              <a:cs typeface="Times New Roman" pitchFamily="18" charset="0"/>
              <a:sym typeface="Symbol"/>
            </a:endParaRPr>
          </a:p>
        </p:txBody>
      </p:sp>
      <p:sp>
        <p:nvSpPr>
          <p:cNvPr id="4" name="Slide Number Placeholder 3"/>
          <p:cNvSpPr>
            <a:spLocks noGrp="1"/>
          </p:cNvSpPr>
          <p:nvPr>
            <p:ph type="sldNum" sz="quarter" idx="12"/>
          </p:nvPr>
        </p:nvSpPr>
        <p:spPr>
          <a:xfrm>
            <a:off x="9790517" y="7541662"/>
            <a:ext cx="227626" cy="215444"/>
          </a:xfrm>
        </p:spPr>
        <p:txBody>
          <a:bodyPr/>
          <a:lstStyle/>
          <a:p>
            <a:pPr>
              <a:defRPr/>
            </a:pPr>
            <a:fld id="{9B1AAF61-2318-48F0-89E6-AA481F4677CB}" type="slidenum">
              <a:rPr lang="en-US" smtClean="0"/>
              <a:pPr>
                <a:defRPr/>
              </a:pPr>
              <a:t>9</a:t>
            </a:fld>
            <a:endParaRPr lang="en-US"/>
          </a:p>
        </p:txBody>
      </p:sp>
      <p:grpSp>
        <p:nvGrpSpPr>
          <p:cNvPr id="5" name="Group 16"/>
          <p:cNvGrpSpPr>
            <a:grpSpLocks/>
          </p:cNvGrpSpPr>
          <p:nvPr/>
        </p:nvGrpSpPr>
        <p:grpSpPr bwMode="auto">
          <a:xfrm>
            <a:off x="1042536" y="2571243"/>
            <a:ext cx="3986665" cy="662085"/>
            <a:chOff x="158" y="2251"/>
            <a:chExt cx="4173" cy="998"/>
          </a:xfrm>
        </p:grpSpPr>
        <p:sp>
          <p:nvSpPr>
            <p:cNvPr id="6" name="Line 4"/>
            <p:cNvSpPr>
              <a:spLocks noChangeShapeType="1"/>
            </p:cNvSpPr>
            <p:nvPr/>
          </p:nvSpPr>
          <p:spPr bwMode="auto">
            <a:xfrm>
              <a:off x="158" y="2750"/>
              <a:ext cx="4173" cy="0"/>
            </a:xfrm>
            <a:prstGeom prst="line">
              <a:avLst/>
            </a:prstGeom>
            <a:noFill/>
            <a:ln w="9525">
              <a:solidFill>
                <a:schemeClr val="tx1"/>
              </a:solidFill>
              <a:round/>
              <a:headEnd/>
              <a:tailEnd type="triangle" w="med" len="med"/>
            </a:ln>
          </p:spPr>
          <p:txBody>
            <a:bodyPr wrap="none" lIns="0" tIns="0" rIns="0" bIns="0" anchor="ctr"/>
            <a:lstStyle/>
            <a:p>
              <a:endParaRPr lang="en-US"/>
            </a:p>
          </p:txBody>
        </p:sp>
        <p:sp>
          <p:nvSpPr>
            <p:cNvPr id="7" name="Rectangle 5"/>
            <p:cNvSpPr>
              <a:spLocks noChangeArrowheads="1"/>
            </p:cNvSpPr>
            <p:nvPr/>
          </p:nvSpPr>
          <p:spPr bwMode="auto">
            <a:xfrm>
              <a:off x="476" y="2251"/>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8" name="Rectangle 6"/>
            <p:cNvSpPr>
              <a:spLocks noChangeArrowheads="1"/>
            </p:cNvSpPr>
            <p:nvPr/>
          </p:nvSpPr>
          <p:spPr bwMode="auto">
            <a:xfrm>
              <a:off x="794" y="2750"/>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9" name="Rectangle 7"/>
            <p:cNvSpPr>
              <a:spLocks noChangeArrowheads="1"/>
            </p:cNvSpPr>
            <p:nvPr/>
          </p:nvSpPr>
          <p:spPr bwMode="auto">
            <a:xfrm>
              <a:off x="1112" y="2251"/>
              <a:ext cx="317" cy="499"/>
            </a:xfrm>
            <a:prstGeom prst="rect">
              <a:avLst/>
            </a:prstGeom>
            <a:noFill/>
            <a:ln w="9525" algn="ctr">
              <a:solidFill>
                <a:schemeClr val="tx1"/>
              </a:solidFill>
              <a:miter lim="800000"/>
              <a:headEnd/>
              <a:tailEnd/>
            </a:ln>
          </p:spPr>
          <p:txBody>
            <a:bodyPr wrap="none" lIns="0" tIns="0" rIns="0" bIns="0" anchor="ctr"/>
            <a:lstStyle/>
            <a:p>
              <a:r>
                <a:rPr lang="en-US" dirty="0"/>
                <a:t>+1</a:t>
              </a:r>
            </a:p>
          </p:txBody>
        </p:sp>
        <p:sp>
          <p:nvSpPr>
            <p:cNvPr id="10" name="Rectangle 8"/>
            <p:cNvSpPr>
              <a:spLocks noChangeArrowheads="1"/>
            </p:cNvSpPr>
            <p:nvPr/>
          </p:nvSpPr>
          <p:spPr bwMode="auto">
            <a:xfrm>
              <a:off x="1429" y="2251"/>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11" name="Rectangle 9"/>
            <p:cNvSpPr>
              <a:spLocks noChangeArrowheads="1"/>
            </p:cNvSpPr>
            <p:nvPr/>
          </p:nvSpPr>
          <p:spPr bwMode="auto">
            <a:xfrm>
              <a:off x="1738" y="2750"/>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12" name="Rectangle 10"/>
            <p:cNvSpPr>
              <a:spLocks noChangeArrowheads="1"/>
            </p:cNvSpPr>
            <p:nvPr/>
          </p:nvSpPr>
          <p:spPr bwMode="auto">
            <a:xfrm>
              <a:off x="2055" y="2251"/>
              <a:ext cx="317" cy="499"/>
            </a:xfrm>
            <a:prstGeom prst="rect">
              <a:avLst/>
            </a:prstGeom>
            <a:noFill/>
            <a:ln w="9525" algn="ctr">
              <a:solidFill>
                <a:schemeClr val="tx1"/>
              </a:solidFill>
              <a:miter lim="800000"/>
              <a:headEnd/>
              <a:tailEnd/>
            </a:ln>
          </p:spPr>
          <p:txBody>
            <a:bodyPr wrap="none" lIns="0" tIns="0" rIns="0" bIns="0" anchor="ctr"/>
            <a:lstStyle/>
            <a:p>
              <a:r>
                <a:rPr lang="en-US" dirty="0"/>
                <a:t>+1</a:t>
              </a:r>
            </a:p>
          </p:txBody>
        </p:sp>
        <p:sp>
          <p:nvSpPr>
            <p:cNvPr id="13" name="Rectangle 11"/>
            <p:cNvSpPr>
              <a:spLocks noChangeArrowheads="1"/>
            </p:cNvSpPr>
            <p:nvPr/>
          </p:nvSpPr>
          <p:spPr bwMode="auto">
            <a:xfrm>
              <a:off x="2373" y="2251"/>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14" name="Rectangle 12"/>
            <p:cNvSpPr>
              <a:spLocks noChangeArrowheads="1"/>
            </p:cNvSpPr>
            <p:nvPr/>
          </p:nvSpPr>
          <p:spPr bwMode="auto">
            <a:xfrm>
              <a:off x="2691" y="2251"/>
              <a:ext cx="317" cy="499"/>
            </a:xfrm>
            <a:prstGeom prst="rect">
              <a:avLst/>
            </a:prstGeom>
            <a:noFill/>
            <a:ln w="9525" algn="ctr">
              <a:solidFill>
                <a:schemeClr val="tx1"/>
              </a:solidFill>
              <a:miter lim="800000"/>
              <a:headEnd/>
              <a:tailEnd/>
            </a:ln>
          </p:spPr>
          <p:txBody>
            <a:bodyPr wrap="none" lIns="0" tIns="0" rIns="0" bIns="0" anchor="ctr"/>
            <a:lstStyle/>
            <a:p>
              <a:r>
                <a:rPr lang="en-US" dirty="0"/>
                <a:t>+1</a:t>
              </a:r>
            </a:p>
          </p:txBody>
        </p:sp>
        <p:sp>
          <p:nvSpPr>
            <p:cNvPr id="15" name="Rectangle 13"/>
            <p:cNvSpPr>
              <a:spLocks noChangeArrowheads="1"/>
            </p:cNvSpPr>
            <p:nvPr/>
          </p:nvSpPr>
          <p:spPr bwMode="auto">
            <a:xfrm>
              <a:off x="3017" y="2750"/>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16" name="Rectangle 14"/>
            <p:cNvSpPr>
              <a:spLocks noChangeArrowheads="1"/>
            </p:cNvSpPr>
            <p:nvPr/>
          </p:nvSpPr>
          <p:spPr bwMode="auto">
            <a:xfrm>
              <a:off x="3334" y="2750"/>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sp>
          <p:nvSpPr>
            <p:cNvPr id="17" name="Rectangle 15"/>
            <p:cNvSpPr>
              <a:spLocks noChangeArrowheads="1"/>
            </p:cNvSpPr>
            <p:nvPr/>
          </p:nvSpPr>
          <p:spPr bwMode="auto">
            <a:xfrm>
              <a:off x="3651" y="2750"/>
              <a:ext cx="317" cy="499"/>
            </a:xfrm>
            <a:prstGeom prst="rect">
              <a:avLst/>
            </a:prstGeom>
            <a:noFill/>
            <a:ln w="9525" algn="ctr">
              <a:solidFill>
                <a:schemeClr val="tx1"/>
              </a:solidFill>
              <a:miter lim="800000"/>
              <a:headEnd/>
              <a:tailEnd/>
            </a:ln>
          </p:spPr>
          <p:txBody>
            <a:bodyPr wrap="none" lIns="0" tIns="0" rIns="0" bIns="0" anchor="ctr"/>
            <a:lstStyle/>
            <a:p>
              <a:r>
                <a:rPr lang="en-US"/>
                <a:t>-1</a:t>
              </a:r>
            </a:p>
          </p:txBody>
        </p:sp>
      </p:grpSp>
      <p:grpSp>
        <p:nvGrpSpPr>
          <p:cNvPr id="20" name="Group 16"/>
          <p:cNvGrpSpPr>
            <a:grpSpLocks/>
          </p:cNvGrpSpPr>
          <p:nvPr/>
        </p:nvGrpSpPr>
        <p:grpSpPr bwMode="auto">
          <a:xfrm flipV="1">
            <a:off x="1042536" y="3876988"/>
            <a:ext cx="3986665" cy="662085"/>
            <a:chOff x="158" y="2251"/>
            <a:chExt cx="4173" cy="998"/>
          </a:xfrm>
        </p:grpSpPr>
        <p:sp>
          <p:nvSpPr>
            <p:cNvPr id="21" name="Line 4"/>
            <p:cNvSpPr>
              <a:spLocks noChangeShapeType="1"/>
            </p:cNvSpPr>
            <p:nvPr/>
          </p:nvSpPr>
          <p:spPr bwMode="auto">
            <a:xfrm>
              <a:off x="158" y="2750"/>
              <a:ext cx="4173" cy="0"/>
            </a:xfrm>
            <a:prstGeom prst="line">
              <a:avLst/>
            </a:prstGeom>
            <a:noFill/>
            <a:ln w="9525">
              <a:solidFill>
                <a:schemeClr val="tx1"/>
              </a:solidFill>
              <a:round/>
              <a:headEnd/>
              <a:tailEnd type="triangle" w="med" len="med"/>
            </a:ln>
          </p:spPr>
          <p:txBody>
            <a:bodyPr wrap="none" lIns="0" tIns="0" rIns="0" bIns="0" anchor="ctr"/>
            <a:lstStyle/>
            <a:p>
              <a:endParaRPr lang="en-US"/>
            </a:p>
          </p:txBody>
        </p:sp>
        <p:sp>
          <p:nvSpPr>
            <p:cNvPr id="22" name="Rectangle 5"/>
            <p:cNvSpPr>
              <a:spLocks noChangeArrowheads="1"/>
            </p:cNvSpPr>
            <p:nvPr/>
          </p:nvSpPr>
          <p:spPr bwMode="auto">
            <a:xfrm rot="5400000">
              <a:off x="399" y="2347"/>
              <a:ext cx="470" cy="336"/>
            </a:xfrm>
            <a:prstGeom prst="rect">
              <a:avLst/>
            </a:prstGeom>
            <a:noFill/>
            <a:ln w="9525" algn="ctr">
              <a:solidFill>
                <a:schemeClr val="tx1"/>
              </a:solidFill>
              <a:miter lim="800000"/>
              <a:headEnd/>
              <a:tailEnd/>
            </a:ln>
          </p:spPr>
          <p:txBody>
            <a:bodyPr vert="vert270" wrap="none" lIns="0" tIns="0" rIns="0" bIns="0" anchor="ctr"/>
            <a:lstStyle/>
            <a:p>
              <a:r>
                <a:rPr lang="en-US" dirty="0" smtClean="0"/>
                <a:t>-1</a:t>
              </a:r>
              <a:endParaRPr lang="en-US" dirty="0"/>
            </a:p>
          </p:txBody>
        </p:sp>
        <p:sp>
          <p:nvSpPr>
            <p:cNvPr id="23" name="Rectangle 6"/>
            <p:cNvSpPr>
              <a:spLocks noChangeArrowheads="1"/>
            </p:cNvSpPr>
            <p:nvPr/>
          </p:nvSpPr>
          <p:spPr bwMode="auto">
            <a:xfrm rot="10800000">
              <a:off x="794" y="2750"/>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4" name="Rectangle 7"/>
            <p:cNvSpPr>
              <a:spLocks noChangeArrowheads="1"/>
            </p:cNvSpPr>
            <p:nvPr/>
          </p:nvSpPr>
          <p:spPr bwMode="auto">
            <a:xfrm rot="10800000">
              <a:off x="1112" y="2251"/>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5" name="Rectangle 8"/>
            <p:cNvSpPr>
              <a:spLocks noChangeArrowheads="1"/>
            </p:cNvSpPr>
            <p:nvPr/>
          </p:nvSpPr>
          <p:spPr bwMode="auto">
            <a:xfrm rot="10800000">
              <a:off x="1429" y="2251"/>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6" name="Rectangle 9"/>
            <p:cNvSpPr>
              <a:spLocks noChangeArrowheads="1"/>
            </p:cNvSpPr>
            <p:nvPr/>
          </p:nvSpPr>
          <p:spPr bwMode="auto">
            <a:xfrm rot="10800000">
              <a:off x="1738" y="2750"/>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7" name="Rectangle 10"/>
            <p:cNvSpPr>
              <a:spLocks noChangeArrowheads="1"/>
            </p:cNvSpPr>
            <p:nvPr/>
          </p:nvSpPr>
          <p:spPr bwMode="auto">
            <a:xfrm rot="10800000">
              <a:off x="2055" y="2251"/>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8" name="Rectangle 11"/>
            <p:cNvSpPr>
              <a:spLocks noChangeArrowheads="1"/>
            </p:cNvSpPr>
            <p:nvPr/>
          </p:nvSpPr>
          <p:spPr bwMode="auto">
            <a:xfrm rot="10800000">
              <a:off x="2373" y="2251"/>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29" name="Rectangle 12"/>
            <p:cNvSpPr>
              <a:spLocks noChangeArrowheads="1"/>
            </p:cNvSpPr>
            <p:nvPr/>
          </p:nvSpPr>
          <p:spPr bwMode="auto">
            <a:xfrm rot="10800000">
              <a:off x="2691" y="2251"/>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30" name="Rectangle 13"/>
            <p:cNvSpPr>
              <a:spLocks noChangeArrowheads="1"/>
            </p:cNvSpPr>
            <p:nvPr/>
          </p:nvSpPr>
          <p:spPr bwMode="auto">
            <a:xfrm rot="10800000">
              <a:off x="3017" y="2750"/>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31" name="Rectangle 14"/>
            <p:cNvSpPr>
              <a:spLocks noChangeArrowheads="1"/>
            </p:cNvSpPr>
            <p:nvPr/>
          </p:nvSpPr>
          <p:spPr bwMode="auto">
            <a:xfrm rot="10800000">
              <a:off x="3334" y="2750"/>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32" name="Rectangle 15"/>
            <p:cNvSpPr>
              <a:spLocks noChangeArrowheads="1"/>
            </p:cNvSpPr>
            <p:nvPr/>
          </p:nvSpPr>
          <p:spPr bwMode="auto">
            <a:xfrm rot="10800000">
              <a:off x="3651" y="2750"/>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grpSp>
      <p:grpSp>
        <p:nvGrpSpPr>
          <p:cNvPr id="33" name="Group 16"/>
          <p:cNvGrpSpPr>
            <a:grpSpLocks/>
          </p:cNvGrpSpPr>
          <p:nvPr/>
        </p:nvGrpSpPr>
        <p:grpSpPr bwMode="auto">
          <a:xfrm flipV="1">
            <a:off x="831134" y="6314652"/>
            <a:ext cx="3986665" cy="340993"/>
            <a:chOff x="158" y="2750"/>
            <a:chExt cx="4173" cy="514"/>
          </a:xfrm>
        </p:grpSpPr>
        <p:sp>
          <p:nvSpPr>
            <p:cNvPr id="34" name="Line 4"/>
            <p:cNvSpPr>
              <a:spLocks noChangeShapeType="1"/>
            </p:cNvSpPr>
            <p:nvPr/>
          </p:nvSpPr>
          <p:spPr bwMode="auto">
            <a:xfrm>
              <a:off x="158" y="2750"/>
              <a:ext cx="4173" cy="0"/>
            </a:xfrm>
            <a:prstGeom prst="line">
              <a:avLst/>
            </a:prstGeom>
            <a:noFill/>
            <a:ln w="9525">
              <a:solidFill>
                <a:schemeClr val="tx1"/>
              </a:solidFill>
              <a:round/>
              <a:headEnd/>
              <a:tailEnd type="triangle" w="med" len="med"/>
            </a:ln>
          </p:spPr>
          <p:txBody>
            <a:bodyPr wrap="none" lIns="0" tIns="0" rIns="0" bIns="0" anchor="ctr"/>
            <a:lstStyle/>
            <a:p>
              <a:endParaRPr lang="en-US"/>
            </a:p>
          </p:txBody>
        </p:sp>
        <p:sp>
          <p:nvSpPr>
            <p:cNvPr id="35" name="Rectangle 5"/>
            <p:cNvSpPr>
              <a:spLocks noChangeArrowheads="1"/>
            </p:cNvSpPr>
            <p:nvPr/>
          </p:nvSpPr>
          <p:spPr bwMode="auto">
            <a:xfrm rot="5400000">
              <a:off x="382" y="2843"/>
              <a:ext cx="505" cy="336"/>
            </a:xfrm>
            <a:prstGeom prst="rect">
              <a:avLst/>
            </a:prstGeom>
            <a:noFill/>
            <a:ln w="9525" algn="ctr">
              <a:solidFill>
                <a:schemeClr val="tx1"/>
              </a:solidFill>
              <a:miter lim="800000"/>
              <a:headEnd/>
              <a:tailEnd/>
            </a:ln>
          </p:spPr>
          <p:txBody>
            <a:bodyPr vert="vert270" wrap="none" lIns="0" tIns="0" rIns="0" bIns="0" anchor="ctr"/>
            <a:lstStyle/>
            <a:p>
              <a:r>
                <a:rPr lang="en-US" dirty="0" smtClean="0"/>
                <a:t>+1</a:t>
              </a:r>
              <a:endParaRPr lang="en-US" dirty="0"/>
            </a:p>
          </p:txBody>
        </p:sp>
        <p:sp>
          <p:nvSpPr>
            <p:cNvPr id="36" name="Rectangle 6"/>
            <p:cNvSpPr>
              <a:spLocks noChangeArrowheads="1"/>
            </p:cNvSpPr>
            <p:nvPr/>
          </p:nvSpPr>
          <p:spPr bwMode="auto">
            <a:xfrm rot="10800000">
              <a:off x="794" y="2765"/>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37" name="Rectangle 7"/>
            <p:cNvSpPr>
              <a:spLocks noChangeArrowheads="1"/>
            </p:cNvSpPr>
            <p:nvPr/>
          </p:nvSpPr>
          <p:spPr bwMode="auto">
            <a:xfrm rot="10800000">
              <a:off x="1112" y="2765"/>
              <a:ext cx="317" cy="499"/>
            </a:xfrm>
            <a:prstGeom prst="rect">
              <a:avLst/>
            </a:prstGeom>
            <a:noFill/>
            <a:ln w="9525" algn="ctr">
              <a:solidFill>
                <a:schemeClr val="tx1"/>
              </a:solidFill>
              <a:miter lim="800000"/>
              <a:headEnd/>
              <a:tailEnd/>
            </a:ln>
          </p:spPr>
          <p:txBody>
            <a:bodyPr wrap="none" lIns="0" tIns="0" rIns="0" bIns="0" anchor="ctr"/>
            <a:lstStyle/>
            <a:p>
              <a:r>
                <a:rPr lang="en-US" dirty="0" smtClean="0"/>
                <a:t>+1</a:t>
              </a:r>
              <a:endParaRPr lang="en-US" dirty="0"/>
            </a:p>
          </p:txBody>
        </p:sp>
        <p:sp>
          <p:nvSpPr>
            <p:cNvPr id="38" name="Rectangle 8"/>
            <p:cNvSpPr>
              <a:spLocks noChangeArrowheads="1"/>
            </p:cNvSpPr>
            <p:nvPr/>
          </p:nvSpPr>
          <p:spPr bwMode="auto">
            <a:xfrm rot="10800000">
              <a:off x="1429" y="2765"/>
              <a:ext cx="317" cy="499"/>
            </a:xfrm>
            <a:prstGeom prst="rect">
              <a:avLst/>
            </a:prstGeom>
            <a:noFill/>
            <a:ln w="9525" algn="ctr">
              <a:solidFill>
                <a:schemeClr val="tx1"/>
              </a:solidFill>
              <a:miter lim="800000"/>
              <a:headEnd/>
              <a:tailEnd/>
            </a:ln>
          </p:spPr>
          <p:txBody>
            <a:bodyPr wrap="none" lIns="0" tIns="0" rIns="0" bIns="0" anchor="ctr"/>
            <a:lstStyle/>
            <a:p>
              <a:r>
                <a:rPr lang="en-US" dirty="0" smtClean="0"/>
                <a:t>+1</a:t>
              </a:r>
              <a:endParaRPr lang="en-US" dirty="0"/>
            </a:p>
          </p:txBody>
        </p:sp>
        <p:sp>
          <p:nvSpPr>
            <p:cNvPr id="39" name="Rectangle 9"/>
            <p:cNvSpPr>
              <a:spLocks noChangeArrowheads="1"/>
            </p:cNvSpPr>
            <p:nvPr/>
          </p:nvSpPr>
          <p:spPr bwMode="auto">
            <a:xfrm rot="10800000">
              <a:off x="1738" y="2765"/>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40" name="Rectangle 10"/>
            <p:cNvSpPr>
              <a:spLocks noChangeArrowheads="1"/>
            </p:cNvSpPr>
            <p:nvPr/>
          </p:nvSpPr>
          <p:spPr bwMode="auto">
            <a:xfrm rot="10800000">
              <a:off x="2055" y="2765"/>
              <a:ext cx="317" cy="499"/>
            </a:xfrm>
            <a:prstGeom prst="rect">
              <a:avLst/>
            </a:prstGeom>
            <a:noFill/>
            <a:ln w="9525" algn="ctr">
              <a:solidFill>
                <a:schemeClr val="tx1"/>
              </a:solidFill>
              <a:miter lim="800000"/>
              <a:headEnd/>
              <a:tailEnd/>
            </a:ln>
          </p:spPr>
          <p:txBody>
            <a:bodyPr wrap="none" lIns="0" tIns="0" rIns="0" bIns="0" anchor="ctr"/>
            <a:lstStyle/>
            <a:p>
              <a:r>
                <a:rPr lang="en-US" dirty="0" smtClean="0"/>
                <a:t>+1</a:t>
              </a:r>
              <a:endParaRPr lang="en-US" dirty="0"/>
            </a:p>
          </p:txBody>
        </p:sp>
        <p:sp>
          <p:nvSpPr>
            <p:cNvPr id="41" name="Rectangle 11"/>
            <p:cNvSpPr>
              <a:spLocks noChangeArrowheads="1"/>
            </p:cNvSpPr>
            <p:nvPr/>
          </p:nvSpPr>
          <p:spPr bwMode="auto">
            <a:xfrm rot="10800000">
              <a:off x="2373" y="2765"/>
              <a:ext cx="317" cy="499"/>
            </a:xfrm>
            <a:prstGeom prst="rect">
              <a:avLst/>
            </a:prstGeom>
            <a:noFill/>
            <a:ln w="9525" algn="ctr">
              <a:solidFill>
                <a:schemeClr val="tx1"/>
              </a:solidFill>
              <a:miter lim="800000"/>
              <a:headEnd/>
              <a:tailEnd/>
            </a:ln>
          </p:spPr>
          <p:txBody>
            <a:bodyPr wrap="none" lIns="0" tIns="0" rIns="0" bIns="0" anchor="ctr"/>
            <a:lstStyle/>
            <a:p>
              <a:r>
                <a:rPr lang="en-US" dirty="0" smtClean="0"/>
                <a:t>+1</a:t>
              </a:r>
              <a:endParaRPr lang="en-US" dirty="0"/>
            </a:p>
          </p:txBody>
        </p:sp>
        <p:sp>
          <p:nvSpPr>
            <p:cNvPr id="42" name="Rectangle 12"/>
            <p:cNvSpPr>
              <a:spLocks noChangeArrowheads="1"/>
            </p:cNvSpPr>
            <p:nvPr/>
          </p:nvSpPr>
          <p:spPr bwMode="auto">
            <a:xfrm rot="10800000">
              <a:off x="2691" y="2765"/>
              <a:ext cx="317" cy="499"/>
            </a:xfrm>
            <a:prstGeom prst="rect">
              <a:avLst/>
            </a:prstGeom>
            <a:noFill/>
            <a:ln w="9525" algn="ctr">
              <a:solidFill>
                <a:schemeClr val="tx1"/>
              </a:solidFill>
              <a:miter lim="800000"/>
              <a:headEnd/>
              <a:tailEnd/>
            </a:ln>
          </p:spPr>
          <p:txBody>
            <a:bodyPr wrap="none" lIns="0" tIns="0" rIns="0" bIns="0" anchor="ctr"/>
            <a:lstStyle/>
            <a:p>
              <a:r>
                <a:rPr lang="en-US" dirty="0" smtClean="0"/>
                <a:t>+1</a:t>
              </a:r>
              <a:endParaRPr lang="en-US" dirty="0"/>
            </a:p>
          </p:txBody>
        </p:sp>
        <p:sp>
          <p:nvSpPr>
            <p:cNvPr id="43" name="Rectangle 13"/>
            <p:cNvSpPr>
              <a:spLocks noChangeArrowheads="1"/>
            </p:cNvSpPr>
            <p:nvPr/>
          </p:nvSpPr>
          <p:spPr bwMode="auto">
            <a:xfrm rot="10800000">
              <a:off x="3017" y="2765"/>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44" name="Rectangle 14"/>
            <p:cNvSpPr>
              <a:spLocks noChangeArrowheads="1"/>
            </p:cNvSpPr>
            <p:nvPr/>
          </p:nvSpPr>
          <p:spPr bwMode="auto">
            <a:xfrm rot="10800000">
              <a:off x="3334" y="2765"/>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sp>
          <p:nvSpPr>
            <p:cNvPr id="45" name="Rectangle 15"/>
            <p:cNvSpPr>
              <a:spLocks noChangeArrowheads="1"/>
            </p:cNvSpPr>
            <p:nvPr/>
          </p:nvSpPr>
          <p:spPr bwMode="auto">
            <a:xfrm rot="10800000">
              <a:off x="3651" y="2765"/>
              <a:ext cx="317" cy="499"/>
            </a:xfrm>
            <a:prstGeom prst="rect">
              <a:avLst/>
            </a:prstGeom>
            <a:noFill/>
            <a:ln w="9525" algn="ctr">
              <a:solidFill>
                <a:schemeClr val="tx1"/>
              </a:solidFill>
              <a:miter lim="800000"/>
              <a:headEnd/>
              <a:tailEnd/>
            </a:ln>
          </p:spPr>
          <p:txBody>
            <a:bodyPr wrap="none" lIns="0" tIns="0" rIns="0" bIns="0" anchor="ctr"/>
            <a:lstStyle/>
            <a:p>
              <a:r>
                <a:rPr lang="en-US" dirty="0"/>
                <a:t>+</a:t>
              </a:r>
              <a:r>
                <a:rPr lang="en-US" dirty="0" smtClean="0"/>
                <a:t>1</a:t>
              </a:r>
              <a:endParaRPr lang="en-US" dirty="0"/>
            </a:p>
          </p:txBody>
        </p:sp>
      </p:gr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txDef>
      <a:spPr>
        <a:noFill/>
      </a:spPr>
      <a:bodyPr wrap="square" rtlCol="0">
        <a:spAutoFit/>
      </a:bodyPr>
      <a:lstStyle>
        <a:defPPr algn="l">
          <a:defRPr dirty="0" smtClean="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80157601</TotalTime>
  <Pages>9</Pages>
  <Words>4865</Words>
  <Application>Microsoft Office PowerPoint</Application>
  <PresentationFormat>Custom</PresentationFormat>
  <Paragraphs>998</Paragraphs>
  <Slides>45</Slides>
  <Notes>45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45</vt:i4>
      </vt:variant>
    </vt:vector>
  </HeadingPairs>
  <TitlesOfParts>
    <vt:vector size="48" baseType="lpstr">
      <vt:lpstr>1_Blank Presentation</vt:lpstr>
      <vt:lpstr>Blank Presentation</vt:lpstr>
      <vt:lpstr>Clip</vt:lpstr>
      <vt:lpstr>21. Wireless Internet</vt:lpstr>
      <vt:lpstr>Wireless and Mobile Networks</vt:lpstr>
      <vt:lpstr>Elements of a Wireless Network</vt:lpstr>
      <vt:lpstr>Characteristics of Wireless Links</vt:lpstr>
      <vt:lpstr>Ad hoc Operation</vt:lpstr>
      <vt:lpstr>Wireless Network Classification</vt:lpstr>
      <vt:lpstr>IEEE 802.11 LAN Standards</vt:lpstr>
      <vt:lpstr>IEEE 802.11 LAN Standards</vt:lpstr>
      <vt:lpstr>Basics of Spreading Gain</vt:lpstr>
      <vt:lpstr>Wireless Link Characteristics</vt:lpstr>
      <vt:lpstr>Wireless Link Characteristics</vt:lpstr>
      <vt:lpstr>Wireless Network Characteristics</vt:lpstr>
      <vt:lpstr>Hidden Terminal Problem   Hearing No One Does Not Mean I Can Transmit</vt:lpstr>
      <vt:lpstr>Exposed Node Problem  Hearing Someone Does Not Mean I Cannot Transmit</vt:lpstr>
      <vt:lpstr>802.11 LAN Architecture</vt:lpstr>
      <vt:lpstr>802.11: Channels</vt:lpstr>
      <vt:lpstr>802.11: Association</vt:lpstr>
      <vt:lpstr>802.11: Passive/Active Scanning</vt:lpstr>
      <vt:lpstr>IEEE 802.11: Multiple Access</vt:lpstr>
      <vt:lpstr>IEEE 802.11 MAC Protocol: CSMA/CA</vt:lpstr>
      <vt:lpstr>Basic Transmission Procedure</vt:lpstr>
      <vt:lpstr>Avoiding Collisions</vt:lpstr>
      <vt:lpstr>Collision Avoidance: RTS-CTS Exchange</vt:lpstr>
      <vt:lpstr>Properties of RTS/CTS Operation</vt:lpstr>
      <vt:lpstr>Slide 25</vt:lpstr>
      <vt:lpstr>802.11 Frame Format</vt:lpstr>
      <vt:lpstr>Slide 27</vt:lpstr>
      <vt:lpstr>802.11 Frame: Addressing</vt:lpstr>
      <vt:lpstr>Slide 29</vt:lpstr>
      <vt:lpstr>Slide 30</vt:lpstr>
      <vt:lpstr>Slide 31</vt:lpstr>
      <vt:lpstr>Slide 32</vt:lpstr>
      <vt:lpstr>Exercise:  Two CDMA senders</vt:lpstr>
      <vt:lpstr>Exercise:  Two CDMA senders</vt:lpstr>
      <vt:lpstr>Exercises</vt:lpstr>
      <vt:lpstr>Exercise</vt:lpstr>
      <vt:lpstr>Exercises</vt:lpstr>
      <vt:lpstr>Exercises</vt:lpstr>
      <vt:lpstr>Transmission Timeline under RTS/CTS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1119</cp:revision>
  <cp:lastPrinted>2014-11-30T19:56:55Z</cp:lastPrinted>
  <dcterms:created xsi:type="dcterms:W3CDTF">2012-09-08T17:45:38Z</dcterms:created>
  <dcterms:modified xsi:type="dcterms:W3CDTF">2017-11-20T17:37:00Z</dcterms:modified>
</cp:coreProperties>
</file>