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40"/>
  </p:notesMasterIdLst>
  <p:handoutMasterIdLst>
    <p:handoutMasterId r:id="rId41"/>
  </p:handoutMasterIdLst>
  <p:sldIdLst>
    <p:sldId id="362" r:id="rId3"/>
    <p:sldId id="623" r:id="rId4"/>
    <p:sldId id="624" r:id="rId5"/>
    <p:sldId id="587" r:id="rId6"/>
    <p:sldId id="588" r:id="rId7"/>
    <p:sldId id="592" r:id="rId8"/>
    <p:sldId id="593" r:id="rId9"/>
    <p:sldId id="594" r:id="rId10"/>
    <p:sldId id="601" r:id="rId11"/>
    <p:sldId id="602" r:id="rId12"/>
    <p:sldId id="603" r:id="rId13"/>
    <p:sldId id="615" r:id="rId14"/>
    <p:sldId id="628" r:id="rId15"/>
    <p:sldId id="617" r:id="rId16"/>
    <p:sldId id="618" r:id="rId17"/>
    <p:sldId id="632" r:id="rId18"/>
    <p:sldId id="629" r:id="rId19"/>
    <p:sldId id="631" r:id="rId20"/>
    <p:sldId id="639" r:id="rId21"/>
    <p:sldId id="640" r:id="rId22"/>
    <p:sldId id="641" r:id="rId23"/>
    <p:sldId id="642" r:id="rId24"/>
    <p:sldId id="619" r:id="rId25"/>
    <p:sldId id="620" r:id="rId26"/>
    <p:sldId id="622" r:id="rId27"/>
    <p:sldId id="605" r:id="rId28"/>
    <p:sldId id="606" r:id="rId29"/>
    <p:sldId id="608" r:id="rId30"/>
    <p:sldId id="613" r:id="rId31"/>
    <p:sldId id="609" r:id="rId32"/>
    <p:sldId id="612" r:id="rId33"/>
    <p:sldId id="643" r:id="rId34"/>
    <p:sldId id="648" r:id="rId35"/>
    <p:sldId id="647" r:id="rId36"/>
    <p:sldId id="644" r:id="rId37"/>
    <p:sldId id="645" r:id="rId38"/>
    <p:sldId id="646" r:id="rId39"/>
  </p:sldIdLst>
  <p:sldSz cx="10058400" cy="7772400"/>
  <p:notesSz cx="9601200" cy="7315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CAFEB2"/>
    <a:srgbClr val="70898E"/>
    <a:srgbClr val="8BA8AD"/>
    <a:srgbClr val="A7C8CD"/>
    <a:srgbClr val="50B1CB"/>
    <a:srgbClr val="C3B954"/>
    <a:srgbClr val="53B6C3"/>
    <a:srgbClr val="393939"/>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44" autoAdjust="0"/>
  </p:normalViewPr>
  <p:slideViewPr>
    <p:cSldViewPr snapToGrid="0">
      <p:cViewPr varScale="1">
        <p:scale>
          <a:sx n="60" d="100"/>
          <a:sy n="60" d="100"/>
        </p:scale>
        <p:origin x="-782" y="-67"/>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174" y="-1250"/>
            <a:ext cx="4159217"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lvl1pPr>
          </a:lstStyle>
          <a:p>
            <a:pPr>
              <a:defRPr/>
            </a:pPr>
            <a:endParaRPr lang="en-US"/>
          </a:p>
        </p:txBody>
      </p:sp>
      <p:sp>
        <p:nvSpPr>
          <p:cNvPr id="3075" name="Rectangle 3"/>
          <p:cNvSpPr>
            <a:spLocks noGrp="1" noChangeArrowheads="1"/>
          </p:cNvSpPr>
          <p:nvPr>
            <p:ph type="dt" sz="quarter" idx="1"/>
          </p:nvPr>
        </p:nvSpPr>
        <p:spPr bwMode="auto">
          <a:xfrm>
            <a:off x="5441986" y="-1250"/>
            <a:ext cx="4159215"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lvl1pPr>
          </a:lstStyle>
          <a:p>
            <a:pPr>
              <a:defRPr/>
            </a:pPr>
            <a:endParaRPr lang="en-US"/>
          </a:p>
        </p:txBody>
      </p:sp>
      <p:sp>
        <p:nvSpPr>
          <p:cNvPr id="3076" name="Rectangle 4"/>
          <p:cNvSpPr>
            <a:spLocks noGrp="1" noChangeArrowheads="1"/>
          </p:cNvSpPr>
          <p:nvPr>
            <p:ph type="ftr" sz="quarter" idx="2"/>
          </p:nvPr>
        </p:nvSpPr>
        <p:spPr bwMode="auto">
          <a:xfrm>
            <a:off x="-2174" y="6950440"/>
            <a:ext cx="4159217"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lvl1pPr>
          </a:lstStyle>
          <a:p>
            <a:pPr>
              <a:defRPr/>
            </a:pPr>
            <a:endParaRPr lang="en-US"/>
          </a:p>
        </p:txBody>
      </p:sp>
      <p:sp>
        <p:nvSpPr>
          <p:cNvPr id="3077" name="Rectangle 5"/>
          <p:cNvSpPr>
            <a:spLocks noGrp="1" noChangeArrowheads="1"/>
          </p:cNvSpPr>
          <p:nvPr>
            <p:ph type="sldNum" sz="quarter" idx="3"/>
          </p:nvPr>
        </p:nvSpPr>
        <p:spPr bwMode="auto">
          <a:xfrm>
            <a:off x="5441986" y="6950440"/>
            <a:ext cx="4159215"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lvl1pPr>
          </a:lstStyle>
          <a:p>
            <a:pPr>
              <a:defRPr/>
            </a:pPr>
            <a:fld id="{9FFC03EE-2879-4F41-A72A-15A9C64D4D23}" type="slidenum">
              <a:rPr lang="en-US"/>
              <a:pPr>
                <a:defRPr/>
              </a:pPr>
              <a:t>‹#›</a:t>
            </a:fld>
            <a:endParaRPr lang="en-US"/>
          </a:p>
        </p:txBody>
      </p:sp>
    </p:spTree>
    <p:extLst>
      <p:ext uri="{BB962C8B-B14F-4D97-AF65-F5344CB8AC3E}">
        <p14:creationId xmlns:p14="http://schemas.microsoft.com/office/powerpoint/2010/main" val="30376976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174" y="-1250"/>
            <a:ext cx="4159217"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5441986" y="-1250"/>
            <a:ext cx="4159215" cy="366010"/>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2174" y="6950440"/>
            <a:ext cx="4159217"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5441986" y="6950440"/>
            <a:ext cx="4159215" cy="366010"/>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1280597" y="3475220"/>
            <a:ext cx="7037835" cy="3290341"/>
          </a:xfrm>
          <a:prstGeom prst="rect">
            <a:avLst/>
          </a:prstGeom>
          <a:noFill/>
          <a:ln w="9525">
            <a:noFill/>
            <a:miter lim="800000"/>
            <a:headEnd/>
            <a:tailEnd/>
          </a:ln>
          <a:effectLst/>
        </p:spPr>
        <p:txBody>
          <a:bodyPr vert="horz" wrap="square" lIns="97202" tIns="49425" rIns="97202" bIns="49425"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3022600" y="549275"/>
            <a:ext cx="3551238" cy="2744788"/>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1588183856"/>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CE99118C-BE72-8548-917D-27202B4A2197}" type="slidenum">
              <a:rPr lang="en-US" smtClean="0">
                <a:latin typeface="Times New Roman" charset="0"/>
              </a:rPr>
              <a:pPr>
                <a:defRPr/>
              </a:pPr>
              <a:t>10</a:t>
            </a:fld>
            <a:endParaRPr lang="en-US" smtClean="0">
              <a:latin typeface="Times New Roman" charset="0"/>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B316C427-94E3-EB4C-8A6B-5A81248752C2}" type="slidenum">
              <a:rPr lang="en-US" smtClean="0">
                <a:latin typeface="Times New Roman" charset="0"/>
              </a:rPr>
              <a:pPr>
                <a:defRPr/>
              </a:pPr>
              <a:t>11</a:t>
            </a:fld>
            <a:endParaRPr lang="en-US" smtClean="0">
              <a:latin typeface="Times New Roman"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12</a:t>
            </a:fld>
            <a:endParaRPr lang="en-US"/>
          </a:p>
        </p:txBody>
      </p:sp>
    </p:spTree>
    <p:extLst>
      <p:ext uri="{BB962C8B-B14F-4D97-AF65-F5344CB8AC3E}">
        <p14:creationId xmlns:p14="http://schemas.microsoft.com/office/powerpoint/2010/main" val="1973451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13</a:t>
            </a:fld>
            <a:endParaRPr lang="en-US"/>
          </a:p>
        </p:txBody>
      </p:sp>
    </p:spTree>
    <p:extLst>
      <p:ext uri="{BB962C8B-B14F-4D97-AF65-F5344CB8AC3E}">
        <p14:creationId xmlns:p14="http://schemas.microsoft.com/office/powerpoint/2010/main" val="3979549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3EDD8538-3114-9D4D-99B8-C3B9B06C11D3}" type="slidenum">
              <a:rPr lang="en-US" smtClean="0">
                <a:latin typeface="Times New Roman" charset="0"/>
              </a:rPr>
              <a:pPr>
                <a:defRPr/>
              </a:pPr>
              <a:t>14</a:t>
            </a:fld>
            <a:endParaRPr lang="en-US" smtClean="0">
              <a:latin typeface="Times New Roman"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DCD6327D-0E98-9447-A3D4-DAB67E76EA2D}" type="slidenum">
              <a:rPr lang="en-US" smtClean="0">
                <a:latin typeface="Times New Roman" charset="0"/>
              </a:rPr>
              <a:pPr>
                <a:defRPr/>
              </a:pPr>
              <a:t>15</a:t>
            </a:fld>
            <a:endParaRPr lang="en-US" smtClean="0">
              <a:latin typeface="Times New Roman"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DCD6327D-0E98-9447-A3D4-DAB67E76EA2D}" type="slidenum">
              <a:rPr lang="en-US" smtClean="0">
                <a:latin typeface="Times New Roman" charset="0"/>
              </a:rPr>
              <a:pPr>
                <a:defRPr/>
              </a:pPr>
              <a:t>16</a:t>
            </a:fld>
            <a:endParaRPr lang="en-US" smtClean="0">
              <a:latin typeface="Times New Roman"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5DBE18A3-63F2-8C47-931C-04D60160C837}" type="slidenum">
              <a:rPr lang="en-US" smtClean="0">
                <a:latin typeface="Times New Roman" charset="0"/>
              </a:rPr>
              <a:pPr>
                <a:defRPr/>
              </a:pPr>
              <a:t>17</a:t>
            </a:fld>
            <a:endParaRPr lang="en-US" smtClean="0">
              <a:latin typeface="Times New Roman"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80721E7B-2D80-884B-9147-1A5AAE3BD879}" type="slidenum">
              <a:rPr lang="en-US" smtClean="0">
                <a:latin typeface="Times New Roman" charset="0"/>
              </a:rPr>
              <a:pPr>
                <a:defRPr/>
              </a:pPr>
              <a:t>18</a:t>
            </a:fld>
            <a:endParaRPr lang="en-US" smtClean="0">
              <a:latin typeface="Times New Roman"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80721E7B-2D80-884B-9147-1A5AAE3BD879}" type="slidenum">
              <a:rPr lang="en-US" smtClean="0">
                <a:latin typeface="Times New Roman" charset="0"/>
              </a:rPr>
              <a:pPr>
                <a:defRPr/>
              </a:pPr>
              <a:t>19</a:t>
            </a:fld>
            <a:endParaRPr lang="en-US" smtClean="0">
              <a:latin typeface="Times New Roman"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p14="http://schemas.microsoft.com/office/powerpoint/2010/main" val="3548475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80721E7B-2D80-884B-9147-1A5AAE3BD879}" type="slidenum">
              <a:rPr lang="en-US" smtClean="0">
                <a:latin typeface="Times New Roman" charset="0"/>
              </a:rPr>
              <a:pPr>
                <a:defRPr/>
              </a:pPr>
              <a:t>20</a:t>
            </a:fld>
            <a:endParaRPr lang="en-US" smtClean="0">
              <a:latin typeface="Times New Roman"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80721E7B-2D80-884B-9147-1A5AAE3BD879}" type="slidenum">
              <a:rPr lang="en-US" smtClean="0">
                <a:latin typeface="Times New Roman" charset="0"/>
              </a:rPr>
              <a:pPr>
                <a:defRPr/>
              </a:pPr>
              <a:t>21</a:t>
            </a:fld>
            <a:endParaRPr lang="en-US" smtClean="0">
              <a:latin typeface="Times New Roman"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058">
              <a:defRPr>
                <a:solidFill>
                  <a:schemeClr val="tx1"/>
                </a:solidFill>
                <a:latin typeface="Comic Sans MS" charset="0"/>
                <a:ea typeface="ＭＳ Ｐゴシック" charset="0"/>
              </a:defRPr>
            </a:lvl1pPr>
            <a:lvl2pPr marL="742842" indent="-285708" defTabSz="965058">
              <a:defRPr>
                <a:solidFill>
                  <a:schemeClr val="tx1"/>
                </a:solidFill>
                <a:latin typeface="Comic Sans MS" charset="0"/>
                <a:ea typeface="ＭＳ Ｐゴシック" charset="0"/>
              </a:defRPr>
            </a:lvl2pPr>
            <a:lvl3pPr marL="1142833" indent="-228567" defTabSz="965058">
              <a:defRPr>
                <a:solidFill>
                  <a:schemeClr val="tx1"/>
                </a:solidFill>
                <a:latin typeface="Comic Sans MS" charset="0"/>
                <a:ea typeface="ＭＳ Ｐゴシック" charset="0"/>
              </a:defRPr>
            </a:lvl3pPr>
            <a:lvl4pPr marL="1599966" indent="-228567" defTabSz="965058">
              <a:defRPr>
                <a:solidFill>
                  <a:schemeClr val="tx1"/>
                </a:solidFill>
                <a:latin typeface="Comic Sans MS" charset="0"/>
                <a:ea typeface="ＭＳ Ｐゴシック" charset="0"/>
              </a:defRPr>
            </a:lvl4pPr>
            <a:lvl5pPr marL="2057099" indent="-228567" defTabSz="965058">
              <a:defRPr>
                <a:solidFill>
                  <a:schemeClr val="tx1"/>
                </a:solidFill>
                <a:latin typeface="Comic Sans MS" charset="0"/>
                <a:ea typeface="ＭＳ Ｐゴシック" charset="0"/>
              </a:defRPr>
            </a:lvl5pPr>
            <a:lvl6pPr marL="2514232" indent="-228567" defTabSz="965058"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5058"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5058"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5058"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80721E7B-2D80-884B-9147-1A5AAE3BD879}" type="slidenum">
              <a:rPr lang="en-US" smtClean="0">
                <a:latin typeface="Times New Roman" charset="0"/>
              </a:rPr>
              <a:pPr>
                <a:defRPr/>
              </a:pPr>
              <a:t>22</a:t>
            </a:fld>
            <a:endParaRPr lang="en-US" smtClean="0">
              <a:latin typeface="Times New Roman"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23</a:t>
            </a:fld>
            <a:endParaRPr lang="en-US"/>
          </a:p>
        </p:txBody>
      </p:sp>
    </p:spTree>
    <p:extLst>
      <p:ext uri="{BB962C8B-B14F-4D97-AF65-F5344CB8AC3E}">
        <p14:creationId xmlns:p14="http://schemas.microsoft.com/office/powerpoint/2010/main" val="18023085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GGSN: Gateway Router to the Internet. More IP less mobile</a:t>
            </a:r>
          </a:p>
          <a:p>
            <a:r>
              <a:rPr lang="en-US" dirty="0" smtClean="0"/>
              <a:t>SGSN: Cellular</a:t>
            </a:r>
            <a:r>
              <a:rPr lang="en-US" baseline="0" dirty="0" smtClean="0"/>
              <a:t> data service management. More mobile less IP</a:t>
            </a:r>
          </a:p>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24</a:t>
            </a:fld>
            <a:endParaRPr lang="en-US"/>
          </a:p>
        </p:txBody>
      </p:sp>
    </p:spTree>
    <p:extLst>
      <p:ext uri="{BB962C8B-B14F-4D97-AF65-F5344CB8AC3E}">
        <p14:creationId xmlns:p14="http://schemas.microsoft.com/office/powerpoint/2010/main" val="30131324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25</a:t>
            </a:fld>
            <a:endParaRPr lang="en-US"/>
          </a:p>
        </p:txBody>
      </p:sp>
    </p:spTree>
    <p:extLst>
      <p:ext uri="{BB962C8B-B14F-4D97-AF65-F5344CB8AC3E}">
        <p14:creationId xmlns:p14="http://schemas.microsoft.com/office/powerpoint/2010/main" val="17786540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40D72E6D-97AE-9E47-B735-3A4522C6C09B}" type="slidenum">
              <a:rPr lang="en-US" smtClean="0">
                <a:latin typeface="Times New Roman" charset="0"/>
              </a:rPr>
              <a:pPr>
                <a:defRPr/>
              </a:pPr>
              <a:t>26</a:t>
            </a:fld>
            <a:endParaRPr lang="en-US" smtClean="0">
              <a:latin typeface="Times New Roman"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24B13213-92DA-244F-BDE9-D72416095BAC}" type="slidenum">
              <a:rPr lang="en-US" smtClean="0">
                <a:latin typeface="Times New Roman" charset="0"/>
              </a:rPr>
              <a:pPr>
                <a:defRPr/>
              </a:pPr>
              <a:t>27</a:t>
            </a:fld>
            <a:endParaRPr lang="en-US" smtClean="0">
              <a:latin typeface="Times New Roman" charset="0"/>
            </a:endParaRPr>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AA7293E8-2CDC-B24C-BEEA-ECF788322412}" type="slidenum">
              <a:rPr lang="en-US" smtClean="0">
                <a:latin typeface="Times New Roman" charset="0"/>
              </a:rPr>
              <a:pPr>
                <a:defRPr/>
              </a:pPr>
              <a:t>28</a:t>
            </a:fld>
            <a:endParaRPr lang="en-US" smtClean="0">
              <a:latin typeface="Times New Roman"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AA7293E8-2CDC-B24C-BEEA-ECF788322412}" type="slidenum">
              <a:rPr lang="en-US" smtClean="0">
                <a:latin typeface="Times New Roman" charset="0"/>
              </a:rPr>
              <a:pPr>
                <a:defRPr/>
              </a:pPr>
              <a:t>29</a:t>
            </a:fld>
            <a:endParaRPr lang="en-US" smtClean="0">
              <a:latin typeface="Times New Roman" charset="0"/>
            </a:endParaRPr>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D2EBAC95-4B7A-FB45-9E27-F23EEE128531}" type="slidenum">
              <a:rPr lang="en-US" smtClean="0">
                <a:latin typeface="Times New Roman" charset="0"/>
              </a:rPr>
              <a:pPr>
                <a:defRPr/>
              </a:pPr>
              <a:t>3</a:t>
            </a:fld>
            <a:endParaRPr lang="en-US" smtClean="0">
              <a:latin typeface="Times New Roman" charset="0"/>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575B8E25-3D1B-DB42-9FBF-174469D59F78}" type="slidenum">
              <a:rPr lang="en-US" smtClean="0">
                <a:latin typeface="Times New Roman" charset="0"/>
              </a:rPr>
              <a:pPr>
                <a:defRPr/>
              </a:pPr>
              <a:t>30</a:t>
            </a:fld>
            <a:endParaRPr lang="en-US" smtClean="0">
              <a:latin typeface="Times New Roman"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B002BF90-E0AE-124A-A097-53FB6E788FEB}" type="slidenum">
              <a:rPr lang="en-US" smtClean="0">
                <a:latin typeface="Times New Roman" charset="0"/>
              </a:rPr>
              <a:pPr>
                <a:defRPr/>
              </a:pPr>
              <a:t>31</a:t>
            </a:fld>
            <a:endParaRPr lang="en-US" smtClean="0">
              <a:latin typeface="Times New Roman" charset="0"/>
            </a:endParaRPr>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10C7F243-AE56-5340-A630-DC99867F50CB}" type="slidenum">
              <a:rPr lang="en-US" smtClean="0">
                <a:latin typeface="Times New Roman" charset="0"/>
              </a:rPr>
              <a:pPr>
                <a:defRPr/>
              </a:pPr>
              <a:t>4</a:t>
            </a:fld>
            <a:endParaRPr lang="en-US" smtClean="0">
              <a:latin typeface="Times New Roman"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2C5274CB-C300-F446-8F7A-B33C4407FC18}" type="slidenum">
              <a:rPr lang="en-US" smtClean="0">
                <a:latin typeface="Times New Roman" charset="0"/>
              </a:rPr>
              <a:pPr>
                <a:defRPr/>
              </a:pPr>
              <a:t>5</a:t>
            </a:fld>
            <a:endParaRPr lang="en-US" smtClean="0">
              <a:latin typeface="Times New Roman"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709B2180-E9E4-724C-920F-075B273F9140}" type="slidenum">
              <a:rPr lang="en-US" smtClean="0">
                <a:latin typeface="Times New Roman" charset="0"/>
              </a:rPr>
              <a:pPr>
                <a:defRPr/>
              </a:pPr>
              <a:t>6</a:t>
            </a:fld>
            <a:endParaRPr lang="en-US" smtClean="0">
              <a:latin typeface="Times New Roman"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8994E7DD-4006-A843-8F27-78F9E44AB47F}" type="slidenum">
              <a:rPr lang="en-US" smtClean="0">
                <a:latin typeface="Times New Roman" charset="0"/>
              </a:rPr>
              <a:pPr>
                <a:defRPr/>
              </a:pPr>
              <a:t>7</a:t>
            </a:fld>
            <a:endParaRPr lang="en-US" smtClean="0">
              <a:latin typeface="Times New Roman"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298ED5E6-7D46-F841-A2D2-F55C13CC78E8}" type="slidenum">
              <a:rPr lang="en-US" smtClean="0">
                <a:latin typeface="Times New Roman" charset="0"/>
              </a:rPr>
              <a:pPr>
                <a:defRPr/>
              </a:pPr>
              <a:t>8</a:t>
            </a:fld>
            <a:endParaRPr lang="en-US" smtClean="0">
              <a:latin typeface="Times New Roman"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6646">
              <a:defRPr>
                <a:solidFill>
                  <a:schemeClr val="tx1"/>
                </a:solidFill>
                <a:latin typeface="Comic Sans MS" charset="0"/>
                <a:ea typeface="ＭＳ Ｐゴシック" charset="0"/>
              </a:defRPr>
            </a:lvl1pPr>
            <a:lvl2pPr marL="742842" indent="-285708" defTabSz="966646">
              <a:defRPr>
                <a:solidFill>
                  <a:schemeClr val="tx1"/>
                </a:solidFill>
                <a:latin typeface="Comic Sans MS" charset="0"/>
                <a:ea typeface="ＭＳ Ｐゴシック" charset="0"/>
              </a:defRPr>
            </a:lvl2pPr>
            <a:lvl3pPr marL="1142833" indent="-228567" defTabSz="966646">
              <a:defRPr>
                <a:solidFill>
                  <a:schemeClr val="tx1"/>
                </a:solidFill>
                <a:latin typeface="Comic Sans MS" charset="0"/>
                <a:ea typeface="ＭＳ Ｐゴシック" charset="0"/>
              </a:defRPr>
            </a:lvl3pPr>
            <a:lvl4pPr marL="1599966" indent="-228567" defTabSz="966646">
              <a:defRPr>
                <a:solidFill>
                  <a:schemeClr val="tx1"/>
                </a:solidFill>
                <a:latin typeface="Comic Sans MS" charset="0"/>
                <a:ea typeface="ＭＳ Ｐゴシック" charset="0"/>
              </a:defRPr>
            </a:lvl4pPr>
            <a:lvl5pPr marL="2057099" indent="-228567" defTabSz="966646">
              <a:defRPr>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D35622B2-4804-C042-A90A-A5F0EE9090E9}" type="slidenum">
              <a:rPr lang="en-US" smtClean="0">
                <a:latin typeface="Times New Roman" charset="0"/>
              </a:rPr>
              <a:pPr>
                <a:defRPr/>
              </a:pPr>
              <a:t>9</a:t>
            </a:fld>
            <a:endParaRPr lang="en-US" smtClean="0">
              <a:latin typeface="Times New Roman"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4288" y="1985963"/>
            <a:ext cx="10044112" cy="57864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6740" y="259080"/>
            <a:ext cx="854964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86740" y="1813560"/>
            <a:ext cx="4191000" cy="5267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45380" y="1813560"/>
            <a:ext cx="4191000" cy="5267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754380" y="7081520"/>
            <a:ext cx="2095500" cy="518160"/>
          </a:xfrm>
          <a:prstGeom prst="rect">
            <a:avLst/>
          </a:prstGeom>
          <a:ln/>
        </p:spPr>
        <p:txBody>
          <a:bodyPr lIns="101882" tIns="50941" rIns="101882" bIns="50941"/>
          <a:lstStyle>
            <a:lvl1pPr>
              <a:defRPr/>
            </a:lvl1pPr>
          </a:lstStyle>
          <a:p>
            <a:pPr>
              <a:defRPr/>
            </a:pPr>
            <a:endParaRPr lang="en-US"/>
          </a:p>
        </p:txBody>
      </p:sp>
      <p:sp>
        <p:nvSpPr>
          <p:cNvPr id="6" name="Footer Placeholder 5"/>
          <p:cNvSpPr>
            <a:spLocks noGrp="1" noChangeArrowheads="1"/>
          </p:cNvSpPr>
          <p:nvPr>
            <p:ph type="ftr" sz="quarter" idx="11"/>
          </p:nvPr>
        </p:nvSpPr>
        <p:spPr>
          <a:xfrm>
            <a:off x="5034440" y="7254241"/>
            <a:ext cx="4248626" cy="365231"/>
          </a:xfrm>
          <a:prstGeom prst="rect">
            <a:avLst/>
          </a:prstGeom>
          <a:ln/>
        </p:spPr>
        <p:txBody>
          <a:bodyPr lIns="101882" tIns="50941" rIns="101882" bIns="50941"/>
          <a:lstStyle>
            <a:lvl1pPr>
              <a:defRPr/>
            </a:lvl1pPr>
          </a:lstStyle>
          <a:p>
            <a:pPr>
              <a:defRPr/>
            </a:pPr>
            <a:endParaRPr lang="en-US"/>
          </a:p>
        </p:txBody>
      </p:sp>
      <p:sp>
        <p:nvSpPr>
          <p:cNvPr id="7" name="Rectangle 6"/>
          <p:cNvSpPr>
            <a:spLocks noGrp="1" noChangeArrowheads="1"/>
          </p:cNvSpPr>
          <p:nvPr>
            <p:ph type="sldNum" sz="quarter" idx="12"/>
          </p:nvPr>
        </p:nvSpPr>
        <p:spPr>
          <a:xfrm>
            <a:off x="9512496" y="7541662"/>
            <a:ext cx="505647" cy="215444"/>
          </a:xfrm>
          <a:ln/>
        </p:spPr>
        <p:txBody>
          <a:bodyPr/>
          <a:lstStyle>
            <a:lvl1pPr>
              <a:defRPr/>
            </a:lvl1pPr>
          </a:lstStyle>
          <a:p>
            <a:pPr>
              <a:defRPr/>
            </a:pPr>
            <a:r>
              <a:rPr lang="en-US"/>
              <a:t>6-</a:t>
            </a:r>
            <a:fld id="{88603BE1-2AC4-1C46-929B-5BC67615864B}" type="slidenum">
              <a:rPr lang="en-US"/>
              <a:pPr>
                <a:defRPr/>
              </a:pPr>
              <a:t>‹#›</a:t>
            </a:fld>
            <a:endParaRPr lang="en-US"/>
          </a:p>
        </p:txBody>
      </p:sp>
    </p:spTree>
    <p:extLst>
      <p:ext uri="{BB962C8B-B14F-4D97-AF65-F5344CB8AC3E}">
        <p14:creationId xmlns:p14="http://schemas.microsoft.com/office/powerpoint/2010/main" val="1520440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0783864D-491B-0D48-9494-9F5AD408C5EE}" type="slidenum">
              <a:rPr lang="en-US" smtClean="0"/>
              <a:pPr/>
              <a:t>‹#›</a:t>
            </a:fld>
            <a:endParaRPr lang="en-US" dirty="0"/>
          </a:p>
        </p:txBody>
      </p:sp>
    </p:spTree>
    <p:extLst>
      <p:ext uri="{BB962C8B-B14F-4D97-AF65-F5344CB8AC3E}">
        <p14:creationId xmlns:p14="http://schemas.microsoft.com/office/powerpoint/2010/main" val="136052556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6"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10044112" cy="5786437"/>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708162" y="7541662"/>
            <a:ext cx="309981" cy="215444"/>
          </a:xfrm>
          <a:prstGeom prst="rect">
            <a:avLst/>
          </a:prstGeom>
        </p:spPr>
        <p:txBody>
          <a:bodyPr vert="horz" wrap="none" lIns="0" tIns="0" rIns="0" bIns="0" rtlCol="0" anchor="ctr">
            <a:spAutoFit/>
          </a:bodyPr>
          <a:lstStyle>
            <a:lvl1pPr algn="r">
              <a:defRPr sz="1400">
                <a:solidFill>
                  <a:schemeClr val="tx1"/>
                </a:solidFill>
                <a:latin typeface="+mn-lt"/>
              </a:defRPr>
            </a:lvl1pPr>
          </a:lstStyle>
          <a:p>
            <a:fld id="{0783864D-491B-0D48-9494-9F5AD408C5E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694" r:id="rId2"/>
    <p:sldLayoutId id="2147483695" r:id="rId3"/>
    <p:sldLayoutId id="2147483696" r:id="rId4"/>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4.e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8.wmf"/></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8.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8.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20.wmf"/><Relationship Id="rId4" Type="http://schemas.openxmlformats.org/officeDocument/2006/relationships/image" Target="../media/image18.wmf"/></Relationships>
</file>

<file path=ppt/slides/_rels/slide28.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0.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1.wmf"/><Relationship Id="rId4" Type="http://schemas.openxmlformats.org/officeDocument/2006/relationships/oleObject" Target="../embeddings/oleObject1.bin"/><Relationship Id="rId9"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38538" y="1339173"/>
            <a:ext cx="9218187" cy="1443075"/>
          </a:xfrm>
          <a:noFill/>
        </p:spPr>
        <p:txBody>
          <a:bodyPr/>
          <a:lstStyle/>
          <a:p>
            <a:pPr marL="1089025" indent="-1089025" eaLnBrk="1" hangingPunct="1"/>
            <a:r>
              <a:rPr lang="en-US" sz="4400" dirty="0" smtClean="0"/>
              <a:t>22. Managing Mobility in Wireless Networks</a:t>
            </a:r>
            <a:endParaRPr lang="en-US" i="1" dirty="0" smtClean="0"/>
          </a:p>
        </p:txBody>
      </p:sp>
      <p:sp>
        <p:nvSpPr>
          <p:cNvPr id="120835" name="Rectangle 3"/>
          <p:cNvSpPr>
            <a:spLocks noGrp="1" noChangeArrowheads="1"/>
          </p:cNvSpPr>
          <p:nvPr>
            <p:ph idx="1"/>
          </p:nvPr>
        </p:nvSpPr>
        <p:spPr>
          <a:xfrm>
            <a:off x="210421" y="4041324"/>
            <a:ext cx="9233218" cy="2565678"/>
          </a:xfrm>
          <a:noFill/>
        </p:spPr>
        <p:txBody>
          <a:bodyPr/>
          <a:lstStyle/>
          <a:p>
            <a:pPr indent="-382588" algn="l" eaLnBrk="1" hangingPunct="1">
              <a:buClr>
                <a:srgbClr val="50B1CB"/>
              </a:buClr>
              <a:buSzPct val="75000"/>
              <a:buFont typeface="Wingdings" charset="2"/>
              <a:buChar char="n"/>
            </a:pPr>
            <a:r>
              <a:rPr lang="en-US" sz="2800" dirty="0" smtClean="0"/>
              <a:t>Basic Issues</a:t>
            </a:r>
          </a:p>
          <a:p>
            <a:pPr indent="-382588" algn="l" eaLnBrk="1" hangingPunct="1">
              <a:buClr>
                <a:srgbClr val="50B1CB"/>
              </a:buClr>
              <a:buSzPct val="75000"/>
              <a:buFont typeface="Wingdings" charset="2"/>
              <a:buChar char="n"/>
            </a:pPr>
            <a:r>
              <a:rPr lang="en-US" sz="2800" dirty="0" smtClean="0"/>
              <a:t>Mobile IP</a:t>
            </a:r>
          </a:p>
          <a:p>
            <a:pPr indent="-382588" algn="l" eaLnBrk="1" hangingPunct="1">
              <a:buClr>
                <a:srgbClr val="50B1CB"/>
              </a:buClr>
              <a:buSzPct val="75000"/>
              <a:buFont typeface="Wingdings" charset="2"/>
              <a:buChar char="n"/>
            </a:pPr>
            <a:r>
              <a:rPr lang="en-US" sz="2800" dirty="0" smtClean="0"/>
              <a:t>Cell Phone Networks </a:t>
            </a:r>
          </a:p>
          <a:p>
            <a:pPr indent="-382588" algn="l" eaLnBrk="1" hangingPunct="1">
              <a:buClr>
                <a:srgbClr val="50B1CB"/>
              </a:buClr>
              <a:buSzPct val="75000"/>
              <a:buFont typeface="Wingdings" charset="2"/>
              <a:buChar char="n"/>
            </a:pPr>
            <a:r>
              <a:rPr lang="en-US" sz="2800" dirty="0" smtClean="0"/>
              <a:t>Mobility in GSM</a:t>
            </a:r>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2" y="6582583"/>
            <a:ext cx="9348161" cy="1119403"/>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2"/>
          <p:cNvSpPr>
            <a:spLocks noGrp="1" noChangeArrowheads="1"/>
          </p:cNvSpPr>
          <p:nvPr>
            <p:ph type="title"/>
          </p:nvPr>
        </p:nvSpPr>
        <p:spPr/>
        <p:txBody>
          <a:bodyPr/>
          <a:lstStyle/>
          <a:p>
            <a:pPr>
              <a:defRPr/>
            </a:pPr>
            <a:r>
              <a:rPr lang="en-US" dirty="0">
                <a:latin typeface="+mn-lt"/>
                <a:cs typeface="+mj-cs"/>
              </a:rPr>
              <a:t>Mobile IP: </a:t>
            </a:r>
            <a:r>
              <a:rPr lang="en-US" dirty="0" smtClean="0">
                <a:latin typeface="+mn-lt"/>
                <a:cs typeface="+mj-cs"/>
              </a:rPr>
              <a:t>Agent Discovery</a:t>
            </a:r>
            <a:endParaRPr lang="en-US" dirty="0">
              <a:latin typeface="+mn-lt"/>
              <a:cs typeface="+mj-cs"/>
            </a:endParaRPr>
          </a:p>
        </p:txBody>
      </p:sp>
      <p:graphicFrame>
        <p:nvGraphicFramePr>
          <p:cNvPr id="129029" name="Object 4"/>
          <p:cNvGraphicFramePr>
            <a:graphicFrameLocks noGrp="1" noChangeAspect="1"/>
          </p:cNvGraphicFramePr>
          <p:nvPr>
            <p:ph idx="1"/>
            <p:extLst>
              <p:ext uri="{D42A27DB-BD31-4B8C-83A1-F6EECF244321}">
                <p14:modId xmlns:p14="http://schemas.microsoft.com/office/powerpoint/2010/main" val="2731873719"/>
              </p:ext>
            </p:extLst>
          </p:nvPr>
        </p:nvGraphicFramePr>
        <p:xfrm>
          <a:off x="3011488" y="3419475"/>
          <a:ext cx="5364162" cy="3867150"/>
        </p:xfrm>
        <a:graphic>
          <a:graphicData uri="http://schemas.openxmlformats.org/presentationml/2006/ole">
            <mc:AlternateContent xmlns:mc="http://schemas.openxmlformats.org/markup-compatibility/2006">
              <mc:Choice xmlns:v="urn:schemas-microsoft-com:vml" Requires="v">
                <p:oleObj spid="_x0000_s114786" name="Picture" r:id="rId4" imgW="4041000" imgH="2907360" progId="Word.Picture.8">
                  <p:embed/>
                </p:oleObj>
              </mc:Choice>
              <mc:Fallback>
                <p:oleObj name="Picture" r:id="rId4" imgW="4041000" imgH="2907360" progId="Word.Picture.8">
                  <p:embed/>
                  <p:pic>
                    <p:nvPicPr>
                      <p:cNvPr id="0" name="Picture 95"/>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1488" y="3419475"/>
                        <a:ext cx="5364162" cy="386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9397" name="Rectangle 3"/>
          <p:cNvSpPr>
            <a:spLocks noGrp="1" noChangeArrowheads="1"/>
          </p:cNvSpPr>
          <p:nvPr>
            <p:ph type="body" sz="half" idx="4294967295"/>
          </p:nvPr>
        </p:nvSpPr>
        <p:spPr>
          <a:xfrm>
            <a:off x="0" y="1944688"/>
            <a:ext cx="9974263" cy="1287462"/>
          </a:xfrm>
        </p:spPr>
        <p:txBody>
          <a:bodyPr/>
          <a:lstStyle/>
          <a:p>
            <a:pPr>
              <a:defRPr/>
            </a:pPr>
            <a:r>
              <a:rPr lang="en-US" sz="2700" i="1" dirty="0" smtClean="0">
                <a:solidFill>
                  <a:srgbClr val="C00000"/>
                </a:solidFill>
                <a:cs typeface="Arial" charset="0"/>
              </a:rPr>
              <a:t>Agent </a:t>
            </a:r>
            <a:r>
              <a:rPr lang="en-US" sz="2700" i="1" dirty="0">
                <a:solidFill>
                  <a:srgbClr val="C00000"/>
                </a:solidFill>
                <a:cs typeface="Arial" charset="0"/>
              </a:rPr>
              <a:t>advertisement: </a:t>
            </a:r>
            <a:r>
              <a:rPr lang="en-US" sz="2700" dirty="0">
                <a:cs typeface="Arial" charset="0"/>
              </a:rPr>
              <a:t>foreign/home agents advertise service by broadcasting ICMP messages</a:t>
            </a:r>
            <a:r>
              <a:rPr lang="en-US" sz="2400" dirty="0">
                <a:cs typeface="Arial" charset="0"/>
              </a:rPr>
              <a:t> (</a:t>
            </a:r>
            <a:r>
              <a:rPr lang="en-US" sz="2400" dirty="0" smtClean="0">
                <a:cs typeface="Arial" charset="0"/>
              </a:rPr>
              <a:t>type field=9</a:t>
            </a:r>
            <a:r>
              <a:rPr lang="en-US" sz="2400" dirty="0">
                <a:cs typeface="Arial" charset="0"/>
              </a:rPr>
              <a:t>)</a:t>
            </a:r>
          </a:p>
        </p:txBody>
      </p:sp>
      <p:sp>
        <p:nvSpPr>
          <p:cNvPr id="59399" name="Text Box 5"/>
          <p:cNvSpPr txBox="1">
            <a:spLocks noChangeArrowheads="1"/>
          </p:cNvSpPr>
          <p:nvPr/>
        </p:nvSpPr>
        <p:spPr bwMode="auto">
          <a:xfrm>
            <a:off x="0" y="5015928"/>
            <a:ext cx="2530317" cy="65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mtClean="0">
                <a:latin typeface="+mn-lt"/>
                <a:cs typeface="Arial" charset="0"/>
              </a:rPr>
              <a:t>R bit: registration required</a:t>
            </a:r>
          </a:p>
        </p:txBody>
      </p:sp>
      <p:sp>
        <p:nvSpPr>
          <p:cNvPr id="59400" name="Text Box 6"/>
          <p:cNvSpPr txBox="1">
            <a:spLocks noChangeArrowheads="1"/>
          </p:cNvSpPr>
          <p:nvPr/>
        </p:nvSpPr>
        <p:spPr bwMode="auto">
          <a:xfrm>
            <a:off x="12225" y="3958018"/>
            <a:ext cx="2703195" cy="65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mtClean="0">
                <a:latin typeface="+mn-lt"/>
                <a:cs typeface="Arial" charset="0"/>
              </a:rPr>
              <a:t>H,F bits: home and/or foreign agent</a:t>
            </a:r>
          </a:p>
        </p:txBody>
      </p:sp>
      <p:sp>
        <p:nvSpPr>
          <p:cNvPr id="59401" name="Line 7"/>
          <p:cNvSpPr>
            <a:spLocks noChangeShapeType="1"/>
          </p:cNvSpPr>
          <p:nvPr/>
        </p:nvSpPr>
        <p:spPr bwMode="auto">
          <a:xfrm>
            <a:off x="2703196" y="4567935"/>
            <a:ext cx="2792254" cy="1250421"/>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59402" name="Line 8"/>
          <p:cNvSpPr>
            <a:spLocks noChangeShapeType="1"/>
          </p:cNvSpPr>
          <p:nvPr/>
        </p:nvSpPr>
        <p:spPr bwMode="auto">
          <a:xfrm>
            <a:off x="2385378" y="5224631"/>
            <a:ext cx="2739867" cy="660294"/>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2"/>
          <p:cNvSpPr>
            <a:spLocks noGrp="1" noChangeArrowheads="1"/>
          </p:cNvSpPr>
          <p:nvPr>
            <p:ph type="title"/>
          </p:nvPr>
        </p:nvSpPr>
        <p:spPr>
          <a:xfrm>
            <a:off x="124201" y="518299"/>
            <a:ext cx="8549640" cy="1068705"/>
          </a:xfrm>
        </p:spPr>
        <p:txBody>
          <a:bodyPr/>
          <a:lstStyle/>
          <a:p>
            <a:pPr>
              <a:defRPr/>
            </a:pPr>
            <a:r>
              <a:rPr lang="en-US" dirty="0">
                <a:latin typeface="+mn-lt"/>
                <a:cs typeface="Gill Sans MT"/>
              </a:rPr>
              <a:t>Mobile</a:t>
            </a:r>
            <a:r>
              <a:rPr lang="en-US" dirty="0">
                <a:latin typeface="+mn-lt"/>
                <a:cs typeface="+mj-cs"/>
              </a:rPr>
              <a:t> IP: </a:t>
            </a:r>
            <a:r>
              <a:rPr lang="en-US" dirty="0" smtClean="0">
                <a:latin typeface="+mn-lt"/>
                <a:cs typeface="+mj-cs"/>
              </a:rPr>
              <a:t>Registration Example</a:t>
            </a:r>
            <a:endParaRPr lang="en-US" dirty="0">
              <a:latin typeface="+mn-lt"/>
              <a:cs typeface="+mj-cs"/>
            </a:endParaRPr>
          </a:p>
        </p:txBody>
      </p:sp>
      <p:grpSp>
        <p:nvGrpSpPr>
          <p:cNvPr id="3" name="Group 2"/>
          <p:cNvGrpSpPr/>
          <p:nvPr/>
        </p:nvGrpSpPr>
        <p:grpSpPr>
          <a:xfrm>
            <a:off x="719807" y="1504393"/>
            <a:ext cx="8450544" cy="6178187"/>
            <a:chOff x="1022182" y="1504393"/>
            <a:chExt cx="8450544" cy="6178187"/>
          </a:xfrm>
        </p:grpSpPr>
        <p:sp>
          <p:nvSpPr>
            <p:cNvPr id="131077" name="Text Box 40"/>
            <p:cNvSpPr txBox="1">
              <a:spLocks noChangeArrowheads="1"/>
            </p:cNvSpPr>
            <p:nvPr/>
          </p:nvSpPr>
          <p:spPr bwMode="auto">
            <a:xfrm>
              <a:off x="6054859" y="1504393"/>
              <a:ext cx="1877285" cy="595319"/>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600" dirty="0">
                  <a:solidFill>
                    <a:srgbClr val="000099"/>
                  </a:solidFill>
                  <a:latin typeface="+mn-lt"/>
                  <a:ea typeface="ÇlÇr ñæí©" charset="0"/>
                </a:rPr>
                <a:t>visited network: </a:t>
              </a:r>
              <a:r>
                <a:rPr lang="en-US" sz="1600" dirty="0" smtClean="0">
                  <a:solidFill>
                    <a:srgbClr val="000099"/>
                  </a:solidFill>
                  <a:latin typeface="+mn-lt"/>
                  <a:ea typeface="ÇlÇr ñæí©" charset="0"/>
                </a:rPr>
                <a:t/>
              </a:r>
              <a:br>
                <a:rPr lang="en-US" sz="1600" dirty="0" smtClean="0">
                  <a:solidFill>
                    <a:srgbClr val="000099"/>
                  </a:solidFill>
                  <a:latin typeface="+mn-lt"/>
                  <a:ea typeface="ÇlÇr ñæí©" charset="0"/>
                </a:rPr>
              </a:br>
              <a:r>
                <a:rPr lang="en-US" sz="1600" dirty="0" smtClean="0">
                  <a:solidFill>
                    <a:srgbClr val="000099"/>
                  </a:solidFill>
                  <a:latin typeface="+mn-lt"/>
                  <a:ea typeface="ÇlÇr ñæí©" charset="0"/>
                </a:rPr>
                <a:t>79.129.13</a:t>
              </a:r>
              <a:r>
                <a:rPr lang="en-US" sz="1600" dirty="0">
                  <a:solidFill>
                    <a:srgbClr val="000099"/>
                  </a:solidFill>
                  <a:latin typeface="+mn-lt"/>
                  <a:ea typeface="ÇlÇr ñæí©" charset="0"/>
                </a:rPr>
                <a:t>/24</a:t>
              </a:r>
              <a:endParaRPr lang="en-US" sz="1600" dirty="0">
                <a:solidFill>
                  <a:srgbClr val="000099"/>
                </a:solidFill>
                <a:latin typeface="+mn-lt"/>
                <a:ea typeface="Gill Sans MT" charset="0"/>
                <a:cs typeface="Gill Sans MT" charset="0"/>
              </a:endParaRPr>
            </a:p>
          </p:txBody>
        </p:sp>
        <p:sp>
          <p:nvSpPr>
            <p:cNvPr id="131078" name="Text Box 41"/>
            <p:cNvSpPr txBox="1">
              <a:spLocks noChangeArrowheads="1"/>
            </p:cNvSpPr>
            <p:nvPr/>
          </p:nvSpPr>
          <p:spPr bwMode="auto">
            <a:xfrm>
              <a:off x="1022182" y="1741732"/>
              <a:ext cx="2063434" cy="595319"/>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600">
                  <a:solidFill>
                    <a:srgbClr val="000099"/>
                  </a:solidFill>
                  <a:latin typeface="+mn-lt"/>
                  <a:ea typeface="ÇlÇr ñæí©" charset="0"/>
                </a:rPr>
                <a:t>home agent</a:t>
              </a:r>
            </a:p>
            <a:p>
              <a:pPr algn="l"/>
              <a:r>
                <a:rPr lang="en-US" sz="1600">
                  <a:solidFill>
                    <a:srgbClr val="000099"/>
                  </a:solidFill>
                  <a:latin typeface="+mn-lt"/>
                  <a:ea typeface="ÇlÇr ñæí©" charset="0"/>
                </a:rPr>
                <a:t>HA: 128.119.40.7</a:t>
              </a:r>
              <a:endParaRPr lang="en-US" sz="1600">
                <a:solidFill>
                  <a:srgbClr val="000099"/>
                </a:solidFill>
                <a:latin typeface="+mn-lt"/>
                <a:ea typeface="Gill Sans MT" charset="0"/>
                <a:cs typeface="Gill Sans MT" charset="0"/>
              </a:endParaRPr>
            </a:p>
          </p:txBody>
        </p:sp>
        <p:sp>
          <p:nvSpPr>
            <p:cNvPr id="131079" name="Text Box 42"/>
            <p:cNvSpPr txBox="1">
              <a:spLocks noChangeArrowheads="1"/>
            </p:cNvSpPr>
            <p:nvPr/>
          </p:nvSpPr>
          <p:spPr bwMode="auto">
            <a:xfrm>
              <a:off x="3553403" y="1724638"/>
              <a:ext cx="2083572" cy="903096"/>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600" dirty="0">
                  <a:solidFill>
                    <a:srgbClr val="000099"/>
                  </a:solidFill>
                  <a:latin typeface="+mn-lt"/>
                  <a:ea typeface="ÇlÇr ñæí©" charset="0"/>
                </a:rPr>
                <a:t>foreign agent</a:t>
              </a:r>
            </a:p>
            <a:p>
              <a:pPr algn="l"/>
              <a:r>
                <a:rPr lang="en-US" sz="1600" dirty="0">
                  <a:solidFill>
                    <a:srgbClr val="000099"/>
                  </a:solidFill>
                  <a:latin typeface="+mn-lt"/>
                  <a:ea typeface="ÇlÇr ñæí©" charset="0"/>
                </a:rPr>
                <a:t>COA: 79.129.13.2</a:t>
              </a:r>
            </a:p>
            <a:p>
              <a:pPr algn="l"/>
              <a:endParaRPr lang="en-US" sz="2000" dirty="0">
                <a:latin typeface="+mn-lt"/>
              </a:endParaRPr>
            </a:p>
          </p:txBody>
        </p:sp>
        <p:sp>
          <p:nvSpPr>
            <p:cNvPr id="131080" name="Text Box 46"/>
            <p:cNvSpPr txBox="1">
              <a:spLocks noChangeArrowheads="1"/>
            </p:cNvSpPr>
            <p:nvPr/>
          </p:nvSpPr>
          <p:spPr bwMode="auto">
            <a:xfrm>
              <a:off x="7129668" y="2213864"/>
              <a:ext cx="2343058" cy="595319"/>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600" dirty="0">
                  <a:solidFill>
                    <a:srgbClr val="000099"/>
                  </a:solidFill>
                  <a:latin typeface="+mn-lt"/>
                  <a:ea typeface="ÇlÇr ñæí©" charset="0"/>
                </a:rPr>
                <a:t>mobile agent</a:t>
              </a:r>
            </a:p>
            <a:p>
              <a:pPr algn="l"/>
              <a:r>
                <a:rPr lang="en-US" sz="1600" dirty="0">
                  <a:solidFill>
                    <a:srgbClr val="000099"/>
                  </a:solidFill>
                  <a:latin typeface="+mn-lt"/>
                  <a:ea typeface="ÇlÇr ñæí©" charset="0"/>
                </a:rPr>
                <a:t>MA: 128.119.40.186</a:t>
              </a:r>
              <a:endParaRPr lang="en-US" sz="1600" dirty="0">
                <a:solidFill>
                  <a:srgbClr val="000099"/>
                </a:solidFill>
                <a:latin typeface="+mn-lt"/>
                <a:ea typeface="Gill Sans MT" charset="0"/>
                <a:cs typeface="Gill Sans MT" charset="0"/>
              </a:endParaRPr>
            </a:p>
          </p:txBody>
        </p:sp>
        <p:grpSp>
          <p:nvGrpSpPr>
            <p:cNvPr id="35" name="Group 34"/>
            <p:cNvGrpSpPr>
              <a:grpSpLocks/>
            </p:cNvGrpSpPr>
            <p:nvPr/>
          </p:nvGrpSpPr>
          <p:grpSpPr bwMode="auto">
            <a:xfrm>
              <a:off x="4486332" y="3570070"/>
              <a:ext cx="2629852" cy="1452481"/>
              <a:chOff x="4456543" y="2763007"/>
              <a:chExt cx="2389911" cy="1280795"/>
            </a:xfrm>
          </p:grpSpPr>
          <p:sp>
            <p:nvSpPr>
              <p:cNvPr id="131125" name="Line 47"/>
              <p:cNvSpPr>
                <a:spLocks noChangeShapeType="1"/>
              </p:cNvSpPr>
              <p:nvPr/>
            </p:nvSpPr>
            <p:spPr bwMode="auto">
              <a:xfrm flipH="1">
                <a:off x="4456543" y="2886364"/>
                <a:ext cx="2389911" cy="357909"/>
              </a:xfrm>
              <a:prstGeom prst="line">
                <a:avLst/>
              </a:prstGeom>
              <a:noFill/>
              <a:ln w="19050">
                <a:solidFill>
                  <a:srgbClr val="000000"/>
                </a:solidFill>
                <a:round/>
                <a:headEnd type="none"/>
                <a:tailEnd type="arrow" w="med" len="med"/>
              </a:ln>
              <a:extLst>
                <a:ext uri="{909E8E84-426E-40DD-AFC4-6F175D3DCCD1}">
                  <a14:hiddenFill xmlns:a14="http://schemas.microsoft.com/office/drawing/2010/main">
                    <a:noFill/>
                  </a14:hiddenFill>
                </a:ext>
              </a:extLst>
            </p:spPr>
            <p:txBody>
              <a:bodyPr/>
              <a:lstStyle/>
              <a:p>
                <a:pPr algn="l"/>
                <a:endParaRPr lang="en-US">
                  <a:latin typeface="+mn-lt"/>
                </a:endParaRPr>
              </a:p>
            </p:txBody>
          </p:sp>
          <p:grpSp>
            <p:nvGrpSpPr>
              <p:cNvPr id="131126" name="Group 48"/>
              <p:cNvGrpSpPr>
                <a:grpSpLocks/>
              </p:cNvGrpSpPr>
              <p:nvPr/>
            </p:nvGrpSpPr>
            <p:grpSpPr bwMode="auto">
              <a:xfrm>
                <a:off x="4790432" y="2763007"/>
                <a:ext cx="1804670" cy="1280795"/>
                <a:chOff x="14132" y="6933"/>
                <a:chExt cx="2842" cy="2017"/>
              </a:xfrm>
            </p:grpSpPr>
            <p:sp>
              <p:nvSpPr>
                <p:cNvPr id="131127" name="Text Box 49"/>
                <p:cNvSpPr txBox="1">
                  <a:spLocks noChangeArrowheads="1"/>
                </p:cNvSpPr>
                <p:nvPr/>
              </p:nvSpPr>
              <p:spPr bwMode="auto">
                <a:xfrm>
                  <a:off x="14198" y="6933"/>
                  <a:ext cx="2702" cy="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800" dirty="0">
                      <a:solidFill>
                        <a:srgbClr val="C00000"/>
                      </a:solidFill>
                      <a:latin typeface="+mn-lt"/>
                      <a:ea typeface="ÇlÇr ñæí©" charset="0"/>
                    </a:rPr>
                    <a:t>registration req. </a:t>
                  </a:r>
                  <a:endParaRPr lang="en-US" sz="1800" dirty="0">
                    <a:solidFill>
                      <a:srgbClr val="C00000"/>
                    </a:solidFill>
                    <a:latin typeface="+mn-lt"/>
                    <a:ea typeface="Gill Sans MT" charset="0"/>
                    <a:cs typeface="Gill Sans MT" charset="0"/>
                  </a:endParaRPr>
                </a:p>
              </p:txBody>
            </p:sp>
            <p:sp>
              <p:nvSpPr>
                <p:cNvPr id="131128" name="Text Box 50"/>
                <p:cNvSpPr txBox="1">
                  <a:spLocks noChangeArrowheads="1"/>
                </p:cNvSpPr>
                <p:nvPr/>
              </p:nvSpPr>
              <p:spPr bwMode="auto">
                <a:xfrm>
                  <a:off x="14132" y="7394"/>
                  <a:ext cx="2842" cy="1556"/>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300" dirty="0">
                      <a:latin typeface="+mn-lt"/>
                      <a:ea typeface="ÇlÇr ñæí©" charset="0"/>
                      <a:cs typeface="ÇlÇr ñæí©" charset="0"/>
                    </a:rPr>
                    <a:t>COA: 79.129.13.2</a:t>
                  </a:r>
                </a:p>
                <a:p>
                  <a:pPr algn="l"/>
                  <a:r>
                    <a:rPr lang="en-US" sz="1300" dirty="0">
                      <a:latin typeface="+mn-lt"/>
                      <a:ea typeface="ÇlÇr ñæí©" charset="0"/>
                      <a:cs typeface="ÇlÇr ñæí©" charset="0"/>
                    </a:rPr>
                    <a:t>HA: 128.119.40.7</a:t>
                  </a:r>
                </a:p>
                <a:p>
                  <a:pPr algn="l"/>
                  <a:r>
                    <a:rPr lang="en-US" sz="1300" dirty="0">
                      <a:latin typeface="+mn-lt"/>
                      <a:ea typeface="ÇlÇr ñæí©" charset="0"/>
                      <a:cs typeface="ÇlÇr ñæí©" charset="0"/>
                    </a:rPr>
                    <a:t>MA: 128.119.40.186</a:t>
                  </a:r>
                </a:p>
                <a:p>
                  <a:pPr algn="l"/>
                  <a:r>
                    <a:rPr lang="en-US" sz="1300" dirty="0">
                      <a:latin typeface="+mn-lt"/>
                      <a:ea typeface="ÇlÇr ñæí©" charset="0"/>
                      <a:cs typeface="ÇlÇr ñæí©" charset="0"/>
                    </a:rPr>
                    <a:t>Lifetime: 9999</a:t>
                  </a:r>
                </a:p>
                <a:p>
                  <a:pPr algn="l"/>
                  <a:r>
                    <a:rPr lang="en-US" sz="1300" dirty="0">
                      <a:latin typeface="+mn-lt"/>
                      <a:ea typeface="ÇlÇr ñæí©" charset="0"/>
                      <a:cs typeface="ÇlÇr ñæí©" charset="0"/>
                    </a:rPr>
                    <a:t>identification:</a:t>
                  </a:r>
                  <a:r>
                    <a:rPr lang="en-US" sz="1300" dirty="0" smtClean="0">
                      <a:latin typeface="+mn-lt"/>
                      <a:ea typeface="ÇlÇr ñæí©" charset="0"/>
                      <a:cs typeface="ÇlÇr ñæí©" charset="0"/>
                    </a:rPr>
                    <a:t>714</a:t>
                  </a:r>
                  <a:endParaRPr lang="en-US" sz="2000" dirty="0">
                    <a:latin typeface="+mn-lt"/>
                  </a:endParaRPr>
                </a:p>
              </p:txBody>
            </p:sp>
          </p:grpSp>
        </p:grpSp>
        <p:grpSp>
          <p:nvGrpSpPr>
            <p:cNvPr id="37" name="Group 36"/>
            <p:cNvGrpSpPr>
              <a:grpSpLocks/>
            </p:cNvGrpSpPr>
            <p:nvPr/>
          </p:nvGrpSpPr>
          <p:grpSpPr bwMode="auto">
            <a:xfrm>
              <a:off x="1809332" y="5660320"/>
              <a:ext cx="2664778" cy="1253492"/>
              <a:chOff x="2023162" y="4606597"/>
              <a:chExt cx="2421839" cy="1106240"/>
            </a:xfrm>
          </p:grpSpPr>
          <p:sp>
            <p:nvSpPr>
              <p:cNvPr id="131121" name="Line 57"/>
              <p:cNvSpPr>
                <a:spLocks noChangeShapeType="1"/>
              </p:cNvSpPr>
              <p:nvPr/>
            </p:nvSpPr>
            <p:spPr bwMode="auto">
              <a:xfrm>
                <a:off x="2023162" y="4887778"/>
                <a:ext cx="2421839" cy="411578"/>
              </a:xfrm>
              <a:prstGeom prst="line">
                <a:avLst/>
              </a:prstGeom>
              <a:noFill/>
              <a:ln w="19050">
                <a:solidFill>
                  <a:srgbClr val="000000"/>
                </a:solidFill>
                <a:round/>
                <a:headEnd type="none"/>
                <a:tailEnd type="arrow" w="med" len="med"/>
              </a:ln>
              <a:extLst>
                <a:ext uri="{909E8E84-426E-40DD-AFC4-6F175D3DCCD1}">
                  <a14:hiddenFill xmlns:a14="http://schemas.microsoft.com/office/drawing/2010/main">
                    <a:noFill/>
                  </a14:hiddenFill>
                </a:ext>
              </a:extLst>
            </p:spPr>
            <p:txBody>
              <a:bodyPr/>
              <a:lstStyle/>
              <a:p>
                <a:pPr algn="l"/>
                <a:endParaRPr lang="en-US">
                  <a:latin typeface="+mn-lt"/>
                </a:endParaRPr>
              </a:p>
            </p:txBody>
          </p:sp>
          <p:grpSp>
            <p:nvGrpSpPr>
              <p:cNvPr id="131122" name="Group 54"/>
              <p:cNvGrpSpPr>
                <a:grpSpLocks/>
              </p:cNvGrpSpPr>
              <p:nvPr/>
            </p:nvGrpSpPr>
            <p:grpSpPr bwMode="auto">
              <a:xfrm>
                <a:off x="2355497" y="4606597"/>
                <a:ext cx="1823720" cy="1106240"/>
                <a:chOff x="6012" y="8219"/>
                <a:chExt cx="2872" cy="1282"/>
              </a:xfrm>
            </p:grpSpPr>
            <p:sp>
              <p:nvSpPr>
                <p:cNvPr id="131123" name="Text Box 55"/>
                <p:cNvSpPr txBox="1">
                  <a:spLocks noChangeArrowheads="1"/>
                </p:cNvSpPr>
                <p:nvPr/>
              </p:nvSpPr>
              <p:spPr bwMode="auto">
                <a:xfrm>
                  <a:off x="6012" y="8219"/>
                  <a:ext cx="2872" cy="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800">
                      <a:solidFill>
                        <a:srgbClr val="C00000"/>
                      </a:solidFill>
                      <a:latin typeface="+mn-lt"/>
                      <a:ea typeface="ÇlÇr ñæí©" charset="0"/>
                    </a:rPr>
                    <a:t>registration reply </a:t>
                  </a:r>
                  <a:endParaRPr lang="en-US" sz="1800">
                    <a:solidFill>
                      <a:srgbClr val="C00000"/>
                    </a:solidFill>
                    <a:latin typeface="+mn-lt"/>
                    <a:ea typeface="Gill Sans MT" charset="0"/>
                    <a:cs typeface="Gill Sans MT" charset="0"/>
                  </a:endParaRPr>
                </a:p>
              </p:txBody>
            </p:sp>
            <p:sp>
              <p:nvSpPr>
                <p:cNvPr id="131124" name="Text Box 56"/>
                <p:cNvSpPr txBox="1">
                  <a:spLocks noChangeArrowheads="1"/>
                </p:cNvSpPr>
                <p:nvPr/>
              </p:nvSpPr>
              <p:spPr bwMode="auto">
                <a:xfrm>
                  <a:off x="6084" y="8580"/>
                  <a:ext cx="2751" cy="921"/>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300" dirty="0">
                      <a:latin typeface="+mn-lt"/>
                      <a:ea typeface="ÇlÇr ñæí©" charset="0"/>
                    </a:rPr>
                    <a:t>HA: 128.119.40.7</a:t>
                  </a:r>
                </a:p>
                <a:p>
                  <a:pPr algn="l"/>
                  <a:r>
                    <a:rPr lang="en-US" sz="1300" dirty="0">
                      <a:latin typeface="+mn-lt"/>
                      <a:ea typeface="ÇlÇr ñæí©" charset="0"/>
                    </a:rPr>
                    <a:t>MA: 128.119.40.186</a:t>
                  </a:r>
                </a:p>
                <a:p>
                  <a:pPr algn="l"/>
                  <a:r>
                    <a:rPr lang="en-US" sz="1300" dirty="0">
                      <a:latin typeface="+mn-lt"/>
                      <a:ea typeface="ÇlÇr ñæí©" charset="0"/>
                    </a:rPr>
                    <a:t>Lifetime: 4999</a:t>
                  </a:r>
                </a:p>
                <a:p>
                  <a:pPr algn="l"/>
                  <a:r>
                    <a:rPr lang="en-US" sz="1300" dirty="0">
                      <a:latin typeface="+mn-lt"/>
                      <a:ea typeface="ÇlÇr ñæí©" charset="0"/>
                    </a:rPr>
                    <a:t>Identification: 714</a:t>
                  </a:r>
                </a:p>
                <a:p>
                  <a:pPr algn="l"/>
                  <a:endParaRPr lang="en-US" sz="1300" dirty="0">
                    <a:latin typeface="+mn-lt"/>
                    <a:ea typeface="Arial" charset="0"/>
                    <a:cs typeface="Arial" charset="0"/>
                  </a:endParaRPr>
                </a:p>
              </p:txBody>
            </p:sp>
          </p:grpSp>
        </p:grpSp>
        <p:grpSp>
          <p:nvGrpSpPr>
            <p:cNvPr id="38" name="Group 37"/>
            <p:cNvGrpSpPr>
              <a:grpSpLocks/>
            </p:cNvGrpSpPr>
            <p:nvPr/>
          </p:nvGrpSpPr>
          <p:grpSpPr bwMode="auto">
            <a:xfrm>
              <a:off x="4479349" y="5885211"/>
              <a:ext cx="2664778" cy="1259333"/>
              <a:chOff x="4450016" y="4805226"/>
              <a:chExt cx="2421839" cy="1111796"/>
            </a:xfrm>
          </p:grpSpPr>
          <p:sp>
            <p:nvSpPr>
              <p:cNvPr id="131118" name="Line 57"/>
              <p:cNvSpPr>
                <a:spLocks noChangeShapeType="1"/>
              </p:cNvSpPr>
              <p:nvPr/>
            </p:nvSpPr>
            <p:spPr bwMode="auto">
              <a:xfrm>
                <a:off x="4450016" y="5467360"/>
                <a:ext cx="2421839" cy="411578"/>
              </a:xfrm>
              <a:prstGeom prst="line">
                <a:avLst/>
              </a:prstGeom>
              <a:noFill/>
              <a:ln w="19050">
                <a:solidFill>
                  <a:srgbClr val="000000"/>
                </a:solidFill>
                <a:round/>
                <a:headEnd type="none"/>
                <a:tailEnd type="arrow" w="med" len="med"/>
              </a:ln>
              <a:extLst>
                <a:ext uri="{909E8E84-426E-40DD-AFC4-6F175D3DCCD1}">
                  <a14:hiddenFill xmlns:a14="http://schemas.microsoft.com/office/drawing/2010/main">
                    <a:noFill/>
                  </a14:hiddenFill>
                </a:ext>
              </a:extLst>
            </p:spPr>
            <p:txBody>
              <a:bodyPr/>
              <a:lstStyle/>
              <a:p>
                <a:pPr algn="l"/>
                <a:endParaRPr lang="en-US">
                  <a:latin typeface="+mn-lt"/>
                </a:endParaRPr>
              </a:p>
            </p:txBody>
          </p:sp>
          <p:sp>
            <p:nvSpPr>
              <p:cNvPr id="131119" name="Text Box 58"/>
              <p:cNvSpPr txBox="1">
                <a:spLocks noChangeArrowheads="1"/>
              </p:cNvSpPr>
              <p:nvPr/>
            </p:nvSpPr>
            <p:spPr bwMode="auto">
              <a:xfrm>
                <a:off x="4680345" y="4805226"/>
                <a:ext cx="1750471" cy="2857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800">
                    <a:solidFill>
                      <a:srgbClr val="C00000"/>
                    </a:solidFill>
                    <a:latin typeface="+mn-lt"/>
                    <a:ea typeface="ÇlÇr ñæí©" charset="0"/>
                  </a:rPr>
                  <a:t>registration reply </a:t>
                </a:r>
                <a:endParaRPr lang="en-US" sz="1800">
                  <a:solidFill>
                    <a:srgbClr val="C00000"/>
                  </a:solidFill>
                  <a:latin typeface="+mn-lt"/>
                  <a:ea typeface="Gill Sans MT" charset="0"/>
                  <a:cs typeface="Gill Sans MT" charset="0"/>
                </a:endParaRPr>
              </a:p>
            </p:txBody>
          </p:sp>
          <p:sp>
            <p:nvSpPr>
              <p:cNvPr id="131120" name="Text Box 59"/>
              <p:cNvSpPr txBox="1">
                <a:spLocks noChangeArrowheads="1"/>
              </p:cNvSpPr>
              <p:nvPr/>
            </p:nvSpPr>
            <p:spPr bwMode="auto">
              <a:xfrm>
                <a:off x="4790602" y="5123591"/>
                <a:ext cx="1817616" cy="793431"/>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300" dirty="0">
                    <a:latin typeface="+mn-lt"/>
                    <a:ea typeface="ÇlÇr ñæí©" charset="0"/>
                    <a:cs typeface="ÇlÇr ñæí©" charset="0"/>
                  </a:rPr>
                  <a:t>HA: 128.119.40.7</a:t>
                </a:r>
              </a:p>
              <a:p>
                <a:pPr algn="l"/>
                <a:r>
                  <a:rPr lang="en-US" sz="1300" dirty="0">
                    <a:latin typeface="+mn-lt"/>
                    <a:ea typeface="ÇlÇr ñæí©" charset="0"/>
                    <a:cs typeface="ÇlÇr ñæí©" charset="0"/>
                  </a:rPr>
                  <a:t>MA: 128.119.40.186</a:t>
                </a:r>
              </a:p>
              <a:p>
                <a:pPr algn="l"/>
                <a:r>
                  <a:rPr lang="en-US" sz="1300" dirty="0">
                    <a:latin typeface="+mn-lt"/>
                    <a:ea typeface="ÇlÇr ñæí©" charset="0"/>
                    <a:cs typeface="ÇlÇr ñæí©" charset="0"/>
                  </a:rPr>
                  <a:t>Lifetime: 4999</a:t>
                </a:r>
              </a:p>
              <a:p>
                <a:pPr algn="l"/>
                <a:r>
                  <a:rPr lang="en-US" sz="1300" dirty="0">
                    <a:latin typeface="+mn-lt"/>
                    <a:ea typeface="ÇlÇr ñæí©" charset="0"/>
                    <a:cs typeface="ÇlÇr ñæí©" charset="0"/>
                  </a:rPr>
                  <a:t>Identification: </a:t>
                </a:r>
                <a:r>
                  <a:rPr lang="en-US" sz="1300" dirty="0" smtClean="0">
                    <a:latin typeface="+mn-lt"/>
                    <a:ea typeface="ÇlÇr ñæí©" charset="0"/>
                    <a:cs typeface="ÇlÇr ñæí©" charset="0"/>
                  </a:rPr>
                  <a:t>714</a:t>
                </a:r>
                <a:endParaRPr lang="en-US" sz="1300" dirty="0">
                  <a:latin typeface="+mn-lt"/>
                  <a:ea typeface="ÇlÇr ñæí©" charset="0"/>
                  <a:cs typeface="ÇlÇr ñæí©" charset="0"/>
                </a:endParaRPr>
              </a:p>
              <a:p>
                <a:pPr algn="l"/>
                <a:endParaRPr lang="en-US" sz="2000" dirty="0">
                  <a:latin typeface="+mn-lt"/>
                </a:endParaRPr>
              </a:p>
            </p:txBody>
          </p:sp>
        </p:grpSp>
        <p:sp>
          <p:nvSpPr>
            <p:cNvPr id="131084" name="Text Box 61"/>
            <p:cNvSpPr txBox="1">
              <a:spLocks noChangeArrowheads="1"/>
            </p:cNvSpPr>
            <p:nvPr/>
          </p:nvSpPr>
          <p:spPr bwMode="auto">
            <a:xfrm>
              <a:off x="1133534" y="7293960"/>
              <a:ext cx="1105376" cy="3886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800">
                  <a:latin typeface="+mn-lt"/>
                  <a:ea typeface="ÇlÇr ñæí©" charset="0"/>
                </a:rPr>
                <a:t>time</a:t>
              </a:r>
              <a:endParaRPr lang="en-US" sz="1800">
                <a:latin typeface="+mn-lt"/>
                <a:ea typeface="Gill Sans MT" charset="0"/>
                <a:cs typeface="Gill Sans MT" charset="0"/>
              </a:endParaRPr>
            </a:p>
          </p:txBody>
        </p:sp>
        <p:grpSp>
          <p:nvGrpSpPr>
            <p:cNvPr id="131085" name="Group 332"/>
            <p:cNvGrpSpPr>
              <a:grpSpLocks/>
            </p:cNvGrpSpPr>
            <p:nvPr/>
          </p:nvGrpSpPr>
          <p:grpSpPr bwMode="auto">
            <a:xfrm>
              <a:off x="1440873" y="2333659"/>
              <a:ext cx="824230" cy="356235"/>
              <a:chOff x="2356" y="1300"/>
              <a:chExt cx="555" cy="194"/>
            </a:xfrm>
          </p:grpSpPr>
          <p:sp>
            <p:nvSpPr>
              <p:cNvPr id="131110" name="Oval 407"/>
              <p:cNvSpPr>
                <a:spLocks noChangeArrowheads="1"/>
              </p:cNvSpPr>
              <p:nvPr/>
            </p:nvSpPr>
            <p:spPr bwMode="auto">
              <a:xfrm>
                <a:off x="2357" y="1385"/>
                <a:ext cx="551" cy="109"/>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p>
                <a:pPr algn="l"/>
                <a:endParaRPr lang="en-US" sz="2700">
                  <a:latin typeface="+mn-lt"/>
                </a:endParaRPr>
              </a:p>
            </p:txBody>
          </p:sp>
          <p:sp>
            <p:nvSpPr>
              <p:cNvPr id="131111" name="Rectangle 410"/>
              <p:cNvSpPr>
                <a:spLocks noChangeArrowheads="1"/>
              </p:cNvSpPr>
              <p:nvPr/>
            </p:nvSpPr>
            <p:spPr bwMode="auto">
              <a:xfrm>
                <a:off x="2357" y="1374"/>
                <a:ext cx="554" cy="66"/>
              </a:xfrm>
              <a:prstGeom prst="rect">
                <a:avLst/>
              </a:prstGeom>
              <a:gradFill rotWithShape="1">
                <a:gsLst>
                  <a:gs pos="0">
                    <a:schemeClr val="hlink"/>
                  </a:gs>
                  <a:gs pos="100000">
                    <a:srgbClr val="FFFFFF"/>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algn="l"/>
                <a:endParaRPr lang="en-US" sz="2700">
                  <a:latin typeface="+mn-lt"/>
                </a:endParaRPr>
              </a:p>
            </p:txBody>
          </p:sp>
          <p:sp>
            <p:nvSpPr>
              <p:cNvPr id="131112" name="Oval 411"/>
              <p:cNvSpPr>
                <a:spLocks noChangeArrowheads="1"/>
              </p:cNvSpPr>
              <p:nvPr/>
            </p:nvSpPr>
            <p:spPr bwMode="auto">
              <a:xfrm>
                <a:off x="2356" y="1300"/>
                <a:ext cx="551" cy="127"/>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p>
                <a:pPr algn="l"/>
                <a:endParaRPr lang="en-US" sz="2700">
                  <a:latin typeface="+mn-lt"/>
                </a:endParaRPr>
              </a:p>
            </p:txBody>
          </p:sp>
          <p:grpSp>
            <p:nvGrpSpPr>
              <p:cNvPr id="131113" name="Group 329"/>
              <p:cNvGrpSpPr>
                <a:grpSpLocks/>
              </p:cNvGrpSpPr>
              <p:nvPr/>
            </p:nvGrpSpPr>
            <p:grpSpPr bwMode="auto">
              <a:xfrm>
                <a:off x="2468" y="1332"/>
                <a:ext cx="310" cy="60"/>
                <a:chOff x="2468" y="1332"/>
                <a:chExt cx="310" cy="60"/>
              </a:xfrm>
            </p:grpSpPr>
            <p:sp>
              <p:nvSpPr>
                <p:cNvPr id="131116" name="Freeform 326"/>
                <p:cNvSpPr>
                  <a:spLocks/>
                </p:cNvSpPr>
                <p:nvPr/>
              </p:nvSpPr>
              <p:spPr bwMode="auto">
                <a:xfrm>
                  <a:off x="2468" y="1332"/>
                  <a:ext cx="310" cy="60"/>
                </a:xfrm>
                <a:custGeom>
                  <a:avLst/>
                  <a:gdLst>
                    <a:gd name="T0" fmla="*/ 0 w 310"/>
                    <a:gd name="T1" fmla="*/ 60 h 60"/>
                    <a:gd name="T2" fmla="*/ 96 w 310"/>
                    <a:gd name="T3" fmla="*/ 60 h 60"/>
                    <a:gd name="T4" fmla="*/ 192 w 310"/>
                    <a:gd name="T5" fmla="*/ 0 h 60"/>
                    <a:gd name="T6" fmla="*/ 310 w 31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60">
                      <a:moveTo>
                        <a:pt x="0" y="60"/>
                      </a:moveTo>
                      <a:lnTo>
                        <a:pt x="96" y="60"/>
                      </a:lnTo>
                      <a:lnTo>
                        <a:pt x="192" y="0"/>
                      </a:lnTo>
                      <a:lnTo>
                        <a:pt x="310"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131117" name="Freeform 327"/>
                <p:cNvSpPr>
                  <a:spLocks/>
                </p:cNvSpPr>
                <p:nvPr/>
              </p:nvSpPr>
              <p:spPr bwMode="auto">
                <a:xfrm>
                  <a:off x="2482" y="1332"/>
                  <a:ext cx="282" cy="60"/>
                </a:xfrm>
                <a:custGeom>
                  <a:avLst/>
                  <a:gdLst>
                    <a:gd name="T0" fmla="*/ 0 w 282"/>
                    <a:gd name="T1" fmla="*/ 0 h 60"/>
                    <a:gd name="T2" fmla="*/ 96 w 282"/>
                    <a:gd name="T3" fmla="*/ 0 h 60"/>
                    <a:gd name="T4" fmla="*/ 192 w 282"/>
                    <a:gd name="T5" fmla="*/ 60 h 60"/>
                    <a:gd name="T6" fmla="*/ 282 w 282"/>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2" h="60">
                      <a:moveTo>
                        <a:pt x="0" y="0"/>
                      </a:moveTo>
                      <a:lnTo>
                        <a:pt x="96" y="0"/>
                      </a:lnTo>
                      <a:lnTo>
                        <a:pt x="192" y="60"/>
                      </a:lnTo>
                      <a:lnTo>
                        <a:pt x="282" y="6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67" name="Line 330"/>
              <p:cNvSpPr>
                <a:spLocks noChangeShapeType="1"/>
              </p:cNvSpPr>
              <p:nvPr/>
            </p:nvSpPr>
            <p:spPr bwMode="auto">
              <a:xfrm>
                <a:off x="2357" y="1361"/>
                <a:ext cx="0" cy="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68" name="Line 331"/>
              <p:cNvSpPr>
                <a:spLocks noChangeShapeType="1"/>
              </p:cNvSpPr>
              <p:nvPr/>
            </p:nvSpPr>
            <p:spPr bwMode="auto">
              <a:xfrm>
                <a:off x="2907" y="1363"/>
                <a:ext cx="0" cy="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grpSp>
          <p:nvGrpSpPr>
            <p:cNvPr id="131086" name="Group 332"/>
            <p:cNvGrpSpPr>
              <a:grpSpLocks/>
            </p:cNvGrpSpPr>
            <p:nvPr/>
          </p:nvGrpSpPr>
          <p:grpSpPr bwMode="auto">
            <a:xfrm>
              <a:off x="4039293" y="2335457"/>
              <a:ext cx="824230" cy="354436"/>
              <a:chOff x="2356" y="1300"/>
              <a:chExt cx="555" cy="194"/>
            </a:xfrm>
          </p:grpSpPr>
          <p:sp>
            <p:nvSpPr>
              <p:cNvPr id="131102" name="Oval 407"/>
              <p:cNvSpPr>
                <a:spLocks noChangeArrowheads="1"/>
              </p:cNvSpPr>
              <p:nvPr/>
            </p:nvSpPr>
            <p:spPr bwMode="auto">
              <a:xfrm>
                <a:off x="2357" y="1385"/>
                <a:ext cx="551" cy="109"/>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p>
                <a:pPr algn="l"/>
                <a:endParaRPr lang="en-US" sz="2700">
                  <a:latin typeface="+mn-lt"/>
                </a:endParaRPr>
              </a:p>
            </p:txBody>
          </p:sp>
          <p:sp>
            <p:nvSpPr>
              <p:cNvPr id="131103" name="Rectangle 410"/>
              <p:cNvSpPr>
                <a:spLocks noChangeArrowheads="1"/>
              </p:cNvSpPr>
              <p:nvPr/>
            </p:nvSpPr>
            <p:spPr bwMode="auto">
              <a:xfrm>
                <a:off x="2357" y="1374"/>
                <a:ext cx="554" cy="66"/>
              </a:xfrm>
              <a:prstGeom prst="rect">
                <a:avLst/>
              </a:prstGeom>
              <a:gradFill rotWithShape="1">
                <a:gsLst>
                  <a:gs pos="0">
                    <a:schemeClr val="hlink"/>
                  </a:gs>
                  <a:gs pos="100000">
                    <a:srgbClr val="FFFFFF"/>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algn="l"/>
                <a:endParaRPr lang="en-US" sz="2700">
                  <a:latin typeface="+mn-lt"/>
                </a:endParaRPr>
              </a:p>
            </p:txBody>
          </p:sp>
          <p:sp>
            <p:nvSpPr>
              <p:cNvPr id="131104" name="Oval 411"/>
              <p:cNvSpPr>
                <a:spLocks noChangeArrowheads="1"/>
              </p:cNvSpPr>
              <p:nvPr/>
            </p:nvSpPr>
            <p:spPr bwMode="auto">
              <a:xfrm>
                <a:off x="2356" y="1300"/>
                <a:ext cx="551" cy="127"/>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p>
                <a:pPr algn="l"/>
                <a:endParaRPr lang="en-US" sz="2700">
                  <a:latin typeface="+mn-lt"/>
                </a:endParaRPr>
              </a:p>
            </p:txBody>
          </p:sp>
          <p:grpSp>
            <p:nvGrpSpPr>
              <p:cNvPr id="131105" name="Group 329"/>
              <p:cNvGrpSpPr>
                <a:grpSpLocks/>
              </p:cNvGrpSpPr>
              <p:nvPr/>
            </p:nvGrpSpPr>
            <p:grpSpPr bwMode="auto">
              <a:xfrm>
                <a:off x="2468" y="1332"/>
                <a:ext cx="310" cy="60"/>
                <a:chOff x="2468" y="1332"/>
                <a:chExt cx="310" cy="60"/>
              </a:xfrm>
            </p:grpSpPr>
            <p:sp>
              <p:nvSpPr>
                <p:cNvPr id="131108" name="Freeform 326"/>
                <p:cNvSpPr>
                  <a:spLocks/>
                </p:cNvSpPr>
                <p:nvPr/>
              </p:nvSpPr>
              <p:spPr bwMode="auto">
                <a:xfrm>
                  <a:off x="2468" y="1332"/>
                  <a:ext cx="310" cy="60"/>
                </a:xfrm>
                <a:custGeom>
                  <a:avLst/>
                  <a:gdLst>
                    <a:gd name="T0" fmla="*/ 0 w 310"/>
                    <a:gd name="T1" fmla="*/ 60 h 60"/>
                    <a:gd name="T2" fmla="*/ 96 w 310"/>
                    <a:gd name="T3" fmla="*/ 60 h 60"/>
                    <a:gd name="T4" fmla="*/ 192 w 310"/>
                    <a:gd name="T5" fmla="*/ 0 h 60"/>
                    <a:gd name="T6" fmla="*/ 310 w 31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60">
                      <a:moveTo>
                        <a:pt x="0" y="60"/>
                      </a:moveTo>
                      <a:lnTo>
                        <a:pt x="96" y="60"/>
                      </a:lnTo>
                      <a:lnTo>
                        <a:pt x="192" y="0"/>
                      </a:lnTo>
                      <a:lnTo>
                        <a:pt x="310"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131109" name="Freeform 327"/>
                <p:cNvSpPr>
                  <a:spLocks/>
                </p:cNvSpPr>
                <p:nvPr/>
              </p:nvSpPr>
              <p:spPr bwMode="auto">
                <a:xfrm>
                  <a:off x="2482" y="1332"/>
                  <a:ext cx="282" cy="60"/>
                </a:xfrm>
                <a:custGeom>
                  <a:avLst/>
                  <a:gdLst>
                    <a:gd name="T0" fmla="*/ 0 w 282"/>
                    <a:gd name="T1" fmla="*/ 0 h 60"/>
                    <a:gd name="T2" fmla="*/ 96 w 282"/>
                    <a:gd name="T3" fmla="*/ 0 h 60"/>
                    <a:gd name="T4" fmla="*/ 192 w 282"/>
                    <a:gd name="T5" fmla="*/ 60 h 60"/>
                    <a:gd name="T6" fmla="*/ 282 w 282"/>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2" h="60">
                      <a:moveTo>
                        <a:pt x="0" y="0"/>
                      </a:moveTo>
                      <a:lnTo>
                        <a:pt x="96" y="0"/>
                      </a:lnTo>
                      <a:lnTo>
                        <a:pt x="192" y="60"/>
                      </a:lnTo>
                      <a:lnTo>
                        <a:pt x="282" y="6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76" name="Line 330"/>
              <p:cNvSpPr>
                <a:spLocks noChangeShapeType="1"/>
              </p:cNvSpPr>
              <p:nvPr/>
            </p:nvSpPr>
            <p:spPr bwMode="auto">
              <a:xfrm>
                <a:off x="2357" y="1361"/>
                <a:ext cx="0" cy="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77" name="Line 331"/>
              <p:cNvSpPr>
                <a:spLocks noChangeShapeType="1"/>
              </p:cNvSpPr>
              <p:nvPr/>
            </p:nvSpPr>
            <p:spPr bwMode="auto">
              <a:xfrm>
                <a:off x="2907" y="1363"/>
                <a:ext cx="0" cy="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cxnSp>
          <p:nvCxnSpPr>
            <p:cNvPr id="60447" name="Straight Connector 60446"/>
            <p:cNvCxnSpPr/>
            <p:nvPr/>
          </p:nvCxnSpPr>
          <p:spPr bwMode="auto">
            <a:xfrm>
              <a:off x="1807586" y="2754663"/>
              <a:ext cx="0" cy="4828963"/>
            </a:xfrm>
            <a:prstGeom prst="line">
              <a:avLst/>
            </a:prstGeom>
            <a:solidFill>
              <a:schemeClr val="accent1"/>
            </a:solidFill>
            <a:ln w="12700" cap="flat" cmpd="sng" algn="ctr">
              <a:solidFill>
                <a:srgbClr val="000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4451408" y="2804888"/>
              <a:ext cx="0" cy="4828963"/>
            </a:xfrm>
            <a:prstGeom prst="line">
              <a:avLst/>
            </a:prstGeom>
            <a:solidFill>
              <a:schemeClr val="accent1"/>
            </a:solidFill>
            <a:ln w="12700" cap="flat" cmpd="sng" algn="ctr">
              <a:solidFill>
                <a:srgbClr val="000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7158096" y="2834333"/>
              <a:ext cx="0" cy="4828963"/>
            </a:xfrm>
            <a:prstGeom prst="line">
              <a:avLst/>
            </a:prstGeom>
            <a:solidFill>
              <a:schemeClr val="accent1"/>
            </a:solidFill>
            <a:ln w="12700" cap="flat" cmpd="sng" algn="ctr">
              <a:solidFill>
                <a:srgbClr val="000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31090" name="Group 356"/>
            <p:cNvGrpSpPr>
              <a:grpSpLocks/>
            </p:cNvGrpSpPr>
            <p:nvPr/>
          </p:nvGrpSpPr>
          <p:grpSpPr bwMode="auto">
            <a:xfrm>
              <a:off x="6379269" y="2115959"/>
              <a:ext cx="825976" cy="665692"/>
              <a:chOff x="313" y="1497"/>
              <a:chExt cx="1152" cy="1014"/>
            </a:xfrm>
          </p:grpSpPr>
          <p:pic>
            <p:nvPicPr>
              <p:cNvPr id="131100"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101"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4" name="Group 33"/>
            <p:cNvGrpSpPr>
              <a:grpSpLocks/>
            </p:cNvGrpSpPr>
            <p:nvPr/>
          </p:nvGrpSpPr>
          <p:grpSpPr bwMode="auto">
            <a:xfrm>
              <a:off x="4467832" y="2612529"/>
              <a:ext cx="2698993" cy="732015"/>
              <a:chOff x="4439425" y="1918294"/>
              <a:chExt cx="2453210" cy="644796"/>
            </a:xfrm>
          </p:grpSpPr>
          <p:sp>
            <p:nvSpPr>
              <p:cNvPr id="131097" name="Line 43"/>
              <p:cNvSpPr>
                <a:spLocks noChangeShapeType="1"/>
              </p:cNvSpPr>
              <p:nvPr/>
            </p:nvSpPr>
            <p:spPr bwMode="auto">
              <a:xfrm>
                <a:off x="4439425" y="2179650"/>
                <a:ext cx="2453210" cy="383440"/>
              </a:xfrm>
              <a:prstGeom prst="line">
                <a:avLst/>
              </a:prstGeom>
              <a:noFill/>
              <a:ln w="19050">
                <a:solidFill>
                  <a:srgbClr val="000000"/>
                </a:solidFill>
                <a:round/>
                <a:headEnd type="none"/>
                <a:tailEnd type="arrow" w="med" len="med"/>
              </a:ln>
              <a:extLst>
                <a:ext uri="{909E8E84-426E-40DD-AFC4-6F175D3DCCD1}">
                  <a14:hiddenFill xmlns:a14="http://schemas.microsoft.com/office/drawing/2010/main">
                    <a:noFill/>
                  </a14:hiddenFill>
                </a:ext>
              </a:extLst>
            </p:spPr>
            <p:txBody>
              <a:bodyPr/>
              <a:lstStyle/>
              <a:p>
                <a:pPr algn="l"/>
                <a:endParaRPr lang="en-US">
                  <a:latin typeface="+mn-lt"/>
                </a:endParaRPr>
              </a:p>
            </p:txBody>
          </p:sp>
          <p:sp>
            <p:nvSpPr>
              <p:cNvPr id="131098" name="Text Box 45"/>
              <p:cNvSpPr txBox="1">
                <a:spLocks noChangeArrowheads="1"/>
              </p:cNvSpPr>
              <p:nvPr/>
            </p:nvSpPr>
            <p:spPr bwMode="auto">
              <a:xfrm>
                <a:off x="4708630" y="1918294"/>
                <a:ext cx="1641369"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800">
                    <a:solidFill>
                      <a:srgbClr val="C00000"/>
                    </a:solidFill>
                    <a:latin typeface="+mn-lt"/>
                    <a:ea typeface="ÇlÇr ñæí©" charset="0"/>
                  </a:rPr>
                  <a:t>ICMP agent adv.</a:t>
                </a:r>
                <a:endParaRPr lang="en-US" sz="1800">
                  <a:solidFill>
                    <a:srgbClr val="C00000"/>
                  </a:solidFill>
                  <a:latin typeface="+mn-lt"/>
                  <a:ea typeface="Gill Sans MT" charset="0"/>
                  <a:cs typeface="Gill Sans MT" charset="0"/>
                </a:endParaRPr>
              </a:p>
            </p:txBody>
          </p:sp>
          <p:sp>
            <p:nvSpPr>
              <p:cNvPr id="131099" name="Text Box 44"/>
              <p:cNvSpPr txBox="1">
                <a:spLocks noChangeArrowheads="1"/>
              </p:cNvSpPr>
              <p:nvPr/>
            </p:nvSpPr>
            <p:spPr bwMode="auto">
              <a:xfrm>
                <a:off x="4813693" y="2210105"/>
                <a:ext cx="1637242" cy="280236"/>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300" dirty="0">
                    <a:latin typeface="+mn-lt"/>
                    <a:ea typeface="ÇlÇr ñæí©" charset="0"/>
                    <a:cs typeface="ÇlÇr ñæí©" charset="0"/>
                  </a:rPr>
                  <a:t>COA: </a:t>
                </a:r>
                <a:r>
                  <a:rPr lang="en-US" sz="1300" dirty="0" smtClean="0">
                    <a:latin typeface="+mn-lt"/>
                    <a:ea typeface="ÇlÇr ñæí©" charset="0"/>
                    <a:cs typeface="ÇlÇr ñæí©" charset="0"/>
                  </a:rPr>
                  <a:t>79.129.13.2</a:t>
                </a:r>
              </a:p>
              <a:p>
                <a:pPr algn="l"/>
                <a:endParaRPr lang="en-US" sz="2000" dirty="0">
                  <a:latin typeface="+mn-lt"/>
                </a:endParaRPr>
              </a:p>
            </p:txBody>
          </p:sp>
        </p:grpSp>
        <p:grpSp>
          <p:nvGrpSpPr>
            <p:cNvPr id="36" name="Group 35"/>
            <p:cNvGrpSpPr>
              <a:grpSpLocks/>
            </p:cNvGrpSpPr>
            <p:nvPr/>
          </p:nvGrpSpPr>
          <p:grpSpPr bwMode="auto">
            <a:xfrm>
              <a:off x="1819809" y="3681234"/>
              <a:ext cx="2656047" cy="1756193"/>
              <a:chOff x="2031999" y="2860165"/>
              <a:chExt cx="2415307" cy="1549646"/>
            </a:xfrm>
          </p:grpSpPr>
          <p:sp>
            <p:nvSpPr>
              <p:cNvPr id="131093" name="Line 47"/>
              <p:cNvSpPr>
                <a:spLocks noChangeShapeType="1"/>
              </p:cNvSpPr>
              <p:nvPr/>
            </p:nvSpPr>
            <p:spPr bwMode="auto">
              <a:xfrm flipH="1">
                <a:off x="2031999" y="3396671"/>
                <a:ext cx="2415307" cy="344056"/>
              </a:xfrm>
              <a:prstGeom prst="line">
                <a:avLst/>
              </a:prstGeom>
              <a:noFill/>
              <a:ln w="19050">
                <a:solidFill>
                  <a:srgbClr val="000000"/>
                </a:solidFill>
                <a:round/>
                <a:headEnd type="none"/>
                <a:tailEnd type="arrow" w="med" len="med"/>
              </a:ln>
              <a:extLst>
                <a:ext uri="{909E8E84-426E-40DD-AFC4-6F175D3DCCD1}">
                  <a14:hiddenFill xmlns:a14="http://schemas.microsoft.com/office/drawing/2010/main">
                    <a:noFill/>
                  </a14:hiddenFill>
                </a:ext>
              </a:extLst>
            </p:spPr>
            <p:txBody>
              <a:bodyPr/>
              <a:lstStyle/>
              <a:p>
                <a:pPr algn="l"/>
                <a:endParaRPr lang="en-US">
                  <a:latin typeface="+mn-lt"/>
                </a:endParaRPr>
              </a:p>
            </p:txBody>
          </p:sp>
          <p:grpSp>
            <p:nvGrpSpPr>
              <p:cNvPr id="131094" name="Group 51"/>
              <p:cNvGrpSpPr>
                <a:grpSpLocks/>
              </p:cNvGrpSpPr>
              <p:nvPr/>
            </p:nvGrpSpPr>
            <p:grpSpPr bwMode="auto">
              <a:xfrm>
                <a:off x="2285896" y="2860165"/>
                <a:ext cx="1870307" cy="1549646"/>
                <a:chOff x="7385" y="5757"/>
                <a:chExt cx="2779" cy="1862"/>
              </a:xfrm>
            </p:grpSpPr>
            <p:sp>
              <p:nvSpPr>
                <p:cNvPr id="131095" name="Text Box 52"/>
                <p:cNvSpPr txBox="1">
                  <a:spLocks noChangeArrowheads="1"/>
                </p:cNvSpPr>
                <p:nvPr/>
              </p:nvSpPr>
              <p:spPr bwMode="auto">
                <a:xfrm>
                  <a:off x="7385" y="5757"/>
                  <a:ext cx="2779" cy="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800">
                      <a:solidFill>
                        <a:srgbClr val="C00000"/>
                      </a:solidFill>
                      <a:latin typeface="+mn-lt"/>
                      <a:ea typeface="ÇlÇr ñæí©" charset="0"/>
                    </a:rPr>
                    <a:t>registration req. </a:t>
                  </a:r>
                  <a:endParaRPr lang="en-US" sz="1800">
                    <a:solidFill>
                      <a:srgbClr val="C00000"/>
                    </a:solidFill>
                    <a:latin typeface="+mn-lt"/>
                    <a:ea typeface="Gill Sans MT" charset="0"/>
                    <a:cs typeface="Gill Sans MT" charset="0"/>
                  </a:endParaRPr>
                </a:p>
              </p:txBody>
            </p:sp>
            <p:sp>
              <p:nvSpPr>
                <p:cNvPr id="131096" name="Text Box 53"/>
                <p:cNvSpPr txBox="1">
                  <a:spLocks noChangeArrowheads="1"/>
                </p:cNvSpPr>
                <p:nvPr/>
              </p:nvSpPr>
              <p:spPr bwMode="auto">
                <a:xfrm>
                  <a:off x="7511" y="6150"/>
                  <a:ext cx="2618" cy="1469"/>
                </a:xfrm>
                <a:prstGeom prst="rect">
                  <a:avLst/>
                </a:prstGeom>
                <a:solidFill>
                  <a:srgbClr val="FFFFFF"/>
                </a:solidFill>
                <a:ln w="9525">
                  <a:solidFill>
                    <a:srgbClr val="000000"/>
                  </a:solidFill>
                  <a:miter lim="800000"/>
                  <a:headEnd/>
                  <a:tailEnd/>
                </a:ln>
              </p:spPr>
              <p:txBody>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1300" dirty="0">
                      <a:latin typeface="+mn-lt"/>
                      <a:ea typeface="ÇlÇr ñæí©" charset="0"/>
                    </a:rPr>
                    <a:t>COA: 79.129.13.2</a:t>
                  </a:r>
                </a:p>
                <a:p>
                  <a:pPr algn="l"/>
                  <a:r>
                    <a:rPr lang="en-US" sz="1300" dirty="0">
                      <a:latin typeface="+mn-lt"/>
                      <a:ea typeface="ÇlÇr ñæí©" charset="0"/>
                    </a:rPr>
                    <a:t>HA: 128.119.40.7</a:t>
                  </a:r>
                </a:p>
                <a:p>
                  <a:pPr algn="l"/>
                  <a:r>
                    <a:rPr lang="en-US" sz="1300" dirty="0">
                      <a:latin typeface="+mn-lt"/>
                      <a:ea typeface="ÇlÇr ñæí©" charset="0"/>
                    </a:rPr>
                    <a:t>MA: 128.119.40.186</a:t>
                  </a:r>
                </a:p>
                <a:p>
                  <a:pPr algn="l"/>
                  <a:r>
                    <a:rPr lang="en-US" sz="1300" dirty="0">
                      <a:latin typeface="+mn-lt"/>
                      <a:ea typeface="ÇlÇr ñæí©" charset="0"/>
                    </a:rPr>
                    <a:t>Lifetime: 9999</a:t>
                  </a:r>
                </a:p>
                <a:p>
                  <a:pPr algn="l"/>
                  <a:r>
                    <a:rPr lang="en-US" sz="1300" dirty="0">
                      <a:latin typeface="+mn-lt"/>
                      <a:ea typeface="ÇlÇr ñæí©" charset="0"/>
                    </a:rPr>
                    <a:t>identification: 714</a:t>
                  </a:r>
                </a:p>
                <a:p>
                  <a:pPr algn="l"/>
                  <a:r>
                    <a:rPr lang="en-US" sz="1300" dirty="0">
                      <a:latin typeface="+mn-lt"/>
                      <a:ea typeface="ÇlÇr ñæí©" charset="0"/>
                    </a:rPr>
                    <a:t>encapsulation </a:t>
                  </a:r>
                  <a:r>
                    <a:rPr lang="en-US" sz="1300" dirty="0" smtClean="0">
                      <a:latin typeface="+mn-lt"/>
                      <a:ea typeface="ÇlÇr ñæí©" charset="0"/>
                    </a:rPr>
                    <a:t>format</a:t>
                  </a:r>
                  <a:endParaRPr lang="en-US" sz="1300" dirty="0">
                    <a:latin typeface="+mn-lt"/>
                    <a:ea typeface="ÇlÇr ñæí©" charset="0"/>
                  </a:endParaRPr>
                </a:p>
                <a:p>
                  <a:pPr algn="l"/>
                  <a:endParaRPr lang="en-US" sz="1300" dirty="0">
                    <a:latin typeface="+mn-lt"/>
                    <a:ea typeface="Arial" charset="0"/>
                    <a:cs typeface="Arial" charset="0"/>
                  </a:endParaRPr>
                </a:p>
              </p:txBody>
            </p:sp>
          </p:grpSp>
        </p:grpSp>
      </p:grpSp>
      <p:sp>
        <p:nvSpPr>
          <p:cNvPr id="2" name="Slide Number Placeholder 1"/>
          <p:cNvSpPr>
            <a:spLocks noGrp="1"/>
          </p:cNvSpPr>
          <p:nvPr>
            <p:ph type="sldNum" sz="quarter" idx="10"/>
          </p:nvPr>
        </p:nvSpPr>
        <p:spPr>
          <a:xfrm>
            <a:off x="9691812" y="7541662"/>
            <a:ext cx="309981" cy="215444"/>
          </a:xfrm>
        </p:spPr>
        <p:txBody>
          <a:bodyPr/>
          <a:lstStyle/>
          <a:p>
            <a:fld id="{0783864D-491B-0D48-9494-9F5AD408C5EE}" type="slidenum">
              <a:rPr lang="en-US" smtClean="0"/>
              <a:pPr/>
              <a:t>11</a:t>
            </a:fld>
            <a:endParaRPr lang="en-US" dirty="0"/>
          </a:p>
        </p:txBody>
      </p:sp>
      <p:sp>
        <p:nvSpPr>
          <p:cNvPr id="4" name="Rounded Rectangle 3"/>
          <p:cNvSpPr/>
          <p:nvPr/>
        </p:nvSpPr>
        <p:spPr bwMode="auto">
          <a:xfrm>
            <a:off x="7391129" y="3866893"/>
            <a:ext cx="2505661" cy="949563"/>
          </a:xfrm>
          <a:prstGeom prst="roundRect">
            <a:avLst/>
          </a:prstGeom>
          <a:solidFill>
            <a:srgbClr val="CCFFCC"/>
          </a:solidFill>
          <a:ln w="12700" cap="flat" cmpd="sng" algn="ctr">
            <a:solidFill>
              <a:schemeClr val="tx1"/>
            </a:solidFill>
            <a:prstDash val="solid"/>
            <a:round/>
            <a:headEnd type="none" w="sm" len="sm"/>
            <a:tailEnd type="none" w="sm" len="sm"/>
          </a:ln>
          <a:effectLst/>
        </p:spPr>
        <p:txBody>
          <a:bodyPr vert="horz" wrap="square" lIns="0" tIns="0" rIns="0" bIns="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registration packets sent using UDP, </a:t>
            </a:r>
            <a:br>
              <a:rPr kumimoji="0" lang="en-US" sz="1800" b="0" i="0" u="none" strike="noStrike" cap="none" normalizeH="0" baseline="0" dirty="0" smtClean="0">
                <a:ln>
                  <a:noFill/>
                </a:ln>
                <a:solidFill>
                  <a:schemeClr val="tx2"/>
                </a:solidFill>
                <a:effectLst/>
                <a:latin typeface="+mn-lt"/>
              </a:rPr>
            </a:br>
            <a:r>
              <a:rPr kumimoji="0" lang="en-US" sz="1800" b="0" i="0" u="none" strike="noStrike" cap="none" normalizeH="0" baseline="0" dirty="0" smtClean="0">
                <a:ln>
                  <a:noFill/>
                </a:ln>
                <a:solidFill>
                  <a:schemeClr val="tx2"/>
                </a:solidFill>
                <a:effectLst/>
                <a:latin typeface="+mn-lt"/>
              </a:rPr>
              <a:t>port 434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Obstacles to Mobile IP Deployment</a:t>
            </a:r>
            <a:endParaRPr lang="en-US" dirty="0"/>
          </a:p>
        </p:txBody>
      </p:sp>
      <p:sp>
        <p:nvSpPr>
          <p:cNvPr id="3" name="Content Placeholder 2"/>
          <p:cNvSpPr>
            <a:spLocks noGrp="1"/>
          </p:cNvSpPr>
          <p:nvPr>
            <p:ph idx="1"/>
          </p:nvPr>
        </p:nvSpPr>
        <p:spPr>
          <a:xfrm>
            <a:off x="14288" y="1922006"/>
            <a:ext cx="10044112" cy="5850393"/>
          </a:xfrm>
        </p:spPr>
        <p:txBody>
          <a:bodyPr/>
          <a:lstStyle/>
          <a:p>
            <a:r>
              <a:rPr lang="en-US" dirty="0" smtClean="0"/>
              <a:t>Requires widespread support in access routers</a:t>
            </a:r>
          </a:p>
          <a:p>
            <a:pPr lvl="1"/>
            <a:r>
              <a:rPr lang="en-US" dirty="0" smtClean="0"/>
              <a:t>to serve as home agents and foreign agents</a:t>
            </a:r>
          </a:p>
          <a:p>
            <a:r>
              <a:rPr lang="en-US" dirty="0" smtClean="0"/>
              <a:t>Requires support in most widely used operating systems</a:t>
            </a:r>
          </a:p>
          <a:p>
            <a:pPr lvl="1"/>
            <a:r>
              <a:rPr lang="en-US" dirty="0" smtClean="0"/>
              <a:t>IOS, Android, Windows, Linux</a:t>
            </a:r>
          </a:p>
          <a:p>
            <a:r>
              <a:rPr lang="en-US" dirty="0" smtClean="0"/>
              <a:t>Shortage of IPv4 addresses</a:t>
            </a:r>
          </a:p>
          <a:p>
            <a:pPr lvl="1"/>
            <a:r>
              <a:rPr lang="en-US" dirty="0" smtClean="0"/>
              <a:t>mobile IP nodes need permanent, public IP addresses</a:t>
            </a:r>
          </a:p>
          <a:p>
            <a:pPr lvl="2"/>
            <a:r>
              <a:rPr lang="en-US" dirty="0" smtClean="0"/>
              <a:t>not directly compatible with common usage of NAT</a:t>
            </a:r>
          </a:p>
          <a:p>
            <a:pPr lvl="1"/>
            <a:r>
              <a:rPr lang="en-US" dirty="0" smtClean="0"/>
              <a:t>need IPv6 before large-scale deployment of mobile IP</a:t>
            </a:r>
          </a:p>
          <a:p>
            <a:r>
              <a:rPr lang="en-US" dirty="0" smtClean="0"/>
              <a:t>Competing solutions to mobility problem</a:t>
            </a:r>
          </a:p>
          <a:p>
            <a:pPr lvl="1"/>
            <a:r>
              <a:rPr lang="en-US" dirty="0" smtClean="0"/>
              <a:t>DHCP, SIP, Skype for “stationary mobile”</a:t>
            </a:r>
          </a:p>
          <a:p>
            <a:r>
              <a:rPr lang="en-US" dirty="0" smtClean="0"/>
              <a:t>Chicken-and-egg problem</a:t>
            </a:r>
          </a:p>
          <a:p>
            <a:pPr lvl="1"/>
            <a:r>
              <a:rPr lang="en-US" dirty="0" smtClean="0"/>
              <a:t>little motivation to use it until there are apps that require it</a:t>
            </a:r>
          </a:p>
          <a:p>
            <a:r>
              <a:rPr lang="en-US" dirty="0" smtClean="0"/>
              <a:t>Potential for cell phone carriers to support it</a:t>
            </a:r>
          </a:p>
          <a:p>
            <a:pPr lvl="1"/>
            <a:endParaRPr lang="en-US" dirty="0" smtClean="0"/>
          </a:p>
        </p:txBody>
      </p:sp>
      <p:sp>
        <p:nvSpPr>
          <p:cNvPr id="4" name="Slide Number Placeholder 3"/>
          <p:cNvSpPr>
            <a:spLocks noGrp="1"/>
          </p:cNvSpPr>
          <p:nvPr>
            <p:ph type="sldNum" sz="quarter" idx="10"/>
          </p:nvPr>
        </p:nvSpPr>
        <p:spPr/>
        <p:txBody>
          <a:bodyPr/>
          <a:lstStyle/>
          <a:p>
            <a:fld id="{0783864D-491B-0D48-9494-9F5AD408C5EE}" type="slidenum">
              <a:rPr lang="en-US" smtClean="0"/>
              <a:pPr/>
              <a:t>12</a:t>
            </a:fld>
            <a:endParaRPr lang="en-US" dirty="0"/>
          </a:p>
        </p:txBody>
      </p:sp>
    </p:spTree>
    <p:extLst>
      <p:ext uri="{BB962C8B-B14F-4D97-AF65-F5344CB8AC3E}">
        <p14:creationId xmlns:p14="http://schemas.microsoft.com/office/powerpoint/2010/main" val="14981530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Stationary Mobile</a:t>
            </a:r>
            <a:endParaRPr lang="en-US" dirty="0"/>
          </a:p>
        </p:txBody>
      </p:sp>
      <p:sp>
        <p:nvSpPr>
          <p:cNvPr id="3" name="Content Placeholder 2"/>
          <p:cNvSpPr>
            <a:spLocks noGrp="1"/>
          </p:cNvSpPr>
          <p:nvPr>
            <p:ph idx="1"/>
          </p:nvPr>
        </p:nvSpPr>
        <p:spPr>
          <a:xfrm>
            <a:off x="14288" y="1717579"/>
            <a:ext cx="10044112" cy="6054822"/>
          </a:xfrm>
        </p:spPr>
        <p:txBody>
          <a:bodyPr/>
          <a:lstStyle/>
          <a:p>
            <a:r>
              <a:rPr lang="en-US" dirty="0" smtClean="0"/>
              <a:t>Mobility within 802.11 networks</a:t>
            </a:r>
          </a:p>
          <a:p>
            <a:pPr lvl="1"/>
            <a:r>
              <a:rPr lang="en-US" dirty="0" smtClean="0"/>
              <a:t>moving device can disconnect from one AP, connect to another</a:t>
            </a:r>
          </a:p>
          <a:p>
            <a:pPr lvl="2"/>
            <a:r>
              <a:rPr lang="en-US" dirty="0" smtClean="0"/>
              <a:t>MAC address remains the same; switches learn new location</a:t>
            </a:r>
          </a:p>
          <a:p>
            <a:pPr lvl="1"/>
            <a:r>
              <a:rPr lang="en-US" dirty="0" smtClean="0"/>
              <a:t>if both APs in same IP subnet, no need to change IP address</a:t>
            </a:r>
          </a:p>
          <a:p>
            <a:pPr lvl="2"/>
            <a:r>
              <a:rPr lang="en-US" dirty="0" smtClean="0"/>
              <a:t>so ongoing TCP sessions not affected</a:t>
            </a:r>
          </a:p>
          <a:p>
            <a:r>
              <a:rPr lang="en-US" dirty="0" smtClean="0"/>
              <a:t>Moving mobile IP hosts</a:t>
            </a:r>
          </a:p>
          <a:p>
            <a:pPr lvl="1"/>
            <a:r>
              <a:rPr lang="en-US" dirty="0" smtClean="0"/>
              <a:t>moving host detects and registers with new foreign agent after connecting to new AP</a:t>
            </a:r>
          </a:p>
          <a:p>
            <a:pPr lvl="1"/>
            <a:r>
              <a:rPr lang="en-US" dirty="0" smtClean="0"/>
              <a:t>new foreign agent registers with home network which starts forwarding packets through new foreign agent</a:t>
            </a:r>
          </a:p>
          <a:p>
            <a:r>
              <a:rPr lang="en-US" dirty="0" smtClean="0"/>
              <a:t>Mobility in cell phone networks</a:t>
            </a:r>
          </a:p>
          <a:p>
            <a:pPr lvl="1"/>
            <a:r>
              <a:rPr lang="en-US" dirty="0" smtClean="0"/>
              <a:t>cell phone networks engineered for rapid mobility</a:t>
            </a:r>
          </a:p>
          <a:p>
            <a:pPr lvl="1"/>
            <a:r>
              <a:rPr lang="en-US" dirty="0" smtClean="0"/>
              <a:t>large cells reduce frequency of handoffs</a:t>
            </a:r>
          </a:p>
          <a:p>
            <a:pPr lvl="2"/>
            <a:r>
              <a:rPr lang="en-US" dirty="0" smtClean="0"/>
              <a:t>also, more powerful radios and use of licensed spectrum</a:t>
            </a:r>
          </a:p>
          <a:p>
            <a:pPr lvl="2"/>
            <a:r>
              <a:rPr lang="en-US" dirty="0" smtClean="0"/>
              <a:t>but, smaller cells required in densely populated areas</a:t>
            </a:r>
          </a:p>
        </p:txBody>
      </p:sp>
      <p:sp>
        <p:nvSpPr>
          <p:cNvPr id="4" name="Slide Number Placeholder 3"/>
          <p:cNvSpPr>
            <a:spLocks noGrp="1"/>
          </p:cNvSpPr>
          <p:nvPr>
            <p:ph type="sldNum" sz="quarter" idx="10"/>
          </p:nvPr>
        </p:nvSpPr>
        <p:spPr/>
        <p:txBody>
          <a:bodyPr/>
          <a:lstStyle/>
          <a:p>
            <a:fld id="{0783864D-491B-0D48-9494-9F5AD408C5EE}" type="slidenum">
              <a:rPr lang="en-US" smtClean="0"/>
              <a:pPr/>
              <a:t>13</a:t>
            </a:fld>
            <a:endParaRPr lang="en-US" dirty="0"/>
          </a:p>
        </p:txBody>
      </p:sp>
    </p:spTree>
    <p:extLst>
      <p:ext uri="{BB962C8B-B14F-4D97-AF65-F5344CB8AC3E}">
        <p14:creationId xmlns:p14="http://schemas.microsoft.com/office/powerpoint/2010/main" val="977280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043" name="Group 372"/>
          <p:cNvGrpSpPr>
            <a:grpSpLocks/>
          </p:cNvGrpSpPr>
          <p:nvPr/>
        </p:nvGrpSpPr>
        <p:grpSpPr bwMode="auto">
          <a:xfrm>
            <a:off x="3646170" y="3205972"/>
            <a:ext cx="5849938" cy="4145280"/>
            <a:chOff x="1820" y="1536"/>
            <a:chExt cx="3350" cy="2304"/>
          </a:xfrm>
        </p:grpSpPr>
        <p:sp>
          <p:nvSpPr>
            <p:cNvPr id="36888" name="AutoShape 2"/>
            <p:cNvSpPr>
              <a:spLocks noChangeArrowheads="1"/>
            </p:cNvSpPr>
            <p:nvPr/>
          </p:nvSpPr>
          <p:spPr bwMode="auto">
            <a:xfrm>
              <a:off x="1820" y="1536"/>
              <a:ext cx="666" cy="576"/>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6889" name="AutoShape 4"/>
            <p:cNvSpPr>
              <a:spLocks noChangeArrowheads="1"/>
            </p:cNvSpPr>
            <p:nvPr/>
          </p:nvSpPr>
          <p:spPr bwMode="auto">
            <a:xfrm>
              <a:off x="2328" y="1823"/>
              <a:ext cx="666" cy="576"/>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6890" name="AutoShape 5"/>
            <p:cNvSpPr>
              <a:spLocks noChangeArrowheads="1"/>
            </p:cNvSpPr>
            <p:nvPr/>
          </p:nvSpPr>
          <p:spPr bwMode="auto">
            <a:xfrm>
              <a:off x="1840" y="2699"/>
              <a:ext cx="666" cy="576"/>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6891" name="AutoShape 7"/>
            <p:cNvSpPr>
              <a:spLocks noChangeArrowheads="1"/>
            </p:cNvSpPr>
            <p:nvPr/>
          </p:nvSpPr>
          <p:spPr bwMode="auto">
            <a:xfrm>
              <a:off x="2340" y="2971"/>
              <a:ext cx="666" cy="576"/>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6892" name="AutoShape 8"/>
            <p:cNvSpPr>
              <a:spLocks noChangeArrowheads="1"/>
            </p:cNvSpPr>
            <p:nvPr/>
          </p:nvSpPr>
          <p:spPr bwMode="auto">
            <a:xfrm>
              <a:off x="1829" y="2118"/>
              <a:ext cx="666" cy="576"/>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6893" name="AutoShape 9"/>
            <p:cNvSpPr>
              <a:spLocks noChangeArrowheads="1"/>
            </p:cNvSpPr>
            <p:nvPr/>
          </p:nvSpPr>
          <p:spPr bwMode="auto">
            <a:xfrm>
              <a:off x="2340" y="2397"/>
              <a:ext cx="666" cy="576"/>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6894" name="AutoShape 10"/>
            <p:cNvSpPr>
              <a:spLocks noChangeArrowheads="1"/>
            </p:cNvSpPr>
            <p:nvPr/>
          </p:nvSpPr>
          <p:spPr bwMode="auto">
            <a:xfrm>
              <a:off x="2845" y="3264"/>
              <a:ext cx="666" cy="576"/>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87070" name="Group 11"/>
            <p:cNvGrpSpPr>
              <a:grpSpLocks/>
            </p:cNvGrpSpPr>
            <p:nvPr/>
          </p:nvGrpSpPr>
          <p:grpSpPr bwMode="auto">
            <a:xfrm>
              <a:off x="3110" y="3346"/>
              <a:ext cx="153" cy="306"/>
              <a:chOff x="3796" y="1043"/>
              <a:chExt cx="865" cy="1237"/>
            </a:xfrm>
          </p:grpSpPr>
          <p:sp>
            <p:nvSpPr>
              <p:cNvPr id="37113" name="Line 12"/>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14" name="Line 13"/>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15" name="Line 14"/>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16" name="Line 15"/>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17" name="Line 16"/>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18" name="Line 17"/>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19" name="Line 18"/>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20" name="Line 19"/>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21" name="Line 20"/>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22" name="Line 21"/>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23" name="Line 22"/>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24" name="Line 23"/>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25" name="Line 24"/>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26" name="Line 25"/>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27" name="Line 26"/>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87303" name="Group 27"/>
              <p:cNvGrpSpPr>
                <a:grpSpLocks/>
              </p:cNvGrpSpPr>
              <p:nvPr/>
            </p:nvGrpSpPr>
            <p:grpSpPr bwMode="auto">
              <a:xfrm>
                <a:off x="4269" y="1415"/>
                <a:ext cx="392" cy="137"/>
                <a:chOff x="4227" y="1360"/>
                <a:chExt cx="863" cy="270"/>
              </a:xfrm>
            </p:grpSpPr>
            <p:sp>
              <p:nvSpPr>
                <p:cNvPr id="37139" name="Line 28"/>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40" name="Line 29"/>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41" name="Line 30"/>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42" name="Line 31"/>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304" name="Group 32"/>
              <p:cNvGrpSpPr>
                <a:grpSpLocks/>
              </p:cNvGrpSpPr>
              <p:nvPr/>
            </p:nvGrpSpPr>
            <p:grpSpPr bwMode="auto">
              <a:xfrm rot="5700496">
                <a:off x="4053" y="1170"/>
                <a:ext cx="392" cy="137"/>
                <a:chOff x="4227" y="1360"/>
                <a:chExt cx="863" cy="270"/>
              </a:xfrm>
            </p:grpSpPr>
            <p:sp>
              <p:nvSpPr>
                <p:cNvPr id="37135" name="Line 33"/>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36" name="Line 34"/>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37" name="Line 35"/>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38" name="Line 36"/>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305" name="Group 37"/>
              <p:cNvGrpSpPr>
                <a:grpSpLocks/>
              </p:cNvGrpSpPr>
              <p:nvPr/>
            </p:nvGrpSpPr>
            <p:grpSpPr bwMode="auto">
              <a:xfrm rot="10800000">
                <a:off x="3796" y="1402"/>
                <a:ext cx="392" cy="137"/>
                <a:chOff x="4227" y="1360"/>
                <a:chExt cx="863" cy="270"/>
              </a:xfrm>
            </p:grpSpPr>
            <p:sp>
              <p:nvSpPr>
                <p:cNvPr id="37131" name="Line 38"/>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32" name="Line 39"/>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33" name="Line 40"/>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34" name="Line 41"/>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87071" name="Group 42"/>
            <p:cNvGrpSpPr>
              <a:grpSpLocks/>
            </p:cNvGrpSpPr>
            <p:nvPr/>
          </p:nvGrpSpPr>
          <p:grpSpPr bwMode="auto">
            <a:xfrm>
              <a:off x="2590" y="2509"/>
              <a:ext cx="153" cy="306"/>
              <a:chOff x="3796" y="1043"/>
              <a:chExt cx="865" cy="1237"/>
            </a:xfrm>
          </p:grpSpPr>
          <p:sp>
            <p:nvSpPr>
              <p:cNvPr id="37083" name="Line 43"/>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84" name="Line 44"/>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85" name="Line 45"/>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86" name="Line 46"/>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87" name="Line 47"/>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88" name="Line 48"/>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89" name="Line 49"/>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90" name="Line 50"/>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91" name="Line 51"/>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92" name="Line 52"/>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93" name="Line 53"/>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94" name="Line 54"/>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95" name="Line 55"/>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96" name="Line 56"/>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97" name="Line 57"/>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87273" name="Group 58"/>
              <p:cNvGrpSpPr>
                <a:grpSpLocks/>
              </p:cNvGrpSpPr>
              <p:nvPr/>
            </p:nvGrpSpPr>
            <p:grpSpPr bwMode="auto">
              <a:xfrm>
                <a:off x="4269" y="1415"/>
                <a:ext cx="392" cy="137"/>
                <a:chOff x="4227" y="1360"/>
                <a:chExt cx="863" cy="270"/>
              </a:xfrm>
            </p:grpSpPr>
            <p:sp>
              <p:nvSpPr>
                <p:cNvPr id="37109" name="Line 59"/>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10" name="Line 60"/>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11" name="Line 61"/>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12" name="Line 62"/>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274" name="Group 63"/>
              <p:cNvGrpSpPr>
                <a:grpSpLocks/>
              </p:cNvGrpSpPr>
              <p:nvPr/>
            </p:nvGrpSpPr>
            <p:grpSpPr bwMode="auto">
              <a:xfrm rot="5700496">
                <a:off x="4053" y="1170"/>
                <a:ext cx="392" cy="137"/>
                <a:chOff x="4227" y="1360"/>
                <a:chExt cx="863" cy="270"/>
              </a:xfrm>
            </p:grpSpPr>
            <p:sp>
              <p:nvSpPr>
                <p:cNvPr id="37105" name="Line 64"/>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06" name="Line 65"/>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07" name="Line 66"/>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08" name="Line 67"/>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275" name="Group 68"/>
              <p:cNvGrpSpPr>
                <a:grpSpLocks/>
              </p:cNvGrpSpPr>
              <p:nvPr/>
            </p:nvGrpSpPr>
            <p:grpSpPr bwMode="auto">
              <a:xfrm rot="10800000">
                <a:off x="3796" y="1402"/>
                <a:ext cx="392" cy="137"/>
                <a:chOff x="4227" y="1360"/>
                <a:chExt cx="863" cy="270"/>
              </a:xfrm>
            </p:grpSpPr>
            <p:sp>
              <p:nvSpPr>
                <p:cNvPr id="37101" name="Line 69"/>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02" name="Line 70"/>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03" name="Line 71"/>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104" name="Line 72"/>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87072" name="Group 73"/>
            <p:cNvGrpSpPr>
              <a:grpSpLocks/>
            </p:cNvGrpSpPr>
            <p:nvPr/>
          </p:nvGrpSpPr>
          <p:grpSpPr bwMode="auto">
            <a:xfrm>
              <a:off x="2596" y="3076"/>
              <a:ext cx="153" cy="306"/>
              <a:chOff x="3796" y="1043"/>
              <a:chExt cx="865" cy="1237"/>
            </a:xfrm>
          </p:grpSpPr>
          <p:sp>
            <p:nvSpPr>
              <p:cNvPr id="37053" name="Line 74"/>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54" name="Line 75"/>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55" name="Line 76"/>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56" name="Line 77"/>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57" name="Line 78"/>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58" name="Line 79"/>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59" name="Line 80"/>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60" name="Line 81"/>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61" name="Line 82"/>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62" name="Line 83"/>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63" name="Line 84"/>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64" name="Line 85"/>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65" name="Line 86"/>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66" name="Line 87"/>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67" name="Line 88"/>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87243" name="Group 89"/>
              <p:cNvGrpSpPr>
                <a:grpSpLocks/>
              </p:cNvGrpSpPr>
              <p:nvPr/>
            </p:nvGrpSpPr>
            <p:grpSpPr bwMode="auto">
              <a:xfrm>
                <a:off x="4269" y="1415"/>
                <a:ext cx="392" cy="137"/>
                <a:chOff x="4227" y="1360"/>
                <a:chExt cx="863" cy="270"/>
              </a:xfrm>
            </p:grpSpPr>
            <p:sp>
              <p:nvSpPr>
                <p:cNvPr id="37079" name="Line 90"/>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80" name="Line 91"/>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81" name="Line 92"/>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82" name="Line 93"/>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244" name="Group 94"/>
              <p:cNvGrpSpPr>
                <a:grpSpLocks/>
              </p:cNvGrpSpPr>
              <p:nvPr/>
            </p:nvGrpSpPr>
            <p:grpSpPr bwMode="auto">
              <a:xfrm rot="5700496">
                <a:off x="4053" y="1170"/>
                <a:ext cx="392" cy="137"/>
                <a:chOff x="4227" y="1360"/>
                <a:chExt cx="863" cy="270"/>
              </a:xfrm>
            </p:grpSpPr>
            <p:sp>
              <p:nvSpPr>
                <p:cNvPr id="37075" name="Line 95"/>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76" name="Line 96"/>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77" name="Line 97"/>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78" name="Line 98"/>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245" name="Group 99"/>
              <p:cNvGrpSpPr>
                <a:grpSpLocks/>
              </p:cNvGrpSpPr>
              <p:nvPr/>
            </p:nvGrpSpPr>
            <p:grpSpPr bwMode="auto">
              <a:xfrm rot="10800000">
                <a:off x="3796" y="1402"/>
                <a:ext cx="392" cy="137"/>
                <a:chOff x="4227" y="1360"/>
                <a:chExt cx="863" cy="270"/>
              </a:xfrm>
            </p:grpSpPr>
            <p:sp>
              <p:nvSpPr>
                <p:cNvPr id="37071" name="Line 100"/>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72" name="Line 101"/>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73" name="Line 102"/>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74" name="Line 103"/>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87073" name="Group 135"/>
            <p:cNvGrpSpPr>
              <a:grpSpLocks/>
            </p:cNvGrpSpPr>
            <p:nvPr/>
          </p:nvGrpSpPr>
          <p:grpSpPr bwMode="auto">
            <a:xfrm>
              <a:off x="2095" y="1649"/>
              <a:ext cx="153" cy="306"/>
              <a:chOff x="3796" y="1043"/>
              <a:chExt cx="865" cy="1237"/>
            </a:xfrm>
          </p:grpSpPr>
          <p:sp>
            <p:nvSpPr>
              <p:cNvPr id="37023" name="Line 136"/>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24" name="Line 137"/>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25" name="Line 138"/>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26" name="Line 139"/>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27" name="Line 140"/>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28" name="Line 141"/>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29" name="Line 142"/>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30" name="Line 143"/>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31" name="Line 144"/>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32" name="Line 145"/>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33" name="Line 146"/>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34" name="Line 147"/>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35" name="Line 148"/>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36" name="Line 149"/>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37" name="Line 150"/>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87213" name="Group 151"/>
              <p:cNvGrpSpPr>
                <a:grpSpLocks/>
              </p:cNvGrpSpPr>
              <p:nvPr/>
            </p:nvGrpSpPr>
            <p:grpSpPr bwMode="auto">
              <a:xfrm>
                <a:off x="4269" y="1415"/>
                <a:ext cx="392" cy="137"/>
                <a:chOff x="4227" y="1360"/>
                <a:chExt cx="863" cy="270"/>
              </a:xfrm>
            </p:grpSpPr>
            <p:sp>
              <p:nvSpPr>
                <p:cNvPr id="37049" name="Line 152"/>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50" name="Line 153"/>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51" name="Line 154"/>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52" name="Line 155"/>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214" name="Group 156"/>
              <p:cNvGrpSpPr>
                <a:grpSpLocks/>
              </p:cNvGrpSpPr>
              <p:nvPr/>
            </p:nvGrpSpPr>
            <p:grpSpPr bwMode="auto">
              <a:xfrm rot="5700496">
                <a:off x="4053" y="1170"/>
                <a:ext cx="392" cy="137"/>
                <a:chOff x="4227" y="1360"/>
                <a:chExt cx="863" cy="270"/>
              </a:xfrm>
            </p:grpSpPr>
            <p:sp>
              <p:nvSpPr>
                <p:cNvPr id="37045" name="Line 157"/>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46" name="Line 158"/>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47" name="Line 159"/>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48" name="Line 160"/>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215" name="Group 161"/>
              <p:cNvGrpSpPr>
                <a:grpSpLocks/>
              </p:cNvGrpSpPr>
              <p:nvPr/>
            </p:nvGrpSpPr>
            <p:grpSpPr bwMode="auto">
              <a:xfrm rot="10800000">
                <a:off x="3796" y="1402"/>
                <a:ext cx="392" cy="137"/>
                <a:chOff x="4227" y="1360"/>
                <a:chExt cx="863" cy="270"/>
              </a:xfrm>
            </p:grpSpPr>
            <p:sp>
              <p:nvSpPr>
                <p:cNvPr id="37041" name="Line 162"/>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42" name="Line 163"/>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43" name="Line 164"/>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44" name="Line 165"/>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87074" name="Group 197"/>
            <p:cNvGrpSpPr>
              <a:grpSpLocks/>
            </p:cNvGrpSpPr>
            <p:nvPr/>
          </p:nvGrpSpPr>
          <p:grpSpPr bwMode="auto">
            <a:xfrm>
              <a:off x="2579" y="1941"/>
              <a:ext cx="153" cy="306"/>
              <a:chOff x="3796" y="1043"/>
              <a:chExt cx="865" cy="1237"/>
            </a:xfrm>
          </p:grpSpPr>
          <p:sp>
            <p:nvSpPr>
              <p:cNvPr id="36993" name="Line 198"/>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94" name="Line 199"/>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95" name="Line 200"/>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96" name="Line 201"/>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97" name="Line 202"/>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98" name="Line 203"/>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99" name="Line 204"/>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00" name="Line 205"/>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01" name="Line 206"/>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02" name="Line 207"/>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03" name="Line 208"/>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04" name="Line 209"/>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05" name="Line 210"/>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06" name="Line 211"/>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07" name="Line 212"/>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87183" name="Group 213"/>
              <p:cNvGrpSpPr>
                <a:grpSpLocks/>
              </p:cNvGrpSpPr>
              <p:nvPr/>
            </p:nvGrpSpPr>
            <p:grpSpPr bwMode="auto">
              <a:xfrm>
                <a:off x="4269" y="1415"/>
                <a:ext cx="392" cy="137"/>
                <a:chOff x="4227" y="1360"/>
                <a:chExt cx="863" cy="270"/>
              </a:xfrm>
            </p:grpSpPr>
            <p:sp>
              <p:nvSpPr>
                <p:cNvPr id="37019" name="Line 214"/>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20" name="Line 215"/>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21" name="Line 216"/>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22" name="Line 217"/>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184" name="Group 218"/>
              <p:cNvGrpSpPr>
                <a:grpSpLocks/>
              </p:cNvGrpSpPr>
              <p:nvPr/>
            </p:nvGrpSpPr>
            <p:grpSpPr bwMode="auto">
              <a:xfrm rot="5700496">
                <a:off x="4053" y="1170"/>
                <a:ext cx="392" cy="137"/>
                <a:chOff x="4227" y="1360"/>
                <a:chExt cx="863" cy="270"/>
              </a:xfrm>
            </p:grpSpPr>
            <p:sp>
              <p:nvSpPr>
                <p:cNvPr id="37015" name="Line 219"/>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16" name="Line 220"/>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17" name="Line 221"/>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18" name="Line 222"/>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185" name="Group 223"/>
              <p:cNvGrpSpPr>
                <a:grpSpLocks/>
              </p:cNvGrpSpPr>
              <p:nvPr/>
            </p:nvGrpSpPr>
            <p:grpSpPr bwMode="auto">
              <a:xfrm rot="10800000">
                <a:off x="3796" y="1402"/>
                <a:ext cx="392" cy="137"/>
                <a:chOff x="4227" y="1360"/>
                <a:chExt cx="863" cy="270"/>
              </a:xfrm>
            </p:grpSpPr>
            <p:sp>
              <p:nvSpPr>
                <p:cNvPr id="37011" name="Line 224"/>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12" name="Line 225"/>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13" name="Line 226"/>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7014" name="Line 227"/>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87075" name="Group 228"/>
            <p:cNvGrpSpPr>
              <a:grpSpLocks/>
            </p:cNvGrpSpPr>
            <p:nvPr/>
          </p:nvGrpSpPr>
          <p:grpSpPr bwMode="auto">
            <a:xfrm>
              <a:off x="2108" y="2790"/>
              <a:ext cx="153" cy="306"/>
              <a:chOff x="3796" y="1043"/>
              <a:chExt cx="865" cy="1237"/>
            </a:xfrm>
          </p:grpSpPr>
          <p:sp>
            <p:nvSpPr>
              <p:cNvPr id="36963" name="Line 229"/>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64" name="Line 230"/>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65" name="Line 231"/>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66" name="Line 232"/>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67" name="Line 233"/>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68" name="Line 234"/>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69" name="Line 235"/>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70" name="Line 236"/>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71" name="Line 237"/>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72" name="Line 238"/>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73" name="Line 239"/>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74" name="Line 240"/>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75" name="Line 241"/>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76" name="Line 242"/>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77" name="Line 243"/>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87153" name="Group 244"/>
              <p:cNvGrpSpPr>
                <a:grpSpLocks/>
              </p:cNvGrpSpPr>
              <p:nvPr/>
            </p:nvGrpSpPr>
            <p:grpSpPr bwMode="auto">
              <a:xfrm>
                <a:off x="4269" y="1415"/>
                <a:ext cx="392" cy="137"/>
                <a:chOff x="4227" y="1360"/>
                <a:chExt cx="863" cy="270"/>
              </a:xfrm>
            </p:grpSpPr>
            <p:sp>
              <p:nvSpPr>
                <p:cNvPr id="36989" name="Line 245"/>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90" name="Line 246"/>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91" name="Line 247"/>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92" name="Line 248"/>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154" name="Group 249"/>
              <p:cNvGrpSpPr>
                <a:grpSpLocks/>
              </p:cNvGrpSpPr>
              <p:nvPr/>
            </p:nvGrpSpPr>
            <p:grpSpPr bwMode="auto">
              <a:xfrm rot="5700496">
                <a:off x="4053" y="1170"/>
                <a:ext cx="392" cy="137"/>
                <a:chOff x="4227" y="1360"/>
                <a:chExt cx="863" cy="270"/>
              </a:xfrm>
            </p:grpSpPr>
            <p:sp>
              <p:nvSpPr>
                <p:cNvPr id="36985" name="Line 250"/>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86" name="Line 251"/>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87" name="Line 252"/>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88" name="Line 253"/>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155" name="Group 254"/>
              <p:cNvGrpSpPr>
                <a:grpSpLocks/>
              </p:cNvGrpSpPr>
              <p:nvPr/>
            </p:nvGrpSpPr>
            <p:grpSpPr bwMode="auto">
              <a:xfrm rot="10800000">
                <a:off x="3796" y="1402"/>
                <a:ext cx="392" cy="137"/>
                <a:chOff x="4227" y="1360"/>
                <a:chExt cx="863" cy="270"/>
              </a:xfrm>
            </p:grpSpPr>
            <p:sp>
              <p:nvSpPr>
                <p:cNvPr id="36981" name="Line 255"/>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82" name="Line 256"/>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83" name="Line 257"/>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84" name="Line 258"/>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87076" name="Group 259"/>
            <p:cNvGrpSpPr>
              <a:grpSpLocks/>
            </p:cNvGrpSpPr>
            <p:nvPr/>
          </p:nvGrpSpPr>
          <p:grpSpPr bwMode="auto">
            <a:xfrm>
              <a:off x="2091" y="2221"/>
              <a:ext cx="153" cy="306"/>
              <a:chOff x="3796" y="1043"/>
              <a:chExt cx="865" cy="1237"/>
            </a:xfrm>
          </p:grpSpPr>
          <p:sp>
            <p:nvSpPr>
              <p:cNvPr id="36933" name="Line 260"/>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34" name="Line 261"/>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35" name="Line 262"/>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36" name="Line 263"/>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37" name="Line 264"/>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38" name="Line 265"/>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39" name="Line 266"/>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40" name="Line 267"/>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41" name="Line 268"/>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42" name="Line 269"/>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43" name="Line 270"/>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44" name="Line 271"/>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45" name="Line 272"/>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46" name="Line 273"/>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47" name="Line 274"/>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87123" name="Group 275"/>
              <p:cNvGrpSpPr>
                <a:grpSpLocks/>
              </p:cNvGrpSpPr>
              <p:nvPr/>
            </p:nvGrpSpPr>
            <p:grpSpPr bwMode="auto">
              <a:xfrm>
                <a:off x="4269" y="1415"/>
                <a:ext cx="392" cy="137"/>
                <a:chOff x="4227" y="1360"/>
                <a:chExt cx="863" cy="270"/>
              </a:xfrm>
            </p:grpSpPr>
            <p:sp>
              <p:nvSpPr>
                <p:cNvPr id="36959" name="Line 276"/>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60" name="Line 277"/>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61" name="Line 278"/>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62" name="Line 279"/>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124" name="Group 280"/>
              <p:cNvGrpSpPr>
                <a:grpSpLocks/>
              </p:cNvGrpSpPr>
              <p:nvPr/>
            </p:nvGrpSpPr>
            <p:grpSpPr bwMode="auto">
              <a:xfrm rot="5700496">
                <a:off x="4053" y="1170"/>
                <a:ext cx="392" cy="137"/>
                <a:chOff x="4227" y="1360"/>
                <a:chExt cx="863" cy="270"/>
              </a:xfrm>
            </p:grpSpPr>
            <p:sp>
              <p:nvSpPr>
                <p:cNvPr id="36955" name="Line 281"/>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56" name="Line 282"/>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57" name="Line 283"/>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58" name="Line 284"/>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87125" name="Group 285"/>
              <p:cNvGrpSpPr>
                <a:grpSpLocks/>
              </p:cNvGrpSpPr>
              <p:nvPr/>
            </p:nvGrpSpPr>
            <p:grpSpPr bwMode="auto">
              <a:xfrm rot="10800000">
                <a:off x="3796" y="1402"/>
                <a:ext cx="392" cy="137"/>
                <a:chOff x="4227" y="1360"/>
                <a:chExt cx="863" cy="270"/>
              </a:xfrm>
            </p:grpSpPr>
            <p:sp>
              <p:nvSpPr>
                <p:cNvPr id="36951" name="Line 286"/>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52" name="Line 287"/>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53" name="Line 288"/>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6954" name="Line 289"/>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sp>
          <p:nvSpPr>
            <p:cNvPr id="36902" name="Line 290"/>
            <p:cNvSpPr>
              <a:spLocks noChangeShapeType="1"/>
            </p:cNvSpPr>
            <p:nvPr/>
          </p:nvSpPr>
          <p:spPr bwMode="auto">
            <a:xfrm flipV="1">
              <a:off x="3223" y="3069"/>
              <a:ext cx="316"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6903" name="Line 292"/>
            <p:cNvSpPr>
              <a:spLocks noChangeShapeType="1"/>
            </p:cNvSpPr>
            <p:nvPr/>
          </p:nvSpPr>
          <p:spPr bwMode="auto">
            <a:xfrm flipV="1">
              <a:off x="2712" y="3069"/>
              <a:ext cx="519" cy="2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6904" name="Line 293"/>
            <p:cNvSpPr>
              <a:spLocks noChangeShapeType="1"/>
            </p:cNvSpPr>
            <p:nvPr/>
          </p:nvSpPr>
          <p:spPr bwMode="auto">
            <a:xfrm flipV="1">
              <a:off x="2225" y="2948"/>
              <a:ext cx="957"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6905" name="Line 294"/>
            <p:cNvSpPr>
              <a:spLocks noChangeShapeType="1"/>
            </p:cNvSpPr>
            <p:nvPr/>
          </p:nvSpPr>
          <p:spPr bwMode="auto">
            <a:xfrm flipV="1">
              <a:off x="2704" y="2128"/>
              <a:ext cx="568" cy="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6906" name="Line 295"/>
            <p:cNvSpPr>
              <a:spLocks noChangeShapeType="1"/>
            </p:cNvSpPr>
            <p:nvPr/>
          </p:nvSpPr>
          <p:spPr bwMode="auto">
            <a:xfrm flipV="1">
              <a:off x="2193" y="2047"/>
              <a:ext cx="1079" cy="41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6907" name="Line 296"/>
            <p:cNvSpPr>
              <a:spLocks noChangeShapeType="1"/>
            </p:cNvSpPr>
            <p:nvPr/>
          </p:nvSpPr>
          <p:spPr bwMode="auto">
            <a:xfrm flipV="1">
              <a:off x="2696" y="1950"/>
              <a:ext cx="584" cy="23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6908" name="Line 297"/>
            <p:cNvSpPr>
              <a:spLocks noChangeShapeType="1"/>
            </p:cNvSpPr>
            <p:nvPr/>
          </p:nvSpPr>
          <p:spPr bwMode="auto">
            <a:xfrm>
              <a:off x="2209" y="1885"/>
              <a:ext cx="107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nvGrpSpPr>
            <p:cNvPr id="87084" name="Group 299"/>
            <p:cNvGrpSpPr>
              <a:grpSpLocks/>
            </p:cNvGrpSpPr>
            <p:nvPr/>
          </p:nvGrpSpPr>
          <p:grpSpPr bwMode="auto">
            <a:xfrm>
              <a:off x="3137" y="2654"/>
              <a:ext cx="674" cy="462"/>
              <a:chOff x="2160" y="1155"/>
              <a:chExt cx="674" cy="462"/>
            </a:xfrm>
          </p:grpSpPr>
          <p:grpSp>
            <p:nvGrpSpPr>
              <p:cNvPr id="87104" name="Group 300"/>
              <p:cNvGrpSpPr>
                <a:grpSpLocks/>
              </p:cNvGrpSpPr>
              <p:nvPr/>
            </p:nvGrpSpPr>
            <p:grpSpPr bwMode="auto">
              <a:xfrm>
                <a:off x="2198" y="1176"/>
                <a:ext cx="621" cy="426"/>
                <a:chOff x="3164" y="2556"/>
                <a:chExt cx="901" cy="338"/>
              </a:xfrm>
            </p:grpSpPr>
            <p:sp>
              <p:nvSpPr>
                <p:cNvPr id="36931" name="Rectangle 301"/>
                <p:cNvSpPr>
                  <a:spLocks noChangeArrowheads="1"/>
                </p:cNvSpPr>
                <p:nvPr/>
              </p:nvSpPr>
              <p:spPr bwMode="auto">
                <a:xfrm>
                  <a:off x="3164" y="2556"/>
                  <a:ext cx="901" cy="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6932" name="Text Box 302"/>
                <p:cNvSpPr txBox="1">
                  <a:spLocks noChangeArrowheads="1"/>
                </p:cNvSpPr>
                <p:nvPr/>
              </p:nvSpPr>
              <p:spPr bwMode="auto">
                <a:xfrm>
                  <a:off x="3227" y="2573"/>
                  <a:ext cx="153" cy="1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endParaRPr lang="en-US" smtClean="0">
                    <a:latin typeface="+mn-lt"/>
                    <a:cs typeface="+mn-cs"/>
                  </a:endParaRPr>
                </a:p>
              </p:txBody>
            </p:sp>
          </p:grpSp>
          <p:sp>
            <p:nvSpPr>
              <p:cNvPr id="36930" name="Text Box 303"/>
              <p:cNvSpPr txBox="1">
                <a:spLocks noChangeArrowheads="1"/>
              </p:cNvSpPr>
              <p:nvPr/>
            </p:nvSpPr>
            <p:spPr bwMode="auto">
              <a:xfrm>
                <a:off x="2160" y="1155"/>
                <a:ext cx="674" cy="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dirty="0">
                    <a:latin typeface="+mn-lt"/>
                    <a:cs typeface="+mn-cs"/>
                  </a:rPr>
                  <a:t>Mobile </a:t>
                </a:r>
              </a:p>
              <a:p>
                <a:pPr algn="ctr" eaLnBrk="1" hangingPunct="1">
                  <a:defRPr/>
                </a:pPr>
                <a:r>
                  <a:rPr lang="en-US" sz="1600" dirty="0">
                    <a:latin typeface="+mn-lt"/>
                    <a:cs typeface="+mn-cs"/>
                  </a:rPr>
                  <a:t>Switching </a:t>
                </a:r>
              </a:p>
              <a:p>
                <a:pPr algn="ctr" eaLnBrk="1" hangingPunct="1">
                  <a:defRPr/>
                </a:pPr>
                <a:r>
                  <a:rPr lang="en-US" sz="1600" dirty="0">
                    <a:latin typeface="+mn-lt"/>
                    <a:cs typeface="+mn-cs"/>
                  </a:rPr>
                  <a:t>Center</a:t>
                </a:r>
              </a:p>
            </p:txBody>
          </p:sp>
        </p:grpSp>
        <p:sp>
          <p:nvSpPr>
            <p:cNvPr id="87085" name="Freeform 304"/>
            <p:cNvSpPr>
              <a:spLocks/>
            </p:cNvSpPr>
            <p:nvPr/>
          </p:nvSpPr>
          <p:spPr bwMode="auto">
            <a:xfrm>
              <a:off x="4092" y="1783"/>
              <a:ext cx="1078" cy="1430"/>
            </a:xfrm>
            <a:custGeom>
              <a:avLst/>
              <a:gdLst>
                <a:gd name="T0" fmla="*/ 81 w 1292"/>
                <a:gd name="T1" fmla="*/ 15 h 1255"/>
                <a:gd name="T2" fmla="*/ 12 w 1292"/>
                <a:gd name="T3" fmla="*/ 343 h 1255"/>
                <a:gd name="T4" fmla="*/ 10 w 1292"/>
                <a:gd name="T5" fmla="*/ 1145 h 1255"/>
                <a:gd name="T6" fmla="*/ 18 w 1292"/>
                <a:gd name="T7" fmla="*/ 1815 h 1255"/>
                <a:gd name="T8" fmla="*/ 82 w 1292"/>
                <a:gd name="T9" fmla="*/ 1906 h 1255"/>
                <a:gd name="T10" fmla="*/ 219 w 1292"/>
                <a:gd name="T11" fmla="*/ 2469 h 1255"/>
                <a:gd name="T12" fmla="*/ 335 w 1292"/>
                <a:gd name="T13" fmla="*/ 2706 h 1255"/>
                <a:gd name="T14" fmla="*/ 405 w 1292"/>
                <a:gd name="T15" fmla="*/ 2234 h 1255"/>
                <a:gd name="T16" fmla="*/ 429 w 1292"/>
                <a:gd name="T17" fmla="*/ 975 h 1255"/>
                <a:gd name="T18" fmla="*/ 406 w 1292"/>
                <a:gd name="T19" fmla="*/ 459 h 1255"/>
                <a:gd name="T20" fmla="*/ 253 w 1292"/>
                <a:gd name="T21" fmla="*/ 252 h 1255"/>
                <a:gd name="T22" fmla="*/ 81 w 1292"/>
                <a:gd name="T23" fmla="*/ 15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en-US">
                <a:latin typeface="+mn-lt"/>
              </a:endParaRPr>
            </a:p>
          </p:txBody>
        </p:sp>
        <p:sp>
          <p:nvSpPr>
            <p:cNvPr id="36911" name="Text Box 305"/>
            <p:cNvSpPr txBox="1">
              <a:spLocks noChangeArrowheads="1"/>
            </p:cNvSpPr>
            <p:nvPr/>
          </p:nvSpPr>
          <p:spPr bwMode="auto">
            <a:xfrm>
              <a:off x="4282" y="2100"/>
              <a:ext cx="760" cy="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mn-lt"/>
                  <a:cs typeface="Arial" charset="0"/>
                </a:rPr>
                <a:t>Public </a:t>
              </a:r>
              <a:r>
                <a:rPr lang="en-US" dirty="0" smtClean="0">
                  <a:latin typeface="+mn-lt"/>
                  <a:cs typeface="Arial" charset="0"/>
                </a:rPr>
                <a:t/>
              </a:r>
              <a:br>
                <a:rPr lang="en-US" dirty="0" smtClean="0">
                  <a:latin typeface="+mn-lt"/>
                  <a:cs typeface="Arial" charset="0"/>
                </a:rPr>
              </a:br>
              <a:r>
                <a:rPr lang="en-US" dirty="0" smtClean="0">
                  <a:latin typeface="+mn-lt"/>
                  <a:cs typeface="Arial" charset="0"/>
                </a:rPr>
                <a:t>telephone</a:t>
              </a:r>
              <a:endParaRPr lang="en-US" dirty="0">
                <a:latin typeface="+mn-lt"/>
                <a:cs typeface="Arial" charset="0"/>
              </a:endParaRPr>
            </a:p>
            <a:p>
              <a:pPr algn="ctr" eaLnBrk="1" hangingPunct="1">
                <a:defRPr/>
              </a:pPr>
              <a:r>
                <a:rPr lang="en-US" dirty="0">
                  <a:latin typeface="+mn-lt"/>
                  <a:cs typeface="Arial" charset="0"/>
                </a:rPr>
                <a:t>network</a:t>
              </a:r>
            </a:p>
          </p:txBody>
        </p:sp>
        <p:pic>
          <p:nvPicPr>
            <p:cNvPr id="87087" name="Picture 309"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90" y="2039"/>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88" name="Picture 310"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6" y="2351"/>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89" name="Picture 311"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6" y="2551"/>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90" name="Picture 312"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2" y="2615"/>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91" name="Picture 313"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6" y="3087"/>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092" name="Picture 316"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98" y="3215"/>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7093" name="Group 317"/>
            <p:cNvGrpSpPr>
              <a:grpSpLocks/>
            </p:cNvGrpSpPr>
            <p:nvPr/>
          </p:nvGrpSpPr>
          <p:grpSpPr bwMode="auto">
            <a:xfrm>
              <a:off x="2249" y="2806"/>
              <a:ext cx="524" cy="114"/>
              <a:chOff x="3072" y="739"/>
              <a:chExt cx="652" cy="146"/>
            </a:xfrm>
          </p:grpSpPr>
          <p:pic>
            <p:nvPicPr>
              <p:cNvPr id="87101" name="Picture 318" descr="lgv_fqmg[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927" name="Line 319"/>
              <p:cNvSpPr>
                <a:spLocks noChangeShapeType="1"/>
              </p:cNvSpPr>
              <p:nvPr/>
            </p:nvSpPr>
            <p:spPr bwMode="auto">
              <a:xfrm flipH="1">
                <a:off x="3104" y="784"/>
                <a:ext cx="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6928" name="Line 320"/>
              <p:cNvSpPr>
                <a:spLocks noChangeShapeType="1"/>
              </p:cNvSpPr>
              <p:nvPr/>
            </p:nvSpPr>
            <p:spPr bwMode="auto">
              <a:xfrm flipH="1">
                <a:off x="3072" y="759"/>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grpSp>
          <p:nvGrpSpPr>
            <p:cNvPr id="87094" name="Group 321"/>
            <p:cNvGrpSpPr>
              <a:grpSpLocks/>
            </p:cNvGrpSpPr>
            <p:nvPr/>
          </p:nvGrpSpPr>
          <p:grpSpPr bwMode="auto">
            <a:xfrm>
              <a:off x="3216" y="1758"/>
              <a:ext cx="676" cy="462"/>
              <a:chOff x="2143" y="1155"/>
              <a:chExt cx="676" cy="462"/>
            </a:xfrm>
          </p:grpSpPr>
          <p:grpSp>
            <p:nvGrpSpPr>
              <p:cNvPr id="87097" name="Group 322"/>
              <p:cNvGrpSpPr>
                <a:grpSpLocks/>
              </p:cNvGrpSpPr>
              <p:nvPr/>
            </p:nvGrpSpPr>
            <p:grpSpPr bwMode="auto">
              <a:xfrm>
                <a:off x="2198" y="1176"/>
                <a:ext cx="621" cy="426"/>
                <a:chOff x="3164" y="2556"/>
                <a:chExt cx="901" cy="338"/>
              </a:xfrm>
            </p:grpSpPr>
            <p:sp>
              <p:nvSpPr>
                <p:cNvPr id="36924" name="Rectangle 323"/>
                <p:cNvSpPr>
                  <a:spLocks noChangeArrowheads="1"/>
                </p:cNvSpPr>
                <p:nvPr/>
              </p:nvSpPr>
              <p:spPr bwMode="auto">
                <a:xfrm>
                  <a:off x="3164" y="2556"/>
                  <a:ext cx="901" cy="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6925" name="Text Box 324"/>
                <p:cNvSpPr txBox="1">
                  <a:spLocks noChangeArrowheads="1"/>
                </p:cNvSpPr>
                <p:nvPr/>
              </p:nvSpPr>
              <p:spPr bwMode="auto">
                <a:xfrm>
                  <a:off x="3227" y="2573"/>
                  <a:ext cx="153" cy="1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endParaRPr lang="en-US" smtClean="0">
                    <a:latin typeface="+mn-lt"/>
                    <a:cs typeface="+mn-cs"/>
                  </a:endParaRPr>
                </a:p>
              </p:txBody>
            </p:sp>
          </p:grpSp>
          <p:sp>
            <p:nvSpPr>
              <p:cNvPr id="36923" name="Text Box 325"/>
              <p:cNvSpPr txBox="1">
                <a:spLocks noChangeArrowheads="1"/>
              </p:cNvSpPr>
              <p:nvPr/>
            </p:nvSpPr>
            <p:spPr bwMode="auto">
              <a:xfrm>
                <a:off x="2143" y="1155"/>
                <a:ext cx="670" cy="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dirty="0">
                    <a:latin typeface="+mn-lt"/>
                    <a:cs typeface="+mn-cs"/>
                  </a:rPr>
                  <a:t>Mobile </a:t>
                </a:r>
              </a:p>
              <a:p>
                <a:pPr algn="ctr" eaLnBrk="1" hangingPunct="1">
                  <a:defRPr/>
                </a:pPr>
                <a:r>
                  <a:rPr lang="en-US" sz="1600" dirty="0">
                    <a:latin typeface="+mn-lt"/>
                    <a:cs typeface="+mn-cs"/>
                  </a:rPr>
                  <a:t>Switching </a:t>
                </a:r>
              </a:p>
              <a:p>
                <a:pPr algn="ctr" eaLnBrk="1" hangingPunct="1">
                  <a:defRPr/>
                </a:pPr>
                <a:r>
                  <a:rPr lang="en-US" sz="1600" dirty="0">
                    <a:latin typeface="+mn-lt"/>
                    <a:cs typeface="+mn-cs"/>
                  </a:rPr>
                  <a:t>Center</a:t>
                </a:r>
              </a:p>
            </p:txBody>
          </p:sp>
        </p:grpSp>
        <p:sp>
          <p:nvSpPr>
            <p:cNvPr id="36920" name="Line 326"/>
            <p:cNvSpPr>
              <a:spLocks noChangeShapeType="1"/>
            </p:cNvSpPr>
            <p:nvPr/>
          </p:nvSpPr>
          <p:spPr bwMode="auto">
            <a:xfrm>
              <a:off x="3897" y="2011"/>
              <a:ext cx="232" cy="1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6921" name="Line 327"/>
            <p:cNvSpPr>
              <a:spLocks noChangeShapeType="1"/>
            </p:cNvSpPr>
            <p:nvPr/>
          </p:nvSpPr>
          <p:spPr bwMode="auto">
            <a:xfrm flipV="1">
              <a:off x="3793" y="2715"/>
              <a:ext cx="320" cy="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sp>
        <p:nvSpPr>
          <p:cNvPr id="36869" name="Rectangle 364"/>
          <p:cNvSpPr>
            <a:spLocks noChangeArrowheads="1"/>
          </p:cNvSpPr>
          <p:nvPr/>
        </p:nvSpPr>
        <p:spPr bwMode="auto">
          <a:xfrm>
            <a:off x="96595" y="739756"/>
            <a:ext cx="7020270" cy="65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p>
            <a:pPr algn="l">
              <a:defRPr/>
            </a:pPr>
            <a:r>
              <a:rPr lang="en-US" sz="3600" dirty="0" smtClean="0">
                <a:solidFill>
                  <a:srgbClr val="800000"/>
                </a:solidFill>
                <a:latin typeface="+mn-lt"/>
                <a:cs typeface="+mn-cs"/>
              </a:rPr>
              <a:t>Cellular Network Architecture</a:t>
            </a:r>
            <a:endParaRPr lang="en-US" sz="3600" dirty="0">
              <a:solidFill>
                <a:srgbClr val="800000"/>
              </a:solidFill>
              <a:latin typeface="+mn-lt"/>
              <a:cs typeface="+mn-cs"/>
            </a:endParaRPr>
          </a:p>
        </p:txBody>
      </p:sp>
      <p:grpSp>
        <p:nvGrpSpPr>
          <p:cNvPr id="419197" name="Group 381"/>
          <p:cNvGrpSpPr>
            <a:grpSpLocks/>
          </p:cNvGrpSpPr>
          <p:nvPr/>
        </p:nvGrpSpPr>
        <p:grpSpPr bwMode="auto">
          <a:xfrm>
            <a:off x="4617940" y="1360027"/>
            <a:ext cx="5175507" cy="2245360"/>
            <a:chOff x="2435" y="634"/>
            <a:chExt cx="2739" cy="1248"/>
          </a:xfrm>
        </p:grpSpPr>
        <p:sp>
          <p:nvSpPr>
            <p:cNvPr id="36882" name="Text Box 366"/>
            <p:cNvSpPr txBox="1">
              <a:spLocks noChangeArrowheads="1"/>
            </p:cNvSpPr>
            <p:nvPr/>
          </p:nvSpPr>
          <p:spPr bwMode="auto">
            <a:xfrm>
              <a:off x="2457" y="823"/>
              <a:ext cx="2717" cy="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buClr>
                  <a:srgbClr val="000099"/>
                </a:buClr>
                <a:buSzPct val="75000"/>
                <a:buFont typeface="Wingdings" charset="0"/>
                <a:buChar char="v"/>
                <a:defRPr/>
              </a:pPr>
              <a:r>
                <a:rPr lang="en-US" sz="2200" dirty="0">
                  <a:latin typeface="+mn-lt"/>
                  <a:cs typeface="+mn-cs"/>
                </a:rPr>
                <a:t> connects cells to wired tel. net.</a:t>
              </a:r>
            </a:p>
            <a:p>
              <a:pPr algn="l">
                <a:buClr>
                  <a:srgbClr val="000099"/>
                </a:buClr>
                <a:buSzPct val="75000"/>
                <a:buFont typeface="Wingdings" charset="0"/>
                <a:buChar char="v"/>
                <a:defRPr/>
              </a:pPr>
              <a:r>
                <a:rPr lang="en-US" sz="2200" dirty="0">
                  <a:latin typeface="+mn-lt"/>
                  <a:cs typeface="+mn-cs"/>
                </a:rPr>
                <a:t> manages call </a:t>
              </a:r>
              <a:r>
                <a:rPr lang="en-US" sz="2200" dirty="0" smtClean="0">
                  <a:latin typeface="+mn-lt"/>
                  <a:cs typeface="+mn-cs"/>
                </a:rPr>
                <a:t>setup</a:t>
              </a:r>
              <a:endParaRPr lang="en-US" sz="2200" dirty="0">
                <a:latin typeface="+mn-lt"/>
                <a:cs typeface="+mn-cs"/>
              </a:endParaRPr>
            </a:p>
            <a:p>
              <a:pPr algn="l">
                <a:buClr>
                  <a:srgbClr val="000099"/>
                </a:buClr>
                <a:buSzPct val="75000"/>
                <a:buFont typeface="Wingdings" charset="0"/>
                <a:buChar char="v"/>
                <a:defRPr/>
              </a:pPr>
              <a:r>
                <a:rPr lang="en-US" sz="2200" dirty="0">
                  <a:latin typeface="+mn-lt"/>
                  <a:cs typeface="+mn-cs"/>
                </a:rPr>
                <a:t> handles </a:t>
              </a:r>
              <a:r>
                <a:rPr lang="en-US" sz="2200" dirty="0" smtClean="0">
                  <a:latin typeface="+mn-lt"/>
                  <a:cs typeface="+mn-cs"/>
                </a:rPr>
                <a:t>mobility</a:t>
              </a:r>
            </a:p>
            <a:p>
              <a:pPr algn="l">
                <a:buClr>
                  <a:srgbClr val="000099"/>
                </a:buClr>
                <a:buSzPct val="75000"/>
                <a:buFont typeface="Wingdings" charset="0"/>
                <a:buChar char="v"/>
                <a:defRPr/>
              </a:pPr>
              <a:r>
                <a:rPr lang="en-US" sz="2200" dirty="0" smtClean="0">
                  <a:latin typeface="+mn-lt"/>
                  <a:cs typeface="+mn-cs"/>
                </a:rPr>
                <a:t> can cover large area (whole city)</a:t>
              </a:r>
              <a:endParaRPr lang="en-US" sz="2200" dirty="0">
                <a:latin typeface="+mn-lt"/>
                <a:cs typeface="+mn-cs"/>
              </a:endParaRPr>
            </a:p>
          </p:txBody>
        </p:sp>
        <p:sp>
          <p:nvSpPr>
            <p:cNvPr id="36883" name="Rectangle 368"/>
            <p:cNvSpPr>
              <a:spLocks noChangeArrowheads="1"/>
            </p:cNvSpPr>
            <p:nvPr/>
          </p:nvSpPr>
          <p:spPr bwMode="auto">
            <a:xfrm>
              <a:off x="2435" y="777"/>
              <a:ext cx="2731" cy="858"/>
            </a:xfrm>
            <a:prstGeom prst="rect">
              <a:avLst/>
            </a:prstGeom>
            <a:noFill/>
            <a:ln w="28575">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200">
                <a:latin typeface="+mn-lt"/>
                <a:cs typeface="+mn-cs"/>
              </a:endParaRPr>
            </a:p>
          </p:txBody>
        </p:sp>
        <p:grpSp>
          <p:nvGrpSpPr>
            <p:cNvPr id="87059" name="Group 371"/>
            <p:cNvGrpSpPr>
              <a:grpSpLocks/>
            </p:cNvGrpSpPr>
            <p:nvPr/>
          </p:nvGrpSpPr>
          <p:grpSpPr bwMode="auto">
            <a:xfrm>
              <a:off x="2544" y="634"/>
              <a:ext cx="555" cy="282"/>
              <a:chOff x="442" y="3293"/>
              <a:chExt cx="555" cy="282"/>
            </a:xfrm>
          </p:grpSpPr>
          <p:sp>
            <p:nvSpPr>
              <p:cNvPr id="36886" name="Rectangle 370"/>
              <p:cNvSpPr>
                <a:spLocks noChangeArrowheads="1"/>
              </p:cNvSpPr>
              <p:nvPr/>
            </p:nvSpPr>
            <p:spPr bwMode="auto">
              <a:xfrm>
                <a:off x="442" y="3321"/>
                <a:ext cx="547" cy="22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200">
                  <a:latin typeface="+mn-lt"/>
                  <a:cs typeface="+mn-cs"/>
                </a:endParaRPr>
              </a:p>
            </p:txBody>
          </p:sp>
          <p:sp>
            <p:nvSpPr>
              <p:cNvPr id="36887" name="Text Box 369"/>
              <p:cNvSpPr txBox="1">
                <a:spLocks noChangeArrowheads="1"/>
              </p:cNvSpPr>
              <p:nvPr/>
            </p:nvSpPr>
            <p:spPr bwMode="auto">
              <a:xfrm>
                <a:off x="450" y="3293"/>
                <a:ext cx="547" cy="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700">
                    <a:solidFill>
                      <a:srgbClr val="C00000"/>
                    </a:solidFill>
                    <a:latin typeface="+mn-lt"/>
                    <a:cs typeface="+mn-cs"/>
                  </a:rPr>
                  <a:t>MSC</a:t>
                </a:r>
              </a:p>
            </p:txBody>
          </p:sp>
        </p:grpSp>
        <p:sp>
          <p:nvSpPr>
            <p:cNvPr id="36885" name="Line 374"/>
            <p:cNvSpPr>
              <a:spLocks noChangeShapeType="1"/>
            </p:cNvSpPr>
            <p:nvPr/>
          </p:nvSpPr>
          <p:spPr bwMode="auto">
            <a:xfrm>
              <a:off x="3420" y="1635"/>
              <a:ext cx="151" cy="247"/>
            </a:xfrm>
            <a:prstGeom prst="line">
              <a:avLst/>
            </a:prstGeom>
            <a:noFill/>
            <a:ln w="190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419199" name="Group 383"/>
          <p:cNvGrpSpPr>
            <a:grpSpLocks/>
          </p:cNvGrpSpPr>
          <p:nvPr/>
        </p:nvGrpSpPr>
        <p:grpSpPr bwMode="auto">
          <a:xfrm>
            <a:off x="92358" y="2567268"/>
            <a:ext cx="3713854" cy="3870008"/>
            <a:chOff x="126" y="1305"/>
            <a:chExt cx="2053" cy="2151"/>
          </a:xfrm>
        </p:grpSpPr>
        <p:sp>
          <p:nvSpPr>
            <p:cNvPr id="36876" name="Text Box 376"/>
            <p:cNvSpPr txBox="1">
              <a:spLocks noChangeArrowheads="1"/>
            </p:cNvSpPr>
            <p:nvPr/>
          </p:nvSpPr>
          <p:spPr bwMode="auto">
            <a:xfrm>
              <a:off x="132" y="1514"/>
              <a:ext cx="1913" cy="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marL="230188" indent="-230188" algn="l">
                <a:buClr>
                  <a:srgbClr val="000099"/>
                </a:buClr>
                <a:buSzPct val="75000"/>
                <a:buFont typeface="Wingdings" charset="0"/>
                <a:buChar char="v"/>
                <a:defRPr/>
              </a:pPr>
              <a:r>
                <a:rPr lang="en-US" sz="2200" dirty="0" smtClean="0">
                  <a:latin typeface="+mn-lt"/>
                  <a:cs typeface="+mn-cs"/>
                </a:rPr>
                <a:t>covers </a:t>
              </a:r>
              <a:r>
                <a:rPr lang="en-US" sz="2200" dirty="0">
                  <a:latin typeface="+mn-lt"/>
                  <a:cs typeface="+mn-cs"/>
                </a:rPr>
                <a:t>geographical </a:t>
              </a:r>
              <a:r>
                <a:rPr lang="en-US" sz="2200" dirty="0" smtClean="0">
                  <a:latin typeface="+mn-lt"/>
                  <a:cs typeface="+mn-cs"/>
                </a:rPr>
                <a:t>region (≈10 km)</a:t>
              </a:r>
              <a:endParaRPr lang="en-US" sz="2200" dirty="0">
                <a:latin typeface="+mn-lt"/>
                <a:cs typeface="+mn-cs"/>
              </a:endParaRPr>
            </a:p>
            <a:p>
              <a:pPr marL="230188" indent="-230188" algn="l">
                <a:buClr>
                  <a:srgbClr val="000099"/>
                </a:buClr>
                <a:buSzPct val="75000"/>
                <a:buFont typeface="Wingdings" charset="0"/>
                <a:buChar char="v"/>
                <a:defRPr/>
              </a:pPr>
              <a:r>
                <a:rPr lang="en-US" sz="2200" i="1" dirty="0" smtClean="0">
                  <a:solidFill>
                    <a:srgbClr val="C00000"/>
                  </a:solidFill>
                  <a:latin typeface="+mn-lt"/>
                  <a:cs typeface="+mn-cs"/>
                </a:rPr>
                <a:t>base </a:t>
              </a:r>
              <a:r>
                <a:rPr lang="en-US" sz="2200" i="1" dirty="0">
                  <a:solidFill>
                    <a:srgbClr val="C00000"/>
                  </a:solidFill>
                  <a:latin typeface="+mn-lt"/>
                  <a:cs typeface="+mn-cs"/>
                </a:rPr>
                <a:t>station</a:t>
              </a:r>
              <a:r>
                <a:rPr lang="en-US" sz="2200" dirty="0">
                  <a:solidFill>
                    <a:srgbClr val="C00000"/>
                  </a:solidFill>
                  <a:latin typeface="+mn-lt"/>
                  <a:cs typeface="+mn-cs"/>
                </a:rPr>
                <a:t> </a:t>
              </a:r>
              <a:r>
                <a:rPr lang="en-US" sz="2200" dirty="0">
                  <a:latin typeface="+mn-lt"/>
                  <a:cs typeface="+mn-cs"/>
                </a:rPr>
                <a:t>(BS) analogous to </a:t>
              </a:r>
              <a:r>
                <a:rPr lang="en-US" sz="2200" dirty="0" smtClean="0">
                  <a:latin typeface="+mn-lt"/>
                  <a:cs typeface="+mn-cs"/>
                </a:rPr>
                <a:t>WIFI </a:t>
              </a:r>
              <a:r>
                <a:rPr lang="en-US" sz="2200" dirty="0">
                  <a:latin typeface="+mn-lt"/>
                  <a:cs typeface="+mn-cs"/>
                </a:rPr>
                <a:t>AP</a:t>
              </a:r>
            </a:p>
            <a:p>
              <a:pPr marL="230188" indent="-230188" algn="l">
                <a:buClr>
                  <a:srgbClr val="000099"/>
                </a:buClr>
                <a:buSzPct val="75000"/>
                <a:buFont typeface="Wingdings" charset="0"/>
                <a:buChar char="v"/>
                <a:defRPr/>
              </a:pPr>
              <a:r>
                <a:rPr lang="en-US" sz="2200" i="1" dirty="0" smtClean="0">
                  <a:solidFill>
                    <a:srgbClr val="C00000"/>
                  </a:solidFill>
                  <a:latin typeface="+mn-lt"/>
                  <a:cs typeface="+mn-cs"/>
                </a:rPr>
                <a:t>mobile </a:t>
              </a:r>
              <a:r>
                <a:rPr lang="en-US" sz="2200" i="1" dirty="0">
                  <a:solidFill>
                    <a:srgbClr val="C00000"/>
                  </a:solidFill>
                  <a:latin typeface="+mn-lt"/>
                  <a:cs typeface="+mn-cs"/>
                </a:rPr>
                <a:t>users</a:t>
              </a:r>
              <a:r>
                <a:rPr lang="en-US" sz="2200" dirty="0">
                  <a:solidFill>
                    <a:srgbClr val="C00000"/>
                  </a:solidFill>
                  <a:latin typeface="+mn-lt"/>
                  <a:cs typeface="+mn-cs"/>
                </a:rPr>
                <a:t> </a:t>
              </a:r>
              <a:r>
                <a:rPr lang="en-US" sz="2200" dirty="0">
                  <a:latin typeface="+mn-lt"/>
                  <a:cs typeface="+mn-cs"/>
                </a:rPr>
                <a:t>attach to network </a:t>
              </a:r>
              <a:r>
                <a:rPr lang="en-US" sz="2200" dirty="0" smtClean="0">
                  <a:latin typeface="+mn-lt"/>
                  <a:cs typeface="+mn-cs"/>
                </a:rPr>
                <a:t>thru </a:t>
              </a:r>
              <a:r>
                <a:rPr lang="en-US" sz="2200" dirty="0">
                  <a:latin typeface="+mn-lt"/>
                  <a:cs typeface="+mn-cs"/>
                </a:rPr>
                <a:t>BS</a:t>
              </a:r>
            </a:p>
            <a:p>
              <a:pPr marL="230188" indent="-230188" algn="l">
                <a:buClr>
                  <a:srgbClr val="000099"/>
                </a:buClr>
                <a:buSzPct val="75000"/>
                <a:buFont typeface="Wingdings" charset="0"/>
                <a:buChar char="v"/>
                <a:defRPr/>
              </a:pPr>
              <a:r>
                <a:rPr lang="en-US" sz="2200" i="1" dirty="0" smtClean="0">
                  <a:solidFill>
                    <a:srgbClr val="C00000"/>
                  </a:solidFill>
                  <a:latin typeface="+mn-lt"/>
                  <a:cs typeface="+mn-cs"/>
                </a:rPr>
                <a:t>air</a:t>
              </a:r>
              <a:r>
                <a:rPr lang="en-US" sz="2200" i="1" dirty="0">
                  <a:solidFill>
                    <a:srgbClr val="C00000"/>
                  </a:solidFill>
                  <a:latin typeface="+mn-lt"/>
                  <a:cs typeface="+mn-cs"/>
                </a:rPr>
                <a:t>-interface:</a:t>
              </a:r>
              <a:r>
                <a:rPr lang="en-US" sz="2200" dirty="0">
                  <a:solidFill>
                    <a:srgbClr val="C00000"/>
                  </a:solidFill>
                  <a:latin typeface="+mn-lt"/>
                  <a:cs typeface="+mn-cs"/>
                </a:rPr>
                <a:t> </a:t>
              </a:r>
              <a:r>
                <a:rPr lang="en-US" sz="2200" dirty="0" smtClean="0">
                  <a:latin typeface="+mn-lt"/>
                  <a:cs typeface="+mn-cs"/>
                </a:rPr>
                <a:t>link and physical </a:t>
              </a:r>
              <a:r>
                <a:rPr lang="en-US" sz="2200" dirty="0">
                  <a:latin typeface="+mn-lt"/>
                  <a:cs typeface="+mn-cs"/>
                </a:rPr>
                <a:t>layer protocol between mobile and BS</a:t>
              </a:r>
            </a:p>
          </p:txBody>
        </p:sp>
        <p:sp>
          <p:nvSpPr>
            <p:cNvPr id="36877" name="Rectangle 377"/>
            <p:cNvSpPr>
              <a:spLocks noChangeArrowheads="1"/>
            </p:cNvSpPr>
            <p:nvPr/>
          </p:nvSpPr>
          <p:spPr bwMode="auto">
            <a:xfrm>
              <a:off x="126" y="1448"/>
              <a:ext cx="1919" cy="2008"/>
            </a:xfrm>
            <a:prstGeom prst="rect">
              <a:avLst/>
            </a:prstGeom>
            <a:noFill/>
            <a:ln w="28575">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200">
                <a:latin typeface="+mn-lt"/>
                <a:cs typeface="+mn-cs"/>
              </a:endParaRPr>
            </a:p>
          </p:txBody>
        </p:sp>
        <p:grpSp>
          <p:nvGrpSpPr>
            <p:cNvPr id="87053" name="Group 378"/>
            <p:cNvGrpSpPr>
              <a:grpSpLocks/>
            </p:cNvGrpSpPr>
            <p:nvPr/>
          </p:nvGrpSpPr>
          <p:grpSpPr bwMode="auto">
            <a:xfrm>
              <a:off x="337" y="1305"/>
              <a:ext cx="547" cy="282"/>
              <a:chOff x="442" y="3293"/>
              <a:chExt cx="547" cy="282"/>
            </a:xfrm>
          </p:grpSpPr>
          <p:sp>
            <p:nvSpPr>
              <p:cNvPr id="36880" name="Rectangle 379"/>
              <p:cNvSpPr>
                <a:spLocks noChangeArrowheads="1"/>
              </p:cNvSpPr>
              <p:nvPr/>
            </p:nvSpPr>
            <p:spPr bwMode="auto">
              <a:xfrm>
                <a:off x="442" y="3321"/>
                <a:ext cx="547" cy="22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200">
                  <a:latin typeface="+mn-lt"/>
                  <a:cs typeface="+mn-cs"/>
                </a:endParaRPr>
              </a:p>
            </p:txBody>
          </p:sp>
          <p:sp>
            <p:nvSpPr>
              <p:cNvPr id="36881" name="Text Box 380"/>
              <p:cNvSpPr txBox="1">
                <a:spLocks noChangeArrowheads="1"/>
              </p:cNvSpPr>
              <p:nvPr/>
            </p:nvSpPr>
            <p:spPr bwMode="auto">
              <a:xfrm>
                <a:off x="450" y="3293"/>
                <a:ext cx="436" cy="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700">
                    <a:solidFill>
                      <a:srgbClr val="C00000"/>
                    </a:solidFill>
                    <a:latin typeface="+mn-lt"/>
                    <a:cs typeface="+mn-cs"/>
                  </a:rPr>
                  <a:t>cell</a:t>
                </a:r>
              </a:p>
            </p:txBody>
          </p:sp>
        </p:grpSp>
        <p:sp>
          <p:nvSpPr>
            <p:cNvPr id="36879" name="Line 382"/>
            <p:cNvSpPr>
              <a:spLocks noChangeShapeType="1"/>
            </p:cNvSpPr>
            <p:nvPr/>
          </p:nvSpPr>
          <p:spPr bwMode="auto">
            <a:xfrm>
              <a:off x="1944" y="1622"/>
              <a:ext cx="235" cy="154"/>
            </a:xfrm>
            <a:prstGeom prst="line">
              <a:avLst/>
            </a:prstGeom>
            <a:noFill/>
            <a:ln w="28575">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419202" name="Group 386"/>
          <p:cNvGrpSpPr>
            <a:grpSpLocks/>
          </p:cNvGrpSpPr>
          <p:nvPr/>
        </p:nvGrpSpPr>
        <p:grpSpPr bwMode="auto">
          <a:xfrm>
            <a:off x="7229475" y="5382965"/>
            <a:ext cx="2203767" cy="1500506"/>
            <a:chOff x="4140" y="2870"/>
            <a:chExt cx="1262" cy="834"/>
          </a:xfrm>
        </p:grpSpPr>
        <p:sp>
          <p:nvSpPr>
            <p:cNvPr id="36874" name="Text Box 384"/>
            <p:cNvSpPr txBox="1">
              <a:spLocks noChangeArrowheads="1"/>
            </p:cNvSpPr>
            <p:nvPr/>
          </p:nvSpPr>
          <p:spPr bwMode="auto">
            <a:xfrm>
              <a:off x="4140" y="3465"/>
              <a:ext cx="1262"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a:solidFill>
                    <a:srgbClr val="C00000"/>
                  </a:solidFill>
                  <a:latin typeface="+mn-lt"/>
                  <a:cs typeface="Arial" charset="0"/>
                </a:rPr>
                <a:t>wired network</a:t>
              </a:r>
            </a:p>
          </p:txBody>
        </p:sp>
        <p:sp>
          <p:nvSpPr>
            <p:cNvPr id="36875" name="Line 385"/>
            <p:cNvSpPr>
              <a:spLocks noChangeShapeType="1"/>
            </p:cNvSpPr>
            <p:nvPr/>
          </p:nvSpPr>
          <p:spPr bwMode="auto">
            <a:xfrm flipV="1">
              <a:off x="4560" y="2870"/>
              <a:ext cx="384" cy="644"/>
            </a:xfrm>
            <a:prstGeom prst="line">
              <a:avLst/>
            </a:prstGeom>
            <a:noFill/>
            <a:ln w="28575">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sp>
        <p:nvSpPr>
          <p:cNvPr id="4" name="Slide Number Placeholder 3"/>
          <p:cNvSpPr>
            <a:spLocks noGrp="1"/>
          </p:cNvSpPr>
          <p:nvPr>
            <p:ph type="sldNum" sz="quarter" idx="10"/>
          </p:nvPr>
        </p:nvSpPr>
        <p:spPr/>
        <p:txBody>
          <a:bodyPr/>
          <a:lstStyle/>
          <a:p>
            <a:fld id="{0783864D-491B-0D48-9494-9F5AD408C5EE}" type="slidenum">
              <a:rPr lang="en-US" smtClean="0"/>
              <a:pPr/>
              <a:t>14</a:t>
            </a:fld>
            <a:endParaRPr lang="en-US" dirty="0"/>
          </a:p>
        </p:txBody>
      </p:sp>
    </p:spTree>
    <p:extLst>
      <p:ext uri="{BB962C8B-B14F-4D97-AF65-F5344CB8AC3E}">
        <p14:creationId xmlns:p14="http://schemas.microsoft.com/office/powerpoint/2010/main" val="2785614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a:xfrm>
            <a:off x="78768" y="433297"/>
            <a:ext cx="8549640" cy="1295400"/>
          </a:xfrm>
        </p:spPr>
        <p:txBody>
          <a:bodyPr/>
          <a:lstStyle/>
          <a:p>
            <a:pPr>
              <a:defRPr/>
            </a:pPr>
            <a:r>
              <a:rPr lang="en-US" dirty="0">
                <a:latin typeface="+mn-lt"/>
                <a:cs typeface="+mj-cs"/>
              </a:rPr>
              <a:t>Cellular </a:t>
            </a:r>
            <a:r>
              <a:rPr lang="en-US" dirty="0" smtClean="0">
                <a:latin typeface="+mn-lt"/>
                <a:cs typeface="+mj-cs"/>
              </a:rPr>
              <a:t>Networks</a:t>
            </a:r>
            <a:r>
              <a:rPr lang="en-US" dirty="0">
                <a:latin typeface="+mn-lt"/>
                <a:cs typeface="+mj-cs"/>
              </a:rPr>
              <a:t>: the </a:t>
            </a:r>
            <a:r>
              <a:rPr lang="en-US" dirty="0" smtClean="0">
                <a:latin typeface="+mn-lt"/>
                <a:cs typeface="+mj-cs"/>
              </a:rPr>
              <a:t>First Hop</a:t>
            </a:r>
            <a:endParaRPr lang="en-US" dirty="0">
              <a:latin typeface="+mn-lt"/>
              <a:cs typeface="+mj-cs"/>
            </a:endParaRPr>
          </a:p>
        </p:txBody>
      </p:sp>
      <p:sp>
        <p:nvSpPr>
          <p:cNvPr id="37893" name="Rectangle 3"/>
          <p:cNvSpPr>
            <a:spLocks noGrp="1" noChangeArrowheads="1"/>
          </p:cNvSpPr>
          <p:nvPr>
            <p:ph type="body" idx="1"/>
          </p:nvPr>
        </p:nvSpPr>
        <p:spPr>
          <a:xfrm>
            <a:off x="13227" y="1917920"/>
            <a:ext cx="9963653" cy="5854480"/>
          </a:xfrm>
        </p:spPr>
        <p:txBody>
          <a:bodyPr/>
          <a:lstStyle/>
          <a:p>
            <a:pPr>
              <a:defRPr/>
            </a:pPr>
            <a:r>
              <a:rPr lang="en-US" sz="2700" dirty="0" smtClean="0">
                <a:solidFill>
                  <a:srgbClr val="000000"/>
                </a:solidFill>
                <a:cs typeface="+mn-cs"/>
              </a:rPr>
              <a:t>Two </a:t>
            </a:r>
            <a:r>
              <a:rPr lang="en-US" sz="2700" dirty="0">
                <a:solidFill>
                  <a:srgbClr val="000000"/>
                </a:solidFill>
                <a:cs typeface="+mn-cs"/>
              </a:rPr>
              <a:t>techniques for sharing </a:t>
            </a:r>
            <a:r>
              <a:rPr lang="en-US" sz="2700" dirty="0" smtClean="0">
                <a:solidFill>
                  <a:srgbClr val="000000"/>
                </a:solidFill>
                <a:cs typeface="+mn-cs"/>
              </a:rPr>
              <a:t/>
            </a:r>
            <a:br>
              <a:rPr lang="en-US" sz="2700" dirty="0" smtClean="0">
                <a:solidFill>
                  <a:srgbClr val="000000"/>
                </a:solidFill>
                <a:cs typeface="+mn-cs"/>
              </a:rPr>
            </a:br>
            <a:r>
              <a:rPr lang="en-US" sz="2700" dirty="0" smtClean="0">
                <a:solidFill>
                  <a:srgbClr val="000000"/>
                </a:solidFill>
                <a:cs typeface="+mn-cs"/>
              </a:rPr>
              <a:t>mobile</a:t>
            </a:r>
            <a:r>
              <a:rPr lang="en-US" sz="2700" dirty="0">
                <a:solidFill>
                  <a:srgbClr val="000000"/>
                </a:solidFill>
                <a:cs typeface="+mn-cs"/>
              </a:rPr>
              <a:t>-to-BS radio spectrum</a:t>
            </a:r>
          </a:p>
          <a:p>
            <a:pPr lvl="1">
              <a:defRPr/>
            </a:pPr>
            <a:r>
              <a:rPr lang="en-US" sz="2300" dirty="0" smtClean="0">
                <a:solidFill>
                  <a:srgbClr val="000000"/>
                </a:solidFill>
                <a:cs typeface="+mn-cs"/>
              </a:rPr>
              <a:t>CDMA: code division multiple access</a:t>
            </a:r>
          </a:p>
          <a:p>
            <a:pPr lvl="1">
              <a:defRPr/>
            </a:pPr>
            <a:r>
              <a:rPr lang="en-US" sz="2300" dirty="0" smtClean="0">
                <a:solidFill>
                  <a:srgbClr val="000000"/>
                </a:solidFill>
                <a:cs typeface="+mn-cs"/>
              </a:rPr>
              <a:t>combined </a:t>
            </a:r>
            <a:r>
              <a:rPr lang="en-US" sz="2300" dirty="0">
                <a:solidFill>
                  <a:srgbClr val="000000"/>
                </a:solidFill>
                <a:cs typeface="+mn-cs"/>
              </a:rPr>
              <a:t>FDMA/</a:t>
            </a:r>
            <a:r>
              <a:rPr lang="en-US" sz="2300" dirty="0" smtClean="0">
                <a:solidFill>
                  <a:srgbClr val="000000"/>
                </a:solidFill>
                <a:cs typeface="+mn-cs"/>
              </a:rPr>
              <a:t>TDMA</a:t>
            </a:r>
          </a:p>
          <a:p>
            <a:pPr lvl="2">
              <a:defRPr/>
            </a:pPr>
            <a:r>
              <a:rPr lang="en-US" sz="2100" dirty="0" smtClean="0">
                <a:solidFill>
                  <a:srgbClr val="000000"/>
                </a:solidFill>
                <a:cs typeface="+mn-cs"/>
              </a:rPr>
              <a:t>divide </a:t>
            </a:r>
            <a:r>
              <a:rPr lang="en-US" sz="2100" dirty="0">
                <a:solidFill>
                  <a:srgbClr val="000000"/>
                </a:solidFill>
                <a:cs typeface="+mn-cs"/>
              </a:rPr>
              <a:t>spectrum in frequency </a:t>
            </a:r>
            <a:r>
              <a:rPr lang="en-US" sz="2100" dirty="0" smtClean="0">
                <a:solidFill>
                  <a:srgbClr val="000000"/>
                </a:solidFill>
                <a:cs typeface="+mn-cs"/>
              </a:rPr>
              <a:t>channels</a:t>
            </a:r>
          </a:p>
          <a:p>
            <a:pPr lvl="2">
              <a:defRPr/>
            </a:pPr>
            <a:r>
              <a:rPr lang="en-US" sz="2100" dirty="0" smtClean="0">
                <a:solidFill>
                  <a:srgbClr val="000000"/>
                </a:solidFill>
                <a:cs typeface="+mn-cs"/>
              </a:rPr>
              <a:t>divide </a:t>
            </a:r>
            <a:r>
              <a:rPr lang="en-US" sz="2100" dirty="0">
                <a:solidFill>
                  <a:srgbClr val="000000"/>
                </a:solidFill>
                <a:cs typeface="+mn-cs"/>
              </a:rPr>
              <a:t>each channel into </a:t>
            </a:r>
            <a:r>
              <a:rPr lang="en-US" sz="2100" dirty="0" smtClean="0">
                <a:solidFill>
                  <a:srgbClr val="000000"/>
                </a:solidFill>
                <a:cs typeface="+mn-cs"/>
              </a:rPr>
              <a:t>time slots</a:t>
            </a:r>
          </a:p>
          <a:p>
            <a:pPr lvl="1">
              <a:defRPr/>
            </a:pPr>
            <a:r>
              <a:rPr lang="en-US" sz="2300" dirty="0" smtClean="0">
                <a:solidFill>
                  <a:srgbClr val="000000"/>
                </a:solidFill>
                <a:cs typeface="+mn-cs"/>
              </a:rPr>
              <a:t>mobile devices communicate over assigned channels</a:t>
            </a:r>
            <a:endParaRPr lang="en-US" sz="2300" dirty="0">
              <a:solidFill>
                <a:srgbClr val="000000"/>
              </a:solidFill>
              <a:cs typeface="+mn-cs"/>
            </a:endParaRPr>
          </a:p>
          <a:p>
            <a:pPr>
              <a:defRPr/>
            </a:pPr>
            <a:r>
              <a:rPr lang="en-US" sz="2700" dirty="0" smtClean="0">
                <a:solidFill>
                  <a:srgbClr val="000000"/>
                </a:solidFill>
                <a:cs typeface="+mn-cs"/>
              </a:rPr>
              <a:t>Why not contention-based methods like CSMA/CA?</a:t>
            </a:r>
          </a:p>
          <a:p>
            <a:pPr lvl="1">
              <a:defRPr/>
            </a:pPr>
            <a:r>
              <a:rPr lang="en-US" sz="2300" dirty="0" smtClean="0">
                <a:solidFill>
                  <a:srgbClr val="000000"/>
                </a:solidFill>
                <a:cs typeface="+mn-cs"/>
              </a:rPr>
              <a:t>poor fit for cell-phone environment</a:t>
            </a:r>
          </a:p>
          <a:p>
            <a:pPr lvl="2">
              <a:defRPr/>
            </a:pPr>
            <a:r>
              <a:rPr lang="en-US" sz="2100" dirty="0" smtClean="0">
                <a:solidFill>
                  <a:srgbClr val="000000"/>
                </a:solidFill>
                <a:cs typeface="+mn-cs"/>
              </a:rPr>
              <a:t>many users and large cells (</a:t>
            </a:r>
            <a:r>
              <a:rPr lang="en-US" sz="2100" i="1" dirty="0" smtClean="0">
                <a:solidFill>
                  <a:srgbClr val="000000"/>
                </a:solidFill>
                <a:cs typeface="+mn-cs"/>
              </a:rPr>
              <a:t>e.g., </a:t>
            </a:r>
            <a:r>
              <a:rPr lang="en-US" sz="2100" dirty="0" smtClean="0">
                <a:solidFill>
                  <a:srgbClr val="000000"/>
                </a:solidFill>
                <a:cs typeface="+mn-cs"/>
              </a:rPr>
              <a:t>10 km across) would require high bandwidth and frequent contention</a:t>
            </a:r>
          </a:p>
          <a:p>
            <a:pPr lvl="2">
              <a:defRPr/>
            </a:pPr>
            <a:r>
              <a:rPr lang="en-US" sz="2100" dirty="0" smtClean="0">
                <a:solidFill>
                  <a:srgbClr val="000000"/>
                </a:solidFill>
                <a:cs typeface="+mn-cs"/>
              </a:rPr>
              <a:t>CSMA is inefficient unless packet transmission time is much larger than signal propagation time</a:t>
            </a:r>
          </a:p>
          <a:p>
            <a:pPr lvl="1">
              <a:defRPr/>
            </a:pPr>
            <a:r>
              <a:rPr lang="en-US" sz="2300" dirty="0" smtClean="0">
                <a:solidFill>
                  <a:srgbClr val="000000"/>
                </a:solidFill>
                <a:cs typeface="+mn-cs"/>
              </a:rPr>
              <a:t>more susceptible to noise/interference</a:t>
            </a:r>
          </a:p>
        </p:txBody>
      </p:sp>
      <p:grpSp>
        <p:nvGrpSpPr>
          <p:cNvPr id="89093" name="Group 306"/>
          <p:cNvGrpSpPr>
            <a:grpSpLocks/>
          </p:cNvGrpSpPr>
          <p:nvPr/>
        </p:nvGrpSpPr>
        <p:grpSpPr bwMode="auto">
          <a:xfrm>
            <a:off x="7129924" y="2113709"/>
            <a:ext cx="2653504" cy="2176489"/>
            <a:chOff x="3375" y="1055"/>
            <a:chExt cx="1165" cy="931"/>
          </a:xfrm>
        </p:grpSpPr>
        <p:sp>
          <p:nvSpPr>
            <p:cNvPr id="37938" name="AutoShape 5"/>
            <p:cNvSpPr>
              <a:spLocks noChangeArrowheads="1"/>
            </p:cNvSpPr>
            <p:nvPr/>
          </p:nvSpPr>
          <p:spPr bwMode="auto">
            <a:xfrm>
              <a:off x="3375" y="1055"/>
              <a:ext cx="1165" cy="931"/>
            </a:xfrm>
            <a:prstGeom prst="hexagon">
              <a:avLst>
                <a:gd name="adj" fmla="val 31284"/>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89138" name="Group 105"/>
            <p:cNvGrpSpPr>
              <a:grpSpLocks/>
            </p:cNvGrpSpPr>
            <p:nvPr/>
          </p:nvGrpSpPr>
          <p:grpSpPr bwMode="auto">
            <a:xfrm>
              <a:off x="3880" y="1159"/>
              <a:ext cx="268" cy="495"/>
              <a:chOff x="3796" y="1043"/>
              <a:chExt cx="865" cy="1237"/>
            </a:xfrm>
          </p:grpSpPr>
          <p:sp>
            <p:nvSpPr>
              <p:cNvPr id="37946" name="Line 106"/>
              <p:cNvSpPr>
                <a:spLocks noChangeShapeType="1"/>
              </p:cNvSpPr>
              <p:nvPr/>
            </p:nvSpPr>
            <p:spPr bwMode="auto">
              <a:xfrm flipH="1">
                <a:off x="3993" y="1480"/>
                <a:ext cx="236" cy="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47" name="Line 107"/>
              <p:cNvSpPr>
                <a:spLocks noChangeShapeType="1"/>
              </p:cNvSpPr>
              <p:nvPr/>
            </p:nvSpPr>
            <p:spPr bwMode="auto">
              <a:xfrm>
                <a:off x="4228" y="1480"/>
                <a:ext cx="236"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48" name="Line 108"/>
              <p:cNvSpPr>
                <a:spLocks noChangeShapeType="1"/>
              </p:cNvSpPr>
              <p:nvPr/>
            </p:nvSpPr>
            <p:spPr bwMode="auto">
              <a:xfrm>
                <a:off x="3993" y="2200"/>
                <a:ext cx="236"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49" name="Line 109"/>
              <p:cNvSpPr>
                <a:spLocks noChangeShapeType="1"/>
              </p:cNvSpPr>
              <p:nvPr/>
            </p:nvSpPr>
            <p:spPr bwMode="auto">
              <a:xfrm flipH="1">
                <a:off x="4228" y="2200"/>
                <a:ext cx="236"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0" name="Line 110"/>
              <p:cNvSpPr>
                <a:spLocks noChangeShapeType="1"/>
              </p:cNvSpPr>
              <p:nvPr/>
            </p:nvSpPr>
            <p:spPr bwMode="auto">
              <a:xfrm>
                <a:off x="4228" y="1498"/>
                <a:ext cx="0" cy="7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1" name="Line 111"/>
              <p:cNvSpPr>
                <a:spLocks noChangeShapeType="1"/>
              </p:cNvSpPr>
              <p:nvPr/>
            </p:nvSpPr>
            <p:spPr bwMode="auto">
              <a:xfrm flipV="1">
                <a:off x="3993" y="2128"/>
                <a:ext cx="236"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2" name="Line 112"/>
              <p:cNvSpPr>
                <a:spLocks noChangeShapeType="1"/>
              </p:cNvSpPr>
              <p:nvPr/>
            </p:nvSpPr>
            <p:spPr bwMode="auto">
              <a:xfrm flipH="1" flipV="1">
                <a:off x="4228" y="2128"/>
                <a:ext cx="236" cy="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3" name="Line 113"/>
              <p:cNvSpPr>
                <a:spLocks noChangeShapeType="1"/>
              </p:cNvSpPr>
              <p:nvPr/>
            </p:nvSpPr>
            <p:spPr bwMode="auto">
              <a:xfrm>
                <a:off x="4093" y="1890"/>
                <a:ext cx="136"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4" name="Line 114"/>
              <p:cNvSpPr>
                <a:spLocks noChangeShapeType="1"/>
              </p:cNvSpPr>
              <p:nvPr/>
            </p:nvSpPr>
            <p:spPr bwMode="auto">
              <a:xfrm flipV="1">
                <a:off x="4228" y="1890"/>
                <a:ext cx="142" cy="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5" name="Line 115"/>
              <p:cNvSpPr>
                <a:spLocks noChangeShapeType="1"/>
              </p:cNvSpPr>
              <p:nvPr/>
            </p:nvSpPr>
            <p:spPr bwMode="auto">
              <a:xfrm>
                <a:off x="4048" y="1995"/>
                <a:ext cx="174" cy="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6" name="Line 116"/>
              <p:cNvSpPr>
                <a:spLocks noChangeShapeType="1"/>
              </p:cNvSpPr>
              <p:nvPr/>
            </p:nvSpPr>
            <p:spPr bwMode="auto">
              <a:xfrm flipV="1">
                <a:off x="4228" y="2013"/>
                <a:ext cx="174" cy="7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7" name="Line 117"/>
              <p:cNvSpPr>
                <a:spLocks noChangeShapeType="1"/>
              </p:cNvSpPr>
              <p:nvPr/>
            </p:nvSpPr>
            <p:spPr bwMode="auto">
              <a:xfrm flipV="1">
                <a:off x="4228" y="1783"/>
                <a:ext cx="87" cy="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8" name="Line 118"/>
              <p:cNvSpPr>
                <a:spLocks noChangeShapeType="1"/>
              </p:cNvSpPr>
              <p:nvPr/>
            </p:nvSpPr>
            <p:spPr bwMode="auto">
              <a:xfrm flipV="1">
                <a:off x="4228" y="1633"/>
                <a:ext cx="55"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59" name="Line 119"/>
              <p:cNvSpPr>
                <a:spLocks noChangeShapeType="1"/>
              </p:cNvSpPr>
              <p:nvPr/>
            </p:nvSpPr>
            <p:spPr bwMode="auto">
              <a:xfrm>
                <a:off x="4125" y="1773"/>
                <a:ext cx="110" cy="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60" name="Line 120"/>
              <p:cNvSpPr>
                <a:spLocks noChangeShapeType="1"/>
              </p:cNvSpPr>
              <p:nvPr/>
            </p:nvSpPr>
            <p:spPr bwMode="auto">
              <a:xfrm>
                <a:off x="4174" y="1625"/>
                <a:ext cx="65"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89160" name="Group 121"/>
              <p:cNvGrpSpPr>
                <a:grpSpLocks/>
              </p:cNvGrpSpPr>
              <p:nvPr/>
            </p:nvGrpSpPr>
            <p:grpSpPr bwMode="auto">
              <a:xfrm>
                <a:off x="4269" y="1415"/>
                <a:ext cx="392" cy="137"/>
                <a:chOff x="4227" y="1360"/>
                <a:chExt cx="863" cy="270"/>
              </a:xfrm>
            </p:grpSpPr>
            <p:sp>
              <p:nvSpPr>
                <p:cNvPr id="37972" name="Line 122"/>
                <p:cNvSpPr>
                  <a:spLocks noChangeShapeType="1"/>
                </p:cNvSpPr>
                <p:nvPr/>
              </p:nvSpPr>
              <p:spPr bwMode="auto">
                <a:xfrm>
                  <a:off x="4230"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73" name="Line 123"/>
                <p:cNvSpPr>
                  <a:spLocks noChangeShapeType="1"/>
                </p:cNvSpPr>
                <p:nvPr/>
              </p:nvSpPr>
              <p:spPr bwMode="auto">
                <a:xfrm rot="6361956" flipH="1" flipV="1">
                  <a:off x="4465" y="1204"/>
                  <a:ext cx="192" cy="5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74" name="Line 124"/>
                <p:cNvSpPr>
                  <a:spLocks noChangeShapeType="1"/>
                </p:cNvSpPr>
                <p:nvPr/>
              </p:nvSpPr>
              <p:spPr bwMode="auto">
                <a:xfrm rot="6361956">
                  <a:off x="4603" y="1397"/>
                  <a:ext cx="192" cy="199"/>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75" name="Line 125"/>
                <p:cNvSpPr>
                  <a:spLocks noChangeShapeType="1"/>
                </p:cNvSpPr>
                <p:nvPr/>
              </p:nvSpPr>
              <p:spPr bwMode="auto">
                <a:xfrm rot="6361956" flipH="1" flipV="1">
                  <a:off x="4748" y="1289"/>
                  <a:ext cx="187"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89161" name="Group 126"/>
              <p:cNvGrpSpPr>
                <a:grpSpLocks/>
              </p:cNvGrpSpPr>
              <p:nvPr/>
            </p:nvGrpSpPr>
            <p:grpSpPr bwMode="auto">
              <a:xfrm rot="5700496">
                <a:off x="4053" y="1170"/>
                <a:ext cx="392" cy="137"/>
                <a:chOff x="4227" y="1360"/>
                <a:chExt cx="863" cy="270"/>
              </a:xfrm>
            </p:grpSpPr>
            <p:sp>
              <p:nvSpPr>
                <p:cNvPr id="37968" name="Line 127"/>
                <p:cNvSpPr>
                  <a:spLocks noChangeShapeType="1"/>
                </p:cNvSpPr>
                <p:nvPr/>
              </p:nvSpPr>
              <p:spPr bwMode="auto">
                <a:xfrm>
                  <a:off x="4224"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69" name="Line 128"/>
                <p:cNvSpPr>
                  <a:spLocks noChangeShapeType="1"/>
                </p:cNvSpPr>
                <p:nvPr/>
              </p:nvSpPr>
              <p:spPr bwMode="auto">
                <a:xfrm rot="6361956" flipH="1" flipV="1">
                  <a:off x="4466" y="1216"/>
                  <a:ext cx="184"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70" name="Line 129"/>
                <p:cNvSpPr>
                  <a:spLocks noChangeShapeType="1"/>
                </p:cNvSpPr>
                <p:nvPr/>
              </p:nvSpPr>
              <p:spPr bwMode="auto">
                <a:xfrm rot="6361956">
                  <a:off x="4598" y="1398"/>
                  <a:ext cx="191" cy="204"/>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71" name="Line 130"/>
                <p:cNvSpPr>
                  <a:spLocks noChangeShapeType="1"/>
                </p:cNvSpPr>
                <p:nvPr/>
              </p:nvSpPr>
              <p:spPr bwMode="auto">
                <a:xfrm rot="6361956" flipH="1" flipV="1">
                  <a:off x="4748" y="1296"/>
                  <a:ext cx="184"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89162" name="Group 131"/>
              <p:cNvGrpSpPr>
                <a:grpSpLocks/>
              </p:cNvGrpSpPr>
              <p:nvPr/>
            </p:nvGrpSpPr>
            <p:grpSpPr bwMode="auto">
              <a:xfrm rot="10800000">
                <a:off x="3796" y="1402"/>
                <a:ext cx="392" cy="137"/>
                <a:chOff x="4227" y="1360"/>
                <a:chExt cx="863" cy="270"/>
              </a:xfrm>
            </p:grpSpPr>
            <p:sp>
              <p:nvSpPr>
                <p:cNvPr id="37964" name="Line 132"/>
                <p:cNvSpPr>
                  <a:spLocks noChangeShapeType="1"/>
                </p:cNvSpPr>
                <p:nvPr/>
              </p:nvSpPr>
              <p:spPr bwMode="auto">
                <a:xfrm>
                  <a:off x="4230" y="160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65" name="Line 133"/>
                <p:cNvSpPr>
                  <a:spLocks noChangeShapeType="1"/>
                </p:cNvSpPr>
                <p:nvPr/>
              </p:nvSpPr>
              <p:spPr bwMode="auto">
                <a:xfrm rot="6361956" flipH="1" flipV="1">
                  <a:off x="4474" y="1209"/>
                  <a:ext cx="187" cy="5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66" name="Line 134"/>
                <p:cNvSpPr>
                  <a:spLocks noChangeShapeType="1"/>
                </p:cNvSpPr>
                <p:nvPr/>
              </p:nvSpPr>
              <p:spPr bwMode="auto">
                <a:xfrm rot="6361956">
                  <a:off x="4606" y="1401"/>
                  <a:ext cx="187" cy="199"/>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67" name="Line 135"/>
                <p:cNvSpPr>
                  <a:spLocks noChangeShapeType="1"/>
                </p:cNvSpPr>
                <p:nvPr/>
              </p:nvSpPr>
              <p:spPr bwMode="auto">
                <a:xfrm rot="6361956" flipH="1" flipV="1">
                  <a:off x="4748" y="1291"/>
                  <a:ext cx="187"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pic>
          <p:nvPicPr>
            <p:cNvPr id="89139" name="Picture 244"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79" y="1275"/>
              <a:ext cx="278"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9140" name="Group 249"/>
            <p:cNvGrpSpPr>
              <a:grpSpLocks/>
            </p:cNvGrpSpPr>
            <p:nvPr/>
          </p:nvGrpSpPr>
          <p:grpSpPr bwMode="auto">
            <a:xfrm>
              <a:off x="3755" y="1749"/>
              <a:ext cx="524" cy="114"/>
              <a:chOff x="3072" y="739"/>
              <a:chExt cx="652" cy="146"/>
            </a:xfrm>
          </p:grpSpPr>
          <p:pic>
            <p:nvPicPr>
              <p:cNvPr id="89142" name="Picture 250" descr="lgv_fqmg[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944" name="Line 251"/>
              <p:cNvSpPr>
                <a:spLocks noChangeShapeType="1"/>
              </p:cNvSpPr>
              <p:nvPr/>
            </p:nvSpPr>
            <p:spPr bwMode="auto">
              <a:xfrm flipH="1">
                <a:off x="3104" y="784"/>
                <a:ext cx="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37945" name="Line 252"/>
              <p:cNvSpPr>
                <a:spLocks noChangeShapeType="1"/>
              </p:cNvSpPr>
              <p:nvPr/>
            </p:nvSpPr>
            <p:spPr bwMode="auto">
              <a:xfrm flipH="1">
                <a:off x="3072" y="759"/>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pic>
          <p:nvPicPr>
            <p:cNvPr id="89141" name="Picture 260"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4" y="1553"/>
              <a:ext cx="278"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Slide Number Placeholder 1"/>
          <p:cNvSpPr>
            <a:spLocks noGrp="1"/>
          </p:cNvSpPr>
          <p:nvPr>
            <p:ph type="sldNum" sz="quarter" idx="10"/>
          </p:nvPr>
        </p:nvSpPr>
        <p:spPr/>
        <p:txBody>
          <a:bodyPr/>
          <a:lstStyle/>
          <a:p>
            <a:fld id="{0783864D-491B-0D48-9494-9F5AD408C5EE}" type="slidenum">
              <a:rPr lang="en-US" smtClean="0"/>
              <a:pPr/>
              <a:t>15</a:t>
            </a:fld>
            <a:endParaRPr lang="en-US" dirty="0"/>
          </a:p>
        </p:txBody>
      </p:sp>
    </p:spTree>
    <p:extLst>
      <p:ext uri="{BB962C8B-B14F-4D97-AF65-F5344CB8AC3E}">
        <p14:creationId xmlns:p14="http://schemas.microsoft.com/office/powerpoint/2010/main" val="2388828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a:xfrm>
            <a:off x="78768" y="421856"/>
            <a:ext cx="8549640" cy="1295400"/>
          </a:xfrm>
        </p:spPr>
        <p:txBody>
          <a:bodyPr/>
          <a:lstStyle/>
          <a:p>
            <a:pPr>
              <a:defRPr/>
            </a:pPr>
            <a:r>
              <a:rPr lang="en-US" dirty="0" smtClean="0">
                <a:latin typeface="+mn-lt"/>
                <a:cs typeface="+mj-cs"/>
              </a:rPr>
              <a:t>FDMA/TDMA: Used by 2G</a:t>
            </a:r>
            <a:endParaRPr lang="en-US" dirty="0">
              <a:latin typeface="+mn-lt"/>
              <a:cs typeface="+mj-cs"/>
            </a:endParaRPr>
          </a:p>
        </p:txBody>
      </p:sp>
      <p:sp>
        <p:nvSpPr>
          <p:cNvPr id="37893" name="Rectangle 3"/>
          <p:cNvSpPr>
            <a:spLocks noGrp="1" noChangeArrowheads="1"/>
          </p:cNvSpPr>
          <p:nvPr>
            <p:ph type="body" idx="1"/>
          </p:nvPr>
        </p:nvSpPr>
        <p:spPr>
          <a:xfrm>
            <a:off x="13226" y="1773280"/>
            <a:ext cx="9963653" cy="5999120"/>
          </a:xfrm>
        </p:spPr>
        <p:txBody>
          <a:bodyPr/>
          <a:lstStyle/>
          <a:p>
            <a:pPr>
              <a:defRPr/>
            </a:pPr>
            <a:r>
              <a:rPr lang="en-US" sz="2700" dirty="0" smtClean="0">
                <a:solidFill>
                  <a:srgbClr val="000000"/>
                </a:solidFill>
                <a:cs typeface="+mn-cs"/>
              </a:rPr>
              <a:t>FDMA</a:t>
            </a:r>
            <a:endParaRPr lang="en-US" sz="2700" dirty="0">
              <a:solidFill>
                <a:srgbClr val="000000"/>
              </a:solidFill>
              <a:cs typeface="+mn-cs"/>
            </a:endParaRPr>
          </a:p>
          <a:p>
            <a:pPr lvl="1">
              <a:defRPr/>
            </a:pPr>
            <a:r>
              <a:rPr lang="en-US" dirty="0" smtClean="0">
                <a:solidFill>
                  <a:srgbClr val="000000"/>
                </a:solidFill>
                <a:cs typeface="+mn-cs"/>
              </a:rPr>
              <a:t>separate radio frequency bands</a:t>
            </a:r>
          </a:p>
          <a:p>
            <a:pPr lvl="1">
              <a:defRPr/>
            </a:pPr>
            <a:r>
              <a:rPr lang="en-US" dirty="0" smtClean="0">
                <a:solidFill>
                  <a:srgbClr val="000000"/>
                </a:solidFill>
                <a:cs typeface="+mn-cs"/>
              </a:rPr>
              <a:t>“tune-in” to selected</a:t>
            </a:r>
            <a:r>
              <a:rPr lang="en-US" dirty="0">
                <a:solidFill>
                  <a:srgbClr val="000000"/>
                </a:solidFill>
                <a:cs typeface="+mn-cs"/>
              </a:rPr>
              <a:t> </a:t>
            </a:r>
            <a:r>
              <a:rPr lang="en-US" dirty="0" smtClean="0">
                <a:solidFill>
                  <a:srgbClr val="000000"/>
                </a:solidFill>
                <a:cs typeface="+mn-cs"/>
              </a:rPr>
              <a:t>band</a:t>
            </a:r>
            <a:endParaRPr lang="en-US" dirty="0">
              <a:solidFill>
                <a:srgbClr val="000000"/>
              </a:solidFill>
              <a:cs typeface="+mn-cs"/>
            </a:endParaRPr>
          </a:p>
          <a:p>
            <a:pPr>
              <a:defRPr/>
            </a:pPr>
            <a:r>
              <a:rPr lang="en-US" dirty="0" smtClean="0">
                <a:solidFill>
                  <a:srgbClr val="000000"/>
                </a:solidFill>
                <a:cs typeface="+mn-cs"/>
              </a:rPr>
              <a:t>TDMA</a:t>
            </a:r>
          </a:p>
          <a:p>
            <a:pPr lvl="1">
              <a:defRPr/>
            </a:pPr>
            <a:r>
              <a:rPr lang="en-US" dirty="0" smtClean="0">
                <a:solidFill>
                  <a:srgbClr val="000000"/>
                </a:solidFill>
                <a:cs typeface="+mn-cs"/>
              </a:rPr>
              <a:t>repeating pattern of timeslots</a:t>
            </a:r>
          </a:p>
          <a:p>
            <a:pPr lvl="1">
              <a:defRPr/>
            </a:pPr>
            <a:r>
              <a:rPr lang="en-US" dirty="0" smtClean="0">
                <a:solidFill>
                  <a:srgbClr val="000000"/>
                </a:solidFill>
                <a:cs typeface="+mn-cs"/>
              </a:rPr>
              <a:t>mobile device uses assigned </a:t>
            </a:r>
            <a:br>
              <a:rPr lang="en-US" dirty="0" smtClean="0">
                <a:solidFill>
                  <a:srgbClr val="000000"/>
                </a:solidFill>
                <a:cs typeface="+mn-cs"/>
              </a:rPr>
            </a:br>
            <a:r>
              <a:rPr lang="en-US" dirty="0" smtClean="0">
                <a:solidFill>
                  <a:srgbClr val="000000"/>
                </a:solidFill>
                <a:cs typeface="+mn-cs"/>
              </a:rPr>
              <a:t>timeslot in each frame</a:t>
            </a:r>
          </a:p>
          <a:p>
            <a:pPr lvl="1">
              <a:defRPr/>
            </a:pPr>
            <a:r>
              <a:rPr lang="en-US" dirty="0" smtClean="0">
                <a:solidFill>
                  <a:srgbClr val="000000"/>
                </a:solidFill>
                <a:cs typeface="+mn-cs"/>
              </a:rPr>
              <a:t>requires synchronization with precision that is small fraction of time slot duration (&lt;10%)</a:t>
            </a:r>
          </a:p>
          <a:p>
            <a:pPr>
              <a:defRPr/>
            </a:pPr>
            <a:r>
              <a:rPr lang="en-US" dirty="0" smtClean="0">
                <a:solidFill>
                  <a:srgbClr val="000000"/>
                </a:solidFill>
                <a:cs typeface="+mn-cs"/>
              </a:rPr>
              <a:t>Channel assignment controlled by cellular network</a:t>
            </a:r>
          </a:p>
          <a:p>
            <a:pPr lvl="1">
              <a:defRPr/>
            </a:pPr>
            <a:r>
              <a:rPr lang="en-US" dirty="0" smtClean="0">
                <a:solidFill>
                  <a:srgbClr val="000000"/>
                </a:solidFill>
                <a:cs typeface="+mn-cs"/>
              </a:rPr>
              <a:t>devices request access using a special control channel</a:t>
            </a:r>
          </a:p>
          <a:p>
            <a:pPr lvl="2">
              <a:defRPr/>
            </a:pPr>
            <a:r>
              <a:rPr lang="en-US" dirty="0" smtClean="0">
                <a:solidFill>
                  <a:srgbClr val="000000"/>
                </a:solidFill>
                <a:cs typeface="+mn-cs"/>
              </a:rPr>
              <a:t>contention for control channel can lead to collisions, but because channel rates are limited, acceptable efficiency is possible</a:t>
            </a:r>
          </a:p>
          <a:p>
            <a:pPr lvl="1">
              <a:defRPr/>
            </a:pPr>
            <a:r>
              <a:rPr lang="en-US" dirty="0" smtClean="0">
                <a:solidFill>
                  <a:srgbClr val="000000"/>
                </a:solidFill>
                <a:cs typeface="+mn-cs"/>
              </a:rPr>
              <a:t>devices may be assigned multiple channels to enable higher data rates</a:t>
            </a:r>
            <a:endParaRPr lang="en-US" sz="2300" dirty="0">
              <a:solidFill>
                <a:srgbClr val="000000"/>
              </a:solidFill>
              <a:cs typeface="+mn-cs"/>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16</a:t>
            </a:fld>
            <a:endParaRPr lang="en-US" dirty="0"/>
          </a:p>
        </p:txBody>
      </p:sp>
      <p:grpSp>
        <p:nvGrpSpPr>
          <p:cNvPr id="7" name="Group 6"/>
          <p:cNvGrpSpPr/>
          <p:nvPr/>
        </p:nvGrpSpPr>
        <p:grpSpPr>
          <a:xfrm>
            <a:off x="5558544" y="1719087"/>
            <a:ext cx="4363858" cy="2654935"/>
            <a:chOff x="5467016" y="1970789"/>
            <a:chExt cx="4363858" cy="2654935"/>
          </a:xfrm>
        </p:grpSpPr>
        <p:grpSp>
          <p:nvGrpSpPr>
            <p:cNvPr id="89096" name="Group 295"/>
            <p:cNvGrpSpPr>
              <a:grpSpLocks/>
            </p:cNvGrpSpPr>
            <p:nvPr/>
          </p:nvGrpSpPr>
          <p:grpSpPr bwMode="auto">
            <a:xfrm>
              <a:off x="6302275" y="2549486"/>
              <a:ext cx="3528599" cy="2069042"/>
              <a:chOff x="3444" y="2506"/>
              <a:chExt cx="2013" cy="1150"/>
            </a:xfrm>
          </p:grpSpPr>
          <p:sp>
            <p:nvSpPr>
              <p:cNvPr id="37933" name="Rectangle 261"/>
              <p:cNvSpPr>
                <a:spLocks noChangeArrowheads="1"/>
              </p:cNvSpPr>
              <p:nvPr/>
            </p:nvSpPr>
            <p:spPr bwMode="auto">
              <a:xfrm>
                <a:off x="3446" y="2506"/>
                <a:ext cx="2002" cy="18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34" name="Rectangle 262"/>
              <p:cNvSpPr>
                <a:spLocks noChangeArrowheads="1"/>
              </p:cNvSpPr>
              <p:nvPr/>
            </p:nvSpPr>
            <p:spPr bwMode="auto">
              <a:xfrm>
                <a:off x="3447" y="2742"/>
                <a:ext cx="2010" cy="18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35" name="Rectangle 263"/>
              <p:cNvSpPr>
                <a:spLocks noChangeArrowheads="1"/>
              </p:cNvSpPr>
              <p:nvPr/>
            </p:nvSpPr>
            <p:spPr bwMode="auto">
              <a:xfrm>
                <a:off x="3444" y="2982"/>
                <a:ext cx="2010" cy="18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36" name="Rectangle 264"/>
              <p:cNvSpPr>
                <a:spLocks noChangeArrowheads="1"/>
              </p:cNvSpPr>
              <p:nvPr/>
            </p:nvSpPr>
            <p:spPr bwMode="auto">
              <a:xfrm>
                <a:off x="3445" y="3230"/>
                <a:ext cx="2010" cy="18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37" name="Rectangle 265"/>
              <p:cNvSpPr>
                <a:spLocks noChangeArrowheads="1"/>
              </p:cNvSpPr>
              <p:nvPr/>
            </p:nvSpPr>
            <p:spPr bwMode="auto">
              <a:xfrm>
                <a:off x="3446" y="3474"/>
                <a:ext cx="1998" cy="18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sp>
          <p:nvSpPr>
            <p:cNvPr id="37898" name="Line 268"/>
            <p:cNvSpPr>
              <a:spLocks noChangeShapeType="1"/>
            </p:cNvSpPr>
            <p:nvPr/>
          </p:nvSpPr>
          <p:spPr bwMode="auto">
            <a:xfrm>
              <a:off x="6435496"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899" name="Line 269"/>
            <p:cNvSpPr>
              <a:spLocks noChangeShapeType="1"/>
            </p:cNvSpPr>
            <p:nvPr/>
          </p:nvSpPr>
          <p:spPr bwMode="auto">
            <a:xfrm>
              <a:off x="6561705" y="2545887"/>
              <a:ext cx="0" cy="2079837"/>
            </a:xfrm>
            <a:prstGeom prst="line">
              <a:avLst/>
            </a:prstGeom>
            <a:noFill/>
            <a:ln w="28575" cmpd="sng">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0" name="Line 270"/>
            <p:cNvSpPr>
              <a:spLocks noChangeShapeType="1"/>
            </p:cNvSpPr>
            <p:nvPr/>
          </p:nvSpPr>
          <p:spPr bwMode="auto">
            <a:xfrm>
              <a:off x="6687914"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1" name="Line 271"/>
            <p:cNvSpPr>
              <a:spLocks noChangeShapeType="1"/>
            </p:cNvSpPr>
            <p:nvPr/>
          </p:nvSpPr>
          <p:spPr bwMode="auto">
            <a:xfrm>
              <a:off x="6814123"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2" name="Line 272"/>
            <p:cNvSpPr>
              <a:spLocks noChangeShapeType="1"/>
            </p:cNvSpPr>
            <p:nvPr/>
          </p:nvSpPr>
          <p:spPr bwMode="auto">
            <a:xfrm>
              <a:off x="6940333"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3" name="Line 273"/>
            <p:cNvSpPr>
              <a:spLocks noChangeShapeType="1"/>
            </p:cNvSpPr>
            <p:nvPr/>
          </p:nvSpPr>
          <p:spPr bwMode="auto">
            <a:xfrm>
              <a:off x="7066542"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4" name="Line 274"/>
            <p:cNvSpPr>
              <a:spLocks noChangeShapeType="1"/>
            </p:cNvSpPr>
            <p:nvPr/>
          </p:nvSpPr>
          <p:spPr bwMode="auto">
            <a:xfrm>
              <a:off x="7192751"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5" name="Line 275"/>
            <p:cNvSpPr>
              <a:spLocks noChangeShapeType="1"/>
            </p:cNvSpPr>
            <p:nvPr/>
          </p:nvSpPr>
          <p:spPr bwMode="auto">
            <a:xfrm>
              <a:off x="7318960"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6" name="Line 276"/>
            <p:cNvSpPr>
              <a:spLocks noChangeShapeType="1"/>
            </p:cNvSpPr>
            <p:nvPr/>
          </p:nvSpPr>
          <p:spPr bwMode="auto">
            <a:xfrm>
              <a:off x="7445169"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7" name="Line 277"/>
            <p:cNvSpPr>
              <a:spLocks noChangeShapeType="1"/>
            </p:cNvSpPr>
            <p:nvPr/>
          </p:nvSpPr>
          <p:spPr bwMode="auto">
            <a:xfrm>
              <a:off x="7571379" y="2545887"/>
              <a:ext cx="0" cy="2079837"/>
            </a:xfrm>
            <a:prstGeom prst="line">
              <a:avLst/>
            </a:prstGeom>
            <a:noFill/>
            <a:ln w="28575" cmpd="sng">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8" name="Line 278"/>
            <p:cNvSpPr>
              <a:spLocks noChangeShapeType="1"/>
            </p:cNvSpPr>
            <p:nvPr/>
          </p:nvSpPr>
          <p:spPr bwMode="auto">
            <a:xfrm>
              <a:off x="7697588"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09" name="Line 279"/>
            <p:cNvSpPr>
              <a:spLocks noChangeShapeType="1"/>
            </p:cNvSpPr>
            <p:nvPr/>
          </p:nvSpPr>
          <p:spPr bwMode="auto">
            <a:xfrm>
              <a:off x="7823797"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0" name="Line 280"/>
            <p:cNvSpPr>
              <a:spLocks noChangeShapeType="1"/>
            </p:cNvSpPr>
            <p:nvPr/>
          </p:nvSpPr>
          <p:spPr bwMode="auto">
            <a:xfrm>
              <a:off x="7950006"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1" name="Line 281"/>
            <p:cNvSpPr>
              <a:spLocks noChangeShapeType="1"/>
            </p:cNvSpPr>
            <p:nvPr/>
          </p:nvSpPr>
          <p:spPr bwMode="auto">
            <a:xfrm>
              <a:off x="8076216"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2" name="Line 282"/>
            <p:cNvSpPr>
              <a:spLocks noChangeShapeType="1"/>
            </p:cNvSpPr>
            <p:nvPr/>
          </p:nvSpPr>
          <p:spPr bwMode="auto">
            <a:xfrm>
              <a:off x="8202425"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3" name="Line 283"/>
            <p:cNvSpPr>
              <a:spLocks noChangeShapeType="1"/>
            </p:cNvSpPr>
            <p:nvPr/>
          </p:nvSpPr>
          <p:spPr bwMode="auto">
            <a:xfrm>
              <a:off x="8328634"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4" name="Line 284"/>
            <p:cNvSpPr>
              <a:spLocks noChangeShapeType="1"/>
            </p:cNvSpPr>
            <p:nvPr/>
          </p:nvSpPr>
          <p:spPr bwMode="auto">
            <a:xfrm>
              <a:off x="8454843"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5" name="Line 285"/>
            <p:cNvSpPr>
              <a:spLocks noChangeShapeType="1"/>
            </p:cNvSpPr>
            <p:nvPr/>
          </p:nvSpPr>
          <p:spPr bwMode="auto">
            <a:xfrm>
              <a:off x="8581052" y="2545887"/>
              <a:ext cx="0" cy="2079837"/>
            </a:xfrm>
            <a:prstGeom prst="line">
              <a:avLst/>
            </a:prstGeom>
            <a:noFill/>
            <a:ln w="28575" cmpd="sng">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6" name="Line 286"/>
            <p:cNvSpPr>
              <a:spLocks noChangeShapeType="1"/>
            </p:cNvSpPr>
            <p:nvPr/>
          </p:nvSpPr>
          <p:spPr bwMode="auto">
            <a:xfrm>
              <a:off x="8707262"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7" name="Line 287"/>
            <p:cNvSpPr>
              <a:spLocks noChangeShapeType="1"/>
            </p:cNvSpPr>
            <p:nvPr/>
          </p:nvSpPr>
          <p:spPr bwMode="auto">
            <a:xfrm>
              <a:off x="8833471"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8" name="Line 288"/>
            <p:cNvSpPr>
              <a:spLocks noChangeShapeType="1"/>
            </p:cNvSpPr>
            <p:nvPr/>
          </p:nvSpPr>
          <p:spPr bwMode="auto">
            <a:xfrm>
              <a:off x="8959680"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19" name="Line 289"/>
            <p:cNvSpPr>
              <a:spLocks noChangeShapeType="1"/>
            </p:cNvSpPr>
            <p:nvPr/>
          </p:nvSpPr>
          <p:spPr bwMode="auto">
            <a:xfrm>
              <a:off x="9085889"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20" name="Line 290"/>
            <p:cNvSpPr>
              <a:spLocks noChangeShapeType="1"/>
            </p:cNvSpPr>
            <p:nvPr/>
          </p:nvSpPr>
          <p:spPr bwMode="auto">
            <a:xfrm>
              <a:off x="9212098"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21" name="Line 291"/>
            <p:cNvSpPr>
              <a:spLocks noChangeShapeType="1"/>
            </p:cNvSpPr>
            <p:nvPr/>
          </p:nvSpPr>
          <p:spPr bwMode="auto">
            <a:xfrm>
              <a:off x="9338308"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22" name="Line 292"/>
            <p:cNvSpPr>
              <a:spLocks noChangeShapeType="1"/>
            </p:cNvSpPr>
            <p:nvPr/>
          </p:nvSpPr>
          <p:spPr bwMode="auto">
            <a:xfrm>
              <a:off x="9464517"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23" name="Line 293"/>
            <p:cNvSpPr>
              <a:spLocks noChangeShapeType="1"/>
            </p:cNvSpPr>
            <p:nvPr/>
          </p:nvSpPr>
          <p:spPr bwMode="auto">
            <a:xfrm>
              <a:off x="9590726" y="2545887"/>
              <a:ext cx="0" cy="2079837"/>
            </a:xfrm>
            <a:prstGeom prst="line">
              <a:avLst/>
            </a:prstGeom>
            <a:noFill/>
            <a:ln w="28575" cmpd="sng">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24" name="Line 294"/>
            <p:cNvSpPr>
              <a:spLocks noChangeShapeType="1"/>
            </p:cNvSpPr>
            <p:nvPr/>
          </p:nvSpPr>
          <p:spPr bwMode="auto">
            <a:xfrm>
              <a:off x="9716935" y="2545887"/>
              <a:ext cx="0" cy="2079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7925" name="Rectangle 298"/>
            <p:cNvSpPr>
              <a:spLocks noChangeArrowheads="1"/>
            </p:cNvSpPr>
            <p:nvPr/>
          </p:nvSpPr>
          <p:spPr bwMode="auto">
            <a:xfrm>
              <a:off x="6302275" y="2884131"/>
              <a:ext cx="3519834" cy="8636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26" name="Rectangle 299"/>
            <p:cNvSpPr>
              <a:spLocks noChangeArrowheads="1"/>
            </p:cNvSpPr>
            <p:nvPr/>
          </p:nvSpPr>
          <p:spPr bwMode="auto">
            <a:xfrm>
              <a:off x="6295263" y="3315931"/>
              <a:ext cx="3519834" cy="8636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27" name="Rectangle 300"/>
            <p:cNvSpPr>
              <a:spLocks noChangeArrowheads="1"/>
            </p:cNvSpPr>
            <p:nvPr/>
          </p:nvSpPr>
          <p:spPr bwMode="auto">
            <a:xfrm>
              <a:off x="6288252" y="3733800"/>
              <a:ext cx="3519834" cy="1138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28" name="Rectangle 301"/>
            <p:cNvSpPr>
              <a:spLocks noChangeArrowheads="1"/>
            </p:cNvSpPr>
            <p:nvPr/>
          </p:nvSpPr>
          <p:spPr bwMode="auto">
            <a:xfrm>
              <a:off x="6281240" y="4193924"/>
              <a:ext cx="3519834" cy="8636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29" name="AutoShape 302"/>
            <p:cNvSpPr>
              <a:spLocks/>
            </p:cNvSpPr>
            <p:nvPr/>
          </p:nvSpPr>
          <p:spPr bwMode="auto">
            <a:xfrm>
              <a:off x="6077903" y="2553084"/>
              <a:ext cx="168279" cy="2058247"/>
            </a:xfrm>
            <a:prstGeom prst="leftBrace">
              <a:avLst>
                <a:gd name="adj1" fmla="val 9930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30" name="AutoShape 303"/>
            <p:cNvSpPr>
              <a:spLocks/>
            </p:cNvSpPr>
            <p:nvPr/>
          </p:nvSpPr>
          <p:spPr bwMode="auto">
            <a:xfrm rot="5400000">
              <a:off x="9035435" y="1969118"/>
              <a:ext cx="90130" cy="990600"/>
            </a:xfrm>
            <a:prstGeom prst="leftBrace">
              <a:avLst>
                <a:gd name="adj1" fmla="val 17256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37931" name="Text Box 304"/>
            <p:cNvSpPr txBox="1">
              <a:spLocks noChangeArrowheads="1"/>
            </p:cNvSpPr>
            <p:nvPr/>
          </p:nvSpPr>
          <p:spPr bwMode="auto">
            <a:xfrm rot="16200000">
              <a:off x="5124712" y="3203945"/>
              <a:ext cx="1333183" cy="64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a:latin typeface="+mn-lt"/>
                  <a:cs typeface="Arial" charset="0"/>
                </a:rPr>
                <a:t>frequency</a:t>
              </a:r>
            </a:p>
            <a:p>
              <a:pPr algn="ctr">
                <a:defRPr/>
              </a:pPr>
              <a:r>
                <a:rPr lang="en-US">
                  <a:latin typeface="+mn-lt"/>
                  <a:cs typeface="Arial" charset="0"/>
                </a:rPr>
                <a:t>bands</a:t>
              </a:r>
            </a:p>
          </p:txBody>
        </p:sp>
        <p:sp>
          <p:nvSpPr>
            <p:cNvPr id="37932" name="Text Box 305"/>
            <p:cNvSpPr txBox="1">
              <a:spLocks noChangeArrowheads="1"/>
            </p:cNvSpPr>
            <p:nvPr/>
          </p:nvSpPr>
          <p:spPr bwMode="auto">
            <a:xfrm>
              <a:off x="6473783" y="1970789"/>
              <a:ext cx="1321691" cy="368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a:latin typeface="+mn-lt"/>
                  <a:cs typeface="Arial" charset="0"/>
                </a:rPr>
                <a:t>time slots</a:t>
              </a:r>
            </a:p>
          </p:txBody>
        </p:sp>
        <p:sp>
          <p:nvSpPr>
            <p:cNvPr id="87" name="Text Box 305"/>
            <p:cNvSpPr txBox="1">
              <a:spLocks noChangeArrowheads="1"/>
            </p:cNvSpPr>
            <p:nvPr/>
          </p:nvSpPr>
          <p:spPr bwMode="auto">
            <a:xfrm>
              <a:off x="8672662" y="1989839"/>
              <a:ext cx="8609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smtClean="0">
                  <a:latin typeface="+mn-lt"/>
                  <a:cs typeface="Arial" charset="0"/>
                </a:rPr>
                <a:t>frame</a:t>
              </a:r>
              <a:endParaRPr lang="en-US" dirty="0">
                <a:latin typeface="+mn-lt"/>
                <a:cs typeface="Arial" charset="0"/>
              </a:endParaRPr>
            </a:p>
          </p:txBody>
        </p:sp>
        <p:cxnSp>
          <p:nvCxnSpPr>
            <p:cNvPr id="5" name="Straight Arrow Connector 4"/>
            <p:cNvCxnSpPr/>
            <p:nvPr/>
          </p:nvCxnSpPr>
          <p:spPr bwMode="auto">
            <a:xfrm>
              <a:off x="7150100" y="2368550"/>
              <a:ext cx="82550" cy="1905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6" name="Rectangle 5"/>
            <p:cNvSpPr/>
            <p:nvPr/>
          </p:nvSpPr>
          <p:spPr bwMode="auto">
            <a:xfrm>
              <a:off x="7829550" y="2559050"/>
              <a:ext cx="117475" cy="311150"/>
            </a:xfrm>
            <a:prstGeom prst="rect">
              <a:avLst/>
            </a:prstGeom>
            <a:solidFill>
              <a:srgbClr val="CCFFCC"/>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1" name="Rectangle 90"/>
            <p:cNvSpPr/>
            <p:nvPr/>
          </p:nvSpPr>
          <p:spPr bwMode="auto">
            <a:xfrm>
              <a:off x="6819900" y="2559050"/>
              <a:ext cx="117475" cy="311150"/>
            </a:xfrm>
            <a:prstGeom prst="rect">
              <a:avLst/>
            </a:prstGeom>
            <a:solidFill>
              <a:srgbClr val="CCFFCC"/>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2" name="Rectangle 91"/>
            <p:cNvSpPr/>
            <p:nvPr/>
          </p:nvSpPr>
          <p:spPr bwMode="auto">
            <a:xfrm>
              <a:off x="8836025" y="2559050"/>
              <a:ext cx="117475" cy="311150"/>
            </a:xfrm>
            <a:prstGeom prst="rect">
              <a:avLst/>
            </a:prstGeom>
            <a:solidFill>
              <a:srgbClr val="CCFFCC"/>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3" name="Rectangle 92"/>
            <p:cNvSpPr/>
            <p:nvPr/>
          </p:nvSpPr>
          <p:spPr bwMode="auto">
            <a:xfrm>
              <a:off x="8086725" y="2984500"/>
              <a:ext cx="111125" cy="311150"/>
            </a:xfrm>
            <a:prstGeom prst="rect">
              <a:avLst/>
            </a:prstGeom>
            <a:solidFill>
              <a:srgbClr val="FF66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4" name="Rectangle 93"/>
            <p:cNvSpPr/>
            <p:nvPr/>
          </p:nvSpPr>
          <p:spPr bwMode="auto">
            <a:xfrm>
              <a:off x="7077075" y="2984500"/>
              <a:ext cx="111125" cy="311150"/>
            </a:xfrm>
            <a:prstGeom prst="rect">
              <a:avLst/>
            </a:prstGeom>
            <a:solidFill>
              <a:srgbClr val="FF66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5" name="Rectangle 94"/>
            <p:cNvSpPr/>
            <p:nvPr/>
          </p:nvSpPr>
          <p:spPr bwMode="auto">
            <a:xfrm>
              <a:off x="9093200" y="2984500"/>
              <a:ext cx="111125" cy="311150"/>
            </a:xfrm>
            <a:prstGeom prst="rect">
              <a:avLst/>
            </a:prstGeom>
            <a:solidFill>
              <a:srgbClr val="FF66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Tree>
    <p:extLst>
      <p:ext uri="{BB962C8B-B14F-4D97-AF65-F5344CB8AC3E}">
        <p14:creationId xmlns:p14="http://schemas.microsoft.com/office/powerpoint/2010/main" val="1142460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89640" y="624148"/>
            <a:ext cx="9927182" cy="1295400"/>
          </a:xfrm>
        </p:spPr>
        <p:txBody>
          <a:bodyPr/>
          <a:lstStyle/>
          <a:p>
            <a:pPr>
              <a:defRPr/>
            </a:pPr>
            <a:r>
              <a:rPr lang="en-US" dirty="0">
                <a:latin typeface="+mn-lt"/>
                <a:cs typeface="+mj-cs"/>
              </a:rPr>
              <a:t>Code Division Multiple Access (CDMA)</a:t>
            </a:r>
          </a:p>
        </p:txBody>
      </p:sp>
      <p:sp>
        <p:nvSpPr>
          <p:cNvPr id="16389" name="Rectangle 3"/>
          <p:cNvSpPr>
            <a:spLocks noGrp="1" noChangeArrowheads="1"/>
          </p:cNvSpPr>
          <p:nvPr>
            <p:ph type="body" idx="1"/>
          </p:nvPr>
        </p:nvSpPr>
        <p:spPr>
          <a:xfrm>
            <a:off x="0" y="1717262"/>
            <a:ext cx="10058400" cy="6055138"/>
          </a:xfrm>
        </p:spPr>
        <p:txBody>
          <a:bodyPr/>
          <a:lstStyle/>
          <a:p>
            <a:pPr>
              <a:defRPr/>
            </a:pPr>
            <a:r>
              <a:rPr lang="en-US" dirty="0" smtClean="0">
                <a:solidFill>
                  <a:srgbClr val="000000"/>
                </a:solidFill>
                <a:cs typeface="+mn-cs"/>
              </a:rPr>
              <a:t>Used by 3G inside TDMA slots across frequencies</a:t>
            </a:r>
          </a:p>
          <a:p>
            <a:pPr>
              <a:defRPr/>
            </a:pPr>
            <a:r>
              <a:rPr lang="en-US" dirty="0" smtClean="0">
                <a:solidFill>
                  <a:srgbClr val="000000"/>
                </a:solidFill>
                <a:cs typeface="+mn-cs"/>
              </a:rPr>
              <a:t>Unique </a:t>
            </a:r>
            <a:r>
              <a:rPr lang="ja-JP" altLang="en-US" dirty="0">
                <a:solidFill>
                  <a:srgbClr val="000000"/>
                </a:solidFill>
                <a:cs typeface="+mn-cs"/>
              </a:rPr>
              <a:t>“</a:t>
            </a:r>
            <a:r>
              <a:rPr lang="en-US" dirty="0">
                <a:solidFill>
                  <a:srgbClr val="000000"/>
                </a:solidFill>
                <a:cs typeface="+mn-cs"/>
              </a:rPr>
              <a:t>code</a:t>
            </a:r>
            <a:r>
              <a:rPr lang="ja-JP" altLang="en-US" dirty="0">
                <a:solidFill>
                  <a:srgbClr val="000000"/>
                </a:solidFill>
                <a:cs typeface="+mn-cs"/>
              </a:rPr>
              <a:t>”</a:t>
            </a:r>
            <a:r>
              <a:rPr lang="en-US" dirty="0">
                <a:solidFill>
                  <a:srgbClr val="000000"/>
                </a:solidFill>
                <a:cs typeface="+mn-cs"/>
              </a:rPr>
              <a:t> assigned to each user; i.e., code set partitioning</a:t>
            </a:r>
          </a:p>
          <a:p>
            <a:pPr lvl="1">
              <a:defRPr/>
            </a:pPr>
            <a:r>
              <a:rPr lang="en-US" dirty="0">
                <a:solidFill>
                  <a:srgbClr val="000000"/>
                </a:solidFill>
              </a:rPr>
              <a:t>all users share same frequency, but each user </a:t>
            </a:r>
            <a:r>
              <a:rPr lang="en-US" dirty="0" smtClean="0">
                <a:solidFill>
                  <a:srgbClr val="000000"/>
                </a:solidFill>
              </a:rPr>
              <a:t>may have own </a:t>
            </a:r>
            <a:r>
              <a:rPr lang="ja-JP" altLang="en-US" dirty="0">
                <a:solidFill>
                  <a:srgbClr val="000000"/>
                </a:solidFill>
              </a:rPr>
              <a:t>“</a:t>
            </a:r>
            <a:r>
              <a:rPr lang="en-US" dirty="0">
                <a:solidFill>
                  <a:srgbClr val="000000"/>
                </a:solidFill>
              </a:rPr>
              <a:t>chipping</a:t>
            </a:r>
            <a:r>
              <a:rPr lang="ja-JP" altLang="en-US" dirty="0">
                <a:solidFill>
                  <a:srgbClr val="000000"/>
                </a:solidFill>
              </a:rPr>
              <a:t>”</a:t>
            </a:r>
            <a:r>
              <a:rPr lang="en-US" dirty="0">
                <a:solidFill>
                  <a:srgbClr val="000000"/>
                </a:solidFill>
              </a:rPr>
              <a:t> sequence (</a:t>
            </a:r>
            <a:r>
              <a:rPr lang="en-US" i="1" dirty="0">
                <a:solidFill>
                  <a:srgbClr val="000000"/>
                </a:solidFill>
              </a:rPr>
              <a:t>i.e., </a:t>
            </a:r>
            <a:r>
              <a:rPr lang="en-US" dirty="0">
                <a:solidFill>
                  <a:srgbClr val="000000"/>
                </a:solidFill>
              </a:rPr>
              <a:t>code) to encode data</a:t>
            </a:r>
          </a:p>
          <a:p>
            <a:pPr lvl="1">
              <a:defRPr/>
            </a:pPr>
            <a:r>
              <a:rPr lang="en-US" dirty="0">
                <a:solidFill>
                  <a:srgbClr val="000000"/>
                </a:solidFill>
              </a:rPr>
              <a:t>allows multiple users to </a:t>
            </a:r>
            <a:r>
              <a:rPr lang="ja-JP" altLang="en-US" dirty="0">
                <a:solidFill>
                  <a:srgbClr val="000000"/>
                </a:solidFill>
              </a:rPr>
              <a:t>“</a:t>
            </a:r>
            <a:r>
              <a:rPr lang="en-US" dirty="0">
                <a:solidFill>
                  <a:srgbClr val="000000"/>
                </a:solidFill>
              </a:rPr>
              <a:t>coexist</a:t>
            </a:r>
            <a:r>
              <a:rPr lang="ja-JP" altLang="en-US" dirty="0">
                <a:solidFill>
                  <a:srgbClr val="000000"/>
                </a:solidFill>
              </a:rPr>
              <a:t>”</a:t>
            </a:r>
            <a:r>
              <a:rPr lang="en-US" dirty="0">
                <a:solidFill>
                  <a:srgbClr val="000000"/>
                </a:solidFill>
              </a:rPr>
              <a:t> and transmit simultaneously with minimal interference (if codes are </a:t>
            </a:r>
            <a:r>
              <a:rPr lang="ja-JP" altLang="en-US" dirty="0">
                <a:solidFill>
                  <a:srgbClr val="000000"/>
                </a:solidFill>
              </a:rPr>
              <a:t>“</a:t>
            </a:r>
            <a:r>
              <a:rPr lang="en-US" dirty="0">
                <a:solidFill>
                  <a:srgbClr val="000000"/>
                </a:solidFill>
              </a:rPr>
              <a:t>orthogonal</a:t>
            </a:r>
            <a:r>
              <a:rPr lang="ja-JP" altLang="en-US" dirty="0">
                <a:solidFill>
                  <a:srgbClr val="000000"/>
                </a:solidFill>
              </a:rPr>
              <a:t>”</a:t>
            </a:r>
            <a:r>
              <a:rPr lang="en-US" dirty="0">
                <a:solidFill>
                  <a:srgbClr val="000000"/>
                </a:solidFill>
              </a:rPr>
              <a:t>)</a:t>
            </a:r>
          </a:p>
          <a:p>
            <a:pPr>
              <a:defRPr/>
            </a:pPr>
            <a:r>
              <a:rPr lang="en-US" i="1" dirty="0" smtClean="0">
                <a:solidFill>
                  <a:srgbClr val="000000"/>
                </a:solidFill>
                <a:cs typeface="+mn-cs"/>
              </a:rPr>
              <a:t>Encoded </a:t>
            </a:r>
            <a:r>
              <a:rPr lang="en-US" i="1" dirty="0">
                <a:solidFill>
                  <a:srgbClr val="000000"/>
                </a:solidFill>
                <a:cs typeface="+mn-cs"/>
              </a:rPr>
              <a:t>signal</a:t>
            </a:r>
            <a:r>
              <a:rPr lang="en-US" dirty="0">
                <a:solidFill>
                  <a:srgbClr val="000000"/>
                </a:solidFill>
                <a:cs typeface="+mn-cs"/>
              </a:rPr>
              <a:t> = (original data) X (chipping sequence)</a:t>
            </a:r>
          </a:p>
          <a:p>
            <a:pPr>
              <a:defRPr/>
            </a:pPr>
            <a:r>
              <a:rPr lang="en-US" i="1" dirty="0" smtClean="0">
                <a:solidFill>
                  <a:srgbClr val="000000"/>
                </a:solidFill>
                <a:cs typeface="+mn-cs"/>
              </a:rPr>
              <a:t>Decoding</a:t>
            </a:r>
            <a:r>
              <a:rPr lang="en-US" i="1" dirty="0">
                <a:solidFill>
                  <a:srgbClr val="000000"/>
                </a:solidFill>
                <a:cs typeface="+mn-cs"/>
              </a:rPr>
              <a:t>:</a:t>
            </a:r>
            <a:r>
              <a:rPr lang="en-US" dirty="0">
                <a:solidFill>
                  <a:srgbClr val="000000"/>
                </a:solidFill>
                <a:cs typeface="+mn-cs"/>
              </a:rPr>
              <a:t> </a:t>
            </a:r>
            <a:r>
              <a:rPr lang="en-US" dirty="0" smtClean="0">
                <a:solidFill>
                  <a:srgbClr val="000000"/>
                </a:solidFill>
                <a:cs typeface="+mn-cs"/>
              </a:rPr>
              <a:t>take inner-product </a:t>
            </a:r>
            <a:r>
              <a:rPr lang="en-US" dirty="0">
                <a:solidFill>
                  <a:srgbClr val="000000"/>
                </a:solidFill>
                <a:cs typeface="+mn-cs"/>
              </a:rPr>
              <a:t>of </a:t>
            </a:r>
            <a:r>
              <a:rPr lang="en-US" dirty="0" smtClean="0">
                <a:solidFill>
                  <a:srgbClr val="000000"/>
                </a:solidFill>
                <a:cs typeface="+mn-cs"/>
              </a:rPr>
              <a:t>encoded signal </a:t>
            </a:r>
            <a:r>
              <a:rPr lang="en-US" dirty="0">
                <a:solidFill>
                  <a:srgbClr val="000000"/>
                </a:solidFill>
                <a:cs typeface="+mn-cs"/>
              </a:rPr>
              <a:t>and chipping </a:t>
            </a:r>
            <a:r>
              <a:rPr lang="en-US" dirty="0" smtClean="0">
                <a:solidFill>
                  <a:srgbClr val="000000"/>
                </a:solidFill>
                <a:cs typeface="+mn-cs"/>
              </a:rPr>
              <a:t>sequence</a:t>
            </a:r>
            <a:endParaRPr lang="en-US" sz="3600" dirty="0">
              <a:solidFill>
                <a:srgbClr val="000000"/>
              </a:solidFill>
              <a:cs typeface="+mn-cs"/>
            </a:endParaRPr>
          </a:p>
          <a:p>
            <a:pPr>
              <a:defRPr/>
            </a:pPr>
            <a:r>
              <a:rPr lang="en-US" dirty="0" smtClean="0">
                <a:solidFill>
                  <a:srgbClr val="000000"/>
                </a:solidFill>
                <a:cs typeface="+mn-cs"/>
              </a:rPr>
              <a:t>Some systems use same chipping sequence for all users</a:t>
            </a:r>
          </a:p>
          <a:p>
            <a:pPr lvl="1">
              <a:defRPr/>
            </a:pPr>
            <a:r>
              <a:rPr lang="en-US" dirty="0" smtClean="0">
                <a:solidFill>
                  <a:srgbClr val="000000"/>
                </a:solidFill>
                <a:cs typeface="+mn-cs"/>
              </a:rPr>
              <a:t>means only one sender at a time</a:t>
            </a:r>
          </a:p>
          <a:p>
            <a:pPr lvl="1">
              <a:defRPr/>
            </a:pPr>
            <a:r>
              <a:rPr lang="en-US" dirty="0" smtClean="0">
                <a:solidFill>
                  <a:srgbClr val="000000"/>
                </a:solidFill>
                <a:cs typeface="+mn-cs"/>
              </a:rPr>
              <a:t>still useful, because more robust to interference than direct modulation</a:t>
            </a:r>
            <a:endParaRPr lang="en-US" dirty="0">
              <a:solidFill>
                <a:srgbClr val="000000"/>
              </a:solidFill>
              <a:cs typeface="+mn-cs"/>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17</a:t>
            </a:fld>
            <a:endParaRPr lang="en-US" dirty="0"/>
          </a:p>
        </p:txBody>
      </p:sp>
    </p:spTree>
    <p:extLst>
      <p:ext uri="{BB962C8B-B14F-4D97-AF65-F5344CB8AC3E}">
        <p14:creationId xmlns:p14="http://schemas.microsoft.com/office/powerpoint/2010/main" val="3208862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79360" y="409802"/>
            <a:ext cx="8549640" cy="1174856"/>
          </a:xfrm>
        </p:spPr>
        <p:txBody>
          <a:bodyPr/>
          <a:lstStyle/>
          <a:p>
            <a:pPr>
              <a:defRPr/>
            </a:pPr>
            <a:r>
              <a:rPr lang="en-US" dirty="0" smtClean="0">
                <a:latin typeface="+mn-lt"/>
                <a:cs typeface="+mj-cs"/>
              </a:rPr>
              <a:t>CDMA</a:t>
            </a:r>
            <a:r>
              <a:rPr lang="en-US" dirty="0">
                <a:latin typeface="+mn-lt"/>
                <a:cs typeface="+mj-cs"/>
              </a:rPr>
              <a:t> </a:t>
            </a:r>
            <a:r>
              <a:rPr lang="en-US" dirty="0" smtClean="0">
                <a:latin typeface="+mn-lt"/>
                <a:cs typeface="+mj-cs"/>
              </a:rPr>
              <a:t>with Two Senders</a:t>
            </a:r>
            <a:endParaRPr lang="en-US" dirty="0">
              <a:latin typeface="+mn-lt"/>
              <a:cs typeface="+mj-cs"/>
            </a:endParaRPr>
          </a:p>
        </p:txBody>
      </p:sp>
      <p:pic>
        <p:nvPicPr>
          <p:cNvPr id="50180" name="Picture 3" desc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1944" y="1367611"/>
            <a:ext cx="5844319" cy="637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2" name="TextBox 1"/>
          <p:cNvSpPr txBox="1">
            <a:spLocks noChangeArrowheads="1"/>
          </p:cNvSpPr>
          <p:nvPr/>
        </p:nvSpPr>
        <p:spPr bwMode="auto">
          <a:xfrm>
            <a:off x="6436177" y="4458431"/>
            <a:ext cx="3477271" cy="164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a:solidFill>
                  <a:srgbClr val="000000"/>
                </a:solidFill>
                <a:latin typeface="+mn-lt"/>
                <a:cs typeface="Gill Sans MT" charset="0"/>
              </a:rPr>
              <a:t>using same code as </a:t>
            </a:r>
            <a:r>
              <a:rPr lang="en-US" sz="2000" dirty="0" smtClean="0">
                <a:solidFill>
                  <a:srgbClr val="000000"/>
                </a:solidFill>
                <a:latin typeface="+mn-lt"/>
                <a:cs typeface="Gill Sans MT" charset="0"/>
              </a:rPr>
              <a:t/>
            </a:r>
            <a:br>
              <a:rPr lang="en-US" sz="2000" dirty="0" smtClean="0">
                <a:solidFill>
                  <a:srgbClr val="000000"/>
                </a:solidFill>
                <a:latin typeface="+mn-lt"/>
                <a:cs typeface="Gill Sans MT" charset="0"/>
              </a:rPr>
            </a:br>
            <a:r>
              <a:rPr lang="en-US" sz="2000" dirty="0" smtClean="0">
                <a:solidFill>
                  <a:srgbClr val="000000"/>
                </a:solidFill>
                <a:latin typeface="+mn-lt"/>
                <a:cs typeface="Gill Sans MT" charset="0"/>
              </a:rPr>
              <a:t>sender </a:t>
            </a:r>
            <a:r>
              <a:rPr lang="en-US" sz="2000" dirty="0">
                <a:solidFill>
                  <a:srgbClr val="000000"/>
                </a:solidFill>
                <a:latin typeface="+mn-lt"/>
                <a:cs typeface="Gill Sans MT" charset="0"/>
              </a:rPr>
              <a:t>1, receiver recovers sender 1’s original data from summed channel data!</a:t>
            </a:r>
          </a:p>
        </p:txBody>
      </p:sp>
      <p:sp>
        <p:nvSpPr>
          <p:cNvPr id="50183" name="TextBox 7"/>
          <p:cNvSpPr txBox="1">
            <a:spLocks noChangeArrowheads="1"/>
          </p:cNvSpPr>
          <p:nvPr/>
        </p:nvSpPr>
        <p:spPr bwMode="auto">
          <a:xfrm>
            <a:off x="1173257" y="2773092"/>
            <a:ext cx="1512676" cy="3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800" i="1" dirty="0">
                <a:solidFill>
                  <a:srgbClr val="000000"/>
                </a:solidFill>
                <a:latin typeface="+mn-lt"/>
                <a:cs typeface="Gill Sans MT" charset="0"/>
              </a:rPr>
              <a:t>Sender 1</a:t>
            </a:r>
          </a:p>
        </p:txBody>
      </p:sp>
      <p:sp>
        <p:nvSpPr>
          <p:cNvPr id="50184" name="TextBox 8"/>
          <p:cNvSpPr txBox="1">
            <a:spLocks noChangeArrowheads="1"/>
          </p:cNvSpPr>
          <p:nvPr/>
        </p:nvSpPr>
        <p:spPr bwMode="auto">
          <a:xfrm>
            <a:off x="1267616" y="4056832"/>
            <a:ext cx="1425301" cy="379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800" i="1" dirty="0">
                <a:solidFill>
                  <a:srgbClr val="000000"/>
                </a:solidFill>
                <a:latin typeface="+mn-lt"/>
                <a:cs typeface="Gill Sans MT" charset="0"/>
              </a:rPr>
              <a:t>Sender 2</a:t>
            </a:r>
          </a:p>
        </p:txBody>
      </p:sp>
      <p:sp>
        <p:nvSpPr>
          <p:cNvPr id="50185" name="TextBox 9"/>
          <p:cNvSpPr txBox="1">
            <a:spLocks noChangeArrowheads="1"/>
          </p:cNvSpPr>
          <p:nvPr/>
        </p:nvSpPr>
        <p:spPr bwMode="auto">
          <a:xfrm>
            <a:off x="6648330" y="2211421"/>
            <a:ext cx="3410070" cy="1026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a:solidFill>
                  <a:srgbClr val="000000"/>
                </a:solidFill>
                <a:latin typeface="+mn-lt"/>
                <a:cs typeface="Gill Sans MT" charset="0"/>
              </a:rPr>
              <a:t>channel sums together transmissions by sender 1 and 2</a:t>
            </a:r>
          </a:p>
        </p:txBody>
      </p:sp>
      <p:sp>
        <p:nvSpPr>
          <p:cNvPr id="3" name="Slide Number Placeholder 2"/>
          <p:cNvSpPr>
            <a:spLocks noGrp="1"/>
          </p:cNvSpPr>
          <p:nvPr>
            <p:ph type="sldNum" sz="quarter" idx="10"/>
          </p:nvPr>
        </p:nvSpPr>
        <p:spPr/>
        <p:txBody>
          <a:bodyPr/>
          <a:lstStyle/>
          <a:p>
            <a:fld id="{0783864D-491B-0D48-9494-9F5AD408C5EE}" type="slidenum">
              <a:rPr lang="en-US" smtClean="0"/>
              <a:pPr/>
              <a:t>18</a:t>
            </a:fld>
            <a:endParaRPr lang="en-US" dirty="0"/>
          </a:p>
        </p:txBody>
      </p:sp>
      <p:sp>
        <p:nvSpPr>
          <p:cNvPr id="10" name="TextBox 8"/>
          <p:cNvSpPr txBox="1">
            <a:spLocks noChangeArrowheads="1"/>
          </p:cNvSpPr>
          <p:nvPr/>
        </p:nvSpPr>
        <p:spPr bwMode="auto">
          <a:xfrm>
            <a:off x="1346741" y="6187439"/>
            <a:ext cx="936969" cy="757130"/>
          </a:xfrm>
          <a:prstGeom prst="rect">
            <a:avLst/>
          </a:prstGeom>
          <a:solidFill>
            <a:srgbClr val="FFFFFF"/>
          </a:solidFill>
          <a:ln>
            <a:noFill/>
          </a:ln>
          <a:extLst/>
        </p:spPr>
        <p:txBody>
          <a:bodyPr wrap="square" lIns="0" tIns="9144" rIns="0" bIns="9144">
            <a:no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600" dirty="0" smtClean="0">
                <a:solidFill>
                  <a:srgbClr val="000000"/>
                </a:solidFill>
                <a:latin typeface="Verdana"/>
                <a:cs typeface="Verdana"/>
              </a:rPr>
              <a:t>slot 1</a:t>
            </a:r>
            <a:br>
              <a:rPr lang="en-US" sz="1600" dirty="0" smtClean="0">
                <a:solidFill>
                  <a:srgbClr val="000000"/>
                </a:solidFill>
                <a:latin typeface="Verdana"/>
                <a:cs typeface="Verdana"/>
              </a:rPr>
            </a:br>
            <a:r>
              <a:rPr lang="en-US" sz="1600" dirty="0" smtClean="0">
                <a:solidFill>
                  <a:srgbClr val="000000"/>
                </a:solidFill>
                <a:latin typeface="Verdana"/>
                <a:cs typeface="Verdana"/>
              </a:rPr>
              <a:t>received input</a:t>
            </a:r>
            <a:endParaRPr lang="en-US" sz="1600" dirty="0">
              <a:solidFill>
                <a:srgbClr val="000000"/>
              </a:solidFill>
              <a:latin typeface="Verdana"/>
              <a:cs typeface="Verdana"/>
            </a:endParaRPr>
          </a:p>
        </p:txBody>
      </p:sp>
      <p:sp>
        <p:nvSpPr>
          <p:cNvPr id="11" name="TextBox 8"/>
          <p:cNvSpPr txBox="1">
            <a:spLocks noChangeArrowheads="1"/>
          </p:cNvSpPr>
          <p:nvPr/>
        </p:nvSpPr>
        <p:spPr bwMode="auto">
          <a:xfrm>
            <a:off x="2317370" y="6193306"/>
            <a:ext cx="906692" cy="757130"/>
          </a:xfrm>
          <a:prstGeom prst="rect">
            <a:avLst/>
          </a:prstGeom>
          <a:solidFill>
            <a:srgbClr val="FFFFFF"/>
          </a:solidFill>
          <a:ln>
            <a:noFill/>
          </a:ln>
          <a:extLst/>
        </p:spPr>
        <p:txBody>
          <a:bodyPr wrap="square" lIns="0" tIns="9144" rIns="0" bIns="9144">
            <a:no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600" dirty="0" smtClean="0">
                <a:solidFill>
                  <a:srgbClr val="000000"/>
                </a:solidFill>
                <a:latin typeface="Verdana"/>
                <a:cs typeface="Verdana"/>
              </a:rPr>
              <a:t>slot 0</a:t>
            </a:r>
            <a:br>
              <a:rPr lang="en-US" sz="1600" dirty="0" smtClean="0">
                <a:solidFill>
                  <a:srgbClr val="000000"/>
                </a:solidFill>
                <a:latin typeface="Verdana"/>
                <a:cs typeface="Verdana"/>
              </a:rPr>
            </a:br>
            <a:r>
              <a:rPr lang="en-US" sz="1600" dirty="0" smtClean="0">
                <a:solidFill>
                  <a:srgbClr val="000000"/>
                </a:solidFill>
                <a:latin typeface="Verdana"/>
                <a:cs typeface="Verdana"/>
              </a:rPr>
              <a:t>received input</a:t>
            </a:r>
            <a:endParaRPr lang="en-US" sz="1600" dirty="0">
              <a:solidFill>
                <a:srgbClr val="000000"/>
              </a:solidFill>
              <a:latin typeface="Verdana"/>
              <a:cs typeface="Verdana"/>
            </a:endParaRPr>
          </a:p>
        </p:txBody>
      </p:sp>
      <p:sp>
        <p:nvSpPr>
          <p:cNvPr id="12" name="TextBox 1"/>
          <p:cNvSpPr txBox="1">
            <a:spLocks noChangeArrowheads="1"/>
          </p:cNvSpPr>
          <p:nvPr/>
        </p:nvSpPr>
        <p:spPr bwMode="auto">
          <a:xfrm>
            <a:off x="6434585" y="6161640"/>
            <a:ext cx="3623815" cy="164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note: can correctly determine transmitted bits so long as competing signal does not change sign of received values</a:t>
            </a:r>
            <a:endParaRPr lang="en-US" sz="2000" dirty="0">
              <a:solidFill>
                <a:srgbClr val="000000"/>
              </a:solidFill>
              <a:latin typeface="+mn-lt"/>
              <a:cs typeface="Gill Sans MT" charset="0"/>
            </a:endParaRPr>
          </a:p>
        </p:txBody>
      </p:sp>
    </p:spTree>
    <p:extLst>
      <p:ext uri="{BB962C8B-B14F-4D97-AF65-F5344CB8AC3E}">
        <p14:creationId xmlns:p14="http://schemas.microsoft.com/office/powerpoint/2010/main" val="1983720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79360" y="409802"/>
            <a:ext cx="8549640" cy="1174856"/>
          </a:xfrm>
        </p:spPr>
        <p:txBody>
          <a:bodyPr/>
          <a:lstStyle/>
          <a:p>
            <a:pPr>
              <a:defRPr/>
            </a:pPr>
            <a:r>
              <a:rPr lang="en-US" dirty="0" smtClean="0">
                <a:latin typeface="+mn-lt"/>
                <a:cs typeface="+mj-cs"/>
              </a:rPr>
              <a:t>CDMA</a:t>
            </a:r>
            <a:r>
              <a:rPr lang="en-US" dirty="0">
                <a:latin typeface="+mn-lt"/>
                <a:cs typeface="+mj-cs"/>
              </a:rPr>
              <a:t> </a:t>
            </a:r>
            <a:r>
              <a:rPr lang="en-US" dirty="0" smtClean="0">
                <a:latin typeface="+mn-lt"/>
                <a:cs typeface="+mj-cs"/>
              </a:rPr>
              <a:t>Coding</a:t>
            </a:r>
            <a:endParaRPr lang="en-US" dirty="0">
              <a:latin typeface="+mn-lt"/>
              <a:cs typeface="+mj-cs"/>
            </a:endParaRPr>
          </a:p>
        </p:txBody>
      </p:sp>
      <p:grpSp>
        <p:nvGrpSpPr>
          <p:cNvPr id="50198" name="Group 50197"/>
          <p:cNvGrpSpPr/>
          <p:nvPr/>
        </p:nvGrpSpPr>
        <p:grpSpPr>
          <a:xfrm>
            <a:off x="375164" y="2947233"/>
            <a:ext cx="2699066" cy="1800076"/>
            <a:chOff x="7150036" y="2124811"/>
            <a:chExt cx="2699066" cy="1800076"/>
          </a:xfrm>
        </p:grpSpPr>
        <p:grpSp>
          <p:nvGrpSpPr>
            <p:cNvPr id="50193" name="Group 50192"/>
            <p:cNvGrpSpPr/>
            <p:nvPr/>
          </p:nvGrpSpPr>
          <p:grpSpPr>
            <a:xfrm>
              <a:off x="8454209" y="2124903"/>
              <a:ext cx="373243" cy="899738"/>
              <a:chOff x="8491253" y="2135487"/>
              <a:chExt cx="373243" cy="899738"/>
            </a:xfrm>
          </p:grpSpPr>
          <p:sp>
            <p:nvSpPr>
              <p:cNvPr id="114" name="Rectangle 113"/>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15" name="TextBox 114"/>
              <p:cNvSpPr txBox="1"/>
              <p:nvPr/>
            </p:nvSpPr>
            <p:spPr>
              <a:xfrm>
                <a:off x="8500294" y="227227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50192" name="Group 50191"/>
            <p:cNvGrpSpPr/>
            <p:nvPr/>
          </p:nvGrpSpPr>
          <p:grpSpPr>
            <a:xfrm>
              <a:off x="7797959" y="2124829"/>
              <a:ext cx="373243" cy="899738"/>
              <a:chOff x="7819127" y="2119537"/>
              <a:chExt cx="373243" cy="899738"/>
            </a:xfrm>
          </p:grpSpPr>
          <p:sp>
            <p:nvSpPr>
              <p:cNvPr id="112" name="Rectangle 111"/>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13" name="TextBox 112"/>
              <p:cNvSpPr txBox="1"/>
              <p:nvPr/>
            </p:nvSpPr>
            <p:spPr>
              <a:xfrm>
                <a:off x="7828168" y="225632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50191" name="Group 50190"/>
            <p:cNvGrpSpPr/>
            <p:nvPr/>
          </p:nvGrpSpPr>
          <p:grpSpPr>
            <a:xfrm>
              <a:off x="7475163" y="2125789"/>
              <a:ext cx="373243" cy="899738"/>
              <a:chOff x="7485747" y="2120497"/>
              <a:chExt cx="373243" cy="899738"/>
            </a:xfrm>
          </p:grpSpPr>
          <p:sp>
            <p:nvSpPr>
              <p:cNvPr id="110" name="Rectangle 109"/>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11" name="TextBox 110"/>
              <p:cNvSpPr txBox="1"/>
              <p:nvPr/>
            </p:nvSpPr>
            <p:spPr>
              <a:xfrm>
                <a:off x="7494788" y="225728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50190" name="Group 50189"/>
            <p:cNvGrpSpPr/>
            <p:nvPr/>
          </p:nvGrpSpPr>
          <p:grpSpPr>
            <a:xfrm>
              <a:off x="7150036" y="2124811"/>
              <a:ext cx="373243" cy="899738"/>
              <a:chOff x="7150036" y="2124811"/>
              <a:chExt cx="373243" cy="899738"/>
            </a:xfrm>
          </p:grpSpPr>
          <p:sp>
            <p:nvSpPr>
              <p:cNvPr id="108" name="Rectangle 107"/>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09" name="TextBox 108"/>
              <p:cNvSpPr txBox="1"/>
              <p:nvPr/>
            </p:nvSpPr>
            <p:spPr>
              <a:xfrm>
                <a:off x="7159077" y="2261597"/>
                <a:ext cx="364202" cy="523220"/>
              </a:xfrm>
              <a:prstGeom prst="rect">
                <a:avLst/>
              </a:prstGeom>
              <a:noFill/>
            </p:spPr>
            <p:txBody>
              <a:bodyPr wrap="none" rtlCol="0">
                <a:spAutoFit/>
              </a:bodyPr>
              <a:lstStyle/>
              <a:p>
                <a:r>
                  <a:rPr lang="en-US" sz="2800" dirty="0" smtClean="0"/>
                  <a:t>1</a:t>
                </a:r>
                <a:endParaRPr lang="en-US" sz="2800" dirty="0"/>
              </a:p>
            </p:txBody>
          </p:sp>
        </p:grpSp>
        <p:grpSp>
          <p:nvGrpSpPr>
            <p:cNvPr id="50197" name="Group 50196"/>
            <p:cNvGrpSpPr/>
            <p:nvPr/>
          </p:nvGrpSpPr>
          <p:grpSpPr>
            <a:xfrm>
              <a:off x="9365326" y="3019065"/>
              <a:ext cx="483776" cy="899737"/>
              <a:chOff x="9444706" y="3024357"/>
              <a:chExt cx="483776" cy="899737"/>
            </a:xfrm>
          </p:grpSpPr>
          <p:sp>
            <p:nvSpPr>
              <p:cNvPr id="106" name="Rectangle 105"/>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07" name="TextBox 106"/>
              <p:cNvSpPr txBox="1"/>
              <p:nvPr/>
            </p:nvSpPr>
            <p:spPr>
              <a:xfrm>
                <a:off x="9444706" y="314872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50196" name="Group 50195"/>
            <p:cNvGrpSpPr/>
            <p:nvPr/>
          </p:nvGrpSpPr>
          <p:grpSpPr>
            <a:xfrm>
              <a:off x="9043755" y="3020213"/>
              <a:ext cx="483776" cy="899737"/>
              <a:chOff x="9112551" y="3020213"/>
              <a:chExt cx="483776" cy="899737"/>
            </a:xfrm>
          </p:grpSpPr>
          <p:sp>
            <p:nvSpPr>
              <p:cNvPr id="104" name="Rectangle 103"/>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05" name="TextBox 104"/>
              <p:cNvSpPr txBox="1"/>
              <p:nvPr/>
            </p:nvSpPr>
            <p:spPr>
              <a:xfrm>
                <a:off x="9112551" y="3144584"/>
                <a:ext cx="483776" cy="523220"/>
              </a:xfrm>
              <a:prstGeom prst="rect">
                <a:avLst/>
              </a:prstGeom>
              <a:noFill/>
            </p:spPr>
            <p:txBody>
              <a:bodyPr wrap="none" rtlCol="0">
                <a:spAutoFit/>
              </a:bodyPr>
              <a:lstStyle/>
              <a:p>
                <a:r>
                  <a:rPr lang="en-US" sz="2800" dirty="0" smtClean="0"/>
                  <a:t>-1</a:t>
                </a:r>
                <a:endParaRPr lang="en-US" sz="2800" dirty="0"/>
              </a:p>
            </p:txBody>
          </p:sp>
        </p:grpSp>
        <p:grpSp>
          <p:nvGrpSpPr>
            <p:cNvPr id="50195" name="Group 50194"/>
            <p:cNvGrpSpPr/>
            <p:nvPr/>
          </p:nvGrpSpPr>
          <p:grpSpPr>
            <a:xfrm>
              <a:off x="8721596" y="3021369"/>
              <a:ext cx="483776" cy="899737"/>
              <a:chOff x="8774516" y="3016077"/>
              <a:chExt cx="483776" cy="899737"/>
            </a:xfrm>
          </p:grpSpPr>
          <p:sp>
            <p:nvSpPr>
              <p:cNvPr id="102" name="Rectangle 101"/>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03" name="TextBox 102"/>
              <p:cNvSpPr txBox="1"/>
              <p:nvPr/>
            </p:nvSpPr>
            <p:spPr>
              <a:xfrm>
                <a:off x="8774516" y="314044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50194" name="Group 50193"/>
            <p:cNvGrpSpPr/>
            <p:nvPr/>
          </p:nvGrpSpPr>
          <p:grpSpPr>
            <a:xfrm>
              <a:off x="8065985" y="3025150"/>
              <a:ext cx="483776" cy="899737"/>
              <a:chOff x="8097737" y="3030442"/>
              <a:chExt cx="483776" cy="899737"/>
            </a:xfrm>
          </p:grpSpPr>
          <p:sp>
            <p:nvSpPr>
              <p:cNvPr id="100" name="Rectangle 99"/>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01" name="TextBox 100"/>
              <p:cNvSpPr txBox="1"/>
              <p:nvPr/>
            </p:nvSpPr>
            <p:spPr>
              <a:xfrm>
                <a:off x="8097737" y="3154813"/>
                <a:ext cx="483776" cy="523220"/>
              </a:xfrm>
              <a:prstGeom prst="rect">
                <a:avLst/>
              </a:prstGeom>
              <a:noFill/>
            </p:spPr>
            <p:txBody>
              <a:bodyPr wrap="none" rtlCol="0">
                <a:spAutoFit/>
              </a:bodyPr>
              <a:lstStyle/>
              <a:p>
                <a:r>
                  <a:rPr lang="en-US" sz="2800" dirty="0" smtClean="0"/>
                  <a:t>-1</a:t>
                </a:r>
                <a:endParaRPr lang="en-US" sz="2800" dirty="0"/>
              </a:p>
            </p:txBody>
          </p:sp>
        </p:grpSp>
      </p:grpSp>
      <p:sp>
        <p:nvSpPr>
          <p:cNvPr id="126" name="TextBox 9"/>
          <p:cNvSpPr txBox="1">
            <a:spLocks noChangeArrowheads="1"/>
          </p:cNvSpPr>
          <p:nvPr/>
        </p:nvSpPr>
        <p:spPr bwMode="auto">
          <a:xfrm>
            <a:off x="0" y="4885075"/>
            <a:ext cx="3410070"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1’s Code</a:t>
            </a:r>
            <a:endParaRPr lang="en-US" sz="2000" dirty="0">
              <a:solidFill>
                <a:srgbClr val="000000"/>
              </a:solidFill>
              <a:latin typeface="+mn-lt"/>
              <a:cs typeface="Gill Sans MT" charset="0"/>
            </a:endParaRPr>
          </a:p>
        </p:txBody>
      </p:sp>
      <p:grpSp>
        <p:nvGrpSpPr>
          <p:cNvPr id="127" name="Group 126"/>
          <p:cNvGrpSpPr/>
          <p:nvPr/>
        </p:nvGrpSpPr>
        <p:grpSpPr>
          <a:xfrm>
            <a:off x="6423865" y="1578992"/>
            <a:ext cx="2699066" cy="1800076"/>
            <a:chOff x="7150036" y="2124811"/>
            <a:chExt cx="2699066" cy="1800076"/>
          </a:xfrm>
        </p:grpSpPr>
        <p:grpSp>
          <p:nvGrpSpPr>
            <p:cNvPr id="128" name="Group 127"/>
            <p:cNvGrpSpPr/>
            <p:nvPr/>
          </p:nvGrpSpPr>
          <p:grpSpPr>
            <a:xfrm>
              <a:off x="8454209" y="2124903"/>
              <a:ext cx="373243" cy="899738"/>
              <a:chOff x="8491253" y="2135487"/>
              <a:chExt cx="373243" cy="899738"/>
            </a:xfrm>
          </p:grpSpPr>
          <p:sp>
            <p:nvSpPr>
              <p:cNvPr id="150" name="Rectangle 149"/>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51" name="TextBox 150"/>
              <p:cNvSpPr txBox="1"/>
              <p:nvPr/>
            </p:nvSpPr>
            <p:spPr>
              <a:xfrm>
                <a:off x="8500294" y="227227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29" name="Group 128"/>
            <p:cNvGrpSpPr/>
            <p:nvPr/>
          </p:nvGrpSpPr>
          <p:grpSpPr>
            <a:xfrm>
              <a:off x="7797959" y="2124829"/>
              <a:ext cx="373243" cy="899738"/>
              <a:chOff x="7819127" y="2119537"/>
              <a:chExt cx="373243" cy="899738"/>
            </a:xfrm>
          </p:grpSpPr>
          <p:sp>
            <p:nvSpPr>
              <p:cNvPr id="148" name="Rectangle 147"/>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49" name="TextBox 148"/>
              <p:cNvSpPr txBox="1"/>
              <p:nvPr/>
            </p:nvSpPr>
            <p:spPr>
              <a:xfrm>
                <a:off x="7828168" y="225632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30" name="Group 129"/>
            <p:cNvGrpSpPr/>
            <p:nvPr/>
          </p:nvGrpSpPr>
          <p:grpSpPr>
            <a:xfrm>
              <a:off x="7475163" y="2125789"/>
              <a:ext cx="373243" cy="899738"/>
              <a:chOff x="7485747" y="2120497"/>
              <a:chExt cx="373243" cy="899738"/>
            </a:xfrm>
          </p:grpSpPr>
          <p:sp>
            <p:nvSpPr>
              <p:cNvPr id="146" name="Rectangle 145"/>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47" name="TextBox 146"/>
              <p:cNvSpPr txBox="1"/>
              <p:nvPr/>
            </p:nvSpPr>
            <p:spPr>
              <a:xfrm>
                <a:off x="7494788" y="225728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31" name="Group 130"/>
            <p:cNvGrpSpPr/>
            <p:nvPr/>
          </p:nvGrpSpPr>
          <p:grpSpPr>
            <a:xfrm>
              <a:off x="7150036" y="2124811"/>
              <a:ext cx="373243" cy="899738"/>
              <a:chOff x="7150036" y="2124811"/>
              <a:chExt cx="373243" cy="899738"/>
            </a:xfrm>
          </p:grpSpPr>
          <p:sp>
            <p:nvSpPr>
              <p:cNvPr id="144" name="Rectangle 143"/>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45" name="TextBox 144"/>
              <p:cNvSpPr txBox="1"/>
              <p:nvPr/>
            </p:nvSpPr>
            <p:spPr>
              <a:xfrm>
                <a:off x="7159077" y="2261597"/>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32" name="Group 131"/>
            <p:cNvGrpSpPr/>
            <p:nvPr/>
          </p:nvGrpSpPr>
          <p:grpSpPr>
            <a:xfrm>
              <a:off x="9365326" y="3019065"/>
              <a:ext cx="483776" cy="899737"/>
              <a:chOff x="9444706" y="3024357"/>
              <a:chExt cx="483776" cy="899737"/>
            </a:xfrm>
          </p:grpSpPr>
          <p:sp>
            <p:nvSpPr>
              <p:cNvPr id="142" name="Rectangle 141"/>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43" name="TextBox 142"/>
              <p:cNvSpPr txBox="1"/>
              <p:nvPr/>
            </p:nvSpPr>
            <p:spPr>
              <a:xfrm>
                <a:off x="9444706" y="314872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33" name="Group 132"/>
            <p:cNvGrpSpPr/>
            <p:nvPr/>
          </p:nvGrpSpPr>
          <p:grpSpPr>
            <a:xfrm>
              <a:off x="9043755" y="3020213"/>
              <a:ext cx="483776" cy="899737"/>
              <a:chOff x="9112551" y="3020213"/>
              <a:chExt cx="483776" cy="899737"/>
            </a:xfrm>
          </p:grpSpPr>
          <p:sp>
            <p:nvSpPr>
              <p:cNvPr id="140" name="Rectangle 139"/>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41" name="TextBox 140"/>
              <p:cNvSpPr txBox="1"/>
              <p:nvPr/>
            </p:nvSpPr>
            <p:spPr>
              <a:xfrm>
                <a:off x="9112551" y="3144584"/>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34" name="Group 133"/>
            <p:cNvGrpSpPr/>
            <p:nvPr/>
          </p:nvGrpSpPr>
          <p:grpSpPr>
            <a:xfrm>
              <a:off x="8721596" y="3021369"/>
              <a:ext cx="483776" cy="899737"/>
              <a:chOff x="8774516" y="3016077"/>
              <a:chExt cx="483776" cy="899737"/>
            </a:xfrm>
          </p:grpSpPr>
          <p:sp>
            <p:nvSpPr>
              <p:cNvPr id="138" name="Rectangle 137"/>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39" name="TextBox 138"/>
              <p:cNvSpPr txBox="1"/>
              <p:nvPr/>
            </p:nvSpPr>
            <p:spPr>
              <a:xfrm>
                <a:off x="8774516" y="314044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35" name="Group 134"/>
            <p:cNvGrpSpPr/>
            <p:nvPr/>
          </p:nvGrpSpPr>
          <p:grpSpPr>
            <a:xfrm>
              <a:off x="8065985" y="3025150"/>
              <a:ext cx="483776" cy="899737"/>
              <a:chOff x="8097737" y="3030442"/>
              <a:chExt cx="483776" cy="899737"/>
            </a:xfrm>
          </p:grpSpPr>
          <p:sp>
            <p:nvSpPr>
              <p:cNvPr id="136" name="Rectangle 135"/>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37" name="TextBox 136"/>
              <p:cNvSpPr txBox="1"/>
              <p:nvPr/>
            </p:nvSpPr>
            <p:spPr>
              <a:xfrm>
                <a:off x="8097737" y="3154813"/>
                <a:ext cx="483776" cy="523220"/>
              </a:xfrm>
              <a:prstGeom prst="rect">
                <a:avLst/>
              </a:prstGeom>
              <a:noFill/>
            </p:spPr>
            <p:txBody>
              <a:bodyPr wrap="none" rtlCol="0">
                <a:spAutoFit/>
              </a:bodyPr>
              <a:lstStyle/>
              <a:p>
                <a:r>
                  <a:rPr lang="en-US" sz="2800" dirty="0" smtClean="0"/>
                  <a:t>-1</a:t>
                </a:r>
                <a:endParaRPr lang="en-US" sz="2800" dirty="0"/>
              </a:p>
            </p:txBody>
          </p:sp>
        </p:grpSp>
      </p:grpSp>
      <p:grpSp>
        <p:nvGrpSpPr>
          <p:cNvPr id="39" name="Group 38"/>
          <p:cNvGrpSpPr/>
          <p:nvPr/>
        </p:nvGrpSpPr>
        <p:grpSpPr>
          <a:xfrm>
            <a:off x="6566003" y="5708455"/>
            <a:ext cx="1787949" cy="900716"/>
            <a:chOff x="6549291" y="4822806"/>
            <a:chExt cx="1787949" cy="900716"/>
          </a:xfrm>
        </p:grpSpPr>
        <p:grpSp>
          <p:nvGrpSpPr>
            <p:cNvPr id="153" name="Group 152"/>
            <p:cNvGrpSpPr/>
            <p:nvPr/>
          </p:nvGrpSpPr>
          <p:grpSpPr>
            <a:xfrm>
              <a:off x="7853464" y="4822898"/>
              <a:ext cx="483776" cy="899738"/>
              <a:chOff x="8380720" y="2135487"/>
              <a:chExt cx="483776" cy="899738"/>
            </a:xfrm>
          </p:grpSpPr>
          <p:sp>
            <p:nvSpPr>
              <p:cNvPr id="175" name="Rectangle 174"/>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6" name="TextBox 175"/>
              <p:cNvSpPr txBox="1"/>
              <p:nvPr/>
            </p:nvSpPr>
            <p:spPr>
              <a:xfrm>
                <a:off x="8380720" y="227227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54" name="Group 153"/>
            <p:cNvGrpSpPr/>
            <p:nvPr/>
          </p:nvGrpSpPr>
          <p:grpSpPr>
            <a:xfrm>
              <a:off x="7197214" y="4822824"/>
              <a:ext cx="483776" cy="899738"/>
              <a:chOff x="7708594" y="2119537"/>
              <a:chExt cx="483776" cy="899738"/>
            </a:xfrm>
          </p:grpSpPr>
          <p:sp>
            <p:nvSpPr>
              <p:cNvPr id="173" name="Rectangle 172"/>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4" name="TextBox 173"/>
              <p:cNvSpPr txBox="1"/>
              <p:nvPr/>
            </p:nvSpPr>
            <p:spPr>
              <a:xfrm>
                <a:off x="7708594" y="225632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55" name="Group 154"/>
            <p:cNvGrpSpPr/>
            <p:nvPr/>
          </p:nvGrpSpPr>
          <p:grpSpPr>
            <a:xfrm>
              <a:off x="6874418" y="4823784"/>
              <a:ext cx="483776" cy="899738"/>
              <a:chOff x="7375214" y="2120497"/>
              <a:chExt cx="483776" cy="899738"/>
            </a:xfrm>
          </p:grpSpPr>
          <p:sp>
            <p:nvSpPr>
              <p:cNvPr id="171" name="Rectangle 170"/>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2" name="TextBox 171"/>
              <p:cNvSpPr txBox="1"/>
              <p:nvPr/>
            </p:nvSpPr>
            <p:spPr>
              <a:xfrm>
                <a:off x="7375214" y="225728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56" name="Group 155"/>
            <p:cNvGrpSpPr/>
            <p:nvPr/>
          </p:nvGrpSpPr>
          <p:grpSpPr>
            <a:xfrm>
              <a:off x="6549291" y="4822806"/>
              <a:ext cx="483776" cy="899738"/>
              <a:chOff x="7039503" y="2124811"/>
              <a:chExt cx="483776" cy="899738"/>
            </a:xfrm>
          </p:grpSpPr>
          <p:sp>
            <p:nvSpPr>
              <p:cNvPr id="169" name="Rectangle 168"/>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0" name="TextBox 169"/>
              <p:cNvSpPr txBox="1"/>
              <p:nvPr/>
            </p:nvSpPr>
            <p:spPr>
              <a:xfrm>
                <a:off x="7039503" y="2261597"/>
                <a:ext cx="483776" cy="523220"/>
              </a:xfrm>
              <a:prstGeom prst="rect">
                <a:avLst/>
              </a:prstGeom>
              <a:noFill/>
            </p:spPr>
            <p:txBody>
              <a:bodyPr wrap="none" rtlCol="0">
                <a:spAutoFit/>
              </a:bodyPr>
              <a:lstStyle/>
              <a:p>
                <a:r>
                  <a:rPr lang="en-US" sz="2800" dirty="0" smtClean="0"/>
                  <a:t>-1</a:t>
                </a:r>
                <a:endParaRPr lang="en-US" sz="2800" dirty="0"/>
              </a:p>
            </p:txBody>
          </p:sp>
        </p:grpSp>
      </p:grpSp>
      <p:grpSp>
        <p:nvGrpSpPr>
          <p:cNvPr id="18432" name="Group 18431"/>
          <p:cNvGrpSpPr/>
          <p:nvPr/>
        </p:nvGrpSpPr>
        <p:grpSpPr>
          <a:xfrm>
            <a:off x="7652688" y="4799660"/>
            <a:ext cx="1721242" cy="905822"/>
            <a:chOff x="7637648" y="5717060"/>
            <a:chExt cx="1721242" cy="905822"/>
          </a:xfrm>
        </p:grpSpPr>
        <p:grpSp>
          <p:nvGrpSpPr>
            <p:cNvPr id="157" name="Group 156"/>
            <p:cNvGrpSpPr/>
            <p:nvPr/>
          </p:nvGrpSpPr>
          <p:grpSpPr>
            <a:xfrm>
              <a:off x="8936989" y="5717060"/>
              <a:ext cx="421901" cy="899737"/>
              <a:chOff x="9506581" y="3024357"/>
              <a:chExt cx="421901" cy="899737"/>
            </a:xfrm>
          </p:grpSpPr>
          <p:sp>
            <p:nvSpPr>
              <p:cNvPr id="167" name="Rectangle 166"/>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68" name="TextBox 167"/>
              <p:cNvSpPr txBox="1"/>
              <p:nvPr/>
            </p:nvSpPr>
            <p:spPr>
              <a:xfrm>
                <a:off x="9564280" y="3148728"/>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58" name="Group 157"/>
            <p:cNvGrpSpPr/>
            <p:nvPr/>
          </p:nvGrpSpPr>
          <p:grpSpPr>
            <a:xfrm>
              <a:off x="8615418" y="5718208"/>
              <a:ext cx="421901" cy="899737"/>
              <a:chOff x="9174426" y="3020213"/>
              <a:chExt cx="421901" cy="899737"/>
            </a:xfrm>
          </p:grpSpPr>
          <p:sp>
            <p:nvSpPr>
              <p:cNvPr id="165" name="Rectangle 164"/>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66" name="TextBox 165"/>
              <p:cNvSpPr txBox="1"/>
              <p:nvPr/>
            </p:nvSpPr>
            <p:spPr>
              <a:xfrm>
                <a:off x="9232125" y="3144584"/>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59" name="Group 158"/>
            <p:cNvGrpSpPr/>
            <p:nvPr/>
          </p:nvGrpSpPr>
          <p:grpSpPr>
            <a:xfrm>
              <a:off x="8293259" y="5719364"/>
              <a:ext cx="421901" cy="899737"/>
              <a:chOff x="8836391" y="3016077"/>
              <a:chExt cx="421901" cy="899737"/>
            </a:xfrm>
          </p:grpSpPr>
          <p:sp>
            <p:nvSpPr>
              <p:cNvPr id="163" name="Rectangle 162"/>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64" name="TextBox 163"/>
              <p:cNvSpPr txBox="1"/>
              <p:nvPr/>
            </p:nvSpPr>
            <p:spPr>
              <a:xfrm>
                <a:off x="8894090" y="3140448"/>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60" name="Group 159"/>
            <p:cNvGrpSpPr/>
            <p:nvPr/>
          </p:nvGrpSpPr>
          <p:grpSpPr>
            <a:xfrm>
              <a:off x="7637648" y="5723145"/>
              <a:ext cx="421901" cy="899737"/>
              <a:chOff x="8159612" y="3030442"/>
              <a:chExt cx="421901" cy="899737"/>
            </a:xfrm>
          </p:grpSpPr>
          <p:sp>
            <p:nvSpPr>
              <p:cNvPr id="161" name="Rectangle 160"/>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62" name="TextBox 161"/>
              <p:cNvSpPr txBox="1"/>
              <p:nvPr/>
            </p:nvSpPr>
            <p:spPr>
              <a:xfrm>
                <a:off x="8217311" y="3154813"/>
                <a:ext cx="364202" cy="523220"/>
              </a:xfrm>
              <a:prstGeom prst="rect">
                <a:avLst/>
              </a:prstGeom>
              <a:noFill/>
            </p:spPr>
            <p:txBody>
              <a:bodyPr wrap="none" rtlCol="0">
                <a:spAutoFit/>
              </a:bodyPr>
              <a:lstStyle/>
              <a:p>
                <a:r>
                  <a:rPr lang="en-US" sz="2800" dirty="0" smtClean="0"/>
                  <a:t>1</a:t>
                </a:r>
                <a:endParaRPr lang="en-US" sz="2800" dirty="0"/>
              </a:p>
            </p:txBody>
          </p:sp>
        </p:grpSp>
      </p:grpSp>
      <p:sp>
        <p:nvSpPr>
          <p:cNvPr id="50199" name="TextBox 50198"/>
          <p:cNvSpPr txBox="1"/>
          <p:nvPr/>
        </p:nvSpPr>
        <p:spPr>
          <a:xfrm>
            <a:off x="4242376" y="2255897"/>
            <a:ext cx="838841" cy="646331"/>
          </a:xfrm>
          <a:prstGeom prst="rect">
            <a:avLst/>
          </a:prstGeom>
          <a:noFill/>
        </p:spPr>
        <p:txBody>
          <a:bodyPr wrap="none" rtlCol="0">
            <a:spAutoFit/>
          </a:bodyPr>
          <a:lstStyle/>
          <a:p>
            <a:r>
              <a:rPr lang="en-US" sz="3600" dirty="0" smtClean="0"/>
              <a:t>X 1</a:t>
            </a:r>
            <a:endParaRPr lang="en-US" sz="3600" dirty="0"/>
          </a:p>
        </p:txBody>
      </p:sp>
      <p:sp>
        <p:nvSpPr>
          <p:cNvPr id="178" name="TextBox 177"/>
          <p:cNvSpPr txBox="1"/>
          <p:nvPr/>
        </p:nvSpPr>
        <p:spPr>
          <a:xfrm>
            <a:off x="4140767" y="5416158"/>
            <a:ext cx="992579" cy="646331"/>
          </a:xfrm>
          <a:prstGeom prst="rect">
            <a:avLst/>
          </a:prstGeom>
          <a:noFill/>
        </p:spPr>
        <p:txBody>
          <a:bodyPr wrap="none" rtlCol="0">
            <a:spAutoFit/>
          </a:bodyPr>
          <a:lstStyle/>
          <a:p>
            <a:r>
              <a:rPr lang="en-US" sz="3600" dirty="0" smtClean="0"/>
              <a:t>X -1</a:t>
            </a:r>
            <a:endParaRPr lang="en-US" sz="3600" dirty="0"/>
          </a:p>
        </p:txBody>
      </p:sp>
      <p:cxnSp>
        <p:nvCxnSpPr>
          <p:cNvPr id="50201" name="Straight Arrow Connector 50200"/>
          <p:cNvCxnSpPr>
            <a:stCxn id="107" idx="3"/>
            <a:endCxn id="178" idx="1"/>
          </p:cNvCxnSpPr>
          <p:nvPr/>
        </p:nvCxnSpPr>
        <p:spPr bwMode="auto">
          <a:xfrm>
            <a:off x="3074230" y="4227468"/>
            <a:ext cx="1066537" cy="1511856"/>
          </a:xfrm>
          <a:prstGeom prst="straightConnector1">
            <a:avLst/>
          </a:prstGeom>
          <a:solidFill>
            <a:schemeClr val="accent1"/>
          </a:solidFill>
          <a:ln w="76200" cap="flat" cmpd="sng" algn="ctr">
            <a:solidFill>
              <a:schemeClr val="tx1"/>
            </a:solidFill>
            <a:prstDash val="solid"/>
            <a:round/>
            <a:headEnd type="none" w="sm" len="sm"/>
            <a:tailEnd type="arrow"/>
          </a:ln>
          <a:effectLst/>
        </p:spPr>
      </p:cxnSp>
      <p:cxnSp>
        <p:nvCxnSpPr>
          <p:cNvPr id="181" name="Straight Arrow Connector 180"/>
          <p:cNvCxnSpPr>
            <a:stCxn id="107" idx="3"/>
            <a:endCxn id="50199" idx="1"/>
          </p:cNvCxnSpPr>
          <p:nvPr/>
        </p:nvCxnSpPr>
        <p:spPr bwMode="auto">
          <a:xfrm flipV="1">
            <a:off x="3074230" y="2579063"/>
            <a:ext cx="1168146" cy="1648405"/>
          </a:xfrm>
          <a:prstGeom prst="straightConnector1">
            <a:avLst/>
          </a:prstGeom>
          <a:solidFill>
            <a:schemeClr val="accent1"/>
          </a:solidFill>
          <a:ln w="76200" cap="flat" cmpd="sng" algn="ctr">
            <a:solidFill>
              <a:schemeClr val="tx1"/>
            </a:solidFill>
            <a:prstDash val="solid"/>
            <a:round/>
            <a:headEnd type="none" w="sm" len="sm"/>
            <a:tailEnd type="arrow"/>
          </a:ln>
          <a:effectLst/>
        </p:spPr>
      </p:cxnSp>
      <p:cxnSp>
        <p:nvCxnSpPr>
          <p:cNvPr id="186" name="Straight Arrow Connector 185"/>
          <p:cNvCxnSpPr/>
          <p:nvPr/>
        </p:nvCxnSpPr>
        <p:spPr bwMode="auto">
          <a:xfrm>
            <a:off x="5113803" y="2439711"/>
            <a:ext cx="1069554" cy="0"/>
          </a:xfrm>
          <a:prstGeom prst="straightConnector1">
            <a:avLst/>
          </a:prstGeom>
          <a:solidFill>
            <a:schemeClr val="accent1"/>
          </a:solidFill>
          <a:ln w="76200" cap="flat" cmpd="sng" algn="ctr">
            <a:solidFill>
              <a:schemeClr val="tx1"/>
            </a:solidFill>
            <a:prstDash val="solid"/>
            <a:round/>
            <a:headEnd type="none" w="sm" len="sm"/>
            <a:tailEnd type="arrow"/>
          </a:ln>
          <a:effectLst/>
        </p:spPr>
      </p:cxnSp>
      <p:cxnSp>
        <p:nvCxnSpPr>
          <p:cNvPr id="190" name="Straight Arrow Connector 189"/>
          <p:cNvCxnSpPr/>
          <p:nvPr/>
        </p:nvCxnSpPr>
        <p:spPr bwMode="auto">
          <a:xfrm>
            <a:off x="5216067" y="5733656"/>
            <a:ext cx="1069554" cy="0"/>
          </a:xfrm>
          <a:prstGeom prst="straightConnector1">
            <a:avLst/>
          </a:prstGeom>
          <a:solidFill>
            <a:schemeClr val="accent1"/>
          </a:solidFill>
          <a:ln w="76200" cap="flat" cmpd="sng" algn="ctr">
            <a:solidFill>
              <a:schemeClr val="tx1"/>
            </a:solidFill>
            <a:prstDash val="solid"/>
            <a:round/>
            <a:headEnd type="none" w="sm" len="sm"/>
            <a:tailEnd type="arrow"/>
          </a:ln>
          <a:effectLst/>
        </p:spPr>
      </p:cxnSp>
      <p:sp>
        <p:nvSpPr>
          <p:cNvPr id="193" name="TextBox 9"/>
          <p:cNvSpPr txBox="1">
            <a:spLocks noChangeArrowheads="1"/>
          </p:cNvSpPr>
          <p:nvPr/>
        </p:nvSpPr>
        <p:spPr bwMode="auto">
          <a:xfrm>
            <a:off x="5481462" y="3399861"/>
            <a:ext cx="4113959"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1 sends this for a 1 bit</a:t>
            </a:r>
            <a:endParaRPr lang="en-US" sz="2000" dirty="0">
              <a:solidFill>
                <a:srgbClr val="000000"/>
              </a:solidFill>
              <a:latin typeface="+mn-lt"/>
              <a:cs typeface="Gill Sans MT" charset="0"/>
            </a:endParaRPr>
          </a:p>
        </p:txBody>
      </p:sp>
      <p:sp>
        <p:nvSpPr>
          <p:cNvPr id="194" name="TextBox 9"/>
          <p:cNvSpPr txBox="1">
            <a:spLocks noChangeArrowheads="1"/>
          </p:cNvSpPr>
          <p:nvPr/>
        </p:nvSpPr>
        <p:spPr bwMode="auto">
          <a:xfrm>
            <a:off x="5650574" y="6693806"/>
            <a:ext cx="4113959"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1 sends this for a 0 bit</a:t>
            </a:r>
            <a:endParaRPr lang="en-US" sz="2000" dirty="0">
              <a:solidFill>
                <a:srgbClr val="000000"/>
              </a:solidFill>
              <a:latin typeface="+mn-lt"/>
              <a:cs typeface="Gill Sans MT" charset="0"/>
            </a:endParaRPr>
          </a:p>
        </p:txBody>
      </p:sp>
    </p:spTree>
    <p:extLst>
      <p:ext uri="{BB962C8B-B14F-4D97-AF65-F5344CB8AC3E}">
        <p14:creationId xmlns:p14="http://schemas.microsoft.com/office/powerpoint/2010/main" val="2053947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57353"/>
            <a:ext cx="9625012" cy="949325"/>
          </a:xfrm>
        </p:spPr>
        <p:txBody>
          <a:bodyPr/>
          <a:lstStyle/>
          <a:p>
            <a:r>
              <a:rPr lang="en-US" dirty="0" smtClean="0"/>
              <a:t>Levels of Mobility</a:t>
            </a:r>
            <a:endParaRPr lang="en-US" dirty="0"/>
          </a:p>
        </p:txBody>
      </p:sp>
      <p:sp>
        <p:nvSpPr>
          <p:cNvPr id="3" name="Content Placeholder 2"/>
          <p:cNvSpPr>
            <a:spLocks noGrp="1"/>
          </p:cNvSpPr>
          <p:nvPr>
            <p:ph idx="1"/>
          </p:nvPr>
        </p:nvSpPr>
        <p:spPr>
          <a:xfrm>
            <a:off x="14288" y="1910973"/>
            <a:ext cx="10044112" cy="5874256"/>
          </a:xfrm>
        </p:spPr>
        <p:txBody>
          <a:bodyPr/>
          <a:lstStyle/>
          <a:p>
            <a:r>
              <a:rPr lang="en-US" dirty="0" smtClean="0"/>
              <a:t>Stationary mobile device</a:t>
            </a:r>
          </a:p>
          <a:p>
            <a:pPr lvl="1"/>
            <a:r>
              <a:rPr lang="en-US" dirty="0" smtClean="0"/>
              <a:t>connects from different locations but does not move while communication is in progress</a:t>
            </a:r>
          </a:p>
          <a:p>
            <a:pPr lvl="1"/>
            <a:r>
              <a:rPr lang="en-US" dirty="0" smtClean="0"/>
              <a:t>“client-only” operation just requires DHCP</a:t>
            </a:r>
          </a:p>
          <a:p>
            <a:pPr lvl="1"/>
            <a:r>
              <a:rPr lang="en-US" dirty="0" smtClean="0"/>
              <a:t>to allow others to “reach you” at any location, need mechanism for them to learn your current location</a:t>
            </a:r>
          </a:p>
          <a:p>
            <a:pPr lvl="2"/>
            <a:r>
              <a:rPr lang="en-US" dirty="0"/>
              <a:t>m</a:t>
            </a:r>
            <a:r>
              <a:rPr lang="en-US" dirty="0" smtClean="0"/>
              <a:t>obile IP handles this by “forwarding your calls” from home net</a:t>
            </a:r>
          </a:p>
          <a:p>
            <a:pPr lvl="2"/>
            <a:r>
              <a:rPr lang="en-US" dirty="0" smtClean="0"/>
              <a:t>application-specific solutions such as SIP registration also an option</a:t>
            </a:r>
          </a:p>
          <a:p>
            <a:r>
              <a:rPr lang="en-US" dirty="0" smtClean="0"/>
              <a:t>Moving mobile</a:t>
            </a:r>
          </a:p>
          <a:p>
            <a:pPr lvl="1"/>
            <a:r>
              <a:rPr lang="en-US" dirty="0" smtClean="0"/>
              <a:t>requires mechanism to disconnect from one wireless access point and connect to another as needed (handoff)</a:t>
            </a:r>
          </a:p>
          <a:p>
            <a:pPr lvl="1"/>
            <a:r>
              <a:rPr lang="en-US" dirty="0" smtClean="0"/>
              <a:t>speed of movement, wireless communication range are key factors when engineering solutions</a:t>
            </a:r>
          </a:p>
          <a:p>
            <a:pPr lvl="2"/>
            <a:r>
              <a:rPr lang="en-US" dirty="0" smtClean="0"/>
              <a:t>WIFI networks with small cells and walking users</a:t>
            </a:r>
          </a:p>
          <a:p>
            <a:pPr lvl="2"/>
            <a:r>
              <a:rPr lang="en-US" dirty="0" smtClean="0"/>
              <a:t>cell phone networks with large cells (10 km) and driving users</a:t>
            </a:r>
          </a:p>
        </p:txBody>
      </p:sp>
      <p:sp>
        <p:nvSpPr>
          <p:cNvPr id="4" name="Slide Number Placeholder 3"/>
          <p:cNvSpPr>
            <a:spLocks noGrp="1"/>
          </p:cNvSpPr>
          <p:nvPr>
            <p:ph type="sldNum" sz="quarter" idx="10"/>
          </p:nvPr>
        </p:nvSpPr>
        <p:spPr/>
        <p:txBody>
          <a:bodyPr/>
          <a:lstStyle/>
          <a:p>
            <a:fld id="{0783864D-491B-0D48-9494-9F5AD408C5EE}" type="slidenum">
              <a:rPr lang="en-US" smtClean="0"/>
              <a:pPr/>
              <a:t>2</a:t>
            </a:fld>
            <a:endParaRPr lang="en-US" dirty="0"/>
          </a:p>
        </p:txBody>
      </p:sp>
    </p:spTree>
    <p:extLst>
      <p:ext uri="{BB962C8B-B14F-4D97-AF65-F5344CB8AC3E}">
        <p14:creationId xmlns:p14="http://schemas.microsoft.com/office/powerpoint/2010/main" val="719089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79360" y="409802"/>
            <a:ext cx="8549640" cy="1174856"/>
          </a:xfrm>
        </p:spPr>
        <p:txBody>
          <a:bodyPr/>
          <a:lstStyle/>
          <a:p>
            <a:pPr>
              <a:defRPr/>
            </a:pPr>
            <a:r>
              <a:rPr lang="en-US" dirty="0" smtClean="0">
                <a:latin typeface="+mn-lt"/>
                <a:cs typeface="+mj-cs"/>
              </a:rPr>
              <a:t>CDMA</a:t>
            </a:r>
            <a:r>
              <a:rPr lang="en-US" dirty="0">
                <a:latin typeface="+mn-lt"/>
                <a:cs typeface="+mj-cs"/>
              </a:rPr>
              <a:t> </a:t>
            </a:r>
            <a:r>
              <a:rPr lang="en-US" dirty="0" smtClean="0">
                <a:latin typeface="+mn-lt"/>
                <a:cs typeface="+mj-cs"/>
              </a:rPr>
              <a:t>Coding</a:t>
            </a:r>
            <a:endParaRPr lang="en-US" dirty="0">
              <a:latin typeface="+mn-lt"/>
              <a:cs typeface="+mj-cs"/>
            </a:endParaRPr>
          </a:p>
        </p:txBody>
      </p:sp>
      <p:sp>
        <p:nvSpPr>
          <p:cNvPr id="126" name="TextBox 9"/>
          <p:cNvSpPr txBox="1">
            <a:spLocks noChangeArrowheads="1"/>
          </p:cNvSpPr>
          <p:nvPr/>
        </p:nvSpPr>
        <p:spPr bwMode="auto">
          <a:xfrm>
            <a:off x="0" y="4885075"/>
            <a:ext cx="3410070"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2’s Code</a:t>
            </a:r>
            <a:endParaRPr lang="en-US" sz="2000" dirty="0">
              <a:solidFill>
                <a:srgbClr val="000000"/>
              </a:solidFill>
              <a:latin typeface="+mn-lt"/>
              <a:cs typeface="Gill Sans MT" charset="0"/>
            </a:endParaRPr>
          </a:p>
        </p:txBody>
      </p:sp>
      <p:sp>
        <p:nvSpPr>
          <p:cNvPr id="50199" name="TextBox 50198"/>
          <p:cNvSpPr txBox="1"/>
          <p:nvPr/>
        </p:nvSpPr>
        <p:spPr>
          <a:xfrm>
            <a:off x="4242376" y="2255897"/>
            <a:ext cx="838841" cy="646331"/>
          </a:xfrm>
          <a:prstGeom prst="rect">
            <a:avLst/>
          </a:prstGeom>
          <a:noFill/>
        </p:spPr>
        <p:txBody>
          <a:bodyPr wrap="none" rtlCol="0">
            <a:spAutoFit/>
          </a:bodyPr>
          <a:lstStyle/>
          <a:p>
            <a:r>
              <a:rPr lang="en-US" sz="3600" dirty="0" smtClean="0"/>
              <a:t>X 1</a:t>
            </a:r>
            <a:endParaRPr lang="en-US" sz="3600" dirty="0"/>
          </a:p>
        </p:txBody>
      </p:sp>
      <p:sp>
        <p:nvSpPr>
          <p:cNvPr id="178" name="TextBox 177"/>
          <p:cNvSpPr txBox="1"/>
          <p:nvPr/>
        </p:nvSpPr>
        <p:spPr>
          <a:xfrm>
            <a:off x="4140767" y="5416158"/>
            <a:ext cx="992579" cy="646331"/>
          </a:xfrm>
          <a:prstGeom prst="rect">
            <a:avLst/>
          </a:prstGeom>
          <a:noFill/>
        </p:spPr>
        <p:txBody>
          <a:bodyPr wrap="none" rtlCol="0">
            <a:spAutoFit/>
          </a:bodyPr>
          <a:lstStyle/>
          <a:p>
            <a:r>
              <a:rPr lang="en-US" sz="3600" dirty="0" smtClean="0"/>
              <a:t>X -1</a:t>
            </a:r>
            <a:endParaRPr lang="en-US" sz="3600" dirty="0"/>
          </a:p>
        </p:txBody>
      </p:sp>
      <p:cxnSp>
        <p:nvCxnSpPr>
          <p:cNvPr id="50201" name="Straight Arrow Connector 50200"/>
          <p:cNvCxnSpPr>
            <a:endCxn id="178" idx="1"/>
          </p:cNvCxnSpPr>
          <p:nvPr/>
        </p:nvCxnSpPr>
        <p:spPr bwMode="auto">
          <a:xfrm>
            <a:off x="3074230" y="4227468"/>
            <a:ext cx="1066537" cy="1511856"/>
          </a:xfrm>
          <a:prstGeom prst="straightConnector1">
            <a:avLst/>
          </a:prstGeom>
          <a:solidFill>
            <a:schemeClr val="accent1"/>
          </a:solidFill>
          <a:ln w="76200" cap="flat" cmpd="sng" algn="ctr">
            <a:solidFill>
              <a:schemeClr val="tx1"/>
            </a:solidFill>
            <a:prstDash val="solid"/>
            <a:round/>
            <a:headEnd type="none" w="sm" len="sm"/>
            <a:tailEnd type="arrow"/>
          </a:ln>
          <a:effectLst/>
        </p:spPr>
      </p:cxnSp>
      <p:cxnSp>
        <p:nvCxnSpPr>
          <p:cNvPr id="181" name="Straight Arrow Connector 180"/>
          <p:cNvCxnSpPr>
            <a:endCxn id="50199" idx="1"/>
          </p:cNvCxnSpPr>
          <p:nvPr/>
        </p:nvCxnSpPr>
        <p:spPr bwMode="auto">
          <a:xfrm flipV="1">
            <a:off x="3074230" y="2579063"/>
            <a:ext cx="1168146" cy="1648405"/>
          </a:xfrm>
          <a:prstGeom prst="straightConnector1">
            <a:avLst/>
          </a:prstGeom>
          <a:solidFill>
            <a:schemeClr val="accent1"/>
          </a:solidFill>
          <a:ln w="76200" cap="flat" cmpd="sng" algn="ctr">
            <a:solidFill>
              <a:schemeClr val="tx1"/>
            </a:solidFill>
            <a:prstDash val="solid"/>
            <a:round/>
            <a:headEnd type="none" w="sm" len="sm"/>
            <a:tailEnd type="arrow"/>
          </a:ln>
          <a:effectLst/>
        </p:spPr>
      </p:cxnSp>
      <p:cxnSp>
        <p:nvCxnSpPr>
          <p:cNvPr id="186" name="Straight Arrow Connector 185"/>
          <p:cNvCxnSpPr/>
          <p:nvPr/>
        </p:nvCxnSpPr>
        <p:spPr bwMode="auto">
          <a:xfrm>
            <a:off x="5113803" y="2439711"/>
            <a:ext cx="1069554" cy="0"/>
          </a:xfrm>
          <a:prstGeom prst="straightConnector1">
            <a:avLst/>
          </a:prstGeom>
          <a:solidFill>
            <a:schemeClr val="accent1"/>
          </a:solidFill>
          <a:ln w="76200" cap="flat" cmpd="sng" algn="ctr">
            <a:solidFill>
              <a:schemeClr val="tx1"/>
            </a:solidFill>
            <a:prstDash val="solid"/>
            <a:round/>
            <a:headEnd type="none" w="sm" len="sm"/>
            <a:tailEnd type="arrow"/>
          </a:ln>
          <a:effectLst/>
        </p:spPr>
      </p:cxnSp>
      <p:cxnSp>
        <p:nvCxnSpPr>
          <p:cNvPr id="190" name="Straight Arrow Connector 189"/>
          <p:cNvCxnSpPr/>
          <p:nvPr/>
        </p:nvCxnSpPr>
        <p:spPr bwMode="auto">
          <a:xfrm>
            <a:off x="5216067" y="5733656"/>
            <a:ext cx="1069554" cy="0"/>
          </a:xfrm>
          <a:prstGeom prst="straightConnector1">
            <a:avLst/>
          </a:prstGeom>
          <a:solidFill>
            <a:schemeClr val="accent1"/>
          </a:solidFill>
          <a:ln w="76200" cap="flat" cmpd="sng" algn="ctr">
            <a:solidFill>
              <a:schemeClr val="tx1"/>
            </a:solidFill>
            <a:prstDash val="solid"/>
            <a:round/>
            <a:headEnd type="none" w="sm" len="sm"/>
            <a:tailEnd type="arrow"/>
          </a:ln>
          <a:effectLst/>
        </p:spPr>
      </p:cxnSp>
      <p:sp>
        <p:nvSpPr>
          <p:cNvPr id="193" name="TextBox 9"/>
          <p:cNvSpPr txBox="1">
            <a:spLocks noChangeArrowheads="1"/>
          </p:cNvSpPr>
          <p:nvPr/>
        </p:nvSpPr>
        <p:spPr bwMode="auto">
          <a:xfrm>
            <a:off x="5481462" y="3399861"/>
            <a:ext cx="4113959"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2 sends this for a 1 bit</a:t>
            </a:r>
            <a:endParaRPr lang="en-US" sz="2000" dirty="0">
              <a:solidFill>
                <a:srgbClr val="000000"/>
              </a:solidFill>
              <a:latin typeface="+mn-lt"/>
              <a:cs typeface="Gill Sans MT" charset="0"/>
            </a:endParaRPr>
          </a:p>
        </p:txBody>
      </p:sp>
      <p:sp>
        <p:nvSpPr>
          <p:cNvPr id="194" name="TextBox 9"/>
          <p:cNvSpPr txBox="1">
            <a:spLocks noChangeArrowheads="1"/>
          </p:cNvSpPr>
          <p:nvPr/>
        </p:nvSpPr>
        <p:spPr bwMode="auto">
          <a:xfrm>
            <a:off x="5650574" y="6693806"/>
            <a:ext cx="4113959"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2 sends this for a 0 bit</a:t>
            </a:r>
            <a:endParaRPr lang="en-US" sz="2000" dirty="0">
              <a:solidFill>
                <a:srgbClr val="000000"/>
              </a:solidFill>
              <a:latin typeface="+mn-lt"/>
              <a:cs typeface="Gill Sans MT" charset="0"/>
            </a:endParaRPr>
          </a:p>
        </p:txBody>
      </p:sp>
      <p:grpSp>
        <p:nvGrpSpPr>
          <p:cNvPr id="88" name="Group 87"/>
          <p:cNvGrpSpPr/>
          <p:nvPr/>
        </p:nvGrpSpPr>
        <p:grpSpPr>
          <a:xfrm>
            <a:off x="375164" y="2943758"/>
            <a:ext cx="2690792" cy="1801920"/>
            <a:chOff x="375164" y="2943758"/>
            <a:chExt cx="2690792" cy="1801920"/>
          </a:xfrm>
        </p:grpSpPr>
        <p:grpSp>
          <p:nvGrpSpPr>
            <p:cNvPr id="89" name="Group 88"/>
            <p:cNvGrpSpPr/>
            <p:nvPr/>
          </p:nvGrpSpPr>
          <p:grpSpPr>
            <a:xfrm>
              <a:off x="1671063" y="2947325"/>
              <a:ext cx="373243" cy="899738"/>
              <a:chOff x="8491253" y="2135487"/>
              <a:chExt cx="373243" cy="899738"/>
            </a:xfrm>
          </p:grpSpPr>
          <p:sp>
            <p:nvSpPr>
              <p:cNvPr id="177" name="Rectangle 176"/>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9" name="TextBox 178"/>
              <p:cNvSpPr txBox="1"/>
              <p:nvPr/>
            </p:nvSpPr>
            <p:spPr>
              <a:xfrm>
                <a:off x="8500294" y="227227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90" name="Group 89"/>
            <p:cNvGrpSpPr/>
            <p:nvPr/>
          </p:nvGrpSpPr>
          <p:grpSpPr>
            <a:xfrm>
              <a:off x="1023087" y="2947251"/>
              <a:ext cx="373243" cy="899738"/>
              <a:chOff x="7819127" y="2119537"/>
              <a:chExt cx="373243" cy="899738"/>
            </a:xfrm>
          </p:grpSpPr>
          <p:sp>
            <p:nvSpPr>
              <p:cNvPr id="125" name="Rectangle 124"/>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52" name="TextBox 151"/>
              <p:cNvSpPr txBox="1"/>
              <p:nvPr/>
            </p:nvSpPr>
            <p:spPr>
              <a:xfrm>
                <a:off x="7828168" y="225632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91" name="Group 90"/>
            <p:cNvGrpSpPr/>
            <p:nvPr/>
          </p:nvGrpSpPr>
          <p:grpSpPr>
            <a:xfrm>
              <a:off x="589758" y="3845940"/>
              <a:ext cx="483776" cy="899738"/>
              <a:chOff x="7375214" y="2120497"/>
              <a:chExt cx="483776" cy="899738"/>
            </a:xfrm>
          </p:grpSpPr>
          <p:sp>
            <p:nvSpPr>
              <p:cNvPr id="123" name="Rectangle 122"/>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24" name="TextBox 123"/>
              <p:cNvSpPr txBox="1"/>
              <p:nvPr/>
            </p:nvSpPr>
            <p:spPr>
              <a:xfrm>
                <a:off x="7375214" y="225728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92" name="Group 91"/>
            <p:cNvGrpSpPr/>
            <p:nvPr/>
          </p:nvGrpSpPr>
          <p:grpSpPr>
            <a:xfrm>
              <a:off x="375164" y="2947233"/>
              <a:ext cx="373243" cy="899738"/>
              <a:chOff x="7150036" y="2124811"/>
              <a:chExt cx="373243" cy="899738"/>
            </a:xfrm>
          </p:grpSpPr>
          <p:sp>
            <p:nvSpPr>
              <p:cNvPr id="121" name="Rectangle 120"/>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22" name="TextBox 121"/>
              <p:cNvSpPr txBox="1"/>
              <p:nvPr/>
            </p:nvSpPr>
            <p:spPr>
              <a:xfrm>
                <a:off x="7159077" y="2261597"/>
                <a:ext cx="364202" cy="523220"/>
              </a:xfrm>
              <a:prstGeom prst="rect">
                <a:avLst/>
              </a:prstGeom>
              <a:noFill/>
            </p:spPr>
            <p:txBody>
              <a:bodyPr wrap="none" rtlCol="0">
                <a:spAutoFit/>
              </a:bodyPr>
              <a:lstStyle/>
              <a:p>
                <a:r>
                  <a:rPr lang="en-US" sz="2800" dirty="0" smtClean="0"/>
                  <a:t>1</a:t>
                </a:r>
                <a:endParaRPr lang="en-US" sz="2800" dirty="0"/>
              </a:p>
            </p:txBody>
          </p:sp>
        </p:grpSp>
        <p:grpSp>
          <p:nvGrpSpPr>
            <p:cNvPr id="93" name="Group 92"/>
            <p:cNvGrpSpPr/>
            <p:nvPr/>
          </p:nvGrpSpPr>
          <p:grpSpPr>
            <a:xfrm>
              <a:off x="2644055" y="2943758"/>
              <a:ext cx="421901" cy="899737"/>
              <a:chOff x="9506581" y="3024357"/>
              <a:chExt cx="421901" cy="899737"/>
            </a:xfrm>
          </p:grpSpPr>
          <p:sp>
            <p:nvSpPr>
              <p:cNvPr id="119" name="Rectangle 118"/>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20" name="TextBox 119"/>
              <p:cNvSpPr txBox="1"/>
              <p:nvPr/>
            </p:nvSpPr>
            <p:spPr>
              <a:xfrm>
                <a:off x="9564280" y="3148728"/>
                <a:ext cx="364202" cy="523220"/>
              </a:xfrm>
              <a:prstGeom prst="rect">
                <a:avLst/>
              </a:prstGeom>
              <a:noFill/>
            </p:spPr>
            <p:txBody>
              <a:bodyPr wrap="none" rtlCol="0">
                <a:spAutoFit/>
              </a:bodyPr>
              <a:lstStyle/>
              <a:p>
                <a:r>
                  <a:rPr lang="en-US" sz="2800" dirty="0" smtClean="0"/>
                  <a:t>1</a:t>
                </a:r>
                <a:endParaRPr lang="en-US" sz="2800" dirty="0"/>
              </a:p>
            </p:txBody>
          </p:sp>
        </p:grpSp>
        <p:grpSp>
          <p:nvGrpSpPr>
            <p:cNvPr id="94" name="Group 93"/>
            <p:cNvGrpSpPr/>
            <p:nvPr/>
          </p:nvGrpSpPr>
          <p:grpSpPr>
            <a:xfrm>
              <a:off x="2322484" y="2944906"/>
              <a:ext cx="421901" cy="899737"/>
              <a:chOff x="9174426" y="3020213"/>
              <a:chExt cx="421901" cy="899737"/>
            </a:xfrm>
          </p:grpSpPr>
          <p:sp>
            <p:nvSpPr>
              <p:cNvPr id="117" name="Rectangle 116"/>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18" name="TextBox 117"/>
              <p:cNvSpPr txBox="1"/>
              <p:nvPr/>
            </p:nvSpPr>
            <p:spPr>
              <a:xfrm>
                <a:off x="9232125" y="3144584"/>
                <a:ext cx="364202" cy="523220"/>
              </a:xfrm>
              <a:prstGeom prst="rect">
                <a:avLst/>
              </a:prstGeom>
              <a:noFill/>
            </p:spPr>
            <p:txBody>
              <a:bodyPr wrap="none" rtlCol="0">
                <a:spAutoFit/>
              </a:bodyPr>
              <a:lstStyle/>
              <a:p>
                <a:r>
                  <a:rPr lang="en-US" sz="2800" dirty="0" smtClean="0"/>
                  <a:t>1</a:t>
                </a:r>
                <a:endParaRPr lang="en-US" sz="2800" dirty="0"/>
              </a:p>
            </p:txBody>
          </p:sp>
        </p:grpSp>
        <p:grpSp>
          <p:nvGrpSpPr>
            <p:cNvPr id="95" name="Group 94"/>
            <p:cNvGrpSpPr/>
            <p:nvPr/>
          </p:nvGrpSpPr>
          <p:grpSpPr>
            <a:xfrm>
              <a:off x="1938450" y="3843791"/>
              <a:ext cx="483776" cy="899737"/>
              <a:chOff x="8774516" y="3016077"/>
              <a:chExt cx="483776" cy="899737"/>
            </a:xfrm>
          </p:grpSpPr>
          <p:sp>
            <p:nvSpPr>
              <p:cNvPr id="99" name="Rectangle 98"/>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16" name="TextBox 115"/>
              <p:cNvSpPr txBox="1"/>
              <p:nvPr/>
            </p:nvSpPr>
            <p:spPr>
              <a:xfrm>
                <a:off x="8774516" y="314044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96" name="Group 95"/>
            <p:cNvGrpSpPr/>
            <p:nvPr/>
          </p:nvGrpSpPr>
          <p:grpSpPr>
            <a:xfrm>
              <a:off x="1348851" y="2949843"/>
              <a:ext cx="421901" cy="899737"/>
              <a:chOff x="8159612" y="3030442"/>
              <a:chExt cx="421901" cy="899737"/>
            </a:xfrm>
          </p:grpSpPr>
          <p:sp>
            <p:nvSpPr>
              <p:cNvPr id="97" name="Rectangle 96"/>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98" name="TextBox 97"/>
              <p:cNvSpPr txBox="1"/>
              <p:nvPr/>
            </p:nvSpPr>
            <p:spPr>
              <a:xfrm>
                <a:off x="8217311" y="3154813"/>
                <a:ext cx="364202" cy="523220"/>
              </a:xfrm>
              <a:prstGeom prst="rect">
                <a:avLst/>
              </a:prstGeom>
              <a:noFill/>
            </p:spPr>
            <p:txBody>
              <a:bodyPr wrap="none" rtlCol="0">
                <a:spAutoFit/>
              </a:bodyPr>
              <a:lstStyle/>
              <a:p>
                <a:r>
                  <a:rPr lang="en-US" sz="2800" dirty="0" smtClean="0"/>
                  <a:t>1</a:t>
                </a:r>
                <a:endParaRPr lang="en-US" sz="2800" dirty="0"/>
              </a:p>
            </p:txBody>
          </p:sp>
        </p:grpSp>
      </p:grpSp>
      <p:grpSp>
        <p:nvGrpSpPr>
          <p:cNvPr id="180" name="Group 179"/>
          <p:cNvGrpSpPr/>
          <p:nvPr/>
        </p:nvGrpSpPr>
        <p:grpSpPr>
          <a:xfrm>
            <a:off x="6527092" y="1542095"/>
            <a:ext cx="2690792" cy="1801920"/>
            <a:chOff x="375164" y="2943758"/>
            <a:chExt cx="2690792" cy="1801920"/>
          </a:xfrm>
        </p:grpSpPr>
        <p:grpSp>
          <p:nvGrpSpPr>
            <p:cNvPr id="182" name="Group 181"/>
            <p:cNvGrpSpPr/>
            <p:nvPr/>
          </p:nvGrpSpPr>
          <p:grpSpPr>
            <a:xfrm>
              <a:off x="1671063" y="2947325"/>
              <a:ext cx="373243" cy="899738"/>
              <a:chOff x="8491253" y="2135487"/>
              <a:chExt cx="373243" cy="899738"/>
            </a:xfrm>
          </p:grpSpPr>
          <p:sp>
            <p:nvSpPr>
              <p:cNvPr id="208" name="Rectangle 207"/>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9" name="TextBox 208"/>
              <p:cNvSpPr txBox="1"/>
              <p:nvPr/>
            </p:nvSpPr>
            <p:spPr>
              <a:xfrm>
                <a:off x="8500294" y="227227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83" name="Group 182"/>
            <p:cNvGrpSpPr/>
            <p:nvPr/>
          </p:nvGrpSpPr>
          <p:grpSpPr>
            <a:xfrm>
              <a:off x="1023087" y="2947251"/>
              <a:ext cx="373243" cy="899738"/>
              <a:chOff x="7819127" y="2119537"/>
              <a:chExt cx="373243" cy="899738"/>
            </a:xfrm>
          </p:grpSpPr>
          <p:sp>
            <p:nvSpPr>
              <p:cNvPr id="206" name="Rectangle 205"/>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7" name="TextBox 206"/>
              <p:cNvSpPr txBox="1"/>
              <p:nvPr/>
            </p:nvSpPr>
            <p:spPr>
              <a:xfrm>
                <a:off x="7828168" y="225632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84" name="Group 183"/>
            <p:cNvGrpSpPr/>
            <p:nvPr/>
          </p:nvGrpSpPr>
          <p:grpSpPr>
            <a:xfrm>
              <a:off x="589758" y="3845940"/>
              <a:ext cx="483776" cy="899738"/>
              <a:chOff x="7375214" y="2120497"/>
              <a:chExt cx="483776" cy="899738"/>
            </a:xfrm>
          </p:grpSpPr>
          <p:sp>
            <p:nvSpPr>
              <p:cNvPr id="204" name="Rectangle 203"/>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5" name="TextBox 204"/>
              <p:cNvSpPr txBox="1"/>
              <p:nvPr/>
            </p:nvSpPr>
            <p:spPr>
              <a:xfrm>
                <a:off x="7375214" y="225728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85" name="Group 184"/>
            <p:cNvGrpSpPr/>
            <p:nvPr/>
          </p:nvGrpSpPr>
          <p:grpSpPr>
            <a:xfrm>
              <a:off x="375164" y="2947233"/>
              <a:ext cx="373243" cy="899738"/>
              <a:chOff x="7150036" y="2124811"/>
              <a:chExt cx="373243" cy="899738"/>
            </a:xfrm>
          </p:grpSpPr>
          <p:sp>
            <p:nvSpPr>
              <p:cNvPr id="202" name="Rectangle 201"/>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3" name="TextBox 202"/>
              <p:cNvSpPr txBox="1"/>
              <p:nvPr/>
            </p:nvSpPr>
            <p:spPr>
              <a:xfrm>
                <a:off x="7159077" y="2261597"/>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87" name="Group 186"/>
            <p:cNvGrpSpPr/>
            <p:nvPr/>
          </p:nvGrpSpPr>
          <p:grpSpPr>
            <a:xfrm>
              <a:off x="2644055" y="2943758"/>
              <a:ext cx="421901" cy="899737"/>
              <a:chOff x="9506581" y="3024357"/>
              <a:chExt cx="421901" cy="899737"/>
            </a:xfrm>
          </p:grpSpPr>
          <p:sp>
            <p:nvSpPr>
              <p:cNvPr id="200" name="Rectangle 199"/>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1" name="TextBox 200"/>
              <p:cNvSpPr txBox="1"/>
              <p:nvPr/>
            </p:nvSpPr>
            <p:spPr>
              <a:xfrm>
                <a:off x="9564280" y="3148728"/>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88" name="Group 187"/>
            <p:cNvGrpSpPr/>
            <p:nvPr/>
          </p:nvGrpSpPr>
          <p:grpSpPr>
            <a:xfrm>
              <a:off x="2322484" y="2944906"/>
              <a:ext cx="421901" cy="899737"/>
              <a:chOff x="9174426" y="3020213"/>
              <a:chExt cx="421901" cy="899737"/>
            </a:xfrm>
          </p:grpSpPr>
          <p:sp>
            <p:nvSpPr>
              <p:cNvPr id="198" name="Rectangle 197"/>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99" name="TextBox 198"/>
              <p:cNvSpPr txBox="1"/>
              <p:nvPr/>
            </p:nvSpPr>
            <p:spPr>
              <a:xfrm>
                <a:off x="9232125" y="3144584"/>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89" name="Group 188"/>
            <p:cNvGrpSpPr/>
            <p:nvPr/>
          </p:nvGrpSpPr>
          <p:grpSpPr>
            <a:xfrm>
              <a:off x="1938450" y="3843791"/>
              <a:ext cx="483776" cy="899737"/>
              <a:chOff x="8774516" y="3016077"/>
              <a:chExt cx="483776" cy="899737"/>
            </a:xfrm>
          </p:grpSpPr>
          <p:sp>
            <p:nvSpPr>
              <p:cNvPr id="196" name="Rectangle 195"/>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97" name="TextBox 196"/>
              <p:cNvSpPr txBox="1"/>
              <p:nvPr/>
            </p:nvSpPr>
            <p:spPr>
              <a:xfrm>
                <a:off x="8774516" y="314044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91" name="Group 190"/>
            <p:cNvGrpSpPr/>
            <p:nvPr/>
          </p:nvGrpSpPr>
          <p:grpSpPr>
            <a:xfrm>
              <a:off x="1348851" y="2949843"/>
              <a:ext cx="421901" cy="899737"/>
              <a:chOff x="8159612" y="3030442"/>
              <a:chExt cx="421901" cy="899737"/>
            </a:xfrm>
          </p:grpSpPr>
          <p:sp>
            <p:nvSpPr>
              <p:cNvPr id="192" name="Rectangle 191"/>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95" name="TextBox 194"/>
              <p:cNvSpPr txBox="1"/>
              <p:nvPr/>
            </p:nvSpPr>
            <p:spPr>
              <a:xfrm>
                <a:off x="8217311" y="3154813"/>
                <a:ext cx="364202" cy="523220"/>
              </a:xfrm>
              <a:prstGeom prst="rect">
                <a:avLst/>
              </a:prstGeom>
              <a:noFill/>
            </p:spPr>
            <p:txBody>
              <a:bodyPr wrap="none" rtlCol="0">
                <a:spAutoFit/>
              </a:bodyPr>
              <a:lstStyle/>
              <a:p>
                <a:r>
                  <a:rPr lang="en-US" sz="2800" dirty="0" smtClean="0"/>
                  <a:t>1</a:t>
                </a:r>
                <a:endParaRPr lang="en-US" sz="2800" dirty="0"/>
              </a:p>
            </p:txBody>
          </p:sp>
        </p:grpSp>
      </p:grpSp>
      <p:grpSp>
        <p:nvGrpSpPr>
          <p:cNvPr id="3" name="Group 2"/>
          <p:cNvGrpSpPr/>
          <p:nvPr/>
        </p:nvGrpSpPr>
        <p:grpSpPr>
          <a:xfrm>
            <a:off x="6971196" y="4750182"/>
            <a:ext cx="1721935" cy="901887"/>
            <a:chOff x="6971196" y="5635812"/>
            <a:chExt cx="1721935" cy="901887"/>
          </a:xfrm>
        </p:grpSpPr>
        <p:grpSp>
          <p:nvGrpSpPr>
            <p:cNvPr id="213" name="Group 212"/>
            <p:cNvGrpSpPr/>
            <p:nvPr/>
          </p:nvGrpSpPr>
          <p:grpSpPr>
            <a:xfrm>
              <a:off x="6971196" y="5637961"/>
              <a:ext cx="373243" cy="899738"/>
              <a:chOff x="7485747" y="2120497"/>
              <a:chExt cx="373243" cy="899738"/>
            </a:xfrm>
          </p:grpSpPr>
          <p:sp>
            <p:nvSpPr>
              <p:cNvPr id="229" name="Rectangle 228"/>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30" name="TextBox 229"/>
              <p:cNvSpPr txBox="1"/>
              <p:nvPr/>
            </p:nvSpPr>
            <p:spPr>
              <a:xfrm>
                <a:off x="7494788" y="225728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17" name="Group 216"/>
            <p:cNvGrpSpPr/>
            <p:nvPr/>
          </p:nvGrpSpPr>
          <p:grpSpPr>
            <a:xfrm>
              <a:off x="8271230" y="5635812"/>
              <a:ext cx="421901" cy="899737"/>
              <a:chOff x="8836391" y="3016077"/>
              <a:chExt cx="421901" cy="899737"/>
            </a:xfrm>
          </p:grpSpPr>
          <p:sp>
            <p:nvSpPr>
              <p:cNvPr id="221" name="Rectangle 220"/>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2" name="TextBox 221"/>
              <p:cNvSpPr txBox="1"/>
              <p:nvPr/>
            </p:nvSpPr>
            <p:spPr>
              <a:xfrm>
                <a:off x="8894090" y="3140448"/>
                <a:ext cx="364202" cy="523220"/>
              </a:xfrm>
              <a:prstGeom prst="rect">
                <a:avLst/>
              </a:prstGeom>
              <a:noFill/>
            </p:spPr>
            <p:txBody>
              <a:bodyPr wrap="none" rtlCol="0">
                <a:spAutoFit/>
              </a:bodyPr>
              <a:lstStyle/>
              <a:p>
                <a:r>
                  <a:rPr lang="en-US" sz="2800" dirty="0" smtClean="0"/>
                  <a:t>1</a:t>
                </a:r>
                <a:endParaRPr lang="en-US" sz="2800" dirty="0"/>
              </a:p>
            </p:txBody>
          </p:sp>
        </p:grpSp>
      </p:grpSp>
      <p:grpSp>
        <p:nvGrpSpPr>
          <p:cNvPr id="2" name="Group 1"/>
          <p:cNvGrpSpPr/>
          <p:nvPr/>
        </p:nvGrpSpPr>
        <p:grpSpPr>
          <a:xfrm>
            <a:off x="6535536" y="5645365"/>
            <a:ext cx="2801325" cy="905822"/>
            <a:chOff x="6535536" y="4735779"/>
            <a:chExt cx="2801325" cy="905822"/>
          </a:xfrm>
        </p:grpSpPr>
        <p:grpSp>
          <p:nvGrpSpPr>
            <p:cNvPr id="211" name="Group 210"/>
            <p:cNvGrpSpPr/>
            <p:nvPr/>
          </p:nvGrpSpPr>
          <p:grpSpPr>
            <a:xfrm>
              <a:off x="7831435" y="4739346"/>
              <a:ext cx="483776" cy="899738"/>
              <a:chOff x="8380720" y="2135487"/>
              <a:chExt cx="483776" cy="899738"/>
            </a:xfrm>
          </p:grpSpPr>
          <p:sp>
            <p:nvSpPr>
              <p:cNvPr id="233" name="Rectangle 232"/>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34" name="TextBox 233"/>
              <p:cNvSpPr txBox="1"/>
              <p:nvPr/>
            </p:nvSpPr>
            <p:spPr>
              <a:xfrm>
                <a:off x="8380720" y="227227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12" name="Group 211"/>
            <p:cNvGrpSpPr/>
            <p:nvPr/>
          </p:nvGrpSpPr>
          <p:grpSpPr>
            <a:xfrm>
              <a:off x="7183459" y="4739272"/>
              <a:ext cx="483776" cy="899738"/>
              <a:chOff x="7708594" y="2119537"/>
              <a:chExt cx="483776" cy="899738"/>
            </a:xfrm>
          </p:grpSpPr>
          <p:sp>
            <p:nvSpPr>
              <p:cNvPr id="231" name="Rectangle 230"/>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32" name="TextBox 231"/>
              <p:cNvSpPr txBox="1"/>
              <p:nvPr/>
            </p:nvSpPr>
            <p:spPr>
              <a:xfrm>
                <a:off x="7708594" y="225632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14" name="Group 213"/>
            <p:cNvGrpSpPr/>
            <p:nvPr/>
          </p:nvGrpSpPr>
          <p:grpSpPr>
            <a:xfrm>
              <a:off x="6535536" y="4739254"/>
              <a:ext cx="483776" cy="899738"/>
              <a:chOff x="7039503" y="2124811"/>
              <a:chExt cx="483776" cy="899738"/>
            </a:xfrm>
          </p:grpSpPr>
          <p:sp>
            <p:nvSpPr>
              <p:cNvPr id="227" name="Rectangle 226"/>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8" name="TextBox 227"/>
              <p:cNvSpPr txBox="1"/>
              <p:nvPr/>
            </p:nvSpPr>
            <p:spPr>
              <a:xfrm>
                <a:off x="7039503" y="2261597"/>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15" name="Group 214"/>
            <p:cNvGrpSpPr/>
            <p:nvPr/>
          </p:nvGrpSpPr>
          <p:grpSpPr>
            <a:xfrm>
              <a:off x="8853085" y="4735779"/>
              <a:ext cx="483776" cy="899737"/>
              <a:chOff x="9444706" y="3024357"/>
              <a:chExt cx="483776" cy="899737"/>
            </a:xfrm>
          </p:grpSpPr>
          <p:sp>
            <p:nvSpPr>
              <p:cNvPr id="225" name="Rectangle 224"/>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6" name="TextBox 225"/>
              <p:cNvSpPr txBox="1"/>
              <p:nvPr/>
            </p:nvSpPr>
            <p:spPr>
              <a:xfrm>
                <a:off x="9444706" y="314872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16" name="Group 215"/>
            <p:cNvGrpSpPr/>
            <p:nvPr/>
          </p:nvGrpSpPr>
          <p:grpSpPr>
            <a:xfrm>
              <a:off x="8531514" y="4736927"/>
              <a:ext cx="483776" cy="899737"/>
              <a:chOff x="9112551" y="3020213"/>
              <a:chExt cx="483776" cy="899737"/>
            </a:xfrm>
          </p:grpSpPr>
          <p:sp>
            <p:nvSpPr>
              <p:cNvPr id="223" name="Rectangle 222"/>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4" name="TextBox 223"/>
              <p:cNvSpPr txBox="1"/>
              <p:nvPr/>
            </p:nvSpPr>
            <p:spPr>
              <a:xfrm>
                <a:off x="9112551" y="3144584"/>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18" name="Group 217"/>
            <p:cNvGrpSpPr/>
            <p:nvPr/>
          </p:nvGrpSpPr>
          <p:grpSpPr>
            <a:xfrm>
              <a:off x="7557881" y="4741864"/>
              <a:ext cx="483776" cy="899737"/>
              <a:chOff x="8097737" y="3030442"/>
              <a:chExt cx="483776" cy="899737"/>
            </a:xfrm>
          </p:grpSpPr>
          <p:sp>
            <p:nvSpPr>
              <p:cNvPr id="219" name="Rectangle 218"/>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0" name="TextBox 219"/>
              <p:cNvSpPr txBox="1"/>
              <p:nvPr/>
            </p:nvSpPr>
            <p:spPr>
              <a:xfrm>
                <a:off x="8097737" y="3154813"/>
                <a:ext cx="483776" cy="523220"/>
              </a:xfrm>
              <a:prstGeom prst="rect">
                <a:avLst/>
              </a:prstGeom>
              <a:noFill/>
            </p:spPr>
            <p:txBody>
              <a:bodyPr wrap="none" rtlCol="0">
                <a:spAutoFit/>
              </a:bodyPr>
              <a:lstStyle/>
              <a:p>
                <a:r>
                  <a:rPr lang="en-US" sz="2800" dirty="0" smtClean="0"/>
                  <a:t>-1</a:t>
                </a:r>
                <a:endParaRPr lang="en-US" sz="2800" dirty="0"/>
              </a:p>
            </p:txBody>
          </p:sp>
        </p:grpSp>
      </p:grpSp>
    </p:spTree>
    <p:extLst>
      <p:ext uri="{BB962C8B-B14F-4D97-AF65-F5344CB8AC3E}">
        <p14:creationId xmlns:p14="http://schemas.microsoft.com/office/powerpoint/2010/main" val="283038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79360" y="409802"/>
            <a:ext cx="8549640" cy="1174856"/>
          </a:xfrm>
        </p:spPr>
        <p:txBody>
          <a:bodyPr/>
          <a:lstStyle/>
          <a:p>
            <a:pPr>
              <a:defRPr/>
            </a:pPr>
            <a:r>
              <a:rPr lang="en-US" dirty="0" smtClean="0">
                <a:latin typeface="+mn-lt"/>
                <a:cs typeface="+mj-cs"/>
              </a:rPr>
              <a:t>CDMA</a:t>
            </a:r>
            <a:r>
              <a:rPr lang="en-US" dirty="0">
                <a:latin typeface="+mn-lt"/>
                <a:cs typeface="+mj-cs"/>
              </a:rPr>
              <a:t> </a:t>
            </a:r>
            <a:r>
              <a:rPr lang="en-US" dirty="0" smtClean="0">
                <a:latin typeface="+mn-lt"/>
                <a:cs typeface="+mj-cs"/>
              </a:rPr>
              <a:t>Coding</a:t>
            </a:r>
            <a:endParaRPr lang="en-US" dirty="0">
              <a:latin typeface="+mn-lt"/>
              <a:cs typeface="+mj-cs"/>
            </a:endParaRPr>
          </a:p>
        </p:txBody>
      </p:sp>
      <p:sp>
        <p:nvSpPr>
          <p:cNvPr id="126" name="TextBox 9"/>
          <p:cNvSpPr txBox="1">
            <a:spLocks noChangeArrowheads="1"/>
          </p:cNvSpPr>
          <p:nvPr/>
        </p:nvSpPr>
        <p:spPr bwMode="auto">
          <a:xfrm>
            <a:off x="1081133" y="3477762"/>
            <a:ext cx="3410070"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1 sends 01</a:t>
            </a:r>
          </a:p>
        </p:txBody>
      </p:sp>
      <p:grpSp>
        <p:nvGrpSpPr>
          <p:cNvPr id="2" name="Group 1"/>
          <p:cNvGrpSpPr/>
          <p:nvPr/>
        </p:nvGrpSpPr>
        <p:grpSpPr>
          <a:xfrm>
            <a:off x="54247" y="1708646"/>
            <a:ext cx="2454762" cy="1809511"/>
            <a:chOff x="6566003" y="4799660"/>
            <a:chExt cx="2807927" cy="1809511"/>
          </a:xfrm>
        </p:grpSpPr>
        <p:grpSp>
          <p:nvGrpSpPr>
            <p:cNvPr id="39" name="Group 38"/>
            <p:cNvGrpSpPr/>
            <p:nvPr/>
          </p:nvGrpSpPr>
          <p:grpSpPr>
            <a:xfrm>
              <a:off x="6566003" y="5708455"/>
              <a:ext cx="1787949" cy="900716"/>
              <a:chOff x="6549291" y="4822806"/>
              <a:chExt cx="1787949" cy="900716"/>
            </a:xfrm>
          </p:grpSpPr>
          <p:grpSp>
            <p:nvGrpSpPr>
              <p:cNvPr id="153" name="Group 152"/>
              <p:cNvGrpSpPr/>
              <p:nvPr/>
            </p:nvGrpSpPr>
            <p:grpSpPr>
              <a:xfrm>
                <a:off x="7853464" y="4822898"/>
                <a:ext cx="483776" cy="899738"/>
                <a:chOff x="8380720" y="2135487"/>
                <a:chExt cx="483776" cy="899738"/>
              </a:xfrm>
            </p:grpSpPr>
            <p:sp>
              <p:nvSpPr>
                <p:cNvPr id="175" name="Rectangle 174"/>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6" name="TextBox 175"/>
                <p:cNvSpPr txBox="1"/>
                <p:nvPr/>
              </p:nvSpPr>
              <p:spPr>
                <a:xfrm>
                  <a:off x="8380720" y="227227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54" name="Group 153"/>
              <p:cNvGrpSpPr/>
              <p:nvPr/>
            </p:nvGrpSpPr>
            <p:grpSpPr>
              <a:xfrm>
                <a:off x="7197214" y="4822824"/>
                <a:ext cx="483776" cy="899738"/>
                <a:chOff x="7708594" y="2119537"/>
                <a:chExt cx="483776" cy="899738"/>
              </a:xfrm>
            </p:grpSpPr>
            <p:sp>
              <p:nvSpPr>
                <p:cNvPr id="173" name="Rectangle 172"/>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4" name="TextBox 173"/>
                <p:cNvSpPr txBox="1"/>
                <p:nvPr/>
              </p:nvSpPr>
              <p:spPr>
                <a:xfrm>
                  <a:off x="7708594" y="225632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55" name="Group 154"/>
              <p:cNvGrpSpPr/>
              <p:nvPr/>
            </p:nvGrpSpPr>
            <p:grpSpPr>
              <a:xfrm>
                <a:off x="6874418" y="4823784"/>
                <a:ext cx="483776" cy="899738"/>
                <a:chOff x="7375214" y="2120497"/>
                <a:chExt cx="483776" cy="899738"/>
              </a:xfrm>
            </p:grpSpPr>
            <p:sp>
              <p:nvSpPr>
                <p:cNvPr id="171" name="Rectangle 170"/>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2" name="TextBox 171"/>
                <p:cNvSpPr txBox="1"/>
                <p:nvPr/>
              </p:nvSpPr>
              <p:spPr>
                <a:xfrm>
                  <a:off x="7375214" y="225728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56" name="Group 155"/>
              <p:cNvGrpSpPr/>
              <p:nvPr/>
            </p:nvGrpSpPr>
            <p:grpSpPr>
              <a:xfrm>
                <a:off x="6549291" y="4822806"/>
                <a:ext cx="483776" cy="899738"/>
                <a:chOff x="7039503" y="2124811"/>
                <a:chExt cx="483776" cy="899738"/>
              </a:xfrm>
            </p:grpSpPr>
            <p:sp>
              <p:nvSpPr>
                <p:cNvPr id="169" name="Rectangle 168"/>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0" name="TextBox 169"/>
                <p:cNvSpPr txBox="1"/>
                <p:nvPr/>
              </p:nvSpPr>
              <p:spPr>
                <a:xfrm>
                  <a:off x="7039503" y="2261597"/>
                  <a:ext cx="483776" cy="523220"/>
                </a:xfrm>
                <a:prstGeom prst="rect">
                  <a:avLst/>
                </a:prstGeom>
                <a:noFill/>
              </p:spPr>
              <p:txBody>
                <a:bodyPr wrap="none" rtlCol="0">
                  <a:spAutoFit/>
                </a:bodyPr>
                <a:lstStyle/>
                <a:p>
                  <a:r>
                    <a:rPr lang="en-US" sz="2800" dirty="0" smtClean="0"/>
                    <a:t>-1</a:t>
                  </a:r>
                  <a:endParaRPr lang="en-US" sz="2800" dirty="0"/>
                </a:p>
              </p:txBody>
            </p:sp>
          </p:grpSp>
        </p:grpSp>
        <p:grpSp>
          <p:nvGrpSpPr>
            <p:cNvPr id="18432" name="Group 18431"/>
            <p:cNvGrpSpPr/>
            <p:nvPr/>
          </p:nvGrpSpPr>
          <p:grpSpPr>
            <a:xfrm>
              <a:off x="7652688" y="4799660"/>
              <a:ext cx="1721242" cy="905822"/>
              <a:chOff x="7637648" y="5717060"/>
              <a:chExt cx="1721242" cy="905822"/>
            </a:xfrm>
          </p:grpSpPr>
          <p:grpSp>
            <p:nvGrpSpPr>
              <p:cNvPr id="157" name="Group 156"/>
              <p:cNvGrpSpPr/>
              <p:nvPr/>
            </p:nvGrpSpPr>
            <p:grpSpPr>
              <a:xfrm>
                <a:off x="8936989" y="5717060"/>
                <a:ext cx="421901" cy="899737"/>
                <a:chOff x="9506581" y="3024357"/>
                <a:chExt cx="421901" cy="899737"/>
              </a:xfrm>
            </p:grpSpPr>
            <p:sp>
              <p:nvSpPr>
                <p:cNvPr id="167" name="Rectangle 166"/>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68" name="TextBox 167"/>
                <p:cNvSpPr txBox="1"/>
                <p:nvPr/>
              </p:nvSpPr>
              <p:spPr>
                <a:xfrm>
                  <a:off x="9564280" y="3148728"/>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58" name="Group 157"/>
              <p:cNvGrpSpPr/>
              <p:nvPr/>
            </p:nvGrpSpPr>
            <p:grpSpPr>
              <a:xfrm>
                <a:off x="8615418" y="5718208"/>
                <a:ext cx="421901" cy="899737"/>
                <a:chOff x="9174426" y="3020213"/>
                <a:chExt cx="421901" cy="899737"/>
              </a:xfrm>
            </p:grpSpPr>
            <p:sp>
              <p:nvSpPr>
                <p:cNvPr id="165" name="Rectangle 164"/>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66" name="TextBox 165"/>
                <p:cNvSpPr txBox="1"/>
                <p:nvPr/>
              </p:nvSpPr>
              <p:spPr>
                <a:xfrm>
                  <a:off x="9232125" y="3144584"/>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59" name="Group 158"/>
              <p:cNvGrpSpPr/>
              <p:nvPr/>
            </p:nvGrpSpPr>
            <p:grpSpPr>
              <a:xfrm>
                <a:off x="8293259" y="5719364"/>
                <a:ext cx="421901" cy="899737"/>
                <a:chOff x="8836391" y="3016077"/>
                <a:chExt cx="421901" cy="899737"/>
              </a:xfrm>
            </p:grpSpPr>
            <p:sp>
              <p:nvSpPr>
                <p:cNvPr id="163" name="Rectangle 162"/>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64" name="TextBox 163"/>
                <p:cNvSpPr txBox="1"/>
                <p:nvPr/>
              </p:nvSpPr>
              <p:spPr>
                <a:xfrm>
                  <a:off x="8894090" y="3140448"/>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60" name="Group 159"/>
              <p:cNvGrpSpPr/>
              <p:nvPr/>
            </p:nvGrpSpPr>
            <p:grpSpPr>
              <a:xfrm>
                <a:off x="7637648" y="5723145"/>
                <a:ext cx="421901" cy="899737"/>
                <a:chOff x="8159612" y="3030442"/>
                <a:chExt cx="421901" cy="899737"/>
              </a:xfrm>
            </p:grpSpPr>
            <p:sp>
              <p:nvSpPr>
                <p:cNvPr id="161" name="Rectangle 160"/>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62" name="TextBox 161"/>
                <p:cNvSpPr txBox="1"/>
                <p:nvPr/>
              </p:nvSpPr>
              <p:spPr>
                <a:xfrm>
                  <a:off x="8217311" y="3154813"/>
                  <a:ext cx="364202" cy="523220"/>
                </a:xfrm>
                <a:prstGeom prst="rect">
                  <a:avLst/>
                </a:prstGeom>
                <a:noFill/>
              </p:spPr>
              <p:txBody>
                <a:bodyPr wrap="none" rtlCol="0">
                  <a:spAutoFit/>
                </a:bodyPr>
                <a:lstStyle/>
                <a:p>
                  <a:r>
                    <a:rPr lang="en-US" sz="2800" dirty="0" smtClean="0"/>
                    <a:t>1</a:t>
                  </a:r>
                  <a:endParaRPr lang="en-US" sz="2800" dirty="0"/>
                </a:p>
              </p:txBody>
            </p:sp>
          </p:grpSp>
        </p:grpSp>
      </p:grpSp>
      <p:grpSp>
        <p:nvGrpSpPr>
          <p:cNvPr id="88" name="Group 87"/>
          <p:cNvGrpSpPr/>
          <p:nvPr/>
        </p:nvGrpSpPr>
        <p:grpSpPr>
          <a:xfrm>
            <a:off x="2418243" y="1711970"/>
            <a:ext cx="2359593" cy="1800076"/>
            <a:chOff x="7150036" y="2124811"/>
            <a:chExt cx="2699066" cy="1800076"/>
          </a:xfrm>
        </p:grpSpPr>
        <p:grpSp>
          <p:nvGrpSpPr>
            <p:cNvPr id="89" name="Group 88"/>
            <p:cNvGrpSpPr/>
            <p:nvPr/>
          </p:nvGrpSpPr>
          <p:grpSpPr>
            <a:xfrm>
              <a:off x="8454209" y="2124903"/>
              <a:ext cx="373243" cy="899738"/>
              <a:chOff x="8491253" y="2135487"/>
              <a:chExt cx="373243" cy="899738"/>
            </a:xfrm>
          </p:grpSpPr>
          <p:sp>
            <p:nvSpPr>
              <p:cNvPr id="177" name="Rectangle 176"/>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79" name="TextBox 178"/>
              <p:cNvSpPr txBox="1"/>
              <p:nvPr/>
            </p:nvSpPr>
            <p:spPr>
              <a:xfrm>
                <a:off x="8500294" y="227227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90" name="Group 89"/>
            <p:cNvGrpSpPr/>
            <p:nvPr/>
          </p:nvGrpSpPr>
          <p:grpSpPr>
            <a:xfrm>
              <a:off x="7797959" y="2124829"/>
              <a:ext cx="373243" cy="899738"/>
              <a:chOff x="7819127" y="2119537"/>
              <a:chExt cx="373243" cy="899738"/>
            </a:xfrm>
          </p:grpSpPr>
          <p:sp>
            <p:nvSpPr>
              <p:cNvPr id="125" name="Rectangle 124"/>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52" name="TextBox 151"/>
              <p:cNvSpPr txBox="1"/>
              <p:nvPr/>
            </p:nvSpPr>
            <p:spPr>
              <a:xfrm>
                <a:off x="7828168" y="225632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91" name="Group 90"/>
            <p:cNvGrpSpPr/>
            <p:nvPr/>
          </p:nvGrpSpPr>
          <p:grpSpPr>
            <a:xfrm>
              <a:off x="7475163" y="2125789"/>
              <a:ext cx="373243" cy="899738"/>
              <a:chOff x="7485747" y="2120497"/>
              <a:chExt cx="373243" cy="899738"/>
            </a:xfrm>
          </p:grpSpPr>
          <p:sp>
            <p:nvSpPr>
              <p:cNvPr id="123" name="Rectangle 122"/>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24" name="TextBox 123"/>
              <p:cNvSpPr txBox="1"/>
              <p:nvPr/>
            </p:nvSpPr>
            <p:spPr>
              <a:xfrm>
                <a:off x="7494788" y="225728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92" name="Group 91"/>
            <p:cNvGrpSpPr/>
            <p:nvPr/>
          </p:nvGrpSpPr>
          <p:grpSpPr>
            <a:xfrm>
              <a:off x="7150036" y="2124811"/>
              <a:ext cx="373243" cy="899738"/>
              <a:chOff x="7150036" y="2124811"/>
              <a:chExt cx="373243" cy="899738"/>
            </a:xfrm>
          </p:grpSpPr>
          <p:sp>
            <p:nvSpPr>
              <p:cNvPr id="121" name="Rectangle 120"/>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22" name="TextBox 121"/>
              <p:cNvSpPr txBox="1"/>
              <p:nvPr/>
            </p:nvSpPr>
            <p:spPr>
              <a:xfrm>
                <a:off x="7159077" y="2261597"/>
                <a:ext cx="364202" cy="523220"/>
              </a:xfrm>
              <a:prstGeom prst="rect">
                <a:avLst/>
              </a:prstGeom>
              <a:noFill/>
            </p:spPr>
            <p:txBody>
              <a:bodyPr wrap="none" rtlCol="0">
                <a:spAutoFit/>
              </a:bodyPr>
              <a:lstStyle/>
              <a:p>
                <a:r>
                  <a:rPr lang="en-US" sz="2800" dirty="0" smtClean="0"/>
                  <a:t>1</a:t>
                </a:r>
                <a:endParaRPr lang="en-US" sz="2800" dirty="0"/>
              </a:p>
            </p:txBody>
          </p:sp>
        </p:grpSp>
        <p:grpSp>
          <p:nvGrpSpPr>
            <p:cNvPr id="93" name="Group 92"/>
            <p:cNvGrpSpPr/>
            <p:nvPr/>
          </p:nvGrpSpPr>
          <p:grpSpPr>
            <a:xfrm>
              <a:off x="9365326" y="3019065"/>
              <a:ext cx="483776" cy="899737"/>
              <a:chOff x="9444706" y="3024357"/>
              <a:chExt cx="483776" cy="899737"/>
            </a:xfrm>
          </p:grpSpPr>
          <p:sp>
            <p:nvSpPr>
              <p:cNvPr id="119" name="Rectangle 118"/>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20" name="TextBox 119"/>
              <p:cNvSpPr txBox="1"/>
              <p:nvPr/>
            </p:nvSpPr>
            <p:spPr>
              <a:xfrm>
                <a:off x="9444706" y="314872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94" name="Group 93"/>
            <p:cNvGrpSpPr/>
            <p:nvPr/>
          </p:nvGrpSpPr>
          <p:grpSpPr>
            <a:xfrm>
              <a:off x="9043755" y="3020213"/>
              <a:ext cx="483776" cy="899737"/>
              <a:chOff x="9112551" y="3020213"/>
              <a:chExt cx="483776" cy="899737"/>
            </a:xfrm>
          </p:grpSpPr>
          <p:sp>
            <p:nvSpPr>
              <p:cNvPr id="117" name="Rectangle 116"/>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18" name="TextBox 117"/>
              <p:cNvSpPr txBox="1"/>
              <p:nvPr/>
            </p:nvSpPr>
            <p:spPr>
              <a:xfrm>
                <a:off x="9112551" y="3144584"/>
                <a:ext cx="483776" cy="523220"/>
              </a:xfrm>
              <a:prstGeom prst="rect">
                <a:avLst/>
              </a:prstGeom>
              <a:noFill/>
            </p:spPr>
            <p:txBody>
              <a:bodyPr wrap="none" rtlCol="0">
                <a:spAutoFit/>
              </a:bodyPr>
              <a:lstStyle/>
              <a:p>
                <a:r>
                  <a:rPr lang="en-US" sz="2800" dirty="0" smtClean="0"/>
                  <a:t>-1</a:t>
                </a:r>
                <a:endParaRPr lang="en-US" sz="2800" dirty="0"/>
              </a:p>
            </p:txBody>
          </p:sp>
        </p:grpSp>
        <p:grpSp>
          <p:nvGrpSpPr>
            <p:cNvPr id="95" name="Group 94"/>
            <p:cNvGrpSpPr/>
            <p:nvPr/>
          </p:nvGrpSpPr>
          <p:grpSpPr>
            <a:xfrm>
              <a:off x="8721596" y="3021369"/>
              <a:ext cx="483776" cy="899737"/>
              <a:chOff x="8774516" y="3016077"/>
              <a:chExt cx="483776" cy="899737"/>
            </a:xfrm>
          </p:grpSpPr>
          <p:sp>
            <p:nvSpPr>
              <p:cNvPr id="99" name="Rectangle 98"/>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16" name="TextBox 115"/>
              <p:cNvSpPr txBox="1"/>
              <p:nvPr/>
            </p:nvSpPr>
            <p:spPr>
              <a:xfrm>
                <a:off x="8774516" y="314044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96" name="Group 95"/>
            <p:cNvGrpSpPr/>
            <p:nvPr/>
          </p:nvGrpSpPr>
          <p:grpSpPr>
            <a:xfrm>
              <a:off x="8065985" y="3025150"/>
              <a:ext cx="483776" cy="899737"/>
              <a:chOff x="8097737" y="3030442"/>
              <a:chExt cx="483776" cy="899737"/>
            </a:xfrm>
          </p:grpSpPr>
          <p:sp>
            <p:nvSpPr>
              <p:cNvPr id="97" name="Rectangle 96"/>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98" name="TextBox 97"/>
              <p:cNvSpPr txBox="1"/>
              <p:nvPr/>
            </p:nvSpPr>
            <p:spPr>
              <a:xfrm>
                <a:off x="8097737" y="3154813"/>
                <a:ext cx="483776" cy="523220"/>
              </a:xfrm>
              <a:prstGeom prst="rect">
                <a:avLst/>
              </a:prstGeom>
              <a:noFill/>
            </p:spPr>
            <p:txBody>
              <a:bodyPr wrap="none" rtlCol="0">
                <a:spAutoFit/>
              </a:bodyPr>
              <a:lstStyle/>
              <a:p>
                <a:r>
                  <a:rPr lang="en-US" sz="2800" dirty="0" smtClean="0"/>
                  <a:t>-1</a:t>
                </a:r>
                <a:endParaRPr lang="en-US" sz="2800" dirty="0"/>
              </a:p>
            </p:txBody>
          </p:sp>
        </p:grpSp>
      </p:grpSp>
      <p:sp>
        <p:nvSpPr>
          <p:cNvPr id="180" name="TextBox 9"/>
          <p:cNvSpPr txBox="1">
            <a:spLocks noChangeArrowheads="1"/>
          </p:cNvSpPr>
          <p:nvPr/>
        </p:nvSpPr>
        <p:spPr bwMode="auto">
          <a:xfrm>
            <a:off x="1044764" y="7053970"/>
            <a:ext cx="3410070"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2 sends 11</a:t>
            </a:r>
            <a:endParaRPr lang="en-US" sz="2000" dirty="0">
              <a:solidFill>
                <a:srgbClr val="000000"/>
              </a:solidFill>
              <a:latin typeface="+mn-lt"/>
              <a:cs typeface="Gill Sans MT" charset="0"/>
            </a:endParaRPr>
          </a:p>
        </p:txBody>
      </p:sp>
      <p:grpSp>
        <p:nvGrpSpPr>
          <p:cNvPr id="4" name="Group 3"/>
          <p:cNvGrpSpPr/>
          <p:nvPr/>
        </p:nvGrpSpPr>
        <p:grpSpPr>
          <a:xfrm>
            <a:off x="158557" y="4848731"/>
            <a:ext cx="4586240" cy="1803933"/>
            <a:chOff x="210040" y="4848731"/>
            <a:chExt cx="5284382" cy="1803933"/>
          </a:xfrm>
        </p:grpSpPr>
        <p:grpSp>
          <p:nvGrpSpPr>
            <p:cNvPr id="182" name="Group 181"/>
            <p:cNvGrpSpPr/>
            <p:nvPr/>
          </p:nvGrpSpPr>
          <p:grpSpPr>
            <a:xfrm>
              <a:off x="210040" y="4850744"/>
              <a:ext cx="2690792" cy="1801920"/>
              <a:chOff x="375164" y="2943758"/>
              <a:chExt cx="2690792" cy="1801920"/>
            </a:xfrm>
          </p:grpSpPr>
          <p:grpSp>
            <p:nvGrpSpPr>
              <p:cNvPr id="183" name="Group 182"/>
              <p:cNvGrpSpPr/>
              <p:nvPr/>
            </p:nvGrpSpPr>
            <p:grpSpPr>
              <a:xfrm>
                <a:off x="1671063" y="2947325"/>
                <a:ext cx="373243" cy="899738"/>
                <a:chOff x="8491253" y="2135487"/>
                <a:chExt cx="373243" cy="899738"/>
              </a:xfrm>
            </p:grpSpPr>
            <p:sp>
              <p:nvSpPr>
                <p:cNvPr id="209" name="Rectangle 208"/>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10" name="TextBox 209"/>
                <p:cNvSpPr txBox="1"/>
                <p:nvPr/>
              </p:nvSpPr>
              <p:spPr>
                <a:xfrm>
                  <a:off x="8500294" y="227227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84" name="Group 183"/>
              <p:cNvGrpSpPr/>
              <p:nvPr/>
            </p:nvGrpSpPr>
            <p:grpSpPr>
              <a:xfrm>
                <a:off x="1023087" y="2947251"/>
                <a:ext cx="373243" cy="899738"/>
                <a:chOff x="7819127" y="2119537"/>
                <a:chExt cx="373243" cy="899738"/>
              </a:xfrm>
            </p:grpSpPr>
            <p:sp>
              <p:nvSpPr>
                <p:cNvPr id="207" name="Rectangle 206"/>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8" name="TextBox 207"/>
                <p:cNvSpPr txBox="1"/>
                <p:nvPr/>
              </p:nvSpPr>
              <p:spPr>
                <a:xfrm>
                  <a:off x="7828168" y="225632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85" name="Group 184"/>
              <p:cNvGrpSpPr/>
              <p:nvPr/>
            </p:nvGrpSpPr>
            <p:grpSpPr>
              <a:xfrm>
                <a:off x="589758" y="3845940"/>
                <a:ext cx="483776" cy="899738"/>
                <a:chOff x="7375214" y="2120497"/>
                <a:chExt cx="483776" cy="899738"/>
              </a:xfrm>
            </p:grpSpPr>
            <p:sp>
              <p:nvSpPr>
                <p:cNvPr id="205" name="Rectangle 204"/>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6" name="TextBox 205"/>
                <p:cNvSpPr txBox="1"/>
                <p:nvPr/>
              </p:nvSpPr>
              <p:spPr>
                <a:xfrm>
                  <a:off x="7375214" y="225728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87" name="Group 186"/>
              <p:cNvGrpSpPr/>
              <p:nvPr/>
            </p:nvGrpSpPr>
            <p:grpSpPr>
              <a:xfrm>
                <a:off x="375164" y="2947233"/>
                <a:ext cx="373243" cy="899738"/>
                <a:chOff x="7150036" y="2124811"/>
                <a:chExt cx="373243" cy="899738"/>
              </a:xfrm>
            </p:grpSpPr>
            <p:sp>
              <p:nvSpPr>
                <p:cNvPr id="203" name="Rectangle 202"/>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4" name="TextBox 203"/>
                <p:cNvSpPr txBox="1"/>
                <p:nvPr/>
              </p:nvSpPr>
              <p:spPr>
                <a:xfrm>
                  <a:off x="7159077" y="2261597"/>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88" name="Group 187"/>
              <p:cNvGrpSpPr/>
              <p:nvPr/>
            </p:nvGrpSpPr>
            <p:grpSpPr>
              <a:xfrm>
                <a:off x="2644055" y="2943758"/>
                <a:ext cx="421901" cy="899737"/>
                <a:chOff x="9506581" y="3024357"/>
                <a:chExt cx="421901" cy="899737"/>
              </a:xfrm>
            </p:grpSpPr>
            <p:sp>
              <p:nvSpPr>
                <p:cNvPr id="201" name="Rectangle 200"/>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2" name="TextBox 201"/>
                <p:cNvSpPr txBox="1"/>
                <p:nvPr/>
              </p:nvSpPr>
              <p:spPr>
                <a:xfrm>
                  <a:off x="9564280" y="3148728"/>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89" name="Group 188"/>
              <p:cNvGrpSpPr/>
              <p:nvPr/>
            </p:nvGrpSpPr>
            <p:grpSpPr>
              <a:xfrm>
                <a:off x="2322484" y="2944906"/>
                <a:ext cx="421901" cy="899737"/>
                <a:chOff x="9174426" y="3020213"/>
                <a:chExt cx="421901" cy="899737"/>
              </a:xfrm>
            </p:grpSpPr>
            <p:sp>
              <p:nvSpPr>
                <p:cNvPr id="199" name="Rectangle 198"/>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00" name="TextBox 199"/>
                <p:cNvSpPr txBox="1"/>
                <p:nvPr/>
              </p:nvSpPr>
              <p:spPr>
                <a:xfrm>
                  <a:off x="9232125" y="3144584"/>
                  <a:ext cx="364202" cy="523220"/>
                </a:xfrm>
                <a:prstGeom prst="rect">
                  <a:avLst/>
                </a:prstGeom>
                <a:noFill/>
              </p:spPr>
              <p:txBody>
                <a:bodyPr wrap="none" rtlCol="0">
                  <a:spAutoFit/>
                </a:bodyPr>
                <a:lstStyle/>
                <a:p>
                  <a:r>
                    <a:rPr lang="en-US" sz="2800" dirty="0" smtClean="0"/>
                    <a:t>1</a:t>
                  </a:r>
                  <a:endParaRPr lang="en-US" sz="2800" dirty="0"/>
                </a:p>
              </p:txBody>
            </p:sp>
          </p:grpSp>
          <p:grpSp>
            <p:nvGrpSpPr>
              <p:cNvPr id="191" name="Group 190"/>
              <p:cNvGrpSpPr/>
              <p:nvPr/>
            </p:nvGrpSpPr>
            <p:grpSpPr>
              <a:xfrm>
                <a:off x="1938450" y="3843791"/>
                <a:ext cx="483776" cy="899737"/>
                <a:chOff x="8774516" y="3016077"/>
                <a:chExt cx="483776" cy="899737"/>
              </a:xfrm>
            </p:grpSpPr>
            <p:sp>
              <p:nvSpPr>
                <p:cNvPr id="197" name="Rectangle 196"/>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98" name="TextBox 197"/>
                <p:cNvSpPr txBox="1"/>
                <p:nvPr/>
              </p:nvSpPr>
              <p:spPr>
                <a:xfrm>
                  <a:off x="8774516" y="314044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192" name="Group 191"/>
              <p:cNvGrpSpPr/>
              <p:nvPr/>
            </p:nvGrpSpPr>
            <p:grpSpPr>
              <a:xfrm>
                <a:off x="1348851" y="2949843"/>
                <a:ext cx="421901" cy="899737"/>
                <a:chOff x="8159612" y="3030442"/>
                <a:chExt cx="421901" cy="899737"/>
              </a:xfrm>
            </p:grpSpPr>
            <p:sp>
              <p:nvSpPr>
                <p:cNvPr id="195" name="Rectangle 194"/>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96" name="TextBox 195"/>
                <p:cNvSpPr txBox="1"/>
                <p:nvPr/>
              </p:nvSpPr>
              <p:spPr>
                <a:xfrm>
                  <a:off x="8217311" y="3154813"/>
                  <a:ext cx="364202" cy="523220"/>
                </a:xfrm>
                <a:prstGeom prst="rect">
                  <a:avLst/>
                </a:prstGeom>
                <a:noFill/>
              </p:spPr>
              <p:txBody>
                <a:bodyPr wrap="none" rtlCol="0">
                  <a:spAutoFit/>
                </a:bodyPr>
                <a:lstStyle/>
                <a:p>
                  <a:r>
                    <a:rPr lang="en-US" sz="2800" dirty="0" smtClean="0"/>
                    <a:t>1</a:t>
                  </a:r>
                  <a:endParaRPr lang="en-US" sz="2800" dirty="0"/>
                </a:p>
              </p:txBody>
            </p:sp>
          </p:grpSp>
        </p:grpSp>
        <p:grpSp>
          <p:nvGrpSpPr>
            <p:cNvPr id="211" name="Group 210"/>
            <p:cNvGrpSpPr/>
            <p:nvPr/>
          </p:nvGrpSpPr>
          <p:grpSpPr>
            <a:xfrm>
              <a:off x="2803630" y="4848731"/>
              <a:ext cx="2690792" cy="1801920"/>
              <a:chOff x="375164" y="2943758"/>
              <a:chExt cx="2690792" cy="1801920"/>
            </a:xfrm>
          </p:grpSpPr>
          <p:grpSp>
            <p:nvGrpSpPr>
              <p:cNvPr id="212" name="Group 211"/>
              <p:cNvGrpSpPr/>
              <p:nvPr/>
            </p:nvGrpSpPr>
            <p:grpSpPr>
              <a:xfrm>
                <a:off x="1671063" y="2947325"/>
                <a:ext cx="373243" cy="899738"/>
                <a:chOff x="8491253" y="2135487"/>
                <a:chExt cx="373243" cy="899738"/>
              </a:xfrm>
            </p:grpSpPr>
            <p:sp>
              <p:nvSpPr>
                <p:cNvPr id="234" name="Rectangle 233"/>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35" name="TextBox 234"/>
                <p:cNvSpPr txBox="1"/>
                <p:nvPr/>
              </p:nvSpPr>
              <p:spPr>
                <a:xfrm>
                  <a:off x="8500294" y="227227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13" name="Group 212"/>
              <p:cNvGrpSpPr/>
              <p:nvPr/>
            </p:nvGrpSpPr>
            <p:grpSpPr>
              <a:xfrm>
                <a:off x="1023087" y="2947251"/>
                <a:ext cx="373243" cy="899738"/>
                <a:chOff x="7819127" y="2119537"/>
                <a:chExt cx="373243" cy="899738"/>
              </a:xfrm>
            </p:grpSpPr>
            <p:sp>
              <p:nvSpPr>
                <p:cNvPr id="232" name="Rectangle 231"/>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33" name="TextBox 232"/>
                <p:cNvSpPr txBox="1"/>
                <p:nvPr/>
              </p:nvSpPr>
              <p:spPr>
                <a:xfrm>
                  <a:off x="7828168" y="225632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14" name="Group 213"/>
              <p:cNvGrpSpPr/>
              <p:nvPr/>
            </p:nvGrpSpPr>
            <p:grpSpPr>
              <a:xfrm>
                <a:off x="589758" y="3845940"/>
                <a:ext cx="483776" cy="899738"/>
                <a:chOff x="7375214" y="2120497"/>
                <a:chExt cx="483776" cy="899738"/>
              </a:xfrm>
            </p:grpSpPr>
            <p:sp>
              <p:nvSpPr>
                <p:cNvPr id="230" name="Rectangle 229"/>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31" name="TextBox 230"/>
                <p:cNvSpPr txBox="1"/>
                <p:nvPr/>
              </p:nvSpPr>
              <p:spPr>
                <a:xfrm>
                  <a:off x="7375214" y="2257283"/>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15" name="Group 214"/>
              <p:cNvGrpSpPr/>
              <p:nvPr/>
            </p:nvGrpSpPr>
            <p:grpSpPr>
              <a:xfrm>
                <a:off x="375164" y="2947233"/>
                <a:ext cx="373243" cy="899738"/>
                <a:chOff x="7150036" y="2124811"/>
                <a:chExt cx="373243" cy="899738"/>
              </a:xfrm>
            </p:grpSpPr>
            <p:sp>
              <p:nvSpPr>
                <p:cNvPr id="228" name="Rectangle 227"/>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9" name="TextBox 228"/>
                <p:cNvSpPr txBox="1"/>
                <p:nvPr/>
              </p:nvSpPr>
              <p:spPr>
                <a:xfrm>
                  <a:off x="7159077" y="2261597"/>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16" name="Group 215"/>
              <p:cNvGrpSpPr/>
              <p:nvPr/>
            </p:nvGrpSpPr>
            <p:grpSpPr>
              <a:xfrm>
                <a:off x="2644055" y="2943758"/>
                <a:ext cx="421901" cy="899737"/>
                <a:chOff x="9506581" y="3024357"/>
                <a:chExt cx="421901" cy="899737"/>
              </a:xfrm>
            </p:grpSpPr>
            <p:sp>
              <p:nvSpPr>
                <p:cNvPr id="226" name="Rectangle 225"/>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7" name="TextBox 226"/>
                <p:cNvSpPr txBox="1"/>
                <p:nvPr/>
              </p:nvSpPr>
              <p:spPr>
                <a:xfrm>
                  <a:off x="9564280" y="3148728"/>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17" name="Group 216"/>
              <p:cNvGrpSpPr/>
              <p:nvPr/>
            </p:nvGrpSpPr>
            <p:grpSpPr>
              <a:xfrm>
                <a:off x="2322484" y="2944906"/>
                <a:ext cx="421901" cy="899737"/>
                <a:chOff x="9174426" y="3020213"/>
                <a:chExt cx="421901" cy="899737"/>
              </a:xfrm>
            </p:grpSpPr>
            <p:sp>
              <p:nvSpPr>
                <p:cNvPr id="224" name="Rectangle 223"/>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5" name="TextBox 224"/>
                <p:cNvSpPr txBox="1"/>
                <p:nvPr/>
              </p:nvSpPr>
              <p:spPr>
                <a:xfrm>
                  <a:off x="9232125" y="3144584"/>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18" name="Group 217"/>
              <p:cNvGrpSpPr/>
              <p:nvPr/>
            </p:nvGrpSpPr>
            <p:grpSpPr>
              <a:xfrm>
                <a:off x="1938450" y="3843791"/>
                <a:ext cx="483776" cy="899737"/>
                <a:chOff x="8774516" y="3016077"/>
                <a:chExt cx="483776" cy="899737"/>
              </a:xfrm>
            </p:grpSpPr>
            <p:sp>
              <p:nvSpPr>
                <p:cNvPr id="222" name="Rectangle 221"/>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3" name="TextBox 222"/>
                <p:cNvSpPr txBox="1"/>
                <p:nvPr/>
              </p:nvSpPr>
              <p:spPr>
                <a:xfrm>
                  <a:off x="8774516" y="314044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19" name="Group 218"/>
              <p:cNvGrpSpPr/>
              <p:nvPr/>
            </p:nvGrpSpPr>
            <p:grpSpPr>
              <a:xfrm>
                <a:off x="1348851" y="2949843"/>
                <a:ext cx="421901" cy="899737"/>
                <a:chOff x="8159612" y="3030442"/>
                <a:chExt cx="421901" cy="899737"/>
              </a:xfrm>
            </p:grpSpPr>
            <p:sp>
              <p:nvSpPr>
                <p:cNvPr id="220" name="Rectangle 219"/>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21" name="TextBox 220"/>
                <p:cNvSpPr txBox="1"/>
                <p:nvPr/>
              </p:nvSpPr>
              <p:spPr>
                <a:xfrm>
                  <a:off x="8217311" y="3154813"/>
                  <a:ext cx="364202" cy="523220"/>
                </a:xfrm>
                <a:prstGeom prst="rect">
                  <a:avLst/>
                </a:prstGeom>
                <a:noFill/>
              </p:spPr>
              <p:txBody>
                <a:bodyPr wrap="none" rtlCol="0">
                  <a:spAutoFit/>
                </a:bodyPr>
                <a:lstStyle/>
                <a:p>
                  <a:r>
                    <a:rPr lang="en-US" sz="2800" dirty="0" smtClean="0"/>
                    <a:t>1</a:t>
                  </a:r>
                  <a:endParaRPr lang="en-US" sz="2800" dirty="0"/>
                </a:p>
              </p:txBody>
            </p:sp>
          </p:grpSp>
        </p:grpSp>
      </p:grpSp>
      <p:sp>
        <p:nvSpPr>
          <p:cNvPr id="109" name="TextBox 9"/>
          <p:cNvSpPr txBox="1">
            <a:spLocks noChangeArrowheads="1"/>
          </p:cNvSpPr>
          <p:nvPr/>
        </p:nvSpPr>
        <p:spPr bwMode="auto">
          <a:xfrm>
            <a:off x="4583051" y="3706693"/>
            <a:ext cx="387510" cy="779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4400" dirty="0" smtClean="0">
                <a:solidFill>
                  <a:srgbClr val="000000"/>
                </a:solidFill>
                <a:latin typeface="+mn-lt"/>
                <a:cs typeface="Gill Sans MT" charset="0"/>
              </a:rPr>
              <a:t>+</a:t>
            </a:r>
          </a:p>
        </p:txBody>
      </p:sp>
      <p:cxnSp>
        <p:nvCxnSpPr>
          <p:cNvPr id="113" name="Straight Arrow Connector 112"/>
          <p:cNvCxnSpPr/>
          <p:nvPr/>
        </p:nvCxnSpPr>
        <p:spPr bwMode="auto">
          <a:xfrm>
            <a:off x="4684490" y="3512509"/>
            <a:ext cx="198660" cy="459416"/>
          </a:xfrm>
          <a:prstGeom prst="straightConnector1">
            <a:avLst/>
          </a:prstGeom>
          <a:solidFill>
            <a:schemeClr val="accent1"/>
          </a:solidFill>
          <a:ln w="76200" cap="flat" cmpd="sng" algn="ctr">
            <a:solidFill>
              <a:schemeClr val="tx1"/>
            </a:solidFill>
            <a:prstDash val="solid"/>
            <a:round/>
            <a:headEnd type="none" w="sm" len="sm"/>
            <a:tailEnd type="arrow"/>
          </a:ln>
          <a:effectLst/>
        </p:spPr>
      </p:cxnSp>
      <p:grpSp>
        <p:nvGrpSpPr>
          <p:cNvPr id="247" name="Group 246"/>
          <p:cNvGrpSpPr/>
          <p:nvPr/>
        </p:nvGrpSpPr>
        <p:grpSpPr>
          <a:xfrm>
            <a:off x="5625933" y="4123718"/>
            <a:ext cx="483776" cy="899738"/>
            <a:chOff x="7638992" y="2119537"/>
            <a:chExt cx="553378" cy="899738"/>
          </a:xfrm>
        </p:grpSpPr>
        <p:sp>
          <p:nvSpPr>
            <p:cNvPr id="254" name="Rectangle 253"/>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55" name="TextBox 254"/>
            <p:cNvSpPr txBox="1"/>
            <p:nvPr/>
          </p:nvSpPr>
          <p:spPr>
            <a:xfrm>
              <a:off x="7638992" y="2256323"/>
              <a:ext cx="553378" cy="523220"/>
            </a:xfrm>
            <a:prstGeom prst="rect">
              <a:avLst/>
            </a:prstGeom>
            <a:noFill/>
          </p:spPr>
          <p:txBody>
            <a:bodyPr wrap="none" rtlCol="0">
              <a:spAutoFit/>
            </a:bodyPr>
            <a:lstStyle/>
            <a:p>
              <a:r>
                <a:rPr lang="en-US" sz="2800" dirty="0" smtClean="0"/>
                <a:t>-2</a:t>
              </a:r>
              <a:endParaRPr lang="en-US" sz="2800" dirty="0"/>
            </a:p>
          </p:txBody>
        </p:sp>
      </p:grpSp>
      <p:grpSp>
        <p:nvGrpSpPr>
          <p:cNvPr id="193" name="Group 192"/>
          <p:cNvGrpSpPr/>
          <p:nvPr/>
        </p:nvGrpSpPr>
        <p:grpSpPr>
          <a:xfrm>
            <a:off x="7446540" y="3214905"/>
            <a:ext cx="368837" cy="899737"/>
            <a:chOff x="9506581" y="3024357"/>
            <a:chExt cx="421901" cy="899737"/>
          </a:xfrm>
        </p:grpSpPr>
        <p:sp>
          <p:nvSpPr>
            <p:cNvPr id="244" name="Rectangle 243"/>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45" name="TextBox 244"/>
            <p:cNvSpPr txBox="1"/>
            <p:nvPr/>
          </p:nvSpPr>
          <p:spPr>
            <a:xfrm>
              <a:off x="9511883" y="3148728"/>
              <a:ext cx="416599" cy="523220"/>
            </a:xfrm>
            <a:prstGeom prst="rect">
              <a:avLst/>
            </a:prstGeom>
            <a:noFill/>
          </p:spPr>
          <p:txBody>
            <a:bodyPr wrap="none" rtlCol="0">
              <a:spAutoFit/>
            </a:bodyPr>
            <a:lstStyle/>
            <a:p>
              <a:r>
                <a:rPr lang="en-US" sz="2800" dirty="0"/>
                <a:t>2</a:t>
              </a:r>
            </a:p>
          </p:txBody>
        </p:sp>
      </p:grpSp>
      <p:grpSp>
        <p:nvGrpSpPr>
          <p:cNvPr id="194" name="Group 193"/>
          <p:cNvGrpSpPr/>
          <p:nvPr/>
        </p:nvGrpSpPr>
        <p:grpSpPr>
          <a:xfrm>
            <a:off x="7165415" y="3216053"/>
            <a:ext cx="368837" cy="899737"/>
            <a:chOff x="9174426" y="3020213"/>
            <a:chExt cx="421901" cy="899737"/>
          </a:xfrm>
        </p:grpSpPr>
        <p:sp>
          <p:nvSpPr>
            <p:cNvPr id="242" name="Rectangle 241"/>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43" name="TextBox 242"/>
            <p:cNvSpPr txBox="1"/>
            <p:nvPr/>
          </p:nvSpPr>
          <p:spPr>
            <a:xfrm>
              <a:off x="9179728" y="3144584"/>
              <a:ext cx="416599" cy="523220"/>
            </a:xfrm>
            <a:prstGeom prst="rect">
              <a:avLst/>
            </a:prstGeom>
            <a:noFill/>
          </p:spPr>
          <p:txBody>
            <a:bodyPr wrap="none" rtlCol="0">
              <a:spAutoFit/>
            </a:bodyPr>
            <a:lstStyle/>
            <a:p>
              <a:r>
                <a:rPr lang="en-US" sz="2800" dirty="0"/>
                <a:t>2</a:t>
              </a:r>
            </a:p>
          </p:txBody>
        </p:sp>
      </p:grpSp>
      <p:grpSp>
        <p:nvGrpSpPr>
          <p:cNvPr id="19" name="Group 18"/>
          <p:cNvGrpSpPr/>
          <p:nvPr/>
        </p:nvGrpSpPr>
        <p:grpSpPr>
          <a:xfrm>
            <a:off x="7695010" y="3217184"/>
            <a:ext cx="1834717" cy="1796295"/>
            <a:chOff x="5069785" y="2649756"/>
            <a:chExt cx="1834717" cy="1796295"/>
          </a:xfrm>
        </p:grpSpPr>
        <p:grpSp>
          <p:nvGrpSpPr>
            <p:cNvPr id="130" name="Group 129"/>
            <p:cNvGrpSpPr/>
            <p:nvPr/>
          </p:nvGrpSpPr>
          <p:grpSpPr>
            <a:xfrm>
              <a:off x="6209928" y="2649848"/>
              <a:ext cx="364202" cy="899738"/>
              <a:chOff x="8447897" y="2135487"/>
              <a:chExt cx="416599" cy="899738"/>
            </a:xfrm>
          </p:grpSpPr>
          <p:sp>
            <p:nvSpPr>
              <p:cNvPr id="178" name="Rectangle 177"/>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81" name="TextBox 180"/>
              <p:cNvSpPr txBox="1"/>
              <p:nvPr/>
            </p:nvSpPr>
            <p:spPr>
              <a:xfrm>
                <a:off x="8447897" y="2272273"/>
                <a:ext cx="416599" cy="523220"/>
              </a:xfrm>
              <a:prstGeom prst="rect">
                <a:avLst/>
              </a:prstGeom>
              <a:noFill/>
            </p:spPr>
            <p:txBody>
              <a:bodyPr wrap="none" rtlCol="0">
                <a:spAutoFit/>
              </a:bodyPr>
              <a:lstStyle/>
              <a:p>
                <a:r>
                  <a:rPr lang="en-US" sz="2800" dirty="0"/>
                  <a:t>2</a:t>
                </a:r>
              </a:p>
            </p:txBody>
          </p:sp>
        </p:grpSp>
        <p:grpSp>
          <p:nvGrpSpPr>
            <p:cNvPr id="131" name="Group 130"/>
            <p:cNvGrpSpPr/>
            <p:nvPr/>
          </p:nvGrpSpPr>
          <p:grpSpPr>
            <a:xfrm>
              <a:off x="5636217" y="2649774"/>
              <a:ext cx="364202" cy="899738"/>
              <a:chOff x="7775771" y="2119537"/>
              <a:chExt cx="416599" cy="899738"/>
            </a:xfrm>
          </p:grpSpPr>
          <p:sp>
            <p:nvSpPr>
              <p:cNvPr id="150" name="Rectangle 149"/>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51" name="TextBox 150"/>
              <p:cNvSpPr txBox="1"/>
              <p:nvPr/>
            </p:nvSpPr>
            <p:spPr>
              <a:xfrm>
                <a:off x="7775771" y="2256323"/>
                <a:ext cx="416599" cy="523220"/>
              </a:xfrm>
              <a:prstGeom prst="rect">
                <a:avLst/>
              </a:prstGeom>
              <a:noFill/>
            </p:spPr>
            <p:txBody>
              <a:bodyPr wrap="none" rtlCol="0">
                <a:spAutoFit/>
              </a:bodyPr>
              <a:lstStyle/>
              <a:p>
                <a:r>
                  <a:rPr lang="en-US" sz="2800" dirty="0"/>
                  <a:t>2</a:t>
                </a:r>
              </a:p>
            </p:txBody>
          </p:sp>
        </p:grpSp>
        <p:grpSp>
          <p:nvGrpSpPr>
            <p:cNvPr id="133" name="Group 132"/>
            <p:cNvGrpSpPr/>
            <p:nvPr/>
          </p:nvGrpSpPr>
          <p:grpSpPr>
            <a:xfrm>
              <a:off x="5069785" y="2649756"/>
              <a:ext cx="364202" cy="899738"/>
              <a:chOff x="7106680" y="2124811"/>
              <a:chExt cx="416599" cy="899738"/>
            </a:xfrm>
          </p:grpSpPr>
          <p:sp>
            <p:nvSpPr>
              <p:cNvPr id="146" name="Rectangle 145"/>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47" name="TextBox 146"/>
              <p:cNvSpPr txBox="1"/>
              <p:nvPr/>
            </p:nvSpPr>
            <p:spPr>
              <a:xfrm>
                <a:off x="7106680" y="2261597"/>
                <a:ext cx="416599" cy="523220"/>
              </a:xfrm>
              <a:prstGeom prst="rect">
                <a:avLst/>
              </a:prstGeom>
              <a:noFill/>
            </p:spPr>
            <p:txBody>
              <a:bodyPr wrap="none" rtlCol="0">
                <a:spAutoFit/>
              </a:bodyPr>
              <a:lstStyle/>
              <a:p>
                <a:r>
                  <a:rPr lang="en-US" sz="2800" dirty="0"/>
                  <a:t>2</a:t>
                </a:r>
              </a:p>
            </p:txBody>
          </p:sp>
        </p:grpSp>
        <p:grpSp>
          <p:nvGrpSpPr>
            <p:cNvPr id="136" name="Group 135"/>
            <p:cNvGrpSpPr/>
            <p:nvPr/>
          </p:nvGrpSpPr>
          <p:grpSpPr>
            <a:xfrm>
              <a:off x="6420726" y="3546314"/>
              <a:ext cx="483776" cy="899737"/>
              <a:chOff x="8704914" y="3016077"/>
              <a:chExt cx="553378" cy="899737"/>
            </a:xfrm>
          </p:grpSpPr>
          <p:sp>
            <p:nvSpPr>
              <p:cNvPr id="140" name="Rectangle 139"/>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41" name="TextBox 140"/>
              <p:cNvSpPr txBox="1"/>
              <p:nvPr/>
            </p:nvSpPr>
            <p:spPr>
              <a:xfrm>
                <a:off x="8704914" y="3140448"/>
                <a:ext cx="553378" cy="523220"/>
              </a:xfrm>
              <a:prstGeom prst="rect">
                <a:avLst/>
              </a:prstGeom>
              <a:noFill/>
            </p:spPr>
            <p:txBody>
              <a:bodyPr wrap="none" rtlCol="0">
                <a:spAutoFit/>
              </a:bodyPr>
              <a:lstStyle/>
              <a:p>
                <a:r>
                  <a:rPr lang="en-US" sz="2800" dirty="0" smtClean="0"/>
                  <a:t>-2</a:t>
                </a:r>
                <a:endParaRPr lang="en-US" sz="2800" dirty="0"/>
              </a:p>
            </p:txBody>
          </p:sp>
        </p:grpSp>
      </p:grpSp>
      <p:grpSp>
        <p:nvGrpSpPr>
          <p:cNvPr id="259" name="Group 258"/>
          <p:cNvGrpSpPr/>
          <p:nvPr/>
        </p:nvGrpSpPr>
        <p:grpSpPr>
          <a:xfrm>
            <a:off x="6347963" y="3223702"/>
            <a:ext cx="368837" cy="899737"/>
            <a:chOff x="8159612" y="3030442"/>
            <a:chExt cx="421901" cy="899737"/>
          </a:xfrm>
        </p:grpSpPr>
        <p:sp>
          <p:nvSpPr>
            <p:cNvPr id="260" name="Rectangle 259"/>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61" name="TextBox 260"/>
            <p:cNvSpPr txBox="1"/>
            <p:nvPr/>
          </p:nvSpPr>
          <p:spPr>
            <a:xfrm>
              <a:off x="8164914" y="3154813"/>
              <a:ext cx="416599" cy="523220"/>
            </a:xfrm>
            <a:prstGeom prst="rect">
              <a:avLst/>
            </a:prstGeom>
            <a:noFill/>
          </p:spPr>
          <p:txBody>
            <a:bodyPr wrap="none" rtlCol="0">
              <a:spAutoFit/>
            </a:bodyPr>
            <a:lstStyle/>
            <a:p>
              <a:r>
                <a:rPr lang="en-US" sz="2800" dirty="0"/>
                <a:t>2</a:t>
              </a:r>
            </a:p>
          </p:txBody>
        </p:sp>
      </p:grpSp>
      <p:cxnSp>
        <p:nvCxnSpPr>
          <p:cNvPr id="21" name="Straight Connector 20"/>
          <p:cNvCxnSpPr/>
          <p:nvPr/>
        </p:nvCxnSpPr>
        <p:spPr bwMode="auto">
          <a:xfrm flipH="1">
            <a:off x="120126" y="1458800"/>
            <a:ext cx="17161" cy="5543439"/>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262" name="Straight Connector 261"/>
          <p:cNvCxnSpPr/>
          <p:nvPr/>
        </p:nvCxnSpPr>
        <p:spPr bwMode="auto">
          <a:xfrm flipH="1">
            <a:off x="2385359" y="1493125"/>
            <a:ext cx="51481" cy="5406140"/>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263" name="Straight Connector 262"/>
          <p:cNvCxnSpPr/>
          <p:nvPr/>
        </p:nvCxnSpPr>
        <p:spPr bwMode="auto">
          <a:xfrm flipH="1">
            <a:off x="4667750" y="1475962"/>
            <a:ext cx="17161" cy="5509115"/>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264" name="Straight Connector 263"/>
          <p:cNvCxnSpPr/>
          <p:nvPr/>
        </p:nvCxnSpPr>
        <p:spPr bwMode="auto">
          <a:xfrm>
            <a:off x="5491470" y="2934764"/>
            <a:ext cx="0" cy="2728814"/>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265" name="Straight Connector 264"/>
          <p:cNvCxnSpPr/>
          <p:nvPr/>
        </p:nvCxnSpPr>
        <p:spPr bwMode="auto">
          <a:xfrm>
            <a:off x="7737493" y="2949865"/>
            <a:ext cx="0" cy="2728814"/>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266" name="Straight Connector 265"/>
          <p:cNvCxnSpPr/>
          <p:nvPr/>
        </p:nvCxnSpPr>
        <p:spPr bwMode="auto">
          <a:xfrm>
            <a:off x="10034998" y="3188077"/>
            <a:ext cx="0" cy="2728814"/>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31" name="Straight Connector 30"/>
          <p:cNvCxnSpPr/>
          <p:nvPr/>
        </p:nvCxnSpPr>
        <p:spPr bwMode="auto">
          <a:xfrm>
            <a:off x="9464254" y="4114810"/>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7" name="Straight Connector 266"/>
          <p:cNvCxnSpPr/>
          <p:nvPr/>
        </p:nvCxnSpPr>
        <p:spPr bwMode="auto">
          <a:xfrm>
            <a:off x="9743749" y="4119964"/>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8" name="Straight Connector 267"/>
          <p:cNvCxnSpPr/>
          <p:nvPr/>
        </p:nvCxnSpPr>
        <p:spPr bwMode="auto">
          <a:xfrm>
            <a:off x="8607717" y="4115916"/>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9" name="Straight Connector 268"/>
          <p:cNvCxnSpPr/>
          <p:nvPr/>
        </p:nvCxnSpPr>
        <p:spPr bwMode="auto">
          <a:xfrm>
            <a:off x="8028471" y="4116469"/>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0" name="Straight Connector 269"/>
          <p:cNvCxnSpPr/>
          <p:nvPr/>
        </p:nvCxnSpPr>
        <p:spPr bwMode="auto">
          <a:xfrm>
            <a:off x="6641885" y="4121946"/>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1" name="Straight Connector 270"/>
          <p:cNvCxnSpPr/>
          <p:nvPr/>
        </p:nvCxnSpPr>
        <p:spPr bwMode="auto">
          <a:xfrm>
            <a:off x="6905044" y="4119323"/>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2" name="Straight Connector 271"/>
          <p:cNvCxnSpPr/>
          <p:nvPr/>
        </p:nvCxnSpPr>
        <p:spPr bwMode="auto">
          <a:xfrm>
            <a:off x="6076735" y="4128296"/>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3" name="Straight Connector 272"/>
          <p:cNvCxnSpPr/>
          <p:nvPr/>
        </p:nvCxnSpPr>
        <p:spPr bwMode="auto">
          <a:xfrm>
            <a:off x="5517935" y="4128296"/>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4" name="Straight Arrow Connector 273"/>
          <p:cNvCxnSpPr/>
          <p:nvPr/>
        </p:nvCxnSpPr>
        <p:spPr bwMode="auto">
          <a:xfrm flipV="1">
            <a:off x="4679950" y="4337050"/>
            <a:ext cx="238125" cy="476251"/>
          </a:xfrm>
          <a:prstGeom prst="straightConnector1">
            <a:avLst/>
          </a:prstGeom>
          <a:solidFill>
            <a:schemeClr val="accent1"/>
          </a:solidFill>
          <a:ln w="76200" cap="flat" cmpd="sng" algn="ctr">
            <a:solidFill>
              <a:schemeClr val="tx1"/>
            </a:solidFill>
            <a:prstDash val="solid"/>
            <a:round/>
            <a:headEnd type="none" w="sm" len="sm"/>
            <a:tailEnd type="arrow"/>
          </a:ln>
          <a:effectLst/>
        </p:spPr>
      </p:cxnSp>
      <p:cxnSp>
        <p:nvCxnSpPr>
          <p:cNvPr id="275" name="Straight Arrow Connector 274"/>
          <p:cNvCxnSpPr/>
          <p:nvPr/>
        </p:nvCxnSpPr>
        <p:spPr bwMode="auto">
          <a:xfrm>
            <a:off x="5121275" y="4149726"/>
            <a:ext cx="330200" cy="3174"/>
          </a:xfrm>
          <a:prstGeom prst="straightConnector1">
            <a:avLst/>
          </a:prstGeom>
          <a:solidFill>
            <a:schemeClr val="accent1"/>
          </a:solidFill>
          <a:ln w="76200" cap="flat" cmpd="sng" algn="ctr">
            <a:solidFill>
              <a:schemeClr val="tx1"/>
            </a:solidFill>
            <a:prstDash val="solid"/>
            <a:round/>
            <a:headEnd type="none" w="sm" len="sm"/>
            <a:tailEnd type="arrow"/>
          </a:ln>
          <a:effectLst/>
        </p:spPr>
      </p:cxnSp>
      <p:sp>
        <p:nvSpPr>
          <p:cNvPr id="186" name="TextBox 9"/>
          <p:cNvSpPr txBox="1">
            <a:spLocks noChangeArrowheads="1"/>
          </p:cNvSpPr>
          <p:nvPr/>
        </p:nvSpPr>
        <p:spPr bwMode="auto">
          <a:xfrm>
            <a:off x="6294552" y="5846872"/>
            <a:ext cx="3059603" cy="533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800" dirty="0" smtClean="0">
                <a:solidFill>
                  <a:srgbClr val="000000"/>
                </a:solidFill>
                <a:latin typeface="+mn-lt"/>
                <a:cs typeface="Gill Sans MT" charset="0"/>
              </a:rPr>
              <a:t>Received Signal</a:t>
            </a:r>
            <a:endParaRPr lang="en-US" sz="2800" dirty="0">
              <a:solidFill>
                <a:srgbClr val="000000"/>
              </a:solidFill>
              <a:latin typeface="+mn-lt"/>
              <a:cs typeface="Gill Sans MT" charset="0"/>
            </a:endParaRPr>
          </a:p>
        </p:txBody>
      </p:sp>
    </p:spTree>
    <p:extLst>
      <p:ext uri="{BB962C8B-B14F-4D97-AF65-F5344CB8AC3E}">
        <p14:creationId xmlns:p14="http://schemas.microsoft.com/office/powerpoint/2010/main" val="8267649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79360" y="409802"/>
            <a:ext cx="8549640" cy="1174856"/>
          </a:xfrm>
        </p:spPr>
        <p:txBody>
          <a:bodyPr/>
          <a:lstStyle/>
          <a:p>
            <a:pPr>
              <a:defRPr/>
            </a:pPr>
            <a:r>
              <a:rPr lang="en-US" dirty="0" smtClean="0">
                <a:latin typeface="+mn-lt"/>
                <a:cs typeface="+mj-cs"/>
              </a:rPr>
              <a:t>CDMA</a:t>
            </a:r>
            <a:r>
              <a:rPr lang="en-US" dirty="0">
                <a:latin typeface="+mn-lt"/>
                <a:cs typeface="+mj-cs"/>
              </a:rPr>
              <a:t> </a:t>
            </a:r>
            <a:r>
              <a:rPr lang="en-US" dirty="0" smtClean="0">
                <a:latin typeface="+mn-lt"/>
                <a:cs typeface="+mj-cs"/>
              </a:rPr>
              <a:t>Coding</a:t>
            </a:r>
            <a:endParaRPr lang="en-US" dirty="0">
              <a:latin typeface="+mn-lt"/>
              <a:cs typeface="+mj-cs"/>
            </a:endParaRPr>
          </a:p>
        </p:txBody>
      </p:sp>
      <p:grpSp>
        <p:nvGrpSpPr>
          <p:cNvPr id="12" name="Group 11"/>
          <p:cNvGrpSpPr/>
          <p:nvPr/>
        </p:nvGrpSpPr>
        <p:grpSpPr>
          <a:xfrm>
            <a:off x="154448" y="1395275"/>
            <a:ext cx="4531359" cy="4542899"/>
            <a:chOff x="154448" y="1395275"/>
            <a:chExt cx="4531359" cy="4542899"/>
          </a:xfrm>
        </p:grpSpPr>
        <p:cxnSp>
          <p:nvCxnSpPr>
            <p:cNvPr id="264" name="Straight Connector 263"/>
            <p:cNvCxnSpPr/>
            <p:nvPr/>
          </p:nvCxnSpPr>
          <p:spPr bwMode="auto">
            <a:xfrm flipH="1">
              <a:off x="154448" y="1480964"/>
              <a:ext cx="22677" cy="4440047"/>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265" name="Straight Connector 264"/>
            <p:cNvCxnSpPr/>
            <p:nvPr/>
          </p:nvCxnSpPr>
          <p:spPr bwMode="auto">
            <a:xfrm>
              <a:off x="2423148" y="1496065"/>
              <a:ext cx="13692" cy="4442109"/>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266" name="Straight Connector 265"/>
            <p:cNvCxnSpPr/>
            <p:nvPr/>
          </p:nvCxnSpPr>
          <p:spPr bwMode="auto">
            <a:xfrm>
              <a:off x="4668135" y="1395275"/>
              <a:ext cx="17672" cy="4389651"/>
            </a:xfrm>
            <a:prstGeom prst="line">
              <a:avLst/>
            </a:prstGeom>
            <a:solidFill>
              <a:schemeClr val="accent1"/>
            </a:solidFill>
            <a:ln w="12700" cap="flat" cmpd="sng" algn="ctr">
              <a:solidFill>
                <a:srgbClr val="3366FF"/>
              </a:solidFill>
              <a:prstDash val="solid"/>
              <a:round/>
              <a:headEnd type="none" w="sm" len="sm"/>
              <a:tailEnd type="none" w="sm" len="sm"/>
            </a:ln>
            <a:effectLst/>
          </p:spPr>
        </p:cxnSp>
      </p:grpSp>
      <p:grpSp>
        <p:nvGrpSpPr>
          <p:cNvPr id="11" name="Group 10"/>
          <p:cNvGrpSpPr/>
          <p:nvPr/>
        </p:nvGrpSpPr>
        <p:grpSpPr>
          <a:xfrm>
            <a:off x="2380665" y="1763384"/>
            <a:ext cx="2301824" cy="1796295"/>
            <a:chOff x="2380665" y="1763384"/>
            <a:chExt cx="2301824" cy="1796295"/>
          </a:xfrm>
        </p:grpSpPr>
        <p:grpSp>
          <p:nvGrpSpPr>
            <p:cNvPr id="19" name="Group 18"/>
            <p:cNvGrpSpPr/>
            <p:nvPr/>
          </p:nvGrpSpPr>
          <p:grpSpPr>
            <a:xfrm>
              <a:off x="2380665" y="1763384"/>
              <a:ext cx="1834717" cy="1796295"/>
              <a:chOff x="5069785" y="2649756"/>
              <a:chExt cx="1834717" cy="1796295"/>
            </a:xfrm>
          </p:grpSpPr>
          <p:grpSp>
            <p:nvGrpSpPr>
              <p:cNvPr id="130" name="Group 129"/>
              <p:cNvGrpSpPr/>
              <p:nvPr/>
            </p:nvGrpSpPr>
            <p:grpSpPr>
              <a:xfrm>
                <a:off x="6209928" y="2649848"/>
                <a:ext cx="364202" cy="899738"/>
                <a:chOff x="8447897" y="2135487"/>
                <a:chExt cx="416599" cy="899738"/>
              </a:xfrm>
            </p:grpSpPr>
            <p:sp>
              <p:nvSpPr>
                <p:cNvPr id="178" name="Rectangle 177"/>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81" name="TextBox 180"/>
                <p:cNvSpPr txBox="1"/>
                <p:nvPr/>
              </p:nvSpPr>
              <p:spPr>
                <a:xfrm>
                  <a:off x="8447897" y="2272273"/>
                  <a:ext cx="416599" cy="523220"/>
                </a:xfrm>
                <a:prstGeom prst="rect">
                  <a:avLst/>
                </a:prstGeom>
                <a:noFill/>
              </p:spPr>
              <p:txBody>
                <a:bodyPr wrap="none" rtlCol="0">
                  <a:spAutoFit/>
                </a:bodyPr>
                <a:lstStyle/>
                <a:p>
                  <a:r>
                    <a:rPr lang="en-US" sz="2800" dirty="0"/>
                    <a:t>2</a:t>
                  </a:r>
                </a:p>
              </p:txBody>
            </p:sp>
          </p:grpSp>
          <p:grpSp>
            <p:nvGrpSpPr>
              <p:cNvPr id="131" name="Group 130"/>
              <p:cNvGrpSpPr/>
              <p:nvPr/>
            </p:nvGrpSpPr>
            <p:grpSpPr>
              <a:xfrm>
                <a:off x="5636217" y="2649774"/>
                <a:ext cx="364202" cy="899738"/>
                <a:chOff x="7775771" y="2119537"/>
                <a:chExt cx="416599" cy="899738"/>
              </a:xfrm>
            </p:grpSpPr>
            <p:sp>
              <p:nvSpPr>
                <p:cNvPr id="150" name="Rectangle 149"/>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51" name="TextBox 150"/>
                <p:cNvSpPr txBox="1"/>
                <p:nvPr/>
              </p:nvSpPr>
              <p:spPr>
                <a:xfrm>
                  <a:off x="7775771" y="2256323"/>
                  <a:ext cx="416599" cy="523220"/>
                </a:xfrm>
                <a:prstGeom prst="rect">
                  <a:avLst/>
                </a:prstGeom>
                <a:noFill/>
              </p:spPr>
              <p:txBody>
                <a:bodyPr wrap="none" rtlCol="0">
                  <a:spAutoFit/>
                </a:bodyPr>
                <a:lstStyle/>
                <a:p>
                  <a:r>
                    <a:rPr lang="en-US" sz="2800" dirty="0"/>
                    <a:t>2</a:t>
                  </a:r>
                </a:p>
              </p:txBody>
            </p:sp>
          </p:grpSp>
          <p:grpSp>
            <p:nvGrpSpPr>
              <p:cNvPr id="133" name="Group 132"/>
              <p:cNvGrpSpPr/>
              <p:nvPr/>
            </p:nvGrpSpPr>
            <p:grpSpPr>
              <a:xfrm>
                <a:off x="5069785" y="2649756"/>
                <a:ext cx="364202" cy="899738"/>
                <a:chOff x="7106680" y="2124811"/>
                <a:chExt cx="416599" cy="899738"/>
              </a:xfrm>
            </p:grpSpPr>
            <p:sp>
              <p:nvSpPr>
                <p:cNvPr id="146" name="Rectangle 145"/>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47" name="TextBox 146"/>
                <p:cNvSpPr txBox="1"/>
                <p:nvPr/>
              </p:nvSpPr>
              <p:spPr>
                <a:xfrm>
                  <a:off x="7106680" y="2261597"/>
                  <a:ext cx="416599" cy="523220"/>
                </a:xfrm>
                <a:prstGeom prst="rect">
                  <a:avLst/>
                </a:prstGeom>
                <a:noFill/>
              </p:spPr>
              <p:txBody>
                <a:bodyPr wrap="none" rtlCol="0">
                  <a:spAutoFit/>
                </a:bodyPr>
                <a:lstStyle/>
                <a:p>
                  <a:r>
                    <a:rPr lang="en-US" sz="2800" dirty="0"/>
                    <a:t>2</a:t>
                  </a:r>
                </a:p>
              </p:txBody>
            </p:sp>
          </p:grpSp>
          <p:grpSp>
            <p:nvGrpSpPr>
              <p:cNvPr id="136" name="Group 135"/>
              <p:cNvGrpSpPr/>
              <p:nvPr/>
            </p:nvGrpSpPr>
            <p:grpSpPr>
              <a:xfrm>
                <a:off x="6420726" y="3546314"/>
                <a:ext cx="483776" cy="899737"/>
                <a:chOff x="8704914" y="3016077"/>
                <a:chExt cx="553378" cy="899737"/>
              </a:xfrm>
            </p:grpSpPr>
            <p:sp>
              <p:nvSpPr>
                <p:cNvPr id="140" name="Rectangle 139"/>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141" name="TextBox 140"/>
                <p:cNvSpPr txBox="1"/>
                <p:nvPr/>
              </p:nvSpPr>
              <p:spPr>
                <a:xfrm>
                  <a:off x="8704914" y="3140448"/>
                  <a:ext cx="553378" cy="523220"/>
                </a:xfrm>
                <a:prstGeom prst="rect">
                  <a:avLst/>
                </a:prstGeom>
                <a:noFill/>
              </p:spPr>
              <p:txBody>
                <a:bodyPr wrap="none" rtlCol="0">
                  <a:spAutoFit/>
                </a:bodyPr>
                <a:lstStyle/>
                <a:p>
                  <a:r>
                    <a:rPr lang="en-US" sz="2800" dirty="0" smtClean="0"/>
                    <a:t>-2</a:t>
                  </a:r>
                  <a:endParaRPr lang="en-US" sz="2800" dirty="0"/>
                </a:p>
              </p:txBody>
            </p:sp>
          </p:grpSp>
        </p:grpSp>
        <p:cxnSp>
          <p:nvCxnSpPr>
            <p:cNvPr id="31" name="Straight Connector 30"/>
            <p:cNvCxnSpPr/>
            <p:nvPr/>
          </p:nvCxnSpPr>
          <p:spPr bwMode="auto">
            <a:xfrm>
              <a:off x="4149909" y="2661010"/>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7" name="Straight Connector 266"/>
            <p:cNvCxnSpPr/>
            <p:nvPr/>
          </p:nvCxnSpPr>
          <p:spPr bwMode="auto">
            <a:xfrm>
              <a:off x="4429404" y="2666164"/>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8" name="Straight Connector 267"/>
            <p:cNvCxnSpPr/>
            <p:nvPr/>
          </p:nvCxnSpPr>
          <p:spPr bwMode="auto">
            <a:xfrm>
              <a:off x="3293372" y="2662116"/>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9" name="Straight Connector 268"/>
            <p:cNvCxnSpPr/>
            <p:nvPr/>
          </p:nvCxnSpPr>
          <p:spPr bwMode="auto">
            <a:xfrm>
              <a:off x="2714126" y="2662669"/>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10" name="Group 9"/>
          <p:cNvGrpSpPr/>
          <p:nvPr/>
        </p:nvGrpSpPr>
        <p:grpSpPr>
          <a:xfrm>
            <a:off x="203590" y="1761105"/>
            <a:ext cx="2297442" cy="1808551"/>
            <a:chOff x="203590" y="1761105"/>
            <a:chExt cx="2297442" cy="1808551"/>
          </a:xfrm>
        </p:grpSpPr>
        <p:grpSp>
          <p:nvGrpSpPr>
            <p:cNvPr id="247" name="Group 246"/>
            <p:cNvGrpSpPr/>
            <p:nvPr/>
          </p:nvGrpSpPr>
          <p:grpSpPr>
            <a:xfrm>
              <a:off x="311588" y="2669918"/>
              <a:ext cx="483776" cy="899738"/>
              <a:chOff x="7638992" y="2119537"/>
              <a:chExt cx="553378" cy="899738"/>
            </a:xfrm>
          </p:grpSpPr>
          <p:sp>
            <p:nvSpPr>
              <p:cNvPr id="254" name="Rectangle 253"/>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55" name="TextBox 254"/>
              <p:cNvSpPr txBox="1"/>
              <p:nvPr/>
            </p:nvSpPr>
            <p:spPr>
              <a:xfrm>
                <a:off x="7638992" y="2256323"/>
                <a:ext cx="553378" cy="523220"/>
              </a:xfrm>
              <a:prstGeom prst="rect">
                <a:avLst/>
              </a:prstGeom>
              <a:noFill/>
            </p:spPr>
            <p:txBody>
              <a:bodyPr wrap="none" rtlCol="0">
                <a:spAutoFit/>
              </a:bodyPr>
              <a:lstStyle/>
              <a:p>
                <a:r>
                  <a:rPr lang="en-US" sz="2800" dirty="0" smtClean="0"/>
                  <a:t>-2</a:t>
                </a:r>
                <a:endParaRPr lang="en-US" sz="2800" dirty="0"/>
              </a:p>
            </p:txBody>
          </p:sp>
        </p:grpSp>
        <p:grpSp>
          <p:nvGrpSpPr>
            <p:cNvPr id="193" name="Group 192"/>
            <p:cNvGrpSpPr/>
            <p:nvPr/>
          </p:nvGrpSpPr>
          <p:grpSpPr>
            <a:xfrm>
              <a:off x="2132195" y="1761105"/>
              <a:ext cx="368837" cy="899737"/>
              <a:chOff x="9506581" y="3024357"/>
              <a:chExt cx="421901" cy="899737"/>
            </a:xfrm>
          </p:grpSpPr>
          <p:sp>
            <p:nvSpPr>
              <p:cNvPr id="244" name="Rectangle 243"/>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45" name="TextBox 244"/>
              <p:cNvSpPr txBox="1"/>
              <p:nvPr/>
            </p:nvSpPr>
            <p:spPr>
              <a:xfrm>
                <a:off x="9511883" y="3148728"/>
                <a:ext cx="416599" cy="523220"/>
              </a:xfrm>
              <a:prstGeom prst="rect">
                <a:avLst/>
              </a:prstGeom>
              <a:noFill/>
            </p:spPr>
            <p:txBody>
              <a:bodyPr wrap="none" rtlCol="0">
                <a:spAutoFit/>
              </a:bodyPr>
              <a:lstStyle/>
              <a:p>
                <a:r>
                  <a:rPr lang="en-US" sz="2800" dirty="0"/>
                  <a:t>2</a:t>
                </a:r>
              </a:p>
            </p:txBody>
          </p:sp>
        </p:grpSp>
        <p:grpSp>
          <p:nvGrpSpPr>
            <p:cNvPr id="194" name="Group 193"/>
            <p:cNvGrpSpPr/>
            <p:nvPr/>
          </p:nvGrpSpPr>
          <p:grpSpPr>
            <a:xfrm>
              <a:off x="1851070" y="1762253"/>
              <a:ext cx="368837" cy="899737"/>
              <a:chOff x="9174426" y="3020213"/>
              <a:chExt cx="421901" cy="899737"/>
            </a:xfrm>
          </p:grpSpPr>
          <p:sp>
            <p:nvSpPr>
              <p:cNvPr id="242" name="Rectangle 241"/>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43" name="TextBox 242"/>
              <p:cNvSpPr txBox="1"/>
              <p:nvPr/>
            </p:nvSpPr>
            <p:spPr>
              <a:xfrm>
                <a:off x="9179728" y="3144584"/>
                <a:ext cx="416599" cy="523220"/>
              </a:xfrm>
              <a:prstGeom prst="rect">
                <a:avLst/>
              </a:prstGeom>
              <a:noFill/>
            </p:spPr>
            <p:txBody>
              <a:bodyPr wrap="none" rtlCol="0">
                <a:spAutoFit/>
              </a:bodyPr>
              <a:lstStyle/>
              <a:p>
                <a:r>
                  <a:rPr lang="en-US" sz="2800" dirty="0"/>
                  <a:t>2</a:t>
                </a:r>
              </a:p>
            </p:txBody>
          </p:sp>
        </p:grpSp>
        <p:grpSp>
          <p:nvGrpSpPr>
            <p:cNvPr id="259" name="Group 258"/>
            <p:cNvGrpSpPr/>
            <p:nvPr/>
          </p:nvGrpSpPr>
          <p:grpSpPr>
            <a:xfrm>
              <a:off x="1033618" y="1769902"/>
              <a:ext cx="368837" cy="899737"/>
              <a:chOff x="8159612" y="3030442"/>
              <a:chExt cx="421901" cy="899737"/>
            </a:xfrm>
          </p:grpSpPr>
          <p:sp>
            <p:nvSpPr>
              <p:cNvPr id="260" name="Rectangle 259"/>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61" name="TextBox 260"/>
              <p:cNvSpPr txBox="1"/>
              <p:nvPr/>
            </p:nvSpPr>
            <p:spPr>
              <a:xfrm>
                <a:off x="8164914" y="3154813"/>
                <a:ext cx="416599" cy="523220"/>
              </a:xfrm>
              <a:prstGeom prst="rect">
                <a:avLst/>
              </a:prstGeom>
              <a:noFill/>
            </p:spPr>
            <p:txBody>
              <a:bodyPr wrap="none" rtlCol="0">
                <a:spAutoFit/>
              </a:bodyPr>
              <a:lstStyle/>
              <a:p>
                <a:r>
                  <a:rPr lang="en-US" sz="2800" dirty="0"/>
                  <a:t>2</a:t>
                </a:r>
              </a:p>
            </p:txBody>
          </p:sp>
        </p:grpSp>
        <p:cxnSp>
          <p:nvCxnSpPr>
            <p:cNvPr id="270" name="Straight Connector 269"/>
            <p:cNvCxnSpPr/>
            <p:nvPr/>
          </p:nvCxnSpPr>
          <p:spPr bwMode="auto">
            <a:xfrm>
              <a:off x="1327540" y="2668146"/>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1" name="Straight Connector 270"/>
            <p:cNvCxnSpPr/>
            <p:nvPr/>
          </p:nvCxnSpPr>
          <p:spPr bwMode="auto">
            <a:xfrm>
              <a:off x="1590699" y="2665523"/>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2" name="Straight Connector 271"/>
            <p:cNvCxnSpPr/>
            <p:nvPr/>
          </p:nvCxnSpPr>
          <p:spPr bwMode="auto">
            <a:xfrm>
              <a:off x="762390" y="2674496"/>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3" name="Straight Connector 272"/>
            <p:cNvCxnSpPr/>
            <p:nvPr/>
          </p:nvCxnSpPr>
          <p:spPr bwMode="auto">
            <a:xfrm>
              <a:off x="203590" y="2674496"/>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186" name="Group 185"/>
          <p:cNvGrpSpPr/>
          <p:nvPr/>
        </p:nvGrpSpPr>
        <p:grpSpPr>
          <a:xfrm>
            <a:off x="176246" y="3793282"/>
            <a:ext cx="2332683" cy="1800076"/>
            <a:chOff x="7150036" y="2124811"/>
            <a:chExt cx="2699066" cy="1800076"/>
          </a:xfrm>
        </p:grpSpPr>
        <p:grpSp>
          <p:nvGrpSpPr>
            <p:cNvPr id="190" name="Group 189"/>
            <p:cNvGrpSpPr/>
            <p:nvPr/>
          </p:nvGrpSpPr>
          <p:grpSpPr>
            <a:xfrm>
              <a:off x="8454209" y="2124903"/>
              <a:ext cx="373243" cy="899738"/>
              <a:chOff x="8491253" y="2135487"/>
              <a:chExt cx="373243" cy="899738"/>
            </a:xfrm>
          </p:grpSpPr>
          <p:sp>
            <p:nvSpPr>
              <p:cNvPr id="281" name="Rectangle 280"/>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82" name="TextBox 281"/>
              <p:cNvSpPr txBox="1"/>
              <p:nvPr/>
            </p:nvSpPr>
            <p:spPr>
              <a:xfrm>
                <a:off x="8500294" y="227227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36" name="Group 235"/>
            <p:cNvGrpSpPr/>
            <p:nvPr/>
          </p:nvGrpSpPr>
          <p:grpSpPr>
            <a:xfrm>
              <a:off x="7797959" y="2124829"/>
              <a:ext cx="373243" cy="899738"/>
              <a:chOff x="7819127" y="2119537"/>
              <a:chExt cx="373243" cy="899738"/>
            </a:xfrm>
          </p:grpSpPr>
          <p:sp>
            <p:nvSpPr>
              <p:cNvPr id="279" name="Rectangle 278"/>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80" name="TextBox 279"/>
              <p:cNvSpPr txBox="1"/>
              <p:nvPr/>
            </p:nvSpPr>
            <p:spPr>
              <a:xfrm>
                <a:off x="7828168" y="225632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37" name="Group 236"/>
            <p:cNvGrpSpPr/>
            <p:nvPr/>
          </p:nvGrpSpPr>
          <p:grpSpPr>
            <a:xfrm>
              <a:off x="7475163" y="2125789"/>
              <a:ext cx="373243" cy="899738"/>
              <a:chOff x="7485747" y="2120497"/>
              <a:chExt cx="373243" cy="899738"/>
            </a:xfrm>
          </p:grpSpPr>
          <p:sp>
            <p:nvSpPr>
              <p:cNvPr id="277" name="Rectangle 276"/>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78" name="TextBox 277"/>
              <p:cNvSpPr txBox="1"/>
              <p:nvPr/>
            </p:nvSpPr>
            <p:spPr>
              <a:xfrm>
                <a:off x="7494788" y="225728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38" name="Group 237"/>
            <p:cNvGrpSpPr/>
            <p:nvPr/>
          </p:nvGrpSpPr>
          <p:grpSpPr>
            <a:xfrm>
              <a:off x="7150036" y="2124811"/>
              <a:ext cx="373243" cy="899738"/>
              <a:chOff x="7150036" y="2124811"/>
              <a:chExt cx="373243" cy="899738"/>
            </a:xfrm>
          </p:grpSpPr>
          <p:sp>
            <p:nvSpPr>
              <p:cNvPr id="258" name="Rectangle 257"/>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76" name="TextBox 275"/>
              <p:cNvSpPr txBox="1"/>
              <p:nvPr/>
            </p:nvSpPr>
            <p:spPr>
              <a:xfrm>
                <a:off x="7159077" y="2261597"/>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39" name="Group 238"/>
            <p:cNvGrpSpPr/>
            <p:nvPr/>
          </p:nvGrpSpPr>
          <p:grpSpPr>
            <a:xfrm>
              <a:off x="9365326" y="3019065"/>
              <a:ext cx="483776" cy="899737"/>
              <a:chOff x="9444706" y="3024357"/>
              <a:chExt cx="483776" cy="899737"/>
            </a:xfrm>
          </p:grpSpPr>
          <p:sp>
            <p:nvSpPr>
              <p:cNvPr id="256" name="Rectangle 255"/>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57" name="TextBox 256"/>
              <p:cNvSpPr txBox="1"/>
              <p:nvPr/>
            </p:nvSpPr>
            <p:spPr>
              <a:xfrm>
                <a:off x="9444706" y="314872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40" name="Group 239"/>
            <p:cNvGrpSpPr/>
            <p:nvPr/>
          </p:nvGrpSpPr>
          <p:grpSpPr>
            <a:xfrm>
              <a:off x="9043755" y="3020213"/>
              <a:ext cx="483776" cy="899737"/>
              <a:chOff x="9112551" y="3020213"/>
              <a:chExt cx="483776" cy="899737"/>
            </a:xfrm>
          </p:grpSpPr>
          <p:sp>
            <p:nvSpPr>
              <p:cNvPr id="252" name="Rectangle 251"/>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53" name="TextBox 252"/>
              <p:cNvSpPr txBox="1"/>
              <p:nvPr/>
            </p:nvSpPr>
            <p:spPr>
              <a:xfrm>
                <a:off x="9112551" y="3144584"/>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41" name="Group 240"/>
            <p:cNvGrpSpPr/>
            <p:nvPr/>
          </p:nvGrpSpPr>
          <p:grpSpPr>
            <a:xfrm>
              <a:off x="8721596" y="3021369"/>
              <a:ext cx="483776" cy="899737"/>
              <a:chOff x="8774516" y="3016077"/>
              <a:chExt cx="483776" cy="899737"/>
            </a:xfrm>
          </p:grpSpPr>
          <p:sp>
            <p:nvSpPr>
              <p:cNvPr id="250" name="Rectangle 249"/>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51" name="TextBox 250"/>
              <p:cNvSpPr txBox="1"/>
              <p:nvPr/>
            </p:nvSpPr>
            <p:spPr>
              <a:xfrm>
                <a:off x="8774516" y="314044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46" name="Group 245"/>
            <p:cNvGrpSpPr/>
            <p:nvPr/>
          </p:nvGrpSpPr>
          <p:grpSpPr>
            <a:xfrm>
              <a:off x="8065985" y="3025150"/>
              <a:ext cx="483776" cy="899737"/>
              <a:chOff x="8097737" y="3030442"/>
              <a:chExt cx="483776" cy="899737"/>
            </a:xfrm>
          </p:grpSpPr>
          <p:sp>
            <p:nvSpPr>
              <p:cNvPr id="248" name="Rectangle 247"/>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49" name="TextBox 248"/>
              <p:cNvSpPr txBox="1"/>
              <p:nvPr/>
            </p:nvSpPr>
            <p:spPr>
              <a:xfrm>
                <a:off x="8097737" y="3154813"/>
                <a:ext cx="483776" cy="523220"/>
              </a:xfrm>
              <a:prstGeom prst="rect">
                <a:avLst/>
              </a:prstGeom>
              <a:noFill/>
            </p:spPr>
            <p:txBody>
              <a:bodyPr wrap="none" rtlCol="0">
                <a:spAutoFit/>
              </a:bodyPr>
              <a:lstStyle/>
              <a:p>
                <a:r>
                  <a:rPr lang="en-US" sz="2800" dirty="0" smtClean="0"/>
                  <a:t>-1</a:t>
                </a:r>
                <a:endParaRPr lang="en-US" sz="2800" dirty="0"/>
              </a:p>
            </p:txBody>
          </p:sp>
        </p:grpSp>
      </p:grpSp>
      <p:sp>
        <p:nvSpPr>
          <p:cNvPr id="283" name="TextBox 9"/>
          <p:cNvSpPr txBox="1">
            <a:spLocks noChangeArrowheads="1"/>
          </p:cNvSpPr>
          <p:nvPr/>
        </p:nvSpPr>
        <p:spPr bwMode="auto">
          <a:xfrm>
            <a:off x="246636" y="5903849"/>
            <a:ext cx="2481938"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1’s Code</a:t>
            </a:r>
            <a:endParaRPr lang="en-US" sz="2000" dirty="0">
              <a:solidFill>
                <a:srgbClr val="000000"/>
              </a:solidFill>
              <a:latin typeface="+mn-lt"/>
              <a:cs typeface="Gill Sans MT" charset="0"/>
            </a:endParaRPr>
          </a:p>
        </p:txBody>
      </p:sp>
      <p:grpSp>
        <p:nvGrpSpPr>
          <p:cNvPr id="284" name="Group 283"/>
          <p:cNvGrpSpPr/>
          <p:nvPr/>
        </p:nvGrpSpPr>
        <p:grpSpPr>
          <a:xfrm>
            <a:off x="2433703" y="3795684"/>
            <a:ext cx="2332683" cy="1800076"/>
            <a:chOff x="7150036" y="2124811"/>
            <a:chExt cx="2699066" cy="1800076"/>
          </a:xfrm>
        </p:grpSpPr>
        <p:grpSp>
          <p:nvGrpSpPr>
            <p:cNvPr id="285" name="Group 284"/>
            <p:cNvGrpSpPr/>
            <p:nvPr/>
          </p:nvGrpSpPr>
          <p:grpSpPr>
            <a:xfrm>
              <a:off x="8454209" y="2124903"/>
              <a:ext cx="373243" cy="899738"/>
              <a:chOff x="8491253" y="2135487"/>
              <a:chExt cx="373243" cy="899738"/>
            </a:xfrm>
          </p:grpSpPr>
          <p:sp>
            <p:nvSpPr>
              <p:cNvPr id="307" name="Rectangle 306"/>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08" name="TextBox 307"/>
              <p:cNvSpPr txBox="1"/>
              <p:nvPr/>
            </p:nvSpPr>
            <p:spPr>
              <a:xfrm>
                <a:off x="8500294" y="227227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86" name="Group 285"/>
            <p:cNvGrpSpPr/>
            <p:nvPr/>
          </p:nvGrpSpPr>
          <p:grpSpPr>
            <a:xfrm>
              <a:off x="7797959" y="2124829"/>
              <a:ext cx="373243" cy="899738"/>
              <a:chOff x="7819127" y="2119537"/>
              <a:chExt cx="373243" cy="899738"/>
            </a:xfrm>
          </p:grpSpPr>
          <p:sp>
            <p:nvSpPr>
              <p:cNvPr id="305" name="Rectangle 304"/>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06" name="TextBox 305"/>
              <p:cNvSpPr txBox="1"/>
              <p:nvPr/>
            </p:nvSpPr>
            <p:spPr>
              <a:xfrm>
                <a:off x="7828168" y="225632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87" name="Group 286"/>
            <p:cNvGrpSpPr/>
            <p:nvPr/>
          </p:nvGrpSpPr>
          <p:grpSpPr>
            <a:xfrm>
              <a:off x="7475163" y="2125789"/>
              <a:ext cx="373243" cy="899738"/>
              <a:chOff x="7485747" y="2120497"/>
              <a:chExt cx="373243" cy="899738"/>
            </a:xfrm>
          </p:grpSpPr>
          <p:sp>
            <p:nvSpPr>
              <p:cNvPr id="303" name="Rectangle 302"/>
              <p:cNvSpPr/>
              <p:nvPr/>
            </p:nvSpPr>
            <p:spPr bwMode="auto">
              <a:xfrm>
                <a:off x="7485747" y="212049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04" name="TextBox 303"/>
              <p:cNvSpPr txBox="1"/>
              <p:nvPr/>
            </p:nvSpPr>
            <p:spPr>
              <a:xfrm>
                <a:off x="7494788" y="2257283"/>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88" name="Group 287"/>
            <p:cNvGrpSpPr/>
            <p:nvPr/>
          </p:nvGrpSpPr>
          <p:grpSpPr>
            <a:xfrm>
              <a:off x="7150036" y="2124811"/>
              <a:ext cx="373243" cy="899738"/>
              <a:chOff x="7150036" y="2124811"/>
              <a:chExt cx="373243" cy="899738"/>
            </a:xfrm>
          </p:grpSpPr>
          <p:sp>
            <p:nvSpPr>
              <p:cNvPr id="301" name="Rectangle 300"/>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02" name="TextBox 301"/>
              <p:cNvSpPr txBox="1"/>
              <p:nvPr/>
            </p:nvSpPr>
            <p:spPr>
              <a:xfrm>
                <a:off x="7159077" y="2261597"/>
                <a:ext cx="364202" cy="523220"/>
              </a:xfrm>
              <a:prstGeom prst="rect">
                <a:avLst/>
              </a:prstGeom>
              <a:noFill/>
            </p:spPr>
            <p:txBody>
              <a:bodyPr wrap="none" rtlCol="0">
                <a:spAutoFit/>
              </a:bodyPr>
              <a:lstStyle/>
              <a:p>
                <a:r>
                  <a:rPr lang="en-US" sz="2800" dirty="0" smtClean="0"/>
                  <a:t>1</a:t>
                </a:r>
                <a:endParaRPr lang="en-US" sz="2800" dirty="0"/>
              </a:p>
            </p:txBody>
          </p:sp>
        </p:grpSp>
        <p:grpSp>
          <p:nvGrpSpPr>
            <p:cNvPr id="289" name="Group 288"/>
            <p:cNvGrpSpPr/>
            <p:nvPr/>
          </p:nvGrpSpPr>
          <p:grpSpPr>
            <a:xfrm>
              <a:off x="9365326" y="3019065"/>
              <a:ext cx="483776" cy="899737"/>
              <a:chOff x="9444706" y="3024357"/>
              <a:chExt cx="483776" cy="899737"/>
            </a:xfrm>
          </p:grpSpPr>
          <p:sp>
            <p:nvSpPr>
              <p:cNvPr id="299" name="Rectangle 298"/>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00" name="TextBox 299"/>
              <p:cNvSpPr txBox="1"/>
              <p:nvPr/>
            </p:nvSpPr>
            <p:spPr>
              <a:xfrm>
                <a:off x="9444706" y="314872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90" name="Group 289"/>
            <p:cNvGrpSpPr/>
            <p:nvPr/>
          </p:nvGrpSpPr>
          <p:grpSpPr>
            <a:xfrm>
              <a:off x="9043755" y="3020213"/>
              <a:ext cx="483776" cy="899737"/>
              <a:chOff x="9112551" y="3020213"/>
              <a:chExt cx="483776" cy="899737"/>
            </a:xfrm>
          </p:grpSpPr>
          <p:sp>
            <p:nvSpPr>
              <p:cNvPr id="297" name="Rectangle 296"/>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98" name="TextBox 297"/>
              <p:cNvSpPr txBox="1"/>
              <p:nvPr/>
            </p:nvSpPr>
            <p:spPr>
              <a:xfrm>
                <a:off x="9112551" y="3144584"/>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91" name="Group 290"/>
            <p:cNvGrpSpPr/>
            <p:nvPr/>
          </p:nvGrpSpPr>
          <p:grpSpPr>
            <a:xfrm>
              <a:off x="8721596" y="3021369"/>
              <a:ext cx="483776" cy="899737"/>
              <a:chOff x="8774516" y="3016077"/>
              <a:chExt cx="483776" cy="899737"/>
            </a:xfrm>
          </p:grpSpPr>
          <p:sp>
            <p:nvSpPr>
              <p:cNvPr id="295" name="Rectangle 294"/>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96" name="TextBox 295"/>
              <p:cNvSpPr txBox="1"/>
              <p:nvPr/>
            </p:nvSpPr>
            <p:spPr>
              <a:xfrm>
                <a:off x="8774516" y="3140448"/>
                <a:ext cx="483776" cy="523220"/>
              </a:xfrm>
              <a:prstGeom prst="rect">
                <a:avLst/>
              </a:prstGeom>
              <a:noFill/>
            </p:spPr>
            <p:txBody>
              <a:bodyPr wrap="none" rtlCol="0">
                <a:spAutoFit/>
              </a:bodyPr>
              <a:lstStyle/>
              <a:p>
                <a:r>
                  <a:rPr lang="en-US" sz="2800" dirty="0" smtClean="0"/>
                  <a:t>-1</a:t>
                </a:r>
                <a:endParaRPr lang="en-US" sz="2800" dirty="0"/>
              </a:p>
            </p:txBody>
          </p:sp>
        </p:grpSp>
        <p:grpSp>
          <p:nvGrpSpPr>
            <p:cNvPr id="292" name="Group 291"/>
            <p:cNvGrpSpPr/>
            <p:nvPr/>
          </p:nvGrpSpPr>
          <p:grpSpPr>
            <a:xfrm>
              <a:off x="8065985" y="3025150"/>
              <a:ext cx="483776" cy="899737"/>
              <a:chOff x="8097737" y="3030442"/>
              <a:chExt cx="483776" cy="899737"/>
            </a:xfrm>
          </p:grpSpPr>
          <p:sp>
            <p:nvSpPr>
              <p:cNvPr id="293" name="Rectangle 292"/>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294" name="TextBox 293"/>
              <p:cNvSpPr txBox="1"/>
              <p:nvPr/>
            </p:nvSpPr>
            <p:spPr>
              <a:xfrm>
                <a:off x="8097737" y="3154813"/>
                <a:ext cx="483776" cy="523220"/>
              </a:xfrm>
              <a:prstGeom prst="rect">
                <a:avLst/>
              </a:prstGeom>
              <a:noFill/>
            </p:spPr>
            <p:txBody>
              <a:bodyPr wrap="none" rtlCol="0">
                <a:spAutoFit/>
              </a:bodyPr>
              <a:lstStyle/>
              <a:p>
                <a:r>
                  <a:rPr lang="en-US" sz="2800" dirty="0" smtClean="0"/>
                  <a:t>-1</a:t>
                </a:r>
                <a:endParaRPr lang="en-US" sz="2800" dirty="0"/>
              </a:p>
            </p:txBody>
          </p:sp>
        </p:grpSp>
      </p:grpSp>
      <p:sp>
        <p:nvSpPr>
          <p:cNvPr id="309" name="TextBox 9"/>
          <p:cNvSpPr txBox="1">
            <a:spLocks noChangeArrowheads="1"/>
          </p:cNvSpPr>
          <p:nvPr/>
        </p:nvSpPr>
        <p:spPr bwMode="auto">
          <a:xfrm>
            <a:off x="2544141" y="5901788"/>
            <a:ext cx="2481938" cy="41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000" dirty="0" smtClean="0">
                <a:solidFill>
                  <a:srgbClr val="000000"/>
                </a:solidFill>
                <a:latin typeface="+mn-lt"/>
                <a:cs typeface="Gill Sans MT" charset="0"/>
              </a:rPr>
              <a:t>Sender 1’s Code</a:t>
            </a:r>
            <a:endParaRPr lang="en-US" sz="2000" dirty="0">
              <a:solidFill>
                <a:srgbClr val="000000"/>
              </a:solidFill>
              <a:latin typeface="+mn-lt"/>
              <a:cs typeface="Gill Sans MT" charset="0"/>
            </a:endParaRPr>
          </a:p>
        </p:txBody>
      </p:sp>
      <p:grpSp>
        <p:nvGrpSpPr>
          <p:cNvPr id="316" name="Group 315"/>
          <p:cNvGrpSpPr/>
          <p:nvPr/>
        </p:nvGrpSpPr>
        <p:grpSpPr>
          <a:xfrm>
            <a:off x="8753587" y="2801525"/>
            <a:ext cx="364202" cy="899738"/>
            <a:chOff x="8447897" y="2135487"/>
            <a:chExt cx="416599" cy="899738"/>
          </a:xfrm>
        </p:grpSpPr>
        <p:sp>
          <p:nvSpPr>
            <p:cNvPr id="326" name="Rectangle 325"/>
            <p:cNvSpPr/>
            <p:nvPr/>
          </p:nvSpPr>
          <p:spPr bwMode="auto">
            <a:xfrm>
              <a:off x="8491253" y="213548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27" name="TextBox 326"/>
            <p:cNvSpPr txBox="1"/>
            <p:nvPr/>
          </p:nvSpPr>
          <p:spPr>
            <a:xfrm>
              <a:off x="8447897" y="2272273"/>
              <a:ext cx="416599" cy="523220"/>
            </a:xfrm>
            <a:prstGeom prst="rect">
              <a:avLst/>
            </a:prstGeom>
            <a:noFill/>
          </p:spPr>
          <p:txBody>
            <a:bodyPr wrap="none" rtlCol="0">
              <a:spAutoFit/>
            </a:bodyPr>
            <a:lstStyle/>
            <a:p>
              <a:r>
                <a:rPr lang="en-US" sz="2800" dirty="0"/>
                <a:t>2</a:t>
              </a:r>
            </a:p>
          </p:txBody>
        </p:sp>
      </p:grpSp>
      <p:grpSp>
        <p:nvGrpSpPr>
          <p:cNvPr id="317" name="Group 316"/>
          <p:cNvGrpSpPr/>
          <p:nvPr/>
        </p:nvGrpSpPr>
        <p:grpSpPr>
          <a:xfrm>
            <a:off x="8179876" y="2801451"/>
            <a:ext cx="364202" cy="899738"/>
            <a:chOff x="7775771" y="2119537"/>
            <a:chExt cx="416599" cy="899738"/>
          </a:xfrm>
        </p:grpSpPr>
        <p:sp>
          <p:nvSpPr>
            <p:cNvPr id="324" name="Rectangle 323"/>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25" name="TextBox 324"/>
            <p:cNvSpPr txBox="1"/>
            <p:nvPr/>
          </p:nvSpPr>
          <p:spPr>
            <a:xfrm>
              <a:off x="7775771" y="2256323"/>
              <a:ext cx="416599" cy="523220"/>
            </a:xfrm>
            <a:prstGeom prst="rect">
              <a:avLst/>
            </a:prstGeom>
            <a:noFill/>
          </p:spPr>
          <p:txBody>
            <a:bodyPr wrap="none" rtlCol="0">
              <a:spAutoFit/>
            </a:bodyPr>
            <a:lstStyle/>
            <a:p>
              <a:r>
                <a:rPr lang="en-US" sz="2800" dirty="0"/>
                <a:t>2</a:t>
              </a:r>
            </a:p>
          </p:txBody>
        </p:sp>
      </p:grpSp>
      <p:grpSp>
        <p:nvGrpSpPr>
          <p:cNvPr id="318" name="Group 317"/>
          <p:cNvGrpSpPr/>
          <p:nvPr/>
        </p:nvGrpSpPr>
        <p:grpSpPr>
          <a:xfrm>
            <a:off x="7613444" y="2801433"/>
            <a:ext cx="364202" cy="899738"/>
            <a:chOff x="7106680" y="2124811"/>
            <a:chExt cx="416599" cy="899738"/>
          </a:xfrm>
        </p:grpSpPr>
        <p:sp>
          <p:nvSpPr>
            <p:cNvPr id="322" name="Rectangle 321"/>
            <p:cNvSpPr/>
            <p:nvPr/>
          </p:nvSpPr>
          <p:spPr bwMode="auto">
            <a:xfrm>
              <a:off x="7150036" y="2124811"/>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23" name="TextBox 322"/>
            <p:cNvSpPr txBox="1"/>
            <p:nvPr/>
          </p:nvSpPr>
          <p:spPr>
            <a:xfrm>
              <a:off x="7106680" y="2261597"/>
              <a:ext cx="416599" cy="523220"/>
            </a:xfrm>
            <a:prstGeom prst="rect">
              <a:avLst/>
            </a:prstGeom>
            <a:noFill/>
          </p:spPr>
          <p:txBody>
            <a:bodyPr wrap="none" rtlCol="0">
              <a:spAutoFit/>
            </a:bodyPr>
            <a:lstStyle/>
            <a:p>
              <a:r>
                <a:rPr lang="en-US" sz="2800" dirty="0"/>
                <a:t>2</a:t>
              </a:r>
            </a:p>
          </p:txBody>
        </p:sp>
      </p:grpSp>
      <p:grpSp>
        <p:nvGrpSpPr>
          <p:cNvPr id="319" name="Group 318"/>
          <p:cNvGrpSpPr/>
          <p:nvPr/>
        </p:nvGrpSpPr>
        <p:grpSpPr>
          <a:xfrm>
            <a:off x="9079331" y="2805567"/>
            <a:ext cx="368836" cy="899737"/>
            <a:chOff x="8836391" y="3016077"/>
            <a:chExt cx="421901" cy="899737"/>
          </a:xfrm>
        </p:grpSpPr>
        <p:sp>
          <p:nvSpPr>
            <p:cNvPr id="320" name="Rectangle 319"/>
            <p:cNvSpPr/>
            <p:nvPr/>
          </p:nvSpPr>
          <p:spPr bwMode="auto">
            <a:xfrm>
              <a:off x="8836391" y="301607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21" name="TextBox 320"/>
            <p:cNvSpPr txBox="1"/>
            <p:nvPr/>
          </p:nvSpPr>
          <p:spPr>
            <a:xfrm>
              <a:off x="8841691" y="3140448"/>
              <a:ext cx="416601" cy="523220"/>
            </a:xfrm>
            <a:prstGeom prst="rect">
              <a:avLst/>
            </a:prstGeom>
            <a:noFill/>
          </p:spPr>
          <p:txBody>
            <a:bodyPr wrap="none" rtlCol="0">
              <a:spAutoFit/>
            </a:bodyPr>
            <a:lstStyle/>
            <a:p>
              <a:r>
                <a:rPr lang="en-US" sz="2800" dirty="0" smtClean="0"/>
                <a:t>2</a:t>
              </a:r>
              <a:endParaRPr lang="en-US" sz="2800" dirty="0"/>
            </a:p>
          </p:txBody>
        </p:sp>
      </p:grpSp>
      <p:cxnSp>
        <p:nvCxnSpPr>
          <p:cNvPr id="312" name="Straight Connector 311"/>
          <p:cNvCxnSpPr/>
          <p:nvPr/>
        </p:nvCxnSpPr>
        <p:spPr bwMode="auto">
          <a:xfrm>
            <a:off x="9382688" y="3699059"/>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3" name="Straight Connector 312"/>
          <p:cNvCxnSpPr/>
          <p:nvPr/>
        </p:nvCxnSpPr>
        <p:spPr bwMode="auto">
          <a:xfrm>
            <a:off x="9662183" y="3704213"/>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4" name="Straight Connector 313"/>
          <p:cNvCxnSpPr/>
          <p:nvPr/>
        </p:nvCxnSpPr>
        <p:spPr bwMode="auto">
          <a:xfrm>
            <a:off x="8526151" y="3700165"/>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5" name="Straight Connector 314"/>
          <p:cNvCxnSpPr/>
          <p:nvPr/>
        </p:nvCxnSpPr>
        <p:spPr bwMode="auto">
          <a:xfrm>
            <a:off x="7946905" y="3700718"/>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29" name="Group 328"/>
          <p:cNvGrpSpPr/>
          <p:nvPr/>
        </p:nvGrpSpPr>
        <p:grpSpPr>
          <a:xfrm>
            <a:off x="5544367" y="3707967"/>
            <a:ext cx="483776" cy="899738"/>
            <a:chOff x="7638992" y="2119537"/>
            <a:chExt cx="553378" cy="899738"/>
          </a:xfrm>
        </p:grpSpPr>
        <p:sp>
          <p:nvSpPr>
            <p:cNvPr id="343" name="Rectangle 342"/>
            <p:cNvSpPr/>
            <p:nvPr/>
          </p:nvSpPr>
          <p:spPr bwMode="auto">
            <a:xfrm>
              <a:off x="7819127" y="2119537"/>
              <a:ext cx="318880" cy="89973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44" name="TextBox 343"/>
            <p:cNvSpPr txBox="1"/>
            <p:nvPr/>
          </p:nvSpPr>
          <p:spPr>
            <a:xfrm>
              <a:off x="7638992" y="2256323"/>
              <a:ext cx="553378" cy="523220"/>
            </a:xfrm>
            <a:prstGeom prst="rect">
              <a:avLst/>
            </a:prstGeom>
            <a:noFill/>
          </p:spPr>
          <p:txBody>
            <a:bodyPr wrap="none" rtlCol="0">
              <a:spAutoFit/>
            </a:bodyPr>
            <a:lstStyle/>
            <a:p>
              <a:r>
                <a:rPr lang="en-US" sz="2800" dirty="0" smtClean="0"/>
                <a:t>-2</a:t>
              </a:r>
              <a:endParaRPr lang="en-US" sz="2800" dirty="0"/>
            </a:p>
          </p:txBody>
        </p:sp>
      </p:grpSp>
      <p:grpSp>
        <p:nvGrpSpPr>
          <p:cNvPr id="330" name="Group 329"/>
          <p:cNvGrpSpPr/>
          <p:nvPr/>
        </p:nvGrpSpPr>
        <p:grpSpPr>
          <a:xfrm>
            <a:off x="7250036" y="3704659"/>
            <a:ext cx="483776" cy="899737"/>
            <a:chOff x="9375106" y="3024357"/>
            <a:chExt cx="553376" cy="899737"/>
          </a:xfrm>
        </p:grpSpPr>
        <p:sp>
          <p:nvSpPr>
            <p:cNvPr id="341" name="Rectangle 340"/>
            <p:cNvSpPr/>
            <p:nvPr/>
          </p:nvSpPr>
          <p:spPr bwMode="auto">
            <a:xfrm>
              <a:off x="9506581" y="3024357"/>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42" name="TextBox 341"/>
            <p:cNvSpPr txBox="1"/>
            <p:nvPr/>
          </p:nvSpPr>
          <p:spPr>
            <a:xfrm>
              <a:off x="9375106" y="3148728"/>
              <a:ext cx="553376" cy="523220"/>
            </a:xfrm>
            <a:prstGeom prst="rect">
              <a:avLst/>
            </a:prstGeom>
            <a:noFill/>
          </p:spPr>
          <p:txBody>
            <a:bodyPr wrap="none" rtlCol="0">
              <a:spAutoFit/>
            </a:bodyPr>
            <a:lstStyle/>
            <a:p>
              <a:r>
                <a:rPr lang="en-US" sz="2800" dirty="0" smtClean="0"/>
                <a:t>-2</a:t>
              </a:r>
              <a:endParaRPr lang="en-US" sz="2800" dirty="0"/>
            </a:p>
          </p:txBody>
        </p:sp>
      </p:grpSp>
      <p:grpSp>
        <p:nvGrpSpPr>
          <p:cNvPr id="331" name="Group 330"/>
          <p:cNvGrpSpPr/>
          <p:nvPr/>
        </p:nvGrpSpPr>
        <p:grpSpPr>
          <a:xfrm>
            <a:off x="6968911" y="3705807"/>
            <a:ext cx="483776" cy="899737"/>
            <a:chOff x="9042951" y="3020213"/>
            <a:chExt cx="553376" cy="899737"/>
          </a:xfrm>
        </p:grpSpPr>
        <p:sp>
          <p:nvSpPr>
            <p:cNvPr id="339" name="Rectangle 338"/>
            <p:cNvSpPr/>
            <p:nvPr/>
          </p:nvSpPr>
          <p:spPr bwMode="auto">
            <a:xfrm>
              <a:off x="9174426" y="3020213"/>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40" name="TextBox 339"/>
            <p:cNvSpPr txBox="1"/>
            <p:nvPr/>
          </p:nvSpPr>
          <p:spPr>
            <a:xfrm>
              <a:off x="9042951" y="3144584"/>
              <a:ext cx="553376" cy="523220"/>
            </a:xfrm>
            <a:prstGeom prst="rect">
              <a:avLst/>
            </a:prstGeom>
            <a:noFill/>
          </p:spPr>
          <p:txBody>
            <a:bodyPr wrap="none" rtlCol="0">
              <a:spAutoFit/>
            </a:bodyPr>
            <a:lstStyle/>
            <a:p>
              <a:r>
                <a:rPr lang="en-US" sz="2800" dirty="0" smtClean="0"/>
                <a:t>-2</a:t>
              </a:r>
              <a:endParaRPr lang="en-US" sz="2800" dirty="0"/>
            </a:p>
          </p:txBody>
        </p:sp>
      </p:grpSp>
      <p:grpSp>
        <p:nvGrpSpPr>
          <p:cNvPr id="332" name="Group 331"/>
          <p:cNvGrpSpPr/>
          <p:nvPr/>
        </p:nvGrpSpPr>
        <p:grpSpPr>
          <a:xfrm>
            <a:off x="6151459" y="3710291"/>
            <a:ext cx="483776" cy="899737"/>
            <a:chOff x="8028137" y="3030442"/>
            <a:chExt cx="553376" cy="899737"/>
          </a:xfrm>
        </p:grpSpPr>
        <p:sp>
          <p:nvSpPr>
            <p:cNvPr id="337" name="Rectangle 336"/>
            <p:cNvSpPr/>
            <p:nvPr/>
          </p:nvSpPr>
          <p:spPr bwMode="auto">
            <a:xfrm>
              <a:off x="8159612" y="3030442"/>
              <a:ext cx="318879" cy="8997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8000" b="0" i="0" u="none" strike="noStrike" cap="none" normalizeH="0" baseline="0" smtClean="0">
                <a:ln>
                  <a:noFill/>
                </a:ln>
                <a:solidFill>
                  <a:schemeClr val="tx2"/>
                </a:solidFill>
                <a:effectLst/>
                <a:latin typeface="Book Antiqua" pitchFamily="18" charset="0"/>
              </a:endParaRPr>
            </a:p>
          </p:txBody>
        </p:sp>
        <p:sp>
          <p:nvSpPr>
            <p:cNvPr id="338" name="TextBox 337"/>
            <p:cNvSpPr txBox="1"/>
            <p:nvPr/>
          </p:nvSpPr>
          <p:spPr>
            <a:xfrm>
              <a:off x="8028137" y="3154813"/>
              <a:ext cx="553376" cy="523220"/>
            </a:xfrm>
            <a:prstGeom prst="rect">
              <a:avLst/>
            </a:prstGeom>
            <a:noFill/>
          </p:spPr>
          <p:txBody>
            <a:bodyPr wrap="none" rtlCol="0">
              <a:spAutoFit/>
            </a:bodyPr>
            <a:lstStyle/>
            <a:p>
              <a:r>
                <a:rPr lang="en-US" sz="2800" dirty="0" smtClean="0"/>
                <a:t>-2</a:t>
              </a:r>
              <a:endParaRPr lang="en-US" sz="2800" dirty="0"/>
            </a:p>
          </p:txBody>
        </p:sp>
      </p:grpSp>
      <p:cxnSp>
        <p:nvCxnSpPr>
          <p:cNvPr id="333" name="Straight Connector 332"/>
          <p:cNvCxnSpPr/>
          <p:nvPr/>
        </p:nvCxnSpPr>
        <p:spPr bwMode="auto">
          <a:xfrm>
            <a:off x="6560319" y="3706195"/>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4" name="Straight Connector 333"/>
          <p:cNvCxnSpPr/>
          <p:nvPr/>
        </p:nvCxnSpPr>
        <p:spPr bwMode="auto">
          <a:xfrm>
            <a:off x="6823478" y="3703572"/>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5" name="Straight Connector 334"/>
          <p:cNvCxnSpPr/>
          <p:nvPr/>
        </p:nvCxnSpPr>
        <p:spPr bwMode="auto">
          <a:xfrm>
            <a:off x="5995169" y="3712545"/>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6" name="Straight Connector 335"/>
          <p:cNvCxnSpPr/>
          <p:nvPr/>
        </p:nvCxnSpPr>
        <p:spPr bwMode="auto">
          <a:xfrm>
            <a:off x="5436369" y="3712545"/>
            <a:ext cx="25308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45" name="TextBox 344"/>
          <p:cNvSpPr txBox="1"/>
          <p:nvPr/>
        </p:nvSpPr>
        <p:spPr>
          <a:xfrm>
            <a:off x="4755741" y="3408911"/>
            <a:ext cx="492593" cy="646331"/>
          </a:xfrm>
          <a:prstGeom prst="rect">
            <a:avLst/>
          </a:prstGeom>
          <a:noFill/>
        </p:spPr>
        <p:txBody>
          <a:bodyPr wrap="none" rtlCol="0">
            <a:spAutoFit/>
          </a:bodyPr>
          <a:lstStyle/>
          <a:p>
            <a:r>
              <a:rPr lang="en-US" sz="3600" dirty="0" smtClean="0"/>
              <a:t>X </a:t>
            </a:r>
            <a:endParaRPr lang="en-US" sz="3600" dirty="0"/>
          </a:p>
        </p:txBody>
      </p:sp>
      <p:grpSp>
        <p:nvGrpSpPr>
          <p:cNvPr id="346" name="Group 345"/>
          <p:cNvGrpSpPr/>
          <p:nvPr/>
        </p:nvGrpSpPr>
        <p:grpSpPr>
          <a:xfrm>
            <a:off x="5387227" y="1482971"/>
            <a:ext cx="4531883" cy="4457210"/>
            <a:chOff x="154448" y="1480964"/>
            <a:chExt cx="4531883" cy="4457210"/>
          </a:xfrm>
        </p:grpSpPr>
        <p:cxnSp>
          <p:nvCxnSpPr>
            <p:cNvPr id="347" name="Straight Connector 346"/>
            <p:cNvCxnSpPr/>
            <p:nvPr/>
          </p:nvCxnSpPr>
          <p:spPr bwMode="auto">
            <a:xfrm flipH="1">
              <a:off x="154448" y="1480964"/>
              <a:ext cx="22677" cy="4440047"/>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348" name="Straight Connector 347"/>
            <p:cNvCxnSpPr/>
            <p:nvPr/>
          </p:nvCxnSpPr>
          <p:spPr bwMode="auto">
            <a:xfrm>
              <a:off x="2423148" y="1496065"/>
              <a:ext cx="13692" cy="4442109"/>
            </a:xfrm>
            <a:prstGeom prst="line">
              <a:avLst/>
            </a:prstGeom>
            <a:solidFill>
              <a:schemeClr val="accent1"/>
            </a:solidFill>
            <a:ln w="12700" cap="flat" cmpd="sng" algn="ctr">
              <a:solidFill>
                <a:srgbClr val="3366FF"/>
              </a:solidFill>
              <a:prstDash val="solid"/>
              <a:round/>
              <a:headEnd type="none" w="sm" len="sm"/>
              <a:tailEnd type="none" w="sm" len="sm"/>
            </a:ln>
            <a:effectLst/>
          </p:spPr>
        </p:cxnSp>
        <p:cxnSp>
          <p:nvCxnSpPr>
            <p:cNvPr id="349" name="Straight Connector 348"/>
            <p:cNvCxnSpPr/>
            <p:nvPr/>
          </p:nvCxnSpPr>
          <p:spPr bwMode="auto">
            <a:xfrm flipH="1">
              <a:off x="4685807" y="1734277"/>
              <a:ext cx="524" cy="4050649"/>
            </a:xfrm>
            <a:prstGeom prst="line">
              <a:avLst/>
            </a:prstGeom>
            <a:solidFill>
              <a:schemeClr val="accent1"/>
            </a:solidFill>
            <a:ln w="12700" cap="flat" cmpd="sng" algn="ctr">
              <a:solidFill>
                <a:srgbClr val="3366FF"/>
              </a:solidFill>
              <a:prstDash val="solid"/>
              <a:round/>
              <a:headEnd type="none" w="sm" len="sm"/>
              <a:tailEnd type="none" w="sm" len="sm"/>
            </a:ln>
            <a:effectLst/>
          </p:spPr>
        </p:cxnSp>
      </p:grpSp>
      <p:sp>
        <p:nvSpPr>
          <p:cNvPr id="14" name="TextBox 13"/>
          <p:cNvSpPr txBox="1"/>
          <p:nvPr/>
        </p:nvSpPr>
        <p:spPr>
          <a:xfrm>
            <a:off x="5511744" y="5180207"/>
            <a:ext cx="2143085" cy="523220"/>
          </a:xfrm>
          <a:prstGeom prst="rect">
            <a:avLst/>
          </a:prstGeom>
          <a:noFill/>
        </p:spPr>
        <p:txBody>
          <a:bodyPr wrap="none" rtlCol="0">
            <a:spAutoFit/>
          </a:bodyPr>
          <a:lstStyle/>
          <a:p>
            <a:r>
              <a:rPr lang="en-US" sz="2800" dirty="0" err="1" smtClean="0">
                <a:latin typeface="Lucida Grande"/>
                <a:ea typeface="Lucida Grande"/>
                <a:cs typeface="Lucida Grande"/>
              </a:rPr>
              <a:t>Σ</a:t>
            </a:r>
            <a:r>
              <a:rPr lang="en-US" sz="2800" dirty="0" smtClean="0">
                <a:latin typeface="Lucida Grande"/>
                <a:ea typeface="Lucida Grande"/>
                <a:cs typeface="Lucida Grande"/>
              </a:rPr>
              <a:t>=-8 =&gt; 0</a:t>
            </a:r>
            <a:endParaRPr lang="en-US" sz="2800" dirty="0"/>
          </a:p>
        </p:txBody>
      </p:sp>
      <p:sp>
        <p:nvSpPr>
          <p:cNvPr id="350" name="TextBox 349"/>
          <p:cNvSpPr txBox="1"/>
          <p:nvPr/>
        </p:nvSpPr>
        <p:spPr>
          <a:xfrm>
            <a:off x="7877323" y="5148796"/>
            <a:ext cx="1935320" cy="523220"/>
          </a:xfrm>
          <a:prstGeom prst="rect">
            <a:avLst/>
          </a:prstGeom>
          <a:noFill/>
        </p:spPr>
        <p:txBody>
          <a:bodyPr wrap="none" rtlCol="0">
            <a:spAutoFit/>
          </a:bodyPr>
          <a:lstStyle/>
          <a:p>
            <a:r>
              <a:rPr lang="en-US" sz="2800" dirty="0" err="1" smtClean="0">
                <a:latin typeface="Lucida Grande"/>
                <a:ea typeface="Lucida Grande"/>
                <a:cs typeface="Lucida Grande"/>
              </a:rPr>
              <a:t>Σ</a:t>
            </a:r>
            <a:r>
              <a:rPr lang="en-US" sz="2800" dirty="0" smtClean="0">
                <a:latin typeface="Lucida Grande"/>
                <a:ea typeface="Lucida Grande"/>
                <a:cs typeface="Lucida Grande"/>
              </a:rPr>
              <a:t>=8 =&gt; 1</a:t>
            </a:r>
            <a:endParaRPr lang="en-US" sz="2800" dirty="0"/>
          </a:p>
        </p:txBody>
      </p:sp>
      <p:sp>
        <p:nvSpPr>
          <p:cNvPr id="134" name="TextBox 9"/>
          <p:cNvSpPr txBox="1">
            <a:spLocks noChangeArrowheads="1"/>
          </p:cNvSpPr>
          <p:nvPr/>
        </p:nvSpPr>
        <p:spPr bwMode="auto">
          <a:xfrm>
            <a:off x="214627" y="6823378"/>
            <a:ext cx="9843773" cy="533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l"/>
            <a:r>
              <a:rPr lang="en-US" sz="2800" dirty="0" smtClean="0">
                <a:solidFill>
                  <a:srgbClr val="000000"/>
                </a:solidFill>
                <a:latin typeface="+mn-lt"/>
                <a:cs typeface="Gill Sans MT" charset="0"/>
              </a:rPr>
              <a:t>Inner Product of received signal and Sender 1’s code</a:t>
            </a:r>
            <a:endParaRPr lang="en-US" sz="2800" dirty="0">
              <a:solidFill>
                <a:srgbClr val="000000"/>
              </a:solidFill>
              <a:latin typeface="+mn-lt"/>
              <a:cs typeface="Gill Sans MT" charset="0"/>
            </a:endParaRPr>
          </a:p>
        </p:txBody>
      </p:sp>
    </p:spTree>
    <p:extLst>
      <p:ext uri="{BB962C8B-B14F-4D97-AF65-F5344CB8AC3E}">
        <p14:creationId xmlns:p14="http://schemas.microsoft.com/office/powerpoint/2010/main" val="19406575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168" name="Group 233"/>
          <p:cNvGrpSpPr>
            <a:grpSpLocks/>
          </p:cNvGrpSpPr>
          <p:nvPr/>
        </p:nvGrpSpPr>
        <p:grpSpPr bwMode="auto">
          <a:xfrm>
            <a:off x="5106988" y="5268615"/>
            <a:ext cx="4808852" cy="2288779"/>
            <a:chOff x="2755" y="2448"/>
            <a:chExt cx="3009" cy="1482"/>
          </a:xfrm>
        </p:grpSpPr>
        <p:grpSp>
          <p:nvGrpSpPr>
            <p:cNvPr id="91204" name="Group 234"/>
            <p:cNvGrpSpPr>
              <a:grpSpLocks/>
            </p:cNvGrpSpPr>
            <p:nvPr/>
          </p:nvGrpSpPr>
          <p:grpSpPr bwMode="auto">
            <a:xfrm>
              <a:off x="3143" y="2448"/>
              <a:ext cx="153" cy="306"/>
              <a:chOff x="3796" y="1043"/>
              <a:chExt cx="865" cy="1237"/>
            </a:xfrm>
          </p:grpSpPr>
          <p:sp>
            <p:nvSpPr>
              <p:cNvPr id="39011" name="Line 235"/>
              <p:cNvSpPr>
                <a:spLocks noChangeShapeType="1"/>
              </p:cNvSpPr>
              <p:nvPr/>
            </p:nvSpPr>
            <p:spPr bwMode="auto">
              <a:xfrm flipH="1">
                <a:off x="3993" y="1481"/>
                <a:ext cx="235" cy="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12" name="Line 236"/>
              <p:cNvSpPr>
                <a:spLocks noChangeShapeType="1"/>
              </p:cNvSpPr>
              <p:nvPr/>
            </p:nvSpPr>
            <p:spPr bwMode="auto">
              <a:xfrm>
                <a:off x="4228" y="1481"/>
                <a:ext cx="235" cy="72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13" name="Line 237"/>
              <p:cNvSpPr>
                <a:spLocks noChangeShapeType="1"/>
              </p:cNvSpPr>
              <p:nvPr/>
            </p:nvSpPr>
            <p:spPr bwMode="auto">
              <a:xfrm>
                <a:off x="3993" y="2202"/>
                <a:ext cx="235"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14" name="Line 238"/>
              <p:cNvSpPr>
                <a:spLocks noChangeShapeType="1"/>
              </p:cNvSpPr>
              <p:nvPr/>
            </p:nvSpPr>
            <p:spPr bwMode="auto">
              <a:xfrm flipH="1">
                <a:off x="4228" y="2202"/>
                <a:ext cx="235"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15" name="Line 239"/>
              <p:cNvSpPr>
                <a:spLocks noChangeShapeType="1"/>
              </p:cNvSpPr>
              <p:nvPr/>
            </p:nvSpPr>
            <p:spPr bwMode="auto">
              <a:xfrm>
                <a:off x="4228" y="1500"/>
                <a:ext cx="0" cy="7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16" name="Line 240"/>
              <p:cNvSpPr>
                <a:spLocks noChangeShapeType="1"/>
              </p:cNvSpPr>
              <p:nvPr/>
            </p:nvSpPr>
            <p:spPr bwMode="auto">
              <a:xfrm flipV="1">
                <a:off x="3993" y="2126"/>
                <a:ext cx="235"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17" name="Line 241"/>
              <p:cNvSpPr>
                <a:spLocks noChangeShapeType="1"/>
              </p:cNvSpPr>
              <p:nvPr/>
            </p:nvSpPr>
            <p:spPr bwMode="auto">
              <a:xfrm flipH="1" flipV="1">
                <a:off x="4228" y="2126"/>
                <a:ext cx="235" cy="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18" name="Line 242"/>
              <p:cNvSpPr>
                <a:spLocks noChangeShapeType="1"/>
              </p:cNvSpPr>
              <p:nvPr/>
            </p:nvSpPr>
            <p:spPr bwMode="auto">
              <a:xfrm>
                <a:off x="4092" y="1891"/>
                <a:ext cx="136" cy="6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19" name="Line 243"/>
              <p:cNvSpPr>
                <a:spLocks noChangeShapeType="1"/>
              </p:cNvSpPr>
              <p:nvPr/>
            </p:nvSpPr>
            <p:spPr bwMode="auto">
              <a:xfrm flipV="1">
                <a:off x="4228" y="1891"/>
                <a:ext cx="142" cy="6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20" name="Line 244"/>
              <p:cNvSpPr>
                <a:spLocks noChangeShapeType="1"/>
              </p:cNvSpPr>
              <p:nvPr/>
            </p:nvSpPr>
            <p:spPr bwMode="auto">
              <a:xfrm>
                <a:off x="4049" y="1999"/>
                <a:ext cx="173"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21" name="Line 245"/>
              <p:cNvSpPr>
                <a:spLocks noChangeShapeType="1"/>
              </p:cNvSpPr>
              <p:nvPr/>
            </p:nvSpPr>
            <p:spPr bwMode="auto">
              <a:xfrm flipV="1">
                <a:off x="4228" y="2013"/>
                <a:ext cx="173" cy="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22" name="Line 246"/>
              <p:cNvSpPr>
                <a:spLocks noChangeShapeType="1"/>
              </p:cNvSpPr>
              <p:nvPr/>
            </p:nvSpPr>
            <p:spPr bwMode="auto">
              <a:xfrm flipV="1">
                <a:off x="4228" y="1782"/>
                <a:ext cx="86"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23" name="Line 247"/>
              <p:cNvSpPr>
                <a:spLocks noChangeShapeType="1"/>
              </p:cNvSpPr>
              <p:nvPr/>
            </p:nvSpPr>
            <p:spPr bwMode="auto">
              <a:xfrm flipV="1">
                <a:off x="4228" y="1632"/>
                <a:ext cx="56" cy="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24" name="Line 248"/>
              <p:cNvSpPr>
                <a:spLocks noChangeShapeType="1"/>
              </p:cNvSpPr>
              <p:nvPr/>
            </p:nvSpPr>
            <p:spPr bwMode="auto">
              <a:xfrm>
                <a:off x="4123" y="1773"/>
                <a:ext cx="111" cy="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25" name="Line 249"/>
              <p:cNvSpPr>
                <a:spLocks noChangeShapeType="1"/>
              </p:cNvSpPr>
              <p:nvPr/>
            </p:nvSpPr>
            <p:spPr bwMode="auto">
              <a:xfrm>
                <a:off x="4172" y="1627"/>
                <a:ext cx="68" cy="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1249" name="Group 250"/>
              <p:cNvGrpSpPr>
                <a:grpSpLocks/>
              </p:cNvGrpSpPr>
              <p:nvPr/>
            </p:nvGrpSpPr>
            <p:grpSpPr bwMode="auto">
              <a:xfrm>
                <a:off x="4269" y="1415"/>
                <a:ext cx="392" cy="137"/>
                <a:chOff x="4227" y="1360"/>
                <a:chExt cx="863" cy="270"/>
              </a:xfrm>
            </p:grpSpPr>
            <p:sp>
              <p:nvSpPr>
                <p:cNvPr id="39037" name="Line 251"/>
                <p:cNvSpPr>
                  <a:spLocks noChangeShapeType="1"/>
                </p:cNvSpPr>
                <p:nvPr/>
              </p:nvSpPr>
              <p:spPr bwMode="auto">
                <a:xfrm>
                  <a:off x="4232" y="160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38" name="Line 252"/>
                <p:cNvSpPr>
                  <a:spLocks noChangeShapeType="1"/>
                </p:cNvSpPr>
                <p:nvPr/>
              </p:nvSpPr>
              <p:spPr bwMode="auto">
                <a:xfrm rot="6361956" flipH="1" flipV="1">
                  <a:off x="4465" y="1208"/>
                  <a:ext cx="186" cy="49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39" name="Line 253"/>
                <p:cNvSpPr>
                  <a:spLocks noChangeShapeType="1"/>
                </p:cNvSpPr>
                <p:nvPr/>
              </p:nvSpPr>
              <p:spPr bwMode="auto">
                <a:xfrm rot="6361956">
                  <a:off x="4603" y="1393"/>
                  <a:ext cx="195" cy="204"/>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40" name="Line 254"/>
                <p:cNvSpPr>
                  <a:spLocks noChangeShapeType="1"/>
                </p:cNvSpPr>
                <p:nvPr/>
              </p:nvSpPr>
              <p:spPr bwMode="auto">
                <a:xfrm rot="6361956" flipH="1" flipV="1">
                  <a:off x="4744" y="1285"/>
                  <a:ext cx="186"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250" name="Group 255"/>
              <p:cNvGrpSpPr>
                <a:grpSpLocks/>
              </p:cNvGrpSpPr>
              <p:nvPr/>
            </p:nvGrpSpPr>
            <p:grpSpPr bwMode="auto">
              <a:xfrm rot="5700496">
                <a:off x="4053" y="1170"/>
                <a:ext cx="392" cy="137"/>
                <a:chOff x="4227" y="1360"/>
                <a:chExt cx="863" cy="270"/>
              </a:xfrm>
            </p:grpSpPr>
            <p:sp>
              <p:nvSpPr>
                <p:cNvPr id="39033" name="Line 256"/>
                <p:cNvSpPr>
                  <a:spLocks noChangeShapeType="1"/>
                </p:cNvSpPr>
                <p:nvPr/>
              </p:nvSpPr>
              <p:spPr bwMode="auto">
                <a:xfrm>
                  <a:off x="4225" y="161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34" name="Line 257"/>
                <p:cNvSpPr>
                  <a:spLocks noChangeShapeType="1"/>
                </p:cNvSpPr>
                <p:nvPr/>
              </p:nvSpPr>
              <p:spPr bwMode="auto">
                <a:xfrm rot="6361956" flipH="1" flipV="1">
                  <a:off x="4467" y="1231"/>
                  <a:ext cx="183"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35" name="Line 258"/>
                <p:cNvSpPr>
                  <a:spLocks noChangeShapeType="1"/>
                </p:cNvSpPr>
                <p:nvPr/>
              </p:nvSpPr>
              <p:spPr bwMode="auto">
                <a:xfrm rot="6361956">
                  <a:off x="4588" y="1406"/>
                  <a:ext cx="195" cy="20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36" name="Line 259"/>
                <p:cNvSpPr>
                  <a:spLocks noChangeShapeType="1"/>
                </p:cNvSpPr>
                <p:nvPr/>
              </p:nvSpPr>
              <p:spPr bwMode="auto">
                <a:xfrm rot="6361956" flipH="1" flipV="1">
                  <a:off x="4744" y="1313"/>
                  <a:ext cx="183"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251" name="Group 260"/>
              <p:cNvGrpSpPr>
                <a:grpSpLocks/>
              </p:cNvGrpSpPr>
              <p:nvPr/>
            </p:nvGrpSpPr>
            <p:grpSpPr bwMode="auto">
              <a:xfrm rot="10800000">
                <a:off x="3796" y="1402"/>
                <a:ext cx="392" cy="137"/>
                <a:chOff x="4227" y="1360"/>
                <a:chExt cx="863" cy="270"/>
              </a:xfrm>
            </p:grpSpPr>
            <p:sp>
              <p:nvSpPr>
                <p:cNvPr id="39029" name="Line 261"/>
                <p:cNvSpPr>
                  <a:spLocks noChangeShapeType="1"/>
                </p:cNvSpPr>
                <p:nvPr/>
              </p:nvSpPr>
              <p:spPr bwMode="auto">
                <a:xfrm>
                  <a:off x="4234" y="160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30" name="Line 262"/>
                <p:cNvSpPr>
                  <a:spLocks noChangeShapeType="1"/>
                </p:cNvSpPr>
                <p:nvPr/>
              </p:nvSpPr>
              <p:spPr bwMode="auto">
                <a:xfrm rot="6361956" flipH="1" flipV="1">
                  <a:off x="4468" y="1211"/>
                  <a:ext cx="186" cy="49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31" name="Line 263"/>
                <p:cNvSpPr>
                  <a:spLocks noChangeShapeType="1"/>
                </p:cNvSpPr>
                <p:nvPr/>
              </p:nvSpPr>
              <p:spPr bwMode="auto">
                <a:xfrm rot="6361956">
                  <a:off x="4620" y="1405"/>
                  <a:ext cx="195" cy="204"/>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32" name="Line 264"/>
                <p:cNvSpPr>
                  <a:spLocks noChangeShapeType="1"/>
                </p:cNvSpPr>
                <p:nvPr/>
              </p:nvSpPr>
              <p:spPr bwMode="auto">
                <a:xfrm rot="6361956" flipH="1" flipV="1">
                  <a:off x="4760" y="1288"/>
                  <a:ext cx="186"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sp>
          <p:nvSpPr>
            <p:cNvPr id="38982" name="Text Box 265"/>
            <p:cNvSpPr txBox="1">
              <a:spLocks noChangeArrowheads="1"/>
            </p:cNvSpPr>
            <p:nvPr/>
          </p:nvSpPr>
          <p:spPr bwMode="auto">
            <a:xfrm>
              <a:off x="3410" y="2551"/>
              <a:ext cx="2325"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Base transceiver station (BTS)</a:t>
              </a:r>
            </a:p>
          </p:txBody>
        </p:sp>
        <p:grpSp>
          <p:nvGrpSpPr>
            <p:cNvPr id="91206" name="Group 266"/>
            <p:cNvGrpSpPr>
              <a:grpSpLocks/>
            </p:cNvGrpSpPr>
            <p:nvPr/>
          </p:nvGrpSpPr>
          <p:grpSpPr bwMode="auto">
            <a:xfrm>
              <a:off x="3072" y="2833"/>
              <a:ext cx="347" cy="259"/>
              <a:chOff x="611" y="3693"/>
              <a:chExt cx="449" cy="287"/>
            </a:xfrm>
          </p:grpSpPr>
          <p:sp>
            <p:nvSpPr>
              <p:cNvPr id="39002" name="Rectangle 267"/>
              <p:cNvSpPr>
                <a:spLocks noChangeArrowheads="1"/>
              </p:cNvSpPr>
              <p:nvPr/>
            </p:nvSpPr>
            <p:spPr bwMode="auto">
              <a:xfrm>
                <a:off x="635" y="3774"/>
                <a:ext cx="338" cy="20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1226" name="Group 268"/>
              <p:cNvGrpSpPr>
                <a:grpSpLocks/>
              </p:cNvGrpSpPr>
              <p:nvPr/>
            </p:nvGrpSpPr>
            <p:grpSpPr bwMode="auto">
              <a:xfrm>
                <a:off x="687" y="3826"/>
                <a:ext cx="224" cy="110"/>
                <a:chOff x="687" y="3826"/>
                <a:chExt cx="224" cy="110"/>
              </a:xfrm>
            </p:grpSpPr>
            <p:sp>
              <p:nvSpPr>
                <p:cNvPr id="91232" name="Freeform 269"/>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33" name="Freeform 270"/>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1227" name="Freeform 271"/>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28" name="Freeform 272"/>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29" name="Freeform 273"/>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30" name="Freeform 274"/>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31" name="Freeform 275"/>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38984" name="Text Box 276"/>
            <p:cNvSpPr txBox="1">
              <a:spLocks noChangeArrowheads="1"/>
            </p:cNvSpPr>
            <p:nvPr/>
          </p:nvSpPr>
          <p:spPr bwMode="auto">
            <a:xfrm>
              <a:off x="3408" y="2851"/>
              <a:ext cx="2227"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Base station controller (BSC)</a:t>
              </a:r>
            </a:p>
          </p:txBody>
        </p:sp>
        <p:grpSp>
          <p:nvGrpSpPr>
            <p:cNvPr id="91208" name="Group 277"/>
            <p:cNvGrpSpPr>
              <a:grpSpLocks/>
            </p:cNvGrpSpPr>
            <p:nvPr/>
          </p:nvGrpSpPr>
          <p:grpSpPr bwMode="auto">
            <a:xfrm>
              <a:off x="3102" y="3144"/>
              <a:ext cx="291" cy="511"/>
              <a:chOff x="611" y="3693"/>
              <a:chExt cx="449" cy="287"/>
            </a:xfrm>
          </p:grpSpPr>
          <p:sp>
            <p:nvSpPr>
              <p:cNvPr id="38993" name="Rectangle 278"/>
              <p:cNvSpPr>
                <a:spLocks noChangeArrowheads="1"/>
              </p:cNvSpPr>
              <p:nvPr/>
            </p:nvSpPr>
            <p:spPr bwMode="auto">
              <a:xfrm>
                <a:off x="635" y="3774"/>
                <a:ext cx="337" cy="20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1217" name="Group 279"/>
              <p:cNvGrpSpPr>
                <a:grpSpLocks/>
              </p:cNvGrpSpPr>
              <p:nvPr/>
            </p:nvGrpSpPr>
            <p:grpSpPr bwMode="auto">
              <a:xfrm>
                <a:off x="687" y="3826"/>
                <a:ext cx="224" cy="110"/>
                <a:chOff x="687" y="3826"/>
                <a:chExt cx="224" cy="110"/>
              </a:xfrm>
            </p:grpSpPr>
            <p:sp>
              <p:nvSpPr>
                <p:cNvPr id="91223" name="Freeform 280"/>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24" name="Freeform 281"/>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1218" name="Freeform 282"/>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19" name="Freeform 283"/>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20" name="Freeform 284"/>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21" name="Freeform 285"/>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22" name="Freeform 286"/>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38986" name="Text Box 287"/>
            <p:cNvSpPr txBox="1">
              <a:spLocks noChangeArrowheads="1"/>
            </p:cNvSpPr>
            <p:nvPr/>
          </p:nvSpPr>
          <p:spPr bwMode="auto">
            <a:xfrm>
              <a:off x="3396" y="3284"/>
              <a:ext cx="2368"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Mobile Switching Center (MSC)</a:t>
              </a:r>
            </a:p>
          </p:txBody>
        </p:sp>
        <p:grpSp>
          <p:nvGrpSpPr>
            <p:cNvPr id="91210" name="Group 288"/>
            <p:cNvGrpSpPr>
              <a:grpSpLocks/>
            </p:cNvGrpSpPr>
            <p:nvPr/>
          </p:nvGrpSpPr>
          <p:grpSpPr bwMode="auto">
            <a:xfrm>
              <a:off x="2755" y="3745"/>
              <a:ext cx="524" cy="114"/>
              <a:chOff x="3072" y="739"/>
              <a:chExt cx="652" cy="146"/>
            </a:xfrm>
          </p:grpSpPr>
          <p:pic>
            <p:nvPicPr>
              <p:cNvPr id="91213" name="Picture 289" descr="lgv_fqm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91" name="Line 290"/>
              <p:cNvSpPr>
                <a:spLocks noChangeShapeType="1"/>
              </p:cNvSpPr>
              <p:nvPr/>
            </p:nvSpPr>
            <p:spPr bwMode="auto">
              <a:xfrm flipH="1">
                <a:off x="3105" y="783"/>
                <a:ext cx="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8992" name="Line 291"/>
              <p:cNvSpPr>
                <a:spLocks noChangeShapeType="1"/>
              </p:cNvSpPr>
              <p:nvPr/>
            </p:nvSpPr>
            <p:spPr bwMode="auto">
              <a:xfrm flipH="1">
                <a:off x="3072" y="759"/>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pic>
          <p:nvPicPr>
            <p:cNvPr id="91211" name="Picture 292" descr="imgyjavg[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11" y="3747"/>
              <a:ext cx="15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89" name="Text Box 293"/>
            <p:cNvSpPr txBox="1">
              <a:spLocks noChangeArrowheads="1"/>
            </p:cNvSpPr>
            <p:nvPr/>
          </p:nvSpPr>
          <p:spPr bwMode="auto">
            <a:xfrm>
              <a:off x="3447" y="3691"/>
              <a:ext cx="1452"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a:latin typeface="+mn-lt"/>
                  <a:cs typeface="Arial" charset="0"/>
                </a:rPr>
                <a:t>Mobile subscribers</a:t>
              </a:r>
            </a:p>
          </p:txBody>
        </p:sp>
      </p:grpSp>
      <p:sp>
        <p:nvSpPr>
          <p:cNvPr id="38948" name="Rectangle 296"/>
          <p:cNvSpPr>
            <a:spLocks noChangeArrowheads="1"/>
          </p:cNvSpPr>
          <p:nvPr/>
        </p:nvSpPr>
        <p:spPr bwMode="auto">
          <a:xfrm>
            <a:off x="0" y="821365"/>
            <a:ext cx="9821016" cy="718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p>
            <a:pPr algn="l">
              <a:defRPr/>
            </a:pPr>
            <a:r>
              <a:rPr lang="en-US" sz="4000" dirty="0">
                <a:solidFill>
                  <a:srgbClr val="800000"/>
                </a:solidFill>
                <a:latin typeface="+mn-lt"/>
                <a:cs typeface="Arial" charset="0"/>
              </a:rPr>
              <a:t>2G </a:t>
            </a:r>
            <a:r>
              <a:rPr lang="en-US" sz="4000" dirty="0" smtClean="0">
                <a:solidFill>
                  <a:srgbClr val="800000"/>
                </a:solidFill>
                <a:latin typeface="+mn-lt"/>
                <a:cs typeface="Arial" charset="0"/>
              </a:rPr>
              <a:t>(Voice only) Network Architecture </a:t>
            </a:r>
            <a:endParaRPr lang="en-US" sz="4000" dirty="0">
              <a:solidFill>
                <a:srgbClr val="800000"/>
              </a:solidFill>
              <a:latin typeface="+mn-lt"/>
              <a:cs typeface="Arial" charset="0"/>
            </a:endParaRPr>
          </a:p>
        </p:txBody>
      </p:sp>
      <p:grpSp>
        <p:nvGrpSpPr>
          <p:cNvPr id="2" name="Group 1"/>
          <p:cNvGrpSpPr/>
          <p:nvPr/>
        </p:nvGrpSpPr>
        <p:grpSpPr>
          <a:xfrm>
            <a:off x="334251" y="1754916"/>
            <a:ext cx="9007158" cy="3836040"/>
            <a:chOff x="334251" y="1754916"/>
            <a:chExt cx="9007158" cy="3836040"/>
          </a:xfrm>
        </p:grpSpPr>
        <p:sp>
          <p:nvSpPr>
            <p:cNvPr id="38916" name="AutoShape 2"/>
            <p:cNvSpPr>
              <a:spLocks noChangeArrowheads="1"/>
            </p:cNvSpPr>
            <p:nvPr/>
          </p:nvSpPr>
          <p:spPr bwMode="auto">
            <a:xfrm>
              <a:off x="2581675" y="3890743"/>
              <a:ext cx="878364" cy="678286"/>
            </a:xfrm>
            <a:prstGeom prst="hexagon">
              <a:avLst>
                <a:gd name="adj" fmla="val 27648"/>
                <a:gd name="vf" fmla="val 115470"/>
              </a:avLst>
            </a:prstGeom>
            <a:solidFill>
              <a:srgbClr val="DDDDDD"/>
            </a:solidFill>
            <a:ln w="9525">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sp>
          <p:nvSpPr>
            <p:cNvPr id="38917" name="AutoShape 3"/>
            <p:cNvSpPr>
              <a:spLocks noChangeArrowheads="1"/>
            </p:cNvSpPr>
            <p:nvPr/>
          </p:nvSpPr>
          <p:spPr bwMode="auto">
            <a:xfrm>
              <a:off x="2599137" y="4563632"/>
              <a:ext cx="878364" cy="678286"/>
            </a:xfrm>
            <a:prstGeom prst="hexagon">
              <a:avLst>
                <a:gd name="adj" fmla="val 27648"/>
                <a:gd name="vf" fmla="val 115470"/>
              </a:avLst>
            </a:prstGeom>
            <a:solidFill>
              <a:srgbClr val="DDDDDD"/>
            </a:solidFill>
            <a:ln w="9525">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sp>
          <p:nvSpPr>
            <p:cNvPr id="38918" name="AutoShape 4"/>
            <p:cNvSpPr>
              <a:spLocks noChangeArrowheads="1"/>
            </p:cNvSpPr>
            <p:nvPr/>
          </p:nvSpPr>
          <p:spPr bwMode="auto">
            <a:xfrm>
              <a:off x="1883175" y="4263172"/>
              <a:ext cx="878364" cy="678285"/>
            </a:xfrm>
            <a:prstGeom prst="hexagon">
              <a:avLst>
                <a:gd name="adj" fmla="val 27648"/>
                <a:gd name="vf" fmla="val 115470"/>
              </a:avLst>
            </a:prstGeom>
            <a:solidFill>
              <a:srgbClr val="DDDDDD"/>
            </a:solidFill>
            <a:ln w="9525">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sp>
          <p:nvSpPr>
            <p:cNvPr id="38919" name="AutoShape 5"/>
            <p:cNvSpPr>
              <a:spLocks noChangeArrowheads="1"/>
            </p:cNvSpPr>
            <p:nvPr/>
          </p:nvSpPr>
          <p:spPr bwMode="auto">
            <a:xfrm>
              <a:off x="1843011" y="3052332"/>
              <a:ext cx="878363" cy="678286"/>
            </a:xfrm>
            <a:prstGeom prst="hexagon">
              <a:avLst>
                <a:gd name="adj" fmla="val 27648"/>
                <a:gd name="vf" fmla="val 115470"/>
              </a:avLst>
            </a:prstGeom>
            <a:solidFill>
              <a:srgbClr val="DDDDDD"/>
            </a:solidFill>
            <a:ln w="9525">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sp>
          <p:nvSpPr>
            <p:cNvPr id="38920" name="AutoShape 6"/>
            <p:cNvSpPr>
              <a:spLocks noChangeArrowheads="1"/>
            </p:cNvSpPr>
            <p:nvPr/>
          </p:nvSpPr>
          <p:spPr bwMode="auto">
            <a:xfrm>
              <a:off x="2518810" y="2739277"/>
              <a:ext cx="878364" cy="678286"/>
            </a:xfrm>
            <a:prstGeom prst="hexagon">
              <a:avLst>
                <a:gd name="adj" fmla="val 27648"/>
                <a:gd name="vf" fmla="val 115470"/>
              </a:avLst>
            </a:prstGeom>
            <a:solidFill>
              <a:srgbClr val="DDDDDD"/>
            </a:solidFill>
            <a:ln w="9525">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sp>
          <p:nvSpPr>
            <p:cNvPr id="38921" name="AutoShape 7"/>
            <p:cNvSpPr>
              <a:spLocks noChangeArrowheads="1"/>
            </p:cNvSpPr>
            <p:nvPr/>
          </p:nvSpPr>
          <p:spPr bwMode="auto">
            <a:xfrm>
              <a:off x="1827295" y="2361452"/>
              <a:ext cx="878364" cy="678286"/>
            </a:xfrm>
            <a:prstGeom prst="hexagon">
              <a:avLst>
                <a:gd name="adj" fmla="val 27648"/>
                <a:gd name="vf" fmla="val 115470"/>
              </a:avLst>
            </a:prstGeom>
            <a:solidFill>
              <a:srgbClr val="DDDDDD"/>
            </a:solidFill>
            <a:ln w="9525">
              <a:solidFill>
                <a:schemeClr val="bg2"/>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grpSp>
          <p:nvGrpSpPr>
            <p:cNvPr id="91145" name="Group 9"/>
            <p:cNvGrpSpPr>
              <a:grpSpLocks/>
            </p:cNvGrpSpPr>
            <p:nvPr/>
          </p:nvGrpSpPr>
          <p:grpSpPr bwMode="auto">
            <a:xfrm>
              <a:off x="2866314" y="3917732"/>
              <a:ext cx="267176" cy="550545"/>
              <a:chOff x="3796" y="1043"/>
              <a:chExt cx="865" cy="1237"/>
            </a:xfrm>
          </p:grpSpPr>
          <p:sp>
            <p:nvSpPr>
              <p:cNvPr id="39212" name="Line 10"/>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13" name="Line 11"/>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14" name="Line 12"/>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15" name="Line 13"/>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16" name="Line 14"/>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17" name="Line 15"/>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18" name="Line 16"/>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19" name="Line 17"/>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20" name="Line 18"/>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21" name="Line 19"/>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22" name="Line 20"/>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23" name="Line 21"/>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24" name="Line 22"/>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25" name="Line 23"/>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26" name="Line 24"/>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1450" name="Group 25"/>
              <p:cNvGrpSpPr>
                <a:grpSpLocks/>
              </p:cNvGrpSpPr>
              <p:nvPr/>
            </p:nvGrpSpPr>
            <p:grpSpPr bwMode="auto">
              <a:xfrm>
                <a:off x="4269" y="1415"/>
                <a:ext cx="392" cy="137"/>
                <a:chOff x="4227" y="1360"/>
                <a:chExt cx="863" cy="270"/>
              </a:xfrm>
            </p:grpSpPr>
            <p:sp>
              <p:nvSpPr>
                <p:cNvPr id="39238" name="Line 26"/>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39" name="Line 27"/>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40" name="Line 28"/>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41" name="Line 29"/>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451" name="Group 30"/>
              <p:cNvGrpSpPr>
                <a:grpSpLocks/>
              </p:cNvGrpSpPr>
              <p:nvPr/>
            </p:nvGrpSpPr>
            <p:grpSpPr bwMode="auto">
              <a:xfrm rot="5700496">
                <a:off x="4053" y="1170"/>
                <a:ext cx="392" cy="137"/>
                <a:chOff x="4227" y="1360"/>
                <a:chExt cx="863" cy="270"/>
              </a:xfrm>
            </p:grpSpPr>
            <p:sp>
              <p:nvSpPr>
                <p:cNvPr id="39234" name="Line 31"/>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35" name="Line 32"/>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36" name="Line 33"/>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37" name="Line 34"/>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452" name="Group 35"/>
              <p:cNvGrpSpPr>
                <a:grpSpLocks/>
              </p:cNvGrpSpPr>
              <p:nvPr/>
            </p:nvGrpSpPr>
            <p:grpSpPr bwMode="auto">
              <a:xfrm rot="10800000">
                <a:off x="3796" y="1402"/>
                <a:ext cx="392" cy="137"/>
                <a:chOff x="4227" y="1360"/>
                <a:chExt cx="863" cy="270"/>
              </a:xfrm>
            </p:grpSpPr>
            <p:sp>
              <p:nvSpPr>
                <p:cNvPr id="39230" name="Line 36"/>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31" name="Line 37"/>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32" name="Line 38"/>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33" name="Line 39"/>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91146" name="Group 40"/>
            <p:cNvGrpSpPr>
              <a:grpSpLocks/>
            </p:cNvGrpSpPr>
            <p:nvPr/>
          </p:nvGrpSpPr>
          <p:grpSpPr bwMode="auto">
            <a:xfrm>
              <a:off x="2857581" y="4612210"/>
              <a:ext cx="267177" cy="550545"/>
              <a:chOff x="3796" y="1043"/>
              <a:chExt cx="865" cy="1237"/>
            </a:xfrm>
          </p:grpSpPr>
          <p:sp>
            <p:nvSpPr>
              <p:cNvPr id="39182" name="Line 41"/>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83" name="Line 42"/>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84" name="Line 43"/>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85" name="Line 44"/>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86" name="Line 45"/>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87" name="Line 46"/>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88" name="Line 47"/>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89" name="Line 48"/>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90" name="Line 49"/>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91" name="Line 50"/>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92" name="Line 51"/>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93" name="Line 52"/>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94" name="Line 53"/>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95" name="Line 54"/>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96" name="Line 55"/>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1420" name="Group 56"/>
              <p:cNvGrpSpPr>
                <a:grpSpLocks/>
              </p:cNvGrpSpPr>
              <p:nvPr/>
            </p:nvGrpSpPr>
            <p:grpSpPr bwMode="auto">
              <a:xfrm>
                <a:off x="4269" y="1415"/>
                <a:ext cx="392" cy="137"/>
                <a:chOff x="4227" y="1360"/>
                <a:chExt cx="863" cy="270"/>
              </a:xfrm>
            </p:grpSpPr>
            <p:sp>
              <p:nvSpPr>
                <p:cNvPr id="39208" name="Line 57"/>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09" name="Line 58"/>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10" name="Line 59"/>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11" name="Line 60"/>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421" name="Group 61"/>
              <p:cNvGrpSpPr>
                <a:grpSpLocks/>
              </p:cNvGrpSpPr>
              <p:nvPr/>
            </p:nvGrpSpPr>
            <p:grpSpPr bwMode="auto">
              <a:xfrm rot="5700496">
                <a:off x="4053" y="1170"/>
                <a:ext cx="392" cy="137"/>
                <a:chOff x="4227" y="1360"/>
                <a:chExt cx="863" cy="270"/>
              </a:xfrm>
            </p:grpSpPr>
            <p:sp>
              <p:nvSpPr>
                <p:cNvPr id="39204" name="Line 62"/>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05" name="Line 63"/>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06" name="Line 64"/>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07" name="Line 65"/>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422" name="Group 66"/>
              <p:cNvGrpSpPr>
                <a:grpSpLocks/>
              </p:cNvGrpSpPr>
              <p:nvPr/>
            </p:nvGrpSpPr>
            <p:grpSpPr bwMode="auto">
              <a:xfrm rot="10800000">
                <a:off x="3796" y="1402"/>
                <a:ext cx="392" cy="137"/>
                <a:chOff x="4227" y="1360"/>
                <a:chExt cx="863" cy="270"/>
              </a:xfrm>
            </p:grpSpPr>
            <p:sp>
              <p:nvSpPr>
                <p:cNvPr id="39200" name="Line 67"/>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01" name="Line 68"/>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02" name="Line 69"/>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203" name="Line 70"/>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91147" name="Group 71"/>
            <p:cNvGrpSpPr>
              <a:grpSpLocks/>
            </p:cNvGrpSpPr>
            <p:nvPr/>
          </p:nvGrpSpPr>
          <p:grpSpPr bwMode="auto">
            <a:xfrm>
              <a:off x="2180036" y="2269695"/>
              <a:ext cx="267177" cy="550545"/>
              <a:chOff x="3796" y="1043"/>
              <a:chExt cx="865" cy="1237"/>
            </a:xfrm>
          </p:grpSpPr>
          <p:sp>
            <p:nvSpPr>
              <p:cNvPr id="39152" name="Line 72"/>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53" name="Line 73"/>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54" name="Line 74"/>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55" name="Line 75"/>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56" name="Line 76"/>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57" name="Line 77"/>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58" name="Line 78"/>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59" name="Line 79"/>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60" name="Line 80"/>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61" name="Line 81"/>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62" name="Line 82"/>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63" name="Line 83"/>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64" name="Line 84"/>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65" name="Line 85"/>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66" name="Line 86"/>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1390" name="Group 87"/>
              <p:cNvGrpSpPr>
                <a:grpSpLocks/>
              </p:cNvGrpSpPr>
              <p:nvPr/>
            </p:nvGrpSpPr>
            <p:grpSpPr bwMode="auto">
              <a:xfrm>
                <a:off x="4269" y="1415"/>
                <a:ext cx="392" cy="137"/>
                <a:chOff x="4227" y="1360"/>
                <a:chExt cx="863" cy="270"/>
              </a:xfrm>
            </p:grpSpPr>
            <p:sp>
              <p:nvSpPr>
                <p:cNvPr id="39178" name="Line 88"/>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79" name="Line 89"/>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80" name="Line 90"/>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81" name="Line 91"/>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391" name="Group 92"/>
              <p:cNvGrpSpPr>
                <a:grpSpLocks/>
              </p:cNvGrpSpPr>
              <p:nvPr/>
            </p:nvGrpSpPr>
            <p:grpSpPr bwMode="auto">
              <a:xfrm rot="5700496">
                <a:off x="4053" y="1170"/>
                <a:ext cx="392" cy="137"/>
                <a:chOff x="4227" y="1360"/>
                <a:chExt cx="863" cy="270"/>
              </a:xfrm>
            </p:grpSpPr>
            <p:sp>
              <p:nvSpPr>
                <p:cNvPr id="39174" name="Line 93"/>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75" name="Line 94"/>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76" name="Line 95"/>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77" name="Line 96"/>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392" name="Group 97"/>
              <p:cNvGrpSpPr>
                <a:grpSpLocks/>
              </p:cNvGrpSpPr>
              <p:nvPr/>
            </p:nvGrpSpPr>
            <p:grpSpPr bwMode="auto">
              <a:xfrm rot="10800000">
                <a:off x="3796" y="1402"/>
                <a:ext cx="392" cy="137"/>
                <a:chOff x="4227" y="1360"/>
                <a:chExt cx="863" cy="270"/>
              </a:xfrm>
            </p:grpSpPr>
            <p:sp>
              <p:nvSpPr>
                <p:cNvPr id="39170" name="Line 98"/>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71" name="Line 99"/>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72" name="Line 100"/>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73" name="Line 101"/>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91148" name="Group 102"/>
            <p:cNvGrpSpPr>
              <a:grpSpLocks/>
            </p:cNvGrpSpPr>
            <p:nvPr/>
          </p:nvGrpSpPr>
          <p:grpSpPr bwMode="auto">
            <a:xfrm>
              <a:off x="2791224" y="2811244"/>
              <a:ext cx="267177" cy="550545"/>
              <a:chOff x="3796" y="1043"/>
              <a:chExt cx="865" cy="1237"/>
            </a:xfrm>
          </p:grpSpPr>
          <p:sp>
            <p:nvSpPr>
              <p:cNvPr id="39122" name="Line 103"/>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23" name="Line 104"/>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24" name="Line 105"/>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25" name="Line 106"/>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26" name="Line 107"/>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27" name="Line 108"/>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28" name="Line 109"/>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29" name="Line 110"/>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30" name="Line 111"/>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31" name="Line 112"/>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32" name="Line 113"/>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33" name="Line 114"/>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34" name="Line 115"/>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35" name="Line 116"/>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36" name="Line 117"/>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1360" name="Group 118"/>
              <p:cNvGrpSpPr>
                <a:grpSpLocks/>
              </p:cNvGrpSpPr>
              <p:nvPr/>
            </p:nvGrpSpPr>
            <p:grpSpPr bwMode="auto">
              <a:xfrm>
                <a:off x="4269" y="1415"/>
                <a:ext cx="392" cy="137"/>
                <a:chOff x="4227" y="1360"/>
                <a:chExt cx="863" cy="270"/>
              </a:xfrm>
            </p:grpSpPr>
            <p:sp>
              <p:nvSpPr>
                <p:cNvPr id="39148" name="Line 119"/>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49" name="Line 120"/>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50" name="Line 121"/>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51" name="Line 122"/>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361" name="Group 123"/>
              <p:cNvGrpSpPr>
                <a:grpSpLocks/>
              </p:cNvGrpSpPr>
              <p:nvPr/>
            </p:nvGrpSpPr>
            <p:grpSpPr bwMode="auto">
              <a:xfrm rot="5700496">
                <a:off x="4053" y="1170"/>
                <a:ext cx="392" cy="137"/>
                <a:chOff x="4227" y="1360"/>
                <a:chExt cx="863" cy="270"/>
              </a:xfrm>
            </p:grpSpPr>
            <p:sp>
              <p:nvSpPr>
                <p:cNvPr id="39144" name="Line 124"/>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45" name="Line 125"/>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46" name="Line 126"/>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47" name="Line 127"/>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362" name="Group 128"/>
              <p:cNvGrpSpPr>
                <a:grpSpLocks/>
              </p:cNvGrpSpPr>
              <p:nvPr/>
            </p:nvGrpSpPr>
            <p:grpSpPr bwMode="auto">
              <a:xfrm rot="10800000">
                <a:off x="3796" y="1402"/>
                <a:ext cx="392" cy="137"/>
                <a:chOff x="4227" y="1360"/>
                <a:chExt cx="863" cy="270"/>
              </a:xfrm>
            </p:grpSpPr>
            <p:sp>
              <p:nvSpPr>
                <p:cNvPr id="39140" name="Line 129"/>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41" name="Line 130"/>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42" name="Line 131"/>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43" name="Line 132"/>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91149" name="Group 133"/>
            <p:cNvGrpSpPr>
              <a:grpSpLocks/>
            </p:cNvGrpSpPr>
            <p:nvPr/>
          </p:nvGrpSpPr>
          <p:grpSpPr bwMode="auto">
            <a:xfrm>
              <a:off x="2202739" y="4338737"/>
              <a:ext cx="267176" cy="550545"/>
              <a:chOff x="3796" y="1043"/>
              <a:chExt cx="865" cy="1237"/>
            </a:xfrm>
          </p:grpSpPr>
          <p:sp>
            <p:nvSpPr>
              <p:cNvPr id="39092" name="Line 134"/>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93" name="Line 135"/>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94" name="Line 136"/>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95" name="Line 137"/>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96" name="Line 138"/>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97" name="Line 139"/>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98" name="Line 140"/>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99" name="Line 141"/>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00" name="Line 142"/>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01" name="Line 143"/>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02" name="Line 144"/>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03" name="Line 145"/>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04" name="Line 146"/>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05" name="Line 147"/>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06" name="Line 148"/>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1330" name="Group 149"/>
              <p:cNvGrpSpPr>
                <a:grpSpLocks/>
              </p:cNvGrpSpPr>
              <p:nvPr/>
            </p:nvGrpSpPr>
            <p:grpSpPr bwMode="auto">
              <a:xfrm>
                <a:off x="4269" y="1415"/>
                <a:ext cx="392" cy="137"/>
                <a:chOff x="4227" y="1360"/>
                <a:chExt cx="863" cy="270"/>
              </a:xfrm>
            </p:grpSpPr>
            <p:sp>
              <p:nvSpPr>
                <p:cNvPr id="39118" name="Line 150"/>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19" name="Line 151"/>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20" name="Line 152"/>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21" name="Line 153"/>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331" name="Group 154"/>
              <p:cNvGrpSpPr>
                <a:grpSpLocks/>
              </p:cNvGrpSpPr>
              <p:nvPr/>
            </p:nvGrpSpPr>
            <p:grpSpPr bwMode="auto">
              <a:xfrm rot="5700496">
                <a:off x="4053" y="1170"/>
                <a:ext cx="392" cy="137"/>
                <a:chOff x="4227" y="1360"/>
                <a:chExt cx="863" cy="270"/>
              </a:xfrm>
            </p:grpSpPr>
            <p:sp>
              <p:nvSpPr>
                <p:cNvPr id="39114" name="Line 155"/>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15" name="Line 156"/>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16" name="Line 157"/>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17" name="Line 158"/>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332" name="Group 159"/>
              <p:cNvGrpSpPr>
                <a:grpSpLocks/>
              </p:cNvGrpSpPr>
              <p:nvPr/>
            </p:nvGrpSpPr>
            <p:grpSpPr bwMode="auto">
              <a:xfrm rot="10800000">
                <a:off x="3796" y="1402"/>
                <a:ext cx="392" cy="137"/>
                <a:chOff x="4227" y="1360"/>
                <a:chExt cx="863" cy="270"/>
              </a:xfrm>
            </p:grpSpPr>
            <p:sp>
              <p:nvSpPr>
                <p:cNvPr id="39110" name="Line 160"/>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11" name="Line 161"/>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12" name="Line 162"/>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113" name="Line 163"/>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91150" name="Group 164"/>
            <p:cNvGrpSpPr>
              <a:grpSpLocks/>
            </p:cNvGrpSpPr>
            <p:nvPr/>
          </p:nvGrpSpPr>
          <p:grpSpPr bwMode="auto">
            <a:xfrm>
              <a:off x="2139874" y="3163880"/>
              <a:ext cx="267176" cy="550545"/>
              <a:chOff x="3796" y="1043"/>
              <a:chExt cx="865" cy="1237"/>
            </a:xfrm>
          </p:grpSpPr>
          <p:sp>
            <p:nvSpPr>
              <p:cNvPr id="39062" name="Line 165"/>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63" name="Line 166"/>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64" name="Line 167"/>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65" name="Line 168"/>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66" name="Line 169"/>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67" name="Line 170"/>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68" name="Line 171"/>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69" name="Line 172"/>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70" name="Line 173"/>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71" name="Line 174"/>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72" name="Line 175"/>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73" name="Line 176"/>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74" name="Line 177"/>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75" name="Line 178"/>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76" name="Line 179"/>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1300" name="Group 180"/>
              <p:cNvGrpSpPr>
                <a:grpSpLocks/>
              </p:cNvGrpSpPr>
              <p:nvPr/>
            </p:nvGrpSpPr>
            <p:grpSpPr bwMode="auto">
              <a:xfrm>
                <a:off x="4269" y="1415"/>
                <a:ext cx="392" cy="137"/>
                <a:chOff x="4227" y="1360"/>
                <a:chExt cx="863" cy="270"/>
              </a:xfrm>
            </p:grpSpPr>
            <p:sp>
              <p:nvSpPr>
                <p:cNvPr id="39088" name="Line 181"/>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89" name="Line 182"/>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90" name="Line 183"/>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91" name="Line 184"/>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301" name="Group 185"/>
              <p:cNvGrpSpPr>
                <a:grpSpLocks/>
              </p:cNvGrpSpPr>
              <p:nvPr/>
            </p:nvGrpSpPr>
            <p:grpSpPr bwMode="auto">
              <a:xfrm rot="5700496">
                <a:off x="4053" y="1170"/>
                <a:ext cx="392" cy="137"/>
                <a:chOff x="4227" y="1360"/>
                <a:chExt cx="863" cy="270"/>
              </a:xfrm>
            </p:grpSpPr>
            <p:sp>
              <p:nvSpPr>
                <p:cNvPr id="39084" name="Line 186"/>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85" name="Line 187"/>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86" name="Line 188"/>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87" name="Line 189"/>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1302" name="Group 190"/>
              <p:cNvGrpSpPr>
                <a:grpSpLocks/>
              </p:cNvGrpSpPr>
              <p:nvPr/>
            </p:nvGrpSpPr>
            <p:grpSpPr bwMode="auto">
              <a:xfrm rot="10800000">
                <a:off x="3796" y="1402"/>
                <a:ext cx="392" cy="137"/>
                <a:chOff x="4227" y="1360"/>
                <a:chExt cx="863" cy="270"/>
              </a:xfrm>
            </p:grpSpPr>
            <p:sp>
              <p:nvSpPr>
                <p:cNvPr id="39080" name="Line 191"/>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81" name="Line 192"/>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82" name="Line 193"/>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39083" name="Line 194"/>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sp>
          <p:nvSpPr>
            <p:cNvPr id="38928" name="Line 195"/>
            <p:cNvSpPr>
              <a:spLocks noChangeShapeType="1"/>
            </p:cNvSpPr>
            <p:nvPr/>
          </p:nvSpPr>
          <p:spPr bwMode="auto">
            <a:xfrm flipV="1">
              <a:off x="3009506" y="4754343"/>
              <a:ext cx="1149033" cy="3166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29" name="Line 196"/>
            <p:cNvSpPr>
              <a:spLocks noChangeShapeType="1"/>
            </p:cNvSpPr>
            <p:nvPr/>
          </p:nvSpPr>
          <p:spPr bwMode="auto">
            <a:xfrm flipV="1">
              <a:off x="2358154" y="4741749"/>
              <a:ext cx="177768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30" name="Line 197"/>
            <p:cNvSpPr>
              <a:spLocks noChangeShapeType="1"/>
            </p:cNvSpPr>
            <p:nvPr/>
          </p:nvSpPr>
          <p:spPr bwMode="auto">
            <a:xfrm flipV="1">
              <a:off x="2302275" y="3175107"/>
              <a:ext cx="1864612" cy="4367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31" name="Line 198"/>
            <p:cNvSpPr>
              <a:spLocks noChangeShapeType="1"/>
            </p:cNvSpPr>
            <p:nvPr/>
          </p:nvSpPr>
          <p:spPr bwMode="auto">
            <a:xfrm flipV="1">
              <a:off x="2920447" y="3133294"/>
              <a:ext cx="12206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32" name="Line 199"/>
            <p:cNvSpPr>
              <a:spLocks noChangeShapeType="1"/>
            </p:cNvSpPr>
            <p:nvPr/>
          </p:nvSpPr>
          <p:spPr bwMode="auto">
            <a:xfrm>
              <a:off x="2379110" y="2710490"/>
              <a:ext cx="1787776" cy="39847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grpSp>
          <p:nvGrpSpPr>
            <p:cNvPr id="91156" name="Group 200"/>
            <p:cNvGrpSpPr>
              <a:grpSpLocks/>
            </p:cNvGrpSpPr>
            <p:nvPr/>
          </p:nvGrpSpPr>
          <p:grpSpPr bwMode="auto">
            <a:xfrm>
              <a:off x="4132345" y="2809444"/>
              <a:ext cx="605949" cy="465984"/>
              <a:chOff x="611" y="3693"/>
              <a:chExt cx="449" cy="287"/>
            </a:xfrm>
          </p:grpSpPr>
          <p:sp>
            <p:nvSpPr>
              <p:cNvPr id="39053" name="Rectangle 201"/>
              <p:cNvSpPr>
                <a:spLocks noChangeArrowheads="1"/>
              </p:cNvSpPr>
              <p:nvPr/>
            </p:nvSpPr>
            <p:spPr bwMode="auto">
              <a:xfrm>
                <a:off x="636" y="3774"/>
                <a:ext cx="336" cy="20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1277" name="Group 202"/>
              <p:cNvGrpSpPr>
                <a:grpSpLocks/>
              </p:cNvGrpSpPr>
              <p:nvPr/>
            </p:nvGrpSpPr>
            <p:grpSpPr bwMode="auto">
              <a:xfrm>
                <a:off x="687" y="3826"/>
                <a:ext cx="224" cy="110"/>
                <a:chOff x="687" y="3826"/>
                <a:chExt cx="224" cy="110"/>
              </a:xfrm>
            </p:grpSpPr>
            <p:sp>
              <p:nvSpPr>
                <p:cNvPr id="91283" name="Freeform 203"/>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84" name="Freeform 204"/>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1278" name="Freeform 205"/>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79" name="Freeform 206"/>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80" name="Freeform 207"/>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81" name="Freeform 208"/>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82" name="Freeform 209"/>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grpSp>
          <p:nvGrpSpPr>
            <p:cNvPr id="91157" name="Group 210"/>
            <p:cNvGrpSpPr>
              <a:grpSpLocks/>
            </p:cNvGrpSpPr>
            <p:nvPr/>
          </p:nvGrpSpPr>
          <p:grpSpPr bwMode="auto">
            <a:xfrm>
              <a:off x="4127106" y="4401707"/>
              <a:ext cx="605948" cy="465985"/>
              <a:chOff x="611" y="3693"/>
              <a:chExt cx="449" cy="287"/>
            </a:xfrm>
          </p:grpSpPr>
          <p:sp>
            <p:nvSpPr>
              <p:cNvPr id="39044" name="Rectangle 211"/>
              <p:cNvSpPr>
                <a:spLocks noChangeArrowheads="1"/>
              </p:cNvSpPr>
              <p:nvPr/>
            </p:nvSpPr>
            <p:spPr bwMode="auto">
              <a:xfrm>
                <a:off x="636" y="3774"/>
                <a:ext cx="336" cy="20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1268" name="Group 212"/>
              <p:cNvGrpSpPr>
                <a:grpSpLocks/>
              </p:cNvGrpSpPr>
              <p:nvPr/>
            </p:nvGrpSpPr>
            <p:grpSpPr bwMode="auto">
              <a:xfrm>
                <a:off x="687" y="3826"/>
                <a:ext cx="224" cy="110"/>
                <a:chOff x="687" y="3826"/>
                <a:chExt cx="224" cy="110"/>
              </a:xfrm>
            </p:grpSpPr>
            <p:sp>
              <p:nvSpPr>
                <p:cNvPr id="91274" name="Freeform 213"/>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75" name="Freeform 214"/>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1269" name="Freeform 215"/>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70" name="Freeform 216"/>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71" name="Freeform 217"/>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72" name="Freeform 218"/>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73" name="Freeform 219"/>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38935" name="Line 220"/>
            <p:cNvSpPr>
              <a:spLocks noChangeShapeType="1"/>
            </p:cNvSpPr>
            <p:nvPr/>
          </p:nvSpPr>
          <p:spPr bwMode="auto">
            <a:xfrm>
              <a:off x="2930924" y="4367523"/>
              <a:ext cx="1204913" cy="3472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36" name="Line 221"/>
            <p:cNvSpPr>
              <a:spLocks noChangeShapeType="1"/>
            </p:cNvSpPr>
            <p:nvPr/>
          </p:nvSpPr>
          <p:spPr bwMode="auto">
            <a:xfrm>
              <a:off x="4712100" y="3082919"/>
              <a:ext cx="5527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37" name="Line 222"/>
            <p:cNvSpPr>
              <a:spLocks noChangeShapeType="1"/>
            </p:cNvSpPr>
            <p:nvPr/>
          </p:nvSpPr>
          <p:spPr bwMode="auto">
            <a:xfrm flipV="1">
              <a:off x="4694637" y="3161877"/>
              <a:ext cx="662788" cy="15276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38" name="Text Box 223"/>
            <p:cNvSpPr txBox="1">
              <a:spLocks noChangeArrowheads="1"/>
            </p:cNvSpPr>
            <p:nvPr/>
          </p:nvSpPr>
          <p:spPr bwMode="auto">
            <a:xfrm>
              <a:off x="4054228" y="2447812"/>
              <a:ext cx="680381" cy="37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dirty="0" smtClean="0">
                  <a:latin typeface="+mn-lt"/>
                  <a:cs typeface="Arial" charset="0"/>
                </a:rPr>
                <a:t>BSC</a:t>
              </a:r>
            </a:p>
          </p:txBody>
        </p:sp>
        <p:sp>
          <p:nvSpPr>
            <p:cNvPr id="38939" name="Text Box 224"/>
            <p:cNvSpPr txBox="1">
              <a:spLocks noChangeArrowheads="1"/>
            </p:cNvSpPr>
            <p:nvPr/>
          </p:nvSpPr>
          <p:spPr bwMode="auto">
            <a:xfrm>
              <a:off x="2338348" y="2406431"/>
              <a:ext cx="604801" cy="34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a:latin typeface="+mn-lt"/>
                  <a:cs typeface="Arial" charset="0"/>
                </a:rPr>
                <a:t>BTS</a:t>
              </a:r>
            </a:p>
          </p:txBody>
        </p:sp>
        <p:pic>
          <p:nvPicPr>
            <p:cNvPr id="91163" name="Picture 225" descr="imgyjavg[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8112" y="2503586"/>
              <a:ext cx="277654" cy="206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1164" name="Group 226"/>
            <p:cNvGrpSpPr>
              <a:grpSpLocks/>
            </p:cNvGrpSpPr>
            <p:nvPr/>
          </p:nvGrpSpPr>
          <p:grpSpPr bwMode="auto">
            <a:xfrm>
              <a:off x="334251" y="2964173"/>
              <a:ext cx="915035" cy="205105"/>
              <a:chOff x="3072" y="739"/>
              <a:chExt cx="652" cy="146"/>
            </a:xfrm>
          </p:grpSpPr>
          <p:pic>
            <p:nvPicPr>
              <p:cNvPr id="91264" name="Picture 227" descr="lgv_fqm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042" name="Line 228"/>
              <p:cNvSpPr>
                <a:spLocks noChangeShapeType="1"/>
              </p:cNvSpPr>
              <p:nvPr/>
            </p:nvSpPr>
            <p:spPr bwMode="auto">
              <a:xfrm flipH="1">
                <a:off x="3104" y="784"/>
                <a:ext cx="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39043" name="Line 229"/>
              <p:cNvSpPr>
                <a:spLocks noChangeShapeType="1"/>
              </p:cNvSpPr>
              <p:nvPr/>
            </p:nvSpPr>
            <p:spPr bwMode="auto">
              <a:xfrm flipH="1">
                <a:off x="3072" y="759"/>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sp>
          <p:nvSpPr>
            <p:cNvPr id="38942" name="Oval 230"/>
            <p:cNvSpPr>
              <a:spLocks noChangeArrowheads="1"/>
            </p:cNvSpPr>
            <p:nvPr/>
          </p:nvSpPr>
          <p:spPr bwMode="auto">
            <a:xfrm>
              <a:off x="1729504" y="3804383"/>
              <a:ext cx="3373755" cy="1786573"/>
            </a:xfrm>
            <a:prstGeom prst="ellipse">
              <a:avLst/>
            </a:prstGeom>
            <a:noFill/>
            <a:ln w="9525" cap="rnd">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sp>
          <p:nvSpPr>
            <p:cNvPr id="38943" name="Oval 231"/>
            <p:cNvSpPr>
              <a:spLocks noChangeArrowheads="1"/>
            </p:cNvSpPr>
            <p:nvPr/>
          </p:nvSpPr>
          <p:spPr bwMode="auto">
            <a:xfrm>
              <a:off x="1390731" y="2138355"/>
              <a:ext cx="3487262" cy="1669627"/>
            </a:xfrm>
            <a:prstGeom prst="ellipse">
              <a:avLst/>
            </a:prstGeom>
            <a:noFill/>
            <a:ln w="9525" cap="rnd">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pic>
          <p:nvPicPr>
            <p:cNvPr id="91167" name="Picture 232" descr="imgyjavg[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9845" y="3341998"/>
              <a:ext cx="277654" cy="206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46" name="Text Box 294"/>
            <p:cNvSpPr txBox="1">
              <a:spLocks noChangeArrowheads="1"/>
            </p:cNvSpPr>
            <p:nvPr/>
          </p:nvSpPr>
          <p:spPr bwMode="auto">
            <a:xfrm>
              <a:off x="1521933" y="1754916"/>
              <a:ext cx="3649705" cy="410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2000" dirty="0">
                  <a:latin typeface="+mn-lt"/>
                  <a:cs typeface="Arial" charset="0"/>
                </a:rPr>
                <a:t>Base station system (BSS)</a:t>
              </a:r>
            </a:p>
          </p:txBody>
        </p:sp>
        <p:grpSp>
          <p:nvGrpSpPr>
            <p:cNvPr id="91172" name="Group 297"/>
            <p:cNvGrpSpPr>
              <a:grpSpLocks/>
            </p:cNvGrpSpPr>
            <p:nvPr/>
          </p:nvGrpSpPr>
          <p:grpSpPr bwMode="auto">
            <a:xfrm>
              <a:off x="5232482" y="2392038"/>
              <a:ext cx="605949" cy="1135274"/>
              <a:chOff x="611" y="3693"/>
              <a:chExt cx="449" cy="287"/>
            </a:xfrm>
          </p:grpSpPr>
          <p:sp>
            <p:nvSpPr>
              <p:cNvPr id="38972" name="Rectangle 298"/>
              <p:cNvSpPr>
                <a:spLocks noChangeArrowheads="1"/>
              </p:cNvSpPr>
              <p:nvPr/>
            </p:nvSpPr>
            <p:spPr bwMode="auto">
              <a:xfrm>
                <a:off x="636" y="3774"/>
                <a:ext cx="336" cy="20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1196" name="Group 299"/>
              <p:cNvGrpSpPr>
                <a:grpSpLocks/>
              </p:cNvGrpSpPr>
              <p:nvPr/>
            </p:nvGrpSpPr>
            <p:grpSpPr bwMode="auto">
              <a:xfrm>
                <a:off x="687" y="3826"/>
                <a:ext cx="224" cy="110"/>
                <a:chOff x="687" y="3826"/>
                <a:chExt cx="224" cy="110"/>
              </a:xfrm>
            </p:grpSpPr>
            <p:sp>
              <p:nvSpPr>
                <p:cNvPr id="91202" name="Freeform 300"/>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03" name="Freeform 301"/>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1197" name="Freeform 302"/>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198" name="Freeform 303"/>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199" name="Freeform 304"/>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00" name="Freeform 305"/>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201" name="Freeform 306"/>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38950" name="Text Box 307"/>
            <p:cNvSpPr txBox="1">
              <a:spLocks noChangeArrowheads="1"/>
            </p:cNvSpPr>
            <p:nvPr/>
          </p:nvSpPr>
          <p:spPr bwMode="auto">
            <a:xfrm>
              <a:off x="5205295" y="2057393"/>
              <a:ext cx="718702" cy="37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mtClean="0">
                  <a:latin typeface="+mn-lt"/>
                  <a:cs typeface="Arial" charset="0"/>
                </a:rPr>
                <a:t>MSC</a:t>
              </a:r>
            </a:p>
          </p:txBody>
        </p:sp>
        <p:sp>
          <p:nvSpPr>
            <p:cNvPr id="91174" name="Freeform 308"/>
            <p:cNvSpPr>
              <a:spLocks/>
            </p:cNvSpPr>
            <p:nvPr/>
          </p:nvSpPr>
          <p:spPr bwMode="auto">
            <a:xfrm>
              <a:off x="7982826" y="2109569"/>
              <a:ext cx="1358583" cy="1905318"/>
            </a:xfrm>
            <a:custGeom>
              <a:avLst/>
              <a:gdLst>
                <a:gd name="T0" fmla="*/ 2147483647 w 1292"/>
                <a:gd name="T1" fmla="*/ 2147483647 h 1255"/>
                <a:gd name="T2" fmla="*/ 2147483647 w 1292"/>
                <a:gd name="T3" fmla="*/ 2147483647 h 1255"/>
                <a:gd name="T4" fmla="*/ 2147483647 w 1292"/>
                <a:gd name="T5" fmla="*/ 2147483647 h 1255"/>
                <a:gd name="T6" fmla="*/ 2147483647 w 1292"/>
                <a:gd name="T7" fmla="*/ 2147483647 h 1255"/>
                <a:gd name="T8" fmla="*/ 2147483647 w 1292"/>
                <a:gd name="T9" fmla="*/ 2147483647 h 1255"/>
                <a:gd name="T10" fmla="*/ 2147483647 w 1292"/>
                <a:gd name="T11" fmla="*/ 2147483647 h 1255"/>
                <a:gd name="T12" fmla="*/ 2147483647 w 1292"/>
                <a:gd name="T13" fmla="*/ 2147483647 h 1255"/>
                <a:gd name="T14" fmla="*/ 2147483647 w 1292"/>
                <a:gd name="T15" fmla="*/ 2147483647 h 1255"/>
                <a:gd name="T16" fmla="*/ 2147483647 w 1292"/>
                <a:gd name="T17" fmla="*/ 2147483647 h 1255"/>
                <a:gd name="T18" fmla="*/ 2147483647 w 1292"/>
                <a:gd name="T19" fmla="*/ 2147483647 h 1255"/>
                <a:gd name="T20" fmla="*/ 2147483647 w 1292"/>
                <a:gd name="T21" fmla="*/ 2147483647 h 1255"/>
                <a:gd name="T22" fmla="*/ 2147483647 w 1292"/>
                <a:gd name="T23" fmla="*/ 214748364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p>
              <a:pPr algn="l"/>
              <a:endParaRPr lang="en-US">
                <a:latin typeface="+mn-lt"/>
              </a:endParaRPr>
            </a:p>
          </p:txBody>
        </p:sp>
        <p:sp>
          <p:nvSpPr>
            <p:cNvPr id="38952" name="Text Box 309"/>
            <p:cNvSpPr txBox="1">
              <a:spLocks noChangeArrowheads="1"/>
            </p:cNvSpPr>
            <p:nvPr/>
          </p:nvSpPr>
          <p:spPr bwMode="auto">
            <a:xfrm>
              <a:off x="7986121" y="2452008"/>
              <a:ext cx="1348645" cy="933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mn-lt"/>
                  <a:cs typeface="Arial" charset="0"/>
                </a:rPr>
                <a:t>Public </a:t>
              </a:r>
            </a:p>
            <a:p>
              <a:pPr algn="ctr" eaLnBrk="1" hangingPunct="1">
                <a:defRPr/>
              </a:pPr>
              <a:r>
                <a:rPr lang="en-US" dirty="0">
                  <a:latin typeface="+mn-lt"/>
                  <a:cs typeface="Arial" charset="0"/>
                </a:rPr>
                <a:t>telephone</a:t>
              </a:r>
            </a:p>
            <a:p>
              <a:pPr algn="ctr" eaLnBrk="1" hangingPunct="1">
                <a:defRPr/>
              </a:pPr>
              <a:r>
                <a:rPr lang="en-US" dirty="0">
                  <a:latin typeface="+mn-lt"/>
                  <a:cs typeface="Arial" charset="0"/>
                </a:rPr>
                <a:t>network</a:t>
              </a:r>
            </a:p>
          </p:txBody>
        </p:sp>
        <p:sp>
          <p:nvSpPr>
            <p:cNvPr id="38953" name="Line 310"/>
            <p:cNvSpPr>
              <a:spLocks noChangeShapeType="1"/>
            </p:cNvSpPr>
            <p:nvPr/>
          </p:nvSpPr>
          <p:spPr bwMode="auto">
            <a:xfrm>
              <a:off x="5754611" y="3100909"/>
              <a:ext cx="14127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grpSp>
          <p:nvGrpSpPr>
            <p:cNvPr id="91177" name="Group 311"/>
            <p:cNvGrpSpPr>
              <a:grpSpLocks/>
            </p:cNvGrpSpPr>
            <p:nvPr/>
          </p:nvGrpSpPr>
          <p:grpSpPr bwMode="auto">
            <a:xfrm>
              <a:off x="7141133" y="2347058"/>
              <a:ext cx="605948" cy="1135275"/>
              <a:chOff x="611" y="3693"/>
              <a:chExt cx="449" cy="287"/>
            </a:xfrm>
          </p:grpSpPr>
          <p:sp>
            <p:nvSpPr>
              <p:cNvPr id="38963" name="Rectangle 312"/>
              <p:cNvSpPr>
                <a:spLocks noChangeArrowheads="1"/>
              </p:cNvSpPr>
              <p:nvPr/>
            </p:nvSpPr>
            <p:spPr bwMode="auto">
              <a:xfrm>
                <a:off x="636" y="3774"/>
                <a:ext cx="336" cy="20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1187" name="Group 313"/>
              <p:cNvGrpSpPr>
                <a:grpSpLocks/>
              </p:cNvGrpSpPr>
              <p:nvPr/>
            </p:nvGrpSpPr>
            <p:grpSpPr bwMode="auto">
              <a:xfrm>
                <a:off x="687" y="3826"/>
                <a:ext cx="224" cy="110"/>
                <a:chOff x="687" y="3826"/>
                <a:chExt cx="224" cy="110"/>
              </a:xfrm>
            </p:grpSpPr>
            <p:sp>
              <p:nvSpPr>
                <p:cNvPr id="91193" name="Freeform 314"/>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194" name="Freeform 315"/>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1188" name="Freeform 316"/>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189" name="Freeform 317"/>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190" name="Freeform 318"/>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191" name="Freeform 319"/>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1192" name="Freeform 320"/>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38955" name="Text Box 321"/>
            <p:cNvSpPr txBox="1">
              <a:spLocks noChangeArrowheads="1"/>
            </p:cNvSpPr>
            <p:nvPr/>
          </p:nvSpPr>
          <p:spPr bwMode="auto">
            <a:xfrm>
              <a:off x="6837997" y="3460743"/>
              <a:ext cx="1211926" cy="555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lnSpc>
                  <a:spcPct val="80000"/>
                </a:lnSpc>
                <a:defRPr/>
              </a:pPr>
              <a:r>
                <a:rPr lang="en-US" smtClean="0">
                  <a:latin typeface="+mn-lt"/>
                  <a:cs typeface="Arial" charset="0"/>
                </a:rPr>
                <a:t>Gateway</a:t>
              </a:r>
            </a:p>
            <a:p>
              <a:pPr algn="ctr" eaLnBrk="1" hangingPunct="1">
                <a:lnSpc>
                  <a:spcPct val="80000"/>
                </a:lnSpc>
                <a:defRPr/>
              </a:pPr>
              <a:r>
                <a:rPr lang="en-US" smtClean="0">
                  <a:latin typeface="+mn-lt"/>
                  <a:cs typeface="Arial" charset="0"/>
                </a:rPr>
                <a:t>MSC</a:t>
              </a:r>
            </a:p>
          </p:txBody>
        </p:sp>
        <p:sp>
          <p:nvSpPr>
            <p:cNvPr id="38956" name="Text Box 322"/>
            <p:cNvSpPr txBox="1">
              <a:spLocks noChangeArrowheads="1"/>
            </p:cNvSpPr>
            <p:nvPr/>
          </p:nvSpPr>
          <p:spPr bwMode="auto">
            <a:xfrm>
              <a:off x="7230810" y="2350657"/>
              <a:ext cx="385303" cy="37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mtClean="0">
                  <a:latin typeface="+mn-lt"/>
                  <a:cs typeface="Arial" charset="0"/>
                </a:rPr>
                <a:t>G</a:t>
              </a:r>
            </a:p>
          </p:txBody>
        </p:sp>
        <p:sp>
          <p:nvSpPr>
            <p:cNvPr id="38957" name="Line 323"/>
            <p:cNvSpPr>
              <a:spLocks noChangeShapeType="1"/>
            </p:cNvSpPr>
            <p:nvPr/>
          </p:nvSpPr>
          <p:spPr bwMode="auto">
            <a:xfrm flipH="1">
              <a:off x="6908881" y="3180073"/>
              <a:ext cx="260192" cy="16552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58" name="Line 324"/>
            <p:cNvSpPr>
              <a:spLocks noChangeShapeType="1"/>
            </p:cNvSpPr>
            <p:nvPr/>
          </p:nvSpPr>
          <p:spPr bwMode="auto">
            <a:xfrm flipH="1" flipV="1">
              <a:off x="6921106" y="2859822"/>
              <a:ext cx="247968" cy="1025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59" name="Line 325"/>
            <p:cNvSpPr>
              <a:spLocks noChangeShapeType="1"/>
            </p:cNvSpPr>
            <p:nvPr/>
          </p:nvSpPr>
          <p:spPr bwMode="auto">
            <a:xfrm flipH="1">
              <a:off x="6505499" y="3377981"/>
              <a:ext cx="359728" cy="23029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60" name="Line 326"/>
            <p:cNvSpPr>
              <a:spLocks noChangeShapeType="1"/>
            </p:cNvSpPr>
            <p:nvPr/>
          </p:nvSpPr>
          <p:spPr bwMode="auto">
            <a:xfrm flipH="1" flipV="1">
              <a:off x="6610274" y="2757269"/>
              <a:ext cx="260191" cy="8995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8961" name="Line 327"/>
            <p:cNvSpPr>
              <a:spLocks noChangeShapeType="1"/>
            </p:cNvSpPr>
            <p:nvPr/>
          </p:nvSpPr>
          <p:spPr bwMode="auto">
            <a:xfrm>
              <a:off x="7724381" y="3064926"/>
              <a:ext cx="3352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grpSp>
      <p:sp>
        <p:nvSpPr>
          <p:cNvPr id="5" name="Slide Number Placeholder 4"/>
          <p:cNvSpPr>
            <a:spLocks noGrp="1"/>
          </p:cNvSpPr>
          <p:nvPr>
            <p:ph type="sldNum" sz="quarter" idx="10"/>
          </p:nvPr>
        </p:nvSpPr>
        <p:spPr/>
        <p:txBody>
          <a:bodyPr/>
          <a:lstStyle/>
          <a:p>
            <a:fld id="{0783864D-491B-0D48-9494-9F5AD408C5EE}" type="slidenum">
              <a:rPr lang="en-US" smtClean="0"/>
              <a:pPr/>
              <a:t>23</a:t>
            </a:fld>
            <a:endParaRPr lang="en-US" dirty="0"/>
          </a:p>
        </p:txBody>
      </p:sp>
    </p:spTree>
    <p:extLst>
      <p:ext uri="{BB962C8B-B14F-4D97-AF65-F5344CB8AC3E}">
        <p14:creationId xmlns:p14="http://schemas.microsoft.com/office/powerpoint/2010/main" val="13312104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2"/>
          <p:cNvSpPr>
            <a:spLocks noChangeArrowheads="1"/>
          </p:cNvSpPr>
          <p:nvPr/>
        </p:nvSpPr>
        <p:spPr bwMode="auto">
          <a:xfrm>
            <a:off x="33933" y="725080"/>
            <a:ext cx="9773928" cy="718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p>
            <a:pPr algn="l">
              <a:defRPr/>
            </a:pPr>
            <a:r>
              <a:rPr lang="en-US" sz="4000" dirty="0">
                <a:solidFill>
                  <a:srgbClr val="800000"/>
                </a:solidFill>
                <a:latin typeface="+mn-lt"/>
                <a:cs typeface="Arial" charset="0"/>
              </a:rPr>
              <a:t>3G </a:t>
            </a:r>
            <a:r>
              <a:rPr lang="en-US" sz="4000" dirty="0" smtClean="0">
                <a:solidFill>
                  <a:srgbClr val="800000"/>
                </a:solidFill>
                <a:latin typeface="+mn-lt"/>
                <a:cs typeface="Arial" charset="0"/>
              </a:rPr>
              <a:t>Voice/Data Network Architecture</a:t>
            </a:r>
            <a:endParaRPr lang="en-US" sz="4000" dirty="0">
              <a:solidFill>
                <a:srgbClr val="800000"/>
              </a:solidFill>
              <a:latin typeface="+mn-lt"/>
              <a:cs typeface="Arial" charset="0"/>
            </a:endParaRPr>
          </a:p>
        </p:txBody>
      </p:sp>
      <p:sp>
        <p:nvSpPr>
          <p:cNvPr id="3" name="Content Placeholder 2"/>
          <p:cNvSpPr>
            <a:spLocks noGrp="1"/>
          </p:cNvSpPr>
          <p:nvPr>
            <p:ph idx="1"/>
          </p:nvPr>
        </p:nvSpPr>
        <p:spPr>
          <a:xfrm>
            <a:off x="14287" y="4721740"/>
            <a:ext cx="5400220" cy="3050660"/>
          </a:xfrm>
        </p:spPr>
        <p:txBody>
          <a:bodyPr/>
          <a:lstStyle/>
          <a:p>
            <a:pPr marL="288925" indent="-288925"/>
            <a:r>
              <a:rPr lang="en-US" dirty="0" smtClean="0"/>
              <a:t>Cellular data net operates </a:t>
            </a:r>
            <a:r>
              <a:rPr lang="en-US" dirty="0"/>
              <a:t>in </a:t>
            </a:r>
            <a:r>
              <a:rPr lang="en-US" dirty="0" smtClean="0"/>
              <a:t>parallel with existing cellular </a:t>
            </a:r>
            <a:r>
              <a:rPr lang="en-US" dirty="0"/>
              <a:t>voice network</a:t>
            </a:r>
          </a:p>
          <a:p>
            <a:pPr lvl="1"/>
            <a:r>
              <a:rPr lang="en-US" dirty="0" smtClean="0"/>
              <a:t>only wireless access is shared</a:t>
            </a:r>
          </a:p>
          <a:p>
            <a:pPr lvl="1"/>
            <a:r>
              <a:rPr lang="en-US" dirty="0" smtClean="0"/>
              <a:t>voice </a:t>
            </a:r>
            <a:r>
              <a:rPr lang="en-US" dirty="0"/>
              <a:t>network unchanged in </a:t>
            </a:r>
            <a:r>
              <a:rPr lang="en-US" dirty="0" smtClean="0"/>
              <a:t>core</a:t>
            </a:r>
            <a:endParaRPr lang="en-US" dirty="0"/>
          </a:p>
        </p:txBody>
      </p:sp>
      <p:sp>
        <p:nvSpPr>
          <p:cNvPr id="5" name="Slide Number Placeholder 4"/>
          <p:cNvSpPr>
            <a:spLocks noGrp="1"/>
          </p:cNvSpPr>
          <p:nvPr>
            <p:ph type="sldNum" sz="quarter" idx="10"/>
          </p:nvPr>
        </p:nvSpPr>
        <p:spPr/>
        <p:txBody>
          <a:bodyPr/>
          <a:lstStyle/>
          <a:p>
            <a:fld id="{0783864D-491B-0D48-9494-9F5AD408C5EE}" type="slidenum">
              <a:rPr lang="en-US" smtClean="0"/>
              <a:pPr/>
              <a:t>24</a:t>
            </a:fld>
            <a:endParaRPr lang="en-US" dirty="0"/>
          </a:p>
        </p:txBody>
      </p:sp>
      <p:grpSp>
        <p:nvGrpSpPr>
          <p:cNvPr id="2" name="Group 1"/>
          <p:cNvGrpSpPr/>
          <p:nvPr/>
        </p:nvGrpSpPr>
        <p:grpSpPr>
          <a:xfrm>
            <a:off x="329780" y="1345996"/>
            <a:ext cx="9541523" cy="5494806"/>
            <a:chOff x="246222" y="1513100"/>
            <a:chExt cx="9541523" cy="5494806"/>
          </a:xfrm>
        </p:grpSpPr>
        <p:grpSp>
          <p:nvGrpSpPr>
            <p:cNvPr id="92197" name="Group 177"/>
            <p:cNvGrpSpPr>
              <a:grpSpLocks/>
            </p:cNvGrpSpPr>
            <p:nvPr/>
          </p:nvGrpSpPr>
          <p:grpSpPr bwMode="auto">
            <a:xfrm>
              <a:off x="5924163" y="5780630"/>
              <a:ext cx="3863582" cy="1227276"/>
              <a:chOff x="608" y="2706"/>
              <a:chExt cx="2444" cy="930"/>
            </a:xfrm>
          </p:grpSpPr>
          <p:sp>
            <p:nvSpPr>
              <p:cNvPr id="40010" name="Text Box 178"/>
              <p:cNvSpPr txBox="1">
                <a:spLocks noChangeArrowheads="1"/>
              </p:cNvSpPr>
              <p:nvPr/>
            </p:nvSpPr>
            <p:spPr bwMode="auto">
              <a:xfrm>
                <a:off x="1045" y="2706"/>
                <a:ext cx="1960" cy="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dirty="0">
                    <a:latin typeface="+mn-lt"/>
                    <a:cs typeface="Arial" charset="0"/>
                  </a:rPr>
                  <a:t>Serving GPRS Support Node </a:t>
                </a:r>
                <a:r>
                  <a:rPr lang="en-US" sz="1600" dirty="0" smtClean="0">
                    <a:latin typeface="+mn-lt"/>
                    <a:cs typeface="Arial" charset="0"/>
                  </a:rPr>
                  <a:t/>
                </a:r>
                <a:br>
                  <a:rPr lang="en-US" sz="1600" dirty="0" smtClean="0">
                    <a:latin typeface="+mn-lt"/>
                    <a:cs typeface="Arial" charset="0"/>
                  </a:rPr>
                </a:br>
                <a:r>
                  <a:rPr lang="en-US" sz="1600" dirty="0" smtClean="0">
                    <a:latin typeface="+mn-lt"/>
                    <a:cs typeface="Arial" charset="0"/>
                  </a:rPr>
                  <a:t>(</a:t>
                </a:r>
                <a:r>
                  <a:rPr lang="en-US" sz="1600" dirty="0">
                    <a:latin typeface="+mn-lt"/>
                    <a:cs typeface="Arial" charset="0"/>
                  </a:rPr>
                  <a:t>SGSN)</a:t>
                </a:r>
              </a:p>
            </p:txBody>
          </p:sp>
          <p:grpSp>
            <p:nvGrpSpPr>
              <p:cNvPr id="92234" name="Group 179"/>
              <p:cNvGrpSpPr>
                <a:grpSpLocks/>
              </p:cNvGrpSpPr>
              <p:nvPr/>
            </p:nvGrpSpPr>
            <p:grpSpPr bwMode="auto">
              <a:xfrm>
                <a:off x="608" y="3125"/>
                <a:ext cx="344" cy="511"/>
                <a:chOff x="600" y="2677"/>
                <a:chExt cx="344" cy="511"/>
              </a:xfrm>
            </p:grpSpPr>
            <p:sp>
              <p:nvSpPr>
                <p:cNvPr id="40034" name="Rectangle 180"/>
                <p:cNvSpPr>
                  <a:spLocks noChangeArrowheads="1"/>
                </p:cNvSpPr>
                <p:nvPr/>
              </p:nvSpPr>
              <p:spPr bwMode="auto">
                <a:xfrm>
                  <a:off x="638" y="2821"/>
                  <a:ext cx="218" cy="36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92258" name="Freeform 181"/>
                <p:cNvSpPr>
                  <a:spLocks/>
                </p:cNvSpPr>
                <p:nvPr/>
              </p:nvSpPr>
              <p:spPr bwMode="auto">
                <a:xfrm>
                  <a:off x="858" y="2697"/>
                  <a:ext cx="40" cy="131"/>
                </a:xfrm>
                <a:custGeom>
                  <a:avLst/>
                  <a:gdLst>
                    <a:gd name="T0" fmla="*/ 3 w 62"/>
                    <a:gd name="T1" fmla="*/ 0 h 74"/>
                    <a:gd name="T2" fmla="*/ 5 w 62"/>
                    <a:gd name="T3" fmla="*/ 1758 h 74"/>
                    <a:gd name="T4" fmla="*/ 0 w 62"/>
                    <a:gd name="T5" fmla="*/ 2282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59" name="Freeform 182"/>
                <p:cNvSpPr>
                  <a:spLocks/>
                </p:cNvSpPr>
                <p:nvPr/>
              </p:nvSpPr>
              <p:spPr bwMode="auto">
                <a:xfrm>
                  <a:off x="856" y="2803"/>
                  <a:ext cx="41" cy="385"/>
                </a:xfrm>
                <a:custGeom>
                  <a:avLst/>
                  <a:gdLst>
                    <a:gd name="T0" fmla="*/ 1 w 63"/>
                    <a:gd name="T1" fmla="*/ 395 h 225"/>
                    <a:gd name="T2" fmla="*/ 0 w 63"/>
                    <a:gd name="T3" fmla="*/ 5650 h 225"/>
                    <a:gd name="T4" fmla="*/ 5 w 63"/>
                    <a:gd name="T5" fmla="*/ 5073 h 225"/>
                    <a:gd name="T6" fmla="*/ 5 w 63"/>
                    <a:gd name="T7" fmla="*/ 0 h 225"/>
                    <a:gd name="T8" fmla="*/ 1 w 63"/>
                    <a:gd name="T9" fmla="*/ 395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60" name="Freeform 183"/>
                <p:cNvSpPr>
                  <a:spLocks/>
                </p:cNvSpPr>
                <p:nvPr/>
              </p:nvSpPr>
              <p:spPr bwMode="auto">
                <a:xfrm>
                  <a:off x="883" y="2677"/>
                  <a:ext cx="30" cy="139"/>
                </a:xfrm>
                <a:custGeom>
                  <a:avLst/>
                  <a:gdLst>
                    <a:gd name="T0" fmla="*/ 1 w 47"/>
                    <a:gd name="T1" fmla="*/ 0 h 78"/>
                    <a:gd name="T2" fmla="*/ 3 w 47"/>
                    <a:gd name="T3" fmla="*/ 2502 h 78"/>
                    <a:gd name="T4" fmla="*/ 1 w 47"/>
                    <a:gd name="T5" fmla="*/ 2461 h 78"/>
                    <a:gd name="T6" fmla="*/ 0 w 47"/>
                    <a:gd name="T7" fmla="*/ 1108 h 78"/>
                    <a:gd name="T8" fmla="*/ 1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61" name="Freeform 184"/>
                <p:cNvSpPr>
                  <a:spLocks/>
                </p:cNvSpPr>
                <p:nvPr/>
              </p:nvSpPr>
              <p:spPr bwMode="auto">
                <a:xfrm>
                  <a:off x="866" y="2739"/>
                  <a:ext cx="28" cy="91"/>
                </a:xfrm>
                <a:custGeom>
                  <a:avLst/>
                  <a:gdLst>
                    <a:gd name="T0" fmla="*/ 2 w 44"/>
                    <a:gd name="T1" fmla="*/ 0 h 51"/>
                    <a:gd name="T2" fmla="*/ 0 w 44"/>
                    <a:gd name="T3" fmla="*/ 1643 h 51"/>
                    <a:gd name="T4" fmla="*/ 3 w 44"/>
                    <a:gd name="T5" fmla="*/ 1449 h 51"/>
                    <a:gd name="T6" fmla="*/ 2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62" name="Freeform 185"/>
                <p:cNvSpPr>
                  <a:spLocks/>
                </p:cNvSpPr>
                <p:nvPr/>
              </p:nvSpPr>
              <p:spPr bwMode="auto">
                <a:xfrm>
                  <a:off x="622" y="2681"/>
                  <a:ext cx="270" cy="169"/>
                </a:xfrm>
                <a:custGeom>
                  <a:avLst/>
                  <a:gdLst>
                    <a:gd name="T0" fmla="*/ 0 w 417"/>
                    <a:gd name="T1" fmla="*/ 3014 h 95"/>
                    <a:gd name="T2" fmla="*/ 5 w 417"/>
                    <a:gd name="T3" fmla="*/ 37 h 95"/>
                    <a:gd name="T4" fmla="*/ 30 w 417"/>
                    <a:gd name="T5" fmla="*/ 0 h 95"/>
                    <a:gd name="T6" fmla="*/ 27 w 417"/>
                    <a:gd name="T7" fmla="*/ 3014 h 95"/>
                    <a:gd name="T8" fmla="*/ 0 w 417"/>
                    <a:gd name="T9" fmla="*/ 3014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nvGrpSpPr>
                <p:cNvPr id="92263" name="Group 186"/>
                <p:cNvGrpSpPr>
                  <a:grpSpLocks/>
                </p:cNvGrpSpPr>
                <p:nvPr/>
              </p:nvGrpSpPr>
              <p:grpSpPr bwMode="auto">
                <a:xfrm>
                  <a:off x="600" y="2926"/>
                  <a:ext cx="344" cy="170"/>
                  <a:chOff x="3600" y="219"/>
                  <a:chExt cx="360" cy="175"/>
                </a:xfrm>
              </p:grpSpPr>
              <p:sp>
                <p:nvSpPr>
                  <p:cNvPr id="40041" name="Oval 187"/>
                  <p:cNvSpPr>
                    <a:spLocks noChangeArrowheads="1"/>
                  </p:cNvSpPr>
                  <p:nvPr/>
                </p:nvSpPr>
                <p:spPr bwMode="auto">
                  <a:xfrm>
                    <a:off x="3603" y="296"/>
                    <a:ext cx="356" cy="97"/>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42" name="Line 188"/>
                  <p:cNvSpPr>
                    <a:spLocks noChangeShapeType="1"/>
                  </p:cNvSpPr>
                  <p:nvPr/>
                </p:nvSpPr>
                <p:spPr bwMode="auto">
                  <a:xfrm>
                    <a:off x="3603" y="289"/>
                    <a:ext cx="0" cy="5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43" name="Line 189"/>
                  <p:cNvSpPr>
                    <a:spLocks noChangeShapeType="1"/>
                  </p:cNvSpPr>
                  <p:nvPr/>
                </p:nvSpPr>
                <p:spPr bwMode="auto">
                  <a:xfrm>
                    <a:off x="3960" y="289"/>
                    <a:ext cx="0" cy="5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44" name="Rectangle 190"/>
                  <p:cNvSpPr>
                    <a:spLocks noChangeArrowheads="1"/>
                  </p:cNvSpPr>
                  <p:nvPr/>
                </p:nvSpPr>
                <p:spPr bwMode="auto">
                  <a:xfrm>
                    <a:off x="3603" y="289"/>
                    <a:ext cx="353" cy="5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700">
                      <a:latin typeface="+mn-lt"/>
                      <a:cs typeface="Arial" charset="0"/>
                    </a:endParaRPr>
                  </a:p>
                </p:txBody>
              </p:sp>
              <p:sp>
                <p:nvSpPr>
                  <p:cNvPr id="40045" name="Oval 191"/>
                  <p:cNvSpPr>
                    <a:spLocks noChangeArrowheads="1"/>
                  </p:cNvSpPr>
                  <p:nvPr/>
                </p:nvSpPr>
                <p:spPr bwMode="auto">
                  <a:xfrm>
                    <a:off x="3600" y="219"/>
                    <a:ext cx="356" cy="112"/>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2269" name="Group 192"/>
                  <p:cNvGrpSpPr>
                    <a:grpSpLocks/>
                  </p:cNvGrpSpPr>
                  <p:nvPr/>
                </p:nvGrpSpPr>
                <p:grpSpPr bwMode="auto">
                  <a:xfrm>
                    <a:off x="3686" y="244"/>
                    <a:ext cx="177" cy="66"/>
                    <a:chOff x="2848" y="848"/>
                    <a:chExt cx="140" cy="98"/>
                  </a:xfrm>
                </p:grpSpPr>
                <p:sp>
                  <p:nvSpPr>
                    <p:cNvPr id="40051" name="Line 193"/>
                    <p:cNvSpPr>
                      <a:spLocks noChangeShapeType="1"/>
                    </p:cNvSpPr>
                    <p:nvPr/>
                  </p:nvSpPr>
                  <p:spPr bwMode="auto">
                    <a:xfrm flipV="1">
                      <a:off x="2848" y="849"/>
                      <a:ext cx="50" cy="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52" name="Line 194"/>
                    <p:cNvSpPr>
                      <a:spLocks noChangeShapeType="1"/>
                    </p:cNvSpPr>
                    <p:nvPr/>
                  </p:nvSpPr>
                  <p:spPr bwMode="auto">
                    <a:xfrm>
                      <a:off x="2944" y="945"/>
                      <a:ext cx="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53" name="Line 195"/>
                    <p:cNvSpPr>
                      <a:spLocks noChangeShapeType="1"/>
                    </p:cNvSpPr>
                    <p:nvPr/>
                  </p:nvSpPr>
                  <p:spPr bwMode="auto">
                    <a:xfrm>
                      <a:off x="2893" y="851"/>
                      <a:ext cx="52" cy="9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grpSp>
                <p:nvGrpSpPr>
                  <p:cNvPr id="92270" name="Group 196"/>
                  <p:cNvGrpSpPr>
                    <a:grpSpLocks/>
                  </p:cNvGrpSpPr>
                  <p:nvPr/>
                </p:nvGrpSpPr>
                <p:grpSpPr bwMode="auto">
                  <a:xfrm flipV="1">
                    <a:off x="3686" y="243"/>
                    <a:ext cx="177" cy="66"/>
                    <a:chOff x="2848" y="848"/>
                    <a:chExt cx="140" cy="98"/>
                  </a:xfrm>
                </p:grpSpPr>
                <p:sp>
                  <p:nvSpPr>
                    <p:cNvPr id="40048" name="Line 197"/>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49" name="Line 198"/>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50" name="Line 199"/>
                    <p:cNvSpPr>
                      <a:spLocks noChangeShapeType="1"/>
                    </p:cNvSpPr>
                    <p:nvPr/>
                  </p:nvSpPr>
                  <p:spPr bwMode="auto">
                    <a:xfrm>
                      <a:off x="2893" y="850"/>
                      <a:ext cx="52"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grpSp>
          </p:grpSp>
          <p:grpSp>
            <p:nvGrpSpPr>
              <p:cNvPr id="92235" name="Group 200"/>
              <p:cNvGrpSpPr>
                <a:grpSpLocks/>
              </p:cNvGrpSpPr>
              <p:nvPr/>
            </p:nvGrpSpPr>
            <p:grpSpPr bwMode="auto">
              <a:xfrm>
                <a:off x="641" y="2728"/>
                <a:ext cx="310" cy="326"/>
                <a:chOff x="3028" y="1864"/>
                <a:chExt cx="347" cy="631"/>
              </a:xfrm>
            </p:grpSpPr>
            <p:sp>
              <p:nvSpPr>
                <p:cNvPr id="40028" name="Rectangle 201"/>
                <p:cNvSpPr>
                  <a:spLocks noChangeArrowheads="1"/>
                </p:cNvSpPr>
                <p:nvPr/>
              </p:nvSpPr>
              <p:spPr bwMode="auto">
                <a:xfrm>
                  <a:off x="3047" y="2041"/>
                  <a:ext cx="261" cy="45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92252" name="Freeform 202"/>
                <p:cNvSpPr>
                  <a:spLocks/>
                </p:cNvSpPr>
                <p:nvPr/>
              </p:nvSpPr>
              <p:spPr bwMode="auto">
                <a:xfrm>
                  <a:off x="3309" y="1888"/>
                  <a:ext cx="48" cy="163"/>
                </a:xfrm>
                <a:custGeom>
                  <a:avLst/>
                  <a:gdLst>
                    <a:gd name="T0" fmla="*/ 8 w 62"/>
                    <a:gd name="T1" fmla="*/ 0 h 74"/>
                    <a:gd name="T2" fmla="*/ 13 w 62"/>
                    <a:gd name="T3" fmla="*/ 6540 h 74"/>
                    <a:gd name="T4" fmla="*/ 0 w 62"/>
                    <a:gd name="T5" fmla="*/ 8452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53" name="Freeform 203"/>
                <p:cNvSpPr>
                  <a:spLocks/>
                </p:cNvSpPr>
                <p:nvPr/>
              </p:nvSpPr>
              <p:spPr bwMode="auto">
                <a:xfrm>
                  <a:off x="3307" y="2020"/>
                  <a:ext cx="49" cy="475"/>
                </a:xfrm>
                <a:custGeom>
                  <a:avLst/>
                  <a:gdLst>
                    <a:gd name="T0" fmla="*/ 2 w 63"/>
                    <a:gd name="T1" fmla="*/ 1431 h 225"/>
                    <a:gd name="T2" fmla="*/ 0 w 63"/>
                    <a:gd name="T3" fmla="*/ 19918 h 225"/>
                    <a:gd name="T4" fmla="*/ 14 w 63"/>
                    <a:gd name="T5" fmla="*/ 17858 h 225"/>
                    <a:gd name="T6" fmla="*/ 14 w 63"/>
                    <a:gd name="T7" fmla="*/ 0 h 225"/>
                    <a:gd name="T8" fmla="*/ 2 w 63"/>
                    <a:gd name="T9" fmla="*/ 1431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54" name="Freeform 204"/>
                <p:cNvSpPr>
                  <a:spLocks/>
                </p:cNvSpPr>
                <p:nvPr/>
              </p:nvSpPr>
              <p:spPr bwMode="auto">
                <a:xfrm>
                  <a:off x="3339" y="1864"/>
                  <a:ext cx="36" cy="171"/>
                </a:xfrm>
                <a:custGeom>
                  <a:avLst/>
                  <a:gdLst>
                    <a:gd name="T0" fmla="*/ 2 w 47"/>
                    <a:gd name="T1" fmla="*/ 0 h 78"/>
                    <a:gd name="T2" fmla="*/ 9 w 47"/>
                    <a:gd name="T3" fmla="*/ 8662 h 78"/>
                    <a:gd name="T4" fmla="*/ 3 w 47"/>
                    <a:gd name="T5" fmla="*/ 8565 h 78"/>
                    <a:gd name="T6" fmla="*/ 0 w 47"/>
                    <a:gd name="T7" fmla="*/ 3907 h 78"/>
                    <a:gd name="T8" fmla="*/ 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55" name="Freeform 205"/>
                <p:cNvSpPr>
                  <a:spLocks/>
                </p:cNvSpPr>
                <p:nvPr/>
              </p:nvSpPr>
              <p:spPr bwMode="auto">
                <a:xfrm>
                  <a:off x="3319" y="1941"/>
                  <a:ext cx="34" cy="112"/>
                </a:xfrm>
                <a:custGeom>
                  <a:avLst/>
                  <a:gdLst>
                    <a:gd name="T0" fmla="*/ 5 w 44"/>
                    <a:gd name="T1" fmla="*/ 0 h 51"/>
                    <a:gd name="T2" fmla="*/ 0 w 44"/>
                    <a:gd name="T3" fmla="*/ 5721 h 51"/>
                    <a:gd name="T4" fmla="*/ 9 w 44"/>
                    <a:gd name="T5" fmla="*/ 5053 h 51"/>
                    <a:gd name="T6" fmla="*/ 5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56" name="Freeform 206"/>
                <p:cNvSpPr>
                  <a:spLocks/>
                </p:cNvSpPr>
                <p:nvPr/>
              </p:nvSpPr>
              <p:spPr bwMode="auto">
                <a:xfrm>
                  <a:off x="3028" y="1868"/>
                  <a:ext cx="322" cy="209"/>
                </a:xfrm>
                <a:custGeom>
                  <a:avLst/>
                  <a:gdLst>
                    <a:gd name="T0" fmla="*/ 0 w 417"/>
                    <a:gd name="T1" fmla="*/ 10773 h 95"/>
                    <a:gd name="T2" fmla="*/ 14 w 417"/>
                    <a:gd name="T3" fmla="*/ 97 h 95"/>
                    <a:gd name="T4" fmla="*/ 88 w 417"/>
                    <a:gd name="T5" fmla="*/ 0 h 95"/>
                    <a:gd name="T6" fmla="*/ 79 w 417"/>
                    <a:gd name="T7" fmla="*/ 10773 h 95"/>
                    <a:gd name="T8" fmla="*/ 0 w 417"/>
                    <a:gd name="T9" fmla="*/ 10773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grpSp>
            <p:nvGrpSpPr>
              <p:cNvPr id="92236" name="Group 207"/>
              <p:cNvGrpSpPr>
                <a:grpSpLocks/>
              </p:cNvGrpSpPr>
              <p:nvPr/>
            </p:nvGrpSpPr>
            <p:grpSpPr bwMode="auto">
              <a:xfrm>
                <a:off x="611" y="2856"/>
                <a:ext cx="370" cy="160"/>
                <a:chOff x="3600" y="219"/>
                <a:chExt cx="360" cy="175"/>
              </a:xfrm>
            </p:grpSpPr>
            <p:sp>
              <p:nvSpPr>
                <p:cNvPr id="40015" name="Oval 208"/>
                <p:cNvSpPr>
                  <a:spLocks noChangeArrowheads="1"/>
                </p:cNvSpPr>
                <p:nvPr/>
              </p:nvSpPr>
              <p:spPr bwMode="auto">
                <a:xfrm>
                  <a:off x="3604" y="297"/>
                  <a:ext cx="357" cy="97"/>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16" name="Line 209"/>
                <p:cNvSpPr>
                  <a:spLocks noChangeShapeType="1"/>
                </p:cNvSpPr>
                <p:nvPr/>
              </p:nvSpPr>
              <p:spPr bwMode="auto">
                <a:xfrm>
                  <a:off x="3604" y="289"/>
                  <a:ext cx="0" cy="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17" name="Line 210"/>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18" name="Rectangle 211"/>
                <p:cNvSpPr>
                  <a:spLocks noChangeArrowheads="1"/>
                </p:cNvSpPr>
                <p:nvPr/>
              </p:nvSpPr>
              <p:spPr bwMode="auto">
                <a:xfrm>
                  <a:off x="3604" y="289"/>
                  <a:ext cx="354" cy="5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700">
                    <a:latin typeface="+mn-lt"/>
                    <a:cs typeface="Arial" charset="0"/>
                  </a:endParaRPr>
                </a:p>
              </p:txBody>
            </p:sp>
            <p:sp>
              <p:nvSpPr>
                <p:cNvPr id="40019" name="Oval 212"/>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2243" name="Group 213"/>
                <p:cNvGrpSpPr>
                  <a:grpSpLocks/>
                </p:cNvGrpSpPr>
                <p:nvPr/>
              </p:nvGrpSpPr>
              <p:grpSpPr bwMode="auto">
                <a:xfrm>
                  <a:off x="3686" y="244"/>
                  <a:ext cx="177" cy="66"/>
                  <a:chOff x="2848" y="848"/>
                  <a:chExt cx="140" cy="98"/>
                </a:xfrm>
              </p:grpSpPr>
              <p:sp>
                <p:nvSpPr>
                  <p:cNvPr id="40025" name="Line 214"/>
                  <p:cNvSpPr>
                    <a:spLocks noChangeShapeType="1"/>
                  </p:cNvSpPr>
                  <p:nvPr/>
                </p:nvSpPr>
                <p:spPr bwMode="auto">
                  <a:xfrm flipV="1">
                    <a:off x="2848" y="849"/>
                    <a:ext cx="50" cy="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26" name="Line 215"/>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27" name="Line 216"/>
                  <p:cNvSpPr>
                    <a:spLocks noChangeShapeType="1"/>
                  </p:cNvSpPr>
                  <p:nvPr/>
                </p:nvSpPr>
                <p:spPr bwMode="auto">
                  <a:xfrm>
                    <a:off x="2894" y="851"/>
                    <a:ext cx="53" cy="9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grpSp>
              <p:nvGrpSpPr>
                <p:cNvPr id="92244" name="Group 217"/>
                <p:cNvGrpSpPr>
                  <a:grpSpLocks/>
                </p:cNvGrpSpPr>
                <p:nvPr/>
              </p:nvGrpSpPr>
              <p:grpSpPr bwMode="auto">
                <a:xfrm flipV="1">
                  <a:off x="3686" y="243"/>
                  <a:ext cx="177" cy="66"/>
                  <a:chOff x="2848" y="848"/>
                  <a:chExt cx="140" cy="98"/>
                </a:xfrm>
              </p:grpSpPr>
              <p:sp>
                <p:nvSpPr>
                  <p:cNvPr id="40022" name="Line 218"/>
                  <p:cNvSpPr>
                    <a:spLocks noChangeShapeType="1"/>
                  </p:cNvSpPr>
                  <p:nvPr/>
                </p:nvSpPr>
                <p:spPr bwMode="auto">
                  <a:xfrm flipV="1">
                    <a:off x="2848" y="849"/>
                    <a:ext cx="50" cy="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23" name="Line 219"/>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24" name="Line 220"/>
                  <p:cNvSpPr>
                    <a:spLocks noChangeShapeType="1"/>
                  </p:cNvSpPr>
                  <p:nvPr/>
                </p:nvSpPr>
                <p:spPr bwMode="auto">
                  <a:xfrm>
                    <a:off x="2894" y="851"/>
                    <a:ext cx="53" cy="9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grpSp>
          <p:sp>
            <p:nvSpPr>
              <p:cNvPr id="40014" name="Text Box 221"/>
              <p:cNvSpPr txBox="1">
                <a:spLocks noChangeArrowheads="1"/>
              </p:cNvSpPr>
              <p:nvPr/>
            </p:nvSpPr>
            <p:spPr bwMode="auto">
              <a:xfrm>
                <a:off x="1023" y="3184"/>
                <a:ext cx="2029" cy="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dirty="0">
                    <a:latin typeface="+mn-lt"/>
                    <a:cs typeface="Arial" charset="0"/>
                  </a:rPr>
                  <a:t>Gateway GPRS Support Node </a:t>
                </a:r>
                <a:r>
                  <a:rPr lang="en-US" sz="1600" dirty="0" smtClean="0">
                    <a:latin typeface="+mn-lt"/>
                    <a:cs typeface="Arial" charset="0"/>
                  </a:rPr>
                  <a:t/>
                </a:r>
                <a:br>
                  <a:rPr lang="en-US" sz="1600" dirty="0" smtClean="0">
                    <a:latin typeface="+mn-lt"/>
                    <a:cs typeface="Arial" charset="0"/>
                  </a:rPr>
                </a:br>
                <a:r>
                  <a:rPr lang="en-US" sz="1600" dirty="0" smtClean="0">
                    <a:latin typeface="+mn-lt"/>
                    <a:cs typeface="Arial" charset="0"/>
                  </a:rPr>
                  <a:t>(</a:t>
                </a:r>
                <a:r>
                  <a:rPr lang="en-US" sz="1600" dirty="0">
                    <a:latin typeface="+mn-lt"/>
                    <a:cs typeface="Arial" charset="0"/>
                  </a:rPr>
                  <a:t>GGSN)</a:t>
                </a:r>
              </a:p>
            </p:txBody>
          </p:sp>
        </p:grpSp>
        <p:grpSp>
          <p:nvGrpSpPr>
            <p:cNvPr id="4" name="Group 3"/>
            <p:cNvGrpSpPr/>
            <p:nvPr/>
          </p:nvGrpSpPr>
          <p:grpSpPr>
            <a:xfrm>
              <a:off x="246222" y="1513100"/>
              <a:ext cx="9127649" cy="4114693"/>
              <a:chOff x="246222" y="1513100"/>
              <a:chExt cx="9127649" cy="4114693"/>
            </a:xfrm>
          </p:grpSpPr>
          <p:grpSp>
            <p:nvGrpSpPr>
              <p:cNvPr id="92164" name="Group 3"/>
              <p:cNvGrpSpPr>
                <a:grpSpLocks/>
              </p:cNvGrpSpPr>
              <p:nvPr/>
            </p:nvGrpSpPr>
            <p:grpSpPr bwMode="auto">
              <a:xfrm>
                <a:off x="2092007" y="1725402"/>
                <a:ext cx="267177" cy="550545"/>
                <a:chOff x="3796" y="1043"/>
                <a:chExt cx="865" cy="1237"/>
              </a:xfrm>
            </p:grpSpPr>
            <p:sp>
              <p:nvSpPr>
                <p:cNvPr id="40163" name="Line 4"/>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64" name="Line 5"/>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65" name="Line 6"/>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66" name="Line 7"/>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67" name="Line 8"/>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68" name="Line 9"/>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69" name="Line 10"/>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70" name="Line 11"/>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71" name="Line 12"/>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72" name="Line 13"/>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73" name="Line 14"/>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74" name="Line 15"/>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75" name="Line 16"/>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76" name="Line 17"/>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77" name="Line 18"/>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2401" name="Group 19"/>
                <p:cNvGrpSpPr>
                  <a:grpSpLocks/>
                </p:cNvGrpSpPr>
                <p:nvPr/>
              </p:nvGrpSpPr>
              <p:grpSpPr bwMode="auto">
                <a:xfrm>
                  <a:off x="4269" y="1415"/>
                  <a:ext cx="392" cy="137"/>
                  <a:chOff x="4227" y="1360"/>
                  <a:chExt cx="863" cy="270"/>
                </a:xfrm>
              </p:grpSpPr>
              <p:sp>
                <p:nvSpPr>
                  <p:cNvPr id="40189" name="Line 20"/>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90" name="Line 21"/>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91" name="Line 22"/>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92" name="Line 23"/>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2402" name="Group 24"/>
                <p:cNvGrpSpPr>
                  <a:grpSpLocks/>
                </p:cNvGrpSpPr>
                <p:nvPr/>
              </p:nvGrpSpPr>
              <p:grpSpPr bwMode="auto">
                <a:xfrm rot="5700496">
                  <a:off x="4053" y="1170"/>
                  <a:ext cx="392" cy="137"/>
                  <a:chOff x="4227" y="1360"/>
                  <a:chExt cx="863" cy="270"/>
                </a:xfrm>
              </p:grpSpPr>
              <p:sp>
                <p:nvSpPr>
                  <p:cNvPr id="40185" name="Line 25"/>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86" name="Line 26"/>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87" name="Line 27"/>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88" name="Line 28"/>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2403" name="Group 29"/>
                <p:cNvGrpSpPr>
                  <a:grpSpLocks/>
                </p:cNvGrpSpPr>
                <p:nvPr/>
              </p:nvGrpSpPr>
              <p:grpSpPr bwMode="auto">
                <a:xfrm rot="10800000">
                  <a:off x="3796" y="1402"/>
                  <a:ext cx="392" cy="137"/>
                  <a:chOff x="4227" y="1360"/>
                  <a:chExt cx="863" cy="270"/>
                </a:xfrm>
              </p:grpSpPr>
              <p:sp>
                <p:nvSpPr>
                  <p:cNvPr id="40181" name="Line 30"/>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82" name="Line 31"/>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83" name="Line 32"/>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84" name="Line 33"/>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92165" name="Group 34"/>
              <p:cNvGrpSpPr>
                <a:grpSpLocks/>
              </p:cNvGrpSpPr>
              <p:nvPr/>
            </p:nvGrpSpPr>
            <p:grpSpPr bwMode="auto">
              <a:xfrm>
                <a:off x="2629852" y="2266951"/>
                <a:ext cx="267177" cy="550545"/>
                <a:chOff x="3796" y="1043"/>
                <a:chExt cx="865" cy="1237"/>
              </a:xfrm>
            </p:grpSpPr>
            <p:sp>
              <p:nvSpPr>
                <p:cNvPr id="40133" name="Line 35"/>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34" name="Line 36"/>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35" name="Line 37"/>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36" name="Line 38"/>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37" name="Line 39"/>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38" name="Line 40"/>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39" name="Line 41"/>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40" name="Line 42"/>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41" name="Line 43"/>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42" name="Line 44"/>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43" name="Line 45"/>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44" name="Line 46"/>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45" name="Line 47"/>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46" name="Line 48"/>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47" name="Line 49"/>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2371" name="Group 50"/>
                <p:cNvGrpSpPr>
                  <a:grpSpLocks/>
                </p:cNvGrpSpPr>
                <p:nvPr/>
              </p:nvGrpSpPr>
              <p:grpSpPr bwMode="auto">
                <a:xfrm>
                  <a:off x="4269" y="1415"/>
                  <a:ext cx="392" cy="137"/>
                  <a:chOff x="4227" y="1360"/>
                  <a:chExt cx="863" cy="270"/>
                </a:xfrm>
              </p:grpSpPr>
              <p:sp>
                <p:nvSpPr>
                  <p:cNvPr id="40159" name="Line 51"/>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60" name="Line 52"/>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61" name="Line 53"/>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62" name="Line 54"/>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2372" name="Group 55"/>
                <p:cNvGrpSpPr>
                  <a:grpSpLocks/>
                </p:cNvGrpSpPr>
                <p:nvPr/>
              </p:nvGrpSpPr>
              <p:grpSpPr bwMode="auto">
                <a:xfrm rot="5700496">
                  <a:off x="4053" y="1170"/>
                  <a:ext cx="392" cy="137"/>
                  <a:chOff x="4227" y="1360"/>
                  <a:chExt cx="863" cy="270"/>
                </a:xfrm>
              </p:grpSpPr>
              <p:sp>
                <p:nvSpPr>
                  <p:cNvPr id="40155" name="Line 56"/>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56" name="Line 57"/>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57" name="Line 58"/>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58" name="Line 59"/>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2373" name="Group 60"/>
                <p:cNvGrpSpPr>
                  <a:grpSpLocks/>
                </p:cNvGrpSpPr>
                <p:nvPr/>
              </p:nvGrpSpPr>
              <p:grpSpPr bwMode="auto">
                <a:xfrm rot="10800000">
                  <a:off x="3796" y="1402"/>
                  <a:ext cx="392" cy="137"/>
                  <a:chOff x="4227" y="1360"/>
                  <a:chExt cx="863" cy="270"/>
                </a:xfrm>
              </p:grpSpPr>
              <p:sp>
                <p:nvSpPr>
                  <p:cNvPr id="40151" name="Line 61"/>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52" name="Line 62"/>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53" name="Line 63"/>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54" name="Line 64"/>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92166" name="Group 65"/>
              <p:cNvGrpSpPr>
                <a:grpSpLocks/>
              </p:cNvGrpSpPr>
              <p:nvPr/>
            </p:nvGrpSpPr>
            <p:grpSpPr bwMode="auto">
              <a:xfrm>
                <a:off x="2051845" y="2619587"/>
                <a:ext cx="267176" cy="550545"/>
                <a:chOff x="3796" y="1043"/>
                <a:chExt cx="865" cy="1237"/>
              </a:xfrm>
            </p:grpSpPr>
            <p:sp>
              <p:nvSpPr>
                <p:cNvPr id="40103" name="Line 66"/>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04" name="Line 67"/>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05" name="Line 68"/>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06" name="Line 69"/>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07" name="Line 70"/>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08" name="Line 71"/>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09" name="Line 72"/>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10" name="Line 73"/>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11" name="Line 74"/>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12" name="Line 75"/>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13" name="Line 76"/>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14" name="Line 77"/>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15" name="Line 78"/>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16" name="Line 79"/>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17" name="Line 80"/>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92341" name="Group 81"/>
                <p:cNvGrpSpPr>
                  <a:grpSpLocks/>
                </p:cNvGrpSpPr>
                <p:nvPr/>
              </p:nvGrpSpPr>
              <p:grpSpPr bwMode="auto">
                <a:xfrm>
                  <a:off x="4269" y="1415"/>
                  <a:ext cx="392" cy="137"/>
                  <a:chOff x="4227" y="1360"/>
                  <a:chExt cx="863" cy="270"/>
                </a:xfrm>
              </p:grpSpPr>
              <p:sp>
                <p:nvSpPr>
                  <p:cNvPr id="40129" name="Line 82"/>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30" name="Line 83"/>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31" name="Line 84"/>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32" name="Line 85"/>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2342" name="Group 86"/>
                <p:cNvGrpSpPr>
                  <a:grpSpLocks/>
                </p:cNvGrpSpPr>
                <p:nvPr/>
              </p:nvGrpSpPr>
              <p:grpSpPr bwMode="auto">
                <a:xfrm rot="5700496">
                  <a:off x="4053" y="1170"/>
                  <a:ext cx="392" cy="137"/>
                  <a:chOff x="4227" y="1360"/>
                  <a:chExt cx="863" cy="270"/>
                </a:xfrm>
              </p:grpSpPr>
              <p:sp>
                <p:nvSpPr>
                  <p:cNvPr id="40125" name="Line 87"/>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26" name="Line 88"/>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27" name="Line 89"/>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28" name="Line 90"/>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92343" name="Group 91"/>
                <p:cNvGrpSpPr>
                  <a:grpSpLocks/>
                </p:cNvGrpSpPr>
                <p:nvPr/>
              </p:nvGrpSpPr>
              <p:grpSpPr bwMode="auto">
                <a:xfrm rot="10800000">
                  <a:off x="3796" y="1402"/>
                  <a:ext cx="392" cy="137"/>
                  <a:chOff x="4227" y="1360"/>
                  <a:chExt cx="863" cy="270"/>
                </a:xfrm>
              </p:grpSpPr>
              <p:sp>
                <p:nvSpPr>
                  <p:cNvPr id="40121" name="Line 92"/>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22" name="Line 93"/>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23" name="Line 94"/>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40124" name="Line 95"/>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sp>
            <p:nvSpPr>
              <p:cNvPr id="39944" name="Line 96"/>
              <p:cNvSpPr>
                <a:spLocks noChangeShapeType="1"/>
              </p:cNvSpPr>
              <p:nvPr/>
            </p:nvSpPr>
            <p:spPr bwMode="auto">
              <a:xfrm flipV="1">
                <a:off x="2214245" y="2632693"/>
                <a:ext cx="1846815" cy="4348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45" name="Line 97"/>
              <p:cNvSpPr>
                <a:spLocks noChangeShapeType="1"/>
              </p:cNvSpPr>
              <p:nvPr/>
            </p:nvSpPr>
            <p:spPr bwMode="auto">
              <a:xfrm flipV="1">
                <a:off x="2832418" y="2589001"/>
                <a:ext cx="12206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46" name="Line 98"/>
              <p:cNvSpPr>
                <a:spLocks noChangeShapeType="1"/>
              </p:cNvSpPr>
              <p:nvPr/>
            </p:nvSpPr>
            <p:spPr bwMode="auto">
              <a:xfrm>
                <a:off x="2291081" y="2166197"/>
                <a:ext cx="1769979" cy="3474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grpSp>
            <p:nvGrpSpPr>
              <p:cNvPr id="92170" name="Group 99"/>
              <p:cNvGrpSpPr>
                <a:grpSpLocks/>
              </p:cNvGrpSpPr>
              <p:nvPr/>
            </p:nvGrpSpPr>
            <p:grpSpPr bwMode="auto">
              <a:xfrm>
                <a:off x="4044316" y="2265151"/>
                <a:ext cx="605949" cy="465984"/>
                <a:chOff x="611" y="3693"/>
                <a:chExt cx="449" cy="287"/>
              </a:xfrm>
            </p:grpSpPr>
            <p:sp>
              <p:nvSpPr>
                <p:cNvPr id="40094" name="Rectangle 100"/>
                <p:cNvSpPr>
                  <a:spLocks noChangeArrowheads="1"/>
                </p:cNvSpPr>
                <p:nvPr/>
              </p:nvSpPr>
              <p:spPr bwMode="auto">
                <a:xfrm>
                  <a:off x="636" y="3774"/>
                  <a:ext cx="336" cy="20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2318" name="Group 101"/>
                <p:cNvGrpSpPr>
                  <a:grpSpLocks/>
                </p:cNvGrpSpPr>
                <p:nvPr/>
              </p:nvGrpSpPr>
              <p:grpSpPr bwMode="auto">
                <a:xfrm>
                  <a:off x="687" y="3826"/>
                  <a:ext cx="224" cy="110"/>
                  <a:chOff x="687" y="3826"/>
                  <a:chExt cx="224" cy="110"/>
                </a:xfrm>
              </p:grpSpPr>
              <p:sp>
                <p:nvSpPr>
                  <p:cNvPr id="92324" name="Freeform 102"/>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25" name="Freeform 103"/>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2319" name="Freeform 104"/>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20" name="Freeform 105"/>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21" name="Freeform 106"/>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22" name="Freeform 107"/>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23" name="Freeform 108"/>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grpSp>
            <p:nvGrpSpPr>
              <p:cNvPr id="92171" name="Group 109"/>
              <p:cNvGrpSpPr>
                <a:grpSpLocks/>
              </p:cNvGrpSpPr>
              <p:nvPr/>
            </p:nvGrpSpPr>
            <p:grpSpPr bwMode="auto">
              <a:xfrm>
                <a:off x="5144453" y="1847745"/>
                <a:ext cx="605949" cy="1135274"/>
                <a:chOff x="611" y="3693"/>
                <a:chExt cx="449" cy="287"/>
              </a:xfrm>
            </p:grpSpPr>
            <p:sp>
              <p:nvSpPr>
                <p:cNvPr id="40085" name="Rectangle 110"/>
                <p:cNvSpPr>
                  <a:spLocks noChangeArrowheads="1"/>
                </p:cNvSpPr>
                <p:nvPr/>
              </p:nvSpPr>
              <p:spPr bwMode="auto">
                <a:xfrm>
                  <a:off x="636" y="3774"/>
                  <a:ext cx="336" cy="20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2309" name="Group 111"/>
                <p:cNvGrpSpPr>
                  <a:grpSpLocks/>
                </p:cNvGrpSpPr>
                <p:nvPr/>
              </p:nvGrpSpPr>
              <p:grpSpPr bwMode="auto">
                <a:xfrm>
                  <a:off x="687" y="3826"/>
                  <a:ext cx="224" cy="110"/>
                  <a:chOff x="687" y="3826"/>
                  <a:chExt cx="224" cy="110"/>
                </a:xfrm>
              </p:grpSpPr>
              <p:sp>
                <p:nvSpPr>
                  <p:cNvPr id="92315" name="Freeform 112"/>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16" name="Freeform 113"/>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2310" name="Freeform 114"/>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11" name="Freeform 115"/>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12" name="Freeform 116"/>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13" name="Freeform 117"/>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14" name="Freeform 118"/>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39949" name="Line 119"/>
              <p:cNvSpPr>
                <a:spLocks noChangeShapeType="1"/>
              </p:cNvSpPr>
              <p:nvPr/>
            </p:nvSpPr>
            <p:spPr bwMode="auto">
              <a:xfrm flipV="1">
                <a:off x="4624070" y="2527830"/>
                <a:ext cx="492443" cy="1079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50" name="Text Box 120"/>
              <p:cNvSpPr txBox="1">
                <a:spLocks noChangeArrowheads="1"/>
              </p:cNvSpPr>
              <p:nvPr/>
            </p:nvSpPr>
            <p:spPr bwMode="auto">
              <a:xfrm>
                <a:off x="3629012" y="2696800"/>
                <a:ext cx="1308620" cy="837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lnSpc>
                    <a:spcPts val="1894"/>
                  </a:lnSpc>
                  <a:defRPr/>
                </a:pPr>
                <a:r>
                  <a:rPr lang="en-US" dirty="0" smtClean="0">
                    <a:latin typeface="+mn-lt"/>
                    <a:cs typeface="Arial" charset="0"/>
                  </a:rPr>
                  <a:t>radio</a:t>
                </a:r>
              </a:p>
              <a:p>
                <a:pPr algn="ctr" eaLnBrk="1" hangingPunct="1">
                  <a:lnSpc>
                    <a:spcPts val="1894"/>
                  </a:lnSpc>
                  <a:defRPr/>
                </a:pPr>
                <a:r>
                  <a:rPr lang="en-US" dirty="0" smtClean="0">
                    <a:latin typeface="+mn-lt"/>
                    <a:cs typeface="Arial" charset="0"/>
                  </a:rPr>
                  <a:t>network </a:t>
                </a:r>
              </a:p>
              <a:p>
                <a:pPr algn="ctr" eaLnBrk="1" hangingPunct="1">
                  <a:lnSpc>
                    <a:spcPts val="1894"/>
                  </a:lnSpc>
                  <a:defRPr/>
                </a:pPr>
                <a:r>
                  <a:rPr lang="en-US" dirty="0" smtClean="0">
                    <a:latin typeface="+mn-lt"/>
                    <a:cs typeface="Arial" charset="0"/>
                  </a:rPr>
                  <a:t>controller</a:t>
                </a:r>
              </a:p>
            </p:txBody>
          </p:sp>
          <p:sp>
            <p:nvSpPr>
              <p:cNvPr id="39951" name="Text Box 121"/>
              <p:cNvSpPr txBox="1">
                <a:spLocks noChangeArrowheads="1"/>
              </p:cNvSpPr>
              <p:nvPr/>
            </p:nvSpPr>
            <p:spPr bwMode="auto">
              <a:xfrm>
                <a:off x="5117266" y="1513100"/>
                <a:ext cx="718702" cy="37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mtClean="0">
                    <a:latin typeface="+mn-lt"/>
                    <a:cs typeface="Arial" charset="0"/>
                  </a:rPr>
                  <a:t>MSC</a:t>
                </a:r>
              </a:p>
            </p:txBody>
          </p:sp>
          <p:pic>
            <p:nvPicPr>
              <p:cNvPr id="92175" name="Picture 122"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0083" y="1959293"/>
                <a:ext cx="277654" cy="206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176" name="Group 123"/>
              <p:cNvGrpSpPr>
                <a:grpSpLocks/>
              </p:cNvGrpSpPr>
              <p:nvPr/>
            </p:nvGrpSpPr>
            <p:grpSpPr bwMode="auto">
              <a:xfrm>
                <a:off x="246222" y="2419880"/>
                <a:ext cx="915035" cy="205105"/>
                <a:chOff x="3072" y="739"/>
                <a:chExt cx="652" cy="146"/>
              </a:xfrm>
            </p:grpSpPr>
            <p:pic>
              <p:nvPicPr>
                <p:cNvPr id="92305" name="Picture 124" descr="lgv_fqmg[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083" name="Line 125"/>
                <p:cNvSpPr>
                  <a:spLocks noChangeShapeType="1"/>
                </p:cNvSpPr>
                <p:nvPr/>
              </p:nvSpPr>
              <p:spPr bwMode="auto">
                <a:xfrm flipH="1">
                  <a:off x="3104" y="784"/>
                  <a:ext cx="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40084" name="Line 126"/>
                <p:cNvSpPr>
                  <a:spLocks noChangeShapeType="1"/>
                </p:cNvSpPr>
                <p:nvPr/>
              </p:nvSpPr>
              <p:spPr bwMode="auto">
                <a:xfrm flipH="1">
                  <a:off x="3072" y="759"/>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sp>
            <p:nvSpPr>
              <p:cNvPr id="39954" name="Oval 127"/>
              <p:cNvSpPr>
                <a:spLocks noChangeArrowheads="1"/>
              </p:cNvSpPr>
              <p:nvPr/>
            </p:nvSpPr>
            <p:spPr bwMode="auto">
              <a:xfrm>
                <a:off x="1302702" y="1594062"/>
                <a:ext cx="3487262" cy="1669627"/>
              </a:xfrm>
              <a:prstGeom prst="ellipse">
                <a:avLst/>
              </a:prstGeom>
              <a:noFill/>
              <a:ln w="9525" cap="rnd">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pic>
            <p:nvPicPr>
              <p:cNvPr id="92178" name="Picture 128"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816" y="2797705"/>
                <a:ext cx="277654" cy="206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179" name="Group 130"/>
              <p:cNvGrpSpPr>
                <a:grpSpLocks/>
              </p:cNvGrpSpPr>
              <p:nvPr/>
            </p:nvGrpSpPr>
            <p:grpSpPr bwMode="auto">
              <a:xfrm>
                <a:off x="5126991" y="3596535"/>
                <a:ext cx="640874" cy="726863"/>
                <a:chOff x="3028" y="1864"/>
                <a:chExt cx="347" cy="631"/>
              </a:xfrm>
            </p:grpSpPr>
            <p:sp>
              <p:nvSpPr>
                <p:cNvPr id="40076" name="Rectangle 131"/>
                <p:cNvSpPr>
                  <a:spLocks noChangeArrowheads="1"/>
                </p:cNvSpPr>
                <p:nvPr/>
              </p:nvSpPr>
              <p:spPr bwMode="auto">
                <a:xfrm>
                  <a:off x="3047" y="2042"/>
                  <a:ext cx="260" cy="45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92300" name="Freeform 132"/>
                <p:cNvSpPr>
                  <a:spLocks/>
                </p:cNvSpPr>
                <p:nvPr/>
              </p:nvSpPr>
              <p:spPr bwMode="auto">
                <a:xfrm>
                  <a:off x="3309" y="1888"/>
                  <a:ext cx="48" cy="163"/>
                </a:xfrm>
                <a:custGeom>
                  <a:avLst/>
                  <a:gdLst>
                    <a:gd name="T0" fmla="*/ 8 w 62"/>
                    <a:gd name="T1" fmla="*/ 0 h 74"/>
                    <a:gd name="T2" fmla="*/ 13 w 62"/>
                    <a:gd name="T3" fmla="*/ 6540 h 74"/>
                    <a:gd name="T4" fmla="*/ 0 w 62"/>
                    <a:gd name="T5" fmla="*/ 8452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01" name="Freeform 133"/>
                <p:cNvSpPr>
                  <a:spLocks/>
                </p:cNvSpPr>
                <p:nvPr/>
              </p:nvSpPr>
              <p:spPr bwMode="auto">
                <a:xfrm>
                  <a:off x="3307" y="2020"/>
                  <a:ext cx="49" cy="475"/>
                </a:xfrm>
                <a:custGeom>
                  <a:avLst/>
                  <a:gdLst>
                    <a:gd name="T0" fmla="*/ 2 w 63"/>
                    <a:gd name="T1" fmla="*/ 1431 h 225"/>
                    <a:gd name="T2" fmla="*/ 0 w 63"/>
                    <a:gd name="T3" fmla="*/ 19918 h 225"/>
                    <a:gd name="T4" fmla="*/ 14 w 63"/>
                    <a:gd name="T5" fmla="*/ 17858 h 225"/>
                    <a:gd name="T6" fmla="*/ 14 w 63"/>
                    <a:gd name="T7" fmla="*/ 0 h 225"/>
                    <a:gd name="T8" fmla="*/ 2 w 63"/>
                    <a:gd name="T9" fmla="*/ 1431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02" name="Freeform 134"/>
                <p:cNvSpPr>
                  <a:spLocks/>
                </p:cNvSpPr>
                <p:nvPr/>
              </p:nvSpPr>
              <p:spPr bwMode="auto">
                <a:xfrm>
                  <a:off x="3339" y="1864"/>
                  <a:ext cx="36" cy="171"/>
                </a:xfrm>
                <a:custGeom>
                  <a:avLst/>
                  <a:gdLst>
                    <a:gd name="T0" fmla="*/ 2 w 47"/>
                    <a:gd name="T1" fmla="*/ 0 h 78"/>
                    <a:gd name="T2" fmla="*/ 9 w 47"/>
                    <a:gd name="T3" fmla="*/ 8662 h 78"/>
                    <a:gd name="T4" fmla="*/ 3 w 47"/>
                    <a:gd name="T5" fmla="*/ 8565 h 78"/>
                    <a:gd name="T6" fmla="*/ 0 w 47"/>
                    <a:gd name="T7" fmla="*/ 3907 h 78"/>
                    <a:gd name="T8" fmla="*/ 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03" name="Freeform 135"/>
                <p:cNvSpPr>
                  <a:spLocks/>
                </p:cNvSpPr>
                <p:nvPr/>
              </p:nvSpPr>
              <p:spPr bwMode="auto">
                <a:xfrm>
                  <a:off x="3319" y="1941"/>
                  <a:ext cx="34" cy="112"/>
                </a:xfrm>
                <a:custGeom>
                  <a:avLst/>
                  <a:gdLst>
                    <a:gd name="T0" fmla="*/ 5 w 44"/>
                    <a:gd name="T1" fmla="*/ 0 h 51"/>
                    <a:gd name="T2" fmla="*/ 0 w 44"/>
                    <a:gd name="T3" fmla="*/ 5721 h 51"/>
                    <a:gd name="T4" fmla="*/ 9 w 44"/>
                    <a:gd name="T5" fmla="*/ 5053 h 51"/>
                    <a:gd name="T6" fmla="*/ 5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304" name="Freeform 136"/>
                <p:cNvSpPr>
                  <a:spLocks/>
                </p:cNvSpPr>
                <p:nvPr/>
              </p:nvSpPr>
              <p:spPr bwMode="auto">
                <a:xfrm>
                  <a:off x="3028" y="1868"/>
                  <a:ext cx="322" cy="209"/>
                </a:xfrm>
                <a:custGeom>
                  <a:avLst/>
                  <a:gdLst>
                    <a:gd name="T0" fmla="*/ 0 w 417"/>
                    <a:gd name="T1" fmla="*/ 10773 h 95"/>
                    <a:gd name="T2" fmla="*/ 14 w 417"/>
                    <a:gd name="T3" fmla="*/ 97 h 95"/>
                    <a:gd name="T4" fmla="*/ 88 w 417"/>
                    <a:gd name="T5" fmla="*/ 0 h 95"/>
                    <a:gd name="T6" fmla="*/ 79 w 417"/>
                    <a:gd name="T7" fmla="*/ 10773 h 95"/>
                    <a:gd name="T8" fmla="*/ 0 w 417"/>
                    <a:gd name="T9" fmla="*/ 10773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39958" name="Line 138"/>
              <p:cNvSpPr>
                <a:spLocks noChangeShapeType="1"/>
              </p:cNvSpPr>
              <p:nvPr/>
            </p:nvSpPr>
            <p:spPr bwMode="auto">
              <a:xfrm>
                <a:off x="5844699" y="4085908"/>
                <a:ext cx="754380" cy="2824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grpSp>
            <p:nvGrpSpPr>
              <p:cNvPr id="92182" name="Group 139"/>
              <p:cNvGrpSpPr>
                <a:grpSpLocks/>
              </p:cNvGrpSpPr>
              <p:nvPr/>
            </p:nvGrpSpPr>
            <p:grpSpPr bwMode="auto">
              <a:xfrm>
                <a:off x="5065872" y="3882602"/>
                <a:ext cx="763111" cy="356235"/>
                <a:chOff x="3600" y="219"/>
                <a:chExt cx="360" cy="175"/>
              </a:xfrm>
            </p:grpSpPr>
            <p:sp>
              <p:nvSpPr>
                <p:cNvPr id="40063" name="Oval 140"/>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64" name="Line 141"/>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65" name="Line 142"/>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66" name="Rectangle 143"/>
                <p:cNvSpPr>
                  <a:spLocks noChangeArrowheads="1"/>
                </p:cNvSpPr>
                <p:nvPr/>
              </p:nvSpPr>
              <p:spPr bwMode="auto">
                <a:xfrm>
                  <a:off x="3603" y="289"/>
                  <a:ext cx="353" cy="59"/>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700">
                    <a:latin typeface="+mn-lt"/>
                    <a:cs typeface="Arial" charset="0"/>
                  </a:endParaRPr>
                </a:p>
              </p:txBody>
            </p:sp>
            <p:sp>
              <p:nvSpPr>
                <p:cNvPr id="40067" name="Oval 144"/>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2291" name="Group 145"/>
                <p:cNvGrpSpPr>
                  <a:grpSpLocks/>
                </p:cNvGrpSpPr>
                <p:nvPr/>
              </p:nvGrpSpPr>
              <p:grpSpPr bwMode="auto">
                <a:xfrm>
                  <a:off x="3686" y="244"/>
                  <a:ext cx="177" cy="66"/>
                  <a:chOff x="2848" y="848"/>
                  <a:chExt cx="140" cy="98"/>
                </a:xfrm>
              </p:grpSpPr>
              <p:sp>
                <p:nvSpPr>
                  <p:cNvPr id="40073" name="Line 146"/>
                  <p:cNvSpPr>
                    <a:spLocks noChangeShapeType="1"/>
                  </p:cNvSpPr>
                  <p:nvPr/>
                </p:nvSpPr>
                <p:spPr bwMode="auto">
                  <a:xfrm flipV="1">
                    <a:off x="2848" y="848"/>
                    <a:ext cx="50"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74" name="Line 147"/>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75" name="Line 148"/>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grpSp>
              <p:nvGrpSpPr>
                <p:cNvPr id="92292" name="Group 149"/>
                <p:cNvGrpSpPr>
                  <a:grpSpLocks/>
                </p:cNvGrpSpPr>
                <p:nvPr/>
              </p:nvGrpSpPr>
              <p:grpSpPr bwMode="auto">
                <a:xfrm flipV="1">
                  <a:off x="3686" y="243"/>
                  <a:ext cx="177" cy="66"/>
                  <a:chOff x="2848" y="848"/>
                  <a:chExt cx="140" cy="98"/>
                </a:xfrm>
              </p:grpSpPr>
              <p:sp>
                <p:nvSpPr>
                  <p:cNvPr id="40070" name="Line 150"/>
                  <p:cNvSpPr>
                    <a:spLocks noChangeShapeType="1"/>
                  </p:cNvSpPr>
                  <p:nvPr/>
                </p:nvSpPr>
                <p:spPr bwMode="auto">
                  <a:xfrm flipV="1">
                    <a:off x="2848" y="848"/>
                    <a:ext cx="50"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71" name="Line 151"/>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72" name="Line 152"/>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grpSp>
          <p:sp>
            <p:nvSpPr>
              <p:cNvPr id="39960" name="Line 153"/>
              <p:cNvSpPr>
                <a:spLocks noChangeShapeType="1"/>
              </p:cNvSpPr>
              <p:nvPr/>
            </p:nvSpPr>
            <p:spPr bwMode="auto">
              <a:xfrm>
                <a:off x="4606608" y="2540425"/>
                <a:ext cx="507735" cy="13731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92185" name="Freeform 156"/>
              <p:cNvSpPr>
                <a:spLocks/>
              </p:cNvSpPr>
              <p:nvPr/>
            </p:nvSpPr>
            <p:spPr bwMode="auto">
              <a:xfrm>
                <a:off x="7894797" y="1565276"/>
                <a:ext cx="1358583" cy="1905318"/>
              </a:xfrm>
              <a:custGeom>
                <a:avLst/>
                <a:gdLst>
                  <a:gd name="T0" fmla="*/ 2147483647 w 1292"/>
                  <a:gd name="T1" fmla="*/ 2147483647 h 1255"/>
                  <a:gd name="T2" fmla="*/ 2147483647 w 1292"/>
                  <a:gd name="T3" fmla="*/ 2147483647 h 1255"/>
                  <a:gd name="T4" fmla="*/ 2147483647 w 1292"/>
                  <a:gd name="T5" fmla="*/ 2147483647 h 1255"/>
                  <a:gd name="T6" fmla="*/ 2147483647 w 1292"/>
                  <a:gd name="T7" fmla="*/ 2147483647 h 1255"/>
                  <a:gd name="T8" fmla="*/ 2147483647 w 1292"/>
                  <a:gd name="T9" fmla="*/ 2147483647 h 1255"/>
                  <a:gd name="T10" fmla="*/ 2147483647 w 1292"/>
                  <a:gd name="T11" fmla="*/ 2147483647 h 1255"/>
                  <a:gd name="T12" fmla="*/ 2147483647 w 1292"/>
                  <a:gd name="T13" fmla="*/ 2147483647 h 1255"/>
                  <a:gd name="T14" fmla="*/ 2147483647 w 1292"/>
                  <a:gd name="T15" fmla="*/ 2147483647 h 1255"/>
                  <a:gd name="T16" fmla="*/ 2147483647 w 1292"/>
                  <a:gd name="T17" fmla="*/ 2147483647 h 1255"/>
                  <a:gd name="T18" fmla="*/ 2147483647 w 1292"/>
                  <a:gd name="T19" fmla="*/ 2147483647 h 1255"/>
                  <a:gd name="T20" fmla="*/ 2147483647 w 1292"/>
                  <a:gd name="T21" fmla="*/ 2147483647 h 1255"/>
                  <a:gd name="T22" fmla="*/ 2147483647 w 1292"/>
                  <a:gd name="T23" fmla="*/ 214748364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p>
                <a:pPr algn="l"/>
                <a:endParaRPr lang="en-US">
                  <a:latin typeface="+mn-lt"/>
                </a:endParaRPr>
              </a:p>
            </p:txBody>
          </p:sp>
          <p:sp>
            <p:nvSpPr>
              <p:cNvPr id="39963" name="Text Box 157"/>
              <p:cNvSpPr txBox="1">
                <a:spLocks noChangeArrowheads="1"/>
              </p:cNvSpPr>
              <p:nvPr/>
            </p:nvSpPr>
            <p:spPr bwMode="auto">
              <a:xfrm>
                <a:off x="7886547" y="1930805"/>
                <a:ext cx="1348645" cy="933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a:latin typeface="+mn-lt"/>
                    <a:cs typeface="Arial" charset="0"/>
                  </a:rPr>
                  <a:t>Public </a:t>
                </a:r>
              </a:p>
              <a:p>
                <a:pPr algn="ctr" eaLnBrk="1" hangingPunct="1">
                  <a:defRPr/>
                </a:pPr>
                <a:r>
                  <a:rPr lang="en-US">
                    <a:latin typeface="+mn-lt"/>
                    <a:cs typeface="Arial" charset="0"/>
                  </a:rPr>
                  <a:t>telephone</a:t>
                </a:r>
              </a:p>
              <a:p>
                <a:pPr algn="ctr" eaLnBrk="1" hangingPunct="1">
                  <a:defRPr/>
                </a:pPr>
                <a:r>
                  <a:rPr lang="en-US">
                    <a:latin typeface="+mn-lt"/>
                    <a:cs typeface="Arial" charset="0"/>
                  </a:rPr>
                  <a:t>network</a:t>
                </a:r>
              </a:p>
            </p:txBody>
          </p:sp>
          <p:sp>
            <p:nvSpPr>
              <p:cNvPr id="39964" name="Line 158"/>
              <p:cNvSpPr>
                <a:spLocks noChangeShapeType="1"/>
              </p:cNvSpPr>
              <p:nvPr/>
            </p:nvSpPr>
            <p:spPr bwMode="auto">
              <a:xfrm>
                <a:off x="5666582" y="2556616"/>
                <a:ext cx="14127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grpSp>
            <p:nvGrpSpPr>
              <p:cNvPr id="92188" name="Group 159"/>
              <p:cNvGrpSpPr>
                <a:grpSpLocks/>
              </p:cNvGrpSpPr>
              <p:nvPr/>
            </p:nvGrpSpPr>
            <p:grpSpPr bwMode="auto">
              <a:xfrm>
                <a:off x="7053104" y="1802765"/>
                <a:ext cx="605948" cy="1135275"/>
                <a:chOff x="611" y="3693"/>
                <a:chExt cx="449" cy="287"/>
              </a:xfrm>
            </p:grpSpPr>
            <p:sp>
              <p:nvSpPr>
                <p:cNvPr id="40054" name="Rectangle 160"/>
                <p:cNvSpPr>
                  <a:spLocks noChangeArrowheads="1"/>
                </p:cNvSpPr>
                <p:nvPr/>
              </p:nvSpPr>
              <p:spPr bwMode="auto">
                <a:xfrm>
                  <a:off x="636" y="3774"/>
                  <a:ext cx="336" cy="20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2278" name="Group 161"/>
                <p:cNvGrpSpPr>
                  <a:grpSpLocks/>
                </p:cNvGrpSpPr>
                <p:nvPr/>
              </p:nvGrpSpPr>
              <p:grpSpPr bwMode="auto">
                <a:xfrm>
                  <a:off x="687" y="3826"/>
                  <a:ext cx="224" cy="110"/>
                  <a:chOff x="687" y="3826"/>
                  <a:chExt cx="224" cy="110"/>
                </a:xfrm>
              </p:grpSpPr>
              <p:sp>
                <p:nvSpPr>
                  <p:cNvPr id="92284" name="Freeform 162"/>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85" name="Freeform 163"/>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2279" name="Freeform 164"/>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80" name="Freeform 165"/>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81" name="Freeform 166"/>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82" name="Freeform 167"/>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83" name="Freeform 168"/>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39966" name="Text Box 169"/>
              <p:cNvSpPr txBox="1">
                <a:spLocks noChangeArrowheads="1"/>
              </p:cNvSpPr>
              <p:nvPr/>
            </p:nvSpPr>
            <p:spPr bwMode="auto">
              <a:xfrm>
                <a:off x="6819238" y="2916450"/>
                <a:ext cx="1211926" cy="555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lnSpc>
                    <a:spcPct val="80000"/>
                  </a:lnSpc>
                  <a:defRPr/>
                </a:pPr>
                <a:r>
                  <a:rPr lang="en-US" dirty="0" smtClean="0">
                    <a:latin typeface="+mn-lt"/>
                    <a:cs typeface="Arial" charset="0"/>
                  </a:rPr>
                  <a:t>Gateway</a:t>
                </a:r>
              </a:p>
              <a:p>
                <a:pPr algn="ctr" eaLnBrk="1" hangingPunct="1">
                  <a:lnSpc>
                    <a:spcPct val="80000"/>
                  </a:lnSpc>
                  <a:defRPr/>
                </a:pPr>
                <a:r>
                  <a:rPr lang="en-US" dirty="0" smtClean="0">
                    <a:latin typeface="+mn-lt"/>
                    <a:cs typeface="Arial" charset="0"/>
                  </a:rPr>
                  <a:t>MSC</a:t>
                </a:r>
              </a:p>
            </p:txBody>
          </p:sp>
          <p:sp>
            <p:nvSpPr>
              <p:cNvPr id="39967" name="Text Box 170"/>
              <p:cNvSpPr txBox="1">
                <a:spLocks noChangeArrowheads="1"/>
              </p:cNvSpPr>
              <p:nvPr/>
            </p:nvSpPr>
            <p:spPr bwMode="auto">
              <a:xfrm>
                <a:off x="7142781" y="1806364"/>
                <a:ext cx="385303" cy="37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mtClean="0">
                    <a:latin typeface="+mn-lt"/>
                    <a:cs typeface="Arial" charset="0"/>
                  </a:rPr>
                  <a:t>G</a:t>
                </a:r>
              </a:p>
            </p:txBody>
          </p:sp>
          <p:sp>
            <p:nvSpPr>
              <p:cNvPr id="39968" name="Line 171"/>
              <p:cNvSpPr>
                <a:spLocks noChangeShapeType="1"/>
              </p:cNvSpPr>
              <p:nvPr/>
            </p:nvSpPr>
            <p:spPr bwMode="auto">
              <a:xfrm flipH="1">
                <a:off x="6820852" y="2635780"/>
                <a:ext cx="260192" cy="16552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69" name="Line 172"/>
              <p:cNvSpPr>
                <a:spLocks noChangeShapeType="1"/>
              </p:cNvSpPr>
              <p:nvPr/>
            </p:nvSpPr>
            <p:spPr bwMode="auto">
              <a:xfrm flipH="1" flipV="1">
                <a:off x="6833077" y="2315529"/>
                <a:ext cx="247968" cy="1025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70" name="Line 173"/>
              <p:cNvSpPr>
                <a:spLocks noChangeShapeType="1"/>
              </p:cNvSpPr>
              <p:nvPr/>
            </p:nvSpPr>
            <p:spPr bwMode="auto">
              <a:xfrm flipH="1">
                <a:off x="6417470" y="2833688"/>
                <a:ext cx="359728" cy="23029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71" name="Line 174"/>
              <p:cNvSpPr>
                <a:spLocks noChangeShapeType="1"/>
              </p:cNvSpPr>
              <p:nvPr/>
            </p:nvSpPr>
            <p:spPr bwMode="auto">
              <a:xfrm flipH="1" flipV="1">
                <a:off x="6522245" y="2212976"/>
                <a:ext cx="260191" cy="8995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72" name="Line 175"/>
              <p:cNvSpPr>
                <a:spLocks noChangeShapeType="1"/>
              </p:cNvSpPr>
              <p:nvPr/>
            </p:nvSpPr>
            <p:spPr bwMode="auto">
              <a:xfrm>
                <a:off x="5439569" y="2993813"/>
                <a:ext cx="0" cy="56314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73" name="Line 176"/>
              <p:cNvSpPr>
                <a:spLocks noChangeShapeType="1"/>
              </p:cNvSpPr>
              <p:nvPr/>
            </p:nvSpPr>
            <p:spPr bwMode="auto">
              <a:xfrm>
                <a:off x="7636352" y="2520633"/>
                <a:ext cx="3352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92198" name="Freeform 222"/>
              <p:cNvSpPr>
                <a:spLocks/>
              </p:cNvSpPr>
              <p:nvPr/>
            </p:nvSpPr>
            <p:spPr bwMode="auto">
              <a:xfrm>
                <a:off x="8015288" y="3722476"/>
                <a:ext cx="1358583" cy="1905317"/>
              </a:xfrm>
              <a:custGeom>
                <a:avLst/>
                <a:gdLst>
                  <a:gd name="T0" fmla="*/ 2147483647 w 1292"/>
                  <a:gd name="T1" fmla="*/ 2147483647 h 1255"/>
                  <a:gd name="T2" fmla="*/ 2147483647 w 1292"/>
                  <a:gd name="T3" fmla="*/ 2147483647 h 1255"/>
                  <a:gd name="T4" fmla="*/ 2147483647 w 1292"/>
                  <a:gd name="T5" fmla="*/ 2147483647 h 1255"/>
                  <a:gd name="T6" fmla="*/ 2147483647 w 1292"/>
                  <a:gd name="T7" fmla="*/ 2147483647 h 1255"/>
                  <a:gd name="T8" fmla="*/ 2147483647 w 1292"/>
                  <a:gd name="T9" fmla="*/ 2147483647 h 1255"/>
                  <a:gd name="T10" fmla="*/ 2147483647 w 1292"/>
                  <a:gd name="T11" fmla="*/ 2147483647 h 1255"/>
                  <a:gd name="T12" fmla="*/ 2147483647 w 1292"/>
                  <a:gd name="T13" fmla="*/ 2147483647 h 1255"/>
                  <a:gd name="T14" fmla="*/ 2147483647 w 1292"/>
                  <a:gd name="T15" fmla="*/ 2147483647 h 1255"/>
                  <a:gd name="T16" fmla="*/ 2147483647 w 1292"/>
                  <a:gd name="T17" fmla="*/ 2147483647 h 1255"/>
                  <a:gd name="T18" fmla="*/ 2147483647 w 1292"/>
                  <a:gd name="T19" fmla="*/ 2147483647 h 1255"/>
                  <a:gd name="T20" fmla="*/ 2147483647 w 1292"/>
                  <a:gd name="T21" fmla="*/ 2147483647 h 1255"/>
                  <a:gd name="T22" fmla="*/ 2147483647 w 1292"/>
                  <a:gd name="T23" fmla="*/ 214748364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00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p>
                <a:pPr algn="l"/>
                <a:endParaRPr lang="en-US">
                  <a:latin typeface="+mn-lt"/>
                </a:endParaRPr>
              </a:p>
            </p:txBody>
          </p:sp>
          <p:sp>
            <p:nvSpPr>
              <p:cNvPr id="39976" name="Text Box 223"/>
              <p:cNvSpPr txBox="1">
                <a:spLocks noChangeArrowheads="1"/>
              </p:cNvSpPr>
              <p:nvPr/>
            </p:nvSpPr>
            <p:spPr bwMode="auto">
              <a:xfrm>
                <a:off x="8116415" y="4111097"/>
                <a:ext cx="1154732" cy="65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mn-lt"/>
                    <a:cs typeface="Arial" charset="0"/>
                  </a:rPr>
                  <a:t>Public </a:t>
                </a:r>
              </a:p>
              <a:p>
                <a:pPr algn="ctr" eaLnBrk="1" hangingPunct="1">
                  <a:defRPr/>
                </a:pPr>
                <a:r>
                  <a:rPr lang="en-US" dirty="0">
                    <a:latin typeface="+mn-lt"/>
                    <a:cs typeface="Arial" charset="0"/>
                  </a:rPr>
                  <a:t>Internet</a:t>
                </a:r>
              </a:p>
            </p:txBody>
          </p:sp>
          <p:grpSp>
            <p:nvGrpSpPr>
              <p:cNvPr id="92200" name="Group 224"/>
              <p:cNvGrpSpPr>
                <a:grpSpLocks/>
              </p:cNvGrpSpPr>
              <p:nvPr/>
            </p:nvGrpSpPr>
            <p:grpSpPr bwMode="auto">
              <a:xfrm>
                <a:off x="7173596" y="3959966"/>
                <a:ext cx="605949" cy="1135274"/>
                <a:chOff x="611" y="3693"/>
                <a:chExt cx="449" cy="287"/>
              </a:xfrm>
            </p:grpSpPr>
            <p:sp>
              <p:nvSpPr>
                <p:cNvPr id="40001" name="Rectangle 225"/>
                <p:cNvSpPr>
                  <a:spLocks noChangeArrowheads="1"/>
                </p:cNvSpPr>
                <p:nvPr/>
              </p:nvSpPr>
              <p:spPr bwMode="auto">
                <a:xfrm>
                  <a:off x="636" y="3774"/>
                  <a:ext cx="336" cy="20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2225" name="Group 226"/>
                <p:cNvGrpSpPr>
                  <a:grpSpLocks/>
                </p:cNvGrpSpPr>
                <p:nvPr/>
              </p:nvGrpSpPr>
              <p:grpSpPr bwMode="auto">
                <a:xfrm>
                  <a:off x="687" y="3826"/>
                  <a:ext cx="224" cy="110"/>
                  <a:chOff x="687" y="3826"/>
                  <a:chExt cx="224" cy="110"/>
                </a:xfrm>
              </p:grpSpPr>
              <p:sp>
                <p:nvSpPr>
                  <p:cNvPr id="92231" name="Freeform 227"/>
                  <p:cNvSpPr>
                    <a:spLocks/>
                  </p:cNvSpPr>
                  <p:nvPr/>
                </p:nvSpPr>
                <p:spPr bwMode="auto">
                  <a:xfrm>
                    <a:off x="687"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32" name="Freeform 228"/>
                  <p:cNvSpPr>
                    <a:spLocks/>
                  </p:cNvSpPr>
                  <p:nvPr/>
                </p:nvSpPr>
                <p:spPr bwMode="auto">
                  <a:xfrm flipV="1">
                    <a:off x="689" y="3826"/>
                    <a:ext cx="222" cy="110"/>
                  </a:xfrm>
                  <a:custGeom>
                    <a:avLst/>
                    <a:gdLst>
                      <a:gd name="T0" fmla="*/ 0 w 222"/>
                      <a:gd name="T1" fmla="*/ 110 h 110"/>
                      <a:gd name="T2" fmla="*/ 36 w 222"/>
                      <a:gd name="T3" fmla="*/ 110 h 110"/>
                      <a:gd name="T4" fmla="*/ 183 w 222"/>
                      <a:gd name="T5" fmla="*/ 0 h 110"/>
                      <a:gd name="T6" fmla="*/ 222 w 222"/>
                      <a:gd name="T7" fmla="*/ 0 h 1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2" h="110">
                        <a:moveTo>
                          <a:pt x="0" y="110"/>
                        </a:moveTo>
                        <a:lnTo>
                          <a:pt x="36" y="110"/>
                        </a:lnTo>
                        <a:lnTo>
                          <a:pt x="183" y="0"/>
                        </a:lnTo>
                        <a:lnTo>
                          <a:pt x="22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92226" name="Freeform 229"/>
                <p:cNvSpPr>
                  <a:spLocks/>
                </p:cNvSpPr>
                <p:nvPr/>
              </p:nvSpPr>
              <p:spPr bwMode="auto">
                <a:xfrm>
                  <a:off x="975" y="3704"/>
                  <a:ext cx="62" cy="74"/>
                </a:xfrm>
                <a:custGeom>
                  <a:avLst/>
                  <a:gdLst>
                    <a:gd name="T0" fmla="*/ 36 w 62"/>
                    <a:gd name="T1" fmla="*/ 0 h 74"/>
                    <a:gd name="T2" fmla="*/ 62 w 62"/>
                    <a:gd name="T3" fmla="*/ 57 h 74"/>
                    <a:gd name="T4" fmla="*/ 0 w 62"/>
                    <a:gd name="T5" fmla="*/ 74 h 74"/>
                    <a:gd name="T6" fmla="*/ 0 60000 65536"/>
                    <a:gd name="T7" fmla="*/ 0 60000 65536"/>
                    <a:gd name="T8" fmla="*/ 0 60000 65536"/>
                  </a:gdLst>
                  <a:ahLst/>
                  <a:cxnLst>
                    <a:cxn ang="T6">
                      <a:pos x="T0" y="T1"/>
                    </a:cxn>
                    <a:cxn ang="T7">
                      <a:pos x="T2" y="T3"/>
                    </a:cxn>
                    <a:cxn ang="T8">
                      <a:pos x="T4" y="T5"/>
                    </a:cxn>
                  </a:cxnLst>
                  <a:rect l="0" t="0" r="r" b="b"/>
                  <a:pathLst>
                    <a:path w="62" h="74">
                      <a:moveTo>
                        <a:pt x="36" y="0"/>
                      </a:moveTo>
                      <a:lnTo>
                        <a:pt x="62" y="57"/>
                      </a:lnTo>
                      <a:lnTo>
                        <a:pt x="0" y="74"/>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27" name="Freeform 230"/>
                <p:cNvSpPr>
                  <a:spLocks/>
                </p:cNvSpPr>
                <p:nvPr/>
              </p:nvSpPr>
              <p:spPr bwMode="auto">
                <a:xfrm>
                  <a:off x="972" y="3764"/>
                  <a:ext cx="63" cy="216"/>
                </a:xfrm>
                <a:custGeom>
                  <a:avLst/>
                  <a:gdLst>
                    <a:gd name="T0" fmla="*/ 2 w 63"/>
                    <a:gd name="T1" fmla="*/ 12 h 225"/>
                    <a:gd name="T2" fmla="*/ 0 w 63"/>
                    <a:gd name="T3" fmla="*/ 176 h 225"/>
                    <a:gd name="T4" fmla="*/ 62 w 63"/>
                    <a:gd name="T5" fmla="*/ 158 h 225"/>
                    <a:gd name="T6" fmla="*/ 63 w 63"/>
                    <a:gd name="T7" fmla="*/ 0 h 225"/>
                    <a:gd name="T8" fmla="*/ 2 w 63"/>
                    <a:gd name="T9" fmla="*/ 12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3" h="225">
                      <a:moveTo>
                        <a:pt x="2" y="16"/>
                      </a:moveTo>
                      <a:lnTo>
                        <a:pt x="0" y="225"/>
                      </a:lnTo>
                      <a:lnTo>
                        <a:pt x="62" y="202"/>
                      </a:lnTo>
                      <a:lnTo>
                        <a:pt x="63" y="0"/>
                      </a:lnTo>
                      <a:lnTo>
                        <a:pt x="2" y="16"/>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28" name="Freeform 231"/>
                <p:cNvSpPr>
                  <a:spLocks/>
                </p:cNvSpPr>
                <p:nvPr/>
              </p:nvSpPr>
              <p:spPr bwMode="auto">
                <a:xfrm>
                  <a:off x="1013" y="3693"/>
                  <a:ext cx="47" cy="78"/>
                </a:xfrm>
                <a:custGeom>
                  <a:avLst/>
                  <a:gdLst>
                    <a:gd name="T0" fmla="*/ 12 w 47"/>
                    <a:gd name="T1" fmla="*/ 0 h 78"/>
                    <a:gd name="T2" fmla="*/ 47 w 47"/>
                    <a:gd name="T3" fmla="*/ 78 h 78"/>
                    <a:gd name="T4" fmla="*/ 15 w 47"/>
                    <a:gd name="T5" fmla="*/ 77 h 78"/>
                    <a:gd name="T6" fmla="*/ 0 w 47"/>
                    <a:gd name="T7" fmla="*/ 35 h 78"/>
                    <a:gd name="T8" fmla="*/ 12 w 47"/>
                    <a:gd name="T9" fmla="*/ 0 h 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78">
                      <a:moveTo>
                        <a:pt x="12" y="0"/>
                      </a:moveTo>
                      <a:lnTo>
                        <a:pt x="47" y="78"/>
                      </a:lnTo>
                      <a:lnTo>
                        <a:pt x="15" y="77"/>
                      </a:lnTo>
                      <a:lnTo>
                        <a:pt x="0" y="35"/>
                      </a:lnTo>
                      <a:lnTo>
                        <a:pt x="12"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29" name="Freeform 232"/>
                <p:cNvSpPr>
                  <a:spLocks/>
                </p:cNvSpPr>
                <p:nvPr/>
              </p:nvSpPr>
              <p:spPr bwMode="auto">
                <a:xfrm>
                  <a:off x="987" y="3728"/>
                  <a:ext cx="44" cy="51"/>
                </a:xfrm>
                <a:custGeom>
                  <a:avLst/>
                  <a:gdLst>
                    <a:gd name="T0" fmla="*/ 23 w 44"/>
                    <a:gd name="T1" fmla="*/ 0 h 51"/>
                    <a:gd name="T2" fmla="*/ 0 w 44"/>
                    <a:gd name="T3" fmla="*/ 51 h 51"/>
                    <a:gd name="T4" fmla="*/ 44 w 44"/>
                    <a:gd name="T5" fmla="*/ 45 h 51"/>
                    <a:gd name="T6" fmla="*/ 23 w 44"/>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51">
                      <a:moveTo>
                        <a:pt x="23" y="0"/>
                      </a:moveTo>
                      <a:lnTo>
                        <a:pt x="0" y="51"/>
                      </a:lnTo>
                      <a:lnTo>
                        <a:pt x="44" y="45"/>
                      </a:lnTo>
                      <a:lnTo>
                        <a:pt x="23"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sp>
              <p:nvSpPr>
                <p:cNvPr id="92230" name="Freeform 233"/>
                <p:cNvSpPr>
                  <a:spLocks/>
                </p:cNvSpPr>
                <p:nvPr/>
              </p:nvSpPr>
              <p:spPr bwMode="auto">
                <a:xfrm>
                  <a:off x="611" y="3695"/>
                  <a:ext cx="417" cy="95"/>
                </a:xfrm>
                <a:custGeom>
                  <a:avLst/>
                  <a:gdLst>
                    <a:gd name="T0" fmla="*/ 0 w 417"/>
                    <a:gd name="T1" fmla="*/ 95 h 95"/>
                    <a:gd name="T2" fmla="*/ 66 w 417"/>
                    <a:gd name="T3" fmla="*/ 1 h 95"/>
                    <a:gd name="T4" fmla="*/ 417 w 417"/>
                    <a:gd name="T5" fmla="*/ 0 h 95"/>
                    <a:gd name="T6" fmla="*/ 370 w 417"/>
                    <a:gd name="T7" fmla="*/ 95 h 95"/>
                    <a:gd name="T8" fmla="*/ 0 w 417"/>
                    <a:gd name="T9" fmla="*/ 95 h 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7" h="95">
                      <a:moveTo>
                        <a:pt x="0" y="95"/>
                      </a:moveTo>
                      <a:lnTo>
                        <a:pt x="66" y="1"/>
                      </a:lnTo>
                      <a:lnTo>
                        <a:pt x="417" y="0"/>
                      </a:lnTo>
                      <a:lnTo>
                        <a:pt x="370" y="95"/>
                      </a:lnTo>
                      <a:lnTo>
                        <a:pt x="0" y="95"/>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sp>
            <p:nvSpPr>
              <p:cNvPr id="39978" name="Text Box 234"/>
              <p:cNvSpPr txBox="1">
                <a:spLocks noChangeArrowheads="1"/>
              </p:cNvSpPr>
              <p:nvPr/>
            </p:nvSpPr>
            <p:spPr bwMode="auto">
              <a:xfrm>
                <a:off x="6977164" y="5108285"/>
                <a:ext cx="894194" cy="333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lnSpc>
                    <a:spcPct val="80000"/>
                  </a:lnSpc>
                  <a:defRPr/>
                </a:pPr>
                <a:r>
                  <a:rPr lang="en-US" dirty="0" smtClean="0">
                    <a:latin typeface="+mn-lt"/>
                    <a:cs typeface="Arial" charset="0"/>
                  </a:rPr>
                  <a:t>GGSN</a:t>
                </a:r>
              </a:p>
            </p:txBody>
          </p:sp>
          <p:sp>
            <p:nvSpPr>
              <p:cNvPr id="39979" name="Text Box 235"/>
              <p:cNvSpPr txBox="1">
                <a:spLocks noChangeArrowheads="1"/>
              </p:cNvSpPr>
              <p:nvPr/>
            </p:nvSpPr>
            <p:spPr bwMode="auto">
              <a:xfrm>
                <a:off x="7263272" y="3963565"/>
                <a:ext cx="385303" cy="37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mtClean="0">
                    <a:latin typeface="+mn-lt"/>
                    <a:cs typeface="Arial" charset="0"/>
                  </a:rPr>
                  <a:t>G</a:t>
                </a:r>
              </a:p>
            </p:txBody>
          </p:sp>
          <p:sp>
            <p:nvSpPr>
              <p:cNvPr id="39980" name="Line 236"/>
              <p:cNvSpPr>
                <a:spLocks noChangeShapeType="1"/>
              </p:cNvSpPr>
              <p:nvPr/>
            </p:nvSpPr>
            <p:spPr bwMode="auto">
              <a:xfrm flipH="1">
                <a:off x="6941345" y="4792980"/>
                <a:ext cx="260191" cy="16552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81" name="Line 237"/>
              <p:cNvSpPr>
                <a:spLocks noChangeShapeType="1"/>
              </p:cNvSpPr>
              <p:nvPr/>
            </p:nvSpPr>
            <p:spPr bwMode="auto">
              <a:xfrm flipH="1" flipV="1">
                <a:off x="6953568" y="4472728"/>
                <a:ext cx="247968" cy="1025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82" name="Line 238"/>
              <p:cNvSpPr>
                <a:spLocks noChangeShapeType="1"/>
              </p:cNvSpPr>
              <p:nvPr/>
            </p:nvSpPr>
            <p:spPr bwMode="auto">
              <a:xfrm flipH="1">
                <a:off x="6537960" y="4990889"/>
                <a:ext cx="359728" cy="23029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83" name="Line 239"/>
              <p:cNvSpPr>
                <a:spLocks noChangeShapeType="1"/>
              </p:cNvSpPr>
              <p:nvPr/>
            </p:nvSpPr>
            <p:spPr bwMode="auto">
              <a:xfrm flipH="1" flipV="1">
                <a:off x="6642735" y="4370177"/>
                <a:ext cx="260192" cy="8995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39984" name="Line 240"/>
              <p:cNvSpPr>
                <a:spLocks noChangeShapeType="1"/>
              </p:cNvSpPr>
              <p:nvPr/>
            </p:nvSpPr>
            <p:spPr bwMode="auto">
              <a:xfrm>
                <a:off x="7756843" y="4677833"/>
                <a:ext cx="3352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grpSp>
            <p:nvGrpSpPr>
              <p:cNvPr id="92209" name="Group 139"/>
              <p:cNvGrpSpPr>
                <a:grpSpLocks/>
              </p:cNvGrpSpPr>
              <p:nvPr/>
            </p:nvGrpSpPr>
            <p:grpSpPr bwMode="auto">
              <a:xfrm>
                <a:off x="7040880" y="4512311"/>
                <a:ext cx="763112" cy="356235"/>
                <a:chOff x="3600" y="219"/>
                <a:chExt cx="360" cy="175"/>
              </a:xfrm>
            </p:grpSpPr>
            <p:sp>
              <p:nvSpPr>
                <p:cNvPr id="39988" name="Oval 140"/>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9989" name="Line 141"/>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9990" name="Line 142"/>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9991" name="Rectangle 143"/>
                <p:cNvSpPr>
                  <a:spLocks noChangeArrowheads="1"/>
                </p:cNvSpPr>
                <p:nvPr/>
              </p:nvSpPr>
              <p:spPr bwMode="auto">
                <a:xfrm>
                  <a:off x="3603" y="289"/>
                  <a:ext cx="353" cy="59"/>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sz="2700">
                    <a:latin typeface="+mn-lt"/>
                    <a:cs typeface="Arial" charset="0"/>
                  </a:endParaRPr>
                </a:p>
              </p:txBody>
            </p:sp>
            <p:sp>
              <p:nvSpPr>
                <p:cNvPr id="39992" name="Oval 144"/>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nvGrpSpPr>
                <p:cNvPr id="92216" name="Group 145"/>
                <p:cNvGrpSpPr>
                  <a:grpSpLocks/>
                </p:cNvGrpSpPr>
                <p:nvPr/>
              </p:nvGrpSpPr>
              <p:grpSpPr bwMode="auto">
                <a:xfrm>
                  <a:off x="3686" y="244"/>
                  <a:ext cx="177" cy="66"/>
                  <a:chOff x="2848" y="848"/>
                  <a:chExt cx="140" cy="98"/>
                </a:xfrm>
              </p:grpSpPr>
              <p:sp>
                <p:nvSpPr>
                  <p:cNvPr id="39998" name="Line 146"/>
                  <p:cNvSpPr>
                    <a:spLocks noChangeShapeType="1"/>
                  </p:cNvSpPr>
                  <p:nvPr/>
                </p:nvSpPr>
                <p:spPr bwMode="auto">
                  <a:xfrm flipV="1">
                    <a:off x="2848" y="848"/>
                    <a:ext cx="50"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9999" name="Line 147"/>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0000" name="Line 148"/>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grpSp>
              <p:nvGrpSpPr>
                <p:cNvPr id="92217" name="Group 149"/>
                <p:cNvGrpSpPr>
                  <a:grpSpLocks/>
                </p:cNvGrpSpPr>
                <p:nvPr/>
              </p:nvGrpSpPr>
              <p:grpSpPr bwMode="auto">
                <a:xfrm flipV="1">
                  <a:off x="3686" y="243"/>
                  <a:ext cx="177" cy="66"/>
                  <a:chOff x="2848" y="848"/>
                  <a:chExt cx="140" cy="98"/>
                </a:xfrm>
              </p:grpSpPr>
              <p:sp>
                <p:nvSpPr>
                  <p:cNvPr id="39995" name="Line 150"/>
                  <p:cNvSpPr>
                    <a:spLocks noChangeShapeType="1"/>
                  </p:cNvSpPr>
                  <p:nvPr/>
                </p:nvSpPr>
                <p:spPr bwMode="auto">
                  <a:xfrm flipV="1">
                    <a:off x="2848" y="848"/>
                    <a:ext cx="50"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9996" name="Line 151"/>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39997" name="Line 152"/>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grpSp>
          </p:grpSp>
        </p:grpSp>
        <p:sp>
          <p:nvSpPr>
            <p:cNvPr id="254" name="Text Box 234"/>
            <p:cNvSpPr txBox="1">
              <a:spLocks noChangeArrowheads="1"/>
            </p:cNvSpPr>
            <p:nvPr/>
          </p:nvSpPr>
          <p:spPr bwMode="auto">
            <a:xfrm>
              <a:off x="4973366" y="4334612"/>
              <a:ext cx="894194" cy="333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lnSpc>
                  <a:spcPct val="80000"/>
                </a:lnSpc>
                <a:defRPr/>
              </a:pPr>
              <a:r>
                <a:rPr lang="en-US" dirty="0" smtClean="0">
                  <a:latin typeface="+mn-lt"/>
                  <a:cs typeface="Arial" charset="0"/>
                </a:rPr>
                <a:t>SGSN</a:t>
              </a:r>
            </a:p>
          </p:txBody>
        </p:sp>
      </p:grpSp>
      <p:sp>
        <p:nvSpPr>
          <p:cNvPr id="256" name="Text Box 221"/>
          <p:cNvSpPr txBox="1">
            <a:spLocks noChangeArrowheads="1"/>
          </p:cNvSpPr>
          <p:nvPr/>
        </p:nvSpPr>
        <p:spPr bwMode="auto">
          <a:xfrm>
            <a:off x="5011300" y="7120953"/>
            <a:ext cx="48603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dirty="0" smtClean="0">
                <a:latin typeface="+mn-lt"/>
                <a:cs typeface="Arial" charset="0"/>
              </a:rPr>
              <a:t>GPRS: Generalized Packet Radio Service</a:t>
            </a:r>
            <a:endParaRPr lang="en-US" dirty="0">
              <a:latin typeface="+mn-lt"/>
              <a:cs typeface="Arial" charset="0"/>
            </a:endParaRPr>
          </a:p>
        </p:txBody>
      </p:sp>
    </p:spTree>
    <p:extLst>
      <p:ext uri="{BB962C8B-B14F-4D97-AF65-F5344CB8AC3E}">
        <p14:creationId xmlns:p14="http://schemas.microsoft.com/office/powerpoint/2010/main" val="1646917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4G Long-Term Evolution (LTE)</a:t>
            </a:r>
            <a:endParaRPr lang="en-US" dirty="0"/>
          </a:p>
        </p:txBody>
      </p:sp>
      <p:sp>
        <p:nvSpPr>
          <p:cNvPr id="3" name="Content Placeholder 2"/>
          <p:cNvSpPr>
            <a:spLocks noGrp="1"/>
          </p:cNvSpPr>
          <p:nvPr>
            <p:ph idx="1"/>
          </p:nvPr>
        </p:nvSpPr>
        <p:spPr>
          <a:xfrm>
            <a:off x="14288" y="1971372"/>
            <a:ext cx="10044112" cy="5786437"/>
          </a:xfrm>
        </p:spPr>
        <p:txBody>
          <a:bodyPr/>
          <a:lstStyle/>
          <a:p>
            <a:r>
              <a:rPr lang="en-US" dirty="0" smtClean="0"/>
              <a:t>Evolved Packet Core (EPC)</a:t>
            </a:r>
          </a:p>
          <a:p>
            <a:pPr lvl="1"/>
            <a:r>
              <a:rPr lang="en-US" dirty="0" smtClean="0"/>
              <a:t>objective is to transition to all IP network using standard IETF protocols (SIP, RTP, etc.)</a:t>
            </a:r>
          </a:p>
          <a:p>
            <a:pPr lvl="1"/>
            <a:r>
              <a:rPr lang="en-US" dirty="0" smtClean="0"/>
              <a:t>special handling of voice calls to ensure low delay</a:t>
            </a:r>
          </a:p>
          <a:p>
            <a:pPr lvl="2"/>
            <a:r>
              <a:rPr lang="en-US" dirty="0" smtClean="0"/>
              <a:t>separate high priority queues; possibly explicit reservation</a:t>
            </a:r>
          </a:p>
          <a:p>
            <a:r>
              <a:rPr lang="en-US" dirty="0" smtClean="0"/>
              <a:t>LTE Radio Access</a:t>
            </a:r>
          </a:p>
          <a:p>
            <a:pPr lvl="1"/>
            <a:r>
              <a:rPr lang="en-US" dirty="0" smtClean="0"/>
              <a:t>increases data rates</a:t>
            </a:r>
          </a:p>
          <a:p>
            <a:pPr lvl="2"/>
            <a:r>
              <a:rPr lang="en-US" dirty="0" smtClean="0"/>
              <a:t>users can achieve up to 100 Mb/s downstream, 50 </a:t>
            </a:r>
            <a:r>
              <a:rPr lang="en-US" dirty="0" err="1" smtClean="0"/>
              <a:t>Mbp</a:t>
            </a:r>
            <a:r>
              <a:rPr lang="en-US" dirty="0" smtClean="0"/>
              <a:t>/s upstream when using 20 MHz of radio spectrum</a:t>
            </a:r>
          </a:p>
          <a:p>
            <a:pPr lvl="1"/>
            <a:r>
              <a:rPr lang="en-US" dirty="0" smtClean="0"/>
              <a:t>uses combination of FDM and TDM</a:t>
            </a:r>
          </a:p>
          <a:p>
            <a:pPr lvl="2"/>
            <a:r>
              <a:rPr lang="en-US" dirty="0" smtClean="0"/>
              <a:t>users allocated multiple timeslots across multiple frequencies </a:t>
            </a:r>
            <a:br>
              <a:rPr lang="en-US" dirty="0" smtClean="0"/>
            </a:br>
            <a:r>
              <a:rPr lang="en-US" dirty="0" smtClean="0"/>
              <a:t>– may change dynamically based on traffic </a:t>
            </a:r>
          </a:p>
          <a:p>
            <a:pPr lvl="1"/>
            <a:r>
              <a:rPr lang="en-US" dirty="0" smtClean="0"/>
              <a:t>also uses MIMO (multiple-input, multiple-output) antennas</a:t>
            </a:r>
          </a:p>
          <a:p>
            <a:pPr lvl="2"/>
            <a:r>
              <a:rPr lang="en-US" dirty="0" smtClean="0"/>
              <a:t>signals sent over multiple antennas, received on multiple antennas</a:t>
            </a:r>
          </a:p>
          <a:p>
            <a:pPr lvl="2"/>
            <a:r>
              <a:rPr lang="en-US" dirty="0" smtClean="0"/>
              <a:t>allows application of more sophisticated signal processing</a:t>
            </a:r>
          </a:p>
        </p:txBody>
      </p:sp>
      <p:sp>
        <p:nvSpPr>
          <p:cNvPr id="4" name="Slide Number Placeholder 3"/>
          <p:cNvSpPr>
            <a:spLocks noGrp="1"/>
          </p:cNvSpPr>
          <p:nvPr>
            <p:ph type="sldNum" sz="quarter" idx="10"/>
          </p:nvPr>
        </p:nvSpPr>
        <p:spPr/>
        <p:txBody>
          <a:bodyPr/>
          <a:lstStyle/>
          <a:p>
            <a:fld id="{0783864D-491B-0D48-9494-9F5AD408C5EE}" type="slidenum">
              <a:rPr lang="en-US" smtClean="0"/>
              <a:pPr/>
              <a:t>25</a:t>
            </a:fld>
            <a:endParaRPr lang="en-US" dirty="0"/>
          </a:p>
        </p:txBody>
      </p:sp>
    </p:spTree>
    <p:extLst>
      <p:ext uri="{BB962C8B-B14F-4D97-AF65-F5344CB8AC3E}">
        <p14:creationId xmlns:p14="http://schemas.microsoft.com/office/powerpoint/2010/main" val="18871661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2"/>
          <p:cNvSpPr>
            <a:spLocks noGrp="1" noChangeArrowheads="1"/>
          </p:cNvSpPr>
          <p:nvPr>
            <p:ph type="title"/>
          </p:nvPr>
        </p:nvSpPr>
        <p:spPr>
          <a:xfrm>
            <a:off x="0" y="501961"/>
            <a:ext cx="10058400" cy="1295400"/>
          </a:xfrm>
        </p:spPr>
        <p:txBody>
          <a:bodyPr/>
          <a:lstStyle/>
          <a:p>
            <a:pPr>
              <a:defRPr/>
            </a:pPr>
            <a:r>
              <a:rPr lang="en-US" dirty="0">
                <a:latin typeface="+mn-lt"/>
                <a:cs typeface="+mj-cs"/>
              </a:rPr>
              <a:t>Handling </a:t>
            </a:r>
            <a:r>
              <a:rPr lang="en-US" dirty="0" smtClean="0">
                <a:latin typeface="+mn-lt"/>
                <a:cs typeface="+mj-cs"/>
              </a:rPr>
              <a:t>Mobility </a:t>
            </a:r>
            <a:r>
              <a:rPr lang="en-US" dirty="0">
                <a:latin typeface="+mn-lt"/>
                <a:cs typeface="+mj-cs"/>
              </a:rPr>
              <a:t>in </a:t>
            </a:r>
            <a:r>
              <a:rPr lang="en-US" dirty="0" smtClean="0">
                <a:latin typeface="+mn-lt"/>
                <a:cs typeface="+mj-cs"/>
              </a:rPr>
              <a:t>Cellular Networks</a:t>
            </a:r>
            <a:endParaRPr lang="en-US" dirty="0">
              <a:latin typeface="+mn-lt"/>
              <a:cs typeface="+mj-cs"/>
            </a:endParaRPr>
          </a:p>
        </p:txBody>
      </p:sp>
      <p:sp>
        <p:nvSpPr>
          <p:cNvPr id="62469" name="Rectangle 3"/>
          <p:cNvSpPr>
            <a:spLocks noGrp="1" noChangeArrowheads="1"/>
          </p:cNvSpPr>
          <p:nvPr>
            <p:ph type="body" idx="1"/>
          </p:nvPr>
        </p:nvSpPr>
        <p:spPr/>
        <p:txBody>
          <a:bodyPr/>
          <a:lstStyle/>
          <a:p>
            <a:pPr>
              <a:defRPr/>
            </a:pPr>
            <a:r>
              <a:rPr lang="en-US" i="1" dirty="0" smtClean="0">
                <a:solidFill>
                  <a:srgbClr val="000000"/>
                </a:solidFill>
                <a:cs typeface="+mn-cs"/>
              </a:rPr>
              <a:t>Home </a:t>
            </a:r>
            <a:r>
              <a:rPr lang="en-US" i="1" dirty="0">
                <a:solidFill>
                  <a:srgbClr val="000000"/>
                </a:solidFill>
                <a:cs typeface="+mn-cs"/>
              </a:rPr>
              <a:t>network</a:t>
            </a:r>
            <a:r>
              <a:rPr lang="en-US" dirty="0">
                <a:solidFill>
                  <a:srgbClr val="000000"/>
                </a:solidFill>
                <a:cs typeface="+mn-cs"/>
              </a:rPr>
              <a:t>: network of cellular provider you subscribe to (</a:t>
            </a:r>
            <a:r>
              <a:rPr lang="en-US" i="1" dirty="0">
                <a:solidFill>
                  <a:srgbClr val="000000"/>
                </a:solidFill>
                <a:cs typeface="+mn-cs"/>
              </a:rPr>
              <a:t>e.g., </a:t>
            </a:r>
            <a:r>
              <a:rPr lang="en-US" dirty="0">
                <a:solidFill>
                  <a:srgbClr val="000000"/>
                </a:solidFill>
                <a:cs typeface="+mn-cs"/>
              </a:rPr>
              <a:t>Sprint PCS, Verizon)</a:t>
            </a:r>
          </a:p>
          <a:p>
            <a:pPr lvl="1">
              <a:defRPr/>
            </a:pPr>
            <a:r>
              <a:rPr lang="en-US" i="1" dirty="0">
                <a:solidFill>
                  <a:srgbClr val="000000"/>
                </a:solidFill>
              </a:rPr>
              <a:t>home location register </a:t>
            </a:r>
            <a:r>
              <a:rPr lang="en-US" dirty="0">
                <a:solidFill>
                  <a:srgbClr val="000000"/>
                </a:solidFill>
              </a:rPr>
              <a:t>(</a:t>
            </a:r>
            <a:r>
              <a:rPr lang="en-US" b="1" i="1" dirty="0">
                <a:solidFill>
                  <a:srgbClr val="000000"/>
                </a:solidFill>
              </a:rPr>
              <a:t>HLR</a:t>
            </a:r>
            <a:r>
              <a:rPr lang="en-US" dirty="0">
                <a:solidFill>
                  <a:srgbClr val="000000"/>
                </a:solidFill>
              </a:rPr>
              <a:t>):</a:t>
            </a:r>
            <a:r>
              <a:rPr lang="en-US" i="1" dirty="0">
                <a:solidFill>
                  <a:srgbClr val="000000"/>
                </a:solidFill>
              </a:rPr>
              <a:t> </a:t>
            </a:r>
            <a:r>
              <a:rPr lang="en-US" dirty="0">
                <a:solidFill>
                  <a:srgbClr val="000000"/>
                </a:solidFill>
              </a:rPr>
              <a:t>database in home network containing permanent cell phone #, profile information (services, preferences, billing), information about current location (could be in </a:t>
            </a:r>
            <a:r>
              <a:rPr lang="en-US" dirty="0" smtClean="0">
                <a:solidFill>
                  <a:srgbClr val="000000"/>
                </a:solidFill>
              </a:rPr>
              <a:t>another or same </a:t>
            </a:r>
            <a:r>
              <a:rPr lang="en-US" dirty="0">
                <a:solidFill>
                  <a:srgbClr val="000000"/>
                </a:solidFill>
              </a:rPr>
              <a:t>network)</a:t>
            </a:r>
          </a:p>
          <a:p>
            <a:pPr>
              <a:defRPr/>
            </a:pPr>
            <a:r>
              <a:rPr lang="en-US" i="1" dirty="0" smtClean="0">
                <a:solidFill>
                  <a:srgbClr val="000000"/>
                </a:solidFill>
                <a:cs typeface="+mn-cs"/>
              </a:rPr>
              <a:t>Visited </a:t>
            </a:r>
            <a:r>
              <a:rPr lang="en-US" i="1" dirty="0">
                <a:solidFill>
                  <a:srgbClr val="000000"/>
                </a:solidFill>
                <a:cs typeface="+mn-cs"/>
              </a:rPr>
              <a:t>network</a:t>
            </a:r>
            <a:r>
              <a:rPr lang="en-US" dirty="0">
                <a:solidFill>
                  <a:srgbClr val="000000"/>
                </a:solidFill>
                <a:cs typeface="+mn-cs"/>
              </a:rPr>
              <a:t>: network in which mobile currently resides</a:t>
            </a:r>
          </a:p>
          <a:p>
            <a:pPr lvl="1">
              <a:defRPr/>
            </a:pPr>
            <a:r>
              <a:rPr lang="en-US" i="1" dirty="0">
                <a:solidFill>
                  <a:srgbClr val="000000"/>
                </a:solidFill>
              </a:rPr>
              <a:t>visitor location register </a:t>
            </a:r>
            <a:r>
              <a:rPr lang="en-US" dirty="0">
                <a:solidFill>
                  <a:srgbClr val="000000"/>
                </a:solidFill>
              </a:rPr>
              <a:t>(</a:t>
            </a:r>
            <a:r>
              <a:rPr lang="en-US" b="1" i="1" dirty="0">
                <a:solidFill>
                  <a:srgbClr val="000000"/>
                </a:solidFill>
              </a:rPr>
              <a:t>VLR</a:t>
            </a:r>
            <a:r>
              <a:rPr lang="en-US" dirty="0">
                <a:solidFill>
                  <a:srgbClr val="000000"/>
                </a:solidFill>
              </a:rPr>
              <a:t>)</a:t>
            </a:r>
            <a:r>
              <a:rPr lang="en-US" i="1" dirty="0">
                <a:solidFill>
                  <a:srgbClr val="000000"/>
                </a:solidFill>
              </a:rPr>
              <a:t>: </a:t>
            </a:r>
            <a:r>
              <a:rPr lang="en-US" dirty="0">
                <a:solidFill>
                  <a:srgbClr val="000000"/>
                </a:solidFill>
              </a:rPr>
              <a:t>database with entry for each user currently in </a:t>
            </a:r>
            <a:r>
              <a:rPr lang="en-US" dirty="0" smtClean="0">
                <a:solidFill>
                  <a:srgbClr val="000000"/>
                </a:solidFill>
              </a:rPr>
              <a:t>network</a:t>
            </a:r>
          </a:p>
          <a:p>
            <a:pPr lvl="1">
              <a:defRPr/>
            </a:pPr>
            <a:r>
              <a:rPr lang="en-US" dirty="0" smtClean="0">
                <a:solidFill>
                  <a:srgbClr val="000000"/>
                </a:solidFill>
              </a:rPr>
              <a:t>note: mobile could be away from home location, but still within the home network</a:t>
            </a:r>
            <a:endParaRPr lang="en-US" dirty="0">
              <a:solidFill>
                <a:srgbClr val="000000"/>
              </a:solidFill>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22" name="Rectangle 187"/>
          <p:cNvSpPr>
            <a:spLocks noChangeArrowheads="1"/>
          </p:cNvSpPr>
          <p:nvPr/>
        </p:nvSpPr>
        <p:spPr bwMode="auto">
          <a:xfrm>
            <a:off x="75663" y="486138"/>
            <a:ext cx="854964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nchor="ctr"/>
          <a:lstStyle/>
          <a:p>
            <a:pPr algn="l">
              <a:defRPr/>
            </a:pPr>
            <a:r>
              <a:rPr lang="en-US" sz="4000" dirty="0" smtClean="0">
                <a:solidFill>
                  <a:srgbClr val="800000"/>
                </a:solidFill>
                <a:latin typeface="+mn-lt"/>
                <a:cs typeface="+mn-cs"/>
              </a:rPr>
              <a:t>Indirect Routing </a:t>
            </a:r>
            <a:r>
              <a:rPr lang="en-US" sz="4000" dirty="0">
                <a:solidFill>
                  <a:srgbClr val="800000"/>
                </a:solidFill>
                <a:latin typeface="+mn-lt"/>
                <a:cs typeface="+mn-cs"/>
              </a:rPr>
              <a:t>to </a:t>
            </a:r>
            <a:r>
              <a:rPr lang="en-US" sz="4000" dirty="0" smtClean="0">
                <a:solidFill>
                  <a:srgbClr val="800000"/>
                </a:solidFill>
                <a:latin typeface="+mn-lt"/>
                <a:cs typeface="+mn-cs"/>
              </a:rPr>
              <a:t>Mobile</a:t>
            </a:r>
            <a:endParaRPr lang="en-US" sz="4000" dirty="0">
              <a:solidFill>
                <a:srgbClr val="800000"/>
              </a:solidFill>
              <a:latin typeface="+mn-lt"/>
              <a:cs typeface="+mn-cs"/>
            </a:endParaRPr>
          </a:p>
        </p:txBody>
      </p:sp>
      <p:grpSp>
        <p:nvGrpSpPr>
          <p:cNvPr id="2" name="Group 1"/>
          <p:cNvGrpSpPr/>
          <p:nvPr/>
        </p:nvGrpSpPr>
        <p:grpSpPr>
          <a:xfrm>
            <a:off x="232251" y="1800452"/>
            <a:ext cx="9806940" cy="5839891"/>
            <a:chOff x="232251" y="1788583"/>
            <a:chExt cx="9806940" cy="5839891"/>
          </a:xfrm>
        </p:grpSpPr>
        <p:sp>
          <p:nvSpPr>
            <p:cNvPr id="63492" name="AutoShape 2"/>
            <p:cNvSpPr>
              <a:spLocks noChangeArrowheads="1"/>
            </p:cNvSpPr>
            <p:nvPr/>
          </p:nvSpPr>
          <p:spPr bwMode="auto">
            <a:xfrm>
              <a:off x="1585595" y="4919133"/>
              <a:ext cx="1163003" cy="103632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sp>
          <p:nvSpPr>
            <p:cNvPr id="63493" name="AutoShape 3"/>
            <p:cNvSpPr>
              <a:spLocks noChangeArrowheads="1"/>
            </p:cNvSpPr>
            <p:nvPr/>
          </p:nvSpPr>
          <p:spPr bwMode="auto">
            <a:xfrm>
              <a:off x="2474437" y="6448425"/>
              <a:ext cx="1163003" cy="103632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sp>
          <p:nvSpPr>
            <p:cNvPr id="63494" name="AutoShape 4"/>
            <p:cNvSpPr>
              <a:spLocks noChangeArrowheads="1"/>
            </p:cNvSpPr>
            <p:nvPr/>
          </p:nvSpPr>
          <p:spPr bwMode="auto">
            <a:xfrm>
              <a:off x="2458720" y="5408506"/>
              <a:ext cx="1163003" cy="103632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sp>
          <p:nvSpPr>
            <p:cNvPr id="63495" name="AutoShape 5"/>
            <p:cNvSpPr>
              <a:spLocks noChangeArrowheads="1"/>
            </p:cNvSpPr>
            <p:nvPr/>
          </p:nvSpPr>
          <p:spPr bwMode="auto">
            <a:xfrm>
              <a:off x="3340577" y="5935663"/>
              <a:ext cx="1163003" cy="1036320"/>
            </a:xfrm>
            <a:prstGeom prst="hexagon">
              <a:avLst>
                <a:gd name="adj" fmla="val 28906"/>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lgn="l">
                <a:defRPr/>
              </a:pPr>
              <a:endParaRPr lang="en-US">
                <a:latin typeface="+mn-lt"/>
                <a:cs typeface="+mn-cs"/>
              </a:endParaRPr>
            </a:p>
          </p:txBody>
        </p:sp>
        <p:grpSp>
          <p:nvGrpSpPr>
            <p:cNvPr id="137223" name="Group 6"/>
            <p:cNvGrpSpPr>
              <a:grpSpLocks/>
            </p:cNvGrpSpPr>
            <p:nvPr/>
          </p:nvGrpSpPr>
          <p:grpSpPr bwMode="auto">
            <a:xfrm>
              <a:off x="3803332" y="6083195"/>
              <a:ext cx="267177" cy="550545"/>
              <a:chOff x="3796" y="1043"/>
              <a:chExt cx="865" cy="1237"/>
            </a:xfrm>
          </p:grpSpPr>
          <p:sp>
            <p:nvSpPr>
              <p:cNvPr id="63665" name="Line 7"/>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66" name="Line 8"/>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67" name="Line 9"/>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68" name="Line 10"/>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69" name="Line 11"/>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0" name="Line 12"/>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1" name="Line 13"/>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2" name="Line 14"/>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3" name="Line 15"/>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4" name="Line 16"/>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5" name="Line 17"/>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6" name="Line 18"/>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7" name="Line 19"/>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8" name="Line 20"/>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79" name="Line 21"/>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137407" name="Group 22"/>
              <p:cNvGrpSpPr>
                <a:grpSpLocks/>
              </p:cNvGrpSpPr>
              <p:nvPr/>
            </p:nvGrpSpPr>
            <p:grpSpPr bwMode="auto">
              <a:xfrm>
                <a:off x="4269" y="1415"/>
                <a:ext cx="392" cy="137"/>
                <a:chOff x="4227" y="1360"/>
                <a:chExt cx="863" cy="270"/>
              </a:xfrm>
            </p:grpSpPr>
            <p:sp>
              <p:nvSpPr>
                <p:cNvPr id="63691" name="Line 23"/>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92" name="Line 24"/>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93" name="Line 25"/>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94" name="Line 26"/>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137408" name="Group 27"/>
              <p:cNvGrpSpPr>
                <a:grpSpLocks/>
              </p:cNvGrpSpPr>
              <p:nvPr/>
            </p:nvGrpSpPr>
            <p:grpSpPr bwMode="auto">
              <a:xfrm rot="5700496">
                <a:off x="4053" y="1170"/>
                <a:ext cx="392" cy="137"/>
                <a:chOff x="4227" y="1360"/>
                <a:chExt cx="863" cy="270"/>
              </a:xfrm>
            </p:grpSpPr>
            <p:sp>
              <p:nvSpPr>
                <p:cNvPr id="63687" name="Line 28"/>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88" name="Line 29"/>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89" name="Line 30"/>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90" name="Line 31"/>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137409" name="Group 32"/>
              <p:cNvGrpSpPr>
                <a:grpSpLocks/>
              </p:cNvGrpSpPr>
              <p:nvPr/>
            </p:nvGrpSpPr>
            <p:grpSpPr bwMode="auto">
              <a:xfrm rot="10800000">
                <a:off x="3796" y="1402"/>
                <a:ext cx="392" cy="137"/>
                <a:chOff x="4227" y="1360"/>
                <a:chExt cx="863" cy="270"/>
              </a:xfrm>
            </p:grpSpPr>
            <p:sp>
              <p:nvSpPr>
                <p:cNvPr id="63683" name="Line 33"/>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84" name="Line 34"/>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85" name="Line 35"/>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86" name="Line 36"/>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137224" name="Group 37"/>
            <p:cNvGrpSpPr>
              <a:grpSpLocks/>
            </p:cNvGrpSpPr>
            <p:nvPr/>
          </p:nvGrpSpPr>
          <p:grpSpPr bwMode="auto">
            <a:xfrm>
              <a:off x="2905760" y="5597420"/>
              <a:ext cx="267177" cy="550545"/>
              <a:chOff x="3796" y="1043"/>
              <a:chExt cx="865" cy="1237"/>
            </a:xfrm>
          </p:grpSpPr>
          <p:sp>
            <p:nvSpPr>
              <p:cNvPr id="63635" name="Line 38"/>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36" name="Line 39"/>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37" name="Line 40"/>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38" name="Line 41"/>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39" name="Line 42"/>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0" name="Line 43"/>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1" name="Line 44"/>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2" name="Line 45"/>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3" name="Line 46"/>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4" name="Line 47"/>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5" name="Line 48"/>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6" name="Line 49"/>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7" name="Line 50"/>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8" name="Line 51"/>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49" name="Line 52"/>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137377" name="Group 53"/>
              <p:cNvGrpSpPr>
                <a:grpSpLocks/>
              </p:cNvGrpSpPr>
              <p:nvPr/>
            </p:nvGrpSpPr>
            <p:grpSpPr bwMode="auto">
              <a:xfrm>
                <a:off x="4269" y="1415"/>
                <a:ext cx="392" cy="137"/>
                <a:chOff x="4227" y="1360"/>
                <a:chExt cx="863" cy="270"/>
              </a:xfrm>
            </p:grpSpPr>
            <p:sp>
              <p:nvSpPr>
                <p:cNvPr id="63661" name="Line 54"/>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62" name="Line 55"/>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63" name="Line 56"/>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64" name="Line 57"/>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137378" name="Group 58"/>
              <p:cNvGrpSpPr>
                <a:grpSpLocks/>
              </p:cNvGrpSpPr>
              <p:nvPr/>
            </p:nvGrpSpPr>
            <p:grpSpPr bwMode="auto">
              <a:xfrm rot="5700496">
                <a:off x="4053" y="1170"/>
                <a:ext cx="392" cy="137"/>
                <a:chOff x="4227" y="1360"/>
                <a:chExt cx="863" cy="270"/>
              </a:xfrm>
            </p:grpSpPr>
            <p:sp>
              <p:nvSpPr>
                <p:cNvPr id="63657" name="Line 59"/>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58" name="Line 60"/>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59" name="Line 61"/>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60" name="Line 62"/>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137379" name="Group 63"/>
              <p:cNvGrpSpPr>
                <a:grpSpLocks/>
              </p:cNvGrpSpPr>
              <p:nvPr/>
            </p:nvGrpSpPr>
            <p:grpSpPr bwMode="auto">
              <a:xfrm rot="10800000">
                <a:off x="3796" y="1402"/>
                <a:ext cx="392" cy="137"/>
                <a:chOff x="4227" y="1360"/>
                <a:chExt cx="863" cy="270"/>
              </a:xfrm>
            </p:grpSpPr>
            <p:sp>
              <p:nvSpPr>
                <p:cNvPr id="63653" name="Line 64"/>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54" name="Line 65"/>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55" name="Line 66"/>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56" name="Line 67"/>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137225" name="Group 68"/>
            <p:cNvGrpSpPr>
              <a:grpSpLocks/>
            </p:cNvGrpSpPr>
            <p:nvPr/>
          </p:nvGrpSpPr>
          <p:grpSpPr bwMode="auto">
            <a:xfrm>
              <a:off x="2945925" y="6615748"/>
              <a:ext cx="267176" cy="550545"/>
              <a:chOff x="3796" y="1043"/>
              <a:chExt cx="865" cy="1237"/>
            </a:xfrm>
          </p:grpSpPr>
          <p:sp>
            <p:nvSpPr>
              <p:cNvPr id="63605" name="Line 69"/>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06" name="Line 70"/>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07" name="Line 71"/>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08" name="Line 72"/>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09" name="Line 73"/>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0" name="Line 74"/>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1" name="Line 75"/>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2" name="Line 76"/>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3" name="Line 77"/>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4" name="Line 78"/>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5" name="Line 79"/>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6" name="Line 80"/>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7" name="Line 81"/>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8" name="Line 82"/>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19" name="Line 83"/>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137347" name="Group 84"/>
              <p:cNvGrpSpPr>
                <a:grpSpLocks/>
              </p:cNvGrpSpPr>
              <p:nvPr/>
            </p:nvGrpSpPr>
            <p:grpSpPr bwMode="auto">
              <a:xfrm>
                <a:off x="4269" y="1415"/>
                <a:ext cx="392" cy="137"/>
                <a:chOff x="4227" y="1360"/>
                <a:chExt cx="863" cy="270"/>
              </a:xfrm>
            </p:grpSpPr>
            <p:sp>
              <p:nvSpPr>
                <p:cNvPr id="63631" name="Line 85"/>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32" name="Line 86"/>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33" name="Line 87"/>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34" name="Line 88"/>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137348" name="Group 89"/>
              <p:cNvGrpSpPr>
                <a:grpSpLocks/>
              </p:cNvGrpSpPr>
              <p:nvPr/>
            </p:nvGrpSpPr>
            <p:grpSpPr bwMode="auto">
              <a:xfrm rot="5700496">
                <a:off x="4053" y="1170"/>
                <a:ext cx="392" cy="137"/>
                <a:chOff x="4227" y="1360"/>
                <a:chExt cx="863" cy="270"/>
              </a:xfrm>
            </p:grpSpPr>
            <p:sp>
              <p:nvSpPr>
                <p:cNvPr id="63627" name="Line 90"/>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28" name="Line 91"/>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29" name="Line 92"/>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30" name="Line 93"/>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137349" name="Group 94"/>
              <p:cNvGrpSpPr>
                <a:grpSpLocks/>
              </p:cNvGrpSpPr>
              <p:nvPr/>
            </p:nvGrpSpPr>
            <p:grpSpPr bwMode="auto">
              <a:xfrm rot="10800000">
                <a:off x="3796" y="1402"/>
                <a:ext cx="392" cy="137"/>
                <a:chOff x="4227" y="1360"/>
                <a:chExt cx="863" cy="270"/>
              </a:xfrm>
            </p:grpSpPr>
            <p:sp>
              <p:nvSpPr>
                <p:cNvPr id="63623" name="Line 95"/>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24" name="Line 96"/>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25" name="Line 97"/>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26" name="Line 98"/>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grpSp>
          <p:nvGrpSpPr>
            <p:cNvPr id="137226" name="Group 99"/>
            <p:cNvGrpSpPr>
              <a:grpSpLocks/>
            </p:cNvGrpSpPr>
            <p:nvPr/>
          </p:nvGrpSpPr>
          <p:grpSpPr bwMode="auto">
            <a:xfrm>
              <a:off x="2053590" y="5082858"/>
              <a:ext cx="267177" cy="550545"/>
              <a:chOff x="3796" y="1043"/>
              <a:chExt cx="865" cy="1237"/>
            </a:xfrm>
          </p:grpSpPr>
          <p:sp>
            <p:nvSpPr>
              <p:cNvPr id="63575" name="Line 100"/>
              <p:cNvSpPr>
                <a:spLocks noChangeShapeType="1"/>
              </p:cNvSpPr>
              <p:nvPr/>
            </p:nvSpPr>
            <p:spPr bwMode="auto">
              <a:xfrm flipH="1">
                <a:off x="3994" y="1480"/>
                <a:ext cx="232" cy="7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76" name="Line 101"/>
              <p:cNvSpPr>
                <a:spLocks noChangeShapeType="1"/>
              </p:cNvSpPr>
              <p:nvPr/>
            </p:nvSpPr>
            <p:spPr bwMode="auto">
              <a:xfrm>
                <a:off x="4226" y="1480"/>
                <a:ext cx="237" cy="7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77" name="Line 102"/>
              <p:cNvSpPr>
                <a:spLocks noChangeShapeType="1"/>
              </p:cNvSpPr>
              <p:nvPr/>
            </p:nvSpPr>
            <p:spPr bwMode="auto">
              <a:xfrm>
                <a:off x="3994" y="2199"/>
                <a:ext cx="232"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78" name="Line 103"/>
              <p:cNvSpPr>
                <a:spLocks noChangeShapeType="1"/>
              </p:cNvSpPr>
              <p:nvPr/>
            </p:nvSpPr>
            <p:spPr bwMode="auto">
              <a:xfrm flipH="1">
                <a:off x="4226" y="2199"/>
                <a:ext cx="237"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79" name="Line 104"/>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0" name="Line 105"/>
              <p:cNvSpPr>
                <a:spLocks noChangeShapeType="1"/>
              </p:cNvSpPr>
              <p:nvPr/>
            </p:nvSpPr>
            <p:spPr bwMode="auto">
              <a:xfrm flipV="1">
                <a:off x="3994" y="2126"/>
                <a:ext cx="232"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1" name="Line 106"/>
              <p:cNvSpPr>
                <a:spLocks noChangeShapeType="1"/>
              </p:cNvSpPr>
              <p:nvPr/>
            </p:nvSpPr>
            <p:spPr bwMode="auto">
              <a:xfrm flipH="1" flipV="1">
                <a:off x="4226" y="2126"/>
                <a:ext cx="237" cy="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2" name="Line 107"/>
              <p:cNvSpPr>
                <a:spLocks noChangeShapeType="1"/>
              </p:cNvSpPr>
              <p:nvPr/>
            </p:nvSpPr>
            <p:spPr bwMode="auto">
              <a:xfrm>
                <a:off x="4090" y="1892"/>
                <a:ext cx="136"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3" name="Line 108"/>
              <p:cNvSpPr>
                <a:spLocks noChangeShapeType="1"/>
              </p:cNvSpPr>
              <p:nvPr/>
            </p:nvSpPr>
            <p:spPr bwMode="auto">
              <a:xfrm flipV="1">
                <a:off x="4226" y="1892"/>
                <a:ext cx="147"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4" name="Line 109"/>
              <p:cNvSpPr>
                <a:spLocks noChangeShapeType="1"/>
              </p:cNvSpPr>
              <p:nvPr/>
            </p:nvSpPr>
            <p:spPr bwMode="auto">
              <a:xfrm>
                <a:off x="4045" y="1997"/>
                <a:ext cx="175" cy="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5" name="Line 110"/>
              <p:cNvSpPr>
                <a:spLocks noChangeShapeType="1"/>
              </p:cNvSpPr>
              <p:nvPr/>
            </p:nvSpPr>
            <p:spPr bwMode="auto">
              <a:xfrm flipV="1">
                <a:off x="4226" y="2013"/>
                <a:ext cx="175" cy="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6" name="Line 111"/>
              <p:cNvSpPr>
                <a:spLocks noChangeShapeType="1"/>
              </p:cNvSpPr>
              <p:nvPr/>
            </p:nvSpPr>
            <p:spPr bwMode="auto">
              <a:xfrm flipV="1">
                <a:off x="4226" y="1783"/>
                <a:ext cx="90"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7" name="Line 112"/>
              <p:cNvSpPr>
                <a:spLocks noChangeShapeType="1"/>
              </p:cNvSpPr>
              <p:nvPr/>
            </p:nvSpPr>
            <p:spPr bwMode="auto">
              <a:xfrm flipV="1">
                <a:off x="4226" y="1633"/>
                <a:ext cx="57" cy="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8" name="Line 113"/>
              <p:cNvSpPr>
                <a:spLocks noChangeShapeType="1"/>
              </p:cNvSpPr>
              <p:nvPr/>
            </p:nvSpPr>
            <p:spPr bwMode="auto">
              <a:xfrm>
                <a:off x="4124" y="1771"/>
                <a:ext cx="113"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89" name="Line 114"/>
              <p:cNvSpPr>
                <a:spLocks noChangeShapeType="1"/>
              </p:cNvSpPr>
              <p:nvPr/>
            </p:nvSpPr>
            <p:spPr bwMode="auto">
              <a:xfrm>
                <a:off x="4175" y="1625"/>
                <a:ext cx="62"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137317" name="Group 115"/>
              <p:cNvGrpSpPr>
                <a:grpSpLocks/>
              </p:cNvGrpSpPr>
              <p:nvPr/>
            </p:nvGrpSpPr>
            <p:grpSpPr bwMode="auto">
              <a:xfrm>
                <a:off x="4269" y="1415"/>
                <a:ext cx="392" cy="137"/>
                <a:chOff x="4227" y="1360"/>
                <a:chExt cx="863" cy="270"/>
              </a:xfrm>
            </p:grpSpPr>
            <p:sp>
              <p:nvSpPr>
                <p:cNvPr id="63601" name="Line 116"/>
                <p:cNvSpPr>
                  <a:spLocks noChangeShapeType="1"/>
                </p:cNvSpPr>
                <p:nvPr/>
              </p:nvSpPr>
              <p:spPr bwMode="auto">
                <a:xfrm>
                  <a:off x="4231"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02" name="Line 117"/>
                <p:cNvSpPr>
                  <a:spLocks noChangeShapeType="1"/>
                </p:cNvSpPr>
                <p:nvPr/>
              </p:nvSpPr>
              <p:spPr bwMode="auto">
                <a:xfrm rot="6361956" flipH="1" flipV="1">
                  <a:off x="4472" y="120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03" name="Line 118"/>
                <p:cNvSpPr>
                  <a:spLocks noChangeShapeType="1"/>
                </p:cNvSpPr>
                <p:nvPr/>
              </p:nvSpPr>
              <p:spPr bwMode="auto">
                <a:xfrm rot="6361956">
                  <a:off x="4602" y="1389"/>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04" name="Line 119"/>
                <p:cNvSpPr>
                  <a:spLocks noChangeShapeType="1"/>
                </p:cNvSpPr>
                <p:nvPr/>
              </p:nvSpPr>
              <p:spPr bwMode="auto">
                <a:xfrm rot="6361956" flipH="1" flipV="1">
                  <a:off x="4745" y="1286"/>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137318" name="Group 120"/>
              <p:cNvGrpSpPr>
                <a:grpSpLocks/>
              </p:cNvGrpSpPr>
              <p:nvPr/>
            </p:nvGrpSpPr>
            <p:grpSpPr bwMode="auto">
              <a:xfrm rot="5700496">
                <a:off x="4053" y="1170"/>
                <a:ext cx="392" cy="137"/>
                <a:chOff x="4227" y="1360"/>
                <a:chExt cx="863" cy="270"/>
              </a:xfrm>
            </p:grpSpPr>
            <p:sp>
              <p:nvSpPr>
                <p:cNvPr id="63597" name="Line 121"/>
                <p:cNvSpPr>
                  <a:spLocks noChangeShapeType="1"/>
                </p:cNvSpPr>
                <p:nvPr/>
              </p:nvSpPr>
              <p:spPr bwMode="auto">
                <a:xfrm>
                  <a:off x="422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98" name="Line 122"/>
                <p:cNvSpPr>
                  <a:spLocks noChangeShapeType="1"/>
                </p:cNvSpPr>
                <p:nvPr/>
              </p:nvSpPr>
              <p:spPr bwMode="auto">
                <a:xfrm rot="6361956" flipH="1" flipV="1">
                  <a:off x="4460" y="1219"/>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99" name="Line 123"/>
                <p:cNvSpPr>
                  <a:spLocks noChangeShapeType="1"/>
                </p:cNvSpPr>
                <p:nvPr/>
              </p:nvSpPr>
              <p:spPr bwMode="auto">
                <a:xfrm rot="6361956">
                  <a:off x="4598" y="1402"/>
                  <a:ext cx="178" cy="2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600" name="Line 124"/>
                <p:cNvSpPr>
                  <a:spLocks noChangeShapeType="1"/>
                </p:cNvSpPr>
                <p:nvPr/>
              </p:nvSpPr>
              <p:spPr bwMode="auto">
                <a:xfrm rot="6361956" flipH="1" flipV="1">
                  <a:off x="4743" y="1300"/>
                  <a:ext cx="189"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137319" name="Group 125"/>
              <p:cNvGrpSpPr>
                <a:grpSpLocks/>
              </p:cNvGrpSpPr>
              <p:nvPr/>
            </p:nvGrpSpPr>
            <p:grpSpPr bwMode="auto">
              <a:xfrm rot="10800000">
                <a:off x="3796" y="1402"/>
                <a:ext cx="392" cy="137"/>
                <a:chOff x="4227" y="1360"/>
                <a:chExt cx="863" cy="270"/>
              </a:xfrm>
            </p:grpSpPr>
            <p:sp>
              <p:nvSpPr>
                <p:cNvPr id="63593" name="Line 126"/>
                <p:cNvSpPr>
                  <a:spLocks noChangeShapeType="1"/>
                </p:cNvSpPr>
                <p:nvPr/>
              </p:nvSpPr>
              <p:spPr bwMode="auto">
                <a:xfrm>
                  <a:off x="4231" y="161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94" name="Line 127"/>
                <p:cNvSpPr>
                  <a:spLocks noChangeShapeType="1"/>
                </p:cNvSpPr>
                <p:nvPr/>
              </p:nvSpPr>
              <p:spPr bwMode="auto">
                <a:xfrm rot="6361956" flipH="1" flipV="1">
                  <a:off x="4472" y="121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95" name="Line 128"/>
                <p:cNvSpPr>
                  <a:spLocks noChangeShapeType="1"/>
                </p:cNvSpPr>
                <p:nvPr/>
              </p:nvSpPr>
              <p:spPr bwMode="auto">
                <a:xfrm rot="6361956">
                  <a:off x="4615" y="1395"/>
                  <a:ext cx="191" cy="21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sp>
              <p:nvSpPr>
                <p:cNvPr id="63596" name="Line 129"/>
                <p:cNvSpPr>
                  <a:spLocks noChangeShapeType="1"/>
                </p:cNvSpPr>
                <p:nvPr/>
              </p:nvSpPr>
              <p:spPr bwMode="auto">
                <a:xfrm rot="6361956" flipH="1" flipV="1">
                  <a:off x="4745" y="1292"/>
                  <a:ext cx="191" cy="4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sp>
          <p:nvSpPr>
            <p:cNvPr id="63500" name="Line 130"/>
            <p:cNvSpPr>
              <a:spLocks noChangeShapeType="1"/>
            </p:cNvSpPr>
            <p:nvPr/>
          </p:nvSpPr>
          <p:spPr bwMode="auto">
            <a:xfrm flipV="1">
              <a:off x="4000659" y="5584825"/>
              <a:ext cx="551815" cy="9499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63501" name="Line 131"/>
            <p:cNvSpPr>
              <a:spLocks noChangeShapeType="1"/>
            </p:cNvSpPr>
            <p:nvPr/>
          </p:nvSpPr>
          <p:spPr bwMode="auto">
            <a:xfrm flipV="1">
              <a:off x="3136265" y="5584825"/>
              <a:ext cx="935990" cy="15041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63502" name="Line 132"/>
            <p:cNvSpPr>
              <a:spLocks noChangeShapeType="1"/>
            </p:cNvSpPr>
            <p:nvPr/>
          </p:nvSpPr>
          <p:spPr bwMode="auto">
            <a:xfrm flipV="1">
              <a:off x="3108326" y="5584825"/>
              <a:ext cx="906304" cy="5253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63503" name="Line 133"/>
            <p:cNvSpPr>
              <a:spLocks noChangeShapeType="1"/>
            </p:cNvSpPr>
            <p:nvPr/>
          </p:nvSpPr>
          <p:spPr bwMode="auto">
            <a:xfrm flipV="1">
              <a:off x="2257902" y="5367127"/>
              <a:ext cx="1671161" cy="20330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137231" name="Freeform 134"/>
            <p:cNvSpPr>
              <a:spLocks/>
            </p:cNvSpPr>
            <p:nvPr/>
          </p:nvSpPr>
          <p:spPr bwMode="auto">
            <a:xfrm>
              <a:off x="5532120" y="3256704"/>
              <a:ext cx="2250917" cy="2639378"/>
            </a:xfrm>
            <a:custGeom>
              <a:avLst/>
              <a:gdLst>
                <a:gd name="T0" fmla="*/ 2147483647 w 1292"/>
                <a:gd name="T1" fmla="*/ 2147483647 h 1255"/>
                <a:gd name="T2" fmla="*/ 2147483647 w 1292"/>
                <a:gd name="T3" fmla="*/ 2147483647 h 1255"/>
                <a:gd name="T4" fmla="*/ 2147483647 w 1292"/>
                <a:gd name="T5" fmla="*/ 2147483647 h 1255"/>
                <a:gd name="T6" fmla="*/ 2147483647 w 1292"/>
                <a:gd name="T7" fmla="*/ 2147483647 h 1255"/>
                <a:gd name="T8" fmla="*/ 2147483647 w 1292"/>
                <a:gd name="T9" fmla="*/ 2147483647 h 1255"/>
                <a:gd name="T10" fmla="*/ 2147483647 w 1292"/>
                <a:gd name="T11" fmla="*/ 2147483647 h 1255"/>
                <a:gd name="T12" fmla="*/ 2147483647 w 1292"/>
                <a:gd name="T13" fmla="*/ 2147483647 h 1255"/>
                <a:gd name="T14" fmla="*/ 2147483647 w 1292"/>
                <a:gd name="T15" fmla="*/ 2147483647 h 1255"/>
                <a:gd name="T16" fmla="*/ 2147483647 w 1292"/>
                <a:gd name="T17" fmla="*/ 2147483647 h 1255"/>
                <a:gd name="T18" fmla="*/ 2147483647 w 1292"/>
                <a:gd name="T19" fmla="*/ 2147483647 h 1255"/>
                <a:gd name="T20" fmla="*/ 2147483647 w 1292"/>
                <a:gd name="T21" fmla="*/ 2147483647 h 1255"/>
                <a:gd name="T22" fmla="*/ 2147483647 w 1292"/>
                <a:gd name="T23" fmla="*/ 214748364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66CCFF"/>
            </a:solidFill>
            <a:ln>
              <a:noFill/>
            </a:ln>
            <a:effectLst/>
            <a:extLst/>
          </p:spPr>
          <p:txBody>
            <a:bodyPr wrap="none" lIns="101882" tIns="50941" rIns="101882" bIns="50941" anchor="ctr"/>
            <a:lstStyle/>
            <a:p>
              <a:pPr algn="l"/>
              <a:endParaRPr lang="en-US">
                <a:latin typeface="+mn-lt"/>
              </a:endParaRPr>
            </a:p>
          </p:txBody>
        </p:sp>
        <p:sp>
          <p:nvSpPr>
            <p:cNvPr id="63505" name="Text Box 135"/>
            <p:cNvSpPr txBox="1">
              <a:spLocks noChangeArrowheads="1"/>
            </p:cNvSpPr>
            <p:nvPr/>
          </p:nvSpPr>
          <p:spPr bwMode="auto">
            <a:xfrm>
              <a:off x="6268820" y="4489883"/>
              <a:ext cx="1621219" cy="108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dirty="0">
                  <a:latin typeface="+mn-lt"/>
                  <a:cs typeface="+mn-cs"/>
                </a:rPr>
                <a:t>Public switched </a:t>
              </a:r>
            </a:p>
            <a:p>
              <a:pPr algn="ctr" eaLnBrk="1" hangingPunct="1">
                <a:defRPr/>
              </a:pPr>
              <a:r>
                <a:rPr lang="en-US" sz="1600" dirty="0">
                  <a:latin typeface="+mn-lt"/>
                  <a:cs typeface="+mn-cs"/>
                </a:rPr>
                <a:t>telephone</a:t>
              </a:r>
            </a:p>
            <a:p>
              <a:pPr algn="ctr" eaLnBrk="1" hangingPunct="1">
                <a:defRPr/>
              </a:pPr>
              <a:r>
                <a:rPr lang="en-US" sz="1600" dirty="0">
                  <a:latin typeface="+mn-lt"/>
                  <a:cs typeface="+mn-cs"/>
                </a:rPr>
                <a:t>network </a:t>
              </a:r>
            </a:p>
          </p:txBody>
        </p:sp>
        <p:pic>
          <p:nvPicPr>
            <p:cNvPr id="137233" name="Picture 137"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2773" y="5617210"/>
              <a:ext cx="277654" cy="20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234" name="Picture 138"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15883" y="6840643"/>
              <a:ext cx="277654" cy="20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235" name="Picture 139" descr="imgyjav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0003" y="5847503"/>
              <a:ext cx="277654" cy="20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7236" name="Group 140"/>
            <p:cNvGrpSpPr>
              <a:grpSpLocks/>
            </p:cNvGrpSpPr>
            <p:nvPr/>
          </p:nvGrpSpPr>
          <p:grpSpPr bwMode="auto">
            <a:xfrm>
              <a:off x="1545432" y="6133572"/>
              <a:ext cx="1585595" cy="392218"/>
              <a:chOff x="3072" y="739"/>
              <a:chExt cx="652" cy="146"/>
            </a:xfrm>
          </p:grpSpPr>
          <p:pic>
            <p:nvPicPr>
              <p:cNvPr id="137299" name="Picture 141" descr="lgv_fqmg[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73" name="Line 142"/>
              <p:cNvSpPr>
                <a:spLocks noChangeShapeType="1"/>
              </p:cNvSpPr>
              <p:nvPr/>
            </p:nvSpPr>
            <p:spPr bwMode="auto">
              <a:xfrm flipH="1">
                <a:off x="3104" y="784"/>
                <a:ext cx="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63574" name="Line 143"/>
              <p:cNvSpPr>
                <a:spLocks noChangeShapeType="1"/>
              </p:cNvSpPr>
              <p:nvPr/>
            </p:nvSpPr>
            <p:spPr bwMode="auto">
              <a:xfrm flipH="1">
                <a:off x="3072" y="760"/>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grpSp>
        <p:sp>
          <p:nvSpPr>
            <p:cNvPr id="63510" name="Line 144"/>
            <p:cNvSpPr>
              <a:spLocks noChangeShapeType="1"/>
            </p:cNvSpPr>
            <p:nvPr/>
          </p:nvSpPr>
          <p:spPr bwMode="auto">
            <a:xfrm flipV="1">
              <a:off x="4996022" y="4947920"/>
              <a:ext cx="558800" cy="28786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63511" name="Text Box 145"/>
            <p:cNvSpPr txBox="1">
              <a:spLocks noChangeArrowheads="1"/>
            </p:cNvSpPr>
            <p:nvPr/>
          </p:nvSpPr>
          <p:spPr bwMode="auto">
            <a:xfrm>
              <a:off x="1606625" y="6428635"/>
              <a:ext cx="892540" cy="595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a:latin typeface="+mn-lt"/>
                  <a:cs typeface="+mn-cs"/>
                </a:rPr>
                <a:t>mobile</a:t>
              </a:r>
            </a:p>
            <a:p>
              <a:pPr algn="l" eaLnBrk="1" hangingPunct="1">
                <a:defRPr/>
              </a:pPr>
              <a:r>
                <a:rPr lang="en-US" sz="1600">
                  <a:latin typeface="+mn-lt"/>
                  <a:cs typeface="+mn-cs"/>
                </a:rPr>
                <a:t>user</a:t>
              </a:r>
            </a:p>
          </p:txBody>
        </p:sp>
        <p:sp>
          <p:nvSpPr>
            <p:cNvPr id="137239" name="Freeform 146"/>
            <p:cNvSpPr>
              <a:spLocks/>
            </p:cNvSpPr>
            <p:nvPr/>
          </p:nvSpPr>
          <p:spPr bwMode="auto">
            <a:xfrm>
              <a:off x="2570480" y="1788583"/>
              <a:ext cx="2460467" cy="2112222"/>
            </a:xfrm>
            <a:custGeom>
              <a:avLst/>
              <a:gdLst>
                <a:gd name="T0" fmla="*/ 2147483647 w 1209"/>
                <a:gd name="T1" fmla="*/ 2147483647 h 1134"/>
                <a:gd name="T2" fmla="*/ 2147483647 w 1209"/>
                <a:gd name="T3" fmla="*/ 2147483647 h 1134"/>
                <a:gd name="T4" fmla="*/ 2147483647 w 1209"/>
                <a:gd name="T5" fmla="*/ 2147483647 h 1134"/>
                <a:gd name="T6" fmla="*/ 2147483647 w 1209"/>
                <a:gd name="T7" fmla="*/ 2147483647 h 1134"/>
                <a:gd name="T8" fmla="*/ 2147483647 w 1209"/>
                <a:gd name="T9" fmla="*/ 2147483647 h 1134"/>
                <a:gd name="T10" fmla="*/ 2147483647 w 1209"/>
                <a:gd name="T11" fmla="*/ 2147483647 h 1134"/>
                <a:gd name="T12" fmla="*/ 2147483647 w 1209"/>
                <a:gd name="T13" fmla="*/ 2147483647 h 1134"/>
                <a:gd name="T14" fmla="*/ 2147483647 w 1209"/>
                <a:gd name="T15" fmla="*/ 2147483647 h 1134"/>
                <a:gd name="T16" fmla="*/ 2147483647 w 1209"/>
                <a:gd name="T17" fmla="*/ 2147483647 h 1134"/>
                <a:gd name="T18" fmla="*/ 2147483647 w 1209"/>
                <a:gd name="T19" fmla="*/ 2147483647 h 1134"/>
                <a:gd name="T20" fmla="*/ 2147483647 w 1209"/>
                <a:gd name="T21" fmla="*/ 2147483647 h 1134"/>
                <a:gd name="T22" fmla="*/ 2147483647 w 1209"/>
                <a:gd name="T23" fmla="*/ 2147483647 h 11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09" h="1134">
                  <a:moveTo>
                    <a:pt x="224" y="6"/>
                  </a:moveTo>
                  <a:cubicBezTo>
                    <a:pt x="112" y="13"/>
                    <a:pt x="66" y="64"/>
                    <a:pt x="33" y="141"/>
                  </a:cubicBezTo>
                  <a:cubicBezTo>
                    <a:pt x="0" y="219"/>
                    <a:pt x="24" y="370"/>
                    <a:pt x="27" y="471"/>
                  </a:cubicBezTo>
                  <a:cubicBezTo>
                    <a:pt x="30" y="572"/>
                    <a:pt x="30" y="664"/>
                    <a:pt x="50" y="747"/>
                  </a:cubicBezTo>
                  <a:cubicBezTo>
                    <a:pt x="70" y="830"/>
                    <a:pt x="79" y="924"/>
                    <a:pt x="149" y="972"/>
                  </a:cubicBezTo>
                  <a:cubicBezTo>
                    <a:pt x="219" y="1020"/>
                    <a:pt x="339" y="1012"/>
                    <a:pt x="469" y="1036"/>
                  </a:cubicBezTo>
                  <a:cubicBezTo>
                    <a:pt x="599" y="1060"/>
                    <a:pt x="822" y="1134"/>
                    <a:pt x="931" y="1115"/>
                  </a:cubicBezTo>
                  <a:cubicBezTo>
                    <a:pt x="1040" y="1096"/>
                    <a:pt x="1079" y="1039"/>
                    <a:pt x="1122" y="920"/>
                  </a:cubicBezTo>
                  <a:cubicBezTo>
                    <a:pt x="1165" y="801"/>
                    <a:pt x="1188" y="523"/>
                    <a:pt x="1189" y="401"/>
                  </a:cubicBezTo>
                  <a:cubicBezTo>
                    <a:pt x="1190" y="279"/>
                    <a:pt x="1209" y="240"/>
                    <a:pt x="1128" y="190"/>
                  </a:cubicBezTo>
                  <a:cubicBezTo>
                    <a:pt x="1046" y="141"/>
                    <a:pt x="850" y="135"/>
                    <a:pt x="701" y="104"/>
                  </a:cubicBezTo>
                  <a:cubicBezTo>
                    <a:pt x="552" y="72"/>
                    <a:pt x="335" y="0"/>
                    <a:pt x="224" y="6"/>
                  </a:cubicBezTo>
                  <a:close/>
                </a:path>
              </a:pathLst>
            </a:custGeom>
            <a:solidFill>
              <a:srgbClr val="66CCFF"/>
            </a:solidFill>
            <a:ln>
              <a:noFill/>
            </a:ln>
            <a:effectLst/>
            <a:extLst/>
          </p:spPr>
          <p:txBody>
            <a:bodyPr wrap="none" lIns="101882" tIns="50941" rIns="101882" bIns="50941" anchor="ctr"/>
            <a:lstStyle/>
            <a:p>
              <a:pPr algn="l"/>
              <a:endParaRPr lang="en-US">
                <a:latin typeface="+mn-lt"/>
              </a:endParaRPr>
            </a:p>
          </p:txBody>
        </p:sp>
        <p:grpSp>
          <p:nvGrpSpPr>
            <p:cNvPr id="137240" name="Group 147"/>
            <p:cNvGrpSpPr>
              <a:grpSpLocks/>
            </p:cNvGrpSpPr>
            <p:nvPr/>
          </p:nvGrpSpPr>
          <p:grpSpPr bwMode="auto">
            <a:xfrm>
              <a:off x="3509963" y="2621598"/>
              <a:ext cx="1257300" cy="1068705"/>
              <a:chOff x="661" y="883"/>
              <a:chExt cx="720" cy="594"/>
            </a:xfrm>
          </p:grpSpPr>
          <p:grpSp>
            <p:nvGrpSpPr>
              <p:cNvPr id="137295" name="Group 148"/>
              <p:cNvGrpSpPr>
                <a:grpSpLocks/>
              </p:cNvGrpSpPr>
              <p:nvPr/>
            </p:nvGrpSpPr>
            <p:grpSpPr bwMode="auto">
              <a:xfrm>
                <a:off x="718" y="912"/>
                <a:ext cx="621" cy="562"/>
                <a:chOff x="3164" y="2556"/>
                <a:chExt cx="901" cy="338"/>
              </a:xfrm>
            </p:grpSpPr>
            <p:sp>
              <p:nvSpPr>
                <p:cNvPr id="63570" name="Rectangle 149"/>
                <p:cNvSpPr>
                  <a:spLocks noChangeArrowheads="1"/>
                </p:cNvSpPr>
                <p:nvPr/>
              </p:nvSpPr>
              <p:spPr bwMode="auto">
                <a:xfrm>
                  <a:off x="3164" y="2556"/>
                  <a:ext cx="901" cy="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71" name="Text Box 150"/>
                <p:cNvSpPr txBox="1">
                  <a:spLocks noChangeArrowheads="1"/>
                </p:cNvSpPr>
                <p:nvPr/>
              </p:nvSpPr>
              <p:spPr bwMode="auto">
                <a:xfrm>
                  <a:off x="3212" y="2573"/>
                  <a:ext cx="168" cy="12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endParaRPr lang="en-US" smtClean="0">
                    <a:latin typeface="+mn-lt"/>
                    <a:cs typeface="+mn-cs"/>
                  </a:endParaRPr>
                </a:p>
              </p:txBody>
            </p:sp>
          </p:grpSp>
          <p:sp>
            <p:nvSpPr>
              <p:cNvPr id="63569" name="Text Box 151"/>
              <p:cNvSpPr txBox="1">
                <a:spLocks noChangeArrowheads="1"/>
              </p:cNvSpPr>
              <p:nvPr/>
            </p:nvSpPr>
            <p:spPr bwMode="auto">
              <a:xfrm>
                <a:off x="661" y="883"/>
                <a:ext cx="720" cy="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dirty="0">
                    <a:latin typeface="+mn-lt"/>
                    <a:cs typeface="+mn-cs"/>
                  </a:rPr>
                  <a:t>home</a:t>
                </a:r>
              </a:p>
              <a:p>
                <a:pPr algn="ctr" eaLnBrk="1" hangingPunct="1">
                  <a:defRPr/>
                </a:pPr>
                <a:r>
                  <a:rPr lang="en-US" sz="1600" dirty="0">
                    <a:latin typeface="+mn-lt"/>
                    <a:cs typeface="+mn-cs"/>
                  </a:rPr>
                  <a:t>Mobile </a:t>
                </a:r>
              </a:p>
              <a:p>
                <a:pPr algn="ctr" eaLnBrk="1" hangingPunct="1">
                  <a:defRPr/>
                </a:pPr>
                <a:r>
                  <a:rPr lang="en-US" sz="1600" dirty="0">
                    <a:latin typeface="+mn-lt"/>
                    <a:cs typeface="+mn-cs"/>
                  </a:rPr>
                  <a:t>Switching </a:t>
                </a:r>
              </a:p>
              <a:p>
                <a:pPr algn="ctr" eaLnBrk="1" hangingPunct="1">
                  <a:defRPr/>
                </a:pPr>
                <a:r>
                  <a:rPr lang="en-US" sz="1600" dirty="0">
                    <a:latin typeface="+mn-lt"/>
                    <a:cs typeface="+mn-cs"/>
                  </a:rPr>
                  <a:t>Center</a:t>
                </a:r>
              </a:p>
            </p:txBody>
          </p:sp>
        </p:grpSp>
        <p:grpSp>
          <p:nvGrpSpPr>
            <p:cNvPr id="137241" name="Group 152"/>
            <p:cNvGrpSpPr>
              <a:grpSpLocks/>
            </p:cNvGrpSpPr>
            <p:nvPr/>
          </p:nvGrpSpPr>
          <p:grpSpPr bwMode="auto">
            <a:xfrm>
              <a:off x="2750341" y="1910927"/>
              <a:ext cx="738663" cy="559541"/>
              <a:chOff x="3202" y="3056"/>
              <a:chExt cx="423" cy="311"/>
            </a:xfrm>
          </p:grpSpPr>
          <p:sp>
            <p:nvSpPr>
              <p:cNvPr id="63562" name="Oval 153"/>
              <p:cNvSpPr>
                <a:spLocks noChangeArrowheads="1"/>
              </p:cNvSpPr>
              <p:nvPr/>
            </p:nvSpPr>
            <p:spPr bwMode="auto">
              <a:xfrm>
                <a:off x="3203" y="3295"/>
                <a:ext cx="400" cy="7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63" name="Line 154"/>
              <p:cNvSpPr>
                <a:spLocks noChangeShapeType="1"/>
              </p:cNvSpPr>
              <p:nvPr/>
            </p:nvSpPr>
            <p:spPr bwMode="auto">
              <a:xfrm>
                <a:off x="3204" y="3096"/>
                <a:ext cx="0"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63564" name="Rectangle 155"/>
              <p:cNvSpPr>
                <a:spLocks noChangeArrowheads="1"/>
              </p:cNvSpPr>
              <p:nvPr/>
            </p:nvSpPr>
            <p:spPr bwMode="auto">
              <a:xfrm>
                <a:off x="3210" y="3090"/>
                <a:ext cx="393" cy="23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65" name="Oval 156"/>
              <p:cNvSpPr>
                <a:spLocks noChangeArrowheads="1"/>
              </p:cNvSpPr>
              <p:nvPr/>
            </p:nvSpPr>
            <p:spPr bwMode="auto">
              <a:xfrm>
                <a:off x="3202" y="3056"/>
                <a:ext cx="400" cy="7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66" name="Line 157"/>
              <p:cNvSpPr>
                <a:spLocks noChangeShapeType="1"/>
              </p:cNvSpPr>
              <p:nvPr/>
            </p:nvSpPr>
            <p:spPr bwMode="auto">
              <a:xfrm>
                <a:off x="3603" y="3099"/>
                <a:ext cx="0"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63567" name="Text Box 158"/>
              <p:cNvSpPr txBox="1">
                <a:spLocks noChangeArrowheads="1"/>
              </p:cNvSpPr>
              <p:nvPr/>
            </p:nvSpPr>
            <p:spPr bwMode="auto">
              <a:xfrm>
                <a:off x="3218" y="3137"/>
                <a:ext cx="407"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dirty="0">
                    <a:latin typeface="+mn-lt"/>
                    <a:cs typeface="+mn-cs"/>
                  </a:rPr>
                  <a:t>HLR</a:t>
                </a:r>
              </a:p>
            </p:txBody>
          </p:sp>
        </p:grpSp>
        <p:sp>
          <p:nvSpPr>
            <p:cNvPr id="63515" name="Text Box 159"/>
            <p:cNvSpPr txBox="1">
              <a:spLocks noChangeArrowheads="1"/>
            </p:cNvSpPr>
            <p:nvPr/>
          </p:nvSpPr>
          <p:spPr bwMode="auto">
            <a:xfrm>
              <a:off x="3866811" y="2042119"/>
              <a:ext cx="1040117" cy="595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dirty="0">
                  <a:latin typeface="+mn-lt"/>
                  <a:cs typeface="+mn-cs"/>
                </a:rPr>
                <a:t>home </a:t>
              </a:r>
            </a:p>
            <a:p>
              <a:pPr algn="ctr" eaLnBrk="1" hangingPunct="1">
                <a:defRPr/>
              </a:pPr>
              <a:r>
                <a:rPr lang="en-US" sz="1600" dirty="0">
                  <a:latin typeface="+mn-lt"/>
                  <a:cs typeface="+mn-cs"/>
                </a:rPr>
                <a:t>network</a:t>
              </a:r>
            </a:p>
          </p:txBody>
        </p:sp>
        <p:sp>
          <p:nvSpPr>
            <p:cNvPr id="63516" name="Text Box 160"/>
            <p:cNvSpPr txBox="1">
              <a:spLocks noChangeArrowheads="1"/>
            </p:cNvSpPr>
            <p:nvPr/>
          </p:nvSpPr>
          <p:spPr bwMode="auto">
            <a:xfrm>
              <a:off x="3572094" y="7033155"/>
              <a:ext cx="1040117" cy="595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a:latin typeface="+mn-lt"/>
                  <a:cs typeface="+mn-cs"/>
                </a:rPr>
                <a:t>visited</a:t>
              </a:r>
            </a:p>
            <a:p>
              <a:pPr algn="l" eaLnBrk="1" hangingPunct="1">
                <a:defRPr/>
              </a:pPr>
              <a:r>
                <a:rPr lang="en-US" sz="1600">
                  <a:latin typeface="+mn-lt"/>
                  <a:cs typeface="+mn-cs"/>
                </a:rPr>
                <a:t>network</a:t>
              </a:r>
            </a:p>
          </p:txBody>
        </p:sp>
        <p:pic>
          <p:nvPicPr>
            <p:cNvPr id="137244" name="Picture 161" descr="e2gmc3yp[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37634" y="2598209"/>
              <a:ext cx="564038"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18" name="Line 162"/>
            <p:cNvSpPr>
              <a:spLocks noChangeShapeType="1"/>
            </p:cNvSpPr>
            <p:nvPr/>
          </p:nvSpPr>
          <p:spPr bwMode="auto">
            <a:xfrm flipV="1">
              <a:off x="7510622" y="3206326"/>
              <a:ext cx="433070" cy="460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lgn="l">
                <a:defRPr/>
              </a:pPr>
              <a:endParaRPr lang="en-US">
                <a:latin typeface="+mn-lt"/>
                <a:cs typeface="+mn-cs"/>
              </a:endParaRPr>
            </a:p>
          </p:txBody>
        </p:sp>
        <p:sp>
          <p:nvSpPr>
            <p:cNvPr id="63519" name="Text Box 163"/>
            <p:cNvSpPr txBox="1">
              <a:spLocks noChangeArrowheads="1"/>
            </p:cNvSpPr>
            <p:nvPr/>
          </p:nvSpPr>
          <p:spPr bwMode="auto">
            <a:xfrm>
              <a:off x="6808610" y="2254568"/>
              <a:ext cx="1684424" cy="34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sz="1600">
                  <a:latin typeface="+mn-lt"/>
                  <a:cs typeface="+mn-cs"/>
                </a:rPr>
                <a:t>correspondent</a:t>
              </a:r>
            </a:p>
          </p:txBody>
        </p:sp>
        <p:grpSp>
          <p:nvGrpSpPr>
            <p:cNvPr id="137247" name="Group 172"/>
            <p:cNvGrpSpPr>
              <a:grpSpLocks/>
            </p:cNvGrpSpPr>
            <p:nvPr/>
          </p:nvGrpSpPr>
          <p:grpSpPr bwMode="auto">
            <a:xfrm>
              <a:off x="3845243" y="4838170"/>
              <a:ext cx="1211898" cy="831215"/>
              <a:chOff x="2157" y="1155"/>
              <a:chExt cx="694" cy="462"/>
            </a:xfrm>
          </p:grpSpPr>
          <p:grpSp>
            <p:nvGrpSpPr>
              <p:cNvPr id="137285" name="Group 173"/>
              <p:cNvGrpSpPr>
                <a:grpSpLocks/>
              </p:cNvGrpSpPr>
              <p:nvPr/>
            </p:nvGrpSpPr>
            <p:grpSpPr bwMode="auto">
              <a:xfrm>
                <a:off x="2198" y="1176"/>
                <a:ext cx="621" cy="426"/>
                <a:chOff x="3164" y="2556"/>
                <a:chExt cx="901" cy="338"/>
              </a:xfrm>
            </p:grpSpPr>
            <p:sp>
              <p:nvSpPr>
                <p:cNvPr id="63560" name="Rectangle 174"/>
                <p:cNvSpPr>
                  <a:spLocks noChangeArrowheads="1"/>
                </p:cNvSpPr>
                <p:nvPr/>
              </p:nvSpPr>
              <p:spPr bwMode="auto">
                <a:xfrm>
                  <a:off x="3164" y="2556"/>
                  <a:ext cx="901" cy="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61" name="Text Box 175"/>
                <p:cNvSpPr txBox="1">
                  <a:spLocks noChangeArrowheads="1"/>
                </p:cNvSpPr>
                <p:nvPr/>
              </p:nvSpPr>
              <p:spPr bwMode="auto">
                <a:xfrm>
                  <a:off x="3227" y="2573"/>
                  <a:ext cx="153" cy="1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endParaRPr lang="en-US" smtClean="0">
                    <a:latin typeface="+mn-lt"/>
                    <a:cs typeface="+mn-cs"/>
                  </a:endParaRPr>
                </a:p>
              </p:txBody>
            </p:sp>
          </p:grpSp>
          <p:sp>
            <p:nvSpPr>
              <p:cNvPr id="63559" name="Text Box 176"/>
              <p:cNvSpPr txBox="1">
                <a:spLocks noChangeArrowheads="1"/>
              </p:cNvSpPr>
              <p:nvPr/>
            </p:nvSpPr>
            <p:spPr bwMode="auto">
              <a:xfrm>
                <a:off x="2157" y="1155"/>
                <a:ext cx="694" cy="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dirty="0">
                    <a:latin typeface="+mn-lt"/>
                    <a:cs typeface="+mn-cs"/>
                  </a:rPr>
                  <a:t>Mobile </a:t>
                </a:r>
              </a:p>
              <a:p>
                <a:pPr algn="ctr" eaLnBrk="1" hangingPunct="1">
                  <a:defRPr/>
                </a:pPr>
                <a:r>
                  <a:rPr lang="en-US" sz="1600" dirty="0">
                    <a:latin typeface="+mn-lt"/>
                    <a:cs typeface="+mn-cs"/>
                  </a:rPr>
                  <a:t>Switching </a:t>
                </a:r>
              </a:p>
              <a:p>
                <a:pPr algn="ctr" eaLnBrk="1" hangingPunct="1">
                  <a:defRPr/>
                </a:pPr>
                <a:r>
                  <a:rPr lang="en-US" sz="1600" dirty="0">
                    <a:latin typeface="+mn-lt"/>
                    <a:cs typeface="+mn-cs"/>
                  </a:rPr>
                  <a:t>Center</a:t>
                </a:r>
              </a:p>
            </p:txBody>
          </p:sp>
        </p:grpSp>
        <p:grpSp>
          <p:nvGrpSpPr>
            <p:cNvPr id="137248" name="Group 177"/>
            <p:cNvGrpSpPr>
              <a:grpSpLocks/>
            </p:cNvGrpSpPr>
            <p:nvPr/>
          </p:nvGrpSpPr>
          <p:grpSpPr bwMode="auto">
            <a:xfrm>
              <a:off x="3406937" y="4544907"/>
              <a:ext cx="705485" cy="559541"/>
              <a:chOff x="3202" y="3056"/>
              <a:chExt cx="404" cy="311"/>
            </a:xfrm>
          </p:grpSpPr>
          <p:sp>
            <p:nvSpPr>
              <p:cNvPr id="63552" name="Oval 178"/>
              <p:cNvSpPr>
                <a:spLocks noChangeArrowheads="1"/>
              </p:cNvSpPr>
              <p:nvPr/>
            </p:nvSpPr>
            <p:spPr bwMode="auto">
              <a:xfrm>
                <a:off x="3203" y="3295"/>
                <a:ext cx="400" cy="7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53" name="Line 179"/>
              <p:cNvSpPr>
                <a:spLocks noChangeShapeType="1"/>
              </p:cNvSpPr>
              <p:nvPr/>
            </p:nvSpPr>
            <p:spPr bwMode="auto">
              <a:xfrm>
                <a:off x="3204" y="3096"/>
                <a:ext cx="0"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63554" name="Rectangle 180"/>
              <p:cNvSpPr>
                <a:spLocks noChangeArrowheads="1"/>
              </p:cNvSpPr>
              <p:nvPr/>
            </p:nvSpPr>
            <p:spPr bwMode="auto">
              <a:xfrm>
                <a:off x="3210" y="3090"/>
                <a:ext cx="393" cy="23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55" name="Oval 181"/>
              <p:cNvSpPr>
                <a:spLocks noChangeArrowheads="1"/>
              </p:cNvSpPr>
              <p:nvPr/>
            </p:nvSpPr>
            <p:spPr bwMode="auto">
              <a:xfrm>
                <a:off x="3202" y="3056"/>
                <a:ext cx="400" cy="7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56" name="Line 182"/>
              <p:cNvSpPr>
                <a:spLocks noChangeShapeType="1"/>
              </p:cNvSpPr>
              <p:nvPr/>
            </p:nvSpPr>
            <p:spPr bwMode="auto">
              <a:xfrm>
                <a:off x="3603" y="3099"/>
                <a:ext cx="0"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l">
                  <a:defRPr/>
                </a:pPr>
                <a:endParaRPr lang="en-US">
                  <a:latin typeface="+mn-lt"/>
                  <a:cs typeface="+mn-cs"/>
                </a:endParaRPr>
              </a:p>
            </p:txBody>
          </p:sp>
          <p:sp>
            <p:nvSpPr>
              <p:cNvPr id="63557" name="Text Box 183"/>
              <p:cNvSpPr txBox="1">
                <a:spLocks noChangeArrowheads="1"/>
              </p:cNvSpPr>
              <p:nvPr/>
            </p:nvSpPr>
            <p:spPr bwMode="auto">
              <a:xfrm>
                <a:off x="3212" y="3137"/>
                <a:ext cx="394"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eaLnBrk="1" hangingPunct="1">
                  <a:defRPr/>
                </a:pPr>
                <a:r>
                  <a:rPr lang="en-US" b="1" dirty="0">
                    <a:latin typeface="+mn-lt"/>
                    <a:cs typeface="+mn-cs"/>
                  </a:rPr>
                  <a:t>VLR</a:t>
                </a:r>
              </a:p>
            </p:txBody>
          </p:sp>
        </p:grpSp>
        <p:grpSp>
          <p:nvGrpSpPr>
            <p:cNvPr id="453822" name="Group 190"/>
            <p:cNvGrpSpPr>
              <a:grpSpLocks/>
            </p:cNvGrpSpPr>
            <p:nvPr/>
          </p:nvGrpSpPr>
          <p:grpSpPr bwMode="auto">
            <a:xfrm>
              <a:off x="4477385" y="3220719"/>
              <a:ext cx="5561806" cy="1363768"/>
              <a:chOff x="2564" y="1612"/>
              <a:chExt cx="3185" cy="758"/>
            </a:xfrm>
          </p:grpSpPr>
          <p:sp>
            <p:nvSpPr>
              <p:cNvPr id="137273" name="Freeform 164"/>
              <p:cNvSpPr>
                <a:spLocks/>
              </p:cNvSpPr>
              <p:nvPr/>
            </p:nvSpPr>
            <p:spPr bwMode="auto">
              <a:xfrm>
                <a:off x="2564" y="1612"/>
                <a:ext cx="1825" cy="571"/>
              </a:xfrm>
              <a:custGeom>
                <a:avLst/>
                <a:gdLst>
                  <a:gd name="T0" fmla="*/ 1825 w 1825"/>
                  <a:gd name="T1" fmla="*/ 0 h 571"/>
                  <a:gd name="T2" fmla="*/ 1409 w 1825"/>
                  <a:gd name="T3" fmla="*/ 480 h 571"/>
                  <a:gd name="T4" fmla="*/ 905 w 1825"/>
                  <a:gd name="T5" fmla="*/ 544 h 571"/>
                  <a:gd name="T6" fmla="*/ 425 w 1825"/>
                  <a:gd name="T7" fmla="*/ 424 h 571"/>
                  <a:gd name="T8" fmla="*/ 153 w 1825"/>
                  <a:gd name="T9" fmla="*/ 200 h 571"/>
                  <a:gd name="T10" fmla="*/ 25 w 1825"/>
                  <a:gd name="T11" fmla="*/ 208 h 571"/>
                  <a:gd name="T12" fmla="*/ 1 w 1825"/>
                  <a:gd name="T13" fmla="*/ 280 h 5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25" h="571">
                    <a:moveTo>
                      <a:pt x="1825" y="0"/>
                    </a:moveTo>
                    <a:cubicBezTo>
                      <a:pt x="1756" y="80"/>
                      <a:pt x="1562" y="389"/>
                      <a:pt x="1409" y="480"/>
                    </a:cubicBezTo>
                    <a:cubicBezTo>
                      <a:pt x="1256" y="571"/>
                      <a:pt x="1069" y="553"/>
                      <a:pt x="905" y="544"/>
                    </a:cubicBezTo>
                    <a:cubicBezTo>
                      <a:pt x="741" y="535"/>
                      <a:pt x="550" y="481"/>
                      <a:pt x="425" y="424"/>
                    </a:cubicBezTo>
                    <a:cubicBezTo>
                      <a:pt x="300" y="367"/>
                      <a:pt x="220" y="236"/>
                      <a:pt x="153" y="200"/>
                    </a:cubicBezTo>
                    <a:cubicBezTo>
                      <a:pt x="86" y="164"/>
                      <a:pt x="50" y="195"/>
                      <a:pt x="25" y="208"/>
                    </a:cubicBezTo>
                    <a:cubicBezTo>
                      <a:pt x="0" y="221"/>
                      <a:pt x="6" y="265"/>
                      <a:pt x="1" y="280"/>
                    </a:cubicBezTo>
                  </a:path>
                </a:pathLst>
              </a:custGeom>
              <a:noFill/>
              <a:ln w="28575" cmpd="sng">
                <a:solidFill>
                  <a:srgbClr val="FF0000"/>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nvGrpSpPr>
              <p:cNvPr id="137274" name="Group 165"/>
              <p:cNvGrpSpPr>
                <a:grpSpLocks/>
              </p:cNvGrpSpPr>
              <p:nvPr/>
            </p:nvGrpSpPr>
            <p:grpSpPr bwMode="auto">
              <a:xfrm>
                <a:off x="3617" y="2064"/>
                <a:ext cx="204" cy="215"/>
                <a:chOff x="616" y="3506"/>
                <a:chExt cx="204" cy="215"/>
              </a:xfrm>
            </p:grpSpPr>
            <p:sp>
              <p:nvSpPr>
                <p:cNvPr id="63550" name="Oval 166"/>
                <p:cNvSpPr>
                  <a:spLocks noChangeArrowheads="1"/>
                </p:cNvSpPr>
                <p:nvPr/>
              </p:nvSpPr>
              <p:spPr bwMode="auto">
                <a:xfrm>
                  <a:off x="618" y="3520"/>
                  <a:ext cx="202" cy="201"/>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51" name="Text Box 167"/>
                <p:cNvSpPr txBox="1">
                  <a:spLocks noChangeArrowheads="1"/>
                </p:cNvSpPr>
                <p:nvPr/>
              </p:nvSpPr>
              <p:spPr bwMode="auto">
                <a:xfrm>
                  <a:off x="616" y="3506"/>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FF0000"/>
                      </a:solidFill>
                      <a:latin typeface="+mn-lt"/>
                      <a:cs typeface="+mn-cs"/>
                    </a:rPr>
                    <a:t>1</a:t>
                  </a:r>
                </a:p>
              </p:txBody>
            </p:sp>
          </p:grpSp>
          <p:sp>
            <p:nvSpPr>
              <p:cNvPr id="63548" name="Text Box 188"/>
              <p:cNvSpPr txBox="1">
                <a:spLocks noChangeArrowheads="1"/>
              </p:cNvSpPr>
              <p:nvPr/>
            </p:nvSpPr>
            <p:spPr bwMode="auto">
              <a:xfrm>
                <a:off x="4505" y="2011"/>
                <a:ext cx="1244" cy="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mtClean="0">
                    <a:latin typeface="+mn-lt"/>
                    <a:cs typeface="Arial" charset="0"/>
                  </a:rPr>
                  <a:t>call routed </a:t>
                </a:r>
              </a:p>
              <a:p>
                <a:pPr algn="l">
                  <a:defRPr/>
                </a:pPr>
                <a:r>
                  <a:rPr lang="en-US" smtClean="0">
                    <a:latin typeface="+mn-lt"/>
                    <a:cs typeface="Arial" charset="0"/>
                  </a:rPr>
                  <a:t>to home network</a:t>
                </a:r>
              </a:p>
            </p:txBody>
          </p:sp>
          <p:sp>
            <p:nvSpPr>
              <p:cNvPr id="63549" name="Line 189"/>
              <p:cNvSpPr>
                <a:spLocks noChangeShapeType="1"/>
              </p:cNvSpPr>
              <p:nvPr/>
            </p:nvSpPr>
            <p:spPr bwMode="auto">
              <a:xfrm flipV="1">
                <a:off x="3872" y="2127"/>
                <a:ext cx="568" cy="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453825" name="Group 193"/>
            <p:cNvGrpSpPr>
              <a:grpSpLocks/>
            </p:cNvGrpSpPr>
            <p:nvPr/>
          </p:nvGrpSpPr>
          <p:grpSpPr bwMode="auto">
            <a:xfrm>
              <a:off x="232251" y="2393104"/>
              <a:ext cx="4814414" cy="1948498"/>
              <a:chOff x="133" y="1152"/>
              <a:chExt cx="2757" cy="1083"/>
            </a:xfrm>
          </p:grpSpPr>
          <p:grpSp>
            <p:nvGrpSpPr>
              <p:cNvPr id="137268" name="Group 184"/>
              <p:cNvGrpSpPr>
                <a:grpSpLocks/>
              </p:cNvGrpSpPr>
              <p:nvPr/>
            </p:nvGrpSpPr>
            <p:grpSpPr bwMode="auto">
              <a:xfrm>
                <a:off x="1891" y="1152"/>
                <a:ext cx="202" cy="215"/>
                <a:chOff x="618" y="3506"/>
                <a:chExt cx="202" cy="215"/>
              </a:xfrm>
            </p:grpSpPr>
            <p:sp>
              <p:nvSpPr>
                <p:cNvPr id="63544" name="Oval 185"/>
                <p:cNvSpPr>
                  <a:spLocks noChangeArrowheads="1"/>
                </p:cNvSpPr>
                <p:nvPr/>
              </p:nvSpPr>
              <p:spPr bwMode="auto">
                <a:xfrm>
                  <a:off x="618" y="3520"/>
                  <a:ext cx="202" cy="201"/>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45" name="Text Box 186"/>
                <p:cNvSpPr txBox="1">
                  <a:spLocks noChangeArrowheads="1"/>
                </p:cNvSpPr>
                <p:nvPr/>
              </p:nvSpPr>
              <p:spPr bwMode="auto">
                <a:xfrm>
                  <a:off x="618" y="3506"/>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FF0000"/>
                      </a:solidFill>
                      <a:latin typeface="+mn-lt"/>
                      <a:cs typeface="+mn-cs"/>
                    </a:rPr>
                    <a:t>2</a:t>
                  </a:r>
                </a:p>
              </p:txBody>
            </p:sp>
          </p:grpSp>
          <p:sp>
            <p:nvSpPr>
              <p:cNvPr id="63542" name="Text Box 191"/>
              <p:cNvSpPr txBox="1">
                <a:spLocks noChangeArrowheads="1"/>
              </p:cNvSpPr>
              <p:nvPr/>
            </p:nvSpPr>
            <p:spPr bwMode="auto">
              <a:xfrm>
                <a:off x="133" y="1568"/>
                <a:ext cx="2757" cy="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a:latin typeface="+mn-lt"/>
                    <a:cs typeface="Arial" charset="0"/>
                  </a:rPr>
                  <a:t>home MSC consults HLR,</a:t>
                </a:r>
              </a:p>
              <a:p>
                <a:pPr algn="l">
                  <a:defRPr/>
                </a:pPr>
                <a:r>
                  <a:rPr lang="en-US" dirty="0">
                    <a:latin typeface="+mn-lt"/>
                    <a:cs typeface="Arial" charset="0"/>
                  </a:rPr>
                  <a:t>gets roaming number of</a:t>
                </a:r>
              </a:p>
              <a:p>
                <a:pPr algn="l">
                  <a:defRPr/>
                </a:pPr>
                <a:r>
                  <a:rPr lang="en-US" dirty="0">
                    <a:latin typeface="+mn-lt"/>
                    <a:cs typeface="Arial" charset="0"/>
                  </a:rPr>
                  <a:t>mobile </a:t>
                </a:r>
                <a:r>
                  <a:rPr lang="en-US" dirty="0" smtClean="0">
                    <a:latin typeface="+mn-lt"/>
                    <a:cs typeface="Arial" charset="0"/>
                  </a:rPr>
                  <a:t>(MSRN) in </a:t>
                </a:r>
                <a:r>
                  <a:rPr lang="en-US" dirty="0">
                    <a:latin typeface="+mn-lt"/>
                    <a:cs typeface="Arial" charset="0"/>
                  </a:rPr>
                  <a:t>visited </a:t>
                </a:r>
                <a:r>
                  <a:rPr lang="en-US" dirty="0" smtClean="0">
                    <a:latin typeface="+mn-lt"/>
                    <a:cs typeface="Arial" charset="0"/>
                  </a:rPr>
                  <a:t>network</a:t>
                </a:r>
              </a:p>
              <a:p>
                <a:pPr algn="l">
                  <a:defRPr/>
                </a:pPr>
                <a:r>
                  <a:rPr lang="en-US" dirty="0" smtClean="0">
                    <a:latin typeface="+mn-lt"/>
                    <a:cs typeface="Arial" charset="0"/>
                  </a:rPr>
                  <a:t>MSRN: Mobile Station Roaming Number</a:t>
                </a:r>
                <a:endParaRPr lang="en-US" dirty="0">
                  <a:latin typeface="+mn-lt"/>
                  <a:cs typeface="Arial" charset="0"/>
                </a:endParaRPr>
              </a:p>
            </p:txBody>
          </p:sp>
          <p:sp>
            <p:nvSpPr>
              <p:cNvPr id="63543" name="Line 192"/>
              <p:cNvSpPr>
                <a:spLocks noChangeShapeType="1"/>
              </p:cNvSpPr>
              <p:nvPr/>
            </p:nvSpPr>
            <p:spPr bwMode="auto">
              <a:xfrm flipV="1">
                <a:off x="1709" y="1373"/>
                <a:ext cx="182" cy="1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453833" name="Group 201"/>
            <p:cNvGrpSpPr>
              <a:grpSpLocks/>
            </p:cNvGrpSpPr>
            <p:nvPr/>
          </p:nvGrpSpPr>
          <p:grpSpPr bwMode="auto">
            <a:xfrm>
              <a:off x="4507072" y="3738881"/>
              <a:ext cx="5186362" cy="2693353"/>
              <a:chOff x="2581" y="1900"/>
              <a:chExt cx="2970" cy="1497"/>
            </a:xfrm>
          </p:grpSpPr>
          <p:sp>
            <p:nvSpPr>
              <p:cNvPr id="137262" name="Freeform 168"/>
              <p:cNvSpPr>
                <a:spLocks/>
              </p:cNvSpPr>
              <p:nvPr/>
            </p:nvSpPr>
            <p:spPr bwMode="auto">
              <a:xfrm>
                <a:off x="2581" y="1900"/>
                <a:ext cx="666" cy="721"/>
              </a:xfrm>
              <a:custGeom>
                <a:avLst/>
                <a:gdLst>
                  <a:gd name="T0" fmla="*/ 0 w 666"/>
                  <a:gd name="T1" fmla="*/ 0 h 721"/>
                  <a:gd name="T2" fmla="*/ 552 w 666"/>
                  <a:gd name="T3" fmla="*/ 336 h 721"/>
                  <a:gd name="T4" fmla="*/ 624 w 666"/>
                  <a:gd name="T5" fmla="*/ 560 h 721"/>
                  <a:gd name="T6" fmla="*/ 299 w 666"/>
                  <a:gd name="T7" fmla="*/ 721 h 7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66" h="721">
                    <a:moveTo>
                      <a:pt x="0" y="0"/>
                    </a:moveTo>
                    <a:cubicBezTo>
                      <a:pt x="92" y="56"/>
                      <a:pt x="448" y="243"/>
                      <a:pt x="552" y="336"/>
                    </a:cubicBezTo>
                    <a:cubicBezTo>
                      <a:pt x="656" y="429"/>
                      <a:pt x="666" y="496"/>
                      <a:pt x="624" y="560"/>
                    </a:cubicBezTo>
                    <a:cubicBezTo>
                      <a:pt x="582" y="624"/>
                      <a:pt x="367" y="688"/>
                      <a:pt x="299" y="721"/>
                    </a:cubicBezTo>
                  </a:path>
                </a:pathLst>
              </a:custGeom>
              <a:noFill/>
              <a:ln w="28575" cmpd="sng">
                <a:solidFill>
                  <a:srgbClr val="FF0000"/>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a:latin typeface="+mn-lt"/>
                </a:endParaRPr>
              </a:p>
            </p:txBody>
          </p:sp>
          <p:grpSp>
            <p:nvGrpSpPr>
              <p:cNvPr id="137263" name="Group 169"/>
              <p:cNvGrpSpPr>
                <a:grpSpLocks/>
              </p:cNvGrpSpPr>
              <p:nvPr/>
            </p:nvGrpSpPr>
            <p:grpSpPr bwMode="auto">
              <a:xfrm>
                <a:off x="3131" y="2280"/>
                <a:ext cx="202" cy="215"/>
                <a:chOff x="618" y="3506"/>
                <a:chExt cx="202" cy="215"/>
              </a:xfrm>
            </p:grpSpPr>
            <p:sp>
              <p:nvSpPr>
                <p:cNvPr id="63539" name="Oval 170"/>
                <p:cNvSpPr>
                  <a:spLocks noChangeArrowheads="1"/>
                </p:cNvSpPr>
                <p:nvPr/>
              </p:nvSpPr>
              <p:spPr bwMode="auto">
                <a:xfrm>
                  <a:off x="618" y="3520"/>
                  <a:ext cx="202" cy="201"/>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40" name="Text Box 171"/>
                <p:cNvSpPr txBox="1">
                  <a:spLocks noChangeArrowheads="1"/>
                </p:cNvSpPr>
                <p:nvPr/>
              </p:nvSpPr>
              <p:spPr bwMode="auto">
                <a:xfrm>
                  <a:off x="625" y="3506"/>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FF0000"/>
                      </a:solidFill>
                      <a:latin typeface="+mn-lt"/>
                      <a:cs typeface="+mn-cs"/>
                    </a:rPr>
                    <a:t>3</a:t>
                  </a:r>
                </a:p>
              </p:txBody>
            </p:sp>
          </p:grpSp>
          <p:sp>
            <p:nvSpPr>
              <p:cNvPr id="63537" name="Text Box 194"/>
              <p:cNvSpPr txBox="1">
                <a:spLocks noChangeArrowheads="1"/>
              </p:cNvSpPr>
              <p:nvPr/>
            </p:nvSpPr>
            <p:spPr bwMode="auto">
              <a:xfrm>
                <a:off x="3281" y="3038"/>
                <a:ext cx="2270" cy="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mtClean="0">
                    <a:latin typeface="+mn-lt"/>
                    <a:cs typeface="Arial" charset="0"/>
                  </a:rPr>
                  <a:t>home MSC sets up 2</a:t>
                </a:r>
                <a:r>
                  <a:rPr lang="en-US" baseline="30000" smtClean="0">
                    <a:latin typeface="+mn-lt"/>
                    <a:cs typeface="Arial" charset="0"/>
                  </a:rPr>
                  <a:t>nd</a:t>
                </a:r>
                <a:r>
                  <a:rPr lang="en-US" smtClean="0">
                    <a:latin typeface="+mn-lt"/>
                    <a:cs typeface="Arial" charset="0"/>
                  </a:rPr>
                  <a:t> leg of call</a:t>
                </a:r>
              </a:p>
              <a:p>
                <a:pPr algn="l">
                  <a:defRPr/>
                </a:pPr>
                <a:r>
                  <a:rPr lang="en-US" smtClean="0">
                    <a:latin typeface="+mn-lt"/>
                    <a:cs typeface="Arial" charset="0"/>
                  </a:rPr>
                  <a:t>to MSC in visited network</a:t>
                </a:r>
              </a:p>
            </p:txBody>
          </p:sp>
          <p:sp>
            <p:nvSpPr>
              <p:cNvPr id="63538" name="Line 200"/>
              <p:cNvSpPr>
                <a:spLocks noChangeShapeType="1"/>
              </p:cNvSpPr>
              <p:nvPr/>
            </p:nvSpPr>
            <p:spPr bwMode="auto">
              <a:xfrm>
                <a:off x="3273" y="2516"/>
                <a:ext cx="126" cy="5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453836" name="Group 204"/>
            <p:cNvGrpSpPr>
              <a:grpSpLocks/>
            </p:cNvGrpSpPr>
            <p:nvPr/>
          </p:nvGrpSpPr>
          <p:grpSpPr bwMode="auto">
            <a:xfrm>
              <a:off x="2799240" y="5606414"/>
              <a:ext cx="6815613" cy="1723602"/>
              <a:chOff x="1603" y="2938"/>
              <a:chExt cx="3903" cy="958"/>
            </a:xfrm>
          </p:grpSpPr>
          <p:grpSp>
            <p:nvGrpSpPr>
              <p:cNvPr id="137255" name="Group 199"/>
              <p:cNvGrpSpPr>
                <a:grpSpLocks/>
              </p:cNvGrpSpPr>
              <p:nvPr/>
            </p:nvGrpSpPr>
            <p:grpSpPr bwMode="auto">
              <a:xfrm>
                <a:off x="1603" y="2938"/>
                <a:ext cx="557" cy="307"/>
                <a:chOff x="1603" y="2938"/>
                <a:chExt cx="557" cy="307"/>
              </a:xfrm>
            </p:grpSpPr>
            <p:sp>
              <p:nvSpPr>
                <p:cNvPr id="63531" name="Line 195"/>
                <p:cNvSpPr>
                  <a:spLocks noChangeShapeType="1"/>
                </p:cNvSpPr>
                <p:nvPr/>
              </p:nvSpPr>
              <p:spPr bwMode="auto">
                <a:xfrm flipH="1">
                  <a:off x="1603" y="2938"/>
                  <a:ext cx="557" cy="307"/>
                </a:xfrm>
                <a:prstGeom prst="line">
                  <a:avLst/>
                </a:prstGeom>
                <a:noFill/>
                <a:ln w="28575">
                  <a:solidFill>
                    <a:srgbClr val="FF3300"/>
                  </a:solidFill>
                  <a:round/>
                  <a:headEnd type="none"/>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137259" name="Group 196"/>
                <p:cNvGrpSpPr>
                  <a:grpSpLocks/>
                </p:cNvGrpSpPr>
                <p:nvPr/>
              </p:nvGrpSpPr>
              <p:grpSpPr bwMode="auto">
                <a:xfrm>
                  <a:off x="1844" y="2952"/>
                  <a:ext cx="202" cy="215"/>
                  <a:chOff x="618" y="3506"/>
                  <a:chExt cx="202" cy="215"/>
                </a:xfrm>
              </p:grpSpPr>
              <p:sp>
                <p:nvSpPr>
                  <p:cNvPr id="63533" name="Oval 197"/>
                  <p:cNvSpPr>
                    <a:spLocks noChangeArrowheads="1"/>
                  </p:cNvSpPr>
                  <p:nvPr/>
                </p:nvSpPr>
                <p:spPr bwMode="auto">
                  <a:xfrm>
                    <a:off x="618" y="3520"/>
                    <a:ext cx="202" cy="201"/>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63534" name="Text Box 198"/>
                  <p:cNvSpPr txBox="1">
                    <a:spLocks noChangeArrowheads="1"/>
                  </p:cNvSpPr>
                  <p:nvPr/>
                </p:nvSpPr>
                <p:spPr bwMode="auto">
                  <a:xfrm>
                    <a:off x="625" y="3506"/>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FF0000"/>
                        </a:solidFill>
                        <a:latin typeface="+mn-lt"/>
                        <a:cs typeface="+mn-cs"/>
                      </a:rPr>
                      <a:t>4</a:t>
                    </a:r>
                  </a:p>
                </p:txBody>
              </p:sp>
            </p:grpSp>
          </p:grpSp>
          <p:sp>
            <p:nvSpPr>
              <p:cNvPr id="63529" name="Text Box 202"/>
              <p:cNvSpPr txBox="1">
                <a:spLocks noChangeArrowheads="1"/>
              </p:cNvSpPr>
              <p:nvPr/>
            </p:nvSpPr>
            <p:spPr bwMode="auto">
              <a:xfrm>
                <a:off x="3088" y="3537"/>
                <a:ext cx="2418" cy="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mtClean="0">
                    <a:latin typeface="+mn-lt"/>
                    <a:cs typeface="Arial" charset="0"/>
                  </a:rPr>
                  <a:t>MSC in visited network completes</a:t>
                </a:r>
              </a:p>
              <a:p>
                <a:pPr algn="l">
                  <a:defRPr/>
                </a:pPr>
                <a:r>
                  <a:rPr lang="en-US" smtClean="0">
                    <a:latin typeface="+mn-lt"/>
                    <a:cs typeface="Arial" charset="0"/>
                  </a:rPr>
                  <a:t>call through base station to mobile</a:t>
                </a:r>
              </a:p>
            </p:txBody>
          </p:sp>
          <p:sp>
            <p:nvSpPr>
              <p:cNvPr id="63530" name="Line 203"/>
              <p:cNvSpPr>
                <a:spLocks noChangeShapeType="1"/>
              </p:cNvSpPr>
              <p:nvPr/>
            </p:nvSpPr>
            <p:spPr bwMode="auto">
              <a:xfrm flipH="1" flipV="1">
                <a:off x="2074" y="3091"/>
                <a:ext cx="835" cy="5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sp>
        <p:nvSpPr>
          <p:cNvPr id="4" name="Slide Number Placeholder 3"/>
          <p:cNvSpPr>
            <a:spLocks noGrp="1"/>
          </p:cNvSpPr>
          <p:nvPr>
            <p:ph type="sldNum" sz="quarter" idx="10"/>
          </p:nvPr>
        </p:nvSpPr>
        <p:spPr/>
        <p:txBody>
          <a:bodyPr/>
          <a:lstStyle/>
          <a:p>
            <a:fld id="{0783864D-491B-0D48-9494-9F5AD408C5EE}"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846733" y="2258897"/>
            <a:ext cx="4211667" cy="2542222"/>
            <a:chOff x="122526" y="3332544"/>
            <a:chExt cx="4211667" cy="2542222"/>
          </a:xfrm>
        </p:grpSpPr>
        <p:grpSp>
          <p:nvGrpSpPr>
            <p:cNvPr id="141316" name="Group 5"/>
            <p:cNvGrpSpPr>
              <a:grpSpLocks/>
            </p:cNvGrpSpPr>
            <p:nvPr/>
          </p:nvGrpSpPr>
          <p:grpSpPr bwMode="auto">
            <a:xfrm>
              <a:off x="405130" y="4532587"/>
              <a:ext cx="548323" cy="721466"/>
              <a:chOff x="3796" y="1043"/>
              <a:chExt cx="865" cy="1237"/>
            </a:xfrm>
          </p:grpSpPr>
          <p:sp>
            <p:nvSpPr>
              <p:cNvPr id="65627" name="Line 6"/>
              <p:cNvSpPr>
                <a:spLocks noChangeShapeType="1"/>
              </p:cNvSpPr>
              <p:nvPr/>
            </p:nvSpPr>
            <p:spPr bwMode="auto">
              <a:xfrm flipH="1">
                <a:off x="3992" y="1481"/>
                <a:ext cx="234" cy="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28" name="Line 7"/>
              <p:cNvSpPr>
                <a:spLocks noChangeShapeType="1"/>
              </p:cNvSpPr>
              <p:nvPr/>
            </p:nvSpPr>
            <p:spPr bwMode="auto">
              <a:xfrm>
                <a:off x="4226" y="1481"/>
                <a:ext cx="237" cy="71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29" name="Line 8"/>
              <p:cNvSpPr>
                <a:spLocks noChangeShapeType="1"/>
              </p:cNvSpPr>
              <p:nvPr/>
            </p:nvSpPr>
            <p:spPr bwMode="auto">
              <a:xfrm>
                <a:off x="3992" y="2200"/>
                <a:ext cx="234"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0" name="Line 9"/>
              <p:cNvSpPr>
                <a:spLocks noChangeShapeType="1"/>
              </p:cNvSpPr>
              <p:nvPr/>
            </p:nvSpPr>
            <p:spPr bwMode="auto">
              <a:xfrm flipH="1">
                <a:off x="4226" y="2200"/>
                <a:ext cx="237"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1" name="Line 10"/>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2" name="Line 11"/>
              <p:cNvSpPr>
                <a:spLocks noChangeShapeType="1"/>
              </p:cNvSpPr>
              <p:nvPr/>
            </p:nvSpPr>
            <p:spPr bwMode="auto">
              <a:xfrm flipV="1">
                <a:off x="3992" y="2126"/>
                <a:ext cx="234"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3" name="Line 12"/>
              <p:cNvSpPr>
                <a:spLocks noChangeShapeType="1"/>
              </p:cNvSpPr>
              <p:nvPr/>
            </p:nvSpPr>
            <p:spPr bwMode="auto">
              <a:xfrm flipH="1" flipV="1">
                <a:off x="4226" y="2126"/>
                <a:ext cx="237" cy="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4" name="Line 13"/>
              <p:cNvSpPr>
                <a:spLocks noChangeShapeType="1"/>
              </p:cNvSpPr>
              <p:nvPr/>
            </p:nvSpPr>
            <p:spPr bwMode="auto">
              <a:xfrm>
                <a:off x="4091" y="1891"/>
                <a:ext cx="135" cy="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5" name="Line 14"/>
              <p:cNvSpPr>
                <a:spLocks noChangeShapeType="1"/>
              </p:cNvSpPr>
              <p:nvPr/>
            </p:nvSpPr>
            <p:spPr bwMode="auto">
              <a:xfrm flipV="1">
                <a:off x="4226" y="1891"/>
                <a:ext cx="143" cy="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6" name="Line 15"/>
              <p:cNvSpPr>
                <a:spLocks noChangeShapeType="1"/>
              </p:cNvSpPr>
              <p:nvPr/>
            </p:nvSpPr>
            <p:spPr bwMode="auto">
              <a:xfrm>
                <a:off x="4047" y="1996"/>
                <a:ext cx="176"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7" name="Line 16"/>
              <p:cNvSpPr>
                <a:spLocks noChangeShapeType="1"/>
              </p:cNvSpPr>
              <p:nvPr/>
            </p:nvSpPr>
            <p:spPr bwMode="auto">
              <a:xfrm flipV="1">
                <a:off x="4226" y="2012"/>
                <a:ext cx="176" cy="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8" name="Line 17"/>
              <p:cNvSpPr>
                <a:spLocks noChangeShapeType="1"/>
              </p:cNvSpPr>
              <p:nvPr/>
            </p:nvSpPr>
            <p:spPr bwMode="auto">
              <a:xfrm flipV="1">
                <a:off x="4226" y="1783"/>
                <a:ext cx="91"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9" name="Line 18"/>
              <p:cNvSpPr>
                <a:spLocks noChangeShapeType="1"/>
              </p:cNvSpPr>
              <p:nvPr/>
            </p:nvSpPr>
            <p:spPr bwMode="auto">
              <a:xfrm flipV="1">
                <a:off x="4226" y="1632"/>
                <a:ext cx="58"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0" name="Line 19"/>
              <p:cNvSpPr>
                <a:spLocks noChangeShapeType="1"/>
              </p:cNvSpPr>
              <p:nvPr/>
            </p:nvSpPr>
            <p:spPr bwMode="auto">
              <a:xfrm>
                <a:off x="4127" y="1771"/>
                <a:ext cx="107"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1" name="Line 20"/>
              <p:cNvSpPr>
                <a:spLocks noChangeShapeType="1"/>
              </p:cNvSpPr>
              <p:nvPr/>
            </p:nvSpPr>
            <p:spPr bwMode="auto">
              <a:xfrm>
                <a:off x="4176" y="1626"/>
                <a:ext cx="61" cy="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1417" name="Group 21"/>
              <p:cNvGrpSpPr>
                <a:grpSpLocks/>
              </p:cNvGrpSpPr>
              <p:nvPr/>
            </p:nvGrpSpPr>
            <p:grpSpPr bwMode="auto">
              <a:xfrm>
                <a:off x="4269" y="1415"/>
                <a:ext cx="392" cy="137"/>
                <a:chOff x="4227" y="1360"/>
                <a:chExt cx="863" cy="270"/>
              </a:xfrm>
            </p:grpSpPr>
            <p:sp>
              <p:nvSpPr>
                <p:cNvPr id="65653" name="Line 22"/>
                <p:cNvSpPr>
                  <a:spLocks noChangeShapeType="1"/>
                </p:cNvSpPr>
                <p:nvPr/>
              </p:nvSpPr>
              <p:spPr bwMode="auto">
                <a:xfrm>
                  <a:off x="4229" y="160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4" name="Line 23"/>
                <p:cNvSpPr>
                  <a:spLocks noChangeShapeType="1"/>
                </p:cNvSpPr>
                <p:nvPr/>
              </p:nvSpPr>
              <p:spPr bwMode="auto">
                <a:xfrm rot="6361956" flipH="1" flipV="1">
                  <a:off x="4465" y="1205"/>
                  <a:ext cx="188"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5" name="Line 24"/>
                <p:cNvSpPr>
                  <a:spLocks noChangeShapeType="1"/>
                </p:cNvSpPr>
                <p:nvPr/>
              </p:nvSpPr>
              <p:spPr bwMode="auto">
                <a:xfrm rot="6361956">
                  <a:off x="4608" y="1396"/>
                  <a:ext cx="182"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6" name="Line 25"/>
                <p:cNvSpPr>
                  <a:spLocks noChangeShapeType="1"/>
                </p:cNvSpPr>
                <p:nvPr/>
              </p:nvSpPr>
              <p:spPr bwMode="auto">
                <a:xfrm rot="6361956" flipH="1" flipV="1">
                  <a:off x="4747" y="1287"/>
                  <a:ext cx="188"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1418" name="Group 26"/>
              <p:cNvGrpSpPr>
                <a:grpSpLocks/>
              </p:cNvGrpSpPr>
              <p:nvPr/>
            </p:nvGrpSpPr>
            <p:grpSpPr bwMode="auto">
              <a:xfrm rot="5700496">
                <a:off x="4053" y="1170"/>
                <a:ext cx="392" cy="137"/>
                <a:chOff x="4227" y="1360"/>
                <a:chExt cx="863" cy="270"/>
              </a:xfrm>
            </p:grpSpPr>
            <p:sp>
              <p:nvSpPr>
                <p:cNvPr id="65649" name="Line 27"/>
                <p:cNvSpPr>
                  <a:spLocks noChangeShapeType="1"/>
                </p:cNvSpPr>
                <p:nvPr/>
              </p:nvSpPr>
              <p:spPr bwMode="auto">
                <a:xfrm>
                  <a:off x="4225" y="160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0" name="Line 28"/>
                <p:cNvSpPr>
                  <a:spLocks noChangeShapeType="1"/>
                </p:cNvSpPr>
                <p:nvPr/>
              </p:nvSpPr>
              <p:spPr bwMode="auto">
                <a:xfrm rot="6361956" flipH="1" flipV="1">
                  <a:off x="4462" y="1212"/>
                  <a:ext cx="190"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1" name="Line 29"/>
                <p:cNvSpPr>
                  <a:spLocks noChangeShapeType="1"/>
                </p:cNvSpPr>
                <p:nvPr/>
              </p:nvSpPr>
              <p:spPr bwMode="auto">
                <a:xfrm rot="6361956">
                  <a:off x="4596" y="1401"/>
                  <a:ext cx="190" cy="204"/>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2" name="Line 30"/>
                <p:cNvSpPr>
                  <a:spLocks noChangeShapeType="1"/>
                </p:cNvSpPr>
                <p:nvPr/>
              </p:nvSpPr>
              <p:spPr bwMode="auto">
                <a:xfrm rot="6361956" flipH="1" flipV="1">
                  <a:off x="4744" y="1296"/>
                  <a:ext cx="190"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1419" name="Group 31"/>
              <p:cNvGrpSpPr>
                <a:grpSpLocks/>
              </p:cNvGrpSpPr>
              <p:nvPr/>
            </p:nvGrpSpPr>
            <p:grpSpPr bwMode="auto">
              <a:xfrm rot="10800000">
                <a:off x="3796" y="1402"/>
                <a:ext cx="392" cy="137"/>
                <a:chOff x="4227" y="1360"/>
                <a:chExt cx="863" cy="270"/>
              </a:xfrm>
            </p:grpSpPr>
            <p:sp>
              <p:nvSpPr>
                <p:cNvPr id="65645" name="Line 32"/>
                <p:cNvSpPr>
                  <a:spLocks noChangeShapeType="1"/>
                </p:cNvSpPr>
                <p:nvPr/>
              </p:nvSpPr>
              <p:spPr bwMode="auto">
                <a:xfrm>
                  <a:off x="4235" y="160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6" name="Line 33"/>
                <p:cNvSpPr>
                  <a:spLocks noChangeShapeType="1"/>
                </p:cNvSpPr>
                <p:nvPr/>
              </p:nvSpPr>
              <p:spPr bwMode="auto">
                <a:xfrm rot="6361956" flipH="1" flipV="1">
                  <a:off x="4474" y="1204"/>
                  <a:ext cx="195"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7" name="Line 34"/>
                <p:cNvSpPr>
                  <a:spLocks noChangeShapeType="1"/>
                </p:cNvSpPr>
                <p:nvPr/>
              </p:nvSpPr>
              <p:spPr bwMode="auto">
                <a:xfrm rot="6361956">
                  <a:off x="4617" y="1402"/>
                  <a:ext cx="188"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8" name="Line 35"/>
                <p:cNvSpPr>
                  <a:spLocks noChangeShapeType="1"/>
                </p:cNvSpPr>
                <p:nvPr/>
              </p:nvSpPr>
              <p:spPr bwMode="auto">
                <a:xfrm rot="6361956" flipH="1" flipV="1">
                  <a:off x="4753" y="1295"/>
                  <a:ext cx="188"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sp>
          <p:nvSpPr>
            <p:cNvPr id="65542" name="Line 36"/>
            <p:cNvSpPr>
              <a:spLocks noChangeShapeType="1"/>
            </p:cNvSpPr>
            <p:nvPr/>
          </p:nvSpPr>
          <p:spPr bwMode="auto">
            <a:xfrm flipV="1">
              <a:off x="668815" y="4356269"/>
              <a:ext cx="1293971" cy="8797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grpSp>
          <p:nvGrpSpPr>
            <p:cNvPr id="141318" name="Group 37"/>
            <p:cNvGrpSpPr>
              <a:grpSpLocks/>
            </p:cNvGrpSpPr>
            <p:nvPr/>
          </p:nvGrpSpPr>
          <p:grpSpPr bwMode="auto">
            <a:xfrm>
              <a:off x="1283494" y="5482548"/>
              <a:ext cx="1585595" cy="392218"/>
              <a:chOff x="3072" y="739"/>
              <a:chExt cx="652" cy="146"/>
            </a:xfrm>
          </p:grpSpPr>
          <p:pic>
            <p:nvPicPr>
              <p:cNvPr id="141399" name="Picture 38" descr="lgv_fqm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625" name="Line 39"/>
              <p:cNvSpPr>
                <a:spLocks noChangeShapeType="1"/>
              </p:cNvSpPr>
              <p:nvPr/>
            </p:nvSpPr>
            <p:spPr bwMode="auto">
              <a:xfrm flipH="1">
                <a:off x="3104" y="784"/>
                <a:ext cx="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5626" name="Line 40"/>
              <p:cNvSpPr>
                <a:spLocks noChangeShapeType="1"/>
              </p:cNvSpPr>
              <p:nvPr/>
            </p:nvSpPr>
            <p:spPr bwMode="auto">
              <a:xfrm flipH="1">
                <a:off x="3072" y="760"/>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sp>
          <p:nvSpPr>
            <p:cNvPr id="65622" name="Rectangle 43"/>
            <p:cNvSpPr>
              <a:spLocks noChangeArrowheads="1"/>
            </p:cNvSpPr>
            <p:nvPr/>
          </p:nvSpPr>
          <p:spPr bwMode="auto">
            <a:xfrm>
              <a:off x="1750979" y="3606015"/>
              <a:ext cx="1250666" cy="7664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1600" dirty="0" smtClean="0">
                  <a:latin typeface="+mn-lt"/>
                  <a:cs typeface="+mn-cs"/>
                </a:rPr>
                <a:t>Mobile</a:t>
              </a:r>
              <a:br>
                <a:rPr lang="en-US" sz="1600" dirty="0" smtClean="0">
                  <a:latin typeface="+mn-lt"/>
                  <a:cs typeface="+mn-cs"/>
                </a:rPr>
              </a:br>
              <a:r>
                <a:rPr lang="en-US" sz="1600" dirty="0" smtClean="0">
                  <a:latin typeface="+mn-lt"/>
                  <a:cs typeface="+mn-cs"/>
                </a:rPr>
                <a:t>Switching</a:t>
              </a:r>
              <a:br>
                <a:rPr lang="en-US" sz="1600" dirty="0" smtClean="0">
                  <a:latin typeface="+mn-lt"/>
                  <a:cs typeface="+mn-cs"/>
                </a:rPr>
              </a:br>
              <a:r>
                <a:rPr lang="en-US" sz="1600" dirty="0" smtClean="0">
                  <a:latin typeface="+mn-lt"/>
                  <a:cs typeface="+mn-cs"/>
                </a:rPr>
                <a:t>Center</a:t>
              </a:r>
              <a:endParaRPr lang="en-US" sz="1600" dirty="0">
                <a:latin typeface="+mn-lt"/>
                <a:cs typeface="+mn-cs"/>
              </a:endParaRPr>
            </a:p>
          </p:txBody>
        </p:sp>
        <p:grpSp>
          <p:nvGrpSpPr>
            <p:cNvPr id="141320" name="Group 46"/>
            <p:cNvGrpSpPr>
              <a:grpSpLocks/>
            </p:cNvGrpSpPr>
            <p:nvPr/>
          </p:nvGrpSpPr>
          <p:grpSpPr bwMode="auto">
            <a:xfrm>
              <a:off x="1259047" y="3332544"/>
              <a:ext cx="700246" cy="559540"/>
              <a:chOff x="3202" y="3056"/>
              <a:chExt cx="401" cy="311"/>
            </a:xfrm>
          </p:grpSpPr>
          <p:sp>
            <p:nvSpPr>
              <p:cNvPr id="65614" name="Oval 47"/>
              <p:cNvSpPr>
                <a:spLocks noChangeArrowheads="1"/>
              </p:cNvSpPr>
              <p:nvPr/>
            </p:nvSpPr>
            <p:spPr bwMode="auto">
              <a:xfrm>
                <a:off x="3203" y="3295"/>
                <a:ext cx="400" cy="7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615" name="Line 48"/>
              <p:cNvSpPr>
                <a:spLocks noChangeShapeType="1"/>
              </p:cNvSpPr>
              <p:nvPr/>
            </p:nvSpPr>
            <p:spPr bwMode="auto">
              <a:xfrm>
                <a:off x="3204" y="3096"/>
                <a:ext cx="0"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5616" name="Rectangle 49"/>
              <p:cNvSpPr>
                <a:spLocks noChangeArrowheads="1"/>
              </p:cNvSpPr>
              <p:nvPr/>
            </p:nvSpPr>
            <p:spPr bwMode="auto">
              <a:xfrm>
                <a:off x="3210" y="3090"/>
                <a:ext cx="393" cy="23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617" name="Oval 50"/>
              <p:cNvSpPr>
                <a:spLocks noChangeArrowheads="1"/>
              </p:cNvSpPr>
              <p:nvPr/>
            </p:nvSpPr>
            <p:spPr bwMode="auto">
              <a:xfrm>
                <a:off x="3202" y="3056"/>
                <a:ext cx="400" cy="7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618" name="Line 51"/>
              <p:cNvSpPr>
                <a:spLocks noChangeShapeType="1"/>
              </p:cNvSpPr>
              <p:nvPr/>
            </p:nvSpPr>
            <p:spPr bwMode="auto">
              <a:xfrm>
                <a:off x="3603" y="3099"/>
                <a:ext cx="0"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5619" name="Text Box 52"/>
              <p:cNvSpPr txBox="1">
                <a:spLocks noChangeArrowheads="1"/>
              </p:cNvSpPr>
              <p:nvPr/>
            </p:nvSpPr>
            <p:spPr bwMode="auto">
              <a:xfrm>
                <a:off x="3212" y="3137"/>
                <a:ext cx="37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a:latin typeface="+mn-lt"/>
                    <a:cs typeface="+mn-cs"/>
                  </a:rPr>
                  <a:t>VLR</a:t>
                </a:r>
              </a:p>
            </p:txBody>
          </p:sp>
        </p:grpSp>
        <p:grpSp>
          <p:nvGrpSpPr>
            <p:cNvPr id="141321" name="Group 53"/>
            <p:cNvGrpSpPr>
              <a:grpSpLocks/>
            </p:cNvGrpSpPr>
            <p:nvPr/>
          </p:nvGrpSpPr>
          <p:grpSpPr bwMode="auto">
            <a:xfrm>
              <a:off x="3688080" y="4532587"/>
              <a:ext cx="548323" cy="721466"/>
              <a:chOff x="3796" y="1043"/>
              <a:chExt cx="865" cy="1237"/>
            </a:xfrm>
          </p:grpSpPr>
          <p:sp>
            <p:nvSpPr>
              <p:cNvPr id="65584" name="Line 54"/>
              <p:cNvSpPr>
                <a:spLocks noChangeShapeType="1"/>
              </p:cNvSpPr>
              <p:nvPr/>
            </p:nvSpPr>
            <p:spPr bwMode="auto">
              <a:xfrm flipH="1">
                <a:off x="3992" y="1481"/>
                <a:ext cx="234" cy="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5" name="Line 55"/>
              <p:cNvSpPr>
                <a:spLocks noChangeShapeType="1"/>
              </p:cNvSpPr>
              <p:nvPr/>
            </p:nvSpPr>
            <p:spPr bwMode="auto">
              <a:xfrm>
                <a:off x="4226" y="1481"/>
                <a:ext cx="237" cy="71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6" name="Line 56"/>
              <p:cNvSpPr>
                <a:spLocks noChangeShapeType="1"/>
              </p:cNvSpPr>
              <p:nvPr/>
            </p:nvSpPr>
            <p:spPr bwMode="auto">
              <a:xfrm>
                <a:off x="3992" y="2200"/>
                <a:ext cx="234"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7" name="Line 57"/>
              <p:cNvSpPr>
                <a:spLocks noChangeShapeType="1"/>
              </p:cNvSpPr>
              <p:nvPr/>
            </p:nvSpPr>
            <p:spPr bwMode="auto">
              <a:xfrm flipH="1">
                <a:off x="4226" y="2200"/>
                <a:ext cx="237"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8" name="Line 58"/>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9" name="Line 59"/>
              <p:cNvSpPr>
                <a:spLocks noChangeShapeType="1"/>
              </p:cNvSpPr>
              <p:nvPr/>
            </p:nvSpPr>
            <p:spPr bwMode="auto">
              <a:xfrm flipV="1">
                <a:off x="3992" y="2126"/>
                <a:ext cx="234"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0" name="Line 60"/>
              <p:cNvSpPr>
                <a:spLocks noChangeShapeType="1"/>
              </p:cNvSpPr>
              <p:nvPr/>
            </p:nvSpPr>
            <p:spPr bwMode="auto">
              <a:xfrm flipH="1" flipV="1">
                <a:off x="4226" y="2126"/>
                <a:ext cx="237" cy="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1" name="Line 61"/>
              <p:cNvSpPr>
                <a:spLocks noChangeShapeType="1"/>
              </p:cNvSpPr>
              <p:nvPr/>
            </p:nvSpPr>
            <p:spPr bwMode="auto">
              <a:xfrm>
                <a:off x="4091" y="1891"/>
                <a:ext cx="135" cy="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2" name="Line 62"/>
              <p:cNvSpPr>
                <a:spLocks noChangeShapeType="1"/>
              </p:cNvSpPr>
              <p:nvPr/>
            </p:nvSpPr>
            <p:spPr bwMode="auto">
              <a:xfrm flipV="1">
                <a:off x="4226" y="1891"/>
                <a:ext cx="143" cy="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3" name="Line 63"/>
              <p:cNvSpPr>
                <a:spLocks noChangeShapeType="1"/>
              </p:cNvSpPr>
              <p:nvPr/>
            </p:nvSpPr>
            <p:spPr bwMode="auto">
              <a:xfrm>
                <a:off x="4047" y="1996"/>
                <a:ext cx="176"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4" name="Line 64"/>
              <p:cNvSpPr>
                <a:spLocks noChangeShapeType="1"/>
              </p:cNvSpPr>
              <p:nvPr/>
            </p:nvSpPr>
            <p:spPr bwMode="auto">
              <a:xfrm flipV="1">
                <a:off x="4226" y="2012"/>
                <a:ext cx="176" cy="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5" name="Line 65"/>
              <p:cNvSpPr>
                <a:spLocks noChangeShapeType="1"/>
              </p:cNvSpPr>
              <p:nvPr/>
            </p:nvSpPr>
            <p:spPr bwMode="auto">
              <a:xfrm flipV="1">
                <a:off x="4226" y="1783"/>
                <a:ext cx="91"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6" name="Line 66"/>
              <p:cNvSpPr>
                <a:spLocks noChangeShapeType="1"/>
              </p:cNvSpPr>
              <p:nvPr/>
            </p:nvSpPr>
            <p:spPr bwMode="auto">
              <a:xfrm flipV="1">
                <a:off x="4226" y="1632"/>
                <a:ext cx="58"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7" name="Line 67"/>
              <p:cNvSpPr>
                <a:spLocks noChangeShapeType="1"/>
              </p:cNvSpPr>
              <p:nvPr/>
            </p:nvSpPr>
            <p:spPr bwMode="auto">
              <a:xfrm>
                <a:off x="4127" y="1771"/>
                <a:ext cx="107"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8" name="Line 68"/>
              <p:cNvSpPr>
                <a:spLocks noChangeShapeType="1"/>
              </p:cNvSpPr>
              <p:nvPr/>
            </p:nvSpPr>
            <p:spPr bwMode="auto">
              <a:xfrm>
                <a:off x="4176" y="1626"/>
                <a:ext cx="61" cy="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1374" name="Group 69"/>
              <p:cNvGrpSpPr>
                <a:grpSpLocks/>
              </p:cNvGrpSpPr>
              <p:nvPr/>
            </p:nvGrpSpPr>
            <p:grpSpPr bwMode="auto">
              <a:xfrm>
                <a:off x="4269" y="1415"/>
                <a:ext cx="392" cy="137"/>
                <a:chOff x="4227" y="1360"/>
                <a:chExt cx="863" cy="270"/>
              </a:xfrm>
            </p:grpSpPr>
            <p:sp>
              <p:nvSpPr>
                <p:cNvPr id="65610" name="Line 70"/>
                <p:cNvSpPr>
                  <a:spLocks noChangeShapeType="1"/>
                </p:cNvSpPr>
                <p:nvPr/>
              </p:nvSpPr>
              <p:spPr bwMode="auto">
                <a:xfrm>
                  <a:off x="4229" y="160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11" name="Line 71"/>
                <p:cNvSpPr>
                  <a:spLocks noChangeShapeType="1"/>
                </p:cNvSpPr>
                <p:nvPr/>
              </p:nvSpPr>
              <p:spPr bwMode="auto">
                <a:xfrm rot="6361956" flipH="1" flipV="1">
                  <a:off x="4465" y="1205"/>
                  <a:ext cx="188"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12" name="Line 72"/>
                <p:cNvSpPr>
                  <a:spLocks noChangeShapeType="1"/>
                </p:cNvSpPr>
                <p:nvPr/>
              </p:nvSpPr>
              <p:spPr bwMode="auto">
                <a:xfrm rot="6361956">
                  <a:off x="4608" y="1396"/>
                  <a:ext cx="182"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13" name="Line 73"/>
                <p:cNvSpPr>
                  <a:spLocks noChangeShapeType="1"/>
                </p:cNvSpPr>
                <p:nvPr/>
              </p:nvSpPr>
              <p:spPr bwMode="auto">
                <a:xfrm rot="6361956" flipH="1" flipV="1">
                  <a:off x="4747" y="1287"/>
                  <a:ext cx="188"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1375" name="Group 74"/>
              <p:cNvGrpSpPr>
                <a:grpSpLocks/>
              </p:cNvGrpSpPr>
              <p:nvPr/>
            </p:nvGrpSpPr>
            <p:grpSpPr bwMode="auto">
              <a:xfrm rot="5700496">
                <a:off x="4053" y="1170"/>
                <a:ext cx="392" cy="137"/>
                <a:chOff x="4227" y="1360"/>
                <a:chExt cx="863" cy="270"/>
              </a:xfrm>
            </p:grpSpPr>
            <p:sp>
              <p:nvSpPr>
                <p:cNvPr id="65606" name="Line 75"/>
                <p:cNvSpPr>
                  <a:spLocks noChangeShapeType="1"/>
                </p:cNvSpPr>
                <p:nvPr/>
              </p:nvSpPr>
              <p:spPr bwMode="auto">
                <a:xfrm>
                  <a:off x="4225" y="160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7" name="Line 76"/>
                <p:cNvSpPr>
                  <a:spLocks noChangeShapeType="1"/>
                </p:cNvSpPr>
                <p:nvPr/>
              </p:nvSpPr>
              <p:spPr bwMode="auto">
                <a:xfrm rot="6361956" flipH="1" flipV="1">
                  <a:off x="4462" y="1212"/>
                  <a:ext cx="190"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8" name="Line 77"/>
                <p:cNvSpPr>
                  <a:spLocks noChangeShapeType="1"/>
                </p:cNvSpPr>
                <p:nvPr/>
              </p:nvSpPr>
              <p:spPr bwMode="auto">
                <a:xfrm rot="6361956">
                  <a:off x="4596" y="1401"/>
                  <a:ext cx="190" cy="204"/>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9" name="Line 78"/>
                <p:cNvSpPr>
                  <a:spLocks noChangeShapeType="1"/>
                </p:cNvSpPr>
                <p:nvPr/>
              </p:nvSpPr>
              <p:spPr bwMode="auto">
                <a:xfrm rot="6361956" flipH="1" flipV="1">
                  <a:off x="4744" y="1296"/>
                  <a:ext cx="190"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1376" name="Group 79"/>
              <p:cNvGrpSpPr>
                <a:grpSpLocks/>
              </p:cNvGrpSpPr>
              <p:nvPr/>
            </p:nvGrpSpPr>
            <p:grpSpPr bwMode="auto">
              <a:xfrm rot="10800000">
                <a:off x="3796" y="1402"/>
                <a:ext cx="392" cy="137"/>
                <a:chOff x="4227" y="1360"/>
                <a:chExt cx="863" cy="270"/>
              </a:xfrm>
            </p:grpSpPr>
            <p:sp>
              <p:nvSpPr>
                <p:cNvPr id="65602" name="Line 80"/>
                <p:cNvSpPr>
                  <a:spLocks noChangeShapeType="1"/>
                </p:cNvSpPr>
                <p:nvPr/>
              </p:nvSpPr>
              <p:spPr bwMode="auto">
                <a:xfrm>
                  <a:off x="4235" y="160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3" name="Line 81"/>
                <p:cNvSpPr>
                  <a:spLocks noChangeShapeType="1"/>
                </p:cNvSpPr>
                <p:nvPr/>
              </p:nvSpPr>
              <p:spPr bwMode="auto">
                <a:xfrm rot="6361956" flipH="1" flipV="1">
                  <a:off x="4474" y="1204"/>
                  <a:ext cx="195"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4" name="Line 82"/>
                <p:cNvSpPr>
                  <a:spLocks noChangeShapeType="1"/>
                </p:cNvSpPr>
                <p:nvPr/>
              </p:nvSpPr>
              <p:spPr bwMode="auto">
                <a:xfrm rot="6361956">
                  <a:off x="4617" y="1402"/>
                  <a:ext cx="188"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5" name="Line 83"/>
                <p:cNvSpPr>
                  <a:spLocks noChangeShapeType="1"/>
                </p:cNvSpPr>
                <p:nvPr/>
              </p:nvSpPr>
              <p:spPr bwMode="auto">
                <a:xfrm rot="6361956" flipH="1" flipV="1">
                  <a:off x="4753" y="1295"/>
                  <a:ext cx="188"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sp>
          <p:nvSpPr>
            <p:cNvPr id="65547" name="Line 84"/>
            <p:cNvSpPr>
              <a:spLocks noChangeShapeType="1"/>
            </p:cNvSpPr>
            <p:nvPr/>
          </p:nvSpPr>
          <p:spPr bwMode="auto">
            <a:xfrm flipH="1" flipV="1">
              <a:off x="2694465" y="4370662"/>
              <a:ext cx="1293971" cy="8797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65548" name="Text Box 85"/>
            <p:cNvSpPr txBox="1">
              <a:spLocks noChangeArrowheads="1"/>
            </p:cNvSpPr>
            <p:nvPr/>
          </p:nvSpPr>
          <p:spPr bwMode="auto">
            <a:xfrm>
              <a:off x="122526" y="5259450"/>
              <a:ext cx="1005552" cy="34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old BSS</a:t>
              </a:r>
            </a:p>
          </p:txBody>
        </p:sp>
        <p:sp>
          <p:nvSpPr>
            <p:cNvPr id="65563" name="Text Box 119"/>
            <p:cNvSpPr txBox="1">
              <a:spLocks noChangeArrowheads="1"/>
            </p:cNvSpPr>
            <p:nvPr/>
          </p:nvSpPr>
          <p:spPr bwMode="auto">
            <a:xfrm>
              <a:off x="3217332" y="5405183"/>
              <a:ext cx="1116861" cy="34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new BSS</a:t>
              </a:r>
            </a:p>
          </p:txBody>
        </p:sp>
      </p:grpSp>
      <p:sp>
        <p:nvSpPr>
          <p:cNvPr id="65566" name="Rectangle 90"/>
          <p:cNvSpPr>
            <a:spLocks noChangeArrowheads="1"/>
          </p:cNvSpPr>
          <p:nvPr/>
        </p:nvSpPr>
        <p:spPr bwMode="auto">
          <a:xfrm>
            <a:off x="106812" y="682370"/>
            <a:ext cx="9001919" cy="922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nchor="ctr"/>
          <a:lstStyle/>
          <a:p>
            <a:pPr algn="l">
              <a:defRPr/>
            </a:pPr>
            <a:r>
              <a:rPr lang="en-US" sz="4000" dirty="0" smtClean="0">
                <a:solidFill>
                  <a:srgbClr val="800000"/>
                </a:solidFill>
                <a:latin typeface="+mn-lt"/>
                <a:cs typeface="+mn-cs"/>
              </a:rPr>
              <a:t>Handoff </a:t>
            </a:r>
            <a:r>
              <a:rPr lang="en-US" sz="4000" dirty="0">
                <a:solidFill>
                  <a:srgbClr val="800000"/>
                </a:solidFill>
                <a:latin typeface="+mn-lt"/>
                <a:cs typeface="+mn-cs"/>
              </a:rPr>
              <a:t>with </a:t>
            </a:r>
            <a:r>
              <a:rPr lang="en-US" sz="4000" dirty="0" smtClean="0">
                <a:solidFill>
                  <a:srgbClr val="800000"/>
                </a:solidFill>
                <a:latin typeface="+mn-lt"/>
                <a:cs typeface="+mn-cs"/>
              </a:rPr>
              <a:t>Common </a:t>
            </a:r>
            <a:r>
              <a:rPr lang="en-US" sz="4000" dirty="0">
                <a:solidFill>
                  <a:srgbClr val="800000"/>
                </a:solidFill>
                <a:latin typeface="+mn-lt"/>
                <a:cs typeface="+mn-cs"/>
              </a:rPr>
              <a:t>MSC</a:t>
            </a:r>
          </a:p>
        </p:txBody>
      </p:sp>
      <p:sp>
        <p:nvSpPr>
          <p:cNvPr id="120" name="Rectangle 93"/>
          <p:cNvSpPr txBox="1">
            <a:spLocks noChangeArrowheads="1"/>
          </p:cNvSpPr>
          <p:nvPr/>
        </p:nvSpPr>
        <p:spPr>
          <a:xfrm>
            <a:off x="-1" y="2253781"/>
            <a:ext cx="9175985" cy="5299420"/>
          </a:xfrm>
          <a:prstGeom prst="rect">
            <a:avLst/>
          </a:prstGeom>
        </p:spPr>
        <p:txBody>
          <a:bodyPr/>
          <a:lst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pPr>
              <a:defRPr/>
            </a:pPr>
            <a:r>
              <a:rPr lang="en-US" sz="2700" dirty="0" smtClean="0">
                <a:solidFill>
                  <a:srgbClr val="000000"/>
                </a:solidFill>
                <a:cs typeface="+mn-cs"/>
              </a:rPr>
              <a:t>Handoff goal</a:t>
            </a:r>
          </a:p>
          <a:p>
            <a:pPr lvl="1">
              <a:defRPr/>
            </a:pPr>
            <a:r>
              <a:rPr lang="en-US" sz="2300" dirty="0" smtClean="0">
                <a:cs typeface="+mn-cs"/>
              </a:rPr>
              <a:t>route call via new base station </a:t>
            </a:r>
            <a:br>
              <a:rPr lang="en-US" sz="2300" dirty="0" smtClean="0">
                <a:cs typeface="+mn-cs"/>
              </a:rPr>
            </a:br>
            <a:r>
              <a:rPr lang="en-US" sz="2300" dirty="0" smtClean="0">
                <a:cs typeface="+mn-cs"/>
              </a:rPr>
              <a:t>(without interruption)</a:t>
            </a:r>
          </a:p>
          <a:p>
            <a:pPr>
              <a:defRPr/>
            </a:pPr>
            <a:r>
              <a:rPr lang="en-US" sz="2700" dirty="0" smtClean="0">
                <a:cs typeface="+mn-cs"/>
              </a:rPr>
              <a:t>Reasons for handoff</a:t>
            </a:r>
          </a:p>
          <a:p>
            <a:pPr lvl="1">
              <a:defRPr/>
            </a:pPr>
            <a:r>
              <a:rPr lang="en-US" sz="2000" dirty="0" smtClean="0"/>
              <a:t>stronger signal to/from new BSS </a:t>
            </a:r>
            <a:br>
              <a:rPr lang="en-US" sz="2000" dirty="0" smtClean="0"/>
            </a:br>
            <a:r>
              <a:rPr lang="en-US" sz="2000" dirty="0" smtClean="0"/>
              <a:t>(continuing connectivity, less </a:t>
            </a:r>
            <a:br>
              <a:rPr lang="en-US" sz="2000" dirty="0" smtClean="0"/>
            </a:br>
            <a:r>
              <a:rPr lang="en-US" sz="2000" dirty="0" smtClean="0"/>
              <a:t>battery drain)</a:t>
            </a:r>
          </a:p>
          <a:p>
            <a:pPr lvl="1">
              <a:defRPr/>
            </a:pPr>
            <a:r>
              <a:rPr lang="en-US" sz="2000" dirty="0" smtClean="0"/>
              <a:t>load balance: free up channel in current BSS</a:t>
            </a:r>
          </a:p>
          <a:p>
            <a:pPr lvl="1">
              <a:defRPr/>
            </a:pPr>
            <a:r>
              <a:rPr lang="en-US" sz="2000" dirty="0" smtClean="0"/>
              <a:t>network operator sets policies that control when handoff occurs</a:t>
            </a:r>
          </a:p>
          <a:p>
            <a:pPr>
              <a:defRPr/>
            </a:pPr>
            <a:r>
              <a:rPr lang="en-US" sz="2700" dirty="0" smtClean="0">
                <a:cs typeface="+mn-cs"/>
              </a:rPr>
              <a:t>Handoff initiated by old BSS</a:t>
            </a:r>
          </a:p>
          <a:p>
            <a:pPr lvl="1">
              <a:defRPr/>
            </a:pPr>
            <a:endParaRPr lang="en-US" sz="2000" dirty="0"/>
          </a:p>
        </p:txBody>
      </p:sp>
      <p:sp>
        <p:nvSpPr>
          <p:cNvPr id="5" name="Slide Number Placeholder 4"/>
          <p:cNvSpPr>
            <a:spLocks noGrp="1"/>
          </p:cNvSpPr>
          <p:nvPr>
            <p:ph type="sldNum" sz="quarter" idx="10"/>
          </p:nvPr>
        </p:nvSpPr>
        <p:spPr/>
        <p:txBody>
          <a:bodyPr/>
          <a:lstStyle/>
          <a:p>
            <a:fld id="{0783864D-491B-0D48-9494-9F5AD408C5EE}"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64" name="Rectangle 120"/>
          <p:cNvSpPr>
            <a:spLocks noChangeArrowheads="1"/>
          </p:cNvSpPr>
          <p:nvPr/>
        </p:nvSpPr>
        <p:spPr bwMode="auto">
          <a:xfrm>
            <a:off x="1" y="2125708"/>
            <a:ext cx="10058400" cy="5267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404813" indent="-404813" algn="l">
              <a:spcBef>
                <a:spcPct val="20000"/>
              </a:spcBef>
              <a:buClr>
                <a:srgbClr val="000099"/>
              </a:buClr>
              <a:buSzPct val="75000"/>
              <a:defRPr/>
            </a:pPr>
            <a:r>
              <a:rPr lang="en-US" sz="2200" dirty="0" smtClean="0">
                <a:latin typeface="+mn-lt"/>
                <a:cs typeface="Arial" charset="0"/>
              </a:rPr>
              <a:t>1. Old </a:t>
            </a:r>
            <a:r>
              <a:rPr lang="en-US" sz="2200" dirty="0">
                <a:latin typeface="+mn-lt"/>
                <a:cs typeface="Arial" charset="0"/>
              </a:rPr>
              <a:t>BSS informs MSC of impending </a:t>
            </a:r>
            <a:r>
              <a:rPr lang="en-US" sz="2200" dirty="0" smtClean="0">
                <a:latin typeface="+mn-lt"/>
                <a:cs typeface="Arial" charset="0"/>
              </a:rPr>
              <a:t/>
            </a:r>
            <a:br>
              <a:rPr lang="en-US" sz="2200" dirty="0" smtClean="0">
                <a:latin typeface="+mn-lt"/>
                <a:cs typeface="Arial" charset="0"/>
              </a:rPr>
            </a:br>
            <a:r>
              <a:rPr lang="en-US" sz="2200" dirty="0" smtClean="0">
                <a:latin typeface="+mn-lt"/>
                <a:cs typeface="Arial" charset="0"/>
              </a:rPr>
              <a:t>handoff</a:t>
            </a:r>
            <a:r>
              <a:rPr lang="en-US" sz="2200" dirty="0">
                <a:latin typeface="+mn-lt"/>
                <a:cs typeface="Arial" charset="0"/>
              </a:rPr>
              <a:t>, provides list of </a:t>
            </a:r>
            <a:r>
              <a:rPr lang="en-US" sz="2200" dirty="0" smtClean="0">
                <a:latin typeface="+mn-lt"/>
                <a:cs typeface="Arial" charset="0"/>
              </a:rPr>
              <a:t>possible </a:t>
            </a:r>
            <a:br>
              <a:rPr lang="en-US" sz="2200" dirty="0" smtClean="0">
                <a:latin typeface="+mn-lt"/>
                <a:cs typeface="Arial" charset="0"/>
              </a:rPr>
            </a:br>
            <a:r>
              <a:rPr lang="en-US" sz="2200" dirty="0" smtClean="0">
                <a:latin typeface="+mn-lt"/>
                <a:cs typeface="Arial" charset="0"/>
              </a:rPr>
              <a:t>new </a:t>
            </a:r>
            <a:r>
              <a:rPr lang="en-US" sz="2200" dirty="0">
                <a:latin typeface="+mn-lt"/>
                <a:cs typeface="Arial" charset="0"/>
              </a:rPr>
              <a:t>BSSs </a:t>
            </a:r>
          </a:p>
          <a:p>
            <a:pPr marL="404813" indent="-404813" algn="l">
              <a:spcBef>
                <a:spcPct val="20000"/>
              </a:spcBef>
              <a:buClr>
                <a:srgbClr val="000099"/>
              </a:buClr>
              <a:buSzPct val="75000"/>
              <a:defRPr/>
            </a:pPr>
            <a:r>
              <a:rPr lang="en-US" sz="2200" dirty="0" smtClean="0">
                <a:latin typeface="+mn-lt"/>
                <a:cs typeface="Arial" charset="0"/>
              </a:rPr>
              <a:t>2</a:t>
            </a:r>
            <a:r>
              <a:rPr lang="en-US" sz="2200" dirty="0">
                <a:latin typeface="+mn-lt"/>
                <a:cs typeface="Arial" charset="0"/>
              </a:rPr>
              <a:t>. MSC sets up path (allocates resources) </a:t>
            </a:r>
            <a:r>
              <a:rPr lang="en-US" sz="2200" dirty="0" smtClean="0">
                <a:latin typeface="+mn-lt"/>
                <a:cs typeface="Arial" charset="0"/>
              </a:rPr>
              <a:t/>
            </a:r>
            <a:br>
              <a:rPr lang="en-US" sz="2200" dirty="0" smtClean="0">
                <a:latin typeface="+mn-lt"/>
                <a:cs typeface="Arial" charset="0"/>
              </a:rPr>
            </a:br>
            <a:r>
              <a:rPr lang="en-US" sz="2200" dirty="0" smtClean="0">
                <a:latin typeface="+mn-lt"/>
                <a:cs typeface="Arial" charset="0"/>
              </a:rPr>
              <a:t>to </a:t>
            </a:r>
            <a:r>
              <a:rPr lang="en-US" sz="2200" dirty="0">
                <a:latin typeface="+mn-lt"/>
                <a:cs typeface="Arial" charset="0"/>
              </a:rPr>
              <a:t>new BSS</a:t>
            </a:r>
          </a:p>
          <a:p>
            <a:pPr marL="404813" indent="-404813" algn="l">
              <a:spcBef>
                <a:spcPct val="20000"/>
              </a:spcBef>
              <a:buClr>
                <a:srgbClr val="000099"/>
              </a:buClr>
              <a:buSzPct val="75000"/>
              <a:defRPr/>
            </a:pPr>
            <a:r>
              <a:rPr lang="en-US" sz="2200" dirty="0">
                <a:latin typeface="+mn-lt"/>
                <a:cs typeface="Arial" charset="0"/>
              </a:rPr>
              <a:t>3. </a:t>
            </a:r>
            <a:r>
              <a:rPr lang="en-US" sz="2200" dirty="0" smtClean="0">
                <a:latin typeface="+mn-lt"/>
                <a:cs typeface="Arial" charset="0"/>
              </a:rPr>
              <a:t>New </a:t>
            </a:r>
            <a:r>
              <a:rPr lang="en-US" sz="2200" dirty="0">
                <a:latin typeface="+mn-lt"/>
                <a:cs typeface="Arial" charset="0"/>
              </a:rPr>
              <a:t>BSS allocates radio channel </a:t>
            </a:r>
            <a:r>
              <a:rPr lang="en-US" sz="2200" dirty="0" smtClean="0">
                <a:latin typeface="+mn-lt"/>
                <a:cs typeface="Arial" charset="0"/>
              </a:rPr>
              <a:t/>
            </a:r>
            <a:br>
              <a:rPr lang="en-US" sz="2200" dirty="0" smtClean="0">
                <a:latin typeface="+mn-lt"/>
                <a:cs typeface="Arial" charset="0"/>
              </a:rPr>
            </a:br>
            <a:r>
              <a:rPr lang="en-US" sz="2200" dirty="0" smtClean="0">
                <a:latin typeface="+mn-lt"/>
                <a:cs typeface="Arial" charset="0"/>
              </a:rPr>
              <a:t>for </a:t>
            </a:r>
            <a:r>
              <a:rPr lang="en-US" sz="2200" dirty="0">
                <a:latin typeface="+mn-lt"/>
                <a:cs typeface="Arial" charset="0"/>
              </a:rPr>
              <a:t>use by mobile</a:t>
            </a:r>
          </a:p>
          <a:p>
            <a:pPr marL="404813" indent="-404813" algn="l">
              <a:spcBef>
                <a:spcPct val="20000"/>
              </a:spcBef>
              <a:buClr>
                <a:srgbClr val="000099"/>
              </a:buClr>
              <a:buSzPct val="75000"/>
              <a:defRPr/>
            </a:pPr>
            <a:r>
              <a:rPr lang="en-US" sz="2200" dirty="0">
                <a:latin typeface="+mn-lt"/>
                <a:cs typeface="Arial" charset="0"/>
              </a:rPr>
              <a:t>4. </a:t>
            </a:r>
            <a:r>
              <a:rPr lang="en-US" sz="2200" dirty="0" smtClean="0">
                <a:latin typeface="+mn-lt"/>
                <a:cs typeface="Arial" charset="0"/>
              </a:rPr>
              <a:t>New </a:t>
            </a:r>
            <a:r>
              <a:rPr lang="en-US" sz="2200" dirty="0">
                <a:latin typeface="+mn-lt"/>
                <a:cs typeface="Arial" charset="0"/>
              </a:rPr>
              <a:t>BSS signals MSC, old </a:t>
            </a:r>
            <a:r>
              <a:rPr lang="en-US" sz="2200" dirty="0" smtClean="0">
                <a:latin typeface="+mn-lt"/>
                <a:cs typeface="Arial" charset="0"/>
              </a:rPr>
              <a:t>BSS when </a:t>
            </a:r>
            <a:br>
              <a:rPr lang="en-US" sz="2200" dirty="0" smtClean="0">
                <a:latin typeface="+mn-lt"/>
                <a:cs typeface="Arial" charset="0"/>
              </a:rPr>
            </a:br>
            <a:r>
              <a:rPr lang="en-US" sz="2200" dirty="0" smtClean="0">
                <a:latin typeface="+mn-lt"/>
                <a:cs typeface="Arial" charset="0"/>
              </a:rPr>
              <a:t>ready </a:t>
            </a:r>
            <a:endParaRPr lang="en-US" sz="2200" dirty="0">
              <a:latin typeface="+mn-lt"/>
              <a:cs typeface="Arial" charset="0"/>
            </a:endParaRPr>
          </a:p>
          <a:p>
            <a:pPr marL="404813" indent="-404813" algn="l">
              <a:spcBef>
                <a:spcPct val="20000"/>
              </a:spcBef>
              <a:buClr>
                <a:srgbClr val="000099"/>
              </a:buClr>
              <a:buSzPct val="75000"/>
              <a:defRPr/>
            </a:pPr>
            <a:r>
              <a:rPr lang="en-US" sz="2200" dirty="0">
                <a:latin typeface="+mn-lt"/>
                <a:cs typeface="Arial" charset="0"/>
              </a:rPr>
              <a:t>5. </a:t>
            </a:r>
            <a:r>
              <a:rPr lang="en-US" sz="2200" dirty="0" smtClean="0">
                <a:latin typeface="+mn-lt"/>
                <a:cs typeface="Arial" charset="0"/>
              </a:rPr>
              <a:t>Old </a:t>
            </a:r>
            <a:r>
              <a:rPr lang="en-US" sz="2200" dirty="0">
                <a:latin typeface="+mn-lt"/>
                <a:cs typeface="Arial" charset="0"/>
              </a:rPr>
              <a:t>BSS tells </a:t>
            </a:r>
            <a:r>
              <a:rPr lang="en-US" sz="2200" dirty="0" smtClean="0">
                <a:latin typeface="+mn-lt"/>
                <a:cs typeface="Arial" charset="0"/>
              </a:rPr>
              <a:t>mobile to </a:t>
            </a:r>
            <a:r>
              <a:rPr lang="en-US" sz="2200" dirty="0">
                <a:latin typeface="+mn-lt"/>
                <a:cs typeface="Arial" charset="0"/>
              </a:rPr>
              <a:t>perform handoff  </a:t>
            </a:r>
            <a:r>
              <a:rPr lang="en-US" sz="2200" dirty="0" smtClean="0">
                <a:latin typeface="+mn-lt"/>
                <a:cs typeface="Arial" charset="0"/>
              </a:rPr>
              <a:t>to </a:t>
            </a:r>
            <a:r>
              <a:rPr lang="en-US" sz="2200" dirty="0">
                <a:latin typeface="+mn-lt"/>
                <a:cs typeface="Arial" charset="0"/>
              </a:rPr>
              <a:t>new BSS</a:t>
            </a:r>
          </a:p>
          <a:p>
            <a:pPr marL="404813" indent="-404813" algn="l">
              <a:spcBef>
                <a:spcPct val="20000"/>
              </a:spcBef>
              <a:buClr>
                <a:srgbClr val="000099"/>
              </a:buClr>
              <a:buSzPct val="75000"/>
              <a:defRPr/>
            </a:pPr>
            <a:r>
              <a:rPr lang="en-US" sz="2200" dirty="0">
                <a:latin typeface="+mn-lt"/>
                <a:cs typeface="Arial" charset="0"/>
              </a:rPr>
              <a:t>6. </a:t>
            </a:r>
            <a:r>
              <a:rPr lang="en-US" sz="2200" dirty="0" smtClean="0">
                <a:latin typeface="+mn-lt"/>
                <a:cs typeface="Arial" charset="0"/>
              </a:rPr>
              <a:t>Mobile</a:t>
            </a:r>
            <a:r>
              <a:rPr lang="en-US" sz="2200" dirty="0">
                <a:latin typeface="+mn-lt"/>
                <a:cs typeface="Arial" charset="0"/>
              </a:rPr>
              <a:t>, new BSS signal to activate new channel</a:t>
            </a:r>
          </a:p>
          <a:p>
            <a:pPr marL="404813" indent="-404813" algn="l">
              <a:spcBef>
                <a:spcPct val="20000"/>
              </a:spcBef>
              <a:buClr>
                <a:srgbClr val="000099"/>
              </a:buClr>
              <a:buSzPct val="75000"/>
              <a:defRPr/>
            </a:pPr>
            <a:r>
              <a:rPr lang="en-US" sz="2200" dirty="0">
                <a:latin typeface="+mn-lt"/>
                <a:cs typeface="Arial" charset="0"/>
              </a:rPr>
              <a:t>7. </a:t>
            </a:r>
            <a:r>
              <a:rPr lang="en-US" sz="2200" dirty="0" smtClean="0">
                <a:latin typeface="+mn-lt"/>
                <a:cs typeface="Arial" charset="0"/>
              </a:rPr>
              <a:t>Mobile </a:t>
            </a:r>
            <a:r>
              <a:rPr lang="en-US" sz="2200" dirty="0">
                <a:latin typeface="+mn-lt"/>
                <a:cs typeface="Arial" charset="0"/>
              </a:rPr>
              <a:t>informs </a:t>
            </a:r>
            <a:r>
              <a:rPr lang="en-US" sz="2200" dirty="0" smtClean="0">
                <a:latin typeface="+mn-lt"/>
                <a:cs typeface="Arial" charset="0"/>
              </a:rPr>
              <a:t>MSC via </a:t>
            </a:r>
            <a:r>
              <a:rPr lang="en-US" sz="2200" smtClean="0">
                <a:latin typeface="+mn-lt"/>
                <a:cs typeface="Arial" charset="0"/>
              </a:rPr>
              <a:t>new BSS </a:t>
            </a:r>
            <a:r>
              <a:rPr lang="en-US" sz="2200" dirty="0" smtClean="0">
                <a:latin typeface="+mn-lt"/>
                <a:cs typeface="Arial" charset="0"/>
              </a:rPr>
              <a:t>when </a:t>
            </a:r>
            <a:r>
              <a:rPr lang="en-US" sz="2200" dirty="0">
                <a:latin typeface="+mn-lt"/>
                <a:cs typeface="Arial" charset="0"/>
              </a:rPr>
              <a:t>handoff </a:t>
            </a:r>
            <a:r>
              <a:rPr lang="en-US" sz="2200" dirty="0" smtClean="0">
                <a:latin typeface="+mn-lt"/>
                <a:cs typeface="Arial" charset="0"/>
              </a:rPr>
              <a:t>complete </a:t>
            </a:r>
            <a:br>
              <a:rPr lang="en-US" sz="2200" dirty="0" smtClean="0">
                <a:latin typeface="+mn-lt"/>
                <a:cs typeface="Arial" charset="0"/>
              </a:rPr>
            </a:br>
            <a:r>
              <a:rPr lang="en-US" sz="2200" dirty="0" smtClean="0">
                <a:latin typeface="+mn-lt"/>
                <a:cs typeface="Arial" charset="0"/>
              </a:rPr>
              <a:t>and  MSC re-routes </a:t>
            </a:r>
            <a:r>
              <a:rPr lang="en-US" sz="2200" dirty="0">
                <a:latin typeface="+mn-lt"/>
                <a:cs typeface="Arial" charset="0"/>
              </a:rPr>
              <a:t>call</a:t>
            </a:r>
          </a:p>
          <a:p>
            <a:pPr marL="404813" indent="-404813" algn="l">
              <a:spcBef>
                <a:spcPct val="20000"/>
              </a:spcBef>
              <a:buClr>
                <a:srgbClr val="000099"/>
              </a:buClr>
              <a:buSzPct val="75000"/>
              <a:defRPr/>
            </a:pPr>
            <a:r>
              <a:rPr lang="en-US" sz="2200" dirty="0" smtClean="0">
                <a:latin typeface="+mn-lt"/>
                <a:cs typeface="Arial" charset="0"/>
              </a:rPr>
              <a:t>8. </a:t>
            </a:r>
            <a:r>
              <a:rPr lang="en-US" sz="2200" dirty="0">
                <a:latin typeface="+mn-lt"/>
                <a:cs typeface="Arial" charset="0"/>
              </a:rPr>
              <a:t>MSC-old-BSS resources released</a:t>
            </a:r>
          </a:p>
          <a:p>
            <a:pPr marL="313077" indent="-313077" algn="l">
              <a:spcBef>
                <a:spcPct val="20000"/>
              </a:spcBef>
              <a:buClr>
                <a:srgbClr val="000099"/>
              </a:buClr>
              <a:buSzPct val="75000"/>
              <a:defRPr/>
            </a:pPr>
            <a:endParaRPr lang="en-US" sz="2700" dirty="0">
              <a:latin typeface="+mn-lt"/>
              <a:cs typeface="Arial" charset="0"/>
            </a:endParaRPr>
          </a:p>
          <a:p>
            <a:pPr marL="990524" lvl="1" indent="-424510" algn="l">
              <a:spcBef>
                <a:spcPct val="20000"/>
              </a:spcBef>
              <a:buClr>
                <a:srgbClr val="000099"/>
              </a:buClr>
              <a:defRPr/>
            </a:pPr>
            <a:endParaRPr lang="en-US" sz="2200" dirty="0">
              <a:latin typeface="+mn-lt"/>
              <a:cs typeface="+mn-cs"/>
            </a:endParaRPr>
          </a:p>
        </p:txBody>
      </p:sp>
      <p:grpSp>
        <p:nvGrpSpPr>
          <p:cNvPr id="2" name="Group 1"/>
          <p:cNvGrpSpPr/>
          <p:nvPr/>
        </p:nvGrpSpPr>
        <p:grpSpPr>
          <a:xfrm>
            <a:off x="5846733" y="2258897"/>
            <a:ext cx="4211667" cy="2542222"/>
            <a:chOff x="122526" y="3332544"/>
            <a:chExt cx="4211667" cy="2542222"/>
          </a:xfrm>
        </p:grpSpPr>
        <p:sp>
          <p:nvSpPr>
            <p:cNvPr id="65540" name="Line 3"/>
            <p:cNvSpPr>
              <a:spLocks noChangeShapeType="1"/>
            </p:cNvSpPr>
            <p:nvPr/>
          </p:nvSpPr>
          <p:spPr bwMode="auto">
            <a:xfrm flipV="1">
              <a:off x="1080929" y="4376060"/>
              <a:ext cx="572770" cy="38862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grpSp>
          <p:nvGrpSpPr>
            <p:cNvPr id="141316" name="Group 5"/>
            <p:cNvGrpSpPr>
              <a:grpSpLocks/>
            </p:cNvGrpSpPr>
            <p:nvPr/>
          </p:nvGrpSpPr>
          <p:grpSpPr bwMode="auto">
            <a:xfrm>
              <a:off x="405130" y="4532587"/>
              <a:ext cx="548323" cy="721466"/>
              <a:chOff x="3796" y="1043"/>
              <a:chExt cx="865" cy="1237"/>
            </a:xfrm>
          </p:grpSpPr>
          <p:sp>
            <p:nvSpPr>
              <p:cNvPr id="65627" name="Line 6"/>
              <p:cNvSpPr>
                <a:spLocks noChangeShapeType="1"/>
              </p:cNvSpPr>
              <p:nvPr/>
            </p:nvSpPr>
            <p:spPr bwMode="auto">
              <a:xfrm flipH="1">
                <a:off x="3992" y="1481"/>
                <a:ext cx="234" cy="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28" name="Line 7"/>
              <p:cNvSpPr>
                <a:spLocks noChangeShapeType="1"/>
              </p:cNvSpPr>
              <p:nvPr/>
            </p:nvSpPr>
            <p:spPr bwMode="auto">
              <a:xfrm>
                <a:off x="4226" y="1481"/>
                <a:ext cx="237" cy="71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29" name="Line 8"/>
              <p:cNvSpPr>
                <a:spLocks noChangeShapeType="1"/>
              </p:cNvSpPr>
              <p:nvPr/>
            </p:nvSpPr>
            <p:spPr bwMode="auto">
              <a:xfrm>
                <a:off x="3992" y="2200"/>
                <a:ext cx="234"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0" name="Line 9"/>
              <p:cNvSpPr>
                <a:spLocks noChangeShapeType="1"/>
              </p:cNvSpPr>
              <p:nvPr/>
            </p:nvSpPr>
            <p:spPr bwMode="auto">
              <a:xfrm flipH="1">
                <a:off x="4226" y="2200"/>
                <a:ext cx="237"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1" name="Line 10"/>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2" name="Line 11"/>
              <p:cNvSpPr>
                <a:spLocks noChangeShapeType="1"/>
              </p:cNvSpPr>
              <p:nvPr/>
            </p:nvSpPr>
            <p:spPr bwMode="auto">
              <a:xfrm flipV="1">
                <a:off x="3992" y="2126"/>
                <a:ext cx="234"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3" name="Line 12"/>
              <p:cNvSpPr>
                <a:spLocks noChangeShapeType="1"/>
              </p:cNvSpPr>
              <p:nvPr/>
            </p:nvSpPr>
            <p:spPr bwMode="auto">
              <a:xfrm flipH="1" flipV="1">
                <a:off x="4226" y="2126"/>
                <a:ext cx="237" cy="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4" name="Line 13"/>
              <p:cNvSpPr>
                <a:spLocks noChangeShapeType="1"/>
              </p:cNvSpPr>
              <p:nvPr/>
            </p:nvSpPr>
            <p:spPr bwMode="auto">
              <a:xfrm>
                <a:off x="4091" y="1891"/>
                <a:ext cx="135" cy="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5" name="Line 14"/>
              <p:cNvSpPr>
                <a:spLocks noChangeShapeType="1"/>
              </p:cNvSpPr>
              <p:nvPr/>
            </p:nvSpPr>
            <p:spPr bwMode="auto">
              <a:xfrm flipV="1">
                <a:off x="4226" y="1891"/>
                <a:ext cx="143" cy="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6" name="Line 15"/>
              <p:cNvSpPr>
                <a:spLocks noChangeShapeType="1"/>
              </p:cNvSpPr>
              <p:nvPr/>
            </p:nvSpPr>
            <p:spPr bwMode="auto">
              <a:xfrm>
                <a:off x="4047" y="1996"/>
                <a:ext cx="176"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7" name="Line 16"/>
              <p:cNvSpPr>
                <a:spLocks noChangeShapeType="1"/>
              </p:cNvSpPr>
              <p:nvPr/>
            </p:nvSpPr>
            <p:spPr bwMode="auto">
              <a:xfrm flipV="1">
                <a:off x="4226" y="2012"/>
                <a:ext cx="176" cy="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8" name="Line 17"/>
              <p:cNvSpPr>
                <a:spLocks noChangeShapeType="1"/>
              </p:cNvSpPr>
              <p:nvPr/>
            </p:nvSpPr>
            <p:spPr bwMode="auto">
              <a:xfrm flipV="1">
                <a:off x="4226" y="1783"/>
                <a:ext cx="91"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39" name="Line 18"/>
              <p:cNvSpPr>
                <a:spLocks noChangeShapeType="1"/>
              </p:cNvSpPr>
              <p:nvPr/>
            </p:nvSpPr>
            <p:spPr bwMode="auto">
              <a:xfrm flipV="1">
                <a:off x="4226" y="1632"/>
                <a:ext cx="58"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0" name="Line 19"/>
              <p:cNvSpPr>
                <a:spLocks noChangeShapeType="1"/>
              </p:cNvSpPr>
              <p:nvPr/>
            </p:nvSpPr>
            <p:spPr bwMode="auto">
              <a:xfrm>
                <a:off x="4127" y="1771"/>
                <a:ext cx="107"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1" name="Line 20"/>
              <p:cNvSpPr>
                <a:spLocks noChangeShapeType="1"/>
              </p:cNvSpPr>
              <p:nvPr/>
            </p:nvSpPr>
            <p:spPr bwMode="auto">
              <a:xfrm>
                <a:off x="4176" y="1626"/>
                <a:ext cx="61" cy="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1417" name="Group 21"/>
              <p:cNvGrpSpPr>
                <a:grpSpLocks/>
              </p:cNvGrpSpPr>
              <p:nvPr/>
            </p:nvGrpSpPr>
            <p:grpSpPr bwMode="auto">
              <a:xfrm>
                <a:off x="4269" y="1415"/>
                <a:ext cx="392" cy="137"/>
                <a:chOff x="4227" y="1360"/>
                <a:chExt cx="863" cy="270"/>
              </a:xfrm>
            </p:grpSpPr>
            <p:sp>
              <p:nvSpPr>
                <p:cNvPr id="65653" name="Line 22"/>
                <p:cNvSpPr>
                  <a:spLocks noChangeShapeType="1"/>
                </p:cNvSpPr>
                <p:nvPr/>
              </p:nvSpPr>
              <p:spPr bwMode="auto">
                <a:xfrm>
                  <a:off x="4229" y="160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4" name="Line 23"/>
                <p:cNvSpPr>
                  <a:spLocks noChangeShapeType="1"/>
                </p:cNvSpPr>
                <p:nvPr/>
              </p:nvSpPr>
              <p:spPr bwMode="auto">
                <a:xfrm rot="6361956" flipH="1" flipV="1">
                  <a:off x="4465" y="1205"/>
                  <a:ext cx="188"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5" name="Line 24"/>
                <p:cNvSpPr>
                  <a:spLocks noChangeShapeType="1"/>
                </p:cNvSpPr>
                <p:nvPr/>
              </p:nvSpPr>
              <p:spPr bwMode="auto">
                <a:xfrm rot="6361956">
                  <a:off x="4608" y="1396"/>
                  <a:ext cx="182"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6" name="Line 25"/>
                <p:cNvSpPr>
                  <a:spLocks noChangeShapeType="1"/>
                </p:cNvSpPr>
                <p:nvPr/>
              </p:nvSpPr>
              <p:spPr bwMode="auto">
                <a:xfrm rot="6361956" flipH="1" flipV="1">
                  <a:off x="4747" y="1287"/>
                  <a:ext cx="188"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1418" name="Group 26"/>
              <p:cNvGrpSpPr>
                <a:grpSpLocks/>
              </p:cNvGrpSpPr>
              <p:nvPr/>
            </p:nvGrpSpPr>
            <p:grpSpPr bwMode="auto">
              <a:xfrm rot="5700496">
                <a:off x="4053" y="1170"/>
                <a:ext cx="392" cy="137"/>
                <a:chOff x="4227" y="1360"/>
                <a:chExt cx="863" cy="270"/>
              </a:xfrm>
            </p:grpSpPr>
            <p:sp>
              <p:nvSpPr>
                <p:cNvPr id="65649" name="Line 27"/>
                <p:cNvSpPr>
                  <a:spLocks noChangeShapeType="1"/>
                </p:cNvSpPr>
                <p:nvPr/>
              </p:nvSpPr>
              <p:spPr bwMode="auto">
                <a:xfrm>
                  <a:off x="4225" y="160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0" name="Line 28"/>
                <p:cNvSpPr>
                  <a:spLocks noChangeShapeType="1"/>
                </p:cNvSpPr>
                <p:nvPr/>
              </p:nvSpPr>
              <p:spPr bwMode="auto">
                <a:xfrm rot="6361956" flipH="1" flipV="1">
                  <a:off x="4462" y="1212"/>
                  <a:ext cx="190"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1" name="Line 29"/>
                <p:cNvSpPr>
                  <a:spLocks noChangeShapeType="1"/>
                </p:cNvSpPr>
                <p:nvPr/>
              </p:nvSpPr>
              <p:spPr bwMode="auto">
                <a:xfrm rot="6361956">
                  <a:off x="4596" y="1401"/>
                  <a:ext cx="190" cy="204"/>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52" name="Line 30"/>
                <p:cNvSpPr>
                  <a:spLocks noChangeShapeType="1"/>
                </p:cNvSpPr>
                <p:nvPr/>
              </p:nvSpPr>
              <p:spPr bwMode="auto">
                <a:xfrm rot="6361956" flipH="1" flipV="1">
                  <a:off x="4744" y="1296"/>
                  <a:ext cx="190"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1419" name="Group 31"/>
              <p:cNvGrpSpPr>
                <a:grpSpLocks/>
              </p:cNvGrpSpPr>
              <p:nvPr/>
            </p:nvGrpSpPr>
            <p:grpSpPr bwMode="auto">
              <a:xfrm rot="10800000">
                <a:off x="3796" y="1402"/>
                <a:ext cx="392" cy="137"/>
                <a:chOff x="4227" y="1360"/>
                <a:chExt cx="863" cy="270"/>
              </a:xfrm>
            </p:grpSpPr>
            <p:sp>
              <p:nvSpPr>
                <p:cNvPr id="65645" name="Line 32"/>
                <p:cNvSpPr>
                  <a:spLocks noChangeShapeType="1"/>
                </p:cNvSpPr>
                <p:nvPr/>
              </p:nvSpPr>
              <p:spPr bwMode="auto">
                <a:xfrm>
                  <a:off x="4235" y="160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6" name="Line 33"/>
                <p:cNvSpPr>
                  <a:spLocks noChangeShapeType="1"/>
                </p:cNvSpPr>
                <p:nvPr/>
              </p:nvSpPr>
              <p:spPr bwMode="auto">
                <a:xfrm rot="6361956" flipH="1" flipV="1">
                  <a:off x="4474" y="1204"/>
                  <a:ext cx="195"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7" name="Line 34"/>
                <p:cNvSpPr>
                  <a:spLocks noChangeShapeType="1"/>
                </p:cNvSpPr>
                <p:nvPr/>
              </p:nvSpPr>
              <p:spPr bwMode="auto">
                <a:xfrm rot="6361956">
                  <a:off x="4617" y="1402"/>
                  <a:ext cx="188"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48" name="Line 35"/>
                <p:cNvSpPr>
                  <a:spLocks noChangeShapeType="1"/>
                </p:cNvSpPr>
                <p:nvPr/>
              </p:nvSpPr>
              <p:spPr bwMode="auto">
                <a:xfrm rot="6361956" flipH="1" flipV="1">
                  <a:off x="4753" y="1295"/>
                  <a:ext cx="188"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sp>
          <p:nvSpPr>
            <p:cNvPr id="65542" name="Line 36"/>
            <p:cNvSpPr>
              <a:spLocks noChangeShapeType="1"/>
            </p:cNvSpPr>
            <p:nvPr/>
          </p:nvSpPr>
          <p:spPr bwMode="auto">
            <a:xfrm flipV="1">
              <a:off x="668815" y="4356269"/>
              <a:ext cx="1293971" cy="8797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grpSp>
          <p:nvGrpSpPr>
            <p:cNvPr id="141318" name="Group 37"/>
            <p:cNvGrpSpPr>
              <a:grpSpLocks/>
            </p:cNvGrpSpPr>
            <p:nvPr/>
          </p:nvGrpSpPr>
          <p:grpSpPr bwMode="auto">
            <a:xfrm>
              <a:off x="1283494" y="5482548"/>
              <a:ext cx="1585595" cy="392218"/>
              <a:chOff x="3072" y="739"/>
              <a:chExt cx="652" cy="146"/>
            </a:xfrm>
          </p:grpSpPr>
          <p:pic>
            <p:nvPicPr>
              <p:cNvPr id="141399" name="Picture 38" descr="lgv_fqm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625" name="Line 39"/>
              <p:cNvSpPr>
                <a:spLocks noChangeShapeType="1"/>
              </p:cNvSpPr>
              <p:nvPr/>
            </p:nvSpPr>
            <p:spPr bwMode="auto">
              <a:xfrm flipH="1">
                <a:off x="3104" y="784"/>
                <a:ext cx="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5626" name="Line 40"/>
              <p:cNvSpPr>
                <a:spLocks noChangeShapeType="1"/>
              </p:cNvSpPr>
              <p:nvPr/>
            </p:nvSpPr>
            <p:spPr bwMode="auto">
              <a:xfrm flipH="1">
                <a:off x="3072" y="760"/>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grpSp>
          <p:nvGrpSpPr>
            <p:cNvPr id="141319" name="Group 41"/>
            <p:cNvGrpSpPr>
              <a:grpSpLocks/>
            </p:cNvGrpSpPr>
            <p:nvPr/>
          </p:nvGrpSpPr>
          <p:grpSpPr bwMode="auto">
            <a:xfrm>
              <a:off x="1748965" y="3568233"/>
              <a:ext cx="1252680" cy="1077701"/>
              <a:chOff x="2197" y="1155"/>
              <a:chExt cx="622" cy="599"/>
            </a:xfrm>
          </p:grpSpPr>
          <p:grpSp>
            <p:nvGrpSpPr>
              <p:cNvPr id="141395" name="Group 42"/>
              <p:cNvGrpSpPr>
                <a:grpSpLocks/>
              </p:cNvGrpSpPr>
              <p:nvPr/>
            </p:nvGrpSpPr>
            <p:grpSpPr bwMode="auto">
              <a:xfrm>
                <a:off x="2198" y="1176"/>
                <a:ext cx="621" cy="426"/>
                <a:chOff x="3164" y="2556"/>
                <a:chExt cx="901" cy="338"/>
              </a:xfrm>
            </p:grpSpPr>
            <p:sp>
              <p:nvSpPr>
                <p:cNvPr id="65622" name="Rectangle 43"/>
                <p:cNvSpPr>
                  <a:spLocks noChangeArrowheads="1"/>
                </p:cNvSpPr>
                <p:nvPr/>
              </p:nvSpPr>
              <p:spPr bwMode="auto">
                <a:xfrm>
                  <a:off x="3164" y="2556"/>
                  <a:ext cx="901" cy="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623" name="Text Box 44"/>
                <p:cNvSpPr txBox="1">
                  <a:spLocks noChangeArrowheads="1"/>
                </p:cNvSpPr>
                <p:nvPr/>
              </p:nvSpPr>
              <p:spPr bwMode="auto">
                <a:xfrm>
                  <a:off x="3227" y="2573"/>
                  <a:ext cx="153" cy="1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endParaRPr lang="en-US" smtClean="0">
                    <a:latin typeface="+mn-lt"/>
                    <a:cs typeface="+mn-cs"/>
                  </a:endParaRPr>
                </a:p>
              </p:txBody>
            </p:sp>
          </p:grpSp>
          <p:sp>
            <p:nvSpPr>
              <p:cNvPr id="65621" name="Text Box 45"/>
              <p:cNvSpPr txBox="1">
                <a:spLocks noChangeArrowheads="1"/>
              </p:cNvSpPr>
              <p:nvPr/>
            </p:nvSpPr>
            <p:spPr bwMode="auto">
              <a:xfrm>
                <a:off x="2197" y="1155"/>
                <a:ext cx="616" cy="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a:latin typeface="+mn-lt"/>
                    <a:cs typeface="+mn-cs"/>
                  </a:rPr>
                  <a:t>Mobile </a:t>
                </a:r>
              </a:p>
              <a:p>
                <a:pPr algn="ctr" eaLnBrk="1" hangingPunct="1">
                  <a:defRPr/>
                </a:pPr>
                <a:r>
                  <a:rPr lang="en-US" sz="1600">
                    <a:latin typeface="+mn-lt"/>
                    <a:cs typeface="+mn-cs"/>
                  </a:rPr>
                  <a:t>Switching </a:t>
                </a:r>
              </a:p>
              <a:p>
                <a:pPr algn="ctr" eaLnBrk="1" hangingPunct="1">
                  <a:defRPr/>
                </a:pPr>
                <a:r>
                  <a:rPr lang="en-US" sz="1600">
                    <a:latin typeface="+mn-lt"/>
                    <a:cs typeface="+mn-cs"/>
                  </a:rPr>
                  <a:t>Center</a:t>
                </a:r>
              </a:p>
            </p:txBody>
          </p:sp>
        </p:grpSp>
        <p:grpSp>
          <p:nvGrpSpPr>
            <p:cNvPr id="141320" name="Group 46"/>
            <p:cNvGrpSpPr>
              <a:grpSpLocks/>
            </p:cNvGrpSpPr>
            <p:nvPr/>
          </p:nvGrpSpPr>
          <p:grpSpPr bwMode="auto">
            <a:xfrm>
              <a:off x="1259047" y="3332544"/>
              <a:ext cx="700246" cy="559540"/>
              <a:chOff x="3202" y="3056"/>
              <a:chExt cx="401" cy="311"/>
            </a:xfrm>
          </p:grpSpPr>
          <p:sp>
            <p:nvSpPr>
              <p:cNvPr id="65614" name="Oval 47"/>
              <p:cNvSpPr>
                <a:spLocks noChangeArrowheads="1"/>
              </p:cNvSpPr>
              <p:nvPr/>
            </p:nvSpPr>
            <p:spPr bwMode="auto">
              <a:xfrm>
                <a:off x="3203" y="3295"/>
                <a:ext cx="400" cy="7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615" name="Line 48"/>
              <p:cNvSpPr>
                <a:spLocks noChangeShapeType="1"/>
              </p:cNvSpPr>
              <p:nvPr/>
            </p:nvSpPr>
            <p:spPr bwMode="auto">
              <a:xfrm>
                <a:off x="3204" y="3096"/>
                <a:ext cx="0"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5616" name="Rectangle 49"/>
              <p:cNvSpPr>
                <a:spLocks noChangeArrowheads="1"/>
              </p:cNvSpPr>
              <p:nvPr/>
            </p:nvSpPr>
            <p:spPr bwMode="auto">
              <a:xfrm>
                <a:off x="3210" y="3090"/>
                <a:ext cx="393" cy="23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617" name="Oval 50"/>
              <p:cNvSpPr>
                <a:spLocks noChangeArrowheads="1"/>
              </p:cNvSpPr>
              <p:nvPr/>
            </p:nvSpPr>
            <p:spPr bwMode="auto">
              <a:xfrm>
                <a:off x="3202" y="3056"/>
                <a:ext cx="400" cy="7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618" name="Line 51"/>
              <p:cNvSpPr>
                <a:spLocks noChangeShapeType="1"/>
              </p:cNvSpPr>
              <p:nvPr/>
            </p:nvSpPr>
            <p:spPr bwMode="auto">
              <a:xfrm>
                <a:off x="3603" y="3099"/>
                <a:ext cx="0"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5619" name="Text Box 52"/>
              <p:cNvSpPr txBox="1">
                <a:spLocks noChangeArrowheads="1"/>
              </p:cNvSpPr>
              <p:nvPr/>
            </p:nvSpPr>
            <p:spPr bwMode="auto">
              <a:xfrm>
                <a:off x="3212" y="3137"/>
                <a:ext cx="37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a:latin typeface="+mn-lt"/>
                    <a:cs typeface="+mn-cs"/>
                  </a:rPr>
                  <a:t>VLR</a:t>
                </a:r>
              </a:p>
            </p:txBody>
          </p:sp>
        </p:grpSp>
        <p:grpSp>
          <p:nvGrpSpPr>
            <p:cNvPr id="141321" name="Group 53"/>
            <p:cNvGrpSpPr>
              <a:grpSpLocks/>
            </p:cNvGrpSpPr>
            <p:nvPr/>
          </p:nvGrpSpPr>
          <p:grpSpPr bwMode="auto">
            <a:xfrm>
              <a:off x="3688080" y="4532587"/>
              <a:ext cx="548323" cy="721466"/>
              <a:chOff x="3796" y="1043"/>
              <a:chExt cx="865" cy="1237"/>
            </a:xfrm>
          </p:grpSpPr>
          <p:sp>
            <p:nvSpPr>
              <p:cNvPr id="65584" name="Line 54"/>
              <p:cNvSpPr>
                <a:spLocks noChangeShapeType="1"/>
              </p:cNvSpPr>
              <p:nvPr/>
            </p:nvSpPr>
            <p:spPr bwMode="auto">
              <a:xfrm flipH="1">
                <a:off x="3992" y="1481"/>
                <a:ext cx="234" cy="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5" name="Line 55"/>
              <p:cNvSpPr>
                <a:spLocks noChangeShapeType="1"/>
              </p:cNvSpPr>
              <p:nvPr/>
            </p:nvSpPr>
            <p:spPr bwMode="auto">
              <a:xfrm>
                <a:off x="4226" y="1481"/>
                <a:ext cx="237" cy="71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6" name="Line 56"/>
              <p:cNvSpPr>
                <a:spLocks noChangeShapeType="1"/>
              </p:cNvSpPr>
              <p:nvPr/>
            </p:nvSpPr>
            <p:spPr bwMode="auto">
              <a:xfrm>
                <a:off x="3992" y="2200"/>
                <a:ext cx="234"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7" name="Line 57"/>
              <p:cNvSpPr>
                <a:spLocks noChangeShapeType="1"/>
              </p:cNvSpPr>
              <p:nvPr/>
            </p:nvSpPr>
            <p:spPr bwMode="auto">
              <a:xfrm flipH="1">
                <a:off x="4226" y="2200"/>
                <a:ext cx="237"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8" name="Line 58"/>
              <p:cNvSpPr>
                <a:spLocks noChangeShapeType="1"/>
              </p:cNvSpPr>
              <p:nvPr/>
            </p:nvSpPr>
            <p:spPr bwMode="auto">
              <a:xfrm>
                <a:off x="4226" y="1496"/>
                <a:ext cx="0" cy="7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89" name="Line 59"/>
              <p:cNvSpPr>
                <a:spLocks noChangeShapeType="1"/>
              </p:cNvSpPr>
              <p:nvPr/>
            </p:nvSpPr>
            <p:spPr bwMode="auto">
              <a:xfrm flipV="1">
                <a:off x="3992" y="2126"/>
                <a:ext cx="234"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0" name="Line 60"/>
              <p:cNvSpPr>
                <a:spLocks noChangeShapeType="1"/>
              </p:cNvSpPr>
              <p:nvPr/>
            </p:nvSpPr>
            <p:spPr bwMode="auto">
              <a:xfrm flipH="1" flipV="1">
                <a:off x="4226" y="2126"/>
                <a:ext cx="237" cy="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1" name="Line 61"/>
              <p:cNvSpPr>
                <a:spLocks noChangeShapeType="1"/>
              </p:cNvSpPr>
              <p:nvPr/>
            </p:nvSpPr>
            <p:spPr bwMode="auto">
              <a:xfrm>
                <a:off x="4091" y="1891"/>
                <a:ext cx="135" cy="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2" name="Line 62"/>
              <p:cNvSpPr>
                <a:spLocks noChangeShapeType="1"/>
              </p:cNvSpPr>
              <p:nvPr/>
            </p:nvSpPr>
            <p:spPr bwMode="auto">
              <a:xfrm flipV="1">
                <a:off x="4226" y="1891"/>
                <a:ext cx="143" cy="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3" name="Line 63"/>
              <p:cNvSpPr>
                <a:spLocks noChangeShapeType="1"/>
              </p:cNvSpPr>
              <p:nvPr/>
            </p:nvSpPr>
            <p:spPr bwMode="auto">
              <a:xfrm>
                <a:off x="4047" y="1996"/>
                <a:ext cx="176" cy="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4" name="Line 64"/>
              <p:cNvSpPr>
                <a:spLocks noChangeShapeType="1"/>
              </p:cNvSpPr>
              <p:nvPr/>
            </p:nvSpPr>
            <p:spPr bwMode="auto">
              <a:xfrm flipV="1">
                <a:off x="4226" y="2012"/>
                <a:ext cx="176" cy="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5" name="Line 65"/>
              <p:cNvSpPr>
                <a:spLocks noChangeShapeType="1"/>
              </p:cNvSpPr>
              <p:nvPr/>
            </p:nvSpPr>
            <p:spPr bwMode="auto">
              <a:xfrm flipV="1">
                <a:off x="4226" y="1783"/>
                <a:ext cx="91" cy="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6" name="Line 66"/>
              <p:cNvSpPr>
                <a:spLocks noChangeShapeType="1"/>
              </p:cNvSpPr>
              <p:nvPr/>
            </p:nvSpPr>
            <p:spPr bwMode="auto">
              <a:xfrm flipV="1">
                <a:off x="4226" y="1632"/>
                <a:ext cx="58"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7" name="Line 67"/>
              <p:cNvSpPr>
                <a:spLocks noChangeShapeType="1"/>
              </p:cNvSpPr>
              <p:nvPr/>
            </p:nvSpPr>
            <p:spPr bwMode="auto">
              <a:xfrm>
                <a:off x="4127" y="1771"/>
                <a:ext cx="107" cy="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598" name="Line 68"/>
              <p:cNvSpPr>
                <a:spLocks noChangeShapeType="1"/>
              </p:cNvSpPr>
              <p:nvPr/>
            </p:nvSpPr>
            <p:spPr bwMode="auto">
              <a:xfrm>
                <a:off x="4176" y="1626"/>
                <a:ext cx="61" cy="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1374" name="Group 69"/>
              <p:cNvGrpSpPr>
                <a:grpSpLocks/>
              </p:cNvGrpSpPr>
              <p:nvPr/>
            </p:nvGrpSpPr>
            <p:grpSpPr bwMode="auto">
              <a:xfrm>
                <a:off x="4269" y="1415"/>
                <a:ext cx="392" cy="137"/>
                <a:chOff x="4227" y="1360"/>
                <a:chExt cx="863" cy="270"/>
              </a:xfrm>
            </p:grpSpPr>
            <p:sp>
              <p:nvSpPr>
                <p:cNvPr id="65610" name="Line 70"/>
                <p:cNvSpPr>
                  <a:spLocks noChangeShapeType="1"/>
                </p:cNvSpPr>
                <p:nvPr/>
              </p:nvSpPr>
              <p:spPr bwMode="auto">
                <a:xfrm>
                  <a:off x="4229" y="160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11" name="Line 71"/>
                <p:cNvSpPr>
                  <a:spLocks noChangeShapeType="1"/>
                </p:cNvSpPr>
                <p:nvPr/>
              </p:nvSpPr>
              <p:spPr bwMode="auto">
                <a:xfrm rot="6361956" flipH="1" flipV="1">
                  <a:off x="4465" y="1205"/>
                  <a:ext cx="188"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12" name="Line 72"/>
                <p:cNvSpPr>
                  <a:spLocks noChangeShapeType="1"/>
                </p:cNvSpPr>
                <p:nvPr/>
              </p:nvSpPr>
              <p:spPr bwMode="auto">
                <a:xfrm rot="6361956">
                  <a:off x="4608" y="1396"/>
                  <a:ext cx="182"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13" name="Line 73"/>
                <p:cNvSpPr>
                  <a:spLocks noChangeShapeType="1"/>
                </p:cNvSpPr>
                <p:nvPr/>
              </p:nvSpPr>
              <p:spPr bwMode="auto">
                <a:xfrm rot="6361956" flipH="1" flipV="1">
                  <a:off x="4747" y="1287"/>
                  <a:ext cx="188"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1375" name="Group 74"/>
              <p:cNvGrpSpPr>
                <a:grpSpLocks/>
              </p:cNvGrpSpPr>
              <p:nvPr/>
            </p:nvGrpSpPr>
            <p:grpSpPr bwMode="auto">
              <a:xfrm rot="5700496">
                <a:off x="4053" y="1170"/>
                <a:ext cx="392" cy="137"/>
                <a:chOff x="4227" y="1360"/>
                <a:chExt cx="863" cy="270"/>
              </a:xfrm>
            </p:grpSpPr>
            <p:sp>
              <p:nvSpPr>
                <p:cNvPr id="65606" name="Line 75"/>
                <p:cNvSpPr>
                  <a:spLocks noChangeShapeType="1"/>
                </p:cNvSpPr>
                <p:nvPr/>
              </p:nvSpPr>
              <p:spPr bwMode="auto">
                <a:xfrm>
                  <a:off x="4225" y="160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7" name="Line 76"/>
                <p:cNvSpPr>
                  <a:spLocks noChangeShapeType="1"/>
                </p:cNvSpPr>
                <p:nvPr/>
              </p:nvSpPr>
              <p:spPr bwMode="auto">
                <a:xfrm rot="6361956" flipH="1" flipV="1">
                  <a:off x="4462" y="1212"/>
                  <a:ext cx="190"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8" name="Line 77"/>
                <p:cNvSpPr>
                  <a:spLocks noChangeShapeType="1"/>
                </p:cNvSpPr>
                <p:nvPr/>
              </p:nvSpPr>
              <p:spPr bwMode="auto">
                <a:xfrm rot="6361956">
                  <a:off x="4596" y="1401"/>
                  <a:ext cx="190" cy="204"/>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9" name="Line 78"/>
                <p:cNvSpPr>
                  <a:spLocks noChangeShapeType="1"/>
                </p:cNvSpPr>
                <p:nvPr/>
              </p:nvSpPr>
              <p:spPr bwMode="auto">
                <a:xfrm rot="6361956" flipH="1" flipV="1">
                  <a:off x="4744" y="1296"/>
                  <a:ext cx="190"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1376" name="Group 79"/>
              <p:cNvGrpSpPr>
                <a:grpSpLocks/>
              </p:cNvGrpSpPr>
              <p:nvPr/>
            </p:nvGrpSpPr>
            <p:grpSpPr bwMode="auto">
              <a:xfrm rot="10800000">
                <a:off x="3796" y="1402"/>
                <a:ext cx="392" cy="137"/>
                <a:chOff x="4227" y="1360"/>
                <a:chExt cx="863" cy="270"/>
              </a:xfrm>
            </p:grpSpPr>
            <p:sp>
              <p:nvSpPr>
                <p:cNvPr id="65602" name="Line 80"/>
                <p:cNvSpPr>
                  <a:spLocks noChangeShapeType="1"/>
                </p:cNvSpPr>
                <p:nvPr/>
              </p:nvSpPr>
              <p:spPr bwMode="auto">
                <a:xfrm>
                  <a:off x="4235" y="160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3" name="Line 81"/>
                <p:cNvSpPr>
                  <a:spLocks noChangeShapeType="1"/>
                </p:cNvSpPr>
                <p:nvPr/>
              </p:nvSpPr>
              <p:spPr bwMode="auto">
                <a:xfrm rot="6361956" flipH="1" flipV="1">
                  <a:off x="4474" y="1204"/>
                  <a:ext cx="195" cy="50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4" name="Line 82"/>
                <p:cNvSpPr>
                  <a:spLocks noChangeShapeType="1"/>
                </p:cNvSpPr>
                <p:nvPr/>
              </p:nvSpPr>
              <p:spPr bwMode="auto">
                <a:xfrm rot="6361956">
                  <a:off x="4617" y="1402"/>
                  <a:ext cx="188"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5605" name="Line 83"/>
                <p:cNvSpPr>
                  <a:spLocks noChangeShapeType="1"/>
                </p:cNvSpPr>
                <p:nvPr/>
              </p:nvSpPr>
              <p:spPr bwMode="auto">
                <a:xfrm rot="6361956" flipH="1" flipV="1">
                  <a:off x="4753" y="1295"/>
                  <a:ext cx="188" cy="4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sp>
          <p:nvSpPr>
            <p:cNvPr id="65547" name="Line 84"/>
            <p:cNvSpPr>
              <a:spLocks noChangeShapeType="1"/>
            </p:cNvSpPr>
            <p:nvPr/>
          </p:nvSpPr>
          <p:spPr bwMode="auto">
            <a:xfrm flipH="1" flipV="1">
              <a:off x="2694465" y="4370662"/>
              <a:ext cx="1293971" cy="8797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sp>
          <p:nvSpPr>
            <p:cNvPr id="65548" name="Text Box 85"/>
            <p:cNvSpPr txBox="1">
              <a:spLocks noChangeArrowheads="1"/>
            </p:cNvSpPr>
            <p:nvPr/>
          </p:nvSpPr>
          <p:spPr bwMode="auto">
            <a:xfrm>
              <a:off x="122526" y="5259450"/>
              <a:ext cx="1005552" cy="34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old BSS</a:t>
              </a:r>
            </a:p>
          </p:txBody>
        </p:sp>
        <p:grpSp>
          <p:nvGrpSpPr>
            <p:cNvPr id="141324" name="Group 87"/>
            <p:cNvGrpSpPr>
              <a:grpSpLocks/>
            </p:cNvGrpSpPr>
            <p:nvPr/>
          </p:nvGrpSpPr>
          <p:grpSpPr bwMode="auto">
            <a:xfrm>
              <a:off x="1138559" y="4415644"/>
              <a:ext cx="331787" cy="368829"/>
              <a:chOff x="3309" y="2598"/>
              <a:chExt cx="190" cy="205"/>
            </a:xfrm>
          </p:grpSpPr>
          <p:sp>
            <p:nvSpPr>
              <p:cNvPr id="65582" name="Oval 88"/>
              <p:cNvSpPr>
                <a:spLocks noChangeArrowheads="1"/>
              </p:cNvSpPr>
              <p:nvPr/>
            </p:nvSpPr>
            <p:spPr bwMode="auto">
              <a:xfrm>
                <a:off x="3334" y="2622"/>
                <a:ext cx="150" cy="159"/>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583" name="Text Box 89"/>
              <p:cNvSpPr txBox="1">
                <a:spLocks noChangeArrowheads="1"/>
              </p:cNvSpPr>
              <p:nvPr/>
            </p:nvSpPr>
            <p:spPr bwMode="auto">
              <a:xfrm>
                <a:off x="3309" y="2598"/>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FF0000"/>
                    </a:solidFill>
                    <a:latin typeface="+mn-lt"/>
                    <a:cs typeface="+mn-cs"/>
                  </a:rPr>
                  <a:t>1</a:t>
                </a:r>
              </a:p>
            </p:txBody>
          </p:sp>
        </p:grpSp>
        <p:grpSp>
          <p:nvGrpSpPr>
            <p:cNvPr id="141325" name="Group 90"/>
            <p:cNvGrpSpPr>
              <a:grpSpLocks/>
            </p:cNvGrpSpPr>
            <p:nvPr/>
          </p:nvGrpSpPr>
          <p:grpSpPr bwMode="auto">
            <a:xfrm>
              <a:off x="3646174" y="4905017"/>
              <a:ext cx="331787" cy="368829"/>
              <a:chOff x="3309" y="2598"/>
              <a:chExt cx="190" cy="205"/>
            </a:xfrm>
          </p:grpSpPr>
          <p:sp>
            <p:nvSpPr>
              <p:cNvPr id="65580" name="Oval 91"/>
              <p:cNvSpPr>
                <a:spLocks noChangeArrowheads="1"/>
              </p:cNvSpPr>
              <p:nvPr/>
            </p:nvSpPr>
            <p:spPr bwMode="auto">
              <a:xfrm>
                <a:off x="3334" y="2622"/>
                <a:ext cx="150" cy="159"/>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581" name="Text Box 92"/>
              <p:cNvSpPr txBox="1">
                <a:spLocks noChangeArrowheads="1"/>
              </p:cNvSpPr>
              <p:nvPr/>
            </p:nvSpPr>
            <p:spPr bwMode="auto">
              <a:xfrm>
                <a:off x="3309" y="2598"/>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FF0000"/>
                    </a:solidFill>
                    <a:latin typeface="+mn-lt"/>
                    <a:cs typeface="+mn-cs"/>
                  </a:rPr>
                  <a:t>3</a:t>
                </a:r>
              </a:p>
            </p:txBody>
          </p:sp>
        </p:grpSp>
        <p:sp>
          <p:nvSpPr>
            <p:cNvPr id="65551" name="Line 93"/>
            <p:cNvSpPr>
              <a:spLocks noChangeShapeType="1"/>
            </p:cNvSpPr>
            <p:nvPr/>
          </p:nvSpPr>
          <p:spPr bwMode="auto">
            <a:xfrm>
              <a:off x="2750344" y="4268110"/>
              <a:ext cx="1012825" cy="66209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grpSp>
          <p:nvGrpSpPr>
            <p:cNvPr id="141327" name="Group 94"/>
            <p:cNvGrpSpPr>
              <a:grpSpLocks/>
            </p:cNvGrpSpPr>
            <p:nvPr/>
          </p:nvGrpSpPr>
          <p:grpSpPr bwMode="auto">
            <a:xfrm>
              <a:off x="2612394" y="4098991"/>
              <a:ext cx="331787" cy="368829"/>
              <a:chOff x="3309" y="2598"/>
              <a:chExt cx="190" cy="205"/>
            </a:xfrm>
          </p:grpSpPr>
          <p:sp>
            <p:nvSpPr>
              <p:cNvPr id="65578" name="Oval 95"/>
              <p:cNvSpPr>
                <a:spLocks noChangeArrowheads="1"/>
              </p:cNvSpPr>
              <p:nvPr/>
            </p:nvSpPr>
            <p:spPr bwMode="auto">
              <a:xfrm>
                <a:off x="3334" y="2622"/>
                <a:ext cx="150" cy="159"/>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579" name="Text Box 96"/>
              <p:cNvSpPr txBox="1">
                <a:spLocks noChangeArrowheads="1"/>
              </p:cNvSpPr>
              <p:nvPr/>
            </p:nvSpPr>
            <p:spPr bwMode="auto">
              <a:xfrm>
                <a:off x="3309" y="2598"/>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FF0000"/>
                    </a:solidFill>
                    <a:latin typeface="+mn-lt"/>
                    <a:cs typeface="+mn-cs"/>
                  </a:rPr>
                  <a:t>2</a:t>
                </a:r>
              </a:p>
            </p:txBody>
          </p:sp>
        </p:grpSp>
        <p:sp>
          <p:nvSpPr>
            <p:cNvPr id="141328" name="Freeform 97"/>
            <p:cNvSpPr>
              <a:spLocks/>
            </p:cNvSpPr>
            <p:nvPr/>
          </p:nvSpPr>
          <p:spPr bwMode="auto">
            <a:xfrm>
              <a:off x="906304" y="4323884"/>
              <a:ext cx="2668270" cy="836613"/>
            </a:xfrm>
            <a:custGeom>
              <a:avLst/>
              <a:gdLst>
                <a:gd name="T0" fmla="*/ 2147483647 w 1528"/>
                <a:gd name="T1" fmla="*/ 2147483647 h 465"/>
                <a:gd name="T2" fmla="*/ 2147483647 w 1528"/>
                <a:gd name="T3" fmla="*/ 2147483647 h 465"/>
                <a:gd name="T4" fmla="*/ 2147483647 w 1528"/>
                <a:gd name="T5" fmla="*/ 2147483647 h 465"/>
                <a:gd name="T6" fmla="*/ 0 w 1528"/>
                <a:gd name="T7" fmla="*/ 2147483647 h 4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28" h="465">
                  <a:moveTo>
                    <a:pt x="1528" y="425"/>
                  </a:moveTo>
                  <a:cubicBezTo>
                    <a:pt x="1340" y="279"/>
                    <a:pt x="1153" y="133"/>
                    <a:pt x="1004" y="73"/>
                  </a:cubicBezTo>
                  <a:cubicBezTo>
                    <a:pt x="855" y="13"/>
                    <a:pt x="799" y="0"/>
                    <a:pt x="632" y="65"/>
                  </a:cubicBezTo>
                  <a:cubicBezTo>
                    <a:pt x="465" y="130"/>
                    <a:pt x="232" y="297"/>
                    <a:pt x="0" y="465"/>
                  </a:cubicBezTo>
                </a:path>
              </a:pathLst>
            </a:custGeom>
            <a:noFill/>
            <a:ln w="28575" cmpd="sng">
              <a:solidFill>
                <a:srgbClr val="FF0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a:latin typeface="+mn-lt"/>
              </a:endParaRPr>
            </a:p>
          </p:txBody>
        </p:sp>
        <p:grpSp>
          <p:nvGrpSpPr>
            <p:cNvPr id="141329" name="Group 98"/>
            <p:cNvGrpSpPr>
              <a:grpSpLocks/>
            </p:cNvGrpSpPr>
            <p:nvPr/>
          </p:nvGrpSpPr>
          <p:grpSpPr bwMode="auto">
            <a:xfrm>
              <a:off x="2137414" y="4250121"/>
              <a:ext cx="331787" cy="368829"/>
              <a:chOff x="3309" y="2598"/>
              <a:chExt cx="190" cy="205"/>
            </a:xfrm>
          </p:grpSpPr>
          <p:sp>
            <p:nvSpPr>
              <p:cNvPr id="65576" name="Oval 99"/>
              <p:cNvSpPr>
                <a:spLocks noChangeArrowheads="1"/>
              </p:cNvSpPr>
              <p:nvPr/>
            </p:nvSpPr>
            <p:spPr bwMode="auto">
              <a:xfrm>
                <a:off x="3334" y="2622"/>
                <a:ext cx="150" cy="159"/>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577" name="Text Box 100"/>
              <p:cNvSpPr txBox="1">
                <a:spLocks noChangeArrowheads="1"/>
              </p:cNvSpPr>
              <p:nvPr/>
            </p:nvSpPr>
            <p:spPr bwMode="auto">
              <a:xfrm>
                <a:off x="3309" y="2598"/>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FF0000"/>
                    </a:solidFill>
                    <a:latin typeface="+mn-lt"/>
                    <a:cs typeface="+mn-cs"/>
                  </a:rPr>
                  <a:t>4</a:t>
                </a:r>
              </a:p>
            </p:txBody>
          </p:sp>
        </p:grpSp>
        <p:sp>
          <p:nvSpPr>
            <p:cNvPr id="65555" name="Line 101"/>
            <p:cNvSpPr>
              <a:spLocks noChangeShapeType="1"/>
            </p:cNvSpPr>
            <p:nvPr/>
          </p:nvSpPr>
          <p:spPr bwMode="auto">
            <a:xfrm>
              <a:off x="1052989" y="5290037"/>
              <a:ext cx="656590" cy="28786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grpSp>
          <p:nvGrpSpPr>
            <p:cNvPr id="141331" name="Group 102"/>
            <p:cNvGrpSpPr>
              <a:grpSpLocks/>
            </p:cNvGrpSpPr>
            <p:nvPr/>
          </p:nvGrpSpPr>
          <p:grpSpPr bwMode="auto">
            <a:xfrm>
              <a:off x="1173484" y="5214474"/>
              <a:ext cx="331787" cy="368829"/>
              <a:chOff x="3309" y="2598"/>
              <a:chExt cx="190" cy="205"/>
            </a:xfrm>
          </p:grpSpPr>
          <p:sp>
            <p:nvSpPr>
              <p:cNvPr id="65574" name="Oval 103"/>
              <p:cNvSpPr>
                <a:spLocks noChangeArrowheads="1"/>
              </p:cNvSpPr>
              <p:nvPr/>
            </p:nvSpPr>
            <p:spPr bwMode="auto">
              <a:xfrm>
                <a:off x="3334" y="2622"/>
                <a:ext cx="150" cy="159"/>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575" name="Text Box 104"/>
              <p:cNvSpPr txBox="1">
                <a:spLocks noChangeArrowheads="1"/>
              </p:cNvSpPr>
              <p:nvPr/>
            </p:nvSpPr>
            <p:spPr bwMode="auto">
              <a:xfrm>
                <a:off x="3309" y="2598"/>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FF0000"/>
                    </a:solidFill>
                    <a:latin typeface="+mn-lt"/>
                    <a:cs typeface="+mn-cs"/>
                  </a:rPr>
                  <a:t>5</a:t>
                </a:r>
              </a:p>
            </p:txBody>
          </p:sp>
        </p:grpSp>
        <p:sp>
          <p:nvSpPr>
            <p:cNvPr id="141332" name="Freeform 105"/>
            <p:cNvSpPr>
              <a:spLocks/>
            </p:cNvSpPr>
            <p:nvPr/>
          </p:nvSpPr>
          <p:spPr bwMode="auto">
            <a:xfrm>
              <a:off x="2778284" y="5110120"/>
              <a:ext cx="929005" cy="590127"/>
            </a:xfrm>
            <a:custGeom>
              <a:avLst/>
              <a:gdLst>
                <a:gd name="T0" fmla="*/ 0 w 532"/>
                <a:gd name="T1" fmla="*/ 2147483647 h 328"/>
                <a:gd name="T2" fmla="*/ 2147483647 w 532"/>
                <a:gd name="T3" fmla="*/ 2147483647 h 328"/>
                <a:gd name="T4" fmla="*/ 2147483647 w 532"/>
                <a:gd name="T5" fmla="*/ 2147483647 h 328"/>
                <a:gd name="T6" fmla="*/ 0 60000 65536"/>
                <a:gd name="T7" fmla="*/ 0 60000 65536"/>
                <a:gd name="T8" fmla="*/ 0 60000 65536"/>
              </a:gdLst>
              <a:ahLst/>
              <a:cxnLst>
                <a:cxn ang="T6">
                  <a:pos x="T0" y="T1"/>
                </a:cxn>
                <a:cxn ang="T7">
                  <a:pos x="T2" y="T3"/>
                </a:cxn>
                <a:cxn ang="T8">
                  <a:pos x="T4" y="T5"/>
                </a:cxn>
              </a:cxnLst>
              <a:rect l="0" t="0" r="r" b="b"/>
              <a:pathLst>
                <a:path w="532" h="328">
                  <a:moveTo>
                    <a:pt x="0" y="272"/>
                  </a:moveTo>
                  <a:cubicBezTo>
                    <a:pt x="82" y="235"/>
                    <a:pt x="452" y="0"/>
                    <a:pt x="492" y="52"/>
                  </a:cubicBezTo>
                  <a:cubicBezTo>
                    <a:pt x="532" y="104"/>
                    <a:pt x="156" y="270"/>
                    <a:pt x="68" y="328"/>
                  </a:cubicBezTo>
                </a:path>
              </a:pathLst>
            </a:custGeom>
            <a:noFill/>
            <a:ln w="28575" cmpd="sng">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a:latin typeface="+mn-lt"/>
              </a:endParaRPr>
            </a:p>
          </p:txBody>
        </p:sp>
        <p:grpSp>
          <p:nvGrpSpPr>
            <p:cNvPr id="141333" name="Group 106"/>
            <p:cNvGrpSpPr>
              <a:grpSpLocks/>
            </p:cNvGrpSpPr>
            <p:nvPr/>
          </p:nvGrpSpPr>
          <p:grpSpPr bwMode="auto">
            <a:xfrm>
              <a:off x="3087374" y="5236064"/>
              <a:ext cx="331787" cy="368829"/>
              <a:chOff x="3309" y="2598"/>
              <a:chExt cx="190" cy="205"/>
            </a:xfrm>
          </p:grpSpPr>
          <p:sp>
            <p:nvSpPr>
              <p:cNvPr id="65572" name="Oval 107"/>
              <p:cNvSpPr>
                <a:spLocks noChangeArrowheads="1"/>
              </p:cNvSpPr>
              <p:nvPr/>
            </p:nvSpPr>
            <p:spPr bwMode="auto">
              <a:xfrm>
                <a:off x="3334" y="2622"/>
                <a:ext cx="150" cy="159"/>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573" name="Text Box 108"/>
              <p:cNvSpPr txBox="1">
                <a:spLocks noChangeArrowheads="1"/>
              </p:cNvSpPr>
              <p:nvPr/>
            </p:nvSpPr>
            <p:spPr bwMode="auto">
              <a:xfrm>
                <a:off x="3309" y="2598"/>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FF0000"/>
                    </a:solidFill>
                    <a:latin typeface="+mn-lt"/>
                    <a:cs typeface="+mn-cs"/>
                  </a:rPr>
                  <a:t>6</a:t>
                </a:r>
              </a:p>
            </p:txBody>
          </p:sp>
        </p:grpSp>
        <p:sp>
          <p:nvSpPr>
            <p:cNvPr id="141334" name="Freeform 109"/>
            <p:cNvSpPr>
              <a:spLocks/>
            </p:cNvSpPr>
            <p:nvPr/>
          </p:nvSpPr>
          <p:spPr bwMode="auto">
            <a:xfrm>
              <a:off x="2533809" y="4505600"/>
              <a:ext cx="831215" cy="1043517"/>
            </a:xfrm>
            <a:custGeom>
              <a:avLst/>
              <a:gdLst>
                <a:gd name="T0" fmla="*/ 2147483647 w 476"/>
                <a:gd name="T1" fmla="*/ 2147483647 h 580"/>
                <a:gd name="T2" fmla="*/ 2147483647 w 476"/>
                <a:gd name="T3" fmla="*/ 2147483647 h 580"/>
                <a:gd name="T4" fmla="*/ 0 w 476"/>
                <a:gd name="T5" fmla="*/ 0 h 580"/>
                <a:gd name="T6" fmla="*/ 0 60000 65536"/>
                <a:gd name="T7" fmla="*/ 0 60000 65536"/>
                <a:gd name="T8" fmla="*/ 0 60000 65536"/>
              </a:gdLst>
              <a:ahLst/>
              <a:cxnLst>
                <a:cxn ang="T6">
                  <a:pos x="T0" y="T1"/>
                </a:cxn>
                <a:cxn ang="T7">
                  <a:pos x="T2" y="T3"/>
                </a:cxn>
                <a:cxn ang="T8">
                  <a:pos x="T4" y="T5"/>
                </a:cxn>
              </a:cxnLst>
              <a:rect l="0" t="0" r="r" b="b"/>
              <a:pathLst>
                <a:path w="476" h="580">
                  <a:moveTo>
                    <a:pt x="68" y="580"/>
                  </a:moveTo>
                  <a:cubicBezTo>
                    <a:pt x="135" y="537"/>
                    <a:pt x="468" y="380"/>
                    <a:pt x="472" y="324"/>
                  </a:cubicBezTo>
                  <a:cubicBezTo>
                    <a:pt x="476" y="268"/>
                    <a:pt x="98" y="67"/>
                    <a:pt x="0" y="0"/>
                  </a:cubicBezTo>
                </a:path>
              </a:pathLst>
            </a:custGeom>
            <a:noFill/>
            <a:ln w="28575" cmpd="sng">
              <a:solidFill>
                <a:srgbClr val="FF0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a:latin typeface="+mn-lt"/>
              </a:endParaRPr>
            </a:p>
          </p:txBody>
        </p:sp>
        <p:grpSp>
          <p:nvGrpSpPr>
            <p:cNvPr id="141335" name="Group 110"/>
            <p:cNvGrpSpPr>
              <a:grpSpLocks/>
            </p:cNvGrpSpPr>
            <p:nvPr/>
          </p:nvGrpSpPr>
          <p:grpSpPr bwMode="auto">
            <a:xfrm>
              <a:off x="2647319" y="4573971"/>
              <a:ext cx="331787" cy="368829"/>
              <a:chOff x="3309" y="2598"/>
              <a:chExt cx="190" cy="205"/>
            </a:xfrm>
          </p:grpSpPr>
          <p:sp>
            <p:nvSpPr>
              <p:cNvPr id="65570" name="Oval 111"/>
              <p:cNvSpPr>
                <a:spLocks noChangeArrowheads="1"/>
              </p:cNvSpPr>
              <p:nvPr/>
            </p:nvSpPr>
            <p:spPr bwMode="auto">
              <a:xfrm>
                <a:off x="3334" y="2622"/>
                <a:ext cx="150" cy="159"/>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571" name="Text Box 112"/>
              <p:cNvSpPr txBox="1">
                <a:spLocks noChangeArrowheads="1"/>
              </p:cNvSpPr>
              <p:nvPr/>
            </p:nvSpPr>
            <p:spPr bwMode="auto">
              <a:xfrm>
                <a:off x="3309" y="2598"/>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FF0000"/>
                    </a:solidFill>
                    <a:latin typeface="+mn-lt"/>
                    <a:cs typeface="+mn-cs"/>
                  </a:rPr>
                  <a:t>7</a:t>
                </a:r>
              </a:p>
            </p:txBody>
          </p:sp>
        </p:grpSp>
        <p:sp>
          <p:nvSpPr>
            <p:cNvPr id="65561" name="Line 113"/>
            <p:cNvSpPr>
              <a:spLocks noChangeShapeType="1"/>
            </p:cNvSpPr>
            <p:nvPr/>
          </p:nvSpPr>
          <p:spPr bwMode="auto">
            <a:xfrm flipH="1">
              <a:off x="1164749" y="4541583"/>
              <a:ext cx="894080" cy="61171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mn-lt"/>
                <a:cs typeface="+mn-cs"/>
              </a:endParaRPr>
            </a:p>
          </p:txBody>
        </p:sp>
        <p:grpSp>
          <p:nvGrpSpPr>
            <p:cNvPr id="141337" name="Group 114"/>
            <p:cNvGrpSpPr>
              <a:grpSpLocks/>
            </p:cNvGrpSpPr>
            <p:nvPr/>
          </p:nvGrpSpPr>
          <p:grpSpPr bwMode="auto">
            <a:xfrm>
              <a:off x="1501779" y="4703511"/>
              <a:ext cx="331787" cy="368829"/>
              <a:chOff x="3309" y="2598"/>
              <a:chExt cx="190" cy="205"/>
            </a:xfrm>
          </p:grpSpPr>
          <p:sp>
            <p:nvSpPr>
              <p:cNvPr id="65568" name="Oval 115"/>
              <p:cNvSpPr>
                <a:spLocks noChangeArrowheads="1"/>
              </p:cNvSpPr>
              <p:nvPr/>
            </p:nvSpPr>
            <p:spPr bwMode="auto">
              <a:xfrm>
                <a:off x="3334" y="2622"/>
                <a:ext cx="150" cy="159"/>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5569" name="Text Box 116"/>
              <p:cNvSpPr txBox="1">
                <a:spLocks noChangeArrowheads="1"/>
              </p:cNvSpPr>
              <p:nvPr/>
            </p:nvSpPr>
            <p:spPr bwMode="auto">
              <a:xfrm>
                <a:off x="3309" y="2598"/>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a:solidFill>
                      <a:srgbClr val="FF0000"/>
                    </a:solidFill>
                    <a:latin typeface="+mn-lt"/>
                    <a:cs typeface="+mn-cs"/>
                  </a:rPr>
                  <a:t>8</a:t>
                </a:r>
              </a:p>
            </p:txBody>
          </p:sp>
        </p:grpSp>
        <p:sp>
          <p:nvSpPr>
            <p:cNvPr id="65563" name="Text Box 119"/>
            <p:cNvSpPr txBox="1">
              <a:spLocks noChangeArrowheads="1"/>
            </p:cNvSpPr>
            <p:nvPr/>
          </p:nvSpPr>
          <p:spPr bwMode="auto">
            <a:xfrm>
              <a:off x="3217332" y="5405183"/>
              <a:ext cx="1116861" cy="34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new BSS</a:t>
              </a:r>
            </a:p>
          </p:txBody>
        </p:sp>
      </p:grpSp>
      <p:sp>
        <p:nvSpPr>
          <p:cNvPr id="65566" name="Rectangle 90"/>
          <p:cNvSpPr>
            <a:spLocks noChangeArrowheads="1"/>
          </p:cNvSpPr>
          <p:nvPr/>
        </p:nvSpPr>
        <p:spPr bwMode="auto">
          <a:xfrm>
            <a:off x="106812" y="682370"/>
            <a:ext cx="9001919" cy="922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nchor="ctr"/>
          <a:lstStyle/>
          <a:p>
            <a:pPr algn="l">
              <a:defRPr/>
            </a:pPr>
            <a:r>
              <a:rPr lang="en-US" sz="4000" dirty="0" smtClean="0">
                <a:solidFill>
                  <a:srgbClr val="800000"/>
                </a:solidFill>
                <a:latin typeface="+mn-lt"/>
                <a:cs typeface="+mn-cs"/>
              </a:rPr>
              <a:t>Handoff Details</a:t>
            </a:r>
            <a:endParaRPr lang="en-US" sz="4000" dirty="0">
              <a:solidFill>
                <a:srgbClr val="800000"/>
              </a:solidFill>
              <a:latin typeface="+mn-lt"/>
              <a:cs typeface="+mn-cs"/>
            </a:endParaRPr>
          </a:p>
        </p:txBody>
      </p:sp>
      <p:sp>
        <p:nvSpPr>
          <p:cNvPr id="5" name="Slide Number Placeholder 4"/>
          <p:cNvSpPr>
            <a:spLocks noGrp="1"/>
          </p:cNvSpPr>
          <p:nvPr>
            <p:ph type="sldNum" sz="quarter" idx="10"/>
          </p:nvPr>
        </p:nvSpPr>
        <p:spPr/>
        <p:txBody>
          <a:bodyPr/>
          <a:lstStyle/>
          <a:p>
            <a:fld id="{0783864D-491B-0D48-9494-9F5AD408C5EE}" type="slidenum">
              <a:rPr lang="en-US" smtClean="0"/>
              <a:pPr/>
              <a:t>29</a:t>
            </a:fld>
            <a:endParaRPr lang="en-US" dirty="0"/>
          </a:p>
        </p:txBody>
      </p:sp>
    </p:spTree>
    <p:extLst>
      <p:ext uri="{BB962C8B-B14F-4D97-AF65-F5344CB8AC3E}">
        <p14:creationId xmlns:p14="http://schemas.microsoft.com/office/powerpoint/2010/main" val="4177379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2"/>
          <p:cNvSpPr>
            <a:spLocks noGrp="1" noChangeArrowheads="1"/>
          </p:cNvSpPr>
          <p:nvPr>
            <p:ph type="title"/>
          </p:nvPr>
        </p:nvSpPr>
        <p:spPr>
          <a:xfrm>
            <a:off x="134938" y="668715"/>
            <a:ext cx="9625012" cy="949325"/>
          </a:xfrm>
        </p:spPr>
        <p:txBody>
          <a:bodyPr/>
          <a:lstStyle/>
          <a:p>
            <a:pPr>
              <a:defRPr/>
            </a:pPr>
            <a:r>
              <a:rPr lang="en-US" dirty="0">
                <a:latin typeface="+mn-lt"/>
                <a:cs typeface="+mj-cs"/>
              </a:rPr>
              <a:t>Mobile </a:t>
            </a:r>
            <a:r>
              <a:rPr lang="en-US" dirty="0" smtClean="0">
                <a:latin typeface="+mn-lt"/>
                <a:cs typeface="+mj-cs"/>
              </a:rPr>
              <a:t>IP (RFC 3344)</a:t>
            </a:r>
            <a:endParaRPr lang="en-US" dirty="0">
              <a:latin typeface="+mn-lt"/>
              <a:cs typeface="+mj-cs"/>
            </a:endParaRPr>
          </a:p>
        </p:txBody>
      </p:sp>
      <p:sp>
        <p:nvSpPr>
          <p:cNvPr id="57349" name="Rectangle 3"/>
          <p:cNvSpPr>
            <a:spLocks noGrp="1" noChangeArrowheads="1"/>
          </p:cNvSpPr>
          <p:nvPr>
            <p:ph type="body" idx="1"/>
          </p:nvPr>
        </p:nvSpPr>
        <p:spPr>
          <a:xfrm>
            <a:off x="14288" y="1961773"/>
            <a:ext cx="10044112" cy="5786437"/>
          </a:xfrm>
        </p:spPr>
        <p:txBody>
          <a:bodyPr/>
          <a:lstStyle/>
          <a:p>
            <a:pPr>
              <a:defRPr/>
            </a:pPr>
            <a:r>
              <a:rPr lang="en-US" dirty="0" smtClean="0">
                <a:cs typeface="+mn-cs"/>
              </a:rPr>
              <a:t>Key elements</a:t>
            </a:r>
            <a:endParaRPr lang="en-US" dirty="0">
              <a:cs typeface="+mn-cs"/>
            </a:endParaRPr>
          </a:p>
          <a:p>
            <a:pPr lvl="1">
              <a:defRPr/>
            </a:pPr>
            <a:r>
              <a:rPr lang="en-US" dirty="0"/>
              <a:t>home agents, foreign </a:t>
            </a:r>
            <a:r>
              <a:rPr lang="en-US" dirty="0" smtClean="0"/>
              <a:t>agents </a:t>
            </a:r>
          </a:p>
          <a:p>
            <a:pPr lvl="1">
              <a:defRPr/>
            </a:pPr>
            <a:r>
              <a:rPr lang="en-US" dirty="0" smtClean="0"/>
              <a:t>foreign</a:t>
            </a:r>
            <a:r>
              <a:rPr lang="en-US" dirty="0"/>
              <a:t>-agent </a:t>
            </a:r>
            <a:r>
              <a:rPr lang="en-US" dirty="0" smtClean="0"/>
              <a:t>registration </a:t>
            </a:r>
          </a:p>
          <a:p>
            <a:pPr lvl="1">
              <a:defRPr/>
            </a:pPr>
            <a:r>
              <a:rPr lang="en-US" dirty="0" smtClean="0"/>
              <a:t>care</a:t>
            </a:r>
            <a:r>
              <a:rPr lang="en-US" dirty="0"/>
              <a:t>-of-</a:t>
            </a:r>
            <a:r>
              <a:rPr lang="en-US" dirty="0" smtClean="0"/>
              <a:t>addresses</a:t>
            </a:r>
            <a:endParaRPr lang="en-US" dirty="0"/>
          </a:p>
          <a:p>
            <a:pPr lvl="1">
              <a:defRPr/>
            </a:pPr>
            <a:r>
              <a:rPr lang="en-US" dirty="0" smtClean="0"/>
              <a:t>encapsulation </a:t>
            </a:r>
            <a:r>
              <a:rPr lang="en-US" dirty="0"/>
              <a:t>(packet-within-a-packet)</a:t>
            </a:r>
          </a:p>
          <a:p>
            <a:pPr>
              <a:defRPr/>
            </a:pPr>
            <a:r>
              <a:rPr lang="en-US" dirty="0" smtClean="0">
                <a:cs typeface="+mn-cs"/>
              </a:rPr>
              <a:t>Three </a:t>
            </a:r>
            <a:r>
              <a:rPr lang="en-US" dirty="0">
                <a:cs typeface="+mn-cs"/>
              </a:rPr>
              <a:t>components to standard:</a:t>
            </a:r>
          </a:p>
          <a:p>
            <a:pPr lvl="1">
              <a:defRPr/>
            </a:pPr>
            <a:r>
              <a:rPr lang="en-US" dirty="0"/>
              <a:t>indirect routing of datagrams</a:t>
            </a:r>
          </a:p>
          <a:p>
            <a:pPr lvl="1">
              <a:defRPr/>
            </a:pPr>
            <a:r>
              <a:rPr lang="en-US" dirty="0"/>
              <a:t>agent discovery</a:t>
            </a:r>
          </a:p>
          <a:p>
            <a:pPr lvl="1">
              <a:defRPr/>
            </a:pPr>
            <a:r>
              <a:rPr lang="en-US" dirty="0"/>
              <a:t>registration with home </a:t>
            </a:r>
            <a:r>
              <a:rPr lang="en-US" dirty="0" smtClean="0"/>
              <a:t>agent</a:t>
            </a:r>
          </a:p>
          <a:p>
            <a:pPr>
              <a:defRPr/>
            </a:pPr>
            <a:r>
              <a:rPr lang="en-US" dirty="0" smtClean="0"/>
              <a:t>Mainly intended for communicating from different locations, not for communicating while in motion</a:t>
            </a:r>
          </a:p>
          <a:p>
            <a:pPr>
              <a:defRPr/>
            </a:pPr>
            <a:r>
              <a:rPr lang="en-US" dirty="0" smtClean="0"/>
              <a:t>Requires support for </a:t>
            </a:r>
            <a:r>
              <a:rPr lang="en-US" i="1" u="sng" dirty="0" smtClean="0"/>
              <a:t>permanent</a:t>
            </a:r>
            <a:r>
              <a:rPr lang="en-US" dirty="0" smtClean="0"/>
              <a:t>, globally routable IP addresses from host-to-host (like your phone number)</a:t>
            </a:r>
            <a:endParaRPr lang="en-US" dirty="0"/>
          </a:p>
          <a:p>
            <a:pPr lvl="1">
              <a:defRPr/>
            </a:pPr>
            <a:endParaRPr lang="en-US" dirty="0"/>
          </a:p>
        </p:txBody>
      </p:sp>
      <p:sp>
        <p:nvSpPr>
          <p:cNvPr id="2" name="Slide Number Placeholder 1"/>
          <p:cNvSpPr>
            <a:spLocks noGrp="1"/>
          </p:cNvSpPr>
          <p:nvPr>
            <p:ph type="sldNum" sz="quarter" idx="10"/>
          </p:nvPr>
        </p:nvSpPr>
        <p:spPr/>
        <p:txBody>
          <a:bodyPr/>
          <a:lstStyle/>
          <a:p>
            <a:fld id="{0783864D-491B-0D48-9494-9F5AD408C5EE}" type="slidenum">
              <a:rPr lang="en-US" smtClean="0"/>
              <a:pPr/>
              <a:t>3</a:t>
            </a:fld>
            <a:endParaRPr lang="en-US" dirty="0"/>
          </a:p>
        </p:txBody>
      </p:sp>
    </p:spTree>
    <p:extLst>
      <p:ext uri="{BB962C8B-B14F-4D97-AF65-F5344CB8AC3E}">
        <p14:creationId xmlns:p14="http://schemas.microsoft.com/office/powerpoint/2010/main" val="12776506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80" name="Rectangle 39"/>
          <p:cNvSpPr>
            <a:spLocks noChangeArrowheads="1"/>
          </p:cNvSpPr>
          <p:nvPr/>
        </p:nvSpPr>
        <p:spPr bwMode="auto">
          <a:xfrm>
            <a:off x="122938" y="738850"/>
            <a:ext cx="8549640" cy="1013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nchor="ctr"/>
          <a:lstStyle/>
          <a:p>
            <a:pPr algn="l">
              <a:defRPr/>
            </a:pPr>
            <a:r>
              <a:rPr lang="en-US" sz="3600" dirty="0" smtClean="0">
                <a:solidFill>
                  <a:srgbClr val="800000"/>
                </a:solidFill>
                <a:latin typeface="+mn-lt"/>
                <a:cs typeface="+mn-cs"/>
              </a:rPr>
              <a:t>Handoff Between </a:t>
            </a:r>
            <a:r>
              <a:rPr lang="en-US" sz="3600" dirty="0">
                <a:solidFill>
                  <a:srgbClr val="800000"/>
                </a:solidFill>
                <a:latin typeface="+mn-lt"/>
                <a:cs typeface="+mn-cs"/>
              </a:rPr>
              <a:t>MSCs</a:t>
            </a:r>
          </a:p>
        </p:txBody>
      </p:sp>
      <p:sp>
        <p:nvSpPr>
          <p:cNvPr id="66581" name="Rectangle 42"/>
          <p:cNvSpPr>
            <a:spLocks noGrp="1" noChangeArrowheads="1"/>
          </p:cNvSpPr>
          <p:nvPr>
            <p:ph idx="1"/>
          </p:nvPr>
        </p:nvSpPr>
        <p:spPr>
          <a:xfrm>
            <a:off x="14288" y="1985963"/>
            <a:ext cx="5787800" cy="5786437"/>
          </a:xfrm>
        </p:spPr>
        <p:txBody>
          <a:bodyPr/>
          <a:lstStyle/>
          <a:p>
            <a:pPr>
              <a:defRPr/>
            </a:pPr>
            <a:r>
              <a:rPr lang="en-US" sz="2600" dirty="0" smtClean="0">
                <a:solidFill>
                  <a:srgbClr val="000000"/>
                </a:solidFill>
                <a:cs typeface="+mn-cs"/>
              </a:rPr>
              <a:t>Anchor </a:t>
            </a:r>
            <a:r>
              <a:rPr lang="en-US" sz="2600" dirty="0">
                <a:solidFill>
                  <a:srgbClr val="000000"/>
                </a:solidFill>
                <a:cs typeface="+mn-cs"/>
              </a:rPr>
              <a:t>MSC:</a:t>
            </a:r>
            <a:r>
              <a:rPr lang="en-US" sz="2600" dirty="0">
                <a:solidFill>
                  <a:srgbClr val="C00000"/>
                </a:solidFill>
                <a:cs typeface="+mn-cs"/>
              </a:rPr>
              <a:t> </a:t>
            </a:r>
            <a:r>
              <a:rPr lang="en-US" sz="2600" dirty="0">
                <a:cs typeface="+mn-cs"/>
              </a:rPr>
              <a:t>first MSC </a:t>
            </a:r>
            <a:r>
              <a:rPr lang="en-US" sz="2600" dirty="0" smtClean="0">
                <a:cs typeface="+mn-cs"/>
              </a:rPr>
              <a:t/>
            </a:r>
            <a:br>
              <a:rPr lang="en-US" sz="2600" dirty="0" smtClean="0">
                <a:cs typeface="+mn-cs"/>
              </a:rPr>
            </a:br>
            <a:r>
              <a:rPr lang="en-US" sz="2600" dirty="0" smtClean="0">
                <a:cs typeface="+mn-cs"/>
              </a:rPr>
              <a:t>visited </a:t>
            </a:r>
            <a:r>
              <a:rPr lang="en-US" sz="2600" dirty="0">
                <a:cs typeface="+mn-cs"/>
              </a:rPr>
              <a:t>during call</a:t>
            </a:r>
          </a:p>
          <a:p>
            <a:pPr lvl="1">
              <a:defRPr/>
            </a:pPr>
            <a:r>
              <a:rPr lang="en-US" sz="2200" dirty="0"/>
              <a:t>call remains routed through anchor MSC</a:t>
            </a:r>
          </a:p>
          <a:p>
            <a:pPr>
              <a:defRPr/>
            </a:pPr>
            <a:r>
              <a:rPr lang="en-US" sz="2600" dirty="0" smtClean="0">
                <a:cs typeface="+mn-cs"/>
              </a:rPr>
              <a:t>New </a:t>
            </a:r>
            <a:r>
              <a:rPr lang="en-US" sz="2600" dirty="0">
                <a:cs typeface="+mn-cs"/>
              </a:rPr>
              <a:t>MSCs add on to end of MSC chain as mobile moves </a:t>
            </a:r>
            <a:r>
              <a:rPr lang="en-US" sz="2600" dirty="0" smtClean="0">
                <a:cs typeface="+mn-cs"/>
              </a:rPr>
              <a:t/>
            </a:r>
            <a:br>
              <a:rPr lang="en-US" sz="2600" dirty="0" smtClean="0">
                <a:cs typeface="+mn-cs"/>
              </a:rPr>
            </a:br>
            <a:r>
              <a:rPr lang="en-US" sz="2600" dirty="0" smtClean="0">
                <a:cs typeface="+mn-cs"/>
              </a:rPr>
              <a:t>to </a:t>
            </a:r>
            <a:r>
              <a:rPr lang="en-US" sz="2600" dirty="0">
                <a:cs typeface="+mn-cs"/>
              </a:rPr>
              <a:t>new </a:t>
            </a:r>
            <a:r>
              <a:rPr lang="en-US" sz="2600" dirty="0" smtClean="0">
                <a:cs typeface="+mn-cs"/>
              </a:rPr>
              <a:t>MSC</a:t>
            </a:r>
          </a:p>
          <a:p>
            <a:pPr lvl="1">
              <a:defRPr/>
            </a:pPr>
            <a:r>
              <a:rPr lang="en-US" sz="2200" dirty="0" smtClean="0">
                <a:cs typeface="+mn-cs"/>
              </a:rPr>
              <a:t>occurs infrequently as MSCs generally cover large area</a:t>
            </a:r>
            <a:endParaRPr lang="en-US" sz="2200" dirty="0">
              <a:cs typeface="+mn-cs"/>
            </a:endParaRPr>
          </a:p>
          <a:p>
            <a:pPr lvl="1">
              <a:defRPr/>
            </a:pPr>
            <a:r>
              <a:rPr lang="en-US" dirty="0">
                <a:cs typeface="+mn-cs"/>
              </a:rPr>
              <a:t>o</a:t>
            </a:r>
            <a:r>
              <a:rPr lang="en-US" sz="2200" dirty="0" smtClean="0">
                <a:cs typeface="+mn-cs"/>
              </a:rPr>
              <a:t>ptional </a:t>
            </a:r>
            <a:r>
              <a:rPr lang="en-US" sz="2200" dirty="0">
                <a:cs typeface="+mn-cs"/>
              </a:rPr>
              <a:t>path minimization step </a:t>
            </a:r>
            <a:r>
              <a:rPr lang="en-US" sz="2200" dirty="0" smtClean="0">
                <a:cs typeface="+mn-cs"/>
              </a:rPr>
              <a:t/>
            </a:r>
            <a:br>
              <a:rPr lang="en-US" sz="2200" dirty="0" smtClean="0">
                <a:cs typeface="+mn-cs"/>
              </a:rPr>
            </a:br>
            <a:r>
              <a:rPr lang="en-US" sz="2200" dirty="0" smtClean="0">
                <a:cs typeface="+mn-cs"/>
              </a:rPr>
              <a:t>to </a:t>
            </a:r>
            <a:r>
              <a:rPr lang="en-US" sz="2200" dirty="0">
                <a:cs typeface="+mn-cs"/>
              </a:rPr>
              <a:t>shorten multi-MSC </a:t>
            </a:r>
            <a:r>
              <a:rPr lang="en-US" sz="2200" dirty="0" smtClean="0">
                <a:cs typeface="+mn-cs"/>
              </a:rPr>
              <a:t>chain</a:t>
            </a:r>
          </a:p>
          <a:p>
            <a:pPr lvl="2">
              <a:defRPr/>
            </a:pPr>
            <a:r>
              <a:rPr lang="en-US" sz="2000" dirty="0" smtClean="0">
                <a:cs typeface="+mn-cs"/>
              </a:rPr>
              <a:t>not critical issue, since long </a:t>
            </a:r>
            <a:br>
              <a:rPr lang="en-US" sz="2000" dirty="0" smtClean="0">
                <a:cs typeface="+mn-cs"/>
              </a:rPr>
            </a:br>
            <a:r>
              <a:rPr lang="en-US" sz="2000" dirty="0" smtClean="0">
                <a:cs typeface="+mn-cs"/>
              </a:rPr>
              <a:t>chains are relatively rare and extra distance is relatively short</a:t>
            </a:r>
            <a:endParaRPr lang="en-US" sz="2000" dirty="0">
              <a:cs typeface="+mn-cs"/>
            </a:endParaRPr>
          </a:p>
        </p:txBody>
      </p:sp>
      <p:grpSp>
        <p:nvGrpSpPr>
          <p:cNvPr id="2" name="Group 1"/>
          <p:cNvGrpSpPr/>
          <p:nvPr/>
        </p:nvGrpSpPr>
        <p:grpSpPr>
          <a:xfrm>
            <a:off x="5522834" y="2194836"/>
            <a:ext cx="4407535" cy="4579209"/>
            <a:chOff x="5321078" y="2194836"/>
            <a:chExt cx="4407535" cy="4579209"/>
          </a:xfrm>
        </p:grpSpPr>
        <p:grpSp>
          <p:nvGrpSpPr>
            <p:cNvPr id="143363" name="Group 2"/>
            <p:cNvGrpSpPr>
              <a:grpSpLocks/>
            </p:cNvGrpSpPr>
            <p:nvPr/>
          </p:nvGrpSpPr>
          <p:grpSpPr bwMode="auto">
            <a:xfrm>
              <a:off x="5347271" y="2194836"/>
              <a:ext cx="1646716" cy="1405149"/>
              <a:chOff x="118" y="869"/>
              <a:chExt cx="943" cy="781"/>
            </a:xfrm>
          </p:grpSpPr>
          <p:sp>
            <p:nvSpPr>
              <p:cNvPr id="143891" name="Freeform 3"/>
              <p:cNvSpPr>
                <a:spLocks/>
              </p:cNvSpPr>
              <p:nvPr/>
            </p:nvSpPr>
            <p:spPr bwMode="auto">
              <a:xfrm>
                <a:off x="147" y="1148"/>
                <a:ext cx="817" cy="502"/>
              </a:xfrm>
              <a:custGeom>
                <a:avLst/>
                <a:gdLst>
                  <a:gd name="T0" fmla="*/ 32 w 1209"/>
                  <a:gd name="T1" fmla="*/ 0 h 1134"/>
                  <a:gd name="T2" fmla="*/ 5 w 1209"/>
                  <a:gd name="T3" fmla="*/ 2 h 1134"/>
                  <a:gd name="T4" fmla="*/ 3 w 1209"/>
                  <a:gd name="T5" fmla="*/ 8 h 1134"/>
                  <a:gd name="T6" fmla="*/ 7 w 1209"/>
                  <a:gd name="T7" fmla="*/ 13 h 1134"/>
                  <a:gd name="T8" fmla="*/ 21 w 1209"/>
                  <a:gd name="T9" fmla="*/ 16 h 1134"/>
                  <a:gd name="T10" fmla="*/ 66 w 1209"/>
                  <a:gd name="T11" fmla="*/ 18 h 1134"/>
                  <a:gd name="T12" fmla="*/ 131 w 1209"/>
                  <a:gd name="T13" fmla="*/ 19 h 1134"/>
                  <a:gd name="T14" fmla="*/ 158 w 1209"/>
                  <a:gd name="T15" fmla="*/ 15 h 1134"/>
                  <a:gd name="T16" fmla="*/ 168 w 1209"/>
                  <a:gd name="T17" fmla="*/ 7 h 1134"/>
                  <a:gd name="T18" fmla="*/ 159 w 1209"/>
                  <a:gd name="T19" fmla="*/ 3 h 1134"/>
                  <a:gd name="T20" fmla="*/ 99 w 1209"/>
                  <a:gd name="T21" fmla="*/ 2 h 1134"/>
                  <a:gd name="T22" fmla="*/ 32 w 1209"/>
                  <a:gd name="T23" fmla="*/ 0 h 11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09" h="1134">
                    <a:moveTo>
                      <a:pt x="224" y="6"/>
                    </a:moveTo>
                    <a:cubicBezTo>
                      <a:pt x="112" y="13"/>
                      <a:pt x="66" y="64"/>
                      <a:pt x="33" y="141"/>
                    </a:cubicBezTo>
                    <a:cubicBezTo>
                      <a:pt x="0" y="219"/>
                      <a:pt x="24" y="370"/>
                      <a:pt x="27" y="471"/>
                    </a:cubicBezTo>
                    <a:cubicBezTo>
                      <a:pt x="30" y="572"/>
                      <a:pt x="30" y="664"/>
                      <a:pt x="50" y="747"/>
                    </a:cubicBezTo>
                    <a:cubicBezTo>
                      <a:pt x="70" y="830"/>
                      <a:pt x="79" y="924"/>
                      <a:pt x="149" y="972"/>
                    </a:cubicBezTo>
                    <a:cubicBezTo>
                      <a:pt x="219" y="1020"/>
                      <a:pt x="339" y="1012"/>
                      <a:pt x="469" y="1036"/>
                    </a:cubicBezTo>
                    <a:cubicBezTo>
                      <a:pt x="599" y="1060"/>
                      <a:pt x="822" y="1134"/>
                      <a:pt x="931" y="1115"/>
                    </a:cubicBezTo>
                    <a:cubicBezTo>
                      <a:pt x="1040" y="1096"/>
                      <a:pt x="1079" y="1039"/>
                      <a:pt x="1122" y="920"/>
                    </a:cubicBezTo>
                    <a:cubicBezTo>
                      <a:pt x="1165" y="801"/>
                      <a:pt x="1188" y="523"/>
                      <a:pt x="1189" y="401"/>
                    </a:cubicBezTo>
                    <a:cubicBezTo>
                      <a:pt x="1190" y="279"/>
                      <a:pt x="1209" y="240"/>
                      <a:pt x="1128" y="190"/>
                    </a:cubicBezTo>
                    <a:cubicBezTo>
                      <a:pt x="1046" y="141"/>
                      <a:pt x="850" y="135"/>
                      <a:pt x="701" y="104"/>
                    </a:cubicBezTo>
                    <a:cubicBezTo>
                      <a:pt x="552" y="72"/>
                      <a:pt x="335" y="0"/>
                      <a:pt x="224" y="6"/>
                    </a:cubicBezTo>
                    <a:close/>
                  </a:path>
                </a:pathLst>
              </a:custGeom>
              <a:solidFill>
                <a:srgbClr val="66CC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mn-lt"/>
                </a:endParaRPr>
              </a:p>
            </p:txBody>
          </p:sp>
          <p:sp>
            <p:nvSpPr>
              <p:cNvPr id="67093" name="Text Box 4"/>
              <p:cNvSpPr txBox="1">
                <a:spLocks noChangeArrowheads="1"/>
              </p:cNvSpPr>
              <p:nvPr/>
            </p:nvSpPr>
            <p:spPr bwMode="auto">
              <a:xfrm>
                <a:off x="191" y="869"/>
                <a:ext cx="870" cy="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dirty="0">
                    <a:latin typeface="+mn-lt"/>
                    <a:cs typeface="+mn-cs"/>
                  </a:rPr>
                  <a:t>home network</a:t>
                </a:r>
              </a:p>
            </p:txBody>
          </p:sp>
          <p:grpSp>
            <p:nvGrpSpPr>
              <p:cNvPr id="143893" name="Group 5"/>
              <p:cNvGrpSpPr>
                <a:grpSpLocks/>
              </p:cNvGrpSpPr>
              <p:nvPr/>
            </p:nvGrpSpPr>
            <p:grpSpPr bwMode="auto">
              <a:xfrm>
                <a:off x="118" y="1203"/>
                <a:ext cx="616" cy="326"/>
                <a:chOff x="574" y="459"/>
                <a:chExt cx="616" cy="326"/>
              </a:xfrm>
            </p:grpSpPr>
            <p:sp>
              <p:nvSpPr>
                <p:cNvPr id="67095" name="Rectangle 6"/>
                <p:cNvSpPr>
                  <a:spLocks noChangeArrowheads="1"/>
                </p:cNvSpPr>
                <p:nvPr/>
              </p:nvSpPr>
              <p:spPr bwMode="auto">
                <a:xfrm>
                  <a:off x="696" y="464"/>
                  <a:ext cx="384" cy="31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7096" name="Text Box 7"/>
                <p:cNvSpPr txBox="1">
                  <a:spLocks noChangeArrowheads="1"/>
                </p:cNvSpPr>
                <p:nvPr/>
              </p:nvSpPr>
              <p:spPr bwMode="auto">
                <a:xfrm>
                  <a:off x="574" y="459"/>
                  <a:ext cx="616"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a:latin typeface="+mn-lt"/>
                      <a:cs typeface="+mn-cs"/>
                    </a:rPr>
                    <a:t>Home MSC</a:t>
                  </a:r>
                </a:p>
              </p:txBody>
            </p:sp>
          </p:grpSp>
        </p:grpSp>
        <p:sp>
          <p:nvSpPr>
            <p:cNvPr id="143364" name="Freeform 15"/>
            <p:cNvSpPr>
              <a:spLocks/>
            </p:cNvSpPr>
            <p:nvPr/>
          </p:nvSpPr>
          <p:spPr bwMode="auto">
            <a:xfrm>
              <a:off x="6892702" y="3128603"/>
              <a:ext cx="1580357" cy="1833351"/>
            </a:xfrm>
            <a:custGeom>
              <a:avLst/>
              <a:gdLst>
                <a:gd name="T0" fmla="*/ 2147483647 w 1292"/>
                <a:gd name="T1" fmla="*/ 2147483647 h 1255"/>
                <a:gd name="T2" fmla="*/ 2147483647 w 1292"/>
                <a:gd name="T3" fmla="*/ 2147483647 h 1255"/>
                <a:gd name="T4" fmla="*/ 2147483647 w 1292"/>
                <a:gd name="T5" fmla="*/ 2147483647 h 1255"/>
                <a:gd name="T6" fmla="*/ 2147483647 w 1292"/>
                <a:gd name="T7" fmla="*/ 2147483647 h 1255"/>
                <a:gd name="T8" fmla="*/ 2147483647 w 1292"/>
                <a:gd name="T9" fmla="*/ 2147483647 h 1255"/>
                <a:gd name="T10" fmla="*/ 2147483647 w 1292"/>
                <a:gd name="T11" fmla="*/ 2147483647 h 1255"/>
                <a:gd name="T12" fmla="*/ 2147483647 w 1292"/>
                <a:gd name="T13" fmla="*/ 2147483647 h 1255"/>
                <a:gd name="T14" fmla="*/ 2147483647 w 1292"/>
                <a:gd name="T15" fmla="*/ 2147483647 h 1255"/>
                <a:gd name="T16" fmla="*/ 2147483647 w 1292"/>
                <a:gd name="T17" fmla="*/ 2147483647 h 1255"/>
                <a:gd name="T18" fmla="*/ 2147483647 w 1292"/>
                <a:gd name="T19" fmla="*/ 2147483647 h 1255"/>
                <a:gd name="T20" fmla="*/ 2147483647 w 1292"/>
                <a:gd name="T21" fmla="*/ 2147483647 h 1255"/>
                <a:gd name="T22" fmla="*/ 2147483647 w 1292"/>
                <a:gd name="T23" fmla="*/ 214748364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66CCFF"/>
            </a:solidFill>
            <a:ln>
              <a:noFill/>
            </a:ln>
            <a:effectLst/>
            <a:extLst/>
          </p:spPr>
          <p:txBody>
            <a:bodyPr wrap="none" lIns="101882" tIns="50941" rIns="101882" bIns="50941" anchor="ctr"/>
            <a:lstStyle/>
            <a:p>
              <a:endParaRPr lang="en-US">
                <a:latin typeface="+mn-lt"/>
              </a:endParaRPr>
            </a:p>
          </p:txBody>
        </p:sp>
        <p:sp>
          <p:nvSpPr>
            <p:cNvPr id="66566" name="Text Box 16"/>
            <p:cNvSpPr txBox="1">
              <a:spLocks noChangeArrowheads="1"/>
            </p:cNvSpPr>
            <p:nvPr/>
          </p:nvSpPr>
          <p:spPr bwMode="auto">
            <a:xfrm>
              <a:off x="7442771" y="3803290"/>
              <a:ext cx="789305" cy="34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PSTN</a:t>
              </a:r>
            </a:p>
          </p:txBody>
        </p:sp>
        <p:grpSp>
          <p:nvGrpSpPr>
            <p:cNvPr id="143366" name="Group 17"/>
            <p:cNvGrpSpPr>
              <a:grpSpLocks/>
            </p:cNvGrpSpPr>
            <p:nvPr/>
          </p:nvGrpSpPr>
          <p:grpSpPr bwMode="auto">
            <a:xfrm>
              <a:off x="6498629" y="5778475"/>
              <a:ext cx="1585595" cy="392218"/>
              <a:chOff x="3072" y="739"/>
              <a:chExt cx="652" cy="146"/>
            </a:xfrm>
          </p:grpSpPr>
          <p:pic>
            <p:nvPicPr>
              <p:cNvPr id="143888" name="Picture 18" descr="lgv_fqm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090" name="Line 19"/>
              <p:cNvSpPr>
                <a:spLocks noChangeShapeType="1"/>
              </p:cNvSpPr>
              <p:nvPr/>
            </p:nvSpPr>
            <p:spPr bwMode="auto">
              <a:xfrm flipH="1">
                <a:off x="3104" y="784"/>
                <a:ext cx="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7091" name="Line 20"/>
              <p:cNvSpPr>
                <a:spLocks noChangeShapeType="1"/>
              </p:cNvSpPr>
              <p:nvPr/>
            </p:nvSpPr>
            <p:spPr bwMode="auto">
              <a:xfrm flipH="1">
                <a:off x="3072" y="760"/>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pic>
          <p:nvPicPr>
            <p:cNvPr id="143367" name="Picture 21" descr="e2gmc3yp[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95296" y="2919899"/>
              <a:ext cx="452278" cy="54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9" name="Text Box 22"/>
            <p:cNvSpPr txBox="1">
              <a:spLocks noChangeArrowheads="1"/>
            </p:cNvSpPr>
            <p:nvPr/>
          </p:nvSpPr>
          <p:spPr bwMode="auto">
            <a:xfrm>
              <a:off x="7555239" y="2587053"/>
              <a:ext cx="1684424" cy="34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correspondent</a:t>
              </a:r>
            </a:p>
          </p:txBody>
        </p:sp>
        <p:sp>
          <p:nvSpPr>
            <p:cNvPr id="143369" name="Freeform 23"/>
            <p:cNvSpPr>
              <a:spLocks/>
            </p:cNvSpPr>
            <p:nvPr/>
          </p:nvSpPr>
          <p:spPr bwMode="auto">
            <a:xfrm>
              <a:off x="6230874" y="3178979"/>
              <a:ext cx="2444750" cy="505566"/>
            </a:xfrm>
            <a:custGeom>
              <a:avLst/>
              <a:gdLst>
                <a:gd name="T0" fmla="*/ 2147483647 w 1400"/>
                <a:gd name="T1" fmla="*/ 2147483647 h 281"/>
                <a:gd name="T2" fmla="*/ 2147483647 w 1400"/>
                <a:gd name="T3" fmla="*/ 2147483647 h 281"/>
                <a:gd name="T4" fmla="*/ 2147483647 w 1400"/>
                <a:gd name="T5" fmla="*/ 2147483647 h 281"/>
                <a:gd name="T6" fmla="*/ 2147483647 w 1400"/>
                <a:gd name="T7" fmla="*/ 2147483647 h 281"/>
                <a:gd name="T8" fmla="*/ 0 w 1400"/>
                <a:gd name="T9" fmla="*/ 0 h 2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00" h="281">
                  <a:moveTo>
                    <a:pt x="1400" y="104"/>
                  </a:moveTo>
                  <a:cubicBezTo>
                    <a:pt x="1381" y="121"/>
                    <a:pt x="1397" y="180"/>
                    <a:pt x="1296" y="208"/>
                  </a:cubicBezTo>
                  <a:cubicBezTo>
                    <a:pt x="1195" y="236"/>
                    <a:pt x="956" y="281"/>
                    <a:pt x="792" y="272"/>
                  </a:cubicBezTo>
                  <a:cubicBezTo>
                    <a:pt x="628" y="263"/>
                    <a:pt x="444" y="197"/>
                    <a:pt x="312" y="152"/>
                  </a:cubicBezTo>
                  <a:cubicBezTo>
                    <a:pt x="180" y="107"/>
                    <a:pt x="65" y="32"/>
                    <a:pt x="0" y="0"/>
                  </a:cubicBezTo>
                </a:path>
              </a:pathLst>
            </a:custGeom>
            <a:noFill/>
            <a:ln w="28575" cmpd="sng">
              <a:solidFill>
                <a:srgbClr val="FF0000"/>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a:latin typeface="+mn-lt"/>
              </a:endParaRPr>
            </a:p>
          </p:txBody>
        </p:sp>
        <p:sp>
          <p:nvSpPr>
            <p:cNvPr id="143370" name="Freeform 24"/>
            <p:cNvSpPr>
              <a:spLocks/>
            </p:cNvSpPr>
            <p:nvPr/>
          </p:nvSpPr>
          <p:spPr bwMode="auto">
            <a:xfrm>
              <a:off x="6213297" y="3300097"/>
              <a:ext cx="1024648" cy="908006"/>
            </a:xfrm>
            <a:custGeom>
              <a:avLst/>
              <a:gdLst>
                <a:gd name="T0" fmla="*/ 0 w 685"/>
                <a:gd name="T1" fmla="*/ 0 h 556"/>
                <a:gd name="T2" fmla="*/ 2147483647 w 685"/>
                <a:gd name="T3" fmla="*/ 2147483647 h 556"/>
                <a:gd name="T4" fmla="*/ 2147483647 w 685"/>
                <a:gd name="T5" fmla="*/ 2147483647 h 556"/>
                <a:gd name="T6" fmla="*/ 2147483647 w 685"/>
                <a:gd name="T7" fmla="*/ 2147483647 h 556"/>
                <a:gd name="T8" fmla="*/ 0 60000 65536"/>
                <a:gd name="T9" fmla="*/ 0 60000 65536"/>
                <a:gd name="T10" fmla="*/ 0 60000 65536"/>
                <a:gd name="T11" fmla="*/ 0 60000 65536"/>
                <a:gd name="connsiteX0" fmla="*/ 0 w 8566"/>
                <a:gd name="connsiteY0" fmla="*/ 0 h 9077"/>
                <a:gd name="connsiteX1" fmla="*/ 7251 w 8566"/>
                <a:gd name="connsiteY1" fmla="*/ 4976 h 9077"/>
                <a:gd name="connsiteX2" fmla="*/ 8419 w 8566"/>
                <a:gd name="connsiteY2" fmla="*/ 7566 h 9077"/>
                <a:gd name="connsiteX3" fmla="*/ 5368 w 8566"/>
                <a:gd name="connsiteY3" fmla="*/ 9077 h 9077"/>
              </a:gdLst>
              <a:ahLst/>
              <a:cxnLst>
                <a:cxn ang="0">
                  <a:pos x="connsiteX0" y="connsiteY0"/>
                </a:cxn>
                <a:cxn ang="0">
                  <a:pos x="connsiteX1" y="connsiteY1"/>
                </a:cxn>
                <a:cxn ang="0">
                  <a:pos x="connsiteX2" y="connsiteY2"/>
                </a:cxn>
                <a:cxn ang="0">
                  <a:pos x="connsiteX3" y="connsiteY3"/>
                </a:cxn>
              </a:cxnLst>
              <a:rect l="l" t="t" r="r" b="b"/>
              <a:pathLst>
                <a:path w="8566" h="9077">
                  <a:moveTo>
                    <a:pt x="0" y="0"/>
                  </a:moveTo>
                  <a:cubicBezTo>
                    <a:pt x="1401" y="989"/>
                    <a:pt x="5848" y="3715"/>
                    <a:pt x="7251" y="4976"/>
                  </a:cubicBezTo>
                  <a:cubicBezTo>
                    <a:pt x="8654" y="6237"/>
                    <a:pt x="8725" y="6883"/>
                    <a:pt x="8419" y="7566"/>
                  </a:cubicBezTo>
                  <a:cubicBezTo>
                    <a:pt x="8112" y="8250"/>
                    <a:pt x="6010" y="8771"/>
                    <a:pt x="5368" y="9077"/>
                  </a:cubicBezTo>
                </a:path>
              </a:pathLst>
            </a:custGeom>
            <a:noFill/>
            <a:ln w="28575" cmpd="sng">
              <a:solidFill>
                <a:srgbClr val="FF0000"/>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a:latin typeface="+mn-lt"/>
              </a:endParaRPr>
            </a:p>
          </p:txBody>
        </p:sp>
        <p:grpSp>
          <p:nvGrpSpPr>
            <p:cNvPr id="143371" name="Group 25"/>
            <p:cNvGrpSpPr>
              <a:grpSpLocks/>
            </p:cNvGrpSpPr>
            <p:nvPr/>
          </p:nvGrpSpPr>
          <p:grpSpPr bwMode="auto">
            <a:xfrm>
              <a:off x="5321078" y="4085759"/>
              <a:ext cx="1122839" cy="953558"/>
              <a:chOff x="1807" y="2856"/>
              <a:chExt cx="803" cy="674"/>
            </a:xfrm>
          </p:grpSpPr>
          <p:sp>
            <p:nvSpPr>
              <p:cNvPr id="66957" name="AutoShape 26"/>
              <p:cNvSpPr>
                <a:spLocks noChangeArrowheads="1"/>
              </p:cNvSpPr>
              <p:nvPr/>
            </p:nvSpPr>
            <p:spPr bwMode="auto">
              <a:xfrm>
                <a:off x="1807" y="2856"/>
                <a:ext cx="315" cy="272"/>
              </a:xfrm>
              <a:prstGeom prst="hexagon">
                <a:avLst>
                  <a:gd name="adj" fmla="val 28952"/>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6958" name="AutoShape 27"/>
              <p:cNvSpPr>
                <a:spLocks noChangeArrowheads="1"/>
              </p:cNvSpPr>
              <p:nvPr/>
            </p:nvSpPr>
            <p:spPr bwMode="auto">
              <a:xfrm>
                <a:off x="2047" y="3258"/>
                <a:ext cx="315" cy="272"/>
              </a:xfrm>
              <a:prstGeom prst="hexagon">
                <a:avLst>
                  <a:gd name="adj" fmla="val 28952"/>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6959" name="AutoShape 28"/>
              <p:cNvSpPr>
                <a:spLocks noChangeArrowheads="1"/>
              </p:cNvSpPr>
              <p:nvPr/>
            </p:nvSpPr>
            <p:spPr bwMode="auto">
              <a:xfrm>
                <a:off x="2043" y="2984"/>
                <a:ext cx="315" cy="272"/>
              </a:xfrm>
              <a:prstGeom prst="hexagon">
                <a:avLst>
                  <a:gd name="adj" fmla="val 28952"/>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6960" name="AutoShape 29"/>
              <p:cNvSpPr>
                <a:spLocks noChangeArrowheads="1"/>
              </p:cNvSpPr>
              <p:nvPr/>
            </p:nvSpPr>
            <p:spPr bwMode="auto">
              <a:xfrm>
                <a:off x="2282" y="3123"/>
                <a:ext cx="315" cy="272"/>
              </a:xfrm>
              <a:prstGeom prst="hexagon">
                <a:avLst>
                  <a:gd name="adj" fmla="val 28860"/>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143760" name="Group 30"/>
              <p:cNvGrpSpPr>
                <a:grpSpLocks/>
              </p:cNvGrpSpPr>
              <p:nvPr/>
            </p:nvGrpSpPr>
            <p:grpSpPr bwMode="auto">
              <a:xfrm>
                <a:off x="2407" y="3162"/>
                <a:ext cx="72" cy="145"/>
                <a:chOff x="3796" y="1043"/>
                <a:chExt cx="865" cy="1237"/>
              </a:xfrm>
            </p:grpSpPr>
            <p:sp>
              <p:nvSpPr>
                <p:cNvPr id="67059" name="Line 31"/>
                <p:cNvSpPr>
                  <a:spLocks noChangeShapeType="1"/>
                </p:cNvSpPr>
                <p:nvPr/>
              </p:nvSpPr>
              <p:spPr bwMode="auto">
                <a:xfrm flipH="1">
                  <a:off x="3984" y="1481"/>
                  <a:ext cx="240"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0" name="Line 32"/>
                <p:cNvSpPr>
                  <a:spLocks noChangeShapeType="1"/>
                </p:cNvSpPr>
                <p:nvPr/>
              </p:nvSpPr>
              <p:spPr bwMode="auto">
                <a:xfrm>
                  <a:off x="4224" y="1481"/>
                  <a:ext cx="240"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1" name="Line 33"/>
                <p:cNvSpPr>
                  <a:spLocks noChangeShapeType="1"/>
                </p:cNvSpPr>
                <p:nvPr/>
              </p:nvSpPr>
              <p:spPr bwMode="auto">
                <a:xfrm>
                  <a:off x="3984" y="2208"/>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2" name="Line 34"/>
                <p:cNvSpPr>
                  <a:spLocks noChangeShapeType="1"/>
                </p:cNvSpPr>
                <p:nvPr/>
              </p:nvSpPr>
              <p:spPr bwMode="auto">
                <a:xfrm flipH="1">
                  <a:off x="4224" y="2208"/>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3" name="Line 35"/>
                <p:cNvSpPr>
                  <a:spLocks noChangeShapeType="1"/>
                </p:cNvSpPr>
                <p:nvPr/>
              </p:nvSpPr>
              <p:spPr bwMode="auto">
                <a:xfrm>
                  <a:off x="4224" y="1503"/>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4" name="Line 36"/>
                <p:cNvSpPr>
                  <a:spLocks noChangeShapeType="1"/>
                </p:cNvSpPr>
                <p:nvPr/>
              </p:nvSpPr>
              <p:spPr bwMode="auto">
                <a:xfrm flipV="1">
                  <a:off x="3984" y="2132"/>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5" name="Line 37"/>
                <p:cNvSpPr>
                  <a:spLocks noChangeShapeType="1"/>
                </p:cNvSpPr>
                <p:nvPr/>
              </p:nvSpPr>
              <p:spPr bwMode="auto">
                <a:xfrm flipH="1" flipV="1">
                  <a:off x="4224" y="2132"/>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6" name="Line 38"/>
                <p:cNvSpPr>
                  <a:spLocks noChangeShapeType="1"/>
                </p:cNvSpPr>
                <p:nvPr/>
              </p:nvSpPr>
              <p:spPr bwMode="auto">
                <a:xfrm>
                  <a:off x="4089" y="1893"/>
                  <a:ext cx="135"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7" name="Line 39"/>
                <p:cNvSpPr>
                  <a:spLocks noChangeShapeType="1"/>
                </p:cNvSpPr>
                <p:nvPr/>
              </p:nvSpPr>
              <p:spPr bwMode="auto">
                <a:xfrm flipV="1">
                  <a:off x="4224" y="1893"/>
                  <a:ext cx="135"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8" name="Line 40"/>
                <p:cNvSpPr>
                  <a:spLocks noChangeShapeType="1"/>
                </p:cNvSpPr>
                <p:nvPr/>
              </p:nvSpPr>
              <p:spPr bwMode="auto">
                <a:xfrm>
                  <a:off x="4044" y="2002"/>
                  <a:ext cx="18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69" name="Line 41"/>
                <p:cNvSpPr>
                  <a:spLocks noChangeShapeType="1"/>
                </p:cNvSpPr>
                <p:nvPr/>
              </p:nvSpPr>
              <p:spPr bwMode="auto">
                <a:xfrm flipV="1">
                  <a:off x="4224" y="2013"/>
                  <a:ext cx="18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70" name="Line 42"/>
                <p:cNvSpPr>
                  <a:spLocks noChangeShapeType="1"/>
                </p:cNvSpPr>
                <p:nvPr/>
              </p:nvSpPr>
              <p:spPr bwMode="auto">
                <a:xfrm flipV="1">
                  <a:off x="4224" y="1785"/>
                  <a:ext cx="90"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71" name="Line 43"/>
                <p:cNvSpPr>
                  <a:spLocks noChangeShapeType="1"/>
                </p:cNvSpPr>
                <p:nvPr/>
              </p:nvSpPr>
              <p:spPr bwMode="auto">
                <a:xfrm flipV="1">
                  <a:off x="4224" y="1633"/>
                  <a:ext cx="6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72" name="Line 44"/>
                <p:cNvSpPr>
                  <a:spLocks noChangeShapeType="1"/>
                </p:cNvSpPr>
                <p:nvPr/>
              </p:nvSpPr>
              <p:spPr bwMode="auto">
                <a:xfrm>
                  <a:off x="4119" y="1774"/>
                  <a:ext cx="105"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73" name="Line 45"/>
                <p:cNvSpPr>
                  <a:spLocks noChangeShapeType="1"/>
                </p:cNvSpPr>
                <p:nvPr/>
              </p:nvSpPr>
              <p:spPr bwMode="auto">
                <a:xfrm>
                  <a:off x="4164" y="1633"/>
                  <a:ext cx="75"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873" name="Group 46"/>
                <p:cNvGrpSpPr>
                  <a:grpSpLocks/>
                </p:cNvGrpSpPr>
                <p:nvPr/>
              </p:nvGrpSpPr>
              <p:grpSpPr bwMode="auto">
                <a:xfrm>
                  <a:off x="4269" y="1415"/>
                  <a:ext cx="392" cy="137"/>
                  <a:chOff x="4227" y="1360"/>
                  <a:chExt cx="863" cy="270"/>
                </a:xfrm>
              </p:grpSpPr>
              <p:sp>
                <p:nvSpPr>
                  <p:cNvPr id="67085" name="Line 47"/>
                  <p:cNvSpPr>
                    <a:spLocks noChangeShapeType="1"/>
                  </p:cNvSpPr>
                  <p:nvPr/>
                </p:nvSpPr>
                <p:spPr bwMode="auto">
                  <a:xfrm>
                    <a:off x="4228" y="161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86" name="Line 48"/>
                  <p:cNvSpPr>
                    <a:spLocks noChangeShapeType="1"/>
                  </p:cNvSpPr>
                  <p:nvPr/>
                </p:nvSpPr>
                <p:spPr bwMode="auto">
                  <a:xfrm rot="6361956" flipH="1" flipV="1">
                    <a:off x="4462" y="1194"/>
                    <a:ext cx="192" cy="52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87" name="Line 49"/>
                  <p:cNvSpPr>
                    <a:spLocks noChangeShapeType="1"/>
                  </p:cNvSpPr>
                  <p:nvPr/>
                </p:nvSpPr>
                <p:spPr bwMode="auto">
                  <a:xfrm rot="6361956">
                    <a:off x="4594" y="1402"/>
                    <a:ext cx="192" cy="1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88" name="Line 50"/>
                  <p:cNvSpPr>
                    <a:spLocks noChangeShapeType="1"/>
                  </p:cNvSpPr>
                  <p:nvPr/>
                </p:nvSpPr>
                <p:spPr bwMode="auto">
                  <a:xfrm rot="6361956" flipH="1" flipV="1">
                    <a:off x="4743" y="1296"/>
                    <a:ext cx="192" cy="49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874" name="Group 51"/>
                <p:cNvGrpSpPr>
                  <a:grpSpLocks/>
                </p:cNvGrpSpPr>
                <p:nvPr/>
              </p:nvGrpSpPr>
              <p:grpSpPr bwMode="auto">
                <a:xfrm rot="5700496">
                  <a:off x="4053" y="1170"/>
                  <a:ext cx="392" cy="137"/>
                  <a:chOff x="4227" y="1360"/>
                  <a:chExt cx="863" cy="270"/>
                </a:xfrm>
              </p:grpSpPr>
              <p:sp>
                <p:nvSpPr>
                  <p:cNvPr id="67081" name="Line 52"/>
                  <p:cNvSpPr>
                    <a:spLocks noChangeShapeType="1"/>
                  </p:cNvSpPr>
                  <p:nvPr/>
                </p:nvSpPr>
                <p:spPr bwMode="auto">
                  <a:xfrm>
                    <a:off x="4218" y="159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82" name="Line 53"/>
                  <p:cNvSpPr>
                    <a:spLocks noChangeShapeType="1"/>
                  </p:cNvSpPr>
                  <p:nvPr/>
                </p:nvSpPr>
                <p:spPr bwMode="auto">
                  <a:xfrm rot="6361956" flipH="1" flipV="1">
                    <a:off x="4466" y="1185"/>
                    <a:ext cx="177"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83" name="Line 54"/>
                  <p:cNvSpPr>
                    <a:spLocks noChangeShapeType="1"/>
                  </p:cNvSpPr>
                  <p:nvPr/>
                </p:nvSpPr>
                <p:spPr bwMode="auto">
                  <a:xfrm rot="6361956">
                    <a:off x="4578" y="1419"/>
                    <a:ext cx="207"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84" name="Line 55"/>
                  <p:cNvSpPr>
                    <a:spLocks noChangeShapeType="1"/>
                  </p:cNvSpPr>
                  <p:nvPr/>
                </p:nvSpPr>
                <p:spPr bwMode="auto">
                  <a:xfrm rot="6361956" flipH="1" flipV="1">
                    <a:off x="4736" y="1275"/>
                    <a:ext cx="177"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875" name="Group 56"/>
                <p:cNvGrpSpPr>
                  <a:grpSpLocks/>
                </p:cNvGrpSpPr>
                <p:nvPr/>
              </p:nvGrpSpPr>
              <p:grpSpPr bwMode="auto">
                <a:xfrm rot="10800000">
                  <a:off x="3796" y="1402"/>
                  <a:ext cx="392" cy="137"/>
                  <a:chOff x="4227" y="1360"/>
                  <a:chExt cx="863" cy="270"/>
                </a:xfrm>
              </p:grpSpPr>
              <p:sp>
                <p:nvSpPr>
                  <p:cNvPr id="67077" name="Line 57"/>
                  <p:cNvSpPr>
                    <a:spLocks noChangeShapeType="1"/>
                  </p:cNvSpPr>
                  <p:nvPr/>
                </p:nvSpPr>
                <p:spPr bwMode="auto">
                  <a:xfrm>
                    <a:off x="4279" y="1602"/>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78" name="Line 58"/>
                  <p:cNvSpPr>
                    <a:spLocks noChangeShapeType="1"/>
                  </p:cNvSpPr>
                  <p:nvPr/>
                </p:nvSpPr>
                <p:spPr bwMode="auto">
                  <a:xfrm rot="6361956" flipH="1" flipV="1">
                    <a:off x="4513" y="1199"/>
                    <a:ext cx="192" cy="52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79" name="Line 59"/>
                  <p:cNvSpPr>
                    <a:spLocks noChangeShapeType="1"/>
                  </p:cNvSpPr>
                  <p:nvPr/>
                </p:nvSpPr>
                <p:spPr bwMode="auto">
                  <a:xfrm rot="6361956">
                    <a:off x="4645" y="1407"/>
                    <a:ext cx="192" cy="1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80" name="Line 60"/>
                  <p:cNvSpPr>
                    <a:spLocks noChangeShapeType="1"/>
                  </p:cNvSpPr>
                  <p:nvPr/>
                </p:nvSpPr>
                <p:spPr bwMode="auto">
                  <a:xfrm rot="6361956" flipH="1" flipV="1">
                    <a:off x="4827" y="1301"/>
                    <a:ext cx="192" cy="49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nvGrpSpPr>
              <p:cNvPr id="143761" name="Group 61"/>
              <p:cNvGrpSpPr>
                <a:grpSpLocks/>
              </p:cNvGrpSpPr>
              <p:nvPr/>
            </p:nvGrpSpPr>
            <p:grpSpPr bwMode="auto">
              <a:xfrm>
                <a:off x="2164" y="3034"/>
                <a:ext cx="72" cy="145"/>
                <a:chOff x="3796" y="1043"/>
                <a:chExt cx="865" cy="1237"/>
              </a:xfrm>
            </p:grpSpPr>
            <p:sp>
              <p:nvSpPr>
                <p:cNvPr id="67029" name="Line 62"/>
                <p:cNvSpPr>
                  <a:spLocks noChangeShapeType="1"/>
                </p:cNvSpPr>
                <p:nvPr/>
              </p:nvSpPr>
              <p:spPr bwMode="auto">
                <a:xfrm flipH="1">
                  <a:off x="3993" y="1477"/>
                  <a:ext cx="240"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0" name="Line 63"/>
                <p:cNvSpPr>
                  <a:spLocks noChangeShapeType="1"/>
                </p:cNvSpPr>
                <p:nvPr/>
              </p:nvSpPr>
              <p:spPr bwMode="auto">
                <a:xfrm>
                  <a:off x="4233" y="1477"/>
                  <a:ext cx="240"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1" name="Line 64"/>
                <p:cNvSpPr>
                  <a:spLocks noChangeShapeType="1"/>
                </p:cNvSpPr>
                <p:nvPr/>
              </p:nvSpPr>
              <p:spPr bwMode="auto">
                <a:xfrm>
                  <a:off x="3993" y="2204"/>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2" name="Line 65"/>
                <p:cNvSpPr>
                  <a:spLocks noChangeShapeType="1"/>
                </p:cNvSpPr>
                <p:nvPr/>
              </p:nvSpPr>
              <p:spPr bwMode="auto">
                <a:xfrm flipH="1">
                  <a:off x="4233" y="2204"/>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3" name="Line 66"/>
                <p:cNvSpPr>
                  <a:spLocks noChangeShapeType="1"/>
                </p:cNvSpPr>
                <p:nvPr/>
              </p:nvSpPr>
              <p:spPr bwMode="auto">
                <a:xfrm>
                  <a:off x="4233" y="1499"/>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4" name="Line 67"/>
                <p:cNvSpPr>
                  <a:spLocks noChangeShapeType="1"/>
                </p:cNvSpPr>
                <p:nvPr/>
              </p:nvSpPr>
              <p:spPr bwMode="auto">
                <a:xfrm flipV="1">
                  <a:off x="3993" y="2128"/>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5" name="Line 68"/>
                <p:cNvSpPr>
                  <a:spLocks noChangeShapeType="1"/>
                </p:cNvSpPr>
                <p:nvPr/>
              </p:nvSpPr>
              <p:spPr bwMode="auto">
                <a:xfrm flipH="1" flipV="1">
                  <a:off x="4233" y="2128"/>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6" name="Line 69"/>
                <p:cNvSpPr>
                  <a:spLocks noChangeShapeType="1"/>
                </p:cNvSpPr>
                <p:nvPr/>
              </p:nvSpPr>
              <p:spPr bwMode="auto">
                <a:xfrm>
                  <a:off x="4098" y="1890"/>
                  <a:ext cx="135"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7" name="Line 70"/>
                <p:cNvSpPr>
                  <a:spLocks noChangeShapeType="1"/>
                </p:cNvSpPr>
                <p:nvPr/>
              </p:nvSpPr>
              <p:spPr bwMode="auto">
                <a:xfrm flipV="1">
                  <a:off x="4233" y="1890"/>
                  <a:ext cx="135"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8" name="Line 71"/>
                <p:cNvSpPr>
                  <a:spLocks noChangeShapeType="1"/>
                </p:cNvSpPr>
                <p:nvPr/>
              </p:nvSpPr>
              <p:spPr bwMode="auto">
                <a:xfrm>
                  <a:off x="4053" y="1998"/>
                  <a:ext cx="18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39" name="Line 72"/>
                <p:cNvSpPr>
                  <a:spLocks noChangeShapeType="1"/>
                </p:cNvSpPr>
                <p:nvPr/>
              </p:nvSpPr>
              <p:spPr bwMode="auto">
                <a:xfrm flipV="1">
                  <a:off x="4233" y="2009"/>
                  <a:ext cx="18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40" name="Line 73"/>
                <p:cNvSpPr>
                  <a:spLocks noChangeShapeType="1"/>
                </p:cNvSpPr>
                <p:nvPr/>
              </p:nvSpPr>
              <p:spPr bwMode="auto">
                <a:xfrm flipV="1">
                  <a:off x="4233" y="1781"/>
                  <a:ext cx="90"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41" name="Line 74"/>
                <p:cNvSpPr>
                  <a:spLocks noChangeShapeType="1"/>
                </p:cNvSpPr>
                <p:nvPr/>
              </p:nvSpPr>
              <p:spPr bwMode="auto">
                <a:xfrm flipV="1">
                  <a:off x="4233" y="1629"/>
                  <a:ext cx="6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42" name="Line 75"/>
                <p:cNvSpPr>
                  <a:spLocks noChangeShapeType="1"/>
                </p:cNvSpPr>
                <p:nvPr/>
              </p:nvSpPr>
              <p:spPr bwMode="auto">
                <a:xfrm>
                  <a:off x="4128" y="1770"/>
                  <a:ext cx="105"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43" name="Line 76"/>
                <p:cNvSpPr>
                  <a:spLocks noChangeShapeType="1"/>
                </p:cNvSpPr>
                <p:nvPr/>
              </p:nvSpPr>
              <p:spPr bwMode="auto">
                <a:xfrm>
                  <a:off x="4173" y="1629"/>
                  <a:ext cx="75"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843" name="Group 77"/>
                <p:cNvGrpSpPr>
                  <a:grpSpLocks/>
                </p:cNvGrpSpPr>
                <p:nvPr/>
              </p:nvGrpSpPr>
              <p:grpSpPr bwMode="auto">
                <a:xfrm>
                  <a:off x="4269" y="1415"/>
                  <a:ext cx="392" cy="137"/>
                  <a:chOff x="4227" y="1360"/>
                  <a:chExt cx="863" cy="270"/>
                </a:xfrm>
              </p:grpSpPr>
              <p:sp>
                <p:nvSpPr>
                  <p:cNvPr id="67055" name="Line 78"/>
                  <p:cNvSpPr>
                    <a:spLocks noChangeShapeType="1"/>
                  </p:cNvSpPr>
                  <p:nvPr/>
                </p:nvSpPr>
                <p:spPr bwMode="auto">
                  <a:xfrm>
                    <a:off x="4247"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56" name="Line 79"/>
                  <p:cNvSpPr>
                    <a:spLocks noChangeShapeType="1"/>
                  </p:cNvSpPr>
                  <p:nvPr/>
                </p:nvSpPr>
                <p:spPr bwMode="auto">
                  <a:xfrm rot="6361956" flipH="1" flipV="1">
                    <a:off x="4481" y="1186"/>
                    <a:ext cx="192" cy="52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57" name="Line 80"/>
                  <p:cNvSpPr>
                    <a:spLocks noChangeShapeType="1"/>
                  </p:cNvSpPr>
                  <p:nvPr/>
                </p:nvSpPr>
                <p:spPr bwMode="auto">
                  <a:xfrm rot="6361956">
                    <a:off x="4613" y="1394"/>
                    <a:ext cx="192" cy="1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58" name="Line 81"/>
                  <p:cNvSpPr>
                    <a:spLocks noChangeShapeType="1"/>
                  </p:cNvSpPr>
                  <p:nvPr/>
                </p:nvSpPr>
                <p:spPr bwMode="auto">
                  <a:xfrm rot="6361956" flipH="1" flipV="1">
                    <a:off x="4762" y="1288"/>
                    <a:ext cx="192" cy="49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844" name="Group 82"/>
                <p:cNvGrpSpPr>
                  <a:grpSpLocks/>
                </p:cNvGrpSpPr>
                <p:nvPr/>
              </p:nvGrpSpPr>
              <p:grpSpPr bwMode="auto">
                <a:xfrm rot="5700496">
                  <a:off x="4053" y="1170"/>
                  <a:ext cx="392" cy="137"/>
                  <a:chOff x="4227" y="1360"/>
                  <a:chExt cx="863" cy="270"/>
                </a:xfrm>
              </p:grpSpPr>
              <p:sp>
                <p:nvSpPr>
                  <p:cNvPr id="67051" name="Line 83"/>
                  <p:cNvSpPr>
                    <a:spLocks noChangeShapeType="1"/>
                  </p:cNvSpPr>
                  <p:nvPr/>
                </p:nvSpPr>
                <p:spPr bwMode="auto">
                  <a:xfrm>
                    <a:off x="4209" y="157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52" name="Line 84"/>
                  <p:cNvSpPr>
                    <a:spLocks noChangeShapeType="1"/>
                  </p:cNvSpPr>
                  <p:nvPr/>
                </p:nvSpPr>
                <p:spPr bwMode="auto">
                  <a:xfrm rot="6361956" flipH="1" flipV="1">
                    <a:off x="4457" y="1169"/>
                    <a:ext cx="177"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53" name="Line 85"/>
                  <p:cNvSpPr>
                    <a:spLocks noChangeShapeType="1"/>
                  </p:cNvSpPr>
                  <p:nvPr/>
                </p:nvSpPr>
                <p:spPr bwMode="auto">
                  <a:xfrm rot="6361956">
                    <a:off x="4568" y="1403"/>
                    <a:ext cx="207"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54" name="Line 86"/>
                  <p:cNvSpPr>
                    <a:spLocks noChangeShapeType="1"/>
                  </p:cNvSpPr>
                  <p:nvPr/>
                </p:nvSpPr>
                <p:spPr bwMode="auto">
                  <a:xfrm rot="6361956" flipH="1" flipV="1">
                    <a:off x="4727" y="1259"/>
                    <a:ext cx="177"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845" name="Group 87"/>
                <p:cNvGrpSpPr>
                  <a:grpSpLocks/>
                </p:cNvGrpSpPr>
                <p:nvPr/>
              </p:nvGrpSpPr>
              <p:grpSpPr bwMode="auto">
                <a:xfrm rot="10800000">
                  <a:off x="3796" y="1402"/>
                  <a:ext cx="392" cy="137"/>
                  <a:chOff x="4227" y="1360"/>
                  <a:chExt cx="863" cy="270"/>
                </a:xfrm>
              </p:grpSpPr>
              <p:sp>
                <p:nvSpPr>
                  <p:cNvPr id="67047" name="Line 88"/>
                  <p:cNvSpPr>
                    <a:spLocks noChangeShapeType="1"/>
                  </p:cNvSpPr>
                  <p:nvPr/>
                </p:nvSpPr>
                <p:spPr bwMode="auto">
                  <a:xfrm>
                    <a:off x="4260" y="161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48" name="Line 89"/>
                  <p:cNvSpPr>
                    <a:spLocks noChangeShapeType="1"/>
                  </p:cNvSpPr>
                  <p:nvPr/>
                </p:nvSpPr>
                <p:spPr bwMode="auto">
                  <a:xfrm rot="6361956" flipH="1" flipV="1">
                    <a:off x="4494" y="1207"/>
                    <a:ext cx="192" cy="52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49" name="Line 90"/>
                  <p:cNvSpPr>
                    <a:spLocks noChangeShapeType="1"/>
                  </p:cNvSpPr>
                  <p:nvPr/>
                </p:nvSpPr>
                <p:spPr bwMode="auto">
                  <a:xfrm rot="6361956">
                    <a:off x="4626" y="1415"/>
                    <a:ext cx="192" cy="1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50" name="Line 91"/>
                  <p:cNvSpPr>
                    <a:spLocks noChangeShapeType="1"/>
                  </p:cNvSpPr>
                  <p:nvPr/>
                </p:nvSpPr>
                <p:spPr bwMode="auto">
                  <a:xfrm rot="6361956" flipH="1" flipV="1">
                    <a:off x="4808" y="1309"/>
                    <a:ext cx="192" cy="49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nvGrpSpPr>
              <p:cNvPr id="143762" name="Group 92"/>
              <p:cNvGrpSpPr>
                <a:grpSpLocks/>
              </p:cNvGrpSpPr>
              <p:nvPr/>
            </p:nvGrpSpPr>
            <p:grpSpPr bwMode="auto">
              <a:xfrm>
                <a:off x="2175" y="3302"/>
                <a:ext cx="72" cy="144"/>
                <a:chOff x="3796" y="1043"/>
                <a:chExt cx="865" cy="1237"/>
              </a:xfrm>
            </p:grpSpPr>
            <p:sp>
              <p:nvSpPr>
                <p:cNvPr id="66999" name="Line 93"/>
                <p:cNvSpPr>
                  <a:spLocks noChangeShapeType="1"/>
                </p:cNvSpPr>
                <p:nvPr/>
              </p:nvSpPr>
              <p:spPr bwMode="auto">
                <a:xfrm flipH="1">
                  <a:off x="3996" y="1483"/>
                  <a:ext cx="225" cy="72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0" name="Line 94"/>
                <p:cNvSpPr>
                  <a:spLocks noChangeShapeType="1"/>
                </p:cNvSpPr>
                <p:nvPr/>
              </p:nvSpPr>
              <p:spPr bwMode="auto">
                <a:xfrm>
                  <a:off x="4221" y="1483"/>
                  <a:ext cx="240" cy="72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1" name="Line 95"/>
                <p:cNvSpPr>
                  <a:spLocks noChangeShapeType="1"/>
                </p:cNvSpPr>
                <p:nvPr/>
              </p:nvSpPr>
              <p:spPr bwMode="auto">
                <a:xfrm>
                  <a:off x="3996" y="2204"/>
                  <a:ext cx="225"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2" name="Line 96"/>
                <p:cNvSpPr>
                  <a:spLocks noChangeShapeType="1"/>
                </p:cNvSpPr>
                <p:nvPr/>
              </p:nvSpPr>
              <p:spPr bwMode="auto">
                <a:xfrm flipH="1">
                  <a:off x="4221" y="2204"/>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3" name="Line 97"/>
                <p:cNvSpPr>
                  <a:spLocks noChangeShapeType="1"/>
                </p:cNvSpPr>
                <p:nvPr/>
              </p:nvSpPr>
              <p:spPr bwMode="auto">
                <a:xfrm>
                  <a:off x="4221" y="1494"/>
                  <a:ext cx="0" cy="7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4" name="Line 98"/>
                <p:cNvSpPr>
                  <a:spLocks noChangeShapeType="1"/>
                </p:cNvSpPr>
                <p:nvPr/>
              </p:nvSpPr>
              <p:spPr bwMode="auto">
                <a:xfrm flipV="1">
                  <a:off x="3996" y="2128"/>
                  <a:ext cx="225"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5" name="Line 99"/>
                <p:cNvSpPr>
                  <a:spLocks noChangeShapeType="1"/>
                </p:cNvSpPr>
                <p:nvPr/>
              </p:nvSpPr>
              <p:spPr bwMode="auto">
                <a:xfrm flipH="1" flipV="1">
                  <a:off x="4221" y="2128"/>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6" name="Line 100"/>
                <p:cNvSpPr>
                  <a:spLocks noChangeShapeType="1"/>
                </p:cNvSpPr>
                <p:nvPr/>
              </p:nvSpPr>
              <p:spPr bwMode="auto">
                <a:xfrm>
                  <a:off x="4101" y="1887"/>
                  <a:ext cx="120"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7" name="Line 101"/>
                <p:cNvSpPr>
                  <a:spLocks noChangeShapeType="1"/>
                </p:cNvSpPr>
                <p:nvPr/>
              </p:nvSpPr>
              <p:spPr bwMode="auto">
                <a:xfrm flipV="1">
                  <a:off x="4221" y="1887"/>
                  <a:ext cx="150"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8" name="Line 102"/>
                <p:cNvSpPr>
                  <a:spLocks noChangeShapeType="1"/>
                </p:cNvSpPr>
                <p:nvPr/>
              </p:nvSpPr>
              <p:spPr bwMode="auto">
                <a:xfrm>
                  <a:off x="4056" y="1997"/>
                  <a:ext cx="165"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09" name="Line 103"/>
                <p:cNvSpPr>
                  <a:spLocks noChangeShapeType="1"/>
                </p:cNvSpPr>
                <p:nvPr/>
              </p:nvSpPr>
              <p:spPr bwMode="auto">
                <a:xfrm flipV="1">
                  <a:off x="4221" y="2018"/>
                  <a:ext cx="180"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10" name="Line 104"/>
                <p:cNvSpPr>
                  <a:spLocks noChangeShapeType="1"/>
                </p:cNvSpPr>
                <p:nvPr/>
              </p:nvSpPr>
              <p:spPr bwMode="auto">
                <a:xfrm flipV="1">
                  <a:off x="4221" y="1789"/>
                  <a:ext cx="9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11" name="Line 105"/>
                <p:cNvSpPr>
                  <a:spLocks noChangeShapeType="1"/>
                </p:cNvSpPr>
                <p:nvPr/>
              </p:nvSpPr>
              <p:spPr bwMode="auto">
                <a:xfrm flipV="1">
                  <a:off x="4221" y="1636"/>
                  <a:ext cx="6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12" name="Line 106"/>
                <p:cNvSpPr>
                  <a:spLocks noChangeShapeType="1"/>
                </p:cNvSpPr>
                <p:nvPr/>
              </p:nvSpPr>
              <p:spPr bwMode="auto">
                <a:xfrm>
                  <a:off x="4131" y="1778"/>
                  <a:ext cx="105"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13" name="Line 107"/>
                <p:cNvSpPr>
                  <a:spLocks noChangeShapeType="1"/>
                </p:cNvSpPr>
                <p:nvPr/>
              </p:nvSpPr>
              <p:spPr bwMode="auto">
                <a:xfrm>
                  <a:off x="4176" y="1625"/>
                  <a:ext cx="60" cy="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813" name="Group 108"/>
                <p:cNvGrpSpPr>
                  <a:grpSpLocks/>
                </p:cNvGrpSpPr>
                <p:nvPr/>
              </p:nvGrpSpPr>
              <p:grpSpPr bwMode="auto">
                <a:xfrm>
                  <a:off x="4269" y="1415"/>
                  <a:ext cx="392" cy="137"/>
                  <a:chOff x="4227" y="1360"/>
                  <a:chExt cx="863" cy="270"/>
                </a:xfrm>
              </p:grpSpPr>
              <p:sp>
                <p:nvSpPr>
                  <p:cNvPr id="67025" name="Line 109"/>
                  <p:cNvSpPr>
                    <a:spLocks noChangeShapeType="1"/>
                  </p:cNvSpPr>
                  <p:nvPr/>
                </p:nvSpPr>
                <p:spPr bwMode="auto">
                  <a:xfrm>
                    <a:off x="4220" y="1602"/>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26" name="Line 110"/>
                  <p:cNvSpPr>
                    <a:spLocks noChangeShapeType="1"/>
                  </p:cNvSpPr>
                  <p:nvPr/>
                </p:nvSpPr>
                <p:spPr bwMode="auto">
                  <a:xfrm rot="6361956" flipH="1" flipV="1">
                    <a:off x="4465" y="1187"/>
                    <a:ext cx="172" cy="52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27" name="Line 111"/>
                  <p:cNvSpPr>
                    <a:spLocks noChangeShapeType="1"/>
                  </p:cNvSpPr>
                  <p:nvPr/>
                </p:nvSpPr>
                <p:spPr bwMode="auto">
                  <a:xfrm rot="6361956">
                    <a:off x="4597" y="1395"/>
                    <a:ext cx="172" cy="1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28" name="Line 112"/>
                  <p:cNvSpPr>
                    <a:spLocks noChangeShapeType="1"/>
                  </p:cNvSpPr>
                  <p:nvPr/>
                </p:nvSpPr>
                <p:spPr bwMode="auto">
                  <a:xfrm rot="6361956" flipH="1" flipV="1">
                    <a:off x="4745" y="1290"/>
                    <a:ext cx="172" cy="49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814" name="Group 113"/>
                <p:cNvGrpSpPr>
                  <a:grpSpLocks/>
                </p:cNvGrpSpPr>
                <p:nvPr/>
              </p:nvGrpSpPr>
              <p:grpSpPr bwMode="auto">
                <a:xfrm rot="5700496">
                  <a:off x="4053" y="1170"/>
                  <a:ext cx="392" cy="137"/>
                  <a:chOff x="4227" y="1360"/>
                  <a:chExt cx="863" cy="270"/>
                </a:xfrm>
              </p:grpSpPr>
              <p:sp>
                <p:nvSpPr>
                  <p:cNvPr id="67021" name="Line 114"/>
                  <p:cNvSpPr>
                    <a:spLocks noChangeShapeType="1"/>
                  </p:cNvSpPr>
                  <p:nvPr/>
                </p:nvSpPr>
                <p:spPr bwMode="auto">
                  <a:xfrm>
                    <a:off x="4217" y="159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22" name="Line 115"/>
                  <p:cNvSpPr>
                    <a:spLocks noChangeShapeType="1"/>
                  </p:cNvSpPr>
                  <p:nvPr/>
                </p:nvSpPr>
                <p:spPr bwMode="auto">
                  <a:xfrm rot="6361956" flipH="1" flipV="1">
                    <a:off x="4467" y="1190"/>
                    <a:ext cx="177" cy="5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23" name="Line 116"/>
                  <p:cNvSpPr>
                    <a:spLocks noChangeShapeType="1"/>
                  </p:cNvSpPr>
                  <p:nvPr/>
                </p:nvSpPr>
                <p:spPr bwMode="auto">
                  <a:xfrm rot="6361956">
                    <a:off x="4579" y="1425"/>
                    <a:ext cx="207" cy="216"/>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24" name="Line 117"/>
                  <p:cNvSpPr>
                    <a:spLocks noChangeShapeType="1"/>
                  </p:cNvSpPr>
                  <p:nvPr/>
                </p:nvSpPr>
                <p:spPr bwMode="auto">
                  <a:xfrm rot="6361956" flipH="1" flipV="1">
                    <a:off x="4739" y="1280"/>
                    <a:ext cx="177" cy="50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815" name="Group 118"/>
                <p:cNvGrpSpPr>
                  <a:grpSpLocks/>
                </p:cNvGrpSpPr>
                <p:nvPr/>
              </p:nvGrpSpPr>
              <p:grpSpPr bwMode="auto">
                <a:xfrm rot="10800000">
                  <a:off x="3796" y="1402"/>
                  <a:ext cx="392" cy="137"/>
                  <a:chOff x="4227" y="1360"/>
                  <a:chExt cx="863" cy="270"/>
                </a:xfrm>
              </p:grpSpPr>
              <p:sp>
                <p:nvSpPr>
                  <p:cNvPr id="67017" name="Line 119"/>
                  <p:cNvSpPr>
                    <a:spLocks noChangeShapeType="1"/>
                  </p:cNvSpPr>
                  <p:nvPr/>
                </p:nvSpPr>
                <p:spPr bwMode="auto">
                  <a:xfrm>
                    <a:off x="4254" y="162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18" name="Line 120"/>
                  <p:cNvSpPr>
                    <a:spLocks noChangeShapeType="1"/>
                  </p:cNvSpPr>
                  <p:nvPr/>
                </p:nvSpPr>
                <p:spPr bwMode="auto">
                  <a:xfrm rot="6361956" flipH="1" flipV="1">
                    <a:off x="4498" y="1206"/>
                    <a:ext cx="172" cy="52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19" name="Line 121"/>
                  <p:cNvSpPr>
                    <a:spLocks noChangeShapeType="1"/>
                  </p:cNvSpPr>
                  <p:nvPr/>
                </p:nvSpPr>
                <p:spPr bwMode="auto">
                  <a:xfrm rot="6361956">
                    <a:off x="4630" y="1414"/>
                    <a:ext cx="172" cy="1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7020" name="Line 122"/>
                  <p:cNvSpPr>
                    <a:spLocks noChangeShapeType="1"/>
                  </p:cNvSpPr>
                  <p:nvPr/>
                </p:nvSpPr>
                <p:spPr bwMode="auto">
                  <a:xfrm rot="6361956" flipH="1" flipV="1">
                    <a:off x="4811" y="1309"/>
                    <a:ext cx="172" cy="49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nvGrpSpPr>
              <p:cNvPr id="143763" name="Group 123"/>
              <p:cNvGrpSpPr>
                <a:grpSpLocks/>
              </p:cNvGrpSpPr>
              <p:nvPr/>
            </p:nvGrpSpPr>
            <p:grpSpPr bwMode="auto">
              <a:xfrm>
                <a:off x="1934" y="2899"/>
                <a:ext cx="72" cy="145"/>
                <a:chOff x="3796" y="1043"/>
                <a:chExt cx="865" cy="1237"/>
              </a:xfrm>
            </p:grpSpPr>
            <p:sp>
              <p:nvSpPr>
                <p:cNvPr id="66969" name="Line 124"/>
                <p:cNvSpPr>
                  <a:spLocks noChangeShapeType="1"/>
                </p:cNvSpPr>
                <p:nvPr/>
              </p:nvSpPr>
              <p:spPr bwMode="auto">
                <a:xfrm flipH="1">
                  <a:off x="3996" y="1479"/>
                  <a:ext cx="225"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0" name="Line 125"/>
                <p:cNvSpPr>
                  <a:spLocks noChangeShapeType="1"/>
                </p:cNvSpPr>
                <p:nvPr/>
              </p:nvSpPr>
              <p:spPr bwMode="auto">
                <a:xfrm>
                  <a:off x="4221" y="1479"/>
                  <a:ext cx="240"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1" name="Line 126"/>
                <p:cNvSpPr>
                  <a:spLocks noChangeShapeType="1"/>
                </p:cNvSpPr>
                <p:nvPr/>
              </p:nvSpPr>
              <p:spPr bwMode="auto">
                <a:xfrm>
                  <a:off x="3996" y="2206"/>
                  <a:ext cx="225"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2" name="Line 127"/>
                <p:cNvSpPr>
                  <a:spLocks noChangeShapeType="1"/>
                </p:cNvSpPr>
                <p:nvPr/>
              </p:nvSpPr>
              <p:spPr bwMode="auto">
                <a:xfrm flipH="1">
                  <a:off x="4221" y="2206"/>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3" name="Line 128"/>
                <p:cNvSpPr>
                  <a:spLocks noChangeShapeType="1"/>
                </p:cNvSpPr>
                <p:nvPr/>
              </p:nvSpPr>
              <p:spPr bwMode="auto">
                <a:xfrm>
                  <a:off x="4221" y="1501"/>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4" name="Line 129"/>
                <p:cNvSpPr>
                  <a:spLocks noChangeShapeType="1"/>
                </p:cNvSpPr>
                <p:nvPr/>
              </p:nvSpPr>
              <p:spPr bwMode="auto">
                <a:xfrm flipV="1">
                  <a:off x="3996" y="2130"/>
                  <a:ext cx="225"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5" name="Line 130"/>
                <p:cNvSpPr>
                  <a:spLocks noChangeShapeType="1"/>
                </p:cNvSpPr>
                <p:nvPr/>
              </p:nvSpPr>
              <p:spPr bwMode="auto">
                <a:xfrm flipH="1" flipV="1">
                  <a:off x="4221" y="2130"/>
                  <a:ext cx="24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6" name="Line 131"/>
                <p:cNvSpPr>
                  <a:spLocks noChangeShapeType="1"/>
                </p:cNvSpPr>
                <p:nvPr/>
              </p:nvSpPr>
              <p:spPr bwMode="auto">
                <a:xfrm>
                  <a:off x="4101" y="1891"/>
                  <a:ext cx="120"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7" name="Line 132"/>
                <p:cNvSpPr>
                  <a:spLocks noChangeShapeType="1"/>
                </p:cNvSpPr>
                <p:nvPr/>
              </p:nvSpPr>
              <p:spPr bwMode="auto">
                <a:xfrm flipV="1">
                  <a:off x="4221" y="1891"/>
                  <a:ext cx="150"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8" name="Line 133"/>
                <p:cNvSpPr>
                  <a:spLocks noChangeShapeType="1"/>
                </p:cNvSpPr>
                <p:nvPr/>
              </p:nvSpPr>
              <p:spPr bwMode="auto">
                <a:xfrm>
                  <a:off x="4056" y="2000"/>
                  <a:ext cx="165"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79" name="Line 134"/>
                <p:cNvSpPr>
                  <a:spLocks noChangeShapeType="1"/>
                </p:cNvSpPr>
                <p:nvPr/>
              </p:nvSpPr>
              <p:spPr bwMode="auto">
                <a:xfrm flipV="1">
                  <a:off x="4221" y="2011"/>
                  <a:ext cx="180"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80" name="Line 135"/>
                <p:cNvSpPr>
                  <a:spLocks noChangeShapeType="1"/>
                </p:cNvSpPr>
                <p:nvPr/>
              </p:nvSpPr>
              <p:spPr bwMode="auto">
                <a:xfrm flipV="1">
                  <a:off x="4221" y="1783"/>
                  <a:ext cx="90"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81" name="Line 136"/>
                <p:cNvSpPr>
                  <a:spLocks noChangeShapeType="1"/>
                </p:cNvSpPr>
                <p:nvPr/>
              </p:nvSpPr>
              <p:spPr bwMode="auto">
                <a:xfrm flipV="1">
                  <a:off x="4221" y="1631"/>
                  <a:ext cx="6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82" name="Line 137"/>
                <p:cNvSpPr>
                  <a:spLocks noChangeShapeType="1"/>
                </p:cNvSpPr>
                <p:nvPr/>
              </p:nvSpPr>
              <p:spPr bwMode="auto">
                <a:xfrm>
                  <a:off x="4131" y="1772"/>
                  <a:ext cx="105"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83" name="Line 138"/>
                <p:cNvSpPr>
                  <a:spLocks noChangeShapeType="1"/>
                </p:cNvSpPr>
                <p:nvPr/>
              </p:nvSpPr>
              <p:spPr bwMode="auto">
                <a:xfrm>
                  <a:off x="4176" y="1631"/>
                  <a:ext cx="60"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783" name="Group 139"/>
                <p:cNvGrpSpPr>
                  <a:grpSpLocks/>
                </p:cNvGrpSpPr>
                <p:nvPr/>
              </p:nvGrpSpPr>
              <p:grpSpPr bwMode="auto">
                <a:xfrm>
                  <a:off x="4269" y="1415"/>
                  <a:ext cx="392" cy="137"/>
                  <a:chOff x="4227" y="1360"/>
                  <a:chExt cx="863" cy="270"/>
                </a:xfrm>
              </p:grpSpPr>
              <p:sp>
                <p:nvSpPr>
                  <p:cNvPr id="66995" name="Line 140"/>
                  <p:cNvSpPr>
                    <a:spLocks noChangeShapeType="1"/>
                  </p:cNvSpPr>
                  <p:nvPr/>
                </p:nvSpPr>
                <p:spPr bwMode="auto">
                  <a:xfrm>
                    <a:off x="4220" y="161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96" name="Line 141"/>
                  <p:cNvSpPr>
                    <a:spLocks noChangeShapeType="1"/>
                  </p:cNvSpPr>
                  <p:nvPr/>
                </p:nvSpPr>
                <p:spPr bwMode="auto">
                  <a:xfrm rot="6361956" flipH="1" flipV="1">
                    <a:off x="4454" y="1190"/>
                    <a:ext cx="192" cy="52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97" name="Line 142"/>
                  <p:cNvSpPr>
                    <a:spLocks noChangeShapeType="1"/>
                  </p:cNvSpPr>
                  <p:nvPr/>
                </p:nvSpPr>
                <p:spPr bwMode="auto">
                  <a:xfrm rot="6361956">
                    <a:off x="4586" y="1398"/>
                    <a:ext cx="192" cy="1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98" name="Line 143"/>
                  <p:cNvSpPr>
                    <a:spLocks noChangeShapeType="1"/>
                  </p:cNvSpPr>
                  <p:nvPr/>
                </p:nvSpPr>
                <p:spPr bwMode="auto">
                  <a:xfrm rot="6361956" flipH="1" flipV="1">
                    <a:off x="4735" y="1292"/>
                    <a:ext cx="192" cy="49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784" name="Group 144"/>
                <p:cNvGrpSpPr>
                  <a:grpSpLocks/>
                </p:cNvGrpSpPr>
                <p:nvPr/>
              </p:nvGrpSpPr>
              <p:grpSpPr bwMode="auto">
                <a:xfrm rot="5700496">
                  <a:off x="4053" y="1170"/>
                  <a:ext cx="392" cy="137"/>
                  <a:chOff x="4227" y="1360"/>
                  <a:chExt cx="863" cy="270"/>
                </a:xfrm>
              </p:grpSpPr>
              <p:sp>
                <p:nvSpPr>
                  <p:cNvPr id="66991" name="Line 145"/>
                  <p:cNvSpPr>
                    <a:spLocks noChangeShapeType="1"/>
                  </p:cNvSpPr>
                  <p:nvPr/>
                </p:nvSpPr>
                <p:spPr bwMode="auto">
                  <a:xfrm>
                    <a:off x="4214" y="159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92" name="Line 146"/>
                  <p:cNvSpPr>
                    <a:spLocks noChangeShapeType="1"/>
                  </p:cNvSpPr>
                  <p:nvPr/>
                </p:nvSpPr>
                <p:spPr bwMode="auto">
                  <a:xfrm rot="6361956" flipH="1" flipV="1">
                    <a:off x="4462" y="1193"/>
                    <a:ext cx="177"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93" name="Line 147"/>
                  <p:cNvSpPr>
                    <a:spLocks noChangeShapeType="1"/>
                  </p:cNvSpPr>
                  <p:nvPr/>
                </p:nvSpPr>
                <p:spPr bwMode="auto">
                  <a:xfrm rot="6361956">
                    <a:off x="4574" y="1427"/>
                    <a:ext cx="207"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94" name="Line 148"/>
                  <p:cNvSpPr>
                    <a:spLocks noChangeShapeType="1"/>
                  </p:cNvSpPr>
                  <p:nvPr/>
                </p:nvSpPr>
                <p:spPr bwMode="auto">
                  <a:xfrm rot="6361956" flipH="1" flipV="1">
                    <a:off x="4732" y="1283"/>
                    <a:ext cx="177"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785" name="Group 149"/>
                <p:cNvGrpSpPr>
                  <a:grpSpLocks/>
                </p:cNvGrpSpPr>
                <p:nvPr/>
              </p:nvGrpSpPr>
              <p:grpSpPr bwMode="auto">
                <a:xfrm rot="10800000">
                  <a:off x="3796" y="1402"/>
                  <a:ext cx="392" cy="137"/>
                  <a:chOff x="4227" y="1360"/>
                  <a:chExt cx="863" cy="270"/>
                </a:xfrm>
              </p:grpSpPr>
              <p:sp>
                <p:nvSpPr>
                  <p:cNvPr id="66987" name="Line 150"/>
                  <p:cNvSpPr>
                    <a:spLocks noChangeShapeType="1"/>
                  </p:cNvSpPr>
                  <p:nvPr/>
                </p:nvSpPr>
                <p:spPr bwMode="auto">
                  <a:xfrm>
                    <a:off x="4254" y="1607"/>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88" name="Line 151"/>
                  <p:cNvSpPr>
                    <a:spLocks noChangeShapeType="1"/>
                  </p:cNvSpPr>
                  <p:nvPr/>
                </p:nvSpPr>
                <p:spPr bwMode="auto">
                  <a:xfrm rot="6361956" flipH="1" flipV="1">
                    <a:off x="4488" y="1203"/>
                    <a:ext cx="192" cy="52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89" name="Line 152"/>
                  <p:cNvSpPr>
                    <a:spLocks noChangeShapeType="1"/>
                  </p:cNvSpPr>
                  <p:nvPr/>
                </p:nvSpPr>
                <p:spPr bwMode="auto">
                  <a:xfrm rot="6361956">
                    <a:off x="4620" y="1411"/>
                    <a:ext cx="192" cy="19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90" name="Line 153"/>
                  <p:cNvSpPr>
                    <a:spLocks noChangeShapeType="1"/>
                  </p:cNvSpPr>
                  <p:nvPr/>
                </p:nvSpPr>
                <p:spPr bwMode="auto">
                  <a:xfrm rot="6361956" flipH="1" flipV="1">
                    <a:off x="4802" y="1305"/>
                    <a:ext cx="192" cy="49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sp>
            <p:nvSpPr>
              <p:cNvPr id="66965" name="Line 154"/>
              <p:cNvSpPr>
                <a:spLocks noChangeShapeType="1"/>
              </p:cNvSpPr>
              <p:nvPr/>
            </p:nvSpPr>
            <p:spPr bwMode="auto">
              <a:xfrm flipV="1">
                <a:off x="2460" y="3031"/>
                <a:ext cx="150" cy="2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6966" name="Line 155"/>
              <p:cNvSpPr>
                <a:spLocks noChangeShapeType="1"/>
              </p:cNvSpPr>
              <p:nvPr/>
            </p:nvSpPr>
            <p:spPr bwMode="auto">
              <a:xfrm flipV="1">
                <a:off x="2227" y="3031"/>
                <a:ext cx="254" cy="3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6967" name="Line 156"/>
              <p:cNvSpPr>
                <a:spLocks noChangeShapeType="1"/>
              </p:cNvSpPr>
              <p:nvPr/>
            </p:nvSpPr>
            <p:spPr bwMode="auto">
              <a:xfrm flipV="1">
                <a:off x="2219" y="3031"/>
                <a:ext cx="245" cy="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6968" name="Line 157"/>
              <p:cNvSpPr>
                <a:spLocks noChangeShapeType="1"/>
              </p:cNvSpPr>
              <p:nvPr/>
            </p:nvSpPr>
            <p:spPr bwMode="auto">
              <a:xfrm flipV="1">
                <a:off x="1989" y="2974"/>
                <a:ext cx="452" cy="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grpSp>
          <p:nvGrpSpPr>
            <p:cNvPr id="143372" name="Group 158"/>
            <p:cNvGrpSpPr>
              <a:grpSpLocks/>
            </p:cNvGrpSpPr>
            <p:nvPr/>
          </p:nvGrpSpPr>
          <p:grpSpPr bwMode="auto">
            <a:xfrm>
              <a:off x="5988145" y="3999399"/>
              <a:ext cx="1075690" cy="374227"/>
              <a:chOff x="717" y="1160"/>
              <a:chExt cx="616" cy="208"/>
            </a:xfrm>
          </p:grpSpPr>
          <p:sp>
            <p:nvSpPr>
              <p:cNvPr id="66955" name="Rectangle 159"/>
              <p:cNvSpPr>
                <a:spLocks noChangeArrowheads="1"/>
              </p:cNvSpPr>
              <p:nvPr/>
            </p:nvSpPr>
            <p:spPr bwMode="auto">
              <a:xfrm>
                <a:off x="832" y="1160"/>
                <a:ext cx="384" cy="20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6956" name="Text Box 160"/>
              <p:cNvSpPr txBox="1">
                <a:spLocks noChangeArrowheads="1"/>
              </p:cNvSpPr>
              <p:nvPr/>
            </p:nvSpPr>
            <p:spPr bwMode="auto">
              <a:xfrm>
                <a:off x="717" y="1171"/>
                <a:ext cx="61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a:latin typeface="+mn-lt"/>
                    <a:cs typeface="+mn-cs"/>
                  </a:rPr>
                  <a:t>MSC</a:t>
                </a:r>
              </a:p>
            </p:txBody>
          </p:sp>
        </p:grpSp>
        <p:grpSp>
          <p:nvGrpSpPr>
            <p:cNvPr id="143373" name="Group 161"/>
            <p:cNvGrpSpPr>
              <a:grpSpLocks/>
            </p:cNvGrpSpPr>
            <p:nvPr/>
          </p:nvGrpSpPr>
          <p:grpSpPr bwMode="auto">
            <a:xfrm>
              <a:off x="6333902" y="4818020"/>
              <a:ext cx="1117600" cy="1056110"/>
              <a:chOff x="291" y="1263"/>
              <a:chExt cx="640" cy="587"/>
            </a:xfrm>
          </p:grpSpPr>
          <p:sp>
            <p:nvSpPr>
              <p:cNvPr id="66788" name="AutoShape 162"/>
              <p:cNvSpPr>
                <a:spLocks noChangeArrowheads="1"/>
              </p:cNvSpPr>
              <p:nvPr/>
            </p:nvSpPr>
            <p:spPr bwMode="auto">
              <a:xfrm>
                <a:off x="487" y="1320"/>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6789" name="AutoShape 163"/>
              <p:cNvSpPr>
                <a:spLocks noChangeArrowheads="1"/>
              </p:cNvSpPr>
              <p:nvPr/>
            </p:nvSpPr>
            <p:spPr bwMode="auto">
              <a:xfrm>
                <a:off x="679" y="1636"/>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6790" name="AutoShape 164"/>
              <p:cNvSpPr>
                <a:spLocks noChangeArrowheads="1"/>
              </p:cNvSpPr>
              <p:nvPr/>
            </p:nvSpPr>
            <p:spPr bwMode="auto">
              <a:xfrm>
                <a:off x="676" y="1421"/>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143590" name="Group 165"/>
              <p:cNvGrpSpPr>
                <a:grpSpLocks/>
              </p:cNvGrpSpPr>
              <p:nvPr/>
            </p:nvGrpSpPr>
            <p:grpSpPr bwMode="auto">
              <a:xfrm>
                <a:off x="291" y="1422"/>
                <a:ext cx="252" cy="214"/>
                <a:chOff x="867" y="1530"/>
                <a:chExt cx="252" cy="214"/>
              </a:xfrm>
            </p:grpSpPr>
            <p:sp>
              <p:nvSpPr>
                <p:cNvPr id="66923" name="AutoShape 166"/>
                <p:cNvSpPr>
                  <a:spLocks noChangeArrowheads="1"/>
                </p:cNvSpPr>
                <p:nvPr/>
              </p:nvSpPr>
              <p:spPr bwMode="auto">
                <a:xfrm>
                  <a:off x="867" y="1530"/>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143723" name="Group 167"/>
                <p:cNvGrpSpPr>
                  <a:grpSpLocks/>
                </p:cNvGrpSpPr>
                <p:nvPr/>
              </p:nvGrpSpPr>
              <p:grpSpPr bwMode="auto">
                <a:xfrm>
                  <a:off x="967" y="1561"/>
                  <a:ext cx="58" cy="114"/>
                  <a:chOff x="3796" y="1043"/>
                  <a:chExt cx="865" cy="1237"/>
                </a:xfrm>
              </p:grpSpPr>
              <p:sp>
                <p:nvSpPr>
                  <p:cNvPr id="66925" name="Line 168"/>
                  <p:cNvSpPr>
                    <a:spLocks noChangeShapeType="1"/>
                  </p:cNvSpPr>
                  <p:nvPr/>
                </p:nvSpPr>
                <p:spPr bwMode="auto">
                  <a:xfrm flipH="1">
                    <a:off x="3990"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26" name="Line 169"/>
                  <p:cNvSpPr>
                    <a:spLocks noChangeShapeType="1"/>
                  </p:cNvSpPr>
                  <p:nvPr/>
                </p:nvSpPr>
                <p:spPr bwMode="auto">
                  <a:xfrm>
                    <a:off x="4229"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27" name="Line 170"/>
                  <p:cNvSpPr>
                    <a:spLocks noChangeShapeType="1"/>
                  </p:cNvSpPr>
                  <p:nvPr/>
                </p:nvSpPr>
                <p:spPr bwMode="auto">
                  <a:xfrm>
                    <a:off x="3990"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28" name="Line 171"/>
                  <p:cNvSpPr>
                    <a:spLocks noChangeShapeType="1"/>
                  </p:cNvSpPr>
                  <p:nvPr/>
                </p:nvSpPr>
                <p:spPr bwMode="auto">
                  <a:xfrm flipH="1">
                    <a:off x="4229"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29" name="Line 172"/>
                  <p:cNvSpPr>
                    <a:spLocks noChangeShapeType="1"/>
                  </p:cNvSpPr>
                  <p:nvPr/>
                </p:nvSpPr>
                <p:spPr bwMode="auto">
                  <a:xfrm>
                    <a:off x="4229" y="1499"/>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0" name="Line 173"/>
                  <p:cNvSpPr>
                    <a:spLocks noChangeShapeType="1"/>
                  </p:cNvSpPr>
                  <p:nvPr/>
                </p:nvSpPr>
                <p:spPr bwMode="auto">
                  <a:xfrm flipV="1">
                    <a:off x="3990"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1" name="Line 174"/>
                  <p:cNvSpPr>
                    <a:spLocks noChangeShapeType="1"/>
                  </p:cNvSpPr>
                  <p:nvPr/>
                </p:nvSpPr>
                <p:spPr bwMode="auto">
                  <a:xfrm flipH="1" flipV="1">
                    <a:off x="4229"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2" name="Line 175"/>
                  <p:cNvSpPr>
                    <a:spLocks noChangeShapeType="1"/>
                  </p:cNvSpPr>
                  <p:nvPr/>
                </p:nvSpPr>
                <p:spPr bwMode="auto">
                  <a:xfrm>
                    <a:off x="4094"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3" name="Line 176"/>
                  <p:cNvSpPr>
                    <a:spLocks noChangeShapeType="1"/>
                  </p:cNvSpPr>
                  <p:nvPr/>
                </p:nvSpPr>
                <p:spPr bwMode="auto">
                  <a:xfrm flipV="1">
                    <a:off x="4229"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4" name="Line 177"/>
                  <p:cNvSpPr>
                    <a:spLocks noChangeShapeType="1"/>
                  </p:cNvSpPr>
                  <p:nvPr/>
                </p:nvSpPr>
                <p:spPr bwMode="auto">
                  <a:xfrm>
                    <a:off x="4050" y="1998"/>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5" name="Line 178"/>
                  <p:cNvSpPr>
                    <a:spLocks noChangeShapeType="1"/>
                  </p:cNvSpPr>
                  <p:nvPr/>
                </p:nvSpPr>
                <p:spPr bwMode="auto">
                  <a:xfrm flipV="1">
                    <a:off x="4229" y="2009"/>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6" name="Line 179"/>
                  <p:cNvSpPr>
                    <a:spLocks noChangeShapeType="1"/>
                  </p:cNvSpPr>
                  <p:nvPr/>
                </p:nvSpPr>
                <p:spPr bwMode="auto">
                  <a:xfrm flipV="1">
                    <a:off x="4229" y="1781"/>
                    <a:ext cx="89"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7" name="Line 180"/>
                  <p:cNvSpPr>
                    <a:spLocks noChangeShapeType="1"/>
                  </p:cNvSpPr>
                  <p:nvPr/>
                </p:nvSpPr>
                <p:spPr bwMode="auto">
                  <a:xfrm flipV="1">
                    <a:off x="4229" y="1629"/>
                    <a:ext cx="6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8" name="Line 181"/>
                  <p:cNvSpPr>
                    <a:spLocks noChangeShapeType="1"/>
                  </p:cNvSpPr>
                  <p:nvPr/>
                </p:nvSpPr>
                <p:spPr bwMode="auto">
                  <a:xfrm>
                    <a:off x="4124" y="1770"/>
                    <a:ext cx="104"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39" name="Line 182"/>
                  <p:cNvSpPr>
                    <a:spLocks noChangeShapeType="1"/>
                  </p:cNvSpPr>
                  <p:nvPr/>
                </p:nvSpPr>
                <p:spPr bwMode="auto">
                  <a:xfrm>
                    <a:off x="4169" y="1629"/>
                    <a:ext cx="75"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739" name="Group 183"/>
                  <p:cNvGrpSpPr>
                    <a:grpSpLocks/>
                  </p:cNvGrpSpPr>
                  <p:nvPr/>
                </p:nvGrpSpPr>
                <p:grpSpPr bwMode="auto">
                  <a:xfrm>
                    <a:off x="4269" y="1415"/>
                    <a:ext cx="392" cy="137"/>
                    <a:chOff x="4227" y="1360"/>
                    <a:chExt cx="863" cy="270"/>
                  </a:xfrm>
                </p:grpSpPr>
                <p:sp>
                  <p:nvSpPr>
                    <p:cNvPr id="66951" name="Line 184"/>
                    <p:cNvSpPr>
                      <a:spLocks noChangeShapeType="1"/>
                    </p:cNvSpPr>
                    <p:nvPr/>
                  </p:nvSpPr>
                  <p:spPr bwMode="auto">
                    <a:xfrm>
                      <a:off x="423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52" name="Line 185"/>
                    <p:cNvSpPr>
                      <a:spLocks noChangeShapeType="1"/>
                    </p:cNvSpPr>
                    <p:nvPr/>
                  </p:nvSpPr>
                  <p:spPr bwMode="auto">
                    <a:xfrm rot="6361956" flipH="1" flipV="1">
                      <a:off x="4468" y="1188"/>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53" name="Line 186"/>
                    <p:cNvSpPr>
                      <a:spLocks noChangeShapeType="1"/>
                    </p:cNvSpPr>
                    <p:nvPr/>
                  </p:nvSpPr>
                  <p:spPr bwMode="auto">
                    <a:xfrm rot="6361956">
                      <a:off x="4600" y="1394"/>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54" name="Line 187"/>
                    <p:cNvSpPr>
                      <a:spLocks noChangeShapeType="1"/>
                    </p:cNvSpPr>
                    <p:nvPr/>
                  </p:nvSpPr>
                  <p:spPr bwMode="auto">
                    <a:xfrm rot="6361956" flipH="1" flipV="1">
                      <a:off x="4748" y="1289"/>
                      <a:ext cx="192" cy="49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740" name="Group 188"/>
                  <p:cNvGrpSpPr>
                    <a:grpSpLocks/>
                  </p:cNvGrpSpPr>
                  <p:nvPr/>
                </p:nvGrpSpPr>
                <p:grpSpPr bwMode="auto">
                  <a:xfrm rot="5700496">
                    <a:off x="4053" y="1170"/>
                    <a:ext cx="392" cy="137"/>
                    <a:chOff x="4227" y="1360"/>
                    <a:chExt cx="863" cy="270"/>
                  </a:xfrm>
                </p:grpSpPr>
                <p:sp>
                  <p:nvSpPr>
                    <p:cNvPr id="66947" name="Line 189"/>
                    <p:cNvSpPr>
                      <a:spLocks noChangeShapeType="1"/>
                    </p:cNvSpPr>
                    <p:nvPr/>
                  </p:nvSpPr>
                  <p:spPr bwMode="auto">
                    <a:xfrm>
                      <a:off x="4209" y="158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48" name="Line 190"/>
                    <p:cNvSpPr>
                      <a:spLocks noChangeShapeType="1"/>
                    </p:cNvSpPr>
                    <p:nvPr/>
                  </p:nvSpPr>
                  <p:spPr bwMode="auto">
                    <a:xfrm rot="6361956" flipH="1" flipV="1">
                      <a:off x="4457" y="1179"/>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49" name="Line 191"/>
                    <p:cNvSpPr>
                      <a:spLocks noChangeShapeType="1"/>
                    </p:cNvSpPr>
                    <p:nvPr/>
                  </p:nvSpPr>
                  <p:spPr bwMode="auto">
                    <a:xfrm rot="6361956">
                      <a:off x="4569" y="1412"/>
                      <a:ext cx="206"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50" name="Line 192"/>
                    <p:cNvSpPr>
                      <a:spLocks noChangeShapeType="1"/>
                    </p:cNvSpPr>
                    <p:nvPr/>
                  </p:nvSpPr>
                  <p:spPr bwMode="auto">
                    <a:xfrm rot="6361956" flipH="1" flipV="1">
                      <a:off x="4727" y="1268"/>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741" name="Group 193"/>
                  <p:cNvGrpSpPr>
                    <a:grpSpLocks/>
                  </p:cNvGrpSpPr>
                  <p:nvPr/>
                </p:nvGrpSpPr>
                <p:grpSpPr bwMode="auto">
                  <a:xfrm rot="10800000">
                    <a:off x="3796" y="1402"/>
                    <a:ext cx="392" cy="137"/>
                    <a:chOff x="4227" y="1360"/>
                    <a:chExt cx="863" cy="270"/>
                  </a:xfrm>
                </p:grpSpPr>
                <p:sp>
                  <p:nvSpPr>
                    <p:cNvPr id="66943" name="Line 194"/>
                    <p:cNvSpPr>
                      <a:spLocks noChangeShapeType="1"/>
                    </p:cNvSpPr>
                    <p:nvPr/>
                  </p:nvSpPr>
                  <p:spPr bwMode="auto">
                    <a:xfrm>
                      <a:off x="4269" y="161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44" name="Line 195"/>
                    <p:cNvSpPr>
                      <a:spLocks noChangeShapeType="1"/>
                    </p:cNvSpPr>
                    <p:nvPr/>
                  </p:nvSpPr>
                  <p:spPr bwMode="auto">
                    <a:xfrm rot="6361956" flipH="1" flipV="1">
                      <a:off x="4501" y="1209"/>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45" name="Line 196"/>
                    <p:cNvSpPr>
                      <a:spLocks noChangeShapeType="1"/>
                    </p:cNvSpPr>
                    <p:nvPr/>
                  </p:nvSpPr>
                  <p:spPr bwMode="auto">
                    <a:xfrm rot="6361956">
                      <a:off x="4633" y="1416"/>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46" name="Line 197"/>
                    <p:cNvSpPr>
                      <a:spLocks noChangeShapeType="1"/>
                    </p:cNvSpPr>
                    <p:nvPr/>
                  </p:nvSpPr>
                  <p:spPr bwMode="auto">
                    <a:xfrm rot="6361956" flipH="1" flipV="1">
                      <a:off x="4813" y="1311"/>
                      <a:ext cx="192" cy="49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grpSp>
            <p:nvGrpSpPr>
              <p:cNvPr id="143591" name="Group 198"/>
              <p:cNvGrpSpPr>
                <a:grpSpLocks/>
              </p:cNvGrpSpPr>
              <p:nvPr/>
            </p:nvGrpSpPr>
            <p:grpSpPr bwMode="auto">
              <a:xfrm>
                <a:off x="773" y="1460"/>
                <a:ext cx="58" cy="114"/>
                <a:chOff x="3796" y="1043"/>
                <a:chExt cx="865" cy="1237"/>
              </a:xfrm>
            </p:grpSpPr>
            <p:sp>
              <p:nvSpPr>
                <p:cNvPr id="66893" name="Line 199"/>
                <p:cNvSpPr>
                  <a:spLocks noChangeShapeType="1"/>
                </p:cNvSpPr>
                <p:nvPr/>
              </p:nvSpPr>
              <p:spPr bwMode="auto">
                <a:xfrm flipH="1">
                  <a:off x="3990"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94" name="Line 200"/>
                <p:cNvSpPr>
                  <a:spLocks noChangeShapeType="1"/>
                </p:cNvSpPr>
                <p:nvPr/>
              </p:nvSpPr>
              <p:spPr bwMode="auto">
                <a:xfrm>
                  <a:off x="4229"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95" name="Line 201"/>
                <p:cNvSpPr>
                  <a:spLocks noChangeShapeType="1"/>
                </p:cNvSpPr>
                <p:nvPr/>
              </p:nvSpPr>
              <p:spPr bwMode="auto">
                <a:xfrm>
                  <a:off x="3990"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96" name="Line 202"/>
                <p:cNvSpPr>
                  <a:spLocks noChangeShapeType="1"/>
                </p:cNvSpPr>
                <p:nvPr/>
              </p:nvSpPr>
              <p:spPr bwMode="auto">
                <a:xfrm flipH="1">
                  <a:off x="4229"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97" name="Line 203"/>
                <p:cNvSpPr>
                  <a:spLocks noChangeShapeType="1"/>
                </p:cNvSpPr>
                <p:nvPr/>
              </p:nvSpPr>
              <p:spPr bwMode="auto">
                <a:xfrm>
                  <a:off x="4229" y="1499"/>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98" name="Line 204"/>
                <p:cNvSpPr>
                  <a:spLocks noChangeShapeType="1"/>
                </p:cNvSpPr>
                <p:nvPr/>
              </p:nvSpPr>
              <p:spPr bwMode="auto">
                <a:xfrm flipV="1">
                  <a:off x="3990"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99" name="Line 205"/>
                <p:cNvSpPr>
                  <a:spLocks noChangeShapeType="1"/>
                </p:cNvSpPr>
                <p:nvPr/>
              </p:nvSpPr>
              <p:spPr bwMode="auto">
                <a:xfrm flipH="1" flipV="1">
                  <a:off x="4229"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00" name="Line 206"/>
                <p:cNvSpPr>
                  <a:spLocks noChangeShapeType="1"/>
                </p:cNvSpPr>
                <p:nvPr/>
              </p:nvSpPr>
              <p:spPr bwMode="auto">
                <a:xfrm>
                  <a:off x="4094"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01" name="Line 207"/>
                <p:cNvSpPr>
                  <a:spLocks noChangeShapeType="1"/>
                </p:cNvSpPr>
                <p:nvPr/>
              </p:nvSpPr>
              <p:spPr bwMode="auto">
                <a:xfrm flipV="1">
                  <a:off x="4229"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02" name="Line 208"/>
                <p:cNvSpPr>
                  <a:spLocks noChangeShapeType="1"/>
                </p:cNvSpPr>
                <p:nvPr/>
              </p:nvSpPr>
              <p:spPr bwMode="auto">
                <a:xfrm>
                  <a:off x="4050" y="1998"/>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03" name="Line 209"/>
                <p:cNvSpPr>
                  <a:spLocks noChangeShapeType="1"/>
                </p:cNvSpPr>
                <p:nvPr/>
              </p:nvSpPr>
              <p:spPr bwMode="auto">
                <a:xfrm flipV="1">
                  <a:off x="4229" y="2009"/>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04" name="Line 210"/>
                <p:cNvSpPr>
                  <a:spLocks noChangeShapeType="1"/>
                </p:cNvSpPr>
                <p:nvPr/>
              </p:nvSpPr>
              <p:spPr bwMode="auto">
                <a:xfrm flipV="1">
                  <a:off x="4229" y="1781"/>
                  <a:ext cx="89"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05" name="Line 211"/>
                <p:cNvSpPr>
                  <a:spLocks noChangeShapeType="1"/>
                </p:cNvSpPr>
                <p:nvPr/>
              </p:nvSpPr>
              <p:spPr bwMode="auto">
                <a:xfrm flipV="1">
                  <a:off x="4229" y="1629"/>
                  <a:ext cx="6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06" name="Line 212"/>
                <p:cNvSpPr>
                  <a:spLocks noChangeShapeType="1"/>
                </p:cNvSpPr>
                <p:nvPr/>
              </p:nvSpPr>
              <p:spPr bwMode="auto">
                <a:xfrm>
                  <a:off x="4124" y="1770"/>
                  <a:ext cx="104"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07" name="Line 213"/>
                <p:cNvSpPr>
                  <a:spLocks noChangeShapeType="1"/>
                </p:cNvSpPr>
                <p:nvPr/>
              </p:nvSpPr>
              <p:spPr bwMode="auto">
                <a:xfrm>
                  <a:off x="4169" y="1629"/>
                  <a:ext cx="75"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707" name="Group 214"/>
                <p:cNvGrpSpPr>
                  <a:grpSpLocks/>
                </p:cNvGrpSpPr>
                <p:nvPr/>
              </p:nvGrpSpPr>
              <p:grpSpPr bwMode="auto">
                <a:xfrm>
                  <a:off x="4269" y="1415"/>
                  <a:ext cx="392" cy="137"/>
                  <a:chOff x="4227" y="1360"/>
                  <a:chExt cx="863" cy="270"/>
                </a:xfrm>
              </p:grpSpPr>
              <p:sp>
                <p:nvSpPr>
                  <p:cNvPr id="66919" name="Line 215"/>
                  <p:cNvSpPr>
                    <a:spLocks noChangeShapeType="1"/>
                  </p:cNvSpPr>
                  <p:nvPr/>
                </p:nvSpPr>
                <p:spPr bwMode="auto">
                  <a:xfrm>
                    <a:off x="423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20" name="Line 216"/>
                  <p:cNvSpPr>
                    <a:spLocks noChangeShapeType="1"/>
                  </p:cNvSpPr>
                  <p:nvPr/>
                </p:nvSpPr>
                <p:spPr bwMode="auto">
                  <a:xfrm rot="6361956" flipH="1" flipV="1">
                    <a:off x="4468" y="1188"/>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21" name="Line 217"/>
                  <p:cNvSpPr>
                    <a:spLocks noChangeShapeType="1"/>
                  </p:cNvSpPr>
                  <p:nvPr/>
                </p:nvSpPr>
                <p:spPr bwMode="auto">
                  <a:xfrm rot="6361956">
                    <a:off x="4600" y="1394"/>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22" name="Line 218"/>
                  <p:cNvSpPr>
                    <a:spLocks noChangeShapeType="1"/>
                  </p:cNvSpPr>
                  <p:nvPr/>
                </p:nvSpPr>
                <p:spPr bwMode="auto">
                  <a:xfrm rot="6361956" flipH="1" flipV="1">
                    <a:off x="4748" y="1289"/>
                    <a:ext cx="192" cy="49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708" name="Group 219"/>
                <p:cNvGrpSpPr>
                  <a:grpSpLocks/>
                </p:cNvGrpSpPr>
                <p:nvPr/>
              </p:nvGrpSpPr>
              <p:grpSpPr bwMode="auto">
                <a:xfrm rot="5700496">
                  <a:off x="4053" y="1170"/>
                  <a:ext cx="392" cy="137"/>
                  <a:chOff x="4227" y="1360"/>
                  <a:chExt cx="863" cy="270"/>
                </a:xfrm>
              </p:grpSpPr>
              <p:sp>
                <p:nvSpPr>
                  <p:cNvPr id="66915" name="Line 220"/>
                  <p:cNvSpPr>
                    <a:spLocks noChangeShapeType="1"/>
                  </p:cNvSpPr>
                  <p:nvPr/>
                </p:nvSpPr>
                <p:spPr bwMode="auto">
                  <a:xfrm>
                    <a:off x="4209" y="158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16" name="Line 221"/>
                  <p:cNvSpPr>
                    <a:spLocks noChangeShapeType="1"/>
                  </p:cNvSpPr>
                  <p:nvPr/>
                </p:nvSpPr>
                <p:spPr bwMode="auto">
                  <a:xfrm rot="6361956" flipH="1" flipV="1">
                    <a:off x="4457" y="1179"/>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17" name="Line 222"/>
                  <p:cNvSpPr>
                    <a:spLocks noChangeShapeType="1"/>
                  </p:cNvSpPr>
                  <p:nvPr/>
                </p:nvSpPr>
                <p:spPr bwMode="auto">
                  <a:xfrm rot="6361956">
                    <a:off x="4569" y="1412"/>
                    <a:ext cx="206"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18" name="Line 223"/>
                  <p:cNvSpPr>
                    <a:spLocks noChangeShapeType="1"/>
                  </p:cNvSpPr>
                  <p:nvPr/>
                </p:nvSpPr>
                <p:spPr bwMode="auto">
                  <a:xfrm rot="6361956" flipH="1" flipV="1">
                    <a:off x="4727" y="1268"/>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709" name="Group 224"/>
                <p:cNvGrpSpPr>
                  <a:grpSpLocks/>
                </p:cNvGrpSpPr>
                <p:nvPr/>
              </p:nvGrpSpPr>
              <p:grpSpPr bwMode="auto">
                <a:xfrm rot="10800000">
                  <a:off x="3796" y="1402"/>
                  <a:ext cx="392" cy="137"/>
                  <a:chOff x="4227" y="1360"/>
                  <a:chExt cx="863" cy="270"/>
                </a:xfrm>
              </p:grpSpPr>
              <p:sp>
                <p:nvSpPr>
                  <p:cNvPr id="66911" name="Line 225"/>
                  <p:cNvSpPr>
                    <a:spLocks noChangeShapeType="1"/>
                  </p:cNvSpPr>
                  <p:nvPr/>
                </p:nvSpPr>
                <p:spPr bwMode="auto">
                  <a:xfrm>
                    <a:off x="4269" y="161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12" name="Line 226"/>
                  <p:cNvSpPr>
                    <a:spLocks noChangeShapeType="1"/>
                  </p:cNvSpPr>
                  <p:nvPr/>
                </p:nvSpPr>
                <p:spPr bwMode="auto">
                  <a:xfrm rot="6361956" flipH="1" flipV="1">
                    <a:off x="4501" y="1209"/>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13" name="Line 227"/>
                  <p:cNvSpPr>
                    <a:spLocks noChangeShapeType="1"/>
                  </p:cNvSpPr>
                  <p:nvPr/>
                </p:nvSpPr>
                <p:spPr bwMode="auto">
                  <a:xfrm rot="6361956">
                    <a:off x="4633" y="1416"/>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914" name="Line 228"/>
                  <p:cNvSpPr>
                    <a:spLocks noChangeShapeType="1"/>
                  </p:cNvSpPr>
                  <p:nvPr/>
                </p:nvSpPr>
                <p:spPr bwMode="auto">
                  <a:xfrm rot="6361956" flipH="1" flipV="1">
                    <a:off x="4813" y="1311"/>
                    <a:ext cx="192" cy="49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nvGrpSpPr>
              <p:cNvPr id="143592" name="Group 229"/>
              <p:cNvGrpSpPr>
                <a:grpSpLocks/>
              </p:cNvGrpSpPr>
              <p:nvPr/>
            </p:nvGrpSpPr>
            <p:grpSpPr bwMode="auto">
              <a:xfrm>
                <a:off x="782" y="1671"/>
                <a:ext cx="57" cy="113"/>
                <a:chOff x="3796" y="1043"/>
                <a:chExt cx="865" cy="1237"/>
              </a:xfrm>
            </p:grpSpPr>
            <p:sp>
              <p:nvSpPr>
                <p:cNvPr id="66863" name="Line 230"/>
                <p:cNvSpPr>
                  <a:spLocks noChangeShapeType="1"/>
                </p:cNvSpPr>
                <p:nvPr/>
              </p:nvSpPr>
              <p:spPr bwMode="auto">
                <a:xfrm flipH="1">
                  <a:off x="3993" y="1481"/>
                  <a:ext cx="228" cy="7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64" name="Line 231"/>
                <p:cNvSpPr>
                  <a:spLocks noChangeShapeType="1"/>
                </p:cNvSpPr>
                <p:nvPr/>
              </p:nvSpPr>
              <p:spPr bwMode="auto">
                <a:xfrm>
                  <a:off x="4221" y="1481"/>
                  <a:ext cx="243" cy="7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65" name="Line 232"/>
                <p:cNvSpPr>
                  <a:spLocks noChangeShapeType="1"/>
                </p:cNvSpPr>
                <p:nvPr/>
              </p:nvSpPr>
              <p:spPr bwMode="auto">
                <a:xfrm>
                  <a:off x="3993" y="2203"/>
                  <a:ext cx="228"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66" name="Line 233"/>
                <p:cNvSpPr>
                  <a:spLocks noChangeShapeType="1"/>
                </p:cNvSpPr>
                <p:nvPr/>
              </p:nvSpPr>
              <p:spPr bwMode="auto">
                <a:xfrm flipH="1">
                  <a:off x="4221" y="2203"/>
                  <a:ext cx="243"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67" name="Line 234"/>
                <p:cNvSpPr>
                  <a:spLocks noChangeShapeType="1"/>
                </p:cNvSpPr>
                <p:nvPr/>
              </p:nvSpPr>
              <p:spPr bwMode="auto">
                <a:xfrm>
                  <a:off x="4221" y="1492"/>
                  <a:ext cx="0" cy="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68" name="Line 235"/>
                <p:cNvSpPr>
                  <a:spLocks noChangeShapeType="1"/>
                </p:cNvSpPr>
                <p:nvPr/>
              </p:nvSpPr>
              <p:spPr bwMode="auto">
                <a:xfrm flipV="1">
                  <a:off x="3993" y="2127"/>
                  <a:ext cx="228"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69" name="Line 236"/>
                <p:cNvSpPr>
                  <a:spLocks noChangeShapeType="1"/>
                </p:cNvSpPr>
                <p:nvPr/>
              </p:nvSpPr>
              <p:spPr bwMode="auto">
                <a:xfrm flipH="1" flipV="1">
                  <a:off x="4221" y="2127"/>
                  <a:ext cx="243"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70" name="Line 237"/>
                <p:cNvSpPr>
                  <a:spLocks noChangeShapeType="1"/>
                </p:cNvSpPr>
                <p:nvPr/>
              </p:nvSpPr>
              <p:spPr bwMode="auto">
                <a:xfrm>
                  <a:off x="4100" y="1886"/>
                  <a:ext cx="121"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71" name="Line 238"/>
                <p:cNvSpPr>
                  <a:spLocks noChangeShapeType="1"/>
                </p:cNvSpPr>
                <p:nvPr/>
              </p:nvSpPr>
              <p:spPr bwMode="auto">
                <a:xfrm flipV="1">
                  <a:off x="4221" y="1886"/>
                  <a:ext cx="152"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72" name="Line 239"/>
                <p:cNvSpPr>
                  <a:spLocks noChangeShapeType="1"/>
                </p:cNvSpPr>
                <p:nvPr/>
              </p:nvSpPr>
              <p:spPr bwMode="auto">
                <a:xfrm>
                  <a:off x="4054" y="1995"/>
                  <a:ext cx="167"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73" name="Line 240"/>
                <p:cNvSpPr>
                  <a:spLocks noChangeShapeType="1"/>
                </p:cNvSpPr>
                <p:nvPr/>
              </p:nvSpPr>
              <p:spPr bwMode="auto">
                <a:xfrm flipV="1">
                  <a:off x="4221" y="2017"/>
                  <a:ext cx="182"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74" name="Line 241"/>
                <p:cNvSpPr>
                  <a:spLocks noChangeShapeType="1"/>
                </p:cNvSpPr>
                <p:nvPr/>
              </p:nvSpPr>
              <p:spPr bwMode="auto">
                <a:xfrm flipV="1">
                  <a:off x="4221" y="1787"/>
                  <a:ext cx="9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75" name="Line 242"/>
                <p:cNvSpPr>
                  <a:spLocks noChangeShapeType="1"/>
                </p:cNvSpPr>
                <p:nvPr/>
              </p:nvSpPr>
              <p:spPr bwMode="auto">
                <a:xfrm flipV="1">
                  <a:off x="4221" y="1634"/>
                  <a:ext cx="6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76" name="Line 243"/>
                <p:cNvSpPr>
                  <a:spLocks noChangeShapeType="1"/>
                </p:cNvSpPr>
                <p:nvPr/>
              </p:nvSpPr>
              <p:spPr bwMode="auto">
                <a:xfrm>
                  <a:off x="4130" y="1776"/>
                  <a:ext cx="106"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77" name="Line 244"/>
                <p:cNvSpPr>
                  <a:spLocks noChangeShapeType="1"/>
                </p:cNvSpPr>
                <p:nvPr/>
              </p:nvSpPr>
              <p:spPr bwMode="auto">
                <a:xfrm>
                  <a:off x="4175" y="1623"/>
                  <a:ext cx="61" cy="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677" name="Group 245"/>
                <p:cNvGrpSpPr>
                  <a:grpSpLocks/>
                </p:cNvGrpSpPr>
                <p:nvPr/>
              </p:nvGrpSpPr>
              <p:grpSpPr bwMode="auto">
                <a:xfrm>
                  <a:off x="4269" y="1415"/>
                  <a:ext cx="392" cy="137"/>
                  <a:chOff x="4227" y="1360"/>
                  <a:chExt cx="863" cy="270"/>
                </a:xfrm>
              </p:grpSpPr>
              <p:sp>
                <p:nvSpPr>
                  <p:cNvPr id="66889" name="Line 246"/>
                  <p:cNvSpPr>
                    <a:spLocks noChangeShapeType="1"/>
                  </p:cNvSpPr>
                  <p:nvPr/>
                </p:nvSpPr>
                <p:spPr bwMode="auto">
                  <a:xfrm>
                    <a:off x="4221" y="159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90" name="Line 247"/>
                  <p:cNvSpPr>
                    <a:spLocks noChangeShapeType="1"/>
                  </p:cNvSpPr>
                  <p:nvPr/>
                </p:nvSpPr>
                <p:spPr bwMode="auto">
                  <a:xfrm rot="6361956" flipH="1" flipV="1">
                    <a:off x="4469" y="1179"/>
                    <a:ext cx="173"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91" name="Line 248"/>
                  <p:cNvSpPr>
                    <a:spLocks noChangeShapeType="1"/>
                  </p:cNvSpPr>
                  <p:nvPr/>
                </p:nvSpPr>
                <p:spPr bwMode="auto">
                  <a:xfrm rot="6361956">
                    <a:off x="4603" y="1390"/>
                    <a:ext cx="173"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92" name="Line 249"/>
                  <p:cNvSpPr>
                    <a:spLocks noChangeShapeType="1"/>
                  </p:cNvSpPr>
                  <p:nvPr/>
                </p:nvSpPr>
                <p:spPr bwMode="auto">
                  <a:xfrm rot="6361956" flipH="1" flipV="1">
                    <a:off x="4753" y="1282"/>
                    <a:ext cx="173"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678" name="Group 250"/>
                <p:cNvGrpSpPr>
                  <a:grpSpLocks/>
                </p:cNvGrpSpPr>
                <p:nvPr/>
              </p:nvGrpSpPr>
              <p:grpSpPr bwMode="auto">
                <a:xfrm rot="5700496">
                  <a:off x="4053" y="1170"/>
                  <a:ext cx="392" cy="137"/>
                  <a:chOff x="4227" y="1360"/>
                  <a:chExt cx="863" cy="270"/>
                </a:xfrm>
              </p:grpSpPr>
              <p:sp>
                <p:nvSpPr>
                  <p:cNvPr id="66885" name="Line 251"/>
                  <p:cNvSpPr>
                    <a:spLocks noChangeShapeType="1"/>
                  </p:cNvSpPr>
                  <p:nvPr/>
                </p:nvSpPr>
                <p:spPr bwMode="auto">
                  <a:xfrm>
                    <a:off x="4210" y="159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86" name="Line 252"/>
                  <p:cNvSpPr>
                    <a:spLocks noChangeShapeType="1"/>
                  </p:cNvSpPr>
                  <p:nvPr/>
                </p:nvSpPr>
                <p:spPr bwMode="auto">
                  <a:xfrm rot="6361956" flipH="1" flipV="1">
                    <a:off x="4460" y="1189"/>
                    <a:ext cx="179" cy="506"/>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87" name="Line 253"/>
                  <p:cNvSpPr>
                    <a:spLocks noChangeShapeType="1"/>
                  </p:cNvSpPr>
                  <p:nvPr/>
                </p:nvSpPr>
                <p:spPr bwMode="auto">
                  <a:xfrm rot="6361956">
                    <a:off x="4572" y="1425"/>
                    <a:ext cx="209" cy="21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88" name="Line 254"/>
                  <p:cNvSpPr>
                    <a:spLocks noChangeShapeType="1"/>
                  </p:cNvSpPr>
                  <p:nvPr/>
                </p:nvSpPr>
                <p:spPr bwMode="auto">
                  <a:xfrm rot="6361956" flipH="1" flipV="1">
                    <a:off x="4732" y="1280"/>
                    <a:ext cx="179" cy="506"/>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679" name="Group 255"/>
                <p:cNvGrpSpPr>
                  <a:grpSpLocks/>
                </p:cNvGrpSpPr>
                <p:nvPr/>
              </p:nvGrpSpPr>
              <p:grpSpPr bwMode="auto">
                <a:xfrm rot="10800000">
                  <a:off x="3796" y="1402"/>
                  <a:ext cx="392" cy="137"/>
                  <a:chOff x="4227" y="1360"/>
                  <a:chExt cx="863" cy="270"/>
                </a:xfrm>
              </p:grpSpPr>
              <p:sp>
                <p:nvSpPr>
                  <p:cNvPr id="66881" name="Line 256"/>
                  <p:cNvSpPr>
                    <a:spLocks noChangeShapeType="1"/>
                  </p:cNvSpPr>
                  <p:nvPr/>
                </p:nvSpPr>
                <p:spPr bwMode="auto">
                  <a:xfrm>
                    <a:off x="4255" y="162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82" name="Line 257"/>
                  <p:cNvSpPr>
                    <a:spLocks noChangeShapeType="1"/>
                  </p:cNvSpPr>
                  <p:nvPr/>
                </p:nvSpPr>
                <p:spPr bwMode="auto">
                  <a:xfrm rot="6361956" flipH="1" flipV="1">
                    <a:off x="4503" y="1207"/>
                    <a:ext cx="173"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83" name="Line 258"/>
                  <p:cNvSpPr>
                    <a:spLocks noChangeShapeType="1"/>
                  </p:cNvSpPr>
                  <p:nvPr/>
                </p:nvSpPr>
                <p:spPr bwMode="auto">
                  <a:xfrm rot="6361956">
                    <a:off x="4636" y="1417"/>
                    <a:ext cx="173"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84" name="Line 259"/>
                  <p:cNvSpPr>
                    <a:spLocks noChangeShapeType="1"/>
                  </p:cNvSpPr>
                  <p:nvPr/>
                </p:nvSpPr>
                <p:spPr bwMode="auto">
                  <a:xfrm rot="6361956" flipH="1" flipV="1">
                    <a:off x="4820" y="1310"/>
                    <a:ext cx="173"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nvGrpSpPr>
              <p:cNvPr id="143593" name="Group 260"/>
              <p:cNvGrpSpPr>
                <a:grpSpLocks/>
              </p:cNvGrpSpPr>
              <p:nvPr/>
            </p:nvGrpSpPr>
            <p:grpSpPr bwMode="auto">
              <a:xfrm>
                <a:off x="589" y="1354"/>
                <a:ext cx="57" cy="114"/>
                <a:chOff x="3796" y="1043"/>
                <a:chExt cx="865" cy="1237"/>
              </a:xfrm>
            </p:grpSpPr>
            <p:sp>
              <p:nvSpPr>
                <p:cNvPr id="66833" name="Line 261"/>
                <p:cNvSpPr>
                  <a:spLocks noChangeShapeType="1"/>
                </p:cNvSpPr>
                <p:nvPr/>
              </p:nvSpPr>
              <p:spPr bwMode="auto">
                <a:xfrm flipH="1">
                  <a:off x="3993" y="1477"/>
                  <a:ext cx="228"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34" name="Line 262"/>
                <p:cNvSpPr>
                  <a:spLocks noChangeShapeType="1"/>
                </p:cNvSpPr>
                <p:nvPr/>
              </p:nvSpPr>
              <p:spPr bwMode="auto">
                <a:xfrm>
                  <a:off x="4221" y="1477"/>
                  <a:ext cx="243"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35" name="Line 263"/>
                <p:cNvSpPr>
                  <a:spLocks noChangeShapeType="1"/>
                </p:cNvSpPr>
                <p:nvPr/>
              </p:nvSpPr>
              <p:spPr bwMode="auto">
                <a:xfrm>
                  <a:off x="3993" y="2204"/>
                  <a:ext cx="228"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36" name="Line 264"/>
                <p:cNvSpPr>
                  <a:spLocks noChangeShapeType="1"/>
                </p:cNvSpPr>
                <p:nvPr/>
              </p:nvSpPr>
              <p:spPr bwMode="auto">
                <a:xfrm flipH="1">
                  <a:off x="4221" y="2204"/>
                  <a:ext cx="243"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37" name="Line 265"/>
                <p:cNvSpPr>
                  <a:spLocks noChangeShapeType="1"/>
                </p:cNvSpPr>
                <p:nvPr/>
              </p:nvSpPr>
              <p:spPr bwMode="auto">
                <a:xfrm>
                  <a:off x="4221" y="1499"/>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38" name="Line 266"/>
                <p:cNvSpPr>
                  <a:spLocks noChangeShapeType="1"/>
                </p:cNvSpPr>
                <p:nvPr/>
              </p:nvSpPr>
              <p:spPr bwMode="auto">
                <a:xfrm flipV="1">
                  <a:off x="3993" y="2128"/>
                  <a:ext cx="228"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39" name="Line 267"/>
                <p:cNvSpPr>
                  <a:spLocks noChangeShapeType="1"/>
                </p:cNvSpPr>
                <p:nvPr/>
              </p:nvSpPr>
              <p:spPr bwMode="auto">
                <a:xfrm flipH="1" flipV="1">
                  <a:off x="4221" y="2128"/>
                  <a:ext cx="243"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40" name="Line 268"/>
                <p:cNvSpPr>
                  <a:spLocks noChangeShapeType="1"/>
                </p:cNvSpPr>
                <p:nvPr/>
              </p:nvSpPr>
              <p:spPr bwMode="auto">
                <a:xfrm>
                  <a:off x="4100" y="1889"/>
                  <a:ext cx="121"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41" name="Line 269"/>
                <p:cNvSpPr>
                  <a:spLocks noChangeShapeType="1"/>
                </p:cNvSpPr>
                <p:nvPr/>
              </p:nvSpPr>
              <p:spPr bwMode="auto">
                <a:xfrm flipV="1">
                  <a:off x="4221" y="1889"/>
                  <a:ext cx="152"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42" name="Line 270"/>
                <p:cNvSpPr>
                  <a:spLocks noChangeShapeType="1"/>
                </p:cNvSpPr>
                <p:nvPr/>
              </p:nvSpPr>
              <p:spPr bwMode="auto">
                <a:xfrm>
                  <a:off x="4054" y="1998"/>
                  <a:ext cx="167"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43" name="Line 271"/>
                <p:cNvSpPr>
                  <a:spLocks noChangeShapeType="1"/>
                </p:cNvSpPr>
                <p:nvPr/>
              </p:nvSpPr>
              <p:spPr bwMode="auto">
                <a:xfrm flipV="1">
                  <a:off x="4221" y="2009"/>
                  <a:ext cx="182"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44" name="Line 272"/>
                <p:cNvSpPr>
                  <a:spLocks noChangeShapeType="1"/>
                </p:cNvSpPr>
                <p:nvPr/>
              </p:nvSpPr>
              <p:spPr bwMode="auto">
                <a:xfrm flipV="1">
                  <a:off x="4221" y="1781"/>
                  <a:ext cx="91"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45" name="Line 273"/>
                <p:cNvSpPr>
                  <a:spLocks noChangeShapeType="1"/>
                </p:cNvSpPr>
                <p:nvPr/>
              </p:nvSpPr>
              <p:spPr bwMode="auto">
                <a:xfrm flipV="1">
                  <a:off x="4221" y="1629"/>
                  <a:ext cx="6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46" name="Line 274"/>
                <p:cNvSpPr>
                  <a:spLocks noChangeShapeType="1"/>
                </p:cNvSpPr>
                <p:nvPr/>
              </p:nvSpPr>
              <p:spPr bwMode="auto">
                <a:xfrm>
                  <a:off x="4130" y="1770"/>
                  <a:ext cx="106"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47" name="Line 275"/>
                <p:cNvSpPr>
                  <a:spLocks noChangeShapeType="1"/>
                </p:cNvSpPr>
                <p:nvPr/>
              </p:nvSpPr>
              <p:spPr bwMode="auto">
                <a:xfrm>
                  <a:off x="4175" y="1629"/>
                  <a:ext cx="61"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647" name="Group 276"/>
                <p:cNvGrpSpPr>
                  <a:grpSpLocks/>
                </p:cNvGrpSpPr>
                <p:nvPr/>
              </p:nvGrpSpPr>
              <p:grpSpPr bwMode="auto">
                <a:xfrm>
                  <a:off x="4269" y="1415"/>
                  <a:ext cx="392" cy="137"/>
                  <a:chOff x="4227" y="1360"/>
                  <a:chExt cx="863" cy="270"/>
                </a:xfrm>
              </p:grpSpPr>
              <p:sp>
                <p:nvSpPr>
                  <p:cNvPr id="66859" name="Line 277"/>
                  <p:cNvSpPr>
                    <a:spLocks noChangeShapeType="1"/>
                  </p:cNvSpPr>
                  <p:nvPr/>
                </p:nvSpPr>
                <p:spPr bwMode="auto">
                  <a:xfrm>
                    <a:off x="4221"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60" name="Line 278"/>
                  <p:cNvSpPr>
                    <a:spLocks noChangeShapeType="1"/>
                  </p:cNvSpPr>
                  <p:nvPr/>
                </p:nvSpPr>
                <p:spPr bwMode="auto">
                  <a:xfrm rot="6361956" flipH="1" flipV="1">
                    <a:off x="4459" y="1183"/>
                    <a:ext cx="192"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61" name="Line 279"/>
                  <p:cNvSpPr>
                    <a:spLocks noChangeShapeType="1"/>
                  </p:cNvSpPr>
                  <p:nvPr/>
                </p:nvSpPr>
                <p:spPr bwMode="auto">
                  <a:xfrm rot="6361956">
                    <a:off x="4593" y="1393"/>
                    <a:ext cx="192"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62" name="Line 280"/>
                  <p:cNvSpPr>
                    <a:spLocks noChangeShapeType="1"/>
                  </p:cNvSpPr>
                  <p:nvPr/>
                </p:nvSpPr>
                <p:spPr bwMode="auto">
                  <a:xfrm rot="6361956" flipH="1" flipV="1">
                    <a:off x="4743" y="1285"/>
                    <a:ext cx="192"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648" name="Group 281"/>
                <p:cNvGrpSpPr>
                  <a:grpSpLocks/>
                </p:cNvGrpSpPr>
                <p:nvPr/>
              </p:nvGrpSpPr>
              <p:grpSpPr bwMode="auto">
                <a:xfrm rot="5700496">
                  <a:off x="4053" y="1170"/>
                  <a:ext cx="392" cy="137"/>
                  <a:chOff x="4227" y="1360"/>
                  <a:chExt cx="863" cy="270"/>
                </a:xfrm>
              </p:grpSpPr>
              <p:sp>
                <p:nvSpPr>
                  <p:cNvPr id="66855" name="Line 282"/>
                  <p:cNvSpPr>
                    <a:spLocks noChangeShapeType="1"/>
                  </p:cNvSpPr>
                  <p:nvPr/>
                </p:nvSpPr>
                <p:spPr bwMode="auto">
                  <a:xfrm>
                    <a:off x="4210" y="16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56" name="Line 283"/>
                  <p:cNvSpPr>
                    <a:spLocks noChangeShapeType="1"/>
                  </p:cNvSpPr>
                  <p:nvPr/>
                </p:nvSpPr>
                <p:spPr bwMode="auto">
                  <a:xfrm rot="6361956" flipH="1" flipV="1">
                    <a:off x="4457" y="1192"/>
                    <a:ext cx="179"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57" name="Line 284"/>
                  <p:cNvSpPr>
                    <a:spLocks noChangeShapeType="1"/>
                  </p:cNvSpPr>
                  <p:nvPr/>
                </p:nvSpPr>
                <p:spPr bwMode="auto">
                  <a:xfrm rot="6361956">
                    <a:off x="4568" y="1426"/>
                    <a:ext cx="209"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58" name="Line 285"/>
                  <p:cNvSpPr>
                    <a:spLocks noChangeShapeType="1"/>
                  </p:cNvSpPr>
                  <p:nvPr/>
                </p:nvSpPr>
                <p:spPr bwMode="auto">
                  <a:xfrm rot="6361956" flipH="1" flipV="1">
                    <a:off x="4727" y="1282"/>
                    <a:ext cx="179"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649" name="Group 286"/>
                <p:cNvGrpSpPr>
                  <a:grpSpLocks/>
                </p:cNvGrpSpPr>
                <p:nvPr/>
              </p:nvGrpSpPr>
              <p:grpSpPr bwMode="auto">
                <a:xfrm rot="10800000">
                  <a:off x="3796" y="1402"/>
                  <a:ext cx="392" cy="137"/>
                  <a:chOff x="4227" y="1360"/>
                  <a:chExt cx="863" cy="270"/>
                </a:xfrm>
              </p:grpSpPr>
              <p:sp>
                <p:nvSpPr>
                  <p:cNvPr id="66851" name="Line 287"/>
                  <p:cNvSpPr>
                    <a:spLocks noChangeShapeType="1"/>
                  </p:cNvSpPr>
                  <p:nvPr/>
                </p:nvSpPr>
                <p:spPr bwMode="auto">
                  <a:xfrm>
                    <a:off x="4255" y="161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52" name="Line 288"/>
                  <p:cNvSpPr>
                    <a:spLocks noChangeShapeType="1"/>
                  </p:cNvSpPr>
                  <p:nvPr/>
                </p:nvSpPr>
                <p:spPr bwMode="auto">
                  <a:xfrm rot="6361956" flipH="1" flipV="1">
                    <a:off x="4493" y="1204"/>
                    <a:ext cx="192"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53" name="Line 289"/>
                  <p:cNvSpPr>
                    <a:spLocks noChangeShapeType="1"/>
                  </p:cNvSpPr>
                  <p:nvPr/>
                </p:nvSpPr>
                <p:spPr bwMode="auto">
                  <a:xfrm rot="6361956">
                    <a:off x="4626" y="1414"/>
                    <a:ext cx="192"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54" name="Line 290"/>
                  <p:cNvSpPr>
                    <a:spLocks noChangeShapeType="1"/>
                  </p:cNvSpPr>
                  <p:nvPr/>
                </p:nvSpPr>
                <p:spPr bwMode="auto">
                  <a:xfrm rot="6361956" flipH="1" flipV="1">
                    <a:off x="4810" y="1306"/>
                    <a:ext cx="192"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sp>
            <p:nvSpPr>
              <p:cNvPr id="66795" name="Line 291"/>
              <p:cNvSpPr>
                <a:spLocks noChangeShapeType="1"/>
              </p:cNvSpPr>
              <p:nvPr/>
            </p:nvSpPr>
            <p:spPr bwMode="auto">
              <a:xfrm flipV="1">
                <a:off x="626" y="1272"/>
                <a:ext cx="236"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6796" name="Line 292"/>
              <p:cNvSpPr>
                <a:spLocks noChangeShapeType="1"/>
              </p:cNvSpPr>
              <p:nvPr/>
            </p:nvSpPr>
            <p:spPr bwMode="auto">
              <a:xfrm flipV="1">
                <a:off x="823" y="1276"/>
                <a:ext cx="75" cy="4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6797" name="Line 293"/>
              <p:cNvSpPr>
                <a:spLocks noChangeShapeType="1"/>
              </p:cNvSpPr>
              <p:nvPr/>
            </p:nvSpPr>
            <p:spPr bwMode="auto">
              <a:xfrm flipV="1">
                <a:off x="817" y="1264"/>
                <a:ext cx="58" cy="3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6798" name="Line 294"/>
              <p:cNvSpPr>
                <a:spLocks noChangeShapeType="1"/>
              </p:cNvSpPr>
              <p:nvPr/>
            </p:nvSpPr>
            <p:spPr bwMode="auto">
              <a:xfrm flipV="1">
                <a:off x="633" y="1263"/>
                <a:ext cx="226" cy="1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nvGrpSpPr>
              <p:cNvPr id="143598" name="Group 295"/>
              <p:cNvGrpSpPr>
                <a:grpSpLocks/>
              </p:cNvGrpSpPr>
              <p:nvPr/>
            </p:nvGrpSpPr>
            <p:grpSpPr bwMode="auto">
              <a:xfrm>
                <a:off x="483" y="1532"/>
                <a:ext cx="252" cy="214"/>
                <a:chOff x="867" y="1530"/>
                <a:chExt cx="252" cy="214"/>
              </a:xfrm>
            </p:grpSpPr>
            <p:sp>
              <p:nvSpPr>
                <p:cNvPr id="66801" name="AutoShape 296"/>
                <p:cNvSpPr>
                  <a:spLocks noChangeArrowheads="1"/>
                </p:cNvSpPr>
                <p:nvPr/>
              </p:nvSpPr>
              <p:spPr bwMode="auto">
                <a:xfrm>
                  <a:off x="867" y="1530"/>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143601" name="Group 297"/>
                <p:cNvGrpSpPr>
                  <a:grpSpLocks/>
                </p:cNvGrpSpPr>
                <p:nvPr/>
              </p:nvGrpSpPr>
              <p:grpSpPr bwMode="auto">
                <a:xfrm>
                  <a:off x="967" y="1561"/>
                  <a:ext cx="58" cy="114"/>
                  <a:chOff x="3796" y="1043"/>
                  <a:chExt cx="865" cy="1237"/>
                </a:xfrm>
              </p:grpSpPr>
              <p:sp>
                <p:nvSpPr>
                  <p:cNvPr id="66803" name="Line 298"/>
                  <p:cNvSpPr>
                    <a:spLocks noChangeShapeType="1"/>
                  </p:cNvSpPr>
                  <p:nvPr/>
                </p:nvSpPr>
                <p:spPr bwMode="auto">
                  <a:xfrm flipH="1">
                    <a:off x="3990"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04" name="Line 299"/>
                  <p:cNvSpPr>
                    <a:spLocks noChangeShapeType="1"/>
                  </p:cNvSpPr>
                  <p:nvPr/>
                </p:nvSpPr>
                <p:spPr bwMode="auto">
                  <a:xfrm>
                    <a:off x="4229"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05" name="Line 300"/>
                  <p:cNvSpPr>
                    <a:spLocks noChangeShapeType="1"/>
                  </p:cNvSpPr>
                  <p:nvPr/>
                </p:nvSpPr>
                <p:spPr bwMode="auto">
                  <a:xfrm>
                    <a:off x="3990"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06" name="Line 301"/>
                  <p:cNvSpPr>
                    <a:spLocks noChangeShapeType="1"/>
                  </p:cNvSpPr>
                  <p:nvPr/>
                </p:nvSpPr>
                <p:spPr bwMode="auto">
                  <a:xfrm flipH="1">
                    <a:off x="4229"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07" name="Line 302"/>
                  <p:cNvSpPr>
                    <a:spLocks noChangeShapeType="1"/>
                  </p:cNvSpPr>
                  <p:nvPr/>
                </p:nvSpPr>
                <p:spPr bwMode="auto">
                  <a:xfrm>
                    <a:off x="4229" y="1499"/>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08" name="Line 303"/>
                  <p:cNvSpPr>
                    <a:spLocks noChangeShapeType="1"/>
                  </p:cNvSpPr>
                  <p:nvPr/>
                </p:nvSpPr>
                <p:spPr bwMode="auto">
                  <a:xfrm flipV="1">
                    <a:off x="3990"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09" name="Line 304"/>
                  <p:cNvSpPr>
                    <a:spLocks noChangeShapeType="1"/>
                  </p:cNvSpPr>
                  <p:nvPr/>
                </p:nvSpPr>
                <p:spPr bwMode="auto">
                  <a:xfrm flipH="1" flipV="1">
                    <a:off x="4229"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10" name="Line 305"/>
                  <p:cNvSpPr>
                    <a:spLocks noChangeShapeType="1"/>
                  </p:cNvSpPr>
                  <p:nvPr/>
                </p:nvSpPr>
                <p:spPr bwMode="auto">
                  <a:xfrm>
                    <a:off x="4094"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11" name="Line 306"/>
                  <p:cNvSpPr>
                    <a:spLocks noChangeShapeType="1"/>
                  </p:cNvSpPr>
                  <p:nvPr/>
                </p:nvSpPr>
                <p:spPr bwMode="auto">
                  <a:xfrm flipV="1">
                    <a:off x="4229"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12" name="Line 307"/>
                  <p:cNvSpPr>
                    <a:spLocks noChangeShapeType="1"/>
                  </p:cNvSpPr>
                  <p:nvPr/>
                </p:nvSpPr>
                <p:spPr bwMode="auto">
                  <a:xfrm>
                    <a:off x="4050" y="1998"/>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13" name="Line 308"/>
                  <p:cNvSpPr>
                    <a:spLocks noChangeShapeType="1"/>
                  </p:cNvSpPr>
                  <p:nvPr/>
                </p:nvSpPr>
                <p:spPr bwMode="auto">
                  <a:xfrm flipV="1">
                    <a:off x="4229" y="2009"/>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14" name="Line 309"/>
                  <p:cNvSpPr>
                    <a:spLocks noChangeShapeType="1"/>
                  </p:cNvSpPr>
                  <p:nvPr/>
                </p:nvSpPr>
                <p:spPr bwMode="auto">
                  <a:xfrm flipV="1">
                    <a:off x="4229" y="1781"/>
                    <a:ext cx="89"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15" name="Line 310"/>
                  <p:cNvSpPr>
                    <a:spLocks noChangeShapeType="1"/>
                  </p:cNvSpPr>
                  <p:nvPr/>
                </p:nvSpPr>
                <p:spPr bwMode="auto">
                  <a:xfrm flipV="1">
                    <a:off x="4229" y="1629"/>
                    <a:ext cx="6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16" name="Line 311"/>
                  <p:cNvSpPr>
                    <a:spLocks noChangeShapeType="1"/>
                  </p:cNvSpPr>
                  <p:nvPr/>
                </p:nvSpPr>
                <p:spPr bwMode="auto">
                  <a:xfrm>
                    <a:off x="4124" y="1770"/>
                    <a:ext cx="104"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17" name="Line 312"/>
                  <p:cNvSpPr>
                    <a:spLocks noChangeShapeType="1"/>
                  </p:cNvSpPr>
                  <p:nvPr/>
                </p:nvSpPr>
                <p:spPr bwMode="auto">
                  <a:xfrm>
                    <a:off x="4169" y="1629"/>
                    <a:ext cx="75"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617" name="Group 313"/>
                  <p:cNvGrpSpPr>
                    <a:grpSpLocks/>
                  </p:cNvGrpSpPr>
                  <p:nvPr/>
                </p:nvGrpSpPr>
                <p:grpSpPr bwMode="auto">
                  <a:xfrm>
                    <a:off x="4269" y="1415"/>
                    <a:ext cx="392" cy="137"/>
                    <a:chOff x="4227" y="1360"/>
                    <a:chExt cx="863" cy="270"/>
                  </a:xfrm>
                </p:grpSpPr>
                <p:sp>
                  <p:nvSpPr>
                    <p:cNvPr id="66829" name="Line 314"/>
                    <p:cNvSpPr>
                      <a:spLocks noChangeShapeType="1"/>
                    </p:cNvSpPr>
                    <p:nvPr/>
                  </p:nvSpPr>
                  <p:spPr bwMode="auto">
                    <a:xfrm>
                      <a:off x="423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30" name="Line 315"/>
                    <p:cNvSpPr>
                      <a:spLocks noChangeShapeType="1"/>
                    </p:cNvSpPr>
                    <p:nvPr/>
                  </p:nvSpPr>
                  <p:spPr bwMode="auto">
                    <a:xfrm rot="6361956" flipH="1" flipV="1">
                      <a:off x="4468" y="1188"/>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31" name="Line 316"/>
                    <p:cNvSpPr>
                      <a:spLocks noChangeShapeType="1"/>
                    </p:cNvSpPr>
                    <p:nvPr/>
                  </p:nvSpPr>
                  <p:spPr bwMode="auto">
                    <a:xfrm rot="6361956">
                      <a:off x="4600" y="1394"/>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32" name="Line 317"/>
                    <p:cNvSpPr>
                      <a:spLocks noChangeShapeType="1"/>
                    </p:cNvSpPr>
                    <p:nvPr/>
                  </p:nvSpPr>
                  <p:spPr bwMode="auto">
                    <a:xfrm rot="6361956" flipH="1" flipV="1">
                      <a:off x="4748" y="1289"/>
                      <a:ext cx="192" cy="49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618" name="Group 318"/>
                  <p:cNvGrpSpPr>
                    <a:grpSpLocks/>
                  </p:cNvGrpSpPr>
                  <p:nvPr/>
                </p:nvGrpSpPr>
                <p:grpSpPr bwMode="auto">
                  <a:xfrm rot="5700496">
                    <a:off x="4053" y="1170"/>
                    <a:ext cx="392" cy="137"/>
                    <a:chOff x="4227" y="1360"/>
                    <a:chExt cx="863" cy="270"/>
                  </a:xfrm>
                </p:grpSpPr>
                <p:sp>
                  <p:nvSpPr>
                    <p:cNvPr id="66825" name="Line 319"/>
                    <p:cNvSpPr>
                      <a:spLocks noChangeShapeType="1"/>
                    </p:cNvSpPr>
                    <p:nvPr/>
                  </p:nvSpPr>
                  <p:spPr bwMode="auto">
                    <a:xfrm>
                      <a:off x="4209" y="158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26" name="Line 320"/>
                    <p:cNvSpPr>
                      <a:spLocks noChangeShapeType="1"/>
                    </p:cNvSpPr>
                    <p:nvPr/>
                  </p:nvSpPr>
                  <p:spPr bwMode="auto">
                    <a:xfrm rot="6361956" flipH="1" flipV="1">
                      <a:off x="4457" y="1179"/>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27" name="Line 321"/>
                    <p:cNvSpPr>
                      <a:spLocks noChangeShapeType="1"/>
                    </p:cNvSpPr>
                    <p:nvPr/>
                  </p:nvSpPr>
                  <p:spPr bwMode="auto">
                    <a:xfrm rot="6361956">
                      <a:off x="4569" y="1412"/>
                      <a:ext cx="206"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28" name="Line 322"/>
                    <p:cNvSpPr>
                      <a:spLocks noChangeShapeType="1"/>
                    </p:cNvSpPr>
                    <p:nvPr/>
                  </p:nvSpPr>
                  <p:spPr bwMode="auto">
                    <a:xfrm rot="6361956" flipH="1" flipV="1">
                      <a:off x="4727" y="1268"/>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619" name="Group 323"/>
                  <p:cNvGrpSpPr>
                    <a:grpSpLocks/>
                  </p:cNvGrpSpPr>
                  <p:nvPr/>
                </p:nvGrpSpPr>
                <p:grpSpPr bwMode="auto">
                  <a:xfrm rot="10800000">
                    <a:off x="3796" y="1402"/>
                    <a:ext cx="392" cy="137"/>
                    <a:chOff x="4227" y="1360"/>
                    <a:chExt cx="863" cy="270"/>
                  </a:xfrm>
                </p:grpSpPr>
                <p:sp>
                  <p:nvSpPr>
                    <p:cNvPr id="66821" name="Line 324"/>
                    <p:cNvSpPr>
                      <a:spLocks noChangeShapeType="1"/>
                    </p:cNvSpPr>
                    <p:nvPr/>
                  </p:nvSpPr>
                  <p:spPr bwMode="auto">
                    <a:xfrm>
                      <a:off x="4269" y="161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22" name="Line 325"/>
                    <p:cNvSpPr>
                      <a:spLocks noChangeShapeType="1"/>
                    </p:cNvSpPr>
                    <p:nvPr/>
                  </p:nvSpPr>
                  <p:spPr bwMode="auto">
                    <a:xfrm rot="6361956" flipH="1" flipV="1">
                      <a:off x="4501" y="1209"/>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23" name="Line 326"/>
                    <p:cNvSpPr>
                      <a:spLocks noChangeShapeType="1"/>
                    </p:cNvSpPr>
                    <p:nvPr/>
                  </p:nvSpPr>
                  <p:spPr bwMode="auto">
                    <a:xfrm rot="6361956">
                      <a:off x="4633" y="1416"/>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824" name="Line 327"/>
                    <p:cNvSpPr>
                      <a:spLocks noChangeShapeType="1"/>
                    </p:cNvSpPr>
                    <p:nvPr/>
                  </p:nvSpPr>
                  <p:spPr bwMode="auto">
                    <a:xfrm rot="6361956" flipH="1" flipV="1">
                      <a:off x="4813" y="1311"/>
                      <a:ext cx="192" cy="49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sp>
            <p:nvSpPr>
              <p:cNvPr id="66800" name="Line 328"/>
              <p:cNvSpPr>
                <a:spLocks noChangeShapeType="1"/>
              </p:cNvSpPr>
              <p:nvPr/>
            </p:nvSpPr>
            <p:spPr bwMode="auto">
              <a:xfrm flipV="1">
                <a:off x="414" y="1266"/>
                <a:ext cx="430" cy="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sp>
          <p:nvSpPr>
            <p:cNvPr id="66575" name="Text Box 329"/>
            <p:cNvSpPr txBox="1">
              <a:spLocks noChangeArrowheads="1"/>
            </p:cNvSpPr>
            <p:nvPr/>
          </p:nvSpPr>
          <p:spPr bwMode="auto">
            <a:xfrm>
              <a:off x="5431092" y="3695340"/>
              <a:ext cx="1519238" cy="34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600">
                  <a:latin typeface="+mn-lt"/>
                  <a:cs typeface="+mn-cs"/>
                </a:rPr>
                <a:t>anchor MSC</a:t>
              </a:r>
            </a:p>
          </p:txBody>
        </p:sp>
        <p:grpSp>
          <p:nvGrpSpPr>
            <p:cNvPr id="143375" name="Group 330"/>
            <p:cNvGrpSpPr>
              <a:grpSpLocks/>
            </p:cNvGrpSpPr>
            <p:nvPr/>
          </p:nvGrpSpPr>
          <p:grpSpPr bwMode="auto">
            <a:xfrm>
              <a:off x="8287957" y="4486973"/>
              <a:ext cx="1440656" cy="1300797"/>
              <a:chOff x="146" y="711"/>
              <a:chExt cx="825" cy="723"/>
            </a:xfrm>
          </p:grpSpPr>
          <p:sp>
            <p:nvSpPr>
              <p:cNvPr id="66585" name="AutoShape 331"/>
              <p:cNvSpPr>
                <a:spLocks noChangeArrowheads="1"/>
              </p:cNvSpPr>
              <p:nvPr/>
            </p:nvSpPr>
            <p:spPr bwMode="auto">
              <a:xfrm>
                <a:off x="719" y="904"/>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6586" name="AutoShape 332"/>
              <p:cNvSpPr>
                <a:spLocks noChangeArrowheads="1"/>
              </p:cNvSpPr>
              <p:nvPr/>
            </p:nvSpPr>
            <p:spPr bwMode="auto">
              <a:xfrm>
                <a:off x="335" y="1115"/>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143386" name="Group 333"/>
              <p:cNvGrpSpPr>
                <a:grpSpLocks/>
              </p:cNvGrpSpPr>
              <p:nvPr/>
            </p:nvGrpSpPr>
            <p:grpSpPr bwMode="auto">
              <a:xfrm>
                <a:off x="523" y="1006"/>
                <a:ext cx="252" cy="214"/>
                <a:chOff x="867" y="1530"/>
                <a:chExt cx="252" cy="214"/>
              </a:xfrm>
            </p:grpSpPr>
            <p:sp>
              <p:nvSpPr>
                <p:cNvPr id="66756" name="AutoShape 334"/>
                <p:cNvSpPr>
                  <a:spLocks noChangeArrowheads="1"/>
                </p:cNvSpPr>
                <p:nvPr/>
              </p:nvSpPr>
              <p:spPr bwMode="auto">
                <a:xfrm>
                  <a:off x="867" y="1530"/>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143556" name="Group 335"/>
                <p:cNvGrpSpPr>
                  <a:grpSpLocks/>
                </p:cNvGrpSpPr>
                <p:nvPr/>
              </p:nvGrpSpPr>
              <p:grpSpPr bwMode="auto">
                <a:xfrm>
                  <a:off x="967" y="1561"/>
                  <a:ext cx="58" cy="114"/>
                  <a:chOff x="3796" y="1043"/>
                  <a:chExt cx="865" cy="1237"/>
                </a:xfrm>
              </p:grpSpPr>
              <p:sp>
                <p:nvSpPr>
                  <p:cNvPr id="66758" name="Line 336"/>
                  <p:cNvSpPr>
                    <a:spLocks noChangeShapeType="1"/>
                  </p:cNvSpPr>
                  <p:nvPr/>
                </p:nvSpPr>
                <p:spPr bwMode="auto">
                  <a:xfrm flipH="1">
                    <a:off x="3990"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59" name="Line 337"/>
                  <p:cNvSpPr>
                    <a:spLocks noChangeShapeType="1"/>
                  </p:cNvSpPr>
                  <p:nvPr/>
                </p:nvSpPr>
                <p:spPr bwMode="auto">
                  <a:xfrm>
                    <a:off x="4229"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0" name="Line 338"/>
                  <p:cNvSpPr>
                    <a:spLocks noChangeShapeType="1"/>
                  </p:cNvSpPr>
                  <p:nvPr/>
                </p:nvSpPr>
                <p:spPr bwMode="auto">
                  <a:xfrm>
                    <a:off x="3990"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1" name="Line 339"/>
                  <p:cNvSpPr>
                    <a:spLocks noChangeShapeType="1"/>
                  </p:cNvSpPr>
                  <p:nvPr/>
                </p:nvSpPr>
                <p:spPr bwMode="auto">
                  <a:xfrm flipH="1">
                    <a:off x="4229"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2" name="Line 340"/>
                  <p:cNvSpPr>
                    <a:spLocks noChangeShapeType="1"/>
                  </p:cNvSpPr>
                  <p:nvPr/>
                </p:nvSpPr>
                <p:spPr bwMode="auto">
                  <a:xfrm>
                    <a:off x="4229" y="1499"/>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3" name="Line 341"/>
                  <p:cNvSpPr>
                    <a:spLocks noChangeShapeType="1"/>
                  </p:cNvSpPr>
                  <p:nvPr/>
                </p:nvSpPr>
                <p:spPr bwMode="auto">
                  <a:xfrm flipV="1">
                    <a:off x="3990"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4" name="Line 342"/>
                  <p:cNvSpPr>
                    <a:spLocks noChangeShapeType="1"/>
                  </p:cNvSpPr>
                  <p:nvPr/>
                </p:nvSpPr>
                <p:spPr bwMode="auto">
                  <a:xfrm flipH="1" flipV="1">
                    <a:off x="4229"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5" name="Line 343"/>
                  <p:cNvSpPr>
                    <a:spLocks noChangeShapeType="1"/>
                  </p:cNvSpPr>
                  <p:nvPr/>
                </p:nvSpPr>
                <p:spPr bwMode="auto">
                  <a:xfrm>
                    <a:off x="4094"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6" name="Line 344"/>
                  <p:cNvSpPr>
                    <a:spLocks noChangeShapeType="1"/>
                  </p:cNvSpPr>
                  <p:nvPr/>
                </p:nvSpPr>
                <p:spPr bwMode="auto">
                  <a:xfrm flipV="1">
                    <a:off x="4229"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7" name="Line 345"/>
                  <p:cNvSpPr>
                    <a:spLocks noChangeShapeType="1"/>
                  </p:cNvSpPr>
                  <p:nvPr/>
                </p:nvSpPr>
                <p:spPr bwMode="auto">
                  <a:xfrm>
                    <a:off x="4050" y="1998"/>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8" name="Line 346"/>
                  <p:cNvSpPr>
                    <a:spLocks noChangeShapeType="1"/>
                  </p:cNvSpPr>
                  <p:nvPr/>
                </p:nvSpPr>
                <p:spPr bwMode="auto">
                  <a:xfrm flipV="1">
                    <a:off x="4229" y="2009"/>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69" name="Line 347"/>
                  <p:cNvSpPr>
                    <a:spLocks noChangeShapeType="1"/>
                  </p:cNvSpPr>
                  <p:nvPr/>
                </p:nvSpPr>
                <p:spPr bwMode="auto">
                  <a:xfrm flipV="1">
                    <a:off x="4229" y="1781"/>
                    <a:ext cx="89"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70" name="Line 348"/>
                  <p:cNvSpPr>
                    <a:spLocks noChangeShapeType="1"/>
                  </p:cNvSpPr>
                  <p:nvPr/>
                </p:nvSpPr>
                <p:spPr bwMode="auto">
                  <a:xfrm flipV="1">
                    <a:off x="4229" y="1629"/>
                    <a:ext cx="6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71" name="Line 349"/>
                  <p:cNvSpPr>
                    <a:spLocks noChangeShapeType="1"/>
                  </p:cNvSpPr>
                  <p:nvPr/>
                </p:nvSpPr>
                <p:spPr bwMode="auto">
                  <a:xfrm>
                    <a:off x="4124" y="1770"/>
                    <a:ext cx="104"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72" name="Line 350"/>
                  <p:cNvSpPr>
                    <a:spLocks noChangeShapeType="1"/>
                  </p:cNvSpPr>
                  <p:nvPr/>
                </p:nvSpPr>
                <p:spPr bwMode="auto">
                  <a:xfrm>
                    <a:off x="4169" y="1629"/>
                    <a:ext cx="75"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572" name="Group 351"/>
                  <p:cNvGrpSpPr>
                    <a:grpSpLocks/>
                  </p:cNvGrpSpPr>
                  <p:nvPr/>
                </p:nvGrpSpPr>
                <p:grpSpPr bwMode="auto">
                  <a:xfrm>
                    <a:off x="4269" y="1415"/>
                    <a:ext cx="392" cy="137"/>
                    <a:chOff x="4227" y="1360"/>
                    <a:chExt cx="863" cy="270"/>
                  </a:xfrm>
                </p:grpSpPr>
                <p:sp>
                  <p:nvSpPr>
                    <p:cNvPr id="66784" name="Line 352"/>
                    <p:cNvSpPr>
                      <a:spLocks noChangeShapeType="1"/>
                    </p:cNvSpPr>
                    <p:nvPr/>
                  </p:nvSpPr>
                  <p:spPr bwMode="auto">
                    <a:xfrm>
                      <a:off x="423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85" name="Line 353"/>
                    <p:cNvSpPr>
                      <a:spLocks noChangeShapeType="1"/>
                    </p:cNvSpPr>
                    <p:nvPr/>
                  </p:nvSpPr>
                  <p:spPr bwMode="auto">
                    <a:xfrm rot="6361956" flipH="1" flipV="1">
                      <a:off x="4468" y="1188"/>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86" name="Line 354"/>
                    <p:cNvSpPr>
                      <a:spLocks noChangeShapeType="1"/>
                    </p:cNvSpPr>
                    <p:nvPr/>
                  </p:nvSpPr>
                  <p:spPr bwMode="auto">
                    <a:xfrm rot="6361956">
                      <a:off x="4600" y="1394"/>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87" name="Line 355"/>
                    <p:cNvSpPr>
                      <a:spLocks noChangeShapeType="1"/>
                    </p:cNvSpPr>
                    <p:nvPr/>
                  </p:nvSpPr>
                  <p:spPr bwMode="auto">
                    <a:xfrm rot="6361956" flipH="1" flipV="1">
                      <a:off x="4748" y="1289"/>
                      <a:ext cx="192" cy="49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573" name="Group 356"/>
                  <p:cNvGrpSpPr>
                    <a:grpSpLocks/>
                  </p:cNvGrpSpPr>
                  <p:nvPr/>
                </p:nvGrpSpPr>
                <p:grpSpPr bwMode="auto">
                  <a:xfrm rot="5700496">
                    <a:off x="4053" y="1170"/>
                    <a:ext cx="392" cy="137"/>
                    <a:chOff x="4227" y="1360"/>
                    <a:chExt cx="863" cy="270"/>
                  </a:xfrm>
                </p:grpSpPr>
                <p:sp>
                  <p:nvSpPr>
                    <p:cNvPr id="66780" name="Line 357"/>
                    <p:cNvSpPr>
                      <a:spLocks noChangeShapeType="1"/>
                    </p:cNvSpPr>
                    <p:nvPr/>
                  </p:nvSpPr>
                  <p:spPr bwMode="auto">
                    <a:xfrm>
                      <a:off x="4209" y="158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81" name="Line 358"/>
                    <p:cNvSpPr>
                      <a:spLocks noChangeShapeType="1"/>
                    </p:cNvSpPr>
                    <p:nvPr/>
                  </p:nvSpPr>
                  <p:spPr bwMode="auto">
                    <a:xfrm rot="6361956" flipH="1" flipV="1">
                      <a:off x="4457" y="1179"/>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82" name="Line 359"/>
                    <p:cNvSpPr>
                      <a:spLocks noChangeShapeType="1"/>
                    </p:cNvSpPr>
                    <p:nvPr/>
                  </p:nvSpPr>
                  <p:spPr bwMode="auto">
                    <a:xfrm rot="6361956">
                      <a:off x="4569" y="1412"/>
                      <a:ext cx="206"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83" name="Line 360"/>
                    <p:cNvSpPr>
                      <a:spLocks noChangeShapeType="1"/>
                    </p:cNvSpPr>
                    <p:nvPr/>
                  </p:nvSpPr>
                  <p:spPr bwMode="auto">
                    <a:xfrm rot="6361956" flipH="1" flipV="1">
                      <a:off x="4727" y="1268"/>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574" name="Group 361"/>
                  <p:cNvGrpSpPr>
                    <a:grpSpLocks/>
                  </p:cNvGrpSpPr>
                  <p:nvPr/>
                </p:nvGrpSpPr>
                <p:grpSpPr bwMode="auto">
                  <a:xfrm rot="10800000">
                    <a:off x="3796" y="1402"/>
                    <a:ext cx="392" cy="137"/>
                    <a:chOff x="4227" y="1360"/>
                    <a:chExt cx="863" cy="270"/>
                  </a:xfrm>
                </p:grpSpPr>
                <p:sp>
                  <p:nvSpPr>
                    <p:cNvPr id="66776" name="Line 362"/>
                    <p:cNvSpPr>
                      <a:spLocks noChangeShapeType="1"/>
                    </p:cNvSpPr>
                    <p:nvPr/>
                  </p:nvSpPr>
                  <p:spPr bwMode="auto">
                    <a:xfrm>
                      <a:off x="4269" y="161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77" name="Line 363"/>
                    <p:cNvSpPr>
                      <a:spLocks noChangeShapeType="1"/>
                    </p:cNvSpPr>
                    <p:nvPr/>
                  </p:nvSpPr>
                  <p:spPr bwMode="auto">
                    <a:xfrm rot="6361956" flipH="1" flipV="1">
                      <a:off x="4501" y="1209"/>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78" name="Line 364"/>
                    <p:cNvSpPr>
                      <a:spLocks noChangeShapeType="1"/>
                    </p:cNvSpPr>
                    <p:nvPr/>
                  </p:nvSpPr>
                  <p:spPr bwMode="auto">
                    <a:xfrm rot="6361956">
                      <a:off x="4633" y="1416"/>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79" name="Line 365"/>
                    <p:cNvSpPr>
                      <a:spLocks noChangeShapeType="1"/>
                    </p:cNvSpPr>
                    <p:nvPr/>
                  </p:nvSpPr>
                  <p:spPr bwMode="auto">
                    <a:xfrm rot="6361956" flipH="1" flipV="1">
                      <a:off x="4813" y="1311"/>
                      <a:ext cx="192" cy="49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grpSp>
            <p:nvGrpSpPr>
              <p:cNvPr id="143387" name="Group 366"/>
              <p:cNvGrpSpPr>
                <a:grpSpLocks/>
              </p:cNvGrpSpPr>
              <p:nvPr/>
            </p:nvGrpSpPr>
            <p:grpSpPr bwMode="auto">
              <a:xfrm>
                <a:off x="429" y="1159"/>
                <a:ext cx="57" cy="113"/>
                <a:chOff x="3796" y="1043"/>
                <a:chExt cx="865" cy="1237"/>
              </a:xfrm>
            </p:grpSpPr>
            <p:sp>
              <p:nvSpPr>
                <p:cNvPr id="66726" name="Line 367"/>
                <p:cNvSpPr>
                  <a:spLocks noChangeShapeType="1"/>
                </p:cNvSpPr>
                <p:nvPr/>
              </p:nvSpPr>
              <p:spPr bwMode="auto">
                <a:xfrm flipH="1">
                  <a:off x="3993" y="1481"/>
                  <a:ext cx="228" cy="7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27" name="Line 368"/>
                <p:cNvSpPr>
                  <a:spLocks noChangeShapeType="1"/>
                </p:cNvSpPr>
                <p:nvPr/>
              </p:nvSpPr>
              <p:spPr bwMode="auto">
                <a:xfrm>
                  <a:off x="4221" y="1481"/>
                  <a:ext cx="243" cy="7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28" name="Line 369"/>
                <p:cNvSpPr>
                  <a:spLocks noChangeShapeType="1"/>
                </p:cNvSpPr>
                <p:nvPr/>
              </p:nvSpPr>
              <p:spPr bwMode="auto">
                <a:xfrm>
                  <a:off x="3993" y="2203"/>
                  <a:ext cx="228"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29" name="Line 370"/>
                <p:cNvSpPr>
                  <a:spLocks noChangeShapeType="1"/>
                </p:cNvSpPr>
                <p:nvPr/>
              </p:nvSpPr>
              <p:spPr bwMode="auto">
                <a:xfrm flipH="1">
                  <a:off x="4221" y="2203"/>
                  <a:ext cx="243"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0" name="Line 371"/>
                <p:cNvSpPr>
                  <a:spLocks noChangeShapeType="1"/>
                </p:cNvSpPr>
                <p:nvPr/>
              </p:nvSpPr>
              <p:spPr bwMode="auto">
                <a:xfrm>
                  <a:off x="4221" y="1492"/>
                  <a:ext cx="0" cy="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1" name="Line 372"/>
                <p:cNvSpPr>
                  <a:spLocks noChangeShapeType="1"/>
                </p:cNvSpPr>
                <p:nvPr/>
              </p:nvSpPr>
              <p:spPr bwMode="auto">
                <a:xfrm flipV="1">
                  <a:off x="3993" y="2127"/>
                  <a:ext cx="228"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2" name="Line 373"/>
                <p:cNvSpPr>
                  <a:spLocks noChangeShapeType="1"/>
                </p:cNvSpPr>
                <p:nvPr/>
              </p:nvSpPr>
              <p:spPr bwMode="auto">
                <a:xfrm flipH="1" flipV="1">
                  <a:off x="4221" y="2127"/>
                  <a:ext cx="243"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3" name="Line 374"/>
                <p:cNvSpPr>
                  <a:spLocks noChangeShapeType="1"/>
                </p:cNvSpPr>
                <p:nvPr/>
              </p:nvSpPr>
              <p:spPr bwMode="auto">
                <a:xfrm>
                  <a:off x="4100" y="1886"/>
                  <a:ext cx="121"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4" name="Line 375"/>
                <p:cNvSpPr>
                  <a:spLocks noChangeShapeType="1"/>
                </p:cNvSpPr>
                <p:nvPr/>
              </p:nvSpPr>
              <p:spPr bwMode="auto">
                <a:xfrm flipV="1">
                  <a:off x="4221" y="1886"/>
                  <a:ext cx="152"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5" name="Line 376"/>
                <p:cNvSpPr>
                  <a:spLocks noChangeShapeType="1"/>
                </p:cNvSpPr>
                <p:nvPr/>
              </p:nvSpPr>
              <p:spPr bwMode="auto">
                <a:xfrm>
                  <a:off x="4054" y="1995"/>
                  <a:ext cx="167"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6" name="Line 377"/>
                <p:cNvSpPr>
                  <a:spLocks noChangeShapeType="1"/>
                </p:cNvSpPr>
                <p:nvPr/>
              </p:nvSpPr>
              <p:spPr bwMode="auto">
                <a:xfrm flipV="1">
                  <a:off x="4221" y="2017"/>
                  <a:ext cx="182"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7" name="Line 378"/>
                <p:cNvSpPr>
                  <a:spLocks noChangeShapeType="1"/>
                </p:cNvSpPr>
                <p:nvPr/>
              </p:nvSpPr>
              <p:spPr bwMode="auto">
                <a:xfrm flipV="1">
                  <a:off x="4221" y="1787"/>
                  <a:ext cx="9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8" name="Line 379"/>
                <p:cNvSpPr>
                  <a:spLocks noChangeShapeType="1"/>
                </p:cNvSpPr>
                <p:nvPr/>
              </p:nvSpPr>
              <p:spPr bwMode="auto">
                <a:xfrm flipV="1">
                  <a:off x="4221" y="1634"/>
                  <a:ext cx="6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39" name="Line 380"/>
                <p:cNvSpPr>
                  <a:spLocks noChangeShapeType="1"/>
                </p:cNvSpPr>
                <p:nvPr/>
              </p:nvSpPr>
              <p:spPr bwMode="auto">
                <a:xfrm>
                  <a:off x="4130" y="1776"/>
                  <a:ext cx="106"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40" name="Line 381"/>
                <p:cNvSpPr>
                  <a:spLocks noChangeShapeType="1"/>
                </p:cNvSpPr>
                <p:nvPr/>
              </p:nvSpPr>
              <p:spPr bwMode="auto">
                <a:xfrm>
                  <a:off x="4175" y="1623"/>
                  <a:ext cx="61" cy="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540" name="Group 382"/>
                <p:cNvGrpSpPr>
                  <a:grpSpLocks/>
                </p:cNvGrpSpPr>
                <p:nvPr/>
              </p:nvGrpSpPr>
              <p:grpSpPr bwMode="auto">
                <a:xfrm>
                  <a:off x="4269" y="1415"/>
                  <a:ext cx="392" cy="137"/>
                  <a:chOff x="4227" y="1360"/>
                  <a:chExt cx="863" cy="270"/>
                </a:xfrm>
              </p:grpSpPr>
              <p:sp>
                <p:nvSpPr>
                  <p:cNvPr id="66752" name="Line 383"/>
                  <p:cNvSpPr>
                    <a:spLocks noChangeShapeType="1"/>
                  </p:cNvSpPr>
                  <p:nvPr/>
                </p:nvSpPr>
                <p:spPr bwMode="auto">
                  <a:xfrm>
                    <a:off x="4221" y="159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53" name="Line 384"/>
                  <p:cNvSpPr>
                    <a:spLocks noChangeShapeType="1"/>
                  </p:cNvSpPr>
                  <p:nvPr/>
                </p:nvSpPr>
                <p:spPr bwMode="auto">
                  <a:xfrm rot="6361956" flipH="1" flipV="1">
                    <a:off x="4469" y="1179"/>
                    <a:ext cx="173"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54" name="Line 385"/>
                  <p:cNvSpPr>
                    <a:spLocks noChangeShapeType="1"/>
                  </p:cNvSpPr>
                  <p:nvPr/>
                </p:nvSpPr>
                <p:spPr bwMode="auto">
                  <a:xfrm rot="6361956">
                    <a:off x="4603" y="1390"/>
                    <a:ext cx="173"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55" name="Line 386"/>
                  <p:cNvSpPr>
                    <a:spLocks noChangeShapeType="1"/>
                  </p:cNvSpPr>
                  <p:nvPr/>
                </p:nvSpPr>
                <p:spPr bwMode="auto">
                  <a:xfrm rot="6361956" flipH="1" flipV="1">
                    <a:off x="4753" y="1282"/>
                    <a:ext cx="173"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541" name="Group 387"/>
                <p:cNvGrpSpPr>
                  <a:grpSpLocks/>
                </p:cNvGrpSpPr>
                <p:nvPr/>
              </p:nvGrpSpPr>
              <p:grpSpPr bwMode="auto">
                <a:xfrm rot="5700496">
                  <a:off x="4053" y="1170"/>
                  <a:ext cx="392" cy="137"/>
                  <a:chOff x="4227" y="1360"/>
                  <a:chExt cx="863" cy="270"/>
                </a:xfrm>
              </p:grpSpPr>
              <p:sp>
                <p:nvSpPr>
                  <p:cNvPr id="66748" name="Line 388"/>
                  <p:cNvSpPr>
                    <a:spLocks noChangeShapeType="1"/>
                  </p:cNvSpPr>
                  <p:nvPr/>
                </p:nvSpPr>
                <p:spPr bwMode="auto">
                  <a:xfrm>
                    <a:off x="4210" y="159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49" name="Line 389"/>
                  <p:cNvSpPr>
                    <a:spLocks noChangeShapeType="1"/>
                  </p:cNvSpPr>
                  <p:nvPr/>
                </p:nvSpPr>
                <p:spPr bwMode="auto">
                  <a:xfrm rot="6361956" flipH="1" flipV="1">
                    <a:off x="4460" y="1189"/>
                    <a:ext cx="179" cy="506"/>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50" name="Line 390"/>
                  <p:cNvSpPr>
                    <a:spLocks noChangeShapeType="1"/>
                  </p:cNvSpPr>
                  <p:nvPr/>
                </p:nvSpPr>
                <p:spPr bwMode="auto">
                  <a:xfrm rot="6361956">
                    <a:off x="4572" y="1425"/>
                    <a:ext cx="209" cy="21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51" name="Line 391"/>
                  <p:cNvSpPr>
                    <a:spLocks noChangeShapeType="1"/>
                  </p:cNvSpPr>
                  <p:nvPr/>
                </p:nvSpPr>
                <p:spPr bwMode="auto">
                  <a:xfrm rot="6361956" flipH="1" flipV="1">
                    <a:off x="4732" y="1280"/>
                    <a:ext cx="179" cy="506"/>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542" name="Group 392"/>
                <p:cNvGrpSpPr>
                  <a:grpSpLocks/>
                </p:cNvGrpSpPr>
                <p:nvPr/>
              </p:nvGrpSpPr>
              <p:grpSpPr bwMode="auto">
                <a:xfrm rot="10800000">
                  <a:off x="3796" y="1402"/>
                  <a:ext cx="392" cy="137"/>
                  <a:chOff x="4227" y="1360"/>
                  <a:chExt cx="863" cy="270"/>
                </a:xfrm>
              </p:grpSpPr>
              <p:sp>
                <p:nvSpPr>
                  <p:cNvPr id="66744" name="Line 393"/>
                  <p:cNvSpPr>
                    <a:spLocks noChangeShapeType="1"/>
                  </p:cNvSpPr>
                  <p:nvPr/>
                </p:nvSpPr>
                <p:spPr bwMode="auto">
                  <a:xfrm>
                    <a:off x="4255" y="162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45" name="Line 394"/>
                  <p:cNvSpPr>
                    <a:spLocks noChangeShapeType="1"/>
                  </p:cNvSpPr>
                  <p:nvPr/>
                </p:nvSpPr>
                <p:spPr bwMode="auto">
                  <a:xfrm rot="6361956" flipH="1" flipV="1">
                    <a:off x="4503" y="1207"/>
                    <a:ext cx="173"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46" name="Line 395"/>
                  <p:cNvSpPr>
                    <a:spLocks noChangeShapeType="1"/>
                  </p:cNvSpPr>
                  <p:nvPr/>
                </p:nvSpPr>
                <p:spPr bwMode="auto">
                  <a:xfrm rot="6361956">
                    <a:off x="4636" y="1417"/>
                    <a:ext cx="173"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47" name="Line 396"/>
                  <p:cNvSpPr>
                    <a:spLocks noChangeShapeType="1"/>
                  </p:cNvSpPr>
                  <p:nvPr/>
                </p:nvSpPr>
                <p:spPr bwMode="auto">
                  <a:xfrm rot="6361956" flipH="1" flipV="1">
                    <a:off x="4820" y="1310"/>
                    <a:ext cx="173"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nvGrpSpPr>
              <p:cNvPr id="143388" name="Group 397"/>
              <p:cNvGrpSpPr>
                <a:grpSpLocks/>
              </p:cNvGrpSpPr>
              <p:nvPr/>
            </p:nvGrpSpPr>
            <p:grpSpPr bwMode="auto">
              <a:xfrm>
                <a:off x="821" y="938"/>
                <a:ext cx="57" cy="114"/>
                <a:chOff x="3796" y="1043"/>
                <a:chExt cx="865" cy="1237"/>
              </a:xfrm>
            </p:grpSpPr>
            <p:sp>
              <p:nvSpPr>
                <p:cNvPr id="66696" name="Line 398"/>
                <p:cNvSpPr>
                  <a:spLocks noChangeShapeType="1"/>
                </p:cNvSpPr>
                <p:nvPr/>
              </p:nvSpPr>
              <p:spPr bwMode="auto">
                <a:xfrm flipH="1">
                  <a:off x="3993" y="1477"/>
                  <a:ext cx="228"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97" name="Line 399"/>
                <p:cNvSpPr>
                  <a:spLocks noChangeShapeType="1"/>
                </p:cNvSpPr>
                <p:nvPr/>
              </p:nvSpPr>
              <p:spPr bwMode="auto">
                <a:xfrm>
                  <a:off x="4221" y="1477"/>
                  <a:ext cx="243"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98" name="Line 400"/>
                <p:cNvSpPr>
                  <a:spLocks noChangeShapeType="1"/>
                </p:cNvSpPr>
                <p:nvPr/>
              </p:nvSpPr>
              <p:spPr bwMode="auto">
                <a:xfrm>
                  <a:off x="3993" y="2204"/>
                  <a:ext cx="228"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99" name="Line 401"/>
                <p:cNvSpPr>
                  <a:spLocks noChangeShapeType="1"/>
                </p:cNvSpPr>
                <p:nvPr/>
              </p:nvSpPr>
              <p:spPr bwMode="auto">
                <a:xfrm flipH="1">
                  <a:off x="4221" y="2204"/>
                  <a:ext cx="243"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0" name="Line 402"/>
                <p:cNvSpPr>
                  <a:spLocks noChangeShapeType="1"/>
                </p:cNvSpPr>
                <p:nvPr/>
              </p:nvSpPr>
              <p:spPr bwMode="auto">
                <a:xfrm>
                  <a:off x="4221" y="1499"/>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1" name="Line 403"/>
                <p:cNvSpPr>
                  <a:spLocks noChangeShapeType="1"/>
                </p:cNvSpPr>
                <p:nvPr/>
              </p:nvSpPr>
              <p:spPr bwMode="auto">
                <a:xfrm flipV="1">
                  <a:off x="3993" y="2128"/>
                  <a:ext cx="228"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2" name="Line 404"/>
                <p:cNvSpPr>
                  <a:spLocks noChangeShapeType="1"/>
                </p:cNvSpPr>
                <p:nvPr/>
              </p:nvSpPr>
              <p:spPr bwMode="auto">
                <a:xfrm flipH="1" flipV="1">
                  <a:off x="4221" y="2128"/>
                  <a:ext cx="243"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3" name="Line 405"/>
                <p:cNvSpPr>
                  <a:spLocks noChangeShapeType="1"/>
                </p:cNvSpPr>
                <p:nvPr/>
              </p:nvSpPr>
              <p:spPr bwMode="auto">
                <a:xfrm>
                  <a:off x="4100" y="1889"/>
                  <a:ext cx="121"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4" name="Line 406"/>
                <p:cNvSpPr>
                  <a:spLocks noChangeShapeType="1"/>
                </p:cNvSpPr>
                <p:nvPr/>
              </p:nvSpPr>
              <p:spPr bwMode="auto">
                <a:xfrm flipV="1">
                  <a:off x="4221" y="1889"/>
                  <a:ext cx="152"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5" name="Line 407"/>
                <p:cNvSpPr>
                  <a:spLocks noChangeShapeType="1"/>
                </p:cNvSpPr>
                <p:nvPr/>
              </p:nvSpPr>
              <p:spPr bwMode="auto">
                <a:xfrm>
                  <a:off x="4054" y="1998"/>
                  <a:ext cx="167"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6" name="Line 408"/>
                <p:cNvSpPr>
                  <a:spLocks noChangeShapeType="1"/>
                </p:cNvSpPr>
                <p:nvPr/>
              </p:nvSpPr>
              <p:spPr bwMode="auto">
                <a:xfrm flipV="1">
                  <a:off x="4221" y="2009"/>
                  <a:ext cx="182"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7" name="Line 409"/>
                <p:cNvSpPr>
                  <a:spLocks noChangeShapeType="1"/>
                </p:cNvSpPr>
                <p:nvPr/>
              </p:nvSpPr>
              <p:spPr bwMode="auto">
                <a:xfrm flipV="1">
                  <a:off x="4221" y="1781"/>
                  <a:ext cx="91"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8" name="Line 410"/>
                <p:cNvSpPr>
                  <a:spLocks noChangeShapeType="1"/>
                </p:cNvSpPr>
                <p:nvPr/>
              </p:nvSpPr>
              <p:spPr bwMode="auto">
                <a:xfrm flipV="1">
                  <a:off x="4221" y="1629"/>
                  <a:ext cx="6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09" name="Line 411"/>
                <p:cNvSpPr>
                  <a:spLocks noChangeShapeType="1"/>
                </p:cNvSpPr>
                <p:nvPr/>
              </p:nvSpPr>
              <p:spPr bwMode="auto">
                <a:xfrm>
                  <a:off x="4130" y="1770"/>
                  <a:ext cx="106"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10" name="Line 412"/>
                <p:cNvSpPr>
                  <a:spLocks noChangeShapeType="1"/>
                </p:cNvSpPr>
                <p:nvPr/>
              </p:nvSpPr>
              <p:spPr bwMode="auto">
                <a:xfrm>
                  <a:off x="4175" y="1629"/>
                  <a:ext cx="61"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510" name="Group 413"/>
                <p:cNvGrpSpPr>
                  <a:grpSpLocks/>
                </p:cNvGrpSpPr>
                <p:nvPr/>
              </p:nvGrpSpPr>
              <p:grpSpPr bwMode="auto">
                <a:xfrm>
                  <a:off x="4269" y="1415"/>
                  <a:ext cx="392" cy="137"/>
                  <a:chOff x="4227" y="1360"/>
                  <a:chExt cx="863" cy="270"/>
                </a:xfrm>
              </p:grpSpPr>
              <p:sp>
                <p:nvSpPr>
                  <p:cNvPr id="66722" name="Line 414"/>
                  <p:cNvSpPr>
                    <a:spLocks noChangeShapeType="1"/>
                  </p:cNvSpPr>
                  <p:nvPr/>
                </p:nvSpPr>
                <p:spPr bwMode="auto">
                  <a:xfrm>
                    <a:off x="4221"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23" name="Line 415"/>
                  <p:cNvSpPr>
                    <a:spLocks noChangeShapeType="1"/>
                  </p:cNvSpPr>
                  <p:nvPr/>
                </p:nvSpPr>
                <p:spPr bwMode="auto">
                  <a:xfrm rot="6361956" flipH="1" flipV="1">
                    <a:off x="4459" y="1183"/>
                    <a:ext cx="192"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24" name="Line 416"/>
                  <p:cNvSpPr>
                    <a:spLocks noChangeShapeType="1"/>
                  </p:cNvSpPr>
                  <p:nvPr/>
                </p:nvSpPr>
                <p:spPr bwMode="auto">
                  <a:xfrm rot="6361956">
                    <a:off x="4593" y="1393"/>
                    <a:ext cx="192"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25" name="Line 417"/>
                  <p:cNvSpPr>
                    <a:spLocks noChangeShapeType="1"/>
                  </p:cNvSpPr>
                  <p:nvPr/>
                </p:nvSpPr>
                <p:spPr bwMode="auto">
                  <a:xfrm rot="6361956" flipH="1" flipV="1">
                    <a:off x="4743" y="1285"/>
                    <a:ext cx="192"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511" name="Group 418"/>
                <p:cNvGrpSpPr>
                  <a:grpSpLocks/>
                </p:cNvGrpSpPr>
                <p:nvPr/>
              </p:nvGrpSpPr>
              <p:grpSpPr bwMode="auto">
                <a:xfrm rot="5700496">
                  <a:off x="4053" y="1170"/>
                  <a:ext cx="392" cy="137"/>
                  <a:chOff x="4227" y="1360"/>
                  <a:chExt cx="863" cy="270"/>
                </a:xfrm>
              </p:grpSpPr>
              <p:sp>
                <p:nvSpPr>
                  <p:cNvPr id="66718" name="Line 419"/>
                  <p:cNvSpPr>
                    <a:spLocks noChangeShapeType="1"/>
                  </p:cNvSpPr>
                  <p:nvPr/>
                </p:nvSpPr>
                <p:spPr bwMode="auto">
                  <a:xfrm>
                    <a:off x="4210" y="16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19" name="Line 420"/>
                  <p:cNvSpPr>
                    <a:spLocks noChangeShapeType="1"/>
                  </p:cNvSpPr>
                  <p:nvPr/>
                </p:nvSpPr>
                <p:spPr bwMode="auto">
                  <a:xfrm rot="6361956" flipH="1" flipV="1">
                    <a:off x="4457" y="1192"/>
                    <a:ext cx="179"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20" name="Line 421"/>
                  <p:cNvSpPr>
                    <a:spLocks noChangeShapeType="1"/>
                  </p:cNvSpPr>
                  <p:nvPr/>
                </p:nvSpPr>
                <p:spPr bwMode="auto">
                  <a:xfrm rot="6361956">
                    <a:off x="4568" y="1426"/>
                    <a:ext cx="209"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21" name="Line 422"/>
                  <p:cNvSpPr>
                    <a:spLocks noChangeShapeType="1"/>
                  </p:cNvSpPr>
                  <p:nvPr/>
                </p:nvSpPr>
                <p:spPr bwMode="auto">
                  <a:xfrm rot="6361956" flipH="1" flipV="1">
                    <a:off x="4727" y="1282"/>
                    <a:ext cx="179"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512" name="Group 423"/>
                <p:cNvGrpSpPr>
                  <a:grpSpLocks/>
                </p:cNvGrpSpPr>
                <p:nvPr/>
              </p:nvGrpSpPr>
              <p:grpSpPr bwMode="auto">
                <a:xfrm rot="10800000">
                  <a:off x="3796" y="1402"/>
                  <a:ext cx="392" cy="137"/>
                  <a:chOff x="4227" y="1360"/>
                  <a:chExt cx="863" cy="270"/>
                </a:xfrm>
              </p:grpSpPr>
              <p:sp>
                <p:nvSpPr>
                  <p:cNvPr id="66714" name="Line 424"/>
                  <p:cNvSpPr>
                    <a:spLocks noChangeShapeType="1"/>
                  </p:cNvSpPr>
                  <p:nvPr/>
                </p:nvSpPr>
                <p:spPr bwMode="auto">
                  <a:xfrm>
                    <a:off x="4255" y="161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15" name="Line 425"/>
                  <p:cNvSpPr>
                    <a:spLocks noChangeShapeType="1"/>
                  </p:cNvSpPr>
                  <p:nvPr/>
                </p:nvSpPr>
                <p:spPr bwMode="auto">
                  <a:xfrm rot="6361956" flipH="1" flipV="1">
                    <a:off x="4493" y="1204"/>
                    <a:ext cx="192"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16" name="Line 426"/>
                  <p:cNvSpPr>
                    <a:spLocks noChangeShapeType="1"/>
                  </p:cNvSpPr>
                  <p:nvPr/>
                </p:nvSpPr>
                <p:spPr bwMode="auto">
                  <a:xfrm rot="6361956">
                    <a:off x="4626" y="1414"/>
                    <a:ext cx="192"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717" name="Line 427"/>
                  <p:cNvSpPr>
                    <a:spLocks noChangeShapeType="1"/>
                  </p:cNvSpPr>
                  <p:nvPr/>
                </p:nvSpPr>
                <p:spPr bwMode="auto">
                  <a:xfrm rot="6361956" flipH="1" flipV="1">
                    <a:off x="4810" y="1306"/>
                    <a:ext cx="192"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sp>
            <p:nvSpPr>
              <p:cNvPr id="66590" name="Line 428"/>
              <p:cNvSpPr>
                <a:spLocks noChangeShapeType="1"/>
              </p:cNvSpPr>
              <p:nvPr/>
            </p:nvSpPr>
            <p:spPr bwMode="auto">
              <a:xfrm flipH="1" flipV="1">
                <a:off x="602" y="916"/>
                <a:ext cx="256" cy="25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6591" name="Line 429"/>
              <p:cNvSpPr>
                <a:spLocks noChangeShapeType="1"/>
              </p:cNvSpPr>
              <p:nvPr/>
            </p:nvSpPr>
            <p:spPr bwMode="auto">
              <a:xfrm flipV="1">
                <a:off x="455" y="914"/>
                <a:ext cx="3" cy="3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6592" name="Line 430"/>
              <p:cNvSpPr>
                <a:spLocks noChangeShapeType="1"/>
              </p:cNvSpPr>
              <p:nvPr/>
            </p:nvSpPr>
            <p:spPr bwMode="auto">
              <a:xfrm flipH="1" flipV="1">
                <a:off x="501" y="920"/>
                <a:ext cx="140" cy="4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66593" name="Line 431"/>
              <p:cNvSpPr>
                <a:spLocks noChangeShapeType="1"/>
              </p:cNvSpPr>
              <p:nvPr/>
            </p:nvSpPr>
            <p:spPr bwMode="auto">
              <a:xfrm flipH="1" flipV="1">
                <a:off x="647" y="925"/>
                <a:ext cx="218" cy="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nvGrpSpPr>
              <p:cNvPr id="143393" name="Group 432"/>
              <p:cNvGrpSpPr>
                <a:grpSpLocks/>
              </p:cNvGrpSpPr>
              <p:nvPr/>
            </p:nvGrpSpPr>
            <p:grpSpPr bwMode="auto">
              <a:xfrm>
                <a:off x="715" y="1116"/>
                <a:ext cx="252" cy="214"/>
                <a:chOff x="867" y="1530"/>
                <a:chExt cx="252" cy="214"/>
              </a:xfrm>
            </p:grpSpPr>
            <p:sp>
              <p:nvSpPr>
                <p:cNvPr id="66664" name="AutoShape 433"/>
                <p:cNvSpPr>
                  <a:spLocks noChangeArrowheads="1"/>
                </p:cNvSpPr>
                <p:nvPr/>
              </p:nvSpPr>
              <p:spPr bwMode="auto">
                <a:xfrm>
                  <a:off x="867" y="1530"/>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143464" name="Group 434"/>
                <p:cNvGrpSpPr>
                  <a:grpSpLocks/>
                </p:cNvGrpSpPr>
                <p:nvPr/>
              </p:nvGrpSpPr>
              <p:grpSpPr bwMode="auto">
                <a:xfrm>
                  <a:off x="967" y="1561"/>
                  <a:ext cx="58" cy="114"/>
                  <a:chOff x="3796" y="1043"/>
                  <a:chExt cx="865" cy="1237"/>
                </a:xfrm>
              </p:grpSpPr>
              <p:sp>
                <p:nvSpPr>
                  <p:cNvPr id="66666" name="Line 435"/>
                  <p:cNvSpPr>
                    <a:spLocks noChangeShapeType="1"/>
                  </p:cNvSpPr>
                  <p:nvPr/>
                </p:nvSpPr>
                <p:spPr bwMode="auto">
                  <a:xfrm flipH="1">
                    <a:off x="3990"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67" name="Line 436"/>
                  <p:cNvSpPr>
                    <a:spLocks noChangeShapeType="1"/>
                  </p:cNvSpPr>
                  <p:nvPr/>
                </p:nvSpPr>
                <p:spPr bwMode="auto">
                  <a:xfrm>
                    <a:off x="4229" y="1477"/>
                    <a:ext cx="239" cy="7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68" name="Line 437"/>
                  <p:cNvSpPr>
                    <a:spLocks noChangeShapeType="1"/>
                  </p:cNvSpPr>
                  <p:nvPr/>
                </p:nvSpPr>
                <p:spPr bwMode="auto">
                  <a:xfrm>
                    <a:off x="3990"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69" name="Line 438"/>
                  <p:cNvSpPr>
                    <a:spLocks noChangeShapeType="1"/>
                  </p:cNvSpPr>
                  <p:nvPr/>
                </p:nvSpPr>
                <p:spPr bwMode="auto">
                  <a:xfrm flipH="1">
                    <a:off x="4229" y="2204"/>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0" name="Line 439"/>
                  <p:cNvSpPr>
                    <a:spLocks noChangeShapeType="1"/>
                  </p:cNvSpPr>
                  <p:nvPr/>
                </p:nvSpPr>
                <p:spPr bwMode="auto">
                  <a:xfrm>
                    <a:off x="4229" y="1499"/>
                    <a:ext cx="0" cy="7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1" name="Line 440"/>
                  <p:cNvSpPr>
                    <a:spLocks noChangeShapeType="1"/>
                  </p:cNvSpPr>
                  <p:nvPr/>
                </p:nvSpPr>
                <p:spPr bwMode="auto">
                  <a:xfrm flipV="1">
                    <a:off x="3990"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2" name="Line 441"/>
                  <p:cNvSpPr>
                    <a:spLocks noChangeShapeType="1"/>
                  </p:cNvSpPr>
                  <p:nvPr/>
                </p:nvSpPr>
                <p:spPr bwMode="auto">
                  <a:xfrm flipH="1" flipV="1">
                    <a:off x="4229" y="2128"/>
                    <a:ext cx="23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3" name="Line 442"/>
                  <p:cNvSpPr>
                    <a:spLocks noChangeShapeType="1"/>
                  </p:cNvSpPr>
                  <p:nvPr/>
                </p:nvSpPr>
                <p:spPr bwMode="auto">
                  <a:xfrm>
                    <a:off x="4094"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4" name="Line 443"/>
                  <p:cNvSpPr>
                    <a:spLocks noChangeShapeType="1"/>
                  </p:cNvSpPr>
                  <p:nvPr/>
                </p:nvSpPr>
                <p:spPr bwMode="auto">
                  <a:xfrm flipV="1">
                    <a:off x="4229" y="1889"/>
                    <a:ext cx="134" cy="6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5" name="Line 444"/>
                  <p:cNvSpPr>
                    <a:spLocks noChangeShapeType="1"/>
                  </p:cNvSpPr>
                  <p:nvPr/>
                </p:nvSpPr>
                <p:spPr bwMode="auto">
                  <a:xfrm>
                    <a:off x="4050" y="1998"/>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6" name="Line 445"/>
                  <p:cNvSpPr>
                    <a:spLocks noChangeShapeType="1"/>
                  </p:cNvSpPr>
                  <p:nvPr/>
                </p:nvSpPr>
                <p:spPr bwMode="auto">
                  <a:xfrm flipV="1">
                    <a:off x="4229" y="2009"/>
                    <a:ext cx="17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7" name="Line 446"/>
                  <p:cNvSpPr>
                    <a:spLocks noChangeShapeType="1"/>
                  </p:cNvSpPr>
                  <p:nvPr/>
                </p:nvSpPr>
                <p:spPr bwMode="auto">
                  <a:xfrm flipV="1">
                    <a:off x="4229" y="1781"/>
                    <a:ext cx="89"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8" name="Line 447"/>
                  <p:cNvSpPr>
                    <a:spLocks noChangeShapeType="1"/>
                  </p:cNvSpPr>
                  <p:nvPr/>
                </p:nvSpPr>
                <p:spPr bwMode="auto">
                  <a:xfrm flipV="1">
                    <a:off x="4229" y="1629"/>
                    <a:ext cx="60"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79" name="Line 448"/>
                  <p:cNvSpPr>
                    <a:spLocks noChangeShapeType="1"/>
                  </p:cNvSpPr>
                  <p:nvPr/>
                </p:nvSpPr>
                <p:spPr bwMode="auto">
                  <a:xfrm>
                    <a:off x="4124" y="1770"/>
                    <a:ext cx="104" cy="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80" name="Line 449"/>
                  <p:cNvSpPr>
                    <a:spLocks noChangeShapeType="1"/>
                  </p:cNvSpPr>
                  <p:nvPr/>
                </p:nvSpPr>
                <p:spPr bwMode="auto">
                  <a:xfrm>
                    <a:off x="4169" y="1629"/>
                    <a:ext cx="75"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480" name="Group 450"/>
                  <p:cNvGrpSpPr>
                    <a:grpSpLocks/>
                  </p:cNvGrpSpPr>
                  <p:nvPr/>
                </p:nvGrpSpPr>
                <p:grpSpPr bwMode="auto">
                  <a:xfrm>
                    <a:off x="4269" y="1415"/>
                    <a:ext cx="392" cy="137"/>
                    <a:chOff x="4227" y="1360"/>
                    <a:chExt cx="863" cy="270"/>
                  </a:xfrm>
                </p:grpSpPr>
                <p:sp>
                  <p:nvSpPr>
                    <p:cNvPr id="66692" name="Line 451"/>
                    <p:cNvSpPr>
                      <a:spLocks noChangeShapeType="1"/>
                    </p:cNvSpPr>
                    <p:nvPr/>
                  </p:nvSpPr>
                  <p:spPr bwMode="auto">
                    <a:xfrm>
                      <a:off x="4236" y="1611"/>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93" name="Line 452"/>
                    <p:cNvSpPr>
                      <a:spLocks noChangeShapeType="1"/>
                    </p:cNvSpPr>
                    <p:nvPr/>
                  </p:nvSpPr>
                  <p:spPr bwMode="auto">
                    <a:xfrm rot="6361956" flipH="1" flipV="1">
                      <a:off x="4468" y="1188"/>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94" name="Line 453"/>
                    <p:cNvSpPr>
                      <a:spLocks noChangeShapeType="1"/>
                    </p:cNvSpPr>
                    <p:nvPr/>
                  </p:nvSpPr>
                  <p:spPr bwMode="auto">
                    <a:xfrm rot="6361956">
                      <a:off x="4600" y="1394"/>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95" name="Line 454"/>
                    <p:cNvSpPr>
                      <a:spLocks noChangeShapeType="1"/>
                    </p:cNvSpPr>
                    <p:nvPr/>
                  </p:nvSpPr>
                  <p:spPr bwMode="auto">
                    <a:xfrm rot="6361956" flipH="1" flipV="1">
                      <a:off x="4748" y="1289"/>
                      <a:ext cx="192" cy="49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481" name="Group 455"/>
                  <p:cNvGrpSpPr>
                    <a:grpSpLocks/>
                  </p:cNvGrpSpPr>
                  <p:nvPr/>
                </p:nvGrpSpPr>
                <p:grpSpPr bwMode="auto">
                  <a:xfrm rot="5700496">
                    <a:off x="4053" y="1170"/>
                    <a:ext cx="392" cy="137"/>
                    <a:chOff x="4227" y="1360"/>
                    <a:chExt cx="863" cy="270"/>
                  </a:xfrm>
                </p:grpSpPr>
                <p:sp>
                  <p:nvSpPr>
                    <p:cNvPr id="66688" name="Line 456"/>
                    <p:cNvSpPr>
                      <a:spLocks noChangeShapeType="1"/>
                    </p:cNvSpPr>
                    <p:nvPr/>
                  </p:nvSpPr>
                  <p:spPr bwMode="auto">
                    <a:xfrm>
                      <a:off x="4209" y="1584"/>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89" name="Line 457"/>
                    <p:cNvSpPr>
                      <a:spLocks noChangeShapeType="1"/>
                    </p:cNvSpPr>
                    <p:nvPr/>
                  </p:nvSpPr>
                  <p:spPr bwMode="auto">
                    <a:xfrm rot="6361956" flipH="1" flipV="1">
                      <a:off x="4457" y="1179"/>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90" name="Line 458"/>
                    <p:cNvSpPr>
                      <a:spLocks noChangeShapeType="1"/>
                    </p:cNvSpPr>
                    <p:nvPr/>
                  </p:nvSpPr>
                  <p:spPr bwMode="auto">
                    <a:xfrm rot="6361956">
                      <a:off x="4569" y="1412"/>
                      <a:ext cx="206" cy="21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91" name="Line 459"/>
                    <p:cNvSpPr>
                      <a:spLocks noChangeShapeType="1"/>
                    </p:cNvSpPr>
                    <p:nvPr/>
                  </p:nvSpPr>
                  <p:spPr bwMode="auto">
                    <a:xfrm rot="6361956" flipH="1" flipV="1">
                      <a:off x="4727" y="1268"/>
                      <a:ext cx="176" cy="502"/>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482" name="Group 460"/>
                  <p:cNvGrpSpPr>
                    <a:grpSpLocks/>
                  </p:cNvGrpSpPr>
                  <p:nvPr/>
                </p:nvGrpSpPr>
                <p:grpSpPr bwMode="auto">
                  <a:xfrm rot="10800000">
                    <a:off x="3796" y="1402"/>
                    <a:ext cx="392" cy="137"/>
                    <a:chOff x="4227" y="1360"/>
                    <a:chExt cx="863" cy="270"/>
                  </a:xfrm>
                </p:grpSpPr>
                <p:sp>
                  <p:nvSpPr>
                    <p:cNvPr id="66684" name="Line 461"/>
                    <p:cNvSpPr>
                      <a:spLocks noChangeShapeType="1"/>
                    </p:cNvSpPr>
                    <p:nvPr/>
                  </p:nvSpPr>
                  <p:spPr bwMode="auto">
                    <a:xfrm>
                      <a:off x="4269" y="161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85" name="Line 462"/>
                    <p:cNvSpPr>
                      <a:spLocks noChangeShapeType="1"/>
                    </p:cNvSpPr>
                    <p:nvPr/>
                  </p:nvSpPr>
                  <p:spPr bwMode="auto">
                    <a:xfrm rot="6361956" flipH="1" flipV="1">
                      <a:off x="4501" y="1209"/>
                      <a:ext cx="192" cy="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86" name="Line 463"/>
                    <p:cNvSpPr>
                      <a:spLocks noChangeShapeType="1"/>
                    </p:cNvSpPr>
                    <p:nvPr/>
                  </p:nvSpPr>
                  <p:spPr bwMode="auto">
                    <a:xfrm rot="6361956">
                      <a:off x="4633" y="1416"/>
                      <a:ext cx="192" cy="19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87" name="Line 464"/>
                    <p:cNvSpPr>
                      <a:spLocks noChangeShapeType="1"/>
                    </p:cNvSpPr>
                    <p:nvPr/>
                  </p:nvSpPr>
                  <p:spPr bwMode="auto">
                    <a:xfrm rot="6361956" flipH="1" flipV="1">
                      <a:off x="4813" y="1311"/>
                      <a:ext cx="192" cy="493"/>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grpSp>
          <p:sp>
            <p:nvSpPr>
              <p:cNvPr id="66595" name="Line 465"/>
              <p:cNvSpPr>
                <a:spLocks noChangeShapeType="1"/>
              </p:cNvSpPr>
              <p:nvPr/>
            </p:nvSpPr>
            <p:spPr bwMode="auto">
              <a:xfrm flipH="1" flipV="1">
                <a:off x="554" y="928"/>
                <a:ext cx="92" cy="2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nvGrpSpPr>
              <p:cNvPr id="143395" name="Group 466"/>
              <p:cNvGrpSpPr>
                <a:grpSpLocks/>
              </p:cNvGrpSpPr>
              <p:nvPr/>
            </p:nvGrpSpPr>
            <p:grpSpPr bwMode="auto">
              <a:xfrm>
                <a:off x="191" y="711"/>
                <a:ext cx="616" cy="208"/>
                <a:chOff x="717" y="1160"/>
                <a:chExt cx="616" cy="208"/>
              </a:xfrm>
            </p:grpSpPr>
            <p:sp>
              <p:nvSpPr>
                <p:cNvPr id="66662" name="Rectangle 467"/>
                <p:cNvSpPr>
                  <a:spLocks noChangeArrowheads="1"/>
                </p:cNvSpPr>
                <p:nvPr/>
              </p:nvSpPr>
              <p:spPr bwMode="auto">
                <a:xfrm>
                  <a:off x="832" y="1160"/>
                  <a:ext cx="384" cy="20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6663" name="Text Box 468"/>
                <p:cNvSpPr txBox="1">
                  <a:spLocks noChangeArrowheads="1"/>
                </p:cNvSpPr>
                <p:nvPr/>
              </p:nvSpPr>
              <p:spPr bwMode="auto">
                <a:xfrm>
                  <a:off x="717" y="1171"/>
                  <a:ext cx="61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a:latin typeface="+mn-lt"/>
                      <a:cs typeface="+mn-cs"/>
                    </a:rPr>
                    <a:t>MSC</a:t>
                  </a:r>
                </a:p>
              </p:txBody>
            </p:sp>
          </p:grpSp>
          <p:sp>
            <p:nvSpPr>
              <p:cNvPr id="66597" name="AutoShape 469"/>
              <p:cNvSpPr>
                <a:spLocks noChangeArrowheads="1"/>
              </p:cNvSpPr>
              <p:nvPr/>
            </p:nvSpPr>
            <p:spPr bwMode="auto">
              <a:xfrm>
                <a:off x="146" y="1007"/>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143397" name="Group 470"/>
              <p:cNvGrpSpPr>
                <a:grpSpLocks/>
              </p:cNvGrpSpPr>
              <p:nvPr/>
            </p:nvGrpSpPr>
            <p:grpSpPr bwMode="auto">
              <a:xfrm>
                <a:off x="237" y="1051"/>
                <a:ext cx="57" cy="113"/>
                <a:chOff x="3796" y="1043"/>
                <a:chExt cx="865" cy="1237"/>
              </a:xfrm>
            </p:grpSpPr>
            <p:sp>
              <p:nvSpPr>
                <p:cNvPr id="66632" name="Line 471"/>
                <p:cNvSpPr>
                  <a:spLocks noChangeShapeType="1"/>
                </p:cNvSpPr>
                <p:nvPr/>
              </p:nvSpPr>
              <p:spPr bwMode="auto">
                <a:xfrm flipH="1">
                  <a:off x="3993" y="1481"/>
                  <a:ext cx="228" cy="7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33" name="Line 472"/>
                <p:cNvSpPr>
                  <a:spLocks noChangeShapeType="1"/>
                </p:cNvSpPr>
                <p:nvPr/>
              </p:nvSpPr>
              <p:spPr bwMode="auto">
                <a:xfrm>
                  <a:off x="4221" y="1481"/>
                  <a:ext cx="243" cy="7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34" name="Line 473"/>
                <p:cNvSpPr>
                  <a:spLocks noChangeShapeType="1"/>
                </p:cNvSpPr>
                <p:nvPr/>
              </p:nvSpPr>
              <p:spPr bwMode="auto">
                <a:xfrm>
                  <a:off x="3993" y="2203"/>
                  <a:ext cx="228"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35" name="Line 474"/>
                <p:cNvSpPr>
                  <a:spLocks noChangeShapeType="1"/>
                </p:cNvSpPr>
                <p:nvPr/>
              </p:nvSpPr>
              <p:spPr bwMode="auto">
                <a:xfrm flipH="1">
                  <a:off x="4221" y="2203"/>
                  <a:ext cx="243"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36" name="Line 475"/>
                <p:cNvSpPr>
                  <a:spLocks noChangeShapeType="1"/>
                </p:cNvSpPr>
                <p:nvPr/>
              </p:nvSpPr>
              <p:spPr bwMode="auto">
                <a:xfrm>
                  <a:off x="4221" y="1492"/>
                  <a:ext cx="0" cy="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37" name="Line 476"/>
                <p:cNvSpPr>
                  <a:spLocks noChangeShapeType="1"/>
                </p:cNvSpPr>
                <p:nvPr/>
              </p:nvSpPr>
              <p:spPr bwMode="auto">
                <a:xfrm flipV="1">
                  <a:off x="3993" y="2127"/>
                  <a:ext cx="228"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38" name="Line 477"/>
                <p:cNvSpPr>
                  <a:spLocks noChangeShapeType="1"/>
                </p:cNvSpPr>
                <p:nvPr/>
              </p:nvSpPr>
              <p:spPr bwMode="auto">
                <a:xfrm flipH="1" flipV="1">
                  <a:off x="4221" y="2127"/>
                  <a:ext cx="243"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39" name="Line 478"/>
                <p:cNvSpPr>
                  <a:spLocks noChangeShapeType="1"/>
                </p:cNvSpPr>
                <p:nvPr/>
              </p:nvSpPr>
              <p:spPr bwMode="auto">
                <a:xfrm>
                  <a:off x="4100" y="1886"/>
                  <a:ext cx="121"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40" name="Line 479"/>
                <p:cNvSpPr>
                  <a:spLocks noChangeShapeType="1"/>
                </p:cNvSpPr>
                <p:nvPr/>
              </p:nvSpPr>
              <p:spPr bwMode="auto">
                <a:xfrm flipV="1">
                  <a:off x="4221" y="1886"/>
                  <a:ext cx="152"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41" name="Line 480"/>
                <p:cNvSpPr>
                  <a:spLocks noChangeShapeType="1"/>
                </p:cNvSpPr>
                <p:nvPr/>
              </p:nvSpPr>
              <p:spPr bwMode="auto">
                <a:xfrm>
                  <a:off x="4054" y="1995"/>
                  <a:ext cx="167"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42" name="Line 481"/>
                <p:cNvSpPr>
                  <a:spLocks noChangeShapeType="1"/>
                </p:cNvSpPr>
                <p:nvPr/>
              </p:nvSpPr>
              <p:spPr bwMode="auto">
                <a:xfrm flipV="1">
                  <a:off x="4221" y="2017"/>
                  <a:ext cx="182"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43" name="Line 482"/>
                <p:cNvSpPr>
                  <a:spLocks noChangeShapeType="1"/>
                </p:cNvSpPr>
                <p:nvPr/>
              </p:nvSpPr>
              <p:spPr bwMode="auto">
                <a:xfrm flipV="1">
                  <a:off x="4221" y="1787"/>
                  <a:ext cx="9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44" name="Line 483"/>
                <p:cNvSpPr>
                  <a:spLocks noChangeShapeType="1"/>
                </p:cNvSpPr>
                <p:nvPr/>
              </p:nvSpPr>
              <p:spPr bwMode="auto">
                <a:xfrm flipV="1">
                  <a:off x="4221" y="1634"/>
                  <a:ext cx="6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45" name="Line 484"/>
                <p:cNvSpPr>
                  <a:spLocks noChangeShapeType="1"/>
                </p:cNvSpPr>
                <p:nvPr/>
              </p:nvSpPr>
              <p:spPr bwMode="auto">
                <a:xfrm>
                  <a:off x="4130" y="1776"/>
                  <a:ext cx="106"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46" name="Line 485"/>
                <p:cNvSpPr>
                  <a:spLocks noChangeShapeType="1"/>
                </p:cNvSpPr>
                <p:nvPr/>
              </p:nvSpPr>
              <p:spPr bwMode="auto">
                <a:xfrm>
                  <a:off x="4175" y="1623"/>
                  <a:ext cx="61" cy="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446" name="Group 486"/>
                <p:cNvGrpSpPr>
                  <a:grpSpLocks/>
                </p:cNvGrpSpPr>
                <p:nvPr/>
              </p:nvGrpSpPr>
              <p:grpSpPr bwMode="auto">
                <a:xfrm>
                  <a:off x="4269" y="1415"/>
                  <a:ext cx="392" cy="137"/>
                  <a:chOff x="4227" y="1360"/>
                  <a:chExt cx="863" cy="270"/>
                </a:xfrm>
              </p:grpSpPr>
              <p:sp>
                <p:nvSpPr>
                  <p:cNvPr id="66658" name="Line 487"/>
                  <p:cNvSpPr>
                    <a:spLocks noChangeShapeType="1"/>
                  </p:cNvSpPr>
                  <p:nvPr/>
                </p:nvSpPr>
                <p:spPr bwMode="auto">
                  <a:xfrm>
                    <a:off x="4221" y="159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59" name="Line 488"/>
                  <p:cNvSpPr>
                    <a:spLocks noChangeShapeType="1"/>
                  </p:cNvSpPr>
                  <p:nvPr/>
                </p:nvSpPr>
                <p:spPr bwMode="auto">
                  <a:xfrm rot="6361956" flipH="1" flipV="1">
                    <a:off x="4469" y="1179"/>
                    <a:ext cx="173"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60" name="Line 489"/>
                  <p:cNvSpPr>
                    <a:spLocks noChangeShapeType="1"/>
                  </p:cNvSpPr>
                  <p:nvPr/>
                </p:nvSpPr>
                <p:spPr bwMode="auto">
                  <a:xfrm rot="6361956">
                    <a:off x="4603" y="1390"/>
                    <a:ext cx="173"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61" name="Line 490"/>
                  <p:cNvSpPr>
                    <a:spLocks noChangeShapeType="1"/>
                  </p:cNvSpPr>
                  <p:nvPr/>
                </p:nvSpPr>
                <p:spPr bwMode="auto">
                  <a:xfrm rot="6361956" flipH="1" flipV="1">
                    <a:off x="4753" y="1282"/>
                    <a:ext cx="173"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447" name="Group 491"/>
                <p:cNvGrpSpPr>
                  <a:grpSpLocks/>
                </p:cNvGrpSpPr>
                <p:nvPr/>
              </p:nvGrpSpPr>
              <p:grpSpPr bwMode="auto">
                <a:xfrm rot="5700496">
                  <a:off x="4053" y="1170"/>
                  <a:ext cx="392" cy="137"/>
                  <a:chOff x="4227" y="1360"/>
                  <a:chExt cx="863" cy="270"/>
                </a:xfrm>
              </p:grpSpPr>
              <p:sp>
                <p:nvSpPr>
                  <p:cNvPr id="66654" name="Line 492"/>
                  <p:cNvSpPr>
                    <a:spLocks noChangeShapeType="1"/>
                  </p:cNvSpPr>
                  <p:nvPr/>
                </p:nvSpPr>
                <p:spPr bwMode="auto">
                  <a:xfrm>
                    <a:off x="4210" y="159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55" name="Line 493"/>
                  <p:cNvSpPr>
                    <a:spLocks noChangeShapeType="1"/>
                  </p:cNvSpPr>
                  <p:nvPr/>
                </p:nvSpPr>
                <p:spPr bwMode="auto">
                  <a:xfrm rot="6361956" flipH="1" flipV="1">
                    <a:off x="4460" y="1189"/>
                    <a:ext cx="179" cy="506"/>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56" name="Line 494"/>
                  <p:cNvSpPr>
                    <a:spLocks noChangeShapeType="1"/>
                  </p:cNvSpPr>
                  <p:nvPr/>
                </p:nvSpPr>
                <p:spPr bwMode="auto">
                  <a:xfrm rot="6361956">
                    <a:off x="4572" y="1425"/>
                    <a:ext cx="209" cy="21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57" name="Line 495"/>
                  <p:cNvSpPr>
                    <a:spLocks noChangeShapeType="1"/>
                  </p:cNvSpPr>
                  <p:nvPr/>
                </p:nvSpPr>
                <p:spPr bwMode="auto">
                  <a:xfrm rot="6361956" flipH="1" flipV="1">
                    <a:off x="4732" y="1280"/>
                    <a:ext cx="179" cy="506"/>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448" name="Group 496"/>
                <p:cNvGrpSpPr>
                  <a:grpSpLocks/>
                </p:cNvGrpSpPr>
                <p:nvPr/>
              </p:nvGrpSpPr>
              <p:grpSpPr bwMode="auto">
                <a:xfrm rot="10800000">
                  <a:off x="3796" y="1402"/>
                  <a:ext cx="392" cy="137"/>
                  <a:chOff x="4227" y="1360"/>
                  <a:chExt cx="863" cy="270"/>
                </a:xfrm>
              </p:grpSpPr>
              <p:sp>
                <p:nvSpPr>
                  <p:cNvPr id="66650" name="Line 497"/>
                  <p:cNvSpPr>
                    <a:spLocks noChangeShapeType="1"/>
                  </p:cNvSpPr>
                  <p:nvPr/>
                </p:nvSpPr>
                <p:spPr bwMode="auto">
                  <a:xfrm>
                    <a:off x="4255" y="162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51" name="Line 498"/>
                  <p:cNvSpPr>
                    <a:spLocks noChangeShapeType="1"/>
                  </p:cNvSpPr>
                  <p:nvPr/>
                </p:nvSpPr>
                <p:spPr bwMode="auto">
                  <a:xfrm rot="6361956" flipH="1" flipV="1">
                    <a:off x="4503" y="1207"/>
                    <a:ext cx="173"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52" name="Line 499"/>
                  <p:cNvSpPr>
                    <a:spLocks noChangeShapeType="1"/>
                  </p:cNvSpPr>
                  <p:nvPr/>
                </p:nvSpPr>
                <p:spPr bwMode="auto">
                  <a:xfrm rot="6361956">
                    <a:off x="4636" y="1417"/>
                    <a:ext cx="173"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53" name="Line 500"/>
                  <p:cNvSpPr>
                    <a:spLocks noChangeShapeType="1"/>
                  </p:cNvSpPr>
                  <p:nvPr/>
                </p:nvSpPr>
                <p:spPr bwMode="auto">
                  <a:xfrm rot="6361956" flipH="1" flipV="1">
                    <a:off x="4820" y="1310"/>
                    <a:ext cx="173"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sp>
            <p:nvSpPr>
              <p:cNvPr id="66599" name="AutoShape 501"/>
              <p:cNvSpPr>
                <a:spLocks noChangeArrowheads="1"/>
              </p:cNvSpPr>
              <p:nvPr/>
            </p:nvSpPr>
            <p:spPr bwMode="auto">
              <a:xfrm>
                <a:off x="527" y="1220"/>
                <a:ext cx="252" cy="214"/>
              </a:xfrm>
              <a:prstGeom prst="hexagon">
                <a:avLst>
                  <a:gd name="adj" fmla="val 29439"/>
                  <a:gd name="vf" fmla="val 1154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143399" name="Group 502"/>
              <p:cNvGrpSpPr>
                <a:grpSpLocks/>
              </p:cNvGrpSpPr>
              <p:nvPr/>
            </p:nvGrpSpPr>
            <p:grpSpPr bwMode="auto">
              <a:xfrm>
                <a:off x="627" y="1270"/>
                <a:ext cx="57" cy="113"/>
                <a:chOff x="3796" y="1043"/>
                <a:chExt cx="865" cy="1237"/>
              </a:xfrm>
            </p:grpSpPr>
            <p:sp>
              <p:nvSpPr>
                <p:cNvPr id="66602" name="Line 503"/>
                <p:cNvSpPr>
                  <a:spLocks noChangeShapeType="1"/>
                </p:cNvSpPr>
                <p:nvPr/>
              </p:nvSpPr>
              <p:spPr bwMode="auto">
                <a:xfrm flipH="1">
                  <a:off x="3993" y="1481"/>
                  <a:ext cx="228" cy="7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03" name="Line 504"/>
                <p:cNvSpPr>
                  <a:spLocks noChangeShapeType="1"/>
                </p:cNvSpPr>
                <p:nvPr/>
              </p:nvSpPr>
              <p:spPr bwMode="auto">
                <a:xfrm>
                  <a:off x="4221" y="1481"/>
                  <a:ext cx="243" cy="7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04" name="Line 505"/>
                <p:cNvSpPr>
                  <a:spLocks noChangeShapeType="1"/>
                </p:cNvSpPr>
                <p:nvPr/>
              </p:nvSpPr>
              <p:spPr bwMode="auto">
                <a:xfrm>
                  <a:off x="3993" y="2203"/>
                  <a:ext cx="228"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05" name="Line 506"/>
                <p:cNvSpPr>
                  <a:spLocks noChangeShapeType="1"/>
                </p:cNvSpPr>
                <p:nvPr/>
              </p:nvSpPr>
              <p:spPr bwMode="auto">
                <a:xfrm flipH="1">
                  <a:off x="4221" y="2203"/>
                  <a:ext cx="243"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06" name="Line 507"/>
                <p:cNvSpPr>
                  <a:spLocks noChangeShapeType="1"/>
                </p:cNvSpPr>
                <p:nvPr/>
              </p:nvSpPr>
              <p:spPr bwMode="auto">
                <a:xfrm>
                  <a:off x="4221" y="1492"/>
                  <a:ext cx="0" cy="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07" name="Line 508"/>
                <p:cNvSpPr>
                  <a:spLocks noChangeShapeType="1"/>
                </p:cNvSpPr>
                <p:nvPr/>
              </p:nvSpPr>
              <p:spPr bwMode="auto">
                <a:xfrm flipV="1">
                  <a:off x="3993" y="2127"/>
                  <a:ext cx="228"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08" name="Line 509"/>
                <p:cNvSpPr>
                  <a:spLocks noChangeShapeType="1"/>
                </p:cNvSpPr>
                <p:nvPr/>
              </p:nvSpPr>
              <p:spPr bwMode="auto">
                <a:xfrm flipH="1" flipV="1">
                  <a:off x="4221" y="2127"/>
                  <a:ext cx="243"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09" name="Line 510"/>
                <p:cNvSpPr>
                  <a:spLocks noChangeShapeType="1"/>
                </p:cNvSpPr>
                <p:nvPr/>
              </p:nvSpPr>
              <p:spPr bwMode="auto">
                <a:xfrm>
                  <a:off x="4100" y="1886"/>
                  <a:ext cx="121"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10" name="Line 511"/>
                <p:cNvSpPr>
                  <a:spLocks noChangeShapeType="1"/>
                </p:cNvSpPr>
                <p:nvPr/>
              </p:nvSpPr>
              <p:spPr bwMode="auto">
                <a:xfrm flipV="1">
                  <a:off x="4221" y="1886"/>
                  <a:ext cx="152"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11" name="Line 512"/>
                <p:cNvSpPr>
                  <a:spLocks noChangeShapeType="1"/>
                </p:cNvSpPr>
                <p:nvPr/>
              </p:nvSpPr>
              <p:spPr bwMode="auto">
                <a:xfrm>
                  <a:off x="4054" y="1995"/>
                  <a:ext cx="167" cy="7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12" name="Line 513"/>
                <p:cNvSpPr>
                  <a:spLocks noChangeShapeType="1"/>
                </p:cNvSpPr>
                <p:nvPr/>
              </p:nvSpPr>
              <p:spPr bwMode="auto">
                <a:xfrm flipV="1">
                  <a:off x="4221" y="2017"/>
                  <a:ext cx="182" cy="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13" name="Line 514"/>
                <p:cNvSpPr>
                  <a:spLocks noChangeShapeType="1"/>
                </p:cNvSpPr>
                <p:nvPr/>
              </p:nvSpPr>
              <p:spPr bwMode="auto">
                <a:xfrm flipV="1">
                  <a:off x="4221" y="1787"/>
                  <a:ext cx="9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14" name="Line 515"/>
                <p:cNvSpPr>
                  <a:spLocks noChangeShapeType="1"/>
                </p:cNvSpPr>
                <p:nvPr/>
              </p:nvSpPr>
              <p:spPr bwMode="auto">
                <a:xfrm flipV="1">
                  <a:off x="4221" y="1634"/>
                  <a:ext cx="61" cy="2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15" name="Line 516"/>
                <p:cNvSpPr>
                  <a:spLocks noChangeShapeType="1"/>
                </p:cNvSpPr>
                <p:nvPr/>
              </p:nvSpPr>
              <p:spPr bwMode="auto">
                <a:xfrm>
                  <a:off x="4130" y="1776"/>
                  <a:ext cx="106" cy="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16" name="Line 517"/>
                <p:cNvSpPr>
                  <a:spLocks noChangeShapeType="1"/>
                </p:cNvSpPr>
                <p:nvPr/>
              </p:nvSpPr>
              <p:spPr bwMode="auto">
                <a:xfrm>
                  <a:off x="4175" y="1623"/>
                  <a:ext cx="61" cy="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143416" name="Group 518"/>
                <p:cNvGrpSpPr>
                  <a:grpSpLocks/>
                </p:cNvGrpSpPr>
                <p:nvPr/>
              </p:nvGrpSpPr>
              <p:grpSpPr bwMode="auto">
                <a:xfrm>
                  <a:off x="4269" y="1415"/>
                  <a:ext cx="392" cy="137"/>
                  <a:chOff x="4227" y="1360"/>
                  <a:chExt cx="863" cy="270"/>
                </a:xfrm>
              </p:grpSpPr>
              <p:sp>
                <p:nvSpPr>
                  <p:cNvPr id="66628" name="Line 519"/>
                  <p:cNvSpPr>
                    <a:spLocks noChangeShapeType="1"/>
                  </p:cNvSpPr>
                  <p:nvPr/>
                </p:nvSpPr>
                <p:spPr bwMode="auto">
                  <a:xfrm>
                    <a:off x="4221" y="1598"/>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29" name="Line 520"/>
                  <p:cNvSpPr>
                    <a:spLocks noChangeShapeType="1"/>
                  </p:cNvSpPr>
                  <p:nvPr/>
                </p:nvSpPr>
                <p:spPr bwMode="auto">
                  <a:xfrm rot="6361956" flipH="1" flipV="1">
                    <a:off x="4469" y="1179"/>
                    <a:ext cx="173"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30" name="Line 521"/>
                  <p:cNvSpPr>
                    <a:spLocks noChangeShapeType="1"/>
                  </p:cNvSpPr>
                  <p:nvPr/>
                </p:nvSpPr>
                <p:spPr bwMode="auto">
                  <a:xfrm rot="6361956">
                    <a:off x="4603" y="1390"/>
                    <a:ext cx="173"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31" name="Line 522"/>
                  <p:cNvSpPr>
                    <a:spLocks noChangeShapeType="1"/>
                  </p:cNvSpPr>
                  <p:nvPr/>
                </p:nvSpPr>
                <p:spPr bwMode="auto">
                  <a:xfrm rot="6361956" flipH="1" flipV="1">
                    <a:off x="4753" y="1282"/>
                    <a:ext cx="173"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417" name="Group 523"/>
                <p:cNvGrpSpPr>
                  <a:grpSpLocks/>
                </p:cNvGrpSpPr>
                <p:nvPr/>
              </p:nvGrpSpPr>
              <p:grpSpPr bwMode="auto">
                <a:xfrm rot="5700496">
                  <a:off x="4053" y="1170"/>
                  <a:ext cx="392" cy="137"/>
                  <a:chOff x="4227" y="1360"/>
                  <a:chExt cx="863" cy="270"/>
                </a:xfrm>
              </p:grpSpPr>
              <p:sp>
                <p:nvSpPr>
                  <p:cNvPr id="66624" name="Line 524"/>
                  <p:cNvSpPr>
                    <a:spLocks noChangeShapeType="1"/>
                  </p:cNvSpPr>
                  <p:nvPr/>
                </p:nvSpPr>
                <p:spPr bwMode="auto">
                  <a:xfrm>
                    <a:off x="4210" y="159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25" name="Line 525"/>
                  <p:cNvSpPr>
                    <a:spLocks noChangeShapeType="1"/>
                  </p:cNvSpPr>
                  <p:nvPr/>
                </p:nvSpPr>
                <p:spPr bwMode="auto">
                  <a:xfrm rot="6361956" flipH="1" flipV="1">
                    <a:off x="4460" y="1189"/>
                    <a:ext cx="179" cy="506"/>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26" name="Line 526"/>
                  <p:cNvSpPr>
                    <a:spLocks noChangeShapeType="1"/>
                  </p:cNvSpPr>
                  <p:nvPr/>
                </p:nvSpPr>
                <p:spPr bwMode="auto">
                  <a:xfrm rot="6361956">
                    <a:off x="4572" y="1425"/>
                    <a:ext cx="209" cy="217"/>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27" name="Line 527"/>
                  <p:cNvSpPr>
                    <a:spLocks noChangeShapeType="1"/>
                  </p:cNvSpPr>
                  <p:nvPr/>
                </p:nvSpPr>
                <p:spPr bwMode="auto">
                  <a:xfrm rot="6361956" flipH="1" flipV="1">
                    <a:off x="4732" y="1280"/>
                    <a:ext cx="179" cy="506"/>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43418" name="Group 528"/>
                <p:cNvGrpSpPr>
                  <a:grpSpLocks/>
                </p:cNvGrpSpPr>
                <p:nvPr/>
              </p:nvGrpSpPr>
              <p:grpSpPr bwMode="auto">
                <a:xfrm rot="10800000">
                  <a:off x="3796" y="1402"/>
                  <a:ext cx="392" cy="137"/>
                  <a:chOff x="4227" y="1360"/>
                  <a:chExt cx="863" cy="270"/>
                </a:xfrm>
              </p:grpSpPr>
              <p:sp>
                <p:nvSpPr>
                  <p:cNvPr id="66620" name="Line 529"/>
                  <p:cNvSpPr>
                    <a:spLocks noChangeShapeType="1"/>
                  </p:cNvSpPr>
                  <p:nvPr/>
                </p:nvSpPr>
                <p:spPr bwMode="auto">
                  <a:xfrm>
                    <a:off x="4255" y="162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21" name="Line 530"/>
                  <p:cNvSpPr>
                    <a:spLocks noChangeShapeType="1"/>
                  </p:cNvSpPr>
                  <p:nvPr/>
                </p:nvSpPr>
                <p:spPr bwMode="auto">
                  <a:xfrm rot="6361956" flipH="1" flipV="1">
                    <a:off x="4503" y="1207"/>
                    <a:ext cx="173" cy="53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22" name="Line 531"/>
                  <p:cNvSpPr>
                    <a:spLocks noChangeShapeType="1"/>
                  </p:cNvSpPr>
                  <p:nvPr/>
                </p:nvSpPr>
                <p:spPr bwMode="auto">
                  <a:xfrm rot="6361956">
                    <a:off x="4636" y="1417"/>
                    <a:ext cx="173" cy="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6623" name="Line 532"/>
                  <p:cNvSpPr>
                    <a:spLocks noChangeShapeType="1"/>
                  </p:cNvSpPr>
                  <p:nvPr/>
                </p:nvSpPr>
                <p:spPr bwMode="auto">
                  <a:xfrm rot="6361956" flipH="1" flipV="1">
                    <a:off x="4820" y="1310"/>
                    <a:ext cx="173" cy="501"/>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sp>
            <p:nvSpPr>
              <p:cNvPr id="66601" name="Line 533"/>
              <p:cNvSpPr>
                <a:spLocks noChangeShapeType="1"/>
              </p:cNvSpPr>
              <p:nvPr/>
            </p:nvSpPr>
            <p:spPr bwMode="auto">
              <a:xfrm flipV="1">
                <a:off x="269" y="920"/>
                <a:ext cx="156"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grpSp>
          <p:nvGrpSpPr>
            <p:cNvPr id="143377" name="Group 535"/>
            <p:cNvGrpSpPr>
              <a:grpSpLocks/>
            </p:cNvGrpSpPr>
            <p:nvPr/>
          </p:nvGrpSpPr>
          <p:grpSpPr bwMode="auto">
            <a:xfrm>
              <a:off x="7034149" y="4567935"/>
              <a:ext cx="686276" cy="374227"/>
              <a:chOff x="2647" y="2987"/>
              <a:chExt cx="393" cy="208"/>
            </a:xfrm>
          </p:grpSpPr>
          <p:sp>
            <p:nvSpPr>
              <p:cNvPr id="66583" name="Rectangle 536"/>
              <p:cNvSpPr>
                <a:spLocks noChangeArrowheads="1"/>
              </p:cNvSpPr>
              <p:nvPr/>
            </p:nvSpPr>
            <p:spPr bwMode="auto">
              <a:xfrm>
                <a:off x="2647" y="2987"/>
                <a:ext cx="384" cy="20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66584" name="Text Box 537"/>
              <p:cNvSpPr txBox="1">
                <a:spLocks noChangeArrowheads="1"/>
              </p:cNvSpPr>
              <p:nvPr/>
            </p:nvSpPr>
            <p:spPr bwMode="auto">
              <a:xfrm>
                <a:off x="2649" y="2995"/>
                <a:ext cx="39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sz="1600">
                    <a:latin typeface="+mn-lt"/>
                    <a:cs typeface="+mn-cs"/>
                  </a:rPr>
                  <a:t>MSC</a:t>
                </a:r>
              </a:p>
            </p:txBody>
          </p:sp>
        </p:grpSp>
        <p:sp>
          <p:nvSpPr>
            <p:cNvPr id="66579" name="Text Box 37"/>
            <p:cNvSpPr txBox="1">
              <a:spLocks noChangeArrowheads="1"/>
            </p:cNvSpPr>
            <p:nvPr/>
          </p:nvSpPr>
          <p:spPr bwMode="auto">
            <a:xfrm>
              <a:off x="6665264" y="6117170"/>
              <a:ext cx="1085414" cy="65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smtClean="0">
                  <a:latin typeface="+mn-lt"/>
                  <a:cs typeface="+mn-cs"/>
                </a:rPr>
                <a:t>before</a:t>
              </a:r>
              <a:br>
                <a:rPr lang="en-US" dirty="0" smtClean="0">
                  <a:latin typeface="+mn-lt"/>
                  <a:cs typeface="+mn-cs"/>
                </a:rPr>
              </a:br>
              <a:r>
                <a:rPr lang="en-US" dirty="0" smtClean="0">
                  <a:latin typeface="+mn-lt"/>
                  <a:cs typeface="+mn-cs"/>
                </a:rPr>
                <a:t>handoff</a:t>
              </a:r>
            </a:p>
          </p:txBody>
        </p:sp>
        <p:sp>
          <p:nvSpPr>
            <p:cNvPr id="535" name="Freeform 534"/>
            <p:cNvSpPr>
              <a:spLocks/>
            </p:cNvSpPr>
            <p:nvPr/>
          </p:nvSpPr>
          <p:spPr bwMode="auto">
            <a:xfrm>
              <a:off x="6873494" y="4206304"/>
              <a:ext cx="670560" cy="1556279"/>
            </a:xfrm>
            <a:custGeom>
              <a:avLst/>
              <a:gdLst>
                <a:gd name="T0" fmla="*/ 0 w 384"/>
                <a:gd name="T1" fmla="*/ 2147483647 h 865"/>
                <a:gd name="T2" fmla="*/ 2147483647 w 384"/>
                <a:gd name="T3" fmla="*/ 2147483647 h 865"/>
                <a:gd name="T4" fmla="*/ 2147483647 w 384"/>
                <a:gd name="T5" fmla="*/ 2147483647 h 865"/>
                <a:gd name="T6" fmla="*/ 2147483647 w 384"/>
                <a:gd name="T7" fmla="*/ 2147483647 h 865"/>
                <a:gd name="T8" fmla="*/ 2147483647 w 384"/>
                <a:gd name="T9" fmla="*/ 2147483647 h 865"/>
                <a:gd name="T10" fmla="*/ 2147483647 w 384"/>
                <a:gd name="T11" fmla="*/ 2147483647 h 86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84" h="865">
                  <a:moveTo>
                    <a:pt x="0" y="53"/>
                  </a:moveTo>
                  <a:cubicBezTo>
                    <a:pt x="104" y="26"/>
                    <a:pt x="209" y="0"/>
                    <a:pt x="272" y="21"/>
                  </a:cubicBezTo>
                  <a:cubicBezTo>
                    <a:pt x="335" y="42"/>
                    <a:pt x="368" y="94"/>
                    <a:pt x="376" y="181"/>
                  </a:cubicBezTo>
                  <a:cubicBezTo>
                    <a:pt x="384" y="268"/>
                    <a:pt x="338" y="454"/>
                    <a:pt x="320" y="541"/>
                  </a:cubicBezTo>
                  <a:cubicBezTo>
                    <a:pt x="302" y="628"/>
                    <a:pt x="275" y="652"/>
                    <a:pt x="268" y="706"/>
                  </a:cubicBezTo>
                  <a:cubicBezTo>
                    <a:pt x="261" y="760"/>
                    <a:pt x="275" y="832"/>
                    <a:pt x="277" y="865"/>
                  </a:cubicBezTo>
                </a:path>
              </a:pathLst>
            </a:custGeom>
            <a:noFill/>
            <a:ln w="28575" cmpd="sng">
              <a:solidFill>
                <a:srgbClr val="FF0000"/>
              </a:solidFill>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a:latin typeface="+mn-lt"/>
              </a:endParaRPr>
            </a:p>
          </p:txBody>
        </p:sp>
        <p:sp>
          <p:nvSpPr>
            <p:cNvPr id="536" name="Freeform 535"/>
            <p:cNvSpPr>
              <a:spLocks/>
            </p:cNvSpPr>
            <p:nvPr/>
          </p:nvSpPr>
          <p:spPr bwMode="auto">
            <a:xfrm>
              <a:off x="7726280" y="4111475"/>
              <a:ext cx="1388593" cy="1666271"/>
            </a:xfrm>
            <a:custGeom>
              <a:avLst/>
              <a:gdLst>
                <a:gd name="T0" fmla="*/ 0 w 384"/>
                <a:gd name="T1" fmla="*/ 2147483647 h 865"/>
                <a:gd name="T2" fmla="*/ 2147483647 w 384"/>
                <a:gd name="T3" fmla="*/ 2147483647 h 865"/>
                <a:gd name="T4" fmla="*/ 2147483647 w 384"/>
                <a:gd name="T5" fmla="*/ 2147483647 h 865"/>
                <a:gd name="T6" fmla="*/ 2147483647 w 384"/>
                <a:gd name="T7" fmla="*/ 2147483647 h 865"/>
                <a:gd name="T8" fmla="*/ 2147483647 w 384"/>
                <a:gd name="T9" fmla="*/ 2147483647 h 865"/>
                <a:gd name="T10" fmla="*/ 2147483647 w 384"/>
                <a:gd name="T11" fmla="*/ 2147483647 h 865"/>
                <a:gd name="T12" fmla="*/ 0 60000 65536"/>
                <a:gd name="T13" fmla="*/ 0 60000 65536"/>
                <a:gd name="T14" fmla="*/ 0 60000 65536"/>
                <a:gd name="T15" fmla="*/ 0 60000 65536"/>
                <a:gd name="T16" fmla="*/ 0 60000 65536"/>
                <a:gd name="T17" fmla="*/ 0 60000 65536"/>
                <a:gd name="connsiteX0" fmla="*/ 0 w 10572"/>
                <a:gd name="connsiteY0" fmla="*/ 2245 h 9761"/>
                <a:gd name="connsiteX1" fmla="*/ 7839 w 10572"/>
                <a:gd name="connsiteY1" fmla="*/ 4 h 9761"/>
                <a:gd name="connsiteX2" fmla="*/ 10548 w 10572"/>
                <a:gd name="connsiteY2" fmla="*/ 1853 h 9761"/>
                <a:gd name="connsiteX3" fmla="*/ 9089 w 10572"/>
                <a:gd name="connsiteY3" fmla="*/ 6015 h 9761"/>
                <a:gd name="connsiteX4" fmla="*/ 7735 w 10572"/>
                <a:gd name="connsiteY4" fmla="*/ 7923 h 9761"/>
                <a:gd name="connsiteX5" fmla="*/ 7970 w 10572"/>
                <a:gd name="connsiteY5" fmla="*/ 9761 h 9761"/>
                <a:gd name="connsiteX0" fmla="*/ 0 w 10129"/>
                <a:gd name="connsiteY0" fmla="*/ 3065 h 10765"/>
                <a:gd name="connsiteX1" fmla="*/ 4733 w 10129"/>
                <a:gd name="connsiteY1" fmla="*/ 2 h 10765"/>
                <a:gd name="connsiteX2" fmla="*/ 9977 w 10129"/>
                <a:gd name="connsiteY2" fmla="*/ 2663 h 10765"/>
                <a:gd name="connsiteX3" fmla="*/ 8597 w 10129"/>
                <a:gd name="connsiteY3" fmla="*/ 6927 h 10765"/>
                <a:gd name="connsiteX4" fmla="*/ 7316 w 10129"/>
                <a:gd name="connsiteY4" fmla="*/ 8882 h 10765"/>
                <a:gd name="connsiteX5" fmla="*/ 7539 w 10129"/>
                <a:gd name="connsiteY5" fmla="*/ 10765 h 10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29" h="10765">
                  <a:moveTo>
                    <a:pt x="0" y="3065"/>
                  </a:moveTo>
                  <a:cubicBezTo>
                    <a:pt x="2561" y="2745"/>
                    <a:pt x="3070" y="69"/>
                    <a:pt x="4733" y="2"/>
                  </a:cubicBezTo>
                  <a:cubicBezTo>
                    <a:pt x="6396" y="-64"/>
                    <a:pt x="9333" y="1509"/>
                    <a:pt x="9977" y="2663"/>
                  </a:cubicBezTo>
                  <a:cubicBezTo>
                    <a:pt x="10621" y="3817"/>
                    <a:pt x="9041" y="5898"/>
                    <a:pt x="8597" y="6927"/>
                  </a:cubicBezTo>
                  <a:cubicBezTo>
                    <a:pt x="8155" y="7958"/>
                    <a:pt x="7489" y="8243"/>
                    <a:pt x="7316" y="8882"/>
                  </a:cubicBezTo>
                  <a:cubicBezTo>
                    <a:pt x="7144" y="9521"/>
                    <a:pt x="7489" y="10374"/>
                    <a:pt x="7539" y="10765"/>
                  </a:cubicBezTo>
                </a:path>
              </a:pathLst>
            </a:custGeom>
            <a:noFill/>
            <a:ln w="28575" cmpd="sng">
              <a:solidFill>
                <a:srgbClr val="FF0000"/>
              </a:solidFill>
              <a:prstDash val="dash"/>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2" tIns="50941" rIns="101882" bIns="50941"/>
            <a:lstStyle/>
            <a:p>
              <a:endParaRPr lang="en-US">
                <a:latin typeface="+mn-lt"/>
              </a:endParaRPr>
            </a:p>
          </p:txBody>
        </p:sp>
        <p:grpSp>
          <p:nvGrpSpPr>
            <p:cNvPr id="537" name="Group 17"/>
            <p:cNvGrpSpPr>
              <a:grpSpLocks/>
            </p:cNvGrpSpPr>
            <p:nvPr/>
          </p:nvGrpSpPr>
          <p:grpSpPr bwMode="auto">
            <a:xfrm>
              <a:off x="7863232" y="5699985"/>
              <a:ext cx="1585595" cy="392218"/>
              <a:chOff x="3072" y="739"/>
              <a:chExt cx="652" cy="146"/>
            </a:xfrm>
          </p:grpSpPr>
          <p:pic>
            <p:nvPicPr>
              <p:cNvPr id="538" name="Picture 18" descr="lgv_fqmg[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237" y="739"/>
                <a:ext cx="487"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9" name="Line 19"/>
              <p:cNvSpPr>
                <a:spLocks noChangeShapeType="1"/>
              </p:cNvSpPr>
              <p:nvPr/>
            </p:nvSpPr>
            <p:spPr bwMode="auto">
              <a:xfrm flipH="1">
                <a:off x="3104" y="784"/>
                <a:ext cx="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sp>
            <p:nvSpPr>
              <p:cNvPr id="540" name="Line 20"/>
              <p:cNvSpPr>
                <a:spLocks noChangeShapeType="1"/>
              </p:cNvSpPr>
              <p:nvPr/>
            </p:nvSpPr>
            <p:spPr bwMode="auto">
              <a:xfrm flipH="1">
                <a:off x="3072" y="760"/>
                <a:ext cx="1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mn-lt"/>
                  <a:cs typeface="+mn-cs"/>
                </a:endParaRPr>
              </a:p>
            </p:txBody>
          </p:sp>
        </p:grpSp>
        <p:sp>
          <p:nvSpPr>
            <p:cNvPr id="541" name="Text Box 37"/>
            <p:cNvSpPr txBox="1">
              <a:spLocks noChangeArrowheads="1"/>
            </p:cNvSpPr>
            <p:nvPr/>
          </p:nvSpPr>
          <p:spPr bwMode="auto">
            <a:xfrm>
              <a:off x="8471057" y="6038679"/>
              <a:ext cx="757187" cy="379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smtClean="0">
                  <a:latin typeface="+mn-lt"/>
                  <a:cs typeface="+mn-cs"/>
                </a:rPr>
                <a:t>after</a:t>
              </a:r>
            </a:p>
          </p:txBody>
        </p:sp>
      </p:grpSp>
      <p:sp>
        <p:nvSpPr>
          <p:cNvPr id="3" name="Slide Number Placeholder 2"/>
          <p:cNvSpPr>
            <a:spLocks noGrp="1"/>
          </p:cNvSpPr>
          <p:nvPr>
            <p:ph type="sldNum" sz="quarter" idx="10"/>
          </p:nvPr>
        </p:nvSpPr>
        <p:spPr/>
        <p:txBody>
          <a:bodyPr/>
          <a:lstStyle/>
          <a:p>
            <a:fld id="{0783864D-491B-0D48-9494-9F5AD408C5EE}"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2"/>
          <p:cNvSpPr>
            <a:spLocks noGrp="1" noChangeArrowheads="1"/>
          </p:cNvSpPr>
          <p:nvPr>
            <p:ph type="title"/>
          </p:nvPr>
        </p:nvSpPr>
        <p:spPr>
          <a:xfrm>
            <a:off x="0" y="707530"/>
            <a:ext cx="9756299" cy="1295400"/>
          </a:xfrm>
        </p:spPr>
        <p:txBody>
          <a:bodyPr/>
          <a:lstStyle/>
          <a:p>
            <a:pPr>
              <a:defRPr/>
            </a:pPr>
            <a:r>
              <a:rPr lang="en-US" dirty="0" smtClean="0">
                <a:latin typeface="+mn-lt"/>
                <a:cs typeface="+mj-cs"/>
              </a:rPr>
              <a:t>Mobility and Higher Layer Protocols</a:t>
            </a:r>
            <a:endParaRPr lang="en-US" dirty="0">
              <a:latin typeface="+mn-lt"/>
              <a:cs typeface="+mj-cs"/>
            </a:endParaRPr>
          </a:p>
        </p:txBody>
      </p:sp>
      <p:sp>
        <p:nvSpPr>
          <p:cNvPr id="69637" name="Rectangle 3"/>
          <p:cNvSpPr>
            <a:spLocks noGrp="1" noChangeArrowheads="1"/>
          </p:cNvSpPr>
          <p:nvPr>
            <p:ph type="body" idx="1"/>
          </p:nvPr>
        </p:nvSpPr>
        <p:spPr>
          <a:xfrm>
            <a:off x="0" y="1824591"/>
            <a:ext cx="10058400" cy="5947809"/>
          </a:xfrm>
        </p:spPr>
        <p:txBody>
          <a:bodyPr>
            <a:normAutofit fontScale="92500" lnSpcReduction="10000"/>
          </a:bodyPr>
          <a:lstStyle/>
          <a:p>
            <a:pPr>
              <a:defRPr/>
            </a:pPr>
            <a:r>
              <a:rPr lang="en-US" dirty="0" smtClean="0">
                <a:cs typeface="+mn-cs"/>
              </a:rPr>
              <a:t>Logically</a:t>
            </a:r>
            <a:r>
              <a:rPr lang="en-US" dirty="0">
                <a:cs typeface="+mn-cs"/>
              </a:rPr>
              <a:t>, </a:t>
            </a:r>
            <a:r>
              <a:rPr lang="en-US" dirty="0" smtClean="0">
                <a:cs typeface="+mn-cs"/>
              </a:rPr>
              <a:t>impact of mobility </a:t>
            </a:r>
            <a:r>
              <a:rPr lang="en-US" i="1" dirty="0">
                <a:cs typeface="+mn-cs"/>
              </a:rPr>
              <a:t>should</a:t>
            </a:r>
            <a:r>
              <a:rPr lang="en-US" dirty="0">
                <a:cs typeface="+mn-cs"/>
              </a:rPr>
              <a:t> be minimal …</a:t>
            </a:r>
          </a:p>
          <a:p>
            <a:pPr lvl="1">
              <a:defRPr/>
            </a:pPr>
            <a:r>
              <a:rPr lang="en-US" dirty="0" smtClean="0"/>
              <a:t>for IP, best </a:t>
            </a:r>
            <a:r>
              <a:rPr lang="en-US" dirty="0"/>
              <a:t>effort service model remains unchanged </a:t>
            </a:r>
          </a:p>
          <a:p>
            <a:pPr lvl="1">
              <a:defRPr/>
            </a:pPr>
            <a:r>
              <a:rPr lang="en-US" dirty="0"/>
              <a:t>TCP and UDP can (and do) run over wireless, </a:t>
            </a:r>
            <a:r>
              <a:rPr lang="en-US" dirty="0" smtClean="0"/>
              <a:t>mobile</a:t>
            </a:r>
          </a:p>
          <a:p>
            <a:pPr lvl="2">
              <a:defRPr/>
            </a:pPr>
            <a:r>
              <a:rPr lang="en-US" dirty="0" smtClean="0"/>
              <a:t>BUT, for standard TCP, address used by mobile device must not change while connection is active</a:t>
            </a:r>
          </a:p>
          <a:p>
            <a:pPr lvl="3">
              <a:defRPr/>
            </a:pPr>
            <a:r>
              <a:rPr lang="en-US" dirty="0" smtClean="0"/>
              <a:t>mobile IP can maintain TCP connections of mobile devices if access networks support it</a:t>
            </a:r>
          </a:p>
          <a:p>
            <a:pPr lvl="3">
              <a:defRPr/>
            </a:pPr>
            <a:r>
              <a:rPr lang="en-US" dirty="0" smtClean="0"/>
              <a:t>Some TCP extensions allow support of multiple IP addresses, </a:t>
            </a:r>
            <a:r>
              <a:rPr lang="en-US" i="1" dirty="0" smtClean="0"/>
              <a:t>i.e.,</a:t>
            </a:r>
            <a:r>
              <a:rPr lang="en-US" dirty="0" smtClean="0"/>
              <a:t> MP-TCP (RFC 6182 and 6284) and approaches such as SCTP (RFC 4960) do so natively.  Native mobility extensions are also available with IPv6, </a:t>
            </a:r>
            <a:r>
              <a:rPr lang="en-US" i="1" dirty="0" smtClean="0"/>
              <a:t>e.g.,</a:t>
            </a:r>
            <a:r>
              <a:rPr lang="en-US" dirty="0" smtClean="0"/>
              <a:t> the Shim6 protocol (RFC 6629)</a:t>
            </a:r>
            <a:endParaRPr lang="en-US" dirty="0"/>
          </a:p>
          <a:p>
            <a:pPr>
              <a:defRPr/>
            </a:pPr>
            <a:r>
              <a:rPr lang="en-US" dirty="0" smtClean="0">
                <a:cs typeface="+mn-cs"/>
              </a:rPr>
              <a:t>Performance issues in wireless networks</a:t>
            </a:r>
            <a:endParaRPr lang="en-US" dirty="0">
              <a:cs typeface="+mn-cs"/>
            </a:endParaRPr>
          </a:p>
          <a:p>
            <a:pPr lvl="1">
              <a:defRPr/>
            </a:pPr>
            <a:r>
              <a:rPr lang="en-US" dirty="0"/>
              <a:t>packet loss/delay due to bit-errors (discarded packets, delays for link-layer retransmissions), and handoff</a:t>
            </a:r>
          </a:p>
          <a:p>
            <a:pPr lvl="2">
              <a:defRPr/>
            </a:pPr>
            <a:r>
              <a:rPr lang="en-US" dirty="0"/>
              <a:t>TCP interprets loss as congestion, will decrease congestion window </a:t>
            </a:r>
            <a:r>
              <a:rPr lang="en-US" dirty="0" smtClean="0"/>
              <a:t>unnecessarily</a:t>
            </a:r>
            <a:endParaRPr lang="en-US" dirty="0"/>
          </a:p>
          <a:p>
            <a:pPr lvl="1">
              <a:defRPr/>
            </a:pPr>
            <a:r>
              <a:rPr lang="en-US" dirty="0"/>
              <a:t>delay impairments for real-time </a:t>
            </a:r>
            <a:r>
              <a:rPr lang="en-US" dirty="0" smtClean="0"/>
              <a:t>traffic (mobile IP triangular routing)</a:t>
            </a:r>
            <a:endParaRPr lang="en-US" dirty="0"/>
          </a:p>
          <a:p>
            <a:pPr lvl="1">
              <a:defRPr/>
            </a:pPr>
            <a:r>
              <a:rPr lang="en-US" dirty="0"/>
              <a:t>limited bandwidth of wireless links</a:t>
            </a:r>
          </a:p>
        </p:txBody>
      </p:sp>
      <p:sp>
        <p:nvSpPr>
          <p:cNvPr id="2" name="Slide Number Placeholder 1"/>
          <p:cNvSpPr>
            <a:spLocks noGrp="1"/>
          </p:cNvSpPr>
          <p:nvPr>
            <p:ph type="sldNum" sz="quarter" idx="10"/>
          </p:nvPr>
        </p:nvSpPr>
        <p:spPr/>
        <p:txBody>
          <a:bodyPr/>
          <a:lstStyle/>
          <a:p>
            <a:fld id="{0783864D-491B-0D48-9494-9F5AD408C5EE}"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14288" y="1563947"/>
            <a:ext cx="10044112" cy="5786437"/>
          </a:xfrm>
        </p:spPr>
        <p:txBody>
          <a:bodyPr/>
          <a:lstStyle/>
          <a:p>
            <a:r>
              <a:rPr lang="en-US" sz="2000" dirty="0" smtClean="0"/>
              <a:t>Let </a:t>
            </a:r>
            <a:r>
              <a:rPr lang="en-US" sz="2000" i="1" dirty="0" smtClean="0"/>
              <a:t>A</a:t>
            </a:r>
            <a:r>
              <a:rPr lang="en-US" sz="2000" dirty="0" smtClean="0"/>
              <a:t> be a mobile IP host with a “permanent” address of 1.2.3.4 (pa), a home agent at 1.2.3.1 (ha) and a current “care-of” address of 2.3.4.5 (ca). </a:t>
            </a:r>
            <a:r>
              <a:rPr lang="en-US" sz="2000" dirty="0" smtClean="0"/>
              <a:t>Assume that host </a:t>
            </a:r>
            <a:r>
              <a:rPr lang="en-US" sz="2000" i="1" dirty="0" smtClean="0"/>
              <a:t>B</a:t>
            </a:r>
            <a:r>
              <a:rPr lang="en-US" sz="2000" dirty="0" smtClean="0"/>
              <a:t> that is on the same subnet as </a:t>
            </a:r>
            <a:r>
              <a:rPr lang="en-US" sz="2000" i="1" dirty="0" smtClean="0"/>
              <a:t>A,</a:t>
            </a:r>
            <a:r>
              <a:rPr lang="en-US" sz="2000" dirty="0" smtClean="0"/>
              <a:t> previously communicated with </a:t>
            </a:r>
            <a:r>
              <a:rPr lang="en-US" sz="2000" i="1" dirty="0" smtClean="0"/>
              <a:t>A</a:t>
            </a:r>
            <a:r>
              <a:rPr lang="en-US" sz="2000" dirty="0" smtClean="0"/>
              <a:t> when it was in its home network, and consequently cached the MAC address of </a:t>
            </a:r>
            <a:r>
              <a:rPr lang="en-US" sz="2000" i="1" dirty="0" smtClean="0"/>
              <a:t>A</a:t>
            </a:r>
            <a:r>
              <a:rPr lang="en-US" sz="2000" dirty="0" smtClean="0"/>
              <a:t> for subsequent communications.  What is required to enable </a:t>
            </a:r>
            <a:r>
              <a:rPr lang="en-US" sz="2000" i="1" dirty="0" smtClean="0"/>
              <a:t>B</a:t>
            </a:r>
            <a:r>
              <a:rPr lang="en-US" sz="2000" dirty="0" smtClean="0"/>
              <a:t> to communicate with </a:t>
            </a:r>
            <a:r>
              <a:rPr lang="en-US" sz="2000" i="1" dirty="0" smtClean="0"/>
              <a:t>A</a:t>
            </a:r>
            <a:r>
              <a:rPr lang="en-US" sz="2000" dirty="0" smtClean="0"/>
              <a:t> once </a:t>
            </a:r>
            <a:r>
              <a:rPr lang="en-US" sz="2000" i="1" dirty="0" smtClean="0"/>
              <a:t>A</a:t>
            </a:r>
            <a:r>
              <a:rPr lang="en-US" sz="2000" dirty="0" smtClean="0"/>
              <a:t> has moved to a different network?</a:t>
            </a:r>
            <a:endParaRPr lang="en-US" sz="2000"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32</a:t>
            </a:fld>
            <a:endParaRPr lang="en-US" dirty="0"/>
          </a:p>
        </p:txBody>
      </p:sp>
    </p:spTree>
    <p:extLst>
      <p:ext uri="{BB962C8B-B14F-4D97-AF65-F5344CB8AC3E}">
        <p14:creationId xmlns:p14="http://schemas.microsoft.com/office/powerpoint/2010/main" val="1956422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14288" y="1563947"/>
            <a:ext cx="10044112" cy="5786437"/>
          </a:xfrm>
        </p:spPr>
        <p:txBody>
          <a:bodyPr/>
          <a:lstStyle/>
          <a:p>
            <a:r>
              <a:rPr lang="en-US" sz="2000" dirty="0" smtClean="0"/>
              <a:t>Let </a:t>
            </a:r>
            <a:r>
              <a:rPr lang="en-US" sz="2000" i="1" dirty="0" smtClean="0"/>
              <a:t>A</a:t>
            </a:r>
            <a:r>
              <a:rPr lang="en-US" sz="2000" dirty="0" smtClean="0"/>
              <a:t> be a mobile IP host with a “permanent” address of 1.2.3.4 (pa), a home agent at 1.2.3.1 (ha) and a current “care-of” address of 2.3.4.5 (ca). </a:t>
            </a:r>
            <a:r>
              <a:rPr lang="en-US" sz="2000" dirty="0" smtClean="0"/>
              <a:t>Assume that host </a:t>
            </a:r>
            <a:r>
              <a:rPr lang="en-US" sz="2000" i="1" dirty="0" smtClean="0"/>
              <a:t>B</a:t>
            </a:r>
            <a:r>
              <a:rPr lang="en-US" sz="2000" dirty="0" smtClean="0"/>
              <a:t> that is on the same subnet as </a:t>
            </a:r>
            <a:r>
              <a:rPr lang="en-US" sz="2000" i="1" dirty="0" smtClean="0"/>
              <a:t>A,</a:t>
            </a:r>
            <a:r>
              <a:rPr lang="en-US" sz="2000" dirty="0" smtClean="0"/>
              <a:t> previously communicated with </a:t>
            </a:r>
            <a:r>
              <a:rPr lang="en-US" sz="2000" i="1" dirty="0" smtClean="0"/>
              <a:t>A</a:t>
            </a:r>
            <a:r>
              <a:rPr lang="en-US" sz="2000" dirty="0" smtClean="0"/>
              <a:t> when it was in its home network, and consequently cached the MAC address of </a:t>
            </a:r>
            <a:r>
              <a:rPr lang="en-US" sz="2000" i="1" dirty="0" smtClean="0"/>
              <a:t>A</a:t>
            </a:r>
            <a:r>
              <a:rPr lang="en-US" sz="2000" dirty="0" smtClean="0"/>
              <a:t> for subsequent </a:t>
            </a:r>
            <a:r>
              <a:rPr lang="en-US" sz="2000" dirty="0"/>
              <a:t>communications. What is required to enable </a:t>
            </a:r>
            <a:r>
              <a:rPr lang="en-US" sz="2000" i="1" dirty="0"/>
              <a:t>B</a:t>
            </a:r>
            <a:r>
              <a:rPr lang="en-US" sz="2000" dirty="0"/>
              <a:t> to communicate with </a:t>
            </a:r>
            <a:r>
              <a:rPr lang="en-US" sz="2000" i="1" dirty="0"/>
              <a:t>A</a:t>
            </a:r>
            <a:r>
              <a:rPr lang="en-US" sz="2000" dirty="0"/>
              <a:t> once </a:t>
            </a:r>
            <a:r>
              <a:rPr lang="en-US" sz="2000" i="1" dirty="0"/>
              <a:t>A</a:t>
            </a:r>
            <a:r>
              <a:rPr lang="en-US" sz="2000" dirty="0"/>
              <a:t> has moved to a different network</a:t>
            </a:r>
            <a:r>
              <a:rPr lang="en-US" sz="2000" dirty="0" smtClean="0"/>
              <a:t>?</a:t>
            </a:r>
          </a:p>
          <a:p>
            <a:endParaRPr lang="en-US" sz="2000" dirty="0"/>
          </a:p>
          <a:p>
            <a:pPr marL="295275" indent="0">
              <a:buNone/>
            </a:pPr>
            <a:r>
              <a:rPr lang="en-US" sz="2000" i="1" dirty="0" smtClean="0"/>
              <a:t>Upon </a:t>
            </a:r>
            <a:r>
              <a:rPr lang="en-US" sz="2000" i="1" dirty="0" smtClean="0"/>
              <a:t>receiving A’s registration in a foreign network, t</a:t>
            </a:r>
            <a:r>
              <a:rPr lang="en-US" sz="2000" i="1" dirty="0" smtClean="0"/>
              <a:t>he home agent in            A’s home network needs to issue a gratuitous ARP to flush A’s MAC addres</a:t>
            </a:r>
            <a:r>
              <a:rPr lang="en-US" sz="2000" i="1" dirty="0" smtClean="0"/>
              <a:t>s from the ARP caches of all devices in A’s home network, and replace it </a:t>
            </a:r>
            <a:r>
              <a:rPr lang="en-US" sz="2000" i="1" smtClean="0"/>
              <a:t>with its </a:t>
            </a:r>
            <a:r>
              <a:rPr lang="en-US" sz="2000" i="1" dirty="0" smtClean="0"/>
              <a:t>own MAC address.</a:t>
            </a:r>
            <a:endParaRPr lang="en-US" sz="2000" i="1"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33</a:t>
            </a:fld>
            <a:endParaRPr lang="en-US" dirty="0"/>
          </a:p>
        </p:txBody>
      </p:sp>
    </p:spTree>
    <p:extLst>
      <p:ext uri="{BB962C8B-B14F-4D97-AF65-F5344CB8AC3E}">
        <p14:creationId xmlns:p14="http://schemas.microsoft.com/office/powerpoint/2010/main" val="42752030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14288" y="1563947"/>
            <a:ext cx="10044112" cy="5786437"/>
          </a:xfrm>
        </p:spPr>
        <p:txBody>
          <a:bodyPr/>
          <a:lstStyle/>
          <a:p>
            <a:r>
              <a:rPr lang="en-US" sz="2000" dirty="0" smtClean="0"/>
              <a:t>Let </a:t>
            </a:r>
            <a:r>
              <a:rPr lang="en-US" sz="2000" i="1" dirty="0" smtClean="0"/>
              <a:t>A</a:t>
            </a:r>
            <a:r>
              <a:rPr lang="en-US" sz="2000" dirty="0" smtClean="0"/>
              <a:t> be a mobile IP host with a “permanent” address of 1.2.3.4 (pa), a home agent at 1.2.3.1 (ha) and a current “care-of” address of 2.3.4.5 (ca). Let </a:t>
            </a:r>
            <a:r>
              <a:rPr lang="en-US" sz="2000" i="1" dirty="0" smtClean="0"/>
              <a:t>B</a:t>
            </a:r>
            <a:r>
              <a:rPr lang="en-US" sz="2000" dirty="0" smtClean="0"/>
              <a:t> be a host with address 3.4.5.6  (b) attempting to set up a TCP connection to a server on </a:t>
            </a:r>
            <a:r>
              <a:rPr lang="en-US" sz="2000" i="1" dirty="0" smtClean="0"/>
              <a:t>A</a:t>
            </a:r>
            <a:r>
              <a:rPr lang="en-US" sz="2000" dirty="0" smtClean="0"/>
              <a:t>. Draw a time-space diagram showing the TCP SYN packet as it travels from </a:t>
            </a:r>
            <a:r>
              <a:rPr lang="en-US" sz="2000" i="1" dirty="0" smtClean="0"/>
              <a:t>B</a:t>
            </a:r>
            <a:r>
              <a:rPr lang="en-US" sz="2000" dirty="0" smtClean="0"/>
              <a:t> to </a:t>
            </a:r>
            <a:r>
              <a:rPr lang="en-US" sz="2000" i="1" dirty="0" smtClean="0"/>
              <a:t>A</a:t>
            </a:r>
            <a:r>
              <a:rPr lang="en-US" sz="2000" dirty="0" smtClean="0"/>
              <a:t> and the resulting </a:t>
            </a:r>
            <a:r>
              <a:rPr lang="en-US" sz="2000" i="1" dirty="0" smtClean="0"/>
              <a:t>ACK</a:t>
            </a:r>
            <a:r>
              <a:rPr lang="en-US" sz="2000" dirty="0" smtClean="0"/>
              <a:t>. Your diagram should include </a:t>
            </a:r>
            <a:r>
              <a:rPr lang="en-US" sz="2000" i="1" dirty="0" smtClean="0"/>
              <a:t>B</a:t>
            </a:r>
            <a:r>
              <a:rPr lang="en-US" sz="2000" dirty="0" smtClean="0"/>
              <a:t>, the home agent for </a:t>
            </a:r>
            <a:r>
              <a:rPr lang="en-US" sz="2000" i="1" dirty="0" smtClean="0"/>
              <a:t>A</a:t>
            </a:r>
            <a:r>
              <a:rPr lang="en-US" sz="2000" dirty="0" smtClean="0"/>
              <a:t>, the foreign agent for </a:t>
            </a:r>
            <a:r>
              <a:rPr lang="en-US" sz="2000" i="1" dirty="0" smtClean="0"/>
              <a:t>A,</a:t>
            </a:r>
            <a:r>
              <a:rPr lang="en-US" sz="2000" dirty="0" smtClean="0"/>
              <a:t> and </a:t>
            </a:r>
            <a:r>
              <a:rPr lang="en-US" sz="2000" i="1" dirty="0" smtClean="0"/>
              <a:t>A </a:t>
            </a:r>
            <a:r>
              <a:rPr lang="en-US" sz="2000" dirty="0" smtClean="0"/>
              <a:t>itself. Label each arrow in the diagram with the source and destination IP addresses contained in the packets.</a:t>
            </a:r>
            <a:endParaRPr lang="en-US" sz="2000"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34</a:t>
            </a:fld>
            <a:endParaRPr lang="en-US" dirty="0"/>
          </a:p>
        </p:txBody>
      </p:sp>
    </p:spTree>
    <p:extLst>
      <p:ext uri="{BB962C8B-B14F-4D97-AF65-F5344CB8AC3E}">
        <p14:creationId xmlns:p14="http://schemas.microsoft.com/office/powerpoint/2010/main" val="11194847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14288" y="1563947"/>
            <a:ext cx="10044112" cy="5786437"/>
          </a:xfrm>
        </p:spPr>
        <p:txBody>
          <a:bodyPr/>
          <a:lstStyle/>
          <a:p>
            <a:r>
              <a:rPr lang="en-US" sz="2000" dirty="0" smtClean="0"/>
              <a:t>Let </a:t>
            </a:r>
            <a:r>
              <a:rPr lang="en-US" sz="2000" i="1" dirty="0" smtClean="0"/>
              <a:t>A</a:t>
            </a:r>
            <a:r>
              <a:rPr lang="en-US" sz="2000" dirty="0" smtClean="0"/>
              <a:t> be a mobile IP host with a “permanent” address of 1.2.3.4 (pa), a home agent at 1.2.3.1 (ha) and a current “care-of” address of 2.3.4.5 (ca). Let </a:t>
            </a:r>
            <a:r>
              <a:rPr lang="en-US" sz="2000" i="1" dirty="0" smtClean="0"/>
              <a:t>B</a:t>
            </a:r>
            <a:r>
              <a:rPr lang="en-US" sz="2000" dirty="0" smtClean="0"/>
              <a:t> be a host with address 3.4.5.6  (b) attempting to set up a TCP connection to a server on </a:t>
            </a:r>
            <a:r>
              <a:rPr lang="en-US" sz="2000" i="1" dirty="0" smtClean="0"/>
              <a:t>A</a:t>
            </a:r>
            <a:r>
              <a:rPr lang="en-US" sz="2000" dirty="0" smtClean="0"/>
              <a:t>. Draw a time-space diagram showing the TCP SYN packet as it travels from </a:t>
            </a:r>
            <a:r>
              <a:rPr lang="en-US" sz="2000" i="1" dirty="0" smtClean="0"/>
              <a:t>B</a:t>
            </a:r>
            <a:r>
              <a:rPr lang="en-US" sz="2000" dirty="0" smtClean="0"/>
              <a:t> to </a:t>
            </a:r>
            <a:r>
              <a:rPr lang="en-US" sz="2000" i="1" dirty="0" smtClean="0"/>
              <a:t>A</a:t>
            </a:r>
            <a:r>
              <a:rPr lang="en-US" sz="2000" dirty="0" smtClean="0"/>
              <a:t> and the resulting </a:t>
            </a:r>
            <a:r>
              <a:rPr lang="en-US" sz="2000" i="1" dirty="0" smtClean="0"/>
              <a:t>ACK</a:t>
            </a:r>
            <a:r>
              <a:rPr lang="en-US" sz="2000" dirty="0" smtClean="0"/>
              <a:t>. Your diagram should include </a:t>
            </a:r>
            <a:r>
              <a:rPr lang="en-US" sz="2000" i="1" dirty="0" smtClean="0"/>
              <a:t>B</a:t>
            </a:r>
            <a:r>
              <a:rPr lang="en-US" sz="2000" dirty="0" smtClean="0"/>
              <a:t>, the home agent for </a:t>
            </a:r>
            <a:r>
              <a:rPr lang="en-US" sz="2000" i="1" dirty="0" smtClean="0"/>
              <a:t>A</a:t>
            </a:r>
            <a:r>
              <a:rPr lang="en-US" sz="2000" dirty="0" smtClean="0"/>
              <a:t>, the foreign agent for </a:t>
            </a:r>
            <a:r>
              <a:rPr lang="en-US" sz="2000" i="1" dirty="0" smtClean="0"/>
              <a:t>A,</a:t>
            </a:r>
            <a:r>
              <a:rPr lang="en-US" sz="2000" dirty="0" smtClean="0"/>
              <a:t> and </a:t>
            </a:r>
            <a:r>
              <a:rPr lang="en-US" sz="2000" i="1" dirty="0" smtClean="0"/>
              <a:t>A </a:t>
            </a:r>
            <a:r>
              <a:rPr lang="en-US" sz="2000" dirty="0" smtClean="0"/>
              <a:t>itself. Label each arrow in the diagram with the source and destination IP addresses contained in the packets.</a:t>
            </a:r>
            <a:endParaRPr lang="en-US" sz="2000"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35</a:t>
            </a:fld>
            <a:endParaRPr lang="en-US" dirty="0"/>
          </a:p>
        </p:txBody>
      </p:sp>
      <p:cxnSp>
        <p:nvCxnSpPr>
          <p:cNvPr id="6" name="Straight Arrow Connector 5"/>
          <p:cNvCxnSpPr/>
          <p:nvPr/>
        </p:nvCxnSpPr>
        <p:spPr bwMode="auto">
          <a:xfrm>
            <a:off x="2196960" y="4322614"/>
            <a:ext cx="0" cy="3443844"/>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7" name="Straight Arrow Connector 6"/>
          <p:cNvCxnSpPr/>
          <p:nvPr/>
        </p:nvCxnSpPr>
        <p:spPr bwMode="auto">
          <a:xfrm>
            <a:off x="3988110" y="4320639"/>
            <a:ext cx="0" cy="3443844"/>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8" name="Straight Arrow Connector 7"/>
          <p:cNvCxnSpPr/>
          <p:nvPr/>
        </p:nvCxnSpPr>
        <p:spPr bwMode="auto">
          <a:xfrm>
            <a:off x="5779260" y="4318664"/>
            <a:ext cx="0" cy="3443844"/>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9" name="Straight Arrow Connector 8"/>
          <p:cNvCxnSpPr/>
          <p:nvPr/>
        </p:nvCxnSpPr>
        <p:spPr bwMode="auto">
          <a:xfrm>
            <a:off x="7570410" y="4316689"/>
            <a:ext cx="0" cy="3443844"/>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10" name="TextBox 9"/>
          <p:cNvSpPr txBox="1"/>
          <p:nvPr/>
        </p:nvSpPr>
        <p:spPr>
          <a:xfrm>
            <a:off x="1721922" y="4251366"/>
            <a:ext cx="415636" cy="369332"/>
          </a:xfrm>
          <a:prstGeom prst="rect">
            <a:avLst/>
          </a:prstGeom>
          <a:noFill/>
        </p:spPr>
        <p:txBody>
          <a:bodyPr wrap="square" rtlCol="0">
            <a:spAutoFit/>
          </a:bodyPr>
          <a:lstStyle/>
          <a:p>
            <a:pPr algn="ctr"/>
            <a:r>
              <a:rPr lang="en-US" dirty="0" smtClean="0">
                <a:latin typeface="+mn-lt"/>
              </a:rPr>
              <a:t>B</a:t>
            </a:r>
            <a:endParaRPr lang="en-US" dirty="0">
              <a:latin typeface="+mn-lt"/>
            </a:endParaRPr>
          </a:p>
        </p:txBody>
      </p:sp>
      <p:sp>
        <p:nvSpPr>
          <p:cNvPr id="11" name="TextBox 10"/>
          <p:cNvSpPr txBox="1"/>
          <p:nvPr/>
        </p:nvSpPr>
        <p:spPr>
          <a:xfrm>
            <a:off x="3455719" y="4249391"/>
            <a:ext cx="579864" cy="369332"/>
          </a:xfrm>
          <a:prstGeom prst="rect">
            <a:avLst/>
          </a:prstGeom>
          <a:noFill/>
        </p:spPr>
        <p:txBody>
          <a:bodyPr wrap="square" rtlCol="0">
            <a:spAutoFit/>
          </a:bodyPr>
          <a:lstStyle/>
          <a:p>
            <a:pPr algn="ctr"/>
            <a:r>
              <a:rPr lang="en-US" dirty="0" smtClean="0">
                <a:latin typeface="+mn-lt"/>
              </a:rPr>
              <a:t>ha</a:t>
            </a:r>
            <a:endParaRPr lang="en-US" dirty="0">
              <a:latin typeface="+mn-lt"/>
            </a:endParaRPr>
          </a:p>
        </p:txBody>
      </p:sp>
      <p:sp>
        <p:nvSpPr>
          <p:cNvPr id="12" name="TextBox 11"/>
          <p:cNvSpPr txBox="1"/>
          <p:nvPr/>
        </p:nvSpPr>
        <p:spPr>
          <a:xfrm>
            <a:off x="5237016" y="4247416"/>
            <a:ext cx="579864" cy="369332"/>
          </a:xfrm>
          <a:prstGeom prst="rect">
            <a:avLst/>
          </a:prstGeom>
          <a:noFill/>
        </p:spPr>
        <p:txBody>
          <a:bodyPr wrap="square" rtlCol="0">
            <a:spAutoFit/>
          </a:bodyPr>
          <a:lstStyle/>
          <a:p>
            <a:pPr algn="ctr"/>
            <a:r>
              <a:rPr lang="en-US" dirty="0" smtClean="0">
                <a:latin typeface="+mn-lt"/>
              </a:rPr>
              <a:t>ca</a:t>
            </a:r>
            <a:endParaRPr lang="en-US" dirty="0">
              <a:latin typeface="+mn-lt"/>
            </a:endParaRPr>
          </a:p>
        </p:txBody>
      </p:sp>
      <p:sp>
        <p:nvSpPr>
          <p:cNvPr id="13" name="TextBox 12"/>
          <p:cNvSpPr txBox="1"/>
          <p:nvPr/>
        </p:nvSpPr>
        <p:spPr>
          <a:xfrm>
            <a:off x="7018313" y="4245441"/>
            <a:ext cx="579864" cy="369332"/>
          </a:xfrm>
          <a:prstGeom prst="rect">
            <a:avLst/>
          </a:prstGeom>
          <a:noFill/>
        </p:spPr>
        <p:txBody>
          <a:bodyPr wrap="square" rtlCol="0">
            <a:spAutoFit/>
          </a:bodyPr>
          <a:lstStyle/>
          <a:p>
            <a:pPr algn="ctr"/>
            <a:r>
              <a:rPr lang="en-US" dirty="0" smtClean="0">
                <a:latin typeface="+mn-lt"/>
              </a:rPr>
              <a:t>A</a:t>
            </a:r>
            <a:endParaRPr lang="en-US" dirty="0">
              <a:latin typeface="+mn-lt"/>
            </a:endParaRPr>
          </a:p>
        </p:txBody>
      </p:sp>
      <p:cxnSp>
        <p:nvCxnSpPr>
          <p:cNvPr id="15" name="Straight Arrow Connector 14"/>
          <p:cNvCxnSpPr/>
          <p:nvPr/>
        </p:nvCxnSpPr>
        <p:spPr bwMode="auto">
          <a:xfrm>
            <a:off x="2196935" y="4690753"/>
            <a:ext cx="1793174" cy="35626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 name="TextBox 15"/>
          <p:cNvSpPr txBox="1"/>
          <p:nvPr/>
        </p:nvSpPr>
        <p:spPr>
          <a:xfrm>
            <a:off x="2313708" y="4401791"/>
            <a:ext cx="821378" cy="369332"/>
          </a:xfrm>
          <a:prstGeom prst="rect">
            <a:avLst/>
          </a:prstGeom>
          <a:noFill/>
        </p:spPr>
        <p:txBody>
          <a:bodyPr wrap="square" rtlCol="0">
            <a:spAutoFit/>
          </a:bodyPr>
          <a:lstStyle/>
          <a:p>
            <a:pPr algn="ctr"/>
            <a:r>
              <a:rPr lang="en-US" dirty="0" err="1" smtClean="0">
                <a:latin typeface="+mn-lt"/>
              </a:rPr>
              <a:t>b,pa</a:t>
            </a:r>
            <a:endParaRPr lang="en-US" dirty="0">
              <a:latin typeface="+mn-lt"/>
            </a:endParaRPr>
          </a:p>
        </p:txBody>
      </p:sp>
      <p:cxnSp>
        <p:nvCxnSpPr>
          <p:cNvPr id="18" name="Straight Arrow Connector 17"/>
          <p:cNvCxnSpPr/>
          <p:nvPr/>
        </p:nvCxnSpPr>
        <p:spPr bwMode="auto">
          <a:xfrm>
            <a:off x="3978234" y="5035138"/>
            <a:ext cx="1816924" cy="35625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9" name="TextBox 18"/>
          <p:cNvSpPr txBox="1"/>
          <p:nvPr/>
        </p:nvSpPr>
        <p:spPr>
          <a:xfrm>
            <a:off x="4069276" y="4720446"/>
            <a:ext cx="1737758" cy="369332"/>
          </a:xfrm>
          <a:prstGeom prst="rect">
            <a:avLst/>
          </a:prstGeom>
          <a:noFill/>
        </p:spPr>
        <p:txBody>
          <a:bodyPr wrap="square" rtlCol="0">
            <a:spAutoFit/>
          </a:bodyPr>
          <a:lstStyle/>
          <a:p>
            <a:pPr algn="ctr"/>
            <a:r>
              <a:rPr lang="en-US" dirty="0" err="1" smtClean="0">
                <a:latin typeface="+mn-lt"/>
              </a:rPr>
              <a:t>ha,ca</a:t>
            </a:r>
            <a:r>
              <a:rPr lang="en-US" dirty="0" smtClean="0">
                <a:latin typeface="+mn-lt"/>
              </a:rPr>
              <a:t>&lt;</a:t>
            </a:r>
            <a:r>
              <a:rPr lang="en-US" dirty="0" err="1" smtClean="0">
                <a:latin typeface="+mn-lt"/>
              </a:rPr>
              <a:t>B,pa</a:t>
            </a:r>
            <a:r>
              <a:rPr lang="en-US" dirty="0" smtClean="0">
                <a:latin typeface="+mn-lt"/>
              </a:rPr>
              <a:t>&gt;</a:t>
            </a:r>
            <a:endParaRPr lang="en-US" dirty="0">
              <a:latin typeface="+mn-lt"/>
            </a:endParaRPr>
          </a:p>
        </p:txBody>
      </p:sp>
      <p:cxnSp>
        <p:nvCxnSpPr>
          <p:cNvPr id="21" name="Straight Arrow Connector 20"/>
          <p:cNvCxnSpPr/>
          <p:nvPr/>
        </p:nvCxnSpPr>
        <p:spPr bwMode="auto">
          <a:xfrm>
            <a:off x="5807034" y="5391397"/>
            <a:ext cx="1757548" cy="34438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2" name="TextBox 21"/>
          <p:cNvSpPr txBox="1"/>
          <p:nvPr/>
        </p:nvSpPr>
        <p:spPr>
          <a:xfrm>
            <a:off x="6076207" y="5159832"/>
            <a:ext cx="821378" cy="369332"/>
          </a:xfrm>
          <a:prstGeom prst="rect">
            <a:avLst/>
          </a:prstGeom>
          <a:noFill/>
        </p:spPr>
        <p:txBody>
          <a:bodyPr wrap="square" rtlCol="0">
            <a:spAutoFit/>
          </a:bodyPr>
          <a:lstStyle/>
          <a:p>
            <a:pPr algn="ctr"/>
            <a:r>
              <a:rPr lang="en-US" dirty="0" err="1" smtClean="0">
                <a:latin typeface="+mn-lt"/>
              </a:rPr>
              <a:t>b,pa</a:t>
            </a:r>
            <a:endParaRPr lang="en-US" dirty="0">
              <a:latin typeface="+mn-lt"/>
            </a:endParaRPr>
          </a:p>
        </p:txBody>
      </p:sp>
      <p:cxnSp>
        <p:nvCxnSpPr>
          <p:cNvPr id="24" name="Straight Arrow Connector 23"/>
          <p:cNvCxnSpPr/>
          <p:nvPr/>
        </p:nvCxnSpPr>
        <p:spPr bwMode="auto">
          <a:xfrm flipH="1">
            <a:off x="2208810" y="5913912"/>
            <a:ext cx="5355772" cy="105690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5" name="TextBox 24"/>
          <p:cNvSpPr txBox="1"/>
          <p:nvPr/>
        </p:nvSpPr>
        <p:spPr>
          <a:xfrm>
            <a:off x="4154383" y="5292441"/>
            <a:ext cx="857003" cy="369332"/>
          </a:xfrm>
          <a:prstGeom prst="rect">
            <a:avLst/>
          </a:prstGeom>
          <a:noFill/>
        </p:spPr>
        <p:txBody>
          <a:bodyPr wrap="square" rtlCol="0">
            <a:spAutoFit/>
          </a:bodyPr>
          <a:lstStyle/>
          <a:p>
            <a:pPr algn="ctr"/>
            <a:r>
              <a:rPr lang="en-US" dirty="0" smtClean="0">
                <a:latin typeface="+mn-lt"/>
              </a:rPr>
              <a:t>SYN</a:t>
            </a:r>
            <a:endParaRPr lang="en-US" dirty="0">
              <a:latin typeface="+mn-lt"/>
            </a:endParaRPr>
          </a:p>
        </p:txBody>
      </p:sp>
      <p:sp>
        <p:nvSpPr>
          <p:cNvPr id="26" name="TextBox 25"/>
          <p:cNvSpPr txBox="1"/>
          <p:nvPr/>
        </p:nvSpPr>
        <p:spPr>
          <a:xfrm>
            <a:off x="4411682" y="6096004"/>
            <a:ext cx="821378" cy="369332"/>
          </a:xfrm>
          <a:prstGeom prst="rect">
            <a:avLst/>
          </a:prstGeom>
          <a:noFill/>
        </p:spPr>
        <p:txBody>
          <a:bodyPr wrap="square" rtlCol="0">
            <a:spAutoFit/>
          </a:bodyPr>
          <a:lstStyle/>
          <a:p>
            <a:pPr algn="ctr"/>
            <a:r>
              <a:rPr lang="en-US" dirty="0" err="1" smtClean="0">
                <a:latin typeface="+mn-lt"/>
              </a:rPr>
              <a:t>pa,b</a:t>
            </a:r>
            <a:endParaRPr lang="en-US" dirty="0">
              <a:latin typeface="+mn-lt"/>
            </a:endParaRPr>
          </a:p>
        </p:txBody>
      </p:sp>
      <p:sp>
        <p:nvSpPr>
          <p:cNvPr id="27" name="TextBox 26"/>
          <p:cNvSpPr txBox="1"/>
          <p:nvPr/>
        </p:nvSpPr>
        <p:spPr>
          <a:xfrm>
            <a:off x="4342409" y="6501745"/>
            <a:ext cx="857003" cy="369332"/>
          </a:xfrm>
          <a:prstGeom prst="rect">
            <a:avLst/>
          </a:prstGeom>
          <a:noFill/>
        </p:spPr>
        <p:txBody>
          <a:bodyPr wrap="square" rtlCol="0">
            <a:spAutoFit/>
          </a:bodyPr>
          <a:lstStyle/>
          <a:p>
            <a:pPr algn="ctr"/>
            <a:r>
              <a:rPr lang="en-US" dirty="0" smtClean="0">
                <a:latin typeface="+mn-lt"/>
              </a:rPr>
              <a:t>ACK</a:t>
            </a:r>
            <a:endParaRPr lang="en-US" dirty="0">
              <a:latin typeface="+mn-lt"/>
            </a:endParaRPr>
          </a:p>
        </p:txBody>
      </p:sp>
    </p:spTree>
    <p:extLst>
      <p:ext uri="{BB962C8B-B14F-4D97-AF65-F5344CB8AC3E}">
        <p14:creationId xmlns:p14="http://schemas.microsoft.com/office/powerpoint/2010/main" val="887908952"/>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What is the trade-off associated with providing the MSRN to the HLR as opposed to the address of the VLR (the first step in answering, is to make sure you remember what all the acronyms mean ;-)</a:t>
            </a:r>
          </a:p>
          <a:p>
            <a:pPr>
              <a:buNone/>
            </a:pPr>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36</a:t>
            </a:fld>
            <a:endParaRPr lang="en-US" dirty="0"/>
          </a:p>
        </p:txBody>
      </p:sp>
    </p:spTree>
    <p:extLst>
      <p:ext uri="{BB962C8B-B14F-4D97-AF65-F5344CB8AC3E}">
        <p14:creationId xmlns:p14="http://schemas.microsoft.com/office/powerpoint/2010/main" val="2551101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14288" y="1754853"/>
            <a:ext cx="10044112" cy="5967307"/>
          </a:xfrm>
        </p:spPr>
        <p:txBody>
          <a:bodyPr>
            <a:normAutofit lnSpcReduction="10000"/>
          </a:bodyPr>
          <a:lstStyle/>
          <a:p>
            <a:r>
              <a:rPr lang="en-US" dirty="0" smtClean="0"/>
              <a:t>What is the trade-off associated with providing the MSRN to the HLR as opposed to the address of the VLR (the first step in answering, is to make sure you remember what all the acronyms mean ;-)</a:t>
            </a:r>
          </a:p>
          <a:p>
            <a:endParaRPr lang="en-US" dirty="0" smtClean="0"/>
          </a:p>
          <a:p>
            <a:pPr indent="0">
              <a:buNone/>
            </a:pPr>
            <a:r>
              <a:rPr lang="en-US" sz="2000" i="1" dirty="0" smtClean="0"/>
              <a:t>MSRN stands for Mobile Station Roaming Number and it is a temporary number assigned to a mobile by the network it is currently visiting.  HLR stands for Home Location Register that contains the permanent profile (and number) of the mobile user.  It will also contain information about the mobile user’s current location.  The VLR is the Visitor Location Register that contains information about </a:t>
            </a:r>
            <a:r>
              <a:rPr lang="en-US" sz="2000" b="1" i="1" dirty="0" smtClean="0"/>
              <a:t>all</a:t>
            </a:r>
            <a:r>
              <a:rPr lang="en-US" sz="2000" i="1" dirty="0" smtClean="0"/>
              <a:t> mobile users currently in the network.</a:t>
            </a:r>
          </a:p>
          <a:p>
            <a:pPr indent="0">
              <a:buNone/>
            </a:pPr>
            <a:r>
              <a:rPr lang="en-US" sz="2000" i="1" dirty="0" smtClean="0"/>
              <a:t>Providing the MSRN to the HLR ensures a rapid response to any request for connection to the mobile host, and also avoids a double query to the VLR after the HLR returns the VLR address. On the other hand, this comes at the cost of having to update the HLR each time the mobile moves to a different network and is assigned a new MSRN.  Note that the same issue arises for the VLR, albeit less frequently assuming that VLRs serve multiple networks with different ranges of MSRNs.</a:t>
            </a:r>
            <a:endParaRPr lang="en-US" sz="2000" i="1"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37</a:t>
            </a:fld>
            <a:endParaRPr lang="en-US" dirty="0"/>
          </a:p>
        </p:txBody>
      </p:sp>
    </p:spTree>
    <p:extLst>
      <p:ext uri="{BB962C8B-B14F-4D97-AF65-F5344CB8AC3E}">
        <p14:creationId xmlns:p14="http://schemas.microsoft.com/office/powerpoint/2010/main" val="4591774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1"/>
          <p:cNvSpPr>
            <a:spLocks noGrp="1" noChangeArrowheads="1"/>
          </p:cNvSpPr>
          <p:nvPr>
            <p:ph type="title"/>
          </p:nvPr>
        </p:nvSpPr>
        <p:spPr>
          <a:xfrm>
            <a:off x="134938" y="644525"/>
            <a:ext cx="9625012" cy="949325"/>
          </a:xfrm>
        </p:spPr>
        <p:txBody>
          <a:bodyPr/>
          <a:lstStyle/>
          <a:p>
            <a:pPr>
              <a:defRPr/>
            </a:pPr>
            <a:r>
              <a:rPr lang="en-US" dirty="0" smtClean="0">
                <a:latin typeface="+mn-lt"/>
                <a:cs typeface="+mj-cs"/>
              </a:rPr>
              <a:t>Mobile IP Terminology</a:t>
            </a:r>
            <a:endParaRPr lang="en-US" dirty="0">
              <a:latin typeface="+mn-lt"/>
              <a:cs typeface="+mj-cs"/>
            </a:endParaRPr>
          </a:p>
        </p:txBody>
      </p:sp>
      <p:grpSp>
        <p:nvGrpSpPr>
          <p:cNvPr id="3" name="Group 2"/>
          <p:cNvGrpSpPr/>
          <p:nvPr/>
        </p:nvGrpSpPr>
        <p:grpSpPr>
          <a:xfrm>
            <a:off x="34631" y="1925244"/>
            <a:ext cx="9305106" cy="5230932"/>
            <a:chOff x="34631" y="1937113"/>
            <a:chExt cx="9305106" cy="5230932"/>
          </a:xfrm>
        </p:grpSpPr>
        <p:grpSp>
          <p:nvGrpSpPr>
            <p:cNvPr id="98305" name="Group 130"/>
            <p:cNvGrpSpPr>
              <a:grpSpLocks/>
            </p:cNvGrpSpPr>
            <p:nvPr/>
          </p:nvGrpSpPr>
          <p:grpSpPr bwMode="auto">
            <a:xfrm>
              <a:off x="1756728" y="3290840"/>
              <a:ext cx="7320280" cy="3877205"/>
              <a:chOff x="1597027" y="2486025"/>
              <a:chExt cx="6654798" cy="3421063"/>
            </a:xfrm>
          </p:grpSpPr>
          <p:sp>
            <p:nvSpPr>
              <p:cNvPr id="98316" name="Freeform 2"/>
              <p:cNvSpPr>
                <a:spLocks/>
              </p:cNvSpPr>
              <p:nvPr/>
            </p:nvSpPr>
            <p:spPr bwMode="auto">
              <a:xfrm>
                <a:off x="1612900" y="2616200"/>
                <a:ext cx="1866900" cy="1589088"/>
              </a:xfrm>
              <a:custGeom>
                <a:avLst/>
                <a:gdLst>
                  <a:gd name="T0" fmla="*/ 2147483647 w 1340"/>
                  <a:gd name="T1" fmla="*/ 2147483647 h 1191"/>
                  <a:gd name="T2" fmla="*/ 2147483647 w 1340"/>
                  <a:gd name="T3" fmla="*/ 2147483647 h 1191"/>
                  <a:gd name="T4" fmla="*/ 2147483647 w 1340"/>
                  <a:gd name="T5" fmla="*/ 2147483647 h 1191"/>
                  <a:gd name="T6" fmla="*/ 2147483647 w 1340"/>
                  <a:gd name="T7" fmla="*/ 2147483647 h 1191"/>
                  <a:gd name="T8" fmla="*/ 2147483647 w 1340"/>
                  <a:gd name="T9" fmla="*/ 2147483647 h 1191"/>
                  <a:gd name="T10" fmla="*/ 2147483647 w 1340"/>
                  <a:gd name="T11" fmla="*/ 2147483647 h 1191"/>
                  <a:gd name="T12" fmla="*/ 2147483647 w 1340"/>
                  <a:gd name="T13" fmla="*/ 2147483647 h 1191"/>
                  <a:gd name="T14" fmla="*/ 2147483647 w 1340"/>
                  <a:gd name="T15" fmla="*/ 2147483647 h 1191"/>
                  <a:gd name="T16" fmla="*/ 2147483647 w 1340"/>
                  <a:gd name="T17" fmla="*/ 2147483647 h 1191"/>
                  <a:gd name="T18" fmla="*/ 2147483647 w 1340"/>
                  <a:gd name="T19" fmla="*/ 2147483647 h 1191"/>
                  <a:gd name="T20" fmla="*/ 2147483647 w 1340"/>
                  <a:gd name="T21" fmla="*/ 2147483647 h 1191"/>
                  <a:gd name="T22" fmla="*/ 2147483647 w 1340"/>
                  <a:gd name="T23" fmla="*/ 2147483647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a:endParaRPr lang="en-US">
                  <a:latin typeface="+mn-lt"/>
                </a:endParaRPr>
              </a:p>
            </p:txBody>
          </p:sp>
          <p:sp>
            <p:nvSpPr>
              <p:cNvPr id="98317" name="Freeform 96"/>
              <p:cNvSpPr>
                <a:spLocks/>
              </p:cNvSpPr>
              <p:nvPr/>
            </p:nvSpPr>
            <p:spPr bwMode="auto">
              <a:xfrm>
                <a:off x="6413500" y="2486025"/>
                <a:ext cx="1838325" cy="1711325"/>
              </a:xfrm>
              <a:custGeom>
                <a:avLst/>
                <a:gdLst>
                  <a:gd name="T0" fmla="*/ 2147483647 w 2894"/>
                  <a:gd name="T1" fmla="*/ 2147483647 h 2693"/>
                  <a:gd name="T2" fmla="*/ 2147483647 w 2894"/>
                  <a:gd name="T3" fmla="*/ 2147483647 h 2693"/>
                  <a:gd name="T4" fmla="*/ 2147483647 w 2894"/>
                  <a:gd name="T5" fmla="*/ 2147483647 h 2693"/>
                  <a:gd name="T6" fmla="*/ 2147483647 w 2894"/>
                  <a:gd name="T7" fmla="*/ 2147483647 h 2693"/>
                  <a:gd name="T8" fmla="*/ 2147483647 w 2894"/>
                  <a:gd name="T9" fmla="*/ 2147483647 h 2693"/>
                  <a:gd name="T10" fmla="*/ 2147483647 w 2894"/>
                  <a:gd name="T11" fmla="*/ 2147483647 h 2693"/>
                  <a:gd name="T12" fmla="*/ 2147483647 w 2894"/>
                  <a:gd name="T13" fmla="*/ 2147483647 h 2693"/>
                  <a:gd name="T14" fmla="*/ 2147483647 w 2894"/>
                  <a:gd name="T15" fmla="*/ 2147483647 h 2693"/>
                  <a:gd name="T16" fmla="*/ 2147483647 w 2894"/>
                  <a:gd name="T17" fmla="*/ 2147483647 h 2693"/>
                  <a:gd name="T18" fmla="*/ 2147483647 w 2894"/>
                  <a:gd name="T19" fmla="*/ 2147483647 h 2693"/>
                  <a:gd name="T20" fmla="*/ 2147483647 w 2894"/>
                  <a:gd name="T21" fmla="*/ 2147483647 h 269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894" h="2693">
                    <a:moveTo>
                      <a:pt x="4" y="1331"/>
                    </a:moveTo>
                    <a:cubicBezTo>
                      <a:pt x="4" y="1049"/>
                      <a:pt x="119" y="673"/>
                      <a:pt x="349" y="509"/>
                    </a:cubicBezTo>
                    <a:cubicBezTo>
                      <a:pt x="579" y="345"/>
                      <a:pt x="1010" y="400"/>
                      <a:pt x="1384" y="344"/>
                    </a:cubicBezTo>
                    <a:cubicBezTo>
                      <a:pt x="1758" y="288"/>
                      <a:pt x="2346" y="0"/>
                      <a:pt x="2596" y="170"/>
                    </a:cubicBezTo>
                    <a:cubicBezTo>
                      <a:pt x="2846" y="340"/>
                      <a:pt x="2874" y="1035"/>
                      <a:pt x="2884" y="1364"/>
                    </a:cubicBezTo>
                    <a:cubicBezTo>
                      <a:pt x="2894" y="1693"/>
                      <a:pt x="2789" y="1954"/>
                      <a:pt x="2659" y="2144"/>
                    </a:cubicBezTo>
                    <a:cubicBezTo>
                      <a:pt x="2529" y="2334"/>
                      <a:pt x="2274" y="2432"/>
                      <a:pt x="2104" y="2504"/>
                    </a:cubicBezTo>
                    <a:cubicBezTo>
                      <a:pt x="1934" y="2576"/>
                      <a:pt x="1816" y="2558"/>
                      <a:pt x="1639" y="2579"/>
                    </a:cubicBezTo>
                    <a:cubicBezTo>
                      <a:pt x="1462" y="2600"/>
                      <a:pt x="1259" y="2693"/>
                      <a:pt x="1044" y="2630"/>
                    </a:cubicBezTo>
                    <a:cubicBezTo>
                      <a:pt x="829" y="2567"/>
                      <a:pt x="520" y="2418"/>
                      <a:pt x="346" y="2201"/>
                    </a:cubicBezTo>
                    <a:cubicBezTo>
                      <a:pt x="173" y="1985"/>
                      <a:pt x="0" y="1682"/>
                      <a:pt x="4" y="1331"/>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a:endParaRPr lang="en-US">
                  <a:latin typeface="+mn-lt"/>
                </a:endParaRPr>
              </a:p>
            </p:txBody>
          </p:sp>
          <p:sp>
            <p:nvSpPr>
              <p:cNvPr id="98318" name="Freeform 119"/>
              <p:cNvSpPr>
                <a:spLocks/>
              </p:cNvSpPr>
              <p:nvPr/>
            </p:nvSpPr>
            <p:spPr bwMode="auto">
              <a:xfrm>
                <a:off x="3954463" y="3432175"/>
                <a:ext cx="2109787" cy="1250950"/>
              </a:xfrm>
              <a:custGeom>
                <a:avLst/>
                <a:gdLst>
                  <a:gd name="T0" fmla="*/ 2147483647 w 3324"/>
                  <a:gd name="T1" fmla="*/ 2147483647 h 1971"/>
                  <a:gd name="T2" fmla="*/ 2147483647 w 3324"/>
                  <a:gd name="T3" fmla="*/ 2147483647 h 1971"/>
                  <a:gd name="T4" fmla="*/ 2147483647 w 3324"/>
                  <a:gd name="T5" fmla="*/ 2147483647 h 1971"/>
                  <a:gd name="T6" fmla="*/ 2147483647 w 3324"/>
                  <a:gd name="T7" fmla="*/ 2147483647 h 1971"/>
                  <a:gd name="T8" fmla="*/ 2147483647 w 3324"/>
                  <a:gd name="T9" fmla="*/ 2147483647 h 1971"/>
                  <a:gd name="T10" fmla="*/ 2147483647 w 3324"/>
                  <a:gd name="T11" fmla="*/ 2147483647 h 1971"/>
                  <a:gd name="T12" fmla="*/ 2147483647 w 3324"/>
                  <a:gd name="T13" fmla="*/ 2147483647 h 1971"/>
                  <a:gd name="T14" fmla="*/ 2147483647 w 3324"/>
                  <a:gd name="T15" fmla="*/ 2147483647 h 1971"/>
                  <a:gd name="T16" fmla="*/ 2147483647 w 3324"/>
                  <a:gd name="T17" fmla="*/ 2147483647 h 1971"/>
                  <a:gd name="T18" fmla="*/ 2147483647 w 3324"/>
                  <a:gd name="T19" fmla="*/ 2147483647 h 1971"/>
                  <a:gd name="T20" fmla="*/ 2147483647 w 3324"/>
                  <a:gd name="T21" fmla="*/ 2147483647 h 1971"/>
                  <a:gd name="T22" fmla="*/ 2147483647 w 3324"/>
                  <a:gd name="T23" fmla="*/ 2147483647 h 1971"/>
                  <a:gd name="T24" fmla="*/ 2147483647 w 3324"/>
                  <a:gd name="T25" fmla="*/ 2147483647 h 19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24" h="1971">
                    <a:moveTo>
                      <a:pt x="596" y="15"/>
                    </a:moveTo>
                    <a:cubicBezTo>
                      <a:pt x="335" y="29"/>
                      <a:pt x="248" y="155"/>
                      <a:pt x="149" y="330"/>
                    </a:cubicBezTo>
                    <a:cubicBezTo>
                      <a:pt x="50" y="505"/>
                      <a:pt x="0" y="853"/>
                      <a:pt x="3" y="1066"/>
                    </a:cubicBezTo>
                    <a:cubicBezTo>
                      <a:pt x="6" y="1279"/>
                      <a:pt x="67" y="1478"/>
                      <a:pt x="168" y="1606"/>
                    </a:cubicBezTo>
                    <a:cubicBezTo>
                      <a:pt x="269" y="1734"/>
                      <a:pt x="457" y="1811"/>
                      <a:pt x="609" y="1831"/>
                    </a:cubicBezTo>
                    <a:cubicBezTo>
                      <a:pt x="761" y="1851"/>
                      <a:pt x="927" y="1719"/>
                      <a:pt x="1083" y="1726"/>
                    </a:cubicBezTo>
                    <a:cubicBezTo>
                      <a:pt x="1239" y="1733"/>
                      <a:pt x="1333" y="1844"/>
                      <a:pt x="1548" y="1876"/>
                    </a:cubicBezTo>
                    <a:cubicBezTo>
                      <a:pt x="1763" y="1908"/>
                      <a:pt x="2091" y="1971"/>
                      <a:pt x="2373" y="1921"/>
                    </a:cubicBezTo>
                    <a:cubicBezTo>
                      <a:pt x="2655" y="1871"/>
                      <a:pt x="3162" y="1740"/>
                      <a:pt x="3243" y="1576"/>
                    </a:cubicBezTo>
                    <a:cubicBezTo>
                      <a:pt x="3324" y="1412"/>
                      <a:pt x="2947" y="1124"/>
                      <a:pt x="2859" y="935"/>
                    </a:cubicBezTo>
                    <a:cubicBezTo>
                      <a:pt x="2771" y="746"/>
                      <a:pt x="2905" y="559"/>
                      <a:pt x="2714" y="444"/>
                    </a:cubicBezTo>
                    <a:cubicBezTo>
                      <a:pt x="2523" y="328"/>
                      <a:pt x="2063" y="315"/>
                      <a:pt x="1714" y="242"/>
                    </a:cubicBezTo>
                    <a:cubicBezTo>
                      <a:pt x="1366" y="168"/>
                      <a:pt x="857" y="0"/>
                      <a:pt x="596"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a:endParaRPr lang="en-US">
                  <a:latin typeface="+mn-lt"/>
                </a:endParaRPr>
              </a:p>
            </p:txBody>
          </p:sp>
          <p:sp>
            <p:nvSpPr>
              <p:cNvPr id="98319" name="Text Box 120"/>
              <p:cNvSpPr txBox="1">
                <a:spLocks noChangeArrowheads="1"/>
              </p:cNvSpPr>
              <p:nvPr/>
            </p:nvSpPr>
            <p:spPr bwMode="auto">
              <a:xfrm>
                <a:off x="4129088" y="3729038"/>
                <a:ext cx="1447800" cy="58102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solidFill>
                      <a:srgbClr val="000000"/>
                    </a:solidFill>
                    <a:latin typeface="+mn-lt"/>
                    <a:cs typeface="Arial" charset="0"/>
                  </a:rPr>
                  <a:t>wide area network</a:t>
                </a:r>
              </a:p>
            </p:txBody>
          </p:sp>
          <p:sp>
            <p:nvSpPr>
              <p:cNvPr id="98320" name="Freeform 121"/>
              <p:cNvSpPr>
                <a:spLocks/>
              </p:cNvSpPr>
              <p:nvPr/>
            </p:nvSpPr>
            <p:spPr bwMode="auto">
              <a:xfrm>
                <a:off x="3259138" y="4995863"/>
                <a:ext cx="2944812" cy="911225"/>
              </a:xfrm>
              <a:custGeom>
                <a:avLst/>
                <a:gdLst>
                  <a:gd name="T0" fmla="*/ 2147483647 w 4636"/>
                  <a:gd name="T1" fmla="*/ 2147483647 h 1435"/>
                  <a:gd name="T2" fmla="*/ 2147483647 w 4636"/>
                  <a:gd name="T3" fmla="*/ 2147483647 h 1435"/>
                  <a:gd name="T4" fmla="*/ 2147483647 w 4636"/>
                  <a:gd name="T5" fmla="*/ 2147483647 h 1435"/>
                  <a:gd name="T6" fmla="*/ 2147483647 w 4636"/>
                  <a:gd name="T7" fmla="*/ 2147483647 h 1435"/>
                  <a:gd name="T8" fmla="*/ 2147483647 w 4636"/>
                  <a:gd name="T9" fmla="*/ 2147483647 h 1435"/>
                  <a:gd name="T10" fmla="*/ 2147483647 w 4636"/>
                  <a:gd name="T11" fmla="*/ 2147483647 h 1435"/>
                  <a:gd name="T12" fmla="*/ 2147483647 w 4636"/>
                  <a:gd name="T13" fmla="*/ 2147483647 h 1435"/>
                  <a:gd name="T14" fmla="*/ 2147483647 w 4636"/>
                  <a:gd name="T15" fmla="*/ 2147483647 h 1435"/>
                  <a:gd name="T16" fmla="*/ 2147483647 w 4636"/>
                  <a:gd name="T17" fmla="*/ 2147483647 h 1435"/>
                  <a:gd name="T18" fmla="*/ 2147483647 w 4636"/>
                  <a:gd name="T19" fmla="*/ 2147483647 h 1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36" h="1435">
                    <a:moveTo>
                      <a:pt x="339" y="15"/>
                    </a:moveTo>
                    <a:cubicBezTo>
                      <a:pt x="0" y="110"/>
                      <a:pt x="112" y="438"/>
                      <a:pt x="189" y="645"/>
                    </a:cubicBezTo>
                    <a:cubicBezTo>
                      <a:pt x="266" y="852"/>
                      <a:pt x="509" y="1130"/>
                      <a:pt x="804" y="1260"/>
                    </a:cubicBezTo>
                    <a:cubicBezTo>
                      <a:pt x="1099" y="1390"/>
                      <a:pt x="1507" y="1415"/>
                      <a:pt x="1959" y="1425"/>
                    </a:cubicBezTo>
                    <a:cubicBezTo>
                      <a:pt x="2411" y="1435"/>
                      <a:pt x="3192" y="1395"/>
                      <a:pt x="3519" y="1320"/>
                    </a:cubicBezTo>
                    <a:cubicBezTo>
                      <a:pt x="3846" y="1245"/>
                      <a:pt x="3753" y="1067"/>
                      <a:pt x="3924" y="975"/>
                    </a:cubicBezTo>
                    <a:cubicBezTo>
                      <a:pt x="4095" y="883"/>
                      <a:pt x="4489" y="885"/>
                      <a:pt x="4543" y="769"/>
                    </a:cubicBezTo>
                    <a:cubicBezTo>
                      <a:pt x="4597" y="653"/>
                      <a:pt x="4636" y="393"/>
                      <a:pt x="4249" y="278"/>
                    </a:cubicBezTo>
                    <a:cubicBezTo>
                      <a:pt x="3863" y="162"/>
                      <a:pt x="2874" y="120"/>
                      <a:pt x="2222" y="76"/>
                    </a:cubicBezTo>
                    <a:cubicBezTo>
                      <a:pt x="1570" y="32"/>
                      <a:pt x="868" y="0"/>
                      <a:pt x="339"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a:endParaRPr lang="en-US">
                  <a:latin typeface="+mn-lt"/>
                </a:endParaRPr>
              </a:p>
            </p:txBody>
          </p:sp>
          <p:grpSp>
            <p:nvGrpSpPr>
              <p:cNvPr id="98321" name="Group 136"/>
              <p:cNvGrpSpPr>
                <a:grpSpLocks/>
              </p:cNvGrpSpPr>
              <p:nvPr/>
            </p:nvGrpSpPr>
            <p:grpSpPr bwMode="auto">
              <a:xfrm>
                <a:off x="1597027" y="2735489"/>
                <a:ext cx="1091746" cy="791482"/>
                <a:chOff x="4089854" y="1363889"/>
                <a:chExt cx="1091746" cy="791482"/>
              </a:xfrm>
            </p:grpSpPr>
            <p:sp>
              <p:nvSpPr>
                <p:cNvPr id="98327" name="Oval 26"/>
                <p:cNvSpPr>
                  <a:spLocks noChangeArrowheads="1"/>
                </p:cNvSpPr>
                <p:nvPr/>
              </p:nvSpPr>
              <p:spPr bwMode="auto">
                <a:xfrm>
                  <a:off x="4089854" y="1363889"/>
                  <a:ext cx="1091746" cy="791482"/>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latin typeface="+mn-lt"/>
                    <a:cs typeface="Arial" charset="0"/>
                  </a:endParaRPr>
                </a:p>
              </p:txBody>
            </p:sp>
            <p:grpSp>
              <p:nvGrpSpPr>
                <p:cNvPr id="98328" name="Group 356"/>
                <p:cNvGrpSpPr>
                  <a:grpSpLocks/>
                </p:cNvGrpSpPr>
                <p:nvPr/>
              </p:nvGrpSpPr>
              <p:grpSpPr bwMode="auto">
                <a:xfrm>
                  <a:off x="4245429" y="1426027"/>
                  <a:ext cx="629104" cy="547461"/>
                  <a:chOff x="313" y="1497"/>
                  <a:chExt cx="1152" cy="1014"/>
                </a:xfrm>
              </p:grpSpPr>
              <p:pic>
                <p:nvPicPr>
                  <p:cNvPr id="98329"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30"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44051"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65402" y="3570288"/>
                <a:ext cx="684213"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98323" name="Line 111"/>
              <p:cNvSpPr>
                <a:spLocks noChangeShapeType="1"/>
              </p:cNvSpPr>
              <p:nvPr/>
            </p:nvSpPr>
            <p:spPr bwMode="auto">
              <a:xfrm>
                <a:off x="2218192" y="3269796"/>
                <a:ext cx="503237" cy="31160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gn="l"/>
                <a:endParaRPr lang="en-US">
                  <a:latin typeface="+mn-lt"/>
                </a:endParaRPr>
              </a:p>
            </p:txBody>
          </p:sp>
          <p:sp>
            <p:nvSpPr>
              <p:cNvPr id="98324" name="Line 111"/>
              <p:cNvSpPr>
                <a:spLocks noChangeShapeType="1"/>
              </p:cNvSpPr>
              <p:nvPr/>
            </p:nvSpPr>
            <p:spPr bwMode="auto">
              <a:xfrm flipV="1">
                <a:off x="3242104" y="3690257"/>
                <a:ext cx="948895" cy="159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gn="l"/>
                <a:endParaRPr lang="en-US">
                  <a:latin typeface="+mn-lt"/>
                </a:endParaRPr>
              </a:p>
            </p:txBody>
          </p:sp>
          <p:sp>
            <p:nvSpPr>
              <p:cNvPr id="98325" name="Line 111"/>
              <p:cNvSpPr>
                <a:spLocks noChangeShapeType="1"/>
              </p:cNvSpPr>
              <p:nvPr/>
            </p:nvSpPr>
            <p:spPr bwMode="auto">
              <a:xfrm>
                <a:off x="5594073" y="3861937"/>
                <a:ext cx="1383670" cy="249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gn="l"/>
                <a:endParaRPr lang="en-US">
                  <a:latin typeface="+mn-lt"/>
                </a:endParaRPr>
              </a:p>
            </p:txBody>
          </p:sp>
          <p:pic>
            <p:nvPicPr>
              <p:cNvPr id="44055"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95739" y="4897438"/>
                <a:ext cx="906462" cy="788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sp>
          <p:nvSpPr>
            <p:cNvPr id="44038" name="Text Box 22"/>
            <p:cNvSpPr txBox="1">
              <a:spLocks noChangeArrowheads="1"/>
            </p:cNvSpPr>
            <p:nvPr/>
          </p:nvSpPr>
          <p:spPr bwMode="auto">
            <a:xfrm>
              <a:off x="34631" y="1992887"/>
              <a:ext cx="4025975" cy="1056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200" i="1" dirty="0">
                  <a:latin typeface="+mn-lt"/>
                  <a:cs typeface="Arial" charset="0"/>
                </a:rPr>
                <a:t>home </a:t>
              </a:r>
              <a:r>
                <a:rPr lang="en-US" sz="2200" i="1" dirty="0" err="1" smtClean="0">
                  <a:latin typeface="+mn-lt"/>
                  <a:cs typeface="Arial" charset="0"/>
                </a:rPr>
                <a:t>network</a:t>
              </a:r>
              <a:r>
                <a:rPr lang="en-US" sz="2200" dirty="0" err="1" smtClean="0">
                  <a:latin typeface="+mn-lt"/>
                  <a:cs typeface="Arial" charset="0"/>
                </a:rPr>
                <a:t>:permanent</a:t>
              </a:r>
              <a:r>
                <a:rPr lang="en-US" sz="2200" dirty="0" smtClean="0">
                  <a:latin typeface="+mn-lt"/>
                  <a:cs typeface="Arial" charset="0"/>
                </a:rPr>
                <a:t> </a:t>
              </a:r>
              <a:r>
                <a:rPr lang="ja-JP" altLang="en-US" sz="2200" dirty="0">
                  <a:latin typeface="+mn-lt"/>
                  <a:cs typeface="Arial" charset="0"/>
                </a:rPr>
                <a:t>“</a:t>
              </a:r>
              <a:r>
                <a:rPr lang="en-US" sz="2200" dirty="0">
                  <a:latin typeface="+mn-lt"/>
                  <a:cs typeface="Arial" charset="0"/>
                </a:rPr>
                <a:t>home</a:t>
              </a:r>
              <a:r>
                <a:rPr lang="ja-JP" altLang="en-US" sz="2200" dirty="0">
                  <a:latin typeface="+mn-lt"/>
                  <a:cs typeface="Arial" charset="0"/>
                </a:rPr>
                <a:t>”</a:t>
              </a:r>
              <a:r>
                <a:rPr lang="en-US" sz="2200" dirty="0">
                  <a:latin typeface="+mn-lt"/>
                  <a:cs typeface="Arial" charset="0"/>
                </a:rPr>
                <a:t> of </a:t>
              </a:r>
              <a:r>
                <a:rPr lang="en-US" sz="2200" dirty="0" smtClean="0">
                  <a:latin typeface="+mn-lt"/>
                  <a:cs typeface="Arial" charset="0"/>
                </a:rPr>
                <a:t>mobile device</a:t>
              </a:r>
              <a:endParaRPr lang="en-US" sz="2200" dirty="0">
                <a:latin typeface="+mn-lt"/>
                <a:cs typeface="Arial" charset="0"/>
              </a:endParaRPr>
            </a:p>
            <a:p>
              <a:pPr algn="ctr">
                <a:defRPr/>
              </a:pPr>
              <a:r>
                <a:rPr lang="en-US" dirty="0">
                  <a:latin typeface="+mn-lt"/>
                  <a:cs typeface="Arial" charset="0"/>
                </a:rPr>
                <a:t>(</a:t>
              </a:r>
              <a:r>
                <a:rPr lang="en-US" i="1" dirty="0">
                  <a:latin typeface="+mn-lt"/>
                  <a:cs typeface="Arial" charset="0"/>
                </a:rPr>
                <a:t>e.g., </a:t>
              </a:r>
              <a:r>
                <a:rPr lang="en-US" dirty="0" smtClean="0">
                  <a:latin typeface="+mn-lt"/>
                  <a:cs typeface="Arial" charset="0"/>
                </a:rPr>
                <a:t>128.119.40.0/</a:t>
              </a:r>
              <a:r>
                <a:rPr lang="en-US" dirty="0">
                  <a:latin typeface="+mn-lt"/>
                  <a:cs typeface="Arial" charset="0"/>
                </a:rPr>
                <a:t>24)</a:t>
              </a:r>
            </a:p>
          </p:txBody>
        </p:sp>
        <p:sp>
          <p:nvSpPr>
            <p:cNvPr id="44039" name="Text Box 23"/>
            <p:cNvSpPr txBox="1">
              <a:spLocks noChangeArrowheads="1"/>
            </p:cNvSpPr>
            <p:nvPr/>
          </p:nvSpPr>
          <p:spPr bwMode="auto">
            <a:xfrm>
              <a:off x="69270" y="5298710"/>
              <a:ext cx="3548381" cy="173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i="1" dirty="0">
                  <a:latin typeface="+mn-lt"/>
                  <a:cs typeface="Arial" charset="0"/>
                </a:rPr>
                <a:t>permanent address</a:t>
              </a:r>
              <a:r>
                <a:rPr lang="en-US" sz="2200" dirty="0">
                  <a:latin typeface="+mn-lt"/>
                  <a:cs typeface="Arial" charset="0"/>
                </a:rPr>
                <a:t>: address in home network, can always be used to reach mobile</a:t>
              </a:r>
            </a:p>
            <a:p>
              <a:pPr algn="l">
                <a:defRPr/>
              </a:pPr>
              <a:r>
                <a:rPr lang="en-US" i="1" dirty="0">
                  <a:latin typeface="+mn-lt"/>
                  <a:cs typeface="Arial" charset="0"/>
                </a:rPr>
                <a:t>e.g., </a:t>
              </a:r>
              <a:r>
                <a:rPr lang="en-US" dirty="0">
                  <a:latin typeface="+mn-lt"/>
                  <a:cs typeface="Arial" charset="0"/>
                </a:rPr>
                <a:t>128.119.40.186</a:t>
              </a:r>
            </a:p>
          </p:txBody>
        </p:sp>
        <p:sp>
          <p:nvSpPr>
            <p:cNvPr id="44040" name="Text Box 24"/>
            <p:cNvSpPr txBox="1">
              <a:spLocks noChangeArrowheads="1"/>
            </p:cNvSpPr>
            <p:nvPr/>
          </p:nvSpPr>
          <p:spPr bwMode="auto">
            <a:xfrm>
              <a:off x="4655503" y="1937113"/>
              <a:ext cx="4684234" cy="148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i="1" dirty="0">
                  <a:latin typeface="+mn-lt"/>
                  <a:cs typeface="Arial" charset="0"/>
                </a:rPr>
                <a:t>home agent</a:t>
              </a:r>
              <a:r>
                <a:rPr lang="en-US" sz="2200" dirty="0">
                  <a:latin typeface="+mn-lt"/>
                  <a:cs typeface="Arial" charset="0"/>
                </a:rPr>
                <a:t>: entity that will perform mobility functions on behalf of mobile, when mobile is remote</a:t>
              </a:r>
            </a:p>
          </p:txBody>
        </p:sp>
        <p:sp>
          <p:nvSpPr>
            <p:cNvPr id="44041" name="Line 124"/>
            <p:cNvSpPr>
              <a:spLocks noChangeShapeType="1"/>
            </p:cNvSpPr>
            <p:nvPr/>
          </p:nvSpPr>
          <p:spPr bwMode="auto">
            <a:xfrm>
              <a:off x="1286987" y="3078539"/>
              <a:ext cx="562293" cy="807826"/>
            </a:xfrm>
            <a:prstGeom prst="line">
              <a:avLst/>
            </a:prstGeom>
            <a:noFill/>
            <a:ln w="2540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44042" name="Line 124"/>
            <p:cNvSpPr>
              <a:spLocks noChangeShapeType="1"/>
            </p:cNvSpPr>
            <p:nvPr/>
          </p:nvSpPr>
          <p:spPr bwMode="auto">
            <a:xfrm flipV="1">
              <a:off x="1161257" y="4280382"/>
              <a:ext cx="843438" cy="1102890"/>
            </a:xfrm>
            <a:prstGeom prst="line">
              <a:avLst/>
            </a:prstGeom>
            <a:noFill/>
            <a:ln w="2540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44043" name="Line 124"/>
            <p:cNvSpPr>
              <a:spLocks noChangeShapeType="1"/>
            </p:cNvSpPr>
            <p:nvPr/>
          </p:nvSpPr>
          <p:spPr bwMode="auto">
            <a:xfrm flipV="1">
              <a:off x="3293428" y="2743894"/>
              <a:ext cx="1388269" cy="1775778"/>
            </a:xfrm>
            <a:prstGeom prst="line">
              <a:avLst/>
            </a:prstGeom>
            <a:noFill/>
            <a:ln w="2540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grpSp>
      <p:sp>
        <p:nvSpPr>
          <p:cNvPr id="2" name="Slide Number Placeholder 1"/>
          <p:cNvSpPr>
            <a:spLocks noGrp="1"/>
          </p:cNvSpPr>
          <p:nvPr>
            <p:ph type="sldNum" sz="quarter" idx="10"/>
          </p:nvPr>
        </p:nvSpPr>
        <p:spPr/>
        <p:txBody>
          <a:bodyPr/>
          <a:lstStyle/>
          <a:p>
            <a:fld id="{0783864D-491B-0D48-9494-9F5AD408C5EE}"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57725" y="1545862"/>
            <a:ext cx="9930249" cy="5887984"/>
            <a:chOff x="57725" y="1545862"/>
            <a:chExt cx="9930249" cy="5887984"/>
          </a:xfrm>
        </p:grpSpPr>
        <p:sp>
          <p:nvSpPr>
            <p:cNvPr id="100356" name="Freeform 2"/>
            <p:cNvSpPr>
              <a:spLocks/>
            </p:cNvSpPr>
            <p:nvPr/>
          </p:nvSpPr>
          <p:spPr bwMode="auto">
            <a:xfrm>
              <a:off x="1426686" y="3346681"/>
              <a:ext cx="2053590" cy="1800966"/>
            </a:xfrm>
            <a:custGeom>
              <a:avLst/>
              <a:gdLst>
                <a:gd name="T0" fmla="*/ 2147483647 w 1340"/>
                <a:gd name="T1" fmla="*/ 2147483647 h 1191"/>
                <a:gd name="T2" fmla="*/ 2147483647 w 1340"/>
                <a:gd name="T3" fmla="*/ 2147483647 h 1191"/>
                <a:gd name="T4" fmla="*/ 2147483647 w 1340"/>
                <a:gd name="T5" fmla="*/ 2147483647 h 1191"/>
                <a:gd name="T6" fmla="*/ 2147483647 w 1340"/>
                <a:gd name="T7" fmla="*/ 2147483647 h 1191"/>
                <a:gd name="T8" fmla="*/ 2147483647 w 1340"/>
                <a:gd name="T9" fmla="*/ 2147483647 h 1191"/>
                <a:gd name="T10" fmla="*/ 2147483647 w 1340"/>
                <a:gd name="T11" fmla="*/ 2147483647 h 1191"/>
                <a:gd name="T12" fmla="*/ 2147483647 w 1340"/>
                <a:gd name="T13" fmla="*/ 2147483647 h 1191"/>
                <a:gd name="T14" fmla="*/ 2147483647 w 1340"/>
                <a:gd name="T15" fmla="*/ 2147483647 h 1191"/>
                <a:gd name="T16" fmla="*/ 2147483647 w 1340"/>
                <a:gd name="T17" fmla="*/ 2147483647 h 1191"/>
                <a:gd name="T18" fmla="*/ 2147483647 w 1340"/>
                <a:gd name="T19" fmla="*/ 2147483647 h 1191"/>
                <a:gd name="T20" fmla="*/ 2147483647 w 1340"/>
                <a:gd name="T21" fmla="*/ 2147483647 h 1191"/>
                <a:gd name="T22" fmla="*/ 2147483647 w 1340"/>
                <a:gd name="T23" fmla="*/ 2147483647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latin typeface="+mn-lt"/>
              </a:endParaRPr>
            </a:p>
          </p:txBody>
        </p:sp>
        <p:sp>
          <p:nvSpPr>
            <p:cNvPr id="100357" name="Freeform 96"/>
            <p:cNvSpPr>
              <a:spLocks/>
            </p:cNvSpPr>
            <p:nvPr/>
          </p:nvSpPr>
          <p:spPr bwMode="auto">
            <a:xfrm>
              <a:off x="6707346" y="3199149"/>
              <a:ext cx="2022158" cy="1939502"/>
            </a:xfrm>
            <a:custGeom>
              <a:avLst/>
              <a:gdLst>
                <a:gd name="T0" fmla="*/ 2147483647 w 2894"/>
                <a:gd name="T1" fmla="*/ 2147483647 h 2693"/>
                <a:gd name="T2" fmla="*/ 2147483647 w 2894"/>
                <a:gd name="T3" fmla="*/ 2147483647 h 2693"/>
                <a:gd name="T4" fmla="*/ 2147483647 w 2894"/>
                <a:gd name="T5" fmla="*/ 2147483647 h 2693"/>
                <a:gd name="T6" fmla="*/ 2147483647 w 2894"/>
                <a:gd name="T7" fmla="*/ 2147483647 h 2693"/>
                <a:gd name="T8" fmla="*/ 2147483647 w 2894"/>
                <a:gd name="T9" fmla="*/ 2147483647 h 2693"/>
                <a:gd name="T10" fmla="*/ 2147483647 w 2894"/>
                <a:gd name="T11" fmla="*/ 2147483647 h 2693"/>
                <a:gd name="T12" fmla="*/ 2147483647 w 2894"/>
                <a:gd name="T13" fmla="*/ 2147483647 h 2693"/>
                <a:gd name="T14" fmla="*/ 2147483647 w 2894"/>
                <a:gd name="T15" fmla="*/ 2147483647 h 2693"/>
                <a:gd name="T16" fmla="*/ 2147483647 w 2894"/>
                <a:gd name="T17" fmla="*/ 2147483647 h 2693"/>
                <a:gd name="T18" fmla="*/ 2147483647 w 2894"/>
                <a:gd name="T19" fmla="*/ 2147483647 h 2693"/>
                <a:gd name="T20" fmla="*/ 2147483647 w 2894"/>
                <a:gd name="T21" fmla="*/ 2147483647 h 269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894" h="2693">
                  <a:moveTo>
                    <a:pt x="4" y="1331"/>
                  </a:moveTo>
                  <a:cubicBezTo>
                    <a:pt x="4" y="1049"/>
                    <a:pt x="119" y="673"/>
                    <a:pt x="349" y="509"/>
                  </a:cubicBezTo>
                  <a:cubicBezTo>
                    <a:pt x="579" y="345"/>
                    <a:pt x="1010" y="400"/>
                    <a:pt x="1384" y="344"/>
                  </a:cubicBezTo>
                  <a:cubicBezTo>
                    <a:pt x="1758" y="288"/>
                    <a:pt x="2346" y="0"/>
                    <a:pt x="2596" y="170"/>
                  </a:cubicBezTo>
                  <a:cubicBezTo>
                    <a:pt x="2846" y="340"/>
                    <a:pt x="2874" y="1035"/>
                    <a:pt x="2884" y="1364"/>
                  </a:cubicBezTo>
                  <a:cubicBezTo>
                    <a:pt x="2894" y="1693"/>
                    <a:pt x="2789" y="1954"/>
                    <a:pt x="2659" y="2144"/>
                  </a:cubicBezTo>
                  <a:cubicBezTo>
                    <a:pt x="2529" y="2334"/>
                    <a:pt x="2274" y="2432"/>
                    <a:pt x="2104" y="2504"/>
                  </a:cubicBezTo>
                  <a:cubicBezTo>
                    <a:pt x="1934" y="2576"/>
                    <a:pt x="1816" y="2558"/>
                    <a:pt x="1639" y="2579"/>
                  </a:cubicBezTo>
                  <a:cubicBezTo>
                    <a:pt x="1462" y="2600"/>
                    <a:pt x="1259" y="2693"/>
                    <a:pt x="1044" y="2630"/>
                  </a:cubicBezTo>
                  <a:cubicBezTo>
                    <a:pt x="829" y="2567"/>
                    <a:pt x="520" y="2418"/>
                    <a:pt x="346" y="2201"/>
                  </a:cubicBezTo>
                  <a:cubicBezTo>
                    <a:pt x="173" y="1985"/>
                    <a:pt x="0" y="1682"/>
                    <a:pt x="4" y="1331"/>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latin typeface="+mn-lt"/>
              </a:endParaRPr>
            </a:p>
          </p:txBody>
        </p:sp>
        <p:sp>
          <p:nvSpPr>
            <p:cNvPr id="100358" name="Freeform 119"/>
            <p:cNvSpPr>
              <a:spLocks/>
            </p:cNvSpPr>
            <p:nvPr/>
          </p:nvSpPr>
          <p:spPr bwMode="auto">
            <a:xfrm>
              <a:off x="4002406" y="4271453"/>
              <a:ext cx="2320766" cy="1417743"/>
            </a:xfrm>
            <a:custGeom>
              <a:avLst/>
              <a:gdLst>
                <a:gd name="T0" fmla="*/ 2147483647 w 3324"/>
                <a:gd name="T1" fmla="*/ 2147483647 h 1971"/>
                <a:gd name="T2" fmla="*/ 2147483647 w 3324"/>
                <a:gd name="T3" fmla="*/ 2147483647 h 1971"/>
                <a:gd name="T4" fmla="*/ 2147483647 w 3324"/>
                <a:gd name="T5" fmla="*/ 2147483647 h 1971"/>
                <a:gd name="T6" fmla="*/ 2147483647 w 3324"/>
                <a:gd name="T7" fmla="*/ 2147483647 h 1971"/>
                <a:gd name="T8" fmla="*/ 2147483647 w 3324"/>
                <a:gd name="T9" fmla="*/ 2147483647 h 1971"/>
                <a:gd name="T10" fmla="*/ 2147483647 w 3324"/>
                <a:gd name="T11" fmla="*/ 2147483647 h 1971"/>
                <a:gd name="T12" fmla="*/ 2147483647 w 3324"/>
                <a:gd name="T13" fmla="*/ 2147483647 h 1971"/>
                <a:gd name="T14" fmla="*/ 2147483647 w 3324"/>
                <a:gd name="T15" fmla="*/ 2147483647 h 1971"/>
                <a:gd name="T16" fmla="*/ 2147483647 w 3324"/>
                <a:gd name="T17" fmla="*/ 2147483647 h 1971"/>
                <a:gd name="T18" fmla="*/ 2147483647 w 3324"/>
                <a:gd name="T19" fmla="*/ 2147483647 h 1971"/>
                <a:gd name="T20" fmla="*/ 2147483647 w 3324"/>
                <a:gd name="T21" fmla="*/ 2147483647 h 1971"/>
                <a:gd name="T22" fmla="*/ 2147483647 w 3324"/>
                <a:gd name="T23" fmla="*/ 2147483647 h 1971"/>
                <a:gd name="T24" fmla="*/ 2147483647 w 3324"/>
                <a:gd name="T25" fmla="*/ 2147483647 h 19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24" h="1971">
                  <a:moveTo>
                    <a:pt x="596" y="15"/>
                  </a:moveTo>
                  <a:cubicBezTo>
                    <a:pt x="335" y="29"/>
                    <a:pt x="248" y="155"/>
                    <a:pt x="149" y="330"/>
                  </a:cubicBezTo>
                  <a:cubicBezTo>
                    <a:pt x="50" y="505"/>
                    <a:pt x="0" y="853"/>
                    <a:pt x="3" y="1066"/>
                  </a:cubicBezTo>
                  <a:cubicBezTo>
                    <a:pt x="6" y="1279"/>
                    <a:pt x="67" y="1478"/>
                    <a:pt x="168" y="1606"/>
                  </a:cubicBezTo>
                  <a:cubicBezTo>
                    <a:pt x="269" y="1734"/>
                    <a:pt x="457" y="1811"/>
                    <a:pt x="609" y="1831"/>
                  </a:cubicBezTo>
                  <a:cubicBezTo>
                    <a:pt x="761" y="1851"/>
                    <a:pt x="927" y="1719"/>
                    <a:pt x="1083" y="1726"/>
                  </a:cubicBezTo>
                  <a:cubicBezTo>
                    <a:pt x="1239" y="1733"/>
                    <a:pt x="1333" y="1844"/>
                    <a:pt x="1548" y="1876"/>
                  </a:cubicBezTo>
                  <a:cubicBezTo>
                    <a:pt x="1763" y="1908"/>
                    <a:pt x="2091" y="1971"/>
                    <a:pt x="2373" y="1921"/>
                  </a:cubicBezTo>
                  <a:cubicBezTo>
                    <a:pt x="2655" y="1871"/>
                    <a:pt x="3162" y="1740"/>
                    <a:pt x="3243" y="1576"/>
                  </a:cubicBezTo>
                  <a:cubicBezTo>
                    <a:pt x="3324" y="1412"/>
                    <a:pt x="2947" y="1124"/>
                    <a:pt x="2859" y="935"/>
                  </a:cubicBezTo>
                  <a:cubicBezTo>
                    <a:pt x="2771" y="746"/>
                    <a:pt x="2905" y="559"/>
                    <a:pt x="2714" y="444"/>
                  </a:cubicBezTo>
                  <a:cubicBezTo>
                    <a:pt x="2523" y="328"/>
                    <a:pt x="2063" y="315"/>
                    <a:pt x="1714" y="242"/>
                  </a:cubicBezTo>
                  <a:cubicBezTo>
                    <a:pt x="1366" y="168"/>
                    <a:pt x="857" y="0"/>
                    <a:pt x="596"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solidFill>
                  <a:srgbClr val="000000"/>
                </a:solidFill>
                <a:latin typeface="+mn-lt"/>
              </a:endParaRPr>
            </a:p>
          </p:txBody>
        </p:sp>
        <p:sp>
          <p:nvSpPr>
            <p:cNvPr id="100359" name="Text Box 120"/>
            <p:cNvSpPr txBox="1">
              <a:spLocks noChangeArrowheads="1"/>
            </p:cNvSpPr>
            <p:nvPr/>
          </p:nvSpPr>
          <p:spPr bwMode="auto">
            <a:xfrm>
              <a:off x="4194493" y="4607898"/>
              <a:ext cx="1592580" cy="65849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solidFill>
                    <a:srgbClr val="000000"/>
                  </a:solidFill>
                  <a:latin typeface="+mn-lt"/>
                  <a:cs typeface="Arial" charset="0"/>
                </a:rPr>
                <a:t>wide area network</a:t>
              </a:r>
            </a:p>
          </p:txBody>
        </p:sp>
        <p:sp>
          <p:nvSpPr>
            <p:cNvPr id="100360" name="Freeform 121"/>
            <p:cNvSpPr>
              <a:spLocks/>
            </p:cNvSpPr>
            <p:nvPr/>
          </p:nvSpPr>
          <p:spPr bwMode="auto">
            <a:xfrm>
              <a:off x="3237548" y="6043632"/>
              <a:ext cx="3239293" cy="1032722"/>
            </a:xfrm>
            <a:custGeom>
              <a:avLst/>
              <a:gdLst>
                <a:gd name="T0" fmla="*/ 2147483647 w 4636"/>
                <a:gd name="T1" fmla="*/ 2147483647 h 1435"/>
                <a:gd name="T2" fmla="*/ 2147483647 w 4636"/>
                <a:gd name="T3" fmla="*/ 2147483647 h 1435"/>
                <a:gd name="T4" fmla="*/ 2147483647 w 4636"/>
                <a:gd name="T5" fmla="*/ 2147483647 h 1435"/>
                <a:gd name="T6" fmla="*/ 2147483647 w 4636"/>
                <a:gd name="T7" fmla="*/ 2147483647 h 1435"/>
                <a:gd name="T8" fmla="*/ 2147483647 w 4636"/>
                <a:gd name="T9" fmla="*/ 2147483647 h 1435"/>
                <a:gd name="T10" fmla="*/ 2147483647 w 4636"/>
                <a:gd name="T11" fmla="*/ 2147483647 h 1435"/>
                <a:gd name="T12" fmla="*/ 2147483647 w 4636"/>
                <a:gd name="T13" fmla="*/ 2147483647 h 1435"/>
                <a:gd name="T14" fmla="*/ 2147483647 w 4636"/>
                <a:gd name="T15" fmla="*/ 2147483647 h 1435"/>
                <a:gd name="T16" fmla="*/ 2147483647 w 4636"/>
                <a:gd name="T17" fmla="*/ 2147483647 h 1435"/>
                <a:gd name="T18" fmla="*/ 2147483647 w 4636"/>
                <a:gd name="T19" fmla="*/ 2147483647 h 1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36" h="1435">
                  <a:moveTo>
                    <a:pt x="339" y="15"/>
                  </a:moveTo>
                  <a:cubicBezTo>
                    <a:pt x="0" y="110"/>
                    <a:pt x="112" y="438"/>
                    <a:pt x="189" y="645"/>
                  </a:cubicBezTo>
                  <a:cubicBezTo>
                    <a:pt x="266" y="852"/>
                    <a:pt x="509" y="1130"/>
                    <a:pt x="804" y="1260"/>
                  </a:cubicBezTo>
                  <a:cubicBezTo>
                    <a:pt x="1099" y="1390"/>
                    <a:pt x="1507" y="1415"/>
                    <a:pt x="1959" y="1425"/>
                  </a:cubicBezTo>
                  <a:cubicBezTo>
                    <a:pt x="2411" y="1435"/>
                    <a:pt x="3192" y="1395"/>
                    <a:pt x="3519" y="1320"/>
                  </a:cubicBezTo>
                  <a:cubicBezTo>
                    <a:pt x="3846" y="1245"/>
                    <a:pt x="3753" y="1067"/>
                    <a:pt x="3924" y="975"/>
                  </a:cubicBezTo>
                  <a:cubicBezTo>
                    <a:pt x="4095" y="883"/>
                    <a:pt x="4489" y="885"/>
                    <a:pt x="4543" y="769"/>
                  </a:cubicBezTo>
                  <a:cubicBezTo>
                    <a:pt x="4597" y="653"/>
                    <a:pt x="4636" y="393"/>
                    <a:pt x="4249" y="278"/>
                  </a:cubicBezTo>
                  <a:cubicBezTo>
                    <a:pt x="3863" y="162"/>
                    <a:pt x="2874" y="120"/>
                    <a:pt x="2222" y="76"/>
                  </a:cubicBezTo>
                  <a:cubicBezTo>
                    <a:pt x="1570" y="32"/>
                    <a:pt x="868" y="0"/>
                    <a:pt x="339"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latin typeface="+mn-lt"/>
              </a:endParaRPr>
            </a:p>
          </p:txBody>
        </p:sp>
        <p:pic>
          <p:nvPicPr>
            <p:cNvPr id="4506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4437" y="4427981"/>
              <a:ext cx="752634" cy="278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00362" name="Line 111"/>
            <p:cNvSpPr>
              <a:spLocks noChangeShapeType="1"/>
            </p:cNvSpPr>
            <p:nvPr/>
          </p:nvSpPr>
          <p:spPr bwMode="auto">
            <a:xfrm flipV="1">
              <a:off x="3218339" y="4564717"/>
              <a:ext cx="1044258" cy="179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latin typeface="+mn-lt"/>
              </a:endParaRPr>
            </a:p>
          </p:txBody>
        </p:sp>
        <p:sp>
          <p:nvSpPr>
            <p:cNvPr id="100363" name="Line 111"/>
            <p:cNvSpPr>
              <a:spLocks noChangeShapeType="1"/>
            </p:cNvSpPr>
            <p:nvPr/>
          </p:nvSpPr>
          <p:spPr bwMode="auto">
            <a:xfrm>
              <a:off x="5806282" y="4759027"/>
              <a:ext cx="1520984" cy="179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latin typeface="+mn-lt"/>
              </a:endParaRPr>
            </a:p>
          </p:txBody>
        </p:sp>
        <p:pic>
          <p:nvPicPr>
            <p:cNvPr id="4506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64400" y="4588106"/>
              <a:ext cx="752633" cy="278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00365" name="Line 111"/>
            <p:cNvSpPr>
              <a:spLocks noChangeShapeType="1"/>
            </p:cNvSpPr>
            <p:nvPr/>
          </p:nvSpPr>
          <p:spPr bwMode="auto">
            <a:xfrm flipH="1">
              <a:off x="7662546" y="4210281"/>
              <a:ext cx="380683" cy="36523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latin typeface="+mn-lt"/>
              </a:endParaRPr>
            </a:p>
          </p:txBody>
        </p:sp>
        <p:grpSp>
          <p:nvGrpSpPr>
            <p:cNvPr id="100366" name="Group 167"/>
            <p:cNvGrpSpPr>
              <a:grpSpLocks/>
            </p:cNvGrpSpPr>
            <p:nvPr/>
          </p:nvGrpSpPr>
          <p:grpSpPr bwMode="auto">
            <a:xfrm>
              <a:off x="7407593" y="3567979"/>
              <a:ext cx="1201420" cy="897784"/>
              <a:chOff x="4089854" y="1363889"/>
              <a:chExt cx="1091746" cy="791482"/>
            </a:xfrm>
          </p:grpSpPr>
          <p:sp>
            <p:nvSpPr>
              <p:cNvPr id="100379" name="Oval 26"/>
              <p:cNvSpPr>
                <a:spLocks noChangeArrowheads="1"/>
              </p:cNvSpPr>
              <p:nvPr/>
            </p:nvSpPr>
            <p:spPr bwMode="auto">
              <a:xfrm>
                <a:off x="4089854" y="1363889"/>
                <a:ext cx="1091746" cy="791482"/>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latin typeface="+mn-lt"/>
                  <a:cs typeface="Arial" charset="0"/>
                </a:endParaRPr>
              </a:p>
            </p:txBody>
          </p:sp>
          <p:grpSp>
            <p:nvGrpSpPr>
              <p:cNvPr id="100380" name="Group 356"/>
              <p:cNvGrpSpPr>
                <a:grpSpLocks/>
              </p:cNvGrpSpPr>
              <p:nvPr/>
            </p:nvGrpSpPr>
            <p:grpSpPr bwMode="auto">
              <a:xfrm>
                <a:off x="4245429" y="1426027"/>
                <a:ext cx="629104" cy="547461"/>
                <a:chOff x="313" y="1497"/>
                <a:chExt cx="1152" cy="1014"/>
              </a:xfrm>
            </p:grpSpPr>
            <p:pic>
              <p:nvPicPr>
                <p:cNvPr id="100381" name="Picture 354" descr="laptop_stylized_smal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82" name="Picture 355" descr="antenna_stylize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45072"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47808" y="5932084"/>
              <a:ext cx="997108" cy="894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5073" name="Text Box 22"/>
            <p:cNvSpPr txBox="1">
              <a:spLocks noChangeArrowheads="1"/>
            </p:cNvSpPr>
            <p:nvPr/>
          </p:nvSpPr>
          <p:spPr bwMode="auto">
            <a:xfrm>
              <a:off x="3434576" y="2902434"/>
              <a:ext cx="3290265" cy="1395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i="1" dirty="0">
                  <a:solidFill>
                    <a:srgbClr val="000000"/>
                  </a:solidFill>
                  <a:latin typeface="+mn-lt"/>
                  <a:cs typeface="Arial" charset="0"/>
                </a:rPr>
                <a:t>care-of-address</a:t>
              </a:r>
              <a:r>
                <a:rPr lang="en-US" sz="2200" dirty="0">
                  <a:solidFill>
                    <a:srgbClr val="000000"/>
                  </a:solidFill>
                  <a:latin typeface="+mn-lt"/>
                  <a:cs typeface="Arial" charset="0"/>
                </a:rPr>
                <a:t>: address </a:t>
              </a:r>
              <a:r>
                <a:rPr lang="en-US" sz="2200" dirty="0" smtClean="0">
                  <a:solidFill>
                    <a:srgbClr val="000000"/>
                  </a:solidFill>
                  <a:latin typeface="+mn-lt"/>
                  <a:cs typeface="Arial" charset="0"/>
                </a:rPr>
                <a:t>used to reach traveling host</a:t>
              </a:r>
              <a:endParaRPr lang="en-US" sz="2200" dirty="0">
                <a:solidFill>
                  <a:srgbClr val="000000"/>
                </a:solidFill>
                <a:latin typeface="+mn-lt"/>
                <a:cs typeface="Arial" charset="0"/>
              </a:endParaRPr>
            </a:p>
            <a:p>
              <a:pPr algn="l">
                <a:defRPr/>
              </a:pPr>
              <a:r>
                <a:rPr lang="en-US" dirty="0">
                  <a:solidFill>
                    <a:srgbClr val="000000"/>
                  </a:solidFill>
                  <a:latin typeface="+mn-lt"/>
                  <a:cs typeface="Arial" charset="0"/>
                </a:rPr>
                <a:t>(</a:t>
              </a:r>
              <a:r>
                <a:rPr lang="en-US" i="1" dirty="0">
                  <a:solidFill>
                    <a:srgbClr val="000000"/>
                  </a:solidFill>
                  <a:latin typeface="+mn-lt"/>
                  <a:cs typeface="Arial" charset="0"/>
                </a:rPr>
                <a:t>e.g., </a:t>
              </a:r>
              <a:r>
                <a:rPr lang="en-US" dirty="0" smtClean="0">
                  <a:solidFill>
                    <a:srgbClr val="000000"/>
                  </a:solidFill>
                  <a:latin typeface="+mn-lt"/>
                  <a:cs typeface="Arial" charset="0"/>
                </a:rPr>
                <a:t>79.129.13.2</a:t>
              </a:r>
              <a:r>
                <a:rPr lang="en-US" dirty="0">
                  <a:solidFill>
                    <a:srgbClr val="000000"/>
                  </a:solidFill>
                  <a:latin typeface="+mn-lt"/>
                  <a:cs typeface="Arial" charset="0"/>
                </a:rPr>
                <a:t>) </a:t>
              </a:r>
            </a:p>
          </p:txBody>
        </p:sp>
        <p:sp>
          <p:nvSpPr>
            <p:cNvPr id="45074" name="Text Box 124"/>
            <p:cNvSpPr txBox="1">
              <a:spLocks noChangeArrowheads="1"/>
            </p:cNvSpPr>
            <p:nvPr/>
          </p:nvSpPr>
          <p:spPr bwMode="auto">
            <a:xfrm>
              <a:off x="6303386" y="1545862"/>
              <a:ext cx="3684588" cy="1395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i="1" dirty="0">
                  <a:solidFill>
                    <a:srgbClr val="000000"/>
                  </a:solidFill>
                  <a:latin typeface="+mn-lt"/>
                  <a:cs typeface="Arial" charset="0"/>
                </a:rPr>
                <a:t>visited network</a:t>
              </a:r>
              <a:r>
                <a:rPr lang="en-US" sz="2200" dirty="0">
                  <a:solidFill>
                    <a:srgbClr val="000000"/>
                  </a:solidFill>
                  <a:latin typeface="+mn-lt"/>
                  <a:cs typeface="Arial" charset="0"/>
                </a:rPr>
                <a:t>: network in which mobile currently resides </a:t>
              </a:r>
              <a:r>
                <a:rPr lang="en-US" sz="2200" dirty="0" smtClean="0">
                  <a:solidFill>
                    <a:srgbClr val="000000"/>
                  </a:solidFill>
                  <a:latin typeface="+mn-lt"/>
                  <a:cs typeface="Arial" charset="0"/>
                </a:rPr>
                <a:t/>
              </a:r>
              <a:br>
                <a:rPr lang="en-US" sz="2200" dirty="0" smtClean="0">
                  <a:solidFill>
                    <a:srgbClr val="000000"/>
                  </a:solidFill>
                  <a:latin typeface="+mn-lt"/>
                  <a:cs typeface="Arial" charset="0"/>
                </a:rPr>
              </a:br>
              <a:r>
                <a:rPr lang="en-US" dirty="0" smtClean="0">
                  <a:solidFill>
                    <a:srgbClr val="000000"/>
                  </a:solidFill>
                  <a:latin typeface="+mn-lt"/>
                  <a:cs typeface="Arial" charset="0"/>
                </a:rPr>
                <a:t>(</a:t>
              </a:r>
              <a:r>
                <a:rPr lang="en-US" i="1" dirty="0">
                  <a:solidFill>
                    <a:srgbClr val="000000"/>
                  </a:solidFill>
                  <a:latin typeface="+mn-lt"/>
                  <a:cs typeface="Arial" charset="0"/>
                </a:rPr>
                <a:t>e.g., </a:t>
              </a:r>
              <a:r>
                <a:rPr lang="en-US" dirty="0">
                  <a:solidFill>
                    <a:srgbClr val="000000"/>
                  </a:solidFill>
                  <a:latin typeface="+mn-lt"/>
                  <a:cs typeface="Arial" charset="0"/>
                </a:rPr>
                <a:t>79.129.13/24)</a:t>
              </a:r>
            </a:p>
          </p:txBody>
        </p:sp>
        <p:sp>
          <p:nvSpPr>
            <p:cNvPr id="45075" name="Text Box 125"/>
            <p:cNvSpPr txBox="1">
              <a:spLocks noChangeArrowheads="1"/>
            </p:cNvSpPr>
            <p:nvPr/>
          </p:nvSpPr>
          <p:spPr bwMode="auto">
            <a:xfrm>
              <a:off x="2493678" y="1808541"/>
              <a:ext cx="3428151" cy="1118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dirty="0">
                  <a:solidFill>
                    <a:srgbClr val="000000"/>
                  </a:solidFill>
                  <a:latin typeface="+mn-lt"/>
                  <a:cs typeface="Arial" charset="0"/>
                </a:rPr>
                <a:t>permanent address: remains constant </a:t>
              </a:r>
              <a:r>
                <a:rPr lang="en-US" sz="2200" dirty="0" smtClean="0">
                  <a:solidFill>
                    <a:srgbClr val="000000"/>
                  </a:solidFill>
                  <a:latin typeface="+mn-lt"/>
                  <a:cs typeface="Arial" charset="0"/>
                </a:rPr>
                <a:t/>
              </a:r>
              <a:br>
                <a:rPr lang="en-US" sz="2200" dirty="0" smtClean="0">
                  <a:solidFill>
                    <a:srgbClr val="000000"/>
                  </a:solidFill>
                  <a:latin typeface="+mn-lt"/>
                  <a:cs typeface="Arial" charset="0"/>
                </a:rPr>
              </a:br>
              <a:r>
                <a:rPr lang="en-US" sz="2200" dirty="0" smtClean="0">
                  <a:solidFill>
                    <a:srgbClr val="000000"/>
                  </a:solidFill>
                  <a:latin typeface="+mn-lt"/>
                  <a:cs typeface="Arial" charset="0"/>
                </a:rPr>
                <a:t>(</a:t>
              </a:r>
              <a:r>
                <a:rPr lang="en-US" i="1" dirty="0">
                  <a:solidFill>
                    <a:srgbClr val="000000"/>
                  </a:solidFill>
                  <a:latin typeface="+mn-lt"/>
                  <a:cs typeface="Arial" charset="0"/>
                </a:rPr>
                <a:t>e.g., </a:t>
              </a:r>
              <a:r>
                <a:rPr lang="en-US" dirty="0">
                  <a:solidFill>
                    <a:srgbClr val="000000"/>
                  </a:solidFill>
                  <a:latin typeface="+mn-lt"/>
                  <a:cs typeface="Arial" charset="0"/>
                </a:rPr>
                <a:t>128.119.40.186)</a:t>
              </a:r>
            </a:p>
          </p:txBody>
        </p:sp>
        <p:sp>
          <p:nvSpPr>
            <p:cNvPr id="45076" name="Text Box 126"/>
            <p:cNvSpPr txBox="1">
              <a:spLocks noChangeArrowheads="1"/>
            </p:cNvSpPr>
            <p:nvPr/>
          </p:nvSpPr>
          <p:spPr bwMode="auto">
            <a:xfrm>
              <a:off x="6543327" y="5334761"/>
              <a:ext cx="3371881" cy="1795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i="1" dirty="0">
                  <a:solidFill>
                    <a:srgbClr val="000000"/>
                  </a:solidFill>
                  <a:latin typeface="+mn-lt"/>
                  <a:cs typeface="Arial" charset="0"/>
                </a:rPr>
                <a:t>foreign agent</a:t>
              </a:r>
              <a:r>
                <a:rPr lang="en-US" sz="2200" dirty="0">
                  <a:solidFill>
                    <a:srgbClr val="000000"/>
                  </a:solidFill>
                  <a:latin typeface="+mn-lt"/>
                  <a:cs typeface="Arial" charset="0"/>
                </a:rPr>
                <a:t>: entity in visited network that performs mobility functions on behalf of </a:t>
              </a:r>
              <a:r>
                <a:rPr lang="en-US" sz="2200" dirty="0" smtClean="0">
                  <a:solidFill>
                    <a:srgbClr val="000000"/>
                  </a:solidFill>
                  <a:latin typeface="+mn-lt"/>
                  <a:cs typeface="Arial" charset="0"/>
                </a:rPr>
                <a:t>mobile device</a:t>
              </a:r>
              <a:endParaRPr lang="en-US" sz="2200" dirty="0">
                <a:solidFill>
                  <a:srgbClr val="000000"/>
                </a:solidFill>
                <a:latin typeface="+mn-lt"/>
                <a:cs typeface="Arial" charset="0"/>
              </a:endParaRPr>
            </a:p>
          </p:txBody>
        </p:sp>
        <p:sp>
          <p:nvSpPr>
            <p:cNvPr id="45077" name="Text Box 128"/>
            <p:cNvSpPr txBox="1">
              <a:spLocks noChangeArrowheads="1"/>
            </p:cNvSpPr>
            <p:nvPr/>
          </p:nvSpPr>
          <p:spPr bwMode="auto">
            <a:xfrm>
              <a:off x="57725" y="6315306"/>
              <a:ext cx="3426143" cy="1118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i="1" dirty="0">
                  <a:solidFill>
                    <a:srgbClr val="000000"/>
                  </a:solidFill>
                  <a:latin typeface="+mn-lt"/>
                  <a:cs typeface="Arial" charset="0"/>
                </a:rPr>
                <a:t>correspondent</a:t>
              </a:r>
              <a:r>
                <a:rPr lang="en-US" sz="2200" dirty="0">
                  <a:solidFill>
                    <a:srgbClr val="000000"/>
                  </a:solidFill>
                  <a:latin typeface="+mn-lt"/>
                  <a:cs typeface="Arial" charset="0"/>
                </a:rPr>
                <a:t>: wants to communicate with mobile</a:t>
              </a:r>
            </a:p>
          </p:txBody>
        </p:sp>
        <p:sp>
          <p:nvSpPr>
            <p:cNvPr id="45078" name="Line 129"/>
            <p:cNvSpPr>
              <a:spLocks noChangeShapeType="1"/>
            </p:cNvSpPr>
            <p:nvPr/>
          </p:nvSpPr>
          <p:spPr bwMode="auto">
            <a:xfrm flipV="1">
              <a:off x="3267176" y="6506016"/>
              <a:ext cx="1131628" cy="270661"/>
            </a:xfrm>
            <a:prstGeom prst="line">
              <a:avLst/>
            </a:prstGeom>
            <a:noFill/>
            <a:ln w="190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45079" name="Line 129"/>
            <p:cNvSpPr>
              <a:spLocks noChangeShapeType="1"/>
            </p:cNvSpPr>
            <p:nvPr/>
          </p:nvSpPr>
          <p:spPr bwMode="auto">
            <a:xfrm>
              <a:off x="6291912" y="3954760"/>
              <a:ext cx="1313220" cy="288668"/>
            </a:xfrm>
            <a:prstGeom prst="line">
              <a:avLst/>
            </a:prstGeom>
            <a:noFill/>
            <a:ln w="190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45080" name="Line 129"/>
            <p:cNvSpPr>
              <a:spLocks noChangeShapeType="1"/>
            </p:cNvSpPr>
            <p:nvPr/>
          </p:nvSpPr>
          <p:spPr bwMode="auto">
            <a:xfrm>
              <a:off x="5291138" y="2400320"/>
              <a:ext cx="2240438" cy="1522095"/>
            </a:xfrm>
            <a:prstGeom prst="line">
              <a:avLst/>
            </a:prstGeom>
            <a:noFill/>
            <a:ln w="190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45081" name="Line 129"/>
            <p:cNvSpPr>
              <a:spLocks noChangeShapeType="1"/>
            </p:cNvSpPr>
            <p:nvPr/>
          </p:nvSpPr>
          <p:spPr bwMode="auto">
            <a:xfrm flipH="1">
              <a:off x="8394224" y="2934672"/>
              <a:ext cx="0" cy="617114"/>
            </a:xfrm>
            <a:prstGeom prst="line">
              <a:avLst/>
            </a:prstGeom>
            <a:noFill/>
            <a:ln w="190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sp>
          <p:nvSpPr>
            <p:cNvPr id="45082" name="Line 129"/>
            <p:cNvSpPr>
              <a:spLocks noChangeShapeType="1"/>
            </p:cNvSpPr>
            <p:nvPr/>
          </p:nvSpPr>
          <p:spPr bwMode="auto">
            <a:xfrm>
              <a:off x="7711441" y="4946141"/>
              <a:ext cx="239236" cy="426402"/>
            </a:xfrm>
            <a:prstGeom prst="line">
              <a:avLst/>
            </a:prstGeom>
            <a:noFill/>
            <a:ln w="19050">
              <a:solidFill>
                <a:srgbClr val="C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latin typeface="+mn-lt"/>
                <a:cs typeface="+mn-cs"/>
              </a:endParaRPr>
            </a:p>
          </p:txBody>
        </p:sp>
      </p:grpSp>
      <p:sp>
        <p:nvSpPr>
          <p:cNvPr id="2" name="Slide Number Placeholder 1"/>
          <p:cNvSpPr>
            <a:spLocks noGrp="1"/>
          </p:cNvSpPr>
          <p:nvPr>
            <p:ph type="sldNum" sz="quarter" idx="10"/>
          </p:nvPr>
        </p:nvSpPr>
        <p:spPr/>
        <p:txBody>
          <a:bodyPr/>
          <a:lstStyle/>
          <a:p>
            <a:fld id="{0783864D-491B-0D48-9494-9F5AD408C5EE}" type="slidenum">
              <a:rPr lang="en-US" smtClean="0"/>
              <a:pPr/>
              <a:t>5</a:t>
            </a:fld>
            <a:endParaRPr lang="en-US" dirty="0"/>
          </a:p>
        </p:txBody>
      </p:sp>
      <p:sp>
        <p:nvSpPr>
          <p:cNvPr id="30" name="Rectangle 21"/>
          <p:cNvSpPr>
            <a:spLocks noGrp="1" noChangeArrowheads="1"/>
          </p:cNvSpPr>
          <p:nvPr>
            <p:ph type="title"/>
          </p:nvPr>
        </p:nvSpPr>
        <p:spPr>
          <a:xfrm>
            <a:off x="134938" y="644525"/>
            <a:ext cx="9625012" cy="949325"/>
          </a:xfrm>
        </p:spPr>
        <p:txBody>
          <a:bodyPr/>
          <a:lstStyle/>
          <a:p>
            <a:pPr>
              <a:defRPr/>
            </a:pPr>
            <a:r>
              <a:rPr lang="en-US" dirty="0" smtClean="0">
                <a:latin typeface="+mn-lt"/>
                <a:cs typeface="+mj-cs"/>
              </a:rPr>
              <a:t>Mobile IP Terminology</a:t>
            </a:r>
            <a:endParaRPr lang="en-US" dirty="0">
              <a:latin typeface="+mn-lt"/>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8" name="Rectangle 21"/>
          <p:cNvSpPr>
            <a:spLocks noGrp="1" noChangeArrowheads="1"/>
          </p:cNvSpPr>
          <p:nvPr>
            <p:ph type="title"/>
          </p:nvPr>
        </p:nvSpPr>
        <p:spPr>
          <a:xfrm>
            <a:off x="0" y="490994"/>
            <a:ext cx="8549640" cy="1295400"/>
          </a:xfrm>
        </p:spPr>
        <p:txBody>
          <a:bodyPr/>
          <a:lstStyle/>
          <a:p>
            <a:pPr>
              <a:defRPr/>
            </a:pPr>
            <a:r>
              <a:rPr lang="en-US" dirty="0" smtClean="0">
                <a:latin typeface="+mn-lt"/>
                <a:cs typeface="+mj-cs"/>
              </a:rPr>
              <a:t>Registration</a:t>
            </a:r>
            <a:endParaRPr lang="en-US" dirty="0">
              <a:latin typeface="+mn-lt"/>
              <a:cs typeface="+mj-cs"/>
            </a:endParaRPr>
          </a:p>
        </p:txBody>
      </p:sp>
      <p:sp>
        <p:nvSpPr>
          <p:cNvPr id="434198" name="Rectangle 22"/>
          <p:cNvSpPr>
            <a:spLocks noGrp="1" noChangeArrowheads="1"/>
          </p:cNvSpPr>
          <p:nvPr>
            <p:ph type="body" idx="1"/>
          </p:nvPr>
        </p:nvSpPr>
        <p:spPr>
          <a:xfrm>
            <a:off x="1005840" y="5933922"/>
            <a:ext cx="8549640" cy="1838477"/>
          </a:xfrm>
        </p:spPr>
        <p:txBody>
          <a:bodyPr/>
          <a:lstStyle/>
          <a:p>
            <a:pPr>
              <a:defRPr/>
            </a:pPr>
            <a:r>
              <a:rPr lang="en-US" dirty="0" smtClean="0">
                <a:cs typeface="+mn-cs"/>
              </a:rPr>
              <a:t>End </a:t>
            </a:r>
            <a:r>
              <a:rPr lang="en-US" dirty="0">
                <a:cs typeface="+mn-cs"/>
              </a:rPr>
              <a:t>result:</a:t>
            </a:r>
          </a:p>
          <a:p>
            <a:pPr lvl="1">
              <a:defRPr/>
            </a:pPr>
            <a:r>
              <a:rPr lang="en-US" dirty="0">
                <a:cs typeface="+mn-cs"/>
              </a:rPr>
              <a:t>foreign agent knows about mobile</a:t>
            </a:r>
          </a:p>
          <a:p>
            <a:pPr lvl="1">
              <a:defRPr/>
            </a:pPr>
            <a:r>
              <a:rPr lang="en-US" dirty="0">
                <a:cs typeface="+mn-cs"/>
              </a:rPr>
              <a:t>home agent knows location of mobile</a:t>
            </a:r>
          </a:p>
        </p:txBody>
      </p:sp>
      <p:grpSp>
        <p:nvGrpSpPr>
          <p:cNvPr id="3" name="Group 2"/>
          <p:cNvGrpSpPr/>
          <p:nvPr/>
        </p:nvGrpSpPr>
        <p:grpSpPr>
          <a:xfrm>
            <a:off x="1073944" y="1829574"/>
            <a:ext cx="8603788" cy="3925782"/>
            <a:chOff x="1073944" y="1829574"/>
            <a:chExt cx="8603788" cy="3925782"/>
          </a:xfrm>
        </p:grpSpPr>
        <p:sp>
          <p:nvSpPr>
            <p:cNvPr id="108545" name="Freeform 2"/>
            <p:cNvSpPr>
              <a:spLocks/>
            </p:cNvSpPr>
            <p:nvPr/>
          </p:nvSpPr>
          <p:spPr bwMode="auto">
            <a:xfrm>
              <a:off x="1091406" y="2272170"/>
              <a:ext cx="2053590" cy="1800965"/>
            </a:xfrm>
            <a:custGeom>
              <a:avLst/>
              <a:gdLst>
                <a:gd name="T0" fmla="*/ 2147483647 w 1340"/>
                <a:gd name="T1" fmla="*/ 2147483647 h 1191"/>
                <a:gd name="T2" fmla="*/ 2147483647 w 1340"/>
                <a:gd name="T3" fmla="*/ 2147483647 h 1191"/>
                <a:gd name="T4" fmla="*/ 2147483647 w 1340"/>
                <a:gd name="T5" fmla="*/ 2147483647 h 1191"/>
                <a:gd name="T6" fmla="*/ 2147483647 w 1340"/>
                <a:gd name="T7" fmla="*/ 2147483647 h 1191"/>
                <a:gd name="T8" fmla="*/ 2147483647 w 1340"/>
                <a:gd name="T9" fmla="*/ 2147483647 h 1191"/>
                <a:gd name="T10" fmla="*/ 2147483647 w 1340"/>
                <a:gd name="T11" fmla="*/ 2147483647 h 1191"/>
                <a:gd name="T12" fmla="*/ 2147483647 w 1340"/>
                <a:gd name="T13" fmla="*/ 2147483647 h 1191"/>
                <a:gd name="T14" fmla="*/ 2147483647 w 1340"/>
                <a:gd name="T15" fmla="*/ 2147483647 h 1191"/>
                <a:gd name="T16" fmla="*/ 2147483647 w 1340"/>
                <a:gd name="T17" fmla="*/ 2147483647 h 1191"/>
                <a:gd name="T18" fmla="*/ 2147483647 w 1340"/>
                <a:gd name="T19" fmla="*/ 2147483647 h 1191"/>
                <a:gd name="T20" fmla="*/ 2147483647 w 1340"/>
                <a:gd name="T21" fmla="*/ 2147483647 h 1191"/>
                <a:gd name="T22" fmla="*/ 2147483647 w 1340"/>
                <a:gd name="T23" fmla="*/ 2147483647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latin typeface="+mn-lt"/>
              </a:endParaRPr>
            </a:p>
          </p:txBody>
        </p:sp>
        <p:sp>
          <p:nvSpPr>
            <p:cNvPr id="108546" name="Freeform 96"/>
            <p:cNvSpPr>
              <a:spLocks/>
            </p:cNvSpPr>
            <p:nvPr/>
          </p:nvSpPr>
          <p:spPr bwMode="auto">
            <a:xfrm>
              <a:off x="6372067" y="2124638"/>
              <a:ext cx="2022158" cy="1939502"/>
            </a:xfrm>
            <a:custGeom>
              <a:avLst/>
              <a:gdLst>
                <a:gd name="T0" fmla="*/ 2147483647 w 2894"/>
                <a:gd name="T1" fmla="*/ 2147483647 h 2693"/>
                <a:gd name="T2" fmla="*/ 2147483647 w 2894"/>
                <a:gd name="T3" fmla="*/ 2147483647 h 2693"/>
                <a:gd name="T4" fmla="*/ 2147483647 w 2894"/>
                <a:gd name="T5" fmla="*/ 2147483647 h 2693"/>
                <a:gd name="T6" fmla="*/ 2147483647 w 2894"/>
                <a:gd name="T7" fmla="*/ 2147483647 h 2693"/>
                <a:gd name="T8" fmla="*/ 2147483647 w 2894"/>
                <a:gd name="T9" fmla="*/ 2147483647 h 2693"/>
                <a:gd name="T10" fmla="*/ 2147483647 w 2894"/>
                <a:gd name="T11" fmla="*/ 2147483647 h 2693"/>
                <a:gd name="T12" fmla="*/ 2147483647 w 2894"/>
                <a:gd name="T13" fmla="*/ 2147483647 h 2693"/>
                <a:gd name="T14" fmla="*/ 2147483647 w 2894"/>
                <a:gd name="T15" fmla="*/ 2147483647 h 2693"/>
                <a:gd name="T16" fmla="*/ 2147483647 w 2894"/>
                <a:gd name="T17" fmla="*/ 2147483647 h 2693"/>
                <a:gd name="T18" fmla="*/ 2147483647 w 2894"/>
                <a:gd name="T19" fmla="*/ 2147483647 h 2693"/>
                <a:gd name="T20" fmla="*/ 2147483647 w 2894"/>
                <a:gd name="T21" fmla="*/ 2147483647 h 269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894" h="2693">
                  <a:moveTo>
                    <a:pt x="4" y="1331"/>
                  </a:moveTo>
                  <a:cubicBezTo>
                    <a:pt x="4" y="1049"/>
                    <a:pt x="119" y="673"/>
                    <a:pt x="349" y="509"/>
                  </a:cubicBezTo>
                  <a:cubicBezTo>
                    <a:pt x="579" y="345"/>
                    <a:pt x="1010" y="400"/>
                    <a:pt x="1384" y="344"/>
                  </a:cubicBezTo>
                  <a:cubicBezTo>
                    <a:pt x="1758" y="288"/>
                    <a:pt x="2346" y="0"/>
                    <a:pt x="2596" y="170"/>
                  </a:cubicBezTo>
                  <a:cubicBezTo>
                    <a:pt x="2846" y="340"/>
                    <a:pt x="2874" y="1035"/>
                    <a:pt x="2884" y="1364"/>
                  </a:cubicBezTo>
                  <a:cubicBezTo>
                    <a:pt x="2894" y="1693"/>
                    <a:pt x="2789" y="1954"/>
                    <a:pt x="2659" y="2144"/>
                  </a:cubicBezTo>
                  <a:cubicBezTo>
                    <a:pt x="2529" y="2334"/>
                    <a:pt x="2274" y="2432"/>
                    <a:pt x="2104" y="2504"/>
                  </a:cubicBezTo>
                  <a:cubicBezTo>
                    <a:pt x="1934" y="2576"/>
                    <a:pt x="1816" y="2558"/>
                    <a:pt x="1639" y="2579"/>
                  </a:cubicBezTo>
                  <a:cubicBezTo>
                    <a:pt x="1462" y="2600"/>
                    <a:pt x="1259" y="2693"/>
                    <a:pt x="1044" y="2630"/>
                  </a:cubicBezTo>
                  <a:cubicBezTo>
                    <a:pt x="829" y="2567"/>
                    <a:pt x="520" y="2418"/>
                    <a:pt x="346" y="2201"/>
                  </a:cubicBezTo>
                  <a:cubicBezTo>
                    <a:pt x="173" y="1985"/>
                    <a:pt x="0" y="1682"/>
                    <a:pt x="4" y="1331"/>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latin typeface="+mn-lt"/>
              </a:endParaRPr>
            </a:p>
          </p:txBody>
        </p:sp>
        <p:sp>
          <p:nvSpPr>
            <p:cNvPr id="108547" name="Freeform 119"/>
            <p:cNvSpPr>
              <a:spLocks/>
            </p:cNvSpPr>
            <p:nvPr/>
          </p:nvSpPr>
          <p:spPr bwMode="auto">
            <a:xfrm>
              <a:off x="3667124" y="3196941"/>
              <a:ext cx="2320767" cy="1417743"/>
            </a:xfrm>
            <a:custGeom>
              <a:avLst/>
              <a:gdLst>
                <a:gd name="T0" fmla="*/ 2147483647 w 3324"/>
                <a:gd name="T1" fmla="*/ 2147483647 h 1971"/>
                <a:gd name="T2" fmla="*/ 2147483647 w 3324"/>
                <a:gd name="T3" fmla="*/ 2147483647 h 1971"/>
                <a:gd name="T4" fmla="*/ 2147483647 w 3324"/>
                <a:gd name="T5" fmla="*/ 2147483647 h 1971"/>
                <a:gd name="T6" fmla="*/ 2147483647 w 3324"/>
                <a:gd name="T7" fmla="*/ 2147483647 h 1971"/>
                <a:gd name="T8" fmla="*/ 2147483647 w 3324"/>
                <a:gd name="T9" fmla="*/ 2147483647 h 1971"/>
                <a:gd name="T10" fmla="*/ 2147483647 w 3324"/>
                <a:gd name="T11" fmla="*/ 2147483647 h 1971"/>
                <a:gd name="T12" fmla="*/ 2147483647 w 3324"/>
                <a:gd name="T13" fmla="*/ 2147483647 h 1971"/>
                <a:gd name="T14" fmla="*/ 2147483647 w 3324"/>
                <a:gd name="T15" fmla="*/ 2147483647 h 1971"/>
                <a:gd name="T16" fmla="*/ 2147483647 w 3324"/>
                <a:gd name="T17" fmla="*/ 2147483647 h 1971"/>
                <a:gd name="T18" fmla="*/ 2147483647 w 3324"/>
                <a:gd name="T19" fmla="*/ 2147483647 h 1971"/>
                <a:gd name="T20" fmla="*/ 2147483647 w 3324"/>
                <a:gd name="T21" fmla="*/ 2147483647 h 1971"/>
                <a:gd name="T22" fmla="*/ 2147483647 w 3324"/>
                <a:gd name="T23" fmla="*/ 2147483647 h 1971"/>
                <a:gd name="T24" fmla="*/ 2147483647 w 3324"/>
                <a:gd name="T25" fmla="*/ 2147483647 h 19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24" h="1971">
                  <a:moveTo>
                    <a:pt x="596" y="15"/>
                  </a:moveTo>
                  <a:cubicBezTo>
                    <a:pt x="335" y="29"/>
                    <a:pt x="248" y="155"/>
                    <a:pt x="149" y="330"/>
                  </a:cubicBezTo>
                  <a:cubicBezTo>
                    <a:pt x="50" y="505"/>
                    <a:pt x="0" y="853"/>
                    <a:pt x="3" y="1066"/>
                  </a:cubicBezTo>
                  <a:cubicBezTo>
                    <a:pt x="6" y="1279"/>
                    <a:pt x="67" y="1478"/>
                    <a:pt x="168" y="1606"/>
                  </a:cubicBezTo>
                  <a:cubicBezTo>
                    <a:pt x="269" y="1734"/>
                    <a:pt x="457" y="1811"/>
                    <a:pt x="609" y="1831"/>
                  </a:cubicBezTo>
                  <a:cubicBezTo>
                    <a:pt x="761" y="1851"/>
                    <a:pt x="927" y="1719"/>
                    <a:pt x="1083" y="1726"/>
                  </a:cubicBezTo>
                  <a:cubicBezTo>
                    <a:pt x="1239" y="1733"/>
                    <a:pt x="1333" y="1844"/>
                    <a:pt x="1548" y="1876"/>
                  </a:cubicBezTo>
                  <a:cubicBezTo>
                    <a:pt x="1763" y="1908"/>
                    <a:pt x="2091" y="1971"/>
                    <a:pt x="2373" y="1921"/>
                  </a:cubicBezTo>
                  <a:cubicBezTo>
                    <a:pt x="2655" y="1871"/>
                    <a:pt x="3162" y="1740"/>
                    <a:pt x="3243" y="1576"/>
                  </a:cubicBezTo>
                  <a:cubicBezTo>
                    <a:pt x="3324" y="1412"/>
                    <a:pt x="2947" y="1124"/>
                    <a:pt x="2859" y="935"/>
                  </a:cubicBezTo>
                  <a:cubicBezTo>
                    <a:pt x="2771" y="746"/>
                    <a:pt x="2905" y="559"/>
                    <a:pt x="2714" y="444"/>
                  </a:cubicBezTo>
                  <a:cubicBezTo>
                    <a:pt x="2523" y="328"/>
                    <a:pt x="2063" y="315"/>
                    <a:pt x="1714" y="242"/>
                  </a:cubicBezTo>
                  <a:cubicBezTo>
                    <a:pt x="1366" y="168"/>
                    <a:pt x="857" y="0"/>
                    <a:pt x="596"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solidFill>
                  <a:srgbClr val="000000"/>
                </a:solidFill>
                <a:latin typeface="+mn-lt"/>
              </a:endParaRPr>
            </a:p>
          </p:txBody>
        </p:sp>
        <p:sp>
          <p:nvSpPr>
            <p:cNvPr id="108548" name="Text Box 120"/>
            <p:cNvSpPr txBox="1">
              <a:spLocks noChangeArrowheads="1"/>
            </p:cNvSpPr>
            <p:nvPr/>
          </p:nvSpPr>
          <p:spPr bwMode="auto">
            <a:xfrm>
              <a:off x="4344102" y="3775830"/>
              <a:ext cx="1592580" cy="65849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solidFill>
                    <a:srgbClr val="000000"/>
                  </a:solidFill>
                  <a:latin typeface="+mn-lt"/>
                  <a:cs typeface="Arial" charset="0"/>
                </a:rPr>
                <a:t>wide area network</a:t>
              </a:r>
            </a:p>
          </p:txBody>
        </p:sp>
        <p:grpSp>
          <p:nvGrpSpPr>
            <p:cNvPr id="108549" name="Group 140"/>
            <p:cNvGrpSpPr>
              <a:grpSpLocks/>
            </p:cNvGrpSpPr>
            <p:nvPr/>
          </p:nvGrpSpPr>
          <p:grpSpPr bwMode="auto">
            <a:xfrm>
              <a:off x="1073944" y="2407106"/>
              <a:ext cx="1201420" cy="897785"/>
              <a:chOff x="4089854" y="1363889"/>
              <a:chExt cx="1091746" cy="791482"/>
            </a:xfrm>
          </p:grpSpPr>
          <p:sp>
            <p:nvSpPr>
              <p:cNvPr id="108583" name="Oval 26"/>
              <p:cNvSpPr>
                <a:spLocks noChangeArrowheads="1"/>
              </p:cNvSpPr>
              <p:nvPr/>
            </p:nvSpPr>
            <p:spPr bwMode="auto">
              <a:xfrm>
                <a:off x="4089854" y="1363889"/>
                <a:ext cx="1091746" cy="791482"/>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latin typeface="+mn-lt"/>
                  <a:cs typeface="Arial" charset="0"/>
                </a:endParaRPr>
              </a:p>
            </p:txBody>
          </p:sp>
          <p:pic>
            <p:nvPicPr>
              <p:cNvPr id="108584"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45429" y="1550204"/>
                <a:ext cx="629104" cy="423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915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39156" y="3353468"/>
              <a:ext cx="754380" cy="278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08551" name="Line 111"/>
            <p:cNvSpPr>
              <a:spLocks noChangeShapeType="1"/>
            </p:cNvSpPr>
            <p:nvPr/>
          </p:nvSpPr>
          <p:spPr bwMode="auto">
            <a:xfrm>
              <a:off x="1758474" y="3013426"/>
              <a:ext cx="553561" cy="35263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latin typeface="+mn-lt"/>
              </a:endParaRPr>
            </a:p>
          </p:txBody>
        </p:sp>
        <p:sp>
          <p:nvSpPr>
            <p:cNvPr id="108552" name="Line 111"/>
            <p:cNvSpPr>
              <a:spLocks noChangeShapeType="1"/>
            </p:cNvSpPr>
            <p:nvPr/>
          </p:nvSpPr>
          <p:spPr bwMode="auto">
            <a:xfrm flipV="1">
              <a:off x="2884804" y="3490204"/>
              <a:ext cx="1042512" cy="180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latin typeface="+mn-lt"/>
              </a:endParaRPr>
            </a:p>
          </p:txBody>
        </p:sp>
        <p:sp>
          <p:nvSpPr>
            <p:cNvPr id="108553" name="Line 111"/>
            <p:cNvSpPr>
              <a:spLocks noChangeShapeType="1"/>
            </p:cNvSpPr>
            <p:nvPr/>
          </p:nvSpPr>
          <p:spPr bwMode="auto">
            <a:xfrm>
              <a:off x="5471001" y="3684514"/>
              <a:ext cx="1522730" cy="180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latin typeface="+mn-lt"/>
              </a:endParaRPr>
            </a:p>
          </p:txBody>
        </p:sp>
        <p:pic>
          <p:nvPicPr>
            <p:cNvPr id="4916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29120" y="3513594"/>
              <a:ext cx="752634" cy="278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08555" name="Line 111"/>
            <p:cNvSpPr>
              <a:spLocks noChangeShapeType="1"/>
            </p:cNvSpPr>
            <p:nvPr/>
          </p:nvSpPr>
          <p:spPr bwMode="auto">
            <a:xfrm flipH="1">
              <a:off x="7329012" y="3135769"/>
              <a:ext cx="380683" cy="36703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latin typeface="+mn-lt"/>
              </a:endParaRPr>
            </a:p>
          </p:txBody>
        </p:sp>
        <p:grpSp>
          <p:nvGrpSpPr>
            <p:cNvPr id="108556" name="Group 151"/>
            <p:cNvGrpSpPr>
              <a:grpSpLocks/>
            </p:cNvGrpSpPr>
            <p:nvPr/>
          </p:nvGrpSpPr>
          <p:grpSpPr bwMode="auto">
            <a:xfrm>
              <a:off x="7074059" y="2493466"/>
              <a:ext cx="1201420" cy="897785"/>
              <a:chOff x="4089854" y="1363889"/>
              <a:chExt cx="1091746" cy="791482"/>
            </a:xfrm>
          </p:grpSpPr>
          <p:sp>
            <p:nvSpPr>
              <p:cNvPr id="108579" name="Oval 26"/>
              <p:cNvSpPr>
                <a:spLocks noChangeArrowheads="1"/>
              </p:cNvSpPr>
              <p:nvPr/>
            </p:nvSpPr>
            <p:spPr bwMode="auto">
              <a:xfrm>
                <a:off x="4089854" y="1363889"/>
                <a:ext cx="1091746" cy="791482"/>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latin typeface="+mn-lt"/>
                  <a:cs typeface="Arial" charset="0"/>
                </a:endParaRPr>
              </a:p>
            </p:txBody>
          </p:sp>
          <p:grpSp>
            <p:nvGrpSpPr>
              <p:cNvPr id="108580" name="Group 356"/>
              <p:cNvGrpSpPr>
                <a:grpSpLocks/>
              </p:cNvGrpSpPr>
              <p:nvPr/>
            </p:nvGrpSpPr>
            <p:grpSpPr bwMode="auto">
              <a:xfrm>
                <a:off x="4245429" y="1426027"/>
                <a:ext cx="629104" cy="547461"/>
                <a:chOff x="313" y="1497"/>
                <a:chExt cx="1152" cy="1014"/>
              </a:xfrm>
            </p:grpSpPr>
            <p:pic>
              <p:nvPicPr>
                <p:cNvPr id="108581"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82" name="Picture 355" descr="antenna_stylize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49170" name="Text Box 119"/>
            <p:cNvSpPr txBox="1">
              <a:spLocks noChangeArrowheads="1"/>
            </p:cNvSpPr>
            <p:nvPr/>
          </p:nvSpPr>
          <p:spPr bwMode="auto">
            <a:xfrm>
              <a:off x="2056737" y="1977166"/>
              <a:ext cx="1475969" cy="779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200" dirty="0">
                  <a:latin typeface="+mn-lt"/>
                  <a:cs typeface="Arial" charset="0"/>
                </a:rPr>
                <a:t>home network</a:t>
              </a:r>
            </a:p>
          </p:txBody>
        </p:sp>
        <p:sp>
          <p:nvSpPr>
            <p:cNvPr id="49171" name="Text Box 120"/>
            <p:cNvSpPr txBox="1">
              <a:spLocks noChangeArrowheads="1"/>
            </p:cNvSpPr>
            <p:nvPr/>
          </p:nvSpPr>
          <p:spPr bwMode="auto">
            <a:xfrm>
              <a:off x="6052503" y="1829574"/>
              <a:ext cx="2491899" cy="449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a:latin typeface="+mn-lt"/>
                  <a:cs typeface="Arial" charset="0"/>
                </a:rPr>
                <a:t>visited network</a:t>
              </a:r>
            </a:p>
          </p:txBody>
        </p:sp>
        <p:grpSp>
          <p:nvGrpSpPr>
            <p:cNvPr id="434297" name="Group 121"/>
            <p:cNvGrpSpPr>
              <a:grpSpLocks/>
            </p:cNvGrpSpPr>
            <p:nvPr/>
          </p:nvGrpSpPr>
          <p:grpSpPr bwMode="auto">
            <a:xfrm>
              <a:off x="6845311" y="3087192"/>
              <a:ext cx="2832421" cy="2624985"/>
              <a:chOff x="4146" y="1518"/>
              <a:chExt cx="1622" cy="1459"/>
            </a:xfrm>
          </p:grpSpPr>
          <p:sp>
            <p:nvSpPr>
              <p:cNvPr id="49182" name="Line 122"/>
              <p:cNvSpPr>
                <a:spLocks noChangeShapeType="1"/>
              </p:cNvSpPr>
              <p:nvPr/>
            </p:nvSpPr>
            <p:spPr bwMode="auto">
              <a:xfrm flipV="1">
                <a:off x="4261" y="1538"/>
                <a:ext cx="310" cy="258"/>
              </a:xfrm>
              <a:prstGeom prst="line">
                <a:avLst/>
              </a:prstGeom>
              <a:noFill/>
              <a:ln w="2857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108574" name="Group 123"/>
              <p:cNvGrpSpPr>
                <a:grpSpLocks/>
              </p:cNvGrpSpPr>
              <p:nvPr/>
            </p:nvGrpSpPr>
            <p:grpSpPr bwMode="auto">
              <a:xfrm>
                <a:off x="4324" y="1518"/>
                <a:ext cx="202" cy="221"/>
                <a:chOff x="618" y="3500"/>
                <a:chExt cx="202" cy="221"/>
              </a:xfrm>
            </p:grpSpPr>
            <p:sp>
              <p:nvSpPr>
                <p:cNvPr id="49186" name="Oval 124"/>
                <p:cNvSpPr>
                  <a:spLocks noChangeArrowheads="1"/>
                </p:cNvSpPr>
                <p:nvPr/>
              </p:nvSpPr>
              <p:spPr bwMode="auto">
                <a:xfrm>
                  <a:off x="618" y="3520"/>
                  <a:ext cx="202" cy="201"/>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9187" name="Text Box 125"/>
                <p:cNvSpPr txBox="1">
                  <a:spLocks noChangeArrowheads="1"/>
                </p:cNvSpPr>
                <p:nvPr/>
              </p:nvSpPr>
              <p:spPr bwMode="auto">
                <a:xfrm>
                  <a:off x="623" y="3500"/>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FF0000"/>
                      </a:solidFill>
                      <a:latin typeface="+mn-lt"/>
                      <a:cs typeface="+mn-cs"/>
                    </a:rPr>
                    <a:t>1</a:t>
                  </a:r>
                </a:p>
              </p:txBody>
            </p:sp>
          </p:grpSp>
          <p:sp>
            <p:nvSpPr>
              <p:cNvPr id="49184" name="Text Box 126"/>
              <p:cNvSpPr txBox="1">
                <a:spLocks noChangeArrowheads="1"/>
              </p:cNvSpPr>
              <p:nvPr/>
            </p:nvSpPr>
            <p:spPr bwMode="auto">
              <a:xfrm>
                <a:off x="4146" y="2173"/>
                <a:ext cx="1622" cy="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200" dirty="0">
                    <a:latin typeface="+mn-lt"/>
                    <a:cs typeface="Arial" charset="0"/>
                  </a:rPr>
                  <a:t>mobile </a:t>
                </a:r>
                <a:r>
                  <a:rPr lang="en-US" sz="2200" dirty="0" smtClean="0">
                    <a:latin typeface="+mn-lt"/>
                    <a:cs typeface="Arial" charset="0"/>
                  </a:rPr>
                  <a:t>device contacts </a:t>
                </a:r>
                <a:r>
                  <a:rPr lang="en-US" sz="2200" dirty="0">
                    <a:latin typeface="+mn-lt"/>
                    <a:cs typeface="Arial" charset="0"/>
                  </a:rPr>
                  <a:t>foreign agent on entering visited network</a:t>
                </a:r>
              </a:p>
            </p:txBody>
          </p:sp>
          <p:sp>
            <p:nvSpPr>
              <p:cNvPr id="49185" name="Line 127"/>
              <p:cNvSpPr>
                <a:spLocks noChangeShapeType="1"/>
              </p:cNvSpPr>
              <p:nvPr/>
            </p:nvSpPr>
            <p:spPr bwMode="auto">
              <a:xfrm>
                <a:off x="4512" y="1760"/>
                <a:ext cx="560" cy="45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grpSp>
          <p:nvGrpSpPr>
            <p:cNvPr id="434304" name="Group 128"/>
            <p:cNvGrpSpPr>
              <a:grpSpLocks/>
            </p:cNvGrpSpPr>
            <p:nvPr/>
          </p:nvGrpSpPr>
          <p:grpSpPr bwMode="auto">
            <a:xfrm>
              <a:off x="2284094" y="3400246"/>
              <a:ext cx="4561206" cy="2355110"/>
              <a:chOff x="1534" y="1692"/>
              <a:chExt cx="2612" cy="1309"/>
            </a:xfrm>
          </p:grpSpPr>
          <p:sp>
            <p:nvSpPr>
              <p:cNvPr id="49176" name="Line 129"/>
              <p:cNvSpPr>
                <a:spLocks noChangeShapeType="1"/>
              </p:cNvSpPr>
              <p:nvPr/>
            </p:nvSpPr>
            <p:spPr bwMode="auto">
              <a:xfrm flipH="1" flipV="1">
                <a:off x="1905" y="1804"/>
                <a:ext cx="2241" cy="7"/>
              </a:xfrm>
              <a:prstGeom prst="line">
                <a:avLst/>
              </a:prstGeom>
              <a:noFill/>
              <a:ln w="28575">
                <a:solidFill>
                  <a:srgbClr val="FF00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108568" name="Group 130"/>
              <p:cNvGrpSpPr>
                <a:grpSpLocks/>
              </p:cNvGrpSpPr>
              <p:nvPr/>
            </p:nvGrpSpPr>
            <p:grpSpPr bwMode="auto">
              <a:xfrm>
                <a:off x="2724" y="1692"/>
                <a:ext cx="202" cy="215"/>
                <a:chOff x="618" y="3506"/>
                <a:chExt cx="202" cy="215"/>
              </a:xfrm>
            </p:grpSpPr>
            <p:sp>
              <p:nvSpPr>
                <p:cNvPr id="49180" name="Oval 131"/>
                <p:cNvSpPr>
                  <a:spLocks noChangeArrowheads="1"/>
                </p:cNvSpPr>
                <p:nvPr/>
              </p:nvSpPr>
              <p:spPr bwMode="auto">
                <a:xfrm>
                  <a:off x="618" y="3520"/>
                  <a:ext cx="202" cy="201"/>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49181" name="Text Box 132"/>
                <p:cNvSpPr txBox="1">
                  <a:spLocks noChangeArrowheads="1"/>
                </p:cNvSpPr>
                <p:nvPr/>
              </p:nvSpPr>
              <p:spPr bwMode="auto">
                <a:xfrm>
                  <a:off x="618" y="3506"/>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FF0000"/>
                      </a:solidFill>
                      <a:latin typeface="+mn-lt"/>
                      <a:cs typeface="+mn-cs"/>
                    </a:rPr>
                    <a:t>2</a:t>
                  </a:r>
                </a:p>
              </p:txBody>
            </p:sp>
          </p:grpSp>
          <p:sp>
            <p:nvSpPr>
              <p:cNvPr id="49178" name="Text Box 133"/>
              <p:cNvSpPr txBox="1">
                <a:spLocks noChangeArrowheads="1"/>
              </p:cNvSpPr>
              <p:nvPr/>
            </p:nvSpPr>
            <p:spPr bwMode="auto">
              <a:xfrm>
                <a:off x="1534" y="2367"/>
                <a:ext cx="2549"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z="2200" dirty="0">
                    <a:latin typeface="+mn-lt"/>
                    <a:cs typeface="Arial" charset="0"/>
                  </a:rPr>
                  <a:t>foreign agent contacts home agent home: </a:t>
                </a:r>
                <a:r>
                  <a:rPr lang="ja-JP" altLang="en-US" sz="2200" dirty="0">
                    <a:latin typeface="+mn-lt"/>
                    <a:cs typeface="Arial" charset="0"/>
                  </a:rPr>
                  <a:t>“</a:t>
                </a:r>
                <a:r>
                  <a:rPr lang="en-US" sz="2200" dirty="0">
                    <a:latin typeface="+mn-lt"/>
                    <a:cs typeface="Arial" charset="0"/>
                  </a:rPr>
                  <a:t>this mobile is resident in my network</a:t>
                </a:r>
                <a:r>
                  <a:rPr lang="ja-JP" altLang="en-US" sz="2200" dirty="0">
                    <a:latin typeface="+mn-lt"/>
                    <a:cs typeface="Arial" charset="0"/>
                  </a:rPr>
                  <a:t>”</a:t>
                </a:r>
                <a:endParaRPr lang="en-US" sz="2200" dirty="0">
                  <a:latin typeface="+mn-lt"/>
                  <a:cs typeface="Arial" charset="0"/>
                </a:endParaRPr>
              </a:p>
            </p:txBody>
          </p:sp>
          <p:sp>
            <p:nvSpPr>
              <p:cNvPr id="49179" name="Line 134"/>
              <p:cNvSpPr>
                <a:spLocks noChangeShapeType="1"/>
              </p:cNvSpPr>
              <p:nvPr/>
            </p:nvSpPr>
            <p:spPr bwMode="auto">
              <a:xfrm flipV="1">
                <a:off x="2550" y="1926"/>
                <a:ext cx="211" cy="47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sp>
          <p:nvSpPr>
            <p:cNvPr id="108565" name="Freeform 96"/>
            <p:cNvSpPr>
              <a:spLocks/>
            </p:cNvSpPr>
            <p:nvPr/>
          </p:nvSpPr>
          <p:spPr bwMode="auto">
            <a:xfrm>
              <a:off x="1213644" y="2461082"/>
              <a:ext cx="1098391" cy="933768"/>
            </a:xfrm>
            <a:custGeom>
              <a:avLst/>
              <a:gdLst>
                <a:gd name="T0" fmla="*/ 99558033 w 10000"/>
                <a:gd name="T1" fmla="*/ 2147483647 h 10305"/>
                <a:gd name="T2" fmla="*/ 2147483647 w 10000"/>
                <a:gd name="T3" fmla="*/ 2147483647 h 10305"/>
                <a:gd name="T4" fmla="*/ 2147483647 w 10000"/>
                <a:gd name="T5" fmla="*/ 204436681 h 10305"/>
                <a:gd name="T6" fmla="*/ 2147483647 w 10000"/>
                <a:gd name="T7" fmla="*/ 2147483647 h 10305"/>
                <a:gd name="T8" fmla="*/ 2147483647 w 10000"/>
                <a:gd name="T9" fmla="*/ 2147483647 h 10305"/>
                <a:gd name="T10" fmla="*/ 2147483647 w 10000"/>
                <a:gd name="T11" fmla="*/ 2147483647 h 10305"/>
                <a:gd name="T12" fmla="*/ 2147483647 w 10000"/>
                <a:gd name="T13" fmla="*/ 2147483647 h 10305"/>
                <a:gd name="T14" fmla="*/ 2147483647 w 10000"/>
                <a:gd name="T15" fmla="*/ 2147483647 h 10305"/>
                <a:gd name="T16" fmla="*/ 2147483647 w 10000"/>
                <a:gd name="T17" fmla="*/ 2147483647 h 10305"/>
                <a:gd name="T18" fmla="*/ 2147483647 w 10000"/>
                <a:gd name="T19" fmla="*/ 2147483647 h 10305"/>
                <a:gd name="T20" fmla="*/ 99558033 w 10000"/>
                <a:gd name="T21" fmla="*/ 2147483647 h 1030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000" h="10305">
                  <a:moveTo>
                    <a:pt x="1" y="4863"/>
                  </a:moveTo>
                  <a:cubicBezTo>
                    <a:pt x="1" y="3794"/>
                    <a:pt x="5" y="1801"/>
                    <a:pt x="686" y="991"/>
                  </a:cubicBezTo>
                  <a:cubicBezTo>
                    <a:pt x="1367" y="181"/>
                    <a:pt x="2904" y="-40"/>
                    <a:pt x="4086" y="5"/>
                  </a:cubicBezTo>
                  <a:cubicBezTo>
                    <a:pt x="5268" y="50"/>
                    <a:pt x="6836" y="553"/>
                    <a:pt x="7779" y="1264"/>
                  </a:cubicBezTo>
                  <a:cubicBezTo>
                    <a:pt x="8722" y="1975"/>
                    <a:pt x="9397" y="2830"/>
                    <a:pt x="9747" y="4270"/>
                  </a:cubicBezTo>
                  <a:cubicBezTo>
                    <a:pt x="10096" y="5710"/>
                    <a:pt x="10030" y="8980"/>
                    <a:pt x="9875" y="9905"/>
                  </a:cubicBezTo>
                  <a:cubicBezTo>
                    <a:pt x="9719" y="10828"/>
                    <a:pt x="9488" y="9873"/>
                    <a:pt x="8815" y="9814"/>
                  </a:cubicBezTo>
                  <a:cubicBezTo>
                    <a:pt x="8140" y="9757"/>
                    <a:pt x="6708" y="9565"/>
                    <a:pt x="5830" y="9554"/>
                  </a:cubicBezTo>
                  <a:cubicBezTo>
                    <a:pt x="4953" y="9543"/>
                    <a:pt x="4372" y="9985"/>
                    <a:pt x="3546" y="9748"/>
                  </a:cubicBezTo>
                  <a:cubicBezTo>
                    <a:pt x="2722" y="9508"/>
                    <a:pt x="1457" y="8935"/>
                    <a:pt x="867" y="8121"/>
                  </a:cubicBezTo>
                  <a:cubicBezTo>
                    <a:pt x="276" y="7307"/>
                    <a:pt x="-15" y="6195"/>
                    <a:pt x="1" y="4863"/>
                  </a:cubicBezTo>
                  <a:close/>
                </a:path>
              </a:pathLst>
            </a:custGeom>
            <a:solidFill>
              <a:srgbClr val="33CCCC">
                <a:alpha val="78038"/>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lIns="101882" tIns="50941" rIns="101882" bIns="50941" anchor="ctr"/>
            <a:lstStyle/>
            <a:p>
              <a:pPr algn="l"/>
              <a:endParaRPr lang="en-US">
                <a:latin typeface="+mn-lt"/>
              </a:endParaRPr>
            </a:p>
          </p:txBody>
        </p:sp>
      </p:grpSp>
      <p:sp>
        <p:nvSpPr>
          <p:cNvPr id="2" name="Slide Number Placeholder 1"/>
          <p:cNvSpPr>
            <a:spLocks noGrp="1"/>
          </p:cNvSpPr>
          <p:nvPr>
            <p:ph type="sldNum" sz="quarter" idx="10"/>
          </p:nvPr>
        </p:nvSpPr>
        <p:spPr/>
        <p:txBody>
          <a:bodyPr/>
          <a:lstStyle/>
          <a:p>
            <a:fld id="{0783864D-491B-0D48-9494-9F5AD408C5EE}"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41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9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1"/>
          <p:cNvSpPr>
            <a:spLocks noGrp="1" noChangeArrowheads="1"/>
          </p:cNvSpPr>
          <p:nvPr>
            <p:ph type="title"/>
          </p:nvPr>
        </p:nvSpPr>
        <p:spPr>
          <a:xfrm>
            <a:off x="35604" y="415489"/>
            <a:ext cx="8549640" cy="1295400"/>
          </a:xfrm>
        </p:spPr>
        <p:txBody>
          <a:bodyPr/>
          <a:lstStyle/>
          <a:p>
            <a:pPr>
              <a:defRPr/>
            </a:pPr>
            <a:r>
              <a:rPr lang="en-US" dirty="0">
                <a:latin typeface="+mn-lt"/>
                <a:cs typeface="+mj-cs"/>
              </a:rPr>
              <a:t>Mobility </a:t>
            </a:r>
            <a:r>
              <a:rPr lang="en-US" dirty="0" smtClean="0">
                <a:latin typeface="+mn-lt"/>
                <a:cs typeface="+mj-cs"/>
              </a:rPr>
              <a:t>Via Indirect Routing</a:t>
            </a:r>
            <a:endParaRPr lang="en-US" dirty="0">
              <a:latin typeface="+mn-lt"/>
              <a:cs typeface="+mj-cs"/>
            </a:endParaRPr>
          </a:p>
        </p:txBody>
      </p:sp>
      <p:grpSp>
        <p:nvGrpSpPr>
          <p:cNvPr id="3" name="Group 2"/>
          <p:cNvGrpSpPr/>
          <p:nvPr/>
        </p:nvGrpSpPr>
        <p:grpSpPr>
          <a:xfrm>
            <a:off x="173173" y="1809843"/>
            <a:ext cx="9885908" cy="5257165"/>
            <a:chOff x="173173" y="1809843"/>
            <a:chExt cx="9885908" cy="5257165"/>
          </a:xfrm>
        </p:grpSpPr>
        <p:sp>
          <p:nvSpPr>
            <p:cNvPr id="110596" name="Freeform 2"/>
            <p:cNvSpPr>
              <a:spLocks/>
            </p:cNvSpPr>
            <p:nvPr/>
          </p:nvSpPr>
          <p:spPr bwMode="auto">
            <a:xfrm>
              <a:off x="1418633" y="3285160"/>
              <a:ext cx="2053590" cy="1800966"/>
            </a:xfrm>
            <a:custGeom>
              <a:avLst/>
              <a:gdLst>
                <a:gd name="T0" fmla="*/ 2147483647 w 1340"/>
                <a:gd name="T1" fmla="*/ 2147483647 h 1191"/>
                <a:gd name="T2" fmla="*/ 2147483647 w 1340"/>
                <a:gd name="T3" fmla="*/ 2147483647 h 1191"/>
                <a:gd name="T4" fmla="*/ 2147483647 w 1340"/>
                <a:gd name="T5" fmla="*/ 2147483647 h 1191"/>
                <a:gd name="T6" fmla="*/ 2147483647 w 1340"/>
                <a:gd name="T7" fmla="*/ 2147483647 h 1191"/>
                <a:gd name="T8" fmla="*/ 2147483647 w 1340"/>
                <a:gd name="T9" fmla="*/ 2147483647 h 1191"/>
                <a:gd name="T10" fmla="*/ 2147483647 w 1340"/>
                <a:gd name="T11" fmla="*/ 2147483647 h 1191"/>
                <a:gd name="T12" fmla="*/ 2147483647 w 1340"/>
                <a:gd name="T13" fmla="*/ 2147483647 h 1191"/>
                <a:gd name="T14" fmla="*/ 2147483647 w 1340"/>
                <a:gd name="T15" fmla="*/ 2147483647 h 1191"/>
                <a:gd name="T16" fmla="*/ 2147483647 w 1340"/>
                <a:gd name="T17" fmla="*/ 2147483647 h 1191"/>
                <a:gd name="T18" fmla="*/ 2147483647 w 1340"/>
                <a:gd name="T19" fmla="*/ 2147483647 h 1191"/>
                <a:gd name="T20" fmla="*/ 2147483647 w 1340"/>
                <a:gd name="T21" fmla="*/ 2147483647 h 1191"/>
                <a:gd name="T22" fmla="*/ 2147483647 w 1340"/>
                <a:gd name="T23" fmla="*/ 2147483647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solidFill>
                  <a:srgbClr val="000000"/>
                </a:solidFill>
                <a:latin typeface="+mn-lt"/>
              </a:endParaRPr>
            </a:p>
          </p:txBody>
        </p:sp>
        <p:sp>
          <p:nvSpPr>
            <p:cNvPr id="110597" name="Freeform 96"/>
            <p:cNvSpPr>
              <a:spLocks/>
            </p:cNvSpPr>
            <p:nvPr/>
          </p:nvSpPr>
          <p:spPr bwMode="auto">
            <a:xfrm>
              <a:off x="6699294" y="3137628"/>
              <a:ext cx="2022158" cy="1939502"/>
            </a:xfrm>
            <a:custGeom>
              <a:avLst/>
              <a:gdLst>
                <a:gd name="T0" fmla="*/ 2147483647 w 2894"/>
                <a:gd name="T1" fmla="*/ 2147483647 h 2693"/>
                <a:gd name="T2" fmla="*/ 2147483647 w 2894"/>
                <a:gd name="T3" fmla="*/ 2147483647 h 2693"/>
                <a:gd name="T4" fmla="*/ 2147483647 w 2894"/>
                <a:gd name="T5" fmla="*/ 2147483647 h 2693"/>
                <a:gd name="T6" fmla="*/ 2147483647 w 2894"/>
                <a:gd name="T7" fmla="*/ 2147483647 h 2693"/>
                <a:gd name="T8" fmla="*/ 2147483647 w 2894"/>
                <a:gd name="T9" fmla="*/ 2147483647 h 2693"/>
                <a:gd name="T10" fmla="*/ 2147483647 w 2894"/>
                <a:gd name="T11" fmla="*/ 2147483647 h 2693"/>
                <a:gd name="T12" fmla="*/ 2147483647 w 2894"/>
                <a:gd name="T13" fmla="*/ 2147483647 h 2693"/>
                <a:gd name="T14" fmla="*/ 2147483647 w 2894"/>
                <a:gd name="T15" fmla="*/ 2147483647 h 2693"/>
                <a:gd name="T16" fmla="*/ 2147483647 w 2894"/>
                <a:gd name="T17" fmla="*/ 2147483647 h 2693"/>
                <a:gd name="T18" fmla="*/ 2147483647 w 2894"/>
                <a:gd name="T19" fmla="*/ 2147483647 h 2693"/>
                <a:gd name="T20" fmla="*/ 2147483647 w 2894"/>
                <a:gd name="T21" fmla="*/ 2147483647 h 269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894" h="2693">
                  <a:moveTo>
                    <a:pt x="4" y="1331"/>
                  </a:moveTo>
                  <a:cubicBezTo>
                    <a:pt x="4" y="1049"/>
                    <a:pt x="119" y="673"/>
                    <a:pt x="349" y="509"/>
                  </a:cubicBezTo>
                  <a:cubicBezTo>
                    <a:pt x="579" y="345"/>
                    <a:pt x="1010" y="400"/>
                    <a:pt x="1384" y="344"/>
                  </a:cubicBezTo>
                  <a:cubicBezTo>
                    <a:pt x="1758" y="288"/>
                    <a:pt x="2346" y="0"/>
                    <a:pt x="2596" y="170"/>
                  </a:cubicBezTo>
                  <a:cubicBezTo>
                    <a:pt x="2846" y="340"/>
                    <a:pt x="2874" y="1035"/>
                    <a:pt x="2884" y="1364"/>
                  </a:cubicBezTo>
                  <a:cubicBezTo>
                    <a:pt x="2894" y="1693"/>
                    <a:pt x="2789" y="1954"/>
                    <a:pt x="2659" y="2144"/>
                  </a:cubicBezTo>
                  <a:cubicBezTo>
                    <a:pt x="2529" y="2334"/>
                    <a:pt x="2274" y="2432"/>
                    <a:pt x="2104" y="2504"/>
                  </a:cubicBezTo>
                  <a:cubicBezTo>
                    <a:pt x="1934" y="2576"/>
                    <a:pt x="1816" y="2558"/>
                    <a:pt x="1639" y="2579"/>
                  </a:cubicBezTo>
                  <a:cubicBezTo>
                    <a:pt x="1462" y="2600"/>
                    <a:pt x="1259" y="2693"/>
                    <a:pt x="1044" y="2630"/>
                  </a:cubicBezTo>
                  <a:cubicBezTo>
                    <a:pt x="829" y="2567"/>
                    <a:pt x="520" y="2418"/>
                    <a:pt x="346" y="2201"/>
                  </a:cubicBezTo>
                  <a:cubicBezTo>
                    <a:pt x="173" y="1985"/>
                    <a:pt x="0" y="1682"/>
                    <a:pt x="4" y="1331"/>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solidFill>
                  <a:srgbClr val="000000"/>
                </a:solidFill>
                <a:latin typeface="+mn-lt"/>
              </a:endParaRPr>
            </a:p>
          </p:txBody>
        </p:sp>
        <p:sp>
          <p:nvSpPr>
            <p:cNvPr id="110598" name="Freeform 119"/>
            <p:cNvSpPr>
              <a:spLocks/>
            </p:cNvSpPr>
            <p:nvPr/>
          </p:nvSpPr>
          <p:spPr bwMode="auto">
            <a:xfrm>
              <a:off x="3994353" y="4209931"/>
              <a:ext cx="2320766" cy="1417743"/>
            </a:xfrm>
            <a:custGeom>
              <a:avLst/>
              <a:gdLst>
                <a:gd name="T0" fmla="*/ 2147483647 w 3324"/>
                <a:gd name="T1" fmla="*/ 2147483647 h 1971"/>
                <a:gd name="T2" fmla="*/ 2147483647 w 3324"/>
                <a:gd name="T3" fmla="*/ 2147483647 h 1971"/>
                <a:gd name="T4" fmla="*/ 2147483647 w 3324"/>
                <a:gd name="T5" fmla="*/ 2147483647 h 1971"/>
                <a:gd name="T6" fmla="*/ 2147483647 w 3324"/>
                <a:gd name="T7" fmla="*/ 2147483647 h 1971"/>
                <a:gd name="T8" fmla="*/ 2147483647 w 3324"/>
                <a:gd name="T9" fmla="*/ 2147483647 h 1971"/>
                <a:gd name="T10" fmla="*/ 2147483647 w 3324"/>
                <a:gd name="T11" fmla="*/ 2147483647 h 1971"/>
                <a:gd name="T12" fmla="*/ 2147483647 w 3324"/>
                <a:gd name="T13" fmla="*/ 2147483647 h 1971"/>
                <a:gd name="T14" fmla="*/ 2147483647 w 3324"/>
                <a:gd name="T15" fmla="*/ 2147483647 h 1971"/>
                <a:gd name="T16" fmla="*/ 2147483647 w 3324"/>
                <a:gd name="T17" fmla="*/ 2147483647 h 1971"/>
                <a:gd name="T18" fmla="*/ 2147483647 w 3324"/>
                <a:gd name="T19" fmla="*/ 2147483647 h 1971"/>
                <a:gd name="T20" fmla="*/ 2147483647 w 3324"/>
                <a:gd name="T21" fmla="*/ 2147483647 h 1971"/>
                <a:gd name="T22" fmla="*/ 2147483647 w 3324"/>
                <a:gd name="T23" fmla="*/ 2147483647 h 1971"/>
                <a:gd name="T24" fmla="*/ 2147483647 w 3324"/>
                <a:gd name="T25" fmla="*/ 2147483647 h 19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24" h="1971">
                  <a:moveTo>
                    <a:pt x="596" y="15"/>
                  </a:moveTo>
                  <a:cubicBezTo>
                    <a:pt x="335" y="29"/>
                    <a:pt x="248" y="155"/>
                    <a:pt x="149" y="330"/>
                  </a:cubicBezTo>
                  <a:cubicBezTo>
                    <a:pt x="50" y="505"/>
                    <a:pt x="0" y="853"/>
                    <a:pt x="3" y="1066"/>
                  </a:cubicBezTo>
                  <a:cubicBezTo>
                    <a:pt x="6" y="1279"/>
                    <a:pt x="67" y="1478"/>
                    <a:pt x="168" y="1606"/>
                  </a:cubicBezTo>
                  <a:cubicBezTo>
                    <a:pt x="269" y="1734"/>
                    <a:pt x="457" y="1811"/>
                    <a:pt x="609" y="1831"/>
                  </a:cubicBezTo>
                  <a:cubicBezTo>
                    <a:pt x="761" y="1851"/>
                    <a:pt x="927" y="1719"/>
                    <a:pt x="1083" y="1726"/>
                  </a:cubicBezTo>
                  <a:cubicBezTo>
                    <a:pt x="1239" y="1733"/>
                    <a:pt x="1333" y="1844"/>
                    <a:pt x="1548" y="1876"/>
                  </a:cubicBezTo>
                  <a:cubicBezTo>
                    <a:pt x="1763" y="1908"/>
                    <a:pt x="2091" y="1971"/>
                    <a:pt x="2373" y="1921"/>
                  </a:cubicBezTo>
                  <a:cubicBezTo>
                    <a:pt x="2655" y="1871"/>
                    <a:pt x="3162" y="1740"/>
                    <a:pt x="3243" y="1576"/>
                  </a:cubicBezTo>
                  <a:cubicBezTo>
                    <a:pt x="3324" y="1412"/>
                    <a:pt x="2947" y="1124"/>
                    <a:pt x="2859" y="935"/>
                  </a:cubicBezTo>
                  <a:cubicBezTo>
                    <a:pt x="2771" y="746"/>
                    <a:pt x="2905" y="559"/>
                    <a:pt x="2714" y="444"/>
                  </a:cubicBezTo>
                  <a:cubicBezTo>
                    <a:pt x="2523" y="328"/>
                    <a:pt x="2063" y="315"/>
                    <a:pt x="1714" y="242"/>
                  </a:cubicBezTo>
                  <a:cubicBezTo>
                    <a:pt x="1366" y="168"/>
                    <a:pt x="857" y="0"/>
                    <a:pt x="596"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solidFill>
                  <a:srgbClr val="000000"/>
                </a:solidFill>
                <a:latin typeface="+mn-lt"/>
              </a:endParaRPr>
            </a:p>
          </p:txBody>
        </p:sp>
        <p:sp>
          <p:nvSpPr>
            <p:cNvPr id="110599" name="Text Box 120"/>
            <p:cNvSpPr txBox="1">
              <a:spLocks noChangeArrowheads="1"/>
            </p:cNvSpPr>
            <p:nvPr/>
          </p:nvSpPr>
          <p:spPr bwMode="auto">
            <a:xfrm>
              <a:off x="4428885" y="4350111"/>
              <a:ext cx="1592580" cy="65849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pPr algn="ctr"/>
              <a:r>
                <a:rPr lang="en-US" sz="1800" dirty="0">
                  <a:solidFill>
                    <a:srgbClr val="000000"/>
                  </a:solidFill>
                  <a:latin typeface="+mn-lt"/>
                  <a:cs typeface="Arial" charset="0"/>
                </a:rPr>
                <a:t>wide area network</a:t>
              </a:r>
            </a:p>
          </p:txBody>
        </p:sp>
        <p:grpSp>
          <p:nvGrpSpPr>
            <p:cNvPr id="110600" name="Group 140"/>
            <p:cNvGrpSpPr>
              <a:grpSpLocks/>
            </p:cNvGrpSpPr>
            <p:nvPr/>
          </p:nvGrpSpPr>
          <p:grpSpPr bwMode="auto">
            <a:xfrm>
              <a:off x="1401171" y="3420098"/>
              <a:ext cx="1201420" cy="895985"/>
              <a:chOff x="4089854" y="1363889"/>
              <a:chExt cx="1091746" cy="791482"/>
            </a:xfrm>
          </p:grpSpPr>
          <p:sp>
            <p:nvSpPr>
              <p:cNvPr id="110650" name="Oval 26"/>
              <p:cNvSpPr>
                <a:spLocks noChangeArrowheads="1"/>
              </p:cNvSpPr>
              <p:nvPr/>
            </p:nvSpPr>
            <p:spPr bwMode="auto">
              <a:xfrm>
                <a:off x="4089854" y="1363889"/>
                <a:ext cx="1091746" cy="791482"/>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solidFill>
                    <a:srgbClr val="000000"/>
                  </a:solidFill>
                  <a:latin typeface="+mn-lt"/>
                  <a:cs typeface="Arial" charset="0"/>
                </a:endParaRPr>
              </a:p>
            </p:txBody>
          </p:sp>
          <p:pic>
            <p:nvPicPr>
              <p:cNvPr id="110651"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45429" y="1550204"/>
                <a:ext cx="629104" cy="423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018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66384" y="4366459"/>
              <a:ext cx="752634" cy="278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10602" name="Line 111"/>
            <p:cNvSpPr>
              <a:spLocks noChangeShapeType="1"/>
            </p:cNvSpPr>
            <p:nvPr/>
          </p:nvSpPr>
          <p:spPr bwMode="auto">
            <a:xfrm>
              <a:off x="2083956" y="4024618"/>
              <a:ext cx="553561" cy="35443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solidFill>
                  <a:srgbClr val="000000"/>
                </a:solidFill>
                <a:latin typeface="+mn-lt"/>
              </a:endParaRPr>
            </a:p>
          </p:txBody>
        </p:sp>
        <p:sp>
          <p:nvSpPr>
            <p:cNvPr id="110603" name="Line 111"/>
            <p:cNvSpPr>
              <a:spLocks noChangeShapeType="1"/>
            </p:cNvSpPr>
            <p:nvPr/>
          </p:nvSpPr>
          <p:spPr bwMode="auto">
            <a:xfrm>
              <a:off x="3210286" y="4503195"/>
              <a:ext cx="911205" cy="1074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solidFill>
                  <a:srgbClr val="000000"/>
                </a:solidFill>
                <a:latin typeface="+mn-lt"/>
              </a:endParaRPr>
            </a:p>
          </p:txBody>
        </p:sp>
        <p:sp>
          <p:nvSpPr>
            <p:cNvPr id="110604" name="Line 111"/>
            <p:cNvSpPr>
              <a:spLocks noChangeShapeType="1"/>
            </p:cNvSpPr>
            <p:nvPr/>
          </p:nvSpPr>
          <p:spPr bwMode="auto">
            <a:xfrm>
              <a:off x="5798229" y="4695707"/>
              <a:ext cx="1522730" cy="359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solidFill>
                  <a:srgbClr val="000000"/>
                </a:solidFill>
                <a:latin typeface="+mn-lt"/>
              </a:endParaRPr>
            </a:p>
          </p:txBody>
        </p:sp>
        <p:pic>
          <p:nvPicPr>
            <p:cNvPr id="50190"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56348" y="4526585"/>
              <a:ext cx="752633" cy="278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10606" name="Line 111"/>
            <p:cNvSpPr>
              <a:spLocks noChangeShapeType="1"/>
            </p:cNvSpPr>
            <p:nvPr/>
          </p:nvSpPr>
          <p:spPr bwMode="auto">
            <a:xfrm flipH="1">
              <a:off x="7656238" y="4148760"/>
              <a:ext cx="378937" cy="36523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solidFill>
                  <a:srgbClr val="000000"/>
                </a:solidFill>
                <a:latin typeface="+mn-lt"/>
              </a:endParaRPr>
            </a:p>
          </p:txBody>
        </p:sp>
        <p:grpSp>
          <p:nvGrpSpPr>
            <p:cNvPr id="110607" name="Group 151"/>
            <p:cNvGrpSpPr>
              <a:grpSpLocks/>
            </p:cNvGrpSpPr>
            <p:nvPr/>
          </p:nvGrpSpPr>
          <p:grpSpPr bwMode="auto">
            <a:xfrm>
              <a:off x="7401287" y="3506458"/>
              <a:ext cx="1199674" cy="895985"/>
              <a:chOff x="4089854" y="1363889"/>
              <a:chExt cx="1091746" cy="791482"/>
            </a:xfrm>
          </p:grpSpPr>
          <p:sp>
            <p:nvSpPr>
              <p:cNvPr id="110646" name="Oval 26"/>
              <p:cNvSpPr>
                <a:spLocks noChangeArrowheads="1"/>
              </p:cNvSpPr>
              <p:nvPr/>
            </p:nvSpPr>
            <p:spPr bwMode="auto">
              <a:xfrm>
                <a:off x="4089854" y="1363889"/>
                <a:ext cx="1091746" cy="791482"/>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solidFill>
                    <a:srgbClr val="000000"/>
                  </a:solidFill>
                  <a:latin typeface="+mn-lt"/>
                  <a:cs typeface="Arial" charset="0"/>
                </a:endParaRPr>
              </a:p>
            </p:txBody>
          </p:sp>
          <p:grpSp>
            <p:nvGrpSpPr>
              <p:cNvPr id="110647" name="Group 356"/>
              <p:cNvGrpSpPr>
                <a:grpSpLocks/>
              </p:cNvGrpSpPr>
              <p:nvPr/>
            </p:nvGrpSpPr>
            <p:grpSpPr bwMode="auto">
              <a:xfrm>
                <a:off x="4245429" y="1426027"/>
                <a:ext cx="629104" cy="547461"/>
                <a:chOff x="313" y="1497"/>
                <a:chExt cx="1152" cy="1014"/>
              </a:xfrm>
            </p:grpSpPr>
            <p:pic>
              <p:nvPicPr>
                <p:cNvPr id="110648"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649" name="Picture 355" descr="antenna_stylize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10608" name="Freeform 96"/>
            <p:cNvSpPr>
              <a:spLocks/>
            </p:cNvSpPr>
            <p:nvPr/>
          </p:nvSpPr>
          <p:spPr bwMode="auto">
            <a:xfrm>
              <a:off x="1539126" y="3472273"/>
              <a:ext cx="1100138" cy="935567"/>
            </a:xfrm>
            <a:custGeom>
              <a:avLst/>
              <a:gdLst>
                <a:gd name="T0" fmla="*/ 100035003 w 10000"/>
                <a:gd name="T1" fmla="*/ 2147483647 h 10305"/>
                <a:gd name="T2" fmla="*/ 2147483647 w 10000"/>
                <a:gd name="T3" fmla="*/ 2147483647 h 10305"/>
                <a:gd name="T4" fmla="*/ 2147483647 w 10000"/>
                <a:gd name="T5" fmla="*/ 205622798 h 10305"/>
                <a:gd name="T6" fmla="*/ 2147483647 w 10000"/>
                <a:gd name="T7" fmla="*/ 2147483647 h 10305"/>
                <a:gd name="T8" fmla="*/ 2147483647 w 10000"/>
                <a:gd name="T9" fmla="*/ 2147483647 h 10305"/>
                <a:gd name="T10" fmla="*/ 2147483647 w 10000"/>
                <a:gd name="T11" fmla="*/ 2147483647 h 10305"/>
                <a:gd name="T12" fmla="*/ 2147483647 w 10000"/>
                <a:gd name="T13" fmla="*/ 2147483647 h 10305"/>
                <a:gd name="T14" fmla="*/ 2147483647 w 10000"/>
                <a:gd name="T15" fmla="*/ 2147483647 h 10305"/>
                <a:gd name="T16" fmla="*/ 2147483647 w 10000"/>
                <a:gd name="T17" fmla="*/ 2147483647 h 10305"/>
                <a:gd name="T18" fmla="*/ 2147483647 w 10000"/>
                <a:gd name="T19" fmla="*/ 2147483647 h 10305"/>
                <a:gd name="T20" fmla="*/ 100035003 w 10000"/>
                <a:gd name="T21" fmla="*/ 2147483647 h 1030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000" h="10305">
                  <a:moveTo>
                    <a:pt x="1" y="4863"/>
                  </a:moveTo>
                  <a:cubicBezTo>
                    <a:pt x="1" y="3794"/>
                    <a:pt x="5" y="1801"/>
                    <a:pt x="686" y="991"/>
                  </a:cubicBezTo>
                  <a:cubicBezTo>
                    <a:pt x="1367" y="181"/>
                    <a:pt x="2904" y="-40"/>
                    <a:pt x="4086" y="5"/>
                  </a:cubicBezTo>
                  <a:cubicBezTo>
                    <a:pt x="5268" y="50"/>
                    <a:pt x="6836" y="553"/>
                    <a:pt x="7779" y="1264"/>
                  </a:cubicBezTo>
                  <a:cubicBezTo>
                    <a:pt x="8722" y="1975"/>
                    <a:pt x="9397" y="2830"/>
                    <a:pt x="9747" y="4270"/>
                  </a:cubicBezTo>
                  <a:cubicBezTo>
                    <a:pt x="10096" y="5710"/>
                    <a:pt x="10030" y="8980"/>
                    <a:pt x="9875" y="9905"/>
                  </a:cubicBezTo>
                  <a:cubicBezTo>
                    <a:pt x="9719" y="10828"/>
                    <a:pt x="9488" y="9873"/>
                    <a:pt x="8815" y="9814"/>
                  </a:cubicBezTo>
                  <a:cubicBezTo>
                    <a:pt x="8140" y="9757"/>
                    <a:pt x="6708" y="9565"/>
                    <a:pt x="5830" y="9554"/>
                  </a:cubicBezTo>
                  <a:cubicBezTo>
                    <a:pt x="4953" y="9543"/>
                    <a:pt x="4372" y="9985"/>
                    <a:pt x="3546" y="9748"/>
                  </a:cubicBezTo>
                  <a:cubicBezTo>
                    <a:pt x="2722" y="9508"/>
                    <a:pt x="1457" y="8935"/>
                    <a:pt x="867" y="8121"/>
                  </a:cubicBezTo>
                  <a:cubicBezTo>
                    <a:pt x="276" y="7307"/>
                    <a:pt x="-15" y="6195"/>
                    <a:pt x="1" y="4863"/>
                  </a:cubicBezTo>
                  <a:close/>
                </a:path>
              </a:pathLst>
            </a:custGeom>
            <a:solidFill>
              <a:srgbClr val="33CCCC">
                <a:alpha val="78038"/>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lIns="101882" tIns="50941" rIns="101882" bIns="50941" anchor="ctr"/>
            <a:lstStyle/>
            <a:p>
              <a:pPr algn="l"/>
              <a:endParaRPr lang="en-US">
                <a:solidFill>
                  <a:srgbClr val="000000"/>
                </a:solidFill>
                <a:latin typeface="+mn-lt"/>
              </a:endParaRPr>
            </a:p>
          </p:txBody>
        </p:sp>
        <p:sp>
          <p:nvSpPr>
            <p:cNvPr id="110609" name="Freeform 121"/>
            <p:cNvSpPr>
              <a:spLocks/>
            </p:cNvSpPr>
            <p:nvPr/>
          </p:nvSpPr>
          <p:spPr bwMode="auto">
            <a:xfrm>
              <a:off x="3620655" y="6034286"/>
              <a:ext cx="3239293" cy="1032722"/>
            </a:xfrm>
            <a:custGeom>
              <a:avLst/>
              <a:gdLst>
                <a:gd name="T0" fmla="*/ 2147483647 w 4636"/>
                <a:gd name="T1" fmla="*/ 2147483647 h 1435"/>
                <a:gd name="T2" fmla="*/ 2147483647 w 4636"/>
                <a:gd name="T3" fmla="*/ 2147483647 h 1435"/>
                <a:gd name="T4" fmla="*/ 2147483647 w 4636"/>
                <a:gd name="T5" fmla="*/ 2147483647 h 1435"/>
                <a:gd name="T6" fmla="*/ 2147483647 w 4636"/>
                <a:gd name="T7" fmla="*/ 2147483647 h 1435"/>
                <a:gd name="T8" fmla="*/ 2147483647 w 4636"/>
                <a:gd name="T9" fmla="*/ 2147483647 h 1435"/>
                <a:gd name="T10" fmla="*/ 2147483647 w 4636"/>
                <a:gd name="T11" fmla="*/ 2147483647 h 1435"/>
                <a:gd name="T12" fmla="*/ 2147483647 w 4636"/>
                <a:gd name="T13" fmla="*/ 2147483647 h 1435"/>
                <a:gd name="T14" fmla="*/ 2147483647 w 4636"/>
                <a:gd name="T15" fmla="*/ 2147483647 h 1435"/>
                <a:gd name="T16" fmla="*/ 2147483647 w 4636"/>
                <a:gd name="T17" fmla="*/ 2147483647 h 1435"/>
                <a:gd name="T18" fmla="*/ 2147483647 w 4636"/>
                <a:gd name="T19" fmla="*/ 2147483647 h 1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36" h="1435">
                  <a:moveTo>
                    <a:pt x="339" y="15"/>
                  </a:moveTo>
                  <a:cubicBezTo>
                    <a:pt x="0" y="110"/>
                    <a:pt x="112" y="438"/>
                    <a:pt x="189" y="645"/>
                  </a:cubicBezTo>
                  <a:cubicBezTo>
                    <a:pt x="266" y="852"/>
                    <a:pt x="509" y="1130"/>
                    <a:pt x="804" y="1260"/>
                  </a:cubicBezTo>
                  <a:cubicBezTo>
                    <a:pt x="1099" y="1390"/>
                    <a:pt x="1507" y="1415"/>
                    <a:pt x="1959" y="1425"/>
                  </a:cubicBezTo>
                  <a:cubicBezTo>
                    <a:pt x="2411" y="1435"/>
                    <a:pt x="3192" y="1395"/>
                    <a:pt x="3519" y="1320"/>
                  </a:cubicBezTo>
                  <a:cubicBezTo>
                    <a:pt x="3846" y="1245"/>
                    <a:pt x="3753" y="1067"/>
                    <a:pt x="3924" y="975"/>
                  </a:cubicBezTo>
                  <a:cubicBezTo>
                    <a:pt x="4095" y="883"/>
                    <a:pt x="4489" y="885"/>
                    <a:pt x="4543" y="769"/>
                  </a:cubicBezTo>
                  <a:cubicBezTo>
                    <a:pt x="4597" y="653"/>
                    <a:pt x="4636" y="393"/>
                    <a:pt x="4249" y="278"/>
                  </a:cubicBezTo>
                  <a:cubicBezTo>
                    <a:pt x="3863" y="162"/>
                    <a:pt x="2874" y="120"/>
                    <a:pt x="2222" y="76"/>
                  </a:cubicBezTo>
                  <a:cubicBezTo>
                    <a:pt x="1570" y="32"/>
                    <a:pt x="868" y="0"/>
                    <a:pt x="339"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solidFill>
                  <a:srgbClr val="000000"/>
                </a:solidFill>
                <a:latin typeface="+mn-lt"/>
              </a:endParaRPr>
            </a:p>
          </p:txBody>
        </p:sp>
        <p:pic>
          <p:nvPicPr>
            <p:cNvPr id="50195"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10982" y="6000702"/>
              <a:ext cx="859155" cy="770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50196" name="Text Box 120"/>
            <p:cNvSpPr txBox="1">
              <a:spLocks noChangeArrowheads="1"/>
            </p:cNvSpPr>
            <p:nvPr/>
          </p:nvSpPr>
          <p:spPr bwMode="auto">
            <a:xfrm>
              <a:off x="173173" y="3470474"/>
              <a:ext cx="1385375" cy="779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200" dirty="0">
                  <a:solidFill>
                    <a:srgbClr val="000000"/>
                  </a:solidFill>
                  <a:latin typeface="+mn-lt"/>
                  <a:cs typeface="Arial" charset="0"/>
                </a:rPr>
                <a:t>home</a:t>
              </a:r>
            </a:p>
            <a:p>
              <a:pPr algn="ctr">
                <a:defRPr/>
              </a:pPr>
              <a:r>
                <a:rPr lang="en-US" sz="2200" dirty="0">
                  <a:solidFill>
                    <a:srgbClr val="000000"/>
                  </a:solidFill>
                  <a:latin typeface="+mn-lt"/>
                  <a:cs typeface="Arial" charset="0"/>
                </a:rPr>
                <a:t>network</a:t>
              </a:r>
            </a:p>
          </p:txBody>
        </p:sp>
        <p:sp>
          <p:nvSpPr>
            <p:cNvPr id="50197" name="Text Box 121"/>
            <p:cNvSpPr txBox="1">
              <a:spLocks noChangeArrowheads="1"/>
            </p:cNvSpPr>
            <p:nvPr/>
          </p:nvSpPr>
          <p:spPr bwMode="auto">
            <a:xfrm>
              <a:off x="8534405" y="2759953"/>
              <a:ext cx="1397000" cy="795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200">
                  <a:solidFill>
                    <a:srgbClr val="000000"/>
                  </a:solidFill>
                  <a:latin typeface="+mn-lt"/>
                  <a:cs typeface="Arial" charset="0"/>
                </a:rPr>
                <a:t>visited</a:t>
              </a:r>
            </a:p>
            <a:p>
              <a:pPr algn="ctr">
                <a:defRPr/>
              </a:pPr>
              <a:r>
                <a:rPr lang="en-US" sz="2200">
                  <a:solidFill>
                    <a:srgbClr val="000000"/>
                  </a:solidFill>
                  <a:latin typeface="+mn-lt"/>
                  <a:cs typeface="Arial" charset="0"/>
                </a:rPr>
                <a:t>network</a:t>
              </a:r>
            </a:p>
          </p:txBody>
        </p:sp>
        <p:grpSp>
          <p:nvGrpSpPr>
            <p:cNvPr id="49" name="Group 122"/>
            <p:cNvGrpSpPr>
              <a:grpSpLocks/>
            </p:cNvGrpSpPr>
            <p:nvPr/>
          </p:nvGrpSpPr>
          <p:grpSpPr bwMode="auto">
            <a:xfrm>
              <a:off x="7528763" y="4006623"/>
              <a:ext cx="541338" cy="397615"/>
              <a:chOff x="4485" y="2095"/>
              <a:chExt cx="310" cy="221"/>
            </a:xfrm>
          </p:grpSpPr>
          <p:sp>
            <p:nvSpPr>
              <p:cNvPr id="50227" name="Line 123"/>
              <p:cNvSpPr>
                <a:spLocks noChangeShapeType="1"/>
              </p:cNvSpPr>
              <p:nvPr/>
            </p:nvSpPr>
            <p:spPr bwMode="auto">
              <a:xfrm flipV="1">
                <a:off x="4485" y="2106"/>
                <a:ext cx="310" cy="210"/>
              </a:xfrm>
              <a:prstGeom prst="line">
                <a:avLst/>
              </a:prstGeom>
              <a:noFill/>
              <a:ln w="28575">
                <a:solidFill>
                  <a:srgbClr val="FF0000"/>
                </a:solidFill>
                <a:round/>
                <a:headEnd type="none"/>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solidFill>
                    <a:srgbClr val="000000"/>
                  </a:solidFill>
                  <a:latin typeface="+mn-lt"/>
                  <a:cs typeface="+mn-cs"/>
                </a:endParaRPr>
              </a:p>
            </p:txBody>
          </p:sp>
          <p:grpSp>
            <p:nvGrpSpPr>
              <p:cNvPr id="110643" name="Group 124"/>
              <p:cNvGrpSpPr>
                <a:grpSpLocks/>
              </p:cNvGrpSpPr>
              <p:nvPr/>
            </p:nvGrpSpPr>
            <p:grpSpPr bwMode="auto">
              <a:xfrm>
                <a:off x="4530" y="2095"/>
                <a:ext cx="202" cy="221"/>
                <a:chOff x="618" y="3500"/>
                <a:chExt cx="202" cy="221"/>
              </a:xfrm>
            </p:grpSpPr>
            <p:sp>
              <p:nvSpPr>
                <p:cNvPr id="50229" name="Oval 125"/>
                <p:cNvSpPr>
                  <a:spLocks noChangeArrowheads="1"/>
                </p:cNvSpPr>
                <p:nvPr/>
              </p:nvSpPr>
              <p:spPr bwMode="auto">
                <a:xfrm>
                  <a:off x="618" y="3520"/>
                  <a:ext cx="202" cy="201"/>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solidFill>
                      <a:srgbClr val="000000"/>
                    </a:solidFill>
                    <a:latin typeface="+mn-lt"/>
                    <a:cs typeface="Arial" charset="0"/>
                  </a:endParaRPr>
                </a:p>
              </p:txBody>
            </p:sp>
            <p:sp>
              <p:nvSpPr>
                <p:cNvPr id="50230" name="Text Box 126"/>
                <p:cNvSpPr txBox="1">
                  <a:spLocks noChangeArrowheads="1"/>
                </p:cNvSpPr>
                <p:nvPr/>
              </p:nvSpPr>
              <p:spPr bwMode="auto">
                <a:xfrm>
                  <a:off x="625" y="3500"/>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000000"/>
                      </a:solidFill>
                      <a:latin typeface="+mn-lt"/>
                      <a:cs typeface="Arial" charset="0"/>
                    </a:rPr>
                    <a:t>3</a:t>
                  </a:r>
                </a:p>
              </p:txBody>
            </p:sp>
          </p:grpSp>
        </p:grpSp>
        <p:grpSp>
          <p:nvGrpSpPr>
            <p:cNvPr id="54" name="Group 127"/>
            <p:cNvGrpSpPr>
              <a:grpSpLocks/>
            </p:cNvGrpSpPr>
            <p:nvPr/>
          </p:nvGrpSpPr>
          <p:grpSpPr bwMode="auto">
            <a:xfrm>
              <a:off x="3196316" y="4525479"/>
              <a:ext cx="4042269" cy="705854"/>
              <a:chOff x="2004" y="2418"/>
              <a:chExt cx="2196" cy="340"/>
            </a:xfrm>
          </p:grpSpPr>
          <p:sp>
            <p:nvSpPr>
              <p:cNvPr id="110638" name="Freeform 128"/>
              <p:cNvSpPr>
                <a:spLocks/>
              </p:cNvSpPr>
              <p:nvPr/>
            </p:nvSpPr>
            <p:spPr bwMode="auto">
              <a:xfrm>
                <a:off x="2004" y="2418"/>
                <a:ext cx="2196" cy="318"/>
              </a:xfrm>
              <a:custGeom>
                <a:avLst/>
                <a:gdLst>
                  <a:gd name="T0" fmla="*/ 0 w 2196"/>
                  <a:gd name="T1" fmla="*/ 0 h 318"/>
                  <a:gd name="T2" fmla="*/ 1194 w 2196"/>
                  <a:gd name="T3" fmla="*/ 306 h 318"/>
                  <a:gd name="T4" fmla="*/ 2196 w 2196"/>
                  <a:gd name="T5" fmla="*/ 30 h 318"/>
                  <a:gd name="T6" fmla="*/ 0 60000 65536"/>
                  <a:gd name="T7" fmla="*/ 0 60000 65536"/>
                  <a:gd name="T8" fmla="*/ 0 60000 65536"/>
                </a:gdLst>
                <a:ahLst/>
                <a:cxnLst>
                  <a:cxn ang="T6">
                    <a:pos x="T0" y="T1"/>
                  </a:cxn>
                  <a:cxn ang="T7">
                    <a:pos x="T2" y="T3"/>
                  </a:cxn>
                  <a:cxn ang="T8">
                    <a:pos x="T4" y="T5"/>
                  </a:cxn>
                </a:cxnLst>
                <a:rect l="0" t="0" r="r" b="b"/>
                <a:pathLst>
                  <a:path w="2196" h="318">
                    <a:moveTo>
                      <a:pt x="0" y="0"/>
                    </a:moveTo>
                    <a:cubicBezTo>
                      <a:pt x="199" y="51"/>
                      <a:pt x="828" y="301"/>
                      <a:pt x="1194" y="306"/>
                    </a:cubicBezTo>
                    <a:cubicBezTo>
                      <a:pt x="1536" y="318"/>
                      <a:pt x="1987" y="88"/>
                      <a:pt x="2196" y="30"/>
                    </a:cubicBezTo>
                  </a:path>
                </a:pathLst>
              </a:custGeom>
              <a:noFill/>
              <a:ln w="28575" cap="flat" cmpd="sng">
                <a:solidFill>
                  <a:srgbClr val="FF00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solidFill>
                    <a:srgbClr val="000000"/>
                  </a:solidFill>
                  <a:latin typeface="+mn-lt"/>
                </a:endParaRPr>
              </a:p>
            </p:txBody>
          </p:sp>
          <p:grpSp>
            <p:nvGrpSpPr>
              <p:cNvPr id="110639" name="Group 129"/>
              <p:cNvGrpSpPr>
                <a:grpSpLocks/>
              </p:cNvGrpSpPr>
              <p:nvPr/>
            </p:nvGrpSpPr>
            <p:grpSpPr bwMode="auto">
              <a:xfrm>
                <a:off x="2642" y="2553"/>
                <a:ext cx="207" cy="205"/>
                <a:chOff x="177" y="3464"/>
                <a:chExt cx="207" cy="205"/>
              </a:xfrm>
            </p:grpSpPr>
            <p:sp>
              <p:nvSpPr>
                <p:cNvPr id="50225" name="Oval 130"/>
                <p:cNvSpPr>
                  <a:spLocks noChangeArrowheads="1"/>
                </p:cNvSpPr>
                <p:nvPr/>
              </p:nvSpPr>
              <p:spPr bwMode="auto">
                <a:xfrm>
                  <a:off x="177" y="3478"/>
                  <a:ext cx="202" cy="162"/>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solidFill>
                      <a:srgbClr val="000000"/>
                    </a:solidFill>
                    <a:latin typeface="+mn-lt"/>
                    <a:cs typeface="Arial" charset="0"/>
                  </a:endParaRPr>
                </a:p>
              </p:txBody>
            </p:sp>
            <p:sp>
              <p:nvSpPr>
                <p:cNvPr id="50226" name="Text Box 131"/>
                <p:cNvSpPr txBox="1">
                  <a:spLocks noChangeArrowheads="1"/>
                </p:cNvSpPr>
                <p:nvPr/>
              </p:nvSpPr>
              <p:spPr bwMode="auto">
                <a:xfrm>
                  <a:off x="194" y="3464"/>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000000"/>
                      </a:solidFill>
                      <a:latin typeface="+mn-lt"/>
                      <a:cs typeface="Arial" charset="0"/>
                    </a:rPr>
                    <a:t>2</a:t>
                  </a:r>
                </a:p>
              </p:txBody>
            </p:sp>
          </p:grpSp>
        </p:grpSp>
        <p:grpSp>
          <p:nvGrpSpPr>
            <p:cNvPr id="59" name="Group 132"/>
            <p:cNvGrpSpPr>
              <a:grpSpLocks/>
            </p:cNvGrpSpPr>
            <p:nvPr/>
          </p:nvGrpSpPr>
          <p:grpSpPr bwMode="auto">
            <a:xfrm>
              <a:off x="5056619" y="4118174"/>
              <a:ext cx="3362732" cy="2284942"/>
              <a:chOff x="3040" y="2157"/>
              <a:chExt cx="1955" cy="1270"/>
            </a:xfrm>
          </p:grpSpPr>
          <p:sp>
            <p:nvSpPr>
              <p:cNvPr id="110634" name="Freeform 133"/>
              <p:cNvSpPr>
                <a:spLocks/>
              </p:cNvSpPr>
              <p:nvPr/>
            </p:nvSpPr>
            <p:spPr bwMode="auto">
              <a:xfrm>
                <a:off x="3040" y="2157"/>
                <a:ext cx="1955" cy="1270"/>
              </a:xfrm>
              <a:custGeom>
                <a:avLst/>
                <a:gdLst>
                  <a:gd name="T0" fmla="*/ 1955 w 1955"/>
                  <a:gd name="T1" fmla="*/ 0 h 1270"/>
                  <a:gd name="T2" fmla="*/ 1077 w 1955"/>
                  <a:gd name="T3" fmla="*/ 765 h 1270"/>
                  <a:gd name="T4" fmla="*/ 0 w 1955"/>
                  <a:gd name="T5" fmla="*/ 1270 h 1270"/>
                  <a:gd name="T6" fmla="*/ 0 60000 65536"/>
                  <a:gd name="T7" fmla="*/ 0 60000 65536"/>
                  <a:gd name="T8" fmla="*/ 0 60000 65536"/>
                </a:gdLst>
                <a:ahLst/>
                <a:cxnLst>
                  <a:cxn ang="T6">
                    <a:pos x="T0" y="T1"/>
                  </a:cxn>
                  <a:cxn ang="T7">
                    <a:pos x="T2" y="T3"/>
                  </a:cxn>
                  <a:cxn ang="T8">
                    <a:pos x="T4" y="T5"/>
                  </a:cxn>
                </a:cxnLst>
                <a:rect l="0" t="0" r="r" b="b"/>
                <a:pathLst>
                  <a:path w="1955" h="1270">
                    <a:moveTo>
                      <a:pt x="1955" y="0"/>
                    </a:moveTo>
                    <a:cubicBezTo>
                      <a:pt x="1809" y="127"/>
                      <a:pt x="1425" y="536"/>
                      <a:pt x="1077" y="765"/>
                    </a:cubicBezTo>
                    <a:cubicBezTo>
                      <a:pt x="729" y="994"/>
                      <a:pt x="224" y="1165"/>
                      <a:pt x="0" y="1270"/>
                    </a:cubicBezTo>
                  </a:path>
                </a:pathLst>
              </a:custGeom>
              <a:noFill/>
              <a:ln w="28575" cap="flat" cmpd="sng">
                <a:solidFill>
                  <a:srgbClr val="FF00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solidFill>
                    <a:srgbClr val="000000"/>
                  </a:solidFill>
                  <a:latin typeface="+mn-lt"/>
                </a:endParaRPr>
              </a:p>
            </p:txBody>
          </p:sp>
          <p:grpSp>
            <p:nvGrpSpPr>
              <p:cNvPr id="110635" name="Group 134"/>
              <p:cNvGrpSpPr>
                <a:grpSpLocks/>
              </p:cNvGrpSpPr>
              <p:nvPr/>
            </p:nvGrpSpPr>
            <p:grpSpPr bwMode="auto">
              <a:xfrm>
                <a:off x="3982" y="2835"/>
                <a:ext cx="202" cy="221"/>
                <a:chOff x="618" y="3500"/>
                <a:chExt cx="202" cy="221"/>
              </a:xfrm>
            </p:grpSpPr>
            <p:sp>
              <p:nvSpPr>
                <p:cNvPr id="50221" name="Oval 135"/>
                <p:cNvSpPr>
                  <a:spLocks noChangeArrowheads="1"/>
                </p:cNvSpPr>
                <p:nvPr/>
              </p:nvSpPr>
              <p:spPr bwMode="auto">
                <a:xfrm>
                  <a:off x="618" y="3520"/>
                  <a:ext cx="202" cy="201"/>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solidFill>
                      <a:srgbClr val="000000"/>
                    </a:solidFill>
                    <a:latin typeface="+mn-lt"/>
                    <a:cs typeface="Arial" charset="0"/>
                  </a:endParaRPr>
                </a:p>
              </p:txBody>
            </p:sp>
            <p:sp>
              <p:nvSpPr>
                <p:cNvPr id="50222" name="Text Box 136"/>
                <p:cNvSpPr txBox="1">
                  <a:spLocks noChangeArrowheads="1"/>
                </p:cNvSpPr>
                <p:nvPr/>
              </p:nvSpPr>
              <p:spPr bwMode="auto">
                <a:xfrm>
                  <a:off x="625" y="3500"/>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000000"/>
                      </a:solidFill>
                      <a:latin typeface="+mn-lt"/>
                      <a:cs typeface="Arial" charset="0"/>
                    </a:rPr>
                    <a:t>4</a:t>
                  </a:r>
                </a:p>
              </p:txBody>
            </p:sp>
          </p:grpSp>
        </p:grpSp>
        <p:grpSp>
          <p:nvGrpSpPr>
            <p:cNvPr id="64" name="Group 137"/>
            <p:cNvGrpSpPr>
              <a:grpSpLocks/>
            </p:cNvGrpSpPr>
            <p:nvPr/>
          </p:nvGrpSpPr>
          <p:grpSpPr bwMode="auto">
            <a:xfrm>
              <a:off x="2981528" y="4645330"/>
              <a:ext cx="1493043" cy="1471718"/>
              <a:chOff x="1881" y="2450"/>
              <a:chExt cx="855" cy="818"/>
            </a:xfrm>
          </p:grpSpPr>
          <p:sp>
            <p:nvSpPr>
              <p:cNvPr id="50215" name="Line 138"/>
              <p:cNvSpPr>
                <a:spLocks noChangeShapeType="1"/>
              </p:cNvSpPr>
              <p:nvPr/>
            </p:nvSpPr>
            <p:spPr bwMode="auto">
              <a:xfrm flipH="1" flipV="1">
                <a:off x="1881" y="2450"/>
                <a:ext cx="855" cy="818"/>
              </a:xfrm>
              <a:prstGeom prst="line">
                <a:avLst/>
              </a:prstGeom>
              <a:noFill/>
              <a:ln w="28575">
                <a:solidFill>
                  <a:srgbClr val="FF0000"/>
                </a:solidFill>
                <a:round/>
                <a:headEnd type="none"/>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solidFill>
                    <a:srgbClr val="000000"/>
                  </a:solidFill>
                  <a:latin typeface="+mn-lt"/>
                  <a:cs typeface="+mn-cs"/>
                </a:endParaRPr>
              </a:p>
            </p:txBody>
          </p:sp>
          <p:grpSp>
            <p:nvGrpSpPr>
              <p:cNvPr id="110631" name="Group 139"/>
              <p:cNvGrpSpPr>
                <a:grpSpLocks/>
              </p:cNvGrpSpPr>
              <p:nvPr/>
            </p:nvGrpSpPr>
            <p:grpSpPr bwMode="auto">
              <a:xfrm>
                <a:off x="2172" y="2702"/>
                <a:ext cx="202" cy="221"/>
                <a:chOff x="618" y="3500"/>
                <a:chExt cx="202" cy="221"/>
              </a:xfrm>
            </p:grpSpPr>
            <p:sp>
              <p:nvSpPr>
                <p:cNvPr id="50217" name="Oval 140"/>
                <p:cNvSpPr>
                  <a:spLocks noChangeArrowheads="1"/>
                </p:cNvSpPr>
                <p:nvPr/>
              </p:nvSpPr>
              <p:spPr bwMode="auto">
                <a:xfrm>
                  <a:off x="618" y="3520"/>
                  <a:ext cx="202" cy="201"/>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solidFill>
                      <a:srgbClr val="000000"/>
                    </a:solidFill>
                    <a:latin typeface="+mn-lt"/>
                    <a:cs typeface="Arial" charset="0"/>
                  </a:endParaRPr>
                </a:p>
              </p:txBody>
            </p:sp>
            <p:sp>
              <p:nvSpPr>
                <p:cNvPr id="50218" name="Text Box 141"/>
                <p:cNvSpPr txBox="1">
                  <a:spLocks noChangeArrowheads="1"/>
                </p:cNvSpPr>
                <p:nvPr/>
              </p:nvSpPr>
              <p:spPr bwMode="auto">
                <a:xfrm>
                  <a:off x="625" y="3500"/>
                  <a:ext cx="1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smtClean="0">
                      <a:solidFill>
                        <a:srgbClr val="000000"/>
                      </a:solidFill>
                      <a:latin typeface="+mn-lt"/>
                      <a:cs typeface="Arial" charset="0"/>
                    </a:rPr>
                    <a:t>1</a:t>
                  </a:r>
                </a:p>
              </p:txBody>
            </p:sp>
          </p:grpSp>
        </p:grpSp>
        <p:grpSp>
          <p:nvGrpSpPr>
            <p:cNvPr id="69" name="Group 142"/>
            <p:cNvGrpSpPr>
              <a:grpSpLocks/>
            </p:cNvGrpSpPr>
            <p:nvPr/>
          </p:nvGrpSpPr>
          <p:grpSpPr bwMode="auto">
            <a:xfrm>
              <a:off x="426758" y="5404581"/>
              <a:ext cx="3055944" cy="1200044"/>
              <a:chOff x="418" y="2872"/>
              <a:chExt cx="1750" cy="667"/>
            </a:xfrm>
          </p:grpSpPr>
          <p:sp>
            <p:nvSpPr>
              <p:cNvPr id="50213" name="Text Box 143"/>
              <p:cNvSpPr txBox="1">
                <a:spLocks noChangeArrowheads="1"/>
              </p:cNvSpPr>
              <p:nvPr/>
            </p:nvSpPr>
            <p:spPr bwMode="auto">
              <a:xfrm>
                <a:off x="418" y="2872"/>
                <a:ext cx="1597" cy="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smtClean="0">
                    <a:solidFill>
                      <a:srgbClr val="000000"/>
                    </a:solidFill>
                    <a:latin typeface="+mn-lt"/>
                    <a:cs typeface="Arial" charset="0"/>
                  </a:rPr>
                  <a:t>correspondent addresses packets using home address of mobile</a:t>
                </a:r>
              </a:p>
            </p:txBody>
          </p:sp>
          <p:sp>
            <p:nvSpPr>
              <p:cNvPr id="50214" name="Line 144"/>
              <p:cNvSpPr>
                <a:spLocks noChangeShapeType="1"/>
              </p:cNvSpPr>
              <p:nvPr/>
            </p:nvSpPr>
            <p:spPr bwMode="auto">
              <a:xfrm flipV="1">
                <a:off x="1703" y="2897"/>
                <a:ext cx="465" cy="14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solidFill>
                    <a:srgbClr val="000000"/>
                  </a:solidFill>
                  <a:latin typeface="+mn-lt"/>
                  <a:cs typeface="+mn-cs"/>
                </a:endParaRPr>
              </a:p>
            </p:txBody>
          </p:sp>
        </p:grpSp>
        <p:grpSp>
          <p:nvGrpSpPr>
            <p:cNvPr id="72" name="Group 145"/>
            <p:cNvGrpSpPr>
              <a:grpSpLocks/>
            </p:cNvGrpSpPr>
            <p:nvPr/>
          </p:nvGrpSpPr>
          <p:grpSpPr bwMode="auto">
            <a:xfrm>
              <a:off x="2352297" y="1964860"/>
              <a:ext cx="3073400" cy="2794717"/>
              <a:chOff x="1719" y="1236"/>
              <a:chExt cx="1760" cy="1316"/>
            </a:xfrm>
          </p:grpSpPr>
          <p:sp>
            <p:nvSpPr>
              <p:cNvPr id="50211" name="Text Box 146"/>
              <p:cNvSpPr txBox="1">
                <a:spLocks noChangeArrowheads="1"/>
              </p:cNvSpPr>
              <p:nvPr/>
            </p:nvSpPr>
            <p:spPr bwMode="auto">
              <a:xfrm>
                <a:off x="1719" y="1236"/>
                <a:ext cx="1760" cy="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smtClean="0">
                    <a:solidFill>
                      <a:srgbClr val="000000"/>
                    </a:solidFill>
                    <a:latin typeface="+mn-lt"/>
                    <a:cs typeface="Arial" charset="0"/>
                  </a:rPr>
                  <a:t>home agent intercepts packets, forwards to foreign agent</a:t>
                </a:r>
                <a:br>
                  <a:rPr lang="en-US" dirty="0" smtClean="0">
                    <a:solidFill>
                      <a:srgbClr val="000000"/>
                    </a:solidFill>
                    <a:latin typeface="+mn-lt"/>
                    <a:cs typeface="Arial" charset="0"/>
                  </a:rPr>
                </a:br>
                <a:r>
                  <a:rPr lang="en-US" dirty="0" smtClean="0">
                    <a:solidFill>
                      <a:srgbClr val="000000"/>
                    </a:solidFill>
                    <a:latin typeface="+mn-lt"/>
                    <a:cs typeface="Arial" charset="0"/>
                  </a:rPr>
                  <a:t>using “tunnel”</a:t>
                </a:r>
              </a:p>
            </p:txBody>
          </p:sp>
          <p:sp>
            <p:nvSpPr>
              <p:cNvPr id="50212" name="Line 147"/>
              <p:cNvSpPr>
                <a:spLocks noChangeShapeType="1"/>
              </p:cNvSpPr>
              <p:nvPr/>
            </p:nvSpPr>
            <p:spPr bwMode="auto">
              <a:xfrm>
                <a:off x="2534" y="1789"/>
                <a:ext cx="416" cy="7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a:defRPr/>
                </a:pPr>
                <a:endParaRPr lang="en-US">
                  <a:solidFill>
                    <a:srgbClr val="000000"/>
                  </a:solidFill>
                  <a:latin typeface="+mn-lt"/>
                  <a:cs typeface="+mn-cs"/>
                </a:endParaRPr>
              </a:p>
            </p:txBody>
          </p:sp>
        </p:grpSp>
        <p:grpSp>
          <p:nvGrpSpPr>
            <p:cNvPr id="75" name="Group 148"/>
            <p:cNvGrpSpPr>
              <a:grpSpLocks/>
            </p:cNvGrpSpPr>
            <p:nvPr/>
          </p:nvGrpSpPr>
          <p:grpSpPr bwMode="auto">
            <a:xfrm>
              <a:off x="5705678" y="1809843"/>
              <a:ext cx="4353403" cy="2180590"/>
              <a:chOff x="3441" y="874"/>
              <a:chExt cx="2493" cy="1212"/>
            </a:xfrm>
          </p:grpSpPr>
          <p:sp>
            <p:nvSpPr>
              <p:cNvPr id="50209" name="Text Box 149"/>
              <p:cNvSpPr txBox="1">
                <a:spLocks noChangeArrowheads="1"/>
              </p:cNvSpPr>
              <p:nvPr/>
            </p:nvSpPr>
            <p:spPr bwMode="auto">
              <a:xfrm>
                <a:off x="3441" y="874"/>
                <a:ext cx="2493" cy="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smtClean="0">
                    <a:solidFill>
                      <a:srgbClr val="000000"/>
                    </a:solidFill>
                    <a:latin typeface="+mn-lt"/>
                    <a:cs typeface="Arial" charset="0"/>
                  </a:rPr>
                  <a:t>foreign agent receives encapsulated packet, extracts and forwards inner packet to mobile</a:t>
                </a:r>
              </a:p>
            </p:txBody>
          </p:sp>
          <p:sp>
            <p:nvSpPr>
              <p:cNvPr id="50210" name="Line 150"/>
              <p:cNvSpPr>
                <a:spLocks noChangeShapeType="1"/>
              </p:cNvSpPr>
              <p:nvPr/>
            </p:nvSpPr>
            <p:spPr bwMode="auto">
              <a:xfrm>
                <a:off x="4211" y="1420"/>
                <a:ext cx="377" cy="6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a:defRPr/>
                </a:pPr>
                <a:endParaRPr lang="en-US">
                  <a:solidFill>
                    <a:srgbClr val="000000"/>
                  </a:solidFill>
                  <a:latin typeface="+mn-lt"/>
                  <a:cs typeface="+mn-cs"/>
                </a:endParaRPr>
              </a:p>
            </p:txBody>
          </p:sp>
        </p:grpSp>
        <p:grpSp>
          <p:nvGrpSpPr>
            <p:cNvPr id="78" name="Group 151"/>
            <p:cNvGrpSpPr>
              <a:grpSpLocks/>
            </p:cNvGrpSpPr>
            <p:nvPr/>
          </p:nvGrpSpPr>
          <p:grpSpPr bwMode="auto">
            <a:xfrm>
              <a:off x="6968196" y="5651063"/>
              <a:ext cx="2226464" cy="1205441"/>
              <a:chOff x="4164" y="3009"/>
              <a:chExt cx="1275" cy="670"/>
            </a:xfrm>
          </p:grpSpPr>
          <p:sp>
            <p:nvSpPr>
              <p:cNvPr id="50207" name="Text Box 152"/>
              <p:cNvSpPr txBox="1">
                <a:spLocks noChangeArrowheads="1"/>
              </p:cNvSpPr>
              <p:nvPr/>
            </p:nvSpPr>
            <p:spPr bwMode="auto">
              <a:xfrm>
                <a:off x="4164" y="3166"/>
                <a:ext cx="1275" cy="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smtClean="0">
                    <a:solidFill>
                      <a:srgbClr val="000000"/>
                    </a:solidFill>
                    <a:latin typeface="+mn-lt"/>
                    <a:cs typeface="Arial" charset="0"/>
                  </a:rPr>
                  <a:t>mobile replies directly to correspondent</a:t>
                </a:r>
              </a:p>
            </p:txBody>
          </p:sp>
          <p:sp>
            <p:nvSpPr>
              <p:cNvPr id="50208" name="Line 153"/>
              <p:cNvSpPr>
                <a:spLocks noChangeShapeType="1"/>
              </p:cNvSpPr>
              <p:nvPr/>
            </p:nvSpPr>
            <p:spPr bwMode="auto">
              <a:xfrm flipH="1" flipV="1">
                <a:off x="4191" y="3009"/>
                <a:ext cx="248" cy="17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solidFill>
                    <a:srgbClr val="000000"/>
                  </a:solidFill>
                  <a:latin typeface="+mn-lt"/>
                  <a:cs typeface="+mn-cs"/>
                </a:endParaRPr>
              </a:p>
            </p:txBody>
          </p:sp>
        </p:grpSp>
      </p:grpSp>
      <p:sp>
        <p:nvSpPr>
          <p:cNvPr id="2" name="Slide Number Placeholder 1"/>
          <p:cNvSpPr>
            <a:spLocks noGrp="1"/>
          </p:cNvSpPr>
          <p:nvPr>
            <p:ph type="sldNum" sz="quarter" idx="10"/>
          </p:nvPr>
        </p:nvSpPr>
        <p:spPr/>
        <p:txBody>
          <a:bodyPr/>
          <a:lstStyle/>
          <a:p>
            <a:fld id="{0783864D-491B-0D48-9494-9F5AD408C5EE}"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a:xfrm>
            <a:off x="59340" y="500696"/>
            <a:ext cx="8932069" cy="1295400"/>
          </a:xfrm>
        </p:spPr>
        <p:txBody>
          <a:bodyPr/>
          <a:lstStyle/>
          <a:p>
            <a:pPr>
              <a:defRPr/>
            </a:pPr>
            <a:r>
              <a:rPr lang="en-US" dirty="0">
                <a:latin typeface="+mn-lt"/>
                <a:cs typeface="+mj-cs"/>
              </a:rPr>
              <a:t>Indirect </a:t>
            </a:r>
            <a:r>
              <a:rPr lang="en-US" dirty="0" smtClean="0">
                <a:latin typeface="+mn-lt"/>
                <a:cs typeface="+mj-cs"/>
              </a:rPr>
              <a:t>Routing Observations</a:t>
            </a:r>
            <a:endParaRPr lang="en-US" dirty="0">
              <a:latin typeface="+mn-lt"/>
              <a:cs typeface="+mj-cs"/>
            </a:endParaRPr>
          </a:p>
        </p:txBody>
      </p:sp>
      <p:sp>
        <p:nvSpPr>
          <p:cNvPr id="51205" name="Rectangle 3"/>
          <p:cNvSpPr>
            <a:spLocks noGrp="1" noChangeArrowheads="1"/>
          </p:cNvSpPr>
          <p:nvPr>
            <p:ph type="body" idx="1"/>
          </p:nvPr>
        </p:nvSpPr>
        <p:spPr>
          <a:xfrm>
            <a:off x="-1" y="1888270"/>
            <a:ext cx="10058401" cy="5884130"/>
          </a:xfrm>
        </p:spPr>
        <p:txBody>
          <a:bodyPr/>
          <a:lstStyle/>
          <a:p>
            <a:pPr>
              <a:defRPr/>
            </a:pPr>
            <a:r>
              <a:rPr lang="en-US" dirty="0" smtClean="0">
                <a:solidFill>
                  <a:srgbClr val="000000"/>
                </a:solidFill>
                <a:cs typeface="+mn-cs"/>
              </a:rPr>
              <a:t>Mobile </a:t>
            </a:r>
            <a:r>
              <a:rPr lang="en-US" dirty="0">
                <a:solidFill>
                  <a:srgbClr val="000000"/>
                </a:solidFill>
                <a:cs typeface="+mn-cs"/>
              </a:rPr>
              <a:t>uses two addresses:</a:t>
            </a:r>
          </a:p>
          <a:p>
            <a:pPr lvl="1">
              <a:defRPr/>
            </a:pPr>
            <a:r>
              <a:rPr lang="en-US" dirty="0">
                <a:solidFill>
                  <a:srgbClr val="000000"/>
                </a:solidFill>
              </a:rPr>
              <a:t>permanent address: used by </a:t>
            </a:r>
            <a:r>
              <a:rPr lang="en-US" dirty="0" smtClean="0">
                <a:solidFill>
                  <a:srgbClr val="000000"/>
                </a:solidFill>
              </a:rPr>
              <a:t/>
            </a:r>
            <a:br>
              <a:rPr lang="en-US" dirty="0" smtClean="0">
                <a:solidFill>
                  <a:srgbClr val="000000"/>
                </a:solidFill>
              </a:rPr>
            </a:br>
            <a:r>
              <a:rPr lang="en-US" dirty="0" smtClean="0">
                <a:solidFill>
                  <a:srgbClr val="000000"/>
                </a:solidFill>
              </a:rPr>
              <a:t>correspondent </a:t>
            </a:r>
            <a:r>
              <a:rPr lang="en-US" dirty="0">
                <a:solidFill>
                  <a:srgbClr val="000000"/>
                </a:solidFill>
              </a:rPr>
              <a:t>(hence mobile location </a:t>
            </a:r>
            <a:r>
              <a:rPr lang="en-US" dirty="0" smtClean="0">
                <a:solidFill>
                  <a:srgbClr val="000000"/>
                </a:solidFill>
              </a:rPr>
              <a:t/>
            </a:r>
            <a:br>
              <a:rPr lang="en-US" dirty="0" smtClean="0">
                <a:solidFill>
                  <a:srgbClr val="000000"/>
                </a:solidFill>
              </a:rPr>
            </a:br>
            <a:r>
              <a:rPr lang="en-US" dirty="0" smtClean="0">
                <a:solidFill>
                  <a:srgbClr val="000000"/>
                </a:solidFill>
              </a:rPr>
              <a:t>is </a:t>
            </a:r>
            <a:r>
              <a:rPr lang="en-US" i="1" dirty="0">
                <a:solidFill>
                  <a:srgbClr val="000000"/>
                </a:solidFill>
              </a:rPr>
              <a:t>transparent</a:t>
            </a:r>
            <a:r>
              <a:rPr lang="en-US" dirty="0">
                <a:solidFill>
                  <a:srgbClr val="000000"/>
                </a:solidFill>
              </a:rPr>
              <a:t> to correspondent)</a:t>
            </a:r>
          </a:p>
          <a:p>
            <a:pPr lvl="1">
              <a:defRPr/>
            </a:pPr>
            <a:r>
              <a:rPr lang="en-US" dirty="0">
                <a:solidFill>
                  <a:srgbClr val="000000"/>
                </a:solidFill>
              </a:rPr>
              <a:t>care-of-address: used by home agent to forward datagrams to </a:t>
            </a:r>
            <a:r>
              <a:rPr lang="en-US" dirty="0" smtClean="0">
                <a:solidFill>
                  <a:srgbClr val="000000"/>
                </a:solidFill>
              </a:rPr>
              <a:t>foreign agent</a:t>
            </a:r>
          </a:p>
          <a:p>
            <a:pPr lvl="2">
              <a:defRPr/>
            </a:pPr>
            <a:r>
              <a:rPr lang="en-US" dirty="0" smtClean="0">
                <a:solidFill>
                  <a:srgbClr val="000000"/>
                </a:solidFill>
              </a:rPr>
              <a:t>May be Foreign agent address or unique for each mobile</a:t>
            </a:r>
          </a:p>
          <a:p>
            <a:pPr lvl="1">
              <a:defRPr/>
            </a:pPr>
            <a:r>
              <a:rPr lang="en-US" dirty="0" smtClean="0">
                <a:solidFill>
                  <a:srgbClr val="000000"/>
                </a:solidFill>
              </a:rPr>
              <a:t>correspondent sees only permanent address</a:t>
            </a:r>
            <a:endParaRPr lang="en-US" dirty="0">
              <a:solidFill>
                <a:srgbClr val="000000"/>
              </a:solidFill>
            </a:endParaRPr>
          </a:p>
          <a:p>
            <a:pPr>
              <a:defRPr/>
            </a:pPr>
            <a:r>
              <a:rPr lang="en-US" dirty="0" smtClean="0">
                <a:solidFill>
                  <a:srgbClr val="000000"/>
                </a:solidFill>
                <a:cs typeface="+mn-cs"/>
              </a:rPr>
              <a:t>Foreign </a:t>
            </a:r>
            <a:r>
              <a:rPr lang="en-US" dirty="0">
                <a:solidFill>
                  <a:srgbClr val="000000"/>
                </a:solidFill>
                <a:cs typeface="+mn-cs"/>
              </a:rPr>
              <a:t>agent functions may be done by mobile </a:t>
            </a:r>
            <a:r>
              <a:rPr lang="en-US" dirty="0" smtClean="0">
                <a:solidFill>
                  <a:srgbClr val="000000"/>
                </a:solidFill>
                <a:cs typeface="+mn-cs"/>
              </a:rPr>
              <a:t>itself</a:t>
            </a:r>
          </a:p>
          <a:p>
            <a:pPr lvl="1">
              <a:defRPr/>
            </a:pPr>
            <a:r>
              <a:rPr lang="en-US" dirty="0" smtClean="0">
                <a:solidFill>
                  <a:srgbClr val="000000"/>
                </a:solidFill>
                <a:cs typeface="+mn-cs"/>
              </a:rPr>
              <a:t>if no foreign agent detected, acquire local address via DHCP and use this as care-of-address</a:t>
            </a:r>
          </a:p>
          <a:p>
            <a:pPr lvl="1">
              <a:defRPr/>
            </a:pPr>
            <a:r>
              <a:rPr lang="en-US" dirty="0" smtClean="0">
                <a:solidFill>
                  <a:srgbClr val="000000"/>
                </a:solidFill>
                <a:cs typeface="+mn-cs"/>
              </a:rPr>
              <a:t>register care-of-address with home agent</a:t>
            </a:r>
            <a:endParaRPr lang="en-US" dirty="0">
              <a:solidFill>
                <a:srgbClr val="000000"/>
              </a:solidFill>
              <a:cs typeface="+mn-cs"/>
            </a:endParaRPr>
          </a:p>
          <a:p>
            <a:pPr>
              <a:defRPr/>
            </a:pPr>
            <a:r>
              <a:rPr lang="en-US" dirty="0" smtClean="0">
                <a:solidFill>
                  <a:srgbClr val="000000"/>
                </a:solidFill>
                <a:cs typeface="+mn-cs"/>
              </a:rPr>
              <a:t>Triangle </a:t>
            </a:r>
            <a:r>
              <a:rPr lang="en-US" dirty="0">
                <a:solidFill>
                  <a:srgbClr val="000000"/>
                </a:solidFill>
                <a:cs typeface="+mn-cs"/>
              </a:rPr>
              <a:t>routing: correspondent-home-network-mobile</a:t>
            </a:r>
          </a:p>
          <a:p>
            <a:pPr marL="738188" lvl="1" indent="-227013">
              <a:lnSpc>
                <a:spcPts val="2451"/>
              </a:lnSpc>
              <a:defRPr/>
            </a:pPr>
            <a:r>
              <a:rPr lang="en-US" dirty="0" smtClean="0">
                <a:solidFill>
                  <a:srgbClr val="000000"/>
                </a:solidFill>
              </a:rPr>
              <a:t>less efficient than direct</a:t>
            </a:r>
            <a:r>
              <a:rPr lang="en-US" dirty="0">
                <a:solidFill>
                  <a:srgbClr val="000000"/>
                </a:solidFill>
              </a:rPr>
              <a:t> </a:t>
            </a:r>
            <a:r>
              <a:rPr lang="en-US" dirty="0" smtClean="0">
                <a:solidFill>
                  <a:srgbClr val="000000"/>
                </a:solidFill>
              </a:rPr>
              <a:t>routing</a:t>
            </a:r>
          </a:p>
        </p:txBody>
      </p:sp>
      <p:grpSp>
        <p:nvGrpSpPr>
          <p:cNvPr id="112645" name="Group 142"/>
          <p:cNvGrpSpPr>
            <a:grpSpLocks/>
          </p:cNvGrpSpPr>
          <p:nvPr/>
        </p:nvGrpSpPr>
        <p:grpSpPr bwMode="auto">
          <a:xfrm>
            <a:off x="6017480" y="1376820"/>
            <a:ext cx="3708786" cy="1954684"/>
            <a:chOff x="1549525" y="2558267"/>
            <a:chExt cx="6654798" cy="3467575"/>
          </a:xfrm>
        </p:grpSpPr>
        <p:sp>
          <p:nvSpPr>
            <p:cNvPr id="112647" name="Freeform 2"/>
            <p:cNvSpPr>
              <a:spLocks/>
            </p:cNvSpPr>
            <p:nvPr/>
          </p:nvSpPr>
          <p:spPr bwMode="auto">
            <a:xfrm>
              <a:off x="1565398" y="2688442"/>
              <a:ext cx="1866900" cy="1589088"/>
            </a:xfrm>
            <a:custGeom>
              <a:avLst/>
              <a:gdLst>
                <a:gd name="T0" fmla="*/ 2147483647 w 1340"/>
                <a:gd name="T1" fmla="*/ 2147483647 h 1191"/>
                <a:gd name="T2" fmla="*/ 2147483647 w 1340"/>
                <a:gd name="T3" fmla="*/ 2147483647 h 1191"/>
                <a:gd name="T4" fmla="*/ 2147483647 w 1340"/>
                <a:gd name="T5" fmla="*/ 2147483647 h 1191"/>
                <a:gd name="T6" fmla="*/ 2147483647 w 1340"/>
                <a:gd name="T7" fmla="*/ 2147483647 h 1191"/>
                <a:gd name="T8" fmla="*/ 2147483647 w 1340"/>
                <a:gd name="T9" fmla="*/ 2147483647 h 1191"/>
                <a:gd name="T10" fmla="*/ 2147483647 w 1340"/>
                <a:gd name="T11" fmla="*/ 2147483647 h 1191"/>
                <a:gd name="T12" fmla="*/ 2147483647 w 1340"/>
                <a:gd name="T13" fmla="*/ 2147483647 h 1191"/>
                <a:gd name="T14" fmla="*/ 2147483647 w 1340"/>
                <a:gd name="T15" fmla="*/ 2147483647 h 1191"/>
                <a:gd name="T16" fmla="*/ 2147483647 w 1340"/>
                <a:gd name="T17" fmla="*/ 2147483647 h 1191"/>
                <a:gd name="T18" fmla="*/ 2147483647 w 1340"/>
                <a:gd name="T19" fmla="*/ 2147483647 h 1191"/>
                <a:gd name="T20" fmla="*/ 2147483647 w 1340"/>
                <a:gd name="T21" fmla="*/ 2147483647 h 1191"/>
                <a:gd name="T22" fmla="*/ 2147483647 w 1340"/>
                <a:gd name="T23" fmla="*/ 2147483647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a:endParaRPr lang="en-US">
                <a:latin typeface="+mn-lt"/>
              </a:endParaRPr>
            </a:p>
          </p:txBody>
        </p:sp>
        <p:sp>
          <p:nvSpPr>
            <p:cNvPr id="112648" name="Freeform 96"/>
            <p:cNvSpPr>
              <a:spLocks/>
            </p:cNvSpPr>
            <p:nvPr/>
          </p:nvSpPr>
          <p:spPr bwMode="auto">
            <a:xfrm>
              <a:off x="6365998" y="2558267"/>
              <a:ext cx="1838325" cy="1711325"/>
            </a:xfrm>
            <a:custGeom>
              <a:avLst/>
              <a:gdLst>
                <a:gd name="T0" fmla="*/ 2147483647 w 2894"/>
                <a:gd name="T1" fmla="*/ 2147483647 h 2693"/>
                <a:gd name="T2" fmla="*/ 2147483647 w 2894"/>
                <a:gd name="T3" fmla="*/ 2147483647 h 2693"/>
                <a:gd name="T4" fmla="*/ 2147483647 w 2894"/>
                <a:gd name="T5" fmla="*/ 2147483647 h 2693"/>
                <a:gd name="T6" fmla="*/ 2147483647 w 2894"/>
                <a:gd name="T7" fmla="*/ 2147483647 h 2693"/>
                <a:gd name="T8" fmla="*/ 2147483647 w 2894"/>
                <a:gd name="T9" fmla="*/ 2147483647 h 2693"/>
                <a:gd name="T10" fmla="*/ 2147483647 w 2894"/>
                <a:gd name="T11" fmla="*/ 2147483647 h 2693"/>
                <a:gd name="T12" fmla="*/ 2147483647 w 2894"/>
                <a:gd name="T13" fmla="*/ 2147483647 h 2693"/>
                <a:gd name="T14" fmla="*/ 2147483647 w 2894"/>
                <a:gd name="T15" fmla="*/ 2147483647 h 2693"/>
                <a:gd name="T16" fmla="*/ 2147483647 w 2894"/>
                <a:gd name="T17" fmla="*/ 2147483647 h 2693"/>
                <a:gd name="T18" fmla="*/ 2147483647 w 2894"/>
                <a:gd name="T19" fmla="*/ 2147483647 h 2693"/>
                <a:gd name="T20" fmla="*/ 2147483647 w 2894"/>
                <a:gd name="T21" fmla="*/ 2147483647 h 269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894" h="2693">
                  <a:moveTo>
                    <a:pt x="4" y="1331"/>
                  </a:moveTo>
                  <a:cubicBezTo>
                    <a:pt x="4" y="1049"/>
                    <a:pt x="119" y="673"/>
                    <a:pt x="349" y="509"/>
                  </a:cubicBezTo>
                  <a:cubicBezTo>
                    <a:pt x="579" y="345"/>
                    <a:pt x="1010" y="400"/>
                    <a:pt x="1384" y="344"/>
                  </a:cubicBezTo>
                  <a:cubicBezTo>
                    <a:pt x="1758" y="288"/>
                    <a:pt x="2346" y="0"/>
                    <a:pt x="2596" y="170"/>
                  </a:cubicBezTo>
                  <a:cubicBezTo>
                    <a:pt x="2846" y="340"/>
                    <a:pt x="2874" y="1035"/>
                    <a:pt x="2884" y="1364"/>
                  </a:cubicBezTo>
                  <a:cubicBezTo>
                    <a:pt x="2894" y="1693"/>
                    <a:pt x="2789" y="1954"/>
                    <a:pt x="2659" y="2144"/>
                  </a:cubicBezTo>
                  <a:cubicBezTo>
                    <a:pt x="2529" y="2334"/>
                    <a:pt x="2274" y="2432"/>
                    <a:pt x="2104" y="2504"/>
                  </a:cubicBezTo>
                  <a:cubicBezTo>
                    <a:pt x="1934" y="2576"/>
                    <a:pt x="1816" y="2558"/>
                    <a:pt x="1639" y="2579"/>
                  </a:cubicBezTo>
                  <a:cubicBezTo>
                    <a:pt x="1462" y="2600"/>
                    <a:pt x="1259" y="2693"/>
                    <a:pt x="1044" y="2630"/>
                  </a:cubicBezTo>
                  <a:cubicBezTo>
                    <a:pt x="829" y="2567"/>
                    <a:pt x="520" y="2418"/>
                    <a:pt x="346" y="2201"/>
                  </a:cubicBezTo>
                  <a:cubicBezTo>
                    <a:pt x="173" y="1985"/>
                    <a:pt x="0" y="1682"/>
                    <a:pt x="4" y="1331"/>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a:endParaRPr lang="en-US">
                <a:latin typeface="+mn-lt"/>
              </a:endParaRPr>
            </a:p>
          </p:txBody>
        </p:sp>
        <p:sp>
          <p:nvSpPr>
            <p:cNvPr id="112649" name="Freeform 119"/>
            <p:cNvSpPr>
              <a:spLocks/>
            </p:cNvSpPr>
            <p:nvPr/>
          </p:nvSpPr>
          <p:spPr bwMode="auto">
            <a:xfrm>
              <a:off x="3906961" y="3504417"/>
              <a:ext cx="2109787" cy="1250950"/>
            </a:xfrm>
            <a:custGeom>
              <a:avLst/>
              <a:gdLst>
                <a:gd name="T0" fmla="*/ 2147483647 w 3324"/>
                <a:gd name="T1" fmla="*/ 2147483647 h 1971"/>
                <a:gd name="T2" fmla="*/ 2147483647 w 3324"/>
                <a:gd name="T3" fmla="*/ 2147483647 h 1971"/>
                <a:gd name="T4" fmla="*/ 2147483647 w 3324"/>
                <a:gd name="T5" fmla="*/ 2147483647 h 1971"/>
                <a:gd name="T6" fmla="*/ 2147483647 w 3324"/>
                <a:gd name="T7" fmla="*/ 2147483647 h 1971"/>
                <a:gd name="T8" fmla="*/ 2147483647 w 3324"/>
                <a:gd name="T9" fmla="*/ 2147483647 h 1971"/>
                <a:gd name="T10" fmla="*/ 2147483647 w 3324"/>
                <a:gd name="T11" fmla="*/ 2147483647 h 1971"/>
                <a:gd name="T12" fmla="*/ 2147483647 w 3324"/>
                <a:gd name="T13" fmla="*/ 2147483647 h 1971"/>
                <a:gd name="T14" fmla="*/ 2147483647 w 3324"/>
                <a:gd name="T15" fmla="*/ 2147483647 h 1971"/>
                <a:gd name="T16" fmla="*/ 2147483647 w 3324"/>
                <a:gd name="T17" fmla="*/ 2147483647 h 1971"/>
                <a:gd name="T18" fmla="*/ 2147483647 w 3324"/>
                <a:gd name="T19" fmla="*/ 2147483647 h 1971"/>
                <a:gd name="T20" fmla="*/ 2147483647 w 3324"/>
                <a:gd name="T21" fmla="*/ 2147483647 h 1971"/>
                <a:gd name="T22" fmla="*/ 2147483647 w 3324"/>
                <a:gd name="T23" fmla="*/ 2147483647 h 1971"/>
                <a:gd name="T24" fmla="*/ 2147483647 w 3324"/>
                <a:gd name="T25" fmla="*/ 2147483647 h 19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24" h="1971">
                  <a:moveTo>
                    <a:pt x="596" y="15"/>
                  </a:moveTo>
                  <a:cubicBezTo>
                    <a:pt x="335" y="29"/>
                    <a:pt x="248" y="155"/>
                    <a:pt x="149" y="330"/>
                  </a:cubicBezTo>
                  <a:cubicBezTo>
                    <a:pt x="50" y="505"/>
                    <a:pt x="0" y="853"/>
                    <a:pt x="3" y="1066"/>
                  </a:cubicBezTo>
                  <a:cubicBezTo>
                    <a:pt x="6" y="1279"/>
                    <a:pt x="67" y="1478"/>
                    <a:pt x="168" y="1606"/>
                  </a:cubicBezTo>
                  <a:cubicBezTo>
                    <a:pt x="269" y="1734"/>
                    <a:pt x="457" y="1811"/>
                    <a:pt x="609" y="1831"/>
                  </a:cubicBezTo>
                  <a:cubicBezTo>
                    <a:pt x="761" y="1851"/>
                    <a:pt x="927" y="1719"/>
                    <a:pt x="1083" y="1726"/>
                  </a:cubicBezTo>
                  <a:cubicBezTo>
                    <a:pt x="1239" y="1733"/>
                    <a:pt x="1333" y="1844"/>
                    <a:pt x="1548" y="1876"/>
                  </a:cubicBezTo>
                  <a:cubicBezTo>
                    <a:pt x="1763" y="1908"/>
                    <a:pt x="2091" y="1971"/>
                    <a:pt x="2373" y="1921"/>
                  </a:cubicBezTo>
                  <a:cubicBezTo>
                    <a:pt x="2655" y="1871"/>
                    <a:pt x="3162" y="1740"/>
                    <a:pt x="3243" y="1576"/>
                  </a:cubicBezTo>
                  <a:cubicBezTo>
                    <a:pt x="3324" y="1412"/>
                    <a:pt x="2947" y="1124"/>
                    <a:pt x="2859" y="935"/>
                  </a:cubicBezTo>
                  <a:cubicBezTo>
                    <a:pt x="2771" y="746"/>
                    <a:pt x="2905" y="559"/>
                    <a:pt x="2714" y="444"/>
                  </a:cubicBezTo>
                  <a:cubicBezTo>
                    <a:pt x="2523" y="328"/>
                    <a:pt x="2063" y="315"/>
                    <a:pt x="1714" y="242"/>
                  </a:cubicBezTo>
                  <a:cubicBezTo>
                    <a:pt x="1366" y="168"/>
                    <a:pt x="857" y="0"/>
                    <a:pt x="596"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a:endParaRPr lang="en-US">
                <a:latin typeface="+mn-lt"/>
              </a:endParaRPr>
            </a:p>
          </p:txBody>
        </p:sp>
        <p:grpSp>
          <p:nvGrpSpPr>
            <p:cNvPr id="112650" name="Group 146"/>
            <p:cNvGrpSpPr>
              <a:grpSpLocks/>
            </p:cNvGrpSpPr>
            <p:nvPr/>
          </p:nvGrpSpPr>
          <p:grpSpPr bwMode="auto">
            <a:xfrm>
              <a:off x="1549525" y="2807731"/>
              <a:ext cx="1091746" cy="791482"/>
              <a:chOff x="4089854" y="1363889"/>
              <a:chExt cx="1091746" cy="791482"/>
            </a:xfrm>
          </p:grpSpPr>
          <p:sp>
            <p:nvSpPr>
              <p:cNvPr id="112683" name="Oval 26"/>
              <p:cNvSpPr>
                <a:spLocks noChangeArrowheads="1"/>
              </p:cNvSpPr>
              <p:nvPr/>
            </p:nvSpPr>
            <p:spPr bwMode="auto">
              <a:xfrm>
                <a:off x="4089854" y="1363889"/>
                <a:ext cx="1091746" cy="791482"/>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latin typeface="+mn-lt"/>
                  <a:cs typeface="Arial" charset="0"/>
                </a:endParaRPr>
              </a:p>
            </p:txBody>
          </p:sp>
          <p:pic>
            <p:nvPicPr>
              <p:cNvPr id="112684"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45429" y="1550204"/>
                <a:ext cx="629104" cy="423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1212"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7562" y="3642567"/>
              <a:ext cx="685841" cy="247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12652" name="Line 111"/>
            <p:cNvSpPr>
              <a:spLocks noChangeShapeType="1"/>
            </p:cNvSpPr>
            <p:nvPr/>
          </p:nvSpPr>
          <p:spPr bwMode="auto">
            <a:xfrm>
              <a:off x="2170690" y="3342038"/>
              <a:ext cx="503237" cy="31160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gn="l"/>
              <a:endParaRPr lang="en-US">
                <a:latin typeface="+mn-lt"/>
              </a:endParaRPr>
            </a:p>
          </p:txBody>
        </p:sp>
        <p:pic>
          <p:nvPicPr>
            <p:cNvPr id="51214"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1934" y="3784471"/>
              <a:ext cx="685841" cy="247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12654" name="Line 111"/>
            <p:cNvSpPr>
              <a:spLocks noChangeShapeType="1"/>
            </p:cNvSpPr>
            <p:nvPr/>
          </p:nvSpPr>
          <p:spPr bwMode="auto">
            <a:xfrm flipH="1">
              <a:off x="7235041" y="3450896"/>
              <a:ext cx="345849" cy="322489"/>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gn="l"/>
              <a:endParaRPr lang="en-US">
                <a:latin typeface="+mn-lt"/>
              </a:endParaRPr>
            </a:p>
          </p:txBody>
        </p:sp>
        <p:grpSp>
          <p:nvGrpSpPr>
            <p:cNvPr id="112655" name="Group 151"/>
            <p:cNvGrpSpPr>
              <a:grpSpLocks/>
            </p:cNvGrpSpPr>
            <p:nvPr/>
          </p:nvGrpSpPr>
          <p:grpSpPr bwMode="auto">
            <a:xfrm>
              <a:off x="7003268" y="2883931"/>
              <a:ext cx="1091746" cy="791482"/>
              <a:chOff x="4089854" y="1363889"/>
              <a:chExt cx="1091746" cy="791482"/>
            </a:xfrm>
          </p:grpSpPr>
          <p:sp>
            <p:nvSpPr>
              <p:cNvPr id="112679" name="Oval 26"/>
              <p:cNvSpPr>
                <a:spLocks noChangeArrowheads="1"/>
              </p:cNvSpPr>
              <p:nvPr/>
            </p:nvSpPr>
            <p:spPr bwMode="auto">
              <a:xfrm>
                <a:off x="4089854" y="1363889"/>
                <a:ext cx="1091746" cy="791482"/>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latin typeface="+mn-lt"/>
                  <a:cs typeface="Arial" charset="0"/>
                </a:endParaRPr>
              </a:p>
            </p:txBody>
          </p:sp>
          <p:grpSp>
            <p:nvGrpSpPr>
              <p:cNvPr id="112680" name="Group 356"/>
              <p:cNvGrpSpPr>
                <a:grpSpLocks/>
              </p:cNvGrpSpPr>
              <p:nvPr/>
            </p:nvGrpSpPr>
            <p:grpSpPr bwMode="auto">
              <a:xfrm>
                <a:off x="4245429" y="1426027"/>
                <a:ext cx="629104" cy="547461"/>
                <a:chOff x="313" y="1497"/>
                <a:chExt cx="1152" cy="1014"/>
              </a:xfrm>
            </p:grpSpPr>
            <p:pic>
              <p:nvPicPr>
                <p:cNvPr id="112681"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2" name="Picture 355" descr="antenna_stylize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12656" name="Freeform 96"/>
            <p:cNvSpPr>
              <a:spLocks/>
            </p:cNvSpPr>
            <p:nvPr/>
          </p:nvSpPr>
          <p:spPr bwMode="auto">
            <a:xfrm>
              <a:off x="1675060" y="2854753"/>
              <a:ext cx="999199" cy="824438"/>
            </a:xfrm>
            <a:custGeom>
              <a:avLst/>
              <a:gdLst>
                <a:gd name="T0" fmla="*/ 99760028 w 10000"/>
                <a:gd name="T1" fmla="*/ 2147483647 h 10305"/>
                <a:gd name="T2" fmla="*/ 2147483647 w 10000"/>
                <a:gd name="T3" fmla="*/ 2147483647 h 10305"/>
                <a:gd name="T4" fmla="*/ 2147483647 w 10000"/>
                <a:gd name="T5" fmla="*/ 204825281 h 10305"/>
                <a:gd name="T6" fmla="*/ 2147483647 w 10000"/>
                <a:gd name="T7" fmla="*/ 2147483647 h 10305"/>
                <a:gd name="T8" fmla="*/ 2147483647 w 10000"/>
                <a:gd name="T9" fmla="*/ 2147483647 h 10305"/>
                <a:gd name="T10" fmla="*/ 2147483647 w 10000"/>
                <a:gd name="T11" fmla="*/ 2147483647 h 10305"/>
                <a:gd name="T12" fmla="*/ 2147483647 w 10000"/>
                <a:gd name="T13" fmla="*/ 2147483647 h 10305"/>
                <a:gd name="T14" fmla="*/ 2147483647 w 10000"/>
                <a:gd name="T15" fmla="*/ 2147483647 h 10305"/>
                <a:gd name="T16" fmla="*/ 2147483647 w 10000"/>
                <a:gd name="T17" fmla="*/ 2147483647 h 10305"/>
                <a:gd name="T18" fmla="*/ 2147483647 w 10000"/>
                <a:gd name="T19" fmla="*/ 2147483647 h 10305"/>
                <a:gd name="T20" fmla="*/ 99760028 w 10000"/>
                <a:gd name="T21" fmla="*/ 2147483647 h 1030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000" h="10305">
                  <a:moveTo>
                    <a:pt x="1" y="4863"/>
                  </a:moveTo>
                  <a:cubicBezTo>
                    <a:pt x="1" y="3794"/>
                    <a:pt x="5" y="1801"/>
                    <a:pt x="686" y="991"/>
                  </a:cubicBezTo>
                  <a:cubicBezTo>
                    <a:pt x="1367" y="181"/>
                    <a:pt x="2904" y="-40"/>
                    <a:pt x="4086" y="5"/>
                  </a:cubicBezTo>
                  <a:cubicBezTo>
                    <a:pt x="5268" y="50"/>
                    <a:pt x="6836" y="553"/>
                    <a:pt x="7779" y="1264"/>
                  </a:cubicBezTo>
                  <a:cubicBezTo>
                    <a:pt x="8722" y="1975"/>
                    <a:pt x="9397" y="2830"/>
                    <a:pt x="9747" y="4270"/>
                  </a:cubicBezTo>
                  <a:cubicBezTo>
                    <a:pt x="10096" y="5710"/>
                    <a:pt x="10030" y="8980"/>
                    <a:pt x="9875" y="9905"/>
                  </a:cubicBezTo>
                  <a:cubicBezTo>
                    <a:pt x="9719" y="10828"/>
                    <a:pt x="9488" y="9873"/>
                    <a:pt x="8815" y="9814"/>
                  </a:cubicBezTo>
                  <a:cubicBezTo>
                    <a:pt x="8140" y="9757"/>
                    <a:pt x="6708" y="9565"/>
                    <a:pt x="5830" y="9554"/>
                  </a:cubicBezTo>
                  <a:cubicBezTo>
                    <a:pt x="4953" y="9543"/>
                    <a:pt x="4372" y="9985"/>
                    <a:pt x="3546" y="9748"/>
                  </a:cubicBezTo>
                  <a:cubicBezTo>
                    <a:pt x="2722" y="9508"/>
                    <a:pt x="1457" y="8935"/>
                    <a:pt x="867" y="8121"/>
                  </a:cubicBezTo>
                  <a:cubicBezTo>
                    <a:pt x="276" y="7307"/>
                    <a:pt x="-15" y="6195"/>
                    <a:pt x="1" y="4863"/>
                  </a:cubicBezTo>
                  <a:close/>
                </a:path>
              </a:pathLst>
            </a:custGeom>
            <a:solidFill>
              <a:srgbClr val="33CCCC">
                <a:alpha val="78038"/>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l"/>
              <a:endParaRPr lang="en-US">
                <a:latin typeface="+mn-lt"/>
              </a:endParaRPr>
            </a:p>
          </p:txBody>
        </p:sp>
        <p:sp>
          <p:nvSpPr>
            <p:cNvPr id="112657" name="Freeform 121"/>
            <p:cNvSpPr>
              <a:spLocks/>
            </p:cNvSpPr>
            <p:nvPr/>
          </p:nvSpPr>
          <p:spPr bwMode="auto">
            <a:xfrm>
              <a:off x="3567896" y="5114617"/>
              <a:ext cx="2944812" cy="911225"/>
            </a:xfrm>
            <a:custGeom>
              <a:avLst/>
              <a:gdLst>
                <a:gd name="T0" fmla="*/ 2147483647 w 4636"/>
                <a:gd name="T1" fmla="*/ 2147483647 h 1435"/>
                <a:gd name="T2" fmla="*/ 2147483647 w 4636"/>
                <a:gd name="T3" fmla="*/ 2147483647 h 1435"/>
                <a:gd name="T4" fmla="*/ 2147483647 w 4636"/>
                <a:gd name="T5" fmla="*/ 2147483647 h 1435"/>
                <a:gd name="T6" fmla="*/ 2147483647 w 4636"/>
                <a:gd name="T7" fmla="*/ 2147483647 h 1435"/>
                <a:gd name="T8" fmla="*/ 2147483647 w 4636"/>
                <a:gd name="T9" fmla="*/ 2147483647 h 1435"/>
                <a:gd name="T10" fmla="*/ 2147483647 w 4636"/>
                <a:gd name="T11" fmla="*/ 2147483647 h 1435"/>
                <a:gd name="T12" fmla="*/ 2147483647 w 4636"/>
                <a:gd name="T13" fmla="*/ 2147483647 h 1435"/>
                <a:gd name="T14" fmla="*/ 2147483647 w 4636"/>
                <a:gd name="T15" fmla="*/ 2147483647 h 1435"/>
                <a:gd name="T16" fmla="*/ 2147483647 w 4636"/>
                <a:gd name="T17" fmla="*/ 2147483647 h 1435"/>
                <a:gd name="T18" fmla="*/ 2147483647 w 4636"/>
                <a:gd name="T19" fmla="*/ 2147483647 h 1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36" h="1435">
                  <a:moveTo>
                    <a:pt x="339" y="15"/>
                  </a:moveTo>
                  <a:cubicBezTo>
                    <a:pt x="0" y="110"/>
                    <a:pt x="112" y="438"/>
                    <a:pt x="189" y="645"/>
                  </a:cubicBezTo>
                  <a:cubicBezTo>
                    <a:pt x="266" y="852"/>
                    <a:pt x="509" y="1130"/>
                    <a:pt x="804" y="1260"/>
                  </a:cubicBezTo>
                  <a:cubicBezTo>
                    <a:pt x="1099" y="1390"/>
                    <a:pt x="1507" y="1415"/>
                    <a:pt x="1959" y="1425"/>
                  </a:cubicBezTo>
                  <a:cubicBezTo>
                    <a:pt x="2411" y="1435"/>
                    <a:pt x="3192" y="1395"/>
                    <a:pt x="3519" y="1320"/>
                  </a:cubicBezTo>
                  <a:cubicBezTo>
                    <a:pt x="3846" y="1245"/>
                    <a:pt x="3753" y="1067"/>
                    <a:pt x="3924" y="975"/>
                  </a:cubicBezTo>
                  <a:cubicBezTo>
                    <a:pt x="4095" y="883"/>
                    <a:pt x="4489" y="885"/>
                    <a:pt x="4543" y="769"/>
                  </a:cubicBezTo>
                  <a:cubicBezTo>
                    <a:pt x="4597" y="653"/>
                    <a:pt x="4636" y="393"/>
                    <a:pt x="4249" y="278"/>
                  </a:cubicBezTo>
                  <a:cubicBezTo>
                    <a:pt x="3863" y="162"/>
                    <a:pt x="2874" y="120"/>
                    <a:pt x="2222" y="76"/>
                  </a:cubicBezTo>
                  <a:cubicBezTo>
                    <a:pt x="1570" y="32"/>
                    <a:pt x="868" y="0"/>
                    <a:pt x="339"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a:endParaRPr lang="en-US">
                <a:latin typeface="+mn-lt"/>
              </a:endParaRPr>
            </a:p>
          </p:txBody>
        </p:sp>
        <p:pic>
          <p:nvPicPr>
            <p:cNvPr id="51219"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50769" y="5127110"/>
              <a:ext cx="782287" cy="676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nvGrpSpPr>
            <p:cNvPr id="112659" name="Group 122"/>
            <p:cNvGrpSpPr>
              <a:grpSpLocks/>
            </p:cNvGrpSpPr>
            <p:nvPr/>
          </p:nvGrpSpPr>
          <p:grpSpPr bwMode="auto">
            <a:xfrm>
              <a:off x="7011988" y="3325811"/>
              <a:ext cx="600075" cy="747711"/>
              <a:chOff x="4417" y="2095"/>
              <a:chExt cx="378" cy="471"/>
            </a:xfrm>
          </p:grpSpPr>
          <p:sp>
            <p:nvSpPr>
              <p:cNvPr id="51236" name="Line 123"/>
              <p:cNvSpPr>
                <a:spLocks noChangeShapeType="1"/>
              </p:cNvSpPr>
              <p:nvPr/>
            </p:nvSpPr>
            <p:spPr bwMode="auto">
              <a:xfrm flipV="1">
                <a:off x="4484" y="2107"/>
                <a:ext cx="311" cy="21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112676" name="Group 124"/>
              <p:cNvGrpSpPr>
                <a:grpSpLocks/>
              </p:cNvGrpSpPr>
              <p:nvPr/>
            </p:nvGrpSpPr>
            <p:grpSpPr bwMode="auto">
              <a:xfrm>
                <a:off x="4417" y="2095"/>
                <a:ext cx="315" cy="471"/>
                <a:chOff x="505" y="3500"/>
                <a:chExt cx="315" cy="471"/>
              </a:xfrm>
            </p:grpSpPr>
            <p:sp>
              <p:nvSpPr>
                <p:cNvPr id="51238" name="Oval 125"/>
                <p:cNvSpPr>
                  <a:spLocks noChangeArrowheads="1"/>
                </p:cNvSpPr>
                <p:nvPr/>
              </p:nvSpPr>
              <p:spPr bwMode="auto">
                <a:xfrm>
                  <a:off x="617" y="3521"/>
                  <a:ext cx="203" cy="202"/>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51239" name="Text Box 126"/>
                <p:cNvSpPr txBox="1">
                  <a:spLocks noChangeArrowheads="1"/>
                </p:cNvSpPr>
                <p:nvPr/>
              </p:nvSpPr>
              <p:spPr bwMode="auto">
                <a:xfrm>
                  <a:off x="505" y="3500"/>
                  <a:ext cx="238" cy="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endParaRPr lang="en-US" smtClean="0">
                    <a:solidFill>
                      <a:srgbClr val="FF0000"/>
                    </a:solidFill>
                    <a:latin typeface="+mn-lt"/>
                    <a:cs typeface="+mn-cs"/>
                  </a:endParaRPr>
                </a:p>
              </p:txBody>
            </p:sp>
          </p:grpSp>
        </p:grpSp>
        <p:grpSp>
          <p:nvGrpSpPr>
            <p:cNvPr id="112660" name="Group 127"/>
            <p:cNvGrpSpPr>
              <a:grpSpLocks/>
            </p:cNvGrpSpPr>
            <p:nvPr/>
          </p:nvGrpSpPr>
          <p:grpSpPr bwMode="auto">
            <a:xfrm>
              <a:off x="3181350" y="3838577"/>
              <a:ext cx="3486150" cy="1017588"/>
              <a:chOff x="2004" y="2418"/>
              <a:chExt cx="2196" cy="641"/>
            </a:xfrm>
          </p:grpSpPr>
          <p:sp>
            <p:nvSpPr>
              <p:cNvPr id="112671" name="Freeform 128"/>
              <p:cNvSpPr>
                <a:spLocks/>
              </p:cNvSpPr>
              <p:nvPr/>
            </p:nvSpPr>
            <p:spPr bwMode="auto">
              <a:xfrm>
                <a:off x="2004" y="2418"/>
                <a:ext cx="2196" cy="318"/>
              </a:xfrm>
              <a:custGeom>
                <a:avLst/>
                <a:gdLst>
                  <a:gd name="T0" fmla="*/ 0 w 2196"/>
                  <a:gd name="T1" fmla="*/ 0 h 318"/>
                  <a:gd name="T2" fmla="*/ 1194 w 2196"/>
                  <a:gd name="T3" fmla="*/ 306 h 318"/>
                  <a:gd name="T4" fmla="*/ 2196 w 2196"/>
                  <a:gd name="T5" fmla="*/ 30 h 318"/>
                  <a:gd name="T6" fmla="*/ 0 60000 65536"/>
                  <a:gd name="T7" fmla="*/ 0 60000 65536"/>
                  <a:gd name="T8" fmla="*/ 0 60000 65536"/>
                </a:gdLst>
                <a:ahLst/>
                <a:cxnLst>
                  <a:cxn ang="T6">
                    <a:pos x="T0" y="T1"/>
                  </a:cxn>
                  <a:cxn ang="T7">
                    <a:pos x="T2" y="T3"/>
                  </a:cxn>
                  <a:cxn ang="T8">
                    <a:pos x="T4" y="T5"/>
                  </a:cxn>
                </a:cxnLst>
                <a:rect l="0" t="0" r="r" b="b"/>
                <a:pathLst>
                  <a:path w="2196" h="318">
                    <a:moveTo>
                      <a:pt x="0" y="0"/>
                    </a:moveTo>
                    <a:cubicBezTo>
                      <a:pt x="199" y="51"/>
                      <a:pt x="828" y="301"/>
                      <a:pt x="1194" y="306"/>
                    </a:cubicBezTo>
                    <a:cubicBezTo>
                      <a:pt x="1536" y="318"/>
                      <a:pt x="1987" y="88"/>
                      <a:pt x="2196" y="30"/>
                    </a:cubicBezTo>
                  </a:path>
                </a:pathLst>
              </a:custGeom>
              <a:noFill/>
              <a:ln w="28575" cap="flat" cmpd="sng">
                <a:solidFill>
                  <a:srgbClr val="FF00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latin typeface="+mn-lt"/>
                </a:endParaRPr>
              </a:p>
            </p:txBody>
          </p:sp>
          <p:grpSp>
            <p:nvGrpSpPr>
              <p:cNvPr id="112672" name="Group 129"/>
              <p:cNvGrpSpPr>
                <a:grpSpLocks/>
              </p:cNvGrpSpPr>
              <p:nvPr/>
            </p:nvGrpSpPr>
            <p:grpSpPr bwMode="auto">
              <a:xfrm>
                <a:off x="2972" y="2588"/>
                <a:ext cx="312" cy="471"/>
                <a:chOff x="507" y="3499"/>
                <a:chExt cx="312" cy="471"/>
              </a:xfrm>
            </p:grpSpPr>
            <p:sp>
              <p:nvSpPr>
                <p:cNvPr id="51234" name="Oval 130"/>
                <p:cNvSpPr>
                  <a:spLocks noChangeArrowheads="1"/>
                </p:cNvSpPr>
                <p:nvPr/>
              </p:nvSpPr>
              <p:spPr bwMode="auto">
                <a:xfrm>
                  <a:off x="619" y="3520"/>
                  <a:ext cx="200" cy="202"/>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51235" name="Text Box 131"/>
                <p:cNvSpPr txBox="1">
                  <a:spLocks noChangeArrowheads="1"/>
                </p:cNvSpPr>
                <p:nvPr/>
              </p:nvSpPr>
              <p:spPr bwMode="auto">
                <a:xfrm>
                  <a:off x="507" y="3499"/>
                  <a:ext cx="238" cy="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endParaRPr lang="en-US" smtClean="0">
                    <a:solidFill>
                      <a:srgbClr val="FF0000"/>
                    </a:solidFill>
                    <a:latin typeface="+mn-lt"/>
                    <a:cs typeface="+mn-cs"/>
                  </a:endParaRPr>
                </a:p>
              </p:txBody>
            </p:sp>
          </p:grpSp>
        </p:grpSp>
        <p:grpSp>
          <p:nvGrpSpPr>
            <p:cNvPr id="112661" name="Group 132"/>
            <p:cNvGrpSpPr>
              <a:grpSpLocks/>
            </p:cNvGrpSpPr>
            <p:nvPr/>
          </p:nvGrpSpPr>
          <p:grpSpPr bwMode="auto">
            <a:xfrm>
              <a:off x="4826000" y="3424238"/>
              <a:ext cx="3103563" cy="2016125"/>
              <a:chOff x="3040" y="2157"/>
              <a:chExt cx="1955" cy="1270"/>
            </a:xfrm>
          </p:grpSpPr>
          <p:sp>
            <p:nvSpPr>
              <p:cNvPr id="112667" name="Freeform 133"/>
              <p:cNvSpPr>
                <a:spLocks/>
              </p:cNvSpPr>
              <p:nvPr/>
            </p:nvSpPr>
            <p:spPr bwMode="auto">
              <a:xfrm>
                <a:off x="3040" y="2157"/>
                <a:ext cx="1955" cy="1270"/>
              </a:xfrm>
              <a:custGeom>
                <a:avLst/>
                <a:gdLst>
                  <a:gd name="T0" fmla="*/ 1955 w 1955"/>
                  <a:gd name="T1" fmla="*/ 0 h 1270"/>
                  <a:gd name="T2" fmla="*/ 1077 w 1955"/>
                  <a:gd name="T3" fmla="*/ 765 h 1270"/>
                  <a:gd name="T4" fmla="*/ 0 w 1955"/>
                  <a:gd name="T5" fmla="*/ 1270 h 1270"/>
                  <a:gd name="T6" fmla="*/ 0 60000 65536"/>
                  <a:gd name="T7" fmla="*/ 0 60000 65536"/>
                  <a:gd name="T8" fmla="*/ 0 60000 65536"/>
                </a:gdLst>
                <a:ahLst/>
                <a:cxnLst>
                  <a:cxn ang="T6">
                    <a:pos x="T0" y="T1"/>
                  </a:cxn>
                  <a:cxn ang="T7">
                    <a:pos x="T2" y="T3"/>
                  </a:cxn>
                  <a:cxn ang="T8">
                    <a:pos x="T4" y="T5"/>
                  </a:cxn>
                </a:cxnLst>
                <a:rect l="0" t="0" r="r" b="b"/>
                <a:pathLst>
                  <a:path w="1955" h="1270">
                    <a:moveTo>
                      <a:pt x="1955" y="0"/>
                    </a:moveTo>
                    <a:cubicBezTo>
                      <a:pt x="1809" y="127"/>
                      <a:pt x="1425" y="536"/>
                      <a:pt x="1077" y="765"/>
                    </a:cubicBezTo>
                    <a:cubicBezTo>
                      <a:pt x="729" y="994"/>
                      <a:pt x="224" y="1165"/>
                      <a:pt x="0" y="1270"/>
                    </a:cubicBezTo>
                  </a:path>
                </a:pathLst>
              </a:custGeom>
              <a:noFill/>
              <a:ln w="28575" cap="flat" cmpd="sng">
                <a:solidFill>
                  <a:srgbClr val="FF00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latin typeface="+mn-lt"/>
                </a:endParaRPr>
              </a:p>
            </p:txBody>
          </p:sp>
          <p:grpSp>
            <p:nvGrpSpPr>
              <p:cNvPr id="112668" name="Group 134"/>
              <p:cNvGrpSpPr>
                <a:grpSpLocks/>
              </p:cNvGrpSpPr>
              <p:nvPr/>
            </p:nvGrpSpPr>
            <p:grpSpPr bwMode="auto">
              <a:xfrm>
                <a:off x="3870" y="2835"/>
                <a:ext cx="315" cy="471"/>
                <a:chOff x="506" y="3500"/>
                <a:chExt cx="315" cy="471"/>
              </a:xfrm>
            </p:grpSpPr>
            <p:sp>
              <p:nvSpPr>
                <p:cNvPr id="51230" name="Oval 135"/>
                <p:cNvSpPr>
                  <a:spLocks noChangeArrowheads="1"/>
                </p:cNvSpPr>
                <p:nvPr/>
              </p:nvSpPr>
              <p:spPr bwMode="auto">
                <a:xfrm>
                  <a:off x="618" y="3521"/>
                  <a:ext cx="203" cy="199"/>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51231" name="Text Box 136"/>
                <p:cNvSpPr txBox="1">
                  <a:spLocks noChangeArrowheads="1"/>
                </p:cNvSpPr>
                <p:nvPr/>
              </p:nvSpPr>
              <p:spPr bwMode="auto">
                <a:xfrm>
                  <a:off x="506" y="3500"/>
                  <a:ext cx="238" cy="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endParaRPr lang="en-US" smtClean="0">
                    <a:solidFill>
                      <a:srgbClr val="FF0000"/>
                    </a:solidFill>
                    <a:latin typeface="+mn-lt"/>
                    <a:cs typeface="+mn-cs"/>
                  </a:endParaRPr>
                </a:p>
              </p:txBody>
            </p:sp>
          </p:grpSp>
        </p:grpSp>
        <p:grpSp>
          <p:nvGrpSpPr>
            <p:cNvPr id="112662" name="Group 137"/>
            <p:cNvGrpSpPr>
              <a:grpSpLocks/>
            </p:cNvGrpSpPr>
            <p:nvPr/>
          </p:nvGrpSpPr>
          <p:grpSpPr bwMode="auto">
            <a:xfrm>
              <a:off x="2986088" y="3889375"/>
              <a:ext cx="1357312" cy="1298575"/>
              <a:chOff x="1881" y="2450"/>
              <a:chExt cx="855" cy="818"/>
            </a:xfrm>
          </p:grpSpPr>
          <p:sp>
            <p:nvSpPr>
              <p:cNvPr id="51224" name="Line 138"/>
              <p:cNvSpPr>
                <a:spLocks noChangeShapeType="1"/>
              </p:cNvSpPr>
              <p:nvPr/>
            </p:nvSpPr>
            <p:spPr bwMode="auto">
              <a:xfrm flipH="1" flipV="1">
                <a:off x="1881" y="2450"/>
                <a:ext cx="855" cy="818"/>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latin typeface="+mn-lt"/>
                  <a:cs typeface="+mn-cs"/>
                </a:endParaRPr>
              </a:p>
            </p:txBody>
          </p:sp>
          <p:grpSp>
            <p:nvGrpSpPr>
              <p:cNvPr id="112664" name="Group 139"/>
              <p:cNvGrpSpPr>
                <a:grpSpLocks/>
              </p:cNvGrpSpPr>
              <p:nvPr/>
            </p:nvGrpSpPr>
            <p:grpSpPr bwMode="auto">
              <a:xfrm>
                <a:off x="2059" y="2703"/>
                <a:ext cx="315" cy="471"/>
                <a:chOff x="505" y="3501"/>
                <a:chExt cx="315" cy="471"/>
              </a:xfrm>
            </p:grpSpPr>
            <p:sp>
              <p:nvSpPr>
                <p:cNvPr id="51226" name="Oval 140"/>
                <p:cNvSpPr>
                  <a:spLocks noChangeArrowheads="1"/>
                </p:cNvSpPr>
                <p:nvPr/>
              </p:nvSpPr>
              <p:spPr bwMode="auto">
                <a:xfrm>
                  <a:off x="617" y="3521"/>
                  <a:ext cx="203" cy="202"/>
                </a:xfrm>
                <a:prstGeom prst="ellipse">
                  <a:avLst/>
                </a:prstGeom>
                <a:solidFill>
                  <a:schemeClr val="bg1"/>
                </a:solidFill>
                <a:ln w="1905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mn-lt"/>
                    <a:cs typeface="+mn-cs"/>
                  </a:endParaRPr>
                </a:p>
              </p:txBody>
            </p:sp>
            <p:sp>
              <p:nvSpPr>
                <p:cNvPr id="51227" name="Text Box 141"/>
                <p:cNvSpPr txBox="1">
                  <a:spLocks noChangeArrowheads="1"/>
                </p:cNvSpPr>
                <p:nvPr/>
              </p:nvSpPr>
              <p:spPr bwMode="auto">
                <a:xfrm>
                  <a:off x="505" y="3501"/>
                  <a:ext cx="238" cy="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endParaRPr lang="en-US" smtClean="0">
                    <a:solidFill>
                      <a:srgbClr val="FF0000"/>
                    </a:solidFill>
                    <a:latin typeface="+mn-lt"/>
                    <a:cs typeface="+mn-cs"/>
                  </a:endParaRPr>
                </a:p>
              </p:txBody>
            </p:sp>
          </p:grpSp>
        </p:grpSp>
      </p:grpSp>
      <p:sp>
        <p:nvSpPr>
          <p:cNvPr id="2" name="Slide Number Placeholder 1"/>
          <p:cNvSpPr>
            <a:spLocks noGrp="1"/>
          </p:cNvSpPr>
          <p:nvPr>
            <p:ph type="sldNum" sz="quarter" idx="10"/>
          </p:nvPr>
        </p:nvSpPr>
        <p:spPr/>
        <p:txBody>
          <a:bodyPr/>
          <a:lstStyle/>
          <a:p>
            <a:fld id="{0783864D-491B-0D48-9494-9F5AD408C5EE}"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Rectangle 3"/>
          <p:cNvSpPr>
            <a:spLocks noGrp="1" noChangeArrowheads="1"/>
          </p:cNvSpPr>
          <p:nvPr>
            <p:ph type="title"/>
          </p:nvPr>
        </p:nvSpPr>
        <p:spPr>
          <a:xfrm>
            <a:off x="0" y="609629"/>
            <a:ext cx="8932069" cy="1110516"/>
          </a:xfrm>
        </p:spPr>
        <p:txBody>
          <a:bodyPr/>
          <a:lstStyle/>
          <a:p>
            <a:pPr>
              <a:defRPr/>
            </a:pPr>
            <a:r>
              <a:rPr lang="en-US" dirty="0">
                <a:latin typeface="+mn-lt"/>
                <a:cs typeface="+mj-cs"/>
              </a:rPr>
              <a:t>Mobile IP: </a:t>
            </a:r>
            <a:r>
              <a:rPr lang="en-US" dirty="0" smtClean="0">
                <a:latin typeface="+mn-lt"/>
                <a:cs typeface="+mj-cs"/>
              </a:rPr>
              <a:t>Indirect Routing</a:t>
            </a:r>
            <a:endParaRPr lang="en-US" dirty="0">
              <a:latin typeface="+mn-lt"/>
              <a:cs typeface="+mj-cs"/>
            </a:endParaRPr>
          </a:p>
        </p:txBody>
      </p:sp>
      <p:grpSp>
        <p:nvGrpSpPr>
          <p:cNvPr id="3" name="Group 2"/>
          <p:cNvGrpSpPr/>
          <p:nvPr/>
        </p:nvGrpSpPr>
        <p:grpSpPr>
          <a:xfrm>
            <a:off x="191145" y="1980446"/>
            <a:ext cx="9674227" cy="5294947"/>
            <a:chOff x="191145" y="1980446"/>
            <a:chExt cx="9674227" cy="5294947"/>
          </a:xfrm>
        </p:grpSpPr>
        <p:sp>
          <p:nvSpPr>
            <p:cNvPr id="126979" name="Freeform 2"/>
            <p:cNvSpPr>
              <a:spLocks/>
            </p:cNvSpPr>
            <p:nvPr/>
          </p:nvSpPr>
          <p:spPr bwMode="auto">
            <a:xfrm>
              <a:off x="4644082" y="4833925"/>
              <a:ext cx="2022158" cy="1234228"/>
            </a:xfrm>
            <a:custGeom>
              <a:avLst/>
              <a:gdLst>
                <a:gd name="T0" fmla="*/ 2147483647 w 3324"/>
                <a:gd name="T1" fmla="*/ 2147483647 h 1971"/>
                <a:gd name="T2" fmla="*/ 2147483647 w 3324"/>
                <a:gd name="T3" fmla="*/ 2147483647 h 1971"/>
                <a:gd name="T4" fmla="*/ 2147483647 w 3324"/>
                <a:gd name="T5" fmla="*/ 2147483647 h 1971"/>
                <a:gd name="T6" fmla="*/ 2147483647 w 3324"/>
                <a:gd name="T7" fmla="*/ 2147483647 h 1971"/>
                <a:gd name="T8" fmla="*/ 2147483647 w 3324"/>
                <a:gd name="T9" fmla="*/ 2147483647 h 1971"/>
                <a:gd name="T10" fmla="*/ 2147483647 w 3324"/>
                <a:gd name="T11" fmla="*/ 2147483647 h 1971"/>
                <a:gd name="T12" fmla="*/ 2147483647 w 3324"/>
                <a:gd name="T13" fmla="*/ 2147483647 h 1971"/>
                <a:gd name="T14" fmla="*/ 2147483647 w 3324"/>
                <a:gd name="T15" fmla="*/ 2147483647 h 1971"/>
                <a:gd name="T16" fmla="*/ 2147483647 w 3324"/>
                <a:gd name="T17" fmla="*/ 2147483647 h 1971"/>
                <a:gd name="T18" fmla="*/ 2147483647 w 3324"/>
                <a:gd name="T19" fmla="*/ 2147483647 h 1971"/>
                <a:gd name="T20" fmla="*/ 2147483647 w 3324"/>
                <a:gd name="T21" fmla="*/ 2147483647 h 1971"/>
                <a:gd name="T22" fmla="*/ 2147483647 w 3324"/>
                <a:gd name="T23" fmla="*/ 2147483647 h 1971"/>
                <a:gd name="T24" fmla="*/ 2147483647 w 3324"/>
                <a:gd name="T25" fmla="*/ 2147483647 h 197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24" h="1971">
                  <a:moveTo>
                    <a:pt x="596" y="15"/>
                  </a:moveTo>
                  <a:cubicBezTo>
                    <a:pt x="335" y="29"/>
                    <a:pt x="248" y="155"/>
                    <a:pt x="149" y="330"/>
                  </a:cubicBezTo>
                  <a:cubicBezTo>
                    <a:pt x="50" y="505"/>
                    <a:pt x="0" y="853"/>
                    <a:pt x="3" y="1066"/>
                  </a:cubicBezTo>
                  <a:cubicBezTo>
                    <a:pt x="6" y="1279"/>
                    <a:pt x="67" y="1478"/>
                    <a:pt x="168" y="1606"/>
                  </a:cubicBezTo>
                  <a:cubicBezTo>
                    <a:pt x="269" y="1734"/>
                    <a:pt x="457" y="1811"/>
                    <a:pt x="609" y="1831"/>
                  </a:cubicBezTo>
                  <a:cubicBezTo>
                    <a:pt x="761" y="1851"/>
                    <a:pt x="927" y="1719"/>
                    <a:pt x="1083" y="1726"/>
                  </a:cubicBezTo>
                  <a:cubicBezTo>
                    <a:pt x="1239" y="1733"/>
                    <a:pt x="1333" y="1844"/>
                    <a:pt x="1548" y="1876"/>
                  </a:cubicBezTo>
                  <a:cubicBezTo>
                    <a:pt x="1763" y="1908"/>
                    <a:pt x="2091" y="1971"/>
                    <a:pt x="2373" y="1921"/>
                  </a:cubicBezTo>
                  <a:cubicBezTo>
                    <a:pt x="2655" y="1871"/>
                    <a:pt x="3162" y="1740"/>
                    <a:pt x="3243" y="1576"/>
                  </a:cubicBezTo>
                  <a:cubicBezTo>
                    <a:pt x="3324" y="1412"/>
                    <a:pt x="2947" y="1124"/>
                    <a:pt x="2859" y="935"/>
                  </a:cubicBezTo>
                  <a:cubicBezTo>
                    <a:pt x="2771" y="746"/>
                    <a:pt x="2905" y="559"/>
                    <a:pt x="2714" y="444"/>
                  </a:cubicBezTo>
                  <a:cubicBezTo>
                    <a:pt x="2523" y="328"/>
                    <a:pt x="2063" y="315"/>
                    <a:pt x="1714" y="242"/>
                  </a:cubicBezTo>
                  <a:cubicBezTo>
                    <a:pt x="1366" y="168"/>
                    <a:pt x="857" y="0"/>
                    <a:pt x="596"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p>
          </p:txBody>
        </p:sp>
        <p:sp>
          <p:nvSpPr>
            <p:cNvPr id="126981" name="Freeform 4"/>
            <p:cNvSpPr>
              <a:spLocks/>
            </p:cNvSpPr>
            <p:nvPr/>
          </p:nvSpPr>
          <p:spPr bwMode="auto">
            <a:xfrm>
              <a:off x="2461269" y="4286978"/>
              <a:ext cx="1788160" cy="1568873"/>
            </a:xfrm>
            <a:custGeom>
              <a:avLst/>
              <a:gdLst>
                <a:gd name="T0" fmla="*/ 2147483647 w 1340"/>
                <a:gd name="T1" fmla="*/ 2147483647 h 1191"/>
                <a:gd name="T2" fmla="*/ 2147483647 w 1340"/>
                <a:gd name="T3" fmla="*/ 2147483647 h 1191"/>
                <a:gd name="T4" fmla="*/ 2147483647 w 1340"/>
                <a:gd name="T5" fmla="*/ 2147483647 h 1191"/>
                <a:gd name="T6" fmla="*/ 2147483647 w 1340"/>
                <a:gd name="T7" fmla="*/ 2147483647 h 1191"/>
                <a:gd name="T8" fmla="*/ 2147483647 w 1340"/>
                <a:gd name="T9" fmla="*/ 2147483647 h 1191"/>
                <a:gd name="T10" fmla="*/ 2147483647 w 1340"/>
                <a:gd name="T11" fmla="*/ 2147483647 h 1191"/>
                <a:gd name="T12" fmla="*/ 2147483647 w 1340"/>
                <a:gd name="T13" fmla="*/ 2147483647 h 1191"/>
                <a:gd name="T14" fmla="*/ 2147483647 w 1340"/>
                <a:gd name="T15" fmla="*/ 2147483647 h 1191"/>
                <a:gd name="T16" fmla="*/ 2147483647 w 1340"/>
                <a:gd name="T17" fmla="*/ 2147483647 h 1191"/>
                <a:gd name="T18" fmla="*/ 2147483647 w 1340"/>
                <a:gd name="T19" fmla="*/ 2147483647 h 1191"/>
                <a:gd name="T20" fmla="*/ 2147483647 w 1340"/>
                <a:gd name="T21" fmla="*/ 2147483647 h 1191"/>
                <a:gd name="T22" fmla="*/ 2147483647 w 1340"/>
                <a:gd name="T23" fmla="*/ 2147483647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p>
          </p:txBody>
        </p:sp>
        <p:grpSp>
          <p:nvGrpSpPr>
            <p:cNvPr id="126982" name="Group 5"/>
            <p:cNvGrpSpPr>
              <a:grpSpLocks/>
            </p:cNvGrpSpPr>
            <p:nvPr/>
          </p:nvGrpSpPr>
          <p:grpSpPr bwMode="auto">
            <a:xfrm>
              <a:off x="3472348" y="5267523"/>
              <a:ext cx="480218" cy="230293"/>
              <a:chOff x="3600" y="219"/>
              <a:chExt cx="360" cy="175"/>
            </a:xfrm>
          </p:grpSpPr>
          <p:sp>
            <p:nvSpPr>
              <p:cNvPr id="127148" name="Oval 6"/>
              <p:cNvSpPr>
                <a:spLocks noChangeArrowheads="1"/>
              </p:cNvSpPr>
              <p:nvPr/>
            </p:nvSpPr>
            <p:spPr bwMode="auto">
              <a:xfrm>
                <a:off x="3603" y="297"/>
                <a:ext cx="357" cy="97"/>
              </a:xfrm>
              <a:prstGeom prst="ellipse">
                <a:avLst/>
              </a:prstGeom>
              <a:solidFill>
                <a:srgbClr val="CCCCFF"/>
              </a:solidFill>
              <a:ln w="12700">
                <a:solidFill>
                  <a:srgbClr val="000000"/>
                </a:solidFill>
                <a:round/>
                <a:headEnd/>
                <a:tailEnd/>
              </a:ln>
            </p:spPr>
            <p:txBody>
              <a:bodyPr wrap="none" anchor="ctr"/>
              <a:lstStyle/>
              <a:p>
                <a:pPr algn="l"/>
                <a:endParaRPr lang="en-US">
                  <a:latin typeface="Arial" charset="0"/>
                  <a:cs typeface="Arial" charset="0"/>
                </a:endParaRPr>
              </a:p>
            </p:txBody>
          </p:sp>
          <p:sp>
            <p:nvSpPr>
              <p:cNvPr id="127149" name="Line 7"/>
              <p:cNvSpPr>
                <a:spLocks noChangeShapeType="1"/>
              </p:cNvSpPr>
              <p:nvPr/>
            </p:nvSpPr>
            <p:spPr bwMode="auto">
              <a:xfrm>
                <a:off x="3603" y="289"/>
                <a:ext cx="0" cy="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150" name="Line 8"/>
              <p:cNvSpPr>
                <a:spLocks noChangeShapeType="1"/>
              </p:cNvSpPr>
              <p:nvPr/>
            </p:nvSpPr>
            <p:spPr bwMode="auto">
              <a:xfrm>
                <a:off x="3960" y="289"/>
                <a:ext cx="0" cy="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151" name="Rectangle 9"/>
              <p:cNvSpPr>
                <a:spLocks noChangeArrowheads="1"/>
              </p:cNvSpPr>
              <p:nvPr/>
            </p:nvSpPr>
            <p:spPr bwMode="auto">
              <a:xfrm>
                <a:off x="3603" y="284"/>
                <a:ext cx="231" cy="69"/>
              </a:xfrm>
              <a:prstGeom prst="rect">
                <a:avLst/>
              </a:prstGeom>
              <a:solidFill>
                <a:srgbClr val="CC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algn="l"/>
                <a:endParaRPr lang="en-US">
                  <a:latin typeface="Arial" charset="0"/>
                  <a:cs typeface="Arial" charset="0"/>
                </a:endParaRPr>
              </a:p>
            </p:txBody>
          </p:sp>
          <p:sp>
            <p:nvSpPr>
              <p:cNvPr id="127152" name="Oval 10"/>
              <p:cNvSpPr>
                <a:spLocks noChangeArrowheads="1"/>
              </p:cNvSpPr>
              <p:nvPr/>
            </p:nvSpPr>
            <p:spPr bwMode="auto">
              <a:xfrm>
                <a:off x="3600" y="219"/>
                <a:ext cx="357" cy="113"/>
              </a:xfrm>
              <a:prstGeom prst="ellipse">
                <a:avLst/>
              </a:prstGeom>
              <a:solidFill>
                <a:srgbClr val="CCCCFF"/>
              </a:solidFill>
              <a:ln w="12700">
                <a:solidFill>
                  <a:srgbClr val="000000"/>
                </a:solidFill>
                <a:round/>
                <a:headEnd/>
                <a:tailEnd/>
              </a:ln>
            </p:spPr>
            <p:txBody>
              <a:bodyPr wrap="none" anchor="ctr"/>
              <a:lstStyle/>
              <a:p>
                <a:pPr algn="l"/>
                <a:endParaRPr lang="en-US">
                  <a:latin typeface="Arial" charset="0"/>
                  <a:cs typeface="Arial" charset="0"/>
                </a:endParaRPr>
              </a:p>
            </p:txBody>
          </p:sp>
          <p:grpSp>
            <p:nvGrpSpPr>
              <p:cNvPr id="127153" name="Group 11"/>
              <p:cNvGrpSpPr>
                <a:grpSpLocks/>
              </p:cNvGrpSpPr>
              <p:nvPr/>
            </p:nvGrpSpPr>
            <p:grpSpPr bwMode="auto">
              <a:xfrm>
                <a:off x="3686" y="244"/>
                <a:ext cx="177" cy="66"/>
                <a:chOff x="2848" y="848"/>
                <a:chExt cx="140" cy="98"/>
              </a:xfrm>
            </p:grpSpPr>
            <p:sp>
              <p:nvSpPr>
                <p:cNvPr id="127158" name="Line 12"/>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159" name="Line 13"/>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160" name="Line 14"/>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grpSp>
          <p:grpSp>
            <p:nvGrpSpPr>
              <p:cNvPr id="127154" name="Group 15"/>
              <p:cNvGrpSpPr>
                <a:grpSpLocks/>
              </p:cNvGrpSpPr>
              <p:nvPr/>
            </p:nvGrpSpPr>
            <p:grpSpPr bwMode="auto">
              <a:xfrm flipV="1">
                <a:off x="3686" y="243"/>
                <a:ext cx="177" cy="66"/>
                <a:chOff x="2848" y="848"/>
                <a:chExt cx="140" cy="98"/>
              </a:xfrm>
            </p:grpSpPr>
            <p:sp>
              <p:nvSpPr>
                <p:cNvPr id="127155" name="Line 16"/>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156" name="Line 17"/>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157" name="Line 18"/>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grpSp>
        </p:grpSp>
        <p:grpSp>
          <p:nvGrpSpPr>
            <p:cNvPr id="126983" name="Group 19"/>
            <p:cNvGrpSpPr>
              <a:grpSpLocks/>
            </p:cNvGrpSpPr>
            <p:nvPr/>
          </p:nvGrpSpPr>
          <p:grpSpPr bwMode="auto">
            <a:xfrm>
              <a:off x="2613193" y="4927481"/>
              <a:ext cx="1276508" cy="338243"/>
              <a:chOff x="8025" y="5070"/>
              <a:chExt cx="2100" cy="540"/>
            </a:xfrm>
          </p:grpSpPr>
          <p:sp>
            <p:nvSpPr>
              <p:cNvPr id="127145" name="Line 20"/>
              <p:cNvSpPr>
                <a:spLocks noChangeShapeType="1"/>
              </p:cNvSpPr>
              <p:nvPr/>
            </p:nvSpPr>
            <p:spPr bwMode="auto">
              <a:xfrm>
                <a:off x="8025" y="5325"/>
                <a:ext cx="2100"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gn="l"/>
                <a:endParaRPr lang="en-US"/>
              </a:p>
            </p:txBody>
          </p:sp>
          <p:sp>
            <p:nvSpPr>
              <p:cNvPr id="127146" name="Line 21"/>
              <p:cNvSpPr>
                <a:spLocks noChangeShapeType="1"/>
              </p:cNvSpPr>
              <p:nvPr/>
            </p:nvSpPr>
            <p:spPr bwMode="auto">
              <a:xfrm>
                <a:off x="8355" y="5070"/>
                <a:ext cx="0" cy="27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gn="l"/>
                <a:endParaRPr lang="en-US"/>
              </a:p>
            </p:txBody>
          </p:sp>
          <p:sp>
            <p:nvSpPr>
              <p:cNvPr id="127147" name="Line 22"/>
              <p:cNvSpPr>
                <a:spLocks noChangeShapeType="1"/>
              </p:cNvSpPr>
              <p:nvPr/>
            </p:nvSpPr>
            <p:spPr bwMode="auto">
              <a:xfrm>
                <a:off x="9765" y="5340"/>
                <a:ext cx="0" cy="27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pPr algn="l"/>
                <a:endParaRPr lang="en-US"/>
              </a:p>
            </p:txBody>
          </p:sp>
        </p:grpSp>
        <p:grpSp>
          <p:nvGrpSpPr>
            <p:cNvPr id="126984" name="Group 23"/>
            <p:cNvGrpSpPr>
              <a:grpSpLocks/>
            </p:cNvGrpSpPr>
            <p:nvPr/>
          </p:nvGrpSpPr>
          <p:grpSpPr bwMode="auto">
            <a:xfrm>
              <a:off x="2372211" y="4492083"/>
              <a:ext cx="876618" cy="581130"/>
              <a:chOff x="10665" y="3225"/>
              <a:chExt cx="1440" cy="930"/>
            </a:xfrm>
          </p:grpSpPr>
          <p:sp>
            <p:nvSpPr>
              <p:cNvPr id="127075" name="Oval 24"/>
              <p:cNvSpPr>
                <a:spLocks noChangeArrowheads="1"/>
              </p:cNvSpPr>
              <p:nvPr/>
            </p:nvSpPr>
            <p:spPr bwMode="auto">
              <a:xfrm>
                <a:off x="10665" y="3225"/>
                <a:ext cx="1440" cy="930"/>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latin typeface="Arial" charset="0"/>
                  <a:cs typeface="Arial" charset="0"/>
                </a:endParaRPr>
              </a:p>
            </p:txBody>
          </p:sp>
          <p:grpSp>
            <p:nvGrpSpPr>
              <p:cNvPr id="127076" name="Group 25"/>
              <p:cNvGrpSpPr>
                <a:grpSpLocks/>
              </p:cNvGrpSpPr>
              <p:nvPr/>
            </p:nvGrpSpPr>
            <p:grpSpPr bwMode="auto">
              <a:xfrm>
                <a:off x="11038" y="3281"/>
                <a:ext cx="618" cy="667"/>
                <a:chOff x="8023" y="4451"/>
                <a:chExt cx="618" cy="667"/>
              </a:xfrm>
            </p:grpSpPr>
            <p:sp>
              <p:nvSpPr>
                <p:cNvPr id="127077" name="Freeform 26"/>
                <p:cNvSpPr>
                  <a:spLocks/>
                </p:cNvSpPr>
                <p:nvPr/>
              </p:nvSpPr>
              <p:spPr bwMode="auto">
                <a:xfrm>
                  <a:off x="8279" y="4653"/>
                  <a:ext cx="263" cy="380"/>
                </a:xfrm>
                <a:custGeom>
                  <a:avLst/>
                  <a:gdLst>
                    <a:gd name="T0" fmla="*/ 1 w 788"/>
                    <a:gd name="T1" fmla="*/ 0 h 1138"/>
                    <a:gd name="T2" fmla="*/ 1 w 788"/>
                    <a:gd name="T3" fmla="*/ 0 h 1138"/>
                    <a:gd name="T4" fmla="*/ 1 w 788"/>
                    <a:gd name="T5" fmla="*/ 0 h 1138"/>
                    <a:gd name="T6" fmla="*/ 1 w 788"/>
                    <a:gd name="T7" fmla="*/ 0 h 1138"/>
                    <a:gd name="T8" fmla="*/ 0 w 788"/>
                    <a:gd name="T9" fmla="*/ 0 h 1138"/>
                    <a:gd name="T10" fmla="*/ 0 w 788"/>
                    <a:gd name="T11" fmla="*/ 0 h 1138"/>
                    <a:gd name="T12" fmla="*/ 0 w 788"/>
                    <a:gd name="T13" fmla="*/ 0 h 1138"/>
                    <a:gd name="T14" fmla="*/ 0 w 788"/>
                    <a:gd name="T15" fmla="*/ 0 h 1138"/>
                    <a:gd name="T16" fmla="*/ 0 w 788"/>
                    <a:gd name="T17" fmla="*/ 1 h 1138"/>
                    <a:gd name="T18" fmla="*/ 0 w 788"/>
                    <a:gd name="T19" fmla="*/ 1 h 1138"/>
                    <a:gd name="T20" fmla="*/ 0 w 788"/>
                    <a:gd name="T21" fmla="*/ 1 h 1138"/>
                    <a:gd name="T22" fmla="*/ 0 w 788"/>
                    <a:gd name="T23" fmla="*/ 1 h 1138"/>
                    <a:gd name="T24" fmla="*/ 0 w 788"/>
                    <a:gd name="T25" fmla="*/ 2 h 1138"/>
                    <a:gd name="T26" fmla="*/ 1 w 788"/>
                    <a:gd name="T27" fmla="*/ 2 h 1138"/>
                    <a:gd name="T28" fmla="*/ 1 w 788"/>
                    <a:gd name="T29" fmla="*/ 3 h 1138"/>
                    <a:gd name="T30" fmla="*/ 1 w 788"/>
                    <a:gd name="T31" fmla="*/ 3 h 1138"/>
                    <a:gd name="T32" fmla="*/ 1 w 788"/>
                    <a:gd name="T33" fmla="*/ 4 h 1138"/>
                    <a:gd name="T34" fmla="*/ 1 w 788"/>
                    <a:gd name="T35" fmla="*/ 4 h 1138"/>
                    <a:gd name="T36" fmla="*/ 2 w 788"/>
                    <a:gd name="T37" fmla="*/ 5 h 1138"/>
                    <a:gd name="T38" fmla="*/ 2 w 788"/>
                    <a:gd name="T39" fmla="*/ 5 h 1138"/>
                    <a:gd name="T40" fmla="*/ 2 w 788"/>
                    <a:gd name="T41" fmla="*/ 5 h 1138"/>
                    <a:gd name="T42" fmla="*/ 2 w 788"/>
                    <a:gd name="T43" fmla="*/ 5 h 1138"/>
                    <a:gd name="T44" fmla="*/ 2 w 788"/>
                    <a:gd name="T45" fmla="*/ 4 h 1138"/>
                    <a:gd name="T46" fmla="*/ 3 w 788"/>
                    <a:gd name="T47" fmla="*/ 4 h 1138"/>
                    <a:gd name="T48" fmla="*/ 3 w 788"/>
                    <a:gd name="T49" fmla="*/ 4 h 1138"/>
                    <a:gd name="T50" fmla="*/ 3 w 788"/>
                    <a:gd name="T51" fmla="*/ 4 h 1138"/>
                    <a:gd name="T52" fmla="*/ 3 w 788"/>
                    <a:gd name="T53" fmla="*/ 4 h 1138"/>
                    <a:gd name="T54" fmla="*/ 3 w 788"/>
                    <a:gd name="T55" fmla="*/ 4 h 1138"/>
                    <a:gd name="T56" fmla="*/ 3 w 788"/>
                    <a:gd name="T57" fmla="*/ 4 h 1138"/>
                    <a:gd name="T58" fmla="*/ 3 w 788"/>
                    <a:gd name="T59" fmla="*/ 3 h 1138"/>
                    <a:gd name="T60" fmla="*/ 3 w 788"/>
                    <a:gd name="T61" fmla="*/ 3 h 1138"/>
                    <a:gd name="T62" fmla="*/ 2 w 788"/>
                    <a:gd name="T63" fmla="*/ 2 h 1138"/>
                    <a:gd name="T64" fmla="*/ 2 w 788"/>
                    <a:gd name="T65" fmla="*/ 2 h 1138"/>
                    <a:gd name="T66" fmla="*/ 2 w 788"/>
                    <a:gd name="T67" fmla="*/ 1 h 1138"/>
                    <a:gd name="T68" fmla="*/ 1 w 788"/>
                    <a:gd name="T69" fmla="*/ 1 h 1138"/>
                    <a:gd name="T70" fmla="*/ 1 w 788"/>
                    <a:gd name="T71" fmla="*/ 0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8" h="1138">
                      <a:moveTo>
                        <a:pt x="310" y="2"/>
                      </a:moveTo>
                      <a:lnTo>
                        <a:pt x="298" y="0"/>
                      </a:lnTo>
                      <a:lnTo>
                        <a:pt x="282" y="0"/>
                      </a:lnTo>
                      <a:lnTo>
                        <a:pt x="263" y="0"/>
                      </a:lnTo>
                      <a:lnTo>
                        <a:pt x="242" y="2"/>
                      </a:lnTo>
                      <a:lnTo>
                        <a:pt x="219" y="4"/>
                      </a:lnTo>
                      <a:lnTo>
                        <a:pt x="192" y="7"/>
                      </a:lnTo>
                      <a:lnTo>
                        <a:pt x="167" y="12"/>
                      </a:lnTo>
                      <a:lnTo>
                        <a:pt x="141" y="17"/>
                      </a:lnTo>
                      <a:lnTo>
                        <a:pt x="116" y="25"/>
                      </a:lnTo>
                      <a:lnTo>
                        <a:pt x="91" y="35"/>
                      </a:lnTo>
                      <a:lnTo>
                        <a:pt x="67" y="45"/>
                      </a:lnTo>
                      <a:lnTo>
                        <a:pt x="47" y="58"/>
                      </a:lnTo>
                      <a:lnTo>
                        <a:pt x="29" y="73"/>
                      </a:lnTo>
                      <a:lnTo>
                        <a:pt x="16" y="91"/>
                      </a:lnTo>
                      <a:lnTo>
                        <a:pt x="6" y="109"/>
                      </a:lnTo>
                      <a:lnTo>
                        <a:pt x="0" y="131"/>
                      </a:lnTo>
                      <a:lnTo>
                        <a:pt x="0" y="137"/>
                      </a:lnTo>
                      <a:lnTo>
                        <a:pt x="1" y="144"/>
                      </a:lnTo>
                      <a:lnTo>
                        <a:pt x="3" y="152"/>
                      </a:lnTo>
                      <a:lnTo>
                        <a:pt x="4" y="162"/>
                      </a:lnTo>
                      <a:lnTo>
                        <a:pt x="13" y="197"/>
                      </a:lnTo>
                      <a:lnTo>
                        <a:pt x="25" y="240"/>
                      </a:lnTo>
                      <a:lnTo>
                        <a:pt x="39" y="290"/>
                      </a:lnTo>
                      <a:lnTo>
                        <a:pt x="57" y="348"/>
                      </a:lnTo>
                      <a:lnTo>
                        <a:pt x="76" y="410"/>
                      </a:lnTo>
                      <a:lnTo>
                        <a:pt x="100" y="474"/>
                      </a:lnTo>
                      <a:lnTo>
                        <a:pt x="123" y="543"/>
                      </a:lnTo>
                      <a:lnTo>
                        <a:pt x="150" y="612"/>
                      </a:lnTo>
                      <a:lnTo>
                        <a:pt x="176" y="684"/>
                      </a:lnTo>
                      <a:lnTo>
                        <a:pt x="205" y="753"/>
                      </a:lnTo>
                      <a:lnTo>
                        <a:pt x="235" y="822"/>
                      </a:lnTo>
                      <a:lnTo>
                        <a:pt x="264" y="887"/>
                      </a:lnTo>
                      <a:lnTo>
                        <a:pt x="293" y="949"/>
                      </a:lnTo>
                      <a:lnTo>
                        <a:pt x="323" y="1005"/>
                      </a:lnTo>
                      <a:lnTo>
                        <a:pt x="352" y="1055"/>
                      </a:lnTo>
                      <a:lnTo>
                        <a:pt x="381" y="1098"/>
                      </a:lnTo>
                      <a:lnTo>
                        <a:pt x="389" y="1109"/>
                      </a:lnTo>
                      <a:lnTo>
                        <a:pt x="398" y="1120"/>
                      </a:lnTo>
                      <a:lnTo>
                        <a:pt x="406" y="1130"/>
                      </a:lnTo>
                      <a:lnTo>
                        <a:pt x="414" y="1138"/>
                      </a:lnTo>
                      <a:lnTo>
                        <a:pt x="436" y="1130"/>
                      </a:lnTo>
                      <a:lnTo>
                        <a:pt x="461" y="1121"/>
                      </a:lnTo>
                      <a:lnTo>
                        <a:pt x="487" y="1111"/>
                      </a:lnTo>
                      <a:lnTo>
                        <a:pt x="517" y="1099"/>
                      </a:lnTo>
                      <a:lnTo>
                        <a:pt x="547" y="1088"/>
                      </a:lnTo>
                      <a:lnTo>
                        <a:pt x="578" y="1075"/>
                      </a:lnTo>
                      <a:lnTo>
                        <a:pt x="609" y="1062"/>
                      </a:lnTo>
                      <a:lnTo>
                        <a:pt x="640" y="1049"/>
                      </a:lnTo>
                      <a:lnTo>
                        <a:pt x="669" y="1036"/>
                      </a:lnTo>
                      <a:lnTo>
                        <a:pt x="697" y="1023"/>
                      </a:lnTo>
                      <a:lnTo>
                        <a:pt x="722" y="1012"/>
                      </a:lnTo>
                      <a:lnTo>
                        <a:pt x="744" y="999"/>
                      </a:lnTo>
                      <a:lnTo>
                        <a:pt x="762" y="987"/>
                      </a:lnTo>
                      <a:lnTo>
                        <a:pt x="775" y="977"/>
                      </a:lnTo>
                      <a:lnTo>
                        <a:pt x="785" y="967"/>
                      </a:lnTo>
                      <a:lnTo>
                        <a:pt x="788" y="959"/>
                      </a:lnTo>
                      <a:lnTo>
                        <a:pt x="756" y="915"/>
                      </a:lnTo>
                      <a:lnTo>
                        <a:pt x="722" y="868"/>
                      </a:lnTo>
                      <a:lnTo>
                        <a:pt x="687" y="813"/>
                      </a:lnTo>
                      <a:lnTo>
                        <a:pt x="650" y="755"/>
                      </a:lnTo>
                      <a:lnTo>
                        <a:pt x="612" y="693"/>
                      </a:lnTo>
                      <a:lnTo>
                        <a:pt x="575" y="627"/>
                      </a:lnTo>
                      <a:lnTo>
                        <a:pt x="537" y="561"/>
                      </a:lnTo>
                      <a:lnTo>
                        <a:pt x="500" y="492"/>
                      </a:lnTo>
                      <a:lnTo>
                        <a:pt x="467" y="423"/>
                      </a:lnTo>
                      <a:lnTo>
                        <a:pt x="433" y="354"/>
                      </a:lnTo>
                      <a:lnTo>
                        <a:pt x="404" y="287"/>
                      </a:lnTo>
                      <a:lnTo>
                        <a:pt x="376" y="223"/>
                      </a:lnTo>
                      <a:lnTo>
                        <a:pt x="352" y="161"/>
                      </a:lnTo>
                      <a:lnTo>
                        <a:pt x="333" y="102"/>
                      </a:lnTo>
                      <a:lnTo>
                        <a:pt x="318" y="49"/>
                      </a:lnTo>
                      <a:lnTo>
                        <a:pt x="310" y="2"/>
                      </a:lnTo>
                      <a:close/>
                    </a:path>
                  </a:pathLst>
                </a:custGeom>
                <a:solidFill>
                  <a:srgbClr val="F4FCEA"/>
                </a:solidFill>
                <a:ln w="9525">
                  <a:solidFill>
                    <a:srgbClr val="969696"/>
                  </a:solidFill>
                  <a:round/>
                  <a:headEnd/>
                  <a:tailEnd/>
                </a:ln>
              </p:spPr>
              <p:txBody>
                <a:bodyPr/>
                <a:lstStyle/>
                <a:p>
                  <a:pPr algn="l"/>
                  <a:endParaRPr lang="en-US"/>
                </a:p>
              </p:txBody>
            </p:sp>
            <p:sp>
              <p:nvSpPr>
                <p:cNvPr id="127078" name="Freeform 27"/>
                <p:cNvSpPr>
                  <a:spLocks/>
                </p:cNvSpPr>
                <p:nvPr/>
              </p:nvSpPr>
              <p:spPr bwMode="auto">
                <a:xfrm>
                  <a:off x="8264" y="4707"/>
                  <a:ext cx="142" cy="312"/>
                </a:xfrm>
                <a:custGeom>
                  <a:avLst/>
                  <a:gdLst>
                    <a:gd name="T0" fmla="*/ 0 w 425"/>
                    <a:gd name="T1" fmla="*/ 0 h 936"/>
                    <a:gd name="T2" fmla="*/ 0 w 425"/>
                    <a:gd name="T3" fmla="*/ 0 h 936"/>
                    <a:gd name="T4" fmla="*/ 0 w 425"/>
                    <a:gd name="T5" fmla="*/ 0 h 936"/>
                    <a:gd name="T6" fmla="*/ 0 w 425"/>
                    <a:gd name="T7" fmla="*/ 0 h 936"/>
                    <a:gd name="T8" fmla="*/ 0 w 425"/>
                    <a:gd name="T9" fmla="*/ 0 h 936"/>
                    <a:gd name="T10" fmla="*/ 0 w 425"/>
                    <a:gd name="T11" fmla="*/ 0 h 936"/>
                    <a:gd name="T12" fmla="*/ 0 w 425"/>
                    <a:gd name="T13" fmla="*/ 0 h 936"/>
                    <a:gd name="T14" fmla="*/ 0 w 425"/>
                    <a:gd name="T15" fmla="*/ 0 h 936"/>
                    <a:gd name="T16" fmla="*/ 0 w 425"/>
                    <a:gd name="T17" fmla="*/ 0 h 936"/>
                    <a:gd name="T18" fmla="*/ 0 w 425"/>
                    <a:gd name="T19" fmla="*/ 1 h 936"/>
                    <a:gd name="T20" fmla="*/ 0 w 425"/>
                    <a:gd name="T21" fmla="*/ 1 h 936"/>
                    <a:gd name="T22" fmla="*/ 0 w 425"/>
                    <a:gd name="T23" fmla="*/ 1 h 936"/>
                    <a:gd name="T24" fmla="*/ 0 w 425"/>
                    <a:gd name="T25" fmla="*/ 1 h 936"/>
                    <a:gd name="T26" fmla="*/ 0 w 425"/>
                    <a:gd name="T27" fmla="*/ 1 h 936"/>
                    <a:gd name="T28" fmla="*/ 0 w 425"/>
                    <a:gd name="T29" fmla="*/ 2 h 936"/>
                    <a:gd name="T30" fmla="*/ 0 w 425"/>
                    <a:gd name="T31" fmla="*/ 2 h 936"/>
                    <a:gd name="T32" fmla="*/ 0 w 425"/>
                    <a:gd name="T33" fmla="*/ 2 h 936"/>
                    <a:gd name="T34" fmla="*/ 0 w 425"/>
                    <a:gd name="T35" fmla="*/ 2 h 936"/>
                    <a:gd name="T36" fmla="*/ 0 w 425"/>
                    <a:gd name="T37" fmla="*/ 3 h 936"/>
                    <a:gd name="T38" fmla="*/ 1 w 425"/>
                    <a:gd name="T39" fmla="*/ 3 h 936"/>
                    <a:gd name="T40" fmla="*/ 1 w 425"/>
                    <a:gd name="T41" fmla="*/ 3 h 936"/>
                    <a:gd name="T42" fmla="*/ 1 w 425"/>
                    <a:gd name="T43" fmla="*/ 3 h 936"/>
                    <a:gd name="T44" fmla="*/ 1 w 425"/>
                    <a:gd name="T45" fmla="*/ 3 h 936"/>
                    <a:gd name="T46" fmla="*/ 1 w 425"/>
                    <a:gd name="T47" fmla="*/ 3 h 936"/>
                    <a:gd name="T48" fmla="*/ 1 w 425"/>
                    <a:gd name="T49" fmla="*/ 3 h 936"/>
                    <a:gd name="T50" fmla="*/ 1 w 425"/>
                    <a:gd name="T51" fmla="*/ 4 h 936"/>
                    <a:gd name="T52" fmla="*/ 1 w 425"/>
                    <a:gd name="T53" fmla="*/ 4 h 936"/>
                    <a:gd name="T54" fmla="*/ 1 w 425"/>
                    <a:gd name="T55" fmla="*/ 4 h 936"/>
                    <a:gd name="T56" fmla="*/ 1 w 425"/>
                    <a:gd name="T57" fmla="*/ 4 h 936"/>
                    <a:gd name="T58" fmla="*/ 1 w 425"/>
                    <a:gd name="T59" fmla="*/ 4 h 936"/>
                    <a:gd name="T60" fmla="*/ 1 w 425"/>
                    <a:gd name="T61" fmla="*/ 4 h 936"/>
                    <a:gd name="T62" fmla="*/ 2 w 425"/>
                    <a:gd name="T63" fmla="*/ 4 h 936"/>
                    <a:gd name="T64" fmla="*/ 2 w 425"/>
                    <a:gd name="T65" fmla="*/ 4 h 936"/>
                    <a:gd name="T66" fmla="*/ 2 w 425"/>
                    <a:gd name="T67" fmla="*/ 4 h 936"/>
                    <a:gd name="T68" fmla="*/ 2 w 425"/>
                    <a:gd name="T69" fmla="*/ 3 h 936"/>
                    <a:gd name="T70" fmla="*/ 1 w 425"/>
                    <a:gd name="T71" fmla="*/ 3 h 936"/>
                    <a:gd name="T72" fmla="*/ 1 w 425"/>
                    <a:gd name="T73" fmla="*/ 3 h 936"/>
                    <a:gd name="T74" fmla="*/ 1 w 425"/>
                    <a:gd name="T75" fmla="*/ 3 h 936"/>
                    <a:gd name="T76" fmla="*/ 1 w 425"/>
                    <a:gd name="T77" fmla="*/ 2 h 936"/>
                    <a:gd name="T78" fmla="*/ 1 w 425"/>
                    <a:gd name="T79" fmla="*/ 2 h 936"/>
                    <a:gd name="T80" fmla="*/ 1 w 425"/>
                    <a:gd name="T81" fmla="*/ 2 h 936"/>
                    <a:gd name="T82" fmla="*/ 1 w 425"/>
                    <a:gd name="T83" fmla="*/ 2 h 936"/>
                    <a:gd name="T84" fmla="*/ 1 w 425"/>
                    <a:gd name="T85" fmla="*/ 1 h 936"/>
                    <a:gd name="T86" fmla="*/ 0 w 425"/>
                    <a:gd name="T87" fmla="*/ 1 h 936"/>
                    <a:gd name="T88" fmla="*/ 0 w 425"/>
                    <a:gd name="T89" fmla="*/ 1 h 936"/>
                    <a:gd name="T90" fmla="*/ 0 w 425"/>
                    <a:gd name="T91" fmla="*/ 1 h 936"/>
                    <a:gd name="T92" fmla="*/ 0 w 425"/>
                    <a:gd name="T93" fmla="*/ 0 h 936"/>
                    <a:gd name="T94" fmla="*/ 0 w 425"/>
                    <a:gd name="T95" fmla="*/ 0 h 936"/>
                    <a:gd name="T96" fmla="*/ 0 w 425"/>
                    <a:gd name="T97" fmla="*/ 0 h 9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25" h="936">
                      <a:moveTo>
                        <a:pt x="48" y="0"/>
                      </a:moveTo>
                      <a:lnTo>
                        <a:pt x="48" y="2"/>
                      </a:lnTo>
                      <a:lnTo>
                        <a:pt x="48" y="5"/>
                      </a:lnTo>
                      <a:lnTo>
                        <a:pt x="47" y="11"/>
                      </a:lnTo>
                      <a:lnTo>
                        <a:pt x="44" y="19"/>
                      </a:lnTo>
                      <a:lnTo>
                        <a:pt x="39" y="35"/>
                      </a:lnTo>
                      <a:lnTo>
                        <a:pt x="32" y="55"/>
                      </a:lnTo>
                      <a:lnTo>
                        <a:pt x="20" y="82"/>
                      </a:lnTo>
                      <a:lnTo>
                        <a:pt x="6" y="117"/>
                      </a:lnTo>
                      <a:lnTo>
                        <a:pt x="0" y="141"/>
                      </a:lnTo>
                      <a:lnTo>
                        <a:pt x="0" y="177"/>
                      </a:lnTo>
                      <a:lnTo>
                        <a:pt x="4" y="220"/>
                      </a:lnTo>
                      <a:lnTo>
                        <a:pt x="13" y="271"/>
                      </a:lnTo>
                      <a:lnTo>
                        <a:pt x="26" y="325"/>
                      </a:lnTo>
                      <a:lnTo>
                        <a:pt x="41" y="386"/>
                      </a:lnTo>
                      <a:lnTo>
                        <a:pt x="58" y="446"/>
                      </a:lnTo>
                      <a:lnTo>
                        <a:pt x="78" y="509"/>
                      </a:lnTo>
                      <a:lnTo>
                        <a:pt x="98" y="570"/>
                      </a:lnTo>
                      <a:lnTo>
                        <a:pt x="119" y="628"/>
                      </a:lnTo>
                      <a:lnTo>
                        <a:pt x="138" y="683"/>
                      </a:lnTo>
                      <a:lnTo>
                        <a:pt x="157" y="733"/>
                      </a:lnTo>
                      <a:lnTo>
                        <a:pt x="174" y="775"/>
                      </a:lnTo>
                      <a:lnTo>
                        <a:pt x="189" y="808"/>
                      </a:lnTo>
                      <a:lnTo>
                        <a:pt x="201" y="831"/>
                      </a:lnTo>
                      <a:lnTo>
                        <a:pt x="210" y="843"/>
                      </a:lnTo>
                      <a:lnTo>
                        <a:pt x="223" y="853"/>
                      </a:lnTo>
                      <a:lnTo>
                        <a:pt x="239" y="861"/>
                      </a:lnTo>
                      <a:lnTo>
                        <a:pt x="258" y="873"/>
                      </a:lnTo>
                      <a:lnTo>
                        <a:pt x="282" y="883"/>
                      </a:lnTo>
                      <a:lnTo>
                        <a:pt x="310" y="896"/>
                      </a:lnTo>
                      <a:lnTo>
                        <a:pt x="342" y="907"/>
                      </a:lnTo>
                      <a:lnTo>
                        <a:pt x="380" y="922"/>
                      </a:lnTo>
                      <a:lnTo>
                        <a:pt x="425" y="936"/>
                      </a:lnTo>
                      <a:lnTo>
                        <a:pt x="396" y="893"/>
                      </a:lnTo>
                      <a:lnTo>
                        <a:pt x="367" y="843"/>
                      </a:lnTo>
                      <a:lnTo>
                        <a:pt x="337" y="787"/>
                      </a:lnTo>
                      <a:lnTo>
                        <a:pt x="308" y="725"/>
                      </a:lnTo>
                      <a:lnTo>
                        <a:pt x="279" y="660"/>
                      </a:lnTo>
                      <a:lnTo>
                        <a:pt x="249" y="591"/>
                      </a:lnTo>
                      <a:lnTo>
                        <a:pt x="220" y="522"/>
                      </a:lnTo>
                      <a:lnTo>
                        <a:pt x="194" y="450"/>
                      </a:lnTo>
                      <a:lnTo>
                        <a:pt x="167" y="381"/>
                      </a:lnTo>
                      <a:lnTo>
                        <a:pt x="144" y="312"/>
                      </a:lnTo>
                      <a:lnTo>
                        <a:pt x="120" y="248"/>
                      </a:lnTo>
                      <a:lnTo>
                        <a:pt x="101" y="186"/>
                      </a:lnTo>
                      <a:lnTo>
                        <a:pt x="83" y="128"/>
                      </a:lnTo>
                      <a:lnTo>
                        <a:pt x="69" y="78"/>
                      </a:lnTo>
                      <a:lnTo>
                        <a:pt x="57" y="35"/>
                      </a:lnTo>
                      <a:lnTo>
                        <a:pt x="48" y="0"/>
                      </a:lnTo>
                      <a:close/>
                    </a:path>
                  </a:pathLst>
                </a:custGeom>
                <a:solidFill>
                  <a:srgbClr val="CCEF72"/>
                </a:solidFill>
                <a:ln w="9525">
                  <a:solidFill>
                    <a:srgbClr val="969696"/>
                  </a:solidFill>
                  <a:round/>
                  <a:headEnd/>
                  <a:tailEnd/>
                </a:ln>
              </p:spPr>
              <p:txBody>
                <a:bodyPr/>
                <a:lstStyle/>
                <a:p>
                  <a:pPr algn="l"/>
                  <a:endParaRPr lang="en-US"/>
                </a:p>
              </p:txBody>
            </p:sp>
            <p:sp>
              <p:nvSpPr>
                <p:cNvPr id="127079" name="Freeform 28"/>
                <p:cNvSpPr>
                  <a:spLocks/>
                </p:cNvSpPr>
                <p:nvPr/>
              </p:nvSpPr>
              <p:spPr bwMode="auto">
                <a:xfrm>
                  <a:off x="8310" y="4696"/>
                  <a:ext cx="64" cy="69"/>
                </a:xfrm>
                <a:custGeom>
                  <a:avLst/>
                  <a:gdLst>
                    <a:gd name="T0" fmla="*/ 0 w 192"/>
                    <a:gd name="T1" fmla="*/ 0 h 208"/>
                    <a:gd name="T2" fmla="*/ 0 w 192"/>
                    <a:gd name="T3" fmla="*/ 0 h 208"/>
                    <a:gd name="T4" fmla="*/ 0 w 192"/>
                    <a:gd name="T5" fmla="*/ 0 h 208"/>
                    <a:gd name="T6" fmla="*/ 0 w 192"/>
                    <a:gd name="T7" fmla="*/ 0 h 208"/>
                    <a:gd name="T8" fmla="*/ 0 w 192"/>
                    <a:gd name="T9" fmla="*/ 0 h 208"/>
                    <a:gd name="T10" fmla="*/ 0 w 192"/>
                    <a:gd name="T11" fmla="*/ 0 h 208"/>
                    <a:gd name="T12" fmla="*/ 0 w 192"/>
                    <a:gd name="T13" fmla="*/ 1 h 208"/>
                    <a:gd name="T14" fmla="*/ 0 w 192"/>
                    <a:gd name="T15" fmla="*/ 1 h 208"/>
                    <a:gd name="T16" fmla="*/ 0 w 192"/>
                    <a:gd name="T17" fmla="*/ 1 h 208"/>
                    <a:gd name="T18" fmla="*/ 0 w 192"/>
                    <a:gd name="T19" fmla="*/ 1 h 208"/>
                    <a:gd name="T20" fmla="*/ 0 w 192"/>
                    <a:gd name="T21" fmla="*/ 1 h 208"/>
                    <a:gd name="T22" fmla="*/ 0 w 192"/>
                    <a:gd name="T23" fmla="*/ 1 h 208"/>
                    <a:gd name="T24" fmla="*/ 0 w 192"/>
                    <a:gd name="T25" fmla="*/ 1 h 208"/>
                    <a:gd name="T26" fmla="*/ 1 w 192"/>
                    <a:gd name="T27" fmla="*/ 1 h 208"/>
                    <a:gd name="T28" fmla="*/ 1 w 192"/>
                    <a:gd name="T29" fmla="*/ 1 h 208"/>
                    <a:gd name="T30" fmla="*/ 1 w 192"/>
                    <a:gd name="T31" fmla="*/ 1 h 208"/>
                    <a:gd name="T32" fmla="*/ 1 w 192"/>
                    <a:gd name="T33" fmla="*/ 1 h 208"/>
                    <a:gd name="T34" fmla="*/ 1 w 192"/>
                    <a:gd name="T35" fmla="*/ 1 h 208"/>
                    <a:gd name="T36" fmla="*/ 1 w 192"/>
                    <a:gd name="T37" fmla="*/ 0 h 208"/>
                    <a:gd name="T38" fmla="*/ 1 w 192"/>
                    <a:gd name="T39" fmla="*/ 0 h 208"/>
                    <a:gd name="T40" fmla="*/ 1 w 192"/>
                    <a:gd name="T41" fmla="*/ 0 h 208"/>
                    <a:gd name="T42" fmla="*/ 1 w 192"/>
                    <a:gd name="T43" fmla="*/ 0 h 208"/>
                    <a:gd name="T44" fmla="*/ 1 w 192"/>
                    <a:gd name="T45" fmla="*/ 0 h 208"/>
                    <a:gd name="T46" fmla="*/ 1 w 192"/>
                    <a:gd name="T47" fmla="*/ 0 h 208"/>
                    <a:gd name="T48" fmla="*/ 0 w 192"/>
                    <a:gd name="T49" fmla="*/ 0 h 208"/>
                    <a:gd name="T50" fmla="*/ 0 w 192"/>
                    <a:gd name="T51" fmla="*/ 0 h 208"/>
                    <a:gd name="T52" fmla="*/ 0 w 192"/>
                    <a:gd name="T53" fmla="*/ 0 h 208"/>
                    <a:gd name="T54" fmla="*/ 0 w 192"/>
                    <a:gd name="T55" fmla="*/ 0 h 208"/>
                    <a:gd name="T56" fmla="*/ 0 w 192"/>
                    <a:gd name="T57" fmla="*/ 0 h 20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92" h="208">
                      <a:moveTo>
                        <a:pt x="26" y="11"/>
                      </a:moveTo>
                      <a:lnTo>
                        <a:pt x="13" y="24"/>
                      </a:lnTo>
                      <a:lnTo>
                        <a:pt x="4" y="43"/>
                      </a:lnTo>
                      <a:lnTo>
                        <a:pt x="0" y="67"/>
                      </a:lnTo>
                      <a:lnTo>
                        <a:pt x="0" y="93"/>
                      </a:lnTo>
                      <a:lnTo>
                        <a:pt x="3" y="120"/>
                      </a:lnTo>
                      <a:lnTo>
                        <a:pt x="10" y="148"/>
                      </a:lnTo>
                      <a:lnTo>
                        <a:pt x="20" y="171"/>
                      </a:lnTo>
                      <a:lnTo>
                        <a:pt x="35" y="189"/>
                      </a:lnTo>
                      <a:lnTo>
                        <a:pt x="51" y="201"/>
                      </a:lnTo>
                      <a:lnTo>
                        <a:pt x="70" y="206"/>
                      </a:lnTo>
                      <a:lnTo>
                        <a:pt x="91" y="208"/>
                      </a:lnTo>
                      <a:lnTo>
                        <a:pt x="111" y="204"/>
                      </a:lnTo>
                      <a:lnTo>
                        <a:pt x="130" y="196"/>
                      </a:lnTo>
                      <a:lnTo>
                        <a:pt x="148" y="186"/>
                      </a:lnTo>
                      <a:lnTo>
                        <a:pt x="163" y="176"/>
                      </a:lnTo>
                      <a:lnTo>
                        <a:pt x="174" y="163"/>
                      </a:lnTo>
                      <a:lnTo>
                        <a:pt x="189" y="130"/>
                      </a:lnTo>
                      <a:lnTo>
                        <a:pt x="192" y="89"/>
                      </a:lnTo>
                      <a:lnTo>
                        <a:pt x="185" y="50"/>
                      </a:lnTo>
                      <a:lnTo>
                        <a:pt x="166" y="27"/>
                      </a:lnTo>
                      <a:lnTo>
                        <a:pt x="152" y="21"/>
                      </a:lnTo>
                      <a:lnTo>
                        <a:pt x="138" y="14"/>
                      </a:lnTo>
                      <a:lnTo>
                        <a:pt x="122" y="8"/>
                      </a:lnTo>
                      <a:lnTo>
                        <a:pt x="104" y="2"/>
                      </a:lnTo>
                      <a:lnTo>
                        <a:pt x="85" y="0"/>
                      </a:lnTo>
                      <a:lnTo>
                        <a:pt x="66" y="0"/>
                      </a:lnTo>
                      <a:lnTo>
                        <a:pt x="47" y="2"/>
                      </a:lnTo>
                      <a:lnTo>
                        <a:pt x="26" y="11"/>
                      </a:lnTo>
                      <a:close/>
                    </a:path>
                  </a:pathLst>
                </a:custGeom>
                <a:solidFill>
                  <a:srgbClr val="CCEF72"/>
                </a:solidFill>
                <a:ln w="9525">
                  <a:solidFill>
                    <a:srgbClr val="969696"/>
                  </a:solidFill>
                  <a:round/>
                  <a:headEnd/>
                  <a:tailEnd/>
                </a:ln>
              </p:spPr>
              <p:txBody>
                <a:bodyPr/>
                <a:lstStyle/>
                <a:p>
                  <a:pPr algn="l"/>
                  <a:endParaRPr lang="en-US"/>
                </a:p>
              </p:txBody>
            </p:sp>
            <p:sp>
              <p:nvSpPr>
                <p:cNvPr id="127080" name="Freeform 29"/>
                <p:cNvSpPr>
                  <a:spLocks/>
                </p:cNvSpPr>
                <p:nvPr/>
              </p:nvSpPr>
              <p:spPr bwMode="auto">
                <a:xfrm>
                  <a:off x="8406" y="4895"/>
                  <a:ext cx="82" cy="84"/>
                </a:xfrm>
                <a:custGeom>
                  <a:avLst/>
                  <a:gdLst>
                    <a:gd name="T0" fmla="*/ 0 w 247"/>
                    <a:gd name="T1" fmla="*/ 0 h 251"/>
                    <a:gd name="T2" fmla="*/ 0 w 247"/>
                    <a:gd name="T3" fmla="*/ 0 h 251"/>
                    <a:gd name="T4" fmla="*/ 0 w 247"/>
                    <a:gd name="T5" fmla="*/ 0 h 251"/>
                    <a:gd name="T6" fmla="*/ 0 w 247"/>
                    <a:gd name="T7" fmla="*/ 0 h 251"/>
                    <a:gd name="T8" fmla="*/ 0 w 247"/>
                    <a:gd name="T9" fmla="*/ 0 h 251"/>
                    <a:gd name="T10" fmla="*/ 0 w 247"/>
                    <a:gd name="T11" fmla="*/ 0 h 251"/>
                    <a:gd name="T12" fmla="*/ 0 w 247"/>
                    <a:gd name="T13" fmla="*/ 1 h 251"/>
                    <a:gd name="T14" fmla="*/ 0 w 247"/>
                    <a:gd name="T15" fmla="*/ 1 h 251"/>
                    <a:gd name="T16" fmla="*/ 0 w 247"/>
                    <a:gd name="T17" fmla="*/ 1 h 251"/>
                    <a:gd name="T18" fmla="*/ 0 w 247"/>
                    <a:gd name="T19" fmla="*/ 1 h 251"/>
                    <a:gd name="T20" fmla="*/ 0 w 247"/>
                    <a:gd name="T21" fmla="*/ 1 h 251"/>
                    <a:gd name="T22" fmla="*/ 0 w 247"/>
                    <a:gd name="T23" fmla="*/ 1 h 251"/>
                    <a:gd name="T24" fmla="*/ 0 w 247"/>
                    <a:gd name="T25" fmla="*/ 1 h 251"/>
                    <a:gd name="T26" fmla="*/ 0 w 247"/>
                    <a:gd name="T27" fmla="*/ 1 h 251"/>
                    <a:gd name="T28" fmla="*/ 1 w 247"/>
                    <a:gd name="T29" fmla="*/ 1 h 251"/>
                    <a:gd name="T30" fmla="*/ 1 w 247"/>
                    <a:gd name="T31" fmla="*/ 1 h 251"/>
                    <a:gd name="T32" fmla="*/ 1 w 247"/>
                    <a:gd name="T33" fmla="*/ 1 h 251"/>
                    <a:gd name="T34" fmla="*/ 1 w 247"/>
                    <a:gd name="T35" fmla="*/ 1 h 251"/>
                    <a:gd name="T36" fmla="*/ 1 w 247"/>
                    <a:gd name="T37" fmla="*/ 1 h 251"/>
                    <a:gd name="T38" fmla="*/ 1 w 247"/>
                    <a:gd name="T39" fmla="*/ 1 h 251"/>
                    <a:gd name="T40" fmla="*/ 1 w 247"/>
                    <a:gd name="T41" fmla="*/ 1 h 251"/>
                    <a:gd name="T42" fmla="*/ 1 w 247"/>
                    <a:gd name="T43" fmla="*/ 1 h 251"/>
                    <a:gd name="T44" fmla="*/ 1 w 247"/>
                    <a:gd name="T45" fmla="*/ 1 h 251"/>
                    <a:gd name="T46" fmla="*/ 1 w 247"/>
                    <a:gd name="T47" fmla="*/ 1 h 251"/>
                    <a:gd name="T48" fmla="*/ 1 w 247"/>
                    <a:gd name="T49" fmla="*/ 1 h 251"/>
                    <a:gd name="T50" fmla="*/ 1 w 247"/>
                    <a:gd name="T51" fmla="*/ 1 h 251"/>
                    <a:gd name="T52" fmla="*/ 1 w 247"/>
                    <a:gd name="T53" fmla="*/ 0 h 251"/>
                    <a:gd name="T54" fmla="*/ 1 w 247"/>
                    <a:gd name="T55" fmla="*/ 0 h 251"/>
                    <a:gd name="T56" fmla="*/ 1 w 247"/>
                    <a:gd name="T57" fmla="*/ 0 h 251"/>
                    <a:gd name="T58" fmla="*/ 1 w 247"/>
                    <a:gd name="T59" fmla="*/ 0 h 251"/>
                    <a:gd name="T60" fmla="*/ 1 w 247"/>
                    <a:gd name="T61" fmla="*/ 0 h 251"/>
                    <a:gd name="T62" fmla="*/ 1 w 247"/>
                    <a:gd name="T63" fmla="*/ 0 h 251"/>
                    <a:gd name="T64" fmla="*/ 1 w 247"/>
                    <a:gd name="T65" fmla="*/ 0 h 251"/>
                    <a:gd name="T66" fmla="*/ 1 w 247"/>
                    <a:gd name="T67" fmla="*/ 0 h 251"/>
                    <a:gd name="T68" fmla="*/ 0 w 247"/>
                    <a:gd name="T69" fmla="*/ 0 h 251"/>
                    <a:gd name="T70" fmla="*/ 0 w 247"/>
                    <a:gd name="T71" fmla="*/ 0 h 251"/>
                    <a:gd name="T72" fmla="*/ 0 w 247"/>
                    <a:gd name="T73" fmla="*/ 0 h 251"/>
                    <a:gd name="T74" fmla="*/ 0 w 247"/>
                    <a:gd name="T75" fmla="*/ 0 h 251"/>
                    <a:gd name="T76" fmla="*/ 0 w 247"/>
                    <a:gd name="T77" fmla="*/ 0 h 251"/>
                    <a:gd name="T78" fmla="*/ 0 w 247"/>
                    <a:gd name="T79" fmla="*/ 0 h 251"/>
                    <a:gd name="T80" fmla="*/ 0 w 247"/>
                    <a:gd name="T81" fmla="*/ 0 h 25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47" h="251">
                      <a:moveTo>
                        <a:pt x="33" y="29"/>
                      </a:moveTo>
                      <a:lnTo>
                        <a:pt x="21" y="44"/>
                      </a:lnTo>
                      <a:lnTo>
                        <a:pt x="12" y="60"/>
                      </a:lnTo>
                      <a:lnTo>
                        <a:pt x="5" y="79"/>
                      </a:lnTo>
                      <a:lnTo>
                        <a:pt x="0" y="97"/>
                      </a:lnTo>
                      <a:lnTo>
                        <a:pt x="0" y="116"/>
                      </a:lnTo>
                      <a:lnTo>
                        <a:pt x="5" y="135"/>
                      </a:lnTo>
                      <a:lnTo>
                        <a:pt x="12" y="152"/>
                      </a:lnTo>
                      <a:lnTo>
                        <a:pt x="25" y="169"/>
                      </a:lnTo>
                      <a:lnTo>
                        <a:pt x="42" y="187"/>
                      </a:lnTo>
                      <a:lnTo>
                        <a:pt x="58" y="202"/>
                      </a:lnTo>
                      <a:lnTo>
                        <a:pt x="77" y="220"/>
                      </a:lnTo>
                      <a:lnTo>
                        <a:pt x="96" y="233"/>
                      </a:lnTo>
                      <a:lnTo>
                        <a:pt x="114" y="244"/>
                      </a:lnTo>
                      <a:lnTo>
                        <a:pt x="133" y="251"/>
                      </a:lnTo>
                      <a:lnTo>
                        <a:pt x="149" y="251"/>
                      </a:lnTo>
                      <a:lnTo>
                        <a:pt x="165" y="246"/>
                      </a:lnTo>
                      <a:lnTo>
                        <a:pt x="180" y="237"/>
                      </a:lnTo>
                      <a:lnTo>
                        <a:pt x="196" y="228"/>
                      </a:lnTo>
                      <a:lnTo>
                        <a:pt x="209" y="220"/>
                      </a:lnTo>
                      <a:lnTo>
                        <a:pt x="222" y="212"/>
                      </a:lnTo>
                      <a:lnTo>
                        <a:pt x="232" y="202"/>
                      </a:lnTo>
                      <a:lnTo>
                        <a:pt x="240" y="191"/>
                      </a:lnTo>
                      <a:lnTo>
                        <a:pt x="246" y="178"/>
                      </a:lnTo>
                      <a:lnTo>
                        <a:pt x="247" y="162"/>
                      </a:lnTo>
                      <a:lnTo>
                        <a:pt x="244" y="142"/>
                      </a:lnTo>
                      <a:lnTo>
                        <a:pt x="238" y="120"/>
                      </a:lnTo>
                      <a:lnTo>
                        <a:pt x="228" y="96"/>
                      </a:lnTo>
                      <a:lnTo>
                        <a:pt x="215" y="72"/>
                      </a:lnTo>
                      <a:lnTo>
                        <a:pt x="200" y="50"/>
                      </a:lnTo>
                      <a:lnTo>
                        <a:pt x="184" y="30"/>
                      </a:lnTo>
                      <a:lnTo>
                        <a:pt x="165" y="16"/>
                      </a:lnTo>
                      <a:lnTo>
                        <a:pt x="147" y="7"/>
                      </a:lnTo>
                      <a:lnTo>
                        <a:pt x="130" y="3"/>
                      </a:lnTo>
                      <a:lnTo>
                        <a:pt x="112" y="0"/>
                      </a:lnTo>
                      <a:lnTo>
                        <a:pt x="94" y="1"/>
                      </a:lnTo>
                      <a:lnTo>
                        <a:pt x="80" y="3"/>
                      </a:lnTo>
                      <a:lnTo>
                        <a:pt x="65" y="7"/>
                      </a:lnTo>
                      <a:lnTo>
                        <a:pt x="52" y="13"/>
                      </a:lnTo>
                      <a:lnTo>
                        <a:pt x="42" y="20"/>
                      </a:lnTo>
                      <a:lnTo>
                        <a:pt x="33" y="29"/>
                      </a:lnTo>
                      <a:close/>
                    </a:path>
                  </a:pathLst>
                </a:custGeom>
                <a:solidFill>
                  <a:srgbClr val="CCEF72"/>
                </a:solidFill>
                <a:ln w="9525">
                  <a:solidFill>
                    <a:srgbClr val="969696"/>
                  </a:solidFill>
                  <a:round/>
                  <a:headEnd/>
                  <a:tailEnd/>
                </a:ln>
              </p:spPr>
              <p:txBody>
                <a:bodyPr/>
                <a:lstStyle/>
                <a:p>
                  <a:pPr algn="l"/>
                  <a:endParaRPr lang="en-US"/>
                </a:p>
              </p:txBody>
            </p:sp>
            <p:sp>
              <p:nvSpPr>
                <p:cNvPr id="127081" name="Freeform 30"/>
                <p:cNvSpPr>
                  <a:spLocks/>
                </p:cNvSpPr>
                <p:nvPr/>
              </p:nvSpPr>
              <p:spPr bwMode="auto">
                <a:xfrm>
                  <a:off x="8313" y="4687"/>
                  <a:ext cx="75" cy="80"/>
                </a:xfrm>
                <a:custGeom>
                  <a:avLst/>
                  <a:gdLst>
                    <a:gd name="T0" fmla="*/ 0 w 226"/>
                    <a:gd name="T1" fmla="*/ 0 h 240"/>
                    <a:gd name="T2" fmla="*/ 0 w 226"/>
                    <a:gd name="T3" fmla="*/ 0 h 240"/>
                    <a:gd name="T4" fmla="*/ 0 w 226"/>
                    <a:gd name="T5" fmla="*/ 0 h 240"/>
                    <a:gd name="T6" fmla="*/ 0 w 226"/>
                    <a:gd name="T7" fmla="*/ 0 h 240"/>
                    <a:gd name="T8" fmla="*/ 0 w 226"/>
                    <a:gd name="T9" fmla="*/ 0 h 240"/>
                    <a:gd name="T10" fmla="*/ 0 w 226"/>
                    <a:gd name="T11" fmla="*/ 0 h 240"/>
                    <a:gd name="T12" fmla="*/ 0 w 226"/>
                    <a:gd name="T13" fmla="*/ 1 h 240"/>
                    <a:gd name="T14" fmla="*/ 0 w 226"/>
                    <a:gd name="T15" fmla="*/ 1 h 240"/>
                    <a:gd name="T16" fmla="*/ 0 w 226"/>
                    <a:gd name="T17" fmla="*/ 1 h 240"/>
                    <a:gd name="T18" fmla="*/ 0 w 226"/>
                    <a:gd name="T19" fmla="*/ 1 h 240"/>
                    <a:gd name="T20" fmla="*/ 0 w 226"/>
                    <a:gd name="T21" fmla="*/ 1 h 240"/>
                    <a:gd name="T22" fmla="*/ 0 w 226"/>
                    <a:gd name="T23" fmla="*/ 1 h 240"/>
                    <a:gd name="T24" fmla="*/ 1 w 226"/>
                    <a:gd name="T25" fmla="*/ 1 h 240"/>
                    <a:gd name="T26" fmla="*/ 1 w 226"/>
                    <a:gd name="T27" fmla="*/ 1 h 240"/>
                    <a:gd name="T28" fmla="*/ 1 w 226"/>
                    <a:gd name="T29" fmla="*/ 1 h 240"/>
                    <a:gd name="T30" fmla="*/ 1 w 226"/>
                    <a:gd name="T31" fmla="*/ 1 h 240"/>
                    <a:gd name="T32" fmla="*/ 1 w 226"/>
                    <a:gd name="T33" fmla="*/ 0 h 240"/>
                    <a:gd name="T34" fmla="*/ 1 w 226"/>
                    <a:gd name="T35" fmla="*/ 0 h 240"/>
                    <a:gd name="T36" fmla="*/ 1 w 226"/>
                    <a:gd name="T37" fmla="*/ 0 h 240"/>
                    <a:gd name="T38" fmla="*/ 1 w 226"/>
                    <a:gd name="T39" fmla="*/ 0 h 240"/>
                    <a:gd name="T40" fmla="*/ 1 w 226"/>
                    <a:gd name="T41" fmla="*/ 1 h 240"/>
                    <a:gd name="T42" fmla="*/ 1 w 226"/>
                    <a:gd name="T43" fmla="*/ 1 h 240"/>
                    <a:gd name="T44" fmla="*/ 1 w 226"/>
                    <a:gd name="T45" fmla="*/ 1 h 240"/>
                    <a:gd name="T46" fmla="*/ 1 w 226"/>
                    <a:gd name="T47" fmla="*/ 1 h 240"/>
                    <a:gd name="T48" fmla="*/ 0 w 226"/>
                    <a:gd name="T49" fmla="*/ 1 h 240"/>
                    <a:gd name="T50" fmla="*/ 0 w 226"/>
                    <a:gd name="T51" fmla="*/ 1 h 240"/>
                    <a:gd name="T52" fmla="*/ 0 w 226"/>
                    <a:gd name="T53" fmla="*/ 1 h 240"/>
                    <a:gd name="T54" fmla="*/ 0 w 226"/>
                    <a:gd name="T55" fmla="*/ 0 h 240"/>
                    <a:gd name="T56" fmla="*/ 0 w 226"/>
                    <a:gd name="T57" fmla="*/ 0 h 240"/>
                    <a:gd name="T58" fmla="*/ 0 w 226"/>
                    <a:gd name="T59" fmla="*/ 0 h 240"/>
                    <a:gd name="T60" fmla="*/ 0 w 226"/>
                    <a:gd name="T61" fmla="*/ 0 h 240"/>
                    <a:gd name="T62" fmla="*/ 0 w 226"/>
                    <a:gd name="T63" fmla="*/ 0 h 240"/>
                    <a:gd name="T64" fmla="*/ 0 w 226"/>
                    <a:gd name="T65" fmla="*/ 0 h 240"/>
                    <a:gd name="T66" fmla="*/ 0 w 226"/>
                    <a:gd name="T67" fmla="*/ 0 h 240"/>
                    <a:gd name="T68" fmla="*/ 1 w 226"/>
                    <a:gd name="T69" fmla="*/ 0 h 240"/>
                    <a:gd name="T70" fmla="*/ 1 w 226"/>
                    <a:gd name="T71" fmla="*/ 0 h 24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26" h="240">
                      <a:moveTo>
                        <a:pt x="125" y="6"/>
                      </a:moveTo>
                      <a:lnTo>
                        <a:pt x="115" y="3"/>
                      </a:lnTo>
                      <a:lnTo>
                        <a:pt x="104" y="0"/>
                      </a:lnTo>
                      <a:lnTo>
                        <a:pt x="93" y="0"/>
                      </a:lnTo>
                      <a:lnTo>
                        <a:pt x="79" y="0"/>
                      </a:lnTo>
                      <a:lnTo>
                        <a:pt x="66" y="2"/>
                      </a:lnTo>
                      <a:lnTo>
                        <a:pt x="54" y="6"/>
                      </a:lnTo>
                      <a:lnTo>
                        <a:pt x="43" y="12"/>
                      </a:lnTo>
                      <a:lnTo>
                        <a:pt x="32" y="19"/>
                      </a:lnTo>
                      <a:lnTo>
                        <a:pt x="16" y="37"/>
                      </a:lnTo>
                      <a:lnTo>
                        <a:pt x="6" y="58"/>
                      </a:lnTo>
                      <a:lnTo>
                        <a:pt x="0" y="79"/>
                      </a:lnTo>
                      <a:lnTo>
                        <a:pt x="0" y="101"/>
                      </a:lnTo>
                      <a:lnTo>
                        <a:pt x="2" y="124"/>
                      </a:lnTo>
                      <a:lnTo>
                        <a:pt x="7" y="145"/>
                      </a:lnTo>
                      <a:lnTo>
                        <a:pt x="15" y="168"/>
                      </a:lnTo>
                      <a:lnTo>
                        <a:pt x="24" y="188"/>
                      </a:lnTo>
                      <a:lnTo>
                        <a:pt x="32" y="201"/>
                      </a:lnTo>
                      <a:lnTo>
                        <a:pt x="43" y="213"/>
                      </a:lnTo>
                      <a:lnTo>
                        <a:pt x="56" y="223"/>
                      </a:lnTo>
                      <a:lnTo>
                        <a:pt x="69" y="231"/>
                      </a:lnTo>
                      <a:lnTo>
                        <a:pt x="84" y="237"/>
                      </a:lnTo>
                      <a:lnTo>
                        <a:pt x="98" y="240"/>
                      </a:lnTo>
                      <a:lnTo>
                        <a:pt x="113" y="240"/>
                      </a:lnTo>
                      <a:lnTo>
                        <a:pt x="129" y="237"/>
                      </a:lnTo>
                      <a:lnTo>
                        <a:pt x="151" y="229"/>
                      </a:lnTo>
                      <a:lnTo>
                        <a:pt x="172" y="219"/>
                      </a:lnTo>
                      <a:lnTo>
                        <a:pt x="189" y="204"/>
                      </a:lnTo>
                      <a:lnTo>
                        <a:pt x="206" y="188"/>
                      </a:lnTo>
                      <a:lnTo>
                        <a:pt x="216" y="171"/>
                      </a:lnTo>
                      <a:lnTo>
                        <a:pt x="223" y="152"/>
                      </a:lnTo>
                      <a:lnTo>
                        <a:pt x="226" y="131"/>
                      </a:lnTo>
                      <a:lnTo>
                        <a:pt x="223" y="109"/>
                      </a:lnTo>
                      <a:lnTo>
                        <a:pt x="222" y="104"/>
                      </a:lnTo>
                      <a:lnTo>
                        <a:pt x="219" y="98"/>
                      </a:lnTo>
                      <a:lnTo>
                        <a:pt x="213" y="95"/>
                      </a:lnTo>
                      <a:lnTo>
                        <a:pt x="207" y="95"/>
                      </a:lnTo>
                      <a:lnTo>
                        <a:pt x="201" y="96"/>
                      </a:lnTo>
                      <a:lnTo>
                        <a:pt x="197" y="99"/>
                      </a:lnTo>
                      <a:lnTo>
                        <a:pt x="194" y="105"/>
                      </a:lnTo>
                      <a:lnTo>
                        <a:pt x="192" y="111"/>
                      </a:lnTo>
                      <a:lnTo>
                        <a:pt x="191" y="127"/>
                      </a:lnTo>
                      <a:lnTo>
                        <a:pt x="188" y="142"/>
                      </a:lnTo>
                      <a:lnTo>
                        <a:pt x="182" y="158"/>
                      </a:lnTo>
                      <a:lnTo>
                        <a:pt x="173" y="171"/>
                      </a:lnTo>
                      <a:lnTo>
                        <a:pt x="162" y="183"/>
                      </a:lnTo>
                      <a:lnTo>
                        <a:pt x="147" y="191"/>
                      </a:lnTo>
                      <a:lnTo>
                        <a:pt x="131" y="197"/>
                      </a:lnTo>
                      <a:lnTo>
                        <a:pt x="110" y="200"/>
                      </a:lnTo>
                      <a:lnTo>
                        <a:pt x="90" y="197"/>
                      </a:lnTo>
                      <a:lnTo>
                        <a:pt x="74" y="190"/>
                      </a:lnTo>
                      <a:lnTo>
                        <a:pt x="60" y="177"/>
                      </a:lnTo>
                      <a:lnTo>
                        <a:pt x="51" y="161"/>
                      </a:lnTo>
                      <a:lnTo>
                        <a:pt x="44" y="144"/>
                      </a:lnTo>
                      <a:lnTo>
                        <a:pt x="38" y="124"/>
                      </a:lnTo>
                      <a:lnTo>
                        <a:pt x="34" y="105"/>
                      </a:lnTo>
                      <a:lnTo>
                        <a:pt x="32" y="86"/>
                      </a:lnTo>
                      <a:lnTo>
                        <a:pt x="32" y="76"/>
                      </a:lnTo>
                      <a:lnTo>
                        <a:pt x="35" y="66"/>
                      </a:lnTo>
                      <a:lnTo>
                        <a:pt x="41" y="56"/>
                      </a:lnTo>
                      <a:lnTo>
                        <a:pt x="47" y="46"/>
                      </a:lnTo>
                      <a:lnTo>
                        <a:pt x="54" y="39"/>
                      </a:lnTo>
                      <a:lnTo>
                        <a:pt x="63" y="32"/>
                      </a:lnTo>
                      <a:lnTo>
                        <a:pt x="74" y="26"/>
                      </a:lnTo>
                      <a:lnTo>
                        <a:pt x="84" y="25"/>
                      </a:lnTo>
                      <a:lnTo>
                        <a:pt x="87" y="25"/>
                      </a:lnTo>
                      <a:lnTo>
                        <a:pt x="94" y="23"/>
                      </a:lnTo>
                      <a:lnTo>
                        <a:pt x="106" y="25"/>
                      </a:lnTo>
                      <a:lnTo>
                        <a:pt x="119" y="26"/>
                      </a:lnTo>
                      <a:lnTo>
                        <a:pt x="126" y="25"/>
                      </a:lnTo>
                      <a:lnTo>
                        <a:pt x="131" y="19"/>
                      </a:lnTo>
                      <a:lnTo>
                        <a:pt x="129" y="12"/>
                      </a:lnTo>
                      <a:lnTo>
                        <a:pt x="125" y="6"/>
                      </a:lnTo>
                      <a:close/>
                    </a:path>
                  </a:pathLst>
                </a:custGeom>
                <a:solidFill>
                  <a:srgbClr val="FFFFFF"/>
                </a:solidFill>
                <a:ln w="9525">
                  <a:solidFill>
                    <a:srgbClr val="969696"/>
                  </a:solidFill>
                  <a:round/>
                  <a:headEnd/>
                  <a:tailEnd/>
                </a:ln>
              </p:spPr>
              <p:txBody>
                <a:bodyPr/>
                <a:lstStyle/>
                <a:p>
                  <a:pPr algn="l"/>
                  <a:endParaRPr lang="en-US"/>
                </a:p>
              </p:txBody>
            </p:sp>
            <p:sp>
              <p:nvSpPr>
                <p:cNvPr id="127082" name="Freeform 31"/>
                <p:cNvSpPr>
                  <a:spLocks/>
                </p:cNvSpPr>
                <p:nvPr/>
              </p:nvSpPr>
              <p:spPr bwMode="auto">
                <a:xfrm>
                  <a:off x="8412" y="4892"/>
                  <a:ext cx="93" cy="90"/>
                </a:xfrm>
                <a:custGeom>
                  <a:avLst/>
                  <a:gdLst>
                    <a:gd name="T0" fmla="*/ 0 w 279"/>
                    <a:gd name="T1" fmla="*/ 0 h 270"/>
                    <a:gd name="T2" fmla="*/ 0 w 279"/>
                    <a:gd name="T3" fmla="*/ 0 h 270"/>
                    <a:gd name="T4" fmla="*/ 0 w 279"/>
                    <a:gd name="T5" fmla="*/ 0 h 270"/>
                    <a:gd name="T6" fmla="*/ 0 w 279"/>
                    <a:gd name="T7" fmla="*/ 0 h 270"/>
                    <a:gd name="T8" fmla="*/ 0 w 279"/>
                    <a:gd name="T9" fmla="*/ 0 h 270"/>
                    <a:gd name="T10" fmla="*/ 0 w 279"/>
                    <a:gd name="T11" fmla="*/ 1 h 270"/>
                    <a:gd name="T12" fmla="*/ 0 w 279"/>
                    <a:gd name="T13" fmla="*/ 1 h 270"/>
                    <a:gd name="T14" fmla="*/ 0 w 279"/>
                    <a:gd name="T15" fmla="*/ 1 h 270"/>
                    <a:gd name="T16" fmla="*/ 0 w 279"/>
                    <a:gd name="T17" fmla="*/ 1 h 270"/>
                    <a:gd name="T18" fmla="*/ 0 w 279"/>
                    <a:gd name="T19" fmla="*/ 1 h 270"/>
                    <a:gd name="T20" fmla="*/ 1 w 279"/>
                    <a:gd name="T21" fmla="*/ 1 h 270"/>
                    <a:gd name="T22" fmla="*/ 1 w 279"/>
                    <a:gd name="T23" fmla="*/ 1 h 270"/>
                    <a:gd name="T24" fmla="*/ 1 w 279"/>
                    <a:gd name="T25" fmla="*/ 1 h 270"/>
                    <a:gd name="T26" fmla="*/ 1 w 279"/>
                    <a:gd name="T27" fmla="*/ 1 h 270"/>
                    <a:gd name="T28" fmla="*/ 1 w 279"/>
                    <a:gd name="T29" fmla="*/ 1 h 270"/>
                    <a:gd name="T30" fmla="*/ 1 w 279"/>
                    <a:gd name="T31" fmla="*/ 1 h 270"/>
                    <a:gd name="T32" fmla="*/ 1 w 279"/>
                    <a:gd name="T33" fmla="*/ 1 h 270"/>
                    <a:gd name="T34" fmla="*/ 1 w 279"/>
                    <a:gd name="T35" fmla="*/ 0 h 270"/>
                    <a:gd name="T36" fmla="*/ 1 w 279"/>
                    <a:gd name="T37" fmla="*/ 0 h 270"/>
                    <a:gd name="T38" fmla="*/ 1 w 279"/>
                    <a:gd name="T39" fmla="*/ 1 h 270"/>
                    <a:gd name="T40" fmla="*/ 1 w 279"/>
                    <a:gd name="T41" fmla="*/ 1 h 270"/>
                    <a:gd name="T42" fmla="*/ 1 w 279"/>
                    <a:gd name="T43" fmla="*/ 1 h 270"/>
                    <a:gd name="T44" fmla="*/ 1 w 279"/>
                    <a:gd name="T45" fmla="*/ 1 h 270"/>
                    <a:gd name="T46" fmla="*/ 1 w 279"/>
                    <a:gd name="T47" fmla="*/ 1 h 270"/>
                    <a:gd name="T48" fmla="*/ 1 w 279"/>
                    <a:gd name="T49" fmla="*/ 1 h 270"/>
                    <a:gd name="T50" fmla="*/ 0 w 279"/>
                    <a:gd name="T51" fmla="*/ 1 h 270"/>
                    <a:gd name="T52" fmla="*/ 0 w 279"/>
                    <a:gd name="T53" fmla="*/ 1 h 270"/>
                    <a:gd name="T54" fmla="*/ 0 w 279"/>
                    <a:gd name="T55" fmla="*/ 0 h 270"/>
                    <a:gd name="T56" fmla="*/ 0 w 279"/>
                    <a:gd name="T57" fmla="*/ 0 h 270"/>
                    <a:gd name="T58" fmla="*/ 0 w 279"/>
                    <a:gd name="T59" fmla="*/ 0 h 270"/>
                    <a:gd name="T60" fmla="*/ 0 w 279"/>
                    <a:gd name="T61" fmla="*/ 0 h 270"/>
                    <a:gd name="T62" fmla="*/ 0 w 279"/>
                    <a:gd name="T63" fmla="*/ 0 h 270"/>
                    <a:gd name="T64" fmla="*/ 0 w 279"/>
                    <a:gd name="T65" fmla="*/ 0 h 270"/>
                    <a:gd name="T66" fmla="*/ 0 w 279"/>
                    <a:gd name="T67" fmla="*/ 0 h 27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79" h="270">
                      <a:moveTo>
                        <a:pt x="75" y="3"/>
                      </a:moveTo>
                      <a:lnTo>
                        <a:pt x="60" y="8"/>
                      </a:lnTo>
                      <a:lnTo>
                        <a:pt x="47" y="17"/>
                      </a:lnTo>
                      <a:lnTo>
                        <a:pt x="34" y="27"/>
                      </a:lnTo>
                      <a:lnTo>
                        <a:pt x="24" y="39"/>
                      </a:lnTo>
                      <a:lnTo>
                        <a:pt x="15" y="50"/>
                      </a:lnTo>
                      <a:lnTo>
                        <a:pt x="7" y="64"/>
                      </a:lnTo>
                      <a:lnTo>
                        <a:pt x="3" y="80"/>
                      </a:lnTo>
                      <a:lnTo>
                        <a:pt x="0" y="96"/>
                      </a:lnTo>
                      <a:lnTo>
                        <a:pt x="0" y="112"/>
                      </a:lnTo>
                      <a:lnTo>
                        <a:pt x="2" y="129"/>
                      </a:lnTo>
                      <a:lnTo>
                        <a:pt x="6" y="145"/>
                      </a:lnTo>
                      <a:lnTo>
                        <a:pt x="12" y="161"/>
                      </a:lnTo>
                      <a:lnTo>
                        <a:pt x="18" y="175"/>
                      </a:lnTo>
                      <a:lnTo>
                        <a:pt x="27" y="189"/>
                      </a:lnTo>
                      <a:lnTo>
                        <a:pt x="37" y="204"/>
                      </a:lnTo>
                      <a:lnTo>
                        <a:pt x="49" y="217"/>
                      </a:lnTo>
                      <a:lnTo>
                        <a:pt x="65" y="231"/>
                      </a:lnTo>
                      <a:lnTo>
                        <a:pt x="82" y="244"/>
                      </a:lnTo>
                      <a:lnTo>
                        <a:pt x="101" y="257"/>
                      </a:lnTo>
                      <a:lnTo>
                        <a:pt x="122" y="266"/>
                      </a:lnTo>
                      <a:lnTo>
                        <a:pt x="142" y="270"/>
                      </a:lnTo>
                      <a:lnTo>
                        <a:pt x="165" y="270"/>
                      </a:lnTo>
                      <a:lnTo>
                        <a:pt x="185" y="263"/>
                      </a:lnTo>
                      <a:lnTo>
                        <a:pt x="206" y="250"/>
                      </a:lnTo>
                      <a:lnTo>
                        <a:pt x="219" y="240"/>
                      </a:lnTo>
                      <a:lnTo>
                        <a:pt x="232" y="228"/>
                      </a:lnTo>
                      <a:lnTo>
                        <a:pt x="244" y="215"/>
                      </a:lnTo>
                      <a:lnTo>
                        <a:pt x="254" y="202"/>
                      </a:lnTo>
                      <a:lnTo>
                        <a:pt x="263" y="188"/>
                      </a:lnTo>
                      <a:lnTo>
                        <a:pt x="270" y="174"/>
                      </a:lnTo>
                      <a:lnTo>
                        <a:pt x="276" y="158"/>
                      </a:lnTo>
                      <a:lnTo>
                        <a:pt x="279" y="141"/>
                      </a:lnTo>
                      <a:lnTo>
                        <a:pt x="279" y="133"/>
                      </a:lnTo>
                      <a:lnTo>
                        <a:pt x="278" y="126"/>
                      </a:lnTo>
                      <a:lnTo>
                        <a:pt x="273" y="120"/>
                      </a:lnTo>
                      <a:lnTo>
                        <a:pt x="266" y="116"/>
                      </a:lnTo>
                      <a:lnTo>
                        <a:pt x="258" y="116"/>
                      </a:lnTo>
                      <a:lnTo>
                        <a:pt x="251" y="118"/>
                      </a:lnTo>
                      <a:lnTo>
                        <a:pt x="245" y="122"/>
                      </a:lnTo>
                      <a:lnTo>
                        <a:pt x="241" y="129"/>
                      </a:lnTo>
                      <a:lnTo>
                        <a:pt x="241" y="132"/>
                      </a:lnTo>
                      <a:lnTo>
                        <a:pt x="238" y="139"/>
                      </a:lnTo>
                      <a:lnTo>
                        <a:pt x="235" y="151"/>
                      </a:lnTo>
                      <a:lnTo>
                        <a:pt x="229" y="164"/>
                      </a:lnTo>
                      <a:lnTo>
                        <a:pt x="220" y="176"/>
                      </a:lnTo>
                      <a:lnTo>
                        <a:pt x="210" y="191"/>
                      </a:lnTo>
                      <a:lnTo>
                        <a:pt x="198" y="201"/>
                      </a:lnTo>
                      <a:lnTo>
                        <a:pt x="182" y="210"/>
                      </a:lnTo>
                      <a:lnTo>
                        <a:pt x="154" y="211"/>
                      </a:lnTo>
                      <a:lnTo>
                        <a:pt x="126" y="207"/>
                      </a:lnTo>
                      <a:lnTo>
                        <a:pt x="100" y="197"/>
                      </a:lnTo>
                      <a:lnTo>
                        <a:pt x="78" y="181"/>
                      </a:lnTo>
                      <a:lnTo>
                        <a:pt x="59" y="162"/>
                      </a:lnTo>
                      <a:lnTo>
                        <a:pt x="46" y="139"/>
                      </a:lnTo>
                      <a:lnTo>
                        <a:pt x="40" y="113"/>
                      </a:lnTo>
                      <a:lnTo>
                        <a:pt x="40" y="86"/>
                      </a:lnTo>
                      <a:lnTo>
                        <a:pt x="44" y="73"/>
                      </a:lnTo>
                      <a:lnTo>
                        <a:pt x="50" y="62"/>
                      </a:lnTo>
                      <a:lnTo>
                        <a:pt x="60" y="50"/>
                      </a:lnTo>
                      <a:lnTo>
                        <a:pt x="71" y="39"/>
                      </a:lnTo>
                      <a:lnTo>
                        <a:pt x="81" y="30"/>
                      </a:lnTo>
                      <a:lnTo>
                        <a:pt x="93" y="21"/>
                      </a:lnTo>
                      <a:lnTo>
                        <a:pt x="103" y="16"/>
                      </a:lnTo>
                      <a:lnTo>
                        <a:pt x="112" y="11"/>
                      </a:lnTo>
                      <a:lnTo>
                        <a:pt x="109" y="4"/>
                      </a:lnTo>
                      <a:lnTo>
                        <a:pt x="100" y="0"/>
                      </a:lnTo>
                      <a:lnTo>
                        <a:pt x="88" y="0"/>
                      </a:lnTo>
                      <a:lnTo>
                        <a:pt x="75" y="3"/>
                      </a:lnTo>
                      <a:close/>
                    </a:path>
                  </a:pathLst>
                </a:custGeom>
                <a:solidFill>
                  <a:srgbClr val="FFFFFF"/>
                </a:solidFill>
                <a:ln w="9525">
                  <a:solidFill>
                    <a:srgbClr val="969696"/>
                  </a:solidFill>
                  <a:round/>
                  <a:headEnd/>
                  <a:tailEnd/>
                </a:ln>
              </p:spPr>
              <p:txBody>
                <a:bodyPr/>
                <a:lstStyle/>
                <a:p>
                  <a:pPr algn="l"/>
                  <a:endParaRPr lang="en-US"/>
                </a:p>
              </p:txBody>
            </p:sp>
            <p:sp>
              <p:nvSpPr>
                <p:cNvPr id="127083" name="Freeform 32"/>
                <p:cNvSpPr>
                  <a:spLocks/>
                </p:cNvSpPr>
                <p:nvPr/>
              </p:nvSpPr>
              <p:spPr bwMode="auto">
                <a:xfrm>
                  <a:off x="8347" y="4786"/>
                  <a:ext cx="24" cy="25"/>
                </a:xfrm>
                <a:custGeom>
                  <a:avLst/>
                  <a:gdLst>
                    <a:gd name="T0" fmla="*/ 0 w 72"/>
                    <a:gd name="T1" fmla="*/ 0 h 75"/>
                    <a:gd name="T2" fmla="*/ 0 w 72"/>
                    <a:gd name="T3" fmla="*/ 0 h 75"/>
                    <a:gd name="T4" fmla="*/ 0 w 72"/>
                    <a:gd name="T5" fmla="*/ 0 h 75"/>
                    <a:gd name="T6" fmla="*/ 0 w 72"/>
                    <a:gd name="T7" fmla="*/ 0 h 75"/>
                    <a:gd name="T8" fmla="*/ 0 w 72"/>
                    <a:gd name="T9" fmla="*/ 0 h 75"/>
                    <a:gd name="T10" fmla="*/ 0 w 72"/>
                    <a:gd name="T11" fmla="*/ 0 h 75"/>
                    <a:gd name="T12" fmla="*/ 0 w 72"/>
                    <a:gd name="T13" fmla="*/ 0 h 75"/>
                    <a:gd name="T14" fmla="*/ 0 w 72"/>
                    <a:gd name="T15" fmla="*/ 0 h 75"/>
                    <a:gd name="T16" fmla="*/ 0 w 72"/>
                    <a:gd name="T17" fmla="*/ 0 h 75"/>
                    <a:gd name="T18" fmla="*/ 0 w 72"/>
                    <a:gd name="T19" fmla="*/ 0 h 75"/>
                    <a:gd name="T20" fmla="*/ 0 w 72"/>
                    <a:gd name="T21" fmla="*/ 0 h 75"/>
                    <a:gd name="T22" fmla="*/ 0 w 72"/>
                    <a:gd name="T23" fmla="*/ 0 h 75"/>
                    <a:gd name="T24" fmla="*/ 0 w 72"/>
                    <a:gd name="T25" fmla="*/ 0 h 75"/>
                    <a:gd name="T26" fmla="*/ 0 w 72"/>
                    <a:gd name="T27" fmla="*/ 0 h 75"/>
                    <a:gd name="T28" fmla="*/ 0 w 72"/>
                    <a:gd name="T29" fmla="*/ 0 h 75"/>
                    <a:gd name="T30" fmla="*/ 0 w 72"/>
                    <a:gd name="T31" fmla="*/ 0 h 75"/>
                    <a:gd name="T32" fmla="*/ 0 w 72"/>
                    <a:gd name="T33" fmla="*/ 0 h 75"/>
                    <a:gd name="T34" fmla="*/ 0 w 72"/>
                    <a:gd name="T35" fmla="*/ 0 h 75"/>
                    <a:gd name="T36" fmla="*/ 0 w 72"/>
                    <a:gd name="T37" fmla="*/ 0 h 75"/>
                    <a:gd name="T38" fmla="*/ 0 w 72"/>
                    <a:gd name="T39" fmla="*/ 0 h 75"/>
                    <a:gd name="T40" fmla="*/ 0 w 72"/>
                    <a:gd name="T41" fmla="*/ 0 h 75"/>
                    <a:gd name="T42" fmla="*/ 0 w 72"/>
                    <a:gd name="T43" fmla="*/ 0 h 75"/>
                    <a:gd name="T44" fmla="*/ 0 w 72"/>
                    <a:gd name="T45" fmla="*/ 0 h 75"/>
                    <a:gd name="T46" fmla="*/ 0 w 72"/>
                    <a:gd name="T47" fmla="*/ 0 h 75"/>
                    <a:gd name="T48" fmla="*/ 0 w 72"/>
                    <a:gd name="T49" fmla="*/ 0 h 75"/>
                    <a:gd name="T50" fmla="*/ 0 w 72"/>
                    <a:gd name="T51" fmla="*/ 0 h 75"/>
                    <a:gd name="T52" fmla="*/ 0 w 72"/>
                    <a:gd name="T53" fmla="*/ 0 h 75"/>
                    <a:gd name="T54" fmla="*/ 0 w 72"/>
                    <a:gd name="T55" fmla="*/ 0 h 75"/>
                    <a:gd name="T56" fmla="*/ 0 w 72"/>
                    <a:gd name="T57" fmla="*/ 0 h 7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2" h="75">
                      <a:moveTo>
                        <a:pt x="7" y="65"/>
                      </a:moveTo>
                      <a:lnTo>
                        <a:pt x="15" y="72"/>
                      </a:lnTo>
                      <a:lnTo>
                        <a:pt x="25" y="75"/>
                      </a:lnTo>
                      <a:lnTo>
                        <a:pt x="32" y="75"/>
                      </a:lnTo>
                      <a:lnTo>
                        <a:pt x="37" y="73"/>
                      </a:lnTo>
                      <a:lnTo>
                        <a:pt x="39" y="72"/>
                      </a:lnTo>
                      <a:lnTo>
                        <a:pt x="47" y="71"/>
                      </a:lnTo>
                      <a:lnTo>
                        <a:pt x="56" y="66"/>
                      </a:lnTo>
                      <a:lnTo>
                        <a:pt x="64" y="60"/>
                      </a:lnTo>
                      <a:lnTo>
                        <a:pt x="69" y="56"/>
                      </a:lnTo>
                      <a:lnTo>
                        <a:pt x="72" y="52"/>
                      </a:lnTo>
                      <a:lnTo>
                        <a:pt x="72" y="49"/>
                      </a:lnTo>
                      <a:lnTo>
                        <a:pt x="70" y="45"/>
                      </a:lnTo>
                      <a:lnTo>
                        <a:pt x="67" y="40"/>
                      </a:lnTo>
                      <a:lnTo>
                        <a:pt x="63" y="39"/>
                      </a:lnTo>
                      <a:lnTo>
                        <a:pt x="59" y="38"/>
                      </a:lnTo>
                      <a:lnTo>
                        <a:pt x="54" y="39"/>
                      </a:lnTo>
                      <a:lnTo>
                        <a:pt x="48" y="42"/>
                      </a:lnTo>
                      <a:lnTo>
                        <a:pt x="39" y="46"/>
                      </a:lnTo>
                      <a:lnTo>
                        <a:pt x="32" y="50"/>
                      </a:lnTo>
                      <a:lnTo>
                        <a:pt x="29" y="52"/>
                      </a:lnTo>
                      <a:lnTo>
                        <a:pt x="26" y="43"/>
                      </a:lnTo>
                      <a:lnTo>
                        <a:pt x="20" y="25"/>
                      </a:lnTo>
                      <a:lnTo>
                        <a:pt x="12" y="7"/>
                      </a:lnTo>
                      <a:lnTo>
                        <a:pt x="1" y="0"/>
                      </a:lnTo>
                      <a:lnTo>
                        <a:pt x="0" y="17"/>
                      </a:lnTo>
                      <a:lnTo>
                        <a:pt x="3" y="39"/>
                      </a:lnTo>
                      <a:lnTo>
                        <a:pt x="6" y="58"/>
                      </a:lnTo>
                      <a:lnTo>
                        <a:pt x="7" y="65"/>
                      </a:lnTo>
                      <a:close/>
                    </a:path>
                  </a:pathLst>
                </a:custGeom>
                <a:solidFill>
                  <a:srgbClr val="FFFFFF"/>
                </a:solidFill>
                <a:ln w="9525">
                  <a:solidFill>
                    <a:srgbClr val="969696"/>
                  </a:solidFill>
                  <a:round/>
                  <a:headEnd/>
                  <a:tailEnd/>
                </a:ln>
              </p:spPr>
              <p:txBody>
                <a:bodyPr/>
                <a:lstStyle/>
                <a:p>
                  <a:pPr algn="l"/>
                  <a:endParaRPr lang="en-US"/>
                </a:p>
              </p:txBody>
            </p:sp>
            <p:sp>
              <p:nvSpPr>
                <p:cNvPr id="127084" name="Freeform 33"/>
                <p:cNvSpPr>
                  <a:spLocks/>
                </p:cNvSpPr>
                <p:nvPr/>
              </p:nvSpPr>
              <p:spPr bwMode="auto">
                <a:xfrm>
                  <a:off x="8370" y="4780"/>
                  <a:ext cx="23" cy="20"/>
                </a:xfrm>
                <a:custGeom>
                  <a:avLst/>
                  <a:gdLst>
                    <a:gd name="T0" fmla="*/ 0 w 70"/>
                    <a:gd name="T1" fmla="*/ 0 h 59"/>
                    <a:gd name="T2" fmla="*/ 0 w 70"/>
                    <a:gd name="T3" fmla="*/ 0 h 59"/>
                    <a:gd name="T4" fmla="*/ 0 w 70"/>
                    <a:gd name="T5" fmla="*/ 0 h 59"/>
                    <a:gd name="T6" fmla="*/ 0 w 70"/>
                    <a:gd name="T7" fmla="*/ 0 h 59"/>
                    <a:gd name="T8" fmla="*/ 0 w 70"/>
                    <a:gd name="T9" fmla="*/ 0 h 59"/>
                    <a:gd name="T10" fmla="*/ 0 w 70"/>
                    <a:gd name="T11" fmla="*/ 0 h 59"/>
                    <a:gd name="T12" fmla="*/ 0 w 70"/>
                    <a:gd name="T13" fmla="*/ 0 h 59"/>
                    <a:gd name="T14" fmla="*/ 0 w 70"/>
                    <a:gd name="T15" fmla="*/ 0 h 59"/>
                    <a:gd name="T16" fmla="*/ 0 w 70"/>
                    <a:gd name="T17" fmla="*/ 0 h 59"/>
                    <a:gd name="T18" fmla="*/ 0 w 70"/>
                    <a:gd name="T19" fmla="*/ 0 h 59"/>
                    <a:gd name="T20" fmla="*/ 0 w 70"/>
                    <a:gd name="T21" fmla="*/ 0 h 59"/>
                    <a:gd name="T22" fmla="*/ 0 w 70"/>
                    <a:gd name="T23" fmla="*/ 0 h 59"/>
                    <a:gd name="T24" fmla="*/ 0 w 70"/>
                    <a:gd name="T25" fmla="*/ 0 h 59"/>
                    <a:gd name="T26" fmla="*/ 0 w 70"/>
                    <a:gd name="T27" fmla="*/ 0 h 59"/>
                    <a:gd name="T28" fmla="*/ 0 w 70"/>
                    <a:gd name="T29" fmla="*/ 0 h 59"/>
                    <a:gd name="T30" fmla="*/ 0 w 70"/>
                    <a:gd name="T31" fmla="*/ 0 h 59"/>
                    <a:gd name="T32" fmla="*/ 0 w 70"/>
                    <a:gd name="T33" fmla="*/ 0 h 59"/>
                    <a:gd name="T34" fmla="*/ 0 w 70"/>
                    <a:gd name="T35" fmla="*/ 0 h 59"/>
                    <a:gd name="T36" fmla="*/ 0 w 70"/>
                    <a:gd name="T37" fmla="*/ 0 h 59"/>
                    <a:gd name="T38" fmla="*/ 0 w 70"/>
                    <a:gd name="T39" fmla="*/ 0 h 59"/>
                    <a:gd name="T40" fmla="*/ 0 w 70"/>
                    <a:gd name="T41" fmla="*/ 0 h 59"/>
                    <a:gd name="T42" fmla="*/ 0 w 70"/>
                    <a:gd name="T43" fmla="*/ 0 h 59"/>
                    <a:gd name="T44" fmla="*/ 0 w 70"/>
                    <a:gd name="T45" fmla="*/ 0 h 59"/>
                    <a:gd name="T46" fmla="*/ 0 w 70"/>
                    <a:gd name="T47" fmla="*/ 0 h 59"/>
                    <a:gd name="T48" fmla="*/ 0 w 70"/>
                    <a:gd name="T49" fmla="*/ 0 h 5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0" h="59">
                      <a:moveTo>
                        <a:pt x="15" y="53"/>
                      </a:moveTo>
                      <a:lnTo>
                        <a:pt x="16" y="55"/>
                      </a:lnTo>
                      <a:lnTo>
                        <a:pt x="20" y="57"/>
                      </a:lnTo>
                      <a:lnTo>
                        <a:pt x="25" y="59"/>
                      </a:lnTo>
                      <a:lnTo>
                        <a:pt x="26" y="59"/>
                      </a:lnTo>
                      <a:lnTo>
                        <a:pt x="35" y="59"/>
                      </a:lnTo>
                      <a:lnTo>
                        <a:pt x="45" y="56"/>
                      </a:lnTo>
                      <a:lnTo>
                        <a:pt x="54" y="55"/>
                      </a:lnTo>
                      <a:lnTo>
                        <a:pt x="63" y="50"/>
                      </a:lnTo>
                      <a:lnTo>
                        <a:pt x="66" y="47"/>
                      </a:lnTo>
                      <a:lnTo>
                        <a:pt x="69" y="44"/>
                      </a:lnTo>
                      <a:lnTo>
                        <a:pt x="70" y="40"/>
                      </a:lnTo>
                      <a:lnTo>
                        <a:pt x="69" y="37"/>
                      </a:lnTo>
                      <a:lnTo>
                        <a:pt x="56" y="32"/>
                      </a:lnTo>
                      <a:lnTo>
                        <a:pt x="42" y="33"/>
                      </a:lnTo>
                      <a:lnTo>
                        <a:pt x="32" y="37"/>
                      </a:lnTo>
                      <a:lnTo>
                        <a:pt x="28" y="40"/>
                      </a:lnTo>
                      <a:lnTo>
                        <a:pt x="20" y="30"/>
                      </a:lnTo>
                      <a:lnTo>
                        <a:pt x="16" y="14"/>
                      </a:lnTo>
                      <a:lnTo>
                        <a:pt x="10" y="3"/>
                      </a:lnTo>
                      <a:lnTo>
                        <a:pt x="3" y="0"/>
                      </a:lnTo>
                      <a:lnTo>
                        <a:pt x="0" y="19"/>
                      </a:lnTo>
                      <a:lnTo>
                        <a:pt x="4" y="36"/>
                      </a:lnTo>
                      <a:lnTo>
                        <a:pt x="12" y="49"/>
                      </a:lnTo>
                      <a:lnTo>
                        <a:pt x="15" y="53"/>
                      </a:lnTo>
                      <a:close/>
                    </a:path>
                  </a:pathLst>
                </a:custGeom>
                <a:solidFill>
                  <a:srgbClr val="FFFFFF"/>
                </a:solidFill>
                <a:ln w="9525">
                  <a:solidFill>
                    <a:srgbClr val="969696"/>
                  </a:solidFill>
                  <a:round/>
                  <a:headEnd/>
                  <a:tailEnd/>
                </a:ln>
              </p:spPr>
              <p:txBody>
                <a:bodyPr/>
                <a:lstStyle/>
                <a:p>
                  <a:pPr algn="l"/>
                  <a:endParaRPr lang="en-US"/>
                </a:p>
              </p:txBody>
            </p:sp>
            <p:sp>
              <p:nvSpPr>
                <p:cNvPr id="127085" name="Freeform 34"/>
                <p:cNvSpPr>
                  <a:spLocks/>
                </p:cNvSpPr>
                <p:nvPr/>
              </p:nvSpPr>
              <p:spPr bwMode="auto">
                <a:xfrm>
                  <a:off x="8390" y="4771"/>
                  <a:ext cx="22" cy="20"/>
                </a:xfrm>
                <a:custGeom>
                  <a:avLst/>
                  <a:gdLst>
                    <a:gd name="T0" fmla="*/ 0 w 65"/>
                    <a:gd name="T1" fmla="*/ 0 h 60"/>
                    <a:gd name="T2" fmla="*/ 0 w 65"/>
                    <a:gd name="T3" fmla="*/ 0 h 60"/>
                    <a:gd name="T4" fmla="*/ 0 w 65"/>
                    <a:gd name="T5" fmla="*/ 0 h 60"/>
                    <a:gd name="T6" fmla="*/ 0 w 65"/>
                    <a:gd name="T7" fmla="*/ 0 h 60"/>
                    <a:gd name="T8" fmla="*/ 0 w 65"/>
                    <a:gd name="T9" fmla="*/ 0 h 60"/>
                    <a:gd name="T10" fmla="*/ 0 w 65"/>
                    <a:gd name="T11" fmla="*/ 0 h 60"/>
                    <a:gd name="T12" fmla="*/ 0 w 65"/>
                    <a:gd name="T13" fmla="*/ 0 h 60"/>
                    <a:gd name="T14" fmla="*/ 0 w 65"/>
                    <a:gd name="T15" fmla="*/ 0 h 60"/>
                    <a:gd name="T16" fmla="*/ 0 w 65"/>
                    <a:gd name="T17" fmla="*/ 0 h 60"/>
                    <a:gd name="T18" fmla="*/ 0 w 65"/>
                    <a:gd name="T19" fmla="*/ 0 h 60"/>
                    <a:gd name="T20" fmla="*/ 0 w 65"/>
                    <a:gd name="T21" fmla="*/ 0 h 60"/>
                    <a:gd name="T22" fmla="*/ 0 w 65"/>
                    <a:gd name="T23" fmla="*/ 0 h 60"/>
                    <a:gd name="T24" fmla="*/ 0 w 65"/>
                    <a:gd name="T25" fmla="*/ 0 h 60"/>
                    <a:gd name="T26" fmla="*/ 0 w 65"/>
                    <a:gd name="T27" fmla="*/ 0 h 60"/>
                    <a:gd name="T28" fmla="*/ 0 w 65"/>
                    <a:gd name="T29" fmla="*/ 0 h 60"/>
                    <a:gd name="T30" fmla="*/ 0 w 65"/>
                    <a:gd name="T31" fmla="*/ 0 h 60"/>
                    <a:gd name="T32" fmla="*/ 0 w 65"/>
                    <a:gd name="T33" fmla="*/ 0 h 60"/>
                    <a:gd name="T34" fmla="*/ 0 w 65"/>
                    <a:gd name="T35" fmla="*/ 0 h 60"/>
                    <a:gd name="T36" fmla="*/ 0 w 65"/>
                    <a:gd name="T37" fmla="*/ 0 h 60"/>
                    <a:gd name="T38" fmla="*/ 0 w 65"/>
                    <a:gd name="T39" fmla="*/ 0 h 60"/>
                    <a:gd name="T40" fmla="*/ 0 w 65"/>
                    <a:gd name="T41" fmla="*/ 0 h 60"/>
                    <a:gd name="T42" fmla="*/ 0 w 65"/>
                    <a:gd name="T43" fmla="*/ 0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5" h="60">
                      <a:moveTo>
                        <a:pt x="4" y="46"/>
                      </a:moveTo>
                      <a:lnTo>
                        <a:pt x="9" y="56"/>
                      </a:lnTo>
                      <a:lnTo>
                        <a:pt x="21" y="60"/>
                      </a:lnTo>
                      <a:lnTo>
                        <a:pt x="31" y="60"/>
                      </a:lnTo>
                      <a:lnTo>
                        <a:pt x="35" y="60"/>
                      </a:lnTo>
                      <a:lnTo>
                        <a:pt x="44" y="57"/>
                      </a:lnTo>
                      <a:lnTo>
                        <a:pt x="54" y="51"/>
                      </a:lnTo>
                      <a:lnTo>
                        <a:pt x="62" y="46"/>
                      </a:lnTo>
                      <a:lnTo>
                        <a:pt x="65" y="40"/>
                      </a:lnTo>
                      <a:lnTo>
                        <a:pt x="63" y="36"/>
                      </a:lnTo>
                      <a:lnTo>
                        <a:pt x="60" y="34"/>
                      </a:lnTo>
                      <a:lnTo>
                        <a:pt x="56" y="33"/>
                      </a:lnTo>
                      <a:lnTo>
                        <a:pt x="51" y="33"/>
                      </a:lnTo>
                      <a:lnTo>
                        <a:pt x="26" y="37"/>
                      </a:lnTo>
                      <a:lnTo>
                        <a:pt x="24" y="30"/>
                      </a:lnTo>
                      <a:lnTo>
                        <a:pt x="18" y="15"/>
                      </a:lnTo>
                      <a:lnTo>
                        <a:pt x="9" y="2"/>
                      </a:lnTo>
                      <a:lnTo>
                        <a:pt x="0" y="0"/>
                      </a:lnTo>
                      <a:lnTo>
                        <a:pt x="0" y="14"/>
                      </a:lnTo>
                      <a:lnTo>
                        <a:pt x="2" y="30"/>
                      </a:lnTo>
                      <a:lnTo>
                        <a:pt x="3" y="41"/>
                      </a:lnTo>
                      <a:lnTo>
                        <a:pt x="4" y="46"/>
                      </a:lnTo>
                      <a:close/>
                    </a:path>
                  </a:pathLst>
                </a:custGeom>
                <a:solidFill>
                  <a:srgbClr val="FFFFFF"/>
                </a:solidFill>
                <a:ln w="9525">
                  <a:solidFill>
                    <a:srgbClr val="969696"/>
                  </a:solidFill>
                  <a:round/>
                  <a:headEnd/>
                  <a:tailEnd/>
                </a:ln>
              </p:spPr>
              <p:txBody>
                <a:bodyPr/>
                <a:lstStyle/>
                <a:p>
                  <a:pPr algn="l"/>
                  <a:endParaRPr lang="en-US"/>
                </a:p>
              </p:txBody>
            </p:sp>
            <p:sp>
              <p:nvSpPr>
                <p:cNvPr id="127086" name="Freeform 35"/>
                <p:cNvSpPr>
                  <a:spLocks/>
                </p:cNvSpPr>
                <p:nvPr/>
              </p:nvSpPr>
              <p:spPr bwMode="auto">
                <a:xfrm>
                  <a:off x="8362" y="4825"/>
                  <a:ext cx="23" cy="16"/>
                </a:xfrm>
                <a:custGeom>
                  <a:avLst/>
                  <a:gdLst>
                    <a:gd name="T0" fmla="*/ 0 w 69"/>
                    <a:gd name="T1" fmla="*/ 0 h 47"/>
                    <a:gd name="T2" fmla="*/ 0 w 69"/>
                    <a:gd name="T3" fmla="*/ 0 h 47"/>
                    <a:gd name="T4" fmla="*/ 0 w 69"/>
                    <a:gd name="T5" fmla="*/ 0 h 47"/>
                    <a:gd name="T6" fmla="*/ 0 w 69"/>
                    <a:gd name="T7" fmla="*/ 0 h 47"/>
                    <a:gd name="T8" fmla="*/ 0 w 69"/>
                    <a:gd name="T9" fmla="*/ 0 h 47"/>
                    <a:gd name="T10" fmla="*/ 0 w 69"/>
                    <a:gd name="T11" fmla="*/ 0 h 47"/>
                    <a:gd name="T12" fmla="*/ 0 w 69"/>
                    <a:gd name="T13" fmla="*/ 0 h 47"/>
                    <a:gd name="T14" fmla="*/ 0 w 69"/>
                    <a:gd name="T15" fmla="*/ 0 h 47"/>
                    <a:gd name="T16" fmla="*/ 0 w 69"/>
                    <a:gd name="T17" fmla="*/ 0 h 47"/>
                    <a:gd name="T18" fmla="*/ 0 w 69"/>
                    <a:gd name="T19" fmla="*/ 0 h 47"/>
                    <a:gd name="T20" fmla="*/ 0 w 69"/>
                    <a:gd name="T21" fmla="*/ 0 h 47"/>
                    <a:gd name="T22" fmla="*/ 0 w 69"/>
                    <a:gd name="T23" fmla="*/ 0 h 47"/>
                    <a:gd name="T24" fmla="*/ 0 w 69"/>
                    <a:gd name="T25" fmla="*/ 0 h 47"/>
                    <a:gd name="T26" fmla="*/ 0 w 69"/>
                    <a:gd name="T27" fmla="*/ 0 h 47"/>
                    <a:gd name="T28" fmla="*/ 0 w 69"/>
                    <a:gd name="T29" fmla="*/ 0 h 47"/>
                    <a:gd name="T30" fmla="*/ 0 w 69"/>
                    <a:gd name="T31" fmla="*/ 0 h 47"/>
                    <a:gd name="T32" fmla="*/ 0 w 69"/>
                    <a:gd name="T33" fmla="*/ 0 h 47"/>
                    <a:gd name="T34" fmla="*/ 0 w 69"/>
                    <a:gd name="T35" fmla="*/ 0 h 47"/>
                    <a:gd name="T36" fmla="*/ 0 w 69"/>
                    <a:gd name="T37" fmla="*/ 0 h 47"/>
                    <a:gd name="T38" fmla="*/ 0 w 69"/>
                    <a:gd name="T39" fmla="*/ 0 h 47"/>
                    <a:gd name="T40" fmla="*/ 0 w 69"/>
                    <a:gd name="T41" fmla="*/ 0 h 47"/>
                    <a:gd name="T42" fmla="*/ 0 w 69"/>
                    <a:gd name="T43" fmla="*/ 0 h 47"/>
                    <a:gd name="T44" fmla="*/ 0 w 69"/>
                    <a:gd name="T45" fmla="*/ 0 h 47"/>
                    <a:gd name="T46" fmla="*/ 0 w 69"/>
                    <a:gd name="T47" fmla="*/ 0 h 47"/>
                    <a:gd name="T48" fmla="*/ 0 w 69"/>
                    <a:gd name="T49" fmla="*/ 0 h 47"/>
                    <a:gd name="T50" fmla="*/ 0 w 69"/>
                    <a:gd name="T51" fmla="*/ 0 h 47"/>
                    <a:gd name="T52" fmla="*/ 0 w 69"/>
                    <a:gd name="T53" fmla="*/ 0 h 47"/>
                    <a:gd name="T54" fmla="*/ 0 w 69"/>
                    <a:gd name="T55" fmla="*/ 0 h 47"/>
                    <a:gd name="T56" fmla="*/ 0 w 69"/>
                    <a:gd name="T57" fmla="*/ 0 h 47"/>
                    <a:gd name="T58" fmla="*/ 0 w 69"/>
                    <a:gd name="T59" fmla="*/ 0 h 47"/>
                    <a:gd name="T60" fmla="*/ 0 w 69"/>
                    <a:gd name="T61" fmla="*/ 0 h 47"/>
                    <a:gd name="T62" fmla="*/ 0 w 69"/>
                    <a:gd name="T63" fmla="*/ 0 h 47"/>
                    <a:gd name="T64" fmla="*/ 0 w 69"/>
                    <a:gd name="T65" fmla="*/ 0 h 4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9" h="47">
                      <a:moveTo>
                        <a:pt x="9" y="46"/>
                      </a:moveTo>
                      <a:lnTo>
                        <a:pt x="12" y="47"/>
                      </a:lnTo>
                      <a:lnTo>
                        <a:pt x="16" y="47"/>
                      </a:lnTo>
                      <a:lnTo>
                        <a:pt x="22" y="47"/>
                      </a:lnTo>
                      <a:lnTo>
                        <a:pt x="23" y="47"/>
                      </a:lnTo>
                      <a:lnTo>
                        <a:pt x="31" y="46"/>
                      </a:lnTo>
                      <a:lnTo>
                        <a:pt x="40" y="45"/>
                      </a:lnTo>
                      <a:lnTo>
                        <a:pt x="48" y="42"/>
                      </a:lnTo>
                      <a:lnTo>
                        <a:pt x="56" y="37"/>
                      </a:lnTo>
                      <a:lnTo>
                        <a:pt x="63" y="34"/>
                      </a:lnTo>
                      <a:lnTo>
                        <a:pt x="67" y="30"/>
                      </a:lnTo>
                      <a:lnTo>
                        <a:pt x="69" y="26"/>
                      </a:lnTo>
                      <a:lnTo>
                        <a:pt x="66" y="20"/>
                      </a:lnTo>
                      <a:lnTo>
                        <a:pt x="62" y="17"/>
                      </a:lnTo>
                      <a:lnTo>
                        <a:pt x="56" y="17"/>
                      </a:lnTo>
                      <a:lnTo>
                        <a:pt x="48" y="17"/>
                      </a:lnTo>
                      <a:lnTo>
                        <a:pt x="40" y="19"/>
                      </a:lnTo>
                      <a:lnTo>
                        <a:pt x="32" y="22"/>
                      </a:lnTo>
                      <a:lnTo>
                        <a:pt x="26" y="23"/>
                      </a:lnTo>
                      <a:lnTo>
                        <a:pt x="22" y="26"/>
                      </a:lnTo>
                      <a:lnTo>
                        <a:pt x="20" y="26"/>
                      </a:lnTo>
                      <a:lnTo>
                        <a:pt x="19" y="22"/>
                      </a:lnTo>
                      <a:lnTo>
                        <a:pt x="16" y="14"/>
                      </a:lnTo>
                      <a:lnTo>
                        <a:pt x="12" y="7"/>
                      </a:lnTo>
                      <a:lnTo>
                        <a:pt x="10" y="4"/>
                      </a:lnTo>
                      <a:lnTo>
                        <a:pt x="7" y="1"/>
                      </a:lnTo>
                      <a:lnTo>
                        <a:pt x="6" y="0"/>
                      </a:lnTo>
                      <a:lnTo>
                        <a:pt x="3" y="0"/>
                      </a:lnTo>
                      <a:lnTo>
                        <a:pt x="0" y="3"/>
                      </a:lnTo>
                      <a:lnTo>
                        <a:pt x="0" y="11"/>
                      </a:lnTo>
                      <a:lnTo>
                        <a:pt x="3" y="26"/>
                      </a:lnTo>
                      <a:lnTo>
                        <a:pt x="7" y="40"/>
                      </a:lnTo>
                      <a:lnTo>
                        <a:pt x="9" y="46"/>
                      </a:lnTo>
                      <a:close/>
                    </a:path>
                  </a:pathLst>
                </a:custGeom>
                <a:solidFill>
                  <a:srgbClr val="FFFFFF"/>
                </a:solidFill>
                <a:ln w="9525">
                  <a:solidFill>
                    <a:srgbClr val="969696"/>
                  </a:solidFill>
                  <a:round/>
                  <a:headEnd/>
                  <a:tailEnd/>
                </a:ln>
              </p:spPr>
              <p:txBody>
                <a:bodyPr/>
                <a:lstStyle/>
                <a:p>
                  <a:pPr algn="l"/>
                  <a:endParaRPr lang="en-US"/>
                </a:p>
              </p:txBody>
            </p:sp>
            <p:sp>
              <p:nvSpPr>
                <p:cNvPr id="127087" name="Freeform 36"/>
                <p:cNvSpPr>
                  <a:spLocks/>
                </p:cNvSpPr>
                <p:nvPr/>
              </p:nvSpPr>
              <p:spPr bwMode="auto">
                <a:xfrm>
                  <a:off x="8390" y="4813"/>
                  <a:ext cx="20" cy="20"/>
                </a:xfrm>
                <a:custGeom>
                  <a:avLst/>
                  <a:gdLst>
                    <a:gd name="T0" fmla="*/ 0 w 60"/>
                    <a:gd name="T1" fmla="*/ 0 h 58"/>
                    <a:gd name="T2" fmla="*/ 0 w 60"/>
                    <a:gd name="T3" fmla="*/ 0 h 58"/>
                    <a:gd name="T4" fmla="*/ 0 w 60"/>
                    <a:gd name="T5" fmla="*/ 0 h 58"/>
                    <a:gd name="T6" fmla="*/ 0 w 60"/>
                    <a:gd name="T7" fmla="*/ 0 h 58"/>
                    <a:gd name="T8" fmla="*/ 0 w 60"/>
                    <a:gd name="T9" fmla="*/ 0 h 58"/>
                    <a:gd name="T10" fmla="*/ 0 w 60"/>
                    <a:gd name="T11" fmla="*/ 0 h 58"/>
                    <a:gd name="T12" fmla="*/ 0 w 60"/>
                    <a:gd name="T13" fmla="*/ 0 h 58"/>
                    <a:gd name="T14" fmla="*/ 0 w 60"/>
                    <a:gd name="T15" fmla="*/ 0 h 58"/>
                    <a:gd name="T16" fmla="*/ 0 w 60"/>
                    <a:gd name="T17" fmla="*/ 0 h 58"/>
                    <a:gd name="T18" fmla="*/ 0 w 60"/>
                    <a:gd name="T19" fmla="*/ 0 h 58"/>
                    <a:gd name="T20" fmla="*/ 0 w 60"/>
                    <a:gd name="T21" fmla="*/ 0 h 58"/>
                    <a:gd name="T22" fmla="*/ 0 w 60"/>
                    <a:gd name="T23" fmla="*/ 0 h 58"/>
                    <a:gd name="T24" fmla="*/ 0 w 60"/>
                    <a:gd name="T25" fmla="*/ 0 h 58"/>
                    <a:gd name="T26" fmla="*/ 0 w 60"/>
                    <a:gd name="T27" fmla="*/ 0 h 58"/>
                    <a:gd name="T28" fmla="*/ 0 w 60"/>
                    <a:gd name="T29" fmla="*/ 0 h 58"/>
                    <a:gd name="T30" fmla="*/ 0 w 60"/>
                    <a:gd name="T31" fmla="*/ 0 h 58"/>
                    <a:gd name="T32" fmla="*/ 0 w 60"/>
                    <a:gd name="T33" fmla="*/ 0 h 58"/>
                    <a:gd name="T34" fmla="*/ 0 w 60"/>
                    <a:gd name="T35" fmla="*/ 0 h 58"/>
                    <a:gd name="T36" fmla="*/ 0 w 60"/>
                    <a:gd name="T37" fmla="*/ 0 h 58"/>
                    <a:gd name="T38" fmla="*/ 0 w 60"/>
                    <a:gd name="T39" fmla="*/ 0 h 58"/>
                    <a:gd name="T40" fmla="*/ 0 w 60"/>
                    <a:gd name="T41" fmla="*/ 0 h 58"/>
                    <a:gd name="T42" fmla="*/ 0 w 60"/>
                    <a:gd name="T43" fmla="*/ 0 h 58"/>
                    <a:gd name="T44" fmla="*/ 0 w 60"/>
                    <a:gd name="T45" fmla="*/ 0 h 58"/>
                    <a:gd name="T46" fmla="*/ 0 w 60"/>
                    <a:gd name="T47" fmla="*/ 0 h 58"/>
                    <a:gd name="T48" fmla="*/ 0 w 60"/>
                    <a:gd name="T49" fmla="*/ 0 h 5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0" h="58">
                      <a:moveTo>
                        <a:pt x="13" y="52"/>
                      </a:moveTo>
                      <a:lnTo>
                        <a:pt x="20" y="55"/>
                      </a:lnTo>
                      <a:lnTo>
                        <a:pt x="32" y="58"/>
                      </a:lnTo>
                      <a:lnTo>
                        <a:pt x="45" y="56"/>
                      </a:lnTo>
                      <a:lnTo>
                        <a:pt x="55" y="50"/>
                      </a:lnTo>
                      <a:lnTo>
                        <a:pt x="58" y="49"/>
                      </a:lnTo>
                      <a:lnTo>
                        <a:pt x="60" y="46"/>
                      </a:lnTo>
                      <a:lnTo>
                        <a:pt x="60" y="42"/>
                      </a:lnTo>
                      <a:lnTo>
                        <a:pt x="60" y="39"/>
                      </a:lnTo>
                      <a:lnTo>
                        <a:pt x="58" y="36"/>
                      </a:lnTo>
                      <a:lnTo>
                        <a:pt x="54" y="33"/>
                      </a:lnTo>
                      <a:lnTo>
                        <a:pt x="49" y="32"/>
                      </a:lnTo>
                      <a:lnTo>
                        <a:pt x="45" y="32"/>
                      </a:lnTo>
                      <a:lnTo>
                        <a:pt x="36" y="35"/>
                      </a:lnTo>
                      <a:lnTo>
                        <a:pt x="27" y="36"/>
                      </a:lnTo>
                      <a:lnTo>
                        <a:pt x="20" y="35"/>
                      </a:lnTo>
                      <a:lnTo>
                        <a:pt x="17" y="35"/>
                      </a:lnTo>
                      <a:lnTo>
                        <a:pt x="17" y="29"/>
                      </a:lnTo>
                      <a:lnTo>
                        <a:pt x="17" y="16"/>
                      </a:lnTo>
                      <a:lnTo>
                        <a:pt x="14" y="3"/>
                      </a:lnTo>
                      <a:lnTo>
                        <a:pt x="5" y="0"/>
                      </a:lnTo>
                      <a:lnTo>
                        <a:pt x="1" y="12"/>
                      </a:lnTo>
                      <a:lnTo>
                        <a:pt x="0" y="26"/>
                      </a:lnTo>
                      <a:lnTo>
                        <a:pt x="3" y="40"/>
                      </a:lnTo>
                      <a:lnTo>
                        <a:pt x="13" y="52"/>
                      </a:lnTo>
                      <a:close/>
                    </a:path>
                  </a:pathLst>
                </a:custGeom>
                <a:solidFill>
                  <a:srgbClr val="FFFFFF"/>
                </a:solidFill>
                <a:ln w="9525">
                  <a:solidFill>
                    <a:srgbClr val="969696"/>
                  </a:solidFill>
                  <a:round/>
                  <a:headEnd/>
                  <a:tailEnd/>
                </a:ln>
              </p:spPr>
              <p:txBody>
                <a:bodyPr/>
                <a:lstStyle/>
                <a:p>
                  <a:pPr algn="l"/>
                  <a:endParaRPr lang="en-US"/>
                </a:p>
              </p:txBody>
            </p:sp>
            <p:sp>
              <p:nvSpPr>
                <p:cNvPr id="127088" name="Freeform 37"/>
                <p:cNvSpPr>
                  <a:spLocks/>
                </p:cNvSpPr>
                <p:nvPr/>
              </p:nvSpPr>
              <p:spPr bwMode="auto">
                <a:xfrm>
                  <a:off x="8411" y="4806"/>
                  <a:ext cx="20" cy="18"/>
                </a:xfrm>
                <a:custGeom>
                  <a:avLst/>
                  <a:gdLst>
                    <a:gd name="T0" fmla="*/ 0 w 59"/>
                    <a:gd name="T1" fmla="*/ 0 h 55"/>
                    <a:gd name="T2" fmla="*/ 0 w 59"/>
                    <a:gd name="T3" fmla="*/ 0 h 55"/>
                    <a:gd name="T4" fmla="*/ 0 w 59"/>
                    <a:gd name="T5" fmla="*/ 0 h 55"/>
                    <a:gd name="T6" fmla="*/ 0 w 59"/>
                    <a:gd name="T7" fmla="*/ 0 h 55"/>
                    <a:gd name="T8" fmla="*/ 0 w 59"/>
                    <a:gd name="T9" fmla="*/ 0 h 55"/>
                    <a:gd name="T10" fmla="*/ 0 w 59"/>
                    <a:gd name="T11" fmla="*/ 0 h 55"/>
                    <a:gd name="T12" fmla="*/ 0 w 59"/>
                    <a:gd name="T13" fmla="*/ 0 h 55"/>
                    <a:gd name="T14" fmla="*/ 0 w 59"/>
                    <a:gd name="T15" fmla="*/ 0 h 55"/>
                    <a:gd name="T16" fmla="*/ 0 w 59"/>
                    <a:gd name="T17" fmla="*/ 0 h 55"/>
                    <a:gd name="T18" fmla="*/ 0 w 59"/>
                    <a:gd name="T19" fmla="*/ 0 h 55"/>
                    <a:gd name="T20" fmla="*/ 0 w 59"/>
                    <a:gd name="T21" fmla="*/ 0 h 55"/>
                    <a:gd name="T22" fmla="*/ 0 w 59"/>
                    <a:gd name="T23" fmla="*/ 0 h 55"/>
                    <a:gd name="T24" fmla="*/ 0 w 59"/>
                    <a:gd name="T25" fmla="*/ 0 h 55"/>
                    <a:gd name="T26" fmla="*/ 0 w 59"/>
                    <a:gd name="T27" fmla="*/ 0 h 55"/>
                    <a:gd name="T28" fmla="*/ 0 w 59"/>
                    <a:gd name="T29" fmla="*/ 0 h 55"/>
                    <a:gd name="T30" fmla="*/ 0 w 59"/>
                    <a:gd name="T31" fmla="*/ 0 h 55"/>
                    <a:gd name="T32" fmla="*/ 0 w 59"/>
                    <a:gd name="T33" fmla="*/ 0 h 55"/>
                    <a:gd name="T34" fmla="*/ 0 w 59"/>
                    <a:gd name="T35" fmla="*/ 0 h 55"/>
                    <a:gd name="T36" fmla="*/ 0 w 59"/>
                    <a:gd name="T37" fmla="*/ 0 h 55"/>
                    <a:gd name="T38" fmla="*/ 0 w 59"/>
                    <a:gd name="T39" fmla="*/ 0 h 55"/>
                    <a:gd name="T40" fmla="*/ 0 w 59"/>
                    <a:gd name="T41" fmla="*/ 0 h 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9" h="55">
                      <a:moveTo>
                        <a:pt x="19" y="52"/>
                      </a:moveTo>
                      <a:lnTo>
                        <a:pt x="31" y="55"/>
                      </a:lnTo>
                      <a:lnTo>
                        <a:pt x="43" y="54"/>
                      </a:lnTo>
                      <a:lnTo>
                        <a:pt x="53" y="46"/>
                      </a:lnTo>
                      <a:lnTo>
                        <a:pt x="59" y="35"/>
                      </a:lnTo>
                      <a:lnTo>
                        <a:pt x="57" y="31"/>
                      </a:lnTo>
                      <a:lnTo>
                        <a:pt x="54" y="29"/>
                      </a:lnTo>
                      <a:lnTo>
                        <a:pt x="49" y="28"/>
                      </a:lnTo>
                      <a:lnTo>
                        <a:pt x="44" y="29"/>
                      </a:lnTo>
                      <a:lnTo>
                        <a:pt x="41" y="32"/>
                      </a:lnTo>
                      <a:lnTo>
                        <a:pt x="38" y="35"/>
                      </a:lnTo>
                      <a:lnTo>
                        <a:pt x="34" y="36"/>
                      </a:lnTo>
                      <a:lnTo>
                        <a:pt x="31" y="39"/>
                      </a:lnTo>
                      <a:lnTo>
                        <a:pt x="28" y="32"/>
                      </a:lnTo>
                      <a:lnTo>
                        <a:pt x="21" y="18"/>
                      </a:lnTo>
                      <a:lnTo>
                        <a:pt x="10" y="5"/>
                      </a:lnTo>
                      <a:lnTo>
                        <a:pt x="0" y="0"/>
                      </a:lnTo>
                      <a:lnTo>
                        <a:pt x="2" y="18"/>
                      </a:lnTo>
                      <a:lnTo>
                        <a:pt x="9" y="35"/>
                      </a:lnTo>
                      <a:lnTo>
                        <a:pt x="16" y="46"/>
                      </a:lnTo>
                      <a:lnTo>
                        <a:pt x="19" y="52"/>
                      </a:lnTo>
                      <a:close/>
                    </a:path>
                  </a:pathLst>
                </a:custGeom>
                <a:solidFill>
                  <a:srgbClr val="FFFFFF"/>
                </a:solidFill>
                <a:ln w="9525">
                  <a:solidFill>
                    <a:srgbClr val="969696"/>
                  </a:solidFill>
                  <a:round/>
                  <a:headEnd/>
                  <a:tailEnd/>
                </a:ln>
              </p:spPr>
              <p:txBody>
                <a:bodyPr/>
                <a:lstStyle/>
                <a:p>
                  <a:pPr algn="l"/>
                  <a:endParaRPr lang="en-US"/>
                </a:p>
              </p:txBody>
            </p:sp>
            <p:sp>
              <p:nvSpPr>
                <p:cNvPr id="127089" name="Freeform 38"/>
                <p:cNvSpPr>
                  <a:spLocks/>
                </p:cNvSpPr>
                <p:nvPr/>
              </p:nvSpPr>
              <p:spPr bwMode="auto">
                <a:xfrm>
                  <a:off x="8374" y="4857"/>
                  <a:ext cx="27" cy="25"/>
                </a:xfrm>
                <a:custGeom>
                  <a:avLst/>
                  <a:gdLst>
                    <a:gd name="T0" fmla="*/ 0 w 82"/>
                    <a:gd name="T1" fmla="*/ 0 h 76"/>
                    <a:gd name="T2" fmla="*/ 0 w 82"/>
                    <a:gd name="T3" fmla="*/ 0 h 76"/>
                    <a:gd name="T4" fmla="*/ 0 w 82"/>
                    <a:gd name="T5" fmla="*/ 0 h 76"/>
                    <a:gd name="T6" fmla="*/ 0 w 82"/>
                    <a:gd name="T7" fmla="*/ 0 h 76"/>
                    <a:gd name="T8" fmla="*/ 0 w 82"/>
                    <a:gd name="T9" fmla="*/ 0 h 76"/>
                    <a:gd name="T10" fmla="*/ 0 w 82"/>
                    <a:gd name="T11" fmla="*/ 0 h 76"/>
                    <a:gd name="T12" fmla="*/ 0 w 82"/>
                    <a:gd name="T13" fmla="*/ 0 h 76"/>
                    <a:gd name="T14" fmla="*/ 0 w 82"/>
                    <a:gd name="T15" fmla="*/ 0 h 76"/>
                    <a:gd name="T16" fmla="*/ 0 w 82"/>
                    <a:gd name="T17" fmla="*/ 0 h 76"/>
                    <a:gd name="T18" fmla="*/ 0 w 82"/>
                    <a:gd name="T19" fmla="*/ 0 h 76"/>
                    <a:gd name="T20" fmla="*/ 0 w 82"/>
                    <a:gd name="T21" fmla="*/ 0 h 76"/>
                    <a:gd name="T22" fmla="*/ 0 w 82"/>
                    <a:gd name="T23" fmla="*/ 0 h 76"/>
                    <a:gd name="T24" fmla="*/ 0 w 82"/>
                    <a:gd name="T25" fmla="*/ 0 h 76"/>
                    <a:gd name="T26" fmla="*/ 0 w 82"/>
                    <a:gd name="T27" fmla="*/ 0 h 76"/>
                    <a:gd name="T28" fmla="*/ 0 w 82"/>
                    <a:gd name="T29" fmla="*/ 0 h 76"/>
                    <a:gd name="T30" fmla="*/ 0 w 82"/>
                    <a:gd name="T31" fmla="*/ 0 h 76"/>
                    <a:gd name="T32" fmla="*/ 0 w 82"/>
                    <a:gd name="T33" fmla="*/ 0 h 76"/>
                    <a:gd name="T34" fmla="*/ 0 w 82"/>
                    <a:gd name="T35" fmla="*/ 0 h 76"/>
                    <a:gd name="T36" fmla="*/ 0 w 82"/>
                    <a:gd name="T37" fmla="*/ 0 h 76"/>
                    <a:gd name="T38" fmla="*/ 0 w 82"/>
                    <a:gd name="T39" fmla="*/ 0 h 76"/>
                    <a:gd name="T40" fmla="*/ 0 w 82"/>
                    <a:gd name="T41" fmla="*/ 0 h 76"/>
                    <a:gd name="T42" fmla="*/ 0 w 82"/>
                    <a:gd name="T43" fmla="*/ 0 h 76"/>
                    <a:gd name="T44" fmla="*/ 0 w 82"/>
                    <a:gd name="T45" fmla="*/ 0 h 76"/>
                    <a:gd name="T46" fmla="*/ 0 w 82"/>
                    <a:gd name="T47" fmla="*/ 0 h 76"/>
                    <a:gd name="T48" fmla="*/ 0 w 82"/>
                    <a:gd name="T49" fmla="*/ 0 h 76"/>
                    <a:gd name="T50" fmla="*/ 0 w 82"/>
                    <a:gd name="T51" fmla="*/ 0 h 76"/>
                    <a:gd name="T52" fmla="*/ 0 w 82"/>
                    <a:gd name="T53" fmla="*/ 0 h 76"/>
                    <a:gd name="T54" fmla="*/ 0 w 82"/>
                    <a:gd name="T55" fmla="*/ 0 h 76"/>
                    <a:gd name="T56" fmla="*/ 0 w 82"/>
                    <a:gd name="T57" fmla="*/ 0 h 76"/>
                    <a:gd name="T58" fmla="*/ 0 w 82"/>
                    <a:gd name="T59" fmla="*/ 0 h 76"/>
                    <a:gd name="T60" fmla="*/ 0 w 82"/>
                    <a:gd name="T61" fmla="*/ 0 h 76"/>
                    <a:gd name="T62" fmla="*/ 0 w 82"/>
                    <a:gd name="T63" fmla="*/ 0 h 76"/>
                    <a:gd name="T64" fmla="*/ 0 w 82"/>
                    <a:gd name="T65" fmla="*/ 0 h 7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2" h="76">
                      <a:moveTo>
                        <a:pt x="32" y="75"/>
                      </a:moveTo>
                      <a:lnTo>
                        <a:pt x="38" y="76"/>
                      </a:lnTo>
                      <a:lnTo>
                        <a:pt x="44" y="76"/>
                      </a:lnTo>
                      <a:lnTo>
                        <a:pt x="50" y="76"/>
                      </a:lnTo>
                      <a:lnTo>
                        <a:pt x="57" y="75"/>
                      </a:lnTo>
                      <a:lnTo>
                        <a:pt x="61" y="72"/>
                      </a:lnTo>
                      <a:lnTo>
                        <a:pt x="67" y="67"/>
                      </a:lnTo>
                      <a:lnTo>
                        <a:pt x="72" y="64"/>
                      </a:lnTo>
                      <a:lnTo>
                        <a:pt x="76" y="59"/>
                      </a:lnTo>
                      <a:lnTo>
                        <a:pt x="80" y="56"/>
                      </a:lnTo>
                      <a:lnTo>
                        <a:pt x="82" y="52"/>
                      </a:lnTo>
                      <a:lnTo>
                        <a:pt x="82" y="47"/>
                      </a:lnTo>
                      <a:lnTo>
                        <a:pt x="79" y="43"/>
                      </a:lnTo>
                      <a:lnTo>
                        <a:pt x="70" y="39"/>
                      </a:lnTo>
                      <a:lnTo>
                        <a:pt x="63" y="37"/>
                      </a:lnTo>
                      <a:lnTo>
                        <a:pt x="54" y="39"/>
                      </a:lnTo>
                      <a:lnTo>
                        <a:pt x="47" y="41"/>
                      </a:lnTo>
                      <a:lnTo>
                        <a:pt x="39" y="44"/>
                      </a:lnTo>
                      <a:lnTo>
                        <a:pt x="35" y="49"/>
                      </a:lnTo>
                      <a:lnTo>
                        <a:pt x="32" y="50"/>
                      </a:lnTo>
                      <a:lnTo>
                        <a:pt x="30" y="52"/>
                      </a:lnTo>
                      <a:lnTo>
                        <a:pt x="29" y="43"/>
                      </a:lnTo>
                      <a:lnTo>
                        <a:pt x="23" y="23"/>
                      </a:lnTo>
                      <a:lnTo>
                        <a:pt x="14" y="6"/>
                      </a:lnTo>
                      <a:lnTo>
                        <a:pt x="4" y="0"/>
                      </a:lnTo>
                      <a:lnTo>
                        <a:pt x="0" y="17"/>
                      </a:lnTo>
                      <a:lnTo>
                        <a:pt x="0" y="31"/>
                      </a:lnTo>
                      <a:lnTo>
                        <a:pt x="4" y="44"/>
                      </a:lnTo>
                      <a:lnTo>
                        <a:pt x="11" y="54"/>
                      </a:lnTo>
                      <a:lnTo>
                        <a:pt x="19" y="63"/>
                      </a:lnTo>
                      <a:lnTo>
                        <a:pt x="25" y="70"/>
                      </a:lnTo>
                      <a:lnTo>
                        <a:pt x="30" y="73"/>
                      </a:lnTo>
                      <a:lnTo>
                        <a:pt x="32" y="75"/>
                      </a:lnTo>
                      <a:close/>
                    </a:path>
                  </a:pathLst>
                </a:custGeom>
                <a:solidFill>
                  <a:srgbClr val="FFFFFF"/>
                </a:solidFill>
                <a:ln w="9525">
                  <a:solidFill>
                    <a:srgbClr val="969696"/>
                  </a:solidFill>
                  <a:round/>
                  <a:headEnd/>
                  <a:tailEnd/>
                </a:ln>
              </p:spPr>
              <p:txBody>
                <a:bodyPr/>
                <a:lstStyle/>
                <a:p>
                  <a:pPr algn="l"/>
                  <a:endParaRPr lang="en-US"/>
                </a:p>
              </p:txBody>
            </p:sp>
            <p:sp>
              <p:nvSpPr>
                <p:cNvPr id="127090" name="Freeform 39"/>
                <p:cNvSpPr>
                  <a:spLocks/>
                </p:cNvSpPr>
                <p:nvPr/>
              </p:nvSpPr>
              <p:spPr bwMode="auto">
                <a:xfrm>
                  <a:off x="8404" y="4847"/>
                  <a:ext cx="25" cy="22"/>
                </a:xfrm>
                <a:custGeom>
                  <a:avLst/>
                  <a:gdLst>
                    <a:gd name="T0" fmla="*/ 0 w 75"/>
                    <a:gd name="T1" fmla="*/ 0 h 66"/>
                    <a:gd name="T2" fmla="*/ 0 w 75"/>
                    <a:gd name="T3" fmla="*/ 0 h 66"/>
                    <a:gd name="T4" fmla="*/ 0 w 75"/>
                    <a:gd name="T5" fmla="*/ 0 h 66"/>
                    <a:gd name="T6" fmla="*/ 0 w 75"/>
                    <a:gd name="T7" fmla="*/ 0 h 66"/>
                    <a:gd name="T8" fmla="*/ 0 w 75"/>
                    <a:gd name="T9" fmla="*/ 0 h 66"/>
                    <a:gd name="T10" fmla="*/ 0 w 75"/>
                    <a:gd name="T11" fmla="*/ 0 h 66"/>
                    <a:gd name="T12" fmla="*/ 0 w 75"/>
                    <a:gd name="T13" fmla="*/ 0 h 66"/>
                    <a:gd name="T14" fmla="*/ 0 w 75"/>
                    <a:gd name="T15" fmla="*/ 0 h 66"/>
                    <a:gd name="T16" fmla="*/ 0 w 75"/>
                    <a:gd name="T17" fmla="*/ 0 h 66"/>
                    <a:gd name="T18" fmla="*/ 0 w 75"/>
                    <a:gd name="T19" fmla="*/ 0 h 66"/>
                    <a:gd name="T20" fmla="*/ 0 w 75"/>
                    <a:gd name="T21" fmla="*/ 0 h 66"/>
                    <a:gd name="T22" fmla="*/ 0 w 75"/>
                    <a:gd name="T23" fmla="*/ 0 h 66"/>
                    <a:gd name="T24" fmla="*/ 0 w 75"/>
                    <a:gd name="T25" fmla="*/ 0 h 66"/>
                    <a:gd name="T26" fmla="*/ 0 w 75"/>
                    <a:gd name="T27" fmla="*/ 0 h 66"/>
                    <a:gd name="T28" fmla="*/ 0 w 75"/>
                    <a:gd name="T29" fmla="*/ 0 h 66"/>
                    <a:gd name="T30" fmla="*/ 0 w 75"/>
                    <a:gd name="T31" fmla="*/ 0 h 66"/>
                    <a:gd name="T32" fmla="*/ 0 w 75"/>
                    <a:gd name="T33" fmla="*/ 0 h 66"/>
                    <a:gd name="T34" fmla="*/ 0 w 75"/>
                    <a:gd name="T35" fmla="*/ 0 h 66"/>
                    <a:gd name="T36" fmla="*/ 0 w 75"/>
                    <a:gd name="T37" fmla="*/ 0 h 66"/>
                    <a:gd name="T38" fmla="*/ 0 w 75"/>
                    <a:gd name="T39" fmla="*/ 0 h 66"/>
                    <a:gd name="T40" fmla="*/ 0 w 75"/>
                    <a:gd name="T41" fmla="*/ 0 h 66"/>
                    <a:gd name="T42" fmla="*/ 0 w 75"/>
                    <a:gd name="T43" fmla="*/ 0 h 66"/>
                    <a:gd name="T44" fmla="*/ 0 w 75"/>
                    <a:gd name="T45" fmla="*/ 0 h 66"/>
                    <a:gd name="T46" fmla="*/ 0 w 75"/>
                    <a:gd name="T47" fmla="*/ 0 h 66"/>
                    <a:gd name="T48" fmla="*/ 0 w 75"/>
                    <a:gd name="T49" fmla="*/ 0 h 66"/>
                    <a:gd name="T50" fmla="*/ 0 w 75"/>
                    <a:gd name="T51" fmla="*/ 0 h 66"/>
                    <a:gd name="T52" fmla="*/ 0 w 75"/>
                    <a:gd name="T53" fmla="*/ 0 h 66"/>
                    <a:gd name="T54" fmla="*/ 0 w 75"/>
                    <a:gd name="T55" fmla="*/ 0 h 66"/>
                    <a:gd name="T56" fmla="*/ 0 w 75"/>
                    <a:gd name="T57" fmla="*/ 0 h 6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5" h="66">
                      <a:moveTo>
                        <a:pt x="12" y="53"/>
                      </a:moveTo>
                      <a:lnTo>
                        <a:pt x="15" y="56"/>
                      </a:lnTo>
                      <a:lnTo>
                        <a:pt x="19" y="60"/>
                      </a:lnTo>
                      <a:lnTo>
                        <a:pt x="25" y="62"/>
                      </a:lnTo>
                      <a:lnTo>
                        <a:pt x="27" y="63"/>
                      </a:lnTo>
                      <a:lnTo>
                        <a:pt x="32" y="65"/>
                      </a:lnTo>
                      <a:lnTo>
                        <a:pt x="40" y="65"/>
                      </a:lnTo>
                      <a:lnTo>
                        <a:pt x="49" y="66"/>
                      </a:lnTo>
                      <a:lnTo>
                        <a:pt x="57" y="65"/>
                      </a:lnTo>
                      <a:lnTo>
                        <a:pt x="65" y="63"/>
                      </a:lnTo>
                      <a:lnTo>
                        <a:pt x="71" y="60"/>
                      </a:lnTo>
                      <a:lnTo>
                        <a:pt x="75" y="55"/>
                      </a:lnTo>
                      <a:lnTo>
                        <a:pt x="75" y="46"/>
                      </a:lnTo>
                      <a:lnTo>
                        <a:pt x="72" y="39"/>
                      </a:lnTo>
                      <a:lnTo>
                        <a:pt x="66" y="35"/>
                      </a:lnTo>
                      <a:lnTo>
                        <a:pt x="59" y="33"/>
                      </a:lnTo>
                      <a:lnTo>
                        <a:pt x="50" y="33"/>
                      </a:lnTo>
                      <a:lnTo>
                        <a:pt x="41" y="35"/>
                      </a:lnTo>
                      <a:lnTo>
                        <a:pt x="34" y="36"/>
                      </a:lnTo>
                      <a:lnTo>
                        <a:pt x="28" y="39"/>
                      </a:lnTo>
                      <a:lnTo>
                        <a:pt x="27" y="39"/>
                      </a:lnTo>
                      <a:lnTo>
                        <a:pt x="25" y="32"/>
                      </a:lnTo>
                      <a:lnTo>
                        <a:pt x="19" y="16"/>
                      </a:lnTo>
                      <a:lnTo>
                        <a:pt x="10" y="3"/>
                      </a:lnTo>
                      <a:lnTo>
                        <a:pt x="0" y="0"/>
                      </a:lnTo>
                      <a:lnTo>
                        <a:pt x="0" y="22"/>
                      </a:lnTo>
                      <a:lnTo>
                        <a:pt x="5" y="39"/>
                      </a:lnTo>
                      <a:lnTo>
                        <a:pt x="9" y="49"/>
                      </a:lnTo>
                      <a:lnTo>
                        <a:pt x="12" y="53"/>
                      </a:lnTo>
                      <a:close/>
                    </a:path>
                  </a:pathLst>
                </a:custGeom>
                <a:solidFill>
                  <a:srgbClr val="FFFFFF"/>
                </a:solidFill>
                <a:ln w="9525">
                  <a:solidFill>
                    <a:srgbClr val="969696"/>
                  </a:solidFill>
                  <a:round/>
                  <a:headEnd/>
                  <a:tailEnd/>
                </a:ln>
              </p:spPr>
              <p:txBody>
                <a:bodyPr/>
                <a:lstStyle/>
                <a:p>
                  <a:pPr algn="l"/>
                  <a:endParaRPr lang="en-US"/>
                </a:p>
              </p:txBody>
            </p:sp>
            <p:sp>
              <p:nvSpPr>
                <p:cNvPr id="127091" name="Freeform 40"/>
                <p:cNvSpPr>
                  <a:spLocks/>
                </p:cNvSpPr>
                <p:nvPr/>
              </p:nvSpPr>
              <p:spPr bwMode="auto">
                <a:xfrm>
                  <a:off x="8434" y="4844"/>
                  <a:ext cx="25" cy="21"/>
                </a:xfrm>
                <a:custGeom>
                  <a:avLst/>
                  <a:gdLst>
                    <a:gd name="T0" fmla="*/ 0 w 75"/>
                    <a:gd name="T1" fmla="*/ 0 h 63"/>
                    <a:gd name="T2" fmla="*/ 0 w 75"/>
                    <a:gd name="T3" fmla="*/ 0 h 63"/>
                    <a:gd name="T4" fmla="*/ 0 w 75"/>
                    <a:gd name="T5" fmla="*/ 0 h 63"/>
                    <a:gd name="T6" fmla="*/ 0 w 75"/>
                    <a:gd name="T7" fmla="*/ 0 h 63"/>
                    <a:gd name="T8" fmla="*/ 0 w 75"/>
                    <a:gd name="T9" fmla="*/ 0 h 63"/>
                    <a:gd name="T10" fmla="*/ 0 w 75"/>
                    <a:gd name="T11" fmla="*/ 0 h 63"/>
                    <a:gd name="T12" fmla="*/ 0 w 75"/>
                    <a:gd name="T13" fmla="*/ 0 h 63"/>
                    <a:gd name="T14" fmla="*/ 0 w 75"/>
                    <a:gd name="T15" fmla="*/ 0 h 63"/>
                    <a:gd name="T16" fmla="*/ 0 w 75"/>
                    <a:gd name="T17" fmla="*/ 0 h 63"/>
                    <a:gd name="T18" fmla="*/ 0 w 75"/>
                    <a:gd name="T19" fmla="*/ 0 h 63"/>
                    <a:gd name="T20" fmla="*/ 0 w 75"/>
                    <a:gd name="T21" fmla="*/ 0 h 63"/>
                    <a:gd name="T22" fmla="*/ 0 w 75"/>
                    <a:gd name="T23" fmla="*/ 0 h 63"/>
                    <a:gd name="T24" fmla="*/ 0 w 75"/>
                    <a:gd name="T25" fmla="*/ 0 h 63"/>
                    <a:gd name="T26" fmla="*/ 0 w 75"/>
                    <a:gd name="T27" fmla="*/ 0 h 63"/>
                    <a:gd name="T28" fmla="*/ 0 w 75"/>
                    <a:gd name="T29" fmla="*/ 0 h 63"/>
                    <a:gd name="T30" fmla="*/ 0 w 75"/>
                    <a:gd name="T31" fmla="*/ 0 h 63"/>
                    <a:gd name="T32" fmla="*/ 0 w 75"/>
                    <a:gd name="T33" fmla="*/ 0 h 63"/>
                    <a:gd name="T34" fmla="*/ 0 w 75"/>
                    <a:gd name="T35" fmla="*/ 0 h 63"/>
                    <a:gd name="T36" fmla="*/ 0 w 75"/>
                    <a:gd name="T37" fmla="*/ 0 h 63"/>
                    <a:gd name="T38" fmla="*/ 0 w 75"/>
                    <a:gd name="T39" fmla="*/ 0 h 63"/>
                    <a:gd name="T40" fmla="*/ 0 w 75"/>
                    <a:gd name="T41" fmla="*/ 0 h 63"/>
                    <a:gd name="T42" fmla="*/ 0 w 75"/>
                    <a:gd name="T43" fmla="*/ 0 h 63"/>
                    <a:gd name="T44" fmla="*/ 0 w 75"/>
                    <a:gd name="T45" fmla="*/ 0 h 63"/>
                    <a:gd name="T46" fmla="*/ 0 w 75"/>
                    <a:gd name="T47" fmla="*/ 0 h 63"/>
                    <a:gd name="T48" fmla="*/ 0 w 75"/>
                    <a:gd name="T49" fmla="*/ 0 h 63"/>
                    <a:gd name="T50" fmla="*/ 0 w 75"/>
                    <a:gd name="T51" fmla="*/ 0 h 63"/>
                    <a:gd name="T52" fmla="*/ 0 w 75"/>
                    <a:gd name="T53" fmla="*/ 0 h 63"/>
                    <a:gd name="T54" fmla="*/ 0 w 75"/>
                    <a:gd name="T55" fmla="*/ 0 h 63"/>
                    <a:gd name="T56" fmla="*/ 0 w 75"/>
                    <a:gd name="T57" fmla="*/ 0 h 6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5" h="63">
                      <a:moveTo>
                        <a:pt x="3" y="41"/>
                      </a:moveTo>
                      <a:lnTo>
                        <a:pt x="4" y="46"/>
                      </a:lnTo>
                      <a:lnTo>
                        <a:pt x="10" y="50"/>
                      </a:lnTo>
                      <a:lnTo>
                        <a:pt x="14" y="56"/>
                      </a:lnTo>
                      <a:lnTo>
                        <a:pt x="16" y="57"/>
                      </a:lnTo>
                      <a:lnTo>
                        <a:pt x="23" y="60"/>
                      </a:lnTo>
                      <a:lnTo>
                        <a:pt x="32" y="63"/>
                      </a:lnTo>
                      <a:lnTo>
                        <a:pt x="42" y="63"/>
                      </a:lnTo>
                      <a:lnTo>
                        <a:pt x="54" y="61"/>
                      </a:lnTo>
                      <a:lnTo>
                        <a:pt x="64" y="58"/>
                      </a:lnTo>
                      <a:lnTo>
                        <a:pt x="72" y="54"/>
                      </a:lnTo>
                      <a:lnTo>
                        <a:pt x="75" y="47"/>
                      </a:lnTo>
                      <a:lnTo>
                        <a:pt x="73" y="40"/>
                      </a:lnTo>
                      <a:lnTo>
                        <a:pt x="67" y="34"/>
                      </a:lnTo>
                      <a:lnTo>
                        <a:pt x="60" y="30"/>
                      </a:lnTo>
                      <a:lnTo>
                        <a:pt x="53" y="28"/>
                      </a:lnTo>
                      <a:lnTo>
                        <a:pt x="45" y="30"/>
                      </a:lnTo>
                      <a:lnTo>
                        <a:pt x="36" y="31"/>
                      </a:lnTo>
                      <a:lnTo>
                        <a:pt x="31" y="33"/>
                      </a:lnTo>
                      <a:lnTo>
                        <a:pt x="26" y="36"/>
                      </a:lnTo>
                      <a:lnTo>
                        <a:pt x="25" y="36"/>
                      </a:lnTo>
                      <a:lnTo>
                        <a:pt x="23" y="30"/>
                      </a:lnTo>
                      <a:lnTo>
                        <a:pt x="17" y="15"/>
                      </a:lnTo>
                      <a:lnTo>
                        <a:pt x="10" y="2"/>
                      </a:lnTo>
                      <a:lnTo>
                        <a:pt x="0" y="0"/>
                      </a:lnTo>
                      <a:lnTo>
                        <a:pt x="0" y="15"/>
                      </a:lnTo>
                      <a:lnTo>
                        <a:pt x="1" y="28"/>
                      </a:lnTo>
                      <a:lnTo>
                        <a:pt x="3" y="38"/>
                      </a:lnTo>
                      <a:lnTo>
                        <a:pt x="3" y="41"/>
                      </a:lnTo>
                      <a:close/>
                    </a:path>
                  </a:pathLst>
                </a:custGeom>
                <a:solidFill>
                  <a:srgbClr val="FFFFFF"/>
                </a:solidFill>
                <a:ln w="9525">
                  <a:solidFill>
                    <a:srgbClr val="969696"/>
                  </a:solidFill>
                  <a:round/>
                  <a:headEnd/>
                  <a:tailEnd/>
                </a:ln>
              </p:spPr>
              <p:txBody>
                <a:bodyPr/>
                <a:lstStyle/>
                <a:p>
                  <a:pPr algn="l"/>
                  <a:endParaRPr lang="en-US"/>
                </a:p>
              </p:txBody>
            </p:sp>
            <p:sp>
              <p:nvSpPr>
                <p:cNvPr id="127092" name="Freeform 41"/>
                <p:cNvSpPr>
                  <a:spLocks/>
                </p:cNvSpPr>
                <p:nvPr/>
              </p:nvSpPr>
              <p:spPr bwMode="auto">
                <a:xfrm>
                  <a:off x="8126" y="4482"/>
                  <a:ext cx="83" cy="97"/>
                </a:xfrm>
                <a:custGeom>
                  <a:avLst/>
                  <a:gdLst>
                    <a:gd name="T0" fmla="*/ 0 w 250"/>
                    <a:gd name="T1" fmla="*/ 0 h 290"/>
                    <a:gd name="T2" fmla="*/ 0 w 250"/>
                    <a:gd name="T3" fmla="*/ 0 h 290"/>
                    <a:gd name="T4" fmla="*/ 0 w 250"/>
                    <a:gd name="T5" fmla="*/ 0 h 290"/>
                    <a:gd name="T6" fmla="*/ 0 w 250"/>
                    <a:gd name="T7" fmla="*/ 0 h 290"/>
                    <a:gd name="T8" fmla="*/ 0 w 250"/>
                    <a:gd name="T9" fmla="*/ 0 h 290"/>
                    <a:gd name="T10" fmla="*/ 0 w 250"/>
                    <a:gd name="T11" fmla="*/ 0 h 290"/>
                    <a:gd name="T12" fmla="*/ 0 w 250"/>
                    <a:gd name="T13" fmla="*/ 1 h 290"/>
                    <a:gd name="T14" fmla="*/ 0 w 250"/>
                    <a:gd name="T15" fmla="*/ 1 h 290"/>
                    <a:gd name="T16" fmla="*/ 0 w 250"/>
                    <a:gd name="T17" fmla="*/ 1 h 290"/>
                    <a:gd name="T18" fmla="*/ 0 w 250"/>
                    <a:gd name="T19" fmla="*/ 1 h 290"/>
                    <a:gd name="T20" fmla="*/ 0 w 250"/>
                    <a:gd name="T21" fmla="*/ 1 h 290"/>
                    <a:gd name="T22" fmla="*/ 0 w 250"/>
                    <a:gd name="T23" fmla="*/ 1 h 290"/>
                    <a:gd name="T24" fmla="*/ 0 w 250"/>
                    <a:gd name="T25" fmla="*/ 1 h 290"/>
                    <a:gd name="T26" fmla="*/ 0 w 250"/>
                    <a:gd name="T27" fmla="*/ 1 h 290"/>
                    <a:gd name="T28" fmla="*/ 0 w 250"/>
                    <a:gd name="T29" fmla="*/ 1 h 290"/>
                    <a:gd name="T30" fmla="*/ 1 w 250"/>
                    <a:gd name="T31" fmla="*/ 1 h 290"/>
                    <a:gd name="T32" fmla="*/ 1 w 250"/>
                    <a:gd name="T33" fmla="*/ 1 h 290"/>
                    <a:gd name="T34" fmla="*/ 1 w 250"/>
                    <a:gd name="T35" fmla="*/ 1 h 290"/>
                    <a:gd name="T36" fmla="*/ 1 w 250"/>
                    <a:gd name="T37" fmla="*/ 1 h 290"/>
                    <a:gd name="T38" fmla="*/ 1 w 250"/>
                    <a:gd name="T39" fmla="*/ 1 h 290"/>
                    <a:gd name="T40" fmla="*/ 1 w 250"/>
                    <a:gd name="T41" fmla="*/ 1 h 290"/>
                    <a:gd name="T42" fmla="*/ 1 w 250"/>
                    <a:gd name="T43" fmla="*/ 1 h 290"/>
                    <a:gd name="T44" fmla="*/ 1 w 250"/>
                    <a:gd name="T45" fmla="*/ 1 h 290"/>
                    <a:gd name="T46" fmla="*/ 1 w 250"/>
                    <a:gd name="T47" fmla="*/ 1 h 290"/>
                    <a:gd name="T48" fmla="*/ 1 w 250"/>
                    <a:gd name="T49" fmla="*/ 1 h 290"/>
                    <a:gd name="T50" fmla="*/ 1 w 250"/>
                    <a:gd name="T51" fmla="*/ 1 h 290"/>
                    <a:gd name="T52" fmla="*/ 1 w 250"/>
                    <a:gd name="T53" fmla="*/ 1 h 290"/>
                    <a:gd name="T54" fmla="*/ 0 w 250"/>
                    <a:gd name="T55" fmla="*/ 1 h 290"/>
                    <a:gd name="T56" fmla="*/ 0 w 250"/>
                    <a:gd name="T57" fmla="*/ 1 h 290"/>
                    <a:gd name="T58" fmla="*/ 0 w 250"/>
                    <a:gd name="T59" fmla="*/ 1 h 290"/>
                    <a:gd name="T60" fmla="*/ 0 w 250"/>
                    <a:gd name="T61" fmla="*/ 1 h 290"/>
                    <a:gd name="T62" fmla="*/ 0 w 250"/>
                    <a:gd name="T63" fmla="*/ 1 h 290"/>
                    <a:gd name="T64" fmla="*/ 0 w 250"/>
                    <a:gd name="T65" fmla="*/ 1 h 290"/>
                    <a:gd name="T66" fmla="*/ 0 w 250"/>
                    <a:gd name="T67" fmla="*/ 1 h 290"/>
                    <a:gd name="T68" fmla="*/ 0 w 250"/>
                    <a:gd name="T69" fmla="*/ 0 h 290"/>
                    <a:gd name="T70" fmla="*/ 0 w 250"/>
                    <a:gd name="T71" fmla="*/ 0 h 290"/>
                    <a:gd name="T72" fmla="*/ 0 w 250"/>
                    <a:gd name="T73" fmla="*/ 0 h 290"/>
                    <a:gd name="T74" fmla="*/ 1 w 250"/>
                    <a:gd name="T75" fmla="*/ 0 h 290"/>
                    <a:gd name="T76" fmla="*/ 1 w 250"/>
                    <a:gd name="T77" fmla="*/ 0 h 290"/>
                    <a:gd name="T78" fmla="*/ 1 w 250"/>
                    <a:gd name="T79" fmla="*/ 0 h 290"/>
                    <a:gd name="T80" fmla="*/ 1 w 250"/>
                    <a:gd name="T81" fmla="*/ 0 h 290"/>
                    <a:gd name="T82" fmla="*/ 1 w 250"/>
                    <a:gd name="T83" fmla="*/ 0 h 290"/>
                    <a:gd name="T84" fmla="*/ 1 w 250"/>
                    <a:gd name="T85" fmla="*/ 0 h 290"/>
                    <a:gd name="T86" fmla="*/ 1 w 250"/>
                    <a:gd name="T87" fmla="*/ 0 h 290"/>
                    <a:gd name="T88" fmla="*/ 1 w 250"/>
                    <a:gd name="T89" fmla="*/ 0 h 290"/>
                    <a:gd name="T90" fmla="*/ 1 w 250"/>
                    <a:gd name="T91" fmla="*/ 0 h 290"/>
                    <a:gd name="T92" fmla="*/ 1 w 250"/>
                    <a:gd name="T93" fmla="*/ 0 h 290"/>
                    <a:gd name="T94" fmla="*/ 0 w 250"/>
                    <a:gd name="T95" fmla="*/ 0 h 290"/>
                    <a:gd name="T96" fmla="*/ 0 w 250"/>
                    <a:gd name="T97" fmla="*/ 0 h 29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50" h="290">
                      <a:moveTo>
                        <a:pt x="88" y="37"/>
                      </a:moveTo>
                      <a:lnTo>
                        <a:pt x="69" y="49"/>
                      </a:lnTo>
                      <a:lnTo>
                        <a:pt x="53" y="63"/>
                      </a:lnTo>
                      <a:lnTo>
                        <a:pt x="39" y="79"/>
                      </a:lnTo>
                      <a:lnTo>
                        <a:pt x="25" y="96"/>
                      </a:lnTo>
                      <a:lnTo>
                        <a:pt x="15" y="115"/>
                      </a:lnTo>
                      <a:lnTo>
                        <a:pt x="8" y="135"/>
                      </a:lnTo>
                      <a:lnTo>
                        <a:pt x="3" y="157"/>
                      </a:lnTo>
                      <a:lnTo>
                        <a:pt x="0" y="178"/>
                      </a:lnTo>
                      <a:lnTo>
                        <a:pt x="3" y="208"/>
                      </a:lnTo>
                      <a:lnTo>
                        <a:pt x="15" y="233"/>
                      </a:lnTo>
                      <a:lnTo>
                        <a:pt x="33" y="254"/>
                      </a:lnTo>
                      <a:lnTo>
                        <a:pt x="56" y="270"/>
                      </a:lnTo>
                      <a:lnTo>
                        <a:pt x="83" y="283"/>
                      </a:lnTo>
                      <a:lnTo>
                        <a:pt x="110" y="289"/>
                      </a:lnTo>
                      <a:lnTo>
                        <a:pt x="140" y="290"/>
                      </a:lnTo>
                      <a:lnTo>
                        <a:pt x="168" y="286"/>
                      </a:lnTo>
                      <a:lnTo>
                        <a:pt x="174" y="286"/>
                      </a:lnTo>
                      <a:lnTo>
                        <a:pt x="179" y="283"/>
                      </a:lnTo>
                      <a:lnTo>
                        <a:pt x="184" y="279"/>
                      </a:lnTo>
                      <a:lnTo>
                        <a:pt x="185" y="273"/>
                      </a:lnTo>
                      <a:lnTo>
                        <a:pt x="182" y="266"/>
                      </a:lnTo>
                      <a:lnTo>
                        <a:pt x="176" y="260"/>
                      </a:lnTo>
                      <a:lnTo>
                        <a:pt x="169" y="254"/>
                      </a:lnTo>
                      <a:lnTo>
                        <a:pt x="162" y="252"/>
                      </a:lnTo>
                      <a:lnTo>
                        <a:pt x="147" y="247"/>
                      </a:lnTo>
                      <a:lnTo>
                        <a:pt x="132" y="244"/>
                      </a:lnTo>
                      <a:lnTo>
                        <a:pt x="118" y="242"/>
                      </a:lnTo>
                      <a:lnTo>
                        <a:pt x="105" y="239"/>
                      </a:lnTo>
                      <a:lnTo>
                        <a:pt x="91" y="234"/>
                      </a:lnTo>
                      <a:lnTo>
                        <a:pt x="78" y="229"/>
                      </a:lnTo>
                      <a:lnTo>
                        <a:pt x="66" y="221"/>
                      </a:lnTo>
                      <a:lnTo>
                        <a:pt x="55" y="210"/>
                      </a:lnTo>
                      <a:lnTo>
                        <a:pt x="50" y="161"/>
                      </a:lnTo>
                      <a:lnTo>
                        <a:pt x="62" y="121"/>
                      </a:lnTo>
                      <a:lnTo>
                        <a:pt x="85" y="89"/>
                      </a:lnTo>
                      <a:lnTo>
                        <a:pt x="118" y="63"/>
                      </a:lnTo>
                      <a:lnTo>
                        <a:pt x="153" y="43"/>
                      </a:lnTo>
                      <a:lnTo>
                        <a:pt x="190" y="27"/>
                      </a:lnTo>
                      <a:lnTo>
                        <a:pt x="223" y="16"/>
                      </a:lnTo>
                      <a:lnTo>
                        <a:pt x="250" y="6"/>
                      </a:lnTo>
                      <a:lnTo>
                        <a:pt x="234" y="2"/>
                      </a:lnTo>
                      <a:lnTo>
                        <a:pt x="216" y="0"/>
                      </a:lnTo>
                      <a:lnTo>
                        <a:pt x="196" y="3"/>
                      </a:lnTo>
                      <a:lnTo>
                        <a:pt x="174" y="6"/>
                      </a:lnTo>
                      <a:lnTo>
                        <a:pt x="152" y="13"/>
                      </a:lnTo>
                      <a:lnTo>
                        <a:pt x="130" y="20"/>
                      </a:lnTo>
                      <a:lnTo>
                        <a:pt x="107" y="29"/>
                      </a:lnTo>
                      <a:lnTo>
                        <a:pt x="88" y="37"/>
                      </a:lnTo>
                      <a:close/>
                    </a:path>
                  </a:pathLst>
                </a:custGeom>
                <a:solidFill>
                  <a:srgbClr val="C9E8FF"/>
                </a:solidFill>
                <a:ln>
                  <a:noFill/>
                </a:ln>
                <a:extLst>
                  <a:ext uri="{91240B29-F687-4F45-9708-019B960494DF}">
                    <a14:hiddenLine xmlns:a14="http://schemas.microsoft.com/office/drawing/2010/main" w="9525">
                      <a:solidFill>
                        <a:srgbClr val="969696"/>
                      </a:solidFill>
                      <a:round/>
                      <a:headEnd/>
                      <a:tailEnd/>
                    </a14:hiddenLine>
                  </a:ext>
                </a:extLst>
              </p:spPr>
              <p:txBody>
                <a:bodyPr/>
                <a:lstStyle/>
                <a:p>
                  <a:pPr algn="l"/>
                  <a:endParaRPr lang="en-US"/>
                </a:p>
              </p:txBody>
            </p:sp>
            <p:sp>
              <p:nvSpPr>
                <p:cNvPr id="127093" name="Freeform 42"/>
                <p:cNvSpPr>
                  <a:spLocks/>
                </p:cNvSpPr>
                <p:nvPr/>
              </p:nvSpPr>
              <p:spPr bwMode="auto">
                <a:xfrm>
                  <a:off x="8268" y="4481"/>
                  <a:ext cx="53" cy="75"/>
                </a:xfrm>
                <a:custGeom>
                  <a:avLst/>
                  <a:gdLst>
                    <a:gd name="T0" fmla="*/ 1 w 160"/>
                    <a:gd name="T1" fmla="*/ 0 h 225"/>
                    <a:gd name="T2" fmla="*/ 1 w 160"/>
                    <a:gd name="T3" fmla="*/ 0 h 225"/>
                    <a:gd name="T4" fmla="*/ 1 w 160"/>
                    <a:gd name="T5" fmla="*/ 0 h 225"/>
                    <a:gd name="T6" fmla="*/ 1 w 160"/>
                    <a:gd name="T7" fmla="*/ 1 h 225"/>
                    <a:gd name="T8" fmla="*/ 0 w 160"/>
                    <a:gd name="T9" fmla="*/ 1 h 225"/>
                    <a:gd name="T10" fmla="*/ 0 w 160"/>
                    <a:gd name="T11" fmla="*/ 1 h 225"/>
                    <a:gd name="T12" fmla="*/ 0 w 160"/>
                    <a:gd name="T13" fmla="*/ 1 h 225"/>
                    <a:gd name="T14" fmla="*/ 0 w 160"/>
                    <a:gd name="T15" fmla="*/ 1 h 225"/>
                    <a:gd name="T16" fmla="*/ 0 w 160"/>
                    <a:gd name="T17" fmla="*/ 1 h 225"/>
                    <a:gd name="T18" fmla="*/ 0 w 160"/>
                    <a:gd name="T19" fmla="*/ 1 h 225"/>
                    <a:gd name="T20" fmla="*/ 0 w 160"/>
                    <a:gd name="T21" fmla="*/ 1 h 225"/>
                    <a:gd name="T22" fmla="*/ 0 w 160"/>
                    <a:gd name="T23" fmla="*/ 1 h 225"/>
                    <a:gd name="T24" fmla="*/ 0 w 160"/>
                    <a:gd name="T25" fmla="*/ 1 h 225"/>
                    <a:gd name="T26" fmla="*/ 0 w 160"/>
                    <a:gd name="T27" fmla="*/ 1 h 225"/>
                    <a:gd name="T28" fmla="*/ 0 w 160"/>
                    <a:gd name="T29" fmla="*/ 1 h 225"/>
                    <a:gd name="T30" fmla="*/ 0 w 160"/>
                    <a:gd name="T31" fmla="*/ 1 h 225"/>
                    <a:gd name="T32" fmla="*/ 0 w 160"/>
                    <a:gd name="T33" fmla="*/ 1 h 225"/>
                    <a:gd name="T34" fmla="*/ 0 w 160"/>
                    <a:gd name="T35" fmla="*/ 1 h 225"/>
                    <a:gd name="T36" fmla="*/ 0 w 160"/>
                    <a:gd name="T37" fmla="*/ 1 h 225"/>
                    <a:gd name="T38" fmla="*/ 0 w 160"/>
                    <a:gd name="T39" fmla="*/ 1 h 225"/>
                    <a:gd name="T40" fmla="*/ 1 w 160"/>
                    <a:gd name="T41" fmla="*/ 1 h 225"/>
                    <a:gd name="T42" fmla="*/ 1 w 160"/>
                    <a:gd name="T43" fmla="*/ 1 h 225"/>
                    <a:gd name="T44" fmla="*/ 1 w 160"/>
                    <a:gd name="T45" fmla="*/ 0 h 225"/>
                    <a:gd name="T46" fmla="*/ 1 w 160"/>
                    <a:gd name="T47" fmla="*/ 0 h 225"/>
                    <a:gd name="T48" fmla="*/ 1 w 160"/>
                    <a:gd name="T49" fmla="*/ 0 h 225"/>
                    <a:gd name="T50" fmla="*/ 1 w 160"/>
                    <a:gd name="T51" fmla="*/ 0 h 225"/>
                    <a:gd name="T52" fmla="*/ 0 w 160"/>
                    <a:gd name="T53" fmla="*/ 0 h 225"/>
                    <a:gd name="T54" fmla="*/ 0 w 160"/>
                    <a:gd name="T55" fmla="*/ 0 h 225"/>
                    <a:gd name="T56" fmla="*/ 0 w 160"/>
                    <a:gd name="T57" fmla="*/ 0 h 225"/>
                    <a:gd name="T58" fmla="*/ 0 w 160"/>
                    <a:gd name="T59" fmla="*/ 0 h 225"/>
                    <a:gd name="T60" fmla="*/ 0 w 160"/>
                    <a:gd name="T61" fmla="*/ 0 h 225"/>
                    <a:gd name="T62" fmla="*/ 0 w 160"/>
                    <a:gd name="T63" fmla="*/ 0 h 225"/>
                    <a:gd name="T64" fmla="*/ 0 w 160"/>
                    <a:gd name="T65" fmla="*/ 0 h 225"/>
                    <a:gd name="T66" fmla="*/ 0 w 160"/>
                    <a:gd name="T67" fmla="*/ 0 h 225"/>
                    <a:gd name="T68" fmla="*/ 0 w 160"/>
                    <a:gd name="T69" fmla="*/ 0 h 225"/>
                    <a:gd name="T70" fmla="*/ 0 w 160"/>
                    <a:gd name="T71" fmla="*/ 0 h 225"/>
                    <a:gd name="T72" fmla="*/ 0 w 160"/>
                    <a:gd name="T73" fmla="*/ 0 h 225"/>
                    <a:gd name="T74" fmla="*/ 0 w 160"/>
                    <a:gd name="T75" fmla="*/ 0 h 225"/>
                    <a:gd name="T76" fmla="*/ 0 w 160"/>
                    <a:gd name="T77" fmla="*/ 0 h 225"/>
                    <a:gd name="T78" fmla="*/ 1 w 160"/>
                    <a:gd name="T79" fmla="*/ 0 h 225"/>
                    <a:gd name="T80" fmla="*/ 1 w 160"/>
                    <a:gd name="T81" fmla="*/ 0 h 22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60" h="225">
                      <a:moveTo>
                        <a:pt x="135" y="73"/>
                      </a:moveTo>
                      <a:lnTo>
                        <a:pt x="141" y="96"/>
                      </a:lnTo>
                      <a:lnTo>
                        <a:pt x="140" y="118"/>
                      </a:lnTo>
                      <a:lnTo>
                        <a:pt x="129" y="135"/>
                      </a:lnTo>
                      <a:lnTo>
                        <a:pt x="115" y="151"/>
                      </a:lnTo>
                      <a:lnTo>
                        <a:pt x="97" y="165"/>
                      </a:lnTo>
                      <a:lnTo>
                        <a:pt x="76" y="179"/>
                      </a:lnTo>
                      <a:lnTo>
                        <a:pt x="56" y="192"/>
                      </a:lnTo>
                      <a:lnTo>
                        <a:pt x="38" y="205"/>
                      </a:lnTo>
                      <a:lnTo>
                        <a:pt x="35" y="210"/>
                      </a:lnTo>
                      <a:lnTo>
                        <a:pt x="34" y="212"/>
                      </a:lnTo>
                      <a:lnTo>
                        <a:pt x="34" y="217"/>
                      </a:lnTo>
                      <a:lnTo>
                        <a:pt x="35" y="221"/>
                      </a:lnTo>
                      <a:lnTo>
                        <a:pt x="40" y="224"/>
                      </a:lnTo>
                      <a:lnTo>
                        <a:pt x="44" y="225"/>
                      </a:lnTo>
                      <a:lnTo>
                        <a:pt x="47" y="225"/>
                      </a:lnTo>
                      <a:lnTo>
                        <a:pt x="51" y="224"/>
                      </a:lnTo>
                      <a:lnTo>
                        <a:pt x="75" y="211"/>
                      </a:lnTo>
                      <a:lnTo>
                        <a:pt x="97" y="197"/>
                      </a:lnTo>
                      <a:lnTo>
                        <a:pt x="117" y="181"/>
                      </a:lnTo>
                      <a:lnTo>
                        <a:pt x="137" y="162"/>
                      </a:lnTo>
                      <a:lnTo>
                        <a:pt x="150" y="142"/>
                      </a:lnTo>
                      <a:lnTo>
                        <a:pt x="159" y="119"/>
                      </a:lnTo>
                      <a:lnTo>
                        <a:pt x="160" y="95"/>
                      </a:lnTo>
                      <a:lnTo>
                        <a:pt x="154" y="69"/>
                      </a:lnTo>
                      <a:lnTo>
                        <a:pt x="141" y="49"/>
                      </a:lnTo>
                      <a:lnTo>
                        <a:pt x="122" y="31"/>
                      </a:lnTo>
                      <a:lnTo>
                        <a:pt x="98" y="18"/>
                      </a:lnTo>
                      <a:lnTo>
                        <a:pt x="72" y="8"/>
                      </a:lnTo>
                      <a:lnTo>
                        <a:pt x="46" y="3"/>
                      </a:lnTo>
                      <a:lnTo>
                        <a:pt x="24" y="0"/>
                      </a:lnTo>
                      <a:lnTo>
                        <a:pt x="7" y="0"/>
                      </a:lnTo>
                      <a:lnTo>
                        <a:pt x="0" y="4"/>
                      </a:lnTo>
                      <a:lnTo>
                        <a:pt x="18" y="11"/>
                      </a:lnTo>
                      <a:lnTo>
                        <a:pt x="37" y="17"/>
                      </a:lnTo>
                      <a:lnTo>
                        <a:pt x="57" y="23"/>
                      </a:lnTo>
                      <a:lnTo>
                        <a:pt x="76" y="29"/>
                      </a:lnTo>
                      <a:lnTo>
                        <a:pt x="95" y="36"/>
                      </a:lnTo>
                      <a:lnTo>
                        <a:pt x="112" y="46"/>
                      </a:lnTo>
                      <a:lnTo>
                        <a:pt x="125" y="57"/>
                      </a:lnTo>
                      <a:lnTo>
                        <a:pt x="135" y="73"/>
                      </a:lnTo>
                      <a:close/>
                    </a:path>
                  </a:pathLst>
                </a:custGeom>
                <a:solidFill>
                  <a:srgbClr val="C9E8FF"/>
                </a:solidFill>
                <a:ln>
                  <a:noFill/>
                </a:ln>
                <a:extLst>
                  <a:ext uri="{91240B29-F687-4F45-9708-019B960494DF}">
                    <a14:hiddenLine xmlns:a14="http://schemas.microsoft.com/office/drawing/2010/main" w="9525">
                      <a:solidFill>
                        <a:srgbClr val="969696"/>
                      </a:solidFill>
                      <a:round/>
                      <a:headEnd/>
                      <a:tailEnd/>
                    </a14:hiddenLine>
                  </a:ext>
                </a:extLst>
              </p:spPr>
              <p:txBody>
                <a:bodyPr/>
                <a:lstStyle/>
                <a:p>
                  <a:pPr algn="l"/>
                  <a:endParaRPr lang="en-US"/>
                </a:p>
              </p:txBody>
            </p:sp>
            <p:sp>
              <p:nvSpPr>
                <p:cNvPr id="127094" name="Freeform 43"/>
                <p:cNvSpPr>
                  <a:spLocks/>
                </p:cNvSpPr>
                <p:nvPr/>
              </p:nvSpPr>
              <p:spPr bwMode="auto">
                <a:xfrm>
                  <a:off x="8073" y="4463"/>
                  <a:ext cx="135" cy="158"/>
                </a:xfrm>
                <a:custGeom>
                  <a:avLst/>
                  <a:gdLst>
                    <a:gd name="T0" fmla="*/ 1 w 404"/>
                    <a:gd name="T1" fmla="*/ 0 h 472"/>
                    <a:gd name="T2" fmla="*/ 0 w 404"/>
                    <a:gd name="T3" fmla="*/ 1 h 472"/>
                    <a:gd name="T4" fmla="*/ 0 w 404"/>
                    <a:gd name="T5" fmla="*/ 1 h 472"/>
                    <a:gd name="T6" fmla="*/ 0 w 404"/>
                    <a:gd name="T7" fmla="*/ 1 h 472"/>
                    <a:gd name="T8" fmla="*/ 0 w 404"/>
                    <a:gd name="T9" fmla="*/ 1 h 472"/>
                    <a:gd name="T10" fmla="*/ 0 w 404"/>
                    <a:gd name="T11" fmla="*/ 1 h 472"/>
                    <a:gd name="T12" fmla="*/ 0 w 404"/>
                    <a:gd name="T13" fmla="*/ 2 h 472"/>
                    <a:gd name="T14" fmla="*/ 0 w 404"/>
                    <a:gd name="T15" fmla="*/ 2 h 472"/>
                    <a:gd name="T16" fmla="*/ 0 w 404"/>
                    <a:gd name="T17" fmla="*/ 2 h 472"/>
                    <a:gd name="T18" fmla="*/ 0 w 404"/>
                    <a:gd name="T19" fmla="*/ 2 h 472"/>
                    <a:gd name="T20" fmla="*/ 1 w 404"/>
                    <a:gd name="T21" fmla="*/ 2 h 472"/>
                    <a:gd name="T22" fmla="*/ 1 w 404"/>
                    <a:gd name="T23" fmla="*/ 2 h 472"/>
                    <a:gd name="T24" fmla="*/ 1 w 404"/>
                    <a:gd name="T25" fmla="*/ 2 h 472"/>
                    <a:gd name="T26" fmla="*/ 1 w 404"/>
                    <a:gd name="T27" fmla="*/ 2 h 472"/>
                    <a:gd name="T28" fmla="*/ 1 w 404"/>
                    <a:gd name="T29" fmla="*/ 2 h 472"/>
                    <a:gd name="T30" fmla="*/ 1 w 404"/>
                    <a:gd name="T31" fmla="*/ 2 h 472"/>
                    <a:gd name="T32" fmla="*/ 2 w 404"/>
                    <a:gd name="T33" fmla="*/ 2 h 472"/>
                    <a:gd name="T34" fmla="*/ 2 w 404"/>
                    <a:gd name="T35" fmla="*/ 2 h 472"/>
                    <a:gd name="T36" fmla="*/ 2 w 404"/>
                    <a:gd name="T37" fmla="*/ 2 h 472"/>
                    <a:gd name="T38" fmla="*/ 2 w 404"/>
                    <a:gd name="T39" fmla="*/ 2 h 472"/>
                    <a:gd name="T40" fmla="*/ 2 w 404"/>
                    <a:gd name="T41" fmla="*/ 2 h 472"/>
                    <a:gd name="T42" fmla="*/ 1 w 404"/>
                    <a:gd name="T43" fmla="*/ 2 h 472"/>
                    <a:gd name="T44" fmla="*/ 1 w 404"/>
                    <a:gd name="T45" fmla="*/ 2 h 472"/>
                    <a:gd name="T46" fmla="*/ 1 w 404"/>
                    <a:gd name="T47" fmla="*/ 2 h 472"/>
                    <a:gd name="T48" fmla="*/ 1 w 404"/>
                    <a:gd name="T49" fmla="*/ 2 h 472"/>
                    <a:gd name="T50" fmla="*/ 1 w 404"/>
                    <a:gd name="T51" fmla="*/ 2 h 472"/>
                    <a:gd name="T52" fmla="*/ 1 w 404"/>
                    <a:gd name="T53" fmla="*/ 2 h 472"/>
                    <a:gd name="T54" fmla="*/ 0 w 404"/>
                    <a:gd name="T55" fmla="*/ 2 h 472"/>
                    <a:gd name="T56" fmla="*/ 0 w 404"/>
                    <a:gd name="T57" fmla="*/ 1 h 472"/>
                    <a:gd name="T58" fmla="*/ 0 w 404"/>
                    <a:gd name="T59" fmla="*/ 1 h 472"/>
                    <a:gd name="T60" fmla="*/ 0 w 404"/>
                    <a:gd name="T61" fmla="*/ 1 h 472"/>
                    <a:gd name="T62" fmla="*/ 0 w 404"/>
                    <a:gd name="T63" fmla="*/ 1 h 472"/>
                    <a:gd name="T64" fmla="*/ 0 w 404"/>
                    <a:gd name="T65" fmla="*/ 1 h 472"/>
                    <a:gd name="T66" fmla="*/ 0 w 404"/>
                    <a:gd name="T67" fmla="*/ 1 h 472"/>
                    <a:gd name="T68" fmla="*/ 0 w 404"/>
                    <a:gd name="T69" fmla="*/ 1 h 472"/>
                    <a:gd name="T70" fmla="*/ 1 w 404"/>
                    <a:gd name="T71" fmla="*/ 0 h 472"/>
                    <a:gd name="T72" fmla="*/ 1 w 404"/>
                    <a:gd name="T73" fmla="*/ 0 h 472"/>
                    <a:gd name="T74" fmla="*/ 1 w 404"/>
                    <a:gd name="T75" fmla="*/ 0 h 472"/>
                    <a:gd name="T76" fmla="*/ 1 w 404"/>
                    <a:gd name="T77" fmla="*/ 0 h 472"/>
                    <a:gd name="T78" fmla="*/ 1 w 404"/>
                    <a:gd name="T79" fmla="*/ 0 h 472"/>
                    <a:gd name="T80" fmla="*/ 1 w 404"/>
                    <a:gd name="T81" fmla="*/ 0 h 472"/>
                    <a:gd name="T82" fmla="*/ 1 w 404"/>
                    <a:gd name="T83" fmla="*/ 0 h 472"/>
                    <a:gd name="T84" fmla="*/ 1 w 404"/>
                    <a:gd name="T85" fmla="*/ 0 h 472"/>
                    <a:gd name="T86" fmla="*/ 1 w 404"/>
                    <a:gd name="T87" fmla="*/ 0 h 47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04" h="472">
                      <a:moveTo>
                        <a:pt x="157" y="61"/>
                      </a:moveTo>
                      <a:lnTo>
                        <a:pt x="127" y="87"/>
                      </a:lnTo>
                      <a:lnTo>
                        <a:pt x="96" y="113"/>
                      </a:lnTo>
                      <a:lnTo>
                        <a:pt x="68" y="143"/>
                      </a:lnTo>
                      <a:lnTo>
                        <a:pt x="43" y="175"/>
                      </a:lnTo>
                      <a:lnTo>
                        <a:pt x="22" y="208"/>
                      </a:lnTo>
                      <a:lnTo>
                        <a:pt x="8" y="244"/>
                      </a:lnTo>
                      <a:lnTo>
                        <a:pt x="0" y="283"/>
                      </a:lnTo>
                      <a:lnTo>
                        <a:pt x="2" y="323"/>
                      </a:lnTo>
                      <a:lnTo>
                        <a:pt x="5" y="333"/>
                      </a:lnTo>
                      <a:lnTo>
                        <a:pt x="8" y="344"/>
                      </a:lnTo>
                      <a:lnTo>
                        <a:pt x="12" y="353"/>
                      </a:lnTo>
                      <a:lnTo>
                        <a:pt x="18" y="363"/>
                      </a:lnTo>
                      <a:lnTo>
                        <a:pt x="25" y="372"/>
                      </a:lnTo>
                      <a:lnTo>
                        <a:pt x="34" y="380"/>
                      </a:lnTo>
                      <a:lnTo>
                        <a:pt x="41" y="388"/>
                      </a:lnTo>
                      <a:lnTo>
                        <a:pt x="52" y="393"/>
                      </a:lnTo>
                      <a:lnTo>
                        <a:pt x="71" y="405"/>
                      </a:lnTo>
                      <a:lnTo>
                        <a:pt x="90" y="415"/>
                      </a:lnTo>
                      <a:lnTo>
                        <a:pt x="109" y="424"/>
                      </a:lnTo>
                      <a:lnTo>
                        <a:pt x="129" y="431"/>
                      </a:lnTo>
                      <a:lnTo>
                        <a:pt x="150" y="438"/>
                      </a:lnTo>
                      <a:lnTo>
                        <a:pt x="171" y="444"/>
                      </a:lnTo>
                      <a:lnTo>
                        <a:pt x="191" y="449"/>
                      </a:lnTo>
                      <a:lnTo>
                        <a:pt x="212" y="454"/>
                      </a:lnTo>
                      <a:lnTo>
                        <a:pt x="234" y="458"/>
                      </a:lnTo>
                      <a:lnTo>
                        <a:pt x="254" y="461"/>
                      </a:lnTo>
                      <a:lnTo>
                        <a:pt x="276" y="464"/>
                      </a:lnTo>
                      <a:lnTo>
                        <a:pt x="298" y="467"/>
                      </a:lnTo>
                      <a:lnTo>
                        <a:pt x="319" y="468"/>
                      </a:lnTo>
                      <a:lnTo>
                        <a:pt x="341" y="470"/>
                      </a:lnTo>
                      <a:lnTo>
                        <a:pt x="363" y="471"/>
                      </a:lnTo>
                      <a:lnTo>
                        <a:pt x="383" y="472"/>
                      </a:lnTo>
                      <a:lnTo>
                        <a:pt x="391" y="472"/>
                      </a:lnTo>
                      <a:lnTo>
                        <a:pt x="397" y="470"/>
                      </a:lnTo>
                      <a:lnTo>
                        <a:pt x="401" y="464"/>
                      </a:lnTo>
                      <a:lnTo>
                        <a:pt x="404" y="458"/>
                      </a:lnTo>
                      <a:lnTo>
                        <a:pt x="404" y="451"/>
                      </a:lnTo>
                      <a:lnTo>
                        <a:pt x="401" y="445"/>
                      </a:lnTo>
                      <a:lnTo>
                        <a:pt x="395" y="441"/>
                      </a:lnTo>
                      <a:lnTo>
                        <a:pt x="388" y="438"/>
                      </a:lnTo>
                      <a:lnTo>
                        <a:pt x="369" y="434"/>
                      </a:lnTo>
                      <a:lnTo>
                        <a:pt x="350" y="431"/>
                      </a:lnTo>
                      <a:lnTo>
                        <a:pt x="331" y="426"/>
                      </a:lnTo>
                      <a:lnTo>
                        <a:pt x="310" y="424"/>
                      </a:lnTo>
                      <a:lnTo>
                        <a:pt x="291" y="421"/>
                      </a:lnTo>
                      <a:lnTo>
                        <a:pt x="272" y="418"/>
                      </a:lnTo>
                      <a:lnTo>
                        <a:pt x="251" y="415"/>
                      </a:lnTo>
                      <a:lnTo>
                        <a:pt x="232" y="411"/>
                      </a:lnTo>
                      <a:lnTo>
                        <a:pt x="213" y="408"/>
                      </a:lnTo>
                      <a:lnTo>
                        <a:pt x="194" y="403"/>
                      </a:lnTo>
                      <a:lnTo>
                        <a:pt x="175" y="398"/>
                      </a:lnTo>
                      <a:lnTo>
                        <a:pt x="156" y="393"/>
                      </a:lnTo>
                      <a:lnTo>
                        <a:pt x="138" y="386"/>
                      </a:lnTo>
                      <a:lnTo>
                        <a:pt x="119" y="379"/>
                      </a:lnTo>
                      <a:lnTo>
                        <a:pt x="102" y="372"/>
                      </a:lnTo>
                      <a:lnTo>
                        <a:pt x="84" y="362"/>
                      </a:lnTo>
                      <a:lnTo>
                        <a:pt x="69" y="352"/>
                      </a:lnTo>
                      <a:lnTo>
                        <a:pt x="58" y="339"/>
                      </a:lnTo>
                      <a:lnTo>
                        <a:pt x="49" y="324"/>
                      </a:lnTo>
                      <a:lnTo>
                        <a:pt x="44" y="307"/>
                      </a:lnTo>
                      <a:lnTo>
                        <a:pt x="43" y="290"/>
                      </a:lnTo>
                      <a:lnTo>
                        <a:pt x="44" y="270"/>
                      </a:lnTo>
                      <a:lnTo>
                        <a:pt x="49" y="250"/>
                      </a:lnTo>
                      <a:lnTo>
                        <a:pt x="55" y="234"/>
                      </a:lnTo>
                      <a:lnTo>
                        <a:pt x="65" y="212"/>
                      </a:lnTo>
                      <a:lnTo>
                        <a:pt x="77" y="191"/>
                      </a:lnTo>
                      <a:lnTo>
                        <a:pt x="90" y="172"/>
                      </a:lnTo>
                      <a:lnTo>
                        <a:pt x="104" y="155"/>
                      </a:lnTo>
                      <a:lnTo>
                        <a:pt x="119" y="138"/>
                      </a:lnTo>
                      <a:lnTo>
                        <a:pt x="135" y="120"/>
                      </a:lnTo>
                      <a:lnTo>
                        <a:pt x="154" y="103"/>
                      </a:lnTo>
                      <a:lnTo>
                        <a:pt x="173" y="86"/>
                      </a:lnTo>
                      <a:lnTo>
                        <a:pt x="193" y="71"/>
                      </a:lnTo>
                      <a:lnTo>
                        <a:pt x="218" y="59"/>
                      </a:lnTo>
                      <a:lnTo>
                        <a:pt x="245" y="47"/>
                      </a:lnTo>
                      <a:lnTo>
                        <a:pt x="273" y="36"/>
                      </a:lnTo>
                      <a:lnTo>
                        <a:pt x="298" y="25"/>
                      </a:lnTo>
                      <a:lnTo>
                        <a:pt x="319" y="17"/>
                      </a:lnTo>
                      <a:lnTo>
                        <a:pt x="332" y="8"/>
                      </a:lnTo>
                      <a:lnTo>
                        <a:pt x="336" y="2"/>
                      </a:lnTo>
                      <a:lnTo>
                        <a:pt x="322" y="0"/>
                      </a:lnTo>
                      <a:lnTo>
                        <a:pt x="301" y="1"/>
                      </a:lnTo>
                      <a:lnTo>
                        <a:pt x="278" y="5"/>
                      </a:lnTo>
                      <a:lnTo>
                        <a:pt x="253" y="13"/>
                      </a:lnTo>
                      <a:lnTo>
                        <a:pt x="226" y="23"/>
                      </a:lnTo>
                      <a:lnTo>
                        <a:pt x="201" y="34"/>
                      </a:lnTo>
                      <a:lnTo>
                        <a:pt x="178" y="47"/>
                      </a:lnTo>
                      <a:lnTo>
                        <a:pt x="157" y="61"/>
                      </a:lnTo>
                      <a:close/>
                    </a:path>
                  </a:pathLst>
                </a:custGeom>
                <a:solidFill>
                  <a:srgbClr val="C9E8FF"/>
                </a:solidFill>
                <a:ln>
                  <a:noFill/>
                </a:ln>
                <a:extLst>
                  <a:ext uri="{91240B29-F687-4F45-9708-019B960494DF}">
                    <a14:hiddenLine xmlns:a14="http://schemas.microsoft.com/office/drawing/2010/main" w="9525">
                      <a:solidFill>
                        <a:srgbClr val="969696"/>
                      </a:solidFill>
                      <a:round/>
                      <a:headEnd/>
                      <a:tailEnd/>
                    </a14:hiddenLine>
                  </a:ext>
                </a:extLst>
              </p:spPr>
              <p:txBody>
                <a:bodyPr/>
                <a:lstStyle/>
                <a:p>
                  <a:pPr algn="l"/>
                  <a:endParaRPr lang="en-US"/>
                </a:p>
              </p:txBody>
            </p:sp>
            <p:sp>
              <p:nvSpPr>
                <p:cNvPr id="127095" name="Freeform 44"/>
                <p:cNvSpPr>
                  <a:spLocks/>
                </p:cNvSpPr>
                <p:nvPr/>
              </p:nvSpPr>
              <p:spPr bwMode="auto">
                <a:xfrm>
                  <a:off x="8263" y="4458"/>
                  <a:ext cx="118" cy="105"/>
                </a:xfrm>
                <a:custGeom>
                  <a:avLst/>
                  <a:gdLst>
                    <a:gd name="T0" fmla="*/ 1 w 354"/>
                    <a:gd name="T1" fmla="*/ 0 h 315"/>
                    <a:gd name="T2" fmla="*/ 1 w 354"/>
                    <a:gd name="T3" fmla="*/ 0 h 315"/>
                    <a:gd name="T4" fmla="*/ 1 w 354"/>
                    <a:gd name="T5" fmla="*/ 1 h 315"/>
                    <a:gd name="T6" fmla="*/ 1 w 354"/>
                    <a:gd name="T7" fmla="*/ 1 h 315"/>
                    <a:gd name="T8" fmla="*/ 1 w 354"/>
                    <a:gd name="T9" fmla="*/ 1 h 315"/>
                    <a:gd name="T10" fmla="*/ 1 w 354"/>
                    <a:gd name="T11" fmla="*/ 1 h 315"/>
                    <a:gd name="T12" fmla="*/ 1 w 354"/>
                    <a:gd name="T13" fmla="*/ 1 h 315"/>
                    <a:gd name="T14" fmla="*/ 1 w 354"/>
                    <a:gd name="T15" fmla="*/ 1 h 315"/>
                    <a:gd name="T16" fmla="*/ 1 w 354"/>
                    <a:gd name="T17" fmla="*/ 1 h 315"/>
                    <a:gd name="T18" fmla="*/ 1 w 354"/>
                    <a:gd name="T19" fmla="*/ 1 h 315"/>
                    <a:gd name="T20" fmla="*/ 1 w 354"/>
                    <a:gd name="T21" fmla="*/ 1 h 315"/>
                    <a:gd name="T22" fmla="*/ 1 w 354"/>
                    <a:gd name="T23" fmla="*/ 1 h 315"/>
                    <a:gd name="T24" fmla="*/ 1 w 354"/>
                    <a:gd name="T25" fmla="*/ 1 h 315"/>
                    <a:gd name="T26" fmla="*/ 1 w 354"/>
                    <a:gd name="T27" fmla="*/ 1 h 315"/>
                    <a:gd name="T28" fmla="*/ 1 w 354"/>
                    <a:gd name="T29" fmla="*/ 1 h 315"/>
                    <a:gd name="T30" fmla="*/ 1 w 354"/>
                    <a:gd name="T31" fmla="*/ 1 h 315"/>
                    <a:gd name="T32" fmla="*/ 1 w 354"/>
                    <a:gd name="T33" fmla="*/ 1 h 315"/>
                    <a:gd name="T34" fmla="*/ 1 w 354"/>
                    <a:gd name="T35" fmla="*/ 1 h 315"/>
                    <a:gd name="T36" fmla="*/ 1 w 354"/>
                    <a:gd name="T37" fmla="*/ 1 h 315"/>
                    <a:gd name="T38" fmla="*/ 1 w 354"/>
                    <a:gd name="T39" fmla="*/ 1 h 315"/>
                    <a:gd name="T40" fmla="*/ 1 w 354"/>
                    <a:gd name="T41" fmla="*/ 1 h 315"/>
                    <a:gd name="T42" fmla="*/ 1 w 354"/>
                    <a:gd name="T43" fmla="*/ 1 h 315"/>
                    <a:gd name="T44" fmla="*/ 1 w 354"/>
                    <a:gd name="T45" fmla="*/ 1 h 315"/>
                    <a:gd name="T46" fmla="*/ 1 w 354"/>
                    <a:gd name="T47" fmla="*/ 1 h 315"/>
                    <a:gd name="T48" fmla="*/ 1 w 354"/>
                    <a:gd name="T49" fmla="*/ 1 h 315"/>
                    <a:gd name="T50" fmla="*/ 1 w 354"/>
                    <a:gd name="T51" fmla="*/ 1 h 315"/>
                    <a:gd name="T52" fmla="*/ 1 w 354"/>
                    <a:gd name="T53" fmla="*/ 1 h 315"/>
                    <a:gd name="T54" fmla="*/ 1 w 354"/>
                    <a:gd name="T55" fmla="*/ 0 h 315"/>
                    <a:gd name="T56" fmla="*/ 1 w 354"/>
                    <a:gd name="T57" fmla="*/ 0 h 315"/>
                    <a:gd name="T58" fmla="*/ 1 w 354"/>
                    <a:gd name="T59" fmla="*/ 0 h 315"/>
                    <a:gd name="T60" fmla="*/ 1 w 354"/>
                    <a:gd name="T61" fmla="*/ 0 h 315"/>
                    <a:gd name="T62" fmla="*/ 1 w 354"/>
                    <a:gd name="T63" fmla="*/ 0 h 315"/>
                    <a:gd name="T64" fmla="*/ 1 w 354"/>
                    <a:gd name="T65" fmla="*/ 0 h 315"/>
                    <a:gd name="T66" fmla="*/ 1 w 354"/>
                    <a:gd name="T67" fmla="*/ 0 h 315"/>
                    <a:gd name="T68" fmla="*/ 1 w 354"/>
                    <a:gd name="T69" fmla="*/ 0 h 315"/>
                    <a:gd name="T70" fmla="*/ 1 w 354"/>
                    <a:gd name="T71" fmla="*/ 0 h 315"/>
                    <a:gd name="T72" fmla="*/ 1 w 354"/>
                    <a:gd name="T73" fmla="*/ 0 h 315"/>
                    <a:gd name="T74" fmla="*/ 0 w 354"/>
                    <a:gd name="T75" fmla="*/ 0 h 315"/>
                    <a:gd name="T76" fmla="*/ 0 w 354"/>
                    <a:gd name="T77" fmla="*/ 0 h 315"/>
                    <a:gd name="T78" fmla="*/ 0 w 354"/>
                    <a:gd name="T79" fmla="*/ 0 h 315"/>
                    <a:gd name="T80" fmla="*/ 0 w 354"/>
                    <a:gd name="T81" fmla="*/ 0 h 315"/>
                    <a:gd name="T82" fmla="*/ 0 w 354"/>
                    <a:gd name="T83" fmla="*/ 0 h 315"/>
                    <a:gd name="T84" fmla="*/ 0 w 354"/>
                    <a:gd name="T85" fmla="*/ 0 h 315"/>
                    <a:gd name="T86" fmla="*/ 0 w 354"/>
                    <a:gd name="T87" fmla="*/ 0 h 315"/>
                    <a:gd name="T88" fmla="*/ 0 w 354"/>
                    <a:gd name="T89" fmla="*/ 0 h 315"/>
                    <a:gd name="T90" fmla="*/ 0 w 354"/>
                    <a:gd name="T91" fmla="*/ 0 h 315"/>
                    <a:gd name="T92" fmla="*/ 0 w 354"/>
                    <a:gd name="T93" fmla="*/ 0 h 315"/>
                    <a:gd name="T94" fmla="*/ 0 w 354"/>
                    <a:gd name="T95" fmla="*/ 0 h 315"/>
                    <a:gd name="T96" fmla="*/ 0 w 354"/>
                    <a:gd name="T97" fmla="*/ 0 h 315"/>
                    <a:gd name="T98" fmla="*/ 0 w 354"/>
                    <a:gd name="T99" fmla="*/ 0 h 315"/>
                    <a:gd name="T100" fmla="*/ 0 w 354"/>
                    <a:gd name="T101" fmla="*/ 0 h 315"/>
                    <a:gd name="T102" fmla="*/ 1 w 354"/>
                    <a:gd name="T103" fmla="*/ 0 h 315"/>
                    <a:gd name="T104" fmla="*/ 1 w 354"/>
                    <a:gd name="T105" fmla="*/ 0 h 315"/>
                    <a:gd name="T106" fmla="*/ 1 w 354"/>
                    <a:gd name="T107" fmla="*/ 0 h 315"/>
                    <a:gd name="T108" fmla="*/ 1 w 354"/>
                    <a:gd name="T109" fmla="*/ 0 h 315"/>
                    <a:gd name="T110" fmla="*/ 1 w 354"/>
                    <a:gd name="T111" fmla="*/ 0 h 315"/>
                    <a:gd name="T112" fmla="*/ 1 w 354"/>
                    <a:gd name="T113" fmla="*/ 0 h 315"/>
                    <a:gd name="T114" fmla="*/ 1 w 354"/>
                    <a:gd name="T115" fmla="*/ 0 h 315"/>
                    <a:gd name="T116" fmla="*/ 1 w 354"/>
                    <a:gd name="T117" fmla="*/ 0 h 315"/>
                    <a:gd name="T118" fmla="*/ 1 w 354"/>
                    <a:gd name="T119" fmla="*/ 0 h 315"/>
                    <a:gd name="T120" fmla="*/ 1 w 354"/>
                    <a:gd name="T121" fmla="*/ 0 h 3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4" h="315">
                      <a:moveTo>
                        <a:pt x="294" y="96"/>
                      </a:moveTo>
                      <a:lnTo>
                        <a:pt x="310" y="113"/>
                      </a:lnTo>
                      <a:lnTo>
                        <a:pt x="320" y="133"/>
                      </a:lnTo>
                      <a:lnTo>
                        <a:pt x="325" y="155"/>
                      </a:lnTo>
                      <a:lnTo>
                        <a:pt x="325" y="178"/>
                      </a:lnTo>
                      <a:lnTo>
                        <a:pt x="322" y="197"/>
                      </a:lnTo>
                      <a:lnTo>
                        <a:pt x="316" y="212"/>
                      </a:lnTo>
                      <a:lnTo>
                        <a:pt x="306" y="228"/>
                      </a:lnTo>
                      <a:lnTo>
                        <a:pt x="295" y="241"/>
                      </a:lnTo>
                      <a:lnTo>
                        <a:pt x="282" y="256"/>
                      </a:lnTo>
                      <a:lnTo>
                        <a:pt x="269" y="267"/>
                      </a:lnTo>
                      <a:lnTo>
                        <a:pt x="256" y="280"/>
                      </a:lnTo>
                      <a:lnTo>
                        <a:pt x="243" y="293"/>
                      </a:lnTo>
                      <a:lnTo>
                        <a:pt x="240" y="297"/>
                      </a:lnTo>
                      <a:lnTo>
                        <a:pt x="240" y="302"/>
                      </a:lnTo>
                      <a:lnTo>
                        <a:pt x="240" y="306"/>
                      </a:lnTo>
                      <a:lnTo>
                        <a:pt x="243" y="310"/>
                      </a:lnTo>
                      <a:lnTo>
                        <a:pt x="247" y="313"/>
                      </a:lnTo>
                      <a:lnTo>
                        <a:pt x="253" y="315"/>
                      </a:lnTo>
                      <a:lnTo>
                        <a:pt x="257" y="313"/>
                      </a:lnTo>
                      <a:lnTo>
                        <a:pt x="262" y="310"/>
                      </a:lnTo>
                      <a:lnTo>
                        <a:pt x="291" y="292"/>
                      </a:lnTo>
                      <a:lnTo>
                        <a:pt x="316" y="267"/>
                      </a:lnTo>
                      <a:lnTo>
                        <a:pt x="335" y="240"/>
                      </a:lnTo>
                      <a:lnTo>
                        <a:pt x="348" y="208"/>
                      </a:lnTo>
                      <a:lnTo>
                        <a:pt x="354" y="177"/>
                      </a:lnTo>
                      <a:lnTo>
                        <a:pt x="351" y="143"/>
                      </a:lnTo>
                      <a:lnTo>
                        <a:pt x="339" y="113"/>
                      </a:lnTo>
                      <a:lnTo>
                        <a:pt x="316" y="86"/>
                      </a:lnTo>
                      <a:lnTo>
                        <a:pt x="298" y="72"/>
                      </a:lnTo>
                      <a:lnTo>
                        <a:pt x="278" y="60"/>
                      </a:lnTo>
                      <a:lnTo>
                        <a:pt x="256" y="49"/>
                      </a:lnTo>
                      <a:lnTo>
                        <a:pt x="231" y="39"/>
                      </a:lnTo>
                      <a:lnTo>
                        <a:pt x="206" y="29"/>
                      </a:lnTo>
                      <a:lnTo>
                        <a:pt x="181" y="21"/>
                      </a:lnTo>
                      <a:lnTo>
                        <a:pt x="155" y="16"/>
                      </a:lnTo>
                      <a:lnTo>
                        <a:pt x="130" y="10"/>
                      </a:lnTo>
                      <a:lnTo>
                        <a:pt x="105" y="6"/>
                      </a:lnTo>
                      <a:lnTo>
                        <a:pt x="83" y="3"/>
                      </a:lnTo>
                      <a:lnTo>
                        <a:pt x="61" y="0"/>
                      </a:lnTo>
                      <a:lnTo>
                        <a:pt x="43" y="0"/>
                      </a:lnTo>
                      <a:lnTo>
                        <a:pt x="27" y="0"/>
                      </a:lnTo>
                      <a:lnTo>
                        <a:pt x="14" y="0"/>
                      </a:lnTo>
                      <a:lnTo>
                        <a:pt x="5" y="3"/>
                      </a:lnTo>
                      <a:lnTo>
                        <a:pt x="0" y="6"/>
                      </a:lnTo>
                      <a:lnTo>
                        <a:pt x="15" y="8"/>
                      </a:lnTo>
                      <a:lnTo>
                        <a:pt x="30" y="10"/>
                      </a:lnTo>
                      <a:lnTo>
                        <a:pt x="47" y="13"/>
                      </a:lnTo>
                      <a:lnTo>
                        <a:pt x="65" y="16"/>
                      </a:lnTo>
                      <a:lnTo>
                        <a:pt x="83" y="20"/>
                      </a:lnTo>
                      <a:lnTo>
                        <a:pt x="103" y="23"/>
                      </a:lnTo>
                      <a:lnTo>
                        <a:pt x="122" y="27"/>
                      </a:lnTo>
                      <a:lnTo>
                        <a:pt x="143" y="31"/>
                      </a:lnTo>
                      <a:lnTo>
                        <a:pt x="162" y="37"/>
                      </a:lnTo>
                      <a:lnTo>
                        <a:pt x="182" y="43"/>
                      </a:lnTo>
                      <a:lnTo>
                        <a:pt x="203" y="49"/>
                      </a:lnTo>
                      <a:lnTo>
                        <a:pt x="222" y="56"/>
                      </a:lnTo>
                      <a:lnTo>
                        <a:pt x="241" y="64"/>
                      </a:lnTo>
                      <a:lnTo>
                        <a:pt x="260" y="75"/>
                      </a:lnTo>
                      <a:lnTo>
                        <a:pt x="278" y="85"/>
                      </a:lnTo>
                      <a:lnTo>
                        <a:pt x="294" y="96"/>
                      </a:lnTo>
                      <a:close/>
                    </a:path>
                  </a:pathLst>
                </a:custGeom>
                <a:solidFill>
                  <a:srgbClr val="C9E8FF"/>
                </a:solidFill>
                <a:ln>
                  <a:noFill/>
                </a:ln>
                <a:extLst>
                  <a:ext uri="{91240B29-F687-4F45-9708-019B960494DF}">
                    <a14:hiddenLine xmlns:a14="http://schemas.microsoft.com/office/drawing/2010/main" w="6350" cmpd="sng">
                      <a:solidFill>
                        <a:srgbClr val="969696"/>
                      </a:solidFill>
                      <a:round/>
                      <a:headEnd/>
                      <a:tailEnd/>
                    </a14:hiddenLine>
                  </a:ext>
                </a:extLst>
              </p:spPr>
              <p:txBody>
                <a:bodyPr/>
                <a:lstStyle/>
                <a:p>
                  <a:pPr algn="l"/>
                  <a:endParaRPr lang="en-US"/>
                </a:p>
              </p:txBody>
            </p:sp>
            <p:sp>
              <p:nvSpPr>
                <p:cNvPr id="127096" name="Freeform 45"/>
                <p:cNvSpPr>
                  <a:spLocks/>
                </p:cNvSpPr>
                <p:nvPr/>
              </p:nvSpPr>
              <p:spPr bwMode="auto">
                <a:xfrm>
                  <a:off x="8023" y="4506"/>
                  <a:ext cx="47" cy="99"/>
                </a:xfrm>
                <a:custGeom>
                  <a:avLst/>
                  <a:gdLst>
                    <a:gd name="T0" fmla="*/ 0 w 143"/>
                    <a:gd name="T1" fmla="*/ 1 h 297"/>
                    <a:gd name="T2" fmla="*/ 0 w 143"/>
                    <a:gd name="T3" fmla="*/ 1 h 297"/>
                    <a:gd name="T4" fmla="*/ 0 w 143"/>
                    <a:gd name="T5" fmla="*/ 1 h 297"/>
                    <a:gd name="T6" fmla="*/ 0 w 143"/>
                    <a:gd name="T7" fmla="*/ 1 h 297"/>
                    <a:gd name="T8" fmla="*/ 0 w 143"/>
                    <a:gd name="T9" fmla="*/ 1 h 297"/>
                    <a:gd name="T10" fmla="*/ 0 w 143"/>
                    <a:gd name="T11" fmla="*/ 1 h 297"/>
                    <a:gd name="T12" fmla="*/ 0 w 143"/>
                    <a:gd name="T13" fmla="*/ 1 h 297"/>
                    <a:gd name="T14" fmla="*/ 0 w 143"/>
                    <a:gd name="T15" fmla="*/ 1 h 297"/>
                    <a:gd name="T16" fmla="*/ 0 w 143"/>
                    <a:gd name="T17" fmla="*/ 1 h 297"/>
                    <a:gd name="T18" fmla="*/ 0 w 143"/>
                    <a:gd name="T19" fmla="*/ 1 h 297"/>
                    <a:gd name="T20" fmla="*/ 1 w 143"/>
                    <a:gd name="T21" fmla="*/ 1 h 297"/>
                    <a:gd name="T22" fmla="*/ 1 w 143"/>
                    <a:gd name="T23" fmla="*/ 1 h 297"/>
                    <a:gd name="T24" fmla="*/ 1 w 143"/>
                    <a:gd name="T25" fmla="*/ 1 h 297"/>
                    <a:gd name="T26" fmla="*/ 1 w 143"/>
                    <a:gd name="T27" fmla="*/ 1 h 297"/>
                    <a:gd name="T28" fmla="*/ 1 w 143"/>
                    <a:gd name="T29" fmla="*/ 1 h 297"/>
                    <a:gd name="T30" fmla="*/ 1 w 143"/>
                    <a:gd name="T31" fmla="*/ 1 h 297"/>
                    <a:gd name="T32" fmla="*/ 0 w 143"/>
                    <a:gd name="T33" fmla="*/ 1 h 297"/>
                    <a:gd name="T34" fmla="*/ 0 w 143"/>
                    <a:gd name="T35" fmla="*/ 1 h 297"/>
                    <a:gd name="T36" fmla="*/ 0 w 143"/>
                    <a:gd name="T37" fmla="*/ 1 h 297"/>
                    <a:gd name="T38" fmla="*/ 0 w 143"/>
                    <a:gd name="T39" fmla="*/ 1 h 297"/>
                    <a:gd name="T40" fmla="*/ 0 w 143"/>
                    <a:gd name="T41" fmla="*/ 1 h 297"/>
                    <a:gd name="T42" fmla="*/ 0 w 143"/>
                    <a:gd name="T43" fmla="*/ 1 h 297"/>
                    <a:gd name="T44" fmla="*/ 0 w 143"/>
                    <a:gd name="T45" fmla="*/ 1 h 297"/>
                    <a:gd name="T46" fmla="*/ 0 w 143"/>
                    <a:gd name="T47" fmla="*/ 1 h 297"/>
                    <a:gd name="T48" fmla="*/ 0 w 143"/>
                    <a:gd name="T49" fmla="*/ 0 h 297"/>
                    <a:gd name="T50" fmla="*/ 0 w 143"/>
                    <a:gd name="T51" fmla="*/ 0 h 297"/>
                    <a:gd name="T52" fmla="*/ 0 w 143"/>
                    <a:gd name="T53" fmla="*/ 0 h 297"/>
                    <a:gd name="T54" fmla="*/ 0 w 143"/>
                    <a:gd name="T55" fmla="*/ 0 h 297"/>
                    <a:gd name="T56" fmla="*/ 0 w 143"/>
                    <a:gd name="T57" fmla="*/ 0 h 297"/>
                    <a:gd name="T58" fmla="*/ 0 w 143"/>
                    <a:gd name="T59" fmla="*/ 0 h 297"/>
                    <a:gd name="T60" fmla="*/ 0 w 143"/>
                    <a:gd name="T61" fmla="*/ 0 h 297"/>
                    <a:gd name="T62" fmla="*/ 1 w 143"/>
                    <a:gd name="T63" fmla="*/ 0 h 297"/>
                    <a:gd name="T64" fmla="*/ 1 w 143"/>
                    <a:gd name="T65" fmla="*/ 0 h 297"/>
                    <a:gd name="T66" fmla="*/ 1 w 143"/>
                    <a:gd name="T67" fmla="*/ 0 h 297"/>
                    <a:gd name="T68" fmla="*/ 0 w 143"/>
                    <a:gd name="T69" fmla="*/ 0 h 297"/>
                    <a:gd name="T70" fmla="*/ 0 w 143"/>
                    <a:gd name="T71" fmla="*/ 0 h 297"/>
                    <a:gd name="T72" fmla="*/ 0 w 143"/>
                    <a:gd name="T73" fmla="*/ 0 h 297"/>
                    <a:gd name="T74" fmla="*/ 0 w 143"/>
                    <a:gd name="T75" fmla="*/ 0 h 297"/>
                    <a:gd name="T76" fmla="*/ 0 w 143"/>
                    <a:gd name="T77" fmla="*/ 0 h 297"/>
                    <a:gd name="T78" fmla="*/ 0 w 143"/>
                    <a:gd name="T79" fmla="*/ 1 h 297"/>
                    <a:gd name="T80" fmla="*/ 0 w 143"/>
                    <a:gd name="T81" fmla="*/ 1 h 29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3" h="297">
                      <a:moveTo>
                        <a:pt x="0" y="162"/>
                      </a:moveTo>
                      <a:lnTo>
                        <a:pt x="0" y="187"/>
                      </a:lnTo>
                      <a:lnTo>
                        <a:pt x="5" y="210"/>
                      </a:lnTo>
                      <a:lnTo>
                        <a:pt x="16" y="231"/>
                      </a:lnTo>
                      <a:lnTo>
                        <a:pt x="30" y="250"/>
                      </a:lnTo>
                      <a:lnTo>
                        <a:pt x="48" y="266"/>
                      </a:lnTo>
                      <a:lnTo>
                        <a:pt x="69" y="280"/>
                      </a:lnTo>
                      <a:lnTo>
                        <a:pt x="92" y="290"/>
                      </a:lnTo>
                      <a:lnTo>
                        <a:pt x="116" y="296"/>
                      </a:lnTo>
                      <a:lnTo>
                        <a:pt x="123" y="297"/>
                      </a:lnTo>
                      <a:lnTo>
                        <a:pt x="130" y="295"/>
                      </a:lnTo>
                      <a:lnTo>
                        <a:pt x="136" y="290"/>
                      </a:lnTo>
                      <a:lnTo>
                        <a:pt x="139" y="284"/>
                      </a:lnTo>
                      <a:lnTo>
                        <a:pt x="139" y="277"/>
                      </a:lnTo>
                      <a:lnTo>
                        <a:pt x="138" y="270"/>
                      </a:lnTo>
                      <a:lnTo>
                        <a:pt x="133" y="264"/>
                      </a:lnTo>
                      <a:lnTo>
                        <a:pt x="126" y="261"/>
                      </a:lnTo>
                      <a:lnTo>
                        <a:pt x="102" y="253"/>
                      </a:lnTo>
                      <a:lnTo>
                        <a:pt x="80" y="241"/>
                      </a:lnTo>
                      <a:lnTo>
                        <a:pt x="63" y="226"/>
                      </a:lnTo>
                      <a:lnTo>
                        <a:pt x="50" y="208"/>
                      </a:lnTo>
                      <a:lnTo>
                        <a:pt x="41" y="187"/>
                      </a:lnTo>
                      <a:lnTo>
                        <a:pt x="36" y="164"/>
                      </a:lnTo>
                      <a:lnTo>
                        <a:pt x="36" y="139"/>
                      </a:lnTo>
                      <a:lnTo>
                        <a:pt x="44" y="113"/>
                      </a:lnTo>
                      <a:lnTo>
                        <a:pt x="52" y="95"/>
                      </a:lnTo>
                      <a:lnTo>
                        <a:pt x="64" y="78"/>
                      </a:lnTo>
                      <a:lnTo>
                        <a:pt x="77" y="62"/>
                      </a:lnTo>
                      <a:lnTo>
                        <a:pt x="92" y="47"/>
                      </a:lnTo>
                      <a:lnTo>
                        <a:pt x="105" y="34"/>
                      </a:lnTo>
                      <a:lnTo>
                        <a:pt x="120" y="23"/>
                      </a:lnTo>
                      <a:lnTo>
                        <a:pt x="133" y="11"/>
                      </a:lnTo>
                      <a:lnTo>
                        <a:pt x="143" y="1"/>
                      </a:lnTo>
                      <a:lnTo>
                        <a:pt x="133" y="0"/>
                      </a:lnTo>
                      <a:lnTo>
                        <a:pt x="117" y="7"/>
                      </a:lnTo>
                      <a:lnTo>
                        <a:pt x="95" y="23"/>
                      </a:lnTo>
                      <a:lnTo>
                        <a:pt x="70" y="44"/>
                      </a:lnTo>
                      <a:lnTo>
                        <a:pt x="47" y="72"/>
                      </a:lnTo>
                      <a:lnTo>
                        <a:pt x="25" y="101"/>
                      </a:lnTo>
                      <a:lnTo>
                        <a:pt x="8" y="132"/>
                      </a:lnTo>
                      <a:lnTo>
                        <a:pt x="0" y="162"/>
                      </a:lnTo>
                      <a:close/>
                    </a:path>
                  </a:pathLst>
                </a:custGeom>
                <a:solidFill>
                  <a:srgbClr val="C9E8FF"/>
                </a:solidFill>
                <a:ln>
                  <a:noFill/>
                </a:ln>
                <a:extLst>
                  <a:ext uri="{91240B29-F687-4F45-9708-019B960494DF}">
                    <a14:hiddenLine xmlns:a14="http://schemas.microsoft.com/office/drawing/2010/main" w="9525">
                      <a:solidFill>
                        <a:srgbClr val="969696"/>
                      </a:solidFill>
                      <a:round/>
                      <a:headEnd/>
                      <a:tailEnd/>
                    </a14:hiddenLine>
                  </a:ext>
                </a:extLst>
              </p:spPr>
              <p:txBody>
                <a:bodyPr/>
                <a:lstStyle/>
                <a:p>
                  <a:pPr algn="l"/>
                  <a:endParaRPr lang="en-US"/>
                </a:p>
              </p:txBody>
            </p:sp>
            <p:sp>
              <p:nvSpPr>
                <p:cNvPr id="127097" name="Freeform 46"/>
                <p:cNvSpPr>
                  <a:spLocks/>
                </p:cNvSpPr>
                <p:nvPr/>
              </p:nvSpPr>
              <p:spPr bwMode="auto">
                <a:xfrm>
                  <a:off x="8360" y="4451"/>
                  <a:ext cx="103" cy="129"/>
                </a:xfrm>
                <a:custGeom>
                  <a:avLst/>
                  <a:gdLst>
                    <a:gd name="T0" fmla="*/ 1 w 309"/>
                    <a:gd name="T1" fmla="*/ 1 h 388"/>
                    <a:gd name="T2" fmla="*/ 1 w 309"/>
                    <a:gd name="T3" fmla="*/ 1 h 388"/>
                    <a:gd name="T4" fmla="*/ 1 w 309"/>
                    <a:gd name="T5" fmla="*/ 1 h 388"/>
                    <a:gd name="T6" fmla="*/ 1 w 309"/>
                    <a:gd name="T7" fmla="*/ 1 h 388"/>
                    <a:gd name="T8" fmla="*/ 1 w 309"/>
                    <a:gd name="T9" fmla="*/ 1 h 388"/>
                    <a:gd name="T10" fmla="*/ 1 w 309"/>
                    <a:gd name="T11" fmla="*/ 1 h 388"/>
                    <a:gd name="T12" fmla="*/ 1 w 309"/>
                    <a:gd name="T13" fmla="*/ 1 h 388"/>
                    <a:gd name="T14" fmla="*/ 1 w 309"/>
                    <a:gd name="T15" fmla="*/ 1 h 388"/>
                    <a:gd name="T16" fmla="*/ 1 w 309"/>
                    <a:gd name="T17" fmla="*/ 1 h 388"/>
                    <a:gd name="T18" fmla="*/ 1 w 309"/>
                    <a:gd name="T19" fmla="*/ 1 h 388"/>
                    <a:gd name="T20" fmla="*/ 1 w 309"/>
                    <a:gd name="T21" fmla="*/ 2 h 388"/>
                    <a:gd name="T22" fmla="*/ 1 w 309"/>
                    <a:gd name="T23" fmla="*/ 2 h 388"/>
                    <a:gd name="T24" fmla="*/ 1 w 309"/>
                    <a:gd name="T25" fmla="*/ 2 h 388"/>
                    <a:gd name="T26" fmla="*/ 1 w 309"/>
                    <a:gd name="T27" fmla="*/ 2 h 388"/>
                    <a:gd name="T28" fmla="*/ 1 w 309"/>
                    <a:gd name="T29" fmla="*/ 2 h 388"/>
                    <a:gd name="T30" fmla="*/ 1 w 309"/>
                    <a:gd name="T31" fmla="*/ 1 h 388"/>
                    <a:gd name="T32" fmla="*/ 1 w 309"/>
                    <a:gd name="T33" fmla="*/ 1 h 388"/>
                    <a:gd name="T34" fmla="*/ 1 w 309"/>
                    <a:gd name="T35" fmla="*/ 1 h 388"/>
                    <a:gd name="T36" fmla="*/ 1 w 309"/>
                    <a:gd name="T37" fmla="*/ 1 h 388"/>
                    <a:gd name="T38" fmla="*/ 1 w 309"/>
                    <a:gd name="T39" fmla="*/ 1 h 388"/>
                    <a:gd name="T40" fmla="*/ 1 w 309"/>
                    <a:gd name="T41" fmla="*/ 1 h 388"/>
                    <a:gd name="T42" fmla="*/ 1 w 309"/>
                    <a:gd name="T43" fmla="*/ 0 h 388"/>
                    <a:gd name="T44" fmla="*/ 1 w 309"/>
                    <a:gd name="T45" fmla="*/ 0 h 388"/>
                    <a:gd name="T46" fmla="*/ 1 w 309"/>
                    <a:gd name="T47" fmla="*/ 0 h 388"/>
                    <a:gd name="T48" fmla="*/ 1 w 309"/>
                    <a:gd name="T49" fmla="*/ 0 h 388"/>
                    <a:gd name="T50" fmla="*/ 1 w 309"/>
                    <a:gd name="T51" fmla="*/ 0 h 388"/>
                    <a:gd name="T52" fmla="*/ 0 w 309"/>
                    <a:gd name="T53" fmla="*/ 0 h 388"/>
                    <a:gd name="T54" fmla="*/ 0 w 309"/>
                    <a:gd name="T55" fmla="*/ 0 h 388"/>
                    <a:gd name="T56" fmla="*/ 0 w 309"/>
                    <a:gd name="T57" fmla="*/ 0 h 388"/>
                    <a:gd name="T58" fmla="*/ 0 w 309"/>
                    <a:gd name="T59" fmla="*/ 0 h 388"/>
                    <a:gd name="T60" fmla="*/ 0 w 309"/>
                    <a:gd name="T61" fmla="*/ 0 h 388"/>
                    <a:gd name="T62" fmla="*/ 0 w 309"/>
                    <a:gd name="T63" fmla="*/ 0 h 388"/>
                    <a:gd name="T64" fmla="*/ 0 w 309"/>
                    <a:gd name="T65" fmla="*/ 0 h 388"/>
                    <a:gd name="T66" fmla="*/ 0 w 309"/>
                    <a:gd name="T67" fmla="*/ 0 h 388"/>
                    <a:gd name="T68" fmla="*/ 1 w 309"/>
                    <a:gd name="T69" fmla="*/ 0 h 388"/>
                    <a:gd name="T70" fmla="*/ 1 w 309"/>
                    <a:gd name="T71" fmla="*/ 0 h 388"/>
                    <a:gd name="T72" fmla="*/ 1 w 309"/>
                    <a:gd name="T73" fmla="*/ 0 h 388"/>
                    <a:gd name="T74" fmla="*/ 1 w 309"/>
                    <a:gd name="T75" fmla="*/ 1 h 38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09" h="388">
                      <a:moveTo>
                        <a:pt x="250" y="145"/>
                      </a:moveTo>
                      <a:lnTo>
                        <a:pt x="260" y="155"/>
                      </a:lnTo>
                      <a:lnTo>
                        <a:pt x="269" y="167"/>
                      </a:lnTo>
                      <a:lnTo>
                        <a:pt x="275" y="180"/>
                      </a:lnTo>
                      <a:lnTo>
                        <a:pt x="281" y="193"/>
                      </a:lnTo>
                      <a:lnTo>
                        <a:pt x="282" y="206"/>
                      </a:lnTo>
                      <a:lnTo>
                        <a:pt x="282" y="220"/>
                      </a:lnTo>
                      <a:lnTo>
                        <a:pt x="278" y="234"/>
                      </a:lnTo>
                      <a:lnTo>
                        <a:pt x="272" y="247"/>
                      </a:lnTo>
                      <a:lnTo>
                        <a:pt x="262" y="262"/>
                      </a:lnTo>
                      <a:lnTo>
                        <a:pt x="250" y="275"/>
                      </a:lnTo>
                      <a:lnTo>
                        <a:pt x="237" y="286"/>
                      </a:lnTo>
                      <a:lnTo>
                        <a:pt x="222" y="298"/>
                      </a:lnTo>
                      <a:lnTo>
                        <a:pt x="209" y="308"/>
                      </a:lnTo>
                      <a:lnTo>
                        <a:pt x="194" y="319"/>
                      </a:lnTo>
                      <a:lnTo>
                        <a:pt x="180" y="331"/>
                      </a:lnTo>
                      <a:lnTo>
                        <a:pt x="166" y="344"/>
                      </a:lnTo>
                      <a:lnTo>
                        <a:pt x="162" y="348"/>
                      </a:lnTo>
                      <a:lnTo>
                        <a:pt x="159" y="354"/>
                      </a:lnTo>
                      <a:lnTo>
                        <a:pt x="156" y="359"/>
                      </a:lnTo>
                      <a:lnTo>
                        <a:pt x="153" y="365"/>
                      </a:lnTo>
                      <a:lnTo>
                        <a:pt x="152" y="371"/>
                      </a:lnTo>
                      <a:lnTo>
                        <a:pt x="152" y="377"/>
                      </a:lnTo>
                      <a:lnTo>
                        <a:pt x="153" y="382"/>
                      </a:lnTo>
                      <a:lnTo>
                        <a:pt x="158" y="387"/>
                      </a:lnTo>
                      <a:lnTo>
                        <a:pt x="163" y="388"/>
                      </a:lnTo>
                      <a:lnTo>
                        <a:pt x="169" y="388"/>
                      </a:lnTo>
                      <a:lnTo>
                        <a:pt x="175" y="387"/>
                      </a:lnTo>
                      <a:lnTo>
                        <a:pt x="180" y="382"/>
                      </a:lnTo>
                      <a:lnTo>
                        <a:pt x="194" y="367"/>
                      </a:lnTo>
                      <a:lnTo>
                        <a:pt x="210" y="351"/>
                      </a:lnTo>
                      <a:lnTo>
                        <a:pt x="227" y="337"/>
                      </a:lnTo>
                      <a:lnTo>
                        <a:pt x="244" y="322"/>
                      </a:lnTo>
                      <a:lnTo>
                        <a:pt x="260" y="308"/>
                      </a:lnTo>
                      <a:lnTo>
                        <a:pt x="275" y="292"/>
                      </a:lnTo>
                      <a:lnTo>
                        <a:pt x="290" y="275"/>
                      </a:lnTo>
                      <a:lnTo>
                        <a:pt x="300" y="256"/>
                      </a:lnTo>
                      <a:lnTo>
                        <a:pt x="307" y="234"/>
                      </a:lnTo>
                      <a:lnTo>
                        <a:pt x="309" y="213"/>
                      </a:lnTo>
                      <a:lnTo>
                        <a:pt x="304" y="191"/>
                      </a:lnTo>
                      <a:lnTo>
                        <a:pt x="297" y="171"/>
                      </a:lnTo>
                      <a:lnTo>
                        <a:pt x="285" y="151"/>
                      </a:lnTo>
                      <a:lnTo>
                        <a:pt x="271" y="134"/>
                      </a:lnTo>
                      <a:lnTo>
                        <a:pt x="253" y="118"/>
                      </a:lnTo>
                      <a:lnTo>
                        <a:pt x="235" y="104"/>
                      </a:lnTo>
                      <a:lnTo>
                        <a:pt x="222" y="94"/>
                      </a:lnTo>
                      <a:lnTo>
                        <a:pt x="207" y="85"/>
                      </a:lnTo>
                      <a:lnTo>
                        <a:pt x="191" y="75"/>
                      </a:lnTo>
                      <a:lnTo>
                        <a:pt x="175" y="65"/>
                      </a:lnTo>
                      <a:lnTo>
                        <a:pt x="159" y="55"/>
                      </a:lnTo>
                      <a:lnTo>
                        <a:pt x="141" y="45"/>
                      </a:lnTo>
                      <a:lnTo>
                        <a:pt x="124" y="36"/>
                      </a:lnTo>
                      <a:lnTo>
                        <a:pt x="108" y="28"/>
                      </a:lnTo>
                      <a:lnTo>
                        <a:pt x="92" y="20"/>
                      </a:lnTo>
                      <a:lnTo>
                        <a:pt x="75" y="13"/>
                      </a:lnTo>
                      <a:lnTo>
                        <a:pt x="59" y="9"/>
                      </a:lnTo>
                      <a:lnTo>
                        <a:pt x="45" y="5"/>
                      </a:lnTo>
                      <a:lnTo>
                        <a:pt x="31" y="2"/>
                      </a:lnTo>
                      <a:lnTo>
                        <a:pt x="20" y="0"/>
                      </a:lnTo>
                      <a:lnTo>
                        <a:pt x="9" y="2"/>
                      </a:lnTo>
                      <a:lnTo>
                        <a:pt x="0" y="5"/>
                      </a:lnTo>
                      <a:lnTo>
                        <a:pt x="11" y="7"/>
                      </a:lnTo>
                      <a:lnTo>
                        <a:pt x="23" y="12"/>
                      </a:lnTo>
                      <a:lnTo>
                        <a:pt x="36" y="17"/>
                      </a:lnTo>
                      <a:lnTo>
                        <a:pt x="49" y="23"/>
                      </a:lnTo>
                      <a:lnTo>
                        <a:pt x="65" y="30"/>
                      </a:lnTo>
                      <a:lnTo>
                        <a:pt x="81" y="38"/>
                      </a:lnTo>
                      <a:lnTo>
                        <a:pt x="99" y="46"/>
                      </a:lnTo>
                      <a:lnTo>
                        <a:pt x="116" y="55"/>
                      </a:lnTo>
                      <a:lnTo>
                        <a:pt x="134" y="65"/>
                      </a:lnTo>
                      <a:lnTo>
                        <a:pt x="152" y="75"/>
                      </a:lnTo>
                      <a:lnTo>
                        <a:pt x="169" y="86"/>
                      </a:lnTo>
                      <a:lnTo>
                        <a:pt x="187" y="98"/>
                      </a:lnTo>
                      <a:lnTo>
                        <a:pt x="205" y="109"/>
                      </a:lnTo>
                      <a:lnTo>
                        <a:pt x="221" y="121"/>
                      </a:lnTo>
                      <a:lnTo>
                        <a:pt x="235" y="132"/>
                      </a:lnTo>
                      <a:lnTo>
                        <a:pt x="250" y="145"/>
                      </a:lnTo>
                      <a:close/>
                    </a:path>
                  </a:pathLst>
                </a:custGeom>
                <a:solidFill>
                  <a:srgbClr val="C9E8FF"/>
                </a:solidFill>
                <a:ln>
                  <a:noFill/>
                </a:ln>
                <a:extLst>
                  <a:ext uri="{91240B29-F687-4F45-9708-019B960494DF}">
                    <a14:hiddenLine xmlns:a14="http://schemas.microsoft.com/office/drawing/2010/main" w="9525">
                      <a:solidFill>
                        <a:srgbClr val="969696"/>
                      </a:solidFill>
                      <a:round/>
                      <a:headEnd/>
                      <a:tailEnd/>
                    </a14:hiddenLine>
                  </a:ext>
                </a:extLst>
              </p:spPr>
              <p:txBody>
                <a:bodyPr/>
                <a:lstStyle/>
                <a:p>
                  <a:pPr algn="l"/>
                  <a:endParaRPr lang="en-US"/>
                </a:p>
              </p:txBody>
            </p:sp>
            <p:sp>
              <p:nvSpPr>
                <p:cNvPr id="127098" name="Freeform 47"/>
                <p:cNvSpPr>
                  <a:spLocks/>
                </p:cNvSpPr>
                <p:nvPr/>
              </p:nvSpPr>
              <p:spPr bwMode="auto">
                <a:xfrm>
                  <a:off x="8279" y="4648"/>
                  <a:ext cx="135" cy="97"/>
                </a:xfrm>
                <a:custGeom>
                  <a:avLst/>
                  <a:gdLst>
                    <a:gd name="T0" fmla="*/ 1 w 406"/>
                    <a:gd name="T1" fmla="*/ 0 h 292"/>
                    <a:gd name="T2" fmla="*/ 1 w 406"/>
                    <a:gd name="T3" fmla="*/ 1 h 292"/>
                    <a:gd name="T4" fmla="*/ 2 w 406"/>
                    <a:gd name="T5" fmla="*/ 1 h 292"/>
                    <a:gd name="T6" fmla="*/ 2 w 406"/>
                    <a:gd name="T7" fmla="*/ 1 h 292"/>
                    <a:gd name="T8" fmla="*/ 2 w 406"/>
                    <a:gd name="T9" fmla="*/ 1 h 292"/>
                    <a:gd name="T10" fmla="*/ 2 w 406"/>
                    <a:gd name="T11" fmla="*/ 1 h 292"/>
                    <a:gd name="T12" fmla="*/ 2 w 406"/>
                    <a:gd name="T13" fmla="*/ 1 h 292"/>
                    <a:gd name="T14" fmla="*/ 2 w 406"/>
                    <a:gd name="T15" fmla="*/ 1 h 292"/>
                    <a:gd name="T16" fmla="*/ 1 w 406"/>
                    <a:gd name="T17" fmla="*/ 1 h 292"/>
                    <a:gd name="T18" fmla="*/ 1 w 406"/>
                    <a:gd name="T19" fmla="*/ 1 h 292"/>
                    <a:gd name="T20" fmla="*/ 1 w 406"/>
                    <a:gd name="T21" fmla="*/ 0 h 292"/>
                    <a:gd name="T22" fmla="*/ 1 w 406"/>
                    <a:gd name="T23" fmla="*/ 0 h 292"/>
                    <a:gd name="T24" fmla="*/ 1 w 406"/>
                    <a:gd name="T25" fmla="*/ 0 h 292"/>
                    <a:gd name="T26" fmla="*/ 1 w 406"/>
                    <a:gd name="T27" fmla="*/ 0 h 292"/>
                    <a:gd name="T28" fmla="*/ 1 w 406"/>
                    <a:gd name="T29" fmla="*/ 0 h 292"/>
                    <a:gd name="T30" fmla="*/ 1 w 406"/>
                    <a:gd name="T31" fmla="*/ 0 h 292"/>
                    <a:gd name="T32" fmla="*/ 0 w 406"/>
                    <a:gd name="T33" fmla="*/ 0 h 292"/>
                    <a:gd name="T34" fmla="*/ 0 w 406"/>
                    <a:gd name="T35" fmla="*/ 0 h 292"/>
                    <a:gd name="T36" fmla="*/ 0 w 406"/>
                    <a:gd name="T37" fmla="*/ 1 h 292"/>
                    <a:gd name="T38" fmla="*/ 0 w 406"/>
                    <a:gd name="T39" fmla="*/ 1 h 292"/>
                    <a:gd name="T40" fmla="*/ 0 w 406"/>
                    <a:gd name="T41" fmla="*/ 1 h 292"/>
                    <a:gd name="T42" fmla="*/ 0 w 406"/>
                    <a:gd name="T43" fmla="*/ 0 h 292"/>
                    <a:gd name="T44" fmla="*/ 0 w 406"/>
                    <a:gd name="T45" fmla="*/ 0 h 292"/>
                    <a:gd name="T46" fmla="*/ 0 w 406"/>
                    <a:gd name="T47" fmla="*/ 0 h 292"/>
                    <a:gd name="T48" fmla="*/ 1 w 406"/>
                    <a:gd name="T49" fmla="*/ 0 h 292"/>
                    <a:gd name="T50" fmla="*/ 1 w 406"/>
                    <a:gd name="T51" fmla="*/ 0 h 292"/>
                    <a:gd name="T52" fmla="*/ 1 w 406"/>
                    <a:gd name="T53" fmla="*/ 0 h 292"/>
                    <a:gd name="T54" fmla="*/ 1 w 406"/>
                    <a:gd name="T55" fmla="*/ 0 h 292"/>
                    <a:gd name="T56" fmla="*/ 1 w 406"/>
                    <a:gd name="T57" fmla="*/ 0 h 292"/>
                    <a:gd name="T58" fmla="*/ 1 w 406"/>
                    <a:gd name="T59" fmla="*/ 0 h 292"/>
                    <a:gd name="T60" fmla="*/ 1 w 406"/>
                    <a:gd name="T61" fmla="*/ 0 h 292"/>
                    <a:gd name="T62" fmla="*/ 1 w 406"/>
                    <a:gd name="T63" fmla="*/ 0 h 2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06" h="292">
                      <a:moveTo>
                        <a:pt x="326" y="36"/>
                      </a:moveTo>
                      <a:lnTo>
                        <a:pt x="332" y="65"/>
                      </a:lnTo>
                      <a:lnTo>
                        <a:pt x="340" y="93"/>
                      </a:lnTo>
                      <a:lnTo>
                        <a:pt x="351" y="123"/>
                      </a:lnTo>
                      <a:lnTo>
                        <a:pt x="361" y="152"/>
                      </a:lnTo>
                      <a:lnTo>
                        <a:pt x="373" y="181"/>
                      </a:lnTo>
                      <a:lnTo>
                        <a:pt x="384" y="210"/>
                      </a:lnTo>
                      <a:lnTo>
                        <a:pt x="395" y="237"/>
                      </a:lnTo>
                      <a:lnTo>
                        <a:pt x="405" y="266"/>
                      </a:lnTo>
                      <a:lnTo>
                        <a:pt x="406" y="273"/>
                      </a:lnTo>
                      <a:lnTo>
                        <a:pt x="406" y="279"/>
                      </a:lnTo>
                      <a:lnTo>
                        <a:pt x="404" y="284"/>
                      </a:lnTo>
                      <a:lnTo>
                        <a:pt x="399" y="289"/>
                      </a:lnTo>
                      <a:lnTo>
                        <a:pt x="393" y="292"/>
                      </a:lnTo>
                      <a:lnTo>
                        <a:pt x="387" y="292"/>
                      </a:lnTo>
                      <a:lnTo>
                        <a:pt x="381" y="289"/>
                      </a:lnTo>
                      <a:lnTo>
                        <a:pt x="377" y="283"/>
                      </a:lnTo>
                      <a:lnTo>
                        <a:pt x="364" y="251"/>
                      </a:lnTo>
                      <a:lnTo>
                        <a:pt x="352" y="213"/>
                      </a:lnTo>
                      <a:lnTo>
                        <a:pt x="339" y="171"/>
                      </a:lnTo>
                      <a:lnTo>
                        <a:pt x="329" y="131"/>
                      </a:lnTo>
                      <a:lnTo>
                        <a:pt x="318" y="93"/>
                      </a:lnTo>
                      <a:lnTo>
                        <a:pt x="311" y="63"/>
                      </a:lnTo>
                      <a:lnTo>
                        <a:pt x="307" y="42"/>
                      </a:lnTo>
                      <a:lnTo>
                        <a:pt x="305" y="34"/>
                      </a:lnTo>
                      <a:lnTo>
                        <a:pt x="283" y="34"/>
                      </a:lnTo>
                      <a:lnTo>
                        <a:pt x="261" y="36"/>
                      </a:lnTo>
                      <a:lnTo>
                        <a:pt x="239" y="39"/>
                      </a:lnTo>
                      <a:lnTo>
                        <a:pt x="216" y="43"/>
                      </a:lnTo>
                      <a:lnTo>
                        <a:pt x="192" y="50"/>
                      </a:lnTo>
                      <a:lnTo>
                        <a:pt x="170" y="57"/>
                      </a:lnTo>
                      <a:lnTo>
                        <a:pt x="148" y="65"/>
                      </a:lnTo>
                      <a:lnTo>
                        <a:pt x="126" y="73"/>
                      </a:lnTo>
                      <a:lnTo>
                        <a:pt x="106" y="83"/>
                      </a:lnTo>
                      <a:lnTo>
                        <a:pt x="85" y="93"/>
                      </a:lnTo>
                      <a:lnTo>
                        <a:pt x="67" y="103"/>
                      </a:lnTo>
                      <a:lnTo>
                        <a:pt x="50" y="113"/>
                      </a:lnTo>
                      <a:lnTo>
                        <a:pt x="34" y="122"/>
                      </a:lnTo>
                      <a:lnTo>
                        <a:pt x="20" y="132"/>
                      </a:lnTo>
                      <a:lnTo>
                        <a:pt x="9" y="141"/>
                      </a:lnTo>
                      <a:lnTo>
                        <a:pt x="0" y="148"/>
                      </a:lnTo>
                      <a:lnTo>
                        <a:pt x="0" y="133"/>
                      </a:lnTo>
                      <a:lnTo>
                        <a:pt x="7" y="118"/>
                      </a:lnTo>
                      <a:lnTo>
                        <a:pt x="19" y="102"/>
                      </a:lnTo>
                      <a:lnTo>
                        <a:pt x="35" y="86"/>
                      </a:lnTo>
                      <a:lnTo>
                        <a:pt x="53" y="70"/>
                      </a:lnTo>
                      <a:lnTo>
                        <a:pt x="73" y="54"/>
                      </a:lnTo>
                      <a:lnTo>
                        <a:pt x="92" y="43"/>
                      </a:lnTo>
                      <a:lnTo>
                        <a:pt x="111" y="33"/>
                      </a:lnTo>
                      <a:lnTo>
                        <a:pt x="139" y="23"/>
                      </a:lnTo>
                      <a:lnTo>
                        <a:pt x="173" y="14"/>
                      </a:lnTo>
                      <a:lnTo>
                        <a:pt x="210" y="8"/>
                      </a:lnTo>
                      <a:lnTo>
                        <a:pt x="245" y="4"/>
                      </a:lnTo>
                      <a:lnTo>
                        <a:pt x="277" y="1"/>
                      </a:lnTo>
                      <a:lnTo>
                        <a:pt x="304" y="0"/>
                      </a:lnTo>
                      <a:lnTo>
                        <a:pt x="321" y="0"/>
                      </a:lnTo>
                      <a:lnTo>
                        <a:pt x="329" y="0"/>
                      </a:lnTo>
                      <a:lnTo>
                        <a:pt x="336" y="1"/>
                      </a:lnTo>
                      <a:lnTo>
                        <a:pt x="342" y="6"/>
                      </a:lnTo>
                      <a:lnTo>
                        <a:pt x="345" y="11"/>
                      </a:lnTo>
                      <a:lnTo>
                        <a:pt x="346" y="19"/>
                      </a:lnTo>
                      <a:lnTo>
                        <a:pt x="345" y="26"/>
                      </a:lnTo>
                      <a:lnTo>
                        <a:pt x="340" y="31"/>
                      </a:lnTo>
                      <a:lnTo>
                        <a:pt x="335" y="34"/>
                      </a:lnTo>
                      <a:lnTo>
                        <a:pt x="326" y="36"/>
                      </a:lnTo>
                      <a:close/>
                    </a:path>
                  </a:pathLst>
                </a:custGeom>
                <a:solidFill>
                  <a:srgbClr val="000000"/>
                </a:solidFill>
                <a:ln w="9525">
                  <a:solidFill>
                    <a:srgbClr val="969696"/>
                  </a:solidFill>
                  <a:round/>
                  <a:headEnd/>
                  <a:tailEnd/>
                </a:ln>
              </p:spPr>
              <p:txBody>
                <a:bodyPr/>
                <a:lstStyle/>
                <a:p>
                  <a:pPr algn="l"/>
                  <a:endParaRPr lang="en-US"/>
                </a:p>
              </p:txBody>
            </p:sp>
            <p:sp>
              <p:nvSpPr>
                <p:cNvPr id="127099" name="Freeform 48"/>
                <p:cNvSpPr>
                  <a:spLocks/>
                </p:cNvSpPr>
                <p:nvPr/>
              </p:nvSpPr>
              <p:spPr bwMode="auto">
                <a:xfrm>
                  <a:off x="8272" y="4697"/>
                  <a:ext cx="146" cy="320"/>
                </a:xfrm>
                <a:custGeom>
                  <a:avLst/>
                  <a:gdLst>
                    <a:gd name="T0" fmla="*/ 0 w 439"/>
                    <a:gd name="T1" fmla="*/ 1 h 960"/>
                    <a:gd name="T2" fmla="*/ 0 w 439"/>
                    <a:gd name="T3" fmla="*/ 1 h 960"/>
                    <a:gd name="T4" fmla="*/ 0 w 439"/>
                    <a:gd name="T5" fmla="*/ 2 h 960"/>
                    <a:gd name="T6" fmla="*/ 1 w 439"/>
                    <a:gd name="T7" fmla="*/ 2 h 960"/>
                    <a:gd name="T8" fmla="*/ 1 w 439"/>
                    <a:gd name="T9" fmla="*/ 2 h 960"/>
                    <a:gd name="T10" fmla="*/ 1 w 439"/>
                    <a:gd name="T11" fmla="*/ 3 h 960"/>
                    <a:gd name="T12" fmla="*/ 1 w 439"/>
                    <a:gd name="T13" fmla="*/ 3 h 960"/>
                    <a:gd name="T14" fmla="*/ 1 w 439"/>
                    <a:gd name="T15" fmla="*/ 3 h 960"/>
                    <a:gd name="T16" fmla="*/ 1 w 439"/>
                    <a:gd name="T17" fmla="*/ 3 h 960"/>
                    <a:gd name="T18" fmla="*/ 2 w 439"/>
                    <a:gd name="T19" fmla="*/ 4 h 960"/>
                    <a:gd name="T20" fmla="*/ 2 w 439"/>
                    <a:gd name="T21" fmla="*/ 4 h 960"/>
                    <a:gd name="T22" fmla="*/ 2 w 439"/>
                    <a:gd name="T23" fmla="*/ 4 h 960"/>
                    <a:gd name="T24" fmla="*/ 2 w 439"/>
                    <a:gd name="T25" fmla="*/ 4 h 960"/>
                    <a:gd name="T26" fmla="*/ 2 w 439"/>
                    <a:gd name="T27" fmla="*/ 4 h 960"/>
                    <a:gd name="T28" fmla="*/ 2 w 439"/>
                    <a:gd name="T29" fmla="*/ 4 h 960"/>
                    <a:gd name="T30" fmla="*/ 2 w 439"/>
                    <a:gd name="T31" fmla="*/ 4 h 960"/>
                    <a:gd name="T32" fmla="*/ 2 w 439"/>
                    <a:gd name="T33" fmla="*/ 4 h 960"/>
                    <a:gd name="T34" fmla="*/ 2 w 439"/>
                    <a:gd name="T35" fmla="*/ 3 h 960"/>
                    <a:gd name="T36" fmla="*/ 1 w 439"/>
                    <a:gd name="T37" fmla="*/ 3 h 960"/>
                    <a:gd name="T38" fmla="*/ 1 w 439"/>
                    <a:gd name="T39" fmla="*/ 3 h 960"/>
                    <a:gd name="T40" fmla="*/ 1 w 439"/>
                    <a:gd name="T41" fmla="*/ 3 h 960"/>
                    <a:gd name="T42" fmla="*/ 1 w 439"/>
                    <a:gd name="T43" fmla="*/ 2 h 960"/>
                    <a:gd name="T44" fmla="*/ 1 w 439"/>
                    <a:gd name="T45" fmla="*/ 2 h 960"/>
                    <a:gd name="T46" fmla="*/ 1 w 439"/>
                    <a:gd name="T47" fmla="*/ 1 h 960"/>
                    <a:gd name="T48" fmla="*/ 0 w 439"/>
                    <a:gd name="T49" fmla="*/ 1 h 960"/>
                    <a:gd name="T50" fmla="*/ 0 w 439"/>
                    <a:gd name="T51" fmla="*/ 1 h 960"/>
                    <a:gd name="T52" fmla="*/ 0 w 439"/>
                    <a:gd name="T53" fmla="*/ 0 h 960"/>
                    <a:gd name="T54" fmla="*/ 0 w 439"/>
                    <a:gd name="T55" fmla="*/ 0 h 960"/>
                    <a:gd name="T56" fmla="*/ 0 w 439"/>
                    <a:gd name="T57" fmla="*/ 0 h 960"/>
                    <a:gd name="T58" fmla="*/ 0 w 439"/>
                    <a:gd name="T59" fmla="*/ 0 h 960"/>
                    <a:gd name="T60" fmla="*/ 0 w 439"/>
                    <a:gd name="T61" fmla="*/ 0 h 960"/>
                    <a:gd name="T62" fmla="*/ 0 w 439"/>
                    <a:gd name="T63" fmla="*/ 0 h 960"/>
                    <a:gd name="T64" fmla="*/ 0 w 439"/>
                    <a:gd name="T65" fmla="*/ 1 h 960"/>
                    <a:gd name="T66" fmla="*/ 0 w 439"/>
                    <a:gd name="T67" fmla="*/ 1 h 96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39" h="960">
                      <a:moveTo>
                        <a:pt x="72" y="270"/>
                      </a:moveTo>
                      <a:lnTo>
                        <a:pt x="82" y="289"/>
                      </a:lnTo>
                      <a:lnTo>
                        <a:pt x="85" y="302"/>
                      </a:lnTo>
                      <a:lnTo>
                        <a:pt x="87" y="316"/>
                      </a:lnTo>
                      <a:lnTo>
                        <a:pt x="93" y="336"/>
                      </a:lnTo>
                      <a:lnTo>
                        <a:pt x="107" y="376"/>
                      </a:lnTo>
                      <a:lnTo>
                        <a:pt x="124" y="417"/>
                      </a:lnTo>
                      <a:lnTo>
                        <a:pt x="141" y="455"/>
                      </a:lnTo>
                      <a:lnTo>
                        <a:pt x="157" y="494"/>
                      </a:lnTo>
                      <a:lnTo>
                        <a:pt x="175" y="533"/>
                      </a:lnTo>
                      <a:lnTo>
                        <a:pt x="193" y="572"/>
                      </a:lnTo>
                      <a:lnTo>
                        <a:pt x="210" y="611"/>
                      </a:lnTo>
                      <a:lnTo>
                        <a:pt x="229" y="649"/>
                      </a:lnTo>
                      <a:lnTo>
                        <a:pt x="248" y="687"/>
                      </a:lnTo>
                      <a:lnTo>
                        <a:pt x="267" y="726"/>
                      </a:lnTo>
                      <a:lnTo>
                        <a:pt x="287" y="763"/>
                      </a:lnTo>
                      <a:lnTo>
                        <a:pt x="307" y="802"/>
                      </a:lnTo>
                      <a:lnTo>
                        <a:pt x="326" y="839"/>
                      </a:lnTo>
                      <a:lnTo>
                        <a:pt x="347" y="878"/>
                      </a:lnTo>
                      <a:lnTo>
                        <a:pt x="367" y="915"/>
                      </a:lnTo>
                      <a:lnTo>
                        <a:pt x="388" y="954"/>
                      </a:lnTo>
                      <a:lnTo>
                        <a:pt x="391" y="957"/>
                      </a:lnTo>
                      <a:lnTo>
                        <a:pt x="397" y="958"/>
                      </a:lnTo>
                      <a:lnTo>
                        <a:pt x="404" y="960"/>
                      </a:lnTo>
                      <a:lnTo>
                        <a:pt x="413" y="960"/>
                      </a:lnTo>
                      <a:lnTo>
                        <a:pt x="420" y="960"/>
                      </a:lnTo>
                      <a:lnTo>
                        <a:pt x="427" y="958"/>
                      </a:lnTo>
                      <a:lnTo>
                        <a:pt x="433" y="957"/>
                      </a:lnTo>
                      <a:lnTo>
                        <a:pt x="436" y="954"/>
                      </a:lnTo>
                      <a:lnTo>
                        <a:pt x="439" y="948"/>
                      </a:lnTo>
                      <a:lnTo>
                        <a:pt x="439" y="943"/>
                      </a:lnTo>
                      <a:lnTo>
                        <a:pt x="436" y="937"/>
                      </a:lnTo>
                      <a:lnTo>
                        <a:pt x="432" y="932"/>
                      </a:lnTo>
                      <a:lnTo>
                        <a:pt x="414" y="902"/>
                      </a:lnTo>
                      <a:lnTo>
                        <a:pt x="398" y="874"/>
                      </a:lnTo>
                      <a:lnTo>
                        <a:pt x="380" y="843"/>
                      </a:lnTo>
                      <a:lnTo>
                        <a:pt x="364" y="813"/>
                      </a:lnTo>
                      <a:lnTo>
                        <a:pt x="348" y="784"/>
                      </a:lnTo>
                      <a:lnTo>
                        <a:pt x="332" y="754"/>
                      </a:lnTo>
                      <a:lnTo>
                        <a:pt x="314" y="724"/>
                      </a:lnTo>
                      <a:lnTo>
                        <a:pt x="298" y="694"/>
                      </a:lnTo>
                      <a:lnTo>
                        <a:pt x="269" y="638"/>
                      </a:lnTo>
                      <a:lnTo>
                        <a:pt x="242" y="585"/>
                      </a:lnTo>
                      <a:lnTo>
                        <a:pt x="216" y="532"/>
                      </a:lnTo>
                      <a:lnTo>
                        <a:pt x="193" y="477"/>
                      </a:lnTo>
                      <a:lnTo>
                        <a:pt x="169" y="424"/>
                      </a:lnTo>
                      <a:lnTo>
                        <a:pt x="149" y="369"/>
                      </a:lnTo>
                      <a:lnTo>
                        <a:pt x="128" y="312"/>
                      </a:lnTo>
                      <a:lnTo>
                        <a:pt x="107" y="253"/>
                      </a:lnTo>
                      <a:lnTo>
                        <a:pt x="91" y="220"/>
                      </a:lnTo>
                      <a:lnTo>
                        <a:pt x="75" y="181"/>
                      </a:lnTo>
                      <a:lnTo>
                        <a:pt x="60" y="139"/>
                      </a:lnTo>
                      <a:lnTo>
                        <a:pt x="47" y="99"/>
                      </a:lnTo>
                      <a:lnTo>
                        <a:pt x="35" y="62"/>
                      </a:lnTo>
                      <a:lnTo>
                        <a:pt x="25" y="31"/>
                      </a:lnTo>
                      <a:lnTo>
                        <a:pt x="15" y="10"/>
                      </a:lnTo>
                      <a:lnTo>
                        <a:pt x="8" y="0"/>
                      </a:lnTo>
                      <a:lnTo>
                        <a:pt x="5" y="1"/>
                      </a:lnTo>
                      <a:lnTo>
                        <a:pt x="2" y="4"/>
                      </a:lnTo>
                      <a:lnTo>
                        <a:pt x="0" y="10"/>
                      </a:lnTo>
                      <a:lnTo>
                        <a:pt x="0" y="14"/>
                      </a:lnTo>
                      <a:lnTo>
                        <a:pt x="6" y="47"/>
                      </a:lnTo>
                      <a:lnTo>
                        <a:pt x="11" y="82"/>
                      </a:lnTo>
                      <a:lnTo>
                        <a:pt x="16" y="115"/>
                      </a:lnTo>
                      <a:lnTo>
                        <a:pt x="24" y="146"/>
                      </a:lnTo>
                      <a:lnTo>
                        <a:pt x="33" y="179"/>
                      </a:lnTo>
                      <a:lnTo>
                        <a:pt x="43" y="211"/>
                      </a:lnTo>
                      <a:lnTo>
                        <a:pt x="56" y="241"/>
                      </a:lnTo>
                      <a:lnTo>
                        <a:pt x="72" y="270"/>
                      </a:lnTo>
                      <a:close/>
                    </a:path>
                  </a:pathLst>
                </a:custGeom>
                <a:solidFill>
                  <a:srgbClr val="000000"/>
                </a:solidFill>
                <a:ln w="9525">
                  <a:solidFill>
                    <a:srgbClr val="969696"/>
                  </a:solidFill>
                  <a:round/>
                  <a:headEnd/>
                  <a:tailEnd/>
                </a:ln>
              </p:spPr>
              <p:txBody>
                <a:bodyPr/>
                <a:lstStyle/>
                <a:p>
                  <a:pPr algn="l"/>
                  <a:endParaRPr lang="en-US"/>
                </a:p>
              </p:txBody>
            </p:sp>
            <p:sp>
              <p:nvSpPr>
                <p:cNvPr id="127100" name="Freeform 49"/>
                <p:cNvSpPr>
                  <a:spLocks/>
                </p:cNvSpPr>
                <p:nvPr/>
              </p:nvSpPr>
              <p:spPr bwMode="auto">
                <a:xfrm>
                  <a:off x="8416" y="4972"/>
                  <a:ext cx="128" cy="66"/>
                </a:xfrm>
                <a:custGeom>
                  <a:avLst/>
                  <a:gdLst>
                    <a:gd name="T0" fmla="*/ 0 w 382"/>
                    <a:gd name="T1" fmla="*/ 1 h 198"/>
                    <a:gd name="T2" fmla="*/ 0 w 382"/>
                    <a:gd name="T3" fmla="*/ 1 h 198"/>
                    <a:gd name="T4" fmla="*/ 0 w 382"/>
                    <a:gd name="T5" fmla="*/ 1 h 198"/>
                    <a:gd name="T6" fmla="*/ 0 w 382"/>
                    <a:gd name="T7" fmla="*/ 1 h 198"/>
                    <a:gd name="T8" fmla="*/ 0 w 382"/>
                    <a:gd name="T9" fmla="*/ 1 h 198"/>
                    <a:gd name="T10" fmla="*/ 0 w 382"/>
                    <a:gd name="T11" fmla="*/ 1 h 198"/>
                    <a:gd name="T12" fmla="*/ 0 w 382"/>
                    <a:gd name="T13" fmla="*/ 1 h 198"/>
                    <a:gd name="T14" fmla="*/ 0 w 382"/>
                    <a:gd name="T15" fmla="*/ 1 h 198"/>
                    <a:gd name="T16" fmla="*/ 0 w 382"/>
                    <a:gd name="T17" fmla="*/ 1 h 198"/>
                    <a:gd name="T18" fmla="*/ 1 w 382"/>
                    <a:gd name="T19" fmla="*/ 1 h 198"/>
                    <a:gd name="T20" fmla="*/ 1 w 382"/>
                    <a:gd name="T21" fmla="*/ 1 h 198"/>
                    <a:gd name="T22" fmla="*/ 1 w 382"/>
                    <a:gd name="T23" fmla="*/ 1 h 198"/>
                    <a:gd name="T24" fmla="*/ 1 w 382"/>
                    <a:gd name="T25" fmla="*/ 0 h 198"/>
                    <a:gd name="T26" fmla="*/ 1 w 382"/>
                    <a:gd name="T27" fmla="*/ 0 h 198"/>
                    <a:gd name="T28" fmla="*/ 1 w 382"/>
                    <a:gd name="T29" fmla="*/ 0 h 198"/>
                    <a:gd name="T30" fmla="*/ 1 w 382"/>
                    <a:gd name="T31" fmla="*/ 0 h 198"/>
                    <a:gd name="T32" fmla="*/ 1 w 382"/>
                    <a:gd name="T33" fmla="*/ 0 h 198"/>
                    <a:gd name="T34" fmla="*/ 1 w 382"/>
                    <a:gd name="T35" fmla="*/ 0 h 198"/>
                    <a:gd name="T36" fmla="*/ 1 w 382"/>
                    <a:gd name="T37" fmla="*/ 0 h 198"/>
                    <a:gd name="T38" fmla="*/ 1 w 382"/>
                    <a:gd name="T39" fmla="*/ 0 h 198"/>
                    <a:gd name="T40" fmla="*/ 2 w 382"/>
                    <a:gd name="T41" fmla="*/ 0 h 198"/>
                    <a:gd name="T42" fmla="*/ 2 w 382"/>
                    <a:gd name="T43" fmla="*/ 0 h 198"/>
                    <a:gd name="T44" fmla="*/ 2 w 382"/>
                    <a:gd name="T45" fmla="*/ 0 h 198"/>
                    <a:gd name="T46" fmla="*/ 2 w 382"/>
                    <a:gd name="T47" fmla="*/ 0 h 198"/>
                    <a:gd name="T48" fmla="*/ 2 w 382"/>
                    <a:gd name="T49" fmla="*/ 0 h 198"/>
                    <a:gd name="T50" fmla="*/ 2 w 382"/>
                    <a:gd name="T51" fmla="*/ 0 h 198"/>
                    <a:gd name="T52" fmla="*/ 2 w 382"/>
                    <a:gd name="T53" fmla="*/ 0 h 198"/>
                    <a:gd name="T54" fmla="*/ 2 w 382"/>
                    <a:gd name="T55" fmla="*/ 0 h 198"/>
                    <a:gd name="T56" fmla="*/ 1 w 382"/>
                    <a:gd name="T57" fmla="*/ 0 h 198"/>
                    <a:gd name="T58" fmla="*/ 1 w 382"/>
                    <a:gd name="T59" fmla="*/ 0 h 198"/>
                    <a:gd name="T60" fmla="*/ 1 w 382"/>
                    <a:gd name="T61" fmla="*/ 0 h 198"/>
                    <a:gd name="T62" fmla="*/ 1 w 382"/>
                    <a:gd name="T63" fmla="*/ 0 h 198"/>
                    <a:gd name="T64" fmla="*/ 1 w 382"/>
                    <a:gd name="T65" fmla="*/ 0 h 198"/>
                    <a:gd name="T66" fmla="*/ 1 w 382"/>
                    <a:gd name="T67" fmla="*/ 0 h 198"/>
                    <a:gd name="T68" fmla="*/ 1 w 382"/>
                    <a:gd name="T69" fmla="*/ 0 h 198"/>
                    <a:gd name="T70" fmla="*/ 1 w 382"/>
                    <a:gd name="T71" fmla="*/ 0 h 198"/>
                    <a:gd name="T72" fmla="*/ 1 w 382"/>
                    <a:gd name="T73" fmla="*/ 0 h 198"/>
                    <a:gd name="T74" fmla="*/ 0 w 382"/>
                    <a:gd name="T75" fmla="*/ 1 h 198"/>
                    <a:gd name="T76" fmla="*/ 0 w 382"/>
                    <a:gd name="T77" fmla="*/ 1 h 198"/>
                    <a:gd name="T78" fmla="*/ 0 w 382"/>
                    <a:gd name="T79" fmla="*/ 1 h 198"/>
                    <a:gd name="T80" fmla="*/ 0 w 382"/>
                    <a:gd name="T81" fmla="*/ 1 h 198"/>
                    <a:gd name="T82" fmla="*/ 0 w 382"/>
                    <a:gd name="T83" fmla="*/ 1 h 198"/>
                    <a:gd name="T84" fmla="*/ 0 w 382"/>
                    <a:gd name="T85" fmla="*/ 1 h 198"/>
                    <a:gd name="T86" fmla="*/ 0 w 382"/>
                    <a:gd name="T87" fmla="*/ 1 h 198"/>
                    <a:gd name="T88" fmla="*/ 0 w 382"/>
                    <a:gd name="T89" fmla="*/ 1 h 198"/>
                    <a:gd name="T90" fmla="*/ 0 w 382"/>
                    <a:gd name="T91" fmla="*/ 1 h 19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 h="198">
                      <a:moveTo>
                        <a:pt x="2" y="182"/>
                      </a:moveTo>
                      <a:lnTo>
                        <a:pt x="0" y="187"/>
                      </a:lnTo>
                      <a:lnTo>
                        <a:pt x="0" y="191"/>
                      </a:lnTo>
                      <a:lnTo>
                        <a:pt x="2" y="195"/>
                      </a:lnTo>
                      <a:lnTo>
                        <a:pt x="6" y="198"/>
                      </a:lnTo>
                      <a:lnTo>
                        <a:pt x="30" y="187"/>
                      </a:lnTo>
                      <a:lnTo>
                        <a:pt x="52" y="176"/>
                      </a:lnTo>
                      <a:lnTo>
                        <a:pt x="75" y="166"/>
                      </a:lnTo>
                      <a:lnTo>
                        <a:pt x="99" y="156"/>
                      </a:lnTo>
                      <a:lnTo>
                        <a:pt x="124" y="146"/>
                      </a:lnTo>
                      <a:lnTo>
                        <a:pt x="147" y="138"/>
                      </a:lnTo>
                      <a:lnTo>
                        <a:pt x="171" y="128"/>
                      </a:lnTo>
                      <a:lnTo>
                        <a:pt x="194" y="119"/>
                      </a:lnTo>
                      <a:lnTo>
                        <a:pt x="218" y="109"/>
                      </a:lnTo>
                      <a:lnTo>
                        <a:pt x="241" y="99"/>
                      </a:lnTo>
                      <a:lnTo>
                        <a:pt x="265" y="89"/>
                      </a:lnTo>
                      <a:lnTo>
                        <a:pt x="287" y="77"/>
                      </a:lnTo>
                      <a:lnTo>
                        <a:pt x="310" y="66"/>
                      </a:lnTo>
                      <a:lnTo>
                        <a:pt x="332" y="54"/>
                      </a:lnTo>
                      <a:lnTo>
                        <a:pt x="354" y="41"/>
                      </a:lnTo>
                      <a:lnTo>
                        <a:pt x="376" y="27"/>
                      </a:lnTo>
                      <a:lnTo>
                        <a:pt x="381" y="23"/>
                      </a:lnTo>
                      <a:lnTo>
                        <a:pt x="382" y="17"/>
                      </a:lnTo>
                      <a:lnTo>
                        <a:pt x="382" y="11"/>
                      </a:lnTo>
                      <a:lnTo>
                        <a:pt x="379" y="7"/>
                      </a:lnTo>
                      <a:lnTo>
                        <a:pt x="375" y="3"/>
                      </a:lnTo>
                      <a:lnTo>
                        <a:pt x="369" y="0"/>
                      </a:lnTo>
                      <a:lnTo>
                        <a:pt x="363" y="0"/>
                      </a:lnTo>
                      <a:lnTo>
                        <a:pt x="359" y="3"/>
                      </a:lnTo>
                      <a:lnTo>
                        <a:pt x="335" y="16"/>
                      </a:lnTo>
                      <a:lnTo>
                        <a:pt x="309" y="28"/>
                      </a:lnTo>
                      <a:lnTo>
                        <a:pt x="281" y="41"/>
                      </a:lnTo>
                      <a:lnTo>
                        <a:pt x="253" y="56"/>
                      </a:lnTo>
                      <a:lnTo>
                        <a:pt x="223" y="70"/>
                      </a:lnTo>
                      <a:lnTo>
                        <a:pt x="193" y="84"/>
                      </a:lnTo>
                      <a:lnTo>
                        <a:pt x="163" y="97"/>
                      </a:lnTo>
                      <a:lnTo>
                        <a:pt x="135" y="112"/>
                      </a:lnTo>
                      <a:lnTo>
                        <a:pt x="107" y="125"/>
                      </a:lnTo>
                      <a:lnTo>
                        <a:pt x="83" y="136"/>
                      </a:lnTo>
                      <a:lnTo>
                        <a:pt x="61" y="148"/>
                      </a:lnTo>
                      <a:lnTo>
                        <a:pt x="40" y="158"/>
                      </a:lnTo>
                      <a:lnTo>
                        <a:pt x="24" y="166"/>
                      </a:lnTo>
                      <a:lnTo>
                        <a:pt x="12" y="174"/>
                      </a:lnTo>
                      <a:lnTo>
                        <a:pt x="5" y="179"/>
                      </a:lnTo>
                      <a:lnTo>
                        <a:pt x="2" y="182"/>
                      </a:lnTo>
                      <a:close/>
                    </a:path>
                  </a:pathLst>
                </a:custGeom>
                <a:solidFill>
                  <a:srgbClr val="000000"/>
                </a:solidFill>
                <a:ln w="9525">
                  <a:solidFill>
                    <a:srgbClr val="969696"/>
                  </a:solidFill>
                  <a:round/>
                  <a:headEnd/>
                  <a:tailEnd/>
                </a:ln>
              </p:spPr>
              <p:txBody>
                <a:bodyPr/>
                <a:lstStyle/>
                <a:p>
                  <a:pPr algn="l"/>
                  <a:endParaRPr lang="en-US"/>
                </a:p>
              </p:txBody>
            </p:sp>
            <p:sp>
              <p:nvSpPr>
                <p:cNvPr id="127101" name="Freeform 50"/>
                <p:cNvSpPr>
                  <a:spLocks/>
                </p:cNvSpPr>
                <p:nvPr/>
              </p:nvSpPr>
              <p:spPr bwMode="auto">
                <a:xfrm>
                  <a:off x="8304" y="4693"/>
                  <a:ext cx="76" cy="80"/>
                </a:xfrm>
                <a:custGeom>
                  <a:avLst/>
                  <a:gdLst>
                    <a:gd name="T0" fmla="*/ 0 w 229"/>
                    <a:gd name="T1" fmla="*/ 0 h 240"/>
                    <a:gd name="T2" fmla="*/ 0 w 229"/>
                    <a:gd name="T3" fmla="*/ 0 h 240"/>
                    <a:gd name="T4" fmla="*/ 0 w 229"/>
                    <a:gd name="T5" fmla="*/ 0 h 240"/>
                    <a:gd name="T6" fmla="*/ 0 w 229"/>
                    <a:gd name="T7" fmla="*/ 0 h 240"/>
                    <a:gd name="T8" fmla="*/ 0 w 229"/>
                    <a:gd name="T9" fmla="*/ 0 h 240"/>
                    <a:gd name="T10" fmla="*/ 0 w 229"/>
                    <a:gd name="T11" fmla="*/ 0 h 240"/>
                    <a:gd name="T12" fmla="*/ 0 w 229"/>
                    <a:gd name="T13" fmla="*/ 0 h 240"/>
                    <a:gd name="T14" fmla="*/ 0 w 229"/>
                    <a:gd name="T15" fmla="*/ 0 h 240"/>
                    <a:gd name="T16" fmla="*/ 0 w 229"/>
                    <a:gd name="T17" fmla="*/ 0 h 240"/>
                    <a:gd name="T18" fmla="*/ 0 w 229"/>
                    <a:gd name="T19" fmla="*/ 1 h 240"/>
                    <a:gd name="T20" fmla="*/ 0 w 229"/>
                    <a:gd name="T21" fmla="*/ 1 h 240"/>
                    <a:gd name="T22" fmla="*/ 0 w 229"/>
                    <a:gd name="T23" fmla="*/ 1 h 240"/>
                    <a:gd name="T24" fmla="*/ 0 w 229"/>
                    <a:gd name="T25" fmla="*/ 1 h 240"/>
                    <a:gd name="T26" fmla="*/ 0 w 229"/>
                    <a:gd name="T27" fmla="*/ 1 h 240"/>
                    <a:gd name="T28" fmla="*/ 1 w 229"/>
                    <a:gd name="T29" fmla="*/ 1 h 240"/>
                    <a:gd name="T30" fmla="*/ 1 w 229"/>
                    <a:gd name="T31" fmla="*/ 1 h 240"/>
                    <a:gd name="T32" fmla="*/ 1 w 229"/>
                    <a:gd name="T33" fmla="*/ 1 h 240"/>
                    <a:gd name="T34" fmla="*/ 1 w 229"/>
                    <a:gd name="T35" fmla="*/ 1 h 240"/>
                    <a:gd name="T36" fmla="*/ 1 w 229"/>
                    <a:gd name="T37" fmla="*/ 0 h 240"/>
                    <a:gd name="T38" fmla="*/ 1 w 229"/>
                    <a:gd name="T39" fmla="*/ 0 h 240"/>
                    <a:gd name="T40" fmla="*/ 1 w 229"/>
                    <a:gd name="T41" fmla="*/ 0 h 240"/>
                    <a:gd name="T42" fmla="*/ 1 w 229"/>
                    <a:gd name="T43" fmla="*/ 0 h 240"/>
                    <a:gd name="T44" fmla="*/ 1 w 229"/>
                    <a:gd name="T45" fmla="*/ 1 h 240"/>
                    <a:gd name="T46" fmla="*/ 1 w 229"/>
                    <a:gd name="T47" fmla="*/ 1 h 240"/>
                    <a:gd name="T48" fmla="*/ 1 w 229"/>
                    <a:gd name="T49" fmla="*/ 1 h 240"/>
                    <a:gd name="T50" fmla="*/ 1 w 229"/>
                    <a:gd name="T51" fmla="*/ 1 h 240"/>
                    <a:gd name="T52" fmla="*/ 0 w 229"/>
                    <a:gd name="T53" fmla="*/ 1 h 240"/>
                    <a:gd name="T54" fmla="*/ 0 w 229"/>
                    <a:gd name="T55" fmla="*/ 1 h 240"/>
                    <a:gd name="T56" fmla="*/ 0 w 229"/>
                    <a:gd name="T57" fmla="*/ 1 h 240"/>
                    <a:gd name="T58" fmla="*/ 0 w 229"/>
                    <a:gd name="T59" fmla="*/ 0 h 240"/>
                    <a:gd name="T60" fmla="*/ 0 w 229"/>
                    <a:gd name="T61" fmla="*/ 0 h 240"/>
                    <a:gd name="T62" fmla="*/ 0 w 229"/>
                    <a:gd name="T63" fmla="*/ 0 h 240"/>
                    <a:gd name="T64" fmla="*/ 0 w 229"/>
                    <a:gd name="T65" fmla="*/ 0 h 240"/>
                    <a:gd name="T66" fmla="*/ 0 w 229"/>
                    <a:gd name="T67" fmla="*/ 0 h 240"/>
                    <a:gd name="T68" fmla="*/ 0 w 229"/>
                    <a:gd name="T69" fmla="*/ 0 h 240"/>
                    <a:gd name="T70" fmla="*/ 0 w 229"/>
                    <a:gd name="T71" fmla="*/ 0 h 240"/>
                    <a:gd name="T72" fmla="*/ 1 w 229"/>
                    <a:gd name="T73" fmla="*/ 0 h 240"/>
                    <a:gd name="T74" fmla="*/ 1 w 229"/>
                    <a:gd name="T75" fmla="*/ 0 h 2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29" h="240">
                      <a:moveTo>
                        <a:pt x="126" y="4"/>
                      </a:moveTo>
                      <a:lnTo>
                        <a:pt x="119" y="3"/>
                      </a:lnTo>
                      <a:lnTo>
                        <a:pt x="111" y="3"/>
                      </a:lnTo>
                      <a:lnTo>
                        <a:pt x="105" y="1"/>
                      </a:lnTo>
                      <a:lnTo>
                        <a:pt x="102" y="1"/>
                      </a:lnTo>
                      <a:lnTo>
                        <a:pt x="94" y="0"/>
                      </a:lnTo>
                      <a:lnTo>
                        <a:pt x="83" y="0"/>
                      </a:lnTo>
                      <a:lnTo>
                        <a:pt x="75" y="1"/>
                      </a:lnTo>
                      <a:lnTo>
                        <a:pt x="66" y="3"/>
                      </a:lnTo>
                      <a:lnTo>
                        <a:pt x="57" y="4"/>
                      </a:lnTo>
                      <a:lnTo>
                        <a:pt x="48" y="9"/>
                      </a:lnTo>
                      <a:lnTo>
                        <a:pt x="41" y="13"/>
                      </a:lnTo>
                      <a:lnTo>
                        <a:pt x="33" y="17"/>
                      </a:lnTo>
                      <a:lnTo>
                        <a:pt x="17" y="34"/>
                      </a:lnTo>
                      <a:lnTo>
                        <a:pt x="6" y="55"/>
                      </a:lnTo>
                      <a:lnTo>
                        <a:pt x="1" y="76"/>
                      </a:lnTo>
                      <a:lnTo>
                        <a:pt x="0" y="98"/>
                      </a:lnTo>
                      <a:lnTo>
                        <a:pt x="3" y="121"/>
                      </a:lnTo>
                      <a:lnTo>
                        <a:pt x="8" y="144"/>
                      </a:lnTo>
                      <a:lnTo>
                        <a:pt x="16" y="167"/>
                      </a:lnTo>
                      <a:lnTo>
                        <a:pt x="26" y="187"/>
                      </a:lnTo>
                      <a:lnTo>
                        <a:pt x="35" y="200"/>
                      </a:lnTo>
                      <a:lnTo>
                        <a:pt x="45" y="213"/>
                      </a:lnTo>
                      <a:lnTo>
                        <a:pt x="57" y="223"/>
                      </a:lnTo>
                      <a:lnTo>
                        <a:pt x="70" y="230"/>
                      </a:lnTo>
                      <a:lnTo>
                        <a:pt x="85" y="236"/>
                      </a:lnTo>
                      <a:lnTo>
                        <a:pt x="101" y="240"/>
                      </a:lnTo>
                      <a:lnTo>
                        <a:pt x="116" y="240"/>
                      </a:lnTo>
                      <a:lnTo>
                        <a:pt x="132" y="237"/>
                      </a:lnTo>
                      <a:lnTo>
                        <a:pt x="154" y="228"/>
                      </a:lnTo>
                      <a:lnTo>
                        <a:pt x="174" y="218"/>
                      </a:lnTo>
                      <a:lnTo>
                        <a:pt x="192" y="204"/>
                      </a:lnTo>
                      <a:lnTo>
                        <a:pt x="208" y="188"/>
                      </a:lnTo>
                      <a:lnTo>
                        <a:pt x="218" y="171"/>
                      </a:lnTo>
                      <a:lnTo>
                        <a:pt x="226" y="151"/>
                      </a:lnTo>
                      <a:lnTo>
                        <a:pt x="229" y="131"/>
                      </a:lnTo>
                      <a:lnTo>
                        <a:pt x="226" y="109"/>
                      </a:lnTo>
                      <a:lnTo>
                        <a:pt x="224" y="103"/>
                      </a:lnTo>
                      <a:lnTo>
                        <a:pt x="221" y="98"/>
                      </a:lnTo>
                      <a:lnTo>
                        <a:pt x="215" y="95"/>
                      </a:lnTo>
                      <a:lnTo>
                        <a:pt x="210" y="93"/>
                      </a:lnTo>
                      <a:lnTo>
                        <a:pt x="204" y="95"/>
                      </a:lnTo>
                      <a:lnTo>
                        <a:pt x="198" y="99"/>
                      </a:lnTo>
                      <a:lnTo>
                        <a:pt x="195" y="105"/>
                      </a:lnTo>
                      <a:lnTo>
                        <a:pt x="195" y="111"/>
                      </a:lnTo>
                      <a:lnTo>
                        <a:pt x="193" y="126"/>
                      </a:lnTo>
                      <a:lnTo>
                        <a:pt x="189" y="142"/>
                      </a:lnTo>
                      <a:lnTo>
                        <a:pt x="183" y="158"/>
                      </a:lnTo>
                      <a:lnTo>
                        <a:pt x="174" y="171"/>
                      </a:lnTo>
                      <a:lnTo>
                        <a:pt x="164" y="181"/>
                      </a:lnTo>
                      <a:lnTo>
                        <a:pt x="149" y="190"/>
                      </a:lnTo>
                      <a:lnTo>
                        <a:pt x="133" y="195"/>
                      </a:lnTo>
                      <a:lnTo>
                        <a:pt x="113" y="198"/>
                      </a:lnTo>
                      <a:lnTo>
                        <a:pt x="92" y="197"/>
                      </a:lnTo>
                      <a:lnTo>
                        <a:pt x="76" y="188"/>
                      </a:lnTo>
                      <a:lnTo>
                        <a:pt x="63" y="177"/>
                      </a:lnTo>
                      <a:lnTo>
                        <a:pt x="54" y="161"/>
                      </a:lnTo>
                      <a:lnTo>
                        <a:pt x="47" y="142"/>
                      </a:lnTo>
                      <a:lnTo>
                        <a:pt x="41" y="124"/>
                      </a:lnTo>
                      <a:lnTo>
                        <a:pt x="36" y="103"/>
                      </a:lnTo>
                      <a:lnTo>
                        <a:pt x="35" y="85"/>
                      </a:lnTo>
                      <a:lnTo>
                        <a:pt x="35" y="73"/>
                      </a:lnTo>
                      <a:lnTo>
                        <a:pt x="36" y="62"/>
                      </a:lnTo>
                      <a:lnTo>
                        <a:pt x="41" y="50"/>
                      </a:lnTo>
                      <a:lnTo>
                        <a:pt x="48" y="40"/>
                      </a:lnTo>
                      <a:lnTo>
                        <a:pt x="55" y="33"/>
                      </a:lnTo>
                      <a:lnTo>
                        <a:pt x="66" y="26"/>
                      </a:lnTo>
                      <a:lnTo>
                        <a:pt x="77" y="21"/>
                      </a:lnTo>
                      <a:lnTo>
                        <a:pt x="92" y="19"/>
                      </a:lnTo>
                      <a:lnTo>
                        <a:pt x="97" y="19"/>
                      </a:lnTo>
                      <a:lnTo>
                        <a:pt x="105" y="19"/>
                      </a:lnTo>
                      <a:lnTo>
                        <a:pt x="120" y="19"/>
                      </a:lnTo>
                      <a:lnTo>
                        <a:pt x="135" y="21"/>
                      </a:lnTo>
                      <a:lnTo>
                        <a:pt x="139" y="20"/>
                      </a:lnTo>
                      <a:lnTo>
                        <a:pt x="139" y="14"/>
                      </a:lnTo>
                      <a:lnTo>
                        <a:pt x="133" y="9"/>
                      </a:lnTo>
                      <a:lnTo>
                        <a:pt x="126" y="4"/>
                      </a:lnTo>
                      <a:close/>
                    </a:path>
                  </a:pathLst>
                </a:custGeom>
                <a:solidFill>
                  <a:srgbClr val="000000"/>
                </a:solidFill>
                <a:ln w="9525">
                  <a:solidFill>
                    <a:srgbClr val="969696"/>
                  </a:solidFill>
                  <a:round/>
                  <a:headEnd/>
                  <a:tailEnd/>
                </a:ln>
              </p:spPr>
              <p:txBody>
                <a:bodyPr/>
                <a:lstStyle/>
                <a:p>
                  <a:pPr algn="l"/>
                  <a:endParaRPr lang="en-US"/>
                </a:p>
              </p:txBody>
            </p:sp>
            <p:sp>
              <p:nvSpPr>
                <p:cNvPr id="127102" name="Freeform 51"/>
                <p:cNvSpPr>
                  <a:spLocks/>
                </p:cNvSpPr>
                <p:nvPr/>
              </p:nvSpPr>
              <p:spPr bwMode="auto">
                <a:xfrm>
                  <a:off x="8401" y="4895"/>
                  <a:ext cx="93" cy="90"/>
                </a:xfrm>
                <a:custGeom>
                  <a:avLst/>
                  <a:gdLst>
                    <a:gd name="T0" fmla="*/ 0 w 281"/>
                    <a:gd name="T1" fmla="*/ 0 h 270"/>
                    <a:gd name="T2" fmla="*/ 0 w 281"/>
                    <a:gd name="T3" fmla="*/ 0 h 270"/>
                    <a:gd name="T4" fmla="*/ 0 w 281"/>
                    <a:gd name="T5" fmla="*/ 0 h 270"/>
                    <a:gd name="T6" fmla="*/ 0 w 281"/>
                    <a:gd name="T7" fmla="*/ 0 h 270"/>
                    <a:gd name="T8" fmla="*/ 0 w 281"/>
                    <a:gd name="T9" fmla="*/ 0 h 270"/>
                    <a:gd name="T10" fmla="*/ 0 w 281"/>
                    <a:gd name="T11" fmla="*/ 1 h 270"/>
                    <a:gd name="T12" fmla="*/ 0 w 281"/>
                    <a:gd name="T13" fmla="*/ 1 h 270"/>
                    <a:gd name="T14" fmla="*/ 0 w 281"/>
                    <a:gd name="T15" fmla="*/ 1 h 270"/>
                    <a:gd name="T16" fmla="*/ 0 w 281"/>
                    <a:gd name="T17" fmla="*/ 1 h 270"/>
                    <a:gd name="T18" fmla="*/ 0 w 281"/>
                    <a:gd name="T19" fmla="*/ 1 h 270"/>
                    <a:gd name="T20" fmla="*/ 1 w 281"/>
                    <a:gd name="T21" fmla="*/ 1 h 270"/>
                    <a:gd name="T22" fmla="*/ 1 w 281"/>
                    <a:gd name="T23" fmla="*/ 1 h 270"/>
                    <a:gd name="T24" fmla="*/ 1 w 281"/>
                    <a:gd name="T25" fmla="*/ 1 h 270"/>
                    <a:gd name="T26" fmla="*/ 1 w 281"/>
                    <a:gd name="T27" fmla="*/ 1 h 270"/>
                    <a:gd name="T28" fmla="*/ 1 w 281"/>
                    <a:gd name="T29" fmla="*/ 1 h 270"/>
                    <a:gd name="T30" fmla="*/ 1 w 281"/>
                    <a:gd name="T31" fmla="*/ 1 h 270"/>
                    <a:gd name="T32" fmla="*/ 1 w 281"/>
                    <a:gd name="T33" fmla="*/ 1 h 270"/>
                    <a:gd name="T34" fmla="*/ 1 w 281"/>
                    <a:gd name="T35" fmla="*/ 0 h 270"/>
                    <a:gd name="T36" fmla="*/ 1 w 281"/>
                    <a:gd name="T37" fmla="*/ 0 h 270"/>
                    <a:gd name="T38" fmla="*/ 1 w 281"/>
                    <a:gd name="T39" fmla="*/ 1 h 270"/>
                    <a:gd name="T40" fmla="*/ 1 w 281"/>
                    <a:gd name="T41" fmla="*/ 1 h 270"/>
                    <a:gd name="T42" fmla="*/ 1 w 281"/>
                    <a:gd name="T43" fmla="*/ 1 h 270"/>
                    <a:gd name="T44" fmla="*/ 1 w 281"/>
                    <a:gd name="T45" fmla="*/ 1 h 270"/>
                    <a:gd name="T46" fmla="*/ 1 w 281"/>
                    <a:gd name="T47" fmla="*/ 1 h 270"/>
                    <a:gd name="T48" fmla="*/ 1 w 281"/>
                    <a:gd name="T49" fmla="*/ 1 h 270"/>
                    <a:gd name="T50" fmla="*/ 0 w 281"/>
                    <a:gd name="T51" fmla="*/ 1 h 270"/>
                    <a:gd name="T52" fmla="*/ 0 w 281"/>
                    <a:gd name="T53" fmla="*/ 1 h 270"/>
                    <a:gd name="T54" fmla="*/ 0 w 281"/>
                    <a:gd name="T55" fmla="*/ 0 h 270"/>
                    <a:gd name="T56" fmla="*/ 0 w 281"/>
                    <a:gd name="T57" fmla="*/ 0 h 270"/>
                    <a:gd name="T58" fmla="*/ 0 w 281"/>
                    <a:gd name="T59" fmla="*/ 0 h 270"/>
                    <a:gd name="T60" fmla="*/ 0 w 281"/>
                    <a:gd name="T61" fmla="*/ 0 h 270"/>
                    <a:gd name="T62" fmla="*/ 0 w 281"/>
                    <a:gd name="T63" fmla="*/ 0 h 270"/>
                    <a:gd name="T64" fmla="*/ 0 w 281"/>
                    <a:gd name="T65" fmla="*/ 0 h 270"/>
                    <a:gd name="T66" fmla="*/ 0 w 281"/>
                    <a:gd name="T67" fmla="*/ 0 h 27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81" h="270">
                      <a:moveTo>
                        <a:pt x="75" y="5"/>
                      </a:moveTo>
                      <a:lnTo>
                        <a:pt x="61" y="10"/>
                      </a:lnTo>
                      <a:lnTo>
                        <a:pt x="47" y="19"/>
                      </a:lnTo>
                      <a:lnTo>
                        <a:pt x="34" y="28"/>
                      </a:lnTo>
                      <a:lnTo>
                        <a:pt x="24" y="39"/>
                      </a:lnTo>
                      <a:lnTo>
                        <a:pt x="15" y="52"/>
                      </a:lnTo>
                      <a:lnTo>
                        <a:pt x="8" y="65"/>
                      </a:lnTo>
                      <a:lnTo>
                        <a:pt x="3" y="81"/>
                      </a:lnTo>
                      <a:lnTo>
                        <a:pt x="0" y="97"/>
                      </a:lnTo>
                      <a:lnTo>
                        <a:pt x="0" y="114"/>
                      </a:lnTo>
                      <a:lnTo>
                        <a:pt x="2" y="130"/>
                      </a:lnTo>
                      <a:lnTo>
                        <a:pt x="6" y="145"/>
                      </a:lnTo>
                      <a:lnTo>
                        <a:pt x="12" y="161"/>
                      </a:lnTo>
                      <a:lnTo>
                        <a:pt x="18" y="176"/>
                      </a:lnTo>
                      <a:lnTo>
                        <a:pt x="27" y="191"/>
                      </a:lnTo>
                      <a:lnTo>
                        <a:pt x="37" y="204"/>
                      </a:lnTo>
                      <a:lnTo>
                        <a:pt x="49" y="217"/>
                      </a:lnTo>
                      <a:lnTo>
                        <a:pt x="65" y="232"/>
                      </a:lnTo>
                      <a:lnTo>
                        <a:pt x="83" y="245"/>
                      </a:lnTo>
                      <a:lnTo>
                        <a:pt x="102" y="258"/>
                      </a:lnTo>
                      <a:lnTo>
                        <a:pt x="122" y="266"/>
                      </a:lnTo>
                      <a:lnTo>
                        <a:pt x="143" y="270"/>
                      </a:lnTo>
                      <a:lnTo>
                        <a:pt x="165" y="270"/>
                      </a:lnTo>
                      <a:lnTo>
                        <a:pt x="185" y="265"/>
                      </a:lnTo>
                      <a:lnTo>
                        <a:pt x="206" y="252"/>
                      </a:lnTo>
                      <a:lnTo>
                        <a:pt x="219" y="240"/>
                      </a:lnTo>
                      <a:lnTo>
                        <a:pt x="232" y="229"/>
                      </a:lnTo>
                      <a:lnTo>
                        <a:pt x="244" y="216"/>
                      </a:lnTo>
                      <a:lnTo>
                        <a:pt x="254" y="203"/>
                      </a:lnTo>
                      <a:lnTo>
                        <a:pt x="263" y="189"/>
                      </a:lnTo>
                      <a:lnTo>
                        <a:pt x="270" y="174"/>
                      </a:lnTo>
                      <a:lnTo>
                        <a:pt x="276" y="158"/>
                      </a:lnTo>
                      <a:lnTo>
                        <a:pt x="279" y="141"/>
                      </a:lnTo>
                      <a:lnTo>
                        <a:pt x="281" y="134"/>
                      </a:lnTo>
                      <a:lnTo>
                        <a:pt x="279" y="127"/>
                      </a:lnTo>
                      <a:lnTo>
                        <a:pt x="275" y="121"/>
                      </a:lnTo>
                      <a:lnTo>
                        <a:pt x="268" y="117"/>
                      </a:lnTo>
                      <a:lnTo>
                        <a:pt x="259" y="117"/>
                      </a:lnTo>
                      <a:lnTo>
                        <a:pt x="251" y="118"/>
                      </a:lnTo>
                      <a:lnTo>
                        <a:pt x="245" y="122"/>
                      </a:lnTo>
                      <a:lnTo>
                        <a:pt x="243" y="130"/>
                      </a:lnTo>
                      <a:lnTo>
                        <a:pt x="243" y="133"/>
                      </a:lnTo>
                      <a:lnTo>
                        <a:pt x="240" y="140"/>
                      </a:lnTo>
                      <a:lnTo>
                        <a:pt x="235" y="151"/>
                      </a:lnTo>
                      <a:lnTo>
                        <a:pt x="229" y="164"/>
                      </a:lnTo>
                      <a:lnTo>
                        <a:pt x="222" y="179"/>
                      </a:lnTo>
                      <a:lnTo>
                        <a:pt x="210" y="191"/>
                      </a:lnTo>
                      <a:lnTo>
                        <a:pt x="199" y="203"/>
                      </a:lnTo>
                      <a:lnTo>
                        <a:pt x="182" y="210"/>
                      </a:lnTo>
                      <a:lnTo>
                        <a:pt x="154" y="212"/>
                      </a:lnTo>
                      <a:lnTo>
                        <a:pt x="127" y="207"/>
                      </a:lnTo>
                      <a:lnTo>
                        <a:pt x="100" y="197"/>
                      </a:lnTo>
                      <a:lnTo>
                        <a:pt x="78" y="181"/>
                      </a:lnTo>
                      <a:lnTo>
                        <a:pt x="59" y="163"/>
                      </a:lnTo>
                      <a:lnTo>
                        <a:pt x="46" y="140"/>
                      </a:lnTo>
                      <a:lnTo>
                        <a:pt x="40" y="114"/>
                      </a:lnTo>
                      <a:lnTo>
                        <a:pt x="40" y="87"/>
                      </a:lnTo>
                      <a:lnTo>
                        <a:pt x="44" y="74"/>
                      </a:lnTo>
                      <a:lnTo>
                        <a:pt x="50" y="62"/>
                      </a:lnTo>
                      <a:lnTo>
                        <a:pt x="59" y="51"/>
                      </a:lnTo>
                      <a:lnTo>
                        <a:pt x="69" y="41"/>
                      </a:lnTo>
                      <a:lnTo>
                        <a:pt x="80" y="31"/>
                      </a:lnTo>
                      <a:lnTo>
                        <a:pt x="91" y="23"/>
                      </a:lnTo>
                      <a:lnTo>
                        <a:pt x="102" y="19"/>
                      </a:lnTo>
                      <a:lnTo>
                        <a:pt x="112" y="16"/>
                      </a:lnTo>
                      <a:lnTo>
                        <a:pt x="110" y="5"/>
                      </a:lnTo>
                      <a:lnTo>
                        <a:pt x="102" y="0"/>
                      </a:lnTo>
                      <a:lnTo>
                        <a:pt x="88" y="2"/>
                      </a:lnTo>
                      <a:lnTo>
                        <a:pt x="75" y="5"/>
                      </a:lnTo>
                      <a:close/>
                    </a:path>
                  </a:pathLst>
                </a:custGeom>
                <a:solidFill>
                  <a:srgbClr val="000000"/>
                </a:solidFill>
                <a:ln w="9525">
                  <a:solidFill>
                    <a:srgbClr val="969696"/>
                  </a:solidFill>
                  <a:round/>
                  <a:headEnd/>
                  <a:tailEnd/>
                </a:ln>
              </p:spPr>
              <p:txBody>
                <a:bodyPr/>
                <a:lstStyle/>
                <a:p>
                  <a:pPr algn="l"/>
                  <a:endParaRPr lang="en-US"/>
                </a:p>
              </p:txBody>
            </p:sp>
            <p:sp>
              <p:nvSpPr>
                <p:cNvPr id="127103" name="Freeform 52"/>
                <p:cNvSpPr>
                  <a:spLocks/>
                </p:cNvSpPr>
                <p:nvPr/>
              </p:nvSpPr>
              <p:spPr bwMode="auto">
                <a:xfrm>
                  <a:off x="8431" y="4921"/>
                  <a:ext cx="5" cy="4"/>
                </a:xfrm>
                <a:custGeom>
                  <a:avLst/>
                  <a:gdLst>
                    <a:gd name="T0" fmla="*/ 0 w 15"/>
                    <a:gd name="T1" fmla="*/ 0 h 13"/>
                    <a:gd name="T2" fmla="*/ 0 w 15"/>
                    <a:gd name="T3" fmla="*/ 0 h 13"/>
                    <a:gd name="T4" fmla="*/ 0 w 15"/>
                    <a:gd name="T5" fmla="*/ 0 h 13"/>
                    <a:gd name="T6" fmla="*/ 0 w 15"/>
                    <a:gd name="T7" fmla="*/ 0 h 13"/>
                    <a:gd name="T8" fmla="*/ 0 w 15"/>
                    <a:gd name="T9" fmla="*/ 0 h 13"/>
                    <a:gd name="T10" fmla="*/ 0 w 15"/>
                    <a:gd name="T11" fmla="*/ 0 h 13"/>
                    <a:gd name="T12" fmla="*/ 0 w 15"/>
                    <a:gd name="T13" fmla="*/ 0 h 13"/>
                    <a:gd name="T14" fmla="*/ 0 w 15"/>
                    <a:gd name="T15" fmla="*/ 0 h 13"/>
                    <a:gd name="T16" fmla="*/ 0 w 15"/>
                    <a:gd name="T17" fmla="*/ 0 h 13"/>
                    <a:gd name="T18" fmla="*/ 0 w 15"/>
                    <a:gd name="T19" fmla="*/ 0 h 13"/>
                    <a:gd name="T20" fmla="*/ 0 w 15"/>
                    <a:gd name="T21" fmla="*/ 0 h 13"/>
                    <a:gd name="T22" fmla="*/ 0 w 15"/>
                    <a:gd name="T23" fmla="*/ 0 h 13"/>
                    <a:gd name="T24" fmla="*/ 0 w 15"/>
                    <a:gd name="T25" fmla="*/ 0 h 13"/>
                    <a:gd name="T26" fmla="*/ 0 w 15"/>
                    <a:gd name="T27" fmla="*/ 0 h 13"/>
                    <a:gd name="T28" fmla="*/ 0 w 15"/>
                    <a:gd name="T29" fmla="*/ 0 h 13"/>
                    <a:gd name="T30" fmla="*/ 0 w 15"/>
                    <a:gd name="T31" fmla="*/ 0 h 13"/>
                    <a:gd name="T32" fmla="*/ 0 w 15"/>
                    <a:gd name="T33" fmla="*/ 0 h 13"/>
                    <a:gd name="T34" fmla="*/ 0 w 15"/>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 h="13">
                      <a:moveTo>
                        <a:pt x="0" y="6"/>
                      </a:moveTo>
                      <a:lnTo>
                        <a:pt x="2" y="9"/>
                      </a:lnTo>
                      <a:lnTo>
                        <a:pt x="3" y="11"/>
                      </a:lnTo>
                      <a:lnTo>
                        <a:pt x="5" y="13"/>
                      </a:lnTo>
                      <a:lnTo>
                        <a:pt x="8" y="13"/>
                      </a:lnTo>
                      <a:lnTo>
                        <a:pt x="11" y="13"/>
                      </a:lnTo>
                      <a:lnTo>
                        <a:pt x="14" y="11"/>
                      </a:lnTo>
                      <a:lnTo>
                        <a:pt x="15" y="9"/>
                      </a:lnTo>
                      <a:lnTo>
                        <a:pt x="15" y="6"/>
                      </a:lnTo>
                      <a:lnTo>
                        <a:pt x="15" y="4"/>
                      </a:lnTo>
                      <a:lnTo>
                        <a:pt x="14" y="1"/>
                      </a:lnTo>
                      <a:lnTo>
                        <a:pt x="11" y="0"/>
                      </a:lnTo>
                      <a:lnTo>
                        <a:pt x="8" y="0"/>
                      </a:lnTo>
                      <a:lnTo>
                        <a:pt x="5" y="0"/>
                      </a:lnTo>
                      <a:lnTo>
                        <a:pt x="3" y="1"/>
                      </a:lnTo>
                      <a:lnTo>
                        <a:pt x="2" y="4"/>
                      </a:lnTo>
                      <a:lnTo>
                        <a:pt x="0" y="6"/>
                      </a:lnTo>
                      <a:close/>
                    </a:path>
                  </a:pathLst>
                </a:custGeom>
                <a:solidFill>
                  <a:srgbClr val="000000"/>
                </a:solidFill>
                <a:ln w="9525">
                  <a:solidFill>
                    <a:srgbClr val="969696"/>
                  </a:solidFill>
                  <a:round/>
                  <a:headEnd/>
                  <a:tailEnd/>
                </a:ln>
              </p:spPr>
              <p:txBody>
                <a:bodyPr/>
                <a:lstStyle/>
                <a:p>
                  <a:pPr algn="l"/>
                  <a:endParaRPr lang="en-US"/>
                </a:p>
              </p:txBody>
            </p:sp>
            <p:sp>
              <p:nvSpPr>
                <p:cNvPr id="127104" name="Freeform 53"/>
                <p:cNvSpPr>
                  <a:spLocks/>
                </p:cNvSpPr>
                <p:nvPr/>
              </p:nvSpPr>
              <p:spPr bwMode="auto">
                <a:xfrm>
                  <a:off x="8447" y="4911"/>
                  <a:ext cx="6" cy="6"/>
                </a:xfrm>
                <a:custGeom>
                  <a:avLst/>
                  <a:gdLst>
                    <a:gd name="T0" fmla="*/ 0 w 17"/>
                    <a:gd name="T1" fmla="*/ 0 h 17"/>
                    <a:gd name="T2" fmla="*/ 0 w 17"/>
                    <a:gd name="T3" fmla="*/ 0 h 17"/>
                    <a:gd name="T4" fmla="*/ 0 w 17"/>
                    <a:gd name="T5" fmla="*/ 0 h 17"/>
                    <a:gd name="T6" fmla="*/ 0 w 17"/>
                    <a:gd name="T7" fmla="*/ 0 h 17"/>
                    <a:gd name="T8" fmla="*/ 0 w 17"/>
                    <a:gd name="T9" fmla="*/ 0 h 17"/>
                    <a:gd name="T10" fmla="*/ 0 w 17"/>
                    <a:gd name="T11" fmla="*/ 0 h 17"/>
                    <a:gd name="T12" fmla="*/ 0 w 17"/>
                    <a:gd name="T13" fmla="*/ 0 h 17"/>
                    <a:gd name="T14" fmla="*/ 0 w 17"/>
                    <a:gd name="T15" fmla="*/ 0 h 17"/>
                    <a:gd name="T16" fmla="*/ 0 w 17"/>
                    <a:gd name="T17" fmla="*/ 0 h 17"/>
                    <a:gd name="T18" fmla="*/ 0 w 17"/>
                    <a:gd name="T19" fmla="*/ 0 h 17"/>
                    <a:gd name="T20" fmla="*/ 0 w 17"/>
                    <a:gd name="T21" fmla="*/ 0 h 17"/>
                    <a:gd name="T22" fmla="*/ 0 w 17"/>
                    <a:gd name="T23" fmla="*/ 0 h 17"/>
                    <a:gd name="T24" fmla="*/ 0 w 17"/>
                    <a:gd name="T25" fmla="*/ 0 h 17"/>
                    <a:gd name="T26" fmla="*/ 0 w 17"/>
                    <a:gd name="T27" fmla="*/ 0 h 17"/>
                    <a:gd name="T28" fmla="*/ 0 w 17"/>
                    <a:gd name="T29" fmla="*/ 0 h 17"/>
                    <a:gd name="T30" fmla="*/ 0 w 17"/>
                    <a:gd name="T31" fmla="*/ 0 h 17"/>
                    <a:gd name="T32" fmla="*/ 0 w 17"/>
                    <a:gd name="T33" fmla="*/ 0 h 17"/>
                    <a:gd name="T34" fmla="*/ 0 w 17"/>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17">
                      <a:moveTo>
                        <a:pt x="0" y="9"/>
                      </a:moveTo>
                      <a:lnTo>
                        <a:pt x="1" y="13"/>
                      </a:lnTo>
                      <a:lnTo>
                        <a:pt x="3" y="15"/>
                      </a:lnTo>
                      <a:lnTo>
                        <a:pt x="6" y="17"/>
                      </a:lnTo>
                      <a:lnTo>
                        <a:pt x="9" y="17"/>
                      </a:lnTo>
                      <a:lnTo>
                        <a:pt x="13" y="17"/>
                      </a:lnTo>
                      <a:lnTo>
                        <a:pt x="16" y="15"/>
                      </a:lnTo>
                      <a:lnTo>
                        <a:pt x="17" y="13"/>
                      </a:lnTo>
                      <a:lnTo>
                        <a:pt x="17" y="9"/>
                      </a:lnTo>
                      <a:lnTo>
                        <a:pt x="17" y="6"/>
                      </a:lnTo>
                      <a:lnTo>
                        <a:pt x="16" y="3"/>
                      </a:lnTo>
                      <a:lnTo>
                        <a:pt x="13" y="2"/>
                      </a:lnTo>
                      <a:lnTo>
                        <a:pt x="9" y="0"/>
                      </a:lnTo>
                      <a:lnTo>
                        <a:pt x="6" y="2"/>
                      </a:lnTo>
                      <a:lnTo>
                        <a:pt x="3" y="3"/>
                      </a:lnTo>
                      <a:lnTo>
                        <a:pt x="1" y="6"/>
                      </a:lnTo>
                      <a:lnTo>
                        <a:pt x="0" y="9"/>
                      </a:lnTo>
                      <a:close/>
                    </a:path>
                  </a:pathLst>
                </a:custGeom>
                <a:solidFill>
                  <a:srgbClr val="000000"/>
                </a:solidFill>
                <a:ln w="9525">
                  <a:solidFill>
                    <a:srgbClr val="969696"/>
                  </a:solidFill>
                  <a:round/>
                  <a:headEnd/>
                  <a:tailEnd/>
                </a:ln>
              </p:spPr>
              <p:txBody>
                <a:bodyPr/>
                <a:lstStyle/>
                <a:p>
                  <a:pPr algn="l"/>
                  <a:endParaRPr lang="en-US"/>
                </a:p>
              </p:txBody>
            </p:sp>
            <p:sp>
              <p:nvSpPr>
                <p:cNvPr id="127105" name="Freeform 54"/>
                <p:cNvSpPr>
                  <a:spLocks/>
                </p:cNvSpPr>
                <p:nvPr/>
              </p:nvSpPr>
              <p:spPr bwMode="auto">
                <a:xfrm>
                  <a:off x="8468" y="4904"/>
                  <a:ext cx="3" cy="3"/>
                </a:xfrm>
                <a:custGeom>
                  <a:avLst/>
                  <a:gdLst>
                    <a:gd name="T0" fmla="*/ 0 w 9"/>
                    <a:gd name="T1" fmla="*/ 0 h 9"/>
                    <a:gd name="T2" fmla="*/ 0 w 9"/>
                    <a:gd name="T3" fmla="*/ 0 h 9"/>
                    <a:gd name="T4" fmla="*/ 0 w 9"/>
                    <a:gd name="T5" fmla="*/ 0 h 9"/>
                    <a:gd name="T6" fmla="*/ 0 w 9"/>
                    <a:gd name="T7" fmla="*/ 0 h 9"/>
                    <a:gd name="T8" fmla="*/ 0 w 9"/>
                    <a:gd name="T9" fmla="*/ 0 h 9"/>
                    <a:gd name="T10" fmla="*/ 0 w 9"/>
                    <a:gd name="T11" fmla="*/ 0 h 9"/>
                    <a:gd name="T12" fmla="*/ 0 w 9"/>
                    <a:gd name="T13" fmla="*/ 0 h 9"/>
                    <a:gd name="T14" fmla="*/ 0 w 9"/>
                    <a:gd name="T15" fmla="*/ 0 h 9"/>
                    <a:gd name="T16" fmla="*/ 0 w 9"/>
                    <a:gd name="T17" fmla="*/ 0 h 9"/>
                    <a:gd name="T18" fmla="*/ 0 w 9"/>
                    <a:gd name="T19" fmla="*/ 0 h 9"/>
                    <a:gd name="T20" fmla="*/ 0 w 9"/>
                    <a:gd name="T21" fmla="*/ 0 h 9"/>
                    <a:gd name="T22" fmla="*/ 0 w 9"/>
                    <a:gd name="T23" fmla="*/ 0 h 9"/>
                    <a:gd name="T24" fmla="*/ 0 w 9"/>
                    <a:gd name="T25" fmla="*/ 0 h 9"/>
                    <a:gd name="T26" fmla="*/ 0 w 9"/>
                    <a:gd name="T27" fmla="*/ 0 h 9"/>
                    <a:gd name="T28" fmla="*/ 0 w 9"/>
                    <a:gd name="T29" fmla="*/ 0 h 9"/>
                    <a:gd name="T30" fmla="*/ 0 w 9"/>
                    <a:gd name="T31" fmla="*/ 0 h 9"/>
                    <a:gd name="T32" fmla="*/ 0 w 9"/>
                    <a:gd name="T33" fmla="*/ 0 h 9"/>
                    <a:gd name="T34" fmla="*/ 0 w 9"/>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 h="9">
                      <a:moveTo>
                        <a:pt x="0" y="4"/>
                      </a:moveTo>
                      <a:lnTo>
                        <a:pt x="0" y="6"/>
                      </a:lnTo>
                      <a:lnTo>
                        <a:pt x="1" y="7"/>
                      </a:lnTo>
                      <a:lnTo>
                        <a:pt x="3" y="9"/>
                      </a:lnTo>
                      <a:lnTo>
                        <a:pt x="4" y="9"/>
                      </a:lnTo>
                      <a:lnTo>
                        <a:pt x="6" y="9"/>
                      </a:lnTo>
                      <a:lnTo>
                        <a:pt x="7" y="7"/>
                      </a:lnTo>
                      <a:lnTo>
                        <a:pt x="9" y="6"/>
                      </a:lnTo>
                      <a:lnTo>
                        <a:pt x="9" y="4"/>
                      </a:lnTo>
                      <a:lnTo>
                        <a:pt x="9" y="3"/>
                      </a:lnTo>
                      <a:lnTo>
                        <a:pt x="7" y="2"/>
                      </a:lnTo>
                      <a:lnTo>
                        <a:pt x="6" y="0"/>
                      </a:lnTo>
                      <a:lnTo>
                        <a:pt x="4" y="0"/>
                      </a:lnTo>
                      <a:lnTo>
                        <a:pt x="3" y="0"/>
                      </a:lnTo>
                      <a:lnTo>
                        <a:pt x="1" y="2"/>
                      </a:lnTo>
                      <a:lnTo>
                        <a:pt x="0" y="3"/>
                      </a:lnTo>
                      <a:lnTo>
                        <a:pt x="0" y="4"/>
                      </a:lnTo>
                      <a:close/>
                    </a:path>
                  </a:pathLst>
                </a:custGeom>
                <a:solidFill>
                  <a:srgbClr val="000000"/>
                </a:solidFill>
                <a:ln w="9525">
                  <a:solidFill>
                    <a:srgbClr val="969696"/>
                  </a:solidFill>
                  <a:round/>
                  <a:headEnd/>
                  <a:tailEnd/>
                </a:ln>
              </p:spPr>
              <p:txBody>
                <a:bodyPr/>
                <a:lstStyle/>
                <a:p>
                  <a:pPr algn="l"/>
                  <a:endParaRPr lang="en-US"/>
                </a:p>
              </p:txBody>
            </p:sp>
            <p:sp>
              <p:nvSpPr>
                <p:cNvPr id="127106" name="Freeform 55"/>
                <p:cNvSpPr>
                  <a:spLocks/>
                </p:cNvSpPr>
                <p:nvPr/>
              </p:nvSpPr>
              <p:spPr bwMode="auto">
                <a:xfrm>
                  <a:off x="8459" y="4927"/>
                  <a:ext cx="2" cy="3"/>
                </a:xfrm>
                <a:custGeom>
                  <a:avLst/>
                  <a:gdLst>
                    <a:gd name="T0" fmla="*/ 0 w 7"/>
                    <a:gd name="T1" fmla="*/ 0 h 8"/>
                    <a:gd name="T2" fmla="*/ 0 w 7"/>
                    <a:gd name="T3" fmla="*/ 0 h 8"/>
                    <a:gd name="T4" fmla="*/ 0 w 7"/>
                    <a:gd name="T5" fmla="*/ 0 h 8"/>
                    <a:gd name="T6" fmla="*/ 0 w 7"/>
                    <a:gd name="T7" fmla="*/ 0 h 8"/>
                    <a:gd name="T8" fmla="*/ 0 w 7"/>
                    <a:gd name="T9" fmla="*/ 0 h 8"/>
                    <a:gd name="T10" fmla="*/ 0 w 7"/>
                    <a:gd name="T11" fmla="*/ 0 h 8"/>
                    <a:gd name="T12" fmla="*/ 0 w 7"/>
                    <a:gd name="T13" fmla="*/ 0 h 8"/>
                    <a:gd name="T14" fmla="*/ 0 w 7"/>
                    <a:gd name="T15" fmla="*/ 0 h 8"/>
                    <a:gd name="T16" fmla="*/ 0 w 7"/>
                    <a:gd name="T17" fmla="*/ 0 h 8"/>
                    <a:gd name="T18" fmla="*/ 0 w 7"/>
                    <a:gd name="T19" fmla="*/ 0 h 8"/>
                    <a:gd name="T20" fmla="*/ 0 w 7"/>
                    <a:gd name="T21" fmla="*/ 0 h 8"/>
                    <a:gd name="T22" fmla="*/ 0 w 7"/>
                    <a:gd name="T23" fmla="*/ 0 h 8"/>
                    <a:gd name="T24" fmla="*/ 0 w 7"/>
                    <a:gd name="T25" fmla="*/ 0 h 8"/>
                    <a:gd name="T26" fmla="*/ 0 w 7"/>
                    <a:gd name="T27" fmla="*/ 0 h 8"/>
                    <a:gd name="T28" fmla="*/ 0 w 7"/>
                    <a:gd name="T29" fmla="*/ 0 h 8"/>
                    <a:gd name="T30" fmla="*/ 0 w 7"/>
                    <a:gd name="T31" fmla="*/ 0 h 8"/>
                    <a:gd name="T32" fmla="*/ 0 w 7"/>
                    <a:gd name="T33" fmla="*/ 0 h 8"/>
                    <a:gd name="T34" fmla="*/ 0 w 7"/>
                    <a:gd name="T35" fmla="*/ 0 h 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 h="8">
                      <a:moveTo>
                        <a:pt x="0" y="4"/>
                      </a:moveTo>
                      <a:lnTo>
                        <a:pt x="0" y="5"/>
                      </a:lnTo>
                      <a:lnTo>
                        <a:pt x="1" y="7"/>
                      </a:lnTo>
                      <a:lnTo>
                        <a:pt x="3" y="8"/>
                      </a:lnTo>
                      <a:lnTo>
                        <a:pt x="4" y="8"/>
                      </a:lnTo>
                      <a:lnTo>
                        <a:pt x="6" y="8"/>
                      </a:lnTo>
                      <a:lnTo>
                        <a:pt x="6" y="7"/>
                      </a:lnTo>
                      <a:lnTo>
                        <a:pt x="7" y="5"/>
                      </a:lnTo>
                      <a:lnTo>
                        <a:pt x="7" y="4"/>
                      </a:lnTo>
                      <a:lnTo>
                        <a:pt x="7" y="2"/>
                      </a:lnTo>
                      <a:lnTo>
                        <a:pt x="6" y="1"/>
                      </a:lnTo>
                      <a:lnTo>
                        <a:pt x="6" y="0"/>
                      </a:lnTo>
                      <a:lnTo>
                        <a:pt x="4" y="0"/>
                      </a:lnTo>
                      <a:lnTo>
                        <a:pt x="3" y="0"/>
                      </a:lnTo>
                      <a:lnTo>
                        <a:pt x="1" y="1"/>
                      </a:lnTo>
                      <a:lnTo>
                        <a:pt x="0" y="2"/>
                      </a:lnTo>
                      <a:lnTo>
                        <a:pt x="0" y="4"/>
                      </a:lnTo>
                      <a:close/>
                    </a:path>
                  </a:pathLst>
                </a:custGeom>
                <a:solidFill>
                  <a:srgbClr val="000000"/>
                </a:solidFill>
                <a:ln w="9525">
                  <a:solidFill>
                    <a:srgbClr val="969696"/>
                  </a:solidFill>
                  <a:round/>
                  <a:headEnd/>
                  <a:tailEnd/>
                </a:ln>
              </p:spPr>
              <p:txBody>
                <a:bodyPr/>
                <a:lstStyle/>
                <a:p>
                  <a:pPr algn="l"/>
                  <a:endParaRPr lang="en-US"/>
                </a:p>
              </p:txBody>
            </p:sp>
            <p:sp>
              <p:nvSpPr>
                <p:cNvPr id="127107" name="Freeform 56"/>
                <p:cNvSpPr>
                  <a:spLocks/>
                </p:cNvSpPr>
                <p:nvPr/>
              </p:nvSpPr>
              <p:spPr bwMode="auto">
                <a:xfrm>
                  <a:off x="8443" y="4936"/>
                  <a:ext cx="2" cy="3"/>
                </a:xfrm>
                <a:custGeom>
                  <a:avLst/>
                  <a:gdLst>
                    <a:gd name="T0" fmla="*/ 0 w 7"/>
                    <a:gd name="T1" fmla="*/ 0 h 9"/>
                    <a:gd name="T2" fmla="*/ 0 w 7"/>
                    <a:gd name="T3" fmla="*/ 0 h 9"/>
                    <a:gd name="T4" fmla="*/ 0 w 7"/>
                    <a:gd name="T5" fmla="*/ 0 h 9"/>
                    <a:gd name="T6" fmla="*/ 0 w 7"/>
                    <a:gd name="T7" fmla="*/ 0 h 9"/>
                    <a:gd name="T8" fmla="*/ 0 w 7"/>
                    <a:gd name="T9" fmla="*/ 0 h 9"/>
                    <a:gd name="T10" fmla="*/ 0 w 7"/>
                    <a:gd name="T11" fmla="*/ 0 h 9"/>
                    <a:gd name="T12" fmla="*/ 0 w 7"/>
                    <a:gd name="T13" fmla="*/ 0 h 9"/>
                    <a:gd name="T14" fmla="*/ 0 w 7"/>
                    <a:gd name="T15" fmla="*/ 0 h 9"/>
                    <a:gd name="T16" fmla="*/ 0 w 7"/>
                    <a:gd name="T17" fmla="*/ 0 h 9"/>
                    <a:gd name="T18" fmla="*/ 0 w 7"/>
                    <a:gd name="T19" fmla="*/ 0 h 9"/>
                    <a:gd name="T20" fmla="*/ 0 w 7"/>
                    <a:gd name="T21" fmla="*/ 0 h 9"/>
                    <a:gd name="T22" fmla="*/ 0 w 7"/>
                    <a:gd name="T23" fmla="*/ 0 h 9"/>
                    <a:gd name="T24" fmla="*/ 0 w 7"/>
                    <a:gd name="T25" fmla="*/ 0 h 9"/>
                    <a:gd name="T26" fmla="*/ 0 w 7"/>
                    <a:gd name="T27" fmla="*/ 0 h 9"/>
                    <a:gd name="T28" fmla="*/ 0 w 7"/>
                    <a:gd name="T29" fmla="*/ 0 h 9"/>
                    <a:gd name="T30" fmla="*/ 0 w 7"/>
                    <a:gd name="T31" fmla="*/ 0 h 9"/>
                    <a:gd name="T32" fmla="*/ 0 w 7"/>
                    <a:gd name="T33" fmla="*/ 0 h 9"/>
                    <a:gd name="T34" fmla="*/ 0 w 7"/>
                    <a:gd name="T35" fmla="*/ 0 h 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 h="9">
                      <a:moveTo>
                        <a:pt x="0" y="4"/>
                      </a:moveTo>
                      <a:lnTo>
                        <a:pt x="0" y="6"/>
                      </a:lnTo>
                      <a:lnTo>
                        <a:pt x="1" y="7"/>
                      </a:lnTo>
                      <a:lnTo>
                        <a:pt x="3" y="9"/>
                      </a:lnTo>
                      <a:lnTo>
                        <a:pt x="4" y="9"/>
                      </a:lnTo>
                      <a:lnTo>
                        <a:pt x="5" y="9"/>
                      </a:lnTo>
                      <a:lnTo>
                        <a:pt x="5" y="7"/>
                      </a:lnTo>
                      <a:lnTo>
                        <a:pt x="7" y="6"/>
                      </a:lnTo>
                      <a:lnTo>
                        <a:pt x="7" y="4"/>
                      </a:lnTo>
                      <a:lnTo>
                        <a:pt x="7" y="3"/>
                      </a:lnTo>
                      <a:lnTo>
                        <a:pt x="5" y="1"/>
                      </a:lnTo>
                      <a:lnTo>
                        <a:pt x="5" y="0"/>
                      </a:lnTo>
                      <a:lnTo>
                        <a:pt x="4" y="0"/>
                      </a:lnTo>
                      <a:lnTo>
                        <a:pt x="3" y="0"/>
                      </a:lnTo>
                      <a:lnTo>
                        <a:pt x="1" y="1"/>
                      </a:lnTo>
                      <a:lnTo>
                        <a:pt x="0" y="3"/>
                      </a:lnTo>
                      <a:lnTo>
                        <a:pt x="0" y="4"/>
                      </a:lnTo>
                      <a:close/>
                    </a:path>
                  </a:pathLst>
                </a:custGeom>
                <a:solidFill>
                  <a:srgbClr val="000000"/>
                </a:solidFill>
                <a:ln w="9525">
                  <a:solidFill>
                    <a:srgbClr val="969696"/>
                  </a:solidFill>
                  <a:round/>
                  <a:headEnd/>
                  <a:tailEnd/>
                </a:ln>
              </p:spPr>
              <p:txBody>
                <a:bodyPr/>
                <a:lstStyle/>
                <a:p>
                  <a:pPr algn="l"/>
                  <a:endParaRPr lang="en-US"/>
                </a:p>
              </p:txBody>
            </p:sp>
            <p:sp>
              <p:nvSpPr>
                <p:cNvPr id="127108" name="Freeform 57"/>
                <p:cNvSpPr>
                  <a:spLocks/>
                </p:cNvSpPr>
                <p:nvPr/>
              </p:nvSpPr>
              <p:spPr bwMode="auto">
                <a:xfrm>
                  <a:off x="8474" y="4919"/>
                  <a:ext cx="7" cy="6"/>
                </a:xfrm>
                <a:custGeom>
                  <a:avLst/>
                  <a:gdLst>
                    <a:gd name="T0" fmla="*/ 0 w 20"/>
                    <a:gd name="T1" fmla="*/ 0 h 20"/>
                    <a:gd name="T2" fmla="*/ 0 w 20"/>
                    <a:gd name="T3" fmla="*/ 0 h 20"/>
                    <a:gd name="T4" fmla="*/ 0 w 20"/>
                    <a:gd name="T5" fmla="*/ 0 h 20"/>
                    <a:gd name="T6" fmla="*/ 0 w 20"/>
                    <a:gd name="T7" fmla="*/ 0 h 20"/>
                    <a:gd name="T8" fmla="*/ 0 w 20"/>
                    <a:gd name="T9" fmla="*/ 0 h 20"/>
                    <a:gd name="T10" fmla="*/ 0 w 20"/>
                    <a:gd name="T11" fmla="*/ 0 h 20"/>
                    <a:gd name="T12" fmla="*/ 0 w 20"/>
                    <a:gd name="T13" fmla="*/ 0 h 20"/>
                    <a:gd name="T14" fmla="*/ 0 w 20"/>
                    <a:gd name="T15" fmla="*/ 0 h 20"/>
                    <a:gd name="T16" fmla="*/ 0 w 20"/>
                    <a:gd name="T17" fmla="*/ 0 h 20"/>
                    <a:gd name="T18" fmla="*/ 0 w 20"/>
                    <a:gd name="T19" fmla="*/ 0 h 20"/>
                    <a:gd name="T20" fmla="*/ 0 w 20"/>
                    <a:gd name="T21" fmla="*/ 0 h 20"/>
                    <a:gd name="T22" fmla="*/ 0 w 20"/>
                    <a:gd name="T23" fmla="*/ 0 h 20"/>
                    <a:gd name="T24" fmla="*/ 0 w 20"/>
                    <a:gd name="T25" fmla="*/ 0 h 20"/>
                    <a:gd name="T26" fmla="*/ 0 w 20"/>
                    <a:gd name="T27" fmla="*/ 0 h 20"/>
                    <a:gd name="T28" fmla="*/ 0 w 20"/>
                    <a:gd name="T29" fmla="*/ 0 h 20"/>
                    <a:gd name="T30" fmla="*/ 0 w 20"/>
                    <a:gd name="T31" fmla="*/ 0 h 20"/>
                    <a:gd name="T32" fmla="*/ 0 w 20"/>
                    <a:gd name="T33" fmla="*/ 0 h 20"/>
                    <a:gd name="T34" fmla="*/ 0 w 20"/>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 h="20">
                      <a:moveTo>
                        <a:pt x="0" y="10"/>
                      </a:moveTo>
                      <a:lnTo>
                        <a:pt x="0" y="15"/>
                      </a:lnTo>
                      <a:lnTo>
                        <a:pt x="2" y="17"/>
                      </a:lnTo>
                      <a:lnTo>
                        <a:pt x="5" y="20"/>
                      </a:lnTo>
                      <a:lnTo>
                        <a:pt x="10" y="20"/>
                      </a:lnTo>
                      <a:lnTo>
                        <a:pt x="14" y="20"/>
                      </a:lnTo>
                      <a:lnTo>
                        <a:pt x="17" y="17"/>
                      </a:lnTo>
                      <a:lnTo>
                        <a:pt x="20" y="15"/>
                      </a:lnTo>
                      <a:lnTo>
                        <a:pt x="20" y="10"/>
                      </a:lnTo>
                      <a:lnTo>
                        <a:pt x="20" y="6"/>
                      </a:lnTo>
                      <a:lnTo>
                        <a:pt x="17" y="3"/>
                      </a:lnTo>
                      <a:lnTo>
                        <a:pt x="14" y="0"/>
                      </a:lnTo>
                      <a:lnTo>
                        <a:pt x="10" y="0"/>
                      </a:lnTo>
                      <a:lnTo>
                        <a:pt x="5" y="0"/>
                      </a:lnTo>
                      <a:lnTo>
                        <a:pt x="2" y="3"/>
                      </a:lnTo>
                      <a:lnTo>
                        <a:pt x="0" y="6"/>
                      </a:lnTo>
                      <a:lnTo>
                        <a:pt x="0" y="10"/>
                      </a:lnTo>
                      <a:close/>
                    </a:path>
                  </a:pathLst>
                </a:custGeom>
                <a:solidFill>
                  <a:srgbClr val="000000"/>
                </a:solidFill>
                <a:ln w="9525">
                  <a:solidFill>
                    <a:srgbClr val="969696"/>
                  </a:solidFill>
                  <a:round/>
                  <a:headEnd/>
                  <a:tailEnd/>
                </a:ln>
              </p:spPr>
              <p:txBody>
                <a:bodyPr/>
                <a:lstStyle/>
                <a:p>
                  <a:pPr algn="l"/>
                  <a:endParaRPr lang="en-US"/>
                </a:p>
              </p:txBody>
            </p:sp>
            <p:sp>
              <p:nvSpPr>
                <p:cNvPr id="127109" name="Freeform 58"/>
                <p:cNvSpPr>
                  <a:spLocks/>
                </p:cNvSpPr>
                <p:nvPr/>
              </p:nvSpPr>
              <p:spPr bwMode="auto">
                <a:xfrm>
                  <a:off x="8332" y="4713"/>
                  <a:ext cx="4" cy="4"/>
                </a:xfrm>
                <a:custGeom>
                  <a:avLst/>
                  <a:gdLst>
                    <a:gd name="T0" fmla="*/ 0 w 12"/>
                    <a:gd name="T1" fmla="*/ 0 h 13"/>
                    <a:gd name="T2" fmla="*/ 0 w 12"/>
                    <a:gd name="T3" fmla="*/ 0 h 13"/>
                    <a:gd name="T4" fmla="*/ 0 w 12"/>
                    <a:gd name="T5" fmla="*/ 0 h 13"/>
                    <a:gd name="T6" fmla="*/ 0 w 12"/>
                    <a:gd name="T7" fmla="*/ 0 h 13"/>
                    <a:gd name="T8" fmla="*/ 0 w 12"/>
                    <a:gd name="T9" fmla="*/ 0 h 13"/>
                    <a:gd name="T10" fmla="*/ 0 w 12"/>
                    <a:gd name="T11" fmla="*/ 0 h 13"/>
                    <a:gd name="T12" fmla="*/ 0 w 12"/>
                    <a:gd name="T13" fmla="*/ 0 h 13"/>
                    <a:gd name="T14" fmla="*/ 0 w 12"/>
                    <a:gd name="T15" fmla="*/ 0 h 13"/>
                    <a:gd name="T16" fmla="*/ 0 w 12"/>
                    <a:gd name="T17" fmla="*/ 0 h 13"/>
                    <a:gd name="T18" fmla="*/ 0 w 12"/>
                    <a:gd name="T19" fmla="*/ 0 h 13"/>
                    <a:gd name="T20" fmla="*/ 0 w 12"/>
                    <a:gd name="T21" fmla="*/ 0 h 13"/>
                    <a:gd name="T22" fmla="*/ 0 w 12"/>
                    <a:gd name="T23" fmla="*/ 0 h 13"/>
                    <a:gd name="T24" fmla="*/ 0 w 12"/>
                    <a:gd name="T25" fmla="*/ 0 h 13"/>
                    <a:gd name="T26" fmla="*/ 0 w 12"/>
                    <a:gd name="T27" fmla="*/ 0 h 13"/>
                    <a:gd name="T28" fmla="*/ 0 w 12"/>
                    <a:gd name="T29" fmla="*/ 0 h 13"/>
                    <a:gd name="T30" fmla="*/ 0 w 12"/>
                    <a:gd name="T31" fmla="*/ 0 h 13"/>
                    <a:gd name="T32" fmla="*/ 0 w 12"/>
                    <a:gd name="T33" fmla="*/ 0 h 13"/>
                    <a:gd name="T34" fmla="*/ 0 w 12"/>
                    <a:gd name="T35" fmla="*/ 0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 h="13">
                      <a:moveTo>
                        <a:pt x="0" y="7"/>
                      </a:moveTo>
                      <a:lnTo>
                        <a:pt x="0" y="9"/>
                      </a:lnTo>
                      <a:lnTo>
                        <a:pt x="2" y="12"/>
                      </a:lnTo>
                      <a:lnTo>
                        <a:pt x="3" y="13"/>
                      </a:lnTo>
                      <a:lnTo>
                        <a:pt x="6" y="13"/>
                      </a:lnTo>
                      <a:lnTo>
                        <a:pt x="9" y="13"/>
                      </a:lnTo>
                      <a:lnTo>
                        <a:pt x="11" y="12"/>
                      </a:lnTo>
                      <a:lnTo>
                        <a:pt x="12" y="9"/>
                      </a:lnTo>
                      <a:lnTo>
                        <a:pt x="12" y="7"/>
                      </a:lnTo>
                      <a:lnTo>
                        <a:pt x="12" y="5"/>
                      </a:lnTo>
                      <a:lnTo>
                        <a:pt x="11" y="2"/>
                      </a:lnTo>
                      <a:lnTo>
                        <a:pt x="9" y="0"/>
                      </a:lnTo>
                      <a:lnTo>
                        <a:pt x="6" y="0"/>
                      </a:lnTo>
                      <a:lnTo>
                        <a:pt x="3" y="0"/>
                      </a:lnTo>
                      <a:lnTo>
                        <a:pt x="2" y="2"/>
                      </a:lnTo>
                      <a:lnTo>
                        <a:pt x="0" y="5"/>
                      </a:lnTo>
                      <a:lnTo>
                        <a:pt x="0" y="7"/>
                      </a:lnTo>
                      <a:close/>
                    </a:path>
                  </a:pathLst>
                </a:custGeom>
                <a:solidFill>
                  <a:srgbClr val="000000"/>
                </a:solidFill>
                <a:ln w="9525">
                  <a:solidFill>
                    <a:srgbClr val="969696"/>
                  </a:solidFill>
                  <a:round/>
                  <a:headEnd/>
                  <a:tailEnd/>
                </a:ln>
              </p:spPr>
              <p:txBody>
                <a:bodyPr/>
                <a:lstStyle/>
                <a:p>
                  <a:pPr algn="l"/>
                  <a:endParaRPr lang="en-US"/>
                </a:p>
              </p:txBody>
            </p:sp>
            <p:sp>
              <p:nvSpPr>
                <p:cNvPr id="127110" name="Freeform 59"/>
                <p:cNvSpPr>
                  <a:spLocks/>
                </p:cNvSpPr>
                <p:nvPr/>
              </p:nvSpPr>
              <p:spPr bwMode="auto">
                <a:xfrm>
                  <a:off x="8349" y="4708"/>
                  <a:ext cx="5" cy="4"/>
                </a:xfrm>
                <a:custGeom>
                  <a:avLst/>
                  <a:gdLst>
                    <a:gd name="T0" fmla="*/ 0 w 13"/>
                    <a:gd name="T1" fmla="*/ 0 h 12"/>
                    <a:gd name="T2" fmla="*/ 0 w 13"/>
                    <a:gd name="T3" fmla="*/ 0 h 12"/>
                    <a:gd name="T4" fmla="*/ 0 w 13"/>
                    <a:gd name="T5" fmla="*/ 0 h 12"/>
                    <a:gd name="T6" fmla="*/ 0 w 13"/>
                    <a:gd name="T7" fmla="*/ 0 h 12"/>
                    <a:gd name="T8" fmla="*/ 0 w 13"/>
                    <a:gd name="T9" fmla="*/ 0 h 12"/>
                    <a:gd name="T10" fmla="*/ 0 w 13"/>
                    <a:gd name="T11" fmla="*/ 0 h 12"/>
                    <a:gd name="T12" fmla="*/ 0 w 13"/>
                    <a:gd name="T13" fmla="*/ 0 h 12"/>
                    <a:gd name="T14" fmla="*/ 0 w 13"/>
                    <a:gd name="T15" fmla="*/ 0 h 12"/>
                    <a:gd name="T16" fmla="*/ 0 w 13"/>
                    <a:gd name="T17" fmla="*/ 0 h 12"/>
                    <a:gd name="T18" fmla="*/ 0 w 13"/>
                    <a:gd name="T19" fmla="*/ 0 h 12"/>
                    <a:gd name="T20" fmla="*/ 0 w 13"/>
                    <a:gd name="T21" fmla="*/ 0 h 12"/>
                    <a:gd name="T22" fmla="*/ 0 w 13"/>
                    <a:gd name="T23" fmla="*/ 0 h 12"/>
                    <a:gd name="T24" fmla="*/ 0 w 13"/>
                    <a:gd name="T25" fmla="*/ 0 h 12"/>
                    <a:gd name="T26" fmla="*/ 0 w 13"/>
                    <a:gd name="T27" fmla="*/ 0 h 12"/>
                    <a:gd name="T28" fmla="*/ 0 w 13"/>
                    <a:gd name="T29" fmla="*/ 0 h 12"/>
                    <a:gd name="T30" fmla="*/ 0 w 13"/>
                    <a:gd name="T31" fmla="*/ 0 h 12"/>
                    <a:gd name="T32" fmla="*/ 0 w 13"/>
                    <a:gd name="T33" fmla="*/ 0 h 12"/>
                    <a:gd name="T34" fmla="*/ 0 w 13"/>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 h="12">
                      <a:moveTo>
                        <a:pt x="0" y="6"/>
                      </a:moveTo>
                      <a:lnTo>
                        <a:pt x="0" y="8"/>
                      </a:lnTo>
                      <a:lnTo>
                        <a:pt x="2" y="10"/>
                      </a:lnTo>
                      <a:lnTo>
                        <a:pt x="5" y="12"/>
                      </a:lnTo>
                      <a:lnTo>
                        <a:pt x="8" y="12"/>
                      </a:lnTo>
                      <a:lnTo>
                        <a:pt x="9" y="12"/>
                      </a:lnTo>
                      <a:lnTo>
                        <a:pt x="12" y="10"/>
                      </a:lnTo>
                      <a:lnTo>
                        <a:pt x="13" y="8"/>
                      </a:lnTo>
                      <a:lnTo>
                        <a:pt x="13" y="6"/>
                      </a:lnTo>
                      <a:lnTo>
                        <a:pt x="13" y="3"/>
                      </a:lnTo>
                      <a:lnTo>
                        <a:pt x="12" y="2"/>
                      </a:lnTo>
                      <a:lnTo>
                        <a:pt x="9" y="0"/>
                      </a:lnTo>
                      <a:lnTo>
                        <a:pt x="8" y="0"/>
                      </a:lnTo>
                      <a:lnTo>
                        <a:pt x="5" y="0"/>
                      </a:lnTo>
                      <a:lnTo>
                        <a:pt x="2" y="2"/>
                      </a:lnTo>
                      <a:lnTo>
                        <a:pt x="0" y="3"/>
                      </a:lnTo>
                      <a:lnTo>
                        <a:pt x="0" y="6"/>
                      </a:lnTo>
                      <a:close/>
                    </a:path>
                  </a:pathLst>
                </a:custGeom>
                <a:solidFill>
                  <a:srgbClr val="000000"/>
                </a:solidFill>
                <a:ln w="9525">
                  <a:solidFill>
                    <a:srgbClr val="969696"/>
                  </a:solidFill>
                  <a:round/>
                  <a:headEnd/>
                  <a:tailEnd/>
                </a:ln>
              </p:spPr>
              <p:txBody>
                <a:bodyPr/>
                <a:lstStyle/>
                <a:p>
                  <a:pPr algn="l"/>
                  <a:endParaRPr lang="en-US"/>
                </a:p>
              </p:txBody>
            </p:sp>
            <p:sp>
              <p:nvSpPr>
                <p:cNvPr id="127111" name="Freeform 60"/>
                <p:cNvSpPr>
                  <a:spLocks/>
                </p:cNvSpPr>
                <p:nvPr/>
              </p:nvSpPr>
              <p:spPr bwMode="auto">
                <a:xfrm>
                  <a:off x="8366" y="4704"/>
                  <a:ext cx="2" cy="2"/>
                </a:xfrm>
                <a:custGeom>
                  <a:avLst/>
                  <a:gdLst>
                    <a:gd name="T0" fmla="*/ 0 w 8"/>
                    <a:gd name="T1" fmla="*/ 0 h 7"/>
                    <a:gd name="T2" fmla="*/ 0 w 8"/>
                    <a:gd name="T3" fmla="*/ 0 h 7"/>
                    <a:gd name="T4" fmla="*/ 0 w 8"/>
                    <a:gd name="T5" fmla="*/ 0 h 7"/>
                    <a:gd name="T6" fmla="*/ 0 w 8"/>
                    <a:gd name="T7" fmla="*/ 0 h 7"/>
                    <a:gd name="T8" fmla="*/ 0 w 8"/>
                    <a:gd name="T9" fmla="*/ 0 h 7"/>
                    <a:gd name="T10" fmla="*/ 0 w 8"/>
                    <a:gd name="T11" fmla="*/ 0 h 7"/>
                    <a:gd name="T12" fmla="*/ 0 w 8"/>
                    <a:gd name="T13" fmla="*/ 0 h 7"/>
                    <a:gd name="T14" fmla="*/ 0 w 8"/>
                    <a:gd name="T15" fmla="*/ 0 h 7"/>
                    <a:gd name="T16" fmla="*/ 0 w 8"/>
                    <a:gd name="T17" fmla="*/ 0 h 7"/>
                    <a:gd name="T18" fmla="*/ 0 w 8"/>
                    <a:gd name="T19" fmla="*/ 0 h 7"/>
                    <a:gd name="T20" fmla="*/ 0 w 8"/>
                    <a:gd name="T21" fmla="*/ 0 h 7"/>
                    <a:gd name="T22" fmla="*/ 0 w 8"/>
                    <a:gd name="T23" fmla="*/ 0 h 7"/>
                    <a:gd name="T24" fmla="*/ 0 w 8"/>
                    <a:gd name="T25" fmla="*/ 0 h 7"/>
                    <a:gd name="T26" fmla="*/ 0 w 8"/>
                    <a:gd name="T27" fmla="*/ 0 h 7"/>
                    <a:gd name="T28" fmla="*/ 0 w 8"/>
                    <a:gd name="T29" fmla="*/ 0 h 7"/>
                    <a:gd name="T30" fmla="*/ 0 w 8"/>
                    <a:gd name="T31" fmla="*/ 0 h 7"/>
                    <a:gd name="T32" fmla="*/ 0 w 8"/>
                    <a:gd name="T33" fmla="*/ 0 h 7"/>
                    <a:gd name="T34" fmla="*/ 0 w 8"/>
                    <a:gd name="T35" fmla="*/ 0 h 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 h="7">
                      <a:moveTo>
                        <a:pt x="0" y="3"/>
                      </a:moveTo>
                      <a:lnTo>
                        <a:pt x="0" y="4"/>
                      </a:lnTo>
                      <a:lnTo>
                        <a:pt x="1" y="6"/>
                      </a:lnTo>
                      <a:lnTo>
                        <a:pt x="3" y="7"/>
                      </a:lnTo>
                      <a:lnTo>
                        <a:pt x="4" y="7"/>
                      </a:lnTo>
                      <a:lnTo>
                        <a:pt x="6" y="7"/>
                      </a:lnTo>
                      <a:lnTo>
                        <a:pt x="7" y="6"/>
                      </a:lnTo>
                      <a:lnTo>
                        <a:pt x="8" y="4"/>
                      </a:lnTo>
                      <a:lnTo>
                        <a:pt x="8" y="3"/>
                      </a:lnTo>
                      <a:lnTo>
                        <a:pt x="8" y="1"/>
                      </a:lnTo>
                      <a:lnTo>
                        <a:pt x="7" y="1"/>
                      </a:lnTo>
                      <a:lnTo>
                        <a:pt x="6" y="0"/>
                      </a:lnTo>
                      <a:lnTo>
                        <a:pt x="4" y="0"/>
                      </a:lnTo>
                      <a:lnTo>
                        <a:pt x="3" y="0"/>
                      </a:lnTo>
                      <a:lnTo>
                        <a:pt x="1" y="1"/>
                      </a:lnTo>
                      <a:lnTo>
                        <a:pt x="0" y="1"/>
                      </a:lnTo>
                      <a:lnTo>
                        <a:pt x="0" y="3"/>
                      </a:lnTo>
                      <a:close/>
                    </a:path>
                  </a:pathLst>
                </a:custGeom>
                <a:solidFill>
                  <a:srgbClr val="000000"/>
                </a:solidFill>
                <a:ln w="9525">
                  <a:solidFill>
                    <a:srgbClr val="969696"/>
                  </a:solidFill>
                  <a:round/>
                  <a:headEnd/>
                  <a:tailEnd/>
                </a:ln>
              </p:spPr>
              <p:txBody>
                <a:bodyPr/>
                <a:lstStyle/>
                <a:p>
                  <a:pPr algn="l"/>
                  <a:endParaRPr lang="en-US"/>
                </a:p>
              </p:txBody>
            </p:sp>
            <p:sp>
              <p:nvSpPr>
                <p:cNvPr id="127112" name="Freeform 61"/>
                <p:cNvSpPr>
                  <a:spLocks/>
                </p:cNvSpPr>
                <p:nvPr/>
              </p:nvSpPr>
              <p:spPr bwMode="auto">
                <a:xfrm>
                  <a:off x="8338" y="4730"/>
                  <a:ext cx="2" cy="3"/>
                </a:xfrm>
                <a:custGeom>
                  <a:avLst/>
                  <a:gdLst>
                    <a:gd name="T0" fmla="*/ 0 w 7"/>
                    <a:gd name="T1" fmla="*/ 0 h 8"/>
                    <a:gd name="T2" fmla="*/ 0 w 7"/>
                    <a:gd name="T3" fmla="*/ 0 h 8"/>
                    <a:gd name="T4" fmla="*/ 0 w 7"/>
                    <a:gd name="T5" fmla="*/ 0 h 8"/>
                    <a:gd name="T6" fmla="*/ 0 w 7"/>
                    <a:gd name="T7" fmla="*/ 0 h 8"/>
                    <a:gd name="T8" fmla="*/ 0 w 7"/>
                    <a:gd name="T9" fmla="*/ 0 h 8"/>
                    <a:gd name="T10" fmla="*/ 0 w 7"/>
                    <a:gd name="T11" fmla="*/ 0 h 8"/>
                    <a:gd name="T12" fmla="*/ 0 w 7"/>
                    <a:gd name="T13" fmla="*/ 0 h 8"/>
                    <a:gd name="T14" fmla="*/ 0 w 7"/>
                    <a:gd name="T15" fmla="*/ 0 h 8"/>
                    <a:gd name="T16" fmla="*/ 0 w 7"/>
                    <a:gd name="T17" fmla="*/ 0 h 8"/>
                    <a:gd name="T18" fmla="*/ 0 w 7"/>
                    <a:gd name="T19" fmla="*/ 0 h 8"/>
                    <a:gd name="T20" fmla="*/ 0 w 7"/>
                    <a:gd name="T21" fmla="*/ 0 h 8"/>
                    <a:gd name="T22" fmla="*/ 0 w 7"/>
                    <a:gd name="T23" fmla="*/ 0 h 8"/>
                    <a:gd name="T24" fmla="*/ 0 w 7"/>
                    <a:gd name="T25" fmla="*/ 0 h 8"/>
                    <a:gd name="T26" fmla="*/ 0 w 7"/>
                    <a:gd name="T27" fmla="*/ 0 h 8"/>
                    <a:gd name="T28" fmla="*/ 0 w 7"/>
                    <a:gd name="T29" fmla="*/ 0 h 8"/>
                    <a:gd name="T30" fmla="*/ 0 w 7"/>
                    <a:gd name="T31" fmla="*/ 0 h 8"/>
                    <a:gd name="T32" fmla="*/ 0 w 7"/>
                    <a:gd name="T33" fmla="*/ 0 h 8"/>
                    <a:gd name="T34" fmla="*/ 0 w 7"/>
                    <a:gd name="T35" fmla="*/ 0 h 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 h="8">
                      <a:moveTo>
                        <a:pt x="0" y="3"/>
                      </a:moveTo>
                      <a:lnTo>
                        <a:pt x="0" y="5"/>
                      </a:lnTo>
                      <a:lnTo>
                        <a:pt x="1" y="6"/>
                      </a:lnTo>
                      <a:lnTo>
                        <a:pt x="3" y="8"/>
                      </a:lnTo>
                      <a:lnTo>
                        <a:pt x="4" y="8"/>
                      </a:lnTo>
                      <a:lnTo>
                        <a:pt x="6" y="8"/>
                      </a:lnTo>
                      <a:lnTo>
                        <a:pt x="6" y="6"/>
                      </a:lnTo>
                      <a:lnTo>
                        <a:pt x="7" y="5"/>
                      </a:lnTo>
                      <a:lnTo>
                        <a:pt x="7" y="3"/>
                      </a:lnTo>
                      <a:lnTo>
                        <a:pt x="7" y="2"/>
                      </a:lnTo>
                      <a:lnTo>
                        <a:pt x="6" y="2"/>
                      </a:lnTo>
                      <a:lnTo>
                        <a:pt x="6" y="0"/>
                      </a:lnTo>
                      <a:lnTo>
                        <a:pt x="4" y="0"/>
                      </a:lnTo>
                      <a:lnTo>
                        <a:pt x="3" y="0"/>
                      </a:lnTo>
                      <a:lnTo>
                        <a:pt x="1" y="2"/>
                      </a:lnTo>
                      <a:lnTo>
                        <a:pt x="0" y="2"/>
                      </a:lnTo>
                      <a:lnTo>
                        <a:pt x="0" y="3"/>
                      </a:lnTo>
                      <a:close/>
                    </a:path>
                  </a:pathLst>
                </a:custGeom>
                <a:solidFill>
                  <a:srgbClr val="000000"/>
                </a:solidFill>
                <a:ln w="9525">
                  <a:solidFill>
                    <a:srgbClr val="969696"/>
                  </a:solidFill>
                  <a:round/>
                  <a:headEnd/>
                  <a:tailEnd/>
                </a:ln>
              </p:spPr>
              <p:txBody>
                <a:bodyPr/>
                <a:lstStyle/>
                <a:p>
                  <a:pPr algn="l"/>
                  <a:endParaRPr lang="en-US"/>
                </a:p>
              </p:txBody>
            </p:sp>
            <p:sp>
              <p:nvSpPr>
                <p:cNvPr id="127113" name="Freeform 62"/>
                <p:cNvSpPr>
                  <a:spLocks/>
                </p:cNvSpPr>
                <p:nvPr/>
              </p:nvSpPr>
              <p:spPr bwMode="auto">
                <a:xfrm>
                  <a:off x="8370" y="4713"/>
                  <a:ext cx="6" cy="6"/>
                </a:xfrm>
                <a:custGeom>
                  <a:avLst/>
                  <a:gdLst>
                    <a:gd name="T0" fmla="*/ 0 w 16"/>
                    <a:gd name="T1" fmla="*/ 0 h 17"/>
                    <a:gd name="T2" fmla="*/ 0 w 16"/>
                    <a:gd name="T3" fmla="*/ 0 h 17"/>
                    <a:gd name="T4" fmla="*/ 0 w 16"/>
                    <a:gd name="T5" fmla="*/ 0 h 17"/>
                    <a:gd name="T6" fmla="*/ 0 w 16"/>
                    <a:gd name="T7" fmla="*/ 0 h 17"/>
                    <a:gd name="T8" fmla="*/ 0 w 16"/>
                    <a:gd name="T9" fmla="*/ 0 h 17"/>
                    <a:gd name="T10" fmla="*/ 0 w 16"/>
                    <a:gd name="T11" fmla="*/ 0 h 17"/>
                    <a:gd name="T12" fmla="*/ 0 w 16"/>
                    <a:gd name="T13" fmla="*/ 0 h 17"/>
                    <a:gd name="T14" fmla="*/ 0 w 16"/>
                    <a:gd name="T15" fmla="*/ 0 h 17"/>
                    <a:gd name="T16" fmla="*/ 0 w 16"/>
                    <a:gd name="T17" fmla="*/ 0 h 17"/>
                    <a:gd name="T18" fmla="*/ 0 w 16"/>
                    <a:gd name="T19" fmla="*/ 0 h 17"/>
                    <a:gd name="T20" fmla="*/ 0 w 16"/>
                    <a:gd name="T21" fmla="*/ 0 h 17"/>
                    <a:gd name="T22" fmla="*/ 0 w 16"/>
                    <a:gd name="T23" fmla="*/ 0 h 17"/>
                    <a:gd name="T24" fmla="*/ 0 w 16"/>
                    <a:gd name="T25" fmla="*/ 0 h 17"/>
                    <a:gd name="T26" fmla="*/ 0 w 16"/>
                    <a:gd name="T27" fmla="*/ 0 h 17"/>
                    <a:gd name="T28" fmla="*/ 0 w 16"/>
                    <a:gd name="T29" fmla="*/ 0 h 17"/>
                    <a:gd name="T30" fmla="*/ 0 w 16"/>
                    <a:gd name="T31" fmla="*/ 0 h 17"/>
                    <a:gd name="T32" fmla="*/ 0 w 16"/>
                    <a:gd name="T33" fmla="*/ 0 h 17"/>
                    <a:gd name="T34" fmla="*/ 0 w 16"/>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 h="17">
                      <a:moveTo>
                        <a:pt x="0" y="8"/>
                      </a:moveTo>
                      <a:lnTo>
                        <a:pt x="0" y="11"/>
                      </a:lnTo>
                      <a:lnTo>
                        <a:pt x="3" y="14"/>
                      </a:lnTo>
                      <a:lnTo>
                        <a:pt x="5" y="16"/>
                      </a:lnTo>
                      <a:lnTo>
                        <a:pt x="9" y="17"/>
                      </a:lnTo>
                      <a:lnTo>
                        <a:pt x="12" y="16"/>
                      </a:lnTo>
                      <a:lnTo>
                        <a:pt x="15" y="14"/>
                      </a:lnTo>
                      <a:lnTo>
                        <a:pt x="16" y="11"/>
                      </a:lnTo>
                      <a:lnTo>
                        <a:pt x="16" y="8"/>
                      </a:lnTo>
                      <a:lnTo>
                        <a:pt x="16" y="5"/>
                      </a:lnTo>
                      <a:lnTo>
                        <a:pt x="15" y="3"/>
                      </a:lnTo>
                      <a:lnTo>
                        <a:pt x="12" y="1"/>
                      </a:lnTo>
                      <a:lnTo>
                        <a:pt x="9" y="0"/>
                      </a:lnTo>
                      <a:lnTo>
                        <a:pt x="5" y="1"/>
                      </a:lnTo>
                      <a:lnTo>
                        <a:pt x="3" y="3"/>
                      </a:lnTo>
                      <a:lnTo>
                        <a:pt x="0" y="5"/>
                      </a:lnTo>
                      <a:lnTo>
                        <a:pt x="0" y="8"/>
                      </a:lnTo>
                      <a:close/>
                    </a:path>
                  </a:pathLst>
                </a:custGeom>
                <a:solidFill>
                  <a:srgbClr val="000000"/>
                </a:solidFill>
                <a:ln w="9525">
                  <a:solidFill>
                    <a:srgbClr val="969696"/>
                  </a:solidFill>
                  <a:round/>
                  <a:headEnd/>
                  <a:tailEnd/>
                </a:ln>
              </p:spPr>
              <p:txBody>
                <a:bodyPr/>
                <a:lstStyle/>
                <a:p>
                  <a:pPr algn="l"/>
                  <a:endParaRPr lang="en-US"/>
                </a:p>
              </p:txBody>
            </p:sp>
            <p:sp>
              <p:nvSpPr>
                <p:cNvPr id="127114" name="Freeform 63"/>
                <p:cNvSpPr>
                  <a:spLocks/>
                </p:cNvSpPr>
                <p:nvPr/>
              </p:nvSpPr>
              <p:spPr bwMode="auto">
                <a:xfrm>
                  <a:off x="8353" y="4721"/>
                  <a:ext cx="4" cy="4"/>
                </a:xfrm>
                <a:custGeom>
                  <a:avLst/>
                  <a:gdLst>
                    <a:gd name="T0" fmla="*/ 0 w 12"/>
                    <a:gd name="T1" fmla="*/ 0 h 12"/>
                    <a:gd name="T2" fmla="*/ 0 w 12"/>
                    <a:gd name="T3" fmla="*/ 0 h 12"/>
                    <a:gd name="T4" fmla="*/ 0 w 12"/>
                    <a:gd name="T5" fmla="*/ 0 h 12"/>
                    <a:gd name="T6" fmla="*/ 0 w 12"/>
                    <a:gd name="T7" fmla="*/ 0 h 12"/>
                    <a:gd name="T8" fmla="*/ 0 w 12"/>
                    <a:gd name="T9" fmla="*/ 0 h 12"/>
                    <a:gd name="T10" fmla="*/ 0 w 12"/>
                    <a:gd name="T11" fmla="*/ 0 h 12"/>
                    <a:gd name="T12" fmla="*/ 0 w 12"/>
                    <a:gd name="T13" fmla="*/ 0 h 12"/>
                    <a:gd name="T14" fmla="*/ 0 w 12"/>
                    <a:gd name="T15" fmla="*/ 0 h 12"/>
                    <a:gd name="T16" fmla="*/ 0 w 12"/>
                    <a:gd name="T17" fmla="*/ 0 h 12"/>
                    <a:gd name="T18" fmla="*/ 0 w 12"/>
                    <a:gd name="T19" fmla="*/ 0 h 12"/>
                    <a:gd name="T20" fmla="*/ 0 w 12"/>
                    <a:gd name="T21" fmla="*/ 0 h 12"/>
                    <a:gd name="T22" fmla="*/ 0 w 12"/>
                    <a:gd name="T23" fmla="*/ 0 h 12"/>
                    <a:gd name="T24" fmla="*/ 0 w 12"/>
                    <a:gd name="T25" fmla="*/ 0 h 12"/>
                    <a:gd name="T26" fmla="*/ 0 w 12"/>
                    <a:gd name="T27" fmla="*/ 0 h 12"/>
                    <a:gd name="T28" fmla="*/ 0 w 12"/>
                    <a:gd name="T29" fmla="*/ 0 h 12"/>
                    <a:gd name="T30" fmla="*/ 0 w 12"/>
                    <a:gd name="T31" fmla="*/ 0 h 12"/>
                    <a:gd name="T32" fmla="*/ 0 w 12"/>
                    <a:gd name="T33" fmla="*/ 0 h 12"/>
                    <a:gd name="T34" fmla="*/ 0 w 12"/>
                    <a:gd name="T35" fmla="*/ 0 h 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 h="12">
                      <a:moveTo>
                        <a:pt x="0" y="6"/>
                      </a:moveTo>
                      <a:lnTo>
                        <a:pt x="0" y="7"/>
                      </a:lnTo>
                      <a:lnTo>
                        <a:pt x="1" y="10"/>
                      </a:lnTo>
                      <a:lnTo>
                        <a:pt x="4" y="12"/>
                      </a:lnTo>
                      <a:lnTo>
                        <a:pt x="6" y="12"/>
                      </a:lnTo>
                      <a:lnTo>
                        <a:pt x="7" y="12"/>
                      </a:lnTo>
                      <a:lnTo>
                        <a:pt x="10" y="10"/>
                      </a:lnTo>
                      <a:lnTo>
                        <a:pt x="12" y="7"/>
                      </a:lnTo>
                      <a:lnTo>
                        <a:pt x="12" y="6"/>
                      </a:lnTo>
                      <a:lnTo>
                        <a:pt x="12" y="4"/>
                      </a:lnTo>
                      <a:lnTo>
                        <a:pt x="10" y="2"/>
                      </a:lnTo>
                      <a:lnTo>
                        <a:pt x="7" y="0"/>
                      </a:lnTo>
                      <a:lnTo>
                        <a:pt x="6" y="0"/>
                      </a:lnTo>
                      <a:lnTo>
                        <a:pt x="4" y="0"/>
                      </a:lnTo>
                      <a:lnTo>
                        <a:pt x="1" y="2"/>
                      </a:lnTo>
                      <a:lnTo>
                        <a:pt x="0" y="4"/>
                      </a:lnTo>
                      <a:lnTo>
                        <a:pt x="0" y="6"/>
                      </a:lnTo>
                      <a:close/>
                    </a:path>
                  </a:pathLst>
                </a:custGeom>
                <a:solidFill>
                  <a:srgbClr val="000000"/>
                </a:solidFill>
                <a:ln w="9525">
                  <a:solidFill>
                    <a:srgbClr val="969696"/>
                  </a:solidFill>
                  <a:round/>
                  <a:headEnd/>
                  <a:tailEnd/>
                </a:ln>
              </p:spPr>
              <p:txBody>
                <a:bodyPr/>
                <a:lstStyle/>
                <a:p>
                  <a:pPr algn="l"/>
                  <a:endParaRPr lang="en-US"/>
                </a:p>
              </p:txBody>
            </p:sp>
            <p:sp>
              <p:nvSpPr>
                <p:cNvPr id="127115" name="Freeform 64"/>
                <p:cNvSpPr>
                  <a:spLocks/>
                </p:cNvSpPr>
                <p:nvPr/>
              </p:nvSpPr>
              <p:spPr bwMode="auto">
                <a:xfrm>
                  <a:off x="8343" y="4794"/>
                  <a:ext cx="25" cy="25"/>
                </a:xfrm>
                <a:custGeom>
                  <a:avLst/>
                  <a:gdLst>
                    <a:gd name="T0" fmla="*/ 0 w 74"/>
                    <a:gd name="T1" fmla="*/ 0 h 75"/>
                    <a:gd name="T2" fmla="*/ 0 w 74"/>
                    <a:gd name="T3" fmla="*/ 0 h 75"/>
                    <a:gd name="T4" fmla="*/ 0 w 74"/>
                    <a:gd name="T5" fmla="*/ 0 h 75"/>
                    <a:gd name="T6" fmla="*/ 0 w 74"/>
                    <a:gd name="T7" fmla="*/ 0 h 75"/>
                    <a:gd name="T8" fmla="*/ 0 w 74"/>
                    <a:gd name="T9" fmla="*/ 0 h 75"/>
                    <a:gd name="T10" fmla="*/ 0 w 74"/>
                    <a:gd name="T11" fmla="*/ 0 h 75"/>
                    <a:gd name="T12" fmla="*/ 0 w 74"/>
                    <a:gd name="T13" fmla="*/ 0 h 75"/>
                    <a:gd name="T14" fmla="*/ 0 w 74"/>
                    <a:gd name="T15" fmla="*/ 0 h 75"/>
                    <a:gd name="T16" fmla="*/ 0 w 74"/>
                    <a:gd name="T17" fmla="*/ 0 h 75"/>
                    <a:gd name="T18" fmla="*/ 0 w 74"/>
                    <a:gd name="T19" fmla="*/ 0 h 75"/>
                    <a:gd name="T20" fmla="*/ 0 w 74"/>
                    <a:gd name="T21" fmla="*/ 0 h 75"/>
                    <a:gd name="T22" fmla="*/ 0 w 74"/>
                    <a:gd name="T23" fmla="*/ 0 h 75"/>
                    <a:gd name="T24" fmla="*/ 0 w 74"/>
                    <a:gd name="T25" fmla="*/ 0 h 75"/>
                    <a:gd name="T26" fmla="*/ 0 w 74"/>
                    <a:gd name="T27" fmla="*/ 0 h 75"/>
                    <a:gd name="T28" fmla="*/ 0 w 74"/>
                    <a:gd name="T29" fmla="*/ 0 h 75"/>
                    <a:gd name="T30" fmla="*/ 0 w 74"/>
                    <a:gd name="T31" fmla="*/ 0 h 75"/>
                    <a:gd name="T32" fmla="*/ 0 w 74"/>
                    <a:gd name="T33" fmla="*/ 0 h 75"/>
                    <a:gd name="T34" fmla="*/ 0 w 74"/>
                    <a:gd name="T35" fmla="*/ 0 h 75"/>
                    <a:gd name="T36" fmla="*/ 0 w 74"/>
                    <a:gd name="T37" fmla="*/ 0 h 75"/>
                    <a:gd name="T38" fmla="*/ 0 w 74"/>
                    <a:gd name="T39" fmla="*/ 0 h 75"/>
                    <a:gd name="T40" fmla="*/ 0 w 74"/>
                    <a:gd name="T41" fmla="*/ 0 h 75"/>
                    <a:gd name="T42" fmla="*/ 0 w 74"/>
                    <a:gd name="T43" fmla="*/ 0 h 75"/>
                    <a:gd name="T44" fmla="*/ 0 w 74"/>
                    <a:gd name="T45" fmla="*/ 0 h 75"/>
                    <a:gd name="T46" fmla="*/ 0 w 74"/>
                    <a:gd name="T47" fmla="*/ 0 h 75"/>
                    <a:gd name="T48" fmla="*/ 0 w 74"/>
                    <a:gd name="T49" fmla="*/ 0 h 7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4" h="75">
                      <a:moveTo>
                        <a:pt x="7" y="65"/>
                      </a:moveTo>
                      <a:lnTo>
                        <a:pt x="15" y="72"/>
                      </a:lnTo>
                      <a:lnTo>
                        <a:pt x="25" y="75"/>
                      </a:lnTo>
                      <a:lnTo>
                        <a:pt x="32" y="75"/>
                      </a:lnTo>
                      <a:lnTo>
                        <a:pt x="37" y="73"/>
                      </a:lnTo>
                      <a:lnTo>
                        <a:pt x="38" y="73"/>
                      </a:lnTo>
                      <a:lnTo>
                        <a:pt x="44" y="71"/>
                      </a:lnTo>
                      <a:lnTo>
                        <a:pt x="50" y="69"/>
                      </a:lnTo>
                      <a:lnTo>
                        <a:pt x="59" y="65"/>
                      </a:lnTo>
                      <a:lnTo>
                        <a:pt x="65" y="60"/>
                      </a:lnTo>
                      <a:lnTo>
                        <a:pt x="71" y="56"/>
                      </a:lnTo>
                      <a:lnTo>
                        <a:pt x="74" y="50"/>
                      </a:lnTo>
                      <a:lnTo>
                        <a:pt x="72" y="45"/>
                      </a:lnTo>
                      <a:lnTo>
                        <a:pt x="59" y="35"/>
                      </a:lnTo>
                      <a:lnTo>
                        <a:pt x="46" y="39"/>
                      </a:lnTo>
                      <a:lnTo>
                        <a:pt x="35" y="48"/>
                      </a:lnTo>
                      <a:lnTo>
                        <a:pt x="31" y="52"/>
                      </a:lnTo>
                      <a:lnTo>
                        <a:pt x="29" y="43"/>
                      </a:lnTo>
                      <a:lnTo>
                        <a:pt x="24" y="26"/>
                      </a:lnTo>
                      <a:lnTo>
                        <a:pt x="13" y="7"/>
                      </a:lnTo>
                      <a:lnTo>
                        <a:pt x="2" y="0"/>
                      </a:lnTo>
                      <a:lnTo>
                        <a:pt x="0" y="19"/>
                      </a:lnTo>
                      <a:lnTo>
                        <a:pt x="3" y="40"/>
                      </a:lnTo>
                      <a:lnTo>
                        <a:pt x="6" y="58"/>
                      </a:lnTo>
                      <a:lnTo>
                        <a:pt x="7" y="65"/>
                      </a:lnTo>
                      <a:close/>
                    </a:path>
                  </a:pathLst>
                </a:custGeom>
                <a:solidFill>
                  <a:srgbClr val="000000"/>
                </a:solidFill>
                <a:ln w="9525">
                  <a:solidFill>
                    <a:srgbClr val="969696"/>
                  </a:solidFill>
                  <a:round/>
                  <a:headEnd/>
                  <a:tailEnd/>
                </a:ln>
              </p:spPr>
              <p:txBody>
                <a:bodyPr/>
                <a:lstStyle/>
                <a:p>
                  <a:pPr algn="l"/>
                  <a:endParaRPr lang="en-US"/>
                </a:p>
              </p:txBody>
            </p:sp>
            <p:sp>
              <p:nvSpPr>
                <p:cNvPr id="127116" name="Freeform 65"/>
                <p:cNvSpPr>
                  <a:spLocks/>
                </p:cNvSpPr>
                <p:nvPr/>
              </p:nvSpPr>
              <p:spPr bwMode="auto">
                <a:xfrm>
                  <a:off x="8367" y="4788"/>
                  <a:ext cx="23" cy="20"/>
                </a:xfrm>
                <a:custGeom>
                  <a:avLst/>
                  <a:gdLst>
                    <a:gd name="T0" fmla="*/ 0 w 69"/>
                    <a:gd name="T1" fmla="*/ 0 h 59"/>
                    <a:gd name="T2" fmla="*/ 0 w 69"/>
                    <a:gd name="T3" fmla="*/ 0 h 59"/>
                    <a:gd name="T4" fmla="*/ 0 w 69"/>
                    <a:gd name="T5" fmla="*/ 0 h 59"/>
                    <a:gd name="T6" fmla="*/ 0 w 69"/>
                    <a:gd name="T7" fmla="*/ 0 h 59"/>
                    <a:gd name="T8" fmla="*/ 0 w 69"/>
                    <a:gd name="T9" fmla="*/ 0 h 59"/>
                    <a:gd name="T10" fmla="*/ 0 w 69"/>
                    <a:gd name="T11" fmla="*/ 0 h 59"/>
                    <a:gd name="T12" fmla="*/ 0 w 69"/>
                    <a:gd name="T13" fmla="*/ 0 h 59"/>
                    <a:gd name="T14" fmla="*/ 0 w 69"/>
                    <a:gd name="T15" fmla="*/ 0 h 59"/>
                    <a:gd name="T16" fmla="*/ 0 w 69"/>
                    <a:gd name="T17" fmla="*/ 0 h 59"/>
                    <a:gd name="T18" fmla="*/ 0 w 69"/>
                    <a:gd name="T19" fmla="*/ 0 h 59"/>
                    <a:gd name="T20" fmla="*/ 0 w 69"/>
                    <a:gd name="T21" fmla="*/ 0 h 59"/>
                    <a:gd name="T22" fmla="*/ 0 w 69"/>
                    <a:gd name="T23" fmla="*/ 0 h 59"/>
                    <a:gd name="T24" fmla="*/ 0 w 69"/>
                    <a:gd name="T25" fmla="*/ 0 h 59"/>
                    <a:gd name="T26" fmla="*/ 0 w 69"/>
                    <a:gd name="T27" fmla="*/ 0 h 59"/>
                    <a:gd name="T28" fmla="*/ 0 w 69"/>
                    <a:gd name="T29" fmla="*/ 0 h 59"/>
                    <a:gd name="T30" fmla="*/ 0 w 69"/>
                    <a:gd name="T31" fmla="*/ 0 h 59"/>
                    <a:gd name="T32" fmla="*/ 0 w 69"/>
                    <a:gd name="T33" fmla="*/ 0 h 59"/>
                    <a:gd name="T34" fmla="*/ 0 w 69"/>
                    <a:gd name="T35" fmla="*/ 0 h 59"/>
                    <a:gd name="T36" fmla="*/ 0 w 69"/>
                    <a:gd name="T37" fmla="*/ 0 h 59"/>
                    <a:gd name="T38" fmla="*/ 0 w 69"/>
                    <a:gd name="T39" fmla="*/ 0 h 59"/>
                    <a:gd name="T40" fmla="*/ 0 w 69"/>
                    <a:gd name="T41" fmla="*/ 0 h 5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9" h="59">
                      <a:moveTo>
                        <a:pt x="24" y="59"/>
                      </a:moveTo>
                      <a:lnTo>
                        <a:pt x="29" y="59"/>
                      </a:lnTo>
                      <a:lnTo>
                        <a:pt x="38" y="57"/>
                      </a:lnTo>
                      <a:lnTo>
                        <a:pt x="47" y="56"/>
                      </a:lnTo>
                      <a:lnTo>
                        <a:pt x="56" y="54"/>
                      </a:lnTo>
                      <a:lnTo>
                        <a:pt x="63" y="52"/>
                      </a:lnTo>
                      <a:lnTo>
                        <a:pt x="68" y="47"/>
                      </a:lnTo>
                      <a:lnTo>
                        <a:pt x="69" y="43"/>
                      </a:lnTo>
                      <a:lnTo>
                        <a:pt x="66" y="37"/>
                      </a:lnTo>
                      <a:lnTo>
                        <a:pt x="54" y="32"/>
                      </a:lnTo>
                      <a:lnTo>
                        <a:pt x="41" y="33"/>
                      </a:lnTo>
                      <a:lnTo>
                        <a:pt x="29" y="37"/>
                      </a:lnTo>
                      <a:lnTo>
                        <a:pt x="25" y="40"/>
                      </a:lnTo>
                      <a:lnTo>
                        <a:pt x="21" y="29"/>
                      </a:lnTo>
                      <a:lnTo>
                        <a:pt x="19" y="13"/>
                      </a:lnTo>
                      <a:lnTo>
                        <a:pt x="15" y="1"/>
                      </a:lnTo>
                      <a:lnTo>
                        <a:pt x="0" y="0"/>
                      </a:lnTo>
                      <a:lnTo>
                        <a:pt x="0" y="27"/>
                      </a:lnTo>
                      <a:lnTo>
                        <a:pt x="9" y="44"/>
                      </a:lnTo>
                      <a:lnTo>
                        <a:pt x="19" y="56"/>
                      </a:lnTo>
                      <a:lnTo>
                        <a:pt x="24" y="59"/>
                      </a:lnTo>
                      <a:close/>
                    </a:path>
                  </a:pathLst>
                </a:custGeom>
                <a:solidFill>
                  <a:srgbClr val="000000"/>
                </a:solidFill>
                <a:ln w="9525">
                  <a:solidFill>
                    <a:srgbClr val="969696"/>
                  </a:solidFill>
                  <a:round/>
                  <a:headEnd/>
                  <a:tailEnd/>
                </a:ln>
              </p:spPr>
              <p:txBody>
                <a:bodyPr/>
                <a:lstStyle/>
                <a:p>
                  <a:pPr algn="l"/>
                  <a:endParaRPr lang="en-US"/>
                </a:p>
              </p:txBody>
            </p:sp>
            <p:sp>
              <p:nvSpPr>
                <p:cNvPr id="127117" name="Freeform 66"/>
                <p:cNvSpPr>
                  <a:spLocks/>
                </p:cNvSpPr>
                <p:nvPr/>
              </p:nvSpPr>
              <p:spPr bwMode="auto">
                <a:xfrm>
                  <a:off x="8386" y="4779"/>
                  <a:ext cx="23" cy="20"/>
                </a:xfrm>
                <a:custGeom>
                  <a:avLst/>
                  <a:gdLst>
                    <a:gd name="T0" fmla="*/ 0 w 69"/>
                    <a:gd name="T1" fmla="*/ 0 h 60"/>
                    <a:gd name="T2" fmla="*/ 0 w 69"/>
                    <a:gd name="T3" fmla="*/ 0 h 60"/>
                    <a:gd name="T4" fmla="*/ 0 w 69"/>
                    <a:gd name="T5" fmla="*/ 0 h 60"/>
                    <a:gd name="T6" fmla="*/ 0 w 69"/>
                    <a:gd name="T7" fmla="*/ 0 h 60"/>
                    <a:gd name="T8" fmla="*/ 0 w 69"/>
                    <a:gd name="T9" fmla="*/ 0 h 60"/>
                    <a:gd name="T10" fmla="*/ 0 w 69"/>
                    <a:gd name="T11" fmla="*/ 0 h 60"/>
                    <a:gd name="T12" fmla="*/ 0 w 69"/>
                    <a:gd name="T13" fmla="*/ 0 h 60"/>
                    <a:gd name="T14" fmla="*/ 0 w 69"/>
                    <a:gd name="T15" fmla="*/ 0 h 60"/>
                    <a:gd name="T16" fmla="*/ 0 w 69"/>
                    <a:gd name="T17" fmla="*/ 0 h 60"/>
                    <a:gd name="T18" fmla="*/ 0 w 69"/>
                    <a:gd name="T19" fmla="*/ 0 h 60"/>
                    <a:gd name="T20" fmla="*/ 0 w 69"/>
                    <a:gd name="T21" fmla="*/ 0 h 60"/>
                    <a:gd name="T22" fmla="*/ 0 w 69"/>
                    <a:gd name="T23" fmla="*/ 0 h 60"/>
                    <a:gd name="T24" fmla="*/ 0 w 69"/>
                    <a:gd name="T25" fmla="*/ 0 h 60"/>
                    <a:gd name="T26" fmla="*/ 0 w 69"/>
                    <a:gd name="T27" fmla="*/ 0 h 60"/>
                    <a:gd name="T28" fmla="*/ 0 w 69"/>
                    <a:gd name="T29" fmla="*/ 0 h 60"/>
                    <a:gd name="T30" fmla="*/ 0 w 69"/>
                    <a:gd name="T31" fmla="*/ 0 h 60"/>
                    <a:gd name="T32" fmla="*/ 0 w 69"/>
                    <a:gd name="T33" fmla="*/ 0 h 60"/>
                    <a:gd name="T34" fmla="*/ 0 w 69"/>
                    <a:gd name="T35" fmla="*/ 0 h 60"/>
                    <a:gd name="T36" fmla="*/ 0 w 69"/>
                    <a:gd name="T37" fmla="*/ 0 h 60"/>
                    <a:gd name="T38" fmla="*/ 0 w 69"/>
                    <a:gd name="T39" fmla="*/ 0 h 60"/>
                    <a:gd name="T40" fmla="*/ 0 w 69"/>
                    <a:gd name="T41" fmla="*/ 0 h 60"/>
                    <a:gd name="T42" fmla="*/ 0 w 69"/>
                    <a:gd name="T43" fmla="*/ 0 h 60"/>
                    <a:gd name="T44" fmla="*/ 0 w 69"/>
                    <a:gd name="T45" fmla="*/ 0 h 60"/>
                    <a:gd name="T46" fmla="*/ 0 w 69"/>
                    <a:gd name="T47" fmla="*/ 0 h 60"/>
                    <a:gd name="T48" fmla="*/ 0 w 69"/>
                    <a:gd name="T49" fmla="*/ 0 h 6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9" h="60">
                      <a:moveTo>
                        <a:pt x="6" y="46"/>
                      </a:moveTo>
                      <a:lnTo>
                        <a:pt x="15" y="54"/>
                      </a:lnTo>
                      <a:lnTo>
                        <a:pt x="22" y="59"/>
                      </a:lnTo>
                      <a:lnTo>
                        <a:pt x="31" y="60"/>
                      </a:lnTo>
                      <a:lnTo>
                        <a:pt x="38" y="60"/>
                      </a:lnTo>
                      <a:lnTo>
                        <a:pt x="45" y="59"/>
                      </a:lnTo>
                      <a:lnTo>
                        <a:pt x="51" y="56"/>
                      </a:lnTo>
                      <a:lnTo>
                        <a:pt x="57" y="53"/>
                      </a:lnTo>
                      <a:lnTo>
                        <a:pt x="60" y="51"/>
                      </a:lnTo>
                      <a:lnTo>
                        <a:pt x="64" y="50"/>
                      </a:lnTo>
                      <a:lnTo>
                        <a:pt x="67" y="47"/>
                      </a:lnTo>
                      <a:lnTo>
                        <a:pt x="69" y="43"/>
                      </a:lnTo>
                      <a:lnTo>
                        <a:pt x="67" y="40"/>
                      </a:lnTo>
                      <a:lnTo>
                        <a:pt x="54" y="31"/>
                      </a:lnTo>
                      <a:lnTo>
                        <a:pt x="41" y="31"/>
                      </a:lnTo>
                      <a:lnTo>
                        <a:pt x="32" y="34"/>
                      </a:lnTo>
                      <a:lnTo>
                        <a:pt x="28" y="37"/>
                      </a:lnTo>
                      <a:lnTo>
                        <a:pt x="26" y="30"/>
                      </a:lnTo>
                      <a:lnTo>
                        <a:pt x="20" y="15"/>
                      </a:lnTo>
                      <a:lnTo>
                        <a:pt x="12" y="2"/>
                      </a:lnTo>
                      <a:lnTo>
                        <a:pt x="1" y="0"/>
                      </a:lnTo>
                      <a:lnTo>
                        <a:pt x="0" y="14"/>
                      </a:lnTo>
                      <a:lnTo>
                        <a:pt x="1" y="30"/>
                      </a:lnTo>
                      <a:lnTo>
                        <a:pt x="4" y="41"/>
                      </a:lnTo>
                      <a:lnTo>
                        <a:pt x="6" y="46"/>
                      </a:lnTo>
                      <a:close/>
                    </a:path>
                  </a:pathLst>
                </a:custGeom>
                <a:solidFill>
                  <a:srgbClr val="000000"/>
                </a:solidFill>
                <a:ln w="9525">
                  <a:solidFill>
                    <a:srgbClr val="969696"/>
                  </a:solidFill>
                  <a:round/>
                  <a:headEnd/>
                  <a:tailEnd/>
                </a:ln>
              </p:spPr>
              <p:txBody>
                <a:bodyPr/>
                <a:lstStyle/>
                <a:p>
                  <a:pPr algn="l"/>
                  <a:endParaRPr lang="en-US"/>
                </a:p>
              </p:txBody>
            </p:sp>
            <p:sp>
              <p:nvSpPr>
                <p:cNvPr id="127118" name="Freeform 67"/>
                <p:cNvSpPr>
                  <a:spLocks/>
                </p:cNvSpPr>
                <p:nvPr/>
              </p:nvSpPr>
              <p:spPr bwMode="auto">
                <a:xfrm>
                  <a:off x="8357" y="4833"/>
                  <a:ext cx="25" cy="16"/>
                </a:xfrm>
                <a:custGeom>
                  <a:avLst/>
                  <a:gdLst>
                    <a:gd name="T0" fmla="*/ 0 w 75"/>
                    <a:gd name="T1" fmla="*/ 0 h 48"/>
                    <a:gd name="T2" fmla="*/ 0 w 75"/>
                    <a:gd name="T3" fmla="*/ 0 h 48"/>
                    <a:gd name="T4" fmla="*/ 0 w 75"/>
                    <a:gd name="T5" fmla="*/ 0 h 48"/>
                    <a:gd name="T6" fmla="*/ 0 w 75"/>
                    <a:gd name="T7" fmla="*/ 0 h 48"/>
                    <a:gd name="T8" fmla="*/ 0 w 75"/>
                    <a:gd name="T9" fmla="*/ 0 h 48"/>
                    <a:gd name="T10" fmla="*/ 0 w 75"/>
                    <a:gd name="T11" fmla="*/ 0 h 48"/>
                    <a:gd name="T12" fmla="*/ 0 w 75"/>
                    <a:gd name="T13" fmla="*/ 0 h 48"/>
                    <a:gd name="T14" fmla="*/ 0 w 75"/>
                    <a:gd name="T15" fmla="*/ 0 h 48"/>
                    <a:gd name="T16" fmla="*/ 0 w 75"/>
                    <a:gd name="T17" fmla="*/ 0 h 48"/>
                    <a:gd name="T18" fmla="*/ 0 w 75"/>
                    <a:gd name="T19" fmla="*/ 0 h 48"/>
                    <a:gd name="T20" fmla="*/ 0 w 75"/>
                    <a:gd name="T21" fmla="*/ 0 h 48"/>
                    <a:gd name="T22" fmla="*/ 0 w 75"/>
                    <a:gd name="T23" fmla="*/ 0 h 48"/>
                    <a:gd name="T24" fmla="*/ 0 w 75"/>
                    <a:gd name="T25" fmla="*/ 0 h 48"/>
                    <a:gd name="T26" fmla="*/ 0 w 75"/>
                    <a:gd name="T27" fmla="*/ 0 h 48"/>
                    <a:gd name="T28" fmla="*/ 0 w 75"/>
                    <a:gd name="T29" fmla="*/ 0 h 48"/>
                    <a:gd name="T30" fmla="*/ 0 w 75"/>
                    <a:gd name="T31" fmla="*/ 0 h 48"/>
                    <a:gd name="T32" fmla="*/ 0 w 75"/>
                    <a:gd name="T33" fmla="*/ 0 h 48"/>
                    <a:gd name="T34" fmla="*/ 0 w 75"/>
                    <a:gd name="T35" fmla="*/ 0 h 48"/>
                    <a:gd name="T36" fmla="*/ 0 w 75"/>
                    <a:gd name="T37" fmla="*/ 0 h 48"/>
                    <a:gd name="T38" fmla="*/ 0 w 75"/>
                    <a:gd name="T39" fmla="*/ 0 h 48"/>
                    <a:gd name="T40" fmla="*/ 0 w 75"/>
                    <a:gd name="T41" fmla="*/ 0 h 48"/>
                    <a:gd name="T42" fmla="*/ 0 w 75"/>
                    <a:gd name="T43" fmla="*/ 0 h 48"/>
                    <a:gd name="T44" fmla="*/ 0 w 75"/>
                    <a:gd name="T45" fmla="*/ 0 h 48"/>
                    <a:gd name="T46" fmla="*/ 0 w 75"/>
                    <a:gd name="T47" fmla="*/ 0 h 48"/>
                    <a:gd name="T48" fmla="*/ 0 w 75"/>
                    <a:gd name="T49" fmla="*/ 0 h 48"/>
                    <a:gd name="T50" fmla="*/ 0 w 75"/>
                    <a:gd name="T51" fmla="*/ 0 h 48"/>
                    <a:gd name="T52" fmla="*/ 0 w 75"/>
                    <a:gd name="T53" fmla="*/ 0 h 48"/>
                    <a:gd name="T54" fmla="*/ 0 w 75"/>
                    <a:gd name="T55" fmla="*/ 0 h 48"/>
                    <a:gd name="T56" fmla="*/ 0 w 75"/>
                    <a:gd name="T57" fmla="*/ 0 h 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5" h="48">
                      <a:moveTo>
                        <a:pt x="12" y="44"/>
                      </a:moveTo>
                      <a:lnTo>
                        <a:pt x="19" y="46"/>
                      </a:lnTo>
                      <a:lnTo>
                        <a:pt x="31" y="48"/>
                      </a:lnTo>
                      <a:lnTo>
                        <a:pt x="43" y="48"/>
                      </a:lnTo>
                      <a:lnTo>
                        <a:pt x="56" y="46"/>
                      </a:lnTo>
                      <a:lnTo>
                        <a:pt x="66" y="42"/>
                      </a:lnTo>
                      <a:lnTo>
                        <a:pt x="74" y="36"/>
                      </a:lnTo>
                      <a:lnTo>
                        <a:pt x="75" y="29"/>
                      </a:lnTo>
                      <a:lnTo>
                        <a:pt x="71" y="19"/>
                      </a:lnTo>
                      <a:lnTo>
                        <a:pt x="66" y="16"/>
                      </a:lnTo>
                      <a:lnTo>
                        <a:pt x="59" y="15"/>
                      </a:lnTo>
                      <a:lnTo>
                        <a:pt x="52" y="15"/>
                      </a:lnTo>
                      <a:lnTo>
                        <a:pt x="43" y="18"/>
                      </a:lnTo>
                      <a:lnTo>
                        <a:pt x="35" y="19"/>
                      </a:lnTo>
                      <a:lnTo>
                        <a:pt x="30" y="22"/>
                      </a:lnTo>
                      <a:lnTo>
                        <a:pt x="25" y="23"/>
                      </a:lnTo>
                      <a:lnTo>
                        <a:pt x="24" y="25"/>
                      </a:lnTo>
                      <a:lnTo>
                        <a:pt x="22" y="21"/>
                      </a:lnTo>
                      <a:lnTo>
                        <a:pt x="19" y="13"/>
                      </a:lnTo>
                      <a:lnTo>
                        <a:pt x="16" y="5"/>
                      </a:lnTo>
                      <a:lnTo>
                        <a:pt x="15" y="2"/>
                      </a:lnTo>
                      <a:lnTo>
                        <a:pt x="12" y="0"/>
                      </a:lnTo>
                      <a:lnTo>
                        <a:pt x="8" y="0"/>
                      </a:lnTo>
                      <a:lnTo>
                        <a:pt x="3" y="2"/>
                      </a:lnTo>
                      <a:lnTo>
                        <a:pt x="0" y="5"/>
                      </a:lnTo>
                      <a:lnTo>
                        <a:pt x="0" y="13"/>
                      </a:lnTo>
                      <a:lnTo>
                        <a:pt x="5" y="26"/>
                      </a:lnTo>
                      <a:lnTo>
                        <a:pt x="9" y="38"/>
                      </a:lnTo>
                      <a:lnTo>
                        <a:pt x="12" y="44"/>
                      </a:lnTo>
                      <a:close/>
                    </a:path>
                  </a:pathLst>
                </a:custGeom>
                <a:solidFill>
                  <a:srgbClr val="000000"/>
                </a:solidFill>
                <a:ln w="9525">
                  <a:solidFill>
                    <a:srgbClr val="969696"/>
                  </a:solidFill>
                  <a:round/>
                  <a:headEnd/>
                  <a:tailEnd/>
                </a:ln>
              </p:spPr>
              <p:txBody>
                <a:bodyPr/>
                <a:lstStyle/>
                <a:p>
                  <a:pPr algn="l"/>
                  <a:endParaRPr lang="en-US"/>
                </a:p>
              </p:txBody>
            </p:sp>
            <p:sp>
              <p:nvSpPr>
                <p:cNvPr id="127119" name="Freeform 68"/>
                <p:cNvSpPr>
                  <a:spLocks/>
                </p:cNvSpPr>
                <p:nvPr/>
              </p:nvSpPr>
              <p:spPr bwMode="auto">
                <a:xfrm>
                  <a:off x="8385" y="4821"/>
                  <a:ext cx="21" cy="19"/>
                </a:xfrm>
                <a:custGeom>
                  <a:avLst/>
                  <a:gdLst>
                    <a:gd name="T0" fmla="*/ 0 w 63"/>
                    <a:gd name="T1" fmla="*/ 0 h 57"/>
                    <a:gd name="T2" fmla="*/ 0 w 63"/>
                    <a:gd name="T3" fmla="*/ 0 h 57"/>
                    <a:gd name="T4" fmla="*/ 0 w 63"/>
                    <a:gd name="T5" fmla="*/ 0 h 57"/>
                    <a:gd name="T6" fmla="*/ 0 w 63"/>
                    <a:gd name="T7" fmla="*/ 0 h 57"/>
                    <a:gd name="T8" fmla="*/ 0 w 63"/>
                    <a:gd name="T9" fmla="*/ 0 h 57"/>
                    <a:gd name="T10" fmla="*/ 0 w 63"/>
                    <a:gd name="T11" fmla="*/ 0 h 57"/>
                    <a:gd name="T12" fmla="*/ 0 w 63"/>
                    <a:gd name="T13" fmla="*/ 0 h 57"/>
                    <a:gd name="T14" fmla="*/ 0 w 63"/>
                    <a:gd name="T15" fmla="*/ 0 h 57"/>
                    <a:gd name="T16" fmla="*/ 0 w 63"/>
                    <a:gd name="T17" fmla="*/ 0 h 57"/>
                    <a:gd name="T18" fmla="*/ 0 w 63"/>
                    <a:gd name="T19" fmla="*/ 0 h 57"/>
                    <a:gd name="T20" fmla="*/ 0 w 63"/>
                    <a:gd name="T21" fmla="*/ 0 h 57"/>
                    <a:gd name="T22" fmla="*/ 0 w 63"/>
                    <a:gd name="T23" fmla="*/ 0 h 57"/>
                    <a:gd name="T24" fmla="*/ 0 w 63"/>
                    <a:gd name="T25" fmla="*/ 0 h 57"/>
                    <a:gd name="T26" fmla="*/ 0 w 63"/>
                    <a:gd name="T27" fmla="*/ 0 h 57"/>
                    <a:gd name="T28" fmla="*/ 0 w 63"/>
                    <a:gd name="T29" fmla="*/ 0 h 57"/>
                    <a:gd name="T30" fmla="*/ 0 w 63"/>
                    <a:gd name="T31" fmla="*/ 0 h 57"/>
                    <a:gd name="T32" fmla="*/ 0 w 63"/>
                    <a:gd name="T33" fmla="*/ 0 h 57"/>
                    <a:gd name="T34" fmla="*/ 0 w 63"/>
                    <a:gd name="T35" fmla="*/ 0 h 57"/>
                    <a:gd name="T36" fmla="*/ 0 w 63"/>
                    <a:gd name="T37" fmla="*/ 0 h 57"/>
                    <a:gd name="T38" fmla="*/ 0 w 63"/>
                    <a:gd name="T39" fmla="*/ 0 h 57"/>
                    <a:gd name="T40" fmla="*/ 0 w 63"/>
                    <a:gd name="T41" fmla="*/ 0 h 57"/>
                    <a:gd name="T42" fmla="*/ 0 w 63"/>
                    <a:gd name="T43" fmla="*/ 0 h 57"/>
                    <a:gd name="T44" fmla="*/ 0 w 63"/>
                    <a:gd name="T45" fmla="*/ 0 h 57"/>
                    <a:gd name="T46" fmla="*/ 0 w 63"/>
                    <a:gd name="T47" fmla="*/ 0 h 57"/>
                    <a:gd name="T48" fmla="*/ 0 w 63"/>
                    <a:gd name="T49" fmla="*/ 0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3" h="57">
                      <a:moveTo>
                        <a:pt x="15" y="53"/>
                      </a:moveTo>
                      <a:lnTo>
                        <a:pt x="22" y="54"/>
                      </a:lnTo>
                      <a:lnTo>
                        <a:pt x="34" y="57"/>
                      </a:lnTo>
                      <a:lnTo>
                        <a:pt x="47" y="56"/>
                      </a:lnTo>
                      <a:lnTo>
                        <a:pt x="58" y="50"/>
                      </a:lnTo>
                      <a:lnTo>
                        <a:pt x="61" y="48"/>
                      </a:lnTo>
                      <a:lnTo>
                        <a:pt x="62" y="46"/>
                      </a:lnTo>
                      <a:lnTo>
                        <a:pt x="63" y="43"/>
                      </a:lnTo>
                      <a:lnTo>
                        <a:pt x="62" y="40"/>
                      </a:lnTo>
                      <a:lnTo>
                        <a:pt x="61" y="36"/>
                      </a:lnTo>
                      <a:lnTo>
                        <a:pt x="58" y="33"/>
                      </a:lnTo>
                      <a:lnTo>
                        <a:pt x="53" y="31"/>
                      </a:lnTo>
                      <a:lnTo>
                        <a:pt x="47" y="33"/>
                      </a:lnTo>
                      <a:lnTo>
                        <a:pt x="39" y="36"/>
                      </a:lnTo>
                      <a:lnTo>
                        <a:pt x="30" y="36"/>
                      </a:lnTo>
                      <a:lnTo>
                        <a:pt x="24" y="36"/>
                      </a:lnTo>
                      <a:lnTo>
                        <a:pt x="21" y="36"/>
                      </a:lnTo>
                      <a:lnTo>
                        <a:pt x="21" y="30"/>
                      </a:lnTo>
                      <a:lnTo>
                        <a:pt x="21" y="17"/>
                      </a:lnTo>
                      <a:lnTo>
                        <a:pt x="17" y="4"/>
                      </a:lnTo>
                      <a:lnTo>
                        <a:pt x="8" y="0"/>
                      </a:lnTo>
                      <a:lnTo>
                        <a:pt x="0" y="18"/>
                      </a:lnTo>
                      <a:lnTo>
                        <a:pt x="0" y="34"/>
                      </a:lnTo>
                      <a:lnTo>
                        <a:pt x="6" y="46"/>
                      </a:lnTo>
                      <a:lnTo>
                        <a:pt x="15" y="53"/>
                      </a:lnTo>
                      <a:close/>
                    </a:path>
                  </a:pathLst>
                </a:custGeom>
                <a:solidFill>
                  <a:srgbClr val="000000"/>
                </a:solidFill>
                <a:ln w="9525">
                  <a:solidFill>
                    <a:srgbClr val="969696"/>
                  </a:solidFill>
                  <a:round/>
                  <a:headEnd/>
                  <a:tailEnd/>
                </a:ln>
              </p:spPr>
              <p:txBody>
                <a:bodyPr/>
                <a:lstStyle/>
                <a:p>
                  <a:pPr algn="l"/>
                  <a:endParaRPr lang="en-US"/>
                </a:p>
              </p:txBody>
            </p:sp>
            <p:sp>
              <p:nvSpPr>
                <p:cNvPr id="127120" name="Freeform 69"/>
                <p:cNvSpPr>
                  <a:spLocks/>
                </p:cNvSpPr>
                <p:nvPr/>
              </p:nvSpPr>
              <p:spPr bwMode="auto">
                <a:xfrm>
                  <a:off x="8406" y="4814"/>
                  <a:ext cx="21" cy="19"/>
                </a:xfrm>
                <a:custGeom>
                  <a:avLst/>
                  <a:gdLst>
                    <a:gd name="T0" fmla="*/ 0 w 65"/>
                    <a:gd name="T1" fmla="*/ 0 h 57"/>
                    <a:gd name="T2" fmla="*/ 0 w 65"/>
                    <a:gd name="T3" fmla="*/ 0 h 57"/>
                    <a:gd name="T4" fmla="*/ 0 w 65"/>
                    <a:gd name="T5" fmla="*/ 0 h 57"/>
                    <a:gd name="T6" fmla="*/ 0 w 65"/>
                    <a:gd name="T7" fmla="*/ 0 h 57"/>
                    <a:gd name="T8" fmla="*/ 0 w 65"/>
                    <a:gd name="T9" fmla="*/ 0 h 57"/>
                    <a:gd name="T10" fmla="*/ 0 w 65"/>
                    <a:gd name="T11" fmla="*/ 0 h 57"/>
                    <a:gd name="T12" fmla="*/ 0 w 65"/>
                    <a:gd name="T13" fmla="*/ 0 h 57"/>
                    <a:gd name="T14" fmla="*/ 0 w 65"/>
                    <a:gd name="T15" fmla="*/ 0 h 57"/>
                    <a:gd name="T16" fmla="*/ 0 w 65"/>
                    <a:gd name="T17" fmla="*/ 0 h 57"/>
                    <a:gd name="T18" fmla="*/ 0 w 65"/>
                    <a:gd name="T19" fmla="*/ 0 h 57"/>
                    <a:gd name="T20" fmla="*/ 0 w 65"/>
                    <a:gd name="T21" fmla="*/ 0 h 57"/>
                    <a:gd name="T22" fmla="*/ 0 w 65"/>
                    <a:gd name="T23" fmla="*/ 0 h 57"/>
                    <a:gd name="T24" fmla="*/ 0 w 65"/>
                    <a:gd name="T25" fmla="*/ 0 h 57"/>
                    <a:gd name="T26" fmla="*/ 0 w 65"/>
                    <a:gd name="T27" fmla="*/ 0 h 57"/>
                    <a:gd name="T28" fmla="*/ 0 w 65"/>
                    <a:gd name="T29" fmla="*/ 0 h 57"/>
                    <a:gd name="T30" fmla="*/ 0 w 65"/>
                    <a:gd name="T31" fmla="*/ 0 h 57"/>
                    <a:gd name="T32" fmla="*/ 0 w 65"/>
                    <a:gd name="T33" fmla="*/ 0 h 57"/>
                    <a:gd name="T34" fmla="*/ 0 w 65"/>
                    <a:gd name="T35" fmla="*/ 0 h 57"/>
                    <a:gd name="T36" fmla="*/ 0 w 65"/>
                    <a:gd name="T37" fmla="*/ 0 h 57"/>
                    <a:gd name="T38" fmla="*/ 0 w 65"/>
                    <a:gd name="T39" fmla="*/ 0 h 57"/>
                    <a:gd name="T40" fmla="*/ 0 w 65"/>
                    <a:gd name="T41" fmla="*/ 0 h 5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5" h="57">
                      <a:moveTo>
                        <a:pt x="24" y="52"/>
                      </a:moveTo>
                      <a:lnTo>
                        <a:pt x="32" y="57"/>
                      </a:lnTo>
                      <a:lnTo>
                        <a:pt x="41" y="55"/>
                      </a:lnTo>
                      <a:lnTo>
                        <a:pt x="50" y="52"/>
                      </a:lnTo>
                      <a:lnTo>
                        <a:pt x="59" y="48"/>
                      </a:lnTo>
                      <a:lnTo>
                        <a:pt x="63" y="45"/>
                      </a:lnTo>
                      <a:lnTo>
                        <a:pt x="65" y="42"/>
                      </a:lnTo>
                      <a:lnTo>
                        <a:pt x="65" y="38"/>
                      </a:lnTo>
                      <a:lnTo>
                        <a:pt x="63" y="34"/>
                      </a:lnTo>
                      <a:lnTo>
                        <a:pt x="53" y="28"/>
                      </a:lnTo>
                      <a:lnTo>
                        <a:pt x="46" y="29"/>
                      </a:lnTo>
                      <a:lnTo>
                        <a:pt x="40" y="35"/>
                      </a:lnTo>
                      <a:lnTo>
                        <a:pt x="35" y="39"/>
                      </a:lnTo>
                      <a:lnTo>
                        <a:pt x="32" y="32"/>
                      </a:lnTo>
                      <a:lnTo>
                        <a:pt x="25" y="18"/>
                      </a:lnTo>
                      <a:lnTo>
                        <a:pt x="16" y="5"/>
                      </a:lnTo>
                      <a:lnTo>
                        <a:pt x="6" y="0"/>
                      </a:lnTo>
                      <a:lnTo>
                        <a:pt x="0" y="21"/>
                      </a:lnTo>
                      <a:lnTo>
                        <a:pt x="7" y="36"/>
                      </a:lnTo>
                      <a:lnTo>
                        <a:pt x="18" y="48"/>
                      </a:lnTo>
                      <a:lnTo>
                        <a:pt x="24" y="52"/>
                      </a:lnTo>
                      <a:close/>
                    </a:path>
                  </a:pathLst>
                </a:custGeom>
                <a:solidFill>
                  <a:srgbClr val="000000"/>
                </a:solidFill>
                <a:ln w="9525">
                  <a:solidFill>
                    <a:srgbClr val="969696"/>
                  </a:solidFill>
                  <a:round/>
                  <a:headEnd/>
                  <a:tailEnd/>
                </a:ln>
              </p:spPr>
              <p:txBody>
                <a:bodyPr/>
                <a:lstStyle/>
                <a:p>
                  <a:pPr algn="l"/>
                  <a:endParaRPr lang="en-US"/>
                </a:p>
              </p:txBody>
            </p:sp>
            <p:sp>
              <p:nvSpPr>
                <p:cNvPr id="127121" name="Freeform 70"/>
                <p:cNvSpPr>
                  <a:spLocks/>
                </p:cNvSpPr>
                <p:nvPr/>
              </p:nvSpPr>
              <p:spPr bwMode="auto">
                <a:xfrm>
                  <a:off x="8371" y="4865"/>
                  <a:ext cx="26" cy="26"/>
                </a:xfrm>
                <a:custGeom>
                  <a:avLst/>
                  <a:gdLst>
                    <a:gd name="T0" fmla="*/ 0 w 79"/>
                    <a:gd name="T1" fmla="*/ 0 h 80"/>
                    <a:gd name="T2" fmla="*/ 0 w 79"/>
                    <a:gd name="T3" fmla="*/ 0 h 80"/>
                    <a:gd name="T4" fmla="*/ 0 w 79"/>
                    <a:gd name="T5" fmla="*/ 0 h 80"/>
                    <a:gd name="T6" fmla="*/ 0 w 79"/>
                    <a:gd name="T7" fmla="*/ 0 h 80"/>
                    <a:gd name="T8" fmla="*/ 0 w 79"/>
                    <a:gd name="T9" fmla="*/ 0 h 80"/>
                    <a:gd name="T10" fmla="*/ 0 w 79"/>
                    <a:gd name="T11" fmla="*/ 0 h 80"/>
                    <a:gd name="T12" fmla="*/ 0 w 79"/>
                    <a:gd name="T13" fmla="*/ 0 h 80"/>
                    <a:gd name="T14" fmla="*/ 0 w 79"/>
                    <a:gd name="T15" fmla="*/ 0 h 80"/>
                    <a:gd name="T16" fmla="*/ 0 w 79"/>
                    <a:gd name="T17" fmla="*/ 0 h 80"/>
                    <a:gd name="T18" fmla="*/ 0 w 79"/>
                    <a:gd name="T19" fmla="*/ 0 h 80"/>
                    <a:gd name="T20" fmla="*/ 0 w 79"/>
                    <a:gd name="T21" fmla="*/ 0 h 80"/>
                    <a:gd name="T22" fmla="*/ 0 w 79"/>
                    <a:gd name="T23" fmla="*/ 0 h 80"/>
                    <a:gd name="T24" fmla="*/ 0 w 79"/>
                    <a:gd name="T25" fmla="*/ 0 h 80"/>
                    <a:gd name="T26" fmla="*/ 0 w 79"/>
                    <a:gd name="T27" fmla="*/ 0 h 80"/>
                    <a:gd name="T28" fmla="*/ 0 w 79"/>
                    <a:gd name="T29" fmla="*/ 0 h 80"/>
                    <a:gd name="T30" fmla="*/ 0 w 79"/>
                    <a:gd name="T31" fmla="*/ 0 h 80"/>
                    <a:gd name="T32" fmla="*/ 0 w 79"/>
                    <a:gd name="T33" fmla="*/ 0 h 80"/>
                    <a:gd name="T34" fmla="*/ 0 w 79"/>
                    <a:gd name="T35" fmla="*/ 0 h 80"/>
                    <a:gd name="T36" fmla="*/ 0 w 79"/>
                    <a:gd name="T37" fmla="*/ 0 h 80"/>
                    <a:gd name="T38" fmla="*/ 0 w 79"/>
                    <a:gd name="T39" fmla="*/ 0 h 80"/>
                    <a:gd name="T40" fmla="*/ 0 w 79"/>
                    <a:gd name="T41" fmla="*/ 0 h 80"/>
                    <a:gd name="T42" fmla="*/ 0 w 79"/>
                    <a:gd name="T43" fmla="*/ 0 h 80"/>
                    <a:gd name="T44" fmla="*/ 0 w 79"/>
                    <a:gd name="T45" fmla="*/ 0 h 80"/>
                    <a:gd name="T46" fmla="*/ 0 w 79"/>
                    <a:gd name="T47" fmla="*/ 0 h 80"/>
                    <a:gd name="T48" fmla="*/ 0 w 79"/>
                    <a:gd name="T49" fmla="*/ 0 h 80"/>
                    <a:gd name="T50" fmla="*/ 0 w 79"/>
                    <a:gd name="T51" fmla="*/ 0 h 80"/>
                    <a:gd name="T52" fmla="*/ 0 w 79"/>
                    <a:gd name="T53" fmla="*/ 0 h 80"/>
                    <a:gd name="T54" fmla="*/ 0 w 79"/>
                    <a:gd name="T55" fmla="*/ 0 h 80"/>
                    <a:gd name="T56" fmla="*/ 0 w 79"/>
                    <a:gd name="T57" fmla="*/ 0 h 8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9" h="80">
                      <a:moveTo>
                        <a:pt x="16" y="67"/>
                      </a:moveTo>
                      <a:lnTo>
                        <a:pt x="19" y="70"/>
                      </a:lnTo>
                      <a:lnTo>
                        <a:pt x="23" y="73"/>
                      </a:lnTo>
                      <a:lnTo>
                        <a:pt x="31" y="77"/>
                      </a:lnTo>
                      <a:lnTo>
                        <a:pt x="38" y="79"/>
                      </a:lnTo>
                      <a:lnTo>
                        <a:pt x="47" y="80"/>
                      </a:lnTo>
                      <a:lnTo>
                        <a:pt x="57" y="77"/>
                      </a:lnTo>
                      <a:lnTo>
                        <a:pt x="66" y="70"/>
                      </a:lnTo>
                      <a:lnTo>
                        <a:pt x="73" y="59"/>
                      </a:lnTo>
                      <a:lnTo>
                        <a:pt x="76" y="54"/>
                      </a:lnTo>
                      <a:lnTo>
                        <a:pt x="78" y="50"/>
                      </a:lnTo>
                      <a:lnTo>
                        <a:pt x="79" y="46"/>
                      </a:lnTo>
                      <a:lnTo>
                        <a:pt x="78" y="43"/>
                      </a:lnTo>
                      <a:lnTo>
                        <a:pt x="70" y="39"/>
                      </a:lnTo>
                      <a:lnTo>
                        <a:pt x="61" y="37"/>
                      </a:lnTo>
                      <a:lnTo>
                        <a:pt x="53" y="39"/>
                      </a:lnTo>
                      <a:lnTo>
                        <a:pt x="45" y="40"/>
                      </a:lnTo>
                      <a:lnTo>
                        <a:pt x="39" y="44"/>
                      </a:lnTo>
                      <a:lnTo>
                        <a:pt x="34" y="47"/>
                      </a:lnTo>
                      <a:lnTo>
                        <a:pt x="31" y="50"/>
                      </a:lnTo>
                      <a:lnTo>
                        <a:pt x="29" y="52"/>
                      </a:lnTo>
                      <a:lnTo>
                        <a:pt x="28" y="43"/>
                      </a:lnTo>
                      <a:lnTo>
                        <a:pt x="22" y="24"/>
                      </a:lnTo>
                      <a:lnTo>
                        <a:pt x="13" y="6"/>
                      </a:lnTo>
                      <a:lnTo>
                        <a:pt x="1" y="0"/>
                      </a:lnTo>
                      <a:lnTo>
                        <a:pt x="0" y="24"/>
                      </a:lnTo>
                      <a:lnTo>
                        <a:pt x="6" y="46"/>
                      </a:lnTo>
                      <a:lnTo>
                        <a:pt x="13" y="62"/>
                      </a:lnTo>
                      <a:lnTo>
                        <a:pt x="16" y="67"/>
                      </a:lnTo>
                      <a:close/>
                    </a:path>
                  </a:pathLst>
                </a:custGeom>
                <a:solidFill>
                  <a:srgbClr val="000000"/>
                </a:solidFill>
                <a:ln w="9525">
                  <a:solidFill>
                    <a:srgbClr val="969696"/>
                  </a:solidFill>
                  <a:round/>
                  <a:headEnd/>
                  <a:tailEnd/>
                </a:ln>
              </p:spPr>
              <p:txBody>
                <a:bodyPr/>
                <a:lstStyle/>
                <a:p>
                  <a:pPr algn="l"/>
                  <a:endParaRPr lang="en-US"/>
                </a:p>
              </p:txBody>
            </p:sp>
            <p:sp>
              <p:nvSpPr>
                <p:cNvPr id="127122" name="Freeform 71"/>
                <p:cNvSpPr>
                  <a:spLocks/>
                </p:cNvSpPr>
                <p:nvPr/>
              </p:nvSpPr>
              <p:spPr bwMode="auto">
                <a:xfrm>
                  <a:off x="8399" y="4855"/>
                  <a:ext cx="27" cy="22"/>
                </a:xfrm>
                <a:custGeom>
                  <a:avLst/>
                  <a:gdLst>
                    <a:gd name="T0" fmla="*/ 0 w 79"/>
                    <a:gd name="T1" fmla="*/ 0 h 67"/>
                    <a:gd name="T2" fmla="*/ 0 w 79"/>
                    <a:gd name="T3" fmla="*/ 0 h 67"/>
                    <a:gd name="T4" fmla="*/ 0 w 79"/>
                    <a:gd name="T5" fmla="*/ 0 h 67"/>
                    <a:gd name="T6" fmla="*/ 0 w 79"/>
                    <a:gd name="T7" fmla="*/ 0 h 67"/>
                    <a:gd name="T8" fmla="*/ 0 w 79"/>
                    <a:gd name="T9" fmla="*/ 0 h 67"/>
                    <a:gd name="T10" fmla="*/ 0 w 79"/>
                    <a:gd name="T11" fmla="*/ 0 h 67"/>
                    <a:gd name="T12" fmla="*/ 0 w 79"/>
                    <a:gd name="T13" fmla="*/ 0 h 67"/>
                    <a:gd name="T14" fmla="*/ 0 w 79"/>
                    <a:gd name="T15" fmla="*/ 0 h 67"/>
                    <a:gd name="T16" fmla="*/ 0 w 79"/>
                    <a:gd name="T17" fmla="*/ 0 h 67"/>
                    <a:gd name="T18" fmla="*/ 0 w 79"/>
                    <a:gd name="T19" fmla="*/ 0 h 67"/>
                    <a:gd name="T20" fmla="*/ 0 w 79"/>
                    <a:gd name="T21" fmla="*/ 0 h 67"/>
                    <a:gd name="T22" fmla="*/ 0 w 79"/>
                    <a:gd name="T23" fmla="*/ 0 h 67"/>
                    <a:gd name="T24" fmla="*/ 0 w 79"/>
                    <a:gd name="T25" fmla="*/ 0 h 67"/>
                    <a:gd name="T26" fmla="*/ 0 w 79"/>
                    <a:gd name="T27" fmla="*/ 0 h 67"/>
                    <a:gd name="T28" fmla="*/ 0 w 79"/>
                    <a:gd name="T29" fmla="*/ 0 h 67"/>
                    <a:gd name="T30" fmla="*/ 0 w 79"/>
                    <a:gd name="T31" fmla="*/ 0 h 67"/>
                    <a:gd name="T32" fmla="*/ 0 w 79"/>
                    <a:gd name="T33" fmla="*/ 0 h 67"/>
                    <a:gd name="T34" fmla="*/ 0 w 79"/>
                    <a:gd name="T35" fmla="*/ 0 h 67"/>
                    <a:gd name="T36" fmla="*/ 0 w 79"/>
                    <a:gd name="T37" fmla="*/ 0 h 67"/>
                    <a:gd name="T38" fmla="*/ 0 w 79"/>
                    <a:gd name="T39" fmla="*/ 0 h 67"/>
                    <a:gd name="T40" fmla="*/ 0 w 79"/>
                    <a:gd name="T41" fmla="*/ 0 h 67"/>
                    <a:gd name="T42" fmla="*/ 0 w 79"/>
                    <a:gd name="T43" fmla="*/ 0 h 67"/>
                    <a:gd name="T44" fmla="*/ 0 w 79"/>
                    <a:gd name="T45" fmla="*/ 0 h 67"/>
                    <a:gd name="T46" fmla="*/ 0 w 79"/>
                    <a:gd name="T47" fmla="*/ 0 h 67"/>
                    <a:gd name="T48" fmla="*/ 0 w 79"/>
                    <a:gd name="T49" fmla="*/ 0 h 67"/>
                    <a:gd name="T50" fmla="*/ 0 w 79"/>
                    <a:gd name="T51" fmla="*/ 0 h 67"/>
                    <a:gd name="T52" fmla="*/ 0 w 79"/>
                    <a:gd name="T53" fmla="*/ 0 h 67"/>
                    <a:gd name="T54" fmla="*/ 0 w 79"/>
                    <a:gd name="T55" fmla="*/ 0 h 67"/>
                    <a:gd name="T56" fmla="*/ 0 w 79"/>
                    <a:gd name="T57" fmla="*/ 0 h 6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9" h="67">
                      <a:moveTo>
                        <a:pt x="13" y="54"/>
                      </a:moveTo>
                      <a:lnTo>
                        <a:pt x="16" y="56"/>
                      </a:lnTo>
                      <a:lnTo>
                        <a:pt x="20" y="59"/>
                      </a:lnTo>
                      <a:lnTo>
                        <a:pt x="26" y="61"/>
                      </a:lnTo>
                      <a:lnTo>
                        <a:pt x="34" y="64"/>
                      </a:lnTo>
                      <a:lnTo>
                        <a:pt x="41" y="67"/>
                      </a:lnTo>
                      <a:lnTo>
                        <a:pt x="50" y="67"/>
                      </a:lnTo>
                      <a:lnTo>
                        <a:pt x="59" y="67"/>
                      </a:lnTo>
                      <a:lnTo>
                        <a:pt x="66" y="64"/>
                      </a:lnTo>
                      <a:lnTo>
                        <a:pt x="72" y="61"/>
                      </a:lnTo>
                      <a:lnTo>
                        <a:pt x="76" y="57"/>
                      </a:lnTo>
                      <a:lnTo>
                        <a:pt x="79" y="53"/>
                      </a:lnTo>
                      <a:lnTo>
                        <a:pt x="78" y="47"/>
                      </a:lnTo>
                      <a:lnTo>
                        <a:pt x="72" y="41"/>
                      </a:lnTo>
                      <a:lnTo>
                        <a:pt x="65" y="37"/>
                      </a:lnTo>
                      <a:lnTo>
                        <a:pt x="56" y="36"/>
                      </a:lnTo>
                      <a:lnTo>
                        <a:pt x="48" y="36"/>
                      </a:lnTo>
                      <a:lnTo>
                        <a:pt x="40" y="37"/>
                      </a:lnTo>
                      <a:lnTo>
                        <a:pt x="34" y="38"/>
                      </a:lnTo>
                      <a:lnTo>
                        <a:pt x="29" y="40"/>
                      </a:lnTo>
                      <a:lnTo>
                        <a:pt x="28" y="40"/>
                      </a:lnTo>
                      <a:lnTo>
                        <a:pt x="26" y="33"/>
                      </a:lnTo>
                      <a:lnTo>
                        <a:pt x="22" y="17"/>
                      </a:lnTo>
                      <a:lnTo>
                        <a:pt x="15" y="4"/>
                      </a:lnTo>
                      <a:lnTo>
                        <a:pt x="3" y="0"/>
                      </a:lnTo>
                      <a:lnTo>
                        <a:pt x="0" y="21"/>
                      </a:lnTo>
                      <a:lnTo>
                        <a:pt x="4" y="38"/>
                      </a:lnTo>
                      <a:lnTo>
                        <a:pt x="10" y="50"/>
                      </a:lnTo>
                      <a:lnTo>
                        <a:pt x="13" y="54"/>
                      </a:lnTo>
                      <a:close/>
                    </a:path>
                  </a:pathLst>
                </a:custGeom>
                <a:solidFill>
                  <a:srgbClr val="000000"/>
                </a:solidFill>
                <a:ln w="9525">
                  <a:solidFill>
                    <a:srgbClr val="969696"/>
                  </a:solidFill>
                  <a:round/>
                  <a:headEnd/>
                  <a:tailEnd/>
                </a:ln>
              </p:spPr>
              <p:txBody>
                <a:bodyPr/>
                <a:lstStyle/>
                <a:p>
                  <a:pPr algn="l"/>
                  <a:endParaRPr lang="en-US"/>
                </a:p>
              </p:txBody>
            </p:sp>
            <p:sp>
              <p:nvSpPr>
                <p:cNvPr id="127123" name="Freeform 72"/>
                <p:cNvSpPr>
                  <a:spLocks/>
                </p:cNvSpPr>
                <p:nvPr/>
              </p:nvSpPr>
              <p:spPr bwMode="auto">
                <a:xfrm>
                  <a:off x="8429" y="4851"/>
                  <a:ext cx="26" cy="20"/>
                </a:xfrm>
                <a:custGeom>
                  <a:avLst/>
                  <a:gdLst>
                    <a:gd name="T0" fmla="*/ 0 w 77"/>
                    <a:gd name="T1" fmla="*/ 0 h 62"/>
                    <a:gd name="T2" fmla="*/ 0 w 77"/>
                    <a:gd name="T3" fmla="*/ 0 h 62"/>
                    <a:gd name="T4" fmla="*/ 0 w 77"/>
                    <a:gd name="T5" fmla="*/ 0 h 62"/>
                    <a:gd name="T6" fmla="*/ 0 w 77"/>
                    <a:gd name="T7" fmla="*/ 0 h 62"/>
                    <a:gd name="T8" fmla="*/ 0 w 77"/>
                    <a:gd name="T9" fmla="*/ 0 h 62"/>
                    <a:gd name="T10" fmla="*/ 0 w 77"/>
                    <a:gd name="T11" fmla="*/ 0 h 62"/>
                    <a:gd name="T12" fmla="*/ 0 w 77"/>
                    <a:gd name="T13" fmla="*/ 0 h 62"/>
                    <a:gd name="T14" fmla="*/ 0 w 77"/>
                    <a:gd name="T15" fmla="*/ 0 h 62"/>
                    <a:gd name="T16" fmla="*/ 0 w 77"/>
                    <a:gd name="T17" fmla="*/ 0 h 62"/>
                    <a:gd name="T18" fmla="*/ 0 w 77"/>
                    <a:gd name="T19" fmla="*/ 0 h 62"/>
                    <a:gd name="T20" fmla="*/ 0 w 77"/>
                    <a:gd name="T21" fmla="*/ 0 h 62"/>
                    <a:gd name="T22" fmla="*/ 0 w 77"/>
                    <a:gd name="T23" fmla="*/ 0 h 62"/>
                    <a:gd name="T24" fmla="*/ 0 w 77"/>
                    <a:gd name="T25" fmla="*/ 0 h 62"/>
                    <a:gd name="T26" fmla="*/ 0 w 77"/>
                    <a:gd name="T27" fmla="*/ 0 h 62"/>
                    <a:gd name="T28" fmla="*/ 0 w 77"/>
                    <a:gd name="T29" fmla="*/ 0 h 62"/>
                    <a:gd name="T30" fmla="*/ 0 w 77"/>
                    <a:gd name="T31" fmla="*/ 0 h 62"/>
                    <a:gd name="T32" fmla="*/ 0 w 77"/>
                    <a:gd name="T33" fmla="*/ 0 h 62"/>
                    <a:gd name="T34" fmla="*/ 0 w 77"/>
                    <a:gd name="T35" fmla="*/ 0 h 62"/>
                    <a:gd name="T36" fmla="*/ 0 w 77"/>
                    <a:gd name="T37" fmla="*/ 0 h 62"/>
                    <a:gd name="T38" fmla="*/ 0 w 77"/>
                    <a:gd name="T39" fmla="*/ 0 h 62"/>
                    <a:gd name="T40" fmla="*/ 0 w 77"/>
                    <a:gd name="T41" fmla="*/ 0 h 62"/>
                    <a:gd name="T42" fmla="*/ 0 w 77"/>
                    <a:gd name="T43" fmla="*/ 0 h 62"/>
                    <a:gd name="T44" fmla="*/ 0 w 77"/>
                    <a:gd name="T45" fmla="*/ 0 h 62"/>
                    <a:gd name="T46" fmla="*/ 0 w 77"/>
                    <a:gd name="T47" fmla="*/ 0 h 62"/>
                    <a:gd name="T48" fmla="*/ 0 w 77"/>
                    <a:gd name="T49" fmla="*/ 0 h 6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7" h="62">
                      <a:moveTo>
                        <a:pt x="9" y="58"/>
                      </a:moveTo>
                      <a:lnTo>
                        <a:pt x="17" y="60"/>
                      </a:lnTo>
                      <a:lnTo>
                        <a:pt x="27" y="62"/>
                      </a:lnTo>
                      <a:lnTo>
                        <a:pt x="40" y="62"/>
                      </a:lnTo>
                      <a:lnTo>
                        <a:pt x="53" y="60"/>
                      </a:lnTo>
                      <a:lnTo>
                        <a:pt x="65" y="58"/>
                      </a:lnTo>
                      <a:lnTo>
                        <a:pt x="72" y="55"/>
                      </a:lnTo>
                      <a:lnTo>
                        <a:pt x="77" y="49"/>
                      </a:lnTo>
                      <a:lnTo>
                        <a:pt x="75" y="42"/>
                      </a:lnTo>
                      <a:lnTo>
                        <a:pt x="69" y="36"/>
                      </a:lnTo>
                      <a:lnTo>
                        <a:pt x="62" y="33"/>
                      </a:lnTo>
                      <a:lnTo>
                        <a:pt x="53" y="32"/>
                      </a:lnTo>
                      <a:lnTo>
                        <a:pt x="46" y="32"/>
                      </a:lnTo>
                      <a:lnTo>
                        <a:pt x="39" y="33"/>
                      </a:lnTo>
                      <a:lnTo>
                        <a:pt x="33" y="35"/>
                      </a:lnTo>
                      <a:lnTo>
                        <a:pt x="28" y="37"/>
                      </a:lnTo>
                      <a:lnTo>
                        <a:pt x="27" y="37"/>
                      </a:lnTo>
                      <a:lnTo>
                        <a:pt x="25" y="30"/>
                      </a:lnTo>
                      <a:lnTo>
                        <a:pt x="21" y="16"/>
                      </a:lnTo>
                      <a:lnTo>
                        <a:pt x="14" y="3"/>
                      </a:lnTo>
                      <a:lnTo>
                        <a:pt x="2" y="0"/>
                      </a:lnTo>
                      <a:lnTo>
                        <a:pt x="0" y="17"/>
                      </a:lnTo>
                      <a:lnTo>
                        <a:pt x="3" y="36"/>
                      </a:lnTo>
                      <a:lnTo>
                        <a:pt x="8" y="52"/>
                      </a:lnTo>
                      <a:lnTo>
                        <a:pt x="9" y="58"/>
                      </a:lnTo>
                      <a:close/>
                    </a:path>
                  </a:pathLst>
                </a:custGeom>
                <a:solidFill>
                  <a:srgbClr val="000000"/>
                </a:solidFill>
                <a:ln w="9525">
                  <a:solidFill>
                    <a:srgbClr val="969696"/>
                  </a:solidFill>
                  <a:round/>
                  <a:headEnd/>
                  <a:tailEnd/>
                </a:ln>
              </p:spPr>
              <p:txBody>
                <a:bodyPr/>
                <a:lstStyle/>
                <a:p>
                  <a:pPr algn="l"/>
                  <a:endParaRPr lang="en-US"/>
                </a:p>
              </p:txBody>
            </p:sp>
            <p:sp>
              <p:nvSpPr>
                <p:cNvPr id="127124" name="Freeform 73"/>
                <p:cNvSpPr>
                  <a:spLocks/>
                </p:cNvSpPr>
                <p:nvPr/>
              </p:nvSpPr>
              <p:spPr bwMode="auto">
                <a:xfrm>
                  <a:off x="8258" y="4730"/>
                  <a:ext cx="122" cy="281"/>
                </a:xfrm>
                <a:custGeom>
                  <a:avLst/>
                  <a:gdLst>
                    <a:gd name="T0" fmla="*/ 0 w 366"/>
                    <a:gd name="T1" fmla="*/ 1 h 845"/>
                    <a:gd name="T2" fmla="*/ 0 w 366"/>
                    <a:gd name="T3" fmla="*/ 1 h 845"/>
                    <a:gd name="T4" fmla="*/ 0 w 366"/>
                    <a:gd name="T5" fmla="*/ 1 h 845"/>
                    <a:gd name="T6" fmla="*/ 0 w 366"/>
                    <a:gd name="T7" fmla="*/ 2 h 845"/>
                    <a:gd name="T8" fmla="*/ 1 w 366"/>
                    <a:gd name="T9" fmla="*/ 2 h 845"/>
                    <a:gd name="T10" fmla="*/ 1 w 366"/>
                    <a:gd name="T11" fmla="*/ 3 h 845"/>
                    <a:gd name="T12" fmla="*/ 1 w 366"/>
                    <a:gd name="T13" fmla="*/ 3 h 845"/>
                    <a:gd name="T14" fmla="*/ 1 w 366"/>
                    <a:gd name="T15" fmla="*/ 3 h 845"/>
                    <a:gd name="T16" fmla="*/ 1 w 366"/>
                    <a:gd name="T17" fmla="*/ 3 h 845"/>
                    <a:gd name="T18" fmla="*/ 1 w 366"/>
                    <a:gd name="T19" fmla="*/ 3 h 845"/>
                    <a:gd name="T20" fmla="*/ 1 w 366"/>
                    <a:gd name="T21" fmla="*/ 3 h 845"/>
                    <a:gd name="T22" fmla="*/ 1 w 366"/>
                    <a:gd name="T23" fmla="*/ 3 h 845"/>
                    <a:gd name="T24" fmla="*/ 2 w 366"/>
                    <a:gd name="T25" fmla="*/ 3 h 845"/>
                    <a:gd name="T26" fmla="*/ 1 w 366"/>
                    <a:gd name="T27" fmla="*/ 3 h 845"/>
                    <a:gd name="T28" fmla="*/ 1 w 366"/>
                    <a:gd name="T29" fmla="*/ 3 h 845"/>
                    <a:gd name="T30" fmla="*/ 1 w 366"/>
                    <a:gd name="T31" fmla="*/ 3 h 845"/>
                    <a:gd name="T32" fmla="*/ 1 w 366"/>
                    <a:gd name="T33" fmla="*/ 3 h 845"/>
                    <a:gd name="T34" fmla="*/ 1 w 366"/>
                    <a:gd name="T35" fmla="*/ 3 h 845"/>
                    <a:gd name="T36" fmla="*/ 1 w 366"/>
                    <a:gd name="T37" fmla="*/ 3 h 845"/>
                    <a:gd name="T38" fmla="*/ 1 w 366"/>
                    <a:gd name="T39" fmla="*/ 3 h 845"/>
                    <a:gd name="T40" fmla="*/ 1 w 366"/>
                    <a:gd name="T41" fmla="*/ 2 h 845"/>
                    <a:gd name="T42" fmla="*/ 1 w 366"/>
                    <a:gd name="T43" fmla="*/ 2 h 845"/>
                    <a:gd name="T44" fmla="*/ 1 w 366"/>
                    <a:gd name="T45" fmla="*/ 2 h 845"/>
                    <a:gd name="T46" fmla="*/ 0 w 366"/>
                    <a:gd name="T47" fmla="*/ 1 h 845"/>
                    <a:gd name="T48" fmla="*/ 0 w 366"/>
                    <a:gd name="T49" fmla="*/ 1 h 845"/>
                    <a:gd name="T50" fmla="*/ 0 w 366"/>
                    <a:gd name="T51" fmla="*/ 1 h 845"/>
                    <a:gd name="T52" fmla="*/ 0 w 366"/>
                    <a:gd name="T53" fmla="*/ 0 h 845"/>
                    <a:gd name="T54" fmla="*/ 0 w 366"/>
                    <a:gd name="T55" fmla="*/ 0 h 845"/>
                    <a:gd name="T56" fmla="*/ 0 w 366"/>
                    <a:gd name="T57" fmla="*/ 0 h 845"/>
                    <a:gd name="T58" fmla="*/ 0 w 366"/>
                    <a:gd name="T59" fmla="*/ 0 h 845"/>
                    <a:gd name="T60" fmla="*/ 0 w 366"/>
                    <a:gd name="T61" fmla="*/ 0 h 845"/>
                    <a:gd name="T62" fmla="*/ 0 w 366"/>
                    <a:gd name="T63" fmla="*/ 0 h 8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66" h="845">
                      <a:moveTo>
                        <a:pt x="15" y="104"/>
                      </a:moveTo>
                      <a:lnTo>
                        <a:pt x="12" y="150"/>
                      </a:lnTo>
                      <a:lnTo>
                        <a:pt x="12" y="196"/>
                      </a:lnTo>
                      <a:lnTo>
                        <a:pt x="16" y="241"/>
                      </a:lnTo>
                      <a:lnTo>
                        <a:pt x="27" y="286"/>
                      </a:lnTo>
                      <a:lnTo>
                        <a:pt x="46" y="346"/>
                      </a:lnTo>
                      <a:lnTo>
                        <a:pt x="65" y="406"/>
                      </a:lnTo>
                      <a:lnTo>
                        <a:pt x="84" y="465"/>
                      </a:lnTo>
                      <a:lnTo>
                        <a:pt x="103" y="524"/>
                      </a:lnTo>
                      <a:lnTo>
                        <a:pt x="122" y="583"/>
                      </a:lnTo>
                      <a:lnTo>
                        <a:pt x="143" y="640"/>
                      </a:lnTo>
                      <a:lnTo>
                        <a:pt x="163" y="699"/>
                      </a:lnTo>
                      <a:lnTo>
                        <a:pt x="185" y="758"/>
                      </a:lnTo>
                      <a:lnTo>
                        <a:pt x="195" y="778"/>
                      </a:lnTo>
                      <a:lnTo>
                        <a:pt x="210" y="796"/>
                      </a:lnTo>
                      <a:lnTo>
                        <a:pt x="228" y="810"/>
                      </a:lnTo>
                      <a:lnTo>
                        <a:pt x="247" y="822"/>
                      </a:lnTo>
                      <a:lnTo>
                        <a:pt x="269" y="830"/>
                      </a:lnTo>
                      <a:lnTo>
                        <a:pt x="292" y="837"/>
                      </a:lnTo>
                      <a:lnTo>
                        <a:pt x="316" y="842"/>
                      </a:lnTo>
                      <a:lnTo>
                        <a:pt x="339" y="845"/>
                      </a:lnTo>
                      <a:lnTo>
                        <a:pt x="348" y="843"/>
                      </a:lnTo>
                      <a:lnTo>
                        <a:pt x="355" y="840"/>
                      </a:lnTo>
                      <a:lnTo>
                        <a:pt x="361" y="833"/>
                      </a:lnTo>
                      <a:lnTo>
                        <a:pt x="366" y="824"/>
                      </a:lnTo>
                      <a:lnTo>
                        <a:pt x="366" y="816"/>
                      </a:lnTo>
                      <a:lnTo>
                        <a:pt x="361" y="809"/>
                      </a:lnTo>
                      <a:lnTo>
                        <a:pt x="354" y="803"/>
                      </a:lnTo>
                      <a:lnTo>
                        <a:pt x="345" y="800"/>
                      </a:lnTo>
                      <a:lnTo>
                        <a:pt x="329" y="796"/>
                      </a:lnTo>
                      <a:lnTo>
                        <a:pt x="313" y="793"/>
                      </a:lnTo>
                      <a:lnTo>
                        <a:pt x="295" y="788"/>
                      </a:lnTo>
                      <a:lnTo>
                        <a:pt x="279" y="784"/>
                      </a:lnTo>
                      <a:lnTo>
                        <a:pt x="264" y="778"/>
                      </a:lnTo>
                      <a:lnTo>
                        <a:pt x="251" y="768"/>
                      </a:lnTo>
                      <a:lnTo>
                        <a:pt x="239" y="757"/>
                      </a:lnTo>
                      <a:lnTo>
                        <a:pt x="231" y="741"/>
                      </a:lnTo>
                      <a:lnTo>
                        <a:pt x="217" y="708"/>
                      </a:lnTo>
                      <a:lnTo>
                        <a:pt x="206" y="676"/>
                      </a:lnTo>
                      <a:lnTo>
                        <a:pt x="194" y="643"/>
                      </a:lnTo>
                      <a:lnTo>
                        <a:pt x="184" y="610"/>
                      </a:lnTo>
                      <a:lnTo>
                        <a:pt x="172" y="577"/>
                      </a:lnTo>
                      <a:lnTo>
                        <a:pt x="162" y="544"/>
                      </a:lnTo>
                      <a:lnTo>
                        <a:pt x="151" y="511"/>
                      </a:lnTo>
                      <a:lnTo>
                        <a:pt x="141" y="478"/>
                      </a:lnTo>
                      <a:lnTo>
                        <a:pt x="126" y="435"/>
                      </a:lnTo>
                      <a:lnTo>
                        <a:pt x="110" y="392"/>
                      </a:lnTo>
                      <a:lnTo>
                        <a:pt x="94" y="349"/>
                      </a:lnTo>
                      <a:lnTo>
                        <a:pt x="79" y="306"/>
                      </a:lnTo>
                      <a:lnTo>
                        <a:pt x="65" y="263"/>
                      </a:lnTo>
                      <a:lnTo>
                        <a:pt x="54" y="219"/>
                      </a:lnTo>
                      <a:lnTo>
                        <a:pt x="49" y="175"/>
                      </a:lnTo>
                      <a:lnTo>
                        <a:pt x="47" y="129"/>
                      </a:lnTo>
                      <a:lnTo>
                        <a:pt x="46" y="110"/>
                      </a:lnTo>
                      <a:lnTo>
                        <a:pt x="41" y="89"/>
                      </a:lnTo>
                      <a:lnTo>
                        <a:pt x="35" y="67"/>
                      </a:lnTo>
                      <a:lnTo>
                        <a:pt x="28" y="46"/>
                      </a:lnTo>
                      <a:lnTo>
                        <a:pt x="21" y="27"/>
                      </a:lnTo>
                      <a:lnTo>
                        <a:pt x="13" y="11"/>
                      </a:lnTo>
                      <a:lnTo>
                        <a:pt x="6" y="1"/>
                      </a:lnTo>
                      <a:lnTo>
                        <a:pt x="0" y="0"/>
                      </a:lnTo>
                      <a:lnTo>
                        <a:pt x="5" y="17"/>
                      </a:lnTo>
                      <a:lnTo>
                        <a:pt x="10" y="44"/>
                      </a:lnTo>
                      <a:lnTo>
                        <a:pt x="13" y="76"/>
                      </a:lnTo>
                      <a:lnTo>
                        <a:pt x="15" y="104"/>
                      </a:lnTo>
                      <a:close/>
                    </a:path>
                  </a:pathLst>
                </a:custGeom>
                <a:solidFill>
                  <a:srgbClr val="000000"/>
                </a:solidFill>
                <a:ln w="9525">
                  <a:solidFill>
                    <a:srgbClr val="969696"/>
                  </a:solidFill>
                  <a:round/>
                  <a:headEnd/>
                  <a:tailEnd/>
                </a:ln>
              </p:spPr>
              <p:txBody>
                <a:bodyPr/>
                <a:lstStyle/>
                <a:p>
                  <a:pPr algn="l"/>
                  <a:endParaRPr lang="en-US"/>
                </a:p>
              </p:txBody>
            </p:sp>
            <p:sp>
              <p:nvSpPr>
                <p:cNvPr id="127125" name="Freeform 74"/>
                <p:cNvSpPr>
                  <a:spLocks/>
                </p:cNvSpPr>
                <p:nvPr/>
              </p:nvSpPr>
              <p:spPr bwMode="auto">
                <a:xfrm>
                  <a:off x="8517" y="4850"/>
                  <a:ext cx="29" cy="29"/>
                </a:xfrm>
                <a:custGeom>
                  <a:avLst/>
                  <a:gdLst>
                    <a:gd name="T0" fmla="*/ 0 w 88"/>
                    <a:gd name="T1" fmla="*/ 0 h 87"/>
                    <a:gd name="T2" fmla="*/ 0 w 88"/>
                    <a:gd name="T3" fmla="*/ 0 h 87"/>
                    <a:gd name="T4" fmla="*/ 0 w 88"/>
                    <a:gd name="T5" fmla="*/ 0 h 87"/>
                    <a:gd name="T6" fmla="*/ 0 w 88"/>
                    <a:gd name="T7" fmla="*/ 0 h 87"/>
                    <a:gd name="T8" fmla="*/ 0 w 88"/>
                    <a:gd name="T9" fmla="*/ 0 h 87"/>
                    <a:gd name="T10" fmla="*/ 0 w 88"/>
                    <a:gd name="T11" fmla="*/ 0 h 87"/>
                    <a:gd name="T12" fmla="*/ 0 w 88"/>
                    <a:gd name="T13" fmla="*/ 0 h 87"/>
                    <a:gd name="T14" fmla="*/ 0 w 88"/>
                    <a:gd name="T15" fmla="*/ 0 h 87"/>
                    <a:gd name="T16" fmla="*/ 0 w 88"/>
                    <a:gd name="T17" fmla="*/ 0 h 87"/>
                    <a:gd name="T18" fmla="*/ 0 w 88"/>
                    <a:gd name="T19" fmla="*/ 0 h 87"/>
                    <a:gd name="T20" fmla="*/ 0 w 88"/>
                    <a:gd name="T21" fmla="*/ 0 h 87"/>
                    <a:gd name="T22" fmla="*/ 0 w 88"/>
                    <a:gd name="T23" fmla="*/ 0 h 87"/>
                    <a:gd name="T24" fmla="*/ 0 w 88"/>
                    <a:gd name="T25" fmla="*/ 0 h 87"/>
                    <a:gd name="T26" fmla="*/ 0 w 88"/>
                    <a:gd name="T27" fmla="*/ 0 h 87"/>
                    <a:gd name="T28" fmla="*/ 0 w 88"/>
                    <a:gd name="T29" fmla="*/ 0 h 87"/>
                    <a:gd name="T30" fmla="*/ 0 w 88"/>
                    <a:gd name="T31" fmla="*/ 0 h 87"/>
                    <a:gd name="T32" fmla="*/ 0 w 88"/>
                    <a:gd name="T33" fmla="*/ 0 h 87"/>
                    <a:gd name="T34" fmla="*/ 0 w 88"/>
                    <a:gd name="T35" fmla="*/ 0 h 87"/>
                    <a:gd name="T36" fmla="*/ 0 w 88"/>
                    <a:gd name="T37" fmla="*/ 0 h 87"/>
                    <a:gd name="T38" fmla="*/ 0 w 88"/>
                    <a:gd name="T39" fmla="*/ 0 h 87"/>
                    <a:gd name="T40" fmla="*/ 0 w 88"/>
                    <a:gd name="T41" fmla="*/ 0 h 87"/>
                    <a:gd name="T42" fmla="*/ 0 w 88"/>
                    <a:gd name="T43" fmla="*/ 0 h 87"/>
                    <a:gd name="T44" fmla="*/ 0 w 88"/>
                    <a:gd name="T45" fmla="*/ 0 h 87"/>
                    <a:gd name="T46" fmla="*/ 0 w 88"/>
                    <a:gd name="T47" fmla="*/ 0 h 87"/>
                    <a:gd name="T48" fmla="*/ 0 w 88"/>
                    <a:gd name="T49" fmla="*/ 0 h 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87">
                      <a:moveTo>
                        <a:pt x="84" y="23"/>
                      </a:moveTo>
                      <a:lnTo>
                        <a:pt x="88" y="18"/>
                      </a:lnTo>
                      <a:lnTo>
                        <a:pt x="87" y="13"/>
                      </a:lnTo>
                      <a:lnTo>
                        <a:pt x="84" y="7"/>
                      </a:lnTo>
                      <a:lnTo>
                        <a:pt x="77" y="3"/>
                      </a:lnTo>
                      <a:lnTo>
                        <a:pt x="71" y="0"/>
                      </a:lnTo>
                      <a:lnTo>
                        <a:pt x="62" y="0"/>
                      </a:lnTo>
                      <a:lnTo>
                        <a:pt x="55" y="1"/>
                      </a:lnTo>
                      <a:lnTo>
                        <a:pt x="47" y="5"/>
                      </a:lnTo>
                      <a:lnTo>
                        <a:pt x="41" y="11"/>
                      </a:lnTo>
                      <a:lnTo>
                        <a:pt x="34" y="20"/>
                      </a:lnTo>
                      <a:lnTo>
                        <a:pt x="25" y="31"/>
                      </a:lnTo>
                      <a:lnTo>
                        <a:pt x="16" y="43"/>
                      </a:lnTo>
                      <a:lnTo>
                        <a:pt x="9" y="56"/>
                      </a:lnTo>
                      <a:lnTo>
                        <a:pt x="3" y="69"/>
                      </a:lnTo>
                      <a:lnTo>
                        <a:pt x="0" y="79"/>
                      </a:lnTo>
                      <a:lnTo>
                        <a:pt x="3" y="87"/>
                      </a:lnTo>
                      <a:lnTo>
                        <a:pt x="15" y="80"/>
                      </a:lnTo>
                      <a:lnTo>
                        <a:pt x="27" y="70"/>
                      </a:lnTo>
                      <a:lnTo>
                        <a:pt x="40" y="60"/>
                      </a:lnTo>
                      <a:lnTo>
                        <a:pt x="52" y="50"/>
                      </a:lnTo>
                      <a:lnTo>
                        <a:pt x="63" y="41"/>
                      </a:lnTo>
                      <a:lnTo>
                        <a:pt x="72" y="33"/>
                      </a:lnTo>
                      <a:lnTo>
                        <a:pt x="80" y="27"/>
                      </a:lnTo>
                      <a:lnTo>
                        <a:pt x="84" y="23"/>
                      </a:lnTo>
                      <a:close/>
                    </a:path>
                  </a:pathLst>
                </a:custGeom>
                <a:solidFill>
                  <a:srgbClr val="000000"/>
                </a:solidFill>
                <a:ln w="9525">
                  <a:solidFill>
                    <a:srgbClr val="969696"/>
                  </a:solidFill>
                  <a:round/>
                  <a:headEnd/>
                  <a:tailEnd/>
                </a:ln>
              </p:spPr>
              <p:txBody>
                <a:bodyPr/>
                <a:lstStyle/>
                <a:p>
                  <a:pPr algn="l"/>
                  <a:endParaRPr lang="en-US"/>
                </a:p>
              </p:txBody>
            </p:sp>
            <p:sp>
              <p:nvSpPr>
                <p:cNvPr id="127126" name="Freeform 75"/>
                <p:cNvSpPr>
                  <a:spLocks/>
                </p:cNvSpPr>
                <p:nvPr/>
              </p:nvSpPr>
              <p:spPr bwMode="auto">
                <a:xfrm>
                  <a:off x="8536" y="4890"/>
                  <a:ext cx="34" cy="9"/>
                </a:xfrm>
                <a:custGeom>
                  <a:avLst/>
                  <a:gdLst>
                    <a:gd name="T0" fmla="*/ 0 w 102"/>
                    <a:gd name="T1" fmla="*/ 0 h 28"/>
                    <a:gd name="T2" fmla="*/ 0 w 102"/>
                    <a:gd name="T3" fmla="*/ 0 h 28"/>
                    <a:gd name="T4" fmla="*/ 0 w 102"/>
                    <a:gd name="T5" fmla="*/ 0 h 28"/>
                    <a:gd name="T6" fmla="*/ 0 w 102"/>
                    <a:gd name="T7" fmla="*/ 0 h 28"/>
                    <a:gd name="T8" fmla="*/ 0 w 102"/>
                    <a:gd name="T9" fmla="*/ 0 h 28"/>
                    <a:gd name="T10" fmla="*/ 0 w 102"/>
                    <a:gd name="T11" fmla="*/ 0 h 28"/>
                    <a:gd name="T12" fmla="*/ 0 w 102"/>
                    <a:gd name="T13" fmla="*/ 0 h 28"/>
                    <a:gd name="T14" fmla="*/ 0 w 102"/>
                    <a:gd name="T15" fmla="*/ 0 h 28"/>
                    <a:gd name="T16" fmla="*/ 0 w 102"/>
                    <a:gd name="T17" fmla="*/ 0 h 28"/>
                    <a:gd name="T18" fmla="*/ 0 w 102"/>
                    <a:gd name="T19" fmla="*/ 0 h 28"/>
                    <a:gd name="T20" fmla="*/ 0 w 102"/>
                    <a:gd name="T21" fmla="*/ 0 h 28"/>
                    <a:gd name="T22" fmla="*/ 0 w 102"/>
                    <a:gd name="T23" fmla="*/ 0 h 28"/>
                    <a:gd name="T24" fmla="*/ 0 w 102"/>
                    <a:gd name="T25" fmla="*/ 0 h 28"/>
                    <a:gd name="T26" fmla="*/ 0 w 102"/>
                    <a:gd name="T27" fmla="*/ 0 h 28"/>
                    <a:gd name="T28" fmla="*/ 0 w 102"/>
                    <a:gd name="T29" fmla="*/ 0 h 28"/>
                    <a:gd name="T30" fmla="*/ 0 w 102"/>
                    <a:gd name="T31" fmla="*/ 0 h 28"/>
                    <a:gd name="T32" fmla="*/ 0 w 102"/>
                    <a:gd name="T33" fmla="*/ 0 h 28"/>
                    <a:gd name="T34" fmla="*/ 0 w 102"/>
                    <a:gd name="T35" fmla="*/ 0 h 28"/>
                    <a:gd name="T36" fmla="*/ 0 w 102"/>
                    <a:gd name="T37" fmla="*/ 0 h 28"/>
                    <a:gd name="T38" fmla="*/ 0 w 102"/>
                    <a:gd name="T39" fmla="*/ 0 h 28"/>
                    <a:gd name="T40" fmla="*/ 0 w 102"/>
                    <a:gd name="T41" fmla="*/ 0 h 28"/>
                    <a:gd name="T42" fmla="*/ 0 w 102"/>
                    <a:gd name="T43" fmla="*/ 0 h 28"/>
                    <a:gd name="T44" fmla="*/ 0 w 102"/>
                    <a:gd name="T45" fmla="*/ 0 h 28"/>
                    <a:gd name="T46" fmla="*/ 0 w 102"/>
                    <a:gd name="T47" fmla="*/ 0 h 28"/>
                    <a:gd name="T48" fmla="*/ 0 w 102"/>
                    <a:gd name="T49" fmla="*/ 0 h 2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2" h="28">
                      <a:moveTo>
                        <a:pt x="92" y="23"/>
                      </a:moveTo>
                      <a:lnTo>
                        <a:pt x="96" y="21"/>
                      </a:lnTo>
                      <a:lnTo>
                        <a:pt x="99" y="18"/>
                      </a:lnTo>
                      <a:lnTo>
                        <a:pt x="101" y="14"/>
                      </a:lnTo>
                      <a:lnTo>
                        <a:pt x="102" y="10"/>
                      </a:lnTo>
                      <a:lnTo>
                        <a:pt x="101" y="5"/>
                      </a:lnTo>
                      <a:lnTo>
                        <a:pt x="98" y="1"/>
                      </a:lnTo>
                      <a:lnTo>
                        <a:pt x="93" y="0"/>
                      </a:lnTo>
                      <a:lnTo>
                        <a:pt x="88" y="0"/>
                      </a:lnTo>
                      <a:lnTo>
                        <a:pt x="76" y="2"/>
                      </a:lnTo>
                      <a:lnTo>
                        <a:pt x="61" y="7"/>
                      </a:lnTo>
                      <a:lnTo>
                        <a:pt x="46" y="10"/>
                      </a:lnTo>
                      <a:lnTo>
                        <a:pt x="33" y="11"/>
                      </a:lnTo>
                      <a:lnTo>
                        <a:pt x="20" y="15"/>
                      </a:lnTo>
                      <a:lnTo>
                        <a:pt x="10" y="18"/>
                      </a:lnTo>
                      <a:lnTo>
                        <a:pt x="2" y="23"/>
                      </a:lnTo>
                      <a:lnTo>
                        <a:pt x="0" y="28"/>
                      </a:lnTo>
                      <a:lnTo>
                        <a:pt x="10" y="28"/>
                      </a:lnTo>
                      <a:lnTo>
                        <a:pt x="20" y="28"/>
                      </a:lnTo>
                      <a:lnTo>
                        <a:pt x="32" y="27"/>
                      </a:lnTo>
                      <a:lnTo>
                        <a:pt x="44" y="27"/>
                      </a:lnTo>
                      <a:lnTo>
                        <a:pt x="55" y="25"/>
                      </a:lnTo>
                      <a:lnTo>
                        <a:pt x="67" y="24"/>
                      </a:lnTo>
                      <a:lnTo>
                        <a:pt x="80" y="24"/>
                      </a:lnTo>
                      <a:lnTo>
                        <a:pt x="92" y="23"/>
                      </a:lnTo>
                      <a:close/>
                    </a:path>
                  </a:pathLst>
                </a:custGeom>
                <a:solidFill>
                  <a:srgbClr val="000000"/>
                </a:solidFill>
                <a:ln w="9525">
                  <a:solidFill>
                    <a:srgbClr val="969696"/>
                  </a:solidFill>
                  <a:round/>
                  <a:headEnd/>
                  <a:tailEnd/>
                </a:ln>
              </p:spPr>
              <p:txBody>
                <a:bodyPr/>
                <a:lstStyle/>
                <a:p>
                  <a:pPr algn="l"/>
                  <a:endParaRPr lang="en-US"/>
                </a:p>
              </p:txBody>
            </p:sp>
            <p:sp>
              <p:nvSpPr>
                <p:cNvPr id="127127" name="Freeform 76"/>
                <p:cNvSpPr>
                  <a:spLocks/>
                </p:cNvSpPr>
                <p:nvPr/>
              </p:nvSpPr>
              <p:spPr bwMode="auto">
                <a:xfrm>
                  <a:off x="8550" y="4921"/>
                  <a:ext cx="47" cy="12"/>
                </a:xfrm>
                <a:custGeom>
                  <a:avLst/>
                  <a:gdLst>
                    <a:gd name="T0" fmla="*/ 1 w 142"/>
                    <a:gd name="T1" fmla="*/ 0 h 36"/>
                    <a:gd name="T2" fmla="*/ 1 w 142"/>
                    <a:gd name="T3" fmla="*/ 0 h 36"/>
                    <a:gd name="T4" fmla="*/ 1 w 142"/>
                    <a:gd name="T5" fmla="*/ 0 h 36"/>
                    <a:gd name="T6" fmla="*/ 1 w 142"/>
                    <a:gd name="T7" fmla="*/ 0 h 36"/>
                    <a:gd name="T8" fmla="*/ 1 w 142"/>
                    <a:gd name="T9" fmla="*/ 0 h 36"/>
                    <a:gd name="T10" fmla="*/ 1 w 142"/>
                    <a:gd name="T11" fmla="*/ 0 h 36"/>
                    <a:gd name="T12" fmla="*/ 1 w 142"/>
                    <a:gd name="T13" fmla="*/ 0 h 36"/>
                    <a:gd name="T14" fmla="*/ 1 w 142"/>
                    <a:gd name="T15" fmla="*/ 0 h 36"/>
                    <a:gd name="T16" fmla="*/ 1 w 142"/>
                    <a:gd name="T17" fmla="*/ 0 h 36"/>
                    <a:gd name="T18" fmla="*/ 0 w 142"/>
                    <a:gd name="T19" fmla="*/ 0 h 36"/>
                    <a:gd name="T20" fmla="*/ 0 w 142"/>
                    <a:gd name="T21" fmla="*/ 0 h 36"/>
                    <a:gd name="T22" fmla="*/ 0 w 142"/>
                    <a:gd name="T23" fmla="*/ 0 h 36"/>
                    <a:gd name="T24" fmla="*/ 0 w 142"/>
                    <a:gd name="T25" fmla="*/ 0 h 36"/>
                    <a:gd name="T26" fmla="*/ 0 w 142"/>
                    <a:gd name="T27" fmla="*/ 0 h 36"/>
                    <a:gd name="T28" fmla="*/ 0 w 142"/>
                    <a:gd name="T29" fmla="*/ 0 h 36"/>
                    <a:gd name="T30" fmla="*/ 0 w 142"/>
                    <a:gd name="T31" fmla="*/ 0 h 36"/>
                    <a:gd name="T32" fmla="*/ 0 w 142"/>
                    <a:gd name="T33" fmla="*/ 0 h 36"/>
                    <a:gd name="T34" fmla="*/ 0 w 142"/>
                    <a:gd name="T35" fmla="*/ 0 h 36"/>
                    <a:gd name="T36" fmla="*/ 0 w 142"/>
                    <a:gd name="T37" fmla="*/ 0 h 36"/>
                    <a:gd name="T38" fmla="*/ 0 w 142"/>
                    <a:gd name="T39" fmla="*/ 0 h 36"/>
                    <a:gd name="T40" fmla="*/ 0 w 142"/>
                    <a:gd name="T41" fmla="*/ 0 h 36"/>
                    <a:gd name="T42" fmla="*/ 0 w 142"/>
                    <a:gd name="T43" fmla="*/ 0 h 36"/>
                    <a:gd name="T44" fmla="*/ 0 w 142"/>
                    <a:gd name="T45" fmla="*/ 0 h 36"/>
                    <a:gd name="T46" fmla="*/ 0 w 142"/>
                    <a:gd name="T47" fmla="*/ 0 h 36"/>
                    <a:gd name="T48" fmla="*/ 1 w 142"/>
                    <a:gd name="T49" fmla="*/ 0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2" h="36">
                      <a:moveTo>
                        <a:pt x="123" y="36"/>
                      </a:moveTo>
                      <a:lnTo>
                        <a:pt x="129" y="36"/>
                      </a:lnTo>
                      <a:lnTo>
                        <a:pt x="135" y="32"/>
                      </a:lnTo>
                      <a:lnTo>
                        <a:pt x="139" y="28"/>
                      </a:lnTo>
                      <a:lnTo>
                        <a:pt x="142" y="20"/>
                      </a:lnTo>
                      <a:lnTo>
                        <a:pt x="141" y="15"/>
                      </a:lnTo>
                      <a:lnTo>
                        <a:pt x="138" y="9"/>
                      </a:lnTo>
                      <a:lnTo>
                        <a:pt x="133" y="5"/>
                      </a:lnTo>
                      <a:lnTo>
                        <a:pt x="126" y="3"/>
                      </a:lnTo>
                      <a:lnTo>
                        <a:pt x="108" y="3"/>
                      </a:lnTo>
                      <a:lnTo>
                        <a:pt x="88" y="3"/>
                      </a:lnTo>
                      <a:lnTo>
                        <a:pt x="67" y="2"/>
                      </a:lnTo>
                      <a:lnTo>
                        <a:pt x="47" y="2"/>
                      </a:lnTo>
                      <a:lnTo>
                        <a:pt x="29" y="0"/>
                      </a:lnTo>
                      <a:lnTo>
                        <a:pt x="13" y="2"/>
                      </a:lnTo>
                      <a:lnTo>
                        <a:pt x="4" y="5"/>
                      </a:lnTo>
                      <a:lnTo>
                        <a:pt x="0" y="9"/>
                      </a:lnTo>
                      <a:lnTo>
                        <a:pt x="10" y="12"/>
                      </a:lnTo>
                      <a:lnTo>
                        <a:pt x="22" y="16"/>
                      </a:lnTo>
                      <a:lnTo>
                        <a:pt x="38" y="19"/>
                      </a:lnTo>
                      <a:lnTo>
                        <a:pt x="54" y="22"/>
                      </a:lnTo>
                      <a:lnTo>
                        <a:pt x="72" y="25"/>
                      </a:lnTo>
                      <a:lnTo>
                        <a:pt x="89" y="29"/>
                      </a:lnTo>
                      <a:lnTo>
                        <a:pt x="107" y="32"/>
                      </a:lnTo>
                      <a:lnTo>
                        <a:pt x="123" y="36"/>
                      </a:lnTo>
                      <a:close/>
                    </a:path>
                  </a:pathLst>
                </a:custGeom>
                <a:solidFill>
                  <a:srgbClr val="000000"/>
                </a:solidFill>
                <a:ln w="9525">
                  <a:solidFill>
                    <a:srgbClr val="969696"/>
                  </a:solidFill>
                  <a:round/>
                  <a:headEnd/>
                  <a:tailEnd/>
                </a:ln>
              </p:spPr>
              <p:txBody>
                <a:bodyPr/>
                <a:lstStyle/>
                <a:p>
                  <a:pPr algn="l"/>
                  <a:endParaRPr lang="en-US"/>
                </a:p>
              </p:txBody>
            </p:sp>
            <p:sp>
              <p:nvSpPr>
                <p:cNvPr id="127128" name="Freeform 77"/>
                <p:cNvSpPr>
                  <a:spLocks/>
                </p:cNvSpPr>
                <p:nvPr/>
              </p:nvSpPr>
              <p:spPr bwMode="auto">
                <a:xfrm>
                  <a:off x="8416" y="4751"/>
                  <a:ext cx="117" cy="200"/>
                </a:xfrm>
                <a:custGeom>
                  <a:avLst/>
                  <a:gdLst>
                    <a:gd name="T0" fmla="*/ 0 w 351"/>
                    <a:gd name="T1" fmla="*/ 1 h 601"/>
                    <a:gd name="T2" fmla="*/ 1 w 351"/>
                    <a:gd name="T3" fmla="*/ 1 h 601"/>
                    <a:gd name="T4" fmla="*/ 1 w 351"/>
                    <a:gd name="T5" fmla="*/ 2 h 601"/>
                    <a:gd name="T6" fmla="*/ 1 w 351"/>
                    <a:gd name="T7" fmla="*/ 2 h 601"/>
                    <a:gd name="T8" fmla="*/ 1 w 351"/>
                    <a:gd name="T9" fmla="*/ 2 h 601"/>
                    <a:gd name="T10" fmla="*/ 1 w 351"/>
                    <a:gd name="T11" fmla="*/ 2 h 601"/>
                    <a:gd name="T12" fmla="*/ 1 w 351"/>
                    <a:gd name="T13" fmla="*/ 2 h 601"/>
                    <a:gd name="T14" fmla="*/ 1 w 351"/>
                    <a:gd name="T15" fmla="*/ 2 h 601"/>
                    <a:gd name="T16" fmla="*/ 1 w 351"/>
                    <a:gd name="T17" fmla="*/ 2 h 601"/>
                    <a:gd name="T18" fmla="*/ 1 w 351"/>
                    <a:gd name="T19" fmla="*/ 2 h 601"/>
                    <a:gd name="T20" fmla="*/ 1 w 351"/>
                    <a:gd name="T21" fmla="*/ 2 h 601"/>
                    <a:gd name="T22" fmla="*/ 1 w 351"/>
                    <a:gd name="T23" fmla="*/ 2 h 601"/>
                    <a:gd name="T24" fmla="*/ 1 w 351"/>
                    <a:gd name="T25" fmla="*/ 2 h 601"/>
                    <a:gd name="T26" fmla="*/ 1 w 351"/>
                    <a:gd name="T27" fmla="*/ 2 h 601"/>
                    <a:gd name="T28" fmla="*/ 1 w 351"/>
                    <a:gd name="T29" fmla="*/ 2 h 601"/>
                    <a:gd name="T30" fmla="*/ 1 w 351"/>
                    <a:gd name="T31" fmla="*/ 2 h 601"/>
                    <a:gd name="T32" fmla="*/ 1 w 351"/>
                    <a:gd name="T33" fmla="*/ 2 h 601"/>
                    <a:gd name="T34" fmla="*/ 1 w 351"/>
                    <a:gd name="T35" fmla="*/ 2 h 601"/>
                    <a:gd name="T36" fmla="*/ 1 w 351"/>
                    <a:gd name="T37" fmla="*/ 2 h 601"/>
                    <a:gd name="T38" fmla="*/ 1 w 351"/>
                    <a:gd name="T39" fmla="*/ 2 h 601"/>
                    <a:gd name="T40" fmla="*/ 1 w 351"/>
                    <a:gd name="T41" fmla="*/ 2 h 601"/>
                    <a:gd name="T42" fmla="*/ 1 w 351"/>
                    <a:gd name="T43" fmla="*/ 2 h 601"/>
                    <a:gd name="T44" fmla="*/ 1 w 351"/>
                    <a:gd name="T45" fmla="*/ 1 h 601"/>
                    <a:gd name="T46" fmla="*/ 1 w 351"/>
                    <a:gd name="T47" fmla="*/ 1 h 601"/>
                    <a:gd name="T48" fmla="*/ 1 w 351"/>
                    <a:gd name="T49" fmla="*/ 1 h 601"/>
                    <a:gd name="T50" fmla="*/ 1 w 351"/>
                    <a:gd name="T51" fmla="*/ 1 h 601"/>
                    <a:gd name="T52" fmla="*/ 0 w 351"/>
                    <a:gd name="T53" fmla="*/ 1 h 601"/>
                    <a:gd name="T54" fmla="*/ 0 w 351"/>
                    <a:gd name="T55" fmla="*/ 1 h 601"/>
                    <a:gd name="T56" fmla="*/ 0 w 351"/>
                    <a:gd name="T57" fmla="*/ 0 h 601"/>
                    <a:gd name="T58" fmla="*/ 0 w 351"/>
                    <a:gd name="T59" fmla="*/ 0 h 601"/>
                    <a:gd name="T60" fmla="*/ 0 w 351"/>
                    <a:gd name="T61" fmla="*/ 0 h 601"/>
                    <a:gd name="T62" fmla="*/ 0 w 351"/>
                    <a:gd name="T63" fmla="*/ 0 h 601"/>
                    <a:gd name="T64" fmla="*/ 0 w 351"/>
                    <a:gd name="T65" fmla="*/ 0 h 601"/>
                    <a:gd name="T66" fmla="*/ 0 w 351"/>
                    <a:gd name="T67" fmla="*/ 0 h 601"/>
                    <a:gd name="T68" fmla="*/ 0 w 351"/>
                    <a:gd name="T69" fmla="*/ 0 h 601"/>
                    <a:gd name="T70" fmla="*/ 0 w 351"/>
                    <a:gd name="T71" fmla="*/ 0 h 601"/>
                    <a:gd name="T72" fmla="*/ 0 w 351"/>
                    <a:gd name="T73" fmla="*/ 1 h 601"/>
                    <a:gd name="T74" fmla="*/ 0 w 351"/>
                    <a:gd name="T75" fmla="*/ 1 h 601"/>
                    <a:gd name="T76" fmla="*/ 0 w 351"/>
                    <a:gd name="T77" fmla="*/ 1 h 601"/>
                    <a:gd name="T78" fmla="*/ 0 w 351"/>
                    <a:gd name="T79" fmla="*/ 1 h 601"/>
                    <a:gd name="T80" fmla="*/ 0 w 351"/>
                    <a:gd name="T81" fmla="*/ 1 h 60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351" h="601">
                      <a:moveTo>
                        <a:pt x="108" y="298"/>
                      </a:moveTo>
                      <a:lnTo>
                        <a:pt x="132" y="338"/>
                      </a:lnTo>
                      <a:lnTo>
                        <a:pt x="157" y="377"/>
                      </a:lnTo>
                      <a:lnTo>
                        <a:pt x="182" y="414"/>
                      </a:lnTo>
                      <a:lnTo>
                        <a:pt x="208" y="451"/>
                      </a:lnTo>
                      <a:lnTo>
                        <a:pt x="235" y="487"/>
                      </a:lnTo>
                      <a:lnTo>
                        <a:pt x="263" y="523"/>
                      </a:lnTo>
                      <a:lnTo>
                        <a:pt x="292" y="559"/>
                      </a:lnTo>
                      <a:lnTo>
                        <a:pt x="321" y="594"/>
                      </a:lnTo>
                      <a:lnTo>
                        <a:pt x="326" y="598"/>
                      </a:lnTo>
                      <a:lnTo>
                        <a:pt x="332" y="601"/>
                      </a:lnTo>
                      <a:lnTo>
                        <a:pt x="337" y="601"/>
                      </a:lnTo>
                      <a:lnTo>
                        <a:pt x="343" y="598"/>
                      </a:lnTo>
                      <a:lnTo>
                        <a:pt x="349" y="594"/>
                      </a:lnTo>
                      <a:lnTo>
                        <a:pt x="351" y="588"/>
                      </a:lnTo>
                      <a:lnTo>
                        <a:pt x="351" y="582"/>
                      </a:lnTo>
                      <a:lnTo>
                        <a:pt x="349" y="576"/>
                      </a:lnTo>
                      <a:lnTo>
                        <a:pt x="327" y="538"/>
                      </a:lnTo>
                      <a:lnTo>
                        <a:pt x="304" y="499"/>
                      </a:lnTo>
                      <a:lnTo>
                        <a:pt x="279" y="463"/>
                      </a:lnTo>
                      <a:lnTo>
                        <a:pt x="252" y="427"/>
                      </a:lnTo>
                      <a:lnTo>
                        <a:pt x="224" y="391"/>
                      </a:lnTo>
                      <a:lnTo>
                        <a:pt x="198" y="355"/>
                      </a:lnTo>
                      <a:lnTo>
                        <a:pt x="172" y="319"/>
                      </a:lnTo>
                      <a:lnTo>
                        <a:pt x="147" y="280"/>
                      </a:lnTo>
                      <a:lnTo>
                        <a:pt x="125" y="242"/>
                      </a:lnTo>
                      <a:lnTo>
                        <a:pt x="101" y="197"/>
                      </a:lnTo>
                      <a:lnTo>
                        <a:pt x="79" y="150"/>
                      </a:lnTo>
                      <a:lnTo>
                        <a:pt x="59" y="104"/>
                      </a:lnTo>
                      <a:lnTo>
                        <a:pt x="38" y="62"/>
                      </a:lnTo>
                      <a:lnTo>
                        <a:pt x="22" y="29"/>
                      </a:lnTo>
                      <a:lnTo>
                        <a:pt x="9" y="7"/>
                      </a:lnTo>
                      <a:lnTo>
                        <a:pt x="0" y="0"/>
                      </a:lnTo>
                      <a:lnTo>
                        <a:pt x="4" y="17"/>
                      </a:lnTo>
                      <a:lnTo>
                        <a:pt x="13" y="45"/>
                      </a:lnTo>
                      <a:lnTo>
                        <a:pt x="23" y="82"/>
                      </a:lnTo>
                      <a:lnTo>
                        <a:pt x="38" y="124"/>
                      </a:lnTo>
                      <a:lnTo>
                        <a:pt x="54" y="170"/>
                      </a:lnTo>
                      <a:lnTo>
                        <a:pt x="70" y="216"/>
                      </a:lnTo>
                      <a:lnTo>
                        <a:pt x="89" y="259"/>
                      </a:lnTo>
                      <a:lnTo>
                        <a:pt x="108" y="298"/>
                      </a:lnTo>
                      <a:close/>
                    </a:path>
                  </a:pathLst>
                </a:custGeom>
                <a:solidFill>
                  <a:srgbClr val="000000"/>
                </a:solidFill>
                <a:ln w="9525">
                  <a:solidFill>
                    <a:srgbClr val="969696"/>
                  </a:solidFill>
                  <a:round/>
                  <a:headEnd/>
                  <a:tailEnd/>
                </a:ln>
              </p:spPr>
              <p:txBody>
                <a:bodyPr/>
                <a:lstStyle/>
                <a:p>
                  <a:pPr algn="l"/>
                  <a:endParaRPr lang="en-US"/>
                </a:p>
              </p:txBody>
            </p:sp>
            <p:sp>
              <p:nvSpPr>
                <p:cNvPr id="127129" name="Freeform 78"/>
                <p:cNvSpPr>
                  <a:spLocks/>
                </p:cNvSpPr>
                <p:nvPr/>
              </p:nvSpPr>
              <p:spPr bwMode="auto">
                <a:xfrm>
                  <a:off x="8100" y="4623"/>
                  <a:ext cx="541" cy="495"/>
                </a:xfrm>
                <a:custGeom>
                  <a:avLst/>
                  <a:gdLst>
                    <a:gd name="T0" fmla="*/ 1 w 2164"/>
                    <a:gd name="T1" fmla="*/ 0 h 1979"/>
                    <a:gd name="T2" fmla="*/ 1 w 2164"/>
                    <a:gd name="T3" fmla="*/ 0 h 1979"/>
                    <a:gd name="T4" fmla="*/ 1 w 2164"/>
                    <a:gd name="T5" fmla="*/ 0 h 1979"/>
                    <a:gd name="T6" fmla="*/ 1 w 2164"/>
                    <a:gd name="T7" fmla="*/ 0 h 1979"/>
                    <a:gd name="T8" fmla="*/ 1 w 2164"/>
                    <a:gd name="T9" fmla="*/ 0 h 1979"/>
                    <a:gd name="T10" fmla="*/ 1 w 2164"/>
                    <a:gd name="T11" fmla="*/ 0 h 1979"/>
                    <a:gd name="T12" fmla="*/ 1 w 2164"/>
                    <a:gd name="T13" fmla="*/ 0 h 1979"/>
                    <a:gd name="T14" fmla="*/ 1 w 2164"/>
                    <a:gd name="T15" fmla="*/ 0 h 1979"/>
                    <a:gd name="T16" fmla="*/ 1 w 2164"/>
                    <a:gd name="T17" fmla="*/ 0 h 1979"/>
                    <a:gd name="T18" fmla="*/ 2 w 2164"/>
                    <a:gd name="T19" fmla="*/ 0 h 1979"/>
                    <a:gd name="T20" fmla="*/ 2 w 2164"/>
                    <a:gd name="T21" fmla="*/ 0 h 1979"/>
                    <a:gd name="T22" fmla="*/ 2 w 2164"/>
                    <a:gd name="T23" fmla="*/ 0 h 1979"/>
                    <a:gd name="T24" fmla="*/ 2 w 2164"/>
                    <a:gd name="T25" fmla="*/ 0 h 1979"/>
                    <a:gd name="T26" fmla="*/ 2 w 2164"/>
                    <a:gd name="T27" fmla="*/ 0 h 1979"/>
                    <a:gd name="T28" fmla="*/ 2 w 2164"/>
                    <a:gd name="T29" fmla="*/ 0 h 1979"/>
                    <a:gd name="T30" fmla="*/ 2 w 2164"/>
                    <a:gd name="T31" fmla="*/ 0 h 1979"/>
                    <a:gd name="T32" fmla="*/ 2 w 2164"/>
                    <a:gd name="T33" fmla="*/ 1 h 1979"/>
                    <a:gd name="T34" fmla="*/ 2 w 2164"/>
                    <a:gd name="T35" fmla="*/ 1 h 1979"/>
                    <a:gd name="T36" fmla="*/ 2 w 2164"/>
                    <a:gd name="T37" fmla="*/ 1 h 1979"/>
                    <a:gd name="T38" fmla="*/ 2 w 2164"/>
                    <a:gd name="T39" fmla="*/ 1 h 1979"/>
                    <a:gd name="T40" fmla="*/ 2 w 2164"/>
                    <a:gd name="T41" fmla="*/ 2 h 1979"/>
                    <a:gd name="T42" fmla="*/ 2 w 2164"/>
                    <a:gd name="T43" fmla="*/ 2 h 1979"/>
                    <a:gd name="T44" fmla="*/ 2 w 2164"/>
                    <a:gd name="T45" fmla="*/ 2 h 1979"/>
                    <a:gd name="T46" fmla="*/ 2 w 2164"/>
                    <a:gd name="T47" fmla="*/ 2 h 1979"/>
                    <a:gd name="T48" fmla="*/ 2 w 2164"/>
                    <a:gd name="T49" fmla="*/ 2 h 1979"/>
                    <a:gd name="T50" fmla="*/ 2 w 2164"/>
                    <a:gd name="T51" fmla="*/ 2 h 1979"/>
                    <a:gd name="T52" fmla="*/ 1 w 2164"/>
                    <a:gd name="T53" fmla="*/ 2 h 1979"/>
                    <a:gd name="T54" fmla="*/ 1 w 2164"/>
                    <a:gd name="T55" fmla="*/ 2 h 1979"/>
                    <a:gd name="T56" fmla="*/ 1 w 2164"/>
                    <a:gd name="T57" fmla="*/ 2 h 1979"/>
                    <a:gd name="T58" fmla="*/ 1 w 2164"/>
                    <a:gd name="T59" fmla="*/ 2 h 1979"/>
                    <a:gd name="T60" fmla="*/ 1 w 2164"/>
                    <a:gd name="T61" fmla="*/ 2 h 1979"/>
                    <a:gd name="T62" fmla="*/ 1 w 2164"/>
                    <a:gd name="T63" fmla="*/ 2 h 1979"/>
                    <a:gd name="T64" fmla="*/ 1 w 2164"/>
                    <a:gd name="T65" fmla="*/ 2 h 1979"/>
                    <a:gd name="T66" fmla="*/ 1 w 2164"/>
                    <a:gd name="T67" fmla="*/ 2 h 1979"/>
                    <a:gd name="T68" fmla="*/ 1 w 2164"/>
                    <a:gd name="T69" fmla="*/ 2 h 1979"/>
                    <a:gd name="T70" fmla="*/ 0 w 2164"/>
                    <a:gd name="T71" fmla="*/ 2 h 1979"/>
                    <a:gd name="T72" fmla="*/ 0 w 2164"/>
                    <a:gd name="T73" fmla="*/ 2 h 1979"/>
                    <a:gd name="T74" fmla="*/ 0 w 2164"/>
                    <a:gd name="T75" fmla="*/ 2 h 1979"/>
                    <a:gd name="T76" fmla="*/ 0 w 2164"/>
                    <a:gd name="T77" fmla="*/ 2 h 1979"/>
                    <a:gd name="T78" fmla="*/ 0 w 2164"/>
                    <a:gd name="T79" fmla="*/ 2 h 1979"/>
                    <a:gd name="T80" fmla="*/ 0 w 2164"/>
                    <a:gd name="T81" fmla="*/ 2 h 1979"/>
                    <a:gd name="T82" fmla="*/ 0 w 2164"/>
                    <a:gd name="T83" fmla="*/ 2 h 1979"/>
                    <a:gd name="T84" fmla="*/ 1 w 2164"/>
                    <a:gd name="T85" fmla="*/ 1 h 1979"/>
                    <a:gd name="T86" fmla="*/ 1 w 2164"/>
                    <a:gd name="T87" fmla="*/ 1 h 1979"/>
                    <a:gd name="T88" fmla="*/ 1 w 2164"/>
                    <a:gd name="T89" fmla="*/ 1 h 1979"/>
                    <a:gd name="T90" fmla="*/ 1 w 2164"/>
                    <a:gd name="T91" fmla="*/ 1 h 1979"/>
                    <a:gd name="T92" fmla="*/ 1 w 2164"/>
                    <a:gd name="T93" fmla="*/ 1 h 197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164" h="1979">
                      <a:moveTo>
                        <a:pt x="743" y="0"/>
                      </a:moveTo>
                      <a:lnTo>
                        <a:pt x="746" y="0"/>
                      </a:lnTo>
                      <a:lnTo>
                        <a:pt x="753" y="0"/>
                      </a:lnTo>
                      <a:lnTo>
                        <a:pt x="763" y="0"/>
                      </a:lnTo>
                      <a:lnTo>
                        <a:pt x="778" y="0"/>
                      </a:lnTo>
                      <a:lnTo>
                        <a:pt x="798" y="1"/>
                      </a:lnTo>
                      <a:lnTo>
                        <a:pt x="822" y="1"/>
                      </a:lnTo>
                      <a:lnTo>
                        <a:pt x="848" y="2"/>
                      </a:lnTo>
                      <a:lnTo>
                        <a:pt x="878" y="3"/>
                      </a:lnTo>
                      <a:lnTo>
                        <a:pt x="912" y="5"/>
                      </a:lnTo>
                      <a:lnTo>
                        <a:pt x="949" y="7"/>
                      </a:lnTo>
                      <a:lnTo>
                        <a:pt x="987" y="10"/>
                      </a:lnTo>
                      <a:lnTo>
                        <a:pt x="1030" y="13"/>
                      </a:lnTo>
                      <a:lnTo>
                        <a:pt x="1074" y="16"/>
                      </a:lnTo>
                      <a:lnTo>
                        <a:pt x="1121" y="21"/>
                      </a:lnTo>
                      <a:lnTo>
                        <a:pt x="1171" y="27"/>
                      </a:lnTo>
                      <a:lnTo>
                        <a:pt x="1222" y="32"/>
                      </a:lnTo>
                      <a:lnTo>
                        <a:pt x="1275" y="39"/>
                      </a:lnTo>
                      <a:lnTo>
                        <a:pt x="1329" y="47"/>
                      </a:lnTo>
                      <a:lnTo>
                        <a:pt x="1386" y="56"/>
                      </a:lnTo>
                      <a:lnTo>
                        <a:pt x="1443" y="65"/>
                      </a:lnTo>
                      <a:lnTo>
                        <a:pt x="1502" y="75"/>
                      </a:lnTo>
                      <a:lnTo>
                        <a:pt x="1560" y="87"/>
                      </a:lnTo>
                      <a:lnTo>
                        <a:pt x="1620" y="100"/>
                      </a:lnTo>
                      <a:lnTo>
                        <a:pt x="1681" y="115"/>
                      </a:lnTo>
                      <a:lnTo>
                        <a:pt x="1742" y="129"/>
                      </a:lnTo>
                      <a:lnTo>
                        <a:pt x="1804" y="146"/>
                      </a:lnTo>
                      <a:lnTo>
                        <a:pt x="1865" y="164"/>
                      </a:lnTo>
                      <a:lnTo>
                        <a:pt x="1926" y="183"/>
                      </a:lnTo>
                      <a:lnTo>
                        <a:pt x="1987" y="204"/>
                      </a:lnTo>
                      <a:lnTo>
                        <a:pt x="2047" y="226"/>
                      </a:lnTo>
                      <a:lnTo>
                        <a:pt x="2105" y="250"/>
                      </a:lnTo>
                      <a:lnTo>
                        <a:pt x="2164" y="276"/>
                      </a:lnTo>
                      <a:lnTo>
                        <a:pt x="1975" y="1184"/>
                      </a:lnTo>
                      <a:lnTo>
                        <a:pt x="1980" y="1185"/>
                      </a:lnTo>
                      <a:lnTo>
                        <a:pt x="1990" y="1191"/>
                      </a:lnTo>
                      <a:lnTo>
                        <a:pt x="2005" y="1201"/>
                      </a:lnTo>
                      <a:lnTo>
                        <a:pt x="2020" y="1219"/>
                      </a:lnTo>
                      <a:lnTo>
                        <a:pt x="2031" y="1246"/>
                      </a:lnTo>
                      <a:lnTo>
                        <a:pt x="2035" y="1282"/>
                      </a:lnTo>
                      <a:lnTo>
                        <a:pt x="2030" y="1332"/>
                      </a:lnTo>
                      <a:lnTo>
                        <a:pt x="2011" y="1394"/>
                      </a:lnTo>
                      <a:lnTo>
                        <a:pt x="1681" y="1835"/>
                      </a:lnTo>
                      <a:lnTo>
                        <a:pt x="1636" y="1835"/>
                      </a:lnTo>
                      <a:lnTo>
                        <a:pt x="1512" y="1979"/>
                      </a:lnTo>
                      <a:lnTo>
                        <a:pt x="1510" y="1979"/>
                      </a:lnTo>
                      <a:lnTo>
                        <a:pt x="1502" y="1978"/>
                      </a:lnTo>
                      <a:lnTo>
                        <a:pt x="1490" y="1977"/>
                      </a:lnTo>
                      <a:lnTo>
                        <a:pt x="1474" y="1974"/>
                      </a:lnTo>
                      <a:lnTo>
                        <a:pt x="1451" y="1972"/>
                      </a:lnTo>
                      <a:lnTo>
                        <a:pt x="1427" y="1969"/>
                      </a:lnTo>
                      <a:lnTo>
                        <a:pt x="1397" y="1965"/>
                      </a:lnTo>
                      <a:lnTo>
                        <a:pt x="1364" y="1961"/>
                      </a:lnTo>
                      <a:lnTo>
                        <a:pt x="1328" y="1955"/>
                      </a:lnTo>
                      <a:lnTo>
                        <a:pt x="1288" y="1950"/>
                      </a:lnTo>
                      <a:lnTo>
                        <a:pt x="1246" y="1943"/>
                      </a:lnTo>
                      <a:lnTo>
                        <a:pt x="1200" y="1935"/>
                      </a:lnTo>
                      <a:lnTo>
                        <a:pt x="1152" y="1927"/>
                      </a:lnTo>
                      <a:lnTo>
                        <a:pt x="1101" y="1918"/>
                      </a:lnTo>
                      <a:lnTo>
                        <a:pt x="1049" y="1907"/>
                      </a:lnTo>
                      <a:lnTo>
                        <a:pt x="993" y="1896"/>
                      </a:lnTo>
                      <a:lnTo>
                        <a:pt x="937" y="1884"/>
                      </a:lnTo>
                      <a:lnTo>
                        <a:pt x="878" y="1871"/>
                      </a:lnTo>
                      <a:lnTo>
                        <a:pt x="818" y="1856"/>
                      </a:lnTo>
                      <a:lnTo>
                        <a:pt x="758" y="1841"/>
                      </a:lnTo>
                      <a:lnTo>
                        <a:pt x="696" y="1824"/>
                      </a:lnTo>
                      <a:lnTo>
                        <a:pt x="634" y="1806"/>
                      </a:lnTo>
                      <a:lnTo>
                        <a:pt x="572" y="1787"/>
                      </a:lnTo>
                      <a:lnTo>
                        <a:pt x="508" y="1768"/>
                      </a:lnTo>
                      <a:lnTo>
                        <a:pt x="445" y="1747"/>
                      </a:lnTo>
                      <a:lnTo>
                        <a:pt x="382" y="1724"/>
                      </a:lnTo>
                      <a:lnTo>
                        <a:pt x="319" y="1700"/>
                      </a:lnTo>
                      <a:lnTo>
                        <a:pt x="257" y="1674"/>
                      </a:lnTo>
                      <a:lnTo>
                        <a:pt x="196" y="1647"/>
                      </a:lnTo>
                      <a:lnTo>
                        <a:pt x="135" y="1620"/>
                      </a:lnTo>
                      <a:lnTo>
                        <a:pt x="76" y="1590"/>
                      </a:lnTo>
                      <a:lnTo>
                        <a:pt x="19" y="1559"/>
                      </a:lnTo>
                      <a:lnTo>
                        <a:pt x="18" y="1554"/>
                      </a:lnTo>
                      <a:lnTo>
                        <a:pt x="13" y="1538"/>
                      </a:lnTo>
                      <a:lnTo>
                        <a:pt x="8" y="1514"/>
                      </a:lnTo>
                      <a:lnTo>
                        <a:pt x="3" y="1486"/>
                      </a:lnTo>
                      <a:lnTo>
                        <a:pt x="0" y="1456"/>
                      </a:lnTo>
                      <a:lnTo>
                        <a:pt x="0" y="1424"/>
                      </a:lnTo>
                      <a:lnTo>
                        <a:pt x="3" y="1396"/>
                      </a:lnTo>
                      <a:lnTo>
                        <a:pt x="13" y="1371"/>
                      </a:lnTo>
                      <a:lnTo>
                        <a:pt x="443" y="1002"/>
                      </a:lnTo>
                      <a:lnTo>
                        <a:pt x="441" y="999"/>
                      </a:lnTo>
                      <a:lnTo>
                        <a:pt x="440" y="989"/>
                      </a:lnTo>
                      <a:lnTo>
                        <a:pt x="440" y="973"/>
                      </a:lnTo>
                      <a:lnTo>
                        <a:pt x="445" y="953"/>
                      </a:lnTo>
                      <a:lnTo>
                        <a:pt x="453" y="928"/>
                      </a:lnTo>
                      <a:lnTo>
                        <a:pt x="471" y="902"/>
                      </a:lnTo>
                      <a:lnTo>
                        <a:pt x="497" y="874"/>
                      </a:lnTo>
                      <a:lnTo>
                        <a:pt x="534" y="845"/>
                      </a:lnTo>
                      <a:lnTo>
                        <a:pt x="743"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0" name="Freeform 79"/>
                <p:cNvSpPr>
                  <a:spLocks/>
                </p:cNvSpPr>
                <p:nvPr/>
              </p:nvSpPr>
              <p:spPr bwMode="auto">
                <a:xfrm>
                  <a:off x="8279" y="4656"/>
                  <a:ext cx="311" cy="233"/>
                </a:xfrm>
                <a:custGeom>
                  <a:avLst/>
                  <a:gdLst>
                    <a:gd name="T0" fmla="*/ 0 w 1244"/>
                    <a:gd name="T1" fmla="*/ 0 h 930"/>
                    <a:gd name="T2" fmla="*/ 1 w 1244"/>
                    <a:gd name="T3" fmla="*/ 0 h 930"/>
                    <a:gd name="T4" fmla="*/ 1 w 1244"/>
                    <a:gd name="T5" fmla="*/ 1 h 930"/>
                    <a:gd name="T6" fmla="*/ 0 w 1244"/>
                    <a:gd name="T7" fmla="*/ 1 h 930"/>
                    <a:gd name="T8" fmla="*/ 0 w 1244"/>
                    <a:gd name="T9" fmla="*/ 0 h 9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44" h="930">
                      <a:moveTo>
                        <a:pt x="164" y="0"/>
                      </a:moveTo>
                      <a:lnTo>
                        <a:pt x="1244" y="214"/>
                      </a:lnTo>
                      <a:lnTo>
                        <a:pt x="1067" y="930"/>
                      </a:lnTo>
                      <a:lnTo>
                        <a:pt x="0" y="688"/>
                      </a:lnTo>
                      <a:lnTo>
                        <a:pt x="164"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1" name="Freeform 80"/>
                <p:cNvSpPr>
                  <a:spLocks/>
                </p:cNvSpPr>
                <p:nvPr/>
              </p:nvSpPr>
              <p:spPr bwMode="auto">
                <a:xfrm>
                  <a:off x="8300" y="4672"/>
                  <a:ext cx="237" cy="91"/>
                </a:xfrm>
                <a:custGeom>
                  <a:avLst/>
                  <a:gdLst>
                    <a:gd name="T0" fmla="*/ 0 w 952"/>
                    <a:gd name="T1" fmla="*/ 0 h 366"/>
                    <a:gd name="T2" fmla="*/ 1 w 952"/>
                    <a:gd name="T3" fmla="*/ 0 h 366"/>
                    <a:gd name="T4" fmla="*/ 0 w 952"/>
                    <a:gd name="T5" fmla="*/ 0 h 366"/>
                    <a:gd name="T6" fmla="*/ 0 w 952"/>
                    <a:gd name="T7" fmla="*/ 0 h 366"/>
                    <a:gd name="T8" fmla="*/ 0 w 952"/>
                    <a:gd name="T9" fmla="*/ 0 h 3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52" h="366">
                      <a:moveTo>
                        <a:pt x="112" y="0"/>
                      </a:moveTo>
                      <a:lnTo>
                        <a:pt x="952" y="153"/>
                      </a:lnTo>
                      <a:lnTo>
                        <a:pt x="200" y="108"/>
                      </a:lnTo>
                      <a:lnTo>
                        <a:pt x="0" y="366"/>
                      </a:lnTo>
                      <a:lnTo>
                        <a:pt x="11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2" name="Freeform 81"/>
                <p:cNvSpPr>
                  <a:spLocks/>
                </p:cNvSpPr>
                <p:nvPr/>
              </p:nvSpPr>
              <p:spPr bwMode="auto">
                <a:xfrm>
                  <a:off x="8222" y="4885"/>
                  <a:ext cx="315" cy="84"/>
                </a:xfrm>
                <a:custGeom>
                  <a:avLst/>
                  <a:gdLst>
                    <a:gd name="T0" fmla="*/ 0 w 1259"/>
                    <a:gd name="T1" fmla="*/ 0 h 337"/>
                    <a:gd name="T2" fmla="*/ 1 w 1259"/>
                    <a:gd name="T3" fmla="*/ 0 h 337"/>
                    <a:gd name="T4" fmla="*/ 1 w 1259"/>
                    <a:gd name="T5" fmla="*/ 0 h 337"/>
                    <a:gd name="T6" fmla="*/ 0 w 1259"/>
                    <a:gd name="T7" fmla="*/ 0 h 337"/>
                    <a:gd name="T8" fmla="*/ 0 w 1259"/>
                    <a:gd name="T9" fmla="*/ 0 h 3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59" h="337">
                      <a:moveTo>
                        <a:pt x="40" y="0"/>
                      </a:moveTo>
                      <a:lnTo>
                        <a:pt x="1259" y="288"/>
                      </a:lnTo>
                      <a:lnTo>
                        <a:pt x="1226" y="337"/>
                      </a:lnTo>
                      <a:lnTo>
                        <a:pt x="0" y="32"/>
                      </a:lnTo>
                      <a:lnTo>
                        <a:pt x="40" y="0"/>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3" name="Freeform 82"/>
                <p:cNvSpPr>
                  <a:spLocks/>
                </p:cNvSpPr>
                <p:nvPr/>
              </p:nvSpPr>
              <p:spPr bwMode="auto">
                <a:xfrm>
                  <a:off x="8193" y="4910"/>
                  <a:ext cx="316" cy="86"/>
                </a:xfrm>
                <a:custGeom>
                  <a:avLst/>
                  <a:gdLst>
                    <a:gd name="T0" fmla="*/ 0 w 1265"/>
                    <a:gd name="T1" fmla="*/ 0 h 342"/>
                    <a:gd name="T2" fmla="*/ 1 w 1265"/>
                    <a:gd name="T3" fmla="*/ 0 h 342"/>
                    <a:gd name="T4" fmla="*/ 1 w 1265"/>
                    <a:gd name="T5" fmla="*/ 1 h 342"/>
                    <a:gd name="T6" fmla="*/ 0 w 1265"/>
                    <a:gd name="T7" fmla="*/ 0 h 342"/>
                    <a:gd name="T8" fmla="*/ 0 w 1265"/>
                    <a:gd name="T9" fmla="*/ 0 h 3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5" h="342">
                      <a:moveTo>
                        <a:pt x="46" y="0"/>
                      </a:moveTo>
                      <a:lnTo>
                        <a:pt x="1265" y="286"/>
                      </a:lnTo>
                      <a:lnTo>
                        <a:pt x="1226" y="342"/>
                      </a:lnTo>
                      <a:lnTo>
                        <a:pt x="0" y="37"/>
                      </a:lnTo>
                      <a:lnTo>
                        <a:pt x="46" y="0"/>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4" name="Freeform 83"/>
                <p:cNvSpPr>
                  <a:spLocks/>
                </p:cNvSpPr>
                <p:nvPr/>
              </p:nvSpPr>
              <p:spPr bwMode="auto">
                <a:xfrm>
                  <a:off x="8165" y="4936"/>
                  <a:ext cx="316" cy="86"/>
                </a:xfrm>
                <a:custGeom>
                  <a:avLst/>
                  <a:gdLst>
                    <a:gd name="T0" fmla="*/ 0 w 1264"/>
                    <a:gd name="T1" fmla="*/ 0 h 344"/>
                    <a:gd name="T2" fmla="*/ 1 w 1264"/>
                    <a:gd name="T3" fmla="*/ 0 h 344"/>
                    <a:gd name="T4" fmla="*/ 1 w 1264"/>
                    <a:gd name="T5" fmla="*/ 1 h 344"/>
                    <a:gd name="T6" fmla="*/ 0 w 1264"/>
                    <a:gd name="T7" fmla="*/ 0 h 344"/>
                    <a:gd name="T8" fmla="*/ 0 w 1264"/>
                    <a:gd name="T9" fmla="*/ 0 h 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4" h="344">
                      <a:moveTo>
                        <a:pt x="45" y="0"/>
                      </a:moveTo>
                      <a:lnTo>
                        <a:pt x="1264" y="287"/>
                      </a:lnTo>
                      <a:lnTo>
                        <a:pt x="1224" y="344"/>
                      </a:lnTo>
                      <a:lnTo>
                        <a:pt x="0" y="37"/>
                      </a:lnTo>
                      <a:lnTo>
                        <a:pt x="45" y="0"/>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5" name="Freeform 84"/>
                <p:cNvSpPr>
                  <a:spLocks/>
                </p:cNvSpPr>
                <p:nvPr/>
              </p:nvSpPr>
              <p:spPr bwMode="auto">
                <a:xfrm>
                  <a:off x="8243" y="4989"/>
                  <a:ext cx="48" cy="19"/>
                </a:xfrm>
                <a:custGeom>
                  <a:avLst/>
                  <a:gdLst>
                    <a:gd name="T0" fmla="*/ 0 w 190"/>
                    <a:gd name="T1" fmla="*/ 0 h 79"/>
                    <a:gd name="T2" fmla="*/ 0 w 190"/>
                    <a:gd name="T3" fmla="*/ 0 h 79"/>
                    <a:gd name="T4" fmla="*/ 0 w 190"/>
                    <a:gd name="T5" fmla="*/ 0 h 79"/>
                    <a:gd name="T6" fmla="*/ 0 w 190"/>
                    <a:gd name="T7" fmla="*/ 0 h 79"/>
                    <a:gd name="T8" fmla="*/ 0 w 190"/>
                    <a:gd name="T9" fmla="*/ 0 h 79"/>
                    <a:gd name="T10" fmla="*/ 0 w 190"/>
                    <a:gd name="T11" fmla="*/ 0 h 79"/>
                    <a:gd name="T12" fmla="*/ 0 w 190"/>
                    <a:gd name="T13" fmla="*/ 0 h 79"/>
                    <a:gd name="T14" fmla="*/ 0 w 190"/>
                    <a:gd name="T15" fmla="*/ 0 h 79"/>
                    <a:gd name="T16" fmla="*/ 0 w 190"/>
                    <a:gd name="T17" fmla="*/ 0 h 79"/>
                    <a:gd name="T18" fmla="*/ 0 w 190"/>
                    <a:gd name="T19" fmla="*/ 0 h 79"/>
                    <a:gd name="T20" fmla="*/ 0 w 190"/>
                    <a:gd name="T21" fmla="*/ 0 h 79"/>
                    <a:gd name="T22" fmla="*/ 0 w 190"/>
                    <a:gd name="T23" fmla="*/ 0 h 79"/>
                    <a:gd name="T24" fmla="*/ 0 w 190"/>
                    <a:gd name="T25" fmla="*/ 0 h 79"/>
                    <a:gd name="T26" fmla="*/ 0 w 190"/>
                    <a:gd name="T27" fmla="*/ 0 h 79"/>
                    <a:gd name="T28" fmla="*/ 0 w 190"/>
                    <a:gd name="T29" fmla="*/ 0 h 79"/>
                    <a:gd name="T30" fmla="*/ 0 w 190"/>
                    <a:gd name="T31" fmla="*/ 0 h 79"/>
                    <a:gd name="T32" fmla="*/ 0 w 190"/>
                    <a:gd name="T33" fmla="*/ 0 h 79"/>
                    <a:gd name="T34" fmla="*/ 0 w 190"/>
                    <a:gd name="T35" fmla="*/ 0 h 79"/>
                    <a:gd name="T36" fmla="*/ 0 w 190"/>
                    <a:gd name="T37" fmla="*/ 0 h 79"/>
                    <a:gd name="T38" fmla="*/ 0 w 190"/>
                    <a:gd name="T39" fmla="*/ 0 h 79"/>
                    <a:gd name="T40" fmla="*/ 0 w 190"/>
                    <a:gd name="T41" fmla="*/ 0 h 79"/>
                    <a:gd name="T42" fmla="*/ 0 w 190"/>
                    <a:gd name="T43" fmla="*/ 0 h 79"/>
                    <a:gd name="T44" fmla="*/ 0 w 190"/>
                    <a:gd name="T45" fmla="*/ 0 h 79"/>
                    <a:gd name="T46" fmla="*/ 0 w 190"/>
                    <a:gd name="T47" fmla="*/ 0 h 79"/>
                    <a:gd name="T48" fmla="*/ 0 w 190"/>
                    <a:gd name="T49" fmla="*/ 0 h 79"/>
                    <a:gd name="T50" fmla="*/ 0 w 190"/>
                    <a:gd name="T51" fmla="*/ 0 h 79"/>
                    <a:gd name="T52" fmla="*/ 0 w 190"/>
                    <a:gd name="T53" fmla="*/ 0 h 79"/>
                    <a:gd name="T54" fmla="*/ 0 w 190"/>
                    <a:gd name="T55" fmla="*/ 0 h 79"/>
                    <a:gd name="T56" fmla="*/ 0 w 190"/>
                    <a:gd name="T57" fmla="*/ 0 h 79"/>
                    <a:gd name="T58" fmla="*/ 0 w 190"/>
                    <a:gd name="T59" fmla="*/ 0 h 79"/>
                    <a:gd name="T60" fmla="*/ 0 w 190"/>
                    <a:gd name="T61" fmla="*/ 0 h 79"/>
                    <a:gd name="T62" fmla="*/ 0 w 190"/>
                    <a:gd name="T63" fmla="*/ 0 h 79"/>
                    <a:gd name="T64" fmla="*/ 0 w 190"/>
                    <a:gd name="T65" fmla="*/ 0 h 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0" h="79">
                      <a:moveTo>
                        <a:pt x="18" y="1"/>
                      </a:moveTo>
                      <a:lnTo>
                        <a:pt x="23" y="1"/>
                      </a:lnTo>
                      <a:lnTo>
                        <a:pt x="40" y="0"/>
                      </a:lnTo>
                      <a:lnTo>
                        <a:pt x="62" y="0"/>
                      </a:lnTo>
                      <a:lnTo>
                        <a:pt x="90" y="3"/>
                      </a:lnTo>
                      <a:lnTo>
                        <a:pt x="120" y="8"/>
                      </a:lnTo>
                      <a:lnTo>
                        <a:pt x="148" y="18"/>
                      </a:lnTo>
                      <a:lnTo>
                        <a:pt x="173" y="34"/>
                      </a:lnTo>
                      <a:lnTo>
                        <a:pt x="190" y="57"/>
                      </a:lnTo>
                      <a:lnTo>
                        <a:pt x="190" y="58"/>
                      </a:lnTo>
                      <a:lnTo>
                        <a:pt x="190" y="62"/>
                      </a:lnTo>
                      <a:lnTo>
                        <a:pt x="189" y="68"/>
                      </a:lnTo>
                      <a:lnTo>
                        <a:pt x="187" y="74"/>
                      </a:lnTo>
                      <a:lnTo>
                        <a:pt x="181" y="78"/>
                      </a:lnTo>
                      <a:lnTo>
                        <a:pt x="173" y="79"/>
                      </a:lnTo>
                      <a:lnTo>
                        <a:pt x="160" y="78"/>
                      </a:lnTo>
                      <a:lnTo>
                        <a:pt x="143" y="71"/>
                      </a:lnTo>
                      <a:lnTo>
                        <a:pt x="143" y="69"/>
                      </a:lnTo>
                      <a:lnTo>
                        <a:pt x="142" y="65"/>
                      </a:lnTo>
                      <a:lnTo>
                        <a:pt x="139" y="58"/>
                      </a:lnTo>
                      <a:lnTo>
                        <a:pt x="130" y="50"/>
                      </a:lnTo>
                      <a:lnTo>
                        <a:pt x="116" y="42"/>
                      </a:lnTo>
                      <a:lnTo>
                        <a:pt x="94" y="35"/>
                      </a:lnTo>
                      <a:lnTo>
                        <a:pt x="63" y="32"/>
                      </a:lnTo>
                      <a:lnTo>
                        <a:pt x="22" y="32"/>
                      </a:lnTo>
                      <a:lnTo>
                        <a:pt x="20" y="32"/>
                      </a:lnTo>
                      <a:lnTo>
                        <a:pt x="15" y="30"/>
                      </a:lnTo>
                      <a:lnTo>
                        <a:pt x="9" y="27"/>
                      </a:lnTo>
                      <a:lnTo>
                        <a:pt x="5" y="24"/>
                      </a:lnTo>
                      <a:lnTo>
                        <a:pt x="0" y="19"/>
                      </a:lnTo>
                      <a:lnTo>
                        <a:pt x="0" y="15"/>
                      </a:lnTo>
                      <a:lnTo>
                        <a:pt x="6" y="8"/>
                      </a:lnTo>
                      <a:lnTo>
                        <a:pt x="18" y="1"/>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6" name="Freeform 85"/>
                <p:cNvSpPr>
                  <a:spLocks/>
                </p:cNvSpPr>
                <p:nvPr/>
              </p:nvSpPr>
              <p:spPr bwMode="auto">
                <a:xfrm>
                  <a:off x="8246" y="5003"/>
                  <a:ext cx="27" cy="15"/>
                </a:xfrm>
                <a:custGeom>
                  <a:avLst/>
                  <a:gdLst>
                    <a:gd name="T0" fmla="*/ 0 w 107"/>
                    <a:gd name="T1" fmla="*/ 0 h 63"/>
                    <a:gd name="T2" fmla="*/ 0 w 107"/>
                    <a:gd name="T3" fmla="*/ 0 h 63"/>
                    <a:gd name="T4" fmla="*/ 0 w 107"/>
                    <a:gd name="T5" fmla="*/ 0 h 63"/>
                    <a:gd name="T6" fmla="*/ 0 w 107"/>
                    <a:gd name="T7" fmla="*/ 0 h 63"/>
                    <a:gd name="T8" fmla="*/ 0 w 107"/>
                    <a:gd name="T9" fmla="*/ 0 h 63"/>
                    <a:gd name="T10" fmla="*/ 0 w 107"/>
                    <a:gd name="T11" fmla="*/ 0 h 63"/>
                    <a:gd name="T12" fmla="*/ 0 w 107"/>
                    <a:gd name="T13" fmla="*/ 0 h 63"/>
                    <a:gd name="T14" fmla="*/ 0 w 107"/>
                    <a:gd name="T15" fmla="*/ 0 h 63"/>
                    <a:gd name="T16" fmla="*/ 0 w 107"/>
                    <a:gd name="T17" fmla="*/ 0 h 63"/>
                    <a:gd name="T18" fmla="*/ 0 w 107"/>
                    <a:gd name="T19" fmla="*/ 0 h 63"/>
                    <a:gd name="T20" fmla="*/ 0 w 107"/>
                    <a:gd name="T21" fmla="*/ 0 h 63"/>
                    <a:gd name="T22" fmla="*/ 0 w 107"/>
                    <a:gd name="T23" fmla="*/ 0 h 63"/>
                    <a:gd name="T24" fmla="*/ 0 w 107"/>
                    <a:gd name="T25" fmla="*/ 0 h 63"/>
                    <a:gd name="T26" fmla="*/ 0 w 107"/>
                    <a:gd name="T27" fmla="*/ 0 h 63"/>
                    <a:gd name="T28" fmla="*/ 0 w 107"/>
                    <a:gd name="T29" fmla="*/ 0 h 63"/>
                    <a:gd name="T30" fmla="*/ 0 w 107"/>
                    <a:gd name="T31" fmla="*/ 0 h 63"/>
                    <a:gd name="T32" fmla="*/ 0 w 107"/>
                    <a:gd name="T33" fmla="*/ 0 h 63"/>
                    <a:gd name="T34" fmla="*/ 0 w 107"/>
                    <a:gd name="T35" fmla="*/ 0 h 63"/>
                    <a:gd name="T36" fmla="*/ 0 w 107"/>
                    <a:gd name="T37" fmla="*/ 0 h 63"/>
                    <a:gd name="T38" fmla="*/ 0 w 107"/>
                    <a:gd name="T39" fmla="*/ 0 h 63"/>
                    <a:gd name="T40" fmla="*/ 0 w 107"/>
                    <a:gd name="T41" fmla="*/ 0 h 63"/>
                    <a:gd name="T42" fmla="*/ 0 w 107"/>
                    <a:gd name="T43" fmla="*/ 0 h 63"/>
                    <a:gd name="T44" fmla="*/ 0 w 107"/>
                    <a:gd name="T45" fmla="*/ 0 h 63"/>
                    <a:gd name="T46" fmla="*/ 0 w 107"/>
                    <a:gd name="T47" fmla="*/ 0 h 63"/>
                    <a:gd name="T48" fmla="*/ 0 w 107"/>
                    <a:gd name="T49" fmla="*/ 0 h 63"/>
                    <a:gd name="T50" fmla="*/ 0 w 107"/>
                    <a:gd name="T51" fmla="*/ 0 h 63"/>
                    <a:gd name="T52" fmla="*/ 0 w 107"/>
                    <a:gd name="T53" fmla="*/ 0 h 63"/>
                    <a:gd name="T54" fmla="*/ 0 w 107"/>
                    <a:gd name="T55" fmla="*/ 0 h 63"/>
                    <a:gd name="T56" fmla="*/ 0 w 107"/>
                    <a:gd name="T57" fmla="*/ 0 h 63"/>
                    <a:gd name="T58" fmla="*/ 0 w 107"/>
                    <a:gd name="T59" fmla="*/ 0 h 63"/>
                    <a:gd name="T60" fmla="*/ 0 w 107"/>
                    <a:gd name="T61" fmla="*/ 0 h 63"/>
                    <a:gd name="T62" fmla="*/ 0 w 107"/>
                    <a:gd name="T63" fmla="*/ 0 h 63"/>
                    <a:gd name="T64" fmla="*/ 0 w 107"/>
                    <a:gd name="T65" fmla="*/ 0 h 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7" h="63">
                      <a:moveTo>
                        <a:pt x="43" y="58"/>
                      </a:moveTo>
                      <a:lnTo>
                        <a:pt x="54" y="61"/>
                      </a:lnTo>
                      <a:lnTo>
                        <a:pt x="64" y="63"/>
                      </a:lnTo>
                      <a:lnTo>
                        <a:pt x="74" y="63"/>
                      </a:lnTo>
                      <a:lnTo>
                        <a:pt x="83" y="63"/>
                      </a:lnTo>
                      <a:lnTo>
                        <a:pt x="91" y="61"/>
                      </a:lnTo>
                      <a:lnTo>
                        <a:pt x="97" y="57"/>
                      </a:lnTo>
                      <a:lnTo>
                        <a:pt x="102" y="54"/>
                      </a:lnTo>
                      <a:lnTo>
                        <a:pt x="106" y="48"/>
                      </a:lnTo>
                      <a:lnTo>
                        <a:pt x="107" y="43"/>
                      </a:lnTo>
                      <a:lnTo>
                        <a:pt x="106" y="37"/>
                      </a:lnTo>
                      <a:lnTo>
                        <a:pt x="102" y="30"/>
                      </a:lnTo>
                      <a:lnTo>
                        <a:pt x="97" y="24"/>
                      </a:lnTo>
                      <a:lnTo>
                        <a:pt x="90" y="19"/>
                      </a:lnTo>
                      <a:lnTo>
                        <a:pt x="82" y="13"/>
                      </a:lnTo>
                      <a:lnTo>
                        <a:pt x="74" y="9"/>
                      </a:lnTo>
                      <a:lnTo>
                        <a:pt x="63" y="4"/>
                      </a:lnTo>
                      <a:lnTo>
                        <a:pt x="53" y="2"/>
                      </a:lnTo>
                      <a:lnTo>
                        <a:pt x="42" y="0"/>
                      </a:lnTo>
                      <a:lnTo>
                        <a:pt x="32" y="0"/>
                      </a:lnTo>
                      <a:lnTo>
                        <a:pt x="23" y="1"/>
                      </a:lnTo>
                      <a:lnTo>
                        <a:pt x="15" y="2"/>
                      </a:lnTo>
                      <a:lnTo>
                        <a:pt x="8" y="5"/>
                      </a:lnTo>
                      <a:lnTo>
                        <a:pt x="3" y="10"/>
                      </a:lnTo>
                      <a:lnTo>
                        <a:pt x="1" y="14"/>
                      </a:lnTo>
                      <a:lnTo>
                        <a:pt x="0" y="20"/>
                      </a:lnTo>
                      <a:lnTo>
                        <a:pt x="1" y="26"/>
                      </a:lnTo>
                      <a:lnTo>
                        <a:pt x="5" y="32"/>
                      </a:lnTo>
                      <a:lnTo>
                        <a:pt x="9" y="38"/>
                      </a:lnTo>
                      <a:lnTo>
                        <a:pt x="16" y="44"/>
                      </a:lnTo>
                      <a:lnTo>
                        <a:pt x="25" y="49"/>
                      </a:lnTo>
                      <a:lnTo>
                        <a:pt x="33" y="54"/>
                      </a:lnTo>
                      <a:lnTo>
                        <a:pt x="43" y="58"/>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7" name="Freeform 86"/>
                <p:cNvSpPr>
                  <a:spLocks/>
                </p:cNvSpPr>
                <p:nvPr/>
              </p:nvSpPr>
              <p:spPr bwMode="auto">
                <a:xfrm>
                  <a:off x="8113" y="4974"/>
                  <a:ext cx="367" cy="131"/>
                </a:xfrm>
                <a:custGeom>
                  <a:avLst/>
                  <a:gdLst>
                    <a:gd name="T0" fmla="*/ 1 w 1469"/>
                    <a:gd name="T1" fmla="*/ 0 h 525"/>
                    <a:gd name="T2" fmla="*/ 1 w 1469"/>
                    <a:gd name="T3" fmla="*/ 0 h 525"/>
                    <a:gd name="T4" fmla="*/ 1 w 1469"/>
                    <a:gd name="T5" fmla="*/ 0 h 525"/>
                    <a:gd name="T6" fmla="*/ 1 w 1469"/>
                    <a:gd name="T7" fmla="*/ 0 h 525"/>
                    <a:gd name="T8" fmla="*/ 1 w 1469"/>
                    <a:gd name="T9" fmla="*/ 0 h 525"/>
                    <a:gd name="T10" fmla="*/ 1 w 1469"/>
                    <a:gd name="T11" fmla="*/ 0 h 525"/>
                    <a:gd name="T12" fmla="*/ 1 w 1469"/>
                    <a:gd name="T13" fmla="*/ 0 h 525"/>
                    <a:gd name="T14" fmla="*/ 1 w 1469"/>
                    <a:gd name="T15" fmla="*/ 0 h 525"/>
                    <a:gd name="T16" fmla="*/ 1 w 1469"/>
                    <a:gd name="T17" fmla="*/ 0 h 525"/>
                    <a:gd name="T18" fmla="*/ 1 w 1469"/>
                    <a:gd name="T19" fmla="*/ 0 h 525"/>
                    <a:gd name="T20" fmla="*/ 0 w 1469"/>
                    <a:gd name="T21" fmla="*/ 0 h 525"/>
                    <a:gd name="T22" fmla="*/ 0 w 1469"/>
                    <a:gd name="T23" fmla="*/ 0 h 525"/>
                    <a:gd name="T24" fmla="*/ 0 w 1469"/>
                    <a:gd name="T25" fmla="*/ 0 h 525"/>
                    <a:gd name="T26" fmla="*/ 0 w 1469"/>
                    <a:gd name="T27" fmla="*/ 0 h 525"/>
                    <a:gd name="T28" fmla="*/ 0 w 1469"/>
                    <a:gd name="T29" fmla="*/ 0 h 525"/>
                    <a:gd name="T30" fmla="*/ 0 w 1469"/>
                    <a:gd name="T31" fmla="*/ 0 h 525"/>
                    <a:gd name="T32" fmla="*/ 0 w 1469"/>
                    <a:gd name="T33" fmla="*/ 0 h 525"/>
                    <a:gd name="T34" fmla="*/ 0 w 1469"/>
                    <a:gd name="T35" fmla="*/ 0 h 525"/>
                    <a:gd name="T36" fmla="*/ 0 w 1469"/>
                    <a:gd name="T37" fmla="*/ 0 h 525"/>
                    <a:gd name="T38" fmla="*/ 0 w 1469"/>
                    <a:gd name="T39" fmla="*/ 0 h 525"/>
                    <a:gd name="T40" fmla="*/ 0 w 1469"/>
                    <a:gd name="T41" fmla="*/ 0 h 525"/>
                    <a:gd name="T42" fmla="*/ 0 w 1469"/>
                    <a:gd name="T43" fmla="*/ 0 h 525"/>
                    <a:gd name="T44" fmla="*/ 0 w 1469"/>
                    <a:gd name="T45" fmla="*/ 0 h 525"/>
                    <a:gd name="T46" fmla="*/ 0 w 1469"/>
                    <a:gd name="T47" fmla="*/ 0 h 525"/>
                    <a:gd name="T48" fmla="*/ 0 w 1469"/>
                    <a:gd name="T49" fmla="*/ 0 h 525"/>
                    <a:gd name="T50" fmla="*/ 0 w 1469"/>
                    <a:gd name="T51" fmla="*/ 0 h 525"/>
                    <a:gd name="T52" fmla="*/ 0 w 1469"/>
                    <a:gd name="T53" fmla="*/ 0 h 525"/>
                    <a:gd name="T54" fmla="*/ 0 w 1469"/>
                    <a:gd name="T55" fmla="*/ 0 h 525"/>
                    <a:gd name="T56" fmla="*/ 0 w 1469"/>
                    <a:gd name="T57" fmla="*/ 0 h 525"/>
                    <a:gd name="T58" fmla="*/ 0 w 1469"/>
                    <a:gd name="T59" fmla="*/ 0 h 525"/>
                    <a:gd name="T60" fmla="*/ 0 w 1469"/>
                    <a:gd name="T61" fmla="*/ 0 h 525"/>
                    <a:gd name="T62" fmla="*/ 1 w 1469"/>
                    <a:gd name="T63" fmla="*/ 0 h 525"/>
                    <a:gd name="T64" fmla="*/ 1 w 1469"/>
                    <a:gd name="T65" fmla="*/ 0 h 525"/>
                    <a:gd name="T66" fmla="*/ 1 w 1469"/>
                    <a:gd name="T67" fmla="*/ 0 h 525"/>
                    <a:gd name="T68" fmla="*/ 1 w 1469"/>
                    <a:gd name="T69" fmla="*/ 0 h 525"/>
                    <a:gd name="T70" fmla="*/ 1 w 1469"/>
                    <a:gd name="T71" fmla="*/ 0 h 525"/>
                    <a:gd name="T72" fmla="*/ 1 w 1469"/>
                    <a:gd name="T73" fmla="*/ 0 h 525"/>
                    <a:gd name="T74" fmla="*/ 1 w 1469"/>
                    <a:gd name="T75" fmla="*/ 0 h 525"/>
                    <a:gd name="T76" fmla="*/ 1 w 1469"/>
                    <a:gd name="T77" fmla="*/ 0 h 525"/>
                    <a:gd name="T78" fmla="*/ 1 w 1469"/>
                    <a:gd name="T79" fmla="*/ 0 h 52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69" h="525">
                      <a:moveTo>
                        <a:pt x="1468" y="407"/>
                      </a:moveTo>
                      <a:lnTo>
                        <a:pt x="1466" y="407"/>
                      </a:lnTo>
                      <a:lnTo>
                        <a:pt x="1458" y="406"/>
                      </a:lnTo>
                      <a:lnTo>
                        <a:pt x="1446" y="405"/>
                      </a:lnTo>
                      <a:lnTo>
                        <a:pt x="1429" y="402"/>
                      </a:lnTo>
                      <a:lnTo>
                        <a:pt x="1408" y="400"/>
                      </a:lnTo>
                      <a:lnTo>
                        <a:pt x="1382" y="397"/>
                      </a:lnTo>
                      <a:lnTo>
                        <a:pt x="1353" y="393"/>
                      </a:lnTo>
                      <a:lnTo>
                        <a:pt x="1321" y="389"/>
                      </a:lnTo>
                      <a:lnTo>
                        <a:pt x="1285" y="383"/>
                      </a:lnTo>
                      <a:lnTo>
                        <a:pt x="1245" y="376"/>
                      </a:lnTo>
                      <a:lnTo>
                        <a:pt x="1203" y="370"/>
                      </a:lnTo>
                      <a:lnTo>
                        <a:pt x="1158" y="363"/>
                      </a:lnTo>
                      <a:lnTo>
                        <a:pt x="1110" y="354"/>
                      </a:lnTo>
                      <a:lnTo>
                        <a:pt x="1060" y="345"/>
                      </a:lnTo>
                      <a:lnTo>
                        <a:pt x="1008" y="335"/>
                      </a:lnTo>
                      <a:lnTo>
                        <a:pt x="954" y="323"/>
                      </a:lnTo>
                      <a:lnTo>
                        <a:pt x="898" y="311"/>
                      </a:lnTo>
                      <a:lnTo>
                        <a:pt x="841" y="299"/>
                      </a:lnTo>
                      <a:lnTo>
                        <a:pt x="782" y="284"/>
                      </a:lnTo>
                      <a:lnTo>
                        <a:pt x="723" y="269"/>
                      </a:lnTo>
                      <a:lnTo>
                        <a:pt x="663" y="253"/>
                      </a:lnTo>
                      <a:lnTo>
                        <a:pt x="602" y="236"/>
                      </a:lnTo>
                      <a:lnTo>
                        <a:pt x="541" y="217"/>
                      </a:lnTo>
                      <a:lnTo>
                        <a:pt x="480" y="198"/>
                      </a:lnTo>
                      <a:lnTo>
                        <a:pt x="417" y="178"/>
                      </a:lnTo>
                      <a:lnTo>
                        <a:pt x="356" y="156"/>
                      </a:lnTo>
                      <a:lnTo>
                        <a:pt x="296" y="133"/>
                      </a:lnTo>
                      <a:lnTo>
                        <a:pt x="236" y="109"/>
                      </a:lnTo>
                      <a:lnTo>
                        <a:pt x="178" y="84"/>
                      </a:lnTo>
                      <a:lnTo>
                        <a:pt x="120" y="57"/>
                      </a:lnTo>
                      <a:lnTo>
                        <a:pt x="64" y="29"/>
                      </a:lnTo>
                      <a:lnTo>
                        <a:pt x="9" y="0"/>
                      </a:lnTo>
                      <a:lnTo>
                        <a:pt x="7" y="4"/>
                      </a:lnTo>
                      <a:lnTo>
                        <a:pt x="5" y="15"/>
                      </a:lnTo>
                      <a:lnTo>
                        <a:pt x="3" y="33"/>
                      </a:lnTo>
                      <a:lnTo>
                        <a:pt x="0" y="55"/>
                      </a:lnTo>
                      <a:lnTo>
                        <a:pt x="0" y="79"/>
                      </a:lnTo>
                      <a:lnTo>
                        <a:pt x="3" y="102"/>
                      </a:lnTo>
                      <a:lnTo>
                        <a:pt x="10" y="125"/>
                      </a:lnTo>
                      <a:lnTo>
                        <a:pt x="22" y="143"/>
                      </a:lnTo>
                      <a:lnTo>
                        <a:pt x="23" y="144"/>
                      </a:lnTo>
                      <a:lnTo>
                        <a:pt x="26" y="146"/>
                      </a:lnTo>
                      <a:lnTo>
                        <a:pt x="33" y="150"/>
                      </a:lnTo>
                      <a:lnTo>
                        <a:pt x="43" y="154"/>
                      </a:lnTo>
                      <a:lnTo>
                        <a:pt x="54" y="161"/>
                      </a:lnTo>
                      <a:lnTo>
                        <a:pt x="69" y="169"/>
                      </a:lnTo>
                      <a:lnTo>
                        <a:pt x="86" y="177"/>
                      </a:lnTo>
                      <a:lnTo>
                        <a:pt x="106" y="187"/>
                      </a:lnTo>
                      <a:lnTo>
                        <a:pt x="128" y="197"/>
                      </a:lnTo>
                      <a:lnTo>
                        <a:pt x="154" y="208"/>
                      </a:lnTo>
                      <a:lnTo>
                        <a:pt x="182" y="221"/>
                      </a:lnTo>
                      <a:lnTo>
                        <a:pt x="213" y="234"/>
                      </a:lnTo>
                      <a:lnTo>
                        <a:pt x="247" y="248"/>
                      </a:lnTo>
                      <a:lnTo>
                        <a:pt x="283" y="262"/>
                      </a:lnTo>
                      <a:lnTo>
                        <a:pt x="322" y="277"/>
                      </a:lnTo>
                      <a:lnTo>
                        <a:pt x="364" y="292"/>
                      </a:lnTo>
                      <a:lnTo>
                        <a:pt x="410" y="308"/>
                      </a:lnTo>
                      <a:lnTo>
                        <a:pt x="457" y="323"/>
                      </a:lnTo>
                      <a:lnTo>
                        <a:pt x="508" y="339"/>
                      </a:lnTo>
                      <a:lnTo>
                        <a:pt x="562" y="355"/>
                      </a:lnTo>
                      <a:lnTo>
                        <a:pt x="618" y="371"/>
                      </a:lnTo>
                      <a:lnTo>
                        <a:pt x="678" y="387"/>
                      </a:lnTo>
                      <a:lnTo>
                        <a:pt x="740" y="402"/>
                      </a:lnTo>
                      <a:lnTo>
                        <a:pt x="805" y="418"/>
                      </a:lnTo>
                      <a:lnTo>
                        <a:pt x="874" y="433"/>
                      </a:lnTo>
                      <a:lnTo>
                        <a:pt x="945" y="449"/>
                      </a:lnTo>
                      <a:lnTo>
                        <a:pt x="1018" y="462"/>
                      </a:lnTo>
                      <a:lnTo>
                        <a:pt x="1096" y="477"/>
                      </a:lnTo>
                      <a:lnTo>
                        <a:pt x="1176" y="490"/>
                      </a:lnTo>
                      <a:lnTo>
                        <a:pt x="1259" y="503"/>
                      </a:lnTo>
                      <a:lnTo>
                        <a:pt x="1346" y="514"/>
                      </a:lnTo>
                      <a:lnTo>
                        <a:pt x="1435" y="525"/>
                      </a:lnTo>
                      <a:lnTo>
                        <a:pt x="1436" y="523"/>
                      </a:lnTo>
                      <a:lnTo>
                        <a:pt x="1441" y="516"/>
                      </a:lnTo>
                      <a:lnTo>
                        <a:pt x="1447" y="506"/>
                      </a:lnTo>
                      <a:lnTo>
                        <a:pt x="1454" y="491"/>
                      </a:lnTo>
                      <a:lnTo>
                        <a:pt x="1461" y="474"/>
                      </a:lnTo>
                      <a:lnTo>
                        <a:pt x="1466" y="454"/>
                      </a:lnTo>
                      <a:lnTo>
                        <a:pt x="1469" y="432"/>
                      </a:lnTo>
                      <a:lnTo>
                        <a:pt x="1468" y="407"/>
                      </a:lnTo>
                      <a:close/>
                    </a:path>
                  </a:pathLst>
                </a:custGeom>
                <a:solidFill>
                  <a:srgbClr val="F2E5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8" name="Freeform 87"/>
                <p:cNvSpPr>
                  <a:spLocks/>
                </p:cNvSpPr>
                <p:nvPr/>
              </p:nvSpPr>
              <p:spPr bwMode="auto">
                <a:xfrm>
                  <a:off x="8253" y="4846"/>
                  <a:ext cx="42" cy="29"/>
                </a:xfrm>
                <a:custGeom>
                  <a:avLst/>
                  <a:gdLst>
                    <a:gd name="T0" fmla="*/ 0 w 170"/>
                    <a:gd name="T1" fmla="*/ 0 h 120"/>
                    <a:gd name="T2" fmla="*/ 0 w 170"/>
                    <a:gd name="T3" fmla="*/ 0 h 120"/>
                    <a:gd name="T4" fmla="*/ 0 w 170"/>
                    <a:gd name="T5" fmla="*/ 0 h 120"/>
                    <a:gd name="T6" fmla="*/ 0 w 170"/>
                    <a:gd name="T7" fmla="*/ 0 h 120"/>
                    <a:gd name="T8" fmla="*/ 0 w 170"/>
                    <a:gd name="T9" fmla="*/ 0 h 120"/>
                    <a:gd name="T10" fmla="*/ 0 w 170"/>
                    <a:gd name="T11" fmla="*/ 0 h 120"/>
                    <a:gd name="T12" fmla="*/ 0 w 170"/>
                    <a:gd name="T13" fmla="*/ 0 h 120"/>
                    <a:gd name="T14" fmla="*/ 0 w 170"/>
                    <a:gd name="T15" fmla="*/ 0 h 120"/>
                    <a:gd name="T16" fmla="*/ 0 w 170"/>
                    <a:gd name="T17" fmla="*/ 0 h 120"/>
                    <a:gd name="T18" fmla="*/ 0 w 170"/>
                    <a:gd name="T19" fmla="*/ 0 h 120"/>
                    <a:gd name="T20" fmla="*/ 0 w 170"/>
                    <a:gd name="T21" fmla="*/ 0 h 120"/>
                    <a:gd name="T22" fmla="*/ 0 w 170"/>
                    <a:gd name="T23" fmla="*/ 0 h 120"/>
                    <a:gd name="T24" fmla="*/ 0 w 170"/>
                    <a:gd name="T25" fmla="*/ 0 h 120"/>
                    <a:gd name="T26" fmla="*/ 0 w 170"/>
                    <a:gd name="T27" fmla="*/ 0 h 120"/>
                    <a:gd name="T28" fmla="*/ 0 w 170"/>
                    <a:gd name="T29" fmla="*/ 0 h 120"/>
                    <a:gd name="T30" fmla="*/ 0 w 170"/>
                    <a:gd name="T31" fmla="*/ 0 h 120"/>
                    <a:gd name="T32" fmla="*/ 0 w 170"/>
                    <a:gd name="T33" fmla="*/ 0 h 120"/>
                    <a:gd name="T34" fmla="*/ 0 w 170"/>
                    <a:gd name="T35" fmla="*/ 0 h 120"/>
                    <a:gd name="T36" fmla="*/ 0 w 170"/>
                    <a:gd name="T37" fmla="*/ 0 h 12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70" h="120">
                      <a:moveTo>
                        <a:pt x="53" y="0"/>
                      </a:moveTo>
                      <a:lnTo>
                        <a:pt x="49" y="0"/>
                      </a:lnTo>
                      <a:lnTo>
                        <a:pt x="41" y="3"/>
                      </a:lnTo>
                      <a:lnTo>
                        <a:pt x="30" y="7"/>
                      </a:lnTo>
                      <a:lnTo>
                        <a:pt x="17" y="15"/>
                      </a:lnTo>
                      <a:lnTo>
                        <a:pt x="7" y="26"/>
                      </a:lnTo>
                      <a:lnTo>
                        <a:pt x="1" y="43"/>
                      </a:lnTo>
                      <a:lnTo>
                        <a:pt x="0" y="65"/>
                      </a:lnTo>
                      <a:lnTo>
                        <a:pt x="7" y="94"/>
                      </a:lnTo>
                      <a:lnTo>
                        <a:pt x="98" y="120"/>
                      </a:lnTo>
                      <a:lnTo>
                        <a:pt x="97" y="114"/>
                      </a:lnTo>
                      <a:lnTo>
                        <a:pt x="97" y="102"/>
                      </a:lnTo>
                      <a:lnTo>
                        <a:pt x="97" y="84"/>
                      </a:lnTo>
                      <a:lnTo>
                        <a:pt x="101" y="64"/>
                      </a:lnTo>
                      <a:lnTo>
                        <a:pt x="108" y="44"/>
                      </a:lnTo>
                      <a:lnTo>
                        <a:pt x="121" y="30"/>
                      </a:lnTo>
                      <a:lnTo>
                        <a:pt x="141" y="22"/>
                      </a:lnTo>
                      <a:lnTo>
                        <a:pt x="170" y="25"/>
                      </a:lnTo>
                      <a:lnTo>
                        <a:pt x="53" y="0"/>
                      </a:lnTo>
                      <a:close/>
                    </a:path>
                  </a:pathLst>
                </a:custGeom>
                <a:solidFill>
                  <a:srgbClr val="F2E5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39" name="Freeform 88"/>
                <p:cNvSpPr>
                  <a:spLocks/>
                </p:cNvSpPr>
                <p:nvPr/>
              </p:nvSpPr>
              <p:spPr bwMode="auto">
                <a:xfrm>
                  <a:off x="8494" y="4901"/>
                  <a:ext cx="43" cy="29"/>
                </a:xfrm>
                <a:custGeom>
                  <a:avLst/>
                  <a:gdLst>
                    <a:gd name="T0" fmla="*/ 0 w 170"/>
                    <a:gd name="T1" fmla="*/ 0 h 119"/>
                    <a:gd name="T2" fmla="*/ 0 w 170"/>
                    <a:gd name="T3" fmla="*/ 0 h 119"/>
                    <a:gd name="T4" fmla="*/ 0 w 170"/>
                    <a:gd name="T5" fmla="*/ 0 h 119"/>
                    <a:gd name="T6" fmla="*/ 0 w 170"/>
                    <a:gd name="T7" fmla="*/ 0 h 119"/>
                    <a:gd name="T8" fmla="*/ 0 w 170"/>
                    <a:gd name="T9" fmla="*/ 0 h 119"/>
                    <a:gd name="T10" fmla="*/ 0 w 170"/>
                    <a:gd name="T11" fmla="*/ 0 h 119"/>
                    <a:gd name="T12" fmla="*/ 0 w 170"/>
                    <a:gd name="T13" fmla="*/ 0 h 119"/>
                    <a:gd name="T14" fmla="*/ 0 w 170"/>
                    <a:gd name="T15" fmla="*/ 0 h 119"/>
                    <a:gd name="T16" fmla="*/ 0 w 170"/>
                    <a:gd name="T17" fmla="*/ 0 h 119"/>
                    <a:gd name="T18" fmla="*/ 0 w 170"/>
                    <a:gd name="T19" fmla="*/ 0 h 119"/>
                    <a:gd name="T20" fmla="*/ 0 w 170"/>
                    <a:gd name="T21" fmla="*/ 0 h 119"/>
                    <a:gd name="T22" fmla="*/ 0 w 170"/>
                    <a:gd name="T23" fmla="*/ 0 h 119"/>
                    <a:gd name="T24" fmla="*/ 0 w 170"/>
                    <a:gd name="T25" fmla="*/ 0 h 119"/>
                    <a:gd name="T26" fmla="*/ 0 w 170"/>
                    <a:gd name="T27" fmla="*/ 0 h 119"/>
                    <a:gd name="T28" fmla="*/ 0 w 170"/>
                    <a:gd name="T29" fmla="*/ 0 h 119"/>
                    <a:gd name="T30" fmla="*/ 0 w 170"/>
                    <a:gd name="T31" fmla="*/ 0 h 119"/>
                    <a:gd name="T32" fmla="*/ 0 w 170"/>
                    <a:gd name="T33" fmla="*/ 0 h 119"/>
                    <a:gd name="T34" fmla="*/ 0 w 170"/>
                    <a:gd name="T35" fmla="*/ 0 h 119"/>
                    <a:gd name="T36" fmla="*/ 0 w 170"/>
                    <a:gd name="T37" fmla="*/ 0 h 1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70" h="119">
                      <a:moveTo>
                        <a:pt x="53" y="0"/>
                      </a:moveTo>
                      <a:lnTo>
                        <a:pt x="49" y="0"/>
                      </a:lnTo>
                      <a:lnTo>
                        <a:pt x="41" y="3"/>
                      </a:lnTo>
                      <a:lnTo>
                        <a:pt x="29" y="7"/>
                      </a:lnTo>
                      <a:lnTo>
                        <a:pt x="18" y="14"/>
                      </a:lnTo>
                      <a:lnTo>
                        <a:pt x="7" y="25"/>
                      </a:lnTo>
                      <a:lnTo>
                        <a:pt x="0" y="42"/>
                      </a:lnTo>
                      <a:lnTo>
                        <a:pt x="0" y="65"/>
                      </a:lnTo>
                      <a:lnTo>
                        <a:pt x="7" y="94"/>
                      </a:lnTo>
                      <a:lnTo>
                        <a:pt x="97" y="119"/>
                      </a:lnTo>
                      <a:lnTo>
                        <a:pt x="96" y="114"/>
                      </a:lnTo>
                      <a:lnTo>
                        <a:pt x="96" y="101"/>
                      </a:lnTo>
                      <a:lnTo>
                        <a:pt x="96" y="83"/>
                      </a:lnTo>
                      <a:lnTo>
                        <a:pt x="100" y="62"/>
                      </a:lnTo>
                      <a:lnTo>
                        <a:pt x="107" y="44"/>
                      </a:lnTo>
                      <a:lnTo>
                        <a:pt x="120" y="30"/>
                      </a:lnTo>
                      <a:lnTo>
                        <a:pt x="141" y="22"/>
                      </a:lnTo>
                      <a:lnTo>
                        <a:pt x="170" y="25"/>
                      </a:lnTo>
                      <a:lnTo>
                        <a:pt x="53" y="0"/>
                      </a:lnTo>
                      <a:close/>
                    </a:path>
                  </a:pathLst>
                </a:custGeom>
                <a:solidFill>
                  <a:srgbClr val="F2E5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40" name="Freeform 89"/>
                <p:cNvSpPr>
                  <a:spLocks/>
                </p:cNvSpPr>
                <p:nvPr/>
              </p:nvSpPr>
              <p:spPr bwMode="auto">
                <a:xfrm>
                  <a:off x="8299" y="4855"/>
                  <a:ext cx="182" cy="50"/>
                </a:xfrm>
                <a:custGeom>
                  <a:avLst/>
                  <a:gdLst>
                    <a:gd name="T0" fmla="*/ 0 w 730"/>
                    <a:gd name="T1" fmla="*/ 0 h 200"/>
                    <a:gd name="T2" fmla="*/ 1 w 730"/>
                    <a:gd name="T3" fmla="*/ 0 h 200"/>
                    <a:gd name="T4" fmla="*/ 1 w 730"/>
                    <a:gd name="T5" fmla="*/ 0 h 200"/>
                    <a:gd name="T6" fmla="*/ 0 w 730"/>
                    <a:gd name="T7" fmla="*/ 0 h 200"/>
                    <a:gd name="T8" fmla="*/ 0 w 730"/>
                    <a:gd name="T9" fmla="*/ 0 h 2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30" h="200">
                      <a:moveTo>
                        <a:pt x="0" y="44"/>
                      </a:moveTo>
                      <a:lnTo>
                        <a:pt x="697" y="200"/>
                      </a:lnTo>
                      <a:lnTo>
                        <a:pt x="730" y="156"/>
                      </a:lnTo>
                      <a:lnTo>
                        <a:pt x="33" y="0"/>
                      </a:lnTo>
                      <a:lnTo>
                        <a:pt x="0" y="44"/>
                      </a:lnTo>
                      <a:close/>
                    </a:path>
                  </a:pathLst>
                </a:custGeom>
                <a:solidFill>
                  <a:srgbClr val="F2E5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41" name="Freeform 90"/>
                <p:cNvSpPr>
                  <a:spLocks/>
                </p:cNvSpPr>
                <p:nvPr/>
              </p:nvSpPr>
              <p:spPr bwMode="auto">
                <a:xfrm>
                  <a:off x="8297" y="4875"/>
                  <a:ext cx="176" cy="47"/>
                </a:xfrm>
                <a:custGeom>
                  <a:avLst/>
                  <a:gdLst>
                    <a:gd name="T0" fmla="*/ 0 w 703"/>
                    <a:gd name="T1" fmla="*/ 0 h 187"/>
                    <a:gd name="T2" fmla="*/ 1 w 703"/>
                    <a:gd name="T3" fmla="*/ 0 h 187"/>
                    <a:gd name="T4" fmla="*/ 1 w 703"/>
                    <a:gd name="T5" fmla="*/ 0 h 187"/>
                    <a:gd name="T6" fmla="*/ 0 w 703"/>
                    <a:gd name="T7" fmla="*/ 0 h 187"/>
                    <a:gd name="T8" fmla="*/ 0 w 703"/>
                    <a:gd name="T9" fmla="*/ 0 h 18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3" h="187">
                      <a:moveTo>
                        <a:pt x="0" y="30"/>
                      </a:moveTo>
                      <a:lnTo>
                        <a:pt x="696" y="187"/>
                      </a:lnTo>
                      <a:lnTo>
                        <a:pt x="703" y="157"/>
                      </a:lnTo>
                      <a:lnTo>
                        <a:pt x="6" y="0"/>
                      </a:lnTo>
                      <a:lnTo>
                        <a:pt x="0" y="30"/>
                      </a:lnTo>
                      <a:close/>
                    </a:path>
                  </a:pathLst>
                </a:custGeom>
                <a:solidFill>
                  <a:srgbClr val="F2E5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42" name="Freeform 91"/>
                <p:cNvSpPr>
                  <a:spLocks/>
                </p:cNvSpPr>
                <p:nvPr/>
              </p:nvSpPr>
              <p:spPr bwMode="auto">
                <a:xfrm>
                  <a:off x="8486" y="4969"/>
                  <a:ext cx="106" cy="127"/>
                </a:xfrm>
                <a:custGeom>
                  <a:avLst/>
                  <a:gdLst>
                    <a:gd name="T0" fmla="*/ 0 w 424"/>
                    <a:gd name="T1" fmla="*/ 1 h 508"/>
                    <a:gd name="T2" fmla="*/ 0 w 424"/>
                    <a:gd name="T3" fmla="*/ 1 h 508"/>
                    <a:gd name="T4" fmla="*/ 0 w 424"/>
                    <a:gd name="T5" fmla="*/ 1 h 508"/>
                    <a:gd name="T6" fmla="*/ 1 w 424"/>
                    <a:gd name="T7" fmla="*/ 0 h 508"/>
                    <a:gd name="T8" fmla="*/ 0 w 424"/>
                    <a:gd name="T9" fmla="*/ 0 h 508"/>
                    <a:gd name="T10" fmla="*/ 0 w 424"/>
                    <a:gd name="T11" fmla="*/ 0 h 508"/>
                    <a:gd name="T12" fmla="*/ 0 w 424"/>
                    <a:gd name="T13" fmla="*/ 1 h 508"/>
                    <a:gd name="T14" fmla="*/ 0 w 424"/>
                    <a:gd name="T15" fmla="*/ 1 h 5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24" h="508">
                      <a:moveTo>
                        <a:pt x="0" y="508"/>
                      </a:moveTo>
                      <a:lnTo>
                        <a:pt x="86" y="388"/>
                      </a:lnTo>
                      <a:lnTo>
                        <a:pt x="124" y="388"/>
                      </a:lnTo>
                      <a:lnTo>
                        <a:pt x="424" y="0"/>
                      </a:lnTo>
                      <a:lnTo>
                        <a:pt x="130" y="282"/>
                      </a:lnTo>
                      <a:lnTo>
                        <a:pt x="66" y="289"/>
                      </a:lnTo>
                      <a:lnTo>
                        <a:pt x="0" y="358"/>
                      </a:lnTo>
                      <a:lnTo>
                        <a:pt x="0" y="508"/>
                      </a:lnTo>
                      <a:close/>
                    </a:path>
                  </a:pathLst>
                </a:custGeom>
                <a:solidFill>
                  <a:srgbClr val="F2E5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43" name="Freeform 92"/>
                <p:cNvSpPr>
                  <a:spLocks/>
                </p:cNvSpPr>
                <p:nvPr/>
              </p:nvSpPr>
              <p:spPr bwMode="auto">
                <a:xfrm>
                  <a:off x="8312" y="4637"/>
                  <a:ext cx="296" cy="61"/>
                </a:xfrm>
                <a:custGeom>
                  <a:avLst/>
                  <a:gdLst>
                    <a:gd name="T0" fmla="*/ 0 w 1186"/>
                    <a:gd name="T1" fmla="*/ 0 h 245"/>
                    <a:gd name="T2" fmla="*/ 1 w 1186"/>
                    <a:gd name="T3" fmla="*/ 0 h 245"/>
                    <a:gd name="T4" fmla="*/ 1 w 1186"/>
                    <a:gd name="T5" fmla="*/ 0 h 245"/>
                    <a:gd name="T6" fmla="*/ 1 w 1186"/>
                    <a:gd name="T7" fmla="*/ 0 h 245"/>
                    <a:gd name="T8" fmla="*/ 1 w 1186"/>
                    <a:gd name="T9" fmla="*/ 0 h 245"/>
                    <a:gd name="T10" fmla="*/ 1 w 1186"/>
                    <a:gd name="T11" fmla="*/ 0 h 245"/>
                    <a:gd name="T12" fmla="*/ 1 w 1186"/>
                    <a:gd name="T13" fmla="*/ 0 h 245"/>
                    <a:gd name="T14" fmla="*/ 1 w 1186"/>
                    <a:gd name="T15" fmla="*/ 0 h 245"/>
                    <a:gd name="T16" fmla="*/ 1 w 1186"/>
                    <a:gd name="T17" fmla="*/ 0 h 245"/>
                    <a:gd name="T18" fmla="*/ 1 w 1186"/>
                    <a:gd name="T19" fmla="*/ 0 h 245"/>
                    <a:gd name="T20" fmla="*/ 1 w 1186"/>
                    <a:gd name="T21" fmla="*/ 0 h 245"/>
                    <a:gd name="T22" fmla="*/ 1 w 1186"/>
                    <a:gd name="T23" fmla="*/ 0 h 245"/>
                    <a:gd name="T24" fmla="*/ 1 w 1186"/>
                    <a:gd name="T25" fmla="*/ 0 h 245"/>
                    <a:gd name="T26" fmla="*/ 1 w 1186"/>
                    <a:gd name="T27" fmla="*/ 0 h 245"/>
                    <a:gd name="T28" fmla="*/ 1 w 1186"/>
                    <a:gd name="T29" fmla="*/ 0 h 245"/>
                    <a:gd name="T30" fmla="*/ 1 w 1186"/>
                    <a:gd name="T31" fmla="*/ 0 h 245"/>
                    <a:gd name="T32" fmla="*/ 1 w 1186"/>
                    <a:gd name="T33" fmla="*/ 0 h 245"/>
                    <a:gd name="T34" fmla="*/ 1 w 1186"/>
                    <a:gd name="T35" fmla="*/ 0 h 245"/>
                    <a:gd name="T36" fmla="*/ 1 w 1186"/>
                    <a:gd name="T37" fmla="*/ 0 h 245"/>
                    <a:gd name="T38" fmla="*/ 1 w 1186"/>
                    <a:gd name="T39" fmla="*/ 0 h 245"/>
                    <a:gd name="T40" fmla="*/ 1 w 1186"/>
                    <a:gd name="T41" fmla="*/ 0 h 245"/>
                    <a:gd name="T42" fmla="*/ 0 w 1186"/>
                    <a:gd name="T43" fmla="*/ 0 h 245"/>
                    <a:gd name="T44" fmla="*/ 0 w 1186"/>
                    <a:gd name="T45" fmla="*/ 0 h 245"/>
                    <a:gd name="T46" fmla="*/ 0 w 1186"/>
                    <a:gd name="T47" fmla="*/ 0 h 245"/>
                    <a:gd name="T48" fmla="*/ 0 w 1186"/>
                    <a:gd name="T49" fmla="*/ 0 h 245"/>
                    <a:gd name="T50" fmla="*/ 0 w 1186"/>
                    <a:gd name="T51" fmla="*/ 0 h 245"/>
                    <a:gd name="T52" fmla="*/ 0 w 1186"/>
                    <a:gd name="T53" fmla="*/ 0 h 245"/>
                    <a:gd name="T54" fmla="*/ 0 w 1186"/>
                    <a:gd name="T55" fmla="*/ 0 h 245"/>
                    <a:gd name="T56" fmla="*/ 0 w 1186"/>
                    <a:gd name="T57" fmla="*/ 0 h 245"/>
                    <a:gd name="T58" fmla="*/ 0 w 1186"/>
                    <a:gd name="T59" fmla="*/ 0 h 245"/>
                    <a:gd name="T60" fmla="*/ 0 w 1186"/>
                    <a:gd name="T61" fmla="*/ 0 h 245"/>
                    <a:gd name="T62" fmla="*/ 0 w 1186"/>
                    <a:gd name="T63" fmla="*/ 0 h 245"/>
                    <a:gd name="T64" fmla="*/ 0 w 1186"/>
                    <a:gd name="T65" fmla="*/ 0 h 245"/>
                    <a:gd name="T66" fmla="*/ 0 w 1186"/>
                    <a:gd name="T67" fmla="*/ 0 h 24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86" h="245">
                      <a:moveTo>
                        <a:pt x="0" y="0"/>
                      </a:moveTo>
                      <a:lnTo>
                        <a:pt x="1186" y="245"/>
                      </a:lnTo>
                      <a:lnTo>
                        <a:pt x="1184" y="244"/>
                      </a:lnTo>
                      <a:lnTo>
                        <a:pt x="1180" y="242"/>
                      </a:lnTo>
                      <a:lnTo>
                        <a:pt x="1172" y="239"/>
                      </a:lnTo>
                      <a:lnTo>
                        <a:pt x="1161" y="233"/>
                      </a:lnTo>
                      <a:lnTo>
                        <a:pt x="1147" y="228"/>
                      </a:lnTo>
                      <a:lnTo>
                        <a:pt x="1130" y="222"/>
                      </a:lnTo>
                      <a:lnTo>
                        <a:pt x="1112" y="214"/>
                      </a:lnTo>
                      <a:lnTo>
                        <a:pt x="1091" y="205"/>
                      </a:lnTo>
                      <a:lnTo>
                        <a:pt x="1066" y="196"/>
                      </a:lnTo>
                      <a:lnTo>
                        <a:pt x="1039" y="187"/>
                      </a:lnTo>
                      <a:lnTo>
                        <a:pt x="1010" y="177"/>
                      </a:lnTo>
                      <a:lnTo>
                        <a:pt x="979" y="166"/>
                      </a:lnTo>
                      <a:lnTo>
                        <a:pt x="945" y="154"/>
                      </a:lnTo>
                      <a:lnTo>
                        <a:pt x="910" y="143"/>
                      </a:lnTo>
                      <a:lnTo>
                        <a:pt x="871" y="132"/>
                      </a:lnTo>
                      <a:lnTo>
                        <a:pt x="832" y="121"/>
                      </a:lnTo>
                      <a:lnTo>
                        <a:pt x="790" y="108"/>
                      </a:lnTo>
                      <a:lnTo>
                        <a:pt x="747" y="97"/>
                      </a:lnTo>
                      <a:lnTo>
                        <a:pt x="702" y="86"/>
                      </a:lnTo>
                      <a:lnTo>
                        <a:pt x="655" y="74"/>
                      </a:lnTo>
                      <a:lnTo>
                        <a:pt x="607" y="64"/>
                      </a:lnTo>
                      <a:lnTo>
                        <a:pt x="557" y="54"/>
                      </a:lnTo>
                      <a:lnTo>
                        <a:pt x="506" y="45"/>
                      </a:lnTo>
                      <a:lnTo>
                        <a:pt x="454" y="36"/>
                      </a:lnTo>
                      <a:lnTo>
                        <a:pt x="400" y="28"/>
                      </a:lnTo>
                      <a:lnTo>
                        <a:pt x="346" y="20"/>
                      </a:lnTo>
                      <a:lnTo>
                        <a:pt x="290" y="15"/>
                      </a:lnTo>
                      <a:lnTo>
                        <a:pt x="233" y="9"/>
                      </a:lnTo>
                      <a:lnTo>
                        <a:pt x="176" y="4"/>
                      </a:lnTo>
                      <a:lnTo>
                        <a:pt x="118" y="2"/>
                      </a:lnTo>
                      <a:lnTo>
                        <a:pt x="60" y="0"/>
                      </a:lnTo>
                      <a:lnTo>
                        <a:pt x="0" y="0"/>
                      </a:lnTo>
                      <a:close/>
                    </a:path>
                  </a:pathLst>
                </a:custGeom>
                <a:solidFill>
                  <a:srgbClr val="F2E5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sp>
              <p:nvSpPr>
                <p:cNvPr id="127144" name="Freeform 93"/>
                <p:cNvSpPr>
                  <a:spLocks/>
                </p:cNvSpPr>
                <p:nvPr/>
              </p:nvSpPr>
              <p:spPr bwMode="auto">
                <a:xfrm>
                  <a:off x="8250" y="4639"/>
                  <a:ext cx="60" cy="185"/>
                </a:xfrm>
                <a:custGeom>
                  <a:avLst/>
                  <a:gdLst>
                    <a:gd name="T0" fmla="*/ 0 w 241"/>
                    <a:gd name="T1" fmla="*/ 0 h 738"/>
                    <a:gd name="T2" fmla="*/ 0 w 241"/>
                    <a:gd name="T3" fmla="*/ 1 h 738"/>
                    <a:gd name="T4" fmla="*/ 0 w 241"/>
                    <a:gd name="T5" fmla="*/ 1 h 738"/>
                    <a:gd name="T6" fmla="*/ 0 w 241"/>
                    <a:gd name="T7" fmla="*/ 0 h 738"/>
                    <a:gd name="T8" fmla="*/ 0 w 241"/>
                    <a:gd name="T9" fmla="*/ 0 h 7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1" h="738">
                      <a:moveTo>
                        <a:pt x="241" y="0"/>
                      </a:moveTo>
                      <a:lnTo>
                        <a:pt x="52" y="738"/>
                      </a:lnTo>
                      <a:lnTo>
                        <a:pt x="0" y="726"/>
                      </a:lnTo>
                      <a:lnTo>
                        <a:pt x="169" y="0"/>
                      </a:lnTo>
                      <a:lnTo>
                        <a:pt x="241" y="0"/>
                      </a:lnTo>
                      <a:close/>
                    </a:path>
                  </a:pathLst>
                </a:custGeom>
                <a:solidFill>
                  <a:srgbClr val="F2E5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p>
              </p:txBody>
            </p:sp>
          </p:grpSp>
        </p:grpSp>
        <p:sp>
          <p:nvSpPr>
            <p:cNvPr id="126985" name="Freeform 94"/>
            <p:cNvSpPr>
              <a:spLocks/>
            </p:cNvSpPr>
            <p:nvPr/>
          </p:nvSpPr>
          <p:spPr bwMode="auto">
            <a:xfrm>
              <a:off x="7001519" y="3900157"/>
              <a:ext cx="1760220" cy="1687618"/>
            </a:xfrm>
            <a:custGeom>
              <a:avLst/>
              <a:gdLst>
                <a:gd name="T0" fmla="*/ 2147483647 w 2894"/>
                <a:gd name="T1" fmla="*/ 2147483647 h 2693"/>
                <a:gd name="T2" fmla="*/ 2147483647 w 2894"/>
                <a:gd name="T3" fmla="*/ 2147483647 h 2693"/>
                <a:gd name="T4" fmla="*/ 2147483647 w 2894"/>
                <a:gd name="T5" fmla="*/ 2147483647 h 2693"/>
                <a:gd name="T6" fmla="*/ 2147483647 w 2894"/>
                <a:gd name="T7" fmla="*/ 2147483647 h 2693"/>
                <a:gd name="T8" fmla="*/ 2147483647 w 2894"/>
                <a:gd name="T9" fmla="*/ 2147483647 h 2693"/>
                <a:gd name="T10" fmla="*/ 2147483647 w 2894"/>
                <a:gd name="T11" fmla="*/ 2147483647 h 2693"/>
                <a:gd name="T12" fmla="*/ 2147483647 w 2894"/>
                <a:gd name="T13" fmla="*/ 2147483647 h 2693"/>
                <a:gd name="T14" fmla="*/ 2147483647 w 2894"/>
                <a:gd name="T15" fmla="*/ 2147483647 h 2693"/>
                <a:gd name="T16" fmla="*/ 2147483647 w 2894"/>
                <a:gd name="T17" fmla="*/ 2147483647 h 2693"/>
                <a:gd name="T18" fmla="*/ 2147483647 w 2894"/>
                <a:gd name="T19" fmla="*/ 2147483647 h 2693"/>
                <a:gd name="T20" fmla="*/ 2147483647 w 2894"/>
                <a:gd name="T21" fmla="*/ 2147483647 h 269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894" h="2693">
                  <a:moveTo>
                    <a:pt x="4" y="1331"/>
                  </a:moveTo>
                  <a:cubicBezTo>
                    <a:pt x="4" y="1049"/>
                    <a:pt x="119" y="673"/>
                    <a:pt x="349" y="509"/>
                  </a:cubicBezTo>
                  <a:cubicBezTo>
                    <a:pt x="579" y="345"/>
                    <a:pt x="1010" y="400"/>
                    <a:pt x="1384" y="344"/>
                  </a:cubicBezTo>
                  <a:cubicBezTo>
                    <a:pt x="1758" y="288"/>
                    <a:pt x="2346" y="0"/>
                    <a:pt x="2596" y="170"/>
                  </a:cubicBezTo>
                  <a:cubicBezTo>
                    <a:pt x="2846" y="340"/>
                    <a:pt x="2874" y="1035"/>
                    <a:pt x="2884" y="1364"/>
                  </a:cubicBezTo>
                  <a:cubicBezTo>
                    <a:pt x="2894" y="1693"/>
                    <a:pt x="2789" y="1954"/>
                    <a:pt x="2659" y="2144"/>
                  </a:cubicBezTo>
                  <a:cubicBezTo>
                    <a:pt x="2529" y="2334"/>
                    <a:pt x="2274" y="2432"/>
                    <a:pt x="2104" y="2504"/>
                  </a:cubicBezTo>
                  <a:cubicBezTo>
                    <a:pt x="1934" y="2576"/>
                    <a:pt x="1816" y="2558"/>
                    <a:pt x="1639" y="2579"/>
                  </a:cubicBezTo>
                  <a:cubicBezTo>
                    <a:pt x="1462" y="2600"/>
                    <a:pt x="1259" y="2693"/>
                    <a:pt x="1044" y="2630"/>
                  </a:cubicBezTo>
                  <a:cubicBezTo>
                    <a:pt x="829" y="2567"/>
                    <a:pt x="520" y="2418"/>
                    <a:pt x="346" y="2201"/>
                  </a:cubicBezTo>
                  <a:cubicBezTo>
                    <a:pt x="173" y="1985"/>
                    <a:pt x="0" y="1682"/>
                    <a:pt x="4" y="1331"/>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p>
          </p:txBody>
        </p:sp>
        <p:grpSp>
          <p:nvGrpSpPr>
            <p:cNvPr id="126986" name="Group 95"/>
            <p:cNvGrpSpPr>
              <a:grpSpLocks/>
            </p:cNvGrpSpPr>
            <p:nvPr/>
          </p:nvGrpSpPr>
          <p:grpSpPr bwMode="auto">
            <a:xfrm>
              <a:off x="7280920" y="5121791"/>
              <a:ext cx="480219" cy="230293"/>
              <a:chOff x="3600" y="219"/>
              <a:chExt cx="360" cy="175"/>
            </a:xfrm>
          </p:grpSpPr>
          <p:sp>
            <p:nvSpPr>
              <p:cNvPr id="127062" name="Oval 96"/>
              <p:cNvSpPr>
                <a:spLocks noChangeArrowheads="1"/>
              </p:cNvSpPr>
              <p:nvPr/>
            </p:nvSpPr>
            <p:spPr bwMode="auto">
              <a:xfrm>
                <a:off x="3603" y="297"/>
                <a:ext cx="357" cy="97"/>
              </a:xfrm>
              <a:prstGeom prst="ellipse">
                <a:avLst/>
              </a:prstGeom>
              <a:solidFill>
                <a:srgbClr val="CCCCFF"/>
              </a:solidFill>
              <a:ln w="12700">
                <a:solidFill>
                  <a:srgbClr val="000000"/>
                </a:solidFill>
                <a:round/>
                <a:headEnd/>
                <a:tailEnd/>
              </a:ln>
            </p:spPr>
            <p:txBody>
              <a:bodyPr wrap="none" anchor="ctr"/>
              <a:lstStyle/>
              <a:p>
                <a:pPr algn="l"/>
                <a:endParaRPr lang="en-US">
                  <a:latin typeface="Arial" charset="0"/>
                  <a:cs typeface="Arial" charset="0"/>
                </a:endParaRPr>
              </a:p>
            </p:txBody>
          </p:sp>
          <p:sp>
            <p:nvSpPr>
              <p:cNvPr id="127063" name="Line 97"/>
              <p:cNvSpPr>
                <a:spLocks noChangeShapeType="1"/>
              </p:cNvSpPr>
              <p:nvPr/>
            </p:nvSpPr>
            <p:spPr bwMode="auto">
              <a:xfrm>
                <a:off x="3603" y="289"/>
                <a:ext cx="0" cy="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064" name="Line 98"/>
              <p:cNvSpPr>
                <a:spLocks noChangeShapeType="1"/>
              </p:cNvSpPr>
              <p:nvPr/>
            </p:nvSpPr>
            <p:spPr bwMode="auto">
              <a:xfrm>
                <a:off x="3960" y="289"/>
                <a:ext cx="0" cy="6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065" name="Rectangle 99"/>
              <p:cNvSpPr>
                <a:spLocks noChangeArrowheads="1"/>
              </p:cNvSpPr>
              <p:nvPr/>
            </p:nvSpPr>
            <p:spPr bwMode="auto">
              <a:xfrm>
                <a:off x="3603" y="284"/>
                <a:ext cx="231" cy="69"/>
              </a:xfrm>
              <a:prstGeom prst="rect">
                <a:avLst/>
              </a:prstGeom>
              <a:solidFill>
                <a:srgbClr val="CC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algn="l"/>
                <a:endParaRPr lang="en-US">
                  <a:latin typeface="Arial" charset="0"/>
                  <a:cs typeface="Arial" charset="0"/>
                </a:endParaRPr>
              </a:p>
            </p:txBody>
          </p:sp>
          <p:sp>
            <p:nvSpPr>
              <p:cNvPr id="127066" name="Oval 100"/>
              <p:cNvSpPr>
                <a:spLocks noChangeArrowheads="1"/>
              </p:cNvSpPr>
              <p:nvPr/>
            </p:nvSpPr>
            <p:spPr bwMode="auto">
              <a:xfrm>
                <a:off x="3600" y="219"/>
                <a:ext cx="357" cy="113"/>
              </a:xfrm>
              <a:prstGeom prst="ellipse">
                <a:avLst/>
              </a:prstGeom>
              <a:solidFill>
                <a:srgbClr val="CCCCFF"/>
              </a:solidFill>
              <a:ln w="12700">
                <a:solidFill>
                  <a:srgbClr val="000000"/>
                </a:solidFill>
                <a:round/>
                <a:headEnd/>
                <a:tailEnd/>
              </a:ln>
            </p:spPr>
            <p:txBody>
              <a:bodyPr wrap="none" anchor="ctr"/>
              <a:lstStyle/>
              <a:p>
                <a:pPr algn="l"/>
                <a:endParaRPr lang="en-US">
                  <a:latin typeface="Arial" charset="0"/>
                  <a:cs typeface="Arial" charset="0"/>
                </a:endParaRPr>
              </a:p>
            </p:txBody>
          </p:sp>
          <p:grpSp>
            <p:nvGrpSpPr>
              <p:cNvPr id="127067" name="Group 101"/>
              <p:cNvGrpSpPr>
                <a:grpSpLocks/>
              </p:cNvGrpSpPr>
              <p:nvPr/>
            </p:nvGrpSpPr>
            <p:grpSpPr bwMode="auto">
              <a:xfrm>
                <a:off x="3686" y="244"/>
                <a:ext cx="177" cy="66"/>
                <a:chOff x="2848" y="848"/>
                <a:chExt cx="140" cy="98"/>
              </a:xfrm>
            </p:grpSpPr>
            <p:sp>
              <p:nvSpPr>
                <p:cNvPr id="127072" name="Line 102"/>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073" name="Line 103"/>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074" name="Line 104"/>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grpSp>
          <p:grpSp>
            <p:nvGrpSpPr>
              <p:cNvPr id="127068" name="Group 105"/>
              <p:cNvGrpSpPr>
                <a:grpSpLocks/>
              </p:cNvGrpSpPr>
              <p:nvPr/>
            </p:nvGrpSpPr>
            <p:grpSpPr bwMode="auto">
              <a:xfrm flipV="1">
                <a:off x="3686" y="243"/>
                <a:ext cx="177" cy="66"/>
                <a:chOff x="2848" y="848"/>
                <a:chExt cx="140" cy="98"/>
              </a:xfrm>
            </p:grpSpPr>
            <p:sp>
              <p:nvSpPr>
                <p:cNvPr id="127069" name="Line 106"/>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070" name="Line 107"/>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sp>
              <p:nvSpPr>
                <p:cNvPr id="127071" name="Line 108"/>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pPr algn="l"/>
                  <a:endParaRPr lang="en-US"/>
                </a:p>
              </p:txBody>
            </p:sp>
          </p:grpSp>
        </p:grpSp>
        <p:sp>
          <p:nvSpPr>
            <p:cNvPr id="126987" name="Line 109"/>
            <p:cNvSpPr>
              <a:spLocks noChangeShapeType="1"/>
            </p:cNvSpPr>
            <p:nvPr/>
          </p:nvSpPr>
          <p:spPr bwMode="auto">
            <a:xfrm>
              <a:off x="7308859" y="4952669"/>
              <a:ext cx="1278255"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p>
          </p:txBody>
        </p:sp>
        <p:sp>
          <p:nvSpPr>
            <p:cNvPr id="126988" name="Line 110"/>
            <p:cNvSpPr>
              <a:spLocks noChangeShapeType="1"/>
            </p:cNvSpPr>
            <p:nvPr/>
          </p:nvSpPr>
          <p:spPr bwMode="auto">
            <a:xfrm>
              <a:off x="7509678" y="4952669"/>
              <a:ext cx="0" cy="16912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p>
          </p:txBody>
        </p:sp>
        <p:sp>
          <p:nvSpPr>
            <p:cNvPr id="126989" name="Line 111"/>
            <p:cNvSpPr>
              <a:spLocks noChangeShapeType="1"/>
            </p:cNvSpPr>
            <p:nvPr/>
          </p:nvSpPr>
          <p:spPr bwMode="auto">
            <a:xfrm>
              <a:off x="8326923" y="4788945"/>
              <a:ext cx="0" cy="16912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lIns="101882" tIns="50941" rIns="101882" bIns="50941"/>
            <a:lstStyle/>
            <a:p>
              <a:pPr algn="l"/>
              <a:endParaRPr lang="en-US"/>
            </a:p>
          </p:txBody>
        </p:sp>
        <p:grpSp>
          <p:nvGrpSpPr>
            <p:cNvPr id="126990" name="Group 112"/>
            <p:cNvGrpSpPr>
              <a:grpSpLocks/>
            </p:cNvGrpSpPr>
            <p:nvPr/>
          </p:nvGrpSpPr>
          <p:grpSpPr bwMode="auto">
            <a:xfrm>
              <a:off x="7888614" y="4322961"/>
              <a:ext cx="876618" cy="582930"/>
              <a:chOff x="10665" y="3225"/>
              <a:chExt cx="1440" cy="930"/>
            </a:xfrm>
          </p:grpSpPr>
          <p:sp>
            <p:nvSpPr>
              <p:cNvPr id="127058" name="Oval 113"/>
              <p:cNvSpPr>
                <a:spLocks noChangeArrowheads="1"/>
              </p:cNvSpPr>
              <p:nvPr/>
            </p:nvSpPr>
            <p:spPr bwMode="auto">
              <a:xfrm>
                <a:off x="10665" y="3225"/>
                <a:ext cx="1440" cy="930"/>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a:endParaRPr lang="en-US">
                  <a:latin typeface="Arial" charset="0"/>
                  <a:cs typeface="Arial" charset="0"/>
                </a:endParaRPr>
              </a:p>
            </p:txBody>
          </p:sp>
          <p:grpSp>
            <p:nvGrpSpPr>
              <p:cNvPr id="127059" name="Group 114"/>
              <p:cNvGrpSpPr>
                <a:grpSpLocks/>
              </p:cNvGrpSpPr>
              <p:nvPr/>
            </p:nvGrpSpPr>
            <p:grpSpPr bwMode="auto">
              <a:xfrm>
                <a:off x="11031" y="3335"/>
                <a:ext cx="565" cy="643"/>
                <a:chOff x="2870" y="1518"/>
                <a:chExt cx="292" cy="320"/>
              </a:xfrm>
            </p:grpSpPr>
            <p:graphicFrame>
              <p:nvGraphicFramePr>
                <p:cNvPr id="127060" name="Object 115"/>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112881" r:id="rId4" imgW="826731" imgH="839928" progId="">
                        <p:embed/>
                      </p:oleObj>
                    </mc:Choice>
                    <mc:Fallback>
                      <p:oleObj r:id="rId4" imgW="826731" imgH="839928" progId="">
                        <p:embed/>
                        <p:pic>
                          <p:nvPicPr>
                            <p:cNvPr id="0" name="Picture 2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8097" dir="2700000" algn="ctr" rotWithShape="0">
                                      <a:srgbClr val="000000">
                                        <a:alpha val="74997"/>
                                      </a:srgbClr>
                                    </a:outerShdw>
                                  </a:effectLst>
                                </a14:hiddenEffects>
                              </a:ext>
                            </a:extLst>
                          </p:spPr>
                        </p:pic>
                      </p:oleObj>
                    </mc:Fallback>
                  </mc:AlternateContent>
                </a:graphicData>
              </a:graphic>
            </p:graphicFrame>
            <p:graphicFrame>
              <p:nvGraphicFramePr>
                <p:cNvPr id="127061" name="Object 116"/>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112882" r:id="rId6" imgW="1268789" imgH="1199617" progId="">
                        <p:embed/>
                      </p:oleObj>
                    </mc:Choice>
                    <mc:Fallback>
                      <p:oleObj r:id="rId6" imgW="1268789" imgH="1199617" progId="">
                        <p:embed/>
                        <p:pic>
                          <p:nvPicPr>
                            <p:cNvPr id="0" name="Picture 2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8097" dir="2700000" algn="ctr" rotWithShape="0">
                                      <a:srgbClr val="000000">
                                        <a:alpha val="74997"/>
                                      </a:srgbClr>
                                    </a:outerShdw>
                                  </a:effectLst>
                                </a14:hiddenEffects>
                              </a:ext>
                            </a:extLst>
                          </p:spPr>
                        </p:pic>
                      </p:oleObj>
                    </mc:Fallback>
                  </mc:AlternateContent>
                </a:graphicData>
              </a:graphic>
            </p:graphicFrame>
          </p:grpSp>
        </p:grpSp>
        <p:sp>
          <p:nvSpPr>
            <p:cNvPr id="126991" name="Freeform 117"/>
            <p:cNvSpPr>
              <a:spLocks/>
            </p:cNvSpPr>
            <p:nvPr/>
          </p:nvSpPr>
          <p:spPr bwMode="auto">
            <a:xfrm>
              <a:off x="3978761" y="6375810"/>
              <a:ext cx="2821940" cy="899583"/>
            </a:xfrm>
            <a:custGeom>
              <a:avLst/>
              <a:gdLst>
                <a:gd name="T0" fmla="*/ 2147483647 w 4636"/>
                <a:gd name="T1" fmla="*/ 2147483647 h 1435"/>
                <a:gd name="T2" fmla="*/ 2147483647 w 4636"/>
                <a:gd name="T3" fmla="*/ 2147483647 h 1435"/>
                <a:gd name="T4" fmla="*/ 2147483647 w 4636"/>
                <a:gd name="T5" fmla="*/ 2147483647 h 1435"/>
                <a:gd name="T6" fmla="*/ 2147483647 w 4636"/>
                <a:gd name="T7" fmla="*/ 2147483647 h 1435"/>
                <a:gd name="T8" fmla="*/ 2147483647 w 4636"/>
                <a:gd name="T9" fmla="*/ 2147483647 h 1435"/>
                <a:gd name="T10" fmla="*/ 2147483647 w 4636"/>
                <a:gd name="T11" fmla="*/ 2147483647 h 1435"/>
                <a:gd name="T12" fmla="*/ 2147483647 w 4636"/>
                <a:gd name="T13" fmla="*/ 2147483647 h 1435"/>
                <a:gd name="T14" fmla="*/ 2147483647 w 4636"/>
                <a:gd name="T15" fmla="*/ 2147483647 h 1435"/>
                <a:gd name="T16" fmla="*/ 2147483647 w 4636"/>
                <a:gd name="T17" fmla="*/ 2147483647 h 1435"/>
                <a:gd name="T18" fmla="*/ 2147483647 w 4636"/>
                <a:gd name="T19" fmla="*/ 2147483647 h 14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36" h="1435">
                  <a:moveTo>
                    <a:pt x="339" y="15"/>
                  </a:moveTo>
                  <a:cubicBezTo>
                    <a:pt x="0" y="110"/>
                    <a:pt x="112" y="438"/>
                    <a:pt x="189" y="645"/>
                  </a:cubicBezTo>
                  <a:cubicBezTo>
                    <a:pt x="266" y="852"/>
                    <a:pt x="509" y="1130"/>
                    <a:pt x="804" y="1260"/>
                  </a:cubicBezTo>
                  <a:cubicBezTo>
                    <a:pt x="1099" y="1390"/>
                    <a:pt x="1507" y="1415"/>
                    <a:pt x="1959" y="1425"/>
                  </a:cubicBezTo>
                  <a:cubicBezTo>
                    <a:pt x="2411" y="1435"/>
                    <a:pt x="3192" y="1395"/>
                    <a:pt x="3519" y="1320"/>
                  </a:cubicBezTo>
                  <a:cubicBezTo>
                    <a:pt x="3846" y="1245"/>
                    <a:pt x="3753" y="1067"/>
                    <a:pt x="3924" y="975"/>
                  </a:cubicBezTo>
                  <a:cubicBezTo>
                    <a:pt x="4095" y="883"/>
                    <a:pt x="4489" y="885"/>
                    <a:pt x="4543" y="769"/>
                  </a:cubicBezTo>
                  <a:cubicBezTo>
                    <a:pt x="4597" y="653"/>
                    <a:pt x="4636" y="393"/>
                    <a:pt x="4249" y="278"/>
                  </a:cubicBezTo>
                  <a:cubicBezTo>
                    <a:pt x="3863" y="162"/>
                    <a:pt x="2874" y="120"/>
                    <a:pt x="2222" y="76"/>
                  </a:cubicBezTo>
                  <a:cubicBezTo>
                    <a:pt x="1570" y="32"/>
                    <a:pt x="868" y="0"/>
                    <a:pt x="339" y="15"/>
                  </a:cubicBezTo>
                  <a:close/>
                </a:path>
              </a:pathLst>
            </a:custGeom>
            <a:solidFill>
              <a:srgbClr val="33CC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1882" tIns="50941" rIns="101882" bIns="50941" anchor="ctr"/>
            <a:lstStyle/>
            <a:p>
              <a:pPr algn="l"/>
              <a:endParaRPr lang="en-US"/>
            </a:p>
          </p:txBody>
        </p:sp>
        <p:graphicFrame>
          <p:nvGraphicFramePr>
            <p:cNvPr id="126992" name="Object 118"/>
            <p:cNvGraphicFramePr>
              <a:graphicFrameLocks noChangeAspect="1"/>
            </p:cNvGraphicFramePr>
            <p:nvPr>
              <p:extLst>
                <p:ext uri="{D42A27DB-BD31-4B8C-83A1-F6EECF244321}">
                  <p14:modId xmlns:p14="http://schemas.microsoft.com/office/powerpoint/2010/main" val="616566042"/>
                </p:ext>
              </p:extLst>
            </p:nvPr>
          </p:nvGraphicFramePr>
          <p:xfrm>
            <a:off x="5064928" y="6555726"/>
            <a:ext cx="398145" cy="314855"/>
          </p:xfrm>
          <a:graphic>
            <a:graphicData uri="http://schemas.openxmlformats.org/presentationml/2006/ole">
              <mc:AlternateContent xmlns:mc="http://schemas.openxmlformats.org/markup-compatibility/2006">
                <mc:Choice xmlns:v="urn:schemas-microsoft-com:vml" Requires="v">
                  <p:oleObj spid="_x0000_s112883" r:id="rId8" imgW="1306965" imgH="1083593" progId="">
                    <p:embed/>
                  </p:oleObj>
                </mc:Choice>
                <mc:Fallback>
                  <p:oleObj r:id="rId8" imgW="1306965" imgH="1083593" progId="">
                    <p:embed/>
                    <p:pic>
                      <p:nvPicPr>
                        <p:cNvPr id="0" name="Picture 23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64928" y="6555726"/>
                          <a:ext cx="398145" cy="31485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8097" dir="2700000" algn="ctr" rotWithShape="0">
                                  <a:srgbClr val="000000">
                                    <a:alpha val="74997"/>
                                  </a:srgbClr>
                                </a:outerShdw>
                              </a:effectLst>
                            </a14:hiddenEffects>
                          </a:ext>
                        </a:extLst>
                      </p:spPr>
                    </p:pic>
                  </p:oleObj>
                </mc:Fallback>
              </mc:AlternateContent>
            </a:graphicData>
          </a:graphic>
        </p:graphicFrame>
        <p:sp>
          <p:nvSpPr>
            <p:cNvPr id="58386" name="Line 119"/>
            <p:cNvSpPr>
              <a:spLocks noChangeShapeType="1"/>
            </p:cNvSpPr>
            <p:nvPr/>
          </p:nvSpPr>
          <p:spPr bwMode="auto">
            <a:xfrm flipV="1">
              <a:off x="7677319" y="4747565"/>
              <a:ext cx="471488" cy="327448"/>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cs typeface="+mn-cs"/>
              </a:endParaRPr>
            </a:p>
          </p:txBody>
        </p:sp>
        <p:sp>
          <p:nvSpPr>
            <p:cNvPr id="126994" name="Freeform 120"/>
            <p:cNvSpPr>
              <a:spLocks/>
            </p:cNvSpPr>
            <p:nvPr/>
          </p:nvSpPr>
          <p:spPr bwMode="auto">
            <a:xfrm>
              <a:off x="3977015" y="5402461"/>
              <a:ext cx="3267234" cy="331047"/>
            </a:xfrm>
            <a:custGeom>
              <a:avLst/>
              <a:gdLst>
                <a:gd name="T0" fmla="*/ 0 w 2196"/>
                <a:gd name="T1" fmla="*/ 0 h 318"/>
                <a:gd name="T2" fmla="*/ 2147483647 w 2196"/>
                <a:gd name="T3" fmla="*/ 2147483647 h 318"/>
                <a:gd name="T4" fmla="*/ 2147483647 w 2196"/>
                <a:gd name="T5" fmla="*/ 2147483647 h 318"/>
                <a:gd name="T6" fmla="*/ 0 60000 65536"/>
                <a:gd name="T7" fmla="*/ 0 60000 65536"/>
                <a:gd name="T8" fmla="*/ 0 60000 65536"/>
              </a:gdLst>
              <a:ahLst/>
              <a:cxnLst>
                <a:cxn ang="T6">
                  <a:pos x="T0" y="T1"/>
                </a:cxn>
                <a:cxn ang="T7">
                  <a:pos x="T2" y="T3"/>
                </a:cxn>
                <a:cxn ang="T8">
                  <a:pos x="T4" y="T5"/>
                </a:cxn>
              </a:cxnLst>
              <a:rect l="0" t="0" r="r" b="b"/>
              <a:pathLst>
                <a:path w="2196" h="318">
                  <a:moveTo>
                    <a:pt x="0" y="0"/>
                  </a:moveTo>
                  <a:cubicBezTo>
                    <a:pt x="199" y="51"/>
                    <a:pt x="828" y="301"/>
                    <a:pt x="1194" y="306"/>
                  </a:cubicBezTo>
                  <a:cubicBezTo>
                    <a:pt x="1536" y="318"/>
                    <a:pt x="1987" y="88"/>
                    <a:pt x="2196" y="30"/>
                  </a:cubicBezTo>
                </a:path>
              </a:pathLst>
            </a:custGeom>
            <a:noFill/>
            <a:ln w="28575" cap="flat" cmpd="sng">
              <a:solidFill>
                <a:srgbClr val="FF0000"/>
              </a:solidFill>
              <a:prstDash val="solid"/>
              <a:round/>
              <a:headEnd type="none" w="med" len="med"/>
              <a:tailEnd type="arrow"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lstStyle/>
            <a:p>
              <a:pPr algn="l"/>
              <a:endParaRPr lang="en-US"/>
            </a:p>
          </p:txBody>
        </p:sp>
        <p:sp>
          <p:nvSpPr>
            <p:cNvPr id="58388" name="Line 121"/>
            <p:cNvSpPr>
              <a:spLocks noChangeShapeType="1"/>
            </p:cNvSpPr>
            <p:nvPr/>
          </p:nvSpPr>
          <p:spPr bwMode="auto">
            <a:xfrm flipH="1" flipV="1">
              <a:off x="3938597" y="5530201"/>
              <a:ext cx="1079183" cy="1036320"/>
            </a:xfrm>
            <a:prstGeom prst="line">
              <a:avLst/>
            </a:prstGeom>
            <a:noFill/>
            <a:ln w="28575">
              <a:solidFill>
                <a:srgbClr val="FF0000"/>
              </a:solidFill>
              <a:round/>
              <a:headEnd type="none"/>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lgn="l">
                <a:defRPr/>
              </a:pPr>
              <a:endParaRPr lang="en-US">
                <a:cs typeface="+mn-cs"/>
              </a:endParaRPr>
            </a:p>
          </p:txBody>
        </p:sp>
        <p:sp>
          <p:nvSpPr>
            <p:cNvPr id="58389" name="Text Box 122"/>
            <p:cNvSpPr txBox="1">
              <a:spLocks noChangeArrowheads="1"/>
            </p:cNvSpPr>
            <p:nvPr/>
          </p:nvSpPr>
          <p:spPr bwMode="auto">
            <a:xfrm>
              <a:off x="191145" y="4646811"/>
              <a:ext cx="2310289" cy="658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a:latin typeface="Arial" charset="0"/>
                  <a:cs typeface="Arial" charset="0"/>
                </a:rPr>
                <a:t>Permanent address: 128.119.40.186</a:t>
              </a:r>
            </a:p>
          </p:txBody>
        </p:sp>
        <p:sp>
          <p:nvSpPr>
            <p:cNvPr id="58390" name="Text Box 123"/>
            <p:cNvSpPr txBox="1">
              <a:spLocks noChangeArrowheads="1"/>
            </p:cNvSpPr>
            <p:nvPr/>
          </p:nvSpPr>
          <p:spPr bwMode="auto">
            <a:xfrm>
              <a:off x="6847850" y="5492419"/>
              <a:ext cx="2310289" cy="662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dirty="0">
                  <a:latin typeface="Arial" charset="0"/>
                  <a:cs typeface="Arial" charset="0"/>
                </a:rPr>
                <a:t>Care-of address: 79.129.13.2</a:t>
              </a:r>
            </a:p>
          </p:txBody>
        </p:sp>
        <p:grpSp>
          <p:nvGrpSpPr>
            <p:cNvPr id="446588" name="Group 124"/>
            <p:cNvGrpSpPr>
              <a:grpSpLocks/>
            </p:cNvGrpSpPr>
            <p:nvPr/>
          </p:nvGrpSpPr>
          <p:grpSpPr bwMode="auto">
            <a:xfrm>
              <a:off x="1436221" y="5864844"/>
              <a:ext cx="3323113" cy="1129877"/>
              <a:chOff x="873" y="3174"/>
              <a:chExt cx="1903" cy="628"/>
            </a:xfrm>
          </p:grpSpPr>
          <p:grpSp>
            <p:nvGrpSpPr>
              <p:cNvPr id="127045" name="Group 125"/>
              <p:cNvGrpSpPr>
                <a:grpSpLocks/>
              </p:cNvGrpSpPr>
              <p:nvPr/>
            </p:nvGrpSpPr>
            <p:grpSpPr bwMode="auto">
              <a:xfrm>
                <a:off x="908" y="3174"/>
                <a:ext cx="1868" cy="286"/>
                <a:chOff x="527" y="2649"/>
                <a:chExt cx="1868" cy="286"/>
              </a:xfrm>
            </p:grpSpPr>
            <p:sp>
              <p:nvSpPr>
                <p:cNvPr id="58440" name="Rectangle 126"/>
                <p:cNvSpPr>
                  <a:spLocks noChangeArrowheads="1"/>
                </p:cNvSpPr>
                <p:nvPr/>
              </p:nvSpPr>
              <p:spPr bwMode="auto">
                <a:xfrm>
                  <a:off x="546" y="2680"/>
                  <a:ext cx="1849" cy="23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58441" name="Text Box 127"/>
                <p:cNvSpPr txBox="1">
                  <a:spLocks noChangeArrowheads="1"/>
                </p:cNvSpPr>
                <p:nvPr/>
              </p:nvSpPr>
              <p:spPr bwMode="auto">
                <a:xfrm>
                  <a:off x="527" y="2698"/>
                  <a:ext cx="17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a:latin typeface="Arial" charset="0"/>
                      <a:cs typeface="Arial" charset="0"/>
                    </a:rPr>
                    <a:t>dest: 128.119.40.186</a:t>
                  </a:r>
                </a:p>
              </p:txBody>
            </p:sp>
            <p:sp>
              <p:nvSpPr>
                <p:cNvPr id="58442" name="Line 128"/>
                <p:cNvSpPr>
                  <a:spLocks noChangeShapeType="1"/>
                </p:cNvSpPr>
                <p:nvPr/>
              </p:nvSpPr>
              <p:spPr bwMode="auto">
                <a:xfrm>
                  <a:off x="1847" y="2680"/>
                  <a:ext cx="3"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nvGrpSpPr>
                <p:cNvPr id="127050" name="Group 129"/>
                <p:cNvGrpSpPr>
                  <a:grpSpLocks/>
                </p:cNvGrpSpPr>
                <p:nvPr/>
              </p:nvGrpSpPr>
              <p:grpSpPr bwMode="auto">
                <a:xfrm>
                  <a:off x="2148" y="2649"/>
                  <a:ext cx="111" cy="109"/>
                  <a:chOff x="1941" y="2928"/>
                  <a:chExt cx="111" cy="109"/>
                </a:xfrm>
              </p:grpSpPr>
              <p:sp>
                <p:nvSpPr>
                  <p:cNvPr id="127055" name="Freeform 130"/>
                  <p:cNvSpPr>
                    <a:spLocks/>
                  </p:cNvSpPr>
                  <p:nvPr/>
                </p:nvSpPr>
                <p:spPr bwMode="auto">
                  <a:xfrm>
                    <a:off x="1941" y="2928"/>
                    <a:ext cx="111" cy="108"/>
                  </a:xfrm>
                  <a:custGeom>
                    <a:avLst/>
                    <a:gdLst>
                      <a:gd name="T0" fmla="*/ 57 w 111"/>
                      <a:gd name="T1" fmla="*/ 0 h 108"/>
                      <a:gd name="T2" fmla="*/ 111 w 111"/>
                      <a:gd name="T3" fmla="*/ 0 h 108"/>
                      <a:gd name="T4" fmla="*/ 48 w 111"/>
                      <a:gd name="T5" fmla="*/ 108 h 108"/>
                      <a:gd name="T6" fmla="*/ 0 w 111"/>
                      <a:gd name="T7" fmla="*/ 105 h 108"/>
                      <a:gd name="T8" fmla="*/ 57 w 111"/>
                      <a:gd name="T9" fmla="*/ 0 h 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1" h="108">
                        <a:moveTo>
                          <a:pt x="57" y="0"/>
                        </a:moveTo>
                        <a:lnTo>
                          <a:pt x="111" y="0"/>
                        </a:lnTo>
                        <a:lnTo>
                          <a:pt x="48" y="108"/>
                        </a:lnTo>
                        <a:lnTo>
                          <a:pt x="0" y="105"/>
                        </a:lnTo>
                        <a:lnTo>
                          <a:pt x="57"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58449" name="Line 131"/>
                  <p:cNvSpPr>
                    <a:spLocks noChangeShapeType="1"/>
                  </p:cNvSpPr>
                  <p:nvPr/>
                </p:nvSpPr>
                <p:spPr bwMode="auto">
                  <a:xfrm flipH="1">
                    <a:off x="1943" y="2932"/>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58450" name="Line 132"/>
                  <p:cNvSpPr>
                    <a:spLocks noChangeShapeType="1"/>
                  </p:cNvSpPr>
                  <p:nvPr/>
                </p:nvSpPr>
                <p:spPr bwMode="auto">
                  <a:xfrm flipH="1">
                    <a:off x="1985" y="2938"/>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grpSp>
              <p:nvGrpSpPr>
                <p:cNvPr id="127051" name="Group 133"/>
                <p:cNvGrpSpPr>
                  <a:grpSpLocks/>
                </p:cNvGrpSpPr>
                <p:nvPr/>
              </p:nvGrpSpPr>
              <p:grpSpPr bwMode="auto">
                <a:xfrm>
                  <a:off x="2136" y="2826"/>
                  <a:ext cx="111" cy="109"/>
                  <a:chOff x="1941" y="2928"/>
                  <a:chExt cx="111" cy="109"/>
                </a:xfrm>
              </p:grpSpPr>
              <p:sp>
                <p:nvSpPr>
                  <p:cNvPr id="127052" name="Freeform 134"/>
                  <p:cNvSpPr>
                    <a:spLocks/>
                  </p:cNvSpPr>
                  <p:nvPr/>
                </p:nvSpPr>
                <p:spPr bwMode="auto">
                  <a:xfrm>
                    <a:off x="1941" y="2928"/>
                    <a:ext cx="111" cy="108"/>
                  </a:xfrm>
                  <a:custGeom>
                    <a:avLst/>
                    <a:gdLst>
                      <a:gd name="T0" fmla="*/ 57 w 111"/>
                      <a:gd name="T1" fmla="*/ 0 h 108"/>
                      <a:gd name="T2" fmla="*/ 111 w 111"/>
                      <a:gd name="T3" fmla="*/ 0 h 108"/>
                      <a:gd name="T4" fmla="*/ 48 w 111"/>
                      <a:gd name="T5" fmla="*/ 108 h 108"/>
                      <a:gd name="T6" fmla="*/ 0 w 111"/>
                      <a:gd name="T7" fmla="*/ 105 h 108"/>
                      <a:gd name="T8" fmla="*/ 57 w 111"/>
                      <a:gd name="T9" fmla="*/ 0 h 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1" h="108">
                        <a:moveTo>
                          <a:pt x="57" y="0"/>
                        </a:moveTo>
                        <a:lnTo>
                          <a:pt x="111" y="0"/>
                        </a:lnTo>
                        <a:lnTo>
                          <a:pt x="48" y="108"/>
                        </a:lnTo>
                        <a:lnTo>
                          <a:pt x="0" y="105"/>
                        </a:lnTo>
                        <a:lnTo>
                          <a:pt x="57"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58446" name="Line 135"/>
                  <p:cNvSpPr>
                    <a:spLocks noChangeShapeType="1"/>
                  </p:cNvSpPr>
                  <p:nvPr/>
                </p:nvSpPr>
                <p:spPr bwMode="auto">
                  <a:xfrm flipH="1">
                    <a:off x="1943" y="2932"/>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58447" name="Line 136"/>
                  <p:cNvSpPr>
                    <a:spLocks noChangeShapeType="1"/>
                  </p:cNvSpPr>
                  <p:nvPr/>
                </p:nvSpPr>
                <p:spPr bwMode="auto">
                  <a:xfrm flipH="1">
                    <a:off x="1985" y="2938"/>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grpSp>
          <p:sp>
            <p:nvSpPr>
              <p:cNvPr id="58439" name="Text Box 137"/>
              <p:cNvSpPr txBox="1">
                <a:spLocks noChangeArrowheads="1"/>
              </p:cNvSpPr>
              <p:nvPr/>
            </p:nvSpPr>
            <p:spPr bwMode="auto">
              <a:xfrm>
                <a:off x="873" y="3443"/>
                <a:ext cx="1187" cy="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mtClean="0">
                    <a:latin typeface="Arial" charset="0"/>
                    <a:cs typeface="Arial" charset="0"/>
                  </a:rPr>
                  <a:t>packet sent by correspondent</a:t>
                </a:r>
              </a:p>
            </p:txBody>
          </p:sp>
        </p:grpSp>
        <p:grpSp>
          <p:nvGrpSpPr>
            <p:cNvPr id="446602" name="Group 138"/>
            <p:cNvGrpSpPr>
              <a:grpSpLocks/>
            </p:cNvGrpSpPr>
            <p:nvPr/>
          </p:nvGrpSpPr>
          <p:grpSpPr bwMode="auto">
            <a:xfrm>
              <a:off x="879167" y="2466221"/>
              <a:ext cx="5816759" cy="3189922"/>
              <a:chOff x="554" y="1285"/>
              <a:chExt cx="3331" cy="1773"/>
            </a:xfrm>
          </p:grpSpPr>
          <p:sp>
            <p:nvSpPr>
              <p:cNvPr id="58410" name="Rectangle 139"/>
              <p:cNvSpPr>
                <a:spLocks noChangeArrowheads="1"/>
              </p:cNvSpPr>
              <p:nvPr/>
            </p:nvSpPr>
            <p:spPr bwMode="auto">
              <a:xfrm>
                <a:off x="2931" y="2982"/>
                <a:ext cx="356" cy="7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127018" name="Freeform 140"/>
              <p:cNvSpPr>
                <a:spLocks/>
              </p:cNvSpPr>
              <p:nvPr/>
            </p:nvSpPr>
            <p:spPr bwMode="auto">
              <a:xfrm>
                <a:off x="576" y="2009"/>
                <a:ext cx="3303" cy="990"/>
              </a:xfrm>
              <a:custGeom>
                <a:avLst/>
                <a:gdLst>
                  <a:gd name="T0" fmla="*/ 2439 w 3303"/>
                  <a:gd name="T1" fmla="*/ 981 h 990"/>
                  <a:gd name="T2" fmla="*/ 1490 w 3303"/>
                  <a:gd name="T3" fmla="*/ 346 h 990"/>
                  <a:gd name="T4" fmla="*/ 0 w 3303"/>
                  <a:gd name="T5" fmla="*/ 41 h 990"/>
                  <a:gd name="T6" fmla="*/ 3303 w 3303"/>
                  <a:gd name="T7" fmla="*/ 49 h 990"/>
                  <a:gd name="T8" fmla="*/ 2829 w 3303"/>
                  <a:gd name="T9" fmla="*/ 337 h 990"/>
                  <a:gd name="T10" fmla="*/ 2558 w 3303"/>
                  <a:gd name="T11" fmla="*/ 973 h 990"/>
                  <a:gd name="T12" fmla="*/ 2439 w 3303"/>
                  <a:gd name="T13" fmla="*/ 981 h 99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303" h="990">
                    <a:moveTo>
                      <a:pt x="2439" y="981"/>
                    </a:moveTo>
                    <a:cubicBezTo>
                      <a:pt x="2439" y="981"/>
                      <a:pt x="1882" y="501"/>
                      <a:pt x="1490" y="346"/>
                    </a:cubicBezTo>
                    <a:cubicBezTo>
                      <a:pt x="1098" y="191"/>
                      <a:pt x="13" y="47"/>
                      <a:pt x="0" y="41"/>
                    </a:cubicBezTo>
                    <a:cubicBezTo>
                      <a:pt x="13" y="59"/>
                      <a:pt x="2832" y="0"/>
                      <a:pt x="3303" y="49"/>
                    </a:cubicBezTo>
                    <a:cubicBezTo>
                      <a:pt x="3301" y="41"/>
                      <a:pt x="2925" y="183"/>
                      <a:pt x="2829" y="337"/>
                    </a:cubicBezTo>
                    <a:cubicBezTo>
                      <a:pt x="2733" y="491"/>
                      <a:pt x="2550" y="990"/>
                      <a:pt x="2558" y="973"/>
                    </a:cubicBezTo>
                    <a:cubicBezTo>
                      <a:pt x="2558" y="990"/>
                      <a:pt x="2439" y="981"/>
                      <a:pt x="2439" y="981"/>
                    </a:cubicBezTo>
                    <a:close/>
                  </a:path>
                </a:pathLst>
              </a:custGeom>
              <a:gradFill rotWithShape="1">
                <a:gsLst>
                  <a:gs pos="0">
                    <a:schemeClr val="bg2"/>
                  </a:gs>
                  <a:gs pos="100000">
                    <a:srgbClr val="FFFFFF"/>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nvGrpSpPr>
              <p:cNvPr id="127019" name="Group 141"/>
              <p:cNvGrpSpPr>
                <a:grpSpLocks/>
              </p:cNvGrpSpPr>
              <p:nvPr/>
            </p:nvGrpSpPr>
            <p:grpSpPr bwMode="auto">
              <a:xfrm>
                <a:off x="561" y="1649"/>
                <a:ext cx="3324" cy="464"/>
                <a:chOff x="1240" y="1226"/>
                <a:chExt cx="3324" cy="464"/>
              </a:xfrm>
            </p:grpSpPr>
            <p:grpSp>
              <p:nvGrpSpPr>
                <p:cNvPr id="127021" name="Group 142"/>
                <p:cNvGrpSpPr>
                  <a:grpSpLocks/>
                </p:cNvGrpSpPr>
                <p:nvPr/>
              </p:nvGrpSpPr>
              <p:grpSpPr bwMode="auto">
                <a:xfrm>
                  <a:off x="1240" y="1226"/>
                  <a:ext cx="3324" cy="464"/>
                  <a:chOff x="1198" y="3598"/>
                  <a:chExt cx="3324" cy="464"/>
                </a:xfrm>
              </p:grpSpPr>
              <p:sp>
                <p:nvSpPr>
                  <p:cNvPr id="58427" name="Rectangle 143"/>
                  <p:cNvSpPr>
                    <a:spLocks noChangeArrowheads="1"/>
                  </p:cNvSpPr>
                  <p:nvPr/>
                </p:nvSpPr>
                <p:spPr bwMode="auto">
                  <a:xfrm>
                    <a:off x="1221" y="3665"/>
                    <a:ext cx="3301" cy="34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58428" name="Text Box 144"/>
                  <p:cNvSpPr txBox="1">
                    <a:spLocks noChangeArrowheads="1"/>
                  </p:cNvSpPr>
                  <p:nvPr/>
                </p:nvSpPr>
                <p:spPr bwMode="auto">
                  <a:xfrm>
                    <a:off x="1198" y="3733"/>
                    <a:ext cx="17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a:latin typeface="Arial" charset="0"/>
                        <a:cs typeface="Arial" charset="0"/>
                      </a:rPr>
                      <a:t>dest: 79.129.13.2</a:t>
                    </a:r>
                  </a:p>
                </p:txBody>
              </p:sp>
              <p:sp>
                <p:nvSpPr>
                  <p:cNvPr id="58429" name="Line 145"/>
                  <p:cNvSpPr>
                    <a:spLocks noChangeShapeType="1"/>
                  </p:cNvSpPr>
                  <p:nvPr/>
                </p:nvSpPr>
                <p:spPr bwMode="auto">
                  <a:xfrm>
                    <a:off x="2311" y="3659"/>
                    <a:ext cx="8" cy="3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nvGrpSpPr>
                  <p:cNvPr id="127037" name="Group 146"/>
                  <p:cNvGrpSpPr>
                    <a:grpSpLocks/>
                  </p:cNvGrpSpPr>
                  <p:nvPr/>
                </p:nvGrpSpPr>
                <p:grpSpPr bwMode="auto">
                  <a:xfrm>
                    <a:off x="4374" y="3598"/>
                    <a:ext cx="111" cy="109"/>
                    <a:chOff x="1941" y="2928"/>
                    <a:chExt cx="111" cy="109"/>
                  </a:xfrm>
                </p:grpSpPr>
                <p:sp>
                  <p:nvSpPr>
                    <p:cNvPr id="127042" name="Freeform 147"/>
                    <p:cNvSpPr>
                      <a:spLocks/>
                    </p:cNvSpPr>
                    <p:nvPr/>
                  </p:nvSpPr>
                  <p:spPr bwMode="auto">
                    <a:xfrm>
                      <a:off x="1941" y="2928"/>
                      <a:ext cx="111" cy="108"/>
                    </a:xfrm>
                    <a:custGeom>
                      <a:avLst/>
                      <a:gdLst>
                        <a:gd name="T0" fmla="*/ 57 w 111"/>
                        <a:gd name="T1" fmla="*/ 0 h 108"/>
                        <a:gd name="T2" fmla="*/ 111 w 111"/>
                        <a:gd name="T3" fmla="*/ 0 h 108"/>
                        <a:gd name="T4" fmla="*/ 48 w 111"/>
                        <a:gd name="T5" fmla="*/ 108 h 108"/>
                        <a:gd name="T6" fmla="*/ 0 w 111"/>
                        <a:gd name="T7" fmla="*/ 105 h 108"/>
                        <a:gd name="T8" fmla="*/ 57 w 111"/>
                        <a:gd name="T9" fmla="*/ 0 h 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1" h="108">
                          <a:moveTo>
                            <a:pt x="57" y="0"/>
                          </a:moveTo>
                          <a:lnTo>
                            <a:pt x="111" y="0"/>
                          </a:lnTo>
                          <a:lnTo>
                            <a:pt x="48" y="108"/>
                          </a:lnTo>
                          <a:lnTo>
                            <a:pt x="0" y="105"/>
                          </a:lnTo>
                          <a:lnTo>
                            <a:pt x="57"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58436" name="Line 148"/>
                    <p:cNvSpPr>
                      <a:spLocks noChangeShapeType="1"/>
                    </p:cNvSpPr>
                    <p:nvPr/>
                  </p:nvSpPr>
                  <p:spPr bwMode="auto">
                    <a:xfrm flipH="1">
                      <a:off x="1943" y="2932"/>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58437" name="Line 149"/>
                    <p:cNvSpPr>
                      <a:spLocks noChangeShapeType="1"/>
                    </p:cNvSpPr>
                    <p:nvPr/>
                  </p:nvSpPr>
                  <p:spPr bwMode="auto">
                    <a:xfrm flipH="1">
                      <a:off x="1985" y="2938"/>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grpSp>
                <p:nvGrpSpPr>
                  <p:cNvPr id="127038" name="Group 150"/>
                  <p:cNvGrpSpPr>
                    <a:grpSpLocks/>
                  </p:cNvGrpSpPr>
                  <p:nvPr/>
                </p:nvGrpSpPr>
                <p:grpSpPr bwMode="auto">
                  <a:xfrm>
                    <a:off x="4355" y="3953"/>
                    <a:ext cx="111" cy="109"/>
                    <a:chOff x="1941" y="2928"/>
                    <a:chExt cx="111" cy="109"/>
                  </a:xfrm>
                </p:grpSpPr>
                <p:sp>
                  <p:nvSpPr>
                    <p:cNvPr id="127039" name="Freeform 151"/>
                    <p:cNvSpPr>
                      <a:spLocks/>
                    </p:cNvSpPr>
                    <p:nvPr/>
                  </p:nvSpPr>
                  <p:spPr bwMode="auto">
                    <a:xfrm>
                      <a:off x="1941" y="2928"/>
                      <a:ext cx="111" cy="108"/>
                    </a:xfrm>
                    <a:custGeom>
                      <a:avLst/>
                      <a:gdLst>
                        <a:gd name="T0" fmla="*/ 57 w 111"/>
                        <a:gd name="T1" fmla="*/ 0 h 108"/>
                        <a:gd name="T2" fmla="*/ 111 w 111"/>
                        <a:gd name="T3" fmla="*/ 0 h 108"/>
                        <a:gd name="T4" fmla="*/ 48 w 111"/>
                        <a:gd name="T5" fmla="*/ 108 h 108"/>
                        <a:gd name="T6" fmla="*/ 0 w 111"/>
                        <a:gd name="T7" fmla="*/ 105 h 108"/>
                        <a:gd name="T8" fmla="*/ 57 w 111"/>
                        <a:gd name="T9" fmla="*/ 0 h 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1" h="108">
                          <a:moveTo>
                            <a:pt x="57" y="0"/>
                          </a:moveTo>
                          <a:lnTo>
                            <a:pt x="111" y="0"/>
                          </a:lnTo>
                          <a:lnTo>
                            <a:pt x="48" y="108"/>
                          </a:lnTo>
                          <a:lnTo>
                            <a:pt x="0" y="105"/>
                          </a:lnTo>
                          <a:lnTo>
                            <a:pt x="57"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58433" name="Line 152"/>
                    <p:cNvSpPr>
                      <a:spLocks noChangeShapeType="1"/>
                    </p:cNvSpPr>
                    <p:nvPr/>
                  </p:nvSpPr>
                  <p:spPr bwMode="auto">
                    <a:xfrm flipH="1">
                      <a:off x="1943" y="2932"/>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58434" name="Line 153"/>
                    <p:cNvSpPr>
                      <a:spLocks noChangeShapeType="1"/>
                    </p:cNvSpPr>
                    <p:nvPr/>
                  </p:nvSpPr>
                  <p:spPr bwMode="auto">
                    <a:xfrm flipH="1">
                      <a:off x="1985" y="2938"/>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grpSp>
            <p:grpSp>
              <p:nvGrpSpPr>
                <p:cNvPr id="127022" name="Group 154"/>
                <p:cNvGrpSpPr>
                  <a:grpSpLocks/>
                </p:cNvGrpSpPr>
                <p:nvPr/>
              </p:nvGrpSpPr>
              <p:grpSpPr bwMode="auto">
                <a:xfrm>
                  <a:off x="2520" y="1313"/>
                  <a:ext cx="1868" cy="286"/>
                  <a:chOff x="527" y="2649"/>
                  <a:chExt cx="1868" cy="286"/>
                </a:xfrm>
              </p:grpSpPr>
              <p:sp>
                <p:nvSpPr>
                  <p:cNvPr id="58416" name="Rectangle 155"/>
                  <p:cNvSpPr>
                    <a:spLocks noChangeArrowheads="1"/>
                  </p:cNvSpPr>
                  <p:nvPr/>
                </p:nvSpPr>
                <p:spPr bwMode="auto">
                  <a:xfrm>
                    <a:off x="546" y="2680"/>
                    <a:ext cx="1849" cy="23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58417" name="Text Box 156"/>
                  <p:cNvSpPr txBox="1">
                    <a:spLocks noChangeArrowheads="1"/>
                  </p:cNvSpPr>
                  <p:nvPr/>
                </p:nvSpPr>
                <p:spPr bwMode="auto">
                  <a:xfrm>
                    <a:off x="527" y="2698"/>
                    <a:ext cx="17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a:latin typeface="Arial" charset="0"/>
                        <a:cs typeface="Arial" charset="0"/>
                      </a:rPr>
                      <a:t>dest: 128.119.40.186</a:t>
                    </a:r>
                  </a:p>
                </p:txBody>
              </p:sp>
              <p:sp>
                <p:nvSpPr>
                  <p:cNvPr id="58418" name="Line 157"/>
                  <p:cNvSpPr>
                    <a:spLocks noChangeShapeType="1"/>
                  </p:cNvSpPr>
                  <p:nvPr/>
                </p:nvSpPr>
                <p:spPr bwMode="auto">
                  <a:xfrm>
                    <a:off x="1847" y="2680"/>
                    <a:ext cx="3"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nvGrpSpPr>
                  <p:cNvPr id="127026" name="Group 158"/>
                  <p:cNvGrpSpPr>
                    <a:grpSpLocks/>
                  </p:cNvGrpSpPr>
                  <p:nvPr/>
                </p:nvGrpSpPr>
                <p:grpSpPr bwMode="auto">
                  <a:xfrm>
                    <a:off x="2148" y="2649"/>
                    <a:ext cx="111" cy="109"/>
                    <a:chOff x="1941" y="2928"/>
                    <a:chExt cx="111" cy="109"/>
                  </a:xfrm>
                </p:grpSpPr>
                <p:sp>
                  <p:nvSpPr>
                    <p:cNvPr id="127031" name="Freeform 159"/>
                    <p:cNvSpPr>
                      <a:spLocks/>
                    </p:cNvSpPr>
                    <p:nvPr/>
                  </p:nvSpPr>
                  <p:spPr bwMode="auto">
                    <a:xfrm>
                      <a:off x="1941" y="2928"/>
                      <a:ext cx="111" cy="108"/>
                    </a:xfrm>
                    <a:custGeom>
                      <a:avLst/>
                      <a:gdLst>
                        <a:gd name="T0" fmla="*/ 57 w 111"/>
                        <a:gd name="T1" fmla="*/ 0 h 108"/>
                        <a:gd name="T2" fmla="*/ 111 w 111"/>
                        <a:gd name="T3" fmla="*/ 0 h 108"/>
                        <a:gd name="T4" fmla="*/ 48 w 111"/>
                        <a:gd name="T5" fmla="*/ 108 h 108"/>
                        <a:gd name="T6" fmla="*/ 0 w 111"/>
                        <a:gd name="T7" fmla="*/ 105 h 108"/>
                        <a:gd name="T8" fmla="*/ 57 w 111"/>
                        <a:gd name="T9" fmla="*/ 0 h 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1" h="108">
                          <a:moveTo>
                            <a:pt x="57" y="0"/>
                          </a:moveTo>
                          <a:lnTo>
                            <a:pt x="111" y="0"/>
                          </a:lnTo>
                          <a:lnTo>
                            <a:pt x="48" y="108"/>
                          </a:lnTo>
                          <a:lnTo>
                            <a:pt x="0" y="105"/>
                          </a:lnTo>
                          <a:lnTo>
                            <a:pt x="57"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58425" name="Line 160"/>
                    <p:cNvSpPr>
                      <a:spLocks noChangeShapeType="1"/>
                    </p:cNvSpPr>
                    <p:nvPr/>
                  </p:nvSpPr>
                  <p:spPr bwMode="auto">
                    <a:xfrm flipH="1">
                      <a:off x="1943" y="2932"/>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58426" name="Line 161"/>
                    <p:cNvSpPr>
                      <a:spLocks noChangeShapeType="1"/>
                    </p:cNvSpPr>
                    <p:nvPr/>
                  </p:nvSpPr>
                  <p:spPr bwMode="auto">
                    <a:xfrm flipH="1">
                      <a:off x="1985" y="2938"/>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grpSp>
                <p:nvGrpSpPr>
                  <p:cNvPr id="127027" name="Group 162"/>
                  <p:cNvGrpSpPr>
                    <a:grpSpLocks/>
                  </p:cNvGrpSpPr>
                  <p:nvPr/>
                </p:nvGrpSpPr>
                <p:grpSpPr bwMode="auto">
                  <a:xfrm>
                    <a:off x="2136" y="2826"/>
                    <a:ext cx="111" cy="109"/>
                    <a:chOff x="1941" y="2928"/>
                    <a:chExt cx="111" cy="109"/>
                  </a:xfrm>
                </p:grpSpPr>
                <p:sp>
                  <p:nvSpPr>
                    <p:cNvPr id="127028" name="Freeform 163"/>
                    <p:cNvSpPr>
                      <a:spLocks/>
                    </p:cNvSpPr>
                    <p:nvPr/>
                  </p:nvSpPr>
                  <p:spPr bwMode="auto">
                    <a:xfrm>
                      <a:off x="1941" y="2928"/>
                      <a:ext cx="111" cy="108"/>
                    </a:xfrm>
                    <a:custGeom>
                      <a:avLst/>
                      <a:gdLst>
                        <a:gd name="T0" fmla="*/ 57 w 111"/>
                        <a:gd name="T1" fmla="*/ 0 h 108"/>
                        <a:gd name="T2" fmla="*/ 111 w 111"/>
                        <a:gd name="T3" fmla="*/ 0 h 108"/>
                        <a:gd name="T4" fmla="*/ 48 w 111"/>
                        <a:gd name="T5" fmla="*/ 108 h 108"/>
                        <a:gd name="T6" fmla="*/ 0 w 111"/>
                        <a:gd name="T7" fmla="*/ 105 h 108"/>
                        <a:gd name="T8" fmla="*/ 57 w 111"/>
                        <a:gd name="T9" fmla="*/ 0 h 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1" h="108">
                          <a:moveTo>
                            <a:pt x="57" y="0"/>
                          </a:moveTo>
                          <a:lnTo>
                            <a:pt x="111" y="0"/>
                          </a:lnTo>
                          <a:lnTo>
                            <a:pt x="48" y="108"/>
                          </a:lnTo>
                          <a:lnTo>
                            <a:pt x="0" y="105"/>
                          </a:lnTo>
                          <a:lnTo>
                            <a:pt x="57"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58422" name="Line 164"/>
                    <p:cNvSpPr>
                      <a:spLocks noChangeShapeType="1"/>
                    </p:cNvSpPr>
                    <p:nvPr/>
                  </p:nvSpPr>
                  <p:spPr bwMode="auto">
                    <a:xfrm flipH="1">
                      <a:off x="1943" y="2932"/>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58423" name="Line 165"/>
                    <p:cNvSpPr>
                      <a:spLocks noChangeShapeType="1"/>
                    </p:cNvSpPr>
                    <p:nvPr/>
                  </p:nvSpPr>
                  <p:spPr bwMode="auto">
                    <a:xfrm flipH="1">
                      <a:off x="1985" y="2938"/>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grpSp>
          </p:grpSp>
          <p:sp>
            <p:nvSpPr>
              <p:cNvPr id="58413" name="Text Box 166"/>
              <p:cNvSpPr txBox="1">
                <a:spLocks noChangeArrowheads="1"/>
              </p:cNvSpPr>
              <p:nvPr/>
            </p:nvSpPr>
            <p:spPr bwMode="auto">
              <a:xfrm>
                <a:off x="554" y="1285"/>
                <a:ext cx="2855" cy="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smtClean="0">
                    <a:latin typeface="Arial" charset="0"/>
                    <a:cs typeface="Arial" charset="0"/>
                  </a:rPr>
                  <a:t>packet sent by home agent to foreign agent: a </a:t>
                </a:r>
                <a:r>
                  <a:rPr lang="en-US" i="1" smtClean="0">
                    <a:latin typeface="Arial" charset="0"/>
                    <a:cs typeface="Arial" charset="0"/>
                  </a:rPr>
                  <a:t>packet within a packet</a:t>
                </a:r>
              </a:p>
            </p:txBody>
          </p:sp>
        </p:grpSp>
        <p:grpSp>
          <p:nvGrpSpPr>
            <p:cNvPr id="446631" name="Group 167"/>
            <p:cNvGrpSpPr>
              <a:grpSpLocks/>
            </p:cNvGrpSpPr>
            <p:nvPr/>
          </p:nvGrpSpPr>
          <p:grpSpPr bwMode="auto">
            <a:xfrm>
              <a:off x="6048069" y="1980446"/>
              <a:ext cx="3817303" cy="2903855"/>
              <a:chOff x="3514" y="1015"/>
              <a:chExt cx="2186" cy="1614"/>
            </a:xfrm>
          </p:grpSpPr>
          <p:sp>
            <p:nvSpPr>
              <p:cNvPr id="58395" name="Rectangle 168"/>
              <p:cNvSpPr>
                <a:spLocks noChangeArrowheads="1"/>
              </p:cNvSpPr>
              <p:nvPr/>
            </p:nvSpPr>
            <p:spPr bwMode="auto">
              <a:xfrm>
                <a:off x="4382" y="2569"/>
                <a:ext cx="263" cy="6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127003" name="Freeform 169"/>
              <p:cNvSpPr>
                <a:spLocks/>
              </p:cNvSpPr>
              <p:nvPr/>
            </p:nvSpPr>
            <p:spPr bwMode="auto">
              <a:xfrm>
                <a:off x="3693" y="1469"/>
                <a:ext cx="1849" cy="1132"/>
              </a:xfrm>
              <a:custGeom>
                <a:avLst/>
                <a:gdLst>
                  <a:gd name="T0" fmla="*/ 779 w 1849"/>
                  <a:gd name="T1" fmla="*/ 1132 h 1132"/>
                  <a:gd name="T2" fmla="*/ 686 w 1849"/>
                  <a:gd name="T3" fmla="*/ 344 h 1132"/>
                  <a:gd name="T4" fmla="*/ 0 w 1849"/>
                  <a:gd name="T5" fmla="*/ 39 h 1132"/>
                  <a:gd name="T6" fmla="*/ 1849 w 1849"/>
                  <a:gd name="T7" fmla="*/ 49 h 1132"/>
                  <a:gd name="T8" fmla="*/ 1375 w 1849"/>
                  <a:gd name="T9" fmla="*/ 337 h 1132"/>
                  <a:gd name="T10" fmla="*/ 906 w 1849"/>
                  <a:gd name="T11" fmla="*/ 996 h 1132"/>
                  <a:gd name="T12" fmla="*/ 779 w 1849"/>
                  <a:gd name="T13" fmla="*/ 1132 h 11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49" h="1132">
                    <a:moveTo>
                      <a:pt x="779" y="1132"/>
                    </a:moveTo>
                    <a:cubicBezTo>
                      <a:pt x="779" y="1132"/>
                      <a:pt x="1078" y="499"/>
                      <a:pt x="686" y="344"/>
                    </a:cubicBezTo>
                    <a:cubicBezTo>
                      <a:pt x="294" y="189"/>
                      <a:pt x="13" y="45"/>
                      <a:pt x="0" y="39"/>
                    </a:cubicBezTo>
                    <a:cubicBezTo>
                      <a:pt x="13" y="57"/>
                      <a:pt x="1378" y="0"/>
                      <a:pt x="1849" y="49"/>
                    </a:cubicBezTo>
                    <a:cubicBezTo>
                      <a:pt x="1847" y="41"/>
                      <a:pt x="1471" y="183"/>
                      <a:pt x="1375" y="337"/>
                    </a:cubicBezTo>
                    <a:cubicBezTo>
                      <a:pt x="1279" y="491"/>
                      <a:pt x="898" y="1013"/>
                      <a:pt x="906" y="996"/>
                    </a:cubicBezTo>
                    <a:cubicBezTo>
                      <a:pt x="906" y="1013"/>
                      <a:pt x="779" y="1132"/>
                      <a:pt x="779" y="1132"/>
                    </a:cubicBezTo>
                    <a:close/>
                  </a:path>
                </a:pathLst>
              </a:custGeom>
              <a:gradFill rotWithShape="1">
                <a:gsLst>
                  <a:gs pos="0">
                    <a:schemeClr val="bg2"/>
                  </a:gs>
                  <a:gs pos="100000">
                    <a:srgbClr val="FFFFFF"/>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grpSp>
            <p:nvGrpSpPr>
              <p:cNvPr id="127004" name="Group 170"/>
              <p:cNvGrpSpPr>
                <a:grpSpLocks/>
              </p:cNvGrpSpPr>
              <p:nvPr/>
            </p:nvGrpSpPr>
            <p:grpSpPr bwMode="auto">
              <a:xfrm>
                <a:off x="3672" y="1254"/>
                <a:ext cx="1868" cy="286"/>
                <a:chOff x="527" y="2649"/>
                <a:chExt cx="1868" cy="286"/>
              </a:xfrm>
            </p:grpSpPr>
            <p:sp>
              <p:nvSpPr>
                <p:cNvPr id="58399" name="Rectangle 171"/>
                <p:cNvSpPr>
                  <a:spLocks noChangeArrowheads="1"/>
                </p:cNvSpPr>
                <p:nvPr/>
              </p:nvSpPr>
              <p:spPr bwMode="auto">
                <a:xfrm>
                  <a:off x="546" y="2680"/>
                  <a:ext cx="1849" cy="23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l">
                    <a:defRPr/>
                  </a:pPr>
                  <a:endParaRPr lang="en-US">
                    <a:latin typeface="Arial" charset="0"/>
                    <a:cs typeface="Arial" charset="0"/>
                  </a:endParaRPr>
                </a:p>
              </p:txBody>
            </p:sp>
            <p:sp>
              <p:nvSpPr>
                <p:cNvPr id="58400" name="Text Box 172"/>
                <p:cNvSpPr txBox="1">
                  <a:spLocks noChangeArrowheads="1"/>
                </p:cNvSpPr>
                <p:nvPr/>
              </p:nvSpPr>
              <p:spPr bwMode="auto">
                <a:xfrm>
                  <a:off x="527" y="2698"/>
                  <a:ext cx="178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l">
                    <a:defRPr/>
                  </a:pPr>
                  <a:r>
                    <a:rPr lang="en-US">
                      <a:latin typeface="Arial" charset="0"/>
                      <a:cs typeface="Arial" charset="0"/>
                    </a:rPr>
                    <a:t>dest: 128.119.40.186</a:t>
                  </a:r>
                </a:p>
              </p:txBody>
            </p:sp>
            <p:sp>
              <p:nvSpPr>
                <p:cNvPr id="58401" name="Line 173"/>
                <p:cNvSpPr>
                  <a:spLocks noChangeShapeType="1"/>
                </p:cNvSpPr>
                <p:nvPr/>
              </p:nvSpPr>
              <p:spPr bwMode="auto">
                <a:xfrm>
                  <a:off x="1847" y="2680"/>
                  <a:ext cx="3" cy="2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nvGrpSpPr>
                <p:cNvPr id="127009" name="Group 174"/>
                <p:cNvGrpSpPr>
                  <a:grpSpLocks/>
                </p:cNvGrpSpPr>
                <p:nvPr/>
              </p:nvGrpSpPr>
              <p:grpSpPr bwMode="auto">
                <a:xfrm>
                  <a:off x="2148" y="2649"/>
                  <a:ext cx="111" cy="109"/>
                  <a:chOff x="1941" y="2928"/>
                  <a:chExt cx="111" cy="109"/>
                </a:xfrm>
              </p:grpSpPr>
              <p:sp>
                <p:nvSpPr>
                  <p:cNvPr id="127014" name="Freeform 175"/>
                  <p:cNvSpPr>
                    <a:spLocks/>
                  </p:cNvSpPr>
                  <p:nvPr/>
                </p:nvSpPr>
                <p:spPr bwMode="auto">
                  <a:xfrm>
                    <a:off x="1941" y="2928"/>
                    <a:ext cx="111" cy="108"/>
                  </a:xfrm>
                  <a:custGeom>
                    <a:avLst/>
                    <a:gdLst>
                      <a:gd name="T0" fmla="*/ 57 w 111"/>
                      <a:gd name="T1" fmla="*/ 0 h 108"/>
                      <a:gd name="T2" fmla="*/ 111 w 111"/>
                      <a:gd name="T3" fmla="*/ 0 h 108"/>
                      <a:gd name="T4" fmla="*/ 48 w 111"/>
                      <a:gd name="T5" fmla="*/ 108 h 108"/>
                      <a:gd name="T6" fmla="*/ 0 w 111"/>
                      <a:gd name="T7" fmla="*/ 105 h 108"/>
                      <a:gd name="T8" fmla="*/ 57 w 111"/>
                      <a:gd name="T9" fmla="*/ 0 h 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1" h="108">
                        <a:moveTo>
                          <a:pt x="57" y="0"/>
                        </a:moveTo>
                        <a:lnTo>
                          <a:pt x="111" y="0"/>
                        </a:lnTo>
                        <a:lnTo>
                          <a:pt x="48" y="108"/>
                        </a:lnTo>
                        <a:lnTo>
                          <a:pt x="0" y="105"/>
                        </a:lnTo>
                        <a:lnTo>
                          <a:pt x="57"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58408" name="Line 176"/>
                  <p:cNvSpPr>
                    <a:spLocks noChangeShapeType="1"/>
                  </p:cNvSpPr>
                  <p:nvPr/>
                </p:nvSpPr>
                <p:spPr bwMode="auto">
                  <a:xfrm flipH="1">
                    <a:off x="1943" y="2932"/>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58409" name="Line 177"/>
                  <p:cNvSpPr>
                    <a:spLocks noChangeShapeType="1"/>
                  </p:cNvSpPr>
                  <p:nvPr/>
                </p:nvSpPr>
                <p:spPr bwMode="auto">
                  <a:xfrm flipH="1">
                    <a:off x="1985" y="2938"/>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grpSp>
              <p:nvGrpSpPr>
                <p:cNvPr id="127010" name="Group 178"/>
                <p:cNvGrpSpPr>
                  <a:grpSpLocks/>
                </p:cNvGrpSpPr>
                <p:nvPr/>
              </p:nvGrpSpPr>
              <p:grpSpPr bwMode="auto">
                <a:xfrm>
                  <a:off x="2136" y="2826"/>
                  <a:ext cx="111" cy="109"/>
                  <a:chOff x="1941" y="2928"/>
                  <a:chExt cx="111" cy="109"/>
                </a:xfrm>
              </p:grpSpPr>
              <p:sp>
                <p:nvSpPr>
                  <p:cNvPr id="127011" name="Freeform 179"/>
                  <p:cNvSpPr>
                    <a:spLocks/>
                  </p:cNvSpPr>
                  <p:nvPr/>
                </p:nvSpPr>
                <p:spPr bwMode="auto">
                  <a:xfrm>
                    <a:off x="1941" y="2928"/>
                    <a:ext cx="111" cy="108"/>
                  </a:xfrm>
                  <a:custGeom>
                    <a:avLst/>
                    <a:gdLst>
                      <a:gd name="T0" fmla="*/ 57 w 111"/>
                      <a:gd name="T1" fmla="*/ 0 h 108"/>
                      <a:gd name="T2" fmla="*/ 111 w 111"/>
                      <a:gd name="T3" fmla="*/ 0 h 108"/>
                      <a:gd name="T4" fmla="*/ 48 w 111"/>
                      <a:gd name="T5" fmla="*/ 108 h 108"/>
                      <a:gd name="T6" fmla="*/ 0 w 111"/>
                      <a:gd name="T7" fmla="*/ 105 h 108"/>
                      <a:gd name="T8" fmla="*/ 57 w 111"/>
                      <a:gd name="T9" fmla="*/ 0 h 1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1" h="108">
                        <a:moveTo>
                          <a:pt x="57" y="0"/>
                        </a:moveTo>
                        <a:lnTo>
                          <a:pt x="111" y="0"/>
                        </a:lnTo>
                        <a:lnTo>
                          <a:pt x="48" y="108"/>
                        </a:lnTo>
                        <a:lnTo>
                          <a:pt x="0" y="105"/>
                        </a:lnTo>
                        <a:lnTo>
                          <a:pt x="57" y="0"/>
                        </a:ln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l"/>
                    <a:endParaRPr lang="en-US"/>
                  </a:p>
                </p:txBody>
              </p:sp>
              <p:sp>
                <p:nvSpPr>
                  <p:cNvPr id="58405" name="Line 180"/>
                  <p:cNvSpPr>
                    <a:spLocks noChangeShapeType="1"/>
                  </p:cNvSpPr>
                  <p:nvPr/>
                </p:nvSpPr>
                <p:spPr bwMode="auto">
                  <a:xfrm flipH="1">
                    <a:off x="1943" y="2932"/>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sp>
                <p:nvSpPr>
                  <p:cNvPr id="58406" name="Line 181"/>
                  <p:cNvSpPr>
                    <a:spLocks noChangeShapeType="1"/>
                  </p:cNvSpPr>
                  <p:nvPr/>
                </p:nvSpPr>
                <p:spPr bwMode="auto">
                  <a:xfrm flipH="1">
                    <a:off x="1985" y="2938"/>
                    <a:ext cx="57" cy="9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l">
                      <a:defRPr/>
                    </a:pPr>
                    <a:endParaRPr lang="en-US">
                      <a:cs typeface="+mn-cs"/>
                    </a:endParaRPr>
                  </a:p>
                </p:txBody>
              </p:sp>
            </p:grpSp>
          </p:grpSp>
          <p:sp>
            <p:nvSpPr>
              <p:cNvPr id="58398" name="Text Box 182"/>
              <p:cNvSpPr txBox="1">
                <a:spLocks noChangeArrowheads="1"/>
              </p:cNvSpPr>
              <p:nvPr/>
            </p:nvSpPr>
            <p:spPr bwMode="auto">
              <a:xfrm>
                <a:off x="3514" y="1015"/>
                <a:ext cx="2186"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smtClean="0">
                    <a:latin typeface="Arial" charset="0"/>
                    <a:cs typeface="Arial" charset="0"/>
                  </a:rPr>
                  <a:t>foreign-agent-to-mobile packet</a:t>
                </a:r>
              </a:p>
            </p:txBody>
          </p:sp>
        </p:grpSp>
      </p:grpSp>
      <p:sp>
        <p:nvSpPr>
          <p:cNvPr id="2" name="Slide Number Placeholder 1"/>
          <p:cNvSpPr>
            <a:spLocks noGrp="1"/>
          </p:cNvSpPr>
          <p:nvPr>
            <p:ph type="sldNum" sz="quarter" idx="10"/>
          </p:nvPr>
        </p:nvSpPr>
        <p:spPr/>
        <p:txBody>
          <a:bodyPr/>
          <a:lstStyle/>
          <a:p>
            <a:fld id="{0783864D-491B-0D48-9494-9F5AD408C5EE}"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80157702</TotalTime>
  <Pages>9</Pages>
  <Words>2817</Words>
  <Application>Microsoft Office PowerPoint</Application>
  <PresentationFormat>Custom</PresentationFormat>
  <Paragraphs>621</Paragraphs>
  <Slides>37</Slides>
  <Notes>37</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37</vt:i4>
      </vt:variant>
    </vt:vector>
  </HeadingPairs>
  <TitlesOfParts>
    <vt:vector size="40" baseType="lpstr">
      <vt:lpstr>1_Blank Presentation</vt:lpstr>
      <vt:lpstr>Blank Presentation</vt:lpstr>
      <vt:lpstr>Picture</vt:lpstr>
      <vt:lpstr>22. Managing Mobility in Wireless Networks</vt:lpstr>
      <vt:lpstr>Levels of Mobility</vt:lpstr>
      <vt:lpstr>Mobile IP (RFC 3344)</vt:lpstr>
      <vt:lpstr>Mobile IP Terminology</vt:lpstr>
      <vt:lpstr>Mobile IP Terminology</vt:lpstr>
      <vt:lpstr>Registration</vt:lpstr>
      <vt:lpstr>Mobility Via Indirect Routing</vt:lpstr>
      <vt:lpstr>Indirect Routing Observations</vt:lpstr>
      <vt:lpstr>Mobile IP: Indirect Routing</vt:lpstr>
      <vt:lpstr>Mobile IP: Agent Discovery</vt:lpstr>
      <vt:lpstr>Mobile IP: Registration Example</vt:lpstr>
      <vt:lpstr>Obstacles to Mobile IP Deployment</vt:lpstr>
      <vt:lpstr>Beyond Stationary Mobile</vt:lpstr>
      <vt:lpstr>PowerPoint Presentation</vt:lpstr>
      <vt:lpstr>Cellular Networks: the First Hop</vt:lpstr>
      <vt:lpstr>FDMA/TDMA: Used by 2G</vt:lpstr>
      <vt:lpstr>Code Division Multiple Access (CDMA)</vt:lpstr>
      <vt:lpstr>CDMA with Two Senders</vt:lpstr>
      <vt:lpstr>CDMA Coding</vt:lpstr>
      <vt:lpstr>CDMA Coding</vt:lpstr>
      <vt:lpstr>CDMA Coding</vt:lpstr>
      <vt:lpstr>CDMA Coding</vt:lpstr>
      <vt:lpstr>PowerPoint Presentation</vt:lpstr>
      <vt:lpstr>PowerPoint Presentation</vt:lpstr>
      <vt:lpstr>4G Long-Term Evolution (LTE)</vt:lpstr>
      <vt:lpstr>Handling Mobility in Cellular Networks</vt:lpstr>
      <vt:lpstr>PowerPoint Presentation</vt:lpstr>
      <vt:lpstr>PowerPoint Presentation</vt:lpstr>
      <vt:lpstr>PowerPoint Presentation</vt:lpstr>
      <vt:lpstr>PowerPoint Presentation</vt:lpstr>
      <vt:lpstr>Mobility and Higher Layer Protocols</vt:lpstr>
      <vt:lpstr>Exercise</vt:lpstr>
      <vt:lpstr>Exercise</vt:lpstr>
      <vt:lpstr>Exercise</vt:lpstr>
      <vt:lpstr>Exercise</vt:lpstr>
      <vt:lpstr>Exercise</vt:lpstr>
      <vt:lpstr>Exercise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Guerin</dc:creator>
  <cp:lastModifiedBy>EIT</cp:lastModifiedBy>
  <cp:revision>945</cp:revision>
  <cp:lastPrinted>2013-12-03T17:34:47Z</cp:lastPrinted>
  <dcterms:created xsi:type="dcterms:W3CDTF">2012-09-08T17:45:38Z</dcterms:created>
  <dcterms:modified xsi:type="dcterms:W3CDTF">2017-12-02T17:51:39Z</dcterms:modified>
</cp:coreProperties>
</file>