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34"/>
  </p:notesMasterIdLst>
  <p:handoutMasterIdLst>
    <p:handoutMasterId r:id="rId35"/>
  </p:handoutMasterIdLst>
  <p:sldIdLst>
    <p:sldId id="362" r:id="rId3"/>
    <p:sldId id="380" r:id="rId4"/>
    <p:sldId id="448" r:id="rId5"/>
    <p:sldId id="434" r:id="rId6"/>
    <p:sldId id="435" r:id="rId7"/>
    <p:sldId id="493" r:id="rId8"/>
    <p:sldId id="496" r:id="rId9"/>
    <p:sldId id="494" r:id="rId10"/>
    <p:sldId id="495" r:id="rId11"/>
    <p:sldId id="507" r:id="rId12"/>
    <p:sldId id="456" r:id="rId13"/>
    <p:sldId id="458" r:id="rId14"/>
    <p:sldId id="459" r:id="rId15"/>
    <p:sldId id="460" r:id="rId16"/>
    <p:sldId id="468" r:id="rId17"/>
    <p:sldId id="462" r:id="rId18"/>
    <p:sldId id="465" r:id="rId19"/>
    <p:sldId id="466" r:id="rId20"/>
    <p:sldId id="464" r:id="rId21"/>
    <p:sldId id="470" r:id="rId22"/>
    <p:sldId id="471" r:id="rId23"/>
    <p:sldId id="469" r:id="rId24"/>
    <p:sldId id="497" r:id="rId25"/>
    <p:sldId id="498" r:id="rId26"/>
    <p:sldId id="499" r:id="rId27"/>
    <p:sldId id="500" r:id="rId28"/>
    <p:sldId id="501" r:id="rId29"/>
    <p:sldId id="502" r:id="rId30"/>
    <p:sldId id="503" r:id="rId31"/>
    <p:sldId id="504" r:id="rId32"/>
    <p:sldId id="505" r:id="rId33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showAnimation="0" useTimings="0">
    <p:present/>
    <p:sldAll/>
    <p:penClr>
      <a:schemeClr val="bg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50B1CB"/>
    <a:srgbClr val="C3B954"/>
    <a:srgbClr val="53B6C3"/>
    <a:srgbClr val="393939"/>
    <a:srgbClr val="1C1C1C"/>
    <a:srgbClr val="99FF99"/>
    <a:srgbClr val="006600"/>
    <a:srgbClr val="B3FFFF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02" autoAdjust="0"/>
  </p:normalViewPr>
  <p:slideViewPr>
    <p:cSldViewPr snapToGrid="0">
      <p:cViewPr varScale="1">
        <p:scale>
          <a:sx n="78" d="100"/>
          <a:sy n="78" d="100"/>
        </p:scale>
        <p:origin x="-96" y="-23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t" anchorCtr="0" compatLnSpc="1">
            <a:prstTxWarp prst="textNoShape">
              <a:avLst/>
            </a:prstTxWarp>
          </a:bodyPr>
          <a:lstStyle>
            <a:lvl1pPr algn="l" defTabSz="99736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t" anchorCtr="0" compatLnSpc="1">
            <a:prstTxWarp prst="textNoShape">
              <a:avLst/>
            </a:prstTxWarp>
          </a:bodyPr>
          <a:lstStyle>
            <a:lvl1pPr defTabSz="99736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b" anchorCtr="0" compatLnSpc="1">
            <a:prstTxWarp prst="textNoShape">
              <a:avLst/>
            </a:prstTxWarp>
          </a:bodyPr>
          <a:lstStyle>
            <a:lvl1pPr algn="l" defTabSz="99736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b" anchorCtr="0" compatLnSpc="1">
            <a:prstTxWarp prst="textNoShape">
              <a:avLst/>
            </a:prstTxWarp>
          </a:bodyPr>
          <a:lstStyle>
            <a:lvl1pPr defTabSz="997363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377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t" anchorCtr="0" compatLnSpc="1">
            <a:prstTxWarp prst="textNoShape">
              <a:avLst/>
            </a:prstTxWarp>
          </a:bodyPr>
          <a:lstStyle>
            <a:lvl1pPr algn="l" defTabSz="99736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t" anchorCtr="0" compatLnSpc="1">
            <a:prstTxWarp prst="textNoShape">
              <a:avLst/>
            </a:prstTxWarp>
          </a:bodyPr>
          <a:lstStyle>
            <a:lvl1pPr defTabSz="99736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b" anchorCtr="0" compatLnSpc="1">
            <a:prstTxWarp prst="textNoShape">
              <a:avLst/>
            </a:prstTxWarp>
          </a:bodyPr>
          <a:lstStyle>
            <a:lvl1pPr algn="l" defTabSz="99736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58" tIns="0" rIns="19958" bIns="0" numCol="1" anchor="b" anchorCtr="0" compatLnSpc="1">
            <a:prstTxWarp prst="textNoShape">
              <a:avLst/>
            </a:prstTxWarp>
          </a:bodyPr>
          <a:lstStyle>
            <a:lvl1pPr defTabSz="99736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7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21" tIns="49892" rIns="98121" bIns="49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0979792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725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450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588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5313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much data can </a:t>
            </a:r>
            <a:r>
              <a:rPr lang="en-US" dirty="0" err="1" smtClean="0"/>
              <a:t>sock.receive</a:t>
            </a:r>
            <a:r>
              <a:rPr lang="en-US" dirty="0" smtClean="0"/>
              <a:t>()</a:t>
            </a:r>
            <a:r>
              <a:rPr lang="en-US" baseline="0" dirty="0" smtClean="0"/>
              <a:t> receive each time it is called?  1000 bytes</a:t>
            </a:r>
          </a:p>
          <a:p>
            <a:r>
              <a:rPr lang="en-US" baseline="0" dirty="0" smtClean="0"/>
              <a:t>What if the datagram being sent is longer than that?  It is truncated to 1000 bytes.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525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Args</a:t>
            </a:r>
            <a:r>
              <a:rPr lang="en-US" dirty="0" smtClean="0"/>
              <a:t>[1].</a:t>
            </a:r>
            <a:r>
              <a:rPr lang="en-US" dirty="0" err="1" smtClean="0"/>
              <a:t>getBytes</a:t>
            </a:r>
            <a:r>
              <a:rPr lang="en-US" dirty="0" smtClean="0"/>
              <a:t>() : converts</a:t>
            </a:r>
            <a:r>
              <a:rPr lang="en-US" baseline="0" dirty="0" smtClean="0"/>
              <a:t> command line </a:t>
            </a:r>
            <a:r>
              <a:rPr lang="en-US" baseline="0" dirty="0" err="1" smtClean="0"/>
              <a:t>arg</a:t>
            </a:r>
            <a:r>
              <a:rPr lang="en-US" baseline="0" dirty="0" smtClean="0"/>
              <a:t> from character string to bytes.</a:t>
            </a:r>
          </a:p>
          <a:p>
            <a:pPr marL="0" marR="0" indent="0" algn="l" defTabSz="9525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DatagramSocket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Constructs a datagram socket and binds it to any available port on the local host machine.</a:t>
            </a:r>
          </a:p>
          <a:p>
            <a:r>
              <a:rPr lang="en-US" dirty="0" err="1" smtClean="0"/>
              <a:t>DatagramSocket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port)</a:t>
            </a:r>
          </a:p>
          <a:p>
            <a:r>
              <a:rPr lang="en-US" dirty="0" smtClean="0"/>
              <a:t>Constructs a datagram socket and binds it to the specified port on the local host machine.</a:t>
            </a:r>
          </a:p>
          <a:p>
            <a:r>
              <a:rPr lang="en-US" dirty="0" err="1" smtClean="0"/>
              <a:t>DatagramSocket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port,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en-US" dirty="0" err="1" smtClean="0"/>
              <a:t>laddr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Creates a datagram socket, bound to the specified local address. 	</a:t>
            </a:r>
          </a:p>
          <a:p>
            <a:r>
              <a:rPr lang="en-US" dirty="0" err="1" smtClean="0"/>
              <a:t>DatagramSocket</a:t>
            </a:r>
            <a:r>
              <a:rPr lang="en-US" dirty="0" smtClean="0"/>
              <a:t>(</a:t>
            </a:r>
            <a:r>
              <a:rPr lang="en-US" dirty="0" err="1" smtClean="0"/>
              <a:t>SocketAddress</a:t>
            </a:r>
            <a:r>
              <a:rPr lang="en-US" dirty="0" smtClean="0"/>
              <a:t> </a:t>
            </a:r>
            <a:r>
              <a:rPr lang="en-US" dirty="0" err="1" smtClean="0"/>
              <a:t>bindaddr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Creates a datagram socket, bound to the specified local socket address.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ServerSocket</a:t>
            </a:r>
            <a:r>
              <a:rPr lang="en-US" dirty="0" smtClean="0"/>
              <a:t> is a listener that waits for socket connections to be established. </a:t>
            </a:r>
          </a:p>
          <a:p>
            <a:r>
              <a:rPr lang="en-US" dirty="0" smtClean="0"/>
              <a:t>Socket is the communication channel between two systems (one the server, the other the client). </a:t>
            </a:r>
          </a:p>
          <a:p>
            <a:r>
              <a:rPr lang="en-US" dirty="0" err="1" smtClean="0"/>
              <a:t>SocketAddress</a:t>
            </a:r>
            <a:r>
              <a:rPr lang="en-US" dirty="0" smtClean="0"/>
              <a:t> is an abstract class that identifies an address </a:t>
            </a:r>
          </a:p>
          <a:p>
            <a:r>
              <a:rPr lang="en-US" dirty="0" err="1" smtClean="0"/>
              <a:t>InetSocketAddress</a:t>
            </a:r>
            <a:r>
              <a:rPr lang="en-US" dirty="0" smtClean="0"/>
              <a:t> is a class that is specific for the TCP protocol consisting of IP Addresses/host-names, and port numbers.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ServerSocket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port)</a:t>
            </a:r>
          </a:p>
          <a:p>
            <a:r>
              <a:rPr lang="en-US" dirty="0" smtClean="0"/>
              <a:t>Creates a server socket, bound to the specified port. A port number of 0 creates a socket on any free port</a:t>
            </a:r>
          </a:p>
          <a:p>
            <a:r>
              <a:rPr lang="en-US" dirty="0" err="1" smtClean="0"/>
              <a:t>ServerSocket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port, </a:t>
            </a:r>
            <a:r>
              <a:rPr lang="en-US" dirty="0" err="1" smtClean="0"/>
              <a:t>int</a:t>
            </a:r>
            <a:r>
              <a:rPr lang="en-US" dirty="0" smtClean="0"/>
              <a:t> backlog,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en-US" dirty="0" err="1" smtClean="0"/>
              <a:t>bindAddr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a server with the specified port, listen backlog, and local IP address to bind to.</a:t>
            </a:r>
          </a:p>
          <a:p>
            <a:r>
              <a:rPr lang="en-US" dirty="0" smtClean="0"/>
              <a:t>The maximum queue length for incoming connection indications (a request to connect) is set to the backlog parameter. If a connection indication arrives when the queue is full, the connection is refused.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InetSocketAddress</a:t>
            </a:r>
            <a:endParaRPr lang="en-US" dirty="0" smtClean="0"/>
          </a:p>
          <a:p>
            <a:r>
              <a:rPr lang="en-US" dirty="0" smtClean="0"/>
              <a:t>This class implements an IP Socket Address (IP address + port number) It can also be a pair (hostname + port number), in which case an attempt will be made to resolve the hostname</a:t>
            </a:r>
          </a:p>
          <a:p>
            <a:r>
              <a:rPr lang="en-US" dirty="0" smtClean="0"/>
              <a:t>Socket(</a:t>
            </a:r>
            <a:r>
              <a:rPr lang="en-US" dirty="0" err="1" smtClean="0"/>
              <a:t>InetAddress</a:t>
            </a:r>
            <a:r>
              <a:rPr lang="en-US" dirty="0" smtClean="0"/>
              <a:t> address, </a:t>
            </a:r>
            <a:r>
              <a:rPr lang="en-US" dirty="0" err="1" smtClean="0"/>
              <a:t>int</a:t>
            </a:r>
            <a:r>
              <a:rPr lang="en-US" dirty="0" smtClean="0"/>
              <a:t> port)</a:t>
            </a:r>
          </a:p>
          <a:p>
            <a:r>
              <a:rPr lang="en-US" dirty="0" smtClean="0"/>
              <a:t>Creates a stream socket and connects it to the specified port number at the specified IP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212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216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8" y="1985963"/>
            <a:ext cx="4365625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985963"/>
            <a:ext cx="4367212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 userDrawn="1"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8763" algn="l" defTabSz="1019175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716087" y="7514593"/>
            <a:ext cx="309981" cy="2154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0141FDE6-E944-5E4E-B1F7-CDB5575C5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4175" indent="-254000" algn="l" defTabSz="1019175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2000" indent="-250825" algn="l" defTabSz="1019175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300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460500" indent="-190500" algn="l" defTabSz="10191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9588" indent="-190500" algn="l" defTabSz="10191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7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9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11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83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B978155860685250010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9757" y="1338263"/>
            <a:ext cx="9790112" cy="1665287"/>
          </a:xfrm>
          <a:noFill/>
        </p:spPr>
        <p:txBody>
          <a:bodyPr/>
          <a:lstStyle/>
          <a:p>
            <a:pPr marL="693738" indent="-693738" eaLnBrk="1" hangingPunct="1"/>
            <a:r>
              <a:rPr lang="en-US" sz="4400" dirty="0" smtClean="0"/>
              <a:t>4. Introduction to the Transport Layer and Socket Programming</a:t>
            </a:r>
            <a:endParaRPr lang="en-US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35168"/>
            <a:ext cx="9607630" cy="2627115"/>
          </a:xfrm>
          <a:noFill/>
        </p:spPr>
        <p:txBody>
          <a:bodyPr/>
          <a:lstStyle/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Basic concepts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The UDP transport protocol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Building a UDP client and server in Java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The TCP transport protocol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Building a TCP client and server in Java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2" y="6519079"/>
            <a:ext cx="9826623" cy="125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8" tIns="50929" rIns="101858" bIns="50929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</a:p>
          <a:p>
            <a:pPr indent="123825"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  <a:buFont typeface="Wingdings" charset="2"/>
              <a:buNone/>
            </a:pPr>
            <a:endParaRPr lang="en-US" sz="2200" i="1" dirty="0">
              <a:solidFill>
                <a:schemeClr val="bg1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Java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038" y="1521580"/>
            <a:ext cx="9735362" cy="5971858"/>
          </a:xfrm>
        </p:spPr>
        <p:txBody>
          <a:bodyPr/>
          <a:lstStyle/>
          <a:p>
            <a:r>
              <a:rPr lang="en-US" dirty="0" smtClean="0"/>
              <a:t>Online Calvert and </a:t>
            </a:r>
            <a:r>
              <a:rPr lang="en-US" dirty="0" err="1" smtClean="0"/>
              <a:t>Donahoo</a:t>
            </a:r>
            <a:r>
              <a:rPr lang="en-US" dirty="0" smtClean="0"/>
              <a:t> book</a:t>
            </a:r>
          </a:p>
          <a:p>
            <a:pPr lvl="1"/>
            <a:r>
              <a:rPr lang="en-US" sz="2400" dirty="0" smtClean="0"/>
              <a:t>“TCP/IP SOCKETS IN JAVA”</a:t>
            </a:r>
          </a:p>
          <a:p>
            <a:pPr lvl="1"/>
            <a:r>
              <a:rPr lang="en-US" sz="2400" dirty="0" smtClean="0"/>
              <a:t>Available from </a:t>
            </a:r>
            <a:r>
              <a:rPr lang="en-US" sz="2400" dirty="0" err="1" smtClean="0"/>
              <a:t>ScienceDirect</a:t>
            </a:r>
            <a:r>
              <a:rPr lang="en-US" sz="2400" dirty="0" smtClean="0"/>
              <a:t> through Wash. U. Library</a:t>
            </a:r>
            <a:endParaRPr lang="en-US" dirty="0" smtClean="0"/>
          </a:p>
          <a:p>
            <a:pPr>
              <a:buNone/>
            </a:pPr>
            <a:r>
              <a:rPr lang="en-US" sz="1800" dirty="0" smtClean="0">
                <a:hlinkClick r:id="rId3"/>
              </a:rPr>
              <a:t>http://www.sciencedirect.com/science/article/pii/B9781558606852500108</a:t>
            </a:r>
            <a:endParaRPr lang="en-US" sz="1800" dirty="0" smtClean="0"/>
          </a:p>
          <a:p>
            <a:pPr lvl="1"/>
            <a:r>
              <a:rPr lang="en-US" sz="2400" dirty="0" smtClean="0"/>
              <a:t>Or order your own copy from Amazon</a:t>
            </a:r>
          </a:p>
          <a:p>
            <a:r>
              <a:rPr lang="en-US" dirty="0" smtClean="0"/>
              <a:t>Google it!</a:t>
            </a:r>
          </a:p>
          <a:p>
            <a:pPr lvl="1"/>
            <a:r>
              <a:rPr lang="en-US" dirty="0" smtClean="0"/>
              <a:t>If I want to know about methods of the </a:t>
            </a:r>
            <a:r>
              <a:rPr lang="en-US" dirty="0" err="1" smtClean="0"/>
              <a:t>DatagramPacket</a:t>
            </a:r>
            <a:r>
              <a:rPr lang="en-US" dirty="0" smtClean="0"/>
              <a:t> class</a:t>
            </a:r>
          </a:p>
          <a:p>
            <a:pPr lvl="2"/>
            <a:r>
              <a:rPr lang="en-US" dirty="0" smtClean="0"/>
              <a:t>I </a:t>
            </a:r>
            <a:r>
              <a:rPr lang="en-US" dirty="0" err="1" smtClean="0"/>
              <a:t>google</a:t>
            </a:r>
            <a:r>
              <a:rPr lang="en-US" dirty="0" smtClean="0"/>
              <a:t> “Java </a:t>
            </a:r>
            <a:r>
              <a:rPr lang="en-US" dirty="0" err="1" smtClean="0"/>
              <a:t>DatagramPacket</a:t>
            </a:r>
            <a:r>
              <a:rPr lang="en-US" dirty="0" smtClean="0"/>
              <a:t> Methods”</a:t>
            </a:r>
          </a:p>
          <a:p>
            <a:pPr lvl="3"/>
            <a:r>
              <a:rPr lang="en-US" dirty="0" smtClean="0"/>
              <a:t>First listing there is great:</a:t>
            </a:r>
          </a:p>
          <a:p>
            <a:pPr lvl="3"/>
            <a:r>
              <a:rPr lang="en-US" dirty="0"/>
              <a:t>http://</a:t>
            </a:r>
            <a:r>
              <a:rPr lang="en-US" dirty="0" err="1"/>
              <a:t>download.java.net</a:t>
            </a:r>
            <a:r>
              <a:rPr lang="en-US" dirty="0"/>
              <a:t>/jdk7/archive/b123/docs/</a:t>
            </a:r>
            <a:r>
              <a:rPr lang="en-US" dirty="0" err="1"/>
              <a:t>api</a:t>
            </a:r>
            <a:r>
              <a:rPr lang="en-US" dirty="0"/>
              <a:t>/java/net/</a:t>
            </a:r>
            <a:r>
              <a:rPr lang="en-US" dirty="0" err="1"/>
              <a:t>DatagramPacket.html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0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UDP Echo Server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45633"/>
            <a:ext cx="10044112" cy="5826768"/>
          </a:xfrm>
        </p:spPr>
        <p:txBody>
          <a:bodyPr/>
          <a:lstStyle/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import 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java.io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.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*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; import 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java.net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.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*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public class </a:t>
            </a:r>
            <a:r>
              <a:rPr lang="en-US" sz="1800" dirty="0" err="1">
                <a:latin typeface="Courier"/>
                <a:cs typeface="Courier"/>
              </a:rPr>
              <a:t>UdpServer</a:t>
            </a:r>
            <a:r>
              <a:rPr lang="en-US" sz="1800" dirty="0">
                <a:latin typeface="Courier"/>
                <a:cs typeface="Courier"/>
              </a:rPr>
              <a:t> {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public static void main(String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[]) throws Exception </a:t>
            </a:r>
            <a:r>
              <a:rPr lang="en-US" sz="1800" dirty="0" smtClean="0">
                <a:latin typeface="Courier"/>
                <a:cs typeface="Courier"/>
              </a:rPr>
              <a:t>{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// open datagram socket on port 9876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DatagramSocket</a:t>
            </a:r>
            <a:r>
              <a:rPr lang="en-US" sz="1800" dirty="0">
                <a:latin typeface="Courier"/>
                <a:cs typeface="Courier"/>
              </a:rPr>
              <a:t> sock = new </a:t>
            </a:r>
            <a:r>
              <a:rPr lang="en-US" sz="1800" b="1" dirty="0" err="1">
                <a:latin typeface="Courier"/>
                <a:cs typeface="Courier"/>
              </a:rPr>
              <a:t>DatagramSocket</a:t>
            </a:r>
            <a:r>
              <a:rPr lang="en-US" sz="1800" b="1" dirty="0">
                <a:latin typeface="Courier"/>
                <a:cs typeface="Courier"/>
              </a:rPr>
              <a:t>(9876)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// create two packets sharing a common buffer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byte[] </a:t>
            </a:r>
            <a:r>
              <a:rPr lang="en-US" sz="1800" dirty="0" err="1">
                <a:latin typeface="Courier"/>
                <a:cs typeface="Courier"/>
              </a:rPr>
              <a:t>buf</a:t>
            </a:r>
            <a:r>
              <a:rPr lang="en-US" sz="1800" dirty="0">
                <a:latin typeface="Courier"/>
                <a:cs typeface="Courier"/>
              </a:rPr>
              <a:t> = new byte[1000];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"/>
                <a:cs typeface="Courier"/>
              </a:rPr>
              <a:t>inPkt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= new </a:t>
            </a:r>
            <a:r>
              <a:rPr lang="en-US" sz="1800" b="1" dirty="0" err="1">
                <a:latin typeface="Courier"/>
                <a:cs typeface="Courier"/>
              </a:rPr>
              <a:t>DatagramPacket</a:t>
            </a:r>
            <a:r>
              <a:rPr lang="en-US" sz="1800" b="1" dirty="0">
                <a:latin typeface="Courier"/>
                <a:cs typeface="Courier"/>
              </a:rPr>
              <a:t>(</a:t>
            </a:r>
            <a:r>
              <a:rPr lang="en-US" sz="1800" b="1" dirty="0" err="1">
                <a:latin typeface="Courier"/>
                <a:cs typeface="Courier"/>
              </a:rPr>
              <a:t>buf</a:t>
            </a:r>
            <a:r>
              <a:rPr lang="en-US" sz="1800" b="1" dirty="0">
                <a:latin typeface="Courier"/>
                <a:cs typeface="Courier"/>
              </a:rPr>
              <a:t>, </a:t>
            </a:r>
            <a:r>
              <a:rPr lang="en-US" sz="1800" b="1" dirty="0" err="1">
                <a:latin typeface="Courier"/>
                <a:cs typeface="Courier"/>
              </a:rPr>
              <a:t>buf.length</a:t>
            </a:r>
            <a:r>
              <a:rPr lang="en-US" sz="1800" b="1" dirty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latin typeface="Courier"/>
                <a:cs typeface="Courier"/>
              </a:rPr>
              <a:t>outPkt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= new 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buf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buf.length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while (true) {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// wait for incoming packet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sock.receive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"/>
                <a:cs typeface="Courier"/>
              </a:rPr>
              <a:t>inPkt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>
                <a:latin typeface="Courier"/>
                <a:cs typeface="Courier"/>
              </a:rPr>
              <a:t>		// set address, port and length fields of </a:t>
            </a:r>
            <a:r>
              <a:rPr lang="en-US" sz="1800" dirty="0" err="1">
                <a:latin typeface="Courier"/>
                <a:cs typeface="Courier"/>
              </a:rPr>
              <a:t>outPkt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// so as to return contents of </a:t>
            </a:r>
            <a:r>
              <a:rPr lang="en-US" sz="1800" dirty="0" err="1">
                <a:latin typeface="Courier"/>
                <a:cs typeface="Courier"/>
              </a:rPr>
              <a:t>inPkt</a:t>
            </a:r>
            <a:r>
              <a:rPr lang="en-US" sz="1800" dirty="0">
                <a:latin typeface="Courier"/>
                <a:cs typeface="Courier"/>
              </a:rPr>
              <a:t> to sender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b="1" dirty="0" err="1">
                <a:solidFill>
                  <a:srgbClr val="008000"/>
                </a:solidFill>
                <a:latin typeface="Courier"/>
                <a:cs typeface="Courier"/>
              </a:rPr>
              <a:t>outPkt</a:t>
            </a:r>
            <a:r>
              <a:rPr lang="en-US" sz="1800" dirty="0" err="1">
                <a:latin typeface="Courier"/>
                <a:cs typeface="Courier"/>
              </a:rPr>
              <a:t>.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setAddress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"/>
                <a:cs typeface="Courier"/>
              </a:rPr>
              <a:t>inPkt</a:t>
            </a:r>
            <a:r>
              <a:rPr lang="en-US" sz="1800" dirty="0" err="1">
                <a:latin typeface="Courier"/>
                <a:cs typeface="Courier"/>
              </a:rPr>
              <a:t>.getAddress</a:t>
            </a:r>
            <a:r>
              <a:rPr lang="en-US" sz="1800" dirty="0">
                <a:latin typeface="Courier"/>
                <a:cs typeface="Courier"/>
              </a:rPr>
              <a:t>());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b="1" dirty="0" err="1">
                <a:solidFill>
                  <a:srgbClr val="008000"/>
                </a:solidFill>
                <a:latin typeface="Courier"/>
                <a:cs typeface="Courier"/>
              </a:rPr>
              <a:t>outPkt</a:t>
            </a:r>
            <a:r>
              <a:rPr lang="en-US" sz="1800" dirty="0" err="1">
                <a:latin typeface="Courier"/>
                <a:cs typeface="Courier"/>
              </a:rPr>
              <a:t>.</a:t>
            </a:r>
            <a:r>
              <a:rPr lang="en-US" sz="1800" b="1" dirty="0" err="1">
                <a:solidFill>
                  <a:srgbClr val="7575D1"/>
                </a:solidFill>
                <a:latin typeface="Courier"/>
                <a:cs typeface="Courier"/>
              </a:rPr>
              <a:t>setPort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"/>
                <a:cs typeface="Courier"/>
              </a:rPr>
              <a:t>inPkt</a:t>
            </a:r>
            <a:r>
              <a:rPr lang="en-US" sz="1800" dirty="0" err="1">
                <a:latin typeface="Courier"/>
                <a:cs typeface="Courier"/>
              </a:rPr>
              <a:t>.getPort</a:t>
            </a:r>
            <a:r>
              <a:rPr lang="en-US" sz="1800" dirty="0">
                <a:latin typeface="Courier"/>
                <a:cs typeface="Courier"/>
              </a:rPr>
              <a:t>());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b="1" dirty="0" err="1">
                <a:solidFill>
                  <a:srgbClr val="008000"/>
                </a:solidFill>
                <a:latin typeface="Courier"/>
                <a:cs typeface="Courier"/>
              </a:rPr>
              <a:t>outPkt</a:t>
            </a:r>
            <a:r>
              <a:rPr lang="en-US" sz="1800" dirty="0" err="1">
                <a:latin typeface="Courier"/>
                <a:cs typeface="Courier"/>
              </a:rPr>
              <a:t>.</a:t>
            </a:r>
            <a:r>
              <a:rPr lang="en-US" sz="1800" b="1" dirty="0" err="1">
                <a:solidFill>
                  <a:srgbClr val="7575D1"/>
                </a:solidFill>
                <a:latin typeface="Courier"/>
                <a:cs typeface="Courier"/>
              </a:rPr>
              <a:t>setLength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"/>
                <a:cs typeface="Courier"/>
              </a:rPr>
              <a:t>inPkt</a:t>
            </a:r>
            <a:r>
              <a:rPr lang="en-US" sz="1800" dirty="0" err="1">
                <a:latin typeface="Courier"/>
                <a:cs typeface="Courier"/>
              </a:rPr>
              <a:t>.getLength</a:t>
            </a:r>
            <a:r>
              <a:rPr lang="en-US" sz="1800" dirty="0">
                <a:latin typeface="Courier"/>
                <a:cs typeface="Courier"/>
              </a:rPr>
              <a:t>())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// and send it back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sock.send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b="1" dirty="0" err="1">
                <a:solidFill>
                  <a:srgbClr val="008000"/>
                </a:solidFill>
                <a:latin typeface="Courier"/>
                <a:cs typeface="Courier"/>
              </a:rPr>
              <a:t>outPkt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  <a:tab pos="1484313" algn="l"/>
                <a:tab pos="1938338" algn="l"/>
                <a:tab pos="2406650" algn="l"/>
                <a:tab pos="2860675" algn="l"/>
              </a:tabLst>
            </a:pPr>
            <a:r>
              <a:rPr lang="en-US" sz="1800" dirty="0" smtClean="0">
                <a:latin typeface="Courier"/>
                <a:cs typeface="Courier"/>
              </a:rPr>
              <a:t>}	}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Echo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59145"/>
            <a:ext cx="10044112" cy="5813256"/>
          </a:xfrm>
        </p:spPr>
        <p:txBody>
          <a:bodyPr/>
          <a:lstStyle/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import </a:t>
            </a:r>
            <a:r>
              <a:rPr lang="en-US" sz="1800" dirty="0" err="1">
                <a:latin typeface="Courier"/>
                <a:cs typeface="Courier"/>
              </a:rPr>
              <a:t>java.io</a:t>
            </a:r>
            <a:r>
              <a:rPr lang="en-US" sz="1800" dirty="0">
                <a:latin typeface="Courier"/>
                <a:cs typeface="Courier"/>
              </a:rPr>
              <a:t>.*</a:t>
            </a:r>
            <a:r>
              <a:rPr lang="en-US" sz="1800" dirty="0" smtClean="0">
                <a:latin typeface="Courier"/>
                <a:cs typeface="Courier"/>
              </a:rPr>
              <a:t>; import </a:t>
            </a:r>
            <a:r>
              <a:rPr lang="en-US" sz="1800" dirty="0" err="1">
                <a:latin typeface="Courier"/>
                <a:cs typeface="Courier"/>
              </a:rPr>
              <a:t>java.net</a:t>
            </a:r>
            <a:r>
              <a:rPr lang="en-US" sz="1800" dirty="0">
                <a:latin typeface="Courier"/>
                <a:cs typeface="Courier"/>
              </a:rPr>
              <a:t>.*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public class </a:t>
            </a:r>
            <a:r>
              <a:rPr lang="en-US" sz="1800" dirty="0" err="1">
                <a:latin typeface="Courier"/>
                <a:cs typeface="Courier"/>
              </a:rPr>
              <a:t>UdpClient</a:t>
            </a:r>
            <a:r>
              <a:rPr lang="en-US" sz="1800" dirty="0">
                <a:latin typeface="Courier"/>
                <a:cs typeface="Courier"/>
              </a:rPr>
              <a:t> {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public static void main(String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[]) throws Exception {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// get server address </a:t>
            </a:r>
            <a:r>
              <a:rPr lang="en-US" sz="1800" dirty="0" smtClean="0">
                <a:latin typeface="Courier"/>
                <a:cs typeface="Courier"/>
              </a:rPr>
              <a:t>and open socket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InetAddress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serverAdr</a:t>
            </a:r>
            <a:r>
              <a:rPr lang="en-US" sz="1800" dirty="0">
                <a:latin typeface="Courier"/>
                <a:cs typeface="Courier"/>
              </a:rPr>
              <a:t> = </a:t>
            </a:r>
            <a:r>
              <a:rPr lang="en-US" sz="1800" dirty="0" err="1">
                <a:latin typeface="Courier"/>
                <a:cs typeface="Courier"/>
              </a:rPr>
              <a:t>InetAddress.</a:t>
            </a:r>
            <a:r>
              <a:rPr lang="en-US" sz="1800" b="1" dirty="0" err="1">
                <a:latin typeface="Courier"/>
                <a:cs typeface="Courier"/>
              </a:rPr>
              <a:t>getByName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[0])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DatagramSocket</a:t>
            </a:r>
            <a:r>
              <a:rPr lang="en-US" sz="1800" dirty="0">
                <a:latin typeface="Courier"/>
                <a:cs typeface="Courier"/>
              </a:rPr>
              <a:t> sock = new </a:t>
            </a:r>
            <a:r>
              <a:rPr lang="en-US" sz="1800" b="1" dirty="0" err="1">
                <a:latin typeface="Courier"/>
                <a:cs typeface="Courier"/>
              </a:rPr>
              <a:t>DatagramSocket</a:t>
            </a:r>
            <a:r>
              <a:rPr lang="en-US" sz="1800" b="1" dirty="0">
                <a:latin typeface="Courier"/>
                <a:cs typeface="Courier"/>
              </a:rPr>
              <a:t>()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// build packet addressed to </a:t>
            </a:r>
            <a:r>
              <a:rPr lang="en-US" sz="1800" dirty="0" smtClean="0">
                <a:latin typeface="Courier"/>
                <a:cs typeface="Courier"/>
              </a:rPr>
              <a:t>server, </a:t>
            </a:r>
            <a:r>
              <a:rPr lang="en-US" sz="1800" dirty="0">
                <a:latin typeface="Courier"/>
                <a:cs typeface="Courier"/>
              </a:rPr>
              <a:t>then send it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byte[] </a:t>
            </a:r>
            <a:r>
              <a:rPr lang="en-US" sz="1800" dirty="0" err="1">
                <a:latin typeface="Courier"/>
                <a:cs typeface="Courier"/>
              </a:rPr>
              <a:t>outBuf</a:t>
            </a:r>
            <a:r>
              <a:rPr lang="en-US" sz="1800" dirty="0">
                <a:latin typeface="Courier"/>
                <a:cs typeface="Courier"/>
              </a:rPr>
              <a:t> =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[1].</a:t>
            </a:r>
            <a:r>
              <a:rPr lang="en-US" sz="1800" b="1" dirty="0" err="1">
                <a:latin typeface="Courier"/>
                <a:cs typeface="Courier"/>
              </a:rPr>
              <a:t>getBytes</a:t>
            </a:r>
            <a:r>
              <a:rPr lang="en-US" sz="1800" dirty="0">
                <a:latin typeface="Courier"/>
                <a:cs typeface="Courier"/>
              </a:rPr>
              <a:t>("US-ASCII");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outPkt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= new </a:t>
            </a:r>
            <a:endParaRPr lang="en-US" sz="1800" dirty="0" smtClean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b="1" dirty="0" err="1" smtClean="0">
                <a:latin typeface="Courier"/>
                <a:cs typeface="Courier"/>
              </a:rPr>
              <a:t>DatagramPacket</a:t>
            </a:r>
            <a:r>
              <a:rPr lang="en-US" sz="1800" dirty="0" smtClean="0">
                <a:latin typeface="Courier"/>
                <a:cs typeface="Courier"/>
              </a:rPr>
              <a:t>(outBuf,outBuf.</a:t>
            </a:r>
            <a:r>
              <a:rPr lang="en-US" sz="1800" b="1" dirty="0" smtClean="0">
                <a:latin typeface="Courier"/>
                <a:cs typeface="Courier"/>
              </a:rPr>
              <a:t>length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  <a:r>
              <a:rPr lang="en-US" sz="1800" b="1" dirty="0" smtClean="0">
                <a:latin typeface="Courier"/>
                <a:cs typeface="Courier"/>
              </a:rPr>
              <a:t>serverAdr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  <a:r>
              <a:rPr lang="en-US" sz="1800" b="1" dirty="0" smtClean="0">
                <a:latin typeface="Courier"/>
                <a:cs typeface="Courier"/>
              </a:rPr>
              <a:t>9876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sock.send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outPkt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// create buffer and packet for reply, then receive it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byte[] </a:t>
            </a:r>
            <a:r>
              <a:rPr lang="en-US" sz="1800" dirty="0" err="1">
                <a:latin typeface="Courier"/>
                <a:cs typeface="Courier"/>
              </a:rPr>
              <a:t>inBuf</a:t>
            </a:r>
            <a:r>
              <a:rPr lang="en-US" sz="1800" dirty="0">
                <a:latin typeface="Courier"/>
                <a:cs typeface="Courier"/>
              </a:rPr>
              <a:t> = new byte[1000];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inPkt</a:t>
            </a:r>
            <a:r>
              <a:rPr lang="en-US" sz="1800" dirty="0">
                <a:latin typeface="Courier"/>
                <a:cs typeface="Courier"/>
              </a:rPr>
              <a:t> = new </a:t>
            </a:r>
            <a:r>
              <a:rPr lang="en-US" sz="1800" dirty="0" err="1">
                <a:latin typeface="Courier"/>
                <a:cs typeface="Courier"/>
              </a:rPr>
              <a:t>DatagramPacket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inBuf,inBuf.length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sock.receive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inPkt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// print buffer contents and close socket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String reply = new </a:t>
            </a:r>
            <a:r>
              <a:rPr lang="en-US" sz="1800" b="1" dirty="0">
                <a:latin typeface="Courier"/>
                <a:cs typeface="Courier"/>
              </a:rPr>
              <a:t>String</a:t>
            </a:r>
            <a:r>
              <a:rPr lang="en-US" sz="1800" dirty="0">
                <a:latin typeface="Courier"/>
                <a:cs typeface="Courier"/>
              </a:rPr>
              <a:t>(inBuf,0,inPkt.getLength(),"US-ASCII");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System.out.println</a:t>
            </a:r>
            <a:r>
              <a:rPr lang="en-US" sz="1800" dirty="0">
                <a:latin typeface="Courier"/>
                <a:cs typeface="Courier"/>
              </a:rPr>
              <a:t>(reply);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sock.close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120650" indent="9525">
              <a:spcBef>
                <a:spcPts val="0"/>
              </a:spcBef>
              <a:buNone/>
              <a:tabLst>
                <a:tab pos="574675" algn="l"/>
                <a:tab pos="1028700" algn="l"/>
              </a:tabLst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88" y="692147"/>
            <a:ext cx="9960812" cy="949325"/>
          </a:xfrm>
        </p:spPr>
        <p:txBody>
          <a:bodyPr/>
          <a:lstStyle/>
          <a:p>
            <a:r>
              <a:rPr lang="en-US" dirty="0" smtClean="0"/>
              <a:t>Recap of Classes/Methods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527790"/>
            <a:ext cx="10044112" cy="6233170"/>
          </a:xfrm>
        </p:spPr>
        <p:txBody>
          <a:bodyPr/>
          <a:lstStyle/>
          <a:p>
            <a:r>
              <a:rPr lang="en-US" dirty="0" err="1" smtClean="0"/>
              <a:t>DatagramSocket</a:t>
            </a:r>
            <a:r>
              <a:rPr lang="en-US" dirty="0" smtClean="0"/>
              <a:t> (defined in java.net)</a:t>
            </a:r>
          </a:p>
          <a:p>
            <a:pPr lvl="1"/>
            <a:r>
              <a:rPr lang="en-US" dirty="0" smtClean="0"/>
              <a:t>used to read/write packets</a:t>
            </a:r>
          </a:p>
          <a:p>
            <a:pPr lvl="1"/>
            <a:r>
              <a:rPr lang="en-US" dirty="0" smtClean="0"/>
              <a:t>opened by constructor, closed using </a:t>
            </a:r>
            <a:r>
              <a:rPr lang="en-US" i="1" dirty="0" smtClean="0"/>
              <a:t>close</a:t>
            </a:r>
            <a:r>
              <a:rPr lang="en-US" dirty="0" smtClean="0"/>
              <a:t>() method</a:t>
            </a:r>
          </a:p>
          <a:p>
            <a:pPr lvl="1"/>
            <a:r>
              <a:rPr lang="en-US" dirty="0" smtClean="0"/>
              <a:t>UDP socket only has local machine address/port #</a:t>
            </a:r>
          </a:p>
          <a:p>
            <a:r>
              <a:rPr lang="en-US" dirty="0" err="1" smtClean="0"/>
              <a:t>DatagramPacket</a:t>
            </a:r>
            <a:r>
              <a:rPr lang="en-US" dirty="0" smtClean="0"/>
              <a:t> (in </a:t>
            </a:r>
            <a:r>
              <a:rPr lang="en-US" dirty="0" err="1" smtClean="0"/>
              <a:t>java.net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defines packet with payload defined by array of bytes</a:t>
            </a:r>
          </a:p>
          <a:p>
            <a:pPr lvl="2"/>
            <a:r>
              <a:rPr lang="en-US" dirty="0" smtClean="0"/>
              <a:t>in Java, a byte is not the same thing as a char</a:t>
            </a:r>
          </a:p>
          <a:p>
            <a:pPr lvl="2"/>
            <a:r>
              <a:rPr lang="en-US" dirty="0" smtClean="0"/>
              <a:t>encode strings as bytes using String’s </a:t>
            </a:r>
            <a:r>
              <a:rPr lang="en-US" b="1" dirty="0" err="1" smtClean="0"/>
              <a:t>getBytes</a:t>
            </a:r>
            <a:r>
              <a:rPr lang="en-US" dirty="0" smtClean="0"/>
              <a:t> method with a specified encoding</a:t>
            </a:r>
          </a:p>
          <a:p>
            <a:pPr lvl="2"/>
            <a:r>
              <a:rPr lang="en-US" dirty="0" smtClean="0"/>
              <a:t>convert byte arrays to Strings using </a:t>
            </a:r>
            <a:r>
              <a:rPr lang="en-US" b="1" dirty="0" smtClean="0"/>
              <a:t>String</a:t>
            </a:r>
            <a:r>
              <a:rPr lang="en-US" dirty="0" smtClean="0"/>
              <a:t> constructor with specified encoding</a:t>
            </a:r>
          </a:p>
          <a:p>
            <a:pPr lvl="1"/>
            <a:r>
              <a:rPr lang="en-US" b="1" dirty="0" smtClean="0"/>
              <a:t>address</a:t>
            </a:r>
            <a:r>
              <a:rPr lang="en-US" dirty="0" smtClean="0"/>
              <a:t> and </a:t>
            </a:r>
            <a:r>
              <a:rPr lang="en-US" b="1" dirty="0" smtClean="0"/>
              <a:t>port</a:t>
            </a:r>
            <a:r>
              <a:rPr lang="en-US" dirty="0" smtClean="0"/>
              <a:t> fields specify </a:t>
            </a:r>
            <a:r>
              <a:rPr lang="en-US" b="1" dirty="0" smtClean="0"/>
              <a:t>peer</a:t>
            </a:r>
            <a:r>
              <a:rPr lang="en-US" dirty="0" smtClean="0"/>
              <a:t> address/port</a:t>
            </a:r>
          </a:p>
          <a:p>
            <a:pPr lvl="1"/>
            <a:r>
              <a:rPr lang="en-US" dirty="0" smtClean="0"/>
              <a:t>length field is # of bytes to send in packet, or # received</a:t>
            </a:r>
          </a:p>
          <a:p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en-US" dirty="0" smtClean="0"/>
              <a:t>(in </a:t>
            </a:r>
            <a:r>
              <a:rPr lang="en-US" dirty="0" smtClean="0"/>
              <a:t>java.net)</a:t>
            </a:r>
          </a:p>
          <a:p>
            <a:pPr lvl="1"/>
            <a:r>
              <a:rPr lang="en-US" dirty="0" smtClean="0"/>
              <a:t>use static method </a:t>
            </a:r>
            <a:r>
              <a:rPr lang="en-US" i="1" dirty="0" err="1" smtClean="0"/>
              <a:t>getByName</a:t>
            </a:r>
            <a:r>
              <a:rPr lang="en-US" dirty="0" smtClean="0"/>
              <a:t>(</a:t>
            </a:r>
            <a:r>
              <a:rPr lang="en-US" dirty="0" err="1" smtClean="0"/>
              <a:t>addressString</a:t>
            </a:r>
            <a:r>
              <a:rPr lang="en-US" dirty="0" smtClean="0"/>
              <a:t>) to convert a destination host’s name to its internet address (DNS!!!)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TCP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681486"/>
            <a:ext cx="10044112" cy="6036485"/>
          </a:xfrm>
        </p:spPr>
        <p:txBody>
          <a:bodyPr/>
          <a:lstStyle/>
          <a:p>
            <a:r>
              <a:rPr lang="en-US" dirty="0" smtClean="0"/>
              <a:t>To provide </a:t>
            </a:r>
            <a:r>
              <a:rPr lang="en-US" i="1" dirty="0" smtClean="0"/>
              <a:t>reliable</a:t>
            </a:r>
            <a:r>
              <a:rPr lang="en-US" dirty="0" smtClean="0"/>
              <a:t> communication, the TCP networking software at both communicating hosts must cooperate</a:t>
            </a:r>
          </a:p>
          <a:p>
            <a:pPr lvl="1"/>
            <a:r>
              <a:rPr lang="en-US" dirty="0" smtClean="0"/>
              <a:t>requires information that must be maintained consistently at both ends</a:t>
            </a:r>
          </a:p>
          <a:p>
            <a:pPr lvl="1"/>
            <a:r>
              <a:rPr lang="en-US" dirty="0" smtClean="0"/>
              <a:t>to allow the network software to  initialize this information, communicating processes must first “establish a </a:t>
            </a:r>
            <a:r>
              <a:rPr lang="en-US" i="1" dirty="0" smtClean="0"/>
              <a:t>connection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Two kinds of sockets in </a:t>
            </a:r>
            <a:r>
              <a:rPr lang="en-US" dirty="0" smtClean="0"/>
              <a:t>TCP</a:t>
            </a:r>
            <a:endParaRPr lang="en-US" dirty="0" smtClean="0"/>
          </a:p>
          <a:p>
            <a:pPr lvl="1"/>
            <a:r>
              <a:rPr lang="en-US" i="1" dirty="0" smtClean="0"/>
              <a:t>listening socket</a:t>
            </a:r>
            <a:r>
              <a:rPr lang="en-US" dirty="0" smtClean="0"/>
              <a:t> used by server to make itself available for connection requests</a:t>
            </a:r>
          </a:p>
          <a:p>
            <a:pPr lvl="2"/>
            <a:r>
              <a:rPr lang="en-US" dirty="0" smtClean="0"/>
              <a:t>any host in the internet can send a connection request to a listening socket (assuming it knows the IP address and port#)</a:t>
            </a:r>
          </a:p>
          <a:p>
            <a:pPr lvl="1"/>
            <a:r>
              <a:rPr lang="en-US" i="1" dirty="0" smtClean="0"/>
              <a:t>connection socket</a:t>
            </a:r>
            <a:r>
              <a:rPr lang="en-US" dirty="0" smtClean="0"/>
              <a:t> used by a client-server pair to exchange data</a:t>
            </a:r>
          </a:p>
          <a:p>
            <a:pPr lvl="2"/>
            <a:r>
              <a:rPr lang="en-US" dirty="0" smtClean="0"/>
              <a:t>identified by “4-tuple”: local address/port#, remote address/port#</a:t>
            </a:r>
          </a:p>
          <a:p>
            <a:pPr lvl="2"/>
            <a:r>
              <a:rPr lang="en-US" dirty="0" smtClean="0"/>
              <a:t>server can have multiple </a:t>
            </a:r>
            <a:r>
              <a:rPr lang="en-US" b="1" i="1" dirty="0" smtClean="0"/>
              <a:t>connection sockets</a:t>
            </a:r>
            <a:r>
              <a:rPr lang="en-US" dirty="0" smtClean="0"/>
              <a:t> using same port#</a:t>
            </a:r>
          </a:p>
          <a:p>
            <a:pPr lvl="2"/>
            <a:r>
              <a:rPr lang="en-US" dirty="0" smtClean="0"/>
              <a:t>typically, each connection socket handled by separate 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88" y="607172"/>
            <a:ext cx="9625012" cy="949325"/>
          </a:xfrm>
        </p:spPr>
        <p:txBody>
          <a:bodyPr/>
          <a:lstStyle/>
          <a:p>
            <a:r>
              <a:rPr lang="en-US" dirty="0" smtClean="0"/>
              <a:t>TCP Connection Establishment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811" y="3075342"/>
            <a:ext cx="3285066" cy="4273729"/>
          </a:xfrm>
        </p:spPr>
        <p:txBody>
          <a:bodyPr/>
          <a:lstStyle/>
          <a:p>
            <a:pPr algn="r">
              <a:buNone/>
            </a:pPr>
            <a:r>
              <a:rPr lang="en-US" sz="1800" dirty="0" smtClean="0"/>
              <a:t>open Socket and connect</a:t>
            </a:r>
          </a:p>
          <a:p>
            <a:pPr algn="r">
              <a:buNone/>
            </a:pPr>
            <a:endParaRPr lang="en-US" sz="1800" dirty="0" smtClean="0"/>
          </a:p>
          <a:p>
            <a:pPr algn="r">
              <a:buNone/>
            </a:pPr>
            <a:endParaRPr lang="en-US" sz="1800" dirty="0" smtClean="0"/>
          </a:p>
          <a:p>
            <a:pPr algn="r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r">
              <a:buNone/>
            </a:pPr>
            <a:r>
              <a:rPr lang="en-US" sz="1800" dirty="0" smtClean="0"/>
              <a:t>connection established</a:t>
            </a:r>
          </a:p>
          <a:p>
            <a:pPr algn="r">
              <a:buNone/>
            </a:pP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926682" y="2440353"/>
            <a:ext cx="3386238" cy="515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open socket and configure as “listening” socket</a:t>
            </a:r>
            <a:endParaRPr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accept (and wait)</a:t>
            </a: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+mn-lt"/>
                <a:ea typeface="+mn-ea"/>
              </a:rPr>
              <a:t>connection socket 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opened</a:t>
            </a:r>
            <a:b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</a:b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source address, port associated with socket</a:t>
            </a: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lang="en-US" kern="0" noProof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r>
              <a:rPr kumimoji="0" lang="en-US" sz="18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now connected</a:t>
            </a:r>
            <a:endParaRPr kumimoji="0" lang="en-US" sz="1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lang="en-US" kern="0" baseline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kumimoji="0" lang="en-US" sz="1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  <a:p>
            <a:pPr marR="0" lvl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3186194" y="1508866"/>
            <a:ext cx="3141591" cy="6098561"/>
            <a:chOff x="3186194" y="1508866"/>
            <a:chExt cx="3141591" cy="6098561"/>
          </a:xfrm>
        </p:grpSpPr>
        <p:grpSp>
          <p:nvGrpSpPr>
            <p:cNvPr id="5" name="Group 23"/>
            <p:cNvGrpSpPr/>
            <p:nvPr/>
          </p:nvGrpSpPr>
          <p:grpSpPr>
            <a:xfrm>
              <a:off x="3186194" y="1508866"/>
              <a:ext cx="3141591" cy="6098561"/>
              <a:chOff x="3186194" y="1508866"/>
              <a:chExt cx="3141591" cy="6098561"/>
            </a:xfrm>
          </p:grpSpPr>
          <p:grpSp>
            <p:nvGrpSpPr>
              <p:cNvPr id="8" name="Group 19"/>
              <p:cNvGrpSpPr/>
              <p:nvPr/>
            </p:nvGrpSpPr>
            <p:grpSpPr>
              <a:xfrm>
                <a:off x="3572470" y="2444148"/>
                <a:ext cx="2332815" cy="5163279"/>
                <a:chOff x="3198970" y="2444148"/>
                <a:chExt cx="2332815" cy="5350845"/>
              </a:xfrm>
            </p:grpSpPr>
            <p:cxnSp>
              <p:nvCxnSpPr>
                <p:cNvPr id="6" name="Straight Arrow Connector 5"/>
                <p:cNvCxnSpPr/>
                <p:nvPr/>
              </p:nvCxnSpPr>
              <p:spPr bwMode="auto">
                <a:xfrm rot="5400000">
                  <a:off x="529071" y="5123507"/>
                  <a:ext cx="5341385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 w="med" len="med"/>
                </a:ln>
                <a:effectLst/>
              </p:spPr>
            </p:cxnSp>
            <p:cxnSp>
              <p:nvCxnSpPr>
                <p:cNvPr id="7" name="Straight Arrow Connector 6"/>
                <p:cNvCxnSpPr/>
                <p:nvPr/>
              </p:nvCxnSpPr>
              <p:spPr bwMode="auto">
                <a:xfrm rot="5400000">
                  <a:off x="2860298" y="5114047"/>
                  <a:ext cx="5341385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 w="med" len="med"/>
                </a:ln>
                <a:effectLst/>
              </p:spPr>
            </p:cxnSp>
          </p:grpSp>
          <p:cxnSp>
            <p:nvCxnSpPr>
              <p:cNvPr id="9" name="Straight Arrow Connector 8"/>
              <p:cNvCxnSpPr/>
              <p:nvPr/>
            </p:nvCxnSpPr>
            <p:spPr bwMode="auto">
              <a:xfrm>
                <a:off x="3573263" y="3361712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0" name="Straight Arrow Connector 9"/>
              <p:cNvCxnSpPr/>
              <p:nvPr/>
            </p:nvCxnSpPr>
            <p:spPr bwMode="auto">
              <a:xfrm flipH="1">
                <a:off x="3576257" y="4198905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>
                <a:off x="3588708" y="4933501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3591702" y="5148155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3582247" y="5350358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/>
              <p:nvPr/>
            </p:nvCxnSpPr>
            <p:spPr bwMode="auto">
              <a:xfrm>
                <a:off x="3585241" y="5540110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" name="Straight Arrow Connector 14"/>
              <p:cNvCxnSpPr/>
              <p:nvPr/>
            </p:nvCxnSpPr>
            <p:spPr bwMode="auto">
              <a:xfrm flipH="1">
                <a:off x="3582245" y="5599374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flipH="1">
                <a:off x="3572790" y="5801577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 flipH="1">
                <a:off x="3575784" y="5991329"/>
                <a:ext cx="2340683" cy="59763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508355" y="1508866"/>
                <a:ext cx="819430" cy="81943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186194" y="1510795"/>
                <a:ext cx="854855" cy="854855"/>
              </a:xfrm>
              <a:prstGeom prst="rect">
                <a:avLst/>
              </a:prstGeom>
            </p:spPr>
          </p:pic>
          <p:sp>
            <p:nvSpPr>
              <p:cNvPr id="21" name="TextBox 20"/>
              <p:cNvSpPr txBox="1"/>
              <p:nvPr/>
            </p:nvSpPr>
            <p:spPr>
              <a:xfrm rot="869013">
                <a:off x="3643654" y="3276097"/>
                <a:ext cx="2262158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dirty="0" smtClean="0">
                    <a:latin typeface="+mn-lt"/>
                  </a:rPr>
                  <a:t>TCP SYN segment</a:t>
                </a:r>
                <a:endParaRPr lang="en-US" dirty="0">
                  <a:latin typeface="+mn-lt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869013">
                <a:off x="3731110" y="4919194"/>
                <a:ext cx="2195032" cy="33855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ACK+data</a:t>
                </a:r>
                <a:r>
                  <a:rPr lang="en-US" sz="1600" dirty="0" smtClean="0">
                    <a:latin typeface="+mn-lt"/>
                  </a:rPr>
                  <a:t> segment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20729555">
                <a:off x="3784989" y="4150641"/>
                <a:ext cx="1736473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dirty="0" smtClean="0">
                    <a:latin typeface="+mn-lt"/>
                  </a:rPr>
                  <a:t>TCP SYN ACK</a:t>
                </a:r>
                <a:endParaRPr lang="en-US" dirty="0">
                  <a:latin typeface="+mn-lt"/>
                </a:endParaRPr>
              </a:p>
            </p:txBody>
          </p:sp>
        </p:grpSp>
        <p:cxnSp>
          <p:nvCxnSpPr>
            <p:cNvPr id="24" name="Straight Arrow Connector 23"/>
            <p:cNvCxnSpPr/>
            <p:nvPr/>
          </p:nvCxnSpPr>
          <p:spPr bwMode="auto">
            <a:xfrm flipH="1">
              <a:off x="3577776" y="6193859"/>
              <a:ext cx="2340683" cy="597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Echo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837543"/>
            <a:ext cx="10044112" cy="593485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import </a:t>
            </a:r>
            <a:r>
              <a:rPr lang="en-US" sz="1800" dirty="0" err="1">
                <a:latin typeface="Courier"/>
                <a:cs typeface="Courier"/>
              </a:rPr>
              <a:t>java.io</a:t>
            </a:r>
            <a:r>
              <a:rPr lang="en-US" sz="1800" dirty="0">
                <a:latin typeface="Courier"/>
                <a:cs typeface="Courier"/>
              </a:rPr>
              <a:t>.*</a:t>
            </a:r>
            <a:r>
              <a:rPr lang="en-US" sz="1800" dirty="0" smtClean="0">
                <a:latin typeface="Courier"/>
                <a:cs typeface="Courier"/>
              </a:rPr>
              <a:t>; import </a:t>
            </a:r>
            <a:r>
              <a:rPr lang="en-US" sz="1800" dirty="0" err="1">
                <a:latin typeface="Courier"/>
                <a:cs typeface="Courier"/>
              </a:rPr>
              <a:t>java.net</a:t>
            </a:r>
            <a:r>
              <a:rPr lang="en-US" sz="1800" dirty="0">
                <a:latin typeface="Courier"/>
                <a:cs typeface="Courier"/>
              </a:rPr>
              <a:t>.*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public class </a:t>
            </a:r>
            <a:r>
              <a:rPr lang="en-US" sz="1800" dirty="0" err="1">
                <a:latin typeface="Courier"/>
                <a:cs typeface="Courier"/>
              </a:rPr>
              <a:t>TcpServer</a:t>
            </a:r>
            <a:r>
              <a:rPr lang="en-US" sz="1800" dirty="0">
                <a:latin typeface="Courier"/>
                <a:cs typeface="Courier"/>
              </a:rPr>
              <a:t> {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public static void main(String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[]) throws Exception {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// create listen </a:t>
            </a:r>
            <a:r>
              <a:rPr lang="en-US" sz="1800" dirty="0" smtClean="0">
                <a:latin typeface="Courier"/>
                <a:cs typeface="Courier"/>
              </a:rPr>
              <a:t>socket and buffer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b="1" dirty="0" err="1">
                <a:latin typeface="Courier"/>
                <a:cs typeface="Courier"/>
              </a:rPr>
              <a:t>ServerSocket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listenSock</a:t>
            </a:r>
            <a:r>
              <a:rPr lang="en-US" sz="1800" dirty="0">
                <a:latin typeface="Courier"/>
                <a:cs typeface="Courier"/>
              </a:rPr>
              <a:t> = new </a:t>
            </a:r>
            <a:r>
              <a:rPr lang="en-US" sz="1800" b="1" dirty="0" err="1">
                <a:latin typeface="Courier"/>
                <a:cs typeface="Courier"/>
              </a:rPr>
              <a:t>ServerSocket</a:t>
            </a:r>
            <a:r>
              <a:rPr lang="en-US" sz="1800" b="1" dirty="0">
                <a:latin typeface="Courier"/>
                <a:cs typeface="Courier"/>
              </a:rPr>
              <a:t>(6789)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byte[] </a:t>
            </a:r>
            <a:r>
              <a:rPr lang="en-US" sz="1800" dirty="0" err="1">
                <a:latin typeface="Courier"/>
                <a:cs typeface="Courier"/>
              </a:rPr>
              <a:t>buf</a:t>
            </a:r>
            <a:r>
              <a:rPr lang="en-US" sz="1800" dirty="0">
                <a:latin typeface="Courier"/>
                <a:cs typeface="Courier"/>
              </a:rPr>
              <a:t> = new byte[1000]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while (true) {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// wait for </a:t>
            </a:r>
            <a:r>
              <a:rPr lang="en-US" sz="1800" dirty="0" smtClean="0">
                <a:latin typeface="Courier"/>
                <a:cs typeface="Courier"/>
              </a:rPr>
              <a:t>connection request; create connection socket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b="1" dirty="0">
                <a:latin typeface="Courier"/>
                <a:cs typeface="Courier"/>
              </a:rPr>
              <a:t>Socket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connSock</a:t>
            </a:r>
            <a:r>
              <a:rPr lang="en-US" sz="1800" dirty="0">
                <a:latin typeface="Courier"/>
                <a:cs typeface="Courier"/>
              </a:rPr>
              <a:t> = </a:t>
            </a:r>
            <a:r>
              <a:rPr lang="en-US" sz="1800" dirty="0" err="1">
                <a:latin typeface="Courier"/>
                <a:cs typeface="Courier"/>
              </a:rPr>
              <a:t>listenSock.</a:t>
            </a:r>
            <a:r>
              <a:rPr lang="en-US" sz="1800" b="1" dirty="0" err="1">
                <a:latin typeface="Courier"/>
                <a:cs typeface="Courier"/>
              </a:rPr>
              <a:t>accept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r>
              <a:rPr lang="en-US" sz="1800" dirty="0">
                <a:latin typeface="Courier"/>
                <a:cs typeface="Courier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// create buffered versions of socket's in/out streams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BufferedInputStream</a:t>
            </a:r>
            <a:r>
              <a:rPr lang="en-US" sz="1800" dirty="0">
                <a:latin typeface="Courier"/>
                <a:cs typeface="Courier"/>
              </a:rPr>
              <a:t>   in = new </a:t>
            </a:r>
            <a:r>
              <a:rPr lang="en-US" sz="1800" dirty="0" err="1">
                <a:latin typeface="Courier"/>
                <a:cs typeface="Courier"/>
              </a:rPr>
              <a:t>BufferedInputStream</a:t>
            </a:r>
            <a:r>
              <a:rPr lang="en-US" sz="1800" dirty="0">
                <a:latin typeface="Courier"/>
                <a:cs typeface="Courier"/>
              </a:rPr>
              <a:t>(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			   </a:t>
            </a: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connSock.getInputStream</a:t>
            </a:r>
            <a:r>
              <a:rPr lang="en-US" sz="1800" dirty="0">
                <a:latin typeface="Courier"/>
                <a:cs typeface="Courier"/>
              </a:rPr>
              <a:t>());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BufferedOutputStream</a:t>
            </a:r>
            <a:r>
              <a:rPr lang="en-US" sz="1800" dirty="0">
                <a:latin typeface="Courier"/>
                <a:cs typeface="Courier"/>
              </a:rPr>
              <a:t> out = new </a:t>
            </a:r>
            <a:r>
              <a:rPr lang="en-US" sz="1800" dirty="0" err="1">
                <a:latin typeface="Courier"/>
                <a:cs typeface="Courier"/>
              </a:rPr>
              <a:t>BufferedOutputStream</a:t>
            </a:r>
            <a:r>
              <a:rPr lang="en-US" sz="1800" dirty="0">
                <a:latin typeface="Courier"/>
                <a:cs typeface="Courier"/>
              </a:rPr>
              <a:t>(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			   </a:t>
            </a: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connSock.getOutputStream</a:t>
            </a:r>
            <a:r>
              <a:rPr lang="en-US" sz="1800" dirty="0">
                <a:latin typeface="Courier"/>
                <a:cs typeface="Courier"/>
              </a:rPr>
              <a:t>())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while (true) </a:t>
            </a:r>
            <a:r>
              <a:rPr lang="en-US" sz="1800" dirty="0" smtClean="0">
                <a:latin typeface="Courier"/>
                <a:cs typeface="Courier"/>
              </a:rPr>
              <a:t>{ // read and echo until peer closes</a:t>
            </a:r>
            <a:endParaRPr lang="en-US" sz="1800" dirty="0">
              <a:latin typeface="Courier"/>
              <a:cs typeface="Courier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	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nbytes</a:t>
            </a:r>
            <a:r>
              <a:rPr lang="en-US" sz="1800" dirty="0">
                <a:latin typeface="Courier"/>
                <a:cs typeface="Courier"/>
              </a:rPr>
              <a:t> = </a:t>
            </a:r>
            <a:r>
              <a:rPr lang="en-US" sz="1800" dirty="0" err="1">
                <a:latin typeface="Courier"/>
                <a:cs typeface="Courier"/>
              </a:rPr>
              <a:t>in.read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buf</a:t>
            </a:r>
            <a:r>
              <a:rPr lang="en-US" sz="1800" dirty="0">
                <a:latin typeface="Courier"/>
                <a:cs typeface="Courier"/>
              </a:rPr>
              <a:t>, 0, </a:t>
            </a:r>
            <a:r>
              <a:rPr lang="en-US" sz="1800" dirty="0" err="1">
                <a:latin typeface="Courier"/>
                <a:cs typeface="Courier"/>
              </a:rPr>
              <a:t>buf.length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	if (</a:t>
            </a:r>
            <a:r>
              <a:rPr lang="en-US" sz="1800" dirty="0" err="1">
                <a:latin typeface="Courier"/>
                <a:cs typeface="Courier"/>
              </a:rPr>
              <a:t>nbytes</a:t>
            </a:r>
            <a:r>
              <a:rPr lang="en-US" sz="1800" dirty="0">
                <a:latin typeface="Courier"/>
                <a:cs typeface="Courier"/>
              </a:rPr>
              <a:t> &lt; 0) break;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	</a:t>
            </a:r>
            <a:r>
              <a:rPr lang="en-US" sz="1800" dirty="0" err="1">
                <a:latin typeface="Courier"/>
                <a:cs typeface="Courier"/>
              </a:rPr>
              <a:t>out.write</a:t>
            </a:r>
            <a:r>
              <a:rPr lang="en-US" sz="1800" dirty="0">
                <a:latin typeface="Courier"/>
                <a:cs typeface="Courier"/>
              </a:rPr>
              <a:t>(buf,0,nbytes); </a:t>
            </a:r>
            <a:r>
              <a:rPr lang="en-US" sz="1800" dirty="0" err="1">
                <a:latin typeface="Courier"/>
                <a:cs typeface="Courier"/>
              </a:rPr>
              <a:t>out.flush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}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connSock.close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"/>
                <a:cs typeface="Courier"/>
              </a:rPr>
              <a:t>}	 }	}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Echo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99679"/>
            <a:ext cx="10044112" cy="5772722"/>
          </a:xfrm>
        </p:spPr>
        <p:txBody>
          <a:bodyPr/>
          <a:lstStyle/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import </a:t>
            </a:r>
            <a:r>
              <a:rPr lang="en-US" sz="1800" dirty="0" err="1">
                <a:latin typeface="Courier"/>
                <a:cs typeface="Courier"/>
              </a:rPr>
              <a:t>java.io</a:t>
            </a:r>
            <a:r>
              <a:rPr lang="en-US" sz="1800" dirty="0">
                <a:latin typeface="Courier"/>
                <a:cs typeface="Courier"/>
              </a:rPr>
              <a:t>.*; import </a:t>
            </a:r>
            <a:r>
              <a:rPr lang="en-US" sz="1800" dirty="0" err="1">
                <a:latin typeface="Courier"/>
                <a:cs typeface="Courier"/>
              </a:rPr>
              <a:t>java.net</a:t>
            </a:r>
            <a:r>
              <a:rPr lang="en-US" sz="1800" dirty="0">
                <a:latin typeface="Courier"/>
                <a:cs typeface="Courier"/>
              </a:rPr>
              <a:t>.*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 smtClean="0">
                <a:latin typeface="Courier"/>
                <a:cs typeface="Courier"/>
              </a:rPr>
              <a:t>public </a:t>
            </a:r>
            <a:r>
              <a:rPr lang="en-US" sz="1800" dirty="0">
                <a:latin typeface="Courier"/>
                <a:cs typeface="Courier"/>
              </a:rPr>
              <a:t>class </a:t>
            </a:r>
            <a:r>
              <a:rPr lang="en-US" sz="1800" dirty="0" err="1">
                <a:latin typeface="Courier"/>
                <a:cs typeface="Courier"/>
              </a:rPr>
              <a:t>TcpClient</a:t>
            </a:r>
            <a:r>
              <a:rPr lang="en-US" sz="1800" dirty="0">
                <a:latin typeface="Courier"/>
                <a:cs typeface="Courier"/>
              </a:rPr>
              <a:t> {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public static void main(String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[]) throws Exception {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// </a:t>
            </a:r>
            <a:r>
              <a:rPr lang="en-US" sz="1800" dirty="0" smtClean="0">
                <a:latin typeface="Courier"/>
                <a:cs typeface="Courier"/>
              </a:rPr>
              <a:t>open socket and connect </a:t>
            </a:r>
            <a:r>
              <a:rPr lang="en-US" sz="1800" dirty="0">
                <a:latin typeface="Courier"/>
                <a:cs typeface="Courier"/>
              </a:rPr>
              <a:t>to server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b="1" dirty="0">
                <a:latin typeface="Courier"/>
                <a:cs typeface="Courier"/>
              </a:rPr>
              <a:t>Socket</a:t>
            </a:r>
            <a:r>
              <a:rPr lang="en-US" sz="1800" dirty="0">
                <a:latin typeface="Courier"/>
                <a:cs typeface="Courier"/>
              </a:rPr>
              <a:t> sock = new </a:t>
            </a:r>
            <a:r>
              <a:rPr lang="en-US" sz="1800" b="1" dirty="0">
                <a:latin typeface="Courier"/>
                <a:cs typeface="Courier"/>
              </a:rPr>
              <a:t>Socket(</a:t>
            </a:r>
            <a:r>
              <a:rPr lang="en-US" sz="1800" b="1" dirty="0" err="1">
                <a:latin typeface="Courier"/>
                <a:cs typeface="Courier"/>
              </a:rPr>
              <a:t>args</a:t>
            </a:r>
            <a:r>
              <a:rPr lang="en-US" sz="1800" b="1" dirty="0">
                <a:latin typeface="Courier"/>
                <a:cs typeface="Courier"/>
              </a:rPr>
              <a:t>[0], 6789)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// create buffered reader &amp; writer for socket's in/out streams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b="1" dirty="0" err="1">
                <a:latin typeface="Courier"/>
                <a:cs typeface="Courier"/>
              </a:rPr>
              <a:t>BufferedReader</a:t>
            </a:r>
            <a:r>
              <a:rPr lang="en-US" sz="1800" dirty="0">
                <a:latin typeface="Courier"/>
                <a:cs typeface="Courier"/>
              </a:rPr>
              <a:t>  in = new </a:t>
            </a:r>
            <a:r>
              <a:rPr lang="en-US" sz="1800" b="1" dirty="0" err="1">
                <a:latin typeface="Courier"/>
                <a:cs typeface="Courier"/>
              </a:rPr>
              <a:t>BufferedReader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 err="1">
                <a:latin typeface="Courier"/>
                <a:cs typeface="Courier"/>
              </a:rPr>
              <a:t>InputStreamReader</a:t>
            </a:r>
            <a:r>
              <a:rPr lang="en-US" sz="1800" dirty="0">
                <a:latin typeface="Courier"/>
                <a:cs typeface="Courier"/>
              </a:rPr>
              <a:t>(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		    	 </a:t>
            </a:r>
            <a:r>
              <a:rPr lang="en-US" sz="1800" dirty="0" smtClean="0">
                <a:latin typeface="Courier"/>
                <a:cs typeface="Courier"/>
              </a:rPr>
              <a:t>		   </a:t>
            </a:r>
            <a:r>
              <a:rPr lang="en-US" sz="1800" dirty="0" err="1" smtClean="0">
                <a:latin typeface="Courier"/>
                <a:cs typeface="Courier"/>
              </a:rPr>
              <a:t>sock.</a:t>
            </a:r>
            <a:r>
              <a:rPr lang="en-US" sz="1800" b="1" dirty="0" err="1" smtClean="0">
                <a:latin typeface="Courier"/>
                <a:cs typeface="Courier"/>
              </a:rPr>
              <a:t>getInputStream</a:t>
            </a:r>
            <a:r>
              <a:rPr lang="en-US" sz="1800" dirty="0">
                <a:latin typeface="Courier"/>
                <a:cs typeface="Courier"/>
              </a:rPr>
              <a:t>(),"US-ASCII"));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b="1" dirty="0" err="1">
                <a:latin typeface="Courier"/>
                <a:cs typeface="Courier"/>
              </a:rPr>
              <a:t>BufferedWriter</a:t>
            </a:r>
            <a:r>
              <a:rPr lang="en-US" sz="1800" dirty="0">
                <a:latin typeface="Courier"/>
                <a:cs typeface="Courier"/>
              </a:rPr>
              <a:t> out = new </a:t>
            </a:r>
            <a:r>
              <a:rPr lang="en-US" sz="1800" dirty="0" err="1">
                <a:latin typeface="Courier"/>
                <a:cs typeface="Courier"/>
              </a:rPr>
              <a:t>BufferedWriter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 err="1">
                <a:latin typeface="Courier"/>
                <a:cs typeface="Courier"/>
              </a:rPr>
              <a:t>OutputStreamWriter</a:t>
            </a:r>
            <a:r>
              <a:rPr lang="en-US" sz="1800" dirty="0">
                <a:latin typeface="Courier"/>
                <a:cs typeface="Courier"/>
              </a:rPr>
              <a:t>(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		    	 </a:t>
            </a:r>
            <a:r>
              <a:rPr lang="en-US" sz="1800" dirty="0" smtClean="0">
                <a:latin typeface="Courier"/>
                <a:cs typeface="Courier"/>
              </a:rPr>
              <a:t>		   </a:t>
            </a:r>
            <a:r>
              <a:rPr lang="en-US" sz="1800" dirty="0" err="1" smtClean="0">
                <a:latin typeface="Courier"/>
                <a:cs typeface="Courier"/>
              </a:rPr>
              <a:t>sock.getOutputStream</a:t>
            </a:r>
            <a:r>
              <a:rPr lang="en-US" sz="1800" dirty="0">
                <a:latin typeface="Courier"/>
                <a:cs typeface="Courier"/>
              </a:rPr>
              <a:t>(),"US-ASCII"))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endParaRPr lang="en-US" sz="1800" dirty="0">
              <a:latin typeface="Courier"/>
              <a:cs typeface="Courier"/>
            </a:endParaRP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// output second argument to server, adding a newline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// as delimiter; flush all data from buffer to network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out.write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[1]); </a:t>
            </a:r>
            <a:r>
              <a:rPr lang="en-US" sz="1800" dirty="0" err="1">
                <a:latin typeface="Courier"/>
                <a:cs typeface="Courier"/>
              </a:rPr>
              <a:t>out.newLine</a:t>
            </a:r>
            <a:r>
              <a:rPr lang="en-US" sz="1800" dirty="0">
                <a:latin typeface="Courier"/>
                <a:cs typeface="Courier"/>
              </a:rPr>
              <a:t>(); </a:t>
            </a:r>
            <a:r>
              <a:rPr lang="en-US" sz="1800" dirty="0" err="1">
                <a:latin typeface="Courier"/>
                <a:cs typeface="Courier"/>
              </a:rPr>
              <a:t>out.flush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endParaRPr lang="en-US" sz="1800" dirty="0">
              <a:latin typeface="Courier"/>
              <a:cs typeface="Courier"/>
            </a:endParaRP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// read data up to end of </a:t>
            </a:r>
            <a:r>
              <a:rPr lang="en-US" sz="1800" dirty="0" smtClean="0">
                <a:latin typeface="Courier"/>
                <a:cs typeface="Courier"/>
              </a:rPr>
              <a:t>line and close connection</a:t>
            </a:r>
            <a:endParaRPr lang="en-US" sz="1800" dirty="0">
              <a:latin typeface="Courier"/>
              <a:cs typeface="Courier"/>
            </a:endParaRP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System.out.println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in.readLine</a:t>
            </a:r>
            <a:r>
              <a:rPr lang="en-US" sz="1800" dirty="0">
                <a:latin typeface="Courier"/>
                <a:cs typeface="Courier"/>
              </a:rPr>
              <a:t>());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err="1">
                <a:latin typeface="Courier"/>
                <a:cs typeface="Courier"/>
              </a:rPr>
              <a:t>sock.close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120650" indent="9525">
              <a:lnSpc>
                <a:spcPct val="97000"/>
              </a:lnSpc>
              <a:spcBef>
                <a:spcPts val="0"/>
              </a:spcBef>
              <a:buNone/>
              <a:tabLst>
                <a:tab pos="454025" algn="l"/>
                <a:tab pos="801688" algn="l"/>
                <a:tab pos="1149350" algn="l"/>
                <a:tab pos="1484313" algn="l"/>
                <a:tab pos="1831975" algn="l"/>
                <a:tab pos="2165350" algn="l"/>
              </a:tabLst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</a:p>
          <a:p>
            <a:pPr>
              <a:lnSpc>
                <a:spcPct val="97000"/>
              </a:lnSpc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88" y="708021"/>
            <a:ext cx="9960812" cy="1188123"/>
          </a:xfrm>
        </p:spPr>
        <p:txBody>
          <a:bodyPr/>
          <a:lstStyle/>
          <a:p>
            <a:r>
              <a:rPr lang="en-US" dirty="0" smtClean="0"/>
              <a:t>Additional Classes/Methods Used</a:t>
            </a:r>
            <a:br>
              <a:rPr lang="en-US" dirty="0" smtClean="0"/>
            </a:br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SEE CHAPTER 3 OF CALVERT &amp;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DONAHOO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873913"/>
            <a:ext cx="10044112" cy="5691653"/>
          </a:xfrm>
        </p:spPr>
        <p:txBody>
          <a:bodyPr/>
          <a:lstStyle/>
          <a:p>
            <a:r>
              <a:rPr lang="en-US" dirty="0" err="1" smtClean="0"/>
              <a:t>ServerSocket</a:t>
            </a:r>
            <a:r>
              <a:rPr lang="en-US" dirty="0" smtClean="0"/>
              <a:t> (in </a:t>
            </a:r>
            <a:r>
              <a:rPr lang="en-US" dirty="0" err="1" smtClean="0"/>
              <a:t>java.net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to listen for incoming connection requests</a:t>
            </a:r>
          </a:p>
          <a:p>
            <a:r>
              <a:rPr lang="en-US" dirty="0" smtClean="0"/>
              <a:t>Socket (in </a:t>
            </a:r>
            <a:r>
              <a:rPr lang="en-US" dirty="0" err="1" smtClean="0"/>
              <a:t>java.net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for </a:t>
            </a:r>
            <a:r>
              <a:rPr lang="en-US" dirty="0" smtClean="0"/>
              <a:t>(TCP) connection </a:t>
            </a:r>
            <a:r>
              <a:rPr lang="en-US" dirty="0" smtClean="0"/>
              <a:t>sockets</a:t>
            </a:r>
          </a:p>
          <a:p>
            <a:pPr lvl="1"/>
            <a:r>
              <a:rPr lang="en-US" dirty="0" smtClean="0"/>
              <a:t>associated input and output streams for transferring </a:t>
            </a:r>
            <a:r>
              <a:rPr lang="en-US" b="1" i="1" dirty="0" smtClean="0"/>
              <a:t>bytes</a:t>
            </a:r>
          </a:p>
          <a:p>
            <a:r>
              <a:rPr lang="en-US" dirty="0" err="1" smtClean="0"/>
              <a:t>BufferedInputStream</a:t>
            </a:r>
            <a:r>
              <a:rPr lang="en-US" dirty="0" smtClean="0"/>
              <a:t>/</a:t>
            </a:r>
            <a:r>
              <a:rPr lang="en-US" dirty="0" err="1" smtClean="0"/>
              <a:t>BufferedOutputStream</a:t>
            </a:r>
            <a:r>
              <a:rPr lang="en-US" dirty="0" smtClean="0"/>
              <a:t> (in </a:t>
            </a:r>
            <a:r>
              <a:rPr lang="en-US" dirty="0" err="1" smtClean="0"/>
              <a:t>java.io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buffers </a:t>
            </a:r>
            <a:r>
              <a:rPr lang="en-US" b="1" i="1" dirty="0" smtClean="0"/>
              <a:t>bytes</a:t>
            </a:r>
            <a:r>
              <a:rPr lang="en-US" dirty="0" smtClean="0"/>
              <a:t> in user space for more efficient data transfers</a:t>
            </a:r>
          </a:p>
          <a:p>
            <a:r>
              <a:rPr lang="en-US" dirty="0" err="1" smtClean="0"/>
              <a:t>InputStreamReader</a:t>
            </a:r>
            <a:r>
              <a:rPr lang="en-US" dirty="0" smtClean="0"/>
              <a:t>/</a:t>
            </a:r>
            <a:r>
              <a:rPr lang="en-US" dirty="0" err="1" smtClean="0"/>
              <a:t>OutputStreamWriter</a:t>
            </a:r>
            <a:r>
              <a:rPr lang="en-US" dirty="0" smtClean="0"/>
              <a:t> (in </a:t>
            </a:r>
            <a:r>
              <a:rPr lang="en-US" dirty="0" err="1" smtClean="0"/>
              <a:t>java.io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converting between </a:t>
            </a:r>
            <a:r>
              <a:rPr lang="en-US" b="1" dirty="0" smtClean="0"/>
              <a:t>bytes</a:t>
            </a:r>
            <a:r>
              <a:rPr lang="en-US" dirty="0" smtClean="0"/>
              <a:t> and </a:t>
            </a:r>
            <a:r>
              <a:rPr lang="en-US" b="1" dirty="0" smtClean="0"/>
              <a:t>chars</a:t>
            </a:r>
            <a:r>
              <a:rPr lang="en-US" dirty="0" smtClean="0"/>
              <a:t>/</a:t>
            </a:r>
            <a:r>
              <a:rPr lang="en-US" b="1" dirty="0" smtClean="0"/>
              <a:t>Strings</a:t>
            </a:r>
          </a:p>
          <a:p>
            <a:pPr lvl="1"/>
            <a:r>
              <a:rPr lang="en-US" dirty="0" smtClean="0"/>
              <a:t>can use variety of encoding methods</a:t>
            </a:r>
          </a:p>
          <a:p>
            <a:r>
              <a:rPr lang="en-US" dirty="0" err="1" smtClean="0"/>
              <a:t>BufferedReader</a:t>
            </a:r>
            <a:r>
              <a:rPr lang="en-US" dirty="0" smtClean="0"/>
              <a:t>/</a:t>
            </a:r>
            <a:r>
              <a:rPr lang="en-US" dirty="0" err="1" smtClean="0"/>
              <a:t>BufferedWriter</a:t>
            </a:r>
            <a:r>
              <a:rPr lang="en-US" dirty="0" smtClean="0"/>
              <a:t> (in </a:t>
            </a:r>
            <a:r>
              <a:rPr lang="en-US" dirty="0" err="1" smtClean="0"/>
              <a:t>java.io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buffers </a:t>
            </a:r>
            <a:r>
              <a:rPr lang="en-US" i="1" dirty="0" smtClean="0"/>
              <a:t>chars</a:t>
            </a:r>
            <a:r>
              <a:rPr lang="en-US" dirty="0" smtClean="0"/>
              <a:t> in user space for more efficient transfers</a:t>
            </a:r>
          </a:p>
          <a:p>
            <a:pPr lvl="1"/>
            <a:r>
              <a:rPr lang="en-US" i="1" dirty="0" err="1" smtClean="0"/>
              <a:t>readLine</a:t>
            </a:r>
            <a:r>
              <a:rPr lang="en-US" dirty="0" smtClean="0"/>
              <a:t>() method simplifies parsing of input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644525"/>
            <a:ext cx="9923462" cy="949325"/>
          </a:xfrm>
        </p:spPr>
        <p:txBody>
          <a:bodyPr/>
          <a:lstStyle/>
          <a:p>
            <a:r>
              <a:rPr lang="en-US" dirty="0" smtClean="0"/>
              <a:t>Issues with Byte Stream Interface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86774"/>
            <a:ext cx="10044112" cy="2985626"/>
          </a:xfrm>
        </p:spPr>
        <p:txBody>
          <a:bodyPr/>
          <a:lstStyle/>
          <a:p>
            <a:r>
              <a:rPr lang="en-US" dirty="0" smtClean="0"/>
              <a:t>Bytes that are written together may not be transferred together, so don’t expect single read to get them all</a:t>
            </a:r>
          </a:p>
          <a:p>
            <a:r>
              <a:rPr lang="en-US" dirty="0" smtClean="0"/>
              <a:t>If receiver is slow to read bytes</a:t>
            </a:r>
          </a:p>
          <a:p>
            <a:pPr lvl="1"/>
            <a:r>
              <a:rPr lang="en-US" dirty="0" smtClean="0"/>
              <a:t>receiver’s socket buffer fills, causing it to flow-control sender</a:t>
            </a:r>
          </a:p>
          <a:p>
            <a:pPr lvl="1"/>
            <a:r>
              <a:rPr lang="en-US" dirty="0" smtClean="0"/>
              <a:t>when sender’s socket buffer fills, additional writes block, suspending application program</a:t>
            </a:r>
          </a:p>
          <a:p>
            <a:pPr lvl="1"/>
            <a:r>
              <a:rPr lang="en-US" dirty="0" smtClean="0"/>
              <a:t>bytes are transferred as space becomes available at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8" name="Group 51"/>
          <p:cNvGrpSpPr/>
          <p:nvPr/>
        </p:nvGrpSpPr>
        <p:grpSpPr>
          <a:xfrm>
            <a:off x="818245" y="1831674"/>
            <a:ext cx="8793906" cy="2698307"/>
            <a:chOff x="818245" y="1831674"/>
            <a:chExt cx="8793906" cy="2698307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5890411" y="3070871"/>
              <a:ext cx="1538757" cy="120938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TCP</a:t>
              </a:r>
            </a:p>
          </p:txBody>
        </p:sp>
        <p:sp>
          <p:nvSpPr>
            <p:cNvPr id="5" name="Rounded Rectangle 4"/>
            <p:cNvSpPr/>
            <p:nvPr/>
          </p:nvSpPr>
          <p:spPr bwMode="auto">
            <a:xfrm>
              <a:off x="818245" y="1831674"/>
              <a:ext cx="1538757" cy="818147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sender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5892224" y="1837540"/>
              <a:ext cx="1538757" cy="818147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receiver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842161" y="3064521"/>
              <a:ext cx="1538757" cy="120938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TCP</a:t>
              </a:r>
            </a:p>
          </p:txBody>
        </p:sp>
        <p:grpSp>
          <p:nvGrpSpPr>
            <p:cNvPr id="10" name="Group 31"/>
            <p:cNvGrpSpPr/>
            <p:nvPr/>
          </p:nvGrpSpPr>
          <p:grpSpPr>
            <a:xfrm>
              <a:off x="1573800" y="3498850"/>
              <a:ext cx="298450" cy="457200"/>
              <a:chOff x="4559300" y="3435350"/>
              <a:chExt cx="298450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4559301" y="3530600"/>
                <a:ext cx="292100" cy="356942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 bwMode="auto">
              <a:xfrm>
                <a:off x="4565650" y="3778250"/>
                <a:ext cx="27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4565650" y="3663950"/>
                <a:ext cx="27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1" name="Freeform 30"/>
              <p:cNvSpPr/>
              <p:nvPr/>
            </p:nvSpPr>
            <p:spPr>
              <a:xfrm>
                <a:off x="4559300" y="3435350"/>
                <a:ext cx="298450" cy="457200"/>
              </a:xfrm>
              <a:custGeom>
                <a:avLst/>
                <a:gdLst>
                  <a:gd name="connsiteX0" fmla="*/ 0 w 311150"/>
                  <a:gd name="connsiteY0" fmla="*/ 0 h 457200"/>
                  <a:gd name="connsiteX1" fmla="*/ 0 w 311150"/>
                  <a:gd name="connsiteY1" fmla="*/ 457200 h 457200"/>
                  <a:gd name="connsiteX2" fmla="*/ 298450 w 311150"/>
                  <a:gd name="connsiteY2" fmla="*/ 457200 h 457200"/>
                  <a:gd name="connsiteX3" fmla="*/ 298450 w 311150"/>
                  <a:gd name="connsiteY3" fmla="*/ 457200 h 457200"/>
                  <a:gd name="connsiteX4" fmla="*/ 311150 w 311150"/>
                  <a:gd name="connsiteY4" fmla="*/ 635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150" h="457200">
                    <a:moveTo>
                      <a:pt x="0" y="0"/>
                    </a:moveTo>
                    <a:lnTo>
                      <a:pt x="0" y="457200"/>
                    </a:lnTo>
                    <a:lnTo>
                      <a:pt x="298450" y="457200"/>
                    </a:lnTo>
                    <a:lnTo>
                      <a:pt x="298450" y="457200"/>
                    </a:lnTo>
                    <a:lnTo>
                      <a:pt x="311150" y="6350"/>
                    </a:lnTo>
                  </a:path>
                </a:pathLst>
              </a:custGeom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</p:grpSp>
        <p:grpSp>
          <p:nvGrpSpPr>
            <p:cNvPr id="11" name="Group 32"/>
            <p:cNvGrpSpPr/>
            <p:nvPr/>
          </p:nvGrpSpPr>
          <p:grpSpPr>
            <a:xfrm flipV="1">
              <a:off x="6774450" y="3517900"/>
              <a:ext cx="298450" cy="457200"/>
              <a:chOff x="4559300" y="3435350"/>
              <a:chExt cx="298450" cy="457200"/>
            </a:xfrm>
          </p:grpSpPr>
          <p:sp>
            <p:nvSpPr>
              <p:cNvPr id="34" name="Rectangle 33"/>
              <p:cNvSpPr/>
              <p:nvPr/>
            </p:nvSpPr>
            <p:spPr bwMode="auto">
              <a:xfrm>
                <a:off x="4559301" y="3530600"/>
                <a:ext cx="292100" cy="356942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4565650" y="3778250"/>
                <a:ext cx="27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4565650" y="3663950"/>
                <a:ext cx="27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7" name="Freeform 36"/>
              <p:cNvSpPr/>
              <p:nvPr/>
            </p:nvSpPr>
            <p:spPr>
              <a:xfrm>
                <a:off x="4559300" y="3435350"/>
                <a:ext cx="298450" cy="457200"/>
              </a:xfrm>
              <a:custGeom>
                <a:avLst/>
                <a:gdLst>
                  <a:gd name="connsiteX0" fmla="*/ 0 w 311150"/>
                  <a:gd name="connsiteY0" fmla="*/ 0 h 457200"/>
                  <a:gd name="connsiteX1" fmla="*/ 0 w 311150"/>
                  <a:gd name="connsiteY1" fmla="*/ 457200 h 457200"/>
                  <a:gd name="connsiteX2" fmla="*/ 298450 w 311150"/>
                  <a:gd name="connsiteY2" fmla="*/ 457200 h 457200"/>
                  <a:gd name="connsiteX3" fmla="*/ 298450 w 311150"/>
                  <a:gd name="connsiteY3" fmla="*/ 457200 h 457200"/>
                  <a:gd name="connsiteX4" fmla="*/ 311150 w 311150"/>
                  <a:gd name="connsiteY4" fmla="*/ 635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150" h="457200">
                    <a:moveTo>
                      <a:pt x="0" y="0"/>
                    </a:moveTo>
                    <a:lnTo>
                      <a:pt x="0" y="457200"/>
                    </a:lnTo>
                    <a:lnTo>
                      <a:pt x="298450" y="457200"/>
                    </a:lnTo>
                    <a:lnTo>
                      <a:pt x="298450" y="457200"/>
                    </a:lnTo>
                    <a:lnTo>
                      <a:pt x="311150" y="6350"/>
                    </a:lnTo>
                  </a:path>
                </a:pathLst>
              </a:custGeom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</p:grpSp>
        <p:sp>
          <p:nvSpPr>
            <p:cNvPr id="39" name="Freeform 38"/>
            <p:cNvSpPr/>
            <p:nvPr/>
          </p:nvSpPr>
          <p:spPr>
            <a:xfrm>
              <a:off x="1719849" y="3956490"/>
              <a:ext cx="5213739" cy="494859"/>
            </a:xfrm>
            <a:custGeom>
              <a:avLst/>
              <a:gdLst>
                <a:gd name="connsiteX0" fmla="*/ 0 w 311150"/>
                <a:gd name="connsiteY0" fmla="*/ 0 h 457200"/>
                <a:gd name="connsiteX1" fmla="*/ 0 w 311150"/>
                <a:gd name="connsiteY1" fmla="*/ 457200 h 457200"/>
                <a:gd name="connsiteX2" fmla="*/ 298450 w 311150"/>
                <a:gd name="connsiteY2" fmla="*/ 457200 h 457200"/>
                <a:gd name="connsiteX3" fmla="*/ 298450 w 311150"/>
                <a:gd name="connsiteY3" fmla="*/ 457200 h 457200"/>
                <a:gd name="connsiteX4" fmla="*/ 311150 w 311150"/>
                <a:gd name="connsiteY4" fmla="*/ 6350 h 457200"/>
                <a:gd name="connsiteX0" fmla="*/ 0 w 298450"/>
                <a:gd name="connsiteY0" fmla="*/ 5525 h 462725"/>
                <a:gd name="connsiteX1" fmla="*/ 0 w 298450"/>
                <a:gd name="connsiteY1" fmla="*/ 462725 h 462725"/>
                <a:gd name="connsiteX2" fmla="*/ 298450 w 298450"/>
                <a:gd name="connsiteY2" fmla="*/ 462725 h 462725"/>
                <a:gd name="connsiteX3" fmla="*/ 298450 w 298450"/>
                <a:gd name="connsiteY3" fmla="*/ 462725 h 462725"/>
                <a:gd name="connsiteX4" fmla="*/ 298064 w 298450"/>
                <a:gd name="connsiteY4" fmla="*/ 0 h 46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450" h="462725">
                  <a:moveTo>
                    <a:pt x="0" y="5525"/>
                  </a:moveTo>
                  <a:lnTo>
                    <a:pt x="0" y="462725"/>
                  </a:lnTo>
                  <a:lnTo>
                    <a:pt x="298450" y="462725"/>
                  </a:lnTo>
                  <a:lnTo>
                    <a:pt x="298450" y="462725"/>
                  </a:lnTo>
                  <a:cubicBezTo>
                    <a:pt x="298386" y="385604"/>
                    <a:pt x="298193" y="154242"/>
                    <a:pt x="298064" y="0"/>
                  </a:cubicBezTo>
                </a:path>
              </a:pathLst>
            </a:custGeom>
            <a:ln w="19050" cmpd="sng">
              <a:solidFill>
                <a:schemeClr val="tx1"/>
              </a:solidFill>
              <a:headEnd type="none"/>
              <a:tailEnd type="arrow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 bwMode="auto">
            <a:xfrm>
              <a:off x="1726200" y="26416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914150" y="26670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653300" y="4383931"/>
              <a:ext cx="501650" cy="14605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034300" y="4383931"/>
              <a:ext cx="120649" cy="14605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919066" y="4383931"/>
              <a:ext cx="277283" cy="14605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075700" y="4383931"/>
              <a:ext cx="120649" cy="14605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791134" y="4379698"/>
              <a:ext cx="624416" cy="14605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294900" y="4379698"/>
              <a:ext cx="120649" cy="14605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49" name="Rounded Rectangular Callout 48"/>
            <p:cNvSpPr/>
            <p:nvPr/>
          </p:nvSpPr>
          <p:spPr bwMode="auto">
            <a:xfrm>
              <a:off x="2622947" y="1953782"/>
              <a:ext cx="1805314" cy="989103"/>
            </a:xfrm>
            <a:prstGeom prst="wedgeRoundRectCallout">
              <a:avLst>
                <a:gd name="adj1" fmla="val -97587"/>
                <a:gd name="adj2" fmla="val 54661"/>
                <a:gd name="adj3" fmla="val 16667"/>
              </a:avLst>
            </a:prstGeom>
            <a:solidFill>
              <a:srgbClr val="CC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writes add bytes to socket buffer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50" name="Rounded Rectangular Callout 49"/>
            <p:cNvSpPr/>
            <p:nvPr/>
          </p:nvSpPr>
          <p:spPr bwMode="auto">
            <a:xfrm>
              <a:off x="2882118" y="3101634"/>
              <a:ext cx="2247071" cy="989102"/>
            </a:xfrm>
            <a:prstGeom prst="wedgeRoundRectCallout">
              <a:avLst>
                <a:gd name="adj1" fmla="val -2439"/>
                <a:gd name="adj2" fmla="val 77907"/>
                <a:gd name="adj3" fmla="val 16667"/>
              </a:avLst>
            </a:prstGeom>
            <a:solidFill>
              <a:srgbClr val="CC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packets formed</a:t>
              </a:r>
              <a:r>
                <a:rPr kumimoji="0" lang="en-US" sz="18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independently of writes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51" name="Rounded Rectangular Callout 50"/>
            <p:cNvSpPr/>
            <p:nvPr/>
          </p:nvSpPr>
          <p:spPr bwMode="auto">
            <a:xfrm>
              <a:off x="7806837" y="1947437"/>
              <a:ext cx="1805314" cy="989103"/>
            </a:xfrm>
            <a:prstGeom prst="wedgeRoundRectCallout">
              <a:avLst>
                <a:gd name="adj1" fmla="val -98263"/>
                <a:gd name="adj2" fmla="val 49723"/>
                <a:gd name="adj3" fmla="val 16667"/>
              </a:avLst>
            </a:prstGeom>
            <a:solidFill>
              <a:srgbClr val="CC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reads take bytes from socket buffer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027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/>
        </p:nvGrpSpPr>
        <p:grpSpPr>
          <a:xfrm>
            <a:off x="1497104" y="1572050"/>
            <a:ext cx="4679914" cy="2763115"/>
            <a:chOff x="1497104" y="1572050"/>
            <a:chExt cx="4679914" cy="2763115"/>
          </a:xfrm>
        </p:grpSpPr>
        <p:sp>
          <p:nvSpPr>
            <p:cNvPr id="6" name="laptop"/>
            <p:cNvSpPr>
              <a:spLocks noEditPoints="1" noChangeArrowheads="1"/>
            </p:cNvSpPr>
            <p:nvPr/>
          </p:nvSpPr>
          <p:spPr bwMode="auto">
            <a:xfrm>
              <a:off x="1497104" y="2283294"/>
              <a:ext cx="867128" cy="646162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1676242" y="1572050"/>
              <a:ext cx="4500776" cy="2763115"/>
              <a:chOff x="1676242" y="1612157"/>
              <a:chExt cx="4500776" cy="2763115"/>
            </a:xfrm>
          </p:grpSpPr>
          <p:sp>
            <p:nvSpPr>
              <p:cNvPr id="35" name="laptop"/>
              <p:cNvSpPr>
                <a:spLocks noEditPoints="1" noChangeArrowheads="1"/>
              </p:cNvSpPr>
              <p:nvPr/>
            </p:nvSpPr>
            <p:spPr bwMode="auto">
              <a:xfrm>
                <a:off x="5210965" y="1612157"/>
                <a:ext cx="867128" cy="646162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  <p:sp>
            <p:nvSpPr>
              <p:cNvPr id="5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2642583" y="2232622"/>
                <a:ext cx="2426296" cy="1470661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3075032" y="2901072"/>
                <a:ext cx="385113" cy="385113"/>
              </a:xfrm>
              <a:prstGeom prst="ellipse">
                <a:avLst/>
              </a:prstGeom>
              <a:solidFill>
                <a:srgbClr val="CC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4123146" y="2959889"/>
                <a:ext cx="385113" cy="385113"/>
              </a:xfrm>
              <a:prstGeom prst="ellipse">
                <a:avLst/>
              </a:prstGeom>
              <a:solidFill>
                <a:srgbClr val="CC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3901218" y="2443839"/>
                <a:ext cx="385113" cy="385113"/>
              </a:xfrm>
              <a:prstGeom prst="ellipse">
                <a:avLst/>
              </a:prstGeom>
              <a:solidFill>
                <a:srgbClr val="CC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34" name="laptop"/>
              <p:cNvSpPr>
                <a:spLocks noEditPoints="1" noChangeArrowheads="1"/>
              </p:cNvSpPr>
              <p:nvPr/>
            </p:nvSpPr>
            <p:spPr bwMode="auto">
              <a:xfrm>
                <a:off x="1676242" y="3425000"/>
                <a:ext cx="867128" cy="646162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  <p:sp>
            <p:nvSpPr>
              <p:cNvPr id="36" name="laptop"/>
              <p:cNvSpPr>
                <a:spLocks noEditPoints="1" noChangeArrowheads="1"/>
              </p:cNvSpPr>
              <p:nvPr/>
            </p:nvSpPr>
            <p:spPr bwMode="auto">
              <a:xfrm>
                <a:off x="5309890" y="3301992"/>
                <a:ext cx="867128" cy="646162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  <p:cxnSp>
            <p:nvCxnSpPr>
              <p:cNvPr id="38" name="Straight Connector 37"/>
              <p:cNvCxnSpPr>
                <a:stCxn id="6" idx="3"/>
                <a:endCxn id="19" idx="1"/>
              </p:cNvCxnSpPr>
              <p:nvPr/>
            </p:nvCxnSpPr>
            <p:spPr bwMode="auto">
              <a:xfrm>
                <a:off x="2232838" y="2524612"/>
                <a:ext cx="898592" cy="4328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0" name="Straight Connector 39"/>
              <p:cNvCxnSpPr>
                <a:stCxn id="34" idx="3"/>
                <a:endCxn id="19" idx="3"/>
              </p:cNvCxnSpPr>
              <p:nvPr/>
            </p:nvCxnSpPr>
            <p:spPr bwMode="auto">
              <a:xfrm flipV="1">
                <a:off x="2411976" y="3229787"/>
                <a:ext cx="719454" cy="4097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/>
              <p:cNvCxnSpPr>
                <a:stCxn id="19" idx="7"/>
                <a:endCxn id="33" idx="2"/>
              </p:cNvCxnSpPr>
              <p:nvPr/>
            </p:nvCxnSpPr>
            <p:spPr bwMode="auto">
              <a:xfrm rot="5400000" flipH="1" flipV="1">
                <a:off x="3491945" y="2548198"/>
                <a:ext cx="321074" cy="49747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4" name="Straight Connector 43"/>
              <p:cNvCxnSpPr>
                <a:stCxn id="33" idx="5"/>
                <a:endCxn id="32" idx="0"/>
              </p:cNvCxnSpPr>
              <p:nvPr/>
            </p:nvCxnSpPr>
            <p:spPr bwMode="auto">
              <a:xfrm rot="16200000" flipH="1">
                <a:off x="4179151" y="2823336"/>
                <a:ext cx="187335" cy="8577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/>
              <p:cNvCxnSpPr>
                <a:stCxn id="19" idx="6"/>
                <a:endCxn id="32" idx="2"/>
              </p:cNvCxnSpPr>
              <p:nvPr/>
            </p:nvCxnSpPr>
            <p:spPr bwMode="auto">
              <a:xfrm>
                <a:off x="3460145" y="3093629"/>
                <a:ext cx="663001" cy="5881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>
                <a:stCxn id="32" idx="6"/>
                <a:endCxn id="36" idx="1"/>
              </p:cNvCxnSpPr>
              <p:nvPr/>
            </p:nvCxnSpPr>
            <p:spPr bwMode="auto">
              <a:xfrm>
                <a:off x="4508259" y="3152446"/>
                <a:ext cx="936598" cy="36412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>
                <a:stCxn id="33" idx="7"/>
                <a:endCxn id="35" idx="1"/>
              </p:cNvCxnSpPr>
              <p:nvPr/>
            </p:nvCxnSpPr>
            <p:spPr bwMode="auto">
              <a:xfrm rot="5400000" flipH="1" flipV="1">
                <a:off x="4451182" y="1605488"/>
                <a:ext cx="673500" cy="111599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1" name="TextBox 60"/>
              <p:cNvSpPr txBox="1"/>
              <p:nvPr/>
            </p:nvSpPr>
            <p:spPr>
              <a:xfrm>
                <a:off x="1758150" y="4129051"/>
                <a:ext cx="745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1.2.3.4</a:t>
                </a:r>
                <a:endParaRPr lang="en-US" sz="1600" dirty="0">
                  <a:latin typeface="+mn-lt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 bwMode="auto">
            <a:xfrm>
              <a:off x="3475905" y="3141714"/>
              <a:ext cx="267378" cy="12032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3802101" y="3187162"/>
              <a:ext cx="267378" cy="12032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31" y="564311"/>
            <a:ext cx="9625012" cy="949325"/>
          </a:xfrm>
        </p:spPr>
        <p:txBody>
          <a:bodyPr/>
          <a:lstStyle/>
          <a:p>
            <a:r>
              <a:rPr lang="en-US" dirty="0" smtClean="0"/>
              <a:t>Internet Essentials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819" y="5053480"/>
            <a:ext cx="10044112" cy="2718920"/>
          </a:xfrm>
        </p:spPr>
        <p:txBody>
          <a:bodyPr/>
          <a:lstStyle/>
          <a:p>
            <a:r>
              <a:rPr lang="en-US" i="1" dirty="0" smtClean="0">
                <a:solidFill>
                  <a:schemeClr val="bg2"/>
                </a:solidFill>
              </a:rPr>
              <a:t>Routers </a:t>
            </a:r>
            <a:r>
              <a:rPr lang="en-US" dirty="0" smtClean="0">
                <a:solidFill>
                  <a:schemeClr val="bg2"/>
                </a:solidFill>
              </a:rPr>
              <a:t>forward </a:t>
            </a:r>
            <a:r>
              <a:rPr lang="en-US" i="1" dirty="0" smtClean="0">
                <a:solidFill>
                  <a:schemeClr val="bg2"/>
                </a:solidFill>
              </a:rPr>
              <a:t>packets </a:t>
            </a:r>
            <a:r>
              <a:rPr lang="en-US" dirty="0" smtClean="0">
                <a:solidFill>
                  <a:schemeClr val="bg2"/>
                </a:solidFill>
              </a:rPr>
              <a:t>among </a:t>
            </a:r>
            <a:r>
              <a:rPr lang="en-US" i="1" dirty="0" smtClean="0">
                <a:solidFill>
                  <a:schemeClr val="bg2"/>
                </a:solidFill>
              </a:rPr>
              <a:t>hosts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i="1" dirty="0" smtClean="0">
                <a:solidFill>
                  <a:schemeClr val="bg2"/>
                </a:solidFill>
              </a:rPr>
              <a:t>Internet Protocol</a:t>
            </a:r>
            <a:r>
              <a:rPr lang="en-US" dirty="0" smtClean="0">
                <a:solidFill>
                  <a:schemeClr val="bg2"/>
                </a:solidFill>
              </a:rPr>
              <a:t> (IP) provides </a:t>
            </a:r>
            <a:r>
              <a:rPr lang="en-US" i="1" dirty="0" smtClean="0">
                <a:solidFill>
                  <a:schemeClr val="bg2"/>
                </a:solidFill>
              </a:rPr>
              <a:t>best-effort delivery</a:t>
            </a:r>
            <a:r>
              <a:rPr lang="en-US" dirty="0" smtClean="0">
                <a:solidFill>
                  <a:schemeClr val="bg2"/>
                </a:solidFill>
              </a:rPr>
              <a:t> of </a:t>
            </a:r>
            <a:r>
              <a:rPr lang="en-US" i="1" dirty="0" smtClean="0">
                <a:solidFill>
                  <a:schemeClr val="bg2"/>
                </a:solidFill>
              </a:rPr>
              <a:t>datagram </a:t>
            </a:r>
            <a:r>
              <a:rPr lang="en-US" dirty="0" smtClean="0">
                <a:solidFill>
                  <a:schemeClr val="bg2"/>
                </a:solidFill>
              </a:rPr>
              <a:t>packets based on </a:t>
            </a:r>
            <a:r>
              <a:rPr lang="en-US" i="1" dirty="0" smtClean="0">
                <a:solidFill>
                  <a:schemeClr val="bg2"/>
                </a:solidFill>
              </a:rPr>
              <a:t>addresses </a:t>
            </a:r>
            <a:r>
              <a:rPr lang="en-US" dirty="0" smtClean="0">
                <a:solidFill>
                  <a:schemeClr val="bg2"/>
                </a:solidFill>
              </a:rPr>
              <a:t>in packet </a:t>
            </a:r>
            <a:r>
              <a:rPr lang="en-US" i="1" dirty="0" smtClean="0">
                <a:solidFill>
                  <a:schemeClr val="bg2"/>
                </a:solidFill>
              </a:rPr>
              <a:t>headers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i="1" dirty="0" smtClean="0"/>
              <a:t>Processes</a:t>
            </a:r>
            <a:r>
              <a:rPr lang="en-US" dirty="0" smtClean="0"/>
              <a:t> use </a:t>
            </a:r>
            <a:r>
              <a:rPr lang="en-US" i="1" dirty="0" smtClean="0"/>
              <a:t>sockets </a:t>
            </a:r>
            <a:r>
              <a:rPr lang="en-US" dirty="0" smtClean="0"/>
              <a:t>as interface to </a:t>
            </a:r>
            <a:r>
              <a:rPr lang="en-US" i="1" dirty="0" smtClean="0"/>
              <a:t>network stack</a:t>
            </a:r>
          </a:p>
          <a:p>
            <a:r>
              <a:rPr lang="en-US" i="1" dirty="0" smtClean="0"/>
              <a:t>Transport protocols</a:t>
            </a:r>
            <a:r>
              <a:rPr lang="en-US" dirty="0" smtClean="0"/>
              <a:t> define </a:t>
            </a:r>
            <a:r>
              <a:rPr lang="en-US" i="1" dirty="0" smtClean="0"/>
              <a:t>port numbers</a:t>
            </a:r>
            <a:r>
              <a:rPr lang="en-US" dirty="0" smtClean="0"/>
              <a:t> used to identify specific sockets </a:t>
            </a:r>
            <a:endParaRPr lang="en-US" i="1" dirty="0" smtClean="0"/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648993" y="2068204"/>
            <a:ext cx="621055" cy="372255"/>
          </a:xfrm>
          <a:prstGeom prst="wedgeRoundRectCallout">
            <a:avLst>
              <a:gd name="adj1" fmla="val 98963"/>
              <a:gd name="adj2" fmla="val 73795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host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5040067" y="4117651"/>
            <a:ext cx="2293874" cy="893992"/>
            <a:chOff x="2673776" y="4144389"/>
            <a:chExt cx="2293874" cy="893992"/>
          </a:xfrm>
        </p:grpSpPr>
        <p:grpSp>
          <p:nvGrpSpPr>
            <p:cNvPr id="56" name="Group 55"/>
            <p:cNvGrpSpPr/>
            <p:nvPr/>
          </p:nvGrpSpPr>
          <p:grpSpPr>
            <a:xfrm>
              <a:off x="2673776" y="4144389"/>
              <a:ext cx="1938485" cy="451859"/>
              <a:chOff x="2379658" y="4144389"/>
              <a:chExt cx="1938485" cy="451859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2379658" y="4144389"/>
                <a:ext cx="1938485" cy="451859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3970553" y="4163099"/>
                <a:ext cx="339564" cy="41443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da</a:t>
                </a:r>
                <a:endParaRPr kumimoji="0" lang="en-US" sz="1800" b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2986599" y="4163099"/>
                <a:ext cx="339564" cy="414439"/>
              </a:xfrm>
              <a:prstGeom prst="rect">
                <a:avLst/>
              </a:prstGeom>
              <a:solidFill>
                <a:srgbClr val="99FF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sp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3326163" y="4163099"/>
                <a:ext cx="339564" cy="414439"/>
              </a:xfrm>
              <a:prstGeom prst="rect">
                <a:avLst/>
              </a:prstGeom>
              <a:solidFill>
                <a:srgbClr val="99FF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dp</a:t>
                </a:r>
                <a:endParaRPr kumimoji="0" lang="en-US" sz="1800" b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3652359" y="4163099"/>
                <a:ext cx="339564" cy="41443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sa</a:t>
                </a:r>
                <a:endParaRPr kumimoji="0" lang="en-US" sz="1800" b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</p:grpSp>
        <p:sp>
          <p:nvSpPr>
            <p:cNvPr id="57" name="Left Brace 56"/>
            <p:cNvSpPr/>
            <p:nvPr/>
          </p:nvSpPr>
          <p:spPr bwMode="auto">
            <a:xfrm rot="16200000">
              <a:off x="3542752" y="4371662"/>
              <a:ext cx="142485" cy="659653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8" name="Left Brace 57"/>
            <p:cNvSpPr/>
            <p:nvPr/>
          </p:nvSpPr>
          <p:spPr bwMode="auto">
            <a:xfrm rot="16200000">
              <a:off x="4216538" y="4363634"/>
              <a:ext cx="142485" cy="659653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36017" y="4792160"/>
              <a:ext cx="1031633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addresses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324359" y="4784132"/>
              <a:ext cx="527689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ports</a:t>
              </a:r>
              <a:endParaRPr lang="en-US" sz="1600" dirty="0">
                <a:latin typeface="+mn-lt"/>
              </a:endParaRPr>
            </a:p>
          </p:txBody>
        </p:sp>
      </p:grpSp>
      <p:sp>
        <p:nvSpPr>
          <p:cNvPr id="62" name="Rounded Rectangular Callout 61"/>
          <p:cNvSpPr/>
          <p:nvPr/>
        </p:nvSpPr>
        <p:spPr bwMode="auto">
          <a:xfrm>
            <a:off x="307487" y="3529415"/>
            <a:ext cx="1056139" cy="668450"/>
          </a:xfrm>
          <a:prstGeom prst="wedgeRoundRectCallout">
            <a:avLst>
              <a:gd name="adj1" fmla="val 79750"/>
              <a:gd name="adj2" fmla="val 53641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IP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address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6697807" y="1506174"/>
            <a:ext cx="1778059" cy="2076717"/>
            <a:chOff x="6697807" y="1546281"/>
            <a:chExt cx="1778059" cy="2076717"/>
          </a:xfrm>
        </p:grpSpPr>
        <p:sp>
          <p:nvSpPr>
            <p:cNvPr id="74" name="Rounded Rectangular Callout 73"/>
            <p:cNvSpPr/>
            <p:nvPr/>
          </p:nvSpPr>
          <p:spPr bwMode="auto">
            <a:xfrm>
              <a:off x="6697807" y="1546281"/>
              <a:ext cx="1778059" cy="2076717"/>
            </a:xfrm>
            <a:prstGeom prst="wedgeRoundRectCallout">
              <a:avLst>
                <a:gd name="adj1" fmla="val -96832"/>
                <a:gd name="adj2" fmla="val -35889"/>
                <a:gd name="adj3" fmla="val 16667"/>
              </a:avLst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64" name="Rounded Rectangle 63"/>
            <p:cNvSpPr/>
            <p:nvPr/>
          </p:nvSpPr>
          <p:spPr bwMode="auto">
            <a:xfrm>
              <a:off x="6791389" y="1631017"/>
              <a:ext cx="1604263" cy="1911767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925076" y="1764707"/>
              <a:ext cx="481279" cy="708557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p</a:t>
              </a:r>
              <a:r>
                <a: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451804" y="1756679"/>
              <a:ext cx="481279" cy="708557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p</a:t>
              </a:r>
              <a:r>
                <a: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2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75132" y="1976643"/>
              <a:ext cx="223919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...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9" name="Straight Connector 68"/>
            <p:cNvCxnSpPr>
              <a:stCxn id="64" idx="1"/>
              <a:endCxn id="64" idx="3"/>
            </p:cNvCxnSpPr>
            <p:nvPr/>
          </p:nvCxnSpPr>
          <p:spPr bwMode="auto">
            <a:xfrm rot="10800000" flipH="1">
              <a:off x="6791388" y="2586901"/>
              <a:ext cx="160426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0" name="Rounded Rectangle 69"/>
            <p:cNvSpPr/>
            <p:nvPr/>
          </p:nvSpPr>
          <p:spPr bwMode="auto">
            <a:xfrm>
              <a:off x="6925078" y="2754013"/>
              <a:ext cx="1256673" cy="65508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network</a:t>
              </a:r>
              <a:r>
                <a:rPr kumimoji="0" lang="en-US" sz="18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stack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72" name="Rounded Rectangle 71"/>
            <p:cNvSpPr/>
            <p:nvPr/>
          </p:nvSpPr>
          <p:spPr bwMode="auto">
            <a:xfrm>
              <a:off x="7620258" y="2433157"/>
              <a:ext cx="133689" cy="347594"/>
            </a:xfrm>
            <a:prstGeom prst="roundRect">
              <a:avLst/>
            </a:prstGeom>
            <a:solidFill>
              <a:srgbClr val="99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3" name="Rounded Rectangle 72"/>
            <p:cNvSpPr/>
            <p:nvPr/>
          </p:nvSpPr>
          <p:spPr bwMode="auto">
            <a:xfrm>
              <a:off x="7104215" y="2425129"/>
              <a:ext cx="133689" cy="347594"/>
            </a:xfrm>
            <a:prstGeom prst="roundRect">
              <a:avLst/>
            </a:prstGeom>
            <a:solidFill>
              <a:srgbClr val="99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sp>
        <p:nvSpPr>
          <p:cNvPr id="75" name="Rounded Rectangular Callout 74"/>
          <p:cNvSpPr/>
          <p:nvPr/>
        </p:nvSpPr>
        <p:spPr bwMode="auto">
          <a:xfrm>
            <a:off x="5679092" y="2602431"/>
            <a:ext cx="898395" cy="372255"/>
          </a:xfrm>
          <a:prstGeom prst="wedgeRoundRectCallout">
            <a:avLst>
              <a:gd name="adj1" fmla="val 114360"/>
              <a:gd name="adj2" fmla="val -45640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socket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6684434" y="2719247"/>
            <a:ext cx="1002669" cy="1625677"/>
            <a:chOff x="6684434" y="2759354"/>
            <a:chExt cx="1002669" cy="1625677"/>
          </a:xfrm>
        </p:grpSpPr>
        <p:sp>
          <p:nvSpPr>
            <p:cNvPr id="76" name="Arc 75"/>
            <p:cNvSpPr/>
            <p:nvPr/>
          </p:nvSpPr>
          <p:spPr bwMode="auto">
            <a:xfrm rot="5400000">
              <a:off x="6280023" y="3252010"/>
              <a:ext cx="1537432" cy="728609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78" name="Straight Arrow Connector 77"/>
            <p:cNvCxnSpPr>
              <a:stCxn id="76" idx="0"/>
              <a:endCxn id="73" idx="2"/>
            </p:cNvCxnSpPr>
            <p:nvPr/>
          </p:nvCxnSpPr>
          <p:spPr bwMode="auto">
            <a:xfrm rot="16200000" flipV="1">
              <a:off x="6863572" y="3066843"/>
              <a:ext cx="856961" cy="2419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>
              <a:stCxn id="76" idx="0"/>
              <a:endCxn id="72" idx="2"/>
            </p:cNvCxnSpPr>
            <p:nvPr/>
          </p:nvCxnSpPr>
          <p:spPr bwMode="auto">
            <a:xfrm rot="5400000" flipH="1" flipV="1">
              <a:off x="7125607" y="3054820"/>
              <a:ext cx="848933" cy="27405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1" name="Rounded Rectangular Callout 80"/>
          <p:cNvSpPr/>
          <p:nvPr/>
        </p:nvSpPr>
        <p:spPr bwMode="auto">
          <a:xfrm>
            <a:off x="7986559" y="3679978"/>
            <a:ext cx="1625659" cy="638207"/>
          </a:xfrm>
          <a:prstGeom prst="wedgeRoundRectCallout">
            <a:avLst>
              <a:gd name="adj1" fmla="val -84873"/>
              <a:gd name="adj2" fmla="val -74371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select socket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using port#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63" name="Rounded Rectangular Callout 62"/>
          <p:cNvSpPr/>
          <p:nvPr/>
        </p:nvSpPr>
        <p:spPr bwMode="auto">
          <a:xfrm>
            <a:off x="7786030" y="1006180"/>
            <a:ext cx="997319" cy="372255"/>
          </a:xfrm>
          <a:prstGeom prst="wedgeRoundRectCallout">
            <a:avLst>
              <a:gd name="adj1" fmla="val -52306"/>
              <a:gd name="adj2" fmla="val 166250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process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2860944" y="3802987"/>
            <a:ext cx="849520" cy="372255"/>
          </a:xfrm>
          <a:prstGeom prst="wedgeRoundRectCallout">
            <a:avLst>
              <a:gd name="adj1" fmla="val 43449"/>
              <a:gd name="adj2" fmla="val -200069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packet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3141691" y="1758800"/>
            <a:ext cx="788502" cy="372255"/>
          </a:xfrm>
          <a:prstGeom prst="wedgeRoundRectCallout">
            <a:avLst>
              <a:gd name="adj1" fmla="val 62128"/>
              <a:gd name="adj2" fmla="val 141017"/>
              <a:gd name="adj3" fmla="val 1666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router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  <p:bldP spid="62" grpId="0" animBg="1"/>
      <p:bldP spid="75" grpId="0" animBg="1"/>
      <p:bldP spid="81" grpId="0" animBg="1"/>
      <p:bldP spid="63" grpId="0" animBg="1"/>
      <p:bldP spid="18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729869"/>
            <a:ext cx="9923462" cy="9493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(Formatting) </a:t>
            </a:r>
            <a:r>
              <a:rPr lang="en-US" dirty="0" smtClean="0"/>
              <a:t>Issue with </a:t>
            </a:r>
            <a:r>
              <a:rPr lang="en-US" dirty="0" smtClean="0"/>
              <a:t>Byte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79519"/>
            <a:ext cx="10044112" cy="5692881"/>
          </a:xfrm>
        </p:spPr>
        <p:txBody>
          <a:bodyPr/>
          <a:lstStyle/>
          <a:p>
            <a:r>
              <a:rPr lang="en-US" dirty="0" smtClean="0"/>
              <a:t>Since no visible packet boundaries </a:t>
            </a:r>
            <a:r>
              <a:rPr lang="en-US" dirty="0" smtClean="0"/>
              <a:t>(</a:t>
            </a:r>
            <a:r>
              <a:rPr lang="en-US" dirty="0" smtClean="0"/>
              <a:t>unlike</a:t>
            </a:r>
            <a:r>
              <a:rPr lang="en-US" dirty="0" smtClean="0"/>
              <a:t> </a:t>
            </a:r>
            <a:r>
              <a:rPr lang="en-US" dirty="0" err="1" smtClean="0"/>
              <a:t>datagrams</a:t>
            </a:r>
            <a:r>
              <a:rPr lang="en-US" dirty="0" smtClean="0"/>
              <a:t>), sending program must format data to assist receiver</a:t>
            </a:r>
          </a:p>
          <a:p>
            <a:r>
              <a:rPr lang="en-US" dirty="0" smtClean="0"/>
              <a:t>For character data, common technique is to use newline character (or CR,LF pair) as delimiter</a:t>
            </a:r>
          </a:p>
          <a:p>
            <a:pPr lvl="1"/>
            <a:r>
              <a:rPr lang="en-US" dirty="0" smtClean="0"/>
              <a:t>receiver reads complete lines, then parses contents of each line</a:t>
            </a:r>
          </a:p>
          <a:p>
            <a:r>
              <a:rPr lang="en-US" dirty="0" smtClean="0"/>
              <a:t>For binary data, simplest approach is fixed format</a:t>
            </a:r>
          </a:p>
          <a:p>
            <a:pPr lvl="1"/>
            <a:r>
              <a:rPr lang="en-US" dirty="0" smtClean="0"/>
              <a:t>receiver relies on pre-arranged format when reading data</a:t>
            </a:r>
          </a:p>
          <a:p>
            <a:pPr lvl="1"/>
            <a:r>
              <a:rPr lang="en-US" dirty="0" smtClean="0"/>
              <a:t>can send a variable length array by first sending a length field</a:t>
            </a:r>
          </a:p>
          <a:p>
            <a:pPr lvl="2"/>
            <a:r>
              <a:rPr lang="en-US" dirty="0" smtClean="0"/>
              <a:t>receiver first reads length, then reads as many additional items as specified by the length field</a:t>
            </a:r>
          </a:p>
          <a:p>
            <a:r>
              <a:rPr lang="en-US" dirty="0" smtClean="0"/>
              <a:t>Many other possibilities, but there must be some well-defined format that receiver can depend on</a:t>
            </a:r>
          </a:p>
          <a:p>
            <a:r>
              <a:rPr lang="en-US" dirty="0" smtClean="0"/>
              <a:t>Basically, defining an application protocol!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3BD5-0FAF-1F42-99F7-A3F60D4F8C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27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644525"/>
            <a:ext cx="9625012" cy="12695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Network and Host Byte Orders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SEE CHAPTER 3 OF CALVERT &amp;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DONAHOO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42963"/>
            <a:ext cx="10044112" cy="6029438"/>
          </a:xfrm>
        </p:spPr>
        <p:txBody>
          <a:bodyPr/>
          <a:lstStyle/>
          <a:p>
            <a:r>
              <a:rPr lang="en-US" dirty="0" smtClean="0"/>
              <a:t>Two common conventions for representing multi-byte values in a computer’s memory</a:t>
            </a:r>
          </a:p>
          <a:p>
            <a:pPr lvl="1"/>
            <a:r>
              <a:rPr lang="en-US" dirty="0" smtClean="0"/>
              <a:t>little-endian – low order byte comes first in memory</a:t>
            </a:r>
          </a:p>
          <a:p>
            <a:pPr lvl="2"/>
            <a:r>
              <a:rPr lang="en-US" dirty="0" smtClean="0"/>
              <a:t>so 32 bit hex value 0xabcdef12 is stored 12, </a:t>
            </a:r>
            <a:r>
              <a:rPr lang="en-US" dirty="0" err="1" smtClean="0"/>
              <a:t>ef</a:t>
            </a:r>
            <a:r>
              <a:rPr lang="en-US" dirty="0" smtClean="0"/>
              <a:t>, </a:t>
            </a:r>
            <a:r>
              <a:rPr lang="en-US" dirty="0" err="1" smtClean="0"/>
              <a:t>cd</a:t>
            </a:r>
            <a:r>
              <a:rPr lang="en-US" dirty="0" smtClean="0"/>
              <a:t>, </a:t>
            </a:r>
            <a:r>
              <a:rPr lang="en-US" dirty="0" err="1" smtClean="0"/>
              <a:t>ab</a:t>
            </a:r>
            <a:endParaRPr lang="en-US" dirty="0" smtClean="0"/>
          </a:p>
          <a:p>
            <a:pPr lvl="1"/>
            <a:r>
              <a:rPr lang="en-US" dirty="0" smtClean="0"/>
              <a:t>big-endian – high order byte comes first</a:t>
            </a:r>
          </a:p>
          <a:p>
            <a:r>
              <a:rPr lang="en-US" dirty="0" smtClean="0"/>
              <a:t>Internet protocols assume high-order byte sent first</a:t>
            </a:r>
          </a:p>
          <a:p>
            <a:pPr lvl="1"/>
            <a:r>
              <a:rPr lang="en-US" dirty="0" smtClean="0"/>
              <a:t>to ensure this, may need to reformat data before sending a packet (and after receiving it)</a:t>
            </a:r>
          </a:p>
          <a:p>
            <a:pPr lvl="1"/>
            <a:r>
              <a:rPr lang="en-US" dirty="0" smtClean="0"/>
              <a:t>Java provides mechanisms to handle this automatically</a:t>
            </a:r>
          </a:p>
          <a:p>
            <a:pPr lvl="2"/>
            <a:r>
              <a:rPr lang="en-US" dirty="0" err="1" smtClean="0"/>
              <a:t>DataInputStream</a:t>
            </a:r>
            <a:r>
              <a:rPr lang="en-US" dirty="0" smtClean="0"/>
              <a:t>/</a:t>
            </a:r>
            <a:r>
              <a:rPr lang="en-US" dirty="0" err="1" smtClean="0"/>
              <a:t>DataOutputStream</a:t>
            </a:r>
            <a:r>
              <a:rPr lang="en-US" dirty="0" smtClean="0"/>
              <a:t> (in </a:t>
            </a:r>
            <a:r>
              <a:rPr lang="en-US" dirty="0" err="1" smtClean="0"/>
              <a:t>java.io</a:t>
            </a:r>
            <a:r>
              <a:rPr lang="en-US" dirty="0" smtClean="0"/>
              <a:t>) for TCP sockets</a:t>
            </a:r>
          </a:p>
          <a:p>
            <a:pPr marL="889000" lvl="2" indent="258763">
              <a:buNone/>
            </a:pPr>
            <a:r>
              <a:rPr lang="en-US" dirty="0" smtClean="0"/>
              <a:t>declare </a:t>
            </a:r>
            <a:r>
              <a:rPr lang="en-US" dirty="0"/>
              <a:t>by “wrapping” </a:t>
            </a:r>
            <a:r>
              <a:rPr lang="en-US" dirty="0" err="1"/>
              <a:t>BufferedInputStream</a:t>
            </a:r>
            <a:r>
              <a:rPr lang="en-US" dirty="0"/>
              <a:t>/</a:t>
            </a:r>
            <a:r>
              <a:rPr lang="en-US" dirty="0" err="1" smtClean="0"/>
              <a:t>OutputStream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>
                <a:latin typeface="Courier"/>
                <a:cs typeface="Courier"/>
              </a:rPr>
              <a:t>DataInputStream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in = new </a:t>
            </a:r>
            <a:r>
              <a:rPr lang="en-US" dirty="0" err="1">
                <a:latin typeface="Courier"/>
                <a:cs typeface="Courier"/>
              </a:rPr>
              <a:t>DataInputStream</a:t>
            </a:r>
            <a:r>
              <a:rPr lang="en-US" dirty="0" smtClean="0">
                <a:latin typeface="Courier"/>
                <a:cs typeface="Courier"/>
              </a:rPr>
              <a:t>(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new </a:t>
            </a:r>
            <a:r>
              <a:rPr lang="en-US" dirty="0" err="1">
                <a:latin typeface="Courier"/>
                <a:cs typeface="Courier"/>
              </a:rPr>
              <a:t>BufferedInputStream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connSock.getInputStream</a:t>
            </a:r>
            <a:r>
              <a:rPr lang="en-US" dirty="0">
                <a:latin typeface="Courier"/>
                <a:cs typeface="Courier"/>
              </a:rPr>
              <a:t>()))</a:t>
            </a:r>
            <a:r>
              <a:rPr lang="en-US" dirty="0" smtClean="0">
                <a:latin typeface="Courier"/>
                <a:cs typeface="Courier"/>
              </a:rPr>
              <a:t>;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cs typeface="Courier"/>
              </a:rPr>
              <a:t>use </a:t>
            </a:r>
            <a:r>
              <a:rPr lang="en-US" dirty="0">
                <a:cs typeface="Courier"/>
              </a:rPr>
              <a:t>provided methods to write/read binary </a:t>
            </a:r>
            <a:r>
              <a:rPr lang="en-US" dirty="0" smtClean="0">
                <a:cs typeface="Courier"/>
              </a:rPr>
              <a:t>data, e.g.,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in.readInt</a:t>
            </a:r>
            <a:r>
              <a:rPr lang="en-US" dirty="0">
                <a:latin typeface="Courier"/>
                <a:cs typeface="Courier"/>
              </a:rPr>
              <a:t>(); float x; </a:t>
            </a:r>
            <a:r>
              <a:rPr lang="en-US" dirty="0" err="1">
                <a:latin typeface="Courier"/>
                <a:cs typeface="Courier"/>
              </a:rPr>
              <a:t>out.writeFloat</a:t>
            </a:r>
            <a:r>
              <a:rPr lang="en-US" dirty="0">
                <a:latin typeface="Courier"/>
                <a:cs typeface="Courier"/>
              </a:rPr>
              <a:t>(x)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 smtClean="0"/>
          </a:p>
          <a:p>
            <a:pPr lvl="2"/>
            <a:r>
              <a:rPr lang="en-US" dirty="0" err="1" smtClean="0"/>
              <a:t>ByteBuffers</a:t>
            </a:r>
            <a:r>
              <a:rPr lang="en-US" dirty="0" smtClean="0"/>
              <a:t> (in </a:t>
            </a:r>
            <a:r>
              <a:rPr lang="en-US" dirty="0" err="1" smtClean="0"/>
              <a:t>java.nio</a:t>
            </a:r>
            <a:r>
              <a:rPr lang="en-US" dirty="0" smtClean="0"/>
              <a:t>) for UDP sockets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685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Segment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867617"/>
            <a:ext cx="10044111" cy="5904783"/>
          </a:xfrm>
        </p:spPr>
        <p:txBody>
          <a:bodyPr/>
          <a:lstStyle/>
          <a:p>
            <a:r>
              <a:rPr lang="en-US" dirty="0" smtClean="0"/>
              <a:t>Port numbers are 16 bits long</a:t>
            </a:r>
          </a:p>
          <a:p>
            <a:r>
              <a:rPr lang="en-US" dirty="0" smtClean="0"/>
              <a:t>Length specifies number of 32 bit </a:t>
            </a:r>
            <a:br>
              <a:rPr lang="en-US" dirty="0" smtClean="0"/>
            </a:br>
            <a:r>
              <a:rPr lang="en-US" dirty="0" smtClean="0"/>
              <a:t>words in TCP header (typically 5)</a:t>
            </a:r>
          </a:p>
          <a:p>
            <a:r>
              <a:rPr lang="en-US" dirty="0" smtClean="0"/>
              <a:t>Flags include (among others):</a:t>
            </a:r>
          </a:p>
          <a:p>
            <a:pPr lvl="1"/>
            <a:r>
              <a:rPr lang="en-US" dirty="0" smtClean="0"/>
              <a:t>SYN and FIN bits used to setup and </a:t>
            </a:r>
            <a:br>
              <a:rPr lang="en-US" dirty="0" smtClean="0"/>
            </a:br>
            <a:r>
              <a:rPr lang="en-US" dirty="0" smtClean="0"/>
              <a:t>teardown connections</a:t>
            </a:r>
          </a:p>
          <a:p>
            <a:r>
              <a:rPr lang="en-US" dirty="0" smtClean="0"/>
              <a:t>Checksum is used to detect </a:t>
            </a:r>
            <a:br>
              <a:rPr lang="en-US" dirty="0" smtClean="0"/>
            </a:br>
            <a:r>
              <a:rPr lang="en-US" dirty="0" smtClean="0"/>
              <a:t>errors in TCP segment</a:t>
            </a:r>
          </a:p>
          <a:p>
            <a:pPr lvl="1"/>
            <a:r>
              <a:rPr lang="en-US" dirty="0" smtClean="0"/>
              <a:t>sender computes checksum by adding</a:t>
            </a:r>
            <a:br>
              <a:rPr lang="en-US" dirty="0" smtClean="0"/>
            </a:br>
            <a:r>
              <a:rPr lang="en-US" dirty="0" smtClean="0"/>
              <a:t>16 bit chunks</a:t>
            </a:r>
          </a:p>
          <a:p>
            <a:pPr lvl="2"/>
            <a:r>
              <a:rPr lang="en-US" dirty="0" smtClean="0"/>
              <a:t>on arithmetic overflow, sum is </a:t>
            </a:r>
            <a:br>
              <a:rPr lang="en-US" dirty="0" smtClean="0"/>
            </a:br>
            <a:r>
              <a:rPr lang="en-US" dirty="0" smtClean="0"/>
              <a:t>incremented</a:t>
            </a:r>
          </a:p>
          <a:p>
            <a:pPr lvl="1"/>
            <a:r>
              <a:rPr lang="en-US" dirty="0" smtClean="0"/>
              <a:t>receiver re-computes sum and compares to value in packet</a:t>
            </a:r>
          </a:p>
          <a:p>
            <a:r>
              <a:rPr lang="en-US" dirty="0" smtClean="0"/>
              <a:t>Defer discussion of other fields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0923823"/>
              </p:ext>
            </p:extLst>
          </p:nvPr>
        </p:nvGraphicFramePr>
        <p:xfrm>
          <a:off x="6597717" y="1357134"/>
          <a:ext cx="3336183" cy="5194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675"/>
                <a:gridCol w="311261"/>
                <a:gridCol w="647156"/>
                <a:gridCol w="1668091"/>
              </a:tblGrid>
              <a:tr h="43399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16 bits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16 bits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3992">
                <a:tc gridSpan="3"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000000"/>
                          </a:solidFill>
                        </a:rPr>
                        <a:t>src</a:t>
                      </a: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 port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000000"/>
                          </a:solidFill>
                        </a:rPr>
                        <a:t>dst</a:t>
                      </a: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 port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0147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sequence #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147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acknowledgment</a:t>
                      </a:r>
                      <a:r>
                        <a:rPr lang="en-US" b="0" baseline="0" dirty="0" smtClean="0">
                          <a:solidFill>
                            <a:srgbClr val="000000"/>
                          </a:solidFill>
                        </a:rPr>
                        <a:t> #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672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flags</a:t>
                      </a:r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000000"/>
                          </a:solidFill>
                        </a:rPr>
                        <a:t>recv</a:t>
                      </a: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 window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0147">
                <a:tc gridSpan="3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checksum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urgent data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58334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options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0652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application</a:t>
                      </a:r>
                      <a:br>
                        <a:rPr lang="en-US" b="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data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038" y="1985963"/>
            <a:ext cx="8885237" cy="5186733"/>
          </a:xfrm>
        </p:spPr>
        <p:txBody>
          <a:bodyPr/>
          <a:lstStyle/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What services does TCP provide that UDP does not?</a:t>
            </a:r>
          </a:p>
          <a:p>
            <a:pPr marL="112713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Name three services that neither UDP nor TCP provide.</a:t>
            </a:r>
          </a:p>
          <a:p>
            <a:pPr marL="112713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a host is running two programs </a:t>
            </a:r>
            <a:r>
              <a:rPr lang="en-US" sz="2200" i="1" dirty="0" smtClean="0"/>
              <a:t>A</a:t>
            </a:r>
            <a:r>
              <a:rPr lang="en-US" sz="2200" dirty="0" smtClean="0"/>
              <a:t> and</a:t>
            </a:r>
            <a:r>
              <a:rPr lang="en-US" sz="2200" i="1" dirty="0" smtClean="0"/>
              <a:t> B</a:t>
            </a:r>
            <a:r>
              <a:rPr lang="en-US" sz="2200" dirty="0" smtClean="0"/>
              <a:t> that both communicate over the internet using UDP. If the socket for program </a:t>
            </a:r>
            <a:r>
              <a:rPr lang="en-US" sz="2200" i="1" dirty="0" smtClean="0"/>
              <a:t>A</a:t>
            </a:r>
            <a:r>
              <a:rPr lang="en-US" sz="2200" dirty="0" smtClean="0"/>
              <a:t> is mapped to port number 6789, is it possible for the socket for program </a:t>
            </a:r>
            <a:r>
              <a:rPr lang="en-US" sz="2200" i="1" dirty="0" smtClean="0"/>
              <a:t>B</a:t>
            </a:r>
            <a:r>
              <a:rPr lang="en-US" sz="2200" dirty="0" smtClean="0"/>
              <a:t> to also be mapped to port number 6789?</a:t>
            </a:r>
          </a:p>
          <a:p>
            <a:pPr marL="112713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When a UDP server receives a packet from a client program and replies to the client, how does it know where to send the packet?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65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-- Solutions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038" y="1985963"/>
            <a:ext cx="8885237" cy="5186733"/>
          </a:xfrm>
        </p:spPr>
        <p:txBody>
          <a:bodyPr/>
          <a:lstStyle/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What services does TCP provide that UDP does not?</a:t>
            </a:r>
          </a:p>
          <a:p>
            <a:pPr marL="493713" lvl="2" indent="0">
              <a:buClr>
                <a:schemeClr val="tx1"/>
              </a:buClr>
              <a:buNone/>
            </a:pPr>
            <a:r>
              <a:rPr lang="en-US" sz="2000" dirty="0" smtClean="0"/>
              <a:t>Reliable data transport, flow control, congestion control</a:t>
            </a:r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Name three services that neither UDP nor TCP provide.</a:t>
            </a:r>
          </a:p>
          <a:p>
            <a:pPr marL="493713" lvl="2" indent="0">
              <a:buClr>
                <a:schemeClr val="tx1"/>
              </a:buClr>
              <a:buNone/>
            </a:pPr>
            <a:r>
              <a:rPr lang="en-US" sz="2000" dirty="0" smtClean="0"/>
              <a:t>Security, rate guarantee, delay guarantee</a:t>
            </a:r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a host is running two programs </a:t>
            </a:r>
            <a:r>
              <a:rPr lang="en-US" sz="2200" i="1" dirty="0" smtClean="0"/>
              <a:t>A</a:t>
            </a:r>
            <a:r>
              <a:rPr lang="en-US" sz="2200" dirty="0" smtClean="0"/>
              <a:t> and</a:t>
            </a:r>
            <a:r>
              <a:rPr lang="en-US" sz="2200" i="1" dirty="0" smtClean="0"/>
              <a:t> B</a:t>
            </a:r>
            <a:r>
              <a:rPr lang="en-US" sz="2200" dirty="0" smtClean="0"/>
              <a:t> that both communicate over the internet using UDP. If the socket for program </a:t>
            </a:r>
            <a:r>
              <a:rPr lang="en-US" sz="2200" i="1" dirty="0" smtClean="0"/>
              <a:t>A</a:t>
            </a:r>
            <a:r>
              <a:rPr lang="en-US" sz="2200" dirty="0" smtClean="0"/>
              <a:t> is mapped to port number 6789, is it possible for the socket for program </a:t>
            </a:r>
            <a:r>
              <a:rPr lang="en-US" sz="2200" i="1" dirty="0" smtClean="0"/>
              <a:t>B</a:t>
            </a:r>
            <a:r>
              <a:rPr lang="en-US" sz="2200" dirty="0" smtClean="0"/>
              <a:t> to also be mapped to port number 6789?</a:t>
            </a:r>
          </a:p>
          <a:p>
            <a:pPr marL="493713" lvl="2" indent="0">
              <a:buClr>
                <a:schemeClr val="tx1"/>
              </a:buClr>
              <a:buNone/>
            </a:pPr>
            <a:r>
              <a:rPr lang="en-US" sz="2000" dirty="0" smtClean="0"/>
              <a:t>No</a:t>
            </a:r>
          </a:p>
          <a:p>
            <a:pPr marL="452438" lvl="1" indent="-339725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When a UDP server receives a packet from a client program and replies to the client, how does it know where to send the packet?</a:t>
            </a:r>
          </a:p>
          <a:p>
            <a:pPr marL="493713" lvl="2" indent="0">
              <a:buClr>
                <a:schemeClr val="tx1"/>
              </a:buClr>
              <a:buNone/>
            </a:pPr>
            <a:r>
              <a:rPr lang="en-US" dirty="0" err="1" smtClean="0"/>
              <a:t>Src</a:t>
            </a:r>
            <a:r>
              <a:rPr lang="en-US" dirty="0" smtClean="0"/>
              <a:t> address and </a:t>
            </a:r>
            <a:r>
              <a:rPr lang="en-US" dirty="0" err="1" smtClean="0"/>
              <a:t>src</a:t>
            </a:r>
            <a:r>
              <a:rPr lang="en-US" dirty="0" smtClean="0"/>
              <a:t> port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51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038" y="1985963"/>
            <a:ext cx="8885237" cy="5186733"/>
          </a:xfrm>
        </p:spPr>
        <p:txBody>
          <a:bodyPr/>
          <a:lstStyle/>
          <a:p>
            <a:pPr marL="569913" lvl="1" indent="-457200">
              <a:buClr>
                <a:schemeClr val="tx1"/>
              </a:buClr>
              <a:buFont typeface="+mj-lt"/>
              <a:buAutoNum type="arabicPeriod" startAt="5"/>
            </a:pPr>
            <a:r>
              <a:rPr lang="en-US" sz="2200" dirty="0" smtClean="0"/>
              <a:t>Assume a UDP payload that consists of the 6 bytes on the previous slide.  Can you chang</a:t>
            </a:r>
            <a:r>
              <a:rPr lang="en-US" dirty="0" smtClean="0"/>
              <a:t>e one bit without changing the checksum?  What about 2 bits?  Can you generalize this result?</a:t>
            </a:r>
          </a:p>
          <a:p>
            <a:pPr marL="569913" lvl="1" indent="-457200">
              <a:buClr>
                <a:schemeClr val="tx1"/>
              </a:buCl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800" dirty="0" smtClean="0"/>
              <a:t>A: 0000 1000 1000 1001</a:t>
            </a:r>
          </a:p>
          <a:p>
            <a:pPr marL="508000" lvl="1" indent="0">
              <a:buNone/>
            </a:pPr>
            <a:r>
              <a:rPr lang="en-US" sz="2800" dirty="0" smtClean="0"/>
              <a:t>  B:</a:t>
            </a:r>
            <a:r>
              <a:rPr lang="en-US" sz="2000" dirty="0" smtClean="0"/>
              <a:t> </a:t>
            </a:r>
            <a:r>
              <a:rPr lang="en-US" sz="1100" dirty="0" smtClean="0"/>
              <a:t> </a:t>
            </a:r>
            <a:r>
              <a:rPr lang="en-US" sz="2800" dirty="0" smtClean="0"/>
              <a:t>1000 0001 0001 0001</a:t>
            </a:r>
          </a:p>
          <a:p>
            <a:pPr marL="508000" lvl="1" indent="0">
              <a:buNone/>
            </a:pPr>
            <a:r>
              <a:rPr lang="en-US" sz="2800" dirty="0" smtClean="0"/>
              <a:t>  C: </a:t>
            </a:r>
            <a:r>
              <a:rPr lang="en-US" sz="1600" dirty="0" smtClean="0"/>
              <a:t> </a:t>
            </a:r>
            <a:r>
              <a:rPr lang="en-US" sz="2800" dirty="0" smtClean="0"/>
              <a:t>1001 1110 0001 1111</a:t>
            </a:r>
          </a:p>
          <a:p>
            <a:pPr marL="569913" lvl="1" indent="-457200">
              <a:buClr>
                <a:schemeClr val="tx1"/>
              </a:buClr>
              <a:buNone/>
            </a:pPr>
            <a:endParaRPr lang="en-US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638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038" y="1985963"/>
            <a:ext cx="8885237" cy="5186733"/>
          </a:xfrm>
        </p:spPr>
        <p:txBody>
          <a:bodyPr/>
          <a:lstStyle/>
          <a:p>
            <a:pPr marL="569913" lvl="1" indent="-457200">
              <a:buClr>
                <a:schemeClr val="tx1"/>
              </a:buClr>
              <a:buFont typeface="+mj-lt"/>
              <a:buAutoNum type="arabicPeriod" startAt="5"/>
            </a:pPr>
            <a:r>
              <a:rPr lang="en-US" sz="2200" dirty="0" smtClean="0"/>
              <a:t>Assume a UDP payload that consists of the 6 bytes on the previous slide.  Can you chang</a:t>
            </a:r>
            <a:r>
              <a:rPr lang="en-US" dirty="0" smtClean="0"/>
              <a:t>e one bit without changing the checksum?  What about 2 bits?  Can you generalize this result?</a:t>
            </a:r>
          </a:p>
          <a:p>
            <a:pPr marL="569913" lvl="1" indent="-457200">
              <a:buClr>
                <a:schemeClr val="tx1"/>
              </a:buCl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800" dirty="0" smtClean="0"/>
              <a:t>A: 0000 1000 1000 1001</a:t>
            </a:r>
          </a:p>
          <a:p>
            <a:pPr marL="508000" lvl="1" indent="0">
              <a:buNone/>
            </a:pPr>
            <a:r>
              <a:rPr lang="en-US" sz="2800" dirty="0" smtClean="0"/>
              <a:t>  B:</a:t>
            </a:r>
            <a:r>
              <a:rPr lang="en-US" sz="2000" dirty="0" smtClean="0"/>
              <a:t> </a:t>
            </a:r>
            <a:r>
              <a:rPr lang="en-US" sz="1100" dirty="0" smtClean="0"/>
              <a:t> </a:t>
            </a:r>
            <a:r>
              <a:rPr lang="en-US" sz="2800" dirty="0" smtClean="0"/>
              <a:t>1000 000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 0001 0001</a:t>
            </a:r>
          </a:p>
          <a:p>
            <a:pPr marL="508000" lvl="1" indent="0">
              <a:buNone/>
            </a:pPr>
            <a:r>
              <a:rPr lang="en-US" sz="2800" dirty="0" smtClean="0"/>
              <a:t>  C: </a:t>
            </a:r>
            <a:r>
              <a:rPr lang="en-US" sz="1600" dirty="0" smtClean="0"/>
              <a:t> </a:t>
            </a:r>
            <a:r>
              <a:rPr lang="en-US" sz="2800" dirty="0" smtClean="0"/>
              <a:t>1001 111</a:t>
            </a:r>
            <a:r>
              <a:rPr lang="en-US" sz="28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/>
              <a:t> 0001 1111</a:t>
            </a:r>
            <a:endParaRPr lang="en-US" sz="2800" dirty="0"/>
          </a:p>
          <a:p>
            <a:pPr marL="508000" lvl="1" indent="0">
              <a:buNone/>
            </a:pPr>
            <a:r>
              <a:rPr lang="en-US" sz="2800" dirty="0" smtClean="0"/>
              <a:t>A one bit change will change the checksum.</a:t>
            </a:r>
          </a:p>
          <a:p>
            <a:pPr marL="508000" lvl="1" indent="0">
              <a:buNone/>
            </a:pPr>
            <a:r>
              <a:rPr lang="en-US" sz="2800" dirty="0" smtClean="0"/>
              <a:t>A two bit change </a:t>
            </a:r>
            <a:r>
              <a:rPr lang="en-US" sz="2800" b="1" dirty="0" smtClean="0"/>
              <a:t>may</a:t>
            </a:r>
            <a:r>
              <a:rPr lang="en-US" sz="2800" dirty="0" smtClean="0"/>
              <a:t> be undetectable.</a:t>
            </a:r>
          </a:p>
          <a:p>
            <a:pPr marL="508000" lvl="1" indent="0">
              <a:buNone/>
            </a:pPr>
            <a:r>
              <a:rPr lang="en-US" sz="2800" dirty="0" smtClean="0"/>
              <a:t>Multi-bit errors may not be detected.</a:t>
            </a:r>
          </a:p>
          <a:p>
            <a:pPr marL="569913" lvl="1" indent="-457200">
              <a:buClr>
                <a:schemeClr val="tx1"/>
              </a:buClr>
              <a:buNone/>
            </a:pPr>
            <a:endParaRPr lang="en-US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307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 Error Detection Failure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4384" y="1656779"/>
            <a:ext cx="4584191" cy="601198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A: 0000 1000 1000 1001</a:t>
            </a:r>
          </a:p>
          <a:p>
            <a:pPr marL="130175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B:</a:t>
            </a:r>
            <a:r>
              <a:rPr lang="en-US" sz="1800" dirty="0" smtClean="0"/>
              <a:t> </a:t>
            </a:r>
            <a:r>
              <a:rPr lang="en-US" sz="1200" dirty="0" smtClean="0"/>
              <a:t> </a:t>
            </a:r>
            <a:r>
              <a:rPr lang="en-US" sz="2000" dirty="0" smtClean="0"/>
              <a:t>1000 000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/>
              <a:t> 0001 0001</a:t>
            </a:r>
          </a:p>
          <a:p>
            <a:pPr marL="130175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C: </a:t>
            </a:r>
            <a:r>
              <a:rPr lang="en-US" sz="1400" dirty="0" smtClean="0"/>
              <a:t> </a:t>
            </a:r>
            <a:r>
              <a:rPr lang="en-US" sz="2000" dirty="0" smtClean="0"/>
              <a:t>1001 111</a:t>
            </a:r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 0001 1111</a:t>
            </a:r>
          </a:p>
          <a:p>
            <a:r>
              <a:rPr lang="en-US" sz="2000" dirty="0" smtClean="0"/>
              <a:t>A+B= 1000 100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/>
              <a:t> 1001 1010</a:t>
            </a:r>
          </a:p>
          <a:p>
            <a:pPr marL="130175" indent="0">
              <a:buNone/>
            </a:pPr>
            <a:r>
              <a:rPr lang="en-US" sz="2000" dirty="0" smtClean="0"/>
              <a:t>     +C</a:t>
            </a:r>
            <a:r>
              <a:rPr lang="en-US" sz="2000" dirty="0"/>
              <a:t>:</a:t>
            </a:r>
            <a:r>
              <a:rPr lang="en-US" sz="1200" dirty="0"/>
              <a:t> </a:t>
            </a:r>
            <a:r>
              <a:rPr lang="en-US" sz="1400" dirty="0"/>
              <a:t> </a:t>
            </a:r>
            <a:r>
              <a:rPr lang="en-US" sz="2000" dirty="0"/>
              <a:t>1001 </a:t>
            </a:r>
            <a:r>
              <a:rPr lang="en-US" sz="2000" dirty="0" smtClean="0"/>
              <a:t>111</a:t>
            </a:r>
            <a:r>
              <a:rPr lang="en-US" sz="2000" b="1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/>
              <a:t> </a:t>
            </a:r>
            <a:r>
              <a:rPr lang="en-US" sz="2000" dirty="0"/>
              <a:t>0001 </a:t>
            </a:r>
            <a:r>
              <a:rPr lang="en-US" sz="2000" dirty="0" smtClean="0"/>
              <a:t>1111</a:t>
            </a:r>
          </a:p>
          <a:p>
            <a:pPr marL="130175" indent="0">
              <a:buNone/>
            </a:pPr>
            <a:r>
              <a:rPr lang="en-US" sz="2000" dirty="0" smtClean="0"/>
              <a:t>          10010</a:t>
            </a:r>
            <a:r>
              <a:rPr lang="en-US" sz="1400" dirty="0" smtClean="0"/>
              <a:t>  </a:t>
            </a:r>
            <a:r>
              <a:rPr lang="en-US" sz="2000" dirty="0" smtClean="0"/>
              <a:t>0111</a:t>
            </a:r>
            <a:r>
              <a:rPr lang="en-US" sz="1400" dirty="0" smtClean="0"/>
              <a:t>  </a:t>
            </a:r>
            <a:r>
              <a:rPr lang="en-US" sz="2000" dirty="0" smtClean="0"/>
              <a:t>1011</a:t>
            </a:r>
            <a:r>
              <a:rPr lang="en-US" sz="1600" dirty="0" smtClean="0"/>
              <a:t> </a:t>
            </a:r>
            <a:r>
              <a:rPr lang="en-US" sz="2000" dirty="0" smtClean="0"/>
              <a:t>1001</a:t>
            </a:r>
            <a:endParaRPr lang="en-US" sz="2000" dirty="0"/>
          </a:p>
          <a:p>
            <a:pPr marL="130175" indent="0">
              <a:buNone/>
            </a:pPr>
            <a:r>
              <a:rPr lang="en-US" sz="2000" dirty="0" smtClean="0"/>
              <a:t>    </a:t>
            </a:r>
            <a:r>
              <a:rPr lang="en-US" sz="1600" dirty="0" smtClean="0"/>
              <a:t>  </a:t>
            </a:r>
            <a:r>
              <a:rPr lang="en-US" sz="2000" dirty="0" smtClean="0"/>
              <a:t>+                             0001</a:t>
            </a:r>
          </a:p>
          <a:p>
            <a:pPr marL="130175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1400" dirty="0" smtClean="0"/>
              <a:t>  </a:t>
            </a:r>
            <a:r>
              <a:rPr lang="en-US" sz="14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0010</a:t>
            </a:r>
            <a:r>
              <a:rPr lang="en-US" sz="1600" dirty="0" smtClean="0"/>
              <a:t> </a:t>
            </a:r>
            <a:r>
              <a:rPr lang="en-US" sz="2000" dirty="0"/>
              <a:t>0111</a:t>
            </a:r>
            <a:r>
              <a:rPr lang="en-US" sz="1600" dirty="0"/>
              <a:t> </a:t>
            </a:r>
            <a:r>
              <a:rPr lang="en-US" sz="2000" dirty="0"/>
              <a:t>1011</a:t>
            </a:r>
            <a:r>
              <a:rPr lang="en-US" sz="1600" dirty="0"/>
              <a:t> </a:t>
            </a:r>
            <a:r>
              <a:rPr lang="en-US" sz="2000" dirty="0" smtClean="0"/>
              <a:t>1010</a:t>
            </a:r>
          </a:p>
          <a:p>
            <a:pPr marL="130175" indent="0">
              <a:buNone/>
            </a:pPr>
            <a:r>
              <a:rPr lang="en-US" sz="1400" dirty="0" smtClean="0"/>
              <a:t>	</a:t>
            </a:r>
            <a:r>
              <a:rPr lang="en-US" sz="2000" dirty="0" smtClean="0"/>
              <a:t>= 1101</a:t>
            </a:r>
            <a:r>
              <a:rPr lang="en-US" sz="1600" dirty="0" smtClean="0"/>
              <a:t> </a:t>
            </a:r>
            <a:r>
              <a:rPr lang="en-US" sz="2000" dirty="0" smtClean="0"/>
              <a:t>1000</a:t>
            </a:r>
            <a:r>
              <a:rPr lang="en-US" sz="1600" dirty="0" smtClean="0"/>
              <a:t> </a:t>
            </a:r>
            <a:r>
              <a:rPr lang="en-US" sz="2000" dirty="0" smtClean="0"/>
              <a:t>0100</a:t>
            </a:r>
            <a:r>
              <a:rPr lang="en-US" sz="1600" dirty="0" smtClean="0"/>
              <a:t> </a:t>
            </a:r>
            <a:r>
              <a:rPr lang="en-US" sz="2000" dirty="0" smtClean="0"/>
              <a:t>0101</a:t>
            </a:r>
            <a:endParaRPr lang="en-US" sz="2000" dirty="0" smtClean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 bwMode="auto">
          <a:xfrm>
            <a:off x="4370782" y="1606924"/>
            <a:ext cx="5687618" cy="597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L="384175" marR="0" lvl="0" indent="-2540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A: 0000 1000 1000 1001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B: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1000 0000 0001 0001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C: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1001 1111 0001 1111</a:t>
            </a:r>
          </a:p>
          <a:p>
            <a:pPr marL="384175" marR="0" lvl="0" indent="-2540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A+B+C: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  A: 0000 1000 1000 1001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+B: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1000 0000 0001 0001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  =  1000 1000 1001 1010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+C: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1001 1111 0001 1111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  =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0010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0111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1011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+                              000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=    0010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0111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1011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1010</a:t>
            </a:r>
          </a:p>
          <a:p>
            <a:pPr marL="130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           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=    1101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1000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0100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0101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759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4"/>
            <a:ext cx="10044112" cy="5209494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6"/>
            </a:pPr>
            <a:r>
              <a:rPr lang="en-US" sz="2200" dirty="0" smtClean="0"/>
              <a:t>How many sockets does a UDP server need to communicate with 100 remote clients concurrently? </a:t>
            </a:r>
            <a:br>
              <a:rPr lang="en-US" sz="2200" dirty="0" smtClean="0"/>
            </a:br>
            <a:r>
              <a:rPr lang="en-US" sz="2200" dirty="0" smtClean="0"/>
              <a:t>How many port numbers does it need?</a:t>
            </a:r>
          </a:p>
          <a:p>
            <a:pPr marL="130175" indent="0">
              <a:buClr>
                <a:schemeClr val="tx1"/>
              </a:buClr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95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4"/>
            <a:ext cx="10044112" cy="5209494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6"/>
            </a:pPr>
            <a:r>
              <a:rPr lang="en-US" sz="2200" dirty="0" smtClean="0"/>
              <a:t>How many sockets does a UDP server need to communicate with 100 remote clients concurrently? </a:t>
            </a:r>
            <a:br>
              <a:rPr lang="en-US" sz="2200" dirty="0" smtClean="0"/>
            </a:br>
            <a:r>
              <a:rPr lang="en-US" sz="2200" dirty="0" smtClean="0"/>
              <a:t>How many port numbers does it need?</a:t>
            </a:r>
          </a:p>
          <a:p>
            <a:pPr marL="460375" indent="-330200">
              <a:buClr>
                <a:schemeClr val="tx1"/>
              </a:buClr>
              <a:buFont typeface="+mj-lt"/>
              <a:buAutoNum type="arabicPeriod" startAt="6"/>
            </a:pPr>
            <a:endParaRPr lang="en-US" sz="2200" dirty="0" smtClean="0"/>
          </a:p>
          <a:p>
            <a:pPr marL="460375" indent="-330200">
              <a:buClr>
                <a:schemeClr val="tx1"/>
              </a:buClr>
              <a:buNone/>
            </a:pPr>
            <a:r>
              <a:rPr lang="en-US" sz="2200" dirty="0" smtClean="0"/>
              <a:t>	</a:t>
            </a:r>
            <a:r>
              <a:rPr lang="en-US" sz="2200" i="1" dirty="0" smtClean="0"/>
              <a:t>1 and 1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515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</a:t>
            </a:r>
            <a:r>
              <a:rPr lang="en-US" dirty="0" smtClean="0"/>
              <a:t> Services </a:t>
            </a:r>
            <a:r>
              <a:rPr lang="en-US" dirty="0"/>
              <a:t>and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4288" y="1454161"/>
            <a:ext cx="10044112" cy="6318239"/>
          </a:xfrm>
        </p:spPr>
        <p:txBody>
          <a:bodyPr/>
          <a:lstStyle/>
          <a:p>
            <a:r>
              <a:rPr lang="en-US" sz="2600" dirty="0" smtClean="0"/>
              <a:t>Transport services enable communication </a:t>
            </a:r>
            <a:r>
              <a:rPr lang="en-US" sz="2600" dirty="0"/>
              <a:t>between </a:t>
            </a:r>
            <a:r>
              <a:rPr lang="en-US" sz="2600" i="1" dirty="0" smtClean="0"/>
              <a:t>application </a:t>
            </a:r>
            <a:r>
              <a:rPr lang="en-US" sz="2600" i="1" dirty="0"/>
              <a:t>processes</a:t>
            </a:r>
            <a:r>
              <a:rPr lang="en-US" sz="2600" dirty="0"/>
              <a:t> running on different </a:t>
            </a:r>
            <a:r>
              <a:rPr lang="en-US" sz="2600" dirty="0" smtClean="0"/>
              <a:t>hosts</a:t>
            </a:r>
          </a:p>
          <a:p>
            <a:pPr lvl="1"/>
            <a:r>
              <a:rPr lang="en-US" sz="2200" dirty="0" smtClean="0"/>
              <a:t>most basic function is extending packet delivery inside hosts</a:t>
            </a:r>
          </a:p>
          <a:p>
            <a:pPr lvl="2"/>
            <a:r>
              <a:rPr lang="en-US" sz="2000" dirty="0" smtClean="0"/>
              <a:t>in the Internet, </a:t>
            </a:r>
            <a:r>
              <a:rPr lang="en-US" sz="2000" i="1" dirty="0" smtClean="0"/>
              <a:t>port numbers</a:t>
            </a:r>
            <a:r>
              <a:rPr lang="en-US" sz="2000" dirty="0" smtClean="0"/>
              <a:t> are used for this purpose</a:t>
            </a:r>
          </a:p>
          <a:p>
            <a:pPr lvl="1"/>
            <a:r>
              <a:rPr lang="en-US" sz="2200" dirty="0" smtClean="0"/>
              <a:t>The network is mostly oblivious to transport level information</a:t>
            </a:r>
          </a:p>
          <a:p>
            <a:pPr lvl="2"/>
            <a:r>
              <a:rPr lang="en-US" dirty="0" smtClean="0"/>
              <a:t>Though some network devices (NATs and firewalls) can modify/act on transport information</a:t>
            </a:r>
            <a:endParaRPr lang="en-US" sz="2200" dirty="0" smtClean="0"/>
          </a:p>
          <a:p>
            <a:r>
              <a:rPr lang="en-US" sz="2600" dirty="0" smtClean="0"/>
              <a:t>Two principal transport protocols in Internet</a:t>
            </a:r>
          </a:p>
          <a:p>
            <a:pPr lvl="1"/>
            <a:r>
              <a:rPr lang="en-US" sz="2200" dirty="0" smtClean="0"/>
              <a:t>UDP – provides </a:t>
            </a:r>
            <a:r>
              <a:rPr lang="en-US" sz="2200" b="1" i="1" dirty="0" smtClean="0"/>
              <a:t>datagram</a:t>
            </a:r>
            <a:r>
              <a:rPr lang="en-US" sz="2200" i="1" dirty="0" smtClean="0"/>
              <a:t> interface</a:t>
            </a:r>
            <a:r>
              <a:rPr lang="en-US" sz="2200" dirty="0" smtClean="0"/>
              <a:t> and some limited error detection</a:t>
            </a:r>
          </a:p>
          <a:p>
            <a:pPr lvl="2"/>
            <a:r>
              <a:rPr lang="en-US" sz="2000" dirty="0" smtClean="0"/>
              <a:t>Client code is aware of packet/datagram</a:t>
            </a:r>
          </a:p>
          <a:p>
            <a:pPr lvl="1"/>
            <a:r>
              <a:rPr lang="en-US" sz="2200" dirty="0" smtClean="0"/>
              <a:t>TCP – provides </a:t>
            </a:r>
            <a:r>
              <a:rPr lang="en-US" sz="2200" b="1" i="1" dirty="0" smtClean="0"/>
              <a:t>byte-stream </a:t>
            </a:r>
            <a:r>
              <a:rPr lang="en-US" sz="2200" i="1" dirty="0" smtClean="0"/>
              <a:t>interface</a:t>
            </a:r>
            <a:r>
              <a:rPr lang="en-US" sz="2200" dirty="0" smtClean="0"/>
              <a:t>, reliable data transport, flow control, congestion control</a:t>
            </a:r>
          </a:p>
          <a:p>
            <a:pPr lvl="2"/>
            <a:r>
              <a:rPr lang="en-US" dirty="0" smtClean="0"/>
              <a:t>Client code has no notion of packet</a:t>
            </a:r>
            <a:endParaRPr lang="en-US" sz="2000" dirty="0" smtClean="0"/>
          </a:p>
          <a:p>
            <a:pPr lvl="1"/>
            <a:r>
              <a:rPr lang="en-US" sz="2200" dirty="0" smtClean="0"/>
              <a:t>neither provides bandwidth or delay guarantees</a:t>
            </a:r>
          </a:p>
          <a:p>
            <a:pPr lvl="2"/>
            <a:r>
              <a:rPr lang="en-US" dirty="0" smtClean="0"/>
              <a:t>since the Internet (typically) does not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7"/>
            </a:pPr>
            <a:r>
              <a:rPr lang="en-US" sz="2200" dirty="0" smtClean="0"/>
              <a:t>How many sockets does a TCP server need to communicate with 100 remote clients concurrently? </a:t>
            </a:r>
            <a:br>
              <a:rPr lang="en-US" sz="2200" dirty="0" smtClean="0"/>
            </a:br>
            <a:r>
              <a:rPr lang="en-US" sz="2200" dirty="0" smtClean="0"/>
              <a:t>How many port numbers does it need?</a:t>
            </a:r>
          </a:p>
          <a:p>
            <a:pPr marL="460375" indent="-330200">
              <a:buClr>
                <a:schemeClr val="tx1"/>
              </a:buClr>
              <a:buNone/>
            </a:pPr>
            <a:r>
              <a:rPr lang="en-US" sz="2200" i="1" dirty="0" smtClean="0"/>
              <a:t>	  </a:t>
            </a:r>
          </a:p>
          <a:p>
            <a:pPr marL="460375" indent="-330200">
              <a:buClr>
                <a:schemeClr val="tx1"/>
              </a:buClr>
              <a:buNone/>
            </a:pPr>
            <a:endParaRPr lang="en-US" sz="2200" i="1" dirty="0" smtClean="0"/>
          </a:p>
          <a:p>
            <a:pPr marL="460375" indent="-330200">
              <a:buClr>
                <a:schemeClr val="tx1"/>
              </a:buClr>
              <a:buNone/>
            </a:pPr>
            <a:endParaRPr lang="en-US" sz="2200" dirty="0" smtClean="0"/>
          </a:p>
          <a:p>
            <a:pPr marL="587375" indent="-457200">
              <a:buClr>
                <a:schemeClr val="tx1"/>
              </a:buClr>
              <a:buFont typeface="+mj-lt"/>
              <a:buAutoNum type="arabicPeriod" startAt="8"/>
            </a:pPr>
            <a:r>
              <a:rPr lang="en-US" sz="2200" dirty="0" smtClean="0"/>
              <a:t>How does the network stack identify the socket to which an incoming TCP data packet is to be delivered?</a:t>
            </a:r>
          </a:p>
          <a:p>
            <a:pPr marL="587375" indent="-457200">
              <a:buClr>
                <a:schemeClr val="tx1"/>
              </a:buClr>
              <a:buNone/>
            </a:pPr>
            <a:r>
              <a:rPr lang="en-US" sz="2200" i="1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29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7"/>
            </a:pPr>
            <a:r>
              <a:rPr lang="en-US" sz="2200" dirty="0" smtClean="0"/>
              <a:t>How many sockets does a TCP server need to communicate with 100 remote clients concurrently? </a:t>
            </a:r>
            <a:br>
              <a:rPr lang="en-US" sz="2200" dirty="0" smtClean="0"/>
            </a:br>
            <a:r>
              <a:rPr lang="en-US" sz="2200" dirty="0" smtClean="0"/>
              <a:t>How many port numbers does it need?</a:t>
            </a:r>
          </a:p>
          <a:p>
            <a:pPr marL="460375" indent="-330200">
              <a:buClr>
                <a:schemeClr val="tx1"/>
              </a:buClr>
              <a:buNone/>
            </a:pPr>
            <a:r>
              <a:rPr lang="en-US" sz="2200" i="1" dirty="0" smtClean="0"/>
              <a:t>	101 (1 listening socket and one socket per active client)</a:t>
            </a:r>
          </a:p>
          <a:p>
            <a:pPr marL="460375" indent="-330200">
              <a:buClr>
                <a:schemeClr val="tx1"/>
              </a:buClr>
              <a:buNone/>
            </a:pPr>
            <a:r>
              <a:rPr lang="en-US" sz="2200" dirty="0" smtClean="0"/>
              <a:t>	</a:t>
            </a:r>
            <a:r>
              <a:rPr lang="en-US" sz="2200" i="1" dirty="0" smtClean="0"/>
              <a:t>1 port number is sufficient, as client sockets are identified by the 4-tuple (SA,SP,DA,DP)</a:t>
            </a:r>
            <a:endParaRPr lang="en-US" sz="2200" dirty="0" smtClean="0"/>
          </a:p>
          <a:p>
            <a:pPr marL="587375" indent="-457200">
              <a:buClr>
                <a:schemeClr val="tx1"/>
              </a:buClr>
              <a:buFont typeface="+mj-lt"/>
              <a:buAutoNum type="arabicPeriod" startAt="8"/>
            </a:pPr>
            <a:r>
              <a:rPr lang="en-US" sz="2200" dirty="0" smtClean="0"/>
              <a:t>How does the network stack identify the socket to which an incoming TCP data packet is to be delivered?</a:t>
            </a:r>
          </a:p>
          <a:p>
            <a:pPr marL="587375" indent="-457200">
              <a:buClr>
                <a:schemeClr val="tx1"/>
              </a:buClr>
              <a:buNone/>
            </a:pPr>
            <a:r>
              <a:rPr lang="en-US" sz="2200" i="1" dirty="0" smtClean="0"/>
              <a:t>	as stated above, connection sockets are identified by the 4-tuple (SA,SP,DA,DP)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62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78" y="709320"/>
            <a:ext cx="9625012" cy="949325"/>
          </a:xfrm>
        </p:spPr>
        <p:txBody>
          <a:bodyPr/>
          <a:lstStyle/>
          <a:p>
            <a:r>
              <a:rPr lang="en-US" dirty="0" smtClean="0"/>
              <a:t>Transport Layer (De)Multiplexing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70760"/>
            <a:ext cx="10044112" cy="5847265"/>
          </a:xfrm>
        </p:spPr>
        <p:txBody>
          <a:bodyPr/>
          <a:lstStyle/>
          <a:p>
            <a:r>
              <a:rPr lang="en-US" dirty="0" smtClean="0"/>
              <a:t>Multiplexing, </a:t>
            </a:r>
            <a:r>
              <a:rPr lang="en-US" i="1" dirty="0" smtClean="0"/>
              <a:t>i.e.,</a:t>
            </a:r>
            <a:r>
              <a:rPr lang="en-US" dirty="0" smtClean="0"/>
              <a:t> combining over shared resource</a:t>
            </a:r>
          </a:p>
          <a:p>
            <a:pPr lvl="1"/>
            <a:r>
              <a:rPr lang="en-US" dirty="0" smtClean="0"/>
              <a:t>Transport connections share the same IP address</a:t>
            </a:r>
          </a:p>
          <a:p>
            <a:pPr lvl="2"/>
            <a:r>
              <a:rPr lang="en-US" dirty="0" smtClean="0"/>
              <a:t>Port numbers identify individual programs (allow them to share the same IP address)</a:t>
            </a:r>
          </a:p>
          <a:p>
            <a:pPr lvl="1"/>
            <a:r>
              <a:rPr lang="en-US" dirty="0" smtClean="0"/>
              <a:t>running programs communicate through sockets and transport protocol software maps port numbers to sockets</a:t>
            </a:r>
          </a:p>
          <a:p>
            <a:r>
              <a:rPr lang="en-US" dirty="0" smtClean="0"/>
              <a:t>Connectionless (de)multiplexing (UDP)</a:t>
            </a:r>
          </a:p>
          <a:p>
            <a:pPr lvl="1"/>
            <a:r>
              <a:rPr lang="en-US" dirty="0" smtClean="0"/>
              <a:t>to send packet to a remote program, must know the port number it is using, in addition to its host’s IP address </a:t>
            </a:r>
          </a:p>
          <a:p>
            <a:pPr lvl="1"/>
            <a:r>
              <a:rPr lang="en-US" dirty="0" smtClean="0"/>
              <a:t>when a UDP packet arrives at a host, the </a:t>
            </a:r>
            <a:r>
              <a:rPr lang="en-US" i="1" dirty="0" smtClean="0"/>
              <a:t>destination port </a:t>
            </a:r>
            <a:r>
              <a:rPr lang="en-US" dirty="0" smtClean="0"/>
              <a:t># is used to identify the socket that is to receive the packet</a:t>
            </a:r>
          </a:p>
          <a:p>
            <a:pPr lvl="2"/>
            <a:r>
              <a:rPr lang="en-US" dirty="0" smtClean="0"/>
              <a:t>the destination port is the only information used to identify socket</a:t>
            </a:r>
          </a:p>
          <a:p>
            <a:pPr lvl="2"/>
            <a:r>
              <a:rPr lang="en-US" dirty="0" smtClean="0"/>
              <a:t>1 socket can receive packets from multiple different remote hosts</a:t>
            </a:r>
          </a:p>
          <a:p>
            <a:pPr lvl="1"/>
            <a:r>
              <a:rPr lang="en-US" i="1" dirty="0" smtClean="0"/>
              <a:t>source IP address and port </a:t>
            </a:r>
            <a:r>
              <a:rPr lang="en-US" dirty="0" smtClean="0"/>
              <a:t># of received packet used to reply to individual senders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5915584"/>
              </p:ext>
            </p:extLst>
          </p:nvPr>
        </p:nvGraphicFramePr>
        <p:xfrm>
          <a:off x="7469579" y="1735669"/>
          <a:ext cx="2500962" cy="4078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782"/>
                <a:gridCol w="1337180"/>
              </a:tblGrid>
              <a:tr h="46585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16 bits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16 bits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5859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000000"/>
                          </a:solidFill>
                        </a:rPr>
                        <a:t>src</a:t>
                      </a: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 port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solidFill>
                            <a:srgbClr val="000000"/>
                          </a:solidFill>
                        </a:rPr>
                        <a:t>dst</a:t>
                      </a: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 port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93934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length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checksum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53129"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application</a:t>
                      </a:r>
                      <a:br>
                        <a:rPr lang="en-US" b="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data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1" cy="5786437"/>
          </a:xfrm>
        </p:spPr>
        <p:txBody>
          <a:bodyPr/>
          <a:lstStyle/>
          <a:p>
            <a:r>
              <a:rPr lang="en-US" dirty="0" smtClean="0"/>
              <a:t>Port numbers are 16 bits long</a:t>
            </a:r>
          </a:p>
          <a:p>
            <a:r>
              <a:rPr lang="en-US" dirty="0" smtClean="0"/>
              <a:t>Length specifies number of bytes in</a:t>
            </a:r>
            <a:br>
              <a:rPr lang="en-US" dirty="0" smtClean="0"/>
            </a:br>
            <a:r>
              <a:rPr lang="en-US" dirty="0" smtClean="0"/>
              <a:t>UDP “segment”, including header</a:t>
            </a:r>
          </a:p>
          <a:p>
            <a:r>
              <a:rPr lang="en-US" dirty="0" smtClean="0"/>
              <a:t>Checksum is used to detect errors in</a:t>
            </a:r>
            <a:br>
              <a:rPr lang="en-US" dirty="0" smtClean="0"/>
            </a:br>
            <a:r>
              <a:rPr lang="en-US" dirty="0" smtClean="0"/>
              <a:t>UDP segment</a:t>
            </a:r>
          </a:p>
          <a:p>
            <a:pPr lvl="1"/>
            <a:r>
              <a:rPr lang="en-US" dirty="0" smtClean="0"/>
              <a:t>sender computes checksum by adding</a:t>
            </a:r>
            <a:br>
              <a:rPr lang="en-US" dirty="0" smtClean="0"/>
            </a:br>
            <a:r>
              <a:rPr lang="en-US" dirty="0" smtClean="0"/>
              <a:t>16 bit chunks (keep adding beyond 16 bits)</a:t>
            </a:r>
          </a:p>
          <a:p>
            <a:pPr lvl="2"/>
            <a:r>
              <a:rPr lang="en-US" dirty="0" smtClean="0"/>
              <a:t>On overflow, add carry bits back to 16 bits value</a:t>
            </a:r>
          </a:p>
          <a:p>
            <a:pPr lvl="2"/>
            <a:r>
              <a:rPr lang="en-US" dirty="0" smtClean="0"/>
              <a:t>Take one’s complement (change 0/1 to 1/0)</a:t>
            </a:r>
          </a:p>
          <a:p>
            <a:pPr lvl="1"/>
            <a:r>
              <a:rPr lang="en-US" dirty="0" smtClean="0"/>
              <a:t>receiver checks for errors by re-computing</a:t>
            </a:r>
            <a:br>
              <a:rPr lang="en-US" dirty="0" smtClean="0"/>
            </a:br>
            <a:r>
              <a:rPr lang="en-US" dirty="0" smtClean="0"/>
              <a:t>sum and comparing to value in packet</a:t>
            </a:r>
          </a:p>
          <a:p>
            <a:pPr lvl="1"/>
            <a:r>
              <a:rPr lang="en-US" dirty="0" smtClean="0"/>
              <a:t>since IP runs over multiple different link layer protocols, it cannot rely on link layer for error detection</a:t>
            </a:r>
          </a:p>
          <a:p>
            <a:pPr lvl="2"/>
            <a:r>
              <a:rPr lang="en-US" dirty="0" smtClean="0"/>
              <a:t>even though link layer routinely implements error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1FDE6-E944-5E4E-B1F7-CDB5575C50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One’s Complement Arithmetic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038" y="1557867"/>
            <a:ext cx="9735362" cy="6214533"/>
          </a:xfrm>
        </p:spPr>
        <p:txBody>
          <a:bodyPr/>
          <a:lstStyle/>
          <a:p>
            <a:r>
              <a:rPr lang="en-US" dirty="0" smtClean="0"/>
              <a:t>A: 0000 1000 1000 1001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B:</a:t>
            </a:r>
            <a:r>
              <a:rPr lang="en-US" sz="2000" dirty="0" smtClean="0"/>
              <a:t> </a:t>
            </a:r>
            <a:r>
              <a:rPr lang="en-US" sz="1400" dirty="0" smtClean="0"/>
              <a:t> </a:t>
            </a:r>
            <a:r>
              <a:rPr lang="en-US" dirty="0" smtClean="0"/>
              <a:t>1000 0000 0001 0001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C: </a:t>
            </a:r>
            <a:r>
              <a:rPr lang="en-US" sz="1600" dirty="0" smtClean="0"/>
              <a:t> </a:t>
            </a:r>
            <a:r>
              <a:rPr lang="en-US" dirty="0" smtClean="0"/>
              <a:t>1001 1111 0001 1111</a:t>
            </a:r>
          </a:p>
          <a:p>
            <a:pPr marL="130175" indent="0"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One’s Complement Arithmetic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038" y="1557867"/>
            <a:ext cx="9735362" cy="6214533"/>
          </a:xfrm>
        </p:spPr>
        <p:txBody>
          <a:bodyPr/>
          <a:lstStyle/>
          <a:p>
            <a:r>
              <a:rPr lang="en-US" dirty="0" smtClean="0"/>
              <a:t>A: 0000 1000 1000 1001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B:</a:t>
            </a:r>
            <a:r>
              <a:rPr lang="en-US" sz="2000" dirty="0" smtClean="0"/>
              <a:t> </a:t>
            </a:r>
            <a:r>
              <a:rPr lang="en-US" sz="1400" dirty="0" smtClean="0"/>
              <a:t> </a:t>
            </a:r>
            <a:r>
              <a:rPr lang="en-US" dirty="0" smtClean="0"/>
              <a:t>1000 0000 0001 0001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C: </a:t>
            </a:r>
            <a:r>
              <a:rPr lang="en-US" sz="1600" dirty="0" smtClean="0"/>
              <a:t> </a:t>
            </a:r>
            <a:r>
              <a:rPr lang="en-US" dirty="0" smtClean="0"/>
              <a:t>1001 1111 0001 1111</a:t>
            </a:r>
          </a:p>
          <a:p>
            <a:r>
              <a:rPr lang="en-US" dirty="0" smtClean="0"/>
              <a:t>A+B+C:</a:t>
            </a:r>
          </a:p>
          <a:p>
            <a:pPr marL="130175" indent="0">
              <a:buNone/>
            </a:pPr>
            <a:r>
              <a:rPr lang="en-US" dirty="0" smtClean="0"/>
              <a:t>        A</a:t>
            </a:r>
            <a:r>
              <a:rPr lang="en-US" dirty="0"/>
              <a:t>: 0000 1000 1000 1001</a:t>
            </a:r>
          </a:p>
          <a:p>
            <a:pPr marL="130175" indent="0">
              <a:buNone/>
            </a:pPr>
            <a:r>
              <a:rPr lang="en-US" dirty="0" smtClean="0"/>
              <a:t>      +B</a:t>
            </a:r>
            <a:r>
              <a:rPr lang="en-US" dirty="0"/>
              <a:t>:</a:t>
            </a:r>
            <a:r>
              <a:rPr lang="en-US" sz="2000" dirty="0"/>
              <a:t> </a:t>
            </a:r>
            <a:r>
              <a:rPr lang="en-US" dirty="0" smtClean="0"/>
              <a:t>1000 </a:t>
            </a:r>
            <a:r>
              <a:rPr lang="en-US" dirty="0"/>
              <a:t>0000 0001 0001</a:t>
            </a:r>
          </a:p>
          <a:p>
            <a:pPr marL="130175" indent="0">
              <a:buNone/>
            </a:pPr>
            <a:r>
              <a:rPr lang="en-US" dirty="0" smtClean="0"/>
              <a:t>        =  1000 1000 1001 1010</a:t>
            </a:r>
          </a:p>
          <a:p>
            <a:pPr marL="130175" indent="0"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1405467" y="4436533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8372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One’s Complement Arithmetic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038" y="1557867"/>
            <a:ext cx="9735362" cy="6214533"/>
          </a:xfrm>
        </p:spPr>
        <p:txBody>
          <a:bodyPr/>
          <a:lstStyle/>
          <a:p>
            <a:r>
              <a:rPr lang="en-US" dirty="0" smtClean="0"/>
              <a:t>A: 0000 1000 1000 1001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B:</a:t>
            </a:r>
            <a:r>
              <a:rPr lang="en-US" sz="2000" dirty="0" smtClean="0"/>
              <a:t> </a:t>
            </a:r>
            <a:r>
              <a:rPr lang="en-US" sz="1400" dirty="0" smtClean="0"/>
              <a:t> </a:t>
            </a:r>
            <a:r>
              <a:rPr lang="en-US" dirty="0" smtClean="0"/>
              <a:t>1000 0000 0001 0001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C: </a:t>
            </a:r>
            <a:r>
              <a:rPr lang="en-US" sz="1600" dirty="0" smtClean="0"/>
              <a:t> </a:t>
            </a:r>
            <a:r>
              <a:rPr lang="en-US" dirty="0" smtClean="0"/>
              <a:t>1001 1111 0001 1111</a:t>
            </a:r>
          </a:p>
          <a:p>
            <a:r>
              <a:rPr lang="en-US" dirty="0" smtClean="0"/>
              <a:t>A+B+C:</a:t>
            </a:r>
          </a:p>
          <a:p>
            <a:pPr marL="130175" indent="0">
              <a:buNone/>
            </a:pPr>
            <a:r>
              <a:rPr lang="en-US" dirty="0" smtClean="0"/>
              <a:t>        A</a:t>
            </a:r>
            <a:r>
              <a:rPr lang="en-US" dirty="0"/>
              <a:t>: 0000 1000 1000 1001</a:t>
            </a:r>
          </a:p>
          <a:p>
            <a:pPr marL="130175" indent="0">
              <a:buNone/>
            </a:pPr>
            <a:r>
              <a:rPr lang="en-US" dirty="0" smtClean="0"/>
              <a:t>      +B</a:t>
            </a:r>
            <a:r>
              <a:rPr lang="en-US" dirty="0"/>
              <a:t>:</a:t>
            </a:r>
            <a:r>
              <a:rPr lang="en-US" sz="2000" dirty="0"/>
              <a:t> </a:t>
            </a:r>
            <a:r>
              <a:rPr lang="en-US" dirty="0" smtClean="0"/>
              <a:t>1000 </a:t>
            </a:r>
            <a:r>
              <a:rPr lang="en-US" dirty="0"/>
              <a:t>0000 0001 0001</a:t>
            </a:r>
          </a:p>
          <a:p>
            <a:pPr marL="130175" indent="0">
              <a:buNone/>
            </a:pPr>
            <a:r>
              <a:rPr lang="en-US" dirty="0" smtClean="0"/>
              <a:t>        =  1000 1000 1001 1010</a:t>
            </a:r>
          </a:p>
          <a:p>
            <a:pPr marL="130175" indent="0">
              <a:buNone/>
            </a:pPr>
            <a:r>
              <a:rPr lang="en-US" dirty="0" smtClean="0"/>
              <a:t>      +C</a:t>
            </a:r>
            <a:r>
              <a:rPr lang="en-US" dirty="0"/>
              <a:t>:</a:t>
            </a:r>
            <a:r>
              <a:rPr lang="en-US" sz="1400" dirty="0"/>
              <a:t> </a:t>
            </a:r>
            <a:r>
              <a:rPr lang="en-US" sz="1600" dirty="0"/>
              <a:t> </a:t>
            </a:r>
            <a:r>
              <a:rPr lang="en-US" dirty="0"/>
              <a:t>1001 1111 0001 </a:t>
            </a:r>
            <a:r>
              <a:rPr lang="en-US" dirty="0" smtClean="0"/>
              <a:t>1111</a:t>
            </a:r>
          </a:p>
          <a:p>
            <a:pPr marL="130175" indent="0">
              <a:buNone/>
            </a:pPr>
            <a:r>
              <a:rPr lang="en-US" dirty="0" smtClean="0"/>
              <a:t>        =</a:t>
            </a:r>
            <a:r>
              <a:rPr lang="en-US" sz="2400" dirty="0" smtClean="0"/>
              <a:t> </a:t>
            </a:r>
            <a:r>
              <a:rPr lang="en-US" b="1" dirty="0" smtClean="0"/>
              <a:t>1</a:t>
            </a:r>
            <a:r>
              <a:rPr lang="en-US" dirty="0" smtClean="0"/>
              <a:t>0010</a:t>
            </a:r>
            <a:r>
              <a:rPr lang="en-US" sz="1800" dirty="0" smtClean="0"/>
              <a:t> </a:t>
            </a:r>
            <a:r>
              <a:rPr lang="en-US" dirty="0" smtClean="0"/>
              <a:t>0111</a:t>
            </a:r>
            <a:r>
              <a:rPr lang="en-US" sz="1800" dirty="0" smtClean="0"/>
              <a:t> </a:t>
            </a:r>
            <a:r>
              <a:rPr lang="en-US" dirty="0" smtClean="0"/>
              <a:t>1011</a:t>
            </a:r>
            <a:r>
              <a:rPr lang="en-US" sz="1800" dirty="0" smtClean="0"/>
              <a:t>  </a:t>
            </a:r>
            <a:r>
              <a:rPr lang="en-US" dirty="0" smtClean="0"/>
              <a:t>1001</a:t>
            </a:r>
            <a:endParaRPr lang="en-US" dirty="0"/>
          </a:p>
          <a:p>
            <a:pPr marL="130175" indent="0">
              <a:buNone/>
            </a:pPr>
            <a:r>
              <a:rPr lang="en-US" dirty="0" smtClean="0"/>
              <a:t>    </a:t>
            </a:r>
            <a:r>
              <a:rPr lang="en-US" sz="1800" dirty="0" smtClean="0"/>
              <a:t>  </a:t>
            </a:r>
            <a:r>
              <a:rPr lang="en-US" dirty="0" smtClean="0"/>
              <a:t>+                              000</a:t>
            </a:r>
            <a:r>
              <a:rPr lang="en-US" b="1" dirty="0" smtClean="0"/>
              <a:t>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1600" dirty="0" smtClean="0"/>
              <a:t>  </a:t>
            </a:r>
            <a:r>
              <a:rPr lang="en-US" dirty="0" smtClean="0"/>
              <a:t>=    0010</a:t>
            </a:r>
            <a:r>
              <a:rPr lang="en-US" sz="1800" dirty="0" smtClean="0"/>
              <a:t> </a:t>
            </a:r>
            <a:r>
              <a:rPr lang="en-US" dirty="0"/>
              <a:t>0111</a:t>
            </a:r>
            <a:r>
              <a:rPr lang="en-US" sz="1800" dirty="0"/>
              <a:t> </a:t>
            </a:r>
            <a:r>
              <a:rPr lang="en-US" dirty="0"/>
              <a:t>1011</a:t>
            </a:r>
            <a:r>
              <a:rPr lang="en-US" sz="1800" dirty="0"/>
              <a:t> </a:t>
            </a:r>
            <a:r>
              <a:rPr lang="en-US" dirty="0" smtClean="0"/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94188" y="5376633"/>
            <a:ext cx="308758" cy="47501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  <p:cxnSp>
        <p:nvCxnSpPr>
          <p:cNvPr id="9" name="Elbow Connector 8"/>
          <p:cNvCxnSpPr/>
          <p:nvPr/>
        </p:nvCxnSpPr>
        <p:spPr bwMode="auto">
          <a:xfrm>
            <a:off x="1948567" y="5851646"/>
            <a:ext cx="3656366" cy="295154"/>
          </a:xfrm>
          <a:prstGeom prst="bentConnector3">
            <a:avLst>
              <a:gd name="adj1" fmla="val 11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405467" y="4436533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1439334" y="5283200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1422400" y="6350000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9694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One’s Complement Arithmetic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038" y="1521580"/>
            <a:ext cx="9735362" cy="5971858"/>
          </a:xfrm>
        </p:spPr>
        <p:txBody>
          <a:bodyPr/>
          <a:lstStyle/>
          <a:p>
            <a:r>
              <a:rPr lang="en-US" dirty="0" smtClean="0"/>
              <a:t>A: 0000 1000 1000 1001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B:</a:t>
            </a:r>
            <a:r>
              <a:rPr lang="en-US" sz="2000" dirty="0" smtClean="0"/>
              <a:t> </a:t>
            </a:r>
            <a:r>
              <a:rPr lang="en-US" sz="1400" dirty="0" smtClean="0"/>
              <a:t> </a:t>
            </a:r>
            <a:r>
              <a:rPr lang="en-US" dirty="0" smtClean="0"/>
              <a:t>1000 0000 0001 0001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C: </a:t>
            </a:r>
            <a:r>
              <a:rPr lang="en-US" sz="1600" dirty="0" smtClean="0"/>
              <a:t> </a:t>
            </a:r>
            <a:r>
              <a:rPr lang="en-US" dirty="0" smtClean="0"/>
              <a:t>1001 1111 0001 1111</a:t>
            </a:r>
          </a:p>
          <a:p>
            <a:r>
              <a:rPr lang="en-US" dirty="0" smtClean="0"/>
              <a:t>A+B+C:</a:t>
            </a:r>
          </a:p>
          <a:p>
            <a:pPr marL="130175" indent="0">
              <a:buNone/>
            </a:pPr>
            <a:r>
              <a:rPr lang="en-US" dirty="0" smtClean="0"/>
              <a:t>        A</a:t>
            </a:r>
            <a:r>
              <a:rPr lang="en-US" dirty="0"/>
              <a:t>: 0000 1000 1000 1001</a:t>
            </a:r>
          </a:p>
          <a:p>
            <a:pPr marL="130175" indent="0">
              <a:buNone/>
            </a:pPr>
            <a:r>
              <a:rPr lang="en-US" dirty="0" smtClean="0"/>
              <a:t>      +B</a:t>
            </a:r>
            <a:r>
              <a:rPr lang="en-US" dirty="0"/>
              <a:t>:</a:t>
            </a:r>
            <a:r>
              <a:rPr lang="en-US" sz="2000" dirty="0"/>
              <a:t> </a:t>
            </a:r>
            <a:r>
              <a:rPr lang="en-US" dirty="0" smtClean="0"/>
              <a:t>1000 </a:t>
            </a:r>
            <a:r>
              <a:rPr lang="en-US" dirty="0"/>
              <a:t>0000 0001 0001</a:t>
            </a:r>
          </a:p>
          <a:p>
            <a:pPr marL="130175" indent="0">
              <a:buNone/>
            </a:pPr>
            <a:r>
              <a:rPr lang="en-US" dirty="0" smtClean="0"/>
              <a:t>        =  1000 1000 1001 1010</a:t>
            </a:r>
          </a:p>
          <a:p>
            <a:pPr marL="130175" indent="0">
              <a:buNone/>
            </a:pPr>
            <a:r>
              <a:rPr lang="en-US" dirty="0" smtClean="0"/>
              <a:t>      +C</a:t>
            </a:r>
            <a:r>
              <a:rPr lang="en-US" dirty="0"/>
              <a:t>:</a:t>
            </a:r>
            <a:r>
              <a:rPr lang="en-US" sz="1400" dirty="0"/>
              <a:t> </a:t>
            </a:r>
            <a:r>
              <a:rPr lang="en-US" sz="1600" dirty="0"/>
              <a:t> </a:t>
            </a:r>
            <a:r>
              <a:rPr lang="en-US" dirty="0"/>
              <a:t>1001 1111 0001 </a:t>
            </a:r>
            <a:r>
              <a:rPr lang="en-US" dirty="0" smtClean="0"/>
              <a:t>1111</a:t>
            </a:r>
          </a:p>
          <a:p>
            <a:pPr marL="130175" indent="0">
              <a:buNone/>
            </a:pPr>
            <a:r>
              <a:rPr lang="en-US" dirty="0" smtClean="0"/>
              <a:t>        =</a:t>
            </a:r>
            <a:r>
              <a:rPr lang="en-US" sz="2400" dirty="0" smtClean="0"/>
              <a:t> </a:t>
            </a:r>
            <a:r>
              <a:rPr lang="en-US" b="1" dirty="0" smtClean="0"/>
              <a:t>1</a:t>
            </a:r>
            <a:r>
              <a:rPr lang="en-US" dirty="0" smtClean="0"/>
              <a:t>0010</a:t>
            </a:r>
            <a:r>
              <a:rPr lang="en-US" sz="1800" dirty="0" smtClean="0"/>
              <a:t> </a:t>
            </a:r>
            <a:r>
              <a:rPr lang="en-US" dirty="0" smtClean="0"/>
              <a:t>0111</a:t>
            </a:r>
            <a:r>
              <a:rPr lang="en-US" sz="1800" dirty="0" smtClean="0"/>
              <a:t> </a:t>
            </a:r>
            <a:r>
              <a:rPr lang="en-US" dirty="0" smtClean="0"/>
              <a:t>1011</a:t>
            </a:r>
            <a:r>
              <a:rPr lang="en-US" sz="1800" dirty="0" smtClean="0"/>
              <a:t>  </a:t>
            </a:r>
            <a:r>
              <a:rPr lang="en-US" dirty="0" smtClean="0"/>
              <a:t>1001</a:t>
            </a:r>
            <a:endParaRPr lang="en-US" dirty="0"/>
          </a:p>
          <a:p>
            <a:pPr marL="130175" indent="0">
              <a:buNone/>
            </a:pPr>
            <a:r>
              <a:rPr lang="en-US" dirty="0" smtClean="0"/>
              <a:t>    </a:t>
            </a:r>
            <a:r>
              <a:rPr lang="en-US" sz="1800" dirty="0" smtClean="0"/>
              <a:t>  </a:t>
            </a:r>
            <a:r>
              <a:rPr lang="en-US" dirty="0" smtClean="0"/>
              <a:t>+                              000</a:t>
            </a:r>
            <a:r>
              <a:rPr lang="en-US" b="1" dirty="0" smtClean="0"/>
              <a:t>1</a:t>
            </a:r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1600" dirty="0" smtClean="0"/>
              <a:t>  </a:t>
            </a:r>
            <a:r>
              <a:rPr lang="en-US" dirty="0" smtClean="0"/>
              <a:t>=    0010</a:t>
            </a:r>
            <a:r>
              <a:rPr lang="en-US" sz="1800" dirty="0" smtClean="0"/>
              <a:t> </a:t>
            </a:r>
            <a:r>
              <a:rPr lang="en-US" dirty="0"/>
              <a:t>0111</a:t>
            </a:r>
            <a:r>
              <a:rPr lang="en-US" sz="1800" dirty="0"/>
              <a:t> </a:t>
            </a:r>
            <a:r>
              <a:rPr lang="en-US" dirty="0"/>
              <a:t>1011</a:t>
            </a:r>
            <a:r>
              <a:rPr lang="en-US" sz="1800" dirty="0"/>
              <a:t> </a:t>
            </a:r>
            <a:r>
              <a:rPr lang="en-US" dirty="0" smtClean="0"/>
              <a:t>1010</a:t>
            </a:r>
          </a:p>
          <a:p>
            <a:pPr marL="130175" indent="0">
              <a:buNone/>
            </a:pPr>
            <a:r>
              <a:rPr lang="en-US" sz="1600" dirty="0" smtClean="0"/>
              <a:t>	</a:t>
            </a:r>
            <a:r>
              <a:rPr lang="en-US" sz="1400" dirty="0" smtClean="0"/>
              <a:t> </a:t>
            </a:r>
            <a:r>
              <a:rPr lang="en-US" dirty="0" smtClean="0"/>
              <a:t>=    1101</a:t>
            </a:r>
            <a:r>
              <a:rPr lang="en-US" sz="1800" dirty="0" smtClean="0"/>
              <a:t> </a:t>
            </a:r>
            <a:r>
              <a:rPr lang="en-US" dirty="0" smtClean="0"/>
              <a:t>1000</a:t>
            </a:r>
            <a:r>
              <a:rPr lang="en-US" sz="1800" dirty="0" smtClean="0"/>
              <a:t> </a:t>
            </a:r>
            <a:r>
              <a:rPr lang="en-US" dirty="0" smtClean="0"/>
              <a:t>0100</a:t>
            </a:r>
            <a:r>
              <a:rPr lang="en-US" sz="1800" dirty="0" smtClean="0"/>
              <a:t> </a:t>
            </a:r>
            <a:r>
              <a:rPr lang="en-US" dirty="0" smtClean="0"/>
              <a:t>0101 (one’s complement)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94188" y="5376633"/>
            <a:ext cx="308758" cy="47501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  <p:cxnSp>
        <p:nvCxnSpPr>
          <p:cNvPr id="9" name="Elbow Connector 8"/>
          <p:cNvCxnSpPr/>
          <p:nvPr/>
        </p:nvCxnSpPr>
        <p:spPr bwMode="auto">
          <a:xfrm>
            <a:off x="1948567" y="5851646"/>
            <a:ext cx="3656366" cy="295154"/>
          </a:xfrm>
          <a:prstGeom prst="bentConnector3">
            <a:avLst>
              <a:gd name="adj1" fmla="val 11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405467" y="4436533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1439334" y="5283200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1422400" y="6350000"/>
            <a:ext cx="4318000" cy="16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9694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80147194</TotalTime>
  <Pages>9</Pages>
  <Words>2297</Words>
  <Application>Microsoft Office PowerPoint</Application>
  <PresentationFormat>Custom</PresentationFormat>
  <Paragraphs>557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1_Blank Presentation</vt:lpstr>
      <vt:lpstr>Blank Presentation</vt:lpstr>
      <vt:lpstr>4. Introduction to the Transport Layer and Socket Programming</vt:lpstr>
      <vt:lpstr>Internet Essentials </vt:lpstr>
      <vt:lpstr>Transport Services and Protocols</vt:lpstr>
      <vt:lpstr>Transport Layer (De)Multiplexing</vt:lpstr>
      <vt:lpstr>UDP Details</vt:lpstr>
      <vt:lpstr>One’s Complement Arithmetic</vt:lpstr>
      <vt:lpstr>One’s Complement Arithmetic</vt:lpstr>
      <vt:lpstr>One’s Complement Arithmetic</vt:lpstr>
      <vt:lpstr>One’s Complement Arithmetic</vt:lpstr>
      <vt:lpstr>Resources for Java</vt:lpstr>
      <vt:lpstr>Simple UDP Echo Server in Java</vt:lpstr>
      <vt:lpstr>UDP Echo Client</vt:lpstr>
      <vt:lpstr>Recap of Classes/Methods Used</vt:lpstr>
      <vt:lpstr>Key TCP Concepts</vt:lpstr>
      <vt:lpstr>TCP Connection Establishment</vt:lpstr>
      <vt:lpstr>TCP Echo Server</vt:lpstr>
      <vt:lpstr>TCP Echo Client</vt:lpstr>
      <vt:lpstr>Additional Classes/Methods Used SEE CHAPTER 3 OF CALVERT &amp; DONAHOO</vt:lpstr>
      <vt:lpstr>Issues with Byte Stream Interface </vt:lpstr>
      <vt:lpstr>Another (Formatting) Issue with Byte Streams</vt:lpstr>
      <vt:lpstr>Network and Host Byte Orders SEE CHAPTER 3 OF CALVERT &amp; DONAHOO</vt:lpstr>
      <vt:lpstr>TCP Segment Format</vt:lpstr>
      <vt:lpstr>Exercises</vt:lpstr>
      <vt:lpstr>Exercises -- Solutions</vt:lpstr>
      <vt:lpstr>Exercises</vt:lpstr>
      <vt:lpstr>Exercises</vt:lpstr>
      <vt:lpstr>Checksum Error Detection Failure</vt:lpstr>
      <vt:lpstr>Exercises</vt:lpstr>
      <vt:lpstr>Exercises</vt:lpstr>
      <vt:lpstr>Exercises</vt:lpstr>
      <vt:lpstr>Exercises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Roch</dc:creator>
  <cp:lastModifiedBy>Roch Guerin</cp:lastModifiedBy>
  <cp:revision>916</cp:revision>
  <cp:lastPrinted>2013-09-03T17:52:40Z</cp:lastPrinted>
  <dcterms:created xsi:type="dcterms:W3CDTF">2013-08-02T18:32:05Z</dcterms:created>
  <dcterms:modified xsi:type="dcterms:W3CDTF">2017-09-11T17:56:09Z</dcterms:modified>
</cp:coreProperties>
</file>