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6"/>
  </p:notesMasterIdLst>
  <p:handoutMasterIdLst>
    <p:handoutMasterId r:id="rId47"/>
  </p:handoutMasterIdLst>
  <p:sldIdLst>
    <p:sldId id="362" r:id="rId3"/>
    <p:sldId id="501" r:id="rId4"/>
    <p:sldId id="502" r:id="rId5"/>
    <p:sldId id="503" r:id="rId6"/>
    <p:sldId id="504" r:id="rId7"/>
    <p:sldId id="505" r:id="rId8"/>
    <p:sldId id="506" r:id="rId9"/>
    <p:sldId id="507" r:id="rId10"/>
    <p:sldId id="508" r:id="rId11"/>
    <p:sldId id="509" r:id="rId12"/>
    <p:sldId id="510" r:id="rId13"/>
    <p:sldId id="514" r:id="rId14"/>
    <p:sldId id="515" r:id="rId15"/>
    <p:sldId id="516" r:id="rId16"/>
    <p:sldId id="517" r:id="rId17"/>
    <p:sldId id="518" r:id="rId18"/>
    <p:sldId id="519" r:id="rId19"/>
    <p:sldId id="520" r:id="rId20"/>
    <p:sldId id="521" r:id="rId21"/>
    <p:sldId id="522" r:id="rId22"/>
    <p:sldId id="523" r:id="rId23"/>
    <p:sldId id="524" r:id="rId24"/>
    <p:sldId id="525" r:id="rId25"/>
    <p:sldId id="526" r:id="rId26"/>
    <p:sldId id="527" r:id="rId27"/>
    <p:sldId id="528" r:id="rId28"/>
    <p:sldId id="529" r:id="rId29"/>
    <p:sldId id="530" r:id="rId30"/>
    <p:sldId id="531" r:id="rId31"/>
    <p:sldId id="498" r:id="rId32"/>
    <p:sldId id="552" r:id="rId33"/>
    <p:sldId id="553" r:id="rId34"/>
    <p:sldId id="554" r:id="rId35"/>
    <p:sldId id="555" r:id="rId36"/>
    <p:sldId id="556" r:id="rId37"/>
    <p:sldId id="557" r:id="rId38"/>
    <p:sldId id="564" r:id="rId39"/>
    <p:sldId id="558" r:id="rId40"/>
    <p:sldId id="559" r:id="rId41"/>
    <p:sldId id="560" r:id="rId42"/>
    <p:sldId id="561" r:id="rId43"/>
    <p:sldId id="562" r:id="rId44"/>
    <p:sldId id="563" r:id="rId45"/>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66CCFF"/>
    <a:srgbClr val="50B1CB"/>
    <a:srgbClr val="C3B954"/>
    <a:srgbClr val="53B6C3"/>
    <a:srgbClr val="393939"/>
    <a:srgbClr val="1C1C1C"/>
    <a:srgbClr val="99FF99"/>
    <a:srgbClr val="006600"/>
    <a:srgbClr val="B3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44" autoAdjust="0"/>
  </p:normalViewPr>
  <p:slideViewPr>
    <p:cSldViewPr snapToGrid="0">
      <p:cViewPr varScale="1">
        <p:scale>
          <a:sx n="99" d="100"/>
          <a:sy n="99" d="100"/>
        </p:scale>
        <p:origin x="-246" y="-96"/>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5"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5"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20083095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5"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5"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8"/>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4196251613"/>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7B1615F-4DF8-417E-937E-5AE98AAC2640}" type="slidenum">
              <a:rPr lang="en-US" smtClean="0"/>
              <a:pPr/>
              <a:t>16</a:t>
            </a:fld>
            <a:endParaRPr lang="en-US" smtClean="0"/>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xmlns="" val="3125324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p14="http://schemas.microsoft.com/office/powerpoint/2010/main" xmlns="" val="37117566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40</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41</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42</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43</a:t>
            </a:fld>
            <a:endParaRPr lang="en-US"/>
          </a:p>
        </p:txBody>
      </p:sp>
    </p:spTree>
    <p:extLst>
      <p:ext uri="{BB962C8B-B14F-4D97-AF65-F5344CB8AC3E}">
        <p14:creationId xmlns:p14="http://schemas.microsoft.com/office/powerpoint/2010/main" xmlns="" val="3855180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6873875" y="7340600"/>
            <a:ext cx="2430463" cy="301625"/>
          </a:xfrm>
          <a:prstGeom prst="rect">
            <a:avLst/>
          </a:prstGeom>
          <a:ln/>
        </p:spPr>
        <p:txBody>
          <a:bodyPr/>
          <a:lstStyle>
            <a:lvl1pPr>
              <a:defRPr/>
            </a:lvl1pPr>
          </a:lstStyle>
          <a:p>
            <a:pPr>
              <a:defRPr/>
            </a:pPr>
            <a:fld id="{63F4A1E5-10FF-49F9-B93B-0E46604972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4880F61E-DB41-2A41-89EA-809E0E21D9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4880F61E-DB41-2A41-89EA-809E0E21D9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4880F61E-DB41-2A41-89EA-809E0E21D9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4063" y="85725"/>
            <a:ext cx="8550275"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4063" y="1641475"/>
            <a:ext cx="4198937" cy="552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641475"/>
            <a:ext cx="4198938" cy="552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7D31722-62E1-4BB4-B07E-3826185793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54063" y="85725"/>
            <a:ext cx="8550275" cy="12954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54063" y="1641475"/>
            <a:ext cx="4198937" cy="5526088"/>
          </a:xfrm>
        </p:spPr>
        <p:txBody>
          <a:bodyPr/>
          <a:lstStyle/>
          <a:p>
            <a:pPr lvl="0"/>
            <a:endParaRPr lang="en-US" noProof="0" smtClean="0"/>
          </a:p>
        </p:txBody>
      </p:sp>
      <p:sp>
        <p:nvSpPr>
          <p:cNvPr id="4" name="Text Placeholder 3"/>
          <p:cNvSpPr>
            <a:spLocks noGrp="1"/>
          </p:cNvSpPr>
          <p:nvPr>
            <p:ph type="body" sz="half" idx="2"/>
          </p:nvPr>
        </p:nvSpPr>
        <p:spPr>
          <a:xfrm>
            <a:off x="5105400" y="1641475"/>
            <a:ext cx="4198938" cy="552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8AB4889-08BF-4A5D-9BFF-982BE4C89D7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4"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 id="2147483694" r:id="rId2"/>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7"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10044112" cy="5786437"/>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3" name="Slide Number Placeholder 2"/>
          <p:cNvSpPr>
            <a:spLocks noGrp="1"/>
          </p:cNvSpPr>
          <p:nvPr>
            <p:ph type="sldNum" sz="quarter" idx="4"/>
          </p:nvPr>
        </p:nvSpPr>
        <p:spPr>
          <a:xfrm>
            <a:off x="9693382" y="7477836"/>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4880F61E-DB41-2A41-89EA-809E0E21D9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5" r:id="rId4"/>
    <p:sldLayoutId id="2147483696" r:id="rId5"/>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cisco.com/en/US/tech/tk365/technologies_white_paper09186a0080094cb7.s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cisco.com/en/US/docs/internetworking/technology/handbook/Enhanced_IGRP.html"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9.wmf"/><Relationship Id="rId4" Type="http://schemas.openxmlformats.org/officeDocument/2006/relationships/image" Target="../media/image6.wmf"/></Relationships>
</file>

<file path=ppt/slides/_rels/slide2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7.wmf"/><Relationship Id="rId7" Type="http://schemas.openxmlformats.org/officeDocument/2006/relationships/image" Target="../media/image4.wmf"/><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6.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eaLnBrk="1" hangingPunct="1"/>
            <a:r>
              <a:rPr lang="en-US" sz="4000" smtClean="0"/>
              <a:t>16. </a:t>
            </a:r>
            <a:r>
              <a:rPr lang="en-US" sz="4000" dirty="0" smtClean="0"/>
              <a:t>Intra-Domain Routing Protocols</a:t>
            </a:r>
            <a:endParaRPr lang="en-US" sz="4400" i="1" dirty="0" smtClean="0"/>
          </a:p>
        </p:txBody>
      </p:sp>
      <p:sp>
        <p:nvSpPr>
          <p:cNvPr id="120835" name="Rectangle 3"/>
          <p:cNvSpPr>
            <a:spLocks noGrp="1" noChangeArrowheads="1"/>
          </p:cNvSpPr>
          <p:nvPr>
            <p:ph type="subTitle" idx="1"/>
          </p:nvPr>
        </p:nvSpPr>
        <p:spPr>
          <a:xfrm>
            <a:off x="91264" y="4656592"/>
            <a:ext cx="9607630" cy="1279242"/>
          </a:xfrm>
          <a:noFill/>
        </p:spPr>
        <p:txBody>
          <a:bodyPr/>
          <a:lstStyle/>
          <a:p>
            <a:pPr indent="339725" algn="l" eaLnBrk="1" hangingPunct="1">
              <a:buClr>
                <a:srgbClr val="50B1CB"/>
              </a:buClr>
              <a:buSzPct val="75000"/>
              <a:buFont typeface="Wingdings" charset="2"/>
              <a:buChar char="n"/>
            </a:pPr>
            <a:r>
              <a:rPr lang="en-US" sz="2800" dirty="0" smtClean="0"/>
              <a:t>Distance vector routing - EIGRP</a:t>
            </a:r>
          </a:p>
          <a:p>
            <a:pPr indent="339725" algn="l" eaLnBrk="1" hangingPunct="1">
              <a:buClr>
                <a:srgbClr val="50B1CB"/>
              </a:buClr>
              <a:buSzPct val="75000"/>
              <a:buFont typeface="Wingdings" charset="2"/>
              <a:buChar char="n"/>
            </a:pPr>
            <a:r>
              <a:rPr lang="en-US" sz="2800" dirty="0" smtClean="0"/>
              <a:t>Link-state routing – OSPF &amp; IS-IS</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3" y="6363643"/>
            <a:ext cx="8576234" cy="1338344"/>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r>
              <a:rPr lang="en-US" sz="2200" i="1" dirty="0" smtClean="0">
                <a:solidFill>
                  <a:schemeClr val="bg1"/>
                </a:solidFill>
                <a:latin typeface="Verdana" charset="0"/>
              </a:rPr>
              <a:t>)</a:t>
            </a:r>
            <a:endParaRPr lang="en-US" sz="2200" i="1" dirty="0" smtClean="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0"/>
          </p:nvPr>
        </p:nvSpPr>
        <p:spPr>
          <a:noFill/>
        </p:spPr>
        <p:txBody>
          <a:bodyPr/>
          <a:lstStyle/>
          <a:p>
            <a:pPr defTabSz="1019175"/>
            <a:fld id="{DEFA8438-CEB6-4B74-8F0A-DC0D3E09567A}" type="slidenum">
              <a:rPr lang="en-US" smtClean="0"/>
              <a:pPr defTabSz="1019175"/>
              <a:t>10</a:t>
            </a:fld>
            <a:endParaRPr lang="en-US" smtClean="0"/>
          </a:p>
        </p:txBody>
      </p:sp>
      <p:sp>
        <p:nvSpPr>
          <p:cNvPr id="39939" name="Rectangle 2"/>
          <p:cNvSpPr>
            <a:spLocks noGrp="1" noChangeArrowheads="1"/>
          </p:cNvSpPr>
          <p:nvPr>
            <p:ph type="title"/>
          </p:nvPr>
        </p:nvSpPr>
        <p:spPr>
          <a:xfrm>
            <a:off x="663575" y="815190"/>
            <a:ext cx="9024955" cy="1295400"/>
          </a:xfrm>
        </p:spPr>
        <p:txBody>
          <a:bodyPr>
            <a:normAutofit fontScale="90000"/>
          </a:bodyPr>
          <a:lstStyle/>
          <a:p>
            <a:r>
              <a:rPr lang="en-US" dirty="0" smtClean="0"/>
              <a:t>Sample Path Update Process – Step 1</a:t>
            </a:r>
          </a:p>
        </p:txBody>
      </p:sp>
      <p:sp>
        <p:nvSpPr>
          <p:cNvPr id="39940" name="Rectangle 4"/>
          <p:cNvSpPr>
            <a:spLocks noGrp="1" noChangeArrowheads="1"/>
          </p:cNvSpPr>
          <p:nvPr>
            <p:ph type="body" sz="half" idx="1"/>
          </p:nvPr>
        </p:nvSpPr>
        <p:spPr>
          <a:xfrm>
            <a:off x="435724" y="2398855"/>
            <a:ext cx="4423952" cy="3993865"/>
          </a:xfrm>
        </p:spPr>
        <p:txBody>
          <a:bodyPr/>
          <a:lstStyle/>
          <a:p>
            <a:r>
              <a:rPr lang="en-US" sz="2600" dirty="0" smtClean="0"/>
              <a:t>Path through R1 fails</a:t>
            </a:r>
          </a:p>
          <a:p>
            <a:r>
              <a:rPr lang="en-US" sz="2600" i="1" dirty="0" smtClean="0"/>
              <a:t>S</a:t>
            </a:r>
            <a:r>
              <a:rPr lang="en-US" sz="2600" dirty="0" smtClean="0"/>
              <a:t> immediately switches over to R2 and sends updates with its new shortest path distance of 12</a:t>
            </a:r>
          </a:p>
          <a:p>
            <a:r>
              <a:rPr lang="en-US" sz="2600" u="sng" dirty="0" smtClean="0"/>
              <a:t>Feasible distance stays equal to 11</a:t>
            </a:r>
          </a:p>
        </p:txBody>
      </p:sp>
      <p:sp>
        <p:nvSpPr>
          <p:cNvPr id="39941" name="Oval 8"/>
          <p:cNvSpPr>
            <a:spLocks noChangeArrowheads="1"/>
          </p:cNvSpPr>
          <p:nvPr/>
        </p:nvSpPr>
        <p:spPr bwMode="auto">
          <a:xfrm>
            <a:off x="4938713" y="40703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9942" name="Oval 9"/>
          <p:cNvSpPr>
            <a:spLocks noChangeArrowheads="1"/>
          </p:cNvSpPr>
          <p:nvPr/>
        </p:nvSpPr>
        <p:spPr bwMode="auto">
          <a:xfrm>
            <a:off x="6675438" y="2606675"/>
            <a:ext cx="547687" cy="547688"/>
          </a:xfrm>
          <a:prstGeom prst="ellipse">
            <a:avLst/>
          </a:prstGeom>
          <a:solidFill>
            <a:srgbClr val="CCFFFF"/>
          </a:solidFill>
          <a:ln w="12700" algn="ctr">
            <a:solidFill>
              <a:schemeClr val="tx1"/>
            </a:solidFill>
            <a:round/>
            <a:headEnd/>
            <a:tailEnd/>
          </a:ln>
        </p:spPr>
        <p:txBody>
          <a:bodyPr wrap="none" lIns="0" tIns="0" rIns="548640" bIns="0" anchor="ctr" anchorCtr="1"/>
          <a:lstStyle/>
          <a:p>
            <a:pPr marL="827088" indent="-317500" algn="ctr" defTabSz="1019175"/>
            <a:endParaRPr lang="en-US"/>
          </a:p>
        </p:txBody>
      </p:sp>
      <p:sp>
        <p:nvSpPr>
          <p:cNvPr id="39943" name="Oval 10"/>
          <p:cNvSpPr>
            <a:spLocks noChangeArrowheads="1"/>
          </p:cNvSpPr>
          <p:nvPr/>
        </p:nvSpPr>
        <p:spPr bwMode="auto">
          <a:xfrm>
            <a:off x="6675438" y="36131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9944" name="Oval 11"/>
          <p:cNvSpPr>
            <a:spLocks noChangeArrowheads="1"/>
          </p:cNvSpPr>
          <p:nvPr/>
        </p:nvSpPr>
        <p:spPr bwMode="auto">
          <a:xfrm>
            <a:off x="6675438" y="5624513"/>
            <a:ext cx="547687" cy="547687"/>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9945" name="Text Box 19"/>
          <p:cNvSpPr txBox="1">
            <a:spLocks noChangeArrowheads="1"/>
          </p:cNvSpPr>
          <p:nvPr/>
        </p:nvSpPr>
        <p:spPr bwMode="auto">
          <a:xfrm>
            <a:off x="6645454" y="2698750"/>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dirty="0">
                <a:latin typeface="Times New Roman" pitchFamily="18" charset="0"/>
              </a:rPr>
              <a:t>R1</a:t>
            </a:r>
            <a:endParaRPr lang="en-US" sz="1600" i="1" dirty="0">
              <a:latin typeface="Times New Roman" pitchFamily="18" charset="0"/>
            </a:endParaRPr>
          </a:p>
        </p:txBody>
      </p:sp>
      <p:sp>
        <p:nvSpPr>
          <p:cNvPr id="39946" name="Text Box 21"/>
          <p:cNvSpPr txBox="1">
            <a:spLocks noChangeArrowheads="1"/>
          </p:cNvSpPr>
          <p:nvPr/>
        </p:nvSpPr>
        <p:spPr bwMode="auto">
          <a:xfrm>
            <a:off x="6633861" y="3735388"/>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R2</a:t>
            </a:r>
          </a:p>
        </p:txBody>
      </p:sp>
      <p:cxnSp>
        <p:nvCxnSpPr>
          <p:cNvPr id="39947" name="AutoShape 23"/>
          <p:cNvCxnSpPr>
            <a:cxnSpLocks noChangeShapeType="1"/>
            <a:stCxn id="39941" idx="7"/>
            <a:endCxn id="39942" idx="2"/>
          </p:cNvCxnSpPr>
          <p:nvPr/>
        </p:nvCxnSpPr>
        <p:spPr bwMode="auto">
          <a:xfrm flipV="1">
            <a:off x="5405438" y="2881313"/>
            <a:ext cx="1270000" cy="1270000"/>
          </a:xfrm>
          <a:prstGeom prst="straightConnector1">
            <a:avLst/>
          </a:prstGeom>
          <a:noFill/>
          <a:ln w="12700">
            <a:solidFill>
              <a:schemeClr val="tx1"/>
            </a:solidFill>
            <a:round/>
            <a:headEnd/>
            <a:tailEnd type="triangle" w="med" len="med"/>
          </a:ln>
        </p:spPr>
      </p:cxnSp>
      <p:cxnSp>
        <p:nvCxnSpPr>
          <p:cNvPr id="39948" name="AutoShape 24"/>
          <p:cNvCxnSpPr>
            <a:cxnSpLocks noChangeShapeType="1"/>
            <a:stCxn id="39941" idx="6"/>
            <a:endCxn id="39943" idx="2"/>
          </p:cNvCxnSpPr>
          <p:nvPr/>
        </p:nvCxnSpPr>
        <p:spPr bwMode="auto">
          <a:xfrm flipV="1">
            <a:off x="5486400" y="3887788"/>
            <a:ext cx="1189038" cy="457200"/>
          </a:xfrm>
          <a:prstGeom prst="straightConnector1">
            <a:avLst/>
          </a:prstGeom>
          <a:noFill/>
          <a:ln w="12700">
            <a:solidFill>
              <a:schemeClr val="tx1"/>
            </a:solidFill>
            <a:round/>
            <a:headEnd/>
            <a:tailEnd type="triangle" w="med" len="med"/>
          </a:ln>
        </p:spPr>
      </p:cxnSp>
      <p:cxnSp>
        <p:nvCxnSpPr>
          <p:cNvPr id="39949" name="AutoShape 25"/>
          <p:cNvCxnSpPr>
            <a:cxnSpLocks noChangeShapeType="1"/>
            <a:stCxn id="39941" idx="5"/>
            <a:endCxn id="39944" idx="2"/>
          </p:cNvCxnSpPr>
          <p:nvPr/>
        </p:nvCxnSpPr>
        <p:spPr bwMode="auto">
          <a:xfrm>
            <a:off x="5405438" y="4537075"/>
            <a:ext cx="1270000" cy="1362075"/>
          </a:xfrm>
          <a:prstGeom prst="straightConnector1">
            <a:avLst/>
          </a:prstGeom>
          <a:noFill/>
          <a:ln w="12700">
            <a:solidFill>
              <a:schemeClr val="tx1"/>
            </a:solidFill>
            <a:round/>
            <a:headEnd/>
            <a:tailEnd type="triangle" w="med" len="med"/>
          </a:ln>
        </p:spPr>
      </p:cxnSp>
      <p:sp>
        <p:nvSpPr>
          <p:cNvPr id="39950" name="Text Box 27"/>
          <p:cNvSpPr txBox="1">
            <a:spLocks noChangeArrowheads="1"/>
          </p:cNvSpPr>
          <p:nvPr/>
        </p:nvSpPr>
        <p:spPr bwMode="auto">
          <a:xfrm>
            <a:off x="4825308" y="4160838"/>
            <a:ext cx="547687"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a:latin typeface="Times New Roman" pitchFamily="18" charset="0"/>
              </a:rPr>
              <a:t>S</a:t>
            </a:r>
          </a:p>
        </p:txBody>
      </p:sp>
      <p:sp>
        <p:nvSpPr>
          <p:cNvPr id="826396" name="Cloud"/>
          <p:cNvSpPr>
            <a:spLocks noChangeAspect="1" noEditPoints="1" noChangeArrowheads="1"/>
          </p:cNvSpPr>
          <p:nvPr/>
        </p:nvSpPr>
        <p:spPr bwMode="auto">
          <a:xfrm>
            <a:off x="8967788" y="3886200"/>
            <a:ext cx="908050" cy="6461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b="1" i="1">
                <a:latin typeface="Arial" pitchFamily="34" charset="0"/>
              </a:rPr>
              <a:t>j</a:t>
            </a:r>
          </a:p>
        </p:txBody>
      </p:sp>
      <p:cxnSp>
        <p:nvCxnSpPr>
          <p:cNvPr id="39952" name="AutoShape 29"/>
          <p:cNvCxnSpPr>
            <a:cxnSpLocks noChangeShapeType="1"/>
            <a:stCxn id="39942" idx="6"/>
            <a:endCxn id="826396" idx="3"/>
          </p:cNvCxnSpPr>
          <p:nvPr/>
        </p:nvCxnSpPr>
        <p:spPr bwMode="auto">
          <a:xfrm>
            <a:off x="7223125" y="2881313"/>
            <a:ext cx="2198688" cy="1041400"/>
          </a:xfrm>
          <a:prstGeom prst="straightConnector1">
            <a:avLst/>
          </a:prstGeom>
          <a:noFill/>
          <a:ln w="12700">
            <a:solidFill>
              <a:schemeClr val="tx1"/>
            </a:solidFill>
            <a:round/>
            <a:headEnd/>
            <a:tailEnd type="triangle" w="med" len="med"/>
          </a:ln>
        </p:spPr>
      </p:cxnSp>
      <p:cxnSp>
        <p:nvCxnSpPr>
          <p:cNvPr id="39953" name="AutoShape 30"/>
          <p:cNvCxnSpPr>
            <a:cxnSpLocks noChangeShapeType="1"/>
            <a:stCxn id="39943" idx="6"/>
            <a:endCxn id="826396" idx="0"/>
          </p:cNvCxnSpPr>
          <p:nvPr/>
        </p:nvCxnSpPr>
        <p:spPr bwMode="auto">
          <a:xfrm>
            <a:off x="7223125" y="3887788"/>
            <a:ext cx="1747838" cy="322262"/>
          </a:xfrm>
          <a:prstGeom prst="straightConnector1">
            <a:avLst/>
          </a:prstGeom>
          <a:noFill/>
          <a:ln w="12700">
            <a:solidFill>
              <a:schemeClr val="tx1"/>
            </a:solidFill>
            <a:round/>
            <a:headEnd/>
            <a:tailEnd type="triangle" w="med" len="med"/>
          </a:ln>
        </p:spPr>
      </p:cxnSp>
      <p:cxnSp>
        <p:nvCxnSpPr>
          <p:cNvPr id="39954" name="AutoShape 31"/>
          <p:cNvCxnSpPr>
            <a:cxnSpLocks noChangeShapeType="1"/>
            <a:stCxn id="39944" idx="6"/>
            <a:endCxn id="826396" idx="1"/>
          </p:cNvCxnSpPr>
          <p:nvPr/>
        </p:nvCxnSpPr>
        <p:spPr bwMode="auto">
          <a:xfrm flipV="1">
            <a:off x="7223125" y="4532313"/>
            <a:ext cx="2198688" cy="1366837"/>
          </a:xfrm>
          <a:prstGeom prst="straightConnector1">
            <a:avLst/>
          </a:prstGeom>
          <a:noFill/>
          <a:ln w="12700">
            <a:solidFill>
              <a:schemeClr val="tx1"/>
            </a:solidFill>
            <a:round/>
            <a:headEnd/>
            <a:tailEnd type="triangle" w="med" len="med"/>
          </a:ln>
        </p:spPr>
      </p:cxnSp>
      <p:sp>
        <p:nvSpPr>
          <p:cNvPr id="39955" name="Text Box 34"/>
          <p:cNvSpPr txBox="1">
            <a:spLocks noChangeArrowheads="1"/>
          </p:cNvSpPr>
          <p:nvPr/>
        </p:nvSpPr>
        <p:spPr bwMode="auto">
          <a:xfrm>
            <a:off x="5768975" y="3155950"/>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a:t>
            </a:r>
            <a:endParaRPr lang="en-US" sz="2000" baseline="-25000">
              <a:latin typeface="Times New Roman" pitchFamily="18" charset="0"/>
            </a:endParaRPr>
          </a:p>
        </p:txBody>
      </p:sp>
      <p:sp>
        <p:nvSpPr>
          <p:cNvPr id="39956" name="Text Box 35"/>
          <p:cNvSpPr txBox="1">
            <a:spLocks noChangeArrowheads="1"/>
          </p:cNvSpPr>
          <p:nvPr/>
        </p:nvSpPr>
        <p:spPr bwMode="auto">
          <a:xfrm>
            <a:off x="5943600" y="3730625"/>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39957" name="Text Box 36"/>
          <p:cNvSpPr txBox="1">
            <a:spLocks noChangeArrowheads="1"/>
          </p:cNvSpPr>
          <p:nvPr/>
        </p:nvSpPr>
        <p:spPr bwMode="auto">
          <a:xfrm>
            <a:off x="5913438" y="4806950"/>
            <a:ext cx="557212"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39958" name="Oval 10"/>
          <p:cNvSpPr>
            <a:spLocks noChangeArrowheads="1"/>
          </p:cNvSpPr>
          <p:nvPr/>
        </p:nvSpPr>
        <p:spPr bwMode="auto">
          <a:xfrm>
            <a:off x="6702425" y="4659313"/>
            <a:ext cx="547688" cy="547687"/>
          </a:xfrm>
          <a:prstGeom prst="ellipse">
            <a:avLst/>
          </a:prstGeom>
          <a:solidFill>
            <a:srgbClr val="CCFFFF"/>
          </a:solidFill>
          <a:ln w="12700" algn="ctr">
            <a:solidFill>
              <a:schemeClr val="tx1"/>
            </a:solidFill>
            <a:round/>
            <a:headEnd/>
            <a:tailEnd/>
          </a:ln>
        </p:spPr>
        <p:txBody>
          <a:bodyPr wrap="none" anchor="ctr"/>
          <a:lstStyle/>
          <a:p>
            <a:endParaRPr lang="en-US"/>
          </a:p>
        </p:txBody>
      </p:sp>
      <p:cxnSp>
        <p:nvCxnSpPr>
          <p:cNvPr id="39959" name="AutoShape 24"/>
          <p:cNvCxnSpPr>
            <a:cxnSpLocks noChangeShapeType="1"/>
            <a:stCxn id="39941" idx="6"/>
            <a:endCxn id="39958" idx="2"/>
          </p:cNvCxnSpPr>
          <p:nvPr/>
        </p:nvCxnSpPr>
        <p:spPr bwMode="auto">
          <a:xfrm>
            <a:off x="5486400" y="4344988"/>
            <a:ext cx="1216025" cy="587375"/>
          </a:xfrm>
          <a:prstGeom prst="straightConnector1">
            <a:avLst/>
          </a:prstGeom>
          <a:noFill/>
          <a:ln w="12700">
            <a:solidFill>
              <a:schemeClr val="tx1"/>
            </a:solidFill>
            <a:round/>
            <a:headEnd/>
            <a:tailEnd type="triangle" w="med" len="med"/>
          </a:ln>
        </p:spPr>
      </p:cxnSp>
      <p:cxnSp>
        <p:nvCxnSpPr>
          <p:cNvPr id="39960" name="AutoShape 24"/>
          <p:cNvCxnSpPr>
            <a:cxnSpLocks noChangeShapeType="1"/>
            <a:stCxn id="39958" idx="6"/>
            <a:endCxn id="826396" idx="0"/>
          </p:cNvCxnSpPr>
          <p:nvPr/>
        </p:nvCxnSpPr>
        <p:spPr bwMode="auto">
          <a:xfrm flipV="1">
            <a:off x="7250113" y="4210050"/>
            <a:ext cx="1720850" cy="722313"/>
          </a:xfrm>
          <a:prstGeom prst="straightConnector1">
            <a:avLst/>
          </a:prstGeom>
          <a:noFill/>
          <a:ln w="12700">
            <a:solidFill>
              <a:schemeClr val="tx1"/>
            </a:solidFill>
            <a:round/>
            <a:headEnd/>
            <a:tailEnd type="triangle" w="med" len="med"/>
          </a:ln>
        </p:spPr>
      </p:cxnSp>
      <p:sp>
        <p:nvSpPr>
          <p:cNvPr id="39961" name="Text Box 34"/>
          <p:cNvSpPr txBox="1">
            <a:spLocks noChangeArrowheads="1"/>
          </p:cNvSpPr>
          <p:nvPr/>
        </p:nvSpPr>
        <p:spPr bwMode="auto">
          <a:xfrm>
            <a:off x="8070850" y="2965450"/>
            <a:ext cx="549275"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39962" name="Text Box 34"/>
          <p:cNvSpPr txBox="1">
            <a:spLocks noChangeArrowheads="1"/>
          </p:cNvSpPr>
          <p:nvPr/>
        </p:nvSpPr>
        <p:spPr bwMode="auto">
          <a:xfrm>
            <a:off x="7699375" y="3659188"/>
            <a:ext cx="549275"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39963" name="Text Box 35"/>
          <p:cNvSpPr txBox="1">
            <a:spLocks noChangeArrowheads="1"/>
          </p:cNvSpPr>
          <p:nvPr/>
        </p:nvSpPr>
        <p:spPr bwMode="auto">
          <a:xfrm>
            <a:off x="6042025" y="4303713"/>
            <a:ext cx="457200"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4</a:t>
            </a:r>
            <a:endParaRPr lang="en-US" sz="2000" baseline="-25000">
              <a:latin typeface="Times New Roman" pitchFamily="18" charset="0"/>
            </a:endParaRPr>
          </a:p>
        </p:txBody>
      </p:sp>
      <p:sp>
        <p:nvSpPr>
          <p:cNvPr id="39964" name="Text Box 36"/>
          <p:cNvSpPr txBox="1">
            <a:spLocks noChangeArrowheads="1"/>
          </p:cNvSpPr>
          <p:nvPr/>
        </p:nvSpPr>
        <p:spPr bwMode="auto">
          <a:xfrm>
            <a:off x="7331075" y="5267325"/>
            <a:ext cx="557213"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11</a:t>
            </a:r>
            <a:endParaRPr lang="en-US" sz="2000" baseline="-25000">
              <a:latin typeface="Times New Roman" pitchFamily="18" charset="0"/>
            </a:endParaRPr>
          </a:p>
        </p:txBody>
      </p:sp>
      <p:sp>
        <p:nvSpPr>
          <p:cNvPr id="39965" name="Text Box 21"/>
          <p:cNvSpPr txBox="1">
            <a:spLocks noChangeArrowheads="1"/>
          </p:cNvSpPr>
          <p:nvPr/>
        </p:nvSpPr>
        <p:spPr bwMode="auto">
          <a:xfrm>
            <a:off x="6649736" y="47783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R3</a:t>
            </a:r>
          </a:p>
        </p:txBody>
      </p:sp>
      <p:sp>
        <p:nvSpPr>
          <p:cNvPr id="39966" name="Text Box 21"/>
          <p:cNvSpPr txBox="1">
            <a:spLocks noChangeArrowheads="1"/>
          </p:cNvSpPr>
          <p:nvPr/>
        </p:nvSpPr>
        <p:spPr bwMode="auto">
          <a:xfrm>
            <a:off x="6633861" y="57435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R4</a:t>
            </a:r>
          </a:p>
        </p:txBody>
      </p:sp>
      <p:sp>
        <p:nvSpPr>
          <p:cNvPr id="34" name="5-Point Star 33"/>
          <p:cNvSpPr/>
          <p:nvPr/>
        </p:nvSpPr>
        <p:spPr bwMode="auto">
          <a:xfrm>
            <a:off x="7423150" y="2781300"/>
            <a:ext cx="644525" cy="644525"/>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wrap="none" anchor="ctr"/>
          <a:lstStyle/>
          <a:p>
            <a:pPr marL="827088" indent="-317500" defTabSz="1019175">
              <a:buFont typeface="Arial" pitchFamily="34" charset="0"/>
              <a:buNone/>
              <a:defRPr/>
            </a:pPr>
            <a:endParaRPr lang="en-US">
              <a:latin typeface="Arial" pitchFamily="34" charset="0"/>
            </a:endParaRPr>
          </a:p>
        </p:txBody>
      </p:sp>
      <p:sp>
        <p:nvSpPr>
          <p:cNvPr id="39968" name="Text Box 34"/>
          <p:cNvSpPr txBox="1">
            <a:spLocks noChangeArrowheads="1"/>
          </p:cNvSpPr>
          <p:nvPr/>
        </p:nvSpPr>
        <p:spPr bwMode="auto">
          <a:xfrm>
            <a:off x="7423150" y="4395788"/>
            <a:ext cx="549275"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0"/>
          </p:nvPr>
        </p:nvSpPr>
        <p:spPr>
          <a:noFill/>
        </p:spPr>
        <p:txBody>
          <a:bodyPr/>
          <a:lstStyle/>
          <a:p>
            <a:pPr defTabSz="1019175"/>
            <a:fld id="{08054D74-1432-4408-A992-3900DD2F0D7F}" type="slidenum">
              <a:rPr lang="en-US" smtClean="0"/>
              <a:pPr defTabSz="1019175"/>
              <a:t>11</a:t>
            </a:fld>
            <a:endParaRPr lang="en-US" smtClean="0"/>
          </a:p>
        </p:txBody>
      </p:sp>
      <p:sp>
        <p:nvSpPr>
          <p:cNvPr id="40963" name="Rectangle 2"/>
          <p:cNvSpPr>
            <a:spLocks noGrp="1" noChangeArrowheads="1"/>
          </p:cNvSpPr>
          <p:nvPr>
            <p:ph type="title"/>
          </p:nvPr>
        </p:nvSpPr>
        <p:spPr>
          <a:xfrm>
            <a:off x="260904" y="558336"/>
            <a:ext cx="9614934" cy="1295400"/>
          </a:xfrm>
        </p:spPr>
        <p:txBody>
          <a:bodyPr>
            <a:normAutofit fontScale="90000"/>
          </a:bodyPr>
          <a:lstStyle/>
          <a:p>
            <a:r>
              <a:rPr lang="en-US" dirty="0" smtClean="0"/>
              <a:t>Sample Path Update Process – Step 2</a:t>
            </a:r>
          </a:p>
        </p:txBody>
      </p:sp>
      <p:sp>
        <p:nvSpPr>
          <p:cNvPr id="40964" name="Rectangle 4"/>
          <p:cNvSpPr>
            <a:spLocks noGrp="1" noChangeArrowheads="1"/>
          </p:cNvSpPr>
          <p:nvPr>
            <p:ph type="body" sz="half" idx="1"/>
          </p:nvPr>
        </p:nvSpPr>
        <p:spPr>
          <a:xfrm>
            <a:off x="365811" y="1952624"/>
            <a:ext cx="4695190" cy="5352301"/>
          </a:xfrm>
        </p:spPr>
        <p:txBody>
          <a:bodyPr>
            <a:normAutofit fontScale="92500" lnSpcReduction="20000"/>
          </a:bodyPr>
          <a:lstStyle/>
          <a:p>
            <a:pPr>
              <a:lnSpc>
                <a:spcPct val="120000"/>
              </a:lnSpc>
            </a:pPr>
            <a:r>
              <a:rPr lang="en-US" sz="2600" dirty="0" smtClean="0"/>
              <a:t>Path through R2 fails</a:t>
            </a:r>
          </a:p>
          <a:p>
            <a:pPr>
              <a:lnSpc>
                <a:spcPct val="120000"/>
              </a:lnSpc>
            </a:pPr>
            <a:r>
              <a:rPr lang="en-US" sz="2600" i="1" dirty="0" smtClean="0"/>
              <a:t>S</a:t>
            </a:r>
            <a:r>
              <a:rPr lang="en-US" sz="2600" dirty="0" smtClean="0"/>
              <a:t> must now issue a query to “</a:t>
            </a:r>
            <a:r>
              <a:rPr lang="en-US" sz="2600" dirty="0" err="1" smtClean="0"/>
              <a:t>recompute</a:t>
            </a:r>
            <a:r>
              <a:rPr lang="en-US" sz="2600" dirty="0" smtClean="0"/>
              <a:t>” a new shortest path</a:t>
            </a:r>
          </a:p>
          <a:p>
            <a:pPr lvl="1">
              <a:lnSpc>
                <a:spcPct val="120000"/>
              </a:lnSpc>
            </a:pPr>
            <a:r>
              <a:rPr lang="en-US" sz="2100" dirty="0" smtClean="0"/>
              <a:t>New shortest path is through R4, but R4 is not a feasible successor</a:t>
            </a:r>
          </a:p>
          <a:p>
            <a:pPr lvl="1">
              <a:lnSpc>
                <a:spcPct val="120000"/>
              </a:lnSpc>
            </a:pPr>
            <a:r>
              <a:rPr lang="en-US" sz="2100" dirty="0" smtClean="0"/>
              <a:t>R3 is a feasible successor but is not the shortest path</a:t>
            </a:r>
          </a:p>
          <a:p>
            <a:pPr lvl="2">
              <a:lnSpc>
                <a:spcPct val="120000"/>
              </a:lnSpc>
            </a:pPr>
            <a:r>
              <a:rPr lang="en-US" sz="2100" dirty="0" smtClean="0"/>
              <a:t>Note though that </a:t>
            </a:r>
            <a:r>
              <a:rPr lang="en-US" sz="2100" i="1" dirty="0" smtClean="0"/>
              <a:t>S</a:t>
            </a:r>
            <a:r>
              <a:rPr lang="en-US" sz="2100" dirty="0" smtClean="0"/>
              <a:t> can safely use R3 while </a:t>
            </a:r>
            <a:r>
              <a:rPr lang="en-US" sz="2100" dirty="0" err="1" smtClean="0"/>
              <a:t>recomputing</a:t>
            </a:r>
            <a:r>
              <a:rPr lang="en-US" sz="2100" dirty="0" smtClean="0"/>
              <a:t> the shortest path</a:t>
            </a:r>
          </a:p>
          <a:p>
            <a:pPr>
              <a:lnSpc>
                <a:spcPct val="120000"/>
              </a:lnSpc>
            </a:pPr>
            <a:r>
              <a:rPr lang="en-US" i="1" dirty="0" smtClean="0"/>
              <a:t>S</a:t>
            </a:r>
            <a:r>
              <a:rPr lang="en-US" dirty="0" smtClean="0"/>
              <a:t> issues queries to all its neighbors</a:t>
            </a:r>
            <a:endParaRPr lang="en-US" i="1" dirty="0" smtClean="0"/>
          </a:p>
        </p:txBody>
      </p:sp>
      <p:sp>
        <p:nvSpPr>
          <p:cNvPr id="40965" name="Oval 8"/>
          <p:cNvSpPr>
            <a:spLocks noChangeArrowheads="1"/>
          </p:cNvSpPr>
          <p:nvPr/>
        </p:nvSpPr>
        <p:spPr bwMode="auto">
          <a:xfrm>
            <a:off x="4938713" y="40703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40966" name="Oval 9"/>
          <p:cNvSpPr>
            <a:spLocks noChangeArrowheads="1"/>
          </p:cNvSpPr>
          <p:nvPr/>
        </p:nvSpPr>
        <p:spPr bwMode="auto">
          <a:xfrm>
            <a:off x="6675438" y="2606675"/>
            <a:ext cx="547687" cy="547688"/>
          </a:xfrm>
          <a:prstGeom prst="ellipse">
            <a:avLst/>
          </a:prstGeom>
          <a:solidFill>
            <a:srgbClr val="CCFFFF"/>
          </a:solidFill>
          <a:ln w="12700" algn="ctr">
            <a:solidFill>
              <a:schemeClr val="tx1"/>
            </a:solidFill>
            <a:round/>
            <a:headEnd/>
            <a:tailEnd/>
          </a:ln>
        </p:spPr>
        <p:txBody>
          <a:bodyPr wrap="none" lIns="0" tIns="0" rIns="548640" bIns="0" anchor="ctr" anchorCtr="1"/>
          <a:lstStyle/>
          <a:p>
            <a:pPr marL="827088" indent="-317500" algn="ctr" defTabSz="1019175"/>
            <a:endParaRPr lang="en-US"/>
          </a:p>
        </p:txBody>
      </p:sp>
      <p:sp>
        <p:nvSpPr>
          <p:cNvPr id="40967" name="Oval 10"/>
          <p:cNvSpPr>
            <a:spLocks noChangeArrowheads="1"/>
          </p:cNvSpPr>
          <p:nvPr/>
        </p:nvSpPr>
        <p:spPr bwMode="auto">
          <a:xfrm>
            <a:off x="6675438" y="36131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40968" name="Oval 11"/>
          <p:cNvSpPr>
            <a:spLocks noChangeArrowheads="1"/>
          </p:cNvSpPr>
          <p:nvPr/>
        </p:nvSpPr>
        <p:spPr bwMode="auto">
          <a:xfrm>
            <a:off x="6675438" y="5624513"/>
            <a:ext cx="547687" cy="547687"/>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40969" name="Text Box 19"/>
          <p:cNvSpPr txBox="1">
            <a:spLocks noChangeArrowheads="1"/>
          </p:cNvSpPr>
          <p:nvPr/>
        </p:nvSpPr>
        <p:spPr bwMode="auto">
          <a:xfrm>
            <a:off x="6645454" y="2698750"/>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dirty="0">
                <a:latin typeface="Times New Roman" pitchFamily="18" charset="0"/>
              </a:rPr>
              <a:t>R1</a:t>
            </a:r>
            <a:endParaRPr lang="en-US" sz="1600" i="1" dirty="0">
              <a:latin typeface="Times New Roman" pitchFamily="18" charset="0"/>
            </a:endParaRPr>
          </a:p>
        </p:txBody>
      </p:sp>
      <p:sp>
        <p:nvSpPr>
          <p:cNvPr id="40970" name="Text Box 21"/>
          <p:cNvSpPr txBox="1">
            <a:spLocks noChangeArrowheads="1"/>
          </p:cNvSpPr>
          <p:nvPr/>
        </p:nvSpPr>
        <p:spPr bwMode="auto">
          <a:xfrm>
            <a:off x="6644135" y="3735388"/>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R2</a:t>
            </a:r>
          </a:p>
        </p:txBody>
      </p:sp>
      <p:cxnSp>
        <p:nvCxnSpPr>
          <p:cNvPr id="40971" name="AutoShape 23"/>
          <p:cNvCxnSpPr>
            <a:cxnSpLocks noChangeShapeType="1"/>
            <a:stCxn id="40965" idx="7"/>
            <a:endCxn id="40966" idx="2"/>
          </p:cNvCxnSpPr>
          <p:nvPr/>
        </p:nvCxnSpPr>
        <p:spPr bwMode="auto">
          <a:xfrm flipV="1">
            <a:off x="5405438" y="2881313"/>
            <a:ext cx="1270000" cy="1270000"/>
          </a:xfrm>
          <a:prstGeom prst="straightConnector1">
            <a:avLst/>
          </a:prstGeom>
          <a:noFill/>
          <a:ln w="12700">
            <a:solidFill>
              <a:schemeClr val="tx1"/>
            </a:solidFill>
            <a:round/>
            <a:headEnd/>
            <a:tailEnd type="triangle" w="med" len="med"/>
          </a:ln>
        </p:spPr>
      </p:cxnSp>
      <p:cxnSp>
        <p:nvCxnSpPr>
          <p:cNvPr id="40972" name="AutoShape 24"/>
          <p:cNvCxnSpPr>
            <a:cxnSpLocks noChangeShapeType="1"/>
            <a:stCxn id="40965" idx="6"/>
            <a:endCxn id="40967" idx="2"/>
          </p:cNvCxnSpPr>
          <p:nvPr/>
        </p:nvCxnSpPr>
        <p:spPr bwMode="auto">
          <a:xfrm flipV="1">
            <a:off x="5486400" y="3887788"/>
            <a:ext cx="1189038" cy="457200"/>
          </a:xfrm>
          <a:prstGeom prst="straightConnector1">
            <a:avLst/>
          </a:prstGeom>
          <a:noFill/>
          <a:ln w="12700">
            <a:solidFill>
              <a:schemeClr val="tx1"/>
            </a:solidFill>
            <a:round/>
            <a:headEnd/>
            <a:tailEnd type="triangle" w="med" len="med"/>
          </a:ln>
        </p:spPr>
      </p:cxnSp>
      <p:cxnSp>
        <p:nvCxnSpPr>
          <p:cNvPr id="40973" name="AutoShape 25"/>
          <p:cNvCxnSpPr>
            <a:cxnSpLocks noChangeShapeType="1"/>
            <a:stCxn id="40965" idx="5"/>
            <a:endCxn id="40968" idx="2"/>
          </p:cNvCxnSpPr>
          <p:nvPr/>
        </p:nvCxnSpPr>
        <p:spPr bwMode="auto">
          <a:xfrm>
            <a:off x="5405438" y="4537075"/>
            <a:ext cx="1270000" cy="1362075"/>
          </a:xfrm>
          <a:prstGeom prst="straightConnector1">
            <a:avLst/>
          </a:prstGeom>
          <a:noFill/>
          <a:ln w="12700">
            <a:solidFill>
              <a:schemeClr val="tx1"/>
            </a:solidFill>
            <a:round/>
            <a:headEnd/>
            <a:tailEnd type="triangle" w="med" len="med"/>
          </a:ln>
        </p:spPr>
      </p:cxnSp>
      <p:sp>
        <p:nvSpPr>
          <p:cNvPr id="40974" name="Text Box 27"/>
          <p:cNvSpPr txBox="1">
            <a:spLocks noChangeArrowheads="1"/>
          </p:cNvSpPr>
          <p:nvPr/>
        </p:nvSpPr>
        <p:spPr bwMode="auto">
          <a:xfrm>
            <a:off x="4835582" y="4160838"/>
            <a:ext cx="547687"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dirty="0">
                <a:latin typeface="Times New Roman" pitchFamily="18" charset="0"/>
              </a:rPr>
              <a:t>S</a:t>
            </a:r>
          </a:p>
        </p:txBody>
      </p:sp>
      <p:sp>
        <p:nvSpPr>
          <p:cNvPr id="826396" name="Cloud"/>
          <p:cNvSpPr>
            <a:spLocks noChangeAspect="1" noEditPoints="1" noChangeArrowheads="1"/>
          </p:cNvSpPr>
          <p:nvPr/>
        </p:nvSpPr>
        <p:spPr bwMode="auto">
          <a:xfrm>
            <a:off x="8967788" y="3886200"/>
            <a:ext cx="908050" cy="6461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b="1" i="1">
                <a:latin typeface="Arial" pitchFamily="34" charset="0"/>
              </a:rPr>
              <a:t>j</a:t>
            </a:r>
          </a:p>
        </p:txBody>
      </p:sp>
      <p:cxnSp>
        <p:nvCxnSpPr>
          <p:cNvPr id="40976" name="AutoShape 29"/>
          <p:cNvCxnSpPr>
            <a:cxnSpLocks noChangeShapeType="1"/>
            <a:stCxn id="40966" idx="6"/>
            <a:endCxn id="826396" idx="3"/>
          </p:cNvCxnSpPr>
          <p:nvPr/>
        </p:nvCxnSpPr>
        <p:spPr bwMode="auto">
          <a:xfrm>
            <a:off x="7223125" y="2881313"/>
            <a:ext cx="2198688" cy="1041400"/>
          </a:xfrm>
          <a:prstGeom prst="straightConnector1">
            <a:avLst/>
          </a:prstGeom>
          <a:noFill/>
          <a:ln w="12700">
            <a:solidFill>
              <a:schemeClr val="tx1"/>
            </a:solidFill>
            <a:round/>
            <a:headEnd/>
            <a:tailEnd type="triangle" w="med" len="med"/>
          </a:ln>
        </p:spPr>
      </p:cxnSp>
      <p:cxnSp>
        <p:nvCxnSpPr>
          <p:cNvPr id="40977" name="AutoShape 30"/>
          <p:cNvCxnSpPr>
            <a:cxnSpLocks noChangeShapeType="1"/>
            <a:stCxn id="40967" idx="6"/>
            <a:endCxn id="826396" idx="0"/>
          </p:cNvCxnSpPr>
          <p:nvPr/>
        </p:nvCxnSpPr>
        <p:spPr bwMode="auto">
          <a:xfrm>
            <a:off x="7223125" y="3887788"/>
            <a:ext cx="1747838" cy="322262"/>
          </a:xfrm>
          <a:prstGeom prst="straightConnector1">
            <a:avLst/>
          </a:prstGeom>
          <a:noFill/>
          <a:ln w="12700">
            <a:solidFill>
              <a:schemeClr val="tx1"/>
            </a:solidFill>
            <a:round/>
            <a:headEnd/>
            <a:tailEnd type="triangle" w="med" len="med"/>
          </a:ln>
        </p:spPr>
      </p:cxnSp>
      <p:cxnSp>
        <p:nvCxnSpPr>
          <p:cNvPr id="40978" name="AutoShape 31"/>
          <p:cNvCxnSpPr>
            <a:cxnSpLocks noChangeShapeType="1"/>
            <a:stCxn id="40968" idx="6"/>
            <a:endCxn id="826396" idx="1"/>
          </p:cNvCxnSpPr>
          <p:nvPr/>
        </p:nvCxnSpPr>
        <p:spPr bwMode="auto">
          <a:xfrm flipV="1">
            <a:off x="7223125" y="4532313"/>
            <a:ext cx="2198688" cy="1366837"/>
          </a:xfrm>
          <a:prstGeom prst="straightConnector1">
            <a:avLst/>
          </a:prstGeom>
          <a:noFill/>
          <a:ln w="12700">
            <a:solidFill>
              <a:schemeClr val="tx1"/>
            </a:solidFill>
            <a:round/>
            <a:headEnd/>
            <a:tailEnd type="triangle" w="med" len="med"/>
          </a:ln>
        </p:spPr>
      </p:cxnSp>
      <p:sp>
        <p:nvSpPr>
          <p:cNvPr id="40979" name="Text Box 34"/>
          <p:cNvSpPr txBox="1">
            <a:spLocks noChangeArrowheads="1"/>
          </p:cNvSpPr>
          <p:nvPr/>
        </p:nvSpPr>
        <p:spPr bwMode="auto">
          <a:xfrm>
            <a:off x="5768975" y="3155950"/>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a:t>
            </a:r>
            <a:endParaRPr lang="en-US" sz="2000" baseline="-25000">
              <a:latin typeface="Times New Roman" pitchFamily="18" charset="0"/>
            </a:endParaRPr>
          </a:p>
        </p:txBody>
      </p:sp>
      <p:sp>
        <p:nvSpPr>
          <p:cNvPr id="40980" name="Text Box 35"/>
          <p:cNvSpPr txBox="1">
            <a:spLocks noChangeArrowheads="1"/>
          </p:cNvSpPr>
          <p:nvPr/>
        </p:nvSpPr>
        <p:spPr bwMode="auto">
          <a:xfrm>
            <a:off x="5943600" y="3730625"/>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40981" name="Text Box 36"/>
          <p:cNvSpPr txBox="1">
            <a:spLocks noChangeArrowheads="1"/>
          </p:cNvSpPr>
          <p:nvPr/>
        </p:nvSpPr>
        <p:spPr bwMode="auto">
          <a:xfrm>
            <a:off x="5913438" y="4806950"/>
            <a:ext cx="557212"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40982" name="Oval 10"/>
          <p:cNvSpPr>
            <a:spLocks noChangeArrowheads="1"/>
          </p:cNvSpPr>
          <p:nvPr/>
        </p:nvSpPr>
        <p:spPr bwMode="auto">
          <a:xfrm>
            <a:off x="6702425" y="4659313"/>
            <a:ext cx="547688" cy="547687"/>
          </a:xfrm>
          <a:prstGeom prst="ellipse">
            <a:avLst/>
          </a:prstGeom>
          <a:solidFill>
            <a:srgbClr val="CCFFFF"/>
          </a:solidFill>
          <a:ln w="12700" algn="ctr">
            <a:solidFill>
              <a:schemeClr val="tx1"/>
            </a:solidFill>
            <a:round/>
            <a:headEnd/>
            <a:tailEnd/>
          </a:ln>
        </p:spPr>
        <p:txBody>
          <a:bodyPr wrap="none" anchor="ctr"/>
          <a:lstStyle/>
          <a:p>
            <a:endParaRPr lang="en-US"/>
          </a:p>
        </p:txBody>
      </p:sp>
      <p:cxnSp>
        <p:nvCxnSpPr>
          <p:cNvPr id="40983" name="AutoShape 24"/>
          <p:cNvCxnSpPr>
            <a:cxnSpLocks noChangeShapeType="1"/>
            <a:stCxn id="40965" idx="6"/>
            <a:endCxn id="40982" idx="2"/>
          </p:cNvCxnSpPr>
          <p:nvPr/>
        </p:nvCxnSpPr>
        <p:spPr bwMode="auto">
          <a:xfrm>
            <a:off x="5486400" y="4344988"/>
            <a:ext cx="1216025" cy="587375"/>
          </a:xfrm>
          <a:prstGeom prst="straightConnector1">
            <a:avLst/>
          </a:prstGeom>
          <a:noFill/>
          <a:ln w="12700">
            <a:solidFill>
              <a:schemeClr val="tx1"/>
            </a:solidFill>
            <a:round/>
            <a:headEnd/>
            <a:tailEnd type="triangle" w="med" len="med"/>
          </a:ln>
        </p:spPr>
      </p:cxnSp>
      <p:cxnSp>
        <p:nvCxnSpPr>
          <p:cNvPr id="40984" name="AutoShape 24"/>
          <p:cNvCxnSpPr>
            <a:cxnSpLocks noChangeShapeType="1"/>
            <a:stCxn id="40982" idx="6"/>
            <a:endCxn id="826396" idx="0"/>
          </p:cNvCxnSpPr>
          <p:nvPr/>
        </p:nvCxnSpPr>
        <p:spPr bwMode="auto">
          <a:xfrm flipV="1">
            <a:off x="7250113" y="4210050"/>
            <a:ext cx="1720850" cy="722313"/>
          </a:xfrm>
          <a:prstGeom prst="straightConnector1">
            <a:avLst/>
          </a:prstGeom>
          <a:noFill/>
          <a:ln w="12700">
            <a:solidFill>
              <a:schemeClr val="tx1"/>
            </a:solidFill>
            <a:round/>
            <a:headEnd/>
            <a:tailEnd type="triangle" w="med" len="med"/>
          </a:ln>
        </p:spPr>
      </p:cxnSp>
      <p:sp>
        <p:nvSpPr>
          <p:cNvPr id="40985" name="Text Box 34"/>
          <p:cNvSpPr txBox="1">
            <a:spLocks noChangeArrowheads="1"/>
          </p:cNvSpPr>
          <p:nvPr/>
        </p:nvSpPr>
        <p:spPr bwMode="auto">
          <a:xfrm>
            <a:off x="8070850" y="2965450"/>
            <a:ext cx="549275"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40986" name="Text Box 34"/>
          <p:cNvSpPr txBox="1">
            <a:spLocks noChangeArrowheads="1"/>
          </p:cNvSpPr>
          <p:nvPr/>
        </p:nvSpPr>
        <p:spPr bwMode="auto">
          <a:xfrm>
            <a:off x="7699375" y="3659188"/>
            <a:ext cx="549275"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40987" name="Text Box 35"/>
          <p:cNvSpPr txBox="1">
            <a:spLocks noChangeArrowheads="1"/>
          </p:cNvSpPr>
          <p:nvPr/>
        </p:nvSpPr>
        <p:spPr bwMode="auto">
          <a:xfrm>
            <a:off x="6042025" y="4303713"/>
            <a:ext cx="457200"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4</a:t>
            </a:r>
            <a:endParaRPr lang="en-US" sz="2000" baseline="-25000">
              <a:latin typeface="Times New Roman" pitchFamily="18" charset="0"/>
            </a:endParaRPr>
          </a:p>
        </p:txBody>
      </p:sp>
      <p:sp>
        <p:nvSpPr>
          <p:cNvPr id="40988" name="Text Box 35"/>
          <p:cNvSpPr txBox="1">
            <a:spLocks noChangeArrowheads="1"/>
          </p:cNvSpPr>
          <p:nvPr/>
        </p:nvSpPr>
        <p:spPr bwMode="auto">
          <a:xfrm>
            <a:off x="7515225" y="4346575"/>
            <a:ext cx="644525"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40989" name="Text Box 36"/>
          <p:cNvSpPr txBox="1">
            <a:spLocks noChangeArrowheads="1"/>
          </p:cNvSpPr>
          <p:nvPr/>
        </p:nvSpPr>
        <p:spPr bwMode="auto">
          <a:xfrm>
            <a:off x="7331075" y="5267325"/>
            <a:ext cx="557213"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11</a:t>
            </a:r>
            <a:endParaRPr lang="en-US" sz="2000" baseline="-25000">
              <a:latin typeface="Times New Roman" pitchFamily="18" charset="0"/>
            </a:endParaRPr>
          </a:p>
        </p:txBody>
      </p:sp>
      <p:sp>
        <p:nvSpPr>
          <p:cNvPr id="40990" name="Text Box 21"/>
          <p:cNvSpPr txBox="1">
            <a:spLocks noChangeArrowheads="1"/>
          </p:cNvSpPr>
          <p:nvPr/>
        </p:nvSpPr>
        <p:spPr bwMode="auto">
          <a:xfrm>
            <a:off x="6660010" y="47783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R3</a:t>
            </a:r>
          </a:p>
        </p:txBody>
      </p:sp>
      <p:sp>
        <p:nvSpPr>
          <p:cNvPr id="40991" name="Text Box 21"/>
          <p:cNvSpPr txBox="1">
            <a:spLocks noChangeArrowheads="1"/>
          </p:cNvSpPr>
          <p:nvPr/>
        </p:nvSpPr>
        <p:spPr bwMode="auto">
          <a:xfrm>
            <a:off x="6644135" y="57435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R4</a:t>
            </a:r>
          </a:p>
        </p:txBody>
      </p:sp>
      <p:sp>
        <p:nvSpPr>
          <p:cNvPr id="34" name="5-Point Star 33"/>
          <p:cNvSpPr/>
          <p:nvPr/>
        </p:nvSpPr>
        <p:spPr bwMode="auto">
          <a:xfrm>
            <a:off x="7423150" y="2781300"/>
            <a:ext cx="644525" cy="644525"/>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wrap="none" anchor="ctr"/>
          <a:lstStyle/>
          <a:p>
            <a:pPr marL="827088" indent="-317500" defTabSz="1019175">
              <a:buFont typeface="Arial" pitchFamily="34" charset="0"/>
              <a:buNone/>
              <a:defRPr/>
            </a:pPr>
            <a:endParaRPr lang="en-US">
              <a:latin typeface="Arial" pitchFamily="34" charset="0"/>
            </a:endParaRPr>
          </a:p>
        </p:txBody>
      </p:sp>
      <p:sp>
        <p:nvSpPr>
          <p:cNvPr id="35" name="5-Point Star 34"/>
          <p:cNvSpPr/>
          <p:nvPr/>
        </p:nvSpPr>
        <p:spPr bwMode="auto">
          <a:xfrm>
            <a:off x="7146925" y="3517900"/>
            <a:ext cx="644525" cy="644525"/>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wrap="none" anchor="ctr"/>
          <a:lstStyle/>
          <a:p>
            <a:pPr marL="827088" indent="-317500" defTabSz="1019175">
              <a:buFont typeface="Arial" pitchFamily="34" charset="0"/>
              <a:buNone/>
              <a:defRPr/>
            </a:pPr>
            <a:endParaRPr lang="en-US">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pPr defTabSz="1019175"/>
            <a:fld id="{C7F949FC-0CF3-45C5-862A-E9AC5F667B12}" type="slidenum">
              <a:rPr lang="en-US" smtClean="0"/>
              <a:pPr defTabSz="1019175"/>
              <a:t>12</a:t>
            </a:fld>
            <a:endParaRPr lang="en-US" smtClean="0"/>
          </a:p>
        </p:txBody>
      </p:sp>
      <p:sp>
        <p:nvSpPr>
          <p:cNvPr id="45059" name="Rectangle 2"/>
          <p:cNvSpPr>
            <a:spLocks noGrp="1" noChangeArrowheads="1"/>
          </p:cNvSpPr>
          <p:nvPr>
            <p:ph type="title"/>
          </p:nvPr>
        </p:nvSpPr>
        <p:spPr/>
        <p:txBody>
          <a:bodyPr/>
          <a:lstStyle/>
          <a:p>
            <a:pPr defTabSz="914400"/>
            <a:r>
              <a:rPr lang="en-US" smtClean="0"/>
              <a:t>Revisiting Loop Avoidance</a:t>
            </a:r>
          </a:p>
        </p:txBody>
      </p:sp>
      <p:sp>
        <p:nvSpPr>
          <p:cNvPr id="45060" name="Rectangle 3"/>
          <p:cNvSpPr>
            <a:spLocks noGrp="1" noChangeArrowheads="1"/>
          </p:cNvSpPr>
          <p:nvPr>
            <p:ph type="body" idx="1"/>
          </p:nvPr>
        </p:nvSpPr>
        <p:spPr>
          <a:xfrm>
            <a:off x="285535" y="1864220"/>
            <a:ext cx="7444710" cy="5646737"/>
          </a:xfrm>
        </p:spPr>
        <p:txBody>
          <a:bodyPr>
            <a:normAutofit fontScale="85000" lnSpcReduction="10000"/>
          </a:bodyPr>
          <a:lstStyle/>
          <a:p>
            <a:pPr marL="342900" indent="-342900" defTabSz="914400">
              <a:lnSpc>
                <a:spcPct val="110000"/>
              </a:lnSpc>
            </a:pPr>
            <a:r>
              <a:rPr lang="en-US" sz="2300" dirty="0" smtClean="0"/>
              <a:t>Initially B’s best path to </a:t>
            </a:r>
            <a:r>
              <a:rPr lang="en-US" sz="2300" dirty="0" err="1" smtClean="0">
                <a:latin typeface="Comic Sans MS" pitchFamily="66" charset="0"/>
              </a:rPr>
              <a:t>dest</a:t>
            </a:r>
            <a:r>
              <a:rPr lang="en-US" sz="2300" dirty="0" smtClean="0"/>
              <a:t> is through D with a total cost (feasible distance) of 2 (A &amp; C go through B)</a:t>
            </a:r>
          </a:p>
          <a:p>
            <a:pPr marL="742950" lvl="1" indent="-285750" defTabSz="914400">
              <a:lnSpc>
                <a:spcPct val="110000"/>
              </a:lnSpc>
            </a:pPr>
            <a:r>
              <a:rPr lang="en-US" sz="2000" dirty="0" smtClean="0"/>
              <a:t>A &amp; C are not feasible successors (reported distance = 3)</a:t>
            </a:r>
          </a:p>
          <a:p>
            <a:pPr marL="1738313" lvl="4" indent="-342900" defTabSz="914400">
              <a:lnSpc>
                <a:spcPct val="110000"/>
              </a:lnSpc>
            </a:pPr>
            <a:endParaRPr lang="en-US" sz="1500" dirty="0" smtClean="0"/>
          </a:p>
          <a:p>
            <a:pPr marL="342900" indent="-342900" defTabSz="914400">
              <a:lnSpc>
                <a:spcPct val="110000"/>
              </a:lnSpc>
            </a:pPr>
            <a:r>
              <a:rPr lang="en-US" sz="2300" dirty="0" smtClean="0"/>
              <a:t>Similarly, A (C) did not install C (A) as a feasible successor (reported distance = feasible distance)</a:t>
            </a:r>
          </a:p>
          <a:p>
            <a:pPr marL="1738313" lvl="4" indent="-342900" defTabSz="914400">
              <a:lnSpc>
                <a:spcPct val="110000"/>
              </a:lnSpc>
            </a:pPr>
            <a:endParaRPr lang="en-US" sz="1500" dirty="0" smtClean="0"/>
          </a:p>
          <a:p>
            <a:pPr marL="342900" indent="-342900" defTabSz="914400">
              <a:lnSpc>
                <a:spcPct val="110000"/>
              </a:lnSpc>
            </a:pPr>
            <a:r>
              <a:rPr lang="en-US" sz="2300" dirty="0" smtClean="0"/>
              <a:t>Sequence of queries after failure of link B-D</a:t>
            </a:r>
          </a:p>
          <a:p>
            <a:pPr marL="742950" lvl="1" indent="-285750" defTabSz="914400">
              <a:lnSpc>
                <a:spcPct val="110000"/>
              </a:lnSpc>
            </a:pPr>
            <a:r>
              <a:rPr lang="en-US" sz="2000" dirty="0" smtClean="0"/>
              <a:t>B issues queries to A and C</a:t>
            </a:r>
          </a:p>
          <a:p>
            <a:pPr marL="742950" lvl="1" indent="-285750" defTabSz="914400">
              <a:lnSpc>
                <a:spcPct val="110000"/>
              </a:lnSpc>
            </a:pPr>
            <a:r>
              <a:rPr lang="en-US" sz="2000" dirty="0" smtClean="0"/>
              <a:t>Both A and C check for feasible successors, </a:t>
            </a:r>
          </a:p>
          <a:p>
            <a:pPr marL="1143000" lvl="2" indent="-228600" defTabSz="914400">
              <a:lnSpc>
                <a:spcPct val="110000"/>
              </a:lnSpc>
            </a:pPr>
            <a:r>
              <a:rPr lang="en-US" sz="2000" dirty="0" smtClean="0"/>
              <a:t>A has no feasible successor; hence it queries C</a:t>
            </a:r>
          </a:p>
          <a:p>
            <a:pPr marL="1143000" lvl="2" indent="-228600" defTabSz="914400">
              <a:lnSpc>
                <a:spcPct val="110000"/>
              </a:lnSpc>
            </a:pPr>
            <a:r>
              <a:rPr lang="en-US" sz="2000" dirty="0" smtClean="0"/>
              <a:t>C has a feasible successor (D’s reported distance of 1 is less than the feasible distance of 3 through B)</a:t>
            </a:r>
          </a:p>
          <a:p>
            <a:pPr marL="742950" lvl="1" indent="-285750" defTabSz="914400">
              <a:lnSpc>
                <a:spcPct val="110000"/>
              </a:lnSpc>
            </a:pPr>
            <a:r>
              <a:rPr lang="en-US" sz="2000" dirty="0" smtClean="0"/>
              <a:t>C responds to queries from B and A with path of cost 11</a:t>
            </a:r>
          </a:p>
          <a:p>
            <a:pPr marL="1189037" lvl="2" indent="-285750" defTabSz="914400">
              <a:lnSpc>
                <a:spcPct val="110000"/>
              </a:lnSpc>
            </a:pPr>
            <a:r>
              <a:rPr lang="en-US" sz="2000" dirty="0" smtClean="0"/>
              <a:t>Note:  C’s feasible distance remains equal to 3</a:t>
            </a:r>
          </a:p>
          <a:p>
            <a:pPr marL="742950" lvl="1" indent="-285750" defTabSz="914400">
              <a:lnSpc>
                <a:spcPct val="110000"/>
              </a:lnSpc>
            </a:pPr>
            <a:r>
              <a:rPr lang="en-US" sz="2000" dirty="0" smtClean="0"/>
              <a:t>B and A both converge to new path through C (and update their feasible distance)</a:t>
            </a:r>
          </a:p>
        </p:txBody>
      </p:sp>
      <p:grpSp>
        <p:nvGrpSpPr>
          <p:cNvPr id="45061" name="Group 4"/>
          <p:cNvGrpSpPr>
            <a:grpSpLocks/>
          </p:cNvGrpSpPr>
          <p:nvPr/>
        </p:nvGrpSpPr>
        <p:grpSpPr bwMode="auto">
          <a:xfrm>
            <a:off x="7883525" y="2320925"/>
            <a:ext cx="1749425" cy="3406775"/>
            <a:chOff x="4896" y="1381"/>
            <a:chExt cx="606" cy="1451"/>
          </a:xfrm>
        </p:grpSpPr>
        <p:sp>
          <p:nvSpPr>
            <p:cNvPr id="45062" name="Line 5"/>
            <p:cNvSpPr>
              <a:spLocks noChangeShapeType="1"/>
            </p:cNvSpPr>
            <p:nvPr/>
          </p:nvSpPr>
          <p:spPr bwMode="auto">
            <a:xfrm>
              <a:off x="5157" y="2377"/>
              <a:ext cx="0" cy="192"/>
            </a:xfrm>
            <a:prstGeom prst="line">
              <a:avLst/>
            </a:prstGeom>
            <a:noFill/>
            <a:ln w="9525">
              <a:solidFill>
                <a:schemeClr val="tx1"/>
              </a:solidFill>
              <a:round/>
              <a:headEnd/>
              <a:tailEnd/>
            </a:ln>
          </p:spPr>
          <p:txBody>
            <a:bodyPr wrap="none" anchor="ctr"/>
            <a:lstStyle/>
            <a:p>
              <a:endParaRPr lang="en-US"/>
            </a:p>
          </p:txBody>
        </p:sp>
        <p:sp>
          <p:nvSpPr>
            <p:cNvPr id="45063" name="AutoShape 6"/>
            <p:cNvSpPr>
              <a:spLocks noChangeArrowheads="1"/>
            </p:cNvSpPr>
            <p:nvPr/>
          </p:nvSpPr>
          <p:spPr bwMode="auto">
            <a:xfrm>
              <a:off x="4992" y="2544"/>
              <a:ext cx="336" cy="288"/>
            </a:xfrm>
            <a:prstGeom prst="hexagon">
              <a:avLst>
                <a:gd name="adj" fmla="val 29167"/>
                <a:gd name="vf" fmla="val 115470"/>
              </a:avLst>
            </a:prstGeom>
            <a:solidFill>
              <a:srgbClr val="FFFFFF"/>
            </a:solidFill>
            <a:ln w="9525">
              <a:solidFill>
                <a:schemeClr val="tx1"/>
              </a:solidFill>
              <a:miter lim="800000"/>
              <a:headEnd/>
              <a:tailEnd/>
            </a:ln>
          </p:spPr>
          <p:txBody>
            <a:bodyPr wrap="none" anchor="ctr"/>
            <a:lstStyle/>
            <a:p>
              <a:endParaRPr lang="en-US"/>
            </a:p>
          </p:txBody>
        </p:sp>
        <p:sp>
          <p:nvSpPr>
            <p:cNvPr id="45064" name="Line 7"/>
            <p:cNvSpPr>
              <a:spLocks noChangeShapeType="1"/>
            </p:cNvSpPr>
            <p:nvPr/>
          </p:nvSpPr>
          <p:spPr bwMode="auto">
            <a:xfrm>
              <a:off x="5094" y="1573"/>
              <a:ext cx="141" cy="0"/>
            </a:xfrm>
            <a:prstGeom prst="line">
              <a:avLst/>
            </a:prstGeom>
            <a:noFill/>
            <a:ln w="9525">
              <a:solidFill>
                <a:schemeClr val="tx1"/>
              </a:solidFill>
              <a:round/>
              <a:headEnd/>
              <a:tailEnd/>
            </a:ln>
          </p:spPr>
          <p:txBody>
            <a:bodyPr wrap="none" anchor="ctr"/>
            <a:lstStyle/>
            <a:p>
              <a:endParaRPr lang="en-US"/>
            </a:p>
          </p:txBody>
        </p:sp>
        <p:sp>
          <p:nvSpPr>
            <p:cNvPr id="45065" name="Line 8"/>
            <p:cNvSpPr>
              <a:spLocks noChangeShapeType="1"/>
            </p:cNvSpPr>
            <p:nvPr/>
          </p:nvSpPr>
          <p:spPr bwMode="auto">
            <a:xfrm flipH="1">
              <a:off x="5188" y="1669"/>
              <a:ext cx="94" cy="192"/>
            </a:xfrm>
            <a:prstGeom prst="line">
              <a:avLst/>
            </a:prstGeom>
            <a:noFill/>
            <a:ln w="9525">
              <a:solidFill>
                <a:schemeClr val="tx1"/>
              </a:solidFill>
              <a:round/>
              <a:headEnd/>
              <a:tailEnd/>
            </a:ln>
          </p:spPr>
          <p:txBody>
            <a:bodyPr wrap="none" anchor="ctr"/>
            <a:lstStyle/>
            <a:p>
              <a:endParaRPr lang="en-US"/>
            </a:p>
          </p:txBody>
        </p:sp>
        <p:sp>
          <p:nvSpPr>
            <p:cNvPr id="45066" name="Line 9"/>
            <p:cNvSpPr>
              <a:spLocks noChangeShapeType="1"/>
            </p:cNvSpPr>
            <p:nvPr/>
          </p:nvSpPr>
          <p:spPr bwMode="auto">
            <a:xfrm>
              <a:off x="5000" y="1621"/>
              <a:ext cx="141" cy="240"/>
            </a:xfrm>
            <a:prstGeom prst="line">
              <a:avLst/>
            </a:prstGeom>
            <a:noFill/>
            <a:ln w="9525">
              <a:solidFill>
                <a:schemeClr val="tx1"/>
              </a:solidFill>
              <a:round/>
              <a:headEnd/>
              <a:tailEnd/>
            </a:ln>
          </p:spPr>
          <p:txBody>
            <a:bodyPr wrap="none" anchor="ctr"/>
            <a:lstStyle/>
            <a:p>
              <a:endParaRPr lang="en-US"/>
            </a:p>
          </p:txBody>
        </p:sp>
        <p:sp>
          <p:nvSpPr>
            <p:cNvPr id="45067" name="Oval 10"/>
            <p:cNvSpPr>
              <a:spLocks noChangeArrowheads="1"/>
            </p:cNvSpPr>
            <p:nvPr/>
          </p:nvSpPr>
          <p:spPr bwMode="auto">
            <a:xfrm>
              <a:off x="4906" y="1477"/>
              <a:ext cx="188" cy="192"/>
            </a:xfrm>
            <a:prstGeom prst="ellipse">
              <a:avLst/>
            </a:prstGeom>
            <a:solidFill>
              <a:schemeClr val="accent1"/>
            </a:solidFill>
            <a:ln w="9525">
              <a:solidFill>
                <a:schemeClr val="tx1"/>
              </a:solidFill>
              <a:round/>
              <a:headEnd/>
              <a:tailEnd/>
            </a:ln>
          </p:spPr>
          <p:txBody>
            <a:bodyPr wrap="none" lIns="101882" tIns="50941" rIns="101882" bIns="50941" anchor="ctr"/>
            <a:lstStyle/>
            <a:p>
              <a:pPr algn="ctr" defTabSz="1019175">
                <a:spcBef>
                  <a:spcPct val="0"/>
                </a:spcBef>
                <a:buClrTx/>
                <a:buSzTx/>
                <a:buFontTx/>
                <a:buNone/>
              </a:pPr>
              <a:r>
                <a:rPr lang="en-US" sz="2200">
                  <a:latin typeface="Times New Roman" pitchFamily="18" charset="0"/>
                </a:rPr>
                <a:t>A</a:t>
              </a:r>
            </a:p>
          </p:txBody>
        </p:sp>
        <p:sp>
          <p:nvSpPr>
            <p:cNvPr id="45068" name="Oval 11"/>
            <p:cNvSpPr>
              <a:spLocks noChangeArrowheads="1"/>
            </p:cNvSpPr>
            <p:nvPr/>
          </p:nvSpPr>
          <p:spPr bwMode="auto">
            <a:xfrm>
              <a:off x="5235" y="1477"/>
              <a:ext cx="189" cy="192"/>
            </a:xfrm>
            <a:prstGeom prst="ellipse">
              <a:avLst/>
            </a:prstGeom>
            <a:solidFill>
              <a:schemeClr val="accent1"/>
            </a:solidFill>
            <a:ln w="9525">
              <a:solidFill>
                <a:schemeClr val="tx1"/>
              </a:solidFill>
              <a:round/>
              <a:headEnd/>
              <a:tailEnd/>
            </a:ln>
          </p:spPr>
          <p:txBody>
            <a:bodyPr wrap="none" lIns="101882" tIns="50941" rIns="101882" bIns="50941" anchor="ctr"/>
            <a:lstStyle/>
            <a:p>
              <a:pPr algn="ctr" defTabSz="1019175">
                <a:spcBef>
                  <a:spcPct val="0"/>
                </a:spcBef>
                <a:buClrTx/>
                <a:buSzTx/>
                <a:buFontTx/>
                <a:buNone/>
              </a:pPr>
              <a:r>
                <a:rPr lang="en-US" sz="2200">
                  <a:latin typeface="Times New Roman" pitchFamily="18" charset="0"/>
                </a:rPr>
                <a:t>B</a:t>
              </a:r>
            </a:p>
          </p:txBody>
        </p:sp>
        <p:sp>
          <p:nvSpPr>
            <p:cNvPr id="45069" name="Oval 12"/>
            <p:cNvSpPr>
              <a:spLocks noChangeArrowheads="1"/>
            </p:cNvSpPr>
            <p:nvPr/>
          </p:nvSpPr>
          <p:spPr bwMode="auto">
            <a:xfrm>
              <a:off x="5071" y="1813"/>
              <a:ext cx="188" cy="192"/>
            </a:xfrm>
            <a:prstGeom prst="ellipse">
              <a:avLst/>
            </a:prstGeom>
            <a:solidFill>
              <a:schemeClr val="accent1"/>
            </a:solidFill>
            <a:ln w="9525">
              <a:solidFill>
                <a:schemeClr val="tx1"/>
              </a:solidFill>
              <a:round/>
              <a:headEnd/>
              <a:tailEnd/>
            </a:ln>
          </p:spPr>
          <p:txBody>
            <a:bodyPr wrap="none" lIns="101882" tIns="50941" rIns="101882" bIns="50941" anchor="ctr"/>
            <a:lstStyle/>
            <a:p>
              <a:pPr algn="ctr" defTabSz="1019175">
                <a:spcBef>
                  <a:spcPct val="0"/>
                </a:spcBef>
                <a:buClrTx/>
                <a:buSzTx/>
                <a:buFontTx/>
                <a:buNone/>
              </a:pPr>
              <a:r>
                <a:rPr lang="en-US" sz="2200">
                  <a:latin typeface="Times New Roman" pitchFamily="18" charset="0"/>
                </a:rPr>
                <a:t>C</a:t>
              </a:r>
            </a:p>
          </p:txBody>
        </p:sp>
        <p:sp>
          <p:nvSpPr>
            <p:cNvPr id="45070" name="Oval 13"/>
            <p:cNvSpPr>
              <a:spLocks noChangeArrowheads="1"/>
            </p:cNvSpPr>
            <p:nvPr/>
          </p:nvSpPr>
          <p:spPr bwMode="auto">
            <a:xfrm>
              <a:off x="5063" y="2197"/>
              <a:ext cx="188" cy="192"/>
            </a:xfrm>
            <a:prstGeom prst="ellipse">
              <a:avLst/>
            </a:prstGeom>
            <a:solidFill>
              <a:schemeClr val="accent1"/>
            </a:solidFill>
            <a:ln w="9525">
              <a:solidFill>
                <a:schemeClr val="tx1"/>
              </a:solidFill>
              <a:round/>
              <a:headEnd/>
              <a:tailEnd/>
            </a:ln>
          </p:spPr>
          <p:txBody>
            <a:bodyPr wrap="none" lIns="101882" tIns="50941" rIns="101882" bIns="50941" anchor="ctr"/>
            <a:lstStyle/>
            <a:p>
              <a:pPr algn="ctr" defTabSz="1019175">
                <a:spcBef>
                  <a:spcPct val="0"/>
                </a:spcBef>
                <a:buClrTx/>
                <a:buSzTx/>
                <a:buFontTx/>
                <a:buNone/>
              </a:pPr>
              <a:r>
                <a:rPr lang="en-US" sz="2200">
                  <a:latin typeface="Times New Roman" pitchFamily="18" charset="0"/>
                </a:rPr>
                <a:t>D</a:t>
              </a:r>
            </a:p>
          </p:txBody>
        </p:sp>
        <p:sp>
          <p:nvSpPr>
            <p:cNvPr id="45071" name="Line 14"/>
            <p:cNvSpPr>
              <a:spLocks noChangeShapeType="1"/>
            </p:cNvSpPr>
            <p:nvPr/>
          </p:nvSpPr>
          <p:spPr bwMode="auto">
            <a:xfrm>
              <a:off x="5165" y="2005"/>
              <a:ext cx="0" cy="192"/>
            </a:xfrm>
            <a:prstGeom prst="line">
              <a:avLst/>
            </a:prstGeom>
            <a:noFill/>
            <a:ln w="9525">
              <a:solidFill>
                <a:schemeClr val="tx1"/>
              </a:solidFill>
              <a:round/>
              <a:headEnd/>
              <a:tailEnd/>
            </a:ln>
          </p:spPr>
          <p:txBody>
            <a:bodyPr wrap="none" anchor="ctr"/>
            <a:lstStyle/>
            <a:p>
              <a:endParaRPr lang="en-US"/>
            </a:p>
          </p:txBody>
        </p:sp>
        <p:sp>
          <p:nvSpPr>
            <p:cNvPr id="45072" name="Text Box 15"/>
            <p:cNvSpPr txBox="1">
              <a:spLocks noChangeArrowheads="1"/>
            </p:cNvSpPr>
            <p:nvPr/>
          </p:nvSpPr>
          <p:spPr bwMode="auto">
            <a:xfrm>
              <a:off x="4896" y="1645"/>
              <a:ext cx="188"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a:t>
              </a:r>
            </a:p>
          </p:txBody>
        </p:sp>
        <p:sp>
          <p:nvSpPr>
            <p:cNvPr id="45073" name="Text Box 16"/>
            <p:cNvSpPr txBox="1">
              <a:spLocks noChangeArrowheads="1"/>
            </p:cNvSpPr>
            <p:nvPr/>
          </p:nvSpPr>
          <p:spPr bwMode="auto">
            <a:xfrm>
              <a:off x="5073" y="1381"/>
              <a:ext cx="188"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a:t>
              </a:r>
            </a:p>
          </p:txBody>
        </p:sp>
        <p:sp>
          <p:nvSpPr>
            <p:cNvPr id="45074" name="Text Box 17"/>
            <p:cNvSpPr txBox="1">
              <a:spLocks noChangeArrowheads="1"/>
            </p:cNvSpPr>
            <p:nvPr/>
          </p:nvSpPr>
          <p:spPr bwMode="auto">
            <a:xfrm>
              <a:off x="5253" y="1645"/>
              <a:ext cx="188"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a:t>
              </a:r>
            </a:p>
          </p:txBody>
        </p:sp>
        <p:sp>
          <p:nvSpPr>
            <p:cNvPr id="45075" name="Text Box 18"/>
            <p:cNvSpPr txBox="1">
              <a:spLocks noChangeArrowheads="1"/>
            </p:cNvSpPr>
            <p:nvPr/>
          </p:nvSpPr>
          <p:spPr bwMode="auto">
            <a:xfrm>
              <a:off x="4953" y="1989"/>
              <a:ext cx="260"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10</a:t>
              </a:r>
            </a:p>
          </p:txBody>
        </p:sp>
        <p:sp>
          <p:nvSpPr>
            <p:cNvPr id="45076" name="Text Box 19"/>
            <p:cNvSpPr txBox="1">
              <a:spLocks noChangeArrowheads="1"/>
            </p:cNvSpPr>
            <p:nvPr/>
          </p:nvSpPr>
          <p:spPr bwMode="auto">
            <a:xfrm>
              <a:off x="5037" y="2602"/>
              <a:ext cx="273" cy="162"/>
            </a:xfrm>
            <a:prstGeom prst="rect">
              <a:avLst/>
            </a:prstGeom>
            <a:noFill/>
            <a:ln w="9525">
              <a:noFill/>
              <a:miter lim="800000"/>
              <a:headEnd/>
              <a:tailEnd/>
            </a:ln>
          </p:spPr>
          <p:txBody>
            <a:bodyPr wrap="square" lIns="101882" tIns="50941" rIns="101882" bIns="50941">
              <a:spAutoFit/>
            </a:bodyPr>
            <a:lstStyle/>
            <a:p>
              <a:pPr defTabSz="1019175">
                <a:spcBef>
                  <a:spcPct val="0"/>
                </a:spcBef>
                <a:buClrTx/>
                <a:buSzTx/>
                <a:buFontTx/>
                <a:buNone/>
              </a:pPr>
              <a:r>
                <a:rPr lang="en-US" dirty="0" err="1">
                  <a:latin typeface="Comic Sans MS" pitchFamily="66" charset="0"/>
                </a:rPr>
                <a:t>dest</a:t>
              </a:r>
              <a:r>
                <a:rPr lang="en-US" dirty="0">
                  <a:latin typeface="Times New Roman" pitchFamily="18" charset="0"/>
                </a:rPr>
                <a:t>.</a:t>
              </a:r>
            </a:p>
          </p:txBody>
        </p:sp>
        <p:sp>
          <p:nvSpPr>
            <p:cNvPr id="45077" name="Freeform 20"/>
            <p:cNvSpPr>
              <a:spLocks/>
            </p:cNvSpPr>
            <p:nvPr/>
          </p:nvSpPr>
          <p:spPr bwMode="auto">
            <a:xfrm>
              <a:off x="5235" y="1573"/>
              <a:ext cx="267" cy="720"/>
            </a:xfrm>
            <a:custGeom>
              <a:avLst/>
              <a:gdLst>
                <a:gd name="T0" fmla="*/ 173 w 272"/>
                <a:gd name="T1" fmla="*/ 0 h 720"/>
                <a:gd name="T2" fmla="*/ 216 w 272"/>
                <a:gd name="T3" fmla="*/ 336 h 720"/>
                <a:gd name="T4" fmla="*/ 0 w 272"/>
                <a:gd name="T5" fmla="*/ 720 h 720"/>
                <a:gd name="T6" fmla="*/ 0 60000 65536"/>
                <a:gd name="T7" fmla="*/ 0 60000 65536"/>
                <a:gd name="T8" fmla="*/ 0 60000 65536"/>
                <a:gd name="T9" fmla="*/ 0 w 272"/>
                <a:gd name="T10" fmla="*/ 0 h 720"/>
                <a:gd name="T11" fmla="*/ 272 w 272"/>
                <a:gd name="T12" fmla="*/ 720 h 720"/>
              </a:gdLst>
              <a:ahLst/>
              <a:cxnLst>
                <a:cxn ang="T6">
                  <a:pos x="T0" y="T1"/>
                </a:cxn>
                <a:cxn ang="T7">
                  <a:pos x="T2" y="T3"/>
                </a:cxn>
                <a:cxn ang="T8">
                  <a:pos x="T4" y="T5"/>
                </a:cxn>
              </a:cxnLst>
              <a:rect l="T9" t="T10" r="T11" b="T12"/>
              <a:pathLst>
                <a:path w="272" h="720">
                  <a:moveTo>
                    <a:pt x="192" y="0"/>
                  </a:moveTo>
                  <a:cubicBezTo>
                    <a:pt x="232" y="108"/>
                    <a:pt x="272" y="216"/>
                    <a:pt x="240" y="336"/>
                  </a:cubicBezTo>
                  <a:cubicBezTo>
                    <a:pt x="208" y="456"/>
                    <a:pt x="104" y="588"/>
                    <a:pt x="0" y="720"/>
                  </a:cubicBezTo>
                </a:path>
              </a:pathLst>
            </a:custGeom>
            <a:noFill/>
            <a:ln w="9525">
              <a:solidFill>
                <a:schemeClr val="tx1"/>
              </a:solidFill>
              <a:round/>
              <a:headEnd/>
              <a:tailEnd/>
            </a:ln>
          </p:spPr>
          <p:txBody>
            <a:bodyPr wrap="none" anchor="ctr"/>
            <a:lstStyle/>
            <a:p>
              <a:endParaRPr lang="en-US"/>
            </a:p>
          </p:txBody>
        </p:sp>
        <p:sp>
          <p:nvSpPr>
            <p:cNvPr id="45078" name="Text Box 21"/>
            <p:cNvSpPr txBox="1">
              <a:spLocks noChangeArrowheads="1"/>
            </p:cNvSpPr>
            <p:nvPr/>
          </p:nvSpPr>
          <p:spPr bwMode="auto">
            <a:xfrm>
              <a:off x="5306" y="2093"/>
              <a:ext cx="188"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a:t>
              </a:r>
            </a:p>
          </p:txBody>
        </p:sp>
        <p:sp>
          <p:nvSpPr>
            <p:cNvPr id="45079" name="AutoShape 22"/>
            <p:cNvSpPr>
              <a:spLocks noChangeArrowheads="1"/>
            </p:cNvSpPr>
            <p:nvPr/>
          </p:nvSpPr>
          <p:spPr bwMode="auto">
            <a:xfrm>
              <a:off x="5351" y="2005"/>
              <a:ext cx="96" cy="144"/>
            </a:xfrm>
            <a:prstGeom prst="irregularSeal1">
              <a:avLst/>
            </a:prstGeom>
            <a:solidFill>
              <a:srgbClr val="FF0000"/>
            </a:solidFill>
            <a:ln w="9525">
              <a:solidFill>
                <a:schemeClr val="tx1"/>
              </a:solidFill>
              <a:miter lim="800000"/>
              <a:headEnd/>
              <a:tailEnd/>
            </a:ln>
          </p:spPr>
          <p:txBody>
            <a:bodyPr wrap="none" anchor="ctr"/>
            <a:lstStyle/>
            <a:p>
              <a:endParaRPr lang="en-US"/>
            </a:p>
          </p:txBody>
        </p:sp>
        <p:sp>
          <p:nvSpPr>
            <p:cNvPr id="45080" name="Text Box 23"/>
            <p:cNvSpPr txBox="1">
              <a:spLocks noChangeArrowheads="1"/>
            </p:cNvSpPr>
            <p:nvPr/>
          </p:nvSpPr>
          <p:spPr bwMode="auto">
            <a:xfrm>
              <a:off x="5136" y="2341"/>
              <a:ext cx="188" cy="231"/>
            </a:xfrm>
            <a:prstGeom prst="rect">
              <a:avLst/>
            </a:prstGeom>
            <a:noFill/>
            <a:ln w="9525">
              <a:noFill/>
              <a:miter lim="800000"/>
              <a:headEnd/>
              <a:tailEnd/>
            </a:ln>
          </p:spPr>
          <p:txBody>
            <a:bodyPr wrap="none" lIns="101882" tIns="50941" rIns="101882" bIns="50941">
              <a:spAutoFit/>
            </a:bodyPr>
            <a:lstStyle/>
            <a:p>
              <a:pPr defTabSz="1019175">
                <a:spcBef>
                  <a:spcPct val="0"/>
                </a:spcBef>
                <a:buClrTx/>
                <a:buSzTx/>
                <a:buFontTx/>
                <a:buNone/>
              </a:pPr>
              <a:r>
                <a:rPr lang="en-US" sz="2000">
                  <a:latin typeface="Times New Roman" pitchFamily="18" charset="0"/>
                </a:rPr>
                <a:t>1</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Link-State Protocols</a:t>
            </a:r>
            <a:endParaRPr lang="en-US" dirty="0"/>
          </a:p>
        </p:txBody>
      </p:sp>
      <p:sp>
        <p:nvSpPr>
          <p:cNvPr id="3" name="Content Placeholder 2"/>
          <p:cNvSpPr>
            <a:spLocks noGrp="1"/>
          </p:cNvSpPr>
          <p:nvPr>
            <p:ph idx="1"/>
          </p:nvPr>
        </p:nvSpPr>
        <p:spPr>
          <a:xfrm>
            <a:off x="754063" y="1641475"/>
            <a:ext cx="9016661" cy="5663451"/>
          </a:xfrm>
        </p:spPr>
        <p:txBody>
          <a:bodyPr>
            <a:normAutofit fontScale="85000" lnSpcReduction="20000"/>
          </a:bodyPr>
          <a:lstStyle/>
          <a:p>
            <a:pPr>
              <a:lnSpc>
                <a:spcPct val="120000"/>
              </a:lnSpc>
            </a:pPr>
            <a:r>
              <a:rPr lang="en-US" dirty="0" smtClean="0"/>
              <a:t>Open Shortest Path First (OSPF)</a:t>
            </a:r>
          </a:p>
          <a:p>
            <a:pPr lvl="1">
              <a:lnSpc>
                <a:spcPct val="120000"/>
              </a:lnSpc>
            </a:pPr>
            <a:r>
              <a:rPr lang="en-US" dirty="0" smtClean="0"/>
              <a:t>Targets IP only</a:t>
            </a:r>
          </a:p>
          <a:p>
            <a:pPr lvl="1">
              <a:lnSpc>
                <a:spcPct val="120000"/>
              </a:lnSpc>
            </a:pPr>
            <a:r>
              <a:rPr lang="en-US" dirty="0" smtClean="0"/>
              <a:t>Standardized by the IETF – RFC 2328 (IPv4), RFC 5340 (IPv6), and many others</a:t>
            </a:r>
          </a:p>
          <a:p>
            <a:pPr lvl="2">
              <a:lnSpc>
                <a:spcPct val="120000"/>
              </a:lnSpc>
            </a:pPr>
            <a:r>
              <a:rPr lang="en-US" dirty="0" smtClean="0"/>
              <a:t>OSPF Working Group responsible for extensions</a:t>
            </a:r>
          </a:p>
          <a:p>
            <a:pPr lvl="5">
              <a:lnSpc>
                <a:spcPct val="120000"/>
              </a:lnSpc>
            </a:pPr>
            <a:endParaRPr lang="en-US" sz="1300" dirty="0" smtClean="0"/>
          </a:p>
          <a:p>
            <a:pPr>
              <a:lnSpc>
                <a:spcPct val="120000"/>
              </a:lnSpc>
            </a:pPr>
            <a:r>
              <a:rPr lang="en-US" dirty="0" smtClean="0"/>
              <a:t>Intermediate System to Intermediate System (IS-IS)</a:t>
            </a:r>
          </a:p>
          <a:p>
            <a:pPr lvl="1">
              <a:lnSpc>
                <a:spcPct val="120000"/>
              </a:lnSpc>
            </a:pPr>
            <a:r>
              <a:rPr lang="en-US" dirty="0" smtClean="0"/>
              <a:t>Network layer agnostic, </a:t>
            </a:r>
            <a:r>
              <a:rPr lang="en-US" i="1" dirty="0" smtClean="0"/>
              <a:t>i.e., </a:t>
            </a:r>
            <a:r>
              <a:rPr lang="en-US" dirty="0" smtClean="0"/>
              <a:t>can be IP or anything else</a:t>
            </a:r>
          </a:p>
          <a:p>
            <a:pPr lvl="1">
              <a:lnSpc>
                <a:spcPct val="120000"/>
              </a:lnSpc>
            </a:pPr>
            <a:r>
              <a:rPr lang="en-US" dirty="0" smtClean="0"/>
              <a:t>Standardized by ISO</a:t>
            </a:r>
          </a:p>
          <a:p>
            <a:pPr lvl="1">
              <a:lnSpc>
                <a:spcPct val="120000"/>
              </a:lnSpc>
            </a:pPr>
            <a:r>
              <a:rPr lang="en-US" dirty="0" smtClean="0"/>
              <a:t>Adopted by IETF – RFC 1195 and many others</a:t>
            </a:r>
          </a:p>
          <a:p>
            <a:pPr lvl="2">
              <a:lnSpc>
                <a:spcPct val="120000"/>
              </a:lnSpc>
            </a:pPr>
            <a:r>
              <a:rPr lang="en-US" dirty="0" smtClean="0"/>
              <a:t>IS-IS Working Group responsible for extensions</a:t>
            </a:r>
          </a:p>
          <a:p>
            <a:pPr lvl="4">
              <a:lnSpc>
                <a:spcPct val="120000"/>
              </a:lnSpc>
            </a:pPr>
            <a:endParaRPr lang="en-US" sz="1300" dirty="0" smtClean="0"/>
          </a:p>
          <a:p>
            <a:pPr>
              <a:lnSpc>
                <a:spcPct val="120000"/>
              </a:lnSpc>
            </a:pPr>
            <a:r>
              <a:rPr lang="en-US" dirty="0" smtClean="0"/>
              <a:t>The two protocols are conceptually similar, yet practically different</a:t>
            </a:r>
          </a:p>
          <a:p>
            <a:pPr lvl="1">
              <a:lnSpc>
                <a:spcPct val="120000"/>
              </a:lnSpc>
            </a:pPr>
            <a:r>
              <a:rPr lang="en-US" dirty="0" smtClean="0"/>
              <a:t>OSPF deployed primarily in “enterprise” settings</a:t>
            </a:r>
          </a:p>
          <a:p>
            <a:pPr lvl="1">
              <a:lnSpc>
                <a:spcPct val="120000"/>
              </a:lnSpc>
            </a:pPr>
            <a:r>
              <a:rPr lang="en-US" dirty="0" smtClean="0"/>
              <a:t>IS-IS dominant among “service providers”</a:t>
            </a:r>
            <a:endParaRPr lang="en-US" dirty="0"/>
          </a:p>
        </p:txBody>
      </p:sp>
      <p:sp>
        <p:nvSpPr>
          <p:cNvPr id="4" name="Slide Number Placeholder 3"/>
          <p:cNvSpPr>
            <a:spLocks noGrp="1"/>
          </p:cNvSpPr>
          <p:nvPr>
            <p:ph type="sldNum" sz="quarter" idx="10"/>
          </p:nvPr>
        </p:nvSpPr>
        <p:spPr/>
        <p:txBody>
          <a:bodyPr/>
          <a:lstStyle/>
          <a:p>
            <a:pPr>
              <a:defRPr/>
            </a:pPr>
            <a:fld id="{63F4A1E5-10FF-49F9-B93B-0E466049723E}"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p>
            <a:pPr defTabSz="1019175"/>
            <a:fld id="{5DE8CFBF-56EB-4A60-93A9-647489CE10D6}" type="slidenum">
              <a:rPr lang="en-US" smtClean="0"/>
              <a:pPr defTabSz="1019175"/>
              <a:t>14</a:t>
            </a:fld>
            <a:endParaRPr lang="en-US" smtClean="0"/>
          </a:p>
        </p:txBody>
      </p:sp>
      <p:sp>
        <p:nvSpPr>
          <p:cNvPr id="50179" name="Rectangle 2"/>
          <p:cNvSpPr>
            <a:spLocks noGrp="1" noChangeArrowheads="1"/>
          </p:cNvSpPr>
          <p:nvPr>
            <p:ph type="title"/>
          </p:nvPr>
        </p:nvSpPr>
        <p:spPr/>
        <p:txBody>
          <a:bodyPr/>
          <a:lstStyle/>
          <a:p>
            <a:r>
              <a:rPr lang="en-US" dirty="0" smtClean="0"/>
              <a:t>OSPF Overview</a:t>
            </a:r>
          </a:p>
        </p:txBody>
      </p:sp>
      <p:sp>
        <p:nvSpPr>
          <p:cNvPr id="51204" name="Rectangle 3"/>
          <p:cNvSpPr>
            <a:spLocks noGrp="1" noChangeArrowheads="1"/>
          </p:cNvSpPr>
          <p:nvPr>
            <p:ph type="body" idx="1"/>
          </p:nvPr>
        </p:nvSpPr>
        <p:spPr>
          <a:xfrm>
            <a:off x="332821" y="1651464"/>
            <a:ext cx="9581741" cy="5899150"/>
          </a:xfrm>
        </p:spPr>
        <p:txBody>
          <a:bodyPr>
            <a:normAutofit fontScale="85000" lnSpcReduction="20000"/>
          </a:bodyPr>
          <a:lstStyle/>
          <a:p>
            <a:pPr>
              <a:lnSpc>
                <a:spcPct val="120000"/>
              </a:lnSpc>
              <a:defRPr/>
            </a:pPr>
            <a:r>
              <a:rPr lang="en-US" sz="2200" dirty="0" smtClean="0"/>
              <a:t>Two level hierarchy (partitioning into areas)</a:t>
            </a:r>
          </a:p>
          <a:p>
            <a:pPr lvl="1">
              <a:lnSpc>
                <a:spcPct val="120000"/>
              </a:lnSpc>
              <a:defRPr/>
            </a:pPr>
            <a:r>
              <a:rPr lang="en-US" sz="2000" dirty="0" smtClean="0"/>
              <a:t>Backbone area (area 0) connects local areas (hub and spoke topology)</a:t>
            </a:r>
          </a:p>
          <a:p>
            <a:pPr>
              <a:lnSpc>
                <a:spcPct val="120000"/>
              </a:lnSpc>
              <a:defRPr/>
            </a:pPr>
            <a:r>
              <a:rPr lang="en-US" sz="2200" dirty="0" smtClean="0"/>
              <a:t>Link state operation (routers know the state of all links in their area)</a:t>
            </a:r>
          </a:p>
          <a:p>
            <a:pPr lvl="1">
              <a:lnSpc>
                <a:spcPct val="120000"/>
              </a:lnSpc>
              <a:defRPr/>
            </a:pPr>
            <a:r>
              <a:rPr lang="en-US" sz="2000" dirty="0" smtClean="0"/>
              <a:t>Inside an area routers broadcast their local neighborhood view</a:t>
            </a:r>
          </a:p>
          <a:p>
            <a:pPr lvl="2">
              <a:lnSpc>
                <a:spcPct val="120000"/>
              </a:lnSpc>
              <a:defRPr/>
            </a:pPr>
            <a:r>
              <a:rPr lang="en-US" sz="2000" dirty="0" smtClean="0"/>
              <a:t>Routers glue local neighborhood pieces to create an area map</a:t>
            </a:r>
          </a:p>
          <a:p>
            <a:pPr lvl="1">
              <a:lnSpc>
                <a:spcPct val="120000"/>
              </a:lnSpc>
              <a:defRPr/>
            </a:pPr>
            <a:r>
              <a:rPr lang="en-US" sz="2000" dirty="0" smtClean="0"/>
              <a:t>Information about an area is summarized by Area Border Routers (ABRs) and distributed into the backbone area (for distance vector computations)</a:t>
            </a:r>
          </a:p>
          <a:p>
            <a:pPr lvl="2">
              <a:lnSpc>
                <a:spcPct val="120000"/>
              </a:lnSpc>
              <a:defRPr/>
            </a:pPr>
            <a:r>
              <a:rPr lang="en-US" sz="2000" dirty="0" smtClean="0"/>
              <a:t>ABRs gather information about all remote areas and inject (summaries) into local areas</a:t>
            </a:r>
          </a:p>
          <a:p>
            <a:pPr lvl="1">
              <a:lnSpc>
                <a:spcPct val="120000"/>
              </a:lnSpc>
              <a:defRPr/>
            </a:pPr>
            <a:r>
              <a:rPr lang="en-US" sz="2000" dirty="0" smtClean="0"/>
              <a:t>Autonomous System Boundary Routers (ASBRs) advertise connectivity to external destinations (propagated to “all” areas)</a:t>
            </a:r>
          </a:p>
          <a:p>
            <a:pPr>
              <a:lnSpc>
                <a:spcPct val="120000"/>
              </a:lnSpc>
              <a:defRPr/>
            </a:pPr>
            <a:r>
              <a:rPr lang="en-US" sz="2200" dirty="0" smtClean="0"/>
              <a:t>Routing table construction</a:t>
            </a:r>
          </a:p>
          <a:p>
            <a:pPr lvl="1">
              <a:lnSpc>
                <a:spcPct val="120000"/>
              </a:lnSpc>
              <a:defRPr/>
            </a:pPr>
            <a:r>
              <a:rPr lang="en-US" sz="2000" dirty="0" smtClean="0"/>
              <a:t>Local area map and summary information about other areas and the outside world is used by each router to </a:t>
            </a:r>
            <a:r>
              <a:rPr lang="en-US" sz="2000" b="1" i="1" dirty="0" smtClean="0"/>
              <a:t>independently</a:t>
            </a:r>
            <a:r>
              <a:rPr lang="en-US" sz="2000" dirty="0" smtClean="0"/>
              <a:t> compute consistent best paths to known destinations</a:t>
            </a:r>
          </a:p>
          <a:p>
            <a:pPr lvl="1">
              <a:lnSpc>
                <a:spcPct val="120000"/>
              </a:lnSpc>
              <a:defRPr/>
            </a:pPr>
            <a:r>
              <a:rPr lang="en-US" sz="2000" dirty="0" smtClean="0"/>
              <a:t>Multiple paths can exist for any given route – Protocol specifies precedence rules to select one (or more)</a:t>
            </a:r>
          </a:p>
          <a:p>
            <a:pPr lvl="2">
              <a:lnSpc>
                <a:spcPct val="120000"/>
              </a:lnSpc>
              <a:defRPr/>
            </a:pPr>
            <a:r>
              <a:rPr lang="en-US" sz="2000" dirty="0" smtClean="0"/>
              <a:t>Multiple equal cost paths are possible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367127"/>
            <a:ext cx="9625012" cy="949325"/>
          </a:xfrm>
        </p:spPr>
        <p:txBody>
          <a:bodyPr/>
          <a:lstStyle/>
          <a:p>
            <a:r>
              <a:rPr lang="en-US" dirty="0" smtClean="0"/>
              <a:t>Sample OSPF Network</a:t>
            </a:r>
            <a:endParaRPr lang="en-US" dirty="0"/>
          </a:p>
        </p:txBody>
      </p:sp>
      <p:sp>
        <p:nvSpPr>
          <p:cNvPr id="79" name="Content Placeholder 78"/>
          <p:cNvSpPr>
            <a:spLocks noGrp="1"/>
          </p:cNvSpPr>
          <p:nvPr>
            <p:ph idx="1"/>
          </p:nvPr>
        </p:nvSpPr>
        <p:spPr>
          <a:xfrm>
            <a:off x="4601603" y="5433576"/>
            <a:ext cx="5103813" cy="2322763"/>
          </a:xfrm>
        </p:spPr>
        <p:txBody>
          <a:bodyPr>
            <a:normAutofit fontScale="47500" lnSpcReduction="20000"/>
          </a:bodyPr>
          <a:lstStyle/>
          <a:p>
            <a:pPr>
              <a:lnSpc>
                <a:spcPct val="120000"/>
              </a:lnSpc>
            </a:pPr>
            <a:r>
              <a:rPr lang="en-US" sz="2900" dirty="0" smtClean="0"/>
              <a:t>All routers share full knowledge of topology and routing in each area</a:t>
            </a:r>
          </a:p>
          <a:p>
            <a:pPr lvl="1">
              <a:lnSpc>
                <a:spcPct val="120000"/>
              </a:lnSpc>
            </a:pPr>
            <a:r>
              <a:rPr lang="en-US" sz="2500" dirty="0" smtClean="0"/>
              <a:t>A </a:t>
            </a:r>
            <a:r>
              <a:rPr lang="en-US" sz="2500" b="1" i="1" dirty="0" smtClean="0"/>
              <a:t>two-phase</a:t>
            </a:r>
            <a:r>
              <a:rPr lang="en-US" sz="2500" dirty="0" smtClean="0"/>
              <a:t> process: </a:t>
            </a:r>
            <a:r>
              <a:rPr lang="en-US" sz="2500" dirty="0" err="1" smtClean="0"/>
              <a:t>flooding+computation</a:t>
            </a:r>
            <a:endParaRPr lang="en-US" sz="2500" dirty="0" smtClean="0"/>
          </a:p>
          <a:p>
            <a:pPr>
              <a:lnSpc>
                <a:spcPct val="120000"/>
              </a:lnSpc>
            </a:pPr>
            <a:r>
              <a:rPr lang="en-US" sz="2900" dirty="0" smtClean="0"/>
              <a:t>Partial knowledge of routing in remote areas through sharing by ABRs</a:t>
            </a:r>
          </a:p>
          <a:p>
            <a:pPr lvl="1">
              <a:lnSpc>
                <a:spcPct val="120000"/>
              </a:lnSpc>
            </a:pPr>
            <a:r>
              <a:rPr lang="en-US" sz="2500" dirty="0" smtClean="0"/>
              <a:t>Essentially a distance-vector computation</a:t>
            </a:r>
            <a:endParaRPr lang="en-US" dirty="0" smtClean="0"/>
          </a:p>
          <a:p>
            <a:pPr>
              <a:lnSpc>
                <a:spcPct val="120000"/>
              </a:lnSpc>
            </a:pPr>
            <a:r>
              <a:rPr lang="en-US" sz="2900" dirty="0" smtClean="0"/>
              <a:t>All paths to remote areas through backbone area (area 0)</a:t>
            </a:r>
          </a:p>
          <a:p>
            <a:pPr>
              <a:lnSpc>
                <a:spcPct val="120000"/>
              </a:lnSpc>
            </a:pPr>
            <a:r>
              <a:rPr lang="en-US" sz="2900" dirty="0" smtClean="0"/>
              <a:t>Paths to external destinations through ASBRs</a:t>
            </a:r>
            <a:endParaRPr lang="en-US" sz="2900" dirty="0"/>
          </a:p>
        </p:txBody>
      </p:sp>
      <p:sp>
        <p:nvSpPr>
          <p:cNvPr id="3" name="Slide Number Placeholder 2"/>
          <p:cNvSpPr>
            <a:spLocks noGrp="1"/>
          </p:cNvSpPr>
          <p:nvPr>
            <p:ph type="sldNum" sz="quarter" idx="10"/>
          </p:nvPr>
        </p:nvSpPr>
        <p:spPr/>
        <p:txBody>
          <a:bodyPr/>
          <a:lstStyle/>
          <a:p>
            <a:pPr>
              <a:defRPr/>
            </a:pPr>
            <a:fld id="{C62591B4-1BEF-40F3-92F9-B8DEC77442BA}" type="slidenum">
              <a:rPr lang="en-US" smtClean="0"/>
              <a:pPr>
                <a:defRPr/>
              </a:pPr>
              <a:t>15</a:t>
            </a:fld>
            <a:endParaRPr lang="en-US"/>
          </a:p>
        </p:txBody>
      </p:sp>
      <p:pic>
        <p:nvPicPr>
          <p:cNvPr id="56" name="Picture 37"/>
          <p:cNvPicPr>
            <a:picLocks noChangeAspect="1" noChangeArrowheads="1"/>
          </p:cNvPicPr>
          <p:nvPr/>
        </p:nvPicPr>
        <p:blipFill>
          <a:blip r:embed="rId3" cstate="print"/>
          <a:srcRect/>
          <a:stretch>
            <a:fillRect/>
          </a:stretch>
        </p:blipFill>
        <p:spPr bwMode="auto">
          <a:xfrm>
            <a:off x="7414830" y="6390169"/>
            <a:ext cx="419100" cy="246380"/>
          </a:xfrm>
          <a:prstGeom prst="rect">
            <a:avLst/>
          </a:prstGeom>
          <a:noFill/>
          <a:ln w="9525">
            <a:noFill/>
            <a:miter lim="800000"/>
            <a:headEnd/>
            <a:tailEnd/>
          </a:ln>
        </p:spPr>
      </p:pic>
      <p:grpSp>
        <p:nvGrpSpPr>
          <p:cNvPr id="21" name="Group 20"/>
          <p:cNvGrpSpPr/>
          <p:nvPr/>
        </p:nvGrpSpPr>
        <p:grpSpPr>
          <a:xfrm>
            <a:off x="57150" y="1154331"/>
            <a:ext cx="8279118" cy="6050227"/>
            <a:chOff x="57150" y="1154331"/>
            <a:chExt cx="8279118" cy="6050227"/>
          </a:xfrm>
        </p:grpSpPr>
        <p:pic>
          <p:nvPicPr>
            <p:cNvPr id="4" name="Picture 12"/>
            <p:cNvPicPr>
              <a:picLocks noChangeArrowheads="1"/>
            </p:cNvPicPr>
            <p:nvPr/>
          </p:nvPicPr>
          <p:blipFill>
            <a:blip r:embed="rId4" cstate="print"/>
            <a:srcRect/>
            <a:stretch>
              <a:fillRect/>
            </a:stretch>
          </p:blipFill>
          <p:spPr bwMode="auto">
            <a:xfrm>
              <a:off x="3371850" y="1956283"/>
              <a:ext cx="2670175" cy="2209800"/>
            </a:xfrm>
            <a:prstGeom prst="rect">
              <a:avLst/>
            </a:prstGeom>
            <a:noFill/>
            <a:ln w="9525">
              <a:noFill/>
              <a:miter lim="800000"/>
              <a:headEnd/>
              <a:tailEnd/>
            </a:ln>
          </p:spPr>
        </p:pic>
        <p:pic>
          <p:nvPicPr>
            <p:cNvPr id="5" name="Picture 14"/>
            <p:cNvPicPr>
              <a:picLocks noChangeArrowheads="1"/>
            </p:cNvPicPr>
            <p:nvPr/>
          </p:nvPicPr>
          <p:blipFill>
            <a:blip r:embed="rId5" cstate="print"/>
            <a:srcRect/>
            <a:stretch>
              <a:fillRect/>
            </a:stretch>
          </p:blipFill>
          <p:spPr bwMode="auto">
            <a:xfrm>
              <a:off x="1188762" y="1330202"/>
              <a:ext cx="2209800" cy="1841500"/>
            </a:xfrm>
            <a:prstGeom prst="rect">
              <a:avLst/>
            </a:prstGeom>
            <a:noFill/>
            <a:ln w="9525">
              <a:noFill/>
              <a:miter lim="800000"/>
              <a:headEnd/>
              <a:tailEnd/>
            </a:ln>
          </p:spPr>
        </p:pic>
        <p:pic>
          <p:nvPicPr>
            <p:cNvPr id="6" name="Picture 14"/>
            <p:cNvPicPr>
              <a:picLocks noChangeArrowheads="1"/>
            </p:cNvPicPr>
            <p:nvPr/>
          </p:nvPicPr>
          <p:blipFill>
            <a:blip r:embed="rId5" cstate="print"/>
            <a:srcRect/>
            <a:stretch>
              <a:fillRect/>
            </a:stretch>
          </p:blipFill>
          <p:spPr bwMode="auto">
            <a:xfrm>
              <a:off x="57150" y="3613633"/>
              <a:ext cx="4787900" cy="3590925"/>
            </a:xfrm>
            <a:prstGeom prst="rect">
              <a:avLst/>
            </a:prstGeom>
            <a:noFill/>
            <a:ln w="9525">
              <a:noFill/>
              <a:miter lim="800000"/>
              <a:headEnd/>
              <a:tailEnd/>
            </a:ln>
          </p:spPr>
        </p:pic>
        <p:pic>
          <p:nvPicPr>
            <p:cNvPr id="7" name="Picture 14"/>
            <p:cNvPicPr>
              <a:picLocks noChangeArrowheads="1"/>
            </p:cNvPicPr>
            <p:nvPr/>
          </p:nvPicPr>
          <p:blipFill>
            <a:blip r:embed="rId5" cstate="print"/>
            <a:srcRect/>
            <a:stretch>
              <a:fillRect/>
            </a:stretch>
          </p:blipFill>
          <p:spPr bwMode="auto">
            <a:xfrm>
              <a:off x="5581650" y="3613633"/>
              <a:ext cx="2209800" cy="1841500"/>
            </a:xfrm>
            <a:prstGeom prst="rect">
              <a:avLst/>
            </a:prstGeom>
            <a:noFill/>
            <a:ln w="9525">
              <a:noFill/>
              <a:miter lim="800000"/>
              <a:headEnd/>
              <a:tailEnd/>
            </a:ln>
          </p:spPr>
        </p:pic>
        <p:pic>
          <p:nvPicPr>
            <p:cNvPr id="8" name="Picture 14"/>
            <p:cNvPicPr>
              <a:picLocks noChangeArrowheads="1"/>
            </p:cNvPicPr>
            <p:nvPr/>
          </p:nvPicPr>
          <p:blipFill>
            <a:blip r:embed="rId5" cstate="print"/>
            <a:srcRect/>
            <a:stretch>
              <a:fillRect/>
            </a:stretch>
          </p:blipFill>
          <p:spPr bwMode="auto">
            <a:xfrm>
              <a:off x="6126468" y="1513080"/>
              <a:ext cx="2209800" cy="1841500"/>
            </a:xfrm>
            <a:prstGeom prst="rect">
              <a:avLst/>
            </a:prstGeom>
            <a:noFill/>
            <a:ln w="9525">
              <a:noFill/>
              <a:miter lim="800000"/>
              <a:headEnd/>
              <a:tailEnd/>
            </a:ln>
          </p:spPr>
        </p:pic>
        <p:pic>
          <p:nvPicPr>
            <p:cNvPr id="9" name="Picture 36"/>
            <p:cNvPicPr>
              <a:picLocks noChangeAspect="1" noChangeArrowheads="1"/>
            </p:cNvPicPr>
            <p:nvPr/>
          </p:nvPicPr>
          <p:blipFill>
            <a:blip r:embed="rId6" cstate="print"/>
            <a:srcRect/>
            <a:stretch>
              <a:fillRect/>
            </a:stretch>
          </p:blipFill>
          <p:spPr bwMode="auto">
            <a:xfrm>
              <a:off x="609600" y="5363058"/>
              <a:ext cx="377190" cy="219075"/>
            </a:xfrm>
            <a:prstGeom prst="rect">
              <a:avLst/>
            </a:prstGeom>
            <a:noFill/>
            <a:ln w="9525">
              <a:noFill/>
              <a:miter lim="800000"/>
              <a:headEnd/>
              <a:tailEnd/>
            </a:ln>
          </p:spPr>
        </p:pic>
        <p:pic>
          <p:nvPicPr>
            <p:cNvPr id="10" name="Picture 36"/>
            <p:cNvPicPr>
              <a:picLocks noChangeAspect="1" noChangeArrowheads="1"/>
            </p:cNvPicPr>
            <p:nvPr/>
          </p:nvPicPr>
          <p:blipFill>
            <a:blip r:embed="rId6" cstate="print"/>
            <a:srcRect/>
            <a:stretch>
              <a:fillRect/>
            </a:stretch>
          </p:blipFill>
          <p:spPr bwMode="auto">
            <a:xfrm>
              <a:off x="1530350" y="4626458"/>
              <a:ext cx="377190" cy="219075"/>
            </a:xfrm>
            <a:prstGeom prst="rect">
              <a:avLst/>
            </a:prstGeom>
            <a:noFill/>
            <a:ln w="9525">
              <a:noFill/>
              <a:miter lim="800000"/>
              <a:headEnd/>
              <a:tailEnd/>
            </a:ln>
          </p:spPr>
        </p:pic>
        <p:pic>
          <p:nvPicPr>
            <p:cNvPr id="11" name="Picture 36"/>
            <p:cNvPicPr>
              <a:picLocks noChangeAspect="1" noChangeArrowheads="1"/>
            </p:cNvPicPr>
            <p:nvPr/>
          </p:nvPicPr>
          <p:blipFill>
            <a:blip r:embed="rId6" cstate="print"/>
            <a:srcRect/>
            <a:stretch>
              <a:fillRect/>
            </a:stretch>
          </p:blipFill>
          <p:spPr bwMode="auto">
            <a:xfrm>
              <a:off x="2451100" y="3889858"/>
              <a:ext cx="377190" cy="219075"/>
            </a:xfrm>
            <a:prstGeom prst="rect">
              <a:avLst/>
            </a:prstGeom>
            <a:noFill/>
            <a:ln w="9525">
              <a:noFill/>
              <a:miter lim="800000"/>
              <a:headEnd/>
              <a:tailEnd/>
            </a:ln>
          </p:spPr>
        </p:pic>
        <p:pic>
          <p:nvPicPr>
            <p:cNvPr id="12" name="Picture 36"/>
            <p:cNvPicPr>
              <a:picLocks noChangeAspect="1" noChangeArrowheads="1"/>
            </p:cNvPicPr>
            <p:nvPr/>
          </p:nvPicPr>
          <p:blipFill>
            <a:blip r:embed="rId6" cstate="print"/>
            <a:srcRect/>
            <a:stretch>
              <a:fillRect/>
            </a:stretch>
          </p:blipFill>
          <p:spPr bwMode="auto">
            <a:xfrm>
              <a:off x="2082800" y="5178908"/>
              <a:ext cx="377190" cy="219075"/>
            </a:xfrm>
            <a:prstGeom prst="rect">
              <a:avLst/>
            </a:prstGeom>
            <a:noFill/>
            <a:ln w="9525">
              <a:noFill/>
              <a:miter lim="800000"/>
              <a:headEnd/>
              <a:tailEnd/>
            </a:ln>
          </p:spPr>
        </p:pic>
        <p:pic>
          <p:nvPicPr>
            <p:cNvPr id="13" name="Picture 36"/>
            <p:cNvPicPr>
              <a:picLocks noChangeAspect="1" noChangeArrowheads="1"/>
            </p:cNvPicPr>
            <p:nvPr/>
          </p:nvPicPr>
          <p:blipFill>
            <a:blip r:embed="rId6" cstate="print"/>
            <a:srcRect/>
            <a:stretch>
              <a:fillRect/>
            </a:stretch>
          </p:blipFill>
          <p:spPr bwMode="auto">
            <a:xfrm>
              <a:off x="793750" y="6099658"/>
              <a:ext cx="377190" cy="219075"/>
            </a:xfrm>
            <a:prstGeom prst="rect">
              <a:avLst/>
            </a:prstGeom>
            <a:noFill/>
            <a:ln w="9525">
              <a:noFill/>
              <a:miter lim="800000"/>
              <a:headEnd/>
              <a:tailEnd/>
            </a:ln>
          </p:spPr>
        </p:pic>
        <p:pic>
          <p:nvPicPr>
            <p:cNvPr id="14" name="Picture 36"/>
            <p:cNvPicPr>
              <a:picLocks noChangeAspect="1" noChangeArrowheads="1"/>
            </p:cNvPicPr>
            <p:nvPr/>
          </p:nvPicPr>
          <p:blipFill>
            <a:blip r:embed="rId6" cstate="print"/>
            <a:srcRect/>
            <a:stretch>
              <a:fillRect/>
            </a:stretch>
          </p:blipFill>
          <p:spPr bwMode="auto">
            <a:xfrm>
              <a:off x="1806575" y="6375883"/>
              <a:ext cx="377190" cy="219075"/>
            </a:xfrm>
            <a:prstGeom prst="rect">
              <a:avLst/>
            </a:prstGeom>
            <a:noFill/>
            <a:ln w="9525">
              <a:noFill/>
              <a:miter lim="800000"/>
              <a:headEnd/>
              <a:tailEnd/>
            </a:ln>
          </p:spPr>
        </p:pic>
        <p:pic>
          <p:nvPicPr>
            <p:cNvPr id="15" name="Picture 36"/>
            <p:cNvPicPr>
              <a:picLocks noChangeAspect="1" noChangeArrowheads="1"/>
            </p:cNvPicPr>
            <p:nvPr/>
          </p:nvPicPr>
          <p:blipFill>
            <a:blip r:embed="rId6" cstate="print"/>
            <a:srcRect/>
            <a:stretch>
              <a:fillRect/>
            </a:stretch>
          </p:blipFill>
          <p:spPr bwMode="auto">
            <a:xfrm>
              <a:off x="2819400" y="6652108"/>
              <a:ext cx="377190" cy="219075"/>
            </a:xfrm>
            <a:prstGeom prst="rect">
              <a:avLst/>
            </a:prstGeom>
            <a:noFill/>
            <a:ln w="9525">
              <a:noFill/>
              <a:miter lim="800000"/>
              <a:headEnd/>
              <a:tailEnd/>
            </a:ln>
          </p:spPr>
        </p:pic>
        <p:pic>
          <p:nvPicPr>
            <p:cNvPr id="16" name="Picture 36"/>
            <p:cNvPicPr>
              <a:picLocks noChangeAspect="1" noChangeArrowheads="1"/>
            </p:cNvPicPr>
            <p:nvPr/>
          </p:nvPicPr>
          <p:blipFill>
            <a:blip r:embed="rId6" cstate="print"/>
            <a:srcRect/>
            <a:stretch>
              <a:fillRect/>
            </a:stretch>
          </p:blipFill>
          <p:spPr bwMode="auto">
            <a:xfrm>
              <a:off x="3924300" y="6099658"/>
              <a:ext cx="377190" cy="219075"/>
            </a:xfrm>
            <a:prstGeom prst="rect">
              <a:avLst/>
            </a:prstGeom>
            <a:noFill/>
            <a:ln w="9525">
              <a:noFill/>
              <a:miter lim="800000"/>
              <a:headEnd/>
              <a:tailEnd/>
            </a:ln>
          </p:spPr>
        </p:pic>
        <p:pic>
          <p:nvPicPr>
            <p:cNvPr id="17" name="Picture 36"/>
            <p:cNvPicPr>
              <a:picLocks noChangeAspect="1" noChangeArrowheads="1"/>
            </p:cNvPicPr>
            <p:nvPr/>
          </p:nvPicPr>
          <p:blipFill>
            <a:blip r:embed="rId6" cstate="print"/>
            <a:srcRect/>
            <a:stretch>
              <a:fillRect/>
            </a:stretch>
          </p:blipFill>
          <p:spPr bwMode="auto">
            <a:xfrm>
              <a:off x="2911475" y="5823433"/>
              <a:ext cx="377190" cy="219075"/>
            </a:xfrm>
            <a:prstGeom prst="rect">
              <a:avLst/>
            </a:prstGeom>
            <a:noFill/>
            <a:ln w="9525">
              <a:noFill/>
              <a:miter lim="800000"/>
              <a:headEnd/>
              <a:tailEnd/>
            </a:ln>
          </p:spPr>
        </p:pic>
        <p:pic>
          <p:nvPicPr>
            <p:cNvPr id="18" name="Picture 36"/>
            <p:cNvPicPr>
              <a:picLocks noChangeAspect="1" noChangeArrowheads="1"/>
            </p:cNvPicPr>
            <p:nvPr/>
          </p:nvPicPr>
          <p:blipFill>
            <a:blip r:embed="rId6" cstate="print"/>
            <a:srcRect/>
            <a:stretch>
              <a:fillRect/>
            </a:stretch>
          </p:blipFill>
          <p:spPr bwMode="auto">
            <a:xfrm>
              <a:off x="1530350" y="5731358"/>
              <a:ext cx="377190" cy="219075"/>
            </a:xfrm>
            <a:prstGeom prst="rect">
              <a:avLst/>
            </a:prstGeom>
            <a:noFill/>
            <a:ln w="9525">
              <a:noFill/>
              <a:miter lim="800000"/>
              <a:headEnd/>
              <a:tailEnd/>
            </a:ln>
          </p:spPr>
        </p:pic>
        <p:pic>
          <p:nvPicPr>
            <p:cNvPr id="19" name="Picture 36"/>
            <p:cNvPicPr>
              <a:picLocks noChangeAspect="1" noChangeArrowheads="1"/>
            </p:cNvPicPr>
            <p:nvPr/>
          </p:nvPicPr>
          <p:blipFill>
            <a:blip r:embed="rId6" cstate="print"/>
            <a:srcRect/>
            <a:stretch>
              <a:fillRect/>
            </a:stretch>
          </p:blipFill>
          <p:spPr bwMode="auto">
            <a:xfrm>
              <a:off x="3556000" y="5086833"/>
              <a:ext cx="377190" cy="219075"/>
            </a:xfrm>
            <a:prstGeom prst="rect">
              <a:avLst/>
            </a:prstGeom>
            <a:noFill/>
            <a:ln w="9525">
              <a:noFill/>
              <a:miter lim="800000"/>
              <a:headEnd/>
              <a:tailEnd/>
            </a:ln>
          </p:spPr>
        </p:pic>
        <p:pic>
          <p:nvPicPr>
            <p:cNvPr id="20" name="Picture 36"/>
            <p:cNvPicPr>
              <a:picLocks noChangeAspect="1" noChangeArrowheads="1"/>
            </p:cNvPicPr>
            <p:nvPr/>
          </p:nvPicPr>
          <p:blipFill>
            <a:blip r:embed="rId6" cstate="print"/>
            <a:srcRect/>
            <a:stretch>
              <a:fillRect/>
            </a:stretch>
          </p:blipFill>
          <p:spPr bwMode="auto">
            <a:xfrm>
              <a:off x="2727325" y="4626458"/>
              <a:ext cx="377190" cy="219075"/>
            </a:xfrm>
            <a:prstGeom prst="rect">
              <a:avLst/>
            </a:prstGeom>
            <a:noFill/>
            <a:ln w="9525">
              <a:noFill/>
              <a:miter lim="800000"/>
              <a:headEnd/>
              <a:tailEnd/>
            </a:ln>
          </p:spPr>
        </p:pic>
        <p:pic>
          <p:nvPicPr>
            <p:cNvPr id="22" name="Picture 37"/>
            <p:cNvPicPr>
              <a:picLocks noChangeAspect="1" noChangeArrowheads="1"/>
            </p:cNvPicPr>
            <p:nvPr/>
          </p:nvPicPr>
          <p:blipFill>
            <a:blip r:embed="rId3" cstate="print"/>
            <a:srcRect/>
            <a:stretch>
              <a:fillRect/>
            </a:stretch>
          </p:blipFill>
          <p:spPr bwMode="auto">
            <a:xfrm>
              <a:off x="3413125" y="3705708"/>
              <a:ext cx="419100" cy="246380"/>
            </a:xfrm>
            <a:prstGeom prst="rect">
              <a:avLst/>
            </a:prstGeom>
            <a:noFill/>
            <a:ln w="9525">
              <a:noFill/>
              <a:miter lim="800000"/>
              <a:headEnd/>
              <a:tailEnd/>
            </a:ln>
          </p:spPr>
        </p:pic>
        <p:pic>
          <p:nvPicPr>
            <p:cNvPr id="23" name="Picture 37"/>
            <p:cNvPicPr>
              <a:picLocks noChangeAspect="1" noChangeArrowheads="1"/>
            </p:cNvPicPr>
            <p:nvPr/>
          </p:nvPicPr>
          <p:blipFill>
            <a:blip r:embed="rId3" cstate="print"/>
            <a:srcRect/>
            <a:stretch>
              <a:fillRect/>
            </a:stretch>
          </p:blipFill>
          <p:spPr bwMode="auto">
            <a:xfrm>
              <a:off x="4048941" y="3919703"/>
              <a:ext cx="419100" cy="246380"/>
            </a:xfrm>
            <a:prstGeom prst="rect">
              <a:avLst/>
            </a:prstGeom>
            <a:noFill/>
            <a:ln w="9525">
              <a:noFill/>
              <a:miter lim="800000"/>
              <a:headEnd/>
              <a:tailEnd/>
            </a:ln>
          </p:spPr>
        </p:pic>
        <p:pic>
          <p:nvPicPr>
            <p:cNvPr id="24" name="Picture 37"/>
            <p:cNvPicPr>
              <a:picLocks noChangeAspect="1" noChangeArrowheads="1"/>
            </p:cNvPicPr>
            <p:nvPr/>
          </p:nvPicPr>
          <p:blipFill>
            <a:blip r:embed="rId3" cstate="print"/>
            <a:srcRect/>
            <a:stretch>
              <a:fillRect/>
            </a:stretch>
          </p:blipFill>
          <p:spPr bwMode="auto">
            <a:xfrm>
              <a:off x="3302178" y="2416658"/>
              <a:ext cx="419100" cy="246380"/>
            </a:xfrm>
            <a:prstGeom prst="rect">
              <a:avLst/>
            </a:prstGeom>
            <a:noFill/>
            <a:ln w="9525">
              <a:noFill/>
              <a:miter lim="800000"/>
              <a:headEnd/>
              <a:tailEnd/>
            </a:ln>
          </p:spPr>
        </p:pic>
        <p:pic>
          <p:nvPicPr>
            <p:cNvPr id="25" name="Picture 37"/>
            <p:cNvPicPr>
              <a:picLocks noChangeAspect="1" noChangeArrowheads="1"/>
            </p:cNvPicPr>
            <p:nvPr/>
          </p:nvPicPr>
          <p:blipFill>
            <a:blip r:embed="rId3" cstate="print"/>
            <a:srcRect/>
            <a:stretch>
              <a:fillRect/>
            </a:stretch>
          </p:blipFill>
          <p:spPr bwMode="auto">
            <a:xfrm>
              <a:off x="5765800" y="2324583"/>
              <a:ext cx="419100" cy="246380"/>
            </a:xfrm>
            <a:prstGeom prst="rect">
              <a:avLst/>
            </a:prstGeom>
            <a:noFill/>
            <a:ln w="9525">
              <a:noFill/>
              <a:miter lim="800000"/>
              <a:headEnd/>
              <a:tailEnd/>
            </a:ln>
          </p:spPr>
        </p:pic>
        <p:pic>
          <p:nvPicPr>
            <p:cNvPr id="26" name="Picture 37"/>
            <p:cNvPicPr>
              <a:picLocks noChangeAspect="1" noChangeArrowheads="1"/>
            </p:cNvPicPr>
            <p:nvPr/>
          </p:nvPicPr>
          <p:blipFill>
            <a:blip r:embed="rId3" cstate="print"/>
            <a:srcRect/>
            <a:stretch>
              <a:fillRect/>
            </a:stretch>
          </p:blipFill>
          <p:spPr bwMode="auto">
            <a:xfrm>
              <a:off x="5622925" y="3827628"/>
              <a:ext cx="419100" cy="246380"/>
            </a:xfrm>
            <a:prstGeom prst="rect">
              <a:avLst/>
            </a:prstGeom>
            <a:noFill/>
            <a:ln w="9525">
              <a:noFill/>
              <a:miter lim="800000"/>
              <a:headEnd/>
              <a:tailEnd/>
            </a:ln>
          </p:spPr>
        </p:pic>
        <p:cxnSp>
          <p:nvCxnSpPr>
            <p:cNvPr id="28" name="Straight Connector 27"/>
            <p:cNvCxnSpPr>
              <a:stCxn id="11" idx="3"/>
              <a:endCxn id="22" idx="1"/>
            </p:cNvCxnSpPr>
            <p:nvPr/>
          </p:nvCxnSpPr>
          <p:spPr bwMode="auto">
            <a:xfrm flipV="1">
              <a:off x="2828290" y="3828898"/>
              <a:ext cx="584835" cy="170498"/>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30" name="Straight Connector 29"/>
            <p:cNvCxnSpPr>
              <a:stCxn id="11" idx="2"/>
              <a:endCxn id="20" idx="0"/>
            </p:cNvCxnSpPr>
            <p:nvPr/>
          </p:nvCxnSpPr>
          <p:spPr bwMode="auto">
            <a:xfrm rot="16200000" flipH="1">
              <a:off x="2519045" y="4229582"/>
              <a:ext cx="517525" cy="27622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32" name="Straight Connector 31"/>
            <p:cNvCxnSpPr>
              <a:stCxn id="11" idx="1"/>
              <a:endCxn id="10" idx="0"/>
            </p:cNvCxnSpPr>
            <p:nvPr/>
          </p:nvCxnSpPr>
          <p:spPr bwMode="auto">
            <a:xfrm rot="10800000" flipV="1">
              <a:off x="1718946" y="3999396"/>
              <a:ext cx="732155" cy="627062"/>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34" name="Straight Connector 33"/>
            <p:cNvCxnSpPr>
              <a:stCxn id="10" idx="1"/>
              <a:endCxn id="9" idx="0"/>
            </p:cNvCxnSpPr>
            <p:nvPr/>
          </p:nvCxnSpPr>
          <p:spPr bwMode="auto">
            <a:xfrm rot="10800000" flipV="1">
              <a:off x="798196" y="4735996"/>
              <a:ext cx="732155" cy="627062"/>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36" name="Straight Connector 35"/>
            <p:cNvCxnSpPr>
              <a:stCxn id="10" idx="3"/>
              <a:endCxn id="20" idx="1"/>
            </p:cNvCxnSpPr>
            <p:nvPr/>
          </p:nvCxnSpPr>
          <p:spPr bwMode="auto">
            <a:xfrm>
              <a:off x="1907540" y="4735996"/>
              <a:ext cx="819785" cy="0"/>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38" name="Straight Connector 37"/>
            <p:cNvCxnSpPr>
              <a:stCxn id="20" idx="2"/>
            </p:cNvCxnSpPr>
            <p:nvPr/>
          </p:nvCxnSpPr>
          <p:spPr bwMode="auto">
            <a:xfrm rot="5400000">
              <a:off x="2470786" y="4733773"/>
              <a:ext cx="333375" cy="55689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40" name="Straight Connector 39"/>
            <p:cNvCxnSpPr>
              <a:stCxn id="9" idx="3"/>
              <a:endCxn id="12" idx="1"/>
            </p:cNvCxnSpPr>
            <p:nvPr/>
          </p:nvCxnSpPr>
          <p:spPr bwMode="auto">
            <a:xfrm flipV="1">
              <a:off x="986790" y="5288446"/>
              <a:ext cx="1096010" cy="184150"/>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42" name="Straight Connector 41"/>
            <p:cNvCxnSpPr>
              <a:stCxn id="9" idx="2"/>
              <a:endCxn id="13" idx="0"/>
            </p:cNvCxnSpPr>
            <p:nvPr/>
          </p:nvCxnSpPr>
          <p:spPr bwMode="auto">
            <a:xfrm rot="16200000" flipH="1">
              <a:off x="631508" y="5748820"/>
              <a:ext cx="517525" cy="184150"/>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44" name="Straight Connector 43"/>
            <p:cNvCxnSpPr>
              <a:stCxn id="13" idx="3"/>
              <a:endCxn id="14" idx="1"/>
            </p:cNvCxnSpPr>
            <p:nvPr/>
          </p:nvCxnSpPr>
          <p:spPr bwMode="auto">
            <a:xfrm>
              <a:off x="1170940" y="6209196"/>
              <a:ext cx="635635" cy="27622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46" name="Straight Connector 45"/>
            <p:cNvCxnSpPr>
              <a:stCxn id="18" idx="2"/>
              <a:endCxn id="14" idx="0"/>
            </p:cNvCxnSpPr>
            <p:nvPr/>
          </p:nvCxnSpPr>
          <p:spPr bwMode="auto">
            <a:xfrm rot="16200000" flipH="1">
              <a:off x="1644332" y="6025045"/>
              <a:ext cx="425450" cy="27622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48" name="Straight Connector 47"/>
            <p:cNvCxnSpPr>
              <a:stCxn id="13" idx="0"/>
              <a:endCxn id="18" idx="1"/>
            </p:cNvCxnSpPr>
            <p:nvPr/>
          </p:nvCxnSpPr>
          <p:spPr bwMode="auto">
            <a:xfrm rot="5400000" flipH="1" flipV="1">
              <a:off x="1126966" y="5696275"/>
              <a:ext cx="258762" cy="54800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50" name="Straight Connector 49"/>
            <p:cNvCxnSpPr>
              <a:stCxn id="18" idx="0"/>
              <a:endCxn id="12" idx="2"/>
            </p:cNvCxnSpPr>
            <p:nvPr/>
          </p:nvCxnSpPr>
          <p:spPr bwMode="auto">
            <a:xfrm rot="5400000" flipH="1" flipV="1">
              <a:off x="1828483" y="5288446"/>
              <a:ext cx="333375" cy="552450"/>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52" name="Straight Connector 51"/>
            <p:cNvCxnSpPr>
              <a:endCxn id="19" idx="1"/>
            </p:cNvCxnSpPr>
            <p:nvPr/>
          </p:nvCxnSpPr>
          <p:spPr bwMode="auto">
            <a:xfrm rot="16200000" flipH="1">
              <a:off x="3086893" y="4727264"/>
              <a:ext cx="477838" cy="46037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54" name="Straight Connector 53"/>
            <p:cNvCxnSpPr>
              <a:stCxn id="23" idx="2"/>
              <a:endCxn id="19" idx="0"/>
            </p:cNvCxnSpPr>
            <p:nvPr/>
          </p:nvCxnSpPr>
          <p:spPr bwMode="auto">
            <a:xfrm rot="5400000">
              <a:off x="3541168" y="4369510"/>
              <a:ext cx="920750" cy="513896"/>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57" name="Curved Connector 56"/>
            <p:cNvCxnSpPr>
              <a:stCxn id="22" idx="2"/>
              <a:endCxn id="23" idx="2"/>
            </p:cNvCxnSpPr>
            <p:nvPr/>
          </p:nvCxnSpPr>
          <p:spPr bwMode="auto">
            <a:xfrm rot="16200000" flipH="1">
              <a:off x="3833586" y="3741177"/>
              <a:ext cx="213995" cy="635816"/>
            </a:xfrm>
            <a:prstGeom prst="curvedConnector3">
              <a:avLst>
                <a:gd name="adj1" fmla="val 145782"/>
              </a:avLst>
            </a:prstGeom>
            <a:solidFill>
              <a:srgbClr val="CCFFFF"/>
            </a:solidFill>
            <a:ln w="12700" cap="flat" cmpd="sng" algn="ctr">
              <a:solidFill>
                <a:schemeClr val="tx1"/>
              </a:solidFill>
              <a:prstDash val="solid"/>
              <a:round/>
              <a:headEnd type="none" w="med" len="med"/>
              <a:tailEnd type="none" w="med" len="med"/>
            </a:ln>
            <a:effectLst/>
          </p:spPr>
        </p:cxnSp>
        <p:cxnSp>
          <p:nvCxnSpPr>
            <p:cNvPr id="60" name="Straight Connector 59"/>
            <p:cNvCxnSpPr>
              <a:stCxn id="19" idx="3"/>
              <a:endCxn id="16" idx="0"/>
            </p:cNvCxnSpPr>
            <p:nvPr/>
          </p:nvCxnSpPr>
          <p:spPr bwMode="auto">
            <a:xfrm>
              <a:off x="3933190" y="5196371"/>
              <a:ext cx="179705" cy="903287"/>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63" name="Straight Connector 62"/>
            <p:cNvCxnSpPr>
              <a:stCxn id="19" idx="2"/>
              <a:endCxn id="17" idx="0"/>
            </p:cNvCxnSpPr>
            <p:nvPr/>
          </p:nvCxnSpPr>
          <p:spPr bwMode="auto">
            <a:xfrm rot="5400000">
              <a:off x="3163571" y="5242408"/>
              <a:ext cx="517525" cy="64452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65" name="Straight Connector 64"/>
            <p:cNvCxnSpPr>
              <a:stCxn id="18" idx="3"/>
              <a:endCxn id="17" idx="1"/>
            </p:cNvCxnSpPr>
            <p:nvPr/>
          </p:nvCxnSpPr>
          <p:spPr bwMode="auto">
            <a:xfrm>
              <a:off x="1907540" y="5840896"/>
              <a:ext cx="1003935" cy="9207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67" name="Straight Connector 66"/>
            <p:cNvCxnSpPr>
              <a:stCxn id="14" idx="3"/>
              <a:endCxn id="15" idx="1"/>
            </p:cNvCxnSpPr>
            <p:nvPr/>
          </p:nvCxnSpPr>
          <p:spPr bwMode="auto">
            <a:xfrm>
              <a:off x="2183765" y="6485421"/>
              <a:ext cx="635635" cy="27622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69" name="Straight Connector 68"/>
            <p:cNvCxnSpPr>
              <a:stCxn id="17" idx="2"/>
              <a:endCxn id="15" idx="0"/>
            </p:cNvCxnSpPr>
            <p:nvPr/>
          </p:nvCxnSpPr>
          <p:spPr bwMode="auto">
            <a:xfrm rot="5400000">
              <a:off x="2749233" y="6301271"/>
              <a:ext cx="609600" cy="92075"/>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71" name="Straight Connector 70"/>
            <p:cNvCxnSpPr>
              <a:stCxn id="15" idx="3"/>
              <a:endCxn id="16" idx="2"/>
            </p:cNvCxnSpPr>
            <p:nvPr/>
          </p:nvCxnSpPr>
          <p:spPr bwMode="auto">
            <a:xfrm flipV="1">
              <a:off x="3196590" y="6318733"/>
              <a:ext cx="916305" cy="442913"/>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73" name="Straight Connector 72"/>
            <p:cNvCxnSpPr>
              <a:stCxn id="17" idx="3"/>
              <a:endCxn id="16" idx="1"/>
            </p:cNvCxnSpPr>
            <p:nvPr/>
          </p:nvCxnSpPr>
          <p:spPr bwMode="auto">
            <a:xfrm>
              <a:off x="3288665" y="5932971"/>
              <a:ext cx="635635" cy="276225"/>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74" name="TextBox 73"/>
            <p:cNvSpPr txBox="1"/>
            <p:nvPr/>
          </p:nvSpPr>
          <p:spPr>
            <a:xfrm>
              <a:off x="4292600" y="2784958"/>
              <a:ext cx="920750" cy="369332"/>
            </a:xfrm>
            <a:prstGeom prst="rect">
              <a:avLst/>
            </a:prstGeom>
            <a:noFill/>
          </p:spPr>
          <p:txBody>
            <a:bodyPr wrap="square" rtlCol="0">
              <a:spAutoFit/>
            </a:bodyPr>
            <a:lstStyle/>
            <a:p>
              <a:r>
                <a:rPr lang="en-US" dirty="0" smtClean="0"/>
                <a:t>Area 0</a:t>
              </a:r>
              <a:endParaRPr lang="en-US" dirty="0"/>
            </a:p>
          </p:txBody>
        </p:sp>
        <p:sp>
          <p:nvSpPr>
            <p:cNvPr id="75" name="TextBox 74"/>
            <p:cNvSpPr txBox="1"/>
            <p:nvPr/>
          </p:nvSpPr>
          <p:spPr>
            <a:xfrm>
              <a:off x="1828835" y="1966699"/>
              <a:ext cx="920750" cy="369332"/>
            </a:xfrm>
            <a:prstGeom prst="rect">
              <a:avLst/>
            </a:prstGeom>
            <a:noFill/>
          </p:spPr>
          <p:txBody>
            <a:bodyPr wrap="square" rtlCol="0">
              <a:spAutoFit/>
            </a:bodyPr>
            <a:lstStyle/>
            <a:p>
              <a:r>
                <a:rPr lang="en-US" dirty="0" smtClean="0"/>
                <a:t>Area 1</a:t>
              </a:r>
              <a:endParaRPr lang="en-US" dirty="0"/>
            </a:p>
          </p:txBody>
        </p:sp>
        <p:sp>
          <p:nvSpPr>
            <p:cNvPr id="76" name="TextBox 75"/>
            <p:cNvSpPr txBox="1"/>
            <p:nvPr/>
          </p:nvSpPr>
          <p:spPr>
            <a:xfrm>
              <a:off x="701675" y="4258158"/>
              <a:ext cx="920750" cy="369332"/>
            </a:xfrm>
            <a:prstGeom prst="rect">
              <a:avLst/>
            </a:prstGeom>
            <a:noFill/>
          </p:spPr>
          <p:txBody>
            <a:bodyPr wrap="square" rtlCol="0">
              <a:spAutoFit/>
            </a:bodyPr>
            <a:lstStyle/>
            <a:p>
              <a:r>
                <a:rPr lang="en-US" dirty="0" smtClean="0"/>
                <a:t>Area 2</a:t>
              </a:r>
              <a:endParaRPr lang="en-US" dirty="0"/>
            </a:p>
          </p:txBody>
        </p:sp>
        <p:sp>
          <p:nvSpPr>
            <p:cNvPr id="77" name="TextBox 76"/>
            <p:cNvSpPr txBox="1"/>
            <p:nvPr/>
          </p:nvSpPr>
          <p:spPr>
            <a:xfrm>
              <a:off x="6760181" y="2153153"/>
              <a:ext cx="920750" cy="369332"/>
            </a:xfrm>
            <a:prstGeom prst="rect">
              <a:avLst/>
            </a:prstGeom>
            <a:noFill/>
          </p:spPr>
          <p:txBody>
            <a:bodyPr wrap="square" rtlCol="0">
              <a:spAutoFit/>
            </a:bodyPr>
            <a:lstStyle/>
            <a:p>
              <a:r>
                <a:rPr lang="en-US" dirty="0" smtClean="0"/>
                <a:t>Area 4</a:t>
              </a:r>
              <a:endParaRPr lang="en-US" dirty="0"/>
            </a:p>
          </p:txBody>
        </p:sp>
        <p:sp>
          <p:nvSpPr>
            <p:cNvPr id="78" name="TextBox 77"/>
            <p:cNvSpPr txBox="1"/>
            <p:nvPr/>
          </p:nvSpPr>
          <p:spPr>
            <a:xfrm>
              <a:off x="6318250" y="4350233"/>
              <a:ext cx="920750" cy="369332"/>
            </a:xfrm>
            <a:prstGeom prst="rect">
              <a:avLst/>
            </a:prstGeom>
            <a:noFill/>
          </p:spPr>
          <p:txBody>
            <a:bodyPr wrap="square" rtlCol="0">
              <a:spAutoFit/>
            </a:bodyPr>
            <a:lstStyle/>
            <a:p>
              <a:r>
                <a:rPr lang="en-US" dirty="0" smtClean="0"/>
                <a:t>Area 3</a:t>
              </a:r>
              <a:endParaRPr lang="en-US" dirty="0"/>
            </a:p>
          </p:txBody>
        </p:sp>
        <p:pic>
          <p:nvPicPr>
            <p:cNvPr id="61" name="Picture 14"/>
            <p:cNvPicPr>
              <a:picLocks noChangeArrowheads="1"/>
            </p:cNvPicPr>
            <p:nvPr/>
          </p:nvPicPr>
          <p:blipFill>
            <a:blip r:embed="rId5" cstate="print"/>
            <a:srcRect/>
            <a:stretch>
              <a:fillRect/>
            </a:stretch>
          </p:blipFill>
          <p:spPr bwMode="auto">
            <a:xfrm>
              <a:off x="3219765" y="1154331"/>
              <a:ext cx="3383242" cy="690903"/>
            </a:xfrm>
            <a:prstGeom prst="rect">
              <a:avLst/>
            </a:prstGeom>
            <a:noFill/>
            <a:ln w="9525">
              <a:noFill/>
              <a:miter lim="800000"/>
              <a:headEnd/>
              <a:tailEnd/>
            </a:ln>
          </p:spPr>
        </p:pic>
        <p:sp>
          <p:nvSpPr>
            <p:cNvPr id="62" name="TextBox 61"/>
            <p:cNvSpPr txBox="1"/>
            <p:nvPr/>
          </p:nvSpPr>
          <p:spPr>
            <a:xfrm>
              <a:off x="3749054" y="1330202"/>
              <a:ext cx="2377414" cy="369332"/>
            </a:xfrm>
            <a:prstGeom prst="rect">
              <a:avLst/>
            </a:prstGeom>
            <a:noFill/>
          </p:spPr>
          <p:txBody>
            <a:bodyPr wrap="square" rtlCol="0">
              <a:spAutoFit/>
            </a:bodyPr>
            <a:lstStyle/>
            <a:p>
              <a:r>
                <a:rPr lang="en-US" dirty="0" smtClean="0"/>
                <a:t>Other </a:t>
              </a:r>
              <a:r>
                <a:rPr lang="en-US" dirty="0" err="1" smtClean="0"/>
                <a:t>ASes</a:t>
              </a:r>
              <a:r>
                <a:rPr lang="en-US" dirty="0" smtClean="0"/>
                <a:t> (Internet)</a:t>
              </a:r>
              <a:endParaRPr lang="en-US" dirty="0"/>
            </a:p>
          </p:txBody>
        </p:sp>
      </p:grpSp>
      <p:pic>
        <p:nvPicPr>
          <p:cNvPr id="55" name="Picture 36"/>
          <p:cNvPicPr>
            <a:picLocks noChangeAspect="1" noChangeArrowheads="1"/>
          </p:cNvPicPr>
          <p:nvPr/>
        </p:nvPicPr>
        <p:blipFill>
          <a:blip r:embed="rId6" cstate="print">
            <a:duotone>
              <a:prstClr val="black"/>
              <a:schemeClr val="accent2">
                <a:tint val="45000"/>
                <a:satMod val="400000"/>
              </a:schemeClr>
            </a:duotone>
          </a:blip>
          <a:srcRect/>
          <a:stretch>
            <a:fillRect/>
          </a:stretch>
        </p:blipFill>
        <p:spPr bwMode="auto">
          <a:xfrm>
            <a:off x="4664371" y="1753308"/>
            <a:ext cx="419100" cy="246380"/>
          </a:xfrm>
          <a:prstGeom prst="rect">
            <a:avLst/>
          </a:prstGeom>
          <a:noFill/>
          <a:ln w="9525">
            <a:noFill/>
            <a:miter lim="800000"/>
            <a:headEnd/>
            <a:tailEnd/>
          </a:ln>
        </p:spPr>
      </p:pic>
      <p:pic>
        <p:nvPicPr>
          <p:cNvPr id="59" name="Picture 36"/>
          <p:cNvPicPr>
            <a:picLocks noChangeAspect="1" noChangeArrowheads="1"/>
          </p:cNvPicPr>
          <p:nvPr/>
        </p:nvPicPr>
        <p:blipFill>
          <a:blip r:embed="rId6" cstate="print">
            <a:duotone>
              <a:prstClr val="black"/>
              <a:schemeClr val="accent2">
                <a:tint val="45000"/>
                <a:satMod val="400000"/>
              </a:schemeClr>
            </a:duotone>
          </a:blip>
          <a:srcRect/>
          <a:stretch>
            <a:fillRect/>
          </a:stretch>
        </p:blipFill>
        <p:spPr bwMode="auto">
          <a:xfrm>
            <a:off x="9310393" y="7323894"/>
            <a:ext cx="419100" cy="246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0"/>
          </p:nvPr>
        </p:nvSpPr>
        <p:spPr>
          <a:noFill/>
        </p:spPr>
        <p:txBody>
          <a:bodyPr/>
          <a:lstStyle/>
          <a:p>
            <a:pPr defTabSz="1019175"/>
            <a:fld id="{596076DF-8959-4B5F-8DDB-9A753DAB5138}" type="slidenum">
              <a:rPr lang="en-US" smtClean="0"/>
              <a:pPr defTabSz="1019175"/>
              <a:t>16</a:t>
            </a:fld>
            <a:endParaRPr lang="en-US" smtClean="0"/>
          </a:p>
        </p:txBody>
      </p:sp>
      <p:sp>
        <p:nvSpPr>
          <p:cNvPr id="66563" name="Rectangle 2"/>
          <p:cNvSpPr>
            <a:spLocks noGrp="1" noChangeArrowheads="1"/>
          </p:cNvSpPr>
          <p:nvPr>
            <p:ph type="title"/>
          </p:nvPr>
        </p:nvSpPr>
        <p:spPr/>
        <p:txBody>
          <a:bodyPr/>
          <a:lstStyle/>
          <a:p>
            <a:r>
              <a:rPr lang="en-US" smtClean="0"/>
              <a:t>What Is a Router LSA?</a:t>
            </a:r>
          </a:p>
        </p:txBody>
      </p:sp>
      <p:sp>
        <p:nvSpPr>
          <p:cNvPr id="66564" name="Rectangle 3"/>
          <p:cNvSpPr>
            <a:spLocks noGrp="1" noChangeArrowheads="1"/>
          </p:cNvSpPr>
          <p:nvPr>
            <p:ph type="body" idx="1"/>
          </p:nvPr>
        </p:nvSpPr>
        <p:spPr>
          <a:xfrm>
            <a:off x="168444" y="1579539"/>
            <a:ext cx="9735845" cy="3349876"/>
          </a:xfrm>
        </p:spPr>
        <p:txBody>
          <a:bodyPr>
            <a:normAutofit/>
          </a:bodyPr>
          <a:lstStyle/>
          <a:p>
            <a:r>
              <a:rPr lang="en-US" sz="2200" dirty="0" smtClean="0"/>
              <a:t>Router LSA advertises (through flooding) to other routers in my “area” what my neighborhood looks like</a:t>
            </a:r>
          </a:p>
          <a:p>
            <a:pPr lvl="1"/>
            <a:r>
              <a:rPr lang="en-US" sz="2000" dirty="0" smtClean="0"/>
              <a:t>Who am I and what kind of router am I?</a:t>
            </a:r>
          </a:p>
          <a:p>
            <a:pPr lvl="2"/>
            <a:r>
              <a:rPr lang="en-US" sz="2000" dirty="0" smtClean="0"/>
              <a:t>Router ID + Internal, Area Border Router, AS Boundary Router</a:t>
            </a:r>
          </a:p>
          <a:p>
            <a:pPr lvl="1"/>
            <a:r>
              <a:rPr lang="en-US" sz="2000" dirty="0" smtClean="0"/>
              <a:t>What can I reach, how, and at what cost?</a:t>
            </a:r>
          </a:p>
          <a:p>
            <a:pPr lvl="2"/>
            <a:r>
              <a:rPr lang="en-US" sz="2000" dirty="0" smtClean="0"/>
              <a:t>Local destinations, </a:t>
            </a:r>
            <a:r>
              <a:rPr lang="en-US" sz="2000" i="1" dirty="0" smtClean="0"/>
              <a:t>i.e., s</a:t>
            </a:r>
            <a:r>
              <a:rPr lang="en-US" sz="2000" dirty="0" smtClean="0"/>
              <a:t>tub (passive) networks and transit (active) networks</a:t>
            </a:r>
          </a:p>
          <a:p>
            <a:pPr lvl="2"/>
            <a:r>
              <a:rPr lang="en-US" sz="2000" dirty="0" smtClean="0"/>
              <a:t>Point-to-point and point-to-multipoint links (to which neighbors?)</a:t>
            </a:r>
          </a:p>
          <a:p>
            <a:pPr lvl="2"/>
            <a:endParaRPr lang="en-US" sz="2000" dirty="0" smtClean="0"/>
          </a:p>
        </p:txBody>
      </p:sp>
      <p:grpSp>
        <p:nvGrpSpPr>
          <p:cNvPr id="2" name="Group 1"/>
          <p:cNvGrpSpPr/>
          <p:nvPr/>
        </p:nvGrpSpPr>
        <p:grpSpPr>
          <a:xfrm>
            <a:off x="2682875" y="4575298"/>
            <a:ext cx="5280025" cy="3113087"/>
            <a:chOff x="2682875" y="4421188"/>
            <a:chExt cx="5280025" cy="3113087"/>
          </a:xfrm>
        </p:grpSpPr>
        <p:grpSp>
          <p:nvGrpSpPr>
            <p:cNvPr id="66565" name="Group 4"/>
            <p:cNvGrpSpPr>
              <a:grpSpLocks/>
            </p:cNvGrpSpPr>
            <p:nvPr/>
          </p:nvGrpSpPr>
          <p:grpSpPr bwMode="auto">
            <a:xfrm>
              <a:off x="4830763" y="5024438"/>
              <a:ext cx="754062" cy="411162"/>
              <a:chOff x="4224" y="1068"/>
              <a:chExt cx="432" cy="228"/>
            </a:xfrm>
          </p:grpSpPr>
          <p:grpSp>
            <p:nvGrpSpPr>
              <p:cNvPr id="66630" name="Group 5"/>
              <p:cNvGrpSpPr>
                <a:grpSpLocks/>
              </p:cNvGrpSpPr>
              <p:nvPr/>
            </p:nvGrpSpPr>
            <p:grpSpPr bwMode="auto">
              <a:xfrm>
                <a:off x="4224" y="1068"/>
                <a:ext cx="432" cy="228"/>
                <a:chOff x="4224" y="1068"/>
                <a:chExt cx="432" cy="228"/>
              </a:xfrm>
            </p:grpSpPr>
            <p:sp>
              <p:nvSpPr>
                <p:cNvPr id="406534" name="AutoShape 6"/>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406535" name="Oval 7"/>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grpSp>
          <p:sp>
            <p:nvSpPr>
              <p:cNvPr id="406536" name="AutoShape 8"/>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406537" name="AutoShape 9"/>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406538" name="AutoShape 10"/>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406539" name="AutoShape 1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grpSp>
        <p:sp>
          <p:nvSpPr>
            <p:cNvPr id="406540" name="Cloud"/>
            <p:cNvSpPr>
              <a:spLocks noChangeAspect="1" noEditPoints="1" noChangeArrowheads="1"/>
            </p:cNvSpPr>
            <p:nvPr/>
          </p:nvSpPr>
          <p:spPr bwMode="auto">
            <a:xfrm>
              <a:off x="2727325" y="4832350"/>
              <a:ext cx="1108075"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406541" name="Cloud"/>
            <p:cNvSpPr>
              <a:spLocks noChangeAspect="1" noEditPoints="1" noChangeArrowheads="1"/>
            </p:cNvSpPr>
            <p:nvPr/>
          </p:nvSpPr>
          <p:spPr bwMode="auto">
            <a:xfrm>
              <a:off x="2911475" y="5716588"/>
              <a:ext cx="1081088"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grpSp>
          <p:nvGrpSpPr>
            <p:cNvPr id="66568" name="Group 14"/>
            <p:cNvGrpSpPr>
              <a:grpSpLocks/>
            </p:cNvGrpSpPr>
            <p:nvPr/>
          </p:nvGrpSpPr>
          <p:grpSpPr bwMode="auto">
            <a:xfrm>
              <a:off x="6254750" y="4421188"/>
              <a:ext cx="754063" cy="409575"/>
              <a:chOff x="4224" y="1068"/>
              <a:chExt cx="432" cy="228"/>
            </a:xfrm>
          </p:grpSpPr>
          <p:grpSp>
            <p:nvGrpSpPr>
              <p:cNvPr id="66623" name="Group 15"/>
              <p:cNvGrpSpPr>
                <a:grpSpLocks/>
              </p:cNvGrpSpPr>
              <p:nvPr/>
            </p:nvGrpSpPr>
            <p:grpSpPr bwMode="auto">
              <a:xfrm>
                <a:off x="4224" y="1068"/>
                <a:ext cx="432" cy="228"/>
                <a:chOff x="4224" y="1068"/>
                <a:chExt cx="432" cy="228"/>
              </a:xfrm>
            </p:grpSpPr>
            <p:sp>
              <p:nvSpPr>
                <p:cNvPr id="406544"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6629" name="Oval 17"/>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anchor="ctr"/>
                <a:lstStyle/>
                <a:p>
                  <a:endParaRPr lang="en-US"/>
                </a:p>
              </p:txBody>
            </p:sp>
          </p:grpSp>
          <p:sp>
            <p:nvSpPr>
              <p:cNvPr id="6662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2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2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2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grpSp>
        <p:grpSp>
          <p:nvGrpSpPr>
            <p:cNvPr id="66569" name="Group 22"/>
            <p:cNvGrpSpPr>
              <a:grpSpLocks/>
            </p:cNvGrpSpPr>
            <p:nvPr/>
          </p:nvGrpSpPr>
          <p:grpSpPr bwMode="auto">
            <a:xfrm>
              <a:off x="6340475" y="5197475"/>
              <a:ext cx="752475" cy="411163"/>
              <a:chOff x="4224" y="1068"/>
              <a:chExt cx="432" cy="228"/>
            </a:xfrm>
          </p:grpSpPr>
          <p:grpSp>
            <p:nvGrpSpPr>
              <p:cNvPr id="66616" name="Group 23"/>
              <p:cNvGrpSpPr>
                <a:grpSpLocks/>
              </p:cNvGrpSpPr>
              <p:nvPr/>
            </p:nvGrpSpPr>
            <p:grpSpPr bwMode="auto">
              <a:xfrm>
                <a:off x="4224" y="1068"/>
                <a:ext cx="432" cy="228"/>
                <a:chOff x="4224" y="1068"/>
                <a:chExt cx="432" cy="228"/>
              </a:xfrm>
            </p:grpSpPr>
            <p:sp>
              <p:nvSpPr>
                <p:cNvPr id="406552"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6622" name="Oval 25"/>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anchor="ctr"/>
                <a:lstStyle/>
                <a:p>
                  <a:endParaRPr lang="en-US"/>
                </a:p>
              </p:txBody>
            </p:sp>
          </p:grpSp>
          <p:sp>
            <p:nvSpPr>
              <p:cNvPr id="6661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1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1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2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grpSp>
        <p:cxnSp>
          <p:nvCxnSpPr>
            <p:cNvPr id="66570" name="AutoShape 30"/>
            <p:cNvCxnSpPr>
              <a:cxnSpLocks noChangeShapeType="1"/>
            </p:cNvCxnSpPr>
            <p:nvPr/>
          </p:nvCxnSpPr>
          <p:spPr bwMode="auto">
            <a:xfrm flipH="1" flipV="1">
              <a:off x="3832225" y="5175250"/>
              <a:ext cx="996950" cy="50800"/>
            </a:xfrm>
            <a:prstGeom prst="straightConnector1">
              <a:avLst/>
            </a:prstGeom>
            <a:noFill/>
            <a:ln w="9525">
              <a:solidFill>
                <a:schemeClr val="tx1"/>
              </a:solidFill>
              <a:round/>
              <a:headEnd/>
              <a:tailEnd type="triangle" w="med" len="med"/>
            </a:ln>
          </p:spPr>
        </p:cxnSp>
        <p:cxnSp>
          <p:nvCxnSpPr>
            <p:cNvPr id="66571" name="AutoShape 31"/>
            <p:cNvCxnSpPr>
              <a:cxnSpLocks noChangeShapeType="1"/>
              <a:stCxn id="406534" idx="2"/>
              <a:endCxn id="406541" idx="2"/>
            </p:cNvCxnSpPr>
            <p:nvPr/>
          </p:nvCxnSpPr>
          <p:spPr bwMode="auto">
            <a:xfrm rot="10800000" flipV="1">
              <a:off x="3991663" y="5230019"/>
              <a:ext cx="839101" cy="833438"/>
            </a:xfrm>
            <a:prstGeom prst="straightConnector1">
              <a:avLst/>
            </a:prstGeom>
            <a:noFill/>
            <a:ln w="9525">
              <a:solidFill>
                <a:schemeClr val="tx1"/>
              </a:solidFill>
              <a:round/>
              <a:headEnd/>
              <a:tailEnd type="triangle" w="med" len="med"/>
            </a:ln>
          </p:spPr>
        </p:cxnSp>
        <p:cxnSp>
          <p:nvCxnSpPr>
            <p:cNvPr id="66572" name="AutoShape 32"/>
            <p:cNvCxnSpPr>
              <a:cxnSpLocks noChangeShapeType="1"/>
              <a:stCxn id="406534" idx="4"/>
              <a:endCxn id="406544" idx="2"/>
            </p:cNvCxnSpPr>
            <p:nvPr/>
          </p:nvCxnSpPr>
          <p:spPr bwMode="auto">
            <a:xfrm flipV="1">
              <a:off x="5584825" y="4625975"/>
              <a:ext cx="669925" cy="604838"/>
            </a:xfrm>
            <a:prstGeom prst="straightConnector1">
              <a:avLst/>
            </a:prstGeom>
            <a:noFill/>
            <a:ln w="9525">
              <a:solidFill>
                <a:schemeClr val="tx1"/>
              </a:solidFill>
              <a:round/>
              <a:headEnd/>
              <a:tailEnd type="triangle" w="med" len="med"/>
            </a:ln>
          </p:spPr>
        </p:cxnSp>
        <p:cxnSp>
          <p:nvCxnSpPr>
            <p:cNvPr id="66573" name="AutoShape 33"/>
            <p:cNvCxnSpPr>
              <a:cxnSpLocks noChangeShapeType="1"/>
              <a:stCxn id="406534" idx="4"/>
              <a:endCxn id="406552" idx="2"/>
            </p:cNvCxnSpPr>
            <p:nvPr/>
          </p:nvCxnSpPr>
          <p:spPr bwMode="auto">
            <a:xfrm>
              <a:off x="5584825" y="5230813"/>
              <a:ext cx="755650" cy="173037"/>
            </a:xfrm>
            <a:prstGeom prst="straightConnector1">
              <a:avLst/>
            </a:prstGeom>
            <a:noFill/>
            <a:ln w="9525">
              <a:solidFill>
                <a:schemeClr val="tx1"/>
              </a:solidFill>
              <a:round/>
              <a:headEnd/>
              <a:tailEnd type="triangle" w="med" len="med"/>
            </a:ln>
          </p:spPr>
        </p:cxnSp>
        <p:grpSp>
          <p:nvGrpSpPr>
            <p:cNvPr id="66574" name="Group 34"/>
            <p:cNvGrpSpPr>
              <a:grpSpLocks/>
            </p:cNvGrpSpPr>
            <p:nvPr/>
          </p:nvGrpSpPr>
          <p:grpSpPr bwMode="auto">
            <a:xfrm>
              <a:off x="6842125" y="5888038"/>
              <a:ext cx="755650" cy="411162"/>
              <a:chOff x="4224" y="1068"/>
              <a:chExt cx="432" cy="228"/>
            </a:xfrm>
          </p:grpSpPr>
          <p:grpSp>
            <p:nvGrpSpPr>
              <p:cNvPr id="66609" name="Group 35"/>
              <p:cNvGrpSpPr>
                <a:grpSpLocks/>
              </p:cNvGrpSpPr>
              <p:nvPr/>
            </p:nvGrpSpPr>
            <p:grpSpPr bwMode="auto">
              <a:xfrm>
                <a:off x="4224" y="1068"/>
                <a:ext cx="432" cy="228"/>
                <a:chOff x="4224" y="1068"/>
                <a:chExt cx="432" cy="228"/>
              </a:xfrm>
            </p:grpSpPr>
            <p:sp>
              <p:nvSpPr>
                <p:cNvPr id="406564" name="AutoShape 3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6615" name="Oval 37"/>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anchor="ctr"/>
                <a:lstStyle/>
                <a:p>
                  <a:endParaRPr lang="en-US"/>
                </a:p>
              </p:txBody>
            </p:sp>
          </p:grpSp>
          <p:sp>
            <p:nvSpPr>
              <p:cNvPr id="66610" name="AutoShape 3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11" name="AutoShape 3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12" name="AutoShape 4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13" name="AutoShape 4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grpSp>
        <p:grpSp>
          <p:nvGrpSpPr>
            <p:cNvPr id="66575" name="Group 42"/>
            <p:cNvGrpSpPr>
              <a:grpSpLocks/>
            </p:cNvGrpSpPr>
            <p:nvPr/>
          </p:nvGrpSpPr>
          <p:grpSpPr bwMode="auto">
            <a:xfrm>
              <a:off x="6118225" y="6823075"/>
              <a:ext cx="755650" cy="409575"/>
              <a:chOff x="4224" y="1068"/>
              <a:chExt cx="432" cy="228"/>
            </a:xfrm>
          </p:grpSpPr>
          <p:grpSp>
            <p:nvGrpSpPr>
              <p:cNvPr id="66602" name="Group 43"/>
              <p:cNvGrpSpPr>
                <a:grpSpLocks/>
              </p:cNvGrpSpPr>
              <p:nvPr/>
            </p:nvGrpSpPr>
            <p:grpSpPr bwMode="auto">
              <a:xfrm>
                <a:off x="4224" y="1068"/>
                <a:ext cx="432" cy="228"/>
                <a:chOff x="4224" y="1068"/>
                <a:chExt cx="432" cy="228"/>
              </a:xfrm>
            </p:grpSpPr>
            <p:sp>
              <p:nvSpPr>
                <p:cNvPr id="66607" name="AutoShape 44"/>
                <p:cNvSpPr>
                  <a:spLocks noChangeArrowheads="1"/>
                </p:cNvSpPr>
                <p:nvPr/>
              </p:nvSpPr>
              <p:spPr bwMode="auto">
                <a:xfrm>
                  <a:off x="4224" y="1068"/>
                  <a:ext cx="432" cy="228"/>
                </a:xfrm>
                <a:prstGeom prst="can">
                  <a:avLst>
                    <a:gd name="adj" fmla="val 50000"/>
                  </a:avLst>
                </a:prstGeom>
                <a:gradFill rotWithShape="1">
                  <a:gsLst>
                    <a:gs pos="0">
                      <a:srgbClr val="FF6600">
                        <a:alpha val="85999"/>
                      </a:srgbClr>
                    </a:gs>
                    <a:gs pos="100000">
                      <a:srgbClr val="762F00"/>
                    </a:gs>
                  </a:gsLst>
                  <a:lin ang="0" scaled="1"/>
                </a:gradFill>
                <a:ln w="9525">
                  <a:solidFill>
                    <a:schemeClr val="tx1"/>
                  </a:solidFill>
                  <a:prstDash val="dash"/>
                  <a:round/>
                  <a:headEnd/>
                  <a:tailEnd/>
                </a:ln>
              </p:spPr>
              <p:txBody>
                <a:bodyPr wrap="none" anchor="ctr"/>
                <a:lstStyle/>
                <a:p>
                  <a:endParaRPr lang="en-US"/>
                </a:p>
              </p:txBody>
            </p:sp>
            <p:sp>
              <p:nvSpPr>
                <p:cNvPr id="66608" name="Oval 45"/>
                <p:cNvSpPr>
                  <a:spLocks noChangeArrowheads="1"/>
                </p:cNvSpPr>
                <p:nvPr/>
              </p:nvSpPr>
              <p:spPr bwMode="auto">
                <a:xfrm>
                  <a:off x="4224" y="1068"/>
                  <a:ext cx="432" cy="114"/>
                </a:xfrm>
                <a:prstGeom prst="ellipse">
                  <a:avLst/>
                </a:prstGeom>
                <a:solidFill>
                  <a:srgbClr val="FFCC00"/>
                </a:solidFill>
                <a:ln w="9525">
                  <a:solidFill>
                    <a:schemeClr val="tx1"/>
                  </a:solidFill>
                  <a:prstDash val="dash"/>
                  <a:round/>
                  <a:headEnd/>
                  <a:tailEnd/>
                </a:ln>
              </p:spPr>
              <p:txBody>
                <a:bodyPr wrap="none" anchor="ctr"/>
                <a:lstStyle/>
                <a:p>
                  <a:endParaRPr lang="en-US"/>
                </a:p>
              </p:txBody>
            </p:sp>
          </p:grpSp>
          <p:sp>
            <p:nvSpPr>
              <p:cNvPr id="66603" name="AutoShape 4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04" name="AutoShape 4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05" name="AutoShape 4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606" name="AutoShape 4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grpSp>
        <p:grpSp>
          <p:nvGrpSpPr>
            <p:cNvPr id="66576" name="Group 50"/>
            <p:cNvGrpSpPr>
              <a:grpSpLocks/>
            </p:cNvGrpSpPr>
            <p:nvPr/>
          </p:nvGrpSpPr>
          <p:grpSpPr bwMode="auto">
            <a:xfrm>
              <a:off x="3740150" y="6751638"/>
              <a:ext cx="754063" cy="411162"/>
              <a:chOff x="4224" y="1068"/>
              <a:chExt cx="432" cy="228"/>
            </a:xfrm>
          </p:grpSpPr>
          <p:grpSp>
            <p:nvGrpSpPr>
              <p:cNvPr id="66595" name="Group 51"/>
              <p:cNvGrpSpPr>
                <a:grpSpLocks/>
              </p:cNvGrpSpPr>
              <p:nvPr/>
            </p:nvGrpSpPr>
            <p:grpSpPr bwMode="auto">
              <a:xfrm>
                <a:off x="4224" y="1068"/>
                <a:ext cx="432" cy="228"/>
                <a:chOff x="4224" y="1068"/>
                <a:chExt cx="432" cy="228"/>
              </a:xfrm>
            </p:grpSpPr>
            <p:sp>
              <p:nvSpPr>
                <p:cNvPr id="406580" name="AutoShape 5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6601" name="Oval 53"/>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anchor="ctr"/>
                <a:lstStyle/>
                <a:p>
                  <a:endParaRPr lang="en-US"/>
                </a:p>
              </p:txBody>
            </p:sp>
          </p:grpSp>
          <p:sp>
            <p:nvSpPr>
              <p:cNvPr id="66596" name="AutoShape 5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597" name="AutoShape 5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598" name="AutoShape 5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sp>
            <p:nvSpPr>
              <p:cNvPr id="66599" name="AutoShape 5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anchor="ctr"/>
              <a:lstStyle/>
              <a:p>
                <a:endParaRPr lang="en-US"/>
              </a:p>
            </p:txBody>
          </p:sp>
        </p:grpSp>
        <p:sp>
          <p:nvSpPr>
            <p:cNvPr id="406586" name="Cloud"/>
            <p:cNvSpPr>
              <a:spLocks noChangeAspect="1" noEditPoints="1" noChangeArrowheads="1"/>
            </p:cNvSpPr>
            <p:nvPr/>
          </p:nvSpPr>
          <p:spPr bwMode="auto">
            <a:xfrm>
              <a:off x="4746625" y="5975350"/>
              <a:ext cx="1508125"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00"/>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cxnSp>
          <p:nvCxnSpPr>
            <p:cNvPr id="66578" name="AutoShape 59"/>
            <p:cNvCxnSpPr>
              <a:cxnSpLocks noChangeShapeType="1"/>
              <a:stCxn id="406534" idx="3"/>
              <a:endCxn id="406586" idx="3"/>
            </p:cNvCxnSpPr>
            <p:nvPr/>
          </p:nvCxnSpPr>
          <p:spPr bwMode="auto">
            <a:xfrm>
              <a:off x="5208588" y="5435600"/>
              <a:ext cx="292100" cy="579438"/>
            </a:xfrm>
            <a:prstGeom prst="straightConnector1">
              <a:avLst/>
            </a:prstGeom>
            <a:noFill/>
            <a:ln w="9525">
              <a:solidFill>
                <a:schemeClr val="tx1"/>
              </a:solidFill>
              <a:round/>
              <a:headEnd/>
              <a:tailEnd type="triangle" w="med" len="med"/>
            </a:ln>
          </p:spPr>
        </p:cxnSp>
        <p:cxnSp>
          <p:nvCxnSpPr>
            <p:cNvPr id="66579" name="AutoShape 60"/>
            <p:cNvCxnSpPr>
              <a:cxnSpLocks noChangeShapeType="1"/>
              <a:stCxn id="406586" idx="2"/>
              <a:endCxn id="406564" idx="2"/>
            </p:cNvCxnSpPr>
            <p:nvPr/>
          </p:nvCxnSpPr>
          <p:spPr bwMode="auto">
            <a:xfrm flipV="1">
              <a:off x="6253163" y="6094413"/>
              <a:ext cx="588962" cy="228600"/>
            </a:xfrm>
            <a:prstGeom prst="straightConnector1">
              <a:avLst/>
            </a:prstGeom>
            <a:noFill/>
            <a:ln w="9525">
              <a:solidFill>
                <a:schemeClr val="tx1"/>
              </a:solidFill>
              <a:round/>
              <a:headEnd/>
              <a:tailEnd/>
            </a:ln>
          </p:spPr>
        </p:cxnSp>
        <p:cxnSp>
          <p:nvCxnSpPr>
            <p:cNvPr id="66580" name="AutoShape 61"/>
            <p:cNvCxnSpPr>
              <a:cxnSpLocks noChangeShapeType="1"/>
              <a:stCxn id="406586" idx="1"/>
              <a:endCxn id="66607" idx="2"/>
            </p:cNvCxnSpPr>
            <p:nvPr/>
          </p:nvCxnSpPr>
          <p:spPr bwMode="auto">
            <a:xfrm>
              <a:off x="5500688" y="6669088"/>
              <a:ext cx="617537" cy="358775"/>
            </a:xfrm>
            <a:prstGeom prst="straightConnector1">
              <a:avLst/>
            </a:prstGeom>
            <a:noFill/>
            <a:ln w="9525">
              <a:solidFill>
                <a:schemeClr val="tx1"/>
              </a:solidFill>
              <a:round/>
              <a:headEnd/>
              <a:tailEnd/>
            </a:ln>
          </p:spPr>
        </p:cxnSp>
        <p:cxnSp>
          <p:nvCxnSpPr>
            <p:cNvPr id="66581" name="AutoShape 62"/>
            <p:cNvCxnSpPr>
              <a:cxnSpLocks noChangeShapeType="1"/>
              <a:stCxn id="406586" idx="0"/>
              <a:endCxn id="406580" idx="4"/>
            </p:cNvCxnSpPr>
            <p:nvPr/>
          </p:nvCxnSpPr>
          <p:spPr bwMode="auto">
            <a:xfrm flipH="1">
              <a:off x="4494213" y="6323013"/>
              <a:ext cx="257175" cy="635000"/>
            </a:xfrm>
            <a:prstGeom prst="straightConnector1">
              <a:avLst/>
            </a:prstGeom>
            <a:noFill/>
            <a:ln w="9525">
              <a:solidFill>
                <a:schemeClr val="tx1"/>
              </a:solidFill>
              <a:round/>
              <a:headEnd/>
              <a:tailEnd/>
            </a:ln>
          </p:spPr>
        </p:cxnSp>
        <p:sp>
          <p:nvSpPr>
            <p:cNvPr id="66582" name="Text Box 63"/>
            <p:cNvSpPr txBox="1">
              <a:spLocks noChangeArrowheads="1"/>
            </p:cNvSpPr>
            <p:nvPr/>
          </p:nvSpPr>
          <p:spPr bwMode="auto">
            <a:xfrm>
              <a:off x="5468938" y="4679950"/>
              <a:ext cx="671512"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66583" name="Text Box 64"/>
            <p:cNvSpPr txBox="1">
              <a:spLocks noChangeArrowheads="1"/>
            </p:cNvSpPr>
            <p:nvPr/>
          </p:nvSpPr>
          <p:spPr bwMode="auto">
            <a:xfrm>
              <a:off x="5637213" y="52847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66584" name="Text Box 65"/>
            <p:cNvSpPr txBox="1">
              <a:spLocks noChangeArrowheads="1"/>
            </p:cNvSpPr>
            <p:nvPr/>
          </p:nvSpPr>
          <p:spPr bwMode="auto">
            <a:xfrm>
              <a:off x="5083175" y="5408613"/>
              <a:ext cx="668338"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66585" name="Text Box 66"/>
            <p:cNvSpPr txBox="1">
              <a:spLocks noChangeArrowheads="1"/>
            </p:cNvSpPr>
            <p:nvPr/>
          </p:nvSpPr>
          <p:spPr bwMode="auto">
            <a:xfrm>
              <a:off x="4159250" y="5543550"/>
              <a:ext cx="671513"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7</a:t>
              </a:r>
            </a:p>
          </p:txBody>
        </p:sp>
        <p:sp>
          <p:nvSpPr>
            <p:cNvPr id="66586" name="Text Box 67"/>
            <p:cNvSpPr txBox="1">
              <a:spLocks noChangeArrowheads="1"/>
            </p:cNvSpPr>
            <p:nvPr/>
          </p:nvSpPr>
          <p:spPr bwMode="auto">
            <a:xfrm>
              <a:off x="4610100" y="4749800"/>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10</a:t>
              </a:r>
            </a:p>
          </p:txBody>
        </p:sp>
        <p:sp>
          <p:nvSpPr>
            <p:cNvPr id="66587" name="Text Box 68"/>
            <p:cNvSpPr txBox="1">
              <a:spLocks noChangeArrowheads="1"/>
            </p:cNvSpPr>
            <p:nvPr/>
          </p:nvSpPr>
          <p:spPr bwMode="auto">
            <a:xfrm>
              <a:off x="6170613" y="5921375"/>
              <a:ext cx="671512"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66588" name="Text Box 69"/>
            <p:cNvSpPr txBox="1">
              <a:spLocks noChangeArrowheads="1"/>
            </p:cNvSpPr>
            <p:nvPr/>
          </p:nvSpPr>
          <p:spPr bwMode="auto">
            <a:xfrm>
              <a:off x="5097463" y="66881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66589" name="Text Box 70"/>
            <p:cNvSpPr txBox="1">
              <a:spLocks noChangeArrowheads="1"/>
            </p:cNvSpPr>
            <p:nvPr/>
          </p:nvSpPr>
          <p:spPr bwMode="auto">
            <a:xfrm>
              <a:off x="4375150" y="652621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66590" name="Text Box 71"/>
            <p:cNvSpPr txBox="1">
              <a:spLocks noChangeArrowheads="1"/>
            </p:cNvSpPr>
            <p:nvPr/>
          </p:nvSpPr>
          <p:spPr bwMode="auto">
            <a:xfrm>
              <a:off x="2682875" y="4557713"/>
              <a:ext cx="1339850"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66591" name="Text Box 72"/>
            <p:cNvSpPr txBox="1">
              <a:spLocks noChangeArrowheads="1"/>
            </p:cNvSpPr>
            <p:nvPr/>
          </p:nvSpPr>
          <p:spPr bwMode="auto">
            <a:xfrm>
              <a:off x="2765425" y="6369050"/>
              <a:ext cx="134143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66592" name="Text Box 73"/>
            <p:cNvSpPr txBox="1">
              <a:spLocks noChangeArrowheads="1"/>
            </p:cNvSpPr>
            <p:nvPr/>
          </p:nvSpPr>
          <p:spPr bwMode="auto">
            <a:xfrm>
              <a:off x="4876800" y="6283325"/>
              <a:ext cx="134143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66593" name="Text Box 74"/>
            <p:cNvSpPr txBox="1">
              <a:spLocks noChangeArrowheads="1"/>
            </p:cNvSpPr>
            <p:nvPr/>
          </p:nvSpPr>
          <p:spPr bwMode="auto">
            <a:xfrm>
              <a:off x="5699125" y="7167563"/>
              <a:ext cx="2263775"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Designated Router</a:t>
              </a:r>
            </a:p>
          </p:txBody>
        </p:sp>
        <p:sp>
          <p:nvSpPr>
            <p:cNvPr id="66594" name="Text Box 75"/>
            <p:cNvSpPr txBox="1">
              <a:spLocks noChangeArrowheads="1"/>
            </p:cNvSpPr>
            <p:nvPr/>
          </p:nvSpPr>
          <p:spPr bwMode="auto">
            <a:xfrm>
              <a:off x="4191000" y="49228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p:spPr>
        <p:txBody>
          <a:bodyPr/>
          <a:lstStyle/>
          <a:p>
            <a:pPr defTabSz="1019175"/>
            <a:fld id="{0DB44CF4-293C-4D44-BF9C-4363473A4127}" type="slidenum">
              <a:rPr lang="en-US" smtClean="0"/>
              <a:pPr defTabSz="1019175"/>
              <a:t>17</a:t>
            </a:fld>
            <a:endParaRPr lang="en-US" smtClean="0"/>
          </a:p>
        </p:txBody>
      </p:sp>
      <p:cxnSp>
        <p:nvCxnSpPr>
          <p:cNvPr id="67587" name="AutoShape 2"/>
          <p:cNvCxnSpPr>
            <a:cxnSpLocks noChangeShapeType="1"/>
            <a:stCxn id="67602" idx="0"/>
            <a:endCxn id="67595" idx="2"/>
          </p:cNvCxnSpPr>
          <p:nvPr/>
        </p:nvCxnSpPr>
        <p:spPr bwMode="auto">
          <a:xfrm rot="16200000" flipV="1">
            <a:off x="2515792" y="5835253"/>
            <a:ext cx="460375" cy="613569"/>
          </a:xfrm>
          <a:prstGeom prst="straightConnector1">
            <a:avLst/>
          </a:prstGeom>
          <a:noFill/>
          <a:ln w="9525">
            <a:solidFill>
              <a:schemeClr val="tx1"/>
            </a:solidFill>
            <a:round/>
            <a:headEnd/>
            <a:tailEnd/>
          </a:ln>
        </p:spPr>
      </p:cxnSp>
      <p:sp>
        <p:nvSpPr>
          <p:cNvPr id="67588" name="Rectangle 3"/>
          <p:cNvSpPr>
            <a:spLocks noGrp="1" noChangeArrowheads="1"/>
          </p:cNvSpPr>
          <p:nvPr>
            <p:ph type="title"/>
          </p:nvPr>
        </p:nvSpPr>
        <p:spPr/>
        <p:txBody>
          <a:bodyPr/>
          <a:lstStyle/>
          <a:p>
            <a:r>
              <a:rPr lang="en-US" smtClean="0"/>
              <a:t>What Is a Network LSA?</a:t>
            </a:r>
          </a:p>
        </p:txBody>
      </p:sp>
      <p:sp>
        <p:nvSpPr>
          <p:cNvPr id="67589" name="Rectangle 4"/>
          <p:cNvSpPr>
            <a:spLocks noGrp="1" noChangeArrowheads="1"/>
          </p:cNvSpPr>
          <p:nvPr>
            <p:ph type="body" idx="1"/>
          </p:nvPr>
        </p:nvSpPr>
        <p:spPr>
          <a:xfrm>
            <a:off x="754063" y="1439236"/>
            <a:ext cx="8550275" cy="2896458"/>
          </a:xfrm>
        </p:spPr>
        <p:txBody>
          <a:bodyPr>
            <a:normAutofit fontScale="70000" lnSpcReduction="20000"/>
          </a:bodyPr>
          <a:lstStyle/>
          <a:p>
            <a:pPr>
              <a:lnSpc>
                <a:spcPct val="120000"/>
              </a:lnSpc>
            </a:pPr>
            <a:r>
              <a:rPr lang="en-US" dirty="0" smtClean="0"/>
              <a:t>Network LSA identifies all the routers attached to the same broadcast transit network</a:t>
            </a:r>
          </a:p>
          <a:p>
            <a:pPr lvl="1">
              <a:lnSpc>
                <a:spcPct val="120000"/>
              </a:lnSpc>
            </a:pPr>
            <a:r>
              <a:rPr lang="en-US" dirty="0" smtClean="0"/>
              <a:t>In other words, reflects connectivity view </a:t>
            </a:r>
            <a:r>
              <a:rPr lang="en-US" b="1" i="1" dirty="0" smtClean="0"/>
              <a:t>from</a:t>
            </a:r>
            <a:r>
              <a:rPr lang="en-US" dirty="0" smtClean="0"/>
              <a:t> the network (a device, </a:t>
            </a:r>
            <a:r>
              <a:rPr lang="en-US" i="1" dirty="0" smtClean="0"/>
              <a:t>e.g.,</a:t>
            </a:r>
            <a:r>
              <a:rPr lang="en-US" dirty="0" smtClean="0"/>
              <a:t> E/N switch, that does </a:t>
            </a:r>
            <a:r>
              <a:rPr lang="en-US" b="1" dirty="0" smtClean="0"/>
              <a:t>not</a:t>
            </a:r>
            <a:r>
              <a:rPr lang="en-US" dirty="0" smtClean="0"/>
              <a:t> speak OSPF)</a:t>
            </a:r>
          </a:p>
          <a:p>
            <a:pPr lvl="1">
              <a:lnSpc>
                <a:spcPct val="120000"/>
              </a:lnSpc>
            </a:pPr>
            <a:r>
              <a:rPr lang="en-US" dirty="0" smtClean="0"/>
              <a:t>Designated Router (DR) serves as “proxy” for the network</a:t>
            </a:r>
          </a:p>
          <a:p>
            <a:pPr lvl="2">
              <a:lnSpc>
                <a:spcPct val="120000"/>
              </a:lnSpc>
            </a:pPr>
            <a:r>
              <a:rPr lang="en-US" dirty="0" smtClean="0"/>
              <a:t>It originates the Network LSA</a:t>
            </a:r>
          </a:p>
          <a:p>
            <a:pPr lvl="2">
              <a:lnSpc>
                <a:spcPct val="120000"/>
              </a:lnSpc>
            </a:pPr>
            <a:r>
              <a:rPr lang="en-US" dirty="0" smtClean="0"/>
              <a:t>Chosen through an </a:t>
            </a:r>
            <a:r>
              <a:rPr lang="en-US" b="1" i="1" dirty="0" smtClean="0"/>
              <a:t>election</a:t>
            </a:r>
            <a:r>
              <a:rPr lang="en-US" dirty="0" smtClean="0"/>
              <a:t> process (each router has a priority field)</a:t>
            </a:r>
          </a:p>
          <a:p>
            <a:pPr lvl="2">
              <a:lnSpc>
                <a:spcPct val="120000"/>
              </a:lnSpc>
            </a:pPr>
            <a:r>
              <a:rPr lang="en-US" dirty="0" smtClean="0"/>
              <a:t>DR election is “sticky”</a:t>
            </a:r>
          </a:p>
          <a:p>
            <a:pPr lvl="1">
              <a:lnSpc>
                <a:spcPct val="120000"/>
              </a:lnSpc>
            </a:pPr>
            <a:r>
              <a:rPr lang="en-US" dirty="0" smtClean="0"/>
              <a:t>Backup DR is also elected and takes over if the DR fails.</a:t>
            </a:r>
          </a:p>
          <a:p>
            <a:pPr lvl="1">
              <a:lnSpc>
                <a:spcPct val="120000"/>
              </a:lnSpc>
            </a:pPr>
            <a:r>
              <a:rPr lang="en-US" dirty="0" smtClean="0"/>
              <a:t>All routers exchange HELLO packets with only the DR and the backup DR</a:t>
            </a:r>
          </a:p>
        </p:txBody>
      </p:sp>
      <p:cxnSp>
        <p:nvCxnSpPr>
          <p:cNvPr id="67590" name="AutoShape 53"/>
          <p:cNvCxnSpPr>
            <a:cxnSpLocks noChangeShapeType="1"/>
            <a:stCxn id="67599" idx="2"/>
            <a:endCxn id="407611" idx="3"/>
          </p:cNvCxnSpPr>
          <p:nvPr/>
        </p:nvCxnSpPr>
        <p:spPr bwMode="auto">
          <a:xfrm rot="16200000" flipH="1">
            <a:off x="2100442" y="4822646"/>
            <a:ext cx="278249" cy="399256"/>
          </a:xfrm>
          <a:prstGeom prst="straightConnector1">
            <a:avLst/>
          </a:prstGeom>
          <a:noFill/>
          <a:ln w="9525">
            <a:solidFill>
              <a:schemeClr val="tx1"/>
            </a:solidFill>
            <a:round/>
            <a:headEnd/>
            <a:tailEnd/>
          </a:ln>
        </p:spPr>
      </p:cxnSp>
      <p:cxnSp>
        <p:nvCxnSpPr>
          <p:cNvPr id="67591" name="AutoShape 54"/>
          <p:cNvCxnSpPr>
            <a:cxnSpLocks noChangeShapeType="1"/>
            <a:stCxn id="407611" idx="2"/>
            <a:endCxn id="67" idx="1"/>
          </p:cNvCxnSpPr>
          <p:nvPr/>
        </p:nvCxnSpPr>
        <p:spPr bwMode="auto">
          <a:xfrm>
            <a:off x="3192792" y="5545932"/>
            <a:ext cx="518783" cy="404018"/>
          </a:xfrm>
          <a:prstGeom prst="straightConnector1">
            <a:avLst/>
          </a:prstGeom>
          <a:noFill/>
          <a:ln w="9525">
            <a:solidFill>
              <a:schemeClr val="tx1"/>
            </a:solidFill>
            <a:round/>
            <a:headEnd/>
            <a:tailEnd/>
          </a:ln>
        </p:spPr>
      </p:cxnSp>
      <p:cxnSp>
        <p:nvCxnSpPr>
          <p:cNvPr id="67592" name="AutoShape 55"/>
          <p:cNvCxnSpPr>
            <a:cxnSpLocks noChangeShapeType="1"/>
            <a:stCxn id="67595" idx="2"/>
            <a:endCxn id="21" idx="0"/>
          </p:cNvCxnSpPr>
          <p:nvPr/>
        </p:nvCxnSpPr>
        <p:spPr bwMode="auto">
          <a:xfrm rot="5400000">
            <a:off x="1920875" y="5761831"/>
            <a:ext cx="368300" cy="668338"/>
          </a:xfrm>
          <a:prstGeom prst="straightConnector1">
            <a:avLst/>
          </a:prstGeom>
          <a:noFill/>
          <a:ln w="9525">
            <a:solidFill>
              <a:schemeClr val="tx1"/>
            </a:solidFill>
            <a:round/>
            <a:headEnd/>
            <a:tailEnd/>
          </a:ln>
        </p:spPr>
      </p:cxnSp>
      <p:cxnSp>
        <p:nvCxnSpPr>
          <p:cNvPr id="67593" name="AutoShape 56"/>
          <p:cNvCxnSpPr>
            <a:cxnSpLocks noChangeShapeType="1"/>
            <a:stCxn id="407611" idx="0"/>
            <a:endCxn id="67601" idx="3"/>
          </p:cNvCxnSpPr>
          <p:nvPr/>
        </p:nvCxnSpPr>
        <p:spPr bwMode="auto">
          <a:xfrm flipH="1">
            <a:off x="1041400" y="5545932"/>
            <a:ext cx="647621" cy="219868"/>
          </a:xfrm>
          <a:prstGeom prst="straightConnector1">
            <a:avLst/>
          </a:prstGeom>
          <a:noFill/>
          <a:ln w="9525">
            <a:solidFill>
              <a:schemeClr val="tx1"/>
            </a:solidFill>
            <a:round/>
            <a:headEnd/>
            <a:tailEnd/>
          </a:ln>
        </p:spPr>
      </p:cxnSp>
      <p:sp>
        <p:nvSpPr>
          <p:cNvPr id="407611" name="Cloud"/>
          <p:cNvSpPr>
            <a:spLocks noChangeAspect="1" noEditPoints="1" noChangeArrowheads="1"/>
          </p:cNvSpPr>
          <p:nvPr/>
        </p:nvSpPr>
        <p:spPr bwMode="auto">
          <a:xfrm>
            <a:off x="1684338" y="5111750"/>
            <a:ext cx="1509712" cy="8683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00"/>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67595" name="Text Box 60"/>
          <p:cNvSpPr txBox="1">
            <a:spLocks noChangeArrowheads="1"/>
          </p:cNvSpPr>
          <p:nvPr/>
        </p:nvSpPr>
        <p:spPr bwMode="auto">
          <a:xfrm>
            <a:off x="1768475" y="5543550"/>
            <a:ext cx="1341438" cy="36830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67596" name="Text Box 62"/>
          <p:cNvSpPr txBox="1">
            <a:spLocks noChangeArrowheads="1"/>
          </p:cNvSpPr>
          <p:nvPr/>
        </p:nvSpPr>
        <p:spPr bwMode="auto">
          <a:xfrm>
            <a:off x="715627" y="6740525"/>
            <a:ext cx="2432051" cy="349074"/>
          </a:xfrm>
          <a:prstGeom prst="rect">
            <a:avLst/>
          </a:prstGeom>
          <a:noFill/>
          <a:ln w="9525">
            <a:noFill/>
            <a:miter lim="800000"/>
            <a:headEnd/>
            <a:tailEnd/>
          </a:ln>
        </p:spPr>
        <p:txBody>
          <a:bodyPr wrap="square" lIns="101859" tIns="50929" rIns="101859" bIns="50929">
            <a:spAutoFit/>
          </a:bodyPr>
          <a:lstStyle/>
          <a:p>
            <a:pPr algn="l" defTabSz="1019175">
              <a:spcBef>
                <a:spcPct val="50000"/>
              </a:spcBef>
              <a:buClrTx/>
              <a:buSzTx/>
              <a:buFontTx/>
              <a:buNone/>
            </a:pPr>
            <a:r>
              <a:rPr lang="en-US" sz="1600" dirty="0">
                <a:latin typeface="Comic Sans MS" pitchFamily="66" charset="0"/>
              </a:rPr>
              <a:t>Designated </a:t>
            </a:r>
            <a:r>
              <a:rPr lang="en-US" sz="1600" dirty="0" smtClean="0">
                <a:latin typeface="Comic Sans MS" pitchFamily="66" charset="0"/>
              </a:rPr>
              <a:t>Router</a:t>
            </a:r>
            <a:endParaRPr lang="en-US" sz="1600" dirty="0">
              <a:latin typeface="Comic Sans MS" pitchFamily="66" charset="0"/>
            </a:endParaRPr>
          </a:p>
        </p:txBody>
      </p:sp>
      <p:cxnSp>
        <p:nvCxnSpPr>
          <p:cNvPr id="67597" name="AutoShape 63"/>
          <p:cNvCxnSpPr>
            <a:cxnSpLocks noChangeShapeType="1"/>
            <a:stCxn id="67600" idx="2"/>
            <a:endCxn id="407611" idx="2"/>
          </p:cNvCxnSpPr>
          <p:nvPr/>
        </p:nvCxnSpPr>
        <p:spPr bwMode="auto">
          <a:xfrm rot="5400000">
            <a:off x="3351774" y="5016268"/>
            <a:ext cx="370682" cy="688646"/>
          </a:xfrm>
          <a:prstGeom prst="straightConnector1">
            <a:avLst/>
          </a:prstGeom>
          <a:noFill/>
          <a:ln w="9525">
            <a:solidFill>
              <a:schemeClr val="tx1"/>
            </a:solidFill>
            <a:round/>
            <a:headEnd/>
            <a:tailEnd/>
          </a:ln>
        </p:spPr>
      </p:cxnSp>
      <p:sp>
        <p:nvSpPr>
          <p:cNvPr id="67598" name="Text Box 64"/>
          <p:cNvSpPr txBox="1">
            <a:spLocks noChangeArrowheads="1"/>
          </p:cNvSpPr>
          <p:nvPr/>
        </p:nvSpPr>
        <p:spPr bwMode="auto">
          <a:xfrm>
            <a:off x="3527425" y="6188075"/>
            <a:ext cx="125730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a:latin typeface="Comic Sans MS" pitchFamily="66" charset="0"/>
              </a:rPr>
              <a:t>Backup DR</a:t>
            </a:r>
          </a:p>
        </p:txBody>
      </p:sp>
      <p:pic>
        <p:nvPicPr>
          <p:cNvPr id="67599" name="Picture 115" descr="router-generic"/>
          <p:cNvPicPr>
            <a:picLocks noChangeAspect="1" noChangeArrowheads="1"/>
          </p:cNvPicPr>
          <p:nvPr/>
        </p:nvPicPr>
        <p:blipFill>
          <a:blip r:embed="rId3" cstate="print"/>
          <a:srcRect/>
          <a:stretch>
            <a:fillRect/>
          </a:stretch>
        </p:blipFill>
        <p:spPr bwMode="auto">
          <a:xfrm>
            <a:off x="1593850" y="4254500"/>
            <a:ext cx="892175" cy="628650"/>
          </a:xfrm>
          <a:prstGeom prst="rect">
            <a:avLst/>
          </a:prstGeom>
          <a:noFill/>
          <a:ln w="9525">
            <a:noFill/>
            <a:miter lim="800000"/>
            <a:headEnd/>
            <a:tailEnd/>
          </a:ln>
        </p:spPr>
      </p:pic>
      <p:pic>
        <p:nvPicPr>
          <p:cNvPr id="67600" name="Picture 115" descr="router-generic"/>
          <p:cNvPicPr>
            <a:picLocks noChangeAspect="1" noChangeArrowheads="1"/>
          </p:cNvPicPr>
          <p:nvPr/>
        </p:nvPicPr>
        <p:blipFill>
          <a:blip r:embed="rId3" cstate="print"/>
          <a:srcRect/>
          <a:stretch>
            <a:fillRect/>
          </a:stretch>
        </p:blipFill>
        <p:spPr bwMode="auto">
          <a:xfrm>
            <a:off x="3435350" y="4546600"/>
            <a:ext cx="892175" cy="628650"/>
          </a:xfrm>
          <a:prstGeom prst="rect">
            <a:avLst/>
          </a:prstGeom>
          <a:noFill/>
          <a:ln w="9525">
            <a:noFill/>
            <a:miter lim="800000"/>
            <a:headEnd/>
            <a:tailEnd/>
          </a:ln>
        </p:spPr>
      </p:pic>
      <p:pic>
        <p:nvPicPr>
          <p:cNvPr id="67601" name="Picture 115" descr="router-generic"/>
          <p:cNvPicPr>
            <a:picLocks noChangeAspect="1" noChangeArrowheads="1"/>
          </p:cNvPicPr>
          <p:nvPr/>
        </p:nvPicPr>
        <p:blipFill>
          <a:blip r:embed="rId3" cstate="print"/>
          <a:srcRect/>
          <a:stretch>
            <a:fillRect/>
          </a:stretch>
        </p:blipFill>
        <p:spPr bwMode="auto">
          <a:xfrm>
            <a:off x="149225" y="5451475"/>
            <a:ext cx="892175" cy="628650"/>
          </a:xfrm>
          <a:prstGeom prst="rect">
            <a:avLst/>
          </a:prstGeom>
          <a:noFill/>
          <a:ln w="9525">
            <a:noFill/>
            <a:miter lim="800000"/>
            <a:headEnd/>
            <a:tailEnd/>
          </a:ln>
        </p:spPr>
      </p:pic>
      <p:pic>
        <p:nvPicPr>
          <p:cNvPr id="67602" name="Picture 115" descr="router-generic"/>
          <p:cNvPicPr>
            <a:picLocks noChangeAspect="1" noChangeArrowheads="1"/>
          </p:cNvPicPr>
          <p:nvPr/>
        </p:nvPicPr>
        <p:blipFill>
          <a:blip r:embed="rId3" cstate="print"/>
          <a:srcRect/>
          <a:stretch>
            <a:fillRect/>
          </a:stretch>
        </p:blipFill>
        <p:spPr bwMode="auto">
          <a:xfrm>
            <a:off x="2606675" y="6372225"/>
            <a:ext cx="892175" cy="628650"/>
          </a:xfrm>
          <a:prstGeom prst="rect">
            <a:avLst/>
          </a:prstGeom>
          <a:noFill/>
          <a:ln w="9525">
            <a:noFill/>
            <a:miter lim="800000"/>
            <a:headEnd/>
            <a:tailEnd/>
          </a:ln>
        </p:spPr>
      </p:pic>
      <p:pic>
        <p:nvPicPr>
          <p:cNvPr id="67" name="Picture 115" descr="router-generic"/>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3711575" y="5635625"/>
            <a:ext cx="892175" cy="628650"/>
          </a:xfrm>
          <a:prstGeom prst="rect">
            <a:avLst/>
          </a:prstGeom>
          <a:noFill/>
        </p:spPr>
      </p:pic>
      <p:pic>
        <p:nvPicPr>
          <p:cNvPr id="21" name="Picture 37"/>
          <p:cNvPicPr>
            <a:picLocks noChangeArrowheads="1"/>
          </p:cNvPicPr>
          <p:nvPr/>
        </p:nvPicPr>
        <p:blipFill>
          <a:blip r:embed="rId4" cstate="print"/>
          <a:srcRect/>
          <a:stretch>
            <a:fillRect/>
          </a:stretch>
        </p:blipFill>
        <p:spPr bwMode="auto">
          <a:xfrm>
            <a:off x="1317625" y="6280150"/>
            <a:ext cx="906462" cy="533400"/>
          </a:xfrm>
          <a:prstGeom prst="rect">
            <a:avLst/>
          </a:prstGeom>
          <a:noFill/>
          <a:ln w="9525">
            <a:noFill/>
            <a:miter lim="800000"/>
            <a:headEnd/>
            <a:tailEnd/>
          </a:ln>
        </p:spPr>
      </p:pic>
      <p:cxnSp>
        <p:nvCxnSpPr>
          <p:cNvPr id="22" name="AutoShape 2"/>
          <p:cNvCxnSpPr>
            <a:cxnSpLocks noChangeShapeType="1"/>
            <a:stCxn id="35" idx="0"/>
            <a:endCxn id="28" idx="2"/>
          </p:cNvCxnSpPr>
          <p:nvPr/>
        </p:nvCxnSpPr>
        <p:spPr bwMode="auto">
          <a:xfrm rot="16200000" flipV="1">
            <a:off x="7846529" y="5825640"/>
            <a:ext cx="479601" cy="613569"/>
          </a:xfrm>
          <a:prstGeom prst="straightConnector1">
            <a:avLst/>
          </a:prstGeom>
          <a:noFill/>
          <a:ln w="9525">
            <a:solidFill>
              <a:schemeClr val="tx1"/>
            </a:solidFill>
            <a:round/>
            <a:headEnd type="triangle" w="med" len="med"/>
            <a:tailEnd type="none" w="med" len="med"/>
          </a:ln>
        </p:spPr>
      </p:cxnSp>
      <p:cxnSp>
        <p:nvCxnSpPr>
          <p:cNvPr id="23" name="AutoShape 53"/>
          <p:cNvCxnSpPr>
            <a:cxnSpLocks noChangeShapeType="1"/>
            <a:stCxn id="32" idx="2"/>
            <a:endCxn id="27" idx="3"/>
          </p:cNvCxnSpPr>
          <p:nvPr/>
        </p:nvCxnSpPr>
        <p:spPr bwMode="auto">
          <a:xfrm rot="16200000" flipH="1">
            <a:off x="7440792" y="4822646"/>
            <a:ext cx="278249" cy="399256"/>
          </a:xfrm>
          <a:prstGeom prst="straightConnector1">
            <a:avLst/>
          </a:prstGeom>
          <a:noFill/>
          <a:ln w="9525">
            <a:solidFill>
              <a:schemeClr val="tx1"/>
            </a:solidFill>
            <a:round/>
            <a:headEnd type="triangle" w="med" len="med"/>
            <a:tailEnd type="none" w="med" len="med"/>
          </a:ln>
        </p:spPr>
      </p:cxnSp>
      <p:cxnSp>
        <p:nvCxnSpPr>
          <p:cNvPr id="24" name="AutoShape 54"/>
          <p:cNvCxnSpPr>
            <a:cxnSpLocks noChangeShapeType="1"/>
            <a:stCxn id="27" idx="2"/>
            <a:endCxn id="36" idx="1"/>
          </p:cNvCxnSpPr>
          <p:nvPr/>
        </p:nvCxnSpPr>
        <p:spPr bwMode="auto">
          <a:xfrm>
            <a:off x="8533142" y="5545932"/>
            <a:ext cx="579108" cy="219868"/>
          </a:xfrm>
          <a:prstGeom prst="straightConnector1">
            <a:avLst/>
          </a:prstGeom>
          <a:noFill/>
          <a:ln w="9525">
            <a:solidFill>
              <a:schemeClr val="tx1"/>
            </a:solidFill>
            <a:round/>
            <a:headEnd type="none" w="med" len="med"/>
            <a:tailEnd type="triangle" w="med" len="med"/>
          </a:ln>
        </p:spPr>
      </p:cxnSp>
      <p:cxnSp>
        <p:nvCxnSpPr>
          <p:cNvPr id="25" name="AutoShape 55"/>
          <p:cNvCxnSpPr>
            <a:cxnSpLocks noChangeShapeType="1"/>
            <a:stCxn id="28" idx="2"/>
            <a:endCxn id="37" idx="0"/>
          </p:cNvCxnSpPr>
          <p:nvPr/>
        </p:nvCxnSpPr>
        <p:spPr bwMode="auto">
          <a:xfrm rot="5400000">
            <a:off x="7251612" y="5936368"/>
            <a:ext cx="571676" cy="484188"/>
          </a:xfrm>
          <a:prstGeom prst="straightConnector1">
            <a:avLst/>
          </a:prstGeom>
          <a:noFill/>
          <a:ln w="9525">
            <a:solidFill>
              <a:schemeClr val="tx1"/>
            </a:solidFill>
            <a:round/>
            <a:headEnd type="none" w="med" len="med"/>
            <a:tailEnd type="triangle" w="med" len="med"/>
          </a:ln>
        </p:spPr>
      </p:cxnSp>
      <p:cxnSp>
        <p:nvCxnSpPr>
          <p:cNvPr id="26" name="AutoShape 56"/>
          <p:cNvCxnSpPr>
            <a:cxnSpLocks noChangeShapeType="1"/>
            <a:stCxn id="27" idx="0"/>
            <a:endCxn id="34" idx="3"/>
          </p:cNvCxnSpPr>
          <p:nvPr/>
        </p:nvCxnSpPr>
        <p:spPr bwMode="auto">
          <a:xfrm flipH="1">
            <a:off x="6534150" y="5545932"/>
            <a:ext cx="495221" cy="127793"/>
          </a:xfrm>
          <a:prstGeom prst="straightConnector1">
            <a:avLst/>
          </a:prstGeom>
          <a:noFill/>
          <a:ln w="9525">
            <a:solidFill>
              <a:schemeClr val="tx1"/>
            </a:solidFill>
            <a:round/>
            <a:headEnd type="none" w="med" len="med"/>
            <a:tailEnd type="triangle" w="med" len="med"/>
          </a:ln>
        </p:spPr>
      </p:cxnSp>
      <p:sp>
        <p:nvSpPr>
          <p:cNvPr id="27" name="Cloud"/>
          <p:cNvSpPr>
            <a:spLocks noChangeAspect="1" noEditPoints="1" noChangeArrowheads="1"/>
          </p:cNvSpPr>
          <p:nvPr/>
        </p:nvSpPr>
        <p:spPr bwMode="auto">
          <a:xfrm>
            <a:off x="7024688" y="5111750"/>
            <a:ext cx="1509712" cy="8683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C"/>
          </a:solidFill>
          <a:ln w="28575">
            <a:solidFill>
              <a:schemeClr val="bg1">
                <a:lumMod val="75000"/>
              </a:schemeClr>
            </a:solidFill>
            <a:prstDash val="sysDash"/>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solidFill>
                  <a:schemeClr val="bg1">
                    <a:lumMod val="65000"/>
                  </a:schemeClr>
                </a:solidFill>
                <a:latin typeface="Comic Sans MS" pitchFamily="66" charset="0"/>
              </a:rPr>
              <a:t>Transit</a:t>
            </a:r>
          </a:p>
        </p:txBody>
      </p:sp>
      <p:sp>
        <p:nvSpPr>
          <p:cNvPr id="28" name="Text Box 60"/>
          <p:cNvSpPr txBox="1">
            <a:spLocks noChangeArrowheads="1"/>
          </p:cNvSpPr>
          <p:nvPr/>
        </p:nvSpPr>
        <p:spPr bwMode="auto">
          <a:xfrm>
            <a:off x="7108825" y="5543550"/>
            <a:ext cx="1341438" cy="349074"/>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a:solidFill>
                  <a:schemeClr val="bg1">
                    <a:lumMod val="65000"/>
                  </a:schemeClr>
                </a:solidFill>
                <a:latin typeface="Comic Sans MS" pitchFamily="66" charset="0"/>
              </a:rPr>
              <a:t>19.2.0.0/16</a:t>
            </a:r>
          </a:p>
        </p:txBody>
      </p:sp>
      <p:sp>
        <p:nvSpPr>
          <p:cNvPr id="29" name="Text Box 62"/>
          <p:cNvSpPr txBox="1">
            <a:spLocks noChangeArrowheads="1"/>
          </p:cNvSpPr>
          <p:nvPr/>
        </p:nvSpPr>
        <p:spPr bwMode="auto">
          <a:xfrm>
            <a:off x="5995596" y="6924675"/>
            <a:ext cx="2195513" cy="349074"/>
          </a:xfrm>
          <a:prstGeom prst="rect">
            <a:avLst/>
          </a:prstGeom>
          <a:noFill/>
          <a:ln w="9525">
            <a:noFill/>
            <a:miter lim="800000"/>
            <a:headEnd/>
            <a:tailEnd/>
          </a:ln>
        </p:spPr>
        <p:txBody>
          <a:bodyPr wrap="square" lIns="101859" tIns="50929" rIns="101859" bIns="50929">
            <a:spAutoFit/>
          </a:bodyPr>
          <a:lstStyle/>
          <a:p>
            <a:pPr defTabSz="1019175">
              <a:spcBef>
                <a:spcPct val="50000"/>
              </a:spcBef>
              <a:buClrTx/>
              <a:buSzTx/>
              <a:buFontTx/>
              <a:buNone/>
            </a:pPr>
            <a:r>
              <a:rPr lang="en-US" sz="1600" dirty="0">
                <a:latin typeface="Comic Sans MS" pitchFamily="66" charset="0"/>
              </a:rPr>
              <a:t>Designated Router</a:t>
            </a:r>
          </a:p>
        </p:txBody>
      </p:sp>
      <p:cxnSp>
        <p:nvCxnSpPr>
          <p:cNvPr id="30" name="AutoShape 63"/>
          <p:cNvCxnSpPr>
            <a:cxnSpLocks noChangeShapeType="1"/>
            <a:stCxn id="33" idx="2"/>
            <a:endCxn id="27" idx="2"/>
          </p:cNvCxnSpPr>
          <p:nvPr/>
        </p:nvCxnSpPr>
        <p:spPr bwMode="auto">
          <a:xfrm rot="5400000">
            <a:off x="8684187" y="4916256"/>
            <a:ext cx="478632" cy="780721"/>
          </a:xfrm>
          <a:prstGeom prst="straightConnector1">
            <a:avLst/>
          </a:prstGeom>
          <a:noFill/>
          <a:ln w="9525">
            <a:solidFill>
              <a:schemeClr val="tx1"/>
            </a:solidFill>
            <a:round/>
            <a:headEnd type="triangle" w="med" len="med"/>
            <a:tailEnd type="none" w="med" len="med"/>
          </a:ln>
        </p:spPr>
      </p:cxnSp>
      <p:sp>
        <p:nvSpPr>
          <p:cNvPr id="31" name="Text Box 64"/>
          <p:cNvSpPr txBox="1">
            <a:spLocks noChangeArrowheads="1"/>
          </p:cNvSpPr>
          <p:nvPr/>
        </p:nvSpPr>
        <p:spPr bwMode="auto">
          <a:xfrm>
            <a:off x="8836025" y="6097587"/>
            <a:ext cx="125730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a:latin typeface="Comic Sans MS" pitchFamily="66" charset="0"/>
              </a:rPr>
              <a:t>Backup DR</a:t>
            </a:r>
          </a:p>
        </p:txBody>
      </p:sp>
      <p:pic>
        <p:nvPicPr>
          <p:cNvPr id="32" name="Picture 115" descr="router-generic"/>
          <p:cNvPicPr>
            <a:picLocks noChangeAspect="1" noChangeArrowheads="1"/>
          </p:cNvPicPr>
          <p:nvPr/>
        </p:nvPicPr>
        <p:blipFill>
          <a:blip r:embed="rId3" cstate="print"/>
          <a:srcRect/>
          <a:stretch>
            <a:fillRect/>
          </a:stretch>
        </p:blipFill>
        <p:spPr bwMode="auto">
          <a:xfrm>
            <a:off x="6934200" y="4254500"/>
            <a:ext cx="892175" cy="628650"/>
          </a:xfrm>
          <a:prstGeom prst="rect">
            <a:avLst/>
          </a:prstGeom>
          <a:noFill/>
          <a:ln w="9525">
            <a:noFill/>
            <a:miter lim="800000"/>
            <a:headEnd/>
            <a:tailEnd/>
          </a:ln>
        </p:spPr>
      </p:pic>
      <p:pic>
        <p:nvPicPr>
          <p:cNvPr id="33" name="Picture 115" descr="router-generic"/>
          <p:cNvPicPr>
            <a:picLocks noChangeAspect="1" noChangeArrowheads="1"/>
          </p:cNvPicPr>
          <p:nvPr/>
        </p:nvPicPr>
        <p:blipFill>
          <a:blip r:embed="rId3" cstate="print"/>
          <a:srcRect/>
          <a:stretch>
            <a:fillRect/>
          </a:stretch>
        </p:blipFill>
        <p:spPr bwMode="auto">
          <a:xfrm>
            <a:off x="8867775" y="4438650"/>
            <a:ext cx="892175" cy="628650"/>
          </a:xfrm>
          <a:prstGeom prst="rect">
            <a:avLst/>
          </a:prstGeom>
          <a:noFill/>
          <a:ln w="9525">
            <a:noFill/>
            <a:miter lim="800000"/>
            <a:headEnd/>
            <a:tailEnd/>
          </a:ln>
        </p:spPr>
      </p:pic>
      <p:pic>
        <p:nvPicPr>
          <p:cNvPr id="34" name="Picture 115" descr="router-generic"/>
          <p:cNvPicPr>
            <a:picLocks noChangeAspect="1" noChangeArrowheads="1"/>
          </p:cNvPicPr>
          <p:nvPr/>
        </p:nvPicPr>
        <p:blipFill>
          <a:blip r:embed="rId3" cstate="print"/>
          <a:srcRect/>
          <a:stretch>
            <a:fillRect/>
          </a:stretch>
        </p:blipFill>
        <p:spPr bwMode="auto">
          <a:xfrm>
            <a:off x="5641975" y="5359400"/>
            <a:ext cx="892175" cy="628650"/>
          </a:xfrm>
          <a:prstGeom prst="rect">
            <a:avLst/>
          </a:prstGeom>
          <a:noFill/>
          <a:ln w="9525">
            <a:noFill/>
            <a:miter lim="800000"/>
            <a:headEnd/>
            <a:tailEnd/>
          </a:ln>
        </p:spPr>
      </p:pic>
      <p:pic>
        <p:nvPicPr>
          <p:cNvPr id="35" name="Picture 115" descr="router-generic"/>
          <p:cNvPicPr>
            <a:picLocks noChangeAspect="1" noChangeArrowheads="1"/>
          </p:cNvPicPr>
          <p:nvPr/>
        </p:nvPicPr>
        <p:blipFill>
          <a:blip r:embed="rId3" cstate="print"/>
          <a:srcRect/>
          <a:stretch>
            <a:fillRect/>
          </a:stretch>
        </p:blipFill>
        <p:spPr bwMode="auto">
          <a:xfrm>
            <a:off x="7947025" y="6372225"/>
            <a:ext cx="892175" cy="628650"/>
          </a:xfrm>
          <a:prstGeom prst="rect">
            <a:avLst/>
          </a:prstGeom>
          <a:noFill/>
          <a:ln w="9525">
            <a:noFill/>
            <a:miter lim="800000"/>
            <a:headEnd/>
            <a:tailEnd/>
          </a:ln>
        </p:spPr>
      </p:pic>
      <p:pic>
        <p:nvPicPr>
          <p:cNvPr id="36" name="Picture 115" descr="router-generic"/>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9112250" y="5451475"/>
            <a:ext cx="892175" cy="628650"/>
          </a:xfrm>
          <a:prstGeom prst="rect">
            <a:avLst/>
          </a:prstGeom>
          <a:noFill/>
        </p:spPr>
      </p:pic>
      <p:pic>
        <p:nvPicPr>
          <p:cNvPr id="37" name="Picture 37"/>
          <p:cNvPicPr>
            <a:picLocks noChangeArrowheads="1"/>
          </p:cNvPicPr>
          <p:nvPr/>
        </p:nvPicPr>
        <p:blipFill>
          <a:blip r:embed="rId4" cstate="print"/>
          <a:srcRect/>
          <a:stretch>
            <a:fillRect/>
          </a:stretch>
        </p:blipFill>
        <p:spPr bwMode="auto">
          <a:xfrm>
            <a:off x="6842125" y="6464300"/>
            <a:ext cx="906462" cy="533400"/>
          </a:xfrm>
          <a:prstGeom prst="rect">
            <a:avLst/>
          </a:prstGeom>
          <a:noFill/>
          <a:ln w="9525">
            <a:noFill/>
            <a:miter lim="800000"/>
            <a:headEnd/>
            <a:tailEnd/>
          </a:ln>
        </p:spPr>
      </p:pic>
      <p:sp>
        <p:nvSpPr>
          <p:cNvPr id="50" name="Right Arrow 49"/>
          <p:cNvSpPr/>
          <p:nvPr/>
        </p:nvSpPr>
        <p:spPr bwMode="auto">
          <a:xfrm>
            <a:off x="4845050" y="5543550"/>
            <a:ext cx="644525" cy="276225"/>
          </a:xfrm>
          <a:prstGeom prst="rightArrow">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R="0" algn="ctr" defTabSz="1019175" rtl="0" eaLnBrk="0" fontAlgn="base" latinLnBrk="0" hangingPunct="0">
              <a:lnSpc>
                <a:spcPct val="100000"/>
              </a:lnSpc>
              <a:spcBef>
                <a:spcPts val="0"/>
              </a:spcBef>
              <a:spcAft>
                <a:spcPct val="0"/>
              </a:spcAft>
              <a:buClr>
                <a:srgbClr val="4D4D4D"/>
              </a:buClr>
              <a:buSzPct val="65000"/>
              <a:buFont typeface="Arial" pitchFamily="34" charset="0"/>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p:spPr>
        <p:txBody>
          <a:bodyPr/>
          <a:lstStyle/>
          <a:p>
            <a:pPr defTabSz="1019175"/>
            <a:fld id="{36A3F52A-1D01-463F-9515-89B43BA70CF0}" type="slidenum">
              <a:rPr lang="en-US" smtClean="0"/>
              <a:pPr defTabSz="1019175"/>
              <a:t>18</a:t>
            </a:fld>
            <a:endParaRPr lang="en-US" smtClean="0"/>
          </a:p>
        </p:txBody>
      </p:sp>
      <p:sp>
        <p:nvSpPr>
          <p:cNvPr id="69635" name="Rectangle 2"/>
          <p:cNvSpPr>
            <a:spLocks noGrp="1" noChangeArrowheads="1"/>
          </p:cNvSpPr>
          <p:nvPr>
            <p:ph type="title"/>
          </p:nvPr>
        </p:nvSpPr>
        <p:spPr>
          <a:xfrm>
            <a:off x="464445" y="393945"/>
            <a:ext cx="8550275" cy="1295400"/>
          </a:xfrm>
        </p:spPr>
        <p:txBody>
          <a:bodyPr/>
          <a:lstStyle/>
          <a:p>
            <a:r>
              <a:rPr lang="en-US" dirty="0" smtClean="0"/>
              <a:t>Building an Area Topology Map</a:t>
            </a:r>
          </a:p>
        </p:txBody>
      </p:sp>
      <p:sp>
        <p:nvSpPr>
          <p:cNvPr id="69636" name="Rectangle 3"/>
          <p:cNvSpPr>
            <a:spLocks noGrp="1" noChangeArrowheads="1"/>
          </p:cNvSpPr>
          <p:nvPr>
            <p:ph type="body" idx="1"/>
          </p:nvPr>
        </p:nvSpPr>
        <p:spPr>
          <a:xfrm>
            <a:off x="369676" y="1894825"/>
            <a:ext cx="9220200" cy="5873750"/>
          </a:xfrm>
        </p:spPr>
        <p:txBody>
          <a:bodyPr/>
          <a:lstStyle/>
          <a:p>
            <a:pPr>
              <a:lnSpc>
                <a:spcPct val="80000"/>
              </a:lnSpc>
            </a:pPr>
            <a:r>
              <a:rPr lang="en-US" sz="2200" dirty="0" smtClean="0"/>
              <a:t>Putting the puzzle pieces together as LSAs are received</a:t>
            </a:r>
          </a:p>
        </p:txBody>
      </p:sp>
      <p:grpSp>
        <p:nvGrpSpPr>
          <p:cNvPr id="2" name="Group 1"/>
          <p:cNvGrpSpPr/>
          <p:nvPr/>
        </p:nvGrpSpPr>
        <p:grpSpPr>
          <a:xfrm>
            <a:off x="319234" y="3549938"/>
            <a:ext cx="4410075" cy="2767012"/>
            <a:chOff x="534988" y="2522538"/>
            <a:chExt cx="4410075" cy="2767012"/>
          </a:xfrm>
        </p:grpSpPr>
        <p:grpSp>
          <p:nvGrpSpPr>
            <p:cNvPr id="69637" name="Group 4"/>
            <p:cNvGrpSpPr>
              <a:grpSpLocks/>
            </p:cNvGrpSpPr>
            <p:nvPr/>
          </p:nvGrpSpPr>
          <p:grpSpPr bwMode="auto">
            <a:xfrm>
              <a:off x="2682875" y="2990850"/>
              <a:ext cx="754063" cy="409575"/>
              <a:chOff x="4224" y="1068"/>
              <a:chExt cx="432" cy="228"/>
            </a:xfrm>
          </p:grpSpPr>
          <p:grpSp>
            <p:nvGrpSpPr>
              <p:cNvPr id="69662" name="Group 5"/>
              <p:cNvGrpSpPr>
                <a:grpSpLocks/>
              </p:cNvGrpSpPr>
              <p:nvPr/>
            </p:nvGrpSpPr>
            <p:grpSpPr bwMode="auto">
              <a:xfrm>
                <a:off x="4224" y="1068"/>
                <a:ext cx="432" cy="228"/>
                <a:chOff x="4224" y="1068"/>
                <a:chExt cx="432" cy="228"/>
              </a:xfrm>
            </p:grpSpPr>
            <p:sp>
              <p:nvSpPr>
                <p:cNvPr id="153606" name="AutoShape 6"/>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153607" name="Oval 7"/>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153608" name="AutoShape 8"/>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153609" name="AutoShape 9"/>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153610" name="AutoShape 10"/>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153611" name="AutoShape 1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153612" name="Cloud"/>
            <p:cNvSpPr>
              <a:spLocks noChangeAspect="1" noEditPoints="1" noChangeArrowheads="1"/>
            </p:cNvSpPr>
            <p:nvPr/>
          </p:nvSpPr>
          <p:spPr bwMode="auto">
            <a:xfrm>
              <a:off x="682625" y="2797175"/>
              <a:ext cx="1031875"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153613" name="Cloud"/>
            <p:cNvSpPr>
              <a:spLocks noChangeAspect="1" noEditPoints="1" noChangeArrowheads="1"/>
            </p:cNvSpPr>
            <p:nvPr/>
          </p:nvSpPr>
          <p:spPr bwMode="auto">
            <a:xfrm>
              <a:off x="838200" y="3886200"/>
              <a:ext cx="1060450"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grpSp>
          <p:nvGrpSpPr>
            <p:cNvPr id="69640" name="Group 22"/>
            <p:cNvGrpSpPr>
              <a:grpSpLocks/>
            </p:cNvGrpSpPr>
            <p:nvPr/>
          </p:nvGrpSpPr>
          <p:grpSpPr bwMode="auto">
            <a:xfrm>
              <a:off x="4191000" y="3162300"/>
              <a:ext cx="754063" cy="411163"/>
              <a:chOff x="4224" y="1068"/>
              <a:chExt cx="432" cy="228"/>
            </a:xfrm>
          </p:grpSpPr>
          <p:grpSp>
            <p:nvGrpSpPr>
              <p:cNvPr id="69655" name="Group 23"/>
              <p:cNvGrpSpPr>
                <a:grpSpLocks/>
              </p:cNvGrpSpPr>
              <p:nvPr/>
            </p:nvGrpSpPr>
            <p:grpSpPr bwMode="auto">
              <a:xfrm>
                <a:off x="4224" y="1068"/>
                <a:ext cx="432" cy="228"/>
                <a:chOff x="4224" y="1068"/>
                <a:chExt cx="432" cy="228"/>
              </a:xfrm>
            </p:grpSpPr>
            <p:sp>
              <p:nvSpPr>
                <p:cNvPr id="153624"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69661" name="Oval 25"/>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tIns="155448" anchor="ctr"/>
                <a:lstStyle/>
                <a:p>
                  <a:endParaRPr lang="en-US"/>
                </a:p>
              </p:txBody>
            </p:sp>
          </p:grpSp>
          <p:sp>
            <p:nvSpPr>
              <p:cNvPr id="69656"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69657"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69658"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69659"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cxnSp>
          <p:nvCxnSpPr>
            <p:cNvPr id="69641" name="AutoShape 30"/>
            <p:cNvCxnSpPr>
              <a:cxnSpLocks noChangeShapeType="1"/>
              <a:stCxn id="153606" idx="2"/>
              <a:endCxn id="153612" idx="2"/>
            </p:cNvCxnSpPr>
            <p:nvPr/>
          </p:nvCxnSpPr>
          <p:spPr bwMode="auto">
            <a:xfrm rot="10800000">
              <a:off x="1712913" y="3144838"/>
              <a:ext cx="969962" cy="50800"/>
            </a:xfrm>
            <a:prstGeom prst="straightConnector1">
              <a:avLst/>
            </a:prstGeom>
            <a:noFill/>
            <a:ln w="9525">
              <a:solidFill>
                <a:schemeClr val="tx1"/>
              </a:solidFill>
              <a:round/>
              <a:headEnd/>
              <a:tailEnd type="triangle" w="med" len="med"/>
            </a:ln>
          </p:spPr>
        </p:cxnSp>
        <p:cxnSp>
          <p:nvCxnSpPr>
            <p:cNvPr id="69642" name="AutoShape 31"/>
            <p:cNvCxnSpPr>
              <a:cxnSpLocks noChangeShapeType="1"/>
              <a:stCxn id="153606" idx="2"/>
              <a:endCxn id="153613" idx="2"/>
            </p:cNvCxnSpPr>
            <p:nvPr/>
          </p:nvCxnSpPr>
          <p:spPr bwMode="auto">
            <a:xfrm rot="10800000" flipV="1">
              <a:off x="1897063" y="3195638"/>
              <a:ext cx="785812" cy="1036637"/>
            </a:xfrm>
            <a:prstGeom prst="straightConnector1">
              <a:avLst/>
            </a:prstGeom>
            <a:noFill/>
            <a:ln w="9525">
              <a:solidFill>
                <a:schemeClr val="tx1"/>
              </a:solidFill>
              <a:round/>
              <a:headEnd/>
              <a:tailEnd type="triangle" w="med" len="med"/>
            </a:ln>
          </p:spPr>
        </p:cxnSp>
        <p:cxnSp>
          <p:nvCxnSpPr>
            <p:cNvPr id="69643" name="AutoShape 33"/>
            <p:cNvCxnSpPr>
              <a:cxnSpLocks noChangeShapeType="1"/>
              <a:stCxn id="153606" idx="4"/>
              <a:endCxn id="153624" idx="2"/>
            </p:cNvCxnSpPr>
            <p:nvPr/>
          </p:nvCxnSpPr>
          <p:spPr bwMode="auto">
            <a:xfrm>
              <a:off x="3436938" y="3195638"/>
              <a:ext cx="754062" cy="173037"/>
            </a:xfrm>
            <a:prstGeom prst="straightConnector1">
              <a:avLst/>
            </a:prstGeom>
            <a:noFill/>
            <a:ln w="9525">
              <a:solidFill>
                <a:schemeClr val="tx1"/>
              </a:solidFill>
              <a:round/>
              <a:headEnd/>
              <a:tailEnd type="triangle" w="med" len="med"/>
            </a:ln>
          </p:spPr>
        </p:cxnSp>
        <p:cxnSp>
          <p:nvCxnSpPr>
            <p:cNvPr id="69644" name="AutoShape 59"/>
            <p:cNvCxnSpPr>
              <a:cxnSpLocks noChangeShapeType="1"/>
              <a:stCxn id="153606" idx="3"/>
              <a:endCxn id="153714" idx="3"/>
            </p:cNvCxnSpPr>
            <p:nvPr/>
          </p:nvCxnSpPr>
          <p:spPr bwMode="auto">
            <a:xfrm>
              <a:off x="3060700" y="3400425"/>
              <a:ext cx="325438" cy="563563"/>
            </a:xfrm>
            <a:prstGeom prst="straightConnector1">
              <a:avLst/>
            </a:prstGeom>
            <a:noFill/>
            <a:ln w="9525">
              <a:solidFill>
                <a:schemeClr val="tx1"/>
              </a:solidFill>
              <a:round/>
              <a:headEnd/>
              <a:tailEnd type="triangle" w="med" len="med"/>
            </a:ln>
          </p:spPr>
        </p:cxnSp>
        <p:sp>
          <p:nvSpPr>
            <p:cNvPr id="69645" name="Text Box 63"/>
            <p:cNvSpPr txBox="1">
              <a:spLocks noChangeArrowheads="1"/>
            </p:cNvSpPr>
            <p:nvPr/>
          </p:nvSpPr>
          <p:spPr bwMode="auto">
            <a:xfrm>
              <a:off x="3132138" y="2784475"/>
              <a:ext cx="671512"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69646" name="Text Box 65"/>
            <p:cNvSpPr txBox="1">
              <a:spLocks noChangeArrowheads="1"/>
            </p:cNvSpPr>
            <p:nvPr/>
          </p:nvSpPr>
          <p:spPr bwMode="auto">
            <a:xfrm>
              <a:off x="2933700" y="33734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69647" name="Text Box 66"/>
            <p:cNvSpPr txBox="1">
              <a:spLocks noChangeArrowheads="1"/>
            </p:cNvSpPr>
            <p:nvPr/>
          </p:nvSpPr>
          <p:spPr bwMode="auto">
            <a:xfrm>
              <a:off x="2293938" y="3303588"/>
              <a:ext cx="671512"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69648" name="Text Box 71"/>
            <p:cNvSpPr txBox="1">
              <a:spLocks noChangeArrowheads="1"/>
            </p:cNvSpPr>
            <p:nvPr/>
          </p:nvSpPr>
          <p:spPr bwMode="auto">
            <a:xfrm>
              <a:off x="534988" y="2522538"/>
              <a:ext cx="1339850"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69649" name="Text Box 72"/>
            <p:cNvSpPr txBox="1">
              <a:spLocks noChangeArrowheads="1"/>
            </p:cNvSpPr>
            <p:nvPr/>
          </p:nvSpPr>
          <p:spPr bwMode="auto">
            <a:xfrm>
              <a:off x="754063" y="4664075"/>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69650" name="Text Box 78"/>
            <p:cNvSpPr txBox="1">
              <a:spLocks noChangeArrowheads="1"/>
            </p:cNvSpPr>
            <p:nvPr/>
          </p:nvSpPr>
          <p:spPr bwMode="auto">
            <a:xfrm>
              <a:off x="2211388" y="2871788"/>
              <a:ext cx="671512"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69651" name="Text Box 108"/>
            <p:cNvSpPr txBox="1">
              <a:spLocks noChangeArrowheads="1"/>
            </p:cNvSpPr>
            <p:nvPr/>
          </p:nvSpPr>
          <p:spPr bwMode="auto">
            <a:xfrm>
              <a:off x="4191000" y="49228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153714" name="Cloud"/>
            <p:cNvSpPr>
              <a:spLocks noChangeAspect="1" noEditPoints="1" noChangeArrowheads="1"/>
            </p:cNvSpPr>
            <p:nvPr/>
          </p:nvSpPr>
          <p:spPr bwMode="auto">
            <a:xfrm>
              <a:off x="2630488" y="3924300"/>
              <a:ext cx="1509712"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69653" name="Text Box 111"/>
            <p:cNvSpPr txBox="1">
              <a:spLocks noChangeArrowheads="1"/>
            </p:cNvSpPr>
            <p:nvPr/>
          </p:nvSpPr>
          <p:spPr bwMode="auto">
            <a:xfrm>
              <a:off x="2760663" y="4232275"/>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grpSp>
      <p:sp>
        <p:nvSpPr>
          <p:cNvPr id="69654" name="Rectangle 117"/>
          <p:cNvSpPr>
            <a:spLocks noChangeArrowheads="1"/>
          </p:cNvSpPr>
          <p:nvPr/>
        </p:nvSpPr>
        <p:spPr bwMode="auto">
          <a:xfrm>
            <a:off x="4597692" y="2535604"/>
            <a:ext cx="5234680" cy="5015902"/>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a:pPr>
            <a:r>
              <a:rPr lang="en-US" sz="2200" dirty="0">
                <a:latin typeface="+mn-lt"/>
              </a:rPr>
              <a:t>Router LSA from R1</a:t>
            </a:r>
          </a:p>
          <a:p>
            <a:pPr marL="892175" lvl="1" indent="-382588" algn="l" defTabSz="1019175">
              <a:buSzPct val="50000"/>
              <a:buFont typeface="Monotype Sorts" pitchFamily="2" charset="2"/>
              <a:buChar char="n"/>
            </a:pPr>
            <a:r>
              <a:rPr lang="en-US" sz="2000" dirty="0">
                <a:latin typeface="+mn-lt"/>
              </a:rPr>
              <a:t>2 stub </a:t>
            </a:r>
            <a:r>
              <a:rPr lang="en-US" sz="2000" dirty="0" smtClean="0">
                <a:latin typeface="+mn-lt"/>
              </a:rPr>
              <a:t>interfaces (identifies cost and address + mask)</a:t>
            </a:r>
            <a:endParaRPr lang="en-US" sz="2000" dirty="0">
              <a:latin typeface="+mn-lt"/>
            </a:endParaRPr>
          </a:p>
          <a:p>
            <a:pPr marL="892175" lvl="1" indent="-382588" algn="l" defTabSz="1019175">
              <a:buSzPct val="50000"/>
              <a:buFont typeface="Monotype Sorts" pitchFamily="2" charset="2"/>
              <a:buChar char="n"/>
            </a:pPr>
            <a:r>
              <a:rPr lang="en-US" sz="2000" dirty="0">
                <a:latin typeface="+mn-lt"/>
              </a:rPr>
              <a:t>1 transit </a:t>
            </a:r>
            <a:r>
              <a:rPr lang="en-US" sz="2000" dirty="0" smtClean="0">
                <a:latin typeface="+mn-lt"/>
              </a:rPr>
              <a:t>interface (identifies cost, address, and DR responsible for the network)</a:t>
            </a:r>
          </a:p>
          <a:p>
            <a:pPr marL="1349375" lvl="2" indent="-382588" algn="l" defTabSz="1019175">
              <a:buSzPct val="50000"/>
              <a:buFont typeface="Monotype Sorts" pitchFamily="2" charset="2"/>
              <a:buChar char="n"/>
            </a:pPr>
            <a:r>
              <a:rPr lang="en-US" dirty="0" smtClean="0">
                <a:latin typeface="+mn-lt"/>
              </a:rPr>
              <a:t>If DR is not up, network is advertised as stub (interface is </a:t>
            </a:r>
            <a:r>
              <a:rPr lang="en-US" i="1" dirty="0" smtClean="0">
                <a:latin typeface="+mn-lt"/>
              </a:rPr>
              <a:t>active – </a:t>
            </a:r>
            <a:r>
              <a:rPr lang="en-US" dirty="0" smtClean="0">
                <a:latin typeface="+mn-lt"/>
              </a:rPr>
              <a:t>as opposed to passive</a:t>
            </a:r>
            <a:r>
              <a:rPr lang="en-US" i="1" dirty="0" smtClean="0">
                <a:latin typeface="+mn-lt"/>
              </a:rPr>
              <a:t>, i.e., </a:t>
            </a:r>
            <a:r>
              <a:rPr lang="en-US" dirty="0" smtClean="0">
                <a:latin typeface="+mn-lt"/>
              </a:rPr>
              <a:t>protocol is running, but no one is responding – yet)</a:t>
            </a:r>
            <a:endParaRPr lang="en-US" dirty="0">
              <a:latin typeface="+mn-lt"/>
            </a:endParaRPr>
          </a:p>
          <a:p>
            <a:pPr marL="892175" lvl="1" indent="-382588" algn="l" defTabSz="1019175">
              <a:buSzPct val="50000"/>
              <a:buFont typeface="Monotype Sorts" pitchFamily="2" charset="2"/>
              <a:buChar char="n"/>
            </a:pPr>
            <a:r>
              <a:rPr lang="en-US" sz="2000" dirty="0">
                <a:latin typeface="+mn-lt"/>
              </a:rPr>
              <a:t>1 pt-to-pt </a:t>
            </a:r>
            <a:r>
              <a:rPr lang="en-US" sz="2000" dirty="0" smtClean="0">
                <a:latin typeface="+mn-lt"/>
              </a:rPr>
              <a:t>link (identifies cost and “neighbor” (IP address of interface on the other side)</a:t>
            </a:r>
          </a:p>
          <a:p>
            <a:pPr marL="1349375" lvl="2" indent="-382588" algn="l" defTabSz="1019175">
              <a:buSzPct val="50000"/>
              <a:buFont typeface="Monotype Sorts" pitchFamily="2" charset="2"/>
              <a:buChar char="n"/>
            </a:pPr>
            <a:r>
              <a:rPr lang="en-US" dirty="0" smtClean="0">
                <a:latin typeface="+mn-lt"/>
              </a:rPr>
              <a:t>Hello exchange has succeeded</a:t>
            </a:r>
            <a:endParaRPr lang="en-US"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0"/>
          </p:nvPr>
        </p:nvSpPr>
        <p:spPr>
          <a:noFill/>
        </p:spPr>
        <p:txBody>
          <a:bodyPr/>
          <a:lstStyle/>
          <a:p>
            <a:pPr defTabSz="1019175"/>
            <a:fld id="{0BDBE15B-5584-4831-A8D0-FB3D53DE6084}" type="slidenum">
              <a:rPr lang="en-US" smtClean="0"/>
              <a:pPr defTabSz="1019175"/>
              <a:t>19</a:t>
            </a:fld>
            <a:endParaRPr lang="en-US" smtClean="0"/>
          </a:p>
        </p:txBody>
      </p:sp>
      <p:sp>
        <p:nvSpPr>
          <p:cNvPr id="70659" name="Rectangle 2"/>
          <p:cNvSpPr>
            <a:spLocks noGrp="1" noChangeArrowheads="1"/>
          </p:cNvSpPr>
          <p:nvPr>
            <p:ph type="title"/>
          </p:nvPr>
        </p:nvSpPr>
        <p:spPr>
          <a:xfrm>
            <a:off x="413075" y="342575"/>
            <a:ext cx="8550275" cy="1295400"/>
          </a:xfrm>
        </p:spPr>
        <p:txBody>
          <a:bodyPr/>
          <a:lstStyle/>
          <a:p>
            <a:r>
              <a:rPr lang="en-US" dirty="0" smtClean="0"/>
              <a:t>Building an Area Topology Map</a:t>
            </a:r>
          </a:p>
        </p:txBody>
      </p:sp>
      <p:sp>
        <p:nvSpPr>
          <p:cNvPr id="70660" name="Rectangle 3"/>
          <p:cNvSpPr>
            <a:spLocks noGrp="1" noChangeArrowheads="1"/>
          </p:cNvSpPr>
          <p:nvPr>
            <p:ph type="body" idx="1"/>
          </p:nvPr>
        </p:nvSpPr>
        <p:spPr>
          <a:xfrm>
            <a:off x="256662" y="1740715"/>
            <a:ext cx="9220200" cy="5873750"/>
          </a:xfrm>
        </p:spPr>
        <p:txBody>
          <a:bodyPr/>
          <a:lstStyle/>
          <a:p>
            <a:pPr>
              <a:lnSpc>
                <a:spcPct val="80000"/>
              </a:lnSpc>
            </a:pPr>
            <a:r>
              <a:rPr lang="en-US" sz="2200" dirty="0" smtClean="0"/>
              <a:t>Putting the puzzle pieces together as LSAs are received</a:t>
            </a:r>
          </a:p>
        </p:txBody>
      </p:sp>
      <p:sp>
        <p:nvSpPr>
          <p:cNvPr id="70685" name="Rectangle 81"/>
          <p:cNvSpPr>
            <a:spLocks noChangeArrowheads="1"/>
          </p:cNvSpPr>
          <p:nvPr/>
        </p:nvSpPr>
        <p:spPr bwMode="auto">
          <a:xfrm>
            <a:off x="5197475" y="2778972"/>
            <a:ext cx="4610100" cy="3653133"/>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startAt="2"/>
            </a:pPr>
            <a:r>
              <a:rPr lang="en-US" sz="2200" dirty="0">
                <a:latin typeface="+mn-lt"/>
              </a:rPr>
              <a:t>Network LSA from DR R3</a:t>
            </a:r>
          </a:p>
          <a:p>
            <a:pPr marL="892175" lvl="1" indent="-382588" algn="l" defTabSz="1019175">
              <a:buSzPct val="50000"/>
              <a:buFont typeface="Monotype Sorts" pitchFamily="2" charset="2"/>
              <a:buChar char="n"/>
            </a:pPr>
            <a:r>
              <a:rPr lang="en-US" sz="2000" dirty="0" smtClean="0">
                <a:latin typeface="+mn-lt"/>
              </a:rPr>
              <a:t>DR as proxy for, say, E/N switch that does not run OSPF</a:t>
            </a:r>
          </a:p>
          <a:p>
            <a:pPr marL="892175" lvl="1" indent="-382588" algn="l" defTabSz="1019175">
              <a:buSzPct val="50000"/>
              <a:buFont typeface="Monotype Sorts" pitchFamily="2" charset="2"/>
              <a:buChar char="n"/>
            </a:pPr>
            <a:r>
              <a:rPr lang="en-US" sz="2000" dirty="0" smtClean="0">
                <a:latin typeface="+mn-lt"/>
              </a:rPr>
              <a:t>R1</a:t>
            </a:r>
            <a:r>
              <a:rPr lang="en-US" sz="2000" dirty="0">
                <a:latin typeface="+mn-lt"/>
              </a:rPr>
              <a:t>, R3, R4: attached </a:t>
            </a:r>
            <a:r>
              <a:rPr lang="en-US" sz="2000" dirty="0" smtClean="0">
                <a:latin typeface="+mn-lt"/>
              </a:rPr>
              <a:t>routers</a:t>
            </a:r>
          </a:p>
          <a:p>
            <a:pPr marL="892175" lvl="1" indent="-382588" algn="l" defTabSz="1019175">
              <a:buSzPct val="50000"/>
              <a:buFont typeface="Monotype Sorts" pitchFamily="2" charset="2"/>
              <a:buChar char="n"/>
            </a:pPr>
            <a:r>
              <a:rPr lang="en-US" sz="2000" dirty="0" smtClean="0">
                <a:latin typeface="+mn-lt"/>
              </a:rPr>
              <a:t>Network is a “logical” node with costs of 0 on its outgoing links (important for path computation)</a:t>
            </a:r>
          </a:p>
        </p:txBody>
      </p:sp>
      <p:grpSp>
        <p:nvGrpSpPr>
          <p:cNvPr id="2" name="Group 1"/>
          <p:cNvGrpSpPr/>
          <p:nvPr/>
        </p:nvGrpSpPr>
        <p:grpSpPr>
          <a:xfrm>
            <a:off x="421046" y="3241718"/>
            <a:ext cx="5029200" cy="3025775"/>
            <a:chOff x="503238" y="2522538"/>
            <a:chExt cx="5029200" cy="3025775"/>
          </a:xfrm>
        </p:grpSpPr>
        <p:grpSp>
          <p:nvGrpSpPr>
            <p:cNvPr id="70661" name="Group 4"/>
            <p:cNvGrpSpPr>
              <a:grpSpLocks/>
            </p:cNvGrpSpPr>
            <p:nvPr/>
          </p:nvGrpSpPr>
          <p:grpSpPr bwMode="auto">
            <a:xfrm>
              <a:off x="4778375" y="4059238"/>
              <a:ext cx="754063" cy="409575"/>
              <a:chOff x="4224" y="1068"/>
              <a:chExt cx="432" cy="228"/>
            </a:xfrm>
          </p:grpSpPr>
          <p:grpSp>
            <p:nvGrpSpPr>
              <p:cNvPr id="70707" name="Group 5"/>
              <p:cNvGrpSpPr>
                <a:grpSpLocks/>
              </p:cNvGrpSpPr>
              <p:nvPr/>
            </p:nvGrpSpPr>
            <p:grpSpPr bwMode="auto">
              <a:xfrm>
                <a:off x="4224" y="1068"/>
                <a:ext cx="432" cy="228"/>
                <a:chOff x="4224" y="1068"/>
                <a:chExt cx="432" cy="228"/>
              </a:xfrm>
            </p:grpSpPr>
            <p:sp>
              <p:nvSpPr>
                <p:cNvPr id="284678" name="AutoShape 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R4</a:t>
                  </a:r>
                </a:p>
              </p:txBody>
            </p:sp>
            <p:sp>
              <p:nvSpPr>
                <p:cNvPr id="70713" name="Oval 7"/>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tIns="155448" anchor="ctr"/>
                <a:lstStyle/>
                <a:p>
                  <a:endParaRPr lang="en-US"/>
                </a:p>
              </p:txBody>
            </p:sp>
          </p:grpSp>
          <p:sp>
            <p:nvSpPr>
              <p:cNvPr id="70708" name="AutoShape 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09" name="AutoShape 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10" name="AutoShape 1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11" name="AutoShape 1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grpSp>
          <p:nvGrpSpPr>
            <p:cNvPr id="70662" name="Group 12"/>
            <p:cNvGrpSpPr>
              <a:grpSpLocks/>
            </p:cNvGrpSpPr>
            <p:nvPr/>
          </p:nvGrpSpPr>
          <p:grpSpPr bwMode="auto">
            <a:xfrm>
              <a:off x="3687763" y="4749800"/>
              <a:ext cx="754062" cy="409575"/>
              <a:chOff x="4224" y="1068"/>
              <a:chExt cx="432" cy="228"/>
            </a:xfrm>
          </p:grpSpPr>
          <p:grpSp>
            <p:nvGrpSpPr>
              <p:cNvPr id="70700" name="Group 13"/>
              <p:cNvGrpSpPr>
                <a:grpSpLocks/>
              </p:cNvGrpSpPr>
              <p:nvPr/>
            </p:nvGrpSpPr>
            <p:grpSpPr bwMode="auto">
              <a:xfrm>
                <a:off x="4224" y="1068"/>
                <a:ext cx="432" cy="228"/>
                <a:chOff x="4224" y="1068"/>
                <a:chExt cx="432" cy="228"/>
              </a:xfrm>
            </p:grpSpPr>
            <p:sp>
              <p:nvSpPr>
                <p:cNvPr id="70705" name="AutoShape 14"/>
                <p:cNvSpPr>
                  <a:spLocks noChangeArrowheads="1"/>
                </p:cNvSpPr>
                <p:nvPr/>
              </p:nvSpPr>
              <p:spPr bwMode="auto">
                <a:xfrm>
                  <a:off x="4224" y="1068"/>
                  <a:ext cx="432" cy="228"/>
                </a:xfrm>
                <a:prstGeom prst="can">
                  <a:avLst>
                    <a:gd name="adj" fmla="val 50000"/>
                  </a:avLst>
                </a:prstGeom>
                <a:gradFill rotWithShape="1">
                  <a:gsLst>
                    <a:gs pos="0">
                      <a:srgbClr val="FF6600">
                        <a:alpha val="85999"/>
                      </a:srgbClr>
                    </a:gs>
                    <a:gs pos="100000">
                      <a:srgbClr val="762F00"/>
                    </a:gs>
                  </a:gsLst>
                  <a:lin ang="0" scaled="1"/>
                </a:gradFill>
                <a:ln w="9525">
                  <a:solidFill>
                    <a:schemeClr val="tx1"/>
                  </a:solidFill>
                  <a:prstDash val="dash"/>
                  <a:round/>
                  <a:headEnd/>
                  <a:tailEnd/>
                </a:ln>
              </p:spPr>
              <p:txBody>
                <a:bodyPr wrap="none" lIns="101859" tIns="173162" rIns="101859" bIns="50929" anchor="ctr"/>
                <a:lstStyle/>
                <a:p>
                  <a:pPr algn="ctr" defTabSz="1019175">
                    <a:spcBef>
                      <a:spcPct val="0"/>
                    </a:spcBef>
                    <a:buClrTx/>
                    <a:buSzTx/>
                    <a:buFontTx/>
                    <a:buNone/>
                  </a:pPr>
                  <a:r>
                    <a:rPr lang="en-US" sz="1600">
                      <a:latin typeface="Comic Sans MS" pitchFamily="66" charset="0"/>
                    </a:rPr>
                    <a:t>R3</a:t>
                  </a:r>
                </a:p>
              </p:txBody>
            </p:sp>
            <p:sp>
              <p:nvSpPr>
                <p:cNvPr id="70706" name="Oval 15"/>
                <p:cNvSpPr>
                  <a:spLocks noChangeArrowheads="1"/>
                </p:cNvSpPr>
                <p:nvPr/>
              </p:nvSpPr>
              <p:spPr bwMode="auto">
                <a:xfrm>
                  <a:off x="4224" y="1068"/>
                  <a:ext cx="432" cy="114"/>
                </a:xfrm>
                <a:prstGeom prst="ellipse">
                  <a:avLst/>
                </a:prstGeom>
                <a:solidFill>
                  <a:srgbClr val="FF9933"/>
                </a:solidFill>
                <a:ln w="9525">
                  <a:solidFill>
                    <a:schemeClr val="tx1"/>
                  </a:solidFill>
                  <a:prstDash val="dash"/>
                  <a:round/>
                  <a:headEnd/>
                  <a:tailEnd/>
                </a:ln>
              </p:spPr>
              <p:txBody>
                <a:bodyPr wrap="none" tIns="155448" anchor="ctr"/>
                <a:lstStyle/>
                <a:p>
                  <a:endParaRPr lang="en-US"/>
                </a:p>
              </p:txBody>
            </p:sp>
          </p:grpSp>
          <p:sp>
            <p:nvSpPr>
              <p:cNvPr id="70701" name="AutoShape 1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02" name="AutoShape 1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03" name="AutoShape 1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704" name="AutoShape 1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cxnSp>
          <p:nvCxnSpPr>
            <p:cNvPr id="70663" name="AutoShape 28"/>
            <p:cNvCxnSpPr>
              <a:cxnSpLocks noChangeShapeType="1"/>
              <a:stCxn id="284750" idx="2"/>
              <a:endCxn id="284678" idx="2"/>
            </p:cNvCxnSpPr>
            <p:nvPr/>
          </p:nvCxnSpPr>
          <p:spPr bwMode="auto">
            <a:xfrm flipV="1">
              <a:off x="4105275" y="4264025"/>
              <a:ext cx="673100" cy="7938"/>
            </a:xfrm>
            <a:prstGeom prst="straightConnector1">
              <a:avLst/>
            </a:prstGeom>
            <a:noFill/>
            <a:ln w="9525">
              <a:solidFill>
                <a:schemeClr val="tx1"/>
              </a:solidFill>
              <a:round/>
              <a:headEnd/>
              <a:tailEnd type="triangle" w="med" len="med"/>
            </a:ln>
          </p:spPr>
        </p:cxnSp>
        <p:cxnSp>
          <p:nvCxnSpPr>
            <p:cNvPr id="70664" name="AutoShape 29"/>
            <p:cNvCxnSpPr>
              <a:cxnSpLocks noChangeShapeType="1"/>
              <a:stCxn id="284750" idx="1"/>
              <a:endCxn id="70705" idx="2"/>
            </p:cNvCxnSpPr>
            <p:nvPr/>
          </p:nvCxnSpPr>
          <p:spPr bwMode="auto">
            <a:xfrm>
              <a:off x="3352800" y="4618038"/>
              <a:ext cx="334963" cy="336550"/>
            </a:xfrm>
            <a:prstGeom prst="straightConnector1">
              <a:avLst/>
            </a:prstGeom>
            <a:noFill/>
            <a:ln w="9525">
              <a:solidFill>
                <a:schemeClr val="tx1"/>
              </a:solidFill>
              <a:round/>
              <a:headEnd/>
              <a:tailEnd type="triangle" w="med" len="med"/>
            </a:ln>
          </p:spPr>
        </p:cxnSp>
        <p:sp>
          <p:nvSpPr>
            <p:cNvPr id="70665" name="Text Box 31"/>
            <p:cNvSpPr txBox="1">
              <a:spLocks noChangeArrowheads="1"/>
            </p:cNvSpPr>
            <p:nvPr/>
          </p:nvSpPr>
          <p:spPr bwMode="auto">
            <a:xfrm>
              <a:off x="2987675" y="4583113"/>
              <a:ext cx="668338"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0666" name="Text Box 33"/>
            <p:cNvSpPr txBox="1">
              <a:spLocks noChangeArrowheads="1"/>
            </p:cNvSpPr>
            <p:nvPr/>
          </p:nvSpPr>
          <p:spPr bwMode="auto">
            <a:xfrm>
              <a:off x="3101975" y="5181600"/>
              <a:ext cx="226218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Designated Router</a:t>
              </a:r>
            </a:p>
          </p:txBody>
        </p:sp>
        <p:grpSp>
          <p:nvGrpSpPr>
            <p:cNvPr id="70667" name="Group 35"/>
            <p:cNvGrpSpPr>
              <a:grpSpLocks/>
            </p:cNvGrpSpPr>
            <p:nvPr/>
          </p:nvGrpSpPr>
          <p:grpSpPr bwMode="auto">
            <a:xfrm>
              <a:off x="2651125" y="2990850"/>
              <a:ext cx="755650" cy="409575"/>
              <a:chOff x="4224" y="1068"/>
              <a:chExt cx="432" cy="228"/>
            </a:xfrm>
          </p:grpSpPr>
          <p:grpSp>
            <p:nvGrpSpPr>
              <p:cNvPr id="70693" name="Group 36"/>
              <p:cNvGrpSpPr>
                <a:grpSpLocks/>
              </p:cNvGrpSpPr>
              <p:nvPr/>
            </p:nvGrpSpPr>
            <p:grpSpPr bwMode="auto">
              <a:xfrm>
                <a:off x="4224" y="1068"/>
                <a:ext cx="432" cy="228"/>
                <a:chOff x="4224" y="1068"/>
                <a:chExt cx="432" cy="228"/>
              </a:xfrm>
            </p:grpSpPr>
            <p:sp>
              <p:nvSpPr>
                <p:cNvPr id="284709" name="AutoShape 37"/>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284710" name="Oval 38"/>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4711" name="AutoShape 39"/>
              <p:cNvSpPr>
                <a:spLocks noChangeArrowheads="1"/>
              </p:cNvSpPr>
              <p:nvPr/>
            </p:nvSpPr>
            <p:spPr bwMode="auto">
              <a:xfrm rot="672657" flipH="1">
                <a:off x="4476" y="1116"/>
                <a:ext cx="142"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4712" name="AutoShape 40"/>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4713" name="AutoShape 41"/>
              <p:cNvSpPr>
                <a:spLocks noChangeArrowheads="1"/>
              </p:cNvSpPr>
              <p:nvPr/>
            </p:nvSpPr>
            <p:spPr bwMode="auto">
              <a:xfrm rot="-2069624">
                <a:off x="4440" y="1074"/>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4714" name="AutoShape 4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4715" name="Cloud"/>
            <p:cNvSpPr>
              <a:spLocks noChangeAspect="1" noEditPoints="1" noChangeArrowheads="1"/>
            </p:cNvSpPr>
            <p:nvPr/>
          </p:nvSpPr>
          <p:spPr bwMode="auto">
            <a:xfrm>
              <a:off x="649288" y="2797175"/>
              <a:ext cx="1065212"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284716" name="Cloud"/>
            <p:cNvSpPr>
              <a:spLocks noChangeAspect="1" noEditPoints="1" noChangeArrowheads="1"/>
            </p:cNvSpPr>
            <p:nvPr/>
          </p:nvSpPr>
          <p:spPr bwMode="auto">
            <a:xfrm>
              <a:off x="701675" y="3681413"/>
              <a:ext cx="1111250"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grpSp>
          <p:nvGrpSpPr>
            <p:cNvPr id="70670" name="Group 53"/>
            <p:cNvGrpSpPr>
              <a:grpSpLocks/>
            </p:cNvGrpSpPr>
            <p:nvPr/>
          </p:nvGrpSpPr>
          <p:grpSpPr bwMode="auto">
            <a:xfrm>
              <a:off x="4106863" y="2763838"/>
              <a:ext cx="754062" cy="409575"/>
              <a:chOff x="4224" y="1068"/>
              <a:chExt cx="432" cy="228"/>
            </a:xfrm>
          </p:grpSpPr>
          <p:grpSp>
            <p:nvGrpSpPr>
              <p:cNvPr id="70686" name="Group 54"/>
              <p:cNvGrpSpPr>
                <a:grpSpLocks/>
              </p:cNvGrpSpPr>
              <p:nvPr/>
            </p:nvGrpSpPr>
            <p:grpSpPr bwMode="auto">
              <a:xfrm>
                <a:off x="4224" y="1068"/>
                <a:ext cx="432" cy="228"/>
                <a:chOff x="4224" y="1068"/>
                <a:chExt cx="432" cy="228"/>
              </a:xfrm>
            </p:grpSpPr>
            <p:sp>
              <p:nvSpPr>
                <p:cNvPr id="284727" name="AutoShape 55"/>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70692" name="Oval 56"/>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tIns="155448" anchor="ctr"/>
                <a:lstStyle/>
                <a:p>
                  <a:endParaRPr lang="en-US"/>
                </a:p>
              </p:txBody>
            </p:sp>
          </p:grpSp>
          <p:sp>
            <p:nvSpPr>
              <p:cNvPr id="70687" name="AutoShape 57"/>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688" name="AutoShape 58"/>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689" name="AutoShape 59"/>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0690" name="AutoShape 60"/>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cxnSp>
          <p:nvCxnSpPr>
            <p:cNvPr id="70671" name="AutoShape 61"/>
            <p:cNvCxnSpPr>
              <a:cxnSpLocks noChangeShapeType="1"/>
              <a:stCxn id="284709" idx="2"/>
              <a:endCxn id="284715" idx="2"/>
            </p:cNvCxnSpPr>
            <p:nvPr/>
          </p:nvCxnSpPr>
          <p:spPr bwMode="auto">
            <a:xfrm rot="10800000">
              <a:off x="1712913" y="3144838"/>
              <a:ext cx="938212" cy="50800"/>
            </a:xfrm>
            <a:prstGeom prst="straightConnector1">
              <a:avLst/>
            </a:prstGeom>
            <a:noFill/>
            <a:ln w="9525">
              <a:solidFill>
                <a:schemeClr val="tx1"/>
              </a:solidFill>
              <a:round/>
              <a:headEnd/>
              <a:tailEnd type="triangle" w="med" len="med"/>
            </a:ln>
          </p:spPr>
        </p:cxnSp>
        <p:cxnSp>
          <p:nvCxnSpPr>
            <p:cNvPr id="70672" name="AutoShape 62"/>
            <p:cNvCxnSpPr>
              <a:cxnSpLocks noChangeShapeType="1"/>
              <a:stCxn id="284709" idx="2"/>
              <a:endCxn id="284716" idx="2"/>
            </p:cNvCxnSpPr>
            <p:nvPr/>
          </p:nvCxnSpPr>
          <p:spPr bwMode="auto">
            <a:xfrm rot="10800000" flipV="1">
              <a:off x="1811338" y="3195638"/>
              <a:ext cx="839787" cy="833437"/>
            </a:xfrm>
            <a:prstGeom prst="straightConnector1">
              <a:avLst/>
            </a:prstGeom>
            <a:noFill/>
            <a:ln w="9525">
              <a:solidFill>
                <a:schemeClr val="tx1"/>
              </a:solidFill>
              <a:round/>
              <a:headEnd/>
              <a:tailEnd type="triangle" w="med" len="med"/>
            </a:ln>
          </p:spPr>
        </p:cxnSp>
        <p:cxnSp>
          <p:nvCxnSpPr>
            <p:cNvPr id="70673" name="AutoShape 64"/>
            <p:cNvCxnSpPr>
              <a:cxnSpLocks noChangeShapeType="1"/>
              <a:stCxn id="284709" idx="4"/>
              <a:endCxn id="284727" idx="2"/>
            </p:cNvCxnSpPr>
            <p:nvPr/>
          </p:nvCxnSpPr>
          <p:spPr bwMode="auto">
            <a:xfrm flipV="1">
              <a:off x="3406775" y="2968625"/>
              <a:ext cx="700088" cy="227013"/>
            </a:xfrm>
            <a:prstGeom prst="straightConnector1">
              <a:avLst/>
            </a:prstGeom>
            <a:noFill/>
            <a:ln w="9525">
              <a:solidFill>
                <a:schemeClr val="tx1"/>
              </a:solidFill>
              <a:round/>
              <a:headEnd/>
              <a:tailEnd type="triangle" w="med" len="med"/>
            </a:ln>
          </p:spPr>
        </p:cxnSp>
        <p:cxnSp>
          <p:nvCxnSpPr>
            <p:cNvPr id="70674" name="AutoShape 65"/>
            <p:cNvCxnSpPr>
              <a:cxnSpLocks noChangeShapeType="1"/>
              <a:stCxn id="284709" idx="3"/>
              <a:endCxn id="284750" idx="3"/>
            </p:cNvCxnSpPr>
            <p:nvPr/>
          </p:nvCxnSpPr>
          <p:spPr bwMode="auto">
            <a:xfrm>
              <a:off x="3028950" y="3400425"/>
              <a:ext cx="323850" cy="563563"/>
            </a:xfrm>
            <a:prstGeom prst="straightConnector1">
              <a:avLst/>
            </a:prstGeom>
            <a:noFill/>
            <a:ln w="9525">
              <a:solidFill>
                <a:schemeClr val="tx1"/>
              </a:solidFill>
              <a:round/>
              <a:headEnd type="triangle" w="med" len="med"/>
              <a:tailEnd type="triangle" w="med" len="med"/>
            </a:ln>
          </p:spPr>
        </p:cxnSp>
        <p:sp>
          <p:nvSpPr>
            <p:cNvPr id="70675" name="Text Box 66"/>
            <p:cNvSpPr txBox="1">
              <a:spLocks noChangeArrowheads="1"/>
            </p:cNvSpPr>
            <p:nvPr/>
          </p:nvSpPr>
          <p:spPr bwMode="auto">
            <a:xfrm>
              <a:off x="3101975" y="2784475"/>
              <a:ext cx="669925"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0676" name="Text Box 68"/>
            <p:cNvSpPr txBox="1">
              <a:spLocks noChangeArrowheads="1"/>
            </p:cNvSpPr>
            <p:nvPr/>
          </p:nvSpPr>
          <p:spPr bwMode="auto">
            <a:xfrm>
              <a:off x="2937118" y="332947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12</a:t>
              </a:r>
            </a:p>
          </p:txBody>
        </p:sp>
        <p:sp>
          <p:nvSpPr>
            <p:cNvPr id="70677" name="Text Box 69"/>
            <p:cNvSpPr txBox="1">
              <a:spLocks noChangeArrowheads="1"/>
            </p:cNvSpPr>
            <p:nvPr/>
          </p:nvSpPr>
          <p:spPr bwMode="auto">
            <a:xfrm>
              <a:off x="2263775" y="33035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0678" name="Text Box 71"/>
            <p:cNvSpPr txBox="1">
              <a:spLocks noChangeArrowheads="1"/>
            </p:cNvSpPr>
            <p:nvPr/>
          </p:nvSpPr>
          <p:spPr bwMode="auto">
            <a:xfrm>
              <a:off x="503238" y="2522538"/>
              <a:ext cx="1341437"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70679" name="Text Box 72"/>
            <p:cNvSpPr txBox="1">
              <a:spLocks noChangeArrowheads="1"/>
            </p:cNvSpPr>
            <p:nvPr/>
          </p:nvSpPr>
          <p:spPr bwMode="auto">
            <a:xfrm>
              <a:off x="587375" y="4333875"/>
              <a:ext cx="13398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70680" name="Text Box 76"/>
            <p:cNvSpPr txBox="1">
              <a:spLocks noChangeArrowheads="1"/>
            </p:cNvSpPr>
            <p:nvPr/>
          </p:nvSpPr>
          <p:spPr bwMode="auto">
            <a:xfrm>
              <a:off x="2179638" y="28717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0681" name="Text Box 77"/>
            <p:cNvSpPr txBox="1">
              <a:spLocks noChangeArrowheads="1"/>
            </p:cNvSpPr>
            <p:nvPr/>
          </p:nvSpPr>
          <p:spPr bwMode="auto">
            <a:xfrm>
              <a:off x="4159250" y="492283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284750" name="Cloud"/>
            <p:cNvSpPr>
              <a:spLocks noChangeAspect="1" noEditPoints="1" noChangeArrowheads="1"/>
            </p:cNvSpPr>
            <p:nvPr/>
          </p:nvSpPr>
          <p:spPr bwMode="auto">
            <a:xfrm>
              <a:off x="2598738" y="3924300"/>
              <a:ext cx="1508125"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70683" name="Text Box 79"/>
            <p:cNvSpPr txBox="1">
              <a:spLocks noChangeArrowheads="1"/>
            </p:cNvSpPr>
            <p:nvPr/>
          </p:nvSpPr>
          <p:spPr bwMode="auto">
            <a:xfrm>
              <a:off x="2728913" y="4232275"/>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70684" name="Text Box 80"/>
            <p:cNvSpPr txBox="1">
              <a:spLocks noChangeArrowheads="1"/>
            </p:cNvSpPr>
            <p:nvPr/>
          </p:nvSpPr>
          <p:spPr bwMode="auto">
            <a:xfrm>
              <a:off x="3924300" y="400526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sp>
          <p:nvSpPr>
            <p:cNvPr id="59" name="Text Box 80"/>
            <p:cNvSpPr txBox="1">
              <a:spLocks noChangeArrowheads="1"/>
            </p:cNvSpPr>
            <p:nvPr/>
          </p:nvSpPr>
          <p:spPr bwMode="auto">
            <a:xfrm>
              <a:off x="2852291" y="36857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defTabSz="914400"/>
            <a:r>
              <a:rPr lang="en-US" dirty="0" smtClean="0"/>
              <a:t>A Distance Vector Protocol:  EIGRP</a:t>
            </a:r>
          </a:p>
        </p:txBody>
      </p:sp>
      <p:sp>
        <p:nvSpPr>
          <p:cNvPr id="33796" name="Rectangle 3"/>
          <p:cNvSpPr>
            <a:spLocks noGrp="1" noChangeArrowheads="1"/>
          </p:cNvSpPr>
          <p:nvPr>
            <p:ph idx="1"/>
          </p:nvPr>
        </p:nvSpPr>
        <p:spPr/>
        <p:txBody>
          <a:bodyPr>
            <a:normAutofit fontScale="85000" lnSpcReduction="10000"/>
          </a:bodyPr>
          <a:lstStyle/>
          <a:p>
            <a:pPr marL="342900" indent="-342900" defTabSz="914400">
              <a:lnSpc>
                <a:spcPct val="120000"/>
              </a:lnSpc>
            </a:pPr>
            <a:r>
              <a:rPr lang="en-US" dirty="0" smtClean="0"/>
              <a:t>EIGRP is a Cisco proprietary protocol</a:t>
            </a:r>
          </a:p>
          <a:p>
            <a:pPr marL="742950" lvl="1" indent="-285750" defTabSz="914400">
              <a:lnSpc>
                <a:spcPct val="120000"/>
              </a:lnSpc>
            </a:pPr>
            <a:r>
              <a:rPr lang="en-US" dirty="0" smtClean="0"/>
              <a:t>See </a:t>
            </a:r>
            <a:r>
              <a:rPr lang="en-US" sz="1600" dirty="0" smtClean="0">
                <a:hlinkClick r:id="rId3"/>
              </a:rPr>
              <a:t>http://www.cisco.com/en/US/tech/tk365/technologies_white_paper09186a0080094cb7.shtml</a:t>
            </a:r>
            <a:r>
              <a:rPr lang="en-US" sz="1800" dirty="0" smtClean="0"/>
              <a:t> </a:t>
            </a:r>
            <a:r>
              <a:rPr lang="en-US" sz="2000" dirty="0" smtClean="0"/>
              <a:t>and </a:t>
            </a:r>
            <a:r>
              <a:rPr lang="en-US" sz="1600" dirty="0" smtClean="0">
                <a:hlinkClick r:id="rId4"/>
              </a:rPr>
              <a:t>http://www.cisco.com/en/US/docs/internetworking/technology/handbook/Enhanced_IGRP.html</a:t>
            </a:r>
            <a:r>
              <a:rPr lang="en-US" sz="1800" dirty="0" smtClean="0"/>
              <a:t> </a:t>
            </a:r>
          </a:p>
          <a:p>
            <a:pPr marL="342900" indent="-342900" defTabSz="914400">
              <a:lnSpc>
                <a:spcPct val="120000"/>
              </a:lnSpc>
            </a:pPr>
            <a:r>
              <a:rPr lang="en-US" sz="2300" dirty="0" smtClean="0"/>
              <a:t>Key features</a:t>
            </a:r>
          </a:p>
          <a:p>
            <a:pPr marL="742950" lvl="1" indent="-285750" defTabSz="914400">
              <a:lnSpc>
                <a:spcPct val="120000"/>
              </a:lnSpc>
            </a:pPr>
            <a:r>
              <a:rPr lang="en-US" sz="2000" dirty="0" smtClean="0"/>
              <a:t>Fast convergence and loop avoidance (but counting to infinity still possible)</a:t>
            </a:r>
          </a:p>
          <a:p>
            <a:pPr marL="742950" lvl="1" indent="-285750" defTabSz="914400">
              <a:lnSpc>
                <a:spcPct val="120000"/>
              </a:lnSpc>
            </a:pPr>
            <a:r>
              <a:rPr lang="en-US" sz="2000" dirty="0" smtClean="0"/>
              <a:t>Relatively small overhead</a:t>
            </a:r>
          </a:p>
          <a:p>
            <a:pPr marL="742950" lvl="1" indent="-285750" defTabSz="914400">
              <a:lnSpc>
                <a:spcPct val="120000"/>
              </a:lnSpc>
            </a:pPr>
            <a:r>
              <a:rPr lang="en-US" sz="2000" dirty="0" smtClean="0"/>
              <a:t>General link metrics for greater flexibility in routing optimization (allows multiple paths, including non-shortest paths)</a:t>
            </a:r>
          </a:p>
          <a:p>
            <a:pPr marL="342900" indent="-342900" defTabSz="914400">
              <a:lnSpc>
                <a:spcPct val="120000"/>
              </a:lnSpc>
            </a:pPr>
            <a:r>
              <a:rPr lang="en-US" sz="2300" dirty="0" smtClean="0"/>
              <a:t>Basic operation</a:t>
            </a:r>
          </a:p>
          <a:p>
            <a:pPr marL="742950" lvl="1" indent="-285750" defTabSz="914400">
              <a:lnSpc>
                <a:spcPct val="120000"/>
              </a:lnSpc>
            </a:pPr>
            <a:r>
              <a:rPr lang="en-US" sz="2000" dirty="0" smtClean="0"/>
              <a:t>Keeps (latest) distance vectors received from ALL neighbors</a:t>
            </a:r>
          </a:p>
          <a:p>
            <a:pPr marL="742950" lvl="1" indent="-285750" defTabSz="914400">
              <a:lnSpc>
                <a:spcPct val="120000"/>
              </a:lnSpc>
            </a:pPr>
            <a:r>
              <a:rPr lang="en-US" sz="2000" dirty="0" smtClean="0"/>
              <a:t>Reliable and incremental updates (only changes are sent)</a:t>
            </a:r>
          </a:p>
          <a:p>
            <a:pPr marL="742950" lvl="1" indent="-285750" defTabSz="914400">
              <a:lnSpc>
                <a:spcPct val="120000"/>
              </a:lnSpc>
            </a:pPr>
            <a:r>
              <a:rPr lang="en-US" sz="2000" dirty="0" smtClean="0"/>
              <a:t>Route updates based on Diffusion Update Algorithm (DUAL)</a:t>
            </a:r>
          </a:p>
          <a:p>
            <a:pPr marL="1143000" lvl="2" indent="-228600" defTabSz="914400">
              <a:lnSpc>
                <a:spcPct val="120000"/>
              </a:lnSpc>
            </a:pPr>
            <a:r>
              <a:rPr lang="en-US" sz="2000" dirty="0" smtClean="0"/>
              <a:t>J.J. Garcia-Luna-</a:t>
            </a:r>
            <a:r>
              <a:rPr lang="en-US" sz="2000" dirty="0" err="1" smtClean="0"/>
              <a:t>Aceves</a:t>
            </a:r>
            <a:r>
              <a:rPr lang="en-US" sz="2000" dirty="0" smtClean="0"/>
              <a:t>, “Loop-Free Routing Using Diffusing Computations,”</a:t>
            </a:r>
            <a:r>
              <a:rPr lang="en-US" sz="2000" dirty="0" smtClean="0">
                <a:latin typeface="Times New Roman" pitchFamily="18" charset="0"/>
              </a:rPr>
              <a:t> </a:t>
            </a:r>
            <a:r>
              <a:rPr lang="en-US" sz="2000" dirty="0" smtClean="0"/>
              <a:t>IEEE/ACM Trans. </a:t>
            </a:r>
            <a:r>
              <a:rPr lang="en-US" sz="2000" dirty="0" err="1" smtClean="0"/>
              <a:t>Netw</a:t>
            </a:r>
            <a:r>
              <a:rPr lang="en-US" sz="2000" dirty="0" smtClean="0"/>
              <a:t>., Feb. 1993</a:t>
            </a:r>
          </a:p>
          <a:p>
            <a:pPr marL="1143000" lvl="2" indent="-228600" defTabSz="914400">
              <a:lnSpc>
                <a:spcPct val="120000"/>
              </a:lnSpc>
            </a:pPr>
            <a:r>
              <a:rPr lang="en-US" sz="2000" dirty="0" smtClean="0"/>
              <a:t>R. </a:t>
            </a:r>
            <a:r>
              <a:rPr lang="en-US" sz="2000" dirty="0" err="1" smtClean="0"/>
              <a:t>Albrightson</a:t>
            </a:r>
            <a:r>
              <a:rPr lang="en-US" sz="2000" dirty="0" smtClean="0"/>
              <a:t>, J.J. Garcia-Luna-</a:t>
            </a:r>
            <a:r>
              <a:rPr lang="en-US" sz="2000" dirty="0" err="1" smtClean="0"/>
              <a:t>Aceves</a:t>
            </a:r>
            <a:r>
              <a:rPr lang="en-US" sz="2000" dirty="0" smtClean="0"/>
              <a:t>, and J. Boyle, “EIGRP – A Fast Routing Protocol Based on Distance Vectors.” Proc. </a:t>
            </a:r>
            <a:r>
              <a:rPr lang="en-US" sz="2000" dirty="0" err="1" smtClean="0"/>
              <a:t>Interop</a:t>
            </a:r>
            <a:r>
              <a:rPr lang="en-US" sz="2000" dirty="0" smtClean="0"/>
              <a:t>, May 1994</a:t>
            </a:r>
          </a:p>
        </p:txBody>
      </p:sp>
      <p:sp>
        <p:nvSpPr>
          <p:cNvPr id="33794" name="Slide Number Placeholder 3"/>
          <p:cNvSpPr>
            <a:spLocks noGrp="1"/>
          </p:cNvSpPr>
          <p:nvPr>
            <p:ph type="sldNum" sz="quarter" idx="10"/>
          </p:nvPr>
        </p:nvSpPr>
        <p:spPr>
          <a:noFill/>
        </p:spPr>
        <p:txBody>
          <a:bodyPr/>
          <a:lstStyle/>
          <a:p>
            <a:pPr defTabSz="1019175"/>
            <a:fld id="{AE885DE9-A5E0-4CF4-89EE-A98D3A78B357}" type="slidenum">
              <a:rPr lang="en-US" smtClean="0"/>
              <a:pPr defTabSz="1019175"/>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p:spPr>
        <p:txBody>
          <a:bodyPr/>
          <a:lstStyle/>
          <a:p>
            <a:pPr defTabSz="1019175"/>
            <a:fld id="{8E2CEFC3-45AC-4069-814F-3DD7CFA1DE01}" type="slidenum">
              <a:rPr lang="en-US" smtClean="0"/>
              <a:pPr defTabSz="1019175"/>
              <a:t>20</a:t>
            </a:fld>
            <a:endParaRPr lang="en-US" smtClean="0"/>
          </a:p>
        </p:txBody>
      </p:sp>
      <p:sp>
        <p:nvSpPr>
          <p:cNvPr id="71683" name="Rectangle 2"/>
          <p:cNvSpPr>
            <a:spLocks noGrp="1" noChangeArrowheads="1"/>
          </p:cNvSpPr>
          <p:nvPr>
            <p:ph type="title"/>
          </p:nvPr>
        </p:nvSpPr>
        <p:spPr>
          <a:xfrm>
            <a:off x="669925" y="352849"/>
            <a:ext cx="8550275" cy="1295400"/>
          </a:xfrm>
        </p:spPr>
        <p:txBody>
          <a:bodyPr/>
          <a:lstStyle/>
          <a:p>
            <a:r>
              <a:rPr lang="en-US" dirty="0" smtClean="0"/>
              <a:t>Building an Area Topology Map</a:t>
            </a:r>
          </a:p>
        </p:txBody>
      </p:sp>
      <p:sp>
        <p:nvSpPr>
          <p:cNvPr id="71684" name="Rectangle 3"/>
          <p:cNvSpPr>
            <a:spLocks noGrp="1" noChangeArrowheads="1"/>
          </p:cNvSpPr>
          <p:nvPr>
            <p:ph type="body" idx="1"/>
          </p:nvPr>
        </p:nvSpPr>
        <p:spPr>
          <a:xfrm>
            <a:off x="266936" y="1627701"/>
            <a:ext cx="9220200" cy="5873750"/>
          </a:xfrm>
        </p:spPr>
        <p:txBody>
          <a:bodyPr/>
          <a:lstStyle/>
          <a:p>
            <a:pPr>
              <a:lnSpc>
                <a:spcPct val="80000"/>
              </a:lnSpc>
            </a:pPr>
            <a:r>
              <a:rPr lang="en-US" sz="2200" dirty="0" smtClean="0"/>
              <a:t>Putting the puzzle pieces together as LSAs are received</a:t>
            </a:r>
          </a:p>
        </p:txBody>
      </p:sp>
      <p:sp>
        <p:nvSpPr>
          <p:cNvPr id="71716" name="Rectangle 76"/>
          <p:cNvSpPr>
            <a:spLocks noChangeArrowheads="1"/>
          </p:cNvSpPr>
          <p:nvPr/>
        </p:nvSpPr>
        <p:spPr bwMode="auto">
          <a:xfrm>
            <a:off x="6118225" y="2609144"/>
            <a:ext cx="3757242" cy="2534596"/>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startAt="3"/>
            </a:pPr>
            <a:r>
              <a:rPr lang="en-US" sz="2200" dirty="0">
                <a:latin typeface="+mn-lt"/>
              </a:rPr>
              <a:t>Router LSA from R2</a:t>
            </a:r>
          </a:p>
          <a:p>
            <a:pPr marL="892175" lvl="1" indent="-382588" algn="l" defTabSz="1019175">
              <a:buSzPct val="50000"/>
              <a:buFont typeface="Monotype Sorts" pitchFamily="2" charset="2"/>
              <a:buChar char="n"/>
            </a:pPr>
            <a:r>
              <a:rPr lang="en-US" sz="2000" dirty="0">
                <a:latin typeface="+mn-lt"/>
              </a:rPr>
              <a:t>2 pt-to-pt </a:t>
            </a:r>
            <a:r>
              <a:rPr lang="en-US" sz="2000" dirty="0" smtClean="0">
                <a:latin typeface="+mn-lt"/>
              </a:rPr>
              <a:t>links: one to R1, the other to R4 (still unknown, </a:t>
            </a:r>
            <a:r>
              <a:rPr lang="en-US" sz="2000" i="1" dirty="0" smtClean="0">
                <a:latin typeface="+mn-lt"/>
              </a:rPr>
              <a:t>i.e., </a:t>
            </a:r>
            <a:r>
              <a:rPr lang="en-US" sz="2000" dirty="0" smtClean="0">
                <a:latin typeface="+mn-lt"/>
              </a:rPr>
              <a:t>no Router LSA from R4 yet)</a:t>
            </a:r>
            <a:endParaRPr lang="en-US" sz="2000" dirty="0">
              <a:latin typeface="+mn-lt"/>
            </a:endParaRPr>
          </a:p>
          <a:p>
            <a:pPr marL="892175" lvl="1" indent="-382588" algn="l" defTabSz="1019175">
              <a:buSzPct val="50000"/>
              <a:buFont typeface="Monotype Sorts" pitchFamily="2" charset="2"/>
              <a:buChar char="n"/>
            </a:pPr>
            <a:r>
              <a:rPr lang="en-US" sz="2000" dirty="0">
                <a:latin typeface="+mn-lt"/>
              </a:rPr>
              <a:t>1 stub interface</a:t>
            </a:r>
          </a:p>
        </p:txBody>
      </p:sp>
      <p:grpSp>
        <p:nvGrpSpPr>
          <p:cNvPr id="2" name="Group 1"/>
          <p:cNvGrpSpPr/>
          <p:nvPr/>
        </p:nvGrpSpPr>
        <p:grpSpPr>
          <a:xfrm>
            <a:off x="302431" y="3612444"/>
            <a:ext cx="6134100" cy="3163887"/>
            <a:chOff x="487363" y="2903538"/>
            <a:chExt cx="6134100" cy="3163887"/>
          </a:xfrm>
        </p:grpSpPr>
        <p:grpSp>
          <p:nvGrpSpPr>
            <p:cNvPr id="71685" name="Group 4"/>
            <p:cNvGrpSpPr>
              <a:grpSpLocks/>
            </p:cNvGrpSpPr>
            <p:nvPr/>
          </p:nvGrpSpPr>
          <p:grpSpPr bwMode="auto">
            <a:xfrm>
              <a:off x="4762500" y="4576763"/>
              <a:ext cx="754063" cy="411162"/>
              <a:chOff x="4224" y="1068"/>
              <a:chExt cx="432" cy="228"/>
            </a:xfrm>
          </p:grpSpPr>
          <p:grpSp>
            <p:nvGrpSpPr>
              <p:cNvPr id="71738" name="Group 5"/>
              <p:cNvGrpSpPr>
                <a:grpSpLocks/>
              </p:cNvGrpSpPr>
              <p:nvPr/>
            </p:nvGrpSpPr>
            <p:grpSpPr bwMode="auto">
              <a:xfrm>
                <a:off x="4224" y="1068"/>
                <a:ext cx="432" cy="228"/>
                <a:chOff x="4224" y="1068"/>
                <a:chExt cx="432" cy="228"/>
              </a:xfrm>
            </p:grpSpPr>
            <p:sp>
              <p:nvSpPr>
                <p:cNvPr id="285702" name="AutoShape 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prstDash val="dash"/>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R4</a:t>
                  </a:r>
                </a:p>
              </p:txBody>
            </p:sp>
            <p:sp>
              <p:nvSpPr>
                <p:cNvPr id="71744" name="Oval 7"/>
                <p:cNvSpPr>
                  <a:spLocks noChangeArrowheads="1"/>
                </p:cNvSpPr>
                <p:nvPr/>
              </p:nvSpPr>
              <p:spPr bwMode="auto">
                <a:xfrm>
                  <a:off x="4224" y="1068"/>
                  <a:ext cx="432" cy="114"/>
                </a:xfrm>
                <a:prstGeom prst="ellipse">
                  <a:avLst/>
                </a:prstGeom>
                <a:solidFill>
                  <a:schemeClr val="folHlink"/>
                </a:solidFill>
                <a:ln w="9525">
                  <a:solidFill>
                    <a:schemeClr val="tx1"/>
                  </a:solidFill>
                  <a:prstDash val="dash"/>
                  <a:round/>
                  <a:headEnd/>
                  <a:tailEnd/>
                </a:ln>
              </p:spPr>
              <p:txBody>
                <a:bodyPr wrap="none" tIns="155448" anchor="ctr"/>
                <a:lstStyle/>
                <a:p>
                  <a:endParaRPr lang="en-US"/>
                </a:p>
              </p:txBody>
            </p:sp>
          </p:grpSp>
          <p:sp>
            <p:nvSpPr>
              <p:cNvPr id="71739" name="AutoShape 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40" name="AutoShape 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41" name="AutoShape 1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42" name="AutoShape 1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grpSp>
          <p:nvGrpSpPr>
            <p:cNvPr id="71686" name="Group 12"/>
            <p:cNvGrpSpPr>
              <a:grpSpLocks/>
            </p:cNvGrpSpPr>
            <p:nvPr/>
          </p:nvGrpSpPr>
          <p:grpSpPr bwMode="auto">
            <a:xfrm>
              <a:off x="3671888" y="5267325"/>
              <a:ext cx="755650" cy="411163"/>
              <a:chOff x="4224" y="1068"/>
              <a:chExt cx="432" cy="228"/>
            </a:xfrm>
          </p:grpSpPr>
          <p:grpSp>
            <p:nvGrpSpPr>
              <p:cNvPr id="71731" name="Group 13"/>
              <p:cNvGrpSpPr>
                <a:grpSpLocks/>
              </p:cNvGrpSpPr>
              <p:nvPr/>
            </p:nvGrpSpPr>
            <p:grpSpPr bwMode="auto">
              <a:xfrm>
                <a:off x="4224" y="1068"/>
                <a:ext cx="432" cy="228"/>
                <a:chOff x="4224" y="1068"/>
                <a:chExt cx="432" cy="228"/>
              </a:xfrm>
            </p:grpSpPr>
            <p:sp>
              <p:nvSpPr>
                <p:cNvPr id="71736" name="AutoShape 14"/>
                <p:cNvSpPr>
                  <a:spLocks noChangeArrowheads="1"/>
                </p:cNvSpPr>
                <p:nvPr/>
              </p:nvSpPr>
              <p:spPr bwMode="auto">
                <a:xfrm>
                  <a:off x="4224" y="1068"/>
                  <a:ext cx="432" cy="228"/>
                </a:xfrm>
                <a:prstGeom prst="can">
                  <a:avLst>
                    <a:gd name="adj" fmla="val 50000"/>
                  </a:avLst>
                </a:prstGeom>
                <a:gradFill rotWithShape="1">
                  <a:gsLst>
                    <a:gs pos="0">
                      <a:srgbClr val="FF6600">
                        <a:alpha val="85999"/>
                      </a:srgbClr>
                    </a:gs>
                    <a:gs pos="100000">
                      <a:srgbClr val="762F00"/>
                    </a:gs>
                  </a:gsLst>
                  <a:lin ang="0" scaled="1"/>
                </a:gradFill>
                <a:ln w="9525">
                  <a:solidFill>
                    <a:schemeClr val="tx1"/>
                  </a:solidFill>
                  <a:prstDash val="dash"/>
                  <a:round/>
                  <a:headEnd/>
                  <a:tailEnd/>
                </a:ln>
              </p:spPr>
              <p:txBody>
                <a:bodyPr wrap="none" lIns="101859" tIns="173162" rIns="101859" bIns="50929" anchor="ctr"/>
                <a:lstStyle/>
                <a:p>
                  <a:pPr algn="ctr" defTabSz="1019175">
                    <a:spcBef>
                      <a:spcPct val="0"/>
                    </a:spcBef>
                    <a:buClrTx/>
                    <a:buSzTx/>
                    <a:buFontTx/>
                    <a:buNone/>
                  </a:pPr>
                  <a:r>
                    <a:rPr lang="en-US" sz="1600">
                      <a:latin typeface="Comic Sans MS" pitchFamily="66" charset="0"/>
                    </a:rPr>
                    <a:t>R3</a:t>
                  </a:r>
                </a:p>
              </p:txBody>
            </p:sp>
            <p:sp>
              <p:nvSpPr>
                <p:cNvPr id="71737" name="Oval 15"/>
                <p:cNvSpPr>
                  <a:spLocks noChangeArrowheads="1"/>
                </p:cNvSpPr>
                <p:nvPr/>
              </p:nvSpPr>
              <p:spPr bwMode="auto">
                <a:xfrm>
                  <a:off x="4224" y="1068"/>
                  <a:ext cx="432" cy="114"/>
                </a:xfrm>
                <a:prstGeom prst="ellipse">
                  <a:avLst/>
                </a:prstGeom>
                <a:solidFill>
                  <a:srgbClr val="FF9933"/>
                </a:solidFill>
                <a:ln w="9525">
                  <a:solidFill>
                    <a:schemeClr val="tx1"/>
                  </a:solidFill>
                  <a:prstDash val="dash"/>
                  <a:round/>
                  <a:headEnd/>
                  <a:tailEnd/>
                </a:ln>
              </p:spPr>
              <p:txBody>
                <a:bodyPr wrap="none" tIns="155448" anchor="ctr"/>
                <a:lstStyle/>
                <a:p>
                  <a:endParaRPr lang="en-US"/>
                </a:p>
              </p:txBody>
            </p:sp>
          </p:grpSp>
          <p:sp>
            <p:nvSpPr>
              <p:cNvPr id="71732" name="AutoShape 1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33" name="AutoShape 1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34" name="AutoShape 1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1735" name="AutoShape 1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cxnSp>
          <p:nvCxnSpPr>
            <p:cNvPr id="71687" name="AutoShape 20"/>
            <p:cNvCxnSpPr>
              <a:cxnSpLocks noChangeShapeType="1"/>
              <a:stCxn id="285754" idx="2"/>
              <a:endCxn id="285702" idx="2"/>
            </p:cNvCxnSpPr>
            <p:nvPr/>
          </p:nvCxnSpPr>
          <p:spPr bwMode="auto">
            <a:xfrm flipV="1">
              <a:off x="4089400" y="4783138"/>
              <a:ext cx="673100" cy="6350"/>
            </a:xfrm>
            <a:prstGeom prst="straightConnector1">
              <a:avLst/>
            </a:prstGeom>
            <a:noFill/>
            <a:ln w="9525">
              <a:solidFill>
                <a:schemeClr val="tx1"/>
              </a:solidFill>
              <a:round/>
              <a:headEnd/>
              <a:tailEnd type="triangle" w="med" len="med"/>
            </a:ln>
          </p:spPr>
        </p:cxnSp>
        <p:cxnSp>
          <p:nvCxnSpPr>
            <p:cNvPr id="71688" name="AutoShape 21"/>
            <p:cNvCxnSpPr>
              <a:cxnSpLocks noChangeShapeType="1"/>
              <a:stCxn id="285754" idx="1"/>
              <a:endCxn id="71736" idx="2"/>
            </p:cNvCxnSpPr>
            <p:nvPr/>
          </p:nvCxnSpPr>
          <p:spPr bwMode="auto">
            <a:xfrm>
              <a:off x="3336925" y="5137150"/>
              <a:ext cx="334963" cy="336550"/>
            </a:xfrm>
            <a:prstGeom prst="straightConnector1">
              <a:avLst/>
            </a:prstGeom>
            <a:noFill/>
            <a:ln w="9525">
              <a:solidFill>
                <a:schemeClr val="tx1"/>
              </a:solidFill>
              <a:round/>
              <a:headEnd/>
              <a:tailEnd type="triangle" w="med" len="med"/>
            </a:ln>
          </p:spPr>
        </p:cxnSp>
        <p:sp>
          <p:nvSpPr>
            <p:cNvPr id="71689" name="Text Box 22"/>
            <p:cNvSpPr txBox="1">
              <a:spLocks noChangeArrowheads="1"/>
            </p:cNvSpPr>
            <p:nvPr/>
          </p:nvSpPr>
          <p:spPr bwMode="auto">
            <a:xfrm>
              <a:off x="2970213" y="5100638"/>
              <a:ext cx="671512"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1690" name="Text Box 23"/>
            <p:cNvSpPr txBox="1">
              <a:spLocks noChangeArrowheads="1"/>
            </p:cNvSpPr>
            <p:nvPr/>
          </p:nvSpPr>
          <p:spPr bwMode="auto">
            <a:xfrm>
              <a:off x="3086100" y="5699125"/>
              <a:ext cx="2262188" cy="36830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Designated Router</a:t>
              </a:r>
            </a:p>
          </p:txBody>
        </p:sp>
        <p:grpSp>
          <p:nvGrpSpPr>
            <p:cNvPr id="71691" name="Group 24"/>
            <p:cNvGrpSpPr>
              <a:grpSpLocks/>
            </p:cNvGrpSpPr>
            <p:nvPr/>
          </p:nvGrpSpPr>
          <p:grpSpPr bwMode="auto">
            <a:xfrm>
              <a:off x="2635250" y="3508375"/>
              <a:ext cx="754063" cy="409575"/>
              <a:chOff x="4224" y="1068"/>
              <a:chExt cx="432" cy="228"/>
            </a:xfrm>
          </p:grpSpPr>
          <p:grpSp>
            <p:nvGrpSpPr>
              <p:cNvPr id="71724" name="Group 25"/>
              <p:cNvGrpSpPr>
                <a:grpSpLocks/>
              </p:cNvGrpSpPr>
              <p:nvPr/>
            </p:nvGrpSpPr>
            <p:grpSpPr bwMode="auto">
              <a:xfrm>
                <a:off x="4224" y="1068"/>
                <a:ext cx="432" cy="228"/>
                <a:chOff x="4224" y="1068"/>
                <a:chExt cx="432" cy="228"/>
              </a:xfrm>
            </p:grpSpPr>
            <p:sp>
              <p:nvSpPr>
                <p:cNvPr id="285722" name="AutoShape 26"/>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285723" name="Oval 27"/>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5724" name="AutoShape 28"/>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25" name="AutoShape 29"/>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26" name="AutoShape 30"/>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27" name="AutoShape 3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5728" name="Cloud"/>
            <p:cNvSpPr>
              <a:spLocks noChangeAspect="1" noEditPoints="1" noChangeArrowheads="1"/>
            </p:cNvSpPr>
            <p:nvPr/>
          </p:nvSpPr>
          <p:spPr bwMode="auto">
            <a:xfrm>
              <a:off x="633413" y="3316288"/>
              <a:ext cx="1081087"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285729" name="Cloud"/>
            <p:cNvSpPr>
              <a:spLocks noChangeAspect="1" noEditPoints="1" noChangeArrowheads="1"/>
            </p:cNvSpPr>
            <p:nvPr/>
          </p:nvSpPr>
          <p:spPr bwMode="auto">
            <a:xfrm>
              <a:off x="701675" y="4198938"/>
              <a:ext cx="1095375"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cxnSp>
          <p:nvCxnSpPr>
            <p:cNvPr id="71694" name="AutoShape 42"/>
            <p:cNvCxnSpPr>
              <a:cxnSpLocks noChangeShapeType="1"/>
              <a:stCxn id="285722" idx="2"/>
              <a:endCxn id="285728" idx="2"/>
            </p:cNvCxnSpPr>
            <p:nvPr/>
          </p:nvCxnSpPr>
          <p:spPr bwMode="auto">
            <a:xfrm rot="10800000">
              <a:off x="1712913" y="3663950"/>
              <a:ext cx="922337" cy="49213"/>
            </a:xfrm>
            <a:prstGeom prst="straightConnector1">
              <a:avLst/>
            </a:prstGeom>
            <a:noFill/>
            <a:ln w="9525">
              <a:solidFill>
                <a:schemeClr val="tx1"/>
              </a:solidFill>
              <a:round/>
              <a:headEnd/>
              <a:tailEnd type="triangle" w="med" len="med"/>
            </a:ln>
          </p:spPr>
        </p:cxnSp>
        <p:cxnSp>
          <p:nvCxnSpPr>
            <p:cNvPr id="71695" name="AutoShape 43"/>
            <p:cNvCxnSpPr>
              <a:cxnSpLocks noChangeShapeType="1"/>
              <a:stCxn id="285722" idx="2"/>
              <a:endCxn id="285729" idx="2"/>
            </p:cNvCxnSpPr>
            <p:nvPr/>
          </p:nvCxnSpPr>
          <p:spPr bwMode="auto">
            <a:xfrm rot="10800000" flipV="1">
              <a:off x="1795463" y="3713163"/>
              <a:ext cx="839787" cy="833437"/>
            </a:xfrm>
            <a:prstGeom prst="straightConnector1">
              <a:avLst/>
            </a:prstGeom>
            <a:noFill/>
            <a:ln w="9525">
              <a:solidFill>
                <a:schemeClr val="tx1"/>
              </a:solidFill>
              <a:round/>
              <a:headEnd/>
              <a:tailEnd type="triangle" w="med" len="med"/>
            </a:ln>
          </p:spPr>
        </p:cxnSp>
        <p:cxnSp>
          <p:nvCxnSpPr>
            <p:cNvPr id="71696" name="AutoShape 44"/>
            <p:cNvCxnSpPr>
              <a:cxnSpLocks noChangeShapeType="1"/>
              <a:stCxn id="285722" idx="4"/>
              <a:endCxn id="285759" idx="2"/>
            </p:cNvCxnSpPr>
            <p:nvPr/>
          </p:nvCxnSpPr>
          <p:spPr bwMode="auto">
            <a:xfrm flipV="1">
              <a:off x="3389313" y="3487738"/>
              <a:ext cx="701675" cy="225425"/>
            </a:xfrm>
            <a:prstGeom prst="straightConnector1">
              <a:avLst/>
            </a:prstGeom>
            <a:noFill/>
            <a:ln w="9525">
              <a:solidFill>
                <a:schemeClr val="tx1"/>
              </a:solidFill>
              <a:round/>
              <a:headEnd type="triangle" w="med" len="med"/>
              <a:tailEnd type="triangle" w="med" len="med"/>
            </a:ln>
          </p:spPr>
        </p:cxnSp>
        <p:cxnSp>
          <p:nvCxnSpPr>
            <p:cNvPr id="71697" name="AutoShape 45"/>
            <p:cNvCxnSpPr>
              <a:cxnSpLocks noChangeShapeType="1"/>
              <a:stCxn id="285722" idx="3"/>
              <a:endCxn id="285754" idx="3"/>
            </p:cNvCxnSpPr>
            <p:nvPr/>
          </p:nvCxnSpPr>
          <p:spPr bwMode="auto">
            <a:xfrm>
              <a:off x="3013075" y="3917950"/>
              <a:ext cx="323850" cy="563563"/>
            </a:xfrm>
            <a:prstGeom prst="straightConnector1">
              <a:avLst/>
            </a:prstGeom>
            <a:noFill/>
            <a:ln w="9525">
              <a:solidFill>
                <a:schemeClr val="tx1"/>
              </a:solidFill>
              <a:round/>
              <a:headEnd type="triangle" w="med" len="med"/>
              <a:tailEnd type="triangle" w="med" len="med"/>
            </a:ln>
          </p:spPr>
        </p:cxnSp>
        <p:sp>
          <p:nvSpPr>
            <p:cNvPr id="71698" name="Text Box 47"/>
            <p:cNvSpPr txBox="1">
              <a:spLocks noChangeArrowheads="1"/>
            </p:cNvSpPr>
            <p:nvPr/>
          </p:nvSpPr>
          <p:spPr bwMode="auto">
            <a:xfrm>
              <a:off x="3589338" y="3540125"/>
              <a:ext cx="669925"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1699" name="Text Box 48"/>
            <p:cNvSpPr txBox="1">
              <a:spLocks noChangeArrowheads="1"/>
            </p:cNvSpPr>
            <p:nvPr/>
          </p:nvSpPr>
          <p:spPr bwMode="auto">
            <a:xfrm>
              <a:off x="2886075" y="3890963"/>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1700" name="Text Box 49"/>
            <p:cNvSpPr txBox="1">
              <a:spLocks noChangeArrowheads="1"/>
            </p:cNvSpPr>
            <p:nvPr/>
          </p:nvSpPr>
          <p:spPr bwMode="auto">
            <a:xfrm>
              <a:off x="2247900" y="382111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1701" name="Text Box 50"/>
            <p:cNvSpPr txBox="1">
              <a:spLocks noChangeArrowheads="1"/>
            </p:cNvSpPr>
            <p:nvPr/>
          </p:nvSpPr>
          <p:spPr bwMode="auto">
            <a:xfrm>
              <a:off x="3176588" y="3335338"/>
              <a:ext cx="671512" cy="34925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1702" name="Text Box 51"/>
            <p:cNvSpPr txBox="1">
              <a:spLocks noChangeArrowheads="1"/>
            </p:cNvSpPr>
            <p:nvPr/>
          </p:nvSpPr>
          <p:spPr bwMode="auto">
            <a:xfrm>
              <a:off x="487363" y="3040063"/>
              <a:ext cx="1341437" cy="36830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71703" name="Text Box 52"/>
            <p:cNvSpPr txBox="1">
              <a:spLocks noChangeArrowheads="1"/>
            </p:cNvSpPr>
            <p:nvPr/>
          </p:nvSpPr>
          <p:spPr bwMode="auto">
            <a:xfrm>
              <a:off x="571500" y="4852988"/>
              <a:ext cx="1341438"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71704" name="Text Box 56"/>
            <p:cNvSpPr txBox="1">
              <a:spLocks noChangeArrowheads="1"/>
            </p:cNvSpPr>
            <p:nvPr/>
          </p:nvSpPr>
          <p:spPr bwMode="auto">
            <a:xfrm>
              <a:off x="2163763" y="338931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1705" name="Text Box 57"/>
            <p:cNvSpPr txBox="1">
              <a:spLocks noChangeArrowheads="1"/>
            </p:cNvSpPr>
            <p:nvPr/>
          </p:nvSpPr>
          <p:spPr bwMode="auto">
            <a:xfrm>
              <a:off x="4143375" y="5440363"/>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285754" name="Cloud"/>
            <p:cNvSpPr>
              <a:spLocks noChangeAspect="1" noEditPoints="1" noChangeArrowheads="1"/>
            </p:cNvSpPr>
            <p:nvPr/>
          </p:nvSpPr>
          <p:spPr bwMode="auto">
            <a:xfrm>
              <a:off x="2582863" y="4441825"/>
              <a:ext cx="1508125"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71707" name="Text Box 59"/>
            <p:cNvSpPr txBox="1">
              <a:spLocks noChangeArrowheads="1"/>
            </p:cNvSpPr>
            <p:nvPr/>
          </p:nvSpPr>
          <p:spPr bwMode="auto">
            <a:xfrm>
              <a:off x="2713038" y="4749800"/>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71708" name="Text Box 60"/>
            <p:cNvSpPr txBox="1">
              <a:spLocks noChangeArrowheads="1"/>
            </p:cNvSpPr>
            <p:nvPr/>
          </p:nvSpPr>
          <p:spPr bwMode="auto">
            <a:xfrm>
              <a:off x="3908425" y="45227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grpSp>
          <p:nvGrpSpPr>
            <p:cNvPr id="71709" name="Group 61"/>
            <p:cNvGrpSpPr>
              <a:grpSpLocks/>
            </p:cNvGrpSpPr>
            <p:nvPr/>
          </p:nvGrpSpPr>
          <p:grpSpPr bwMode="auto">
            <a:xfrm>
              <a:off x="4090988" y="3281363"/>
              <a:ext cx="755650" cy="411162"/>
              <a:chOff x="4224" y="1068"/>
              <a:chExt cx="432" cy="228"/>
            </a:xfrm>
          </p:grpSpPr>
          <p:grpSp>
            <p:nvGrpSpPr>
              <p:cNvPr id="71717" name="Group 62"/>
              <p:cNvGrpSpPr>
                <a:grpSpLocks/>
              </p:cNvGrpSpPr>
              <p:nvPr/>
            </p:nvGrpSpPr>
            <p:grpSpPr bwMode="auto">
              <a:xfrm>
                <a:off x="4224" y="1068"/>
                <a:ext cx="432" cy="228"/>
                <a:chOff x="4224" y="1068"/>
                <a:chExt cx="432" cy="228"/>
              </a:xfrm>
            </p:grpSpPr>
            <p:sp>
              <p:nvSpPr>
                <p:cNvPr id="285759" name="AutoShape 63"/>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285760" name="Oval 64"/>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5761" name="AutoShape 65"/>
              <p:cNvSpPr>
                <a:spLocks noChangeArrowheads="1"/>
              </p:cNvSpPr>
              <p:nvPr/>
            </p:nvSpPr>
            <p:spPr bwMode="auto">
              <a:xfrm rot="672657" flipH="1">
                <a:off x="4476" y="1116"/>
                <a:ext cx="142"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62" name="AutoShape 66"/>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63" name="AutoShape 67"/>
              <p:cNvSpPr>
                <a:spLocks noChangeArrowheads="1"/>
              </p:cNvSpPr>
              <p:nvPr/>
            </p:nvSpPr>
            <p:spPr bwMode="auto">
              <a:xfrm rot="-2069624">
                <a:off x="4440" y="1074"/>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5764" name="AutoShape 68"/>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cxnSp>
          <p:nvCxnSpPr>
            <p:cNvPr id="71710" name="AutoShape 69"/>
            <p:cNvCxnSpPr>
              <a:cxnSpLocks noChangeShapeType="1"/>
              <a:stCxn id="285759" idx="3"/>
              <a:endCxn id="71740" idx="1"/>
            </p:cNvCxnSpPr>
            <p:nvPr/>
          </p:nvCxnSpPr>
          <p:spPr bwMode="auto">
            <a:xfrm>
              <a:off x="4468813" y="3692525"/>
              <a:ext cx="347662" cy="935038"/>
            </a:xfrm>
            <a:prstGeom prst="straightConnector1">
              <a:avLst/>
            </a:prstGeom>
            <a:noFill/>
            <a:ln w="9525">
              <a:solidFill>
                <a:schemeClr val="tx1"/>
              </a:solidFill>
              <a:round/>
              <a:headEnd/>
              <a:tailEnd type="triangle" w="med" len="med"/>
            </a:ln>
          </p:spPr>
        </p:cxnSp>
        <p:sp>
          <p:nvSpPr>
            <p:cNvPr id="71711" name="Text Box 70"/>
            <p:cNvSpPr txBox="1">
              <a:spLocks noChangeArrowheads="1"/>
            </p:cNvSpPr>
            <p:nvPr/>
          </p:nvSpPr>
          <p:spPr bwMode="auto">
            <a:xfrm>
              <a:off x="4343400" y="371316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285767" name="Cloud"/>
            <p:cNvSpPr>
              <a:spLocks noChangeAspect="1" noEditPoints="1" noChangeArrowheads="1"/>
            </p:cNvSpPr>
            <p:nvPr/>
          </p:nvSpPr>
          <p:spPr bwMode="auto">
            <a:xfrm>
              <a:off x="5432425" y="3195638"/>
              <a:ext cx="1162050"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1713" name="Text Box 72"/>
            <p:cNvSpPr txBox="1">
              <a:spLocks noChangeArrowheads="1"/>
            </p:cNvSpPr>
            <p:nvPr/>
          </p:nvSpPr>
          <p:spPr bwMode="auto">
            <a:xfrm>
              <a:off x="5280025" y="2903538"/>
              <a:ext cx="1341438"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19.2.6.0/24</a:t>
              </a:r>
            </a:p>
          </p:txBody>
        </p:sp>
        <p:cxnSp>
          <p:nvCxnSpPr>
            <p:cNvPr id="71714" name="AutoShape 74"/>
            <p:cNvCxnSpPr>
              <a:cxnSpLocks noChangeShapeType="1"/>
              <a:stCxn id="285759" idx="4"/>
              <a:endCxn id="285767" idx="0"/>
            </p:cNvCxnSpPr>
            <p:nvPr/>
          </p:nvCxnSpPr>
          <p:spPr bwMode="auto">
            <a:xfrm>
              <a:off x="4846638" y="3486944"/>
              <a:ext cx="589392" cy="55563"/>
            </a:xfrm>
            <a:prstGeom prst="straightConnector1">
              <a:avLst/>
            </a:prstGeom>
            <a:noFill/>
            <a:ln w="9525">
              <a:solidFill>
                <a:schemeClr val="tx1"/>
              </a:solidFill>
              <a:round/>
              <a:headEnd/>
              <a:tailEnd type="triangle" w="med" len="med"/>
            </a:ln>
          </p:spPr>
        </p:cxnSp>
        <p:sp>
          <p:nvSpPr>
            <p:cNvPr id="71715" name="Text Box 75"/>
            <p:cNvSpPr txBox="1">
              <a:spLocks noChangeArrowheads="1"/>
            </p:cNvSpPr>
            <p:nvPr/>
          </p:nvSpPr>
          <p:spPr bwMode="auto">
            <a:xfrm>
              <a:off x="4594225" y="319563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65" name="Text Box 60"/>
            <p:cNvSpPr txBox="1">
              <a:spLocks noChangeArrowheads="1"/>
            </p:cNvSpPr>
            <p:nvPr/>
          </p:nvSpPr>
          <p:spPr bwMode="auto">
            <a:xfrm>
              <a:off x="2829168" y="4207040"/>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0"/>
          </p:nvPr>
        </p:nvSpPr>
        <p:spPr>
          <a:noFill/>
        </p:spPr>
        <p:txBody>
          <a:bodyPr/>
          <a:lstStyle/>
          <a:p>
            <a:pPr defTabSz="1019175"/>
            <a:fld id="{BBA835B8-AC82-46FC-96AC-52C66080E6D1}" type="slidenum">
              <a:rPr lang="en-US" smtClean="0"/>
              <a:pPr defTabSz="1019175"/>
              <a:t>21</a:t>
            </a:fld>
            <a:endParaRPr lang="en-US" smtClean="0"/>
          </a:p>
        </p:txBody>
      </p:sp>
      <p:sp>
        <p:nvSpPr>
          <p:cNvPr id="72707" name="Rectangle 2"/>
          <p:cNvSpPr>
            <a:spLocks noGrp="1" noChangeArrowheads="1"/>
          </p:cNvSpPr>
          <p:nvPr>
            <p:ph type="title"/>
          </p:nvPr>
        </p:nvSpPr>
        <p:spPr>
          <a:xfrm>
            <a:off x="577459" y="332301"/>
            <a:ext cx="8550275" cy="1295400"/>
          </a:xfrm>
        </p:spPr>
        <p:txBody>
          <a:bodyPr/>
          <a:lstStyle/>
          <a:p>
            <a:r>
              <a:rPr lang="en-US" dirty="0" smtClean="0"/>
              <a:t>Building an Area Topology Map</a:t>
            </a:r>
          </a:p>
        </p:txBody>
      </p:sp>
      <p:sp>
        <p:nvSpPr>
          <p:cNvPr id="72708" name="Rectangle 3"/>
          <p:cNvSpPr>
            <a:spLocks noGrp="1" noChangeArrowheads="1"/>
          </p:cNvSpPr>
          <p:nvPr>
            <p:ph type="body" idx="1"/>
          </p:nvPr>
        </p:nvSpPr>
        <p:spPr>
          <a:xfrm>
            <a:off x="266936" y="1555783"/>
            <a:ext cx="9220200" cy="5873750"/>
          </a:xfrm>
        </p:spPr>
        <p:txBody>
          <a:bodyPr/>
          <a:lstStyle/>
          <a:p>
            <a:pPr>
              <a:lnSpc>
                <a:spcPct val="80000"/>
              </a:lnSpc>
            </a:pPr>
            <a:r>
              <a:rPr lang="en-US" sz="2200" dirty="0" smtClean="0"/>
              <a:t>Putting the puzzle pieces together as LSAs are received</a:t>
            </a:r>
          </a:p>
        </p:txBody>
      </p:sp>
      <p:sp>
        <p:nvSpPr>
          <p:cNvPr id="72738" name="Rectangle 67"/>
          <p:cNvSpPr>
            <a:spLocks noChangeArrowheads="1"/>
          </p:cNvSpPr>
          <p:nvPr/>
        </p:nvSpPr>
        <p:spPr bwMode="auto">
          <a:xfrm>
            <a:off x="5974389" y="2237558"/>
            <a:ext cx="3940175" cy="5440362"/>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startAt="4"/>
            </a:pPr>
            <a:r>
              <a:rPr lang="en-US" sz="2200" dirty="0">
                <a:latin typeface="+mn-lt"/>
              </a:rPr>
              <a:t>Router LSA from R4</a:t>
            </a:r>
          </a:p>
          <a:p>
            <a:pPr marL="892175" lvl="1" indent="-382588" algn="l" defTabSz="1019175">
              <a:buSzPct val="50000"/>
              <a:buFont typeface="Monotype Sorts" pitchFamily="2" charset="2"/>
              <a:buChar char="n"/>
            </a:pPr>
            <a:r>
              <a:rPr lang="en-US" sz="2000" dirty="0">
                <a:latin typeface="+mn-lt"/>
              </a:rPr>
              <a:t>1 pt-to-pt </a:t>
            </a:r>
            <a:r>
              <a:rPr lang="en-US" sz="2000" dirty="0" smtClean="0">
                <a:latin typeface="+mn-lt"/>
              </a:rPr>
              <a:t>link (to R2)</a:t>
            </a:r>
            <a:endParaRPr lang="en-US" sz="2000" dirty="0">
              <a:latin typeface="+mn-lt"/>
            </a:endParaRPr>
          </a:p>
          <a:p>
            <a:pPr marL="892175" lvl="1" indent="-382588" algn="l" defTabSz="1019175">
              <a:buSzPct val="50000"/>
              <a:buFont typeface="Monotype Sorts" pitchFamily="2" charset="2"/>
              <a:buChar char="n"/>
            </a:pPr>
            <a:r>
              <a:rPr lang="en-US" sz="2000" dirty="0">
                <a:latin typeface="+mn-lt"/>
              </a:rPr>
              <a:t>1 transit interface</a:t>
            </a:r>
          </a:p>
          <a:p>
            <a:pPr marL="892175" lvl="1" indent="-382588" algn="l" defTabSz="1019175">
              <a:buSzPct val="50000"/>
              <a:buFont typeface="Monotype Sorts" pitchFamily="2" charset="2"/>
              <a:buChar char="n"/>
            </a:pPr>
            <a:r>
              <a:rPr lang="en-US" sz="2000" dirty="0">
                <a:latin typeface="+mn-lt"/>
              </a:rPr>
              <a:t>2 stub interfaces</a:t>
            </a:r>
          </a:p>
          <a:p>
            <a:pPr marL="892175" lvl="1" indent="-382588" algn="l" defTabSz="1019175">
              <a:buSzPct val="50000"/>
              <a:buFont typeface="Monotype Sorts" pitchFamily="2" charset="2"/>
              <a:buChar char="n"/>
            </a:pPr>
            <a:endParaRPr lang="en-US" sz="2000" dirty="0">
              <a:latin typeface="+mn-lt"/>
            </a:endParaRPr>
          </a:p>
          <a:p>
            <a:pPr marL="423863" indent="-423863" algn="l" defTabSz="1019175">
              <a:buClr>
                <a:schemeClr val="tx1"/>
              </a:buClr>
              <a:buSzTx/>
              <a:buFontTx/>
              <a:buChar char="•"/>
            </a:pPr>
            <a:r>
              <a:rPr lang="en-US" sz="2200" dirty="0">
                <a:latin typeface="+mn-lt"/>
              </a:rPr>
              <a:t>Note: Stub network 19.2.6.0/24 is dual-homed, but packets wont </a:t>
            </a:r>
            <a:r>
              <a:rPr lang="en-US" sz="2200" i="1" dirty="0">
                <a:latin typeface="+mn-lt"/>
              </a:rPr>
              <a:t>“transit”</a:t>
            </a:r>
            <a:r>
              <a:rPr lang="en-US" sz="2200" dirty="0">
                <a:latin typeface="+mn-lt"/>
              </a:rPr>
              <a:t> through it</a:t>
            </a:r>
          </a:p>
          <a:p>
            <a:pPr marL="892175" lvl="1" indent="-382588" algn="l" defTabSz="1019175">
              <a:buSzPct val="50000"/>
              <a:buFont typeface="Monotype Sorts" pitchFamily="2" charset="2"/>
              <a:buChar char="n"/>
            </a:pPr>
            <a:r>
              <a:rPr lang="en-US" sz="2000" dirty="0">
                <a:latin typeface="+mn-lt"/>
              </a:rPr>
              <a:t>No HELLO protocol packets sent by R2 and R4 on those interfaces (passive interface </a:t>
            </a:r>
            <a:r>
              <a:rPr lang="en-US" sz="2000" dirty="0" err="1">
                <a:latin typeface="+mn-lt"/>
              </a:rPr>
              <a:t>config</a:t>
            </a:r>
            <a:r>
              <a:rPr lang="en-US" sz="2000" dirty="0">
                <a:latin typeface="+mn-lt"/>
              </a:rPr>
              <a:t>.)</a:t>
            </a:r>
          </a:p>
        </p:txBody>
      </p:sp>
      <p:grpSp>
        <p:nvGrpSpPr>
          <p:cNvPr id="3" name="Group 2"/>
          <p:cNvGrpSpPr/>
          <p:nvPr/>
        </p:nvGrpSpPr>
        <p:grpSpPr>
          <a:xfrm>
            <a:off x="156649" y="2848343"/>
            <a:ext cx="6134100" cy="3594100"/>
            <a:chOff x="403225" y="2386013"/>
            <a:chExt cx="6134100" cy="3594100"/>
          </a:xfrm>
        </p:grpSpPr>
        <p:grpSp>
          <p:nvGrpSpPr>
            <p:cNvPr id="72709" name="Group 12"/>
            <p:cNvGrpSpPr>
              <a:grpSpLocks/>
            </p:cNvGrpSpPr>
            <p:nvPr/>
          </p:nvGrpSpPr>
          <p:grpSpPr bwMode="auto">
            <a:xfrm>
              <a:off x="3589338" y="4749800"/>
              <a:ext cx="754062" cy="409575"/>
              <a:chOff x="4224" y="1068"/>
              <a:chExt cx="432" cy="228"/>
            </a:xfrm>
          </p:grpSpPr>
          <p:grpSp>
            <p:nvGrpSpPr>
              <p:cNvPr id="72770" name="Group 13"/>
              <p:cNvGrpSpPr>
                <a:grpSpLocks/>
              </p:cNvGrpSpPr>
              <p:nvPr/>
            </p:nvGrpSpPr>
            <p:grpSpPr bwMode="auto">
              <a:xfrm>
                <a:off x="4224" y="1068"/>
                <a:ext cx="432" cy="228"/>
                <a:chOff x="4224" y="1068"/>
                <a:chExt cx="432" cy="228"/>
              </a:xfrm>
            </p:grpSpPr>
            <p:sp>
              <p:nvSpPr>
                <p:cNvPr id="72775" name="AutoShape 14"/>
                <p:cNvSpPr>
                  <a:spLocks noChangeArrowheads="1"/>
                </p:cNvSpPr>
                <p:nvPr/>
              </p:nvSpPr>
              <p:spPr bwMode="auto">
                <a:xfrm>
                  <a:off x="4224" y="1068"/>
                  <a:ext cx="432" cy="228"/>
                </a:xfrm>
                <a:prstGeom prst="can">
                  <a:avLst>
                    <a:gd name="adj" fmla="val 50000"/>
                  </a:avLst>
                </a:prstGeom>
                <a:gradFill rotWithShape="1">
                  <a:gsLst>
                    <a:gs pos="0">
                      <a:srgbClr val="FF6600">
                        <a:alpha val="85999"/>
                      </a:srgbClr>
                    </a:gs>
                    <a:gs pos="100000">
                      <a:srgbClr val="762F00"/>
                    </a:gs>
                  </a:gsLst>
                  <a:lin ang="0" scaled="1"/>
                </a:gradFill>
                <a:ln w="9525">
                  <a:solidFill>
                    <a:schemeClr val="tx1"/>
                  </a:solidFill>
                  <a:prstDash val="dash"/>
                  <a:round/>
                  <a:headEnd/>
                  <a:tailEnd/>
                </a:ln>
              </p:spPr>
              <p:txBody>
                <a:bodyPr wrap="none" lIns="101859" tIns="173162" rIns="101859" bIns="50929" anchor="ctr"/>
                <a:lstStyle/>
                <a:p>
                  <a:pPr algn="ctr" defTabSz="1019175">
                    <a:spcBef>
                      <a:spcPct val="0"/>
                    </a:spcBef>
                    <a:buClrTx/>
                    <a:buSzTx/>
                    <a:buFontTx/>
                    <a:buNone/>
                  </a:pPr>
                  <a:r>
                    <a:rPr lang="en-US" sz="1600">
                      <a:latin typeface="Comic Sans MS" pitchFamily="66" charset="0"/>
                    </a:rPr>
                    <a:t>R3</a:t>
                  </a:r>
                </a:p>
              </p:txBody>
            </p:sp>
            <p:sp>
              <p:nvSpPr>
                <p:cNvPr id="72776" name="Oval 15"/>
                <p:cNvSpPr>
                  <a:spLocks noChangeArrowheads="1"/>
                </p:cNvSpPr>
                <p:nvPr/>
              </p:nvSpPr>
              <p:spPr bwMode="auto">
                <a:xfrm>
                  <a:off x="4224" y="1068"/>
                  <a:ext cx="432" cy="114"/>
                </a:xfrm>
                <a:prstGeom prst="ellipse">
                  <a:avLst/>
                </a:prstGeom>
                <a:solidFill>
                  <a:srgbClr val="FF9933"/>
                </a:solidFill>
                <a:ln w="9525">
                  <a:solidFill>
                    <a:schemeClr val="tx1"/>
                  </a:solidFill>
                  <a:prstDash val="dash"/>
                  <a:round/>
                  <a:headEnd/>
                  <a:tailEnd/>
                </a:ln>
              </p:spPr>
              <p:txBody>
                <a:bodyPr wrap="none" tIns="155448" anchor="ctr"/>
                <a:lstStyle/>
                <a:p>
                  <a:endParaRPr lang="en-US"/>
                </a:p>
              </p:txBody>
            </p:sp>
          </p:grpSp>
          <p:sp>
            <p:nvSpPr>
              <p:cNvPr id="72771" name="AutoShape 1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2772" name="AutoShape 1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2773" name="AutoShape 1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sp>
            <p:nvSpPr>
              <p:cNvPr id="72774" name="AutoShape 1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prstDash val="dash"/>
                <a:miter lim="800000"/>
                <a:headEnd/>
                <a:tailEnd/>
              </a:ln>
            </p:spPr>
            <p:txBody>
              <a:bodyPr wrap="none" tIns="155448" anchor="ctr"/>
              <a:lstStyle/>
              <a:p>
                <a:endParaRPr lang="en-US"/>
              </a:p>
            </p:txBody>
          </p:sp>
        </p:grpSp>
        <p:cxnSp>
          <p:nvCxnSpPr>
            <p:cNvPr id="72710" name="AutoShape 21"/>
            <p:cNvCxnSpPr>
              <a:cxnSpLocks noChangeShapeType="1"/>
              <a:stCxn id="287794" idx="1"/>
              <a:endCxn id="72775" idx="2"/>
            </p:cNvCxnSpPr>
            <p:nvPr/>
          </p:nvCxnSpPr>
          <p:spPr bwMode="auto">
            <a:xfrm>
              <a:off x="3254375" y="4618038"/>
              <a:ext cx="334963" cy="336550"/>
            </a:xfrm>
            <a:prstGeom prst="straightConnector1">
              <a:avLst/>
            </a:prstGeom>
            <a:noFill/>
            <a:ln w="9525">
              <a:solidFill>
                <a:schemeClr val="tx1"/>
              </a:solidFill>
              <a:round/>
              <a:headEnd/>
              <a:tailEnd type="triangle" w="med" len="med"/>
            </a:ln>
          </p:spPr>
        </p:cxnSp>
        <p:sp>
          <p:nvSpPr>
            <p:cNvPr id="72711" name="Text Box 22"/>
            <p:cNvSpPr txBox="1">
              <a:spLocks noChangeArrowheads="1"/>
            </p:cNvSpPr>
            <p:nvPr/>
          </p:nvSpPr>
          <p:spPr bwMode="auto">
            <a:xfrm>
              <a:off x="2886075" y="4583113"/>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2712" name="Text Box 23"/>
            <p:cNvSpPr txBox="1">
              <a:spLocks noChangeArrowheads="1"/>
            </p:cNvSpPr>
            <p:nvPr/>
          </p:nvSpPr>
          <p:spPr bwMode="auto">
            <a:xfrm>
              <a:off x="2755387" y="5181600"/>
              <a:ext cx="226377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a:latin typeface="Comic Sans MS" pitchFamily="66" charset="0"/>
                </a:rPr>
                <a:t>Designated Router</a:t>
              </a:r>
            </a:p>
          </p:txBody>
        </p:sp>
        <p:grpSp>
          <p:nvGrpSpPr>
            <p:cNvPr id="72713" name="Group 24"/>
            <p:cNvGrpSpPr>
              <a:grpSpLocks/>
            </p:cNvGrpSpPr>
            <p:nvPr/>
          </p:nvGrpSpPr>
          <p:grpSpPr bwMode="auto">
            <a:xfrm>
              <a:off x="2551113" y="2990850"/>
              <a:ext cx="754062" cy="409575"/>
              <a:chOff x="4224" y="1068"/>
              <a:chExt cx="432" cy="228"/>
            </a:xfrm>
          </p:grpSpPr>
          <p:grpSp>
            <p:nvGrpSpPr>
              <p:cNvPr id="72763" name="Group 25"/>
              <p:cNvGrpSpPr>
                <a:grpSpLocks/>
              </p:cNvGrpSpPr>
              <p:nvPr/>
            </p:nvGrpSpPr>
            <p:grpSpPr bwMode="auto">
              <a:xfrm>
                <a:off x="4224" y="1068"/>
                <a:ext cx="432" cy="228"/>
                <a:chOff x="4224" y="1068"/>
                <a:chExt cx="432" cy="228"/>
              </a:xfrm>
            </p:grpSpPr>
            <p:sp>
              <p:nvSpPr>
                <p:cNvPr id="287770" name="AutoShape 26"/>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287771" name="Oval 27"/>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7772" name="AutoShape 28"/>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773" name="AutoShape 29"/>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774" name="AutoShape 30"/>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775" name="AutoShape 3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7776" name="Cloud"/>
            <p:cNvSpPr>
              <a:spLocks noChangeAspect="1" noEditPoints="1" noChangeArrowheads="1"/>
            </p:cNvSpPr>
            <p:nvPr/>
          </p:nvSpPr>
          <p:spPr bwMode="auto">
            <a:xfrm>
              <a:off x="425450" y="2797175"/>
              <a:ext cx="1130300"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Stub</a:t>
              </a:r>
            </a:p>
          </p:txBody>
        </p:sp>
        <p:sp>
          <p:nvSpPr>
            <p:cNvPr id="287777" name="Cloud"/>
            <p:cNvSpPr>
              <a:spLocks noChangeAspect="1" noEditPoints="1" noChangeArrowheads="1"/>
            </p:cNvSpPr>
            <p:nvPr/>
          </p:nvSpPr>
          <p:spPr bwMode="auto">
            <a:xfrm>
              <a:off x="609600" y="3681413"/>
              <a:ext cx="1103313"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Stub</a:t>
              </a:r>
            </a:p>
          </p:txBody>
        </p:sp>
        <p:cxnSp>
          <p:nvCxnSpPr>
            <p:cNvPr id="72716" name="AutoShape 34"/>
            <p:cNvCxnSpPr>
              <a:cxnSpLocks noChangeShapeType="1"/>
              <a:stCxn id="287770" idx="2"/>
              <a:endCxn id="287776" idx="2"/>
            </p:cNvCxnSpPr>
            <p:nvPr/>
          </p:nvCxnSpPr>
          <p:spPr bwMode="auto">
            <a:xfrm rot="10800000">
              <a:off x="1554163" y="3144838"/>
              <a:ext cx="996950" cy="50800"/>
            </a:xfrm>
            <a:prstGeom prst="straightConnector1">
              <a:avLst/>
            </a:prstGeom>
            <a:noFill/>
            <a:ln w="9525">
              <a:solidFill>
                <a:schemeClr val="tx1"/>
              </a:solidFill>
              <a:round/>
              <a:headEnd/>
              <a:tailEnd type="triangle" w="med" len="med"/>
            </a:ln>
          </p:spPr>
        </p:cxnSp>
        <p:cxnSp>
          <p:nvCxnSpPr>
            <p:cNvPr id="72717" name="AutoShape 35"/>
            <p:cNvCxnSpPr>
              <a:cxnSpLocks noChangeShapeType="1"/>
              <a:stCxn id="287770" idx="2"/>
              <a:endCxn id="287777" idx="2"/>
            </p:cNvCxnSpPr>
            <p:nvPr/>
          </p:nvCxnSpPr>
          <p:spPr bwMode="auto">
            <a:xfrm rot="10800000" flipV="1">
              <a:off x="1711325" y="3195638"/>
              <a:ext cx="839788" cy="833437"/>
            </a:xfrm>
            <a:prstGeom prst="straightConnector1">
              <a:avLst/>
            </a:prstGeom>
            <a:noFill/>
            <a:ln w="9525">
              <a:solidFill>
                <a:schemeClr val="tx1"/>
              </a:solidFill>
              <a:round/>
              <a:headEnd/>
              <a:tailEnd type="triangle" w="med" len="med"/>
            </a:ln>
          </p:spPr>
        </p:cxnSp>
        <p:cxnSp>
          <p:nvCxnSpPr>
            <p:cNvPr id="72718" name="AutoShape 36"/>
            <p:cNvCxnSpPr>
              <a:cxnSpLocks noChangeShapeType="1"/>
              <a:stCxn id="287770" idx="4"/>
              <a:endCxn id="287799" idx="2"/>
            </p:cNvCxnSpPr>
            <p:nvPr/>
          </p:nvCxnSpPr>
          <p:spPr bwMode="auto">
            <a:xfrm flipV="1">
              <a:off x="3305175" y="2968625"/>
              <a:ext cx="703263" cy="227013"/>
            </a:xfrm>
            <a:prstGeom prst="straightConnector1">
              <a:avLst/>
            </a:prstGeom>
            <a:noFill/>
            <a:ln w="9525">
              <a:solidFill>
                <a:schemeClr val="tx1"/>
              </a:solidFill>
              <a:round/>
              <a:headEnd type="triangle" w="med" len="med"/>
              <a:tailEnd type="triangle" w="med" len="med"/>
            </a:ln>
          </p:spPr>
        </p:cxnSp>
        <p:cxnSp>
          <p:nvCxnSpPr>
            <p:cNvPr id="72719" name="AutoShape 37"/>
            <p:cNvCxnSpPr>
              <a:cxnSpLocks noChangeShapeType="1"/>
              <a:stCxn id="287770" idx="3"/>
              <a:endCxn id="287794" idx="3"/>
            </p:cNvCxnSpPr>
            <p:nvPr/>
          </p:nvCxnSpPr>
          <p:spPr bwMode="auto">
            <a:xfrm>
              <a:off x="2928938" y="3400425"/>
              <a:ext cx="325437" cy="563563"/>
            </a:xfrm>
            <a:prstGeom prst="straightConnector1">
              <a:avLst/>
            </a:prstGeom>
            <a:noFill/>
            <a:ln w="9525">
              <a:solidFill>
                <a:schemeClr val="tx1"/>
              </a:solidFill>
              <a:round/>
              <a:headEnd type="triangle" w="med" len="med"/>
              <a:tailEnd type="triangle" w="med" len="med"/>
            </a:ln>
          </p:spPr>
        </p:cxnSp>
        <p:sp>
          <p:nvSpPr>
            <p:cNvPr id="72720" name="Text Box 38"/>
            <p:cNvSpPr txBox="1">
              <a:spLocks noChangeArrowheads="1"/>
            </p:cNvSpPr>
            <p:nvPr/>
          </p:nvSpPr>
          <p:spPr bwMode="auto">
            <a:xfrm>
              <a:off x="3001963" y="2784475"/>
              <a:ext cx="669925"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2721" name="Text Box 39"/>
            <p:cNvSpPr txBox="1">
              <a:spLocks noChangeArrowheads="1"/>
            </p:cNvSpPr>
            <p:nvPr/>
          </p:nvSpPr>
          <p:spPr bwMode="auto">
            <a:xfrm>
              <a:off x="3505200" y="3022600"/>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2722" name="Text Box 40"/>
            <p:cNvSpPr txBox="1">
              <a:spLocks noChangeArrowheads="1"/>
            </p:cNvSpPr>
            <p:nvPr/>
          </p:nvSpPr>
          <p:spPr bwMode="auto">
            <a:xfrm>
              <a:off x="2803525" y="33734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2723" name="Text Box 41"/>
            <p:cNvSpPr txBox="1">
              <a:spLocks noChangeArrowheads="1"/>
            </p:cNvSpPr>
            <p:nvPr/>
          </p:nvSpPr>
          <p:spPr bwMode="auto">
            <a:xfrm>
              <a:off x="2163763" y="33035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2724" name="Text Box 43"/>
            <p:cNvSpPr txBox="1">
              <a:spLocks noChangeArrowheads="1"/>
            </p:cNvSpPr>
            <p:nvPr/>
          </p:nvSpPr>
          <p:spPr bwMode="auto">
            <a:xfrm>
              <a:off x="403225" y="2522538"/>
              <a:ext cx="1341438"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72725" name="Text Box 44"/>
            <p:cNvSpPr txBox="1">
              <a:spLocks noChangeArrowheads="1"/>
            </p:cNvSpPr>
            <p:nvPr/>
          </p:nvSpPr>
          <p:spPr bwMode="auto">
            <a:xfrm>
              <a:off x="487363" y="4333875"/>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72726" name="Text Box 48"/>
            <p:cNvSpPr txBox="1">
              <a:spLocks noChangeArrowheads="1"/>
            </p:cNvSpPr>
            <p:nvPr/>
          </p:nvSpPr>
          <p:spPr bwMode="auto">
            <a:xfrm>
              <a:off x="2079625" y="287178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2727" name="Text Box 49"/>
            <p:cNvSpPr txBox="1">
              <a:spLocks noChangeArrowheads="1"/>
            </p:cNvSpPr>
            <p:nvPr/>
          </p:nvSpPr>
          <p:spPr bwMode="auto">
            <a:xfrm>
              <a:off x="4060825" y="49228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287794" name="Cloud"/>
            <p:cNvSpPr>
              <a:spLocks noChangeAspect="1" noEditPoints="1" noChangeArrowheads="1"/>
            </p:cNvSpPr>
            <p:nvPr/>
          </p:nvSpPr>
          <p:spPr bwMode="auto">
            <a:xfrm>
              <a:off x="2498725" y="3924300"/>
              <a:ext cx="1509713"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72729" name="Text Box 51"/>
            <p:cNvSpPr txBox="1">
              <a:spLocks noChangeArrowheads="1"/>
            </p:cNvSpPr>
            <p:nvPr/>
          </p:nvSpPr>
          <p:spPr bwMode="auto">
            <a:xfrm>
              <a:off x="2630488" y="4232275"/>
              <a:ext cx="13398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72730" name="Text Box 52"/>
            <p:cNvSpPr txBox="1">
              <a:spLocks noChangeArrowheads="1"/>
            </p:cNvSpPr>
            <p:nvPr/>
          </p:nvSpPr>
          <p:spPr bwMode="auto">
            <a:xfrm>
              <a:off x="3756025" y="3971925"/>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grpSp>
          <p:nvGrpSpPr>
            <p:cNvPr id="72731" name="Group 53"/>
            <p:cNvGrpSpPr>
              <a:grpSpLocks/>
            </p:cNvGrpSpPr>
            <p:nvPr/>
          </p:nvGrpSpPr>
          <p:grpSpPr bwMode="auto">
            <a:xfrm>
              <a:off x="4008438" y="2763838"/>
              <a:ext cx="754062" cy="409575"/>
              <a:chOff x="4224" y="1068"/>
              <a:chExt cx="432" cy="228"/>
            </a:xfrm>
          </p:grpSpPr>
          <p:grpSp>
            <p:nvGrpSpPr>
              <p:cNvPr id="72756" name="Group 54"/>
              <p:cNvGrpSpPr>
                <a:grpSpLocks/>
              </p:cNvGrpSpPr>
              <p:nvPr/>
            </p:nvGrpSpPr>
            <p:grpSpPr bwMode="auto">
              <a:xfrm>
                <a:off x="4224" y="1068"/>
                <a:ext cx="432" cy="228"/>
                <a:chOff x="4224" y="1068"/>
                <a:chExt cx="432" cy="228"/>
              </a:xfrm>
            </p:grpSpPr>
            <p:sp>
              <p:nvSpPr>
                <p:cNvPr id="287799" name="AutoShape 55"/>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287800" name="Oval 56"/>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7801" name="AutoShape 57"/>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02" name="AutoShape 58"/>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03" name="AutoShape 59"/>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04" name="AutoShape 60"/>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cxnSp>
          <p:nvCxnSpPr>
            <p:cNvPr id="72732" name="AutoShape 61"/>
            <p:cNvCxnSpPr>
              <a:cxnSpLocks noChangeShapeType="1"/>
              <a:stCxn id="287799" idx="3"/>
              <a:endCxn id="287817" idx="1"/>
            </p:cNvCxnSpPr>
            <p:nvPr/>
          </p:nvCxnSpPr>
          <p:spPr bwMode="auto">
            <a:xfrm>
              <a:off x="4386263" y="3173413"/>
              <a:ext cx="346075" cy="957262"/>
            </a:xfrm>
            <a:prstGeom prst="straightConnector1">
              <a:avLst/>
            </a:prstGeom>
            <a:noFill/>
            <a:ln w="9525">
              <a:solidFill>
                <a:schemeClr val="tx1"/>
              </a:solidFill>
              <a:round/>
              <a:headEnd type="triangle" w="med" len="med"/>
              <a:tailEnd type="triangle" w="med" len="med"/>
            </a:ln>
          </p:spPr>
        </p:cxnSp>
        <p:sp>
          <p:nvSpPr>
            <p:cNvPr id="72733" name="Text Box 62"/>
            <p:cNvSpPr txBox="1">
              <a:spLocks noChangeArrowheads="1"/>
            </p:cNvSpPr>
            <p:nvPr/>
          </p:nvSpPr>
          <p:spPr bwMode="auto">
            <a:xfrm>
              <a:off x="4259263" y="31956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287807" name="Cloud"/>
            <p:cNvSpPr>
              <a:spLocks noChangeAspect="1" noEditPoints="1" noChangeArrowheads="1"/>
            </p:cNvSpPr>
            <p:nvPr/>
          </p:nvSpPr>
          <p:spPr bwMode="auto">
            <a:xfrm>
              <a:off x="5348288" y="2676525"/>
              <a:ext cx="1062037"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2735" name="Text Box 64"/>
            <p:cNvSpPr txBox="1">
              <a:spLocks noChangeArrowheads="1"/>
            </p:cNvSpPr>
            <p:nvPr/>
          </p:nvSpPr>
          <p:spPr bwMode="auto">
            <a:xfrm>
              <a:off x="5197475" y="2386013"/>
              <a:ext cx="1339850"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19.2.6.0/24</a:t>
              </a:r>
            </a:p>
          </p:txBody>
        </p:sp>
        <p:cxnSp>
          <p:nvCxnSpPr>
            <p:cNvPr id="72736" name="AutoShape 65"/>
            <p:cNvCxnSpPr>
              <a:cxnSpLocks noChangeShapeType="1"/>
              <a:stCxn id="287799" idx="4"/>
              <a:endCxn id="287807" idx="0"/>
            </p:cNvCxnSpPr>
            <p:nvPr/>
          </p:nvCxnSpPr>
          <p:spPr bwMode="auto">
            <a:xfrm>
              <a:off x="4762500" y="2968625"/>
              <a:ext cx="588963" cy="55563"/>
            </a:xfrm>
            <a:prstGeom prst="straightConnector1">
              <a:avLst/>
            </a:prstGeom>
            <a:noFill/>
            <a:ln w="9525">
              <a:solidFill>
                <a:schemeClr val="tx1"/>
              </a:solidFill>
              <a:round/>
              <a:headEnd/>
              <a:tailEnd type="triangle" w="med" len="med"/>
            </a:ln>
          </p:spPr>
        </p:cxnSp>
        <p:sp>
          <p:nvSpPr>
            <p:cNvPr id="72737" name="Text Box 66"/>
            <p:cNvSpPr txBox="1">
              <a:spLocks noChangeArrowheads="1"/>
            </p:cNvSpPr>
            <p:nvPr/>
          </p:nvSpPr>
          <p:spPr bwMode="auto">
            <a:xfrm>
              <a:off x="4594225" y="2849563"/>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grpSp>
          <p:nvGrpSpPr>
            <p:cNvPr id="72739" name="Group 68"/>
            <p:cNvGrpSpPr>
              <a:grpSpLocks/>
            </p:cNvGrpSpPr>
            <p:nvPr/>
          </p:nvGrpSpPr>
          <p:grpSpPr bwMode="auto">
            <a:xfrm>
              <a:off x="4678363" y="4079875"/>
              <a:ext cx="754062" cy="411163"/>
              <a:chOff x="4224" y="1068"/>
              <a:chExt cx="432" cy="228"/>
            </a:xfrm>
          </p:grpSpPr>
          <p:grpSp>
            <p:nvGrpSpPr>
              <p:cNvPr id="72749" name="Group 69"/>
              <p:cNvGrpSpPr>
                <a:grpSpLocks/>
              </p:cNvGrpSpPr>
              <p:nvPr/>
            </p:nvGrpSpPr>
            <p:grpSpPr bwMode="auto">
              <a:xfrm>
                <a:off x="4224" y="1068"/>
                <a:ext cx="432" cy="228"/>
                <a:chOff x="4224" y="1068"/>
                <a:chExt cx="432" cy="228"/>
              </a:xfrm>
            </p:grpSpPr>
            <p:sp>
              <p:nvSpPr>
                <p:cNvPr id="287814" name="AutoShape 70"/>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R4</a:t>
                  </a:r>
                </a:p>
              </p:txBody>
            </p:sp>
            <p:sp>
              <p:nvSpPr>
                <p:cNvPr id="287815" name="Oval 71"/>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7816" name="AutoShape 72"/>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17" name="AutoShape 73"/>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18" name="AutoShape 74"/>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7819" name="AutoShape 75"/>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72740" name="Text Box 76"/>
            <p:cNvSpPr txBox="1">
              <a:spLocks noChangeArrowheads="1"/>
            </p:cNvSpPr>
            <p:nvPr/>
          </p:nvSpPr>
          <p:spPr bwMode="auto">
            <a:xfrm>
              <a:off x="4175125" y="4248150"/>
              <a:ext cx="671513"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cxnSp>
          <p:nvCxnSpPr>
            <p:cNvPr id="72741" name="AutoShape 77"/>
            <p:cNvCxnSpPr>
              <a:cxnSpLocks noChangeShapeType="1"/>
              <a:stCxn id="287814" idx="4"/>
              <a:endCxn id="287807" idx="1"/>
            </p:cNvCxnSpPr>
            <p:nvPr/>
          </p:nvCxnSpPr>
          <p:spPr bwMode="auto">
            <a:xfrm flipV="1">
              <a:off x="5432425" y="3371110"/>
              <a:ext cx="446882" cy="914347"/>
            </a:xfrm>
            <a:prstGeom prst="straightConnector1">
              <a:avLst/>
            </a:prstGeom>
            <a:noFill/>
            <a:ln w="9525">
              <a:solidFill>
                <a:schemeClr val="tx1"/>
              </a:solidFill>
              <a:round/>
              <a:headEnd/>
              <a:tailEnd type="triangle" w="med" len="med"/>
            </a:ln>
          </p:spPr>
        </p:cxnSp>
        <p:sp>
          <p:nvSpPr>
            <p:cNvPr id="72742" name="Text Box 78"/>
            <p:cNvSpPr txBox="1">
              <a:spLocks noChangeArrowheads="1"/>
            </p:cNvSpPr>
            <p:nvPr/>
          </p:nvSpPr>
          <p:spPr bwMode="auto">
            <a:xfrm>
              <a:off x="5348288" y="3886200"/>
              <a:ext cx="671512"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2</a:t>
              </a:r>
            </a:p>
          </p:txBody>
        </p:sp>
        <p:sp>
          <p:nvSpPr>
            <p:cNvPr id="287823" name="Cloud"/>
            <p:cNvSpPr>
              <a:spLocks noChangeAspect="1" noEditPoints="1" noChangeArrowheads="1"/>
            </p:cNvSpPr>
            <p:nvPr/>
          </p:nvSpPr>
          <p:spPr bwMode="auto">
            <a:xfrm>
              <a:off x="4997450" y="4919663"/>
              <a:ext cx="1136650"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Stub</a:t>
              </a:r>
            </a:p>
          </p:txBody>
        </p:sp>
        <p:sp>
          <p:nvSpPr>
            <p:cNvPr id="72744" name="Text Box 80"/>
            <p:cNvSpPr txBox="1">
              <a:spLocks noChangeArrowheads="1"/>
            </p:cNvSpPr>
            <p:nvPr/>
          </p:nvSpPr>
          <p:spPr bwMode="auto">
            <a:xfrm>
              <a:off x="4929188" y="5613400"/>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19.2.7.0/24</a:t>
              </a:r>
            </a:p>
          </p:txBody>
        </p:sp>
        <p:cxnSp>
          <p:nvCxnSpPr>
            <p:cNvPr id="72745" name="AutoShape 81"/>
            <p:cNvCxnSpPr>
              <a:cxnSpLocks noChangeShapeType="1"/>
              <a:stCxn id="287814" idx="3"/>
              <a:endCxn id="287823" idx="3"/>
            </p:cNvCxnSpPr>
            <p:nvPr/>
          </p:nvCxnSpPr>
          <p:spPr bwMode="auto">
            <a:xfrm rot="16200000" flipH="1">
              <a:off x="5076032" y="4469606"/>
              <a:ext cx="468312" cy="511175"/>
            </a:xfrm>
            <a:prstGeom prst="straightConnector1">
              <a:avLst/>
            </a:prstGeom>
            <a:noFill/>
            <a:ln w="9525">
              <a:solidFill>
                <a:schemeClr val="tx1"/>
              </a:solidFill>
              <a:round/>
              <a:headEnd/>
              <a:tailEnd type="triangle" w="med" len="med"/>
            </a:ln>
          </p:spPr>
        </p:cxnSp>
        <p:sp>
          <p:nvSpPr>
            <p:cNvPr id="72746" name="Text Box 82"/>
            <p:cNvSpPr txBox="1">
              <a:spLocks noChangeArrowheads="1"/>
            </p:cNvSpPr>
            <p:nvPr/>
          </p:nvSpPr>
          <p:spPr bwMode="auto">
            <a:xfrm>
              <a:off x="5013325" y="4403725"/>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cxnSp>
          <p:nvCxnSpPr>
            <p:cNvPr id="72747" name="AutoShape 20"/>
            <p:cNvCxnSpPr>
              <a:cxnSpLocks noChangeShapeType="1"/>
              <a:stCxn id="287794" idx="2"/>
              <a:endCxn id="287814" idx="2"/>
            </p:cNvCxnSpPr>
            <p:nvPr/>
          </p:nvCxnSpPr>
          <p:spPr bwMode="auto">
            <a:xfrm>
              <a:off x="4006850" y="4271963"/>
              <a:ext cx="671513" cy="14287"/>
            </a:xfrm>
            <a:prstGeom prst="straightConnector1">
              <a:avLst/>
            </a:prstGeom>
            <a:noFill/>
            <a:ln w="9525">
              <a:solidFill>
                <a:schemeClr val="tx1"/>
              </a:solidFill>
              <a:round/>
              <a:headEnd type="triangle" w="med" len="med"/>
              <a:tailEnd type="triangle" w="med" len="med"/>
            </a:ln>
          </p:spPr>
        </p:cxnSp>
        <p:sp>
          <p:nvSpPr>
            <p:cNvPr id="72748" name="Text Box 84"/>
            <p:cNvSpPr txBox="1">
              <a:spLocks noChangeArrowheads="1"/>
            </p:cNvSpPr>
            <p:nvPr/>
          </p:nvSpPr>
          <p:spPr bwMode="auto">
            <a:xfrm>
              <a:off x="4479925" y="375126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3" name="Text Box 52"/>
            <p:cNvSpPr txBox="1">
              <a:spLocks noChangeArrowheads="1"/>
            </p:cNvSpPr>
            <p:nvPr/>
          </p:nvSpPr>
          <p:spPr bwMode="auto">
            <a:xfrm>
              <a:off x="2727325" y="3702050"/>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dirty="0">
                  <a:latin typeface="Comic Sans MS" pitchFamily="66" charset="0"/>
                </a:rPr>
                <a:t>0</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0"/>
          </p:nvPr>
        </p:nvSpPr>
        <p:spPr>
          <a:noFill/>
        </p:spPr>
        <p:txBody>
          <a:bodyPr/>
          <a:lstStyle/>
          <a:p>
            <a:pPr defTabSz="1019175"/>
            <a:fld id="{8261295C-DAEE-4BB2-8DBC-AA5DEDE3FDBF}" type="slidenum">
              <a:rPr lang="en-US" smtClean="0"/>
              <a:pPr defTabSz="1019175"/>
              <a:t>22</a:t>
            </a:fld>
            <a:endParaRPr lang="en-US" smtClean="0"/>
          </a:p>
        </p:txBody>
      </p:sp>
      <p:sp>
        <p:nvSpPr>
          <p:cNvPr id="73731" name="Rectangle 2"/>
          <p:cNvSpPr>
            <a:spLocks noGrp="1" noChangeArrowheads="1"/>
          </p:cNvSpPr>
          <p:nvPr>
            <p:ph type="title"/>
          </p:nvPr>
        </p:nvSpPr>
        <p:spPr>
          <a:xfrm>
            <a:off x="587733" y="342575"/>
            <a:ext cx="8550275" cy="1295400"/>
          </a:xfrm>
        </p:spPr>
        <p:txBody>
          <a:bodyPr/>
          <a:lstStyle/>
          <a:p>
            <a:r>
              <a:rPr lang="en-US" dirty="0" smtClean="0"/>
              <a:t>Building an Area Topology Map</a:t>
            </a:r>
          </a:p>
        </p:txBody>
      </p:sp>
      <p:sp>
        <p:nvSpPr>
          <p:cNvPr id="73732" name="Rectangle 3"/>
          <p:cNvSpPr>
            <a:spLocks noGrp="1" noChangeArrowheads="1"/>
          </p:cNvSpPr>
          <p:nvPr>
            <p:ph type="body" idx="1"/>
          </p:nvPr>
        </p:nvSpPr>
        <p:spPr>
          <a:xfrm>
            <a:off x="379950" y="1627701"/>
            <a:ext cx="9220200" cy="5873750"/>
          </a:xfrm>
        </p:spPr>
        <p:txBody>
          <a:bodyPr/>
          <a:lstStyle/>
          <a:p>
            <a:pPr>
              <a:lnSpc>
                <a:spcPct val="80000"/>
              </a:lnSpc>
            </a:pPr>
            <a:r>
              <a:rPr lang="en-US" sz="2200" dirty="0" smtClean="0"/>
              <a:t>Putting the puzzle pieces together as LSAs are received</a:t>
            </a:r>
          </a:p>
        </p:txBody>
      </p:sp>
      <p:grpSp>
        <p:nvGrpSpPr>
          <p:cNvPr id="2" name="Group 1"/>
          <p:cNvGrpSpPr/>
          <p:nvPr/>
        </p:nvGrpSpPr>
        <p:grpSpPr>
          <a:xfrm>
            <a:off x="290211" y="2653137"/>
            <a:ext cx="6134100" cy="3594100"/>
            <a:chOff x="403225" y="2386013"/>
            <a:chExt cx="6134100" cy="3594100"/>
          </a:xfrm>
        </p:grpSpPr>
        <p:sp>
          <p:nvSpPr>
            <p:cNvPr id="73733" name="Text Box 22"/>
            <p:cNvSpPr txBox="1">
              <a:spLocks noChangeArrowheads="1"/>
            </p:cNvSpPr>
            <p:nvPr/>
          </p:nvSpPr>
          <p:spPr bwMode="auto">
            <a:xfrm>
              <a:off x="2886075" y="4583113"/>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3734" name="Text Box 23"/>
            <p:cNvSpPr txBox="1">
              <a:spLocks noChangeArrowheads="1"/>
            </p:cNvSpPr>
            <p:nvPr/>
          </p:nvSpPr>
          <p:spPr bwMode="auto">
            <a:xfrm>
              <a:off x="2775935" y="5181600"/>
              <a:ext cx="226377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a:latin typeface="Comic Sans MS" pitchFamily="66" charset="0"/>
                </a:rPr>
                <a:t>Designated Router</a:t>
              </a:r>
            </a:p>
          </p:txBody>
        </p:sp>
        <p:grpSp>
          <p:nvGrpSpPr>
            <p:cNvPr id="73735" name="Group 24"/>
            <p:cNvGrpSpPr>
              <a:grpSpLocks/>
            </p:cNvGrpSpPr>
            <p:nvPr/>
          </p:nvGrpSpPr>
          <p:grpSpPr bwMode="auto">
            <a:xfrm>
              <a:off x="2551113" y="2990850"/>
              <a:ext cx="754062" cy="409575"/>
              <a:chOff x="4224" y="1068"/>
              <a:chExt cx="432" cy="228"/>
            </a:xfrm>
          </p:grpSpPr>
          <p:grpSp>
            <p:nvGrpSpPr>
              <p:cNvPr id="73825" name="Group 25"/>
              <p:cNvGrpSpPr>
                <a:grpSpLocks/>
              </p:cNvGrpSpPr>
              <p:nvPr/>
            </p:nvGrpSpPr>
            <p:grpSpPr bwMode="auto">
              <a:xfrm>
                <a:off x="4224" y="1068"/>
                <a:ext cx="432" cy="228"/>
                <a:chOff x="4224" y="1068"/>
                <a:chExt cx="432" cy="228"/>
              </a:xfrm>
            </p:grpSpPr>
            <p:sp>
              <p:nvSpPr>
                <p:cNvPr id="286746" name="AutoShape 26"/>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286747" name="Oval 27"/>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6748" name="AutoShape 28"/>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49" name="AutoShape 29"/>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50" name="AutoShape 30"/>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51" name="AutoShape 3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6752" name="Cloud"/>
            <p:cNvSpPr>
              <a:spLocks noChangeAspect="1" noEditPoints="1" noChangeArrowheads="1"/>
            </p:cNvSpPr>
            <p:nvPr/>
          </p:nvSpPr>
          <p:spPr bwMode="auto">
            <a:xfrm>
              <a:off x="550863" y="2797175"/>
              <a:ext cx="1071562"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Stub</a:t>
              </a:r>
            </a:p>
          </p:txBody>
        </p:sp>
        <p:sp>
          <p:nvSpPr>
            <p:cNvPr id="286753" name="Cloud"/>
            <p:cNvSpPr>
              <a:spLocks noChangeAspect="1" noEditPoints="1" noChangeArrowheads="1"/>
            </p:cNvSpPr>
            <p:nvPr/>
          </p:nvSpPr>
          <p:spPr bwMode="auto">
            <a:xfrm>
              <a:off x="708025" y="3681413"/>
              <a:ext cx="1098550"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cxnSp>
          <p:nvCxnSpPr>
            <p:cNvPr id="73738" name="AutoShape 34"/>
            <p:cNvCxnSpPr>
              <a:cxnSpLocks noChangeShapeType="1"/>
              <a:stCxn id="286746" idx="2"/>
              <a:endCxn id="286752" idx="2"/>
            </p:cNvCxnSpPr>
            <p:nvPr/>
          </p:nvCxnSpPr>
          <p:spPr bwMode="auto">
            <a:xfrm rot="10800000">
              <a:off x="1620838" y="3144838"/>
              <a:ext cx="930275" cy="50800"/>
            </a:xfrm>
            <a:prstGeom prst="straightConnector1">
              <a:avLst/>
            </a:prstGeom>
            <a:noFill/>
            <a:ln w="9525">
              <a:solidFill>
                <a:schemeClr val="tx1"/>
              </a:solidFill>
              <a:round/>
              <a:headEnd/>
              <a:tailEnd type="triangle" w="med" len="med"/>
            </a:ln>
          </p:spPr>
        </p:cxnSp>
        <p:cxnSp>
          <p:nvCxnSpPr>
            <p:cNvPr id="73739" name="AutoShape 35"/>
            <p:cNvCxnSpPr>
              <a:cxnSpLocks noChangeShapeType="1"/>
              <a:stCxn id="286746" idx="2"/>
              <a:endCxn id="286753" idx="2"/>
            </p:cNvCxnSpPr>
            <p:nvPr/>
          </p:nvCxnSpPr>
          <p:spPr bwMode="auto">
            <a:xfrm rot="10800000" flipV="1">
              <a:off x="1804988" y="3195638"/>
              <a:ext cx="746125" cy="833437"/>
            </a:xfrm>
            <a:prstGeom prst="straightConnector1">
              <a:avLst/>
            </a:prstGeom>
            <a:noFill/>
            <a:ln w="9525">
              <a:solidFill>
                <a:schemeClr val="tx1"/>
              </a:solidFill>
              <a:round/>
              <a:headEnd/>
              <a:tailEnd type="triangle" w="med" len="med"/>
            </a:ln>
          </p:spPr>
        </p:cxnSp>
        <p:cxnSp>
          <p:nvCxnSpPr>
            <p:cNvPr id="73740" name="AutoShape 36"/>
            <p:cNvCxnSpPr>
              <a:cxnSpLocks noChangeShapeType="1"/>
              <a:stCxn id="286746" idx="4"/>
              <a:endCxn id="286775" idx="2"/>
            </p:cNvCxnSpPr>
            <p:nvPr/>
          </p:nvCxnSpPr>
          <p:spPr bwMode="auto">
            <a:xfrm flipV="1">
              <a:off x="3305175" y="2968625"/>
              <a:ext cx="703263" cy="227013"/>
            </a:xfrm>
            <a:prstGeom prst="straightConnector1">
              <a:avLst/>
            </a:prstGeom>
            <a:noFill/>
            <a:ln w="9525">
              <a:solidFill>
                <a:schemeClr val="tx1"/>
              </a:solidFill>
              <a:round/>
              <a:headEnd type="triangle" w="med" len="med"/>
              <a:tailEnd type="triangle" w="med" len="med"/>
            </a:ln>
          </p:spPr>
        </p:cxnSp>
        <p:sp>
          <p:nvSpPr>
            <p:cNvPr id="73741" name="Text Box 38"/>
            <p:cNvSpPr txBox="1">
              <a:spLocks noChangeArrowheads="1"/>
            </p:cNvSpPr>
            <p:nvPr/>
          </p:nvSpPr>
          <p:spPr bwMode="auto">
            <a:xfrm>
              <a:off x="3111500" y="283368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3742" name="Text Box 39"/>
            <p:cNvSpPr txBox="1">
              <a:spLocks noChangeArrowheads="1"/>
            </p:cNvSpPr>
            <p:nvPr/>
          </p:nvSpPr>
          <p:spPr bwMode="auto">
            <a:xfrm>
              <a:off x="3505200" y="3022600"/>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3743" name="Text Box 40"/>
            <p:cNvSpPr txBox="1">
              <a:spLocks noChangeArrowheads="1"/>
            </p:cNvSpPr>
            <p:nvPr/>
          </p:nvSpPr>
          <p:spPr bwMode="auto">
            <a:xfrm>
              <a:off x="2803525" y="33734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3744" name="Text Box 41"/>
            <p:cNvSpPr txBox="1">
              <a:spLocks noChangeArrowheads="1"/>
            </p:cNvSpPr>
            <p:nvPr/>
          </p:nvSpPr>
          <p:spPr bwMode="auto">
            <a:xfrm>
              <a:off x="2163763" y="330358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3745" name="Text Box 42"/>
            <p:cNvSpPr txBox="1">
              <a:spLocks noChangeArrowheads="1"/>
            </p:cNvSpPr>
            <p:nvPr/>
          </p:nvSpPr>
          <p:spPr bwMode="auto">
            <a:xfrm>
              <a:off x="2332038" y="2714625"/>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10</a:t>
              </a:r>
            </a:p>
          </p:txBody>
        </p:sp>
        <p:sp>
          <p:nvSpPr>
            <p:cNvPr id="73746" name="Text Box 43"/>
            <p:cNvSpPr txBox="1">
              <a:spLocks noChangeArrowheads="1"/>
            </p:cNvSpPr>
            <p:nvPr/>
          </p:nvSpPr>
          <p:spPr bwMode="auto">
            <a:xfrm>
              <a:off x="403225" y="2522538"/>
              <a:ext cx="1341438"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73747" name="Text Box 44"/>
            <p:cNvSpPr txBox="1">
              <a:spLocks noChangeArrowheads="1"/>
            </p:cNvSpPr>
            <p:nvPr/>
          </p:nvSpPr>
          <p:spPr bwMode="auto">
            <a:xfrm>
              <a:off x="487363" y="4333875"/>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73748" name="Text Box 48"/>
            <p:cNvSpPr txBox="1">
              <a:spLocks noChangeArrowheads="1"/>
            </p:cNvSpPr>
            <p:nvPr/>
          </p:nvSpPr>
          <p:spPr bwMode="auto">
            <a:xfrm>
              <a:off x="2079625" y="287178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3749" name="Text Box 49"/>
            <p:cNvSpPr txBox="1">
              <a:spLocks noChangeArrowheads="1"/>
            </p:cNvSpPr>
            <p:nvPr/>
          </p:nvSpPr>
          <p:spPr bwMode="auto">
            <a:xfrm>
              <a:off x="4060825" y="49228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286770" name="Cloud"/>
            <p:cNvSpPr>
              <a:spLocks noChangeAspect="1" noEditPoints="1" noChangeArrowheads="1"/>
            </p:cNvSpPr>
            <p:nvPr/>
          </p:nvSpPr>
          <p:spPr bwMode="auto">
            <a:xfrm>
              <a:off x="2498725" y="3924300"/>
              <a:ext cx="1509713"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73751" name="Text Box 51"/>
            <p:cNvSpPr txBox="1">
              <a:spLocks noChangeArrowheads="1"/>
            </p:cNvSpPr>
            <p:nvPr/>
          </p:nvSpPr>
          <p:spPr bwMode="auto">
            <a:xfrm>
              <a:off x="2630488" y="4232275"/>
              <a:ext cx="13398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73752" name="Text Box 52"/>
            <p:cNvSpPr txBox="1">
              <a:spLocks noChangeArrowheads="1"/>
            </p:cNvSpPr>
            <p:nvPr/>
          </p:nvSpPr>
          <p:spPr bwMode="auto">
            <a:xfrm>
              <a:off x="3825875" y="4005263"/>
              <a:ext cx="668338"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grpSp>
          <p:nvGrpSpPr>
            <p:cNvPr id="73753" name="Group 53"/>
            <p:cNvGrpSpPr>
              <a:grpSpLocks/>
            </p:cNvGrpSpPr>
            <p:nvPr/>
          </p:nvGrpSpPr>
          <p:grpSpPr bwMode="auto">
            <a:xfrm>
              <a:off x="4008438" y="2763838"/>
              <a:ext cx="754062" cy="409575"/>
              <a:chOff x="4224" y="1068"/>
              <a:chExt cx="432" cy="228"/>
            </a:xfrm>
          </p:grpSpPr>
          <p:grpSp>
            <p:nvGrpSpPr>
              <p:cNvPr id="73818" name="Group 54"/>
              <p:cNvGrpSpPr>
                <a:grpSpLocks/>
              </p:cNvGrpSpPr>
              <p:nvPr/>
            </p:nvGrpSpPr>
            <p:grpSpPr bwMode="auto">
              <a:xfrm>
                <a:off x="4224" y="1068"/>
                <a:ext cx="432" cy="228"/>
                <a:chOff x="4224" y="1068"/>
                <a:chExt cx="432" cy="228"/>
              </a:xfrm>
            </p:grpSpPr>
            <p:sp>
              <p:nvSpPr>
                <p:cNvPr id="286775" name="AutoShape 55"/>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286776" name="Oval 56"/>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6777" name="AutoShape 57"/>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78" name="AutoShape 58"/>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79" name="AutoShape 59"/>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80" name="AutoShape 60"/>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cxnSp>
          <p:nvCxnSpPr>
            <p:cNvPr id="73754" name="AutoShape 61"/>
            <p:cNvCxnSpPr>
              <a:cxnSpLocks noChangeShapeType="1"/>
              <a:stCxn id="286775" idx="3"/>
              <a:endCxn id="286792" idx="1"/>
            </p:cNvCxnSpPr>
            <p:nvPr/>
          </p:nvCxnSpPr>
          <p:spPr bwMode="auto">
            <a:xfrm>
              <a:off x="4386263" y="3173413"/>
              <a:ext cx="346075" cy="957262"/>
            </a:xfrm>
            <a:prstGeom prst="straightConnector1">
              <a:avLst/>
            </a:prstGeom>
            <a:noFill/>
            <a:ln w="9525">
              <a:solidFill>
                <a:schemeClr val="tx1"/>
              </a:solidFill>
              <a:round/>
              <a:headEnd type="triangle" w="med" len="med"/>
              <a:tailEnd type="triangle" w="med" len="med"/>
            </a:ln>
          </p:spPr>
        </p:cxnSp>
        <p:sp>
          <p:nvSpPr>
            <p:cNvPr id="73755" name="Text Box 62"/>
            <p:cNvSpPr txBox="1">
              <a:spLocks noChangeArrowheads="1"/>
            </p:cNvSpPr>
            <p:nvPr/>
          </p:nvSpPr>
          <p:spPr bwMode="auto">
            <a:xfrm>
              <a:off x="4259263" y="31956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286783" name="Cloud"/>
            <p:cNvSpPr>
              <a:spLocks noChangeAspect="1" noEditPoints="1" noChangeArrowheads="1"/>
            </p:cNvSpPr>
            <p:nvPr/>
          </p:nvSpPr>
          <p:spPr bwMode="auto">
            <a:xfrm>
              <a:off x="5348288" y="2676525"/>
              <a:ext cx="1062037"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3757" name="Text Box 64"/>
            <p:cNvSpPr txBox="1">
              <a:spLocks noChangeArrowheads="1"/>
            </p:cNvSpPr>
            <p:nvPr/>
          </p:nvSpPr>
          <p:spPr bwMode="auto">
            <a:xfrm>
              <a:off x="5197475" y="2386013"/>
              <a:ext cx="1339850"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19.2.6.0/24</a:t>
              </a:r>
            </a:p>
          </p:txBody>
        </p:sp>
        <p:cxnSp>
          <p:nvCxnSpPr>
            <p:cNvPr id="73758" name="AutoShape 65"/>
            <p:cNvCxnSpPr>
              <a:cxnSpLocks noChangeShapeType="1"/>
              <a:stCxn id="286775" idx="4"/>
              <a:endCxn id="286783" idx="0"/>
            </p:cNvCxnSpPr>
            <p:nvPr/>
          </p:nvCxnSpPr>
          <p:spPr bwMode="auto">
            <a:xfrm>
              <a:off x="4762500" y="2968625"/>
              <a:ext cx="588963" cy="55563"/>
            </a:xfrm>
            <a:prstGeom prst="straightConnector1">
              <a:avLst/>
            </a:prstGeom>
            <a:noFill/>
            <a:ln w="9525">
              <a:solidFill>
                <a:schemeClr val="tx1"/>
              </a:solidFill>
              <a:round/>
              <a:headEnd/>
              <a:tailEnd type="triangle" w="med" len="med"/>
            </a:ln>
          </p:spPr>
        </p:cxnSp>
        <p:sp>
          <p:nvSpPr>
            <p:cNvPr id="73759" name="Text Box 66"/>
            <p:cNvSpPr txBox="1">
              <a:spLocks noChangeArrowheads="1"/>
            </p:cNvSpPr>
            <p:nvPr/>
          </p:nvSpPr>
          <p:spPr bwMode="auto">
            <a:xfrm>
              <a:off x="4541838" y="2676525"/>
              <a:ext cx="671512"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grpSp>
          <p:nvGrpSpPr>
            <p:cNvPr id="73760" name="Group 67"/>
            <p:cNvGrpSpPr>
              <a:grpSpLocks/>
            </p:cNvGrpSpPr>
            <p:nvPr/>
          </p:nvGrpSpPr>
          <p:grpSpPr bwMode="auto">
            <a:xfrm>
              <a:off x="4678363" y="4079875"/>
              <a:ext cx="754062" cy="411163"/>
              <a:chOff x="4224" y="1068"/>
              <a:chExt cx="432" cy="228"/>
            </a:xfrm>
          </p:grpSpPr>
          <p:grpSp>
            <p:nvGrpSpPr>
              <p:cNvPr id="73811" name="Group 68"/>
              <p:cNvGrpSpPr>
                <a:grpSpLocks/>
              </p:cNvGrpSpPr>
              <p:nvPr/>
            </p:nvGrpSpPr>
            <p:grpSpPr bwMode="auto">
              <a:xfrm>
                <a:off x="4224" y="1068"/>
                <a:ext cx="432" cy="228"/>
                <a:chOff x="4224" y="1068"/>
                <a:chExt cx="432" cy="228"/>
              </a:xfrm>
            </p:grpSpPr>
            <p:sp>
              <p:nvSpPr>
                <p:cNvPr id="286789" name="AutoShape 69"/>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R4</a:t>
                  </a:r>
                </a:p>
              </p:txBody>
            </p:sp>
            <p:sp>
              <p:nvSpPr>
                <p:cNvPr id="286790" name="Oval 70"/>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6791" name="AutoShape 71"/>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92" name="AutoShape 72"/>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93" name="AutoShape 73"/>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794" name="AutoShape 74"/>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73761" name="Text Box 75"/>
            <p:cNvSpPr txBox="1">
              <a:spLocks noChangeArrowheads="1"/>
            </p:cNvSpPr>
            <p:nvPr/>
          </p:nvSpPr>
          <p:spPr bwMode="auto">
            <a:xfrm>
              <a:off x="4106863" y="4248150"/>
              <a:ext cx="671512"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3762" name="Text Box 76"/>
            <p:cNvSpPr txBox="1">
              <a:spLocks noChangeArrowheads="1"/>
            </p:cNvSpPr>
            <p:nvPr/>
          </p:nvSpPr>
          <p:spPr bwMode="auto">
            <a:xfrm>
              <a:off x="4427538" y="371316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cxnSp>
          <p:nvCxnSpPr>
            <p:cNvPr id="73763" name="AutoShape 77"/>
            <p:cNvCxnSpPr>
              <a:cxnSpLocks noChangeShapeType="1"/>
              <a:stCxn id="286789" idx="4"/>
              <a:endCxn id="286783" idx="1"/>
            </p:cNvCxnSpPr>
            <p:nvPr/>
          </p:nvCxnSpPr>
          <p:spPr bwMode="auto">
            <a:xfrm flipV="1">
              <a:off x="5432425" y="3371850"/>
              <a:ext cx="447675" cy="914400"/>
            </a:xfrm>
            <a:prstGeom prst="straightConnector1">
              <a:avLst/>
            </a:prstGeom>
            <a:noFill/>
            <a:ln w="9525">
              <a:solidFill>
                <a:schemeClr val="tx1"/>
              </a:solidFill>
              <a:round/>
              <a:headEnd/>
              <a:tailEnd type="triangle" w="med" len="med"/>
            </a:ln>
          </p:spPr>
        </p:cxnSp>
        <p:sp>
          <p:nvSpPr>
            <p:cNvPr id="73764" name="Text Box 78"/>
            <p:cNvSpPr txBox="1">
              <a:spLocks noChangeArrowheads="1"/>
            </p:cNvSpPr>
            <p:nvPr/>
          </p:nvSpPr>
          <p:spPr bwMode="auto">
            <a:xfrm>
              <a:off x="5348288" y="3886200"/>
              <a:ext cx="671512"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2</a:t>
              </a:r>
            </a:p>
          </p:txBody>
        </p:sp>
        <p:sp>
          <p:nvSpPr>
            <p:cNvPr id="286799" name="Cloud"/>
            <p:cNvSpPr>
              <a:spLocks noChangeAspect="1" noEditPoints="1" noChangeArrowheads="1"/>
            </p:cNvSpPr>
            <p:nvPr/>
          </p:nvSpPr>
          <p:spPr bwMode="auto">
            <a:xfrm>
              <a:off x="4997450" y="4919663"/>
              <a:ext cx="1136650"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3766" name="Text Box 80"/>
            <p:cNvSpPr txBox="1">
              <a:spLocks noChangeArrowheads="1"/>
            </p:cNvSpPr>
            <p:nvPr/>
          </p:nvSpPr>
          <p:spPr bwMode="auto">
            <a:xfrm>
              <a:off x="4929188" y="5613400"/>
              <a:ext cx="1341437"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19.2.7.0/24</a:t>
              </a:r>
            </a:p>
          </p:txBody>
        </p:sp>
        <p:cxnSp>
          <p:nvCxnSpPr>
            <p:cNvPr id="73767" name="AutoShape 81"/>
            <p:cNvCxnSpPr>
              <a:cxnSpLocks noChangeShapeType="1"/>
              <a:stCxn id="286789" idx="3"/>
              <a:endCxn id="286799" idx="3"/>
            </p:cNvCxnSpPr>
            <p:nvPr/>
          </p:nvCxnSpPr>
          <p:spPr bwMode="auto">
            <a:xfrm rot="16200000" flipH="1">
              <a:off x="5076032" y="4469606"/>
              <a:ext cx="468312" cy="511175"/>
            </a:xfrm>
            <a:prstGeom prst="straightConnector1">
              <a:avLst/>
            </a:prstGeom>
            <a:noFill/>
            <a:ln w="9525">
              <a:solidFill>
                <a:schemeClr val="tx1"/>
              </a:solidFill>
              <a:round/>
              <a:headEnd/>
              <a:tailEnd type="triangle" w="med" len="med"/>
            </a:ln>
          </p:spPr>
        </p:cxnSp>
        <p:sp>
          <p:nvSpPr>
            <p:cNvPr id="73768" name="Text Box 82"/>
            <p:cNvSpPr txBox="1">
              <a:spLocks noChangeArrowheads="1"/>
            </p:cNvSpPr>
            <p:nvPr/>
          </p:nvSpPr>
          <p:spPr bwMode="auto">
            <a:xfrm>
              <a:off x="5013325" y="4403725"/>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grpSp>
          <p:nvGrpSpPr>
            <p:cNvPr id="73769" name="Group 83"/>
            <p:cNvGrpSpPr>
              <a:grpSpLocks/>
            </p:cNvGrpSpPr>
            <p:nvPr/>
          </p:nvGrpSpPr>
          <p:grpSpPr bwMode="auto">
            <a:xfrm>
              <a:off x="3589338" y="4835525"/>
              <a:ext cx="754062" cy="411163"/>
              <a:chOff x="4224" y="1068"/>
              <a:chExt cx="432" cy="228"/>
            </a:xfrm>
          </p:grpSpPr>
          <p:grpSp>
            <p:nvGrpSpPr>
              <p:cNvPr id="73804" name="Group 84"/>
              <p:cNvGrpSpPr>
                <a:grpSpLocks/>
              </p:cNvGrpSpPr>
              <p:nvPr/>
            </p:nvGrpSpPr>
            <p:grpSpPr bwMode="auto">
              <a:xfrm>
                <a:off x="4224" y="1068"/>
                <a:ext cx="432" cy="228"/>
                <a:chOff x="4224" y="1068"/>
                <a:chExt cx="432" cy="228"/>
              </a:xfrm>
            </p:grpSpPr>
            <p:sp>
              <p:nvSpPr>
                <p:cNvPr id="286805" name="AutoShape 85"/>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R3</a:t>
                  </a:r>
                </a:p>
              </p:txBody>
            </p:sp>
            <p:sp>
              <p:nvSpPr>
                <p:cNvPr id="286806" name="Oval 86"/>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286807" name="AutoShape 87"/>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808" name="AutoShape 88"/>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809" name="AutoShape 89"/>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286810" name="AutoShape 90"/>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cxnSp>
          <p:nvCxnSpPr>
            <p:cNvPr id="73770" name="AutoShape 21"/>
            <p:cNvCxnSpPr>
              <a:cxnSpLocks noChangeShapeType="1"/>
              <a:stCxn id="286770" idx="1"/>
              <a:endCxn id="286806" idx="2"/>
            </p:cNvCxnSpPr>
            <p:nvPr/>
          </p:nvCxnSpPr>
          <p:spPr bwMode="auto">
            <a:xfrm>
              <a:off x="3254375" y="4618038"/>
              <a:ext cx="334963" cy="320675"/>
            </a:xfrm>
            <a:prstGeom prst="straightConnector1">
              <a:avLst/>
            </a:prstGeom>
            <a:noFill/>
            <a:ln w="9525">
              <a:solidFill>
                <a:schemeClr val="tx1"/>
              </a:solidFill>
              <a:round/>
              <a:headEnd type="triangle" w="med" len="med"/>
              <a:tailEnd type="triangle" w="med" len="med"/>
            </a:ln>
          </p:spPr>
        </p:cxnSp>
        <p:cxnSp>
          <p:nvCxnSpPr>
            <p:cNvPr id="73771" name="AutoShape 20"/>
            <p:cNvCxnSpPr>
              <a:cxnSpLocks noChangeShapeType="1"/>
              <a:stCxn id="286770" idx="2"/>
              <a:endCxn id="286789" idx="2"/>
            </p:cNvCxnSpPr>
            <p:nvPr/>
          </p:nvCxnSpPr>
          <p:spPr bwMode="auto">
            <a:xfrm>
              <a:off x="4006850" y="4271963"/>
              <a:ext cx="671513" cy="14287"/>
            </a:xfrm>
            <a:prstGeom prst="straightConnector1">
              <a:avLst/>
            </a:prstGeom>
            <a:noFill/>
            <a:ln w="9525">
              <a:solidFill>
                <a:schemeClr val="tx1"/>
              </a:solidFill>
              <a:round/>
              <a:headEnd type="triangle" w="med" len="med"/>
              <a:tailEnd type="triangle" w="med" len="med"/>
            </a:ln>
          </p:spPr>
        </p:cxnSp>
        <p:cxnSp>
          <p:nvCxnSpPr>
            <p:cNvPr id="73772" name="AutoShape 37"/>
            <p:cNvCxnSpPr>
              <a:cxnSpLocks noChangeShapeType="1"/>
              <a:stCxn id="286746" idx="3"/>
              <a:endCxn id="286770" idx="3"/>
            </p:cNvCxnSpPr>
            <p:nvPr/>
          </p:nvCxnSpPr>
          <p:spPr bwMode="auto">
            <a:xfrm>
              <a:off x="2928938" y="3400425"/>
              <a:ext cx="325437" cy="563563"/>
            </a:xfrm>
            <a:prstGeom prst="straightConnector1">
              <a:avLst/>
            </a:prstGeom>
            <a:noFill/>
            <a:ln w="9525">
              <a:solidFill>
                <a:schemeClr val="tx1"/>
              </a:solidFill>
              <a:round/>
              <a:headEnd type="triangle" w="med" len="med"/>
              <a:tailEnd type="triangle" w="med" len="med"/>
            </a:ln>
          </p:spPr>
        </p:cxnSp>
        <p:sp>
          <p:nvSpPr>
            <p:cNvPr id="73773" name="Text Box 91"/>
            <p:cNvSpPr txBox="1">
              <a:spLocks noChangeArrowheads="1"/>
            </p:cNvSpPr>
            <p:nvPr/>
          </p:nvSpPr>
          <p:spPr bwMode="auto">
            <a:xfrm>
              <a:off x="2698750" y="36655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3774" name="Text Box 92"/>
            <p:cNvSpPr txBox="1">
              <a:spLocks noChangeArrowheads="1"/>
            </p:cNvSpPr>
            <p:nvPr/>
          </p:nvSpPr>
          <p:spPr bwMode="auto">
            <a:xfrm>
              <a:off x="3284538" y="4592638"/>
              <a:ext cx="671512"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cxnSp>
          <p:nvCxnSpPr>
            <p:cNvPr id="73775" name="AutoShape 93"/>
            <p:cNvCxnSpPr>
              <a:cxnSpLocks noChangeShapeType="1"/>
              <a:stCxn id="286805" idx="4"/>
              <a:endCxn id="286799" idx="0"/>
            </p:cNvCxnSpPr>
            <p:nvPr/>
          </p:nvCxnSpPr>
          <p:spPr bwMode="auto">
            <a:xfrm>
              <a:off x="4343400" y="5041900"/>
              <a:ext cx="657225" cy="225425"/>
            </a:xfrm>
            <a:prstGeom prst="straightConnector1">
              <a:avLst/>
            </a:prstGeom>
            <a:noFill/>
            <a:ln w="9525">
              <a:solidFill>
                <a:schemeClr val="tx1"/>
              </a:solidFill>
              <a:round/>
              <a:headEnd/>
              <a:tailEnd type="triangle" w="med" len="med"/>
            </a:ln>
          </p:spPr>
        </p:cxnSp>
        <p:sp>
          <p:nvSpPr>
            <p:cNvPr id="73776" name="Text Box 94"/>
            <p:cNvSpPr txBox="1">
              <a:spLocks noChangeArrowheads="1"/>
            </p:cNvSpPr>
            <p:nvPr/>
          </p:nvSpPr>
          <p:spPr bwMode="auto">
            <a:xfrm>
              <a:off x="4127500" y="4781550"/>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3</a:t>
              </a:r>
            </a:p>
          </p:txBody>
        </p:sp>
      </p:grpSp>
      <p:sp>
        <p:nvSpPr>
          <p:cNvPr id="73777" name="Rectangle 96"/>
          <p:cNvSpPr>
            <a:spLocks noChangeArrowheads="1"/>
          </p:cNvSpPr>
          <p:nvPr/>
        </p:nvSpPr>
        <p:spPr bwMode="auto">
          <a:xfrm>
            <a:off x="6220965" y="2229006"/>
            <a:ext cx="3605213" cy="2332037"/>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startAt="5"/>
            </a:pPr>
            <a:r>
              <a:rPr lang="en-US" sz="2200" dirty="0">
                <a:latin typeface="+mn-lt"/>
              </a:rPr>
              <a:t>Router LSA from R3</a:t>
            </a:r>
          </a:p>
          <a:p>
            <a:pPr marL="892175" lvl="1" indent="-382588" algn="l" defTabSz="1019175">
              <a:buSzPct val="50000"/>
              <a:buFont typeface="Monotype Sorts" pitchFamily="2" charset="2"/>
              <a:buChar char="n"/>
            </a:pPr>
            <a:r>
              <a:rPr lang="en-US" sz="2000" dirty="0">
                <a:latin typeface="+mn-lt"/>
              </a:rPr>
              <a:t>1 transit interface</a:t>
            </a:r>
          </a:p>
          <a:p>
            <a:pPr marL="892175" lvl="1" indent="-382588" algn="l" defTabSz="1019175">
              <a:buSzPct val="50000"/>
              <a:buFont typeface="Monotype Sorts" pitchFamily="2" charset="2"/>
              <a:buChar char="n"/>
            </a:pPr>
            <a:r>
              <a:rPr lang="en-US" sz="2000" dirty="0">
                <a:latin typeface="+mn-lt"/>
              </a:rPr>
              <a:t>1 stub interface</a:t>
            </a:r>
          </a:p>
          <a:p>
            <a:pPr marL="892175" lvl="1" indent="-382588" algn="l" defTabSz="1019175">
              <a:buSzPct val="50000"/>
              <a:buFont typeface="Monotype Sorts" pitchFamily="2" charset="2"/>
              <a:buChar char="n"/>
            </a:pPr>
            <a:endParaRPr lang="en-US" sz="2000" dirty="0">
              <a:latin typeface="+mn-lt"/>
            </a:endParaRPr>
          </a:p>
          <a:p>
            <a:pPr marL="423863" indent="-423863" algn="l" defTabSz="1019175">
              <a:buClr>
                <a:schemeClr val="tx1"/>
              </a:buClr>
              <a:buSzTx/>
              <a:buFontTx/>
              <a:buChar char="•"/>
            </a:pPr>
            <a:r>
              <a:rPr lang="en-US" sz="2200" dirty="0">
                <a:latin typeface="+mn-lt"/>
              </a:rPr>
              <a:t>Core Network Graph</a:t>
            </a:r>
          </a:p>
        </p:txBody>
      </p:sp>
      <p:grpSp>
        <p:nvGrpSpPr>
          <p:cNvPr id="73778" name="Group 128"/>
          <p:cNvGrpSpPr>
            <a:grpSpLocks/>
          </p:cNvGrpSpPr>
          <p:nvPr/>
        </p:nvGrpSpPr>
        <p:grpSpPr bwMode="auto">
          <a:xfrm>
            <a:off x="6726238" y="4059238"/>
            <a:ext cx="2493962" cy="2244725"/>
            <a:chOff x="3756" y="2256"/>
            <a:chExt cx="1428" cy="1248"/>
          </a:xfrm>
        </p:grpSpPr>
        <p:sp>
          <p:nvSpPr>
            <p:cNvPr id="73779" name="Oval 97"/>
            <p:cNvSpPr>
              <a:spLocks noChangeArrowheads="1"/>
            </p:cNvSpPr>
            <p:nvPr/>
          </p:nvSpPr>
          <p:spPr bwMode="auto">
            <a:xfrm>
              <a:off x="3888" y="2448"/>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R1</a:t>
              </a:r>
            </a:p>
          </p:txBody>
        </p:sp>
        <p:sp>
          <p:nvSpPr>
            <p:cNvPr id="73780" name="Oval 98"/>
            <p:cNvSpPr>
              <a:spLocks noChangeArrowheads="1"/>
            </p:cNvSpPr>
            <p:nvPr/>
          </p:nvSpPr>
          <p:spPr bwMode="auto">
            <a:xfrm>
              <a:off x="4560" y="2304"/>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R2</a:t>
              </a:r>
            </a:p>
          </p:txBody>
        </p:sp>
        <p:sp>
          <p:nvSpPr>
            <p:cNvPr id="73781" name="Oval 99"/>
            <p:cNvSpPr>
              <a:spLocks noChangeArrowheads="1"/>
            </p:cNvSpPr>
            <p:nvPr/>
          </p:nvSpPr>
          <p:spPr bwMode="auto">
            <a:xfrm>
              <a:off x="4800" y="2736"/>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R4</a:t>
              </a:r>
            </a:p>
          </p:txBody>
        </p:sp>
        <p:sp>
          <p:nvSpPr>
            <p:cNvPr id="73782" name="Oval 100"/>
            <p:cNvSpPr>
              <a:spLocks noChangeArrowheads="1"/>
            </p:cNvSpPr>
            <p:nvPr/>
          </p:nvSpPr>
          <p:spPr bwMode="auto">
            <a:xfrm>
              <a:off x="4512" y="3312"/>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R3</a:t>
              </a:r>
            </a:p>
          </p:txBody>
        </p:sp>
        <p:sp>
          <p:nvSpPr>
            <p:cNvPr id="73783" name="Oval 101"/>
            <p:cNvSpPr>
              <a:spLocks noChangeArrowheads="1"/>
            </p:cNvSpPr>
            <p:nvPr/>
          </p:nvSpPr>
          <p:spPr bwMode="auto">
            <a:xfrm>
              <a:off x="4128" y="2880"/>
              <a:ext cx="192" cy="192"/>
            </a:xfrm>
            <a:prstGeom prst="ellipse">
              <a:avLst/>
            </a:prstGeom>
            <a:solidFill>
              <a:srgbClr val="FF9933"/>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T</a:t>
              </a:r>
            </a:p>
          </p:txBody>
        </p:sp>
        <p:cxnSp>
          <p:nvCxnSpPr>
            <p:cNvPr id="73784" name="AutoShape 107"/>
            <p:cNvCxnSpPr>
              <a:cxnSpLocks noChangeShapeType="1"/>
              <a:stCxn id="73779" idx="7"/>
              <a:endCxn id="73780" idx="2"/>
            </p:cNvCxnSpPr>
            <p:nvPr/>
          </p:nvCxnSpPr>
          <p:spPr bwMode="auto">
            <a:xfrm rot="-5400000">
              <a:off x="4268" y="2184"/>
              <a:ext cx="76" cy="508"/>
            </a:xfrm>
            <a:prstGeom prst="curvedConnector2">
              <a:avLst/>
            </a:prstGeom>
            <a:noFill/>
            <a:ln w="9525">
              <a:solidFill>
                <a:schemeClr val="tx1"/>
              </a:solidFill>
              <a:round/>
              <a:headEnd/>
              <a:tailEnd type="triangle" w="med" len="med"/>
            </a:ln>
          </p:spPr>
        </p:cxnSp>
        <p:cxnSp>
          <p:nvCxnSpPr>
            <p:cNvPr id="73785" name="AutoShape 108"/>
            <p:cNvCxnSpPr>
              <a:cxnSpLocks noChangeShapeType="1"/>
              <a:stCxn id="73780" idx="3"/>
              <a:endCxn id="73779" idx="6"/>
            </p:cNvCxnSpPr>
            <p:nvPr/>
          </p:nvCxnSpPr>
          <p:spPr bwMode="auto">
            <a:xfrm rot="5400000">
              <a:off x="4296" y="2252"/>
              <a:ext cx="76" cy="508"/>
            </a:xfrm>
            <a:prstGeom prst="curvedConnector2">
              <a:avLst/>
            </a:prstGeom>
            <a:noFill/>
            <a:ln w="9525">
              <a:solidFill>
                <a:schemeClr val="tx1"/>
              </a:solidFill>
              <a:round/>
              <a:headEnd/>
              <a:tailEnd type="triangle" w="med" len="med"/>
            </a:ln>
          </p:spPr>
        </p:cxnSp>
        <p:cxnSp>
          <p:nvCxnSpPr>
            <p:cNvPr id="73786" name="AutoShape 110"/>
            <p:cNvCxnSpPr>
              <a:cxnSpLocks noChangeShapeType="1"/>
              <a:stCxn id="73780" idx="6"/>
              <a:endCxn id="73781" idx="7"/>
            </p:cNvCxnSpPr>
            <p:nvPr/>
          </p:nvCxnSpPr>
          <p:spPr bwMode="auto">
            <a:xfrm>
              <a:off x="4752" y="2400"/>
              <a:ext cx="212" cy="364"/>
            </a:xfrm>
            <a:prstGeom prst="curvedConnector2">
              <a:avLst/>
            </a:prstGeom>
            <a:noFill/>
            <a:ln w="9525">
              <a:solidFill>
                <a:schemeClr val="tx1"/>
              </a:solidFill>
              <a:round/>
              <a:headEnd/>
              <a:tailEnd type="triangle" w="med" len="med"/>
            </a:ln>
          </p:spPr>
        </p:cxnSp>
        <p:cxnSp>
          <p:nvCxnSpPr>
            <p:cNvPr id="73787" name="AutoShape 111"/>
            <p:cNvCxnSpPr>
              <a:cxnSpLocks noChangeShapeType="1"/>
              <a:stCxn id="73781" idx="2"/>
              <a:endCxn id="73780" idx="4"/>
            </p:cNvCxnSpPr>
            <p:nvPr/>
          </p:nvCxnSpPr>
          <p:spPr bwMode="auto">
            <a:xfrm rot="10800000">
              <a:off x="4656" y="2496"/>
              <a:ext cx="144" cy="336"/>
            </a:xfrm>
            <a:prstGeom prst="curvedConnector2">
              <a:avLst/>
            </a:prstGeom>
            <a:noFill/>
            <a:ln w="9525">
              <a:solidFill>
                <a:schemeClr val="tx1"/>
              </a:solidFill>
              <a:round/>
              <a:headEnd/>
              <a:tailEnd type="triangle" w="med" len="med"/>
            </a:ln>
          </p:spPr>
        </p:cxnSp>
        <p:cxnSp>
          <p:nvCxnSpPr>
            <p:cNvPr id="73788" name="AutoShape 112"/>
            <p:cNvCxnSpPr>
              <a:cxnSpLocks noChangeShapeType="1"/>
              <a:stCxn id="73781" idx="2"/>
              <a:endCxn id="73783" idx="7"/>
            </p:cNvCxnSpPr>
            <p:nvPr/>
          </p:nvCxnSpPr>
          <p:spPr bwMode="auto">
            <a:xfrm rot="10800000" flipV="1">
              <a:off x="4292" y="2832"/>
              <a:ext cx="508" cy="76"/>
            </a:xfrm>
            <a:prstGeom prst="curvedConnector2">
              <a:avLst/>
            </a:prstGeom>
            <a:noFill/>
            <a:ln w="9525">
              <a:solidFill>
                <a:schemeClr val="tx1"/>
              </a:solidFill>
              <a:round/>
              <a:headEnd/>
              <a:tailEnd type="triangle" w="med" len="med"/>
            </a:ln>
          </p:spPr>
        </p:cxnSp>
        <p:cxnSp>
          <p:nvCxnSpPr>
            <p:cNvPr id="73789" name="AutoShape 113"/>
            <p:cNvCxnSpPr>
              <a:cxnSpLocks noChangeShapeType="1"/>
              <a:stCxn id="73783" idx="6"/>
              <a:endCxn id="73781" idx="4"/>
            </p:cNvCxnSpPr>
            <p:nvPr/>
          </p:nvCxnSpPr>
          <p:spPr bwMode="auto">
            <a:xfrm flipV="1">
              <a:off x="4320" y="2928"/>
              <a:ext cx="576" cy="48"/>
            </a:xfrm>
            <a:prstGeom prst="curvedConnector2">
              <a:avLst/>
            </a:prstGeom>
            <a:noFill/>
            <a:ln w="9525">
              <a:solidFill>
                <a:schemeClr val="tx1"/>
              </a:solidFill>
              <a:round/>
              <a:headEnd/>
              <a:tailEnd type="triangle" w="med" len="med"/>
            </a:ln>
          </p:spPr>
        </p:cxnSp>
        <p:cxnSp>
          <p:nvCxnSpPr>
            <p:cNvPr id="73790" name="AutoShape 114"/>
            <p:cNvCxnSpPr>
              <a:cxnSpLocks noChangeShapeType="1"/>
              <a:stCxn id="73782" idx="2"/>
              <a:endCxn id="73783" idx="3"/>
            </p:cNvCxnSpPr>
            <p:nvPr/>
          </p:nvCxnSpPr>
          <p:spPr bwMode="auto">
            <a:xfrm rot="10800000">
              <a:off x="4156" y="3044"/>
              <a:ext cx="356" cy="364"/>
            </a:xfrm>
            <a:prstGeom prst="curvedConnector2">
              <a:avLst/>
            </a:prstGeom>
            <a:noFill/>
            <a:ln w="9525">
              <a:solidFill>
                <a:schemeClr val="tx1"/>
              </a:solidFill>
              <a:round/>
              <a:headEnd/>
              <a:tailEnd type="triangle" w="med" len="med"/>
            </a:ln>
          </p:spPr>
        </p:cxnSp>
        <p:cxnSp>
          <p:nvCxnSpPr>
            <p:cNvPr id="73791" name="AutoShape 115"/>
            <p:cNvCxnSpPr>
              <a:cxnSpLocks noChangeShapeType="1"/>
              <a:stCxn id="73783" idx="6"/>
              <a:endCxn id="73782" idx="0"/>
            </p:cNvCxnSpPr>
            <p:nvPr/>
          </p:nvCxnSpPr>
          <p:spPr bwMode="auto">
            <a:xfrm>
              <a:off x="4320" y="2976"/>
              <a:ext cx="288" cy="336"/>
            </a:xfrm>
            <a:prstGeom prst="curvedConnector2">
              <a:avLst/>
            </a:prstGeom>
            <a:noFill/>
            <a:ln w="9525">
              <a:solidFill>
                <a:schemeClr val="tx1"/>
              </a:solidFill>
              <a:round/>
              <a:headEnd/>
              <a:tailEnd type="triangle" w="med" len="med"/>
            </a:ln>
          </p:spPr>
        </p:cxnSp>
        <p:cxnSp>
          <p:nvCxnSpPr>
            <p:cNvPr id="73792" name="AutoShape 116"/>
            <p:cNvCxnSpPr>
              <a:cxnSpLocks noChangeShapeType="1"/>
              <a:stCxn id="73783" idx="2"/>
              <a:endCxn id="73779" idx="4"/>
            </p:cNvCxnSpPr>
            <p:nvPr/>
          </p:nvCxnSpPr>
          <p:spPr bwMode="auto">
            <a:xfrm rot="10800000">
              <a:off x="3984" y="2640"/>
              <a:ext cx="144" cy="336"/>
            </a:xfrm>
            <a:prstGeom prst="curvedConnector2">
              <a:avLst/>
            </a:prstGeom>
            <a:noFill/>
            <a:ln w="9525">
              <a:solidFill>
                <a:schemeClr val="tx1"/>
              </a:solidFill>
              <a:round/>
              <a:headEnd/>
              <a:tailEnd type="triangle" w="med" len="med"/>
            </a:ln>
          </p:spPr>
        </p:cxnSp>
        <p:cxnSp>
          <p:nvCxnSpPr>
            <p:cNvPr id="73793" name="AutoShape 117"/>
            <p:cNvCxnSpPr>
              <a:cxnSpLocks noChangeShapeType="1"/>
              <a:stCxn id="73779" idx="6"/>
              <a:endCxn id="73783" idx="0"/>
            </p:cNvCxnSpPr>
            <p:nvPr/>
          </p:nvCxnSpPr>
          <p:spPr bwMode="auto">
            <a:xfrm>
              <a:off x="4080" y="2544"/>
              <a:ext cx="144" cy="336"/>
            </a:xfrm>
            <a:prstGeom prst="curvedConnector2">
              <a:avLst/>
            </a:prstGeom>
            <a:noFill/>
            <a:ln w="9525">
              <a:solidFill>
                <a:schemeClr val="tx1"/>
              </a:solidFill>
              <a:round/>
              <a:headEnd/>
              <a:tailEnd type="triangle" w="med" len="med"/>
            </a:ln>
          </p:spPr>
        </p:cxnSp>
        <p:sp>
          <p:nvSpPr>
            <p:cNvPr id="73794" name="Text Box 118"/>
            <p:cNvSpPr txBox="1">
              <a:spLocks noChangeArrowheads="1"/>
            </p:cNvSpPr>
            <p:nvPr/>
          </p:nvSpPr>
          <p:spPr bwMode="auto">
            <a:xfrm>
              <a:off x="4113" y="2256"/>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3795" name="Text Box 119"/>
            <p:cNvSpPr txBox="1">
              <a:spLocks noChangeArrowheads="1"/>
            </p:cNvSpPr>
            <p:nvPr/>
          </p:nvSpPr>
          <p:spPr bwMode="auto">
            <a:xfrm>
              <a:off x="4185" y="2505"/>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3796" name="Text Box 120"/>
            <p:cNvSpPr txBox="1">
              <a:spLocks noChangeArrowheads="1"/>
            </p:cNvSpPr>
            <p:nvPr/>
          </p:nvSpPr>
          <p:spPr bwMode="auto">
            <a:xfrm>
              <a:off x="4434" y="2583"/>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3797" name="Text Box 121"/>
            <p:cNvSpPr txBox="1">
              <a:spLocks noChangeArrowheads="1"/>
            </p:cNvSpPr>
            <p:nvPr/>
          </p:nvSpPr>
          <p:spPr bwMode="auto">
            <a:xfrm>
              <a:off x="4800" y="244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73798" name="Text Box 122"/>
            <p:cNvSpPr txBox="1">
              <a:spLocks noChangeArrowheads="1"/>
            </p:cNvSpPr>
            <p:nvPr/>
          </p:nvSpPr>
          <p:spPr bwMode="auto">
            <a:xfrm>
              <a:off x="4320" y="268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3799" name="Text Box 123"/>
            <p:cNvSpPr txBox="1">
              <a:spLocks noChangeArrowheads="1"/>
            </p:cNvSpPr>
            <p:nvPr/>
          </p:nvSpPr>
          <p:spPr bwMode="auto">
            <a:xfrm>
              <a:off x="4446" y="2937"/>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3800" name="Text Box 124"/>
            <p:cNvSpPr txBox="1">
              <a:spLocks noChangeArrowheads="1"/>
            </p:cNvSpPr>
            <p:nvPr/>
          </p:nvSpPr>
          <p:spPr bwMode="auto">
            <a:xfrm>
              <a:off x="4320" y="3072"/>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3801" name="Text Box 125"/>
            <p:cNvSpPr txBox="1">
              <a:spLocks noChangeArrowheads="1"/>
            </p:cNvSpPr>
            <p:nvPr/>
          </p:nvSpPr>
          <p:spPr bwMode="auto">
            <a:xfrm>
              <a:off x="3756" y="268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3802" name="Text Box 126"/>
            <p:cNvSpPr txBox="1">
              <a:spLocks noChangeArrowheads="1"/>
            </p:cNvSpPr>
            <p:nvPr/>
          </p:nvSpPr>
          <p:spPr bwMode="auto">
            <a:xfrm>
              <a:off x="4095" y="2613"/>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3803" name="Text Box 127"/>
            <p:cNvSpPr txBox="1">
              <a:spLocks noChangeArrowheads="1"/>
            </p:cNvSpPr>
            <p:nvPr/>
          </p:nvSpPr>
          <p:spPr bwMode="auto">
            <a:xfrm>
              <a:off x="3936" y="316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p:cNvSpPr>
            <a:spLocks noGrp="1"/>
          </p:cNvSpPr>
          <p:nvPr>
            <p:ph type="sldNum" sz="quarter" idx="10"/>
          </p:nvPr>
        </p:nvSpPr>
        <p:spPr>
          <a:noFill/>
        </p:spPr>
        <p:txBody>
          <a:bodyPr/>
          <a:lstStyle/>
          <a:p>
            <a:pPr defTabSz="1019175"/>
            <a:fld id="{EAC40905-1B88-44BF-A7EA-CDAC26D365D9}" type="slidenum">
              <a:rPr lang="en-US" smtClean="0"/>
              <a:pPr defTabSz="1019175"/>
              <a:t>23</a:t>
            </a:fld>
            <a:endParaRPr lang="en-US" smtClean="0"/>
          </a:p>
        </p:txBody>
      </p:sp>
      <p:sp>
        <p:nvSpPr>
          <p:cNvPr id="74755" name="Rectangle 2"/>
          <p:cNvSpPr>
            <a:spLocks noGrp="1" noChangeArrowheads="1"/>
          </p:cNvSpPr>
          <p:nvPr>
            <p:ph type="title"/>
          </p:nvPr>
        </p:nvSpPr>
        <p:spPr>
          <a:xfrm>
            <a:off x="669925" y="322027"/>
            <a:ext cx="8550275" cy="1295400"/>
          </a:xfrm>
        </p:spPr>
        <p:txBody>
          <a:bodyPr/>
          <a:lstStyle/>
          <a:p>
            <a:r>
              <a:rPr lang="en-US" dirty="0" smtClean="0"/>
              <a:t>Building an Area Topology Map</a:t>
            </a:r>
          </a:p>
        </p:txBody>
      </p:sp>
      <p:sp>
        <p:nvSpPr>
          <p:cNvPr id="74756" name="Rectangle 3"/>
          <p:cNvSpPr>
            <a:spLocks noGrp="1" noChangeArrowheads="1"/>
          </p:cNvSpPr>
          <p:nvPr>
            <p:ph type="body" idx="1"/>
          </p:nvPr>
        </p:nvSpPr>
        <p:spPr>
          <a:xfrm>
            <a:off x="400498" y="1494139"/>
            <a:ext cx="9220200" cy="5873750"/>
          </a:xfrm>
        </p:spPr>
        <p:txBody>
          <a:bodyPr/>
          <a:lstStyle/>
          <a:p>
            <a:pPr>
              <a:lnSpc>
                <a:spcPct val="80000"/>
              </a:lnSpc>
            </a:pPr>
            <a:r>
              <a:rPr lang="en-US" sz="2200" dirty="0" smtClean="0"/>
              <a:t>Putting the puzzle pieces together as LSAs are received</a:t>
            </a:r>
          </a:p>
        </p:txBody>
      </p:sp>
      <p:grpSp>
        <p:nvGrpSpPr>
          <p:cNvPr id="2" name="Group 1"/>
          <p:cNvGrpSpPr/>
          <p:nvPr/>
        </p:nvGrpSpPr>
        <p:grpSpPr>
          <a:xfrm>
            <a:off x="144430" y="2951083"/>
            <a:ext cx="6183312" cy="3594100"/>
            <a:chOff x="319088" y="2386013"/>
            <a:chExt cx="6183312" cy="3594100"/>
          </a:xfrm>
        </p:grpSpPr>
        <p:sp>
          <p:nvSpPr>
            <p:cNvPr id="74757" name="Text Box 4"/>
            <p:cNvSpPr txBox="1">
              <a:spLocks noChangeArrowheads="1"/>
            </p:cNvSpPr>
            <p:nvPr/>
          </p:nvSpPr>
          <p:spPr bwMode="auto">
            <a:xfrm>
              <a:off x="2803525" y="458311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4758" name="Text Box 5"/>
            <p:cNvSpPr txBox="1">
              <a:spLocks noChangeArrowheads="1"/>
            </p:cNvSpPr>
            <p:nvPr/>
          </p:nvSpPr>
          <p:spPr bwMode="auto">
            <a:xfrm>
              <a:off x="2917825" y="5181600"/>
              <a:ext cx="2263775" cy="349074"/>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sz="1600">
                  <a:latin typeface="Comic Sans MS" pitchFamily="66" charset="0"/>
                </a:rPr>
                <a:t>Designated Router</a:t>
              </a:r>
            </a:p>
          </p:txBody>
        </p:sp>
        <p:grpSp>
          <p:nvGrpSpPr>
            <p:cNvPr id="74759" name="Group 6"/>
            <p:cNvGrpSpPr>
              <a:grpSpLocks/>
            </p:cNvGrpSpPr>
            <p:nvPr/>
          </p:nvGrpSpPr>
          <p:grpSpPr bwMode="auto">
            <a:xfrm>
              <a:off x="2466975" y="2990850"/>
              <a:ext cx="755650" cy="409575"/>
              <a:chOff x="4224" y="1068"/>
              <a:chExt cx="432" cy="228"/>
            </a:xfrm>
          </p:grpSpPr>
          <p:grpSp>
            <p:nvGrpSpPr>
              <p:cNvPr id="74864" name="Group 7"/>
              <p:cNvGrpSpPr>
                <a:grpSpLocks/>
              </p:cNvGrpSpPr>
              <p:nvPr/>
            </p:nvGrpSpPr>
            <p:grpSpPr bwMode="auto">
              <a:xfrm>
                <a:off x="4224" y="1068"/>
                <a:ext cx="432" cy="228"/>
                <a:chOff x="4224" y="1068"/>
                <a:chExt cx="432" cy="228"/>
              </a:xfrm>
            </p:grpSpPr>
            <p:sp>
              <p:nvSpPr>
                <p:cNvPr id="343048" name="AutoShape 8"/>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R1</a:t>
                  </a:r>
                </a:p>
              </p:txBody>
            </p:sp>
            <p:sp>
              <p:nvSpPr>
                <p:cNvPr id="343049" name="Oval 9"/>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343050" name="AutoShape 10"/>
              <p:cNvSpPr>
                <a:spLocks noChangeArrowheads="1"/>
              </p:cNvSpPr>
              <p:nvPr/>
            </p:nvSpPr>
            <p:spPr bwMode="auto">
              <a:xfrm rot="672657" flipH="1">
                <a:off x="4476" y="1116"/>
                <a:ext cx="142"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51" name="AutoShape 11"/>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52" name="AutoShape 12"/>
              <p:cNvSpPr>
                <a:spLocks noChangeArrowheads="1"/>
              </p:cNvSpPr>
              <p:nvPr/>
            </p:nvSpPr>
            <p:spPr bwMode="auto">
              <a:xfrm rot="-2069624">
                <a:off x="4440" y="1074"/>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53" name="AutoShape 13"/>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343054" name="Cloud"/>
            <p:cNvSpPr>
              <a:spLocks noChangeAspect="1" noEditPoints="1" noChangeArrowheads="1"/>
            </p:cNvSpPr>
            <p:nvPr/>
          </p:nvSpPr>
          <p:spPr bwMode="auto">
            <a:xfrm>
              <a:off x="466725" y="2797175"/>
              <a:ext cx="1155700"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343055" name="Cloud"/>
            <p:cNvSpPr>
              <a:spLocks noChangeAspect="1" noEditPoints="1" noChangeArrowheads="1"/>
            </p:cNvSpPr>
            <p:nvPr/>
          </p:nvSpPr>
          <p:spPr bwMode="auto">
            <a:xfrm>
              <a:off x="623888" y="3681413"/>
              <a:ext cx="1090612"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cxnSp>
          <p:nvCxnSpPr>
            <p:cNvPr id="74762" name="AutoShape 16"/>
            <p:cNvCxnSpPr>
              <a:cxnSpLocks noChangeShapeType="1"/>
              <a:stCxn id="343048" idx="2"/>
              <a:endCxn id="343054" idx="2"/>
            </p:cNvCxnSpPr>
            <p:nvPr/>
          </p:nvCxnSpPr>
          <p:spPr bwMode="auto">
            <a:xfrm rot="10800000">
              <a:off x="1620838" y="3144838"/>
              <a:ext cx="846137" cy="50800"/>
            </a:xfrm>
            <a:prstGeom prst="straightConnector1">
              <a:avLst/>
            </a:prstGeom>
            <a:noFill/>
            <a:ln w="9525">
              <a:solidFill>
                <a:schemeClr val="tx1"/>
              </a:solidFill>
              <a:round/>
              <a:headEnd/>
              <a:tailEnd type="triangle" w="med" len="med"/>
            </a:ln>
          </p:spPr>
        </p:cxnSp>
        <p:cxnSp>
          <p:nvCxnSpPr>
            <p:cNvPr id="74763" name="AutoShape 17"/>
            <p:cNvCxnSpPr>
              <a:cxnSpLocks noChangeShapeType="1"/>
              <a:stCxn id="343048" idx="2"/>
              <a:endCxn id="343055" idx="2"/>
            </p:cNvCxnSpPr>
            <p:nvPr/>
          </p:nvCxnSpPr>
          <p:spPr bwMode="auto">
            <a:xfrm rot="10800000" flipV="1">
              <a:off x="1712913" y="3195638"/>
              <a:ext cx="754062" cy="833437"/>
            </a:xfrm>
            <a:prstGeom prst="straightConnector1">
              <a:avLst/>
            </a:prstGeom>
            <a:noFill/>
            <a:ln w="9525">
              <a:solidFill>
                <a:schemeClr val="tx1"/>
              </a:solidFill>
              <a:round/>
              <a:headEnd/>
              <a:tailEnd type="triangle" w="med" len="med"/>
            </a:ln>
          </p:spPr>
        </p:cxnSp>
        <p:cxnSp>
          <p:nvCxnSpPr>
            <p:cNvPr id="74764" name="AutoShape 18"/>
            <p:cNvCxnSpPr>
              <a:cxnSpLocks noChangeShapeType="1"/>
              <a:stCxn id="343048" idx="4"/>
              <a:endCxn id="343073" idx="2"/>
            </p:cNvCxnSpPr>
            <p:nvPr/>
          </p:nvCxnSpPr>
          <p:spPr bwMode="auto">
            <a:xfrm flipV="1">
              <a:off x="3222625" y="2968625"/>
              <a:ext cx="701675" cy="227013"/>
            </a:xfrm>
            <a:prstGeom prst="straightConnector1">
              <a:avLst/>
            </a:prstGeom>
            <a:noFill/>
            <a:ln w="9525">
              <a:solidFill>
                <a:schemeClr val="tx1"/>
              </a:solidFill>
              <a:round/>
              <a:headEnd type="triangle" w="med" len="med"/>
              <a:tailEnd type="triangle" w="med" len="med"/>
            </a:ln>
          </p:spPr>
        </p:cxnSp>
        <p:sp>
          <p:nvSpPr>
            <p:cNvPr id="74765" name="Text Box 19"/>
            <p:cNvSpPr txBox="1">
              <a:spLocks noChangeArrowheads="1"/>
            </p:cNvSpPr>
            <p:nvPr/>
          </p:nvSpPr>
          <p:spPr bwMode="auto">
            <a:xfrm>
              <a:off x="3027363" y="2833688"/>
              <a:ext cx="671512"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766" name="Text Box 20"/>
            <p:cNvSpPr txBox="1">
              <a:spLocks noChangeArrowheads="1"/>
            </p:cNvSpPr>
            <p:nvPr/>
          </p:nvSpPr>
          <p:spPr bwMode="auto">
            <a:xfrm>
              <a:off x="3421063" y="3022600"/>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4767" name="Text Box 21"/>
            <p:cNvSpPr txBox="1">
              <a:spLocks noChangeArrowheads="1"/>
            </p:cNvSpPr>
            <p:nvPr/>
          </p:nvSpPr>
          <p:spPr bwMode="auto">
            <a:xfrm>
              <a:off x="2719388" y="33734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4768" name="Text Box 22"/>
            <p:cNvSpPr txBox="1">
              <a:spLocks noChangeArrowheads="1"/>
            </p:cNvSpPr>
            <p:nvPr/>
          </p:nvSpPr>
          <p:spPr bwMode="auto">
            <a:xfrm>
              <a:off x="2079625" y="330358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769" name="Text Box 24"/>
            <p:cNvSpPr txBox="1">
              <a:spLocks noChangeArrowheads="1"/>
            </p:cNvSpPr>
            <p:nvPr/>
          </p:nvSpPr>
          <p:spPr bwMode="auto">
            <a:xfrm>
              <a:off x="319088" y="2522538"/>
              <a:ext cx="1341437"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19.2.4.0/24</a:t>
              </a:r>
            </a:p>
          </p:txBody>
        </p:sp>
        <p:sp>
          <p:nvSpPr>
            <p:cNvPr id="74770" name="Text Box 25"/>
            <p:cNvSpPr txBox="1">
              <a:spLocks noChangeArrowheads="1"/>
            </p:cNvSpPr>
            <p:nvPr/>
          </p:nvSpPr>
          <p:spPr bwMode="auto">
            <a:xfrm>
              <a:off x="403225" y="4333875"/>
              <a:ext cx="134143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19.2.5.0/24</a:t>
              </a:r>
            </a:p>
          </p:txBody>
        </p:sp>
        <p:sp>
          <p:nvSpPr>
            <p:cNvPr id="74771" name="Text Box 26"/>
            <p:cNvSpPr txBox="1">
              <a:spLocks noChangeArrowheads="1"/>
            </p:cNvSpPr>
            <p:nvPr/>
          </p:nvSpPr>
          <p:spPr bwMode="auto">
            <a:xfrm>
              <a:off x="1995488" y="2871788"/>
              <a:ext cx="671512"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772" name="Text Box 27"/>
            <p:cNvSpPr txBox="1">
              <a:spLocks noChangeArrowheads="1"/>
            </p:cNvSpPr>
            <p:nvPr/>
          </p:nvSpPr>
          <p:spPr bwMode="auto">
            <a:xfrm>
              <a:off x="3976688" y="49228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endParaRPr lang="en-US" sz="1600">
                <a:latin typeface="Comic Sans MS" pitchFamily="66" charset="0"/>
              </a:endParaRPr>
            </a:p>
          </p:txBody>
        </p:sp>
        <p:sp>
          <p:nvSpPr>
            <p:cNvPr id="343068" name="Cloud"/>
            <p:cNvSpPr>
              <a:spLocks noChangeAspect="1" noEditPoints="1" noChangeArrowheads="1"/>
            </p:cNvSpPr>
            <p:nvPr/>
          </p:nvSpPr>
          <p:spPr bwMode="auto">
            <a:xfrm>
              <a:off x="2414588" y="3924300"/>
              <a:ext cx="1509712" cy="6937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9933"/>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a:latin typeface="Comic Sans MS" pitchFamily="66" charset="0"/>
                </a:rPr>
                <a:t>Transit</a:t>
              </a:r>
            </a:p>
          </p:txBody>
        </p:sp>
        <p:sp>
          <p:nvSpPr>
            <p:cNvPr id="74774" name="Text Box 29"/>
            <p:cNvSpPr txBox="1">
              <a:spLocks noChangeArrowheads="1"/>
            </p:cNvSpPr>
            <p:nvPr/>
          </p:nvSpPr>
          <p:spPr bwMode="auto">
            <a:xfrm>
              <a:off x="2546350" y="4232275"/>
              <a:ext cx="134143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19.2.0.0/16</a:t>
              </a:r>
            </a:p>
          </p:txBody>
        </p:sp>
        <p:sp>
          <p:nvSpPr>
            <p:cNvPr id="74775" name="Text Box 30"/>
            <p:cNvSpPr txBox="1">
              <a:spLocks noChangeArrowheads="1"/>
            </p:cNvSpPr>
            <p:nvPr/>
          </p:nvSpPr>
          <p:spPr bwMode="auto">
            <a:xfrm>
              <a:off x="3740150" y="4005263"/>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grpSp>
          <p:nvGrpSpPr>
            <p:cNvPr id="74776" name="Group 31"/>
            <p:cNvGrpSpPr>
              <a:grpSpLocks/>
            </p:cNvGrpSpPr>
            <p:nvPr/>
          </p:nvGrpSpPr>
          <p:grpSpPr bwMode="auto">
            <a:xfrm>
              <a:off x="3924300" y="2763838"/>
              <a:ext cx="754063" cy="409575"/>
              <a:chOff x="4224" y="1068"/>
              <a:chExt cx="432" cy="228"/>
            </a:xfrm>
          </p:grpSpPr>
          <p:grpSp>
            <p:nvGrpSpPr>
              <p:cNvPr id="74857" name="Group 32"/>
              <p:cNvGrpSpPr>
                <a:grpSpLocks/>
              </p:cNvGrpSpPr>
              <p:nvPr/>
            </p:nvGrpSpPr>
            <p:grpSpPr bwMode="auto">
              <a:xfrm>
                <a:off x="4224" y="1068"/>
                <a:ext cx="432" cy="228"/>
                <a:chOff x="4224" y="1068"/>
                <a:chExt cx="432" cy="228"/>
              </a:xfrm>
            </p:grpSpPr>
            <p:sp>
              <p:nvSpPr>
                <p:cNvPr id="343073" name="AutoShape 33"/>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R2</a:t>
                  </a:r>
                </a:p>
              </p:txBody>
            </p:sp>
            <p:sp>
              <p:nvSpPr>
                <p:cNvPr id="343074" name="Oval 34"/>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343075" name="AutoShape 35"/>
              <p:cNvSpPr>
                <a:spLocks noChangeArrowheads="1"/>
              </p:cNvSpPr>
              <p:nvPr/>
            </p:nvSpPr>
            <p:spPr bwMode="auto">
              <a:xfrm rot="672657" flipH="1">
                <a:off x="4476" y="111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76" name="AutoShape 36"/>
              <p:cNvSpPr>
                <a:spLocks noChangeArrowheads="1"/>
              </p:cNvSpPr>
              <p:nvPr/>
            </p:nvSpPr>
            <p:spPr bwMode="auto">
              <a:xfrm rot="660099">
                <a:off x="4254" y="1086"/>
                <a:ext cx="144" cy="49"/>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77" name="AutoShape 37"/>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78" name="AutoShape 38"/>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cxnSp>
          <p:nvCxnSpPr>
            <p:cNvPr id="74777" name="AutoShape 39"/>
            <p:cNvCxnSpPr>
              <a:cxnSpLocks noChangeShapeType="1"/>
              <a:stCxn id="343073" idx="3"/>
              <a:endCxn id="343090" idx="1"/>
            </p:cNvCxnSpPr>
            <p:nvPr/>
          </p:nvCxnSpPr>
          <p:spPr bwMode="auto">
            <a:xfrm>
              <a:off x="4302125" y="3173413"/>
              <a:ext cx="346075" cy="957262"/>
            </a:xfrm>
            <a:prstGeom prst="straightConnector1">
              <a:avLst/>
            </a:prstGeom>
            <a:noFill/>
            <a:ln w="9525">
              <a:solidFill>
                <a:schemeClr val="tx1"/>
              </a:solidFill>
              <a:round/>
              <a:headEnd type="triangle" w="med" len="med"/>
              <a:tailEnd type="triangle" w="med" len="med"/>
            </a:ln>
          </p:spPr>
        </p:cxnSp>
        <p:sp>
          <p:nvSpPr>
            <p:cNvPr id="74778" name="Text Box 40"/>
            <p:cNvSpPr txBox="1">
              <a:spLocks noChangeArrowheads="1"/>
            </p:cNvSpPr>
            <p:nvPr/>
          </p:nvSpPr>
          <p:spPr bwMode="auto">
            <a:xfrm>
              <a:off x="4175125" y="3195638"/>
              <a:ext cx="671513"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343081" name="Cloud"/>
            <p:cNvSpPr>
              <a:spLocks noChangeAspect="1" noEditPoints="1" noChangeArrowheads="1"/>
            </p:cNvSpPr>
            <p:nvPr/>
          </p:nvSpPr>
          <p:spPr bwMode="auto">
            <a:xfrm>
              <a:off x="5265738" y="2676525"/>
              <a:ext cx="1236662" cy="695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4780" name="Text Box 42"/>
            <p:cNvSpPr txBox="1">
              <a:spLocks noChangeArrowheads="1"/>
            </p:cNvSpPr>
            <p:nvPr/>
          </p:nvSpPr>
          <p:spPr bwMode="auto">
            <a:xfrm>
              <a:off x="5113338" y="2386013"/>
              <a:ext cx="1341437"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19.2.6.0/24</a:t>
              </a:r>
            </a:p>
          </p:txBody>
        </p:sp>
        <p:cxnSp>
          <p:nvCxnSpPr>
            <p:cNvPr id="74781" name="AutoShape 43"/>
            <p:cNvCxnSpPr>
              <a:cxnSpLocks noChangeShapeType="1"/>
              <a:stCxn id="343073" idx="4"/>
              <a:endCxn id="343081" idx="0"/>
            </p:cNvCxnSpPr>
            <p:nvPr/>
          </p:nvCxnSpPr>
          <p:spPr bwMode="auto">
            <a:xfrm>
              <a:off x="4678363" y="2968625"/>
              <a:ext cx="590550" cy="55563"/>
            </a:xfrm>
            <a:prstGeom prst="straightConnector1">
              <a:avLst/>
            </a:prstGeom>
            <a:noFill/>
            <a:ln w="9525">
              <a:solidFill>
                <a:schemeClr val="tx1"/>
              </a:solidFill>
              <a:round/>
              <a:headEnd/>
              <a:tailEnd type="triangle" w="med" len="med"/>
            </a:ln>
          </p:spPr>
        </p:cxnSp>
        <p:sp>
          <p:nvSpPr>
            <p:cNvPr id="74782" name="Text Box 44"/>
            <p:cNvSpPr txBox="1">
              <a:spLocks noChangeArrowheads="1"/>
            </p:cNvSpPr>
            <p:nvPr/>
          </p:nvSpPr>
          <p:spPr bwMode="auto">
            <a:xfrm>
              <a:off x="4457700" y="2676525"/>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grpSp>
          <p:nvGrpSpPr>
            <p:cNvPr id="74783" name="Group 45"/>
            <p:cNvGrpSpPr>
              <a:grpSpLocks/>
            </p:cNvGrpSpPr>
            <p:nvPr/>
          </p:nvGrpSpPr>
          <p:grpSpPr bwMode="auto">
            <a:xfrm>
              <a:off x="4594225" y="4079875"/>
              <a:ext cx="754063" cy="411163"/>
              <a:chOff x="4224" y="1068"/>
              <a:chExt cx="432" cy="228"/>
            </a:xfrm>
          </p:grpSpPr>
          <p:grpSp>
            <p:nvGrpSpPr>
              <p:cNvPr id="74850" name="Group 46"/>
              <p:cNvGrpSpPr>
                <a:grpSpLocks/>
              </p:cNvGrpSpPr>
              <p:nvPr/>
            </p:nvGrpSpPr>
            <p:grpSpPr bwMode="auto">
              <a:xfrm>
                <a:off x="4224" y="1068"/>
                <a:ext cx="432" cy="228"/>
                <a:chOff x="4224" y="1068"/>
                <a:chExt cx="432" cy="228"/>
              </a:xfrm>
            </p:grpSpPr>
            <p:sp>
              <p:nvSpPr>
                <p:cNvPr id="343087" name="AutoShape 47"/>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R4</a:t>
                  </a:r>
                </a:p>
              </p:txBody>
            </p:sp>
            <p:sp>
              <p:nvSpPr>
                <p:cNvPr id="343088" name="Oval 48"/>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343089" name="AutoShape 49"/>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90" name="AutoShape 50"/>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91" name="AutoShape 51"/>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sp>
            <p:nvSpPr>
              <p:cNvPr id="343092" name="AutoShape 5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tIns="155448" anchor="ctr"/>
              <a:lstStyle/>
              <a:p>
                <a:pPr>
                  <a:buFont typeface="Arial" pitchFamily="34" charset="0"/>
                  <a:buNone/>
                  <a:defRPr/>
                </a:pPr>
                <a:endParaRPr lang="en-US">
                  <a:latin typeface="Arial" pitchFamily="34" charset="0"/>
                </a:endParaRPr>
              </a:p>
            </p:txBody>
          </p:sp>
        </p:grpSp>
        <p:sp>
          <p:nvSpPr>
            <p:cNvPr id="74784" name="Text Box 53"/>
            <p:cNvSpPr txBox="1">
              <a:spLocks noChangeArrowheads="1"/>
            </p:cNvSpPr>
            <p:nvPr/>
          </p:nvSpPr>
          <p:spPr bwMode="auto">
            <a:xfrm>
              <a:off x="4022725" y="4248150"/>
              <a:ext cx="671513"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4785" name="Text Box 54"/>
            <p:cNvSpPr txBox="1">
              <a:spLocks noChangeArrowheads="1"/>
            </p:cNvSpPr>
            <p:nvPr/>
          </p:nvSpPr>
          <p:spPr bwMode="auto">
            <a:xfrm>
              <a:off x="4343400" y="3713163"/>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cxnSp>
          <p:nvCxnSpPr>
            <p:cNvPr id="74786" name="AutoShape 55"/>
            <p:cNvCxnSpPr>
              <a:cxnSpLocks noChangeShapeType="1"/>
              <a:stCxn id="343087" idx="4"/>
              <a:endCxn id="343081" idx="1"/>
            </p:cNvCxnSpPr>
            <p:nvPr/>
          </p:nvCxnSpPr>
          <p:spPr bwMode="auto">
            <a:xfrm flipV="1">
              <a:off x="5348288" y="3371850"/>
              <a:ext cx="536575" cy="914400"/>
            </a:xfrm>
            <a:prstGeom prst="straightConnector1">
              <a:avLst/>
            </a:prstGeom>
            <a:noFill/>
            <a:ln w="9525">
              <a:solidFill>
                <a:schemeClr val="tx1"/>
              </a:solidFill>
              <a:round/>
              <a:headEnd/>
              <a:tailEnd type="triangle" w="med" len="med"/>
            </a:ln>
          </p:spPr>
        </p:cxnSp>
        <p:sp>
          <p:nvSpPr>
            <p:cNvPr id="74787" name="Text Box 56"/>
            <p:cNvSpPr txBox="1">
              <a:spLocks noChangeArrowheads="1"/>
            </p:cNvSpPr>
            <p:nvPr/>
          </p:nvSpPr>
          <p:spPr bwMode="auto">
            <a:xfrm>
              <a:off x="5265738" y="3886200"/>
              <a:ext cx="669925" cy="366713"/>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2</a:t>
              </a:r>
            </a:p>
          </p:txBody>
        </p:sp>
        <p:sp>
          <p:nvSpPr>
            <p:cNvPr id="343097" name="Cloud"/>
            <p:cNvSpPr>
              <a:spLocks noChangeAspect="1" noEditPoints="1" noChangeArrowheads="1"/>
            </p:cNvSpPr>
            <p:nvPr/>
          </p:nvSpPr>
          <p:spPr bwMode="auto">
            <a:xfrm>
              <a:off x="4913313" y="4919663"/>
              <a:ext cx="1128712" cy="693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dirty="0">
                  <a:latin typeface="Comic Sans MS" pitchFamily="66" charset="0"/>
                </a:rPr>
                <a:t>Stub</a:t>
              </a:r>
            </a:p>
          </p:txBody>
        </p:sp>
        <p:sp>
          <p:nvSpPr>
            <p:cNvPr id="74789" name="Text Box 58"/>
            <p:cNvSpPr txBox="1">
              <a:spLocks noChangeArrowheads="1"/>
            </p:cNvSpPr>
            <p:nvPr/>
          </p:nvSpPr>
          <p:spPr bwMode="auto">
            <a:xfrm>
              <a:off x="4846638" y="5613400"/>
              <a:ext cx="13398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19.2.7.0/24</a:t>
              </a:r>
            </a:p>
          </p:txBody>
        </p:sp>
        <p:cxnSp>
          <p:nvCxnSpPr>
            <p:cNvPr id="74790" name="AutoShape 59"/>
            <p:cNvCxnSpPr>
              <a:cxnSpLocks noChangeShapeType="1"/>
              <a:stCxn id="343087" idx="3"/>
              <a:endCxn id="343097" idx="3"/>
            </p:cNvCxnSpPr>
            <p:nvPr/>
          </p:nvCxnSpPr>
          <p:spPr bwMode="auto">
            <a:xfrm rot="16200000" flipH="1">
              <a:off x="4991101" y="4471987"/>
              <a:ext cx="468312" cy="506413"/>
            </a:xfrm>
            <a:prstGeom prst="straightConnector1">
              <a:avLst/>
            </a:prstGeom>
            <a:noFill/>
            <a:ln w="9525">
              <a:solidFill>
                <a:schemeClr val="tx1"/>
              </a:solidFill>
              <a:round/>
              <a:headEnd/>
              <a:tailEnd type="triangle" w="med" len="med"/>
            </a:ln>
          </p:spPr>
        </p:cxnSp>
        <p:sp>
          <p:nvSpPr>
            <p:cNvPr id="74791" name="Text Box 60"/>
            <p:cNvSpPr txBox="1">
              <a:spLocks noChangeArrowheads="1"/>
            </p:cNvSpPr>
            <p:nvPr/>
          </p:nvSpPr>
          <p:spPr bwMode="auto">
            <a:xfrm>
              <a:off x="4929188" y="4403725"/>
              <a:ext cx="671512"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grpSp>
          <p:nvGrpSpPr>
            <p:cNvPr id="74792" name="Group 61"/>
            <p:cNvGrpSpPr>
              <a:grpSpLocks/>
            </p:cNvGrpSpPr>
            <p:nvPr/>
          </p:nvGrpSpPr>
          <p:grpSpPr bwMode="auto">
            <a:xfrm>
              <a:off x="3505200" y="4835525"/>
              <a:ext cx="754063" cy="411163"/>
              <a:chOff x="4224" y="1068"/>
              <a:chExt cx="432" cy="228"/>
            </a:xfrm>
          </p:grpSpPr>
          <p:grpSp>
            <p:nvGrpSpPr>
              <p:cNvPr id="74843" name="Group 62"/>
              <p:cNvGrpSpPr>
                <a:grpSpLocks/>
              </p:cNvGrpSpPr>
              <p:nvPr/>
            </p:nvGrpSpPr>
            <p:grpSpPr bwMode="auto">
              <a:xfrm>
                <a:off x="4224" y="1068"/>
                <a:ext cx="432" cy="228"/>
                <a:chOff x="4224" y="1068"/>
                <a:chExt cx="432" cy="228"/>
              </a:xfrm>
            </p:grpSpPr>
            <p:sp>
              <p:nvSpPr>
                <p:cNvPr id="343103" name="AutoShape 63"/>
                <p:cNvSpPr>
                  <a:spLocks noChangeArrowheads="1"/>
                </p:cNvSpPr>
                <p:nvPr/>
              </p:nvSpPr>
              <p:spPr bwMode="auto">
                <a:xfrm>
                  <a:off x="4224" y="1068"/>
                  <a:ext cx="432" cy="228"/>
                </a:xfrm>
                <a:prstGeom prst="can">
                  <a:avLst>
                    <a:gd name="adj" fmla="val 50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lIns="101859" tIns="173162" rIns="101859" bIns="50929" anchor="ctr"/>
                <a:lstStyle/>
                <a:p>
                  <a:pPr algn="ctr" defTabSz="1019175">
                    <a:spcBef>
                      <a:spcPct val="0"/>
                    </a:spcBef>
                    <a:buClrTx/>
                    <a:buSzTx/>
                    <a:buFontTx/>
                    <a:buNone/>
                    <a:defRPr/>
                  </a:pPr>
                  <a:r>
                    <a:rPr lang="en-US" sz="1600">
                      <a:latin typeface="Comic Sans MS" pitchFamily="66" charset="0"/>
                    </a:rPr>
                    <a:t>R3</a:t>
                  </a:r>
                </a:p>
              </p:txBody>
            </p:sp>
            <p:sp>
              <p:nvSpPr>
                <p:cNvPr id="343104" name="Oval 64"/>
                <p:cNvSpPr>
                  <a:spLocks noChangeArrowheads="1"/>
                </p:cNvSpPr>
                <p:nvPr/>
              </p:nvSpPr>
              <p:spPr bwMode="auto">
                <a:xfrm>
                  <a:off x="4224" y="1068"/>
                  <a:ext cx="432" cy="114"/>
                </a:xfrm>
                <a:prstGeom prst="ellipse">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grpSp>
          <p:sp>
            <p:nvSpPr>
              <p:cNvPr id="343105" name="AutoShape 65"/>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343106" name="AutoShape 66"/>
              <p:cNvSpPr>
                <a:spLocks noChangeArrowheads="1"/>
              </p:cNvSpPr>
              <p:nvPr/>
            </p:nvSpPr>
            <p:spPr bwMode="auto">
              <a:xfrm rot="660099">
                <a:off x="4254" y="1086"/>
                <a:ext cx="144" cy="48"/>
              </a:xfrm>
              <a:prstGeom prst="rightArrow">
                <a:avLst>
                  <a:gd name="adj1" fmla="val 50000"/>
                  <a:gd name="adj2" fmla="val 75000"/>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343107" name="AutoShape 67"/>
              <p:cNvSpPr>
                <a:spLocks noChangeArrowheads="1"/>
              </p:cNvSpPr>
              <p:nvPr/>
            </p:nvSpPr>
            <p:spPr bwMode="auto">
              <a:xfrm rot="-2069624">
                <a:off x="4440" y="1074"/>
                <a:ext cx="65"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sp>
            <p:nvSpPr>
              <p:cNvPr id="343108" name="AutoShape 68"/>
              <p:cNvSpPr>
                <a:spLocks noChangeArrowheads="1"/>
              </p:cNvSpPr>
              <p:nvPr/>
            </p:nvSpPr>
            <p:spPr bwMode="auto">
              <a:xfrm rot="8329323">
                <a:off x="4365" y="1128"/>
                <a:ext cx="69" cy="48"/>
              </a:xfrm>
              <a:prstGeom prst="rightArrow">
                <a:avLst>
                  <a:gd name="adj1" fmla="val 50000"/>
                  <a:gd name="adj2" fmla="val 35938"/>
                </a:avLst>
              </a:prstGeom>
              <a:gradFill rotWithShape="1">
                <a:gsLst>
                  <a:gs pos="0">
                    <a:schemeClr val="bg2">
                      <a:gamma/>
                      <a:shade val="46275"/>
                      <a:invGamma/>
                    </a:schemeClr>
                  </a:gs>
                  <a:gs pos="50000">
                    <a:schemeClr val="bg2"/>
                  </a:gs>
                  <a:gs pos="100000">
                    <a:schemeClr val="bg2">
                      <a:gamma/>
                      <a:shade val="46275"/>
                      <a:invGamma/>
                    </a:schemeClr>
                  </a:gs>
                </a:gsLst>
                <a:lin ang="0" scaled="1"/>
              </a:gradFill>
              <a:ln w="9525">
                <a:solidFill>
                  <a:schemeClr val="tx1"/>
                </a:solidFill>
                <a:miter lim="800000"/>
                <a:headEnd/>
                <a:tailEnd/>
              </a:ln>
              <a:effectLst/>
            </p:spPr>
            <p:txBody>
              <a:bodyPr wrap="none" anchor="ctr"/>
              <a:lstStyle/>
              <a:p>
                <a:pPr>
                  <a:buFont typeface="Arial" pitchFamily="34" charset="0"/>
                  <a:buNone/>
                  <a:defRPr/>
                </a:pPr>
                <a:endParaRPr lang="en-US">
                  <a:latin typeface="Arial" pitchFamily="34" charset="0"/>
                </a:endParaRPr>
              </a:p>
            </p:txBody>
          </p:sp>
        </p:grpSp>
        <p:cxnSp>
          <p:nvCxnSpPr>
            <p:cNvPr id="74793" name="AutoShape 69"/>
            <p:cNvCxnSpPr>
              <a:cxnSpLocks noChangeShapeType="1"/>
              <a:stCxn id="343068" idx="1"/>
              <a:endCxn id="343104" idx="2"/>
            </p:cNvCxnSpPr>
            <p:nvPr/>
          </p:nvCxnSpPr>
          <p:spPr bwMode="auto">
            <a:xfrm>
              <a:off x="3170238" y="4618038"/>
              <a:ext cx="334962" cy="320675"/>
            </a:xfrm>
            <a:prstGeom prst="straightConnector1">
              <a:avLst/>
            </a:prstGeom>
            <a:noFill/>
            <a:ln w="9525">
              <a:solidFill>
                <a:schemeClr val="tx1"/>
              </a:solidFill>
              <a:round/>
              <a:headEnd type="triangle" w="med" len="med"/>
              <a:tailEnd type="triangle" w="med" len="med"/>
            </a:ln>
          </p:spPr>
        </p:cxnSp>
        <p:cxnSp>
          <p:nvCxnSpPr>
            <p:cNvPr id="74794" name="AutoShape 70"/>
            <p:cNvCxnSpPr>
              <a:cxnSpLocks noChangeShapeType="1"/>
              <a:stCxn id="343068" idx="2"/>
              <a:endCxn id="343087" idx="2"/>
            </p:cNvCxnSpPr>
            <p:nvPr/>
          </p:nvCxnSpPr>
          <p:spPr bwMode="auto">
            <a:xfrm>
              <a:off x="3922713" y="4271963"/>
              <a:ext cx="671512" cy="14287"/>
            </a:xfrm>
            <a:prstGeom prst="straightConnector1">
              <a:avLst/>
            </a:prstGeom>
            <a:noFill/>
            <a:ln w="9525">
              <a:solidFill>
                <a:schemeClr val="tx1"/>
              </a:solidFill>
              <a:round/>
              <a:headEnd type="triangle" w="med" len="med"/>
              <a:tailEnd type="triangle" w="med" len="med"/>
            </a:ln>
          </p:spPr>
        </p:cxnSp>
        <p:cxnSp>
          <p:nvCxnSpPr>
            <p:cNvPr id="74795" name="AutoShape 71"/>
            <p:cNvCxnSpPr>
              <a:cxnSpLocks noChangeShapeType="1"/>
              <a:stCxn id="343048" idx="3"/>
              <a:endCxn id="343068" idx="3"/>
            </p:cNvCxnSpPr>
            <p:nvPr/>
          </p:nvCxnSpPr>
          <p:spPr bwMode="auto">
            <a:xfrm>
              <a:off x="2844800" y="3400425"/>
              <a:ext cx="325438" cy="563563"/>
            </a:xfrm>
            <a:prstGeom prst="straightConnector1">
              <a:avLst/>
            </a:prstGeom>
            <a:noFill/>
            <a:ln w="9525">
              <a:solidFill>
                <a:schemeClr val="tx1"/>
              </a:solidFill>
              <a:round/>
              <a:headEnd type="triangle" w="med" len="med"/>
              <a:tailEnd type="triangle" w="med" len="med"/>
            </a:ln>
          </p:spPr>
        </p:cxnSp>
        <p:sp>
          <p:nvSpPr>
            <p:cNvPr id="74796" name="Text Box 72"/>
            <p:cNvSpPr txBox="1">
              <a:spLocks noChangeArrowheads="1"/>
            </p:cNvSpPr>
            <p:nvPr/>
          </p:nvSpPr>
          <p:spPr bwMode="auto">
            <a:xfrm>
              <a:off x="2614613" y="3665538"/>
              <a:ext cx="669925" cy="366712"/>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4797" name="Text Box 73"/>
            <p:cNvSpPr txBox="1">
              <a:spLocks noChangeArrowheads="1"/>
            </p:cNvSpPr>
            <p:nvPr/>
          </p:nvSpPr>
          <p:spPr bwMode="auto">
            <a:xfrm>
              <a:off x="3200400" y="4592638"/>
              <a:ext cx="671513"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cxnSp>
          <p:nvCxnSpPr>
            <p:cNvPr id="74798" name="AutoShape 74"/>
            <p:cNvCxnSpPr>
              <a:cxnSpLocks noChangeShapeType="1"/>
              <a:stCxn id="343103" idx="4"/>
              <a:endCxn id="343097" idx="0"/>
            </p:cNvCxnSpPr>
            <p:nvPr/>
          </p:nvCxnSpPr>
          <p:spPr bwMode="auto">
            <a:xfrm>
              <a:off x="4259263" y="5041900"/>
              <a:ext cx="657225" cy="225425"/>
            </a:xfrm>
            <a:prstGeom prst="straightConnector1">
              <a:avLst/>
            </a:prstGeom>
            <a:noFill/>
            <a:ln w="9525">
              <a:solidFill>
                <a:schemeClr val="tx1"/>
              </a:solidFill>
              <a:round/>
              <a:headEnd/>
              <a:tailEnd type="triangle" w="med" len="med"/>
            </a:ln>
          </p:spPr>
        </p:cxnSp>
        <p:sp>
          <p:nvSpPr>
            <p:cNvPr id="74799" name="Text Box 75"/>
            <p:cNvSpPr txBox="1">
              <a:spLocks noChangeArrowheads="1"/>
            </p:cNvSpPr>
            <p:nvPr/>
          </p:nvSpPr>
          <p:spPr bwMode="auto">
            <a:xfrm>
              <a:off x="4044950" y="4781550"/>
              <a:ext cx="669925" cy="3683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3</a:t>
              </a:r>
            </a:p>
          </p:txBody>
        </p:sp>
      </p:grpSp>
      <p:sp>
        <p:nvSpPr>
          <p:cNvPr id="74800" name="Rectangle 76"/>
          <p:cNvSpPr>
            <a:spLocks noChangeArrowheads="1"/>
          </p:cNvSpPr>
          <p:nvPr/>
        </p:nvSpPr>
        <p:spPr bwMode="auto">
          <a:xfrm>
            <a:off x="6118225" y="1985963"/>
            <a:ext cx="3813175" cy="2332037"/>
          </a:xfrm>
          <a:prstGeom prst="rect">
            <a:avLst/>
          </a:prstGeom>
          <a:noFill/>
          <a:ln w="9525">
            <a:noFill/>
            <a:miter lim="800000"/>
            <a:headEnd/>
            <a:tailEnd/>
          </a:ln>
        </p:spPr>
        <p:txBody>
          <a:bodyPr lIns="101859" tIns="50929" rIns="101859" bIns="50929"/>
          <a:lstStyle/>
          <a:p>
            <a:pPr marL="423863" indent="-423863" algn="l" defTabSz="1019175">
              <a:buClr>
                <a:schemeClr val="tx1"/>
              </a:buClr>
              <a:buSzTx/>
              <a:buFont typeface="Monotype Sorts" pitchFamily="2" charset="2"/>
              <a:buAutoNum type="arabicPeriod" startAt="6"/>
            </a:pPr>
            <a:r>
              <a:rPr lang="en-US" sz="2200" dirty="0">
                <a:latin typeface="+mn-lt"/>
              </a:rPr>
              <a:t>Final Network Graph</a:t>
            </a:r>
          </a:p>
          <a:p>
            <a:pPr marL="892175" lvl="1" indent="-382588" algn="l" defTabSz="1019175">
              <a:buFont typeface="Arial" charset="0"/>
              <a:buChar char="–"/>
            </a:pPr>
            <a:r>
              <a:rPr lang="en-US" sz="2000" dirty="0">
                <a:latin typeface="+mn-lt"/>
              </a:rPr>
              <a:t>Stub networks are  added</a:t>
            </a:r>
          </a:p>
        </p:txBody>
      </p:sp>
      <p:grpSp>
        <p:nvGrpSpPr>
          <p:cNvPr id="74801" name="Group 131"/>
          <p:cNvGrpSpPr>
            <a:grpSpLocks/>
          </p:cNvGrpSpPr>
          <p:nvPr/>
        </p:nvGrpSpPr>
        <p:grpSpPr bwMode="auto">
          <a:xfrm>
            <a:off x="6202363" y="3368675"/>
            <a:ext cx="3605212" cy="2870200"/>
            <a:chOff x="3552" y="2544"/>
            <a:chExt cx="2064" cy="1596"/>
          </a:xfrm>
        </p:grpSpPr>
        <p:sp>
          <p:nvSpPr>
            <p:cNvPr id="74802" name="Oval 78"/>
            <p:cNvSpPr>
              <a:spLocks noChangeArrowheads="1"/>
            </p:cNvSpPr>
            <p:nvPr/>
          </p:nvSpPr>
          <p:spPr bwMode="auto">
            <a:xfrm>
              <a:off x="3984" y="2880"/>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R1</a:t>
              </a:r>
            </a:p>
          </p:txBody>
        </p:sp>
        <p:sp>
          <p:nvSpPr>
            <p:cNvPr id="74803" name="Oval 79"/>
            <p:cNvSpPr>
              <a:spLocks noChangeArrowheads="1"/>
            </p:cNvSpPr>
            <p:nvPr/>
          </p:nvSpPr>
          <p:spPr bwMode="auto">
            <a:xfrm>
              <a:off x="4656" y="2736"/>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R2</a:t>
              </a:r>
            </a:p>
          </p:txBody>
        </p:sp>
        <p:sp>
          <p:nvSpPr>
            <p:cNvPr id="74804" name="Oval 80"/>
            <p:cNvSpPr>
              <a:spLocks noChangeArrowheads="1"/>
            </p:cNvSpPr>
            <p:nvPr/>
          </p:nvSpPr>
          <p:spPr bwMode="auto">
            <a:xfrm>
              <a:off x="4896" y="3168"/>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R4</a:t>
              </a:r>
            </a:p>
          </p:txBody>
        </p:sp>
        <p:sp>
          <p:nvSpPr>
            <p:cNvPr id="74805" name="Oval 81"/>
            <p:cNvSpPr>
              <a:spLocks noChangeArrowheads="1"/>
            </p:cNvSpPr>
            <p:nvPr/>
          </p:nvSpPr>
          <p:spPr bwMode="auto">
            <a:xfrm>
              <a:off x="4608" y="3744"/>
              <a:ext cx="192" cy="192"/>
            </a:xfrm>
            <a:prstGeom prst="ellipse">
              <a:avLst/>
            </a:prstGeom>
            <a:solidFill>
              <a:schemeClr val="accent1"/>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R3</a:t>
              </a:r>
            </a:p>
          </p:txBody>
        </p:sp>
        <p:sp>
          <p:nvSpPr>
            <p:cNvPr id="74806" name="Oval 82"/>
            <p:cNvSpPr>
              <a:spLocks noChangeArrowheads="1"/>
            </p:cNvSpPr>
            <p:nvPr/>
          </p:nvSpPr>
          <p:spPr bwMode="auto">
            <a:xfrm>
              <a:off x="4224" y="3312"/>
              <a:ext cx="192" cy="192"/>
            </a:xfrm>
            <a:prstGeom prst="ellipse">
              <a:avLst/>
            </a:prstGeom>
            <a:solidFill>
              <a:srgbClr val="FF9933"/>
            </a:solidFill>
            <a:ln w="9525">
              <a:solidFill>
                <a:schemeClr val="tx1"/>
              </a:solidFill>
              <a:round/>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T</a:t>
              </a:r>
            </a:p>
          </p:txBody>
        </p:sp>
        <p:cxnSp>
          <p:nvCxnSpPr>
            <p:cNvPr id="74807" name="AutoShape 83"/>
            <p:cNvCxnSpPr>
              <a:cxnSpLocks noChangeShapeType="1"/>
              <a:stCxn id="74802" idx="7"/>
              <a:endCxn id="74803" idx="2"/>
            </p:cNvCxnSpPr>
            <p:nvPr/>
          </p:nvCxnSpPr>
          <p:spPr bwMode="auto">
            <a:xfrm rot="-5400000">
              <a:off x="4364" y="2616"/>
              <a:ext cx="76" cy="508"/>
            </a:xfrm>
            <a:prstGeom prst="curvedConnector2">
              <a:avLst/>
            </a:prstGeom>
            <a:noFill/>
            <a:ln w="9525">
              <a:solidFill>
                <a:schemeClr val="tx1"/>
              </a:solidFill>
              <a:round/>
              <a:headEnd/>
              <a:tailEnd type="triangle" w="med" len="med"/>
            </a:ln>
          </p:spPr>
        </p:cxnSp>
        <p:cxnSp>
          <p:nvCxnSpPr>
            <p:cNvPr id="74808" name="AutoShape 84"/>
            <p:cNvCxnSpPr>
              <a:cxnSpLocks noChangeShapeType="1"/>
              <a:stCxn id="74803" idx="3"/>
              <a:endCxn id="74802" idx="6"/>
            </p:cNvCxnSpPr>
            <p:nvPr/>
          </p:nvCxnSpPr>
          <p:spPr bwMode="auto">
            <a:xfrm rot="5400000">
              <a:off x="4392" y="2684"/>
              <a:ext cx="76" cy="508"/>
            </a:xfrm>
            <a:prstGeom prst="curvedConnector2">
              <a:avLst/>
            </a:prstGeom>
            <a:noFill/>
            <a:ln w="9525">
              <a:solidFill>
                <a:schemeClr val="tx1"/>
              </a:solidFill>
              <a:round/>
              <a:headEnd/>
              <a:tailEnd type="triangle" w="med" len="med"/>
            </a:ln>
          </p:spPr>
        </p:cxnSp>
        <p:cxnSp>
          <p:nvCxnSpPr>
            <p:cNvPr id="74809" name="AutoShape 85"/>
            <p:cNvCxnSpPr>
              <a:cxnSpLocks noChangeShapeType="1"/>
              <a:stCxn id="74803" idx="6"/>
              <a:endCxn id="74804" idx="7"/>
            </p:cNvCxnSpPr>
            <p:nvPr/>
          </p:nvCxnSpPr>
          <p:spPr bwMode="auto">
            <a:xfrm>
              <a:off x="4848" y="2832"/>
              <a:ext cx="212" cy="364"/>
            </a:xfrm>
            <a:prstGeom prst="curvedConnector2">
              <a:avLst/>
            </a:prstGeom>
            <a:noFill/>
            <a:ln w="9525">
              <a:solidFill>
                <a:schemeClr val="tx1"/>
              </a:solidFill>
              <a:round/>
              <a:headEnd/>
              <a:tailEnd type="triangle" w="med" len="med"/>
            </a:ln>
          </p:spPr>
        </p:cxnSp>
        <p:cxnSp>
          <p:nvCxnSpPr>
            <p:cNvPr id="74810" name="AutoShape 86"/>
            <p:cNvCxnSpPr>
              <a:cxnSpLocks noChangeShapeType="1"/>
              <a:stCxn id="74804" idx="2"/>
              <a:endCxn id="74803" idx="4"/>
            </p:cNvCxnSpPr>
            <p:nvPr/>
          </p:nvCxnSpPr>
          <p:spPr bwMode="auto">
            <a:xfrm rot="10800000">
              <a:off x="4752" y="2928"/>
              <a:ext cx="144" cy="336"/>
            </a:xfrm>
            <a:prstGeom prst="curvedConnector2">
              <a:avLst/>
            </a:prstGeom>
            <a:noFill/>
            <a:ln w="9525">
              <a:solidFill>
                <a:schemeClr val="tx1"/>
              </a:solidFill>
              <a:round/>
              <a:headEnd/>
              <a:tailEnd type="triangle" w="med" len="med"/>
            </a:ln>
          </p:spPr>
        </p:cxnSp>
        <p:cxnSp>
          <p:nvCxnSpPr>
            <p:cNvPr id="74811" name="AutoShape 87"/>
            <p:cNvCxnSpPr>
              <a:cxnSpLocks noChangeShapeType="1"/>
              <a:stCxn id="74804" idx="2"/>
              <a:endCxn id="74806" idx="7"/>
            </p:cNvCxnSpPr>
            <p:nvPr/>
          </p:nvCxnSpPr>
          <p:spPr bwMode="auto">
            <a:xfrm rot="10800000" flipV="1">
              <a:off x="4388" y="3264"/>
              <a:ext cx="508" cy="76"/>
            </a:xfrm>
            <a:prstGeom prst="curvedConnector2">
              <a:avLst/>
            </a:prstGeom>
            <a:noFill/>
            <a:ln w="9525">
              <a:solidFill>
                <a:schemeClr val="tx1"/>
              </a:solidFill>
              <a:round/>
              <a:headEnd/>
              <a:tailEnd type="triangle" w="med" len="med"/>
            </a:ln>
          </p:spPr>
        </p:cxnSp>
        <p:cxnSp>
          <p:nvCxnSpPr>
            <p:cNvPr id="74812" name="AutoShape 88"/>
            <p:cNvCxnSpPr>
              <a:cxnSpLocks noChangeShapeType="1"/>
              <a:stCxn id="74806" idx="6"/>
              <a:endCxn id="74804" idx="4"/>
            </p:cNvCxnSpPr>
            <p:nvPr/>
          </p:nvCxnSpPr>
          <p:spPr bwMode="auto">
            <a:xfrm flipV="1">
              <a:off x="4416" y="3360"/>
              <a:ext cx="576" cy="48"/>
            </a:xfrm>
            <a:prstGeom prst="curvedConnector2">
              <a:avLst/>
            </a:prstGeom>
            <a:noFill/>
            <a:ln w="9525">
              <a:solidFill>
                <a:schemeClr val="tx1"/>
              </a:solidFill>
              <a:round/>
              <a:headEnd/>
              <a:tailEnd type="triangle" w="med" len="med"/>
            </a:ln>
          </p:spPr>
        </p:cxnSp>
        <p:cxnSp>
          <p:nvCxnSpPr>
            <p:cNvPr id="74813" name="AutoShape 89"/>
            <p:cNvCxnSpPr>
              <a:cxnSpLocks noChangeShapeType="1"/>
              <a:stCxn id="74805" idx="2"/>
              <a:endCxn id="74806" idx="3"/>
            </p:cNvCxnSpPr>
            <p:nvPr/>
          </p:nvCxnSpPr>
          <p:spPr bwMode="auto">
            <a:xfrm rot="10800000">
              <a:off x="4252" y="3476"/>
              <a:ext cx="356" cy="364"/>
            </a:xfrm>
            <a:prstGeom prst="curvedConnector2">
              <a:avLst/>
            </a:prstGeom>
            <a:noFill/>
            <a:ln w="9525">
              <a:solidFill>
                <a:schemeClr val="tx1"/>
              </a:solidFill>
              <a:round/>
              <a:headEnd/>
              <a:tailEnd type="triangle" w="med" len="med"/>
            </a:ln>
          </p:spPr>
        </p:cxnSp>
        <p:cxnSp>
          <p:nvCxnSpPr>
            <p:cNvPr id="74814" name="AutoShape 90"/>
            <p:cNvCxnSpPr>
              <a:cxnSpLocks noChangeShapeType="1"/>
              <a:stCxn id="74806" idx="6"/>
              <a:endCxn id="74805" idx="0"/>
            </p:cNvCxnSpPr>
            <p:nvPr/>
          </p:nvCxnSpPr>
          <p:spPr bwMode="auto">
            <a:xfrm>
              <a:off x="4416" y="3408"/>
              <a:ext cx="288" cy="336"/>
            </a:xfrm>
            <a:prstGeom prst="curvedConnector2">
              <a:avLst/>
            </a:prstGeom>
            <a:noFill/>
            <a:ln w="9525">
              <a:solidFill>
                <a:schemeClr val="tx1"/>
              </a:solidFill>
              <a:round/>
              <a:headEnd/>
              <a:tailEnd type="triangle" w="med" len="med"/>
            </a:ln>
          </p:spPr>
        </p:cxnSp>
        <p:cxnSp>
          <p:nvCxnSpPr>
            <p:cNvPr id="74815" name="AutoShape 91"/>
            <p:cNvCxnSpPr>
              <a:cxnSpLocks noChangeShapeType="1"/>
              <a:stCxn id="74806" idx="2"/>
              <a:endCxn id="74802" idx="4"/>
            </p:cNvCxnSpPr>
            <p:nvPr/>
          </p:nvCxnSpPr>
          <p:spPr bwMode="auto">
            <a:xfrm rot="10800000">
              <a:off x="4080" y="3072"/>
              <a:ext cx="144" cy="336"/>
            </a:xfrm>
            <a:prstGeom prst="curvedConnector2">
              <a:avLst/>
            </a:prstGeom>
            <a:noFill/>
            <a:ln w="9525">
              <a:solidFill>
                <a:schemeClr val="tx1"/>
              </a:solidFill>
              <a:round/>
              <a:headEnd/>
              <a:tailEnd type="triangle" w="med" len="med"/>
            </a:ln>
          </p:spPr>
        </p:cxnSp>
        <p:cxnSp>
          <p:nvCxnSpPr>
            <p:cNvPr id="74816" name="AutoShape 92"/>
            <p:cNvCxnSpPr>
              <a:cxnSpLocks noChangeShapeType="1"/>
              <a:stCxn id="74802" idx="6"/>
              <a:endCxn id="74806" idx="0"/>
            </p:cNvCxnSpPr>
            <p:nvPr/>
          </p:nvCxnSpPr>
          <p:spPr bwMode="auto">
            <a:xfrm>
              <a:off x="4176" y="2976"/>
              <a:ext cx="144" cy="336"/>
            </a:xfrm>
            <a:prstGeom prst="curvedConnector2">
              <a:avLst/>
            </a:prstGeom>
            <a:noFill/>
            <a:ln w="9525">
              <a:solidFill>
                <a:schemeClr val="tx1"/>
              </a:solidFill>
              <a:round/>
              <a:headEnd/>
              <a:tailEnd type="triangle" w="med" len="med"/>
            </a:ln>
          </p:spPr>
        </p:cxnSp>
        <p:sp>
          <p:nvSpPr>
            <p:cNvPr id="74817" name="Text Box 93"/>
            <p:cNvSpPr txBox="1">
              <a:spLocks noChangeArrowheads="1"/>
            </p:cNvSpPr>
            <p:nvPr/>
          </p:nvSpPr>
          <p:spPr bwMode="auto">
            <a:xfrm>
              <a:off x="4209" y="268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818" name="Text Box 94"/>
            <p:cNvSpPr txBox="1">
              <a:spLocks noChangeArrowheads="1"/>
            </p:cNvSpPr>
            <p:nvPr/>
          </p:nvSpPr>
          <p:spPr bwMode="auto">
            <a:xfrm>
              <a:off x="4281" y="2937"/>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4</a:t>
              </a:r>
            </a:p>
          </p:txBody>
        </p:sp>
        <p:sp>
          <p:nvSpPr>
            <p:cNvPr id="74819" name="Text Box 95"/>
            <p:cNvSpPr txBox="1">
              <a:spLocks noChangeArrowheads="1"/>
            </p:cNvSpPr>
            <p:nvPr/>
          </p:nvSpPr>
          <p:spPr bwMode="auto">
            <a:xfrm>
              <a:off x="4530" y="3015"/>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4820" name="Text Box 96"/>
            <p:cNvSpPr txBox="1">
              <a:spLocks noChangeArrowheads="1"/>
            </p:cNvSpPr>
            <p:nvPr/>
          </p:nvSpPr>
          <p:spPr bwMode="auto">
            <a:xfrm>
              <a:off x="4896" y="2880"/>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74821" name="Text Box 97"/>
            <p:cNvSpPr txBox="1">
              <a:spLocks noChangeArrowheads="1"/>
            </p:cNvSpPr>
            <p:nvPr/>
          </p:nvSpPr>
          <p:spPr bwMode="auto">
            <a:xfrm>
              <a:off x="4416" y="3120"/>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6</a:t>
              </a:r>
            </a:p>
          </p:txBody>
        </p:sp>
        <p:sp>
          <p:nvSpPr>
            <p:cNvPr id="74822" name="Text Box 98"/>
            <p:cNvSpPr txBox="1">
              <a:spLocks noChangeArrowheads="1"/>
            </p:cNvSpPr>
            <p:nvPr/>
          </p:nvSpPr>
          <p:spPr bwMode="auto">
            <a:xfrm>
              <a:off x="4542" y="3369"/>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4823" name="Text Box 99"/>
            <p:cNvSpPr txBox="1">
              <a:spLocks noChangeArrowheads="1"/>
            </p:cNvSpPr>
            <p:nvPr/>
          </p:nvSpPr>
          <p:spPr bwMode="auto">
            <a:xfrm>
              <a:off x="4416" y="3504"/>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4824" name="Text Box 100"/>
            <p:cNvSpPr txBox="1">
              <a:spLocks noChangeArrowheads="1"/>
            </p:cNvSpPr>
            <p:nvPr/>
          </p:nvSpPr>
          <p:spPr bwMode="auto">
            <a:xfrm>
              <a:off x="3852" y="3120"/>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0</a:t>
              </a:r>
            </a:p>
          </p:txBody>
        </p:sp>
        <p:sp>
          <p:nvSpPr>
            <p:cNvPr id="74825" name="Text Box 101"/>
            <p:cNvSpPr txBox="1">
              <a:spLocks noChangeArrowheads="1"/>
            </p:cNvSpPr>
            <p:nvPr/>
          </p:nvSpPr>
          <p:spPr bwMode="auto">
            <a:xfrm>
              <a:off x="4191" y="3045"/>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12</a:t>
              </a:r>
            </a:p>
          </p:txBody>
        </p:sp>
        <p:sp>
          <p:nvSpPr>
            <p:cNvPr id="74826" name="Text Box 102"/>
            <p:cNvSpPr txBox="1">
              <a:spLocks noChangeArrowheads="1"/>
            </p:cNvSpPr>
            <p:nvPr/>
          </p:nvSpPr>
          <p:spPr bwMode="auto">
            <a:xfrm>
              <a:off x="4032" y="3600"/>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5</a:t>
              </a:r>
            </a:p>
          </p:txBody>
        </p:sp>
        <p:sp>
          <p:nvSpPr>
            <p:cNvPr id="74827" name="AutoShape 107"/>
            <p:cNvSpPr>
              <a:spLocks noChangeArrowheads="1"/>
            </p:cNvSpPr>
            <p:nvPr/>
          </p:nvSpPr>
          <p:spPr bwMode="auto">
            <a:xfrm>
              <a:off x="3552" y="3024"/>
              <a:ext cx="96" cy="96"/>
            </a:xfrm>
            <a:prstGeom prst="hexagon">
              <a:avLst>
                <a:gd name="adj" fmla="val 25000"/>
                <a:gd name="vf" fmla="val 115470"/>
              </a:avLst>
            </a:prstGeom>
            <a:solidFill>
              <a:srgbClr val="FFFF99"/>
            </a:solidFill>
            <a:ln w="9525" algn="ctr">
              <a:solidFill>
                <a:schemeClr val="tx1"/>
              </a:solidFill>
              <a:miter lim="800000"/>
              <a:headEnd/>
              <a:tailEnd/>
            </a:ln>
          </p:spPr>
          <p:txBody>
            <a:bodyPr wrap="none" anchor="ctr">
              <a:spAutoFit/>
            </a:bodyPr>
            <a:lstStyle/>
            <a:p>
              <a:endParaRPr lang="en-US"/>
            </a:p>
          </p:txBody>
        </p:sp>
        <p:sp>
          <p:nvSpPr>
            <p:cNvPr id="74828" name="AutoShape 108"/>
            <p:cNvSpPr>
              <a:spLocks noChangeArrowheads="1"/>
            </p:cNvSpPr>
            <p:nvPr/>
          </p:nvSpPr>
          <p:spPr bwMode="auto">
            <a:xfrm>
              <a:off x="3600" y="3216"/>
              <a:ext cx="96" cy="96"/>
            </a:xfrm>
            <a:prstGeom prst="hexagon">
              <a:avLst>
                <a:gd name="adj" fmla="val 25000"/>
                <a:gd name="vf" fmla="val 115470"/>
              </a:avLst>
            </a:prstGeom>
            <a:solidFill>
              <a:srgbClr val="FFFF99"/>
            </a:solidFill>
            <a:ln w="9525" algn="ctr">
              <a:solidFill>
                <a:schemeClr val="tx1"/>
              </a:solidFill>
              <a:miter lim="800000"/>
              <a:headEnd/>
              <a:tailEnd/>
            </a:ln>
          </p:spPr>
          <p:txBody>
            <a:bodyPr wrap="none" anchor="ctr">
              <a:spAutoFit/>
            </a:bodyPr>
            <a:lstStyle/>
            <a:p>
              <a:endParaRPr lang="en-US"/>
            </a:p>
          </p:txBody>
        </p:sp>
        <p:sp>
          <p:nvSpPr>
            <p:cNvPr id="74829" name="AutoShape 109"/>
            <p:cNvSpPr>
              <a:spLocks noChangeArrowheads="1"/>
            </p:cNvSpPr>
            <p:nvPr/>
          </p:nvSpPr>
          <p:spPr bwMode="auto">
            <a:xfrm>
              <a:off x="5376" y="2880"/>
              <a:ext cx="96" cy="96"/>
            </a:xfrm>
            <a:prstGeom prst="hexagon">
              <a:avLst>
                <a:gd name="adj" fmla="val 25000"/>
                <a:gd name="vf" fmla="val 115470"/>
              </a:avLst>
            </a:prstGeom>
            <a:solidFill>
              <a:srgbClr val="FFFF99"/>
            </a:solidFill>
            <a:ln w="9525" algn="ctr">
              <a:solidFill>
                <a:schemeClr val="tx1"/>
              </a:solidFill>
              <a:miter lim="800000"/>
              <a:headEnd/>
              <a:tailEnd/>
            </a:ln>
          </p:spPr>
          <p:txBody>
            <a:bodyPr wrap="none" anchor="ctr">
              <a:spAutoFit/>
            </a:bodyPr>
            <a:lstStyle/>
            <a:p>
              <a:endParaRPr lang="en-US"/>
            </a:p>
          </p:txBody>
        </p:sp>
        <p:sp>
          <p:nvSpPr>
            <p:cNvPr id="74830" name="AutoShape 110"/>
            <p:cNvSpPr>
              <a:spLocks noChangeArrowheads="1"/>
            </p:cNvSpPr>
            <p:nvPr/>
          </p:nvSpPr>
          <p:spPr bwMode="auto">
            <a:xfrm>
              <a:off x="5136" y="3696"/>
              <a:ext cx="96" cy="96"/>
            </a:xfrm>
            <a:prstGeom prst="hexagon">
              <a:avLst>
                <a:gd name="adj" fmla="val 25000"/>
                <a:gd name="vf" fmla="val 115470"/>
              </a:avLst>
            </a:prstGeom>
            <a:solidFill>
              <a:srgbClr val="FFFF99"/>
            </a:solidFill>
            <a:ln w="9525" algn="ctr">
              <a:solidFill>
                <a:schemeClr val="tx1"/>
              </a:solidFill>
              <a:miter lim="800000"/>
              <a:headEnd/>
              <a:tailEnd/>
            </a:ln>
          </p:spPr>
          <p:txBody>
            <a:bodyPr wrap="none" anchor="ctr">
              <a:spAutoFit/>
            </a:bodyPr>
            <a:lstStyle/>
            <a:p>
              <a:endParaRPr lang="en-US"/>
            </a:p>
          </p:txBody>
        </p:sp>
        <p:cxnSp>
          <p:nvCxnSpPr>
            <p:cNvPr id="74831" name="AutoShape 111"/>
            <p:cNvCxnSpPr>
              <a:cxnSpLocks noChangeShapeType="1"/>
              <a:stCxn id="74802" idx="1"/>
              <a:endCxn id="74827" idx="2"/>
            </p:cNvCxnSpPr>
            <p:nvPr/>
          </p:nvCxnSpPr>
          <p:spPr bwMode="auto">
            <a:xfrm rot="-5400000" flipH="1" flipV="1">
              <a:off x="3748" y="2760"/>
              <a:ext cx="116" cy="412"/>
            </a:xfrm>
            <a:prstGeom prst="curvedConnector3">
              <a:avLst>
                <a:gd name="adj1" fmla="val -15519"/>
              </a:avLst>
            </a:prstGeom>
            <a:noFill/>
            <a:ln w="9525">
              <a:solidFill>
                <a:schemeClr val="tx1"/>
              </a:solidFill>
              <a:round/>
              <a:headEnd/>
              <a:tailEnd type="triangle" w="med" len="med"/>
            </a:ln>
          </p:spPr>
        </p:cxnSp>
        <p:cxnSp>
          <p:nvCxnSpPr>
            <p:cNvPr id="74832" name="AutoShape 113"/>
            <p:cNvCxnSpPr>
              <a:cxnSpLocks noChangeShapeType="1"/>
              <a:stCxn id="74802" idx="3"/>
              <a:endCxn id="74828" idx="2"/>
            </p:cNvCxnSpPr>
            <p:nvPr/>
          </p:nvCxnSpPr>
          <p:spPr bwMode="auto">
            <a:xfrm rot="5400000">
              <a:off x="3744" y="2996"/>
              <a:ext cx="220" cy="316"/>
            </a:xfrm>
            <a:prstGeom prst="curvedConnector2">
              <a:avLst/>
            </a:prstGeom>
            <a:noFill/>
            <a:ln w="9525">
              <a:solidFill>
                <a:schemeClr val="tx1"/>
              </a:solidFill>
              <a:round/>
              <a:headEnd/>
              <a:tailEnd type="triangle" w="med" len="med"/>
            </a:ln>
          </p:spPr>
        </p:cxnSp>
        <p:cxnSp>
          <p:nvCxnSpPr>
            <p:cNvPr id="74833" name="AutoShape 114"/>
            <p:cNvCxnSpPr>
              <a:cxnSpLocks noChangeShapeType="1"/>
              <a:stCxn id="74803" idx="7"/>
              <a:endCxn id="74829" idx="2"/>
            </p:cNvCxnSpPr>
            <p:nvPr/>
          </p:nvCxnSpPr>
          <p:spPr bwMode="auto">
            <a:xfrm rot="5400000" flipV="1">
              <a:off x="5064" y="2520"/>
              <a:ext cx="116" cy="604"/>
            </a:xfrm>
            <a:prstGeom prst="curvedConnector3">
              <a:avLst>
                <a:gd name="adj1" fmla="val -62069"/>
              </a:avLst>
            </a:prstGeom>
            <a:noFill/>
            <a:ln w="9525">
              <a:solidFill>
                <a:schemeClr val="tx1"/>
              </a:solidFill>
              <a:round/>
              <a:headEnd/>
              <a:tailEnd type="triangle" w="med" len="med"/>
            </a:ln>
          </p:spPr>
        </p:cxnSp>
        <p:cxnSp>
          <p:nvCxnSpPr>
            <p:cNvPr id="74834" name="AutoShape 115"/>
            <p:cNvCxnSpPr>
              <a:cxnSpLocks noChangeShapeType="1"/>
              <a:stCxn id="74804" idx="6"/>
              <a:endCxn id="74829" idx="2"/>
            </p:cNvCxnSpPr>
            <p:nvPr/>
          </p:nvCxnSpPr>
          <p:spPr bwMode="auto">
            <a:xfrm flipV="1">
              <a:off x="5088" y="2976"/>
              <a:ext cx="336" cy="288"/>
            </a:xfrm>
            <a:prstGeom prst="curvedConnector2">
              <a:avLst/>
            </a:prstGeom>
            <a:noFill/>
            <a:ln w="9525">
              <a:solidFill>
                <a:schemeClr val="tx1"/>
              </a:solidFill>
              <a:round/>
              <a:headEnd/>
              <a:tailEnd type="triangle" w="med" len="med"/>
            </a:ln>
          </p:spPr>
        </p:cxnSp>
        <p:cxnSp>
          <p:nvCxnSpPr>
            <p:cNvPr id="74835" name="AutoShape 118"/>
            <p:cNvCxnSpPr>
              <a:cxnSpLocks noChangeShapeType="1"/>
              <a:stCxn id="74805" idx="5"/>
              <a:endCxn id="74830" idx="2"/>
            </p:cNvCxnSpPr>
            <p:nvPr/>
          </p:nvCxnSpPr>
          <p:spPr bwMode="auto">
            <a:xfrm rot="5400000" flipH="1" flipV="1">
              <a:off x="4920" y="3644"/>
              <a:ext cx="116" cy="412"/>
            </a:xfrm>
            <a:prstGeom prst="curvedConnector3">
              <a:avLst>
                <a:gd name="adj1" fmla="val -30176"/>
              </a:avLst>
            </a:prstGeom>
            <a:noFill/>
            <a:ln w="9525">
              <a:solidFill>
                <a:schemeClr val="tx1"/>
              </a:solidFill>
              <a:round/>
              <a:headEnd/>
              <a:tailEnd type="triangle" w="med" len="med"/>
            </a:ln>
          </p:spPr>
        </p:cxnSp>
        <p:cxnSp>
          <p:nvCxnSpPr>
            <p:cNvPr id="74836" name="AutoShape 120"/>
            <p:cNvCxnSpPr>
              <a:cxnSpLocks noChangeShapeType="1"/>
              <a:stCxn id="74804" idx="6"/>
              <a:endCxn id="74830" idx="2"/>
            </p:cNvCxnSpPr>
            <p:nvPr/>
          </p:nvCxnSpPr>
          <p:spPr bwMode="auto">
            <a:xfrm>
              <a:off x="5088" y="3264"/>
              <a:ext cx="96" cy="432"/>
            </a:xfrm>
            <a:prstGeom prst="curvedConnector2">
              <a:avLst/>
            </a:prstGeom>
            <a:noFill/>
            <a:ln w="9525">
              <a:solidFill>
                <a:schemeClr val="tx1"/>
              </a:solidFill>
              <a:round/>
              <a:headEnd/>
              <a:tailEnd type="triangle" w="med" len="med"/>
            </a:ln>
          </p:spPr>
        </p:cxnSp>
        <p:sp>
          <p:nvSpPr>
            <p:cNvPr id="74837" name="Text Box 125"/>
            <p:cNvSpPr txBox="1">
              <a:spLocks noChangeArrowheads="1"/>
            </p:cNvSpPr>
            <p:nvPr/>
          </p:nvSpPr>
          <p:spPr bwMode="auto">
            <a:xfrm>
              <a:off x="3648" y="2736"/>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838" name="Text Box 126"/>
            <p:cNvSpPr txBox="1">
              <a:spLocks noChangeArrowheads="1"/>
            </p:cNvSpPr>
            <p:nvPr/>
          </p:nvSpPr>
          <p:spPr bwMode="auto">
            <a:xfrm>
              <a:off x="3648" y="3216"/>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839" name="Text Box 127"/>
            <p:cNvSpPr txBox="1">
              <a:spLocks noChangeArrowheads="1"/>
            </p:cNvSpPr>
            <p:nvPr/>
          </p:nvSpPr>
          <p:spPr bwMode="auto">
            <a:xfrm>
              <a:off x="5040" y="3408"/>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840" name="Text Box 128"/>
            <p:cNvSpPr txBox="1">
              <a:spLocks noChangeArrowheads="1"/>
            </p:cNvSpPr>
            <p:nvPr/>
          </p:nvSpPr>
          <p:spPr bwMode="auto">
            <a:xfrm>
              <a:off x="4848" y="2544"/>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1</a:t>
              </a:r>
            </a:p>
          </p:txBody>
        </p:sp>
        <p:sp>
          <p:nvSpPr>
            <p:cNvPr id="74841" name="Text Box 129"/>
            <p:cNvSpPr txBox="1">
              <a:spLocks noChangeArrowheads="1"/>
            </p:cNvSpPr>
            <p:nvPr/>
          </p:nvSpPr>
          <p:spPr bwMode="auto">
            <a:xfrm>
              <a:off x="5232" y="3072"/>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2</a:t>
              </a:r>
            </a:p>
          </p:txBody>
        </p:sp>
        <p:sp>
          <p:nvSpPr>
            <p:cNvPr id="74842" name="Text Box 130"/>
            <p:cNvSpPr txBox="1">
              <a:spLocks noChangeArrowheads="1"/>
            </p:cNvSpPr>
            <p:nvPr/>
          </p:nvSpPr>
          <p:spPr bwMode="auto">
            <a:xfrm>
              <a:off x="4704" y="3936"/>
              <a:ext cx="384" cy="204"/>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1600">
                  <a:latin typeface="Comic Sans MS" pitchFamily="66" charset="0"/>
                </a:rPr>
                <a:t>3</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ABR’s Perspective – (1)</a:t>
            </a:r>
            <a:endParaRPr lang="en-US" dirty="0"/>
          </a:p>
        </p:txBody>
      </p:sp>
      <p:sp>
        <p:nvSpPr>
          <p:cNvPr id="4" name="Slide Number Placeholder 3"/>
          <p:cNvSpPr>
            <a:spLocks noGrp="1"/>
          </p:cNvSpPr>
          <p:nvPr>
            <p:ph type="sldNum" sz="quarter" idx="10"/>
          </p:nvPr>
        </p:nvSpPr>
        <p:spPr/>
        <p:txBody>
          <a:bodyPr/>
          <a:lstStyle/>
          <a:p>
            <a:pPr>
              <a:defRPr/>
            </a:pPr>
            <a:fld id="{63F4A1E5-10FF-49F9-B93B-0E466049723E}" type="slidenum">
              <a:rPr lang="en-US" smtClean="0"/>
              <a:pPr>
                <a:defRPr/>
              </a:pPr>
              <a:t>24</a:t>
            </a:fld>
            <a:endParaRPr lang="en-US"/>
          </a:p>
        </p:txBody>
      </p:sp>
      <p:sp>
        <p:nvSpPr>
          <p:cNvPr id="55" name="Content Placeholder 2"/>
          <p:cNvSpPr>
            <a:spLocks noGrp="1"/>
          </p:cNvSpPr>
          <p:nvPr>
            <p:ph idx="1"/>
          </p:nvPr>
        </p:nvSpPr>
        <p:spPr>
          <a:xfrm>
            <a:off x="754063" y="1641475"/>
            <a:ext cx="4090987" cy="5651500"/>
          </a:xfrm>
        </p:spPr>
        <p:txBody>
          <a:bodyPr>
            <a:normAutofit fontScale="62500" lnSpcReduction="20000"/>
          </a:bodyPr>
          <a:lstStyle/>
          <a:p>
            <a:pPr>
              <a:lnSpc>
                <a:spcPct val="120000"/>
              </a:lnSpc>
            </a:pPr>
            <a:r>
              <a:rPr lang="en-US" dirty="0" smtClean="0"/>
              <a:t>ABR knows about each area it connects to</a:t>
            </a:r>
          </a:p>
          <a:p>
            <a:pPr lvl="1">
              <a:lnSpc>
                <a:spcPct val="120000"/>
              </a:lnSpc>
            </a:pPr>
            <a:r>
              <a:rPr lang="en-US" dirty="0" smtClean="0"/>
              <a:t>Maintains separate topology databases for each area</a:t>
            </a:r>
          </a:p>
          <a:p>
            <a:pPr lvl="1">
              <a:lnSpc>
                <a:spcPct val="120000"/>
              </a:lnSpc>
            </a:pPr>
            <a:r>
              <a:rPr lang="en-US" dirty="0" smtClean="0"/>
              <a:t>Computes shortest paths to local and remote destinations</a:t>
            </a:r>
          </a:p>
          <a:p>
            <a:pPr>
              <a:lnSpc>
                <a:spcPct val="120000"/>
              </a:lnSpc>
            </a:pPr>
            <a:r>
              <a:rPr lang="en-US" dirty="0" smtClean="0"/>
              <a:t>ABR advertises what it knows about each area to others (symmetric)</a:t>
            </a:r>
          </a:p>
          <a:p>
            <a:pPr lvl="1">
              <a:lnSpc>
                <a:spcPct val="120000"/>
              </a:lnSpc>
            </a:pPr>
            <a:r>
              <a:rPr lang="en-US" dirty="0" smtClean="0"/>
              <a:t>Through </a:t>
            </a:r>
            <a:r>
              <a:rPr lang="en-US" i="1" u="sng" dirty="0" smtClean="0"/>
              <a:t>T3-summary LSAs</a:t>
            </a:r>
          </a:p>
          <a:p>
            <a:pPr lvl="2">
              <a:lnSpc>
                <a:spcPct val="120000"/>
              </a:lnSpc>
            </a:pPr>
            <a:r>
              <a:rPr lang="en-US" dirty="0" smtClean="0"/>
              <a:t>One for each route entry</a:t>
            </a:r>
          </a:p>
          <a:p>
            <a:pPr lvl="1">
              <a:lnSpc>
                <a:spcPct val="120000"/>
              </a:lnSpc>
            </a:pPr>
            <a:r>
              <a:rPr lang="en-US" dirty="0" smtClean="0"/>
              <a:t>Cost = shortest path cost  essentially a distance-vector approach</a:t>
            </a:r>
          </a:p>
          <a:p>
            <a:pPr>
              <a:lnSpc>
                <a:spcPct val="120000"/>
              </a:lnSpc>
            </a:pPr>
            <a:r>
              <a:rPr lang="en-US" dirty="0" smtClean="0"/>
              <a:t>ABR can perform summarization at area boundaries</a:t>
            </a:r>
          </a:p>
          <a:p>
            <a:pPr lvl="1">
              <a:lnSpc>
                <a:spcPct val="120000"/>
              </a:lnSpc>
            </a:pPr>
            <a:r>
              <a:rPr lang="en-US" dirty="0" smtClean="0"/>
              <a:t>Limits the volume of information advertised</a:t>
            </a:r>
          </a:p>
          <a:p>
            <a:pPr lvl="1">
              <a:lnSpc>
                <a:spcPct val="120000"/>
              </a:lnSpc>
            </a:pPr>
            <a:r>
              <a:rPr lang="en-US" dirty="0" smtClean="0"/>
              <a:t>Cost is </a:t>
            </a:r>
            <a:r>
              <a:rPr lang="en-US" b="1" i="1" dirty="0" smtClean="0"/>
              <a:t>max</a:t>
            </a:r>
            <a:r>
              <a:rPr lang="en-US" dirty="0" smtClean="0"/>
              <a:t> across summarized entries</a:t>
            </a:r>
          </a:p>
          <a:p>
            <a:pPr lvl="1">
              <a:lnSpc>
                <a:spcPct val="120000"/>
              </a:lnSpc>
            </a:pPr>
            <a:r>
              <a:rPr lang="en-US" dirty="0" smtClean="0"/>
              <a:t>Stub areas are a special case, where ABRs advertise only a default route</a:t>
            </a:r>
          </a:p>
        </p:txBody>
      </p:sp>
      <p:grpSp>
        <p:nvGrpSpPr>
          <p:cNvPr id="50" name="Group 49"/>
          <p:cNvGrpSpPr/>
          <p:nvPr/>
        </p:nvGrpSpPr>
        <p:grpSpPr>
          <a:xfrm>
            <a:off x="5069905" y="1584325"/>
            <a:ext cx="4859818" cy="5318125"/>
            <a:chOff x="5069905" y="1584325"/>
            <a:chExt cx="4859818" cy="5318125"/>
          </a:xfrm>
        </p:grpSpPr>
        <p:pic>
          <p:nvPicPr>
            <p:cNvPr id="5" name="Picture 36"/>
            <p:cNvPicPr>
              <a:picLocks noChangeArrowheads="1"/>
            </p:cNvPicPr>
            <p:nvPr/>
          </p:nvPicPr>
          <p:blipFill>
            <a:blip r:embed="rId3" cstate="print"/>
            <a:srcRect/>
            <a:stretch>
              <a:fillRect/>
            </a:stretch>
          </p:blipFill>
          <p:spPr bwMode="auto">
            <a:xfrm>
              <a:off x="6962775" y="4729163"/>
              <a:ext cx="928687" cy="538162"/>
            </a:xfrm>
            <a:prstGeom prst="rect">
              <a:avLst/>
            </a:prstGeom>
            <a:noFill/>
            <a:ln w="9525">
              <a:noFill/>
              <a:miter lim="800000"/>
              <a:headEnd/>
              <a:tailEnd/>
            </a:ln>
          </p:spPr>
        </p:pic>
        <p:grpSp>
          <p:nvGrpSpPr>
            <p:cNvPr id="11" name="Group 10"/>
            <p:cNvGrpSpPr/>
            <p:nvPr/>
          </p:nvGrpSpPr>
          <p:grpSpPr>
            <a:xfrm>
              <a:off x="5305425" y="2597150"/>
              <a:ext cx="3206750" cy="1725612"/>
              <a:chOff x="5305425" y="1952625"/>
              <a:chExt cx="3206750" cy="1725612"/>
            </a:xfrm>
          </p:grpSpPr>
          <p:pic>
            <p:nvPicPr>
              <p:cNvPr id="6" name="Picture 14"/>
              <p:cNvPicPr>
                <a:picLocks noChangeArrowheads="1"/>
              </p:cNvPicPr>
              <p:nvPr/>
            </p:nvPicPr>
            <p:blipFill>
              <a:blip r:embed="rId4" cstate="print"/>
              <a:srcRect/>
              <a:stretch>
                <a:fillRect/>
              </a:stretch>
            </p:blipFill>
            <p:spPr bwMode="auto">
              <a:xfrm>
                <a:off x="6134100" y="1952625"/>
                <a:ext cx="2378075" cy="1725612"/>
              </a:xfrm>
              <a:prstGeom prst="rect">
                <a:avLst/>
              </a:prstGeom>
              <a:noFill/>
              <a:ln w="9525">
                <a:noFill/>
                <a:miter lim="800000"/>
                <a:headEnd/>
                <a:tailEnd/>
              </a:ln>
            </p:spPr>
          </p:pic>
          <p:sp>
            <p:nvSpPr>
              <p:cNvPr id="8" name="TextBox 7"/>
              <p:cNvSpPr txBox="1"/>
              <p:nvPr/>
            </p:nvSpPr>
            <p:spPr>
              <a:xfrm>
                <a:off x="5305425" y="3148568"/>
                <a:ext cx="1012825" cy="369332"/>
              </a:xfrm>
              <a:prstGeom prst="rect">
                <a:avLst/>
              </a:prstGeom>
              <a:noFill/>
            </p:spPr>
            <p:txBody>
              <a:bodyPr wrap="square" rtlCol="0">
                <a:spAutoFit/>
              </a:bodyPr>
              <a:lstStyle/>
              <a:p>
                <a:r>
                  <a:rPr lang="en-US" dirty="0" smtClean="0"/>
                  <a:t>Area 0</a:t>
                </a:r>
                <a:endParaRPr lang="en-US" dirty="0"/>
              </a:p>
            </p:txBody>
          </p:sp>
        </p:grpSp>
        <p:grpSp>
          <p:nvGrpSpPr>
            <p:cNvPr id="10" name="Group 9"/>
            <p:cNvGrpSpPr/>
            <p:nvPr/>
          </p:nvGrpSpPr>
          <p:grpSpPr>
            <a:xfrm>
              <a:off x="6134100" y="5635625"/>
              <a:ext cx="3406775" cy="1266825"/>
              <a:chOff x="6870699" y="4806950"/>
              <a:chExt cx="3406775" cy="1266825"/>
            </a:xfrm>
          </p:grpSpPr>
          <p:pic>
            <p:nvPicPr>
              <p:cNvPr id="7" name="Picture 25"/>
              <p:cNvPicPr>
                <a:picLocks noChangeArrowheads="1"/>
              </p:cNvPicPr>
              <p:nvPr/>
            </p:nvPicPr>
            <p:blipFill>
              <a:blip r:embed="rId5" cstate="print"/>
              <a:srcRect/>
              <a:stretch>
                <a:fillRect/>
              </a:stretch>
            </p:blipFill>
            <p:spPr bwMode="auto">
              <a:xfrm>
                <a:off x="6870699" y="4806950"/>
                <a:ext cx="2301875" cy="1266825"/>
              </a:xfrm>
              <a:prstGeom prst="rect">
                <a:avLst/>
              </a:prstGeom>
              <a:noFill/>
              <a:ln w="9525">
                <a:noFill/>
                <a:miter lim="800000"/>
                <a:headEnd/>
                <a:tailEnd/>
              </a:ln>
            </p:spPr>
          </p:pic>
          <p:sp>
            <p:nvSpPr>
              <p:cNvPr id="9" name="TextBox 8"/>
              <p:cNvSpPr txBox="1"/>
              <p:nvPr/>
            </p:nvSpPr>
            <p:spPr>
              <a:xfrm>
                <a:off x="9264649" y="5267325"/>
                <a:ext cx="1012825" cy="369332"/>
              </a:xfrm>
              <a:prstGeom prst="rect">
                <a:avLst/>
              </a:prstGeom>
              <a:noFill/>
            </p:spPr>
            <p:txBody>
              <a:bodyPr wrap="square" rtlCol="0">
                <a:spAutoFit/>
              </a:bodyPr>
              <a:lstStyle/>
              <a:p>
                <a:r>
                  <a:rPr lang="en-US" dirty="0" smtClean="0"/>
                  <a:t>Area 1</a:t>
                </a:r>
                <a:endParaRPr lang="en-US" dirty="0"/>
              </a:p>
            </p:txBody>
          </p:sp>
        </p:grpSp>
        <p:cxnSp>
          <p:nvCxnSpPr>
            <p:cNvPr id="13" name="Straight Arrow Connector 12"/>
            <p:cNvCxnSpPr>
              <a:stCxn id="5" idx="0"/>
            </p:cNvCxnSpPr>
            <p:nvPr/>
          </p:nvCxnSpPr>
          <p:spPr bwMode="auto">
            <a:xfrm rot="16200000" flipV="1">
              <a:off x="7141766" y="4443809"/>
              <a:ext cx="566738" cy="3969"/>
            </a:xfrm>
            <a:prstGeom prst="straightConnector1">
              <a:avLst/>
            </a:prstGeom>
            <a:solidFill>
              <a:srgbClr val="CCFFFF"/>
            </a:solidFill>
            <a:ln w="76200" cap="flat" cmpd="sng" algn="ctr">
              <a:solidFill>
                <a:schemeClr val="tx1"/>
              </a:solidFill>
              <a:prstDash val="solid"/>
              <a:round/>
              <a:headEnd type="arrow" w="med" len="med"/>
              <a:tailEnd type="none" w="med" len="med"/>
            </a:ln>
            <a:effectLst/>
          </p:spPr>
        </p:cxnSp>
        <p:cxnSp>
          <p:nvCxnSpPr>
            <p:cNvPr id="15" name="Straight Connector 14"/>
            <p:cNvCxnSpPr>
              <a:stCxn id="5" idx="2"/>
            </p:cNvCxnSpPr>
            <p:nvPr/>
          </p:nvCxnSpPr>
          <p:spPr bwMode="auto">
            <a:xfrm rot="5400000">
              <a:off x="7102871" y="5495529"/>
              <a:ext cx="552452" cy="96044"/>
            </a:xfrm>
            <a:prstGeom prst="line">
              <a:avLst/>
            </a:prstGeom>
            <a:solidFill>
              <a:srgbClr val="CCFFFF"/>
            </a:solidFill>
            <a:ln w="76200" cap="flat" cmpd="sng" algn="ctr">
              <a:solidFill>
                <a:schemeClr val="tx1"/>
              </a:solidFill>
              <a:prstDash val="solid"/>
              <a:round/>
              <a:headEnd type="none" w="med" len="med"/>
              <a:tailEnd type="arrow" w="med" len="med"/>
            </a:ln>
            <a:effectLst/>
          </p:spPr>
        </p:cxnSp>
        <p:sp>
          <p:nvSpPr>
            <p:cNvPr id="17" name="Rectangle 16"/>
            <p:cNvSpPr/>
            <p:nvPr/>
          </p:nvSpPr>
          <p:spPr bwMode="auto">
            <a:xfrm>
              <a:off x="5236792" y="4438650"/>
              <a:ext cx="1565275" cy="1289050"/>
            </a:xfrm>
            <a:prstGeom prst="rect">
              <a:avLst/>
            </a:prstGeom>
            <a:solidFill>
              <a:srgbClr val="CCFFFF"/>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9" name="Straight Connector 18"/>
            <p:cNvCxnSpPr/>
            <p:nvPr/>
          </p:nvCxnSpPr>
          <p:spPr bwMode="auto">
            <a:xfrm>
              <a:off x="5229826" y="4622800"/>
              <a:ext cx="1565275" cy="158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20" name="TextBox 19"/>
            <p:cNvSpPr txBox="1"/>
            <p:nvPr/>
          </p:nvSpPr>
          <p:spPr>
            <a:xfrm>
              <a:off x="5397500" y="4396780"/>
              <a:ext cx="1381125" cy="276999"/>
            </a:xfrm>
            <a:prstGeom prst="rect">
              <a:avLst/>
            </a:prstGeom>
            <a:noFill/>
          </p:spPr>
          <p:txBody>
            <a:bodyPr wrap="square" rtlCol="0">
              <a:spAutoFit/>
            </a:bodyPr>
            <a:lstStyle/>
            <a:p>
              <a:pPr algn="l"/>
              <a:r>
                <a:rPr lang="en-US" sz="1200" dirty="0" smtClean="0"/>
                <a:t>Area 0 database</a:t>
              </a:r>
              <a:endParaRPr lang="en-US" sz="1200" dirty="0"/>
            </a:p>
          </p:txBody>
        </p:sp>
        <p:sp>
          <p:nvSpPr>
            <p:cNvPr id="22" name="TextBox 21"/>
            <p:cNvSpPr txBox="1"/>
            <p:nvPr/>
          </p:nvSpPr>
          <p:spPr>
            <a:xfrm>
              <a:off x="5162371" y="4617712"/>
              <a:ext cx="1708329" cy="276999"/>
            </a:xfrm>
            <a:prstGeom prst="rect">
              <a:avLst/>
            </a:prstGeom>
            <a:noFill/>
          </p:spPr>
          <p:txBody>
            <a:bodyPr wrap="square" rtlCol="0">
              <a:spAutoFit/>
            </a:bodyPr>
            <a:lstStyle/>
            <a:p>
              <a:pPr algn="l"/>
              <a:r>
                <a:rPr lang="en-US" sz="1200" dirty="0" smtClean="0"/>
                <a:t>T3:158.130.0.0/23  35</a:t>
              </a:r>
              <a:endParaRPr lang="en-US" sz="1200" dirty="0"/>
            </a:p>
          </p:txBody>
        </p:sp>
        <p:sp>
          <p:nvSpPr>
            <p:cNvPr id="24" name="TextBox 23"/>
            <p:cNvSpPr txBox="1"/>
            <p:nvPr/>
          </p:nvSpPr>
          <p:spPr>
            <a:xfrm>
              <a:off x="5161981" y="4806950"/>
              <a:ext cx="1749424" cy="276999"/>
            </a:xfrm>
            <a:prstGeom prst="rect">
              <a:avLst/>
            </a:prstGeom>
            <a:noFill/>
          </p:spPr>
          <p:txBody>
            <a:bodyPr wrap="square" rtlCol="0">
              <a:spAutoFit/>
            </a:bodyPr>
            <a:lstStyle/>
            <a:p>
              <a:pPr algn="l"/>
              <a:r>
                <a:rPr lang="en-US" sz="1200" dirty="0" smtClean="0"/>
                <a:t>T3:158.130.6.0/24  40</a:t>
              </a:r>
              <a:endParaRPr lang="en-US" sz="1200" dirty="0"/>
            </a:p>
          </p:txBody>
        </p:sp>
        <p:sp>
          <p:nvSpPr>
            <p:cNvPr id="25" name="TextBox 24"/>
            <p:cNvSpPr txBox="1"/>
            <p:nvPr/>
          </p:nvSpPr>
          <p:spPr>
            <a:xfrm>
              <a:off x="5162371" y="4991874"/>
              <a:ext cx="1749423" cy="276999"/>
            </a:xfrm>
            <a:prstGeom prst="rect">
              <a:avLst/>
            </a:prstGeom>
            <a:noFill/>
          </p:spPr>
          <p:txBody>
            <a:bodyPr wrap="square" rtlCol="0">
              <a:spAutoFit/>
            </a:bodyPr>
            <a:lstStyle/>
            <a:p>
              <a:pPr algn="l"/>
              <a:r>
                <a:rPr lang="en-US" sz="1200" dirty="0" smtClean="0"/>
                <a:t>T3:158.130.4.0/24  37</a:t>
              </a:r>
              <a:endParaRPr lang="en-US" sz="1200" dirty="0"/>
            </a:p>
          </p:txBody>
        </p:sp>
        <p:pic>
          <p:nvPicPr>
            <p:cNvPr id="26" name="Picture 25"/>
            <p:cNvPicPr>
              <a:picLocks noChangeArrowheads="1"/>
            </p:cNvPicPr>
            <p:nvPr/>
          </p:nvPicPr>
          <p:blipFill>
            <a:blip r:embed="rId5" cstate="print"/>
            <a:srcRect/>
            <a:stretch>
              <a:fillRect/>
            </a:stretch>
          </p:blipFill>
          <p:spPr bwMode="auto">
            <a:xfrm>
              <a:off x="5305425" y="2044700"/>
              <a:ext cx="1181100" cy="714375"/>
            </a:xfrm>
            <a:prstGeom prst="rect">
              <a:avLst/>
            </a:prstGeom>
            <a:noFill/>
            <a:ln w="9525">
              <a:noFill/>
              <a:miter lim="800000"/>
              <a:headEnd/>
              <a:tailEnd/>
            </a:ln>
          </p:spPr>
        </p:pic>
        <p:pic>
          <p:nvPicPr>
            <p:cNvPr id="27" name="Picture 26"/>
            <p:cNvPicPr>
              <a:picLocks noChangeArrowheads="1"/>
            </p:cNvPicPr>
            <p:nvPr/>
          </p:nvPicPr>
          <p:blipFill>
            <a:blip r:embed="rId5" cstate="print"/>
            <a:srcRect/>
            <a:stretch>
              <a:fillRect/>
            </a:stretch>
          </p:blipFill>
          <p:spPr bwMode="auto">
            <a:xfrm>
              <a:off x="7146925" y="1584325"/>
              <a:ext cx="1181100" cy="714375"/>
            </a:xfrm>
            <a:prstGeom prst="rect">
              <a:avLst/>
            </a:prstGeom>
            <a:noFill/>
            <a:ln w="9525">
              <a:noFill/>
              <a:miter lim="800000"/>
              <a:headEnd/>
              <a:tailEnd/>
            </a:ln>
          </p:spPr>
        </p:pic>
        <p:pic>
          <p:nvPicPr>
            <p:cNvPr id="28" name="Picture 27"/>
            <p:cNvPicPr>
              <a:picLocks noChangeArrowheads="1"/>
            </p:cNvPicPr>
            <p:nvPr/>
          </p:nvPicPr>
          <p:blipFill>
            <a:blip r:embed="rId5" cstate="print"/>
            <a:srcRect/>
            <a:stretch>
              <a:fillRect/>
            </a:stretch>
          </p:blipFill>
          <p:spPr bwMode="auto">
            <a:xfrm>
              <a:off x="8528050" y="2136775"/>
              <a:ext cx="1181100" cy="714375"/>
            </a:xfrm>
            <a:prstGeom prst="rect">
              <a:avLst/>
            </a:prstGeom>
            <a:noFill/>
            <a:ln w="9525">
              <a:noFill/>
              <a:miter lim="800000"/>
              <a:headEnd/>
              <a:tailEnd/>
            </a:ln>
          </p:spPr>
        </p:pic>
        <p:sp>
          <p:nvSpPr>
            <p:cNvPr id="35" name="TextBox 34"/>
            <p:cNvSpPr txBox="1"/>
            <p:nvPr/>
          </p:nvSpPr>
          <p:spPr>
            <a:xfrm>
              <a:off x="5581650" y="2381448"/>
              <a:ext cx="736600" cy="307777"/>
            </a:xfrm>
            <a:prstGeom prst="rect">
              <a:avLst/>
            </a:prstGeom>
            <a:noFill/>
          </p:spPr>
          <p:txBody>
            <a:bodyPr wrap="square" rtlCol="0">
              <a:spAutoFit/>
            </a:bodyPr>
            <a:lstStyle/>
            <a:p>
              <a:r>
                <a:rPr lang="en-US" sz="1400" dirty="0" smtClean="0"/>
                <a:t>Area 2</a:t>
              </a:r>
              <a:endParaRPr lang="en-US" sz="1400" dirty="0"/>
            </a:p>
          </p:txBody>
        </p:sp>
        <p:sp>
          <p:nvSpPr>
            <p:cNvPr id="36" name="TextBox 35"/>
            <p:cNvSpPr txBox="1"/>
            <p:nvPr/>
          </p:nvSpPr>
          <p:spPr>
            <a:xfrm>
              <a:off x="7423150" y="1952625"/>
              <a:ext cx="736600" cy="307777"/>
            </a:xfrm>
            <a:prstGeom prst="rect">
              <a:avLst/>
            </a:prstGeom>
            <a:noFill/>
          </p:spPr>
          <p:txBody>
            <a:bodyPr wrap="square" rtlCol="0">
              <a:spAutoFit/>
            </a:bodyPr>
            <a:lstStyle/>
            <a:p>
              <a:r>
                <a:rPr lang="en-US" sz="1400" dirty="0" smtClean="0"/>
                <a:t>Area 3</a:t>
              </a:r>
              <a:endParaRPr lang="en-US" sz="1400" dirty="0"/>
            </a:p>
          </p:txBody>
        </p:sp>
        <p:sp>
          <p:nvSpPr>
            <p:cNvPr id="37" name="TextBox 36"/>
            <p:cNvSpPr txBox="1"/>
            <p:nvPr/>
          </p:nvSpPr>
          <p:spPr>
            <a:xfrm>
              <a:off x="8804275" y="2473523"/>
              <a:ext cx="736600" cy="307777"/>
            </a:xfrm>
            <a:prstGeom prst="rect">
              <a:avLst/>
            </a:prstGeom>
            <a:noFill/>
          </p:spPr>
          <p:txBody>
            <a:bodyPr wrap="square" rtlCol="0">
              <a:spAutoFit/>
            </a:bodyPr>
            <a:lstStyle/>
            <a:p>
              <a:r>
                <a:rPr lang="en-US" sz="1400" dirty="0" smtClean="0"/>
                <a:t>Area 4</a:t>
              </a:r>
              <a:endParaRPr lang="en-US" sz="1400" dirty="0"/>
            </a:p>
          </p:txBody>
        </p:sp>
        <p:sp>
          <p:nvSpPr>
            <p:cNvPr id="39" name="TextBox 38"/>
            <p:cNvSpPr txBox="1"/>
            <p:nvPr/>
          </p:nvSpPr>
          <p:spPr>
            <a:xfrm>
              <a:off x="5080569" y="1921803"/>
              <a:ext cx="1565275" cy="276999"/>
            </a:xfrm>
            <a:prstGeom prst="rect">
              <a:avLst/>
            </a:prstGeom>
            <a:noFill/>
          </p:spPr>
          <p:txBody>
            <a:bodyPr wrap="square" rtlCol="0">
              <a:spAutoFit/>
            </a:bodyPr>
            <a:lstStyle/>
            <a:p>
              <a:r>
                <a:rPr lang="en-US" sz="1200" dirty="0" smtClean="0"/>
                <a:t>158.130.1.0/24    35</a:t>
              </a:r>
              <a:endParaRPr lang="en-US" sz="1200" dirty="0"/>
            </a:p>
          </p:txBody>
        </p:sp>
        <p:sp>
          <p:nvSpPr>
            <p:cNvPr id="40" name="TextBox 39"/>
            <p:cNvSpPr txBox="1"/>
            <p:nvPr/>
          </p:nvSpPr>
          <p:spPr>
            <a:xfrm>
              <a:off x="5080570" y="2106727"/>
              <a:ext cx="1565275" cy="276999"/>
            </a:xfrm>
            <a:prstGeom prst="rect">
              <a:avLst/>
            </a:prstGeom>
            <a:noFill/>
          </p:spPr>
          <p:txBody>
            <a:bodyPr wrap="square" rtlCol="0">
              <a:spAutoFit/>
            </a:bodyPr>
            <a:lstStyle/>
            <a:p>
              <a:r>
                <a:rPr lang="en-US" sz="1200" dirty="0" smtClean="0"/>
                <a:t>158.130.0.0/24    28</a:t>
              </a:r>
              <a:endParaRPr lang="en-US" sz="1200" dirty="0"/>
            </a:p>
          </p:txBody>
        </p:sp>
        <p:sp>
          <p:nvSpPr>
            <p:cNvPr id="41" name="TextBox 40"/>
            <p:cNvSpPr txBox="1"/>
            <p:nvPr/>
          </p:nvSpPr>
          <p:spPr>
            <a:xfrm>
              <a:off x="7054850" y="1676400"/>
              <a:ext cx="1565275" cy="276999"/>
            </a:xfrm>
            <a:prstGeom prst="rect">
              <a:avLst/>
            </a:prstGeom>
            <a:noFill/>
          </p:spPr>
          <p:txBody>
            <a:bodyPr wrap="square" rtlCol="0">
              <a:spAutoFit/>
            </a:bodyPr>
            <a:lstStyle/>
            <a:p>
              <a:r>
                <a:rPr lang="en-US" sz="1200" dirty="0" smtClean="0"/>
                <a:t>158.130.6.0/24    40</a:t>
              </a:r>
              <a:endParaRPr lang="en-US" sz="1200" dirty="0"/>
            </a:p>
          </p:txBody>
        </p:sp>
        <p:sp>
          <p:nvSpPr>
            <p:cNvPr id="42" name="TextBox 41"/>
            <p:cNvSpPr txBox="1"/>
            <p:nvPr/>
          </p:nvSpPr>
          <p:spPr>
            <a:xfrm>
              <a:off x="8364448" y="2228076"/>
              <a:ext cx="1565275" cy="276999"/>
            </a:xfrm>
            <a:prstGeom prst="rect">
              <a:avLst/>
            </a:prstGeom>
            <a:noFill/>
          </p:spPr>
          <p:txBody>
            <a:bodyPr wrap="square" rtlCol="0">
              <a:spAutoFit/>
            </a:bodyPr>
            <a:lstStyle/>
            <a:p>
              <a:r>
                <a:rPr lang="en-US" sz="1200" dirty="0" smtClean="0"/>
                <a:t>158.130.4.0/24    37</a:t>
              </a:r>
              <a:endParaRPr lang="en-US" sz="1200" dirty="0"/>
            </a:p>
          </p:txBody>
        </p:sp>
        <p:pic>
          <p:nvPicPr>
            <p:cNvPr id="46" name="Picture 36"/>
            <p:cNvPicPr>
              <a:picLocks noChangeArrowheads="1"/>
            </p:cNvPicPr>
            <p:nvPr/>
          </p:nvPicPr>
          <p:blipFill>
            <a:blip r:embed="rId3" cstate="print"/>
            <a:srcRect/>
            <a:stretch>
              <a:fillRect/>
            </a:stretch>
          </p:blipFill>
          <p:spPr bwMode="auto">
            <a:xfrm>
              <a:off x="8059738" y="3231401"/>
              <a:ext cx="468312" cy="336550"/>
            </a:xfrm>
            <a:prstGeom prst="rect">
              <a:avLst/>
            </a:prstGeom>
            <a:noFill/>
            <a:ln w="9525">
              <a:noFill/>
              <a:miter lim="800000"/>
              <a:headEnd/>
              <a:tailEnd/>
            </a:ln>
          </p:spPr>
        </p:pic>
        <p:pic>
          <p:nvPicPr>
            <p:cNvPr id="48" name="Picture 36"/>
            <p:cNvPicPr>
              <a:picLocks noChangeArrowheads="1"/>
            </p:cNvPicPr>
            <p:nvPr/>
          </p:nvPicPr>
          <p:blipFill>
            <a:blip r:embed="rId3" cstate="print"/>
            <a:srcRect/>
            <a:stretch>
              <a:fillRect/>
            </a:stretch>
          </p:blipFill>
          <p:spPr bwMode="auto">
            <a:xfrm>
              <a:off x="7331075" y="2699499"/>
              <a:ext cx="468312" cy="336550"/>
            </a:xfrm>
            <a:prstGeom prst="rect">
              <a:avLst/>
            </a:prstGeom>
            <a:noFill/>
            <a:ln w="9525">
              <a:noFill/>
              <a:miter lim="800000"/>
              <a:headEnd/>
              <a:tailEnd/>
            </a:ln>
          </p:spPr>
        </p:pic>
        <p:pic>
          <p:nvPicPr>
            <p:cNvPr id="49" name="Picture 36"/>
            <p:cNvPicPr>
              <a:picLocks noChangeArrowheads="1"/>
            </p:cNvPicPr>
            <p:nvPr/>
          </p:nvPicPr>
          <p:blipFill>
            <a:blip r:embed="rId3" cstate="print"/>
            <a:srcRect/>
            <a:stretch>
              <a:fillRect/>
            </a:stretch>
          </p:blipFill>
          <p:spPr bwMode="auto">
            <a:xfrm>
              <a:off x="6318250" y="2873375"/>
              <a:ext cx="468312" cy="336550"/>
            </a:xfrm>
            <a:prstGeom prst="rect">
              <a:avLst/>
            </a:prstGeom>
            <a:noFill/>
            <a:ln w="9525">
              <a:noFill/>
              <a:miter lim="800000"/>
              <a:headEnd/>
              <a:tailEnd/>
            </a:ln>
          </p:spPr>
        </p:pic>
        <p:cxnSp>
          <p:nvCxnSpPr>
            <p:cNvPr id="30" name="Straight Connector 29"/>
            <p:cNvCxnSpPr>
              <a:stCxn id="26" idx="2"/>
            </p:cNvCxnSpPr>
            <p:nvPr/>
          </p:nvCxnSpPr>
          <p:spPr bwMode="auto">
            <a:xfrm rot="16200000" flipH="1">
              <a:off x="6049963" y="2605087"/>
              <a:ext cx="206375" cy="514350"/>
            </a:xfrm>
            <a:prstGeom prst="line">
              <a:avLst/>
            </a:prstGeom>
            <a:solidFill>
              <a:srgbClr val="CCFFFF"/>
            </a:solidFill>
            <a:ln w="76200" cap="flat" cmpd="sng" algn="ctr">
              <a:solidFill>
                <a:schemeClr val="tx1"/>
              </a:solidFill>
              <a:prstDash val="solid"/>
              <a:round/>
              <a:headEnd type="none" w="med" len="med"/>
              <a:tailEnd type="arrow" w="med" len="med"/>
            </a:ln>
            <a:effectLst/>
          </p:spPr>
        </p:cxnSp>
        <p:cxnSp>
          <p:nvCxnSpPr>
            <p:cNvPr id="32" name="Straight Connector 31"/>
            <p:cNvCxnSpPr>
              <a:stCxn id="27" idx="2"/>
            </p:cNvCxnSpPr>
            <p:nvPr/>
          </p:nvCxnSpPr>
          <p:spPr bwMode="auto">
            <a:xfrm rot="5400000">
              <a:off x="7431087" y="2474914"/>
              <a:ext cx="482602" cy="130175"/>
            </a:xfrm>
            <a:prstGeom prst="line">
              <a:avLst/>
            </a:prstGeom>
            <a:solidFill>
              <a:srgbClr val="CCFFFF"/>
            </a:solidFill>
            <a:ln w="76200" cap="flat" cmpd="sng" algn="ctr">
              <a:solidFill>
                <a:schemeClr val="tx1"/>
              </a:solidFill>
              <a:prstDash val="solid"/>
              <a:round/>
              <a:headEnd type="none" w="med" len="med"/>
              <a:tailEnd type="arrow" w="med" len="med"/>
            </a:ln>
            <a:effectLst/>
          </p:spPr>
        </p:cxnSp>
        <p:cxnSp>
          <p:nvCxnSpPr>
            <p:cNvPr id="34" name="Straight Connector 33"/>
            <p:cNvCxnSpPr/>
            <p:nvPr/>
          </p:nvCxnSpPr>
          <p:spPr bwMode="auto">
            <a:xfrm rot="5400000">
              <a:off x="8454186" y="2710040"/>
              <a:ext cx="482602" cy="682625"/>
            </a:xfrm>
            <a:prstGeom prst="line">
              <a:avLst/>
            </a:prstGeom>
            <a:solidFill>
              <a:srgbClr val="CCFFFF"/>
            </a:solidFill>
            <a:ln w="76200" cap="flat" cmpd="sng" algn="ctr">
              <a:solidFill>
                <a:schemeClr val="tx1"/>
              </a:solidFill>
              <a:prstDash val="solid"/>
              <a:round/>
              <a:headEnd type="none" w="med" len="med"/>
              <a:tailEnd type="arrow" w="med" len="med"/>
            </a:ln>
            <a:effectLst/>
          </p:spPr>
        </p:cxnSp>
        <p:sp>
          <p:nvSpPr>
            <p:cNvPr id="51" name="TextBox 50"/>
            <p:cNvSpPr txBox="1"/>
            <p:nvPr/>
          </p:nvSpPr>
          <p:spPr>
            <a:xfrm>
              <a:off x="5069905" y="3190696"/>
              <a:ext cx="1841501" cy="276999"/>
            </a:xfrm>
            <a:prstGeom prst="rect">
              <a:avLst/>
            </a:prstGeom>
            <a:noFill/>
          </p:spPr>
          <p:txBody>
            <a:bodyPr wrap="square" rtlCol="0">
              <a:spAutoFit/>
            </a:bodyPr>
            <a:lstStyle/>
            <a:p>
              <a:r>
                <a:rPr lang="en-US" sz="1200" dirty="0" smtClean="0"/>
                <a:t>T3:&lt;158.130.0.0/23,35&gt;</a:t>
              </a:r>
              <a:endParaRPr lang="en-US" sz="1200" dirty="0"/>
            </a:p>
          </p:txBody>
        </p:sp>
        <p:sp>
          <p:nvSpPr>
            <p:cNvPr id="52" name="TextBox 51"/>
            <p:cNvSpPr txBox="1"/>
            <p:nvPr/>
          </p:nvSpPr>
          <p:spPr>
            <a:xfrm>
              <a:off x="6696823" y="2975724"/>
              <a:ext cx="1841501" cy="276999"/>
            </a:xfrm>
            <a:prstGeom prst="rect">
              <a:avLst/>
            </a:prstGeom>
            <a:noFill/>
          </p:spPr>
          <p:txBody>
            <a:bodyPr wrap="square" rtlCol="0">
              <a:spAutoFit/>
            </a:bodyPr>
            <a:lstStyle/>
            <a:p>
              <a:r>
                <a:rPr lang="en-US" sz="1200" dirty="0" smtClean="0"/>
                <a:t>T3:&lt;158.130.6.0/24,40&gt;</a:t>
              </a:r>
              <a:endParaRPr lang="en-US" sz="1200" dirty="0"/>
            </a:p>
          </p:txBody>
        </p:sp>
        <p:sp>
          <p:nvSpPr>
            <p:cNvPr id="53" name="TextBox 52"/>
            <p:cNvSpPr txBox="1"/>
            <p:nvPr/>
          </p:nvSpPr>
          <p:spPr>
            <a:xfrm>
              <a:off x="8067674" y="3517126"/>
              <a:ext cx="1841501" cy="276999"/>
            </a:xfrm>
            <a:prstGeom prst="rect">
              <a:avLst/>
            </a:prstGeom>
            <a:noFill/>
          </p:spPr>
          <p:txBody>
            <a:bodyPr wrap="square" rtlCol="0">
              <a:spAutoFit/>
            </a:bodyPr>
            <a:lstStyle/>
            <a:p>
              <a:r>
                <a:rPr lang="en-US" sz="1200" dirty="0" smtClean="0"/>
                <a:t>T3:&lt;158.130.4.0/24,37&gt;</a:t>
              </a:r>
              <a:endParaRPr lang="en-US" sz="1200" dirty="0"/>
            </a:p>
          </p:txBody>
        </p:sp>
        <p:sp>
          <p:nvSpPr>
            <p:cNvPr id="61" name="Freeform 60"/>
            <p:cNvSpPr/>
            <p:nvPr/>
          </p:nvSpPr>
          <p:spPr bwMode="auto">
            <a:xfrm>
              <a:off x="6716981" y="3200188"/>
              <a:ext cx="576138" cy="934020"/>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2" name="Freeform 61"/>
            <p:cNvSpPr/>
            <p:nvPr/>
          </p:nvSpPr>
          <p:spPr bwMode="auto">
            <a:xfrm rot="2599383">
              <a:off x="7241793" y="3304063"/>
              <a:ext cx="552450" cy="718119"/>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3" name="Freeform 62"/>
            <p:cNvSpPr/>
            <p:nvPr/>
          </p:nvSpPr>
          <p:spPr bwMode="auto">
            <a:xfrm rot="262287" flipH="1">
              <a:off x="7622805" y="3534343"/>
              <a:ext cx="456037" cy="643805"/>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4" name="TextBox 63"/>
            <p:cNvSpPr txBox="1"/>
            <p:nvPr/>
          </p:nvSpPr>
          <p:spPr>
            <a:xfrm>
              <a:off x="6604749" y="3620249"/>
              <a:ext cx="460375" cy="307777"/>
            </a:xfrm>
            <a:prstGeom prst="rect">
              <a:avLst/>
            </a:prstGeom>
            <a:noFill/>
          </p:spPr>
          <p:txBody>
            <a:bodyPr wrap="square" rtlCol="0">
              <a:spAutoFit/>
            </a:bodyPr>
            <a:lstStyle/>
            <a:p>
              <a:r>
                <a:rPr lang="en-US" sz="1400" dirty="0" smtClean="0"/>
                <a:t>17</a:t>
              </a:r>
              <a:endParaRPr lang="en-US" sz="1400" dirty="0"/>
            </a:p>
          </p:txBody>
        </p:sp>
        <p:sp>
          <p:nvSpPr>
            <p:cNvPr id="65" name="TextBox 64"/>
            <p:cNvSpPr txBox="1"/>
            <p:nvPr/>
          </p:nvSpPr>
          <p:spPr>
            <a:xfrm>
              <a:off x="7146925" y="3394273"/>
              <a:ext cx="460375" cy="307777"/>
            </a:xfrm>
            <a:prstGeom prst="rect">
              <a:avLst/>
            </a:prstGeom>
            <a:noFill/>
          </p:spPr>
          <p:txBody>
            <a:bodyPr wrap="square" rtlCol="0">
              <a:spAutoFit/>
            </a:bodyPr>
            <a:lstStyle/>
            <a:p>
              <a:r>
                <a:rPr lang="en-US" sz="1400" dirty="0" smtClean="0"/>
                <a:t>19</a:t>
              </a:r>
              <a:endParaRPr lang="en-US" sz="1400" dirty="0"/>
            </a:p>
          </p:txBody>
        </p:sp>
        <p:sp>
          <p:nvSpPr>
            <p:cNvPr id="66" name="TextBox 65"/>
            <p:cNvSpPr txBox="1"/>
            <p:nvPr/>
          </p:nvSpPr>
          <p:spPr>
            <a:xfrm>
              <a:off x="7791450" y="3854648"/>
              <a:ext cx="460375" cy="307777"/>
            </a:xfrm>
            <a:prstGeom prst="rect">
              <a:avLst/>
            </a:prstGeom>
            <a:noFill/>
          </p:spPr>
          <p:txBody>
            <a:bodyPr wrap="square" rtlCol="0">
              <a:spAutoFit/>
            </a:bodyPr>
            <a:lstStyle/>
            <a:p>
              <a:r>
                <a:rPr lang="en-US" sz="1400" dirty="0" smtClean="0"/>
                <a:t>11</a:t>
              </a:r>
              <a:endParaRPr lang="en-US" sz="1400" dirty="0"/>
            </a:p>
          </p:txBody>
        </p:sp>
        <p:sp>
          <p:nvSpPr>
            <p:cNvPr id="68" name="TextBox 67"/>
            <p:cNvSpPr txBox="1"/>
            <p:nvPr/>
          </p:nvSpPr>
          <p:spPr>
            <a:xfrm>
              <a:off x="6226175" y="5932398"/>
              <a:ext cx="2393950" cy="276999"/>
            </a:xfrm>
            <a:prstGeom prst="rect">
              <a:avLst/>
            </a:prstGeom>
            <a:noFill/>
          </p:spPr>
          <p:txBody>
            <a:bodyPr wrap="square" rtlCol="0">
              <a:spAutoFit/>
            </a:bodyPr>
            <a:lstStyle/>
            <a:p>
              <a:pPr algn="l"/>
              <a:r>
                <a:rPr lang="en-US" sz="1200" dirty="0" smtClean="0"/>
                <a:t>T3:&lt;158.130.0.0/23,35+17=52&gt;</a:t>
              </a:r>
              <a:endParaRPr lang="en-US" sz="1200" dirty="0"/>
            </a:p>
          </p:txBody>
        </p:sp>
        <p:sp>
          <p:nvSpPr>
            <p:cNvPr id="69" name="TextBox 68"/>
            <p:cNvSpPr txBox="1"/>
            <p:nvPr/>
          </p:nvSpPr>
          <p:spPr>
            <a:xfrm>
              <a:off x="6226173" y="6115774"/>
              <a:ext cx="2393951" cy="276999"/>
            </a:xfrm>
            <a:prstGeom prst="rect">
              <a:avLst/>
            </a:prstGeom>
            <a:noFill/>
          </p:spPr>
          <p:txBody>
            <a:bodyPr wrap="square" rtlCol="0">
              <a:spAutoFit/>
            </a:bodyPr>
            <a:lstStyle/>
            <a:p>
              <a:pPr algn="l"/>
              <a:r>
                <a:rPr lang="en-US" sz="1200" dirty="0" smtClean="0"/>
                <a:t>T3:&lt;158.130.6.0/24,40+19=59&gt;</a:t>
              </a:r>
              <a:endParaRPr lang="en-US" sz="1200" dirty="0"/>
            </a:p>
          </p:txBody>
        </p:sp>
        <p:sp>
          <p:nvSpPr>
            <p:cNvPr id="70" name="TextBox 69"/>
            <p:cNvSpPr txBox="1"/>
            <p:nvPr/>
          </p:nvSpPr>
          <p:spPr>
            <a:xfrm>
              <a:off x="6226175" y="6299924"/>
              <a:ext cx="2393950" cy="276999"/>
            </a:xfrm>
            <a:prstGeom prst="rect">
              <a:avLst/>
            </a:prstGeom>
            <a:noFill/>
          </p:spPr>
          <p:txBody>
            <a:bodyPr wrap="square" rtlCol="0">
              <a:spAutoFit/>
            </a:bodyPr>
            <a:lstStyle/>
            <a:p>
              <a:pPr algn="l"/>
              <a:r>
                <a:rPr lang="en-US" sz="1200" dirty="0" smtClean="0"/>
                <a:t>T3:&lt;158.130.4.0/24,37+11=48&gt;</a:t>
              </a:r>
              <a:endParaRPr lang="en-US" sz="1200" dirty="0"/>
            </a:p>
          </p:txBody>
        </p:sp>
        <p:cxnSp>
          <p:nvCxnSpPr>
            <p:cNvPr id="72" name="Straight Connector 71"/>
            <p:cNvCxnSpPr/>
            <p:nvPr/>
          </p:nvCxnSpPr>
          <p:spPr bwMode="auto">
            <a:xfrm rot="5400000" flipH="1" flipV="1">
              <a:off x="5997467" y="5175250"/>
              <a:ext cx="1104900" cy="158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73" name="TextBox 72"/>
            <p:cNvSpPr txBox="1"/>
            <p:nvPr/>
          </p:nvSpPr>
          <p:spPr>
            <a:xfrm rot="5400000">
              <a:off x="5535290" y="5220320"/>
              <a:ext cx="551805" cy="461665"/>
            </a:xfrm>
            <a:prstGeom prst="rect">
              <a:avLst/>
            </a:prstGeom>
            <a:noFill/>
          </p:spPr>
          <p:txBody>
            <a:bodyPr wrap="square" rtlCol="0">
              <a:spAutoFit/>
            </a:bodyPr>
            <a:lstStyle/>
            <a:p>
              <a:r>
                <a:rPr lang="en-US" sz="2400" dirty="0" smtClean="0"/>
                <a:t>…</a:t>
              </a:r>
              <a:endParaRPr lang="en-US" sz="2400" dirty="0"/>
            </a:p>
          </p:txBody>
        </p:sp>
      </p:grpSp>
      <p:sp>
        <p:nvSpPr>
          <p:cNvPr id="54" name="Down Arrow 53"/>
          <p:cNvSpPr/>
          <p:nvPr/>
        </p:nvSpPr>
        <p:spPr bwMode="auto">
          <a:xfrm>
            <a:off x="8321004" y="4160517"/>
            <a:ext cx="182878" cy="1828780"/>
          </a:xfrm>
          <a:prstGeom prst="downArrow">
            <a:avLst/>
          </a:prstGeom>
          <a:solidFill>
            <a:schemeClr val="bg1">
              <a:lumMod val="85000"/>
            </a:schemeClr>
          </a:solidFill>
          <a:ln w="38100" cap="flat" cmpd="sng" algn="ctr">
            <a:solidFill>
              <a:schemeClr val="bg1">
                <a:lumMod val="85000"/>
              </a:schemeClr>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6" name="TextBox 55"/>
          <p:cNvSpPr txBox="1"/>
          <p:nvPr/>
        </p:nvSpPr>
        <p:spPr>
          <a:xfrm>
            <a:off x="8456833" y="4609666"/>
            <a:ext cx="1554518" cy="1077218"/>
          </a:xfrm>
          <a:prstGeom prst="rect">
            <a:avLst/>
          </a:prstGeom>
          <a:noFill/>
        </p:spPr>
        <p:txBody>
          <a:bodyPr wrap="square" rtlCol="0">
            <a:spAutoFit/>
          </a:bodyPr>
          <a:lstStyle/>
          <a:p>
            <a:pPr algn="l"/>
            <a:r>
              <a:rPr lang="en-US" sz="1600" dirty="0" smtClean="0"/>
              <a:t>Advertising the outside world to Area 1</a:t>
            </a:r>
            <a:endParaRPr lang="en-US" sz="1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ABR’s Perspective – (2)</a:t>
            </a:r>
            <a:endParaRPr lang="en-US" dirty="0"/>
          </a:p>
        </p:txBody>
      </p:sp>
      <p:sp>
        <p:nvSpPr>
          <p:cNvPr id="4" name="Slide Number Placeholder 3"/>
          <p:cNvSpPr>
            <a:spLocks noGrp="1"/>
          </p:cNvSpPr>
          <p:nvPr>
            <p:ph type="sldNum" sz="quarter" idx="10"/>
          </p:nvPr>
        </p:nvSpPr>
        <p:spPr/>
        <p:txBody>
          <a:bodyPr/>
          <a:lstStyle/>
          <a:p>
            <a:pPr>
              <a:defRPr/>
            </a:pPr>
            <a:fld id="{63F4A1E5-10FF-49F9-B93B-0E466049723E}" type="slidenum">
              <a:rPr lang="en-US" smtClean="0"/>
              <a:pPr>
                <a:defRPr/>
              </a:pPr>
              <a:t>25</a:t>
            </a:fld>
            <a:endParaRPr lang="en-US"/>
          </a:p>
        </p:txBody>
      </p:sp>
      <p:sp>
        <p:nvSpPr>
          <p:cNvPr id="55" name="Content Placeholder 2"/>
          <p:cNvSpPr>
            <a:spLocks noGrp="1"/>
          </p:cNvSpPr>
          <p:nvPr>
            <p:ph idx="1"/>
          </p:nvPr>
        </p:nvSpPr>
        <p:spPr>
          <a:xfrm>
            <a:off x="754063" y="1641475"/>
            <a:ext cx="4090987" cy="5651500"/>
          </a:xfrm>
        </p:spPr>
        <p:txBody>
          <a:bodyPr>
            <a:normAutofit fontScale="62500" lnSpcReduction="20000"/>
          </a:bodyPr>
          <a:lstStyle/>
          <a:p>
            <a:pPr>
              <a:lnSpc>
                <a:spcPct val="120000"/>
              </a:lnSpc>
            </a:pPr>
            <a:r>
              <a:rPr lang="en-US" dirty="0" smtClean="0"/>
              <a:t>ABR knows about each area it connects to</a:t>
            </a:r>
          </a:p>
          <a:p>
            <a:pPr lvl="1">
              <a:lnSpc>
                <a:spcPct val="120000"/>
              </a:lnSpc>
            </a:pPr>
            <a:r>
              <a:rPr lang="en-US" dirty="0" smtClean="0"/>
              <a:t>Maintains separate topology databases for each area</a:t>
            </a:r>
          </a:p>
          <a:p>
            <a:pPr lvl="1">
              <a:lnSpc>
                <a:spcPct val="120000"/>
              </a:lnSpc>
            </a:pPr>
            <a:r>
              <a:rPr lang="en-US" dirty="0" smtClean="0"/>
              <a:t>Computes shortest paths to local and remote destinations</a:t>
            </a:r>
          </a:p>
          <a:p>
            <a:pPr>
              <a:lnSpc>
                <a:spcPct val="120000"/>
              </a:lnSpc>
            </a:pPr>
            <a:r>
              <a:rPr lang="en-US" dirty="0" smtClean="0"/>
              <a:t>ABR advertises what it knows about each area to others (symmetric)</a:t>
            </a:r>
          </a:p>
          <a:p>
            <a:pPr lvl="1">
              <a:lnSpc>
                <a:spcPct val="120000"/>
              </a:lnSpc>
            </a:pPr>
            <a:r>
              <a:rPr lang="en-US" dirty="0" smtClean="0"/>
              <a:t>Through </a:t>
            </a:r>
            <a:r>
              <a:rPr lang="en-US" i="1" u="sng" dirty="0" smtClean="0"/>
              <a:t>T3-summary LSAs</a:t>
            </a:r>
          </a:p>
          <a:p>
            <a:pPr lvl="2">
              <a:lnSpc>
                <a:spcPct val="120000"/>
              </a:lnSpc>
            </a:pPr>
            <a:r>
              <a:rPr lang="en-US" dirty="0" smtClean="0"/>
              <a:t>One for each route entry</a:t>
            </a:r>
          </a:p>
          <a:p>
            <a:pPr lvl="1">
              <a:lnSpc>
                <a:spcPct val="120000"/>
              </a:lnSpc>
            </a:pPr>
            <a:r>
              <a:rPr lang="en-US" dirty="0" smtClean="0"/>
              <a:t>Cost = shortest path cost  essentially a distance-vector approach</a:t>
            </a:r>
          </a:p>
          <a:p>
            <a:pPr>
              <a:lnSpc>
                <a:spcPct val="120000"/>
              </a:lnSpc>
            </a:pPr>
            <a:r>
              <a:rPr lang="en-US" dirty="0" smtClean="0"/>
              <a:t>ABR can perform summarization at area boundaries</a:t>
            </a:r>
          </a:p>
          <a:p>
            <a:pPr lvl="1">
              <a:lnSpc>
                <a:spcPct val="120000"/>
              </a:lnSpc>
            </a:pPr>
            <a:r>
              <a:rPr lang="en-US" dirty="0" smtClean="0"/>
              <a:t>Limits the volume of information advertised</a:t>
            </a:r>
          </a:p>
          <a:p>
            <a:pPr lvl="1">
              <a:lnSpc>
                <a:spcPct val="120000"/>
              </a:lnSpc>
            </a:pPr>
            <a:r>
              <a:rPr lang="en-US" dirty="0" smtClean="0"/>
              <a:t>Cost is </a:t>
            </a:r>
            <a:r>
              <a:rPr lang="en-US" b="1" i="1" dirty="0" smtClean="0"/>
              <a:t>max</a:t>
            </a:r>
            <a:r>
              <a:rPr lang="en-US" dirty="0" smtClean="0"/>
              <a:t> across summarized entries</a:t>
            </a:r>
          </a:p>
          <a:p>
            <a:pPr lvl="1">
              <a:lnSpc>
                <a:spcPct val="120000"/>
              </a:lnSpc>
            </a:pPr>
            <a:r>
              <a:rPr lang="en-US" dirty="0" smtClean="0"/>
              <a:t>Stub areas are a special case, where ABRs advertise only a default route</a:t>
            </a:r>
          </a:p>
        </p:txBody>
      </p:sp>
      <p:grpSp>
        <p:nvGrpSpPr>
          <p:cNvPr id="102" name="Group 101"/>
          <p:cNvGrpSpPr/>
          <p:nvPr/>
        </p:nvGrpSpPr>
        <p:grpSpPr>
          <a:xfrm>
            <a:off x="4937125" y="1460654"/>
            <a:ext cx="5156202" cy="5832321"/>
            <a:chOff x="4937125" y="1460654"/>
            <a:chExt cx="5156202" cy="5832321"/>
          </a:xfrm>
        </p:grpSpPr>
        <p:pic>
          <p:nvPicPr>
            <p:cNvPr id="5" name="Picture 36"/>
            <p:cNvPicPr>
              <a:picLocks noChangeArrowheads="1"/>
            </p:cNvPicPr>
            <p:nvPr/>
          </p:nvPicPr>
          <p:blipFill>
            <a:blip r:embed="rId3" cstate="print"/>
            <a:srcRect/>
            <a:stretch>
              <a:fillRect/>
            </a:stretch>
          </p:blipFill>
          <p:spPr bwMode="auto">
            <a:xfrm>
              <a:off x="6962775" y="4724375"/>
              <a:ext cx="928687" cy="538162"/>
            </a:xfrm>
            <a:prstGeom prst="rect">
              <a:avLst/>
            </a:prstGeom>
            <a:noFill/>
            <a:ln w="9525">
              <a:noFill/>
              <a:miter lim="800000"/>
              <a:headEnd/>
              <a:tailEnd/>
            </a:ln>
          </p:spPr>
        </p:pic>
        <p:grpSp>
          <p:nvGrpSpPr>
            <p:cNvPr id="3" name="Group 10"/>
            <p:cNvGrpSpPr/>
            <p:nvPr/>
          </p:nvGrpSpPr>
          <p:grpSpPr>
            <a:xfrm>
              <a:off x="5305425" y="2473479"/>
              <a:ext cx="3206750" cy="1725612"/>
              <a:chOff x="5305425" y="1952625"/>
              <a:chExt cx="3206750" cy="1725612"/>
            </a:xfrm>
          </p:grpSpPr>
          <p:pic>
            <p:nvPicPr>
              <p:cNvPr id="6" name="Picture 14"/>
              <p:cNvPicPr>
                <a:picLocks noChangeArrowheads="1"/>
              </p:cNvPicPr>
              <p:nvPr/>
            </p:nvPicPr>
            <p:blipFill>
              <a:blip r:embed="rId4" cstate="print"/>
              <a:srcRect/>
              <a:stretch>
                <a:fillRect/>
              </a:stretch>
            </p:blipFill>
            <p:spPr bwMode="auto">
              <a:xfrm>
                <a:off x="6134100" y="1952625"/>
                <a:ext cx="2378075" cy="1725612"/>
              </a:xfrm>
              <a:prstGeom prst="rect">
                <a:avLst/>
              </a:prstGeom>
              <a:noFill/>
              <a:ln w="9525">
                <a:noFill/>
                <a:miter lim="800000"/>
                <a:headEnd/>
                <a:tailEnd/>
              </a:ln>
            </p:spPr>
          </p:pic>
          <p:sp>
            <p:nvSpPr>
              <p:cNvPr id="8" name="TextBox 7"/>
              <p:cNvSpPr txBox="1"/>
              <p:nvPr/>
            </p:nvSpPr>
            <p:spPr>
              <a:xfrm>
                <a:off x="5305425" y="3148568"/>
                <a:ext cx="1012825" cy="369332"/>
              </a:xfrm>
              <a:prstGeom prst="rect">
                <a:avLst/>
              </a:prstGeom>
              <a:noFill/>
            </p:spPr>
            <p:txBody>
              <a:bodyPr wrap="square" rtlCol="0">
                <a:spAutoFit/>
              </a:bodyPr>
              <a:lstStyle/>
              <a:p>
                <a:r>
                  <a:rPr lang="en-US" dirty="0" smtClean="0"/>
                  <a:t>Area 0</a:t>
                </a:r>
                <a:endParaRPr lang="en-US" dirty="0"/>
              </a:p>
            </p:txBody>
          </p:sp>
        </p:grpSp>
        <p:grpSp>
          <p:nvGrpSpPr>
            <p:cNvPr id="10" name="Group 9"/>
            <p:cNvGrpSpPr/>
            <p:nvPr/>
          </p:nvGrpSpPr>
          <p:grpSpPr>
            <a:xfrm>
              <a:off x="5387960" y="5511954"/>
              <a:ext cx="3048015" cy="1266825"/>
              <a:chOff x="6124559" y="4806950"/>
              <a:chExt cx="3048015" cy="1266825"/>
            </a:xfrm>
          </p:grpSpPr>
          <p:pic>
            <p:nvPicPr>
              <p:cNvPr id="7" name="Picture 25"/>
              <p:cNvPicPr>
                <a:picLocks noChangeArrowheads="1"/>
              </p:cNvPicPr>
              <p:nvPr/>
            </p:nvPicPr>
            <p:blipFill>
              <a:blip r:embed="rId5" cstate="print"/>
              <a:srcRect/>
              <a:stretch>
                <a:fillRect/>
              </a:stretch>
            </p:blipFill>
            <p:spPr bwMode="auto">
              <a:xfrm>
                <a:off x="6870699" y="4806950"/>
                <a:ext cx="2301875" cy="1266825"/>
              </a:xfrm>
              <a:prstGeom prst="rect">
                <a:avLst/>
              </a:prstGeom>
              <a:noFill/>
              <a:ln w="9525">
                <a:noFill/>
                <a:miter lim="800000"/>
                <a:headEnd/>
                <a:tailEnd/>
              </a:ln>
            </p:spPr>
          </p:pic>
          <p:sp>
            <p:nvSpPr>
              <p:cNvPr id="9" name="TextBox 8"/>
              <p:cNvSpPr txBox="1"/>
              <p:nvPr/>
            </p:nvSpPr>
            <p:spPr>
              <a:xfrm>
                <a:off x="6124559" y="5009976"/>
                <a:ext cx="1012825" cy="369332"/>
              </a:xfrm>
              <a:prstGeom prst="rect">
                <a:avLst/>
              </a:prstGeom>
              <a:noFill/>
            </p:spPr>
            <p:txBody>
              <a:bodyPr wrap="square" rtlCol="0">
                <a:spAutoFit/>
              </a:bodyPr>
              <a:lstStyle/>
              <a:p>
                <a:r>
                  <a:rPr lang="en-US" dirty="0" smtClean="0"/>
                  <a:t>Area 1</a:t>
                </a:r>
                <a:endParaRPr lang="en-US" dirty="0"/>
              </a:p>
            </p:txBody>
          </p:sp>
        </p:grpSp>
        <p:cxnSp>
          <p:nvCxnSpPr>
            <p:cNvPr id="13" name="Straight Arrow Connector 12"/>
            <p:cNvCxnSpPr>
              <a:stCxn id="5" idx="0"/>
            </p:cNvCxnSpPr>
            <p:nvPr/>
          </p:nvCxnSpPr>
          <p:spPr bwMode="auto">
            <a:xfrm rot="16200000" flipV="1">
              <a:off x="7233841" y="4531096"/>
              <a:ext cx="382588" cy="3969"/>
            </a:xfrm>
            <a:prstGeom prst="straightConnector1">
              <a:avLst/>
            </a:prstGeom>
            <a:solidFill>
              <a:srgbClr val="CCFFFF"/>
            </a:solidFill>
            <a:ln w="76200" cap="flat" cmpd="sng" algn="ctr">
              <a:solidFill>
                <a:schemeClr val="tx1"/>
              </a:solidFill>
              <a:prstDash val="solid"/>
              <a:round/>
              <a:headEnd type="none" w="med" len="med"/>
              <a:tailEnd type="arrow" w="med" len="med"/>
            </a:ln>
            <a:effectLst/>
          </p:spPr>
        </p:cxnSp>
        <p:cxnSp>
          <p:nvCxnSpPr>
            <p:cNvPr id="15" name="Straight Connector 14"/>
            <p:cNvCxnSpPr>
              <a:stCxn id="5" idx="2"/>
            </p:cNvCxnSpPr>
            <p:nvPr/>
          </p:nvCxnSpPr>
          <p:spPr bwMode="auto">
            <a:xfrm rot="5400000">
              <a:off x="7102871" y="5490741"/>
              <a:ext cx="552452" cy="96044"/>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22" name="TextBox 21"/>
            <p:cNvSpPr txBox="1"/>
            <p:nvPr/>
          </p:nvSpPr>
          <p:spPr>
            <a:xfrm>
              <a:off x="5152097" y="6432704"/>
              <a:ext cx="1196975" cy="276999"/>
            </a:xfrm>
            <a:prstGeom prst="rect">
              <a:avLst/>
            </a:prstGeom>
            <a:noFill/>
          </p:spPr>
          <p:txBody>
            <a:bodyPr wrap="square" rtlCol="0">
              <a:spAutoFit/>
            </a:bodyPr>
            <a:lstStyle/>
            <a:p>
              <a:r>
                <a:rPr lang="en-US" sz="1200" dirty="0" smtClean="0"/>
                <a:t>158.130.8.0/24</a:t>
              </a:r>
              <a:endParaRPr lang="en-US" sz="1200" dirty="0"/>
            </a:p>
          </p:txBody>
        </p:sp>
        <p:pic>
          <p:nvPicPr>
            <p:cNvPr id="26" name="Picture 25"/>
            <p:cNvPicPr>
              <a:picLocks noChangeArrowheads="1"/>
            </p:cNvPicPr>
            <p:nvPr/>
          </p:nvPicPr>
          <p:blipFill>
            <a:blip r:embed="rId5" cstate="print"/>
            <a:srcRect/>
            <a:stretch>
              <a:fillRect/>
            </a:stretch>
          </p:blipFill>
          <p:spPr bwMode="auto">
            <a:xfrm>
              <a:off x="5305425" y="1921029"/>
              <a:ext cx="1181100" cy="714375"/>
            </a:xfrm>
            <a:prstGeom prst="rect">
              <a:avLst/>
            </a:prstGeom>
            <a:noFill/>
            <a:ln w="9525">
              <a:noFill/>
              <a:miter lim="800000"/>
              <a:headEnd/>
              <a:tailEnd/>
            </a:ln>
          </p:spPr>
        </p:pic>
        <p:pic>
          <p:nvPicPr>
            <p:cNvPr id="27" name="Picture 26"/>
            <p:cNvPicPr>
              <a:picLocks noChangeArrowheads="1"/>
            </p:cNvPicPr>
            <p:nvPr/>
          </p:nvPicPr>
          <p:blipFill>
            <a:blip r:embed="rId5" cstate="print"/>
            <a:srcRect/>
            <a:stretch>
              <a:fillRect/>
            </a:stretch>
          </p:blipFill>
          <p:spPr bwMode="auto">
            <a:xfrm>
              <a:off x="7146925" y="1460654"/>
              <a:ext cx="1181100" cy="714375"/>
            </a:xfrm>
            <a:prstGeom prst="rect">
              <a:avLst/>
            </a:prstGeom>
            <a:noFill/>
            <a:ln w="9525">
              <a:noFill/>
              <a:miter lim="800000"/>
              <a:headEnd/>
              <a:tailEnd/>
            </a:ln>
          </p:spPr>
        </p:pic>
        <p:pic>
          <p:nvPicPr>
            <p:cNvPr id="28" name="Picture 27"/>
            <p:cNvPicPr>
              <a:picLocks noChangeArrowheads="1"/>
            </p:cNvPicPr>
            <p:nvPr/>
          </p:nvPicPr>
          <p:blipFill>
            <a:blip r:embed="rId5" cstate="print"/>
            <a:srcRect/>
            <a:stretch>
              <a:fillRect/>
            </a:stretch>
          </p:blipFill>
          <p:spPr bwMode="auto">
            <a:xfrm>
              <a:off x="8528050" y="2013104"/>
              <a:ext cx="1181100" cy="714375"/>
            </a:xfrm>
            <a:prstGeom prst="rect">
              <a:avLst/>
            </a:prstGeom>
            <a:noFill/>
            <a:ln w="9525">
              <a:noFill/>
              <a:miter lim="800000"/>
              <a:headEnd/>
              <a:tailEnd/>
            </a:ln>
          </p:spPr>
        </p:pic>
        <p:sp>
          <p:nvSpPr>
            <p:cNvPr id="35" name="TextBox 34"/>
            <p:cNvSpPr txBox="1"/>
            <p:nvPr/>
          </p:nvSpPr>
          <p:spPr>
            <a:xfrm>
              <a:off x="5581650" y="2257777"/>
              <a:ext cx="736600" cy="307777"/>
            </a:xfrm>
            <a:prstGeom prst="rect">
              <a:avLst/>
            </a:prstGeom>
            <a:noFill/>
          </p:spPr>
          <p:txBody>
            <a:bodyPr wrap="square" rtlCol="0">
              <a:spAutoFit/>
            </a:bodyPr>
            <a:lstStyle/>
            <a:p>
              <a:r>
                <a:rPr lang="en-US" sz="1400" dirty="0" smtClean="0"/>
                <a:t>Area 2</a:t>
              </a:r>
              <a:endParaRPr lang="en-US" sz="1400" dirty="0"/>
            </a:p>
          </p:txBody>
        </p:sp>
        <p:sp>
          <p:nvSpPr>
            <p:cNvPr id="36" name="TextBox 35"/>
            <p:cNvSpPr txBox="1"/>
            <p:nvPr/>
          </p:nvSpPr>
          <p:spPr>
            <a:xfrm>
              <a:off x="7423150" y="1828954"/>
              <a:ext cx="736600" cy="307777"/>
            </a:xfrm>
            <a:prstGeom prst="rect">
              <a:avLst/>
            </a:prstGeom>
            <a:noFill/>
          </p:spPr>
          <p:txBody>
            <a:bodyPr wrap="square" rtlCol="0">
              <a:spAutoFit/>
            </a:bodyPr>
            <a:lstStyle/>
            <a:p>
              <a:r>
                <a:rPr lang="en-US" sz="1400" dirty="0" smtClean="0"/>
                <a:t>Area 3</a:t>
              </a:r>
              <a:endParaRPr lang="en-US" sz="1400" dirty="0"/>
            </a:p>
          </p:txBody>
        </p:sp>
        <p:sp>
          <p:nvSpPr>
            <p:cNvPr id="37" name="TextBox 36"/>
            <p:cNvSpPr txBox="1"/>
            <p:nvPr/>
          </p:nvSpPr>
          <p:spPr>
            <a:xfrm>
              <a:off x="8804275" y="2349852"/>
              <a:ext cx="736600" cy="307777"/>
            </a:xfrm>
            <a:prstGeom prst="rect">
              <a:avLst/>
            </a:prstGeom>
            <a:noFill/>
          </p:spPr>
          <p:txBody>
            <a:bodyPr wrap="square" rtlCol="0">
              <a:spAutoFit/>
            </a:bodyPr>
            <a:lstStyle/>
            <a:p>
              <a:r>
                <a:rPr lang="en-US" sz="1400" dirty="0" smtClean="0"/>
                <a:t>Area 4</a:t>
              </a:r>
              <a:endParaRPr lang="en-US" sz="1400" dirty="0"/>
            </a:p>
          </p:txBody>
        </p:sp>
        <p:pic>
          <p:nvPicPr>
            <p:cNvPr id="46" name="Picture 36"/>
            <p:cNvPicPr>
              <a:picLocks noChangeArrowheads="1"/>
            </p:cNvPicPr>
            <p:nvPr/>
          </p:nvPicPr>
          <p:blipFill>
            <a:blip r:embed="rId3" cstate="print"/>
            <a:srcRect/>
            <a:stretch>
              <a:fillRect/>
            </a:stretch>
          </p:blipFill>
          <p:spPr bwMode="auto">
            <a:xfrm>
              <a:off x="8059738" y="3107730"/>
              <a:ext cx="468312" cy="336550"/>
            </a:xfrm>
            <a:prstGeom prst="rect">
              <a:avLst/>
            </a:prstGeom>
            <a:noFill/>
            <a:ln w="9525">
              <a:noFill/>
              <a:miter lim="800000"/>
              <a:headEnd/>
              <a:tailEnd/>
            </a:ln>
          </p:spPr>
        </p:pic>
        <p:pic>
          <p:nvPicPr>
            <p:cNvPr id="48" name="Picture 36"/>
            <p:cNvPicPr>
              <a:picLocks noChangeArrowheads="1"/>
            </p:cNvPicPr>
            <p:nvPr/>
          </p:nvPicPr>
          <p:blipFill>
            <a:blip r:embed="rId3" cstate="print"/>
            <a:srcRect/>
            <a:stretch>
              <a:fillRect/>
            </a:stretch>
          </p:blipFill>
          <p:spPr bwMode="auto">
            <a:xfrm>
              <a:off x="7331075" y="2575828"/>
              <a:ext cx="468312" cy="336550"/>
            </a:xfrm>
            <a:prstGeom prst="rect">
              <a:avLst/>
            </a:prstGeom>
            <a:noFill/>
            <a:ln w="9525">
              <a:noFill/>
              <a:miter lim="800000"/>
              <a:headEnd/>
              <a:tailEnd/>
            </a:ln>
          </p:spPr>
        </p:pic>
        <p:pic>
          <p:nvPicPr>
            <p:cNvPr id="49" name="Picture 36"/>
            <p:cNvPicPr>
              <a:picLocks noChangeArrowheads="1"/>
            </p:cNvPicPr>
            <p:nvPr/>
          </p:nvPicPr>
          <p:blipFill>
            <a:blip r:embed="rId3" cstate="print"/>
            <a:srcRect/>
            <a:stretch>
              <a:fillRect/>
            </a:stretch>
          </p:blipFill>
          <p:spPr bwMode="auto">
            <a:xfrm>
              <a:off x="6318250" y="2749704"/>
              <a:ext cx="468312" cy="336550"/>
            </a:xfrm>
            <a:prstGeom prst="rect">
              <a:avLst/>
            </a:prstGeom>
            <a:noFill/>
            <a:ln w="9525">
              <a:noFill/>
              <a:miter lim="800000"/>
              <a:headEnd/>
              <a:tailEnd/>
            </a:ln>
          </p:spPr>
        </p:pic>
        <p:cxnSp>
          <p:nvCxnSpPr>
            <p:cNvPr id="30" name="Straight Connector 29"/>
            <p:cNvCxnSpPr>
              <a:stCxn id="26" idx="2"/>
            </p:cNvCxnSpPr>
            <p:nvPr/>
          </p:nvCxnSpPr>
          <p:spPr bwMode="auto">
            <a:xfrm rot="16200000" flipH="1">
              <a:off x="6049963" y="2481416"/>
              <a:ext cx="206375" cy="514350"/>
            </a:xfrm>
            <a:prstGeom prst="line">
              <a:avLst/>
            </a:prstGeom>
            <a:solidFill>
              <a:srgbClr val="CCFFFF"/>
            </a:solidFill>
            <a:ln w="76200" cap="flat" cmpd="sng" algn="ctr">
              <a:solidFill>
                <a:schemeClr val="tx1"/>
              </a:solidFill>
              <a:prstDash val="solid"/>
              <a:round/>
              <a:headEnd type="arrow" w="med" len="med"/>
              <a:tailEnd type="none" w="med" len="med"/>
            </a:ln>
            <a:effectLst/>
          </p:spPr>
        </p:cxnSp>
        <p:cxnSp>
          <p:nvCxnSpPr>
            <p:cNvPr id="32" name="Straight Connector 31"/>
            <p:cNvCxnSpPr>
              <a:stCxn id="27" idx="2"/>
            </p:cNvCxnSpPr>
            <p:nvPr/>
          </p:nvCxnSpPr>
          <p:spPr bwMode="auto">
            <a:xfrm rot="5400000">
              <a:off x="7431087" y="2351243"/>
              <a:ext cx="482602" cy="130175"/>
            </a:xfrm>
            <a:prstGeom prst="line">
              <a:avLst/>
            </a:prstGeom>
            <a:solidFill>
              <a:srgbClr val="CCFFFF"/>
            </a:solidFill>
            <a:ln w="76200" cap="flat" cmpd="sng" algn="ctr">
              <a:solidFill>
                <a:schemeClr val="tx1"/>
              </a:solidFill>
              <a:prstDash val="solid"/>
              <a:round/>
              <a:headEnd type="arrow" w="med" len="med"/>
              <a:tailEnd type="none" w="med" len="med"/>
            </a:ln>
            <a:effectLst/>
          </p:spPr>
        </p:cxnSp>
        <p:cxnSp>
          <p:nvCxnSpPr>
            <p:cNvPr id="34" name="Straight Connector 33"/>
            <p:cNvCxnSpPr/>
            <p:nvPr/>
          </p:nvCxnSpPr>
          <p:spPr bwMode="auto">
            <a:xfrm rot="5400000">
              <a:off x="8454186" y="2586369"/>
              <a:ext cx="482602" cy="682625"/>
            </a:xfrm>
            <a:prstGeom prst="line">
              <a:avLst/>
            </a:prstGeom>
            <a:solidFill>
              <a:srgbClr val="CCFFFF"/>
            </a:solidFill>
            <a:ln w="76200" cap="flat" cmpd="sng" algn="ctr">
              <a:solidFill>
                <a:schemeClr val="tx1"/>
              </a:solidFill>
              <a:prstDash val="solid"/>
              <a:round/>
              <a:headEnd type="arrow" w="med" len="med"/>
              <a:tailEnd type="none" w="med" len="med"/>
            </a:ln>
            <a:effectLst/>
          </p:spPr>
        </p:cxnSp>
        <p:sp>
          <p:nvSpPr>
            <p:cNvPr id="61" name="Freeform 60"/>
            <p:cNvSpPr/>
            <p:nvPr/>
          </p:nvSpPr>
          <p:spPr bwMode="auto">
            <a:xfrm rot="17930654" flipV="1">
              <a:off x="6737529" y="3145093"/>
              <a:ext cx="576138" cy="934020"/>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2" name="Freeform 61"/>
            <p:cNvSpPr/>
            <p:nvPr/>
          </p:nvSpPr>
          <p:spPr bwMode="auto">
            <a:xfrm rot="20007606" flipV="1">
              <a:off x="7150333" y="3012638"/>
              <a:ext cx="576065" cy="947329"/>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3" name="Freeform 62"/>
            <p:cNvSpPr/>
            <p:nvPr/>
          </p:nvSpPr>
          <p:spPr bwMode="auto">
            <a:xfrm rot="4433884" flipH="1" flipV="1">
              <a:off x="7622805" y="3410672"/>
              <a:ext cx="456037" cy="643805"/>
            </a:xfrm>
            <a:custGeom>
              <a:avLst/>
              <a:gdLst>
                <a:gd name="connsiteX0" fmla="*/ 0 w 760288"/>
                <a:gd name="connsiteY0" fmla="*/ 59932 h 1118170"/>
                <a:gd name="connsiteX1" fmla="*/ 226032 w 760288"/>
                <a:gd name="connsiteY1" fmla="*/ 39384 h 1118170"/>
                <a:gd name="connsiteX2" fmla="*/ 154112 w 760288"/>
                <a:gd name="connsiteY2" fmla="*/ 296238 h 1118170"/>
                <a:gd name="connsiteX3" fmla="*/ 349321 w 760288"/>
                <a:gd name="connsiteY3" fmla="*/ 316786 h 1118170"/>
                <a:gd name="connsiteX4" fmla="*/ 236306 w 760288"/>
                <a:gd name="connsiteY4" fmla="*/ 522269 h 1118170"/>
                <a:gd name="connsiteX5" fmla="*/ 482885 w 760288"/>
                <a:gd name="connsiteY5" fmla="*/ 511995 h 1118170"/>
                <a:gd name="connsiteX6" fmla="*/ 369870 w 760288"/>
                <a:gd name="connsiteY6" fmla="*/ 738027 h 1118170"/>
                <a:gd name="connsiteX7" fmla="*/ 585627 w 760288"/>
                <a:gd name="connsiteY7" fmla="*/ 738027 h 1118170"/>
                <a:gd name="connsiteX8" fmla="*/ 493160 w 760288"/>
                <a:gd name="connsiteY8" fmla="*/ 912687 h 1118170"/>
                <a:gd name="connsiteX9" fmla="*/ 678094 w 760288"/>
                <a:gd name="connsiteY9" fmla="*/ 912687 h 1118170"/>
                <a:gd name="connsiteX10" fmla="*/ 729465 w 760288"/>
                <a:gd name="connsiteY10" fmla="*/ 1077074 h 1118170"/>
                <a:gd name="connsiteX11" fmla="*/ 760288 w 760288"/>
                <a:gd name="connsiteY11" fmla="*/ 1118170 h 1118170"/>
                <a:gd name="connsiteX12" fmla="*/ 760288 w 760288"/>
                <a:gd name="connsiteY12" fmla="*/ 1118170 h 1118170"/>
                <a:gd name="connsiteX13" fmla="*/ 760288 w 760288"/>
                <a:gd name="connsiteY13" fmla="*/ 1107896 h 111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0288" h="1118170">
                  <a:moveTo>
                    <a:pt x="0" y="59932"/>
                  </a:moveTo>
                  <a:cubicBezTo>
                    <a:pt x="100173" y="29966"/>
                    <a:pt x="200347" y="0"/>
                    <a:pt x="226032" y="39384"/>
                  </a:cubicBezTo>
                  <a:cubicBezTo>
                    <a:pt x="251717" y="78768"/>
                    <a:pt x="133564" y="250004"/>
                    <a:pt x="154112" y="296238"/>
                  </a:cubicBezTo>
                  <a:cubicBezTo>
                    <a:pt x="174660" y="342472"/>
                    <a:pt x="335622" y="279114"/>
                    <a:pt x="349321" y="316786"/>
                  </a:cubicBezTo>
                  <a:cubicBezTo>
                    <a:pt x="363020" y="354458"/>
                    <a:pt x="214045" y="489734"/>
                    <a:pt x="236306" y="522269"/>
                  </a:cubicBezTo>
                  <a:cubicBezTo>
                    <a:pt x="258567" y="554804"/>
                    <a:pt x="460624" y="476035"/>
                    <a:pt x="482885" y="511995"/>
                  </a:cubicBezTo>
                  <a:cubicBezTo>
                    <a:pt x="505146" y="547955"/>
                    <a:pt x="352746" y="700355"/>
                    <a:pt x="369870" y="738027"/>
                  </a:cubicBezTo>
                  <a:cubicBezTo>
                    <a:pt x="386994" y="775699"/>
                    <a:pt x="565079" y="708917"/>
                    <a:pt x="585627" y="738027"/>
                  </a:cubicBezTo>
                  <a:cubicBezTo>
                    <a:pt x="606175" y="767137"/>
                    <a:pt x="477749" y="883577"/>
                    <a:pt x="493160" y="912687"/>
                  </a:cubicBezTo>
                  <a:cubicBezTo>
                    <a:pt x="508571" y="941797"/>
                    <a:pt x="638710" y="885289"/>
                    <a:pt x="678094" y="912687"/>
                  </a:cubicBezTo>
                  <a:cubicBezTo>
                    <a:pt x="717478" y="940085"/>
                    <a:pt x="715766" y="1042827"/>
                    <a:pt x="729465" y="1077074"/>
                  </a:cubicBezTo>
                  <a:cubicBezTo>
                    <a:pt x="743164" y="1111321"/>
                    <a:pt x="760288" y="1118170"/>
                    <a:pt x="760288" y="1118170"/>
                  </a:cubicBezTo>
                  <a:lnTo>
                    <a:pt x="760288" y="1118170"/>
                  </a:lnTo>
                  <a:lnTo>
                    <a:pt x="760288" y="1107896"/>
                  </a:lnTo>
                </a:path>
              </a:pathLst>
            </a:custGeom>
            <a:no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4" name="TextBox 63"/>
            <p:cNvSpPr txBox="1"/>
            <p:nvPr/>
          </p:nvSpPr>
          <p:spPr>
            <a:xfrm>
              <a:off x="6604749" y="3496578"/>
              <a:ext cx="460375" cy="307777"/>
            </a:xfrm>
            <a:prstGeom prst="rect">
              <a:avLst/>
            </a:prstGeom>
            <a:noFill/>
          </p:spPr>
          <p:txBody>
            <a:bodyPr wrap="square" rtlCol="0">
              <a:spAutoFit/>
            </a:bodyPr>
            <a:lstStyle/>
            <a:p>
              <a:pPr algn="l"/>
              <a:r>
                <a:rPr lang="en-US" sz="1400" dirty="0" smtClean="0"/>
                <a:t>17</a:t>
              </a:r>
              <a:endParaRPr lang="en-US" sz="1400" dirty="0"/>
            </a:p>
          </p:txBody>
        </p:sp>
        <p:sp>
          <p:nvSpPr>
            <p:cNvPr id="65" name="TextBox 64"/>
            <p:cNvSpPr txBox="1"/>
            <p:nvPr/>
          </p:nvSpPr>
          <p:spPr>
            <a:xfrm>
              <a:off x="7054850" y="3118004"/>
              <a:ext cx="460375" cy="307777"/>
            </a:xfrm>
            <a:prstGeom prst="rect">
              <a:avLst/>
            </a:prstGeom>
            <a:noFill/>
          </p:spPr>
          <p:txBody>
            <a:bodyPr wrap="square" rtlCol="0">
              <a:spAutoFit/>
            </a:bodyPr>
            <a:lstStyle/>
            <a:p>
              <a:pPr algn="l"/>
              <a:r>
                <a:rPr lang="en-US" sz="1400" dirty="0" smtClean="0"/>
                <a:t>19</a:t>
              </a:r>
              <a:endParaRPr lang="en-US" sz="1400" dirty="0"/>
            </a:p>
          </p:txBody>
        </p:sp>
        <p:sp>
          <p:nvSpPr>
            <p:cNvPr id="66" name="TextBox 65"/>
            <p:cNvSpPr txBox="1"/>
            <p:nvPr/>
          </p:nvSpPr>
          <p:spPr>
            <a:xfrm>
              <a:off x="7791450" y="3730977"/>
              <a:ext cx="460375" cy="307777"/>
            </a:xfrm>
            <a:prstGeom prst="rect">
              <a:avLst/>
            </a:prstGeom>
            <a:noFill/>
          </p:spPr>
          <p:txBody>
            <a:bodyPr wrap="square" rtlCol="0">
              <a:spAutoFit/>
            </a:bodyPr>
            <a:lstStyle/>
            <a:p>
              <a:pPr algn="l"/>
              <a:r>
                <a:rPr lang="en-US" sz="1400" dirty="0" smtClean="0"/>
                <a:t>11</a:t>
              </a:r>
              <a:endParaRPr lang="en-US" sz="1400" dirty="0"/>
            </a:p>
          </p:txBody>
        </p:sp>
        <p:pic>
          <p:nvPicPr>
            <p:cNvPr id="50" name="Picture 12"/>
            <p:cNvPicPr>
              <a:picLocks noChangeArrowheads="1"/>
            </p:cNvPicPr>
            <p:nvPr/>
          </p:nvPicPr>
          <p:blipFill>
            <a:blip r:embed="rId6" cstate="print"/>
            <a:srcRect/>
            <a:stretch>
              <a:fillRect/>
            </a:stretch>
          </p:blipFill>
          <p:spPr bwMode="auto">
            <a:xfrm>
              <a:off x="5581650" y="6248554"/>
              <a:ext cx="444500" cy="254000"/>
            </a:xfrm>
            <a:prstGeom prst="rect">
              <a:avLst/>
            </a:prstGeom>
            <a:noFill/>
            <a:ln w="9525">
              <a:noFill/>
              <a:miter lim="800000"/>
              <a:headEnd/>
              <a:tailEnd/>
            </a:ln>
          </p:spPr>
        </p:pic>
        <p:pic>
          <p:nvPicPr>
            <p:cNvPr id="54" name="Picture 12"/>
            <p:cNvPicPr>
              <a:picLocks noChangeArrowheads="1"/>
            </p:cNvPicPr>
            <p:nvPr/>
          </p:nvPicPr>
          <p:blipFill>
            <a:blip r:embed="rId6" cstate="print"/>
            <a:srcRect/>
            <a:stretch>
              <a:fillRect/>
            </a:stretch>
          </p:blipFill>
          <p:spPr bwMode="auto">
            <a:xfrm>
              <a:off x="6318250" y="6708929"/>
              <a:ext cx="444500" cy="254000"/>
            </a:xfrm>
            <a:prstGeom prst="rect">
              <a:avLst/>
            </a:prstGeom>
            <a:noFill/>
            <a:ln w="9525">
              <a:noFill/>
              <a:miter lim="800000"/>
              <a:headEnd/>
              <a:tailEnd/>
            </a:ln>
          </p:spPr>
        </p:pic>
        <p:pic>
          <p:nvPicPr>
            <p:cNvPr id="56" name="Picture 12"/>
            <p:cNvPicPr>
              <a:picLocks noChangeArrowheads="1"/>
            </p:cNvPicPr>
            <p:nvPr/>
          </p:nvPicPr>
          <p:blipFill>
            <a:blip r:embed="rId6" cstate="print"/>
            <a:srcRect/>
            <a:stretch>
              <a:fillRect/>
            </a:stretch>
          </p:blipFill>
          <p:spPr bwMode="auto">
            <a:xfrm>
              <a:off x="7531100" y="6801004"/>
              <a:ext cx="444500" cy="254000"/>
            </a:xfrm>
            <a:prstGeom prst="rect">
              <a:avLst/>
            </a:prstGeom>
            <a:noFill/>
            <a:ln w="9525">
              <a:noFill/>
              <a:miter lim="800000"/>
              <a:headEnd/>
              <a:tailEnd/>
            </a:ln>
          </p:spPr>
        </p:pic>
        <p:pic>
          <p:nvPicPr>
            <p:cNvPr id="57" name="Picture 12"/>
            <p:cNvPicPr>
              <a:picLocks noChangeArrowheads="1"/>
            </p:cNvPicPr>
            <p:nvPr/>
          </p:nvPicPr>
          <p:blipFill>
            <a:blip r:embed="rId6" cstate="print"/>
            <a:srcRect/>
            <a:stretch>
              <a:fillRect/>
            </a:stretch>
          </p:blipFill>
          <p:spPr bwMode="auto">
            <a:xfrm>
              <a:off x="8636000" y="6340629"/>
              <a:ext cx="444500" cy="254000"/>
            </a:xfrm>
            <a:prstGeom prst="rect">
              <a:avLst/>
            </a:prstGeom>
            <a:noFill/>
            <a:ln w="9525">
              <a:noFill/>
              <a:miter lim="800000"/>
              <a:headEnd/>
              <a:tailEnd/>
            </a:ln>
          </p:spPr>
        </p:pic>
        <p:pic>
          <p:nvPicPr>
            <p:cNvPr id="72" name="Picture 37"/>
            <p:cNvPicPr>
              <a:picLocks noChangeArrowheads="1"/>
            </p:cNvPicPr>
            <p:nvPr/>
          </p:nvPicPr>
          <p:blipFill>
            <a:blip r:embed="rId7" cstate="print"/>
            <a:srcRect/>
            <a:stretch>
              <a:fillRect/>
            </a:stretch>
          </p:blipFill>
          <p:spPr bwMode="auto">
            <a:xfrm>
              <a:off x="6226175" y="6064404"/>
              <a:ext cx="446087" cy="257175"/>
            </a:xfrm>
            <a:prstGeom prst="rect">
              <a:avLst/>
            </a:prstGeom>
            <a:noFill/>
            <a:ln w="9525">
              <a:noFill/>
              <a:miter lim="800000"/>
              <a:headEnd/>
              <a:tailEnd/>
            </a:ln>
          </p:spPr>
        </p:pic>
        <p:pic>
          <p:nvPicPr>
            <p:cNvPr id="73" name="Picture 37"/>
            <p:cNvPicPr>
              <a:picLocks noChangeArrowheads="1"/>
            </p:cNvPicPr>
            <p:nvPr/>
          </p:nvPicPr>
          <p:blipFill>
            <a:blip r:embed="rId7" cstate="print"/>
            <a:srcRect/>
            <a:stretch>
              <a:fillRect/>
            </a:stretch>
          </p:blipFill>
          <p:spPr bwMode="auto">
            <a:xfrm>
              <a:off x="6792913" y="6451754"/>
              <a:ext cx="446087" cy="257175"/>
            </a:xfrm>
            <a:prstGeom prst="rect">
              <a:avLst/>
            </a:prstGeom>
            <a:noFill/>
            <a:ln w="9525">
              <a:noFill/>
              <a:miter lim="800000"/>
              <a:headEnd/>
              <a:tailEnd/>
            </a:ln>
          </p:spPr>
        </p:pic>
        <p:pic>
          <p:nvPicPr>
            <p:cNvPr id="74" name="Picture 37"/>
            <p:cNvPicPr>
              <a:picLocks noChangeArrowheads="1"/>
            </p:cNvPicPr>
            <p:nvPr/>
          </p:nvPicPr>
          <p:blipFill>
            <a:blip r:embed="rId7" cstate="print"/>
            <a:srcRect/>
            <a:stretch>
              <a:fillRect/>
            </a:stretch>
          </p:blipFill>
          <p:spPr bwMode="auto">
            <a:xfrm>
              <a:off x="7054850" y="5674449"/>
              <a:ext cx="446087" cy="257175"/>
            </a:xfrm>
            <a:prstGeom prst="rect">
              <a:avLst/>
            </a:prstGeom>
            <a:noFill/>
            <a:ln w="9525">
              <a:noFill/>
              <a:miter lim="800000"/>
              <a:headEnd/>
              <a:tailEnd/>
            </a:ln>
          </p:spPr>
        </p:pic>
        <p:pic>
          <p:nvPicPr>
            <p:cNvPr id="75" name="Picture 37"/>
            <p:cNvPicPr>
              <a:picLocks noChangeArrowheads="1"/>
            </p:cNvPicPr>
            <p:nvPr/>
          </p:nvPicPr>
          <p:blipFill>
            <a:blip r:embed="rId7" cstate="print"/>
            <a:srcRect/>
            <a:stretch>
              <a:fillRect/>
            </a:stretch>
          </p:blipFill>
          <p:spPr bwMode="auto">
            <a:xfrm>
              <a:off x="7989888" y="6267604"/>
              <a:ext cx="446087" cy="257175"/>
            </a:xfrm>
            <a:prstGeom prst="rect">
              <a:avLst/>
            </a:prstGeom>
            <a:noFill/>
            <a:ln w="9525">
              <a:noFill/>
              <a:miter lim="800000"/>
              <a:headEnd/>
              <a:tailEnd/>
            </a:ln>
          </p:spPr>
        </p:pic>
        <p:pic>
          <p:nvPicPr>
            <p:cNvPr id="76" name="Picture 24"/>
            <p:cNvPicPr>
              <a:picLocks noChangeArrowheads="1"/>
            </p:cNvPicPr>
            <p:nvPr/>
          </p:nvPicPr>
          <p:blipFill>
            <a:blip r:embed="rId8" cstate="print"/>
            <a:srcRect/>
            <a:stretch>
              <a:fillRect/>
            </a:stretch>
          </p:blipFill>
          <p:spPr bwMode="auto">
            <a:xfrm>
              <a:off x="7146925" y="5972329"/>
              <a:ext cx="768350" cy="501650"/>
            </a:xfrm>
            <a:prstGeom prst="rect">
              <a:avLst/>
            </a:prstGeom>
            <a:noFill/>
            <a:ln w="9525">
              <a:noFill/>
              <a:miter lim="800000"/>
              <a:headEnd/>
              <a:tailEnd/>
            </a:ln>
          </p:spPr>
        </p:pic>
        <p:sp>
          <p:nvSpPr>
            <p:cNvPr id="77" name="TextBox 76"/>
            <p:cNvSpPr txBox="1"/>
            <p:nvPr/>
          </p:nvSpPr>
          <p:spPr>
            <a:xfrm>
              <a:off x="5857875" y="6913627"/>
              <a:ext cx="1196975" cy="276999"/>
            </a:xfrm>
            <a:prstGeom prst="rect">
              <a:avLst/>
            </a:prstGeom>
            <a:noFill/>
          </p:spPr>
          <p:txBody>
            <a:bodyPr wrap="square" rtlCol="0">
              <a:spAutoFit/>
            </a:bodyPr>
            <a:lstStyle/>
            <a:p>
              <a:r>
                <a:rPr lang="en-US" sz="1200" dirty="0" smtClean="0"/>
                <a:t>158.130.9.0/24</a:t>
              </a:r>
              <a:endParaRPr lang="en-US" sz="1200" dirty="0"/>
            </a:p>
          </p:txBody>
        </p:sp>
        <p:sp>
          <p:nvSpPr>
            <p:cNvPr id="78" name="TextBox 77"/>
            <p:cNvSpPr txBox="1"/>
            <p:nvPr/>
          </p:nvSpPr>
          <p:spPr>
            <a:xfrm>
              <a:off x="7146925" y="7015976"/>
              <a:ext cx="1381125" cy="276999"/>
            </a:xfrm>
            <a:prstGeom prst="rect">
              <a:avLst/>
            </a:prstGeom>
            <a:noFill/>
          </p:spPr>
          <p:txBody>
            <a:bodyPr wrap="square" rtlCol="0">
              <a:spAutoFit/>
            </a:bodyPr>
            <a:lstStyle/>
            <a:p>
              <a:r>
                <a:rPr lang="en-US" sz="1200" dirty="0" smtClean="0"/>
                <a:t>158.130.10.0/24</a:t>
              </a:r>
              <a:endParaRPr lang="en-US" sz="1200" dirty="0"/>
            </a:p>
          </p:txBody>
        </p:sp>
        <p:sp>
          <p:nvSpPr>
            <p:cNvPr id="79" name="TextBox 78"/>
            <p:cNvSpPr txBox="1"/>
            <p:nvPr/>
          </p:nvSpPr>
          <p:spPr>
            <a:xfrm>
              <a:off x="8251825" y="6545327"/>
              <a:ext cx="1289050" cy="276999"/>
            </a:xfrm>
            <a:prstGeom prst="rect">
              <a:avLst/>
            </a:prstGeom>
            <a:noFill/>
          </p:spPr>
          <p:txBody>
            <a:bodyPr wrap="square" rtlCol="0">
              <a:spAutoFit/>
            </a:bodyPr>
            <a:lstStyle/>
            <a:p>
              <a:r>
                <a:rPr lang="en-US" sz="1200" dirty="0" smtClean="0"/>
                <a:t>158.130.11.0/24</a:t>
              </a:r>
              <a:endParaRPr lang="en-US" sz="1200" dirty="0"/>
            </a:p>
          </p:txBody>
        </p:sp>
        <p:cxnSp>
          <p:nvCxnSpPr>
            <p:cNvPr id="81" name="Straight Connector 80"/>
            <p:cNvCxnSpPr>
              <a:stCxn id="72" idx="1"/>
              <a:endCxn id="50" idx="3"/>
            </p:cNvCxnSpPr>
            <p:nvPr/>
          </p:nvCxnSpPr>
          <p:spPr bwMode="auto">
            <a:xfrm rot="10800000" flipV="1">
              <a:off x="6026151" y="6192992"/>
              <a:ext cx="200025" cy="182562"/>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83" name="Straight Connector 82"/>
            <p:cNvCxnSpPr>
              <a:stCxn id="73" idx="1"/>
              <a:endCxn id="54" idx="0"/>
            </p:cNvCxnSpPr>
            <p:nvPr/>
          </p:nvCxnSpPr>
          <p:spPr bwMode="auto">
            <a:xfrm rot="10800000" flipV="1">
              <a:off x="6540501" y="6580341"/>
              <a:ext cx="252413" cy="128587"/>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85" name="Straight Connector 84"/>
            <p:cNvCxnSpPr>
              <a:stCxn id="56" idx="1"/>
              <a:endCxn id="73" idx="3"/>
            </p:cNvCxnSpPr>
            <p:nvPr/>
          </p:nvCxnSpPr>
          <p:spPr bwMode="auto">
            <a:xfrm rot="10800000">
              <a:off x="7239000" y="6580342"/>
              <a:ext cx="292100" cy="347662"/>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87" name="Straight Connector 86"/>
            <p:cNvCxnSpPr>
              <a:stCxn id="57" idx="1"/>
              <a:endCxn id="75" idx="3"/>
            </p:cNvCxnSpPr>
            <p:nvPr/>
          </p:nvCxnSpPr>
          <p:spPr bwMode="auto">
            <a:xfrm rot="10800000">
              <a:off x="8435976" y="6396193"/>
              <a:ext cx="200025" cy="71437"/>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90" name="Straight Connector 89"/>
            <p:cNvCxnSpPr>
              <a:stCxn id="74" idx="1"/>
              <a:endCxn id="72" idx="0"/>
            </p:cNvCxnSpPr>
            <p:nvPr/>
          </p:nvCxnSpPr>
          <p:spPr bwMode="auto">
            <a:xfrm rot="10800000" flipV="1">
              <a:off x="6449220" y="5803036"/>
              <a:ext cx="605631" cy="261367"/>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92" name="Straight Connector 91"/>
            <p:cNvCxnSpPr>
              <a:stCxn id="73" idx="0"/>
              <a:endCxn id="76" idx="1"/>
            </p:cNvCxnSpPr>
            <p:nvPr/>
          </p:nvCxnSpPr>
          <p:spPr bwMode="auto">
            <a:xfrm rot="5400000" flipH="1" flipV="1">
              <a:off x="6967141" y="6271970"/>
              <a:ext cx="228600" cy="130968"/>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94" name="Straight Connector 93"/>
            <p:cNvCxnSpPr>
              <a:stCxn id="76" idx="0"/>
              <a:endCxn id="74" idx="3"/>
            </p:cNvCxnSpPr>
            <p:nvPr/>
          </p:nvCxnSpPr>
          <p:spPr bwMode="auto">
            <a:xfrm rot="16200000" flipV="1">
              <a:off x="7431373" y="5872601"/>
              <a:ext cx="169292" cy="30163"/>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96" name="Straight Connector 95"/>
            <p:cNvCxnSpPr>
              <a:stCxn id="76" idx="3"/>
              <a:endCxn id="75" idx="1"/>
            </p:cNvCxnSpPr>
            <p:nvPr/>
          </p:nvCxnSpPr>
          <p:spPr bwMode="auto">
            <a:xfrm>
              <a:off x="7915275" y="6223154"/>
              <a:ext cx="74613" cy="17303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97" name="TextBox 96"/>
            <p:cNvSpPr txBox="1"/>
            <p:nvPr/>
          </p:nvSpPr>
          <p:spPr>
            <a:xfrm>
              <a:off x="7331075" y="6002075"/>
              <a:ext cx="552450" cy="338554"/>
            </a:xfrm>
            <a:prstGeom prst="rect">
              <a:avLst/>
            </a:prstGeom>
            <a:noFill/>
          </p:spPr>
          <p:txBody>
            <a:bodyPr wrap="square" rtlCol="0">
              <a:spAutoFit/>
            </a:bodyPr>
            <a:lstStyle/>
            <a:p>
              <a:pPr algn="l"/>
              <a:r>
                <a:rPr lang="en-US" sz="1600" dirty="0" smtClean="0"/>
                <a:t>T1</a:t>
              </a:r>
              <a:endParaRPr lang="en-US" sz="1600" dirty="0"/>
            </a:p>
          </p:txBody>
        </p:sp>
        <p:sp>
          <p:nvSpPr>
            <p:cNvPr id="98" name="TextBox 97"/>
            <p:cNvSpPr txBox="1"/>
            <p:nvPr/>
          </p:nvSpPr>
          <p:spPr>
            <a:xfrm>
              <a:off x="6921679" y="5450701"/>
              <a:ext cx="552450" cy="307777"/>
            </a:xfrm>
            <a:prstGeom prst="rect">
              <a:avLst/>
            </a:prstGeom>
            <a:noFill/>
          </p:spPr>
          <p:txBody>
            <a:bodyPr wrap="square" rtlCol="0">
              <a:spAutoFit/>
            </a:bodyPr>
            <a:lstStyle/>
            <a:p>
              <a:r>
                <a:rPr lang="en-US" sz="1400" dirty="0" smtClean="0"/>
                <a:t>R1</a:t>
              </a:r>
              <a:endParaRPr lang="en-US" sz="1400" dirty="0"/>
            </a:p>
          </p:txBody>
        </p:sp>
        <p:sp>
          <p:nvSpPr>
            <p:cNvPr id="99" name="TextBox 98"/>
            <p:cNvSpPr txBox="1"/>
            <p:nvPr/>
          </p:nvSpPr>
          <p:spPr>
            <a:xfrm>
              <a:off x="6134100" y="5828154"/>
              <a:ext cx="552450" cy="307777"/>
            </a:xfrm>
            <a:prstGeom prst="rect">
              <a:avLst/>
            </a:prstGeom>
            <a:noFill/>
          </p:spPr>
          <p:txBody>
            <a:bodyPr wrap="square" rtlCol="0">
              <a:spAutoFit/>
            </a:bodyPr>
            <a:lstStyle/>
            <a:p>
              <a:r>
                <a:rPr lang="en-US" sz="1400" dirty="0" smtClean="0"/>
                <a:t>R2</a:t>
              </a:r>
              <a:endParaRPr lang="en-US" sz="1400" dirty="0"/>
            </a:p>
          </p:txBody>
        </p:sp>
        <p:sp>
          <p:nvSpPr>
            <p:cNvPr id="100" name="TextBox 99"/>
            <p:cNvSpPr txBox="1"/>
            <p:nvPr/>
          </p:nvSpPr>
          <p:spPr>
            <a:xfrm>
              <a:off x="6552988" y="6236429"/>
              <a:ext cx="552450" cy="307777"/>
            </a:xfrm>
            <a:prstGeom prst="rect">
              <a:avLst/>
            </a:prstGeom>
            <a:noFill/>
          </p:spPr>
          <p:txBody>
            <a:bodyPr wrap="square" rtlCol="0">
              <a:spAutoFit/>
            </a:bodyPr>
            <a:lstStyle/>
            <a:p>
              <a:r>
                <a:rPr lang="en-US" sz="1400" dirty="0" smtClean="0"/>
                <a:t>R3</a:t>
              </a:r>
              <a:endParaRPr lang="en-US" sz="1400" dirty="0"/>
            </a:p>
          </p:txBody>
        </p:sp>
        <p:sp>
          <p:nvSpPr>
            <p:cNvPr id="101" name="TextBox 100"/>
            <p:cNvSpPr txBox="1"/>
            <p:nvPr/>
          </p:nvSpPr>
          <p:spPr>
            <a:xfrm>
              <a:off x="8016696" y="6022578"/>
              <a:ext cx="552450" cy="307777"/>
            </a:xfrm>
            <a:prstGeom prst="rect">
              <a:avLst/>
            </a:prstGeom>
            <a:noFill/>
          </p:spPr>
          <p:txBody>
            <a:bodyPr wrap="square" rtlCol="0">
              <a:spAutoFit/>
            </a:bodyPr>
            <a:lstStyle/>
            <a:p>
              <a:pPr algn="l"/>
              <a:r>
                <a:rPr lang="en-US" sz="1400" dirty="0" smtClean="0"/>
                <a:t>R4</a:t>
              </a:r>
              <a:endParaRPr lang="en-US" sz="1400" dirty="0"/>
            </a:p>
          </p:txBody>
        </p:sp>
        <p:grpSp>
          <p:nvGrpSpPr>
            <p:cNvPr id="138" name="Group 137"/>
            <p:cNvGrpSpPr/>
            <p:nvPr/>
          </p:nvGrpSpPr>
          <p:grpSpPr>
            <a:xfrm>
              <a:off x="8412444" y="4635468"/>
              <a:ext cx="1657351" cy="1688946"/>
              <a:chOff x="8412444" y="4114614"/>
              <a:chExt cx="1657351" cy="1688946"/>
            </a:xfrm>
          </p:grpSpPr>
          <p:sp>
            <p:nvSpPr>
              <p:cNvPr id="17" name="Rectangle 16"/>
              <p:cNvSpPr/>
              <p:nvPr/>
            </p:nvSpPr>
            <p:spPr bwMode="auto">
              <a:xfrm>
                <a:off x="8434065" y="4156483"/>
                <a:ext cx="1565275" cy="1647077"/>
              </a:xfrm>
              <a:prstGeom prst="rect">
                <a:avLst/>
              </a:prstGeom>
              <a:solidFill>
                <a:srgbClr val="CCFFFF"/>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9" name="Straight Connector 18"/>
              <p:cNvCxnSpPr/>
              <p:nvPr/>
            </p:nvCxnSpPr>
            <p:spPr bwMode="auto">
              <a:xfrm>
                <a:off x="8430199" y="4388931"/>
                <a:ext cx="1565275" cy="158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20" name="TextBox 19"/>
              <p:cNvSpPr txBox="1"/>
              <p:nvPr/>
            </p:nvSpPr>
            <p:spPr>
              <a:xfrm>
                <a:off x="8596593" y="4114614"/>
                <a:ext cx="1381125" cy="276999"/>
              </a:xfrm>
              <a:prstGeom prst="rect">
                <a:avLst/>
              </a:prstGeom>
              <a:noFill/>
            </p:spPr>
            <p:txBody>
              <a:bodyPr wrap="square" rtlCol="0">
                <a:spAutoFit/>
              </a:bodyPr>
              <a:lstStyle/>
              <a:p>
                <a:pPr algn="l"/>
                <a:r>
                  <a:rPr lang="en-US" sz="1200" dirty="0" smtClean="0"/>
                  <a:t>Area 1 database</a:t>
                </a:r>
                <a:endParaRPr lang="en-US" sz="1200" dirty="0"/>
              </a:p>
            </p:txBody>
          </p:sp>
          <p:sp>
            <p:nvSpPr>
              <p:cNvPr id="24" name="TextBox 23"/>
              <p:cNvSpPr txBox="1"/>
              <p:nvPr/>
            </p:nvSpPr>
            <p:spPr>
              <a:xfrm>
                <a:off x="8412444" y="4415565"/>
                <a:ext cx="1657351" cy="1200329"/>
              </a:xfrm>
              <a:prstGeom prst="rect">
                <a:avLst/>
              </a:prstGeom>
              <a:noFill/>
            </p:spPr>
            <p:txBody>
              <a:bodyPr wrap="square" rtlCol="0">
                <a:spAutoFit/>
              </a:bodyPr>
              <a:lstStyle/>
              <a:p>
                <a:pPr algn="l"/>
                <a:r>
                  <a:rPr lang="en-US" sz="1200" dirty="0" err="1" smtClean="0"/>
                  <a:t>RouterLSA</a:t>
                </a:r>
                <a:r>
                  <a:rPr lang="en-US" sz="1200" dirty="0" smtClean="0"/>
                  <a:t>           R1</a:t>
                </a:r>
              </a:p>
              <a:p>
                <a:pPr algn="l"/>
                <a:r>
                  <a:rPr lang="en-US" sz="1200" dirty="0" err="1" smtClean="0"/>
                  <a:t>RouterLSA</a:t>
                </a:r>
                <a:r>
                  <a:rPr lang="en-US" sz="1200" dirty="0" smtClean="0"/>
                  <a:t>           R2</a:t>
                </a:r>
              </a:p>
              <a:p>
                <a:pPr algn="l"/>
                <a:r>
                  <a:rPr lang="en-US" sz="1200" dirty="0" err="1" smtClean="0"/>
                  <a:t>RouterLSA</a:t>
                </a:r>
                <a:r>
                  <a:rPr lang="en-US" sz="1200" dirty="0" smtClean="0"/>
                  <a:t>           R3</a:t>
                </a:r>
              </a:p>
              <a:p>
                <a:pPr algn="l"/>
                <a:r>
                  <a:rPr lang="en-US" sz="1200" dirty="0" err="1" smtClean="0"/>
                  <a:t>RouterLSA</a:t>
                </a:r>
                <a:r>
                  <a:rPr lang="en-US" sz="1200" dirty="0" smtClean="0"/>
                  <a:t>           R4</a:t>
                </a:r>
              </a:p>
              <a:p>
                <a:pPr algn="l"/>
                <a:r>
                  <a:rPr lang="en-US" sz="1200" dirty="0" err="1" smtClean="0"/>
                  <a:t>NetworkLSA</a:t>
                </a:r>
                <a:r>
                  <a:rPr lang="en-US" sz="1200" dirty="0" smtClean="0"/>
                  <a:t>       T1</a:t>
                </a:r>
              </a:p>
              <a:p>
                <a:pPr algn="l"/>
                <a:r>
                  <a:rPr lang="en-US" sz="1200" dirty="0" smtClean="0"/>
                  <a:t>…………….         …..</a:t>
                </a:r>
                <a:endParaRPr lang="en-US" sz="1200" dirty="0"/>
              </a:p>
            </p:txBody>
          </p:sp>
          <p:cxnSp>
            <p:nvCxnSpPr>
              <p:cNvPr id="104" name="Straight Connector 103"/>
              <p:cNvCxnSpPr>
                <a:cxnSpLocks noChangeAspect="1"/>
              </p:cNvCxnSpPr>
              <p:nvPr/>
            </p:nvCxnSpPr>
            <p:spPr bwMode="auto">
              <a:xfrm rot="5400000" flipH="1" flipV="1">
                <a:off x="8815336" y="5097225"/>
                <a:ext cx="1405670" cy="1524"/>
              </a:xfrm>
              <a:prstGeom prst="line">
                <a:avLst/>
              </a:prstGeom>
              <a:solidFill>
                <a:srgbClr val="CCFFFF"/>
              </a:solidFill>
              <a:ln w="12700" cap="flat" cmpd="sng" algn="ctr">
                <a:solidFill>
                  <a:schemeClr val="tx1"/>
                </a:solidFill>
                <a:prstDash val="solid"/>
                <a:round/>
                <a:headEnd type="none" w="med" len="med"/>
                <a:tailEnd type="none" w="med" len="med"/>
              </a:ln>
              <a:effectLst/>
            </p:spPr>
          </p:cxnSp>
        </p:grpSp>
        <p:sp>
          <p:nvSpPr>
            <p:cNvPr id="106" name="TextBox 105"/>
            <p:cNvSpPr txBox="1"/>
            <p:nvPr/>
          </p:nvSpPr>
          <p:spPr>
            <a:xfrm>
              <a:off x="6502400" y="5696104"/>
              <a:ext cx="460375" cy="307777"/>
            </a:xfrm>
            <a:prstGeom prst="rect">
              <a:avLst/>
            </a:prstGeom>
            <a:noFill/>
          </p:spPr>
          <p:txBody>
            <a:bodyPr wrap="square" rtlCol="0">
              <a:spAutoFit/>
            </a:bodyPr>
            <a:lstStyle/>
            <a:p>
              <a:r>
                <a:rPr lang="en-US" sz="1400" dirty="0" smtClean="0"/>
                <a:t>10</a:t>
              </a:r>
              <a:endParaRPr lang="en-US" sz="1400" dirty="0"/>
            </a:p>
          </p:txBody>
        </p:sp>
        <p:cxnSp>
          <p:nvCxnSpPr>
            <p:cNvPr id="108" name="Straight Connector 107"/>
            <p:cNvCxnSpPr>
              <a:stCxn id="72" idx="2"/>
              <a:endCxn id="73" idx="1"/>
            </p:cNvCxnSpPr>
            <p:nvPr/>
          </p:nvCxnSpPr>
          <p:spPr bwMode="auto">
            <a:xfrm rot="16200000" flipH="1">
              <a:off x="6491685" y="6279113"/>
              <a:ext cx="258763" cy="343694"/>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109" name="TextBox 108"/>
            <p:cNvSpPr txBox="1"/>
            <p:nvPr/>
          </p:nvSpPr>
          <p:spPr>
            <a:xfrm>
              <a:off x="5929793" y="6083831"/>
              <a:ext cx="460375" cy="307777"/>
            </a:xfrm>
            <a:prstGeom prst="rect">
              <a:avLst/>
            </a:prstGeom>
            <a:noFill/>
          </p:spPr>
          <p:txBody>
            <a:bodyPr wrap="square" rtlCol="0">
              <a:spAutoFit/>
            </a:bodyPr>
            <a:lstStyle/>
            <a:p>
              <a:pPr algn="l"/>
              <a:r>
                <a:rPr lang="en-US" sz="1400" dirty="0" smtClean="0"/>
                <a:t>1</a:t>
              </a:r>
              <a:endParaRPr lang="en-US" sz="1400" dirty="0"/>
            </a:p>
          </p:txBody>
        </p:sp>
        <p:sp>
          <p:nvSpPr>
            <p:cNvPr id="110" name="TextBox 109"/>
            <p:cNvSpPr txBox="1"/>
            <p:nvPr/>
          </p:nvSpPr>
          <p:spPr>
            <a:xfrm>
              <a:off x="6153866" y="6329625"/>
              <a:ext cx="460375" cy="307777"/>
            </a:xfrm>
            <a:prstGeom prst="rect">
              <a:avLst/>
            </a:prstGeom>
            <a:noFill/>
          </p:spPr>
          <p:txBody>
            <a:bodyPr wrap="square" rtlCol="0">
              <a:spAutoFit/>
            </a:bodyPr>
            <a:lstStyle/>
            <a:p>
              <a:r>
                <a:rPr lang="en-US" sz="1400" dirty="0" smtClean="0"/>
                <a:t>5</a:t>
              </a:r>
              <a:endParaRPr lang="en-US" sz="1400" dirty="0"/>
            </a:p>
          </p:txBody>
        </p:sp>
        <p:sp>
          <p:nvSpPr>
            <p:cNvPr id="111" name="TextBox 110"/>
            <p:cNvSpPr txBox="1"/>
            <p:nvPr/>
          </p:nvSpPr>
          <p:spPr>
            <a:xfrm>
              <a:off x="6409543" y="6566996"/>
              <a:ext cx="460375" cy="307777"/>
            </a:xfrm>
            <a:prstGeom prst="rect">
              <a:avLst/>
            </a:prstGeom>
            <a:noFill/>
          </p:spPr>
          <p:txBody>
            <a:bodyPr wrap="square" rtlCol="0">
              <a:spAutoFit/>
            </a:bodyPr>
            <a:lstStyle/>
            <a:p>
              <a:r>
                <a:rPr lang="en-US" sz="1400" dirty="0" smtClean="0"/>
                <a:t>1</a:t>
              </a:r>
              <a:endParaRPr lang="en-US" sz="1400" dirty="0"/>
            </a:p>
          </p:txBody>
        </p:sp>
        <p:sp>
          <p:nvSpPr>
            <p:cNvPr id="112" name="TextBox 111"/>
            <p:cNvSpPr txBox="1"/>
            <p:nvPr/>
          </p:nvSpPr>
          <p:spPr>
            <a:xfrm>
              <a:off x="7187630" y="6657950"/>
              <a:ext cx="460375" cy="307777"/>
            </a:xfrm>
            <a:prstGeom prst="rect">
              <a:avLst/>
            </a:prstGeom>
            <a:noFill/>
          </p:spPr>
          <p:txBody>
            <a:bodyPr wrap="square" rtlCol="0">
              <a:spAutoFit/>
            </a:bodyPr>
            <a:lstStyle/>
            <a:p>
              <a:pPr algn="l"/>
              <a:r>
                <a:rPr lang="en-US" sz="1400" dirty="0" smtClean="0"/>
                <a:t>1</a:t>
              </a:r>
              <a:endParaRPr lang="en-US" sz="1400" dirty="0"/>
            </a:p>
          </p:txBody>
        </p:sp>
        <p:sp>
          <p:nvSpPr>
            <p:cNvPr id="113" name="TextBox 112"/>
            <p:cNvSpPr txBox="1"/>
            <p:nvPr/>
          </p:nvSpPr>
          <p:spPr>
            <a:xfrm>
              <a:off x="7770902" y="6238280"/>
              <a:ext cx="460375" cy="307777"/>
            </a:xfrm>
            <a:prstGeom prst="rect">
              <a:avLst/>
            </a:prstGeom>
            <a:noFill/>
          </p:spPr>
          <p:txBody>
            <a:bodyPr wrap="square" rtlCol="0">
              <a:spAutoFit/>
            </a:bodyPr>
            <a:lstStyle/>
            <a:p>
              <a:r>
                <a:rPr lang="en-US" sz="1400" dirty="0" smtClean="0"/>
                <a:t>5</a:t>
              </a:r>
              <a:endParaRPr lang="en-US" sz="1400" dirty="0"/>
            </a:p>
          </p:txBody>
        </p:sp>
        <p:sp>
          <p:nvSpPr>
            <p:cNvPr id="114" name="TextBox 113"/>
            <p:cNvSpPr txBox="1"/>
            <p:nvPr/>
          </p:nvSpPr>
          <p:spPr>
            <a:xfrm>
              <a:off x="8321004" y="6368642"/>
              <a:ext cx="460375" cy="307777"/>
            </a:xfrm>
            <a:prstGeom prst="rect">
              <a:avLst/>
            </a:prstGeom>
            <a:noFill/>
          </p:spPr>
          <p:txBody>
            <a:bodyPr wrap="square" rtlCol="0">
              <a:spAutoFit/>
            </a:bodyPr>
            <a:lstStyle/>
            <a:p>
              <a:pPr algn="l"/>
              <a:r>
                <a:rPr lang="en-US" sz="1400" dirty="0" smtClean="0"/>
                <a:t>1</a:t>
              </a:r>
              <a:endParaRPr lang="en-US" sz="1400" dirty="0"/>
            </a:p>
          </p:txBody>
        </p:sp>
        <p:sp>
          <p:nvSpPr>
            <p:cNvPr id="115" name="TextBox 114"/>
            <p:cNvSpPr txBox="1"/>
            <p:nvPr/>
          </p:nvSpPr>
          <p:spPr>
            <a:xfrm>
              <a:off x="7299471" y="5715922"/>
              <a:ext cx="460375" cy="307777"/>
            </a:xfrm>
            <a:prstGeom prst="rect">
              <a:avLst/>
            </a:prstGeom>
            <a:noFill/>
          </p:spPr>
          <p:txBody>
            <a:bodyPr wrap="square" rtlCol="0">
              <a:spAutoFit/>
            </a:bodyPr>
            <a:lstStyle/>
            <a:p>
              <a:r>
                <a:rPr lang="en-US" sz="1400" dirty="0" smtClean="0"/>
                <a:t>5</a:t>
              </a:r>
              <a:endParaRPr lang="en-US" sz="1400" dirty="0"/>
            </a:p>
          </p:txBody>
        </p:sp>
        <p:sp>
          <p:nvSpPr>
            <p:cNvPr id="116" name="TextBox 115"/>
            <p:cNvSpPr txBox="1"/>
            <p:nvPr/>
          </p:nvSpPr>
          <p:spPr>
            <a:xfrm>
              <a:off x="6829213" y="6237550"/>
              <a:ext cx="460375" cy="307777"/>
            </a:xfrm>
            <a:prstGeom prst="rect">
              <a:avLst/>
            </a:prstGeom>
            <a:noFill/>
          </p:spPr>
          <p:txBody>
            <a:bodyPr wrap="square" rtlCol="0">
              <a:spAutoFit/>
            </a:bodyPr>
            <a:lstStyle/>
            <a:p>
              <a:r>
                <a:rPr lang="en-US" sz="1400" dirty="0" smtClean="0"/>
                <a:t>5</a:t>
              </a:r>
              <a:endParaRPr lang="en-US" sz="1400" dirty="0"/>
            </a:p>
          </p:txBody>
        </p:sp>
        <p:sp>
          <p:nvSpPr>
            <p:cNvPr id="117" name="TextBox 116"/>
            <p:cNvSpPr txBox="1"/>
            <p:nvPr/>
          </p:nvSpPr>
          <p:spPr>
            <a:xfrm>
              <a:off x="6410325" y="3997658"/>
              <a:ext cx="1841501" cy="276999"/>
            </a:xfrm>
            <a:prstGeom prst="rect">
              <a:avLst/>
            </a:prstGeom>
            <a:noFill/>
          </p:spPr>
          <p:txBody>
            <a:bodyPr wrap="square" rtlCol="0">
              <a:spAutoFit/>
            </a:bodyPr>
            <a:lstStyle/>
            <a:p>
              <a:pPr algn="l"/>
              <a:r>
                <a:rPr lang="en-US" sz="1200" dirty="0" smtClean="0"/>
                <a:t>T3:&lt;158.130.8.0/22,16&gt;</a:t>
              </a:r>
              <a:endParaRPr lang="en-US" sz="1200" dirty="0"/>
            </a:p>
          </p:txBody>
        </p:sp>
        <p:sp>
          <p:nvSpPr>
            <p:cNvPr id="118" name="TextBox 117"/>
            <p:cNvSpPr txBox="1"/>
            <p:nvPr/>
          </p:nvSpPr>
          <p:spPr>
            <a:xfrm>
              <a:off x="7382054" y="5246003"/>
              <a:ext cx="460375" cy="307777"/>
            </a:xfrm>
            <a:prstGeom prst="rect">
              <a:avLst/>
            </a:prstGeom>
            <a:noFill/>
          </p:spPr>
          <p:txBody>
            <a:bodyPr wrap="square" rtlCol="0">
              <a:spAutoFit/>
            </a:bodyPr>
            <a:lstStyle/>
            <a:p>
              <a:pPr algn="l"/>
              <a:r>
                <a:rPr lang="en-US" sz="1400" dirty="0" smtClean="0"/>
                <a:t>5</a:t>
              </a:r>
              <a:endParaRPr lang="en-US" sz="1400" dirty="0"/>
            </a:p>
          </p:txBody>
        </p:sp>
        <p:grpSp>
          <p:nvGrpSpPr>
            <p:cNvPr id="137" name="Group 136"/>
            <p:cNvGrpSpPr/>
            <p:nvPr/>
          </p:nvGrpSpPr>
          <p:grpSpPr>
            <a:xfrm>
              <a:off x="5131549" y="4498335"/>
              <a:ext cx="1739151" cy="1124923"/>
              <a:chOff x="5131549" y="3977481"/>
              <a:chExt cx="1739151" cy="1124923"/>
            </a:xfrm>
          </p:grpSpPr>
          <p:sp>
            <p:nvSpPr>
              <p:cNvPr id="119" name="Rectangle 118"/>
              <p:cNvSpPr/>
              <p:nvPr/>
            </p:nvSpPr>
            <p:spPr bwMode="auto">
              <a:xfrm>
                <a:off x="5213350" y="4019350"/>
                <a:ext cx="1565275" cy="1063825"/>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20" name="Straight Connector 119"/>
              <p:cNvCxnSpPr/>
              <p:nvPr/>
            </p:nvCxnSpPr>
            <p:spPr bwMode="auto">
              <a:xfrm>
                <a:off x="5213350" y="4203501"/>
                <a:ext cx="1565275" cy="158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121" name="TextBox 120"/>
              <p:cNvSpPr txBox="1"/>
              <p:nvPr/>
            </p:nvSpPr>
            <p:spPr>
              <a:xfrm>
                <a:off x="5397500" y="3977481"/>
                <a:ext cx="1381125" cy="276999"/>
              </a:xfrm>
              <a:prstGeom prst="rect">
                <a:avLst/>
              </a:prstGeom>
              <a:noFill/>
            </p:spPr>
            <p:txBody>
              <a:bodyPr wrap="square" rtlCol="0">
                <a:spAutoFit/>
              </a:bodyPr>
              <a:lstStyle/>
              <a:p>
                <a:r>
                  <a:rPr lang="en-US" sz="1200" dirty="0" smtClean="0"/>
                  <a:t>Shortest paths</a:t>
                </a:r>
                <a:endParaRPr lang="en-US" sz="1200" dirty="0"/>
              </a:p>
            </p:txBody>
          </p:sp>
          <p:sp>
            <p:nvSpPr>
              <p:cNvPr id="124" name="TextBox 123"/>
              <p:cNvSpPr txBox="1"/>
              <p:nvPr/>
            </p:nvSpPr>
            <p:spPr>
              <a:xfrm>
                <a:off x="5131549" y="4203130"/>
                <a:ext cx="1196975" cy="276999"/>
              </a:xfrm>
              <a:prstGeom prst="rect">
                <a:avLst/>
              </a:prstGeom>
              <a:noFill/>
            </p:spPr>
            <p:txBody>
              <a:bodyPr wrap="square" rtlCol="0">
                <a:spAutoFit/>
              </a:bodyPr>
              <a:lstStyle/>
              <a:p>
                <a:pPr algn="l"/>
                <a:r>
                  <a:rPr lang="en-US" sz="1200" dirty="0" smtClean="0"/>
                  <a:t>158.130.8.0/24</a:t>
                </a:r>
                <a:endParaRPr lang="en-US" sz="1200" dirty="0"/>
              </a:p>
            </p:txBody>
          </p:sp>
          <p:sp>
            <p:nvSpPr>
              <p:cNvPr id="125" name="TextBox 124"/>
              <p:cNvSpPr txBox="1"/>
              <p:nvPr/>
            </p:nvSpPr>
            <p:spPr>
              <a:xfrm>
                <a:off x="5131549" y="4366349"/>
                <a:ext cx="1196975" cy="276999"/>
              </a:xfrm>
              <a:prstGeom prst="rect">
                <a:avLst/>
              </a:prstGeom>
              <a:noFill/>
            </p:spPr>
            <p:txBody>
              <a:bodyPr wrap="square" rtlCol="0">
                <a:spAutoFit/>
              </a:bodyPr>
              <a:lstStyle/>
              <a:p>
                <a:pPr algn="l"/>
                <a:r>
                  <a:rPr lang="en-US" sz="1200" dirty="0" smtClean="0"/>
                  <a:t>158.130.9.0/24</a:t>
                </a:r>
                <a:endParaRPr lang="en-US" sz="1200" dirty="0"/>
              </a:p>
            </p:txBody>
          </p:sp>
          <p:sp>
            <p:nvSpPr>
              <p:cNvPr id="126" name="TextBox 125"/>
              <p:cNvSpPr txBox="1"/>
              <p:nvPr/>
            </p:nvSpPr>
            <p:spPr>
              <a:xfrm>
                <a:off x="5131549" y="4520451"/>
                <a:ext cx="1381125" cy="276999"/>
              </a:xfrm>
              <a:prstGeom prst="rect">
                <a:avLst/>
              </a:prstGeom>
              <a:noFill/>
            </p:spPr>
            <p:txBody>
              <a:bodyPr wrap="square" rtlCol="0">
                <a:spAutoFit/>
              </a:bodyPr>
              <a:lstStyle/>
              <a:p>
                <a:pPr algn="l"/>
                <a:r>
                  <a:rPr lang="en-US" sz="1200" dirty="0" smtClean="0"/>
                  <a:t>158.130.10.0/24</a:t>
                </a:r>
                <a:endParaRPr lang="en-US" sz="1200" dirty="0"/>
              </a:p>
            </p:txBody>
          </p:sp>
          <p:sp>
            <p:nvSpPr>
              <p:cNvPr id="127" name="TextBox 126"/>
              <p:cNvSpPr txBox="1"/>
              <p:nvPr/>
            </p:nvSpPr>
            <p:spPr>
              <a:xfrm>
                <a:off x="5131549" y="4673005"/>
                <a:ext cx="1289050" cy="276999"/>
              </a:xfrm>
              <a:prstGeom prst="rect">
                <a:avLst/>
              </a:prstGeom>
              <a:noFill/>
            </p:spPr>
            <p:txBody>
              <a:bodyPr wrap="square" rtlCol="0">
                <a:spAutoFit/>
              </a:bodyPr>
              <a:lstStyle/>
              <a:p>
                <a:pPr algn="l"/>
                <a:r>
                  <a:rPr lang="en-US" sz="1200" dirty="0" smtClean="0"/>
                  <a:t>158.130.11.0/24</a:t>
                </a:r>
                <a:endParaRPr lang="en-US" sz="1200" dirty="0"/>
              </a:p>
            </p:txBody>
          </p:sp>
          <p:sp>
            <p:nvSpPr>
              <p:cNvPr id="128" name="TextBox 127"/>
              <p:cNvSpPr txBox="1"/>
              <p:nvPr/>
            </p:nvSpPr>
            <p:spPr>
              <a:xfrm>
                <a:off x="5131549" y="4825405"/>
                <a:ext cx="1289050" cy="276999"/>
              </a:xfrm>
              <a:prstGeom prst="rect">
                <a:avLst/>
              </a:prstGeom>
              <a:noFill/>
            </p:spPr>
            <p:txBody>
              <a:bodyPr wrap="square" rtlCol="0">
                <a:spAutoFit/>
              </a:bodyPr>
              <a:lstStyle/>
              <a:p>
                <a:pPr algn="l"/>
                <a:r>
                  <a:rPr lang="en-US" sz="1200" dirty="0" smtClean="0"/>
                  <a:t>T1: 8.1.1.0/28</a:t>
                </a:r>
                <a:endParaRPr lang="en-US" sz="1200" dirty="0"/>
              </a:p>
            </p:txBody>
          </p:sp>
          <p:cxnSp>
            <p:nvCxnSpPr>
              <p:cNvPr id="130" name="Straight Connector 129"/>
              <p:cNvCxnSpPr/>
              <p:nvPr/>
            </p:nvCxnSpPr>
            <p:spPr bwMode="auto">
              <a:xfrm rot="5400000" flipH="1" flipV="1">
                <a:off x="5949950" y="4622800"/>
                <a:ext cx="920750" cy="158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131" name="TextBox 130"/>
              <p:cNvSpPr txBox="1"/>
              <p:nvPr/>
            </p:nvSpPr>
            <p:spPr>
              <a:xfrm>
                <a:off x="6410325" y="4203521"/>
                <a:ext cx="460375" cy="276999"/>
              </a:xfrm>
              <a:prstGeom prst="rect">
                <a:avLst/>
              </a:prstGeom>
              <a:noFill/>
            </p:spPr>
            <p:txBody>
              <a:bodyPr wrap="square" rtlCol="0">
                <a:spAutoFit/>
              </a:bodyPr>
              <a:lstStyle/>
              <a:p>
                <a:r>
                  <a:rPr lang="en-US" sz="1200" dirty="0" smtClean="0"/>
                  <a:t>16</a:t>
                </a:r>
                <a:endParaRPr lang="en-US" sz="1200" dirty="0"/>
              </a:p>
            </p:txBody>
          </p:sp>
          <p:sp>
            <p:nvSpPr>
              <p:cNvPr id="132" name="TextBox 131"/>
              <p:cNvSpPr txBox="1"/>
              <p:nvPr/>
            </p:nvSpPr>
            <p:spPr>
              <a:xfrm>
                <a:off x="6410325" y="4356849"/>
                <a:ext cx="460375" cy="276999"/>
              </a:xfrm>
              <a:prstGeom prst="rect">
                <a:avLst/>
              </a:prstGeom>
              <a:noFill/>
            </p:spPr>
            <p:txBody>
              <a:bodyPr wrap="square" rtlCol="0">
                <a:spAutoFit/>
              </a:bodyPr>
              <a:lstStyle/>
              <a:p>
                <a:r>
                  <a:rPr lang="en-US" sz="1200" dirty="0" smtClean="0"/>
                  <a:t>11</a:t>
                </a:r>
                <a:endParaRPr lang="en-US" sz="1200" dirty="0"/>
              </a:p>
            </p:txBody>
          </p:sp>
          <p:sp>
            <p:nvSpPr>
              <p:cNvPr id="133" name="TextBox 132"/>
              <p:cNvSpPr txBox="1"/>
              <p:nvPr/>
            </p:nvSpPr>
            <p:spPr>
              <a:xfrm>
                <a:off x="6410325" y="4530725"/>
                <a:ext cx="460375" cy="276999"/>
              </a:xfrm>
              <a:prstGeom prst="rect">
                <a:avLst/>
              </a:prstGeom>
              <a:noFill/>
            </p:spPr>
            <p:txBody>
              <a:bodyPr wrap="square" rtlCol="0">
                <a:spAutoFit/>
              </a:bodyPr>
              <a:lstStyle/>
              <a:p>
                <a:r>
                  <a:rPr lang="en-US" sz="1200" dirty="0" smtClean="0"/>
                  <a:t>11</a:t>
                </a:r>
                <a:endParaRPr lang="en-US" sz="1200" dirty="0"/>
              </a:p>
            </p:txBody>
          </p:sp>
          <p:sp>
            <p:nvSpPr>
              <p:cNvPr id="134" name="TextBox 133"/>
              <p:cNvSpPr txBox="1"/>
              <p:nvPr/>
            </p:nvSpPr>
            <p:spPr>
              <a:xfrm>
                <a:off x="6410325" y="4673779"/>
                <a:ext cx="460375" cy="276999"/>
              </a:xfrm>
              <a:prstGeom prst="rect">
                <a:avLst/>
              </a:prstGeom>
              <a:noFill/>
            </p:spPr>
            <p:txBody>
              <a:bodyPr wrap="square" rtlCol="0">
                <a:spAutoFit/>
              </a:bodyPr>
              <a:lstStyle/>
              <a:p>
                <a:r>
                  <a:rPr lang="en-US" sz="1200" dirty="0" smtClean="0"/>
                  <a:t>11</a:t>
                </a:r>
                <a:endParaRPr lang="en-US" sz="1200" dirty="0"/>
              </a:p>
            </p:txBody>
          </p:sp>
          <p:sp>
            <p:nvSpPr>
              <p:cNvPr id="135" name="TextBox 134"/>
              <p:cNvSpPr txBox="1"/>
              <p:nvPr/>
            </p:nvSpPr>
            <p:spPr>
              <a:xfrm>
                <a:off x="6410325" y="4816833"/>
                <a:ext cx="460375" cy="276999"/>
              </a:xfrm>
              <a:prstGeom prst="rect">
                <a:avLst/>
              </a:prstGeom>
              <a:noFill/>
            </p:spPr>
            <p:txBody>
              <a:bodyPr wrap="square" rtlCol="0">
                <a:spAutoFit/>
              </a:bodyPr>
              <a:lstStyle/>
              <a:p>
                <a:r>
                  <a:rPr lang="en-US" sz="1200" dirty="0" smtClean="0"/>
                  <a:t>10</a:t>
                </a:r>
                <a:endParaRPr lang="en-US" sz="1200" dirty="0"/>
              </a:p>
            </p:txBody>
          </p:sp>
        </p:grpSp>
        <p:sp>
          <p:nvSpPr>
            <p:cNvPr id="136" name="TextBox 135"/>
            <p:cNvSpPr txBox="1"/>
            <p:nvPr/>
          </p:nvSpPr>
          <p:spPr>
            <a:xfrm>
              <a:off x="6410325" y="4160332"/>
              <a:ext cx="1841501" cy="276999"/>
            </a:xfrm>
            <a:prstGeom prst="rect">
              <a:avLst/>
            </a:prstGeom>
            <a:noFill/>
          </p:spPr>
          <p:txBody>
            <a:bodyPr wrap="square" rtlCol="0">
              <a:spAutoFit/>
            </a:bodyPr>
            <a:lstStyle/>
            <a:p>
              <a:pPr algn="l"/>
              <a:r>
                <a:rPr lang="en-US" sz="1200" dirty="0" smtClean="0"/>
                <a:t>T3:&lt;8.1.1.0/28,10&gt;</a:t>
              </a:r>
              <a:endParaRPr lang="en-US" sz="1200" dirty="0"/>
            </a:p>
          </p:txBody>
        </p:sp>
        <p:sp>
          <p:nvSpPr>
            <p:cNvPr id="139" name="TextBox 138"/>
            <p:cNvSpPr txBox="1"/>
            <p:nvPr/>
          </p:nvSpPr>
          <p:spPr>
            <a:xfrm>
              <a:off x="4937125" y="1828954"/>
              <a:ext cx="1841501" cy="276999"/>
            </a:xfrm>
            <a:prstGeom prst="rect">
              <a:avLst/>
            </a:prstGeom>
            <a:noFill/>
          </p:spPr>
          <p:txBody>
            <a:bodyPr wrap="square" rtlCol="0">
              <a:spAutoFit/>
            </a:bodyPr>
            <a:lstStyle/>
            <a:p>
              <a:pPr algn="l"/>
              <a:r>
                <a:rPr lang="en-US" sz="1200" dirty="0" smtClean="0"/>
                <a:t>T3:&lt;158.130.8.0/22,33&gt;</a:t>
              </a:r>
              <a:endParaRPr lang="en-US" sz="1200" dirty="0"/>
            </a:p>
          </p:txBody>
        </p:sp>
        <p:sp>
          <p:nvSpPr>
            <p:cNvPr id="140" name="TextBox 139"/>
            <p:cNvSpPr txBox="1"/>
            <p:nvPr/>
          </p:nvSpPr>
          <p:spPr>
            <a:xfrm>
              <a:off x="4937125" y="1991628"/>
              <a:ext cx="1841501" cy="276999"/>
            </a:xfrm>
            <a:prstGeom prst="rect">
              <a:avLst/>
            </a:prstGeom>
            <a:noFill/>
          </p:spPr>
          <p:txBody>
            <a:bodyPr wrap="square" rtlCol="0">
              <a:spAutoFit/>
            </a:bodyPr>
            <a:lstStyle/>
            <a:p>
              <a:pPr algn="l"/>
              <a:r>
                <a:rPr lang="en-US" sz="1200" dirty="0" smtClean="0"/>
                <a:t>T3:&lt;8.1.1.0/28,27&gt;</a:t>
              </a:r>
              <a:endParaRPr lang="en-US" sz="1200" dirty="0"/>
            </a:p>
          </p:txBody>
        </p:sp>
        <p:sp>
          <p:nvSpPr>
            <p:cNvPr id="141" name="TextBox 140"/>
            <p:cNvSpPr txBox="1"/>
            <p:nvPr/>
          </p:nvSpPr>
          <p:spPr>
            <a:xfrm>
              <a:off x="6870700" y="1460654"/>
              <a:ext cx="1841501" cy="276999"/>
            </a:xfrm>
            <a:prstGeom prst="rect">
              <a:avLst/>
            </a:prstGeom>
            <a:noFill/>
          </p:spPr>
          <p:txBody>
            <a:bodyPr wrap="square" rtlCol="0">
              <a:spAutoFit/>
            </a:bodyPr>
            <a:lstStyle/>
            <a:p>
              <a:pPr algn="l"/>
              <a:r>
                <a:rPr lang="en-US" sz="1200" dirty="0" smtClean="0"/>
                <a:t>T3:&lt;158.130.8.0/22,35&gt;</a:t>
              </a:r>
              <a:endParaRPr lang="en-US" sz="1200" dirty="0"/>
            </a:p>
          </p:txBody>
        </p:sp>
        <p:sp>
          <p:nvSpPr>
            <p:cNvPr id="142" name="TextBox 141"/>
            <p:cNvSpPr txBox="1"/>
            <p:nvPr/>
          </p:nvSpPr>
          <p:spPr>
            <a:xfrm>
              <a:off x="6870699" y="1623328"/>
              <a:ext cx="1841501" cy="276999"/>
            </a:xfrm>
            <a:prstGeom prst="rect">
              <a:avLst/>
            </a:prstGeom>
            <a:noFill/>
          </p:spPr>
          <p:txBody>
            <a:bodyPr wrap="square" rtlCol="0">
              <a:spAutoFit/>
            </a:bodyPr>
            <a:lstStyle/>
            <a:p>
              <a:pPr algn="l"/>
              <a:r>
                <a:rPr lang="en-US" sz="1200" dirty="0" smtClean="0"/>
                <a:t>T3:&lt;8.1.1.0/28,29&gt;</a:t>
              </a:r>
              <a:endParaRPr lang="en-US" sz="1200" dirty="0"/>
            </a:p>
          </p:txBody>
        </p:sp>
        <p:sp>
          <p:nvSpPr>
            <p:cNvPr id="143" name="TextBox 142"/>
            <p:cNvSpPr txBox="1"/>
            <p:nvPr/>
          </p:nvSpPr>
          <p:spPr>
            <a:xfrm>
              <a:off x="8251826" y="1941731"/>
              <a:ext cx="1841501" cy="276999"/>
            </a:xfrm>
            <a:prstGeom prst="rect">
              <a:avLst/>
            </a:prstGeom>
            <a:noFill/>
          </p:spPr>
          <p:txBody>
            <a:bodyPr wrap="square" rtlCol="0">
              <a:spAutoFit/>
            </a:bodyPr>
            <a:lstStyle/>
            <a:p>
              <a:pPr algn="l"/>
              <a:r>
                <a:rPr lang="en-US" sz="1200" dirty="0" smtClean="0"/>
                <a:t>T3:&lt;158.130.8.0/22,25&gt;</a:t>
              </a:r>
              <a:endParaRPr lang="en-US" sz="1200" dirty="0"/>
            </a:p>
          </p:txBody>
        </p:sp>
        <p:sp>
          <p:nvSpPr>
            <p:cNvPr id="144" name="TextBox 143"/>
            <p:cNvSpPr txBox="1"/>
            <p:nvPr/>
          </p:nvSpPr>
          <p:spPr>
            <a:xfrm>
              <a:off x="8251825" y="2104405"/>
              <a:ext cx="1841501" cy="276999"/>
            </a:xfrm>
            <a:prstGeom prst="rect">
              <a:avLst/>
            </a:prstGeom>
            <a:noFill/>
          </p:spPr>
          <p:txBody>
            <a:bodyPr wrap="square" rtlCol="0">
              <a:spAutoFit/>
            </a:bodyPr>
            <a:lstStyle/>
            <a:p>
              <a:pPr algn="l"/>
              <a:r>
                <a:rPr lang="en-US" sz="1200" dirty="0" smtClean="0"/>
                <a:t>T3:&lt;8.1.1.0/28,21&gt;</a:t>
              </a:r>
              <a:endParaRPr lang="en-US" sz="1200" dirty="0"/>
            </a:p>
          </p:txBody>
        </p:sp>
      </p:grpSp>
      <p:sp>
        <p:nvSpPr>
          <p:cNvPr id="103" name="Down Arrow 102"/>
          <p:cNvSpPr/>
          <p:nvPr/>
        </p:nvSpPr>
        <p:spPr bwMode="auto">
          <a:xfrm flipV="1">
            <a:off x="8046687" y="4160517"/>
            <a:ext cx="182878" cy="1828780"/>
          </a:xfrm>
          <a:prstGeom prst="downArrow">
            <a:avLst/>
          </a:prstGeom>
          <a:solidFill>
            <a:schemeClr val="bg1">
              <a:lumMod val="85000"/>
            </a:schemeClr>
          </a:solidFill>
          <a:ln w="38100" cap="flat" cmpd="sng" algn="ctr">
            <a:solidFill>
              <a:schemeClr val="bg1">
                <a:lumMod val="85000"/>
              </a:schemeClr>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5" name="TextBox 104"/>
          <p:cNvSpPr txBox="1"/>
          <p:nvPr/>
        </p:nvSpPr>
        <p:spPr>
          <a:xfrm>
            <a:off x="8200272" y="3878154"/>
            <a:ext cx="1554518" cy="830997"/>
          </a:xfrm>
          <a:prstGeom prst="rect">
            <a:avLst/>
          </a:prstGeom>
          <a:noFill/>
        </p:spPr>
        <p:txBody>
          <a:bodyPr wrap="square" rtlCol="0">
            <a:spAutoFit/>
          </a:bodyPr>
          <a:lstStyle/>
          <a:p>
            <a:pPr algn="l"/>
            <a:r>
              <a:rPr lang="en-US" sz="1600" dirty="0" smtClean="0"/>
              <a:t>Advertising Area 1 to the outside world</a:t>
            </a:r>
            <a:endParaRPr lang="en-US"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3"/>
          <p:cNvSpPr>
            <a:spLocks noGrp="1"/>
          </p:cNvSpPr>
          <p:nvPr>
            <p:ph type="sldNum" sz="quarter" idx="10"/>
          </p:nvPr>
        </p:nvSpPr>
        <p:spPr>
          <a:noFill/>
        </p:spPr>
        <p:txBody>
          <a:bodyPr/>
          <a:lstStyle/>
          <a:p>
            <a:pPr defTabSz="1019175"/>
            <a:fld id="{6221EBFE-B2E0-4FAD-B015-25D1723C90B1}" type="slidenum">
              <a:rPr lang="en-US" smtClean="0"/>
              <a:pPr defTabSz="1019175"/>
              <a:t>26</a:t>
            </a:fld>
            <a:endParaRPr lang="en-US" smtClean="0"/>
          </a:p>
        </p:txBody>
      </p:sp>
      <p:sp>
        <p:nvSpPr>
          <p:cNvPr id="113667" name="Rectangle 2"/>
          <p:cNvSpPr>
            <a:spLocks noGrp="1" noChangeArrowheads="1"/>
          </p:cNvSpPr>
          <p:nvPr>
            <p:ph type="title"/>
          </p:nvPr>
        </p:nvSpPr>
        <p:spPr/>
        <p:txBody>
          <a:bodyPr/>
          <a:lstStyle/>
          <a:p>
            <a:pPr defTabSz="914400"/>
            <a:r>
              <a:rPr lang="en-US" smtClean="0"/>
              <a:t>Another Link State Protocol: IS-IS</a:t>
            </a:r>
          </a:p>
        </p:txBody>
      </p:sp>
      <p:sp>
        <p:nvSpPr>
          <p:cNvPr id="113668" name="Rectangle 3"/>
          <p:cNvSpPr>
            <a:spLocks noGrp="1" noChangeArrowheads="1"/>
          </p:cNvSpPr>
          <p:nvPr>
            <p:ph type="body" idx="1"/>
          </p:nvPr>
        </p:nvSpPr>
        <p:spPr>
          <a:xfrm>
            <a:off x="754063" y="1295400"/>
            <a:ext cx="9053512" cy="5813425"/>
          </a:xfrm>
        </p:spPr>
        <p:txBody>
          <a:bodyPr>
            <a:normAutofit fontScale="92500"/>
          </a:bodyPr>
          <a:lstStyle/>
          <a:p>
            <a:pPr marL="342900" indent="-342900" defTabSz="914400">
              <a:lnSpc>
                <a:spcPct val="110000"/>
              </a:lnSpc>
              <a:defRPr/>
            </a:pPr>
            <a:r>
              <a:rPr lang="en-US" dirty="0" smtClean="0"/>
              <a:t>IS-IS = Intermediate System to Intermediate System</a:t>
            </a:r>
          </a:p>
          <a:p>
            <a:pPr marL="742950" lvl="1" indent="-285750" defTabSz="914400">
              <a:lnSpc>
                <a:spcPct val="110000"/>
              </a:lnSpc>
              <a:defRPr/>
            </a:pPr>
            <a:r>
              <a:rPr lang="en-US" dirty="0" smtClean="0"/>
              <a:t>Intermediate System = Router</a:t>
            </a:r>
          </a:p>
          <a:p>
            <a:pPr marL="742950" lvl="1" indent="-285750" defTabSz="914400">
              <a:lnSpc>
                <a:spcPct val="110000"/>
              </a:lnSpc>
              <a:defRPr/>
            </a:pPr>
            <a:r>
              <a:rPr lang="en-US" dirty="0" smtClean="0"/>
              <a:t>End System = Host</a:t>
            </a:r>
          </a:p>
          <a:p>
            <a:pPr marL="342900" indent="-342900" defTabSz="914400">
              <a:lnSpc>
                <a:spcPct val="110000"/>
              </a:lnSpc>
              <a:defRPr/>
            </a:pPr>
            <a:r>
              <a:rPr lang="en-US" dirty="0" smtClean="0"/>
              <a:t>Just like OSPF</a:t>
            </a:r>
          </a:p>
          <a:p>
            <a:pPr marL="742950" lvl="1" indent="-285750" defTabSz="914400">
              <a:lnSpc>
                <a:spcPct val="110000"/>
              </a:lnSpc>
              <a:defRPr/>
            </a:pPr>
            <a:r>
              <a:rPr lang="en-US" dirty="0" smtClean="0"/>
              <a:t>A link-state protocol that relies on flooding</a:t>
            </a:r>
          </a:p>
          <a:p>
            <a:pPr marL="1143000" lvl="2" indent="-228600" defTabSz="914400">
              <a:lnSpc>
                <a:spcPct val="110000"/>
              </a:lnSpc>
              <a:defRPr/>
            </a:pPr>
            <a:r>
              <a:rPr lang="en-US" dirty="0" smtClean="0"/>
              <a:t>Each node advertises its (local) view of the world in a Link State Packet (LSP)</a:t>
            </a:r>
          </a:p>
          <a:p>
            <a:pPr marL="1600200" lvl="3" indent="-228600" defTabSz="914400">
              <a:lnSpc>
                <a:spcPct val="110000"/>
              </a:lnSpc>
              <a:defRPr/>
            </a:pPr>
            <a:r>
              <a:rPr lang="en-US" dirty="0" smtClean="0"/>
              <a:t>Entries are regularly refreshed </a:t>
            </a:r>
          </a:p>
          <a:p>
            <a:pPr marL="1143000" lvl="2" indent="-228600" defTabSz="914400">
              <a:lnSpc>
                <a:spcPct val="110000"/>
              </a:lnSpc>
              <a:defRPr/>
            </a:pPr>
            <a:r>
              <a:rPr lang="en-US" dirty="0" smtClean="0"/>
              <a:t>Nodes maintain a topology database on which they run </a:t>
            </a:r>
            <a:r>
              <a:rPr lang="en-US" dirty="0" err="1" smtClean="0"/>
              <a:t>Dijkstra</a:t>
            </a:r>
            <a:r>
              <a:rPr lang="en-US" dirty="0" smtClean="0"/>
              <a:t> to compute shortest paths</a:t>
            </a:r>
          </a:p>
          <a:p>
            <a:pPr marL="1600200" lvl="3" indent="-228600" defTabSz="914400">
              <a:lnSpc>
                <a:spcPct val="110000"/>
              </a:lnSpc>
              <a:defRPr/>
            </a:pPr>
            <a:r>
              <a:rPr lang="en-US" dirty="0" smtClean="0"/>
              <a:t>Database entries are aged out if not refreshed</a:t>
            </a:r>
          </a:p>
          <a:p>
            <a:pPr marL="742950" lvl="1" indent="-285750" defTabSz="914400">
              <a:lnSpc>
                <a:spcPct val="110000"/>
              </a:lnSpc>
              <a:defRPr/>
            </a:pPr>
            <a:r>
              <a:rPr lang="en-US" dirty="0" smtClean="0"/>
              <a:t>Hello protocol for </a:t>
            </a:r>
            <a:r>
              <a:rPr lang="en-US" dirty="0" err="1" smtClean="0"/>
              <a:t>liveness</a:t>
            </a:r>
            <a:r>
              <a:rPr lang="en-US" dirty="0" smtClean="0"/>
              <a:t> and neighbor discovery</a:t>
            </a:r>
          </a:p>
          <a:p>
            <a:pPr marL="742950" lvl="1" indent="-285750" defTabSz="914400">
              <a:lnSpc>
                <a:spcPct val="110000"/>
              </a:lnSpc>
              <a:defRPr/>
            </a:pPr>
            <a:r>
              <a:rPr lang="en-US" dirty="0" smtClean="0"/>
              <a:t>Broadcast network represented as </a:t>
            </a:r>
            <a:r>
              <a:rPr lang="en-US" i="1" dirty="0" smtClean="0"/>
              <a:t>“pseudo-node”</a:t>
            </a:r>
            <a:r>
              <a:rPr lang="en-US" dirty="0" smtClean="0"/>
              <a:t> with an elected Designated IS (DIS) responsible for impersonating it</a:t>
            </a:r>
          </a:p>
          <a:p>
            <a:pPr marL="742950" lvl="1" indent="-285750" defTabSz="914400">
              <a:lnSpc>
                <a:spcPct val="110000"/>
              </a:lnSpc>
              <a:defRPr/>
            </a:pPr>
            <a:r>
              <a:rPr lang="en-US" dirty="0" smtClean="0"/>
              <a:t>A two-level hierarchy for improved scalability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3"/>
          <p:cNvSpPr>
            <a:spLocks noGrp="1"/>
          </p:cNvSpPr>
          <p:nvPr>
            <p:ph type="sldNum" sz="quarter" idx="10"/>
          </p:nvPr>
        </p:nvSpPr>
        <p:spPr>
          <a:noFill/>
        </p:spPr>
        <p:txBody>
          <a:bodyPr/>
          <a:lstStyle/>
          <a:p>
            <a:pPr defTabSz="1019175"/>
            <a:fld id="{745F7BF1-065F-4D97-991C-AEE19F5DDEEE}" type="slidenum">
              <a:rPr lang="en-US" smtClean="0"/>
              <a:pPr defTabSz="1019175"/>
              <a:t>27</a:t>
            </a:fld>
            <a:endParaRPr lang="en-US" smtClean="0"/>
          </a:p>
        </p:txBody>
      </p:sp>
      <p:sp>
        <p:nvSpPr>
          <p:cNvPr id="114691" name="Rectangle 2"/>
          <p:cNvSpPr>
            <a:spLocks noGrp="1" noChangeArrowheads="1"/>
          </p:cNvSpPr>
          <p:nvPr>
            <p:ph type="title"/>
          </p:nvPr>
        </p:nvSpPr>
        <p:spPr/>
        <p:txBody>
          <a:bodyPr/>
          <a:lstStyle/>
          <a:p>
            <a:pPr defTabSz="914400"/>
            <a:r>
              <a:rPr lang="en-US" dirty="0" smtClean="0"/>
              <a:t>IS-IS–OSPF Differences</a:t>
            </a:r>
          </a:p>
        </p:txBody>
      </p:sp>
      <p:sp>
        <p:nvSpPr>
          <p:cNvPr id="114692" name="Rectangle 3"/>
          <p:cNvSpPr>
            <a:spLocks noGrp="1" noChangeArrowheads="1"/>
          </p:cNvSpPr>
          <p:nvPr>
            <p:ph type="body" idx="1"/>
          </p:nvPr>
        </p:nvSpPr>
        <p:spPr>
          <a:xfrm>
            <a:off x="302000" y="1459786"/>
            <a:ext cx="9139950" cy="6194461"/>
          </a:xfrm>
        </p:spPr>
        <p:txBody>
          <a:bodyPr>
            <a:normAutofit fontScale="85000" lnSpcReduction="20000"/>
          </a:bodyPr>
          <a:lstStyle/>
          <a:p>
            <a:pPr marL="342900" indent="-342900" defTabSz="914400">
              <a:lnSpc>
                <a:spcPct val="120000"/>
              </a:lnSpc>
              <a:defRPr/>
            </a:pPr>
            <a:r>
              <a:rPr lang="en-US" sz="2300" dirty="0" smtClean="0"/>
              <a:t>IS-IS runs directly on the link layer, </a:t>
            </a:r>
            <a:r>
              <a:rPr lang="en-US" sz="2300" i="1" dirty="0" smtClean="0"/>
              <a:t>i.e.,</a:t>
            </a:r>
            <a:r>
              <a:rPr lang="en-US" sz="2300" dirty="0" smtClean="0"/>
              <a:t> below and </a:t>
            </a:r>
            <a:r>
              <a:rPr lang="en-US" sz="2300" b="1" i="1" dirty="0" smtClean="0"/>
              <a:t>independent</a:t>
            </a:r>
            <a:r>
              <a:rPr lang="en-US" sz="2300" dirty="0" smtClean="0"/>
              <a:t> of IP</a:t>
            </a:r>
          </a:p>
          <a:p>
            <a:pPr marL="742950" lvl="1" indent="-285750" defTabSz="914400">
              <a:lnSpc>
                <a:spcPct val="120000"/>
              </a:lnSpc>
              <a:defRPr/>
            </a:pPr>
            <a:r>
              <a:rPr lang="en-US" sz="2000" dirty="0" smtClean="0"/>
              <a:t>No exposure to IP “insecurity”, but no benefit from IP functionality, </a:t>
            </a:r>
            <a:r>
              <a:rPr lang="en-US" sz="2000" i="1" dirty="0" smtClean="0"/>
              <a:t>e.g.</a:t>
            </a:r>
            <a:r>
              <a:rPr lang="en-US" sz="2000" dirty="0" smtClean="0"/>
              <a:t>, fragmentation (need common MTU across the entire network)</a:t>
            </a:r>
          </a:p>
          <a:p>
            <a:pPr marL="342900" indent="-342900" defTabSz="914400">
              <a:lnSpc>
                <a:spcPct val="120000"/>
              </a:lnSpc>
              <a:defRPr/>
            </a:pPr>
            <a:r>
              <a:rPr lang="en-US" sz="2300" dirty="0" smtClean="0"/>
              <a:t>IS-IS relies on different area and </a:t>
            </a:r>
            <a:r>
              <a:rPr lang="en-US" sz="2300" i="1" dirty="0" smtClean="0"/>
              <a:t>level</a:t>
            </a:r>
            <a:r>
              <a:rPr lang="en-US" sz="2300" dirty="0" smtClean="0"/>
              <a:t> definitions</a:t>
            </a:r>
          </a:p>
          <a:p>
            <a:pPr marL="742950" lvl="1" indent="-285750" defTabSz="914400">
              <a:lnSpc>
                <a:spcPct val="120000"/>
              </a:lnSpc>
              <a:defRPr/>
            </a:pPr>
            <a:r>
              <a:rPr lang="en-US" sz="2000" dirty="0" smtClean="0"/>
              <a:t>Area = level 1 domain based on </a:t>
            </a:r>
            <a:r>
              <a:rPr lang="en-US" sz="2000" i="1" dirty="0" smtClean="0"/>
              <a:t>local</a:t>
            </a:r>
            <a:r>
              <a:rPr lang="en-US" sz="2000" dirty="0" smtClean="0"/>
              <a:t> sharing of area address</a:t>
            </a:r>
          </a:p>
          <a:p>
            <a:pPr marL="742950" lvl="1" indent="-285750" defTabSz="914400">
              <a:lnSpc>
                <a:spcPct val="120000"/>
              </a:lnSpc>
              <a:defRPr/>
            </a:pPr>
            <a:r>
              <a:rPr lang="en-US" sz="2000" dirty="0" smtClean="0"/>
              <a:t>Routers belong to </a:t>
            </a:r>
            <a:r>
              <a:rPr lang="en-US" sz="2000" b="1" u="sng" dirty="0" smtClean="0"/>
              <a:t>only one</a:t>
            </a:r>
            <a:r>
              <a:rPr lang="en-US" sz="2000" dirty="0" smtClean="0"/>
              <a:t> level 1 domain (boundary through links not routers, </a:t>
            </a:r>
            <a:r>
              <a:rPr lang="en-US" sz="2000" i="1" dirty="0" smtClean="0"/>
              <a:t>i.e.,</a:t>
            </a:r>
            <a:r>
              <a:rPr lang="en-US" sz="2000" dirty="0" smtClean="0"/>
              <a:t> no ABR but “connected” routers)</a:t>
            </a:r>
          </a:p>
          <a:p>
            <a:pPr marL="742950" lvl="1" indent="-285750" defTabSz="914400">
              <a:lnSpc>
                <a:spcPct val="120000"/>
              </a:lnSpc>
              <a:defRPr/>
            </a:pPr>
            <a:r>
              <a:rPr lang="en-US" sz="2000" dirty="0" smtClean="0"/>
              <a:t>Level 2 backbone defines logical connectivity based on link types and not as a separate area (no equivalent to OSPF area 0)</a:t>
            </a:r>
          </a:p>
          <a:p>
            <a:pPr marL="342900" indent="-342900" defTabSz="914400">
              <a:lnSpc>
                <a:spcPct val="120000"/>
              </a:lnSpc>
              <a:defRPr/>
            </a:pPr>
            <a:r>
              <a:rPr lang="en-US" sz="2300" dirty="0" smtClean="0"/>
              <a:t>IS-IS has a different LSP structure (just </a:t>
            </a:r>
            <a:r>
              <a:rPr lang="en-US" sz="2300" b="1" dirty="0" smtClean="0"/>
              <a:t>one</a:t>
            </a:r>
            <a:r>
              <a:rPr lang="en-US" sz="2300" dirty="0" smtClean="0"/>
              <a:t> LSP per router)</a:t>
            </a:r>
          </a:p>
          <a:p>
            <a:pPr marL="742950" lvl="1" indent="-285750" defTabSz="914400">
              <a:lnSpc>
                <a:spcPct val="120000"/>
              </a:lnSpc>
              <a:defRPr/>
            </a:pPr>
            <a:r>
              <a:rPr lang="en-US" sz="2000" dirty="0" smtClean="0"/>
              <a:t>LSP originator identified by System ID of router (IS) </a:t>
            </a:r>
          </a:p>
          <a:p>
            <a:pPr marL="1143000" lvl="2" indent="-228600" defTabSz="914400">
              <a:lnSpc>
                <a:spcPct val="120000"/>
              </a:lnSpc>
              <a:defRPr/>
            </a:pPr>
            <a:r>
              <a:rPr lang="en-US" sz="2000" dirty="0" smtClean="0"/>
              <a:t>Not an IP address…</a:t>
            </a:r>
          </a:p>
          <a:p>
            <a:pPr marL="742950" lvl="1" indent="-285750" defTabSz="914400">
              <a:lnSpc>
                <a:spcPct val="120000"/>
              </a:lnSpc>
              <a:defRPr/>
            </a:pPr>
            <a:r>
              <a:rPr lang="en-US" sz="2000" dirty="0" smtClean="0"/>
              <a:t>Extensive use of Type/Length/Value (TLV) format to encode everything a router knows in one long list</a:t>
            </a:r>
          </a:p>
          <a:p>
            <a:pPr marL="1143000" lvl="2" indent="-228600" defTabSz="914400">
              <a:lnSpc>
                <a:spcPct val="120000"/>
              </a:lnSpc>
              <a:defRPr/>
            </a:pPr>
            <a:r>
              <a:rPr lang="en-US" sz="2000" dirty="0" smtClean="0"/>
              <a:t>Affects update process: One small change triggers update for everything</a:t>
            </a:r>
          </a:p>
          <a:p>
            <a:pPr marL="1143000" lvl="2" indent="-228600" defTabSz="914400">
              <a:lnSpc>
                <a:spcPct val="120000"/>
              </a:lnSpc>
              <a:defRPr/>
            </a:pPr>
            <a:r>
              <a:rPr lang="en-US" sz="2000" dirty="0" smtClean="0"/>
              <a:t>Affects extensibility:  New information easily encoded in new TLV without requiring new packet type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3"/>
          <p:cNvSpPr>
            <a:spLocks noGrp="1"/>
          </p:cNvSpPr>
          <p:nvPr>
            <p:ph type="sldNum" sz="quarter" idx="10"/>
          </p:nvPr>
        </p:nvSpPr>
        <p:spPr>
          <a:noFill/>
        </p:spPr>
        <p:txBody>
          <a:bodyPr/>
          <a:lstStyle/>
          <a:p>
            <a:pPr defTabSz="1019175"/>
            <a:fld id="{23255753-C33E-40EA-9617-E6F7DF446C6F}" type="slidenum">
              <a:rPr lang="en-US" smtClean="0"/>
              <a:pPr defTabSz="1019175"/>
              <a:t>28</a:t>
            </a:fld>
            <a:endParaRPr lang="en-US" smtClean="0"/>
          </a:p>
        </p:txBody>
      </p:sp>
      <p:sp>
        <p:nvSpPr>
          <p:cNvPr id="115715" name="Rectangle 2"/>
          <p:cNvSpPr>
            <a:spLocks noGrp="1" noChangeArrowheads="1"/>
          </p:cNvSpPr>
          <p:nvPr>
            <p:ph type="title"/>
          </p:nvPr>
        </p:nvSpPr>
        <p:spPr/>
        <p:txBody>
          <a:bodyPr/>
          <a:lstStyle/>
          <a:p>
            <a:r>
              <a:rPr lang="en-US" dirty="0" smtClean="0"/>
              <a:t>More on IS-IS Differences</a:t>
            </a:r>
          </a:p>
        </p:txBody>
      </p:sp>
      <p:sp>
        <p:nvSpPr>
          <p:cNvPr id="115716" name="Rectangle 3"/>
          <p:cNvSpPr>
            <a:spLocks noGrp="1" noChangeArrowheads="1"/>
          </p:cNvSpPr>
          <p:nvPr>
            <p:ph type="body" idx="1"/>
          </p:nvPr>
        </p:nvSpPr>
        <p:spPr>
          <a:xfrm>
            <a:off x="363645" y="1531045"/>
            <a:ext cx="9509820" cy="6082105"/>
          </a:xfrm>
        </p:spPr>
        <p:txBody>
          <a:bodyPr>
            <a:normAutofit fontScale="92500" lnSpcReduction="20000"/>
          </a:bodyPr>
          <a:lstStyle/>
          <a:p>
            <a:pPr>
              <a:lnSpc>
                <a:spcPct val="120000"/>
              </a:lnSpc>
            </a:pPr>
            <a:r>
              <a:rPr lang="en-US" sz="2300" dirty="0" smtClean="0"/>
              <a:t>Areas and levels (level 1 and level 2)</a:t>
            </a:r>
          </a:p>
          <a:p>
            <a:pPr lvl="1">
              <a:lnSpc>
                <a:spcPct val="120000"/>
              </a:lnSpc>
            </a:pPr>
            <a:r>
              <a:rPr lang="en-US" sz="2000" dirty="0" smtClean="0"/>
              <a:t>Routers form adjacency over link if and only if</a:t>
            </a:r>
          </a:p>
          <a:p>
            <a:pPr lvl="2">
              <a:lnSpc>
                <a:spcPct val="120000"/>
              </a:lnSpc>
            </a:pPr>
            <a:r>
              <a:rPr lang="en-US" sz="2000" dirty="0" smtClean="0"/>
              <a:t>They both agree it is a level 2 link</a:t>
            </a:r>
          </a:p>
          <a:p>
            <a:pPr lvl="2">
              <a:lnSpc>
                <a:spcPct val="120000"/>
              </a:lnSpc>
            </a:pPr>
            <a:r>
              <a:rPr lang="en-US" sz="2000" dirty="0" smtClean="0"/>
              <a:t>They both agree it is a level 1 link AND they share at least one area address</a:t>
            </a:r>
          </a:p>
          <a:p>
            <a:pPr lvl="1">
              <a:lnSpc>
                <a:spcPct val="120000"/>
              </a:lnSpc>
            </a:pPr>
            <a:r>
              <a:rPr lang="en-US" sz="2000" dirty="0" smtClean="0"/>
              <a:t>Area IDs are </a:t>
            </a:r>
            <a:r>
              <a:rPr lang="en-US" sz="2000" b="1" i="1" dirty="0" smtClean="0"/>
              <a:t>link local</a:t>
            </a:r>
            <a:r>
              <a:rPr lang="en-US" sz="2000" dirty="0" smtClean="0"/>
              <a:t>, which facilitates merging and splitting areas</a:t>
            </a:r>
          </a:p>
          <a:p>
            <a:pPr>
              <a:lnSpc>
                <a:spcPct val="120000"/>
              </a:lnSpc>
            </a:pPr>
            <a:r>
              <a:rPr lang="en-US" sz="2300" dirty="0" smtClean="0"/>
              <a:t>Level 2 and level 1 structure</a:t>
            </a:r>
          </a:p>
          <a:p>
            <a:pPr lvl="1">
              <a:lnSpc>
                <a:spcPct val="120000"/>
              </a:lnSpc>
            </a:pPr>
            <a:r>
              <a:rPr lang="en-US" sz="2000" dirty="0" smtClean="0"/>
              <a:t>Links can be level 1, level 2 or BOTH level 1 and level 2</a:t>
            </a:r>
          </a:p>
          <a:p>
            <a:pPr lvl="1">
              <a:lnSpc>
                <a:spcPct val="120000"/>
              </a:lnSpc>
            </a:pPr>
            <a:r>
              <a:rPr lang="en-US" sz="2000" dirty="0" smtClean="0"/>
              <a:t>Level 2 backbone is solely a connectivity concept</a:t>
            </a:r>
          </a:p>
          <a:p>
            <a:pPr lvl="2">
              <a:lnSpc>
                <a:spcPct val="120000"/>
              </a:lnSpc>
            </a:pPr>
            <a:r>
              <a:rPr lang="en-US" sz="2000" dirty="0" smtClean="0"/>
              <a:t>Like OSPF virtual links, L1/L2 links allow use of local resources to connect the backbone, but this where similarities stop (physical as opposed to virtual connectivity is still needed)</a:t>
            </a:r>
          </a:p>
          <a:p>
            <a:pPr lvl="1">
              <a:lnSpc>
                <a:spcPct val="120000"/>
              </a:lnSpc>
            </a:pPr>
            <a:r>
              <a:rPr lang="en-US" sz="2000" dirty="0" smtClean="0"/>
              <a:t>Connectivity to outside of level 1 area through “attached” routers</a:t>
            </a:r>
          </a:p>
          <a:p>
            <a:pPr lvl="2">
              <a:lnSpc>
                <a:spcPct val="120000"/>
              </a:lnSpc>
            </a:pPr>
            <a:r>
              <a:rPr lang="en-US" sz="2000" dirty="0" smtClean="0"/>
              <a:t>Routers with connectivity to L2 backbone as indicated in L1 LSP (Attached bit)</a:t>
            </a:r>
          </a:p>
          <a:p>
            <a:pPr lvl="2">
              <a:lnSpc>
                <a:spcPct val="120000"/>
              </a:lnSpc>
            </a:pPr>
            <a:r>
              <a:rPr lang="en-US" sz="2000" dirty="0" smtClean="0"/>
              <a:t>Default behavior forwards inter-area packets to </a:t>
            </a:r>
            <a:r>
              <a:rPr lang="en-US" sz="2000" i="1" dirty="0" smtClean="0"/>
              <a:t>closest</a:t>
            </a:r>
            <a:r>
              <a:rPr lang="en-US" sz="2000" dirty="0" smtClean="0"/>
              <a:t> attached router (route leaking extensions can over-ride this)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4"/>
          <p:cNvSpPr>
            <a:spLocks noGrp="1"/>
          </p:cNvSpPr>
          <p:nvPr>
            <p:ph type="sldNum" sz="quarter" idx="10"/>
          </p:nvPr>
        </p:nvSpPr>
        <p:spPr>
          <a:noFill/>
        </p:spPr>
        <p:txBody>
          <a:bodyPr/>
          <a:lstStyle/>
          <a:p>
            <a:pPr defTabSz="1019175"/>
            <a:fld id="{73F3BC47-C484-42F1-9C94-1FA3BD1EE547}" type="slidenum">
              <a:rPr lang="en-US" smtClean="0"/>
              <a:pPr defTabSz="1019175"/>
              <a:t>29</a:t>
            </a:fld>
            <a:endParaRPr lang="en-US" smtClean="0"/>
          </a:p>
        </p:txBody>
      </p:sp>
      <p:sp>
        <p:nvSpPr>
          <p:cNvPr id="117763" name="Rectangle 2"/>
          <p:cNvSpPr>
            <a:spLocks noGrp="1" noChangeArrowheads="1"/>
          </p:cNvSpPr>
          <p:nvPr>
            <p:ph type="title"/>
          </p:nvPr>
        </p:nvSpPr>
        <p:spPr>
          <a:xfrm>
            <a:off x="2735749" y="386031"/>
            <a:ext cx="5157493" cy="1295400"/>
          </a:xfrm>
        </p:spPr>
        <p:txBody>
          <a:bodyPr/>
          <a:lstStyle/>
          <a:p>
            <a:r>
              <a:rPr lang="en-US" dirty="0" smtClean="0"/>
              <a:t>Level 2 Backbone</a:t>
            </a:r>
          </a:p>
        </p:txBody>
      </p:sp>
      <p:sp>
        <p:nvSpPr>
          <p:cNvPr id="117764" name="Rectangle 3"/>
          <p:cNvSpPr>
            <a:spLocks noGrp="1" noChangeArrowheads="1"/>
          </p:cNvSpPr>
          <p:nvPr>
            <p:ph type="body" sz="half" idx="2"/>
          </p:nvPr>
        </p:nvSpPr>
        <p:spPr>
          <a:xfrm>
            <a:off x="4572000" y="1417638"/>
            <a:ext cx="5119688" cy="5851525"/>
          </a:xfrm>
        </p:spPr>
        <p:txBody>
          <a:bodyPr>
            <a:normAutofit/>
          </a:bodyPr>
          <a:lstStyle/>
          <a:p>
            <a:pPr>
              <a:lnSpc>
                <a:spcPct val="120000"/>
              </a:lnSpc>
              <a:defRPr/>
            </a:pPr>
            <a:r>
              <a:rPr lang="en-US" sz="2200" dirty="0" smtClean="0"/>
              <a:t>L2 Backbone forms logical connected topology based on L2 and L2/L1 links</a:t>
            </a:r>
          </a:p>
          <a:p>
            <a:pPr lvl="1">
              <a:lnSpc>
                <a:spcPct val="120000"/>
              </a:lnSpc>
              <a:defRPr/>
            </a:pPr>
            <a:r>
              <a:rPr lang="en-US" sz="2000" dirty="0" smtClean="0"/>
              <a:t>Can facilitate use of high-speed backbone links for intra-area traffic (similar to OSPF virtual links but link rather than area specific)</a:t>
            </a:r>
          </a:p>
          <a:p>
            <a:pPr>
              <a:lnSpc>
                <a:spcPct val="120000"/>
              </a:lnSpc>
              <a:defRPr/>
            </a:pPr>
            <a:r>
              <a:rPr lang="en-US" sz="2200" dirty="0" smtClean="0"/>
              <a:t>Inter-area traffic is sent to closest attached L2 router</a:t>
            </a:r>
          </a:p>
          <a:p>
            <a:pPr lvl="1">
              <a:lnSpc>
                <a:spcPct val="120000"/>
              </a:lnSpc>
              <a:defRPr/>
            </a:pPr>
            <a:r>
              <a:rPr lang="en-US" sz="2000" dirty="0" smtClean="0"/>
              <a:t>Closest exit point to backbone</a:t>
            </a:r>
          </a:p>
          <a:p>
            <a:pPr lvl="1">
              <a:lnSpc>
                <a:spcPct val="120000"/>
              </a:lnSpc>
              <a:defRPr/>
            </a:pPr>
            <a:r>
              <a:rPr lang="en-US" sz="2000" dirty="0" smtClean="0"/>
              <a:t>Scalable, but can result in sub-optimal routing</a:t>
            </a:r>
          </a:p>
          <a:p>
            <a:pPr lvl="1">
              <a:lnSpc>
                <a:spcPct val="120000"/>
              </a:lnSpc>
              <a:defRPr/>
            </a:pPr>
            <a:r>
              <a:rPr lang="en-US" sz="2000" dirty="0" smtClean="0"/>
              <a:t>Route leaking extension </a:t>
            </a:r>
          </a:p>
        </p:txBody>
      </p:sp>
      <p:pic>
        <p:nvPicPr>
          <p:cNvPr id="117765" name="Picture 5" descr="router-generic"/>
          <p:cNvPicPr>
            <a:picLocks noChangeAspect="1" noChangeArrowheads="1"/>
          </p:cNvPicPr>
          <p:nvPr/>
        </p:nvPicPr>
        <p:blipFill>
          <a:blip r:embed="rId3" cstate="print"/>
          <a:srcRect/>
          <a:stretch>
            <a:fillRect/>
          </a:stretch>
        </p:blipFill>
        <p:spPr bwMode="auto">
          <a:xfrm>
            <a:off x="1482725" y="1277938"/>
            <a:ext cx="892175" cy="628650"/>
          </a:xfrm>
          <a:prstGeom prst="rect">
            <a:avLst/>
          </a:prstGeom>
          <a:noFill/>
          <a:ln w="9525">
            <a:noFill/>
            <a:miter lim="800000"/>
            <a:headEnd/>
            <a:tailEnd/>
          </a:ln>
        </p:spPr>
      </p:pic>
      <p:pic>
        <p:nvPicPr>
          <p:cNvPr id="117766" name="Picture 6" descr="router-generic"/>
          <p:cNvPicPr>
            <a:picLocks noChangeAspect="1" noChangeArrowheads="1"/>
          </p:cNvPicPr>
          <p:nvPr/>
        </p:nvPicPr>
        <p:blipFill>
          <a:blip r:embed="rId3" cstate="print"/>
          <a:srcRect/>
          <a:stretch>
            <a:fillRect/>
          </a:stretch>
        </p:blipFill>
        <p:spPr bwMode="auto">
          <a:xfrm>
            <a:off x="779463" y="2009775"/>
            <a:ext cx="892175" cy="628650"/>
          </a:xfrm>
          <a:prstGeom prst="rect">
            <a:avLst/>
          </a:prstGeom>
          <a:solidFill>
            <a:schemeClr val="accent1"/>
          </a:solidFill>
          <a:ln w="9525">
            <a:noFill/>
            <a:miter lim="800000"/>
            <a:headEnd/>
            <a:tailEnd/>
          </a:ln>
        </p:spPr>
      </p:pic>
      <p:cxnSp>
        <p:nvCxnSpPr>
          <p:cNvPr id="117767" name="AutoShape 9"/>
          <p:cNvCxnSpPr>
            <a:cxnSpLocks noChangeShapeType="1"/>
          </p:cNvCxnSpPr>
          <p:nvPr/>
        </p:nvCxnSpPr>
        <p:spPr bwMode="auto">
          <a:xfrm>
            <a:off x="1225550" y="2638425"/>
            <a:ext cx="493713" cy="455613"/>
          </a:xfrm>
          <a:prstGeom prst="straightConnector1">
            <a:avLst/>
          </a:prstGeom>
          <a:noFill/>
          <a:ln w="38100">
            <a:solidFill>
              <a:srgbClr val="FF0000"/>
            </a:solidFill>
            <a:round/>
            <a:headEnd/>
            <a:tailEnd/>
          </a:ln>
        </p:spPr>
      </p:cxnSp>
      <p:cxnSp>
        <p:nvCxnSpPr>
          <p:cNvPr id="117768" name="AutoShape 10"/>
          <p:cNvCxnSpPr>
            <a:cxnSpLocks noChangeShapeType="1"/>
          </p:cNvCxnSpPr>
          <p:nvPr/>
        </p:nvCxnSpPr>
        <p:spPr bwMode="auto">
          <a:xfrm flipH="1">
            <a:off x="1225550" y="1906588"/>
            <a:ext cx="703263" cy="103187"/>
          </a:xfrm>
          <a:prstGeom prst="straightConnector1">
            <a:avLst/>
          </a:prstGeom>
          <a:noFill/>
          <a:ln w="12700">
            <a:solidFill>
              <a:schemeClr val="tx1"/>
            </a:solidFill>
            <a:round/>
            <a:headEnd/>
            <a:tailEnd/>
          </a:ln>
        </p:spPr>
      </p:cxnSp>
      <p:sp>
        <p:nvSpPr>
          <p:cNvPr id="117769" name="Text Box 12"/>
          <p:cNvSpPr txBox="1">
            <a:spLocks noChangeArrowheads="1"/>
          </p:cNvSpPr>
          <p:nvPr/>
        </p:nvSpPr>
        <p:spPr bwMode="auto">
          <a:xfrm>
            <a:off x="1144588" y="1035050"/>
            <a:ext cx="866775" cy="274638"/>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A1</a:t>
            </a:r>
          </a:p>
        </p:txBody>
      </p:sp>
      <p:sp>
        <p:nvSpPr>
          <p:cNvPr id="117770" name="Text Box 13"/>
          <p:cNvSpPr txBox="1">
            <a:spLocks noChangeArrowheads="1"/>
          </p:cNvSpPr>
          <p:nvPr/>
        </p:nvSpPr>
        <p:spPr bwMode="auto">
          <a:xfrm>
            <a:off x="1160463" y="2255838"/>
            <a:ext cx="1062037"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A2</a:t>
            </a:r>
          </a:p>
        </p:txBody>
      </p:sp>
      <p:sp>
        <p:nvSpPr>
          <p:cNvPr id="117771" name="Text Box 16"/>
          <p:cNvSpPr txBox="1">
            <a:spLocks noChangeArrowheads="1"/>
          </p:cNvSpPr>
          <p:nvPr/>
        </p:nvSpPr>
        <p:spPr bwMode="auto">
          <a:xfrm>
            <a:off x="274638" y="1552575"/>
            <a:ext cx="12080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Area 7</a:t>
            </a:r>
          </a:p>
        </p:txBody>
      </p:sp>
      <p:sp>
        <p:nvSpPr>
          <p:cNvPr id="117772" name="Text Box 18"/>
          <p:cNvSpPr txBox="1">
            <a:spLocks noChangeArrowheads="1"/>
          </p:cNvSpPr>
          <p:nvPr/>
        </p:nvSpPr>
        <p:spPr bwMode="auto">
          <a:xfrm>
            <a:off x="655638" y="2816225"/>
            <a:ext cx="7762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L2</a:t>
            </a:r>
          </a:p>
        </p:txBody>
      </p:sp>
      <p:sp>
        <p:nvSpPr>
          <p:cNvPr id="117773" name="Oval 19"/>
          <p:cNvSpPr>
            <a:spLocks noChangeArrowheads="1"/>
          </p:cNvSpPr>
          <p:nvPr/>
        </p:nvSpPr>
        <p:spPr bwMode="auto">
          <a:xfrm rot="3086084">
            <a:off x="777081" y="823119"/>
            <a:ext cx="1463675" cy="2103438"/>
          </a:xfrm>
          <a:prstGeom prst="ellipse">
            <a:avLst/>
          </a:prstGeom>
          <a:noFill/>
          <a:ln w="12700" algn="ctr">
            <a:solidFill>
              <a:schemeClr val="tx1"/>
            </a:solidFill>
            <a:round/>
            <a:headEnd/>
            <a:tailEnd/>
          </a:ln>
        </p:spPr>
        <p:txBody>
          <a:bodyPr wrap="none" anchor="ctr"/>
          <a:lstStyle/>
          <a:p>
            <a:endParaRPr lang="en-US"/>
          </a:p>
        </p:txBody>
      </p:sp>
      <p:pic>
        <p:nvPicPr>
          <p:cNvPr id="117774" name="Picture 22" descr="router-generic"/>
          <p:cNvPicPr>
            <a:picLocks noChangeAspect="1" noChangeArrowheads="1"/>
          </p:cNvPicPr>
          <p:nvPr/>
        </p:nvPicPr>
        <p:blipFill>
          <a:blip r:embed="rId3" cstate="print"/>
          <a:srcRect/>
          <a:stretch>
            <a:fillRect/>
          </a:stretch>
        </p:blipFill>
        <p:spPr bwMode="auto">
          <a:xfrm>
            <a:off x="1273175" y="3094038"/>
            <a:ext cx="892175" cy="628650"/>
          </a:xfrm>
          <a:prstGeom prst="rect">
            <a:avLst/>
          </a:prstGeom>
          <a:noFill/>
          <a:ln w="9525">
            <a:noFill/>
            <a:miter lim="800000"/>
            <a:headEnd/>
            <a:tailEnd/>
          </a:ln>
        </p:spPr>
      </p:pic>
      <p:pic>
        <p:nvPicPr>
          <p:cNvPr id="117775" name="Picture 23" descr="router-generic"/>
          <p:cNvPicPr>
            <a:picLocks noChangeAspect="1" noChangeArrowheads="1"/>
          </p:cNvPicPr>
          <p:nvPr/>
        </p:nvPicPr>
        <p:blipFill>
          <a:blip r:embed="rId3" cstate="print"/>
          <a:srcRect/>
          <a:stretch>
            <a:fillRect/>
          </a:stretch>
        </p:blipFill>
        <p:spPr bwMode="auto">
          <a:xfrm>
            <a:off x="928688" y="4089400"/>
            <a:ext cx="892175" cy="628650"/>
          </a:xfrm>
          <a:prstGeom prst="rect">
            <a:avLst/>
          </a:prstGeom>
          <a:solidFill>
            <a:schemeClr val="accent1"/>
          </a:solidFill>
          <a:ln w="9525">
            <a:noFill/>
            <a:miter lim="800000"/>
            <a:headEnd/>
            <a:tailEnd/>
          </a:ln>
        </p:spPr>
      </p:pic>
      <p:pic>
        <p:nvPicPr>
          <p:cNvPr id="117776" name="Picture 24" descr="router-generic"/>
          <p:cNvPicPr>
            <a:picLocks noChangeAspect="1" noChangeArrowheads="1"/>
          </p:cNvPicPr>
          <p:nvPr/>
        </p:nvPicPr>
        <p:blipFill>
          <a:blip r:embed="rId3" cstate="print"/>
          <a:srcRect/>
          <a:stretch>
            <a:fillRect/>
          </a:stretch>
        </p:blipFill>
        <p:spPr bwMode="auto">
          <a:xfrm>
            <a:off x="3009900" y="4233863"/>
            <a:ext cx="892175" cy="628650"/>
          </a:xfrm>
          <a:prstGeom prst="rect">
            <a:avLst/>
          </a:prstGeom>
          <a:solidFill>
            <a:schemeClr val="accent1"/>
          </a:solidFill>
          <a:ln w="9525">
            <a:noFill/>
            <a:miter lim="800000"/>
            <a:headEnd/>
            <a:tailEnd/>
          </a:ln>
        </p:spPr>
      </p:pic>
      <p:pic>
        <p:nvPicPr>
          <p:cNvPr id="117777" name="Picture 25" descr="router-generic"/>
          <p:cNvPicPr>
            <a:picLocks noChangeAspect="1" noChangeArrowheads="1"/>
          </p:cNvPicPr>
          <p:nvPr/>
        </p:nvPicPr>
        <p:blipFill>
          <a:blip r:embed="rId3" cstate="print"/>
          <a:srcRect/>
          <a:stretch>
            <a:fillRect/>
          </a:stretch>
        </p:blipFill>
        <p:spPr bwMode="auto">
          <a:xfrm>
            <a:off x="3009900" y="3278188"/>
            <a:ext cx="892175" cy="628650"/>
          </a:xfrm>
          <a:prstGeom prst="rect">
            <a:avLst/>
          </a:prstGeom>
          <a:solidFill>
            <a:schemeClr val="accent1"/>
          </a:solidFill>
          <a:ln w="9525">
            <a:noFill/>
            <a:miter lim="800000"/>
            <a:headEnd/>
            <a:tailEnd/>
          </a:ln>
        </p:spPr>
      </p:pic>
      <p:cxnSp>
        <p:nvCxnSpPr>
          <p:cNvPr id="117778" name="AutoShape 26"/>
          <p:cNvCxnSpPr>
            <a:cxnSpLocks noChangeShapeType="1"/>
          </p:cNvCxnSpPr>
          <p:nvPr/>
        </p:nvCxnSpPr>
        <p:spPr bwMode="auto">
          <a:xfrm>
            <a:off x="2165350" y="3408363"/>
            <a:ext cx="844550" cy="184150"/>
          </a:xfrm>
          <a:prstGeom prst="straightConnector1">
            <a:avLst/>
          </a:prstGeom>
          <a:noFill/>
          <a:ln w="38100">
            <a:solidFill>
              <a:srgbClr val="FF0000"/>
            </a:solidFill>
            <a:round/>
            <a:headEnd/>
            <a:tailEnd/>
          </a:ln>
        </p:spPr>
      </p:cxnSp>
      <p:cxnSp>
        <p:nvCxnSpPr>
          <p:cNvPr id="117779" name="AutoShape 27"/>
          <p:cNvCxnSpPr>
            <a:cxnSpLocks noChangeShapeType="1"/>
          </p:cNvCxnSpPr>
          <p:nvPr/>
        </p:nvCxnSpPr>
        <p:spPr bwMode="auto">
          <a:xfrm flipH="1">
            <a:off x="1374775" y="3722688"/>
            <a:ext cx="344488" cy="366712"/>
          </a:xfrm>
          <a:prstGeom prst="straightConnector1">
            <a:avLst/>
          </a:prstGeom>
          <a:noFill/>
          <a:ln w="12700">
            <a:solidFill>
              <a:schemeClr val="tx1"/>
            </a:solidFill>
            <a:round/>
            <a:headEnd/>
            <a:tailEnd/>
          </a:ln>
        </p:spPr>
      </p:cxnSp>
      <p:cxnSp>
        <p:nvCxnSpPr>
          <p:cNvPr id="117780" name="AutoShape 28"/>
          <p:cNvCxnSpPr>
            <a:cxnSpLocks noChangeShapeType="1"/>
          </p:cNvCxnSpPr>
          <p:nvPr/>
        </p:nvCxnSpPr>
        <p:spPr bwMode="auto">
          <a:xfrm flipV="1">
            <a:off x="3455988" y="3906838"/>
            <a:ext cx="0" cy="327025"/>
          </a:xfrm>
          <a:prstGeom prst="straightConnector1">
            <a:avLst/>
          </a:prstGeom>
          <a:noFill/>
          <a:ln w="38100">
            <a:solidFill>
              <a:srgbClr val="FF0000"/>
            </a:solidFill>
            <a:round/>
            <a:headEnd/>
            <a:tailEnd/>
          </a:ln>
        </p:spPr>
      </p:cxnSp>
      <p:sp>
        <p:nvSpPr>
          <p:cNvPr id="117781" name="Text Box 34"/>
          <p:cNvSpPr txBox="1">
            <a:spLocks noChangeArrowheads="1"/>
          </p:cNvSpPr>
          <p:nvPr/>
        </p:nvSpPr>
        <p:spPr bwMode="auto">
          <a:xfrm>
            <a:off x="1820863" y="3125788"/>
            <a:ext cx="1106487" cy="274637"/>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dirty="0" smtClean="0"/>
              <a:t>L1/L2</a:t>
            </a:r>
            <a:endParaRPr lang="en-US" b="1" dirty="0"/>
          </a:p>
        </p:txBody>
      </p:sp>
      <p:sp>
        <p:nvSpPr>
          <p:cNvPr id="117782" name="Text Box 36"/>
          <p:cNvSpPr txBox="1">
            <a:spLocks noChangeArrowheads="1"/>
          </p:cNvSpPr>
          <p:nvPr/>
        </p:nvSpPr>
        <p:spPr bwMode="auto">
          <a:xfrm>
            <a:off x="1554163" y="3886200"/>
            <a:ext cx="12080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Area 9</a:t>
            </a:r>
          </a:p>
        </p:txBody>
      </p:sp>
      <p:sp>
        <p:nvSpPr>
          <p:cNvPr id="117783" name="Oval 37"/>
          <p:cNvSpPr>
            <a:spLocks noChangeArrowheads="1"/>
          </p:cNvSpPr>
          <p:nvPr/>
        </p:nvSpPr>
        <p:spPr bwMode="auto">
          <a:xfrm>
            <a:off x="639763" y="2879725"/>
            <a:ext cx="3657600" cy="2286000"/>
          </a:xfrm>
          <a:prstGeom prst="ellipse">
            <a:avLst/>
          </a:prstGeom>
          <a:noFill/>
          <a:ln w="12700" algn="ctr">
            <a:solidFill>
              <a:schemeClr val="tx1"/>
            </a:solidFill>
            <a:round/>
            <a:headEnd/>
            <a:tailEnd/>
          </a:ln>
        </p:spPr>
        <p:txBody>
          <a:bodyPr wrap="none" anchor="ctr"/>
          <a:lstStyle/>
          <a:p>
            <a:endParaRPr lang="en-US"/>
          </a:p>
        </p:txBody>
      </p:sp>
      <p:pic>
        <p:nvPicPr>
          <p:cNvPr id="117784" name="Picture 39" descr="router-generic"/>
          <p:cNvPicPr>
            <a:picLocks noChangeAspect="1" noChangeArrowheads="1"/>
          </p:cNvPicPr>
          <p:nvPr/>
        </p:nvPicPr>
        <p:blipFill>
          <a:blip r:embed="rId3" cstate="print"/>
          <a:srcRect/>
          <a:stretch>
            <a:fillRect/>
          </a:stretch>
        </p:blipFill>
        <p:spPr bwMode="auto">
          <a:xfrm>
            <a:off x="1273175" y="5556250"/>
            <a:ext cx="892175" cy="628650"/>
          </a:xfrm>
          <a:prstGeom prst="rect">
            <a:avLst/>
          </a:prstGeom>
          <a:noFill/>
          <a:ln w="9525">
            <a:noFill/>
            <a:miter lim="800000"/>
            <a:headEnd/>
            <a:tailEnd/>
          </a:ln>
        </p:spPr>
      </p:pic>
      <p:pic>
        <p:nvPicPr>
          <p:cNvPr id="117785" name="Picture 40" descr="router-generic"/>
          <p:cNvPicPr>
            <a:picLocks noChangeAspect="1" noChangeArrowheads="1"/>
          </p:cNvPicPr>
          <p:nvPr/>
        </p:nvPicPr>
        <p:blipFill>
          <a:blip r:embed="rId3" cstate="print"/>
          <a:srcRect/>
          <a:stretch>
            <a:fillRect/>
          </a:stretch>
        </p:blipFill>
        <p:spPr bwMode="auto">
          <a:xfrm>
            <a:off x="928688" y="6551613"/>
            <a:ext cx="892175" cy="628650"/>
          </a:xfrm>
          <a:prstGeom prst="rect">
            <a:avLst/>
          </a:prstGeom>
          <a:solidFill>
            <a:schemeClr val="accent1"/>
          </a:solidFill>
          <a:ln w="9525">
            <a:noFill/>
            <a:miter lim="800000"/>
            <a:headEnd/>
            <a:tailEnd/>
          </a:ln>
        </p:spPr>
      </p:pic>
      <p:pic>
        <p:nvPicPr>
          <p:cNvPr id="117786" name="Picture 41" descr="router-generic"/>
          <p:cNvPicPr>
            <a:picLocks noChangeAspect="1" noChangeArrowheads="1"/>
          </p:cNvPicPr>
          <p:nvPr/>
        </p:nvPicPr>
        <p:blipFill>
          <a:blip r:embed="rId3" cstate="print"/>
          <a:srcRect/>
          <a:stretch>
            <a:fillRect/>
          </a:stretch>
        </p:blipFill>
        <p:spPr bwMode="auto">
          <a:xfrm>
            <a:off x="3009900" y="6696075"/>
            <a:ext cx="892175" cy="628650"/>
          </a:xfrm>
          <a:prstGeom prst="rect">
            <a:avLst/>
          </a:prstGeom>
          <a:solidFill>
            <a:schemeClr val="accent1"/>
          </a:solidFill>
          <a:ln w="9525">
            <a:noFill/>
            <a:miter lim="800000"/>
            <a:headEnd/>
            <a:tailEnd/>
          </a:ln>
        </p:spPr>
      </p:pic>
      <p:pic>
        <p:nvPicPr>
          <p:cNvPr id="117787" name="Picture 42" descr="router-generic"/>
          <p:cNvPicPr>
            <a:picLocks noChangeAspect="1" noChangeArrowheads="1"/>
          </p:cNvPicPr>
          <p:nvPr/>
        </p:nvPicPr>
        <p:blipFill>
          <a:blip r:embed="rId3" cstate="print"/>
          <a:srcRect/>
          <a:stretch>
            <a:fillRect/>
          </a:stretch>
        </p:blipFill>
        <p:spPr bwMode="auto">
          <a:xfrm>
            <a:off x="3009900" y="5740400"/>
            <a:ext cx="892175" cy="628650"/>
          </a:xfrm>
          <a:prstGeom prst="rect">
            <a:avLst/>
          </a:prstGeom>
          <a:solidFill>
            <a:schemeClr val="accent1"/>
          </a:solidFill>
          <a:ln w="9525">
            <a:noFill/>
            <a:miter lim="800000"/>
            <a:headEnd/>
            <a:tailEnd/>
          </a:ln>
        </p:spPr>
      </p:pic>
      <p:cxnSp>
        <p:nvCxnSpPr>
          <p:cNvPr id="117788" name="AutoShape 43"/>
          <p:cNvCxnSpPr>
            <a:cxnSpLocks noChangeShapeType="1"/>
          </p:cNvCxnSpPr>
          <p:nvPr/>
        </p:nvCxnSpPr>
        <p:spPr bwMode="auto">
          <a:xfrm>
            <a:off x="2165350" y="5870575"/>
            <a:ext cx="844550" cy="184150"/>
          </a:xfrm>
          <a:prstGeom prst="straightConnector1">
            <a:avLst/>
          </a:prstGeom>
          <a:noFill/>
          <a:ln w="12700">
            <a:solidFill>
              <a:schemeClr val="tx1"/>
            </a:solidFill>
            <a:round/>
            <a:headEnd/>
            <a:tailEnd/>
          </a:ln>
        </p:spPr>
      </p:cxnSp>
      <p:cxnSp>
        <p:nvCxnSpPr>
          <p:cNvPr id="117789" name="AutoShape 44"/>
          <p:cNvCxnSpPr>
            <a:cxnSpLocks noChangeShapeType="1"/>
          </p:cNvCxnSpPr>
          <p:nvPr/>
        </p:nvCxnSpPr>
        <p:spPr bwMode="auto">
          <a:xfrm flipH="1">
            <a:off x="1374775" y="6184900"/>
            <a:ext cx="344488" cy="366713"/>
          </a:xfrm>
          <a:prstGeom prst="straightConnector1">
            <a:avLst/>
          </a:prstGeom>
          <a:noFill/>
          <a:ln w="12700">
            <a:solidFill>
              <a:schemeClr val="tx1"/>
            </a:solidFill>
            <a:round/>
            <a:headEnd/>
            <a:tailEnd/>
          </a:ln>
        </p:spPr>
      </p:cxnSp>
      <p:cxnSp>
        <p:nvCxnSpPr>
          <p:cNvPr id="117790" name="AutoShape 45"/>
          <p:cNvCxnSpPr>
            <a:cxnSpLocks noChangeShapeType="1"/>
          </p:cNvCxnSpPr>
          <p:nvPr/>
        </p:nvCxnSpPr>
        <p:spPr bwMode="auto">
          <a:xfrm flipV="1">
            <a:off x="3455988" y="6369050"/>
            <a:ext cx="0" cy="327025"/>
          </a:xfrm>
          <a:prstGeom prst="straightConnector1">
            <a:avLst/>
          </a:prstGeom>
          <a:noFill/>
          <a:ln w="12700">
            <a:solidFill>
              <a:schemeClr val="tx1"/>
            </a:solidFill>
            <a:round/>
            <a:headEnd/>
            <a:tailEnd/>
          </a:ln>
        </p:spPr>
      </p:cxnSp>
      <p:sp>
        <p:nvSpPr>
          <p:cNvPr id="117791" name="Text Box 50"/>
          <p:cNvSpPr txBox="1">
            <a:spLocks noChangeArrowheads="1"/>
          </p:cNvSpPr>
          <p:nvPr/>
        </p:nvSpPr>
        <p:spPr bwMode="auto">
          <a:xfrm>
            <a:off x="1646238" y="6394450"/>
            <a:ext cx="13350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Area 10</a:t>
            </a:r>
          </a:p>
        </p:txBody>
      </p:sp>
      <p:sp>
        <p:nvSpPr>
          <p:cNvPr id="117792" name="Text Box 51"/>
          <p:cNvSpPr txBox="1">
            <a:spLocks noChangeArrowheads="1"/>
          </p:cNvSpPr>
          <p:nvPr/>
        </p:nvSpPr>
        <p:spPr bwMode="auto">
          <a:xfrm>
            <a:off x="1820863" y="5588000"/>
            <a:ext cx="9667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   L1</a:t>
            </a:r>
          </a:p>
        </p:txBody>
      </p:sp>
      <p:sp>
        <p:nvSpPr>
          <p:cNvPr id="117793" name="Oval 54"/>
          <p:cNvSpPr>
            <a:spLocks noChangeArrowheads="1"/>
          </p:cNvSpPr>
          <p:nvPr/>
        </p:nvSpPr>
        <p:spPr bwMode="auto">
          <a:xfrm>
            <a:off x="676275" y="5392738"/>
            <a:ext cx="3657600" cy="2286000"/>
          </a:xfrm>
          <a:prstGeom prst="ellipse">
            <a:avLst/>
          </a:prstGeom>
          <a:noFill/>
          <a:ln w="12700" algn="ctr">
            <a:solidFill>
              <a:schemeClr val="tx1"/>
            </a:solidFill>
            <a:round/>
            <a:headEnd/>
            <a:tailEnd/>
          </a:ln>
        </p:spPr>
        <p:txBody>
          <a:bodyPr wrap="none" anchor="ctr"/>
          <a:lstStyle/>
          <a:p>
            <a:endParaRPr lang="en-US"/>
          </a:p>
        </p:txBody>
      </p:sp>
      <p:sp>
        <p:nvSpPr>
          <p:cNvPr id="117794" name="Text Box 58"/>
          <p:cNvSpPr txBox="1">
            <a:spLocks noChangeArrowheads="1"/>
          </p:cNvSpPr>
          <p:nvPr/>
        </p:nvSpPr>
        <p:spPr bwMode="auto">
          <a:xfrm>
            <a:off x="1096963" y="3825875"/>
            <a:ext cx="7762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L1</a:t>
            </a:r>
          </a:p>
        </p:txBody>
      </p:sp>
      <p:cxnSp>
        <p:nvCxnSpPr>
          <p:cNvPr id="117795" name="AutoShape 59"/>
          <p:cNvCxnSpPr>
            <a:cxnSpLocks noChangeShapeType="1"/>
          </p:cNvCxnSpPr>
          <p:nvPr/>
        </p:nvCxnSpPr>
        <p:spPr bwMode="auto">
          <a:xfrm>
            <a:off x="1374775" y="4718050"/>
            <a:ext cx="344488" cy="838200"/>
          </a:xfrm>
          <a:prstGeom prst="straightConnector1">
            <a:avLst/>
          </a:prstGeom>
          <a:noFill/>
          <a:ln w="38100">
            <a:solidFill>
              <a:srgbClr val="FF0000"/>
            </a:solidFill>
            <a:round/>
            <a:headEnd/>
            <a:tailEnd/>
          </a:ln>
        </p:spPr>
      </p:cxnSp>
      <p:cxnSp>
        <p:nvCxnSpPr>
          <p:cNvPr id="117796" name="AutoShape 60"/>
          <p:cNvCxnSpPr>
            <a:cxnSpLocks noChangeShapeType="1"/>
          </p:cNvCxnSpPr>
          <p:nvPr/>
        </p:nvCxnSpPr>
        <p:spPr bwMode="auto">
          <a:xfrm flipV="1">
            <a:off x="3455988" y="4862513"/>
            <a:ext cx="0" cy="877887"/>
          </a:xfrm>
          <a:prstGeom prst="straightConnector1">
            <a:avLst/>
          </a:prstGeom>
          <a:noFill/>
          <a:ln w="38100">
            <a:solidFill>
              <a:srgbClr val="FF0000"/>
            </a:solidFill>
            <a:round/>
            <a:headEnd/>
            <a:tailEnd/>
          </a:ln>
        </p:spPr>
      </p:cxnSp>
      <p:sp>
        <p:nvSpPr>
          <p:cNvPr id="117797" name="Text Box 61"/>
          <p:cNvSpPr txBox="1">
            <a:spLocks noChangeArrowheads="1"/>
          </p:cNvSpPr>
          <p:nvPr/>
        </p:nvSpPr>
        <p:spPr bwMode="auto">
          <a:xfrm>
            <a:off x="3017838" y="3914775"/>
            <a:ext cx="11064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L1/L2</a:t>
            </a:r>
          </a:p>
        </p:txBody>
      </p:sp>
      <p:sp>
        <p:nvSpPr>
          <p:cNvPr id="117798" name="Text Box 62"/>
          <p:cNvSpPr txBox="1">
            <a:spLocks noChangeArrowheads="1"/>
          </p:cNvSpPr>
          <p:nvPr/>
        </p:nvSpPr>
        <p:spPr bwMode="auto">
          <a:xfrm>
            <a:off x="492125" y="3519488"/>
            <a:ext cx="1062038"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C2</a:t>
            </a:r>
          </a:p>
        </p:txBody>
      </p:sp>
      <p:sp>
        <p:nvSpPr>
          <p:cNvPr id="117799" name="Text Box 63"/>
          <p:cNvSpPr txBox="1">
            <a:spLocks noChangeArrowheads="1"/>
          </p:cNvSpPr>
          <p:nvPr/>
        </p:nvSpPr>
        <p:spPr bwMode="auto">
          <a:xfrm>
            <a:off x="2743200" y="3030538"/>
            <a:ext cx="1062038"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C1</a:t>
            </a:r>
          </a:p>
        </p:txBody>
      </p:sp>
      <p:sp>
        <p:nvSpPr>
          <p:cNvPr id="117800" name="Text Box 64"/>
          <p:cNvSpPr txBox="1">
            <a:spLocks noChangeArrowheads="1"/>
          </p:cNvSpPr>
          <p:nvPr/>
        </p:nvSpPr>
        <p:spPr bwMode="auto">
          <a:xfrm>
            <a:off x="2413000" y="4800600"/>
            <a:ext cx="1062038" cy="274638"/>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C3</a:t>
            </a:r>
          </a:p>
        </p:txBody>
      </p:sp>
      <p:sp>
        <p:nvSpPr>
          <p:cNvPr id="117801" name="Text Box 65"/>
          <p:cNvSpPr txBox="1">
            <a:spLocks noChangeArrowheads="1"/>
          </p:cNvSpPr>
          <p:nvPr/>
        </p:nvSpPr>
        <p:spPr bwMode="auto">
          <a:xfrm>
            <a:off x="1131888" y="4616450"/>
            <a:ext cx="1062037" cy="274638"/>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C4</a:t>
            </a:r>
          </a:p>
        </p:txBody>
      </p:sp>
      <p:sp>
        <p:nvSpPr>
          <p:cNvPr id="117802" name="Text Box 66"/>
          <p:cNvSpPr txBox="1">
            <a:spLocks noChangeArrowheads="1"/>
          </p:cNvSpPr>
          <p:nvPr/>
        </p:nvSpPr>
        <p:spPr bwMode="auto">
          <a:xfrm>
            <a:off x="1157288" y="6203950"/>
            <a:ext cx="7762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L1</a:t>
            </a:r>
          </a:p>
        </p:txBody>
      </p:sp>
      <p:sp>
        <p:nvSpPr>
          <p:cNvPr id="117803" name="Text Box 67"/>
          <p:cNvSpPr txBox="1">
            <a:spLocks noChangeArrowheads="1"/>
          </p:cNvSpPr>
          <p:nvPr/>
        </p:nvSpPr>
        <p:spPr bwMode="auto">
          <a:xfrm>
            <a:off x="3048000" y="6354763"/>
            <a:ext cx="776288" cy="274637"/>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L1</a:t>
            </a:r>
          </a:p>
        </p:txBody>
      </p:sp>
      <p:sp>
        <p:nvSpPr>
          <p:cNvPr id="117804" name="Text Box 68"/>
          <p:cNvSpPr txBox="1">
            <a:spLocks noChangeArrowheads="1"/>
          </p:cNvSpPr>
          <p:nvPr/>
        </p:nvSpPr>
        <p:spPr bwMode="auto">
          <a:xfrm>
            <a:off x="492125" y="5989638"/>
            <a:ext cx="1062038"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B2</a:t>
            </a:r>
          </a:p>
        </p:txBody>
      </p:sp>
      <p:sp>
        <p:nvSpPr>
          <p:cNvPr id="117805" name="Text Box 69"/>
          <p:cNvSpPr txBox="1">
            <a:spLocks noChangeArrowheads="1"/>
          </p:cNvSpPr>
          <p:nvPr/>
        </p:nvSpPr>
        <p:spPr bwMode="auto">
          <a:xfrm>
            <a:off x="2205108" y="6081713"/>
            <a:ext cx="1062037"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dirty="0" smtClean="0"/>
              <a:t>B1</a:t>
            </a:r>
            <a:endParaRPr lang="en-US" b="1" dirty="0"/>
          </a:p>
        </p:txBody>
      </p:sp>
      <p:sp>
        <p:nvSpPr>
          <p:cNvPr id="117806" name="Text Box 70"/>
          <p:cNvSpPr txBox="1">
            <a:spLocks noChangeArrowheads="1"/>
          </p:cNvSpPr>
          <p:nvPr/>
        </p:nvSpPr>
        <p:spPr bwMode="auto">
          <a:xfrm>
            <a:off x="2138363" y="6904038"/>
            <a:ext cx="1062037"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B3</a:t>
            </a:r>
          </a:p>
        </p:txBody>
      </p:sp>
      <p:sp>
        <p:nvSpPr>
          <p:cNvPr id="117807" name="Text Box 71"/>
          <p:cNvSpPr txBox="1">
            <a:spLocks noChangeArrowheads="1"/>
          </p:cNvSpPr>
          <p:nvPr/>
        </p:nvSpPr>
        <p:spPr bwMode="auto">
          <a:xfrm>
            <a:off x="858838" y="7177088"/>
            <a:ext cx="1062037" cy="274637"/>
          </a:xfrm>
          <a:prstGeom prst="rect">
            <a:avLst/>
          </a:prstGeom>
          <a:noFill/>
          <a:ln w="12700" algn="ctr">
            <a:noFill/>
            <a:miter lim="800000"/>
            <a:headEnd/>
            <a:tailEnd/>
          </a:ln>
        </p:spPr>
        <p:txBody>
          <a:bodyPr lIns="0" tIns="0" rIns="0" bIns="0">
            <a:spAutoFit/>
          </a:bodyPr>
          <a:lstStyle/>
          <a:p>
            <a:pPr marL="827088" indent="-317500" defTabSz="1019175">
              <a:spcBef>
                <a:spcPct val="50000"/>
              </a:spcBef>
            </a:pPr>
            <a:r>
              <a:rPr lang="en-US" b="1"/>
              <a:t>B4</a:t>
            </a:r>
          </a:p>
        </p:txBody>
      </p:sp>
      <p:sp>
        <p:nvSpPr>
          <p:cNvPr id="117808" name="Text Box 72"/>
          <p:cNvSpPr txBox="1">
            <a:spLocks noChangeArrowheads="1"/>
          </p:cNvSpPr>
          <p:nvPr/>
        </p:nvSpPr>
        <p:spPr bwMode="auto">
          <a:xfrm>
            <a:off x="3063875" y="5075238"/>
            <a:ext cx="776288" cy="274637"/>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L2</a:t>
            </a:r>
          </a:p>
        </p:txBody>
      </p:sp>
      <p:sp>
        <p:nvSpPr>
          <p:cNvPr id="117809" name="Text Box 73"/>
          <p:cNvSpPr txBox="1">
            <a:spLocks noChangeArrowheads="1"/>
          </p:cNvSpPr>
          <p:nvPr/>
        </p:nvSpPr>
        <p:spPr bwMode="auto">
          <a:xfrm>
            <a:off x="731838" y="5075238"/>
            <a:ext cx="776287" cy="274637"/>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L2</a:t>
            </a:r>
          </a:p>
        </p:txBody>
      </p:sp>
      <p:sp>
        <p:nvSpPr>
          <p:cNvPr id="117810" name="Text Box 74"/>
          <p:cNvSpPr txBox="1">
            <a:spLocks noChangeArrowheads="1"/>
          </p:cNvSpPr>
          <p:nvPr/>
        </p:nvSpPr>
        <p:spPr bwMode="auto">
          <a:xfrm>
            <a:off x="1006475" y="1906588"/>
            <a:ext cx="966788" cy="274637"/>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   L1</a:t>
            </a:r>
          </a:p>
        </p:txBody>
      </p:sp>
      <p:cxnSp>
        <p:nvCxnSpPr>
          <p:cNvPr id="117811" name="AutoShape 76"/>
          <p:cNvCxnSpPr>
            <a:cxnSpLocks noChangeShapeType="1"/>
          </p:cNvCxnSpPr>
          <p:nvPr/>
        </p:nvCxnSpPr>
        <p:spPr bwMode="auto">
          <a:xfrm flipH="1" flipV="1">
            <a:off x="1820863" y="4403725"/>
            <a:ext cx="1189037" cy="144463"/>
          </a:xfrm>
          <a:prstGeom prst="straightConnector1">
            <a:avLst/>
          </a:prstGeom>
          <a:noFill/>
          <a:ln w="38100">
            <a:solidFill>
              <a:srgbClr val="FF0000"/>
            </a:solidFill>
            <a:round/>
            <a:headEnd/>
            <a:tailEnd/>
          </a:ln>
        </p:spPr>
      </p:cxnSp>
      <p:sp>
        <p:nvSpPr>
          <p:cNvPr id="117812" name="Text Box 77"/>
          <p:cNvSpPr txBox="1">
            <a:spLocks noChangeArrowheads="1"/>
          </p:cNvSpPr>
          <p:nvPr/>
        </p:nvSpPr>
        <p:spPr bwMode="auto">
          <a:xfrm>
            <a:off x="1636713" y="4483100"/>
            <a:ext cx="1106487" cy="274638"/>
          </a:xfrm>
          <a:prstGeom prst="rect">
            <a:avLst/>
          </a:prstGeom>
          <a:noFill/>
          <a:ln w="12700" algn="ctr">
            <a:noFill/>
            <a:miter lim="800000"/>
            <a:headEnd/>
            <a:tailEnd/>
          </a:ln>
        </p:spPr>
        <p:txBody>
          <a:bodyPr wrap="none" lIns="0" tIns="0" rIns="0" bIns="0">
            <a:spAutoFit/>
          </a:bodyPr>
          <a:lstStyle/>
          <a:p>
            <a:pPr marL="827088" indent="-317500" defTabSz="1019175">
              <a:spcBef>
                <a:spcPct val="50000"/>
              </a:spcBef>
            </a:pPr>
            <a:r>
              <a:rPr lang="en-US" b="1"/>
              <a:t>L1/L2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pPr defTabSz="1019175"/>
            <a:fld id="{736EF34F-8A4C-4259-86CA-51F87EEB3BB7}" type="slidenum">
              <a:rPr lang="en-US" smtClean="0"/>
              <a:pPr defTabSz="1019175"/>
              <a:t>3</a:t>
            </a:fld>
            <a:endParaRPr lang="en-US" smtClean="0"/>
          </a:p>
        </p:txBody>
      </p:sp>
      <p:sp>
        <p:nvSpPr>
          <p:cNvPr id="34819" name="Rectangle 2"/>
          <p:cNvSpPr>
            <a:spLocks noGrp="1" noChangeArrowheads="1"/>
          </p:cNvSpPr>
          <p:nvPr>
            <p:ph type="title"/>
          </p:nvPr>
        </p:nvSpPr>
        <p:spPr/>
        <p:txBody>
          <a:bodyPr/>
          <a:lstStyle/>
          <a:p>
            <a:pPr defTabSz="914400"/>
            <a:r>
              <a:rPr lang="en-US" dirty="0" smtClean="0"/>
              <a:t>Basic EIGRP Operation</a:t>
            </a:r>
          </a:p>
        </p:txBody>
      </p:sp>
      <p:sp>
        <p:nvSpPr>
          <p:cNvPr id="34820" name="Rectangle 3"/>
          <p:cNvSpPr>
            <a:spLocks noGrp="1" noChangeArrowheads="1"/>
          </p:cNvSpPr>
          <p:nvPr>
            <p:ph type="body" idx="1"/>
          </p:nvPr>
        </p:nvSpPr>
        <p:spPr>
          <a:xfrm>
            <a:off x="466391" y="1691385"/>
            <a:ext cx="8716962" cy="5921766"/>
          </a:xfrm>
        </p:spPr>
        <p:txBody>
          <a:bodyPr>
            <a:normAutofit/>
          </a:bodyPr>
          <a:lstStyle/>
          <a:p>
            <a:pPr marL="342900" indent="-342900" defTabSz="914400"/>
            <a:r>
              <a:rPr lang="en-US" sz="2300" dirty="0" smtClean="0"/>
              <a:t>Neighbor discovery and </a:t>
            </a:r>
            <a:r>
              <a:rPr lang="en-US" sz="2300" dirty="0" err="1" smtClean="0"/>
              <a:t>liveness</a:t>
            </a:r>
            <a:r>
              <a:rPr lang="en-US" sz="2300" dirty="0" smtClean="0"/>
              <a:t> (validity of neighbor information)</a:t>
            </a:r>
          </a:p>
          <a:p>
            <a:pPr marL="742950" lvl="1" indent="-285750" defTabSz="914400"/>
            <a:r>
              <a:rPr lang="en-US" sz="1800" dirty="0" smtClean="0"/>
              <a:t>Hello packets sent to neighbors every “hello interval”</a:t>
            </a:r>
          </a:p>
          <a:p>
            <a:pPr marL="742950" lvl="1" indent="-285750" defTabSz="914400"/>
            <a:r>
              <a:rPr lang="en-US" sz="1800" dirty="0" smtClean="0"/>
              <a:t>Neighbor assumed “alive” if hello received at least once within “hold time” (typically 3 x hello interval)</a:t>
            </a:r>
          </a:p>
          <a:p>
            <a:pPr marL="342900" indent="-342900" defTabSz="914400"/>
            <a:r>
              <a:rPr lang="en-US" sz="2300" dirty="0" smtClean="0"/>
              <a:t>Building a “topology” table</a:t>
            </a:r>
          </a:p>
          <a:p>
            <a:pPr marL="742950" lvl="1" indent="-285750" defTabSz="914400"/>
            <a:r>
              <a:rPr lang="en-US" sz="1800" dirty="0" smtClean="0"/>
              <a:t>Neighbors exchange full topology table at “startup” </a:t>
            </a:r>
          </a:p>
          <a:p>
            <a:pPr marL="1123950" lvl="2" indent="-285750" defTabSz="914400"/>
            <a:r>
              <a:rPr lang="en-US" sz="1600" dirty="0"/>
              <a:t>I</a:t>
            </a:r>
            <a:r>
              <a:rPr lang="en-US" sz="1600" dirty="0" smtClean="0"/>
              <a:t>ncludes networks and their attributes as reported by all neighbors</a:t>
            </a:r>
          </a:p>
          <a:p>
            <a:pPr marL="742950" lvl="1" indent="-285750" defTabSz="914400"/>
            <a:r>
              <a:rPr lang="en-US" sz="1800" dirty="0" smtClean="0"/>
              <a:t>Only updates are sent (reliably) upon changes</a:t>
            </a:r>
          </a:p>
          <a:p>
            <a:pPr marL="742950" lvl="1" indent="-285750" defTabSz="914400"/>
            <a:r>
              <a:rPr lang="en-US" sz="1800" dirty="0" smtClean="0"/>
              <a:t>Ability to “query” neighbor when network becomes unreachable</a:t>
            </a:r>
          </a:p>
          <a:p>
            <a:pPr marL="742950" lvl="1" indent="-285750" defTabSz="914400"/>
            <a:r>
              <a:rPr lang="en-US" sz="1800" dirty="0" smtClean="0"/>
              <a:t>Pacing of protocol packets to bound bandwidth</a:t>
            </a:r>
          </a:p>
          <a:p>
            <a:pPr marL="342900" indent="-342900" defTabSz="914400"/>
            <a:r>
              <a:rPr lang="en-US" sz="2300" dirty="0" smtClean="0"/>
              <a:t>Computing lowest cost path</a:t>
            </a:r>
          </a:p>
          <a:p>
            <a:pPr marL="742950" lvl="1" indent="-285750" defTabSz="914400"/>
            <a:r>
              <a:rPr lang="en-US" sz="1800" dirty="0" smtClean="0"/>
              <a:t>Cost based on minimum bandwidth </a:t>
            </a:r>
            <a:r>
              <a:rPr lang="en-US" sz="1800" u="sng" dirty="0" smtClean="0"/>
              <a:t>and</a:t>
            </a:r>
            <a:r>
              <a:rPr lang="en-US" sz="1800" dirty="0" smtClean="0"/>
              <a:t> total delay</a:t>
            </a:r>
          </a:p>
          <a:p>
            <a:pPr marL="742950" lvl="1" indent="-285750" defTabSz="914400"/>
            <a:r>
              <a:rPr lang="en-US" sz="1800" dirty="0" smtClean="0"/>
              <a:t>Selection of best path is </a:t>
            </a:r>
            <a:r>
              <a:rPr lang="en-US" sz="1800" u="sng" dirty="0" smtClean="0"/>
              <a:t>guaranteed loop-free</a:t>
            </a:r>
            <a:r>
              <a:rPr lang="en-US" sz="1800" dirty="0" smtClean="0"/>
              <a:t> by using the concept of “feasible successors”</a:t>
            </a:r>
          </a:p>
          <a:p>
            <a:pPr marL="742950" lvl="1" indent="-285750" defTabSz="914400"/>
            <a:r>
              <a:rPr lang="en-US" sz="1800" dirty="0" smtClean="0"/>
              <a:t>Split horizon and poison reverse used during startup &amp; changes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and Traffic Engineering</a:t>
            </a:r>
            <a:endParaRPr lang="en-US" dirty="0"/>
          </a:p>
        </p:txBody>
      </p:sp>
      <p:sp>
        <p:nvSpPr>
          <p:cNvPr id="6" name="Content Placeholder 5"/>
          <p:cNvSpPr>
            <a:spLocks noGrp="1"/>
          </p:cNvSpPr>
          <p:nvPr>
            <p:ph idx="1"/>
          </p:nvPr>
        </p:nvSpPr>
        <p:spPr/>
        <p:txBody>
          <a:bodyPr/>
          <a:lstStyle/>
          <a:p>
            <a:r>
              <a:rPr lang="en-US" dirty="0" smtClean="0"/>
              <a:t>Shortest-path routing can be overly simplistic</a:t>
            </a:r>
          </a:p>
          <a:p>
            <a:pPr lvl="1"/>
            <a:r>
              <a:rPr lang="en-US" dirty="0" smtClean="0"/>
              <a:t>typical cost metric (cost inversely proportional to link rate) ignores distances</a:t>
            </a:r>
          </a:p>
          <a:p>
            <a:pPr lvl="2"/>
            <a:r>
              <a:rPr lang="en-US" dirty="0" smtClean="0"/>
              <a:t>so may take long distance path to avoid small capacity link</a:t>
            </a:r>
          </a:p>
          <a:p>
            <a:pPr lvl="2"/>
            <a:r>
              <a:rPr lang="en-US" dirty="0" smtClean="0"/>
              <a:t>difficult to optimize for link capacity and distance at the same time</a:t>
            </a:r>
          </a:p>
          <a:p>
            <a:pPr lvl="1"/>
            <a:r>
              <a:rPr lang="en-US" dirty="0" smtClean="0"/>
              <a:t>routing does not account for traffic volumes either</a:t>
            </a:r>
          </a:p>
          <a:p>
            <a:r>
              <a:rPr lang="en-US" dirty="0" smtClean="0"/>
              <a:t>“Traffic engineering” can used to improve routing</a:t>
            </a:r>
          </a:p>
          <a:p>
            <a:pPr lvl="1"/>
            <a:r>
              <a:rPr lang="en-US" dirty="0" smtClean="0"/>
              <a:t>network operators compute best routes off-line, based on</a:t>
            </a:r>
          </a:p>
          <a:p>
            <a:pPr lvl="2"/>
            <a:r>
              <a:rPr lang="en-US" dirty="0" smtClean="0"/>
              <a:t>knowledge of network topology</a:t>
            </a:r>
            <a:r>
              <a:rPr lang="en-US" dirty="0"/>
              <a:t> </a:t>
            </a:r>
            <a:r>
              <a:rPr lang="en-US" dirty="0" smtClean="0"/>
              <a:t>(including link lengths/capacities) and traffic volumes among different locations</a:t>
            </a:r>
          </a:p>
          <a:p>
            <a:pPr lvl="2"/>
            <a:r>
              <a:rPr lang="en-US" dirty="0" smtClean="0"/>
              <a:t>requires more sophisticated optimization methods, like linear programming</a:t>
            </a:r>
          </a:p>
          <a:p>
            <a:pPr lvl="1"/>
            <a:r>
              <a:rPr lang="en-US" dirty="0" smtClean="0"/>
              <a:t>then, select OSPF link costs to produce desired routing</a:t>
            </a:r>
          </a:p>
          <a:p>
            <a:pPr lvl="2"/>
            <a:r>
              <a:rPr lang="en-US" dirty="0" smtClean="0"/>
              <a:t>needs to produce reasonable routes even when links or routers fail</a:t>
            </a:r>
          </a:p>
          <a:p>
            <a:pPr lvl="2"/>
            <a:r>
              <a:rPr lang="en-US" dirty="0" smtClean="0"/>
              <a:t>unfortunate “hack” used to address fundamental deficiency</a:t>
            </a:r>
          </a:p>
          <a:p>
            <a:pPr lvl="1"/>
            <a:endParaRPr lang="en-US" dirty="0"/>
          </a:p>
        </p:txBody>
      </p:sp>
      <p:sp>
        <p:nvSpPr>
          <p:cNvPr id="5" name="Slide Number Placeholder 4"/>
          <p:cNvSpPr>
            <a:spLocks noGrp="1"/>
          </p:cNvSpPr>
          <p:nvPr>
            <p:ph type="sldNum" sz="quarter" idx="10"/>
          </p:nvPr>
        </p:nvSpPr>
        <p:spPr/>
        <p:txBody>
          <a:bodyPr/>
          <a:lstStyle/>
          <a:p>
            <a:fld id="{4880F61E-DB41-2A41-89EA-809E0E21D9D5}" type="slidenum">
              <a:rPr lang="en-US" smtClean="0"/>
              <a:pPr/>
              <a:t>30</a:t>
            </a:fld>
            <a:endParaRPr lang="en-US"/>
          </a:p>
        </p:txBody>
      </p:sp>
    </p:spTree>
    <p:extLst>
      <p:ext uri="{BB962C8B-B14F-4D97-AF65-F5344CB8AC3E}">
        <p14:creationId xmlns:p14="http://schemas.microsoft.com/office/powerpoint/2010/main" xmlns="" val="11687300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Line 2"/>
          <p:cNvSpPr>
            <a:spLocks noChangeShapeType="1"/>
          </p:cNvSpPr>
          <p:nvPr/>
        </p:nvSpPr>
        <p:spPr bwMode="auto">
          <a:xfrm flipH="1">
            <a:off x="1508125" y="5829300"/>
            <a:ext cx="1006475" cy="0"/>
          </a:xfrm>
          <a:prstGeom prst="line">
            <a:avLst/>
          </a:prstGeom>
          <a:noFill/>
          <a:ln w="28575">
            <a:solidFill>
              <a:schemeClr val="tx1"/>
            </a:solidFill>
            <a:round/>
            <a:headEnd/>
            <a:tailEnd/>
          </a:ln>
        </p:spPr>
        <p:txBody>
          <a:bodyPr/>
          <a:lstStyle/>
          <a:p>
            <a:pPr algn="l"/>
            <a:endParaRPr lang="en-US">
              <a:latin typeface="+mn-lt"/>
            </a:endParaRPr>
          </a:p>
        </p:txBody>
      </p:sp>
      <p:sp>
        <p:nvSpPr>
          <p:cNvPr id="41986" name="Slide Number Placeholder 4"/>
          <p:cNvSpPr>
            <a:spLocks noGrp="1"/>
          </p:cNvSpPr>
          <p:nvPr>
            <p:ph type="sldNum" sz="quarter" idx="10"/>
          </p:nvPr>
        </p:nvSpPr>
        <p:spPr>
          <a:noFill/>
        </p:spPr>
        <p:txBody>
          <a:bodyPr/>
          <a:lstStyle/>
          <a:p>
            <a:pPr defTabSz="1019175"/>
            <a:fld id="{34577494-7800-4765-8D9B-B0DBE39B828B}" type="slidenum">
              <a:rPr lang="en-US" smtClean="0"/>
              <a:pPr defTabSz="1019175"/>
              <a:t>31</a:t>
            </a:fld>
            <a:endParaRPr lang="en-US" smtClean="0"/>
          </a:p>
        </p:txBody>
      </p:sp>
      <p:sp>
        <p:nvSpPr>
          <p:cNvPr id="41987" name="Rectangle 2"/>
          <p:cNvSpPr>
            <a:spLocks noGrp="1" noChangeArrowheads="1"/>
          </p:cNvSpPr>
          <p:nvPr>
            <p:ph type="title"/>
          </p:nvPr>
        </p:nvSpPr>
        <p:spPr/>
        <p:txBody>
          <a:bodyPr/>
          <a:lstStyle/>
          <a:p>
            <a:pPr defTabSz="914400"/>
            <a:r>
              <a:rPr lang="en-US" dirty="0" smtClean="0"/>
              <a:t>Exercise</a:t>
            </a:r>
          </a:p>
        </p:txBody>
      </p:sp>
      <p:sp>
        <p:nvSpPr>
          <p:cNvPr id="41988" name="Rectangle 3"/>
          <p:cNvSpPr>
            <a:spLocks noGrp="1" noChangeArrowheads="1"/>
          </p:cNvSpPr>
          <p:nvPr>
            <p:ph type="body" sz="half" idx="1"/>
          </p:nvPr>
        </p:nvSpPr>
        <p:spPr>
          <a:xfrm>
            <a:off x="250825" y="1641476"/>
            <a:ext cx="9478802" cy="1831190"/>
          </a:xfrm>
        </p:spPr>
        <p:txBody>
          <a:bodyPr>
            <a:normAutofit lnSpcReduction="10000"/>
          </a:bodyPr>
          <a:lstStyle/>
          <a:p>
            <a:pPr marL="514350" indent="-514350" defTabSz="914400">
              <a:buFont typeface="+mj-lt"/>
              <a:buAutoNum type="arabicPeriod"/>
            </a:pPr>
            <a:r>
              <a:rPr lang="en-US" sz="2600" dirty="0" smtClean="0"/>
              <a:t>Compute the best path from Router 1 to Network N, identifying total and reported distances from all of Router 1’s neighbors.</a:t>
            </a:r>
          </a:p>
          <a:p>
            <a:pPr marL="720725" lvl="1" indent="-342900" defTabSz="914400"/>
            <a:r>
              <a:rPr lang="en-US" sz="1800" dirty="0" smtClean="0"/>
              <a:t>The numbers next to each link indicate its bandwidth in </a:t>
            </a:r>
            <a:r>
              <a:rPr lang="en-US" sz="1800" dirty="0" err="1" smtClean="0"/>
              <a:t>kbits</a:t>
            </a:r>
            <a:r>
              <a:rPr lang="en-US" sz="1800" dirty="0" smtClean="0"/>
              <a:t>/sec and its delay in units of 10</a:t>
            </a:r>
            <a:r>
              <a:rPr lang="el-GR" sz="1800" dirty="0" smtClean="0"/>
              <a:t>μ</a:t>
            </a:r>
            <a:r>
              <a:rPr lang="en-US" sz="1800" dirty="0" err="1" smtClean="0"/>
              <a:t>secs</a:t>
            </a:r>
            <a:endParaRPr lang="en-US" sz="1800" dirty="0" smtClean="0"/>
          </a:p>
        </p:txBody>
      </p:sp>
      <p:grpSp>
        <p:nvGrpSpPr>
          <p:cNvPr id="41990" name="Group 5"/>
          <p:cNvGrpSpPr>
            <a:grpSpLocks/>
          </p:cNvGrpSpPr>
          <p:nvPr/>
        </p:nvGrpSpPr>
        <p:grpSpPr bwMode="auto">
          <a:xfrm>
            <a:off x="1602306" y="4491038"/>
            <a:ext cx="6863832" cy="2763837"/>
            <a:chOff x="1782" y="1728"/>
            <a:chExt cx="3930" cy="1536"/>
          </a:xfrm>
        </p:grpSpPr>
        <p:sp>
          <p:nvSpPr>
            <p:cNvPr id="41991" name="Line 6"/>
            <p:cNvSpPr>
              <a:spLocks noChangeShapeType="1"/>
            </p:cNvSpPr>
            <p:nvPr/>
          </p:nvSpPr>
          <p:spPr bwMode="auto">
            <a:xfrm flipV="1">
              <a:off x="2640" y="2064"/>
              <a:ext cx="720" cy="336"/>
            </a:xfrm>
            <a:prstGeom prst="line">
              <a:avLst/>
            </a:prstGeom>
            <a:noFill/>
            <a:ln w="28575">
              <a:solidFill>
                <a:schemeClr val="tx1"/>
              </a:solidFill>
              <a:round/>
              <a:headEnd/>
              <a:tailEnd/>
            </a:ln>
          </p:spPr>
          <p:txBody>
            <a:bodyPr/>
            <a:lstStyle/>
            <a:p>
              <a:pPr algn="l"/>
              <a:endParaRPr lang="en-US">
                <a:latin typeface="+mn-lt"/>
              </a:endParaRPr>
            </a:p>
          </p:txBody>
        </p:sp>
        <p:sp>
          <p:nvSpPr>
            <p:cNvPr id="41992" name="Line 7"/>
            <p:cNvSpPr>
              <a:spLocks noChangeShapeType="1"/>
            </p:cNvSpPr>
            <p:nvPr/>
          </p:nvSpPr>
          <p:spPr bwMode="auto">
            <a:xfrm>
              <a:off x="2634" y="2544"/>
              <a:ext cx="774" cy="384"/>
            </a:xfrm>
            <a:prstGeom prst="line">
              <a:avLst/>
            </a:prstGeom>
            <a:noFill/>
            <a:ln w="28575">
              <a:solidFill>
                <a:schemeClr val="tx1"/>
              </a:solidFill>
              <a:round/>
              <a:headEnd/>
              <a:tailEnd/>
            </a:ln>
          </p:spPr>
          <p:txBody>
            <a:bodyPr/>
            <a:lstStyle/>
            <a:p>
              <a:pPr algn="l"/>
              <a:endParaRPr lang="en-US">
                <a:latin typeface="+mn-lt"/>
              </a:endParaRPr>
            </a:p>
          </p:txBody>
        </p:sp>
        <p:sp>
          <p:nvSpPr>
            <p:cNvPr id="41993" name="Line 8"/>
            <p:cNvSpPr>
              <a:spLocks noChangeShapeType="1"/>
            </p:cNvSpPr>
            <p:nvPr/>
          </p:nvSpPr>
          <p:spPr bwMode="auto">
            <a:xfrm>
              <a:off x="4224" y="1728"/>
              <a:ext cx="0" cy="1392"/>
            </a:xfrm>
            <a:prstGeom prst="line">
              <a:avLst/>
            </a:prstGeom>
            <a:noFill/>
            <a:ln w="57150">
              <a:solidFill>
                <a:schemeClr val="tx1"/>
              </a:solidFill>
              <a:round/>
              <a:headEnd/>
              <a:tailEnd/>
            </a:ln>
          </p:spPr>
          <p:txBody>
            <a:bodyPr/>
            <a:lstStyle/>
            <a:p>
              <a:pPr algn="l"/>
              <a:endParaRPr lang="en-US">
                <a:latin typeface="+mn-lt"/>
              </a:endParaRPr>
            </a:p>
          </p:txBody>
        </p:sp>
        <p:sp>
          <p:nvSpPr>
            <p:cNvPr id="41994" name="Line 9"/>
            <p:cNvSpPr>
              <a:spLocks noChangeShapeType="1"/>
            </p:cNvSpPr>
            <p:nvPr/>
          </p:nvSpPr>
          <p:spPr bwMode="auto">
            <a:xfrm>
              <a:off x="3744" y="2046"/>
              <a:ext cx="480" cy="0"/>
            </a:xfrm>
            <a:prstGeom prst="line">
              <a:avLst/>
            </a:prstGeom>
            <a:noFill/>
            <a:ln w="28575">
              <a:solidFill>
                <a:schemeClr val="tx1"/>
              </a:solidFill>
              <a:round/>
              <a:headEnd/>
              <a:tailEnd/>
            </a:ln>
          </p:spPr>
          <p:txBody>
            <a:bodyPr/>
            <a:lstStyle/>
            <a:p>
              <a:pPr algn="l"/>
              <a:endParaRPr lang="en-US">
                <a:latin typeface="+mn-lt"/>
              </a:endParaRPr>
            </a:p>
          </p:txBody>
        </p:sp>
        <p:sp>
          <p:nvSpPr>
            <p:cNvPr id="41995" name="Line 10"/>
            <p:cNvSpPr>
              <a:spLocks noChangeShapeType="1"/>
            </p:cNvSpPr>
            <p:nvPr/>
          </p:nvSpPr>
          <p:spPr bwMode="auto">
            <a:xfrm>
              <a:off x="3744" y="2928"/>
              <a:ext cx="480" cy="0"/>
            </a:xfrm>
            <a:prstGeom prst="line">
              <a:avLst/>
            </a:prstGeom>
            <a:noFill/>
            <a:ln w="28575">
              <a:solidFill>
                <a:schemeClr val="tx1"/>
              </a:solidFill>
              <a:round/>
              <a:headEnd/>
              <a:tailEnd/>
            </a:ln>
          </p:spPr>
          <p:txBody>
            <a:bodyPr/>
            <a:lstStyle/>
            <a:p>
              <a:pPr algn="l"/>
              <a:endParaRPr lang="en-US">
                <a:latin typeface="+mn-lt"/>
              </a:endParaRPr>
            </a:p>
          </p:txBody>
        </p:sp>
        <p:sp>
          <p:nvSpPr>
            <p:cNvPr id="41996" name="Line 11"/>
            <p:cNvSpPr>
              <a:spLocks noChangeShapeType="1"/>
            </p:cNvSpPr>
            <p:nvPr/>
          </p:nvSpPr>
          <p:spPr bwMode="auto">
            <a:xfrm>
              <a:off x="4224" y="2472"/>
              <a:ext cx="480" cy="0"/>
            </a:xfrm>
            <a:prstGeom prst="line">
              <a:avLst/>
            </a:prstGeom>
            <a:noFill/>
            <a:ln w="28575">
              <a:solidFill>
                <a:schemeClr val="tx1"/>
              </a:solidFill>
              <a:round/>
              <a:headEnd/>
              <a:tailEnd/>
            </a:ln>
          </p:spPr>
          <p:txBody>
            <a:bodyPr/>
            <a:lstStyle/>
            <a:p>
              <a:pPr algn="l"/>
              <a:endParaRPr lang="en-US">
                <a:latin typeface="+mn-lt"/>
              </a:endParaRPr>
            </a:p>
          </p:txBody>
        </p:sp>
        <p:sp>
          <p:nvSpPr>
            <p:cNvPr id="41997" name="Line 12"/>
            <p:cNvSpPr>
              <a:spLocks noChangeShapeType="1"/>
            </p:cNvSpPr>
            <p:nvPr/>
          </p:nvSpPr>
          <p:spPr bwMode="auto">
            <a:xfrm>
              <a:off x="4944" y="2478"/>
              <a:ext cx="480" cy="0"/>
            </a:xfrm>
            <a:prstGeom prst="line">
              <a:avLst/>
            </a:prstGeom>
            <a:noFill/>
            <a:ln w="28575">
              <a:solidFill>
                <a:schemeClr val="tx1"/>
              </a:solidFill>
              <a:round/>
              <a:headEnd/>
              <a:tailEnd/>
            </a:ln>
          </p:spPr>
          <p:txBody>
            <a:bodyPr/>
            <a:lstStyle/>
            <a:p>
              <a:pPr algn="l"/>
              <a:endParaRPr lang="en-US">
                <a:latin typeface="+mn-lt"/>
              </a:endParaRPr>
            </a:p>
          </p:txBody>
        </p:sp>
        <p:sp>
          <p:nvSpPr>
            <p:cNvPr id="41998" name="Line 13"/>
            <p:cNvSpPr>
              <a:spLocks noChangeShapeType="1"/>
            </p:cNvSpPr>
            <p:nvPr/>
          </p:nvSpPr>
          <p:spPr bwMode="auto">
            <a:xfrm>
              <a:off x="5424" y="2064"/>
              <a:ext cx="0" cy="864"/>
            </a:xfrm>
            <a:prstGeom prst="line">
              <a:avLst/>
            </a:prstGeom>
            <a:noFill/>
            <a:ln w="57150">
              <a:solidFill>
                <a:schemeClr val="tx1"/>
              </a:solidFill>
              <a:round/>
              <a:headEnd/>
              <a:tailEnd/>
            </a:ln>
          </p:spPr>
          <p:txBody>
            <a:bodyPr/>
            <a:lstStyle/>
            <a:p>
              <a:pPr algn="l"/>
              <a:endParaRPr lang="en-US">
                <a:latin typeface="+mn-lt"/>
              </a:endParaRPr>
            </a:p>
          </p:txBody>
        </p:sp>
        <p:grpSp>
          <p:nvGrpSpPr>
            <p:cNvPr id="41999" name="Group 14"/>
            <p:cNvGrpSpPr>
              <a:grpSpLocks/>
            </p:cNvGrpSpPr>
            <p:nvPr/>
          </p:nvGrpSpPr>
          <p:grpSpPr bwMode="auto">
            <a:xfrm>
              <a:off x="4656" y="2352"/>
              <a:ext cx="432" cy="228"/>
              <a:chOff x="4224" y="1068"/>
              <a:chExt cx="432" cy="228"/>
            </a:xfrm>
          </p:grpSpPr>
          <p:grpSp>
            <p:nvGrpSpPr>
              <p:cNvPr id="42035" name="Group 15"/>
              <p:cNvGrpSpPr>
                <a:grpSpLocks/>
              </p:cNvGrpSpPr>
              <p:nvPr/>
            </p:nvGrpSpPr>
            <p:grpSpPr bwMode="auto">
              <a:xfrm>
                <a:off x="4224" y="1068"/>
                <a:ext cx="432" cy="228"/>
                <a:chOff x="4224" y="1068"/>
                <a:chExt cx="432" cy="228"/>
              </a:xfrm>
            </p:grpSpPr>
            <p:sp>
              <p:nvSpPr>
                <p:cNvPr id="766992" name="AutoShape 16"/>
                <p:cNvSpPr>
                  <a:spLocks noChangeArrowheads="1"/>
                </p:cNvSpPr>
                <p:nvPr/>
              </p:nvSpPr>
              <p:spPr bwMode="auto">
                <a:xfrm>
                  <a:off x="4224" y="1068"/>
                  <a:ext cx="432" cy="229"/>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41"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36"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7"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8"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9"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0" name="Group 22"/>
            <p:cNvGrpSpPr>
              <a:grpSpLocks/>
            </p:cNvGrpSpPr>
            <p:nvPr/>
          </p:nvGrpSpPr>
          <p:grpSpPr bwMode="auto">
            <a:xfrm>
              <a:off x="3360" y="1920"/>
              <a:ext cx="432" cy="228"/>
              <a:chOff x="4224" y="1068"/>
              <a:chExt cx="432" cy="228"/>
            </a:xfrm>
          </p:grpSpPr>
          <p:grpSp>
            <p:nvGrpSpPr>
              <p:cNvPr id="42028" name="Group 23"/>
              <p:cNvGrpSpPr>
                <a:grpSpLocks/>
              </p:cNvGrpSpPr>
              <p:nvPr/>
            </p:nvGrpSpPr>
            <p:grpSpPr bwMode="auto">
              <a:xfrm>
                <a:off x="4224" y="1068"/>
                <a:ext cx="432" cy="228"/>
                <a:chOff x="4224" y="1068"/>
                <a:chExt cx="432" cy="228"/>
              </a:xfrm>
            </p:grpSpPr>
            <p:sp>
              <p:nvSpPr>
                <p:cNvPr id="767000" name="AutoShape 24"/>
                <p:cNvSpPr>
                  <a:spLocks noChangeArrowheads="1"/>
                </p:cNvSpPr>
                <p:nvPr/>
              </p:nvSpPr>
              <p:spPr bwMode="auto">
                <a:xfrm>
                  <a:off x="4224" y="1068"/>
                  <a:ext cx="434"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34"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29"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0"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1"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2"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1" name="Group 30"/>
            <p:cNvGrpSpPr>
              <a:grpSpLocks/>
            </p:cNvGrpSpPr>
            <p:nvPr/>
          </p:nvGrpSpPr>
          <p:grpSpPr bwMode="auto">
            <a:xfrm>
              <a:off x="3360" y="2796"/>
              <a:ext cx="432" cy="228"/>
              <a:chOff x="4224" y="1068"/>
              <a:chExt cx="432" cy="228"/>
            </a:xfrm>
          </p:grpSpPr>
          <p:grpSp>
            <p:nvGrpSpPr>
              <p:cNvPr id="42021" name="Group 31"/>
              <p:cNvGrpSpPr>
                <a:grpSpLocks/>
              </p:cNvGrpSpPr>
              <p:nvPr/>
            </p:nvGrpSpPr>
            <p:grpSpPr bwMode="auto">
              <a:xfrm>
                <a:off x="4224" y="1068"/>
                <a:ext cx="432" cy="228"/>
                <a:chOff x="4224" y="1068"/>
                <a:chExt cx="432" cy="228"/>
              </a:xfrm>
            </p:grpSpPr>
            <p:sp>
              <p:nvSpPr>
                <p:cNvPr id="767008" name="AutoShape 32"/>
                <p:cNvSpPr>
                  <a:spLocks noChangeArrowheads="1"/>
                </p:cNvSpPr>
                <p:nvPr/>
              </p:nvSpPr>
              <p:spPr bwMode="auto">
                <a:xfrm>
                  <a:off x="4224" y="1068"/>
                  <a:ext cx="434"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27"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22"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3"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4"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5"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2" name="Group 38"/>
            <p:cNvGrpSpPr>
              <a:grpSpLocks/>
            </p:cNvGrpSpPr>
            <p:nvPr/>
          </p:nvGrpSpPr>
          <p:grpSpPr bwMode="auto">
            <a:xfrm>
              <a:off x="2256" y="2352"/>
              <a:ext cx="432" cy="228"/>
              <a:chOff x="4224" y="1068"/>
              <a:chExt cx="432" cy="228"/>
            </a:xfrm>
          </p:grpSpPr>
          <p:grpSp>
            <p:nvGrpSpPr>
              <p:cNvPr id="42014" name="Group 39"/>
              <p:cNvGrpSpPr>
                <a:grpSpLocks/>
              </p:cNvGrpSpPr>
              <p:nvPr/>
            </p:nvGrpSpPr>
            <p:grpSpPr bwMode="auto">
              <a:xfrm>
                <a:off x="4224" y="1068"/>
                <a:ext cx="432" cy="228"/>
                <a:chOff x="4224" y="1068"/>
                <a:chExt cx="432" cy="228"/>
              </a:xfrm>
            </p:grpSpPr>
            <p:sp>
              <p:nvSpPr>
                <p:cNvPr id="767016" name="AutoShape 40"/>
                <p:cNvSpPr>
                  <a:spLocks noChangeArrowheads="1"/>
                </p:cNvSpPr>
                <p:nvPr/>
              </p:nvSpPr>
              <p:spPr bwMode="auto">
                <a:xfrm>
                  <a:off x="4224" y="1068"/>
                  <a:ext cx="432" cy="229"/>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20"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15"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6"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7"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8"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2003" name="Text Box 46"/>
            <p:cNvSpPr txBox="1">
              <a:spLocks noChangeArrowheads="1"/>
            </p:cNvSpPr>
            <p:nvPr/>
          </p:nvSpPr>
          <p:spPr bwMode="auto">
            <a:xfrm>
              <a:off x="2153" y="2160"/>
              <a:ext cx="631" cy="194"/>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2004" name="Text Box 47"/>
            <p:cNvSpPr txBox="1">
              <a:spLocks noChangeArrowheads="1"/>
            </p:cNvSpPr>
            <p:nvPr/>
          </p:nvSpPr>
          <p:spPr bwMode="auto">
            <a:xfrm>
              <a:off x="3216" y="1764"/>
              <a:ext cx="660" cy="194"/>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2005" name="Text Box 48"/>
            <p:cNvSpPr txBox="1">
              <a:spLocks noChangeArrowheads="1"/>
            </p:cNvSpPr>
            <p:nvPr/>
          </p:nvSpPr>
          <p:spPr bwMode="auto">
            <a:xfrm>
              <a:off x="3216" y="3000"/>
              <a:ext cx="660" cy="194"/>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2006" name="Text Box 49"/>
            <p:cNvSpPr txBox="1">
              <a:spLocks noChangeArrowheads="1"/>
            </p:cNvSpPr>
            <p:nvPr/>
          </p:nvSpPr>
          <p:spPr bwMode="auto">
            <a:xfrm>
              <a:off x="4464" y="2190"/>
              <a:ext cx="702" cy="194"/>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2007" name="Text Box 50"/>
            <p:cNvSpPr txBox="1">
              <a:spLocks noChangeArrowheads="1"/>
            </p:cNvSpPr>
            <p:nvPr/>
          </p:nvSpPr>
          <p:spPr bwMode="auto">
            <a:xfrm>
              <a:off x="5405" y="2178"/>
              <a:ext cx="259" cy="72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2008" name="Text Box 51"/>
            <p:cNvSpPr txBox="1">
              <a:spLocks noChangeArrowheads="1"/>
            </p:cNvSpPr>
            <p:nvPr/>
          </p:nvSpPr>
          <p:spPr bwMode="auto">
            <a:xfrm>
              <a:off x="2640" y="1872"/>
              <a:ext cx="576" cy="30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
          <p:nvSpPr>
            <p:cNvPr id="42009" name="Text Box 52"/>
            <p:cNvSpPr txBox="1">
              <a:spLocks noChangeArrowheads="1"/>
            </p:cNvSpPr>
            <p:nvPr/>
          </p:nvSpPr>
          <p:spPr bwMode="auto">
            <a:xfrm>
              <a:off x="2544" y="2724"/>
              <a:ext cx="576" cy="30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2010" name="Text Box 53"/>
            <p:cNvSpPr txBox="1">
              <a:spLocks noChangeArrowheads="1"/>
            </p:cNvSpPr>
            <p:nvPr/>
          </p:nvSpPr>
          <p:spPr bwMode="auto">
            <a:xfrm>
              <a:off x="3696" y="2340"/>
              <a:ext cx="576" cy="30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2011" name="Text Box 54"/>
            <p:cNvSpPr txBox="1">
              <a:spLocks noChangeArrowheads="1"/>
            </p:cNvSpPr>
            <p:nvPr/>
          </p:nvSpPr>
          <p:spPr bwMode="auto">
            <a:xfrm>
              <a:off x="5136" y="2964"/>
              <a:ext cx="576" cy="30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69" name="Text Box 51"/>
            <p:cNvSpPr txBox="1">
              <a:spLocks noChangeArrowheads="1"/>
            </p:cNvSpPr>
            <p:nvPr/>
          </p:nvSpPr>
          <p:spPr bwMode="auto">
            <a:xfrm>
              <a:off x="1782" y="2500"/>
              <a:ext cx="576" cy="30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grpSp>
      <p:grpSp>
        <p:nvGrpSpPr>
          <p:cNvPr id="60" name="Group 58"/>
          <p:cNvGrpSpPr>
            <a:grpSpLocks/>
          </p:cNvGrpSpPr>
          <p:nvPr/>
        </p:nvGrpSpPr>
        <p:grpSpPr bwMode="auto">
          <a:xfrm>
            <a:off x="838200" y="5613400"/>
            <a:ext cx="754063" cy="409575"/>
            <a:chOff x="4224" y="1068"/>
            <a:chExt cx="432" cy="228"/>
          </a:xfrm>
        </p:grpSpPr>
        <p:grpSp>
          <p:nvGrpSpPr>
            <p:cNvPr id="61" name="Group 59"/>
            <p:cNvGrpSpPr>
              <a:grpSpLocks/>
            </p:cNvGrpSpPr>
            <p:nvPr/>
          </p:nvGrpSpPr>
          <p:grpSpPr bwMode="auto">
            <a:xfrm>
              <a:off x="4224" y="1068"/>
              <a:ext cx="432" cy="228"/>
              <a:chOff x="4224" y="1068"/>
              <a:chExt cx="432" cy="228"/>
            </a:xfrm>
          </p:grpSpPr>
          <p:sp>
            <p:nvSpPr>
              <p:cNvPr id="66" name="AutoShape 6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67" name="Oval 6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62" name="AutoShape 6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3" name="AutoShape 6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4" name="AutoShape 6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5" name="AutoShape 6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68" name="Text Box 66"/>
          <p:cNvSpPr txBox="1">
            <a:spLocks noChangeArrowheads="1"/>
          </p:cNvSpPr>
          <p:nvPr/>
        </p:nvSpPr>
        <p:spPr bwMode="auto">
          <a:xfrm>
            <a:off x="626725" y="5267325"/>
            <a:ext cx="1133814"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a:latin typeface="+mn-lt"/>
              </a:rPr>
              <a:t>Router 0</a:t>
            </a:r>
          </a:p>
        </p:txBody>
      </p:sp>
    </p:spTree>
    <p:extLst>
      <p:ext uri="{BB962C8B-B14F-4D97-AF65-F5344CB8AC3E}">
        <p14:creationId xmlns:p14="http://schemas.microsoft.com/office/powerpoint/2010/main" xmlns="" val="319303246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Line 2"/>
          <p:cNvSpPr>
            <a:spLocks noChangeShapeType="1"/>
          </p:cNvSpPr>
          <p:nvPr/>
        </p:nvSpPr>
        <p:spPr bwMode="auto">
          <a:xfrm flipH="1">
            <a:off x="1508125" y="5829300"/>
            <a:ext cx="1006475" cy="0"/>
          </a:xfrm>
          <a:prstGeom prst="line">
            <a:avLst/>
          </a:prstGeom>
          <a:noFill/>
          <a:ln w="28575">
            <a:solidFill>
              <a:schemeClr val="tx1"/>
            </a:solidFill>
            <a:round/>
            <a:headEnd/>
            <a:tailEnd/>
          </a:ln>
        </p:spPr>
        <p:txBody>
          <a:bodyPr/>
          <a:lstStyle/>
          <a:p>
            <a:pPr algn="l"/>
            <a:endParaRPr lang="en-US">
              <a:latin typeface="+mn-lt"/>
            </a:endParaRPr>
          </a:p>
        </p:txBody>
      </p:sp>
      <p:sp>
        <p:nvSpPr>
          <p:cNvPr id="41986" name="Slide Number Placeholder 4"/>
          <p:cNvSpPr>
            <a:spLocks noGrp="1"/>
          </p:cNvSpPr>
          <p:nvPr>
            <p:ph type="sldNum" sz="quarter" idx="10"/>
          </p:nvPr>
        </p:nvSpPr>
        <p:spPr>
          <a:noFill/>
        </p:spPr>
        <p:txBody>
          <a:bodyPr/>
          <a:lstStyle/>
          <a:p>
            <a:pPr defTabSz="1019175"/>
            <a:fld id="{34577494-7800-4765-8D9B-B0DBE39B828B}" type="slidenum">
              <a:rPr lang="en-US" smtClean="0"/>
              <a:pPr defTabSz="1019175"/>
              <a:t>32</a:t>
            </a:fld>
            <a:endParaRPr lang="en-US" smtClean="0"/>
          </a:p>
        </p:txBody>
      </p:sp>
      <p:sp>
        <p:nvSpPr>
          <p:cNvPr id="41987" name="Rectangle 2"/>
          <p:cNvSpPr>
            <a:spLocks noGrp="1" noChangeArrowheads="1"/>
          </p:cNvSpPr>
          <p:nvPr>
            <p:ph type="title"/>
          </p:nvPr>
        </p:nvSpPr>
        <p:spPr/>
        <p:txBody>
          <a:bodyPr/>
          <a:lstStyle/>
          <a:p>
            <a:pPr defTabSz="914400"/>
            <a:r>
              <a:rPr lang="en-US" dirty="0" smtClean="0"/>
              <a:t>Exercise</a:t>
            </a:r>
          </a:p>
        </p:txBody>
      </p:sp>
      <p:sp>
        <p:nvSpPr>
          <p:cNvPr id="41988" name="Rectangle 3"/>
          <p:cNvSpPr>
            <a:spLocks noGrp="1" noChangeArrowheads="1"/>
          </p:cNvSpPr>
          <p:nvPr>
            <p:ph type="body" sz="half" idx="1"/>
          </p:nvPr>
        </p:nvSpPr>
        <p:spPr>
          <a:xfrm>
            <a:off x="250825" y="1641475"/>
            <a:ext cx="4862513" cy="2524125"/>
          </a:xfrm>
        </p:spPr>
        <p:txBody>
          <a:bodyPr>
            <a:normAutofit/>
          </a:bodyPr>
          <a:lstStyle/>
          <a:p>
            <a:pPr marL="514350" indent="-514350" defTabSz="914400">
              <a:buFont typeface="+mj-lt"/>
              <a:buAutoNum type="arabicPeriod"/>
            </a:pPr>
            <a:r>
              <a:rPr lang="en-US" sz="2000" i="1" dirty="0" smtClean="0"/>
              <a:t>Initial path selection</a:t>
            </a:r>
          </a:p>
          <a:p>
            <a:pPr marL="742950" lvl="1" indent="-285750" defTabSz="914400"/>
            <a:r>
              <a:rPr lang="en-US" sz="1800" i="1" dirty="0" smtClean="0"/>
              <a:t>Path through Router 2:</a:t>
            </a:r>
          </a:p>
          <a:p>
            <a:pPr marL="1143000" lvl="2" indent="-228600" defTabSz="914400"/>
            <a:r>
              <a:rPr lang="en-US" sz="1800" i="1" dirty="0" smtClean="0"/>
              <a:t>Total distance: 46,277,376</a:t>
            </a:r>
          </a:p>
          <a:p>
            <a:pPr marL="1143000" lvl="2" indent="-228600" defTabSz="914400"/>
            <a:r>
              <a:rPr lang="en-US" sz="1800" i="1" dirty="0" smtClean="0"/>
              <a:t>Reported distance: 307,200</a:t>
            </a:r>
          </a:p>
          <a:p>
            <a:pPr marL="742950" lvl="1" indent="-285750" defTabSz="914400"/>
            <a:r>
              <a:rPr lang="en-US" sz="1800" i="1" dirty="0" smtClean="0"/>
              <a:t>Path through Router 3:</a:t>
            </a:r>
          </a:p>
          <a:p>
            <a:pPr marL="1143000" lvl="2" indent="-228600" defTabSz="914400"/>
            <a:r>
              <a:rPr lang="en-US" sz="1800" i="1" dirty="0" smtClean="0"/>
              <a:t>Total distance: 20,307,200 </a:t>
            </a:r>
          </a:p>
          <a:p>
            <a:pPr marL="1143000" lvl="2" indent="-228600" defTabSz="914400"/>
            <a:r>
              <a:rPr lang="en-US" sz="1800" i="1" dirty="0" smtClean="0"/>
              <a:t>Reported distance: 307,200</a:t>
            </a:r>
          </a:p>
        </p:txBody>
      </p:sp>
      <p:sp>
        <p:nvSpPr>
          <p:cNvPr id="41989" name="Rectangle 4"/>
          <p:cNvSpPr>
            <a:spLocks noGrp="1" noChangeArrowheads="1"/>
          </p:cNvSpPr>
          <p:nvPr>
            <p:ph type="body" sz="half" idx="2"/>
          </p:nvPr>
        </p:nvSpPr>
        <p:spPr>
          <a:xfrm>
            <a:off x="4945062" y="1641476"/>
            <a:ext cx="5113338" cy="2100792"/>
          </a:xfrm>
        </p:spPr>
        <p:txBody>
          <a:bodyPr/>
          <a:lstStyle/>
          <a:p>
            <a:pPr marL="342900" indent="-342900" defTabSz="914400"/>
            <a:r>
              <a:rPr lang="en-US" sz="2000" i="1" dirty="0" smtClean="0"/>
              <a:t>Best path:  Router 3</a:t>
            </a:r>
          </a:p>
          <a:p>
            <a:pPr marL="742950" lvl="1" indent="-285750" defTabSz="914400"/>
            <a:r>
              <a:rPr lang="en-US" sz="1800" i="1" dirty="0" smtClean="0"/>
              <a:t>Feasible distance: 20,307,200</a:t>
            </a:r>
          </a:p>
          <a:p>
            <a:pPr marL="742950" lvl="1" indent="-285750" defTabSz="914400"/>
            <a:r>
              <a:rPr lang="en-US" sz="1800" i="1" dirty="0" smtClean="0"/>
              <a:t>Router 2 is a feasible successor (307,200 &lt; 20,307,200)</a:t>
            </a:r>
          </a:p>
          <a:p>
            <a:pPr marL="0" indent="0" defTabSz="914400">
              <a:buNone/>
            </a:pPr>
            <a:r>
              <a:rPr lang="en-US" sz="2000" dirty="0" smtClean="0"/>
              <a:t>PathCost</a:t>
            </a:r>
            <a:r>
              <a:rPr lang="en-US" sz="2000" baseline="-25000" dirty="0" smtClean="0"/>
              <a:t>R3</a:t>
            </a:r>
            <a:r>
              <a:rPr lang="en-US" sz="2000" dirty="0" smtClean="0"/>
              <a:t>= ((10</a:t>
            </a:r>
            <a:r>
              <a:rPr lang="en-US" sz="2000" baseline="30000" dirty="0" smtClean="0"/>
              <a:t>7</a:t>
            </a:r>
            <a:r>
              <a:rPr lang="en-US" sz="2000" dirty="0" smtClean="0"/>
              <a:t>/128) + 1200)*256</a:t>
            </a:r>
          </a:p>
          <a:p>
            <a:pPr marL="0" indent="0" defTabSz="914400">
              <a:buNone/>
            </a:pPr>
            <a:r>
              <a:rPr lang="en-US" sz="2000" dirty="0" smtClean="0"/>
              <a:t>PathCost</a:t>
            </a:r>
            <a:r>
              <a:rPr lang="en-US" sz="2000" baseline="-25000" dirty="0" smtClean="0"/>
              <a:t>R3</a:t>
            </a:r>
            <a:r>
              <a:rPr lang="en-US" sz="2000" dirty="0" smtClean="0"/>
              <a:t>= 20,307,200</a:t>
            </a:r>
          </a:p>
        </p:txBody>
      </p:sp>
      <p:grpSp>
        <p:nvGrpSpPr>
          <p:cNvPr id="2" name="Group 1"/>
          <p:cNvGrpSpPr/>
          <p:nvPr/>
        </p:nvGrpSpPr>
        <p:grpSpPr>
          <a:xfrm>
            <a:off x="889000" y="4846638"/>
            <a:ext cx="7627938" cy="2763837"/>
            <a:chOff x="838200" y="4491038"/>
            <a:chExt cx="7627938" cy="2763837"/>
          </a:xfrm>
        </p:grpSpPr>
        <p:sp>
          <p:nvSpPr>
            <p:cNvPr id="41991" name="Line 6"/>
            <p:cNvSpPr>
              <a:spLocks noChangeShapeType="1"/>
            </p:cNvSpPr>
            <p:nvPr/>
          </p:nvSpPr>
          <p:spPr bwMode="auto">
            <a:xfrm flipV="1">
              <a:off x="3100821" y="5095627"/>
              <a:ext cx="1257496" cy="604589"/>
            </a:xfrm>
            <a:prstGeom prst="line">
              <a:avLst/>
            </a:prstGeom>
            <a:noFill/>
            <a:ln w="28575">
              <a:solidFill>
                <a:schemeClr val="tx1"/>
              </a:solidFill>
              <a:round/>
              <a:headEnd/>
              <a:tailEnd/>
            </a:ln>
          </p:spPr>
          <p:txBody>
            <a:bodyPr/>
            <a:lstStyle/>
            <a:p>
              <a:pPr algn="l"/>
              <a:endParaRPr lang="en-US">
                <a:latin typeface="+mn-lt"/>
              </a:endParaRPr>
            </a:p>
          </p:txBody>
        </p:sp>
        <p:sp>
          <p:nvSpPr>
            <p:cNvPr id="41992" name="Line 7"/>
            <p:cNvSpPr>
              <a:spLocks noChangeShapeType="1"/>
            </p:cNvSpPr>
            <p:nvPr/>
          </p:nvSpPr>
          <p:spPr bwMode="auto">
            <a:xfrm>
              <a:off x="3090342" y="5959326"/>
              <a:ext cx="1351808" cy="690959"/>
            </a:xfrm>
            <a:prstGeom prst="line">
              <a:avLst/>
            </a:prstGeom>
            <a:noFill/>
            <a:ln w="28575">
              <a:solidFill>
                <a:schemeClr val="tx1"/>
              </a:solidFill>
              <a:round/>
              <a:headEnd/>
              <a:tailEnd/>
            </a:ln>
          </p:spPr>
          <p:txBody>
            <a:bodyPr/>
            <a:lstStyle/>
            <a:p>
              <a:pPr algn="l"/>
              <a:endParaRPr lang="en-US">
                <a:latin typeface="+mn-lt"/>
              </a:endParaRPr>
            </a:p>
          </p:txBody>
        </p:sp>
        <p:sp>
          <p:nvSpPr>
            <p:cNvPr id="41993" name="Line 8"/>
            <p:cNvSpPr>
              <a:spLocks noChangeShapeType="1"/>
            </p:cNvSpPr>
            <p:nvPr/>
          </p:nvSpPr>
          <p:spPr bwMode="auto">
            <a:xfrm>
              <a:off x="5867313" y="4491038"/>
              <a:ext cx="0" cy="2504727"/>
            </a:xfrm>
            <a:prstGeom prst="line">
              <a:avLst/>
            </a:prstGeom>
            <a:noFill/>
            <a:ln w="57150">
              <a:solidFill>
                <a:schemeClr val="tx1"/>
              </a:solidFill>
              <a:round/>
              <a:headEnd/>
              <a:tailEnd/>
            </a:ln>
          </p:spPr>
          <p:txBody>
            <a:bodyPr/>
            <a:lstStyle/>
            <a:p>
              <a:pPr algn="l"/>
              <a:endParaRPr lang="en-US">
                <a:latin typeface="+mn-lt"/>
              </a:endParaRPr>
            </a:p>
          </p:txBody>
        </p:sp>
        <p:sp>
          <p:nvSpPr>
            <p:cNvPr id="41994" name="Line 9"/>
            <p:cNvSpPr>
              <a:spLocks noChangeShapeType="1"/>
            </p:cNvSpPr>
            <p:nvPr/>
          </p:nvSpPr>
          <p:spPr bwMode="auto">
            <a:xfrm>
              <a:off x="5028982" y="5063239"/>
              <a:ext cx="838331" cy="0"/>
            </a:xfrm>
            <a:prstGeom prst="line">
              <a:avLst/>
            </a:prstGeom>
            <a:noFill/>
            <a:ln w="28575">
              <a:solidFill>
                <a:schemeClr val="tx1"/>
              </a:solidFill>
              <a:round/>
              <a:headEnd/>
              <a:tailEnd/>
            </a:ln>
          </p:spPr>
          <p:txBody>
            <a:bodyPr/>
            <a:lstStyle/>
            <a:p>
              <a:pPr algn="l"/>
              <a:endParaRPr lang="en-US">
                <a:latin typeface="+mn-lt"/>
              </a:endParaRPr>
            </a:p>
          </p:txBody>
        </p:sp>
        <p:sp>
          <p:nvSpPr>
            <p:cNvPr id="41995" name="Line 10"/>
            <p:cNvSpPr>
              <a:spLocks noChangeShapeType="1"/>
            </p:cNvSpPr>
            <p:nvPr/>
          </p:nvSpPr>
          <p:spPr bwMode="auto">
            <a:xfrm>
              <a:off x="5028982" y="6650286"/>
              <a:ext cx="838331" cy="0"/>
            </a:xfrm>
            <a:prstGeom prst="line">
              <a:avLst/>
            </a:prstGeom>
            <a:noFill/>
            <a:ln w="28575">
              <a:solidFill>
                <a:schemeClr val="tx1"/>
              </a:solidFill>
              <a:round/>
              <a:headEnd/>
              <a:tailEnd/>
            </a:ln>
          </p:spPr>
          <p:txBody>
            <a:bodyPr/>
            <a:lstStyle/>
            <a:p>
              <a:pPr algn="l"/>
              <a:endParaRPr lang="en-US">
                <a:latin typeface="+mn-lt"/>
              </a:endParaRPr>
            </a:p>
          </p:txBody>
        </p:sp>
        <p:sp>
          <p:nvSpPr>
            <p:cNvPr id="41996" name="Line 11"/>
            <p:cNvSpPr>
              <a:spLocks noChangeShapeType="1"/>
            </p:cNvSpPr>
            <p:nvPr/>
          </p:nvSpPr>
          <p:spPr bwMode="auto">
            <a:xfrm>
              <a:off x="5867313" y="5829772"/>
              <a:ext cx="838331" cy="0"/>
            </a:xfrm>
            <a:prstGeom prst="line">
              <a:avLst/>
            </a:prstGeom>
            <a:noFill/>
            <a:ln w="28575">
              <a:solidFill>
                <a:schemeClr val="tx1"/>
              </a:solidFill>
              <a:round/>
              <a:headEnd/>
              <a:tailEnd/>
            </a:ln>
          </p:spPr>
          <p:txBody>
            <a:bodyPr/>
            <a:lstStyle/>
            <a:p>
              <a:pPr algn="l"/>
              <a:endParaRPr lang="en-US">
                <a:latin typeface="+mn-lt"/>
              </a:endParaRPr>
            </a:p>
          </p:txBody>
        </p:sp>
        <p:sp>
          <p:nvSpPr>
            <p:cNvPr id="41997" name="Line 12"/>
            <p:cNvSpPr>
              <a:spLocks noChangeShapeType="1"/>
            </p:cNvSpPr>
            <p:nvPr/>
          </p:nvSpPr>
          <p:spPr bwMode="auto">
            <a:xfrm>
              <a:off x="7124809" y="5840568"/>
              <a:ext cx="838331" cy="0"/>
            </a:xfrm>
            <a:prstGeom prst="line">
              <a:avLst/>
            </a:prstGeom>
            <a:noFill/>
            <a:ln w="28575">
              <a:solidFill>
                <a:schemeClr val="tx1"/>
              </a:solidFill>
              <a:round/>
              <a:headEnd/>
              <a:tailEnd/>
            </a:ln>
          </p:spPr>
          <p:txBody>
            <a:bodyPr/>
            <a:lstStyle/>
            <a:p>
              <a:pPr algn="l"/>
              <a:endParaRPr lang="en-US">
                <a:latin typeface="+mn-lt"/>
              </a:endParaRPr>
            </a:p>
          </p:txBody>
        </p:sp>
        <p:sp>
          <p:nvSpPr>
            <p:cNvPr id="41998" name="Line 13"/>
            <p:cNvSpPr>
              <a:spLocks noChangeShapeType="1"/>
            </p:cNvSpPr>
            <p:nvPr/>
          </p:nvSpPr>
          <p:spPr bwMode="auto">
            <a:xfrm>
              <a:off x="7963140" y="5095627"/>
              <a:ext cx="0" cy="1554658"/>
            </a:xfrm>
            <a:prstGeom prst="line">
              <a:avLst/>
            </a:prstGeom>
            <a:noFill/>
            <a:ln w="57150">
              <a:solidFill>
                <a:schemeClr val="tx1"/>
              </a:solidFill>
              <a:round/>
              <a:headEnd/>
              <a:tailEnd/>
            </a:ln>
          </p:spPr>
          <p:txBody>
            <a:bodyPr/>
            <a:lstStyle/>
            <a:p>
              <a:pPr algn="l"/>
              <a:endParaRPr lang="en-US">
                <a:latin typeface="+mn-lt"/>
              </a:endParaRPr>
            </a:p>
          </p:txBody>
        </p:sp>
        <p:grpSp>
          <p:nvGrpSpPr>
            <p:cNvPr id="41999" name="Group 14"/>
            <p:cNvGrpSpPr>
              <a:grpSpLocks/>
            </p:cNvGrpSpPr>
            <p:nvPr/>
          </p:nvGrpSpPr>
          <p:grpSpPr bwMode="auto">
            <a:xfrm>
              <a:off x="6621810" y="5613847"/>
              <a:ext cx="754498" cy="410257"/>
              <a:chOff x="4224" y="1068"/>
              <a:chExt cx="432" cy="228"/>
            </a:xfrm>
          </p:grpSpPr>
          <p:grpSp>
            <p:nvGrpSpPr>
              <p:cNvPr id="42035" name="Group 15"/>
              <p:cNvGrpSpPr>
                <a:grpSpLocks/>
              </p:cNvGrpSpPr>
              <p:nvPr/>
            </p:nvGrpSpPr>
            <p:grpSpPr bwMode="auto">
              <a:xfrm>
                <a:off x="4224" y="1068"/>
                <a:ext cx="432" cy="228"/>
                <a:chOff x="4224" y="1068"/>
                <a:chExt cx="432" cy="228"/>
              </a:xfrm>
            </p:grpSpPr>
            <p:sp>
              <p:nvSpPr>
                <p:cNvPr id="766992" name="AutoShape 16"/>
                <p:cNvSpPr>
                  <a:spLocks noChangeArrowheads="1"/>
                </p:cNvSpPr>
                <p:nvPr/>
              </p:nvSpPr>
              <p:spPr bwMode="auto">
                <a:xfrm>
                  <a:off x="4224" y="1068"/>
                  <a:ext cx="432" cy="229"/>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41"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36"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7"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8"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9"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0" name="Group 22"/>
            <p:cNvGrpSpPr>
              <a:grpSpLocks/>
            </p:cNvGrpSpPr>
            <p:nvPr/>
          </p:nvGrpSpPr>
          <p:grpSpPr bwMode="auto">
            <a:xfrm>
              <a:off x="4358317" y="4836518"/>
              <a:ext cx="754498" cy="410257"/>
              <a:chOff x="4224" y="1068"/>
              <a:chExt cx="432" cy="228"/>
            </a:xfrm>
          </p:grpSpPr>
          <p:grpSp>
            <p:nvGrpSpPr>
              <p:cNvPr id="42028" name="Group 23"/>
              <p:cNvGrpSpPr>
                <a:grpSpLocks/>
              </p:cNvGrpSpPr>
              <p:nvPr/>
            </p:nvGrpSpPr>
            <p:grpSpPr bwMode="auto">
              <a:xfrm>
                <a:off x="4224" y="1068"/>
                <a:ext cx="432" cy="228"/>
                <a:chOff x="4224" y="1068"/>
                <a:chExt cx="432" cy="228"/>
              </a:xfrm>
            </p:grpSpPr>
            <p:sp>
              <p:nvSpPr>
                <p:cNvPr id="767000" name="AutoShape 24"/>
                <p:cNvSpPr>
                  <a:spLocks noChangeArrowheads="1"/>
                </p:cNvSpPr>
                <p:nvPr/>
              </p:nvSpPr>
              <p:spPr bwMode="auto">
                <a:xfrm>
                  <a:off x="4224" y="1068"/>
                  <a:ext cx="434"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34"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29"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0"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1"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32"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1" name="Group 30"/>
            <p:cNvGrpSpPr>
              <a:grpSpLocks/>
            </p:cNvGrpSpPr>
            <p:nvPr/>
          </p:nvGrpSpPr>
          <p:grpSpPr bwMode="auto">
            <a:xfrm>
              <a:off x="4358317" y="6412768"/>
              <a:ext cx="754498" cy="410257"/>
              <a:chOff x="4224" y="1068"/>
              <a:chExt cx="432" cy="228"/>
            </a:xfrm>
          </p:grpSpPr>
          <p:grpSp>
            <p:nvGrpSpPr>
              <p:cNvPr id="42021" name="Group 31"/>
              <p:cNvGrpSpPr>
                <a:grpSpLocks/>
              </p:cNvGrpSpPr>
              <p:nvPr/>
            </p:nvGrpSpPr>
            <p:grpSpPr bwMode="auto">
              <a:xfrm>
                <a:off x="4224" y="1068"/>
                <a:ext cx="432" cy="228"/>
                <a:chOff x="4224" y="1068"/>
                <a:chExt cx="432" cy="228"/>
              </a:xfrm>
            </p:grpSpPr>
            <p:sp>
              <p:nvSpPr>
                <p:cNvPr id="767008" name="AutoShape 32"/>
                <p:cNvSpPr>
                  <a:spLocks noChangeArrowheads="1"/>
                </p:cNvSpPr>
                <p:nvPr/>
              </p:nvSpPr>
              <p:spPr bwMode="auto">
                <a:xfrm>
                  <a:off x="4224" y="1068"/>
                  <a:ext cx="434"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27"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22"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3"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4"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25"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2002" name="Group 38"/>
            <p:cNvGrpSpPr>
              <a:grpSpLocks/>
            </p:cNvGrpSpPr>
            <p:nvPr/>
          </p:nvGrpSpPr>
          <p:grpSpPr bwMode="auto">
            <a:xfrm>
              <a:off x="2430156" y="5613847"/>
              <a:ext cx="754498" cy="410257"/>
              <a:chOff x="4224" y="1068"/>
              <a:chExt cx="432" cy="228"/>
            </a:xfrm>
          </p:grpSpPr>
          <p:grpSp>
            <p:nvGrpSpPr>
              <p:cNvPr id="42014" name="Group 39"/>
              <p:cNvGrpSpPr>
                <a:grpSpLocks/>
              </p:cNvGrpSpPr>
              <p:nvPr/>
            </p:nvGrpSpPr>
            <p:grpSpPr bwMode="auto">
              <a:xfrm>
                <a:off x="4224" y="1068"/>
                <a:ext cx="432" cy="228"/>
                <a:chOff x="4224" y="1068"/>
                <a:chExt cx="432" cy="228"/>
              </a:xfrm>
            </p:grpSpPr>
            <p:sp>
              <p:nvSpPr>
                <p:cNvPr id="767016" name="AutoShape 40"/>
                <p:cNvSpPr>
                  <a:spLocks noChangeArrowheads="1"/>
                </p:cNvSpPr>
                <p:nvPr/>
              </p:nvSpPr>
              <p:spPr bwMode="auto">
                <a:xfrm>
                  <a:off x="4224" y="1068"/>
                  <a:ext cx="432" cy="229"/>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2020"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2015"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6"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7"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2018"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2003" name="Text Box 46"/>
            <p:cNvSpPr txBox="1">
              <a:spLocks noChangeArrowheads="1"/>
            </p:cNvSpPr>
            <p:nvPr/>
          </p:nvSpPr>
          <p:spPr bwMode="auto">
            <a:xfrm>
              <a:off x="2250265" y="5268367"/>
              <a:ext cx="1102056" cy="34907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2004" name="Text Box 47"/>
            <p:cNvSpPr txBox="1">
              <a:spLocks noChangeArrowheads="1"/>
            </p:cNvSpPr>
            <p:nvPr/>
          </p:nvSpPr>
          <p:spPr bwMode="auto">
            <a:xfrm>
              <a:off x="4106818" y="4555815"/>
              <a:ext cx="1152705" cy="34907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2005" name="Text Box 48"/>
            <p:cNvSpPr txBox="1">
              <a:spLocks noChangeArrowheads="1"/>
            </p:cNvSpPr>
            <p:nvPr/>
          </p:nvSpPr>
          <p:spPr bwMode="auto">
            <a:xfrm>
              <a:off x="4106818" y="6779841"/>
              <a:ext cx="1152705" cy="34907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2006" name="Text Box 49"/>
            <p:cNvSpPr txBox="1">
              <a:spLocks noChangeArrowheads="1"/>
            </p:cNvSpPr>
            <p:nvPr/>
          </p:nvSpPr>
          <p:spPr bwMode="auto">
            <a:xfrm>
              <a:off x="6286478" y="5322348"/>
              <a:ext cx="1226059" cy="34907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2007" name="Text Box 50"/>
            <p:cNvSpPr txBox="1">
              <a:spLocks noChangeArrowheads="1"/>
            </p:cNvSpPr>
            <p:nvPr/>
          </p:nvSpPr>
          <p:spPr bwMode="auto">
            <a:xfrm>
              <a:off x="7929956" y="5300756"/>
              <a:ext cx="452349" cy="1295549"/>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2008" name="Text Box 51"/>
            <p:cNvSpPr txBox="1">
              <a:spLocks noChangeArrowheads="1"/>
            </p:cNvSpPr>
            <p:nvPr/>
          </p:nvSpPr>
          <p:spPr bwMode="auto">
            <a:xfrm>
              <a:off x="3100821" y="4750148"/>
              <a:ext cx="1005997" cy="539812"/>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
          <p:nvSpPr>
            <p:cNvPr id="42009" name="Text Box 52"/>
            <p:cNvSpPr txBox="1">
              <a:spLocks noChangeArrowheads="1"/>
            </p:cNvSpPr>
            <p:nvPr/>
          </p:nvSpPr>
          <p:spPr bwMode="auto">
            <a:xfrm>
              <a:off x="2933155" y="6283214"/>
              <a:ext cx="1005997" cy="539812"/>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2010" name="Text Box 53"/>
            <p:cNvSpPr txBox="1">
              <a:spLocks noChangeArrowheads="1"/>
            </p:cNvSpPr>
            <p:nvPr/>
          </p:nvSpPr>
          <p:spPr bwMode="auto">
            <a:xfrm>
              <a:off x="4945149" y="5592254"/>
              <a:ext cx="1005997" cy="539812"/>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2011" name="Text Box 54"/>
            <p:cNvSpPr txBox="1">
              <a:spLocks noChangeArrowheads="1"/>
            </p:cNvSpPr>
            <p:nvPr/>
          </p:nvSpPr>
          <p:spPr bwMode="auto">
            <a:xfrm>
              <a:off x="7460141" y="6715063"/>
              <a:ext cx="1005997" cy="539812"/>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2012" name="Freeform 55"/>
            <p:cNvSpPr>
              <a:spLocks/>
            </p:cNvSpPr>
            <p:nvPr/>
          </p:nvSpPr>
          <p:spPr bwMode="auto">
            <a:xfrm>
              <a:off x="3016988" y="4922888"/>
              <a:ext cx="4914714" cy="680163"/>
            </a:xfrm>
            <a:custGeom>
              <a:avLst/>
              <a:gdLst>
                <a:gd name="T0" fmla="*/ 0 w 2784"/>
                <a:gd name="T1" fmla="*/ 348 h 384"/>
                <a:gd name="T2" fmla="*/ 870 w 2784"/>
                <a:gd name="T3" fmla="*/ 0 h 384"/>
                <a:gd name="T4" fmla="*/ 1689 w 2784"/>
                <a:gd name="T5" fmla="*/ 0 h 384"/>
                <a:gd name="T6" fmla="*/ 1689 w 2784"/>
                <a:gd name="T7" fmla="*/ 348 h 384"/>
                <a:gd name="T8" fmla="*/ 2969 w 2784"/>
                <a:gd name="T9" fmla="*/ 348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FF0000"/>
              </a:solidFill>
              <a:round/>
              <a:headEnd/>
              <a:tailEnd type="triangle" w="med" len="med"/>
            </a:ln>
          </p:spPr>
          <p:txBody>
            <a:bodyPr/>
            <a:lstStyle/>
            <a:p>
              <a:pPr algn="l"/>
              <a:endParaRPr lang="en-US">
                <a:latin typeface="+mn-lt"/>
              </a:endParaRPr>
            </a:p>
          </p:txBody>
        </p:sp>
        <p:sp>
          <p:nvSpPr>
            <p:cNvPr id="42013" name="Freeform 56"/>
            <p:cNvSpPr>
              <a:spLocks/>
            </p:cNvSpPr>
            <p:nvPr/>
          </p:nvSpPr>
          <p:spPr bwMode="auto">
            <a:xfrm flipV="1">
              <a:off x="3016988" y="6045696"/>
              <a:ext cx="4946152" cy="690959"/>
            </a:xfrm>
            <a:custGeom>
              <a:avLst/>
              <a:gdLst>
                <a:gd name="T0" fmla="*/ 0 w 2784"/>
                <a:gd name="T1" fmla="*/ 384 h 384"/>
                <a:gd name="T2" fmla="*/ 904 w 2784"/>
                <a:gd name="T3" fmla="*/ 0 h 384"/>
                <a:gd name="T4" fmla="*/ 1755 w 2784"/>
                <a:gd name="T5" fmla="*/ 0 h 384"/>
                <a:gd name="T6" fmla="*/ 1755 w 2784"/>
                <a:gd name="T7" fmla="*/ 384 h 384"/>
                <a:gd name="T8" fmla="*/ 3085 w 2784"/>
                <a:gd name="T9" fmla="*/ 384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00CC00"/>
              </a:solidFill>
              <a:round/>
              <a:headEnd/>
              <a:tailEnd type="triangle" w="med" len="med"/>
            </a:ln>
          </p:spPr>
          <p:txBody>
            <a:bodyPr/>
            <a:lstStyle/>
            <a:p>
              <a:pPr algn="l"/>
              <a:endParaRPr lang="en-US">
                <a:latin typeface="+mn-lt"/>
              </a:endParaRPr>
            </a:p>
          </p:txBody>
        </p:sp>
        <p:sp>
          <p:nvSpPr>
            <p:cNvPr id="78" name="Text Box 51"/>
            <p:cNvSpPr txBox="1">
              <a:spLocks noChangeArrowheads="1"/>
            </p:cNvSpPr>
            <p:nvPr/>
          </p:nvSpPr>
          <p:spPr bwMode="auto">
            <a:xfrm>
              <a:off x="1612784" y="5872957"/>
              <a:ext cx="1005997" cy="539812"/>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grpSp>
          <p:nvGrpSpPr>
            <p:cNvPr id="60" name="Group 59"/>
            <p:cNvGrpSpPr>
              <a:grpSpLocks/>
            </p:cNvGrpSpPr>
            <p:nvPr/>
          </p:nvGrpSpPr>
          <p:grpSpPr bwMode="auto">
            <a:xfrm>
              <a:off x="838200" y="5613400"/>
              <a:ext cx="754063" cy="409575"/>
              <a:chOff x="4224" y="1068"/>
              <a:chExt cx="432" cy="228"/>
            </a:xfrm>
          </p:grpSpPr>
          <p:sp>
            <p:nvSpPr>
              <p:cNvPr id="65" name="AutoShape 6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66" name="Oval 6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61" name="AutoShape 62"/>
            <p:cNvSpPr>
              <a:spLocks noChangeArrowheads="1"/>
            </p:cNvSpPr>
            <p:nvPr/>
          </p:nvSpPr>
          <p:spPr bwMode="auto">
            <a:xfrm rot="672657" flipH="1">
              <a:off x="1278070" y="5699626"/>
              <a:ext cx="251354" cy="86226"/>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2" name="AutoShape 63"/>
            <p:cNvSpPr>
              <a:spLocks noChangeArrowheads="1"/>
            </p:cNvSpPr>
            <p:nvPr/>
          </p:nvSpPr>
          <p:spPr bwMode="auto">
            <a:xfrm rot="660099">
              <a:off x="890565" y="5645735"/>
              <a:ext cx="251354" cy="86226"/>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3" name="AutoShape 64"/>
            <p:cNvSpPr>
              <a:spLocks noChangeArrowheads="1"/>
            </p:cNvSpPr>
            <p:nvPr/>
          </p:nvSpPr>
          <p:spPr bwMode="auto">
            <a:xfrm rot="19530376">
              <a:off x="1215232" y="5624178"/>
              <a:ext cx="120441" cy="86226"/>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64" name="AutoShape 65"/>
            <p:cNvSpPr>
              <a:spLocks noChangeArrowheads="1"/>
            </p:cNvSpPr>
            <p:nvPr/>
          </p:nvSpPr>
          <p:spPr bwMode="auto">
            <a:xfrm rot="8329323">
              <a:off x="1084318" y="5721183"/>
              <a:ext cx="120441" cy="86226"/>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67" name="Text Box 66"/>
          <p:cNvSpPr txBox="1">
            <a:spLocks noChangeArrowheads="1"/>
          </p:cNvSpPr>
          <p:nvPr/>
        </p:nvSpPr>
        <p:spPr bwMode="auto">
          <a:xfrm>
            <a:off x="626725" y="5267325"/>
            <a:ext cx="1133814"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a:latin typeface="+mn-lt"/>
              </a:rPr>
              <a:t>Router 0</a:t>
            </a:r>
          </a:p>
        </p:txBody>
      </p:sp>
      <p:graphicFrame>
        <p:nvGraphicFramePr>
          <p:cNvPr id="69" name="Object 4"/>
          <p:cNvGraphicFramePr>
            <a:graphicFrameLocks noChangeAspect="1"/>
          </p:cNvGraphicFramePr>
          <p:nvPr>
            <p:extLst>
              <p:ext uri="{D42A27DB-BD31-4B8C-83A1-F6EECF244321}">
                <p14:modId xmlns:p14="http://schemas.microsoft.com/office/powerpoint/2010/main" xmlns="" val="3699158523"/>
              </p:ext>
            </p:extLst>
          </p:nvPr>
        </p:nvGraphicFramePr>
        <p:xfrm>
          <a:off x="5364162" y="3839577"/>
          <a:ext cx="4694238" cy="996950"/>
        </p:xfrm>
        <a:graphic>
          <a:graphicData uri="http://schemas.openxmlformats.org/presentationml/2006/ole">
            <p:oleObj spid="_x0000_s3082" name="Equation" r:id="rId4" imgW="2464689" imgH="507939" progId="Equation.3">
              <p:embed/>
            </p:oleObj>
          </a:graphicData>
        </a:graphic>
      </p:graphicFrame>
      <p:sp>
        <p:nvSpPr>
          <p:cNvPr id="3" name="TextBox 2"/>
          <p:cNvSpPr txBox="1"/>
          <p:nvPr/>
        </p:nvSpPr>
        <p:spPr>
          <a:xfrm>
            <a:off x="3063898" y="4173324"/>
            <a:ext cx="2135676" cy="430887"/>
          </a:xfrm>
          <a:prstGeom prst="rect">
            <a:avLst/>
          </a:prstGeom>
          <a:noFill/>
        </p:spPr>
        <p:txBody>
          <a:bodyPr wrap="none" lIns="0" tIns="0" rIns="0" bIns="0" rtlCol="0" anchor="ctr">
            <a:spAutoFit/>
          </a:bodyPr>
          <a:lstStyle/>
          <a:p>
            <a:pPr algn="ctr"/>
            <a:r>
              <a:rPr lang="en-US" sz="2800" dirty="0" smtClean="0">
                <a:latin typeface="+mn-lt"/>
              </a:rPr>
              <a:t>Path Cost =</a:t>
            </a:r>
          </a:p>
        </p:txBody>
      </p:sp>
    </p:spTree>
    <p:extLst>
      <p:ext uri="{BB962C8B-B14F-4D97-AF65-F5344CB8AC3E}">
        <p14:creationId xmlns:p14="http://schemas.microsoft.com/office/powerpoint/2010/main" xmlns="" val="368306500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0"/>
          </p:nvPr>
        </p:nvSpPr>
        <p:spPr>
          <a:noFill/>
        </p:spPr>
        <p:txBody>
          <a:bodyPr/>
          <a:lstStyle/>
          <a:p>
            <a:pPr defTabSz="1019175"/>
            <a:fld id="{7D011D88-1AE1-4499-A3F2-C36F68150924}" type="slidenum">
              <a:rPr lang="en-US" smtClean="0"/>
              <a:pPr defTabSz="1019175"/>
              <a:t>33</a:t>
            </a:fld>
            <a:endParaRPr lang="en-US" smtClean="0"/>
          </a:p>
        </p:txBody>
      </p:sp>
      <p:sp>
        <p:nvSpPr>
          <p:cNvPr id="43011" name="Line 2"/>
          <p:cNvSpPr>
            <a:spLocks noChangeShapeType="1"/>
          </p:cNvSpPr>
          <p:nvPr/>
        </p:nvSpPr>
        <p:spPr bwMode="auto">
          <a:xfrm flipH="1">
            <a:off x="1508125" y="5829300"/>
            <a:ext cx="1006475" cy="0"/>
          </a:xfrm>
          <a:prstGeom prst="line">
            <a:avLst/>
          </a:prstGeom>
          <a:noFill/>
          <a:ln w="28575">
            <a:solidFill>
              <a:schemeClr val="tx1"/>
            </a:solidFill>
            <a:round/>
            <a:headEnd/>
            <a:tailEnd/>
          </a:ln>
        </p:spPr>
        <p:txBody>
          <a:bodyPr/>
          <a:lstStyle/>
          <a:p>
            <a:pPr algn="l"/>
            <a:endParaRPr lang="en-US">
              <a:latin typeface="+mn-lt"/>
            </a:endParaRPr>
          </a:p>
        </p:txBody>
      </p:sp>
      <p:sp>
        <p:nvSpPr>
          <p:cNvPr id="43012" name="Rectangle 3"/>
          <p:cNvSpPr>
            <a:spLocks noGrp="1" noChangeArrowheads="1"/>
          </p:cNvSpPr>
          <p:nvPr>
            <p:ph type="title"/>
          </p:nvPr>
        </p:nvSpPr>
        <p:spPr/>
        <p:txBody>
          <a:bodyPr/>
          <a:lstStyle/>
          <a:p>
            <a:pPr defTabSz="914400"/>
            <a:r>
              <a:rPr lang="en-US" dirty="0" smtClean="0"/>
              <a:t>Exercise</a:t>
            </a:r>
          </a:p>
        </p:txBody>
      </p:sp>
      <p:sp>
        <p:nvSpPr>
          <p:cNvPr id="43013" name="Rectangle 4"/>
          <p:cNvSpPr>
            <a:spLocks noGrp="1" noChangeArrowheads="1"/>
          </p:cNvSpPr>
          <p:nvPr>
            <p:ph type="body" sz="half" idx="1"/>
          </p:nvPr>
        </p:nvSpPr>
        <p:spPr>
          <a:xfrm>
            <a:off x="250825" y="1641475"/>
            <a:ext cx="9704833" cy="2914650"/>
          </a:xfrm>
        </p:spPr>
        <p:txBody>
          <a:bodyPr/>
          <a:lstStyle/>
          <a:p>
            <a:pPr marL="457200" indent="-457200" defTabSz="914400">
              <a:buFont typeface="+mj-lt"/>
              <a:buAutoNum type="arabicPeriod" startAt="2"/>
            </a:pPr>
            <a:r>
              <a:rPr lang="en-US" sz="2400" dirty="0" smtClean="0"/>
              <a:t>Assume that the link from Router 1 to Router 3 fails</a:t>
            </a:r>
          </a:p>
          <a:p>
            <a:pPr marL="457200" indent="-457200" defTabSz="914400">
              <a:buFont typeface="+mj-lt"/>
              <a:buAutoNum type="alphaLcPeriod"/>
            </a:pPr>
            <a:r>
              <a:rPr lang="en-US" sz="2400" dirty="0" smtClean="0"/>
              <a:t>How does Router 1 detects the failure?</a:t>
            </a:r>
            <a:endParaRPr lang="en-US" sz="2400" dirty="0"/>
          </a:p>
          <a:p>
            <a:pPr marL="457200" indent="-457200" defTabSz="914400">
              <a:buFont typeface="+mj-lt"/>
              <a:buAutoNum type="alphaLcPeriod"/>
            </a:pPr>
            <a:r>
              <a:rPr lang="en-US" sz="2400" dirty="0" smtClean="0"/>
              <a:t>What </a:t>
            </a:r>
            <a:r>
              <a:rPr lang="en-US" sz="2400" dirty="0" err="1" smtClean="0"/>
              <a:t>recomputation</a:t>
            </a:r>
            <a:r>
              <a:rPr lang="en-US" sz="2400" dirty="0" smtClean="0"/>
              <a:t>, if any, and what routing updates does this trigger?</a:t>
            </a:r>
          </a:p>
        </p:txBody>
      </p:sp>
      <p:sp>
        <p:nvSpPr>
          <p:cNvPr id="43015" name="Line 6"/>
          <p:cNvSpPr>
            <a:spLocks noChangeShapeType="1"/>
          </p:cNvSpPr>
          <p:nvPr/>
        </p:nvSpPr>
        <p:spPr bwMode="auto">
          <a:xfrm flipV="1">
            <a:off x="3101975" y="5095875"/>
            <a:ext cx="1257300" cy="603250"/>
          </a:xfrm>
          <a:prstGeom prst="line">
            <a:avLst/>
          </a:prstGeom>
          <a:noFill/>
          <a:ln w="28575">
            <a:solidFill>
              <a:schemeClr val="tx1"/>
            </a:solidFill>
            <a:round/>
            <a:headEnd/>
            <a:tailEnd/>
          </a:ln>
        </p:spPr>
        <p:txBody>
          <a:bodyPr/>
          <a:lstStyle/>
          <a:p>
            <a:pPr algn="l"/>
            <a:endParaRPr lang="en-US">
              <a:latin typeface="+mn-lt"/>
            </a:endParaRPr>
          </a:p>
        </p:txBody>
      </p:sp>
      <p:sp>
        <p:nvSpPr>
          <p:cNvPr id="43016" name="Line 7"/>
          <p:cNvSpPr>
            <a:spLocks noChangeShapeType="1"/>
          </p:cNvSpPr>
          <p:nvPr/>
        </p:nvSpPr>
        <p:spPr bwMode="auto">
          <a:xfrm>
            <a:off x="3090863" y="5959475"/>
            <a:ext cx="1350962" cy="690563"/>
          </a:xfrm>
          <a:prstGeom prst="line">
            <a:avLst/>
          </a:prstGeom>
          <a:noFill/>
          <a:ln w="28575">
            <a:solidFill>
              <a:schemeClr val="tx1"/>
            </a:solidFill>
            <a:round/>
            <a:headEnd/>
            <a:tailEnd/>
          </a:ln>
        </p:spPr>
        <p:txBody>
          <a:bodyPr/>
          <a:lstStyle/>
          <a:p>
            <a:pPr algn="l"/>
            <a:endParaRPr lang="en-US">
              <a:latin typeface="+mn-lt"/>
            </a:endParaRPr>
          </a:p>
        </p:txBody>
      </p:sp>
      <p:sp>
        <p:nvSpPr>
          <p:cNvPr id="43017" name="Line 8"/>
          <p:cNvSpPr>
            <a:spLocks noChangeShapeType="1"/>
          </p:cNvSpPr>
          <p:nvPr/>
        </p:nvSpPr>
        <p:spPr bwMode="auto">
          <a:xfrm>
            <a:off x="5867400" y="4491038"/>
            <a:ext cx="0" cy="2503487"/>
          </a:xfrm>
          <a:prstGeom prst="line">
            <a:avLst/>
          </a:prstGeom>
          <a:noFill/>
          <a:ln w="57150">
            <a:solidFill>
              <a:schemeClr val="tx1"/>
            </a:solidFill>
            <a:round/>
            <a:headEnd/>
            <a:tailEnd/>
          </a:ln>
        </p:spPr>
        <p:txBody>
          <a:bodyPr/>
          <a:lstStyle/>
          <a:p>
            <a:pPr algn="l"/>
            <a:endParaRPr lang="en-US">
              <a:latin typeface="+mn-lt"/>
            </a:endParaRPr>
          </a:p>
        </p:txBody>
      </p:sp>
      <p:sp>
        <p:nvSpPr>
          <p:cNvPr id="43018" name="Line 9"/>
          <p:cNvSpPr>
            <a:spLocks noChangeShapeType="1"/>
          </p:cNvSpPr>
          <p:nvPr/>
        </p:nvSpPr>
        <p:spPr bwMode="auto">
          <a:xfrm>
            <a:off x="5029200" y="50625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19" name="Line 10"/>
          <p:cNvSpPr>
            <a:spLocks noChangeShapeType="1"/>
          </p:cNvSpPr>
          <p:nvPr/>
        </p:nvSpPr>
        <p:spPr bwMode="auto">
          <a:xfrm>
            <a:off x="5029200" y="66500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0" name="Line 11"/>
          <p:cNvSpPr>
            <a:spLocks noChangeShapeType="1"/>
          </p:cNvSpPr>
          <p:nvPr/>
        </p:nvSpPr>
        <p:spPr bwMode="auto">
          <a:xfrm>
            <a:off x="5867400" y="5829300"/>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1" name="Line 12"/>
          <p:cNvSpPr>
            <a:spLocks noChangeShapeType="1"/>
          </p:cNvSpPr>
          <p:nvPr/>
        </p:nvSpPr>
        <p:spPr bwMode="auto">
          <a:xfrm>
            <a:off x="7124700" y="5840413"/>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2" name="Line 13"/>
          <p:cNvSpPr>
            <a:spLocks noChangeShapeType="1"/>
          </p:cNvSpPr>
          <p:nvPr/>
        </p:nvSpPr>
        <p:spPr bwMode="auto">
          <a:xfrm>
            <a:off x="7962900" y="5095875"/>
            <a:ext cx="0" cy="1554163"/>
          </a:xfrm>
          <a:prstGeom prst="line">
            <a:avLst/>
          </a:prstGeom>
          <a:noFill/>
          <a:ln w="57150">
            <a:solidFill>
              <a:schemeClr val="tx1"/>
            </a:solidFill>
            <a:round/>
            <a:headEnd/>
            <a:tailEnd/>
          </a:ln>
        </p:spPr>
        <p:txBody>
          <a:bodyPr/>
          <a:lstStyle/>
          <a:p>
            <a:pPr algn="l"/>
            <a:endParaRPr lang="en-US">
              <a:latin typeface="+mn-lt"/>
            </a:endParaRPr>
          </a:p>
        </p:txBody>
      </p:sp>
      <p:grpSp>
        <p:nvGrpSpPr>
          <p:cNvPr id="43023" name="Group 14"/>
          <p:cNvGrpSpPr>
            <a:grpSpLocks/>
          </p:cNvGrpSpPr>
          <p:nvPr/>
        </p:nvGrpSpPr>
        <p:grpSpPr bwMode="auto">
          <a:xfrm>
            <a:off x="6621463" y="5613400"/>
            <a:ext cx="754062" cy="409575"/>
            <a:chOff x="4224" y="1068"/>
            <a:chExt cx="432" cy="228"/>
          </a:xfrm>
        </p:grpSpPr>
        <p:grpSp>
          <p:nvGrpSpPr>
            <p:cNvPr id="43073" name="Group 15"/>
            <p:cNvGrpSpPr>
              <a:grpSpLocks/>
            </p:cNvGrpSpPr>
            <p:nvPr/>
          </p:nvGrpSpPr>
          <p:grpSpPr bwMode="auto">
            <a:xfrm>
              <a:off x="4224" y="1068"/>
              <a:ext cx="432" cy="228"/>
              <a:chOff x="4224" y="1068"/>
              <a:chExt cx="432" cy="228"/>
            </a:xfrm>
          </p:grpSpPr>
          <p:sp>
            <p:nvSpPr>
              <p:cNvPr id="768016"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79"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7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4" name="Group 22"/>
          <p:cNvGrpSpPr>
            <a:grpSpLocks/>
          </p:cNvGrpSpPr>
          <p:nvPr/>
        </p:nvGrpSpPr>
        <p:grpSpPr bwMode="auto">
          <a:xfrm>
            <a:off x="4359275" y="4835525"/>
            <a:ext cx="754063" cy="411163"/>
            <a:chOff x="4224" y="1068"/>
            <a:chExt cx="432" cy="228"/>
          </a:xfrm>
        </p:grpSpPr>
        <p:grpSp>
          <p:nvGrpSpPr>
            <p:cNvPr id="43066" name="Group 23"/>
            <p:cNvGrpSpPr>
              <a:grpSpLocks/>
            </p:cNvGrpSpPr>
            <p:nvPr/>
          </p:nvGrpSpPr>
          <p:grpSpPr bwMode="auto">
            <a:xfrm>
              <a:off x="4224" y="1068"/>
              <a:ext cx="432" cy="228"/>
              <a:chOff x="4224" y="1068"/>
              <a:chExt cx="432" cy="228"/>
            </a:xfrm>
          </p:grpSpPr>
          <p:sp>
            <p:nvSpPr>
              <p:cNvPr id="768024"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72"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6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5" name="Group 30"/>
          <p:cNvGrpSpPr>
            <a:grpSpLocks/>
          </p:cNvGrpSpPr>
          <p:nvPr/>
        </p:nvGrpSpPr>
        <p:grpSpPr bwMode="auto">
          <a:xfrm>
            <a:off x="4359275" y="6411913"/>
            <a:ext cx="754063" cy="411162"/>
            <a:chOff x="4224" y="1068"/>
            <a:chExt cx="432" cy="228"/>
          </a:xfrm>
        </p:grpSpPr>
        <p:grpSp>
          <p:nvGrpSpPr>
            <p:cNvPr id="43059" name="Group 31"/>
            <p:cNvGrpSpPr>
              <a:grpSpLocks/>
            </p:cNvGrpSpPr>
            <p:nvPr/>
          </p:nvGrpSpPr>
          <p:grpSpPr bwMode="auto">
            <a:xfrm>
              <a:off x="4224" y="1068"/>
              <a:ext cx="432" cy="228"/>
              <a:chOff x="4224" y="1068"/>
              <a:chExt cx="432" cy="228"/>
            </a:xfrm>
          </p:grpSpPr>
          <p:sp>
            <p:nvSpPr>
              <p:cNvPr id="768032"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65"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60"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1"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2"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3"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6" name="Group 38"/>
          <p:cNvGrpSpPr>
            <a:grpSpLocks/>
          </p:cNvGrpSpPr>
          <p:nvPr/>
        </p:nvGrpSpPr>
        <p:grpSpPr bwMode="auto">
          <a:xfrm>
            <a:off x="2430463" y="5613400"/>
            <a:ext cx="754062" cy="409575"/>
            <a:chOff x="4224" y="1068"/>
            <a:chExt cx="432" cy="228"/>
          </a:xfrm>
        </p:grpSpPr>
        <p:grpSp>
          <p:nvGrpSpPr>
            <p:cNvPr id="43052" name="Group 39"/>
            <p:cNvGrpSpPr>
              <a:grpSpLocks/>
            </p:cNvGrpSpPr>
            <p:nvPr/>
          </p:nvGrpSpPr>
          <p:grpSpPr bwMode="auto">
            <a:xfrm>
              <a:off x="4224" y="1068"/>
              <a:ext cx="432" cy="228"/>
              <a:chOff x="4224" y="1068"/>
              <a:chExt cx="432" cy="228"/>
            </a:xfrm>
          </p:grpSpPr>
          <p:sp>
            <p:nvSpPr>
              <p:cNvPr id="768040"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58"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53"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4"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5"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6"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3027" name="Text Box 46"/>
          <p:cNvSpPr txBox="1">
            <a:spLocks noChangeArrowheads="1"/>
          </p:cNvSpPr>
          <p:nvPr/>
        </p:nvSpPr>
        <p:spPr bwMode="auto">
          <a:xfrm>
            <a:off x="2219219" y="5267325"/>
            <a:ext cx="1133582"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3028" name="Text Box 47"/>
          <p:cNvSpPr txBox="1">
            <a:spLocks noChangeArrowheads="1"/>
          </p:cNvSpPr>
          <p:nvPr/>
        </p:nvSpPr>
        <p:spPr bwMode="auto">
          <a:xfrm>
            <a:off x="4106863" y="4556125"/>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3029" name="Text Box 48"/>
          <p:cNvSpPr txBox="1">
            <a:spLocks noChangeArrowheads="1"/>
          </p:cNvSpPr>
          <p:nvPr/>
        </p:nvSpPr>
        <p:spPr bwMode="auto">
          <a:xfrm>
            <a:off x="4106863" y="6778625"/>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3030" name="Text Box 49"/>
          <p:cNvSpPr txBox="1">
            <a:spLocks noChangeArrowheads="1"/>
          </p:cNvSpPr>
          <p:nvPr/>
        </p:nvSpPr>
        <p:spPr bwMode="auto">
          <a:xfrm>
            <a:off x="6411075" y="5321300"/>
            <a:ext cx="1100976"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3031" name="Text Box 50"/>
          <p:cNvSpPr txBox="1">
            <a:spLocks noChangeArrowheads="1"/>
          </p:cNvSpPr>
          <p:nvPr/>
        </p:nvSpPr>
        <p:spPr bwMode="auto">
          <a:xfrm>
            <a:off x="7930025" y="5300663"/>
            <a:ext cx="451975" cy="129540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3032" name="Text Box 51"/>
          <p:cNvSpPr txBox="1">
            <a:spLocks noChangeArrowheads="1"/>
          </p:cNvSpPr>
          <p:nvPr/>
        </p:nvSpPr>
        <p:spPr bwMode="auto">
          <a:xfrm>
            <a:off x="3101975" y="4749800"/>
            <a:ext cx="1004888"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
        <p:nvSpPr>
          <p:cNvPr id="43033" name="Text Box 52"/>
          <p:cNvSpPr txBox="1">
            <a:spLocks noChangeArrowheads="1"/>
          </p:cNvSpPr>
          <p:nvPr/>
        </p:nvSpPr>
        <p:spPr bwMode="auto">
          <a:xfrm>
            <a:off x="2933700" y="62833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3034" name="Text Box 53"/>
          <p:cNvSpPr txBox="1">
            <a:spLocks noChangeArrowheads="1"/>
          </p:cNvSpPr>
          <p:nvPr/>
        </p:nvSpPr>
        <p:spPr bwMode="auto">
          <a:xfrm>
            <a:off x="4945063" y="559117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3035" name="Text Box 54"/>
          <p:cNvSpPr txBox="1">
            <a:spLocks noChangeArrowheads="1"/>
          </p:cNvSpPr>
          <p:nvPr/>
        </p:nvSpPr>
        <p:spPr bwMode="auto">
          <a:xfrm>
            <a:off x="7459663" y="67151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3038" name="AutoShape 57"/>
          <p:cNvSpPr>
            <a:spLocks noChangeArrowheads="1"/>
          </p:cNvSpPr>
          <p:nvPr/>
        </p:nvSpPr>
        <p:spPr bwMode="auto">
          <a:xfrm rot="4117763">
            <a:off x="3556000" y="6096000"/>
            <a:ext cx="431800" cy="50165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p:spPr>
        <p:txBody>
          <a:bodyPr wrap="none" anchor="ctr"/>
          <a:lstStyle/>
          <a:p>
            <a:pPr algn="l"/>
            <a:endParaRPr lang="en-US">
              <a:latin typeface="+mn-lt"/>
            </a:endParaRPr>
          </a:p>
        </p:txBody>
      </p:sp>
      <p:grpSp>
        <p:nvGrpSpPr>
          <p:cNvPr id="43039" name="Group 58"/>
          <p:cNvGrpSpPr>
            <a:grpSpLocks/>
          </p:cNvGrpSpPr>
          <p:nvPr/>
        </p:nvGrpSpPr>
        <p:grpSpPr bwMode="auto">
          <a:xfrm>
            <a:off x="838200" y="5613400"/>
            <a:ext cx="754063" cy="409575"/>
            <a:chOff x="4224" y="1068"/>
            <a:chExt cx="432" cy="228"/>
          </a:xfrm>
        </p:grpSpPr>
        <p:grpSp>
          <p:nvGrpSpPr>
            <p:cNvPr id="43045" name="Group 59"/>
            <p:cNvGrpSpPr>
              <a:grpSpLocks/>
            </p:cNvGrpSpPr>
            <p:nvPr/>
          </p:nvGrpSpPr>
          <p:grpSpPr bwMode="auto">
            <a:xfrm>
              <a:off x="4224" y="1068"/>
              <a:ext cx="432" cy="228"/>
              <a:chOff x="4224" y="1068"/>
              <a:chExt cx="432" cy="228"/>
            </a:xfrm>
          </p:grpSpPr>
          <p:sp>
            <p:nvSpPr>
              <p:cNvPr id="768060" name="AutoShape 6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51" name="Oval 6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46" name="AutoShape 6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7" name="AutoShape 6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8" name="AutoShape 6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9" name="AutoShape 6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3040" name="Text Box 66"/>
          <p:cNvSpPr txBox="1">
            <a:spLocks noChangeArrowheads="1"/>
          </p:cNvSpPr>
          <p:nvPr/>
        </p:nvSpPr>
        <p:spPr bwMode="auto">
          <a:xfrm>
            <a:off x="626725" y="5267325"/>
            <a:ext cx="1133814"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a:latin typeface="+mn-lt"/>
              </a:rPr>
              <a:t>Router 0</a:t>
            </a:r>
          </a:p>
        </p:txBody>
      </p:sp>
      <p:sp>
        <p:nvSpPr>
          <p:cNvPr id="73" name="Text Box 51"/>
          <p:cNvSpPr txBox="1">
            <a:spLocks noChangeArrowheads="1"/>
          </p:cNvSpPr>
          <p:nvPr/>
        </p:nvSpPr>
        <p:spPr bwMode="auto">
          <a:xfrm>
            <a:off x="1554534" y="5926263"/>
            <a:ext cx="1004888"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Tree>
    <p:extLst>
      <p:ext uri="{BB962C8B-B14F-4D97-AF65-F5344CB8AC3E}">
        <p14:creationId xmlns:p14="http://schemas.microsoft.com/office/powerpoint/2010/main" xmlns="" val="105194620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0"/>
          </p:nvPr>
        </p:nvSpPr>
        <p:spPr>
          <a:noFill/>
        </p:spPr>
        <p:txBody>
          <a:bodyPr/>
          <a:lstStyle/>
          <a:p>
            <a:pPr defTabSz="1019175"/>
            <a:fld id="{7D011D88-1AE1-4499-A3F2-C36F68150924}" type="slidenum">
              <a:rPr lang="en-US" smtClean="0"/>
              <a:pPr defTabSz="1019175"/>
              <a:t>34</a:t>
            </a:fld>
            <a:endParaRPr lang="en-US" smtClean="0"/>
          </a:p>
        </p:txBody>
      </p:sp>
      <p:sp>
        <p:nvSpPr>
          <p:cNvPr id="43011" name="Line 2"/>
          <p:cNvSpPr>
            <a:spLocks noChangeShapeType="1"/>
          </p:cNvSpPr>
          <p:nvPr/>
        </p:nvSpPr>
        <p:spPr bwMode="auto">
          <a:xfrm flipH="1">
            <a:off x="1508125" y="5829300"/>
            <a:ext cx="1006475" cy="0"/>
          </a:xfrm>
          <a:prstGeom prst="line">
            <a:avLst/>
          </a:prstGeom>
          <a:noFill/>
          <a:ln w="28575">
            <a:solidFill>
              <a:schemeClr val="tx1"/>
            </a:solidFill>
            <a:round/>
            <a:headEnd/>
            <a:tailEnd/>
          </a:ln>
        </p:spPr>
        <p:txBody>
          <a:bodyPr/>
          <a:lstStyle/>
          <a:p>
            <a:pPr algn="l"/>
            <a:endParaRPr lang="en-US">
              <a:latin typeface="+mn-lt"/>
            </a:endParaRPr>
          </a:p>
        </p:txBody>
      </p:sp>
      <p:sp>
        <p:nvSpPr>
          <p:cNvPr id="43012" name="Rectangle 3"/>
          <p:cNvSpPr>
            <a:spLocks noGrp="1" noChangeArrowheads="1"/>
          </p:cNvSpPr>
          <p:nvPr>
            <p:ph type="title"/>
          </p:nvPr>
        </p:nvSpPr>
        <p:spPr/>
        <p:txBody>
          <a:bodyPr/>
          <a:lstStyle/>
          <a:p>
            <a:pPr defTabSz="914400"/>
            <a:r>
              <a:rPr lang="en-US" dirty="0" smtClean="0"/>
              <a:t>Exercise</a:t>
            </a:r>
          </a:p>
        </p:txBody>
      </p:sp>
      <p:sp>
        <p:nvSpPr>
          <p:cNvPr id="43013" name="Rectangle 4"/>
          <p:cNvSpPr>
            <a:spLocks noGrp="1" noChangeArrowheads="1"/>
          </p:cNvSpPr>
          <p:nvPr>
            <p:ph type="body" sz="half" idx="1"/>
          </p:nvPr>
        </p:nvSpPr>
        <p:spPr>
          <a:xfrm>
            <a:off x="250825" y="1641475"/>
            <a:ext cx="4862513" cy="2914650"/>
          </a:xfrm>
        </p:spPr>
        <p:txBody>
          <a:bodyPr/>
          <a:lstStyle/>
          <a:p>
            <a:pPr marL="457200" indent="-457200" defTabSz="914400">
              <a:buFont typeface="+mj-lt"/>
              <a:buAutoNum type="arabicPeriod" startAt="2"/>
            </a:pPr>
            <a:r>
              <a:rPr lang="en-US" sz="2200" i="1" dirty="0" smtClean="0"/>
              <a:t>Link from Router 1 to Router 3 fails</a:t>
            </a:r>
          </a:p>
          <a:p>
            <a:pPr marL="742950" lvl="1" indent="-285750" defTabSz="914400"/>
            <a:r>
              <a:rPr lang="en-US" sz="2000" i="1" dirty="0" smtClean="0"/>
              <a:t>Failure affects connectivity to Network N (among other destinations)</a:t>
            </a:r>
          </a:p>
          <a:p>
            <a:pPr marL="342900" indent="-342900" defTabSz="914400"/>
            <a:r>
              <a:rPr lang="en-US" sz="2200" i="1" dirty="0" smtClean="0"/>
              <a:t>Router 1 checks topology table for other paths to Network N</a:t>
            </a:r>
          </a:p>
        </p:txBody>
      </p:sp>
      <p:sp>
        <p:nvSpPr>
          <p:cNvPr id="43014" name="Rectangle 5"/>
          <p:cNvSpPr>
            <a:spLocks noGrp="1" noChangeArrowheads="1"/>
          </p:cNvSpPr>
          <p:nvPr>
            <p:ph type="body" sz="half" idx="2"/>
          </p:nvPr>
        </p:nvSpPr>
        <p:spPr>
          <a:xfrm>
            <a:off x="4945062" y="1641475"/>
            <a:ext cx="4990047" cy="2914650"/>
          </a:xfrm>
        </p:spPr>
        <p:txBody>
          <a:bodyPr/>
          <a:lstStyle/>
          <a:p>
            <a:pPr marL="342900" indent="-342900" defTabSz="914400"/>
            <a:r>
              <a:rPr lang="en-US" sz="2200" i="1" dirty="0" smtClean="0"/>
              <a:t>Router 2 is a feasible successor so it becomes the new best path</a:t>
            </a:r>
          </a:p>
          <a:p>
            <a:pPr marL="742950" lvl="1" indent="-285750" defTabSz="914400"/>
            <a:r>
              <a:rPr lang="en-US" sz="2000" i="1" dirty="0" smtClean="0"/>
              <a:t>No </a:t>
            </a:r>
            <a:r>
              <a:rPr lang="en-US" sz="2000" i="1" dirty="0" err="1" smtClean="0"/>
              <a:t>recomputation</a:t>
            </a:r>
            <a:r>
              <a:rPr lang="en-US" sz="2000" i="1" dirty="0" smtClean="0"/>
              <a:t> required and routing converges immediately to new path</a:t>
            </a:r>
          </a:p>
          <a:p>
            <a:pPr marL="742950" lvl="1" indent="-285750" defTabSz="914400"/>
            <a:r>
              <a:rPr lang="en-US" sz="2000" i="1" dirty="0" smtClean="0"/>
              <a:t>Router 1 sends routing updates to “upstream” neighbors</a:t>
            </a:r>
          </a:p>
        </p:txBody>
      </p:sp>
      <p:sp>
        <p:nvSpPr>
          <p:cNvPr id="43015" name="Line 6"/>
          <p:cNvSpPr>
            <a:spLocks noChangeShapeType="1"/>
          </p:cNvSpPr>
          <p:nvPr/>
        </p:nvSpPr>
        <p:spPr bwMode="auto">
          <a:xfrm flipV="1">
            <a:off x="3101975" y="5095875"/>
            <a:ext cx="1257300" cy="603250"/>
          </a:xfrm>
          <a:prstGeom prst="line">
            <a:avLst/>
          </a:prstGeom>
          <a:noFill/>
          <a:ln w="28575">
            <a:solidFill>
              <a:schemeClr val="tx1"/>
            </a:solidFill>
            <a:round/>
            <a:headEnd/>
            <a:tailEnd/>
          </a:ln>
        </p:spPr>
        <p:txBody>
          <a:bodyPr/>
          <a:lstStyle/>
          <a:p>
            <a:pPr algn="l"/>
            <a:endParaRPr lang="en-US">
              <a:latin typeface="+mn-lt"/>
            </a:endParaRPr>
          </a:p>
        </p:txBody>
      </p:sp>
      <p:sp>
        <p:nvSpPr>
          <p:cNvPr id="43016" name="Line 7"/>
          <p:cNvSpPr>
            <a:spLocks noChangeShapeType="1"/>
          </p:cNvSpPr>
          <p:nvPr/>
        </p:nvSpPr>
        <p:spPr bwMode="auto">
          <a:xfrm>
            <a:off x="3090863" y="5959475"/>
            <a:ext cx="1350962" cy="690563"/>
          </a:xfrm>
          <a:prstGeom prst="line">
            <a:avLst/>
          </a:prstGeom>
          <a:noFill/>
          <a:ln w="28575">
            <a:solidFill>
              <a:schemeClr val="tx1"/>
            </a:solidFill>
            <a:round/>
            <a:headEnd/>
            <a:tailEnd/>
          </a:ln>
        </p:spPr>
        <p:txBody>
          <a:bodyPr/>
          <a:lstStyle/>
          <a:p>
            <a:pPr algn="l"/>
            <a:endParaRPr lang="en-US">
              <a:latin typeface="+mn-lt"/>
            </a:endParaRPr>
          </a:p>
        </p:txBody>
      </p:sp>
      <p:sp>
        <p:nvSpPr>
          <p:cNvPr id="43017" name="Line 8"/>
          <p:cNvSpPr>
            <a:spLocks noChangeShapeType="1"/>
          </p:cNvSpPr>
          <p:nvPr/>
        </p:nvSpPr>
        <p:spPr bwMode="auto">
          <a:xfrm>
            <a:off x="5867400" y="4491038"/>
            <a:ext cx="0" cy="2503487"/>
          </a:xfrm>
          <a:prstGeom prst="line">
            <a:avLst/>
          </a:prstGeom>
          <a:noFill/>
          <a:ln w="57150">
            <a:solidFill>
              <a:schemeClr val="tx1"/>
            </a:solidFill>
            <a:round/>
            <a:headEnd/>
            <a:tailEnd/>
          </a:ln>
        </p:spPr>
        <p:txBody>
          <a:bodyPr/>
          <a:lstStyle/>
          <a:p>
            <a:pPr algn="l"/>
            <a:endParaRPr lang="en-US">
              <a:latin typeface="+mn-lt"/>
            </a:endParaRPr>
          </a:p>
        </p:txBody>
      </p:sp>
      <p:sp>
        <p:nvSpPr>
          <p:cNvPr id="43018" name="Line 9"/>
          <p:cNvSpPr>
            <a:spLocks noChangeShapeType="1"/>
          </p:cNvSpPr>
          <p:nvPr/>
        </p:nvSpPr>
        <p:spPr bwMode="auto">
          <a:xfrm>
            <a:off x="5029200" y="50625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19" name="Line 10"/>
          <p:cNvSpPr>
            <a:spLocks noChangeShapeType="1"/>
          </p:cNvSpPr>
          <p:nvPr/>
        </p:nvSpPr>
        <p:spPr bwMode="auto">
          <a:xfrm>
            <a:off x="5029200" y="66500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0" name="Line 11"/>
          <p:cNvSpPr>
            <a:spLocks noChangeShapeType="1"/>
          </p:cNvSpPr>
          <p:nvPr/>
        </p:nvSpPr>
        <p:spPr bwMode="auto">
          <a:xfrm>
            <a:off x="5867400" y="5829300"/>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1" name="Line 12"/>
          <p:cNvSpPr>
            <a:spLocks noChangeShapeType="1"/>
          </p:cNvSpPr>
          <p:nvPr/>
        </p:nvSpPr>
        <p:spPr bwMode="auto">
          <a:xfrm>
            <a:off x="7124700" y="5840413"/>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3022" name="Line 13"/>
          <p:cNvSpPr>
            <a:spLocks noChangeShapeType="1"/>
          </p:cNvSpPr>
          <p:nvPr/>
        </p:nvSpPr>
        <p:spPr bwMode="auto">
          <a:xfrm>
            <a:off x="7962900" y="5095875"/>
            <a:ext cx="0" cy="1554163"/>
          </a:xfrm>
          <a:prstGeom prst="line">
            <a:avLst/>
          </a:prstGeom>
          <a:noFill/>
          <a:ln w="57150">
            <a:solidFill>
              <a:schemeClr val="tx1"/>
            </a:solidFill>
            <a:round/>
            <a:headEnd/>
            <a:tailEnd/>
          </a:ln>
        </p:spPr>
        <p:txBody>
          <a:bodyPr/>
          <a:lstStyle/>
          <a:p>
            <a:pPr algn="l"/>
            <a:endParaRPr lang="en-US">
              <a:latin typeface="+mn-lt"/>
            </a:endParaRPr>
          </a:p>
        </p:txBody>
      </p:sp>
      <p:grpSp>
        <p:nvGrpSpPr>
          <p:cNvPr id="43023" name="Group 14"/>
          <p:cNvGrpSpPr>
            <a:grpSpLocks/>
          </p:cNvGrpSpPr>
          <p:nvPr/>
        </p:nvGrpSpPr>
        <p:grpSpPr bwMode="auto">
          <a:xfrm>
            <a:off x="6621463" y="5613400"/>
            <a:ext cx="754062" cy="409575"/>
            <a:chOff x="4224" y="1068"/>
            <a:chExt cx="432" cy="228"/>
          </a:xfrm>
        </p:grpSpPr>
        <p:grpSp>
          <p:nvGrpSpPr>
            <p:cNvPr id="43073" name="Group 15"/>
            <p:cNvGrpSpPr>
              <a:grpSpLocks/>
            </p:cNvGrpSpPr>
            <p:nvPr/>
          </p:nvGrpSpPr>
          <p:grpSpPr bwMode="auto">
            <a:xfrm>
              <a:off x="4224" y="1068"/>
              <a:ext cx="432" cy="228"/>
              <a:chOff x="4224" y="1068"/>
              <a:chExt cx="432" cy="228"/>
            </a:xfrm>
          </p:grpSpPr>
          <p:sp>
            <p:nvSpPr>
              <p:cNvPr id="768016"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79"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7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4" name="Group 22"/>
          <p:cNvGrpSpPr>
            <a:grpSpLocks/>
          </p:cNvGrpSpPr>
          <p:nvPr/>
        </p:nvGrpSpPr>
        <p:grpSpPr bwMode="auto">
          <a:xfrm>
            <a:off x="4359275" y="4835525"/>
            <a:ext cx="754063" cy="411163"/>
            <a:chOff x="4224" y="1068"/>
            <a:chExt cx="432" cy="228"/>
          </a:xfrm>
        </p:grpSpPr>
        <p:grpSp>
          <p:nvGrpSpPr>
            <p:cNvPr id="43066" name="Group 23"/>
            <p:cNvGrpSpPr>
              <a:grpSpLocks/>
            </p:cNvGrpSpPr>
            <p:nvPr/>
          </p:nvGrpSpPr>
          <p:grpSpPr bwMode="auto">
            <a:xfrm>
              <a:off x="4224" y="1068"/>
              <a:ext cx="432" cy="228"/>
              <a:chOff x="4224" y="1068"/>
              <a:chExt cx="432" cy="228"/>
            </a:xfrm>
          </p:grpSpPr>
          <p:sp>
            <p:nvSpPr>
              <p:cNvPr id="768024"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72"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6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7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5" name="Group 30"/>
          <p:cNvGrpSpPr>
            <a:grpSpLocks/>
          </p:cNvGrpSpPr>
          <p:nvPr/>
        </p:nvGrpSpPr>
        <p:grpSpPr bwMode="auto">
          <a:xfrm>
            <a:off x="4359275" y="6411913"/>
            <a:ext cx="754063" cy="411162"/>
            <a:chOff x="4224" y="1068"/>
            <a:chExt cx="432" cy="228"/>
          </a:xfrm>
        </p:grpSpPr>
        <p:grpSp>
          <p:nvGrpSpPr>
            <p:cNvPr id="43059" name="Group 31"/>
            <p:cNvGrpSpPr>
              <a:grpSpLocks/>
            </p:cNvGrpSpPr>
            <p:nvPr/>
          </p:nvGrpSpPr>
          <p:grpSpPr bwMode="auto">
            <a:xfrm>
              <a:off x="4224" y="1068"/>
              <a:ext cx="432" cy="228"/>
              <a:chOff x="4224" y="1068"/>
              <a:chExt cx="432" cy="228"/>
            </a:xfrm>
          </p:grpSpPr>
          <p:sp>
            <p:nvSpPr>
              <p:cNvPr id="768032"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65"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60"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1"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2"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63"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3026" name="Group 38"/>
          <p:cNvGrpSpPr>
            <a:grpSpLocks/>
          </p:cNvGrpSpPr>
          <p:nvPr/>
        </p:nvGrpSpPr>
        <p:grpSpPr bwMode="auto">
          <a:xfrm>
            <a:off x="2430463" y="5613400"/>
            <a:ext cx="754062" cy="409575"/>
            <a:chOff x="4224" y="1068"/>
            <a:chExt cx="432" cy="228"/>
          </a:xfrm>
        </p:grpSpPr>
        <p:grpSp>
          <p:nvGrpSpPr>
            <p:cNvPr id="43052" name="Group 39"/>
            <p:cNvGrpSpPr>
              <a:grpSpLocks/>
            </p:cNvGrpSpPr>
            <p:nvPr/>
          </p:nvGrpSpPr>
          <p:grpSpPr bwMode="auto">
            <a:xfrm>
              <a:off x="4224" y="1068"/>
              <a:ext cx="432" cy="228"/>
              <a:chOff x="4224" y="1068"/>
              <a:chExt cx="432" cy="228"/>
            </a:xfrm>
          </p:grpSpPr>
          <p:sp>
            <p:nvSpPr>
              <p:cNvPr id="768040"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58"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53"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4"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5"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56"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3027" name="Text Box 46"/>
          <p:cNvSpPr txBox="1">
            <a:spLocks noChangeArrowheads="1"/>
          </p:cNvSpPr>
          <p:nvPr/>
        </p:nvSpPr>
        <p:spPr bwMode="auto">
          <a:xfrm>
            <a:off x="2219219" y="5267325"/>
            <a:ext cx="1133582"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3028" name="Text Box 47"/>
          <p:cNvSpPr txBox="1">
            <a:spLocks noChangeArrowheads="1"/>
          </p:cNvSpPr>
          <p:nvPr/>
        </p:nvSpPr>
        <p:spPr bwMode="auto">
          <a:xfrm>
            <a:off x="4106863" y="4556125"/>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3029" name="Text Box 48"/>
          <p:cNvSpPr txBox="1">
            <a:spLocks noChangeArrowheads="1"/>
          </p:cNvSpPr>
          <p:nvPr/>
        </p:nvSpPr>
        <p:spPr bwMode="auto">
          <a:xfrm>
            <a:off x="4106863" y="6778625"/>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3030" name="Text Box 49"/>
          <p:cNvSpPr txBox="1">
            <a:spLocks noChangeArrowheads="1"/>
          </p:cNvSpPr>
          <p:nvPr/>
        </p:nvSpPr>
        <p:spPr bwMode="auto">
          <a:xfrm>
            <a:off x="6411075" y="5321300"/>
            <a:ext cx="1100976"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3031" name="Text Box 50"/>
          <p:cNvSpPr txBox="1">
            <a:spLocks noChangeArrowheads="1"/>
          </p:cNvSpPr>
          <p:nvPr/>
        </p:nvSpPr>
        <p:spPr bwMode="auto">
          <a:xfrm>
            <a:off x="7930025" y="5300663"/>
            <a:ext cx="451975" cy="129540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3032" name="Text Box 51"/>
          <p:cNvSpPr txBox="1">
            <a:spLocks noChangeArrowheads="1"/>
          </p:cNvSpPr>
          <p:nvPr/>
        </p:nvSpPr>
        <p:spPr bwMode="auto">
          <a:xfrm>
            <a:off x="3101975" y="4749800"/>
            <a:ext cx="1004888"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
        <p:nvSpPr>
          <p:cNvPr id="43033" name="Text Box 52"/>
          <p:cNvSpPr txBox="1">
            <a:spLocks noChangeArrowheads="1"/>
          </p:cNvSpPr>
          <p:nvPr/>
        </p:nvSpPr>
        <p:spPr bwMode="auto">
          <a:xfrm>
            <a:off x="2933700" y="62833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3034" name="Text Box 53"/>
          <p:cNvSpPr txBox="1">
            <a:spLocks noChangeArrowheads="1"/>
          </p:cNvSpPr>
          <p:nvPr/>
        </p:nvSpPr>
        <p:spPr bwMode="auto">
          <a:xfrm>
            <a:off x="4945063" y="559117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3035" name="Text Box 54"/>
          <p:cNvSpPr txBox="1">
            <a:spLocks noChangeArrowheads="1"/>
          </p:cNvSpPr>
          <p:nvPr/>
        </p:nvSpPr>
        <p:spPr bwMode="auto">
          <a:xfrm>
            <a:off x="7459663" y="67151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3036" name="Freeform 55"/>
          <p:cNvSpPr>
            <a:spLocks/>
          </p:cNvSpPr>
          <p:nvPr/>
        </p:nvSpPr>
        <p:spPr bwMode="auto">
          <a:xfrm>
            <a:off x="3017838" y="4922838"/>
            <a:ext cx="4913312" cy="679450"/>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00CC00"/>
            </a:solidFill>
            <a:round/>
            <a:headEnd/>
            <a:tailEnd type="triangle" w="med" len="med"/>
          </a:ln>
        </p:spPr>
        <p:txBody>
          <a:bodyPr/>
          <a:lstStyle/>
          <a:p>
            <a:pPr algn="l"/>
            <a:endParaRPr lang="en-US">
              <a:latin typeface="+mn-lt"/>
            </a:endParaRPr>
          </a:p>
        </p:txBody>
      </p:sp>
      <p:sp>
        <p:nvSpPr>
          <p:cNvPr id="43037" name="Freeform 56"/>
          <p:cNvSpPr>
            <a:spLocks/>
          </p:cNvSpPr>
          <p:nvPr/>
        </p:nvSpPr>
        <p:spPr bwMode="auto">
          <a:xfrm flipV="1">
            <a:off x="3017838" y="6027802"/>
            <a:ext cx="4945062" cy="690563"/>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99FF99"/>
            </a:solidFill>
            <a:prstDash val="dash"/>
            <a:round/>
            <a:headEnd/>
            <a:tailEnd type="triangle" w="med" len="med"/>
          </a:ln>
        </p:spPr>
        <p:txBody>
          <a:bodyPr/>
          <a:lstStyle/>
          <a:p>
            <a:pPr algn="l"/>
            <a:endParaRPr lang="en-US">
              <a:latin typeface="+mn-lt"/>
            </a:endParaRPr>
          </a:p>
        </p:txBody>
      </p:sp>
      <p:sp>
        <p:nvSpPr>
          <p:cNvPr id="43038" name="AutoShape 57"/>
          <p:cNvSpPr>
            <a:spLocks noChangeArrowheads="1"/>
          </p:cNvSpPr>
          <p:nvPr/>
        </p:nvSpPr>
        <p:spPr bwMode="auto">
          <a:xfrm rot="4117763">
            <a:off x="3556000" y="6096000"/>
            <a:ext cx="431800" cy="50165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p:spPr>
        <p:txBody>
          <a:bodyPr wrap="none" anchor="ctr"/>
          <a:lstStyle/>
          <a:p>
            <a:pPr algn="l"/>
            <a:endParaRPr lang="en-US">
              <a:latin typeface="+mn-lt"/>
            </a:endParaRPr>
          </a:p>
        </p:txBody>
      </p:sp>
      <p:grpSp>
        <p:nvGrpSpPr>
          <p:cNvPr id="43039" name="Group 58"/>
          <p:cNvGrpSpPr>
            <a:grpSpLocks/>
          </p:cNvGrpSpPr>
          <p:nvPr/>
        </p:nvGrpSpPr>
        <p:grpSpPr bwMode="auto">
          <a:xfrm>
            <a:off x="838200" y="5613400"/>
            <a:ext cx="754063" cy="409575"/>
            <a:chOff x="4224" y="1068"/>
            <a:chExt cx="432" cy="228"/>
          </a:xfrm>
        </p:grpSpPr>
        <p:grpSp>
          <p:nvGrpSpPr>
            <p:cNvPr id="43045" name="Group 59"/>
            <p:cNvGrpSpPr>
              <a:grpSpLocks/>
            </p:cNvGrpSpPr>
            <p:nvPr/>
          </p:nvGrpSpPr>
          <p:grpSpPr bwMode="auto">
            <a:xfrm>
              <a:off x="4224" y="1068"/>
              <a:ext cx="432" cy="228"/>
              <a:chOff x="4224" y="1068"/>
              <a:chExt cx="432" cy="228"/>
            </a:xfrm>
          </p:grpSpPr>
          <p:sp>
            <p:nvSpPr>
              <p:cNvPr id="768060" name="AutoShape 6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3051" name="Oval 6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3046" name="AutoShape 6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7" name="AutoShape 6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8" name="AutoShape 6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3049" name="AutoShape 6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3040" name="Text Box 66"/>
          <p:cNvSpPr txBox="1">
            <a:spLocks noChangeArrowheads="1"/>
          </p:cNvSpPr>
          <p:nvPr/>
        </p:nvSpPr>
        <p:spPr bwMode="auto">
          <a:xfrm>
            <a:off x="626725" y="5267325"/>
            <a:ext cx="1133814"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a:latin typeface="+mn-lt"/>
              </a:rPr>
              <a:t>Router 0</a:t>
            </a:r>
          </a:p>
        </p:txBody>
      </p:sp>
      <p:sp>
        <p:nvSpPr>
          <p:cNvPr id="43041" name="Line 67"/>
          <p:cNvSpPr>
            <a:spLocks noChangeShapeType="1"/>
          </p:cNvSpPr>
          <p:nvPr/>
        </p:nvSpPr>
        <p:spPr bwMode="auto">
          <a:xfrm flipH="1">
            <a:off x="1612900" y="5926138"/>
            <a:ext cx="755650" cy="0"/>
          </a:xfrm>
          <a:prstGeom prst="line">
            <a:avLst/>
          </a:prstGeom>
          <a:noFill/>
          <a:ln w="25400">
            <a:solidFill>
              <a:srgbClr val="FF9900"/>
            </a:solidFill>
            <a:prstDash val="sysDot"/>
            <a:round/>
            <a:headEnd/>
            <a:tailEnd type="triangle" w="med" len="sm"/>
          </a:ln>
        </p:spPr>
        <p:txBody>
          <a:bodyPr/>
          <a:lstStyle/>
          <a:p>
            <a:pPr algn="l"/>
            <a:endParaRPr lang="en-US">
              <a:latin typeface="+mn-lt"/>
            </a:endParaRPr>
          </a:p>
        </p:txBody>
      </p:sp>
      <p:sp>
        <p:nvSpPr>
          <p:cNvPr id="43042" name="Line 68"/>
          <p:cNvSpPr>
            <a:spLocks noChangeShapeType="1"/>
          </p:cNvSpPr>
          <p:nvPr/>
        </p:nvSpPr>
        <p:spPr bwMode="auto">
          <a:xfrm flipV="1">
            <a:off x="3279775" y="5224463"/>
            <a:ext cx="1120775" cy="519112"/>
          </a:xfrm>
          <a:prstGeom prst="line">
            <a:avLst/>
          </a:prstGeom>
          <a:noFill/>
          <a:ln w="25400">
            <a:solidFill>
              <a:srgbClr val="FF9900"/>
            </a:solidFill>
            <a:prstDash val="sysDot"/>
            <a:round/>
            <a:headEnd/>
            <a:tailEnd type="triangle" w="med" len="sm"/>
          </a:ln>
        </p:spPr>
        <p:txBody>
          <a:bodyPr/>
          <a:lstStyle/>
          <a:p>
            <a:pPr algn="l"/>
            <a:endParaRPr lang="en-US">
              <a:latin typeface="+mn-lt"/>
            </a:endParaRPr>
          </a:p>
        </p:txBody>
      </p:sp>
      <p:sp>
        <p:nvSpPr>
          <p:cNvPr id="43043" name="Text Box 69"/>
          <p:cNvSpPr txBox="1">
            <a:spLocks noChangeArrowheads="1"/>
          </p:cNvSpPr>
          <p:nvPr/>
        </p:nvSpPr>
        <p:spPr bwMode="auto">
          <a:xfrm>
            <a:off x="1571804" y="5353309"/>
            <a:ext cx="901700" cy="502986"/>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300" dirty="0">
                <a:latin typeface="+mn-lt"/>
              </a:rPr>
              <a:t>Routing update</a:t>
            </a:r>
          </a:p>
        </p:txBody>
      </p:sp>
      <p:sp>
        <p:nvSpPr>
          <p:cNvPr id="43044" name="Text Box 70"/>
          <p:cNvSpPr txBox="1">
            <a:spLocks noChangeArrowheads="1"/>
          </p:cNvSpPr>
          <p:nvPr/>
        </p:nvSpPr>
        <p:spPr bwMode="auto">
          <a:xfrm rot="-1435611">
            <a:off x="3398806" y="5471332"/>
            <a:ext cx="939418" cy="502986"/>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300" dirty="0">
                <a:latin typeface="+mn-lt"/>
              </a:rPr>
              <a:t>Routing update</a:t>
            </a:r>
          </a:p>
        </p:txBody>
      </p:sp>
      <p:sp>
        <p:nvSpPr>
          <p:cNvPr id="72" name="Text Box 51"/>
          <p:cNvSpPr txBox="1">
            <a:spLocks noChangeArrowheads="1"/>
          </p:cNvSpPr>
          <p:nvPr/>
        </p:nvSpPr>
        <p:spPr bwMode="auto">
          <a:xfrm>
            <a:off x="1488281" y="5974953"/>
            <a:ext cx="1004888"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dirty="0">
                <a:latin typeface="+mn-lt"/>
              </a:rPr>
              <a:t>b: 56</a:t>
            </a:r>
          </a:p>
          <a:p>
            <a:pPr algn="l" defTabSz="1019175">
              <a:lnSpc>
                <a:spcPct val="80000"/>
              </a:lnSpc>
              <a:spcBef>
                <a:spcPct val="50000"/>
              </a:spcBef>
              <a:buClrTx/>
              <a:buSzTx/>
              <a:buFontTx/>
              <a:buNone/>
            </a:pPr>
            <a:r>
              <a:rPr lang="en-US" sz="1300" dirty="0">
                <a:latin typeface="+mn-lt"/>
              </a:rPr>
              <a:t>d: 2000</a:t>
            </a:r>
          </a:p>
        </p:txBody>
      </p:sp>
    </p:spTree>
    <p:extLst>
      <p:ext uri="{BB962C8B-B14F-4D97-AF65-F5344CB8AC3E}">
        <p14:creationId xmlns:p14="http://schemas.microsoft.com/office/powerpoint/2010/main" xmlns="" val="596244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0"/>
          </p:nvPr>
        </p:nvSpPr>
        <p:spPr>
          <a:noFill/>
        </p:spPr>
        <p:txBody>
          <a:bodyPr/>
          <a:lstStyle/>
          <a:p>
            <a:pPr defTabSz="1019175"/>
            <a:fld id="{7A910484-8BAD-4734-91E3-00AB9375C3B8}" type="slidenum">
              <a:rPr lang="en-US" smtClean="0"/>
              <a:pPr defTabSz="1019175"/>
              <a:t>35</a:t>
            </a:fld>
            <a:endParaRPr lang="en-US" smtClean="0"/>
          </a:p>
        </p:txBody>
      </p:sp>
      <p:sp>
        <p:nvSpPr>
          <p:cNvPr id="44035" name="Line 2"/>
          <p:cNvSpPr>
            <a:spLocks noChangeShapeType="1"/>
          </p:cNvSpPr>
          <p:nvPr/>
        </p:nvSpPr>
        <p:spPr bwMode="auto">
          <a:xfrm flipH="1" flipV="1">
            <a:off x="1508125" y="5613400"/>
            <a:ext cx="1006475" cy="388938"/>
          </a:xfrm>
          <a:prstGeom prst="line">
            <a:avLst/>
          </a:prstGeom>
          <a:noFill/>
          <a:ln w="28575">
            <a:solidFill>
              <a:schemeClr val="tx1"/>
            </a:solidFill>
            <a:round/>
            <a:headEnd/>
            <a:tailEnd/>
          </a:ln>
        </p:spPr>
        <p:txBody>
          <a:bodyPr/>
          <a:lstStyle/>
          <a:p>
            <a:pPr algn="l"/>
            <a:endParaRPr lang="en-US">
              <a:latin typeface="+mn-lt"/>
            </a:endParaRPr>
          </a:p>
        </p:txBody>
      </p:sp>
      <p:sp>
        <p:nvSpPr>
          <p:cNvPr id="44036" name="Rectangle 3"/>
          <p:cNvSpPr>
            <a:spLocks noGrp="1" noChangeArrowheads="1"/>
          </p:cNvSpPr>
          <p:nvPr>
            <p:ph type="title"/>
          </p:nvPr>
        </p:nvSpPr>
        <p:spPr/>
        <p:txBody>
          <a:bodyPr/>
          <a:lstStyle/>
          <a:p>
            <a:pPr defTabSz="914400"/>
            <a:r>
              <a:rPr lang="en-US" dirty="0" smtClean="0"/>
              <a:t>Exercise</a:t>
            </a:r>
          </a:p>
        </p:txBody>
      </p:sp>
      <p:sp>
        <p:nvSpPr>
          <p:cNvPr id="44037" name="Rectangle 4"/>
          <p:cNvSpPr>
            <a:spLocks noGrp="1" noChangeArrowheads="1"/>
          </p:cNvSpPr>
          <p:nvPr>
            <p:ph type="body" sz="half" idx="1"/>
          </p:nvPr>
        </p:nvSpPr>
        <p:spPr>
          <a:xfrm>
            <a:off x="168275" y="1468438"/>
            <a:ext cx="9253127" cy="2849562"/>
          </a:xfrm>
        </p:spPr>
        <p:txBody>
          <a:bodyPr/>
          <a:lstStyle/>
          <a:p>
            <a:pPr marL="457200" indent="-457200" defTabSz="914400">
              <a:buFont typeface="+mj-lt"/>
              <a:buAutoNum type="arabicPeriod" startAt="3"/>
            </a:pPr>
            <a:r>
              <a:rPr lang="en-US" sz="2200" dirty="0" smtClean="0"/>
              <a:t>Consider the network below</a:t>
            </a:r>
          </a:p>
          <a:p>
            <a:pPr marL="720725" lvl="1" indent="-342900" defTabSz="914400">
              <a:buFont typeface="+mj-lt"/>
              <a:buAutoNum type="alphaLcPeriod"/>
            </a:pPr>
            <a:r>
              <a:rPr lang="en-US" sz="1800" dirty="0" smtClean="0"/>
              <a:t>Compute the best path from Router 0 to Network N</a:t>
            </a:r>
          </a:p>
          <a:p>
            <a:pPr marL="720725" lvl="1" indent="-342900" defTabSz="914400">
              <a:buFont typeface="+mj-lt"/>
              <a:buAutoNum type="alphaLcPeriod"/>
            </a:pPr>
            <a:r>
              <a:rPr lang="en-US" sz="1800" dirty="0" smtClean="0"/>
              <a:t>Next assume that the link between Router 0 and Router 2 fails.  Describe what happens, </a:t>
            </a:r>
            <a:r>
              <a:rPr lang="en-US" sz="1800" i="1" dirty="0" smtClean="0"/>
              <a:t>i.e.,</a:t>
            </a:r>
            <a:r>
              <a:rPr lang="en-US" sz="1800" dirty="0" smtClean="0"/>
              <a:t> identify path </a:t>
            </a:r>
            <a:r>
              <a:rPr lang="en-US" sz="1800" dirty="0" err="1" smtClean="0"/>
              <a:t>recomputations</a:t>
            </a:r>
            <a:r>
              <a:rPr lang="en-US" sz="1800" dirty="0" smtClean="0"/>
              <a:t>, if any, and subsequent routing updates</a:t>
            </a:r>
          </a:p>
        </p:txBody>
      </p:sp>
      <p:sp>
        <p:nvSpPr>
          <p:cNvPr id="44039" name="Line 6"/>
          <p:cNvSpPr>
            <a:spLocks noChangeShapeType="1"/>
          </p:cNvSpPr>
          <p:nvPr/>
        </p:nvSpPr>
        <p:spPr bwMode="auto">
          <a:xfrm flipV="1">
            <a:off x="1508125" y="5095875"/>
            <a:ext cx="2851150" cy="431800"/>
          </a:xfrm>
          <a:prstGeom prst="line">
            <a:avLst/>
          </a:prstGeom>
          <a:noFill/>
          <a:ln w="28575">
            <a:solidFill>
              <a:schemeClr val="tx1"/>
            </a:solidFill>
            <a:round/>
            <a:headEnd/>
            <a:tailEnd/>
          </a:ln>
        </p:spPr>
        <p:txBody>
          <a:bodyPr/>
          <a:lstStyle/>
          <a:p>
            <a:pPr algn="l"/>
            <a:endParaRPr lang="en-US">
              <a:latin typeface="+mn-lt"/>
            </a:endParaRPr>
          </a:p>
        </p:txBody>
      </p:sp>
      <p:sp>
        <p:nvSpPr>
          <p:cNvPr id="44040" name="Line 7"/>
          <p:cNvSpPr>
            <a:spLocks noChangeShapeType="1"/>
          </p:cNvSpPr>
          <p:nvPr/>
        </p:nvSpPr>
        <p:spPr bwMode="auto">
          <a:xfrm>
            <a:off x="3101975" y="6130925"/>
            <a:ext cx="1339850" cy="519113"/>
          </a:xfrm>
          <a:prstGeom prst="line">
            <a:avLst/>
          </a:prstGeom>
          <a:noFill/>
          <a:ln w="28575">
            <a:solidFill>
              <a:schemeClr val="tx1"/>
            </a:solidFill>
            <a:round/>
            <a:headEnd/>
            <a:tailEnd/>
          </a:ln>
        </p:spPr>
        <p:txBody>
          <a:bodyPr/>
          <a:lstStyle/>
          <a:p>
            <a:pPr algn="l"/>
            <a:endParaRPr lang="en-US">
              <a:latin typeface="+mn-lt"/>
            </a:endParaRPr>
          </a:p>
        </p:txBody>
      </p:sp>
      <p:sp>
        <p:nvSpPr>
          <p:cNvPr id="44041" name="Line 8"/>
          <p:cNvSpPr>
            <a:spLocks noChangeShapeType="1"/>
          </p:cNvSpPr>
          <p:nvPr/>
        </p:nvSpPr>
        <p:spPr bwMode="auto">
          <a:xfrm>
            <a:off x="5867400" y="4491038"/>
            <a:ext cx="0" cy="2503487"/>
          </a:xfrm>
          <a:prstGeom prst="line">
            <a:avLst/>
          </a:prstGeom>
          <a:noFill/>
          <a:ln w="57150">
            <a:solidFill>
              <a:schemeClr val="tx1"/>
            </a:solidFill>
            <a:round/>
            <a:headEnd/>
            <a:tailEnd/>
          </a:ln>
        </p:spPr>
        <p:txBody>
          <a:bodyPr/>
          <a:lstStyle/>
          <a:p>
            <a:pPr algn="l"/>
            <a:endParaRPr lang="en-US">
              <a:latin typeface="+mn-lt"/>
            </a:endParaRPr>
          </a:p>
        </p:txBody>
      </p:sp>
      <p:sp>
        <p:nvSpPr>
          <p:cNvPr id="44042" name="Line 9"/>
          <p:cNvSpPr>
            <a:spLocks noChangeShapeType="1"/>
          </p:cNvSpPr>
          <p:nvPr/>
        </p:nvSpPr>
        <p:spPr bwMode="auto">
          <a:xfrm>
            <a:off x="5029200" y="50625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3" name="Line 10"/>
          <p:cNvSpPr>
            <a:spLocks noChangeShapeType="1"/>
          </p:cNvSpPr>
          <p:nvPr/>
        </p:nvSpPr>
        <p:spPr bwMode="auto">
          <a:xfrm>
            <a:off x="5029200" y="66500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4" name="Line 11"/>
          <p:cNvSpPr>
            <a:spLocks noChangeShapeType="1"/>
          </p:cNvSpPr>
          <p:nvPr/>
        </p:nvSpPr>
        <p:spPr bwMode="auto">
          <a:xfrm>
            <a:off x="5867400" y="5829300"/>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5" name="Line 12"/>
          <p:cNvSpPr>
            <a:spLocks noChangeShapeType="1"/>
          </p:cNvSpPr>
          <p:nvPr/>
        </p:nvSpPr>
        <p:spPr bwMode="auto">
          <a:xfrm>
            <a:off x="7124700" y="5840413"/>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6" name="Line 13"/>
          <p:cNvSpPr>
            <a:spLocks noChangeShapeType="1"/>
          </p:cNvSpPr>
          <p:nvPr/>
        </p:nvSpPr>
        <p:spPr bwMode="auto">
          <a:xfrm>
            <a:off x="7962900" y="5095875"/>
            <a:ext cx="0" cy="1554163"/>
          </a:xfrm>
          <a:prstGeom prst="line">
            <a:avLst/>
          </a:prstGeom>
          <a:noFill/>
          <a:ln w="57150">
            <a:solidFill>
              <a:schemeClr val="tx1"/>
            </a:solidFill>
            <a:round/>
            <a:headEnd/>
            <a:tailEnd/>
          </a:ln>
        </p:spPr>
        <p:txBody>
          <a:bodyPr/>
          <a:lstStyle/>
          <a:p>
            <a:pPr algn="l"/>
            <a:endParaRPr lang="en-US">
              <a:latin typeface="+mn-lt"/>
            </a:endParaRPr>
          </a:p>
        </p:txBody>
      </p:sp>
      <p:grpSp>
        <p:nvGrpSpPr>
          <p:cNvPr id="44047" name="Group 14"/>
          <p:cNvGrpSpPr>
            <a:grpSpLocks/>
          </p:cNvGrpSpPr>
          <p:nvPr/>
        </p:nvGrpSpPr>
        <p:grpSpPr bwMode="auto">
          <a:xfrm>
            <a:off x="6621463" y="5613400"/>
            <a:ext cx="754062" cy="409575"/>
            <a:chOff x="4224" y="1068"/>
            <a:chExt cx="432" cy="228"/>
          </a:xfrm>
        </p:grpSpPr>
        <p:grpSp>
          <p:nvGrpSpPr>
            <p:cNvPr id="44093" name="Group 15"/>
            <p:cNvGrpSpPr>
              <a:grpSpLocks/>
            </p:cNvGrpSpPr>
            <p:nvPr/>
          </p:nvGrpSpPr>
          <p:grpSpPr bwMode="auto">
            <a:xfrm>
              <a:off x="4224" y="1068"/>
              <a:ext cx="432" cy="228"/>
              <a:chOff x="4224" y="1068"/>
              <a:chExt cx="432" cy="228"/>
            </a:xfrm>
          </p:grpSpPr>
          <p:sp>
            <p:nvSpPr>
              <p:cNvPr id="769040"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99"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9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48" name="Group 22"/>
          <p:cNvGrpSpPr>
            <a:grpSpLocks/>
          </p:cNvGrpSpPr>
          <p:nvPr/>
        </p:nvGrpSpPr>
        <p:grpSpPr bwMode="auto">
          <a:xfrm>
            <a:off x="4359275" y="4835525"/>
            <a:ext cx="754063" cy="411163"/>
            <a:chOff x="4224" y="1068"/>
            <a:chExt cx="432" cy="228"/>
          </a:xfrm>
        </p:grpSpPr>
        <p:grpSp>
          <p:nvGrpSpPr>
            <p:cNvPr id="44086" name="Group 23"/>
            <p:cNvGrpSpPr>
              <a:grpSpLocks/>
            </p:cNvGrpSpPr>
            <p:nvPr/>
          </p:nvGrpSpPr>
          <p:grpSpPr bwMode="auto">
            <a:xfrm>
              <a:off x="4224" y="1068"/>
              <a:ext cx="432" cy="228"/>
              <a:chOff x="4224" y="1068"/>
              <a:chExt cx="432" cy="228"/>
            </a:xfrm>
          </p:grpSpPr>
          <p:sp>
            <p:nvSpPr>
              <p:cNvPr id="769048"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92"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8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49" name="Group 30"/>
          <p:cNvGrpSpPr>
            <a:grpSpLocks/>
          </p:cNvGrpSpPr>
          <p:nvPr/>
        </p:nvGrpSpPr>
        <p:grpSpPr bwMode="auto">
          <a:xfrm>
            <a:off x="4359275" y="6411913"/>
            <a:ext cx="754063" cy="411162"/>
            <a:chOff x="4224" y="1068"/>
            <a:chExt cx="432" cy="228"/>
          </a:xfrm>
        </p:grpSpPr>
        <p:grpSp>
          <p:nvGrpSpPr>
            <p:cNvPr id="44079" name="Group 31"/>
            <p:cNvGrpSpPr>
              <a:grpSpLocks/>
            </p:cNvGrpSpPr>
            <p:nvPr/>
          </p:nvGrpSpPr>
          <p:grpSpPr bwMode="auto">
            <a:xfrm>
              <a:off x="4224" y="1068"/>
              <a:ext cx="432" cy="228"/>
              <a:chOff x="4224" y="1068"/>
              <a:chExt cx="432" cy="228"/>
            </a:xfrm>
          </p:grpSpPr>
          <p:sp>
            <p:nvSpPr>
              <p:cNvPr id="769056"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85"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80"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1"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2"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3"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50" name="Group 38"/>
          <p:cNvGrpSpPr>
            <a:grpSpLocks/>
          </p:cNvGrpSpPr>
          <p:nvPr/>
        </p:nvGrpSpPr>
        <p:grpSpPr bwMode="auto">
          <a:xfrm>
            <a:off x="2398713" y="5915025"/>
            <a:ext cx="755650" cy="411163"/>
            <a:chOff x="4224" y="1068"/>
            <a:chExt cx="432" cy="228"/>
          </a:xfrm>
        </p:grpSpPr>
        <p:grpSp>
          <p:nvGrpSpPr>
            <p:cNvPr id="44072" name="Group 39"/>
            <p:cNvGrpSpPr>
              <a:grpSpLocks/>
            </p:cNvGrpSpPr>
            <p:nvPr/>
          </p:nvGrpSpPr>
          <p:grpSpPr bwMode="auto">
            <a:xfrm>
              <a:off x="4224" y="1068"/>
              <a:ext cx="432" cy="228"/>
              <a:chOff x="4224" y="1068"/>
              <a:chExt cx="432" cy="228"/>
            </a:xfrm>
          </p:grpSpPr>
          <p:sp>
            <p:nvSpPr>
              <p:cNvPr id="769064"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78"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73"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4"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5"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6"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4051" name="Text Box 46"/>
          <p:cNvSpPr txBox="1">
            <a:spLocks noChangeArrowheads="1"/>
          </p:cNvSpPr>
          <p:nvPr/>
        </p:nvSpPr>
        <p:spPr bwMode="auto">
          <a:xfrm>
            <a:off x="2095500" y="6303963"/>
            <a:ext cx="1173163"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4052" name="Text Box 47"/>
          <p:cNvSpPr txBox="1">
            <a:spLocks noChangeArrowheads="1"/>
          </p:cNvSpPr>
          <p:nvPr/>
        </p:nvSpPr>
        <p:spPr bwMode="auto">
          <a:xfrm>
            <a:off x="4130211" y="4556125"/>
            <a:ext cx="1129177"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4053" name="Text Box 48"/>
          <p:cNvSpPr txBox="1">
            <a:spLocks noChangeArrowheads="1"/>
          </p:cNvSpPr>
          <p:nvPr/>
        </p:nvSpPr>
        <p:spPr bwMode="auto">
          <a:xfrm>
            <a:off x="4130211" y="6778625"/>
            <a:ext cx="1129177"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4054" name="Text Box 49"/>
          <p:cNvSpPr txBox="1">
            <a:spLocks noChangeArrowheads="1"/>
          </p:cNvSpPr>
          <p:nvPr/>
        </p:nvSpPr>
        <p:spPr bwMode="auto">
          <a:xfrm>
            <a:off x="6421349" y="5321300"/>
            <a:ext cx="1090702"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4055" name="Text Box 50"/>
          <p:cNvSpPr txBox="1">
            <a:spLocks noChangeArrowheads="1"/>
          </p:cNvSpPr>
          <p:nvPr/>
        </p:nvSpPr>
        <p:spPr bwMode="auto">
          <a:xfrm>
            <a:off x="7930025" y="5300663"/>
            <a:ext cx="451975" cy="129540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4056" name="Text Box 51"/>
          <p:cNvSpPr txBox="1">
            <a:spLocks noChangeArrowheads="1"/>
          </p:cNvSpPr>
          <p:nvPr/>
        </p:nvSpPr>
        <p:spPr bwMode="auto">
          <a:xfrm>
            <a:off x="2849563" y="4576763"/>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4057" name="Text Box 52"/>
          <p:cNvSpPr txBox="1">
            <a:spLocks noChangeArrowheads="1"/>
          </p:cNvSpPr>
          <p:nvPr/>
        </p:nvSpPr>
        <p:spPr bwMode="auto">
          <a:xfrm>
            <a:off x="3268663" y="6477000"/>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56</a:t>
            </a:r>
          </a:p>
          <a:p>
            <a:pPr algn="l" defTabSz="1019175">
              <a:lnSpc>
                <a:spcPct val="80000"/>
              </a:lnSpc>
              <a:spcBef>
                <a:spcPct val="50000"/>
              </a:spcBef>
              <a:buClrTx/>
              <a:buSzTx/>
              <a:buFontTx/>
              <a:buNone/>
            </a:pPr>
            <a:r>
              <a:rPr lang="en-US" sz="1300">
                <a:latin typeface="+mn-lt"/>
              </a:rPr>
              <a:t>d: 1000</a:t>
            </a:r>
          </a:p>
        </p:txBody>
      </p:sp>
      <p:sp>
        <p:nvSpPr>
          <p:cNvPr id="44058" name="Text Box 53"/>
          <p:cNvSpPr txBox="1">
            <a:spLocks noChangeArrowheads="1"/>
          </p:cNvSpPr>
          <p:nvPr/>
        </p:nvSpPr>
        <p:spPr bwMode="auto">
          <a:xfrm>
            <a:off x="4945063" y="559117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4059" name="Text Box 54"/>
          <p:cNvSpPr txBox="1">
            <a:spLocks noChangeArrowheads="1"/>
          </p:cNvSpPr>
          <p:nvPr/>
        </p:nvSpPr>
        <p:spPr bwMode="auto">
          <a:xfrm>
            <a:off x="7459663" y="67151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grpSp>
        <p:nvGrpSpPr>
          <p:cNvPr id="44061" name="Group 56"/>
          <p:cNvGrpSpPr>
            <a:grpSpLocks/>
          </p:cNvGrpSpPr>
          <p:nvPr/>
        </p:nvGrpSpPr>
        <p:grpSpPr bwMode="auto">
          <a:xfrm>
            <a:off x="838200" y="5419725"/>
            <a:ext cx="754063" cy="409575"/>
            <a:chOff x="4224" y="1068"/>
            <a:chExt cx="432" cy="228"/>
          </a:xfrm>
        </p:grpSpPr>
        <p:grpSp>
          <p:nvGrpSpPr>
            <p:cNvPr id="44065" name="Group 57"/>
            <p:cNvGrpSpPr>
              <a:grpSpLocks/>
            </p:cNvGrpSpPr>
            <p:nvPr/>
          </p:nvGrpSpPr>
          <p:grpSpPr bwMode="auto">
            <a:xfrm>
              <a:off x="4224" y="1068"/>
              <a:ext cx="432" cy="228"/>
              <a:chOff x="4224" y="1068"/>
              <a:chExt cx="432" cy="228"/>
            </a:xfrm>
          </p:grpSpPr>
          <p:sp>
            <p:nvSpPr>
              <p:cNvPr id="769082" name="AutoShape 58"/>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71" name="Oval 59"/>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66" name="AutoShape 60"/>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7" name="AutoShape 61"/>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8" name="AutoShape 62"/>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9" name="AutoShape 63"/>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4062" name="Text Box 64"/>
          <p:cNvSpPr txBox="1">
            <a:spLocks noChangeArrowheads="1"/>
          </p:cNvSpPr>
          <p:nvPr/>
        </p:nvSpPr>
        <p:spPr bwMode="auto">
          <a:xfrm>
            <a:off x="636999" y="5073650"/>
            <a:ext cx="1123540"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0</a:t>
            </a:r>
          </a:p>
        </p:txBody>
      </p:sp>
      <p:sp>
        <p:nvSpPr>
          <p:cNvPr id="44063" name="Text Box 65"/>
          <p:cNvSpPr txBox="1">
            <a:spLocks noChangeArrowheads="1"/>
          </p:cNvSpPr>
          <p:nvPr/>
        </p:nvSpPr>
        <p:spPr bwMode="auto">
          <a:xfrm>
            <a:off x="1592263" y="58515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56</a:t>
            </a:r>
          </a:p>
          <a:p>
            <a:pPr algn="l" defTabSz="1019175">
              <a:lnSpc>
                <a:spcPct val="80000"/>
              </a:lnSpc>
              <a:spcBef>
                <a:spcPct val="50000"/>
              </a:spcBef>
              <a:buClrTx/>
              <a:buSzTx/>
              <a:buFontTx/>
              <a:buNone/>
            </a:pPr>
            <a:r>
              <a:rPr lang="en-US" sz="1300">
                <a:latin typeface="+mn-lt"/>
              </a:rPr>
              <a:t>d: 1000</a:t>
            </a:r>
          </a:p>
        </p:txBody>
      </p:sp>
      <p:sp>
        <p:nvSpPr>
          <p:cNvPr id="69" name="AutoShape 55"/>
          <p:cNvSpPr>
            <a:spLocks noChangeArrowheads="1"/>
          </p:cNvSpPr>
          <p:nvPr/>
        </p:nvSpPr>
        <p:spPr bwMode="auto">
          <a:xfrm rot="4117763">
            <a:off x="2131219" y="5145881"/>
            <a:ext cx="431800" cy="50323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p:spPr>
        <p:txBody>
          <a:bodyPr wrap="none" anchor="ctr"/>
          <a:lstStyle/>
          <a:p>
            <a:pPr algn="l"/>
            <a:endParaRPr lang="en-US">
              <a:latin typeface="+mn-lt"/>
            </a:endParaRPr>
          </a:p>
        </p:txBody>
      </p:sp>
    </p:spTree>
    <p:extLst>
      <p:ext uri="{BB962C8B-B14F-4D97-AF65-F5344CB8AC3E}">
        <p14:creationId xmlns:p14="http://schemas.microsoft.com/office/powerpoint/2010/main" xmlns="" val="269787598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0"/>
          </p:nvPr>
        </p:nvSpPr>
        <p:spPr>
          <a:noFill/>
        </p:spPr>
        <p:txBody>
          <a:bodyPr/>
          <a:lstStyle/>
          <a:p>
            <a:pPr defTabSz="1019175"/>
            <a:fld id="{7A910484-8BAD-4734-91E3-00AB9375C3B8}" type="slidenum">
              <a:rPr lang="en-US" smtClean="0"/>
              <a:pPr defTabSz="1019175"/>
              <a:t>36</a:t>
            </a:fld>
            <a:endParaRPr lang="en-US" smtClean="0"/>
          </a:p>
        </p:txBody>
      </p:sp>
      <p:sp>
        <p:nvSpPr>
          <p:cNvPr id="44035" name="Line 2"/>
          <p:cNvSpPr>
            <a:spLocks noChangeShapeType="1"/>
          </p:cNvSpPr>
          <p:nvPr/>
        </p:nvSpPr>
        <p:spPr bwMode="auto">
          <a:xfrm flipH="1" flipV="1">
            <a:off x="1508125" y="5613400"/>
            <a:ext cx="1006475" cy="388938"/>
          </a:xfrm>
          <a:prstGeom prst="line">
            <a:avLst/>
          </a:prstGeom>
          <a:noFill/>
          <a:ln w="28575">
            <a:solidFill>
              <a:schemeClr val="tx1"/>
            </a:solidFill>
            <a:round/>
            <a:headEnd/>
            <a:tailEnd/>
          </a:ln>
        </p:spPr>
        <p:txBody>
          <a:bodyPr/>
          <a:lstStyle/>
          <a:p>
            <a:pPr algn="l"/>
            <a:endParaRPr lang="en-US">
              <a:latin typeface="+mn-lt"/>
            </a:endParaRPr>
          </a:p>
        </p:txBody>
      </p:sp>
      <p:sp>
        <p:nvSpPr>
          <p:cNvPr id="44036" name="Rectangle 3"/>
          <p:cNvSpPr>
            <a:spLocks noGrp="1" noChangeArrowheads="1"/>
          </p:cNvSpPr>
          <p:nvPr>
            <p:ph type="title"/>
          </p:nvPr>
        </p:nvSpPr>
        <p:spPr/>
        <p:txBody>
          <a:bodyPr/>
          <a:lstStyle/>
          <a:p>
            <a:pPr defTabSz="914400"/>
            <a:r>
              <a:rPr lang="en-US" dirty="0" smtClean="0"/>
              <a:t>Exercise</a:t>
            </a:r>
          </a:p>
        </p:txBody>
      </p:sp>
      <p:sp>
        <p:nvSpPr>
          <p:cNvPr id="44037" name="Rectangle 4"/>
          <p:cNvSpPr>
            <a:spLocks noGrp="1" noChangeArrowheads="1"/>
          </p:cNvSpPr>
          <p:nvPr>
            <p:ph type="body" sz="half" idx="1"/>
          </p:nvPr>
        </p:nvSpPr>
        <p:spPr>
          <a:xfrm>
            <a:off x="168275" y="1468438"/>
            <a:ext cx="4860925" cy="2849562"/>
          </a:xfrm>
        </p:spPr>
        <p:txBody>
          <a:bodyPr/>
          <a:lstStyle/>
          <a:p>
            <a:pPr marL="457200" indent="-457200" defTabSz="914400">
              <a:buFont typeface="+mj-lt"/>
              <a:buAutoNum type="arabicPeriod" startAt="3"/>
            </a:pPr>
            <a:r>
              <a:rPr lang="en-US" sz="2200" i="1" dirty="0" smtClean="0"/>
              <a:t>Link 2 from Router 0 to Router 2 is the best path to N</a:t>
            </a:r>
          </a:p>
          <a:p>
            <a:pPr marL="742950" lvl="1" indent="-285750" defTabSz="914400"/>
            <a:r>
              <a:rPr lang="en-US" sz="2000" i="1" dirty="0" smtClean="0"/>
              <a:t>Failure affects connectivity to N (among other destinations)</a:t>
            </a:r>
          </a:p>
          <a:p>
            <a:pPr marL="342900" indent="-342900" defTabSz="914400"/>
            <a:r>
              <a:rPr lang="en-US" sz="2200" i="1" dirty="0" smtClean="0"/>
              <a:t>Router 0 checks topology table for other paths to Network N</a:t>
            </a:r>
          </a:p>
        </p:txBody>
      </p:sp>
      <p:sp>
        <p:nvSpPr>
          <p:cNvPr id="44038" name="Rectangle 5"/>
          <p:cNvSpPr>
            <a:spLocks noGrp="1" noChangeArrowheads="1"/>
          </p:cNvSpPr>
          <p:nvPr>
            <p:ph type="body" sz="half" idx="2"/>
          </p:nvPr>
        </p:nvSpPr>
        <p:spPr>
          <a:xfrm>
            <a:off x="4778375" y="1468438"/>
            <a:ext cx="5280025" cy="2676525"/>
          </a:xfrm>
        </p:spPr>
        <p:txBody>
          <a:bodyPr/>
          <a:lstStyle/>
          <a:p>
            <a:pPr marL="342900" indent="-342900" defTabSz="914400"/>
            <a:r>
              <a:rPr lang="en-US" sz="2200" i="1" dirty="0" smtClean="0"/>
              <a:t>Router 1 is not a feasible successor</a:t>
            </a:r>
          </a:p>
          <a:p>
            <a:pPr marL="742950" lvl="1" indent="-285750" defTabSz="914400"/>
            <a:r>
              <a:rPr lang="en-US" sz="2000" i="1" dirty="0" smtClean="0"/>
              <a:t>46,021,485 &gt; 20,307,200</a:t>
            </a:r>
          </a:p>
          <a:p>
            <a:pPr marL="342900" indent="-342900" defTabSz="914400"/>
            <a:r>
              <a:rPr lang="en-US" sz="2200" i="1" dirty="0" smtClean="0"/>
              <a:t>Router 0 queries neighbors (Router 1) for new path</a:t>
            </a:r>
          </a:p>
          <a:p>
            <a:pPr marL="742950" lvl="1" indent="-285750" defTabSz="914400"/>
            <a:r>
              <a:rPr lang="en-US" sz="2000" i="1" dirty="0" smtClean="0"/>
              <a:t>Router 1 replies with its best path, which Router 0 accepts due to lack of better choice</a:t>
            </a:r>
          </a:p>
        </p:txBody>
      </p:sp>
      <p:sp>
        <p:nvSpPr>
          <p:cNvPr id="44039" name="Line 6"/>
          <p:cNvSpPr>
            <a:spLocks noChangeShapeType="1"/>
          </p:cNvSpPr>
          <p:nvPr/>
        </p:nvSpPr>
        <p:spPr bwMode="auto">
          <a:xfrm flipV="1">
            <a:off x="1508125" y="5095875"/>
            <a:ext cx="2851150" cy="431800"/>
          </a:xfrm>
          <a:prstGeom prst="line">
            <a:avLst/>
          </a:prstGeom>
          <a:noFill/>
          <a:ln w="28575">
            <a:solidFill>
              <a:schemeClr val="tx1"/>
            </a:solidFill>
            <a:round/>
            <a:headEnd/>
            <a:tailEnd/>
          </a:ln>
        </p:spPr>
        <p:txBody>
          <a:bodyPr/>
          <a:lstStyle/>
          <a:p>
            <a:pPr algn="l"/>
            <a:endParaRPr lang="en-US">
              <a:latin typeface="+mn-lt"/>
            </a:endParaRPr>
          </a:p>
        </p:txBody>
      </p:sp>
      <p:sp>
        <p:nvSpPr>
          <p:cNvPr id="44040" name="Line 7"/>
          <p:cNvSpPr>
            <a:spLocks noChangeShapeType="1"/>
          </p:cNvSpPr>
          <p:nvPr/>
        </p:nvSpPr>
        <p:spPr bwMode="auto">
          <a:xfrm>
            <a:off x="3101975" y="6130925"/>
            <a:ext cx="1339850" cy="519113"/>
          </a:xfrm>
          <a:prstGeom prst="line">
            <a:avLst/>
          </a:prstGeom>
          <a:noFill/>
          <a:ln w="28575">
            <a:solidFill>
              <a:schemeClr val="tx1"/>
            </a:solidFill>
            <a:round/>
            <a:headEnd/>
            <a:tailEnd/>
          </a:ln>
        </p:spPr>
        <p:txBody>
          <a:bodyPr/>
          <a:lstStyle/>
          <a:p>
            <a:pPr algn="l"/>
            <a:endParaRPr lang="en-US">
              <a:latin typeface="+mn-lt"/>
            </a:endParaRPr>
          </a:p>
        </p:txBody>
      </p:sp>
      <p:sp>
        <p:nvSpPr>
          <p:cNvPr id="44041" name="Line 8"/>
          <p:cNvSpPr>
            <a:spLocks noChangeShapeType="1"/>
          </p:cNvSpPr>
          <p:nvPr/>
        </p:nvSpPr>
        <p:spPr bwMode="auto">
          <a:xfrm>
            <a:off x="5867400" y="4491038"/>
            <a:ext cx="0" cy="2503487"/>
          </a:xfrm>
          <a:prstGeom prst="line">
            <a:avLst/>
          </a:prstGeom>
          <a:noFill/>
          <a:ln w="57150">
            <a:solidFill>
              <a:schemeClr val="tx1"/>
            </a:solidFill>
            <a:round/>
            <a:headEnd/>
            <a:tailEnd/>
          </a:ln>
        </p:spPr>
        <p:txBody>
          <a:bodyPr/>
          <a:lstStyle/>
          <a:p>
            <a:pPr algn="l"/>
            <a:endParaRPr lang="en-US">
              <a:latin typeface="+mn-lt"/>
            </a:endParaRPr>
          </a:p>
        </p:txBody>
      </p:sp>
      <p:sp>
        <p:nvSpPr>
          <p:cNvPr id="44042" name="Line 9"/>
          <p:cNvSpPr>
            <a:spLocks noChangeShapeType="1"/>
          </p:cNvSpPr>
          <p:nvPr/>
        </p:nvSpPr>
        <p:spPr bwMode="auto">
          <a:xfrm>
            <a:off x="5029200" y="50625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3" name="Line 10"/>
          <p:cNvSpPr>
            <a:spLocks noChangeShapeType="1"/>
          </p:cNvSpPr>
          <p:nvPr/>
        </p:nvSpPr>
        <p:spPr bwMode="auto">
          <a:xfrm>
            <a:off x="5029200" y="6650038"/>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4" name="Line 11"/>
          <p:cNvSpPr>
            <a:spLocks noChangeShapeType="1"/>
          </p:cNvSpPr>
          <p:nvPr/>
        </p:nvSpPr>
        <p:spPr bwMode="auto">
          <a:xfrm>
            <a:off x="5867400" y="5829300"/>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5" name="Line 12"/>
          <p:cNvSpPr>
            <a:spLocks noChangeShapeType="1"/>
          </p:cNvSpPr>
          <p:nvPr/>
        </p:nvSpPr>
        <p:spPr bwMode="auto">
          <a:xfrm>
            <a:off x="7124700" y="5840413"/>
            <a:ext cx="838200" cy="0"/>
          </a:xfrm>
          <a:prstGeom prst="line">
            <a:avLst/>
          </a:prstGeom>
          <a:noFill/>
          <a:ln w="28575">
            <a:solidFill>
              <a:schemeClr val="tx1"/>
            </a:solidFill>
            <a:round/>
            <a:headEnd/>
            <a:tailEnd/>
          </a:ln>
        </p:spPr>
        <p:txBody>
          <a:bodyPr/>
          <a:lstStyle/>
          <a:p>
            <a:pPr algn="l"/>
            <a:endParaRPr lang="en-US">
              <a:latin typeface="+mn-lt"/>
            </a:endParaRPr>
          </a:p>
        </p:txBody>
      </p:sp>
      <p:sp>
        <p:nvSpPr>
          <p:cNvPr id="44046" name="Line 13"/>
          <p:cNvSpPr>
            <a:spLocks noChangeShapeType="1"/>
          </p:cNvSpPr>
          <p:nvPr/>
        </p:nvSpPr>
        <p:spPr bwMode="auto">
          <a:xfrm>
            <a:off x="7962900" y="5095875"/>
            <a:ext cx="0" cy="1554163"/>
          </a:xfrm>
          <a:prstGeom prst="line">
            <a:avLst/>
          </a:prstGeom>
          <a:noFill/>
          <a:ln w="57150">
            <a:solidFill>
              <a:schemeClr val="tx1"/>
            </a:solidFill>
            <a:round/>
            <a:headEnd/>
            <a:tailEnd/>
          </a:ln>
        </p:spPr>
        <p:txBody>
          <a:bodyPr/>
          <a:lstStyle/>
          <a:p>
            <a:pPr algn="l"/>
            <a:endParaRPr lang="en-US">
              <a:latin typeface="+mn-lt"/>
            </a:endParaRPr>
          </a:p>
        </p:txBody>
      </p:sp>
      <p:grpSp>
        <p:nvGrpSpPr>
          <p:cNvPr id="44047" name="Group 14"/>
          <p:cNvGrpSpPr>
            <a:grpSpLocks/>
          </p:cNvGrpSpPr>
          <p:nvPr/>
        </p:nvGrpSpPr>
        <p:grpSpPr bwMode="auto">
          <a:xfrm>
            <a:off x="6621463" y="5613400"/>
            <a:ext cx="754062" cy="409575"/>
            <a:chOff x="4224" y="1068"/>
            <a:chExt cx="432" cy="228"/>
          </a:xfrm>
        </p:grpSpPr>
        <p:grpSp>
          <p:nvGrpSpPr>
            <p:cNvPr id="44093" name="Group 15"/>
            <p:cNvGrpSpPr>
              <a:grpSpLocks/>
            </p:cNvGrpSpPr>
            <p:nvPr/>
          </p:nvGrpSpPr>
          <p:grpSpPr bwMode="auto">
            <a:xfrm>
              <a:off x="4224" y="1068"/>
              <a:ext cx="432" cy="228"/>
              <a:chOff x="4224" y="1068"/>
              <a:chExt cx="432" cy="228"/>
            </a:xfrm>
          </p:grpSpPr>
          <p:sp>
            <p:nvSpPr>
              <p:cNvPr id="769040"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99"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9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48" name="Group 22"/>
          <p:cNvGrpSpPr>
            <a:grpSpLocks/>
          </p:cNvGrpSpPr>
          <p:nvPr/>
        </p:nvGrpSpPr>
        <p:grpSpPr bwMode="auto">
          <a:xfrm>
            <a:off x="4359275" y="4835525"/>
            <a:ext cx="754063" cy="411163"/>
            <a:chOff x="4224" y="1068"/>
            <a:chExt cx="432" cy="228"/>
          </a:xfrm>
        </p:grpSpPr>
        <p:grpSp>
          <p:nvGrpSpPr>
            <p:cNvPr id="44086" name="Group 23"/>
            <p:cNvGrpSpPr>
              <a:grpSpLocks/>
            </p:cNvGrpSpPr>
            <p:nvPr/>
          </p:nvGrpSpPr>
          <p:grpSpPr bwMode="auto">
            <a:xfrm>
              <a:off x="4224" y="1068"/>
              <a:ext cx="432" cy="228"/>
              <a:chOff x="4224" y="1068"/>
              <a:chExt cx="432" cy="228"/>
            </a:xfrm>
          </p:grpSpPr>
          <p:sp>
            <p:nvSpPr>
              <p:cNvPr id="769048"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92"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8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9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49" name="Group 30"/>
          <p:cNvGrpSpPr>
            <a:grpSpLocks/>
          </p:cNvGrpSpPr>
          <p:nvPr/>
        </p:nvGrpSpPr>
        <p:grpSpPr bwMode="auto">
          <a:xfrm>
            <a:off x="4359275" y="6411913"/>
            <a:ext cx="754063" cy="411162"/>
            <a:chOff x="4224" y="1068"/>
            <a:chExt cx="432" cy="228"/>
          </a:xfrm>
        </p:grpSpPr>
        <p:grpSp>
          <p:nvGrpSpPr>
            <p:cNvPr id="44079" name="Group 31"/>
            <p:cNvGrpSpPr>
              <a:grpSpLocks/>
            </p:cNvGrpSpPr>
            <p:nvPr/>
          </p:nvGrpSpPr>
          <p:grpSpPr bwMode="auto">
            <a:xfrm>
              <a:off x="4224" y="1068"/>
              <a:ext cx="432" cy="228"/>
              <a:chOff x="4224" y="1068"/>
              <a:chExt cx="432" cy="228"/>
            </a:xfrm>
          </p:grpSpPr>
          <p:sp>
            <p:nvSpPr>
              <p:cNvPr id="769056"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85"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80"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1"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2"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83"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grpSp>
        <p:nvGrpSpPr>
          <p:cNvPr id="44050" name="Group 38"/>
          <p:cNvGrpSpPr>
            <a:grpSpLocks/>
          </p:cNvGrpSpPr>
          <p:nvPr/>
        </p:nvGrpSpPr>
        <p:grpSpPr bwMode="auto">
          <a:xfrm>
            <a:off x="2398713" y="5915025"/>
            <a:ext cx="755650" cy="411163"/>
            <a:chOff x="4224" y="1068"/>
            <a:chExt cx="432" cy="228"/>
          </a:xfrm>
        </p:grpSpPr>
        <p:grpSp>
          <p:nvGrpSpPr>
            <p:cNvPr id="44072" name="Group 39"/>
            <p:cNvGrpSpPr>
              <a:grpSpLocks/>
            </p:cNvGrpSpPr>
            <p:nvPr/>
          </p:nvGrpSpPr>
          <p:grpSpPr bwMode="auto">
            <a:xfrm>
              <a:off x="4224" y="1068"/>
              <a:ext cx="432" cy="228"/>
              <a:chOff x="4224" y="1068"/>
              <a:chExt cx="432" cy="228"/>
            </a:xfrm>
          </p:grpSpPr>
          <p:sp>
            <p:nvSpPr>
              <p:cNvPr id="769064"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78"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73"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4"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5"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76"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4051" name="Text Box 46"/>
          <p:cNvSpPr txBox="1">
            <a:spLocks noChangeArrowheads="1"/>
          </p:cNvSpPr>
          <p:nvPr/>
        </p:nvSpPr>
        <p:spPr bwMode="auto">
          <a:xfrm>
            <a:off x="2095500" y="6303963"/>
            <a:ext cx="1173163"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4052" name="Text Box 47"/>
          <p:cNvSpPr txBox="1">
            <a:spLocks noChangeArrowheads="1"/>
          </p:cNvSpPr>
          <p:nvPr/>
        </p:nvSpPr>
        <p:spPr bwMode="auto">
          <a:xfrm>
            <a:off x="4130211" y="4556125"/>
            <a:ext cx="1129177"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4053" name="Text Box 48"/>
          <p:cNvSpPr txBox="1">
            <a:spLocks noChangeArrowheads="1"/>
          </p:cNvSpPr>
          <p:nvPr/>
        </p:nvSpPr>
        <p:spPr bwMode="auto">
          <a:xfrm>
            <a:off x="4130211" y="6778625"/>
            <a:ext cx="1129177"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4054" name="Text Box 49"/>
          <p:cNvSpPr txBox="1">
            <a:spLocks noChangeArrowheads="1"/>
          </p:cNvSpPr>
          <p:nvPr/>
        </p:nvSpPr>
        <p:spPr bwMode="auto">
          <a:xfrm>
            <a:off x="6421349" y="5321300"/>
            <a:ext cx="1090702"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4055" name="Text Box 50"/>
          <p:cNvSpPr txBox="1">
            <a:spLocks noChangeArrowheads="1"/>
          </p:cNvSpPr>
          <p:nvPr/>
        </p:nvSpPr>
        <p:spPr bwMode="auto">
          <a:xfrm>
            <a:off x="7930025" y="5300663"/>
            <a:ext cx="451975" cy="129540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4056" name="Text Box 51"/>
          <p:cNvSpPr txBox="1">
            <a:spLocks noChangeArrowheads="1"/>
          </p:cNvSpPr>
          <p:nvPr/>
        </p:nvSpPr>
        <p:spPr bwMode="auto">
          <a:xfrm>
            <a:off x="2849563" y="4576763"/>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128</a:t>
            </a:r>
          </a:p>
          <a:p>
            <a:pPr algn="l" defTabSz="1019175">
              <a:lnSpc>
                <a:spcPct val="80000"/>
              </a:lnSpc>
              <a:spcBef>
                <a:spcPct val="50000"/>
              </a:spcBef>
              <a:buClrTx/>
              <a:buSzTx/>
              <a:buFontTx/>
              <a:buNone/>
            </a:pPr>
            <a:r>
              <a:rPr lang="en-US" sz="1300">
                <a:latin typeface="+mn-lt"/>
              </a:rPr>
              <a:t>d: 1000</a:t>
            </a:r>
          </a:p>
        </p:txBody>
      </p:sp>
      <p:sp>
        <p:nvSpPr>
          <p:cNvPr id="44057" name="Text Box 52"/>
          <p:cNvSpPr txBox="1">
            <a:spLocks noChangeArrowheads="1"/>
          </p:cNvSpPr>
          <p:nvPr/>
        </p:nvSpPr>
        <p:spPr bwMode="auto">
          <a:xfrm>
            <a:off x="3268663" y="6477000"/>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56</a:t>
            </a:r>
          </a:p>
          <a:p>
            <a:pPr algn="l" defTabSz="1019175">
              <a:lnSpc>
                <a:spcPct val="80000"/>
              </a:lnSpc>
              <a:spcBef>
                <a:spcPct val="50000"/>
              </a:spcBef>
              <a:buClrTx/>
              <a:buSzTx/>
              <a:buFontTx/>
              <a:buNone/>
            </a:pPr>
            <a:r>
              <a:rPr lang="en-US" sz="1300">
                <a:latin typeface="+mn-lt"/>
              </a:rPr>
              <a:t>d: 1000</a:t>
            </a:r>
          </a:p>
        </p:txBody>
      </p:sp>
      <p:sp>
        <p:nvSpPr>
          <p:cNvPr id="44058" name="Text Box 53"/>
          <p:cNvSpPr txBox="1">
            <a:spLocks noChangeArrowheads="1"/>
          </p:cNvSpPr>
          <p:nvPr/>
        </p:nvSpPr>
        <p:spPr bwMode="auto">
          <a:xfrm>
            <a:off x="4945063" y="559117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4059" name="Text Box 54"/>
          <p:cNvSpPr txBox="1">
            <a:spLocks noChangeArrowheads="1"/>
          </p:cNvSpPr>
          <p:nvPr/>
        </p:nvSpPr>
        <p:spPr bwMode="auto">
          <a:xfrm>
            <a:off x="7459663" y="67151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10000</a:t>
            </a:r>
          </a:p>
          <a:p>
            <a:pPr algn="l" defTabSz="1019175">
              <a:lnSpc>
                <a:spcPct val="80000"/>
              </a:lnSpc>
              <a:spcBef>
                <a:spcPct val="50000"/>
              </a:spcBef>
              <a:buClrTx/>
              <a:buSzTx/>
              <a:buFontTx/>
              <a:buNone/>
            </a:pPr>
            <a:r>
              <a:rPr lang="en-US" sz="1300">
                <a:latin typeface="+mn-lt"/>
              </a:rPr>
              <a:t>d: 100</a:t>
            </a:r>
          </a:p>
        </p:txBody>
      </p:sp>
      <p:sp>
        <p:nvSpPr>
          <p:cNvPr id="44060" name="AutoShape 55"/>
          <p:cNvSpPr>
            <a:spLocks noChangeArrowheads="1"/>
          </p:cNvSpPr>
          <p:nvPr/>
        </p:nvSpPr>
        <p:spPr bwMode="auto">
          <a:xfrm rot="4117763">
            <a:off x="2131219" y="5145881"/>
            <a:ext cx="431800" cy="50323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p:spPr>
        <p:txBody>
          <a:bodyPr wrap="none" anchor="ctr"/>
          <a:lstStyle/>
          <a:p>
            <a:pPr algn="l"/>
            <a:endParaRPr lang="en-US">
              <a:latin typeface="+mn-lt"/>
            </a:endParaRPr>
          </a:p>
        </p:txBody>
      </p:sp>
      <p:grpSp>
        <p:nvGrpSpPr>
          <p:cNvPr id="44061" name="Group 56"/>
          <p:cNvGrpSpPr>
            <a:grpSpLocks/>
          </p:cNvGrpSpPr>
          <p:nvPr/>
        </p:nvGrpSpPr>
        <p:grpSpPr bwMode="auto">
          <a:xfrm>
            <a:off x="838200" y="5419725"/>
            <a:ext cx="754063" cy="409575"/>
            <a:chOff x="4224" y="1068"/>
            <a:chExt cx="432" cy="228"/>
          </a:xfrm>
        </p:grpSpPr>
        <p:grpSp>
          <p:nvGrpSpPr>
            <p:cNvPr id="44065" name="Group 57"/>
            <p:cNvGrpSpPr>
              <a:grpSpLocks/>
            </p:cNvGrpSpPr>
            <p:nvPr/>
          </p:nvGrpSpPr>
          <p:grpSpPr bwMode="auto">
            <a:xfrm>
              <a:off x="4224" y="1068"/>
              <a:ext cx="432" cy="228"/>
              <a:chOff x="4224" y="1068"/>
              <a:chExt cx="432" cy="228"/>
            </a:xfrm>
          </p:grpSpPr>
          <p:sp>
            <p:nvSpPr>
              <p:cNvPr id="769082" name="AutoShape 58"/>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lgn="l">
                  <a:buFont typeface="Arial" pitchFamily="34" charset="0"/>
                  <a:buNone/>
                  <a:defRPr/>
                </a:pPr>
                <a:endParaRPr lang="en-US">
                  <a:latin typeface="+mn-lt"/>
                </a:endParaRPr>
              </a:p>
            </p:txBody>
          </p:sp>
          <p:sp>
            <p:nvSpPr>
              <p:cNvPr id="44071" name="Oval 59"/>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pPr algn="l"/>
                <a:endParaRPr lang="en-US">
                  <a:latin typeface="+mn-lt"/>
                </a:endParaRPr>
              </a:p>
            </p:txBody>
          </p:sp>
        </p:grpSp>
        <p:sp>
          <p:nvSpPr>
            <p:cNvPr id="44066" name="AutoShape 60"/>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7" name="AutoShape 61"/>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8" name="AutoShape 62"/>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sp>
          <p:nvSpPr>
            <p:cNvPr id="44069" name="AutoShape 63"/>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pPr algn="l"/>
              <a:endParaRPr lang="en-US">
                <a:latin typeface="+mn-lt"/>
              </a:endParaRPr>
            </a:p>
          </p:txBody>
        </p:sp>
      </p:grpSp>
      <p:sp>
        <p:nvSpPr>
          <p:cNvPr id="44062" name="Text Box 64"/>
          <p:cNvSpPr txBox="1">
            <a:spLocks noChangeArrowheads="1"/>
          </p:cNvSpPr>
          <p:nvPr/>
        </p:nvSpPr>
        <p:spPr bwMode="auto">
          <a:xfrm>
            <a:off x="636999" y="5073650"/>
            <a:ext cx="1123540"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0</a:t>
            </a:r>
          </a:p>
        </p:txBody>
      </p:sp>
      <p:sp>
        <p:nvSpPr>
          <p:cNvPr id="44063" name="Text Box 65"/>
          <p:cNvSpPr txBox="1">
            <a:spLocks noChangeArrowheads="1"/>
          </p:cNvSpPr>
          <p:nvPr/>
        </p:nvSpPr>
        <p:spPr bwMode="auto">
          <a:xfrm>
            <a:off x="1592263" y="5851525"/>
            <a:ext cx="1006475" cy="539750"/>
          </a:xfrm>
          <a:prstGeom prst="rect">
            <a:avLst/>
          </a:prstGeom>
          <a:noFill/>
          <a:ln w="9525">
            <a:noFill/>
            <a:miter lim="800000"/>
            <a:headEnd/>
            <a:tailEnd/>
          </a:ln>
        </p:spPr>
        <p:txBody>
          <a:bodyPr lIns="101882" tIns="50941" rIns="101882" bIns="50941">
            <a:spAutoFit/>
          </a:bodyPr>
          <a:lstStyle/>
          <a:p>
            <a:pPr algn="l" defTabSz="1019175">
              <a:lnSpc>
                <a:spcPct val="80000"/>
              </a:lnSpc>
              <a:spcBef>
                <a:spcPct val="50000"/>
              </a:spcBef>
              <a:buClrTx/>
              <a:buSzTx/>
              <a:buFontTx/>
              <a:buNone/>
            </a:pPr>
            <a:r>
              <a:rPr lang="en-US" sz="1300">
                <a:latin typeface="+mn-lt"/>
              </a:rPr>
              <a:t>b: 56</a:t>
            </a:r>
          </a:p>
          <a:p>
            <a:pPr algn="l" defTabSz="1019175">
              <a:lnSpc>
                <a:spcPct val="80000"/>
              </a:lnSpc>
              <a:spcBef>
                <a:spcPct val="50000"/>
              </a:spcBef>
              <a:buClrTx/>
              <a:buSzTx/>
              <a:buFontTx/>
              <a:buNone/>
            </a:pPr>
            <a:r>
              <a:rPr lang="en-US" sz="1300">
                <a:latin typeface="+mn-lt"/>
              </a:rPr>
              <a:t>d: 1000</a:t>
            </a:r>
          </a:p>
        </p:txBody>
      </p:sp>
      <p:sp>
        <p:nvSpPr>
          <p:cNvPr id="44064" name="Freeform 66"/>
          <p:cNvSpPr>
            <a:spLocks/>
          </p:cNvSpPr>
          <p:nvPr/>
        </p:nvSpPr>
        <p:spPr bwMode="auto">
          <a:xfrm>
            <a:off x="1425575" y="4922838"/>
            <a:ext cx="6453188" cy="690562"/>
          </a:xfrm>
          <a:custGeom>
            <a:avLst/>
            <a:gdLst>
              <a:gd name="T0" fmla="*/ 0 w 3696"/>
              <a:gd name="T1" fmla="*/ 2147483647 h 384"/>
              <a:gd name="T2" fmla="*/ 2147483647 w 3696"/>
              <a:gd name="T3" fmla="*/ 0 h 384"/>
              <a:gd name="T4" fmla="*/ 2147483647 w 3696"/>
              <a:gd name="T5" fmla="*/ 0 h 384"/>
              <a:gd name="T6" fmla="*/ 2147483647 w 3696"/>
              <a:gd name="T7" fmla="*/ 2147483647 h 384"/>
              <a:gd name="T8" fmla="*/ 2147483647 w 3696"/>
              <a:gd name="T9" fmla="*/ 2147483647 h 384"/>
              <a:gd name="T10" fmla="*/ 0 60000 65536"/>
              <a:gd name="T11" fmla="*/ 0 60000 65536"/>
              <a:gd name="T12" fmla="*/ 0 60000 65536"/>
              <a:gd name="T13" fmla="*/ 0 60000 65536"/>
              <a:gd name="T14" fmla="*/ 0 60000 65536"/>
              <a:gd name="T15" fmla="*/ 0 w 3696"/>
              <a:gd name="T16" fmla="*/ 0 h 384"/>
              <a:gd name="T17" fmla="*/ 3696 w 3696"/>
              <a:gd name="T18" fmla="*/ 384 h 384"/>
            </a:gdLst>
            <a:ahLst/>
            <a:cxnLst>
              <a:cxn ang="T10">
                <a:pos x="T0" y="T1"/>
              </a:cxn>
              <a:cxn ang="T11">
                <a:pos x="T2" y="T3"/>
              </a:cxn>
              <a:cxn ang="T12">
                <a:pos x="T4" y="T5"/>
              </a:cxn>
              <a:cxn ang="T13">
                <a:pos x="T6" y="T7"/>
              </a:cxn>
              <a:cxn ang="T14">
                <a:pos x="T8" y="T9"/>
              </a:cxn>
            </a:cxnLst>
            <a:rect l="T15" t="T16" r="T17" b="T18"/>
            <a:pathLst>
              <a:path w="3696" h="384">
                <a:moveTo>
                  <a:pt x="0" y="288"/>
                </a:moveTo>
                <a:lnTo>
                  <a:pt x="1872" y="0"/>
                </a:lnTo>
                <a:lnTo>
                  <a:pt x="2496" y="0"/>
                </a:lnTo>
                <a:lnTo>
                  <a:pt x="2496" y="384"/>
                </a:lnTo>
                <a:lnTo>
                  <a:pt x="3696" y="384"/>
                </a:lnTo>
              </a:path>
            </a:pathLst>
          </a:custGeom>
          <a:noFill/>
          <a:ln w="28575">
            <a:solidFill>
              <a:srgbClr val="99FF99"/>
            </a:solidFill>
            <a:prstDash val="dash"/>
            <a:round/>
            <a:headEnd/>
            <a:tailEnd type="triangle" w="med" len="med"/>
          </a:ln>
        </p:spPr>
        <p:txBody>
          <a:bodyPr/>
          <a:lstStyle/>
          <a:p>
            <a:pPr algn="l"/>
            <a:endParaRPr lang="en-US">
              <a:latin typeface="+mn-lt"/>
            </a:endParaRPr>
          </a:p>
        </p:txBody>
      </p:sp>
    </p:spTree>
    <p:extLst>
      <p:ext uri="{BB962C8B-B14F-4D97-AF65-F5344CB8AC3E}">
        <p14:creationId xmlns:p14="http://schemas.microsoft.com/office/powerpoint/2010/main" xmlns="" val="1524265570"/>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OSPF Example</a:t>
            </a:r>
            <a:endParaRPr lang="en-US" dirty="0"/>
          </a:p>
        </p:txBody>
      </p:sp>
      <p:sp>
        <p:nvSpPr>
          <p:cNvPr id="13" name="Cloud"/>
          <p:cNvSpPr>
            <a:spLocks noChangeAspect="1" noEditPoints="1" noChangeArrowheads="1"/>
          </p:cNvSpPr>
          <p:nvPr/>
        </p:nvSpPr>
        <p:spPr bwMode="auto">
          <a:xfrm>
            <a:off x="1897908" y="185984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1.2.1.*</a:t>
            </a:r>
            <a:endParaRPr lang="en-US" dirty="0">
              <a:latin typeface="+mn-lt"/>
            </a:endParaRPr>
          </a:p>
        </p:txBody>
      </p:sp>
      <p:sp>
        <p:nvSpPr>
          <p:cNvPr id="14" name="Cloud"/>
          <p:cNvSpPr>
            <a:spLocks noChangeAspect="1" noEditPoints="1" noChangeArrowheads="1"/>
          </p:cNvSpPr>
          <p:nvPr/>
        </p:nvSpPr>
        <p:spPr bwMode="auto">
          <a:xfrm>
            <a:off x="4269948" y="315630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1.2.11.*</a:t>
            </a:r>
            <a:endParaRPr lang="en-US" dirty="0">
              <a:latin typeface="+mn-lt"/>
            </a:endParaRPr>
          </a:p>
        </p:txBody>
      </p:sp>
      <p:sp>
        <p:nvSpPr>
          <p:cNvPr id="15" name="Cloud"/>
          <p:cNvSpPr>
            <a:spLocks noChangeAspect="1" noEditPoints="1" noChangeArrowheads="1"/>
          </p:cNvSpPr>
          <p:nvPr/>
        </p:nvSpPr>
        <p:spPr bwMode="auto">
          <a:xfrm>
            <a:off x="1928129" y="440698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1.2.10.*</a:t>
            </a:r>
            <a:endParaRPr lang="en-US" dirty="0">
              <a:latin typeface="+mn-lt"/>
            </a:endParaRPr>
          </a:p>
        </p:txBody>
      </p:sp>
      <p:sp>
        <p:nvSpPr>
          <p:cNvPr id="16" name="Cloud"/>
          <p:cNvSpPr>
            <a:spLocks noChangeAspect="1" noEditPoints="1" noChangeArrowheads="1"/>
          </p:cNvSpPr>
          <p:nvPr/>
        </p:nvSpPr>
        <p:spPr bwMode="auto">
          <a:xfrm>
            <a:off x="78290" y="3346697"/>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1.2.8.*</a:t>
            </a:r>
            <a:endParaRPr lang="en-US" dirty="0">
              <a:latin typeface="+mn-lt"/>
            </a:endParaRPr>
          </a:p>
        </p:txBody>
      </p:sp>
      <p:sp>
        <p:nvSpPr>
          <p:cNvPr id="17" name="Cloud"/>
          <p:cNvSpPr>
            <a:spLocks noChangeAspect="1" noEditPoints="1" noChangeArrowheads="1"/>
          </p:cNvSpPr>
          <p:nvPr/>
        </p:nvSpPr>
        <p:spPr bwMode="auto">
          <a:xfrm>
            <a:off x="81951" y="558127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1.2.9.*</a:t>
            </a:r>
            <a:endParaRPr lang="en-US" dirty="0">
              <a:latin typeface="+mn-lt"/>
            </a:endParaRPr>
          </a:p>
        </p:txBody>
      </p:sp>
      <p:sp>
        <p:nvSpPr>
          <p:cNvPr id="18" name="Cloud"/>
          <p:cNvSpPr>
            <a:spLocks noChangeAspect="1" noEditPoints="1" noChangeArrowheads="1"/>
          </p:cNvSpPr>
          <p:nvPr/>
        </p:nvSpPr>
        <p:spPr bwMode="auto">
          <a:xfrm>
            <a:off x="1961998" y="6545944"/>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1.2.7.*</a:t>
            </a:r>
            <a:endParaRPr lang="en-US" dirty="0">
              <a:latin typeface="+mn-lt"/>
            </a:endParaRPr>
          </a:p>
        </p:txBody>
      </p:sp>
      <p:sp>
        <p:nvSpPr>
          <p:cNvPr id="19" name="Cloud"/>
          <p:cNvSpPr>
            <a:spLocks noChangeAspect="1" noEditPoints="1" noChangeArrowheads="1"/>
          </p:cNvSpPr>
          <p:nvPr/>
        </p:nvSpPr>
        <p:spPr bwMode="auto">
          <a:xfrm>
            <a:off x="6256176" y="4478887"/>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1.2.12.*</a:t>
            </a:r>
            <a:endParaRPr lang="en-US" dirty="0">
              <a:latin typeface="+mn-lt"/>
            </a:endParaRPr>
          </a:p>
        </p:txBody>
      </p:sp>
      <p:sp>
        <p:nvSpPr>
          <p:cNvPr id="20" name="Cloud"/>
          <p:cNvSpPr>
            <a:spLocks noChangeAspect="1" noEditPoints="1" noChangeArrowheads="1"/>
          </p:cNvSpPr>
          <p:nvPr/>
        </p:nvSpPr>
        <p:spPr bwMode="auto">
          <a:xfrm>
            <a:off x="6305606" y="653041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1.2.6.*</a:t>
            </a:r>
            <a:endParaRPr lang="en-US" dirty="0">
              <a:latin typeface="+mn-lt"/>
            </a:endParaRPr>
          </a:p>
        </p:txBody>
      </p:sp>
      <p:sp>
        <p:nvSpPr>
          <p:cNvPr id="21" name="Cloud"/>
          <p:cNvSpPr>
            <a:spLocks noChangeAspect="1" noEditPoints="1" noChangeArrowheads="1"/>
          </p:cNvSpPr>
          <p:nvPr/>
        </p:nvSpPr>
        <p:spPr bwMode="auto">
          <a:xfrm>
            <a:off x="8322946" y="5767586"/>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1.2.5.*</a:t>
            </a:r>
            <a:endParaRPr lang="en-US" dirty="0">
              <a:latin typeface="+mn-lt"/>
            </a:endParaRPr>
          </a:p>
        </p:txBody>
      </p:sp>
      <p:sp>
        <p:nvSpPr>
          <p:cNvPr id="22" name="Cloud"/>
          <p:cNvSpPr>
            <a:spLocks noChangeAspect="1" noEditPoints="1" noChangeArrowheads="1"/>
          </p:cNvSpPr>
          <p:nvPr/>
        </p:nvSpPr>
        <p:spPr bwMode="auto">
          <a:xfrm>
            <a:off x="8269396" y="3357304"/>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1.2.4.*</a:t>
            </a:r>
            <a:endParaRPr lang="en-US" dirty="0">
              <a:latin typeface="+mn-lt"/>
            </a:endParaRPr>
          </a:p>
        </p:txBody>
      </p:sp>
      <p:sp>
        <p:nvSpPr>
          <p:cNvPr id="23" name="Cloud"/>
          <p:cNvSpPr>
            <a:spLocks noChangeAspect="1" noEditPoints="1" noChangeArrowheads="1"/>
          </p:cNvSpPr>
          <p:nvPr/>
        </p:nvSpPr>
        <p:spPr bwMode="auto">
          <a:xfrm>
            <a:off x="6614067" y="177073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1.2.3.*</a:t>
            </a:r>
            <a:endParaRPr lang="en-US" dirty="0">
              <a:latin typeface="+mn-lt"/>
            </a:endParaRPr>
          </a:p>
        </p:txBody>
      </p:sp>
      <p:sp>
        <p:nvSpPr>
          <p:cNvPr id="24" name="Cloud"/>
          <p:cNvSpPr>
            <a:spLocks noChangeAspect="1" noEditPoints="1" noChangeArrowheads="1"/>
          </p:cNvSpPr>
          <p:nvPr/>
        </p:nvSpPr>
        <p:spPr bwMode="auto">
          <a:xfrm>
            <a:off x="4592605" y="859167"/>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1.2.2.*</a:t>
            </a:r>
            <a:endParaRPr lang="en-US" dirty="0">
              <a:latin typeface="+mn-lt"/>
            </a:endParaRPr>
          </a:p>
        </p:txBody>
      </p:sp>
      <p:sp>
        <p:nvSpPr>
          <p:cNvPr id="25" name="Can 24"/>
          <p:cNvSpPr/>
          <p:nvPr/>
        </p:nvSpPr>
        <p:spPr bwMode="auto">
          <a:xfrm>
            <a:off x="2356928" y="3409286"/>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A</a:t>
            </a:r>
          </a:p>
        </p:txBody>
      </p:sp>
      <p:sp>
        <p:nvSpPr>
          <p:cNvPr id="26" name="Can 25"/>
          <p:cNvSpPr/>
          <p:nvPr/>
        </p:nvSpPr>
        <p:spPr bwMode="auto">
          <a:xfrm>
            <a:off x="4660306" y="6799342"/>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I</a:t>
            </a:r>
          </a:p>
        </p:txBody>
      </p:sp>
      <p:sp>
        <p:nvSpPr>
          <p:cNvPr id="27" name="Can 26"/>
          <p:cNvSpPr/>
          <p:nvPr/>
        </p:nvSpPr>
        <p:spPr bwMode="auto">
          <a:xfrm>
            <a:off x="8725649" y="475517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H</a:t>
            </a:r>
          </a:p>
        </p:txBody>
      </p:sp>
      <p:sp>
        <p:nvSpPr>
          <p:cNvPr id="28" name="Can 27"/>
          <p:cNvSpPr/>
          <p:nvPr/>
        </p:nvSpPr>
        <p:spPr bwMode="auto">
          <a:xfrm>
            <a:off x="6727081" y="5799925"/>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G</a:t>
            </a:r>
          </a:p>
        </p:txBody>
      </p:sp>
      <p:sp>
        <p:nvSpPr>
          <p:cNvPr id="29" name="Can 28"/>
          <p:cNvSpPr/>
          <p:nvPr/>
        </p:nvSpPr>
        <p:spPr bwMode="auto">
          <a:xfrm>
            <a:off x="2405895" y="579215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F</a:t>
            </a:r>
          </a:p>
        </p:txBody>
      </p:sp>
      <p:sp>
        <p:nvSpPr>
          <p:cNvPr id="30" name="Can 29"/>
          <p:cNvSpPr/>
          <p:nvPr/>
        </p:nvSpPr>
        <p:spPr bwMode="auto">
          <a:xfrm>
            <a:off x="521728" y="46632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E</a:t>
            </a:r>
          </a:p>
        </p:txBody>
      </p:sp>
      <p:sp>
        <p:nvSpPr>
          <p:cNvPr id="31" name="Can 30"/>
          <p:cNvSpPr/>
          <p:nvPr/>
        </p:nvSpPr>
        <p:spPr bwMode="auto">
          <a:xfrm>
            <a:off x="4632845" y="4712654"/>
            <a:ext cx="640718" cy="366938"/>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D</a:t>
            </a:r>
          </a:p>
        </p:txBody>
      </p:sp>
      <p:sp>
        <p:nvSpPr>
          <p:cNvPr id="32" name="Can 31"/>
          <p:cNvSpPr/>
          <p:nvPr/>
        </p:nvSpPr>
        <p:spPr bwMode="auto">
          <a:xfrm>
            <a:off x="6730276" y="3400685"/>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C</a:t>
            </a:r>
          </a:p>
        </p:txBody>
      </p:sp>
      <p:sp>
        <p:nvSpPr>
          <p:cNvPr id="33" name="Can 32"/>
          <p:cNvSpPr/>
          <p:nvPr/>
        </p:nvSpPr>
        <p:spPr bwMode="auto">
          <a:xfrm>
            <a:off x="4846108" y="2306045"/>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t>
            </a:r>
          </a:p>
        </p:txBody>
      </p:sp>
      <p:cxnSp>
        <p:nvCxnSpPr>
          <p:cNvPr id="35" name="Straight Connector 34"/>
          <p:cNvCxnSpPr>
            <a:stCxn id="25" idx="4"/>
            <a:endCxn id="14" idx="0"/>
          </p:cNvCxnSpPr>
          <p:nvPr/>
        </p:nvCxnSpPr>
        <p:spPr bwMode="auto">
          <a:xfrm>
            <a:off x="2997646" y="3580894"/>
            <a:ext cx="1277026" cy="1619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a:stCxn id="13" idx="1"/>
            <a:endCxn id="25" idx="1"/>
          </p:cNvCxnSpPr>
          <p:nvPr/>
        </p:nvCxnSpPr>
        <p:spPr bwMode="auto">
          <a:xfrm>
            <a:off x="2659432" y="2740472"/>
            <a:ext cx="17855" cy="6688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a:stCxn id="25" idx="3"/>
            <a:endCxn id="15" idx="3"/>
          </p:cNvCxnSpPr>
          <p:nvPr/>
        </p:nvCxnSpPr>
        <p:spPr bwMode="auto">
          <a:xfrm>
            <a:off x="2677287" y="3752502"/>
            <a:ext cx="12366" cy="70489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a:stCxn id="15" idx="2"/>
            <a:endCxn id="31" idx="2"/>
          </p:cNvCxnSpPr>
          <p:nvPr/>
        </p:nvCxnSpPr>
        <p:spPr bwMode="auto">
          <a:xfrm>
            <a:off x="3449909" y="4847770"/>
            <a:ext cx="1182936" cy="4835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a:stCxn id="30" idx="4"/>
            <a:endCxn id="15" idx="0"/>
          </p:cNvCxnSpPr>
          <p:nvPr/>
        </p:nvCxnSpPr>
        <p:spPr bwMode="auto">
          <a:xfrm>
            <a:off x="1162446" y="4834832"/>
            <a:ext cx="770407" cy="1293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a:stCxn id="31" idx="4"/>
            <a:endCxn id="19" idx="0"/>
          </p:cNvCxnSpPr>
          <p:nvPr/>
        </p:nvCxnSpPr>
        <p:spPr bwMode="auto">
          <a:xfrm>
            <a:off x="5273563" y="4896123"/>
            <a:ext cx="987337" cy="2354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Straight Connector 54"/>
          <p:cNvCxnSpPr>
            <a:stCxn id="19" idx="2"/>
            <a:endCxn id="27" idx="2"/>
          </p:cNvCxnSpPr>
          <p:nvPr/>
        </p:nvCxnSpPr>
        <p:spPr bwMode="auto">
          <a:xfrm>
            <a:off x="7777956" y="4919668"/>
            <a:ext cx="947693" cy="71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a:stCxn id="26" idx="4"/>
            <a:endCxn id="20" idx="0"/>
          </p:cNvCxnSpPr>
          <p:nvPr/>
        </p:nvCxnSpPr>
        <p:spPr bwMode="auto">
          <a:xfrm>
            <a:off x="5301024" y="6970950"/>
            <a:ext cx="1009306" cy="24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a:stCxn id="18" idx="2"/>
            <a:endCxn id="26" idx="2"/>
          </p:cNvCxnSpPr>
          <p:nvPr/>
        </p:nvCxnSpPr>
        <p:spPr bwMode="auto">
          <a:xfrm flipV="1">
            <a:off x="3483778" y="6970950"/>
            <a:ext cx="1176528" cy="157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19" idx="1"/>
            <a:endCxn id="28" idx="1"/>
          </p:cNvCxnSpPr>
          <p:nvPr/>
        </p:nvCxnSpPr>
        <p:spPr bwMode="auto">
          <a:xfrm>
            <a:off x="7017700" y="5359510"/>
            <a:ext cx="29740" cy="4404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a:stCxn id="20" idx="3"/>
            <a:endCxn id="28" idx="3"/>
          </p:cNvCxnSpPr>
          <p:nvPr/>
        </p:nvCxnSpPr>
        <p:spPr bwMode="auto">
          <a:xfrm flipH="1" flipV="1">
            <a:off x="7047440" y="6143141"/>
            <a:ext cx="19690" cy="43767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a:stCxn id="27" idx="3"/>
            <a:endCxn id="21" idx="3"/>
          </p:cNvCxnSpPr>
          <p:nvPr/>
        </p:nvCxnSpPr>
        <p:spPr bwMode="auto">
          <a:xfrm>
            <a:off x="9046008" y="5098394"/>
            <a:ext cx="38462" cy="7195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a:stCxn id="16" idx="1"/>
            <a:endCxn id="30" idx="1"/>
          </p:cNvCxnSpPr>
          <p:nvPr/>
        </p:nvCxnSpPr>
        <p:spPr bwMode="auto">
          <a:xfrm>
            <a:off x="839814" y="4227320"/>
            <a:ext cx="2273" cy="4359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a:stCxn id="17" idx="3"/>
            <a:endCxn id="30" idx="3"/>
          </p:cNvCxnSpPr>
          <p:nvPr/>
        </p:nvCxnSpPr>
        <p:spPr bwMode="auto">
          <a:xfrm flipH="1" flipV="1">
            <a:off x="842087" y="5006440"/>
            <a:ext cx="1388" cy="62524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p:cNvCxnSpPr>
            <a:stCxn id="15" idx="1"/>
            <a:endCxn id="29" idx="1"/>
          </p:cNvCxnSpPr>
          <p:nvPr/>
        </p:nvCxnSpPr>
        <p:spPr bwMode="auto">
          <a:xfrm>
            <a:off x="2689653" y="5287612"/>
            <a:ext cx="36601" cy="5045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Connector 79"/>
          <p:cNvCxnSpPr>
            <a:stCxn id="18" idx="3"/>
            <a:endCxn id="29" idx="3"/>
          </p:cNvCxnSpPr>
          <p:nvPr/>
        </p:nvCxnSpPr>
        <p:spPr bwMode="auto">
          <a:xfrm flipV="1">
            <a:off x="2723522" y="6135374"/>
            <a:ext cx="2732" cy="4609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9" name="Straight Connector 98"/>
          <p:cNvCxnSpPr>
            <a:stCxn id="14" idx="2"/>
            <a:endCxn id="32" idx="2"/>
          </p:cNvCxnSpPr>
          <p:nvPr/>
        </p:nvCxnSpPr>
        <p:spPr bwMode="auto">
          <a:xfrm flipV="1">
            <a:off x="5791728" y="3572293"/>
            <a:ext cx="938548" cy="2479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Straight Connector 99"/>
          <p:cNvCxnSpPr>
            <a:stCxn id="19" idx="3"/>
            <a:endCxn id="32" idx="3"/>
          </p:cNvCxnSpPr>
          <p:nvPr/>
        </p:nvCxnSpPr>
        <p:spPr bwMode="auto">
          <a:xfrm flipV="1">
            <a:off x="7017700" y="3743901"/>
            <a:ext cx="32935" cy="78539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1" name="Straight Connector 100"/>
          <p:cNvCxnSpPr>
            <a:stCxn id="32" idx="1"/>
            <a:endCxn id="23" idx="1"/>
          </p:cNvCxnSpPr>
          <p:nvPr/>
        </p:nvCxnSpPr>
        <p:spPr bwMode="auto">
          <a:xfrm flipV="1">
            <a:off x="7050635" y="2651358"/>
            <a:ext cx="324956" cy="74932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Straight Connector 101"/>
          <p:cNvCxnSpPr>
            <a:stCxn id="27" idx="1"/>
            <a:endCxn id="22" idx="1"/>
          </p:cNvCxnSpPr>
          <p:nvPr/>
        </p:nvCxnSpPr>
        <p:spPr bwMode="auto">
          <a:xfrm flipH="1" flipV="1">
            <a:off x="9030920" y="4237927"/>
            <a:ext cx="15088" cy="51725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2" name="Straight Connector 111"/>
          <p:cNvCxnSpPr>
            <a:stCxn id="33" idx="1"/>
            <a:endCxn id="24" idx="1"/>
          </p:cNvCxnSpPr>
          <p:nvPr/>
        </p:nvCxnSpPr>
        <p:spPr bwMode="auto">
          <a:xfrm flipV="1">
            <a:off x="5166467" y="1739790"/>
            <a:ext cx="187662" cy="56625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3" name="Straight Connector 112"/>
          <p:cNvCxnSpPr>
            <a:stCxn id="14" idx="3"/>
            <a:endCxn id="33" idx="3"/>
          </p:cNvCxnSpPr>
          <p:nvPr/>
        </p:nvCxnSpPr>
        <p:spPr bwMode="auto">
          <a:xfrm flipV="1">
            <a:off x="5031472" y="2649261"/>
            <a:ext cx="134995" cy="55744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8" name="TextBox 147"/>
          <p:cNvSpPr txBox="1"/>
          <p:nvPr/>
        </p:nvSpPr>
        <p:spPr>
          <a:xfrm>
            <a:off x="2431737" y="6319517"/>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54" name="TextBox 153"/>
          <p:cNvSpPr txBox="1"/>
          <p:nvPr/>
        </p:nvSpPr>
        <p:spPr>
          <a:xfrm>
            <a:off x="9135248" y="4450619"/>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55" name="TextBox 154"/>
          <p:cNvSpPr txBox="1"/>
          <p:nvPr/>
        </p:nvSpPr>
        <p:spPr>
          <a:xfrm>
            <a:off x="9093144" y="5083520"/>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57" name="TextBox 156"/>
          <p:cNvSpPr txBox="1"/>
          <p:nvPr/>
        </p:nvSpPr>
        <p:spPr>
          <a:xfrm>
            <a:off x="5340374" y="6708077"/>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58" name="TextBox 157"/>
          <p:cNvSpPr txBox="1"/>
          <p:nvPr/>
        </p:nvSpPr>
        <p:spPr>
          <a:xfrm>
            <a:off x="4428725" y="6723192"/>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60" name="TextBox 159"/>
          <p:cNvSpPr txBox="1"/>
          <p:nvPr/>
        </p:nvSpPr>
        <p:spPr>
          <a:xfrm>
            <a:off x="7071684" y="5521933"/>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61" name="TextBox 160"/>
          <p:cNvSpPr txBox="1"/>
          <p:nvPr/>
        </p:nvSpPr>
        <p:spPr>
          <a:xfrm>
            <a:off x="7098227" y="6154835"/>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63" name="TextBox 162"/>
          <p:cNvSpPr txBox="1"/>
          <p:nvPr/>
        </p:nvSpPr>
        <p:spPr>
          <a:xfrm>
            <a:off x="5393464" y="4644672"/>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64" name="TextBox 163"/>
          <p:cNvSpPr txBox="1"/>
          <p:nvPr/>
        </p:nvSpPr>
        <p:spPr>
          <a:xfrm>
            <a:off x="4413166" y="4625464"/>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65" name="TextBox 164"/>
          <p:cNvSpPr txBox="1"/>
          <p:nvPr/>
        </p:nvSpPr>
        <p:spPr>
          <a:xfrm>
            <a:off x="8535723" y="4663478"/>
            <a:ext cx="13044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166" name="TextBox 165"/>
          <p:cNvSpPr txBox="1"/>
          <p:nvPr/>
        </p:nvSpPr>
        <p:spPr>
          <a:xfrm>
            <a:off x="6895945" y="3126772"/>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67" name="TextBox 166"/>
          <p:cNvSpPr txBox="1"/>
          <p:nvPr/>
        </p:nvSpPr>
        <p:spPr>
          <a:xfrm>
            <a:off x="7105551" y="3782554"/>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69" name="TextBox 168"/>
          <p:cNvSpPr txBox="1"/>
          <p:nvPr/>
        </p:nvSpPr>
        <p:spPr>
          <a:xfrm>
            <a:off x="4966015" y="1986393"/>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70" name="TextBox 169"/>
          <p:cNvSpPr txBox="1"/>
          <p:nvPr/>
        </p:nvSpPr>
        <p:spPr>
          <a:xfrm>
            <a:off x="5198504" y="2687938"/>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71" name="TextBox 170"/>
          <p:cNvSpPr txBox="1"/>
          <p:nvPr/>
        </p:nvSpPr>
        <p:spPr>
          <a:xfrm>
            <a:off x="6575129" y="3572531"/>
            <a:ext cx="13044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172" name="TextBox 171"/>
          <p:cNvSpPr txBox="1"/>
          <p:nvPr/>
        </p:nvSpPr>
        <p:spPr>
          <a:xfrm>
            <a:off x="896547" y="4415458"/>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73" name="TextBox 172"/>
          <p:cNvSpPr txBox="1"/>
          <p:nvPr/>
        </p:nvSpPr>
        <p:spPr>
          <a:xfrm>
            <a:off x="1186243" y="4567857"/>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74" name="TextBox 173"/>
          <p:cNvSpPr txBox="1"/>
          <p:nvPr/>
        </p:nvSpPr>
        <p:spPr>
          <a:xfrm>
            <a:off x="869546" y="4994827"/>
            <a:ext cx="13044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175" name="TextBox 174"/>
          <p:cNvSpPr txBox="1"/>
          <p:nvPr/>
        </p:nvSpPr>
        <p:spPr>
          <a:xfrm>
            <a:off x="2696505" y="3160672"/>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76" name="TextBox 175"/>
          <p:cNvSpPr txBox="1"/>
          <p:nvPr/>
        </p:nvSpPr>
        <p:spPr>
          <a:xfrm>
            <a:off x="3031966" y="3290192"/>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177" name="TextBox 176"/>
          <p:cNvSpPr txBox="1"/>
          <p:nvPr/>
        </p:nvSpPr>
        <p:spPr>
          <a:xfrm>
            <a:off x="2726711" y="3774367"/>
            <a:ext cx="13044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179" name="TextBox 178"/>
          <p:cNvSpPr txBox="1"/>
          <p:nvPr/>
        </p:nvSpPr>
        <p:spPr>
          <a:xfrm>
            <a:off x="570455" y="4183814"/>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83" name="TextBox 182"/>
          <p:cNvSpPr txBox="1"/>
          <p:nvPr/>
        </p:nvSpPr>
        <p:spPr>
          <a:xfrm>
            <a:off x="6752460" y="4233248"/>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87" name="TextBox 186"/>
          <p:cNvSpPr txBox="1"/>
          <p:nvPr/>
        </p:nvSpPr>
        <p:spPr>
          <a:xfrm>
            <a:off x="8815570" y="5495378"/>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91" name="TextBox 190"/>
          <p:cNvSpPr txBox="1"/>
          <p:nvPr/>
        </p:nvSpPr>
        <p:spPr>
          <a:xfrm>
            <a:off x="4826192" y="2890615"/>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95" name="TextBox 194"/>
          <p:cNvSpPr txBox="1"/>
          <p:nvPr/>
        </p:nvSpPr>
        <p:spPr>
          <a:xfrm>
            <a:off x="7346957" y="2665477"/>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96" name="TextBox 195"/>
          <p:cNvSpPr txBox="1"/>
          <p:nvPr/>
        </p:nvSpPr>
        <p:spPr>
          <a:xfrm>
            <a:off x="611648" y="5357670"/>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199" name="TextBox 198"/>
          <p:cNvSpPr txBox="1"/>
          <p:nvPr/>
        </p:nvSpPr>
        <p:spPr>
          <a:xfrm>
            <a:off x="5359819" y="1696707"/>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00" name="TextBox 199"/>
          <p:cNvSpPr txBox="1"/>
          <p:nvPr/>
        </p:nvSpPr>
        <p:spPr>
          <a:xfrm>
            <a:off x="5786811" y="3313492"/>
            <a:ext cx="20508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03" name="TextBox 202"/>
          <p:cNvSpPr txBox="1"/>
          <p:nvPr/>
        </p:nvSpPr>
        <p:spPr>
          <a:xfrm>
            <a:off x="8795895" y="4171532"/>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04" name="TextBox 203"/>
          <p:cNvSpPr txBox="1"/>
          <p:nvPr/>
        </p:nvSpPr>
        <p:spPr>
          <a:xfrm>
            <a:off x="7804157" y="4655708"/>
            <a:ext cx="20508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07" name="TextBox 206"/>
          <p:cNvSpPr txBox="1"/>
          <p:nvPr/>
        </p:nvSpPr>
        <p:spPr>
          <a:xfrm>
            <a:off x="6820199" y="6326022"/>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08" name="TextBox 207"/>
          <p:cNvSpPr txBox="1"/>
          <p:nvPr/>
        </p:nvSpPr>
        <p:spPr>
          <a:xfrm>
            <a:off x="6057289" y="6718676"/>
            <a:ext cx="20508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09" name="TextBox 208"/>
          <p:cNvSpPr txBox="1"/>
          <p:nvPr/>
        </p:nvSpPr>
        <p:spPr>
          <a:xfrm>
            <a:off x="6781757" y="5326604"/>
            <a:ext cx="20508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210" name="TextBox 209"/>
          <p:cNvSpPr txBox="1"/>
          <p:nvPr/>
        </p:nvSpPr>
        <p:spPr>
          <a:xfrm>
            <a:off x="3339468" y="5232358"/>
            <a:ext cx="2039020" cy="738664"/>
          </a:xfrm>
          <a:prstGeom prst="rect">
            <a:avLst/>
          </a:prstGeom>
          <a:noFill/>
        </p:spPr>
        <p:txBody>
          <a:bodyPr wrap="none" lIns="0" tIns="0" rIns="0" bIns="0" rtlCol="0" anchor="ctr">
            <a:spAutoFit/>
          </a:bodyPr>
          <a:lstStyle/>
          <a:p>
            <a:pPr algn="ctr"/>
            <a:r>
              <a:rPr lang="en-US" sz="1600" dirty="0" smtClean="0">
                <a:latin typeface="+mn-lt"/>
              </a:rPr>
              <a:t>host number part </a:t>
            </a:r>
            <a:br>
              <a:rPr lang="en-US" sz="1600" dirty="0" smtClean="0">
                <a:latin typeface="+mn-lt"/>
              </a:rPr>
            </a:br>
            <a:r>
              <a:rPr lang="en-US" sz="1600" dirty="0" smtClean="0">
                <a:latin typeface="+mn-lt"/>
              </a:rPr>
              <a:t>of the IP address of </a:t>
            </a:r>
            <a:br>
              <a:rPr lang="en-US" sz="1600" dirty="0" smtClean="0">
                <a:latin typeface="+mn-lt"/>
              </a:rPr>
            </a:br>
            <a:r>
              <a:rPr lang="en-US" sz="1600" dirty="0" smtClean="0">
                <a:latin typeface="+mn-lt"/>
              </a:rPr>
              <a:t>the router interface</a:t>
            </a:r>
            <a:endParaRPr lang="en-US" sz="1600" dirty="0">
              <a:latin typeface="+mn-lt"/>
            </a:endParaRPr>
          </a:p>
        </p:txBody>
      </p:sp>
      <p:sp>
        <p:nvSpPr>
          <p:cNvPr id="211" name="TextBox 210"/>
          <p:cNvSpPr txBox="1"/>
          <p:nvPr/>
        </p:nvSpPr>
        <p:spPr>
          <a:xfrm>
            <a:off x="2704965" y="2714490"/>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12" name="TextBox 211"/>
          <p:cNvSpPr txBox="1"/>
          <p:nvPr/>
        </p:nvSpPr>
        <p:spPr>
          <a:xfrm>
            <a:off x="3509524" y="6710906"/>
            <a:ext cx="20508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13" name="TextBox 212"/>
          <p:cNvSpPr txBox="1"/>
          <p:nvPr/>
        </p:nvSpPr>
        <p:spPr>
          <a:xfrm>
            <a:off x="4005164" y="3339627"/>
            <a:ext cx="20508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214" name="TextBox 213"/>
          <p:cNvSpPr txBox="1"/>
          <p:nvPr/>
        </p:nvSpPr>
        <p:spPr>
          <a:xfrm>
            <a:off x="6022009" y="4669981"/>
            <a:ext cx="205184" cy="246221"/>
          </a:xfrm>
          <a:prstGeom prst="rect">
            <a:avLst/>
          </a:prstGeom>
          <a:noFill/>
        </p:spPr>
        <p:txBody>
          <a:bodyPr wrap="none" lIns="0" tIns="0" rIns="0" bIns="0" rtlCol="0" anchor="ctr">
            <a:spAutoFit/>
          </a:bodyPr>
          <a:lstStyle/>
          <a:p>
            <a:pPr algn="ctr"/>
            <a:r>
              <a:rPr lang="en-US" sz="1600" dirty="0" smtClean="0">
                <a:latin typeface="+mn-lt"/>
              </a:rPr>
              <a:t>.4</a:t>
            </a:r>
            <a:endParaRPr lang="en-US" sz="1600" dirty="0">
              <a:latin typeface="+mn-lt"/>
            </a:endParaRPr>
          </a:p>
        </p:txBody>
      </p:sp>
      <p:sp>
        <p:nvSpPr>
          <p:cNvPr id="215" name="TextBox 214"/>
          <p:cNvSpPr txBox="1"/>
          <p:nvPr/>
        </p:nvSpPr>
        <p:spPr>
          <a:xfrm>
            <a:off x="2720069" y="4159671"/>
            <a:ext cx="20508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16" name="TextBox 215"/>
          <p:cNvSpPr txBox="1"/>
          <p:nvPr/>
        </p:nvSpPr>
        <p:spPr>
          <a:xfrm>
            <a:off x="3501744" y="4575199"/>
            <a:ext cx="20508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17" name="TextBox 216"/>
          <p:cNvSpPr txBox="1"/>
          <p:nvPr/>
        </p:nvSpPr>
        <p:spPr>
          <a:xfrm>
            <a:off x="2784598" y="5242426"/>
            <a:ext cx="205084"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sp>
        <p:nvSpPr>
          <p:cNvPr id="218" name="TextBox 217"/>
          <p:cNvSpPr txBox="1"/>
          <p:nvPr/>
        </p:nvSpPr>
        <p:spPr>
          <a:xfrm>
            <a:off x="1700830" y="4822379"/>
            <a:ext cx="205184" cy="246221"/>
          </a:xfrm>
          <a:prstGeom prst="rect">
            <a:avLst/>
          </a:prstGeom>
          <a:noFill/>
        </p:spPr>
        <p:txBody>
          <a:bodyPr wrap="none" lIns="0" tIns="0" rIns="0" bIns="0" rtlCol="0" anchor="ctr">
            <a:spAutoFit/>
          </a:bodyPr>
          <a:lstStyle/>
          <a:p>
            <a:pPr algn="ctr"/>
            <a:r>
              <a:rPr lang="en-US" sz="1600" dirty="0" smtClean="0">
                <a:latin typeface="+mn-lt"/>
              </a:rPr>
              <a:t>.4</a:t>
            </a:r>
            <a:endParaRPr lang="en-US" sz="1600" dirty="0">
              <a:latin typeface="+mn-lt"/>
            </a:endParaRPr>
          </a:p>
        </p:txBody>
      </p:sp>
      <p:sp>
        <p:nvSpPr>
          <p:cNvPr id="221" name="TextBox 220"/>
          <p:cNvSpPr txBox="1"/>
          <p:nvPr/>
        </p:nvSpPr>
        <p:spPr>
          <a:xfrm>
            <a:off x="2563781" y="5556236"/>
            <a:ext cx="130444"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222" name="TextBox 221"/>
          <p:cNvSpPr txBox="1"/>
          <p:nvPr/>
        </p:nvSpPr>
        <p:spPr>
          <a:xfrm>
            <a:off x="2784829" y="6120492"/>
            <a:ext cx="130444"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sp>
        <p:nvSpPr>
          <p:cNvPr id="223" name="TextBox 222"/>
          <p:cNvSpPr txBox="1"/>
          <p:nvPr/>
        </p:nvSpPr>
        <p:spPr>
          <a:xfrm>
            <a:off x="4129634" y="6180127"/>
            <a:ext cx="1770316" cy="246221"/>
          </a:xfrm>
          <a:prstGeom prst="rect">
            <a:avLst/>
          </a:prstGeom>
          <a:noFill/>
        </p:spPr>
        <p:txBody>
          <a:bodyPr wrap="none" lIns="0" tIns="0" rIns="0" bIns="0" rtlCol="0" anchor="ctr">
            <a:spAutoFit/>
          </a:bodyPr>
          <a:lstStyle/>
          <a:p>
            <a:pPr algn="ctr"/>
            <a:r>
              <a:rPr lang="en-US" sz="1600" dirty="0" smtClean="0">
                <a:latin typeface="+mn-lt"/>
              </a:rPr>
              <a:t>interface number</a:t>
            </a:r>
            <a:endParaRPr lang="en-US" sz="1600" dirty="0">
              <a:latin typeface="+mn-lt"/>
            </a:endParaRPr>
          </a:p>
        </p:txBody>
      </p:sp>
      <p:cxnSp>
        <p:nvCxnSpPr>
          <p:cNvPr id="225" name="Straight Arrow Connector 224"/>
          <p:cNvCxnSpPr>
            <a:stCxn id="223" idx="2"/>
            <a:endCxn id="157" idx="1"/>
          </p:cNvCxnSpPr>
          <p:nvPr/>
        </p:nvCxnSpPr>
        <p:spPr bwMode="auto">
          <a:xfrm>
            <a:off x="5014792" y="6426348"/>
            <a:ext cx="325582" cy="4048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6" name="Straight Arrow Connector 225"/>
          <p:cNvCxnSpPr>
            <a:stCxn id="210" idx="1"/>
            <a:endCxn id="217" idx="3"/>
          </p:cNvCxnSpPr>
          <p:nvPr/>
        </p:nvCxnSpPr>
        <p:spPr bwMode="auto">
          <a:xfrm flipH="1" flipV="1">
            <a:off x="2989682" y="5365537"/>
            <a:ext cx="349786" cy="23615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9" name="Slide Number Placeholder 228"/>
          <p:cNvSpPr>
            <a:spLocks noGrp="1"/>
          </p:cNvSpPr>
          <p:nvPr>
            <p:ph type="sldNum" sz="quarter" idx="10"/>
          </p:nvPr>
        </p:nvSpPr>
        <p:spPr/>
        <p:txBody>
          <a:bodyPr/>
          <a:lstStyle/>
          <a:p>
            <a:fld id="{E67FBD6A-8545-3B44-8786-C48B4E259526}" type="slidenum">
              <a:rPr lang="en-US" smtClean="0"/>
              <a:pPr/>
              <a:t>37</a:t>
            </a:fld>
            <a:endParaRPr lang="en-US"/>
          </a:p>
        </p:txBody>
      </p:sp>
    </p:spTree>
    <p:extLst>
      <p:ext uri="{BB962C8B-B14F-4D97-AF65-F5344CB8AC3E}">
        <p14:creationId xmlns:p14="http://schemas.microsoft.com/office/powerpoint/2010/main" xmlns="" val="14497449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6042848"/>
          </a:xfrm>
        </p:spPr>
        <p:txBody>
          <a:bodyPr/>
          <a:lstStyle/>
          <a:p>
            <a:pPr marL="587375" indent="-457200">
              <a:buClr>
                <a:schemeClr val="tx1"/>
              </a:buClr>
              <a:buFont typeface="+mj-lt"/>
              <a:buAutoNum type="arabicPeriod" startAt="4"/>
            </a:pPr>
            <a:r>
              <a:rPr lang="en-US" sz="2000" dirty="0" smtClean="0"/>
              <a:t>Suppose all routers in the network of the previous slide come up at time 0, knowing (only) about their directly connected subnets and neighbors. Assume that the designated router for each subnet is the one that comes first alphabetically.                                           Suppose router </a:t>
            </a:r>
            <a:r>
              <a:rPr lang="en-US" sz="2000" i="1" dirty="0" smtClean="0"/>
              <a:t>A</a:t>
            </a:r>
            <a:r>
              <a:rPr lang="en-US" sz="2000" dirty="0" smtClean="0"/>
              <a:t> sends a router LSA on all of its interfaces, announcing all its neighbors and the costs of the links to its neighbors. Explain how router </a:t>
            </a:r>
            <a:r>
              <a:rPr lang="en-US" sz="2000" i="1" dirty="0" smtClean="0"/>
              <a:t>G</a:t>
            </a:r>
            <a:r>
              <a:rPr lang="en-US" sz="2000" dirty="0" smtClean="0"/>
              <a:t> might learn of this LSA? Would you expect router </a:t>
            </a:r>
            <a:r>
              <a:rPr lang="en-US" sz="2000" i="1" dirty="0" smtClean="0"/>
              <a:t>G</a:t>
            </a:r>
            <a:r>
              <a:rPr lang="en-US" sz="2000" dirty="0" smtClean="0"/>
              <a:t> to receive this LSA more than once? Explain.</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38</a:t>
            </a:fld>
            <a:endParaRPr lang="en-US"/>
          </a:p>
        </p:txBody>
      </p:sp>
    </p:spTree>
    <p:extLst>
      <p:ext uri="{BB962C8B-B14F-4D97-AF65-F5344CB8AC3E}">
        <p14:creationId xmlns:p14="http://schemas.microsoft.com/office/powerpoint/2010/main" xmlns="" val="31414004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6042848"/>
          </a:xfrm>
        </p:spPr>
        <p:txBody>
          <a:bodyPr/>
          <a:lstStyle/>
          <a:p>
            <a:pPr marL="587375" indent="-457200">
              <a:buClr>
                <a:schemeClr val="tx1"/>
              </a:buClr>
              <a:buFont typeface="+mj-lt"/>
              <a:buAutoNum type="arabicPeriod" startAt="4"/>
            </a:pPr>
            <a:r>
              <a:rPr lang="en-US" sz="2000" dirty="0" smtClean="0"/>
              <a:t>Suppose all routers in the network of the previous slide come up at time 0, knowing (only) about their directly connected subnets and neighbors. Assume that the designated router for each subnet is the one that comes first alphabetically.                                            Suppose router </a:t>
            </a:r>
            <a:r>
              <a:rPr lang="en-US" sz="2000" i="1" dirty="0" smtClean="0"/>
              <a:t>A</a:t>
            </a:r>
            <a:r>
              <a:rPr lang="en-US" sz="2000" dirty="0" smtClean="0"/>
              <a:t> sends a router LSA on all of its interfaces, announcing all its neighbors and the costs of the links to its neighbors. Explain how router </a:t>
            </a:r>
            <a:r>
              <a:rPr lang="en-US" sz="2000" i="1" dirty="0" smtClean="0"/>
              <a:t>G</a:t>
            </a:r>
            <a:r>
              <a:rPr lang="en-US" sz="2000" dirty="0" smtClean="0"/>
              <a:t> might learn of this LSA? Would you expect router </a:t>
            </a:r>
            <a:r>
              <a:rPr lang="en-US" sz="2000" i="1" dirty="0" smtClean="0"/>
              <a:t>G</a:t>
            </a:r>
            <a:r>
              <a:rPr lang="en-US" sz="2000" dirty="0" smtClean="0"/>
              <a:t> to receive this LSA more than once? Explain.</a:t>
            </a:r>
          </a:p>
          <a:p>
            <a:pPr marL="508000" lvl="1" indent="0">
              <a:buClr>
                <a:schemeClr val="tx1"/>
              </a:buClr>
              <a:buNone/>
            </a:pPr>
            <a:r>
              <a:rPr lang="en-US" sz="1600" i="1" dirty="0" smtClean="0"/>
              <a:t>Router A broadcasts its router LSA on all its interface, i.e., to networks 1.2.10.* and 1.2.11.*.  It is received by, among others, routers C, D, and F, which proceed to continue flooding the LSA since it is new.</a:t>
            </a:r>
          </a:p>
          <a:p>
            <a:pPr marL="508000" lvl="1" indent="0">
              <a:buClr>
                <a:schemeClr val="tx1"/>
              </a:buClr>
              <a:buNone/>
            </a:pPr>
            <a:r>
              <a:rPr lang="en-US" sz="1600" i="1" dirty="0" smtClean="0"/>
              <a:t>Router G, therefore receives a copy of the router LSA from C and D, and subsequently also from I.</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39</a:t>
            </a:fld>
            <a:endParaRPr lang="en-US"/>
          </a:p>
        </p:txBody>
      </p:sp>
    </p:spTree>
    <p:extLst>
      <p:ext uri="{BB962C8B-B14F-4D97-AF65-F5344CB8AC3E}">
        <p14:creationId xmlns:p14="http://schemas.microsoft.com/office/powerpoint/2010/main" xmlns="" val="94579488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3"/>
          <p:cNvSpPr>
            <a:spLocks noGrp="1"/>
          </p:cNvSpPr>
          <p:nvPr>
            <p:ph type="sldNum" sz="quarter" idx="10"/>
          </p:nvPr>
        </p:nvSpPr>
        <p:spPr>
          <a:noFill/>
        </p:spPr>
        <p:txBody>
          <a:bodyPr/>
          <a:lstStyle/>
          <a:p>
            <a:pPr defTabSz="1019175"/>
            <a:fld id="{E837D71D-3709-45BB-BF39-61CEDE212F1A}" type="slidenum">
              <a:rPr lang="en-US" smtClean="0"/>
              <a:pPr defTabSz="1019175"/>
              <a:t>4</a:t>
            </a:fld>
            <a:endParaRPr lang="en-US" smtClean="0"/>
          </a:p>
        </p:txBody>
      </p:sp>
      <p:sp>
        <p:nvSpPr>
          <p:cNvPr id="3076" name="Rectangle 2"/>
          <p:cNvSpPr>
            <a:spLocks noGrp="1" noChangeArrowheads="1"/>
          </p:cNvSpPr>
          <p:nvPr>
            <p:ph type="title"/>
          </p:nvPr>
        </p:nvSpPr>
        <p:spPr/>
        <p:txBody>
          <a:bodyPr/>
          <a:lstStyle/>
          <a:p>
            <a:pPr defTabSz="914400"/>
            <a:r>
              <a:rPr lang="en-US" smtClean="0"/>
              <a:t>EIGRP Metrics</a:t>
            </a:r>
          </a:p>
        </p:txBody>
      </p:sp>
      <p:sp>
        <p:nvSpPr>
          <p:cNvPr id="3077" name="Rectangle 3"/>
          <p:cNvSpPr>
            <a:spLocks noGrp="1" noChangeArrowheads="1"/>
          </p:cNvSpPr>
          <p:nvPr>
            <p:ph type="body" idx="1"/>
          </p:nvPr>
        </p:nvSpPr>
        <p:spPr/>
        <p:txBody>
          <a:bodyPr/>
          <a:lstStyle/>
          <a:p>
            <a:pPr marL="342900" indent="-342900" defTabSz="914400"/>
            <a:r>
              <a:rPr lang="en-US" dirty="0" smtClean="0"/>
              <a:t>Link metrics</a:t>
            </a:r>
          </a:p>
          <a:p>
            <a:pPr marL="742950" lvl="1" indent="-285750" defTabSz="914400"/>
            <a:r>
              <a:rPr lang="en-US" dirty="0" smtClean="0"/>
              <a:t>bandwidth (in </a:t>
            </a:r>
            <a:r>
              <a:rPr lang="en-US" dirty="0" err="1" smtClean="0"/>
              <a:t>kbits</a:t>
            </a:r>
            <a:r>
              <a:rPr lang="en-US" dirty="0" smtClean="0"/>
              <a:t>/sec), delay to next hop (in units of 10</a:t>
            </a:r>
            <a:r>
              <a:rPr lang="el-GR" dirty="0" smtClean="0"/>
              <a:t>μ</a:t>
            </a:r>
            <a:r>
              <a:rPr lang="en-US" dirty="0" err="1" smtClean="0"/>
              <a:t>secs</a:t>
            </a:r>
            <a:r>
              <a:rPr lang="en-US" dirty="0" smtClean="0"/>
              <a:t>)</a:t>
            </a:r>
          </a:p>
          <a:p>
            <a:pPr marL="342900" indent="-342900" defTabSz="914400"/>
            <a:r>
              <a:rPr lang="en-US" dirty="0" smtClean="0"/>
              <a:t>Path cost based on combination of minimum </a:t>
            </a:r>
            <a:r>
              <a:rPr lang="en-US" i="1" u="sng" dirty="0" smtClean="0"/>
              <a:t>path</a:t>
            </a:r>
            <a:r>
              <a:rPr lang="en-US" dirty="0" smtClean="0"/>
              <a:t> bandwidth and total end-to-end delay</a:t>
            </a:r>
          </a:p>
          <a:p>
            <a:pPr marL="342900" indent="-342900" defTabSz="914400"/>
            <a:endParaRPr lang="en-US" dirty="0" smtClean="0"/>
          </a:p>
          <a:p>
            <a:pPr marL="342900" indent="-342900" defTabSz="914400"/>
            <a:endParaRPr lang="en-US" dirty="0" smtClean="0"/>
          </a:p>
          <a:p>
            <a:pPr marL="342900" indent="-342900" defTabSz="914400"/>
            <a:endParaRPr lang="en-US" dirty="0" smtClean="0"/>
          </a:p>
          <a:p>
            <a:pPr marL="342900" indent="-342900" defTabSz="914400"/>
            <a:endParaRPr lang="en-US" dirty="0" smtClean="0"/>
          </a:p>
          <a:p>
            <a:pPr marL="457200" indent="-457200" defTabSz="914400"/>
            <a:endParaRPr lang="en-US" dirty="0" smtClean="0"/>
          </a:p>
          <a:p>
            <a:pPr marL="457200" indent="-457200" defTabSz="914400"/>
            <a:endParaRPr lang="en-US" dirty="0" smtClean="0"/>
          </a:p>
          <a:p>
            <a:pPr marL="342900" indent="-342900" defTabSz="914400">
              <a:buFontTx/>
              <a:buNone/>
            </a:pPr>
            <a:r>
              <a:rPr lang="en-US" dirty="0"/>
              <a:t>	</a:t>
            </a:r>
            <a:r>
              <a:rPr lang="en-US" dirty="0" smtClean="0"/>
              <a:t>Path cost: </a:t>
            </a:r>
          </a:p>
        </p:txBody>
      </p:sp>
      <p:graphicFrame>
        <p:nvGraphicFramePr>
          <p:cNvPr id="3074" name="Object 4"/>
          <p:cNvGraphicFramePr>
            <a:graphicFrameLocks noChangeAspect="1"/>
          </p:cNvGraphicFramePr>
          <p:nvPr>
            <p:extLst>
              <p:ext uri="{D42A27DB-BD31-4B8C-83A1-F6EECF244321}">
                <p14:modId xmlns:p14="http://schemas.microsoft.com/office/powerpoint/2010/main" xmlns="" val="3992566614"/>
              </p:ext>
            </p:extLst>
          </p:nvPr>
        </p:nvGraphicFramePr>
        <p:xfrm>
          <a:off x="2356203" y="6413444"/>
          <a:ext cx="4694238" cy="996950"/>
        </p:xfrm>
        <a:graphic>
          <a:graphicData uri="http://schemas.openxmlformats.org/presentationml/2006/ole">
            <p:oleObj spid="_x0000_s1062" name="Equation" r:id="rId4" imgW="2464689" imgH="507939" progId="Equation.3">
              <p:embed/>
            </p:oleObj>
          </a:graphicData>
        </a:graphic>
      </p:graphicFrame>
      <p:grpSp>
        <p:nvGrpSpPr>
          <p:cNvPr id="58" name="Group 57"/>
          <p:cNvGrpSpPr/>
          <p:nvPr/>
        </p:nvGrpSpPr>
        <p:grpSpPr>
          <a:xfrm>
            <a:off x="651323" y="3649606"/>
            <a:ext cx="8858388" cy="2747080"/>
            <a:chOff x="651323" y="3454400"/>
            <a:chExt cx="8858388" cy="2747080"/>
          </a:xfrm>
        </p:grpSpPr>
        <p:sp>
          <p:nvSpPr>
            <p:cNvPr id="3078" name="Text Box 5"/>
            <p:cNvSpPr txBox="1">
              <a:spLocks noChangeArrowheads="1"/>
            </p:cNvSpPr>
            <p:nvPr/>
          </p:nvSpPr>
          <p:spPr bwMode="auto">
            <a:xfrm>
              <a:off x="651323" y="4256356"/>
              <a:ext cx="2514600" cy="1210873"/>
            </a:xfrm>
            <a:prstGeom prst="rect">
              <a:avLst/>
            </a:prstGeom>
            <a:noFill/>
            <a:ln w="9525">
              <a:noFill/>
              <a:miter lim="800000"/>
              <a:headEnd/>
              <a:tailEnd/>
            </a:ln>
          </p:spPr>
          <p:txBody>
            <a:bodyPr lIns="101882" tIns="50941" rIns="101882" bIns="50941">
              <a:spAutoFit/>
            </a:bodyPr>
            <a:lstStyle/>
            <a:p>
              <a:pPr algn="l" defTabSz="1019175">
                <a:spcBef>
                  <a:spcPct val="50000"/>
                </a:spcBef>
                <a:buClrTx/>
                <a:buSzTx/>
                <a:buFontTx/>
                <a:buNone/>
              </a:pPr>
              <a:r>
                <a:rPr lang="en-US" sz="1600" dirty="0">
                  <a:solidFill>
                    <a:srgbClr val="FF0000"/>
                  </a:solidFill>
                  <a:latin typeface="+mn-lt"/>
                </a:rPr>
                <a:t>P1</a:t>
              </a:r>
              <a:r>
                <a:rPr lang="en-US" sz="1600" dirty="0">
                  <a:latin typeface="+mn-lt"/>
                </a:rPr>
                <a:t>: </a:t>
              </a:r>
              <a:r>
                <a:rPr lang="en-US" sz="1600" dirty="0" smtClean="0">
                  <a:latin typeface="+mn-lt"/>
                </a:rPr>
                <a:t>b=10</a:t>
              </a:r>
              <a:r>
                <a:rPr lang="en-US" sz="1600" baseline="30000" dirty="0" smtClean="0">
                  <a:latin typeface="+mn-lt"/>
                </a:rPr>
                <a:t>4</a:t>
              </a:r>
              <a:r>
                <a:rPr lang="en-US" sz="1600" dirty="0" smtClean="0">
                  <a:latin typeface="+mn-lt"/>
                </a:rPr>
                <a:t>; d=202; cost=307,712</a:t>
              </a:r>
              <a:endParaRPr lang="en-US" sz="1600" dirty="0">
                <a:latin typeface="+mn-lt"/>
              </a:endParaRPr>
            </a:p>
            <a:p>
              <a:pPr algn="l" defTabSz="1019175">
                <a:spcBef>
                  <a:spcPct val="50000"/>
                </a:spcBef>
                <a:buClrTx/>
                <a:buSzTx/>
                <a:buFontTx/>
                <a:buNone/>
              </a:pPr>
              <a:r>
                <a:rPr lang="en-US" sz="1600" dirty="0">
                  <a:solidFill>
                    <a:srgbClr val="00CC00"/>
                  </a:solidFill>
                  <a:latin typeface="+mn-lt"/>
                </a:rPr>
                <a:t>P2</a:t>
              </a:r>
              <a:r>
                <a:rPr lang="en-US" sz="1600" dirty="0">
                  <a:latin typeface="+mn-lt"/>
                </a:rPr>
                <a:t>: </a:t>
              </a:r>
              <a:r>
                <a:rPr lang="en-US" sz="1600" dirty="0" smtClean="0">
                  <a:latin typeface="+mn-lt"/>
                </a:rPr>
                <a:t>b=2x10</a:t>
              </a:r>
              <a:r>
                <a:rPr lang="en-US" sz="1600" baseline="30000" dirty="0" smtClean="0">
                  <a:latin typeface="+mn-lt"/>
                </a:rPr>
                <a:t>4</a:t>
              </a:r>
              <a:r>
                <a:rPr lang="en-US" sz="1600" dirty="0" smtClean="0">
                  <a:latin typeface="+mn-lt"/>
                </a:rPr>
                <a:t>, d=102; cost=154,112</a:t>
              </a:r>
              <a:endParaRPr lang="en-US" sz="1600" dirty="0">
                <a:latin typeface="+mn-lt"/>
              </a:endParaRPr>
            </a:p>
          </p:txBody>
        </p:sp>
        <p:sp>
          <p:nvSpPr>
            <p:cNvPr id="3079" name="Line 6"/>
            <p:cNvSpPr>
              <a:spLocks noChangeShapeType="1"/>
            </p:cNvSpPr>
            <p:nvPr/>
          </p:nvSpPr>
          <p:spPr bwMode="auto">
            <a:xfrm flipV="1">
              <a:off x="3940175" y="4059238"/>
              <a:ext cx="1257300" cy="604837"/>
            </a:xfrm>
            <a:prstGeom prst="line">
              <a:avLst/>
            </a:prstGeom>
            <a:noFill/>
            <a:ln w="28575">
              <a:solidFill>
                <a:schemeClr val="tx1"/>
              </a:solidFill>
              <a:round/>
              <a:headEnd/>
              <a:tailEnd/>
            </a:ln>
          </p:spPr>
          <p:txBody>
            <a:bodyPr/>
            <a:lstStyle/>
            <a:p>
              <a:endParaRPr lang="en-US">
                <a:latin typeface="+mn-lt"/>
              </a:endParaRPr>
            </a:p>
          </p:txBody>
        </p:sp>
        <p:sp>
          <p:nvSpPr>
            <p:cNvPr id="3080" name="Line 7"/>
            <p:cNvSpPr>
              <a:spLocks noChangeShapeType="1"/>
            </p:cNvSpPr>
            <p:nvPr/>
          </p:nvSpPr>
          <p:spPr bwMode="auto">
            <a:xfrm>
              <a:off x="3929063" y="4922838"/>
              <a:ext cx="1350962" cy="690562"/>
            </a:xfrm>
            <a:prstGeom prst="line">
              <a:avLst/>
            </a:prstGeom>
            <a:noFill/>
            <a:ln w="28575">
              <a:solidFill>
                <a:schemeClr val="tx1"/>
              </a:solidFill>
              <a:round/>
              <a:headEnd/>
              <a:tailEnd/>
            </a:ln>
          </p:spPr>
          <p:txBody>
            <a:bodyPr/>
            <a:lstStyle/>
            <a:p>
              <a:endParaRPr lang="en-US">
                <a:latin typeface="+mn-lt"/>
              </a:endParaRPr>
            </a:p>
          </p:txBody>
        </p:sp>
        <p:sp>
          <p:nvSpPr>
            <p:cNvPr id="3081" name="Line 8"/>
            <p:cNvSpPr>
              <a:spLocks noChangeShapeType="1"/>
            </p:cNvSpPr>
            <p:nvPr/>
          </p:nvSpPr>
          <p:spPr bwMode="auto">
            <a:xfrm>
              <a:off x="6705600" y="3454400"/>
              <a:ext cx="0" cy="2505075"/>
            </a:xfrm>
            <a:prstGeom prst="line">
              <a:avLst/>
            </a:prstGeom>
            <a:noFill/>
            <a:ln w="57150">
              <a:solidFill>
                <a:schemeClr val="tx1"/>
              </a:solidFill>
              <a:round/>
              <a:headEnd/>
              <a:tailEnd/>
            </a:ln>
          </p:spPr>
          <p:txBody>
            <a:bodyPr/>
            <a:lstStyle/>
            <a:p>
              <a:endParaRPr lang="en-US">
                <a:latin typeface="+mn-lt"/>
              </a:endParaRPr>
            </a:p>
          </p:txBody>
        </p:sp>
        <p:sp>
          <p:nvSpPr>
            <p:cNvPr id="3082" name="Line 9"/>
            <p:cNvSpPr>
              <a:spLocks noChangeShapeType="1"/>
            </p:cNvSpPr>
            <p:nvPr/>
          </p:nvSpPr>
          <p:spPr bwMode="auto">
            <a:xfrm>
              <a:off x="5867400" y="4025900"/>
              <a:ext cx="838200" cy="0"/>
            </a:xfrm>
            <a:prstGeom prst="line">
              <a:avLst/>
            </a:prstGeom>
            <a:noFill/>
            <a:ln w="28575">
              <a:solidFill>
                <a:schemeClr val="tx1"/>
              </a:solidFill>
              <a:round/>
              <a:headEnd/>
              <a:tailEnd/>
            </a:ln>
          </p:spPr>
          <p:txBody>
            <a:bodyPr/>
            <a:lstStyle/>
            <a:p>
              <a:endParaRPr lang="en-US">
                <a:latin typeface="+mn-lt"/>
              </a:endParaRPr>
            </a:p>
          </p:txBody>
        </p:sp>
        <p:sp>
          <p:nvSpPr>
            <p:cNvPr id="3083" name="Line 10"/>
            <p:cNvSpPr>
              <a:spLocks noChangeShapeType="1"/>
            </p:cNvSpPr>
            <p:nvPr/>
          </p:nvSpPr>
          <p:spPr bwMode="auto">
            <a:xfrm>
              <a:off x="5867400" y="5613400"/>
              <a:ext cx="838200" cy="0"/>
            </a:xfrm>
            <a:prstGeom prst="line">
              <a:avLst/>
            </a:prstGeom>
            <a:noFill/>
            <a:ln w="28575">
              <a:solidFill>
                <a:schemeClr val="tx1"/>
              </a:solidFill>
              <a:round/>
              <a:headEnd/>
              <a:tailEnd/>
            </a:ln>
          </p:spPr>
          <p:txBody>
            <a:bodyPr/>
            <a:lstStyle/>
            <a:p>
              <a:endParaRPr lang="en-US">
                <a:latin typeface="+mn-lt"/>
              </a:endParaRPr>
            </a:p>
          </p:txBody>
        </p:sp>
        <p:sp>
          <p:nvSpPr>
            <p:cNvPr id="3084" name="Line 11"/>
            <p:cNvSpPr>
              <a:spLocks noChangeShapeType="1"/>
            </p:cNvSpPr>
            <p:nvPr/>
          </p:nvSpPr>
          <p:spPr bwMode="auto">
            <a:xfrm>
              <a:off x="6705600" y="4792663"/>
              <a:ext cx="838200" cy="0"/>
            </a:xfrm>
            <a:prstGeom prst="line">
              <a:avLst/>
            </a:prstGeom>
            <a:noFill/>
            <a:ln w="28575">
              <a:solidFill>
                <a:schemeClr val="tx1"/>
              </a:solidFill>
              <a:round/>
              <a:headEnd/>
              <a:tailEnd/>
            </a:ln>
          </p:spPr>
          <p:txBody>
            <a:bodyPr/>
            <a:lstStyle/>
            <a:p>
              <a:endParaRPr lang="en-US">
                <a:latin typeface="+mn-lt"/>
              </a:endParaRPr>
            </a:p>
          </p:txBody>
        </p:sp>
        <p:sp>
          <p:nvSpPr>
            <p:cNvPr id="3085" name="Line 12"/>
            <p:cNvSpPr>
              <a:spLocks noChangeShapeType="1"/>
            </p:cNvSpPr>
            <p:nvPr/>
          </p:nvSpPr>
          <p:spPr bwMode="auto">
            <a:xfrm>
              <a:off x="7962900" y="4803775"/>
              <a:ext cx="838200" cy="0"/>
            </a:xfrm>
            <a:prstGeom prst="line">
              <a:avLst/>
            </a:prstGeom>
            <a:noFill/>
            <a:ln w="28575">
              <a:solidFill>
                <a:schemeClr val="tx1"/>
              </a:solidFill>
              <a:round/>
              <a:headEnd/>
              <a:tailEnd/>
            </a:ln>
          </p:spPr>
          <p:txBody>
            <a:bodyPr/>
            <a:lstStyle/>
            <a:p>
              <a:endParaRPr lang="en-US">
                <a:latin typeface="+mn-lt"/>
              </a:endParaRPr>
            </a:p>
          </p:txBody>
        </p:sp>
        <p:sp>
          <p:nvSpPr>
            <p:cNvPr id="3086" name="Line 13"/>
            <p:cNvSpPr>
              <a:spLocks noChangeShapeType="1"/>
            </p:cNvSpPr>
            <p:nvPr/>
          </p:nvSpPr>
          <p:spPr bwMode="auto">
            <a:xfrm>
              <a:off x="8801100" y="4059238"/>
              <a:ext cx="0" cy="1554162"/>
            </a:xfrm>
            <a:prstGeom prst="line">
              <a:avLst/>
            </a:prstGeom>
            <a:noFill/>
            <a:ln w="57150">
              <a:solidFill>
                <a:schemeClr val="tx1"/>
              </a:solidFill>
              <a:round/>
              <a:headEnd/>
              <a:tailEnd/>
            </a:ln>
          </p:spPr>
          <p:txBody>
            <a:bodyPr/>
            <a:lstStyle/>
            <a:p>
              <a:endParaRPr lang="en-US">
                <a:latin typeface="+mn-lt"/>
              </a:endParaRPr>
            </a:p>
          </p:txBody>
        </p:sp>
        <p:grpSp>
          <p:nvGrpSpPr>
            <p:cNvPr id="3087" name="Group 14"/>
            <p:cNvGrpSpPr>
              <a:grpSpLocks/>
            </p:cNvGrpSpPr>
            <p:nvPr/>
          </p:nvGrpSpPr>
          <p:grpSpPr bwMode="auto">
            <a:xfrm>
              <a:off x="7459663" y="4576763"/>
              <a:ext cx="754062" cy="411162"/>
              <a:chOff x="4224" y="1068"/>
              <a:chExt cx="432" cy="228"/>
            </a:xfrm>
          </p:grpSpPr>
          <p:grpSp>
            <p:nvGrpSpPr>
              <p:cNvPr id="3123" name="Group 15"/>
              <p:cNvGrpSpPr>
                <a:grpSpLocks/>
              </p:cNvGrpSpPr>
              <p:nvPr/>
            </p:nvGrpSpPr>
            <p:grpSpPr bwMode="auto">
              <a:xfrm>
                <a:off x="4224" y="1068"/>
                <a:ext cx="432" cy="228"/>
                <a:chOff x="4224" y="1068"/>
                <a:chExt cx="432" cy="228"/>
              </a:xfrm>
            </p:grpSpPr>
            <p:sp>
              <p:nvSpPr>
                <p:cNvPr id="764944"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mn-lt"/>
                  </a:endParaRPr>
                </a:p>
              </p:txBody>
            </p:sp>
            <p:sp>
              <p:nvSpPr>
                <p:cNvPr id="3129"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latin typeface="+mn-lt"/>
                  </a:endParaRPr>
                </a:p>
              </p:txBody>
            </p:sp>
          </p:grpSp>
          <p:sp>
            <p:nvSpPr>
              <p:cNvPr id="3124"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25"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26"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27"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grpSp>
        <p:grpSp>
          <p:nvGrpSpPr>
            <p:cNvPr id="3088" name="Group 22"/>
            <p:cNvGrpSpPr>
              <a:grpSpLocks/>
            </p:cNvGrpSpPr>
            <p:nvPr/>
          </p:nvGrpSpPr>
          <p:grpSpPr bwMode="auto">
            <a:xfrm>
              <a:off x="5197475" y="3800475"/>
              <a:ext cx="754063" cy="409575"/>
              <a:chOff x="4224" y="1068"/>
              <a:chExt cx="432" cy="228"/>
            </a:xfrm>
          </p:grpSpPr>
          <p:grpSp>
            <p:nvGrpSpPr>
              <p:cNvPr id="3116" name="Group 23"/>
              <p:cNvGrpSpPr>
                <a:grpSpLocks/>
              </p:cNvGrpSpPr>
              <p:nvPr/>
            </p:nvGrpSpPr>
            <p:grpSpPr bwMode="auto">
              <a:xfrm>
                <a:off x="4224" y="1068"/>
                <a:ext cx="432" cy="228"/>
                <a:chOff x="4224" y="1068"/>
                <a:chExt cx="432" cy="228"/>
              </a:xfrm>
            </p:grpSpPr>
            <p:sp>
              <p:nvSpPr>
                <p:cNvPr id="764952"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mn-lt"/>
                  </a:endParaRPr>
                </a:p>
              </p:txBody>
            </p:sp>
            <p:sp>
              <p:nvSpPr>
                <p:cNvPr id="3122"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latin typeface="+mn-lt"/>
                  </a:endParaRPr>
                </a:p>
              </p:txBody>
            </p:sp>
          </p:grpSp>
          <p:sp>
            <p:nvSpPr>
              <p:cNvPr id="3117"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18"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19"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20"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grpSp>
        <p:grpSp>
          <p:nvGrpSpPr>
            <p:cNvPr id="3089" name="Group 30"/>
            <p:cNvGrpSpPr>
              <a:grpSpLocks/>
            </p:cNvGrpSpPr>
            <p:nvPr/>
          </p:nvGrpSpPr>
          <p:grpSpPr bwMode="auto">
            <a:xfrm>
              <a:off x="5197475" y="5375275"/>
              <a:ext cx="754063" cy="411163"/>
              <a:chOff x="4224" y="1068"/>
              <a:chExt cx="432" cy="228"/>
            </a:xfrm>
          </p:grpSpPr>
          <p:grpSp>
            <p:nvGrpSpPr>
              <p:cNvPr id="3109" name="Group 31"/>
              <p:cNvGrpSpPr>
                <a:grpSpLocks/>
              </p:cNvGrpSpPr>
              <p:nvPr/>
            </p:nvGrpSpPr>
            <p:grpSpPr bwMode="auto">
              <a:xfrm>
                <a:off x="4224" y="1068"/>
                <a:ext cx="432" cy="228"/>
                <a:chOff x="4224" y="1068"/>
                <a:chExt cx="432" cy="228"/>
              </a:xfrm>
            </p:grpSpPr>
            <p:sp>
              <p:nvSpPr>
                <p:cNvPr id="764960"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mn-lt"/>
                  </a:endParaRPr>
                </a:p>
              </p:txBody>
            </p:sp>
            <p:sp>
              <p:nvSpPr>
                <p:cNvPr id="3115"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latin typeface="+mn-lt"/>
                  </a:endParaRPr>
                </a:p>
              </p:txBody>
            </p:sp>
          </p:grpSp>
          <p:sp>
            <p:nvSpPr>
              <p:cNvPr id="3110"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11"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12"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13"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grpSp>
        <p:grpSp>
          <p:nvGrpSpPr>
            <p:cNvPr id="3090" name="Group 38"/>
            <p:cNvGrpSpPr>
              <a:grpSpLocks/>
            </p:cNvGrpSpPr>
            <p:nvPr/>
          </p:nvGrpSpPr>
          <p:grpSpPr bwMode="auto">
            <a:xfrm>
              <a:off x="3268663" y="4576763"/>
              <a:ext cx="754062" cy="411162"/>
              <a:chOff x="4224" y="1068"/>
              <a:chExt cx="432" cy="228"/>
            </a:xfrm>
          </p:grpSpPr>
          <p:grpSp>
            <p:nvGrpSpPr>
              <p:cNvPr id="3102" name="Group 39"/>
              <p:cNvGrpSpPr>
                <a:grpSpLocks/>
              </p:cNvGrpSpPr>
              <p:nvPr/>
            </p:nvGrpSpPr>
            <p:grpSpPr bwMode="auto">
              <a:xfrm>
                <a:off x="4224" y="1068"/>
                <a:ext cx="432" cy="228"/>
                <a:chOff x="4224" y="1068"/>
                <a:chExt cx="432" cy="228"/>
              </a:xfrm>
            </p:grpSpPr>
            <p:sp>
              <p:nvSpPr>
                <p:cNvPr id="764968"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mn-lt"/>
                  </a:endParaRPr>
                </a:p>
              </p:txBody>
            </p:sp>
            <p:sp>
              <p:nvSpPr>
                <p:cNvPr id="3108"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latin typeface="+mn-lt"/>
                  </a:endParaRPr>
                </a:p>
              </p:txBody>
            </p:sp>
          </p:grpSp>
          <p:sp>
            <p:nvSpPr>
              <p:cNvPr id="3103"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04"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05"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sp>
            <p:nvSpPr>
              <p:cNvPr id="3106"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latin typeface="+mn-lt"/>
                </a:endParaRPr>
              </a:p>
            </p:txBody>
          </p:sp>
        </p:grpSp>
        <p:sp>
          <p:nvSpPr>
            <p:cNvPr id="3091" name="Text Box 46"/>
            <p:cNvSpPr txBox="1">
              <a:spLocks noChangeArrowheads="1"/>
            </p:cNvSpPr>
            <p:nvPr/>
          </p:nvSpPr>
          <p:spPr bwMode="auto">
            <a:xfrm>
              <a:off x="2989319" y="4232275"/>
              <a:ext cx="1140963" cy="349098"/>
            </a:xfrm>
            <a:prstGeom prst="rect">
              <a:avLst/>
            </a:prstGeom>
            <a:noFill/>
            <a:ln w="9525">
              <a:noFill/>
              <a:miter lim="800000"/>
              <a:headEnd/>
              <a:tailEnd/>
            </a:ln>
          </p:spPr>
          <p:txBody>
            <a:bodyPr wrap="square" lIns="101882" tIns="50941" rIns="101882" bIns="50941">
              <a:spAutoFit/>
            </a:bodyPr>
            <a:lstStyle/>
            <a:p>
              <a:pPr defTabSz="1019175">
                <a:spcBef>
                  <a:spcPct val="50000"/>
                </a:spcBef>
                <a:buClrTx/>
                <a:buSzTx/>
                <a:buFontTx/>
                <a:buNone/>
              </a:pPr>
              <a:r>
                <a:rPr lang="en-US" sz="1600" dirty="0">
                  <a:latin typeface="+mn-lt"/>
                </a:rPr>
                <a:t>Router 1</a:t>
              </a:r>
            </a:p>
          </p:txBody>
        </p:sp>
        <p:sp>
          <p:nvSpPr>
            <p:cNvPr id="3092" name="Text Box 47"/>
            <p:cNvSpPr txBox="1">
              <a:spLocks noChangeArrowheads="1"/>
            </p:cNvSpPr>
            <p:nvPr/>
          </p:nvSpPr>
          <p:spPr bwMode="auto">
            <a:xfrm>
              <a:off x="4959138" y="3519488"/>
              <a:ext cx="1193800" cy="349098"/>
            </a:xfrm>
            <a:prstGeom prst="rect">
              <a:avLst/>
            </a:prstGeom>
            <a:noFill/>
            <a:ln w="9525">
              <a:noFill/>
              <a:miter lim="800000"/>
              <a:headEnd/>
              <a:tailEnd/>
            </a:ln>
          </p:spPr>
          <p:txBody>
            <a:bodyPr wrap="square" lIns="101882" tIns="50941" rIns="101882" bIns="50941">
              <a:spAutoFit/>
            </a:bodyPr>
            <a:lstStyle/>
            <a:p>
              <a:pPr defTabSz="1019175">
                <a:spcBef>
                  <a:spcPct val="50000"/>
                </a:spcBef>
                <a:buClrTx/>
                <a:buSzTx/>
                <a:buFontTx/>
                <a:buNone/>
              </a:pPr>
              <a:r>
                <a:rPr lang="en-US" sz="1600" dirty="0">
                  <a:latin typeface="+mn-lt"/>
                </a:rPr>
                <a:t>Router 2</a:t>
              </a:r>
            </a:p>
          </p:txBody>
        </p:sp>
        <p:sp>
          <p:nvSpPr>
            <p:cNvPr id="3093" name="Text Box 48"/>
            <p:cNvSpPr txBox="1">
              <a:spLocks noChangeArrowheads="1"/>
            </p:cNvSpPr>
            <p:nvPr/>
          </p:nvSpPr>
          <p:spPr bwMode="auto">
            <a:xfrm>
              <a:off x="4760131" y="5743575"/>
              <a:ext cx="1337457" cy="349098"/>
            </a:xfrm>
            <a:prstGeom prst="rect">
              <a:avLst/>
            </a:prstGeom>
            <a:noFill/>
            <a:ln w="9525">
              <a:noFill/>
              <a:miter lim="800000"/>
              <a:headEnd/>
              <a:tailEnd/>
            </a:ln>
          </p:spPr>
          <p:txBody>
            <a:bodyPr wrap="square" lIns="101882" tIns="50941" rIns="101882" bIns="50941">
              <a:spAutoFit/>
            </a:bodyPr>
            <a:lstStyle/>
            <a:p>
              <a:pPr defTabSz="1019175">
                <a:spcBef>
                  <a:spcPct val="50000"/>
                </a:spcBef>
                <a:buClrTx/>
                <a:buSzTx/>
                <a:buFontTx/>
                <a:buNone/>
              </a:pPr>
              <a:r>
                <a:rPr lang="en-US" sz="1600" dirty="0">
                  <a:latin typeface="+mn-lt"/>
                </a:rPr>
                <a:t>Router 3</a:t>
              </a:r>
            </a:p>
          </p:txBody>
        </p:sp>
        <p:sp>
          <p:nvSpPr>
            <p:cNvPr id="3094" name="Text Box 49"/>
            <p:cNvSpPr txBox="1">
              <a:spLocks noChangeArrowheads="1"/>
            </p:cNvSpPr>
            <p:nvPr/>
          </p:nvSpPr>
          <p:spPr bwMode="auto">
            <a:xfrm>
              <a:off x="7124701" y="4255428"/>
              <a:ext cx="1225550" cy="349098"/>
            </a:xfrm>
            <a:prstGeom prst="rect">
              <a:avLst/>
            </a:prstGeom>
            <a:noFill/>
            <a:ln w="9525">
              <a:noFill/>
              <a:miter lim="800000"/>
              <a:headEnd/>
              <a:tailEnd/>
            </a:ln>
          </p:spPr>
          <p:txBody>
            <a:bodyPr wrap="square" lIns="101882" tIns="50941" rIns="101882" bIns="50941">
              <a:spAutoFit/>
            </a:bodyPr>
            <a:lstStyle/>
            <a:p>
              <a:pPr defTabSz="1019175">
                <a:spcBef>
                  <a:spcPct val="50000"/>
                </a:spcBef>
                <a:buClrTx/>
                <a:buSzTx/>
                <a:buFontTx/>
                <a:buNone/>
              </a:pPr>
              <a:r>
                <a:rPr lang="en-US" sz="1600">
                  <a:latin typeface="+mn-lt"/>
                </a:rPr>
                <a:t>Router 4</a:t>
              </a:r>
            </a:p>
          </p:txBody>
        </p:sp>
        <p:sp>
          <p:nvSpPr>
            <p:cNvPr id="3095" name="Text Box 50"/>
            <p:cNvSpPr txBox="1">
              <a:spLocks noChangeArrowheads="1"/>
            </p:cNvSpPr>
            <p:nvPr/>
          </p:nvSpPr>
          <p:spPr bwMode="auto">
            <a:xfrm>
              <a:off x="8768225" y="4264025"/>
              <a:ext cx="451975" cy="1295400"/>
            </a:xfrm>
            <a:prstGeom prst="rect">
              <a:avLst/>
            </a:prstGeom>
            <a:noFill/>
            <a:ln w="9525">
              <a:noFill/>
              <a:miter lim="800000"/>
              <a:headEnd/>
              <a:tailEnd/>
            </a:ln>
          </p:spPr>
          <p:txBody>
            <a:bodyPr vert="eaVert" lIns="101882" tIns="50941" rIns="101882" bIns="50941">
              <a:spAutoFit/>
            </a:bodyPr>
            <a:lstStyle/>
            <a:p>
              <a:pPr defTabSz="1019175">
                <a:spcBef>
                  <a:spcPct val="50000"/>
                </a:spcBef>
                <a:buClrTx/>
                <a:buSzTx/>
                <a:buFontTx/>
                <a:buNone/>
              </a:pPr>
              <a:r>
                <a:rPr lang="en-US" sz="1600">
                  <a:latin typeface="+mn-lt"/>
                </a:rPr>
                <a:t>Network N</a:t>
              </a:r>
            </a:p>
          </p:txBody>
        </p:sp>
        <p:sp>
          <p:nvSpPr>
            <p:cNvPr id="3096" name="Text Box 51"/>
            <p:cNvSpPr txBox="1">
              <a:spLocks noChangeArrowheads="1"/>
            </p:cNvSpPr>
            <p:nvPr/>
          </p:nvSpPr>
          <p:spPr bwMode="auto">
            <a:xfrm>
              <a:off x="3520982" y="3764533"/>
              <a:ext cx="1239149" cy="522992"/>
            </a:xfrm>
            <a:prstGeom prst="rect">
              <a:avLst/>
            </a:prstGeom>
            <a:noFill/>
            <a:ln w="9525">
              <a:noFill/>
              <a:miter lim="800000"/>
              <a:headEnd/>
              <a:tailEnd/>
            </a:ln>
          </p:spPr>
          <p:txBody>
            <a:bodyPr wrap="square" lIns="101882" tIns="50941" rIns="101882" bIns="50941">
              <a:spAutoFit/>
            </a:bodyPr>
            <a:lstStyle/>
            <a:p>
              <a:pPr defTabSz="1019175">
                <a:lnSpc>
                  <a:spcPct val="80000"/>
                </a:lnSpc>
                <a:spcBef>
                  <a:spcPct val="50000"/>
                </a:spcBef>
                <a:buClrTx/>
                <a:buSzTx/>
                <a:buFontTx/>
                <a:buNone/>
              </a:pPr>
              <a:r>
                <a:rPr lang="en-US" sz="1300" dirty="0">
                  <a:latin typeface="+mn-lt"/>
                </a:rPr>
                <a:t>b: </a:t>
              </a:r>
              <a:r>
                <a:rPr lang="en-US" sz="1300" dirty="0" smtClean="0">
                  <a:latin typeface="+mn-lt"/>
                </a:rPr>
                <a:t>10Mbps</a:t>
              </a:r>
              <a:endParaRPr lang="en-US" sz="1300" dirty="0">
                <a:latin typeface="+mn-lt"/>
              </a:endParaRPr>
            </a:p>
            <a:p>
              <a:pPr defTabSz="1019175">
                <a:lnSpc>
                  <a:spcPct val="80000"/>
                </a:lnSpc>
                <a:spcBef>
                  <a:spcPct val="50000"/>
                </a:spcBef>
                <a:buClrTx/>
                <a:buSzTx/>
                <a:buFontTx/>
                <a:buNone/>
              </a:pPr>
              <a:r>
                <a:rPr lang="en-US" sz="1300" dirty="0">
                  <a:latin typeface="+mn-lt"/>
                </a:rPr>
                <a:t>d: </a:t>
              </a:r>
              <a:r>
                <a:rPr lang="en-US" sz="1300" dirty="0" smtClean="0">
                  <a:latin typeface="+mn-lt"/>
                </a:rPr>
                <a:t>2ms</a:t>
              </a:r>
              <a:endParaRPr lang="en-US" sz="1300" dirty="0">
                <a:latin typeface="+mn-lt"/>
              </a:endParaRPr>
            </a:p>
          </p:txBody>
        </p:sp>
        <p:sp>
          <p:nvSpPr>
            <p:cNvPr id="3097" name="Text Box 52"/>
            <p:cNvSpPr txBox="1">
              <a:spLocks noChangeArrowheads="1"/>
            </p:cNvSpPr>
            <p:nvPr/>
          </p:nvSpPr>
          <p:spPr bwMode="auto">
            <a:xfrm>
              <a:off x="3315078" y="5246688"/>
              <a:ext cx="1234081" cy="522992"/>
            </a:xfrm>
            <a:prstGeom prst="rect">
              <a:avLst/>
            </a:prstGeom>
            <a:noFill/>
            <a:ln w="9525">
              <a:noFill/>
              <a:miter lim="800000"/>
              <a:headEnd/>
              <a:tailEnd/>
            </a:ln>
          </p:spPr>
          <p:txBody>
            <a:bodyPr wrap="square" lIns="101882" tIns="50941" rIns="101882" bIns="50941">
              <a:spAutoFit/>
            </a:bodyPr>
            <a:lstStyle/>
            <a:p>
              <a:pPr defTabSz="1019175">
                <a:lnSpc>
                  <a:spcPct val="80000"/>
                </a:lnSpc>
                <a:spcBef>
                  <a:spcPct val="50000"/>
                </a:spcBef>
                <a:buClrTx/>
                <a:buSzTx/>
                <a:buFontTx/>
                <a:buNone/>
              </a:pPr>
              <a:r>
                <a:rPr lang="en-US" sz="1300" dirty="0">
                  <a:latin typeface="+mn-lt"/>
                </a:rPr>
                <a:t>b: </a:t>
              </a:r>
              <a:r>
                <a:rPr lang="en-US" sz="1300" dirty="0" smtClean="0">
                  <a:latin typeface="+mn-lt"/>
                </a:rPr>
                <a:t>20Mbps</a:t>
              </a:r>
              <a:endParaRPr lang="en-US" sz="1300" dirty="0">
                <a:latin typeface="+mn-lt"/>
              </a:endParaRPr>
            </a:p>
            <a:p>
              <a:pPr defTabSz="1019175">
                <a:lnSpc>
                  <a:spcPct val="80000"/>
                </a:lnSpc>
                <a:spcBef>
                  <a:spcPct val="50000"/>
                </a:spcBef>
                <a:buClrTx/>
                <a:buSzTx/>
                <a:buFontTx/>
                <a:buNone/>
              </a:pPr>
              <a:r>
                <a:rPr lang="en-US" sz="1300" dirty="0">
                  <a:latin typeface="+mn-lt"/>
                </a:rPr>
                <a:t>d: </a:t>
              </a:r>
              <a:r>
                <a:rPr lang="en-US" sz="1300" dirty="0" smtClean="0">
                  <a:latin typeface="+mn-lt"/>
                </a:rPr>
                <a:t>1ms</a:t>
              </a:r>
              <a:endParaRPr lang="en-US" sz="1300" dirty="0">
                <a:latin typeface="+mn-lt"/>
              </a:endParaRPr>
            </a:p>
          </p:txBody>
        </p:sp>
        <p:sp>
          <p:nvSpPr>
            <p:cNvPr id="3098" name="Text Box 53"/>
            <p:cNvSpPr txBox="1">
              <a:spLocks noChangeArrowheads="1"/>
            </p:cNvSpPr>
            <p:nvPr/>
          </p:nvSpPr>
          <p:spPr bwMode="auto">
            <a:xfrm>
              <a:off x="5306703" y="4525303"/>
              <a:ext cx="1359747" cy="522992"/>
            </a:xfrm>
            <a:prstGeom prst="rect">
              <a:avLst/>
            </a:prstGeom>
            <a:noFill/>
            <a:ln w="9525">
              <a:noFill/>
              <a:miter lim="800000"/>
              <a:headEnd/>
              <a:tailEnd/>
            </a:ln>
          </p:spPr>
          <p:txBody>
            <a:bodyPr wrap="square" lIns="101882" tIns="50941" rIns="101882" bIns="50941">
              <a:spAutoFit/>
            </a:bodyPr>
            <a:lstStyle/>
            <a:p>
              <a:pPr defTabSz="1019175">
                <a:lnSpc>
                  <a:spcPct val="80000"/>
                </a:lnSpc>
                <a:spcBef>
                  <a:spcPct val="50000"/>
                </a:spcBef>
                <a:buClrTx/>
                <a:buSzTx/>
                <a:buFontTx/>
                <a:buNone/>
              </a:pPr>
              <a:r>
                <a:rPr lang="en-US" sz="1300" dirty="0">
                  <a:latin typeface="+mn-lt"/>
                </a:rPr>
                <a:t>b: </a:t>
              </a:r>
              <a:r>
                <a:rPr lang="en-US" sz="1300" dirty="0" smtClean="0">
                  <a:latin typeface="+mn-lt"/>
                </a:rPr>
                <a:t>100Mbps</a:t>
              </a:r>
              <a:endParaRPr lang="en-US" sz="1300" dirty="0">
                <a:latin typeface="+mn-lt"/>
              </a:endParaRPr>
            </a:p>
            <a:p>
              <a:pPr defTabSz="1019175">
                <a:lnSpc>
                  <a:spcPct val="80000"/>
                </a:lnSpc>
                <a:spcBef>
                  <a:spcPct val="50000"/>
                </a:spcBef>
                <a:buClrTx/>
                <a:buSzTx/>
                <a:buFontTx/>
                <a:buNone/>
              </a:pPr>
              <a:r>
                <a:rPr lang="en-US" sz="1300" dirty="0">
                  <a:latin typeface="+mn-lt"/>
                </a:rPr>
                <a:t>d: </a:t>
              </a:r>
              <a:r>
                <a:rPr lang="en-US" sz="1300" dirty="0" smtClean="0">
                  <a:latin typeface="+mn-lt"/>
                </a:rPr>
                <a:t>10</a:t>
              </a:r>
              <a:r>
                <a:rPr lang="el-GR" sz="1300" dirty="0" smtClean="0">
                  <a:latin typeface="+mn-lt"/>
                </a:rPr>
                <a:t>μ</a:t>
              </a:r>
              <a:r>
                <a:rPr lang="en-US" sz="1300" dirty="0" smtClean="0">
                  <a:latin typeface="+mn-lt"/>
                </a:rPr>
                <a:t>s</a:t>
              </a:r>
              <a:endParaRPr lang="en-US" sz="1300" dirty="0">
                <a:latin typeface="+mn-lt"/>
              </a:endParaRPr>
            </a:p>
          </p:txBody>
        </p:sp>
        <p:sp>
          <p:nvSpPr>
            <p:cNvPr id="3099" name="Text Box 54"/>
            <p:cNvSpPr txBox="1">
              <a:spLocks noChangeArrowheads="1"/>
            </p:cNvSpPr>
            <p:nvPr/>
          </p:nvSpPr>
          <p:spPr bwMode="auto">
            <a:xfrm>
              <a:off x="8297863" y="5678488"/>
              <a:ext cx="1211848" cy="522992"/>
            </a:xfrm>
            <a:prstGeom prst="rect">
              <a:avLst/>
            </a:prstGeom>
            <a:noFill/>
            <a:ln w="9525">
              <a:noFill/>
              <a:miter lim="800000"/>
              <a:headEnd/>
              <a:tailEnd/>
            </a:ln>
          </p:spPr>
          <p:txBody>
            <a:bodyPr wrap="square" lIns="101882" tIns="50941" rIns="101882" bIns="50941">
              <a:spAutoFit/>
            </a:bodyPr>
            <a:lstStyle/>
            <a:p>
              <a:pPr defTabSz="1019175">
                <a:lnSpc>
                  <a:spcPct val="80000"/>
                </a:lnSpc>
                <a:spcBef>
                  <a:spcPct val="50000"/>
                </a:spcBef>
                <a:buClrTx/>
                <a:buSzTx/>
                <a:buFontTx/>
                <a:buNone/>
              </a:pPr>
              <a:r>
                <a:rPr lang="en-US" sz="1300" dirty="0">
                  <a:latin typeface="+mn-lt"/>
                </a:rPr>
                <a:t>b: </a:t>
              </a:r>
              <a:r>
                <a:rPr lang="en-US" sz="1300" dirty="0" smtClean="0">
                  <a:latin typeface="+mn-lt"/>
                </a:rPr>
                <a:t>100Mbps</a:t>
              </a:r>
              <a:endParaRPr lang="en-US" sz="1300" dirty="0">
                <a:latin typeface="+mn-lt"/>
              </a:endParaRPr>
            </a:p>
            <a:p>
              <a:pPr defTabSz="1019175">
                <a:lnSpc>
                  <a:spcPct val="80000"/>
                </a:lnSpc>
                <a:spcBef>
                  <a:spcPct val="50000"/>
                </a:spcBef>
                <a:buClrTx/>
                <a:buSzTx/>
                <a:buFontTx/>
                <a:buNone/>
              </a:pPr>
              <a:r>
                <a:rPr lang="en-US" sz="1300" dirty="0">
                  <a:latin typeface="+mn-lt"/>
                </a:rPr>
                <a:t>d: </a:t>
              </a:r>
              <a:r>
                <a:rPr lang="en-US" sz="1300" dirty="0" smtClean="0">
                  <a:latin typeface="+mn-lt"/>
                </a:rPr>
                <a:t>10</a:t>
              </a:r>
              <a:r>
                <a:rPr lang="el-GR" sz="1300" dirty="0" smtClean="0">
                  <a:latin typeface="+mn-lt"/>
                </a:rPr>
                <a:t>μ</a:t>
              </a:r>
              <a:r>
                <a:rPr lang="en-US" sz="1300" dirty="0" smtClean="0">
                  <a:latin typeface="+mn-lt"/>
                </a:rPr>
                <a:t>s</a:t>
              </a:r>
              <a:endParaRPr lang="en-US" sz="1300" dirty="0">
                <a:latin typeface="+mn-lt"/>
              </a:endParaRPr>
            </a:p>
          </p:txBody>
        </p:sp>
        <p:sp>
          <p:nvSpPr>
            <p:cNvPr id="3100" name="Freeform 55"/>
            <p:cNvSpPr>
              <a:spLocks/>
            </p:cNvSpPr>
            <p:nvPr/>
          </p:nvSpPr>
          <p:spPr bwMode="auto">
            <a:xfrm>
              <a:off x="3856038" y="3886200"/>
              <a:ext cx="4913312" cy="679450"/>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FF0000"/>
              </a:solidFill>
              <a:round/>
              <a:headEnd/>
              <a:tailEnd type="triangle" w="med" len="med"/>
            </a:ln>
          </p:spPr>
          <p:txBody>
            <a:bodyPr/>
            <a:lstStyle/>
            <a:p>
              <a:endParaRPr lang="en-US">
                <a:latin typeface="+mn-lt"/>
              </a:endParaRPr>
            </a:p>
          </p:txBody>
        </p:sp>
        <p:sp>
          <p:nvSpPr>
            <p:cNvPr id="3101" name="Freeform 56"/>
            <p:cNvSpPr>
              <a:spLocks/>
            </p:cNvSpPr>
            <p:nvPr/>
          </p:nvSpPr>
          <p:spPr bwMode="auto">
            <a:xfrm flipV="1">
              <a:off x="3856038" y="5008563"/>
              <a:ext cx="4945062" cy="690562"/>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00CC00"/>
              </a:solidFill>
              <a:round/>
              <a:headEnd/>
              <a:tailEnd type="triangle" w="med" len="med"/>
            </a:ln>
          </p:spPr>
          <p:txBody>
            <a:bodyPr/>
            <a:lstStyle/>
            <a:p>
              <a:endParaRPr lang="en-US">
                <a:latin typeface="+mn-lt"/>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1660919"/>
          </a:xfrm>
        </p:spPr>
        <p:txBody>
          <a:bodyPr/>
          <a:lstStyle/>
          <a:p>
            <a:pPr marL="587375" indent="-457200">
              <a:buClr>
                <a:schemeClr val="tx1"/>
              </a:buClr>
              <a:buFont typeface="+mj-lt"/>
              <a:buAutoNum type="arabicPeriod" startAt="5"/>
            </a:pPr>
            <a:r>
              <a:rPr lang="en-US" sz="2000" dirty="0" smtClean="0"/>
              <a:t>Suppose that on the “OSPF Example” slide every subnet 1.2.</a:t>
            </a:r>
            <a:r>
              <a:rPr lang="en-US" sz="2000" i="1" dirty="0" smtClean="0"/>
              <a:t>k</a:t>
            </a:r>
            <a:r>
              <a:rPr lang="en-US" sz="2000" dirty="0" smtClean="0"/>
              <a:t>.* has a link cost metric of </a:t>
            </a:r>
            <a:r>
              <a:rPr lang="en-US" sz="2000" i="1" dirty="0" smtClean="0"/>
              <a:t>k</a:t>
            </a:r>
            <a:r>
              <a:rPr lang="en-US" sz="2000" dirty="0" smtClean="0"/>
              <a:t>. Show the routing table computed by node </a:t>
            </a:r>
            <a:r>
              <a:rPr lang="en-US" sz="2000" i="1" dirty="0" smtClean="0"/>
              <a:t>H</a:t>
            </a:r>
            <a:r>
              <a:rPr lang="en-US" sz="2000" dirty="0" smtClean="0"/>
              <a:t>, after all router and network LSAs have been received. The table should have a separate entry for every subnet and indicated cost and next hop.</a:t>
            </a:r>
            <a:endParaRPr lang="en-US" sz="2000" b="1" dirty="0" smtClean="0"/>
          </a:p>
        </p:txBody>
      </p:sp>
      <p:sp>
        <p:nvSpPr>
          <p:cNvPr id="6" name="Slide Number Placeholder 5"/>
          <p:cNvSpPr>
            <a:spLocks noGrp="1"/>
          </p:cNvSpPr>
          <p:nvPr>
            <p:ph type="sldNum" sz="quarter" idx="10"/>
          </p:nvPr>
        </p:nvSpPr>
        <p:spPr/>
        <p:txBody>
          <a:bodyPr/>
          <a:lstStyle/>
          <a:p>
            <a:fld id="{E67FBD6A-8545-3B44-8786-C48B4E259526}" type="slidenum">
              <a:rPr lang="en-US" smtClean="0"/>
              <a:pPr/>
              <a:t>40</a:t>
            </a:fld>
            <a:endParaRPr lang="en-US"/>
          </a:p>
        </p:txBody>
      </p:sp>
      <p:grpSp>
        <p:nvGrpSpPr>
          <p:cNvPr id="147" name="Group 146"/>
          <p:cNvGrpSpPr/>
          <p:nvPr/>
        </p:nvGrpSpPr>
        <p:grpSpPr>
          <a:xfrm>
            <a:off x="39290" y="3469379"/>
            <a:ext cx="5599788" cy="3900368"/>
            <a:chOff x="645456" y="3469379"/>
            <a:chExt cx="5599788" cy="3900368"/>
          </a:xfrm>
        </p:grpSpPr>
        <p:sp>
          <p:nvSpPr>
            <p:cNvPr id="148" name="Oval 147"/>
            <p:cNvSpPr/>
            <p:nvPr/>
          </p:nvSpPr>
          <p:spPr bwMode="auto">
            <a:xfrm>
              <a:off x="1130159" y="5280917"/>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E</a:t>
              </a:r>
            </a:p>
          </p:txBody>
        </p:sp>
        <p:sp>
          <p:nvSpPr>
            <p:cNvPr id="149" name="Oval 148"/>
            <p:cNvSpPr/>
            <p:nvPr/>
          </p:nvSpPr>
          <p:spPr bwMode="auto">
            <a:xfrm>
              <a:off x="2107063" y="4313438"/>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A</a:t>
              </a:r>
            </a:p>
          </p:txBody>
        </p:sp>
        <p:sp>
          <p:nvSpPr>
            <p:cNvPr id="150" name="Oval 149"/>
            <p:cNvSpPr/>
            <p:nvPr/>
          </p:nvSpPr>
          <p:spPr bwMode="auto">
            <a:xfrm>
              <a:off x="2076241" y="6078873"/>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F</a:t>
              </a:r>
            </a:p>
          </p:txBody>
        </p:sp>
        <p:sp>
          <p:nvSpPr>
            <p:cNvPr id="151" name="Oval 150"/>
            <p:cNvSpPr/>
            <p:nvPr/>
          </p:nvSpPr>
          <p:spPr bwMode="auto">
            <a:xfrm>
              <a:off x="1851066" y="5280917"/>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1.2.10.*</a:t>
              </a:r>
            </a:p>
          </p:txBody>
        </p:sp>
        <p:sp>
          <p:nvSpPr>
            <p:cNvPr id="152" name="Oval 151"/>
            <p:cNvSpPr/>
            <p:nvPr/>
          </p:nvSpPr>
          <p:spPr bwMode="auto">
            <a:xfrm>
              <a:off x="3041158" y="4313438"/>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1.2.11.*</a:t>
              </a:r>
            </a:p>
          </p:txBody>
        </p:sp>
        <p:sp>
          <p:nvSpPr>
            <p:cNvPr id="153" name="Oval 152"/>
            <p:cNvSpPr/>
            <p:nvPr/>
          </p:nvSpPr>
          <p:spPr bwMode="auto">
            <a:xfrm>
              <a:off x="1776545" y="6869981"/>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1.2.7.*</a:t>
              </a:r>
            </a:p>
          </p:txBody>
        </p:sp>
        <p:sp>
          <p:nvSpPr>
            <p:cNvPr id="154" name="Oval 153"/>
            <p:cNvSpPr/>
            <p:nvPr/>
          </p:nvSpPr>
          <p:spPr bwMode="auto">
            <a:xfrm>
              <a:off x="3214071" y="5279207"/>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D</a:t>
              </a:r>
              <a:endParaRPr kumimoji="0" lang="en-US" sz="1800" b="0" i="1" u="none" strike="noStrike" cap="none" normalizeH="0" baseline="0" dirty="0" smtClean="0">
                <a:ln>
                  <a:noFill/>
                </a:ln>
                <a:solidFill>
                  <a:schemeClr val="tx2"/>
                </a:solidFill>
                <a:effectLst/>
                <a:latin typeface="+mn-lt"/>
              </a:endParaRPr>
            </a:p>
          </p:txBody>
        </p:sp>
        <p:sp>
          <p:nvSpPr>
            <p:cNvPr id="155" name="Oval 154"/>
            <p:cNvSpPr/>
            <p:nvPr/>
          </p:nvSpPr>
          <p:spPr bwMode="auto">
            <a:xfrm>
              <a:off x="4496598" y="4313438"/>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C</a:t>
              </a:r>
              <a:endParaRPr kumimoji="0" lang="en-US" sz="1800" b="0" i="1" u="none" strike="noStrike" cap="none" normalizeH="0" baseline="0" dirty="0" smtClean="0">
                <a:ln>
                  <a:noFill/>
                </a:ln>
                <a:solidFill>
                  <a:schemeClr val="tx2"/>
                </a:solidFill>
                <a:effectLst/>
                <a:latin typeface="+mn-lt"/>
              </a:endParaRPr>
            </a:p>
          </p:txBody>
        </p:sp>
        <p:sp>
          <p:nvSpPr>
            <p:cNvPr id="156" name="Oval 155"/>
            <p:cNvSpPr/>
            <p:nvPr/>
          </p:nvSpPr>
          <p:spPr bwMode="auto">
            <a:xfrm>
              <a:off x="3214071" y="6869980"/>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I</a:t>
              </a:r>
            </a:p>
          </p:txBody>
        </p:sp>
        <p:sp>
          <p:nvSpPr>
            <p:cNvPr id="157" name="Oval 156"/>
            <p:cNvSpPr/>
            <p:nvPr/>
          </p:nvSpPr>
          <p:spPr bwMode="auto">
            <a:xfrm>
              <a:off x="3297155" y="3561712"/>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t>
              </a:r>
            </a:p>
          </p:txBody>
        </p:sp>
        <p:sp>
          <p:nvSpPr>
            <p:cNvPr id="158" name="Oval 157"/>
            <p:cNvSpPr/>
            <p:nvPr/>
          </p:nvSpPr>
          <p:spPr bwMode="auto">
            <a:xfrm>
              <a:off x="4240600" y="5279206"/>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1.2.12.*</a:t>
              </a:r>
            </a:p>
          </p:txBody>
        </p:sp>
        <p:sp>
          <p:nvSpPr>
            <p:cNvPr id="159" name="Oval 158"/>
            <p:cNvSpPr/>
            <p:nvPr/>
          </p:nvSpPr>
          <p:spPr bwMode="auto">
            <a:xfrm>
              <a:off x="4210638" y="6864839"/>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1.2.6.*</a:t>
              </a:r>
            </a:p>
          </p:txBody>
        </p:sp>
        <p:sp>
          <p:nvSpPr>
            <p:cNvPr id="160" name="Oval 159"/>
            <p:cNvSpPr/>
            <p:nvPr/>
          </p:nvSpPr>
          <p:spPr bwMode="auto">
            <a:xfrm>
              <a:off x="4466635" y="6085719"/>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G</a:t>
              </a:r>
              <a:endParaRPr kumimoji="0" lang="en-US" sz="1800" b="0" i="1" u="none" strike="noStrike" cap="none" normalizeH="0" baseline="0" dirty="0" smtClean="0">
                <a:ln>
                  <a:noFill/>
                </a:ln>
                <a:solidFill>
                  <a:schemeClr val="tx2"/>
                </a:solidFill>
                <a:effectLst/>
                <a:latin typeface="+mn-lt"/>
              </a:endParaRPr>
            </a:p>
          </p:txBody>
        </p:sp>
        <p:sp>
          <p:nvSpPr>
            <p:cNvPr id="161" name="Oval 160"/>
            <p:cNvSpPr/>
            <p:nvPr/>
          </p:nvSpPr>
          <p:spPr bwMode="auto">
            <a:xfrm>
              <a:off x="5706323" y="5284334"/>
              <a:ext cx="400692" cy="34932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smtClean="0">
                  <a:latin typeface="+mn-lt"/>
                </a:rPr>
                <a:t>H</a:t>
              </a:r>
              <a:endParaRPr kumimoji="0" lang="en-US" sz="1800" b="0" i="1" u="none" strike="noStrike" cap="none" normalizeH="0" baseline="0" dirty="0" smtClean="0">
                <a:ln>
                  <a:noFill/>
                </a:ln>
                <a:solidFill>
                  <a:schemeClr val="tx2"/>
                </a:solidFill>
                <a:effectLst/>
                <a:latin typeface="+mn-lt"/>
              </a:endParaRPr>
            </a:p>
          </p:txBody>
        </p:sp>
        <p:sp>
          <p:nvSpPr>
            <p:cNvPr id="162" name="Hexagon 161"/>
            <p:cNvSpPr>
              <a:spLocks noChangeAspect="1"/>
            </p:cNvSpPr>
            <p:nvPr/>
          </p:nvSpPr>
          <p:spPr bwMode="auto">
            <a:xfrm>
              <a:off x="879921" y="494528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3" name="Hexagon 162"/>
            <p:cNvSpPr>
              <a:spLocks noChangeAspect="1"/>
            </p:cNvSpPr>
            <p:nvPr/>
          </p:nvSpPr>
          <p:spPr bwMode="auto">
            <a:xfrm>
              <a:off x="870586" y="5744952"/>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4" name="Hexagon 163"/>
            <p:cNvSpPr>
              <a:spLocks noChangeAspect="1"/>
            </p:cNvSpPr>
            <p:nvPr/>
          </p:nvSpPr>
          <p:spPr bwMode="auto">
            <a:xfrm>
              <a:off x="1573248" y="4087264"/>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5" name="Hexagon 164"/>
            <p:cNvSpPr>
              <a:spLocks noChangeAspect="1"/>
            </p:cNvSpPr>
            <p:nvPr/>
          </p:nvSpPr>
          <p:spPr bwMode="auto">
            <a:xfrm>
              <a:off x="2763753" y="3633502"/>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6" name="Hexagon 165"/>
            <p:cNvSpPr>
              <a:spLocks noChangeAspect="1"/>
            </p:cNvSpPr>
            <p:nvPr/>
          </p:nvSpPr>
          <p:spPr bwMode="auto">
            <a:xfrm>
              <a:off x="4577618" y="3710447"/>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7" name="Hexagon 166"/>
            <p:cNvSpPr>
              <a:spLocks noChangeAspect="1"/>
            </p:cNvSpPr>
            <p:nvPr/>
          </p:nvSpPr>
          <p:spPr bwMode="auto">
            <a:xfrm>
              <a:off x="5787343" y="473954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8" name="Hexagon 167"/>
            <p:cNvSpPr>
              <a:spLocks noChangeAspect="1"/>
            </p:cNvSpPr>
            <p:nvPr/>
          </p:nvSpPr>
          <p:spPr bwMode="auto">
            <a:xfrm>
              <a:off x="5787342" y="594851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9" name="Straight Arrow Connector 168"/>
            <p:cNvCxnSpPr>
              <a:stCxn id="149" idx="7"/>
              <a:endCxn id="152" idx="1"/>
            </p:cNvCxnSpPr>
            <p:nvPr/>
          </p:nvCxnSpPr>
          <p:spPr bwMode="auto">
            <a:xfrm>
              <a:off x="2449075" y="4364595"/>
              <a:ext cx="72574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0" name="Straight Arrow Connector 169"/>
            <p:cNvCxnSpPr>
              <a:stCxn id="152" idx="3"/>
              <a:endCxn id="149" idx="5"/>
            </p:cNvCxnSpPr>
            <p:nvPr/>
          </p:nvCxnSpPr>
          <p:spPr bwMode="auto">
            <a:xfrm flipH="1">
              <a:off x="2449075" y="4611602"/>
              <a:ext cx="72574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1" name="Straight Arrow Connector 170"/>
            <p:cNvCxnSpPr>
              <a:stCxn id="157" idx="3"/>
            </p:cNvCxnSpPr>
            <p:nvPr/>
          </p:nvCxnSpPr>
          <p:spPr bwMode="auto">
            <a:xfrm flipH="1">
              <a:off x="3352800" y="3859876"/>
              <a:ext cx="3035" cy="4835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2" name="Straight Arrow Connector 171"/>
            <p:cNvCxnSpPr>
              <a:endCxn id="157" idx="5"/>
            </p:cNvCxnSpPr>
            <p:nvPr/>
          </p:nvCxnSpPr>
          <p:spPr bwMode="auto">
            <a:xfrm flipV="1">
              <a:off x="3614763" y="3859876"/>
              <a:ext cx="24404" cy="45356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3" name="Straight Arrow Connector 172"/>
            <p:cNvCxnSpPr>
              <a:stCxn id="155" idx="3"/>
              <a:endCxn id="152" idx="5"/>
            </p:cNvCxnSpPr>
            <p:nvPr/>
          </p:nvCxnSpPr>
          <p:spPr bwMode="auto">
            <a:xfrm flipH="1">
              <a:off x="3820185" y="4611602"/>
              <a:ext cx="73509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4" name="Straight Arrow Connector 173"/>
            <p:cNvCxnSpPr>
              <a:stCxn id="152" idx="7"/>
              <a:endCxn id="155" idx="1"/>
            </p:cNvCxnSpPr>
            <p:nvPr/>
          </p:nvCxnSpPr>
          <p:spPr bwMode="auto">
            <a:xfrm>
              <a:off x="3820185" y="4364595"/>
              <a:ext cx="73509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5" name="Straight Arrow Connector 174"/>
            <p:cNvCxnSpPr>
              <a:stCxn id="155" idx="3"/>
            </p:cNvCxnSpPr>
            <p:nvPr/>
          </p:nvCxnSpPr>
          <p:spPr bwMode="auto">
            <a:xfrm>
              <a:off x="4555278" y="4611602"/>
              <a:ext cx="0" cy="6727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6" name="Straight Arrow Connector 175"/>
            <p:cNvCxnSpPr>
              <a:endCxn id="155" idx="5"/>
            </p:cNvCxnSpPr>
            <p:nvPr/>
          </p:nvCxnSpPr>
          <p:spPr bwMode="auto">
            <a:xfrm flipV="1">
              <a:off x="4816269" y="4611602"/>
              <a:ext cx="22341" cy="66931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7" name="Straight Arrow Connector 176"/>
            <p:cNvCxnSpPr>
              <a:stCxn id="158" idx="7"/>
              <a:endCxn id="161" idx="1"/>
            </p:cNvCxnSpPr>
            <p:nvPr/>
          </p:nvCxnSpPr>
          <p:spPr bwMode="auto">
            <a:xfrm>
              <a:off x="5019627" y="5330363"/>
              <a:ext cx="745376" cy="51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8" name="Straight Arrow Connector 177"/>
            <p:cNvCxnSpPr>
              <a:stCxn id="161" idx="3"/>
              <a:endCxn id="158" idx="5"/>
            </p:cNvCxnSpPr>
            <p:nvPr/>
          </p:nvCxnSpPr>
          <p:spPr bwMode="auto">
            <a:xfrm flipH="1" flipV="1">
              <a:off x="5019627" y="5577370"/>
              <a:ext cx="745376" cy="51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9" name="Straight Arrow Connector 178"/>
            <p:cNvCxnSpPr>
              <a:endCxn id="160" idx="1"/>
            </p:cNvCxnSpPr>
            <p:nvPr/>
          </p:nvCxnSpPr>
          <p:spPr bwMode="auto">
            <a:xfrm>
              <a:off x="4525315" y="5628527"/>
              <a:ext cx="0" cy="5083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0" name="Straight Arrow Connector 179"/>
            <p:cNvCxnSpPr>
              <a:stCxn id="160" idx="7"/>
            </p:cNvCxnSpPr>
            <p:nvPr/>
          </p:nvCxnSpPr>
          <p:spPr bwMode="auto">
            <a:xfrm flipV="1">
              <a:off x="4808647" y="5628527"/>
              <a:ext cx="7622" cy="5083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1" name="Straight Arrow Connector 180"/>
            <p:cNvCxnSpPr>
              <a:stCxn id="160" idx="5"/>
            </p:cNvCxnSpPr>
            <p:nvPr/>
          </p:nvCxnSpPr>
          <p:spPr bwMode="auto">
            <a:xfrm>
              <a:off x="4808647" y="6383883"/>
              <a:ext cx="0" cy="4860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2" name="Straight Arrow Connector 181"/>
            <p:cNvCxnSpPr>
              <a:endCxn id="160" idx="3"/>
            </p:cNvCxnSpPr>
            <p:nvPr/>
          </p:nvCxnSpPr>
          <p:spPr bwMode="auto">
            <a:xfrm flipV="1">
              <a:off x="4525315" y="6383883"/>
              <a:ext cx="0" cy="48095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3" name="Straight Arrow Connector 182"/>
            <p:cNvCxnSpPr>
              <a:stCxn id="156" idx="7"/>
              <a:endCxn id="159" idx="1"/>
            </p:cNvCxnSpPr>
            <p:nvPr/>
          </p:nvCxnSpPr>
          <p:spPr bwMode="auto">
            <a:xfrm flipV="1">
              <a:off x="3556083" y="6915996"/>
              <a:ext cx="788215" cy="514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4" name="Straight Arrow Connector 183"/>
            <p:cNvCxnSpPr>
              <a:stCxn id="159" idx="3"/>
              <a:endCxn id="156" idx="5"/>
            </p:cNvCxnSpPr>
            <p:nvPr/>
          </p:nvCxnSpPr>
          <p:spPr bwMode="auto">
            <a:xfrm flipH="1">
              <a:off x="3556083" y="7163003"/>
              <a:ext cx="788215" cy="514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Straight Arrow Connector 184"/>
            <p:cNvCxnSpPr>
              <a:stCxn id="154" idx="7"/>
              <a:endCxn id="158" idx="1"/>
            </p:cNvCxnSpPr>
            <p:nvPr/>
          </p:nvCxnSpPr>
          <p:spPr bwMode="auto">
            <a:xfrm flipV="1">
              <a:off x="3556083" y="5330363"/>
              <a:ext cx="818177"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6" name="Straight Arrow Connector 185"/>
            <p:cNvCxnSpPr>
              <a:stCxn id="158" idx="3"/>
              <a:endCxn id="154" idx="5"/>
            </p:cNvCxnSpPr>
            <p:nvPr/>
          </p:nvCxnSpPr>
          <p:spPr bwMode="auto">
            <a:xfrm flipH="1">
              <a:off x="3556083" y="5577370"/>
              <a:ext cx="818177"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7" name="Straight Arrow Connector 186"/>
            <p:cNvCxnSpPr>
              <a:stCxn id="154" idx="1"/>
              <a:endCxn id="151" idx="7"/>
            </p:cNvCxnSpPr>
            <p:nvPr/>
          </p:nvCxnSpPr>
          <p:spPr bwMode="auto">
            <a:xfrm flipH="1">
              <a:off x="2630093" y="5330364"/>
              <a:ext cx="642658" cy="17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8" name="Straight Arrow Connector 187"/>
            <p:cNvCxnSpPr>
              <a:stCxn id="151" idx="5"/>
              <a:endCxn id="154" idx="3"/>
            </p:cNvCxnSpPr>
            <p:nvPr/>
          </p:nvCxnSpPr>
          <p:spPr bwMode="auto">
            <a:xfrm flipV="1">
              <a:off x="2630093" y="5577371"/>
              <a:ext cx="642658" cy="17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9" name="Straight Arrow Connector 188"/>
            <p:cNvCxnSpPr>
              <a:stCxn id="156" idx="1"/>
              <a:endCxn id="153" idx="7"/>
            </p:cNvCxnSpPr>
            <p:nvPr/>
          </p:nvCxnSpPr>
          <p:spPr bwMode="auto">
            <a:xfrm flipH="1">
              <a:off x="2555572" y="6921137"/>
              <a:ext cx="71717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0" name="Straight Arrow Connector 189"/>
            <p:cNvCxnSpPr>
              <a:stCxn id="153" idx="5"/>
              <a:endCxn id="156" idx="3"/>
            </p:cNvCxnSpPr>
            <p:nvPr/>
          </p:nvCxnSpPr>
          <p:spPr bwMode="auto">
            <a:xfrm flipV="1">
              <a:off x="2555572" y="7168144"/>
              <a:ext cx="71717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1" name="Straight Arrow Connector 190"/>
            <p:cNvCxnSpPr>
              <a:endCxn id="150" idx="1"/>
            </p:cNvCxnSpPr>
            <p:nvPr/>
          </p:nvCxnSpPr>
          <p:spPr bwMode="auto">
            <a:xfrm>
              <a:off x="2107063" y="5630238"/>
              <a:ext cx="27858" cy="4997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2" name="Straight Arrow Connector 191"/>
            <p:cNvCxnSpPr>
              <a:stCxn id="150" idx="7"/>
              <a:endCxn id="151" idx="4"/>
            </p:cNvCxnSpPr>
            <p:nvPr/>
          </p:nvCxnSpPr>
          <p:spPr bwMode="auto">
            <a:xfrm flipV="1">
              <a:off x="2418253" y="5638800"/>
              <a:ext cx="20147" cy="4912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3" name="Straight Arrow Connector 192"/>
            <p:cNvCxnSpPr>
              <a:stCxn id="149" idx="5"/>
            </p:cNvCxnSpPr>
            <p:nvPr/>
          </p:nvCxnSpPr>
          <p:spPr bwMode="auto">
            <a:xfrm flipH="1">
              <a:off x="2438400" y="4611602"/>
              <a:ext cx="10675" cy="66931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4" name="Straight Arrow Connector 193"/>
            <p:cNvCxnSpPr>
              <a:endCxn id="149" idx="3"/>
            </p:cNvCxnSpPr>
            <p:nvPr/>
          </p:nvCxnSpPr>
          <p:spPr bwMode="auto">
            <a:xfrm flipV="1">
              <a:off x="2134921" y="4611602"/>
              <a:ext cx="30822" cy="6727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5" name="Straight Arrow Connector 194"/>
            <p:cNvCxnSpPr>
              <a:stCxn id="150" idx="5"/>
            </p:cNvCxnSpPr>
            <p:nvPr/>
          </p:nvCxnSpPr>
          <p:spPr bwMode="auto">
            <a:xfrm>
              <a:off x="2418253" y="6377037"/>
              <a:ext cx="0" cy="49294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6" name="Straight Arrow Connector 195"/>
            <p:cNvCxnSpPr>
              <a:endCxn id="150" idx="3"/>
            </p:cNvCxnSpPr>
            <p:nvPr/>
          </p:nvCxnSpPr>
          <p:spPr bwMode="auto">
            <a:xfrm flipV="1">
              <a:off x="2120992" y="6377037"/>
              <a:ext cx="13929" cy="5389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7" name="Straight Arrow Connector 196"/>
            <p:cNvCxnSpPr>
              <a:stCxn id="148" idx="7"/>
              <a:endCxn id="151" idx="1"/>
            </p:cNvCxnSpPr>
            <p:nvPr/>
          </p:nvCxnSpPr>
          <p:spPr bwMode="auto">
            <a:xfrm>
              <a:off x="1472171" y="5332074"/>
              <a:ext cx="512555"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8" name="Straight Arrow Connector 197"/>
            <p:cNvCxnSpPr>
              <a:stCxn id="151" idx="3"/>
              <a:endCxn id="148" idx="5"/>
            </p:cNvCxnSpPr>
            <p:nvPr/>
          </p:nvCxnSpPr>
          <p:spPr bwMode="auto">
            <a:xfrm flipH="1">
              <a:off x="1472171" y="5579081"/>
              <a:ext cx="512555"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9" name="Straight Arrow Connector 198"/>
            <p:cNvCxnSpPr>
              <a:stCxn id="164" idx="1"/>
              <a:endCxn id="149" idx="1"/>
            </p:cNvCxnSpPr>
            <p:nvPr/>
          </p:nvCxnSpPr>
          <p:spPr bwMode="auto">
            <a:xfrm>
              <a:off x="1760464" y="4293004"/>
              <a:ext cx="405279" cy="7159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0" name="Straight Arrow Connector 199"/>
            <p:cNvCxnSpPr>
              <a:stCxn id="162" idx="1"/>
              <a:endCxn id="148" idx="1"/>
            </p:cNvCxnSpPr>
            <p:nvPr/>
          </p:nvCxnSpPr>
          <p:spPr bwMode="auto">
            <a:xfrm>
              <a:off x="1067137" y="5151020"/>
              <a:ext cx="121702" cy="181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1" name="Straight Arrow Connector 200"/>
            <p:cNvCxnSpPr>
              <a:stCxn id="163" idx="5"/>
              <a:endCxn id="148" idx="3"/>
            </p:cNvCxnSpPr>
            <p:nvPr/>
          </p:nvCxnSpPr>
          <p:spPr bwMode="auto">
            <a:xfrm flipV="1">
              <a:off x="1057802" y="5579081"/>
              <a:ext cx="131037" cy="16587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2" name="Straight Arrow Connector 201"/>
            <p:cNvCxnSpPr>
              <a:stCxn id="165" idx="0"/>
              <a:endCxn id="157" idx="2"/>
            </p:cNvCxnSpPr>
            <p:nvPr/>
          </p:nvCxnSpPr>
          <p:spPr bwMode="auto">
            <a:xfrm>
              <a:off x="3002404" y="3736372"/>
              <a:ext cx="294751" cy="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3" name="Straight Arrow Connector 202"/>
            <p:cNvCxnSpPr>
              <a:stCxn id="166" idx="2"/>
              <a:endCxn id="155" idx="0"/>
            </p:cNvCxnSpPr>
            <p:nvPr/>
          </p:nvCxnSpPr>
          <p:spPr bwMode="auto">
            <a:xfrm>
              <a:off x="4629053" y="3916187"/>
              <a:ext cx="67891" cy="39725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4" name="Straight Arrow Connector 203"/>
            <p:cNvCxnSpPr>
              <a:stCxn id="167" idx="2"/>
              <a:endCxn id="161" idx="0"/>
            </p:cNvCxnSpPr>
            <p:nvPr/>
          </p:nvCxnSpPr>
          <p:spPr bwMode="auto">
            <a:xfrm>
              <a:off x="5838778" y="4945280"/>
              <a:ext cx="67891" cy="339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5" name="Straight Arrow Connector 204"/>
            <p:cNvCxnSpPr>
              <a:stCxn id="161" idx="4"/>
              <a:endCxn id="168" idx="4"/>
            </p:cNvCxnSpPr>
            <p:nvPr/>
          </p:nvCxnSpPr>
          <p:spPr bwMode="auto">
            <a:xfrm flipH="1">
              <a:off x="5838777" y="5633655"/>
              <a:ext cx="67892" cy="314855"/>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6" name="TextBox 205"/>
            <p:cNvSpPr txBox="1"/>
            <p:nvPr/>
          </p:nvSpPr>
          <p:spPr>
            <a:xfrm>
              <a:off x="695680" y="5192001"/>
              <a:ext cx="493159" cy="184666"/>
            </a:xfrm>
            <a:prstGeom prst="rect">
              <a:avLst/>
            </a:prstGeom>
            <a:noFill/>
          </p:spPr>
          <p:txBody>
            <a:bodyPr wrap="square" lIns="0" tIns="0" rIns="0" bIns="0" rtlCol="0" anchor="ctr">
              <a:spAutoFit/>
            </a:bodyPr>
            <a:lstStyle/>
            <a:p>
              <a:pPr algn="ctr"/>
              <a:r>
                <a:rPr lang="en-US" sz="1200" dirty="0" smtClean="0">
                  <a:latin typeface="+mn-lt"/>
                </a:rPr>
                <a:t>8</a:t>
              </a:r>
            </a:p>
          </p:txBody>
        </p:sp>
        <p:sp>
          <p:nvSpPr>
            <p:cNvPr id="207" name="TextBox 206"/>
            <p:cNvSpPr txBox="1"/>
            <p:nvPr/>
          </p:nvSpPr>
          <p:spPr>
            <a:xfrm>
              <a:off x="755614" y="5539607"/>
              <a:ext cx="493159" cy="184666"/>
            </a:xfrm>
            <a:prstGeom prst="rect">
              <a:avLst/>
            </a:prstGeom>
            <a:noFill/>
          </p:spPr>
          <p:txBody>
            <a:bodyPr wrap="square" lIns="0" tIns="0" rIns="0" bIns="0" rtlCol="0" anchor="ctr">
              <a:spAutoFit/>
            </a:bodyPr>
            <a:lstStyle/>
            <a:p>
              <a:pPr algn="ctr"/>
              <a:r>
                <a:rPr lang="en-US" sz="1200" dirty="0" smtClean="0">
                  <a:latin typeface="+mn-lt"/>
                </a:rPr>
                <a:t>9</a:t>
              </a:r>
            </a:p>
          </p:txBody>
        </p:sp>
        <p:sp>
          <p:nvSpPr>
            <p:cNvPr id="208" name="TextBox 207"/>
            <p:cNvSpPr txBox="1"/>
            <p:nvPr/>
          </p:nvSpPr>
          <p:spPr>
            <a:xfrm>
              <a:off x="1775787" y="579819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09" name="TextBox 208"/>
            <p:cNvSpPr txBox="1"/>
            <p:nvPr/>
          </p:nvSpPr>
          <p:spPr>
            <a:xfrm>
              <a:off x="1469944" y="556028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0" name="TextBox 209"/>
            <p:cNvSpPr txBox="1"/>
            <p:nvPr/>
          </p:nvSpPr>
          <p:spPr>
            <a:xfrm>
              <a:off x="1814252" y="4863484"/>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1" name="TextBox 210"/>
            <p:cNvSpPr txBox="1"/>
            <p:nvPr/>
          </p:nvSpPr>
          <p:spPr>
            <a:xfrm>
              <a:off x="2630093" y="458592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2" name="TextBox 211"/>
            <p:cNvSpPr txBox="1"/>
            <p:nvPr/>
          </p:nvSpPr>
          <p:spPr>
            <a:xfrm>
              <a:off x="3937291" y="4190283"/>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3" name="TextBox 212"/>
            <p:cNvSpPr txBox="1"/>
            <p:nvPr/>
          </p:nvSpPr>
          <p:spPr>
            <a:xfrm>
              <a:off x="4666981" y="4863484"/>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4" name="TextBox 213"/>
            <p:cNvSpPr txBox="1"/>
            <p:nvPr/>
          </p:nvSpPr>
          <p:spPr>
            <a:xfrm>
              <a:off x="5150091" y="516117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5" name="TextBox 214"/>
            <p:cNvSpPr txBox="1"/>
            <p:nvPr/>
          </p:nvSpPr>
          <p:spPr>
            <a:xfrm>
              <a:off x="4173822" y="5787801"/>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6" name="TextBox 215"/>
            <p:cNvSpPr txBox="1"/>
            <p:nvPr/>
          </p:nvSpPr>
          <p:spPr>
            <a:xfrm>
              <a:off x="4183870" y="653117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7" name="TextBox 216"/>
            <p:cNvSpPr txBox="1"/>
            <p:nvPr/>
          </p:nvSpPr>
          <p:spPr>
            <a:xfrm>
              <a:off x="3699668" y="715778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8" name="TextBox 217"/>
            <p:cNvSpPr txBox="1"/>
            <p:nvPr/>
          </p:nvSpPr>
          <p:spPr>
            <a:xfrm>
              <a:off x="2758041" y="7185081"/>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9" name="TextBox 218"/>
            <p:cNvSpPr txBox="1"/>
            <p:nvPr/>
          </p:nvSpPr>
          <p:spPr>
            <a:xfrm>
              <a:off x="1816414" y="6554840"/>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0" name="TextBox 219"/>
            <p:cNvSpPr txBox="1"/>
            <p:nvPr/>
          </p:nvSpPr>
          <p:spPr>
            <a:xfrm>
              <a:off x="2716238" y="5569683"/>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1" name="TextBox 220"/>
            <p:cNvSpPr txBox="1"/>
            <p:nvPr/>
          </p:nvSpPr>
          <p:spPr>
            <a:xfrm>
              <a:off x="3708121" y="5573815"/>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2" name="TextBox 221"/>
            <p:cNvSpPr txBox="1"/>
            <p:nvPr/>
          </p:nvSpPr>
          <p:spPr>
            <a:xfrm>
              <a:off x="3747441" y="5146553"/>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3" name="TextBox 222"/>
            <p:cNvSpPr txBox="1"/>
            <p:nvPr/>
          </p:nvSpPr>
          <p:spPr>
            <a:xfrm>
              <a:off x="4166965" y="4908541"/>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4" name="TextBox 223"/>
            <p:cNvSpPr txBox="1"/>
            <p:nvPr/>
          </p:nvSpPr>
          <p:spPr>
            <a:xfrm>
              <a:off x="5141285" y="5574641"/>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5" name="TextBox 224"/>
            <p:cNvSpPr txBox="1"/>
            <p:nvPr/>
          </p:nvSpPr>
          <p:spPr>
            <a:xfrm>
              <a:off x="4687519" y="5788685"/>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6" name="TextBox 225"/>
            <p:cNvSpPr txBox="1"/>
            <p:nvPr/>
          </p:nvSpPr>
          <p:spPr>
            <a:xfrm>
              <a:off x="4641295" y="6531176"/>
              <a:ext cx="493159" cy="184666"/>
            </a:xfrm>
            <a:prstGeom prst="rect">
              <a:avLst/>
            </a:prstGeom>
            <a:noFill/>
          </p:spPr>
          <p:txBody>
            <a:bodyPr wrap="square" lIns="0" tIns="0" rIns="0" bIns="0" rtlCol="0" anchor="ctr">
              <a:spAutoFit/>
            </a:bodyPr>
            <a:lstStyle/>
            <a:p>
              <a:pPr algn="ctr"/>
              <a:r>
                <a:rPr lang="en-US" sz="1200" dirty="0" smtClean="0">
                  <a:latin typeface="+mn-lt"/>
                </a:rPr>
                <a:t>6</a:t>
              </a:r>
            </a:p>
          </p:txBody>
        </p:sp>
        <p:sp>
          <p:nvSpPr>
            <p:cNvPr id="227" name="TextBox 226"/>
            <p:cNvSpPr txBox="1"/>
            <p:nvPr/>
          </p:nvSpPr>
          <p:spPr>
            <a:xfrm>
              <a:off x="3747440" y="6744880"/>
              <a:ext cx="493159" cy="184666"/>
            </a:xfrm>
            <a:prstGeom prst="rect">
              <a:avLst/>
            </a:prstGeom>
            <a:noFill/>
          </p:spPr>
          <p:txBody>
            <a:bodyPr wrap="square" lIns="0" tIns="0" rIns="0" bIns="0" rtlCol="0" anchor="ctr">
              <a:spAutoFit/>
            </a:bodyPr>
            <a:lstStyle/>
            <a:p>
              <a:pPr algn="ctr"/>
              <a:r>
                <a:rPr lang="en-US" sz="1200" dirty="0" smtClean="0">
                  <a:latin typeface="+mn-lt"/>
                </a:rPr>
                <a:t>6</a:t>
              </a:r>
            </a:p>
          </p:txBody>
        </p:sp>
        <p:sp>
          <p:nvSpPr>
            <p:cNvPr id="228" name="TextBox 227"/>
            <p:cNvSpPr txBox="1"/>
            <p:nvPr/>
          </p:nvSpPr>
          <p:spPr>
            <a:xfrm>
              <a:off x="2720023" y="6753104"/>
              <a:ext cx="493159" cy="184666"/>
            </a:xfrm>
            <a:prstGeom prst="rect">
              <a:avLst/>
            </a:prstGeom>
            <a:noFill/>
          </p:spPr>
          <p:txBody>
            <a:bodyPr wrap="square" lIns="0" tIns="0" rIns="0" bIns="0" rtlCol="0" anchor="ctr">
              <a:spAutoFit/>
            </a:bodyPr>
            <a:lstStyle/>
            <a:p>
              <a:pPr algn="ctr"/>
              <a:r>
                <a:rPr lang="en-US" sz="1200" dirty="0" smtClean="0">
                  <a:latin typeface="+mn-lt"/>
                </a:rPr>
                <a:t>7</a:t>
              </a:r>
            </a:p>
          </p:txBody>
        </p:sp>
        <p:sp>
          <p:nvSpPr>
            <p:cNvPr id="229" name="TextBox 228"/>
            <p:cNvSpPr txBox="1"/>
            <p:nvPr/>
          </p:nvSpPr>
          <p:spPr>
            <a:xfrm>
              <a:off x="2247402" y="6555848"/>
              <a:ext cx="493159" cy="184666"/>
            </a:xfrm>
            <a:prstGeom prst="rect">
              <a:avLst/>
            </a:prstGeom>
            <a:noFill/>
          </p:spPr>
          <p:txBody>
            <a:bodyPr wrap="square" lIns="0" tIns="0" rIns="0" bIns="0" rtlCol="0" anchor="ctr">
              <a:spAutoFit/>
            </a:bodyPr>
            <a:lstStyle/>
            <a:p>
              <a:pPr algn="ctr"/>
              <a:r>
                <a:rPr lang="en-US" sz="1200" dirty="0" smtClean="0">
                  <a:latin typeface="+mn-lt"/>
                </a:rPr>
                <a:t>7</a:t>
              </a:r>
            </a:p>
          </p:txBody>
        </p:sp>
        <p:sp>
          <p:nvSpPr>
            <p:cNvPr id="230" name="TextBox 229"/>
            <p:cNvSpPr txBox="1"/>
            <p:nvPr/>
          </p:nvSpPr>
          <p:spPr>
            <a:xfrm>
              <a:off x="2278207" y="5793522"/>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1" name="TextBox 230"/>
            <p:cNvSpPr txBox="1"/>
            <p:nvPr/>
          </p:nvSpPr>
          <p:spPr>
            <a:xfrm>
              <a:off x="1491567" y="5145777"/>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2" name="TextBox 231"/>
            <p:cNvSpPr txBox="1"/>
            <p:nvPr/>
          </p:nvSpPr>
          <p:spPr>
            <a:xfrm>
              <a:off x="2760096" y="5145697"/>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3" name="TextBox 232"/>
            <p:cNvSpPr txBox="1"/>
            <p:nvPr/>
          </p:nvSpPr>
          <p:spPr>
            <a:xfrm>
              <a:off x="2318787" y="4863484"/>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4" name="TextBox 233"/>
            <p:cNvSpPr txBox="1"/>
            <p:nvPr/>
          </p:nvSpPr>
          <p:spPr>
            <a:xfrm>
              <a:off x="2573997" y="4200671"/>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5" name="TextBox 234"/>
            <p:cNvSpPr txBox="1"/>
            <p:nvPr/>
          </p:nvSpPr>
          <p:spPr>
            <a:xfrm>
              <a:off x="3003450" y="3950557"/>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6" name="TextBox 235"/>
            <p:cNvSpPr txBox="1"/>
            <p:nvPr/>
          </p:nvSpPr>
          <p:spPr>
            <a:xfrm>
              <a:off x="3958663" y="4580700"/>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7" name="TextBox 236"/>
            <p:cNvSpPr txBox="1"/>
            <p:nvPr/>
          </p:nvSpPr>
          <p:spPr>
            <a:xfrm>
              <a:off x="3462977" y="397281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38" name="TextBox 237"/>
            <p:cNvSpPr txBox="1"/>
            <p:nvPr/>
          </p:nvSpPr>
          <p:spPr>
            <a:xfrm>
              <a:off x="2907690" y="3531023"/>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39" name="TextBox 238"/>
            <p:cNvSpPr txBox="1"/>
            <p:nvPr/>
          </p:nvSpPr>
          <p:spPr>
            <a:xfrm>
              <a:off x="1726132" y="4128753"/>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40" name="TextBox 239"/>
            <p:cNvSpPr txBox="1"/>
            <p:nvPr/>
          </p:nvSpPr>
          <p:spPr>
            <a:xfrm>
              <a:off x="4502956" y="3972819"/>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41" name="TextBox 240"/>
            <p:cNvSpPr txBox="1"/>
            <p:nvPr/>
          </p:nvSpPr>
          <p:spPr>
            <a:xfrm>
              <a:off x="5752085" y="4976513"/>
              <a:ext cx="493159" cy="184666"/>
            </a:xfrm>
            <a:prstGeom prst="rect">
              <a:avLst/>
            </a:prstGeom>
            <a:noFill/>
          </p:spPr>
          <p:txBody>
            <a:bodyPr wrap="square" lIns="0" tIns="0" rIns="0" bIns="0" rtlCol="0" anchor="ctr">
              <a:spAutoFit/>
            </a:bodyPr>
            <a:lstStyle/>
            <a:p>
              <a:pPr algn="ctr"/>
              <a:r>
                <a:rPr lang="en-US" sz="1200" dirty="0">
                  <a:latin typeface="+mn-lt"/>
                </a:rPr>
                <a:t>4</a:t>
              </a:r>
              <a:endParaRPr lang="en-US" sz="1200" dirty="0" smtClean="0">
                <a:latin typeface="+mn-lt"/>
              </a:endParaRPr>
            </a:p>
          </p:txBody>
        </p:sp>
        <p:sp>
          <p:nvSpPr>
            <p:cNvPr id="242" name="TextBox 241"/>
            <p:cNvSpPr txBox="1"/>
            <p:nvPr/>
          </p:nvSpPr>
          <p:spPr>
            <a:xfrm>
              <a:off x="5707870" y="5717301"/>
              <a:ext cx="493159" cy="184666"/>
            </a:xfrm>
            <a:prstGeom prst="rect">
              <a:avLst/>
            </a:prstGeom>
            <a:noFill/>
          </p:spPr>
          <p:txBody>
            <a:bodyPr wrap="square" lIns="0" tIns="0" rIns="0" bIns="0" rtlCol="0" anchor="ctr">
              <a:spAutoFit/>
            </a:bodyPr>
            <a:lstStyle/>
            <a:p>
              <a:pPr algn="ctr"/>
              <a:r>
                <a:rPr lang="en-US" sz="1200" dirty="0" smtClean="0">
                  <a:latin typeface="+mn-lt"/>
                </a:rPr>
                <a:t>5</a:t>
              </a:r>
            </a:p>
          </p:txBody>
        </p:sp>
        <p:sp>
          <p:nvSpPr>
            <p:cNvPr id="243" name="TextBox 242"/>
            <p:cNvSpPr txBox="1"/>
            <p:nvPr/>
          </p:nvSpPr>
          <p:spPr>
            <a:xfrm>
              <a:off x="5591733" y="6160852"/>
              <a:ext cx="608918" cy="184666"/>
            </a:xfrm>
            <a:prstGeom prst="rect">
              <a:avLst/>
            </a:prstGeom>
            <a:noFill/>
          </p:spPr>
          <p:txBody>
            <a:bodyPr wrap="square" lIns="0" tIns="0" rIns="0" bIns="0" rtlCol="0" anchor="ctr">
              <a:spAutoFit/>
            </a:bodyPr>
            <a:lstStyle/>
            <a:p>
              <a:pPr algn="ctr"/>
              <a:r>
                <a:rPr lang="en-US" sz="1200" dirty="0" smtClean="0">
                  <a:latin typeface="+mn-lt"/>
                </a:rPr>
                <a:t>1.2.5.*</a:t>
              </a:r>
            </a:p>
          </p:txBody>
        </p:sp>
        <p:sp>
          <p:nvSpPr>
            <p:cNvPr id="244" name="TextBox 243"/>
            <p:cNvSpPr txBox="1"/>
            <p:nvPr/>
          </p:nvSpPr>
          <p:spPr>
            <a:xfrm>
              <a:off x="5498097" y="4554874"/>
              <a:ext cx="608918" cy="184666"/>
            </a:xfrm>
            <a:prstGeom prst="rect">
              <a:avLst/>
            </a:prstGeom>
            <a:noFill/>
          </p:spPr>
          <p:txBody>
            <a:bodyPr wrap="square" lIns="0" tIns="0" rIns="0" bIns="0" rtlCol="0" anchor="ctr">
              <a:spAutoFit/>
            </a:bodyPr>
            <a:lstStyle/>
            <a:p>
              <a:pPr algn="ctr"/>
              <a:r>
                <a:rPr lang="en-US" sz="1200" dirty="0" smtClean="0">
                  <a:latin typeface="+mn-lt"/>
                </a:rPr>
                <a:t>1.2.4.*</a:t>
              </a:r>
            </a:p>
          </p:txBody>
        </p:sp>
        <p:sp>
          <p:nvSpPr>
            <p:cNvPr id="245" name="TextBox 244"/>
            <p:cNvSpPr txBox="1"/>
            <p:nvPr/>
          </p:nvSpPr>
          <p:spPr>
            <a:xfrm>
              <a:off x="4355665" y="3469379"/>
              <a:ext cx="608918" cy="184666"/>
            </a:xfrm>
            <a:prstGeom prst="rect">
              <a:avLst/>
            </a:prstGeom>
            <a:noFill/>
          </p:spPr>
          <p:txBody>
            <a:bodyPr wrap="square" lIns="0" tIns="0" rIns="0" bIns="0" rtlCol="0" anchor="ctr">
              <a:spAutoFit/>
            </a:bodyPr>
            <a:lstStyle/>
            <a:p>
              <a:pPr algn="ctr"/>
              <a:r>
                <a:rPr lang="en-US" sz="1200" dirty="0" smtClean="0">
                  <a:latin typeface="+mn-lt"/>
                </a:rPr>
                <a:t>1.2.3.*</a:t>
              </a:r>
            </a:p>
          </p:txBody>
        </p:sp>
        <p:sp>
          <p:nvSpPr>
            <p:cNvPr id="246" name="TextBox 245"/>
            <p:cNvSpPr txBox="1"/>
            <p:nvPr/>
          </p:nvSpPr>
          <p:spPr>
            <a:xfrm>
              <a:off x="2223199" y="3618114"/>
              <a:ext cx="608918" cy="184666"/>
            </a:xfrm>
            <a:prstGeom prst="rect">
              <a:avLst/>
            </a:prstGeom>
            <a:noFill/>
          </p:spPr>
          <p:txBody>
            <a:bodyPr wrap="square" lIns="0" tIns="0" rIns="0" bIns="0" rtlCol="0" anchor="ctr">
              <a:spAutoFit/>
            </a:bodyPr>
            <a:lstStyle/>
            <a:p>
              <a:pPr algn="ctr"/>
              <a:r>
                <a:rPr lang="en-US" sz="1200" dirty="0" smtClean="0">
                  <a:latin typeface="+mn-lt"/>
                </a:rPr>
                <a:t>1.2.2.*</a:t>
              </a:r>
            </a:p>
          </p:txBody>
        </p:sp>
        <p:sp>
          <p:nvSpPr>
            <p:cNvPr id="247" name="TextBox 246"/>
            <p:cNvSpPr txBox="1"/>
            <p:nvPr/>
          </p:nvSpPr>
          <p:spPr>
            <a:xfrm>
              <a:off x="1375808" y="3916972"/>
              <a:ext cx="608918" cy="184666"/>
            </a:xfrm>
            <a:prstGeom prst="rect">
              <a:avLst/>
            </a:prstGeom>
            <a:noFill/>
          </p:spPr>
          <p:txBody>
            <a:bodyPr wrap="square" lIns="0" tIns="0" rIns="0" bIns="0" rtlCol="0" anchor="ctr">
              <a:spAutoFit/>
            </a:bodyPr>
            <a:lstStyle/>
            <a:p>
              <a:pPr algn="ctr"/>
              <a:r>
                <a:rPr lang="en-US" sz="1200" dirty="0" smtClean="0">
                  <a:latin typeface="+mn-lt"/>
                </a:rPr>
                <a:t>1.2.1.*</a:t>
              </a:r>
            </a:p>
          </p:txBody>
        </p:sp>
        <p:sp>
          <p:nvSpPr>
            <p:cNvPr id="248" name="TextBox 247"/>
            <p:cNvSpPr txBox="1"/>
            <p:nvPr/>
          </p:nvSpPr>
          <p:spPr>
            <a:xfrm>
              <a:off x="645456" y="4770595"/>
              <a:ext cx="608918" cy="184666"/>
            </a:xfrm>
            <a:prstGeom prst="rect">
              <a:avLst/>
            </a:prstGeom>
            <a:noFill/>
          </p:spPr>
          <p:txBody>
            <a:bodyPr wrap="square" lIns="0" tIns="0" rIns="0" bIns="0" rtlCol="0" anchor="ctr">
              <a:spAutoFit/>
            </a:bodyPr>
            <a:lstStyle/>
            <a:p>
              <a:pPr algn="ctr"/>
              <a:r>
                <a:rPr lang="en-US" sz="1200" dirty="0" smtClean="0">
                  <a:latin typeface="+mn-lt"/>
                </a:rPr>
                <a:t>1.2.8.*</a:t>
              </a:r>
            </a:p>
          </p:txBody>
        </p:sp>
        <p:sp>
          <p:nvSpPr>
            <p:cNvPr id="249" name="TextBox 248"/>
            <p:cNvSpPr txBox="1"/>
            <p:nvPr/>
          </p:nvSpPr>
          <p:spPr>
            <a:xfrm>
              <a:off x="708049" y="5945364"/>
              <a:ext cx="608918" cy="184666"/>
            </a:xfrm>
            <a:prstGeom prst="rect">
              <a:avLst/>
            </a:prstGeom>
            <a:noFill/>
          </p:spPr>
          <p:txBody>
            <a:bodyPr wrap="square" lIns="0" tIns="0" rIns="0" bIns="0" rtlCol="0" anchor="ctr">
              <a:spAutoFit/>
            </a:bodyPr>
            <a:lstStyle/>
            <a:p>
              <a:pPr algn="ctr"/>
              <a:r>
                <a:rPr lang="en-US" sz="1200" dirty="0" smtClean="0">
                  <a:latin typeface="+mn-lt"/>
                </a:rPr>
                <a:t>1.2.9.*</a:t>
              </a:r>
            </a:p>
          </p:txBody>
        </p:sp>
        <p:sp>
          <p:nvSpPr>
            <p:cNvPr id="250" name="TextBox 249"/>
            <p:cNvSpPr txBox="1"/>
            <p:nvPr/>
          </p:nvSpPr>
          <p:spPr>
            <a:xfrm>
              <a:off x="1371144" y="5361006"/>
              <a:ext cx="493159" cy="184666"/>
            </a:xfrm>
            <a:prstGeom prst="rect">
              <a:avLst/>
            </a:prstGeom>
            <a:noFill/>
          </p:spPr>
          <p:txBody>
            <a:bodyPr wrap="square" lIns="0" tIns="0" rIns="0" bIns="0" rtlCol="0" anchor="ctr">
              <a:spAutoFit/>
            </a:bodyPr>
            <a:lstStyle/>
            <a:p>
              <a:pPr algn="ctr"/>
              <a:r>
                <a:rPr lang="en-US" sz="1200" dirty="0" smtClean="0">
                  <a:latin typeface="+mn-lt"/>
                </a:rPr>
                <a:t>.4</a:t>
              </a:r>
            </a:p>
          </p:txBody>
        </p:sp>
        <p:sp>
          <p:nvSpPr>
            <p:cNvPr id="251" name="TextBox 250"/>
            <p:cNvSpPr txBox="1"/>
            <p:nvPr/>
          </p:nvSpPr>
          <p:spPr>
            <a:xfrm>
              <a:off x="2056117" y="4649260"/>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2" name="TextBox 251"/>
            <p:cNvSpPr txBox="1"/>
            <p:nvPr/>
          </p:nvSpPr>
          <p:spPr>
            <a:xfrm>
              <a:off x="2359240" y="4389678"/>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53" name="TextBox 252"/>
            <p:cNvSpPr txBox="1"/>
            <p:nvPr/>
          </p:nvSpPr>
          <p:spPr>
            <a:xfrm>
              <a:off x="3233449" y="3887261"/>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4" name="TextBox 253"/>
            <p:cNvSpPr txBox="1"/>
            <p:nvPr/>
          </p:nvSpPr>
          <p:spPr>
            <a:xfrm>
              <a:off x="4149523" y="4391354"/>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55" name="TextBox 254"/>
            <p:cNvSpPr txBox="1"/>
            <p:nvPr/>
          </p:nvSpPr>
          <p:spPr>
            <a:xfrm>
              <a:off x="5377097" y="5367719"/>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56" name="TextBox 255"/>
            <p:cNvSpPr txBox="1"/>
            <p:nvPr/>
          </p:nvSpPr>
          <p:spPr>
            <a:xfrm>
              <a:off x="4450975" y="4662659"/>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7" name="TextBox 256"/>
            <p:cNvSpPr txBox="1"/>
            <p:nvPr/>
          </p:nvSpPr>
          <p:spPr>
            <a:xfrm>
              <a:off x="4430875" y="5898595"/>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58" name="TextBox 257"/>
            <p:cNvSpPr txBox="1"/>
            <p:nvPr/>
          </p:nvSpPr>
          <p:spPr>
            <a:xfrm>
              <a:off x="4422505" y="6432843"/>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9" name="TextBox 258"/>
            <p:cNvSpPr txBox="1"/>
            <p:nvPr/>
          </p:nvSpPr>
          <p:spPr>
            <a:xfrm>
              <a:off x="3469588" y="6946985"/>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60" name="TextBox 259"/>
            <p:cNvSpPr txBox="1"/>
            <p:nvPr/>
          </p:nvSpPr>
          <p:spPr>
            <a:xfrm>
              <a:off x="2878413" y="6938612"/>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61" name="TextBox 260"/>
            <p:cNvSpPr txBox="1"/>
            <p:nvPr/>
          </p:nvSpPr>
          <p:spPr>
            <a:xfrm>
              <a:off x="2017598" y="6439541"/>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62" name="TextBox 261"/>
            <p:cNvSpPr txBox="1"/>
            <p:nvPr/>
          </p:nvSpPr>
          <p:spPr>
            <a:xfrm>
              <a:off x="2051091" y="5900280"/>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63" name="TextBox 262"/>
            <p:cNvSpPr txBox="1"/>
            <p:nvPr/>
          </p:nvSpPr>
          <p:spPr>
            <a:xfrm>
              <a:off x="3461214" y="5350972"/>
              <a:ext cx="493159" cy="184666"/>
            </a:xfrm>
            <a:prstGeom prst="rect">
              <a:avLst/>
            </a:prstGeom>
            <a:noFill/>
          </p:spPr>
          <p:txBody>
            <a:bodyPr wrap="square" lIns="0" tIns="0" rIns="0" bIns="0" rtlCol="0" anchor="ctr">
              <a:spAutoFit/>
            </a:bodyPr>
            <a:lstStyle/>
            <a:p>
              <a:pPr algn="ctr"/>
              <a:r>
                <a:rPr lang="en-US" sz="1200" dirty="0" smtClean="0">
                  <a:latin typeface="+mn-lt"/>
                </a:rPr>
                <a:t>.4</a:t>
              </a:r>
            </a:p>
          </p:txBody>
        </p:sp>
        <p:sp>
          <p:nvSpPr>
            <p:cNvPr id="264" name="TextBox 263"/>
            <p:cNvSpPr txBox="1"/>
            <p:nvPr/>
          </p:nvSpPr>
          <p:spPr>
            <a:xfrm>
              <a:off x="2870034" y="5362695"/>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grpSp>
    </p:spTree>
    <p:extLst>
      <p:ext uri="{BB962C8B-B14F-4D97-AF65-F5344CB8AC3E}">
        <p14:creationId xmlns:p14="http://schemas.microsoft.com/office/powerpoint/2010/main" xmlns="" val="1519568843"/>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1660919"/>
          </a:xfrm>
        </p:spPr>
        <p:txBody>
          <a:bodyPr/>
          <a:lstStyle/>
          <a:p>
            <a:pPr marL="587375" indent="-457200">
              <a:buClr>
                <a:schemeClr val="tx1"/>
              </a:buClr>
              <a:buFont typeface="+mj-lt"/>
              <a:buAutoNum type="arabicPeriod" startAt="5"/>
            </a:pPr>
            <a:r>
              <a:rPr lang="en-US" sz="2000" dirty="0" smtClean="0"/>
              <a:t>Suppose that on the “OSPF Example” slide every subnet 1.2.</a:t>
            </a:r>
            <a:r>
              <a:rPr lang="en-US" sz="2000" i="1" dirty="0" smtClean="0"/>
              <a:t>k</a:t>
            </a:r>
            <a:r>
              <a:rPr lang="en-US" sz="2000" dirty="0" smtClean="0"/>
              <a:t>.* has a link cost metric of </a:t>
            </a:r>
            <a:r>
              <a:rPr lang="en-US" sz="2000" i="1" dirty="0" smtClean="0"/>
              <a:t>k</a:t>
            </a:r>
            <a:r>
              <a:rPr lang="en-US" sz="2000" dirty="0" smtClean="0"/>
              <a:t>. Show the routing table computed by node </a:t>
            </a:r>
            <a:r>
              <a:rPr lang="en-US" sz="2000" i="1" dirty="0" smtClean="0"/>
              <a:t>H</a:t>
            </a:r>
            <a:r>
              <a:rPr lang="en-US" sz="2000" dirty="0" smtClean="0"/>
              <a:t>, after all router and network LSAs have been received. The table should have a separate entry for every subnet and indicated cost and next hop.</a:t>
            </a:r>
            <a:endParaRPr lang="en-US" sz="2000" b="1" dirty="0" smtClean="0"/>
          </a:p>
        </p:txBody>
      </p:sp>
      <p:sp>
        <p:nvSpPr>
          <p:cNvPr id="6" name="Slide Number Placeholder 5"/>
          <p:cNvSpPr>
            <a:spLocks noGrp="1"/>
          </p:cNvSpPr>
          <p:nvPr>
            <p:ph type="sldNum" sz="quarter" idx="10"/>
          </p:nvPr>
        </p:nvSpPr>
        <p:spPr/>
        <p:txBody>
          <a:bodyPr/>
          <a:lstStyle/>
          <a:p>
            <a:fld id="{E67FBD6A-8545-3B44-8786-C48B4E259526}" type="slidenum">
              <a:rPr lang="en-US" smtClean="0"/>
              <a:pPr/>
              <a:t>41</a:t>
            </a:fld>
            <a:endParaRPr lang="en-US"/>
          </a:p>
        </p:txBody>
      </p:sp>
      <p:sp>
        <p:nvSpPr>
          <p:cNvPr id="146" name="Content Placeholder 4"/>
          <p:cNvSpPr txBox="1">
            <a:spLocks/>
          </p:cNvSpPr>
          <p:nvPr/>
        </p:nvSpPr>
        <p:spPr bwMode="auto">
          <a:xfrm>
            <a:off x="4620754" y="2986155"/>
            <a:ext cx="5352489" cy="1214383"/>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a:buClr>
                <a:srgbClr val="C00000"/>
              </a:buClr>
            </a:pPr>
            <a:r>
              <a:rPr lang="en-US" sz="2000" i="1" kern="0" dirty="0" smtClean="0"/>
              <a:t>The network graph is as shown on the left, and the routing table at router H is shown below</a:t>
            </a:r>
          </a:p>
        </p:txBody>
      </p:sp>
      <p:graphicFrame>
        <p:nvGraphicFramePr>
          <p:cNvPr id="145" name="Table 144"/>
          <p:cNvGraphicFramePr>
            <a:graphicFrameLocks noGrp="1"/>
          </p:cNvGraphicFramePr>
          <p:nvPr>
            <p:extLst>
              <p:ext uri="{D42A27DB-BD31-4B8C-83A1-F6EECF244321}">
                <p14:modId xmlns:p14="http://schemas.microsoft.com/office/powerpoint/2010/main" xmlns="" val="3610226679"/>
              </p:ext>
            </p:extLst>
          </p:nvPr>
        </p:nvGraphicFramePr>
        <p:xfrm>
          <a:off x="5794625" y="3979679"/>
          <a:ext cx="3521072" cy="3657600"/>
        </p:xfrm>
        <a:graphic>
          <a:graphicData uri="http://schemas.openxmlformats.org/drawingml/2006/table">
            <a:tbl>
              <a:tblPr firstRow="1" bandRow="1">
                <a:tableStyleId>{D7AC3CCA-C797-4891-BE02-D94E43425B78}</a:tableStyleId>
              </a:tblPr>
              <a:tblGrid>
                <a:gridCol w="1469204"/>
                <a:gridCol w="2051868"/>
              </a:tblGrid>
              <a:tr h="277364">
                <a:tc>
                  <a:txBody>
                    <a:bodyPr/>
                    <a:lstStyle/>
                    <a:p>
                      <a:r>
                        <a:rPr lang="en-US" sz="1400" b="0" i="1" dirty="0" smtClean="0"/>
                        <a:t>1.2.1.*</a:t>
                      </a:r>
                      <a:endParaRPr lang="en-US" sz="1400" b="0" i="1" dirty="0"/>
                    </a:p>
                  </a:txBody>
                  <a:tcPr/>
                </a:tc>
                <a:tc>
                  <a:txBody>
                    <a:bodyPr/>
                    <a:lstStyle/>
                    <a:p>
                      <a:r>
                        <a:rPr lang="en-US" sz="1400" b="0" i="1" dirty="0" smtClean="0"/>
                        <a:t>23, 1.2.12.4</a:t>
                      </a:r>
                      <a:endParaRPr lang="en-US" sz="1400" b="0" i="1" dirty="0"/>
                    </a:p>
                  </a:txBody>
                  <a:tcPr/>
                </a:tc>
              </a:tr>
              <a:tr h="277364">
                <a:tc>
                  <a:txBody>
                    <a:bodyPr/>
                    <a:lstStyle/>
                    <a:p>
                      <a:r>
                        <a:rPr lang="en-US" sz="1400" i="1" dirty="0" smtClean="0"/>
                        <a:t>1.2.2.*</a:t>
                      </a:r>
                      <a:endParaRPr lang="en-US" sz="1400" i="1" dirty="0"/>
                    </a:p>
                  </a:txBody>
                  <a:tcPr/>
                </a:tc>
                <a:tc>
                  <a:txBody>
                    <a:bodyPr/>
                    <a:lstStyle/>
                    <a:p>
                      <a:r>
                        <a:rPr lang="en-US" sz="1400" i="1" dirty="0" smtClean="0"/>
                        <a:t>25, 1.2.12.1</a:t>
                      </a:r>
                      <a:endParaRPr lang="en-US" sz="1400" i="1" dirty="0"/>
                    </a:p>
                  </a:txBody>
                  <a:tcPr/>
                </a:tc>
              </a:tr>
              <a:tr h="277364">
                <a:tc>
                  <a:txBody>
                    <a:bodyPr/>
                    <a:lstStyle/>
                    <a:p>
                      <a:r>
                        <a:rPr lang="en-US" sz="1400" i="1" dirty="0" smtClean="0"/>
                        <a:t>1.2.3.*</a:t>
                      </a:r>
                      <a:endParaRPr lang="en-US" sz="1400" i="1" dirty="0"/>
                    </a:p>
                  </a:txBody>
                  <a:tcPr/>
                </a:tc>
                <a:tc>
                  <a:txBody>
                    <a:bodyPr/>
                    <a:lstStyle/>
                    <a:p>
                      <a:r>
                        <a:rPr lang="en-US" sz="1400" i="1" dirty="0" smtClean="0"/>
                        <a:t>15, 1.2.12.1</a:t>
                      </a:r>
                      <a:endParaRPr lang="en-US" sz="1400" i="1" dirty="0"/>
                    </a:p>
                  </a:txBody>
                  <a:tcPr/>
                </a:tc>
              </a:tr>
              <a:tr h="277364">
                <a:tc>
                  <a:txBody>
                    <a:bodyPr/>
                    <a:lstStyle/>
                    <a:p>
                      <a:r>
                        <a:rPr lang="en-US" sz="1400" i="1" dirty="0" smtClean="0"/>
                        <a:t>1.2.4.*</a:t>
                      </a:r>
                      <a:endParaRPr lang="en-US" sz="1400" i="1" dirty="0"/>
                    </a:p>
                  </a:txBody>
                  <a:tcPr/>
                </a:tc>
                <a:tc>
                  <a:txBody>
                    <a:bodyPr/>
                    <a:lstStyle/>
                    <a:p>
                      <a:r>
                        <a:rPr lang="en-US" sz="1400" i="1" dirty="0" smtClean="0"/>
                        <a:t>4, local</a:t>
                      </a:r>
                      <a:endParaRPr lang="en-US" sz="1400" i="1" dirty="0"/>
                    </a:p>
                  </a:txBody>
                  <a:tcPr/>
                </a:tc>
              </a:tr>
              <a:tr h="277364">
                <a:tc>
                  <a:txBody>
                    <a:bodyPr/>
                    <a:lstStyle/>
                    <a:p>
                      <a:r>
                        <a:rPr lang="en-US" sz="1400" i="1" dirty="0" smtClean="0"/>
                        <a:t>1.2.5.*</a:t>
                      </a:r>
                      <a:endParaRPr lang="en-US" sz="1400" i="1" dirty="0"/>
                    </a:p>
                  </a:txBody>
                  <a:tcPr/>
                </a:tc>
                <a:tc>
                  <a:txBody>
                    <a:bodyPr/>
                    <a:lstStyle/>
                    <a:p>
                      <a:r>
                        <a:rPr lang="en-US" sz="1400" i="1" dirty="0" smtClean="0"/>
                        <a:t>5, local</a:t>
                      </a:r>
                      <a:endParaRPr lang="en-US" sz="1400" i="1" dirty="0"/>
                    </a:p>
                  </a:txBody>
                  <a:tcPr/>
                </a:tc>
              </a:tr>
              <a:tr h="277364">
                <a:tc>
                  <a:txBody>
                    <a:bodyPr/>
                    <a:lstStyle/>
                    <a:p>
                      <a:r>
                        <a:rPr lang="en-US" sz="1400" i="1" dirty="0" smtClean="0"/>
                        <a:t>1.2.6.*</a:t>
                      </a:r>
                      <a:endParaRPr lang="en-US" sz="1400" i="1" dirty="0"/>
                    </a:p>
                  </a:txBody>
                  <a:tcPr/>
                </a:tc>
                <a:tc>
                  <a:txBody>
                    <a:bodyPr/>
                    <a:lstStyle/>
                    <a:p>
                      <a:r>
                        <a:rPr lang="en-US" sz="1400" i="1" dirty="0" smtClean="0"/>
                        <a:t>18, 1.2.12.3</a:t>
                      </a:r>
                      <a:endParaRPr lang="en-US" sz="1400" i="1" dirty="0"/>
                    </a:p>
                  </a:txBody>
                  <a:tcPr/>
                </a:tc>
              </a:tr>
              <a:tr h="277364">
                <a:tc>
                  <a:txBody>
                    <a:bodyPr/>
                    <a:lstStyle/>
                    <a:p>
                      <a:r>
                        <a:rPr lang="en-US" sz="1400" i="1" dirty="0" smtClean="0"/>
                        <a:t>1.2.7.*</a:t>
                      </a:r>
                      <a:endParaRPr lang="en-US" sz="1400" i="1" dirty="0"/>
                    </a:p>
                  </a:txBody>
                  <a:tcPr/>
                </a:tc>
                <a:tc>
                  <a:txBody>
                    <a:bodyPr/>
                    <a:lstStyle/>
                    <a:p>
                      <a:r>
                        <a:rPr lang="en-US" sz="1400" i="1" dirty="0" smtClean="0"/>
                        <a:t>25, 1.2.12.3</a:t>
                      </a:r>
                      <a:endParaRPr lang="en-US" sz="1400" i="1" dirty="0"/>
                    </a:p>
                  </a:txBody>
                  <a:tcPr/>
                </a:tc>
              </a:tr>
              <a:tr h="277364">
                <a:tc>
                  <a:txBody>
                    <a:bodyPr/>
                    <a:lstStyle/>
                    <a:p>
                      <a:r>
                        <a:rPr lang="en-US" sz="1400" i="1" dirty="0" smtClean="0"/>
                        <a:t>1.2.8.*</a:t>
                      </a:r>
                      <a:endParaRPr lang="en-US" sz="1400" i="1" dirty="0"/>
                    </a:p>
                  </a:txBody>
                  <a:tcPr/>
                </a:tc>
                <a:tc>
                  <a:txBody>
                    <a:bodyPr/>
                    <a:lstStyle/>
                    <a:p>
                      <a:r>
                        <a:rPr lang="en-US" sz="1400" i="1" dirty="0" smtClean="0"/>
                        <a:t>30, </a:t>
                      </a:r>
                      <a:r>
                        <a:rPr lang="en-US" sz="1400" b="0" i="1" dirty="0" smtClean="0"/>
                        <a:t>1.2.12.4</a:t>
                      </a:r>
                      <a:endParaRPr lang="en-US" sz="1400" i="1" dirty="0"/>
                    </a:p>
                  </a:txBody>
                  <a:tcPr/>
                </a:tc>
              </a:tr>
              <a:tr h="277364">
                <a:tc>
                  <a:txBody>
                    <a:bodyPr/>
                    <a:lstStyle/>
                    <a:p>
                      <a:r>
                        <a:rPr lang="en-US" sz="1400" i="1" dirty="0" smtClean="0"/>
                        <a:t>1.2.9.*</a:t>
                      </a:r>
                      <a:endParaRPr lang="en-US" sz="1400" i="1" dirty="0"/>
                    </a:p>
                  </a:txBody>
                  <a:tcPr/>
                </a:tc>
                <a:tc>
                  <a:txBody>
                    <a:bodyPr/>
                    <a:lstStyle/>
                    <a:p>
                      <a:r>
                        <a:rPr lang="en-US" sz="1400" i="1" dirty="0" smtClean="0"/>
                        <a:t>31, </a:t>
                      </a:r>
                      <a:r>
                        <a:rPr lang="en-US" sz="1400" b="0" i="1" dirty="0" smtClean="0"/>
                        <a:t>1.2.12.4</a:t>
                      </a:r>
                      <a:endParaRPr lang="en-US" sz="1400" i="1" dirty="0"/>
                    </a:p>
                  </a:txBody>
                  <a:tcPr/>
                </a:tc>
              </a:tr>
              <a:tr h="277364">
                <a:tc>
                  <a:txBody>
                    <a:bodyPr/>
                    <a:lstStyle/>
                    <a:p>
                      <a:r>
                        <a:rPr lang="en-US" sz="1400" i="1" dirty="0" smtClean="0"/>
                        <a:t>1.2.10.*</a:t>
                      </a:r>
                      <a:endParaRPr lang="en-US" sz="1400" i="1" dirty="0"/>
                    </a:p>
                  </a:txBody>
                  <a:tcPr/>
                </a:tc>
                <a:tc>
                  <a:txBody>
                    <a:bodyPr/>
                    <a:lstStyle/>
                    <a:p>
                      <a:r>
                        <a:rPr lang="en-US" sz="1400" i="1" dirty="0" smtClean="0"/>
                        <a:t>22, </a:t>
                      </a:r>
                      <a:r>
                        <a:rPr lang="en-US" sz="1400" b="0" i="1" dirty="0" smtClean="0"/>
                        <a:t>1.2.12.4</a:t>
                      </a:r>
                      <a:endParaRPr lang="en-US" sz="1400" i="1" dirty="0"/>
                    </a:p>
                  </a:txBody>
                  <a:tcPr/>
                </a:tc>
              </a:tr>
              <a:tr h="277364">
                <a:tc>
                  <a:txBody>
                    <a:bodyPr/>
                    <a:lstStyle/>
                    <a:p>
                      <a:r>
                        <a:rPr lang="en-US" sz="1400" i="1" dirty="0" smtClean="0"/>
                        <a:t>1.2.11.*</a:t>
                      </a:r>
                      <a:endParaRPr lang="en-US" sz="1400" i="1" dirty="0"/>
                    </a:p>
                  </a:txBody>
                  <a:tcPr/>
                </a:tc>
                <a:tc>
                  <a:txBody>
                    <a:bodyPr/>
                    <a:lstStyle/>
                    <a:p>
                      <a:r>
                        <a:rPr lang="en-US" sz="1400" i="1" dirty="0" smtClean="0"/>
                        <a:t>23, </a:t>
                      </a:r>
                      <a:r>
                        <a:rPr lang="en-US" sz="1400" b="0" i="1" dirty="0" smtClean="0"/>
                        <a:t>1.2.12.1</a:t>
                      </a:r>
                      <a:endParaRPr lang="en-US" sz="1400" i="1" dirty="0"/>
                    </a:p>
                  </a:txBody>
                  <a:tcPr/>
                </a:tc>
              </a:tr>
              <a:tr h="277364">
                <a:tc>
                  <a:txBody>
                    <a:bodyPr/>
                    <a:lstStyle/>
                    <a:p>
                      <a:r>
                        <a:rPr lang="en-US" sz="1400" i="1" dirty="0" smtClean="0"/>
                        <a:t>1.2.12.*</a:t>
                      </a:r>
                      <a:endParaRPr lang="en-US" sz="1400" i="1" dirty="0"/>
                    </a:p>
                  </a:txBody>
                  <a:tcPr/>
                </a:tc>
                <a:tc>
                  <a:txBody>
                    <a:bodyPr/>
                    <a:lstStyle/>
                    <a:p>
                      <a:r>
                        <a:rPr lang="en-US" sz="1400" i="1" dirty="0" smtClean="0"/>
                        <a:t>12, local</a:t>
                      </a:r>
                      <a:endParaRPr lang="en-US" sz="1400" i="1" dirty="0"/>
                    </a:p>
                  </a:txBody>
                  <a:tcPr/>
                </a:tc>
              </a:tr>
            </a:tbl>
          </a:graphicData>
        </a:graphic>
      </p:graphicFrame>
      <p:grpSp>
        <p:nvGrpSpPr>
          <p:cNvPr id="147" name="Group 146"/>
          <p:cNvGrpSpPr/>
          <p:nvPr/>
        </p:nvGrpSpPr>
        <p:grpSpPr>
          <a:xfrm>
            <a:off x="39290" y="3469379"/>
            <a:ext cx="5599788" cy="3900368"/>
            <a:chOff x="645456" y="3469379"/>
            <a:chExt cx="5599788" cy="3900368"/>
          </a:xfrm>
        </p:grpSpPr>
        <p:sp>
          <p:nvSpPr>
            <p:cNvPr id="148" name="Oval 147"/>
            <p:cNvSpPr/>
            <p:nvPr/>
          </p:nvSpPr>
          <p:spPr bwMode="auto">
            <a:xfrm>
              <a:off x="1130159" y="5280917"/>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E</a:t>
              </a:r>
            </a:p>
          </p:txBody>
        </p:sp>
        <p:sp>
          <p:nvSpPr>
            <p:cNvPr id="149" name="Oval 148"/>
            <p:cNvSpPr/>
            <p:nvPr/>
          </p:nvSpPr>
          <p:spPr bwMode="auto">
            <a:xfrm>
              <a:off x="2107063" y="4313438"/>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A</a:t>
              </a:r>
            </a:p>
          </p:txBody>
        </p:sp>
        <p:sp>
          <p:nvSpPr>
            <p:cNvPr id="150" name="Oval 149"/>
            <p:cNvSpPr/>
            <p:nvPr/>
          </p:nvSpPr>
          <p:spPr bwMode="auto">
            <a:xfrm>
              <a:off x="2076241" y="6078873"/>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F</a:t>
              </a:r>
            </a:p>
          </p:txBody>
        </p:sp>
        <p:sp>
          <p:nvSpPr>
            <p:cNvPr id="151" name="Oval 150"/>
            <p:cNvSpPr/>
            <p:nvPr/>
          </p:nvSpPr>
          <p:spPr bwMode="auto">
            <a:xfrm>
              <a:off x="1851066" y="5280917"/>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1.2.10.*</a:t>
              </a:r>
            </a:p>
          </p:txBody>
        </p:sp>
        <p:sp>
          <p:nvSpPr>
            <p:cNvPr id="152" name="Oval 151"/>
            <p:cNvSpPr/>
            <p:nvPr/>
          </p:nvSpPr>
          <p:spPr bwMode="auto">
            <a:xfrm>
              <a:off x="3041158" y="4313438"/>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1.2.11.*</a:t>
              </a:r>
            </a:p>
          </p:txBody>
        </p:sp>
        <p:sp>
          <p:nvSpPr>
            <p:cNvPr id="153" name="Oval 152"/>
            <p:cNvSpPr/>
            <p:nvPr/>
          </p:nvSpPr>
          <p:spPr bwMode="auto">
            <a:xfrm>
              <a:off x="1776545" y="6869981"/>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1.2.7.*</a:t>
              </a:r>
            </a:p>
          </p:txBody>
        </p:sp>
        <p:sp>
          <p:nvSpPr>
            <p:cNvPr id="154" name="Oval 153"/>
            <p:cNvSpPr/>
            <p:nvPr/>
          </p:nvSpPr>
          <p:spPr bwMode="auto">
            <a:xfrm>
              <a:off x="3214071" y="5279207"/>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D</a:t>
              </a:r>
              <a:endParaRPr kumimoji="0" lang="en-US" sz="1800" b="0" i="1" u="none" strike="noStrike" cap="none" normalizeH="0" baseline="0" dirty="0" smtClean="0">
                <a:ln>
                  <a:noFill/>
                </a:ln>
                <a:solidFill>
                  <a:schemeClr val="tx2"/>
                </a:solidFill>
                <a:effectLst/>
                <a:latin typeface="+mn-lt"/>
              </a:endParaRPr>
            </a:p>
          </p:txBody>
        </p:sp>
        <p:sp>
          <p:nvSpPr>
            <p:cNvPr id="155" name="Oval 154"/>
            <p:cNvSpPr/>
            <p:nvPr/>
          </p:nvSpPr>
          <p:spPr bwMode="auto">
            <a:xfrm>
              <a:off x="4496598" y="4313438"/>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C</a:t>
              </a:r>
              <a:endParaRPr kumimoji="0" lang="en-US" sz="1800" b="0" i="1" u="none" strike="noStrike" cap="none" normalizeH="0" baseline="0" dirty="0" smtClean="0">
                <a:ln>
                  <a:noFill/>
                </a:ln>
                <a:solidFill>
                  <a:schemeClr val="tx2"/>
                </a:solidFill>
                <a:effectLst/>
                <a:latin typeface="+mn-lt"/>
              </a:endParaRPr>
            </a:p>
          </p:txBody>
        </p:sp>
        <p:sp>
          <p:nvSpPr>
            <p:cNvPr id="156" name="Oval 155"/>
            <p:cNvSpPr/>
            <p:nvPr/>
          </p:nvSpPr>
          <p:spPr bwMode="auto">
            <a:xfrm>
              <a:off x="3214071" y="6869980"/>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I</a:t>
              </a:r>
            </a:p>
          </p:txBody>
        </p:sp>
        <p:sp>
          <p:nvSpPr>
            <p:cNvPr id="157" name="Oval 156"/>
            <p:cNvSpPr/>
            <p:nvPr/>
          </p:nvSpPr>
          <p:spPr bwMode="auto">
            <a:xfrm>
              <a:off x="3297155" y="3561712"/>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t>
              </a:r>
            </a:p>
          </p:txBody>
        </p:sp>
        <p:sp>
          <p:nvSpPr>
            <p:cNvPr id="158" name="Oval 157"/>
            <p:cNvSpPr/>
            <p:nvPr/>
          </p:nvSpPr>
          <p:spPr bwMode="auto">
            <a:xfrm>
              <a:off x="4240600" y="5279206"/>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1.2.12.*</a:t>
              </a:r>
            </a:p>
          </p:txBody>
        </p:sp>
        <p:sp>
          <p:nvSpPr>
            <p:cNvPr id="159" name="Oval 158"/>
            <p:cNvSpPr/>
            <p:nvPr/>
          </p:nvSpPr>
          <p:spPr bwMode="auto">
            <a:xfrm>
              <a:off x="4210638" y="6864839"/>
              <a:ext cx="912687"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2"/>
                  </a:solidFill>
                  <a:effectLst/>
                  <a:latin typeface="+mn-lt"/>
                </a:rPr>
                <a:t>1.2.6.*</a:t>
              </a:r>
            </a:p>
          </p:txBody>
        </p:sp>
        <p:sp>
          <p:nvSpPr>
            <p:cNvPr id="160" name="Oval 159"/>
            <p:cNvSpPr/>
            <p:nvPr/>
          </p:nvSpPr>
          <p:spPr bwMode="auto">
            <a:xfrm>
              <a:off x="4466635" y="6085719"/>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G</a:t>
              </a:r>
              <a:endParaRPr kumimoji="0" lang="en-US" sz="1800" b="0" i="1" u="none" strike="noStrike" cap="none" normalizeH="0" baseline="0" dirty="0" smtClean="0">
                <a:ln>
                  <a:noFill/>
                </a:ln>
                <a:solidFill>
                  <a:schemeClr val="tx2"/>
                </a:solidFill>
                <a:effectLst/>
                <a:latin typeface="+mn-lt"/>
              </a:endParaRPr>
            </a:p>
          </p:txBody>
        </p:sp>
        <p:sp>
          <p:nvSpPr>
            <p:cNvPr id="161" name="Oval 160"/>
            <p:cNvSpPr/>
            <p:nvPr/>
          </p:nvSpPr>
          <p:spPr bwMode="auto">
            <a:xfrm>
              <a:off x="5706323" y="5284334"/>
              <a:ext cx="400692" cy="34932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smtClean="0">
                  <a:latin typeface="+mn-lt"/>
                </a:rPr>
                <a:t>H</a:t>
              </a:r>
              <a:endParaRPr kumimoji="0" lang="en-US" sz="1800" b="0" i="1" u="none" strike="noStrike" cap="none" normalizeH="0" baseline="0" dirty="0" smtClean="0">
                <a:ln>
                  <a:noFill/>
                </a:ln>
                <a:solidFill>
                  <a:schemeClr val="tx2"/>
                </a:solidFill>
                <a:effectLst/>
                <a:latin typeface="+mn-lt"/>
              </a:endParaRPr>
            </a:p>
          </p:txBody>
        </p:sp>
        <p:sp>
          <p:nvSpPr>
            <p:cNvPr id="162" name="Hexagon 161"/>
            <p:cNvSpPr>
              <a:spLocks noChangeAspect="1"/>
            </p:cNvSpPr>
            <p:nvPr/>
          </p:nvSpPr>
          <p:spPr bwMode="auto">
            <a:xfrm>
              <a:off x="879921" y="494528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3" name="Hexagon 162"/>
            <p:cNvSpPr>
              <a:spLocks noChangeAspect="1"/>
            </p:cNvSpPr>
            <p:nvPr/>
          </p:nvSpPr>
          <p:spPr bwMode="auto">
            <a:xfrm>
              <a:off x="870586" y="5744952"/>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4" name="Hexagon 163"/>
            <p:cNvSpPr>
              <a:spLocks noChangeAspect="1"/>
            </p:cNvSpPr>
            <p:nvPr/>
          </p:nvSpPr>
          <p:spPr bwMode="auto">
            <a:xfrm>
              <a:off x="1573248" y="4087264"/>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5" name="Hexagon 164"/>
            <p:cNvSpPr>
              <a:spLocks noChangeAspect="1"/>
            </p:cNvSpPr>
            <p:nvPr/>
          </p:nvSpPr>
          <p:spPr bwMode="auto">
            <a:xfrm>
              <a:off x="2763753" y="3633502"/>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6" name="Hexagon 165"/>
            <p:cNvSpPr>
              <a:spLocks noChangeAspect="1"/>
            </p:cNvSpPr>
            <p:nvPr/>
          </p:nvSpPr>
          <p:spPr bwMode="auto">
            <a:xfrm>
              <a:off x="4577618" y="3710447"/>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7" name="Hexagon 166"/>
            <p:cNvSpPr>
              <a:spLocks noChangeAspect="1"/>
            </p:cNvSpPr>
            <p:nvPr/>
          </p:nvSpPr>
          <p:spPr bwMode="auto">
            <a:xfrm>
              <a:off x="5787343" y="473954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8" name="Hexagon 167"/>
            <p:cNvSpPr>
              <a:spLocks noChangeAspect="1"/>
            </p:cNvSpPr>
            <p:nvPr/>
          </p:nvSpPr>
          <p:spPr bwMode="auto">
            <a:xfrm>
              <a:off x="5787342" y="5948510"/>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9" name="Straight Arrow Connector 168"/>
            <p:cNvCxnSpPr>
              <a:stCxn id="149" idx="7"/>
              <a:endCxn id="152" idx="1"/>
            </p:cNvCxnSpPr>
            <p:nvPr/>
          </p:nvCxnSpPr>
          <p:spPr bwMode="auto">
            <a:xfrm>
              <a:off x="2449075" y="4364595"/>
              <a:ext cx="72574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0" name="Straight Arrow Connector 169"/>
            <p:cNvCxnSpPr>
              <a:stCxn id="152" idx="3"/>
              <a:endCxn id="149" idx="5"/>
            </p:cNvCxnSpPr>
            <p:nvPr/>
          </p:nvCxnSpPr>
          <p:spPr bwMode="auto">
            <a:xfrm flipH="1">
              <a:off x="2449075" y="4611602"/>
              <a:ext cx="72574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1" name="Straight Arrow Connector 170"/>
            <p:cNvCxnSpPr>
              <a:stCxn id="157" idx="3"/>
            </p:cNvCxnSpPr>
            <p:nvPr/>
          </p:nvCxnSpPr>
          <p:spPr bwMode="auto">
            <a:xfrm flipH="1">
              <a:off x="3352800" y="3859876"/>
              <a:ext cx="3035" cy="4835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2" name="Straight Arrow Connector 171"/>
            <p:cNvCxnSpPr>
              <a:endCxn id="157" idx="5"/>
            </p:cNvCxnSpPr>
            <p:nvPr/>
          </p:nvCxnSpPr>
          <p:spPr bwMode="auto">
            <a:xfrm flipV="1">
              <a:off x="3614763" y="3859876"/>
              <a:ext cx="24404" cy="45356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3" name="Straight Arrow Connector 172"/>
            <p:cNvCxnSpPr>
              <a:stCxn id="155" idx="3"/>
              <a:endCxn id="152" idx="5"/>
            </p:cNvCxnSpPr>
            <p:nvPr/>
          </p:nvCxnSpPr>
          <p:spPr bwMode="auto">
            <a:xfrm flipH="1">
              <a:off x="3820185" y="4611602"/>
              <a:ext cx="73509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4" name="Straight Arrow Connector 173"/>
            <p:cNvCxnSpPr>
              <a:stCxn id="152" idx="7"/>
              <a:endCxn id="155" idx="1"/>
            </p:cNvCxnSpPr>
            <p:nvPr/>
          </p:nvCxnSpPr>
          <p:spPr bwMode="auto">
            <a:xfrm>
              <a:off x="3820185" y="4364595"/>
              <a:ext cx="735093"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5" name="Straight Arrow Connector 174"/>
            <p:cNvCxnSpPr>
              <a:stCxn id="155" idx="3"/>
            </p:cNvCxnSpPr>
            <p:nvPr/>
          </p:nvCxnSpPr>
          <p:spPr bwMode="auto">
            <a:xfrm>
              <a:off x="4555278" y="4611602"/>
              <a:ext cx="0" cy="6727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6" name="Straight Arrow Connector 175"/>
            <p:cNvCxnSpPr>
              <a:endCxn id="155" idx="5"/>
            </p:cNvCxnSpPr>
            <p:nvPr/>
          </p:nvCxnSpPr>
          <p:spPr bwMode="auto">
            <a:xfrm flipV="1">
              <a:off x="4816269" y="4611602"/>
              <a:ext cx="22341" cy="66931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7" name="Straight Arrow Connector 176"/>
            <p:cNvCxnSpPr>
              <a:stCxn id="158" idx="7"/>
              <a:endCxn id="161" idx="1"/>
            </p:cNvCxnSpPr>
            <p:nvPr/>
          </p:nvCxnSpPr>
          <p:spPr bwMode="auto">
            <a:xfrm>
              <a:off x="5019627" y="5330363"/>
              <a:ext cx="745376" cy="51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8" name="Straight Arrow Connector 177"/>
            <p:cNvCxnSpPr>
              <a:stCxn id="161" idx="3"/>
              <a:endCxn id="158" idx="5"/>
            </p:cNvCxnSpPr>
            <p:nvPr/>
          </p:nvCxnSpPr>
          <p:spPr bwMode="auto">
            <a:xfrm flipH="1" flipV="1">
              <a:off x="5019627" y="5577370"/>
              <a:ext cx="745376" cy="51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9" name="Straight Arrow Connector 178"/>
            <p:cNvCxnSpPr>
              <a:endCxn id="160" idx="1"/>
            </p:cNvCxnSpPr>
            <p:nvPr/>
          </p:nvCxnSpPr>
          <p:spPr bwMode="auto">
            <a:xfrm>
              <a:off x="4525315" y="5628527"/>
              <a:ext cx="0" cy="5083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0" name="Straight Arrow Connector 179"/>
            <p:cNvCxnSpPr>
              <a:stCxn id="160" idx="7"/>
            </p:cNvCxnSpPr>
            <p:nvPr/>
          </p:nvCxnSpPr>
          <p:spPr bwMode="auto">
            <a:xfrm flipV="1">
              <a:off x="4808647" y="5628527"/>
              <a:ext cx="7622" cy="5083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1" name="Straight Arrow Connector 180"/>
            <p:cNvCxnSpPr>
              <a:stCxn id="160" idx="5"/>
            </p:cNvCxnSpPr>
            <p:nvPr/>
          </p:nvCxnSpPr>
          <p:spPr bwMode="auto">
            <a:xfrm>
              <a:off x="4808647" y="6383883"/>
              <a:ext cx="0" cy="4860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2" name="Straight Arrow Connector 181"/>
            <p:cNvCxnSpPr>
              <a:endCxn id="160" idx="3"/>
            </p:cNvCxnSpPr>
            <p:nvPr/>
          </p:nvCxnSpPr>
          <p:spPr bwMode="auto">
            <a:xfrm flipV="1">
              <a:off x="4525315" y="6383883"/>
              <a:ext cx="0" cy="48095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3" name="Straight Arrow Connector 182"/>
            <p:cNvCxnSpPr>
              <a:stCxn id="156" idx="7"/>
              <a:endCxn id="159" idx="1"/>
            </p:cNvCxnSpPr>
            <p:nvPr/>
          </p:nvCxnSpPr>
          <p:spPr bwMode="auto">
            <a:xfrm flipV="1">
              <a:off x="3556083" y="6915996"/>
              <a:ext cx="788215" cy="514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4" name="Straight Arrow Connector 183"/>
            <p:cNvCxnSpPr>
              <a:stCxn id="159" idx="3"/>
              <a:endCxn id="156" idx="5"/>
            </p:cNvCxnSpPr>
            <p:nvPr/>
          </p:nvCxnSpPr>
          <p:spPr bwMode="auto">
            <a:xfrm flipH="1">
              <a:off x="3556083" y="7163003"/>
              <a:ext cx="788215" cy="514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Straight Arrow Connector 184"/>
            <p:cNvCxnSpPr>
              <a:stCxn id="154" idx="7"/>
              <a:endCxn id="158" idx="1"/>
            </p:cNvCxnSpPr>
            <p:nvPr/>
          </p:nvCxnSpPr>
          <p:spPr bwMode="auto">
            <a:xfrm flipV="1">
              <a:off x="3556083" y="5330363"/>
              <a:ext cx="818177"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6" name="Straight Arrow Connector 185"/>
            <p:cNvCxnSpPr>
              <a:stCxn id="158" idx="3"/>
              <a:endCxn id="154" idx="5"/>
            </p:cNvCxnSpPr>
            <p:nvPr/>
          </p:nvCxnSpPr>
          <p:spPr bwMode="auto">
            <a:xfrm flipH="1">
              <a:off x="3556083" y="5577370"/>
              <a:ext cx="818177"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7" name="Straight Arrow Connector 186"/>
            <p:cNvCxnSpPr>
              <a:stCxn id="154" idx="1"/>
              <a:endCxn id="151" idx="7"/>
            </p:cNvCxnSpPr>
            <p:nvPr/>
          </p:nvCxnSpPr>
          <p:spPr bwMode="auto">
            <a:xfrm flipH="1">
              <a:off x="2630093" y="5330364"/>
              <a:ext cx="642658" cy="17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8" name="Straight Arrow Connector 187"/>
            <p:cNvCxnSpPr>
              <a:stCxn id="151" idx="5"/>
              <a:endCxn id="154" idx="3"/>
            </p:cNvCxnSpPr>
            <p:nvPr/>
          </p:nvCxnSpPr>
          <p:spPr bwMode="auto">
            <a:xfrm flipV="1">
              <a:off x="2630093" y="5577371"/>
              <a:ext cx="642658" cy="17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9" name="Straight Arrow Connector 188"/>
            <p:cNvCxnSpPr>
              <a:stCxn id="156" idx="1"/>
              <a:endCxn id="153" idx="7"/>
            </p:cNvCxnSpPr>
            <p:nvPr/>
          </p:nvCxnSpPr>
          <p:spPr bwMode="auto">
            <a:xfrm flipH="1">
              <a:off x="2555572" y="6921137"/>
              <a:ext cx="71717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0" name="Straight Arrow Connector 189"/>
            <p:cNvCxnSpPr>
              <a:stCxn id="153" idx="5"/>
              <a:endCxn id="156" idx="3"/>
            </p:cNvCxnSpPr>
            <p:nvPr/>
          </p:nvCxnSpPr>
          <p:spPr bwMode="auto">
            <a:xfrm flipV="1">
              <a:off x="2555572" y="7168144"/>
              <a:ext cx="71717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1" name="Straight Arrow Connector 190"/>
            <p:cNvCxnSpPr>
              <a:endCxn id="150" idx="1"/>
            </p:cNvCxnSpPr>
            <p:nvPr/>
          </p:nvCxnSpPr>
          <p:spPr bwMode="auto">
            <a:xfrm>
              <a:off x="2107063" y="5630238"/>
              <a:ext cx="27858" cy="4997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2" name="Straight Arrow Connector 191"/>
            <p:cNvCxnSpPr>
              <a:stCxn id="150" idx="7"/>
              <a:endCxn id="151" idx="4"/>
            </p:cNvCxnSpPr>
            <p:nvPr/>
          </p:nvCxnSpPr>
          <p:spPr bwMode="auto">
            <a:xfrm flipV="1">
              <a:off x="2418253" y="5638800"/>
              <a:ext cx="20147" cy="49123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3" name="Straight Arrow Connector 192"/>
            <p:cNvCxnSpPr>
              <a:stCxn id="149" idx="5"/>
            </p:cNvCxnSpPr>
            <p:nvPr/>
          </p:nvCxnSpPr>
          <p:spPr bwMode="auto">
            <a:xfrm flipH="1">
              <a:off x="2438400" y="4611602"/>
              <a:ext cx="10675" cy="66931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4" name="Straight Arrow Connector 193"/>
            <p:cNvCxnSpPr>
              <a:endCxn id="149" idx="3"/>
            </p:cNvCxnSpPr>
            <p:nvPr/>
          </p:nvCxnSpPr>
          <p:spPr bwMode="auto">
            <a:xfrm flipV="1">
              <a:off x="2134921" y="4611602"/>
              <a:ext cx="30822" cy="6727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5" name="Straight Arrow Connector 194"/>
            <p:cNvCxnSpPr>
              <a:stCxn id="150" idx="5"/>
            </p:cNvCxnSpPr>
            <p:nvPr/>
          </p:nvCxnSpPr>
          <p:spPr bwMode="auto">
            <a:xfrm>
              <a:off x="2418253" y="6377037"/>
              <a:ext cx="0" cy="49294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6" name="Straight Arrow Connector 195"/>
            <p:cNvCxnSpPr>
              <a:endCxn id="150" idx="3"/>
            </p:cNvCxnSpPr>
            <p:nvPr/>
          </p:nvCxnSpPr>
          <p:spPr bwMode="auto">
            <a:xfrm flipV="1">
              <a:off x="2120992" y="6377037"/>
              <a:ext cx="13929" cy="5389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7" name="Straight Arrow Connector 196"/>
            <p:cNvCxnSpPr>
              <a:stCxn id="148" idx="7"/>
              <a:endCxn id="151" idx="1"/>
            </p:cNvCxnSpPr>
            <p:nvPr/>
          </p:nvCxnSpPr>
          <p:spPr bwMode="auto">
            <a:xfrm>
              <a:off x="1472171" y="5332074"/>
              <a:ext cx="512555"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8" name="Straight Arrow Connector 197"/>
            <p:cNvCxnSpPr>
              <a:stCxn id="151" idx="3"/>
              <a:endCxn id="148" idx="5"/>
            </p:cNvCxnSpPr>
            <p:nvPr/>
          </p:nvCxnSpPr>
          <p:spPr bwMode="auto">
            <a:xfrm flipH="1">
              <a:off x="1472171" y="5579081"/>
              <a:ext cx="512555"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9" name="Straight Arrow Connector 198"/>
            <p:cNvCxnSpPr>
              <a:stCxn id="164" idx="1"/>
              <a:endCxn id="149" idx="1"/>
            </p:cNvCxnSpPr>
            <p:nvPr/>
          </p:nvCxnSpPr>
          <p:spPr bwMode="auto">
            <a:xfrm>
              <a:off x="1760464" y="4293004"/>
              <a:ext cx="405279" cy="7159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0" name="Straight Arrow Connector 199"/>
            <p:cNvCxnSpPr>
              <a:stCxn id="162" idx="1"/>
              <a:endCxn id="148" idx="1"/>
            </p:cNvCxnSpPr>
            <p:nvPr/>
          </p:nvCxnSpPr>
          <p:spPr bwMode="auto">
            <a:xfrm>
              <a:off x="1067137" y="5151020"/>
              <a:ext cx="121702" cy="181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1" name="Straight Arrow Connector 200"/>
            <p:cNvCxnSpPr>
              <a:stCxn id="163" idx="5"/>
              <a:endCxn id="148" idx="3"/>
            </p:cNvCxnSpPr>
            <p:nvPr/>
          </p:nvCxnSpPr>
          <p:spPr bwMode="auto">
            <a:xfrm flipV="1">
              <a:off x="1057802" y="5579081"/>
              <a:ext cx="131037" cy="16587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2" name="Straight Arrow Connector 201"/>
            <p:cNvCxnSpPr>
              <a:stCxn id="165" idx="0"/>
              <a:endCxn id="157" idx="2"/>
            </p:cNvCxnSpPr>
            <p:nvPr/>
          </p:nvCxnSpPr>
          <p:spPr bwMode="auto">
            <a:xfrm>
              <a:off x="3002404" y="3736372"/>
              <a:ext cx="294751" cy="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3" name="Straight Arrow Connector 202"/>
            <p:cNvCxnSpPr>
              <a:stCxn id="166" idx="2"/>
              <a:endCxn id="155" idx="0"/>
            </p:cNvCxnSpPr>
            <p:nvPr/>
          </p:nvCxnSpPr>
          <p:spPr bwMode="auto">
            <a:xfrm>
              <a:off x="4629053" y="3916187"/>
              <a:ext cx="67891" cy="39725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4" name="Straight Arrow Connector 203"/>
            <p:cNvCxnSpPr>
              <a:stCxn id="167" idx="2"/>
              <a:endCxn id="161" idx="0"/>
            </p:cNvCxnSpPr>
            <p:nvPr/>
          </p:nvCxnSpPr>
          <p:spPr bwMode="auto">
            <a:xfrm>
              <a:off x="5838778" y="4945280"/>
              <a:ext cx="67891" cy="339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05" name="Straight Arrow Connector 204"/>
            <p:cNvCxnSpPr>
              <a:stCxn id="161" idx="4"/>
              <a:endCxn id="168" idx="4"/>
            </p:cNvCxnSpPr>
            <p:nvPr/>
          </p:nvCxnSpPr>
          <p:spPr bwMode="auto">
            <a:xfrm flipH="1">
              <a:off x="5838777" y="5633655"/>
              <a:ext cx="67892" cy="314855"/>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6" name="TextBox 205"/>
            <p:cNvSpPr txBox="1"/>
            <p:nvPr/>
          </p:nvSpPr>
          <p:spPr>
            <a:xfrm>
              <a:off x="695680" y="5192001"/>
              <a:ext cx="493159" cy="184666"/>
            </a:xfrm>
            <a:prstGeom prst="rect">
              <a:avLst/>
            </a:prstGeom>
            <a:noFill/>
          </p:spPr>
          <p:txBody>
            <a:bodyPr wrap="square" lIns="0" tIns="0" rIns="0" bIns="0" rtlCol="0" anchor="ctr">
              <a:spAutoFit/>
            </a:bodyPr>
            <a:lstStyle/>
            <a:p>
              <a:pPr algn="ctr"/>
              <a:r>
                <a:rPr lang="en-US" sz="1200" dirty="0" smtClean="0">
                  <a:latin typeface="+mn-lt"/>
                </a:rPr>
                <a:t>8</a:t>
              </a:r>
            </a:p>
          </p:txBody>
        </p:sp>
        <p:sp>
          <p:nvSpPr>
            <p:cNvPr id="207" name="TextBox 206"/>
            <p:cNvSpPr txBox="1"/>
            <p:nvPr/>
          </p:nvSpPr>
          <p:spPr>
            <a:xfrm>
              <a:off x="755614" y="5539607"/>
              <a:ext cx="493159" cy="184666"/>
            </a:xfrm>
            <a:prstGeom prst="rect">
              <a:avLst/>
            </a:prstGeom>
            <a:noFill/>
          </p:spPr>
          <p:txBody>
            <a:bodyPr wrap="square" lIns="0" tIns="0" rIns="0" bIns="0" rtlCol="0" anchor="ctr">
              <a:spAutoFit/>
            </a:bodyPr>
            <a:lstStyle/>
            <a:p>
              <a:pPr algn="ctr"/>
              <a:r>
                <a:rPr lang="en-US" sz="1200" dirty="0" smtClean="0">
                  <a:latin typeface="+mn-lt"/>
                </a:rPr>
                <a:t>9</a:t>
              </a:r>
            </a:p>
          </p:txBody>
        </p:sp>
        <p:sp>
          <p:nvSpPr>
            <p:cNvPr id="208" name="TextBox 207"/>
            <p:cNvSpPr txBox="1"/>
            <p:nvPr/>
          </p:nvSpPr>
          <p:spPr>
            <a:xfrm>
              <a:off x="1775787" y="579819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09" name="TextBox 208"/>
            <p:cNvSpPr txBox="1"/>
            <p:nvPr/>
          </p:nvSpPr>
          <p:spPr>
            <a:xfrm>
              <a:off x="1469944" y="556028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0" name="TextBox 209"/>
            <p:cNvSpPr txBox="1"/>
            <p:nvPr/>
          </p:nvSpPr>
          <p:spPr>
            <a:xfrm>
              <a:off x="1814252" y="4863484"/>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1" name="TextBox 210"/>
            <p:cNvSpPr txBox="1"/>
            <p:nvPr/>
          </p:nvSpPr>
          <p:spPr>
            <a:xfrm>
              <a:off x="2630093" y="458592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2" name="TextBox 211"/>
            <p:cNvSpPr txBox="1"/>
            <p:nvPr/>
          </p:nvSpPr>
          <p:spPr>
            <a:xfrm>
              <a:off x="3937291" y="4190283"/>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3" name="TextBox 212"/>
            <p:cNvSpPr txBox="1"/>
            <p:nvPr/>
          </p:nvSpPr>
          <p:spPr>
            <a:xfrm>
              <a:off x="4666981" y="4863484"/>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4" name="TextBox 213"/>
            <p:cNvSpPr txBox="1"/>
            <p:nvPr/>
          </p:nvSpPr>
          <p:spPr>
            <a:xfrm>
              <a:off x="5150091" y="516117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5" name="TextBox 214"/>
            <p:cNvSpPr txBox="1"/>
            <p:nvPr/>
          </p:nvSpPr>
          <p:spPr>
            <a:xfrm>
              <a:off x="4173822" y="5787801"/>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6" name="TextBox 215"/>
            <p:cNvSpPr txBox="1"/>
            <p:nvPr/>
          </p:nvSpPr>
          <p:spPr>
            <a:xfrm>
              <a:off x="4183870" y="653117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7" name="TextBox 216"/>
            <p:cNvSpPr txBox="1"/>
            <p:nvPr/>
          </p:nvSpPr>
          <p:spPr>
            <a:xfrm>
              <a:off x="3699668" y="7157786"/>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8" name="TextBox 217"/>
            <p:cNvSpPr txBox="1"/>
            <p:nvPr/>
          </p:nvSpPr>
          <p:spPr>
            <a:xfrm>
              <a:off x="2758041" y="7185081"/>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19" name="TextBox 218"/>
            <p:cNvSpPr txBox="1"/>
            <p:nvPr/>
          </p:nvSpPr>
          <p:spPr>
            <a:xfrm>
              <a:off x="1816414" y="6554840"/>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0" name="TextBox 219"/>
            <p:cNvSpPr txBox="1"/>
            <p:nvPr/>
          </p:nvSpPr>
          <p:spPr>
            <a:xfrm>
              <a:off x="2716238" y="5569683"/>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1" name="TextBox 220"/>
            <p:cNvSpPr txBox="1"/>
            <p:nvPr/>
          </p:nvSpPr>
          <p:spPr>
            <a:xfrm>
              <a:off x="3708121" y="5573815"/>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22" name="TextBox 221"/>
            <p:cNvSpPr txBox="1"/>
            <p:nvPr/>
          </p:nvSpPr>
          <p:spPr>
            <a:xfrm>
              <a:off x="3747441" y="5146553"/>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3" name="TextBox 222"/>
            <p:cNvSpPr txBox="1"/>
            <p:nvPr/>
          </p:nvSpPr>
          <p:spPr>
            <a:xfrm>
              <a:off x="4166965" y="4908541"/>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4" name="TextBox 223"/>
            <p:cNvSpPr txBox="1"/>
            <p:nvPr/>
          </p:nvSpPr>
          <p:spPr>
            <a:xfrm>
              <a:off x="5141285" y="5574641"/>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5" name="TextBox 224"/>
            <p:cNvSpPr txBox="1"/>
            <p:nvPr/>
          </p:nvSpPr>
          <p:spPr>
            <a:xfrm>
              <a:off x="4687519" y="5788685"/>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226" name="TextBox 225"/>
            <p:cNvSpPr txBox="1"/>
            <p:nvPr/>
          </p:nvSpPr>
          <p:spPr>
            <a:xfrm>
              <a:off x="4641295" y="6531176"/>
              <a:ext cx="493159" cy="184666"/>
            </a:xfrm>
            <a:prstGeom prst="rect">
              <a:avLst/>
            </a:prstGeom>
            <a:noFill/>
          </p:spPr>
          <p:txBody>
            <a:bodyPr wrap="square" lIns="0" tIns="0" rIns="0" bIns="0" rtlCol="0" anchor="ctr">
              <a:spAutoFit/>
            </a:bodyPr>
            <a:lstStyle/>
            <a:p>
              <a:pPr algn="ctr"/>
              <a:r>
                <a:rPr lang="en-US" sz="1200" dirty="0" smtClean="0">
                  <a:latin typeface="+mn-lt"/>
                </a:rPr>
                <a:t>6</a:t>
              </a:r>
            </a:p>
          </p:txBody>
        </p:sp>
        <p:sp>
          <p:nvSpPr>
            <p:cNvPr id="227" name="TextBox 226"/>
            <p:cNvSpPr txBox="1"/>
            <p:nvPr/>
          </p:nvSpPr>
          <p:spPr>
            <a:xfrm>
              <a:off x="3747440" y="6744880"/>
              <a:ext cx="493159" cy="184666"/>
            </a:xfrm>
            <a:prstGeom prst="rect">
              <a:avLst/>
            </a:prstGeom>
            <a:noFill/>
          </p:spPr>
          <p:txBody>
            <a:bodyPr wrap="square" lIns="0" tIns="0" rIns="0" bIns="0" rtlCol="0" anchor="ctr">
              <a:spAutoFit/>
            </a:bodyPr>
            <a:lstStyle/>
            <a:p>
              <a:pPr algn="ctr"/>
              <a:r>
                <a:rPr lang="en-US" sz="1200" dirty="0" smtClean="0">
                  <a:latin typeface="+mn-lt"/>
                </a:rPr>
                <a:t>6</a:t>
              </a:r>
            </a:p>
          </p:txBody>
        </p:sp>
        <p:sp>
          <p:nvSpPr>
            <p:cNvPr id="228" name="TextBox 227"/>
            <p:cNvSpPr txBox="1"/>
            <p:nvPr/>
          </p:nvSpPr>
          <p:spPr>
            <a:xfrm>
              <a:off x="2720023" y="6753104"/>
              <a:ext cx="493159" cy="184666"/>
            </a:xfrm>
            <a:prstGeom prst="rect">
              <a:avLst/>
            </a:prstGeom>
            <a:noFill/>
          </p:spPr>
          <p:txBody>
            <a:bodyPr wrap="square" lIns="0" tIns="0" rIns="0" bIns="0" rtlCol="0" anchor="ctr">
              <a:spAutoFit/>
            </a:bodyPr>
            <a:lstStyle/>
            <a:p>
              <a:pPr algn="ctr"/>
              <a:r>
                <a:rPr lang="en-US" sz="1200" dirty="0" smtClean="0">
                  <a:latin typeface="+mn-lt"/>
                </a:rPr>
                <a:t>7</a:t>
              </a:r>
            </a:p>
          </p:txBody>
        </p:sp>
        <p:sp>
          <p:nvSpPr>
            <p:cNvPr id="229" name="TextBox 228"/>
            <p:cNvSpPr txBox="1"/>
            <p:nvPr/>
          </p:nvSpPr>
          <p:spPr>
            <a:xfrm>
              <a:off x="2247402" y="6555848"/>
              <a:ext cx="493159" cy="184666"/>
            </a:xfrm>
            <a:prstGeom prst="rect">
              <a:avLst/>
            </a:prstGeom>
            <a:noFill/>
          </p:spPr>
          <p:txBody>
            <a:bodyPr wrap="square" lIns="0" tIns="0" rIns="0" bIns="0" rtlCol="0" anchor="ctr">
              <a:spAutoFit/>
            </a:bodyPr>
            <a:lstStyle/>
            <a:p>
              <a:pPr algn="ctr"/>
              <a:r>
                <a:rPr lang="en-US" sz="1200" dirty="0" smtClean="0">
                  <a:latin typeface="+mn-lt"/>
                </a:rPr>
                <a:t>7</a:t>
              </a:r>
            </a:p>
          </p:txBody>
        </p:sp>
        <p:sp>
          <p:nvSpPr>
            <p:cNvPr id="230" name="TextBox 229"/>
            <p:cNvSpPr txBox="1"/>
            <p:nvPr/>
          </p:nvSpPr>
          <p:spPr>
            <a:xfrm>
              <a:off x="2278207" y="5793522"/>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1" name="TextBox 230"/>
            <p:cNvSpPr txBox="1"/>
            <p:nvPr/>
          </p:nvSpPr>
          <p:spPr>
            <a:xfrm>
              <a:off x="1491567" y="5145777"/>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2" name="TextBox 231"/>
            <p:cNvSpPr txBox="1"/>
            <p:nvPr/>
          </p:nvSpPr>
          <p:spPr>
            <a:xfrm>
              <a:off x="2760096" y="5145697"/>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3" name="TextBox 232"/>
            <p:cNvSpPr txBox="1"/>
            <p:nvPr/>
          </p:nvSpPr>
          <p:spPr>
            <a:xfrm>
              <a:off x="2318787" y="4863484"/>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234" name="TextBox 233"/>
            <p:cNvSpPr txBox="1"/>
            <p:nvPr/>
          </p:nvSpPr>
          <p:spPr>
            <a:xfrm>
              <a:off x="2573997" y="4200671"/>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5" name="TextBox 234"/>
            <p:cNvSpPr txBox="1"/>
            <p:nvPr/>
          </p:nvSpPr>
          <p:spPr>
            <a:xfrm>
              <a:off x="3003450" y="3950557"/>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6" name="TextBox 235"/>
            <p:cNvSpPr txBox="1"/>
            <p:nvPr/>
          </p:nvSpPr>
          <p:spPr>
            <a:xfrm>
              <a:off x="3958663" y="4580700"/>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237" name="TextBox 236"/>
            <p:cNvSpPr txBox="1"/>
            <p:nvPr/>
          </p:nvSpPr>
          <p:spPr>
            <a:xfrm>
              <a:off x="3462977" y="3972819"/>
              <a:ext cx="493159" cy="184666"/>
            </a:xfrm>
            <a:prstGeom prst="rect">
              <a:avLst/>
            </a:prstGeom>
            <a:noFill/>
          </p:spPr>
          <p:txBody>
            <a:bodyPr wrap="square" lIns="0" tIns="0" rIns="0" bIns="0" rtlCol="0" anchor="ctr">
              <a:spAutoFit/>
            </a:bodyPr>
            <a:lstStyle/>
            <a:p>
              <a:pPr algn="ctr"/>
              <a:r>
                <a:rPr lang="en-US" sz="1200" dirty="0" smtClean="0">
                  <a:latin typeface="+mn-lt"/>
                </a:rPr>
                <a:t>0</a:t>
              </a:r>
            </a:p>
          </p:txBody>
        </p:sp>
        <p:sp>
          <p:nvSpPr>
            <p:cNvPr id="238" name="TextBox 237"/>
            <p:cNvSpPr txBox="1"/>
            <p:nvPr/>
          </p:nvSpPr>
          <p:spPr>
            <a:xfrm>
              <a:off x="2907690" y="3531023"/>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39" name="TextBox 238"/>
            <p:cNvSpPr txBox="1"/>
            <p:nvPr/>
          </p:nvSpPr>
          <p:spPr>
            <a:xfrm>
              <a:off x="1726132" y="4128753"/>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40" name="TextBox 239"/>
            <p:cNvSpPr txBox="1"/>
            <p:nvPr/>
          </p:nvSpPr>
          <p:spPr>
            <a:xfrm>
              <a:off x="4502956" y="3972819"/>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41" name="TextBox 240"/>
            <p:cNvSpPr txBox="1"/>
            <p:nvPr/>
          </p:nvSpPr>
          <p:spPr>
            <a:xfrm>
              <a:off x="5752085" y="4976513"/>
              <a:ext cx="493159" cy="184666"/>
            </a:xfrm>
            <a:prstGeom prst="rect">
              <a:avLst/>
            </a:prstGeom>
            <a:noFill/>
          </p:spPr>
          <p:txBody>
            <a:bodyPr wrap="square" lIns="0" tIns="0" rIns="0" bIns="0" rtlCol="0" anchor="ctr">
              <a:spAutoFit/>
            </a:bodyPr>
            <a:lstStyle/>
            <a:p>
              <a:pPr algn="ctr"/>
              <a:r>
                <a:rPr lang="en-US" sz="1200" dirty="0">
                  <a:latin typeface="+mn-lt"/>
                </a:rPr>
                <a:t>4</a:t>
              </a:r>
              <a:endParaRPr lang="en-US" sz="1200" dirty="0" smtClean="0">
                <a:latin typeface="+mn-lt"/>
              </a:endParaRPr>
            </a:p>
          </p:txBody>
        </p:sp>
        <p:sp>
          <p:nvSpPr>
            <p:cNvPr id="242" name="TextBox 241"/>
            <p:cNvSpPr txBox="1"/>
            <p:nvPr/>
          </p:nvSpPr>
          <p:spPr>
            <a:xfrm>
              <a:off x="5707870" y="5717301"/>
              <a:ext cx="493159" cy="184666"/>
            </a:xfrm>
            <a:prstGeom prst="rect">
              <a:avLst/>
            </a:prstGeom>
            <a:noFill/>
          </p:spPr>
          <p:txBody>
            <a:bodyPr wrap="square" lIns="0" tIns="0" rIns="0" bIns="0" rtlCol="0" anchor="ctr">
              <a:spAutoFit/>
            </a:bodyPr>
            <a:lstStyle/>
            <a:p>
              <a:pPr algn="ctr"/>
              <a:r>
                <a:rPr lang="en-US" sz="1200" dirty="0" smtClean="0">
                  <a:latin typeface="+mn-lt"/>
                </a:rPr>
                <a:t>5</a:t>
              </a:r>
            </a:p>
          </p:txBody>
        </p:sp>
        <p:sp>
          <p:nvSpPr>
            <p:cNvPr id="243" name="TextBox 242"/>
            <p:cNvSpPr txBox="1"/>
            <p:nvPr/>
          </p:nvSpPr>
          <p:spPr>
            <a:xfrm>
              <a:off x="5591733" y="6160852"/>
              <a:ext cx="608918" cy="184666"/>
            </a:xfrm>
            <a:prstGeom prst="rect">
              <a:avLst/>
            </a:prstGeom>
            <a:noFill/>
          </p:spPr>
          <p:txBody>
            <a:bodyPr wrap="square" lIns="0" tIns="0" rIns="0" bIns="0" rtlCol="0" anchor="ctr">
              <a:spAutoFit/>
            </a:bodyPr>
            <a:lstStyle/>
            <a:p>
              <a:pPr algn="ctr"/>
              <a:r>
                <a:rPr lang="en-US" sz="1200" dirty="0" smtClean="0">
                  <a:latin typeface="+mn-lt"/>
                </a:rPr>
                <a:t>1.2.5.*</a:t>
              </a:r>
            </a:p>
          </p:txBody>
        </p:sp>
        <p:sp>
          <p:nvSpPr>
            <p:cNvPr id="244" name="TextBox 243"/>
            <p:cNvSpPr txBox="1"/>
            <p:nvPr/>
          </p:nvSpPr>
          <p:spPr>
            <a:xfrm>
              <a:off x="5498097" y="4554874"/>
              <a:ext cx="608918" cy="184666"/>
            </a:xfrm>
            <a:prstGeom prst="rect">
              <a:avLst/>
            </a:prstGeom>
            <a:noFill/>
          </p:spPr>
          <p:txBody>
            <a:bodyPr wrap="square" lIns="0" tIns="0" rIns="0" bIns="0" rtlCol="0" anchor="ctr">
              <a:spAutoFit/>
            </a:bodyPr>
            <a:lstStyle/>
            <a:p>
              <a:pPr algn="ctr"/>
              <a:r>
                <a:rPr lang="en-US" sz="1200" dirty="0" smtClean="0">
                  <a:latin typeface="+mn-lt"/>
                </a:rPr>
                <a:t>1.2.4.*</a:t>
              </a:r>
            </a:p>
          </p:txBody>
        </p:sp>
        <p:sp>
          <p:nvSpPr>
            <p:cNvPr id="245" name="TextBox 244"/>
            <p:cNvSpPr txBox="1"/>
            <p:nvPr/>
          </p:nvSpPr>
          <p:spPr>
            <a:xfrm>
              <a:off x="4355665" y="3469379"/>
              <a:ext cx="608918" cy="184666"/>
            </a:xfrm>
            <a:prstGeom prst="rect">
              <a:avLst/>
            </a:prstGeom>
            <a:noFill/>
          </p:spPr>
          <p:txBody>
            <a:bodyPr wrap="square" lIns="0" tIns="0" rIns="0" bIns="0" rtlCol="0" anchor="ctr">
              <a:spAutoFit/>
            </a:bodyPr>
            <a:lstStyle/>
            <a:p>
              <a:pPr algn="ctr"/>
              <a:r>
                <a:rPr lang="en-US" sz="1200" dirty="0" smtClean="0">
                  <a:latin typeface="+mn-lt"/>
                </a:rPr>
                <a:t>1.2.3.*</a:t>
              </a:r>
            </a:p>
          </p:txBody>
        </p:sp>
        <p:sp>
          <p:nvSpPr>
            <p:cNvPr id="246" name="TextBox 245"/>
            <p:cNvSpPr txBox="1"/>
            <p:nvPr/>
          </p:nvSpPr>
          <p:spPr>
            <a:xfrm>
              <a:off x="2223199" y="3618114"/>
              <a:ext cx="608918" cy="184666"/>
            </a:xfrm>
            <a:prstGeom prst="rect">
              <a:avLst/>
            </a:prstGeom>
            <a:noFill/>
          </p:spPr>
          <p:txBody>
            <a:bodyPr wrap="square" lIns="0" tIns="0" rIns="0" bIns="0" rtlCol="0" anchor="ctr">
              <a:spAutoFit/>
            </a:bodyPr>
            <a:lstStyle/>
            <a:p>
              <a:pPr algn="ctr"/>
              <a:r>
                <a:rPr lang="en-US" sz="1200" dirty="0" smtClean="0">
                  <a:latin typeface="+mn-lt"/>
                </a:rPr>
                <a:t>1.2.2.*</a:t>
              </a:r>
            </a:p>
          </p:txBody>
        </p:sp>
        <p:sp>
          <p:nvSpPr>
            <p:cNvPr id="247" name="TextBox 246"/>
            <p:cNvSpPr txBox="1"/>
            <p:nvPr/>
          </p:nvSpPr>
          <p:spPr>
            <a:xfrm>
              <a:off x="1375808" y="3916972"/>
              <a:ext cx="608918" cy="184666"/>
            </a:xfrm>
            <a:prstGeom prst="rect">
              <a:avLst/>
            </a:prstGeom>
            <a:noFill/>
          </p:spPr>
          <p:txBody>
            <a:bodyPr wrap="square" lIns="0" tIns="0" rIns="0" bIns="0" rtlCol="0" anchor="ctr">
              <a:spAutoFit/>
            </a:bodyPr>
            <a:lstStyle/>
            <a:p>
              <a:pPr algn="ctr"/>
              <a:r>
                <a:rPr lang="en-US" sz="1200" dirty="0" smtClean="0">
                  <a:latin typeface="+mn-lt"/>
                </a:rPr>
                <a:t>1.2.1.*</a:t>
              </a:r>
            </a:p>
          </p:txBody>
        </p:sp>
        <p:sp>
          <p:nvSpPr>
            <p:cNvPr id="248" name="TextBox 247"/>
            <p:cNvSpPr txBox="1"/>
            <p:nvPr/>
          </p:nvSpPr>
          <p:spPr>
            <a:xfrm>
              <a:off x="645456" y="4770595"/>
              <a:ext cx="608918" cy="184666"/>
            </a:xfrm>
            <a:prstGeom prst="rect">
              <a:avLst/>
            </a:prstGeom>
            <a:noFill/>
          </p:spPr>
          <p:txBody>
            <a:bodyPr wrap="square" lIns="0" tIns="0" rIns="0" bIns="0" rtlCol="0" anchor="ctr">
              <a:spAutoFit/>
            </a:bodyPr>
            <a:lstStyle/>
            <a:p>
              <a:pPr algn="ctr"/>
              <a:r>
                <a:rPr lang="en-US" sz="1200" dirty="0" smtClean="0">
                  <a:latin typeface="+mn-lt"/>
                </a:rPr>
                <a:t>1.2.8.*</a:t>
              </a:r>
            </a:p>
          </p:txBody>
        </p:sp>
        <p:sp>
          <p:nvSpPr>
            <p:cNvPr id="249" name="TextBox 248"/>
            <p:cNvSpPr txBox="1"/>
            <p:nvPr/>
          </p:nvSpPr>
          <p:spPr>
            <a:xfrm>
              <a:off x="708049" y="5945364"/>
              <a:ext cx="608918" cy="184666"/>
            </a:xfrm>
            <a:prstGeom prst="rect">
              <a:avLst/>
            </a:prstGeom>
            <a:noFill/>
          </p:spPr>
          <p:txBody>
            <a:bodyPr wrap="square" lIns="0" tIns="0" rIns="0" bIns="0" rtlCol="0" anchor="ctr">
              <a:spAutoFit/>
            </a:bodyPr>
            <a:lstStyle/>
            <a:p>
              <a:pPr algn="ctr"/>
              <a:r>
                <a:rPr lang="en-US" sz="1200" dirty="0" smtClean="0">
                  <a:latin typeface="+mn-lt"/>
                </a:rPr>
                <a:t>1.2.9.*</a:t>
              </a:r>
            </a:p>
          </p:txBody>
        </p:sp>
        <p:sp>
          <p:nvSpPr>
            <p:cNvPr id="250" name="TextBox 249"/>
            <p:cNvSpPr txBox="1"/>
            <p:nvPr/>
          </p:nvSpPr>
          <p:spPr>
            <a:xfrm>
              <a:off x="1371144" y="5361006"/>
              <a:ext cx="493159" cy="184666"/>
            </a:xfrm>
            <a:prstGeom prst="rect">
              <a:avLst/>
            </a:prstGeom>
            <a:noFill/>
          </p:spPr>
          <p:txBody>
            <a:bodyPr wrap="square" lIns="0" tIns="0" rIns="0" bIns="0" rtlCol="0" anchor="ctr">
              <a:spAutoFit/>
            </a:bodyPr>
            <a:lstStyle/>
            <a:p>
              <a:pPr algn="ctr"/>
              <a:r>
                <a:rPr lang="en-US" sz="1200" dirty="0" smtClean="0">
                  <a:latin typeface="+mn-lt"/>
                </a:rPr>
                <a:t>.4</a:t>
              </a:r>
            </a:p>
          </p:txBody>
        </p:sp>
        <p:sp>
          <p:nvSpPr>
            <p:cNvPr id="251" name="TextBox 250"/>
            <p:cNvSpPr txBox="1"/>
            <p:nvPr/>
          </p:nvSpPr>
          <p:spPr>
            <a:xfrm>
              <a:off x="2056117" y="4649260"/>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2" name="TextBox 251"/>
            <p:cNvSpPr txBox="1"/>
            <p:nvPr/>
          </p:nvSpPr>
          <p:spPr>
            <a:xfrm>
              <a:off x="2359240" y="4389678"/>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53" name="TextBox 252"/>
            <p:cNvSpPr txBox="1"/>
            <p:nvPr/>
          </p:nvSpPr>
          <p:spPr>
            <a:xfrm>
              <a:off x="3233449" y="3887261"/>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4" name="TextBox 253"/>
            <p:cNvSpPr txBox="1"/>
            <p:nvPr/>
          </p:nvSpPr>
          <p:spPr>
            <a:xfrm>
              <a:off x="4149523" y="4391354"/>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55" name="TextBox 254"/>
            <p:cNvSpPr txBox="1"/>
            <p:nvPr/>
          </p:nvSpPr>
          <p:spPr>
            <a:xfrm>
              <a:off x="5377097" y="5367719"/>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56" name="TextBox 255"/>
            <p:cNvSpPr txBox="1"/>
            <p:nvPr/>
          </p:nvSpPr>
          <p:spPr>
            <a:xfrm>
              <a:off x="4450975" y="4662659"/>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7" name="TextBox 256"/>
            <p:cNvSpPr txBox="1"/>
            <p:nvPr/>
          </p:nvSpPr>
          <p:spPr>
            <a:xfrm>
              <a:off x="4430875" y="5898595"/>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58" name="TextBox 257"/>
            <p:cNvSpPr txBox="1"/>
            <p:nvPr/>
          </p:nvSpPr>
          <p:spPr>
            <a:xfrm>
              <a:off x="4422505" y="6432843"/>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59" name="TextBox 258"/>
            <p:cNvSpPr txBox="1"/>
            <p:nvPr/>
          </p:nvSpPr>
          <p:spPr>
            <a:xfrm>
              <a:off x="3469588" y="6946985"/>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60" name="TextBox 259"/>
            <p:cNvSpPr txBox="1"/>
            <p:nvPr/>
          </p:nvSpPr>
          <p:spPr>
            <a:xfrm>
              <a:off x="2878413" y="6938612"/>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261" name="TextBox 260"/>
            <p:cNvSpPr txBox="1"/>
            <p:nvPr/>
          </p:nvSpPr>
          <p:spPr>
            <a:xfrm>
              <a:off x="2017598" y="6439541"/>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262" name="TextBox 261"/>
            <p:cNvSpPr txBox="1"/>
            <p:nvPr/>
          </p:nvSpPr>
          <p:spPr>
            <a:xfrm>
              <a:off x="2051091" y="5900280"/>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263" name="TextBox 262"/>
            <p:cNvSpPr txBox="1"/>
            <p:nvPr/>
          </p:nvSpPr>
          <p:spPr>
            <a:xfrm>
              <a:off x="3461214" y="5350972"/>
              <a:ext cx="493159" cy="184666"/>
            </a:xfrm>
            <a:prstGeom prst="rect">
              <a:avLst/>
            </a:prstGeom>
            <a:noFill/>
          </p:spPr>
          <p:txBody>
            <a:bodyPr wrap="square" lIns="0" tIns="0" rIns="0" bIns="0" rtlCol="0" anchor="ctr">
              <a:spAutoFit/>
            </a:bodyPr>
            <a:lstStyle/>
            <a:p>
              <a:pPr algn="ctr"/>
              <a:r>
                <a:rPr lang="en-US" sz="1200" dirty="0" smtClean="0">
                  <a:latin typeface="+mn-lt"/>
                </a:rPr>
                <a:t>.4</a:t>
              </a:r>
            </a:p>
          </p:txBody>
        </p:sp>
        <p:sp>
          <p:nvSpPr>
            <p:cNvPr id="264" name="TextBox 263"/>
            <p:cNvSpPr txBox="1"/>
            <p:nvPr/>
          </p:nvSpPr>
          <p:spPr>
            <a:xfrm>
              <a:off x="2870034" y="5362695"/>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grpSp>
    </p:spTree>
    <p:extLst>
      <p:ext uri="{BB962C8B-B14F-4D97-AF65-F5344CB8AC3E}">
        <p14:creationId xmlns:p14="http://schemas.microsoft.com/office/powerpoint/2010/main" xmlns="" val="23418820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6042848"/>
          </a:xfrm>
        </p:spPr>
        <p:txBody>
          <a:bodyPr/>
          <a:lstStyle/>
          <a:p>
            <a:pPr marL="587375" indent="-457200">
              <a:buClr>
                <a:schemeClr val="tx1"/>
              </a:buClr>
              <a:buFont typeface="+mj-lt"/>
              <a:buAutoNum type="arabicPeriod" startAt="6"/>
            </a:pPr>
            <a:r>
              <a:rPr lang="en-US" sz="2000" dirty="0" smtClean="0"/>
              <a:t>Draw a conventional graph corresponding to the example network, where each link joining a pair of routers represents a connection through a single subnet.</a:t>
            </a:r>
          </a:p>
        </p:txBody>
      </p:sp>
      <p:sp>
        <p:nvSpPr>
          <p:cNvPr id="6" name="Slide Number Placeholder 5"/>
          <p:cNvSpPr>
            <a:spLocks noGrp="1"/>
          </p:cNvSpPr>
          <p:nvPr>
            <p:ph type="sldNum" sz="quarter" idx="10"/>
          </p:nvPr>
        </p:nvSpPr>
        <p:spPr/>
        <p:txBody>
          <a:bodyPr/>
          <a:lstStyle/>
          <a:p>
            <a:fld id="{E67FBD6A-8545-3B44-8786-C48B4E259526}" type="slidenum">
              <a:rPr lang="en-US" smtClean="0"/>
              <a:pPr/>
              <a:t>42</a:t>
            </a:fld>
            <a:endParaRPr lang="en-US"/>
          </a:p>
        </p:txBody>
      </p:sp>
    </p:spTree>
    <p:extLst>
      <p:ext uri="{BB962C8B-B14F-4D97-AF65-F5344CB8AC3E}">
        <p14:creationId xmlns:p14="http://schemas.microsoft.com/office/powerpoint/2010/main" xmlns="" val="9019906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6042848"/>
          </a:xfrm>
        </p:spPr>
        <p:txBody>
          <a:bodyPr/>
          <a:lstStyle/>
          <a:p>
            <a:pPr marL="587375" indent="-457200">
              <a:buClr>
                <a:schemeClr val="tx1"/>
              </a:buClr>
              <a:buFont typeface="+mj-lt"/>
              <a:buAutoNum type="arabicPeriod" startAt="6"/>
            </a:pPr>
            <a:r>
              <a:rPr lang="en-US" sz="2000" dirty="0" smtClean="0"/>
              <a:t>Draw a conventional graph corresponding to the example network, where each link joining a pair of routers represents a connection through a single subnet.</a:t>
            </a:r>
          </a:p>
        </p:txBody>
      </p:sp>
      <p:sp>
        <p:nvSpPr>
          <p:cNvPr id="6" name="Slide Number Placeholder 5"/>
          <p:cNvSpPr>
            <a:spLocks noGrp="1"/>
          </p:cNvSpPr>
          <p:nvPr>
            <p:ph type="sldNum" sz="quarter" idx="10"/>
          </p:nvPr>
        </p:nvSpPr>
        <p:spPr/>
        <p:txBody>
          <a:bodyPr/>
          <a:lstStyle/>
          <a:p>
            <a:fld id="{E67FBD6A-8545-3B44-8786-C48B4E259526}" type="slidenum">
              <a:rPr lang="en-US" smtClean="0"/>
              <a:pPr/>
              <a:t>43</a:t>
            </a:fld>
            <a:endParaRPr lang="en-US"/>
          </a:p>
        </p:txBody>
      </p:sp>
      <p:sp>
        <p:nvSpPr>
          <p:cNvPr id="8" name="Oval 7"/>
          <p:cNvSpPr/>
          <p:nvPr/>
        </p:nvSpPr>
        <p:spPr bwMode="auto">
          <a:xfrm>
            <a:off x="1690436" y="5007051"/>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E</a:t>
            </a:r>
          </a:p>
        </p:txBody>
      </p:sp>
      <p:sp>
        <p:nvSpPr>
          <p:cNvPr id="9" name="Oval 8"/>
          <p:cNvSpPr/>
          <p:nvPr/>
        </p:nvSpPr>
        <p:spPr bwMode="auto">
          <a:xfrm>
            <a:off x="2667340" y="4039572"/>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A</a:t>
            </a:r>
          </a:p>
        </p:txBody>
      </p:sp>
      <p:sp>
        <p:nvSpPr>
          <p:cNvPr id="10" name="Oval 9"/>
          <p:cNvSpPr/>
          <p:nvPr/>
        </p:nvSpPr>
        <p:spPr bwMode="auto">
          <a:xfrm>
            <a:off x="2636518" y="5805007"/>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F</a:t>
            </a:r>
          </a:p>
        </p:txBody>
      </p:sp>
      <p:sp>
        <p:nvSpPr>
          <p:cNvPr id="14" name="Oval 13"/>
          <p:cNvSpPr/>
          <p:nvPr/>
        </p:nvSpPr>
        <p:spPr bwMode="auto">
          <a:xfrm>
            <a:off x="3774348" y="5005341"/>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D</a:t>
            </a:r>
            <a:endParaRPr kumimoji="0" lang="en-US" sz="1800" b="0" i="1" u="none" strike="noStrike" cap="none" normalizeH="0" baseline="0" dirty="0" smtClean="0">
              <a:ln>
                <a:noFill/>
              </a:ln>
              <a:solidFill>
                <a:schemeClr val="tx2"/>
              </a:solidFill>
              <a:effectLst/>
              <a:latin typeface="+mn-lt"/>
            </a:endParaRPr>
          </a:p>
        </p:txBody>
      </p:sp>
      <p:sp>
        <p:nvSpPr>
          <p:cNvPr id="15" name="Oval 14"/>
          <p:cNvSpPr/>
          <p:nvPr/>
        </p:nvSpPr>
        <p:spPr bwMode="auto">
          <a:xfrm>
            <a:off x="5056875" y="4039572"/>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C</a:t>
            </a:r>
            <a:endParaRPr kumimoji="0" lang="en-US" sz="1800" b="0" i="1" u="none" strike="noStrike" cap="none" normalizeH="0" baseline="0" dirty="0" smtClean="0">
              <a:ln>
                <a:noFill/>
              </a:ln>
              <a:solidFill>
                <a:schemeClr val="tx2"/>
              </a:solidFill>
              <a:effectLst/>
              <a:latin typeface="+mn-lt"/>
            </a:endParaRPr>
          </a:p>
        </p:txBody>
      </p:sp>
      <p:sp>
        <p:nvSpPr>
          <p:cNvPr id="16" name="Oval 15"/>
          <p:cNvSpPr/>
          <p:nvPr/>
        </p:nvSpPr>
        <p:spPr bwMode="auto">
          <a:xfrm>
            <a:off x="3774348" y="6596114"/>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I</a:t>
            </a:r>
          </a:p>
        </p:txBody>
      </p:sp>
      <p:sp>
        <p:nvSpPr>
          <p:cNvPr id="17" name="Oval 16"/>
          <p:cNvSpPr/>
          <p:nvPr/>
        </p:nvSpPr>
        <p:spPr bwMode="auto">
          <a:xfrm>
            <a:off x="3857432" y="3287846"/>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t>
            </a:r>
          </a:p>
        </p:txBody>
      </p:sp>
      <p:sp>
        <p:nvSpPr>
          <p:cNvPr id="20" name="Oval 19"/>
          <p:cNvSpPr/>
          <p:nvPr/>
        </p:nvSpPr>
        <p:spPr bwMode="auto">
          <a:xfrm>
            <a:off x="5026912" y="5811853"/>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a:latin typeface="+mn-lt"/>
              </a:rPr>
              <a:t>G</a:t>
            </a:r>
            <a:endParaRPr kumimoji="0" lang="en-US" sz="1800" b="0" i="1" u="none" strike="noStrike" cap="none" normalizeH="0" baseline="0" dirty="0" smtClean="0">
              <a:ln>
                <a:noFill/>
              </a:ln>
              <a:solidFill>
                <a:schemeClr val="tx2"/>
              </a:solidFill>
              <a:effectLst/>
              <a:latin typeface="+mn-lt"/>
            </a:endParaRPr>
          </a:p>
        </p:txBody>
      </p:sp>
      <p:sp>
        <p:nvSpPr>
          <p:cNvPr id="21" name="Oval 20"/>
          <p:cNvSpPr/>
          <p:nvPr/>
        </p:nvSpPr>
        <p:spPr bwMode="auto">
          <a:xfrm>
            <a:off x="6266600" y="5010468"/>
            <a:ext cx="400692" cy="34932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i="1" dirty="0" smtClean="0">
                <a:latin typeface="+mn-lt"/>
              </a:rPr>
              <a:t>H</a:t>
            </a:r>
            <a:endParaRPr kumimoji="0" lang="en-US" sz="1800" b="0" i="1" u="none" strike="noStrike" cap="none" normalizeH="0" baseline="0" dirty="0" smtClean="0">
              <a:ln>
                <a:noFill/>
              </a:ln>
              <a:solidFill>
                <a:schemeClr val="tx2"/>
              </a:solidFill>
              <a:effectLst/>
              <a:latin typeface="+mn-lt"/>
            </a:endParaRPr>
          </a:p>
        </p:txBody>
      </p:sp>
      <p:sp>
        <p:nvSpPr>
          <p:cNvPr id="22" name="Hexagon 21"/>
          <p:cNvSpPr>
            <a:spLocks noChangeAspect="1"/>
          </p:cNvSpPr>
          <p:nvPr/>
        </p:nvSpPr>
        <p:spPr bwMode="auto">
          <a:xfrm>
            <a:off x="1440198" y="4671414"/>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3" name="Hexagon 22"/>
          <p:cNvSpPr>
            <a:spLocks noChangeAspect="1"/>
          </p:cNvSpPr>
          <p:nvPr/>
        </p:nvSpPr>
        <p:spPr bwMode="auto">
          <a:xfrm>
            <a:off x="1430863" y="5471086"/>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4" name="Hexagon 23"/>
          <p:cNvSpPr>
            <a:spLocks noChangeAspect="1"/>
          </p:cNvSpPr>
          <p:nvPr/>
        </p:nvSpPr>
        <p:spPr bwMode="auto">
          <a:xfrm>
            <a:off x="2133525" y="3813398"/>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5" name="Hexagon 24"/>
          <p:cNvSpPr>
            <a:spLocks noChangeAspect="1"/>
          </p:cNvSpPr>
          <p:nvPr/>
        </p:nvSpPr>
        <p:spPr bwMode="auto">
          <a:xfrm>
            <a:off x="3324030" y="3359636"/>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6" name="Hexagon 25"/>
          <p:cNvSpPr>
            <a:spLocks noChangeAspect="1"/>
          </p:cNvSpPr>
          <p:nvPr/>
        </p:nvSpPr>
        <p:spPr bwMode="auto">
          <a:xfrm>
            <a:off x="5137895" y="3436581"/>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7" name="Hexagon 26"/>
          <p:cNvSpPr>
            <a:spLocks noChangeAspect="1"/>
          </p:cNvSpPr>
          <p:nvPr/>
        </p:nvSpPr>
        <p:spPr bwMode="auto">
          <a:xfrm>
            <a:off x="6347620" y="4465674"/>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Hexagon 27"/>
          <p:cNvSpPr>
            <a:spLocks noChangeAspect="1"/>
          </p:cNvSpPr>
          <p:nvPr/>
        </p:nvSpPr>
        <p:spPr bwMode="auto">
          <a:xfrm>
            <a:off x="6347619" y="5674644"/>
            <a:ext cx="238651" cy="205740"/>
          </a:xfrm>
          <a:prstGeom prst="hex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29" name="Straight Arrow Connector 28"/>
          <p:cNvCxnSpPr>
            <a:stCxn id="9" idx="7"/>
            <a:endCxn id="17" idx="3"/>
          </p:cNvCxnSpPr>
          <p:nvPr/>
        </p:nvCxnSpPr>
        <p:spPr bwMode="auto">
          <a:xfrm flipV="1">
            <a:off x="3009352" y="3586010"/>
            <a:ext cx="906760" cy="50471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3" name="Straight Arrow Connector 32"/>
          <p:cNvCxnSpPr>
            <a:stCxn id="15" idx="2"/>
            <a:endCxn id="9" idx="6"/>
          </p:cNvCxnSpPr>
          <p:nvPr/>
        </p:nvCxnSpPr>
        <p:spPr bwMode="auto">
          <a:xfrm flipH="1">
            <a:off x="3068032" y="4214233"/>
            <a:ext cx="198884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4" name="Straight Arrow Connector 33"/>
          <p:cNvCxnSpPr>
            <a:stCxn id="17" idx="5"/>
            <a:endCxn id="15" idx="1"/>
          </p:cNvCxnSpPr>
          <p:nvPr/>
        </p:nvCxnSpPr>
        <p:spPr bwMode="auto">
          <a:xfrm>
            <a:off x="4199444" y="3586010"/>
            <a:ext cx="916111" cy="50471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5" name="Straight Arrow Connector 34"/>
          <p:cNvCxnSpPr>
            <a:stCxn id="15" idx="3"/>
            <a:endCxn id="14" idx="7"/>
          </p:cNvCxnSpPr>
          <p:nvPr/>
        </p:nvCxnSpPr>
        <p:spPr bwMode="auto">
          <a:xfrm flipH="1">
            <a:off x="4116360" y="4337736"/>
            <a:ext cx="999195" cy="718762"/>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8" name="Straight Arrow Connector 37"/>
          <p:cNvCxnSpPr>
            <a:stCxn id="21" idx="2"/>
            <a:endCxn id="14" idx="6"/>
          </p:cNvCxnSpPr>
          <p:nvPr/>
        </p:nvCxnSpPr>
        <p:spPr bwMode="auto">
          <a:xfrm flipH="1" flipV="1">
            <a:off x="4175040" y="5180002"/>
            <a:ext cx="2091560" cy="5127"/>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a:stCxn id="20" idx="0"/>
            <a:endCxn id="15" idx="4"/>
          </p:cNvCxnSpPr>
          <p:nvPr/>
        </p:nvCxnSpPr>
        <p:spPr bwMode="auto">
          <a:xfrm flipV="1">
            <a:off x="5227258" y="4388893"/>
            <a:ext cx="29963" cy="142296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3" name="Straight Arrow Connector 42"/>
          <p:cNvCxnSpPr>
            <a:stCxn id="16" idx="7"/>
            <a:endCxn id="20" idx="3"/>
          </p:cNvCxnSpPr>
          <p:nvPr/>
        </p:nvCxnSpPr>
        <p:spPr bwMode="auto">
          <a:xfrm flipV="1">
            <a:off x="4116360" y="6110017"/>
            <a:ext cx="969232" cy="537254"/>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5" name="Straight Arrow Connector 44"/>
          <p:cNvCxnSpPr>
            <a:stCxn id="14" idx="5"/>
            <a:endCxn id="20" idx="1"/>
          </p:cNvCxnSpPr>
          <p:nvPr/>
        </p:nvCxnSpPr>
        <p:spPr bwMode="auto">
          <a:xfrm>
            <a:off x="4116360" y="5303505"/>
            <a:ext cx="969232" cy="559505"/>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9" name="Straight Arrow Connector 48"/>
          <p:cNvCxnSpPr>
            <a:stCxn id="16" idx="1"/>
            <a:endCxn id="10" idx="5"/>
          </p:cNvCxnSpPr>
          <p:nvPr/>
        </p:nvCxnSpPr>
        <p:spPr bwMode="auto">
          <a:xfrm flipH="1" flipV="1">
            <a:off x="2978530" y="6103171"/>
            <a:ext cx="854498" cy="54410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1" name="Straight Arrow Connector 50"/>
          <p:cNvCxnSpPr>
            <a:stCxn id="8" idx="5"/>
            <a:endCxn id="10" idx="1"/>
          </p:cNvCxnSpPr>
          <p:nvPr/>
        </p:nvCxnSpPr>
        <p:spPr bwMode="auto">
          <a:xfrm>
            <a:off x="2032448" y="5305215"/>
            <a:ext cx="662750" cy="55094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2" name="Straight Arrow Connector 51"/>
          <p:cNvCxnSpPr>
            <a:stCxn id="10" idx="7"/>
            <a:endCxn id="14" idx="3"/>
          </p:cNvCxnSpPr>
          <p:nvPr/>
        </p:nvCxnSpPr>
        <p:spPr bwMode="auto">
          <a:xfrm flipV="1">
            <a:off x="2978530" y="5303505"/>
            <a:ext cx="854498" cy="55265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3" name="Straight Arrow Connector 52"/>
          <p:cNvCxnSpPr>
            <a:stCxn id="9" idx="5"/>
            <a:endCxn id="14" idx="1"/>
          </p:cNvCxnSpPr>
          <p:nvPr/>
        </p:nvCxnSpPr>
        <p:spPr bwMode="auto">
          <a:xfrm>
            <a:off x="3009352" y="4337736"/>
            <a:ext cx="823676" cy="718762"/>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4" name="Straight Arrow Connector 53"/>
          <p:cNvCxnSpPr>
            <a:stCxn id="10" idx="0"/>
            <a:endCxn id="9" idx="4"/>
          </p:cNvCxnSpPr>
          <p:nvPr/>
        </p:nvCxnSpPr>
        <p:spPr bwMode="auto">
          <a:xfrm flipV="1">
            <a:off x="2836864" y="4388893"/>
            <a:ext cx="30822" cy="1416114"/>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7" name="Straight Arrow Connector 56"/>
          <p:cNvCxnSpPr>
            <a:stCxn id="8" idx="7"/>
            <a:endCxn id="9" idx="3"/>
          </p:cNvCxnSpPr>
          <p:nvPr/>
        </p:nvCxnSpPr>
        <p:spPr bwMode="auto">
          <a:xfrm flipV="1">
            <a:off x="2032448" y="4337736"/>
            <a:ext cx="693572" cy="720472"/>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8" name="Straight Arrow Connector 57"/>
          <p:cNvCxnSpPr>
            <a:stCxn id="14" idx="2"/>
            <a:endCxn id="8" idx="6"/>
          </p:cNvCxnSpPr>
          <p:nvPr/>
        </p:nvCxnSpPr>
        <p:spPr bwMode="auto">
          <a:xfrm flipH="1">
            <a:off x="2091128" y="5180002"/>
            <a:ext cx="1683220" cy="171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59" name="Straight Arrow Connector 58"/>
          <p:cNvCxnSpPr>
            <a:stCxn id="24" idx="1"/>
            <a:endCxn id="9" idx="1"/>
          </p:cNvCxnSpPr>
          <p:nvPr/>
        </p:nvCxnSpPr>
        <p:spPr bwMode="auto">
          <a:xfrm>
            <a:off x="2320741" y="4019138"/>
            <a:ext cx="405279" cy="7159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0" name="Straight Arrow Connector 59"/>
          <p:cNvCxnSpPr>
            <a:stCxn id="22" idx="1"/>
            <a:endCxn id="8" idx="1"/>
          </p:cNvCxnSpPr>
          <p:nvPr/>
        </p:nvCxnSpPr>
        <p:spPr bwMode="auto">
          <a:xfrm>
            <a:off x="1627414" y="4877154"/>
            <a:ext cx="121702" cy="181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1" name="Straight Arrow Connector 60"/>
          <p:cNvCxnSpPr>
            <a:stCxn id="23" idx="5"/>
            <a:endCxn id="8" idx="3"/>
          </p:cNvCxnSpPr>
          <p:nvPr/>
        </p:nvCxnSpPr>
        <p:spPr bwMode="auto">
          <a:xfrm flipV="1">
            <a:off x="1618079" y="5305215"/>
            <a:ext cx="131037" cy="16587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2" name="Straight Arrow Connector 61"/>
          <p:cNvCxnSpPr>
            <a:stCxn id="25" idx="0"/>
            <a:endCxn id="17" idx="2"/>
          </p:cNvCxnSpPr>
          <p:nvPr/>
        </p:nvCxnSpPr>
        <p:spPr bwMode="auto">
          <a:xfrm>
            <a:off x="3562681" y="3462506"/>
            <a:ext cx="294751" cy="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3" name="Straight Arrow Connector 62"/>
          <p:cNvCxnSpPr>
            <a:stCxn id="26" idx="2"/>
            <a:endCxn id="15" idx="0"/>
          </p:cNvCxnSpPr>
          <p:nvPr/>
        </p:nvCxnSpPr>
        <p:spPr bwMode="auto">
          <a:xfrm>
            <a:off x="5189330" y="3642321"/>
            <a:ext cx="67891" cy="397251"/>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4" name="Straight Arrow Connector 63"/>
          <p:cNvCxnSpPr>
            <a:stCxn id="27" idx="2"/>
            <a:endCxn id="21" idx="0"/>
          </p:cNvCxnSpPr>
          <p:nvPr/>
        </p:nvCxnSpPr>
        <p:spPr bwMode="auto">
          <a:xfrm>
            <a:off x="6399055" y="4671414"/>
            <a:ext cx="67891" cy="33905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5" name="Straight Arrow Connector 64"/>
          <p:cNvCxnSpPr>
            <a:stCxn id="21" idx="4"/>
            <a:endCxn id="28" idx="4"/>
          </p:cNvCxnSpPr>
          <p:nvPr/>
        </p:nvCxnSpPr>
        <p:spPr bwMode="auto">
          <a:xfrm flipH="1">
            <a:off x="6399054" y="5359789"/>
            <a:ext cx="67892" cy="314855"/>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66" name="TextBox 65"/>
          <p:cNvSpPr txBox="1"/>
          <p:nvPr/>
        </p:nvSpPr>
        <p:spPr>
          <a:xfrm>
            <a:off x="1255957" y="4918135"/>
            <a:ext cx="493159" cy="184666"/>
          </a:xfrm>
          <a:prstGeom prst="rect">
            <a:avLst/>
          </a:prstGeom>
          <a:noFill/>
        </p:spPr>
        <p:txBody>
          <a:bodyPr wrap="square" lIns="0" tIns="0" rIns="0" bIns="0" rtlCol="0" anchor="ctr">
            <a:spAutoFit/>
          </a:bodyPr>
          <a:lstStyle/>
          <a:p>
            <a:pPr algn="ctr"/>
            <a:r>
              <a:rPr lang="en-US" sz="1200" dirty="0" smtClean="0">
                <a:latin typeface="+mn-lt"/>
              </a:rPr>
              <a:t>8</a:t>
            </a:r>
          </a:p>
        </p:txBody>
      </p:sp>
      <p:sp>
        <p:nvSpPr>
          <p:cNvPr id="67" name="TextBox 66"/>
          <p:cNvSpPr txBox="1"/>
          <p:nvPr/>
        </p:nvSpPr>
        <p:spPr>
          <a:xfrm>
            <a:off x="1315891" y="5265741"/>
            <a:ext cx="493159" cy="184666"/>
          </a:xfrm>
          <a:prstGeom prst="rect">
            <a:avLst/>
          </a:prstGeom>
          <a:noFill/>
        </p:spPr>
        <p:txBody>
          <a:bodyPr wrap="square" lIns="0" tIns="0" rIns="0" bIns="0" rtlCol="0" anchor="ctr">
            <a:spAutoFit/>
          </a:bodyPr>
          <a:lstStyle/>
          <a:p>
            <a:pPr algn="ctr"/>
            <a:r>
              <a:rPr lang="en-US" sz="1200" dirty="0" smtClean="0">
                <a:latin typeface="+mn-lt"/>
              </a:rPr>
              <a:t>9</a:t>
            </a:r>
          </a:p>
        </p:txBody>
      </p:sp>
      <p:sp>
        <p:nvSpPr>
          <p:cNvPr id="82" name="TextBox 81"/>
          <p:cNvSpPr txBox="1"/>
          <p:nvPr/>
        </p:nvSpPr>
        <p:spPr>
          <a:xfrm>
            <a:off x="4175418" y="4605035"/>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83" name="TextBox 82"/>
          <p:cNvSpPr txBox="1"/>
          <p:nvPr/>
        </p:nvSpPr>
        <p:spPr>
          <a:xfrm>
            <a:off x="4885120" y="4686189"/>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84" name="TextBox 83"/>
          <p:cNvSpPr txBox="1"/>
          <p:nvPr/>
        </p:nvSpPr>
        <p:spPr>
          <a:xfrm>
            <a:off x="5663909" y="4507707"/>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85" name="TextBox 84"/>
          <p:cNvSpPr txBox="1"/>
          <p:nvPr/>
        </p:nvSpPr>
        <p:spPr>
          <a:xfrm>
            <a:off x="5473827" y="5450407"/>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87" name="TextBox 86"/>
          <p:cNvSpPr txBox="1"/>
          <p:nvPr/>
        </p:nvSpPr>
        <p:spPr>
          <a:xfrm>
            <a:off x="4391179" y="6399255"/>
            <a:ext cx="493159" cy="184666"/>
          </a:xfrm>
          <a:prstGeom prst="rect">
            <a:avLst/>
          </a:prstGeom>
          <a:noFill/>
        </p:spPr>
        <p:txBody>
          <a:bodyPr wrap="square" lIns="0" tIns="0" rIns="0" bIns="0" rtlCol="0" anchor="ctr">
            <a:spAutoFit/>
          </a:bodyPr>
          <a:lstStyle/>
          <a:p>
            <a:pPr algn="ctr"/>
            <a:r>
              <a:rPr lang="en-US" sz="1200" dirty="0" smtClean="0">
                <a:latin typeface="+mn-lt"/>
              </a:rPr>
              <a:t>6</a:t>
            </a:r>
          </a:p>
        </p:txBody>
      </p:sp>
      <p:sp>
        <p:nvSpPr>
          <p:cNvPr id="88" name="TextBox 87"/>
          <p:cNvSpPr txBox="1"/>
          <p:nvPr/>
        </p:nvSpPr>
        <p:spPr>
          <a:xfrm>
            <a:off x="3280300" y="6479238"/>
            <a:ext cx="493159" cy="184666"/>
          </a:xfrm>
          <a:prstGeom prst="rect">
            <a:avLst/>
          </a:prstGeom>
          <a:noFill/>
        </p:spPr>
        <p:txBody>
          <a:bodyPr wrap="square" lIns="0" tIns="0" rIns="0" bIns="0" rtlCol="0" anchor="ctr">
            <a:spAutoFit/>
          </a:bodyPr>
          <a:lstStyle/>
          <a:p>
            <a:pPr algn="ctr"/>
            <a:r>
              <a:rPr lang="en-US" sz="1200" dirty="0" smtClean="0">
                <a:latin typeface="+mn-lt"/>
              </a:rPr>
              <a:t>7</a:t>
            </a:r>
          </a:p>
        </p:txBody>
      </p:sp>
      <p:sp>
        <p:nvSpPr>
          <p:cNvPr id="90" name="TextBox 89"/>
          <p:cNvSpPr txBox="1"/>
          <p:nvPr/>
        </p:nvSpPr>
        <p:spPr>
          <a:xfrm>
            <a:off x="2982320" y="5468286"/>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91" name="TextBox 90"/>
          <p:cNvSpPr txBox="1"/>
          <p:nvPr/>
        </p:nvSpPr>
        <p:spPr>
          <a:xfrm>
            <a:off x="2000474" y="4563691"/>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92" name="TextBox 91"/>
          <p:cNvSpPr txBox="1"/>
          <p:nvPr/>
        </p:nvSpPr>
        <p:spPr>
          <a:xfrm>
            <a:off x="3068032" y="5005341"/>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93" name="TextBox 92"/>
          <p:cNvSpPr txBox="1"/>
          <p:nvPr/>
        </p:nvSpPr>
        <p:spPr>
          <a:xfrm>
            <a:off x="2498926" y="4723180"/>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94" name="TextBox 93"/>
          <p:cNvSpPr txBox="1"/>
          <p:nvPr/>
        </p:nvSpPr>
        <p:spPr>
          <a:xfrm>
            <a:off x="3145814" y="3649261"/>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96" name="TextBox 95"/>
          <p:cNvSpPr txBox="1"/>
          <p:nvPr/>
        </p:nvSpPr>
        <p:spPr>
          <a:xfrm>
            <a:off x="3717568" y="4204094"/>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sp>
        <p:nvSpPr>
          <p:cNvPr id="98" name="TextBox 97"/>
          <p:cNvSpPr txBox="1"/>
          <p:nvPr/>
        </p:nvSpPr>
        <p:spPr>
          <a:xfrm>
            <a:off x="3467967" y="3257157"/>
            <a:ext cx="493159" cy="184666"/>
          </a:xfrm>
          <a:prstGeom prst="rect">
            <a:avLst/>
          </a:prstGeom>
          <a:noFill/>
        </p:spPr>
        <p:txBody>
          <a:bodyPr wrap="square" lIns="0" tIns="0" rIns="0" bIns="0" rtlCol="0" anchor="ctr">
            <a:spAutoFit/>
          </a:bodyPr>
          <a:lstStyle/>
          <a:p>
            <a:pPr algn="ctr"/>
            <a:r>
              <a:rPr lang="en-US" sz="1200" dirty="0" smtClean="0">
                <a:latin typeface="+mn-lt"/>
              </a:rPr>
              <a:t>2</a:t>
            </a:r>
          </a:p>
        </p:txBody>
      </p:sp>
      <p:sp>
        <p:nvSpPr>
          <p:cNvPr id="99" name="TextBox 98"/>
          <p:cNvSpPr txBox="1"/>
          <p:nvPr/>
        </p:nvSpPr>
        <p:spPr>
          <a:xfrm>
            <a:off x="2286409" y="3854887"/>
            <a:ext cx="493159" cy="184666"/>
          </a:xfrm>
          <a:prstGeom prst="rect">
            <a:avLst/>
          </a:prstGeom>
          <a:noFill/>
        </p:spPr>
        <p:txBody>
          <a:bodyPr wrap="square" lIns="0" tIns="0" rIns="0" bIns="0" rtlCol="0" anchor="ctr">
            <a:spAutoFit/>
          </a:bodyPr>
          <a:lstStyle/>
          <a:p>
            <a:pPr algn="ctr"/>
            <a:r>
              <a:rPr lang="en-US" sz="1200" dirty="0" smtClean="0">
                <a:latin typeface="+mn-lt"/>
              </a:rPr>
              <a:t>1</a:t>
            </a:r>
          </a:p>
        </p:txBody>
      </p:sp>
      <p:sp>
        <p:nvSpPr>
          <p:cNvPr id="100" name="TextBox 99"/>
          <p:cNvSpPr txBox="1"/>
          <p:nvPr/>
        </p:nvSpPr>
        <p:spPr>
          <a:xfrm>
            <a:off x="5063233" y="3698953"/>
            <a:ext cx="493159" cy="184666"/>
          </a:xfrm>
          <a:prstGeom prst="rect">
            <a:avLst/>
          </a:prstGeom>
          <a:noFill/>
        </p:spPr>
        <p:txBody>
          <a:bodyPr wrap="square" lIns="0" tIns="0" rIns="0" bIns="0" rtlCol="0" anchor="ctr">
            <a:spAutoFit/>
          </a:bodyPr>
          <a:lstStyle/>
          <a:p>
            <a:pPr algn="ctr"/>
            <a:r>
              <a:rPr lang="en-US" sz="1200" dirty="0" smtClean="0">
                <a:latin typeface="+mn-lt"/>
              </a:rPr>
              <a:t>3</a:t>
            </a:r>
          </a:p>
        </p:txBody>
      </p:sp>
      <p:sp>
        <p:nvSpPr>
          <p:cNvPr id="101" name="TextBox 100"/>
          <p:cNvSpPr txBox="1"/>
          <p:nvPr/>
        </p:nvSpPr>
        <p:spPr>
          <a:xfrm>
            <a:off x="6312362" y="4702647"/>
            <a:ext cx="493159" cy="184666"/>
          </a:xfrm>
          <a:prstGeom prst="rect">
            <a:avLst/>
          </a:prstGeom>
          <a:noFill/>
        </p:spPr>
        <p:txBody>
          <a:bodyPr wrap="square" lIns="0" tIns="0" rIns="0" bIns="0" rtlCol="0" anchor="ctr">
            <a:spAutoFit/>
          </a:bodyPr>
          <a:lstStyle/>
          <a:p>
            <a:pPr algn="ctr"/>
            <a:r>
              <a:rPr lang="en-US" sz="1200" dirty="0">
                <a:latin typeface="+mn-lt"/>
              </a:rPr>
              <a:t>4</a:t>
            </a:r>
            <a:endParaRPr lang="en-US" sz="1200" dirty="0" smtClean="0">
              <a:latin typeface="+mn-lt"/>
            </a:endParaRPr>
          </a:p>
        </p:txBody>
      </p:sp>
      <p:sp>
        <p:nvSpPr>
          <p:cNvPr id="102" name="TextBox 101"/>
          <p:cNvSpPr txBox="1"/>
          <p:nvPr/>
        </p:nvSpPr>
        <p:spPr>
          <a:xfrm>
            <a:off x="6268147" y="5443435"/>
            <a:ext cx="493159" cy="184666"/>
          </a:xfrm>
          <a:prstGeom prst="rect">
            <a:avLst/>
          </a:prstGeom>
          <a:noFill/>
        </p:spPr>
        <p:txBody>
          <a:bodyPr wrap="square" lIns="0" tIns="0" rIns="0" bIns="0" rtlCol="0" anchor="ctr">
            <a:spAutoFit/>
          </a:bodyPr>
          <a:lstStyle/>
          <a:p>
            <a:pPr algn="ctr"/>
            <a:r>
              <a:rPr lang="en-US" sz="1200" dirty="0" smtClean="0">
                <a:latin typeface="+mn-lt"/>
              </a:rPr>
              <a:t>5</a:t>
            </a:r>
          </a:p>
        </p:txBody>
      </p:sp>
      <p:sp>
        <p:nvSpPr>
          <p:cNvPr id="103" name="TextBox 102"/>
          <p:cNvSpPr txBox="1"/>
          <p:nvPr/>
        </p:nvSpPr>
        <p:spPr>
          <a:xfrm>
            <a:off x="6152010" y="5886986"/>
            <a:ext cx="608918" cy="184666"/>
          </a:xfrm>
          <a:prstGeom prst="rect">
            <a:avLst/>
          </a:prstGeom>
          <a:noFill/>
        </p:spPr>
        <p:txBody>
          <a:bodyPr wrap="square" lIns="0" tIns="0" rIns="0" bIns="0" rtlCol="0" anchor="ctr">
            <a:spAutoFit/>
          </a:bodyPr>
          <a:lstStyle/>
          <a:p>
            <a:pPr algn="ctr"/>
            <a:r>
              <a:rPr lang="en-US" sz="1200" dirty="0" smtClean="0">
                <a:latin typeface="+mn-lt"/>
              </a:rPr>
              <a:t>1.2.5.*</a:t>
            </a:r>
          </a:p>
        </p:txBody>
      </p:sp>
      <p:sp>
        <p:nvSpPr>
          <p:cNvPr id="104" name="TextBox 103"/>
          <p:cNvSpPr txBox="1"/>
          <p:nvPr/>
        </p:nvSpPr>
        <p:spPr>
          <a:xfrm>
            <a:off x="6058374" y="4281008"/>
            <a:ext cx="608918" cy="184666"/>
          </a:xfrm>
          <a:prstGeom prst="rect">
            <a:avLst/>
          </a:prstGeom>
          <a:noFill/>
        </p:spPr>
        <p:txBody>
          <a:bodyPr wrap="square" lIns="0" tIns="0" rIns="0" bIns="0" rtlCol="0" anchor="ctr">
            <a:spAutoFit/>
          </a:bodyPr>
          <a:lstStyle/>
          <a:p>
            <a:pPr algn="ctr"/>
            <a:r>
              <a:rPr lang="en-US" sz="1200" dirty="0" smtClean="0">
                <a:latin typeface="+mn-lt"/>
              </a:rPr>
              <a:t>1.2.4.*</a:t>
            </a:r>
          </a:p>
        </p:txBody>
      </p:sp>
      <p:sp>
        <p:nvSpPr>
          <p:cNvPr id="105" name="TextBox 104"/>
          <p:cNvSpPr txBox="1"/>
          <p:nvPr/>
        </p:nvSpPr>
        <p:spPr>
          <a:xfrm>
            <a:off x="4915942" y="3195513"/>
            <a:ext cx="608918" cy="184666"/>
          </a:xfrm>
          <a:prstGeom prst="rect">
            <a:avLst/>
          </a:prstGeom>
          <a:noFill/>
        </p:spPr>
        <p:txBody>
          <a:bodyPr wrap="square" lIns="0" tIns="0" rIns="0" bIns="0" rtlCol="0" anchor="ctr">
            <a:spAutoFit/>
          </a:bodyPr>
          <a:lstStyle/>
          <a:p>
            <a:pPr algn="ctr"/>
            <a:r>
              <a:rPr lang="en-US" sz="1200" dirty="0" smtClean="0">
                <a:latin typeface="+mn-lt"/>
              </a:rPr>
              <a:t>1.2.3.*</a:t>
            </a:r>
          </a:p>
        </p:txBody>
      </p:sp>
      <p:sp>
        <p:nvSpPr>
          <p:cNvPr id="106" name="TextBox 105"/>
          <p:cNvSpPr txBox="1"/>
          <p:nvPr/>
        </p:nvSpPr>
        <p:spPr>
          <a:xfrm>
            <a:off x="2783476" y="3344248"/>
            <a:ext cx="608918" cy="184666"/>
          </a:xfrm>
          <a:prstGeom prst="rect">
            <a:avLst/>
          </a:prstGeom>
          <a:noFill/>
        </p:spPr>
        <p:txBody>
          <a:bodyPr wrap="square" lIns="0" tIns="0" rIns="0" bIns="0" rtlCol="0" anchor="ctr">
            <a:spAutoFit/>
          </a:bodyPr>
          <a:lstStyle/>
          <a:p>
            <a:pPr algn="ctr"/>
            <a:r>
              <a:rPr lang="en-US" sz="1200" dirty="0" smtClean="0">
                <a:latin typeface="+mn-lt"/>
              </a:rPr>
              <a:t>1.2.2.*</a:t>
            </a:r>
          </a:p>
        </p:txBody>
      </p:sp>
      <p:sp>
        <p:nvSpPr>
          <p:cNvPr id="107" name="TextBox 106"/>
          <p:cNvSpPr txBox="1"/>
          <p:nvPr/>
        </p:nvSpPr>
        <p:spPr>
          <a:xfrm>
            <a:off x="1936085" y="3643106"/>
            <a:ext cx="608918" cy="184666"/>
          </a:xfrm>
          <a:prstGeom prst="rect">
            <a:avLst/>
          </a:prstGeom>
          <a:noFill/>
        </p:spPr>
        <p:txBody>
          <a:bodyPr wrap="square" lIns="0" tIns="0" rIns="0" bIns="0" rtlCol="0" anchor="ctr">
            <a:spAutoFit/>
          </a:bodyPr>
          <a:lstStyle/>
          <a:p>
            <a:pPr algn="ctr"/>
            <a:r>
              <a:rPr lang="en-US" sz="1200" dirty="0" smtClean="0">
                <a:latin typeface="+mn-lt"/>
              </a:rPr>
              <a:t>1.2.1.*</a:t>
            </a:r>
          </a:p>
        </p:txBody>
      </p:sp>
      <p:sp>
        <p:nvSpPr>
          <p:cNvPr id="108" name="TextBox 107"/>
          <p:cNvSpPr txBox="1"/>
          <p:nvPr/>
        </p:nvSpPr>
        <p:spPr>
          <a:xfrm>
            <a:off x="1205733" y="4496729"/>
            <a:ext cx="608918" cy="184666"/>
          </a:xfrm>
          <a:prstGeom prst="rect">
            <a:avLst/>
          </a:prstGeom>
          <a:noFill/>
        </p:spPr>
        <p:txBody>
          <a:bodyPr wrap="square" lIns="0" tIns="0" rIns="0" bIns="0" rtlCol="0" anchor="ctr">
            <a:spAutoFit/>
          </a:bodyPr>
          <a:lstStyle/>
          <a:p>
            <a:pPr algn="ctr"/>
            <a:r>
              <a:rPr lang="en-US" sz="1200" dirty="0" smtClean="0">
                <a:latin typeface="+mn-lt"/>
              </a:rPr>
              <a:t>1.2.8.*</a:t>
            </a:r>
          </a:p>
        </p:txBody>
      </p:sp>
      <p:sp>
        <p:nvSpPr>
          <p:cNvPr id="109" name="TextBox 108"/>
          <p:cNvSpPr txBox="1"/>
          <p:nvPr/>
        </p:nvSpPr>
        <p:spPr>
          <a:xfrm>
            <a:off x="1268326" y="5671498"/>
            <a:ext cx="608918" cy="184666"/>
          </a:xfrm>
          <a:prstGeom prst="rect">
            <a:avLst/>
          </a:prstGeom>
          <a:noFill/>
        </p:spPr>
        <p:txBody>
          <a:bodyPr wrap="square" lIns="0" tIns="0" rIns="0" bIns="0" rtlCol="0" anchor="ctr">
            <a:spAutoFit/>
          </a:bodyPr>
          <a:lstStyle/>
          <a:p>
            <a:pPr algn="ctr"/>
            <a:r>
              <a:rPr lang="en-US" sz="1200" dirty="0" smtClean="0">
                <a:latin typeface="+mn-lt"/>
              </a:rPr>
              <a:t>1.2.9.*</a:t>
            </a:r>
          </a:p>
        </p:txBody>
      </p:sp>
      <p:sp>
        <p:nvSpPr>
          <p:cNvPr id="111" name="TextBox 110"/>
          <p:cNvSpPr txBox="1"/>
          <p:nvPr/>
        </p:nvSpPr>
        <p:spPr>
          <a:xfrm>
            <a:off x="4439699" y="3628713"/>
            <a:ext cx="493159" cy="184666"/>
          </a:xfrm>
          <a:prstGeom prst="rect">
            <a:avLst/>
          </a:prstGeom>
          <a:noFill/>
        </p:spPr>
        <p:txBody>
          <a:bodyPr wrap="square" lIns="0" tIns="0" rIns="0" bIns="0" rtlCol="0" anchor="ctr">
            <a:spAutoFit/>
          </a:bodyPr>
          <a:lstStyle/>
          <a:p>
            <a:pPr algn="ctr"/>
            <a:r>
              <a:rPr lang="en-US" sz="1200" dirty="0" smtClean="0">
                <a:latin typeface="+mn-lt"/>
              </a:rPr>
              <a:t>11</a:t>
            </a:r>
          </a:p>
        </p:txBody>
      </p:sp>
      <p:cxnSp>
        <p:nvCxnSpPr>
          <p:cNvPr id="125" name="Straight Arrow Connector 124"/>
          <p:cNvCxnSpPr>
            <a:stCxn id="15" idx="5"/>
            <a:endCxn id="21" idx="1"/>
          </p:cNvCxnSpPr>
          <p:nvPr/>
        </p:nvCxnSpPr>
        <p:spPr bwMode="auto">
          <a:xfrm>
            <a:off x="5398887" y="4337736"/>
            <a:ext cx="926393" cy="723889"/>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27" name="Straight Arrow Connector 126"/>
          <p:cNvCxnSpPr>
            <a:stCxn id="21" idx="3"/>
            <a:endCxn id="20" idx="7"/>
          </p:cNvCxnSpPr>
          <p:nvPr/>
        </p:nvCxnSpPr>
        <p:spPr bwMode="auto">
          <a:xfrm flipH="1">
            <a:off x="5368924" y="5308632"/>
            <a:ext cx="956356" cy="554378"/>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31" name="TextBox 130"/>
          <p:cNvSpPr txBox="1"/>
          <p:nvPr/>
        </p:nvSpPr>
        <p:spPr>
          <a:xfrm>
            <a:off x="5398887" y="5010468"/>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132" name="TextBox 131"/>
          <p:cNvSpPr txBox="1"/>
          <p:nvPr/>
        </p:nvSpPr>
        <p:spPr>
          <a:xfrm>
            <a:off x="4439699" y="5417212"/>
            <a:ext cx="493159" cy="184666"/>
          </a:xfrm>
          <a:prstGeom prst="rect">
            <a:avLst/>
          </a:prstGeom>
          <a:noFill/>
        </p:spPr>
        <p:txBody>
          <a:bodyPr wrap="square" lIns="0" tIns="0" rIns="0" bIns="0" rtlCol="0" anchor="ctr">
            <a:spAutoFit/>
          </a:bodyPr>
          <a:lstStyle/>
          <a:p>
            <a:pPr algn="ctr"/>
            <a:r>
              <a:rPr lang="en-US" sz="1200" dirty="0" smtClean="0">
                <a:latin typeface="+mn-lt"/>
              </a:rPr>
              <a:t>12</a:t>
            </a:r>
          </a:p>
        </p:txBody>
      </p:sp>
      <p:sp>
        <p:nvSpPr>
          <p:cNvPr id="146" name="TextBox 145"/>
          <p:cNvSpPr txBox="1"/>
          <p:nvPr/>
        </p:nvSpPr>
        <p:spPr>
          <a:xfrm>
            <a:off x="3301885" y="4558944"/>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
        <p:nvSpPr>
          <p:cNvPr id="147" name="TextBox 146"/>
          <p:cNvSpPr txBox="1"/>
          <p:nvPr/>
        </p:nvSpPr>
        <p:spPr>
          <a:xfrm>
            <a:off x="2202039" y="5414280"/>
            <a:ext cx="493159" cy="184666"/>
          </a:xfrm>
          <a:prstGeom prst="rect">
            <a:avLst/>
          </a:prstGeom>
          <a:noFill/>
        </p:spPr>
        <p:txBody>
          <a:bodyPr wrap="square" lIns="0" tIns="0" rIns="0" bIns="0" rtlCol="0" anchor="ctr">
            <a:spAutoFit/>
          </a:bodyPr>
          <a:lstStyle/>
          <a:p>
            <a:pPr algn="ctr"/>
            <a:r>
              <a:rPr lang="en-US" sz="1200" dirty="0" smtClean="0">
                <a:latin typeface="+mn-lt"/>
              </a:rPr>
              <a:t>10</a:t>
            </a:r>
          </a:p>
        </p:txBody>
      </p:sp>
    </p:spTree>
    <p:extLst>
      <p:ext uri="{BB962C8B-B14F-4D97-AF65-F5344CB8AC3E}">
        <p14:creationId xmlns:p14="http://schemas.microsoft.com/office/powerpoint/2010/main" xmlns="" val="31644012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p>
            <a:pPr defTabSz="1019175"/>
            <a:fld id="{31BA64C5-F62B-477C-BAF5-21A33FE52305}" type="slidenum">
              <a:rPr lang="en-US" smtClean="0"/>
              <a:pPr defTabSz="1019175"/>
              <a:t>5</a:t>
            </a:fld>
            <a:endParaRPr lang="en-US" smtClean="0"/>
          </a:p>
        </p:txBody>
      </p:sp>
      <p:sp>
        <p:nvSpPr>
          <p:cNvPr id="35843" name="Rectangle 2"/>
          <p:cNvSpPr>
            <a:spLocks noGrp="1" noChangeArrowheads="1"/>
          </p:cNvSpPr>
          <p:nvPr>
            <p:ph type="title"/>
          </p:nvPr>
        </p:nvSpPr>
        <p:spPr/>
        <p:txBody>
          <a:bodyPr/>
          <a:lstStyle/>
          <a:p>
            <a:pPr defTabSz="914400"/>
            <a:r>
              <a:rPr lang="en-US" smtClean="0"/>
              <a:t>EIGRP Path Cost Computation</a:t>
            </a:r>
          </a:p>
        </p:txBody>
      </p:sp>
      <p:sp>
        <p:nvSpPr>
          <p:cNvPr id="35844" name="Rectangle 3"/>
          <p:cNvSpPr>
            <a:spLocks noGrp="1" noChangeArrowheads="1"/>
          </p:cNvSpPr>
          <p:nvPr>
            <p:ph type="body" idx="1"/>
          </p:nvPr>
        </p:nvSpPr>
        <p:spPr>
          <a:xfrm>
            <a:off x="260864" y="1801031"/>
            <a:ext cx="9694791" cy="5786437"/>
          </a:xfrm>
        </p:spPr>
        <p:txBody>
          <a:bodyPr/>
          <a:lstStyle/>
          <a:p>
            <a:pPr marL="342900" indent="-342900" defTabSz="914400"/>
            <a:r>
              <a:rPr lang="en-US" dirty="0" smtClean="0"/>
              <a:t>Router </a:t>
            </a:r>
            <a:r>
              <a:rPr lang="en-US" i="1" dirty="0" err="1" smtClean="0"/>
              <a:t>R</a:t>
            </a:r>
            <a:r>
              <a:rPr lang="en-US" i="1" baseline="-25000" dirty="0" err="1" smtClean="0"/>
              <a:t>j</a:t>
            </a:r>
            <a:r>
              <a:rPr lang="en-US" i="1" dirty="0" smtClean="0"/>
              <a:t> </a:t>
            </a:r>
            <a:r>
              <a:rPr lang="en-US" dirty="0" smtClean="0"/>
              <a:t>advertises two quantities for route </a:t>
            </a:r>
            <a:r>
              <a:rPr lang="en-US" i="1" dirty="0" smtClean="0">
                <a:cs typeface="Times New Roman" pitchFamily="18" charset="0"/>
              </a:rPr>
              <a:t>r</a:t>
            </a:r>
            <a:endParaRPr lang="en-US" dirty="0" smtClean="0">
              <a:cs typeface="Times New Roman" pitchFamily="18" charset="0"/>
            </a:endParaRPr>
          </a:p>
          <a:p>
            <a:pPr marL="787400" lvl="1" indent="-342900" defTabSz="914400"/>
            <a:r>
              <a:rPr lang="en-US" dirty="0" smtClean="0"/>
              <a:t>Bandwidth </a:t>
            </a:r>
            <a:r>
              <a:rPr lang="en-US" i="1" dirty="0" err="1" smtClean="0">
                <a:cs typeface="Times New Roman" pitchFamily="18" charset="0"/>
              </a:rPr>
              <a:t>B</a:t>
            </a:r>
            <a:r>
              <a:rPr lang="en-US" i="1" baseline="-25000" dirty="0" err="1" smtClean="0">
                <a:cs typeface="Times New Roman" pitchFamily="18" charset="0"/>
              </a:rPr>
              <a:t>j</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a:t>
            </a:r>
            <a:r>
              <a:rPr lang="en-US" dirty="0" smtClean="0"/>
              <a:t> and (total) delay </a:t>
            </a:r>
            <a:r>
              <a:rPr lang="en-US" i="1" dirty="0" err="1" smtClean="0">
                <a:cs typeface="Times New Roman" pitchFamily="18" charset="0"/>
              </a:rPr>
              <a:t>D</a:t>
            </a:r>
            <a:r>
              <a:rPr lang="en-US" i="1" baseline="-25000" dirty="0" err="1" smtClean="0">
                <a:cs typeface="Times New Roman" pitchFamily="18" charset="0"/>
              </a:rPr>
              <a:t>j</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a:t>
            </a:r>
            <a:r>
              <a:rPr lang="en-US" dirty="0" smtClean="0"/>
              <a:t> </a:t>
            </a:r>
            <a:endParaRPr lang="en-US" baseline="-25000" dirty="0" smtClean="0"/>
          </a:p>
          <a:p>
            <a:pPr marL="342900" indent="-342900" defTabSz="914400"/>
            <a:r>
              <a:rPr lang="en-US" dirty="0" smtClean="0"/>
              <a:t>Cost of path from </a:t>
            </a:r>
            <a:r>
              <a:rPr lang="en-US" i="1" dirty="0" err="1" smtClean="0"/>
              <a:t>R</a:t>
            </a:r>
            <a:r>
              <a:rPr lang="en-US" i="1" baseline="-25000" dirty="0" err="1" smtClean="0"/>
              <a:t>i</a:t>
            </a:r>
            <a:r>
              <a:rPr lang="en-US" dirty="0" smtClean="0"/>
              <a:t> to </a:t>
            </a:r>
            <a:r>
              <a:rPr lang="en-US" i="1" dirty="0" smtClean="0"/>
              <a:t>r </a:t>
            </a:r>
            <a:r>
              <a:rPr lang="en-US" dirty="0" smtClean="0"/>
              <a:t>through </a:t>
            </a:r>
            <a:r>
              <a:rPr lang="en-US" i="1" dirty="0" err="1" smtClean="0"/>
              <a:t>R</a:t>
            </a:r>
            <a:r>
              <a:rPr lang="en-US" i="1" baseline="-25000" dirty="0" err="1" smtClean="0"/>
              <a:t>j</a:t>
            </a:r>
            <a:r>
              <a:rPr lang="en-US" i="1" dirty="0" smtClean="0"/>
              <a:t> </a:t>
            </a:r>
            <a:r>
              <a:rPr lang="en-US" dirty="0" smtClean="0"/>
              <a:t>is as follows</a:t>
            </a:r>
          </a:p>
          <a:p>
            <a:pPr marL="787400" lvl="1" indent="-342900" defTabSz="914400"/>
            <a:r>
              <a:rPr lang="en-US" dirty="0" smtClean="0"/>
              <a:t>Path bandwidth is </a:t>
            </a:r>
            <a:r>
              <a:rPr lang="en-US" i="1" dirty="0" smtClean="0">
                <a:cs typeface="Times New Roman" pitchFamily="18" charset="0"/>
              </a:rPr>
              <a:t>B</a:t>
            </a:r>
            <a:r>
              <a:rPr lang="en-US" i="1" baseline="-25000" dirty="0" smtClean="0">
                <a:cs typeface="Times New Roman" pitchFamily="18" charset="0"/>
              </a:rPr>
              <a:t>i</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 = min{</a:t>
            </a:r>
            <a:r>
              <a:rPr lang="en-US" i="1" dirty="0" err="1" smtClean="0">
                <a:cs typeface="Times New Roman" pitchFamily="18" charset="0"/>
              </a:rPr>
              <a:t>B</a:t>
            </a:r>
            <a:r>
              <a:rPr lang="en-US" i="1" baseline="-25000" dirty="0" err="1" smtClean="0">
                <a:cs typeface="Times New Roman" pitchFamily="18" charset="0"/>
              </a:rPr>
              <a:t>j</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 ,</a:t>
            </a:r>
            <a:r>
              <a:rPr lang="en-US" i="1" dirty="0" err="1" smtClean="0">
                <a:cs typeface="Times New Roman" pitchFamily="18" charset="0"/>
              </a:rPr>
              <a:t>L</a:t>
            </a:r>
            <a:r>
              <a:rPr lang="en-US" i="1" baseline="-25000" dirty="0" err="1" smtClean="0">
                <a:cs typeface="Times New Roman" pitchFamily="18" charset="0"/>
              </a:rPr>
              <a:t>ij</a:t>
            </a:r>
            <a:r>
              <a:rPr lang="en-US" dirty="0" smtClean="0">
                <a:cs typeface="Times New Roman" pitchFamily="18" charset="0"/>
              </a:rPr>
              <a:t>}, </a:t>
            </a:r>
            <a:r>
              <a:rPr lang="en-US" dirty="0" smtClean="0"/>
              <a:t>where </a:t>
            </a:r>
            <a:r>
              <a:rPr lang="en-US" i="1" dirty="0" err="1" smtClean="0">
                <a:cs typeface="Times New Roman" pitchFamily="18" charset="0"/>
              </a:rPr>
              <a:t>L</a:t>
            </a:r>
            <a:r>
              <a:rPr lang="en-US" i="1" baseline="-25000" dirty="0" err="1" smtClean="0">
                <a:cs typeface="Times New Roman" pitchFamily="18" charset="0"/>
              </a:rPr>
              <a:t>ij</a:t>
            </a:r>
            <a:r>
              <a:rPr lang="en-US" dirty="0" smtClean="0"/>
              <a:t> is bandwidth of link between </a:t>
            </a:r>
            <a:r>
              <a:rPr lang="en-US" i="1" dirty="0" err="1" smtClean="0"/>
              <a:t>R</a:t>
            </a:r>
            <a:r>
              <a:rPr lang="en-US" i="1" baseline="-25000" dirty="0" err="1" smtClean="0"/>
              <a:t>i</a:t>
            </a:r>
            <a:r>
              <a:rPr lang="en-US" dirty="0" smtClean="0"/>
              <a:t> and </a:t>
            </a:r>
            <a:r>
              <a:rPr lang="en-US" i="1" dirty="0" err="1" smtClean="0"/>
              <a:t>R</a:t>
            </a:r>
            <a:r>
              <a:rPr lang="en-US" i="1" baseline="-25000" dirty="0" err="1" smtClean="0"/>
              <a:t>j</a:t>
            </a:r>
            <a:r>
              <a:rPr lang="en-US" i="1" dirty="0" smtClean="0"/>
              <a:t> </a:t>
            </a:r>
          </a:p>
          <a:p>
            <a:pPr marL="787400" lvl="1" indent="-342900" defTabSz="914400"/>
            <a:r>
              <a:rPr lang="en-US" dirty="0" smtClean="0"/>
              <a:t>Path delay is </a:t>
            </a:r>
            <a:r>
              <a:rPr lang="en-US" i="1" dirty="0" smtClean="0">
                <a:cs typeface="Times New Roman" pitchFamily="18" charset="0"/>
              </a:rPr>
              <a:t>D</a:t>
            </a:r>
            <a:r>
              <a:rPr lang="en-US" i="1" baseline="-25000" dirty="0" smtClean="0">
                <a:cs typeface="Times New Roman" pitchFamily="18" charset="0"/>
              </a:rPr>
              <a:t>i</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 = </a:t>
            </a:r>
            <a:r>
              <a:rPr lang="en-US" i="1" dirty="0" err="1" smtClean="0">
                <a:cs typeface="Times New Roman" pitchFamily="18" charset="0"/>
              </a:rPr>
              <a:t>D</a:t>
            </a:r>
            <a:r>
              <a:rPr lang="en-US" i="1" baseline="-25000" dirty="0" err="1" smtClean="0">
                <a:cs typeface="Times New Roman" pitchFamily="18" charset="0"/>
              </a:rPr>
              <a:t>j</a:t>
            </a:r>
            <a:r>
              <a:rPr lang="en-US" dirty="0" smtClean="0">
                <a:cs typeface="Times New Roman" pitchFamily="18" charset="0"/>
              </a:rPr>
              <a:t>(</a:t>
            </a:r>
            <a:r>
              <a:rPr lang="en-US" i="1" dirty="0" smtClean="0">
                <a:cs typeface="Times New Roman" pitchFamily="18" charset="0"/>
              </a:rPr>
              <a:t>r</a:t>
            </a:r>
            <a:r>
              <a:rPr lang="en-US" dirty="0" smtClean="0">
                <a:cs typeface="Times New Roman" pitchFamily="18" charset="0"/>
              </a:rPr>
              <a:t>)+</a:t>
            </a:r>
            <a:r>
              <a:rPr lang="en-US" i="1" dirty="0" err="1" smtClean="0">
                <a:cs typeface="Times New Roman" pitchFamily="18" charset="0"/>
              </a:rPr>
              <a:t>d</a:t>
            </a:r>
            <a:r>
              <a:rPr lang="en-US" i="1" baseline="-25000" dirty="0" err="1" smtClean="0">
                <a:cs typeface="Times New Roman" pitchFamily="18" charset="0"/>
              </a:rPr>
              <a:t>ij</a:t>
            </a:r>
            <a:r>
              <a:rPr lang="en-US" dirty="0" smtClean="0">
                <a:cs typeface="Times New Roman" pitchFamily="18" charset="0"/>
              </a:rPr>
              <a:t>, </a:t>
            </a:r>
            <a:r>
              <a:rPr lang="en-US" dirty="0" smtClean="0"/>
              <a:t>where </a:t>
            </a:r>
            <a:r>
              <a:rPr lang="en-US" i="1" dirty="0" err="1" smtClean="0">
                <a:cs typeface="Times New Roman" pitchFamily="18" charset="0"/>
              </a:rPr>
              <a:t>d</a:t>
            </a:r>
            <a:r>
              <a:rPr lang="en-US" i="1" baseline="-25000" dirty="0" err="1" smtClean="0">
                <a:cs typeface="Times New Roman" pitchFamily="18" charset="0"/>
              </a:rPr>
              <a:t>ij</a:t>
            </a:r>
            <a:r>
              <a:rPr lang="en-US" dirty="0" smtClean="0"/>
              <a:t> is delay of link between </a:t>
            </a:r>
            <a:r>
              <a:rPr lang="en-US" i="1" dirty="0" err="1" smtClean="0"/>
              <a:t>R</a:t>
            </a:r>
            <a:r>
              <a:rPr lang="en-US" i="1" baseline="-25000" dirty="0" err="1" smtClean="0"/>
              <a:t>i</a:t>
            </a:r>
            <a:r>
              <a:rPr lang="en-US" dirty="0" smtClean="0"/>
              <a:t> and </a:t>
            </a:r>
            <a:r>
              <a:rPr lang="en-US" i="1" dirty="0" err="1" smtClean="0"/>
              <a:t>R</a:t>
            </a:r>
            <a:r>
              <a:rPr lang="en-US" i="1" baseline="-25000" dirty="0" err="1" smtClean="0"/>
              <a:t>j</a:t>
            </a:r>
            <a:r>
              <a:rPr lang="en-US" i="1" dirty="0" smtClean="0"/>
              <a:t> </a:t>
            </a:r>
            <a:endParaRPr lang="en-US" dirty="0" smtClean="0"/>
          </a:p>
          <a:p>
            <a:pPr marL="342900" indent="-342900" defTabSz="914400"/>
            <a:endParaRPr lang="en-US" dirty="0" smtClean="0"/>
          </a:p>
        </p:txBody>
      </p:sp>
      <p:grpSp>
        <p:nvGrpSpPr>
          <p:cNvPr id="30" name="Group 29"/>
          <p:cNvGrpSpPr/>
          <p:nvPr/>
        </p:nvGrpSpPr>
        <p:grpSpPr>
          <a:xfrm>
            <a:off x="754063" y="4613802"/>
            <a:ext cx="8755648" cy="2747080"/>
            <a:chOff x="754063" y="3454400"/>
            <a:chExt cx="8755648" cy="2747080"/>
          </a:xfrm>
        </p:grpSpPr>
        <p:sp>
          <p:nvSpPr>
            <p:cNvPr id="31" name="Text Box 5"/>
            <p:cNvSpPr txBox="1">
              <a:spLocks noChangeArrowheads="1"/>
            </p:cNvSpPr>
            <p:nvPr/>
          </p:nvSpPr>
          <p:spPr bwMode="auto">
            <a:xfrm>
              <a:off x="754063" y="4318000"/>
              <a:ext cx="2514600" cy="1210873"/>
            </a:xfrm>
            <a:prstGeom prst="rect">
              <a:avLst/>
            </a:prstGeom>
            <a:noFill/>
            <a:ln w="9525">
              <a:noFill/>
              <a:miter lim="800000"/>
              <a:headEnd/>
              <a:tailEnd/>
            </a:ln>
          </p:spPr>
          <p:txBody>
            <a:bodyPr lIns="101882" tIns="50941" rIns="101882" bIns="50941">
              <a:spAutoFit/>
            </a:bodyPr>
            <a:lstStyle/>
            <a:p>
              <a:pPr algn="l" defTabSz="1019175">
                <a:spcBef>
                  <a:spcPct val="50000"/>
                </a:spcBef>
                <a:buClrTx/>
                <a:buSzTx/>
                <a:buFontTx/>
                <a:buNone/>
              </a:pPr>
              <a:r>
                <a:rPr lang="en-US" sz="1600" dirty="0">
                  <a:solidFill>
                    <a:srgbClr val="FF0000"/>
                  </a:solidFill>
                  <a:latin typeface="+mn-lt"/>
                </a:rPr>
                <a:t>P1</a:t>
              </a:r>
              <a:r>
                <a:rPr lang="en-US" sz="1600" dirty="0">
                  <a:latin typeface="+mn-lt"/>
                </a:rPr>
                <a:t>: </a:t>
              </a:r>
              <a:r>
                <a:rPr lang="en-US" sz="1600" dirty="0" smtClean="0">
                  <a:latin typeface="+mn-lt"/>
                </a:rPr>
                <a:t>b=10</a:t>
              </a:r>
              <a:r>
                <a:rPr lang="en-US" sz="1600" baseline="30000" dirty="0" smtClean="0">
                  <a:latin typeface="+mn-lt"/>
                </a:rPr>
                <a:t>4</a:t>
              </a:r>
              <a:r>
                <a:rPr lang="en-US" sz="1600" dirty="0" smtClean="0">
                  <a:latin typeface="+mn-lt"/>
                </a:rPr>
                <a:t>; d=202; cost=307,712</a:t>
              </a:r>
              <a:endParaRPr lang="en-US" sz="1600" dirty="0">
                <a:latin typeface="+mn-lt"/>
              </a:endParaRPr>
            </a:p>
            <a:p>
              <a:pPr algn="l" defTabSz="1019175">
                <a:spcBef>
                  <a:spcPct val="50000"/>
                </a:spcBef>
                <a:buClrTx/>
                <a:buSzTx/>
                <a:buFontTx/>
                <a:buNone/>
              </a:pPr>
              <a:r>
                <a:rPr lang="en-US" sz="1600" dirty="0">
                  <a:solidFill>
                    <a:srgbClr val="00CC00"/>
                  </a:solidFill>
                  <a:latin typeface="+mn-lt"/>
                </a:rPr>
                <a:t>P2</a:t>
              </a:r>
              <a:r>
                <a:rPr lang="en-US" sz="1600" dirty="0">
                  <a:latin typeface="+mn-lt"/>
                </a:rPr>
                <a:t>: </a:t>
              </a:r>
              <a:r>
                <a:rPr lang="en-US" sz="1600" dirty="0" smtClean="0">
                  <a:latin typeface="+mn-lt"/>
                </a:rPr>
                <a:t>b=2x10</a:t>
              </a:r>
              <a:r>
                <a:rPr lang="en-US" sz="1600" baseline="30000" dirty="0" smtClean="0">
                  <a:latin typeface="+mn-lt"/>
                </a:rPr>
                <a:t>4</a:t>
              </a:r>
              <a:r>
                <a:rPr lang="en-US" sz="1600" dirty="0" smtClean="0">
                  <a:latin typeface="+mn-lt"/>
                </a:rPr>
                <a:t>, d=102; cost=154,112</a:t>
              </a:r>
              <a:endParaRPr lang="en-US" sz="1600" dirty="0">
                <a:latin typeface="+mn-lt"/>
              </a:endParaRPr>
            </a:p>
          </p:txBody>
        </p:sp>
        <p:sp>
          <p:nvSpPr>
            <p:cNvPr id="32" name="Line 6"/>
            <p:cNvSpPr>
              <a:spLocks noChangeShapeType="1"/>
            </p:cNvSpPr>
            <p:nvPr/>
          </p:nvSpPr>
          <p:spPr bwMode="auto">
            <a:xfrm flipV="1">
              <a:off x="3940175" y="4059238"/>
              <a:ext cx="1257300" cy="604837"/>
            </a:xfrm>
            <a:prstGeom prst="line">
              <a:avLst/>
            </a:prstGeom>
            <a:noFill/>
            <a:ln w="28575">
              <a:solidFill>
                <a:schemeClr val="tx1"/>
              </a:solidFill>
              <a:round/>
              <a:headEnd/>
              <a:tailEnd/>
            </a:ln>
          </p:spPr>
          <p:txBody>
            <a:bodyPr/>
            <a:lstStyle/>
            <a:p>
              <a:endParaRPr lang="en-US"/>
            </a:p>
          </p:txBody>
        </p:sp>
        <p:sp>
          <p:nvSpPr>
            <p:cNvPr id="33" name="Line 7"/>
            <p:cNvSpPr>
              <a:spLocks noChangeShapeType="1"/>
            </p:cNvSpPr>
            <p:nvPr/>
          </p:nvSpPr>
          <p:spPr bwMode="auto">
            <a:xfrm>
              <a:off x="3929063" y="4922838"/>
              <a:ext cx="1350962" cy="690562"/>
            </a:xfrm>
            <a:prstGeom prst="line">
              <a:avLst/>
            </a:prstGeom>
            <a:noFill/>
            <a:ln w="28575">
              <a:solidFill>
                <a:schemeClr val="tx1"/>
              </a:solidFill>
              <a:round/>
              <a:headEnd/>
              <a:tailEnd/>
            </a:ln>
          </p:spPr>
          <p:txBody>
            <a:bodyPr/>
            <a:lstStyle/>
            <a:p>
              <a:endParaRPr lang="en-US"/>
            </a:p>
          </p:txBody>
        </p:sp>
        <p:sp>
          <p:nvSpPr>
            <p:cNvPr id="34" name="Line 8"/>
            <p:cNvSpPr>
              <a:spLocks noChangeShapeType="1"/>
            </p:cNvSpPr>
            <p:nvPr/>
          </p:nvSpPr>
          <p:spPr bwMode="auto">
            <a:xfrm>
              <a:off x="6705600" y="3454400"/>
              <a:ext cx="0" cy="2505075"/>
            </a:xfrm>
            <a:prstGeom prst="line">
              <a:avLst/>
            </a:prstGeom>
            <a:noFill/>
            <a:ln w="57150">
              <a:solidFill>
                <a:schemeClr val="tx1"/>
              </a:solidFill>
              <a:round/>
              <a:headEnd/>
              <a:tailEnd/>
            </a:ln>
          </p:spPr>
          <p:txBody>
            <a:bodyPr/>
            <a:lstStyle/>
            <a:p>
              <a:endParaRPr lang="en-US"/>
            </a:p>
          </p:txBody>
        </p:sp>
        <p:sp>
          <p:nvSpPr>
            <p:cNvPr id="35" name="Line 9"/>
            <p:cNvSpPr>
              <a:spLocks noChangeShapeType="1"/>
            </p:cNvSpPr>
            <p:nvPr/>
          </p:nvSpPr>
          <p:spPr bwMode="auto">
            <a:xfrm>
              <a:off x="5867400" y="4025900"/>
              <a:ext cx="838200" cy="0"/>
            </a:xfrm>
            <a:prstGeom prst="line">
              <a:avLst/>
            </a:prstGeom>
            <a:noFill/>
            <a:ln w="28575">
              <a:solidFill>
                <a:schemeClr val="tx1"/>
              </a:solidFill>
              <a:round/>
              <a:headEnd/>
              <a:tailEnd/>
            </a:ln>
          </p:spPr>
          <p:txBody>
            <a:bodyPr/>
            <a:lstStyle/>
            <a:p>
              <a:endParaRPr lang="en-US"/>
            </a:p>
          </p:txBody>
        </p:sp>
        <p:sp>
          <p:nvSpPr>
            <p:cNvPr id="36" name="Line 10"/>
            <p:cNvSpPr>
              <a:spLocks noChangeShapeType="1"/>
            </p:cNvSpPr>
            <p:nvPr/>
          </p:nvSpPr>
          <p:spPr bwMode="auto">
            <a:xfrm>
              <a:off x="5867400" y="5613400"/>
              <a:ext cx="838200" cy="0"/>
            </a:xfrm>
            <a:prstGeom prst="line">
              <a:avLst/>
            </a:prstGeom>
            <a:noFill/>
            <a:ln w="28575">
              <a:solidFill>
                <a:schemeClr val="tx1"/>
              </a:solidFill>
              <a:round/>
              <a:headEnd/>
              <a:tailEnd/>
            </a:ln>
          </p:spPr>
          <p:txBody>
            <a:bodyPr/>
            <a:lstStyle/>
            <a:p>
              <a:endParaRPr lang="en-US"/>
            </a:p>
          </p:txBody>
        </p:sp>
        <p:sp>
          <p:nvSpPr>
            <p:cNvPr id="37" name="Line 11"/>
            <p:cNvSpPr>
              <a:spLocks noChangeShapeType="1"/>
            </p:cNvSpPr>
            <p:nvPr/>
          </p:nvSpPr>
          <p:spPr bwMode="auto">
            <a:xfrm>
              <a:off x="6705600" y="4792663"/>
              <a:ext cx="838200" cy="0"/>
            </a:xfrm>
            <a:prstGeom prst="line">
              <a:avLst/>
            </a:prstGeom>
            <a:noFill/>
            <a:ln w="28575">
              <a:solidFill>
                <a:schemeClr val="tx1"/>
              </a:solidFill>
              <a:round/>
              <a:headEnd/>
              <a:tailEnd/>
            </a:ln>
          </p:spPr>
          <p:txBody>
            <a:bodyPr/>
            <a:lstStyle/>
            <a:p>
              <a:endParaRPr lang="en-US"/>
            </a:p>
          </p:txBody>
        </p:sp>
        <p:sp>
          <p:nvSpPr>
            <p:cNvPr id="38" name="Line 12"/>
            <p:cNvSpPr>
              <a:spLocks noChangeShapeType="1"/>
            </p:cNvSpPr>
            <p:nvPr/>
          </p:nvSpPr>
          <p:spPr bwMode="auto">
            <a:xfrm>
              <a:off x="7962900" y="4803775"/>
              <a:ext cx="838200" cy="0"/>
            </a:xfrm>
            <a:prstGeom prst="line">
              <a:avLst/>
            </a:prstGeom>
            <a:noFill/>
            <a:ln w="28575">
              <a:solidFill>
                <a:schemeClr val="tx1"/>
              </a:solidFill>
              <a:round/>
              <a:headEnd/>
              <a:tailEnd/>
            </a:ln>
          </p:spPr>
          <p:txBody>
            <a:bodyPr/>
            <a:lstStyle/>
            <a:p>
              <a:endParaRPr lang="en-US"/>
            </a:p>
          </p:txBody>
        </p:sp>
        <p:sp>
          <p:nvSpPr>
            <p:cNvPr id="39" name="Line 13"/>
            <p:cNvSpPr>
              <a:spLocks noChangeShapeType="1"/>
            </p:cNvSpPr>
            <p:nvPr/>
          </p:nvSpPr>
          <p:spPr bwMode="auto">
            <a:xfrm>
              <a:off x="8801100" y="4059238"/>
              <a:ext cx="0" cy="1554162"/>
            </a:xfrm>
            <a:prstGeom prst="line">
              <a:avLst/>
            </a:prstGeom>
            <a:noFill/>
            <a:ln w="57150">
              <a:solidFill>
                <a:schemeClr val="tx1"/>
              </a:solidFill>
              <a:round/>
              <a:headEnd/>
              <a:tailEnd/>
            </a:ln>
          </p:spPr>
          <p:txBody>
            <a:bodyPr/>
            <a:lstStyle/>
            <a:p>
              <a:endParaRPr lang="en-US"/>
            </a:p>
          </p:txBody>
        </p:sp>
        <p:grpSp>
          <p:nvGrpSpPr>
            <p:cNvPr id="40" name="Group 14"/>
            <p:cNvGrpSpPr>
              <a:grpSpLocks/>
            </p:cNvGrpSpPr>
            <p:nvPr/>
          </p:nvGrpSpPr>
          <p:grpSpPr bwMode="auto">
            <a:xfrm>
              <a:off x="7459663" y="4576763"/>
              <a:ext cx="754062" cy="411162"/>
              <a:chOff x="4224" y="1068"/>
              <a:chExt cx="432" cy="228"/>
            </a:xfrm>
          </p:grpSpPr>
          <p:grpSp>
            <p:nvGrpSpPr>
              <p:cNvPr id="76" name="Group 15"/>
              <p:cNvGrpSpPr>
                <a:grpSpLocks/>
              </p:cNvGrpSpPr>
              <p:nvPr/>
            </p:nvGrpSpPr>
            <p:grpSpPr bwMode="auto">
              <a:xfrm>
                <a:off x="4224" y="1068"/>
                <a:ext cx="432" cy="228"/>
                <a:chOff x="4224" y="1068"/>
                <a:chExt cx="432" cy="228"/>
              </a:xfrm>
            </p:grpSpPr>
            <p:sp>
              <p:nvSpPr>
                <p:cNvPr id="81" name="AutoShape 1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82" name="Oval 1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77" name="AutoShape 1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78" name="AutoShape 1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79" name="AutoShape 2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80" name="AutoShape 2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41" name="Group 22"/>
            <p:cNvGrpSpPr>
              <a:grpSpLocks/>
            </p:cNvGrpSpPr>
            <p:nvPr/>
          </p:nvGrpSpPr>
          <p:grpSpPr bwMode="auto">
            <a:xfrm>
              <a:off x="5197475" y="3800475"/>
              <a:ext cx="754063" cy="409575"/>
              <a:chOff x="4224" y="1068"/>
              <a:chExt cx="432" cy="228"/>
            </a:xfrm>
          </p:grpSpPr>
          <p:grpSp>
            <p:nvGrpSpPr>
              <p:cNvPr id="69" name="Group 23"/>
              <p:cNvGrpSpPr>
                <a:grpSpLocks/>
              </p:cNvGrpSpPr>
              <p:nvPr/>
            </p:nvGrpSpPr>
            <p:grpSpPr bwMode="auto">
              <a:xfrm>
                <a:off x="4224" y="1068"/>
                <a:ext cx="432" cy="228"/>
                <a:chOff x="4224" y="1068"/>
                <a:chExt cx="432" cy="228"/>
              </a:xfrm>
            </p:grpSpPr>
            <p:sp>
              <p:nvSpPr>
                <p:cNvPr id="74"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75"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70"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71"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72"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73"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42" name="Group 30"/>
            <p:cNvGrpSpPr>
              <a:grpSpLocks/>
            </p:cNvGrpSpPr>
            <p:nvPr/>
          </p:nvGrpSpPr>
          <p:grpSpPr bwMode="auto">
            <a:xfrm>
              <a:off x="5197475" y="5375275"/>
              <a:ext cx="754063" cy="411163"/>
              <a:chOff x="4224" y="1068"/>
              <a:chExt cx="432" cy="228"/>
            </a:xfrm>
          </p:grpSpPr>
          <p:grpSp>
            <p:nvGrpSpPr>
              <p:cNvPr id="62" name="Group 31"/>
              <p:cNvGrpSpPr>
                <a:grpSpLocks/>
              </p:cNvGrpSpPr>
              <p:nvPr/>
            </p:nvGrpSpPr>
            <p:grpSpPr bwMode="auto">
              <a:xfrm>
                <a:off x="4224" y="1068"/>
                <a:ext cx="432" cy="228"/>
                <a:chOff x="4224" y="1068"/>
                <a:chExt cx="432" cy="228"/>
              </a:xfrm>
            </p:grpSpPr>
            <p:sp>
              <p:nvSpPr>
                <p:cNvPr id="67" name="AutoShape 3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8" name="Oval 3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63" name="AutoShape 3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64" name="AutoShape 3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65" name="AutoShape 3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66" name="AutoShape 3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43" name="Group 38"/>
            <p:cNvGrpSpPr>
              <a:grpSpLocks/>
            </p:cNvGrpSpPr>
            <p:nvPr/>
          </p:nvGrpSpPr>
          <p:grpSpPr bwMode="auto">
            <a:xfrm>
              <a:off x="3268663" y="4576763"/>
              <a:ext cx="754062" cy="411162"/>
              <a:chOff x="4224" y="1068"/>
              <a:chExt cx="432" cy="228"/>
            </a:xfrm>
          </p:grpSpPr>
          <p:grpSp>
            <p:nvGrpSpPr>
              <p:cNvPr id="55" name="Group 39"/>
              <p:cNvGrpSpPr>
                <a:grpSpLocks/>
              </p:cNvGrpSpPr>
              <p:nvPr/>
            </p:nvGrpSpPr>
            <p:grpSpPr bwMode="auto">
              <a:xfrm>
                <a:off x="4224" y="1068"/>
                <a:ext cx="432" cy="228"/>
                <a:chOff x="4224" y="1068"/>
                <a:chExt cx="432" cy="228"/>
              </a:xfrm>
            </p:grpSpPr>
            <p:sp>
              <p:nvSpPr>
                <p:cNvPr id="60" name="AutoShape 4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61" name="Oval 4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56" name="AutoShape 4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57" name="AutoShape 4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58" name="AutoShape 4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59" name="AutoShape 4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sp>
          <p:nvSpPr>
            <p:cNvPr id="44" name="Text Box 46"/>
            <p:cNvSpPr txBox="1">
              <a:spLocks noChangeArrowheads="1"/>
            </p:cNvSpPr>
            <p:nvPr/>
          </p:nvSpPr>
          <p:spPr bwMode="auto">
            <a:xfrm>
              <a:off x="3082247" y="4232275"/>
              <a:ext cx="1108753"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1</a:t>
              </a:r>
            </a:p>
          </p:txBody>
        </p:sp>
        <p:sp>
          <p:nvSpPr>
            <p:cNvPr id="45" name="Text Box 47"/>
            <p:cNvSpPr txBox="1">
              <a:spLocks noChangeArrowheads="1"/>
            </p:cNvSpPr>
            <p:nvPr/>
          </p:nvSpPr>
          <p:spPr bwMode="auto">
            <a:xfrm>
              <a:off x="4945063" y="3519488"/>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2</a:t>
              </a:r>
            </a:p>
          </p:txBody>
        </p:sp>
        <p:sp>
          <p:nvSpPr>
            <p:cNvPr id="46" name="Text Box 48"/>
            <p:cNvSpPr txBox="1">
              <a:spLocks noChangeArrowheads="1"/>
            </p:cNvSpPr>
            <p:nvPr/>
          </p:nvSpPr>
          <p:spPr bwMode="auto">
            <a:xfrm>
              <a:off x="4945063" y="5743575"/>
              <a:ext cx="1152525"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3</a:t>
              </a:r>
            </a:p>
          </p:txBody>
        </p:sp>
        <p:sp>
          <p:nvSpPr>
            <p:cNvPr id="47" name="Text Box 49"/>
            <p:cNvSpPr txBox="1">
              <a:spLocks noChangeArrowheads="1"/>
            </p:cNvSpPr>
            <p:nvPr/>
          </p:nvSpPr>
          <p:spPr bwMode="auto">
            <a:xfrm>
              <a:off x="7124701" y="4286250"/>
              <a:ext cx="1225550" cy="349098"/>
            </a:xfrm>
            <a:prstGeom prst="rect">
              <a:avLst/>
            </a:prstGeom>
            <a:noFill/>
            <a:ln w="9525">
              <a:noFill/>
              <a:miter lim="800000"/>
              <a:headEnd/>
              <a:tailEnd/>
            </a:ln>
          </p:spPr>
          <p:txBody>
            <a:bodyPr wrap="square" lIns="101882" tIns="50941" rIns="101882" bIns="50941">
              <a:spAutoFit/>
            </a:bodyPr>
            <a:lstStyle/>
            <a:p>
              <a:pPr algn="l" defTabSz="1019175">
                <a:spcBef>
                  <a:spcPct val="50000"/>
                </a:spcBef>
                <a:buClrTx/>
                <a:buSzTx/>
                <a:buFontTx/>
                <a:buNone/>
              </a:pPr>
              <a:r>
                <a:rPr lang="en-US" sz="1600" dirty="0">
                  <a:latin typeface="+mn-lt"/>
                </a:rPr>
                <a:t>Router 4</a:t>
              </a:r>
            </a:p>
          </p:txBody>
        </p:sp>
        <p:sp>
          <p:nvSpPr>
            <p:cNvPr id="48" name="Text Box 50"/>
            <p:cNvSpPr txBox="1">
              <a:spLocks noChangeArrowheads="1"/>
            </p:cNvSpPr>
            <p:nvPr/>
          </p:nvSpPr>
          <p:spPr bwMode="auto">
            <a:xfrm>
              <a:off x="8768225" y="4264025"/>
              <a:ext cx="451975" cy="1295400"/>
            </a:xfrm>
            <a:prstGeom prst="rect">
              <a:avLst/>
            </a:prstGeom>
            <a:noFill/>
            <a:ln w="9525">
              <a:noFill/>
              <a:miter lim="800000"/>
              <a:headEnd/>
              <a:tailEnd/>
            </a:ln>
          </p:spPr>
          <p:txBody>
            <a:bodyPr vert="eaVert" lIns="101882" tIns="50941" rIns="101882" bIns="50941">
              <a:spAutoFit/>
            </a:bodyPr>
            <a:lstStyle/>
            <a:p>
              <a:pPr algn="l" defTabSz="1019175">
                <a:spcBef>
                  <a:spcPct val="50000"/>
                </a:spcBef>
                <a:buClrTx/>
                <a:buSzTx/>
                <a:buFontTx/>
                <a:buNone/>
              </a:pPr>
              <a:r>
                <a:rPr lang="en-US" sz="1600">
                  <a:latin typeface="+mn-lt"/>
                </a:rPr>
                <a:t>Network N</a:t>
              </a:r>
            </a:p>
          </p:txBody>
        </p:sp>
        <p:sp>
          <p:nvSpPr>
            <p:cNvPr id="49" name="Text Box 51"/>
            <p:cNvSpPr txBox="1">
              <a:spLocks noChangeArrowheads="1"/>
            </p:cNvSpPr>
            <p:nvPr/>
          </p:nvSpPr>
          <p:spPr bwMode="auto">
            <a:xfrm>
              <a:off x="3834210" y="3713163"/>
              <a:ext cx="1110853" cy="522992"/>
            </a:xfrm>
            <a:prstGeom prst="rect">
              <a:avLst/>
            </a:prstGeom>
            <a:noFill/>
            <a:ln w="9525">
              <a:noFill/>
              <a:miter lim="800000"/>
              <a:headEnd/>
              <a:tailEnd/>
            </a:ln>
          </p:spPr>
          <p:txBody>
            <a:bodyPr wrap="square" lIns="101882" tIns="50941" rIns="101882" bIns="50941">
              <a:spAutoFit/>
            </a:bodyPr>
            <a:lstStyle/>
            <a:p>
              <a:pPr algn="l" defTabSz="1019175">
                <a:lnSpc>
                  <a:spcPct val="80000"/>
                </a:lnSpc>
                <a:spcBef>
                  <a:spcPct val="50000"/>
                </a:spcBef>
                <a:buClrTx/>
                <a:buSzTx/>
                <a:buFontTx/>
                <a:buNone/>
              </a:pPr>
              <a:r>
                <a:rPr lang="en-US" sz="1300" dirty="0">
                  <a:latin typeface="+mn-lt"/>
                </a:rPr>
                <a:t>b: </a:t>
              </a:r>
              <a:r>
                <a:rPr lang="en-US" sz="1300" dirty="0" smtClean="0">
                  <a:latin typeface="+mn-lt"/>
                </a:rPr>
                <a:t>10Mbps</a:t>
              </a:r>
              <a:endParaRPr lang="en-US" sz="1300" dirty="0">
                <a:latin typeface="+mn-lt"/>
              </a:endParaRPr>
            </a:p>
            <a:p>
              <a:pPr algn="l" defTabSz="1019175">
                <a:lnSpc>
                  <a:spcPct val="80000"/>
                </a:lnSpc>
                <a:spcBef>
                  <a:spcPct val="50000"/>
                </a:spcBef>
                <a:buClrTx/>
                <a:buSzTx/>
                <a:buFontTx/>
                <a:buNone/>
              </a:pPr>
              <a:r>
                <a:rPr lang="en-US" sz="1300" dirty="0">
                  <a:latin typeface="+mn-lt"/>
                </a:rPr>
                <a:t>d: </a:t>
              </a:r>
              <a:r>
                <a:rPr lang="en-US" sz="1300" dirty="0" smtClean="0">
                  <a:latin typeface="+mn-lt"/>
                </a:rPr>
                <a:t>2ms</a:t>
              </a:r>
              <a:endParaRPr lang="en-US" sz="1300" dirty="0">
                <a:latin typeface="+mn-lt"/>
              </a:endParaRPr>
            </a:p>
          </p:txBody>
        </p:sp>
        <p:sp>
          <p:nvSpPr>
            <p:cNvPr id="50" name="Text Box 52"/>
            <p:cNvSpPr txBox="1">
              <a:spLocks noChangeArrowheads="1"/>
            </p:cNvSpPr>
            <p:nvPr/>
          </p:nvSpPr>
          <p:spPr bwMode="auto">
            <a:xfrm>
              <a:off x="3315078" y="5246688"/>
              <a:ext cx="1234081" cy="522992"/>
            </a:xfrm>
            <a:prstGeom prst="rect">
              <a:avLst/>
            </a:prstGeom>
            <a:noFill/>
            <a:ln w="9525">
              <a:noFill/>
              <a:miter lim="800000"/>
              <a:headEnd/>
              <a:tailEnd/>
            </a:ln>
          </p:spPr>
          <p:txBody>
            <a:bodyPr wrap="square" lIns="101882" tIns="50941" rIns="101882" bIns="50941">
              <a:spAutoFit/>
            </a:bodyPr>
            <a:lstStyle/>
            <a:p>
              <a:pPr algn="l" defTabSz="1019175">
                <a:lnSpc>
                  <a:spcPct val="80000"/>
                </a:lnSpc>
                <a:spcBef>
                  <a:spcPct val="50000"/>
                </a:spcBef>
                <a:buClrTx/>
                <a:buSzTx/>
                <a:buFontTx/>
                <a:buNone/>
              </a:pPr>
              <a:r>
                <a:rPr lang="en-US" sz="1300" dirty="0">
                  <a:latin typeface="+mn-lt"/>
                </a:rPr>
                <a:t>b: </a:t>
              </a:r>
              <a:r>
                <a:rPr lang="en-US" sz="1300" dirty="0" smtClean="0">
                  <a:latin typeface="+mn-lt"/>
                </a:rPr>
                <a:t>20Mbps</a:t>
              </a:r>
              <a:endParaRPr lang="en-US" sz="1300" dirty="0">
                <a:latin typeface="+mn-lt"/>
              </a:endParaRPr>
            </a:p>
            <a:p>
              <a:pPr algn="l" defTabSz="1019175">
                <a:lnSpc>
                  <a:spcPct val="80000"/>
                </a:lnSpc>
                <a:spcBef>
                  <a:spcPct val="50000"/>
                </a:spcBef>
                <a:buClrTx/>
                <a:buSzTx/>
                <a:buFontTx/>
                <a:buNone/>
              </a:pPr>
              <a:r>
                <a:rPr lang="en-US" sz="1300" dirty="0">
                  <a:latin typeface="+mn-lt"/>
                </a:rPr>
                <a:t>d: </a:t>
              </a:r>
              <a:r>
                <a:rPr lang="en-US" sz="1300" dirty="0" smtClean="0">
                  <a:latin typeface="+mn-lt"/>
                </a:rPr>
                <a:t>1ms</a:t>
              </a:r>
              <a:endParaRPr lang="en-US" sz="1300" dirty="0">
                <a:latin typeface="+mn-lt"/>
              </a:endParaRPr>
            </a:p>
          </p:txBody>
        </p:sp>
        <p:sp>
          <p:nvSpPr>
            <p:cNvPr id="51" name="Text Box 53"/>
            <p:cNvSpPr txBox="1">
              <a:spLocks noChangeArrowheads="1"/>
            </p:cNvSpPr>
            <p:nvPr/>
          </p:nvSpPr>
          <p:spPr bwMode="auto">
            <a:xfrm>
              <a:off x="5560585" y="4556125"/>
              <a:ext cx="1229154" cy="522992"/>
            </a:xfrm>
            <a:prstGeom prst="rect">
              <a:avLst/>
            </a:prstGeom>
            <a:noFill/>
            <a:ln w="9525">
              <a:noFill/>
              <a:miter lim="800000"/>
              <a:headEnd/>
              <a:tailEnd/>
            </a:ln>
          </p:spPr>
          <p:txBody>
            <a:bodyPr wrap="square" lIns="101882" tIns="50941" rIns="101882" bIns="50941">
              <a:spAutoFit/>
            </a:bodyPr>
            <a:lstStyle/>
            <a:p>
              <a:pPr algn="l" defTabSz="1019175">
                <a:lnSpc>
                  <a:spcPct val="80000"/>
                </a:lnSpc>
                <a:spcBef>
                  <a:spcPct val="50000"/>
                </a:spcBef>
                <a:buClrTx/>
                <a:buSzTx/>
                <a:buFontTx/>
                <a:buNone/>
              </a:pPr>
              <a:r>
                <a:rPr lang="en-US" sz="1300" dirty="0">
                  <a:latin typeface="+mn-lt"/>
                </a:rPr>
                <a:t>b: </a:t>
              </a:r>
              <a:r>
                <a:rPr lang="en-US" sz="1300" dirty="0" smtClean="0">
                  <a:latin typeface="+mn-lt"/>
                </a:rPr>
                <a:t>100Mbps</a:t>
              </a:r>
              <a:endParaRPr lang="en-US" sz="1300" dirty="0">
                <a:latin typeface="+mn-lt"/>
              </a:endParaRPr>
            </a:p>
            <a:p>
              <a:pPr algn="l" defTabSz="1019175">
                <a:lnSpc>
                  <a:spcPct val="80000"/>
                </a:lnSpc>
                <a:spcBef>
                  <a:spcPct val="50000"/>
                </a:spcBef>
                <a:buClrTx/>
                <a:buSzTx/>
                <a:buFontTx/>
                <a:buNone/>
              </a:pPr>
              <a:r>
                <a:rPr lang="en-US" sz="1300" dirty="0">
                  <a:latin typeface="+mn-lt"/>
                </a:rPr>
                <a:t>d: </a:t>
              </a:r>
              <a:r>
                <a:rPr lang="en-US" sz="1300" dirty="0" smtClean="0">
                  <a:latin typeface="+mn-lt"/>
                </a:rPr>
                <a:t>10</a:t>
              </a:r>
              <a:r>
                <a:rPr lang="el-GR" sz="1300" dirty="0" smtClean="0">
                  <a:latin typeface="+mn-lt"/>
                </a:rPr>
                <a:t>μ</a:t>
              </a:r>
              <a:r>
                <a:rPr lang="en-US" sz="1300" dirty="0" smtClean="0">
                  <a:latin typeface="+mn-lt"/>
                </a:rPr>
                <a:t>s</a:t>
              </a:r>
              <a:endParaRPr lang="en-US" sz="1300" dirty="0">
                <a:latin typeface="+mn-lt"/>
              </a:endParaRPr>
            </a:p>
          </p:txBody>
        </p:sp>
        <p:sp>
          <p:nvSpPr>
            <p:cNvPr id="52" name="Text Box 54"/>
            <p:cNvSpPr txBox="1">
              <a:spLocks noChangeArrowheads="1"/>
            </p:cNvSpPr>
            <p:nvPr/>
          </p:nvSpPr>
          <p:spPr bwMode="auto">
            <a:xfrm>
              <a:off x="8297863" y="5678488"/>
              <a:ext cx="1211848" cy="522992"/>
            </a:xfrm>
            <a:prstGeom prst="rect">
              <a:avLst/>
            </a:prstGeom>
            <a:noFill/>
            <a:ln w="9525">
              <a:noFill/>
              <a:miter lim="800000"/>
              <a:headEnd/>
              <a:tailEnd/>
            </a:ln>
          </p:spPr>
          <p:txBody>
            <a:bodyPr wrap="square" lIns="101882" tIns="50941" rIns="101882" bIns="50941">
              <a:spAutoFit/>
            </a:bodyPr>
            <a:lstStyle/>
            <a:p>
              <a:pPr algn="l" defTabSz="1019175">
                <a:lnSpc>
                  <a:spcPct val="80000"/>
                </a:lnSpc>
                <a:spcBef>
                  <a:spcPct val="50000"/>
                </a:spcBef>
                <a:buClrTx/>
                <a:buSzTx/>
                <a:buFontTx/>
                <a:buNone/>
              </a:pPr>
              <a:r>
                <a:rPr lang="en-US" sz="1300" dirty="0">
                  <a:latin typeface="+mn-lt"/>
                </a:rPr>
                <a:t>b: </a:t>
              </a:r>
              <a:r>
                <a:rPr lang="en-US" sz="1300" dirty="0" smtClean="0">
                  <a:latin typeface="+mn-lt"/>
                </a:rPr>
                <a:t>100Mbps</a:t>
              </a:r>
              <a:endParaRPr lang="en-US" sz="1300" dirty="0">
                <a:latin typeface="+mn-lt"/>
              </a:endParaRPr>
            </a:p>
            <a:p>
              <a:pPr algn="l" defTabSz="1019175">
                <a:lnSpc>
                  <a:spcPct val="80000"/>
                </a:lnSpc>
                <a:spcBef>
                  <a:spcPct val="50000"/>
                </a:spcBef>
                <a:buClrTx/>
                <a:buSzTx/>
                <a:buFontTx/>
                <a:buNone/>
              </a:pPr>
              <a:r>
                <a:rPr lang="en-US" sz="1300" dirty="0">
                  <a:latin typeface="+mn-lt"/>
                </a:rPr>
                <a:t>d: </a:t>
              </a:r>
              <a:r>
                <a:rPr lang="en-US" sz="1300" dirty="0" smtClean="0">
                  <a:latin typeface="+mn-lt"/>
                </a:rPr>
                <a:t>10</a:t>
              </a:r>
              <a:r>
                <a:rPr lang="el-GR" sz="1300" dirty="0" smtClean="0">
                  <a:latin typeface="+mn-lt"/>
                </a:rPr>
                <a:t>μ</a:t>
              </a:r>
              <a:r>
                <a:rPr lang="en-US" sz="1300" dirty="0" smtClean="0">
                  <a:latin typeface="+mn-lt"/>
                </a:rPr>
                <a:t>s</a:t>
              </a:r>
              <a:endParaRPr lang="en-US" sz="1300" dirty="0">
                <a:latin typeface="+mn-lt"/>
              </a:endParaRPr>
            </a:p>
          </p:txBody>
        </p:sp>
        <p:sp>
          <p:nvSpPr>
            <p:cNvPr id="53" name="Freeform 55"/>
            <p:cNvSpPr>
              <a:spLocks/>
            </p:cNvSpPr>
            <p:nvPr/>
          </p:nvSpPr>
          <p:spPr bwMode="auto">
            <a:xfrm>
              <a:off x="3856038" y="3886200"/>
              <a:ext cx="4913312" cy="679450"/>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FF0000"/>
              </a:solidFill>
              <a:round/>
              <a:headEnd/>
              <a:tailEnd type="triangle" w="med" len="med"/>
            </a:ln>
          </p:spPr>
          <p:txBody>
            <a:bodyPr/>
            <a:lstStyle/>
            <a:p>
              <a:endParaRPr lang="en-US"/>
            </a:p>
          </p:txBody>
        </p:sp>
        <p:sp>
          <p:nvSpPr>
            <p:cNvPr id="54" name="Freeform 56"/>
            <p:cNvSpPr>
              <a:spLocks/>
            </p:cNvSpPr>
            <p:nvPr/>
          </p:nvSpPr>
          <p:spPr bwMode="auto">
            <a:xfrm flipV="1">
              <a:off x="3856038" y="5008563"/>
              <a:ext cx="4945062" cy="690562"/>
            </a:xfrm>
            <a:custGeom>
              <a:avLst/>
              <a:gdLst>
                <a:gd name="T0" fmla="*/ 0 w 2784"/>
                <a:gd name="T1" fmla="*/ 2147483647 h 384"/>
                <a:gd name="T2" fmla="*/ 2147483647 w 2784"/>
                <a:gd name="T3" fmla="*/ 0 h 384"/>
                <a:gd name="T4" fmla="*/ 2147483647 w 2784"/>
                <a:gd name="T5" fmla="*/ 0 h 384"/>
                <a:gd name="T6" fmla="*/ 2147483647 w 2784"/>
                <a:gd name="T7" fmla="*/ 2147483647 h 384"/>
                <a:gd name="T8" fmla="*/ 2147483647 w 2784"/>
                <a:gd name="T9" fmla="*/ 2147483647 h 384"/>
                <a:gd name="T10" fmla="*/ 0 60000 65536"/>
                <a:gd name="T11" fmla="*/ 0 60000 65536"/>
                <a:gd name="T12" fmla="*/ 0 60000 65536"/>
                <a:gd name="T13" fmla="*/ 0 60000 65536"/>
                <a:gd name="T14" fmla="*/ 0 60000 65536"/>
                <a:gd name="T15" fmla="*/ 0 w 2784"/>
                <a:gd name="T16" fmla="*/ 0 h 384"/>
                <a:gd name="T17" fmla="*/ 2784 w 2784"/>
                <a:gd name="T18" fmla="*/ 384 h 384"/>
              </a:gdLst>
              <a:ahLst/>
              <a:cxnLst>
                <a:cxn ang="T10">
                  <a:pos x="T0" y="T1"/>
                </a:cxn>
                <a:cxn ang="T11">
                  <a:pos x="T2" y="T3"/>
                </a:cxn>
                <a:cxn ang="T12">
                  <a:pos x="T4" y="T5"/>
                </a:cxn>
                <a:cxn ang="T13">
                  <a:pos x="T6" y="T7"/>
                </a:cxn>
                <a:cxn ang="T14">
                  <a:pos x="T8" y="T9"/>
                </a:cxn>
              </a:cxnLst>
              <a:rect l="T15" t="T16" r="T17" b="T18"/>
              <a:pathLst>
                <a:path w="2784" h="384">
                  <a:moveTo>
                    <a:pt x="0" y="384"/>
                  </a:moveTo>
                  <a:lnTo>
                    <a:pt x="816" y="0"/>
                  </a:lnTo>
                  <a:lnTo>
                    <a:pt x="1584" y="0"/>
                  </a:lnTo>
                  <a:lnTo>
                    <a:pt x="1584" y="384"/>
                  </a:lnTo>
                  <a:lnTo>
                    <a:pt x="2784" y="384"/>
                  </a:lnTo>
                </a:path>
              </a:pathLst>
            </a:custGeom>
            <a:noFill/>
            <a:ln w="28575">
              <a:solidFill>
                <a:srgbClr val="00CC00"/>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pPr defTabSz="1019175"/>
            <a:fld id="{C4BAA61B-05DB-4B9D-9DE8-4E3598F9482A}" type="slidenum">
              <a:rPr lang="en-US" smtClean="0"/>
              <a:pPr defTabSz="1019175"/>
              <a:t>6</a:t>
            </a:fld>
            <a:endParaRPr lang="en-US" smtClean="0"/>
          </a:p>
        </p:txBody>
      </p:sp>
      <p:sp>
        <p:nvSpPr>
          <p:cNvPr id="36867" name="Rectangle 2"/>
          <p:cNvSpPr>
            <a:spLocks noGrp="1" noChangeArrowheads="1"/>
          </p:cNvSpPr>
          <p:nvPr>
            <p:ph type="title"/>
          </p:nvPr>
        </p:nvSpPr>
        <p:spPr/>
        <p:txBody>
          <a:bodyPr/>
          <a:lstStyle/>
          <a:p>
            <a:pPr defTabSz="914400"/>
            <a:r>
              <a:rPr lang="en-US" smtClean="0"/>
              <a:t>EIGRP Loop Avoidance</a:t>
            </a:r>
          </a:p>
        </p:txBody>
      </p:sp>
      <p:sp>
        <p:nvSpPr>
          <p:cNvPr id="36868" name="Rectangle 3"/>
          <p:cNvSpPr>
            <a:spLocks noGrp="1" noChangeArrowheads="1"/>
          </p:cNvSpPr>
          <p:nvPr>
            <p:ph type="body" idx="1"/>
          </p:nvPr>
        </p:nvSpPr>
        <p:spPr/>
        <p:txBody>
          <a:bodyPr>
            <a:normAutofit fontScale="92500" lnSpcReduction="10000"/>
          </a:bodyPr>
          <a:lstStyle/>
          <a:p>
            <a:pPr marL="342900" indent="-342900" defTabSz="914400">
              <a:lnSpc>
                <a:spcPct val="110000"/>
              </a:lnSpc>
              <a:defRPr/>
            </a:pPr>
            <a:r>
              <a:rPr lang="en-US" sz="2300" b="1" dirty="0" smtClean="0"/>
              <a:t>Basic idea:</a:t>
            </a:r>
          </a:p>
          <a:p>
            <a:pPr marL="742950" lvl="1" indent="-285750" defTabSz="914400">
              <a:lnSpc>
                <a:spcPct val="110000"/>
              </a:lnSpc>
              <a:defRPr/>
            </a:pPr>
            <a:r>
              <a:rPr lang="en-US" sz="2000" dirty="0" smtClean="0"/>
              <a:t>Successful delivery of packets to destination is ensured if a consistent </a:t>
            </a:r>
            <a:r>
              <a:rPr lang="en-US" sz="2000" b="1" i="1" dirty="0" smtClean="0"/>
              <a:t>ordering</a:t>
            </a:r>
            <a:r>
              <a:rPr lang="en-US" sz="2000" i="1" dirty="0" smtClean="0"/>
              <a:t>, e.g., </a:t>
            </a:r>
            <a:r>
              <a:rPr lang="en-US" sz="2000" dirty="0" smtClean="0"/>
              <a:t>decreasing cost/distance, is </a:t>
            </a:r>
            <a:r>
              <a:rPr lang="en-US" sz="2000" b="1" i="1" dirty="0" smtClean="0"/>
              <a:t>maintained</a:t>
            </a:r>
            <a:r>
              <a:rPr lang="en-US" sz="2000" dirty="0" smtClean="0"/>
              <a:t> among nodes that the path traverses</a:t>
            </a:r>
          </a:p>
          <a:p>
            <a:pPr marL="742950" lvl="1" indent="-285750" defTabSz="914400">
              <a:lnSpc>
                <a:spcPct val="110000"/>
              </a:lnSpc>
              <a:defRPr/>
            </a:pPr>
            <a:r>
              <a:rPr lang="en-US" sz="2000" dirty="0" smtClean="0"/>
              <a:t>Loops occur because </a:t>
            </a:r>
            <a:r>
              <a:rPr lang="en-US" sz="2000" b="1" i="1" dirty="0" smtClean="0"/>
              <a:t>maintaining</a:t>
            </a:r>
            <a:r>
              <a:rPr lang="en-US" sz="2000" dirty="0" smtClean="0"/>
              <a:t> that ordering is hard, and as changes occur </a:t>
            </a:r>
            <a:r>
              <a:rPr lang="en-US" sz="2000" b="1" i="1" dirty="0" smtClean="0"/>
              <a:t>inconsistencies</a:t>
            </a:r>
            <a:r>
              <a:rPr lang="en-US" sz="2000" dirty="0" smtClean="0"/>
              <a:t> can arise in the knowledge that different nodes have of each others “cost”</a:t>
            </a:r>
          </a:p>
          <a:p>
            <a:pPr marL="1189037" lvl="2" indent="-285750" defTabSz="914400">
              <a:lnSpc>
                <a:spcPct val="110000"/>
              </a:lnSpc>
              <a:defRPr/>
            </a:pPr>
            <a:r>
              <a:rPr lang="en-US" sz="2000" dirty="0" smtClean="0"/>
              <a:t>Inconsistencies can be avoided if nodes never update their own decisions before making sure that their neighbors are aware of their new values</a:t>
            </a:r>
          </a:p>
          <a:p>
            <a:pPr marL="1143000" lvl="2" indent="-228600" defTabSz="914400">
              <a:lnSpc>
                <a:spcPct val="110000"/>
              </a:lnSpc>
              <a:defRPr/>
            </a:pPr>
            <a:r>
              <a:rPr lang="en-US" sz="2000" dirty="0" smtClean="0"/>
              <a:t>Need to find the right trade-off between loop prevention and the overhead and latency involved in enforcing consistency</a:t>
            </a:r>
          </a:p>
          <a:p>
            <a:pPr marL="2162175" lvl="4" indent="-228600" defTabSz="914400">
              <a:lnSpc>
                <a:spcPct val="110000"/>
              </a:lnSpc>
              <a:defRPr/>
            </a:pPr>
            <a:endParaRPr lang="en-US" sz="1800" dirty="0" smtClean="0"/>
          </a:p>
          <a:p>
            <a:pPr marL="342900" indent="-342900" defTabSz="914400">
              <a:lnSpc>
                <a:spcPct val="110000"/>
              </a:lnSpc>
              <a:defRPr/>
            </a:pPr>
            <a:r>
              <a:rPr lang="en-US" sz="2300" dirty="0" smtClean="0"/>
              <a:t>The DUAL algorithm identifies an “invariant” (feasible distance) together with corresponding information from other nodes (reported distance), and a rule that specifies when it is safe to use it for changing local decisions without prior coordination with other nodes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pPr defTabSz="1019175"/>
            <a:fld id="{6699A127-0AE8-4D01-BD2F-3FC210004B8B}" type="slidenum">
              <a:rPr lang="en-US" smtClean="0"/>
              <a:pPr defTabSz="1019175"/>
              <a:t>7</a:t>
            </a:fld>
            <a:endParaRPr lang="en-US" smtClean="0"/>
          </a:p>
        </p:txBody>
      </p:sp>
      <p:sp>
        <p:nvSpPr>
          <p:cNvPr id="37891" name="Rectangle 2"/>
          <p:cNvSpPr>
            <a:spLocks noGrp="1" noChangeArrowheads="1"/>
          </p:cNvSpPr>
          <p:nvPr>
            <p:ph type="title"/>
          </p:nvPr>
        </p:nvSpPr>
        <p:spPr/>
        <p:txBody>
          <a:bodyPr/>
          <a:lstStyle/>
          <a:p>
            <a:pPr defTabSz="914400"/>
            <a:r>
              <a:rPr lang="en-US" smtClean="0"/>
              <a:t>EIGRP Path Selection</a:t>
            </a:r>
          </a:p>
        </p:txBody>
      </p:sp>
      <p:sp>
        <p:nvSpPr>
          <p:cNvPr id="38916" name="Rectangle 3"/>
          <p:cNvSpPr>
            <a:spLocks noGrp="1" noChangeArrowheads="1"/>
          </p:cNvSpPr>
          <p:nvPr>
            <p:ph type="body" idx="1"/>
          </p:nvPr>
        </p:nvSpPr>
        <p:spPr>
          <a:xfrm>
            <a:off x="434386" y="1636480"/>
            <a:ext cx="8832903" cy="5986945"/>
          </a:xfrm>
        </p:spPr>
        <p:txBody>
          <a:bodyPr>
            <a:normAutofit fontScale="77500" lnSpcReduction="20000"/>
          </a:bodyPr>
          <a:lstStyle/>
          <a:p>
            <a:pPr marL="342900" indent="-342900" defTabSz="914400">
              <a:lnSpc>
                <a:spcPct val="120000"/>
              </a:lnSpc>
              <a:defRPr/>
            </a:pPr>
            <a:r>
              <a:rPr lang="en-US" dirty="0" smtClean="0"/>
              <a:t>Routing selects path(s) with lowest total cost, and specifies</a:t>
            </a:r>
          </a:p>
          <a:p>
            <a:pPr marL="742950" lvl="1" indent="-285750" defTabSz="914400">
              <a:lnSpc>
                <a:spcPct val="120000"/>
              </a:lnSpc>
              <a:defRPr/>
            </a:pPr>
            <a:r>
              <a:rPr lang="en-US" b="1" dirty="0" smtClean="0"/>
              <a:t>Feasible distance</a:t>
            </a:r>
            <a:r>
              <a:rPr lang="en-US" dirty="0" smtClean="0"/>
              <a:t>: Smallest path cost to destination in</a:t>
            </a:r>
            <a:r>
              <a:rPr lang="en-US" b="1" dirty="0" smtClean="0"/>
              <a:t> current cycle</a:t>
            </a:r>
          </a:p>
          <a:p>
            <a:pPr marL="1189037" lvl="2" indent="-285750" defTabSz="914400">
              <a:lnSpc>
                <a:spcPct val="120000"/>
              </a:lnSpc>
              <a:defRPr/>
            </a:pPr>
            <a:r>
              <a:rPr lang="en-US" b="1" dirty="0" smtClean="0"/>
              <a:t>Note</a:t>
            </a:r>
            <a:r>
              <a:rPr lang="en-US" dirty="0" smtClean="0"/>
              <a:t>:  Can be </a:t>
            </a:r>
            <a:r>
              <a:rPr lang="en-US" b="1" i="1" dirty="0" smtClean="0"/>
              <a:t>smaller</a:t>
            </a:r>
            <a:r>
              <a:rPr lang="en-US" dirty="0" smtClean="0"/>
              <a:t> than </a:t>
            </a:r>
            <a:r>
              <a:rPr lang="en-US" b="1" i="1" dirty="0" smtClean="0"/>
              <a:t>current</a:t>
            </a:r>
            <a:r>
              <a:rPr lang="en-US" dirty="0" smtClean="0"/>
              <a:t> shortest path distance</a:t>
            </a:r>
            <a:endParaRPr lang="en-US" b="1" dirty="0" smtClean="0"/>
          </a:p>
          <a:p>
            <a:pPr marL="742950" lvl="1" indent="-285750" defTabSz="914400">
              <a:lnSpc>
                <a:spcPct val="120000"/>
              </a:lnSpc>
              <a:defRPr/>
            </a:pPr>
            <a:r>
              <a:rPr lang="en-US" b="1" dirty="0" smtClean="0"/>
              <a:t>Reported distance</a:t>
            </a:r>
            <a:r>
              <a:rPr lang="en-US" dirty="0" smtClean="0"/>
              <a:t>: Current path cost to destination </a:t>
            </a:r>
            <a:r>
              <a:rPr lang="en-US" b="1" i="1" dirty="0" smtClean="0"/>
              <a:t>from</a:t>
            </a:r>
            <a:r>
              <a:rPr lang="en-US" dirty="0" smtClean="0"/>
              <a:t> neighbor</a:t>
            </a:r>
          </a:p>
          <a:p>
            <a:pPr marL="742950" lvl="1" indent="-285750" defTabSz="914400">
              <a:lnSpc>
                <a:spcPct val="120000"/>
              </a:lnSpc>
              <a:defRPr/>
            </a:pPr>
            <a:r>
              <a:rPr lang="en-US" b="1" dirty="0" smtClean="0"/>
              <a:t>Feasible successor(s)</a:t>
            </a:r>
            <a:r>
              <a:rPr lang="en-US" dirty="0" smtClean="0"/>
              <a:t>: Neighbor(s) with reported distance (strictly) less than feasible distance</a:t>
            </a:r>
          </a:p>
          <a:p>
            <a:pPr marL="1760538" lvl="4" indent="-285750" defTabSz="914400">
              <a:lnSpc>
                <a:spcPct val="120000"/>
              </a:lnSpc>
              <a:defRPr/>
            </a:pPr>
            <a:endParaRPr lang="en-US" dirty="0" smtClean="0"/>
          </a:p>
          <a:p>
            <a:pPr marL="342900" indent="-342900" defTabSz="914400">
              <a:lnSpc>
                <a:spcPct val="120000"/>
              </a:lnSpc>
              <a:defRPr/>
            </a:pPr>
            <a:r>
              <a:rPr lang="en-US" dirty="0" smtClean="0"/>
              <a:t>When current shortest path becomes unavailable, </a:t>
            </a:r>
          </a:p>
          <a:p>
            <a:pPr marL="742950" lvl="1" indent="-285750" defTabSz="914400">
              <a:lnSpc>
                <a:spcPct val="120000"/>
              </a:lnSpc>
              <a:defRPr/>
            </a:pPr>
            <a:r>
              <a:rPr lang="en-US" dirty="0" smtClean="0"/>
              <a:t>If new shortest path is through feasible successor(s), routing converges immediately and upstream neighbors are updated (new cost is sent)</a:t>
            </a:r>
          </a:p>
          <a:p>
            <a:pPr marL="742950" lvl="1" indent="-285750" defTabSz="914400">
              <a:lnSpc>
                <a:spcPct val="120000"/>
              </a:lnSpc>
              <a:defRPr/>
            </a:pPr>
            <a:r>
              <a:rPr lang="en-US" dirty="0" smtClean="0"/>
              <a:t>If not, router keeps current successor (with updated cost), and queries its neighbors for their cost (and specifies its new cost)</a:t>
            </a:r>
          </a:p>
          <a:p>
            <a:pPr marL="1189037" lvl="2" indent="-285750" defTabSz="914400">
              <a:lnSpc>
                <a:spcPct val="120000"/>
              </a:lnSpc>
              <a:defRPr/>
            </a:pPr>
            <a:r>
              <a:rPr lang="en-US" dirty="0" smtClean="0"/>
              <a:t>Starts a new shortest path computation cycle that resets the feasible distance</a:t>
            </a:r>
          </a:p>
          <a:p>
            <a:pPr marL="1143000" lvl="2" indent="-228600" defTabSz="914400">
              <a:lnSpc>
                <a:spcPct val="120000"/>
              </a:lnSpc>
              <a:defRPr/>
            </a:pPr>
            <a:r>
              <a:rPr lang="en-US" b="1" dirty="0" smtClean="0"/>
              <a:t>MUST</a:t>
            </a:r>
            <a:r>
              <a:rPr lang="en-US" dirty="0" smtClean="0"/>
              <a:t> wait for replies from </a:t>
            </a:r>
            <a:r>
              <a:rPr lang="en-US" b="1" dirty="0" smtClean="0"/>
              <a:t>ALL</a:t>
            </a:r>
            <a:r>
              <a:rPr lang="en-US" dirty="0" smtClean="0"/>
              <a:t> neighbors (state machine)</a:t>
            </a:r>
          </a:p>
          <a:p>
            <a:pPr lvl="5" indent="-228600" defTabSz="914400">
              <a:lnSpc>
                <a:spcPct val="120000"/>
              </a:lnSpc>
              <a:defRPr/>
            </a:pPr>
            <a:endParaRPr lang="en-US" b="1" dirty="0" smtClean="0"/>
          </a:p>
          <a:p>
            <a:pPr marL="342900" indent="-342900" defTabSz="914400">
              <a:lnSpc>
                <a:spcPct val="120000"/>
              </a:lnSpc>
              <a:defRPr/>
            </a:pPr>
            <a:r>
              <a:rPr lang="en-US" dirty="0" smtClean="0"/>
              <a:t>Two possible states for routes</a:t>
            </a:r>
          </a:p>
          <a:p>
            <a:pPr marL="742950" lvl="1" indent="-285750" defTabSz="914400">
              <a:lnSpc>
                <a:spcPct val="120000"/>
              </a:lnSpc>
              <a:defRPr/>
            </a:pPr>
            <a:r>
              <a:rPr lang="en-US" i="1" dirty="0" smtClean="0"/>
              <a:t>Passive</a:t>
            </a:r>
            <a:r>
              <a:rPr lang="en-US" dirty="0" smtClean="0"/>
              <a:t> (feasible successor exists)</a:t>
            </a:r>
          </a:p>
          <a:p>
            <a:pPr marL="742950" lvl="1" indent="-285750" defTabSz="914400">
              <a:lnSpc>
                <a:spcPct val="120000"/>
              </a:lnSpc>
              <a:defRPr/>
            </a:pPr>
            <a:r>
              <a:rPr lang="en-US" i="1" dirty="0" smtClean="0"/>
              <a:t>Active</a:t>
            </a:r>
            <a:r>
              <a:rPr lang="en-US" dirty="0" smtClean="0"/>
              <a:t> (looking for a new feasible successor)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0"/>
          </p:nvPr>
        </p:nvSpPr>
        <p:spPr>
          <a:noFill/>
        </p:spPr>
        <p:txBody>
          <a:bodyPr/>
          <a:lstStyle/>
          <a:p>
            <a:pPr defTabSz="1019175"/>
            <a:fld id="{B45B10C6-A123-4E8D-85A7-7A64955A58FD}" type="slidenum">
              <a:rPr lang="en-US" smtClean="0"/>
              <a:pPr defTabSz="1019175"/>
              <a:t>8</a:t>
            </a:fld>
            <a:endParaRPr lang="en-US" smtClean="0"/>
          </a:p>
        </p:txBody>
      </p:sp>
      <p:sp>
        <p:nvSpPr>
          <p:cNvPr id="4100" name="Rectangle 2"/>
          <p:cNvSpPr>
            <a:spLocks noGrp="1" noChangeArrowheads="1"/>
          </p:cNvSpPr>
          <p:nvPr>
            <p:ph type="title"/>
          </p:nvPr>
        </p:nvSpPr>
        <p:spPr>
          <a:xfrm>
            <a:off x="754063" y="589151"/>
            <a:ext cx="8550275" cy="1295400"/>
          </a:xfrm>
        </p:spPr>
        <p:txBody>
          <a:bodyPr>
            <a:normAutofit fontScale="90000"/>
          </a:bodyPr>
          <a:lstStyle/>
          <a:p>
            <a:r>
              <a:rPr lang="en-US" dirty="0" smtClean="0"/>
              <a:t>Feasible/Reported Distance &amp; Feasible Successors</a:t>
            </a:r>
          </a:p>
        </p:txBody>
      </p:sp>
      <p:sp>
        <p:nvSpPr>
          <p:cNvPr id="4101" name="Rectangle 4"/>
          <p:cNvSpPr>
            <a:spLocks noGrp="1" noChangeArrowheads="1"/>
          </p:cNvSpPr>
          <p:nvPr>
            <p:ph type="body" sz="half" idx="1"/>
          </p:nvPr>
        </p:nvSpPr>
        <p:spPr>
          <a:xfrm>
            <a:off x="250790" y="2001065"/>
            <a:ext cx="5614990" cy="5627968"/>
          </a:xfrm>
        </p:spPr>
        <p:txBody>
          <a:bodyPr>
            <a:normAutofit fontScale="85000" lnSpcReduction="10000"/>
          </a:bodyPr>
          <a:lstStyle/>
          <a:p>
            <a:pPr>
              <a:lnSpc>
                <a:spcPct val="120000"/>
              </a:lnSpc>
            </a:pPr>
            <a:r>
              <a:rPr lang="en-US" sz="2600" dirty="0" smtClean="0"/>
              <a:t>Reported distance </a:t>
            </a:r>
            <a:r>
              <a:rPr lang="en-US" sz="2600" i="1" dirty="0" smtClean="0">
                <a:latin typeface="Times New Roman" pitchFamily="18" charset="0"/>
              </a:rPr>
              <a:t>R</a:t>
            </a:r>
            <a:r>
              <a:rPr lang="en-US" sz="2600" baseline="-25000" dirty="0" smtClean="0">
                <a:latin typeface="Times New Roman" pitchFamily="18" charset="0"/>
              </a:rPr>
              <a:t>(</a:t>
            </a:r>
            <a:r>
              <a:rPr lang="en-US" sz="2600" i="1" baseline="-25000" dirty="0" err="1" smtClean="0">
                <a:latin typeface="Times New Roman" pitchFamily="18" charset="0"/>
              </a:rPr>
              <a:t>i</a:t>
            </a:r>
            <a:r>
              <a:rPr lang="en-US" sz="2600" baseline="-25000" dirty="0" err="1" smtClean="0">
                <a:latin typeface="Times New Roman" pitchFamily="18" charset="0"/>
              </a:rPr>
              <a:t>,</a:t>
            </a:r>
            <a:r>
              <a:rPr lang="en-US" sz="2600" i="1" baseline="-25000" dirty="0" err="1" smtClean="0">
                <a:latin typeface="Times New Roman" pitchFamily="18" charset="0"/>
              </a:rPr>
              <a:t>j</a:t>
            </a:r>
            <a:r>
              <a:rPr lang="en-US" sz="2600" baseline="-25000" dirty="0" smtClean="0">
                <a:latin typeface="Times New Roman" pitchFamily="18" charset="0"/>
              </a:rPr>
              <a:t>)</a:t>
            </a:r>
            <a:r>
              <a:rPr lang="en-US" sz="2600" dirty="0" smtClean="0">
                <a:latin typeface="Times New Roman" pitchFamily="18" charset="0"/>
              </a:rPr>
              <a:t>(</a:t>
            </a:r>
            <a:r>
              <a:rPr lang="en-US" sz="2600" i="1" dirty="0" smtClean="0">
                <a:latin typeface="Times New Roman" pitchFamily="18" charset="0"/>
              </a:rPr>
              <a:t>t</a:t>
            </a:r>
            <a:r>
              <a:rPr lang="en-US" sz="2600" dirty="0" smtClean="0">
                <a:latin typeface="Times New Roman" pitchFamily="18" charset="0"/>
              </a:rPr>
              <a:t>)</a:t>
            </a:r>
          </a:p>
          <a:p>
            <a:pPr lvl="1">
              <a:lnSpc>
                <a:spcPct val="120000"/>
              </a:lnSpc>
            </a:pPr>
            <a:r>
              <a:rPr lang="en-US" sz="2400" dirty="0" smtClean="0"/>
              <a:t>Distance to destination </a:t>
            </a:r>
            <a:r>
              <a:rPr lang="en-US" sz="2400" i="1" dirty="0" smtClean="0">
                <a:latin typeface="Times New Roman" pitchFamily="18" charset="0"/>
              </a:rPr>
              <a:t>j</a:t>
            </a:r>
            <a:r>
              <a:rPr lang="en-US" sz="2400" dirty="0" smtClean="0"/>
              <a:t> as reported by neighbor </a:t>
            </a:r>
            <a:r>
              <a:rPr lang="en-US" sz="2400" i="1" dirty="0" err="1" smtClean="0">
                <a:latin typeface="Times New Roman" pitchFamily="18" charset="0"/>
              </a:rPr>
              <a:t>i</a:t>
            </a:r>
            <a:r>
              <a:rPr lang="en-US" sz="2400" i="1" dirty="0" smtClean="0">
                <a:latin typeface="Times New Roman" pitchFamily="18" charset="0"/>
              </a:rPr>
              <a:t> </a:t>
            </a:r>
            <a:r>
              <a:rPr lang="en-US" sz="2400" dirty="0" smtClean="0"/>
              <a:t>at time </a:t>
            </a:r>
            <a:r>
              <a:rPr lang="en-US" sz="2400" i="1" dirty="0" smtClean="0">
                <a:latin typeface="Times New Roman" pitchFamily="18" charset="0"/>
                <a:cs typeface="Times New Roman" pitchFamily="18" charset="0"/>
              </a:rPr>
              <a:t>t</a:t>
            </a:r>
            <a:r>
              <a:rPr lang="en-US" sz="2400" i="1" dirty="0" smtClean="0"/>
              <a:t> </a:t>
            </a:r>
            <a:r>
              <a:rPr lang="en-US" sz="2400" dirty="0" smtClean="0"/>
              <a:t>(during current cycle)</a:t>
            </a:r>
            <a:endParaRPr lang="en-US" sz="2100" dirty="0" smtClean="0"/>
          </a:p>
          <a:p>
            <a:pPr>
              <a:lnSpc>
                <a:spcPct val="120000"/>
              </a:lnSpc>
            </a:pPr>
            <a:r>
              <a:rPr lang="en-US" sz="2600" dirty="0" smtClean="0"/>
              <a:t>Feasible distance </a:t>
            </a:r>
            <a:r>
              <a:rPr lang="en-US" sz="2600" i="1" dirty="0" err="1" smtClean="0">
                <a:latin typeface="Times New Roman" pitchFamily="18" charset="0"/>
              </a:rPr>
              <a:t>F</a:t>
            </a:r>
            <a:r>
              <a:rPr lang="en-US" sz="2600" i="1" baseline="-25000" dirty="0" err="1" smtClean="0">
                <a:latin typeface="Times New Roman" pitchFamily="18" charset="0"/>
              </a:rPr>
              <a:t>j</a:t>
            </a:r>
            <a:r>
              <a:rPr lang="en-US" sz="2600" dirty="0" smtClean="0">
                <a:latin typeface="Times New Roman" pitchFamily="18" charset="0"/>
              </a:rPr>
              <a:t> </a:t>
            </a:r>
            <a:r>
              <a:rPr lang="en-US" sz="2600" dirty="0" smtClean="0"/>
              <a:t>to destination </a:t>
            </a:r>
            <a:r>
              <a:rPr lang="en-US" sz="2600" i="1" dirty="0" smtClean="0">
                <a:latin typeface="Times New Roman" pitchFamily="18" charset="0"/>
              </a:rPr>
              <a:t>j</a:t>
            </a:r>
            <a:endParaRPr lang="en-US" sz="2600" dirty="0" smtClean="0"/>
          </a:p>
          <a:p>
            <a:pPr>
              <a:lnSpc>
                <a:spcPct val="120000"/>
              </a:lnSpc>
            </a:pPr>
            <a:endParaRPr lang="en-US" sz="2600" dirty="0" smtClean="0"/>
          </a:p>
          <a:p>
            <a:pPr>
              <a:lnSpc>
                <a:spcPct val="120000"/>
              </a:lnSpc>
            </a:pPr>
            <a:endParaRPr lang="en-US" sz="2600" dirty="0" smtClean="0"/>
          </a:p>
          <a:p>
            <a:pPr>
              <a:lnSpc>
                <a:spcPct val="120000"/>
              </a:lnSpc>
            </a:pPr>
            <a:r>
              <a:rPr lang="en-US" sz="2600" dirty="0" smtClean="0"/>
              <a:t>Feasible successors</a:t>
            </a:r>
          </a:p>
          <a:p>
            <a:pPr lvl="1">
              <a:lnSpc>
                <a:spcPct val="120000"/>
              </a:lnSpc>
            </a:pPr>
            <a:r>
              <a:rPr lang="en-US" sz="2400" dirty="0" smtClean="0"/>
              <a:t> Any neighbor </a:t>
            </a:r>
            <a:r>
              <a:rPr lang="en-US" sz="2400" i="1" dirty="0" err="1" smtClean="0">
                <a:latin typeface="Times New Roman" pitchFamily="18" charset="0"/>
              </a:rPr>
              <a:t>i</a:t>
            </a:r>
            <a:r>
              <a:rPr lang="en-US" sz="2400" dirty="0" smtClean="0"/>
              <a:t> such that </a:t>
            </a:r>
            <a:r>
              <a:rPr lang="en-US" sz="2400" i="1" dirty="0" smtClean="0">
                <a:latin typeface="Times New Roman" pitchFamily="18" charset="0"/>
              </a:rPr>
              <a:t>R</a:t>
            </a:r>
            <a:r>
              <a:rPr lang="en-US" sz="2400" baseline="-25000" dirty="0" smtClean="0">
                <a:latin typeface="Times New Roman" pitchFamily="18" charset="0"/>
              </a:rPr>
              <a:t>(</a:t>
            </a:r>
            <a:r>
              <a:rPr lang="en-US" sz="2400" i="1" baseline="-25000" dirty="0" err="1" smtClean="0">
                <a:latin typeface="Times New Roman" pitchFamily="18" charset="0"/>
              </a:rPr>
              <a:t>i</a:t>
            </a:r>
            <a:r>
              <a:rPr lang="en-US" sz="2400" baseline="-25000" dirty="0" err="1" smtClean="0">
                <a:latin typeface="Times New Roman" pitchFamily="18" charset="0"/>
              </a:rPr>
              <a:t>,</a:t>
            </a:r>
            <a:r>
              <a:rPr lang="en-US" sz="2400" i="1" baseline="-25000" dirty="0" err="1" smtClean="0">
                <a:latin typeface="Times New Roman" pitchFamily="18" charset="0"/>
              </a:rPr>
              <a:t>j</a:t>
            </a:r>
            <a:r>
              <a:rPr lang="en-US" sz="2400" baseline="-25000" dirty="0" smtClean="0">
                <a:latin typeface="Times New Roman" pitchFamily="18" charset="0"/>
              </a:rPr>
              <a:t>)</a:t>
            </a:r>
            <a:r>
              <a:rPr lang="en-US" sz="2400" dirty="0" smtClean="0">
                <a:latin typeface="Times New Roman" pitchFamily="18" charset="0"/>
              </a:rPr>
              <a:t>(</a:t>
            </a:r>
            <a:r>
              <a:rPr lang="en-US" sz="2400" i="1" dirty="0" smtClean="0">
                <a:latin typeface="Times New Roman" pitchFamily="18" charset="0"/>
              </a:rPr>
              <a:t>t</a:t>
            </a:r>
            <a:r>
              <a:rPr lang="en-US" sz="2400" dirty="0" smtClean="0">
                <a:latin typeface="Times New Roman" pitchFamily="18" charset="0"/>
              </a:rPr>
              <a:t>) &lt; </a:t>
            </a:r>
            <a:r>
              <a:rPr lang="en-US" sz="2400" i="1" dirty="0" err="1" smtClean="0">
                <a:latin typeface="Times New Roman" pitchFamily="18" charset="0"/>
              </a:rPr>
              <a:t>F</a:t>
            </a:r>
            <a:r>
              <a:rPr lang="en-US" sz="2400" i="1" baseline="-25000" dirty="0" err="1" smtClean="0">
                <a:latin typeface="Times New Roman" pitchFamily="18" charset="0"/>
              </a:rPr>
              <a:t>j</a:t>
            </a:r>
            <a:endParaRPr lang="en-US" sz="2400" i="1" baseline="-25000" dirty="0" smtClean="0">
              <a:latin typeface="Times New Roman" pitchFamily="18" charset="0"/>
            </a:endParaRPr>
          </a:p>
          <a:p>
            <a:pPr lvl="1">
              <a:lnSpc>
                <a:spcPct val="120000"/>
              </a:lnSpc>
              <a:buNone/>
            </a:pPr>
            <a:endParaRPr lang="en-US" dirty="0" smtClean="0"/>
          </a:p>
          <a:p>
            <a:pPr marL="91440" lvl="1" indent="0">
              <a:lnSpc>
                <a:spcPct val="120000"/>
              </a:lnSpc>
              <a:buNone/>
            </a:pPr>
            <a:r>
              <a:rPr lang="en-US" sz="2400" dirty="0" smtClean="0"/>
              <a:t>* Note that delays must always be set to non-zero values to ensure the existence of feasible successors</a:t>
            </a:r>
          </a:p>
        </p:txBody>
      </p:sp>
      <p:graphicFrame>
        <p:nvGraphicFramePr>
          <p:cNvPr id="4098" name="Object 6"/>
          <p:cNvGraphicFramePr>
            <a:graphicFrameLocks noGrp="1" noChangeAspect="1"/>
          </p:cNvGraphicFramePr>
          <p:nvPr>
            <p:ph sz="half" idx="2"/>
            <p:extLst>
              <p:ext uri="{D42A27DB-BD31-4B8C-83A1-F6EECF244321}">
                <p14:modId xmlns:p14="http://schemas.microsoft.com/office/powerpoint/2010/main" xmlns="" val="3745304478"/>
              </p:ext>
            </p:extLst>
          </p:nvPr>
        </p:nvGraphicFramePr>
        <p:xfrm>
          <a:off x="863235" y="3969419"/>
          <a:ext cx="3816092" cy="836614"/>
        </p:xfrm>
        <a:graphic>
          <a:graphicData uri="http://schemas.openxmlformats.org/presentationml/2006/ole">
            <p:oleObj spid="_x0000_s2087" name="Equation" r:id="rId4" imgW="1853603" imgH="406216" progId="Equation.3">
              <p:embed/>
            </p:oleObj>
          </a:graphicData>
        </a:graphic>
      </p:graphicFrame>
      <p:grpSp>
        <p:nvGrpSpPr>
          <p:cNvPr id="4102" name="Group 37"/>
          <p:cNvGrpSpPr>
            <a:grpSpLocks/>
          </p:cNvGrpSpPr>
          <p:nvPr/>
        </p:nvGrpSpPr>
        <p:grpSpPr bwMode="auto">
          <a:xfrm>
            <a:off x="4830763" y="2606675"/>
            <a:ext cx="5045075" cy="3565525"/>
            <a:chOff x="3158" y="1584"/>
            <a:chExt cx="3178" cy="2246"/>
          </a:xfrm>
        </p:grpSpPr>
        <p:sp>
          <p:nvSpPr>
            <p:cNvPr id="4103" name="Oval 8"/>
            <p:cNvSpPr>
              <a:spLocks noChangeArrowheads="1"/>
            </p:cNvSpPr>
            <p:nvPr/>
          </p:nvSpPr>
          <p:spPr bwMode="auto">
            <a:xfrm>
              <a:off x="3226" y="2506"/>
              <a:ext cx="345" cy="345"/>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4104" name="Oval 9"/>
            <p:cNvSpPr>
              <a:spLocks noChangeArrowheads="1"/>
            </p:cNvSpPr>
            <p:nvPr/>
          </p:nvSpPr>
          <p:spPr bwMode="auto">
            <a:xfrm>
              <a:off x="4320" y="1584"/>
              <a:ext cx="345" cy="345"/>
            </a:xfrm>
            <a:prstGeom prst="ellipse">
              <a:avLst/>
            </a:prstGeom>
            <a:solidFill>
              <a:srgbClr val="CCFFFF"/>
            </a:solidFill>
            <a:ln w="12700" algn="ctr">
              <a:solidFill>
                <a:schemeClr val="tx1"/>
              </a:solidFill>
              <a:round/>
              <a:headEnd/>
              <a:tailEnd/>
            </a:ln>
          </p:spPr>
          <p:txBody>
            <a:bodyPr wrap="none" lIns="0" tIns="0" rIns="548640" bIns="0" anchor="ctr" anchorCtr="1"/>
            <a:lstStyle/>
            <a:p>
              <a:pPr marL="827088" indent="-317500" algn="ctr" defTabSz="1019175"/>
              <a:endParaRPr lang="en-US"/>
            </a:p>
          </p:txBody>
        </p:sp>
        <p:sp>
          <p:nvSpPr>
            <p:cNvPr id="4105" name="Oval 10"/>
            <p:cNvSpPr>
              <a:spLocks noChangeArrowheads="1"/>
            </p:cNvSpPr>
            <p:nvPr/>
          </p:nvSpPr>
          <p:spPr bwMode="auto">
            <a:xfrm>
              <a:off x="4320" y="2218"/>
              <a:ext cx="345" cy="345"/>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4106" name="Oval 11"/>
            <p:cNvSpPr>
              <a:spLocks noChangeArrowheads="1"/>
            </p:cNvSpPr>
            <p:nvPr/>
          </p:nvSpPr>
          <p:spPr bwMode="auto">
            <a:xfrm>
              <a:off x="4320" y="3485"/>
              <a:ext cx="345" cy="345"/>
            </a:xfrm>
            <a:prstGeom prst="ellipse">
              <a:avLst/>
            </a:prstGeom>
            <a:solidFill>
              <a:srgbClr val="CCFFFF"/>
            </a:solidFill>
            <a:ln w="12700" algn="ctr">
              <a:solidFill>
                <a:schemeClr val="tx1"/>
              </a:solidFill>
              <a:round/>
              <a:headEnd/>
              <a:tailEnd/>
            </a:ln>
          </p:spPr>
          <p:txBody>
            <a:bodyPr wrap="none" anchor="ctr"/>
            <a:lstStyle/>
            <a:p>
              <a:endParaRPr lang="en-US"/>
            </a:p>
          </p:txBody>
        </p:sp>
        <p:grpSp>
          <p:nvGrpSpPr>
            <p:cNvPr id="4107" name="Group 15"/>
            <p:cNvGrpSpPr>
              <a:grpSpLocks/>
            </p:cNvGrpSpPr>
            <p:nvPr/>
          </p:nvGrpSpPr>
          <p:grpSpPr bwMode="auto">
            <a:xfrm>
              <a:off x="4464" y="2794"/>
              <a:ext cx="58" cy="403"/>
              <a:chOff x="5184" y="2794"/>
              <a:chExt cx="58" cy="403"/>
            </a:xfrm>
          </p:grpSpPr>
          <p:sp>
            <p:nvSpPr>
              <p:cNvPr id="4125" name="Oval 12"/>
              <p:cNvSpPr>
                <a:spLocks noChangeArrowheads="1"/>
              </p:cNvSpPr>
              <p:nvPr/>
            </p:nvSpPr>
            <p:spPr bwMode="auto">
              <a:xfrm>
                <a:off x="5184" y="2794"/>
                <a:ext cx="58" cy="57"/>
              </a:xfrm>
              <a:prstGeom prst="ellipse">
                <a:avLst/>
              </a:prstGeom>
              <a:solidFill>
                <a:schemeClr val="tx1"/>
              </a:solidFill>
              <a:ln w="12700" algn="ctr">
                <a:solidFill>
                  <a:schemeClr val="tx1"/>
                </a:solidFill>
                <a:round/>
                <a:headEnd/>
                <a:tailEnd/>
              </a:ln>
            </p:spPr>
            <p:txBody>
              <a:bodyPr wrap="none" anchor="ctr"/>
              <a:lstStyle/>
              <a:p>
                <a:endParaRPr lang="en-US"/>
              </a:p>
            </p:txBody>
          </p:sp>
          <p:sp>
            <p:nvSpPr>
              <p:cNvPr id="4126" name="Oval 13"/>
              <p:cNvSpPr>
                <a:spLocks noChangeArrowheads="1"/>
              </p:cNvSpPr>
              <p:nvPr/>
            </p:nvSpPr>
            <p:spPr bwMode="auto">
              <a:xfrm>
                <a:off x="5184" y="2967"/>
                <a:ext cx="58" cy="57"/>
              </a:xfrm>
              <a:prstGeom prst="ellipse">
                <a:avLst/>
              </a:prstGeom>
              <a:solidFill>
                <a:schemeClr val="tx1"/>
              </a:solidFill>
              <a:ln w="12700" algn="ctr">
                <a:solidFill>
                  <a:schemeClr val="tx1"/>
                </a:solidFill>
                <a:round/>
                <a:headEnd/>
                <a:tailEnd/>
              </a:ln>
            </p:spPr>
            <p:txBody>
              <a:bodyPr wrap="none" anchor="ctr"/>
              <a:lstStyle/>
              <a:p>
                <a:endParaRPr lang="en-US"/>
              </a:p>
            </p:txBody>
          </p:sp>
          <p:sp>
            <p:nvSpPr>
              <p:cNvPr id="4127" name="Oval 14"/>
              <p:cNvSpPr>
                <a:spLocks noChangeArrowheads="1"/>
              </p:cNvSpPr>
              <p:nvPr/>
            </p:nvSpPr>
            <p:spPr bwMode="auto">
              <a:xfrm>
                <a:off x="5184" y="3140"/>
                <a:ext cx="58" cy="57"/>
              </a:xfrm>
              <a:prstGeom prst="ellipse">
                <a:avLst/>
              </a:prstGeom>
              <a:solidFill>
                <a:schemeClr val="tx1"/>
              </a:solidFill>
              <a:ln w="12700" algn="ctr">
                <a:solidFill>
                  <a:schemeClr val="tx1"/>
                </a:solidFill>
                <a:round/>
                <a:headEnd/>
                <a:tailEnd/>
              </a:ln>
            </p:spPr>
            <p:txBody>
              <a:bodyPr wrap="none" anchor="ctr"/>
              <a:lstStyle/>
              <a:p>
                <a:endParaRPr lang="en-US"/>
              </a:p>
            </p:txBody>
          </p:sp>
        </p:grpSp>
        <p:sp>
          <p:nvSpPr>
            <p:cNvPr id="4108" name="Text Box 19"/>
            <p:cNvSpPr txBox="1">
              <a:spLocks noChangeArrowheads="1"/>
            </p:cNvSpPr>
            <p:nvPr/>
          </p:nvSpPr>
          <p:spPr bwMode="auto">
            <a:xfrm>
              <a:off x="4408" y="1642"/>
              <a:ext cx="345" cy="218"/>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1</a:t>
              </a:r>
              <a:endParaRPr lang="en-US" sz="1600" i="1">
                <a:latin typeface="Times New Roman" pitchFamily="18" charset="0"/>
              </a:endParaRPr>
            </a:p>
          </p:txBody>
        </p:sp>
        <p:sp>
          <p:nvSpPr>
            <p:cNvPr id="4109" name="Text Box 21"/>
            <p:cNvSpPr txBox="1">
              <a:spLocks noChangeArrowheads="1"/>
            </p:cNvSpPr>
            <p:nvPr/>
          </p:nvSpPr>
          <p:spPr bwMode="auto">
            <a:xfrm>
              <a:off x="4416" y="2265"/>
              <a:ext cx="345" cy="218"/>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a:latin typeface="Times New Roman" pitchFamily="18" charset="0"/>
                </a:rPr>
                <a:t>i</a:t>
              </a:r>
            </a:p>
          </p:txBody>
        </p:sp>
        <p:sp>
          <p:nvSpPr>
            <p:cNvPr id="4110" name="Text Box 22"/>
            <p:cNvSpPr txBox="1">
              <a:spLocks noChangeArrowheads="1"/>
            </p:cNvSpPr>
            <p:nvPr/>
          </p:nvSpPr>
          <p:spPr bwMode="auto">
            <a:xfrm>
              <a:off x="4408" y="3542"/>
              <a:ext cx="345" cy="218"/>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a:latin typeface="Times New Roman" pitchFamily="18" charset="0"/>
                </a:rPr>
                <a:t>k</a:t>
              </a:r>
            </a:p>
          </p:txBody>
        </p:sp>
        <p:cxnSp>
          <p:nvCxnSpPr>
            <p:cNvPr id="4111" name="AutoShape 23"/>
            <p:cNvCxnSpPr>
              <a:cxnSpLocks noChangeShapeType="1"/>
              <a:stCxn id="4103" idx="7"/>
              <a:endCxn id="4104" idx="2"/>
            </p:cNvCxnSpPr>
            <p:nvPr/>
          </p:nvCxnSpPr>
          <p:spPr bwMode="auto">
            <a:xfrm flipV="1">
              <a:off x="3520" y="1757"/>
              <a:ext cx="800" cy="800"/>
            </a:xfrm>
            <a:prstGeom prst="straightConnector1">
              <a:avLst/>
            </a:prstGeom>
            <a:noFill/>
            <a:ln w="12700">
              <a:solidFill>
                <a:schemeClr val="tx1"/>
              </a:solidFill>
              <a:round/>
              <a:headEnd/>
              <a:tailEnd type="triangle" w="med" len="med"/>
            </a:ln>
          </p:spPr>
        </p:cxnSp>
        <p:cxnSp>
          <p:nvCxnSpPr>
            <p:cNvPr id="4112" name="AutoShape 24"/>
            <p:cNvCxnSpPr>
              <a:cxnSpLocks noChangeShapeType="1"/>
              <a:stCxn id="4103" idx="6"/>
              <a:endCxn id="4105" idx="2"/>
            </p:cNvCxnSpPr>
            <p:nvPr/>
          </p:nvCxnSpPr>
          <p:spPr bwMode="auto">
            <a:xfrm flipV="1">
              <a:off x="3571" y="2391"/>
              <a:ext cx="749" cy="288"/>
            </a:xfrm>
            <a:prstGeom prst="straightConnector1">
              <a:avLst/>
            </a:prstGeom>
            <a:noFill/>
            <a:ln w="12700">
              <a:solidFill>
                <a:schemeClr val="tx1"/>
              </a:solidFill>
              <a:round/>
              <a:headEnd/>
              <a:tailEnd type="triangle" w="med" len="med"/>
            </a:ln>
          </p:spPr>
        </p:cxnSp>
        <p:cxnSp>
          <p:nvCxnSpPr>
            <p:cNvPr id="4113" name="AutoShape 25"/>
            <p:cNvCxnSpPr>
              <a:cxnSpLocks noChangeShapeType="1"/>
              <a:stCxn id="4103" idx="5"/>
              <a:endCxn id="4106" idx="2"/>
            </p:cNvCxnSpPr>
            <p:nvPr/>
          </p:nvCxnSpPr>
          <p:spPr bwMode="auto">
            <a:xfrm>
              <a:off x="3520" y="2800"/>
              <a:ext cx="800" cy="858"/>
            </a:xfrm>
            <a:prstGeom prst="straightConnector1">
              <a:avLst/>
            </a:prstGeom>
            <a:noFill/>
            <a:ln w="12700">
              <a:solidFill>
                <a:schemeClr val="tx1"/>
              </a:solidFill>
              <a:round/>
              <a:headEnd/>
              <a:tailEnd type="triangle" w="med" len="med"/>
            </a:ln>
          </p:spPr>
        </p:cxnSp>
        <p:sp>
          <p:nvSpPr>
            <p:cNvPr id="4114" name="Text Box 26"/>
            <p:cNvSpPr txBox="1">
              <a:spLocks noChangeArrowheads="1"/>
            </p:cNvSpPr>
            <p:nvPr/>
          </p:nvSpPr>
          <p:spPr bwMode="auto">
            <a:xfrm>
              <a:off x="5069" y="1731"/>
              <a:ext cx="691" cy="259"/>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dirty="0">
                  <a:latin typeface="Times New Roman" pitchFamily="18" charset="0"/>
                </a:rPr>
                <a:t>R</a:t>
              </a:r>
              <a:r>
                <a:rPr lang="en-US" sz="2000" baseline="-25000" dirty="0">
                  <a:latin typeface="Times New Roman" pitchFamily="18" charset="0"/>
                </a:rPr>
                <a:t>(1,</a:t>
              </a:r>
              <a:r>
                <a:rPr lang="en-US" sz="2000" i="1" baseline="-25000" dirty="0">
                  <a:latin typeface="Times New Roman" pitchFamily="18" charset="0"/>
                </a:rPr>
                <a:t>j</a:t>
              </a:r>
              <a:r>
                <a:rPr lang="en-US" sz="2000" baseline="-25000" dirty="0" smtClean="0">
                  <a:latin typeface="Times New Roman" pitchFamily="18" charset="0"/>
                </a:rPr>
                <a:t>)</a:t>
              </a:r>
              <a:r>
                <a:rPr lang="en-US" sz="2000" dirty="0" smtClean="0">
                  <a:latin typeface="Times New Roman" pitchFamily="18" charset="0"/>
                </a:rPr>
                <a:t>(</a:t>
              </a:r>
              <a:r>
                <a:rPr lang="en-US" sz="2000" i="1" dirty="0" smtClean="0">
                  <a:latin typeface="Times New Roman" pitchFamily="18" charset="0"/>
                </a:rPr>
                <a:t>t</a:t>
              </a:r>
              <a:r>
                <a:rPr lang="en-US" sz="2000" dirty="0" smtClean="0">
                  <a:latin typeface="Times New Roman" pitchFamily="18" charset="0"/>
                </a:rPr>
                <a:t>)</a:t>
              </a:r>
              <a:endParaRPr lang="en-US" sz="2000" i="1" dirty="0">
                <a:latin typeface="Times New Roman" pitchFamily="18" charset="0"/>
              </a:endParaRPr>
            </a:p>
          </p:txBody>
        </p:sp>
        <p:sp>
          <p:nvSpPr>
            <p:cNvPr id="4115" name="Text Box 27"/>
            <p:cNvSpPr txBox="1">
              <a:spLocks noChangeArrowheads="1"/>
            </p:cNvSpPr>
            <p:nvPr/>
          </p:nvSpPr>
          <p:spPr bwMode="auto">
            <a:xfrm>
              <a:off x="3158" y="2563"/>
              <a:ext cx="345" cy="218"/>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dirty="0">
                  <a:latin typeface="Times New Roman" pitchFamily="18" charset="0"/>
                </a:rPr>
                <a:t>S</a:t>
              </a:r>
            </a:p>
          </p:txBody>
        </p:sp>
        <p:sp>
          <p:nvSpPr>
            <p:cNvPr id="826396" name="Cloud"/>
            <p:cNvSpPr>
              <a:spLocks noChangeAspect="1" noEditPoints="1" noChangeArrowheads="1"/>
            </p:cNvSpPr>
            <p:nvPr/>
          </p:nvSpPr>
          <p:spPr bwMode="auto">
            <a:xfrm>
              <a:off x="5764" y="2390"/>
              <a:ext cx="572" cy="40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b="1" i="1">
                  <a:latin typeface="Arial" pitchFamily="34" charset="0"/>
                </a:rPr>
                <a:t>j</a:t>
              </a:r>
            </a:p>
          </p:txBody>
        </p:sp>
        <p:cxnSp>
          <p:nvCxnSpPr>
            <p:cNvPr id="4117" name="AutoShape 29"/>
            <p:cNvCxnSpPr>
              <a:cxnSpLocks noChangeShapeType="1"/>
              <a:stCxn id="4104" idx="6"/>
              <a:endCxn id="826396" idx="3"/>
            </p:cNvCxnSpPr>
            <p:nvPr/>
          </p:nvCxnSpPr>
          <p:spPr bwMode="auto">
            <a:xfrm>
              <a:off x="4665" y="1757"/>
              <a:ext cx="1385" cy="656"/>
            </a:xfrm>
            <a:prstGeom prst="straightConnector1">
              <a:avLst/>
            </a:prstGeom>
            <a:noFill/>
            <a:ln w="12700">
              <a:solidFill>
                <a:schemeClr val="tx1"/>
              </a:solidFill>
              <a:round/>
              <a:headEnd/>
              <a:tailEnd type="triangle" w="med" len="med"/>
            </a:ln>
          </p:spPr>
        </p:cxnSp>
        <p:cxnSp>
          <p:nvCxnSpPr>
            <p:cNvPr id="4118" name="AutoShape 30"/>
            <p:cNvCxnSpPr>
              <a:cxnSpLocks noChangeShapeType="1"/>
              <a:stCxn id="4105" idx="6"/>
              <a:endCxn id="826396" idx="0"/>
            </p:cNvCxnSpPr>
            <p:nvPr/>
          </p:nvCxnSpPr>
          <p:spPr bwMode="auto">
            <a:xfrm>
              <a:off x="4665" y="2391"/>
              <a:ext cx="1101" cy="203"/>
            </a:xfrm>
            <a:prstGeom prst="straightConnector1">
              <a:avLst/>
            </a:prstGeom>
            <a:noFill/>
            <a:ln w="12700">
              <a:solidFill>
                <a:schemeClr val="tx1"/>
              </a:solidFill>
              <a:round/>
              <a:headEnd/>
              <a:tailEnd type="triangle" w="med" len="med"/>
            </a:ln>
          </p:spPr>
        </p:cxnSp>
        <p:cxnSp>
          <p:nvCxnSpPr>
            <p:cNvPr id="4119" name="AutoShape 31"/>
            <p:cNvCxnSpPr>
              <a:cxnSpLocks noChangeShapeType="1"/>
              <a:stCxn id="4106" idx="6"/>
              <a:endCxn id="826396" idx="1"/>
            </p:cNvCxnSpPr>
            <p:nvPr/>
          </p:nvCxnSpPr>
          <p:spPr bwMode="auto">
            <a:xfrm flipV="1">
              <a:off x="4665" y="2797"/>
              <a:ext cx="1385" cy="861"/>
            </a:xfrm>
            <a:prstGeom prst="straightConnector1">
              <a:avLst/>
            </a:prstGeom>
            <a:noFill/>
            <a:ln w="12700">
              <a:solidFill>
                <a:schemeClr val="tx1"/>
              </a:solidFill>
              <a:round/>
              <a:headEnd/>
              <a:tailEnd type="triangle" w="med" len="med"/>
            </a:ln>
          </p:spPr>
        </p:cxnSp>
        <p:sp>
          <p:nvSpPr>
            <p:cNvPr id="4120" name="Text Box 32"/>
            <p:cNvSpPr txBox="1">
              <a:spLocks noChangeArrowheads="1"/>
            </p:cNvSpPr>
            <p:nvPr/>
          </p:nvSpPr>
          <p:spPr bwMode="auto">
            <a:xfrm>
              <a:off x="4896" y="2480"/>
              <a:ext cx="691" cy="259"/>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dirty="0">
                  <a:latin typeface="Times New Roman" pitchFamily="18" charset="0"/>
                </a:rPr>
                <a:t>R</a:t>
              </a:r>
              <a:r>
                <a:rPr lang="en-US" sz="2000" baseline="-25000" dirty="0">
                  <a:latin typeface="Times New Roman" pitchFamily="18" charset="0"/>
                </a:rPr>
                <a:t>(</a:t>
              </a:r>
              <a:r>
                <a:rPr lang="en-US" sz="2000" i="1" baseline="-25000" dirty="0" err="1">
                  <a:latin typeface="Times New Roman" pitchFamily="18" charset="0"/>
                </a:rPr>
                <a:t>i</a:t>
              </a:r>
              <a:r>
                <a:rPr lang="en-US" sz="2000" baseline="-25000" dirty="0" err="1">
                  <a:latin typeface="Times New Roman" pitchFamily="18" charset="0"/>
                </a:rPr>
                <a:t>,</a:t>
              </a:r>
              <a:r>
                <a:rPr lang="en-US" sz="2000" i="1" baseline="-25000" dirty="0" err="1">
                  <a:latin typeface="Times New Roman" pitchFamily="18" charset="0"/>
                </a:rPr>
                <a:t>j</a:t>
              </a:r>
              <a:r>
                <a:rPr lang="en-US" sz="2000" baseline="-25000" dirty="0" smtClean="0">
                  <a:latin typeface="Times New Roman" pitchFamily="18" charset="0"/>
                </a:rPr>
                <a:t>)</a:t>
              </a:r>
              <a:r>
                <a:rPr lang="en-US" sz="2000" dirty="0" smtClean="0">
                  <a:latin typeface="Times New Roman" pitchFamily="18" charset="0"/>
                </a:rPr>
                <a:t>(</a:t>
              </a:r>
              <a:r>
                <a:rPr lang="en-US" sz="2000" i="1" dirty="0" smtClean="0">
                  <a:latin typeface="Times New Roman" pitchFamily="18" charset="0"/>
                </a:rPr>
                <a:t>t</a:t>
              </a:r>
              <a:r>
                <a:rPr lang="en-US" sz="2000" dirty="0" smtClean="0">
                  <a:latin typeface="Times New Roman" pitchFamily="18" charset="0"/>
                </a:rPr>
                <a:t>)</a:t>
              </a:r>
              <a:endParaRPr lang="en-US" sz="2000" i="1" dirty="0">
                <a:latin typeface="Times New Roman" pitchFamily="18" charset="0"/>
              </a:endParaRPr>
            </a:p>
          </p:txBody>
        </p:sp>
        <p:sp>
          <p:nvSpPr>
            <p:cNvPr id="4121" name="Text Box 33"/>
            <p:cNvSpPr txBox="1">
              <a:spLocks noChangeArrowheads="1"/>
            </p:cNvSpPr>
            <p:nvPr/>
          </p:nvSpPr>
          <p:spPr bwMode="auto">
            <a:xfrm>
              <a:off x="5127" y="3254"/>
              <a:ext cx="691" cy="259"/>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dirty="0">
                  <a:latin typeface="Times New Roman" pitchFamily="18" charset="0"/>
                </a:rPr>
                <a:t>R</a:t>
              </a:r>
              <a:r>
                <a:rPr lang="en-US" sz="2000" baseline="-25000" dirty="0">
                  <a:latin typeface="Times New Roman" pitchFamily="18" charset="0"/>
                </a:rPr>
                <a:t>(</a:t>
              </a:r>
              <a:r>
                <a:rPr lang="en-US" sz="2000" i="1" baseline="-25000" dirty="0" err="1">
                  <a:latin typeface="Times New Roman" pitchFamily="18" charset="0"/>
                </a:rPr>
                <a:t>k</a:t>
              </a:r>
              <a:r>
                <a:rPr lang="en-US" sz="2000" baseline="-25000" dirty="0" err="1">
                  <a:latin typeface="Times New Roman" pitchFamily="18" charset="0"/>
                </a:rPr>
                <a:t>,</a:t>
              </a:r>
              <a:r>
                <a:rPr lang="en-US" sz="2000" i="1" baseline="-25000" dirty="0" err="1">
                  <a:latin typeface="Times New Roman" pitchFamily="18" charset="0"/>
                </a:rPr>
                <a:t>j</a:t>
              </a:r>
              <a:r>
                <a:rPr lang="en-US" sz="2000" baseline="-25000" dirty="0" smtClean="0">
                  <a:latin typeface="Times New Roman" pitchFamily="18" charset="0"/>
                </a:rPr>
                <a:t>)</a:t>
              </a:r>
              <a:r>
                <a:rPr lang="en-US" sz="2000" dirty="0" smtClean="0">
                  <a:latin typeface="Times New Roman" pitchFamily="18" charset="0"/>
                </a:rPr>
                <a:t>(</a:t>
              </a:r>
              <a:r>
                <a:rPr lang="en-US" sz="2000" i="1" dirty="0" smtClean="0">
                  <a:latin typeface="Times New Roman" pitchFamily="18" charset="0"/>
                </a:rPr>
                <a:t>t</a:t>
              </a:r>
              <a:r>
                <a:rPr lang="en-US" sz="2000" dirty="0" smtClean="0">
                  <a:latin typeface="Times New Roman" pitchFamily="18" charset="0"/>
                </a:rPr>
                <a:t>)</a:t>
              </a:r>
              <a:endParaRPr lang="en-US" sz="2000" i="1" dirty="0">
                <a:latin typeface="Times New Roman" pitchFamily="18" charset="0"/>
              </a:endParaRPr>
            </a:p>
          </p:txBody>
        </p:sp>
        <p:sp>
          <p:nvSpPr>
            <p:cNvPr id="4122" name="Text Box 34"/>
            <p:cNvSpPr txBox="1">
              <a:spLocks noChangeArrowheads="1"/>
            </p:cNvSpPr>
            <p:nvPr/>
          </p:nvSpPr>
          <p:spPr bwMode="auto">
            <a:xfrm>
              <a:off x="3686" y="1930"/>
              <a:ext cx="288" cy="256"/>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a:latin typeface="Times New Roman" pitchFamily="18" charset="0"/>
                </a:rPr>
                <a:t>d</a:t>
              </a:r>
              <a:r>
                <a:rPr lang="en-US" sz="2000" baseline="-25000">
                  <a:latin typeface="Times New Roman" pitchFamily="18" charset="0"/>
                </a:rPr>
                <a:t>1</a:t>
              </a:r>
            </a:p>
          </p:txBody>
        </p:sp>
        <p:sp>
          <p:nvSpPr>
            <p:cNvPr id="4123" name="Text Box 35"/>
            <p:cNvSpPr txBox="1">
              <a:spLocks noChangeArrowheads="1"/>
            </p:cNvSpPr>
            <p:nvPr/>
          </p:nvSpPr>
          <p:spPr bwMode="auto">
            <a:xfrm>
              <a:off x="3859" y="2480"/>
              <a:ext cx="288" cy="256"/>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a:latin typeface="Times New Roman" pitchFamily="18" charset="0"/>
                </a:rPr>
                <a:t>d</a:t>
              </a:r>
              <a:r>
                <a:rPr lang="en-US" sz="2000" i="1" baseline="-25000">
                  <a:latin typeface="Times New Roman" pitchFamily="18" charset="0"/>
                </a:rPr>
                <a:t>i</a:t>
              </a:r>
            </a:p>
          </p:txBody>
        </p:sp>
        <p:sp>
          <p:nvSpPr>
            <p:cNvPr id="4124" name="Text Box 36"/>
            <p:cNvSpPr txBox="1">
              <a:spLocks noChangeArrowheads="1"/>
            </p:cNvSpPr>
            <p:nvPr/>
          </p:nvSpPr>
          <p:spPr bwMode="auto">
            <a:xfrm>
              <a:off x="3686" y="3171"/>
              <a:ext cx="288" cy="256"/>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i="1">
                  <a:latin typeface="Times New Roman" pitchFamily="18" charset="0"/>
                </a:rPr>
                <a:t>d</a:t>
              </a:r>
              <a:r>
                <a:rPr lang="en-US" sz="2000" i="1" baseline="-25000">
                  <a:latin typeface="Times New Roman" pitchFamily="18" charset="0"/>
                </a:rPr>
                <a:t>k</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0"/>
          </p:nvPr>
        </p:nvSpPr>
        <p:spPr>
          <a:noFill/>
        </p:spPr>
        <p:txBody>
          <a:bodyPr/>
          <a:lstStyle/>
          <a:p>
            <a:pPr defTabSz="1019175"/>
            <a:fld id="{1B6EF20C-DBEF-4BE2-B8E1-9A86C83C6C7B}" type="slidenum">
              <a:rPr lang="en-US" smtClean="0"/>
              <a:pPr defTabSz="1019175"/>
              <a:t>9</a:t>
            </a:fld>
            <a:endParaRPr lang="en-US" smtClean="0"/>
          </a:p>
        </p:txBody>
      </p:sp>
      <p:sp>
        <p:nvSpPr>
          <p:cNvPr id="38915" name="Rectangle 2"/>
          <p:cNvSpPr>
            <a:spLocks noGrp="1" noChangeArrowheads="1"/>
          </p:cNvSpPr>
          <p:nvPr>
            <p:ph type="title"/>
          </p:nvPr>
        </p:nvSpPr>
        <p:spPr>
          <a:xfrm>
            <a:off x="663575" y="887110"/>
            <a:ext cx="8550275" cy="1295400"/>
          </a:xfrm>
        </p:spPr>
        <p:txBody>
          <a:bodyPr/>
          <a:lstStyle/>
          <a:p>
            <a:r>
              <a:rPr lang="en-US" dirty="0" smtClean="0"/>
              <a:t>Sample Path Update Process</a:t>
            </a:r>
          </a:p>
        </p:txBody>
      </p:sp>
      <p:sp>
        <p:nvSpPr>
          <p:cNvPr id="38916" name="Rectangle 4"/>
          <p:cNvSpPr>
            <a:spLocks noGrp="1" noChangeArrowheads="1"/>
          </p:cNvSpPr>
          <p:nvPr>
            <p:ph type="body" sz="half" idx="1"/>
          </p:nvPr>
        </p:nvSpPr>
        <p:spPr>
          <a:xfrm>
            <a:off x="312435" y="2930916"/>
            <a:ext cx="4673701" cy="3533775"/>
          </a:xfrm>
        </p:spPr>
        <p:txBody>
          <a:bodyPr/>
          <a:lstStyle/>
          <a:p>
            <a:r>
              <a:rPr lang="en-US" sz="2600" dirty="0" smtClean="0"/>
              <a:t>Shortest path computation yields a feasible distance of 11 with R1 as next hop</a:t>
            </a:r>
          </a:p>
          <a:p>
            <a:r>
              <a:rPr lang="en-US" sz="2600" dirty="0" smtClean="0"/>
              <a:t> R2 and R3 are feasible successors but R4 is not</a:t>
            </a:r>
          </a:p>
        </p:txBody>
      </p:sp>
      <p:sp>
        <p:nvSpPr>
          <p:cNvPr id="38917" name="Oval 8"/>
          <p:cNvSpPr>
            <a:spLocks noChangeArrowheads="1"/>
          </p:cNvSpPr>
          <p:nvPr/>
        </p:nvSpPr>
        <p:spPr bwMode="auto">
          <a:xfrm>
            <a:off x="4938713" y="40703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8918" name="Oval 9"/>
          <p:cNvSpPr>
            <a:spLocks noChangeArrowheads="1"/>
          </p:cNvSpPr>
          <p:nvPr/>
        </p:nvSpPr>
        <p:spPr bwMode="auto">
          <a:xfrm>
            <a:off x="6675438" y="2606675"/>
            <a:ext cx="547687" cy="547688"/>
          </a:xfrm>
          <a:prstGeom prst="ellipse">
            <a:avLst/>
          </a:prstGeom>
          <a:solidFill>
            <a:srgbClr val="CCFFFF"/>
          </a:solidFill>
          <a:ln w="12700" algn="ctr">
            <a:solidFill>
              <a:schemeClr val="tx1"/>
            </a:solidFill>
            <a:round/>
            <a:headEnd/>
            <a:tailEnd/>
          </a:ln>
        </p:spPr>
        <p:txBody>
          <a:bodyPr wrap="none" lIns="0" tIns="0" rIns="548640" bIns="0" anchor="ctr" anchorCtr="1"/>
          <a:lstStyle/>
          <a:p>
            <a:pPr marL="827088" indent="-317500" algn="ctr" defTabSz="1019175"/>
            <a:endParaRPr lang="en-US"/>
          </a:p>
        </p:txBody>
      </p:sp>
      <p:sp>
        <p:nvSpPr>
          <p:cNvPr id="38919" name="Oval 10"/>
          <p:cNvSpPr>
            <a:spLocks noChangeArrowheads="1"/>
          </p:cNvSpPr>
          <p:nvPr/>
        </p:nvSpPr>
        <p:spPr bwMode="auto">
          <a:xfrm>
            <a:off x="6675438" y="3613150"/>
            <a:ext cx="547687" cy="547688"/>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8920" name="Oval 11"/>
          <p:cNvSpPr>
            <a:spLocks noChangeArrowheads="1"/>
          </p:cNvSpPr>
          <p:nvPr/>
        </p:nvSpPr>
        <p:spPr bwMode="auto">
          <a:xfrm>
            <a:off x="6675438" y="5624513"/>
            <a:ext cx="547687" cy="547687"/>
          </a:xfrm>
          <a:prstGeom prst="ellipse">
            <a:avLst/>
          </a:prstGeom>
          <a:solidFill>
            <a:srgbClr val="CCFFFF"/>
          </a:solidFill>
          <a:ln w="12700" algn="ctr">
            <a:solidFill>
              <a:schemeClr val="tx1"/>
            </a:solidFill>
            <a:round/>
            <a:headEnd/>
            <a:tailEnd/>
          </a:ln>
        </p:spPr>
        <p:txBody>
          <a:bodyPr wrap="none" anchor="ctr"/>
          <a:lstStyle/>
          <a:p>
            <a:endParaRPr lang="en-US"/>
          </a:p>
        </p:txBody>
      </p:sp>
      <p:sp>
        <p:nvSpPr>
          <p:cNvPr id="38921" name="Text Box 19"/>
          <p:cNvSpPr txBox="1">
            <a:spLocks noChangeArrowheads="1"/>
          </p:cNvSpPr>
          <p:nvPr/>
        </p:nvSpPr>
        <p:spPr bwMode="auto">
          <a:xfrm>
            <a:off x="6624906" y="2698750"/>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dirty="0">
                <a:latin typeface="Times New Roman" pitchFamily="18" charset="0"/>
              </a:rPr>
              <a:t>R1</a:t>
            </a:r>
            <a:endParaRPr lang="en-US" sz="1600" i="1" dirty="0">
              <a:latin typeface="Times New Roman" pitchFamily="18" charset="0"/>
            </a:endParaRPr>
          </a:p>
        </p:txBody>
      </p:sp>
      <p:sp>
        <p:nvSpPr>
          <p:cNvPr id="38922" name="Text Box 21"/>
          <p:cNvSpPr txBox="1">
            <a:spLocks noChangeArrowheads="1"/>
          </p:cNvSpPr>
          <p:nvPr/>
        </p:nvSpPr>
        <p:spPr bwMode="auto">
          <a:xfrm>
            <a:off x="6623587" y="3735388"/>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R2</a:t>
            </a:r>
          </a:p>
        </p:txBody>
      </p:sp>
      <p:cxnSp>
        <p:nvCxnSpPr>
          <p:cNvPr id="38923" name="AutoShape 23"/>
          <p:cNvCxnSpPr>
            <a:cxnSpLocks noChangeShapeType="1"/>
            <a:stCxn id="38917" idx="7"/>
            <a:endCxn id="38918" idx="2"/>
          </p:cNvCxnSpPr>
          <p:nvPr/>
        </p:nvCxnSpPr>
        <p:spPr bwMode="auto">
          <a:xfrm flipV="1">
            <a:off x="5405438" y="2881313"/>
            <a:ext cx="1270000" cy="1270000"/>
          </a:xfrm>
          <a:prstGeom prst="straightConnector1">
            <a:avLst/>
          </a:prstGeom>
          <a:noFill/>
          <a:ln w="12700">
            <a:solidFill>
              <a:schemeClr val="tx1"/>
            </a:solidFill>
            <a:round/>
            <a:headEnd/>
            <a:tailEnd type="triangle" w="med" len="med"/>
          </a:ln>
        </p:spPr>
      </p:cxnSp>
      <p:cxnSp>
        <p:nvCxnSpPr>
          <p:cNvPr id="38924" name="AutoShape 24"/>
          <p:cNvCxnSpPr>
            <a:cxnSpLocks noChangeShapeType="1"/>
            <a:stCxn id="38917" idx="6"/>
            <a:endCxn id="38919" idx="2"/>
          </p:cNvCxnSpPr>
          <p:nvPr/>
        </p:nvCxnSpPr>
        <p:spPr bwMode="auto">
          <a:xfrm flipV="1">
            <a:off x="5486400" y="3887788"/>
            <a:ext cx="1189038" cy="457200"/>
          </a:xfrm>
          <a:prstGeom prst="straightConnector1">
            <a:avLst/>
          </a:prstGeom>
          <a:noFill/>
          <a:ln w="12700">
            <a:solidFill>
              <a:schemeClr val="tx1"/>
            </a:solidFill>
            <a:round/>
            <a:headEnd/>
            <a:tailEnd type="triangle" w="med" len="med"/>
          </a:ln>
        </p:spPr>
      </p:cxnSp>
      <p:cxnSp>
        <p:nvCxnSpPr>
          <p:cNvPr id="38925" name="AutoShape 25"/>
          <p:cNvCxnSpPr>
            <a:cxnSpLocks noChangeShapeType="1"/>
            <a:stCxn id="38917" idx="5"/>
            <a:endCxn id="38920" idx="2"/>
          </p:cNvCxnSpPr>
          <p:nvPr/>
        </p:nvCxnSpPr>
        <p:spPr bwMode="auto">
          <a:xfrm>
            <a:off x="5405438" y="4537075"/>
            <a:ext cx="1270000" cy="1362075"/>
          </a:xfrm>
          <a:prstGeom prst="straightConnector1">
            <a:avLst/>
          </a:prstGeom>
          <a:noFill/>
          <a:ln w="12700">
            <a:solidFill>
              <a:schemeClr val="tx1"/>
            </a:solidFill>
            <a:round/>
            <a:headEnd/>
            <a:tailEnd type="triangle" w="med" len="med"/>
          </a:ln>
        </p:spPr>
      </p:cxnSp>
      <p:sp>
        <p:nvSpPr>
          <p:cNvPr id="38926" name="Text Box 27"/>
          <p:cNvSpPr txBox="1">
            <a:spLocks noChangeArrowheads="1"/>
          </p:cNvSpPr>
          <p:nvPr/>
        </p:nvSpPr>
        <p:spPr bwMode="auto">
          <a:xfrm>
            <a:off x="4825308" y="4160838"/>
            <a:ext cx="547687"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i="1" dirty="0">
                <a:latin typeface="Times New Roman" pitchFamily="18" charset="0"/>
              </a:rPr>
              <a:t>S</a:t>
            </a:r>
          </a:p>
        </p:txBody>
      </p:sp>
      <p:sp>
        <p:nvSpPr>
          <p:cNvPr id="826396" name="Cloud"/>
          <p:cNvSpPr>
            <a:spLocks noChangeAspect="1" noEditPoints="1" noChangeArrowheads="1"/>
          </p:cNvSpPr>
          <p:nvPr/>
        </p:nvSpPr>
        <p:spPr bwMode="auto">
          <a:xfrm>
            <a:off x="8967788" y="3886200"/>
            <a:ext cx="908050" cy="6461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1600" b="1" i="1">
                <a:latin typeface="Arial" pitchFamily="34" charset="0"/>
              </a:rPr>
              <a:t>j</a:t>
            </a:r>
          </a:p>
        </p:txBody>
      </p:sp>
      <p:cxnSp>
        <p:nvCxnSpPr>
          <p:cNvPr id="38928" name="AutoShape 29"/>
          <p:cNvCxnSpPr>
            <a:cxnSpLocks noChangeShapeType="1"/>
            <a:stCxn id="38918" idx="6"/>
            <a:endCxn id="826396" idx="3"/>
          </p:cNvCxnSpPr>
          <p:nvPr/>
        </p:nvCxnSpPr>
        <p:spPr bwMode="auto">
          <a:xfrm>
            <a:off x="7223125" y="2881313"/>
            <a:ext cx="2198688" cy="1041400"/>
          </a:xfrm>
          <a:prstGeom prst="straightConnector1">
            <a:avLst/>
          </a:prstGeom>
          <a:noFill/>
          <a:ln w="12700">
            <a:solidFill>
              <a:schemeClr val="tx1"/>
            </a:solidFill>
            <a:round/>
            <a:headEnd/>
            <a:tailEnd type="triangle" w="med" len="med"/>
          </a:ln>
        </p:spPr>
      </p:cxnSp>
      <p:cxnSp>
        <p:nvCxnSpPr>
          <p:cNvPr id="38929" name="AutoShape 30"/>
          <p:cNvCxnSpPr>
            <a:cxnSpLocks noChangeShapeType="1"/>
            <a:stCxn id="38919" idx="6"/>
            <a:endCxn id="826396" idx="0"/>
          </p:cNvCxnSpPr>
          <p:nvPr/>
        </p:nvCxnSpPr>
        <p:spPr bwMode="auto">
          <a:xfrm>
            <a:off x="7223125" y="3887788"/>
            <a:ext cx="1747838" cy="322262"/>
          </a:xfrm>
          <a:prstGeom prst="straightConnector1">
            <a:avLst/>
          </a:prstGeom>
          <a:noFill/>
          <a:ln w="12700">
            <a:solidFill>
              <a:schemeClr val="tx1"/>
            </a:solidFill>
            <a:round/>
            <a:headEnd/>
            <a:tailEnd type="triangle" w="med" len="med"/>
          </a:ln>
        </p:spPr>
      </p:cxnSp>
      <p:cxnSp>
        <p:nvCxnSpPr>
          <p:cNvPr id="38930" name="AutoShape 31"/>
          <p:cNvCxnSpPr>
            <a:cxnSpLocks noChangeShapeType="1"/>
            <a:stCxn id="38920" idx="6"/>
            <a:endCxn id="826396" idx="1"/>
          </p:cNvCxnSpPr>
          <p:nvPr/>
        </p:nvCxnSpPr>
        <p:spPr bwMode="auto">
          <a:xfrm flipV="1">
            <a:off x="7223125" y="4532313"/>
            <a:ext cx="2198688" cy="1366837"/>
          </a:xfrm>
          <a:prstGeom prst="straightConnector1">
            <a:avLst/>
          </a:prstGeom>
          <a:noFill/>
          <a:ln w="12700">
            <a:solidFill>
              <a:schemeClr val="tx1"/>
            </a:solidFill>
            <a:round/>
            <a:headEnd/>
            <a:tailEnd type="triangle" w="med" len="med"/>
          </a:ln>
        </p:spPr>
      </p:cxnSp>
      <p:sp>
        <p:nvSpPr>
          <p:cNvPr id="38931" name="Text Box 34"/>
          <p:cNvSpPr txBox="1">
            <a:spLocks noChangeArrowheads="1"/>
          </p:cNvSpPr>
          <p:nvPr/>
        </p:nvSpPr>
        <p:spPr bwMode="auto">
          <a:xfrm>
            <a:off x="5768975" y="3155950"/>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a:t>
            </a:r>
            <a:endParaRPr lang="en-US" sz="2000" baseline="-25000">
              <a:latin typeface="Times New Roman" pitchFamily="18" charset="0"/>
            </a:endParaRPr>
          </a:p>
        </p:txBody>
      </p:sp>
      <p:sp>
        <p:nvSpPr>
          <p:cNvPr id="38932" name="Text Box 35"/>
          <p:cNvSpPr txBox="1">
            <a:spLocks noChangeArrowheads="1"/>
          </p:cNvSpPr>
          <p:nvPr/>
        </p:nvSpPr>
        <p:spPr bwMode="auto">
          <a:xfrm>
            <a:off x="5943600" y="3730625"/>
            <a:ext cx="457200"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38933" name="Text Box 36"/>
          <p:cNvSpPr txBox="1">
            <a:spLocks noChangeArrowheads="1"/>
          </p:cNvSpPr>
          <p:nvPr/>
        </p:nvSpPr>
        <p:spPr bwMode="auto">
          <a:xfrm>
            <a:off x="5913438" y="4806950"/>
            <a:ext cx="557212"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2</a:t>
            </a:r>
            <a:endParaRPr lang="en-US" sz="2000" baseline="-25000">
              <a:latin typeface="Times New Roman" pitchFamily="18" charset="0"/>
            </a:endParaRPr>
          </a:p>
        </p:txBody>
      </p:sp>
      <p:sp>
        <p:nvSpPr>
          <p:cNvPr id="38934" name="Oval 10"/>
          <p:cNvSpPr>
            <a:spLocks noChangeArrowheads="1"/>
          </p:cNvSpPr>
          <p:nvPr/>
        </p:nvSpPr>
        <p:spPr bwMode="auto">
          <a:xfrm>
            <a:off x="6702425" y="4659313"/>
            <a:ext cx="547688" cy="547687"/>
          </a:xfrm>
          <a:prstGeom prst="ellipse">
            <a:avLst/>
          </a:prstGeom>
          <a:solidFill>
            <a:srgbClr val="CCFFFF"/>
          </a:solidFill>
          <a:ln w="12700" algn="ctr">
            <a:solidFill>
              <a:schemeClr val="tx1"/>
            </a:solidFill>
            <a:round/>
            <a:headEnd/>
            <a:tailEnd/>
          </a:ln>
        </p:spPr>
        <p:txBody>
          <a:bodyPr wrap="none" anchor="ctr"/>
          <a:lstStyle/>
          <a:p>
            <a:endParaRPr lang="en-US"/>
          </a:p>
        </p:txBody>
      </p:sp>
      <p:cxnSp>
        <p:nvCxnSpPr>
          <p:cNvPr id="38935" name="AutoShape 24"/>
          <p:cNvCxnSpPr>
            <a:cxnSpLocks noChangeShapeType="1"/>
            <a:stCxn id="38917" idx="6"/>
            <a:endCxn id="38934" idx="2"/>
          </p:cNvCxnSpPr>
          <p:nvPr/>
        </p:nvCxnSpPr>
        <p:spPr bwMode="auto">
          <a:xfrm>
            <a:off x="5486400" y="4344988"/>
            <a:ext cx="1216025" cy="587375"/>
          </a:xfrm>
          <a:prstGeom prst="straightConnector1">
            <a:avLst/>
          </a:prstGeom>
          <a:noFill/>
          <a:ln w="12700">
            <a:solidFill>
              <a:schemeClr val="tx1"/>
            </a:solidFill>
            <a:round/>
            <a:headEnd/>
            <a:tailEnd type="triangle" w="med" len="med"/>
          </a:ln>
        </p:spPr>
      </p:cxnSp>
      <p:cxnSp>
        <p:nvCxnSpPr>
          <p:cNvPr id="38936" name="AutoShape 24"/>
          <p:cNvCxnSpPr>
            <a:cxnSpLocks noChangeShapeType="1"/>
            <a:stCxn id="38934" idx="6"/>
            <a:endCxn id="826396" idx="0"/>
          </p:cNvCxnSpPr>
          <p:nvPr/>
        </p:nvCxnSpPr>
        <p:spPr bwMode="auto">
          <a:xfrm flipV="1">
            <a:off x="7250113" y="4210050"/>
            <a:ext cx="1720850" cy="722313"/>
          </a:xfrm>
          <a:prstGeom prst="straightConnector1">
            <a:avLst/>
          </a:prstGeom>
          <a:noFill/>
          <a:ln w="12700">
            <a:solidFill>
              <a:schemeClr val="tx1"/>
            </a:solidFill>
            <a:round/>
            <a:headEnd/>
            <a:tailEnd type="triangle" w="med" len="med"/>
          </a:ln>
        </p:spPr>
      </p:cxnSp>
      <p:sp>
        <p:nvSpPr>
          <p:cNvPr id="38937" name="Text Box 34"/>
          <p:cNvSpPr txBox="1">
            <a:spLocks noChangeArrowheads="1"/>
          </p:cNvSpPr>
          <p:nvPr/>
        </p:nvSpPr>
        <p:spPr bwMode="auto">
          <a:xfrm>
            <a:off x="8070850" y="2965450"/>
            <a:ext cx="549275"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38938" name="Text Box 34"/>
          <p:cNvSpPr txBox="1">
            <a:spLocks noChangeArrowheads="1"/>
          </p:cNvSpPr>
          <p:nvPr/>
        </p:nvSpPr>
        <p:spPr bwMode="auto">
          <a:xfrm>
            <a:off x="7699375" y="3659188"/>
            <a:ext cx="549275"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38939" name="Text Box 35"/>
          <p:cNvSpPr txBox="1">
            <a:spLocks noChangeArrowheads="1"/>
          </p:cNvSpPr>
          <p:nvPr/>
        </p:nvSpPr>
        <p:spPr bwMode="auto">
          <a:xfrm>
            <a:off x="6042025" y="4303713"/>
            <a:ext cx="457200" cy="411162"/>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4</a:t>
            </a:r>
            <a:endParaRPr lang="en-US" sz="2000" baseline="-25000">
              <a:latin typeface="Times New Roman" pitchFamily="18" charset="0"/>
            </a:endParaRPr>
          </a:p>
        </p:txBody>
      </p:sp>
      <p:sp>
        <p:nvSpPr>
          <p:cNvPr id="38940" name="Text Box 35"/>
          <p:cNvSpPr txBox="1">
            <a:spLocks noChangeArrowheads="1"/>
          </p:cNvSpPr>
          <p:nvPr/>
        </p:nvSpPr>
        <p:spPr bwMode="auto">
          <a:xfrm>
            <a:off x="7515225" y="4346575"/>
            <a:ext cx="644525"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10</a:t>
            </a:r>
            <a:endParaRPr lang="en-US" sz="2000" baseline="-25000">
              <a:latin typeface="Times New Roman" pitchFamily="18" charset="0"/>
            </a:endParaRPr>
          </a:p>
        </p:txBody>
      </p:sp>
      <p:sp>
        <p:nvSpPr>
          <p:cNvPr id="38941" name="Text Box 36"/>
          <p:cNvSpPr txBox="1">
            <a:spLocks noChangeArrowheads="1"/>
          </p:cNvSpPr>
          <p:nvPr/>
        </p:nvSpPr>
        <p:spPr bwMode="auto">
          <a:xfrm>
            <a:off x="7331075" y="5267325"/>
            <a:ext cx="557213" cy="411163"/>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2000">
                <a:latin typeface="Times New Roman" pitchFamily="18" charset="0"/>
              </a:rPr>
              <a:t>11</a:t>
            </a:r>
            <a:endParaRPr lang="en-US" sz="2000" baseline="-25000">
              <a:latin typeface="Times New Roman" pitchFamily="18" charset="0"/>
            </a:endParaRPr>
          </a:p>
        </p:txBody>
      </p:sp>
      <p:sp>
        <p:nvSpPr>
          <p:cNvPr id="38942" name="Text Box 21"/>
          <p:cNvSpPr txBox="1">
            <a:spLocks noChangeArrowheads="1"/>
          </p:cNvSpPr>
          <p:nvPr/>
        </p:nvSpPr>
        <p:spPr bwMode="auto">
          <a:xfrm>
            <a:off x="6639462" y="47783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R3</a:t>
            </a:r>
          </a:p>
        </p:txBody>
      </p:sp>
      <p:sp>
        <p:nvSpPr>
          <p:cNvPr id="38943" name="Text Box 21"/>
          <p:cNvSpPr txBox="1">
            <a:spLocks noChangeArrowheads="1"/>
          </p:cNvSpPr>
          <p:nvPr/>
        </p:nvSpPr>
        <p:spPr bwMode="auto">
          <a:xfrm>
            <a:off x="6623587" y="5743575"/>
            <a:ext cx="547688" cy="346075"/>
          </a:xfrm>
          <a:prstGeom prst="rect">
            <a:avLst/>
          </a:prstGeom>
          <a:noFill/>
          <a:ln w="9525">
            <a:noFill/>
            <a:miter lim="800000"/>
            <a:headEnd/>
            <a:tailEnd/>
          </a:ln>
        </p:spPr>
        <p:txBody>
          <a:bodyPr lIns="101882" tIns="50941" rIns="101882" bIns="50941">
            <a:spAutoFit/>
          </a:bodyPr>
          <a:lstStyle/>
          <a:p>
            <a:pPr defTabSz="1019175">
              <a:spcBef>
                <a:spcPct val="50000"/>
              </a:spcBef>
              <a:buClrTx/>
              <a:buSzTx/>
              <a:buFontTx/>
              <a:buNone/>
            </a:pPr>
            <a:r>
              <a:rPr lang="en-US" sz="1600">
                <a:latin typeface="Times New Roman" pitchFamily="18" charset="0"/>
              </a:rPr>
              <a:t>R4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txDef>
      <a:spPr>
        <a:noFill/>
      </a:spPr>
      <a:bodyPr wrap="none" lIns="0" tIns="0" rIns="0" bIns="0" rtlCol="0" anchor="ctr">
        <a:spAutoFit/>
      </a:bodyPr>
      <a:lstStyle>
        <a:defPPr algn="ctr">
          <a:defRPr dirty="0" smtClean="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80148216</TotalTime>
  <Pages>9</Pages>
  <Words>4898</Words>
  <Application>Microsoft Office PowerPoint</Application>
  <PresentationFormat>Custom</PresentationFormat>
  <Paragraphs>1208</Paragraphs>
  <Slides>43</Slides>
  <Notes>43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43</vt:i4>
      </vt:variant>
    </vt:vector>
  </HeadingPairs>
  <TitlesOfParts>
    <vt:vector size="46" baseType="lpstr">
      <vt:lpstr>1_Blank Presentation</vt:lpstr>
      <vt:lpstr>Blank Presentation</vt:lpstr>
      <vt:lpstr>Equation</vt:lpstr>
      <vt:lpstr>16. Intra-Domain Routing Protocols</vt:lpstr>
      <vt:lpstr>A Distance Vector Protocol:  EIGRP</vt:lpstr>
      <vt:lpstr>Basic EIGRP Operation</vt:lpstr>
      <vt:lpstr>EIGRP Metrics</vt:lpstr>
      <vt:lpstr>EIGRP Path Cost Computation</vt:lpstr>
      <vt:lpstr>EIGRP Loop Avoidance</vt:lpstr>
      <vt:lpstr>EIGRP Path Selection</vt:lpstr>
      <vt:lpstr>Feasible/Reported Distance &amp; Feasible Successors</vt:lpstr>
      <vt:lpstr>Sample Path Update Process</vt:lpstr>
      <vt:lpstr>Sample Path Update Process – Step 1</vt:lpstr>
      <vt:lpstr>Sample Path Update Process – Step 2</vt:lpstr>
      <vt:lpstr>Revisiting Loop Avoidance</vt:lpstr>
      <vt:lpstr>Two Link-State Protocols</vt:lpstr>
      <vt:lpstr>OSPF Overview</vt:lpstr>
      <vt:lpstr>Sample OSPF Network</vt:lpstr>
      <vt:lpstr>What Is a Router LSA?</vt:lpstr>
      <vt:lpstr>What Is a Network LSA?</vt:lpstr>
      <vt:lpstr>Building an Area Topology Map</vt:lpstr>
      <vt:lpstr>Building an Area Topology Map</vt:lpstr>
      <vt:lpstr>Building an Area Topology Map</vt:lpstr>
      <vt:lpstr>Building an Area Topology Map</vt:lpstr>
      <vt:lpstr>Building an Area Topology Map</vt:lpstr>
      <vt:lpstr>Building an Area Topology Map</vt:lpstr>
      <vt:lpstr>An ABR’s Perspective – (1)</vt:lpstr>
      <vt:lpstr>An ABR’s Perspective – (2)</vt:lpstr>
      <vt:lpstr>Another Link State Protocol: IS-IS</vt:lpstr>
      <vt:lpstr>IS-IS–OSPF Differences</vt:lpstr>
      <vt:lpstr>More on IS-IS Differences</vt:lpstr>
      <vt:lpstr>Level 2 Backbone</vt:lpstr>
      <vt:lpstr>Routing and Traffic Engineering</vt:lpstr>
      <vt:lpstr>Exercise</vt:lpstr>
      <vt:lpstr>Exercise</vt:lpstr>
      <vt:lpstr>Exercise</vt:lpstr>
      <vt:lpstr>Exercise</vt:lpstr>
      <vt:lpstr>Exercise</vt:lpstr>
      <vt:lpstr>Exercise</vt:lpstr>
      <vt:lpstr>OSPF Example</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 Guerin</cp:lastModifiedBy>
  <cp:revision>871</cp:revision>
  <cp:lastPrinted>2014-10-12T14:36:01Z</cp:lastPrinted>
  <dcterms:created xsi:type="dcterms:W3CDTF">2012-08-26T15:26:48Z</dcterms:created>
  <dcterms:modified xsi:type="dcterms:W3CDTF">2017-06-30T00:15:45Z</dcterms:modified>
</cp:coreProperties>
</file>