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0" r:id="rId2"/>
  </p:sldMasterIdLst>
  <p:notesMasterIdLst>
    <p:notesMasterId r:id="rId35"/>
  </p:notesMasterIdLst>
  <p:handoutMasterIdLst>
    <p:handoutMasterId r:id="rId36"/>
  </p:handoutMasterIdLst>
  <p:sldIdLst>
    <p:sldId id="362" r:id="rId3"/>
    <p:sldId id="441" r:id="rId4"/>
    <p:sldId id="442" r:id="rId5"/>
    <p:sldId id="488" r:id="rId6"/>
    <p:sldId id="489" r:id="rId7"/>
    <p:sldId id="490" r:id="rId8"/>
    <p:sldId id="497" r:id="rId9"/>
    <p:sldId id="498" r:id="rId10"/>
    <p:sldId id="449" r:id="rId11"/>
    <p:sldId id="450" r:id="rId12"/>
    <p:sldId id="451" r:id="rId13"/>
    <p:sldId id="452" r:id="rId14"/>
    <p:sldId id="454" r:id="rId15"/>
    <p:sldId id="455" r:id="rId16"/>
    <p:sldId id="457" r:id="rId17"/>
    <p:sldId id="529" r:id="rId18"/>
    <p:sldId id="459" r:id="rId19"/>
    <p:sldId id="474" r:id="rId20"/>
    <p:sldId id="491" r:id="rId21"/>
    <p:sldId id="492" r:id="rId22"/>
    <p:sldId id="463" r:id="rId23"/>
    <p:sldId id="493" r:id="rId24"/>
    <p:sldId id="494" r:id="rId25"/>
    <p:sldId id="517" r:id="rId26"/>
    <p:sldId id="513" r:id="rId27"/>
    <p:sldId id="480" r:id="rId28"/>
    <p:sldId id="523" r:id="rId29"/>
    <p:sldId id="524" r:id="rId30"/>
    <p:sldId id="525" r:id="rId31"/>
    <p:sldId id="526" r:id="rId32"/>
    <p:sldId id="527" r:id="rId33"/>
    <p:sldId id="528" r:id="rId34"/>
  </p:sldIdLst>
  <p:sldSz cx="10058400" cy="7772400"/>
  <p:notesSz cx="7315200" cy="9601200"/>
  <p:defaultTextStyle>
    <a:defPPr>
      <a:defRPr lang="en-US"/>
    </a:defPPr>
    <a:lvl1pPr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1pPr>
    <a:lvl2pPr marL="4572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2pPr>
    <a:lvl3pPr marL="9144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3pPr>
    <a:lvl4pPr marL="13716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4pPr>
    <a:lvl5pPr marL="18288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5pPr>
    <a:lvl6pPr marL="2286000" algn="l" defTabSz="457200" rtl="0" eaLnBrk="1" latinLnBrk="0" hangingPunct="1">
      <a:defRPr kern="1200">
        <a:solidFill>
          <a:schemeClr val="tx2"/>
        </a:solidFill>
        <a:latin typeface="Book Antiqua" charset="0"/>
        <a:ea typeface="ＭＳ Ｐゴシック" charset="-128"/>
        <a:cs typeface="ＭＳ Ｐゴシック" charset="-128"/>
      </a:defRPr>
    </a:lvl6pPr>
    <a:lvl7pPr marL="2743200" algn="l" defTabSz="457200" rtl="0" eaLnBrk="1" latinLnBrk="0" hangingPunct="1">
      <a:defRPr kern="1200">
        <a:solidFill>
          <a:schemeClr val="tx2"/>
        </a:solidFill>
        <a:latin typeface="Book Antiqua" charset="0"/>
        <a:ea typeface="ＭＳ Ｐゴシック" charset="-128"/>
        <a:cs typeface="ＭＳ Ｐゴシック" charset="-128"/>
      </a:defRPr>
    </a:lvl7pPr>
    <a:lvl8pPr marL="3200400" algn="l" defTabSz="457200" rtl="0" eaLnBrk="1" latinLnBrk="0" hangingPunct="1">
      <a:defRPr kern="1200">
        <a:solidFill>
          <a:schemeClr val="tx2"/>
        </a:solidFill>
        <a:latin typeface="Book Antiqua" charset="0"/>
        <a:ea typeface="ＭＳ Ｐゴシック" charset="-128"/>
        <a:cs typeface="ＭＳ Ｐゴシック" charset="-128"/>
      </a:defRPr>
    </a:lvl8pPr>
    <a:lvl9pPr marL="3657600" algn="l" defTabSz="457200" rtl="0" eaLnBrk="1" latinLnBrk="0" hangingPunct="1">
      <a:defRPr kern="1200">
        <a:solidFill>
          <a:schemeClr val="tx2"/>
        </a:solidFill>
        <a:latin typeface="Book Antiqu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chemeClr val="bg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CC"/>
    <a:srgbClr val="FFFFDB"/>
    <a:srgbClr val="FFFFA3"/>
    <a:srgbClr val="FFFF89"/>
    <a:srgbClr val="F7E324"/>
    <a:srgbClr val="CAFEB2"/>
    <a:srgbClr val="70898E"/>
    <a:srgbClr val="8BA8AD"/>
    <a:srgbClr val="A7C8CD"/>
    <a:srgbClr val="50B1C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441" autoAdjust="0"/>
  </p:normalViewPr>
  <p:slideViewPr>
    <p:cSldViewPr snapToGrid="0">
      <p:cViewPr varScale="1">
        <p:scale>
          <a:sx n="89" d="100"/>
          <a:sy n="89" d="100"/>
        </p:scale>
        <p:origin x="-108" y="-222"/>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656" y="-1640"/>
            <a:ext cx="3168927" cy="480388"/>
          </a:xfrm>
          <a:prstGeom prst="rect">
            <a:avLst/>
          </a:prstGeom>
          <a:noFill/>
          <a:ln w="9525">
            <a:noFill/>
            <a:miter lim="800000"/>
            <a:headEnd/>
            <a:tailEnd/>
          </a:ln>
          <a:effectLst/>
        </p:spPr>
        <p:txBody>
          <a:bodyPr vert="horz" wrap="square" lIns="19768" tIns="0" rIns="19768" bIns="0" numCol="1" anchor="t" anchorCtr="0" compatLnSpc="1">
            <a:prstTxWarp prst="textNoShape">
              <a:avLst/>
            </a:prstTxWarp>
          </a:bodyPr>
          <a:lstStyle>
            <a:lvl1pPr algn="l" defTabSz="987905">
              <a:defRPr sz="1000" i="1"/>
            </a:lvl1pPr>
          </a:lstStyle>
          <a:p>
            <a:pPr>
              <a:defRPr/>
            </a:pPr>
            <a:endParaRPr lang="en-US"/>
          </a:p>
        </p:txBody>
      </p:sp>
      <p:sp>
        <p:nvSpPr>
          <p:cNvPr id="3075" name="Rectangle 3"/>
          <p:cNvSpPr>
            <a:spLocks noGrp="1" noChangeArrowheads="1"/>
          </p:cNvSpPr>
          <p:nvPr>
            <p:ph type="dt" sz="quarter" idx="1"/>
          </p:nvPr>
        </p:nvSpPr>
        <p:spPr bwMode="auto">
          <a:xfrm>
            <a:off x="4146275" y="-1640"/>
            <a:ext cx="3168926" cy="480388"/>
          </a:xfrm>
          <a:prstGeom prst="rect">
            <a:avLst/>
          </a:prstGeom>
          <a:noFill/>
          <a:ln w="9525">
            <a:noFill/>
            <a:miter lim="800000"/>
            <a:headEnd/>
            <a:tailEnd/>
          </a:ln>
          <a:effectLst/>
        </p:spPr>
        <p:txBody>
          <a:bodyPr vert="horz" wrap="square" lIns="19768" tIns="0" rIns="19768" bIns="0" numCol="1" anchor="t" anchorCtr="0" compatLnSpc="1">
            <a:prstTxWarp prst="textNoShape">
              <a:avLst/>
            </a:prstTxWarp>
          </a:bodyPr>
          <a:lstStyle>
            <a:lvl1pPr defTabSz="987905">
              <a:defRPr sz="1000" i="1"/>
            </a:lvl1pPr>
          </a:lstStyle>
          <a:p>
            <a:pPr>
              <a:defRPr/>
            </a:pPr>
            <a:endParaRPr lang="en-US"/>
          </a:p>
        </p:txBody>
      </p:sp>
      <p:sp>
        <p:nvSpPr>
          <p:cNvPr id="3076" name="Rectangle 4"/>
          <p:cNvSpPr>
            <a:spLocks noGrp="1" noChangeArrowheads="1"/>
          </p:cNvSpPr>
          <p:nvPr>
            <p:ph type="ftr" sz="quarter" idx="2"/>
          </p:nvPr>
        </p:nvSpPr>
        <p:spPr bwMode="auto">
          <a:xfrm>
            <a:off x="-1656" y="9122452"/>
            <a:ext cx="3168927" cy="480388"/>
          </a:xfrm>
          <a:prstGeom prst="rect">
            <a:avLst/>
          </a:prstGeom>
          <a:noFill/>
          <a:ln w="9525">
            <a:noFill/>
            <a:miter lim="800000"/>
            <a:headEnd/>
            <a:tailEnd/>
          </a:ln>
          <a:effectLst/>
        </p:spPr>
        <p:txBody>
          <a:bodyPr vert="horz" wrap="square" lIns="19768" tIns="0" rIns="19768" bIns="0" numCol="1" anchor="b" anchorCtr="0" compatLnSpc="1">
            <a:prstTxWarp prst="textNoShape">
              <a:avLst/>
            </a:prstTxWarp>
          </a:bodyPr>
          <a:lstStyle>
            <a:lvl1pPr algn="l" defTabSz="987905">
              <a:defRPr sz="1000" i="1"/>
            </a:lvl1pPr>
          </a:lstStyle>
          <a:p>
            <a:pPr>
              <a:defRPr/>
            </a:pPr>
            <a:endParaRPr lang="en-US"/>
          </a:p>
        </p:txBody>
      </p:sp>
      <p:sp>
        <p:nvSpPr>
          <p:cNvPr id="3077" name="Rectangle 5"/>
          <p:cNvSpPr>
            <a:spLocks noGrp="1" noChangeArrowheads="1"/>
          </p:cNvSpPr>
          <p:nvPr>
            <p:ph type="sldNum" sz="quarter" idx="3"/>
          </p:nvPr>
        </p:nvSpPr>
        <p:spPr bwMode="auto">
          <a:xfrm>
            <a:off x="4146275" y="9122452"/>
            <a:ext cx="3168926" cy="480388"/>
          </a:xfrm>
          <a:prstGeom prst="rect">
            <a:avLst/>
          </a:prstGeom>
          <a:noFill/>
          <a:ln w="9525">
            <a:noFill/>
            <a:miter lim="800000"/>
            <a:headEnd/>
            <a:tailEnd/>
          </a:ln>
          <a:effectLst/>
        </p:spPr>
        <p:txBody>
          <a:bodyPr vert="horz" wrap="square" lIns="19768" tIns="0" rIns="19768" bIns="0" numCol="1" anchor="b" anchorCtr="0" compatLnSpc="1">
            <a:prstTxWarp prst="textNoShape">
              <a:avLst/>
            </a:prstTxWarp>
          </a:bodyPr>
          <a:lstStyle>
            <a:lvl1pPr defTabSz="987905">
              <a:defRPr sz="1000" i="1"/>
            </a:lvl1pPr>
          </a:lstStyle>
          <a:p>
            <a:pPr>
              <a:defRPr/>
            </a:pPr>
            <a:fld id="{9FFC03EE-2879-4F41-A72A-15A9C64D4D23}" type="slidenum">
              <a:rPr lang="en-US"/>
              <a:pPr>
                <a:defRPr/>
              </a:pPr>
              <a:t>‹#›</a:t>
            </a:fld>
            <a:endParaRPr lang="en-US"/>
          </a:p>
        </p:txBody>
      </p:sp>
    </p:spTree>
    <p:extLst>
      <p:ext uri="{BB962C8B-B14F-4D97-AF65-F5344CB8AC3E}">
        <p14:creationId xmlns="" xmlns:p14="http://schemas.microsoft.com/office/powerpoint/2010/main" val="2106270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656" y="-1640"/>
            <a:ext cx="3168927" cy="480388"/>
          </a:xfrm>
          <a:prstGeom prst="rect">
            <a:avLst/>
          </a:prstGeom>
          <a:noFill/>
          <a:ln w="9525">
            <a:noFill/>
            <a:miter lim="800000"/>
            <a:headEnd/>
            <a:tailEnd/>
          </a:ln>
          <a:effectLst/>
        </p:spPr>
        <p:txBody>
          <a:bodyPr vert="horz" wrap="square" lIns="19768" tIns="0" rIns="19768" bIns="0" numCol="1" anchor="t" anchorCtr="0" compatLnSpc="1">
            <a:prstTxWarp prst="textNoShape">
              <a:avLst/>
            </a:prstTxWarp>
          </a:bodyPr>
          <a:lstStyle>
            <a:lvl1pPr algn="l" defTabSz="987905">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46275" y="-1640"/>
            <a:ext cx="3168926" cy="480388"/>
          </a:xfrm>
          <a:prstGeom prst="rect">
            <a:avLst/>
          </a:prstGeom>
          <a:noFill/>
          <a:ln w="9525">
            <a:noFill/>
            <a:miter lim="800000"/>
            <a:headEnd/>
            <a:tailEnd/>
          </a:ln>
          <a:effectLst/>
        </p:spPr>
        <p:txBody>
          <a:bodyPr vert="horz" wrap="square" lIns="19768" tIns="0" rIns="19768" bIns="0" numCol="1" anchor="t" anchorCtr="0" compatLnSpc="1">
            <a:prstTxWarp prst="textNoShape">
              <a:avLst/>
            </a:prstTxWarp>
          </a:bodyPr>
          <a:lstStyle>
            <a:lvl1pPr defTabSz="987905">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1656" y="9122452"/>
            <a:ext cx="3168927" cy="480388"/>
          </a:xfrm>
          <a:prstGeom prst="rect">
            <a:avLst/>
          </a:prstGeom>
          <a:noFill/>
          <a:ln w="9525">
            <a:noFill/>
            <a:miter lim="800000"/>
            <a:headEnd/>
            <a:tailEnd/>
          </a:ln>
          <a:effectLst/>
        </p:spPr>
        <p:txBody>
          <a:bodyPr vert="horz" wrap="square" lIns="19768" tIns="0" rIns="19768" bIns="0" numCol="1" anchor="b" anchorCtr="0" compatLnSpc="1">
            <a:prstTxWarp prst="textNoShape">
              <a:avLst/>
            </a:prstTxWarp>
          </a:bodyPr>
          <a:lstStyle>
            <a:lvl1pPr algn="l" defTabSz="987905">
              <a:defRPr sz="1000" i="1">
                <a:solidFill>
                  <a:schemeClr val="tx1"/>
                </a:solidFill>
                <a:latin typeface="Times New Roman" charset="0"/>
              </a:defRPr>
            </a:lvl1pPr>
          </a:lstStyle>
          <a:p>
            <a:pPr>
              <a:defRPr/>
            </a:pPr>
            <a:endParaRPr lang="en-US"/>
          </a:p>
        </p:txBody>
      </p:sp>
      <p:sp>
        <p:nvSpPr>
          <p:cNvPr id="2053" name="Rectangle 5"/>
          <p:cNvSpPr>
            <a:spLocks noGrp="1" noChangeArrowheads="1"/>
          </p:cNvSpPr>
          <p:nvPr>
            <p:ph type="sldNum" sz="quarter" idx="5"/>
          </p:nvPr>
        </p:nvSpPr>
        <p:spPr bwMode="auto">
          <a:xfrm>
            <a:off x="4146275" y="9122452"/>
            <a:ext cx="3168926" cy="480388"/>
          </a:xfrm>
          <a:prstGeom prst="rect">
            <a:avLst/>
          </a:prstGeom>
          <a:noFill/>
          <a:ln w="9525">
            <a:noFill/>
            <a:miter lim="800000"/>
            <a:headEnd/>
            <a:tailEnd/>
          </a:ln>
          <a:effectLst/>
        </p:spPr>
        <p:txBody>
          <a:bodyPr vert="horz" wrap="square" lIns="19768" tIns="0" rIns="19768" bIns="0" numCol="1" anchor="b" anchorCtr="0" compatLnSpc="1">
            <a:prstTxWarp prst="textNoShape">
              <a:avLst/>
            </a:prstTxWarp>
          </a:bodyPr>
          <a:lstStyle>
            <a:lvl1pPr defTabSz="987905">
              <a:defRPr sz="1000" i="1">
                <a:solidFill>
                  <a:schemeClr val="tx1"/>
                </a:solidFill>
                <a:latin typeface="Times New Roman" charset="0"/>
              </a:defRPr>
            </a:lvl1pPr>
          </a:lstStyle>
          <a:p>
            <a:pPr>
              <a:defRPr/>
            </a:pPr>
            <a:fld id="{3FA952C1-0F39-B041-8D51-B7A31F96C81E}" type="slidenum">
              <a:rPr lang="en-US"/>
              <a:pPr>
                <a:defRPr/>
              </a:pPr>
              <a:t>‹#›</a:t>
            </a:fld>
            <a:endParaRPr lang="en-US"/>
          </a:p>
        </p:txBody>
      </p:sp>
      <p:sp>
        <p:nvSpPr>
          <p:cNvPr id="2054" name="Rectangle 6"/>
          <p:cNvSpPr>
            <a:spLocks noGrp="1" noChangeArrowheads="1"/>
          </p:cNvSpPr>
          <p:nvPr>
            <p:ph type="body" sz="quarter" idx="3"/>
          </p:nvPr>
        </p:nvSpPr>
        <p:spPr bwMode="auto">
          <a:xfrm>
            <a:off x="975693" y="4561227"/>
            <a:ext cx="5362160" cy="4318573"/>
          </a:xfrm>
          <a:prstGeom prst="rect">
            <a:avLst/>
          </a:prstGeom>
          <a:noFill/>
          <a:ln w="9525">
            <a:noFill/>
            <a:miter lim="800000"/>
            <a:headEnd/>
            <a:tailEnd/>
          </a:ln>
          <a:effectLst/>
        </p:spPr>
        <p:txBody>
          <a:bodyPr vert="horz" wrap="square" lIns="97190" tIns="49419" rIns="97190" bIns="49419"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7" name="Rectangle 7"/>
          <p:cNvSpPr>
            <a:spLocks noGrp="1" noRot="1" noChangeAspect="1" noChangeArrowheads="1" noTextEdit="1"/>
          </p:cNvSpPr>
          <p:nvPr>
            <p:ph type="sldImg" idx="2"/>
          </p:nvPr>
        </p:nvSpPr>
        <p:spPr bwMode="auto">
          <a:xfrm>
            <a:off x="1325563" y="720725"/>
            <a:ext cx="4660900" cy="3602038"/>
          </a:xfrm>
          <a:prstGeom prst="rect">
            <a:avLst/>
          </a:prstGeom>
          <a:noFill/>
          <a:ln w="12700">
            <a:solidFill>
              <a:schemeClr val="tx1"/>
            </a:solidFill>
            <a:miter lim="800000"/>
            <a:headEnd/>
            <a:tailEnd/>
          </a:ln>
        </p:spPr>
      </p:sp>
    </p:spTree>
    <p:extLst>
      <p:ext uri="{BB962C8B-B14F-4D97-AF65-F5344CB8AC3E}">
        <p14:creationId xmlns="" xmlns:p14="http://schemas.microsoft.com/office/powerpoint/2010/main" val="2221691413"/>
      </p:ext>
    </p:extLst>
  </p:cSld>
  <p:clrMap bg1="lt1" tx1="dk1" bg2="lt2" tx2="dk2" accent1="accent1" accent2="accent2" accent3="accent3" accent4="accent4" accent5="accent5" accent6="accent6" hlink="hlink" folHlink="folHlink"/>
  <p:hf hdr="0" ftr="0" dt="0"/>
  <p:notesStyle>
    <a:lvl1pPr algn="l" defTabSz="952500"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66725"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33450"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98588"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65313"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p:spPr>
        <p:txBody>
          <a:bodyPr/>
          <a:lstStyle/>
          <a:p>
            <a:endParaRPr lang="en-US"/>
          </a:p>
        </p:txBody>
      </p:sp>
      <p:sp>
        <p:nvSpPr>
          <p:cNvPr id="32772" name="Slide Number Placeholder 3"/>
          <p:cNvSpPr>
            <a:spLocks noGrp="1"/>
          </p:cNvSpPr>
          <p:nvPr>
            <p:ph type="sldNum" sz="quarter" idx="5"/>
          </p:nvPr>
        </p:nvSpPr>
        <p:spPr>
          <a:noFill/>
        </p:spPr>
        <p:txBody>
          <a:bodyPr/>
          <a:lstStyle/>
          <a:p>
            <a:fld id="{EAE66E4A-7140-6A48-9BA4-B7989D740E0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10</a:t>
            </a:fld>
            <a:endParaRPr lang="en-US"/>
          </a:p>
        </p:txBody>
      </p:sp>
    </p:spTree>
    <p:extLst>
      <p:ext uri="{BB962C8B-B14F-4D97-AF65-F5344CB8AC3E}">
        <p14:creationId xmlns="" xmlns:p14="http://schemas.microsoft.com/office/powerpoint/2010/main" val="2034620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11</a:t>
            </a:fld>
            <a:endParaRPr lang="en-US"/>
          </a:p>
        </p:txBody>
      </p:sp>
    </p:spTree>
    <p:extLst>
      <p:ext uri="{BB962C8B-B14F-4D97-AF65-F5344CB8AC3E}">
        <p14:creationId xmlns="" xmlns:p14="http://schemas.microsoft.com/office/powerpoint/2010/main" val="3680054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12</a:t>
            </a:fld>
            <a:endParaRPr lang="en-US"/>
          </a:p>
        </p:txBody>
      </p:sp>
    </p:spTree>
    <p:extLst>
      <p:ext uri="{BB962C8B-B14F-4D97-AF65-F5344CB8AC3E}">
        <p14:creationId xmlns="" xmlns:p14="http://schemas.microsoft.com/office/powerpoint/2010/main" val="26751117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RG: In this single link</a:t>
            </a:r>
            <a:r>
              <a:rPr lang="en-US" baseline="0" dirty="0" smtClean="0"/>
              <a:t> scenario, lost packets never waste bandwidth on the bottleneck link out of the router (there is plenty of spare capacity on the link from the senders to the router). Packets coming out of the router’s buffer are never duplicates since </a:t>
            </a:r>
            <a:r>
              <a:rPr lang="en-US" baseline="0" dirty="0" err="1" smtClean="0"/>
              <a:t>retranmissions</a:t>
            </a:r>
            <a:r>
              <a:rPr lang="en-US" baseline="0" dirty="0" smtClean="0"/>
              <a:t> only take place if a packet is known to be lost.</a:t>
            </a:r>
            <a:endParaRPr lang="en-US" dirty="0" smtClean="0"/>
          </a:p>
          <a:p>
            <a:r>
              <a:rPr lang="en-US" dirty="0" smtClean="0"/>
              <a:t>JDD</a:t>
            </a:r>
            <a:r>
              <a:rPr lang="en-US" dirty="0" smtClean="0"/>
              <a:t>: Why is asymptote</a:t>
            </a:r>
            <a:r>
              <a:rPr lang="en-US" baseline="0" dirty="0" smtClean="0"/>
              <a:t> R/2?</a:t>
            </a:r>
          </a:p>
          <a:p>
            <a:r>
              <a:rPr lang="en-US" baseline="0" dirty="0" smtClean="0"/>
              <a:t>Because of definition of scenario, Host only resends packets that are lost. </a:t>
            </a:r>
          </a:p>
          <a:p>
            <a:r>
              <a:rPr lang="en-US" baseline="0" dirty="0" smtClean="0">
                <a:latin typeface="Arial"/>
                <a:cs typeface="Arial"/>
              </a:rPr>
              <a:t>So, what comes out of buffer is always </a:t>
            </a:r>
            <a:r>
              <a:rPr lang="en-US" baseline="0" dirty="0" err="1" smtClean="0">
                <a:latin typeface="Arial"/>
                <a:cs typeface="Arial"/>
              </a:rPr>
              <a:t>goodput</a:t>
            </a:r>
            <a:r>
              <a:rPr lang="en-US" baseline="0" dirty="0" smtClean="0">
                <a:latin typeface="Arial"/>
                <a:cs typeface="Arial"/>
              </a:rPr>
              <a:t>.</a:t>
            </a:r>
          </a:p>
          <a:p>
            <a:r>
              <a:rPr lang="en-US" baseline="0" dirty="0" smtClean="0">
                <a:solidFill>
                  <a:schemeClr val="tx1"/>
                </a:solidFill>
                <a:latin typeface="Arial"/>
                <a:cs typeface="Arial"/>
              </a:rPr>
              <a:t>If we continue to increase </a:t>
            </a:r>
            <a:r>
              <a:rPr lang="en-US" sz="1200" baseline="0" dirty="0" smtClean="0">
                <a:solidFill>
                  <a:schemeClr val="tx1"/>
                </a:solidFill>
                <a:latin typeface="Arial"/>
                <a:cs typeface="Arial"/>
              </a:rPr>
              <a:t>input rate, </a:t>
            </a:r>
          </a:p>
          <a:p>
            <a:r>
              <a:rPr lang="en-US" sz="1200" baseline="0" dirty="0" smtClean="0">
                <a:solidFill>
                  <a:schemeClr val="tx1"/>
                </a:solidFill>
                <a:latin typeface="Arial"/>
                <a:cs typeface="Arial"/>
              </a:rPr>
              <a:t>we should expect to continue to increase</a:t>
            </a:r>
          </a:p>
          <a:p>
            <a:r>
              <a:rPr lang="en-US" sz="1200" baseline="0" dirty="0" smtClean="0">
                <a:solidFill>
                  <a:schemeClr val="tx1"/>
                </a:solidFill>
                <a:latin typeface="Arial"/>
                <a:cs typeface="Arial"/>
              </a:rPr>
              <a:t>data rate coming out of buffer but it will never exceed R/2.</a:t>
            </a:r>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13</a:t>
            </a:fld>
            <a:endParaRPr lang="en-US"/>
          </a:p>
        </p:txBody>
      </p:sp>
    </p:spTree>
    <p:extLst>
      <p:ext uri="{BB962C8B-B14F-4D97-AF65-F5344CB8AC3E}">
        <p14:creationId xmlns="" xmlns:p14="http://schemas.microsoft.com/office/powerpoint/2010/main" val="3903383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14</a:t>
            </a:fld>
            <a:endParaRPr lang="en-US"/>
          </a:p>
        </p:txBody>
      </p:sp>
    </p:spTree>
    <p:extLst>
      <p:ext uri="{BB962C8B-B14F-4D97-AF65-F5344CB8AC3E}">
        <p14:creationId xmlns="" xmlns:p14="http://schemas.microsoft.com/office/powerpoint/2010/main" val="230337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input rate increases</a:t>
            </a:r>
            <a:r>
              <a:rPr lang="en-US" baseline="0" dirty="0" smtClean="0"/>
              <a:t> for each Host, the second hop router for a path will have traffic arriving</a:t>
            </a:r>
          </a:p>
          <a:p>
            <a:r>
              <a:rPr lang="en-US" baseline="0" dirty="0" smtClean="0"/>
              <a:t>from two sources, a host and a router. The traffic from the host becomes a larger and larger</a:t>
            </a:r>
          </a:p>
          <a:p>
            <a:r>
              <a:rPr lang="en-US" baseline="0" dirty="0" smtClean="0"/>
              <a:t>percentage of the load offered to the router and the throughput for the traffic from the router</a:t>
            </a:r>
          </a:p>
          <a:p>
            <a:r>
              <a:rPr lang="en-US" baseline="0" dirty="0" smtClean="0"/>
              <a:t>goes to 0.</a:t>
            </a:r>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15</a:t>
            </a:fld>
            <a:endParaRPr lang="en-US"/>
          </a:p>
        </p:txBody>
      </p:sp>
    </p:spTree>
    <p:extLst>
      <p:ext uri="{BB962C8B-B14F-4D97-AF65-F5344CB8AC3E}">
        <p14:creationId xmlns="" xmlns:p14="http://schemas.microsoft.com/office/powerpoint/2010/main" val="352805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input rate increases</a:t>
            </a:r>
            <a:r>
              <a:rPr lang="en-US" baseline="0" dirty="0" smtClean="0"/>
              <a:t> for each Host, the second hop router for a path will have traffic arriving</a:t>
            </a:r>
          </a:p>
          <a:p>
            <a:r>
              <a:rPr lang="en-US" baseline="0" dirty="0" smtClean="0"/>
              <a:t>from two sources, a host and a router. The traffic from the host becomes a larger and larger</a:t>
            </a:r>
          </a:p>
          <a:p>
            <a:r>
              <a:rPr lang="en-US" baseline="0" dirty="0" smtClean="0"/>
              <a:t>percentage of the load offered to the router and the throughput for the traffic from the router</a:t>
            </a:r>
          </a:p>
          <a:p>
            <a:r>
              <a:rPr lang="en-US" baseline="0" dirty="0" smtClean="0"/>
              <a:t>goes to 0.</a:t>
            </a:r>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16</a:t>
            </a:fld>
            <a:endParaRPr lang="en-US"/>
          </a:p>
        </p:txBody>
      </p:sp>
    </p:spTree>
    <p:extLst>
      <p:ext uri="{BB962C8B-B14F-4D97-AF65-F5344CB8AC3E}">
        <p14:creationId xmlns="" xmlns:p14="http://schemas.microsoft.com/office/powerpoint/2010/main" val="352805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17</a:t>
            </a:fld>
            <a:endParaRPr lang="en-US"/>
          </a:p>
        </p:txBody>
      </p:sp>
    </p:spTree>
    <p:extLst>
      <p:ext uri="{BB962C8B-B14F-4D97-AF65-F5344CB8AC3E}">
        <p14:creationId xmlns="" xmlns:p14="http://schemas.microsoft.com/office/powerpoint/2010/main" val="3037184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18</a:t>
            </a:fld>
            <a:endParaRPr lang="en-US"/>
          </a:p>
        </p:txBody>
      </p:sp>
    </p:spTree>
    <p:extLst>
      <p:ext uri="{BB962C8B-B14F-4D97-AF65-F5344CB8AC3E}">
        <p14:creationId xmlns="" xmlns:p14="http://schemas.microsoft.com/office/powerpoint/2010/main" val="868166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Rectangle 8"/>
          <p:cNvSpPr>
            <a:spLocks noGrp="1" noChangeArrowheads="1"/>
          </p:cNvSpPr>
          <p:nvPr>
            <p:ph type="sldNum" sz="quarter"/>
          </p:nvPr>
        </p:nvSpPr>
        <p:spPr>
          <a:noFill/>
        </p:spPr>
        <p:txBody>
          <a:bodyPr/>
          <a:lstStyle/>
          <a:p>
            <a:pPr>
              <a:buFont typeface="Arial" pitchFamily="34" charset="0"/>
              <a:buNone/>
            </a:pPr>
            <a:fld id="{9CF401CA-51B0-4724-A506-9516C7927AA3}" type="slidenum">
              <a:rPr lang="en-GB" smtClean="0">
                <a:latin typeface="Arial" pitchFamily="34" charset="0"/>
              </a:rPr>
              <a:pPr>
                <a:buFont typeface="Arial" pitchFamily="34" charset="0"/>
                <a:buNone/>
              </a:pPr>
              <a:t>19</a:t>
            </a:fld>
            <a:endParaRPr lang="en-GB" smtClean="0">
              <a:latin typeface="Arial" pitchFamily="34" charset="0"/>
            </a:endParaRPr>
          </a:p>
        </p:txBody>
      </p:sp>
      <p:sp>
        <p:nvSpPr>
          <p:cNvPr id="141315" name="Text Box 1"/>
          <p:cNvSpPr txBox="1">
            <a:spLocks noChangeArrowheads="1"/>
          </p:cNvSpPr>
          <p:nvPr/>
        </p:nvSpPr>
        <p:spPr bwMode="auto">
          <a:xfrm>
            <a:off x="2269109" y="719821"/>
            <a:ext cx="2775728" cy="3601265"/>
          </a:xfrm>
          <a:prstGeom prst="rect">
            <a:avLst/>
          </a:prstGeom>
          <a:solidFill>
            <a:srgbClr val="FFFFFF"/>
          </a:solidFill>
          <a:ln w="9525">
            <a:solidFill>
              <a:srgbClr val="000000"/>
            </a:solidFill>
            <a:miter lim="800000"/>
            <a:headEnd/>
            <a:tailEnd/>
          </a:ln>
        </p:spPr>
        <p:txBody>
          <a:bodyPr wrap="none" lIns="94839" tIns="47419" rIns="94839" bIns="47419" anchor="ctr"/>
          <a:lstStyle/>
          <a:p>
            <a:endParaRPr lang="en-US">
              <a:ea typeface="msmincho" charset="0"/>
              <a:cs typeface="msmincho" charset="0"/>
            </a:endParaRPr>
          </a:p>
        </p:txBody>
      </p:sp>
      <p:sp>
        <p:nvSpPr>
          <p:cNvPr id="141316" name="Rectangle 2"/>
          <p:cNvSpPr>
            <a:spLocks noGrp="1" noChangeArrowheads="1"/>
          </p:cNvSpPr>
          <p:nvPr>
            <p:ph type="body"/>
          </p:nvPr>
        </p:nvSpPr>
        <p:spPr>
          <a:xfrm>
            <a:off x="731646" y="4562474"/>
            <a:ext cx="5849395" cy="4318908"/>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a:t>
            </a:fld>
            <a:endParaRPr lang="en-US"/>
          </a:p>
        </p:txBody>
      </p:sp>
    </p:spTree>
    <p:extLst>
      <p:ext uri="{BB962C8B-B14F-4D97-AF65-F5344CB8AC3E}">
        <p14:creationId xmlns="" xmlns:p14="http://schemas.microsoft.com/office/powerpoint/2010/main" val="10847472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Rectangle 8"/>
          <p:cNvSpPr>
            <a:spLocks noGrp="1" noChangeArrowheads="1"/>
          </p:cNvSpPr>
          <p:nvPr>
            <p:ph type="sldNum" sz="quarter"/>
          </p:nvPr>
        </p:nvSpPr>
        <p:spPr>
          <a:noFill/>
        </p:spPr>
        <p:txBody>
          <a:bodyPr/>
          <a:lstStyle/>
          <a:p>
            <a:pPr>
              <a:buFont typeface="Arial" pitchFamily="34" charset="0"/>
              <a:buNone/>
            </a:pPr>
            <a:fld id="{9CF401CA-51B0-4724-A506-9516C7927AA3}" type="slidenum">
              <a:rPr lang="en-GB" smtClean="0">
                <a:latin typeface="Arial" pitchFamily="34" charset="0"/>
              </a:rPr>
              <a:pPr>
                <a:buFont typeface="Arial" pitchFamily="34" charset="0"/>
                <a:buNone/>
              </a:pPr>
              <a:t>20</a:t>
            </a:fld>
            <a:endParaRPr lang="en-GB" smtClean="0">
              <a:latin typeface="Arial" pitchFamily="34" charset="0"/>
            </a:endParaRPr>
          </a:p>
        </p:txBody>
      </p:sp>
      <p:sp>
        <p:nvSpPr>
          <p:cNvPr id="141315" name="Text Box 1"/>
          <p:cNvSpPr txBox="1">
            <a:spLocks noChangeArrowheads="1"/>
          </p:cNvSpPr>
          <p:nvPr/>
        </p:nvSpPr>
        <p:spPr bwMode="auto">
          <a:xfrm>
            <a:off x="2269109" y="719821"/>
            <a:ext cx="2775728" cy="3601265"/>
          </a:xfrm>
          <a:prstGeom prst="rect">
            <a:avLst/>
          </a:prstGeom>
          <a:solidFill>
            <a:srgbClr val="FFFFFF"/>
          </a:solidFill>
          <a:ln w="9525">
            <a:solidFill>
              <a:srgbClr val="000000"/>
            </a:solidFill>
            <a:miter lim="800000"/>
            <a:headEnd/>
            <a:tailEnd/>
          </a:ln>
        </p:spPr>
        <p:txBody>
          <a:bodyPr wrap="none" lIns="94839" tIns="47419" rIns="94839" bIns="47419" anchor="ctr"/>
          <a:lstStyle/>
          <a:p>
            <a:endParaRPr lang="en-US">
              <a:ea typeface="msmincho" charset="0"/>
              <a:cs typeface="msmincho" charset="0"/>
            </a:endParaRPr>
          </a:p>
        </p:txBody>
      </p:sp>
      <p:sp>
        <p:nvSpPr>
          <p:cNvPr id="141316" name="Rectangle 2"/>
          <p:cNvSpPr>
            <a:spLocks noGrp="1" noChangeArrowheads="1"/>
          </p:cNvSpPr>
          <p:nvPr>
            <p:ph type="body"/>
          </p:nvPr>
        </p:nvSpPr>
        <p:spPr>
          <a:xfrm>
            <a:off x="731646" y="4562474"/>
            <a:ext cx="5849395" cy="4318908"/>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21</a:t>
            </a:fld>
            <a:endParaRPr lang="en-US"/>
          </a:p>
        </p:txBody>
      </p:sp>
    </p:spTree>
    <p:extLst>
      <p:ext uri="{BB962C8B-B14F-4D97-AF65-F5344CB8AC3E}">
        <p14:creationId xmlns="" xmlns:p14="http://schemas.microsoft.com/office/powerpoint/2010/main" val="23308769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2578" name="Rectangle 8"/>
          <p:cNvSpPr>
            <a:spLocks noGrp="1" noChangeArrowheads="1"/>
          </p:cNvSpPr>
          <p:nvPr>
            <p:ph type="sldNum" sz="quarter"/>
          </p:nvPr>
        </p:nvSpPr>
        <p:spPr>
          <a:noFill/>
        </p:spPr>
        <p:txBody>
          <a:bodyPr/>
          <a:lstStyle/>
          <a:p>
            <a:pPr>
              <a:buFont typeface="Arial" pitchFamily="34" charset="0"/>
              <a:buNone/>
            </a:pPr>
            <a:fld id="{6D9CA235-A659-42DD-9120-92FF40567515}" type="slidenum">
              <a:rPr lang="en-GB" smtClean="0">
                <a:latin typeface="Arial" pitchFamily="34" charset="0"/>
              </a:rPr>
              <a:pPr>
                <a:buFont typeface="Arial" pitchFamily="34" charset="0"/>
                <a:buNone/>
              </a:pPr>
              <a:t>22</a:t>
            </a:fld>
            <a:endParaRPr lang="en-GB" smtClean="0">
              <a:latin typeface="Arial" pitchFamily="34" charset="0"/>
            </a:endParaRPr>
          </a:p>
        </p:txBody>
      </p:sp>
      <p:sp>
        <p:nvSpPr>
          <p:cNvPr id="152579" name="Text Box 1"/>
          <p:cNvSpPr txBox="1">
            <a:spLocks noChangeArrowheads="1"/>
          </p:cNvSpPr>
          <p:nvPr/>
        </p:nvSpPr>
        <p:spPr bwMode="auto">
          <a:xfrm>
            <a:off x="2269109" y="719821"/>
            <a:ext cx="2775728" cy="3601265"/>
          </a:xfrm>
          <a:prstGeom prst="rect">
            <a:avLst/>
          </a:prstGeom>
          <a:solidFill>
            <a:srgbClr val="FFFFFF"/>
          </a:solidFill>
          <a:ln w="9525">
            <a:solidFill>
              <a:srgbClr val="000000"/>
            </a:solidFill>
            <a:miter lim="800000"/>
            <a:headEnd/>
            <a:tailEnd/>
          </a:ln>
        </p:spPr>
        <p:txBody>
          <a:bodyPr wrap="none" lIns="94839" tIns="47419" rIns="94839" bIns="47419" anchor="ctr"/>
          <a:lstStyle/>
          <a:p>
            <a:endParaRPr lang="en-US">
              <a:ea typeface="msmincho" charset="0"/>
              <a:cs typeface="msmincho" charset="0"/>
            </a:endParaRPr>
          </a:p>
        </p:txBody>
      </p:sp>
      <p:sp>
        <p:nvSpPr>
          <p:cNvPr id="152580" name="Rectangle 2"/>
          <p:cNvSpPr>
            <a:spLocks noGrp="1" noChangeArrowheads="1"/>
          </p:cNvSpPr>
          <p:nvPr>
            <p:ph type="body"/>
          </p:nvPr>
        </p:nvSpPr>
        <p:spPr>
          <a:xfrm>
            <a:off x="731646" y="4562474"/>
            <a:ext cx="5849395" cy="4318908"/>
          </a:xfrm>
          <a:noFill/>
          <a:ln/>
        </p:spPr>
        <p:txBody>
          <a:bodyPr wrap="none" anchor="ctr"/>
          <a:lstStyle/>
          <a:p>
            <a:endParaRPr lang="en-US" dirty="0"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C478D9D8-A94B-4DA3-B227-601B2134C355}" type="slidenum">
              <a:rPr lang="en-GB" smtClean="0"/>
              <a:pPr>
                <a:defRPr/>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C478D9D8-A94B-4DA3-B227-601B2134C355}" type="slidenum">
              <a:rPr lang="en-GB" smtClean="0"/>
              <a:pPr>
                <a:defRPr/>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C478D9D8-A94B-4DA3-B227-601B2134C355}" type="slidenum">
              <a:rPr lang="en-GB" smtClean="0"/>
              <a:pPr>
                <a:defRPr/>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there is always something in the queue then we</a:t>
            </a:r>
            <a:r>
              <a:rPr lang="en-US" baseline="0" dirty="0" smtClean="0"/>
              <a:t> are guaranteed to keep output </a:t>
            </a:r>
            <a:r>
              <a:rPr lang="en-US" baseline="0" smtClean="0"/>
              <a:t>link busy.</a:t>
            </a:r>
          </a:p>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26</a:t>
            </a:fld>
            <a:endParaRPr lang="en-US"/>
          </a:p>
        </p:txBody>
      </p:sp>
    </p:spTree>
    <p:extLst>
      <p:ext uri="{BB962C8B-B14F-4D97-AF65-F5344CB8AC3E}">
        <p14:creationId xmlns="" xmlns:p14="http://schemas.microsoft.com/office/powerpoint/2010/main" val="40007328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29</a:t>
            </a:fld>
            <a:endParaRPr lang="en-US"/>
          </a:p>
        </p:txBody>
      </p:sp>
    </p:spTree>
    <p:extLst>
      <p:ext uri="{BB962C8B-B14F-4D97-AF65-F5344CB8AC3E}">
        <p14:creationId xmlns="" xmlns:p14="http://schemas.microsoft.com/office/powerpoint/2010/main" val="4202230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a:t>
            </a:fld>
            <a:endParaRPr lang="en-US"/>
          </a:p>
        </p:txBody>
      </p:sp>
    </p:spTree>
    <p:extLst>
      <p:ext uri="{BB962C8B-B14F-4D97-AF65-F5344CB8AC3E}">
        <p14:creationId xmlns="" xmlns:p14="http://schemas.microsoft.com/office/powerpoint/2010/main" val="29370364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30</a:t>
            </a:fld>
            <a:endParaRPr lang="en-US"/>
          </a:p>
        </p:txBody>
      </p:sp>
    </p:spTree>
    <p:extLst>
      <p:ext uri="{BB962C8B-B14F-4D97-AF65-F5344CB8AC3E}">
        <p14:creationId xmlns="" xmlns:p14="http://schemas.microsoft.com/office/powerpoint/2010/main" val="42022304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31</a:t>
            </a:fld>
            <a:endParaRPr lang="en-US"/>
          </a:p>
        </p:txBody>
      </p:sp>
    </p:spTree>
    <p:extLst>
      <p:ext uri="{BB962C8B-B14F-4D97-AF65-F5344CB8AC3E}">
        <p14:creationId xmlns="" xmlns:p14="http://schemas.microsoft.com/office/powerpoint/2010/main" val="42022304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32</a:t>
            </a:fld>
            <a:endParaRPr lang="en-US"/>
          </a:p>
        </p:txBody>
      </p:sp>
    </p:spTree>
    <p:extLst>
      <p:ext uri="{BB962C8B-B14F-4D97-AF65-F5344CB8AC3E}">
        <p14:creationId xmlns="" xmlns:p14="http://schemas.microsoft.com/office/powerpoint/2010/main" val="4202230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8" name="Rectangle 8"/>
          <p:cNvSpPr>
            <a:spLocks noGrp="1" noChangeArrowheads="1"/>
          </p:cNvSpPr>
          <p:nvPr>
            <p:ph type="sldNum" sz="quarter"/>
          </p:nvPr>
        </p:nvSpPr>
        <p:spPr>
          <a:noFill/>
        </p:spPr>
        <p:txBody>
          <a:bodyPr/>
          <a:lstStyle/>
          <a:p>
            <a:pPr>
              <a:buFont typeface="Arial" pitchFamily="34" charset="0"/>
              <a:buNone/>
            </a:pPr>
            <a:fld id="{562C3EFA-6B0D-4F30-A84F-D22CD729E555}" type="slidenum">
              <a:rPr lang="en-GB" smtClean="0">
                <a:latin typeface="Arial" pitchFamily="34" charset="0"/>
              </a:rPr>
              <a:pPr>
                <a:buFont typeface="Arial" pitchFamily="34" charset="0"/>
                <a:buNone/>
              </a:pPr>
              <a:t>4</a:t>
            </a:fld>
            <a:endParaRPr lang="en-GB" smtClean="0">
              <a:latin typeface="Arial" pitchFamily="34" charset="0"/>
            </a:endParaRPr>
          </a:p>
        </p:txBody>
      </p:sp>
      <p:sp>
        <p:nvSpPr>
          <p:cNvPr id="126979" name="Text Box 1"/>
          <p:cNvSpPr txBox="1">
            <a:spLocks noChangeArrowheads="1"/>
          </p:cNvSpPr>
          <p:nvPr/>
        </p:nvSpPr>
        <p:spPr bwMode="auto">
          <a:xfrm>
            <a:off x="2269109" y="719821"/>
            <a:ext cx="2775728" cy="3601265"/>
          </a:xfrm>
          <a:prstGeom prst="rect">
            <a:avLst/>
          </a:prstGeom>
          <a:solidFill>
            <a:srgbClr val="FFFFFF"/>
          </a:solidFill>
          <a:ln w="9525">
            <a:solidFill>
              <a:srgbClr val="000000"/>
            </a:solidFill>
            <a:miter lim="800000"/>
            <a:headEnd/>
            <a:tailEnd/>
          </a:ln>
        </p:spPr>
        <p:txBody>
          <a:bodyPr wrap="none" lIns="94839" tIns="47419" rIns="94839" bIns="47419" anchor="ctr"/>
          <a:lstStyle/>
          <a:p>
            <a:endParaRPr lang="en-US">
              <a:ea typeface="msmincho" charset="0"/>
              <a:cs typeface="msmincho" charset="0"/>
            </a:endParaRPr>
          </a:p>
        </p:txBody>
      </p:sp>
      <p:sp>
        <p:nvSpPr>
          <p:cNvPr id="126980" name="Rectangle 2"/>
          <p:cNvSpPr>
            <a:spLocks noGrp="1" noChangeArrowheads="1"/>
          </p:cNvSpPr>
          <p:nvPr>
            <p:ph type="body"/>
          </p:nvPr>
        </p:nvSpPr>
        <p:spPr>
          <a:xfrm>
            <a:off x="731646" y="4562474"/>
            <a:ext cx="5849395" cy="4318908"/>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8" name="Rectangle 8"/>
          <p:cNvSpPr>
            <a:spLocks noGrp="1" noChangeArrowheads="1"/>
          </p:cNvSpPr>
          <p:nvPr>
            <p:ph type="sldNum" sz="quarter"/>
          </p:nvPr>
        </p:nvSpPr>
        <p:spPr>
          <a:noFill/>
        </p:spPr>
        <p:txBody>
          <a:bodyPr/>
          <a:lstStyle/>
          <a:p>
            <a:pPr>
              <a:buFont typeface="Arial" pitchFamily="34" charset="0"/>
              <a:buNone/>
            </a:pPr>
            <a:fld id="{562C3EFA-6B0D-4F30-A84F-D22CD729E555}" type="slidenum">
              <a:rPr lang="en-GB" smtClean="0">
                <a:latin typeface="Arial" pitchFamily="34" charset="0"/>
              </a:rPr>
              <a:pPr>
                <a:buFont typeface="Arial" pitchFamily="34" charset="0"/>
                <a:buNone/>
              </a:pPr>
              <a:t>5</a:t>
            </a:fld>
            <a:endParaRPr lang="en-GB" smtClean="0">
              <a:latin typeface="Arial" pitchFamily="34" charset="0"/>
            </a:endParaRPr>
          </a:p>
        </p:txBody>
      </p:sp>
      <p:sp>
        <p:nvSpPr>
          <p:cNvPr id="126979" name="Text Box 1"/>
          <p:cNvSpPr txBox="1">
            <a:spLocks noChangeArrowheads="1"/>
          </p:cNvSpPr>
          <p:nvPr/>
        </p:nvSpPr>
        <p:spPr bwMode="auto">
          <a:xfrm>
            <a:off x="2269109" y="719821"/>
            <a:ext cx="2775728" cy="3601265"/>
          </a:xfrm>
          <a:prstGeom prst="rect">
            <a:avLst/>
          </a:prstGeom>
          <a:solidFill>
            <a:srgbClr val="FFFFFF"/>
          </a:solidFill>
          <a:ln w="9525">
            <a:solidFill>
              <a:srgbClr val="000000"/>
            </a:solidFill>
            <a:miter lim="800000"/>
            <a:headEnd/>
            <a:tailEnd/>
          </a:ln>
        </p:spPr>
        <p:txBody>
          <a:bodyPr wrap="none" lIns="94839" tIns="47419" rIns="94839" bIns="47419" anchor="ctr"/>
          <a:lstStyle/>
          <a:p>
            <a:endParaRPr lang="en-US">
              <a:ea typeface="msmincho" charset="0"/>
              <a:cs typeface="msmincho" charset="0"/>
            </a:endParaRPr>
          </a:p>
        </p:txBody>
      </p:sp>
      <p:sp>
        <p:nvSpPr>
          <p:cNvPr id="126980" name="Rectangle 2"/>
          <p:cNvSpPr>
            <a:spLocks noGrp="1" noChangeArrowheads="1"/>
          </p:cNvSpPr>
          <p:nvPr>
            <p:ph type="body"/>
          </p:nvPr>
        </p:nvSpPr>
        <p:spPr>
          <a:xfrm>
            <a:off x="731646" y="4562474"/>
            <a:ext cx="5849395" cy="4318908"/>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8002" name="Rectangle 8"/>
          <p:cNvSpPr>
            <a:spLocks noGrp="1" noChangeArrowheads="1"/>
          </p:cNvSpPr>
          <p:nvPr>
            <p:ph type="sldNum" sz="quarter"/>
          </p:nvPr>
        </p:nvSpPr>
        <p:spPr>
          <a:noFill/>
        </p:spPr>
        <p:txBody>
          <a:bodyPr/>
          <a:lstStyle/>
          <a:p>
            <a:pPr>
              <a:buFont typeface="Arial" pitchFamily="34" charset="0"/>
              <a:buNone/>
            </a:pPr>
            <a:fld id="{3200D075-D63C-4F73-A15A-18551C868F87}" type="slidenum">
              <a:rPr lang="en-GB" smtClean="0">
                <a:latin typeface="Arial" pitchFamily="34" charset="0"/>
              </a:rPr>
              <a:pPr>
                <a:buFont typeface="Arial" pitchFamily="34" charset="0"/>
                <a:buNone/>
              </a:pPr>
              <a:t>6</a:t>
            </a:fld>
            <a:endParaRPr lang="en-GB" smtClean="0">
              <a:latin typeface="Arial" pitchFamily="34" charset="0"/>
            </a:endParaRPr>
          </a:p>
        </p:txBody>
      </p:sp>
      <p:sp>
        <p:nvSpPr>
          <p:cNvPr id="128003" name="Text Box 1"/>
          <p:cNvSpPr txBox="1">
            <a:spLocks noChangeArrowheads="1"/>
          </p:cNvSpPr>
          <p:nvPr/>
        </p:nvSpPr>
        <p:spPr bwMode="auto">
          <a:xfrm>
            <a:off x="2269109" y="719821"/>
            <a:ext cx="2775728" cy="3601265"/>
          </a:xfrm>
          <a:prstGeom prst="rect">
            <a:avLst/>
          </a:prstGeom>
          <a:solidFill>
            <a:srgbClr val="FFFFFF"/>
          </a:solidFill>
          <a:ln w="9525">
            <a:solidFill>
              <a:srgbClr val="000000"/>
            </a:solidFill>
            <a:miter lim="800000"/>
            <a:headEnd/>
            <a:tailEnd/>
          </a:ln>
        </p:spPr>
        <p:txBody>
          <a:bodyPr wrap="none" lIns="94839" tIns="47419" rIns="94839" bIns="47419" anchor="ctr"/>
          <a:lstStyle/>
          <a:p>
            <a:endParaRPr lang="en-US">
              <a:ea typeface="msmincho" charset="0"/>
              <a:cs typeface="msmincho" charset="0"/>
            </a:endParaRPr>
          </a:p>
        </p:txBody>
      </p:sp>
      <p:sp>
        <p:nvSpPr>
          <p:cNvPr id="128004" name="Rectangle 2"/>
          <p:cNvSpPr>
            <a:spLocks noGrp="1" noChangeArrowheads="1"/>
          </p:cNvSpPr>
          <p:nvPr>
            <p:ph type="body"/>
          </p:nvPr>
        </p:nvSpPr>
        <p:spPr>
          <a:xfrm>
            <a:off x="731646" y="4562474"/>
            <a:ext cx="5849395" cy="4318908"/>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9026" name="Rectangle 8"/>
          <p:cNvSpPr>
            <a:spLocks noGrp="1" noChangeArrowheads="1"/>
          </p:cNvSpPr>
          <p:nvPr>
            <p:ph type="sldNum" sz="quarter"/>
          </p:nvPr>
        </p:nvSpPr>
        <p:spPr>
          <a:noFill/>
        </p:spPr>
        <p:txBody>
          <a:bodyPr/>
          <a:lstStyle/>
          <a:p>
            <a:pPr>
              <a:buFont typeface="Arial" pitchFamily="34" charset="0"/>
              <a:buNone/>
            </a:pPr>
            <a:fld id="{29AAF7AD-E1EC-402A-93AE-EA6238A4AA2E}" type="slidenum">
              <a:rPr lang="en-GB" smtClean="0">
                <a:latin typeface="Arial" pitchFamily="34" charset="0"/>
              </a:rPr>
              <a:pPr>
                <a:buFont typeface="Arial" pitchFamily="34" charset="0"/>
                <a:buNone/>
              </a:pPr>
              <a:t>7</a:t>
            </a:fld>
            <a:endParaRPr lang="en-GB" smtClean="0">
              <a:latin typeface="Arial" pitchFamily="34" charset="0"/>
            </a:endParaRPr>
          </a:p>
        </p:txBody>
      </p:sp>
      <p:sp>
        <p:nvSpPr>
          <p:cNvPr id="129027" name="Text Box 1"/>
          <p:cNvSpPr txBox="1">
            <a:spLocks noChangeArrowheads="1"/>
          </p:cNvSpPr>
          <p:nvPr/>
        </p:nvSpPr>
        <p:spPr bwMode="auto">
          <a:xfrm>
            <a:off x="2269109" y="719821"/>
            <a:ext cx="2775728" cy="3601265"/>
          </a:xfrm>
          <a:prstGeom prst="rect">
            <a:avLst/>
          </a:prstGeom>
          <a:solidFill>
            <a:srgbClr val="FFFFFF"/>
          </a:solidFill>
          <a:ln w="9525">
            <a:solidFill>
              <a:srgbClr val="000000"/>
            </a:solidFill>
            <a:miter lim="800000"/>
            <a:headEnd/>
            <a:tailEnd/>
          </a:ln>
        </p:spPr>
        <p:txBody>
          <a:bodyPr wrap="none" lIns="94839" tIns="47419" rIns="94839" bIns="47419" anchor="ctr"/>
          <a:lstStyle/>
          <a:p>
            <a:endParaRPr lang="en-US">
              <a:ea typeface="msmincho" charset="0"/>
              <a:cs typeface="msmincho" charset="0"/>
            </a:endParaRPr>
          </a:p>
        </p:txBody>
      </p:sp>
      <p:sp>
        <p:nvSpPr>
          <p:cNvPr id="129028" name="Rectangle 2"/>
          <p:cNvSpPr>
            <a:spLocks noGrp="1" noChangeArrowheads="1"/>
          </p:cNvSpPr>
          <p:nvPr>
            <p:ph type="body"/>
          </p:nvPr>
        </p:nvSpPr>
        <p:spPr>
          <a:xfrm>
            <a:off x="731646" y="4562474"/>
            <a:ext cx="5849395" cy="4318908"/>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0050" name="Rectangle 8"/>
          <p:cNvSpPr>
            <a:spLocks noGrp="1" noChangeArrowheads="1"/>
          </p:cNvSpPr>
          <p:nvPr>
            <p:ph type="sldNum" sz="quarter"/>
          </p:nvPr>
        </p:nvSpPr>
        <p:spPr>
          <a:noFill/>
        </p:spPr>
        <p:txBody>
          <a:bodyPr/>
          <a:lstStyle/>
          <a:p>
            <a:pPr>
              <a:buFont typeface="Arial" pitchFamily="34" charset="0"/>
              <a:buNone/>
            </a:pPr>
            <a:fld id="{E53B7EA4-73E6-422F-9A28-CC8C6FBE32B1}" type="slidenum">
              <a:rPr lang="en-GB" smtClean="0">
                <a:latin typeface="Arial" pitchFamily="34" charset="0"/>
              </a:rPr>
              <a:pPr>
                <a:buFont typeface="Arial" pitchFamily="34" charset="0"/>
                <a:buNone/>
              </a:pPr>
              <a:t>8</a:t>
            </a:fld>
            <a:endParaRPr lang="en-GB" smtClean="0">
              <a:latin typeface="Arial" pitchFamily="34" charset="0"/>
            </a:endParaRPr>
          </a:p>
        </p:txBody>
      </p:sp>
      <p:sp>
        <p:nvSpPr>
          <p:cNvPr id="130051" name="Text Box 1"/>
          <p:cNvSpPr txBox="1">
            <a:spLocks noChangeArrowheads="1"/>
          </p:cNvSpPr>
          <p:nvPr/>
        </p:nvSpPr>
        <p:spPr bwMode="auto">
          <a:xfrm>
            <a:off x="2269109" y="719821"/>
            <a:ext cx="2775728" cy="3601265"/>
          </a:xfrm>
          <a:prstGeom prst="rect">
            <a:avLst/>
          </a:prstGeom>
          <a:solidFill>
            <a:srgbClr val="FFFFFF"/>
          </a:solidFill>
          <a:ln w="9525">
            <a:solidFill>
              <a:srgbClr val="000000"/>
            </a:solidFill>
            <a:miter lim="800000"/>
            <a:headEnd/>
            <a:tailEnd/>
          </a:ln>
        </p:spPr>
        <p:txBody>
          <a:bodyPr wrap="none" lIns="94839" tIns="47419" rIns="94839" bIns="47419" anchor="ctr"/>
          <a:lstStyle/>
          <a:p>
            <a:endParaRPr lang="en-US">
              <a:ea typeface="msmincho" charset="0"/>
              <a:cs typeface="msmincho" charset="0"/>
            </a:endParaRPr>
          </a:p>
        </p:txBody>
      </p:sp>
      <p:sp>
        <p:nvSpPr>
          <p:cNvPr id="130052" name="Rectangle 2"/>
          <p:cNvSpPr>
            <a:spLocks noGrp="1" noChangeArrowheads="1"/>
          </p:cNvSpPr>
          <p:nvPr>
            <p:ph type="body"/>
          </p:nvPr>
        </p:nvSpPr>
        <p:spPr>
          <a:xfrm>
            <a:off x="731646" y="4562474"/>
            <a:ext cx="5849395" cy="4318908"/>
          </a:xfrm>
          <a:noFill/>
          <a:ln/>
        </p:spPr>
        <p:txBody>
          <a:bodyPr wrap="none" anchor="ctr"/>
          <a:lstStyle/>
          <a:p>
            <a:r>
              <a:rPr lang="en-US" dirty="0" smtClean="0">
                <a:latin typeface="Times New Roman" pitchFamily="18" charset="0"/>
              </a:rPr>
              <a:t>1.5Mbps = 1500000 bits/sec</a:t>
            </a:r>
          </a:p>
          <a:p>
            <a:endParaRPr lang="en-US"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9</a:t>
            </a:fld>
            <a:endParaRPr lang="en-US"/>
          </a:p>
        </p:txBody>
      </p:sp>
    </p:spTree>
    <p:extLst>
      <p:ext uri="{BB962C8B-B14F-4D97-AF65-F5344CB8AC3E}">
        <p14:creationId xmlns="" xmlns:p14="http://schemas.microsoft.com/office/powerpoint/2010/main" val="128685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3D3B5F21-1A54-0B47-ADF7-1313D7E1CAF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288" y="1985963"/>
            <a:ext cx="4365625"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2313" y="1985963"/>
            <a:ext cx="4367212"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p>
            <a:fld id="{3D3B5F21-1A54-0B47-ADF7-1313D7E1CA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idx="10"/>
          </p:nvPr>
        </p:nvSpPr>
        <p:spPr>
          <a:xfrm>
            <a:off x="515144" y="7077922"/>
            <a:ext cx="6103143" cy="536152"/>
          </a:xfrm>
          <a:prstGeom prst="rect">
            <a:avLst/>
          </a:prstGeom>
          <a:ln/>
        </p:spPr>
        <p:txBody>
          <a:bodyPr lIns="101882" tIns="50941" rIns="101882" bIns="50941"/>
          <a:lstStyle>
            <a:lvl1pPr>
              <a:defRPr/>
            </a:lvl1pPr>
          </a:lstStyle>
          <a:p>
            <a:pPr>
              <a:defRPr/>
            </a:pPr>
            <a:r>
              <a:rPr lang="en-US" smtClean="0"/>
              <a:t>ESE 404/TCOM 500 - Introduction to Networks and Protocols</a:t>
            </a:r>
            <a:endParaRPr lang="en-GB"/>
          </a:p>
        </p:txBody>
      </p:sp>
      <p:sp>
        <p:nvSpPr>
          <p:cNvPr id="4" name="Rectangle 4"/>
          <p:cNvSpPr>
            <a:spLocks noGrp="1" noChangeArrowheads="1"/>
          </p:cNvSpPr>
          <p:nvPr>
            <p:ph type="sldNum" idx="11"/>
          </p:nvPr>
        </p:nvSpPr>
        <p:spPr>
          <a:ln/>
        </p:spPr>
        <p:txBody>
          <a:bodyPr/>
          <a:lstStyle>
            <a:lvl1pPr>
              <a:defRPr/>
            </a:lvl1pPr>
          </a:lstStyle>
          <a:p>
            <a:pPr>
              <a:defRPr/>
            </a:pPr>
            <a:fld id="{E5F19CBB-65DF-4CE6-BB3B-B08893C013F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PPT_banner"/>
          <p:cNvPicPr>
            <a:picLocks noChangeAspect="1" noChangeArrowheads="1"/>
          </p:cNvPicPr>
          <p:nvPr userDrawn="1"/>
        </p:nvPicPr>
        <p:blipFill>
          <a:blip r:embed="rId3" cstate="print"/>
          <a:srcRect/>
          <a:stretch>
            <a:fillRect/>
          </a:stretch>
        </p:blipFill>
        <p:spPr bwMode="auto">
          <a:xfrm>
            <a:off x="0" y="0"/>
            <a:ext cx="10059988" cy="706438"/>
          </a:xfrm>
          <a:prstGeom prst="rect">
            <a:avLst/>
          </a:prstGeom>
          <a:noFill/>
          <a:ln w="9525">
            <a:noFill/>
            <a:miter lim="800000"/>
            <a:headEnd/>
            <a:tailEnd/>
          </a:ln>
        </p:spPr>
      </p:pic>
      <p:sp>
        <p:nvSpPr>
          <p:cNvPr id="1028" name="Rectangle 2"/>
          <p:cNvSpPr>
            <a:spLocks noGrp="1" noChangeArrowheads="1"/>
          </p:cNvSpPr>
          <p:nvPr>
            <p:ph type="title"/>
          </p:nvPr>
        </p:nvSpPr>
        <p:spPr bwMode="auto">
          <a:xfrm>
            <a:off x="434975" y="1557338"/>
            <a:ext cx="8921750" cy="950912"/>
          </a:xfrm>
          <a:prstGeom prst="rect">
            <a:avLst/>
          </a:prstGeom>
          <a:noFill/>
          <a:ln w="9525">
            <a:noFill/>
            <a:miter lim="800000"/>
            <a:headEnd/>
            <a:tailEnd/>
          </a:ln>
        </p:spPr>
        <p:txBody>
          <a:bodyPr vert="horz" wrap="square" lIns="101858" tIns="50929" rIns="101858" bIns="50929" numCol="1" anchor="ctr" anchorCtr="0" compatLnSpc="1">
            <a:prstTxWarp prst="textNoShape">
              <a:avLst/>
            </a:prstTxWarp>
          </a:bodyPr>
          <a:lstStyle/>
          <a:p>
            <a:pPr lvl="0"/>
            <a:r>
              <a:rPr lang="en-US"/>
              <a:t>Click to edit Master title style</a:t>
            </a:r>
          </a:p>
        </p:txBody>
      </p:sp>
      <p:sp>
        <p:nvSpPr>
          <p:cNvPr id="134148" name="Rectangle 4"/>
          <p:cNvSpPr>
            <a:spLocks noChangeArrowheads="1"/>
          </p:cNvSpPr>
          <p:nvPr userDrawn="1"/>
        </p:nvSpPr>
        <p:spPr bwMode="auto">
          <a:xfrm>
            <a:off x="0" y="3886200"/>
            <a:ext cx="10058400" cy="3886200"/>
          </a:xfrm>
          <a:prstGeom prst="rect">
            <a:avLst/>
          </a:prstGeom>
          <a:solidFill>
            <a:srgbClr val="7F0813"/>
          </a:solidFill>
          <a:ln w="0">
            <a:noFill/>
            <a:miter lim="800000"/>
            <a:headEnd/>
            <a:tailEnd/>
          </a:ln>
        </p:spPr>
        <p:txBody>
          <a:bodyPr wrap="none" anchor="ctr">
            <a:prstTxWarp prst="textNoShape">
              <a:avLst/>
            </a:prstTxWarp>
          </a:bodyPr>
          <a:lstStyle/>
          <a:p>
            <a:pPr>
              <a:defRPr/>
            </a:pPr>
            <a:endParaRPr lang="en-US"/>
          </a:p>
        </p:txBody>
      </p:sp>
      <p:sp>
        <p:nvSpPr>
          <p:cNvPr id="1030" name="Rectangle 5"/>
          <p:cNvSpPr>
            <a:spLocks noGrp="1" noChangeArrowheads="1"/>
          </p:cNvSpPr>
          <p:nvPr>
            <p:ph type="body" idx="1"/>
          </p:nvPr>
        </p:nvSpPr>
        <p:spPr bwMode="auto">
          <a:xfrm>
            <a:off x="314325" y="5072063"/>
            <a:ext cx="8885238" cy="1296987"/>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bodyPr>
          <a:lstStyle/>
          <a:p>
            <a:pPr lvl="0"/>
            <a:r>
              <a:rPr lang="en-US"/>
              <a:t>Click to edit Master text styles</a:t>
            </a:r>
          </a:p>
        </p:txBody>
      </p:sp>
    </p:spTree>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7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7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7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7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700">
          <a:solidFill>
            <a:srgbClr val="7F0813"/>
          </a:solidFill>
          <a:latin typeface="Verdana" pitchFamily="34" charset="0"/>
          <a:ea typeface="ＭＳ Ｐゴシック" pitchFamily="1" charset="-128"/>
        </a:defRPr>
      </a:lvl9pPr>
    </p:titleStyle>
    <p:bodyStyle>
      <a:lvl1pPr marL="382588" indent="-258763" algn="l" defTabSz="1019175" rtl="0" eaLnBrk="0" fontAlgn="base" hangingPunct="0">
        <a:spcBef>
          <a:spcPct val="20000"/>
        </a:spcBef>
        <a:spcAft>
          <a:spcPct val="0"/>
        </a:spcAft>
        <a:defRPr sz="3300">
          <a:solidFill>
            <a:schemeClr val="bg1"/>
          </a:solidFill>
          <a:latin typeface="+mn-lt"/>
          <a:ea typeface="+mn-ea"/>
          <a:cs typeface="ＭＳ Ｐゴシック" charset="-128"/>
        </a:defRPr>
      </a:lvl1pPr>
      <a:lvl2pPr marL="827088" indent="-317500" algn="l" defTabSz="1019175" rtl="0" eaLnBrk="0" fontAlgn="base" hangingPunct="0">
        <a:spcBef>
          <a:spcPct val="20000"/>
        </a:spcBef>
        <a:spcAft>
          <a:spcPct val="0"/>
        </a:spcAft>
        <a:buChar char="–"/>
        <a:defRPr sz="3100">
          <a:solidFill>
            <a:schemeClr val="bg1"/>
          </a:solidFill>
          <a:latin typeface="Arial" charset="0"/>
          <a:ea typeface="+mn-ea"/>
        </a:defRPr>
      </a:lvl2pPr>
      <a:lvl3pPr marL="1273175" indent="-254000" algn="l" defTabSz="1019175" rtl="0" eaLnBrk="0" fontAlgn="base" hangingPunct="0">
        <a:spcBef>
          <a:spcPct val="20000"/>
        </a:spcBef>
        <a:spcAft>
          <a:spcPct val="0"/>
        </a:spcAft>
        <a:buChar char="•"/>
        <a:defRPr sz="2700">
          <a:solidFill>
            <a:schemeClr val="bg1"/>
          </a:solidFill>
          <a:latin typeface="Arial" charset="0"/>
          <a:ea typeface="+mn-ea"/>
        </a:defRPr>
      </a:lvl3pPr>
      <a:lvl4pPr marL="1782763" indent="-254000" algn="l" defTabSz="1019175" rtl="0" eaLnBrk="0" fontAlgn="base" hangingPunct="0">
        <a:spcBef>
          <a:spcPct val="20000"/>
        </a:spcBef>
        <a:spcAft>
          <a:spcPct val="0"/>
        </a:spcAft>
        <a:buChar char="–"/>
        <a:defRPr sz="2200">
          <a:solidFill>
            <a:schemeClr val="bg1"/>
          </a:solidFill>
          <a:latin typeface="Arial" charset="0"/>
          <a:ea typeface="+mn-ea"/>
        </a:defRPr>
      </a:lvl4pPr>
      <a:lvl5pPr marL="2292350" indent="-254000" algn="l" defTabSz="1019175" rtl="0" eaLnBrk="0" fontAlgn="base" hangingPunct="0">
        <a:spcBef>
          <a:spcPct val="20000"/>
        </a:spcBef>
        <a:spcAft>
          <a:spcPct val="0"/>
        </a:spcAft>
        <a:buChar char="»"/>
        <a:defRPr sz="2200">
          <a:solidFill>
            <a:schemeClr val="bg1"/>
          </a:solidFill>
          <a:latin typeface="Arial" charset="0"/>
          <a:ea typeface="+mn-ea"/>
        </a:defRPr>
      </a:lvl5pPr>
      <a:lvl6pPr marL="2749550" indent="-254000" algn="l" defTabSz="1019175" rtl="0" fontAlgn="base">
        <a:spcBef>
          <a:spcPct val="20000"/>
        </a:spcBef>
        <a:spcAft>
          <a:spcPct val="0"/>
        </a:spcAft>
        <a:buChar char="»"/>
        <a:defRPr sz="2200">
          <a:solidFill>
            <a:schemeClr val="bg1"/>
          </a:solidFill>
          <a:latin typeface="Arial" charset="0"/>
          <a:ea typeface="+mn-ea"/>
        </a:defRPr>
      </a:lvl6pPr>
      <a:lvl7pPr marL="3206750" indent="-254000" algn="l" defTabSz="1019175" rtl="0" fontAlgn="base">
        <a:spcBef>
          <a:spcPct val="20000"/>
        </a:spcBef>
        <a:spcAft>
          <a:spcPct val="0"/>
        </a:spcAft>
        <a:buChar char="»"/>
        <a:defRPr sz="2200">
          <a:solidFill>
            <a:schemeClr val="bg1"/>
          </a:solidFill>
          <a:latin typeface="Arial" charset="0"/>
          <a:ea typeface="+mn-ea"/>
        </a:defRPr>
      </a:lvl7pPr>
      <a:lvl8pPr marL="3663950" indent="-254000" algn="l" defTabSz="1019175" rtl="0" fontAlgn="base">
        <a:spcBef>
          <a:spcPct val="20000"/>
        </a:spcBef>
        <a:spcAft>
          <a:spcPct val="0"/>
        </a:spcAft>
        <a:buChar char="»"/>
        <a:defRPr sz="2200">
          <a:solidFill>
            <a:schemeClr val="bg1"/>
          </a:solidFill>
          <a:latin typeface="Arial" charset="0"/>
          <a:ea typeface="+mn-ea"/>
        </a:defRPr>
      </a:lvl8pPr>
      <a:lvl9pPr marL="4121150" indent="-254000" algn="l" defTabSz="1019175" rtl="0" fontAlgn="base">
        <a:spcBef>
          <a:spcPct val="20000"/>
        </a:spcBef>
        <a:spcAft>
          <a:spcPct val="0"/>
        </a:spcAft>
        <a:buChar char="»"/>
        <a:defRPr sz="2200">
          <a:solidFill>
            <a:schemeClr val="bg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4" descr="PPT_banner"/>
          <p:cNvPicPr>
            <a:picLocks noChangeAspect="1" noChangeArrowheads="1"/>
          </p:cNvPicPr>
          <p:nvPr userDrawn="1"/>
        </p:nvPicPr>
        <p:blipFill>
          <a:blip r:embed="rId5" cstate="print"/>
          <a:srcRect/>
          <a:stretch>
            <a:fillRect/>
          </a:stretch>
        </p:blipFill>
        <p:spPr bwMode="auto">
          <a:xfrm>
            <a:off x="0" y="0"/>
            <a:ext cx="10059988" cy="706438"/>
          </a:xfrm>
          <a:prstGeom prst="rect">
            <a:avLst/>
          </a:prstGeom>
          <a:noFill/>
          <a:ln w="9525">
            <a:noFill/>
            <a:miter lim="800000"/>
            <a:headEnd/>
            <a:tailEnd/>
          </a:ln>
        </p:spPr>
      </p:pic>
      <p:sp>
        <p:nvSpPr>
          <p:cNvPr id="13316" name="Rectangle 2"/>
          <p:cNvSpPr>
            <a:spLocks noGrp="1" noChangeArrowheads="1"/>
          </p:cNvSpPr>
          <p:nvPr>
            <p:ph type="body" idx="1"/>
          </p:nvPr>
        </p:nvSpPr>
        <p:spPr bwMode="auto">
          <a:xfrm>
            <a:off x="14288" y="1985963"/>
            <a:ext cx="8885237" cy="4664075"/>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7" name="Rectangle 3"/>
          <p:cNvSpPr>
            <a:spLocks noGrp="1" noChangeArrowheads="1"/>
          </p:cNvSpPr>
          <p:nvPr>
            <p:ph type="title"/>
          </p:nvPr>
        </p:nvSpPr>
        <p:spPr bwMode="auto">
          <a:xfrm>
            <a:off x="134938" y="644525"/>
            <a:ext cx="9625012" cy="949325"/>
          </a:xfrm>
          <a:prstGeom prst="rect">
            <a:avLst/>
          </a:prstGeom>
          <a:noFill/>
          <a:ln w="9525">
            <a:noFill/>
            <a:miter lim="800000"/>
            <a:headEnd/>
            <a:tailEnd/>
          </a:ln>
        </p:spPr>
        <p:txBody>
          <a:bodyPr vert="horz" wrap="square" lIns="101870" tIns="50935" rIns="101870" bIns="50935" numCol="1" anchor="ctr" anchorCtr="0" compatLnSpc="1">
            <a:prstTxWarp prst="textNoShape">
              <a:avLst/>
            </a:prstTxWarp>
          </a:bodyPr>
          <a:lstStyle/>
          <a:p>
            <a:pPr lvl="0"/>
            <a:r>
              <a:rPr lang="en-US"/>
              <a:t>Click to edit Master title style</a:t>
            </a:r>
          </a:p>
        </p:txBody>
      </p:sp>
      <p:sp>
        <p:nvSpPr>
          <p:cNvPr id="2" name="Slide Number Placeholder 1"/>
          <p:cNvSpPr>
            <a:spLocks noGrp="1"/>
          </p:cNvSpPr>
          <p:nvPr>
            <p:ph type="sldNum" sz="quarter" idx="4"/>
          </p:nvPr>
        </p:nvSpPr>
        <p:spPr>
          <a:xfrm>
            <a:off x="9678112" y="7534449"/>
            <a:ext cx="309981" cy="215444"/>
          </a:xfrm>
          <a:prstGeom prst="rect">
            <a:avLst/>
          </a:prstGeom>
        </p:spPr>
        <p:txBody>
          <a:bodyPr vert="horz" wrap="none" lIns="0" tIns="0" rIns="0" bIns="0" rtlCol="0" anchor="ctr">
            <a:spAutoFit/>
          </a:bodyPr>
          <a:lstStyle>
            <a:lvl1pPr algn="r">
              <a:defRPr sz="1400">
                <a:solidFill>
                  <a:srgbClr val="000000"/>
                </a:solidFill>
                <a:latin typeface="+mn-lt"/>
              </a:defRPr>
            </a:lvl1pPr>
          </a:lstStyle>
          <a:p>
            <a:fld id="{3D3B5F21-1A54-0B47-ADF7-1313D7E1CA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1" r:id="rId2"/>
    <p:sldLayoutId id="2147483692" r:id="rId3"/>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0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0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0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0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package" Target="../embeddings/Microsoft_Office_Excel_2007_Workbook1.xlsx"/></Relationships>
</file>

<file path=ppt/slides/_rels/slide2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168688" y="1338263"/>
            <a:ext cx="9790112" cy="1665287"/>
          </a:xfrm>
          <a:noFill/>
        </p:spPr>
        <p:txBody>
          <a:bodyPr/>
          <a:lstStyle/>
          <a:p>
            <a:pPr marL="1082675" indent="-1082675" eaLnBrk="1" hangingPunct="1"/>
            <a:r>
              <a:rPr lang="en-US" sz="4400" dirty="0" smtClean="0"/>
              <a:t>12. TCP Flow Control and </a:t>
            </a:r>
            <a:br>
              <a:rPr lang="en-US" sz="4400" dirty="0" smtClean="0"/>
            </a:br>
            <a:r>
              <a:rPr lang="en-US" sz="4400" smtClean="0"/>
              <a:t>Congestion Control – Part 1</a:t>
            </a:r>
            <a:endParaRPr lang="en-US" i="1" dirty="0" smtClean="0"/>
          </a:p>
        </p:txBody>
      </p:sp>
      <p:sp>
        <p:nvSpPr>
          <p:cNvPr id="120835" name="Rectangle 3"/>
          <p:cNvSpPr>
            <a:spLocks noGrp="1" noChangeArrowheads="1"/>
          </p:cNvSpPr>
          <p:nvPr>
            <p:ph type="subTitle" idx="1"/>
          </p:nvPr>
        </p:nvSpPr>
        <p:spPr>
          <a:xfrm>
            <a:off x="91264" y="4005975"/>
            <a:ext cx="9755452" cy="2252534"/>
          </a:xfrm>
          <a:noFill/>
        </p:spPr>
        <p:txBody>
          <a:bodyPr/>
          <a:lstStyle/>
          <a:p>
            <a:pPr indent="339725" algn="l" eaLnBrk="1" hangingPunct="1">
              <a:buClr>
                <a:srgbClr val="50B1CB"/>
              </a:buClr>
              <a:buSzPct val="75000"/>
              <a:buFont typeface="Wingdings" charset="2"/>
              <a:buChar char="n"/>
            </a:pPr>
            <a:r>
              <a:rPr lang="en-US" sz="2800" dirty="0" smtClean="0"/>
              <a:t>TCP Flow Control</a:t>
            </a:r>
          </a:p>
          <a:p>
            <a:pPr indent="339725" algn="l" eaLnBrk="1" hangingPunct="1">
              <a:buClr>
                <a:srgbClr val="50B1CB"/>
              </a:buClr>
              <a:buSzPct val="75000"/>
              <a:buFont typeface="Wingdings" charset="2"/>
              <a:buChar char="n"/>
            </a:pPr>
            <a:r>
              <a:rPr lang="en-US" sz="2800" dirty="0" smtClean="0"/>
              <a:t>Congestion control – general principles</a:t>
            </a:r>
          </a:p>
          <a:p>
            <a:pPr indent="339725" algn="l" eaLnBrk="1" hangingPunct="1">
              <a:buClr>
                <a:srgbClr val="50B1CB"/>
              </a:buClr>
              <a:buSzPct val="75000"/>
              <a:buFont typeface="Wingdings" charset="2"/>
              <a:buChar char="n"/>
            </a:pPr>
            <a:r>
              <a:rPr lang="en-US" sz="2800" dirty="0"/>
              <a:t>TCP congestion control overview</a:t>
            </a:r>
          </a:p>
          <a:p>
            <a:pPr indent="339725" algn="l" eaLnBrk="1" hangingPunct="1">
              <a:buClr>
                <a:srgbClr val="50B1CB"/>
              </a:buClr>
              <a:buSzPct val="75000"/>
              <a:buFont typeface="Wingdings" charset="2"/>
              <a:buChar char="n"/>
            </a:pPr>
            <a:r>
              <a:rPr lang="en-US" sz="2800" dirty="0">
                <a:solidFill>
                  <a:srgbClr val="BFBFBF"/>
                </a:solidFill>
              </a:rPr>
              <a:t>TCP congestion control specifics</a:t>
            </a:r>
          </a:p>
          <a:p>
            <a:pPr indent="339725" algn="l" eaLnBrk="1" hangingPunct="1">
              <a:buClr>
                <a:srgbClr val="50B1CB"/>
              </a:buClr>
              <a:buSzPct val="75000"/>
              <a:buFont typeface="Wingdings" charset="2"/>
              <a:buChar char="n"/>
            </a:pPr>
            <a:endParaRPr lang="en-US" sz="2800" dirty="0" smtClean="0"/>
          </a:p>
          <a:p>
            <a:pPr indent="339725" algn="l" eaLnBrk="1" hangingPunct="1">
              <a:buClr>
                <a:srgbClr val="50B1CB"/>
              </a:buClr>
              <a:buSzPct val="75000"/>
              <a:buFont typeface="Wingdings" charset="2"/>
              <a:buChar char="n"/>
            </a:pPr>
            <a:endParaRPr lang="en-US" sz="2800" dirty="0" smtClean="0"/>
          </a:p>
          <a:p>
            <a:pPr indent="339725" algn="l" eaLnBrk="1" hangingPunct="1">
              <a:buClr>
                <a:srgbClr val="50B1CB"/>
              </a:buClr>
              <a:buSzPct val="75000"/>
              <a:buFont typeface="Wingdings" charset="2"/>
              <a:buChar char="n"/>
            </a:pPr>
            <a:endParaRPr lang="en-US" sz="2800" dirty="0"/>
          </a:p>
        </p:txBody>
      </p:sp>
      <p:sp>
        <p:nvSpPr>
          <p:cNvPr id="120836" name="Rectangle 4"/>
          <p:cNvSpPr>
            <a:spLocks noChangeArrowheads="1"/>
          </p:cNvSpPr>
          <p:nvPr/>
        </p:nvSpPr>
        <p:spPr bwMode="auto">
          <a:xfrm>
            <a:off x="89272" y="6284695"/>
            <a:ext cx="9348161" cy="1417291"/>
          </a:xfrm>
          <a:prstGeom prst="rect">
            <a:avLst/>
          </a:prstGeom>
          <a:noFill/>
          <a:ln w="9525">
            <a:noFill/>
            <a:miter lim="800000"/>
            <a:headEnd/>
            <a:tailEnd/>
          </a:ln>
        </p:spPr>
        <p:txBody>
          <a:bodyPr lIns="101858" tIns="50929" rIns="101858" bIns="50929">
            <a:prstTxWarp prst="textNoShape">
              <a:avLst/>
            </a:prstTxWarp>
          </a:bodyPr>
          <a:lstStyle/>
          <a:p>
            <a:pPr algn="l" defTabSz="1019175" eaLnBrk="1" hangingPunct="1">
              <a:spcBef>
                <a:spcPct val="20000"/>
              </a:spcBef>
              <a:buClr>
                <a:srgbClr val="99FF99"/>
              </a:buClr>
              <a:buSzPct val="75000"/>
            </a:pPr>
            <a:r>
              <a:rPr lang="en-US" sz="2200" i="1" dirty="0">
                <a:solidFill>
                  <a:schemeClr val="bg1"/>
                </a:solidFill>
                <a:latin typeface="Verdana" charset="0"/>
              </a:rPr>
              <a:t>Roch Guerin</a:t>
            </a:r>
          </a:p>
          <a:p>
            <a:pPr algn="l" defTabSz="1019175" eaLnBrk="1" hangingPunct="1">
              <a:spcBef>
                <a:spcPct val="20000"/>
              </a:spcBef>
              <a:buClr>
                <a:srgbClr val="99FF99"/>
              </a:buClr>
              <a:buSzPct val="75000"/>
            </a:pPr>
            <a:r>
              <a:rPr lang="en-US" sz="2200" i="1" dirty="0">
                <a:solidFill>
                  <a:schemeClr val="bg1"/>
                </a:solidFill>
                <a:latin typeface="Verdana" charset="0"/>
              </a:rPr>
              <a:t>(with adaptations from Jon Turner and John </a:t>
            </a:r>
            <a:r>
              <a:rPr lang="en-US" sz="2200" i="1" dirty="0" err="1">
                <a:solidFill>
                  <a:schemeClr val="bg1"/>
                </a:solidFill>
                <a:latin typeface="Verdana" charset="0"/>
              </a:rPr>
              <a:t>DeHart</a:t>
            </a:r>
            <a:r>
              <a:rPr lang="en-US" sz="2200" i="1">
                <a:solidFill>
                  <a:schemeClr val="bg1"/>
                </a:solidFill>
                <a:latin typeface="Verdana" charset="0"/>
              </a:rPr>
              <a:t>, and material from Kurose and Ross)</a:t>
            </a:r>
            <a:endParaRPr lang="en-US" sz="2200" i="1" dirty="0">
              <a:solidFill>
                <a:schemeClr val="bg1"/>
              </a:solidFill>
              <a:latin typeface="Verdan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en-US" dirty="0" smtClean="0"/>
              <a:t>Congestion Scenario </a:t>
            </a:r>
            <a:r>
              <a:rPr lang="en-US" dirty="0"/>
              <a:t>1</a:t>
            </a:r>
            <a:r>
              <a:rPr lang="en-US" sz="4400" dirty="0"/>
              <a:t> </a:t>
            </a:r>
          </a:p>
        </p:txBody>
      </p:sp>
      <p:sp>
        <p:nvSpPr>
          <p:cNvPr id="201732" name="Rectangle 4"/>
          <p:cNvSpPr>
            <a:spLocks noGrp="1" noChangeArrowheads="1"/>
          </p:cNvSpPr>
          <p:nvPr>
            <p:ph type="body" sz="half" idx="2"/>
          </p:nvPr>
        </p:nvSpPr>
        <p:spPr>
          <a:xfrm>
            <a:off x="6642734" y="4610377"/>
            <a:ext cx="3415665" cy="3162023"/>
          </a:xfrm>
        </p:spPr>
        <p:txBody>
          <a:bodyPr/>
          <a:lstStyle/>
          <a:p>
            <a:r>
              <a:rPr lang="en-US" sz="2600" dirty="0"/>
              <a:t>large delays when </a:t>
            </a:r>
            <a:r>
              <a:rPr lang="en-US" sz="2600" dirty="0" smtClean="0"/>
              <a:t>congested (remember infinite queue)</a:t>
            </a:r>
          </a:p>
          <a:p>
            <a:r>
              <a:rPr lang="en-US" sz="2600" dirty="0" smtClean="0"/>
              <a:t>achieve max possible throughput</a:t>
            </a:r>
            <a:endParaRPr lang="en-US" sz="2600" dirty="0"/>
          </a:p>
        </p:txBody>
      </p:sp>
      <p:grpSp>
        <p:nvGrpSpPr>
          <p:cNvPr id="2" name="Group 243"/>
          <p:cNvGrpSpPr>
            <a:grpSpLocks/>
          </p:cNvGrpSpPr>
          <p:nvPr/>
        </p:nvGrpSpPr>
        <p:grpSpPr bwMode="auto">
          <a:xfrm>
            <a:off x="3894089" y="1498706"/>
            <a:ext cx="5865653" cy="2900257"/>
            <a:chOff x="1448" y="2704"/>
            <a:chExt cx="3359" cy="1612"/>
          </a:xfrm>
        </p:grpSpPr>
        <p:sp>
          <p:nvSpPr>
            <p:cNvPr id="201735" name="Oval 7"/>
            <p:cNvSpPr>
              <a:spLocks noChangeArrowheads="1"/>
            </p:cNvSpPr>
            <p:nvPr/>
          </p:nvSpPr>
          <p:spPr bwMode="auto">
            <a:xfrm>
              <a:off x="2871" y="3774"/>
              <a:ext cx="670" cy="148"/>
            </a:xfrm>
            <a:prstGeom prst="ellipse">
              <a:avLst/>
            </a:prstGeom>
            <a:solidFill>
              <a:srgbClr val="C0C0C0"/>
            </a:solidFill>
            <a:ln w="12700">
              <a:solidFill>
                <a:srgbClr val="808080"/>
              </a:solidFill>
              <a:round/>
              <a:headEnd/>
              <a:tailEnd/>
            </a:ln>
          </p:spPr>
          <p:txBody>
            <a:bodyPr wrap="none" anchor="ctr">
              <a:prstTxWarp prst="textNoShape">
                <a:avLst/>
              </a:prstTxWarp>
            </a:bodyPr>
            <a:lstStyle/>
            <a:p>
              <a:endParaRPr lang="en-US"/>
            </a:p>
          </p:txBody>
        </p:sp>
        <p:sp>
          <p:nvSpPr>
            <p:cNvPr id="201736" name="Line 8"/>
            <p:cNvSpPr>
              <a:spLocks noChangeShapeType="1"/>
            </p:cNvSpPr>
            <p:nvPr/>
          </p:nvSpPr>
          <p:spPr bwMode="auto">
            <a:xfrm>
              <a:off x="2871" y="3762"/>
              <a:ext cx="0" cy="92"/>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201737" name="Line 9"/>
            <p:cNvSpPr>
              <a:spLocks noChangeShapeType="1"/>
            </p:cNvSpPr>
            <p:nvPr/>
          </p:nvSpPr>
          <p:spPr bwMode="auto">
            <a:xfrm>
              <a:off x="3541" y="3762"/>
              <a:ext cx="0" cy="92"/>
            </a:xfrm>
            <a:prstGeom prst="line">
              <a:avLst/>
            </a:prstGeom>
            <a:noFill/>
            <a:ln w="12700">
              <a:solidFill>
                <a:srgbClr val="808080"/>
              </a:solidFill>
              <a:round/>
              <a:headEnd/>
              <a:tailEnd/>
            </a:ln>
          </p:spPr>
          <p:txBody>
            <a:bodyPr wrap="none" anchor="ctr">
              <a:prstTxWarp prst="textNoShape">
                <a:avLst/>
              </a:prstTxWarp>
            </a:bodyPr>
            <a:lstStyle/>
            <a:p>
              <a:endParaRPr lang="en-US"/>
            </a:p>
          </p:txBody>
        </p:sp>
        <p:sp>
          <p:nvSpPr>
            <p:cNvPr id="201738" name="Rectangle 10"/>
            <p:cNvSpPr>
              <a:spLocks noChangeArrowheads="1"/>
            </p:cNvSpPr>
            <p:nvPr/>
          </p:nvSpPr>
          <p:spPr bwMode="auto">
            <a:xfrm>
              <a:off x="2871" y="3762"/>
              <a:ext cx="159" cy="90"/>
            </a:xfrm>
            <a:prstGeom prst="rect">
              <a:avLst/>
            </a:prstGeom>
            <a:solidFill>
              <a:srgbClr val="C0C0C0"/>
            </a:solidFill>
            <a:ln w="12700">
              <a:noFill/>
              <a:miter lim="800000"/>
              <a:headEnd/>
              <a:tailEnd/>
            </a:ln>
          </p:spPr>
          <p:txBody>
            <a:bodyPr anchor="ctr">
              <a:prstTxWarp prst="textNoShape">
                <a:avLst/>
              </a:prstTxWarp>
            </a:bodyPr>
            <a:lstStyle/>
            <a:p>
              <a:pPr eaLnBrk="1" hangingPunct="1"/>
              <a:endParaRPr lang="en-US" sz="2200" dirty="0"/>
            </a:p>
          </p:txBody>
        </p:sp>
        <p:sp>
          <p:nvSpPr>
            <p:cNvPr id="201739" name="Rectangle 11"/>
            <p:cNvSpPr>
              <a:spLocks noChangeArrowheads="1"/>
            </p:cNvSpPr>
            <p:nvPr/>
          </p:nvSpPr>
          <p:spPr bwMode="auto">
            <a:xfrm>
              <a:off x="3338" y="3756"/>
              <a:ext cx="203" cy="90"/>
            </a:xfrm>
            <a:prstGeom prst="rect">
              <a:avLst/>
            </a:prstGeom>
            <a:solidFill>
              <a:srgbClr val="C0C0C0"/>
            </a:solidFill>
            <a:ln w="12700">
              <a:noFill/>
              <a:miter lim="800000"/>
              <a:headEnd/>
              <a:tailEnd/>
            </a:ln>
          </p:spPr>
          <p:txBody>
            <a:bodyPr anchor="ctr">
              <a:prstTxWarp prst="textNoShape">
                <a:avLst/>
              </a:prstTxWarp>
            </a:bodyPr>
            <a:lstStyle/>
            <a:p>
              <a:pPr eaLnBrk="1" hangingPunct="1"/>
              <a:endParaRPr lang="en-US" sz="2200" dirty="0"/>
            </a:p>
          </p:txBody>
        </p:sp>
        <p:sp>
          <p:nvSpPr>
            <p:cNvPr id="201740" name="Oval 12"/>
            <p:cNvSpPr>
              <a:spLocks noChangeArrowheads="1"/>
            </p:cNvSpPr>
            <p:nvPr/>
          </p:nvSpPr>
          <p:spPr bwMode="auto">
            <a:xfrm>
              <a:off x="2864" y="3656"/>
              <a:ext cx="670" cy="172"/>
            </a:xfrm>
            <a:prstGeom prst="ellipse">
              <a:avLst/>
            </a:prstGeom>
            <a:solidFill>
              <a:srgbClr val="C0C0C0"/>
            </a:solidFill>
            <a:ln w="12700">
              <a:solidFill>
                <a:srgbClr val="808080"/>
              </a:solidFill>
              <a:round/>
              <a:headEnd/>
              <a:tailEnd/>
            </a:ln>
          </p:spPr>
          <p:txBody>
            <a:bodyPr wrap="none" anchor="ctr">
              <a:prstTxWarp prst="textNoShape">
                <a:avLst/>
              </a:prstTxWarp>
            </a:bodyPr>
            <a:lstStyle/>
            <a:p>
              <a:endParaRPr lang="en-US"/>
            </a:p>
          </p:txBody>
        </p:sp>
        <p:grpSp>
          <p:nvGrpSpPr>
            <p:cNvPr id="3" name="Group 13"/>
            <p:cNvGrpSpPr>
              <a:grpSpLocks/>
            </p:cNvGrpSpPr>
            <p:nvPr/>
          </p:nvGrpSpPr>
          <p:grpSpPr bwMode="auto">
            <a:xfrm>
              <a:off x="3026" y="3693"/>
              <a:ext cx="332" cy="101"/>
              <a:chOff x="2848" y="848"/>
              <a:chExt cx="140" cy="98"/>
            </a:xfrm>
          </p:grpSpPr>
          <p:sp>
            <p:nvSpPr>
              <p:cNvPr id="201742" name="Line 14"/>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1743" name="Line 15"/>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1744" name="Line 16"/>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prstTxWarp prst="textNoShape">
                  <a:avLst/>
                </a:prstTxWarp>
              </a:bodyPr>
              <a:lstStyle/>
              <a:p>
                <a:endParaRPr lang="en-US"/>
              </a:p>
            </p:txBody>
          </p:sp>
        </p:grpSp>
        <p:grpSp>
          <p:nvGrpSpPr>
            <p:cNvPr id="4" name="Group 17"/>
            <p:cNvGrpSpPr>
              <a:grpSpLocks/>
            </p:cNvGrpSpPr>
            <p:nvPr/>
          </p:nvGrpSpPr>
          <p:grpSpPr bwMode="auto">
            <a:xfrm flipV="1">
              <a:off x="3026" y="3692"/>
              <a:ext cx="332" cy="100"/>
              <a:chOff x="2848" y="848"/>
              <a:chExt cx="140" cy="98"/>
            </a:xfrm>
          </p:grpSpPr>
          <p:sp>
            <p:nvSpPr>
              <p:cNvPr id="201746" name="Line 18"/>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1747" name="Line 19"/>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1748" name="Line 20"/>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prstTxWarp prst="textNoShape">
                  <a:avLst/>
                </a:prstTxWarp>
              </a:bodyPr>
              <a:lstStyle/>
              <a:p>
                <a:endParaRPr lang="en-US"/>
              </a:p>
            </p:txBody>
          </p:sp>
        </p:grpSp>
        <p:sp>
          <p:nvSpPr>
            <p:cNvPr id="201749" name="Text Box 21"/>
            <p:cNvSpPr txBox="1">
              <a:spLocks noChangeArrowheads="1"/>
            </p:cNvSpPr>
            <p:nvPr/>
          </p:nvSpPr>
          <p:spPr bwMode="auto">
            <a:xfrm>
              <a:off x="3026" y="3250"/>
              <a:ext cx="897" cy="249"/>
            </a:xfrm>
            <a:prstGeom prst="rect">
              <a:avLst/>
            </a:prstGeom>
            <a:noFill/>
            <a:ln w="9525">
              <a:noFill/>
              <a:miter lim="800000"/>
              <a:headEnd/>
              <a:tailEnd/>
            </a:ln>
          </p:spPr>
          <p:txBody>
            <a:bodyPr>
              <a:prstTxWarp prst="textNoShape">
                <a:avLst/>
              </a:prstTxWarp>
            </a:bodyPr>
            <a:lstStyle/>
            <a:p>
              <a:pPr algn="r" eaLnBrk="1" hangingPunct="1"/>
              <a:r>
                <a:rPr lang="en-US" sz="1100" dirty="0">
                  <a:latin typeface="Arial" charset="0"/>
                </a:rPr>
                <a:t>unlimited shared output link buffers</a:t>
              </a:r>
              <a:endParaRPr lang="en-US" sz="2200" dirty="0"/>
            </a:p>
          </p:txBody>
        </p:sp>
        <p:sp>
          <p:nvSpPr>
            <p:cNvPr id="201750" name="Line 22"/>
            <p:cNvSpPr>
              <a:spLocks noChangeShapeType="1"/>
            </p:cNvSpPr>
            <p:nvPr/>
          </p:nvSpPr>
          <p:spPr bwMode="auto">
            <a:xfrm flipH="1">
              <a:off x="2168" y="3544"/>
              <a:ext cx="582" cy="546"/>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751" name="Line 23"/>
            <p:cNvSpPr>
              <a:spLocks noChangeShapeType="1"/>
            </p:cNvSpPr>
            <p:nvPr/>
          </p:nvSpPr>
          <p:spPr bwMode="auto">
            <a:xfrm flipH="1">
              <a:off x="2474" y="3544"/>
              <a:ext cx="276" cy="1"/>
            </a:xfrm>
            <a:prstGeom prst="line">
              <a:avLst/>
            </a:prstGeom>
            <a:noFill/>
            <a:ln w="9525">
              <a:solidFill>
                <a:srgbClr val="000000"/>
              </a:solidFill>
              <a:round/>
              <a:headEnd/>
              <a:tailEnd/>
            </a:ln>
          </p:spPr>
          <p:txBody>
            <a:bodyPr>
              <a:prstTxWarp prst="textNoShape">
                <a:avLst/>
              </a:prstTxWarp>
            </a:bodyPr>
            <a:lstStyle/>
            <a:p>
              <a:endParaRPr lang="en-US"/>
            </a:p>
          </p:txBody>
        </p:sp>
        <p:grpSp>
          <p:nvGrpSpPr>
            <p:cNvPr id="5" name="Group 24"/>
            <p:cNvGrpSpPr>
              <a:grpSpLocks/>
            </p:cNvGrpSpPr>
            <p:nvPr/>
          </p:nvGrpSpPr>
          <p:grpSpPr bwMode="auto">
            <a:xfrm>
              <a:off x="1988" y="2704"/>
              <a:ext cx="617" cy="947"/>
              <a:chOff x="12464" y="10193"/>
              <a:chExt cx="1481" cy="2272"/>
            </a:xfrm>
          </p:grpSpPr>
          <p:grpSp>
            <p:nvGrpSpPr>
              <p:cNvPr id="6" name="Group 25"/>
              <p:cNvGrpSpPr>
                <a:grpSpLocks/>
              </p:cNvGrpSpPr>
              <p:nvPr/>
            </p:nvGrpSpPr>
            <p:grpSpPr bwMode="auto">
              <a:xfrm>
                <a:off x="12464" y="11102"/>
                <a:ext cx="1481" cy="1363"/>
                <a:chOff x="5850" y="13487"/>
                <a:chExt cx="2023" cy="1840"/>
              </a:xfrm>
            </p:grpSpPr>
            <p:sp>
              <p:nvSpPr>
                <p:cNvPr id="201754" name="Freeform 26"/>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201755" name="Freeform 27"/>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201756" name="Freeform 28"/>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201757" name="Freeform 29"/>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201758" name="Freeform 30"/>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201759" name="Freeform 31"/>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201760" name="Freeform 32"/>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201761" name="Freeform 33"/>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201762" name="Freeform 34"/>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201763" name="Freeform 35"/>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201764" name="Freeform 36"/>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201765" name="Freeform 37"/>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201766" name="Freeform 38"/>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201767" name="Freeform 39"/>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201768" name="Freeform 40"/>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201769" name="Freeform 41"/>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1770" name="Freeform 42"/>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1771" name="Freeform 43"/>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201772" name="Freeform 44"/>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201773" name="Freeform 45"/>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201774" name="Freeform 46"/>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201775" name="Freeform 47"/>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201776" name="Freeform 48"/>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201777" name="Freeform 49"/>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201778" name="Freeform 50"/>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201779" name="Freeform 51"/>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201780" name="Freeform 52"/>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201781" name="Freeform 53"/>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201782" name="Freeform 54"/>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201783" name="Rectangle 55"/>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201784" name="Freeform 56"/>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201785" name="Freeform 57"/>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1786" name="Freeform 58"/>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1787" name="Freeform 59"/>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201788" name="Freeform 60"/>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201789" name="Freeform 61"/>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201790" name="Freeform 62"/>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201791" name="Freeform 63"/>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201792" name="Freeform 64"/>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7" name="Group 65"/>
              <p:cNvGrpSpPr>
                <a:grpSpLocks/>
              </p:cNvGrpSpPr>
              <p:nvPr/>
            </p:nvGrpSpPr>
            <p:grpSpPr bwMode="auto">
              <a:xfrm>
                <a:off x="12806" y="10667"/>
                <a:ext cx="983" cy="1369"/>
                <a:chOff x="12762" y="10336"/>
                <a:chExt cx="1027" cy="1700"/>
              </a:xfrm>
            </p:grpSpPr>
            <p:sp>
              <p:nvSpPr>
                <p:cNvPr id="201794" name="Rectangle 66"/>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201795" name="Rectangle 67"/>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1796" name="Line 68"/>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797" name="Line 69"/>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798" name="Line 70"/>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799" name="Line 71"/>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201800" name="Text Box 72"/>
              <p:cNvSpPr txBox="1">
                <a:spLocks noChangeArrowheads="1"/>
              </p:cNvSpPr>
              <p:nvPr/>
            </p:nvSpPr>
            <p:spPr bwMode="auto">
              <a:xfrm>
                <a:off x="12809" y="10193"/>
                <a:ext cx="958" cy="366"/>
              </a:xfrm>
              <a:prstGeom prst="rect">
                <a:avLst/>
              </a:prstGeom>
              <a:noFill/>
              <a:ln w="9525">
                <a:noFill/>
                <a:miter lim="800000"/>
                <a:headEnd/>
                <a:tailEnd/>
              </a:ln>
            </p:spPr>
            <p:txBody>
              <a:bodyPr>
                <a:prstTxWarp prst="textNoShape">
                  <a:avLst/>
                </a:prstTxWarp>
              </a:bodyPr>
              <a:lstStyle/>
              <a:p>
                <a:pPr algn="l" eaLnBrk="1" hangingPunct="1"/>
                <a:r>
                  <a:rPr lang="en-US" sz="1100" dirty="0">
                    <a:latin typeface="Arial" charset="0"/>
                  </a:rPr>
                  <a:t>Host A</a:t>
                </a:r>
                <a:endParaRPr lang="en-US" sz="2200" dirty="0"/>
              </a:p>
            </p:txBody>
          </p:sp>
        </p:grpSp>
        <p:sp>
          <p:nvSpPr>
            <p:cNvPr id="201801" name="Text Box 73"/>
            <p:cNvSpPr txBox="1">
              <a:spLocks noChangeArrowheads="1"/>
            </p:cNvSpPr>
            <p:nvPr/>
          </p:nvSpPr>
          <p:spPr bwMode="auto">
            <a:xfrm>
              <a:off x="2540" y="2764"/>
              <a:ext cx="753" cy="231"/>
            </a:xfrm>
            <a:prstGeom prst="rect">
              <a:avLst/>
            </a:prstGeom>
            <a:noFill/>
            <a:ln w="9525">
              <a:noFill/>
              <a:miter lim="800000"/>
              <a:headEnd/>
              <a:tailEnd/>
            </a:ln>
          </p:spPr>
          <p:txBody>
            <a:bodyPr>
              <a:prstTxWarp prst="textNoShape">
                <a:avLst/>
              </a:prstTxWarp>
            </a:bodyPr>
            <a:lstStyle/>
            <a:p>
              <a:pPr algn="l" eaLnBrk="1" hangingPunct="1"/>
              <a:r>
                <a:rPr lang="en-US" sz="1600" dirty="0" err="1">
                  <a:solidFill>
                    <a:srgbClr val="FF0000"/>
                  </a:solidFill>
                  <a:latin typeface="Symbol" charset="2"/>
                </a:rPr>
                <a:t>l</a:t>
              </a:r>
              <a:r>
                <a:rPr lang="en-US" sz="1300" baseline="-25000" dirty="0" err="1">
                  <a:solidFill>
                    <a:srgbClr val="FF0000"/>
                  </a:solidFill>
                  <a:latin typeface="Arial" charset="0"/>
                </a:rPr>
                <a:t>in</a:t>
              </a:r>
              <a:r>
                <a:rPr lang="en-US" sz="1300" baseline="-25000" dirty="0">
                  <a:solidFill>
                    <a:srgbClr val="FF0000"/>
                  </a:solidFill>
                  <a:latin typeface="Arial" charset="0"/>
                </a:rPr>
                <a:t> </a:t>
              </a:r>
              <a:r>
                <a:rPr lang="en-US" sz="1300" dirty="0">
                  <a:solidFill>
                    <a:srgbClr val="FF0000"/>
                  </a:solidFill>
                  <a:latin typeface="Arial" charset="0"/>
                </a:rPr>
                <a:t>: </a:t>
              </a:r>
              <a:r>
                <a:rPr lang="en-US" sz="1100" dirty="0">
                  <a:solidFill>
                    <a:srgbClr val="FF0000"/>
                  </a:solidFill>
                  <a:latin typeface="Arial" charset="0"/>
                </a:rPr>
                <a:t>original data</a:t>
              </a:r>
              <a:endParaRPr lang="en-US" sz="2200" dirty="0"/>
            </a:p>
          </p:txBody>
        </p:sp>
        <p:sp>
          <p:nvSpPr>
            <p:cNvPr id="201802" name="Line 74"/>
            <p:cNvSpPr>
              <a:spLocks noChangeShapeType="1"/>
            </p:cNvSpPr>
            <p:nvPr/>
          </p:nvSpPr>
          <p:spPr bwMode="auto">
            <a:xfrm flipH="1">
              <a:off x="1892" y="4084"/>
              <a:ext cx="276" cy="1"/>
            </a:xfrm>
            <a:prstGeom prst="line">
              <a:avLst/>
            </a:prstGeom>
            <a:noFill/>
            <a:ln w="9525">
              <a:solidFill>
                <a:srgbClr val="000000"/>
              </a:solidFill>
              <a:round/>
              <a:headEnd/>
              <a:tailEnd/>
            </a:ln>
          </p:spPr>
          <p:txBody>
            <a:bodyPr>
              <a:prstTxWarp prst="textNoShape">
                <a:avLst/>
              </a:prstTxWarp>
            </a:bodyPr>
            <a:lstStyle/>
            <a:p>
              <a:endParaRPr lang="en-US"/>
            </a:p>
          </p:txBody>
        </p:sp>
        <p:grpSp>
          <p:nvGrpSpPr>
            <p:cNvPr id="8" name="Group 75"/>
            <p:cNvGrpSpPr>
              <a:grpSpLocks/>
            </p:cNvGrpSpPr>
            <p:nvPr/>
          </p:nvGrpSpPr>
          <p:grpSpPr bwMode="auto">
            <a:xfrm>
              <a:off x="1448" y="3268"/>
              <a:ext cx="617" cy="947"/>
              <a:chOff x="12464" y="10193"/>
              <a:chExt cx="1481" cy="2272"/>
            </a:xfrm>
          </p:grpSpPr>
          <p:grpSp>
            <p:nvGrpSpPr>
              <p:cNvPr id="9" name="Group 76"/>
              <p:cNvGrpSpPr>
                <a:grpSpLocks/>
              </p:cNvGrpSpPr>
              <p:nvPr/>
            </p:nvGrpSpPr>
            <p:grpSpPr bwMode="auto">
              <a:xfrm>
                <a:off x="12464" y="11102"/>
                <a:ext cx="1481" cy="1363"/>
                <a:chOff x="5850" y="13487"/>
                <a:chExt cx="2023" cy="1840"/>
              </a:xfrm>
            </p:grpSpPr>
            <p:sp>
              <p:nvSpPr>
                <p:cNvPr id="201805" name="Freeform 77"/>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201806" name="Freeform 78"/>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201807" name="Freeform 79"/>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201808" name="Freeform 80"/>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201809" name="Freeform 81"/>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201810" name="Freeform 82"/>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201811" name="Freeform 83"/>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201812" name="Freeform 84"/>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201813" name="Freeform 85"/>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201814" name="Freeform 86"/>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201815" name="Freeform 87"/>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201816" name="Freeform 88"/>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201817" name="Freeform 89"/>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201818" name="Freeform 90"/>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201819" name="Freeform 91"/>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201820" name="Freeform 92"/>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1821" name="Freeform 93"/>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1822" name="Freeform 94"/>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201823" name="Freeform 95"/>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201824" name="Freeform 96"/>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201825" name="Freeform 97"/>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201826" name="Freeform 98"/>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201827" name="Freeform 99"/>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201828" name="Freeform 100"/>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201829" name="Freeform 101"/>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201830" name="Freeform 102"/>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201831" name="Freeform 103"/>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201832" name="Freeform 104"/>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201833" name="Freeform 105"/>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201834" name="Rectangle 106"/>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201835" name="Freeform 107"/>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201836" name="Freeform 108"/>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1837" name="Freeform 109"/>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1838" name="Freeform 110"/>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201839" name="Freeform 111"/>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201840" name="Freeform 112"/>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201841" name="Freeform 113"/>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201842" name="Freeform 114"/>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201843" name="Freeform 115"/>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10" name="Group 116"/>
              <p:cNvGrpSpPr>
                <a:grpSpLocks/>
              </p:cNvGrpSpPr>
              <p:nvPr/>
            </p:nvGrpSpPr>
            <p:grpSpPr bwMode="auto">
              <a:xfrm>
                <a:off x="12806" y="10667"/>
                <a:ext cx="983" cy="1369"/>
                <a:chOff x="12762" y="10336"/>
                <a:chExt cx="1027" cy="1700"/>
              </a:xfrm>
            </p:grpSpPr>
            <p:sp>
              <p:nvSpPr>
                <p:cNvPr id="201845" name="Rectangle 117"/>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201846" name="Rectangle 118"/>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1847" name="Line 119"/>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848" name="Line 120"/>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849" name="Line 121"/>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850" name="Line 122"/>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201851" name="Text Box 123"/>
              <p:cNvSpPr txBox="1">
                <a:spLocks noChangeArrowheads="1"/>
              </p:cNvSpPr>
              <p:nvPr/>
            </p:nvSpPr>
            <p:spPr bwMode="auto">
              <a:xfrm>
                <a:off x="12809" y="10193"/>
                <a:ext cx="958" cy="366"/>
              </a:xfrm>
              <a:prstGeom prst="rect">
                <a:avLst/>
              </a:prstGeom>
              <a:noFill/>
              <a:ln w="9525">
                <a:noFill/>
                <a:miter lim="800000"/>
                <a:headEnd/>
                <a:tailEnd/>
              </a:ln>
            </p:spPr>
            <p:txBody>
              <a:bodyPr>
                <a:prstTxWarp prst="textNoShape">
                  <a:avLst/>
                </a:prstTxWarp>
              </a:bodyPr>
              <a:lstStyle/>
              <a:p>
                <a:pPr algn="l" eaLnBrk="1" hangingPunct="1"/>
                <a:r>
                  <a:rPr lang="en-US" sz="1100" dirty="0">
                    <a:latin typeface="Arial" charset="0"/>
                  </a:rPr>
                  <a:t>Host B</a:t>
                </a:r>
                <a:endParaRPr lang="en-US" sz="2200" dirty="0"/>
              </a:p>
            </p:txBody>
          </p:sp>
        </p:grpSp>
        <p:sp>
          <p:nvSpPr>
            <p:cNvPr id="201852" name="Line 124"/>
            <p:cNvSpPr>
              <a:spLocks noChangeShapeType="1"/>
            </p:cNvSpPr>
            <p:nvPr/>
          </p:nvSpPr>
          <p:spPr bwMode="auto">
            <a:xfrm flipH="1">
              <a:off x="2474" y="3796"/>
              <a:ext cx="384" cy="0"/>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853" name="Line 125"/>
            <p:cNvSpPr>
              <a:spLocks noChangeShapeType="1"/>
            </p:cNvSpPr>
            <p:nvPr/>
          </p:nvSpPr>
          <p:spPr bwMode="auto">
            <a:xfrm flipH="1">
              <a:off x="3494" y="3796"/>
              <a:ext cx="384" cy="0"/>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854" name="Line 126"/>
            <p:cNvSpPr>
              <a:spLocks noChangeShapeType="1"/>
            </p:cNvSpPr>
            <p:nvPr/>
          </p:nvSpPr>
          <p:spPr bwMode="auto">
            <a:xfrm flipH="1">
              <a:off x="3572" y="3544"/>
              <a:ext cx="582" cy="546"/>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855" name="Line 127"/>
            <p:cNvSpPr>
              <a:spLocks noChangeShapeType="1"/>
            </p:cNvSpPr>
            <p:nvPr/>
          </p:nvSpPr>
          <p:spPr bwMode="auto">
            <a:xfrm flipH="1">
              <a:off x="3566" y="4090"/>
              <a:ext cx="348" cy="0"/>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856" name="Line 128"/>
            <p:cNvSpPr>
              <a:spLocks noChangeShapeType="1"/>
            </p:cNvSpPr>
            <p:nvPr/>
          </p:nvSpPr>
          <p:spPr bwMode="auto">
            <a:xfrm flipH="1">
              <a:off x="4135" y="3550"/>
              <a:ext cx="277" cy="0"/>
            </a:xfrm>
            <a:prstGeom prst="line">
              <a:avLst/>
            </a:prstGeom>
            <a:noFill/>
            <a:ln w="9525">
              <a:solidFill>
                <a:srgbClr val="000000"/>
              </a:solidFill>
              <a:round/>
              <a:headEnd/>
              <a:tailEnd/>
            </a:ln>
          </p:spPr>
          <p:txBody>
            <a:bodyPr>
              <a:prstTxWarp prst="textNoShape">
                <a:avLst/>
              </a:prstTxWarp>
            </a:bodyPr>
            <a:lstStyle/>
            <a:p>
              <a:endParaRPr lang="en-US"/>
            </a:p>
          </p:txBody>
        </p:sp>
        <p:grpSp>
          <p:nvGrpSpPr>
            <p:cNvPr id="11" name="Group 129"/>
            <p:cNvGrpSpPr>
              <a:grpSpLocks/>
            </p:cNvGrpSpPr>
            <p:nvPr/>
          </p:nvGrpSpPr>
          <p:grpSpPr bwMode="auto">
            <a:xfrm>
              <a:off x="4190" y="3149"/>
              <a:ext cx="617" cy="568"/>
              <a:chOff x="5850" y="13487"/>
              <a:chExt cx="2023" cy="1840"/>
            </a:xfrm>
          </p:grpSpPr>
          <p:sp>
            <p:nvSpPr>
              <p:cNvPr id="201858" name="Freeform 130"/>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201859" name="Freeform 131"/>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201860" name="Freeform 132"/>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201861" name="Freeform 133"/>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201862" name="Freeform 134"/>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201863" name="Freeform 135"/>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201864" name="Freeform 136"/>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201865" name="Freeform 137"/>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201866" name="Freeform 138"/>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201867" name="Freeform 139"/>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201868" name="Freeform 140"/>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201869" name="Freeform 141"/>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201870" name="Freeform 142"/>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201871" name="Freeform 143"/>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201872" name="Freeform 144"/>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201873" name="Freeform 145"/>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1874" name="Freeform 146"/>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1875" name="Freeform 147"/>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201876" name="Freeform 148"/>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201877" name="Freeform 149"/>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201878" name="Freeform 150"/>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201879" name="Freeform 151"/>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201880" name="Freeform 152"/>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201881" name="Freeform 153"/>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201882" name="Freeform 154"/>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201883" name="Freeform 155"/>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201884" name="Freeform 156"/>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201885" name="Freeform 157"/>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201886" name="Freeform 158"/>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201887" name="Rectangle 159"/>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201888" name="Freeform 160"/>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201889" name="Freeform 161"/>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1890" name="Freeform 162"/>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1891" name="Freeform 163"/>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201892" name="Freeform 164"/>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201893" name="Freeform 165"/>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201894" name="Freeform 166"/>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201895" name="Freeform 167"/>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201896" name="Freeform 168"/>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12" name="Group 169"/>
            <p:cNvGrpSpPr>
              <a:grpSpLocks/>
            </p:cNvGrpSpPr>
            <p:nvPr/>
          </p:nvGrpSpPr>
          <p:grpSpPr bwMode="auto">
            <a:xfrm>
              <a:off x="4332" y="2968"/>
              <a:ext cx="410" cy="570"/>
              <a:chOff x="12762" y="10336"/>
              <a:chExt cx="1027" cy="1700"/>
            </a:xfrm>
          </p:grpSpPr>
          <p:sp>
            <p:nvSpPr>
              <p:cNvPr id="201898" name="Rectangle 170"/>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201899" name="Rectangle 171"/>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1900" name="Line 172"/>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901" name="Line 173"/>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902" name="Line 174"/>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903" name="Line 175"/>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13" name="Group 176"/>
            <p:cNvGrpSpPr>
              <a:grpSpLocks/>
            </p:cNvGrpSpPr>
            <p:nvPr/>
          </p:nvGrpSpPr>
          <p:grpSpPr bwMode="auto">
            <a:xfrm>
              <a:off x="3811" y="3748"/>
              <a:ext cx="618" cy="568"/>
              <a:chOff x="5850" y="13487"/>
              <a:chExt cx="2023" cy="1840"/>
            </a:xfrm>
          </p:grpSpPr>
          <p:sp>
            <p:nvSpPr>
              <p:cNvPr id="201905" name="Freeform 177"/>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201906" name="Freeform 178"/>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201907" name="Freeform 179"/>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201908" name="Freeform 180"/>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201909" name="Freeform 181"/>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201910" name="Freeform 182"/>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201911" name="Freeform 183"/>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201912" name="Freeform 184"/>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201913" name="Freeform 185"/>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201914" name="Freeform 186"/>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201915" name="Freeform 187"/>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201916" name="Freeform 188"/>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201917" name="Freeform 189"/>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201918" name="Freeform 190"/>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201919" name="Freeform 191"/>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201920" name="Freeform 192"/>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1921" name="Freeform 193"/>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1922" name="Freeform 194"/>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201923" name="Freeform 195"/>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201924" name="Freeform 196"/>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201925" name="Freeform 197"/>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201926" name="Freeform 198"/>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201927" name="Freeform 199"/>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201928" name="Freeform 200"/>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201929" name="Freeform 201"/>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201930" name="Freeform 202"/>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201931" name="Freeform 203"/>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201932" name="Freeform 204"/>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201933" name="Freeform 205"/>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201934" name="Rectangle 206"/>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201935" name="Freeform 207"/>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201936" name="Freeform 208"/>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1937" name="Freeform 209"/>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1938" name="Freeform 210"/>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201939" name="Freeform 211"/>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201940" name="Freeform 212"/>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201941" name="Freeform 213"/>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201942" name="Freeform 214"/>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201943" name="Freeform 215"/>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14" name="Group 216"/>
            <p:cNvGrpSpPr>
              <a:grpSpLocks/>
            </p:cNvGrpSpPr>
            <p:nvPr/>
          </p:nvGrpSpPr>
          <p:grpSpPr bwMode="auto">
            <a:xfrm>
              <a:off x="4092" y="3609"/>
              <a:ext cx="410" cy="571"/>
              <a:chOff x="12762" y="10336"/>
              <a:chExt cx="1027" cy="1700"/>
            </a:xfrm>
          </p:grpSpPr>
          <p:sp>
            <p:nvSpPr>
              <p:cNvPr id="201945" name="Rectangle 217"/>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201946" name="Rectangle 218"/>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1947" name="Line 219"/>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948" name="Line 220"/>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949" name="Line 221"/>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950" name="Line 222"/>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201951" name="Oval 223"/>
            <p:cNvSpPr>
              <a:spLocks noChangeArrowheads="1"/>
            </p:cNvSpPr>
            <p:nvPr/>
          </p:nvSpPr>
          <p:spPr bwMode="auto">
            <a:xfrm>
              <a:off x="2342" y="2938"/>
              <a:ext cx="58" cy="57"/>
            </a:xfrm>
            <a:prstGeom prst="ellipse">
              <a:avLst/>
            </a:prstGeom>
            <a:solidFill>
              <a:srgbClr val="FF0000"/>
            </a:solidFill>
            <a:ln w="9525">
              <a:solidFill>
                <a:srgbClr val="FF0000"/>
              </a:solidFill>
              <a:round/>
              <a:headEnd/>
              <a:tailEnd/>
            </a:ln>
          </p:spPr>
          <p:txBody>
            <a:bodyPr>
              <a:prstTxWarp prst="textNoShape">
                <a:avLst/>
              </a:prstTxWarp>
            </a:bodyPr>
            <a:lstStyle/>
            <a:p>
              <a:endParaRPr lang="en-US"/>
            </a:p>
          </p:txBody>
        </p:sp>
        <p:sp>
          <p:nvSpPr>
            <p:cNvPr id="201952" name="Oval 224"/>
            <p:cNvSpPr>
              <a:spLocks noChangeArrowheads="1"/>
            </p:cNvSpPr>
            <p:nvPr/>
          </p:nvSpPr>
          <p:spPr bwMode="auto">
            <a:xfrm>
              <a:off x="1748" y="3490"/>
              <a:ext cx="58" cy="57"/>
            </a:xfrm>
            <a:prstGeom prst="ellipse">
              <a:avLst/>
            </a:prstGeom>
            <a:solidFill>
              <a:srgbClr val="FF0000"/>
            </a:solidFill>
            <a:ln w="9525">
              <a:solidFill>
                <a:srgbClr val="FF0000"/>
              </a:solidFill>
              <a:round/>
              <a:headEnd/>
              <a:tailEnd/>
            </a:ln>
          </p:spPr>
          <p:txBody>
            <a:bodyPr>
              <a:prstTxWarp prst="textNoShape">
                <a:avLst/>
              </a:prstTxWarp>
            </a:bodyPr>
            <a:lstStyle/>
            <a:p>
              <a:endParaRPr lang="en-US"/>
            </a:p>
          </p:txBody>
        </p:sp>
        <p:sp>
          <p:nvSpPr>
            <p:cNvPr id="201953" name="Line 225"/>
            <p:cNvSpPr>
              <a:spLocks noChangeShapeType="1"/>
            </p:cNvSpPr>
            <p:nvPr/>
          </p:nvSpPr>
          <p:spPr bwMode="auto">
            <a:xfrm flipH="1">
              <a:off x="2414" y="2878"/>
              <a:ext cx="186" cy="66"/>
            </a:xfrm>
            <a:prstGeom prst="line">
              <a:avLst/>
            </a:prstGeom>
            <a:noFill/>
            <a:ln w="9525">
              <a:solidFill>
                <a:srgbClr val="000000"/>
              </a:solidFill>
              <a:round/>
              <a:headEnd/>
              <a:tailEnd type="triangle" w="med" len="med"/>
            </a:ln>
          </p:spPr>
          <p:txBody>
            <a:bodyPr>
              <a:prstTxWarp prst="textNoShape">
                <a:avLst/>
              </a:prstTxWarp>
            </a:bodyPr>
            <a:lstStyle/>
            <a:p>
              <a:endParaRPr lang="en-US"/>
            </a:p>
          </p:txBody>
        </p:sp>
        <p:sp>
          <p:nvSpPr>
            <p:cNvPr id="201954" name="Text Box 226"/>
            <p:cNvSpPr txBox="1">
              <a:spLocks noChangeArrowheads="1"/>
            </p:cNvSpPr>
            <p:nvPr/>
          </p:nvSpPr>
          <p:spPr bwMode="auto">
            <a:xfrm>
              <a:off x="4220" y="2710"/>
              <a:ext cx="303" cy="231"/>
            </a:xfrm>
            <a:prstGeom prst="rect">
              <a:avLst/>
            </a:prstGeom>
            <a:noFill/>
            <a:ln w="9525">
              <a:noFill/>
              <a:miter lim="800000"/>
              <a:headEnd/>
              <a:tailEnd/>
            </a:ln>
          </p:spPr>
          <p:txBody>
            <a:bodyPr>
              <a:prstTxWarp prst="textNoShape">
                <a:avLst/>
              </a:prstTxWarp>
            </a:bodyPr>
            <a:lstStyle/>
            <a:p>
              <a:pPr algn="l" eaLnBrk="1" hangingPunct="1"/>
              <a:r>
                <a:rPr lang="en-US" sz="1600" dirty="0">
                  <a:solidFill>
                    <a:srgbClr val="FF0000"/>
                  </a:solidFill>
                  <a:latin typeface="Symbol" charset="2"/>
                </a:rPr>
                <a:t>l</a:t>
              </a:r>
              <a:r>
                <a:rPr lang="en-US" sz="1300" baseline="-25000" dirty="0">
                  <a:solidFill>
                    <a:srgbClr val="FF0000"/>
                  </a:solidFill>
                  <a:latin typeface="Arial" charset="0"/>
                </a:rPr>
                <a:t>out</a:t>
              </a:r>
              <a:endParaRPr lang="en-US" sz="2200" dirty="0"/>
            </a:p>
          </p:txBody>
        </p:sp>
        <p:sp>
          <p:nvSpPr>
            <p:cNvPr id="201955" name="Line 227"/>
            <p:cNvSpPr>
              <a:spLocks noChangeShapeType="1"/>
            </p:cNvSpPr>
            <p:nvPr/>
          </p:nvSpPr>
          <p:spPr bwMode="auto">
            <a:xfrm>
              <a:off x="4340" y="2890"/>
              <a:ext cx="126" cy="138"/>
            </a:xfrm>
            <a:prstGeom prst="line">
              <a:avLst/>
            </a:prstGeom>
            <a:noFill/>
            <a:ln w="9525">
              <a:solidFill>
                <a:srgbClr val="000000"/>
              </a:solidFill>
              <a:round/>
              <a:headEnd/>
              <a:tailEnd type="triangle" w="med" len="med"/>
            </a:ln>
          </p:spPr>
          <p:txBody>
            <a:bodyPr>
              <a:prstTxWarp prst="textNoShape">
                <a:avLst/>
              </a:prstTxWarp>
            </a:bodyPr>
            <a:lstStyle/>
            <a:p>
              <a:endParaRPr lang="en-US"/>
            </a:p>
          </p:txBody>
        </p:sp>
        <p:sp>
          <p:nvSpPr>
            <p:cNvPr id="201956" name="Line 228"/>
            <p:cNvSpPr>
              <a:spLocks noChangeShapeType="1"/>
            </p:cNvSpPr>
            <p:nvPr/>
          </p:nvSpPr>
          <p:spPr bwMode="auto">
            <a:xfrm flipH="1">
              <a:off x="3368" y="3466"/>
              <a:ext cx="210" cy="204"/>
            </a:xfrm>
            <a:prstGeom prst="line">
              <a:avLst/>
            </a:prstGeom>
            <a:noFill/>
            <a:ln w="9525">
              <a:solidFill>
                <a:srgbClr val="000000"/>
              </a:solidFill>
              <a:round/>
              <a:headEnd/>
              <a:tailEnd type="triangle" w="med" len="med"/>
            </a:ln>
          </p:spPr>
          <p:txBody>
            <a:bodyPr>
              <a:prstTxWarp prst="textNoShape">
                <a:avLst/>
              </a:prstTxWarp>
            </a:bodyPr>
            <a:lstStyle/>
            <a:p>
              <a:endParaRPr lang="en-US"/>
            </a:p>
          </p:txBody>
        </p:sp>
        <p:grpSp>
          <p:nvGrpSpPr>
            <p:cNvPr id="15" name="Group 229"/>
            <p:cNvGrpSpPr>
              <a:grpSpLocks/>
            </p:cNvGrpSpPr>
            <p:nvPr/>
          </p:nvGrpSpPr>
          <p:grpSpPr bwMode="auto">
            <a:xfrm>
              <a:off x="3098" y="3712"/>
              <a:ext cx="424" cy="168"/>
              <a:chOff x="10808" y="10250"/>
              <a:chExt cx="1018" cy="403"/>
            </a:xfrm>
          </p:grpSpPr>
          <p:sp>
            <p:nvSpPr>
              <p:cNvPr id="201958" name="Rectangle 230"/>
              <p:cNvSpPr>
                <a:spLocks noChangeArrowheads="1"/>
              </p:cNvSpPr>
              <p:nvPr/>
            </p:nvSpPr>
            <p:spPr bwMode="auto">
              <a:xfrm>
                <a:off x="10832" y="10250"/>
                <a:ext cx="994" cy="403"/>
              </a:xfrm>
              <a:prstGeom prst="rect">
                <a:avLst/>
              </a:prstGeom>
              <a:gradFill rotWithShape="1">
                <a:gsLst>
                  <a:gs pos="0">
                    <a:srgbClr val="969696"/>
                  </a:gs>
                  <a:gs pos="100000">
                    <a:srgbClr val="FFFFFF"/>
                  </a:gs>
                </a:gsLst>
                <a:lin ang="0" scaled="1"/>
              </a:gradFill>
              <a:ln w="9525">
                <a:noFill/>
                <a:miter lim="800000"/>
                <a:headEnd/>
                <a:tailEnd/>
              </a:ln>
            </p:spPr>
            <p:txBody>
              <a:bodyPr>
                <a:prstTxWarp prst="textNoShape">
                  <a:avLst/>
                </a:prstTxWarp>
              </a:bodyPr>
              <a:lstStyle/>
              <a:p>
                <a:endParaRPr lang="en-US"/>
              </a:p>
            </p:txBody>
          </p:sp>
          <p:sp>
            <p:nvSpPr>
              <p:cNvPr id="201959" name="Freeform 231"/>
              <p:cNvSpPr>
                <a:spLocks/>
              </p:cNvSpPr>
              <p:nvPr/>
            </p:nvSpPr>
            <p:spPr bwMode="auto">
              <a:xfrm>
                <a:off x="11198" y="10272"/>
                <a:ext cx="610" cy="374"/>
              </a:xfrm>
              <a:custGeom>
                <a:avLst/>
                <a:gdLst/>
                <a:ahLst/>
                <a:cxnLst>
                  <a:cxn ang="0">
                    <a:pos x="0" y="0"/>
                  </a:cxn>
                  <a:cxn ang="0">
                    <a:pos x="855" y="0"/>
                  </a:cxn>
                  <a:cxn ang="0">
                    <a:pos x="855" y="390"/>
                  </a:cxn>
                  <a:cxn ang="0">
                    <a:pos x="45" y="390"/>
                  </a:cxn>
                </a:cxnLst>
                <a:rect l="0" t="0" r="r" b="b"/>
                <a:pathLst>
                  <a:path w="855" h="390">
                    <a:moveTo>
                      <a:pt x="0" y="0"/>
                    </a:moveTo>
                    <a:lnTo>
                      <a:pt x="855" y="0"/>
                    </a:lnTo>
                    <a:lnTo>
                      <a:pt x="855" y="390"/>
                    </a:lnTo>
                    <a:lnTo>
                      <a:pt x="45" y="390"/>
                    </a:lnTo>
                  </a:path>
                </a:pathLst>
              </a:custGeom>
              <a:noFill/>
              <a:ln w="9525">
                <a:solidFill>
                  <a:srgbClr val="000000"/>
                </a:solidFill>
                <a:round/>
                <a:headEnd/>
                <a:tailEnd/>
              </a:ln>
            </p:spPr>
            <p:txBody>
              <a:bodyPr>
                <a:prstTxWarp prst="textNoShape">
                  <a:avLst/>
                </a:prstTxWarp>
              </a:bodyPr>
              <a:lstStyle/>
              <a:p>
                <a:endParaRPr lang="en-US"/>
              </a:p>
            </p:txBody>
          </p:sp>
          <p:sp>
            <p:nvSpPr>
              <p:cNvPr id="201960" name="Line 232"/>
              <p:cNvSpPr>
                <a:spLocks noChangeShapeType="1"/>
              </p:cNvSpPr>
              <p:nvPr/>
            </p:nvSpPr>
            <p:spPr bwMode="auto">
              <a:xfrm>
                <a:off x="10808" y="10272"/>
                <a:ext cx="390" cy="1"/>
              </a:xfrm>
              <a:prstGeom prst="line">
                <a:avLst/>
              </a:prstGeom>
              <a:noFill/>
              <a:ln w="9525">
                <a:solidFill>
                  <a:srgbClr val="000000"/>
                </a:solidFill>
                <a:prstDash val="dash"/>
                <a:round/>
                <a:headEnd/>
                <a:tailEnd/>
              </a:ln>
            </p:spPr>
            <p:txBody>
              <a:bodyPr>
                <a:prstTxWarp prst="textNoShape">
                  <a:avLst/>
                </a:prstTxWarp>
              </a:bodyPr>
              <a:lstStyle/>
              <a:p>
                <a:endParaRPr lang="en-US"/>
              </a:p>
            </p:txBody>
          </p:sp>
          <p:sp>
            <p:nvSpPr>
              <p:cNvPr id="201961" name="Line 233"/>
              <p:cNvSpPr>
                <a:spLocks noChangeShapeType="1"/>
              </p:cNvSpPr>
              <p:nvPr/>
            </p:nvSpPr>
            <p:spPr bwMode="auto">
              <a:xfrm>
                <a:off x="10830" y="10646"/>
                <a:ext cx="387" cy="2"/>
              </a:xfrm>
              <a:prstGeom prst="line">
                <a:avLst/>
              </a:prstGeom>
              <a:noFill/>
              <a:ln w="9525">
                <a:solidFill>
                  <a:srgbClr val="000000"/>
                </a:solidFill>
                <a:prstDash val="dash"/>
                <a:round/>
                <a:headEnd/>
                <a:tailEnd/>
              </a:ln>
            </p:spPr>
            <p:txBody>
              <a:bodyPr>
                <a:prstTxWarp prst="textNoShape">
                  <a:avLst/>
                </a:prstTxWarp>
              </a:bodyPr>
              <a:lstStyle/>
              <a:p>
                <a:endParaRPr lang="en-US"/>
              </a:p>
            </p:txBody>
          </p:sp>
          <p:sp>
            <p:nvSpPr>
              <p:cNvPr id="201962" name="Line 234"/>
              <p:cNvSpPr>
                <a:spLocks noChangeShapeType="1"/>
              </p:cNvSpPr>
              <p:nvPr/>
            </p:nvSpPr>
            <p:spPr bwMode="auto">
              <a:xfrm>
                <a:off x="11744" y="10329"/>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963" name="Line 235"/>
              <p:cNvSpPr>
                <a:spLocks noChangeShapeType="1"/>
              </p:cNvSpPr>
              <p:nvPr/>
            </p:nvSpPr>
            <p:spPr bwMode="auto">
              <a:xfrm>
                <a:off x="11679" y="10329"/>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964" name="Line 236"/>
              <p:cNvSpPr>
                <a:spLocks noChangeShapeType="1"/>
              </p:cNvSpPr>
              <p:nvPr/>
            </p:nvSpPr>
            <p:spPr bwMode="auto">
              <a:xfrm>
                <a:off x="11614" y="10329"/>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965" name="Line 237"/>
              <p:cNvSpPr>
                <a:spLocks noChangeShapeType="1"/>
              </p:cNvSpPr>
              <p:nvPr/>
            </p:nvSpPr>
            <p:spPr bwMode="auto">
              <a:xfrm>
                <a:off x="11549" y="1032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966" name="Line 238"/>
              <p:cNvSpPr>
                <a:spLocks noChangeShapeType="1"/>
              </p:cNvSpPr>
              <p:nvPr/>
            </p:nvSpPr>
            <p:spPr bwMode="auto">
              <a:xfrm>
                <a:off x="11484" y="10322"/>
                <a:ext cx="2"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967" name="Line 239"/>
              <p:cNvSpPr>
                <a:spLocks noChangeShapeType="1"/>
              </p:cNvSpPr>
              <p:nvPr/>
            </p:nvSpPr>
            <p:spPr bwMode="auto">
              <a:xfrm>
                <a:off x="11418" y="10322"/>
                <a:ext cx="3"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1968" name="Line 240"/>
              <p:cNvSpPr>
                <a:spLocks noChangeShapeType="1"/>
              </p:cNvSpPr>
              <p:nvPr/>
            </p:nvSpPr>
            <p:spPr bwMode="auto">
              <a:xfrm>
                <a:off x="10909" y="10452"/>
                <a:ext cx="417" cy="0"/>
              </a:xfrm>
              <a:prstGeom prst="line">
                <a:avLst/>
              </a:prstGeom>
              <a:noFill/>
              <a:ln w="38100">
                <a:solidFill>
                  <a:srgbClr val="FFFFFF"/>
                </a:solidFill>
                <a:prstDash val="sysDot"/>
                <a:round/>
                <a:headEnd/>
                <a:tailEnd/>
              </a:ln>
            </p:spPr>
            <p:txBody>
              <a:bodyPr>
                <a:prstTxWarp prst="textNoShape">
                  <a:avLst/>
                </a:prstTxWarp>
              </a:bodyPr>
              <a:lstStyle/>
              <a:p>
                <a:endParaRPr lang="en-US"/>
              </a:p>
            </p:txBody>
          </p:sp>
        </p:grpSp>
        <p:sp>
          <p:nvSpPr>
            <p:cNvPr id="201969" name="Freeform 241"/>
            <p:cNvSpPr>
              <a:spLocks/>
            </p:cNvSpPr>
            <p:nvPr/>
          </p:nvSpPr>
          <p:spPr bwMode="auto">
            <a:xfrm>
              <a:off x="1778" y="3538"/>
              <a:ext cx="2490" cy="600"/>
            </a:xfrm>
            <a:custGeom>
              <a:avLst/>
              <a:gdLst/>
              <a:ahLst/>
              <a:cxnLst>
                <a:cxn ang="0">
                  <a:pos x="0" y="0"/>
                </a:cxn>
                <a:cxn ang="0">
                  <a:pos x="0" y="1486"/>
                </a:cxn>
                <a:cxn ang="0">
                  <a:pos x="1005" y="1501"/>
                </a:cxn>
                <a:cxn ang="0">
                  <a:pos x="1860" y="706"/>
                </a:cxn>
                <a:cxn ang="0">
                  <a:pos x="5085" y="721"/>
                </a:cxn>
                <a:cxn ang="0">
                  <a:pos x="4305" y="1456"/>
                </a:cxn>
                <a:cxn ang="0">
                  <a:pos x="6225" y="1456"/>
                </a:cxn>
                <a:cxn ang="0">
                  <a:pos x="6220" y="391"/>
                </a:cxn>
              </a:cxnLst>
              <a:rect l="0" t="0" r="r" b="b"/>
              <a:pathLst>
                <a:path w="6225" h="1501">
                  <a:moveTo>
                    <a:pt x="0" y="0"/>
                  </a:moveTo>
                  <a:lnTo>
                    <a:pt x="0" y="1486"/>
                  </a:lnTo>
                  <a:lnTo>
                    <a:pt x="1005" y="1501"/>
                  </a:lnTo>
                  <a:lnTo>
                    <a:pt x="1860" y="706"/>
                  </a:lnTo>
                  <a:lnTo>
                    <a:pt x="5085" y="721"/>
                  </a:lnTo>
                  <a:lnTo>
                    <a:pt x="4305" y="1456"/>
                  </a:lnTo>
                  <a:lnTo>
                    <a:pt x="6225" y="1456"/>
                  </a:lnTo>
                  <a:lnTo>
                    <a:pt x="6220" y="391"/>
                  </a:lnTo>
                </a:path>
              </a:pathLst>
            </a:custGeom>
            <a:noFill/>
            <a:ln w="38100" cmpd="sng">
              <a:solidFill>
                <a:srgbClr val="FF0000"/>
              </a:solidFill>
              <a:round/>
              <a:headEnd type="none" w="med" len="med"/>
              <a:tailEnd type="triangle" w="med" len="med"/>
            </a:ln>
          </p:spPr>
          <p:txBody>
            <a:bodyPr>
              <a:prstTxWarp prst="textNoShape">
                <a:avLst/>
              </a:prstTxWarp>
            </a:bodyPr>
            <a:lstStyle/>
            <a:p>
              <a:endParaRPr lang="en-US"/>
            </a:p>
          </p:txBody>
        </p:sp>
        <p:sp>
          <p:nvSpPr>
            <p:cNvPr id="201970" name="Freeform 242"/>
            <p:cNvSpPr>
              <a:spLocks/>
            </p:cNvSpPr>
            <p:nvPr/>
          </p:nvSpPr>
          <p:spPr bwMode="auto">
            <a:xfrm>
              <a:off x="2372" y="2968"/>
              <a:ext cx="2160" cy="804"/>
            </a:xfrm>
            <a:custGeom>
              <a:avLst/>
              <a:gdLst/>
              <a:ahLst/>
              <a:cxnLst>
                <a:cxn ang="0">
                  <a:pos x="0" y="0"/>
                </a:cxn>
                <a:cxn ang="0">
                  <a:pos x="0" y="1485"/>
                </a:cxn>
                <a:cxn ang="0">
                  <a:pos x="1005" y="1500"/>
                </a:cxn>
                <a:cxn ang="0">
                  <a:pos x="540" y="2010"/>
                </a:cxn>
                <a:cxn ang="0">
                  <a:pos x="3615" y="2010"/>
                </a:cxn>
                <a:cxn ang="0">
                  <a:pos x="4350" y="1275"/>
                </a:cxn>
                <a:cxn ang="0">
                  <a:pos x="5400" y="1290"/>
                </a:cxn>
                <a:cxn ang="0">
                  <a:pos x="5400" y="120"/>
                </a:cxn>
              </a:cxnLst>
              <a:rect l="0" t="0" r="r" b="b"/>
              <a:pathLst>
                <a:path w="5400" h="2010">
                  <a:moveTo>
                    <a:pt x="0" y="0"/>
                  </a:moveTo>
                  <a:lnTo>
                    <a:pt x="0" y="1485"/>
                  </a:lnTo>
                  <a:lnTo>
                    <a:pt x="1005" y="1500"/>
                  </a:lnTo>
                  <a:lnTo>
                    <a:pt x="540" y="2010"/>
                  </a:lnTo>
                  <a:lnTo>
                    <a:pt x="3615" y="2010"/>
                  </a:lnTo>
                  <a:lnTo>
                    <a:pt x="4350" y="1275"/>
                  </a:lnTo>
                  <a:lnTo>
                    <a:pt x="5400" y="1290"/>
                  </a:lnTo>
                  <a:lnTo>
                    <a:pt x="5400" y="120"/>
                  </a:lnTo>
                </a:path>
              </a:pathLst>
            </a:custGeom>
            <a:noFill/>
            <a:ln w="38100" cmpd="sng">
              <a:solidFill>
                <a:srgbClr val="FF0000"/>
              </a:solidFill>
              <a:round/>
              <a:headEnd type="none" w="med" len="med"/>
              <a:tailEnd type="triangle" w="med" len="med"/>
            </a:ln>
          </p:spPr>
          <p:txBody>
            <a:bodyPr>
              <a:prstTxWarp prst="textNoShape">
                <a:avLst/>
              </a:prstTxWarp>
            </a:bodyPr>
            <a:lstStyle/>
            <a:p>
              <a:endParaRPr lang="en-US"/>
            </a:p>
          </p:txBody>
        </p:sp>
      </p:grpSp>
      <p:sp>
        <p:nvSpPr>
          <p:cNvPr id="16" name="Slide Number Placeholder 15"/>
          <p:cNvSpPr>
            <a:spLocks noGrp="1"/>
          </p:cNvSpPr>
          <p:nvPr>
            <p:ph type="sldNum" sz="quarter" idx="10"/>
          </p:nvPr>
        </p:nvSpPr>
        <p:spPr/>
        <p:txBody>
          <a:bodyPr/>
          <a:lstStyle/>
          <a:p>
            <a:fld id="{3D3B5F21-1A54-0B47-ADF7-1313D7E1CAF8}" type="slidenum">
              <a:rPr lang="en-US" smtClean="0"/>
              <a:pPr/>
              <a:t>10</a:t>
            </a:fld>
            <a:endParaRPr lang="en-US"/>
          </a:p>
        </p:txBody>
      </p:sp>
      <p:grpSp>
        <p:nvGrpSpPr>
          <p:cNvPr id="17" name="Group 16"/>
          <p:cNvGrpSpPr/>
          <p:nvPr/>
        </p:nvGrpSpPr>
        <p:grpSpPr>
          <a:xfrm>
            <a:off x="109908" y="5040778"/>
            <a:ext cx="6597440" cy="2432473"/>
            <a:chOff x="109908" y="5040778"/>
            <a:chExt cx="6597440" cy="2432473"/>
          </a:xfrm>
        </p:grpSpPr>
        <p:grpSp>
          <p:nvGrpSpPr>
            <p:cNvPr id="247" name="Group 246"/>
            <p:cNvGrpSpPr/>
            <p:nvPr/>
          </p:nvGrpSpPr>
          <p:grpSpPr>
            <a:xfrm>
              <a:off x="235745" y="5040778"/>
              <a:ext cx="6471603" cy="2432473"/>
              <a:chOff x="235745" y="5040778"/>
              <a:chExt cx="6471603" cy="2432473"/>
            </a:xfrm>
          </p:grpSpPr>
          <p:pic>
            <p:nvPicPr>
              <p:cNvPr id="201734" name="Picture 6" descr="congestion_perf0"/>
              <p:cNvPicPr>
                <a:picLocks noChangeAspect="1" noChangeArrowheads="1"/>
              </p:cNvPicPr>
              <p:nvPr/>
            </p:nvPicPr>
            <p:blipFill>
              <a:blip r:embed="rId3" cstate="print"/>
              <a:srcRect/>
              <a:stretch>
                <a:fillRect/>
              </a:stretch>
            </p:blipFill>
            <p:spPr bwMode="auto">
              <a:xfrm>
                <a:off x="235745" y="5040778"/>
                <a:ext cx="6471603" cy="2432473"/>
              </a:xfrm>
              <a:prstGeom prst="rect">
                <a:avLst/>
              </a:prstGeom>
              <a:noFill/>
            </p:spPr>
          </p:pic>
          <p:sp>
            <p:nvSpPr>
              <p:cNvPr id="245" name="TextBox 244"/>
              <p:cNvSpPr txBox="1"/>
              <p:nvPr/>
            </p:nvSpPr>
            <p:spPr>
              <a:xfrm>
                <a:off x="1959773" y="6927330"/>
                <a:ext cx="608575" cy="369332"/>
              </a:xfrm>
              <a:prstGeom prst="rect">
                <a:avLst/>
              </a:prstGeom>
              <a:solidFill>
                <a:schemeClr val="bg1"/>
              </a:solidFill>
            </p:spPr>
            <p:txBody>
              <a:bodyPr wrap="none" rtlCol="0">
                <a:spAutoFit/>
              </a:bodyPr>
              <a:lstStyle/>
              <a:p>
                <a:pPr algn="ctr"/>
                <a:r>
                  <a:rPr lang="en-US" i="1" dirty="0" smtClean="0">
                    <a:latin typeface="+mn-lt"/>
                  </a:rPr>
                  <a:t>R</a:t>
                </a:r>
                <a:r>
                  <a:rPr lang="en-US" dirty="0" smtClean="0">
                    <a:latin typeface="+mn-lt"/>
                  </a:rPr>
                  <a:t>/2</a:t>
                </a:r>
                <a:endParaRPr lang="en-US" dirty="0">
                  <a:latin typeface="+mn-lt"/>
                </a:endParaRPr>
              </a:p>
            </p:txBody>
          </p:sp>
          <p:sp>
            <p:nvSpPr>
              <p:cNvPr id="246" name="TextBox 245"/>
              <p:cNvSpPr txBox="1"/>
              <p:nvPr/>
            </p:nvSpPr>
            <p:spPr>
              <a:xfrm>
                <a:off x="5460162" y="6900134"/>
                <a:ext cx="608575" cy="369332"/>
              </a:xfrm>
              <a:prstGeom prst="rect">
                <a:avLst/>
              </a:prstGeom>
              <a:solidFill>
                <a:schemeClr val="bg1"/>
              </a:solidFill>
            </p:spPr>
            <p:txBody>
              <a:bodyPr wrap="none" rtlCol="0">
                <a:spAutoFit/>
              </a:bodyPr>
              <a:lstStyle/>
              <a:p>
                <a:pPr algn="ctr"/>
                <a:r>
                  <a:rPr lang="en-US" i="1" dirty="0" smtClean="0">
                    <a:latin typeface="+mn-lt"/>
                  </a:rPr>
                  <a:t>R</a:t>
                </a:r>
                <a:r>
                  <a:rPr lang="en-US" dirty="0" smtClean="0">
                    <a:latin typeface="+mn-lt"/>
                  </a:rPr>
                  <a:t>/2</a:t>
                </a:r>
                <a:endParaRPr lang="en-US" dirty="0">
                  <a:latin typeface="+mn-lt"/>
                </a:endParaRPr>
              </a:p>
            </p:txBody>
          </p:sp>
        </p:grpSp>
        <p:sp>
          <p:nvSpPr>
            <p:cNvPr id="248" name="TextBox 247"/>
            <p:cNvSpPr txBox="1"/>
            <p:nvPr/>
          </p:nvSpPr>
          <p:spPr>
            <a:xfrm>
              <a:off x="109908" y="5123168"/>
              <a:ext cx="608575" cy="369332"/>
            </a:xfrm>
            <a:prstGeom prst="rect">
              <a:avLst/>
            </a:prstGeom>
            <a:solidFill>
              <a:schemeClr val="bg1"/>
            </a:solidFill>
          </p:spPr>
          <p:txBody>
            <a:bodyPr wrap="none" rtlCol="0">
              <a:spAutoFit/>
            </a:bodyPr>
            <a:lstStyle/>
            <a:p>
              <a:pPr algn="ctr"/>
              <a:r>
                <a:rPr lang="en-US" i="1" dirty="0" smtClean="0">
                  <a:latin typeface="+mn-lt"/>
                </a:rPr>
                <a:t>R</a:t>
              </a:r>
              <a:r>
                <a:rPr lang="en-US" dirty="0" smtClean="0">
                  <a:latin typeface="+mn-lt"/>
                </a:rPr>
                <a:t>/2</a:t>
              </a:r>
              <a:endParaRPr lang="en-US" dirty="0">
                <a:latin typeface="+mn-lt"/>
              </a:endParaRPr>
            </a:p>
          </p:txBody>
        </p:sp>
      </p:grpSp>
      <p:sp>
        <p:nvSpPr>
          <p:cNvPr id="250" name="Rectangle 3"/>
          <p:cNvSpPr txBox="1">
            <a:spLocks noChangeArrowheads="1"/>
          </p:cNvSpPr>
          <p:nvPr/>
        </p:nvSpPr>
        <p:spPr bwMode="auto">
          <a:xfrm>
            <a:off x="-1" y="1496198"/>
            <a:ext cx="4488765" cy="3325725"/>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700" b="0" i="0" u="none" strike="noStrike" kern="0" cap="none" spc="0" normalizeH="0" baseline="0" noProof="0" dirty="0" smtClean="0">
                <a:ln>
                  <a:noFill/>
                </a:ln>
                <a:solidFill>
                  <a:schemeClr val="tx1"/>
                </a:solidFill>
                <a:effectLst/>
                <a:uLnTx/>
                <a:uFillTx/>
                <a:latin typeface="+mn-lt"/>
                <a:ea typeface="+mn-ea"/>
                <a:cs typeface="ＭＳ Ｐゴシック" charset="-128"/>
              </a:rPr>
              <a:t>two identical senders,</a:t>
            </a:r>
            <a:br>
              <a:rPr kumimoji="0" lang="en-US" sz="2700" b="0" i="0" u="none" strike="noStrike" kern="0" cap="none" spc="0" normalizeH="0" baseline="0" noProof="0" dirty="0" smtClean="0">
                <a:ln>
                  <a:noFill/>
                </a:ln>
                <a:solidFill>
                  <a:schemeClr val="tx1"/>
                </a:solidFill>
                <a:effectLst/>
                <a:uLnTx/>
                <a:uFillTx/>
                <a:latin typeface="+mn-lt"/>
                <a:ea typeface="+mn-ea"/>
                <a:cs typeface="ＭＳ Ｐゴシック" charset="-128"/>
              </a:rPr>
            </a:br>
            <a:r>
              <a:rPr kumimoji="0" lang="en-US" sz="2700" b="0" i="0" u="none" strike="noStrike" kern="0" cap="none" spc="0" normalizeH="0" baseline="0" noProof="0" dirty="0" smtClean="0">
                <a:ln>
                  <a:noFill/>
                </a:ln>
                <a:solidFill>
                  <a:schemeClr val="tx1"/>
                </a:solidFill>
                <a:effectLst/>
                <a:uLnTx/>
                <a:uFillTx/>
                <a:latin typeface="+mn-lt"/>
                <a:ea typeface="+mn-ea"/>
                <a:cs typeface="ＭＳ Ｐゴシック" charset="-128"/>
              </a:rPr>
              <a:t>two receivers</a:t>
            </a: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700" b="0" i="0" u="none" strike="noStrike" kern="0" cap="none" spc="0" normalizeH="0" baseline="0" noProof="0" dirty="0" smtClean="0">
                <a:ln>
                  <a:noFill/>
                </a:ln>
                <a:solidFill>
                  <a:schemeClr val="tx1"/>
                </a:solidFill>
                <a:effectLst/>
                <a:uLnTx/>
                <a:uFillTx/>
                <a:latin typeface="+mn-lt"/>
                <a:ea typeface="+mn-ea"/>
                <a:cs typeface="ＭＳ Ｐゴシック" charset="-128"/>
              </a:rPr>
              <a:t>one router, </a:t>
            </a:r>
            <a:r>
              <a:rPr kumimoji="0" lang="en-US" sz="2700" b="1" i="1" u="none" strike="noStrike" kern="0" cap="none" spc="0" normalizeH="0" baseline="0" noProof="0" dirty="0" smtClean="0">
                <a:ln>
                  <a:noFill/>
                </a:ln>
                <a:solidFill>
                  <a:schemeClr val="tx1"/>
                </a:solidFill>
                <a:effectLst/>
                <a:uLnTx/>
                <a:uFillTx/>
                <a:latin typeface="+mn-lt"/>
                <a:ea typeface="+mn-ea"/>
                <a:cs typeface="ＭＳ Ｐゴシック" charset="-128"/>
              </a:rPr>
              <a:t>infinite</a:t>
            </a:r>
            <a:r>
              <a:rPr kumimoji="0" lang="en-US" sz="2700" b="0" i="0" u="none" strike="noStrike" kern="0" cap="none" spc="0" normalizeH="0" baseline="0" noProof="0" dirty="0" smtClean="0">
                <a:ln>
                  <a:noFill/>
                </a:ln>
                <a:solidFill>
                  <a:schemeClr val="tx1"/>
                </a:solidFill>
                <a:effectLst/>
                <a:uLnTx/>
                <a:uFillTx/>
                <a:latin typeface="+mn-lt"/>
                <a:ea typeface="+mn-ea"/>
                <a:cs typeface="ＭＳ Ｐゴシック" charset="-128"/>
              </a:rPr>
              <a:t> buffers:</a:t>
            </a:r>
            <a:r>
              <a:rPr kumimoji="0" lang="en-US" sz="2700" b="0" i="0" u="none" strike="noStrike" kern="0" cap="none" spc="0" normalizeH="0" noProof="0" dirty="0" smtClean="0">
                <a:ln>
                  <a:noFill/>
                </a:ln>
                <a:solidFill>
                  <a:schemeClr val="tx1"/>
                </a:solidFill>
                <a:effectLst/>
                <a:uLnTx/>
                <a:uFillTx/>
                <a:latin typeface="+mn-lt"/>
                <a:ea typeface="+mn-ea"/>
                <a:cs typeface="ＭＳ Ｐゴシック" charset="-128"/>
              </a:rPr>
              <a:t> </a:t>
            </a:r>
            <a:r>
              <a:rPr lang="en-US" sz="2700" kern="0" dirty="0" smtClean="0">
                <a:solidFill>
                  <a:schemeClr val="tx1"/>
                </a:solidFill>
                <a:latin typeface="+mn-lt"/>
                <a:ea typeface="+mn-ea"/>
              </a:rPr>
              <a:t>no drops </a:t>
            </a: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700" b="0" i="0" u="none" strike="noStrike" kern="0" cap="none" spc="0" normalizeH="0" baseline="0" noProof="0" dirty="0" smtClean="0">
                <a:ln>
                  <a:noFill/>
                </a:ln>
                <a:solidFill>
                  <a:schemeClr val="tx1"/>
                </a:solidFill>
                <a:effectLst/>
                <a:uLnTx/>
                <a:uFillTx/>
                <a:latin typeface="+mn-lt"/>
                <a:ea typeface="+mn-ea"/>
                <a:cs typeface="ＭＳ Ｐゴシック" charset="-128"/>
              </a:rPr>
              <a:t>Router Link</a:t>
            </a:r>
            <a:r>
              <a:rPr kumimoji="0" lang="en-US" sz="2700" b="0" i="0" u="none" strike="noStrike" kern="0" cap="none" spc="0" normalizeH="0" noProof="0" dirty="0" smtClean="0">
                <a:ln>
                  <a:noFill/>
                </a:ln>
                <a:solidFill>
                  <a:schemeClr val="tx1"/>
                </a:solidFill>
                <a:effectLst/>
                <a:uLnTx/>
                <a:uFillTx/>
                <a:latin typeface="+mn-lt"/>
                <a:ea typeface="+mn-ea"/>
                <a:cs typeface="ＭＳ Ｐゴシック" charset="-128"/>
              </a:rPr>
              <a:t> rate: R</a:t>
            </a:r>
            <a:endParaRPr kumimoji="0" lang="en-US" sz="2700" b="0" i="0" u="none" strike="noStrike" kern="0" cap="none" spc="0" normalizeH="0" baseline="0" noProof="0" dirty="0" smtClean="0">
              <a:ln>
                <a:noFill/>
              </a:ln>
              <a:solidFill>
                <a:schemeClr val="tx1"/>
              </a:solidFill>
              <a:effectLst/>
              <a:uLnTx/>
              <a:uFillTx/>
              <a:latin typeface="+mn-lt"/>
              <a:ea typeface="+mn-ea"/>
              <a:cs typeface="ＭＳ Ｐゴシック" charset="-128"/>
            </a:endParaRP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700" b="0" i="0" u="none" strike="noStrike" kern="0" cap="none" spc="0" normalizeH="0" baseline="0" noProof="0" dirty="0" smtClean="0">
                <a:ln>
                  <a:noFill/>
                </a:ln>
                <a:solidFill>
                  <a:schemeClr val="tx1"/>
                </a:solidFill>
                <a:effectLst/>
                <a:uLnTx/>
                <a:uFillTx/>
                <a:latin typeface="+mn-lt"/>
                <a:ea typeface="+mn-ea"/>
                <a:cs typeface="ＭＳ Ｐゴシック" charset="-128"/>
              </a:rPr>
              <a:t>no retransmission (timeouts turned off)</a:t>
            </a: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endParaRPr kumimoji="0" lang="en-US" sz="2700" b="0" i="0" u="none" strike="noStrike" kern="0" cap="none" spc="0" normalizeH="0" baseline="0" noProof="0" dirty="0">
              <a:ln>
                <a:noFill/>
              </a:ln>
              <a:solidFill>
                <a:schemeClr val="tx1"/>
              </a:solidFill>
              <a:effectLst/>
              <a:uLnTx/>
              <a:uFillTx/>
              <a:latin typeface="+mn-lt"/>
              <a:ea typeface="+mn-ea"/>
              <a:cs typeface="ＭＳ Ｐゴシック"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a:xfrm>
            <a:off x="134938" y="644526"/>
            <a:ext cx="9625012" cy="816878"/>
          </a:xfrm>
        </p:spPr>
        <p:txBody>
          <a:bodyPr/>
          <a:lstStyle/>
          <a:p>
            <a:r>
              <a:rPr lang="en-US" dirty="0" smtClean="0"/>
              <a:t>Congestion Scenario </a:t>
            </a:r>
            <a:r>
              <a:rPr lang="en-US" dirty="0"/>
              <a:t>2</a:t>
            </a:r>
            <a:r>
              <a:rPr lang="en-US" sz="4400" dirty="0"/>
              <a:t> </a:t>
            </a:r>
          </a:p>
        </p:txBody>
      </p:sp>
      <p:sp>
        <p:nvSpPr>
          <p:cNvPr id="354307" name="Rectangle 3"/>
          <p:cNvSpPr>
            <a:spLocks noGrp="1" noChangeArrowheads="1"/>
          </p:cNvSpPr>
          <p:nvPr>
            <p:ph type="body" sz="half" idx="1"/>
          </p:nvPr>
        </p:nvSpPr>
        <p:spPr>
          <a:xfrm>
            <a:off x="236621" y="5167103"/>
            <a:ext cx="9593425" cy="2435670"/>
          </a:xfrm>
        </p:spPr>
        <p:txBody>
          <a:bodyPr/>
          <a:lstStyle/>
          <a:p>
            <a:r>
              <a:rPr lang="en-US" sz="2700" dirty="0" smtClean="0"/>
              <a:t>One </a:t>
            </a:r>
            <a:r>
              <a:rPr lang="en-US" sz="2700" dirty="0"/>
              <a:t>router, </a:t>
            </a:r>
            <a:r>
              <a:rPr lang="en-US" sz="2700" b="1" i="1" dirty="0"/>
              <a:t>finite</a:t>
            </a:r>
            <a:r>
              <a:rPr lang="en-US" sz="2700" dirty="0"/>
              <a:t> </a:t>
            </a:r>
            <a:r>
              <a:rPr lang="en-US" sz="2700" dirty="0" smtClean="0"/>
              <a:t>buffers</a:t>
            </a:r>
          </a:p>
          <a:p>
            <a:pPr lvl="1"/>
            <a:r>
              <a:rPr lang="en-US" sz="2300" dirty="0" smtClean="0"/>
              <a:t>There will be packet drops if/when buffer fills up</a:t>
            </a:r>
          </a:p>
          <a:p>
            <a:r>
              <a:rPr lang="en-US" sz="2700" dirty="0" smtClean="0"/>
              <a:t>Sender </a:t>
            </a:r>
            <a:r>
              <a:rPr lang="en-US" sz="2700" dirty="0"/>
              <a:t>retransmission of timed-out packet</a:t>
            </a:r>
          </a:p>
          <a:p>
            <a:pPr lvl="1"/>
            <a:r>
              <a:rPr lang="en-US" sz="2200" b="1" dirty="0"/>
              <a:t>application</a:t>
            </a:r>
            <a:r>
              <a:rPr lang="en-US" sz="2200" dirty="0"/>
              <a:t>-layer input = </a:t>
            </a:r>
            <a:r>
              <a:rPr lang="en-US" sz="2200" b="1" dirty="0"/>
              <a:t>application</a:t>
            </a:r>
            <a:r>
              <a:rPr lang="en-US" sz="2200" dirty="0"/>
              <a:t>-layer output:</a:t>
            </a:r>
            <a:r>
              <a:rPr lang="en-US" sz="2200" dirty="0">
                <a:latin typeface="Symbol" charset="2"/>
              </a:rPr>
              <a:t> </a:t>
            </a:r>
            <a:r>
              <a:rPr lang="en-US" sz="2200" dirty="0" err="1">
                <a:latin typeface="Symbol" charset="2"/>
              </a:rPr>
              <a:t>l</a:t>
            </a:r>
            <a:r>
              <a:rPr lang="en-US" sz="2200" baseline="-25000" dirty="0" err="1">
                <a:latin typeface="Arial" charset="0"/>
              </a:rPr>
              <a:t>in</a:t>
            </a:r>
            <a:r>
              <a:rPr lang="en-US" sz="2200" baseline="-25000" dirty="0">
                <a:latin typeface="Arial" charset="0"/>
              </a:rPr>
              <a:t> </a:t>
            </a:r>
            <a:r>
              <a:rPr lang="en-US" sz="2200" dirty="0">
                <a:latin typeface="Arial" charset="0"/>
              </a:rPr>
              <a:t>= </a:t>
            </a:r>
            <a:r>
              <a:rPr lang="en-US" sz="2200" dirty="0">
                <a:latin typeface="Symbol" charset="2"/>
              </a:rPr>
              <a:t>l</a:t>
            </a:r>
            <a:r>
              <a:rPr lang="en-US" sz="2200" baseline="-25000" dirty="0">
                <a:latin typeface="Arial" charset="0"/>
              </a:rPr>
              <a:t>out</a:t>
            </a:r>
          </a:p>
          <a:p>
            <a:pPr lvl="1"/>
            <a:r>
              <a:rPr lang="en-US" sz="2200" dirty="0"/>
              <a:t>transport-layer input includes </a:t>
            </a:r>
            <a:r>
              <a:rPr lang="en-US" sz="2200" i="1" dirty="0" smtClean="0"/>
              <a:t>retransmissions</a:t>
            </a:r>
            <a:r>
              <a:rPr lang="en-US" sz="2200" dirty="0" smtClean="0"/>
              <a:t>:</a:t>
            </a:r>
            <a:r>
              <a:rPr lang="en-US" sz="2200" dirty="0" smtClean="0">
                <a:latin typeface="Symbol" charset="2"/>
              </a:rPr>
              <a:t> </a:t>
            </a:r>
            <a:r>
              <a:rPr lang="en-US" sz="2200" dirty="0" err="1" smtClean="0">
                <a:latin typeface="Symbol" charset="2"/>
              </a:rPr>
              <a:t>l</a:t>
            </a:r>
            <a:r>
              <a:rPr lang="en-US" sz="2200" dirty="0" err="1" smtClean="0"/>
              <a:t>’</a:t>
            </a:r>
            <a:r>
              <a:rPr lang="en-US" sz="2200" baseline="-25000" dirty="0" err="1" smtClean="0">
                <a:latin typeface="Arial" charset="0"/>
              </a:rPr>
              <a:t>in</a:t>
            </a:r>
            <a:r>
              <a:rPr lang="en-US" sz="2200" dirty="0" smtClean="0">
                <a:latin typeface="Arial" charset="0"/>
              </a:rPr>
              <a:t>≥ </a:t>
            </a:r>
            <a:r>
              <a:rPr lang="en-US" sz="2200" dirty="0" err="1">
                <a:latin typeface="Symbol" charset="2"/>
              </a:rPr>
              <a:t>l</a:t>
            </a:r>
            <a:r>
              <a:rPr lang="en-US" sz="2200" baseline="-25000" dirty="0" err="1">
                <a:latin typeface="Arial" charset="0"/>
              </a:rPr>
              <a:t>in</a:t>
            </a:r>
            <a:endParaRPr lang="en-US" sz="2200" i="1" dirty="0"/>
          </a:p>
          <a:p>
            <a:endParaRPr lang="en-US" sz="2200" dirty="0"/>
          </a:p>
          <a:p>
            <a:endParaRPr lang="en-US" sz="2700" dirty="0"/>
          </a:p>
          <a:p>
            <a:endParaRPr lang="en-US" sz="2700" dirty="0"/>
          </a:p>
        </p:txBody>
      </p:sp>
      <p:grpSp>
        <p:nvGrpSpPr>
          <p:cNvPr id="243" name="Group 242"/>
          <p:cNvGrpSpPr/>
          <p:nvPr/>
        </p:nvGrpSpPr>
        <p:grpSpPr>
          <a:xfrm>
            <a:off x="1251639" y="1523675"/>
            <a:ext cx="7868602" cy="3418416"/>
            <a:chOff x="1097185" y="4076359"/>
            <a:chExt cx="7868602" cy="3418416"/>
          </a:xfrm>
        </p:grpSpPr>
        <p:sp>
          <p:nvSpPr>
            <p:cNvPr id="354308" name="Oval 4"/>
            <p:cNvSpPr>
              <a:spLocks noChangeArrowheads="1"/>
            </p:cNvSpPr>
            <p:nvPr/>
          </p:nvSpPr>
          <p:spPr bwMode="auto">
            <a:xfrm>
              <a:off x="4149630" y="6228162"/>
              <a:ext cx="1435418" cy="343640"/>
            </a:xfrm>
            <a:prstGeom prst="ellipse">
              <a:avLst/>
            </a:prstGeom>
            <a:solidFill>
              <a:srgbClr val="808080"/>
            </a:solidFill>
            <a:ln w="12700">
              <a:solidFill>
                <a:schemeClr val="tx1"/>
              </a:solidFill>
              <a:round/>
              <a:headEnd/>
              <a:tailEnd/>
            </a:ln>
          </p:spPr>
          <p:txBody>
            <a:bodyPr wrap="none" lIns="101882" tIns="50941" rIns="101882" bIns="50941" anchor="ctr">
              <a:prstTxWarp prst="textNoShape">
                <a:avLst/>
              </a:prstTxWarp>
            </a:bodyPr>
            <a:lstStyle/>
            <a:p>
              <a:endParaRPr lang="en-US"/>
            </a:p>
          </p:txBody>
        </p:sp>
        <p:sp>
          <p:nvSpPr>
            <p:cNvPr id="354309" name="Line 5"/>
            <p:cNvSpPr>
              <a:spLocks noChangeShapeType="1"/>
            </p:cNvSpPr>
            <p:nvPr/>
          </p:nvSpPr>
          <p:spPr bwMode="auto">
            <a:xfrm>
              <a:off x="4149629" y="6201174"/>
              <a:ext cx="0" cy="212302"/>
            </a:xfrm>
            <a:prstGeom prst="line">
              <a:avLst/>
            </a:prstGeom>
            <a:noFill/>
            <a:ln w="12700">
              <a:solidFill>
                <a:srgbClr val="000000"/>
              </a:solidFill>
              <a:round/>
              <a:headEnd/>
              <a:tailEnd/>
            </a:ln>
          </p:spPr>
          <p:txBody>
            <a:bodyPr wrap="none" lIns="101882" tIns="50941" rIns="101882" bIns="50941" anchor="ctr">
              <a:prstTxWarp prst="textNoShape">
                <a:avLst/>
              </a:prstTxWarp>
            </a:bodyPr>
            <a:lstStyle/>
            <a:p>
              <a:endParaRPr lang="en-US"/>
            </a:p>
          </p:txBody>
        </p:sp>
        <p:sp>
          <p:nvSpPr>
            <p:cNvPr id="354310" name="Line 6"/>
            <p:cNvSpPr>
              <a:spLocks noChangeShapeType="1"/>
            </p:cNvSpPr>
            <p:nvPr/>
          </p:nvSpPr>
          <p:spPr bwMode="auto">
            <a:xfrm>
              <a:off x="5585047" y="6201174"/>
              <a:ext cx="0" cy="212302"/>
            </a:xfrm>
            <a:prstGeom prst="line">
              <a:avLst/>
            </a:prstGeom>
            <a:noFill/>
            <a:ln w="12700">
              <a:solidFill>
                <a:srgbClr val="808080"/>
              </a:solidFill>
              <a:round/>
              <a:headEnd/>
              <a:tailEnd/>
            </a:ln>
          </p:spPr>
          <p:txBody>
            <a:bodyPr wrap="none" lIns="101882" tIns="50941" rIns="101882" bIns="50941" anchor="ctr">
              <a:prstTxWarp prst="textNoShape">
                <a:avLst/>
              </a:prstTxWarp>
            </a:bodyPr>
            <a:lstStyle/>
            <a:p>
              <a:endParaRPr lang="en-US"/>
            </a:p>
          </p:txBody>
        </p:sp>
        <p:sp>
          <p:nvSpPr>
            <p:cNvPr id="354311" name="Rectangle 7"/>
            <p:cNvSpPr>
              <a:spLocks noChangeArrowheads="1"/>
            </p:cNvSpPr>
            <p:nvPr/>
          </p:nvSpPr>
          <p:spPr bwMode="auto">
            <a:xfrm>
              <a:off x="4149629" y="6201174"/>
              <a:ext cx="340518" cy="208703"/>
            </a:xfrm>
            <a:prstGeom prst="rect">
              <a:avLst/>
            </a:prstGeom>
            <a:solidFill>
              <a:srgbClr val="80808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354312" name="Rectangle 8"/>
            <p:cNvSpPr>
              <a:spLocks noChangeArrowheads="1"/>
            </p:cNvSpPr>
            <p:nvPr/>
          </p:nvSpPr>
          <p:spPr bwMode="auto">
            <a:xfrm>
              <a:off x="5150230" y="6186781"/>
              <a:ext cx="434817" cy="208703"/>
            </a:xfrm>
            <a:prstGeom prst="rect">
              <a:avLst/>
            </a:prstGeom>
            <a:solidFill>
              <a:srgbClr val="80808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354313" name="Oval 9"/>
            <p:cNvSpPr>
              <a:spLocks noChangeArrowheads="1"/>
            </p:cNvSpPr>
            <p:nvPr/>
          </p:nvSpPr>
          <p:spPr bwMode="auto">
            <a:xfrm>
              <a:off x="4144391" y="5976279"/>
              <a:ext cx="1437164" cy="399415"/>
            </a:xfrm>
            <a:prstGeom prst="ellipse">
              <a:avLst/>
            </a:prstGeom>
            <a:solidFill>
              <a:srgbClr val="808080"/>
            </a:solidFill>
            <a:ln w="12700">
              <a:solidFill>
                <a:schemeClr val="tx1"/>
              </a:solidFill>
              <a:round/>
              <a:headEnd/>
              <a:tailEnd/>
            </a:ln>
          </p:spPr>
          <p:txBody>
            <a:bodyPr wrap="none" lIns="101882" tIns="50941" rIns="101882" bIns="50941" anchor="ctr">
              <a:prstTxWarp prst="textNoShape">
                <a:avLst/>
              </a:prstTxWarp>
            </a:bodyPr>
            <a:lstStyle/>
            <a:p>
              <a:endParaRPr lang="en-US"/>
            </a:p>
          </p:txBody>
        </p:sp>
        <p:grpSp>
          <p:nvGrpSpPr>
            <p:cNvPr id="2" name="Group 10"/>
            <p:cNvGrpSpPr>
              <a:grpSpLocks/>
            </p:cNvGrpSpPr>
            <p:nvPr/>
          </p:nvGrpSpPr>
          <p:grpSpPr bwMode="auto">
            <a:xfrm>
              <a:off x="4481417" y="6041049"/>
              <a:ext cx="712470" cy="233892"/>
              <a:chOff x="2848" y="848"/>
              <a:chExt cx="140" cy="98"/>
            </a:xfrm>
          </p:grpSpPr>
          <p:sp>
            <p:nvSpPr>
              <p:cNvPr id="354315" name="Line 11"/>
              <p:cNvSpPr>
                <a:spLocks noChangeShapeType="1"/>
              </p:cNvSpPr>
              <p:nvPr/>
            </p:nvSpPr>
            <p:spPr bwMode="auto">
              <a:xfrm flipV="1">
                <a:off x="2848" y="848"/>
                <a:ext cx="50" cy="2"/>
              </a:xfrm>
              <a:prstGeom prst="line">
                <a:avLst/>
              </a:prstGeom>
              <a:noFill/>
              <a:ln w="28575">
                <a:solidFill>
                  <a:schemeClr val="bg1"/>
                </a:solidFill>
                <a:round/>
                <a:headEnd/>
                <a:tailEnd/>
              </a:ln>
            </p:spPr>
            <p:txBody>
              <a:bodyPr wrap="none" anchor="ctr">
                <a:prstTxWarp prst="textNoShape">
                  <a:avLst/>
                </a:prstTxWarp>
              </a:bodyPr>
              <a:lstStyle/>
              <a:p>
                <a:endParaRPr lang="en-US"/>
              </a:p>
            </p:txBody>
          </p:sp>
          <p:sp>
            <p:nvSpPr>
              <p:cNvPr id="354316" name="Line 12"/>
              <p:cNvSpPr>
                <a:spLocks noChangeShapeType="1"/>
              </p:cNvSpPr>
              <p:nvPr/>
            </p:nvSpPr>
            <p:spPr bwMode="auto">
              <a:xfrm>
                <a:off x="2944" y="946"/>
                <a:ext cx="44" cy="0"/>
              </a:xfrm>
              <a:prstGeom prst="line">
                <a:avLst/>
              </a:prstGeom>
              <a:noFill/>
              <a:ln w="28575">
                <a:solidFill>
                  <a:schemeClr val="bg1"/>
                </a:solidFill>
                <a:round/>
                <a:headEnd/>
                <a:tailEnd/>
              </a:ln>
            </p:spPr>
            <p:txBody>
              <a:bodyPr wrap="none" anchor="ctr">
                <a:prstTxWarp prst="textNoShape">
                  <a:avLst/>
                </a:prstTxWarp>
              </a:bodyPr>
              <a:lstStyle/>
              <a:p>
                <a:endParaRPr lang="en-US"/>
              </a:p>
            </p:txBody>
          </p:sp>
          <p:sp>
            <p:nvSpPr>
              <p:cNvPr id="354317" name="Line 13"/>
              <p:cNvSpPr>
                <a:spLocks noChangeShapeType="1"/>
              </p:cNvSpPr>
              <p:nvPr/>
            </p:nvSpPr>
            <p:spPr bwMode="auto">
              <a:xfrm>
                <a:off x="2894" y="850"/>
                <a:ext cx="52" cy="96"/>
              </a:xfrm>
              <a:prstGeom prst="line">
                <a:avLst/>
              </a:prstGeom>
              <a:noFill/>
              <a:ln w="28575">
                <a:solidFill>
                  <a:schemeClr val="bg1"/>
                </a:solidFill>
                <a:round/>
                <a:headEnd/>
                <a:tailEnd/>
              </a:ln>
            </p:spPr>
            <p:txBody>
              <a:bodyPr wrap="none" anchor="ctr">
                <a:prstTxWarp prst="textNoShape">
                  <a:avLst/>
                </a:prstTxWarp>
              </a:bodyPr>
              <a:lstStyle/>
              <a:p>
                <a:endParaRPr lang="en-US"/>
              </a:p>
            </p:txBody>
          </p:sp>
        </p:grpSp>
        <p:sp>
          <p:nvSpPr>
            <p:cNvPr id="354318" name="Line 14"/>
            <p:cNvSpPr>
              <a:spLocks noChangeShapeType="1"/>
            </p:cNvSpPr>
            <p:nvPr/>
          </p:nvSpPr>
          <p:spPr bwMode="auto">
            <a:xfrm>
              <a:off x="4481417" y="6265945"/>
              <a:ext cx="254953" cy="5398"/>
            </a:xfrm>
            <a:prstGeom prst="line">
              <a:avLst/>
            </a:prstGeom>
            <a:noFill/>
            <a:ln w="28575">
              <a:solidFill>
                <a:schemeClr val="bg1"/>
              </a:solidFill>
              <a:round/>
              <a:headEnd/>
              <a:tailEnd/>
            </a:ln>
          </p:spPr>
          <p:txBody>
            <a:bodyPr wrap="none" lIns="101882" tIns="50941" rIns="101882" bIns="50941" anchor="ctr">
              <a:prstTxWarp prst="textNoShape">
                <a:avLst/>
              </a:prstTxWarp>
            </a:bodyPr>
            <a:lstStyle/>
            <a:p>
              <a:endParaRPr lang="en-US"/>
            </a:p>
          </p:txBody>
        </p:sp>
        <p:sp>
          <p:nvSpPr>
            <p:cNvPr id="354319" name="Line 15"/>
            <p:cNvSpPr>
              <a:spLocks noChangeShapeType="1"/>
            </p:cNvSpPr>
            <p:nvPr/>
          </p:nvSpPr>
          <p:spPr bwMode="auto">
            <a:xfrm flipV="1">
              <a:off x="4970367" y="6039249"/>
              <a:ext cx="223520" cy="0"/>
            </a:xfrm>
            <a:prstGeom prst="line">
              <a:avLst/>
            </a:prstGeom>
            <a:noFill/>
            <a:ln w="28575">
              <a:solidFill>
                <a:schemeClr val="bg1"/>
              </a:solidFill>
              <a:round/>
              <a:headEnd/>
              <a:tailEnd/>
            </a:ln>
          </p:spPr>
          <p:txBody>
            <a:bodyPr wrap="none" lIns="101882" tIns="50941" rIns="101882" bIns="50941" anchor="ctr">
              <a:prstTxWarp prst="textNoShape">
                <a:avLst/>
              </a:prstTxWarp>
            </a:bodyPr>
            <a:lstStyle/>
            <a:p>
              <a:endParaRPr lang="en-US"/>
            </a:p>
          </p:txBody>
        </p:sp>
        <p:sp>
          <p:nvSpPr>
            <p:cNvPr id="354320" name="Line 16"/>
            <p:cNvSpPr>
              <a:spLocks noChangeShapeType="1"/>
            </p:cNvSpPr>
            <p:nvPr/>
          </p:nvSpPr>
          <p:spPr bwMode="auto">
            <a:xfrm flipV="1">
              <a:off x="4715414" y="6039250"/>
              <a:ext cx="265430" cy="226695"/>
            </a:xfrm>
            <a:prstGeom prst="line">
              <a:avLst/>
            </a:prstGeom>
            <a:noFill/>
            <a:ln w="28575">
              <a:solidFill>
                <a:schemeClr val="bg1"/>
              </a:solidFill>
              <a:round/>
              <a:headEnd/>
              <a:tailEnd/>
            </a:ln>
          </p:spPr>
          <p:txBody>
            <a:bodyPr wrap="none" lIns="101882" tIns="50941" rIns="101882" bIns="50941" anchor="ctr">
              <a:prstTxWarp prst="textNoShape">
                <a:avLst/>
              </a:prstTxWarp>
            </a:bodyPr>
            <a:lstStyle/>
            <a:p>
              <a:endParaRPr lang="en-US"/>
            </a:p>
          </p:txBody>
        </p:sp>
        <p:sp>
          <p:nvSpPr>
            <p:cNvPr id="354321" name="Text Box 17"/>
            <p:cNvSpPr txBox="1">
              <a:spLocks noChangeArrowheads="1"/>
            </p:cNvSpPr>
            <p:nvPr/>
          </p:nvSpPr>
          <p:spPr bwMode="auto">
            <a:xfrm>
              <a:off x="3289598" y="6917242"/>
              <a:ext cx="2350453" cy="577533"/>
            </a:xfrm>
            <a:prstGeom prst="rect">
              <a:avLst/>
            </a:prstGeom>
            <a:noFill/>
            <a:ln w="9525">
              <a:noFill/>
              <a:miter lim="800000"/>
              <a:headEnd/>
              <a:tailEnd/>
            </a:ln>
          </p:spPr>
          <p:txBody>
            <a:bodyPr lIns="101882" tIns="50941" rIns="101882" bIns="50941">
              <a:prstTxWarp prst="textNoShape">
                <a:avLst/>
              </a:prstTxWarp>
            </a:bodyPr>
            <a:lstStyle/>
            <a:p>
              <a:pPr algn="ctr" eaLnBrk="1" hangingPunct="1"/>
              <a:r>
                <a:rPr lang="en-US" dirty="0" smtClean="0">
                  <a:solidFill>
                    <a:schemeClr val="tx2"/>
                  </a:solidFill>
                  <a:latin typeface="Arial" charset="0"/>
                </a:rPr>
                <a:t>shared </a:t>
              </a:r>
              <a:r>
                <a:rPr lang="en-US" dirty="0">
                  <a:solidFill>
                    <a:schemeClr val="tx2"/>
                  </a:solidFill>
                  <a:latin typeface="Arial" charset="0"/>
                </a:rPr>
                <a:t>output link </a:t>
              </a:r>
              <a:r>
                <a:rPr lang="en-US" dirty="0" smtClean="0">
                  <a:solidFill>
                    <a:schemeClr val="tx2"/>
                  </a:solidFill>
                  <a:latin typeface="Arial" charset="0"/>
                </a:rPr>
                <a:t>finite buffers</a:t>
              </a:r>
              <a:endParaRPr lang="en-US" dirty="0">
                <a:solidFill>
                  <a:schemeClr val="tx2"/>
                </a:solidFill>
              </a:endParaRPr>
            </a:p>
          </p:txBody>
        </p:sp>
        <p:sp>
          <p:nvSpPr>
            <p:cNvPr id="354322" name="Line 18"/>
            <p:cNvSpPr>
              <a:spLocks noChangeShapeType="1"/>
            </p:cNvSpPr>
            <p:nvPr/>
          </p:nvSpPr>
          <p:spPr bwMode="auto">
            <a:xfrm flipH="1">
              <a:off x="2640869" y="5695609"/>
              <a:ext cx="1248568" cy="1266613"/>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4323" name="Line 19"/>
            <p:cNvSpPr>
              <a:spLocks noChangeShapeType="1"/>
            </p:cNvSpPr>
            <p:nvPr/>
          </p:nvSpPr>
          <p:spPr bwMode="auto">
            <a:xfrm flipH="1">
              <a:off x="3297459" y="5695609"/>
              <a:ext cx="591978" cy="1799"/>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grpSp>
          <p:nvGrpSpPr>
            <p:cNvPr id="3" name="Group 20"/>
            <p:cNvGrpSpPr>
              <a:grpSpLocks/>
            </p:cNvGrpSpPr>
            <p:nvPr/>
          </p:nvGrpSpPr>
          <p:grpSpPr bwMode="auto">
            <a:xfrm>
              <a:off x="2254948" y="4626904"/>
              <a:ext cx="1323658" cy="1316990"/>
              <a:chOff x="5850" y="13487"/>
              <a:chExt cx="2023" cy="1840"/>
            </a:xfrm>
          </p:grpSpPr>
          <p:sp>
            <p:nvSpPr>
              <p:cNvPr id="354325" name="Freeform 21"/>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354326" name="Freeform 22"/>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354327" name="Freeform 23"/>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354328" name="Freeform 24"/>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354329" name="Freeform 25"/>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354330" name="Freeform 26"/>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354331" name="Freeform 27"/>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354332" name="Freeform 28"/>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354333" name="Freeform 29"/>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354334" name="Freeform 30"/>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354335" name="Freeform 31"/>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354336" name="Freeform 32"/>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354337" name="Freeform 33"/>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354338" name="Freeform 34"/>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354339" name="Freeform 35"/>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354340" name="Freeform 36"/>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4341" name="Freeform 37"/>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4342" name="Freeform 38"/>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354343" name="Freeform 39"/>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354344" name="Freeform 40"/>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354345" name="Freeform 41"/>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354346" name="Freeform 42"/>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354347" name="Freeform 43"/>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354348" name="Freeform 44"/>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354349" name="Freeform 45"/>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354350" name="Freeform 46"/>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354351" name="Freeform 47"/>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354352" name="Freeform 48"/>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354353" name="Freeform 49"/>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354354" name="Rectangle 50"/>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354355" name="Freeform 51"/>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354356" name="Freeform 52"/>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4357" name="Freeform 53"/>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4358" name="Freeform 54"/>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354359" name="Freeform 55"/>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354360" name="Freeform 56"/>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354361" name="Freeform 57"/>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354362" name="Freeform 58"/>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354363" name="Freeform 59"/>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4" name="Group 60"/>
            <p:cNvGrpSpPr>
              <a:grpSpLocks/>
            </p:cNvGrpSpPr>
            <p:nvPr/>
          </p:nvGrpSpPr>
          <p:grpSpPr bwMode="auto">
            <a:xfrm>
              <a:off x="2560542" y="4205899"/>
              <a:ext cx="878363" cy="1322387"/>
              <a:chOff x="12762" y="10336"/>
              <a:chExt cx="1027" cy="1700"/>
            </a:xfrm>
          </p:grpSpPr>
          <p:sp>
            <p:nvSpPr>
              <p:cNvPr id="354365" name="Rectangle 61"/>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354366" name="Rectangle 62"/>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4367" name="Line 63"/>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368" name="Line 64"/>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369" name="Line 65"/>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370" name="Line 66"/>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4371" name="Text Box 67"/>
            <p:cNvSpPr txBox="1">
              <a:spLocks noChangeArrowheads="1"/>
            </p:cNvSpPr>
            <p:nvPr/>
          </p:nvSpPr>
          <p:spPr bwMode="auto">
            <a:xfrm>
              <a:off x="2502915" y="5857534"/>
              <a:ext cx="937737" cy="354435"/>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a:solidFill>
                    <a:schemeClr val="tx2"/>
                  </a:solidFill>
                  <a:latin typeface="Arial" charset="0"/>
                </a:rPr>
                <a:t>Host A</a:t>
              </a:r>
              <a:endParaRPr lang="en-US">
                <a:solidFill>
                  <a:schemeClr val="tx2"/>
                </a:solidFill>
              </a:endParaRPr>
            </a:p>
          </p:txBody>
        </p:sp>
        <p:sp>
          <p:nvSpPr>
            <p:cNvPr id="354372" name="Text Box 68"/>
            <p:cNvSpPr txBox="1">
              <a:spLocks noChangeArrowheads="1"/>
            </p:cNvSpPr>
            <p:nvPr/>
          </p:nvSpPr>
          <p:spPr bwMode="auto">
            <a:xfrm>
              <a:off x="3679887" y="4076359"/>
              <a:ext cx="2069307" cy="536152"/>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sz="2200" dirty="0" err="1">
                  <a:solidFill>
                    <a:srgbClr val="FF0000"/>
                  </a:solidFill>
                  <a:latin typeface="Symbol" charset="2"/>
                </a:rPr>
                <a:t>l</a:t>
              </a:r>
              <a:r>
                <a:rPr lang="en-US" sz="2200" baseline="-25000" dirty="0" err="1">
                  <a:solidFill>
                    <a:srgbClr val="FF0000"/>
                  </a:solidFill>
                  <a:latin typeface="Arial" charset="0"/>
                </a:rPr>
                <a:t>in</a:t>
              </a:r>
              <a:r>
                <a:rPr lang="en-US" baseline="-25000" dirty="0">
                  <a:solidFill>
                    <a:srgbClr val="FF0000"/>
                  </a:solidFill>
                  <a:latin typeface="Arial" charset="0"/>
                </a:rPr>
                <a:t> </a:t>
              </a:r>
              <a:r>
                <a:rPr lang="en-US" dirty="0">
                  <a:solidFill>
                    <a:srgbClr val="FF0000"/>
                  </a:solidFill>
                  <a:latin typeface="Arial" charset="0"/>
                </a:rPr>
                <a:t>: original data</a:t>
              </a:r>
              <a:endParaRPr lang="en-US" dirty="0">
                <a:solidFill>
                  <a:schemeClr val="tx2"/>
                </a:solidFill>
              </a:endParaRPr>
            </a:p>
          </p:txBody>
        </p:sp>
        <p:sp>
          <p:nvSpPr>
            <p:cNvPr id="354373" name="Line 69"/>
            <p:cNvSpPr>
              <a:spLocks noChangeShapeType="1"/>
            </p:cNvSpPr>
            <p:nvPr/>
          </p:nvSpPr>
          <p:spPr bwMode="auto">
            <a:xfrm flipH="1">
              <a:off x="2048891" y="6947829"/>
              <a:ext cx="591979" cy="1799"/>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grpSp>
          <p:nvGrpSpPr>
            <p:cNvPr id="5" name="Group 70"/>
            <p:cNvGrpSpPr>
              <a:grpSpLocks/>
            </p:cNvGrpSpPr>
            <p:nvPr/>
          </p:nvGrpSpPr>
          <p:grpSpPr bwMode="auto">
            <a:xfrm>
              <a:off x="1097185" y="5934897"/>
              <a:ext cx="1323658" cy="1316990"/>
              <a:chOff x="5850" y="13487"/>
              <a:chExt cx="2023" cy="1840"/>
            </a:xfrm>
          </p:grpSpPr>
          <p:sp>
            <p:nvSpPr>
              <p:cNvPr id="354375" name="Freeform 71"/>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354376" name="Freeform 72"/>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354377" name="Freeform 73"/>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354378" name="Freeform 74"/>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354379" name="Freeform 75"/>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354380" name="Freeform 76"/>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354381" name="Freeform 77"/>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354382" name="Freeform 78"/>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354383" name="Freeform 79"/>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354384" name="Freeform 80"/>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354385" name="Freeform 81"/>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354386" name="Freeform 82"/>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354387" name="Freeform 83"/>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354388" name="Freeform 84"/>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354389" name="Freeform 85"/>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354390" name="Freeform 86"/>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4391" name="Freeform 87"/>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4392" name="Freeform 88"/>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354393" name="Freeform 89"/>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354394" name="Freeform 90"/>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354395" name="Freeform 91"/>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354396" name="Freeform 92"/>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354397" name="Freeform 93"/>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354398" name="Freeform 94"/>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354399" name="Freeform 95"/>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354400" name="Freeform 96"/>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354401" name="Freeform 97"/>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354402" name="Freeform 98"/>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354403" name="Freeform 99"/>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354404" name="Rectangle 100"/>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354405" name="Freeform 101"/>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354406" name="Freeform 102"/>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4407" name="Freeform 103"/>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4408" name="Freeform 104"/>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354409" name="Freeform 105"/>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354410" name="Freeform 106"/>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354411" name="Freeform 107"/>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354412" name="Freeform 108"/>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354413" name="Freeform 109"/>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6" name="Group 110"/>
            <p:cNvGrpSpPr>
              <a:grpSpLocks/>
            </p:cNvGrpSpPr>
            <p:nvPr/>
          </p:nvGrpSpPr>
          <p:grpSpPr bwMode="auto">
            <a:xfrm>
              <a:off x="1402778" y="5513893"/>
              <a:ext cx="878364" cy="1322388"/>
              <a:chOff x="12762" y="10336"/>
              <a:chExt cx="1027" cy="1700"/>
            </a:xfrm>
          </p:grpSpPr>
          <p:sp>
            <p:nvSpPr>
              <p:cNvPr id="354415" name="Rectangle 111"/>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354416" name="Rectangle 112"/>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4417" name="Line 113"/>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418" name="Line 114"/>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419" name="Line 115"/>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420" name="Line 116"/>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4421" name="Text Box 117"/>
            <p:cNvSpPr txBox="1">
              <a:spLocks noChangeArrowheads="1"/>
            </p:cNvSpPr>
            <p:nvPr/>
          </p:nvSpPr>
          <p:spPr bwMode="auto">
            <a:xfrm>
              <a:off x="1350390" y="5040713"/>
              <a:ext cx="965677" cy="354435"/>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a:solidFill>
                    <a:schemeClr val="tx2"/>
                  </a:solidFill>
                  <a:latin typeface="Arial" charset="0"/>
                </a:rPr>
                <a:t>Host B</a:t>
              </a:r>
              <a:endParaRPr lang="en-US">
                <a:solidFill>
                  <a:schemeClr val="tx2"/>
                </a:solidFill>
              </a:endParaRPr>
            </a:p>
          </p:txBody>
        </p:sp>
        <p:sp>
          <p:nvSpPr>
            <p:cNvPr id="354422" name="Line 118"/>
            <p:cNvSpPr>
              <a:spLocks noChangeShapeType="1"/>
            </p:cNvSpPr>
            <p:nvPr/>
          </p:nvSpPr>
          <p:spPr bwMode="auto">
            <a:xfrm flipH="1">
              <a:off x="3297459" y="6280337"/>
              <a:ext cx="824230" cy="0"/>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4423" name="Line 119"/>
            <p:cNvSpPr>
              <a:spLocks noChangeShapeType="1"/>
            </p:cNvSpPr>
            <p:nvPr/>
          </p:nvSpPr>
          <p:spPr bwMode="auto">
            <a:xfrm flipH="1">
              <a:off x="5485511" y="6280337"/>
              <a:ext cx="822484" cy="0"/>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4424" name="Line 120"/>
            <p:cNvSpPr>
              <a:spLocks noChangeShapeType="1"/>
            </p:cNvSpPr>
            <p:nvPr/>
          </p:nvSpPr>
          <p:spPr bwMode="auto">
            <a:xfrm flipH="1">
              <a:off x="5651404" y="5695609"/>
              <a:ext cx="1248568" cy="1266613"/>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4426" name="Line 122"/>
            <p:cNvSpPr>
              <a:spLocks noChangeShapeType="1"/>
            </p:cNvSpPr>
            <p:nvPr/>
          </p:nvSpPr>
          <p:spPr bwMode="auto">
            <a:xfrm flipH="1">
              <a:off x="6859809" y="5710002"/>
              <a:ext cx="593725" cy="0"/>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grpSp>
          <p:nvGrpSpPr>
            <p:cNvPr id="7" name="Group 123"/>
            <p:cNvGrpSpPr>
              <a:grpSpLocks/>
            </p:cNvGrpSpPr>
            <p:nvPr/>
          </p:nvGrpSpPr>
          <p:grpSpPr bwMode="auto">
            <a:xfrm>
              <a:off x="6976808" y="4779832"/>
              <a:ext cx="1323658" cy="1316990"/>
              <a:chOff x="5850" y="13487"/>
              <a:chExt cx="2023" cy="1840"/>
            </a:xfrm>
          </p:grpSpPr>
          <p:sp>
            <p:nvSpPr>
              <p:cNvPr id="354428" name="Freeform 124"/>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354429" name="Freeform 125"/>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354430" name="Freeform 126"/>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354431" name="Freeform 127"/>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354432" name="Freeform 128"/>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354433" name="Freeform 129"/>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354434" name="Freeform 130"/>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354435" name="Freeform 131"/>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354436" name="Freeform 132"/>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354437" name="Freeform 133"/>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354438" name="Freeform 134"/>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354439" name="Freeform 135"/>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354440" name="Freeform 136"/>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354441" name="Freeform 137"/>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354442" name="Freeform 138"/>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354443" name="Freeform 139"/>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4444" name="Freeform 140"/>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4445" name="Freeform 141"/>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354446" name="Freeform 142"/>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354447" name="Freeform 143"/>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354448" name="Freeform 144"/>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354449" name="Freeform 145"/>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354450" name="Freeform 146"/>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354451" name="Freeform 147"/>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354452" name="Freeform 148"/>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354453" name="Freeform 149"/>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354454" name="Freeform 150"/>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354455" name="Freeform 151"/>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354456" name="Freeform 152"/>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354457" name="Rectangle 153"/>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354458" name="Freeform 154"/>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354459" name="Freeform 155"/>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4460" name="Freeform 156"/>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4461" name="Freeform 157"/>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354462" name="Freeform 158"/>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354463" name="Freeform 159"/>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354464" name="Freeform 160"/>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354465" name="Freeform 161"/>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354466" name="Freeform 162"/>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8" name="Group 163"/>
            <p:cNvGrpSpPr>
              <a:grpSpLocks/>
            </p:cNvGrpSpPr>
            <p:nvPr/>
          </p:nvGrpSpPr>
          <p:grpSpPr bwMode="auto">
            <a:xfrm>
              <a:off x="7282402" y="4358828"/>
              <a:ext cx="878363" cy="1322388"/>
              <a:chOff x="12762" y="10336"/>
              <a:chExt cx="1027" cy="1700"/>
            </a:xfrm>
          </p:grpSpPr>
          <p:sp>
            <p:nvSpPr>
              <p:cNvPr id="354468" name="Rectangle 164"/>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354469" name="Rectangle 165"/>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4470" name="Line 166"/>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471" name="Line 167"/>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472" name="Line 168"/>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473" name="Line 169"/>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9" name="Group 170"/>
            <p:cNvGrpSpPr>
              <a:grpSpLocks/>
            </p:cNvGrpSpPr>
            <p:nvPr/>
          </p:nvGrpSpPr>
          <p:grpSpPr bwMode="auto">
            <a:xfrm>
              <a:off x="6164802" y="6168789"/>
              <a:ext cx="1325403" cy="1316990"/>
              <a:chOff x="5850" y="13487"/>
              <a:chExt cx="2023" cy="1840"/>
            </a:xfrm>
          </p:grpSpPr>
          <p:sp>
            <p:nvSpPr>
              <p:cNvPr id="354475" name="Freeform 171"/>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354476" name="Freeform 172"/>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354477" name="Freeform 173"/>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354478" name="Freeform 174"/>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354479" name="Freeform 175"/>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354480" name="Freeform 176"/>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354481" name="Freeform 177"/>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354482" name="Freeform 178"/>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354483" name="Freeform 179"/>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354484" name="Freeform 180"/>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354485" name="Freeform 181"/>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354486" name="Freeform 182"/>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354487" name="Freeform 183"/>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354488" name="Freeform 184"/>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354489" name="Freeform 185"/>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354490" name="Freeform 186"/>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4491" name="Freeform 187"/>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4492" name="Freeform 188"/>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354493" name="Freeform 189"/>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354494" name="Freeform 190"/>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354495" name="Freeform 191"/>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354496" name="Freeform 192"/>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354497" name="Freeform 193"/>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354498" name="Freeform 194"/>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354499" name="Freeform 195"/>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354500" name="Freeform 196"/>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354501" name="Freeform 197"/>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354502" name="Freeform 198"/>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354503" name="Freeform 199"/>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354504" name="Rectangle 200"/>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354505" name="Freeform 201"/>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354506" name="Freeform 202"/>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4507" name="Freeform 203"/>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4508" name="Freeform 204"/>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354509" name="Freeform 205"/>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354510" name="Freeform 206"/>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354511" name="Freeform 207"/>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354512" name="Freeform 208"/>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354513" name="Freeform 209"/>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10" name="Group 210"/>
            <p:cNvGrpSpPr>
              <a:grpSpLocks/>
            </p:cNvGrpSpPr>
            <p:nvPr/>
          </p:nvGrpSpPr>
          <p:grpSpPr bwMode="auto">
            <a:xfrm>
              <a:off x="6767258" y="5846739"/>
              <a:ext cx="878364" cy="1324187"/>
              <a:chOff x="12762" y="10336"/>
              <a:chExt cx="1027" cy="1700"/>
            </a:xfrm>
          </p:grpSpPr>
          <p:sp>
            <p:nvSpPr>
              <p:cNvPr id="354515" name="Rectangle 211"/>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354516" name="Rectangle 212"/>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4517" name="Line 213"/>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18" name="Line 214"/>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19" name="Line 215"/>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20" name="Line 216"/>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4521" name="Oval 217"/>
            <p:cNvSpPr>
              <a:spLocks noChangeArrowheads="1"/>
            </p:cNvSpPr>
            <p:nvPr/>
          </p:nvSpPr>
          <p:spPr bwMode="auto">
            <a:xfrm>
              <a:off x="3014567" y="4290459"/>
              <a:ext cx="123983" cy="131340"/>
            </a:xfrm>
            <a:prstGeom prst="ellipse">
              <a:avLst/>
            </a:prstGeom>
            <a:solidFill>
              <a:srgbClr val="FF0000"/>
            </a:solidFill>
            <a:ln w="9525">
              <a:solidFill>
                <a:srgbClr val="FF0000"/>
              </a:solidFill>
              <a:round/>
              <a:headEnd/>
              <a:tailEnd/>
            </a:ln>
          </p:spPr>
          <p:txBody>
            <a:bodyPr lIns="101882" tIns="50941" rIns="101882" bIns="50941">
              <a:prstTxWarp prst="textNoShape">
                <a:avLst/>
              </a:prstTxWarp>
            </a:bodyPr>
            <a:lstStyle/>
            <a:p>
              <a:endParaRPr lang="en-US"/>
            </a:p>
          </p:txBody>
        </p:sp>
        <p:sp>
          <p:nvSpPr>
            <p:cNvPr id="354522" name="Oval 218"/>
            <p:cNvSpPr>
              <a:spLocks noChangeArrowheads="1"/>
            </p:cNvSpPr>
            <p:nvPr/>
          </p:nvSpPr>
          <p:spPr bwMode="auto">
            <a:xfrm>
              <a:off x="1739804" y="5569668"/>
              <a:ext cx="125730" cy="133138"/>
            </a:xfrm>
            <a:prstGeom prst="ellipse">
              <a:avLst/>
            </a:prstGeom>
            <a:solidFill>
              <a:srgbClr val="808080"/>
            </a:solidFill>
            <a:ln w="9525">
              <a:solidFill>
                <a:srgbClr val="808080"/>
              </a:solidFill>
              <a:round/>
              <a:headEnd/>
              <a:tailEnd/>
            </a:ln>
          </p:spPr>
          <p:txBody>
            <a:bodyPr lIns="101882" tIns="50941" rIns="101882" bIns="50941">
              <a:prstTxWarp prst="textNoShape">
                <a:avLst/>
              </a:prstTxWarp>
            </a:bodyPr>
            <a:lstStyle/>
            <a:p>
              <a:endParaRPr lang="en-US"/>
            </a:p>
          </p:txBody>
        </p:sp>
        <p:sp>
          <p:nvSpPr>
            <p:cNvPr id="354524" name="Text Box 220"/>
            <p:cNvSpPr txBox="1">
              <a:spLocks noChangeArrowheads="1"/>
            </p:cNvSpPr>
            <p:nvPr/>
          </p:nvSpPr>
          <p:spPr bwMode="auto">
            <a:xfrm>
              <a:off x="8316182" y="4304853"/>
              <a:ext cx="649605" cy="536152"/>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sz="2200" dirty="0">
                  <a:solidFill>
                    <a:srgbClr val="FF0000"/>
                  </a:solidFill>
                  <a:latin typeface="Symbol" charset="2"/>
                </a:rPr>
                <a:t>l</a:t>
              </a:r>
              <a:r>
                <a:rPr lang="en-US" sz="2200" baseline="-25000" dirty="0">
                  <a:solidFill>
                    <a:srgbClr val="FF0000"/>
                  </a:solidFill>
                  <a:latin typeface="Arial" charset="0"/>
                </a:rPr>
                <a:t>out</a:t>
              </a:r>
              <a:endParaRPr lang="en-US" sz="2200" dirty="0"/>
            </a:p>
          </p:txBody>
        </p:sp>
        <p:sp>
          <p:nvSpPr>
            <p:cNvPr id="354526" name="Line 222"/>
            <p:cNvSpPr>
              <a:spLocks noChangeShapeType="1"/>
            </p:cNvSpPr>
            <p:nvPr/>
          </p:nvSpPr>
          <p:spPr bwMode="auto">
            <a:xfrm flipH="1" flipV="1">
              <a:off x="5026247" y="6516029"/>
              <a:ext cx="8731" cy="462385"/>
            </a:xfrm>
            <a:prstGeom prst="line">
              <a:avLst/>
            </a:prstGeom>
            <a:noFill/>
            <a:ln w="9525">
              <a:solidFill>
                <a:srgbClr val="000000"/>
              </a:solidFill>
              <a:round/>
              <a:headEnd/>
              <a:tailEnd type="triangle" w="med" len="med"/>
            </a:ln>
          </p:spPr>
          <p:txBody>
            <a:bodyPr lIns="101882" tIns="50941" rIns="101882" bIns="50941">
              <a:prstTxWarp prst="textNoShape">
                <a:avLst/>
              </a:prstTxWarp>
            </a:bodyPr>
            <a:lstStyle/>
            <a:p>
              <a:endParaRPr lang="en-US"/>
            </a:p>
          </p:txBody>
        </p:sp>
        <p:grpSp>
          <p:nvGrpSpPr>
            <p:cNvPr id="11" name="Group 223"/>
            <p:cNvGrpSpPr>
              <a:grpSpLocks/>
            </p:cNvGrpSpPr>
            <p:nvPr/>
          </p:nvGrpSpPr>
          <p:grpSpPr bwMode="auto">
            <a:xfrm>
              <a:off x="5021008" y="6098623"/>
              <a:ext cx="424339" cy="361632"/>
              <a:chOff x="11283" y="10423"/>
              <a:chExt cx="475" cy="374"/>
            </a:xfrm>
          </p:grpSpPr>
          <p:sp>
            <p:nvSpPr>
              <p:cNvPr id="354528" name="Rectangle 224"/>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4529" name="Line 225"/>
              <p:cNvSpPr>
                <a:spLocks noChangeShapeType="1"/>
              </p:cNvSpPr>
              <p:nvPr/>
            </p:nvSpPr>
            <p:spPr bwMode="auto">
              <a:xfrm>
                <a:off x="1168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30" name="Line 226"/>
              <p:cNvSpPr>
                <a:spLocks noChangeShapeType="1"/>
              </p:cNvSpPr>
              <p:nvPr/>
            </p:nvSpPr>
            <p:spPr bwMode="auto">
              <a:xfrm>
                <a:off x="11621"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31" name="Line 227"/>
              <p:cNvSpPr>
                <a:spLocks noChangeShapeType="1"/>
              </p:cNvSpPr>
              <p:nvPr/>
            </p:nvSpPr>
            <p:spPr bwMode="auto">
              <a:xfrm>
                <a:off x="1155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32" name="Line 228"/>
              <p:cNvSpPr>
                <a:spLocks noChangeShapeType="1"/>
              </p:cNvSpPr>
              <p:nvPr/>
            </p:nvSpPr>
            <p:spPr bwMode="auto">
              <a:xfrm>
                <a:off x="11491" y="10495"/>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33" name="Line 229"/>
              <p:cNvSpPr>
                <a:spLocks noChangeShapeType="1"/>
              </p:cNvSpPr>
              <p:nvPr/>
            </p:nvSpPr>
            <p:spPr bwMode="auto">
              <a:xfrm>
                <a:off x="11426" y="10495"/>
                <a:ext cx="2"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34" name="Line 230"/>
              <p:cNvSpPr>
                <a:spLocks noChangeShapeType="1"/>
              </p:cNvSpPr>
              <p:nvPr/>
            </p:nvSpPr>
            <p:spPr bwMode="auto">
              <a:xfrm>
                <a:off x="11360" y="10495"/>
                <a:ext cx="3" cy="231"/>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4535" name="Line 231"/>
            <p:cNvSpPr>
              <a:spLocks noChangeShapeType="1"/>
            </p:cNvSpPr>
            <p:nvPr/>
          </p:nvSpPr>
          <p:spPr bwMode="auto">
            <a:xfrm>
              <a:off x="5303900" y="4720460"/>
              <a:ext cx="373698" cy="0"/>
            </a:xfrm>
            <a:prstGeom prst="line">
              <a:avLst/>
            </a:prstGeom>
            <a:noFill/>
            <a:ln w="38100">
              <a:solidFill>
                <a:srgbClr val="FFFFFF"/>
              </a:solidFill>
              <a:prstDash val="sysDot"/>
              <a:round/>
              <a:headEnd/>
              <a:tailEnd/>
            </a:ln>
          </p:spPr>
          <p:txBody>
            <a:bodyPr lIns="101882" tIns="50941" rIns="101882" bIns="50941">
              <a:prstTxWarp prst="textNoShape">
                <a:avLst/>
              </a:prstTxWarp>
            </a:bodyPr>
            <a:lstStyle/>
            <a:p>
              <a:endParaRPr lang="en-US"/>
            </a:p>
          </p:txBody>
        </p:sp>
        <p:sp>
          <p:nvSpPr>
            <p:cNvPr id="354536" name="Freeform 232"/>
            <p:cNvSpPr>
              <a:spLocks/>
            </p:cNvSpPr>
            <p:nvPr/>
          </p:nvSpPr>
          <p:spPr bwMode="auto">
            <a:xfrm>
              <a:off x="1804415" y="5681216"/>
              <a:ext cx="5340033" cy="1392555"/>
            </a:xfrm>
            <a:custGeom>
              <a:avLst/>
              <a:gdLst/>
              <a:ahLst/>
              <a:cxnLst>
                <a:cxn ang="0">
                  <a:pos x="0" y="0"/>
                </a:cxn>
                <a:cxn ang="0">
                  <a:pos x="0" y="1486"/>
                </a:cxn>
                <a:cxn ang="0">
                  <a:pos x="1005" y="1501"/>
                </a:cxn>
                <a:cxn ang="0">
                  <a:pos x="1860" y="706"/>
                </a:cxn>
                <a:cxn ang="0">
                  <a:pos x="5085" y="721"/>
                </a:cxn>
                <a:cxn ang="0">
                  <a:pos x="4305" y="1456"/>
                </a:cxn>
                <a:cxn ang="0">
                  <a:pos x="6225" y="1456"/>
                </a:cxn>
                <a:cxn ang="0">
                  <a:pos x="6220" y="391"/>
                </a:cxn>
              </a:cxnLst>
              <a:rect l="0" t="0" r="r" b="b"/>
              <a:pathLst>
                <a:path w="6225" h="1501">
                  <a:moveTo>
                    <a:pt x="0" y="0"/>
                  </a:moveTo>
                  <a:lnTo>
                    <a:pt x="0" y="1486"/>
                  </a:lnTo>
                  <a:lnTo>
                    <a:pt x="1005" y="1501"/>
                  </a:lnTo>
                  <a:lnTo>
                    <a:pt x="1860" y="706"/>
                  </a:lnTo>
                  <a:lnTo>
                    <a:pt x="5085" y="721"/>
                  </a:lnTo>
                  <a:lnTo>
                    <a:pt x="4305" y="1456"/>
                  </a:lnTo>
                  <a:lnTo>
                    <a:pt x="6225" y="1456"/>
                  </a:lnTo>
                  <a:lnTo>
                    <a:pt x="6220" y="391"/>
                  </a:lnTo>
                </a:path>
              </a:pathLst>
            </a:custGeom>
            <a:noFill/>
            <a:ln w="38100" cmpd="sng">
              <a:solidFill>
                <a:srgbClr val="0000FF"/>
              </a:solidFill>
              <a:round/>
              <a:headEnd type="none" w="med" len="med"/>
              <a:tailEnd type="triangle" w="med" len="med"/>
            </a:ln>
          </p:spPr>
          <p:txBody>
            <a:bodyPr lIns="101882" tIns="50941" rIns="101882" bIns="50941">
              <a:prstTxWarp prst="textNoShape">
                <a:avLst/>
              </a:prstTxWarp>
            </a:bodyPr>
            <a:lstStyle/>
            <a:p>
              <a:endParaRPr lang="en-US"/>
            </a:p>
          </p:txBody>
        </p:sp>
        <p:sp>
          <p:nvSpPr>
            <p:cNvPr id="354537" name="Freeform 233"/>
            <p:cNvSpPr>
              <a:spLocks/>
            </p:cNvSpPr>
            <p:nvPr/>
          </p:nvSpPr>
          <p:spPr bwMode="auto">
            <a:xfrm>
              <a:off x="3079178" y="4358828"/>
              <a:ext cx="4631055" cy="1865736"/>
            </a:xfrm>
            <a:custGeom>
              <a:avLst/>
              <a:gdLst/>
              <a:ahLst/>
              <a:cxnLst>
                <a:cxn ang="0">
                  <a:pos x="0" y="0"/>
                </a:cxn>
                <a:cxn ang="0">
                  <a:pos x="0" y="1485"/>
                </a:cxn>
                <a:cxn ang="0">
                  <a:pos x="1005" y="1500"/>
                </a:cxn>
                <a:cxn ang="0">
                  <a:pos x="540" y="2010"/>
                </a:cxn>
                <a:cxn ang="0">
                  <a:pos x="3615" y="2010"/>
                </a:cxn>
                <a:cxn ang="0">
                  <a:pos x="4350" y="1275"/>
                </a:cxn>
                <a:cxn ang="0">
                  <a:pos x="5400" y="1290"/>
                </a:cxn>
                <a:cxn ang="0">
                  <a:pos x="5400" y="120"/>
                </a:cxn>
              </a:cxnLst>
              <a:rect l="0" t="0" r="r" b="b"/>
              <a:pathLst>
                <a:path w="5400" h="2010">
                  <a:moveTo>
                    <a:pt x="0" y="0"/>
                  </a:moveTo>
                  <a:lnTo>
                    <a:pt x="0" y="1485"/>
                  </a:lnTo>
                  <a:lnTo>
                    <a:pt x="1005" y="1500"/>
                  </a:lnTo>
                  <a:lnTo>
                    <a:pt x="540" y="2010"/>
                  </a:lnTo>
                  <a:lnTo>
                    <a:pt x="3615" y="2010"/>
                  </a:lnTo>
                  <a:lnTo>
                    <a:pt x="4350" y="1275"/>
                  </a:lnTo>
                  <a:lnTo>
                    <a:pt x="5400" y="1290"/>
                  </a:lnTo>
                  <a:lnTo>
                    <a:pt x="5400" y="120"/>
                  </a:lnTo>
                </a:path>
              </a:pathLst>
            </a:custGeom>
            <a:noFill/>
            <a:ln w="38100" cmpd="sng">
              <a:solidFill>
                <a:srgbClr val="FF0000"/>
              </a:solidFill>
              <a:round/>
              <a:headEnd type="none" w="med" len="med"/>
              <a:tailEnd type="triangle" w="med" len="med"/>
            </a:ln>
          </p:spPr>
          <p:txBody>
            <a:bodyPr lIns="101882" tIns="50941" rIns="101882" bIns="50941">
              <a:prstTxWarp prst="textNoShape">
                <a:avLst/>
              </a:prstTxWarp>
            </a:bodyPr>
            <a:lstStyle/>
            <a:p>
              <a:endParaRPr lang="en-US"/>
            </a:p>
          </p:txBody>
        </p:sp>
        <p:sp>
          <p:nvSpPr>
            <p:cNvPr id="354538" name="Oval 234"/>
            <p:cNvSpPr>
              <a:spLocks noChangeArrowheads="1"/>
            </p:cNvSpPr>
            <p:nvPr/>
          </p:nvSpPr>
          <p:spPr bwMode="auto">
            <a:xfrm>
              <a:off x="3014567" y="4554937"/>
              <a:ext cx="123983" cy="131339"/>
            </a:xfrm>
            <a:prstGeom prst="ellipse">
              <a:avLst/>
            </a:prstGeom>
            <a:solidFill>
              <a:srgbClr val="FF0000"/>
            </a:solidFill>
            <a:ln w="9525">
              <a:solidFill>
                <a:srgbClr val="FF0000"/>
              </a:solidFill>
              <a:round/>
              <a:headEnd/>
              <a:tailEnd/>
            </a:ln>
          </p:spPr>
          <p:txBody>
            <a:bodyPr lIns="101882" tIns="50941" rIns="101882" bIns="50941">
              <a:prstTxWarp prst="textNoShape">
                <a:avLst/>
              </a:prstTxWarp>
            </a:bodyPr>
            <a:lstStyle/>
            <a:p>
              <a:endParaRPr lang="en-US"/>
            </a:p>
          </p:txBody>
        </p:sp>
        <p:sp>
          <p:nvSpPr>
            <p:cNvPr id="354539" name="Text Box 235"/>
            <p:cNvSpPr txBox="1">
              <a:spLocks noChangeArrowheads="1"/>
            </p:cNvSpPr>
            <p:nvPr/>
          </p:nvSpPr>
          <p:spPr bwMode="auto">
            <a:xfrm>
              <a:off x="3550665" y="4448786"/>
              <a:ext cx="2584450" cy="699876"/>
            </a:xfrm>
            <a:prstGeom prst="rect">
              <a:avLst/>
            </a:prstGeom>
            <a:noFill/>
            <a:ln w="9525">
              <a:noFill/>
              <a:miter lim="800000"/>
              <a:headEnd/>
              <a:tailEnd/>
            </a:ln>
          </p:spPr>
          <p:txBody>
            <a:bodyPr lIns="101882" tIns="50941" rIns="101882" bIns="50941">
              <a:prstTxWarp prst="textNoShape">
                <a:avLst/>
              </a:prstTxWarp>
            </a:bodyPr>
            <a:lstStyle/>
            <a:p>
              <a:pPr algn="r" eaLnBrk="1" hangingPunct="1"/>
              <a:r>
                <a:rPr lang="en-US" sz="2200" dirty="0" err="1">
                  <a:solidFill>
                    <a:srgbClr val="FF0000"/>
                  </a:solidFill>
                  <a:latin typeface="Symbol" charset="2"/>
                </a:rPr>
                <a:t>l</a:t>
              </a:r>
              <a:r>
                <a:rPr lang="en-US" sz="2200" dirty="0" err="1">
                  <a:solidFill>
                    <a:srgbClr val="FF0000"/>
                  </a:solidFill>
                  <a:latin typeface="Arial" charset="0"/>
                </a:rPr>
                <a:t>'</a:t>
              </a:r>
              <a:r>
                <a:rPr lang="en-US" sz="2200" baseline="-25000" dirty="0" err="1">
                  <a:solidFill>
                    <a:srgbClr val="FF0000"/>
                  </a:solidFill>
                  <a:latin typeface="Arial" charset="0"/>
                </a:rPr>
                <a:t>in</a:t>
              </a:r>
              <a:r>
                <a:rPr lang="en-US" sz="2000" dirty="0">
                  <a:solidFill>
                    <a:srgbClr val="FF0000"/>
                  </a:solidFill>
                  <a:latin typeface="Arial" charset="0"/>
                </a:rPr>
                <a:t>:</a:t>
              </a:r>
              <a:r>
                <a:rPr lang="en-US" sz="1600" dirty="0">
                  <a:solidFill>
                    <a:srgbClr val="FF0000"/>
                  </a:solidFill>
                  <a:latin typeface="Arial" charset="0"/>
                </a:rPr>
                <a:t> </a:t>
              </a:r>
              <a:r>
                <a:rPr lang="en-US" dirty="0">
                  <a:solidFill>
                    <a:srgbClr val="FF0000"/>
                  </a:solidFill>
                  <a:latin typeface="Arial" charset="0"/>
                </a:rPr>
                <a:t>original data, </a:t>
              </a:r>
              <a:r>
                <a:rPr lang="en-US" i="1" dirty="0">
                  <a:solidFill>
                    <a:srgbClr val="FF0000"/>
                  </a:solidFill>
                  <a:latin typeface="Arial" charset="0"/>
                </a:rPr>
                <a:t>plus</a:t>
              </a:r>
              <a:r>
                <a:rPr lang="en-US" dirty="0">
                  <a:solidFill>
                    <a:srgbClr val="FF0000"/>
                  </a:solidFill>
                  <a:latin typeface="Arial" charset="0"/>
                </a:rPr>
                <a:t> retransmitted data</a:t>
              </a:r>
              <a:endParaRPr lang="en-US" dirty="0">
                <a:solidFill>
                  <a:schemeClr val="tx2"/>
                </a:solidFill>
              </a:endParaRPr>
            </a:p>
          </p:txBody>
        </p:sp>
        <p:sp>
          <p:nvSpPr>
            <p:cNvPr id="354541" name="Line 237"/>
            <p:cNvSpPr>
              <a:spLocks noChangeShapeType="1"/>
            </p:cNvSpPr>
            <p:nvPr/>
          </p:nvSpPr>
          <p:spPr bwMode="auto">
            <a:xfrm>
              <a:off x="3175222" y="4630502"/>
              <a:ext cx="565785" cy="0"/>
            </a:xfrm>
            <a:prstGeom prst="line">
              <a:avLst/>
            </a:prstGeom>
            <a:noFill/>
            <a:ln w="12700">
              <a:solidFill>
                <a:schemeClr val="tx1"/>
              </a:solidFill>
              <a:round/>
              <a:headEnd type="triangle" w="med" len="med"/>
              <a:tailEnd/>
            </a:ln>
            <a:effectLst/>
          </p:spPr>
          <p:txBody>
            <a:bodyPr wrap="none" lIns="101882" tIns="50941" rIns="101882" bIns="50941">
              <a:prstTxWarp prst="textNoShape">
                <a:avLst/>
              </a:prstTxWarp>
            </a:bodyPr>
            <a:lstStyle/>
            <a:p>
              <a:endParaRPr lang="en-US"/>
            </a:p>
          </p:txBody>
        </p:sp>
        <p:sp>
          <p:nvSpPr>
            <p:cNvPr id="354542" name="Line 238"/>
            <p:cNvSpPr>
              <a:spLocks noChangeShapeType="1"/>
            </p:cNvSpPr>
            <p:nvPr/>
          </p:nvSpPr>
          <p:spPr bwMode="auto">
            <a:xfrm>
              <a:off x="3169983" y="4366024"/>
              <a:ext cx="565785" cy="0"/>
            </a:xfrm>
            <a:prstGeom prst="line">
              <a:avLst/>
            </a:prstGeom>
            <a:noFill/>
            <a:ln w="12700">
              <a:solidFill>
                <a:schemeClr val="tx1"/>
              </a:solidFill>
              <a:round/>
              <a:headEnd type="triangle" w="med" len="med"/>
              <a:tailEnd/>
            </a:ln>
            <a:effectLst/>
          </p:spPr>
          <p:txBody>
            <a:bodyPr wrap="none" lIns="101882" tIns="50941" rIns="101882" bIns="50941">
              <a:prstTxWarp prst="textNoShape">
                <a:avLst/>
              </a:prstTxWarp>
            </a:bodyPr>
            <a:lstStyle/>
            <a:p>
              <a:endParaRPr lang="en-US"/>
            </a:p>
          </p:txBody>
        </p:sp>
        <p:sp>
          <p:nvSpPr>
            <p:cNvPr id="354543" name="Line 239"/>
            <p:cNvSpPr>
              <a:spLocks noChangeShapeType="1"/>
            </p:cNvSpPr>
            <p:nvPr/>
          </p:nvSpPr>
          <p:spPr bwMode="auto">
            <a:xfrm>
              <a:off x="7802784" y="4538744"/>
              <a:ext cx="565785" cy="0"/>
            </a:xfrm>
            <a:prstGeom prst="line">
              <a:avLst/>
            </a:prstGeom>
            <a:noFill/>
            <a:ln w="12700">
              <a:solidFill>
                <a:schemeClr val="tx1"/>
              </a:solidFill>
              <a:round/>
              <a:headEnd type="triangle" w="med" len="med"/>
              <a:tailEnd/>
            </a:ln>
            <a:effectLst/>
          </p:spPr>
          <p:txBody>
            <a:bodyPr wrap="none" lIns="101882" tIns="50941" rIns="101882" bIns="50941">
              <a:prstTxWarp prst="textNoShape">
                <a:avLst/>
              </a:prstTxWarp>
            </a:bodyPr>
            <a:lstStyle/>
            <a:p>
              <a:endParaRPr lang="en-US"/>
            </a:p>
          </p:txBody>
        </p:sp>
      </p:grpSp>
      <p:sp>
        <p:nvSpPr>
          <p:cNvPr id="13" name="Slide Number Placeholder 12"/>
          <p:cNvSpPr>
            <a:spLocks noGrp="1"/>
          </p:cNvSpPr>
          <p:nvPr>
            <p:ph type="sldNum" sz="quarter" idx="10"/>
          </p:nvPr>
        </p:nvSpPr>
        <p:spPr/>
        <p:txBody>
          <a:bodyPr/>
          <a:lstStyle/>
          <a:p>
            <a:fld id="{3D3B5F21-1A54-0B47-ADF7-1313D7E1CAF8}"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a:xfrm>
            <a:off x="153931" y="634851"/>
            <a:ext cx="8549640" cy="1104688"/>
          </a:xfrm>
        </p:spPr>
        <p:txBody>
          <a:bodyPr/>
          <a:lstStyle/>
          <a:p>
            <a:r>
              <a:rPr lang="en-US" dirty="0"/>
              <a:t>Congestion </a:t>
            </a:r>
            <a:r>
              <a:rPr lang="en-US" dirty="0" smtClean="0"/>
              <a:t>Scenario 2a</a:t>
            </a:r>
            <a:endParaRPr lang="en-US" sz="4900" dirty="0"/>
          </a:p>
        </p:txBody>
      </p:sp>
      <p:grpSp>
        <p:nvGrpSpPr>
          <p:cNvPr id="12" name="Group 258"/>
          <p:cNvGrpSpPr>
            <a:grpSpLocks/>
          </p:cNvGrpSpPr>
          <p:nvPr/>
        </p:nvGrpSpPr>
        <p:grpSpPr bwMode="auto">
          <a:xfrm>
            <a:off x="7027214" y="5374227"/>
            <a:ext cx="2512854" cy="2337118"/>
            <a:chOff x="3074" y="686"/>
            <a:chExt cx="1439" cy="1299"/>
          </a:xfrm>
        </p:grpSpPr>
        <p:sp>
          <p:nvSpPr>
            <p:cNvPr id="355573" name="Line 245"/>
            <p:cNvSpPr>
              <a:spLocks noChangeShapeType="1"/>
            </p:cNvSpPr>
            <p:nvPr/>
          </p:nvSpPr>
          <p:spPr bwMode="auto">
            <a:xfrm>
              <a:off x="3384" y="686"/>
              <a:ext cx="0" cy="1081"/>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55574" name="Line 246"/>
            <p:cNvSpPr>
              <a:spLocks noChangeShapeType="1"/>
            </p:cNvSpPr>
            <p:nvPr/>
          </p:nvSpPr>
          <p:spPr bwMode="auto">
            <a:xfrm rot="5400000">
              <a:off x="3947" y="1204"/>
              <a:ext cx="0" cy="1133"/>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55575" name="Text Box 247"/>
            <p:cNvSpPr txBox="1">
              <a:spLocks noChangeArrowheads="1"/>
            </p:cNvSpPr>
            <p:nvPr/>
          </p:nvSpPr>
          <p:spPr bwMode="auto">
            <a:xfrm>
              <a:off x="3163" y="746"/>
              <a:ext cx="231" cy="145"/>
            </a:xfrm>
            <a:prstGeom prst="rect">
              <a:avLst/>
            </a:prstGeom>
            <a:noFill/>
            <a:ln w="9525">
              <a:noFill/>
              <a:miter lim="800000"/>
              <a:headEnd/>
              <a:tailEnd/>
            </a:ln>
            <a:effectLst/>
          </p:spPr>
          <p:txBody>
            <a:bodyPr wrap="none">
              <a:prstTxWarp prst="textNoShape">
                <a:avLst/>
              </a:prstTxWarp>
              <a:spAutoFit/>
            </a:bodyPr>
            <a:lstStyle/>
            <a:p>
              <a:pPr algn="l" eaLnBrk="1" hangingPunct="1"/>
              <a:r>
                <a:rPr lang="en-US" sz="1100" dirty="0">
                  <a:latin typeface="Arial" charset="0"/>
                  <a:ea typeface="Arial" charset="0"/>
                  <a:cs typeface="Arial" charset="0"/>
                </a:rPr>
                <a:t>R/2</a:t>
              </a:r>
            </a:p>
          </p:txBody>
        </p:sp>
        <p:sp>
          <p:nvSpPr>
            <p:cNvPr id="355576" name="Line 248"/>
            <p:cNvSpPr>
              <a:spLocks noChangeShapeType="1"/>
            </p:cNvSpPr>
            <p:nvPr/>
          </p:nvSpPr>
          <p:spPr bwMode="auto">
            <a:xfrm rot="5400000">
              <a:off x="3869" y="335"/>
              <a:ext cx="0" cy="977"/>
            </a:xfrm>
            <a:prstGeom prst="line">
              <a:avLst/>
            </a:prstGeom>
            <a:noFill/>
            <a:ln w="9525">
              <a:solidFill>
                <a:schemeClr val="tx1"/>
              </a:solidFill>
              <a:prstDash val="dash"/>
              <a:round/>
              <a:headEnd/>
              <a:tailEnd/>
            </a:ln>
            <a:effectLst/>
          </p:spPr>
          <p:txBody>
            <a:bodyPr>
              <a:prstTxWarp prst="textNoShape">
                <a:avLst/>
              </a:prstTxWarp>
            </a:bodyPr>
            <a:lstStyle/>
            <a:p>
              <a:endParaRPr lang="en-US"/>
            </a:p>
          </p:txBody>
        </p:sp>
        <p:sp>
          <p:nvSpPr>
            <p:cNvPr id="355577" name="Line 249"/>
            <p:cNvSpPr>
              <a:spLocks noChangeShapeType="1"/>
            </p:cNvSpPr>
            <p:nvPr/>
          </p:nvSpPr>
          <p:spPr bwMode="auto">
            <a:xfrm rot="10800000">
              <a:off x="4372" y="834"/>
              <a:ext cx="0" cy="932"/>
            </a:xfrm>
            <a:prstGeom prst="line">
              <a:avLst/>
            </a:prstGeom>
            <a:noFill/>
            <a:ln w="9525">
              <a:solidFill>
                <a:schemeClr val="tx1"/>
              </a:solidFill>
              <a:prstDash val="dash"/>
              <a:round/>
              <a:headEnd/>
              <a:tailEnd/>
            </a:ln>
            <a:effectLst/>
          </p:spPr>
          <p:txBody>
            <a:bodyPr>
              <a:prstTxWarp prst="textNoShape">
                <a:avLst/>
              </a:prstTxWarp>
            </a:bodyPr>
            <a:lstStyle/>
            <a:p>
              <a:endParaRPr lang="en-US"/>
            </a:p>
          </p:txBody>
        </p:sp>
        <p:sp>
          <p:nvSpPr>
            <p:cNvPr id="355578" name="Text Box 250"/>
            <p:cNvSpPr txBox="1">
              <a:spLocks noChangeArrowheads="1"/>
            </p:cNvSpPr>
            <p:nvPr/>
          </p:nvSpPr>
          <p:spPr bwMode="auto">
            <a:xfrm>
              <a:off x="4239" y="1750"/>
              <a:ext cx="231" cy="145"/>
            </a:xfrm>
            <a:prstGeom prst="rect">
              <a:avLst/>
            </a:prstGeom>
            <a:noFill/>
            <a:ln w="9525">
              <a:noFill/>
              <a:miter lim="800000"/>
              <a:headEnd/>
              <a:tailEnd/>
            </a:ln>
            <a:effectLst/>
          </p:spPr>
          <p:txBody>
            <a:bodyPr wrap="none">
              <a:prstTxWarp prst="textNoShape">
                <a:avLst/>
              </a:prstTxWarp>
              <a:spAutoFit/>
            </a:bodyPr>
            <a:lstStyle/>
            <a:p>
              <a:pPr algn="l" eaLnBrk="1" hangingPunct="1"/>
              <a:r>
                <a:rPr lang="en-US" sz="1100" dirty="0">
                  <a:latin typeface="Arial" charset="0"/>
                  <a:ea typeface="Arial" charset="0"/>
                  <a:cs typeface="Arial" charset="0"/>
                </a:rPr>
                <a:t>R/2</a:t>
              </a:r>
            </a:p>
          </p:txBody>
        </p:sp>
        <p:sp>
          <p:nvSpPr>
            <p:cNvPr id="355579" name="Line 251"/>
            <p:cNvSpPr>
              <a:spLocks noChangeShapeType="1"/>
            </p:cNvSpPr>
            <p:nvPr/>
          </p:nvSpPr>
          <p:spPr bwMode="auto">
            <a:xfrm flipV="1">
              <a:off x="3380" y="828"/>
              <a:ext cx="992" cy="941"/>
            </a:xfrm>
            <a:prstGeom prst="line">
              <a:avLst/>
            </a:prstGeom>
            <a:noFill/>
            <a:ln w="19050">
              <a:solidFill>
                <a:schemeClr val="accent2"/>
              </a:solidFill>
              <a:round/>
              <a:headEnd/>
              <a:tailEnd/>
            </a:ln>
            <a:effectLst/>
          </p:spPr>
          <p:txBody>
            <a:bodyPr>
              <a:prstTxWarp prst="textNoShape">
                <a:avLst/>
              </a:prstTxWarp>
            </a:bodyPr>
            <a:lstStyle/>
            <a:p>
              <a:endParaRPr lang="en-US"/>
            </a:p>
          </p:txBody>
        </p:sp>
        <p:grpSp>
          <p:nvGrpSpPr>
            <p:cNvPr id="13" name="Group 257"/>
            <p:cNvGrpSpPr>
              <a:grpSpLocks/>
            </p:cNvGrpSpPr>
            <p:nvPr/>
          </p:nvGrpSpPr>
          <p:grpSpPr bwMode="auto">
            <a:xfrm>
              <a:off x="3739" y="1763"/>
              <a:ext cx="263" cy="222"/>
              <a:chOff x="3655" y="1791"/>
              <a:chExt cx="263" cy="222"/>
            </a:xfrm>
          </p:grpSpPr>
          <p:sp>
            <p:nvSpPr>
              <p:cNvPr id="355581" name="Text Box 253"/>
              <p:cNvSpPr txBox="1">
                <a:spLocks noChangeArrowheads="1"/>
              </p:cNvSpPr>
              <p:nvPr/>
            </p:nvSpPr>
            <p:spPr bwMode="auto">
              <a:xfrm>
                <a:off x="3655" y="1791"/>
                <a:ext cx="263" cy="222"/>
              </a:xfrm>
              <a:prstGeom prst="rect">
                <a:avLst/>
              </a:prstGeom>
              <a:noFill/>
              <a:ln w="9525">
                <a:noFill/>
                <a:miter lim="800000"/>
                <a:headEnd/>
                <a:tailEnd/>
              </a:ln>
              <a:effectLst/>
            </p:spPr>
            <p:txBody>
              <a:bodyPr wrap="none">
                <a:prstTxWarp prst="textNoShape">
                  <a:avLst/>
                </a:prstTxWarp>
                <a:spAutoFit/>
              </a:bodyPr>
              <a:lstStyle/>
              <a:p>
                <a:pPr algn="l" eaLnBrk="1" hangingPunct="1"/>
                <a:r>
                  <a:rPr lang="en-US" sz="2000" dirty="0" err="1">
                    <a:latin typeface="Symbol" charset="2"/>
                    <a:ea typeface="Arial" charset="0"/>
                    <a:cs typeface="Arial" charset="0"/>
                  </a:rPr>
                  <a:t>l</a:t>
                </a:r>
                <a:r>
                  <a:rPr lang="en-US" sz="2000" baseline="-25000" dirty="0" err="1">
                    <a:latin typeface="Arial" charset="0"/>
                    <a:ea typeface="Arial" charset="0"/>
                    <a:cs typeface="Arial" charset="0"/>
                  </a:rPr>
                  <a:t>in</a:t>
                </a:r>
                <a:endParaRPr lang="en-US" sz="2000" baseline="-25000" dirty="0">
                  <a:latin typeface="Arial" charset="0"/>
                  <a:ea typeface="Arial" charset="0"/>
                  <a:cs typeface="Arial" charset="0"/>
                </a:endParaRPr>
              </a:p>
            </p:txBody>
          </p:sp>
          <p:sp>
            <p:nvSpPr>
              <p:cNvPr id="355582" name="Line 254"/>
              <p:cNvSpPr>
                <a:spLocks noChangeShapeType="1"/>
              </p:cNvSpPr>
              <p:nvPr/>
            </p:nvSpPr>
            <p:spPr bwMode="auto">
              <a:xfrm flipV="1">
                <a:off x="3810" y="1846"/>
                <a:ext cx="24" cy="24"/>
              </a:xfrm>
              <a:prstGeom prst="line">
                <a:avLst/>
              </a:prstGeom>
              <a:noFill/>
              <a:ln w="19050">
                <a:solidFill>
                  <a:schemeClr val="tx1"/>
                </a:solidFill>
                <a:round/>
                <a:headEnd/>
                <a:tailEnd/>
              </a:ln>
              <a:effectLst/>
            </p:spPr>
            <p:txBody>
              <a:bodyPr>
                <a:prstTxWarp prst="textNoShape">
                  <a:avLst/>
                </a:prstTxWarp>
              </a:bodyPr>
              <a:lstStyle/>
              <a:p>
                <a:endParaRPr lang="en-US"/>
              </a:p>
            </p:txBody>
          </p:sp>
        </p:grpSp>
        <p:sp>
          <p:nvSpPr>
            <p:cNvPr id="355583" name="Text Box 255"/>
            <p:cNvSpPr txBox="1">
              <a:spLocks noChangeArrowheads="1"/>
            </p:cNvSpPr>
            <p:nvPr/>
          </p:nvSpPr>
          <p:spPr bwMode="auto">
            <a:xfrm rot="16200000">
              <a:off x="2995" y="1179"/>
              <a:ext cx="389" cy="231"/>
            </a:xfrm>
            <a:prstGeom prst="rect">
              <a:avLst/>
            </a:prstGeom>
            <a:noFill/>
            <a:ln w="9525">
              <a:noFill/>
              <a:miter lim="800000"/>
              <a:headEnd/>
              <a:tailEnd/>
            </a:ln>
            <a:effectLst/>
          </p:spPr>
          <p:txBody>
            <a:bodyPr>
              <a:prstTxWarp prst="textNoShape">
                <a:avLst/>
              </a:prstTxWarp>
              <a:spAutoFit/>
            </a:bodyPr>
            <a:lstStyle/>
            <a:p>
              <a:pPr algn="l" eaLnBrk="1" hangingPunct="1"/>
              <a:r>
                <a:rPr lang="en-US" sz="2000" dirty="0">
                  <a:latin typeface="Symbol" charset="2"/>
                  <a:ea typeface="Arial" charset="0"/>
                  <a:cs typeface="Arial" charset="0"/>
                </a:rPr>
                <a:t>l</a:t>
              </a:r>
              <a:r>
                <a:rPr lang="en-US" sz="2000" baseline="-25000" dirty="0">
                  <a:latin typeface="Arial" charset="0"/>
                  <a:ea typeface="Arial" charset="0"/>
                  <a:cs typeface="Arial" charset="0"/>
                </a:rPr>
                <a:t>out</a:t>
              </a:r>
            </a:p>
          </p:txBody>
        </p:sp>
      </p:grpSp>
      <p:grpSp>
        <p:nvGrpSpPr>
          <p:cNvPr id="255" name="Group 254"/>
          <p:cNvGrpSpPr/>
          <p:nvPr/>
        </p:nvGrpSpPr>
        <p:grpSpPr>
          <a:xfrm>
            <a:off x="1049566" y="1626235"/>
            <a:ext cx="7868602" cy="3418416"/>
            <a:chOff x="1122840" y="4166157"/>
            <a:chExt cx="7868602" cy="3418416"/>
          </a:xfrm>
        </p:grpSpPr>
        <p:sp>
          <p:nvSpPr>
            <p:cNvPr id="355332" name="Oval 4"/>
            <p:cNvSpPr>
              <a:spLocks noChangeArrowheads="1"/>
            </p:cNvSpPr>
            <p:nvPr/>
          </p:nvSpPr>
          <p:spPr bwMode="auto">
            <a:xfrm>
              <a:off x="4175285" y="6317960"/>
              <a:ext cx="1435418" cy="343640"/>
            </a:xfrm>
            <a:prstGeom prst="ellipse">
              <a:avLst/>
            </a:prstGeom>
            <a:solidFill>
              <a:srgbClr val="808080"/>
            </a:solidFill>
            <a:ln w="12700">
              <a:solidFill>
                <a:schemeClr val="tx1"/>
              </a:solidFill>
              <a:round/>
              <a:headEnd/>
              <a:tailEnd/>
            </a:ln>
          </p:spPr>
          <p:txBody>
            <a:bodyPr wrap="none" lIns="101882" tIns="50941" rIns="101882" bIns="50941" anchor="ctr">
              <a:prstTxWarp prst="textNoShape">
                <a:avLst/>
              </a:prstTxWarp>
            </a:bodyPr>
            <a:lstStyle/>
            <a:p>
              <a:endParaRPr lang="en-US"/>
            </a:p>
          </p:txBody>
        </p:sp>
        <p:sp>
          <p:nvSpPr>
            <p:cNvPr id="355333" name="Line 5"/>
            <p:cNvSpPr>
              <a:spLocks noChangeShapeType="1"/>
            </p:cNvSpPr>
            <p:nvPr/>
          </p:nvSpPr>
          <p:spPr bwMode="auto">
            <a:xfrm>
              <a:off x="4175284" y="6290972"/>
              <a:ext cx="0" cy="212302"/>
            </a:xfrm>
            <a:prstGeom prst="line">
              <a:avLst/>
            </a:prstGeom>
            <a:noFill/>
            <a:ln w="12700">
              <a:solidFill>
                <a:srgbClr val="000000"/>
              </a:solidFill>
              <a:round/>
              <a:headEnd/>
              <a:tailEnd/>
            </a:ln>
          </p:spPr>
          <p:txBody>
            <a:bodyPr wrap="none" lIns="101882" tIns="50941" rIns="101882" bIns="50941" anchor="ctr">
              <a:prstTxWarp prst="textNoShape">
                <a:avLst/>
              </a:prstTxWarp>
            </a:bodyPr>
            <a:lstStyle/>
            <a:p>
              <a:endParaRPr lang="en-US"/>
            </a:p>
          </p:txBody>
        </p:sp>
        <p:sp>
          <p:nvSpPr>
            <p:cNvPr id="355334" name="Line 6"/>
            <p:cNvSpPr>
              <a:spLocks noChangeShapeType="1"/>
            </p:cNvSpPr>
            <p:nvPr/>
          </p:nvSpPr>
          <p:spPr bwMode="auto">
            <a:xfrm>
              <a:off x="5610702" y="6290972"/>
              <a:ext cx="0" cy="212302"/>
            </a:xfrm>
            <a:prstGeom prst="line">
              <a:avLst/>
            </a:prstGeom>
            <a:noFill/>
            <a:ln w="12700">
              <a:solidFill>
                <a:srgbClr val="808080"/>
              </a:solidFill>
              <a:round/>
              <a:headEnd/>
              <a:tailEnd/>
            </a:ln>
          </p:spPr>
          <p:txBody>
            <a:bodyPr wrap="none" lIns="101882" tIns="50941" rIns="101882" bIns="50941" anchor="ctr">
              <a:prstTxWarp prst="textNoShape">
                <a:avLst/>
              </a:prstTxWarp>
            </a:bodyPr>
            <a:lstStyle/>
            <a:p>
              <a:endParaRPr lang="en-US"/>
            </a:p>
          </p:txBody>
        </p:sp>
        <p:sp>
          <p:nvSpPr>
            <p:cNvPr id="355335" name="Rectangle 7"/>
            <p:cNvSpPr>
              <a:spLocks noChangeArrowheads="1"/>
            </p:cNvSpPr>
            <p:nvPr/>
          </p:nvSpPr>
          <p:spPr bwMode="auto">
            <a:xfrm>
              <a:off x="4175284" y="6290972"/>
              <a:ext cx="340518" cy="208703"/>
            </a:xfrm>
            <a:prstGeom prst="rect">
              <a:avLst/>
            </a:prstGeom>
            <a:solidFill>
              <a:srgbClr val="80808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355336" name="Rectangle 8"/>
            <p:cNvSpPr>
              <a:spLocks noChangeArrowheads="1"/>
            </p:cNvSpPr>
            <p:nvPr/>
          </p:nvSpPr>
          <p:spPr bwMode="auto">
            <a:xfrm>
              <a:off x="5175885" y="6276579"/>
              <a:ext cx="434817" cy="208703"/>
            </a:xfrm>
            <a:prstGeom prst="rect">
              <a:avLst/>
            </a:prstGeom>
            <a:solidFill>
              <a:srgbClr val="80808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355337" name="Oval 9"/>
            <p:cNvSpPr>
              <a:spLocks noChangeArrowheads="1"/>
            </p:cNvSpPr>
            <p:nvPr/>
          </p:nvSpPr>
          <p:spPr bwMode="auto">
            <a:xfrm>
              <a:off x="4170046" y="6066077"/>
              <a:ext cx="1437164" cy="399415"/>
            </a:xfrm>
            <a:prstGeom prst="ellipse">
              <a:avLst/>
            </a:prstGeom>
            <a:solidFill>
              <a:srgbClr val="808080"/>
            </a:solidFill>
            <a:ln w="12700">
              <a:solidFill>
                <a:schemeClr val="tx1"/>
              </a:solidFill>
              <a:round/>
              <a:headEnd/>
              <a:tailEnd/>
            </a:ln>
          </p:spPr>
          <p:txBody>
            <a:bodyPr wrap="none" lIns="101882" tIns="50941" rIns="101882" bIns="50941" anchor="ctr">
              <a:prstTxWarp prst="textNoShape">
                <a:avLst/>
              </a:prstTxWarp>
            </a:bodyPr>
            <a:lstStyle/>
            <a:p>
              <a:endParaRPr lang="en-US"/>
            </a:p>
          </p:txBody>
        </p:sp>
        <p:grpSp>
          <p:nvGrpSpPr>
            <p:cNvPr id="2" name="Group 10"/>
            <p:cNvGrpSpPr>
              <a:grpSpLocks/>
            </p:cNvGrpSpPr>
            <p:nvPr/>
          </p:nvGrpSpPr>
          <p:grpSpPr bwMode="auto">
            <a:xfrm>
              <a:off x="4507072" y="6130847"/>
              <a:ext cx="712470" cy="233892"/>
              <a:chOff x="2848" y="848"/>
              <a:chExt cx="140" cy="98"/>
            </a:xfrm>
          </p:grpSpPr>
          <p:sp>
            <p:nvSpPr>
              <p:cNvPr id="355339" name="Line 11"/>
              <p:cNvSpPr>
                <a:spLocks noChangeShapeType="1"/>
              </p:cNvSpPr>
              <p:nvPr/>
            </p:nvSpPr>
            <p:spPr bwMode="auto">
              <a:xfrm flipV="1">
                <a:off x="2848" y="848"/>
                <a:ext cx="50" cy="2"/>
              </a:xfrm>
              <a:prstGeom prst="line">
                <a:avLst/>
              </a:prstGeom>
              <a:noFill/>
              <a:ln w="28575">
                <a:solidFill>
                  <a:schemeClr val="bg1"/>
                </a:solidFill>
                <a:round/>
                <a:headEnd/>
                <a:tailEnd/>
              </a:ln>
            </p:spPr>
            <p:txBody>
              <a:bodyPr wrap="none" anchor="ctr">
                <a:prstTxWarp prst="textNoShape">
                  <a:avLst/>
                </a:prstTxWarp>
              </a:bodyPr>
              <a:lstStyle/>
              <a:p>
                <a:endParaRPr lang="en-US"/>
              </a:p>
            </p:txBody>
          </p:sp>
          <p:sp>
            <p:nvSpPr>
              <p:cNvPr id="355340" name="Line 12"/>
              <p:cNvSpPr>
                <a:spLocks noChangeShapeType="1"/>
              </p:cNvSpPr>
              <p:nvPr/>
            </p:nvSpPr>
            <p:spPr bwMode="auto">
              <a:xfrm>
                <a:off x="2944" y="946"/>
                <a:ext cx="44" cy="0"/>
              </a:xfrm>
              <a:prstGeom prst="line">
                <a:avLst/>
              </a:prstGeom>
              <a:noFill/>
              <a:ln w="28575">
                <a:solidFill>
                  <a:schemeClr val="bg1"/>
                </a:solidFill>
                <a:round/>
                <a:headEnd/>
                <a:tailEnd/>
              </a:ln>
            </p:spPr>
            <p:txBody>
              <a:bodyPr wrap="none" anchor="ctr">
                <a:prstTxWarp prst="textNoShape">
                  <a:avLst/>
                </a:prstTxWarp>
              </a:bodyPr>
              <a:lstStyle/>
              <a:p>
                <a:endParaRPr lang="en-US"/>
              </a:p>
            </p:txBody>
          </p:sp>
          <p:sp>
            <p:nvSpPr>
              <p:cNvPr id="355341" name="Line 13"/>
              <p:cNvSpPr>
                <a:spLocks noChangeShapeType="1"/>
              </p:cNvSpPr>
              <p:nvPr/>
            </p:nvSpPr>
            <p:spPr bwMode="auto">
              <a:xfrm>
                <a:off x="2894" y="850"/>
                <a:ext cx="52" cy="96"/>
              </a:xfrm>
              <a:prstGeom prst="line">
                <a:avLst/>
              </a:prstGeom>
              <a:noFill/>
              <a:ln w="28575">
                <a:solidFill>
                  <a:schemeClr val="bg1"/>
                </a:solidFill>
                <a:round/>
                <a:headEnd/>
                <a:tailEnd/>
              </a:ln>
            </p:spPr>
            <p:txBody>
              <a:bodyPr wrap="none" anchor="ctr">
                <a:prstTxWarp prst="textNoShape">
                  <a:avLst/>
                </a:prstTxWarp>
              </a:bodyPr>
              <a:lstStyle/>
              <a:p>
                <a:endParaRPr lang="en-US"/>
              </a:p>
            </p:txBody>
          </p:sp>
        </p:grpSp>
        <p:sp>
          <p:nvSpPr>
            <p:cNvPr id="355342" name="Line 14"/>
            <p:cNvSpPr>
              <a:spLocks noChangeShapeType="1"/>
            </p:cNvSpPr>
            <p:nvPr/>
          </p:nvSpPr>
          <p:spPr bwMode="auto">
            <a:xfrm>
              <a:off x="4507072" y="6355743"/>
              <a:ext cx="254953" cy="5398"/>
            </a:xfrm>
            <a:prstGeom prst="line">
              <a:avLst/>
            </a:prstGeom>
            <a:noFill/>
            <a:ln w="28575">
              <a:solidFill>
                <a:schemeClr val="bg1"/>
              </a:solidFill>
              <a:round/>
              <a:headEnd/>
              <a:tailEnd/>
            </a:ln>
          </p:spPr>
          <p:txBody>
            <a:bodyPr wrap="none" lIns="101882" tIns="50941" rIns="101882" bIns="50941" anchor="ctr">
              <a:prstTxWarp prst="textNoShape">
                <a:avLst/>
              </a:prstTxWarp>
            </a:bodyPr>
            <a:lstStyle/>
            <a:p>
              <a:endParaRPr lang="en-US"/>
            </a:p>
          </p:txBody>
        </p:sp>
        <p:sp>
          <p:nvSpPr>
            <p:cNvPr id="355343" name="Line 15"/>
            <p:cNvSpPr>
              <a:spLocks noChangeShapeType="1"/>
            </p:cNvSpPr>
            <p:nvPr/>
          </p:nvSpPr>
          <p:spPr bwMode="auto">
            <a:xfrm flipV="1">
              <a:off x="4996022" y="6129047"/>
              <a:ext cx="223520" cy="0"/>
            </a:xfrm>
            <a:prstGeom prst="line">
              <a:avLst/>
            </a:prstGeom>
            <a:noFill/>
            <a:ln w="28575">
              <a:solidFill>
                <a:schemeClr val="bg1"/>
              </a:solidFill>
              <a:round/>
              <a:headEnd/>
              <a:tailEnd/>
            </a:ln>
          </p:spPr>
          <p:txBody>
            <a:bodyPr wrap="none" lIns="101882" tIns="50941" rIns="101882" bIns="50941" anchor="ctr">
              <a:prstTxWarp prst="textNoShape">
                <a:avLst/>
              </a:prstTxWarp>
            </a:bodyPr>
            <a:lstStyle/>
            <a:p>
              <a:endParaRPr lang="en-US"/>
            </a:p>
          </p:txBody>
        </p:sp>
        <p:sp>
          <p:nvSpPr>
            <p:cNvPr id="355344" name="Line 16"/>
            <p:cNvSpPr>
              <a:spLocks noChangeShapeType="1"/>
            </p:cNvSpPr>
            <p:nvPr/>
          </p:nvSpPr>
          <p:spPr bwMode="auto">
            <a:xfrm flipV="1">
              <a:off x="4741069" y="6129048"/>
              <a:ext cx="265430" cy="226695"/>
            </a:xfrm>
            <a:prstGeom prst="line">
              <a:avLst/>
            </a:prstGeom>
            <a:noFill/>
            <a:ln w="28575">
              <a:solidFill>
                <a:schemeClr val="bg1"/>
              </a:solidFill>
              <a:round/>
              <a:headEnd/>
              <a:tailEnd/>
            </a:ln>
          </p:spPr>
          <p:txBody>
            <a:bodyPr wrap="none" lIns="101882" tIns="50941" rIns="101882" bIns="50941" anchor="ctr">
              <a:prstTxWarp prst="textNoShape">
                <a:avLst/>
              </a:prstTxWarp>
            </a:bodyPr>
            <a:lstStyle/>
            <a:p>
              <a:endParaRPr lang="en-US"/>
            </a:p>
          </p:txBody>
        </p:sp>
        <p:sp>
          <p:nvSpPr>
            <p:cNvPr id="355345" name="Text Box 17"/>
            <p:cNvSpPr txBox="1">
              <a:spLocks noChangeArrowheads="1"/>
            </p:cNvSpPr>
            <p:nvPr/>
          </p:nvSpPr>
          <p:spPr bwMode="auto">
            <a:xfrm>
              <a:off x="3315253" y="7007040"/>
              <a:ext cx="2350453" cy="577533"/>
            </a:xfrm>
            <a:prstGeom prst="rect">
              <a:avLst/>
            </a:prstGeom>
            <a:noFill/>
            <a:ln w="9525">
              <a:noFill/>
              <a:miter lim="800000"/>
              <a:headEnd/>
              <a:tailEnd/>
            </a:ln>
          </p:spPr>
          <p:txBody>
            <a:bodyPr lIns="101882" tIns="50941" rIns="101882" bIns="50941">
              <a:prstTxWarp prst="textNoShape">
                <a:avLst/>
              </a:prstTxWarp>
            </a:bodyPr>
            <a:lstStyle/>
            <a:p>
              <a:pPr algn="ctr" eaLnBrk="1" hangingPunct="1"/>
              <a:r>
                <a:rPr lang="en-US" dirty="0" smtClean="0">
                  <a:solidFill>
                    <a:schemeClr val="tx2"/>
                  </a:solidFill>
                  <a:latin typeface="Arial" charset="0"/>
                </a:rPr>
                <a:t>shared </a:t>
              </a:r>
              <a:r>
                <a:rPr lang="en-US" dirty="0">
                  <a:solidFill>
                    <a:schemeClr val="tx2"/>
                  </a:solidFill>
                  <a:latin typeface="Arial" charset="0"/>
                </a:rPr>
                <a:t>output </a:t>
              </a:r>
              <a:r>
                <a:rPr lang="en-US" dirty="0" smtClean="0">
                  <a:solidFill>
                    <a:schemeClr val="tx2"/>
                  </a:solidFill>
                  <a:latin typeface="Arial" charset="0"/>
                </a:rPr>
                <a:t>finite link </a:t>
              </a:r>
              <a:r>
                <a:rPr lang="en-US" dirty="0">
                  <a:solidFill>
                    <a:schemeClr val="tx2"/>
                  </a:solidFill>
                  <a:latin typeface="Arial" charset="0"/>
                </a:rPr>
                <a:t>buffers</a:t>
              </a:r>
              <a:endParaRPr lang="en-US" dirty="0">
                <a:solidFill>
                  <a:schemeClr val="tx2"/>
                </a:solidFill>
              </a:endParaRPr>
            </a:p>
          </p:txBody>
        </p:sp>
        <p:sp>
          <p:nvSpPr>
            <p:cNvPr id="355346" name="Line 18"/>
            <p:cNvSpPr>
              <a:spLocks noChangeShapeType="1"/>
            </p:cNvSpPr>
            <p:nvPr/>
          </p:nvSpPr>
          <p:spPr bwMode="auto">
            <a:xfrm flipH="1">
              <a:off x="2666524" y="5785407"/>
              <a:ext cx="1248568" cy="1266613"/>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5347" name="Line 19"/>
            <p:cNvSpPr>
              <a:spLocks noChangeShapeType="1"/>
            </p:cNvSpPr>
            <p:nvPr/>
          </p:nvSpPr>
          <p:spPr bwMode="auto">
            <a:xfrm flipH="1">
              <a:off x="3323114" y="5785407"/>
              <a:ext cx="591978" cy="1799"/>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grpSp>
          <p:nvGrpSpPr>
            <p:cNvPr id="3" name="Group 20"/>
            <p:cNvGrpSpPr>
              <a:grpSpLocks/>
            </p:cNvGrpSpPr>
            <p:nvPr/>
          </p:nvGrpSpPr>
          <p:grpSpPr bwMode="auto">
            <a:xfrm>
              <a:off x="2280603" y="4716702"/>
              <a:ext cx="1323658" cy="1316990"/>
              <a:chOff x="5850" y="13487"/>
              <a:chExt cx="2023" cy="1840"/>
            </a:xfrm>
          </p:grpSpPr>
          <p:sp>
            <p:nvSpPr>
              <p:cNvPr id="355349" name="Freeform 21"/>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355350" name="Freeform 22"/>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355351" name="Freeform 23"/>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355352" name="Freeform 24"/>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355353" name="Freeform 25"/>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355354" name="Freeform 26"/>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355355" name="Freeform 27"/>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355356" name="Freeform 28"/>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355357" name="Freeform 29"/>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355358" name="Freeform 30"/>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355359" name="Freeform 31"/>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355360" name="Freeform 32"/>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355361" name="Freeform 33"/>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355362" name="Freeform 34"/>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355363" name="Freeform 35"/>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355364" name="Freeform 36"/>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5365" name="Freeform 37"/>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5366" name="Freeform 38"/>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355367" name="Freeform 39"/>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355368" name="Freeform 40"/>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355369" name="Freeform 41"/>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355370" name="Freeform 42"/>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355371" name="Freeform 43"/>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355372" name="Freeform 44"/>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355373" name="Freeform 45"/>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355374" name="Freeform 46"/>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355375" name="Freeform 47"/>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355376" name="Freeform 48"/>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355377" name="Freeform 49"/>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355378" name="Rectangle 50"/>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355379" name="Freeform 51"/>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355380" name="Freeform 52"/>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5381" name="Freeform 53"/>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5382" name="Freeform 54"/>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355383" name="Freeform 55"/>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355384" name="Freeform 56"/>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355385" name="Freeform 57"/>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355386" name="Freeform 58"/>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355387" name="Freeform 59"/>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4" name="Group 60"/>
            <p:cNvGrpSpPr>
              <a:grpSpLocks/>
            </p:cNvGrpSpPr>
            <p:nvPr/>
          </p:nvGrpSpPr>
          <p:grpSpPr bwMode="auto">
            <a:xfrm>
              <a:off x="2586197" y="4295697"/>
              <a:ext cx="878363" cy="1322387"/>
              <a:chOff x="12762" y="10336"/>
              <a:chExt cx="1027" cy="1700"/>
            </a:xfrm>
          </p:grpSpPr>
          <p:sp>
            <p:nvSpPr>
              <p:cNvPr id="355389" name="Rectangle 61"/>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355390" name="Rectangle 62"/>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5391" name="Line 63"/>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392" name="Line 64"/>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393" name="Line 65"/>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394" name="Line 66"/>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5395" name="Text Box 67"/>
            <p:cNvSpPr txBox="1">
              <a:spLocks noChangeArrowheads="1"/>
            </p:cNvSpPr>
            <p:nvPr/>
          </p:nvSpPr>
          <p:spPr bwMode="auto">
            <a:xfrm>
              <a:off x="2528570" y="5947332"/>
              <a:ext cx="937737" cy="354435"/>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a:solidFill>
                    <a:schemeClr val="tx2"/>
                  </a:solidFill>
                  <a:latin typeface="Arial" charset="0"/>
                </a:rPr>
                <a:t>Host A</a:t>
              </a:r>
              <a:endParaRPr lang="en-US">
                <a:solidFill>
                  <a:schemeClr val="tx2"/>
                </a:solidFill>
              </a:endParaRPr>
            </a:p>
          </p:txBody>
        </p:sp>
        <p:sp>
          <p:nvSpPr>
            <p:cNvPr id="355396" name="Text Box 68"/>
            <p:cNvSpPr txBox="1">
              <a:spLocks noChangeArrowheads="1"/>
            </p:cNvSpPr>
            <p:nvPr/>
          </p:nvSpPr>
          <p:spPr bwMode="auto">
            <a:xfrm>
              <a:off x="3705542" y="4166157"/>
              <a:ext cx="2069307" cy="536152"/>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sz="2200" dirty="0" err="1">
                  <a:solidFill>
                    <a:srgbClr val="FF0000"/>
                  </a:solidFill>
                  <a:latin typeface="Symbol" charset="2"/>
                </a:rPr>
                <a:t>l</a:t>
              </a:r>
              <a:r>
                <a:rPr lang="en-US" sz="2200" baseline="-25000" dirty="0" err="1">
                  <a:solidFill>
                    <a:srgbClr val="FF0000"/>
                  </a:solidFill>
                  <a:latin typeface="Arial" charset="0"/>
                </a:rPr>
                <a:t>in</a:t>
              </a:r>
              <a:r>
                <a:rPr lang="en-US" baseline="-25000" dirty="0">
                  <a:solidFill>
                    <a:srgbClr val="FF0000"/>
                  </a:solidFill>
                  <a:latin typeface="Arial" charset="0"/>
                </a:rPr>
                <a:t> </a:t>
              </a:r>
              <a:r>
                <a:rPr lang="en-US" dirty="0">
                  <a:solidFill>
                    <a:srgbClr val="FF0000"/>
                  </a:solidFill>
                  <a:latin typeface="Arial" charset="0"/>
                </a:rPr>
                <a:t>: original data</a:t>
              </a:r>
              <a:endParaRPr lang="en-US" dirty="0">
                <a:solidFill>
                  <a:schemeClr val="tx2"/>
                </a:solidFill>
              </a:endParaRPr>
            </a:p>
          </p:txBody>
        </p:sp>
        <p:sp>
          <p:nvSpPr>
            <p:cNvPr id="355397" name="Line 69"/>
            <p:cNvSpPr>
              <a:spLocks noChangeShapeType="1"/>
            </p:cNvSpPr>
            <p:nvPr/>
          </p:nvSpPr>
          <p:spPr bwMode="auto">
            <a:xfrm flipH="1">
              <a:off x="2074546" y="7037627"/>
              <a:ext cx="591979" cy="1799"/>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grpSp>
          <p:nvGrpSpPr>
            <p:cNvPr id="5" name="Group 70"/>
            <p:cNvGrpSpPr>
              <a:grpSpLocks/>
            </p:cNvGrpSpPr>
            <p:nvPr/>
          </p:nvGrpSpPr>
          <p:grpSpPr bwMode="auto">
            <a:xfrm>
              <a:off x="1122840" y="6024695"/>
              <a:ext cx="1323658" cy="1316990"/>
              <a:chOff x="5850" y="13487"/>
              <a:chExt cx="2023" cy="1840"/>
            </a:xfrm>
          </p:grpSpPr>
          <p:sp>
            <p:nvSpPr>
              <p:cNvPr id="355399" name="Freeform 71"/>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355400" name="Freeform 72"/>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355401" name="Freeform 73"/>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355402" name="Freeform 74"/>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355403" name="Freeform 75"/>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355404" name="Freeform 76"/>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355405" name="Freeform 77"/>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355406" name="Freeform 78"/>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355407" name="Freeform 79"/>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355408" name="Freeform 80"/>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355409" name="Freeform 81"/>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355410" name="Freeform 82"/>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355411" name="Freeform 83"/>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355412" name="Freeform 84"/>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355413" name="Freeform 85"/>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355414" name="Freeform 86"/>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5415" name="Freeform 87"/>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5416" name="Freeform 88"/>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355417" name="Freeform 89"/>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355418" name="Freeform 90"/>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355419" name="Freeform 91"/>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355420" name="Freeform 92"/>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355421" name="Freeform 93"/>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355422" name="Freeform 94"/>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355423" name="Freeform 95"/>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355424" name="Freeform 96"/>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355425" name="Freeform 97"/>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355426" name="Freeform 98"/>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355427" name="Freeform 99"/>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355428" name="Rectangle 100"/>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355429" name="Freeform 101"/>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355430" name="Freeform 102"/>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5431" name="Freeform 103"/>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5432" name="Freeform 104"/>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355433" name="Freeform 105"/>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355434" name="Freeform 106"/>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355435" name="Freeform 107"/>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355436" name="Freeform 108"/>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355437" name="Freeform 109"/>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6" name="Group 110"/>
            <p:cNvGrpSpPr>
              <a:grpSpLocks/>
            </p:cNvGrpSpPr>
            <p:nvPr/>
          </p:nvGrpSpPr>
          <p:grpSpPr bwMode="auto">
            <a:xfrm>
              <a:off x="1428433" y="5603691"/>
              <a:ext cx="878364" cy="1322388"/>
              <a:chOff x="12762" y="10336"/>
              <a:chExt cx="1027" cy="1700"/>
            </a:xfrm>
          </p:grpSpPr>
          <p:sp>
            <p:nvSpPr>
              <p:cNvPr id="355439" name="Rectangle 111"/>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355440" name="Rectangle 112"/>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5441" name="Line 113"/>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442" name="Line 114"/>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443" name="Line 115"/>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444" name="Line 116"/>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5445" name="Text Box 117"/>
            <p:cNvSpPr txBox="1">
              <a:spLocks noChangeArrowheads="1"/>
            </p:cNvSpPr>
            <p:nvPr/>
          </p:nvSpPr>
          <p:spPr bwMode="auto">
            <a:xfrm>
              <a:off x="1376045" y="5130511"/>
              <a:ext cx="965677" cy="354435"/>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a:solidFill>
                    <a:schemeClr val="tx2"/>
                  </a:solidFill>
                  <a:latin typeface="Arial" charset="0"/>
                </a:rPr>
                <a:t>Host B</a:t>
              </a:r>
              <a:endParaRPr lang="en-US">
                <a:solidFill>
                  <a:schemeClr val="tx2"/>
                </a:solidFill>
              </a:endParaRPr>
            </a:p>
          </p:txBody>
        </p:sp>
        <p:sp>
          <p:nvSpPr>
            <p:cNvPr id="355446" name="Line 118"/>
            <p:cNvSpPr>
              <a:spLocks noChangeShapeType="1"/>
            </p:cNvSpPr>
            <p:nvPr/>
          </p:nvSpPr>
          <p:spPr bwMode="auto">
            <a:xfrm flipH="1">
              <a:off x="3323114" y="6370135"/>
              <a:ext cx="824230" cy="0"/>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5447" name="Line 119"/>
            <p:cNvSpPr>
              <a:spLocks noChangeShapeType="1"/>
            </p:cNvSpPr>
            <p:nvPr/>
          </p:nvSpPr>
          <p:spPr bwMode="auto">
            <a:xfrm flipH="1">
              <a:off x="5511166" y="6370135"/>
              <a:ext cx="822484" cy="0"/>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5448" name="Line 120"/>
            <p:cNvSpPr>
              <a:spLocks noChangeShapeType="1"/>
            </p:cNvSpPr>
            <p:nvPr/>
          </p:nvSpPr>
          <p:spPr bwMode="auto">
            <a:xfrm flipH="1">
              <a:off x="5677059" y="5785407"/>
              <a:ext cx="1248568" cy="1266613"/>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5449" name="Line 121"/>
            <p:cNvSpPr>
              <a:spLocks noChangeShapeType="1"/>
            </p:cNvSpPr>
            <p:nvPr/>
          </p:nvSpPr>
          <p:spPr bwMode="auto">
            <a:xfrm flipH="1">
              <a:off x="5664836" y="7052020"/>
              <a:ext cx="745649" cy="0"/>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5450" name="Line 122"/>
            <p:cNvSpPr>
              <a:spLocks noChangeShapeType="1"/>
            </p:cNvSpPr>
            <p:nvPr/>
          </p:nvSpPr>
          <p:spPr bwMode="auto">
            <a:xfrm flipH="1">
              <a:off x="6885464" y="5799800"/>
              <a:ext cx="593725" cy="0"/>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grpSp>
          <p:nvGrpSpPr>
            <p:cNvPr id="7" name="Group 123"/>
            <p:cNvGrpSpPr>
              <a:grpSpLocks/>
            </p:cNvGrpSpPr>
            <p:nvPr/>
          </p:nvGrpSpPr>
          <p:grpSpPr bwMode="auto">
            <a:xfrm>
              <a:off x="7002463" y="4869630"/>
              <a:ext cx="1323658" cy="1316990"/>
              <a:chOff x="5850" y="13487"/>
              <a:chExt cx="2023" cy="1840"/>
            </a:xfrm>
          </p:grpSpPr>
          <p:sp>
            <p:nvSpPr>
              <p:cNvPr id="355452" name="Freeform 124"/>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355453" name="Freeform 125"/>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355454" name="Freeform 126"/>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355455" name="Freeform 127"/>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355456" name="Freeform 128"/>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355457" name="Freeform 129"/>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355458" name="Freeform 130"/>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355459" name="Freeform 131"/>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355460" name="Freeform 132"/>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355461" name="Freeform 133"/>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355462" name="Freeform 134"/>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355463" name="Freeform 135"/>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355464" name="Freeform 136"/>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355465" name="Freeform 137"/>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355466" name="Freeform 138"/>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355467" name="Freeform 139"/>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5468" name="Freeform 140"/>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5469" name="Freeform 141"/>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355470" name="Freeform 142"/>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355471" name="Freeform 143"/>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355472" name="Freeform 144"/>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355473" name="Freeform 145"/>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355474" name="Freeform 146"/>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355475" name="Freeform 147"/>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355476" name="Freeform 148"/>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355477" name="Freeform 149"/>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355478" name="Freeform 150"/>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355479" name="Freeform 151"/>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355480" name="Freeform 152"/>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355481" name="Rectangle 153"/>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355482" name="Freeform 154"/>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355483" name="Freeform 155"/>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5484" name="Freeform 156"/>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5485" name="Freeform 157"/>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355486" name="Freeform 158"/>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355487" name="Freeform 159"/>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355488" name="Freeform 160"/>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355489" name="Freeform 161"/>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355490" name="Freeform 162"/>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8" name="Group 163"/>
            <p:cNvGrpSpPr>
              <a:grpSpLocks/>
            </p:cNvGrpSpPr>
            <p:nvPr/>
          </p:nvGrpSpPr>
          <p:grpSpPr bwMode="auto">
            <a:xfrm>
              <a:off x="7308057" y="4448626"/>
              <a:ext cx="878363" cy="1322388"/>
              <a:chOff x="12762" y="10336"/>
              <a:chExt cx="1027" cy="1700"/>
            </a:xfrm>
          </p:grpSpPr>
          <p:sp>
            <p:nvSpPr>
              <p:cNvPr id="355492" name="Rectangle 164"/>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355493" name="Rectangle 165"/>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5494" name="Line 166"/>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495" name="Line 167"/>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496" name="Line 168"/>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497" name="Line 169"/>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9" name="Group 170"/>
            <p:cNvGrpSpPr>
              <a:grpSpLocks/>
            </p:cNvGrpSpPr>
            <p:nvPr/>
          </p:nvGrpSpPr>
          <p:grpSpPr bwMode="auto">
            <a:xfrm>
              <a:off x="6190457" y="6258587"/>
              <a:ext cx="1325403" cy="1316990"/>
              <a:chOff x="5850" y="13487"/>
              <a:chExt cx="2023" cy="1840"/>
            </a:xfrm>
          </p:grpSpPr>
          <p:sp>
            <p:nvSpPr>
              <p:cNvPr id="355499" name="Freeform 171"/>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355500" name="Freeform 172"/>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355501" name="Freeform 173"/>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355502" name="Freeform 174"/>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355503" name="Freeform 175"/>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355504" name="Freeform 176"/>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355505" name="Freeform 177"/>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355506" name="Freeform 178"/>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355507" name="Freeform 179"/>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355508" name="Freeform 180"/>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355509" name="Freeform 181"/>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355510" name="Freeform 182"/>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355511" name="Freeform 183"/>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355512" name="Freeform 184"/>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355513" name="Freeform 185"/>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355514" name="Freeform 186"/>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5515" name="Freeform 187"/>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5516" name="Freeform 188"/>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355517" name="Freeform 189"/>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355518" name="Freeform 190"/>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355519" name="Freeform 191"/>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355520" name="Freeform 192"/>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355521" name="Freeform 193"/>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355522" name="Freeform 194"/>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355523" name="Freeform 195"/>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355524" name="Freeform 196"/>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355525" name="Freeform 197"/>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355526" name="Freeform 198"/>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355527" name="Freeform 199"/>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355528" name="Rectangle 200"/>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355529" name="Freeform 201"/>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355530" name="Freeform 202"/>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5531" name="Freeform 203"/>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5532" name="Freeform 204"/>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355533" name="Freeform 205"/>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355534" name="Freeform 206"/>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355535" name="Freeform 207"/>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355536" name="Freeform 208"/>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355537" name="Freeform 209"/>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10" name="Group 210"/>
            <p:cNvGrpSpPr>
              <a:grpSpLocks/>
            </p:cNvGrpSpPr>
            <p:nvPr/>
          </p:nvGrpSpPr>
          <p:grpSpPr bwMode="auto">
            <a:xfrm>
              <a:off x="6792913" y="5936537"/>
              <a:ext cx="878364" cy="1324187"/>
              <a:chOff x="12762" y="10336"/>
              <a:chExt cx="1027" cy="1700"/>
            </a:xfrm>
          </p:grpSpPr>
          <p:sp>
            <p:nvSpPr>
              <p:cNvPr id="355539" name="Rectangle 211"/>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355540" name="Rectangle 212"/>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5541" name="Line 213"/>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42" name="Line 214"/>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43" name="Line 215"/>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44" name="Line 216"/>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5545" name="Oval 217"/>
            <p:cNvSpPr>
              <a:spLocks noChangeArrowheads="1"/>
            </p:cNvSpPr>
            <p:nvPr/>
          </p:nvSpPr>
          <p:spPr bwMode="auto">
            <a:xfrm>
              <a:off x="3040222" y="4380257"/>
              <a:ext cx="123983" cy="131340"/>
            </a:xfrm>
            <a:prstGeom prst="ellipse">
              <a:avLst/>
            </a:prstGeom>
            <a:solidFill>
              <a:srgbClr val="FF0000"/>
            </a:solidFill>
            <a:ln w="9525">
              <a:solidFill>
                <a:srgbClr val="FF0000"/>
              </a:solidFill>
              <a:round/>
              <a:headEnd/>
              <a:tailEnd/>
            </a:ln>
          </p:spPr>
          <p:txBody>
            <a:bodyPr lIns="101882" tIns="50941" rIns="101882" bIns="50941">
              <a:prstTxWarp prst="textNoShape">
                <a:avLst/>
              </a:prstTxWarp>
            </a:bodyPr>
            <a:lstStyle/>
            <a:p>
              <a:endParaRPr lang="en-US"/>
            </a:p>
          </p:txBody>
        </p:sp>
        <p:sp>
          <p:nvSpPr>
            <p:cNvPr id="355546" name="Oval 218"/>
            <p:cNvSpPr>
              <a:spLocks noChangeArrowheads="1"/>
            </p:cNvSpPr>
            <p:nvPr/>
          </p:nvSpPr>
          <p:spPr bwMode="auto">
            <a:xfrm>
              <a:off x="1765459" y="5659466"/>
              <a:ext cx="125730" cy="133138"/>
            </a:xfrm>
            <a:prstGeom prst="ellipse">
              <a:avLst/>
            </a:prstGeom>
            <a:solidFill>
              <a:srgbClr val="808080"/>
            </a:solidFill>
            <a:ln w="9525">
              <a:solidFill>
                <a:srgbClr val="808080"/>
              </a:solidFill>
              <a:round/>
              <a:headEnd/>
              <a:tailEnd/>
            </a:ln>
          </p:spPr>
          <p:txBody>
            <a:bodyPr lIns="101882" tIns="50941" rIns="101882" bIns="50941">
              <a:prstTxWarp prst="textNoShape">
                <a:avLst/>
              </a:prstTxWarp>
            </a:bodyPr>
            <a:lstStyle/>
            <a:p>
              <a:endParaRPr lang="en-US"/>
            </a:p>
          </p:txBody>
        </p:sp>
        <p:sp>
          <p:nvSpPr>
            <p:cNvPr id="355547" name="Text Box 219"/>
            <p:cNvSpPr txBox="1">
              <a:spLocks noChangeArrowheads="1"/>
            </p:cNvSpPr>
            <p:nvPr/>
          </p:nvSpPr>
          <p:spPr bwMode="auto">
            <a:xfrm>
              <a:off x="8341837" y="4394651"/>
              <a:ext cx="649605" cy="536152"/>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sz="2200" dirty="0">
                  <a:solidFill>
                    <a:srgbClr val="FF0000"/>
                  </a:solidFill>
                  <a:latin typeface="Symbol" charset="2"/>
                </a:rPr>
                <a:t>l</a:t>
              </a:r>
              <a:r>
                <a:rPr lang="en-US" sz="2200" baseline="-25000" dirty="0">
                  <a:solidFill>
                    <a:srgbClr val="FF0000"/>
                  </a:solidFill>
                  <a:latin typeface="Arial" charset="0"/>
                </a:rPr>
                <a:t>out</a:t>
              </a:r>
              <a:endParaRPr lang="en-US" sz="2200" dirty="0"/>
            </a:p>
          </p:txBody>
        </p:sp>
        <p:sp>
          <p:nvSpPr>
            <p:cNvPr id="355548" name="Line 220"/>
            <p:cNvSpPr>
              <a:spLocks noChangeShapeType="1"/>
            </p:cNvSpPr>
            <p:nvPr/>
          </p:nvSpPr>
          <p:spPr bwMode="auto">
            <a:xfrm flipH="1" flipV="1">
              <a:off x="5051902" y="6605827"/>
              <a:ext cx="8731" cy="462385"/>
            </a:xfrm>
            <a:prstGeom prst="line">
              <a:avLst/>
            </a:prstGeom>
            <a:noFill/>
            <a:ln w="9525">
              <a:solidFill>
                <a:srgbClr val="000000"/>
              </a:solidFill>
              <a:round/>
              <a:headEnd/>
              <a:tailEnd type="triangle" w="med" len="med"/>
            </a:ln>
          </p:spPr>
          <p:txBody>
            <a:bodyPr lIns="101882" tIns="50941" rIns="101882" bIns="50941">
              <a:prstTxWarp prst="textNoShape">
                <a:avLst/>
              </a:prstTxWarp>
            </a:bodyPr>
            <a:lstStyle/>
            <a:p>
              <a:endParaRPr lang="en-US"/>
            </a:p>
          </p:txBody>
        </p:sp>
        <p:grpSp>
          <p:nvGrpSpPr>
            <p:cNvPr id="11" name="Group 221"/>
            <p:cNvGrpSpPr>
              <a:grpSpLocks/>
            </p:cNvGrpSpPr>
            <p:nvPr/>
          </p:nvGrpSpPr>
          <p:grpSpPr bwMode="auto">
            <a:xfrm>
              <a:off x="5046663" y="6188421"/>
              <a:ext cx="424339" cy="361632"/>
              <a:chOff x="11283" y="10423"/>
              <a:chExt cx="475" cy="374"/>
            </a:xfrm>
          </p:grpSpPr>
          <p:sp>
            <p:nvSpPr>
              <p:cNvPr id="355550" name="Rectangle 222"/>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5551" name="Line 223"/>
              <p:cNvSpPr>
                <a:spLocks noChangeShapeType="1"/>
              </p:cNvSpPr>
              <p:nvPr/>
            </p:nvSpPr>
            <p:spPr bwMode="auto">
              <a:xfrm>
                <a:off x="1168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52" name="Line 224"/>
              <p:cNvSpPr>
                <a:spLocks noChangeShapeType="1"/>
              </p:cNvSpPr>
              <p:nvPr/>
            </p:nvSpPr>
            <p:spPr bwMode="auto">
              <a:xfrm>
                <a:off x="11621"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53" name="Line 225"/>
              <p:cNvSpPr>
                <a:spLocks noChangeShapeType="1"/>
              </p:cNvSpPr>
              <p:nvPr/>
            </p:nvSpPr>
            <p:spPr bwMode="auto">
              <a:xfrm>
                <a:off x="1155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54" name="Line 226"/>
              <p:cNvSpPr>
                <a:spLocks noChangeShapeType="1"/>
              </p:cNvSpPr>
              <p:nvPr/>
            </p:nvSpPr>
            <p:spPr bwMode="auto">
              <a:xfrm>
                <a:off x="11491" y="10495"/>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55" name="Line 227"/>
              <p:cNvSpPr>
                <a:spLocks noChangeShapeType="1"/>
              </p:cNvSpPr>
              <p:nvPr/>
            </p:nvSpPr>
            <p:spPr bwMode="auto">
              <a:xfrm>
                <a:off x="11426" y="10495"/>
                <a:ext cx="2"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56" name="Line 228"/>
              <p:cNvSpPr>
                <a:spLocks noChangeShapeType="1"/>
              </p:cNvSpPr>
              <p:nvPr/>
            </p:nvSpPr>
            <p:spPr bwMode="auto">
              <a:xfrm>
                <a:off x="11360" y="10495"/>
                <a:ext cx="3" cy="231"/>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5557" name="Line 229"/>
            <p:cNvSpPr>
              <a:spLocks noChangeShapeType="1"/>
            </p:cNvSpPr>
            <p:nvPr/>
          </p:nvSpPr>
          <p:spPr bwMode="auto">
            <a:xfrm>
              <a:off x="5329555" y="4810258"/>
              <a:ext cx="373698" cy="0"/>
            </a:xfrm>
            <a:prstGeom prst="line">
              <a:avLst/>
            </a:prstGeom>
            <a:noFill/>
            <a:ln w="38100">
              <a:solidFill>
                <a:srgbClr val="FFFFFF"/>
              </a:solidFill>
              <a:prstDash val="sysDot"/>
              <a:round/>
              <a:headEnd/>
              <a:tailEnd/>
            </a:ln>
          </p:spPr>
          <p:txBody>
            <a:bodyPr lIns="101882" tIns="50941" rIns="101882" bIns="50941">
              <a:prstTxWarp prst="textNoShape">
                <a:avLst/>
              </a:prstTxWarp>
            </a:bodyPr>
            <a:lstStyle/>
            <a:p>
              <a:endParaRPr lang="en-US"/>
            </a:p>
          </p:txBody>
        </p:sp>
        <p:sp>
          <p:nvSpPr>
            <p:cNvPr id="355558" name="Freeform 230"/>
            <p:cNvSpPr>
              <a:spLocks/>
            </p:cNvSpPr>
            <p:nvPr/>
          </p:nvSpPr>
          <p:spPr bwMode="auto">
            <a:xfrm>
              <a:off x="1830070" y="5771014"/>
              <a:ext cx="5340033" cy="1392555"/>
            </a:xfrm>
            <a:custGeom>
              <a:avLst/>
              <a:gdLst/>
              <a:ahLst/>
              <a:cxnLst>
                <a:cxn ang="0">
                  <a:pos x="0" y="0"/>
                </a:cxn>
                <a:cxn ang="0">
                  <a:pos x="0" y="1486"/>
                </a:cxn>
                <a:cxn ang="0">
                  <a:pos x="1005" y="1501"/>
                </a:cxn>
                <a:cxn ang="0">
                  <a:pos x="1860" y="706"/>
                </a:cxn>
                <a:cxn ang="0">
                  <a:pos x="5085" y="721"/>
                </a:cxn>
                <a:cxn ang="0">
                  <a:pos x="4305" y="1456"/>
                </a:cxn>
                <a:cxn ang="0">
                  <a:pos x="6225" y="1456"/>
                </a:cxn>
                <a:cxn ang="0">
                  <a:pos x="6220" y="391"/>
                </a:cxn>
              </a:cxnLst>
              <a:rect l="0" t="0" r="r" b="b"/>
              <a:pathLst>
                <a:path w="6225" h="1501">
                  <a:moveTo>
                    <a:pt x="0" y="0"/>
                  </a:moveTo>
                  <a:lnTo>
                    <a:pt x="0" y="1486"/>
                  </a:lnTo>
                  <a:lnTo>
                    <a:pt x="1005" y="1501"/>
                  </a:lnTo>
                  <a:lnTo>
                    <a:pt x="1860" y="706"/>
                  </a:lnTo>
                  <a:lnTo>
                    <a:pt x="5085" y="721"/>
                  </a:lnTo>
                  <a:lnTo>
                    <a:pt x="4305" y="1456"/>
                  </a:lnTo>
                  <a:lnTo>
                    <a:pt x="6225" y="1456"/>
                  </a:lnTo>
                  <a:lnTo>
                    <a:pt x="6220" y="391"/>
                  </a:lnTo>
                </a:path>
              </a:pathLst>
            </a:custGeom>
            <a:noFill/>
            <a:ln w="38100" cmpd="sng">
              <a:solidFill>
                <a:srgbClr val="0000FF"/>
              </a:solidFill>
              <a:round/>
              <a:headEnd type="none" w="med" len="med"/>
              <a:tailEnd type="triangle" w="med" len="med"/>
            </a:ln>
          </p:spPr>
          <p:txBody>
            <a:bodyPr lIns="101882" tIns="50941" rIns="101882" bIns="50941">
              <a:prstTxWarp prst="textNoShape">
                <a:avLst/>
              </a:prstTxWarp>
            </a:bodyPr>
            <a:lstStyle/>
            <a:p>
              <a:endParaRPr lang="en-US"/>
            </a:p>
          </p:txBody>
        </p:sp>
        <p:sp>
          <p:nvSpPr>
            <p:cNvPr id="355559" name="Freeform 231"/>
            <p:cNvSpPr>
              <a:spLocks/>
            </p:cNvSpPr>
            <p:nvPr/>
          </p:nvSpPr>
          <p:spPr bwMode="auto">
            <a:xfrm>
              <a:off x="3104833" y="4448626"/>
              <a:ext cx="4631055" cy="1865736"/>
            </a:xfrm>
            <a:custGeom>
              <a:avLst/>
              <a:gdLst/>
              <a:ahLst/>
              <a:cxnLst>
                <a:cxn ang="0">
                  <a:pos x="0" y="0"/>
                </a:cxn>
                <a:cxn ang="0">
                  <a:pos x="0" y="1485"/>
                </a:cxn>
                <a:cxn ang="0">
                  <a:pos x="1005" y="1500"/>
                </a:cxn>
                <a:cxn ang="0">
                  <a:pos x="540" y="2010"/>
                </a:cxn>
                <a:cxn ang="0">
                  <a:pos x="3615" y="2010"/>
                </a:cxn>
                <a:cxn ang="0">
                  <a:pos x="4350" y="1275"/>
                </a:cxn>
                <a:cxn ang="0">
                  <a:pos x="5400" y="1290"/>
                </a:cxn>
                <a:cxn ang="0">
                  <a:pos x="5400" y="120"/>
                </a:cxn>
              </a:cxnLst>
              <a:rect l="0" t="0" r="r" b="b"/>
              <a:pathLst>
                <a:path w="5400" h="2010">
                  <a:moveTo>
                    <a:pt x="0" y="0"/>
                  </a:moveTo>
                  <a:lnTo>
                    <a:pt x="0" y="1485"/>
                  </a:lnTo>
                  <a:lnTo>
                    <a:pt x="1005" y="1500"/>
                  </a:lnTo>
                  <a:lnTo>
                    <a:pt x="540" y="2010"/>
                  </a:lnTo>
                  <a:lnTo>
                    <a:pt x="3615" y="2010"/>
                  </a:lnTo>
                  <a:lnTo>
                    <a:pt x="4350" y="1275"/>
                  </a:lnTo>
                  <a:lnTo>
                    <a:pt x="5400" y="1290"/>
                  </a:lnTo>
                  <a:lnTo>
                    <a:pt x="5400" y="120"/>
                  </a:lnTo>
                </a:path>
              </a:pathLst>
            </a:custGeom>
            <a:noFill/>
            <a:ln w="38100" cmpd="sng">
              <a:solidFill>
                <a:srgbClr val="FF0000"/>
              </a:solidFill>
              <a:round/>
              <a:headEnd type="none" w="med" len="med"/>
              <a:tailEnd type="triangle" w="med" len="med"/>
            </a:ln>
          </p:spPr>
          <p:txBody>
            <a:bodyPr lIns="101882" tIns="50941" rIns="101882" bIns="50941">
              <a:prstTxWarp prst="textNoShape">
                <a:avLst/>
              </a:prstTxWarp>
            </a:bodyPr>
            <a:lstStyle/>
            <a:p>
              <a:endParaRPr lang="en-US"/>
            </a:p>
          </p:txBody>
        </p:sp>
        <p:sp>
          <p:nvSpPr>
            <p:cNvPr id="355560" name="Oval 232"/>
            <p:cNvSpPr>
              <a:spLocks noChangeArrowheads="1"/>
            </p:cNvSpPr>
            <p:nvPr/>
          </p:nvSpPr>
          <p:spPr bwMode="auto">
            <a:xfrm>
              <a:off x="3040222" y="4644735"/>
              <a:ext cx="123983" cy="131339"/>
            </a:xfrm>
            <a:prstGeom prst="ellipse">
              <a:avLst/>
            </a:prstGeom>
            <a:solidFill>
              <a:srgbClr val="FF0000"/>
            </a:solidFill>
            <a:ln w="9525">
              <a:solidFill>
                <a:srgbClr val="FF0000"/>
              </a:solidFill>
              <a:round/>
              <a:headEnd/>
              <a:tailEnd/>
            </a:ln>
          </p:spPr>
          <p:txBody>
            <a:bodyPr lIns="101882" tIns="50941" rIns="101882" bIns="50941">
              <a:prstTxWarp prst="textNoShape">
                <a:avLst/>
              </a:prstTxWarp>
            </a:bodyPr>
            <a:lstStyle/>
            <a:p>
              <a:endParaRPr lang="en-US"/>
            </a:p>
          </p:txBody>
        </p:sp>
        <p:sp>
          <p:nvSpPr>
            <p:cNvPr id="355561" name="Text Box 233"/>
            <p:cNvSpPr txBox="1">
              <a:spLocks noChangeArrowheads="1"/>
            </p:cNvSpPr>
            <p:nvPr/>
          </p:nvSpPr>
          <p:spPr bwMode="auto">
            <a:xfrm>
              <a:off x="3576320" y="4538584"/>
              <a:ext cx="2584450" cy="699876"/>
            </a:xfrm>
            <a:prstGeom prst="rect">
              <a:avLst/>
            </a:prstGeom>
            <a:noFill/>
            <a:ln w="9525">
              <a:noFill/>
              <a:miter lim="800000"/>
              <a:headEnd/>
              <a:tailEnd/>
            </a:ln>
          </p:spPr>
          <p:txBody>
            <a:bodyPr lIns="101882" tIns="50941" rIns="101882" bIns="50941">
              <a:prstTxWarp prst="textNoShape">
                <a:avLst/>
              </a:prstTxWarp>
            </a:bodyPr>
            <a:lstStyle/>
            <a:p>
              <a:pPr algn="r" eaLnBrk="1" hangingPunct="1"/>
              <a:r>
                <a:rPr lang="en-US" sz="2200" dirty="0" err="1">
                  <a:solidFill>
                    <a:srgbClr val="FF0000"/>
                  </a:solidFill>
                  <a:latin typeface="Symbol" charset="2"/>
                </a:rPr>
                <a:t>l</a:t>
              </a:r>
              <a:r>
                <a:rPr lang="en-US" sz="2200" dirty="0" err="1">
                  <a:solidFill>
                    <a:srgbClr val="FF0000"/>
                  </a:solidFill>
                  <a:latin typeface="Arial" charset="0"/>
                </a:rPr>
                <a:t>'</a:t>
              </a:r>
              <a:r>
                <a:rPr lang="en-US" sz="2200" baseline="-25000" dirty="0" err="1">
                  <a:solidFill>
                    <a:srgbClr val="FF0000"/>
                  </a:solidFill>
                  <a:latin typeface="Arial" charset="0"/>
                </a:rPr>
                <a:t>in</a:t>
              </a:r>
              <a:r>
                <a:rPr lang="en-US" sz="2000" dirty="0">
                  <a:solidFill>
                    <a:srgbClr val="FF0000"/>
                  </a:solidFill>
                  <a:latin typeface="Arial" charset="0"/>
                </a:rPr>
                <a:t>:</a:t>
              </a:r>
              <a:r>
                <a:rPr lang="en-US" sz="1600" dirty="0">
                  <a:solidFill>
                    <a:srgbClr val="FF0000"/>
                  </a:solidFill>
                  <a:latin typeface="Arial" charset="0"/>
                </a:rPr>
                <a:t> </a:t>
              </a:r>
              <a:r>
                <a:rPr lang="en-US" dirty="0">
                  <a:solidFill>
                    <a:srgbClr val="FF0000"/>
                  </a:solidFill>
                  <a:latin typeface="Arial" charset="0"/>
                </a:rPr>
                <a:t>original data, </a:t>
              </a:r>
              <a:r>
                <a:rPr lang="en-US" i="1" dirty="0">
                  <a:solidFill>
                    <a:srgbClr val="FF0000"/>
                  </a:solidFill>
                  <a:latin typeface="Arial" charset="0"/>
                </a:rPr>
                <a:t>plus</a:t>
              </a:r>
              <a:r>
                <a:rPr lang="en-US" dirty="0">
                  <a:solidFill>
                    <a:srgbClr val="FF0000"/>
                  </a:solidFill>
                  <a:latin typeface="Arial" charset="0"/>
                </a:rPr>
                <a:t> retransmitted data</a:t>
              </a:r>
              <a:endParaRPr lang="en-US" dirty="0">
                <a:solidFill>
                  <a:schemeClr val="tx2"/>
                </a:solidFill>
              </a:endParaRPr>
            </a:p>
          </p:txBody>
        </p:sp>
        <p:sp>
          <p:nvSpPr>
            <p:cNvPr id="355562" name="Line 234"/>
            <p:cNvSpPr>
              <a:spLocks noChangeShapeType="1"/>
            </p:cNvSpPr>
            <p:nvPr/>
          </p:nvSpPr>
          <p:spPr bwMode="auto">
            <a:xfrm>
              <a:off x="3200877" y="4720300"/>
              <a:ext cx="565785" cy="0"/>
            </a:xfrm>
            <a:prstGeom prst="line">
              <a:avLst/>
            </a:prstGeom>
            <a:noFill/>
            <a:ln w="12700">
              <a:solidFill>
                <a:schemeClr val="tx1"/>
              </a:solidFill>
              <a:round/>
              <a:headEnd type="triangle" w="med" len="med"/>
              <a:tailEnd/>
            </a:ln>
            <a:effectLst/>
          </p:spPr>
          <p:txBody>
            <a:bodyPr wrap="none" lIns="101882" tIns="50941" rIns="101882" bIns="50941">
              <a:prstTxWarp prst="textNoShape">
                <a:avLst/>
              </a:prstTxWarp>
            </a:bodyPr>
            <a:lstStyle/>
            <a:p>
              <a:endParaRPr lang="en-US"/>
            </a:p>
          </p:txBody>
        </p:sp>
        <p:sp>
          <p:nvSpPr>
            <p:cNvPr id="355563" name="Line 235"/>
            <p:cNvSpPr>
              <a:spLocks noChangeShapeType="1"/>
            </p:cNvSpPr>
            <p:nvPr/>
          </p:nvSpPr>
          <p:spPr bwMode="auto">
            <a:xfrm>
              <a:off x="3195638" y="4455822"/>
              <a:ext cx="565785" cy="0"/>
            </a:xfrm>
            <a:prstGeom prst="line">
              <a:avLst/>
            </a:prstGeom>
            <a:noFill/>
            <a:ln w="12700">
              <a:solidFill>
                <a:schemeClr val="tx1"/>
              </a:solidFill>
              <a:round/>
              <a:headEnd type="triangle" w="med" len="med"/>
              <a:tailEnd/>
            </a:ln>
            <a:effectLst/>
          </p:spPr>
          <p:txBody>
            <a:bodyPr wrap="none" lIns="101882" tIns="50941" rIns="101882" bIns="50941">
              <a:prstTxWarp prst="textNoShape">
                <a:avLst/>
              </a:prstTxWarp>
            </a:bodyPr>
            <a:lstStyle/>
            <a:p>
              <a:endParaRPr lang="en-US"/>
            </a:p>
          </p:txBody>
        </p:sp>
        <p:sp>
          <p:nvSpPr>
            <p:cNvPr id="355564" name="Line 236"/>
            <p:cNvSpPr>
              <a:spLocks noChangeShapeType="1"/>
            </p:cNvSpPr>
            <p:nvPr/>
          </p:nvSpPr>
          <p:spPr bwMode="auto">
            <a:xfrm>
              <a:off x="7828439" y="4628542"/>
              <a:ext cx="565785" cy="0"/>
            </a:xfrm>
            <a:prstGeom prst="line">
              <a:avLst/>
            </a:prstGeom>
            <a:noFill/>
            <a:ln w="12700">
              <a:solidFill>
                <a:schemeClr val="tx1"/>
              </a:solidFill>
              <a:round/>
              <a:headEnd type="triangle" w="med" len="med"/>
              <a:tailEnd/>
            </a:ln>
            <a:effectLst/>
          </p:spPr>
          <p:txBody>
            <a:bodyPr wrap="none" lIns="101882" tIns="50941" rIns="101882" bIns="50941">
              <a:prstTxWarp prst="textNoShape">
                <a:avLst/>
              </a:prstTxWarp>
            </a:bodyPr>
            <a:lstStyle/>
            <a:p>
              <a:endParaRPr lang="en-US"/>
            </a:p>
          </p:txBody>
        </p:sp>
        <p:sp>
          <p:nvSpPr>
            <p:cNvPr id="355569" name="Rectangle 241"/>
            <p:cNvSpPr>
              <a:spLocks noChangeArrowheads="1"/>
            </p:cNvSpPr>
            <p:nvPr/>
          </p:nvSpPr>
          <p:spPr bwMode="auto">
            <a:xfrm>
              <a:off x="2982595" y="4351471"/>
              <a:ext cx="268923" cy="176318"/>
            </a:xfrm>
            <a:prstGeom prst="rect">
              <a:avLst/>
            </a:prstGeom>
            <a:solidFill>
              <a:schemeClr val="accent1"/>
            </a:solidFill>
            <a:ln w="9525">
              <a:solidFill>
                <a:srgbClr val="006600"/>
              </a:solidFill>
              <a:miter lim="800000"/>
              <a:headEnd/>
              <a:tailEnd/>
            </a:ln>
            <a:effectLst/>
          </p:spPr>
          <p:txBody>
            <a:bodyPr wrap="none" lIns="101882" tIns="50941" rIns="101882" bIns="50941" anchor="ctr">
              <a:prstTxWarp prst="textNoShape">
                <a:avLst/>
              </a:prstTxWarp>
            </a:bodyPr>
            <a:lstStyle/>
            <a:p>
              <a:endParaRPr lang="en-US"/>
            </a:p>
          </p:txBody>
        </p:sp>
        <p:sp>
          <p:nvSpPr>
            <p:cNvPr id="355570" name="Rectangle 242"/>
            <p:cNvSpPr>
              <a:spLocks noChangeArrowheads="1"/>
            </p:cNvSpPr>
            <p:nvPr/>
          </p:nvSpPr>
          <p:spPr bwMode="auto">
            <a:xfrm>
              <a:off x="2619375" y="4615949"/>
              <a:ext cx="268923" cy="176318"/>
            </a:xfrm>
            <a:prstGeom prst="rect">
              <a:avLst/>
            </a:prstGeom>
            <a:solidFill>
              <a:schemeClr val="accent1"/>
            </a:solidFill>
            <a:ln w="9525">
              <a:solidFill>
                <a:srgbClr val="006600"/>
              </a:solidFill>
              <a:miter lim="800000"/>
              <a:headEnd/>
              <a:tailEnd/>
            </a:ln>
            <a:effectLst/>
          </p:spPr>
          <p:txBody>
            <a:bodyPr wrap="none" lIns="101882" tIns="50941" rIns="101882" bIns="50941" anchor="ctr">
              <a:prstTxWarp prst="textNoShape">
                <a:avLst/>
              </a:prstTxWarp>
            </a:bodyPr>
            <a:lstStyle/>
            <a:p>
              <a:endParaRPr lang="en-US"/>
            </a:p>
          </p:txBody>
        </p:sp>
        <p:sp>
          <p:nvSpPr>
            <p:cNvPr id="355571" name="Text Box 243"/>
            <p:cNvSpPr txBox="1">
              <a:spLocks noChangeArrowheads="1"/>
            </p:cNvSpPr>
            <p:nvPr/>
          </p:nvSpPr>
          <p:spPr bwMode="auto">
            <a:xfrm>
              <a:off x="1913811" y="4491806"/>
              <a:ext cx="693342" cy="379876"/>
            </a:xfrm>
            <a:prstGeom prst="rect">
              <a:avLst/>
            </a:prstGeom>
            <a:noFill/>
            <a:ln w="9525">
              <a:noFill/>
              <a:miter lim="800000"/>
              <a:headEnd/>
              <a:tailEnd/>
            </a:ln>
            <a:effectLst/>
          </p:spPr>
          <p:txBody>
            <a:bodyPr wrap="none" lIns="101882" tIns="50941" rIns="101882" bIns="50941">
              <a:prstTxWarp prst="textNoShape">
                <a:avLst/>
              </a:prstTxWarp>
              <a:spAutoFit/>
            </a:bodyPr>
            <a:lstStyle/>
            <a:p>
              <a:r>
                <a:rPr lang="en-US">
                  <a:solidFill>
                    <a:srgbClr val="006600"/>
                  </a:solidFill>
                  <a:latin typeface="Arial" charset="0"/>
                </a:rPr>
                <a:t>copy</a:t>
              </a:r>
            </a:p>
          </p:txBody>
        </p:sp>
      </p:grpSp>
      <p:sp>
        <p:nvSpPr>
          <p:cNvPr id="14" name="Slide Number Placeholder 13"/>
          <p:cNvSpPr>
            <a:spLocks noGrp="1"/>
          </p:cNvSpPr>
          <p:nvPr>
            <p:ph type="sldNum" sz="quarter" idx="10"/>
          </p:nvPr>
        </p:nvSpPr>
        <p:spPr/>
        <p:txBody>
          <a:bodyPr/>
          <a:lstStyle/>
          <a:p>
            <a:fld id="{3D3B5F21-1A54-0B47-ADF7-1313D7E1CAF8}" type="slidenum">
              <a:rPr lang="en-US" smtClean="0"/>
              <a:pPr/>
              <a:t>12</a:t>
            </a:fld>
            <a:endParaRPr lang="en-US"/>
          </a:p>
        </p:txBody>
      </p:sp>
      <p:sp>
        <p:nvSpPr>
          <p:cNvPr id="256" name="Rectangle 3"/>
          <p:cNvSpPr txBox="1">
            <a:spLocks noChangeArrowheads="1"/>
          </p:cNvSpPr>
          <p:nvPr/>
        </p:nvSpPr>
        <p:spPr bwMode="auto">
          <a:xfrm>
            <a:off x="318293" y="5663625"/>
            <a:ext cx="6203104" cy="1775778"/>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700" b="0" i="0" u="none" strike="noStrike" kern="0" cap="none" spc="0" normalizeH="0" baseline="0" noProof="0" dirty="0" smtClean="0">
                <a:ln>
                  <a:noFill/>
                </a:ln>
                <a:solidFill>
                  <a:schemeClr val="tx1"/>
                </a:solidFill>
                <a:effectLst/>
                <a:uLnTx/>
                <a:uFillTx/>
                <a:latin typeface="+mn-lt"/>
                <a:ea typeface="+mn-ea"/>
                <a:cs typeface="ＭＳ Ｐゴシック" charset="-128"/>
              </a:rPr>
              <a:t>Sender sends </a:t>
            </a:r>
            <a:r>
              <a:rPr kumimoji="0" lang="en-US" sz="2700" b="1" i="0" u="none" strike="noStrike" kern="0" cap="none" spc="0" normalizeH="0" baseline="0" noProof="0" dirty="0" smtClean="0">
                <a:ln>
                  <a:noFill/>
                </a:ln>
                <a:solidFill>
                  <a:schemeClr val="tx1"/>
                </a:solidFill>
                <a:effectLst/>
                <a:uLnTx/>
                <a:uFillTx/>
                <a:latin typeface="+mn-lt"/>
                <a:ea typeface="+mn-ea"/>
                <a:cs typeface="ＭＳ Ｐゴシック" charset="-128"/>
              </a:rPr>
              <a:t>only</a:t>
            </a:r>
            <a:r>
              <a:rPr kumimoji="0" lang="en-US" sz="2700" b="0" i="0" u="none" strike="noStrike" kern="0" cap="none" spc="0" normalizeH="0" baseline="0" noProof="0" dirty="0" smtClean="0">
                <a:ln>
                  <a:noFill/>
                </a:ln>
                <a:solidFill>
                  <a:schemeClr val="tx1"/>
                </a:solidFill>
                <a:effectLst/>
                <a:uLnTx/>
                <a:uFillTx/>
                <a:latin typeface="+mn-lt"/>
                <a:ea typeface="+mn-ea"/>
                <a:cs typeface="ＭＳ Ｐゴシック" charset="-128"/>
              </a:rPr>
              <a:t> when router buffers available (</a:t>
            </a:r>
            <a:r>
              <a:rPr kumimoji="0" lang="el-GR" sz="2800" b="0" i="1" u="none" strike="noStrike" kern="0" cap="none" spc="0" normalizeH="0" baseline="0" noProof="0" dirty="0" smtClean="0">
                <a:ln>
                  <a:noFill/>
                </a:ln>
                <a:solidFill>
                  <a:schemeClr val="tx1"/>
                </a:solidFill>
                <a:effectLst/>
                <a:uLnTx/>
                <a:uFillTx/>
                <a:latin typeface="+mn-lt"/>
                <a:ea typeface="+mn-ea"/>
                <a:cs typeface="ＭＳ Ｐゴシック" charset="-128"/>
              </a:rPr>
              <a:t>λ</a:t>
            </a:r>
            <a:r>
              <a:rPr kumimoji="0" lang="en-US" sz="2800" b="0" i="0" u="none" strike="noStrike" kern="0" cap="none" spc="0" normalizeH="0" baseline="-25000" noProof="0" dirty="0" smtClean="0">
                <a:ln>
                  <a:noFill/>
                </a:ln>
                <a:solidFill>
                  <a:schemeClr val="tx1"/>
                </a:solidFill>
                <a:effectLst/>
                <a:uLnTx/>
                <a:uFillTx/>
                <a:latin typeface="+mn-lt"/>
                <a:ea typeface="+mn-ea"/>
                <a:cs typeface="ＭＳ Ｐゴシック" charset="-128"/>
              </a:rPr>
              <a:t>in</a:t>
            </a:r>
            <a:r>
              <a:rPr kumimoji="0" lang="en-US" sz="2400" b="0" i="0" u="none" strike="noStrike" kern="0" cap="none" spc="0" normalizeH="0" baseline="-25000" noProof="0" dirty="0" smtClean="0">
                <a:ln>
                  <a:noFill/>
                </a:ln>
                <a:solidFill>
                  <a:schemeClr val="tx1"/>
                </a:solidFill>
                <a:effectLst/>
                <a:uLnTx/>
                <a:uFillTx/>
                <a:latin typeface="+mn-lt"/>
                <a:ea typeface="+mn-ea"/>
                <a:cs typeface="ＭＳ Ｐゴシック" charset="-128"/>
              </a:rPr>
              <a:t> </a:t>
            </a:r>
            <a:r>
              <a:rPr kumimoji="0" lang="en-US" sz="2400" b="0" i="0" u="none" strike="noStrike" kern="0" cap="none" spc="0" normalizeH="0" baseline="0" noProof="0" dirty="0" smtClean="0">
                <a:ln>
                  <a:noFill/>
                </a:ln>
                <a:solidFill>
                  <a:schemeClr val="tx1"/>
                </a:solidFill>
                <a:effectLst/>
                <a:uLnTx/>
                <a:uFillTx/>
                <a:latin typeface="+mn-lt"/>
                <a:ea typeface="+mn-ea"/>
                <a:cs typeface="ＭＳ Ｐゴシック" charset="-128"/>
              </a:rPr>
              <a:t>=</a:t>
            </a:r>
            <a:r>
              <a:rPr kumimoji="0" lang="en-US" sz="2800" b="0" i="0" u="none" strike="noStrike" kern="0" cap="none" spc="0" normalizeH="0" baseline="0" noProof="0" dirty="0" smtClean="0">
                <a:ln>
                  <a:noFill/>
                </a:ln>
                <a:solidFill>
                  <a:schemeClr val="tx1"/>
                </a:solidFill>
                <a:effectLst/>
                <a:uLnTx/>
                <a:uFillTx/>
                <a:latin typeface="+mn-lt"/>
                <a:ea typeface="+mn-ea"/>
                <a:cs typeface="ＭＳ Ｐゴシック" charset="-128"/>
              </a:rPr>
              <a:t> </a:t>
            </a:r>
            <a:r>
              <a:rPr kumimoji="0" lang="el-GR" sz="2800" b="0" i="1" u="none" strike="noStrike" kern="0" cap="none" spc="0" normalizeH="0" baseline="0" noProof="0" dirty="0" smtClean="0">
                <a:ln>
                  <a:noFill/>
                </a:ln>
                <a:solidFill>
                  <a:schemeClr val="tx1"/>
                </a:solidFill>
                <a:effectLst/>
                <a:uLnTx/>
                <a:uFillTx/>
                <a:latin typeface="+mn-lt"/>
                <a:ea typeface="+mn-ea"/>
                <a:cs typeface="ＭＳ Ｐゴシック" charset="-128"/>
              </a:rPr>
              <a:t>λ</a:t>
            </a:r>
            <a:r>
              <a:rPr kumimoji="0" lang="en-US" sz="2800" b="0" i="1" u="none" strike="noStrike" kern="0" cap="none" spc="0" normalizeH="0" baseline="0" noProof="0" dirty="0" smtClean="0">
                <a:ln>
                  <a:noFill/>
                </a:ln>
                <a:solidFill>
                  <a:schemeClr val="tx1"/>
                </a:solidFill>
                <a:effectLst/>
                <a:uLnTx/>
                <a:uFillTx/>
                <a:latin typeface="+mn-lt"/>
                <a:ea typeface="+mn-ea"/>
                <a:cs typeface="ＭＳ Ｐゴシック" charset="-128"/>
              </a:rPr>
              <a:t>’</a:t>
            </a:r>
            <a:r>
              <a:rPr kumimoji="0" lang="en-US" sz="2800" b="0" i="0" u="none" strike="noStrike" kern="0" cap="none" spc="0" normalizeH="0" baseline="-25000" noProof="0" dirty="0" smtClean="0">
                <a:ln>
                  <a:noFill/>
                </a:ln>
                <a:solidFill>
                  <a:schemeClr val="tx1"/>
                </a:solidFill>
                <a:effectLst/>
                <a:uLnTx/>
                <a:uFillTx/>
                <a:latin typeface="+mn-lt"/>
                <a:ea typeface="+mn-ea"/>
                <a:cs typeface="ＭＳ Ｐゴシック" charset="-128"/>
              </a:rPr>
              <a:t>in</a:t>
            </a:r>
            <a:r>
              <a:rPr kumimoji="0" lang="en-US" sz="2400" b="0" i="0" u="none" strike="noStrike" kern="0" cap="none" spc="0" normalizeH="0" baseline="-25000" noProof="0" dirty="0" smtClean="0">
                <a:ln>
                  <a:noFill/>
                </a:ln>
                <a:solidFill>
                  <a:schemeClr val="tx1"/>
                </a:solidFill>
                <a:effectLst/>
                <a:uLnTx/>
                <a:uFillTx/>
                <a:latin typeface="+mn-lt"/>
                <a:ea typeface="+mn-ea"/>
                <a:cs typeface="ＭＳ Ｐゴシック" charset="-128"/>
              </a:rPr>
              <a:t> </a:t>
            </a:r>
            <a:r>
              <a:rPr kumimoji="0" lang="en-US" sz="2800" b="0" i="0" u="none" strike="noStrike" kern="0" cap="none" spc="0" normalizeH="0" baseline="0" noProof="0" dirty="0" smtClean="0">
                <a:ln>
                  <a:noFill/>
                </a:ln>
                <a:solidFill>
                  <a:schemeClr val="tx1"/>
                </a:solidFill>
                <a:effectLst/>
                <a:uLnTx/>
                <a:uFillTx/>
                <a:latin typeface="+mn-lt"/>
                <a:ea typeface="+mn-ea"/>
                <a:cs typeface="ＭＳ Ｐゴシック" charset="-128"/>
              </a:rPr>
              <a:t>)</a:t>
            </a:r>
          </a:p>
          <a:p>
            <a:pPr marL="841375" lvl="1" indent="-254000" algn="l" defTabSz="1019175">
              <a:spcBef>
                <a:spcPct val="20000"/>
              </a:spcBef>
              <a:buClr>
                <a:srgbClr val="993300"/>
              </a:buClr>
              <a:buSzPct val="75000"/>
              <a:buFont typeface="Wingdings" charset="2"/>
              <a:buChar char="n"/>
              <a:defRPr/>
            </a:pPr>
            <a:r>
              <a:rPr lang="en-US" sz="2700" kern="0" dirty="0" smtClean="0">
                <a:solidFill>
                  <a:schemeClr val="tx1"/>
                </a:solidFill>
                <a:latin typeface="+mn-lt"/>
                <a:ea typeface="+mn-ea"/>
              </a:rPr>
              <a:t>By some magic sender knows when buffer space available.</a:t>
            </a:r>
            <a:endParaRPr kumimoji="0" lang="en-US" sz="2700" b="0" i="0" u="none" strike="noStrike" kern="0" cap="none" spc="0" normalizeH="0" baseline="0" noProof="0" dirty="0" smtClean="0">
              <a:ln>
                <a:noFill/>
              </a:ln>
              <a:solidFill>
                <a:schemeClr val="tx1"/>
              </a:solidFill>
              <a:effectLst/>
              <a:uLnTx/>
              <a:uFillTx/>
              <a:latin typeface="+mn-lt"/>
              <a:ea typeface="+mn-ea"/>
              <a:cs typeface="ＭＳ Ｐゴシック" charset="-128"/>
            </a:endParaRP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endParaRPr kumimoji="0" lang="en-US" sz="2700" b="0" i="0" u="none" strike="noStrike" kern="0" cap="none" spc="0" normalizeH="0" baseline="0" noProof="0" dirty="0" smtClean="0">
              <a:ln>
                <a:noFill/>
              </a:ln>
              <a:solidFill>
                <a:schemeClr val="tx1"/>
              </a:solidFill>
              <a:effectLst/>
              <a:uLnTx/>
              <a:uFillTx/>
              <a:latin typeface="+mn-lt"/>
              <a:ea typeface="+mn-ea"/>
              <a:cs typeface="ＭＳ Ｐゴシック" charset="-128"/>
            </a:endParaRP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endParaRPr kumimoji="0" lang="en-US" sz="2700" b="0" i="0" u="none" strike="noStrike" kern="0" cap="none" spc="0" normalizeH="0" baseline="0" noProof="0" dirty="0">
              <a:ln>
                <a:noFill/>
              </a:ln>
              <a:solidFill>
                <a:schemeClr val="tx1"/>
              </a:solidFill>
              <a:effectLst/>
              <a:uLnTx/>
              <a:uFillTx/>
              <a:latin typeface="+mn-lt"/>
              <a:ea typeface="+mn-ea"/>
              <a:cs typeface="ＭＳ Ｐゴシック"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9" name="Rectangle 3"/>
          <p:cNvSpPr>
            <a:spLocks noGrp="1" noChangeArrowheads="1"/>
          </p:cNvSpPr>
          <p:nvPr>
            <p:ph type="title"/>
          </p:nvPr>
        </p:nvSpPr>
        <p:spPr>
          <a:xfrm>
            <a:off x="128280" y="583537"/>
            <a:ext cx="8549640" cy="1104688"/>
          </a:xfrm>
        </p:spPr>
        <p:txBody>
          <a:bodyPr/>
          <a:lstStyle/>
          <a:p>
            <a:r>
              <a:rPr lang="en-US" dirty="0"/>
              <a:t>Congestion </a:t>
            </a:r>
            <a:r>
              <a:rPr lang="en-US" dirty="0" smtClean="0"/>
              <a:t>Scenario 2b</a:t>
            </a:r>
            <a:endParaRPr lang="en-US" sz="4900" dirty="0"/>
          </a:p>
        </p:txBody>
      </p:sp>
      <p:grpSp>
        <p:nvGrpSpPr>
          <p:cNvPr id="256" name="Group 255"/>
          <p:cNvGrpSpPr/>
          <p:nvPr/>
        </p:nvGrpSpPr>
        <p:grpSpPr>
          <a:xfrm>
            <a:off x="946446" y="1610531"/>
            <a:ext cx="7868602" cy="3409420"/>
            <a:chOff x="1122840" y="3909590"/>
            <a:chExt cx="7868602" cy="3409420"/>
          </a:xfrm>
        </p:grpSpPr>
        <p:pic>
          <p:nvPicPr>
            <p:cNvPr id="357378" name="Picture 2" descr="garbage_can"/>
            <p:cNvPicPr>
              <a:picLocks noChangeAspect="1" noChangeArrowheads="1"/>
            </p:cNvPicPr>
            <p:nvPr/>
          </p:nvPicPr>
          <p:blipFill>
            <a:blip r:embed="rId3" cstate="print"/>
            <a:srcRect/>
            <a:stretch>
              <a:fillRect/>
            </a:stretch>
          </p:blipFill>
          <p:spPr bwMode="auto">
            <a:xfrm>
              <a:off x="4817904" y="6545368"/>
              <a:ext cx="536098" cy="735860"/>
            </a:xfrm>
            <a:prstGeom prst="rect">
              <a:avLst/>
            </a:prstGeom>
            <a:noFill/>
          </p:spPr>
        </p:pic>
        <p:sp>
          <p:nvSpPr>
            <p:cNvPr id="357381" name="Oval 5"/>
            <p:cNvSpPr>
              <a:spLocks noChangeArrowheads="1"/>
            </p:cNvSpPr>
            <p:nvPr/>
          </p:nvSpPr>
          <p:spPr bwMode="auto">
            <a:xfrm>
              <a:off x="4175285" y="6061393"/>
              <a:ext cx="1435418" cy="343640"/>
            </a:xfrm>
            <a:prstGeom prst="ellipse">
              <a:avLst/>
            </a:prstGeom>
            <a:solidFill>
              <a:srgbClr val="808080"/>
            </a:solidFill>
            <a:ln w="12700">
              <a:solidFill>
                <a:schemeClr val="tx1"/>
              </a:solidFill>
              <a:round/>
              <a:headEnd/>
              <a:tailEnd/>
            </a:ln>
          </p:spPr>
          <p:txBody>
            <a:bodyPr wrap="none" lIns="101882" tIns="50941" rIns="101882" bIns="50941" anchor="ctr">
              <a:prstTxWarp prst="textNoShape">
                <a:avLst/>
              </a:prstTxWarp>
            </a:bodyPr>
            <a:lstStyle/>
            <a:p>
              <a:endParaRPr lang="en-US"/>
            </a:p>
          </p:txBody>
        </p:sp>
        <p:sp>
          <p:nvSpPr>
            <p:cNvPr id="357382" name="Line 6"/>
            <p:cNvSpPr>
              <a:spLocks noChangeShapeType="1"/>
            </p:cNvSpPr>
            <p:nvPr/>
          </p:nvSpPr>
          <p:spPr bwMode="auto">
            <a:xfrm>
              <a:off x="4175284" y="6034405"/>
              <a:ext cx="0" cy="212302"/>
            </a:xfrm>
            <a:prstGeom prst="line">
              <a:avLst/>
            </a:prstGeom>
            <a:noFill/>
            <a:ln w="12700">
              <a:solidFill>
                <a:srgbClr val="000000"/>
              </a:solidFill>
              <a:round/>
              <a:headEnd/>
              <a:tailEnd/>
            </a:ln>
          </p:spPr>
          <p:txBody>
            <a:bodyPr wrap="none" lIns="101882" tIns="50941" rIns="101882" bIns="50941" anchor="ctr">
              <a:prstTxWarp prst="textNoShape">
                <a:avLst/>
              </a:prstTxWarp>
            </a:bodyPr>
            <a:lstStyle/>
            <a:p>
              <a:endParaRPr lang="en-US"/>
            </a:p>
          </p:txBody>
        </p:sp>
        <p:sp>
          <p:nvSpPr>
            <p:cNvPr id="357383" name="Line 7"/>
            <p:cNvSpPr>
              <a:spLocks noChangeShapeType="1"/>
            </p:cNvSpPr>
            <p:nvPr/>
          </p:nvSpPr>
          <p:spPr bwMode="auto">
            <a:xfrm>
              <a:off x="5610702" y="6034405"/>
              <a:ext cx="0" cy="212302"/>
            </a:xfrm>
            <a:prstGeom prst="line">
              <a:avLst/>
            </a:prstGeom>
            <a:noFill/>
            <a:ln w="12700">
              <a:solidFill>
                <a:srgbClr val="808080"/>
              </a:solidFill>
              <a:round/>
              <a:headEnd/>
              <a:tailEnd/>
            </a:ln>
          </p:spPr>
          <p:txBody>
            <a:bodyPr wrap="none" lIns="101882" tIns="50941" rIns="101882" bIns="50941" anchor="ctr">
              <a:prstTxWarp prst="textNoShape">
                <a:avLst/>
              </a:prstTxWarp>
            </a:bodyPr>
            <a:lstStyle/>
            <a:p>
              <a:endParaRPr lang="en-US"/>
            </a:p>
          </p:txBody>
        </p:sp>
        <p:sp>
          <p:nvSpPr>
            <p:cNvPr id="357384" name="Rectangle 8"/>
            <p:cNvSpPr>
              <a:spLocks noChangeArrowheads="1"/>
            </p:cNvSpPr>
            <p:nvPr/>
          </p:nvSpPr>
          <p:spPr bwMode="auto">
            <a:xfrm>
              <a:off x="4175284" y="6034405"/>
              <a:ext cx="340518" cy="208703"/>
            </a:xfrm>
            <a:prstGeom prst="rect">
              <a:avLst/>
            </a:prstGeom>
            <a:solidFill>
              <a:srgbClr val="80808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357385" name="Rectangle 9"/>
            <p:cNvSpPr>
              <a:spLocks noChangeArrowheads="1"/>
            </p:cNvSpPr>
            <p:nvPr/>
          </p:nvSpPr>
          <p:spPr bwMode="auto">
            <a:xfrm>
              <a:off x="5175885" y="6020012"/>
              <a:ext cx="434817" cy="208703"/>
            </a:xfrm>
            <a:prstGeom prst="rect">
              <a:avLst/>
            </a:prstGeom>
            <a:solidFill>
              <a:srgbClr val="80808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357386" name="Oval 10"/>
            <p:cNvSpPr>
              <a:spLocks noChangeArrowheads="1"/>
            </p:cNvSpPr>
            <p:nvPr/>
          </p:nvSpPr>
          <p:spPr bwMode="auto">
            <a:xfrm>
              <a:off x="4170046" y="5809510"/>
              <a:ext cx="1437164" cy="399415"/>
            </a:xfrm>
            <a:prstGeom prst="ellipse">
              <a:avLst/>
            </a:prstGeom>
            <a:solidFill>
              <a:srgbClr val="808080"/>
            </a:solidFill>
            <a:ln w="12700">
              <a:solidFill>
                <a:schemeClr val="tx1"/>
              </a:solidFill>
              <a:round/>
              <a:headEnd/>
              <a:tailEnd/>
            </a:ln>
          </p:spPr>
          <p:txBody>
            <a:bodyPr wrap="none" lIns="101882" tIns="50941" rIns="101882" bIns="50941" anchor="ctr">
              <a:prstTxWarp prst="textNoShape">
                <a:avLst/>
              </a:prstTxWarp>
            </a:bodyPr>
            <a:lstStyle/>
            <a:p>
              <a:endParaRPr lang="en-US"/>
            </a:p>
          </p:txBody>
        </p:sp>
        <p:grpSp>
          <p:nvGrpSpPr>
            <p:cNvPr id="2" name="Group 11"/>
            <p:cNvGrpSpPr>
              <a:grpSpLocks/>
            </p:cNvGrpSpPr>
            <p:nvPr/>
          </p:nvGrpSpPr>
          <p:grpSpPr bwMode="auto">
            <a:xfrm>
              <a:off x="4507072" y="5874280"/>
              <a:ext cx="712470" cy="233892"/>
              <a:chOff x="2848" y="848"/>
              <a:chExt cx="140" cy="98"/>
            </a:xfrm>
          </p:grpSpPr>
          <p:sp>
            <p:nvSpPr>
              <p:cNvPr id="357388" name="Line 12"/>
              <p:cNvSpPr>
                <a:spLocks noChangeShapeType="1"/>
              </p:cNvSpPr>
              <p:nvPr/>
            </p:nvSpPr>
            <p:spPr bwMode="auto">
              <a:xfrm flipV="1">
                <a:off x="2848" y="848"/>
                <a:ext cx="50" cy="2"/>
              </a:xfrm>
              <a:prstGeom prst="line">
                <a:avLst/>
              </a:prstGeom>
              <a:noFill/>
              <a:ln w="28575">
                <a:solidFill>
                  <a:schemeClr val="bg1"/>
                </a:solidFill>
                <a:round/>
                <a:headEnd/>
                <a:tailEnd/>
              </a:ln>
            </p:spPr>
            <p:txBody>
              <a:bodyPr wrap="none" anchor="ctr">
                <a:prstTxWarp prst="textNoShape">
                  <a:avLst/>
                </a:prstTxWarp>
              </a:bodyPr>
              <a:lstStyle/>
              <a:p>
                <a:endParaRPr lang="en-US"/>
              </a:p>
            </p:txBody>
          </p:sp>
          <p:sp>
            <p:nvSpPr>
              <p:cNvPr id="357389" name="Line 13"/>
              <p:cNvSpPr>
                <a:spLocks noChangeShapeType="1"/>
              </p:cNvSpPr>
              <p:nvPr/>
            </p:nvSpPr>
            <p:spPr bwMode="auto">
              <a:xfrm>
                <a:off x="2944" y="946"/>
                <a:ext cx="44" cy="0"/>
              </a:xfrm>
              <a:prstGeom prst="line">
                <a:avLst/>
              </a:prstGeom>
              <a:noFill/>
              <a:ln w="28575">
                <a:solidFill>
                  <a:schemeClr val="bg1"/>
                </a:solidFill>
                <a:round/>
                <a:headEnd/>
                <a:tailEnd/>
              </a:ln>
            </p:spPr>
            <p:txBody>
              <a:bodyPr wrap="none" anchor="ctr">
                <a:prstTxWarp prst="textNoShape">
                  <a:avLst/>
                </a:prstTxWarp>
              </a:bodyPr>
              <a:lstStyle/>
              <a:p>
                <a:endParaRPr lang="en-US"/>
              </a:p>
            </p:txBody>
          </p:sp>
          <p:sp>
            <p:nvSpPr>
              <p:cNvPr id="357390" name="Line 14"/>
              <p:cNvSpPr>
                <a:spLocks noChangeShapeType="1"/>
              </p:cNvSpPr>
              <p:nvPr/>
            </p:nvSpPr>
            <p:spPr bwMode="auto">
              <a:xfrm>
                <a:off x="2894" y="850"/>
                <a:ext cx="52" cy="96"/>
              </a:xfrm>
              <a:prstGeom prst="line">
                <a:avLst/>
              </a:prstGeom>
              <a:noFill/>
              <a:ln w="28575">
                <a:solidFill>
                  <a:schemeClr val="bg1"/>
                </a:solidFill>
                <a:round/>
                <a:headEnd/>
                <a:tailEnd/>
              </a:ln>
            </p:spPr>
            <p:txBody>
              <a:bodyPr wrap="none" anchor="ctr">
                <a:prstTxWarp prst="textNoShape">
                  <a:avLst/>
                </a:prstTxWarp>
              </a:bodyPr>
              <a:lstStyle/>
              <a:p>
                <a:endParaRPr lang="en-US"/>
              </a:p>
            </p:txBody>
          </p:sp>
        </p:grpSp>
        <p:sp>
          <p:nvSpPr>
            <p:cNvPr id="357391" name="Line 15"/>
            <p:cNvSpPr>
              <a:spLocks noChangeShapeType="1"/>
            </p:cNvSpPr>
            <p:nvPr/>
          </p:nvSpPr>
          <p:spPr bwMode="auto">
            <a:xfrm>
              <a:off x="4507072" y="6099176"/>
              <a:ext cx="254953" cy="5398"/>
            </a:xfrm>
            <a:prstGeom prst="line">
              <a:avLst/>
            </a:prstGeom>
            <a:noFill/>
            <a:ln w="28575">
              <a:solidFill>
                <a:schemeClr val="bg1"/>
              </a:solidFill>
              <a:round/>
              <a:headEnd/>
              <a:tailEnd/>
            </a:ln>
          </p:spPr>
          <p:txBody>
            <a:bodyPr wrap="none" lIns="101882" tIns="50941" rIns="101882" bIns="50941" anchor="ctr">
              <a:prstTxWarp prst="textNoShape">
                <a:avLst/>
              </a:prstTxWarp>
            </a:bodyPr>
            <a:lstStyle/>
            <a:p>
              <a:endParaRPr lang="en-US"/>
            </a:p>
          </p:txBody>
        </p:sp>
        <p:sp>
          <p:nvSpPr>
            <p:cNvPr id="357392" name="Line 16"/>
            <p:cNvSpPr>
              <a:spLocks noChangeShapeType="1"/>
            </p:cNvSpPr>
            <p:nvPr/>
          </p:nvSpPr>
          <p:spPr bwMode="auto">
            <a:xfrm flipV="1">
              <a:off x="4996022" y="5872480"/>
              <a:ext cx="223520" cy="0"/>
            </a:xfrm>
            <a:prstGeom prst="line">
              <a:avLst/>
            </a:prstGeom>
            <a:noFill/>
            <a:ln w="28575">
              <a:solidFill>
                <a:schemeClr val="bg1"/>
              </a:solidFill>
              <a:round/>
              <a:headEnd/>
              <a:tailEnd/>
            </a:ln>
          </p:spPr>
          <p:txBody>
            <a:bodyPr wrap="none" lIns="101882" tIns="50941" rIns="101882" bIns="50941" anchor="ctr">
              <a:prstTxWarp prst="textNoShape">
                <a:avLst/>
              </a:prstTxWarp>
            </a:bodyPr>
            <a:lstStyle/>
            <a:p>
              <a:endParaRPr lang="en-US"/>
            </a:p>
          </p:txBody>
        </p:sp>
        <p:sp>
          <p:nvSpPr>
            <p:cNvPr id="357393" name="Line 17"/>
            <p:cNvSpPr>
              <a:spLocks noChangeShapeType="1"/>
            </p:cNvSpPr>
            <p:nvPr/>
          </p:nvSpPr>
          <p:spPr bwMode="auto">
            <a:xfrm flipV="1">
              <a:off x="4741069" y="5872481"/>
              <a:ext cx="265430" cy="226695"/>
            </a:xfrm>
            <a:prstGeom prst="line">
              <a:avLst/>
            </a:prstGeom>
            <a:noFill/>
            <a:ln w="28575">
              <a:solidFill>
                <a:schemeClr val="bg1"/>
              </a:solidFill>
              <a:round/>
              <a:headEnd/>
              <a:tailEnd/>
            </a:ln>
          </p:spPr>
          <p:txBody>
            <a:bodyPr wrap="none" lIns="101882" tIns="50941" rIns="101882" bIns="50941" anchor="ctr">
              <a:prstTxWarp prst="textNoShape">
                <a:avLst/>
              </a:prstTxWarp>
            </a:bodyPr>
            <a:lstStyle/>
            <a:p>
              <a:endParaRPr lang="en-US"/>
            </a:p>
          </p:txBody>
        </p:sp>
        <p:sp>
          <p:nvSpPr>
            <p:cNvPr id="357394" name="Line 18"/>
            <p:cNvSpPr>
              <a:spLocks noChangeShapeType="1"/>
            </p:cNvSpPr>
            <p:nvPr/>
          </p:nvSpPr>
          <p:spPr bwMode="auto">
            <a:xfrm flipH="1">
              <a:off x="2666524" y="5528840"/>
              <a:ext cx="1248568" cy="1266613"/>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7395" name="Line 19"/>
            <p:cNvSpPr>
              <a:spLocks noChangeShapeType="1"/>
            </p:cNvSpPr>
            <p:nvPr/>
          </p:nvSpPr>
          <p:spPr bwMode="auto">
            <a:xfrm flipH="1">
              <a:off x="3323114" y="5528840"/>
              <a:ext cx="591978" cy="1799"/>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grpSp>
          <p:nvGrpSpPr>
            <p:cNvPr id="3" name="Group 20"/>
            <p:cNvGrpSpPr>
              <a:grpSpLocks/>
            </p:cNvGrpSpPr>
            <p:nvPr/>
          </p:nvGrpSpPr>
          <p:grpSpPr bwMode="auto">
            <a:xfrm>
              <a:off x="2280603" y="4460135"/>
              <a:ext cx="1323658" cy="1316990"/>
              <a:chOff x="5850" y="13487"/>
              <a:chExt cx="2023" cy="1840"/>
            </a:xfrm>
          </p:grpSpPr>
          <p:sp>
            <p:nvSpPr>
              <p:cNvPr id="357397" name="Freeform 21"/>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357398" name="Freeform 22"/>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357399" name="Freeform 23"/>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357400" name="Freeform 24"/>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357401" name="Freeform 25"/>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357402" name="Freeform 26"/>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357403" name="Freeform 27"/>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357404" name="Freeform 28"/>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357405" name="Freeform 29"/>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357406" name="Freeform 30"/>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357407" name="Freeform 31"/>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357408" name="Freeform 32"/>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357409" name="Freeform 33"/>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357410" name="Freeform 34"/>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357411" name="Freeform 35"/>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357412" name="Freeform 36"/>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7413" name="Freeform 37"/>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7414" name="Freeform 38"/>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357415" name="Freeform 39"/>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357416" name="Freeform 40"/>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357417" name="Freeform 41"/>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357418" name="Freeform 42"/>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357419" name="Freeform 43"/>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357420" name="Freeform 44"/>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357421" name="Freeform 45"/>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357422" name="Freeform 46"/>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357423" name="Freeform 47"/>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357424" name="Freeform 48"/>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357425" name="Freeform 49"/>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357426" name="Rectangle 50"/>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357427" name="Freeform 51"/>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357428" name="Freeform 52"/>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7429" name="Freeform 53"/>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7430" name="Freeform 54"/>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357431" name="Freeform 55"/>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357432" name="Freeform 56"/>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357433" name="Freeform 57"/>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357434" name="Freeform 58"/>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357435" name="Freeform 59"/>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4" name="Group 60"/>
            <p:cNvGrpSpPr>
              <a:grpSpLocks/>
            </p:cNvGrpSpPr>
            <p:nvPr/>
          </p:nvGrpSpPr>
          <p:grpSpPr bwMode="auto">
            <a:xfrm>
              <a:off x="2586197" y="4039130"/>
              <a:ext cx="878363" cy="1322387"/>
              <a:chOff x="12762" y="10336"/>
              <a:chExt cx="1027" cy="1700"/>
            </a:xfrm>
          </p:grpSpPr>
          <p:sp>
            <p:nvSpPr>
              <p:cNvPr id="357437" name="Rectangle 61"/>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357438" name="Rectangle 62"/>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7439" name="Line 63"/>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440" name="Line 64"/>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441" name="Line 65"/>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442" name="Line 66"/>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7443" name="Text Box 67"/>
            <p:cNvSpPr txBox="1">
              <a:spLocks noChangeArrowheads="1"/>
            </p:cNvSpPr>
            <p:nvPr/>
          </p:nvSpPr>
          <p:spPr bwMode="auto">
            <a:xfrm>
              <a:off x="2528570" y="5690765"/>
              <a:ext cx="937737" cy="354435"/>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a:solidFill>
                    <a:schemeClr val="tx2"/>
                  </a:solidFill>
                  <a:latin typeface="Arial" charset="0"/>
                </a:rPr>
                <a:t>Host A</a:t>
              </a:r>
              <a:endParaRPr lang="en-US">
                <a:solidFill>
                  <a:schemeClr val="tx2"/>
                </a:solidFill>
              </a:endParaRPr>
            </a:p>
          </p:txBody>
        </p:sp>
        <p:sp>
          <p:nvSpPr>
            <p:cNvPr id="357444" name="Text Box 68"/>
            <p:cNvSpPr txBox="1">
              <a:spLocks noChangeArrowheads="1"/>
            </p:cNvSpPr>
            <p:nvPr/>
          </p:nvSpPr>
          <p:spPr bwMode="auto">
            <a:xfrm>
              <a:off x="3705542" y="3909590"/>
              <a:ext cx="2069307" cy="536152"/>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sz="2200" dirty="0" err="1">
                  <a:solidFill>
                    <a:srgbClr val="FF0000"/>
                  </a:solidFill>
                  <a:latin typeface="Symbol" charset="2"/>
                </a:rPr>
                <a:t>l</a:t>
              </a:r>
              <a:r>
                <a:rPr lang="en-US" sz="2200" baseline="-25000" dirty="0" err="1">
                  <a:solidFill>
                    <a:srgbClr val="FF0000"/>
                  </a:solidFill>
                  <a:latin typeface="Arial" charset="0"/>
                </a:rPr>
                <a:t>in</a:t>
              </a:r>
              <a:r>
                <a:rPr lang="en-US" baseline="-25000" dirty="0">
                  <a:solidFill>
                    <a:srgbClr val="FF0000"/>
                  </a:solidFill>
                  <a:latin typeface="Arial" charset="0"/>
                </a:rPr>
                <a:t> </a:t>
              </a:r>
              <a:r>
                <a:rPr lang="en-US" dirty="0">
                  <a:solidFill>
                    <a:srgbClr val="FF0000"/>
                  </a:solidFill>
                  <a:latin typeface="Arial" charset="0"/>
                </a:rPr>
                <a:t>: original data</a:t>
              </a:r>
              <a:endParaRPr lang="en-US" dirty="0">
                <a:solidFill>
                  <a:schemeClr val="tx2"/>
                </a:solidFill>
              </a:endParaRPr>
            </a:p>
          </p:txBody>
        </p:sp>
        <p:sp>
          <p:nvSpPr>
            <p:cNvPr id="357445" name="Line 69"/>
            <p:cNvSpPr>
              <a:spLocks noChangeShapeType="1"/>
            </p:cNvSpPr>
            <p:nvPr/>
          </p:nvSpPr>
          <p:spPr bwMode="auto">
            <a:xfrm flipH="1">
              <a:off x="2074546" y="6781060"/>
              <a:ext cx="591979" cy="1799"/>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grpSp>
          <p:nvGrpSpPr>
            <p:cNvPr id="5" name="Group 70"/>
            <p:cNvGrpSpPr>
              <a:grpSpLocks/>
            </p:cNvGrpSpPr>
            <p:nvPr/>
          </p:nvGrpSpPr>
          <p:grpSpPr bwMode="auto">
            <a:xfrm>
              <a:off x="1122840" y="5768128"/>
              <a:ext cx="1323658" cy="1316990"/>
              <a:chOff x="5850" y="13487"/>
              <a:chExt cx="2023" cy="1840"/>
            </a:xfrm>
          </p:grpSpPr>
          <p:sp>
            <p:nvSpPr>
              <p:cNvPr id="357447" name="Freeform 71"/>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357448" name="Freeform 72"/>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357449" name="Freeform 73"/>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357450" name="Freeform 74"/>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357451" name="Freeform 75"/>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357452" name="Freeform 76"/>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357453" name="Freeform 77"/>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357454" name="Freeform 78"/>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357455" name="Freeform 79"/>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357456" name="Freeform 80"/>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357457" name="Freeform 81"/>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357458" name="Freeform 82"/>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357459" name="Freeform 83"/>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357460" name="Freeform 84"/>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357461" name="Freeform 85"/>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357462" name="Freeform 86"/>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7463" name="Freeform 87"/>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7464" name="Freeform 88"/>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357465" name="Freeform 89"/>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357466" name="Freeform 90"/>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357467" name="Freeform 91"/>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357468" name="Freeform 92"/>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357469" name="Freeform 93"/>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357470" name="Freeform 94"/>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357471" name="Freeform 95"/>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357472" name="Freeform 96"/>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357473" name="Freeform 97"/>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357474" name="Freeform 98"/>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357475" name="Freeform 99"/>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357476" name="Rectangle 100"/>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357477" name="Freeform 101"/>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357478" name="Freeform 102"/>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7479" name="Freeform 103"/>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7480" name="Freeform 104"/>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357481" name="Freeform 105"/>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357482" name="Freeform 106"/>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357483" name="Freeform 107"/>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357484" name="Freeform 108"/>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357485" name="Freeform 109"/>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6" name="Group 110"/>
            <p:cNvGrpSpPr>
              <a:grpSpLocks/>
            </p:cNvGrpSpPr>
            <p:nvPr/>
          </p:nvGrpSpPr>
          <p:grpSpPr bwMode="auto">
            <a:xfrm>
              <a:off x="1428433" y="5347124"/>
              <a:ext cx="878364" cy="1322388"/>
              <a:chOff x="12762" y="10336"/>
              <a:chExt cx="1027" cy="1700"/>
            </a:xfrm>
          </p:grpSpPr>
          <p:sp>
            <p:nvSpPr>
              <p:cNvPr id="357487" name="Rectangle 111"/>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357488" name="Rectangle 112"/>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7489" name="Line 113"/>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490" name="Line 114"/>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491" name="Line 115"/>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492" name="Line 116"/>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7493" name="Text Box 117"/>
            <p:cNvSpPr txBox="1">
              <a:spLocks noChangeArrowheads="1"/>
            </p:cNvSpPr>
            <p:nvPr/>
          </p:nvSpPr>
          <p:spPr bwMode="auto">
            <a:xfrm>
              <a:off x="1376045" y="4873944"/>
              <a:ext cx="965677" cy="354435"/>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a:solidFill>
                    <a:schemeClr val="tx2"/>
                  </a:solidFill>
                  <a:latin typeface="Arial" charset="0"/>
                </a:rPr>
                <a:t>Host B</a:t>
              </a:r>
              <a:endParaRPr lang="en-US">
                <a:solidFill>
                  <a:schemeClr val="tx2"/>
                </a:solidFill>
              </a:endParaRPr>
            </a:p>
          </p:txBody>
        </p:sp>
        <p:sp>
          <p:nvSpPr>
            <p:cNvPr id="357494" name="Line 118"/>
            <p:cNvSpPr>
              <a:spLocks noChangeShapeType="1"/>
            </p:cNvSpPr>
            <p:nvPr/>
          </p:nvSpPr>
          <p:spPr bwMode="auto">
            <a:xfrm flipH="1">
              <a:off x="3323114" y="6113568"/>
              <a:ext cx="824230" cy="0"/>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7495" name="Line 119"/>
            <p:cNvSpPr>
              <a:spLocks noChangeShapeType="1"/>
            </p:cNvSpPr>
            <p:nvPr/>
          </p:nvSpPr>
          <p:spPr bwMode="auto">
            <a:xfrm flipH="1">
              <a:off x="5511166" y="6113568"/>
              <a:ext cx="822484" cy="0"/>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7496" name="Line 120"/>
            <p:cNvSpPr>
              <a:spLocks noChangeShapeType="1"/>
            </p:cNvSpPr>
            <p:nvPr/>
          </p:nvSpPr>
          <p:spPr bwMode="auto">
            <a:xfrm flipH="1">
              <a:off x="5677059" y="5528840"/>
              <a:ext cx="1248568" cy="1266613"/>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7497" name="Line 121"/>
            <p:cNvSpPr>
              <a:spLocks noChangeShapeType="1"/>
            </p:cNvSpPr>
            <p:nvPr/>
          </p:nvSpPr>
          <p:spPr bwMode="auto">
            <a:xfrm flipH="1">
              <a:off x="5664836" y="6795453"/>
              <a:ext cx="745649" cy="0"/>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7498" name="Line 122"/>
            <p:cNvSpPr>
              <a:spLocks noChangeShapeType="1"/>
            </p:cNvSpPr>
            <p:nvPr/>
          </p:nvSpPr>
          <p:spPr bwMode="auto">
            <a:xfrm flipH="1">
              <a:off x="6885464" y="5543233"/>
              <a:ext cx="593725" cy="0"/>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grpSp>
          <p:nvGrpSpPr>
            <p:cNvPr id="7" name="Group 123"/>
            <p:cNvGrpSpPr>
              <a:grpSpLocks/>
            </p:cNvGrpSpPr>
            <p:nvPr/>
          </p:nvGrpSpPr>
          <p:grpSpPr bwMode="auto">
            <a:xfrm>
              <a:off x="7002463" y="4613063"/>
              <a:ext cx="1323658" cy="1316990"/>
              <a:chOff x="5850" y="13487"/>
              <a:chExt cx="2023" cy="1840"/>
            </a:xfrm>
          </p:grpSpPr>
          <p:sp>
            <p:nvSpPr>
              <p:cNvPr id="357500" name="Freeform 124"/>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357501" name="Freeform 125"/>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357502" name="Freeform 126"/>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357503" name="Freeform 127"/>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357504" name="Freeform 128"/>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357505" name="Freeform 129"/>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357506" name="Freeform 130"/>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357507" name="Freeform 131"/>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357508" name="Freeform 132"/>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357509" name="Freeform 133"/>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357510" name="Freeform 134"/>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357511" name="Freeform 135"/>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357512" name="Freeform 136"/>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357513" name="Freeform 137"/>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357514" name="Freeform 138"/>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357515" name="Freeform 139"/>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7516" name="Freeform 140"/>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7517" name="Freeform 141"/>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357518" name="Freeform 142"/>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357519" name="Freeform 143"/>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357520" name="Freeform 144"/>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357521" name="Freeform 145"/>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357522" name="Freeform 146"/>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357523" name="Freeform 147"/>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357524" name="Freeform 148"/>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357525" name="Freeform 149"/>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357526" name="Freeform 150"/>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357527" name="Freeform 151"/>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357528" name="Freeform 152"/>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357529" name="Rectangle 153"/>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357530" name="Freeform 154"/>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357531" name="Freeform 155"/>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7532" name="Freeform 156"/>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7533" name="Freeform 157"/>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357534" name="Freeform 158"/>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357535" name="Freeform 159"/>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357536" name="Freeform 160"/>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357537" name="Freeform 161"/>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357538" name="Freeform 162"/>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8" name="Group 163"/>
            <p:cNvGrpSpPr>
              <a:grpSpLocks/>
            </p:cNvGrpSpPr>
            <p:nvPr/>
          </p:nvGrpSpPr>
          <p:grpSpPr bwMode="auto">
            <a:xfrm>
              <a:off x="7308057" y="4192059"/>
              <a:ext cx="878363" cy="1322388"/>
              <a:chOff x="12762" y="10336"/>
              <a:chExt cx="1027" cy="1700"/>
            </a:xfrm>
          </p:grpSpPr>
          <p:sp>
            <p:nvSpPr>
              <p:cNvPr id="357540" name="Rectangle 164"/>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357541" name="Rectangle 165"/>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7542" name="Line 166"/>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543" name="Line 167"/>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544" name="Line 168"/>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545" name="Line 169"/>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9" name="Group 170"/>
            <p:cNvGrpSpPr>
              <a:grpSpLocks/>
            </p:cNvGrpSpPr>
            <p:nvPr/>
          </p:nvGrpSpPr>
          <p:grpSpPr bwMode="auto">
            <a:xfrm>
              <a:off x="6190457" y="6002020"/>
              <a:ext cx="1325403" cy="1316990"/>
              <a:chOff x="5850" y="13487"/>
              <a:chExt cx="2023" cy="1840"/>
            </a:xfrm>
          </p:grpSpPr>
          <p:sp>
            <p:nvSpPr>
              <p:cNvPr id="357547" name="Freeform 171"/>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357548" name="Freeform 172"/>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357549" name="Freeform 173"/>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357550" name="Freeform 174"/>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357551" name="Freeform 175"/>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357552" name="Freeform 176"/>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357553" name="Freeform 177"/>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357554" name="Freeform 178"/>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357555" name="Freeform 179"/>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357556" name="Freeform 180"/>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357557" name="Freeform 181"/>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357558" name="Freeform 182"/>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357559" name="Freeform 183"/>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357560" name="Freeform 184"/>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357561" name="Freeform 185"/>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357562" name="Freeform 186"/>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7563" name="Freeform 187"/>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7564" name="Freeform 188"/>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357565" name="Freeform 189"/>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357566" name="Freeform 190"/>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357567" name="Freeform 191"/>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357568" name="Freeform 192"/>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357569" name="Freeform 193"/>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357570" name="Freeform 194"/>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357571" name="Freeform 195"/>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357572" name="Freeform 196"/>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357573" name="Freeform 197"/>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357574" name="Freeform 198"/>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357575" name="Freeform 199"/>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357576" name="Rectangle 200"/>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357577" name="Freeform 201"/>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357578" name="Freeform 202"/>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7579" name="Freeform 203"/>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7580" name="Freeform 204"/>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357581" name="Freeform 205"/>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357582" name="Freeform 206"/>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357583" name="Freeform 207"/>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357584" name="Freeform 208"/>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357585" name="Freeform 209"/>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10" name="Group 210"/>
            <p:cNvGrpSpPr>
              <a:grpSpLocks/>
            </p:cNvGrpSpPr>
            <p:nvPr/>
          </p:nvGrpSpPr>
          <p:grpSpPr bwMode="auto">
            <a:xfrm>
              <a:off x="6792913" y="5679970"/>
              <a:ext cx="878364" cy="1324187"/>
              <a:chOff x="12762" y="10336"/>
              <a:chExt cx="1027" cy="1700"/>
            </a:xfrm>
          </p:grpSpPr>
          <p:sp>
            <p:nvSpPr>
              <p:cNvPr id="357587" name="Rectangle 211"/>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357588" name="Rectangle 212"/>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7589" name="Line 213"/>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590" name="Line 214"/>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591" name="Line 215"/>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592" name="Line 216"/>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7593" name="Oval 217"/>
            <p:cNvSpPr>
              <a:spLocks noChangeArrowheads="1"/>
            </p:cNvSpPr>
            <p:nvPr/>
          </p:nvSpPr>
          <p:spPr bwMode="auto">
            <a:xfrm>
              <a:off x="3040222" y="4123690"/>
              <a:ext cx="123983" cy="131340"/>
            </a:xfrm>
            <a:prstGeom prst="ellipse">
              <a:avLst/>
            </a:prstGeom>
            <a:solidFill>
              <a:srgbClr val="FF0000"/>
            </a:solidFill>
            <a:ln w="9525">
              <a:solidFill>
                <a:srgbClr val="FF0000"/>
              </a:solidFill>
              <a:round/>
              <a:headEnd/>
              <a:tailEnd/>
            </a:ln>
          </p:spPr>
          <p:txBody>
            <a:bodyPr lIns="101882" tIns="50941" rIns="101882" bIns="50941">
              <a:prstTxWarp prst="textNoShape">
                <a:avLst/>
              </a:prstTxWarp>
            </a:bodyPr>
            <a:lstStyle/>
            <a:p>
              <a:endParaRPr lang="en-US"/>
            </a:p>
          </p:txBody>
        </p:sp>
        <p:sp>
          <p:nvSpPr>
            <p:cNvPr id="357594" name="Oval 218"/>
            <p:cNvSpPr>
              <a:spLocks noChangeArrowheads="1"/>
            </p:cNvSpPr>
            <p:nvPr/>
          </p:nvSpPr>
          <p:spPr bwMode="auto">
            <a:xfrm>
              <a:off x="1765459" y="5402899"/>
              <a:ext cx="125730" cy="133138"/>
            </a:xfrm>
            <a:prstGeom prst="ellipse">
              <a:avLst/>
            </a:prstGeom>
            <a:solidFill>
              <a:srgbClr val="808080"/>
            </a:solidFill>
            <a:ln w="9525">
              <a:solidFill>
                <a:srgbClr val="808080"/>
              </a:solidFill>
              <a:round/>
              <a:headEnd/>
              <a:tailEnd/>
            </a:ln>
          </p:spPr>
          <p:txBody>
            <a:bodyPr lIns="101882" tIns="50941" rIns="101882" bIns="50941">
              <a:prstTxWarp prst="textNoShape">
                <a:avLst/>
              </a:prstTxWarp>
            </a:bodyPr>
            <a:lstStyle/>
            <a:p>
              <a:endParaRPr lang="en-US"/>
            </a:p>
          </p:txBody>
        </p:sp>
        <p:sp>
          <p:nvSpPr>
            <p:cNvPr id="357595" name="Text Box 219"/>
            <p:cNvSpPr txBox="1">
              <a:spLocks noChangeArrowheads="1"/>
            </p:cNvSpPr>
            <p:nvPr/>
          </p:nvSpPr>
          <p:spPr bwMode="auto">
            <a:xfrm>
              <a:off x="8341837" y="4138084"/>
              <a:ext cx="649605" cy="536152"/>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sz="2200" dirty="0">
                  <a:solidFill>
                    <a:srgbClr val="FF0000"/>
                  </a:solidFill>
                  <a:latin typeface="Symbol" charset="2"/>
                </a:rPr>
                <a:t>l</a:t>
              </a:r>
              <a:r>
                <a:rPr lang="en-US" sz="2200" baseline="-25000" dirty="0">
                  <a:solidFill>
                    <a:srgbClr val="FF0000"/>
                  </a:solidFill>
                  <a:latin typeface="Arial" charset="0"/>
                </a:rPr>
                <a:t>out</a:t>
              </a:r>
              <a:endParaRPr lang="en-US" sz="2200" dirty="0"/>
            </a:p>
          </p:txBody>
        </p:sp>
        <p:grpSp>
          <p:nvGrpSpPr>
            <p:cNvPr id="11" name="Group 220"/>
            <p:cNvGrpSpPr>
              <a:grpSpLocks/>
            </p:cNvGrpSpPr>
            <p:nvPr/>
          </p:nvGrpSpPr>
          <p:grpSpPr bwMode="auto">
            <a:xfrm>
              <a:off x="5046663" y="5931854"/>
              <a:ext cx="424339" cy="361632"/>
              <a:chOff x="11283" y="10423"/>
              <a:chExt cx="475" cy="374"/>
            </a:xfrm>
          </p:grpSpPr>
          <p:sp>
            <p:nvSpPr>
              <p:cNvPr id="357597" name="Rectangle 221"/>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7598" name="Line 222"/>
              <p:cNvSpPr>
                <a:spLocks noChangeShapeType="1"/>
              </p:cNvSpPr>
              <p:nvPr/>
            </p:nvSpPr>
            <p:spPr bwMode="auto">
              <a:xfrm>
                <a:off x="1168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599" name="Line 223"/>
              <p:cNvSpPr>
                <a:spLocks noChangeShapeType="1"/>
              </p:cNvSpPr>
              <p:nvPr/>
            </p:nvSpPr>
            <p:spPr bwMode="auto">
              <a:xfrm>
                <a:off x="11621"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600" name="Line 224"/>
              <p:cNvSpPr>
                <a:spLocks noChangeShapeType="1"/>
              </p:cNvSpPr>
              <p:nvPr/>
            </p:nvSpPr>
            <p:spPr bwMode="auto">
              <a:xfrm>
                <a:off x="1155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601" name="Line 225"/>
              <p:cNvSpPr>
                <a:spLocks noChangeShapeType="1"/>
              </p:cNvSpPr>
              <p:nvPr/>
            </p:nvSpPr>
            <p:spPr bwMode="auto">
              <a:xfrm>
                <a:off x="11491" y="10495"/>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602" name="Line 226"/>
              <p:cNvSpPr>
                <a:spLocks noChangeShapeType="1"/>
              </p:cNvSpPr>
              <p:nvPr/>
            </p:nvSpPr>
            <p:spPr bwMode="auto">
              <a:xfrm>
                <a:off x="11426" y="10495"/>
                <a:ext cx="2"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603" name="Line 227"/>
              <p:cNvSpPr>
                <a:spLocks noChangeShapeType="1"/>
              </p:cNvSpPr>
              <p:nvPr/>
            </p:nvSpPr>
            <p:spPr bwMode="auto">
              <a:xfrm>
                <a:off x="11360" y="10495"/>
                <a:ext cx="3" cy="231"/>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7604" name="Line 228"/>
            <p:cNvSpPr>
              <a:spLocks noChangeShapeType="1"/>
            </p:cNvSpPr>
            <p:nvPr/>
          </p:nvSpPr>
          <p:spPr bwMode="auto">
            <a:xfrm>
              <a:off x="5329555" y="4553691"/>
              <a:ext cx="373698" cy="0"/>
            </a:xfrm>
            <a:prstGeom prst="line">
              <a:avLst/>
            </a:prstGeom>
            <a:noFill/>
            <a:ln w="38100">
              <a:solidFill>
                <a:srgbClr val="FFFFFF"/>
              </a:solidFill>
              <a:prstDash val="sysDot"/>
              <a:round/>
              <a:headEnd/>
              <a:tailEnd/>
            </a:ln>
          </p:spPr>
          <p:txBody>
            <a:bodyPr lIns="101882" tIns="50941" rIns="101882" bIns="50941">
              <a:prstTxWarp prst="textNoShape">
                <a:avLst/>
              </a:prstTxWarp>
            </a:bodyPr>
            <a:lstStyle/>
            <a:p>
              <a:endParaRPr lang="en-US"/>
            </a:p>
          </p:txBody>
        </p:sp>
        <p:sp>
          <p:nvSpPr>
            <p:cNvPr id="357605" name="Freeform 229"/>
            <p:cNvSpPr>
              <a:spLocks/>
            </p:cNvSpPr>
            <p:nvPr/>
          </p:nvSpPr>
          <p:spPr bwMode="auto">
            <a:xfrm>
              <a:off x="1830070" y="5514447"/>
              <a:ext cx="5340033" cy="1392555"/>
            </a:xfrm>
            <a:custGeom>
              <a:avLst/>
              <a:gdLst/>
              <a:ahLst/>
              <a:cxnLst>
                <a:cxn ang="0">
                  <a:pos x="0" y="0"/>
                </a:cxn>
                <a:cxn ang="0">
                  <a:pos x="0" y="1486"/>
                </a:cxn>
                <a:cxn ang="0">
                  <a:pos x="1005" y="1501"/>
                </a:cxn>
                <a:cxn ang="0">
                  <a:pos x="1860" y="706"/>
                </a:cxn>
                <a:cxn ang="0">
                  <a:pos x="5085" y="721"/>
                </a:cxn>
                <a:cxn ang="0">
                  <a:pos x="4305" y="1456"/>
                </a:cxn>
                <a:cxn ang="0">
                  <a:pos x="6225" y="1456"/>
                </a:cxn>
                <a:cxn ang="0">
                  <a:pos x="6220" y="391"/>
                </a:cxn>
              </a:cxnLst>
              <a:rect l="0" t="0" r="r" b="b"/>
              <a:pathLst>
                <a:path w="6225" h="1501">
                  <a:moveTo>
                    <a:pt x="0" y="0"/>
                  </a:moveTo>
                  <a:lnTo>
                    <a:pt x="0" y="1486"/>
                  </a:lnTo>
                  <a:lnTo>
                    <a:pt x="1005" y="1501"/>
                  </a:lnTo>
                  <a:lnTo>
                    <a:pt x="1860" y="706"/>
                  </a:lnTo>
                  <a:lnTo>
                    <a:pt x="5085" y="721"/>
                  </a:lnTo>
                  <a:lnTo>
                    <a:pt x="4305" y="1456"/>
                  </a:lnTo>
                  <a:lnTo>
                    <a:pt x="6225" y="1456"/>
                  </a:lnTo>
                  <a:lnTo>
                    <a:pt x="6220" y="391"/>
                  </a:lnTo>
                </a:path>
              </a:pathLst>
            </a:custGeom>
            <a:noFill/>
            <a:ln w="38100" cmpd="sng">
              <a:solidFill>
                <a:srgbClr val="0000FF"/>
              </a:solidFill>
              <a:round/>
              <a:headEnd type="none" w="med" len="med"/>
              <a:tailEnd type="triangle" w="med" len="med"/>
            </a:ln>
          </p:spPr>
          <p:txBody>
            <a:bodyPr lIns="101882" tIns="50941" rIns="101882" bIns="50941">
              <a:prstTxWarp prst="textNoShape">
                <a:avLst/>
              </a:prstTxWarp>
            </a:bodyPr>
            <a:lstStyle/>
            <a:p>
              <a:endParaRPr lang="en-US"/>
            </a:p>
          </p:txBody>
        </p:sp>
        <p:sp>
          <p:nvSpPr>
            <p:cNvPr id="357606" name="Freeform 230"/>
            <p:cNvSpPr>
              <a:spLocks/>
            </p:cNvSpPr>
            <p:nvPr/>
          </p:nvSpPr>
          <p:spPr bwMode="auto">
            <a:xfrm>
              <a:off x="3104833" y="4192059"/>
              <a:ext cx="4631055" cy="1865736"/>
            </a:xfrm>
            <a:custGeom>
              <a:avLst/>
              <a:gdLst/>
              <a:ahLst/>
              <a:cxnLst>
                <a:cxn ang="0">
                  <a:pos x="0" y="0"/>
                </a:cxn>
                <a:cxn ang="0">
                  <a:pos x="0" y="1485"/>
                </a:cxn>
                <a:cxn ang="0">
                  <a:pos x="1005" y="1500"/>
                </a:cxn>
                <a:cxn ang="0">
                  <a:pos x="540" y="2010"/>
                </a:cxn>
                <a:cxn ang="0">
                  <a:pos x="3615" y="2010"/>
                </a:cxn>
                <a:cxn ang="0">
                  <a:pos x="4350" y="1275"/>
                </a:cxn>
                <a:cxn ang="0">
                  <a:pos x="5400" y="1290"/>
                </a:cxn>
                <a:cxn ang="0">
                  <a:pos x="5400" y="120"/>
                </a:cxn>
              </a:cxnLst>
              <a:rect l="0" t="0" r="r" b="b"/>
              <a:pathLst>
                <a:path w="5400" h="2010">
                  <a:moveTo>
                    <a:pt x="0" y="0"/>
                  </a:moveTo>
                  <a:lnTo>
                    <a:pt x="0" y="1485"/>
                  </a:lnTo>
                  <a:lnTo>
                    <a:pt x="1005" y="1500"/>
                  </a:lnTo>
                  <a:lnTo>
                    <a:pt x="540" y="2010"/>
                  </a:lnTo>
                  <a:lnTo>
                    <a:pt x="3615" y="2010"/>
                  </a:lnTo>
                  <a:lnTo>
                    <a:pt x="4350" y="1275"/>
                  </a:lnTo>
                  <a:lnTo>
                    <a:pt x="5400" y="1290"/>
                  </a:lnTo>
                  <a:lnTo>
                    <a:pt x="5400" y="120"/>
                  </a:lnTo>
                </a:path>
              </a:pathLst>
            </a:custGeom>
            <a:noFill/>
            <a:ln w="38100" cmpd="sng">
              <a:solidFill>
                <a:srgbClr val="FF0000"/>
              </a:solidFill>
              <a:round/>
              <a:headEnd type="none" w="med" len="med"/>
              <a:tailEnd type="triangle" w="med" len="med"/>
            </a:ln>
          </p:spPr>
          <p:txBody>
            <a:bodyPr lIns="101882" tIns="50941" rIns="101882" bIns="50941">
              <a:prstTxWarp prst="textNoShape">
                <a:avLst/>
              </a:prstTxWarp>
            </a:bodyPr>
            <a:lstStyle/>
            <a:p>
              <a:endParaRPr lang="en-US"/>
            </a:p>
          </p:txBody>
        </p:sp>
        <p:sp>
          <p:nvSpPr>
            <p:cNvPr id="357607" name="Oval 231"/>
            <p:cNvSpPr>
              <a:spLocks noChangeArrowheads="1"/>
            </p:cNvSpPr>
            <p:nvPr/>
          </p:nvSpPr>
          <p:spPr bwMode="auto">
            <a:xfrm>
              <a:off x="3040222" y="4388168"/>
              <a:ext cx="123983" cy="131339"/>
            </a:xfrm>
            <a:prstGeom prst="ellipse">
              <a:avLst/>
            </a:prstGeom>
            <a:solidFill>
              <a:srgbClr val="FF0000"/>
            </a:solidFill>
            <a:ln w="9525">
              <a:solidFill>
                <a:srgbClr val="FF0000"/>
              </a:solidFill>
              <a:round/>
              <a:headEnd/>
              <a:tailEnd/>
            </a:ln>
          </p:spPr>
          <p:txBody>
            <a:bodyPr lIns="101882" tIns="50941" rIns="101882" bIns="50941">
              <a:prstTxWarp prst="textNoShape">
                <a:avLst/>
              </a:prstTxWarp>
            </a:bodyPr>
            <a:lstStyle/>
            <a:p>
              <a:endParaRPr lang="en-US"/>
            </a:p>
          </p:txBody>
        </p:sp>
        <p:sp>
          <p:nvSpPr>
            <p:cNvPr id="357608" name="Text Box 232"/>
            <p:cNvSpPr txBox="1">
              <a:spLocks noChangeArrowheads="1"/>
            </p:cNvSpPr>
            <p:nvPr/>
          </p:nvSpPr>
          <p:spPr bwMode="auto">
            <a:xfrm>
              <a:off x="3576320" y="4282017"/>
              <a:ext cx="2584450" cy="699876"/>
            </a:xfrm>
            <a:prstGeom prst="rect">
              <a:avLst/>
            </a:prstGeom>
            <a:noFill/>
            <a:ln w="9525">
              <a:noFill/>
              <a:miter lim="800000"/>
              <a:headEnd/>
              <a:tailEnd/>
            </a:ln>
          </p:spPr>
          <p:txBody>
            <a:bodyPr lIns="101882" tIns="50941" rIns="101882" bIns="50941">
              <a:prstTxWarp prst="textNoShape">
                <a:avLst/>
              </a:prstTxWarp>
            </a:bodyPr>
            <a:lstStyle/>
            <a:p>
              <a:pPr algn="r" eaLnBrk="1" hangingPunct="1"/>
              <a:r>
                <a:rPr lang="en-US" sz="2200" dirty="0" err="1">
                  <a:solidFill>
                    <a:srgbClr val="FF0000"/>
                  </a:solidFill>
                  <a:latin typeface="Symbol" charset="2"/>
                </a:rPr>
                <a:t>l</a:t>
              </a:r>
              <a:r>
                <a:rPr lang="en-US" sz="2200" dirty="0" err="1">
                  <a:solidFill>
                    <a:srgbClr val="FF0000"/>
                  </a:solidFill>
                  <a:latin typeface="Arial" charset="0"/>
                </a:rPr>
                <a:t>'</a:t>
              </a:r>
              <a:r>
                <a:rPr lang="en-US" sz="2200" baseline="-25000" dirty="0" err="1">
                  <a:solidFill>
                    <a:srgbClr val="FF0000"/>
                  </a:solidFill>
                  <a:latin typeface="Arial" charset="0"/>
                </a:rPr>
                <a:t>in</a:t>
              </a:r>
              <a:r>
                <a:rPr lang="en-US" sz="2000" dirty="0">
                  <a:solidFill>
                    <a:srgbClr val="FF0000"/>
                  </a:solidFill>
                  <a:latin typeface="Arial" charset="0"/>
                </a:rPr>
                <a:t>:</a:t>
              </a:r>
              <a:r>
                <a:rPr lang="en-US" sz="1600" dirty="0">
                  <a:solidFill>
                    <a:srgbClr val="FF0000"/>
                  </a:solidFill>
                  <a:latin typeface="Arial" charset="0"/>
                </a:rPr>
                <a:t> </a:t>
              </a:r>
              <a:r>
                <a:rPr lang="en-US" dirty="0">
                  <a:solidFill>
                    <a:srgbClr val="FF0000"/>
                  </a:solidFill>
                  <a:latin typeface="Arial" charset="0"/>
                </a:rPr>
                <a:t>original data, </a:t>
              </a:r>
              <a:r>
                <a:rPr lang="en-US" i="1" dirty="0">
                  <a:solidFill>
                    <a:srgbClr val="FF0000"/>
                  </a:solidFill>
                  <a:latin typeface="Arial" charset="0"/>
                </a:rPr>
                <a:t>plus</a:t>
              </a:r>
              <a:r>
                <a:rPr lang="en-US" dirty="0">
                  <a:solidFill>
                    <a:srgbClr val="FF0000"/>
                  </a:solidFill>
                  <a:latin typeface="Arial" charset="0"/>
                </a:rPr>
                <a:t> retransmitted data</a:t>
              </a:r>
              <a:endParaRPr lang="en-US" dirty="0">
                <a:solidFill>
                  <a:schemeClr val="tx2"/>
                </a:solidFill>
              </a:endParaRPr>
            </a:p>
          </p:txBody>
        </p:sp>
        <p:sp>
          <p:nvSpPr>
            <p:cNvPr id="357609" name="Line 233"/>
            <p:cNvSpPr>
              <a:spLocks noChangeShapeType="1"/>
            </p:cNvSpPr>
            <p:nvPr/>
          </p:nvSpPr>
          <p:spPr bwMode="auto">
            <a:xfrm>
              <a:off x="3200877" y="4463733"/>
              <a:ext cx="565785" cy="0"/>
            </a:xfrm>
            <a:prstGeom prst="line">
              <a:avLst/>
            </a:prstGeom>
            <a:noFill/>
            <a:ln w="12700">
              <a:solidFill>
                <a:schemeClr val="tx1"/>
              </a:solidFill>
              <a:round/>
              <a:headEnd type="triangle" w="med" len="med"/>
              <a:tailEnd/>
            </a:ln>
            <a:effectLst/>
          </p:spPr>
          <p:txBody>
            <a:bodyPr wrap="none" lIns="101882" tIns="50941" rIns="101882" bIns="50941">
              <a:prstTxWarp prst="textNoShape">
                <a:avLst/>
              </a:prstTxWarp>
            </a:bodyPr>
            <a:lstStyle/>
            <a:p>
              <a:endParaRPr lang="en-US"/>
            </a:p>
          </p:txBody>
        </p:sp>
        <p:sp>
          <p:nvSpPr>
            <p:cNvPr id="357610" name="Line 234"/>
            <p:cNvSpPr>
              <a:spLocks noChangeShapeType="1"/>
            </p:cNvSpPr>
            <p:nvPr/>
          </p:nvSpPr>
          <p:spPr bwMode="auto">
            <a:xfrm>
              <a:off x="3195638" y="4199255"/>
              <a:ext cx="565785" cy="0"/>
            </a:xfrm>
            <a:prstGeom prst="line">
              <a:avLst/>
            </a:prstGeom>
            <a:noFill/>
            <a:ln w="12700">
              <a:solidFill>
                <a:schemeClr val="tx1"/>
              </a:solidFill>
              <a:round/>
              <a:headEnd type="triangle" w="med" len="med"/>
              <a:tailEnd/>
            </a:ln>
            <a:effectLst/>
          </p:spPr>
          <p:txBody>
            <a:bodyPr wrap="none" lIns="101882" tIns="50941" rIns="101882" bIns="50941">
              <a:prstTxWarp prst="textNoShape">
                <a:avLst/>
              </a:prstTxWarp>
            </a:bodyPr>
            <a:lstStyle/>
            <a:p>
              <a:endParaRPr lang="en-US"/>
            </a:p>
          </p:txBody>
        </p:sp>
        <p:sp>
          <p:nvSpPr>
            <p:cNvPr id="357611" name="Line 235"/>
            <p:cNvSpPr>
              <a:spLocks noChangeShapeType="1"/>
            </p:cNvSpPr>
            <p:nvPr/>
          </p:nvSpPr>
          <p:spPr bwMode="auto">
            <a:xfrm>
              <a:off x="7828439" y="4371975"/>
              <a:ext cx="565785" cy="0"/>
            </a:xfrm>
            <a:prstGeom prst="line">
              <a:avLst/>
            </a:prstGeom>
            <a:noFill/>
            <a:ln w="12700">
              <a:solidFill>
                <a:schemeClr val="tx1"/>
              </a:solidFill>
              <a:round/>
              <a:headEnd type="triangle" w="med" len="med"/>
              <a:tailEnd/>
            </a:ln>
            <a:effectLst/>
          </p:spPr>
          <p:txBody>
            <a:bodyPr wrap="none" lIns="101882" tIns="50941" rIns="101882" bIns="50941">
              <a:prstTxWarp prst="textNoShape">
                <a:avLst/>
              </a:prstTxWarp>
            </a:bodyPr>
            <a:lstStyle/>
            <a:p>
              <a:endParaRPr lang="en-US"/>
            </a:p>
          </p:txBody>
        </p:sp>
        <p:sp>
          <p:nvSpPr>
            <p:cNvPr id="357613" name="Rectangle 237"/>
            <p:cNvSpPr>
              <a:spLocks noChangeArrowheads="1"/>
            </p:cNvSpPr>
            <p:nvPr/>
          </p:nvSpPr>
          <p:spPr bwMode="auto">
            <a:xfrm>
              <a:off x="2619375" y="4359382"/>
              <a:ext cx="268923" cy="176318"/>
            </a:xfrm>
            <a:prstGeom prst="rect">
              <a:avLst/>
            </a:prstGeom>
            <a:solidFill>
              <a:schemeClr val="accent1"/>
            </a:solidFill>
            <a:ln w="9525">
              <a:solidFill>
                <a:srgbClr val="006600"/>
              </a:solidFill>
              <a:miter lim="800000"/>
              <a:headEnd/>
              <a:tailEnd/>
            </a:ln>
            <a:effectLst/>
          </p:spPr>
          <p:txBody>
            <a:bodyPr wrap="none" lIns="101882" tIns="50941" rIns="101882" bIns="50941" anchor="ctr">
              <a:prstTxWarp prst="textNoShape">
                <a:avLst/>
              </a:prstTxWarp>
            </a:bodyPr>
            <a:lstStyle/>
            <a:p>
              <a:endParaRPr lang="en-US"/>
            </a:p>
          </p:txBody>
        </p:sp>
        <p:sp>
          <p:nvSpPr>
            <p:cNvPr id="357617" name="Rectangle 241"/>
            <p:cNvSpPr>
              <a:spLocks noChangeArrowheads="1"/>
            </p:cNvSpPr>
            <p:nvPr/>
          </p:nvSpPr>
          <p:spPr bwMode="auto">
            <a:xfrm>
              <a:off x="2619375" y="4357582"/>
              <a:ext cx="268923" cy="176318"/>
            </a:xfrm>
            <a:prstGeom prst="rect">
              <a:avLst/>
            </a:prstGeom>
            <a:solidFill>
              <a:schemeClr val="accent1"/>
            </a:solidFill>
            <a:ln w="9525">
              <a:solidFill>
                <a:srgbClr val="006600"/>
              </a:solidFill>
              <a:miter lim="800000"/>
              <a:headEnd/>
              <a:tailEnd/>
            </a:ln>
            <a:effectLst/>
          </p:spPr>
          <p:txBody>
            <a:bodyPr wrap="none" lIns="101882" tIns="50941" rIns="101882" bIns="50941" anchor="ctr">
              <a:prstTxWarp prst="textNoShape">
                <a:avLst/>
              </a:prstTxWarp>
            </a:bodyPr>
            <a:lstStyle/>
            <a:p>
              <a:endParaRPr lang="en-US"/>
            </a:p>
          </p:txBody>
        </p:sp>
      </p:grpSp>
      <p:sp>
        <p:nvSpPr>
          <p:cNvPr id="357620" name="Rectangle 244"/>
          <p:cNvSpPr>
            <a:spLocks noGrp="1" noChangeArrowheads="1"/>
          </p:cNvSpPr>
          <p:nvPr>
            <p:ph type="body" sz="half" idx="1"/>
          </p:nvPr>
        </p:nvSpPr>
        <p:spPr>
          <a:xfrm>
            <a:off x="18372" y="5165318"/>
            <a:ext cx="4887295" cy="2494189"/>
          </a:xfrm>
          <a:noFill/>
          <a:ln/>
        </p:spPr>
        <p:txBody>
          <a:bodyPr/>
          <a:lstStyle/>
          <a:p>
            <a:pPr marL="282575" indent="-282575"/>
            <a:r>
              <a:rPr lang="en-US" sz="2200" dirty="0" smtClean="0"/>
              <a:t>Packets </a:t>
            </a:r>
            <a:r>
              <a:rPr lang="en-US" sz="2200" dirty="0"/>
              <a:t>may get dropped at router due</a:t>
            </a:r>
            <a:r>
              <a:rPr lang="en-US" sz="2200" dirty="0" smtClean="0"/>
              <a:t> to </a:t>
            </a:r>
            <a:r>
              <a:rPr lang="en-US" sz="2200" dirty="0"/>
              <a:t>full buffers</a:t>
            </a:r>
          </a:p>
          <a:p>
            <a:pPr marL="282575" indent="-282575"/>
            <a:r>
              <a:rPr lang="en-US" sz="2200" dirty="0" smtClean="0"/>
              <a:t>Sender </a:t>
            </a:r>
            <a:r>
              <a:rPr lang="en-US" sz="2200" dirty="0"/>
              <a:t>only resends if packet </a:t>
            </a:r>
            <a:r>
              <a:rPr lang="en-US" sz="2200" b="1" i="1" dirty="0"/>
              <a:t>known</a:t>
            </a:r>
            <a:r>
              <a:rPr lang="en-US" sz="2200" dirty="0">
                <a:solidFill>
                  <a:srgbClr val="000099"/>
                </a:solidFill>
              </a:rPr>
              <a:t> </a:t>
            </a:r>
            <a:r>
              <a:rPr lang="en-US" sz="2200" dirty="0"/>
              <a:t>to be lost</a:t>
            </a:r>
            <a:r>
              <a:rPr lang="en-US" sz="2200" dirty="0" smtClean="0"/>
              <a:t> </a:t>
            </a:r>
          </a:p>
          <a:p>
            <a:pPr marL="660400" lvl="1" indent="-282575"/>
            <a:r>
              <a:rPr lang="en-US" sz="2000" dirty="0" smtClean="0"/>
              <a:t>no lost </a:t>
            </a:r>
            <a:r>
              <a:rPr lang="en-US" sz="2000" dirty="0" err="1" smtClean="0"/>
              <a:t>acks</a:t>
            </a:r>
            <a:endParaRPr lang="en-US" sz="2000" dirty="0" smtClean="0"/>
          </a:p>
          <a:p>
            <a:pPr marL="660400" lvl="1" indent="-282575"/>
            <a:r>
              <a:rPr lang="en-US" sz="2000" dirty="0" smtClean="0"/>
              <a:t>no premature timeouts</a:t>
            </a:r>
          </a:p>
          <a:p>
            <a:endParaRPr lang="en-US" sz="2700" dirty="0"/>
          </a:p>
          <a:p>
            <a:endParaRPr lang="en-US" sz="2700" dirty="0"/>
          </a:p>
          <a:p>
            <a:endParaRPr lang="en-US" sz="2700" dirty="0"/>
          </a:p>
        </p:txBody>
      </p:sp>
      <p:grpSp>
        <p:nvGrpSpPr>
          <p:cNvPr id="257" name="Group 256"/>
          <p:cNvGrpSpPr/>
          <p:nvPr/>
        </p:nvGrpSpPr>
        <p:grpSpPr>
          <a:xfrm>
            <a:off x="5049712" y="5284701"/>
            <a:ext cx="4898780" cy="2337122"/>
            <a:chOff x="5056998" y="1410547"/>
            <a:chExt cx="4898780" cy="2337122"/>
          </a:xfrm>
        </p:grpSpPr>
        <p:sp>
          <p:nvSpPr>
            <p:cNvPr id="357622" name="Line 246"/>
            <p:cNvSpPr>
              <a:spLocks noChangeShapeType="1"/>
            </p:cNvSpPr>
            <p:nvPr/>
          </p:nvSpPr>
          <p:spPr bwMode="auto">
            <a:xfrm>
              <a:off x="5601970" y="1410547"/>
              <a:ext cx="0" cy="1944900"/>
            </a:xfrm>
            <a:prstGeom prst="line">
              <a:avLst/>
            </a:prstGeom>
            <a:noFill/>
            <a:ln w="9525">
              <a:solidFill>
                <a:schemeClr val="tx1"/>
              </a:solidFill>
              <a:round/>
              <a:headEnd/>
              <a:tailEnd/>
            </a:ln>
            <a:effectLst/>
          </p:spPr>
          <p:txBody>
            <a:bodyPr lIns="101882" tIns="50941" rIns="101882" bIns="50941">
              <a:prstTxWarp prst="textNoShape">
                <a:avLst/>
              </a:prstTxWarp>
            </a:bodyPr>
            <a:lstStyle/>
            <a:p>
              <a:endParaRPr lang="en-US"/>
            </a:p>
          </p:txBody>
        </p:sp>
        <p:sp>
          <p:nvSpPr>
            <p:cNvPr id="357623" name="Line 247"/>
            <p:cNvSpPr>
              <a:spLocks noChangeShapeType="1"/>
            </p:cNvSpPr>
            <p:nvPr/>
          </p:nvSpPr>
          <p:spPr bwMode="auto">
            <a:xfrm rot="5400000">
              <a:off x="6584236" y="2373392"/>
              <a:ext cx="0" cy="1978502"/>
            </a:xfrm>
            <a:prstGeom prst="line">
              <a:avLst/>
            </a:prstGeom>
            <a:noFill/>
            <a:ln w="9525">
              <a:solidFill>
                <a:schemeClr val="tx1"/>
              </a:solidFill>
              <a:round/>
              <a:headEnd/>
              <a:tailEnd/>
            </a:ln>
            <a:effectLst/>
          </p:spPr>
          <p:txBody>
            <a:bodyPr lIns="101882" tIns="50941" rIns="101882" bIns="50941">
              <a:prstTxWarp prst="textNoShape">
                <a:avLst/>
              </a:prstTxWarp>
            </a:bodyPr>
            <a:lstStyle/>
            <a:p>
              <a:endParaRPr lang="en-US"/>
            </a:p>
          </p:txBody>
        </p:sp>
        <p:sp>
          <p:nvSpPr>
            <p:cNvPr id="357624" name="Text Box 248"/>
            <p:cNvSpPr txBox="1">
              <a:spLocks noChangeArrowheads="1"/>
            </p:cNvSpPr>
            <p:nvPr/>
          </p:nvSpPr>
          <p:spPr bwMode="auto">
            <a:xfrm>
              <a:off x="5216049" y="1518497"/>
              <a:ext cx="425271" cy="272154"/>
            </a:xfrm>
            <a:prstGeom prst="rect">
              <a:avLst/>
            </a:prstGeom>
            <a:noFill/>
            <a:ln w="9525">
              <a:noFill/>
              <a:miter lim="800000"/>
              <a:headEnd/>
              <a:tailEnd/>
            </a:ln>
            <a:effectLst/>
          </p:spPr>
          <p:txBody>
            <a:bodyPr wrap="none" lIns="101882" tIns="50941" rIns="101882" bIns="50941">
              <a:prstTxWarp prst="textNoShape">
                <a:avLst/>
              </a:prstTxWarp>
              <a:spAutoFit/>
            </a:bodyPr>
            <a:lstStyle/>
            <a:p>
              <a:pPr algn="l" eaLnBrk="1" hangingPunct="1"/>
              <a:r>
                <a:rPr lang="en-US" sz="1100" dirty="0">
                  <a:latin typeface="Arial" charset="0"/>
                  <a:ea typeface="Arial" charset="0"/>
                  <a:cs typeface="Arial" charset="0"/>
                </a:rPr>
                <a:t>R/2</a:t>
              </a:r>
            </a:p>
          </p:txBody>
        </p:sp>
        <p:sp>
          <p:nvSpPr>
            <p:cNvPr id="357625" name="Line 249"/>
            <p:cNvSpPr>
              <a:spLocks noChangeShapeType="1"/>
            </p:cNvSpPr>
            <p:nvPr/>
          </p:nvSpPr>
          <p:spPr bwMode="auto">
            <a:xfrm rot="5400000">
              <a:off x="7079298" y="174519"/>
              <a:ext cx="0" cy="2968625"/>
            </a:xfrm>
            <a:prstGeom prst="line">
              <a:avLst/>
            </a:prstGeom>
            <a:noFill/>
            <a:ln w="9525">
              <a:solidFill>
                <a:schemeClr val="tx1"/>
              </a:solidFill>
              <a:prstDash val="dash"/>
              <a:round/>
              <a:headEnd/>
              <a:tailEnd/>
            </a:ln>
            <a:effectLst/>
          </p:spPr>
          <p:txBody>
            <a:bodyPr lIns="101882" tIns="50941" rIns="101882" bIns="50941">
              <a:prstTxWarp prst="textNoShape">
                <a:avLst/>
              </a:prstTxWarp>
            </a:bodyPr>
            <a:lstStyle/>
            <a:p>
              <a:endParaRPr lang="en-US"/>
            </a:p>
          </p:txBody>
        </p:sp>
        <p:sp>
          <p:nvSpPr>
            <p:cNvPr id="357626" name="Line 250"/>
            <p:cNvSpPr>
              <a:spLocks noChangeShapeType="1"/>
            </p:cNvSpPr>
            <p:nvPr/>
          </p:nvSpPr>
          <p:spPr bwMode="auto">
            <a:xfrm rot="10800000">
              <a:off x="7327265" y="1676824"/>
              <a:ext cx="0" cy="1676823"/>
            </a:xfrm>
            <a:prstGeom prst="line">
              <a:avLst/>
            </a:prstGeom>
            <a:noFill/>
            <a:ln w="9525">
              <a:solidFill>
                <a:schemeClr val="tx1"/>
              </a:solidFill>
              <a:prstDash val="dash"/>
              <a:round/>
              <a:headEnd/>
              <a:tailEnd/>
            </a:ln>
            <a:effectLst/>
          </p:spPr>
          <p:txBody>
            <a:bodyPr lIns="101882" tIns="50941" rIns="101882" bIns="50941">
              <a:prstTxWarp prst="textNoShape">
                <a:avLst/>
              </a:prstTxWarp>
            </a:bodyPr>
            <a:lstStyle/>
            <a:p>
              <a:endParaRPr lang="en-US"/>
            </a:p>
          </p:txBody>
        </p:sp>
        <p:sp>
          <p:nvSpPr>
            <p:cNvPr id="357627" name="Text Box 251"/>
            <p:cNvSpPr txBox="1">
              <a:spLocks noChangeArrowheads="1"/>
            </p:cNvSpPr>
            <p:nvPr/>
          </p:nvSpPr>
          <p:spPr bwMode="auto">
            <a:xfrm>
              <a:off x="7095014" y="3324860"/>
              <a:ext cx="425271" cy="272154"/>
            </a:xfrm>
            <a:prstGeom prst="rect">
              <a:avLst/>
            </a:prstGeom>
            <a:noFill/>
            <a:ln w="9525">
              <a:noFill/>
              <a:miter lim="800000"/>
              <a:headEnd/>
              <a:tailEnd/>
            </a:ln>
            <a:effectLst/>
          </p:spPr>
          <p:txBody>
            <a:bodyPr wrap="none" lIns="101882" tIns="50941" rIns="101882" bIns="50941">
              <a:prstTxWarp prst="textNoShape">
                <a:avLst/>
              </a:prstTxWarp>
              <a:spAutoFit/>
            </a:bodyPr>
            <a:lstStyle/>
            <a:p>
              <a:pPr algn="l" eaLnBrk="1" hangingPunct="1"/>
              <a:r>
                <a:rPr lang="en-US" sz="1100" dirty="0">
                  <a:latin typeface="Arial" charset="0"/>
                  <a:ea typeface="Arial" charset="0"/>
                  <a:cs typeface="Arial" charset="0"/>
                </a:rPr>
                <a:t>R/2</a:t>
              </a:r>
            </a:p>
          </p:txBody>
        </p:sp>
        <p:sp>
          <p:nvSpPr>
            <p:cNvPr id="357628" name="Freeform 252"/>
            <p:cNvSpPr>
              <a:spLocks/>
            </p:cNvSpPr>
            <p:nvPr/>
          </p:nvSpPr>
          <p:spPr bwMode="auto">
            <a:xfrm>
              <a:off x="5607209" y="1642640"/>
              <a:ext cx="2856865" cy="1718204"/>
            </a:xfrm>
            <a:custGeom>
              <a:avLst/>
              <a:gdLst/>
              <a:ahLst/>
              <a:cxnLst>
                <a:cxn ang="0">
                  <a:pos x="0" y="955"/>
                </a:cxn>
                <a:cxn ang="0">
                  <a:pos x="758" y="246"/>
                </a:cxn>
                <a:cxn ang="0">
                  <a:pos x="1636" y="7"/>
                </a:cxn>
              </a:cxnLst>
              <a:rect l="0" t="0" r="r" b="b"/>
              <a:pathLst>
                <a:path w="1636" h="955">
                  <a:moveTo>
                    <a:pt x="0" y="955"/>
                  </a:moveTo>
                  <a:cubicBezTo>
                    <a:pt x="126" y="837"/>
                    <a:pt x="27" y="927"/>
                    <a:pt x="758" y="246"/>
                  </a:cubicBezTo>
                  <a:cubicBezTo>
                    <a:pt x="1095" y="0"/>
                    <a:pt x="1453" y="57"/>
                    <a:pt x="1636" y="7"/>
                  </a:cubicBezTo>
                </a:path>
              </a:pathLst>
            </a:custGeom>
            <a:noFill/>
            <a:ln w="19050">
              <a:solidFill>
                <a:schemeClr val="accent2"/>
              </a:solidFill>
              <a:round/>
              <a:headEnd/>
              <a:tailEnd/>
            </a:ln>
            <a:effectLst/>
          </p:spPr>
          <p:txBody>
            <a:bodyPr lIns="101882" tIns="50941" rIns="101882" bIns="50941">
              <a:prstTxWarp prst="textNoShape">
                <a:avLst/>
              </a:prstTxWarp>
            </a:bodyPr>
            <a:lstStyle/>
            <a:p>
              <a:endParaRPr lang="en-US"/>
            </a:p>
          </p:txBody>
        </p:sp>
        <p:grpSp>
          <p:nvGrpSpPr>
            <p:cNvPr id="12" name="Group 253"/>
            <p:cNvGrpSpPr>
              <a:grpSpLocks/>
            </p:cNvGrpSpPr>
            <p:nvPr/>
          </p:nvGrpSpPr>
          <p:grpSpPr bwMode="auto">
            <a:xfrm>
              <a:off x="6221897" y="3348254"/>
              <a:ext cx="459264" cy="399415"/>
              <a:chOff x="3655" y="1791"/>
              <a:chExt cx="263" cy="222"/>
            </a:xfrm>
          </p:grpSpPr>
          <p:sp>
            <p:nvSpPr>
              <p:cNvPr id="357630" name="Text Box 254"/>
              <p:cNvSpPr txBox="1">
                <a:spLocks noChangeArrowheads="1"/>
              </p:cNvSpPr>
              <p:nvPr/>
            </p:nvSpPr>
            <p:spPr bwMode="auto">
              <a:xfrm>
                <a:off x="3655" y="1791"/>
                <a:ext cx="263" cy="222"/>
              </a:xfrm>
              <a:prstGeom prst="rect">
                <a:avLst/>
              </a:prstGeom>
              <a:noFill/>
              <a:ln w="9525">
                <a:noFill/>
                <a:miter lim="800000"/>
                <a:headEnd/>
                <a:tailEnd/>
              </a:ln>
              <a:effectLst/>
            </p:spPr>
            <p:txBody>
              <a:bodyPr wrap="none">
                <a:prstTxWarp prst="textNoShape">
                  <a:avLst/>
                </a:prstTxWarp>
                <a:spAutoFit/>
              </a:bodyPr>
              <a:lstStyle/>
              <a:p>
                <a:pPr algn="l" eaLnBrk="1" hangingPunct="1"/>
                <a:r>
                  <a:rPr lang="en-US" sz="2000" dirty="0" err="1">
                    <a:latin typeface="Symbol" charset="2"/>
                    <a:ea typeface="Arial" charset="0"/>
                    <a:cs typeface="Arial" charset="0"/>
                  </a:rPr>
                  <a:t>l</a:t>
                </a:r>
                <a:r>
                  <a:rPr lang="en-US" sz="2000" baseline="-25000" dirty="0" err="1">
                    <a:latin typeface="Arial" charset="0"/>
                    <a:ea typeface="Arial" charset="0"/>
                    <a:cs typeface="Arial" charset="0"/>
                  </a:rPr>
                  <a:t>in</a:t>
                </a:r>
                <a:endParaRPr lang="en-US" sz="2000" baseline="-25000" dirty="0">
                  <a:latin typeface="Arial" charset="0"/>
                  <a:ea typeface="Arial" charset="0"/>
                  <a:cs typeface="Arial" charset="0"/>
                </a:endParaRPr>
              </a:p>
            </p:txBody>
          </p:sp>
          <p:sp>
            <p:nvSpPr>
              <p:cNvPr id="357631" name="Line 255"/>
              <p:cNvSpPr>
                <a:spLocks noChangeShapeType="1"/>
              </p:cNvSpPr>
              <p:nvPr/>
            </p:nvSpPr>
            <p:spPr bwMode="auto">
              <a:xfrm flipV="1">
                <a:off x="3810" y="1846"/>
                <a:ext cx="24" cy="24"/>
              </a:xfrm>
              <a:prstGeom prst="line">
                <a:avLst/>
              </a:prstGeom>
              <a:noFill/>
              <a:ln w="19050">
                <a:solidFill>
                  <a:schemeClr val="tx1"/>
                </a:solidFill>
                <a:round/>
                <a:headEnd/>
                <a:tailEnd/>
              </a:ln>
              <a:effectLst/>
            </p:spPr>
            <p:txBody>
              <a:bodyPr>
                <a:prstTxWarp prst="textNoShape">
                  <a:avLst/>
                </a:prstTxWarp>
              </a:bodyPr>
              <a:lstStyle/>
              <a:p>
                <a:endParaRPr lang="en-US"/>
              </a:p>
            </p:txBody>
          </p:sp>
        </p:grpSp>
        <p:sp>
          <p:nvSpPr>
            <p:cNvPr id="357632" name="Text Box 256"/>
            <p:cNvSpPr txBox="1">
              <a:spLocks noChangeArrowheads="1"/>
            </p:cNvSpPr>
            <p:nvPr/>
          </p:nvSpPr>
          <p:spPr bwMode="auto">
            <a:xfrm rot="16200000">
              <a:off x="4912387" y="2300013"/>
              <a:ext cx="699876" cy="410654"/>
            </a:xfrm>
            <a:prstGeom prst="rect">
              <a:avLst/>
            </a:prstGeom>
            <a:noFill/>
            <a:ln w="9525">
              <a:noFill/>
              <a:miter lim="800000"/>
              <a:headEnd/>
              <a:tailEnd/>
            </a:ln>
            <a:effectLst/>
          </p:spPr>
          <p:txBody>
            <a:bodyPr lIns="101882" tIns="50941" rIns="101882" bIns="50941">
              <a:prstTxWarp prst="textNoShape">
                <a:avLst/>
              </a:prstTxWarp>
              <a:spAutoFit/>
            </a:bodyPr>
            <a:lstStyle/>
            <a:p>
              <a:pPr algn="l" eaLnBrk="1" hangingPunct="1"/>
              <a:r>
                <a:rPr lang="en-US" sz="2000" dirty="0">
                  <a:latin typeface="Symbol" charset="2"/>
                  <a:ea typeface="Arial" charset="0"/>
                  <a:cs typeface="Arial" charset="0"/>
                </a:rPr>
                <a:t>l</a:t>
              </a:r>
              <a:r>
                <a:rPr lang="en-US" sz="2000" baseline="-25000" dirty="0">
                  <a:latin typeface="Arial" charset="0"/>
                  <a:ea typeface="Arial" charset="0"/>
                  <a:cs typeface="Arial" charset="0"/>
                </a:rPr>
                <a:t>out</a:t>
              </a:r>
            </a:p>
          </p:txBody>
        </p:sp>
        <p:sp>
          <p:nvSpPr>
            <p:cNvPr id="357633" name="Line 257"/>
            <p:cNvSpPr>
              <a:spLocks noChangeShapeType="1"/>
            </p:cNvSpPr>
            <p:nvPr/>
          </p:nvSpPr>
          <p:spPr bwMode="auto">
            <a:xfrm rot="10800000" flipH="1">
              <a:off x="5556568" y="1658832"/>
              <a:ext cx="1779429" cy="1727200"/>
            </a:xfrm>
            <a:prstGeom prst="line">
              <a:avLst/>
            </a:prstGeom>
            <a:noFill/>
            <a:ln w="9525">
              <a:solidFill>
                <a:schemeClr val="tx1"/>
              </a:solidFill>
              <a:prstDash val="dash"/>
              <a:round/>
              <a:headEnd/>
              <a:tailEnd/>
            </a:ln>
            <a:effectLst/>
          </p:spPr>
          <p:txBody>
            <a:bodyPr lIns="101882" tIns="50941" rIns="101882" bIns="50941">
              <a:prstTxWarp prst="textNoShape">
                <a:avLst/>
              </a:prstTxWarp>
            </a:bodyPr>
            <a:lstStyle/>
            <a:p>
              <a:endParaRPr lang="en-US"/>
            </a:p>
          </p:txBody>
        </p:sp>
        <p:sp>
          <p:nvSpPr>
            <p:cNvPr id="357634" name="Oval 258"/>
            <p:cNvSpPr>
              <a:spLocks noChangeArrowheads="1"/>
            </p:cNvSpPr>
            <p:nvPr/>
          </p:nvSpPr>
          <p:spPr bwMode="auto">
            <a:xfrm>
              <a:off x="7287102" y="1808163"/>
              <a:ext cx="97790" cy="100753"/>
            </a:xfrm>
            <a:prstGeom prst="ellipse">
              <a:avLst/>
            </a:prstGeom>
            <a:solidFill>
              <a:schemeClr val="tx1"/>
            </a:solidFill>
            <a:ln w="9525">
              <a:noFill/>
              <a:round/>
              <a:headEnd/>
              <a:tailEnd/>
            </a:ln>
            <a:effectLst/>
          </p:spPr>
          <p:txBody>
            <a:bodyPr wrap="none" lIns="101882" tIns="50941" rIns="101882" bIns="50941" anchor="ctr">
              <a:prstTxWarp prst="textNoShape">
                <a:avLst/>
              </a:prstTxWarp>
            </a:bodyPr>
            <a:lstStyle/>
            <a:p>
              <a:endParaRPr lang="en-US"/>
            </a:p>
          </p:txBody>
        </p:sp>
        <p:sp>
          <p:nvSpPr>
            <p:cNvPr id="357635" name="Text Box 259"/>
            <p:cNvSpPr txBox="1">
              <a:spLocks noChangeArrowheads="1"/>
            </p:cNvSpPr>
            <p:nvPr/>
          </p:nvSpPr>
          <p:spPr bwMode="auto">
            <a:xfrm>
              <a:off x="7677590" y="1989879"/>
              <a:ext cx="2278188" cy="1580204"/>
            </a:xfrm>
            <a:prstGeom prst="rect">
              <a:avLst/>
            </a:prstGeom>
            <a:noFill/>
            <a:ln w="9525">
              <a:noFill/>
              <a:miter lim="800000"/>
              <a:headEnd/>
              <a:tailEnd/>
            </a:ln>
            <a:effectLst/>
          </p:spPr>
          <p:txBody>
            <a:bodyPr wrap="square" lIns="101882" tIns="50941" rIns="101882" bIns="50941">
              <a:prstTxWarp prst="textNoShape">
                <a:avLst/>
              </a:prstTxWarp>
              <a:spAutoFit/>
            </a:bodyPr>
            <a:lstStyle/>
            <a:p>
              <a:pPr algn="l"/>
              <a:r>
                <a:rPr lang="en-US" sz="1600" dirty="0">
                  <a:latin typeface="+mn-lt"/>
                </a:rPr>
                <a:t>when sending at</a:t>
              </a:r>
              <a:r>
                <a:rPr lang="en-US" sz="1600" dirty="0" smtClean="0">
                  <a:latin typeface="+mn-lt"/>
                </a:rPr>
                <a:t> </a:t>
              </a:r>
              <a:br>
                <a:rPr lang="en-US" sz="1600" dirty="0" smtClean="0">
                  <a:latin typeface="+mn-lt"/>
                </a:rPr>
              </a:br>
              <a:r>
                <a:rPr lang="en-US" sz="1600" i="1" dirty="0" smtClean="0">
                  <a:latin typeface="+mn-lt"/>
                </a:rPr>
                <a:t>R</a:t>
              </a:r>
              <a:r>
                <a:rPr lang="en-US" sz="1600" dirty="0">
                  <a:latin typeface="+mn-lt"/>
                </a:rPr>
                <a:t>/2, some packets are retransmissions but asymptotic </a:t>
              </a:r>
              <a:r>
                <a:rPr lang="en-US" sz="1600" dirty="0" err="1">
                  <a:latin typeface="+mn-lt"/>
                </a:rPr>
                <a:t>goodput</a:t>
              </a:r>
              <a:r>
                <a:rPr lang="en-US" sz="1600" dirty="0">
                  <a:latin typeface="+mn-lt"/>
                </a:rPr>
                <a:t> is still </a:t>
              </a:r>
              <a:r>
                <a:rPr lang="en-US" sz="1600" i="1" dirty="0">
                  <a:latin typeface="+mn-lt"/>
                </a:rPr>
                <a:t>R</a:t>
              </a:r>
              <a:r>
                <a:rPr lang="en-US" sz="1600" dirty="0">
                  <a:latin typeface="+mn-lt"/>
                </a:rPr>
                <a:t>/2 (why?)</a:t>
              </a:r>
            </a:p>
          </p:txBody>
        </p:sp>
        <p:sp>
          <p:nvSpPr>
            <p:cNvPr id="357636" name="Line 260"/>
            <p:cNvSpPr>
              <a:spLocks noChangeShapeType="1"/>
            </p:cNvSpPr>
            <p:nvPr/>
          </p:nvSpPr>
          <p:spPr bwMode="auto">
            <a:xfrm flipH="1" flipV="1">
              <a:off x="7335997" y="1858540"/>
              <a:ext cx="427831" cy="251883"/>
            </a:xfrm>
            <a:prstGeom prst="line">
              <a:avLst/>
            </a:prstGeom>
            <a:noFill/>
            <a:ln w="9525">
              <a:solidFill>
                <a:schemeClr val="tx1"/>
              </a:solidFill>
              <a:round/>
              <a:headEnd/>
              <a:tailEnd type="triangle" w="med" len="med"/>
            </a:ln>
            <a:effectLst/>
          </p:spPr>
          <p:txBody>
            <a:bodyPr wrap="none" lIns="101882" tIns="50941" rIns="101882" bIns="50941">
              <a:prstTxWarp prst="textNoShape">
                <a:avLst/>
              </a:prstTxWarp>
            </a:bodyPr>
            <a:lstStyle/>
            <a:p>
              <a:endParaRPr lang="en-US"/>
            </a:p>
          </p:txBody>
        </p:sp>
      </p:grpSp>
      <p:sp>
        <p:nvSpPr>
          <p:cNvPr id="13" name="Slide Number Placeholder 12"/>
          <p:cNvSpPr>
            <a:spLocks noGrp="1"/>
          </p:cNvSpPr>
          <p:nvPr>
            <p:ph type="sldNum" sz="quarter" idx="10"/>
          </p:nvPr>
        </p:nvSpPr>
        <p:spPr/>
        <p:txBody>
          <a:bodyPr/>
          <a:lstStyle/>
          <a:p>
            <a:fld id="{3D3B5F21-1A54-0B47-ADF7-1313D7E1CAF8}"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638" name="Rectangle 238"/>
          <p:cNvSpPr>
            <a:spLocks noGrp="1" noChangeArrowheads="1"/>
          </p:cNvSpPr>
          <p:nvPr>
            <p:ph type="body" sz="half" idx="1"/>
          </p:nvPr>
        </p:nvSpPr>
        <p:spPr>
          <a:xfrm>
            <a:off x="-1" y="5325035"/>
            <a:ext cx="5454127" cy="2185893"/>
          </a:xfrm>
          <a:noFill/>
          <a:ln/>
        </p:spPr>
        <p:txBody>
          <a:bodyPr/>
          <a:lstStyle/>
          <a:p>
            <a:r>
              <a:rPr lang="en-US" sz="2200" dirty="0" smtClean="0"/>
              <a:t>Packets </a:t>
            </a:r>
            <a:r>
              <a:rPr lang="en-US" sz="2200" dirty="0"/>
              <a:t>may get dropped at router due </a:t>
            </a:r>
            <a:r>
              <a:rPr lang="en-US" sz="2200" dirty="0" smtClean="0"/>
              <a:t>to </a:t>
            </a:r>
            <a:r>
              <a:rPr lang="en-US" sz="2200" dirty="0"/>
              <a:t>full buffers</a:t>
            </a:r>
            <a:endParaRPr lang="en-US" sz="2200" dirty="0" smtClean="0"/>
          </a:p>
          <a:p>
            <a:r>
              <a:rPr lang="en-US" sz="2200" dirty="0" smtClean="0"/>
              <a:t>Sender </a:t>
            </a:r>
            <a:r>
              <a:rPr lang="en-US" sz="2200" dirty="0" smtClean="0"/>
              <a:t>may times </a:t>
            </a:r>
            <a:r>
              <a:rPr lang="en-US" sz="2200" dirty="0"/>
              <a:t>out prematurely, </a:t>
            </a:r>
            <a:r>
              <a:rPr lang="en-US" sz="2200" dirty="0" smtClean="0"/>
              <a:t>with both copies delivered to the receiver (wasted link capacity)</a:t>
            </a:r>
            <a:endParaRPr lang="en-US" sz="2700" dirty="0"/>
          </a:p>
        </p:txBody>
      </p:sp>
      <p:sp>
        <p:nvSpPr>
          <p:cNvPr id="358639" name="Rectangle 239"/>
          <p:cNvSpPr>
            <a:spLocks noGrp="1" noChangeArrowheads="1"/>
          </p:cNvSpPr>
          <p:nvPr>
            <p:ph type="title"/>
          </p:nvPr>
        </p:nvSpPr>
        <p:spPr>
          <a:xfrm>
            <a:off x="38484" y="480913"/>
            <a:ext cx="8549640" cy="1104688"/>
          </a:xfrm>
          <a:noFill/>
          <a:ln/>
        </p:spPr>
        <p:txBody>
          <a:bodyPr/>
          <a:lstStyle/>
          <a:p>
            <a:r>
              <a:rPr lang="en-US" dirty="0"/>
              <a:t>Congestion </a:t>
            </a:r>
            <a:r>
              <a:rPr lang="en-US" dirty="0" smtClean="0"/>
              <a:t>Scenario 2c</a:t>
            </a:r>
            <a:endParaRPr lang="en-US" sz="4900" dirty="0"/>
          </a:p>
        </p:txBody>
      </p:sp>
      <p:grpSp>
        <p:nvGrpSpPr>
          <p:cNvPr id="263" name="Group 262"/>
          <p:cNvGrpSpPr/>
          <p:nvPr/>
        </p:nvGrpSpPr>
        <p:grpSpPr>
          <a:xfrm>
            <a:off x="1284063" y="1519059"/>
            <a:ext cx="7868602" cy="3578542"/>
            <a:chOff x="1122840" y="3958544"/>
            <a:chExt cx="7868602" cy="3578542"/>
          </a:xfrm>
        </p:grpSpPr>
        <p:sp>
          <p:nvSpPr>
            <p:cNvPr id="358403" name="Oval 3"/>
            <p:cNvSpPr>
              <a:spLocks noChangeArrowheads="1"/>
            </p:cNvSpPr>
            <p:nvPr/>
          </p:nvSpPr>
          <p:spPr bwMode="auto">
            <a:xfrm>
              <a:off x="4175285" y="6279469"/>
              <a:ext cx="1435418" cy="343640"/>
            </a:xfrm>
            <a:prstGeom prst="ellipse">
              <a:avLst/>
            </a:prstGeom>
            <a:solidFill>
              <a:srgbClr val="808080"/>
            </a:solidFill>
            <a:ln w="12700">
              <a:solidFill>
                <a:schemeClr val="tx1"/>
              </a:solidFill>
              <a:round/>
              <a:headEnd/>
              <a:tailEnd/>
            </a:ln>
          </p:spPr>
          <p:txBody>
            <a:bodyPr wrap="none" lIns="101882" tIns="50941" rIns="101882" bIns="50941" anchor="ctr">
              <a:prstTxWarp prst="textNoShape">
                <a:avLst/>
              </a:prstTxWarp>
            </a:bodyPr>
            <a:lstStyle/>
            <a:p>
              <a:endParaRPr lang="en-US"/>
            </a:p>
          </p:txBody>
        </p:sp>
        <p:sp>
          <p:nvSpPr>
            <p:cNvPr id="358404" name="Line 4"/>
            <p:cNvSpPr>
              <a:spLocks noChangeShapeType="1"/>
            </p:cNvSpPr>
            <p:nvPr/>
          </p:nvSpPr>
          <p:spPr bwMode="auto">
            <a:xfrm>
              <a:off x="4175284" y="6252481"/>
              <a:ext cx="0" cy="212302"/>
            </a:xfrm>
            <a:prstGeom prst="line">
              <a:avLst/>
            </a:prstGeom>
            <a:noFill/>
            <a:ln w="12700">
              <a:solidFill>
                <a:srgbClr val="000000"/>
              </a:solidFill>
              <a:round/>
              <a:headEnd/>
              <a:tailEnd/>
            </a:ln>
          </p:spPr>
          <p:txBody>
            <a:bodyPr wrap="none" lIns="101882" tIns="50941" rIns="101882" bIns="50941" anchor="ctr">
              <a:prstTxWarp prst="textNoShape">
                <a:avLst/>
              </a:prstTxWarp>
            </a:bodyPr>
            <a:lstStyle/>
            <a:p>
              <a:endParaRPr lang="en-US"/>
            </a:p>
          </p:txBody>
        </p:sp>
        <p:sp>
          <p:nvSpPr>
            <p:cNvPr id="358405" name="Line 5"/>
            <p:cNvSpPr>
              <a:spLocks noChangeShapeType="1"/>
            </p:cNvSpPr>
            <p:nvPr/>
          </p:nvSpPr>
          <p:spPr bwMode="auto">
            <a:xfrm>
              <a:off x="5610702" y="6252481"/>
              <a:ext cx="0" cy="212302"/>
            </a:xfrm>
            <a:prstGeom prst="line">
              <a:avLst/>
            </a:prstGeom>
            <a:noFill/>
            <a:ln w="12700">
              <a:solidFill>
                <a:srgbClr val="808080"/>
              </a:solidFill>
              <a:round/>
              <a:headEnd/>
              <a:tailEnd/>
            </a:ln>
          </p:spPr>
          <p:txBody>
            <a:bodyPr wrap="none" lIns="101882" tIns="50941" rIns="101882" bIns="50941" anchor="ctr">
              <a:prstTxWarp prst="textNoShape">
                <a:avLst/>
              </a:prstTxWarp>
            </a:bodyPr>
            <a:lstStyle/>
            <a:p>
              <a:endParaRPr lang="en-US"/>
            </a:p>
          </p:txBody>
        </p:sp>
        <p:sp>
          <p:nvSpPr>
            <p:cNvPr id="358406" name="Rectangle 6"/>
            <p:cNvSpPr>
              <a:spLocks noChangeArrowheads="1"/>
            </p:cNvSpPr>
            <p:nvPr/>
          </p:nvSpPr>
          <p:spPr bwMode="auto">
            <a:xfrm>
              <a:off x="4175284" y="6252481"/>
              <a:ext cx="340518" cy="208703"/>
            </a:xfrm>
            <a:prstGeom prst="rect">
              <a:avLst/>
            </a:prstGeom>
            <a:solidFill>
              <a:srgbClr val="80808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358407" name="Rectangle 7"/>
            <p:cNvSpPr>
              <a:spLocks noChangeArrowheads="1"/>
            </p:cNvSpPr>
            <p:nvPr/>
          </p:nvSpPr>
          <p:spPr bwMode="auto">
            <a:xfrm>
              <a:off x="5175885" y="6238088"/>
              <a:ext cx="434817" cy="208703"/>
            </a:xfrm>
            <a:prstGeom prst="rect">
              <a:avLst/>
            </a:prstGeom>
            <a:solidFill>
              <a:srgbClr val="80808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358408" name="Oval 8"/>
            <p:cNvSpPr>
              <a:spLocks noChangeArrowheads="1"/>
            </p:cNvSpPr>
            <p:nvPr/>
          </p:nvSpPr>
          <p:spPr bwMode="auto">
            <a:xfrm>
              <a:off x="4170046" y="6027586"/>
              <a:ext cx="1437164" cy="399415"/>
            </a:xfrm>
            <a:prstGeom prst="ellipse">
              <a:avLst/>
            </a:prstGeom>
            <a:solidFill>
              <a:srgbClr val="808080"/>
            </a:solidFill>
            <a:ln w="12700">
              <a:solidFill>
                <a:schemeClr val="tx1"/>
              </a:solidFill>
              <a:round/>
              <a:headEnd/>
              <a:tailEnd/>
            </a:ln>
          </p:spPr>
          <p:txBody>
            <a:bodyPr wrap="none" lIns="101882" tIns="50941" rIns="101882" bIns="50941" anchor="ctr">
              <a:prstTxWarp prst="textNoShape">
                <a:avLst/>
              </a:prstTxWarp>
            </a:bodyPr>
            <a:lstStyle/>
            <a:p>
              <a:endParaRPr lang="en-US"/>
            </a:p>
          </p:txBody>
        </p:sp>
        <p:grpSp>
          <p:nvGrpSpPr>
            <p:cNvPr id="2" name="Group 9"/>
            <p:cNvGrpSpPr>
              <a:grpSpLocks/>
            </p:cNvGrpSpPr>
            <p:nvPr/>
          </p:nvGrpSpPr>
          <p:grpSpPr bwMode="auto">
            <a:xfrm>
              <a:off x="4507072" y="6092356"/>
              <a:ext cx="712470" cy="233892"/>
              <a:chOff x="2848" y="848"/>
              <a:chExt cx="140" cy="98"/>
            </a:xfrm>
          </p:grpSpPr>
          <p:sp>
            <p:nvSpPr>
              <p:cNvPr id="358410" name="Line 10"/>
              <p:cNvSpPr>
                <a:spLocks noChangeShapeType="1"/>
              </p:cNvSpPr>
              <p:nvPr/>
            </p:nvSpPr>
            <p:spPr bwMode="auto">
              <a:xfrm flipV="1">
                <a:off x="2848" y="848"/>
                <a:ext cx="50" cy="2"/>
              </a:xfrm>
              <a:prstGeom prst="line">
                <a:avLst/>
              </a:prstGeom>
              <a:noFill/>
              <a:ln w="28575">
                <a:solidFill>
                  <a:schemeClr val="bg1"/>
                </a:solidFill>
                <a:round/>
                <a:headEnd/>
                <a:tailEnd/>
              </a:ln>
            </p:spPr>
            <p:txBody>
              <a:bodyPr wrap="none" anchor="ctr">
                <a:prstTxWarp prst="textNoShape">
                  <a:avLst/>
                </a:prstTxWarp>
              </a:bodyPr>
              <a:lstStyle/>
              <a:p>
                <a:endParaRPr lang="en-US"/>
              </a:p>
            </p:txBody>
          </p:sp>
          <p:sp>
            <p:nvSpPr>
              <p:cNvPr id="358411" name="Line 11"/>
              <p:cNvSpPr>
                <a:spLocks noChangeShapeType="1"/>
              </p:cNvSpPr>
              <p:nvPr/>
            </p:nvSpPr>
            <p:spPr bwMode="auto">
              <a:xfrm>
                <a:off x="2944" y="946"/>
                <a:ext cx="44" cy="0"/>
              </a:xfrm>
              <a:prstGeom prst="line">
                <a:avLst/>
              </a:prstGeom>
              <a:noFill/>
              <a:ln w="28575">
                <a:solidFill>
                  <a:schemeClr val="bg1"/>
                </a:solidFill>
                <a:round/>
                <a:headEnd/>
                <a:tailEnd/>
              </a:ln>
            </p:spPr>
            <p:txBody>
              <a:bodyPr wrap="none" anchor="ctr">
                <a:prstTxWarp prst="textNoShape">
                  <a:avLst/>
                </a:prstTxWarp>
              </a:bodyPr>
              <a:lstStyle/>
              <a:p>
                <a:endParaRPr lang="en-US"/>
              </a:p>
            </p:txBody>
          </p:sp>
          <p:sp>
            <p:nvSpPr>
              <p:cNvPr id="358412" name="Line 12"/>
              <p:cNvSpPr>
                <a:spLocks noChangeShapeType="1"/>
              </p:cNvSpPr>
              <p:nvPr/>
            </p:nvSpPr>
            <p:spPr bwMode="auto">
              <a:xfrm>
                <a:off x="2894" y="850"/>
                <a:ext cx="52" cy="96"/>
              </a:xfrm>
              <a:prstGeom prst="line">
                <a:avLst/>
              </a:prstGeom>
              <a:noFill/>
              <a:ln w="28575">
                <a:solidFill>
                  <a:schemeClr val="bg1"/>
                </a:solidFill>
                <a:round/>
                <a:headEnd/>
                <a:tailEnd/>
              </a:ln>
            </p:spPr>
            <p:txBody>
              <a:bodyPr wrap="none" anchor="ctr">
                <a:prstTxWarp prst="textNoShape">
                  <a:avLst/>
                </a:prstTxWarp>
              </a:bodyPr>
              <a:lstStyle/>
              <a:p>
                <a:endParaRPr lang="en-US"/>
              </a:p>
            </p:txBody>
          </p:sp>
        </p:grpSp>
        <p:sp>
          <p:nvSpPr>
            <p:cNvPr id="358413" name="Line 13"/>
            <p:cNvSpPr>
              <a:spLocks noChangeShapeType="1"/>
            </p:cNvSpPr>
            <p:nvPr/>
          </p:nvSpPr>
          <p:spPr bwMode="auto">
            <a:xfrm>
              <a:off x="4507072" y="6317252"/>
              <a:ext cx="254953" cy="5398"/>
            </a:xfrm>
            <a:prstGeom prst="line">
              <a:avLst/>
            </a:prstGeom>
            <a:noFill/>
            <a:ln w="28575">
              <a:solidFill>
                <a:schemeClr val="bg1"/>
              </a:solidFill>
              <a:round/>
              <a:headEnd/>
              <a:tailEnd/>
            </a:ln>
          </p:spPr>
          <p:txBody>
            <a:bodyPr wrap="none" lIns="101882" tIns="50941" rIns="101882" bIns="50941" anchor="ctr">
              <a:prstTxWarp prst="textNoShape">
                <a:avLst/>
              </a:prstTxWarp>
            </a:bodyPr>
            <a:lstStyle/>
            <a:p>
              <a:endParaRPr lang="en-US"/>
            </a:p>
          </p:txBody>
        </p:sp>
        <p:sp>
          <p:nvSpPr>
            <p:cNvPr id="358414" name="Line 14"/>
            <p:cNvSpPr>
              <a:spLocks noChangeShapeType="1"/>
            </p:cNvSpPr>
            <p:nvPr/>
          </p:nvSpPr>
          <p:spPr bwMode="auto">
            <a:xfrm flipV="1">
              <a:off x="4996022" y="6090556"/>
              <a:ext cx="223520" cy="0"/>
            </a:xfrm>
            <a:prstGeom prst="line">
              <a:avLst/>
            </a:prstGeom>
            <a:noFill/>
            <a:ln w="28575">
              <a:solidFill>
                <a:schemeClr val="bg1"/>
              </a:solidFill>
              <a:round/>
              <a:headEnd/>
              <a:tailEnd/>
            </a:ln>
          </p:spPr>
          <p:txBody>
            <a:bodyPr wrap="none" lIns="101882" tIns="50941" rIns="101882" bIns="50941" anchor="ctr">
              <a:prstTxWarp prst="textNoShape">
                <a:avLst/>
              </a:prstTxWarp>
            </a:bodyPr>
            <a:lstStyle/>
            <a:p>
              <a:endParaRPr lang="en-US"/>
            </a:p>
          </p:txBody>
        </p:sp>
        <p:sp>
          <p:nvSpPr>
            <p:cNvPr id="358415" name="Line 15"/>
            <p:cNvSpPr>
              <a:spLocks noChangeShapeType="1"/>
            </p:cNvSpPr>
            <p:nvPr/>
          </p:nvSpPr>
          <p:spPr bwMode="auto">
            <a:xfrm flipV="1">
              <a:off x="4741069" y="6090557"/>
              <a:ext cx="265430" cy="226695"/>
            </a:xfrm>
            <a:prstGeom prst="line">
              <a:avLst/>
            </a:prstGeom>
            <a:noFill/>
            <a:ln w="28575">
              <a:solidFill>
                <a:schemeClr val="bg1"/>
              </a:solidFill>
              <a:round/>
              <a:headEnd/>
              <a:tailEnd/>
            </a:ln>
          </p:spPr>
          <p:txBody>
            <a:bodyPr wrap="none" lIns="101882" tIns="50941" rIns="101882" bIns="50941" anchor="ctr">
              <a:prstTxWarp prst="textNoShape">
                <a:avLst/>
              </a:prstTxWarp>
            </a:bodyPr>
            <a:lstStyle/>
            <a:p>
              <a:endParaRPr lang="en-US"/>
            </a:p>
          </p:txBody>
        </p:sp>
        <p:sp>
          <p:nvSpPr>
            <p:cNvPr id="358416" name="Line 16"/>
            <p:cNvSpPr>
              <a:spLocks noChangeShapeType="1"/>
            </p:cNvSpPr>
            <p:nvPr/>
          </p:nvSpPr>
          <p:spPr bwMode="auto">
            <a:xfrm flipH="1">
              <a:off x="2666524" y="5746916"/>
              <a:ext cx="1248568" cy="1266613"/>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8417" name="Line 17"/>
            <p:cNvSpPr>
              <a:spLocks noChangeShapeType="1"/>
            </p:cNvSpPr>
            <p:nvPr/>
          </p:nvSpPr>
          <p:spPr bwMode="auto">
            <a:xfrm flipH="1">
              <a:off x="3323114" y="5746916"/>
              <a:ext cx="591978" cy="1799"/>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grpSp>
          <p:nvGrpSpPr>
            <p:cNvPr id="3" name="Group 18"/>
            <p:cNvGrpSpPr>
              <a:grpSpLocks/>
            </p:cNvGrpSpPr>
            <p:nvPr/>
          </p:nvGrpSpPr>
          <p:grpSpPr bwMode="auto">
            <a:xfrm>
              <a:off x="2280603" y="4678211"/>
              <a:ext cx="1323658" cy="1316990"/>
              <a:chOff x="5850" y="13487"/>
              <a:chExt cx="2023" cy="1840"/>
            </a:xfrm>
          </p:grpSpPr>
          <p:sp>
            <p:nvSpPr>
              <p:cNvPr id="358419" name="Freeform 19"/>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358420" name="Freeform 20"/>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358421" name="Freeform 21"/>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358422" name="Freeform 22"/>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358423" name="Freeform 23"/>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358424" name="Freeform 24"/>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358425" name="Freeform 25"/>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358426" name="Freeform 26"/>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358427" name="Freeform 27"/>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358428" name="Freeform 28"/>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358429" name="Freeform 29"/>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358430" name="Freeform 30"/>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358431" name="Freeform 31"/>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358432" name="Freeform 32"/>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358433" name="Freeform 33"/>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358434" name="Freeform 34"/>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8435" name="Freeform 35"/>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8436" name="Freeform 36"/>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358437" name="Freeform 37"/>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358438" name="Freeform 38"/>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358439" name="Freeform 39"/>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358440" name="Freeform 40"/>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358441" name="Freeform 41"/>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358442" name="Freeform 42"/>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358443" name="Freeform 43"/>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358444" name="Freeform 44"/>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358445" name="Freeform 45"/>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358446" name="Freeform 46"/>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358447" name="Freeform 47"/>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358448" name="Rectangle 48"/>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358449" name="Freeform 49"/>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358450" name="Freeform 50"/>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8451" name="Freeform 51"/>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8452" name="Freeform 52"/>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358453" name="Freeform 53"/>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358454" name="Freeform 54"/>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358455" name="Freeform 55"/>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358456" name="Freeform 56"/>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358457" name="Freeform 57"/>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4" name="Group 58"/>
            <p:cNvGrpSpPr>
              <a:grpSpLocks/>
            </p:cNvGrpSpPr>
            <p:nvPr/>
          </p:nvGrpSpPr>
          <p:grpSpPr bwMode="auto">
            <a:xfrm>
              <a:off x="2586197" y="4257206"/>
              <a:ext cx="878363" cy="1322387"/>
              <a:chOff x="12762" y="10336"/>
              <a:chExt cx="1027" cy="1700"/>
            </a:xfrm>
          </p:grpSpPr>
          <p:sp>
            <p:nvSpPr>
              <p:cNvPr id="358459" name="Rectangle 59"/>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358460" name="Rectangle 60"/>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8461" name="Line 61"/>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462" name="Line 62"/>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463" name="Line 63"/>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464" name="Line 64"/>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8465" name="Text Box 65"/>
            <p:cNvSpPr txBox="1">
              <a:spLocks noChangeArrowheads="1"/>
            </p:cNvSpPr>
            <p:nvPr/>
          </p:nvSpPr>
          <p:spPr bwMode="auto">
            <a:xfrm>
              <a:off x="2528570" y="5908841"/>
              <a:ext cx="937737" cy="354435"/>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a:solidFill>
                    <a:schemeClr val="tx2"/>
                  </a:solidFill>
                  <a:latin typeface="Arial" charset="0"/>
                </a:rPr>
                <a:t>Host A</a:t>
              </a:r>
              <a:endParaRPr lang="en-US">
                <a:solidFill>
                  <a:schemeClr val="tx2"/>
                </a:solidFill>
              </a:endParaRPr>
            </a:p>
          </p:txBody>
        </p:sp>
        <p:sp>
          <p:nvSpPr>
            <p:cNvPr id="358466" name="Text Box 66"/>
            <p:cNvSpPr txBox="1">
              <a:spLocks noChangeArrowheads="1"/>
            </p:cNvSpPr>
            <p:nvPr/>
          </p:nvSpPr>
          <p:spPr bwMode="auto">
            <a:xfrm>
              <a:off x="3705542" y="4127666"/>
              <a:ext cx="2069307" cy="536152"/>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sz="2200" dirty="0" err="1">
                  <a:solidFill>
                    <a:srgbClr val="FF0000"/>
                  </a:solidFill>
                  <a:latin typeface="Symbol" charset="2"/>
                </a:rPr>
                <a:t>l</a:t>
              </a:r>
              <a:r>
                <a:rPr lang="en-US" sz="2200" baseline="-25000" dirty="0" err="1">
                  <a:solidFill>
                    <a:srgbClr val="FF0000"/>
                  </a:solidFill>
                  <a:latin typeface="Arial" charset="0"/>
                </a:rPr>
                <a:t>in</a:t>
              </a:r>
              <a:endParaRPr lang="en-US" dirty="0">
                <a:solidFill>
                  <a:schemeClr val="tx2"/>
                </a:solidFill>
              </a:endParaRPr>
            </a:p>
          </p:txBody>
        </p:sp>
        <p:sp>
          <p:nvSpPr>
            <p:cNvPr id="358467" name="Line 67"/>
            <p:cNvSpPr>
              <a:spLocks noChangeShapeType="1"/>
            </p:cNvSpPr>
            <p:nvPr/>
          </p:nvSpPr>
          <p:spPr bwMode="auto">
            <a:xfrm flipH="1">
              <a:off x="2074546" y="6999136"/>
              <a:ext cx="591979" cy="1799"/>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grpSp>
          <p:nvGrpSpPr>
            <p:cNvPr id="5" name="Group 68"/>
            <p:cNvGrpSpPr>
              <a:grpSpLocks/>
            </p:cNvGrpSpPr>
            <p:nvPr/>
          </p:nvGrpSpPr>
          <p:grpSpPr bwMode="auto">
            <a:xfrm>
              <a:off x="1122840" y="5986204"/>
              <a:ext cx="1323658" cy="1316990"/>
              <a:chOff x="5850" y="13487"/>
              <a:chExt cx="2023" cy="1840"/>
            </a:xfrm>
          </p:grpSpPr>
          <p:sp>
            <p:nvSpPr>
              <p:cNvPr id="358469" name="Freeform 69"/>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358470" name="Freeform 70"/>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358471" name="Freeform 71"/>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358472" name="Freeform 72"/>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358473" name="Freeform 73"/>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358474" name="Freeform 74"/>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358475" name="Freeform 75"/>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358476" name="Freeform 76"/>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358477" name="Freeform 77"/>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358478" name="Freeform 78"/>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358479" name="Freeform 79"/>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358480" name="Freeform 80"/>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358481" name="Freeform 81"/>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358482" name="Freeform 82"/>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358483" name="Freeform 83"/>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358484" name="Freeform 84"/>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8485" name="Freeform 85"/>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8486" name="Freeform 86"/>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358487" name="Freeform 87"/>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358488" name="Freeform 88"/>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358489" name="Freeform 89"/>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358490" name="Freeform 90"/>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358491" name="Freeform 91"/>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358492" name="Freeform 92"/>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358493" name="Freeform 93"/>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358494" name="Freeform 94"/>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358495" name="Freeform 95"/>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358496" name="Freeform 96"/>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358497" name="Freeform 97"/>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358498" name="Rectangle 98"/>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358499" name="Freeform 99"/>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358500" name="Freeform 100"/>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8501" name="Freeform 101"/>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8502" name="Freeform 102"/>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358503" name="Freeform 103"/>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358504" name="Freeform 104"/>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358505" name="Freeform 105"/>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358506" name="Freeform 106"/>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358507" name="Freeform 107"/>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6" name="Group 108"/>
            <p:cNvGrpSpPr>
              <a:grpSpLocks/>
            </p:cNvGrpSpPr>
            <p:nvPr/>
          </p:nvGrpSpPr>
          <p:grpSpPr bwMode="auto">
            <a:xfrm>
              <a:off x="1428433" y="5565200"/>
              <a:ext cx="878364" cy="1322388"/>
              <a:chOff x="12762" y="10336"/>
              <a:chExt cx="1027" cy="1700"/>
            </a:xfrm>
          </p:grpSpPr>
          <p:sp>
            <p:nvSpPr>
              <p:cNvPr id="358509" name="Rectangle 109"/>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358510" name="Rectangle 110"/>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8511" name="Line 111"/>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512" name="Line 112"/>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513" name="Line 113"/>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514" name="Line 114"/>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8515" name="Text Box 115"/>
            <p:cNvSpPr txBox="1">
              <a:spLocks noChangeArrowheads="1"/>
            </p:cNvSpPr>
            <p:nvPr/>
          </p:nvSpPr>
          <p:spPr bwMode="auto">
            <a:xfrm>
              <a:off x="1376045" y="5092020"/>
              <a:ext cx="965677" cy="354435"/>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a:solidFill>
                    <a:schemeClr val="tx2"/>
                  </a:solidFill>
                  <a:latin typeface="Arial" charset="0"/>
                </a:rPr>
                <a:t>Host B</a:t>
              </a:r>
              <a:endParaRPr lang="en-US">
                <a:solidFill>
                  <a:schemeClr val="tx2"/>
                </a:solidFill>
              </a:endParaRPr>
            </a:p>
          </p:txBody>
        </p:sp>
        <p:sp>
          <p:nvSpPr>
            <p:cNvPr id="358516" name="Line 116"/>
            <p:cNvSpPr>
              <a:spLocks noChangeShapeType="1"/>
            </p:cNvSpPr>
            <p:nvPr/>
          </p:nvSpPr>
          <p:spPr bwMode="auto">
            <a:xfrm flipH="1">
              <a:off x="3323114" y="6331644"/>
              <a:ext cx="824230" cy="0"/>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8517" name="Line 117"/>
            <p:cNvSpPr>
              <a:spLocks noChangeShapeType="1"/>
            </p:cNvSpPr>
            <p:nvPr/>
          </p:nvSpPr>
          <p:spPr bwMode="auto">
            <a:xfrm flipH="1">
              <a:off x="5511166" y="6331644"/>
              <a:ext cx="822484" cy="0"/>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8518" name="Line 118"/>
            <p:cNvSpPr>
              <a:spLocks noChangeShapeType="1"/>
            </p:cNvSpPr>
            <p:nvPr/>
          </p:nvSpPr>
          <p:spPr bwMode="auto">
            <a:xfrm flipH="1">
              <a:off x="5677059" y="5746916"/>
              <a:ext cx="1248568" cy="1266613"/>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8519" name="Line 119"/>
            <p:cNvSpPr>
              <a:spLocks noChangeShapeType="1"/>
            </p:cNvSpPr>
            <p:nvPr/>
          </p:nvSpPr>
          <p:spPr bwMode="auto">
            <a:xfrm flipH="1">
              <a:off x="5664836" y="7013529"/>
              <a:ext cx="745649" cy="0"/>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sp>
          <p:nvSpPr>
            <p:cNvPr id="358520" name="Line 120"/>
            <p:cNvSpPr>
              <a:spLocks noChangeShapeType="1"/>
            </p:cNvSpPr>
            <p:nvPr/>
          </p:nvSpPr>
          <p:spPr bwMode="auto">
            <a:xfrm flipH="1">
              <a:off x="6885464" y="5761309"/>
              <a:ext cx="593725" cy="0"/>
            </a:xfrm>
            <a:prstGeom prst="line">
              <a:avLst/>
            </a:prstGeom>
            <a:noFill/>
            <a:ln w="9525">
              <a:solidFill>
                <a:srgbClr val="000000"/>
              </a:solidFill>
              <a:round/>
              <a:headEnd/>
              <a:tailEnd/>
            </a:ln>
          </p:spPr>
          <p:txBody>
            <a:bodyPr lIns="101882" tIns="50941" rIns="101882" bIns="50941">
              <a:prstTxWarp prst="textNoShape">
                <a:avLst/>
              </a:prstTxWarp>
            </a:bodyPr>
            <a:lstStyle/>
            <a:p>
              <a:endParaRPr lang="en-US"/>
            </a:p>
          </p:txBody>
        </p:sp>
        <p:grpSp>
          <p:nvGrpSpPr>
            <p:cNvPr id="7" name="Group 121"/>
            <p:cNvGrpSpPr>
              <a:grpSpLocks/>
            </p:cNvGrpSpPr>
            <p:nvPr/>
          </p:nvGrpSpPr>
          <p:grpSpPr bwMode="auto">
            <a:xfrm>
              <a:off x="7002463" y="4831139"/>
              <a:ext cx="1323658" cy="1316990"/>
              <a:chOff x="5850" y="13487"/>
              <a:chExt cx="2023" cy="1840"/>
            </a:xfrm>
          </p:grpSpPr>
          <p:sp>
            <p:nvSpPr>
              <p:cNvPr id="358522" name="Freeform 122"/>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358523" name="Freeform 123"/>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358524" name="Freeform 124"/>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358525" name="Freeform 125"/>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358526" name="Freeform 126"/>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358527" name="Freeform 127"/>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358528" name="Freeform 128"/>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358529" name="Freeform 129"/>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358530" name="Freeform 130"/>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358531" name="Freeform 131"/>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358532" name="Freeform 132"/>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358533" name="Freeform 133"/>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358534" name="Freeform 134"/>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358535" name="Freeform 135"/>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358536" name="Freeform 136"/>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358537" name="Freeform 137"/>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8538" name="Freeform 138"/>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8539" name="Freeform 139"/>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358540" name="Freeform 140"/>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358541" name="Freeform 141"/>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358542" name="Freeform 142"/>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358543" name="Freeform 143"/>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358544" name="Freeform 144"/>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358545" name="Freeform 145"/>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358546" name="Freeform 146"/>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358547" name="Freeform 147"/>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358548" name="Freeform 148"/>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358549" name="Freeform 149"/>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358550" name="Freeform 150"/>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358551" name="Rectangle 151"/>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358552" name="Freeform 152"/>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358553" name="Freeform 153"/>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8554" name="Freeform 154"/>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8555" name="Freeform 155"/>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358556" name="Freeform 156"/>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358557" name="Freeform 157"/>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358558" name="Freeform 158"/>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358559" name="Freeform 159"/>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358560" name="Freeform 160"/>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8" name="Group 161"/>
            <p:cNvGrpSpPr>
              <a:grpSpLocks/>
            </p:cNvGrpSpPr>
            <p:nvPr/>
          </p:nvGrpSpPr>
          <p:grpSpPr bwMode="auto">
            <a:xfrm>
              <a:off x="7308057" y="4410135"/>
              <a:ext cx="878363" cy="1322388"/>
              <a:chOff x="12762" y="10336"/>
              <a:chExt cx="1027" cy="1700"/>
            </a:xfrm>
          </p:grpSpPr>
          <p:sp>
            <p:nvSpPr>
              <p:cNvPr id="358562" name="Rectangle 162"/>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358563" name="Rectangle 163"/>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8564" name="Line 164"/>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565" name="Line 165"/>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566" name="Line 166"/>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567" name="Line 167"/>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9" name="Group 168"/>
            <p:cNvGrpSpPr>
              <a:grpSpLocks/>
            </p:cNvGrpSpPr>
            <p:nvPr/>
          </p:nvGrpSpPr>
          <p:grpSpPr bwMode="auto">
            <a:xfrm>
              <a:off x="6190457" y="6220096"/>
              <a:ext cx="1325403" cy="1316990"/>
              <a:chOff x="5850" y="13487"/>
              <a:chExt cx="2023" cy="1840"/>
            </a:xfrm>
          </p:grpSpPr>
          <p:sp>
            <p:nvSpPr>
              <p:cNvPr id="358569" name="Freeform 169"/>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358570" name="Freeform 170"/>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358571" name="Freeform 171"/>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358572" name="Freeform 172"/>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358573" name="Freeform 173"/>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358574" name="Freeform 174"/>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358575" name="Freeform 175"/>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358576" name="Freeform 176"/>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358577" name="Freeform 177"/>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358578" name="Freeform 178"/>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358579" name="Freeform 179"/>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358580" name="Freeform 180"/>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358581" name="Freeform 181"/>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358582" name="Freeform 182"/>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358583" name="Freeform 183"/>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358584" name="Freeform 184"/>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8585" name="Freeform 185"/>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358586" name="Freeform 186"/>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358587" name="Freeform 187"/>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358588" name="Freeform 188"/>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358589" name="Freeform 189"/>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358590" name="Freeform 190"/>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358591" name="Freeform 191"/>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358592" name="Freeform 192"/>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358593" name="Freeform 193"/>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358594" name="Freeform 194"/>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358595" name="Freeform 195"/>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358596" name="Freeform 196"/>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358597" name="Freeform 197"/>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358598" name="Rectangle 198"/>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358599" name="Freeform 199"/>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358600" name="Freeform 200"/>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8601" name="Freeform 201"/>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358602" name="Freeform 202"/>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358603" name="Freeform 203"/>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358604" name="Freeform 204"/>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358605" name="Freeform 205"/>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358606" name="Freeform 206"/>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358607" name="Freeform 207"/>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10" name="Group 208"/>
            <p:cNvGrpSpPr>
              <a:grpSpLocks/>
            </p:cNvGrpSpPr>
            <p:nvPr/>
          </p:nvGrpSpPr>
          <p:grpSpPr bwMode="auto">
            <a:xfrm>
              <a:off x="6792913" y="5898046"/>
              <a:ext cx="878364" cy="1324187"/>
              <a:chOff x="12762" y="10336"/>
              <a:chExt cx="1027" cy="1700"/>
            </a:xfrm>
          </p:grpSpPr>
          <p:sp>
            <p:nvSpPr>
              <p:cNvPr id="358609" name="Rectangle 209"/>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358610" name="Rectangle 210"/>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8611" name="Line 211"/>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612" name="Line 212"/>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613" name="Line 213"/>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614" name="Line 214"/>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8615" name="Oval 215"/>
            <p:cNvSpPr>
              <a:spLocks noChangeArrowheads="1"/>
            </p:cNvSpPr>
            <p:nvPr/>
          </p:nvSpPr>
          <p:spPr bwMode="auto">
            <a:xfrm>
              <a:off x="3040222" y="4341766"/>
              <a:ext cx="123983" cy="131340"/>
            </a:xfrm>
            <a:prstGeom prst="ellipse">
              <a:avLst/>
            </a:prstGeom>
            <a:solidFill>
              <a:srgbClr val="FF0000"/>
            </a:solidFill>
            <a:ln w="9525">
              <a:solidFill>
                <a:srgbClr val="FF0000"/>
              </a:solidFill>
              <a:round/>
              <a:headEnd/>
              <a:tailEnd/>
            </a:ln>
          </p:spPr>
          <p:txBody>
            <a:bodyPr lIns="101882" tIns="50941" rIns="101882" bIns="50941">
              <a:prstTxWarp prst="textNoShape">
                <a:avLst/>
              </a:prstTxWarp>
            </a:bodyPr>
            <a:lstStyle/>
            <a:p>
              <a:endParaRPr lang="en-US"/>
            </a:p>
          </p:txBody>
        </p:sp>
        <p:sp>
          <p:nvSpPr>
            <p:cNvPr id="358616" name="Oval 216"/>
            <p:cNvSpPr>
              <a:spLocks noChangeArrowheads="1"/>
            </p:cNvSpPr>
            <p:nvPr/>
          </p:nvSpPr>
          <p:spPr bwMode="auto">
            <a:xfrm>
              <a:off x="1765459" y="5620975"/>
              <a:ext cx="125730" cy="133138"/>
            </a:xfrm>
            <a:prstGeom prst="ellipse">
              <a:avLst/>
            </a:prstGeom>
            <a:solidFill>
              <a:srgbClr val="808080"/>
            </a:solidFill>
            <a:ln w="9525">
              <a:solidFill>
                <a:srgbClr val="808080"/>
              </a:solidFill>
              <a:round/>
              <a:headEnd/>
              <a:tailEnd/>
            </a:ln>
          </p:spPr>
          <p:txBody>
            <a:bodyPr lIns="101882" tIns="50941" rIns="101882" bIns="50941">
              <a:prstTxWarp prst="textNoShape">
                <a:avLst/>
              </a:prstTxWarp>
            </a:bodyPr>
            <a:lstStyle/>
            <a:p>
              <a:endParaRPr lang="en-US"/>
            </a:p>
          </p:txBody>
        </p:sp>
        <p:sp>
          <p:nvSpPr>
            <p:cNvPr id="358617" name="Text Box 217"/>
            <p:cNvSpPr txBox="1">
              <a:spLocks noChangeArrowheads="1"/>
            </p:cNvSpPr>
            <p:nvPr/>
          </p:nvSpPr>
          <p:spPr bwMode="auto">
            <a:xfrm>
              <a:off x="8341837" y="4356160"/>
              <a:ext cx="649605" cy="536152"/>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sz="2200" dirty="0">
                  <a:solidFill>
                    <a:srgbClr val="FF0000"/>
                  </a:solidFill>
                  <a:latin typeface="Symbol" charset="2"/>
                </a:rPr>
                <a:t>l</a:t>
              </a:r>
              <a:r>
                <a:rPr lang="en-US" sz="2200" baseline="-25000" dirty="0">
                  <a:solidFill>
                    <a:srgbClr val="FF0000"/>
                  </a:solidFill>
                  <a:latin typeface="Arial" charset="0"/>
                </a:rPr>
                <a:t>out</a:t>
              </a:r>
              <a:endParaRPr lang="en-US" sz="2200" dirty="0"/>
            </a:p>
          </p:txBody>
        </p:sp>
        <p:grpSp>
          <p:nvGrpSpPr>
            <p:cNvPr id="11" name="Group 218"/>
            <p:cNvGrpSpPr>
              <a:grpSpLocks/>
            </p:cNvGrpSpPr>
            <p:nvPr/>
          </p:nvGrpSpPr>
          <p:grpSpPr bwMode="auto">
            <a:xfrm>
              <a:off x="5046663" y="6149930"/>
              <a:ext cx="424339" cy="361632"/>
              <a:chOff x="11283" y="10423"/>
              <a:chExt cx="475" cy="374"/>
            </a:xfrm>
          </p:grpSpPr>
          <p:sp>
            <p:nvSpPr>
              <p:cNvPr id="358619" name="Rectangle 219"/>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8620" name="Line 220"/>
              <p:cNvSpPr>
                <a:spLocks noChangeShapeType="1"/>
              </p:cNvSpPr>
              <p:nvPr/>
            </p:nvSpPr>
            <p:spPr bwMode="auto">
              <a:xfrm>
                <a:off x="1168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621" name="Line 221"/>
              <p:cNvSpPr>
                <a:spLocks noChangeShapeType="1"/>
              </p:cNvSpPr>
              <p:nvPr/>
            </p:nvSpPr>
            <p:spPr bwMode="auto">
              <a:xfrm>
                <a:off x="11621"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622" name="Line 222"/>
              <p:cNvSpPr>
                <a:spLocks noChangeShapeType="1"/>
              </p:cNvSpPr>
              <p:nvPr/>
            </p:nvSpPr>
            <p:spPr bwMode="auto">
              <a:xfrm>
                <a:off x="1155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623" name="Line 223"/>
              <p:cNvSpPr>
                <a:spLocks noChangeShapeType="1"/>
              </p:cNvSpPr>
              <p:nvPr/>
            </p:nvSpPr>
            <p:spPr bwMode="auto">
              <a:xfrm>
                <a:off x="11491" y="10495"/>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624" name="Line 224"/>
              <p:cNvSpPr>
                <a:spLocks noChangeShapeType="1"/>
              </p:cNvSpPr>
              <p:nvPr/>
            </p:nvSpPr>
            <p:spPr bwMode="auto">
              <a:xfrm>
                <a:off x="11426" y="10495"/>
                <a:ext cx="2"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625" name="Line 225"/>
              <p:cNvSpPr>
                <a:spLocks noChangeShapeType="1"/>
              </p:cNvSpPr>
              <p:nvPr/>
            </p:nvSpPr>
            <p:spPr bwMode="auto">
              <a:xfrm>
                <a:off x="11360" y="10495"/>
                <a:ext cx="3" cy="231"/>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8626" name="Line 226"/>
            <p:cNvSpPr>
              <a:spLocks noChangeShapeType="1"/>
            </p:cNvSpPr>
            <p:nvPr/>
          </p:nvSpPr>
          <p:spPr bwMode="auto">
            <a:xfrm>
              <a:off x="5329555" y="4771767"/>
              <a:ext cx="373698" cy="0"/>
            </a:xfrm>
            <a:prstGeom prst="line">
              <a:avLst/>
            </a:prstGeom>
            <a:noFill/>
            <a:ln w="38100">
              <a:solidFill>
                <a:srgbClr val="FFFFFF"/>
              </a:solidFill>
              <a:prstDash val="sysDot"/>
              <a:round/>
              <a:headEnd/>
              <a:tailEnd/>
            </a:ln>
          </p:spPr>
          <p:txBody>
            <a:bodyPr lIns="101882" tIns="50941" rIns="101882" bIns="50941">
              <a:prstTxWarp prst="textNoShape">
                <a:avLst/>
              </a:prstTxWarp>
            </a:bodyPr>
            <a:lstStyle/>
            <a:p>
              <a:endParaRPr lang="en-US"/>
            </a:p>
          </p:txBody>
        </p:sp>
        <p:sp>
          <p:nvSpPr>
            <p:cNvPr id="358627" name="Freeform 227"/>
            <p:cNvSpPr>
              <a:spLocks/>
            </p:cNvSpPr>
            <p:nvPr/>
          </p:nvSpPr>
          <p:spPr bwMode="auto">
            <a:xfrm>
              <a:off x="1830070" y="5732523"/>
              <a:ext cx="5340033" cy="1392555"/>
            </a:xfrm>
            <a:custGeom>
              <a:avLst/>
              <a:gdLst/>
              <a:ahLst/>
              <a:cxnLst>
                <a:cxn ang="0">
                  <a:pos x="0" y="0"/>
                </a:cxn>
                <a:cxn ang="0">
                  <a:pos x="0" y="1486"/>
                </a:cxn>
                <a:cxn ang="0">
                  <a:pos x="1005" y="1501"/>
                </a:cxn>
                <a:cxn ang="0">
                  <a:pos x="1860" y="706"/>
                </a:cxn>
                <a:cxn ang="0">
                  <a:pos x="5085" y="721"/>
                </a:cxn>
                <a:cxn ang="0">
                  <a:pos x="4305" y="1456"/>
                </a:cxn>
                <a:cxn ang="0">
                  <a:pos x="6225" y="1456"/>
                </a:cxn>
                <a:cxn ang="0">
                  <a:pos x="6220" y="391"/>
                </a:cxn>
              </a:cxnLst>
              <a:rect l="0" t="0" r="r" b="b"/>
              <a:pathLst>
                <a:path w="6225" h="1501">
                  <a:moveTo>
                    <a:pt x="0" y="0"/>
                  </a:moveTo>
                  <a:lnTo>
                    <a:pt x="0" y="1486"/>
                  </a:lnTo>
                  <a:lnTo>
                    <a:pt x="1005" y="1501"/>
                  </a:lnTo>
                  <a:lnTo>
                    <a:pt x="1860" y="706"/>
                  </a:lnTo>
                  <a:lnTo>
                    <a:pt x="5085" y="721"/>
                  </a:lnTo>
                  <a:lnTo>
                    <a:pt x="4305" y="1456"/>
                  </a:lnTo>
                  <a:lnTo>
                    <a:pt x="6225" y="1456"/>
                  </a:lnTo>
                  <a:lnTo>
                    <a:pt x="6220" y="391"/>
                  </a:lnTo>
                </a:path>
              </a:pathLst>
            </a:custGeom>
            <a:noFill/>
            <a:ln w="38100" cmpd="sng">
              <a:solidFill>
                <a:srgbClr val="0000FF"/>
              </a:solidFill>
              <a:round/>
              <a:headEnd type="none" w="med" len="med"/>
              <a:tailEnd type="triangle" w="med" len="med"/>
            </a:ln>
          </p:spPr>
          <p:txBody>
            <a:bodyPr lIns="101882" tIns="50941" rIns="101882" bIns="50941">
              <a:prstTxWarp prst="textNoShape">
                <a:avLst/>
              </a:prstTxWarp>
            </a:bodyPr>
            <a:lstStyle/>
            <a:p>
              <a:endParaRPr lang="en-US"/>
            </a:p>
          </p:txBody>
        </p:sp>
        <p:sp>
          <p:nvSpPr>
            <p:cNvPr id="358628" name="Freeform 228"/>
            <p:cNvSpPr>
              <a:spLocks/>
            </p:cNvSpPr>
            <p:nvPr/>
          </p:nvSpPr>
          <p:spPr bwMode="auto">
            <a:xfrm>
              <a:off x="3104833" y="4410135"/>
              <a:ext cx="4631055" cy="1865736"/>
            </a:xfrm>
            <a:custGeom>
              <a:avLst/>
              <a:gdLst/>
              <a:ahLst/>
              <a:cxnLst>
                <a:cxn ang="0">
                  <a:pos x="0" y="0"/>
                </a:cxn>
                <a:cxn ang="0">
                  <a:pos x="0" y="1485"/>
                </a:cxn>
                <a:cxn ang="0">
                  <a:pos x="1005" y="1500"/>
                </a:cxn>
                <a:cxn ang="0">
                  <a:pos x="540" y="2010"/>
                </a:cxn>
                <a:cxn ang="0">
                  <a:pos x="3615" y="2010"/>
                </a:cxn>
                <a:cxn ang="0">
                  <a:pos x="4350" y="1275"/>
                </a:cxn>
                <a:cxn ang="0">
                  <a:pos x="5400" y="1290"/>
                </a:cxn>
                <a:cxn ang="0">
                  <a:pos x="5400" y="120"/>
                </a:cxn>
              </a:cxnLst>
              <a:rect l="0" t="0" r="r" b="b"/>
              <a:pathLst>
                <a:path w="5400" h="2010">
                  <a:moveTo>
                    <a:pt x="0" y="0"/>
                  </a:moveTo>
                  <a:lnTo>
                    <a:pt x="0" y="1485"/>
                  </a:lnTo>
                  <a:lnTo>
                    <a:pt x="1005" y="1500"/>
                  </a:lnTo>
                  <a:lnTo>
                    <a:pt x="540" y="2010"/>
                  </a:lnTo>
                  <a:lnTo>
                    <a:pt x="3615" y="2010"/>
                  </a:lnTo>
                  <a:lnTo>
                    <a:pt x="4350" y="1275"/>
                  </a:lnTo>
                  <a:lnTo>
                    <a:pt x="5400" y="1290"/>
                  </a:lnTo>
                  <a:lnTo>
                    <a:pt x="5400" y="120"/>
                  </a:lnTo>
                </a:path>
              </a:pathLst>
            </a:custGeom>
            <a:noFill/>
            <a:ln w="38100" cmpd="sng">
              <a:solidFill>
                <a:srgbClr val="FF0000"/>
              </a:solidFill>
              <a:round/>
              <a:headEnd type="none" w="med" len="med"/>
              <a:tailEnd type="triangle" w="med" len="med"/>
            </a:ln>
          </p:spPr>
          <p:txBody>
            <a:bodyPr lIns="101882" tIns="50941" rIns="101882" bIns="50941">
              <a:prstTxWarp prst="textNoShape">
                <a:avLst/>
              </a:prstTxWarp>
            </a:bodyPr>
            <a:lstStyle/>
            <a:p>
              <a:endParaRPr lang="en-US"/>
            </a:p>
          </p:txBody>
        </p:sp>
        <p:sp>
          <p:nvSpPr>
            <p:cNvPr id="358629" name="Oval 229"/>
            <p:cNvSpPr>
              <a:spLocks noChangeArrowheads="1"/>
            </p:cNvSpPr>
            <p:nvPr/>
          </p:nvSpPr>
          <p:spPr bwMode="auto">
            <a:xfrm>
              <a:off x="3040222" y="4606244"/>
              <a:ext cx="123983" cy="131339"/>
            </a:xfrm>
            <a:prstGeom prst="ellipse">
              <a:avLst/>
            </a:prstGeom>
            <a:solidFill>
              <a:srgbClr val="FF0000"/>
            </a:solidFill>
            <a:ln w="9525">
              <a:solidFill>
                <a:srgbClr val="FF0000"/>
              </a:solidFill>
              <a:round/>
              <a:headEnd/>
              <a:tailEnd/>
            </a:ln>
          </p:spPr>
          <p:txBody>
            <a:bodyPr lIns="101882" tIns="50941" rIns="101882" bIns="50941">
              <a:prstTxWarp prst="textNoShape">
                <a:avLst/>
              </a:prstTxWarp>
            </a:bodyPr>
            <a:lstStyle/>
            <a:p>
              <a:endParaRPr lang="en-US"/>
            </a:p>
          </p:txBody>
        </p:sp>
        <p:sp>
          <p:nvSpPr>
            <p:cNvPr id="358630" name="Text Box 230"/>
            <p:cNvSpPr txBox="1">
              <a:spLocks noChangeArrowheads="1"/>
            </p:cNvSpPr>
            <p:nvPr/>
          </p:nvSpPr>
          <p:spPr bwMode="auto">
            <a:xfrm>
              <a:off x="3698558" y="4500093"/>
              <a:ext cx="2584450" cy="699876"/>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sz="2200" dirty="0" err="1">
                  <a:solidFill>
                    <a:srgbClr val="FF0000"/>
                  </a:solidFill>
                  <a:latin typeface="Symbol" charset="2"/>
                </a:rPr>
                <a:t>l</a:t>
              </a:r>
              <a:r>
                <a:rPr lang="en-US" sz="2200" dirty="0" err="1">
                  <a:solidFill>
                    <a:srgbClr val="FF0000"/>
                  </a:solidFill>
                  <a:latin typeface="Arial" charset="0"/>
                </a:rPr>
                <a:t>'</a:t>
              </a:r>
              <a:r>
                <a:rPr lang="en-US" sz="2200" baseline="-25000" dirty="0" err="1">
                  <a:solidFill>
                    <a:srgbClr val="FF0000"/>
                  </a:solidFill>
                  <a:latin typeface="Arial" charset="0"/>
                </a:rPr>
                <a:t>in</a:t>
              </a:r>
              <a:endParaRPr lang="en-US" dirty="0">
                <a:solidFill>
                  <a:schemeClr val="tx2"/>
                </a:solidFill>
              </a:endParaRPr>
            </a:p>
          </p:txBody>
        </p:sp>
        <p:sp>
          <p:nvSpPr>
            <p:cNvPr id="358631" name="Line 231"/>
            <p:cNvSpPr>
              <a:spLocks noChangeShapeType="1"/>
            </p:cNvSpPr>
            <p:nvPr/>
          </p:nvSpPr>
          <p:spPr bwMode="auto">
            <a:xfrm>
              <a:off x="3200877" y="4681809"/>
              <a:ext cx="565785" cy="0"/>
            </a:xfrm>
            <a:prstGeom prst="line">
              <a:avLst/>
            </a:prstGeom>
            <a:noFill/>
            <a:ln w="12700">
              <a:solidFill>
                <a:schemeClr val="tx1"/>
              </a:solidFill>
              <a:round/>
              <a:headEnd type="triangle" w="med" len="med"/>
              <a:tailEnd/>
            </a:ln>
            <a:effectLst/>
          </p:spPr>
          <p:txBody>
            <a:bodyPr wrap="none" lIns="101882" tIns="50941" rIns="101882" bIns="50941">
              <a:prstTxWarp prst="textNoShape">
                <a:avLst/>
              </a:prstTxWarp>
            </a:bodyPr>
            <a:lstStyle/>
            <a:p>
              <a:endParaRPr lang="en-US"/>
            </a:p>
          </p:txBody>
        </p:sp>
        <p:sp>
          <p:nvSpPr>
            <p:cNvPr id="358632" name="Line 232"/>
            <p:cNvSpPr>
              <a:spLocks noChangeShapeType="1"/>
            </p:cNvSpPr>
            <p:nvPr/>
          </p:nvSpPr>
          <p:spPr bwMode="auto">
            <a:xfrm>
              <a:off x="3195638" y="4417331"/>
              <a:ext cx="565785" cy="0"/>
            </a:xfrm>
            <a:prstGeom prst="line">
              <a:avLst/>
            </a:prstGeom>
            <a:noFill/>
            <a:ln w="12700">
              <a:solidFill>
                <a:schemeClr val="tx1"/>
              </a:solidFill>
              <a:round/>
              <a:headEnd type="triangle" w="med" len="med"/>
              <a:tailEnd/>
            </a:ln>
            <a:effectLst/>
          </p:spPr>
          <p:txBody>
            <a:bodyPr wrap="none" lIns="101882" tIns="50941" rIns="101882" bIns="50941">
              <a:prstTxWarp prst="textNoShape">
                <a:avLst/>
              </a:prstTxWarp>
            </a:bodyPr>
            <a:lstStyle/>
            <a:p>
              <a:endParaRPr lang="en-US"/>
            </a:p>
          </p:txBody>
        </p:sp>
        <p:sp>
          <p:nvSpPr>
            <p:cNvPr id="358633" name="Line 233"/>
            <p:cNvSpPr>
              <a:spLocks noChangeShapeType="1"/>
            </p:cNvSpPr>
            <p:nvPr/>
          </p:nvSpPr>
          <p:spPr bwMode="auto">
            <a:xfrm>
              <a:off x="7828439" y="4590051"/>
              <a:ext cx="565785" cy="0"/>
            </a:xfrm>
            <a:prstGeom prst="line">
              <a:avLst/>
            </a:prstGeom>
            <a:noFill/>
            <a:ln w="12700">
              <a:solidFill>
                <a:schemeClr val="tx1"/>
              </a:solidFill>
              <a:round/>
              <a:headEnd type="triangle" w="med" len="med"/>
              <a:tailEnd/>
            </a:ln>
            <a:effectLst/>
          </p:spPr>
          <p:txBody>
            <a:bodyPr wrap="none" lIns="101882" tIns="50941" rIns="101882" bIns="50941">
              <a:prstTxWarp prst="textNoShape">
                <a:avLst/>
              </a:prstTxWarp>
            </a:bodyPr>
            <a:lstStyle/>
            <a:p>
              <a:endParaRPr lang="en-US"/>
            </a:p>
          </p:txBody>
        </p:sp>
        <p:sp>
          <p:nvSpPr>
            <p:cNvPr id="358634" name="Rectangle 234"/>
            <p:cNvSpPr>
              <a:spLocks noChangeArrowheads="1"/>
            </p:cNvSpPr>
            <p:nvPr/>
          </p:nvSpPr>
          <p:spPr bwMode="auto">
            <a:xfrm>
              <a:off x="2982595" y="4312980"/>
              <a:ext cx="268923" cy="176318"/>
            </a:xfrm>
            <a:prstGeom prst="rect">
              <a:avLst/>
            </a:prstGeom>
            <a:solidFill>
              <a:schemeClr val="accent1"/>
            </a:solidFill>
            <a:ln w="9525">
              <a:solidFill>
                <a:srgbClr val="006600"/>
              </a:solidFill>
              <a:miter lim="800000"/>
              <a:headEnd/>
              <a:tailEnd/>
            </a:ln>
            <a:effectLst/>
          </p:spPr>
          <p:txBody>
            <a:bodyPr wrap="none" lIns="101882" tIns="50941" rIns="101882" bIns="50941" anchor="ctr">
              <a:prstTxWarp prst="textNoShape">
                <a:avLst/>
              </a:prstTxWarp>
            </a:bodyPr>
            <a:lstStyle/>
            <a:p>
              <a:endParaRPr lang="en-US"/>
            </a:p>
          </p:txBody>
        </p:sp>
        <p:sp>
          <p:nvSpPr>
            <p:cNvPr id="358635" name="Rectangle 235"/>
            <p:cNvSpPr>
              <a:spLocks noChangeArrowheads="1"/>
            </p:cNvSpPr>
            <p:nvPr/>
          </p:nvSpPr>
          <p:spPr bwMode="auto">
            <a:xfrm>
              <a:off x="2619375" y="4577458"/>
              <a:ext cx="268923" cy="176318"/>
            </a:xfrm>
            <a:prstGeom prst="rect">
              <a:avLst/>
            </a:prstGeom>
            <a:solidFill>
              <a:schemeClr val="accent1"/>
            </a:solidFill>
            <a:ln w="9525">
              <a:solidFill>
                <a:srgbClr val="006600"/>
              </a:solidFill>
              <a:miter lim="800000"/>
              <a:headEnd/>
              <a:tailEnd/>
            </a:ln>
            <a:effectLst/>
          </p:spPr>
          <p:txBody>
            <a:bodyPr wrap="none" lIns="101882" tIns="50941" rIns="101882" bIns="50941" anchor="ctr">
              <a:prstTxWarp prst="textNoShape">
                <a:avLst/>
              </a:prstTxWarp>
            </a:bodyPr>
            <a:lstStyle/>
            <a:p>
              <a:endParaRPr lang="en-US"/>
            </a:p>
          </p:txBody>
        </p:sp>
        <p:sp>
          <p:nvSpPr>
            <p:cNvPr id="358636" name="Text Box 236"/>
            <p:cNvSpPr txBox="1">
              <a:spLocks noChangeArrowheads="1"/>
            </p:cNvSpPr>
            <p:nvPr/>
          </p:nvSpPr>
          <p:spPr bwMode="auto">
            <a:xfrm>
              <a:off x="1913811" y="4453315"/>
              <a:ext cx="693342" cy="379876"/>
            </a:xfrm>
            <a:prstGeom prst="rect">
              <a:avLst/>
            </a:prstGeom>
            <a:noFill/>
            <a:ln w="9525">
              <a:noFill/>
              <a:miter lim="800000"/>
              <a:headEnd/>
              <a:tailEnd/>
            </a:ln>
            <a:effectLst/>
          </p:spPr>
          <p:txBody>
            <a:bodyPr wrap="none" lIns="101882" tIns="50941" rIns="101882" bIns="50941">
              <a:prstTxWarp prst="textNoShape">
                <a:avLst/>
              </a:prstTxWarp>
              <a:spAutoFit/>
            </a:bodyPr>
            <a:lstStyle/>
            <a:p>
              <a:r>
                <a:rPr lang="en-US">
                  <a:solidFill>
                    <a:srgbClr val="006600"/>
                  </a:solidFill>
                  <a:latin typeface="Arial" charset="0"/>
                </a:rPr>
                <a:t>copy</a:t>
              </a:r>
            </a:p>
          </p:txBody>
        </p:sp>
        <p:grpSp>
          <p:nvGrpSpPr>
            <p:cNvPr id="12" name="Group 240"/>
            <p:cNvGrpSpPr>
              <a:grpSpLocks/>
            </p:cNvGrpSpPr>
            <p:nvPr/>
          </p:nvGrpSpPr>
          <p:grpSpPr bwMode="auto">
            <a:xfrm>
              <a:off x="1514000" y="3958544"/>
              <a:ext cx="1042511" cy="985943"/>
              <a:chOff x="3283" y="2142"/>
              <a:chExt cx="597" cy="548"/>
            </a:xfrm>
          </p:grpSpPr>
          <p:grpSp>
            <p:nvGrpSpPr>
              <p:cNvPr id="13" name="Group 241"/>
              <p:cNvGrpSpPr>
                <a:grpSpLocks/>
              </p:cNvGrpSpPr>
              <p:nvPr/>
            </p:nvGrpSpPr>
            <p:grpSpPr bwMode="auto">
              <a:xfrm>
                <a:off x="3283" y="2387"/>
                <a:ext cx="597" cy="303"/>
                <a:chOff x="990" y="4570"/>
                <a:chExt cx="597" cy="380"/>
              </a:xfrm>
            </p:grpSpPr>
            <p:pic>
              <p:nvPicPr>
                <p:cNvPr id="358642" name="Picture 242"/>
                <p:cNvPicPr>
                  <a:picLocks noChangeAspect="1" noChangeArrowheads="1"/>
                </p:cNvPicPr>
                <p:nvPr/>
              </p:nvPicPr>
              <p:blipFill>
                <a:blip r:embed="rId3" cstate="print"/>
                <a:srcRect/>
                <a:stretch>
                  <a:fillRect/>
                </a:stretch>
              </p:blipFill>
              <p:spPr bwMode="auto">
                <a:xfrm>
                  <a:off x="990" y="4570"/>
                  <a:ext cx="597" cy="380"/>
                </a:xfrm>
                <a:prstGeom prst="rect">
                  <a:avLst/>
                </a:prstGeom>
                <a:noFill/>
                <a:ln w="9525">
                  <a:noFill/>
                  <a:miter lim="800000"/>
                  <a:headEnd/>
                  <a:tailEnd/>
                </a:ln>
                <a:effectLst/>
              </p:spPr>
            </p:pic>
            <p:sp>
              <p:nvSpPr>
                <p:cNvPr id="358643" name="Rectangle 243"/>
                <p:cNvSpPr>
                  <a:spLocks noChangeArrowheads="1"/>
                </p:cNvSpPr>
                <p:nvPr/>
              </p:nvSpPr>
              <p:spPr bwMode="auto">
                <a:xfrm>
                  <a:off x="1124" y="4679"/>
                  <a:ext cx="360" cy="148"/>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grpSp>
          <p:sp>
            <p:nvSpPr>
              <p:cNvPr id="358644" name="Text Box 244"/>
              <p:cNvSpPr txBox="1">
                <a:spLocks noChangeArrowheads="1"/>
              </p:cNvSpPr>
              <p:nvPr/>
            </p:nvSpPr>
            <p:spPr bwMode="auto">
              <a:xfrm>
                <a:off x="3343" y="2461"/>
                <a:ext cx="479" cy="144"/>
              </a:xfrm>
              <a:prstGeom prst="rect">
                <a:avLst/>
              </a:prstGeom>
              <a:noFill/>
              <a:ln w="9525">
                <a:noFill/>
                <a:miter lim="800000"/>
                <a:headEnd/>
                <a:tailEnd/>
              </a:ln>
              <a:effectLst/>
            </p:spPr>
            <p:txBody>
              <a:bodyPr>
                <a:prstTxWarp prst="textNoShape">
                  <a:avLst/>
                </a:prstTxWarp>
                <a:spAutoFit/>
              </a:bodyPr>
              <a:lstStyle/>
              <a:p>
                <a:pPr>
                  <a:lnSpc>
                    <a:spcPct val="80000"/>
                  </a:lnSpc>
                </a:pPr>
                <a:r>
                  <a:rPr lang="en-US" sz="1300" b="1" i="1" dirty="0">
                    <a:solidFill>
                      <a:schemeClr val="accent2"/>
                    </a:solidFill>
                  </a:rPr>
                  <a:t>timeout</a:t>
                </a:r>
              </a:p>
            </p:txBody>
          </p:sp>
          <p:pic>
            <p:nvPicPr>
              <p:cNvPr id="358645" name="Picture 245"/>
              <p:cNvPicPr>
                <a:picLocks noChangeAspect="1" noChangeArrowheads="1"/>
              </p:cNvPicPr>
              <p:nvPr/>
            </p:nvPicPr>
            <p:blipFill>
              <a:blip r:embed="rId4" cstate="print"/>
              <a:srcRect/>
              <a:stretch>
                <a:fillRect/>
              </a:stretch>
            </p:blipFill>
            <p:spPr bwMode="auto">
              <a:xfrm flipH="1">
                <a:off x="3419" y="2142"/>
                <a:ext cx="262" cy="245"/>
              </a:xfrm>
              <a:prstGeom prst="rect">
                <a:avLst/>
              </a:prstGeom>
              <a:noFill/>
              <a:ln w="9525">
                <a:noFill/>
                <a:miter lim="800000"/>
                <a:headEnd/>
                <a:tailEnd/>
              </a:ln>
              <a:effectLst/>
            </p:spPr>
          </p:pic>
        </p:grpSp>
      </p:grpSp>
      <p:grpSp>
        <p:nvGrpSpPr>
          <p:cNvPr id="17" name="Group 16"/>
          <p:cNvGrpSpPr/>
          <p:nvPr/>
        </p:nvGrpSpPr>
        <p:grpSpPr>
          <a:xfrm>
            <a:off x="5203546" y="5374223"/>
            <a:ext cx="4854852" cy="2337122"/>
            <a:chOff x="5203546" y="5374223"/>
            <a:chExt cx="4854852" cy="2337122"/>
          </a:xfrm>
        </p:grpSpPr>
        <p:sp>
          <p:nvSpPr>
            <p:cNvPr id="358656" name="Text Box 256"/>
            <p:cNvSpPr txBox="1">
              <a:spLocks noChangeArrowheads="1"/>
            </p:cNvSpPr>
            <p:nvPr/>
          </p:nvSpPr>
          <p:spPr bwMode="auto">
            <a:xfrm rot="16200000">
              <a:off x="5058935" y="6183162"/>
              <a:ext cx="699876" cy="410654"/>
            </a:xfrm>
            <a:prstGeom prst="rect">
              <a:avLst/>
            </a:prstGeom>
            <a:noFill/>
            <a:ln w="9525">
              <a:noFill/>
              <a:miter lim="800000"/>
              <a:headEnd/>
              <a:tailEnd/>
            </a:ln>
            <a:effectLst/>
          </p:spPr>
          <p:txBody>
            <a:bodyPr lIns="101882" tIns="50941" rIns="101882" bIns="50941">
              <a:prstTxWarp prst="textNoShape">
                <a:avLst/>
              </a:prstTxWarp>
              <a:spAutoFit/>
            </a:bodyPr>
            <a:lstStyle/>
            <a:p>
              <a:pPr algn="l" eaLnBrk="1" hangingPunct="1"/>
              <a:r>
                <a:rPr lang="en-US" sz="2000" dirty="0">
                  <a:latin typeface="Symbol" charset="2"/>
                  <a:ea typeface="Arial" charset="0"/>
                  <a:cs typeface="Arial" charset="0"/>
                </a:rPr>
                <a:t>l</a:t>
              </a:r>
              <a:r>
                <a:rPr lang="en-US" sz="2000" baseline="-25000" dirty="0">
                  <a:latin typeface="Arial" charset="0"/>
                  <a:ea typeface="Arial" charset="0"/>
                  <a:cs typeface="Arial" charset="0"/>
                </a:rPr>
                <a:t>out</a:t>
              </a:r>
            </a:p>
          </p:txBody>
        </p:sp>
        <p:grpSp>
          <p:nvGrpSpPr>
            <p:cNvPr id="264" name="Group 263"/>
            <p:cNvGrpSpPr/>
            <p:nvPr/>
          </p:nvGrpSpPr>
          <p:grpSpPr>
            <a:xfrm>
              <a:off x="5216050" y="5374223"/>
              <a:ext cx="4842348" cy="2337122"/>
              <a:chOff x="5216049" y="1410547"/>
              <a:chExt cx="4842348" cy="2337122"/>
            </a:xfrm>
          </p:grpSpPr>
          <p:sp>
            <p:nvSpPr>
              <p:cNvPr id="358646" name="Line 246"/>
              <p:cNvSpPr>
                <a:spLocks noChangeShapeType="1"/>
              </p:cNvSpPr>
              <p:nvPr/>
            </p:nvSpPr>
            <p:spPr bwMode="auto">
              <a:xfrm>
                <a:off x="5601970" y="1410547"/>
                <a:ext cx="0" cy="1944900"/>
              </a:xfrm>
              <a:prstGeom prst="line">
                <a:avLst/>
              </a:prstGeom>
              <a:noFill/>
              <a:ln w="9525">
                <a:solidFill>
                  <a:schemeClr val="tx1"/>
                </a:solidFill>
                <a:round/>
                <a:headEnd/>
                <a:tailEnd/>
              </a:ln>
              <a:effectLst/>
            </p:spPr>
            <p:txBody>
              <a:bodyPr lIns="101882" tIns="50941" rIns="101882" bIns="50941">
                <a:prstTxWarp prst="textNoShape">
                  <a:avLst/>
                </a:prstTxWarp>
              </a:bodyPr>
              <a:lstStyle/>
              <a:p>
                <a:endParaRPr lang="en-US"/>
              </a:p>
            </p:txBody>
          </p:sp>
          <p:sp>
            <p:nvSpPr>
              <p:cNvPr id="358647" name="Line 247"/>
              <p:cNvSpPr>
                <a:spLocks noChangeShapeType="1"/>
              </p:cNvSpPr>
              <p:nvPr/>
            </p:nvSpPr>
            <p:spPr bwMode="auto">
              <a:xfrm rot="5400000">
                <a:off x="6584236" y="2373392"/>
                <a:ext cx="0" cy="1978502"/>
              </a:xfrm>
              <a:prstGeom prst="line">
                <a:avLst/>
              </a:prstGeom>
              <a:noFill/>
              <a:ln w="9525">
                <a:solidFill>
                  <a:schemeClr val="tx1"/>
                </a:solidFill>
                <a:round/>
                <a:headEnd/>
                <a:tailEnd/>
              </a:ln>
              <a:effectLst/>
            </p:spPr>
            <p:txBody>
              <a:bodyPr lIns="101882" tIns="50941" rIns="101882" bIns="50941">
                <a:prstTxWarp prst="textNoShape">
                  <a:avLst/>
                </a:prstTxWarp>
              </a:bodyPr>
              <a:lstStyle/>
              <a:p>
                <a:endParaRPr lang="en-US"/>
              </a:p>
            </p:txBody>
          </p:sp>
          <p:sp>
            <p:nvSpPr>
              <p:cNvPr id="358648" name="Text Box 248"/>
              <p:cNvSpPr txBox="1">
                <a:spLocks noChangeArrowheads="1"/>
              </p:cNvSpPr>
              <p:nvPr/>
            </p:nvSpPr>
            <p:spPr bwMode="auto">
              <a:xfrm>
                <a:off x="5216049" y="1518497"/>
                <a:ext cx="425271" cy="272154"/>
              </a:xfrm>
              <a:prstGeom prst="rect">
                <a:avLst/>
              </a:prstGeom>
              <a:noFill/>
              <a:ln w="9525">
                <a:noFill/>
                <a:miter lim="800000"/>
                <a:headEnd/>
                <a:tailEnd/>
              </a:ln>
              <a:effectLst/>
            </p:spPr>
            <p:txBody>
              <a:bodyPr wrap="none" lIns="101882" tIns="50941" rIns="101882" bIns="50941">
                <a:prstTxWarp prst="textNoShape">
                  <a:avLst/>
                </a:prstTxWarp>
                <a:spAutoFit/>
              </a:bodyPr>
              <a:lstStyle/>
              <a:p>
                <a:pPr algn="l" eaLnBrk="1" hangingPunct="1"/>
                <a:r>
                  <a:rPr lang="en-US" sz="1100" dirty="0">
                    <a:latin typeface="Arial" charset="0"/>
                    <a:ea typeface="Arial" charset="0"/>
                    <a:cs typeface="Arial" charset="0"/>
                  </a:rPr>
                  <a:t>R/2</a:t>
                </a:r>
              </a:p>
            </p:txBody>
          </p:sp>
          <p:sp>
            <p:nvSpPr>
              <p:cNvPr id="358649" name="Line 249"/>
              <p:cNvSpPr>
                <a:spLocks noChangeShapeType="1"/>
              </p:cNvSpPr>
              <p:nvPr/>
            </p:nvSpPr>
            <p:spPr bwMode="auto">
              <a:xfrm rot="5400000">
                <a:off x="7079298" y="174519"/>
                <a:ext cx="0" cy="2968625"/>
              </a:xfrm>
              <a:prstGeom prst="line">
                <a:avLst/>
              </a:prstGeom>
              <a:noFill/>
              <a:ln w="9525">
                <a:solidFill>
                  <a:schemeClr val="tx1"/>
                </a:solidFill>
                <a:prstDash val="dash"/>
                <a:round/>
                <a:headEnd/>
                <a:tailEnd/>
              </a:ln>
              <a:effectLst/>
            </p:spPr>
            <p:txBody>
              <a:bodyPr lIns="101882" tIns="50941" rIns="101882" bIns="50941">
                <a:prstTxWarp prst="textNoShape">
                  <a:avLst/>
                </a:prstTxWarp>
              </a:bodyPr>
              <a:lstStyle/>
              <a:p>
                <a:endParaRPr lang="en-US"/>
              </a:p>
            </p:txBody>
          </p:sp>
          <p:sp>
            <p:nvSpPr>
              <p:cNvPr id="358651" name="Text Box 251"/>
              <p:cNvSpPr txBox="1">
                <a:spLocks noChangeArrowheads="1"/>
              </p:cNvSpPr>
              <p:nvPr/>
            </p:nvSpPr>
            <p:spPr bwMode="auto">
              <a:xfrm>
                <a:off x="7095014" y="3324860"/>
                <a:ext cx="425271" cy="272154"/>
              </a:xfrm>
              <a:prstGeom prst="rect">
                <a:avLst/>
              </a:prstGeom>
              <a:noFill/>
              <a:ln w="9525">
                <a:noFill/>
                <a:miter lim="800000"/>
                <a:headEnd/>
                <a:tailEnd/>
              </a:ln>
              <a:effectLst/>
            </p:spPr>
            <p:txBody>
              <a:bodyPr wrap="none" lIns="101882" tIns="50941" rIns="101882" bIns="50941">
                <a:prstTxWarp prst="textNoShape">
                  <a:avLst/>
                </a:prstTxWarp>
                <a:spAutoFit/>
              </a:bodyPr>
              <a:lstStyle/>
              <a:p>
                <a:pPr algn="l" eaLnBrk="1" hangingPunct="1"/>
                <a:r>
                  <a:rPr lang="en-US" sz="1100" dirty="0">
                    <a:latin typeface="Arial" charset="0"/>
                    <a:ea typeface="Arial" charset="0"/>
                    <a:cs typeface="Arial" charset="0"/>
                  </a:rPr>
                  <a:t>R/2</a:t>
                </a:r>
              </a:p>
            </p:txBody>
          </p:sp>
          <p:grpSp>
            <p:nvGrpSpPr>
              <p:cNvPr id="14" name="Group 253"/>
              <p:cNvGrpSpPr>
                <a:grpSpLocks/>
              </p:cNvGrpSpPr>
              <p:nvPr/>
            </p:nvGrpSpPr>
            <p:grpSpPr bwMode="auto">
              <a:xfrm>
                <a:off x="6221897" y="3348254"/>
                <a:ext cx="459264" cy="399415"/>
                <a:chOff x="3655" y="1791"/>
                <a:chExt cx="263" cy="222"/>
              </a:xfrm>
            </p:grpSpPr>
            <p:sp>
              <p:nvSpPr>
                <p:cNvPr id="358654" name="Text Box 254"/>
                <p:cNvSpPr txBox="1">
                  <a:spLocks noChangeArrowheads="1"/>
                </p:cNvSpPr>
                <p:nvPr/>
              </p:nvSpPr>
              <p:spPr bwMode="auto">
                <a:xfrm>
                  <a:off x="3655" y="1791"/>
                  <a:ext cx="263" cy="222"/>
                </a:xfrm>
                <a:prstGeom prst="rect">
                  <a:avLst/>
                </a:prstGeom>
                <a:noFill/>
                <a:ln w="9525">
                  <a:noFill/>
                  <a:miter lim="800000"/>
                  <a:headEnd/>
                  <a:tailEnd/>
                </a:ln>
                <a:effectLst/>
              </p:spPr>
              <p:txBody>
                <a:bodyPr wrap="none">
                  <a:prstTxWarp prst="textNoShape">
                    <a:avLst/>
                  </a:prstTxWarp>
                  <a:spAutoFit/>
                </a:bodyPr>
                <a:lstStyle/>
                <a:p>
                  <a:pPr algn="l" eaLnBrk="1" hangingPunct="1"/>
                  <a:r>
                    <a:rPr lang="en-US" sz="2000" dirty="0" err="1">
                      <a:latin typeface="Symbol" charset="2"/>
                      <a:ea typeface="Arial" charset="0"/>
                      <a:cs typeface="Arial" charset="0"/>
                    </a:rPr>
                    <a:t>l</a:t>
                  </a:r>
                  <a:r>
                    <a:rPr lang="en-US" sz="2000" baseline="-25000" dirty="0" err="1">
                      <a:latin typeface="Arial" charset="0"/>
                      <a:ea typeface="Arial" charset="0"/>
                      <a:cs typeface="Arial" charset="0"/>
                    </a:rPr>
                    <a:t>in</a:t>
                  </a:r>
                  <a:endParaRPr lang="en-US" sz="2000" baseline="-25000" dirty="0">
                    <a:latin typeface="Arial" charset="0"/>
                    <a:ea typeface="Arial" charset="0"/>
                    <a:cs typeface="Arial" charset="0"/>
                  </a:endParaRPr>
                </a:p>
              </p:txBody>
            </p:sp>
            <p:sp>
              <p:nvSpPr>
                <p:cNvPr id="358655" name="Line 255"/>
                <p:cNvSpPr>
                  <a:spLocks noChangeShapeType="1"/>
                </p:cNvSpPr>
                <p:nvPr/>
              </p:nvSpPr>
              <p:spPr bwMode="auto">
                <a:xfrm flipV="1">
                  <a:off x="3810" y="1846"/>
                  <a:ext cx="24" cy="24"/>
                </a:xfrm>
                <a:prstGeom prst="line">
                  <a:avLst/>
                </a:prstGeom>
                <a:noFill/>
                <a:ln w="19050">
                  <a:solidFill>
                    <a:schemeClr val="tx1"/>
                  </a:solidFill>
                  <a:round/>
                  <a:headEnd/>
                  <a:tailEnd/>
                </a:ln>
                <a:effectLst/>
              </p:spPr>
              <p:txBody>
                <a:bodyPr>
                  <a:prstTxWarp prst="textNoShape">
                    <a:avLst/>
                  </a:prstTxWarp>
                </a:bodyPr>
                <a:lstStyle/>
                <a:p>
                  <a:endParaRPr lang="en-US"/>
                </a:p>
              </p:txBody>
            </p:sp>
          </p:grpSp>
          <p:sp>
            <p:nvSpPr>
              <p:cNvPr id="358657" name="Line 257"/>
              <p:cNvSpPr>
                <a:spLocks noChangeShapeType="1"/>
              </p:cNvSpPr>
              <p:nvPr/>
            </p:nvSpPr>
            <p:spPr bwMode="auto">
              <a:xfrm rot="10800000" flipH="1">
                <a:off x="5556568" y="1658832"/>
                <a:ext cx="1779429" cy="1727200"/>
              </a:xfrm>
              <a:prstGeom prst="line">
                <a:avLst/>
              </a:prstGeom>
              <a:noFill/>
              <a:ln w="9525">
                <a:solidFill>
                  <a:schemeClr val="tx1"/>
                </a:solidFill>
                <a:prstDash val="dash"/>
                <a:round/>
                <a:headEnd/>
                <a:tailEnd/>
              </a:ln>
              <a:effectLst/>
            </p:spPr>
            <p:txBody>
              <a:bodyPr lIns="101882" tIns="50941" rIns="101882" bIns="50941">
                <a:prstTxWarp prst="textNoShape">
                  <a:avLst/>
                </a:prstTxWarp>
              </a:bodyPr>
              <a:lstStyle/>
              <a:p>
                <a:endParaRPr lang="en-US"/>
              </a:p>
            </p:txBody>
          </p:sp>
          <p:grpSp>
            <p:nvGrpSpPr>
              <p:cNvPr id="15" name="Group 262"/>
              <p:cNvGrpSpPr>
                <a:grpSpLocks/>
              </p:cNvGrpSpPr>
              <p:nvPr/>
            </p:nvGrpSpPr>
            <p:grpSpPr bwMode="auto">
              <a:xfrm>
                <a:off x="7280114" y="1676824"/>
                <a:ext cx="2778283" cy="1689417"/>
                <a:chOff x="4169" y="932"/>
                <a:chExt cx="1591" cy="939"/>
              </a:xfrm>
            </p:grpSpPr>
            <p:sp>
              <p:nvSpPr>
                <p:cNvPr id="358650" name="Line 250"/>
                <p:cNvSpPr>
                  <a:spLocks noChangeShapeType="1"/>
                </p:cNvSpPr>
                <p:nvPr/>
              </p:nvSpPr>
              <p:spPr bwMode="auto">
                <a:xfrm rot="10800000">
                  <a:off x="4196" y="932"/>
                  <a:ext cx="0" cy="932"/>
                </a:xfrm>
                <a:prstGeom prst="line">
                  <a:avLst/>
                </a:prstGeom>
                <a:noFill/>
                <a:ln w="9525">
                  <a:solidFill>
                    <a:schemeClr val="tx1"/>
                  </a:solidFill>
                  <a:prstDash val="dash"/>
                  <a:round/>
                  <a:headEnd/>
                  <a:tailEnd/>
                </a:ln>
                <a:effectLst/>
              </p:spPr>
              <p:txBody>
                <a:bodyPr>
                  <a:prstTxWarp prst="textNoShape">
                    <a:avLst/>
                  </a:prstTxWarp>
                </a:bodyPr>
                <a:lstStyle/>
                <a:p>
                  <a:endParaRPr lang="en-US"/>
                </a:p>
              </p:txBody>
            </p:sp>
            <p:sp>
              <p:nvSpPr>
                <p:cNvPr id="358658" name="Oval 258"/>
                <p:cNvSpPr>
                  <a:spLocks noChangeArrowheads="1"/>
                </p:cNvSpPr>
                <p:nvPr/>
              </p:nvSpPr>
              <p:spPr bwMode="auto">
                <a:xfrm>
                  <a:off x="4169" y="1026"/>
                  <a:ext cx="56" cy="56"/>
                </a:xfrm>
                <a:prstGeom prst="ellipse">
                  <a:avLst/>
                </a:prstGeom>
                <a:solidFill>
                  <a:schemeClr val="tx1"/>
                </a:solidFill>
                <a:ln w="9525">
                  <a:noFill/>
                  <a:round/>
                  <a:headEnd/>
                  <a:tailEnd/>
                </a:ln>
                <a:effectLst/>
              </p:spPr>
              <p:txBody>
                <a:bodyPr wrap="none" anchor="ctr">
                  <a:prstTxWarp prst="textNoShape">
                    <a:avLst/>
                  </a:prstTxWarp>
                </a:bodyPr>
                <a:lstStyle/>
                <a:p>
                  <a:endParaRPr lang="en-US"/>
                </a:p>
              </p:txBody>
            </p:sp>
            <p:sp>
              <p:nvSpPr>
                <p:cNvPr id="358659" name="Text Box 259"/>
                <p:cNvSpPr txBox="1">
                  <a:spLocks noChangeArrowheads="1"/>
                </p:cNvSpPr>
                <p:nvPr/>
              </p:nvSpPr>
              <p:spPr bwMode="auto">
                <a:xfrm>
                  <a:off x="4385" y="1135"/>
                  <a:ext cx="1375" cy="736"/>
                </a:xfrm>
                <a:prstGeom prst="rect">
                  <a:avLst/>
                </a:prstGeom>
                <a:noFill/>
                <a:ln w="9525">
                  <a:noFill/>
                  <a:miter lim="800000"/>
                  <a:headEnd/>
                  <a:tailEnd/>
                </a:ln>
                <a:effectLst/>
              </p:spPr>
              <p:txBody>
                <a:bodyPr wrap="square">
                  <a:prstTxWarp prst="textNoShape">
                    <a:avLst/>
                  </a:prstTxWarp>
                  <a:spAutoFit/>
                </a:bodyPr>
                <a:lstStyle/>
                <a:p>
                  <a:pPr algn="l"/>
                  <a:r>
                    <a:rPr lang="en-US" sz="1600" dirty="0">
                      <a:latin typeface="+mn-lt"/>
                    </a:rPr>
                    <a:t>when sending at </a:t>
                  </a:r>
                  <a:r>
                    <a:rPr lang="en-US" sz="1600" i="1" dirty="0">
                      <a:latin typeface="+mn-lt"/>
                    </a:rPr>
                    <a:t>R</a:t>
                  </a:r>
                  <a:r>
                    <a:rPr lang="en-US" sz="1600" dirty="0">
                      <a:latin typeface="+mn-lt"/>
                    </a:rPr>
                    <a:t>/2, some packets are retransmissions including duplicated that are delivered!</a:t>
                  </a:r>
                </a:p>
              </p:txBody>
            </p:sp>
            <p:sp>
              <p:nvSpPr>
                <p:cNvPr id="358660" name="Line 260"/>
                <p:cNvSpPr>
                  <a:spLocks noChangeShapeType="1"/>
                </p:cNvSpPr>
                <p:nvPr/>
              </p:nvSpPr>
              <p:spPr bwMode="auto">
                <a:xfrm flipH="1" flipV="1">
                  <a:off x="4236" y="1067"/>
                  <a:ext cx="245" cy="140"/>
                </a:xfrm>
                <a:prstGeom prst="line">
                  <a:avLst/>
                </a:prstGeom>
                <a:noFill/>
                <a:ln w="9525">
                  <a:solidFill>
                    <a:schemeClr val="tx1"/>
                  </a:solidFill>
                  <a:round/>
                  <a:headEnd/>
                  <a:tailEnd type="triangle" w="med" len="med"/>
                </a:ln>
                <a:effectLst/>
              </p:spPr>
              <p:txBody>
                <a:bodyPr wrap="none">
                  <a:prstTxWarp prst="textNoShape">
                    <a:avLst/>
                  </a:prstTxWarp>
                </a:bodyPr>
                <a:lstStyle/>
                <a:p>
                  <a:endParaRPr lang="en-US"/>
                </a:p>
              </p:txBody>
            </p:sp>
          </p:grpSp>
          <p:sp>
            <p:nvSpPr>
              <p:cNvPr id="358661" name="Freeform 261"/>
              <p:cNvSpPr>
                <a:spLocks/>
              </p:cNvSpPr>
              <p:nvPr/>
            </p:nvSpPr>
            <p:spPr bwMode="auto">
              <a:xfrm>
                <a:off x="5613778" y="1765875"/>
                <a:ext cx="2788762" cy="1567075"/>
              </a:xfrm>
              <a:custGeom>
                <a:avLst/>
                <a:gdLst/>
                <a:ahLst/>
                <a:cxnLst>
                  <a:cxn ang="0">
                    <a:pos x="0" y="871"/>
                  </a:cxn>
                  <a:cxn ang="0">
                    <a:pos x="994" y="66"/>
                  </a:cxn>
                  <a:cxn ang="0">
                    <a:pos x="1466" y="2"/>
                  </a:cxn>
                  <a:cxn ang="0">
                    <a:pos x="1597" y="3"/>
                  </a:cxn>
                </a:cxnLst>
                <a:rect l="0" t="0" r="r" b="b"/>
                <a:pathLst>
                  <a:path w="1597" h="871">
                    <a:moveTo>
                      <a:pt x="0" y="871"/>
                    </a:moveTo>
                    <a:cubicBezTo>
                      <a:pt x="166" y="737"/>
                      <a:pt x="664" y="154"/>
                      <a:pt x="994" y="66"/>
                    </a:cubicBezTo>
                    <a:cubicBezTo>
                      <a:pt x="1172" y="20"/>
                      <a:pt x="1158" y="4"/>
                      <a:pt x="1466" y="2"/>
                    </a:cubicBezTo>
                    <a:cubicBezTo>
                      <a:pt x="1596" y="0"/>
                      <a:pt x="1570" y="3"/>
                      <a:pt x="1597" y="3"/>
                    </a:cubicBezTo>
                  </a:path>
                </a:pathLst>
              </a:custGeom>
              <a:noFill/>
              <a:ln w="19050" cap="flat" cmpd="sng">
                <a:solidFill>
                  <a:srgbClr val="000099"/>
                </a:solidFill>
                <a:prstDash val="solid"/>
                <a:round/>
                <a:headEnd/>
                <a:tailEnd/>
              </a:ln>
              <a:effectLst/>
            </p:spPr>
            <p:txBody>
              <a:bodyPr wrap="none" lIns="101882" tIns="50941" rIns="101882" bIns="50941">
                <a:prstTxWarp prst="textNoShape">
                  <a:avLst/>
                </a:prstTxWarp>
              </a:bodyPr>
              <a:lstStyle/>
              <a:p>
                <a:endParaRPr lang="en-US"/>
              </a:p>
            </p:txBody>
          </p:sp>
        </p:grpSp>
      </p:grpSp>
      <p:sp>
        <p:nvSpPr>
          <p:cNvPr id="16" name="Slide Number Placeholder 15"/>
          <p:cNvSpPr>
            <a:spLocks noGrp="1"/>
          </p:cNvSpPr>
          <p:nvPr>
            <p:ph type="sldNum" sz="quarter" idx="10"/>
          </p:nvPr>
        </p:nvSpPr>
        <p:spPr/>
        <p:txBody>
          <a:bodyPr/>
          <a:lstStyle/>
          <a:p>
            <a:fld id="{3D3B5F21-1A54-0B47-ADF7-1313D7E1CAF8}" type="slidenum">
              <a:rPr lang="en-US" smtClean="0"/>
              <a:pPr/>
              <a:t>14</a:t>
            </a:fld>
            <a:endParaRPr lang="en-US"/>
          </a:p>
        </p:txBody>
      </p:sp>
      <p:cxnSp>
        <p:nvCxnSpPr>
          <p:cNvPr id="266" name="Straight Connector 265"/>
          <p:cNvCxnSpPr/>
          <p:nvPr/>
        </p:nvCxnSpPr>
        <p:spPr bwMode="auto">
          <a:xfrm>
            <a:off x="8100508" y="5421854"/>
            <a:ext cx="10758" cy="473337"/>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267" name="TextBox 266"/>
          <p:cNvSpPr txBox="1"/>
          <p:nvPr/>
        </p:nvSpPr>
        <p:spPr>
          <a:xfrm>
            <a:off x="7939106" y="5647779"/>
            <a:ext cx="290456" cy="400110"/>
          </a:xfrm>
          <a:prstGeom prst="rect">
            <a:avLst/>
          </a:prstGeom>
          <a:noFill/>
        </p:spPr>
        <p:txBody>
          <a:bodyPr wrap="square" rtlCol="0">
            <a:spAutoFit/>
          </a:bodyPr>
          <a:lstStyle/>
          <a:p>
            <a:r>
              <a:rPr lang="en-US" sz="2000" b="1" dirty="0" smtClean="0">
                <a:solidFill>
                  <a:srgbClr val="FF0000"/>
                </a:solidFill>
              </a:rPr>
              <a:t>^</a:t>
            </a:r>
            <a:endParaRPr lang="en-US" sz="2000" b="1" dirty="0">
              <a:solidFill>
                <a:srgbClr val="FF0000"/>
              </a:solidFill>
            </a:endParaRPr>
          </a:p>
        </p:txBody>
      </p:sp>
      <p:sp>
        <p:nvSpPr>
          <p:cNvPr id="268" name="TextBox 267"/>
          <p:cNvSpPr txBox="1"/>
          <p:nvPr/>
        </p:nvSpPr>
        <p:spPr>
          <a:xfrm flipV="1">
            <a:off x="7983926" y="5348343"/>
            <a:ext cx="290456" cy="400110"/>
          </a:xfrm>
          <a:prstGeom prst="rect">
            <a:avLst/>
          </a:prstGeom>
          <a:noFill/>
        </p:spPr>
        <p:txBody>
          <a:bodyPr wrap="square" rtlCol="0">
            <a:spAutoFit/>
          </a:bodyPr>
          <a:lstStyle/>
          <a:p>
            <a:r>
              <a:rPr lang="en-US" sz="2000" b="1" dirty="0" smtClean="0">
                <a:solidFill>
                  <a:srgbClr val="FF0000"/>
                </a:solidFill>
              </a:rPr>
              <a:t>^</a:t>
            </a:r>
            <a:endParaRPr lang="en-US" sz="2000" b="1" dirty="0">
              <a:solidFill>
                <a:srgbClr val="FF0000"/>
              </a:solidFill>
            </a:endParaRPr>
          </a:p>
        </p:txBody>
      </p:sp>
      <p:sp>
        <p:nvSpPr>
          <p:cNvPr id="269" name="Rectangular Callout 268"/>
          <p:cNvSpPr/>
          <p:nvPr/>
        </p:nvSpPr>
        <p:spPr bwMode="auto">
          <a:xfrm>
            <a:off x="8358692" y="4970033"/>
            <a:ext cx="1021976" cy="516367"/>
          </a:xfrm>
          <a:prstGeom prst="wedgeRectCallout">
            <a:avLst>
              <a:gd name="adj1" fmla="val -70833"/>
              <a:gd name="adj2" fmla="val 93269"/>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0" numCol="1" rtlCol="0" anchor="t" anchorCtr="0" compatLnSpc="1">
            <a:prstTxWarp prst="textNoShape">
              <a:avLst/>
            </a:prstTxWarp>
          </a:bodyPr>
          <a:lstStyle/>
          <a:p>
            <a:pPr marL="0" marR="0" indent="0" algn="r" defTabSz="1019175" rtl="0" eaLnBrk="0" fontAlgn="base" latinLnBrk="0" hangingPunct="0">
              <a:lnSpc>
                <a:spcPct val="8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Book Antiqua" pitchFamily="18" charset="0"/>
              </a:rPr>
              <a:t>Wasted capacity</a:t>
            </a:r>
            <a:endParaRPr kumimoji="0" lang="en-US" sz="1800" b="0" i="0" u="none" strike="noStrike" cap="none" normalizeH="0" baseline="0" dirty="0" smtClean="0">
              <a:ln>
                <a:noFill/>
              </a:ln>
              <a:solidFill>
                <a:schemeClr val="tx2"/>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en-US" dirty="0" smtClean="0"/>
              <a:t>Congestion Scenario </a:t>
            </a:r>
            <a:r>
              <a:rPr lang="en-US" dirty="0"/>
              <a:t>3</a:t>
            </a:r>
            <a:r>
              <a:rPr lang="en-US" sz="4400" dirty="0"/>
              <a:t> </a:t>
            </a:r>
          </a:p>
        </p:txBody>
      </p:sp>
      <p:sp>
        <p:nvSpPr>
          <p:cNvPr id="204803" name="Rectangle 3"/>
          <p:cNvSpPr>
            <a:spLocks noGrp="1" noChangeArrowheads="1"/>
          </p:cNvSpPr>
          <p:nvPr>
            <p:ph type="body" sz="half" idx="1"/>
          </p:nvPr>
        </p:nvSpPr>
        <p:spPr>
          <a:xfrm>
            <a:off x="0" y="6175090"/>
            <a:ext cx="4271537" cy="1414145"/>
          </a:xfrm>
        </p:spPr>
        <p:txBody>
          <a:bodyPr/>
          <a:lstStyle/>
          <a:p>
            <a:r>
              <a:rPr lang="en-US" sz="2600" dirty="0" smtClean="0"/>
              <a:t>Four </a:t>
            </a:r>
            <a:r>
              <a:rPr lang="en-US" sz="2600" dirty="0"/>
              <a:t>senders</a:t>
            </a:r>
            <a:endParaRPr lang="en-US" sz="2600" dirty="0" smtClean="0"/>
          </a:p>
          <a:p>
            <a:r>
              <a:rPr lang="en-US" sz="2600" dirty="0" err="1" smtClean="0"/>
              <a:t>Multihop</a:t>
            </a:r>
            <a:r>
              <a:rPr lang="en-US" sz="2600" dirty="0" smtClean="0"/>
              <a:t> </a:t>
            </a:r>
            <a:r>
              <a:rPr lang="en-US" sz="2600" dirty="0"/>
              <a:t>paths</a:t>
            </a:r>
            <a:endParaRPr lang="en-US" sz="2600" dirty="0" smtClean="0"/>
          </a:p>
          <a:p>
            <a:r>
              <a:rPr lang="en-US" sz="2600" dirty="0" smtClean="0"/>
              <a:t>Timeout</a:t>
            </a:r>
            <a:r>
              <a:rPr lang="en-US" sz="2600" dirty="0"/>
              <a:t>/retransmit</a:t>
            </a:r>
          </a:p>
          <a:p>
            <a:endParaRPr lang="en-US" sz="2600" dirty="0"/>
          </a:p>
        </p:txBody>
      </p:sp>
      <p:sp>
        <p:nvSpPr>
          <p:cNvPr id="204807" name="Rectangle 7"/>
          <p:cNvSpPr>
            <a:spLocks noChangeArrowheads="1"/>
          </p:cNvSpPr>
          <p:nvPr/>
        </p:nvSpPr>
        <p:spPr bwMode="auto">
          <a:xfrm>
            <a:off x="4497427" y="6307600"/>
            <a:ext cx="5560973" cy="1209040"/>
          </a:xfrm>
          <a:prstGeom prst="rect">
            <a:avLst/>
          </a:prstGeom>
          <a:noFill/>
          <a:ln w="9525">
            <a:noFill/>
            <a:miter lim="800000"/>
            <a:headEnd/>
            <a:tailEnd/>
          </a:ln>
          <a:effectLst/>
        </p:spPr>
        <p:txBody>
          <a:bodyPr lIns="101882" tIns="50941" rIns="101882" bIns="50941">
            <a:prstTxWarp prst="textNoShape">
              <a:avLst/>
            </a:prstTxWarp>
          </a:bodyPr>
          <a:lstStyle/>
          <a:p>
            <a:pPr marL="512763" indent="-512763" algn="l">
              <a:spcBef>
                <a:spcPct val="20000"/>
              </a:spcBef>
              <a:buClr>
                <a:srgbClr val="000099"/>
              </a:buClr>
              <a:buSzPct val="75000"/>
            </a:pPr>
            <a:r>
              <a:rPr lang="en-US" sz="2600" dirty="0">
                <a:solidFill>
                  <a:srgbClr val="000000"/>
                </a:solidFill>
                <a:latin typeface="+mn-lt"/>
              </a:rPr>
              <a:t>Q:</a:t>
            </a:r>
            <a:r>
              <a:rPr lang="en-US" sz="2600" dirty="0" smtClean="0">
                <a:solidFill>
                  <a:srgbClr val="FF0000"/>
                </a:solidFill>
                <a:latin typeface="+mn-lt"/>
              </a:rPr>
              <a:t> </a:t>
            </a:r>
            <a:r>
              <a:rPr lang="en-US" sz="2600" dirty="0" smtClean="0">
                <a:latin typeface="+mn-lt"/>
              </a:rPr>
              <a:t>What </a:t>
            </a:r>
            <a:r>
              <a:rPr lang="en-US" sz="2600" dirty="0">
                <a:latin typeface="+mn-lt"/>
              </a:rPr>
              <a:t>happens </a:t>
            </a:r>
            <a:r>
              <a:rPr lang="en-US" sz="2600" dirty="0" smtClean="0">
                <a:latin typeface="+mn-lt"/>
              </a:rPr>
              <a:t>as</a:t>
            </a:r>
            <a:r>
              <a:rPr lang="en-US" sz="2600" dirty="0" smtClean="0"/>
              <a:t> </a:t>
            </a:r>
            <a:r>
              <a:rPr lang="en-US" sz="2600" dirty="0" err="1" smtClean="0">
                <a:latin typeface="Symbol" charset="2"/>
                <a:cs typeface="Symbol" charset="2"/>
              </a:rPr>
              <a:t>l</a:t>
            </a:r>
            <a:r>
              <a:rPr lang="en-US" sz="2600" dirty="0" err="1" smtClean="0">
                <a:latin typeface="+mn-lt"/>
                <a:cs typeface="Symbol" charset="2"/>
              </a:rPr>
              <a:t>’</a:t>
            </a:r>
            <a:r>
              <a:rPr lang="en-US" sz="2600" baseline="-25000" dirty="0" err="1" smtClean="0"/>
              <a:t>in</a:t>
            </a:r>
            <a:r>
              <a:rPr lang="en-US" sz="2600" dirty="0" smtClean="0">
                <a:latin typeface="+mn-lt"/>
              </a:rPr>
              <a:t> grows and exceeds</a:t>
            </a:r>
            <a:r>
              <a:rPr lang="en-US" sz="3200" dirty="0" smtClean="0">
                <a:latin typeface="+mn-lt"/>
              </a:rPr>
              <a:t> </a:t>
            </a:r>
            <a:r>
              <a:rPr lang="en-US" sz="2600" i="1" dirty="0" smtClean="0">
                <a:latin typeface="+mn-lt"/>
              </a:rPr>
              <a:t>R</a:t>
            </a:r>
            <a:r>
              <a:rPr lang="en-US" sz="2600" dirty="0" smtClean="0">
                <a:latin typeface="+mn-lt"/>
              </a:rPr>
              <a:t>/2</a:t>
            </a:r>
            <a:r>
              <a:rPr lang="en-US" sz="2600" dirty="0" smtClean="0">
                <a:solidFill>
                  <a:srgbClr val="000000"/>
                </a:solidFill>
                <a:latin typeface="+mn-lt"/>
              </a:rPr>
              <a:t>?</a:t>
            </a:r>
            <a:endParaRPr lang="en-US" sz="2600" dirty="0">
              <a:solidFill>
                <a:srgbClr val="000000"/>
              </a:solidFill>
              <a:latin typeface="+mn-lt"/>
            </a:endParaRPr>
          </a:p>
        </p:txBody>
      </p:sp>
      <p:sp>
        <p:nvSpPr>
          <p:cNvPr id="204961" name="Slide Number Placeholder 204960"/>
          <p:cNvSpPr>
            <a:spLocks noGrp="1"/>
          </p:cNvSpPr>
          <p:nvPr>
            <p:ph type="sldNum" sz="quarter" idx="10"/>
          </p:nvPr>
        </p:nvSpPr>
        <p:spPr/>
        <p:txBody>
          <a:bodyPr/>
          <a:lstStyle/>
          <a:p>
            <a:fld id="{3D3B5F21-1A54-0B47-ADF7-1313D7E1CAF8}" type="slidenum">
              <a:rPr lang="en-US" smtClean="0"/>
              <a:pPr/>
              <a:t>15</a:t>
            </a:fld>
            <a:endParaRPr lang="en-US"/>
          </a:p>
        </p:txBody>
      </p:sp>
      <p:grpSp>
        <p:nvGrpSpPr>
          <p:cNvPr id="3" name="Group 2"/>
          <p:cNvGrpSpPr/>
          <p:nvPr/>
        </p:nvGrpSpPr>
        <p:grpSpPr>
          <a:xfrm>
            <a:off x="840253" y="1676840"/>
            <a:ext cx="7523788" cy="4125489"/>
            <a:chOff x="840253" y="1676840"/>
            <a:chExt cx="7523788" cy="4125489"/>
          </a:xfrm>
        </p:grpSpPr>
        <p:sp>
          <p:nvSpPr>
            <p:cNvPr id="204814" name="Text Box 14"/>
            <p:cNvSpPr txBox="1">
              <a:spLocks noChangeArrowheads="1"/>
            </p:cNvSpPr>
            <p:nvPr/>
          </p:nvSpPr>
          <p:spPr bwMode="auto">
            <a:xfrm>
              <a:off x="4809481" y="2685639"/>
              <a:ext cx="2104231" cy="447993"/>
            </a:xfrm>
            <a:prstGeom prst="rect">
              <a:avLst/>
            </a:prstGeom>
            <a:noFill/>
            <a:ln w="9525">
              <a:noFill/>
              <a:miter lim="800000"/>
              <a:headEnd/>
              <a:tailEnd/>
            </a:ln>
          </p:spPr>
          <p:txBody>
            <a:bodyPr lIns="101882" tIns="50941" rIns="101882" bIns="50941">
              <a:prstTxWarp prst="textNoShape">
                <a:avLst/>
              </a:prstTxWarp>
            </a:bodyPr>
            <a:lstStyle/>
            <a:p>
              <a:pPr algn="ctr" eaLnBrk="1" hangingPunct="1"/>
              <a:r>
                <a:rPr lang="en-US" dirty="0" smtClean="0">
                  <a:solidFill>
                    <a:schemeClr val="tx2"/>
                  </a:solidFill>
                  <a:latin typeface="Arial" charset="0"/>
                </a:rPr>
                <a:t>shared </a:t>
              </a:r>
              <a:r>
                <a:rPr lang="en-US" dirty="0">
                  <a:solidFill>
                    <a:schemeClr val="tx2"/>
                  </a:solidFill>
                  <a:latin typeface="Arial" charset="0"/>
                </a:rPr>
                <a:t>output link </a:t>
              </a:r>
              <a:r>
                <a:rPr lang="en-US" dirty="0" smtClean="0">
                  <a:solidFill>
                    <a:schemeClr val="tx2"/>
                  </a:solidFill>
                  <a:latin typeface="Arial" charset="0"/>
                </a:rPr>
                <a:t>finite buffers</a:t>
              </a:r>
              <a:endParaRPr lang="en-US" dirty="0">
                <a:solidFill>
                  <a:schemeClr val="tx2"/>
                </a:solidFill>
              </a:endParaRPr>
            </a:p>
          </p:txBody>
        </p:sp>
        <p:sp>
          <p:nvSpPr>
            <p:cNvPr id="204815" name="Line 15"/>
            <p:cNvSpPr>
              <a:spLocks noChangeShapeType="1"/>
            </p:cNvSpPr>
            <p:nvPr/>
          </p:nvSpPr>
          <p:spPr bwMode="auto">
            <a:xfrm flipH="1">
              <a:off x="3365331" y="3215127"/>
              <a:ext cx="1016318" cy="982345"/>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sp>
          <p:nvSpPr>
            <p:cNvPr id="204816" name="Line 16"/>
            <p:cNvSpPr>
              <a:spLocks noChangeShapeType="1"/>
            </p:cNvSpPr>
            <p:nvPr/>
          </p:nvSpPr>
          <p:spPr bwMode="auto">
            <a:xfrm flipH="1">
              <a:off x="3899684" y="3215127"/>
              <a:ext cx="481965" cy="1800"/>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grpSp>
          <p:nvGrpSpPr>
            <p:cNvPr id="5" name="Group 17"/>
            <p:cNvGrpSpPr>
              <a:grpSpLocks/>
            </p:cNvGrpSpPr>
            <p:nvPr/>
          </p:nvGrpSpPr>
          <p:grpSpPr bwMode="auto">
            <a:xfrm>
              <a:off x="3051006" y="1703827"/>
              <a:ext cx="1077437" cy="1703811"/>
              <a:chOff x="12464" y="10193"/>
              <a:chExt cx="1481" cy="2272"/>
            </a:xfrm>
          </p:grpSpPr>
          <p:grpSp>
            <p:nvGrpSpPr>
              <p:cNvPr id="6" name="Group 18"/>
              <p:cNvGrpSpPr>
                <a:grpSpLocks/>
              </p:cNvGrpSpPr>
              <p:nvPr/>
            </p:nvGrpSpPr>
            <p:grpSpPr bwMode="auto">
              <a:xfrm>
                <a:off x="12464" y="11102"/>
                <a:ext cx="1481" cy="1363"/>
                <a:chOff x="5850" y="13487"/>
                <a:chExt cx="2023" cy="1840"/>
              </a:xfrm>
            </p:grpSpPr>
            <p:sp>
              <p:nvSpPr>
                <p:cNvPr id="204819" name="Freeform 19"/>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204820" name="Freeform 20"/>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204821" name="Freeform 21"/>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204822" name="Freeform 22"/>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204823" name="Freeform 23"/>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204824" name="Freeform 24"/>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204825" name="Freeform 25"/>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204826" name="Freeform 26"/>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204827" name="Freeform 27"/>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204828" name="Freeform 28"/>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204829" name="Freeform 29"/>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204830" name="Freeform 30"/>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204831" name="Freeform 31"/>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204832" name="Freeform 32"/>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833" name="Freeform 33"/>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204834" name="Freeform 34"/>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4835" name="Freeform 35"/>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4836" name="Freeform 36"/>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204837" name="Freeform 37"/>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838" name="Freeform 38"/>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204839" name="Freeform 39"/>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204840" name="Freeform 40"/>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204841" name="Freeform 41"/>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204842" name="Freeform 42"/>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204843" name="Freeform 43"/>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844" name="Freeform 44"/>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845" name="Freeform 45"/>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846" name="Freeform 46"/>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847" name="Freeform 47"/>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204848" name="Rectangle 48"/>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204849" name="Freeform 49"/>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204850" name="Freeform 50"/>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4851" name="Freeform 51"/>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4852" name="Freeform 52"/>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204853" name="Freeform 53"/>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204854" name="Freeform 54"/>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204855" name="Freeform 55"/>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204856" name="Freeform 56"/>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204857" name="Freeform 57"/>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7" name="Group 58"/>
              <p:cNvGrpSpPr>
                <a:grpSpLocks/>
              </p:cNvGrpSpPr>
              <p:nvPr/>
            </p:nvGrpSpPr>
            <p:grpSpPr bwMode="auto">
              <a:xfrm>
                <a:off x="12806" y="10667"/>
                <a:ext cx="983" cy="1369"/>
                <a:chOff x="12762" y="10336"/>
                <a:chExt cx="1027" cy="1700"/>
              </a:xfrm>
            </p:grpSpPr>
            <p:sp>
              <p:nvSpPr>
                <p:cNvPr id="204859" name="Rectangle 59"/>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204860" name="Rectangle 60"/>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4861" name="Line 61"/>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862" name="Line 62"/>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863" name="Line 63"/>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864" name="Line 64"/>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204865" name="Text Box 65"/>
              <p:cNvSpPr txBox="1">
                <a:spLocks noChangeArrowheads="1"/>
              </p:cNvSpPr>
              <p:nvPr/>
            </p:nvSpPr>
            <p:spPr bwMode="auto">
              <a:xfrm>
                <a:off x="12809" y="10193"/>
                <a:ext cx="958" cy="366"/>
              </a:xfrm>
              <a:prstGeom prst="rect">
                <a:avLst/>
              </a:prstGeom>
              <a:noFill/>
              <a:ln w="9525">
                <a:noFill/>
                <a:miter lim="800000"/>
                <a:headEnd/>
                <a:tailEnd/>
              </a:ln>
            </p:spPr>
            <p:txBody>
              <a:bodyPr>
                <a:prstTxWarp prst="textNoShape">
                  <a:avLst/>
                </a:prstTxWarp>
              </a:bodyPr>
              <a:lstStyle/>
              <a:p>
                <a:pPr algn="l" eaLnBrk="1" hangingPunct="1"/>
                <a:r>
                  <a:rPr lang="en-US" sz="1100" dirty="0">
                    <a:latin typeface="Arial" charset="0"/>
                  </a:rPr>
                  <a:t>Host A</a:t>
                </a:r>
                <a:endParaRPr lang="en-US" sz="2200" dirty="0"/>
              </a:p>
            </p:txBody>
          </p:sp>
        </p:grpSp>
        <p:sp>
          <p:nvSpPr>
            <p:cNvPr id="204866" name="Text Box 66"/>
            <p:cNvSpPr txBox="1">
              <a:spLocks noChangeArrowheads="1"/>
            </p:cNvSpPr>
            <p:nvPr/>
          </p:nvSpPr>
          <p:spPr bwMode="auto">
            <a:xfrm>
              <a:off x="4046369" y="1790187"/>
              <a:ext cx="2086769" cy="415608"/>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dirty="0" err="1">
                  <a:solidFill>
                    <a:srgbClr val="FF0000"/>
                  </a:solidFill>
                  <a:latin typeface="Symbol" charset="2"/>
                </a:rPr>
                <a:t>l</a:t>
              </a:r>
              <a:r>
                <a:rPr lang="en-US" baseline="-25000" dirty="0" err="1">
                  <a:solidFill>
                    <a:srgbClr val="FF0000"/>
                  </a:solidFill>
                  <a:latin typeface="Arial" charset="0"/>
                </a:rPr>
                <a:t>in</a:t>
              </a:r>
              <a:r>
                <a:rPr lang="en-US" baseline="-25000" dirty="0">
                  <a:solidFill>
                    <a:srgbClr val="FF0000"/>
                  </a:solidFill>
                  <a:latin typeface="Arial" charset="0"/>
                </a:rPr>
                <a:t> </a:t>
              </a:r>
              <a:r>
                <a:rPr lang="en-US" sz="1600" dirty="0">
                  <a:solidFill>
                    <a:srgbClr val="FF0000"/>
                  </a:solidFill>
                  <a:latin typeface="Arial" charset="0"/>
                </a:rPr>
                <a:t>: original data</a:t>
              </a:r>
              <a:endParaRPr lang="en-US" sz="1600" dirty="0"/>
            </a:p>
          </p:txBody>
        </p:sp>
        <p:sp>
          <p:nvSpPr>
            <p:cNvPr id="204867" name="Line 67"/>
            <p:cNvSpPr>
              <a:spLocks noChangeShapeType="1"/>
            </p:cNvSpPr>
            <p:nvPr/>
          </p:nvSpPr>
          <p:spPr bwMode="auto">
            <a:xfrm flipH="1">
              <a:off x="1875780" y="5460487"/>
              <a:ext cx="1604803" cy="12595"/>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grpSp>
          <p:nvGrpSpPr>
            <p:cNvPr id="9" name="Group 69"/>
            <p:cNvGrpSpPr>
              <a:grpSpLocks/>
            </p:cNvGrpSpPr>
            <p:nvPr/>
          </p:nvGrpSpPr>
          <p:grpSpPr bwMode="auto">
            <a:xfrm>
              <a:off x="840253" y="4620066"/>
              <a:ext cx="1077437" cy="1022137"/>
              <a:chOff x="5850" y="13487"/>
              <a:chExt cx="2023" cy="1840"/>
            </a:xfrm>
          </p:grpSpPr>
          <p:sp>
            <p:nvSpPr>
              <p:cNvPr id="204870" name="Freeform 70"/>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204871" name="Freeform 71"/>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204872" name="Freeform 72"/>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204873" name="Freeform 73"/>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204874" name="Freeform 74"/>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204875" name="Freeform 75"/>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204876" name="Freeform 76"/>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204877" name="Freeform 77"/>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204878" name="Freeform 78"/>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204879" name="Freeform 79"/>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204880" name="Freeform 80"/>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204881" name="Freeform 81"/>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204882" name="Freeform 82"/>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204883" name="Freeform 83"/>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884" name="Freeform 84"/>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204885" name="Freeform 85"/>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4886" name="Freeform 86"/>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4887" name="Freeform 87"/>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204888" name="Freeform 88"/>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889" name="Freeform 89"/>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204890" name="Freeform 90"/>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204891" name="Freeform 91"/>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204892" name="Freeform 92"/>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204893" name="Freeform 93"/>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204894" name="Freeform 94"/>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895" name="Freeform 95"/>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896" name="Freeform 96"/>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897" name="Freeform 97"/>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898" name="Freeform 98"/>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204899" name="Rectangle 99"/>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204900" name="Freeform 100"/>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204901" name="Freeform 101"/>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4902" name="Freeform 102"/>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4903" name="Freeform 103"/>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204904" name="Freeform 104"/>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204905" name="Freeform 105"/>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204906" name="Freeform 106"/>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204907" name="Freeform 107"/>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204908" name="Freeform 108"/>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2" name="Group 1"/>
            <p:cNvGrpSpPr/>
            <p:nvPr/>
          </p:nvGrpSpPr>
          <p:grpSpPr>
            <a:xfrm>
              <a:off x="1089060" y="3938392"/>
              <a:ext cx="715139" cy="1382097"/>
              <a:chOff x="1089060" y="3938392"/>
              <a:chExt cx="715139" cy="1382097"/>
            </a:xfrm>
          </p:grpSpPr>
          <p:grpSp>
            <p:nvGrpSpPr>
              <p:cNvPr id="10" name="Group 109"/>
              <p:cNvGrpSpPr>
                <a:grpSpLocks/>
              </p:cNvGrpSpPr>
              <p:nvPr/>
            </p:nvGrpSpPr>
            <p:grpSpPr bwMode="auto">
              <a:xfrm>
                <a:off x="1089060" y="4293853"/>
                <a:ext cx="715139" cy="1026636"/>
                <a:chOff x="12762" y="10336"/>
                <a:chExt cx="1027" cy="1700"/>
              </a:xfrm>
            </p:grpSpPr>
            <p:sp>
              <p:nvSpPr>
                <p:cNvPr id="204910" name="Rectangle 110"/>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204911" name="Rectangle 111"/>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4912" name="Line 112"/>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913" name="Line 113"/>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914" name="Line 114"/>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915" name="Line 115"/>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204916" name="Text Box 116"/>
              <p:cNvSpPr txBox="1">
                <a:spLocks noChangeArrowheads="1"/>
              </p:cNvSpPr>
              <p:nvPr/>
            </p:nvSpPr>
            <p:spPr bwMode="auto">
              <a:xfrm>
                <a:off x="1091243" y="3938392"/>
                <a:ext cx="696951" cy="274470"/>
              </a:xfrm>
              <a:prstGeom prst="rect">
                <a:avLst/>
              </a:prstGeom>
              <a:noFill/>
              <a:ln w="9525">
                <a:noFill/>
                <a:miter lim="800000"/>
                <a:headEnd/>
                <a:tailEnd/>
              </a:ln>
            </p:spPr>
            <p:txBody>
              <a:bodyPr>
                <a:prstTxWarp prst="textNoShape">
                  <a:avLst/>
                </a:prstTxWarp>
              </a:bodyPr>
              <a:lstStyle/>
              <a:p>
                <a:pPr algn="l" eaLnBrk="1" hangingPunct="1"/>
                <a:r>
                  <a:rPr lang="en-US" sz="1100" dirty="0">
                    <a:latin typeface="Arial" charset="0"/>
                  </a:rPr>
                  <a:t>Host </a:t>
                </a:r>
                <a:r>
                  <a:rPr lang="en-US" sz="1100" dirty="0" smtClean="0">
                    <a:latin typeface="Arial" charset="0"/>
                  </a:rPr>
                  <a:t>D</a:t>
                </a:r>
                <a:endParaRPr lang="en-US" sz="2200" dirty="0"/>
              </a:p>
            </p:txBody>
          </p:sp>
        </p:grpSp>
        <p:sp>
          <p:nvSpPr>
            <p:cNvPr id="204917" name="Line 117"/>
            <p:cNvSpPr>
              <a:spLocks noChangeShapeType="1"/>
            </p:cNvSpPr>
            <p:nvPr/>
          </p:nvSpPr>
          <p:spPr bwMode="auto">
            <a:xfrm flipH="1">
              <a:off x="3899684" y="3700902"/>
              <a:ext cx="796290" cy="1800"/>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sp>
          <p:nvSpPr>
            <p:cNvPr id="204918" name="Line 118"/>
            <p:cNvSpPr>
              <a:spLocks noChangeShapeType="1"/>
            </p:cNvSpPr>
            <p:nvPr/>
          </p:nvSpPr>
          <p:spPr bwMode="auto">
            <a:xfrm flipH="1" flipV="1">
              <a:off x="5858977" y="3722492"/>
              <a:ext cx="857409" cy="10795"/>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sp>
          <p:nvSpPr>
            <p:cNvPr id="204919" name="Line 119"/>
            <p:cNvSpPr>
              <a:spLocks noChangeShapeType="1"/>
            </p:cNvSpPr>
            <p:nvPr/>
          </p:nvSpPr>
          <p:spPr bwMode="auto">
            <a:xfrm flipH="1">
              <a:off x="5796111" y="3236717"/>
              <a:ext cx="1426687" cy="1468120"/>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sp>
          <p:nvSpPr>
            <p:cNvPr id="204920" name="Line 120"/>
            <p:cNvSpPr>
              <a:spLocks noChangeShapeType="1"/>
            </p:cNvSpPr>
            <p:nvPr/>
          </p:nvSpPr>
          <p:spPr bwMode="auto">
            <a:xfrm flipH="1">
              <a:off x="7177396" y="3258307"/>
              <a:ext cx="483711" cy="0"/>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grpSp>
          <p:nvGrpSpPr>
            <p:cNvPr id="11" name="Group 121"/>
            <p:cNvGrpSpPr>
              <a:grpSpLocks/>
            </p:cNvGrpSpPr>
            <p:nvPr/>
          </p:nvGrpSpPr>
          <p:grpSpPr bwMode="auto">
            <a:xfrm>
              <a:off x="7271693" y="2536841"/>
              <a:ext cx="1079183" cy="1021927"/>
              <a:chOff x="5850" y="13487"/>
              <a:chExt cx="2023" cy="1840"/>
            </a:xfrm>
          </p:grpSpPr>
          <p:sp>
            <p:nvSpPr>
              <p:cNvPr id="204922" name="Freeform 122"/>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204923" name="Freeform 123"/>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204924" name="Freeform 124"/>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204925" name="Freeform 125"/>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204926" name="Freeform 126"/>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204927" name="Freeform 127"/>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204928" name="Freeform 128"/>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204929" name="Freeform 129"/>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204930" name="Freeform 130"/>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204931" name="Freeform 131"/>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204932" name="Freeform 132"/>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204933" name="Freeform 133"/>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204934" name="Freeform 134"/>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204935" name="Freeform 135"/>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936" name="Freeform 136"/>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204937" name="Freeform 137"/>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4938" name="Freeform 138"/>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4939" name="Freeform 139"/>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204940" name="Freeform 140"/>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941" name="Freeform 141"/>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204942" name="Freeform 142"/>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204943" name="Freeform 143"/>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204944" name="Freeform 144"/>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204945" name="Freeform 145"/>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204946" name="Freeform 146"/>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947" name="Freeform 147"/>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948" name="Freeform 148"/>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949" name="Freeform 149"/>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950" name="Freeform 150"/>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204951" name="Rectangle 151"/>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204952" name="Freeform 152"/>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204953" name="Freeform 153"/>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4954" name="Freeform 154"/>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4955" name="Freeform 155"/>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204956" name="Freeform 156"/>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204957" name="Freeform 157"/>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204958" name="Freeform 158"/>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204959" name="Freeform 159"/>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204960" name="Freeform 160"/>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12" name="Group 161"/>
            <p:cNvGrpSpPr>
              <a:grpSpLocks/>
            </p:cNvGrpSpPr>
            <p:nvPr/>
          </p:nvGrpSpPr>
          <p:grpSpPr bwMode="auto">
            <a:xfrm>
              <a:off x="7523153" y="2211192"/>
              <a:ext cx="714216" cy="1025525"/>
              <a:chOff x="12762" y="10336"/>
              <a:chExt cx="1027" cy="1700"/>
            </a:xfrm>
          </p:grpSpPr>
          <p:sp>
            <p:nvSpPr>
              <p:cNvPr id="204962" name="Rectangle 162"/>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204963" name="Rectangle 163"/>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4964" name="Line 164"/>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965" name="Line 165"/>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966" name="Line 166"/>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967" name="Line 167"/>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13" name="Group 168"/>
            <p:cNvGrpSpPr>
              <a:grpSpLocks/>
            </p:cNvGrpSpPr>
            <p:nvPr/>
          </p:nvGrpSpPr>
          <p:grpSpPr bwMode="auto">
            <a:xfrm>
              <a:off x="6485881" y="4780402"/>
              <a:ext cx="1079183" cy="1021927"/>
              <a:chOff x="5850" y="13487"/>
              <a:chExt cx="2023" cy="1840"/>
            </a:xfrm>
          </p:grpSpPr>
          <p:sp>
            <p:nvSpPr>
              <p:cNvPr id="204969" name="Freeform 169"/>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204970" name="Freeform 170"/>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204971" name="Freeform 171"/>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204972" name="Freeform 172"/>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204973" name="Freeform 173"/>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204974" name="Freeform 174"/>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204975" name="Freeform 175"/>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204976" name="Freeform 176"/>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204977" name="Freeform 177"/>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204978" name="Freeform 178"/>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204979" name="Freeform 179"/>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204980" name="Freeform 180"/>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204981" name="Freeform 181"/>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204982" name="Freeform 182"/>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983" name="Freeform 183"/>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204984" name="Freeform 184"/>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4985" name="Freeform 185"/>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4986" name="Freeform 186"/>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204987" name="Freeform 187"/>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988" name="Freeform 188"/>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204989" name="Freeform 189"/>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204990" name="Freeform 190"/>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204991" name="Freeform 191"/>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204992" name="Freeform 192"/>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204993" name="Freeform 193"/>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994" name="Freeform 194"/>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995" name="Freeform 195"/>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996" name="Freeform 196"/>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997" name="Freeform 197"/>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204998" name="Rectangle 198"/>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204999" name="Freeform 199"/>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205000" name="Freeform 200"/>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5001" name="Freeform 201"/>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5002" name="Freeform 202"/>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205003" name="Freeform 203"/>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205004" name="Freeform 204"/>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205005" name="Freeform 205"/>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205006" name="Freeform 206"/>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205007" name="Freeform 207"/>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14" name="Group 208"/>
            <p:cNvGrpSpPr>
              <a:grpSpLocks/>
            </p:cNvGrpSpPr>
            <p:nvPr/>
          </p:nvGrpSpPr>
          <p:grpSpPr bwMode="auto">
            <a:xfrm>
              <a:off x="6988800" y="4562703"/>
              <a:ext cx="712470" cy="1027324"/>
              <a:chOff x="12762" y="10336"/>
              <a:chExt cx="1027" cy="1700"/>
            </a:xfrm>
          </p:grpSpPr>
          <p:sp>
            <p:nvSpPr>
              <p:cNvPr id="205009" name="Rectangle 209"/>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205010" name="Rectangle 210"/>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5011" name="Line 211"/>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12" name="Line 212"/>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13" name="Line 213"/>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14" name="Line 214"/>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205015" name="Line 215"/>
            <p:cNvSpPr>
              <a:spLocks noChangeShapeType="1"/>
            </p:cNvSpPr>
            <p:nvPr/>
          </p:nvSpPr>
          <p:spPr bwMode="auto">
            <a:xfrm flipH="1">
              <a:off x="3794909" y="2016882"/>
              <a:ext cx="324803" cy="118745"/>
            </a:xfrm>
            <a:prstGeom prst="line">
              <a:avLst/>
            </a:prstGeom>
            <a:noFill/>
            <a:ln w="9525">
              <a:solidFill>
                <a:srgbClr val="000000"/>
              </a:solidFill>
              <a:round/>
              <a:headEnd/>
              <a:tailEnd type="triangle" w="med" len="med"/>
            </a:ln>
          </p:spPr>
          <p:txBody>
            <a:bodyPr lIns="101882" tIns="50941" rIns="101882" bIns="50941">
              <a:prstTxWarp prst="textNoShape">
                <a:avLst/>
              </a:prstTxWarp>
            </a:bodyPr>
            <a:lstStyle/>
            <a:p>
              <a:endParaRPr lang="en-US"/>
            </a:p>
          </p:txBody>
        </p:sp>
        <p:sp>
          <p:nvSpPr>
            <p:cNvPr id="205016" name="Text Box 216"/>
            <p:cNvSpPr txBox="1">
              <a:spLocks noChangeArrowheads="1"/>
            </p:cNvSpPr>
            <p:nvPr/>
          </p:nvSpPr>
          <p:spPr bwMode="auto">
            <a:xfrm>
              <a:off x="7130247" y="1676840"/>
              <a:ext cx="529114" cy="415607"/>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sz="1600" dirty="0">
                  <a:solidFill>
                    <a:srgbClr val="FF0000"/>
                  </a:solidFill>
                  <a:latin typeface="Symbol" charset="2"/>
                </a:rPr>
                <a:t>l</a:t>
              </a:r>
              <a:r>
                <a:rPr lang="en-US" sz="1600" baseline="-25000" dirty="0">
                  <a:solidFill>
                    <a:srgbClr val="FF0000"/>
                  </a:solidFill>
                  <a:latin typeface="Arial" charset="0"/>
                </a:rPr>
                <a:t>out</a:t>
              </a:r>
              <a:endParaRPr lang="en-US" sz="1600" dirty="0"/>
            </a:p>
          </p:txBody>
        </p:sp>
        <p:sp>
          <p:nvSpPr>
            <p:cNvPr id="205017" name="Line 217"/>
            <p:cNvSpPr>
              <a:spLocks noChangeShapeType="1"/>
            </p:cNvSpPr>
            <p:nvPr/>
          </p:nvSpPr>
          <p:spPr bwMode="auto">
            <a:xfrm>
              <a:off x="7535376" y="2070857"/>
              <a:ext cx="220028" cy="248285"/>
            </a:xfrm>
            <a:prstGeom prst="line">
              <a:avLst/>
            </a:prstGeom>
            <a:noFill/>
            <a:ln w="9525">
              <a:solidFill>
                <a:srgbClr val="000000"/>
              </a:solidFill>
              <a:round/>
              <a:headEnd/>
              <a:tailEnd type="triangle" w="med" len="med"/>
            </a:ln>
          </p:spPr>
          <p:txBody>
            <a:bodyPr lIns="101882" tIns="50941" rIns="101882" bIns="50941">
              <a:prstTxWarp prst="textNoShape">
                <a:avLst/>
              </a:prstTxWarp>
            </a:bodyPr>
            <a:lstStyle/>
            <a:p>
              <a:endParaRPr lang="en-US"/>
            </a:p>
          </p:txBody>
        </p:sp>
        <p:sp>
          <p:nvSpPr>
            <p:cNvPr id="205018" name="Line 218"/>
            <p:cNvSpPr>
              <a:spLocks noChangeShapeType="1"/>
            </p:cNvSpPr>
            <p:nvPr/>
          </p:nvSpPr>
          <p:spPr bwMode="auto">
            <a:xfrm flipH="1">
              <a:off x="5673874" y="3276299"/>
              <a:ext cx="272415" cy="269875"/>
            </a:xfrm>
            <a:prstGeom prst="line">
              <a:avLst/>
            </a:prstGeom>
            <a:noFill/>
            <a:ln w="9525">
              <a:solidFill>
                <a:srgbClr val="000000"/>
              </a:solidFill>
              <a:round/>
              <a:headEnd/>
              <a:tailEnd type="triangle" w="med" len="med"/>
            </a:ln>
          </p:spPr>
          <p:txBody>
            <a:bodyPr lIns="101882" tIns="50941" rIns="101882" bIns="50941">
              <a:prstTxWarp prst="textNoShape">
                <a:avLst/>
              </a:prstTxWarp>
            </a:bodyPr>
            <a:lstStyle/>
            <a:p>
              <a:endParaRPr lang="en-US"/>
            </a:p>
          </p:txBody>
        </p:sp>
        <p:grpSp>
          <p:nvGrpSpPr>
            <p:cNvPr id="15" name="Group 219"/>
            <p:cNvGrpSpPr>
              <a:grpSpLocks/>
            </p:cNvGrpSpPr>
            <p:nvPr/>
          </p:nvGrpSpPr>
          <p:grpSpPr bwMode="auto">
            <a:xfrm>
              <a:off x="4666288" y="3438224"/>
              <a:ext cx="1180465" cy="478578"/>
              <a:chOff x="9542" y="11900"/>
              <a:chExt cx="1624" cy="640"/>
            </a:xfrm>
          </p:grpSpPr>
          <p:sp>
            <p:nvSpPr>
              <p:cNvPr id="205020" name="Oval 220"/>
              <p:cNvSpPr>
                <a:spLocks noChangeArrowheads="1"/>
              </p:cNvSpPr>
              <p:nvPr/>
            </p:nvSpPr>
            <p:spPr bwMode="auto">
              <a:xfrm>
                <a:off x="9557" y="12185"/>
                <a:ext cx="1608" cy="355"/>
              </a:xfrm>
              <a:prstGeom prst="ellipse">
                <a:avLst/>
              </a:prstGeom>
              <a:solidFill>
                <a:srgbClr val="C0C0C0"/>
              </a:solidFill>
              <a:ln w="12700">
                <a:solidFill>
                  <a:srgbClr val="808080"/>
                </a:solidFill>
                <a:round/>
                <a:headEnd/>
                <a:tailEnd/>
              </a:ln>
            </p:spPr>
            <p:txBody>
              <a:bodyPr wrap="none" anchor="ctr">
                <a:prstTxWarp prst="textNoShape">
                  <a:avLst/>
                </a:prstTxWarp>
              </a:bodyPr>
              <a:lstStyle/>
              <a:p>
                <a:endParaRPr lang="en-US"/>
              </a:p>
            </p:txBody>
          </p:sp>
          <p:sp>
            <p:nvSpPr>
              <p:cNvPr id="205021" name="Line 221"/>
              <p:cNvSpPr>
                <a:spLocks noChangeShapeType="1"/>
              </p:cNvSpPr>
              <p:nvPr/>
            </p:nvSpPr>
            <p:spPr bwMode="auto">
              <a:xfrm>
                <a:off x="9557" y="12156"/>
                <a:ext cx="1" cy="219"/>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205022" name="Line 222"/>
              <p:cNvSpPr>
                <a:spLocks noChangeShapeType="1"/>
              </p:cNvSpPr>
              <p:nvPr/>
            </p:nvSpPr>
            <p:spPr bwMode="auto">
              <a:xfrm>
                <a:off x="11165" y="12156"/>
                <a:ext cx="1" cy="219"/>
              </a:xfrm>
              <a:prstGeom prst="line">
                <a:avLst/>
              </a:prstGeom>
              <a:noFill/>
              <a:ln w="12700">
                <a:solidFill>
                  <a:srgbClr val="808080"/>
                </a:solidFill>
                <a:round/>
                <a:headEnd/>
                <a:tailEnd/>
              </a:ln>
            </p:spPr>
            <p:txBody>
              <a:bodyPr wrap="none" anchor="ctr">
                <a:prstTxWarp prst="textNoShape">
                  <a:avLst/>
                </a:prstTxWarp>
              </a:bodyPr>
              <a:lstStyle/>
              <a:p>
                <a:endParaRPr lang="en-US"/>
              </a:p>
            </p:txBody>
          </p:sp>
          <p:sp>
            <p:nvSpPr>
              <p:cNvPr id="205023" name="Rectangle 223"/>
              <p:cNvSpPr>
                <a:spLocks noChangeArrowheads="1"/>
              </p:cNvSpPr>
              <p:nvPr/>
            </p:nvSpPr>
            <p:spPr bwMode="auto">
              <a:xfrm>
                <a:off x="9557" y="12156"/>
                <a:ext cx="381" cy="215"/>
              </a:xfrm>
              <a:prstGeom prst="rect">
                <a:avLst/>
              </a:prstGeom>
              <a:solidFill>
                <a:srgbClr val="C0C0C0"/>
              </a:solidFill>
              <a:ln w="12700">
                <a:noFill/>
                <a:miter lim="800000"/>
                <a:headEnd/>
                <a:tailEnd/>
              </a:ln>
            </p:spPr>
            <p:txBody>
              <a:bodyPr anchor="ctr">
                <a:prstTxWarp prst="textNoShape">
                  <a:avLst/>
                </a:prstTxWarp>
              </a:bodyPr>
              <a:lstStyle/>
              <a:p>
                <a:pPr eaLnBrk="1" hangingPunct="1"/>
                <a:endParaRPr lang="en-US" sz="2200" dirty="0"/>
              </a:p>
            </p:txBody>
          </p:sp>
          <p:sp>
            <p:nvSpPr>
              <p:cNvPr id="205024" name="Rectangle 224"/>
              <p:cNvSpPr>
                <a:spLocks noChangeArrowheads="1"/>
              </p:cNvSpPr>
              <p:nvPr/>
            </p:nvSpPr>
            <p:spPr bwMode="auto">
              <a:xfrm>
                <a:off x="10679" y="12141"/>
                <a:ext cx="486" cy="215"/>
              </a:xfrm>
              <a:prstGeom prst="rect">
                <a:avLst/>
              </a:prstGeom>
              <a:solidFill>
                <a:srgbClr val="C0C0C0"/>
              </a:solidFill>
              <a:ln w="12700">
                <a:noFill/>
                <a:miter lim="800000"/>
                <a:headEnd/>
                <a:tailEnd/>
              </a:ln>
            </p:spPr>
            <p:txBody>
              <a:bodyPr anchor="ctr">
                <a:prstTxWarp prst="textNoShape">
                  <a:avLst/>
                </a:prstTxWarp>
              </a:bodyPr>
              <a:lstStyle/>
              <a:p>
                <a:pPr eaLnBrk="1" hangingPunct="1"/>
                <a:endParaRPr lang="en-US" sz="2200" dirty="0"/>
              </a:p>
            </p:txBody>
          </p:sp>
          <p:sp>
            <p:nvSpPr>
              <p:cNvPr id="205025" name="Oval 225"/>
              <p:cNvSpPr>
                <a:spLocks noChangeArrowheads="1"/>
              </p:cNvSpPr>
              <p:nvPr/>
            </p:nvSpPr>
            <p:spPr bwMode="auto">
              <a:xfrm>
                <a:off x="9542" y="11900"/>
                <a:ext cx="1608" cy="414"/>
              </a:xfrm>
              <a:prstGeom prst="ellipse">
                <a:avLst/>
              </a:prstGeom>
              <a:solidFill>
                <a:srgbClr val="C0C0C0"/>
              </a:solidFill>
              <a:ln w="12700">
                <a:solidFill>
                  <a:srgbClr val="808080"/>
                </a:solidFill>
                <a:round/>
                <a:headEnd/>
                <a:tailEnd/>
              </a:ln>
            </p:spPr>
            <p:txBody>
              <a:bodyPr wrap="none" anchor="ctr">
                <a:prstTxWarp prst="textNoShape">
                  <a:avLst/>
                </a:prstTxWarp>
              </a:bodyPr>
              <a:lstStyle/>
              <a:p>
                <a:endParaRPr lang="en-US"/>
              </a:p>
            </p:txBody>
          </p:sp>
          <p:grpSp>
            <p:nvGrpSpPr>
              <p:cNvPr id="16" name="Group 226"/>
              <p:cNvGrpSpPr>
                <a:grpSpLocks/>
              </p:cNvGrpSpPr>
              <p:nvPr/>
            </p:nvGrpSpPr>
            <p:grpSpPr bwMode="auto">
              <a:xfrm>
                <a:off x="9930" y="11991"/>
                <a:ext cx="796" cy="242"/>
                <a:chOff x="2848" y="848"/>
                <a:chExt cx="140" cy="98"/>
              </a:xfrm>
            </p:grpSpPr>
            <p:sp>
              <p:nvSpPr>
                <p:cNvPr id="205027" name="Line 227"/>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5028" name="Line 228"/>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5029" name="Line 229"/>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prstTxWarp prst="textNoShape">
                    <a:avLst/>
                  </a:prstTxWarp>
                </a:bodyPr>
                <a:lstStyle/>
                <a:p>
                  <a:endParaRPr lang="en-US"/>
                </a:p>
              </p:txBody>
            </p:sp>
          </p:grpSp>
          <p:grpSp>
            <p:nvGrpSpPr>
              <p:cNvPr id="17" name="Group 230"/>
              <p:cNvGrpSpPr>
                <a:grpSpLocks/>
              </p:cNvGrpSpPr>
              <p:nvPr/>
            </p:nvGrpSpPr>
            <p:grpSpPr bwMode="auto">
              <a:xfrm flipV="1">
                <a:off x="9930" y="11987"/>
                <a:ext cx="796" cy="242"/>
                <a:chOff x="2848" y="848"/>
                <a:chExt cx="140" cy="98"/>
              </a:xfrm>
            </p:grpSpPr>
            <p:sp>
              <p:nvSpPr>
                <p:cNvPr id="205031" name="Line 231"/>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5032" name="Line 232"/>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5033" name="Line 233"/>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prstTxWarp prst="textNoShape">
                    <a:avLst/>
                  </a:prstTxWarp>
                </a:bodyPr>
                <a:lstStyle/>
                <a:p>
                  <a:endParaRPr lang="en-US"/>
                </a:p>
              </p:txBody>
            </p:sp>
          </p:grpSp>
          <p:grpSp>
            <p:nvGrpSpPr>
              <p:cNvPr id="18" name="Group 234"/>
              <p:cNvGrpSpPr>
                <a:grpSpLocks/>
              </p:cNvGrpSpPr>
              <p:nvPr/>
            </p:nvGrpSpPr>
            <p:grpSpPr bwMode="auto">
              <a:xfrm>
                <a:off x="10534" y="12050"/>
                <a:ext cx="476" cy="374"/>
                <a:chOff x="11283" y="10423"/>
                <a:chExt cx="475" cy="374"/>
              </a:xfrm>
            </p:grpSpPr>
            <p:sp>
              <p:nvSpPr>
                <p:cNvPr id="205035" name="Rectangle 235"/>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5036" name="Line 236"/>
                <p:cNvSpPr>
                  <a:spLocks noChangeShapeType="1"/>
                </p:cNvSpPr>
                <p:nvPr/>
              </p:nvSpPr>
              <p:spPr bwMode="auto">
                <a:xfrm>
                  <a:off x="1168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37" name="Line 237"/>
                <p:cNvSpPr>
                  <a:spLocks noChangeShapeType="1"/>
                </p:cNvSpPr>
                <p:nvPr/>
              </p:nvSpPr>
              <p:spPr bwMode="auto">
                <a:xfrm>
                  <a:off x="11621"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38" name="Line 238"/>
                <p:cNvSpPr>
                  <a:spLocks noChangeShapeType="1"/>
                </p:cNvSpPr>
                <p:nvPr/>
              </p:nvSpPr>
              <p:spPr bwMode="auto">
                <a:xfrm>
                  <a:off x="1155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39" name="Line 239"/>
                <p:cNvSpPr>
                  <a:spLocks noChangeShapeType="1"/>
                </p:cNvSpPr>
                <p:nvPr/>
              </p:nvSpPr>
              <p:spPr bwMode="auto">
                <a:xfrm>
                  <a:off x="11491" y="10495"/>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40" name="Line 240"/>
                <p:cNvSpPr>
                  <a:spLocks noChangeShapeType="1"/>
                </p:cNvSpPr>
                <p:nvPr/>
              </p:nvSpPr>
              <p:spPr bwMode="auto">
                <a:xfrm>
                  <a:off x="11426" y="10495"/>
                  <a:ext cx="2"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41" name="Line 241"/>
                <p:cNvSpPr>
                  <a:spLocks noChangeShapeType="1"/>
                </p:cNvSpPr>
                <p:nvPr/>
              </p:nvSpPr>
              <p:spPr bwMode="auto">
                <a:xfrm>
                  <a:off x="11360" y="10495"/>
                  <a:ext cx="3" cy="231"/>
                </a:xfrm>
                <a:prstGeom prst="line">
                  <a:avLst/>
                </a:prstGeom>
                <a:noFill/>
                <a:ln w="9525">
                  <a:solidFill>
                    <a:srgbClr val="000000"/>
                  </a:solidFill>
                  <a:round/>
                  <a:headEnd/>
                  <a:tailEnd/>
                </a:ln>
              </p:spPr>
              <p:txBody>
                <a:bodyPr>
                  <a:prstTxWarp prst="textNoShape">
                    <a:avLst/>
                  </a:prstTxWarp>
                </a:bodyPr>
                <a:lstStyle/>
                <a:p>
                  <a:endParaRPr lang="en-US"/>
                </a:p>
              </p:txBody>
            </p:sp>
          </p:grpSp>
        </p:grpSp>
        <p:sp>
          <p:nvSpPr>
            <p:cNvPr id="205042" name="Line 242"/>
            <p:cNvSpPr>
              <a:spLocks noChangeShapeType="1"/>
            </p:cNvSpPr>
            <p:nvPr/>
          </p:nvSpPr>
          <p:spPr bwMode="auto">
            <a:xfrm>
              <a:off x="5911364" y="2491862"/>
              <a:ext cx="303848" cy="1800"/>
            </a:xfrm>
            <a:prstGeom prst="line">
              <a:avLst/>
            </a:prstGeom>
            <a:noFill/>
            <a:ln w="38100">
              <a:solidFill>
                <a:srgbClr val="FFFFFF"/>
              </a:solidFill>
              <a:prstDash val="sysDot"/>
              <a:round/>
              <a:headEnd/>
              <a:tailEnd/>
            </a:ln>
          </p:spPr>
          <p:txBody>
            <a:bodyPr lIns="101882" tIns="50941" rIns="101882" bIns="50941">
              <a:prstTxWarp prst="textNoShape">
                <a:avLst/>
              </a:prstTxWarp>
            </a:bodyPr>
            <a:lstStyle/>
            <a:p>
              <a:endParaRPr lang="en-US"/>
            </a:p>
          </p:txBody>
        </p:sp>
        <p:grpSp>
          <p:nvGrpSpPr>
            <p:cNvPr id="19" name="Group 243"/>
            <p:cNvGrpSpPr>
              <a:grpSpLocks/>
            </p:cNvGrpSpPr>
            <p:nvPr/>
          </p:nvGrpSpPr>
          <p:grpSpPr bwMode="auto">
            <a:xfrm>
              <a:off x="3658701" y="2124832"/>
              <a:ext cx="99537" cy="307658"/>
              <a:chOff x="10104" y="10005"/>
              <a:chExt cx="137" cy="411"/>
            </a:xfrm>
          </p:grpSpPr>
          <p:sp>
            <p:nvSpPr>
              <p:cNvPr id="205044" name="Oval 244"/>
              <p:cNvSpPr>
                <a:spLocks noChangeArrowheads="1"/>
              </p:cNvSpPr>
              <p:nvPr/>
            </p:nvSpPr>
            <p:spPr bwMode="auto">
              <a:xfrm>
                <a:off x="10104" y="10005"/>
                <a:ext cx="137" cy="138"/>
              </a:xfrm>
              <a:prstGeom prst="ellipse">
                <a:avLst/>
              </a:prstGeom>
              <a:solidFill>
                <a:srgbClr val="FF0000"/>
              </a:solidFill>
              <a:ln w="9525">
                <a:solidFill>
                  <a:srgbClr val="FF0000"/>
                </a:solidFill>
                <a:round/>
                <a:headEnd/>
                <a:tailEnd/>
              </a:ln>
            </p:spPr>
            <p:txBody>
              <a:bodyPr>
                <a:prstTxWarp prst="textNoShape">
                  <a:avLst/>
                </a:prstTxWarp>
              </a:bodyPr>
              <a:lstStyle/>
              <a:p>
                <a:endParaRPr lang="en-US"/>
              </a:p>
            </p:txBody>
          </p:sp>
          <p:sp>
            <p:nvSpPr>
              <p:cNvPr id="205045" name="Oval 245"/>
              <p:cNvSpPr>
                <a:spLocks noChangeArrowheads="1"/>
              </p:cNvSpPr>
              <p:nvPr/>
            </p:nvSpPr>
            <p:spPr bwMode="auto">
              <a:xfrm>
                <a:off x="10104" y="10278"/>
                <a:ext cx="137" cy="138"/>
              </a:xfrm>
              <a:prstGeom prst="ellipse">
                <a:avLst/>
              </a:prstGeom>
              <a:solidFill>
                <a:srgbClr val="FF0000"/>
              </a:solidFill>
              <a:ln w="9525">
                <a:solidFill>
                  <a:srgbClr val="FF0000"/>
                </a:solidFill>
                <a:round/>
                <a:headEnd/>
                <a:tailEnd/>
              </a:ln>
            </p:spPr>
            <p:txBody>
              <a:bodyPr>
                <a:prstTxWarp prst="textNoShape">
                  <a:avLst/>
                </a:prstTxWarp>
              </a:bodyPr>
              <a:lstStyle/>
              <a:p>
                <a:endParaRPr lang="en-US"/>
              </a:p>
            </p:txBody>
          </p:sp>
        </p:grpSp>
        <p:sp>
          <p:nvSpPr>
            <p:cNvPr id="205046" name="Text Box 246"/>
            <p:cNvSpPr txBox="1">
              <a:spLocks noChangeArrowheads="1"/>
            </p:cNvSpPr>
            <p:nvPr/>
          </p:nvSpPr>
          <p:spPr bwMode="auto">
            <a:xfrm>
              <a:off x="4018040" y="2121520"/>
              <a:ext cx="2263140" cy="543348"/>
            </a:xfrm>
            <a:prstGeom prst="rect">
              <a:avLst/>
            </a:prstGeom>
            <a:noFill/>
            <a:ln w="9525">
              <a:noFill/>
              <a:miter lim="800000"/>
              <a:headEnd/>
              <a:tailEnd/>
            </a:ln>
          </p:spPr>
          <p:txBody>
            <a:bodyPr lIns="101882" tIns="50941" rIns="101882" bIns="50941">
              <a:prstTxWarp prst="textNoShape">
                <a:avLst/>
              </a:prstTxWarp>
            </a:bodyPr>
            <a:lstStyle/>
            <a:p>
              <a:pPr algn="r" eaLnBrk="1" hangingPunct="1"/>
              <a:r>
                <a:rPr lang="en-US" dirty="0" err="1">
                  <a:solidFill>
                    <a:srgbClr val="FF0000"/>
                  </a:solidFill>
                  <a:latin typeface="Symbol" charset="2"/>
                </a:rPr>
                <a:t>l</a:t>
              </a:r>
              <a:r>
                <a:rPr lang="en-US" dirty="0" err="1">
                  <a:solidFill>
                    <a:srgbClr val="FF0000"/>
                  </a:solidFill>
                  <a:latin typeface="Arial" charset="0"/>
                </a:rPr>
                <a:t>'</a:t>
              </a:r>
              <a:r>
                <a:rPr lang="en-US" baseline="-25000" dirty="0" err="1">
                  <a:solidFill>
                    <a:srgbClr val="FF0000"/>
                  </a:solidFill>
                  <a:latin typeface="Arial" charset="0"/>
                </a:rPr>
                <a:t>in</a:t>
              </a:r>
              <a:r>
                <a:rPr lang="en-US" sz="1600" baseline="-25000" dirty="0">
                  <a:solidFill>
                    <a:srgbClr val="FF0000"/>
                  </a:solidFill>
                  <a:latin typeface="Arial" charset="0"/>
                </a:rPr>
                <a:t> </a:t>
              </a:r>
              <a:r>
                <a:rPr lang="en-US" sz="1600" dirty="0">
                  <a:solidFill>
                    <a:srgbClr val="FF0000"/>
                  </a:solidFill>
                  <a:latin typeface="Arial" charset="0"/>
                </a:rPr>
                <a:t>: original data, plus retransmitted data</a:t>
              </a:r>
              <a:endParaRPr lang="en-US" sz="1600" dirty="0"/>
            </a:p>
          </p:txBody>
        </p:sp>
        <p:sp>
          <p:nvSpPr>
            <p:cNvPr id="205047" name="Line 247"/>
            <p:cNvSpPr>
              <a:spLocks noChangeShapeType="1"/>
            </p:cNvSpPr>
            <p:nvPr/>
          </p:nvSpPr>
          <p:spPr bwMode="auto">
            <a:xfrm flipH="1">
              <a:off x="3805386" y="2319142"/>
              <a:ext cx="335280" cy="43180"/>
            </a:xfrm>
            <a:prstGeom prst="line">
              <a:avLst/>
            </a:prstGeom>
            <a:noFill/>
            <a:ln w="9525">
              <a:solidFill>
                <a:srgbClr val="000000"/>
              </a:solidFill>
              <a:round/>
              <a:headEnd/>
              <a:tailEnd type="triangle" w="med" len="med"/>
            </a:ln>
          </p:spPr>
          <p:txBody>
            <a:bodyPr lIns="101882" tIns="50941" rIns="101882" bIns="50941">
              <a:prstTxWarp prst="textNoShape">
                <a:avLst/>
              </a:prstTxWarp>
            </a:bodyPr>
            <a:lstStyle/>
            <a:p>
              <a:endParaRPr lang="en-US"/>
            </a:p>
          </p:txBody>
        </p:sp>
        <p:sp>
          <p:nvSpPr>
            <p:cNvPr id="205048" name="Oval 248"/>
            <p:cNvSpPr>
              <a:spLocks noChangeArrowheads="1"/>
            </p:cNvSpPr>
            <p:nvPr/>
          </p:nvSpPr>
          <p:spPr bwMode="auto">
            <a:xfrm>
              <a:off x="5429399" y="4470945"/>
              <a:ext cx="1171734" cy="266277"/>
            </a:xfrm>
            <a:prstGeom prst="ellipse">
              <a:avLst/>
            </a:prstGeom>
            <a:solidFill>
              <a:srgbClr val="C0C0C0"/>
            </a:solidFill>
            <a:ln w="12700">
              <a:solidFill>
                <a:srgbClr val="808080"/>
              </a:solidFill>
              <a:round/>
              <a:headEnd/>
              <a:tailEnd/>
            </a:ln>
          </p:spPr>
          <p:txBody>
            <a:bodyPr wrap="none" lIns="101882" tIns="50941" rIns="101882" bIns="50941" anchor="ctr">
              <a:prstTxWarp prst="textNoShape">
                <a:avLst/>
              </a:prstTxWarp>
            </a:bodyPr>
            <a:lstStyle/>
            <a:p>
              <a:endParaRPr lang="en-US"/>
            </a:p>
          </p:txBody>
        </p:sp>
        <p:sp>
          <p:nvSpPr>
            <p:cNvPr id="205049" name="Line 249"/>
            <p:cNvSpPr>
              <a:spLocks noChangeShapeType="1"/>
            </p:cNvSpPr>
            <p:nvPr/>
          </p:nvSpPr>
          <p:spPr bwMode="auto">
            <a:xfrm>
              <a:off x="5429398" y="4449355"/>
              <a:ext cx="1747" cy="165523"/>
            </a:xfrm>
            <a:prstGeom prst="line">
              <a:avLst/>
            </a:prstGeom>
            <a:noFill/>
            <a:ln w="12700">
              <a:solidFill>
                <a:srgbClr val="000000"/>
              </a:solidFill>
              <a:round/>
              <a:headEnd/>
              <a:tailEnd/>
            </a:ln>
          </p:spPr>
          <p:txBody>
            <a:bodyPr wrap="none" lIns="101882" tIns="50941" rIns="101882" bIns="50941" anchor="ctr">
              <a:prstTxWarp prst="textNoShape">
                <a:avLst/>
              </a:prstTxWarp>
            </a:bodyPr>
            <a:lstStyle/>
            <a:p>
              <a:endParaRPr lang="en-US"/>
            </a:p>
          </p:txBody>
        </p:sp>
        <p:sp>
          <p:nvSpPr>
            <p:cNvPr id="205050" name="Line 250"/>
            <p:cNvSpPr>
              <a:spLocks noChangeShapeType="1"/>
            </p:cNvSpPr>
            <p:nvPr/>
          </p:nvSpPr>
          <p:spPr bwMode="auto">
            <a:xfrm>
              <a:off x="6601133" y="4449355"/>
              <a:ext cx="0" cy="165523"/>
            </a:xfrm>
            <a:prstGeom prst="line">
              <a:avLst/>
            </a:prstGeom>
            <a:noFill/>
            <a:ln w="12700">
              <a:solidFill>
                <a:srgbClr val="808080"/>
              </a:solidFill>
              <a:round/>
              <a:headEnd/>
              <a:tailEnd/>
            </a:ln>
          </p:spPr>
          <p:txBody>
            <a:bodyPr wrap="none" lIns="101882" tIns="50941" rIns="101882" bIns="50941" anchor="ctr">
              <a:prstTxWarp prst="textNoShape">
                <a:avLst/>
              </a:prstTxWarp>
            </a:bodyPr>
            <a:lstStyle/>
            <a:p>
              <a:endParaRPr lang="en-US"/>
            </a:p>
          </p:txBody>
        </p:sp>
        <p:sp>
          <p:nvSpPr>
            <p:cNvPr id="205051" name="Rectangle 251"/>
            <p:cNvSpPr>
              <a:spLocks noChangeArrowheads="1"/>
            </p:cNvSpPr>
            <p:nvPr/>
          </p:nvSpPr>
          <p:spPr bwMode="auto">
            <a:xfrm>
              <a:off x="5429399" y="4449356"/>
              <a:ext cx="277654" cy="161925"/>
            </a:xfrm>
            <a:prstGeom prst="rect">
              <a:avLst/>
            </a:prstGeom>
            <a:solidFill>
              <a:srgbClr val="C0C0C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205052" name="Rectangle 252"/>
            <p:cNvSpPr>
              <a:spLocks noChangeArrowheads="1"/>
            </p:cNvSpPr>
            <p:nvPr/>
          </p:nvSpPr>
          <p:spPr bwMode="auto">
            <a:xfrm>
              <a:off x="6246644" y="4438561"/>
              <a:ext cx="354489" cy="161925"/>
            </a:xfrm>
            <a:prstGeom prst="rect">
              <a:avLst/>
            </a:prstGeom>
            <a:solidFill>
              <a:srgbClr val="C0C0C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205053" name="Oval 253"/>
            <p:cNvSpPr>
              <a:spLocks noChangeArrowheads="1"/>
            </p:cNvSpPr>
            <p:nvPr/>
          </p:nvSpPr>
          <p:spPr bwMode="auto">
            <a:xfrm>
              <a:off x="5408444" y="4258643"/>
              <a:ext cx="1169988" cy="309457"/>
            </a:xfrm>
            <a:prstGeom prst="ellipse">
              <a:avLst/>
            </a:prstGeom>
            <a:solidFill>
              <a:srgbClr val="C0C0C0"/>
            </a:solidFill>
            <a:ln w="12700">
              <a:solidFill>
                <a:srgbClr val="808080"/>
              </a:solidFill>
              <a:round/>
              <a:headEnd/>
              <a:tailEnd/>
            </a:ln>
          </p:spPr>
          <p:txBody>
            <a:bodyPr wrap="none" lIns="101882" tIns="50941" rIns="101882" bIns="50941" anchor="ctr">
              <a:prstTxWarp prst="textNoShape">
                <a:avLst/>
              </a:prstTxWarp>
            </a:bodyPr>
            <a:lstStyle/>
            <a:p>
              <a:endParaRPr lang="en-US"/>
            </a:p>
          </p:txBody>
        </p:sp>
        <p:grpSp>
          <p:nvGrpSpPr>
            <p:cNvPr id="20" name="Group 254"/>
            <p:cNvGrpSpPr>
              <a:grpSpLocks/>
            </p:cNvGrpSpPr>
            <p:nvPr/>
          </p:nvGrpSpPr>
          <p:grpSpPr bwMode="auto">
            <a:xfrm>
              <a:off x="5701814" y="4327012"/>
              <a:ext cx="579755" cy="179917"/>
              <a:chOff x="2848" y="848"/>
              <a:chExt cx="140" cy="98"/>
            </a:xfrm>
          </p:grpSpPr>
          <p:sp>
            <p:nvSpPr>
              <p:cNvPr id="205055" name="Line 255"/>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5056" name="Line 256"/>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5057" name="Line 257"/>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prstTxWarp prst="textNoShape">
                  <a:avLst/>
                </a:prstTxWarp>
              </a:bodyPr>
              <a:lstStyle/>
              <a:p>
                <a:endParaRPr lang="en-US"/>
              </a:p>
            </p:txBody>
          </p:sp>
        </p:grpSp>
        <p:grpSp>
          <p:nvGrpSpPr>
            <p:cNvPr id="21" name="Group 258"/>
            <p:cNvGrpSpPr>
              <a:grpSpLocks/>
            </p:cNvGrpSpPr>
            <p:nvPr/>
          </p:nvGrpSpPr>
          <p:grpSpPr bwMode="auto">
            <a:xfrm flipV="1">
              <a:off x="5701814" y="4323414"/>
              <a:ext cx="579755" cy="181716"/>
              <a:chOff x="2848" y="848"/>
              <a:chExt cx="140" cy="98"/>
            </a:xfrm>
          </p:grpSpPr>
          <p:sp>
            <p:nvSpPr>
              <p:cNvPr id="205059" name="Line 259"/>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5060" name="Line 260"/>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5061" name="Line 261"/>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prstTxWarp prst="textNoShape">
                  <a:avLst/>
                </a:prstTxWarp>
              </a:bodyPr>
              <a:lstStyle/>
              <a:p>
                <a:endParaRPr lang="en-US"/>
              </a:p>
            </p:txBody>
          </p:sp>
        </p:grpSp>
        <p:grpSp>
          <p:nvGrpSpPr>
            <p:cNvPr id="22" name="Group 262"/>
            <p:cNvGrpSpPr>
              <a:grpSpLocks/>
            </p:cNvGrpSpPr>
            <p:nvPr/>
          </p:nvGrpSpPr>
          <p:grpSpPr bwMode="auto">
            <a:xfrm rot="7844936">
              <a:off x="5696444" y="4476740"/>
              <a:ext cx="365230" cy="263684"/>
              <a:chOff x="11283" y="10423"/>
              <a:chExt cx="475" cy="374"/>
            </a:xfrm>
          </p:grpSpPr>
          <p:sp>
            <p:nvSpPr>
              <p:cNvPr id="205063" name="Rectangle 263"/>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5064" name="Line 264"/>
              <p:cNvSpPr>
                <a:spLocks noChangeShapeType="1"/>
              </p:cNvSpPr>
              <p:nvPr/>
            </p:nvSpPr>
            <p:spPr bwMode="auto">
              <a:xfrm>
                <a:off x="1168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65" name="Line 265"/>
              <p:cNvSpPr>
                <a:spLocks noChangeShapeType="1"/>
              </p:cNvSpPr>
              <p:nvPr/>
            </p:nvSpPr>
            <p:spPr bwMode="auto">
              <a:xfrm>
                <a:off x="11621"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66" name="Line 266"/>
              <p:cNvSpPr>
                <a:spLocks noChangeShapeType="1"/>
              </p:cNvSpPr>
              <p:nvPr/>
            </p:nvSpPr>
            <p:spPr bwMode="auto">
              <a:xfrm>
                <a:off x="1155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67" name="Line 267"/>
              <p:cNvSpPr>
                <a:spLocks noChangeShapeType="1"/>
              </p:cNvSpPr>
              <p:nvPr/>
            </p:nvSpPr>
            <p:spPr bwMode="auto">
              <a:xfrm>
                <a:off x="11491" y="10495"/>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68" name="Line 268"/>
              <p:cNvSpPr>
                <a:spLocks noChangeShapeType="1"/>
              </p:cNvSpPr>
              <p:nvPr/>
            </p:nvSpPr>
            <p:spPr bwMode="auto">
              <a:xfrm>
                <a:off x="11426" y="10495"/>
                <a:ext cx="2"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69" name="Line 269"/>
              <p:cNvSpPr>
                <a:spLocks noChangeShapeType="1"/>
              </p:cNvSpPr>
              <p:nvPr/>
            </p:nvSpPr>
            <p:spPr bwMode="auto">
              <a:xfrm>
                <a:off x="11360" y="10495"/>
                <a:ext cx="3" cy="231"/>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205070" name="Line 270"/>
            <p:cNvSpPr>
              <a:spLocks noChangeShapeType="1"/>
            </p:cNvSpPr>
            <p:nvPr/>
          </p:nvSpPr>
          <p:spPr bwMode="auto">
            <a:xfrm flipH="1" flipV="1">
              <a:off x="4400858" y="5449692"/>
              <a:ext cx="2179320" cy="21590"/>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sp>
          <p:nvSpPr>
            <p:cNvPr id="205071" name="Line 271"/>
            <p:cNvSpPr>
              <a:spLocks noChangeShapeType="1"/>
            </p:cNvSpPr>
            <p:nvPr/>
          </p:nvSpPr>
          <p:spPr bwMode="auto">
            <a:xfrm flipH="1">
              <a:off x="5081895" y="4715632"/>
              <a:ext cx="682783" cy="744855"/>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sp>
          <p:nvSpPr>
            <p:cNvPr id="205072" name="Freeform 272"/>
            <p:cNvSpPr>
              <a:spLocks/>
            </p:cNvSpPr>
            <p:nvPr/>
          </p:nvSpPr>
          <p:spPr bwMode="auto">
            <a:xfrm>
              <a:off x="3709343" y="2168012"/>
              <a:ext cx="3635693" cy="3238500"/>
            </a:xfrm>
            <a:custGeom>
              <a:avLst/>
              <a:gdLst/>
              <a:ahLst/>
              <a:cxnLst>
                <a:cxn ang="0">
                  <a:pos x="0" y="0"/>
                </a:cxn>
                <a:cxn ang="0">
                  <a:pos x="0" y="1320"/>
                </a:cxn>
                <a:cxn ang="0">
                  <a:pos x="1230" y="1350"/>
                </a:cxn>
                <a:cxn ang="0">
                  <a:pos x="495" y="2040"/>
                </a:cxn>
                <a:cxn ang="0">
                  <a:pos x="4515" y="2115"/>
                </a:cxn>
                <a:cxn ang="0">
                  <a:pos x="2220" y="4500"/>
                </a:cxn>
                <a:cxn ang="0">
                  <a:pos x="5205" y="4500"/>
                </a:cxn>
                <a:cxn ang="0">
                  <a:pos x="5205" y="3405"/>
                </a:cxn>
              </a:cxnLst>
              <a:rect l="0" t="0" r="r" b="b"/>
              <a:pathLst>
                <a:path w="5205" h="4500">
                  <a:moveTo>
                    <a:pt x="0" y="0"/>
                  </a:moveTo>
                  <a:lnTo>
                    <a:pt x="0" y="1320"/>
                  </a:lnTo>
                  <a:lnTo>
                    <a:pt x="1230" y="1350"/>
                  </a:lnTo>
                  <a:lnTo>
                    <a:pt x="495" y="2040"/>
                  </a:lnTo>
                  <a:lnTo>
                    <a:pt x="4515" y="2115"/>
                  </a:lnTo>
                  <a:lnTo>
                    <a:pt x="2220" y="4500"/>
                  </a:lnTo>
                  <a:lnTo>
                    <a:pt x="5205" y="4500"/>
                  </a:lnTo>
                  <a:lnTo>
                    <a:pt x="5205" y="3405"/>
                  </a:lnTo>
                </a:path>
              </a:pathLst>
            </a:custGeom>
            <a:noFill/>
            <a:ln w="38100" cmpd="sng">
              <a:solidFill>
                <a:srgbClr val="FF0000"/>
              </a:solidFill>
              <a:round/>
              <a:headEnd type="none" w="med" len="med"/>
              <a:tailEnd type="triangle" w="med" len="med"/>
            </a:ln>
          </p:spPr>
          <p:txBody>
            <a:bodyPr lIns="101882" tIns="50941" rIns="101882" bIns="50941">
              <a:prstTxWarp prst="textNoShape">
                <a:avLst/>
              </a:prstTxWarp>
            </a:bodyPr>
            <a:lstStyle/>
            <a:p>
              <a:endParaRPr lang="en-US"/>
            </a:p>
          </p:txBody>
        </p:sp>
        <p:sp>
          <p:nvSpPr>
            <p:cNvPr id="205073" name="Oval 273"/>
            <p:cNvSpPr>
              <a:spLocks noChangeArrowheads="1"/>
            </p:cNvSpPr>
            <p:nvPr/>
          </p:nvSpPr>
          <p:spPr bwMode="auto">
            <a:xfrm>
              <a:off x="3492808" y="5377725"/>
              <a:ext cx="1168241" cy="266277"/>
            </a:xfrm>
            <a:prstGeom prst="ellipse">
              <a:avLst/>
            </a:prstGeom>
            <a:solidFill>
              <a:srgbClr val="C0C0C0"/>
            </a:solidFill>
            <a:ln w="12700">
              <a:solidFill>
                <a:srgbClr val="808080"/>
              </a:solidFill>
              <a:round/>
              <a:headEnd/>
              <a:tailEnd/>
            </a:ln>
          </p:spPr>
          <p:txBody>
            <a:bodyPr wrap="none" lIns="101882" tIns="50941" rIns="101882" bIns="50941" anchor="ctr">
              <a:prstTxWarp prst="textNoShape">
                <a:avLst/>
              </a:prstTxWarp>
            </a:bodyPr>
            <a:lstStyle/>
            <a:p>
              <a:endParaRPr lang="en-US"/>
            </a:p>
          </p:txBody>
        </p:sp>
        <p:sp>
          <p:nvSpPr>
            <p:cNvPr id="205074" name="Line 274"/>
            <p:cNvSpPr>
              <a:spLocks noChangeShapeType="1"/>
            </p:cNvSpPr>
            <p:nvPr/>
          </p:nvSpPr>
          <p:spPr bwMode="auto">
            <a:xfrm>
              <a:off x="3492808" y="5356135"/>
              <a:ext cx="0" cy="163725"/>
            </a:xfrm>
            <a:prstGeom prst="line">
              <a:avLst/>
            </a:prstGeom>
            <a:noFill/>
            <a:ln w="12700">
              <a:solidFill>
                <a:srgbClr val="000000"/>
              </a:solidFill>
              <a:round/>
              <a:headEnd/>
              <a:tailEnd/>
            </a:ln>
          </p:spPr>
          <p:txBody>
            <a:bodyPr wrap="none" lIns="101882" tIns="50941" rIns="101882" bIns="50941" anchor="ctr">
              <a:prstTxWarp prst="textNoShape">
                <a:avLst/>
              </a:prstTxWarp>
            </a:bodyPr>
            <a:lstStyle/>
            <a:p>
              <a:endParaRPr lang="en-US"/>
            </a:p>
          </p:txBody>
        </p:sp>
        <p:sp>
          <p:nvSpPr>
            <p:cNvPr id="205075" name="Line 275"/>
            <p:cNvSpPr>
              <a:spLocks noChangeShapeType="1"/>
            </p:cNvSpPr>
            <p:nvPr/>
          </p:nvSpPr>
          <p:spPr bwMode="auto">
            <a:xfrm>
              <a:off x="4661048" y="5356135"/>
              <a:ext cx="1747" cy="163725"/>
            </a:xfrm>
            <a:prstGeom prst="line">
              <a:avLst/>
            </a:prstGeom>
            <a:noFill/>
            <a:ln w="12700">
              <a:solidFill>
                <a:srgbClr val="808080"/>
              </a:solidFill>
              <a:round/>
              <a:headEnd/>
              <a:tailEnd/>
            </a:ln>
          </p:spPr>
          <p:txBody>
            <a:bodyPr wrap="none" lIns="101882" tIns="50941" rIns="101882" bIns="50941" anchor="ctr">
              <a:prstTxWarp prst="textNoShape">
                <a:avLst/>
              </a:prstTxWarp>
            </a:bodyPr>
            <a:lstStyle/>
            <a:p>
              <a:endParaRPr lang="en-US"/>
            </a:p>
          </p:txBody>
        </p:sp>
        <p:sp>
          <p:nvSpPr>
            <p:cNvPr id="205076" name="Rectangle 276"/>
            <p:cNvSpPr>
              <a:spLocks noChangeArrowheads="1"/>
            </p:cNvSpPr>
            <p:nvPr/>
          </p:nvSpPr>
          <p:spPr bwMode="auto">
            <a:xfrm>
              <a:off x="3492808" y="5356136"/>
              <a:ext cx="275908" cy="161925"/>
            </a:xfrm>
            <a:prstGeom prst="rect">
              <a:avLst/>
            </a:prstGeom>
            <a:solidFill>
              <a:srgbClr val="C0C0C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205077" name="Rectangle 277"/>
            <p:cNvSpPr>
              <a:spLocks noChangeArrowheads="1"/>
            </p:cNvSpPr>
            <p:nvPr/>
          </p:nvSpPr>
          <p:spPr bwMode="auto">
            <a:xfrm>
              <a:off x="4306560" y="5345341"/>
              <a:ext cx="354488" cy="161925"/>
            </a:xfrm>
            <a:prstGeom prst="rect">
              <a:avLst/>
            </a:prstGeom>
            <a:solidFill>
              <a:srgbClr val="C0C0C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205078" name="Oval 278"/>
            <p:cNvSpPr>
              <a:spLocks noChangeArrowheads="1"/>
            </p:cNvSpPr>
            <p:nvPr/>
          </p:nvSpPr>
          <p:spPr bwMode="auto">
            <a:xfrm>
              <a:off x="3480584" y="5165423"/>
              <a:ext cx="1169988" cy="309457"/>
            </a:xfrm>
            <a:prstGeom prst="ellipse">
              <a:avLst/>
            </a:prstGeom>
            <a:solidFill>
              <a:srgbClr val="C0C0C0"/>
            </a:solidFill>
            <a:ln w="12700">
              <a:solidFill>
                <a:srgbClr val="808080"/>
              </a:solidFill>
              <a:round/>
              <a:headEnd/>
              <a:tailEnd/>
            </a:ln>
          </p:spPr>
          <p:txBody>
            <a:bodyPr wrap="none" lIns="101882" tIns="50941" rIns="101882" bIns="50941" anchor="ctr">
              <a:prstTxWarp prst="textNoShape">
                <a:avLst/>
              </a:prstTxWarp>
            </a:bodyPr>
            <a:lstStyle/>
            <a:p>
              <a:endParaRPr lang="en-US"/>
            </a:p>
          </p:txBody>
        </p:sp>
        <p:grpSp>
          <p:nvGrpSpPr>
            <p:cNvPr id="23" name="Group 279"/>
            <p:cNvGrpSpPr>
              <a:grpSpLocks/>
            </p:cNvGrpSpPr>
            <p:nvPr/>
          </p:nvGrpSpPr>
          <p:grpSpPr bwMode="auto">
            <a:xfrm>
              <a:off x="3763477" y="5233792"/>
              <a:ext cx="578009" cy="179917"/>
              <a:chOff x="2848" y="848"/>
              <a:chExt cx="140" cy="98"/>
            </a:xfrm>
          </p:grpSpPr>
          <p:sp>
            <p:nvSpPr>
              <p:cNvPr id="205080" name="Line 280"/>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5081" name="Line 281"/>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5082" name="Line 282"/>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prstTxWarp prst="textNoShape">
                  <a:avLst/>
                </a:prstTxWarp>
              </a:bodyPr>
              <a:lstStyle/>
              <a:p>
                <a:endParaRPr lang="en-US"/>
              </a:p>
            </p:txBody>
          </p:sp>
        </p:grpSp>
        <p:grpSp>
          <p:nvGrpSpPr>
            <p:cNvPr id="24" name="Group 283"/>
            <p:cNvGrpSpPr>
              <a:grpSpLocks/>
            </p:cNvGrpSpPr>
            <p:nvPr/>
          </p:nvGrpSpPr>
          <p:grpSpPr bwMode="auto">
            <a:xfrm flipV="1">
              <a:off x="3763477" y="5230193"/>
              <a:ext cx="578009" cy="179917"/>
              <a:chOff x="2848" y="848"/>
              <a:chExt cx="140" cy="98"/>
            </a:xfrm>
          </p:grpSpPr>
          <p:sp>
            <p:nvSpPr>
              <p:cNvPr id="205084" name="Line 284"/>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5085" name="Line 285"/>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5086" name="Line 286"/>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prstTxWarp prst="textNoShape">
                  <a:avLst/>
                </a:prstTxWarp>
              </a:bodyPr>
              <a:lstStyle/>
              <a:p>
                <a:endParaRPr lang="en-US"/>
              </a:p>
            </p:txBody>
          </p:sp>
        </p:grpSp>
        <p:grpSp>
          <p:nvGrpSpPr>
            <p:cNvPr id="25" name="Group 287"/>
            <p:cNvGrpSpPr>
              <a:grpSpLocks/>
            </p:cNvGrpSpPr>
            <p:nvPr/>
          </p:nvGrpSpPr>
          <p:grpSpPr bwMode="auto">
            <a:xfrm>
              <a:off x="3562658" y="5309357"/>
              <a:ext cx="347503" cy="280670"/>
              <a:chOff x="11283" y="10423"/>
              <a:chExt cx="475" cy="374"/>
            </a:xfrm>
          </p:grpSpPr>
          <p:sp>
            <p:nvSpPr>
              <p:cNvPr id="205088" name="Rectangle 288"/>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5089" name="Line 289"/>
              <p:cNvSpPr>
                <a:spLocks noChangeShapeType="1"/>
              </p:cNvSpPr>
              <p:nvPr/>
            </p:nvSpPr>
            <p:spPr bwMode="auto">
              <a:xfrm>
                <a:off x="1168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90" name="Line 290"/>
              <p:cNvSpPr>
                <a:spLocks noChangeShapeType="1"/>
              </p:cNvSpPr>
              <p:nvPr/>
            </p:nvSpPr>
            <p:spPr bwMode="auto">
              <a:xfrm>
                <a:off x="11621"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91" name="Line 291"/>
              <p:cNvSpPr>
                <a:spLocks noChangeShapeType="1"/>
              </p:cNvSpPr>
              <p:nvPr/>
            </p:nvSpPr>
            <p:spPr bwMode="auto">
              <a:xfrm>
                <a:off x="1155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92" name="Line 292"/>
              <p:cNvSpPr>
                <a:spLocks noChangeShapeType="1"/>
              </p:cNvSpPr>
              <p:nvPr/>
            </p:nvSpPr>
            <p:spPr bwMode="auto">
              <a:xfrm>
                <a:off x="11491" y="10495"/>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93" name="Line 293"/>
              <p:cNvSpPr>
                <a:spLocks noChangeShapeType="1"/>
              </p:cNvSpPr>
              <p:nvPr/>
            </p:nvSpPr>
            <p:spPr bwMode="auto">
              <a:xfrm>
                <a:off x="11426" y="10495"/>
                <a:ext cx="2"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94" name="Line 294"/>
              <p:cNvSpPr>
                <a:spLocks noChangeShapeType="1"/>
              </p:cNvSpPr>
              <p:nvPr/>
            </p:nvSpPr>
            <p:spPr bwMode="auto">
              <a:xfrm>
                <a:off x="11360" y="10495"/>
                <a:ext cx="3" cy="231"/>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205095" name="Oval 295"/>
            <p:cNvSpPr>
              <a:spLocks noChangeArrowheads="1"/>
            </p:cNvSpPr>
            <p:nvPr/>
          </p:nvSpPr>
          <p:spPr bwMode="auto">
            <a:xfrm>
              <a:off x="2789069" y="4319816"/>
              <a:ext cx="1169988" cy="264478"/>
            </a:xfrm>
            <a:prstGeom prst="ellipse">
              <a:avLst/>
            </a:prstGeom>
            <a:solidFill>
              <a:srgbClr val="C0C0C0"/>
            </a:solidFill>
            <a:ln w="12700">
              <a:solidFill>
                <a:srgbClr val="808080"/>
              </a:solidFill>
              <a:round/>
              <a:headEnd/>
              <a:tailEnd/>
            </a:ln>
          </p:spPr>
          <p:txBody>
            <a:bodyPr wrap="none" lIns="101882" tIns="50941" rIns="101882" bIns="50941" anchor="ctr">
              <a:prstTxWarp prst="textNoShape">
                <a:avLst/>
              </a:prstTxWarp>
            </a:bodyPr>
            <a:lstStyle/>
            <a:p>
              <a:endParaRPr lang="en-US"/>
            </a:p>
          </p:txBody>
        </p:sp>
        <p:sp>
          <p:nvSpPr>
            <p:cNvPr id="205096" name="Line 296"/>
            <p:cNvSpPr>
              <a:spLocks noChangeShapeType="1"/>
            </p:cNvSpPr>
            <p:nvPr/>
          </p:nvSpPr>
          <p:spPr bwMode="auto">
            <a:xfrm>
              <a:off x="2789068" y="4298225"/>
              <a:ext cx="1747" cy="163725"/>
            </a:xfrm>
            <a:prstGeom prst="line">
              <a:avLst/>
            </a:prstGeom>
            <a:noFill/>
            <a:ln w="12700">
              <a:solidFill>
                <a:srgbClr val="000000"/>
              </a:solidFill>
              <a:round/>
              <a:headEnd/>
              <a:tailEnd/>
            </a:ln>
          </p:spPr>
          <p:txBody>
            <a:bodyPr wrap="none" lIns="101882" tIns="50941" rIns="101882" bIns="50941" anchor="ctr">
              <a:prstTxWarp prst="textNoShape">
                <a:avLst/>
              </a:prstTxWarp>
            </a:bodyPr>
            <a:lstStyle/>
            <a:p>
              <a:endParaRPr lang="en-US"/>
            </a:p>
          </p:txBody>
        </p:sp>
        <p:sp>
          <p:nvSpPr>
            <p:cNvPr id="205097" name="Line 297"/>
            <p:cNvSpPr>
              <a:spLocks noChangeShapeType="1"/>
            </p:cNvSpPr>
            <p:nvPr/>
          </p:nvSpPr>
          <p:spPr bwMode="auto">
            <a:xfrm>
              <a:off x="3959056" y="4298225"/>
              <a:ext cx="0" cy="163725"/>
            </a:xfrm>
            <a:prstGeom prst="line">
              <a:avLst/>
            </a:prstGeom>
            <a:noFill/>
            <a:ln w="12700">
              <a:solidFill>
                <a:srgbClr val="808080"/>
              </a:solidFill>
              <a:round/>
              <a:headEnd/>
              <a:tailEnd/>
            </a:ln>
          </p:spPr>
          <p:txBody>
            <a:bodyPr wrap="none" lIns="101882" tIns="50941" rIns="101882" bIns="50941" anchor="ctr">
              <a:prstTxWarp prst="textNoShape">
                <a:avLst/>
              </a:prstTxWarp>
            </a:bodyPr>
            <a:lstStyle/>
            <a:p>
              <a:endParaRPr lang="en-US"/>
            </a:p>
          </p:txBody>
        </p:sp>
        <p:sp>
          <p:nvSpPr>
            <p:cNvPr id="205098" name="Rectangle 298"/>
            <p:cNvSpPr>
              <a:spLocks noChangeArrowheads="1"/>
            </p:cNvSpPr>
            <p:nvPr/>
          </p:nvSpPr>
          <p:spPr bwMode="auto">
            <a:xfrm>
              <a:off x="2789069" y="4298225"/>
              <a:ext cx="277654" cy="160126"/>
            </a:xfrm>
            <a:prstGeom prst="rect">
              <a:avLst/>
            </a:prstGeom>
            <a:solidFill>
              <a:srgbClr val="C0C0C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205099" name="Rectangle 299"/>
            <p:cNvSpPr>
              <a:spLocks noChangeArrowheads="1"/>
            </p:cNvSpPr>
            <p:nvPr/>
          </p:nvSpPr>
          <p:spPr bwMode="auto">
            <a:xfrm>
              <a:off x="3604568" y="4287430"/>
              <a:ext cx="354488" cy="160126"/>
            </a:xfrm>
            <a:prstGeom prst="rect">
              <a:avLst/>
            </a:prstGeom>
            <a:solidFill>
              <a:srgbClr val="C0C0C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205100" name="Oval 300"/>
            <p:cNvSpPr>
              <a:spLocks noChangeArrowheads="1"/>
            </p:cNvSpPr>
            <p:nvPr/>
          </p:nvSpPr>
          <p:spPr bwMode="auto">
            <a:xfrm>
              <a:off x="2778591" y="4107513"/>
              <a:ext cx="1169988" cy="309457"/>
            </a:xfrm>
            <a:prstGeom prst="ellipse">
              <a:avLst/>
            </a:prstGeom>
            <a:solidFill>
              <a:srgbClr val="C0C0C0"/>
            </a:solidFill>
            <a:ln w="12700">
              <a:solidFill>
                <a:srgbClr val="808080"/>
              </a:solidFill>
              <a:round/>
              <a:headEnd/>
              <a:tailEnd/>
            </a:ln>
          </p:spPr>
          <p:txBody>
            <a:bodyPr wrap="none" lIns="101882" tIns="50941" rIns="101882" bIns="50941" anchor="ctr">
              <a:prstTxWarp prst="textNoShape">
                <a:avLst/>
              </a:prstTxWarp>
            </a:bodyPr>
            <a:lstStyle/>
            <a:p>
              <a:endParaRPr lang="en-US"/>
            </a:p>
          </p:txBody>
        </p:sp>
        <p:grpSp>
          <p:nvGrpSpPr>
            <p:cNvPr id="26" name="Group 301"/>
            <p:cNvGrpSpPr>
              <a:grpSpLocks/>
            </p:cNvGrpSpPr>
            <p:nvPr/>
          </p:nvGrpSpPr>
          <p:grpSpPr bwMode="auto">
            <a:xfrm>
              <a:off x="3061484" y="4175882"/>
              <a:ext cx="578009" cy="179917"/>
              <a:chOff x="2848" y="848"/>
              <a:chExt cx="140" cy="98"/>
            </a:xfrm>
          </p:grpSpPr>
          <p:sp>
            <p:nvSpPr>
              <p:cNvPr id="205102" name="Line 302"/>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5103" name="Line 303"/>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5104" name="Line 304"/>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prstTxWarp prst="textNoShape">
                  <a:avLst/>
                </a:prstTxWarp>
              </a:bodyPr>
              <a:lstStyle/>
              <a:p>
                <a:endParaRPr lang="en-US"/>
              </a:p>
            </p:txBody>
          </p:sp>
        </p:grpSp>
        <p:grpSp>
          <p:nvGrpSpPr>
            <p:cNvPr id="27" name="Group 305"/>
            <p:cNvGrpSpPr>
              <a:grpSpLocks/>
            </p:cNvGrpSpPr>
            <p:nvPr/>
          </p:nvGrpSpPr>
          <p:grpSpPr bwMode="auto">
            <a:xfrm flipV="1">
              <a:off x="3061484" y="4172283"/>
              <a:ext cx="578009" cy="179917"/>
              <a:chOff x="2848" y="848"/>
              <a:chExt cx="140" cy="98"/>
            </a:xfrm>
          </p:grpSpPr>
          <p:sp>
            <p:nvSpPr>
              <p:cNvPr id="205106" name="Line 306"/>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5107" name="Line 307"/>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5108" name="Line 308"/>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prstTxWarp prst="textNoShape">
                  <a:avLst/>
                </a:prstTxWarp>
              </a:bodyPr>
              <a:lstStyle/>
              <a:p>
                <a:endParaRPr lang="en-US"/>
              </a:p>
            </p:txBody>
          </p:sp>
        </p:grpSp>
        <p:sp>
          <p:nvSpPr>
            <p:cNvPr id="205109" name="Line 309"/>
            <p:cNvSpPr>
              <a:spLocks noChangeShapeType="1"/>
            </p:cNvSpPr>
            <p:nvPr/>
          </p:nvSpPr>
          <p:spPr bwMode="auto">
            <a:xfrm flipH="1">
              <a:off x="2085330" y="4542912"/>
              <a:ext cx="955198" cy="919375"/>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grpSp>
          <p:nvGrpSpPr>
            <p:cNvPr id="28" name="Group 310"/>
            <p:cNvGrpSpPr>
              <a:grpSpLocks/>
            </p:cNvGrpSpPr>
            <p:nvPr/>
          </p:nvGrpSpPr>
          <p:grpSpPr bwMode="auto">
            <a:xfrm rot="8027572">
              <a:off x="3160889" y="4098915"/>
              <a:ext cx="365230" cy="263684"/>
              <a:chOff x="11283" y="10423"/>
              <a:chExt cx="475" cy="374"/>
            </a:xfrm>
          </p:grpSpPr>
          <p:sp>
            <p:nvSpPr>
              <p:cNvPr id="205111" name="Rectangle 311"/>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5112" name="Line 312"/>
              <p:cNvSpPr>
                <a:spLocks noChangeShapeType="1"/>
              </p:cNvSpPr>
              <p:nvPr/>
            </p:nvSpPr>
            <p:spPr bwMode="auto">
              <a:xfrm>
                <a:off x="1168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113" name="Line 313"/>
              <p:cNvSpPr>
                <a:spLocks noChangeShapeType="1"/>
              </p:cNvSpPr>
              <p:nvPr/>
            </p:nvSpPr>
            <p:spPr bwMode="auto">
              <a:xfrm>
                <a:off x="11621"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114" name="Line 314"/>
              <p:cNvSpPr>
                <a:spLocks noChangeShapeType="1"/>
              </p:cNvSpPr>
              <p:nvPr/>
            </p:nvSpPr>
            <p:spPr bwMode="auto">
              <a:xfrm>
                <a:off x="1155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115" name="Line 315"/>
              <p:cNvSpPr>
                <a:spLocks noChangeShapeType="1"/>
              </p:cNvSpPr>
              <p:nvPr/>
            </p:nvSpPr>
            <p:spPr bwMode="auto">
              <a:xfrm>
                <a:off x="11491" y="10495"/>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116" name="Line 316"/>
              <p:cNvSpPr>
                <a:spLocks noChangeShapeType="1"/>
              </p:cNvSpPr>
              <p:nvPr/>
            </p:nvSpPr>
            <p:spPr bwMode="auto">
              <a:xfrm>
                <a:off x="11426" y="10495"/>
                <a:ext cx="2"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117" name="Line 317"/>
              <p:cNvSpPr>
                <a:spLocks noChangeShapeType="1"/>
              </p:cNvSpPr>
              <p:nvPr/>
            </p:nvSpPr>
            <p:spPr bwMode="auto">
              <a:xfrm>
                <a:off x="11360" y="10495"/>
                <a:ext cx="3" cy="231"/>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205118" name="Freeform 318"/>
            <p:cNvSpPr>
              <a:spLocks/>
            </p:cNvSpPr>
            <p:nvPr/>
          </p:nvSpPr>
          <p:spPr bwMode="auto">
            <a:xfrm>
              <a:off x="1907213" y="2211192"/>
              <a:ext cx="5574030" cy="3324860"/>
            </a:xfrm>
            <a:custGeom>
              <a:avLst/>
              <a:gdLst/>
              <a:ahLst/>
              <a:cxnLst>
                <a:cxn ang="0">
                  <a:pos x="7965" y="3420"/>
                </a:cxn>
                <a:cxn ang="0">
                  <a:pos x="7980" y="4620"/>
                </a:cxn>
                <a:cxn ang="0">
                  <a:pos x="0" y="4605"/>
                </a:cxn>
                <a:cxn ang="0">
                  <a:pos x="3315" y="1485"/>
                </a:cxn>
                <a:cxn ang="0">
                  <a:pos x="2355" y="1455"/>
                </a:cxn>
                <a:cxn ang="0">
                  <a:pos x="2355" y="0"/>
                </a:cxn>
              </a:cxnLst>
              <a:rect l="0" t="0" r="r" b="b"/>
              <a:pathLst>
                <a:path w="7980" h="4620">
                  <a:moveTo>
                    <a:pt x="7965" y="3420"/>
                  </a:moveTo>
                  <a:lnTo>
                    <a:pt x="7980" y="4620"/>
                  </a:lnTo>
                  <a:lnTo>
                    <a:pt x="0" y="4605"/>
                  </a:lnTo>
                  <a:lnTo>
                    <a:pt x="3315" y="1485"/>
                  </a:lnTo>
                  <a:lnTo>
                    <a:pt x="2355" y="1455"/>
                  </a:lnTo>
                  <a:lnTo>
                    <a:pt x="2355" y="0"/>
                  </a:lnTo>
                </a:path>
              </a:pathLst>
            </a:custGeom>
            <a:noFill/>
            <a:ln w="38100" cmpd="sng">
              <a:solidFill>
                <a:srgbClr val="FF00FF"/>
              </a:solidFill>
              <a:round/>
              <a:headEnd type="none" w="med" len="med"/>
              <a:tailEnd type="triangle" w="med" len="med"/>
            </a:ln>
          </p:spPr>
          <p:txBody>
            <a:bodyPr lIns="101882" tIns="50941" rIns="101882" bIns="50941">
              <a:prstTxWarp prst="textNoShape">
                <a:avLst/>
              </a:prstTxWarp>
            </a:bodyPr>
            <a:lstStyle/>
            <a:p>
              <a:endParaRPr lang="en-US"/>
            </a:p>
          </p:txBody>
        </p:sp>
        <p:sp>
          <p:nvSpPr>
            <p:cNvPr id="205119" name="Freeform 319"/>
            <p:cNvSpPr>
              <a:spLocks/>
            </p:cNvSpPr>
            <p:nvPr/>
          </p:nvSpPr>
          <p:spPr bwMode="auto">
            <a:xfrm>
              <a:off x="1467158" y="2319142"/>
              <a:ext cx="6317933" cy="3270885"/>
            </a:xfrm>
            <a:custGeom>
              <a:avLst/>
              <a:gdLst/>
              <a:ahLst/>
              <a:cxnLst>
                <a:cxn ang="0">
                  <a:pos x="0" y="2880"/>
                </a:cxn>
                <a:cxn ang="0">
                  <a:pos x="0" y="4530"/>
                </a:cxn>
                <a:cxn ang="0">
                  <a:pos x="885" y="4545"/>
                </a:cxn>
                <a:cxn ang="0">
                  <a:pos x="3510" y="2010"/>
                </a:cxn>
                <a:cxn ang="0">
                  <a:pos x="7140" y="2055"/>
                </a:cxn>
                <a:cxn ang="0">
                  <a:pos x="8145" y="1020"/>
                </a:cxn>
                <a:cxn ang="0">
                  <a:pos x="9045" y="1020"/>
                </a:cxn>
                <a:cxn ang="0">
                  <a:pos x="9015" y="0"/>
                </a:cxn>
              </a:cxnLst>
              <a:rect l="0" t="0" r="r" b="b"/>
              <a:pathLst>
                <a:path w="9045" h="4545">
                  <a:moveTo>
                    <a:pt x="0" y="2880"/>
                  </a:moveTo>
                  <a:lnTo>
                    <a:pt x="0" y="4530"/>
                  </a:lnTo>
                  <a:lnTo>
                    <a:pt x="885" y="4545"/>
                  </a:lnTo>
                  <a:lnTo>
                    <a:pt x="3510" y="2010"/>
                  </a:lnTo>
                  <a:lnTo>
                    <a:pt x="7140" y="2055"/>
                  </a:lnTo>
                  <a:lnTo>
                    <a:pt x="8145" y="1020"/>
                  </a:lnTo>
                  <a:lnTo>
                    <a:pt x="9045" y="1020"/>
                  </a:lnTo>
                  <a:lnTo>
                    <a:pt x="9015" y="0"/>
                  </a:lnTo>
                </a:path>
              </a:pathLst>
            </a:custGeom>
            <a:noFill/>
            <a:ln w="38100" cmpd="sng">
              <a:solidFill>
                <a:srgbClr val="0000FF"/>
              </a:solidFill>
              <a:round/>
              <a:headEnd type="none" w="med" len="med"/>
              <a:tailEnd type="triangle" w="med" len="med"/>
            </a:ln>
          </p:spPr>
          <p:txBody>
            <a:bodyPr lIns="101882" tIns="50941" rIns="101882" bIns="50941">
              <a:prstTxWarp prst="textNoShape">
                <a:avLst/>
              </a:prstTxWarp>
            </a:bodyPr>
            <a:lstStyle/>
            <a:p>
              <a:endParaRPr lang="en-US"/>
            </a:p>
          </p:txBody>
        </p:sp>
        <p:sp>
          <p:nvSpPr>
            <p:cNvPr id="205120" name="Freeform 320"/>
            <p:cNvSpPr>
              <a:spLocks/>
            </p:cNvSpPr>
            <p:nvPr/>
          </p:nvSpPr>
          <p:spPr bwMode="auto">
            <a:xfrm>
              <a:off x="1603365" y="2373117"/>
              <a:ext cx="6370320" cy="3022600"/>
            </a:xfrm>
            <a:custGeom>
              <a:avLst/>
              <a:gdLst/>
              <a:ahLst/>
              <a:cxnLst>
                <a:cxn ang="0">
                  <a:pos x="0" y="2821"/>
                </a:cxn>
                <a:cxn ang="0">
                  <a:pos x="0" y="4201"/>
                </a:cxn>
                <a:cxn ang="0">
                  <a:pos x="4890" y="4201"/>
                </a:cxn>
                <a:cxn ang="0">
                  <a:pos x="8055" y="1051"/>
                </a:cxn>
                <a:cxn ang="0">
                  <a:pos x="9120" y="1080"/>
                </a:cxn>
                <a:cxn ang="0">
                  <a:pos x="9105" y="0"/>
                </a:cxn>
              </a:cxnLst>
              <a:rect l="0" t="0" r="r" b="b"/>
              <a:pathLst>
                <a:path w="9120" h="4201">
                  <a:moveTo>
                    <a:pt x="0" y="2821"/>
                  </a:moveTo>
                  <a:lnTo>
                    <a:pt x="0" y="4201"/>
                  </a:lnTo>
                  <a:lnTo>
                    <a:pt x="4890" y="4201"/>
                  </a:lnTo>
                  <a:lnTo>
                    <a:pt x="8055" y="1051"/>
                  </a:lnTo>
                  <a:lnTo>
                    <a:pt x="9120" y="1080"/>
                  </a:lnTo>
                  <a:lnTo>
                    <a:pt x="9105" y="0"/>
                  </a:lnTo>
                </a:path>
              </a:pathLst>
            </a:custGeom>
            <a:noFill/>
            <a:ln w="38100" cmpd="sng">
              <a:solidFill>
                <a:srgbClr val="00FF00"/>
              </a:solidFill>
              <a:round/>
              <a:headEnd type="triangle" w="med" len="med"/>
              <a:tailEnd type="none" w="med" len="med"/>
            </a:ln>
          </p:spPr>
          <p:txBody>
            <a:bodyPr lIns="101882" tIns="50941" rIns="101882" bIns="50941">
              <a:prstTxWarp prst="textNoShape">
                <a:avLst/>
              </a:prstTxWarp>
            </a:bodyPr>
            <a:lstStyle/>
            <a:p>
              <a:endParaRPr lang="en-US"/>
            </a:p>
          </p:txBody>
        </p:sp>
        <p:grpSp>
          <p:nvGrpSpPr>
            <p:cNvPr id="29" name="Group 321"/>
            <p:cNvGrpSpPr>
              <a:grpSpLocks/>
            </p:cNvGrpSpPr>
            <p:nvPr/>
          </p:nvGrpSpPr>
          <p:grpSpPr bwMode="auto">
            <a:xfrm>
              <a:off x="1416516" y="4359397"/>
              <a:ext cx="99537" cy="307658"/>
              <a:chOff x="10104" y="10005"/>
              <a:chExt cx="137" cy="411"/>
            </a:xfrm>
          </p:grpSpPr>
          <p:sp>
            <p:nvSpPr>
              <p:cNvPr id="205122" name="Oval 322"/>
              <p:cNvSpPr>
                <a:spLocks noChangeArrowheads="1"/>
              </p:cNvSpPr>
              <p:nvPr/>
            </p:nvSpPr>
            <p:spPr bwMode="auto">
              <a:xfrm>
                <a:off x="10104" y="10005"/>
                <a:ext cx="137" cy="138"/>
              </a:xfrm>
              <a:prstGeom prst="ellipse">
                <a:avLst/>
              </a:prstGeom>
              <a:solidFill>
                <a:srgbClr val="0000FF"/>
              </a:solidFill>
              <a:ln w="9525">
                <a:noFill/>
                <a:round/>
                <a:headEnd/>
                <a:tailEnd/>
              </a:ln>
            </p:spPr>
            <p:txBody>
              <a:bodyPr>
                <a:prstTxWarp prst="textNoShape">
                  <a:avLst/>
                </a:prstTxWarp>
              </a:bodyPr>
              <a:lstStyle/>
              <a:p>
                <a:endParaRPr lang="en-US"/>
              </a:p>
            </p:txBody>
          </p:sp>
          <p:sp>
            <p:nvSpPr>
              <p:cNvPr id="205123" name="Oval 323"/>
              <p:cNvSpPr>
                <a:spLocks noChangeArrowheads="1"/>
              </p:cNvSpPr>
              <p:nvPr/>
            </p:nvSpPr>
            <p:spPr bwMode="auto">
              <a:xfrm>
                <a:off x="10104" y="10278"/>
                <a:ext cx="137" cy="138"/>
              </a:xfrm>
              <a:prstGeom prst="ellipse">
                <a:avLst/>
              </a:prstGeom>
              <a:solidFill>
                <a:srgbClr val="0000FF"/>
              </a:solidFill>
              <a:ln w="9525">
                <a:noFill/>
                <a:round/>
                <a:headEnd/>
                <a:tailEnd/>
              </a:ln>
            </p:spPr>
            <p:txBody>
              <a:bodyPr>
                <a:prstTxWarp prst="textNoShape">
                  <a:avLst/>
                </a:prstTxWarp>
              </a:bodyPr>
              <a:lstStyle/>
              <a:p>
                <a:endParaRPr lang="en-US"/>
              </a:p>
            </p:txBody>
          </p:sp>
        </p:grpSp>
        <p:grpSp>
          <p:nvGrpSpPr>
            <p:cNvPr id="30" name="Group 324"/>
            <p:cNvGrpSpPr>
              <a:grpSpLocks/>
            </p:cNvGrpSpPr>
            <p:nvPr/>
          </p:nvGrpSpPr>
          <p:grpSpPr bwMode="auto">
            <a:xfrm>
              <a:off x="7418378" y="4627473"/>
              <a:ext cx="101283" cy="307657"/>
              <a:chOff x="10104" y="10005"/>
              <a:chExt cx="137" cy="411"/>
            </a:xfrm>
          </p:grpSpPr>
          <p:sp>
            <p:nvSpPr>
              <p:cNvPr id="205125" name="Oval 325"/>
              <p:cNvSpPr>
                <a:spLocks noChangeArrowheads="1"/>
              </p:cNvSpPr>
              <p:nvPr/>
            </p:nvSpPr>
            <p:spPr bwMode="auto">
              <a:xfrm>
                <a:off x="10104" y="10005"/>
                <a:ext cx="137" cy="138"/>
              </a:xfrm>
              <a:prstGeom prst="ellipse">
                <a:avLst/>
              </a:prstGeom>
              <a:solidFill>
                <a:srgbClr val="FF00FF"/>
              </a:solidFill>
              <a:ln w="9525">
                <a:noFill/>
                <a:round/>
                <a:headEnd/>
                <a:tailEnd/>
              </a:ln>
            </p:spPr>
            <p:txBody>
              <a:bodyPr>
                <a:prstTxWarp prst="textNoShape">
                  <a:avLst/>
                </a:prstTxWarp>
              </a:bodyPr>
              <a:lstStyle/>
              <a:p>
                <a:endParaRPr lang="en-US"/>
              </a:p>
            </p:txBody>
          </p:sp>
          <p:sp>
            <p:nvSpPr>
              <p:cNvPr id="205126" name="Oval 326"/>
              <p:cNvSpPr>
                <a:spLocks noChangeArrowheads="1"/>
              </p:cNvSpPr>
              <p:nvPr/>
            </p:nvSpPr>
            <p:spPr bwMode="auto">
              <a:xfrm>
                <a:off x="10104" y="10278"/>
                <a:ext cx="137" cy="138"/>
              </a:xfrm>
              <a:prstGeom prst="ellipse">
                <a:avLst/>
              </a:prstGeom>
              <a:solidFill>
                <a:srgbClr val="FF00FF"/>
              </a:solidFill>
              <a:ln w="9525">
                <a:noFill/>
                <a:round/>
                <a:headEnd/>
                <a:tailEnd/>
              </a:ln>
            </p:spPr>
            <p:txBody>
              <a:bodyPr>
                <a:prstTxWarp prst="textNoShape">
                  <a:avLst/>
                </a:prstTxWarp>
              </a:bodyPr>
              <a:lstStyle/>
              <a:p>
                <a:endParaRPr lang="en-US"/>
              </a:p>
            </p:txBody>
          </p:sp>
        </p:grpSp>
        <p:grpSp>
          <p:nvGrpSpPr>
            <p:cNvPr id="31" name="Group 327"/>
            <p:cNvGrpSpPr>
              <a:grpSpLocks/>
            </p:cNvGrpSpPr>
            <p:nvPr/>
          </p:nvGrpSpPr>
          <p:grpSpPr bwMode="auto">
            <a:xfrm>
              <a:off x="7910821" y="2295753"/>
              <a:ext cx="99536" cy="307657"/>
              <a:chOff x="10104" y="10005"/>
              <a:chExt cx="137" cy="411"/>
            </a:xfrm>
          </p:grpSpPr>
          <p:sp>
            <p:nvSpPr>
              <p:cNvPr id="205128" name="Oval 328"/>
              <p:cNvSpPr>
                <a:spLocks noChangeArrowheads="1"/>
              </p:cNvSpPr>
              <p:nvPr/>
            </p:nvSpPr>
            <p:spPr bwMode="auto">
              <a:xfrm>
                <a:off x="10104" y="10005"/>
                <a:ext cx="137" cy="138"/>
              </a:xfrm>
              <a:prstGeom prst="ellipse">
                <a:avLst/>
              </a:prstGeom>
              <a:solidFill>
                <a:srgbClr val="00FF00"/>
              </a:solidFill>
              <a:ln w="9525">
                <a:noFill/>
                <a:round/>
                <a:headEnd/>
                <a:tailEnd/>
              </a:ln>
            </p:spPr>
            <p:txBody>
              <a:bodyPr>
                <a:prstTxWarp prst="textNoShape">
                  <a:avLst/>
                </a:prstTxWarp>
              </a:bodyPr>
              <a:lstStyle/>
              <a:p>
                <a:endParaRPr lang="en-US"/>
              </a:p>
            </p:txBody>
          </p:sp>
          <p:sp>
            <p:nvSpPr>
              <p:cNvPr id="205129" name="Oval 329"/>
              <p:cNvSpPr>
                <a:spLocks noChangeArrowheads="1"/>
              </p:cNvSpPr>
              <p:nvPr/>
            </p:nvSpPr>
            <p:spPr bwMode="auto">
              <a:xfrm>
                <a:off x="10104" y="10278"/>
                <a:ext cx="137" cy="138"/>
              </a:xfrm>
              <a:prstGeom prst="ellipse">
                <a:avLst/>
              </a:prstGeom>
              <a:solidFill>
                <a:srgbClr val="00FF00"/>
              </a:solidFill>
              <a:ln w="9525">
                <a:noFill/>
                <a:round/>
                <a:headEnd/>
                <a:tailEnd/>
              </a:ln>
            </p:spPr>
            <p:txBody>
              <a:bodyPr>
                <a:prstTxWarp prst="textNoShape">
                  <a:avLst/>
                </a:prstTxWarp>
              </a:bodyPr>
              <a:lstStyle/>
              <a:p>
                <a:endParaRPr lang="en-US"/>
              </a:p>
            </p:txBody>
          </p:sp>
        </p:grpSp>
        <p:sp>
          <p:nvSpPr>
            <p:cNvPr id="323" name="Text Box 116"/>
            <p:cNvSpPr txBox="1">
              <a:spLocks noChangeArrowheads="1"/>
            </p:cNvSpPr>
            <p:nvPr/>
          </p:nvSpPr>
          <p:spPr bwMode="auto">
            <a:xfrm>
              <a:off x="6997722" y="4169471"/>
              <a:ext cx="696951" cy="274470"/>
            </a:xfrm>
            <a:prstGeom prst="rect">
              <a:avLst/>
            </a:prstGeom>
            <a:noFill/>
            <a:ln w="9525">
              <a:noFill/>
              <a:miter lim="800000"/>
              <a:headEnd/>
              <a:tailEnd/>
            </a:ln>
          </p:spPr>
          <p:txBody>
            <a:bodyPr>
              <a:prstTxWarp prst="textNoShape">
                <a:avLst/>
              </a:prstTxWarp>
            </a:bodyPr>
            <a:lstStyle/>
            <a:p>
              <a:pPr algn="l" eaLnBrk="1" hangingPunct="1"/>
              <a:r>
                <a:rPr lang="en-US" sz="1100" dirty="0">
                  <a:latin typeface="Arial" charset="0"/>
                </a:rPr>
                <a:t>Host C</a:t>
              </a:r>
              <a:endParaRPr lang="en-US" sz="2200" dirty="0"/>
            </a:p>
          </p:txBody>
        </p:sp>
        <p:sp>
          <p:nvSpPr>
            <p:cNvPr id="324" name="Text Box 116"/>
            <p:cNvSpPr txBox="1">
              <a:spLocks noChangeArrowheads="1"/>
            </p:cNvSpPr>
            <p:nvPr/>
          </p:nvSpPr>
          <p:spPr bwMode="auto">
            <a:xfrm>
              <a:off x="7667090" y="1849090"/>
              <a:ext cx="696951" cy="274470"/>
            </a:xfrm>
            <a:prstGeom prst="rect">
              <a:avLst/>
            </a:prstGeom>
            <a:noFill/>
            <a:ln w="9525">
              <a:noFill/>
              <a:miter lim="800000"/>
              <a:headEnd/>
              <a:tailEnd/>
            </a:ln>
          </p:spPr>
          <p:txBody>
            <a:bodyPr>
              <a:prstTxWarp prst="textNoShape">
                <a:avLst/>
              </a:prstTxWarp>
            </a:bodyPr>
            <a:lstStyle/>
            <a:p>
              <a:pPr algn="l" eaLnBrk="1" hangingPunct="1"/>
              <a:r>
                <a:rPr lang="en-US" sz="1100" dirty="0">
                  <a:latin typeface="Arial" charset="0"/>
                </a:rPr>
                <a:t>Host B</a:t>
              </a:r>
              <a:endParaRPr lang="en-US" sz="2200" dirty="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en-US" dirty="0" smtClean="0"/>
              <a:t>Congestion Scenario </a:t>
            </a:r>
            <a:r>
              <a:rPr lang="en-US" dirty="0"/>
              <a:t>3</a:t>
            </a:r>
            <a:r>
              <a:rPr lang="en-US" sz="4400" dirty="0"/>
              <a:t> </a:t>
            </a:r>
          </a:p>
        </p:txBody>
      </p:sp>
      <p:sp>
        <p:nvSpPr>
          <p:cNvPr id="204803" name="Rectangle 3"/>
          <p:cNvSpPr>
            <a:spLocks noGrp="1" noChangeArrowheads="1"/>
          </p:cNvSpPr>
          <p:nvPr>
            <p:ph type="body" sz="half" idx="1"/>
          </p:nvPr>
        </p:nvSpPr>
        <p:spPr>
          <a:xfrm>
            <a:off x="0" y="6175090"/>
            <a:ext cx="4271537" cy="1414145"/>
          </a:xfrm>
        </p:spPr>
        <p:txBody>
          <a:bodyPr/>
          <a:lstStyle/>
          <a:p>
            <a:r>
              <a:rPr lang="en-US" sz="2400" i="1" dirty="0" smtClean="0">
                <a:latin typeface="Times New Roman" pitchFamily="18" charset="0"/>
                <a:cs typeface="Times New Roman" pitchFamily="18" charset="0"/>
              </a:rPr>
              <a:t>X &gt; R </a:t>
            </a:r>
            <a:r>
              <a:rPr lang="en-US" sz="2400" dirty="0" smtClean="0">
                <a:cs typeface="Times New Roman" pitchFamily="18" charset="0"/>
              </a:rPr>
              <a:t>sent from source</a:t>
            </a:r>
          </a:p>
          <a:p>
            <a:r>
              <a:rPr lang="en-US" sz="2400" i="1" dirty="0" smtClean="0">
                <a:latin typeface="Times New Roman" pitchFamily="18" charset="0"/>
                <a:cs typeface="Times New Roman" pitchFamily="18" charset="0"/>
              </a:rPr>
              <a:t>Y </a:t>
            </a:r>
            <a:r>
              <a:rPr lang="en-US" sz="2400" dirty="0" smtClean="0">
                <a:cs typeface="Times New Roman" pitchFamily="18" charset="0"/>
              </a:rPr>
              <a:t>after one hop</a:t>
            </a:r>
          </a:p>
          <a:p>
            <a:r>
              <a:rPr lang="en-US" sz="2400" i="1" dirty="0" smtClean="0">
                <a:latin typeface="Times New Roman" pitchFamily="18" charset="0"/>
                <a:cs typeface="Times New Roman" pitchFamily="18" charset="0"/>
              </a:rPr>
              <a:t>Z </a:t>
            </a:r>
            <a:r>
              <a:rPr lang="en-US" sz="2400" dirty="0" smtClean="0">
                <a:cs typeface="Times New Roman" pitchFamily="18" charset="0"/>
              </a:rPr>
              <a:t>after two hops</a:t>
            </a:r>
            <a:endParaRPr lang="en-US" sz="2600" dirty="0" smtClean="0"/>
          </a:p>
          <a:p>
            <a:endParaRPr lang="en-US" sz="2600" dirty="0"/>
          </a:p>
        </p:txBody>
      </p:sp>
      <p:sp>
        <p:nvSpPr>
          <p:cNvPr id="204961" name="Slide Number Placeholder 204960"/>
          <p:cNvSpPr>
            <a:spLocks noGrp="1"/>
          </p:cNvSpPr>
          <p:nvPr>
            <p:ph type="sldNum" sz="quarter" idx="10"/>
          </p:nvPr>
        </p:nvSpPr>
        <p:spPr/>
        <p:txBody>
          <a:bodyPr/>
          <a:lstStyle/>
          <a:p>
            <a:fld id="{3D3B5F21-1A54-0B47-ADF7-1313D7E1CAF8}" type="slidenum">
              <a:rPr lang="en-US" smtClean="0"/>
              <a:pPr/>
              <a:t>16</a:t>
            </a:fld>
            <a:endParaRPr lang="en-US"/>
          </a:p>
        </p:txBody>
      </p:sp>
      <p:grpSp>
        <p:nvGrpSpPr>
          <p:cNvPr id="2" name="Group 2"/>
          <p:cNvGrpSpPr/>
          <p:nvPr/>
        </p:nvGrpSpPr>
        <p:grpSpPr>
          <a:xfrm>
            <a:off x="840253" y="1676840"/>
            <a:ext cx="7523788" cy="4125489"/>
            <a:chOff x="840253" y="1676840"/>
            <a:chExt cx="7523788" cy="4125489"/>
          </a:xfrm>
        </p:grpSpPr>
        <p:sp>
          <p:nvSpPr>
            <p:cNvPr id="204814" name="Text Box 14"/>
            <p:cNvSpPr txBox="1">
              <a:spLocks noChangeArrowheads="1"/>
            </p:cNvSpPr>
            <p:nvPr/>
          </p:nvSpPr>
          <p:spPr bwMode="auto">
            <a:xfrm>
              <a:off x="4809481" y="2685639"/>
              <a:ext cx="2104231" cy="447993"/>
            </a:xfrm>
            <a:prstGeom prst="rect">
              <a:avLst/>
            </a:prstGeom>
            <a:noFill/>
            <a:ln w="9525">
              <a:noFill/>
              <a:miter lim="800000"/>
              <a:headEnd/>
              <a:tailEnd/>
            </a:ln>
          </p:spPr>
          <p:txBody>
            <a:bodyPr lIns="101882" tIns="50941" rIns="101882" bIns="50941">
              <a:prstTxWarp prst="textNoShape">
                <a:avLst/>
              </a:prstTxWarp>
            </a:bodyPr>
            <a:lstStyle/>
            <a:p>
              <a:pPr algn="ctr" eaLnBrk="1" hangingPunct="1"/>
              <a:r>
                <a:rPr lang="en-US" dirty="0" smtClean="0">
                  <a:solidFill>
                    <a:schemeClr val="tx2"/>
                  </a:solidFill>
                  <a:latin typeface="Arial" charset="0"/>
                </a:rPr>
                <a:t>shared </a:t>
              </a:r>
              <a:r>
                <a:rPr lang="en-US" dirty="0">
                  <a:solidFill>
                    <a:schemeClr val="tx2"/>
                  </a:solidFill>
                  <a:latin typeface="Arial" charset="0"/>
                </a:rPr>
                <a:t>output link </a:t>
              </a:r>
              <a:r>
                <a:rPr lang="en-US" dirty="0" smtClean="0">
                  <a:solidFill>
                    <a:schemeClr val="tx2"/>
                  </a:solidFill>
                  <a:latin typeface="Arial" charset="0"/>
                </a:rPr>
                <a:t>finite buffers</a:t>
              </a:r>
              <a:endParaRPr lang="en-US" dirty="0">
                <a:solidFill>
                  <a:schemeClr val="tx2"/>
                </a:solidFill>
              </a:endParaRPr>
            </a:p>
          </p:txBody>
        </p:sp>
        <p:sp>
          <p:nvSpPr>
            <p:cNvPr id="204815" name="Line 15"/>
            <p:cNvSpPr>
              <a:spLocks noChangeShapeType="1"/>
            </p:cNvSpPr>
            <p:nvPr/>
          </p:nvSpPr>
          <p:spPr bwMode="auto">
            <a:xfrm flipH="1">
              <a:off x="3365331" y="3215127"/>
              <a:ext cx="1016318" cy="982345"/>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sp>
          <p:nvSpPr>
            <p:cNvPr id="204816" name="Line 16"/>
            <p:cNvSpPr>
              <a:spLocks noChangeShapeType="1"/>
            </p:cNvSpPr>
            <p:nvPr/>
          </p:nvSpPr>
          <p:spPr bwMode="auto">
            <a:xfrm flipH="1">
              <a:off x="3899684" y="3215127"/>
              <a:ext cx="481965" cy="1800"/>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grpSp>
          <p:nvGrpSpPr>
            <p:cNvPr id="3" name="Group 17"/>
            <p:cNvGrpSpPr>
              <a:grpSpLocks/>
            </p:cNvGrpSpPr>
            <p:nvPr/>
          </p:nvGrpSpPr>
          <p:grpSpPr bwMode="auto">
            <a:xfrm>
              <a:off x="3051006" y="1703827"/>
              <a:ext cx="1077437" cy="1703811"/>
              <a:chOff x="12464" y="10193"/>
              <a:chExt cx="1481" cy="2272"/>
            </a:xfrm>
          </p:grpSpPr>
          <p:grpSp>
            <p:nvGrpSpPr>
              <p:cNvPr id="4" name="Group 18"/>
              <p:cNvGrpSpPr>
                <a:grpSpLocks/>
              </p:cNvGrpSpPr>
              <p:nvPr/>
            </p:nvGrpSpPr>
            <p:grpSpPr bwMode="auto">
              <a:xfrm>
                <a:off x="12464" y="11102"/>
                <a:ext cx="1481" cy="1363"/>
                <a:chOff x="5850" y="13487"/>
                <a:chExt cx="2023" cy="1840"/>
              </a:xfrm>
            </p:grpSpPr>
            <p:sp>
              <p:nvSpPr>
                <p:cNvPr id="204819" name="Freeform 19"/>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204820" name="Freeform 20"/>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204821" name="Freeform 21"/>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204822" name="Freeform 22"/>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204823" name="Freeform 23"/>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204824" name="Freeform 24"/>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204825" name="Freeform 25"/>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204826" name="Freeform 26"/>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204827" name="Freeform 27"/>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204828" name="Freeform 28"/>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204829" name="Freeform 29"/>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204830" name="Freeform 30"/>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204831" name="Freeform 31"/>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204832" name="Freeform 32"/>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833" name="Freeform 33"/>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204834" name="Freeform 34"/>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4835" name="Freeform 35"/>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4836" name="Freeform 36"/>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204837" name="Freeform 37"/>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838" name="Freeform 38"/>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204839" name="Freeform 39"/>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204840" name="Freeform 40"/>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204841" name="Freeform 41"/>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204842" name="Freeform 42"/>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204843" name="Freeform 43"/>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844" name="Freeform 44"/>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845" name="Freeform 45"/>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846" name="Freeform 46"/>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847" name="Freeform 47"/>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204848" name="Rectangle 48"/>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204849" name="Freeform 49"/>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204850" name="Freeform 50"/>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4851" name="Freeform 51"/>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4852" name="Freeform 52"/>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204853" name="Freeform 53"/>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204854" name="Freeform 54"/>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204855" name="Freeform 55"/>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204856" name="Freeform 56"/>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204857" name="Freeform 57"/>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5" name="Group 58"/>
              <p:cNvGrpSpPr>
                <a:grpSpLocks/>
              </p:cNvGrpSpPr>
              <p:nvPr/>
            </p:nvGrpSpPr>
            <p:grpSpPr bwMode="auto">
              <a:xfrm>
                <a:off x="12806" y="10667"/>
                <a:ext cx="983" cy="1369"/>
                <a:chOff x="12762" y="10336"/>
                <a:chExt cx="1027" cy="1700"/>
              </a:xfrm>
            </p:grpSpPr>
            <p:sp>
              <p:nvSpPr>
                <p:cNvPr id="204859" name="Rectangle 59"/>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204860" name="Rectangle 60"/>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4861" name="Line 61"/>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862" name="Line 62"/>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863" name="Line 63"/>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864" name="Line 64"/>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204865" name="Text Box 65"/>
              <p:cNvSpPr txBox="1">
                <a:spLocks noChangeArrowheads="1"/>
              </p:cNvSpPr>
              <p:nvPr/>
            </p:nvSpPr>
            <p:spPr bwMode="auto">
              <a:xfrm>
                <a:off x="12809" y="10193"/>
                <a:ext cx="958" cy="366"/>
              </a:xfrm>
              <a:prstGeom prst="rect">
                <a:avLst/>
              </a:prstGeom>
              <a:noFill/>
              <a:ln w="9525">
                <a:noFill/>
                <a:miter lim="800000"/>
                <a:headEnd/>
                <a:tailEnd/>
              </a:ln>
            </p:spPr>
            <p:txBody>
              <a:bodyPr>
                <a:prstTxWarp prst="textNoShape">
                  <a:avLst/>
                </a:prstTxWarp>
              </a:bodyPr>
              <a:lstStyle/>
              <a:p>
                <a:pPr algn="l" eaLnBrk="1" hangingPunct="1"/>
                <a:r>
                  <a:rPr lang="en-US" sz="1100" dirty="0">
                    <a:latin typeface="Arial" charset="0"/>
                  </a:rPr>
                  <a:t>Host A</a:t>
                </a:r>
                <a:endParaRPr lang="en-US" sz="2200" dirty="0"/>
              </a:p>
            </p:txBody>
          </p:sp>
        </p:grpSp>
        <p:sp>
          <p:nvSpPr>
            <p:cNvPr id="204866" name="Text Box 66"/>
            <p:cNvSpPr txBox="1">
              <a:spLocks noChangeArrowheads="1"/>
            </p:cNvSpPr>
            <p:nvPr/>
          </p:nvSpPr>
          <p:spPr bwMode="auto">
            <a:xfrm>
              <a:off x="4046369" y="1790187"/>
              <a:ext cx="2086769" cy="415608"/>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dirty="0" err="1">
                  <a:solidFill>
                    <a:srgbClr val="FF0000"/>
                  </a:solidFill>
                  <a:latin typeface="Symbol" charset="2"/>
                </a:rPr>
                <a:t>l</a:t>
              </a:r>
              <a:r>
                <a:rPr lang="en-US" baseline="-25000" dirty="0" err="1">
                  <a:solidFill>
                    <a:srgbClr val="FF0000"/>
                  </a:solidFill>
                  <a:latin typeface="Arial" charset="0"/>
                </a:rPr>
                <a:t>in</a:t>
              </a:r>
              <a:r>
                <a:rPr lang="en-US" baseline="-25000" dirty="0">
                  <a:solidFill>
                    <a:srgbClr val="FF0000"/>
                  </a:solidFill>
                  <a:latin typeface="Arial" charset="0"/>
                </a:rPr>
                <a:t> </a:t>
              </a:r>
              <a:r>
                <a:rPr lang="en-US" sz="1600" dirty="0">
                  <a:solidFill>
                    <a:srgbClr val="FF0000"/>
                  </a:solidFill>
                  <a:latin typeface="Arial" charset="0"/>
                </a:rPr>
                <a:t>: original data</a:t>
              </a:r>
              <a:endParaRPr lang="en-US" sz="1600" dirty="0"/>
            </a:p>
          </p:txBody>
        </p:sp>
        <p:sp>
          <p:nvSpPr>
            <p:cNvPr id="204867" name="Line 67"/>
            <p:cNvSpPr>
              <a:spLocks noChangeShapeType="1"/>
            </p:cNvSpPr>
            <p:nvPr/>
          </p:nvSpPr>
          <p:spPr bwMode="auto">
            <a:xfrm flipH="1">
              <a:off x="1875780" y="5460487"/>
              <a:ext cx="1604803" cy="12595"/>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grpSp>
          <p:nvGrpSpPr>
            <p:cNvPr id="6" name="Group 69"/>
            <p:cNvGrpSpPr>
              <a:grpSpLocks/>
            </p:cNvGrpSpPr>
            <p:nvPr/>
          </p:nvGrpSpPr>
          <p:grpSpPr bwMode="auto">
            <a:xfrm>
              <a:off x="840253" y="4620066"/>
              <a:ext cx="1077437" cy="1022137"/>
              <a:chOff x="5850" y="13487"/>
              <a:chExt cx="2023" cy="1840"/>
            </a:xfrm>
          </p:grpSpPr>
          <p:sp>
            <p:nvSpPr>
              <p:cNvPr id="204870" name="Freeform 70"/>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204871" name="Freeform 71"/>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204872" name="Freeform 72"/>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204873" name="Freeform 73"/>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204874" name="Freeform 74"/>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204875" name="Freeform 75"/>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204876" name="Freeform 76"/>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204877" name="Freeform 77"/>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204878" name="Freeform 78"/>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204879" name="Freeform 79"/>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204880" name="Freeform 80"/>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204881" name="Freeform 81"/>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204882" name="Freeform 82"/>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204883" name="Freeform 83"/>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884" name="Freeform 84"/>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204885" name="Freeform 85"/>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4886" name="Freeform 86"/>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4887" name="Freeform 87"/>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204888" name="Freeform 88"/>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889" name="Freeform 89"/>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204890" name="Freeform 90"/>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204891" name="Freeform 91"/>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204892" name="Freeform 92"/>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204893" name="Freeform 93"/>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204894" name="Freeform 94"/>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895" name="Freeform 95"/>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896" name="Freeform 96"/>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897" name="Freeform 97"/>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898" name="Freeform 98"/>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204899" name="Rectangle 99"/>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204900" name="Freeform 100"/>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204901" name="Freeform 101"/>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4902" name="Freeform 102"/>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4903" name="Freeform 103"/>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204904" name="Freeform 104"/>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204905" name="Freeform 105"/>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204906" name="Freeform 106"/>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204907" name="Freeform 107"/>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204908" name="Freeform 108"/>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7" name="Group 1"/>
            <p:cNvGrpSpPr/>
            <p:nvPr/>
          </p:nvGrpSpPr>
          <p:grpSpPr>
            <a:xfrm>
              <a:off x="1089060" y="3938392"/>
              <a:ext cx="715139" cy="1382097"/>
              <a:chOff x="1089060" y="3938392"/>
              <a:chExt cx="715139" cy="1382097"/>
            </a:xfrm>
          </p:grpSpPr>
          <p:grpSp>
            <p:nvGrpSpPr>
              <p:cNvPr id="8" name="Group 109"/>
              <p:cNvGrpSpPr>
                <a:grpSpLocks/>
              </p:cNvGrpSpPr>
              <p:nvPr/>
            </p:nvGrpSpPr>
            <p:grpSpPr bwMode="auto">
              <a:xfrm>
                <a:off x="1089060" y="4293853"/>
                <a:ext cx="715139" cy="1026636"/>
                <a:chOff x="12762" y="10336"/>
                <a:chExt cx="1027" cy="1700"/>
              </a:xfrm>
            </p:grpSpPr>
            <p:sp>
              <p:nvSpPr>
                <p:cNvPr id="204910" name="Rectangle 110"/>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204911" name="Rectangle 111"/>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4912" name="Line 112"/>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913" name="Line 113"/>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914" name="Line 114"/>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915" name="Line 115"/>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204916" name="Text Box 116"/>
              <p:cNvSpPr txBox="1">
                <a:spLocks noChangeArrowheads="1"/>
              </p:cNvSpPr>
              <p:nvPr/>
            </p:nvSpPr>
            <p:spPr bwMode="auto">
              <a:xfrm>
                <a:off x="1091243" y="3938392"/>
                <a:ext cx="696951" cy="274470"/>
              </a:xfrm>
              <a:prstGeom prst="rect">
                <a:avLst/>
              </a:prstGeom>
              <a:noFill/>
              <a:ln w="9525">
                <a:noFill/>
                <a:miter lim="800000"/>
                <a:headEnd/>
                <a:tailEnd/>
              </a:ln>
            </p:spPr>
            <p:txBody>
              <a:bodyPr>
                <a:prstTxWarp prst="textNoShape">
                  <a:avLst/>
                </a:prstTxWarp>
              </a:bodyPr>
              <a:lstStyle/>
              <a:p>
                <a:pPr algn="l" eaLnBrk="1" hangingPunct="1"/>
                <a:r>
                  <a:rPr lang="en-US" sz="1100" dirty="0">
                    <a:latin typeface="Arial" charset="0"/>
                  </a:rPr>
                  <a:t>Host </a:t>
                </a:r>
                <a:r>
                  <a:rPr lang="en-US" sz="1100" dirty="0" smtClean="0">
                    <a:latin typeface="Arial" charset="0"/>
                  </a:rPr>
                  <a:t>D</a:t>
                </a:r>
                <a:endParaRPr lang="en-US" sz="2200" dirty="0"/>
              </a:p>
            </p:txBody>
          </p:sp>
        </p:grpSp>
        <p:sp>
          <p:nvSpPr>
            <p:cNvPr id="204917" name="Line 117"/>
            <p:cNvSpPr>
              <a:spLocks noChangeShapeType="1"/>
            </p:cNvSpPr>
            <p:nvPr/>
          </p:nvSpPr>
          <p:spPr bwMode="auto">
            <a:xfrm flipH="1">
              <a:off x="3899684" y="3700902"/>
              <a:ext cx="796290" cy="1800"/>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sp>
          <p:nvSpPr>
            <p:cNvPr id="204918" name="Line 118"/>
            <p:cNvSpPr>
              <a:spLocks noChangeShapeType="1"/>
            </p:cNvSpPr>
            <p:nvPr/>
          </p:nvSpPr>
          <p:spPr bwMode="auto">
            <a:xfrm flipH="1" flipV="1">
              <a:off x="5858977" y="3722492"/>
              <a:ext cx="857409" cy="10795"/>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sp>
          <p:nvSpPr>
            <p:cNvPr id="204919" name="Line 119"/>
            <p:cNvSpPr>
              <a:spLocks noChangeShapeType="1"/>
            </p:cNvSpPr>
            <p:nvPr/>
          </p:nvSpPr>
          <p:spPr bwMode="auto">
            <a:xfrm flipH="1">
              <a:off x="5796111" y="3236717"/>
              <a:ext cx="1426687" cy="1468120"/>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sp>
          <p:nvSpPr>
            <p:cNvPr id="204920" name="Line 120"/>
            <p:cNvSpPr>
              <a:spLocks noChangeShapeType="1"/>
            </p:cNvSpPr>
            <p:nvPr/>
          </p:nvSpPr>
          <p:spPr bwMode="auto">
            <a:xfrm flipH="1">
              <a:off x="7177396" y="3258307"/>
              <a:ext cx="483711" cy="0"/>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grpSp>
          <p:nvGrpSpPr>
            <p:cNvPr id="9" name="Group 121"/>
            <p:cNvGrpSpPr>
              <a:grpSpLocks/>
            </p:cNvGrpSpPr>
            <p:nvPr/>
          </p:nvGrpSpPr>
          <p:grpSpPr bwMode="auto">
            <a:xfrm>
              <a:off x="7271693" y="2536841"/>
              <a:ext cx="1079183" cy="1021927"/>
              <a:chOff x="5850" y="13487"/>
              <a:chExt cx="2023" cy="1840"/>
            </a:xfrm>
          </p:grpSpPr>
          <p:sp>
            <p:nvSpPr>
              <p:cNvPr id="204922" name="Freeform 122"/>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204923" name="Freeform 123"/>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204924" name="Freeform 124"/>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204925" name="Freeform 125"/>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204926" name="Freeform 126"/>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204927" name="Freeform 127"/>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204928" name="Freeform 128"/>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204929" name="Freeform 129"/>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204930" name="Freeform 130"/>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204931" name="Freeform 131"/>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204932" name="Freeform 132"/>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204933" name="Freeform 133"/>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204934" name="Freeform 134"/>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204935" name="Freeform 135"/>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936" name="Freeform 136"/>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204937" name="Freeform 137"/>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4938" name="Freeform 138"/>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4939" name="Freeform 139"/>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204940" name="Freeform 140"/>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941" name="Freeform 141"/>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204942" name="Freeform 142"/>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204943" name="Freeform 143"/>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204944" name="Freeform 144"/>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204945" name="Freeform 145"/>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204946" name="Freeform 146"/>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947" name="Freeform 147"/>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948" name="Freeform 148"/>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949" name="Freeform 149"/>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950" name="Freeform 150"/>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204951" name="Rectangle 151"/>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204952" name="Freeform 152"/>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204953" name="Freeform 153"/>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4954" name="Freeform 154"/>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4955" name="Freeform 155"/>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204956" name="Freeform 156"/>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204957" name="Freeform 157"/>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204958" name="Freeform 158"/>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204959" name="Freeform 159"/>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204960" name="Freeform 160"/>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10" name="Group 161"/>
            <p:cNvGrpSpPr>
              <a:grpSpLocks/>
            </p:cNvGrpSpPr>
            <p:nvPr/>
          </p:nvGrpSpPr>
          <p:grpSpPr bwMode="auto">
            <a:xfrm>
              <a:off x="7523153" y="2211192"/>
              <a:ext cx="714216" cy="1025525"/>
              <a:chOff x="12762" y="10336"/>
              <a:chExt cx="1027" cy="1700"/>
            </a:xfrm>
          </p:grpSpPr>
          <p:sp>
            <p:nvSpPr>
              <p:cNvPr id="204962" name="Rectangle 162"/>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204963" name="Rectangle 163"/>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4964" name="Line 164"/>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965" name="Line 165"/>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966" name="Line 166"/>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4967" name="Line 167"/>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11" name="Group 168"/>
            <p:cNvGrpSpPr>
              <a:grpSpLocks/>
            </p:cNvGrpSpPr>
            <p:nvPr/>
          </p:nvGrpSpPr>
          <p:grpSpPr bwMode="auto">
            <a:xfrm>
              <a:off x="6485881" y="4780402"/>
              <a:ext cx="1079183" cy="1021927"/>
              <a:chOff x="5850" y="13487"/>
              <a:chExt cx="2023" cy="1840"/>
            </a:xfrm>
          </p:grpSpPr>
          <p:sp>
            <p:nvSpPr>
              <p:cNvPr id="204969" name="Freeform 169"/>
              <p:cNvSpPr>
                <a:spLocks/>
              </p:cNvSpPr>
              <p:nvPr/>
            </p:nvSpPr>
            <p:spPr bwMode="auto">
              <a:xfrm>
                <a:off x="5850" y="13632"/>
                <a:ext cx="2023" cy="1695"/>
              </a:xfrm>
              <a:custGeom>
                <a:avLst/>
                <a:gdLst/>
                <a:ahLst/>
                <a:cxnLst>
                  <a:cxn ang="0">
                    <a:pos x="570" y="121"/>
                  </a:cxn>
                  <a:cxn ang="0">
                    <a:pos x="575" y="120"/>
                  </a:cxn>
                  <a:cxn ang="0">
                    <a:pos x="586" y="116"/>
                  </a:cxn>
                  <a:cxn ang="0">
                    <a:pos x="607" y="108"/>
                  </a:cxn>
                  <a:cxn ang="0">
                    <a:pos x="636" y="101"/>
                  </a:cxn>
                  <a:cxn ang="0">
                    <a:pos x="672" y="90"/>
                  </a:cxn>
                  <a:cxn ang="0">
                    <a:pos x="718" y="79"/>
                  </a:cxn>
                  <a:cxn ang="0">
                    <a:pos x="771" y="67"/>
                  </a:cxn>
                  <a:cxn ang="0">
                    <a:pos x="834" y="55"/>
                  </a:cxn>
                  <a:cxn ang="0">
                    <a:pos x="904" y="43"/>
                  </a:cxn>
                  <a:cxn ang="0">
                    <a:pos x="982" y="33"/>
                  </a:cxn>
                  <a:cxn ang="0">
                    <a:pos x="1071" y="22"/>
                  </a:cxn>
                  <a:cxn ang="0">
                    <a:pos x="1166" y="13"/>
                  </a:cxn>
                  <a:cxn ang="0">
                    <a:pos x="1271" y="7"/>
                  </a:cxn>
                  <a:cxn ang="0">
                    <a:pos x="1384" y="1"/>
                  </a:cxn>
                  <a:cxn ang="0">
                    <a:pos x="1506" y="0"/>
                  </a:cxn>
                  <a:cxn ang="0">
                    <a:pos x="1636" y="1"/>
                  </a:cxn>
                  <a:cxn ang="0">
                    <a:pos x="1692" y="233"/>
                  </a:cxn>
                  <a:cxn ang="0">
                    <a:pos x="1713" y="243"/>
                  </a:cxn>
                  <a:cxn ang="0">
                    <a:pos x="1758" y="274"/>
                  </a:cxn>
                  <a:cxn ang="0">
                    <a:pos x="1806" y="329"/>
                  </a:cxn>
                  <a:cxn ang="0">
                    <a:pos x="1836" y="409"/>
                  </a:cxn>
                  <a:cxn ang="0">
                    <a:pos x="1955" y="948"/>
                  </a:cxn>
                  <a:cxn ang="0">
                    <a:pos x="2003" y="1171"/>
                  </a:cxn>
                  <a:cxn ang="0">
                    <a:pos x="2011" y="1188"/>
                  </a:cxn>
                  <a:cxn ang="0">
                    <a:pos x="2022" y="1231"/>
                  </a:cxn>
                  <a:cxn ang="0">
                    <a:pos x="2021" y="1297"/>
                  </a:cxn>
                  <a:cxn ang="0">
                    <a:pos x="1992" y="1380"/>
                  </a:cxn>
                  <a:cxn ang="0">
                    <a:pos x="0" y="1328"/>
                  </a:cxn>
                  <a:cxn ang="0">
                    <a:pos x="199" y="1223"/>
                  </a:cxn>
                  <a:cxn ang="0">
                    <a:pos x="200" y="232"/>
                  </a:cxn>
                  <a:cxn ang="0">
                    <a:pos x="210" y="226"/>
                  </a:cxn>
                  <a:cxn ang="0">
                    <a:pos x="230" y="214"/>
                  </a:cxn>
                  <a:cxn ang="0">
                    <a:pos x="259" y="201"/>
                  </a:cxn>
                  <a:cxn ang="0">
                    <a:pos x="297" y="189"/>
                  </a:cxn>
                  <a:cxn ang="0">
                    <a:pos x="344" y="183"/>
                  </a:cxn>
                  <a:cxn ang="0">
                    <a:pos x="399" y="181"/>
                  </a:cxn>
                  <a:cxn ang="0">
                    <a:pos x="464" y="191"/>
                  </a:cxn>
                  <a:cxn ang="0">
                    <a:pos x="548" y="225"/>
                  </a:cxn>
                </a:cxnLst>
                <a:rect l="0" t="0" r="r" b="b"/>
                <a:pathLst>
                  <a:path w="2023" h="1695">
                    <a:moveTo>
                      <a:pt x="548" y="225"/>
                    </a:moveTo>
                    <a:lnTo>
                      <a:pt x="570" y="121"/>
                    </a:lnTo>
                    <a:lnTo>
                      <a:pt x="571" y="121"/>
                    </a:lnTo>
                    <a:lnTo>
                      <a:pt x="575" y="120"/>
                    </a:lnTo>
                    <a:lnTo>
                      <a:pt x="580" y="118"/>
                    </a:lnTo>
                    <a:lnTo>
                      <a:pt x="586" y="116"/>
                    </a:lnTo>
                    <a:lnTo>
                      <a:pt x="596" y="112"/>
                    </a:lnTo>
                    <a:lnTo>
                      <a:pt x="607" y="108"/>
                    </a:lnTo>
                    <a:lnTo>
                      <a:pt x="620" y="105"/>
                    </a:lnTo>
                    <a:lnTo>
                      <a:pt x="636" y="101"/>
                    </a:lnTo>
                    <a:lnTo>
                      <a:pt x="653" y="95"/>
                    </a:lnTo>
                    <a:lnTo>
                      <a:pt x="672" y="90"/>
                    </a:lnTo>
                    <a:lnTo>
                      <a:pt x="694" y="84"/>
                    </a:lnTo>
                    <a:lnTo>
                      <a:pt x="718" y="79"/>
                    </a:lnTo>
                    <a:lnTo>
                      <a:pt x="743" y="74"/>
                    </a:lnTo>
                    <a:lnTo>
                      <a:pt x="771" y="67"/>
                    </a:lnTo>
                    <a:lnTo>
                      <a:pt x="802" y="61"/>
                    </a:lnTo>
                    <a:lnTo>
                      <a:pt x="834" y="55"/>
                    </a:lnTo>
                    <a:lnTo>
                      <a:pt x="867" y="49"/>
                    </a:lnTo>
                    <a:lnTo>
                      <a:pt x="904" y="43"/>
                    </a:lnTo>
                    <a:lnTo>
                      <a:pt x="943" y="38"/>
                    </a:lnTo>
                    <a:lnTo>
                      <a:pt x="982" y="33"/>
                    </a:lnTo>
                    <a:lnTo>
                      <a:pt x="1025" y="27"/>
                    </a:lnTo>
                    <a:lnTo>
                      <a:pt x="1071" y="22"/>
                    </a:lnTo>
                    <a:lnTo>
                      <a:pt x="1117" y="17"/>
                    </a:lnTo>
                    <a:lnTo>
                      <a:pt x="1166" y="13"/>
                    </a:lnTo>
                    <a:lnTo>
                      <a:pt x="1218" y="10"/>
                    </a:lnTo>
                    <a:lnTo>
                      <a:pt x="1271" y="7"/>
                    </a:lnTo>
                    <a:lnTo>
                      <a:pt x="1327" y="3"/>
                    </a:lnTo>
                    <a:lnTo>
                      <a:pt x="1384" y="1"/>
                    </a:lnTo>
                    <a:lnTo>
                      <a:pt x="1444" y="0"/>
                    </a:lnTo>
                    <a:lnTo>
                      <a:pt x="1506" y="0"/>
                    </a:lnTo>
                    <a:lnTo>
                      <a:pt x="1570" y="0"/>
                    </a:lnTo>
                    <a:lnTo>
                      <a:pt x="1636" y="1"/>
                    </a:lnTo>
                    <a:lnTo>
                      <a:pt x="1709" y="41"/>
                    </a:lnTo>
                    <a:lnTo>
                      <a:pt x="1692" y="233"/>
                    </a:lnTo>
                    <a:lnTo>
                      <a:pt x="1698" y="235"/>
                    </a:lnTo>
                    <a:lnTo>
                      <a:pt x="1713" y="243"/>
                    </a:lnTo>
                    <a:lnTo>
                      <a:pt x="1733" y="256"/>
                    </a:lnTo>
                    <a:lnTo>
                      <a:pt x="1758" y="274"/>
                    </a:lnTo>
                    <a:lnTo>
                      <a:pt x="1784" y="299"/>
                    </a:lnTo>
                    <a:lnTo>
                      <a:pt x="1806" y="329"/>
                    </a:lnTo>
                    <a:lnTo>
                      <a:pt x="1825" y="366"/>
                    </a:lnTo>
                    <a:lnTo>
                      <a:pt x="1836" y="409"/>
                    </a:lnTo>
                    <a:lnTo>
                      <a:pt x="1999" y="557"/>
                    </a:lnTo>
                    <a:lnTo>
                      <a:pt x="1955" y="948"/>
                    </a:lnTo>
                    <a:lnTo>
                      <a:pt x="1692" y="1080"/>
                    </a:lnTo>
                    <a:lnTo>
                      <a:pt x="2003" y="1171"/>
                    </a:lnTo>
                    <a:lnTo>
                      <a:pt x="2006" y="1176"/>
                    </a:lnTo>
                    <a:lnTo>
                      <a:pt x="2011" y="1188"/>
                    </a:lnTo>
                    <a:lnTo>
                      <a:pt x="2016" y="1206"/>
                    </a:lnTo>
                    <a:lnTo>
                      <a:pt x="2022" y="1231"/>
                    </a:lnTo>
                    <a:lnTo>
                      <a:pt x="2023" y="1261"/>
                    </a:lnTo>
                    <a:lnTo>
                      <a:pt x="2021" y="1297"/>
                    </a:lnTo>
                    <a:lnTo>
                      <a:pt x="2010" y="1337"/>
                    </a:lnTo>
                    <a:lnTo>
                      <a:pt x="1992" y="1380"/>
                    </a:lnTo>
                    <a:lnTo>
                      <a:pt x="1171" y="1695"/>
                    </a:lnTo>
                    <a:lnTo>
                      <a:pt x="0" y="1328"/>
                    </a:lnTo>
                    <a:lnTo>
                      <a:pt x="20" y="1285"/>
                    </a:lnTo>
                    <a:lnTo>
                      <a:pt x="199" y="1223"/>
                    </a:lnTo>
                    <a:lnTo>
                      <a:pt x="199" y="233"/>
                    </a:lnTo>
                    <a:lnTo>
                      <a:pt x="200" y="232"/>
                    </a:lnTo>
                    <a:lnTo>
                      <a:pt x="204" y="229"/>
                    </a:lnTo>
                    <a:lnTo>
                      <a:pt x="210" y="226"/>
                    </a:lnTo>
                    <a:lnTo>
                      <a:pt x="218" y="220"/>
                    </a:lnTo>
                    <a:lnTo>
                      <a:pt x="230" y="214"/>
                    </a:lnTo>
                    <a:lnTo>
                      <a:pt x="243" y="207"/>
                    </a:lnTo>
                    <a:lnTo>
                      <a:pt x="259" y="201"/>
                    </a:lnTo>
                    <a:lnTo>
                      <a:pt x="277" y="194"/>
                    </a:lnTo>
                    <a:lnTo>
                      <a:pt x="297" y="189"/>
                    </a:lnTo>
                    <a:lnTo>
                      <a:pt x="320" y="185"/>
                    </a:lnTo>
                    <a:lnTo>
                      <a:pt x="344" y="183"/>
                    </a:lnTo>
                    <a:lnTo>
                      <a:pt x="370" y="180"/>
                    </a:lnTo>
                    <a:lnTo>
                      <a:pt x="399" y="181"/>
                    </a:lnTo>
                    <a:lnTo>
                      <a:pt x="430" y="185"/>
                    </a:lnTo>
                    <a:lnTo>
                      <a:pt x="464" y="191"/>
                    </a:lnTo>
                    <a:lnTo>
                      <a:pt x="498" y="201"/>
                    </a:lnTo>
                    <a:lnTo>
                      <a:pt x="548" y="225"/>
                    </a:lnTo>
                    <a:close/>
                  </a:path>
                </a:pathLst>
              </a:custGeom>
              <a:solidFill>
                <a:srgbClr val="969696"/>
              </a:solidFill>
              <a:ln w="9525">
                <a:noFill/>
                <a:round/>
                <a:headEnd/>
                <a:tailEnd/>
              </a:ln>
            </p:spPr>
            <p:txBody>
              <a:bodyPr>
                <a:prstTxWarp prst="textNoShape">
                  <a:avLst/>
                </a:prstTxWarp>
              </a:bodyPr>
              <a:lstStyle/>
              <a:p>
                <a:endParaRPr lang="en-US"/>
              </a:p>
            </p:txBody>
          </p:sp>
          <p:sp>
            <p:nvSpPr>
              <p:cNvPr id="204970" name="Freeform 170"/>
              <p:cNvSpPr>
                <a:spLocks/>
              </p:cNvSpPr>
              <p:nvPr/>
            </p:nvSpPr>
            <p:spPr bwMode="auto">
              <a:xfrm>
                <a:off x="6551" y="13597"/>
                <a:ext cx="650" cy="735"/>
              </a:xfrm>
              <a:custGeom>
                <a:avLst/>
                <a:gdLst/>
                <a:ahLst/>
                <a:cxnLst>
                  <a:cxn ang="0">
                    <a:pos x="645" y="27"/>
                  </a:cxn>
                  <a:cxn ang="0">
                    <a:pos x="642" y="26"/>
                  </a:cxn>
                  <a:cxn ang="0">
                    <a:pos x="631" y="23"/>
                  </a:cxn>
                  <a:cxn ang="0">
                    <a:pos x="615" y="19"/>
                  </a:cxn>
                  <a:cxn ang="0">
                    <a:pos x="592" y="15"/>
                  </a:cxn>
                  <a:cxn ang="0">
                    <a:pos x="565" y="10"/>
                  </a:cxn>
                  <a:cxn ang="0">
                    <a:pos x="533" y="6"/>
                  </a:cxn>
                  <a:cxn ang="0">
                    <a:pos x="496" y="3"/>
                  </a:cxn>
                  <a:cxn ang="0">
                    <a:pos x="456" y="1"/>
                  </a:cxn>
                  <a:cxn ang="0">
                    <a:pos x="411" y="0"/>
                  </a:cxn>
                  <a:cxn ang="0">
                    <a:pos x="364" y="2"/>
                  </a:cxn>
                  <a:cxn ang="0">
                    <a:pos x="315" y="6"/>
                  </a:cxn>
                  <a:cxn ang="0">
                    <a:pos x="262" y="15"/>
                  </a:cxn>
                  <a:cxn ang="0">
                    <a:pos x="209" y="26"/>
                  </a:cxn>
                  <a:cxn ang="0">
                    <a:pos x="154" y="42"/>
                  </a:cxn>
                  <a:cxn ang="0">
                    <a:pos x="98" y="61"/>
                  </a:cxn>
                  <a:cxn ang="0">
                    <a:pos x="42" y="87"/>
                  </a:cxn>
                  <a:cxn ang="0">
                    <a:pos x="38" y="101"/>
                  </a:cxn>
                  <a:cxn ang="0">
                    <a:pos x="28" y="141"/>
                  </a:cxn>
                  <a:cxn ang="0">
                    <a:pos x="17" y="203"/>
                  </a:cxn>
                  <a:cxn ang="0">
                    <a:pos x="6" y="283"/>
                  </a:cxn>
                  <a:cxn ang="0">
                    <a:pos x="0" y="378"/>
                  </a:cxn>
                  <a:cxn ang="0">
                    <a:pos x="5" y="484"/>
                  </a:cxn>
                  <a:cxn ang="0">
                    <a:pos x="21" y="599"/>
                  </a:cxn>
                  <a:cxn ang="0">
                    <a:pos x="54" y="716"/>
                  </a:cxn>
                  <a:cxn ang="0">
                    <a:pos x="58" y="716"/>
                  </a:cxn>
                  <a:cxn ang="0">
                    <a:pos x="66" y="715"/>
                  </a:cxn>
                  <a:cxn ang="0">
                    <a:pos x="80" y="713"/>
                  </a:cxn>
                  <a:cxn ang="0">
                    <a:pos x="99" y="712"/>
                  </a:cxn>
                  <a:cxn ang="0">
                    <a:pos x="124" y="710"/>
                  </a:cxn>
                  <a:cxn ang="0">
                    <a:pos x="153" y="708"/>
                  </a:cxn>
                  <a:cxn ang="0">
                    <a:pos x="188" y="707"/>
                  </a:cxn>
                  <a:cxn ang="0">
                    <a:pos x="225" y="706"/>
                  </a:cxn>
                  <a:cxn ang="0">
                    <a:pos x="267" y="705"/>
                  </a:cxn>
                  <a:cxn ang="0">
                    <a:pos x="313" y="706"/>
                  </a:cxn>
                  <a:cxn ang="0">
                    <a:pos x="362" y="707"/>
                  </a:cxn>
                  <a:cxn ang="0">
                    <a:pos x="415" y="709"/>
                  </a:cxn>
                  <a:cxn ang="0">
                    <a:pos x="470" y="713"/>
                  </a:cxn>
                  <a:cxn ang="0">
                    <a:pos x="528" y="719"/>
                  </a:cxn>
                  <a:cxn ang="0">
                    <a:pos x="588" y="726"/>
                  </a:cxn>
                  <a:cxn ang="0">
                    <a:pos x="650" y="735"/>
                  </a:cxn>
                  <a:cxn ang="0">
                    <a:pos x="647" y="713"/>
                  </a:cxn>
                  <a:cxn ang="0">
                    <a:pos x="641" y="655"/>
                  </a:cxn>
                  <a:cxn ang="0">
                    <a:pos x="631" y="568"/>
                  </a:cxn>
                  <a:cxn ang="0">
                    <a:pos x="623" y="462"/>
                  </a:cxn>
                  <a:cxn ang="0">
                    <a:pos x="618" y="345"/>
                  </a:cxn>
                  <a:cxn ang="0">
                    <a:pos x="618" y="229"/>
                  </a:cxn>
                  <a:cxn ang="0">
                    <a:pos x="627" y="119"/>
                  </a:cxn>
                  <a:cxn ang="0">
                    <a:pos x="645" y="27"/>
                  </a:cxn>
                </a:cxnLst>
                <a:rect l="0" t="0" r="r" b="b"/>
                <a:pathLst>
                  <a:path w="650" h="735">
                    <a:moveTo>
                      <a:pt x="645" y="27"/>
                    </a:moveTo>
                    <a:lnTo>
                      <a:pt x="642" y="26"/>
                    </a:lnTo>
                    <a:lnTo>
                      <a:pt x="631" y="23"/>
                    </a:lnTo>
                    <a:lnTo>
                      <a:pt x="615" y="19"/>
                    </a:lnTo>
                    <a:lnTo>
                      <a:pt x="592" y="15"/>
                    </a:lnTo>
                    <a:lnTo>
                      <a:pt x="565" y="10"/>
                    </a:lnTo>
                    <a:lnTo>
                      <a:pt x="533" y="6"/>
                    </a:lnTo>
                    <a:lnTo>
                      <a:pt x="496" y="3"/>
                    </a:lnTo>
                    <a:lnTo>
                      <a:pt x="456" y="1"/>
                    </a:lnTo>
                    <a:lnTo>
                      <a:pt x="411" y="0"/>
                    </a:lnTo>
                    <a:lnTo>
                      <a:pt x="364" y="2"/>
                    </a:lnTo>
                    <a:lnTo>
                      <a:pt x="315" y="6"/>
                    </a:lnTo>
                    <a:lnTo>
                      <a:pt x="262" y="15"/>
                    </a:lnTo>
                    <a:lnTo>
                      <a:pt x="209" y="26"/>
                    </a:lnTo>
                    <a:lnTo>
                      <a:pt x="154" y="42"/>
                    </a:lnTo>
                    <a:lnTo>
                      <a:pt x="98" y="61"/>
                    </a:lnTo>
                    <a:lnTo>
                      <a:pt x="42" y="87"/>
                    </a:lnTo>
                    <a:lnTo>
                      <a:pt x="38" y="101"/>
                    </a:lnTo>
                    <a:lnTo>
                      <a:pt x="28" y="141"/>
                    </a:lnTo>
                    <a:lnTo>
                      <a:pt x="17" y="203"/>
                    </a:lnTo>
                    <a:lnTo>
                      <a:pt x="6" y="283"/>
                    </a:lnTo>
                    <a:lnTo>
                      <a:pt x="0" y="378"/>
                    </a:lnTo>
                    <a:lnTo>
                      <a:pt x="5" y="484"/>
                    </a:lnTo>
                    <a:lnTo>
                      <a:pt x="21" y="599"/>
                    </a:lnTo>
                    <a:lnTo>
                      <a:pt x="54" y="716"/>
                    </a:lnTo>
                    <a:lnTo>
                      <a:pt x="58" y="716"/>
                    </a:lnTo>
                    <a:lnTo>
                      <a:pt x="66" y="715"/>
                    </a:lnTo>
                    <a:lnTo>
                      <a:pt x="80" y="713"/>
                    </a:lnTo>
                    <a:lnTo>
                      <a:pt x="99" y="712"/>
                    </a:lnTo>
                    <a:lnTo>
                      <a:pt x="124" y="710"/>
                    </a:lnTo>
                    <a:lnTo>
                      <a:pt x="153" y="708"/>
                    </a:lnTo>
                    <a:lnTo>
                      <a:pt x="188" y="707"/>
                    </a:lnTo>
                    <a:lnTo>
                      <a:pt x="225" y="706"/>
                    </a:lnTo>
                    <a:lnTo>
                      <a:pt x="267" y="705"/>
                    </a:lnTo>
                    <a:lnTo>
                      <a:pt x="313" y="706"/>
                    </a:lnTo>
                    <a:lnTo>
                      <a:pt x="362" y="707"/>
                    </a:lnTo>
                    <a:lnTo>
                      <a:pt x="415" y="709"/>
                    </a:lnTo>
                    <a:lnTo>
                      <a:pt x="470" y="713"/>
                    </a:lnTo>
                    <a:lnTo>
                      <a:pt x="528" y="719"/>
                    </a:lnTo>
                    <a:lnTo>
                      <a:pt x="588" y="726"/>
                    </a:lnTo>
                    <a:lnTo>
                      <a:pt x="650" y="735"/>
                    </a:lnTo>
                    <a:lnTo>
                      <a:pt x="647" y="713"/>
                    </a:lnTo>
                    <a:lnTo>
                      <a:pt x="641" y="655"/>
                    </a:lnTo>
                    <a:lnTo>
                      <a:pt x="631" y="568"/>
                    </a:lnTo>
                    <a:lnTo>
                      <a:pt x="623" y="462"/>
                    </a:lnTo>
                    <a:lnTo>
                      <a:pt x="618" y="345"/>
                    </a:lnTo>
                    <a:lnTo>
                      <a:pt x="618" y="229"/>
                    </a:lnTo>
                    <a:lnTo>
                      <a:pt x="627" y="119"/>
                    </a:lnTo>
                    <a:lnTo>
                      <a:pt x="645" y="27"/>
                    </a:lnTo>
                    <a:close/>
                  </a:path>
                </a:pathLst>
              </a:custGeom>
              <a:solidFill>
                <a:srgbClr val="808080"/>
              </a:solidFill>
              <a:ln w="9525">
                <a:noFill/>
                <a:round/>
                <a:headEnd/>
                <a:tailEnd/>
              </a:ln>
            </p:spPr>
            <p:txBody>
              <a:bodyPr>
                <a:prstTxWarp prst="textNoShape">
                  <a:avLst/>
                </a:prstTxWarp>
              </a:bodyPr>
              <a:lstStyle/>
              <a:p>
                <a:endParaRPr lang="en-US"/>
              </a:p>
            </p:txBody>
          </p:sp>
          <p:sp>
            <p:nvSpPr>
              <p:cNvPr id="204971" name="Freeform 171"/>
              <p:cNvSpPr>
                <a:spLocks/>
              </p:cNvSpPr>
              <p:nvPr/>
            </p:nvSpPr>
            <p:spPr bwMode="auto">
              <a:xfrm>
                <a:off x="6623" y="13797"/>
                <a:ext cx="1071" cy="731"/>
              </a:xfrm>
              <a:custGeom>
                <a:avLst/>
                <a:gdLst/>
                <a:ahLst/>
                <a:cxnLst>
                  <a:cxn ang="0">
                    <a:pos x="6" y="552"/>
                  </a:cxn>
                  <a:cxn ang="0">
                    <a:pos x="0" y="642"/>
                  </a:cxn>
                  <a:cxn ang="0">
                    <a:pos x="698" y="731"/>
                  </a:cxn>
                  <a:cxn ang="0">
                    <a:pos x="703" y="729"/>
                  </a:cxn>
                  <a:cxn ang="0">
                    <a:pos x="717" y="722"/>
                  </a:cxn>
                  <a:cxn ang="0">
                    <a:pos x="740" y="710"/>
                  </a:cxn>
                  <a:cxn ang="0">
                    <a:pos x="768" y="694"/>
                  </a:cxn>
                  <a:cxn ang="0">
                    <a:pos x="801" y="672"/>
                  </a:cxn>
                  <a:cxn ang="0">
                    <a:pos x="838" y="645"/>
                  </a:cxn>
                  <a:cxn ang="0">
                    <a:pos x="876" y="614"/>
                  </a:cxn>
                  <a:cxn ang="0">
                    <a:pos x="915" y="577"/>
                  </a:cxn>
                  <a:cxn ang="0">
                    <a:pos x="953" y="536"/>
                  </a:cxn>
                  <a:cxn ang="0">
                    <a:pos x="988" y="491"/>
                  </a:cxn>
                  <a:cxn ang="0">
                    <a:pos x="1018" y="439"/>
                  </a:cxn>
                  <a:cxn ang="0">
                    <a:pos x="1043" y="383"/>
                  </a:cxn>
                  <a:cxn ang="0">
                    <a:pos x="1061" y="322"/>
                  </a:cxn>
                  <a:cxn ang="0">
                    <a:pos x="1071" y="255"/>
                  </a:cxn>
                  <a:cxn ang="0">
                    <a:pos x="1070" y="185"/>
                  </a:cxn>
                  <a:cxn ang="0">
                    <a:pos x="1057" y="108"/>
                  </a:cxn>
                  <a:cxn ang="0">
                    <a:pos x="1055" y="104"/>
                  </a:cxn>
                  <a:cxn ang="0">
                    <a:pos x="1049" y="92"/>
                  </a:cxn>
                  <a:cxn ang="0">
                    <a:pos x="1037" y="76"/>
                  </a:cxn>
                  <a:cxn ang="0">
                    <a:pos x="1022" y="57"/>
                  </a:cxn>
                  <a:cxn ang="0">
                    <a:pos x="1002" y="37"/>
                  </a:cxn>
                  <a:cxn ang="0">
                    <a:pos x="979" y="20"/>
                  </a:cxn>
                  <a:cxn ang="0">
                    <a:pos x="951" y="7"/>
                  </a:cxn>
                  <a:cxn ang="0">
                    <a:pos x="919" y="0"/>
                  </a:cxn>
                  <a:cxn ang="0">
                    <a:pos x="924" y="12"/>
                  </a:cxn>
                  <a:cxn ang="0">
                    <a:pos x="934" y="44"/>
                  </a:cxn>
                  <a:cxn ang="0">
                    <a:pos x="947" y="94"/>
                  </a:cxn>
                  <a:cxn ang="0">
                    <a:pos x="958" y="159"/>
                  </a:cxn>
                  <a:cxn ang="0">
                    <a:pos x="961" y="238"/>
                  </a:cxn>
                  <a:cxn ang="0">
                    <a:pos x="953" y="324"/>
                  </a:cxn>
                  <a:cxn ang="0">
                    <a:pos x="928" y="418"/>
                  </a:cxn>
                  <a:cxn ang="0">
                    <a:pos x="884" y="516"/>
                  </a:cxn>
                  <a:cxn ang="0">
                    <a:pos x="883" y="518"/>
                  </a:cxn>
                  <a:cxn ang="0">
                    <a:pos x="879" y="521"/>
                  </a:cxn>
                  <a:cxn ang="0">
                    <a:pos x="872" y="526"/>
                  </a:cxn>
                  <a:cxn ang="0">
                    <a:pos x="862" y="534"/>
                  </a:cxn>
                  <a:cxn ang="0">
                    <a:pos x="851" y="541"/>
                  </a:cxn>
                  <a:cxn ang="0">
                    <a:pos x="837" y="550"/>
                  </a:cxn>
                  <a:cxn ang="0">
                    <a:pos x="819" y="559"/>
                  </a:cxn>
                  <a:cxn ang="0">
                    <a:pos x="800" y="567"/>
                  </a:cxn>
                  <a:cxn ang="0">
                    <a:pos x="778" y="575"/>
                  </a:cxn>
                  <a:cxn ang="0">
                    <a:pos x="754" y="582"/>
                  </a:cxn>
                  <a:cxn ang="0">
                    <a:pos x="727" y="588"/>
                  </a:cxn>
                  <a:cxn ang="0">
                    <a:pos x="697" y="592"/>
                  </a:cxn>
                  <a:cxn ang="0">
                    <a:pos x="666" y="593"/>
                  </a:cxn>
                  <a:cxn ang="0">
                    <a:pos x="631" y="592"/>
                  </a:cxn>
                  <a:cxn ang="0">
                    <a:pos x="593" y="589"/>
                  </a:cxn>
                  <a:cxn ang="0">
                    <a:pos x="555" y="581"/>
                  </a:cxn>
                  <a:cxn ang="0">
                    <a:pos x="555" y="677"/>
                  </a:cxn>
                  <a:cxn ang="0">
                    <a:pos x="24" y="623"/>
                  </a:cxn>
                  <a:cxn ang="0">
                    <a:pos x="6" y="552"/>
                  </a:cxn>
                </a:cxnLst>
                <a:rect l="0" t="0" r="r" b="b"/>
                <a:pathLst>
                  <a:path w="1071" h="731">
                    <a:moveTo>
                      <a:pt x="6" y="552"/>
                    </a:moveTo>
                    <a:lnTo>
                      <a:pt x="0" y="642"/>
                    </a:lnTo>
                    <a:lnTo>
                      <a:pt x="698" y="731"/>
                    </a:lnTo>
                    <a:lnTo>
                      <a:pt x="703" y="729"/>
                    </a:lnTo>
                    <a:lnTo>
                      <a:pt x="717" y="722"/>
                    </a:lnTo>
                    <a:lnTo>
                      <a:pt x="740" y="710"/>
                    </a:lnTo>
                    <a:lnTo>
                      <a:pt x="768" y="694"/>
                    </a:lnTo>
                    <a:lnTo>
                      <a:pt x="801" y="672"/>
                    </a:lnTo>
                    <a:lnTo>
                      <a:pt x="838" y="645"/>
                    </a:lnTo>
                    <a:lnTo>
                      <a:pt x="876" y="614"/>
                    </a:lnTo>
                    <a:lnTo>
                      <a:pt x="915" y="577"/>
                    </a:lnTo>
                    <a:lnTo>
                      <a:pt x="953" y="536"/>
                    </a:lnTo>
                    <a:lnTo>
                      <a:pt x="988" y="491"/>
                    </a:lnTo>
                    <a:lnTo>
                      <a:pt x="1018" y="439"/>
                    </a:lnTo>
                    <a:lnTo>
                      <a:pt x="1043" y="383"/>
                    </a:lnTo>
                    <a:lnTo>
                      <a:pt x="1061" y="322"/>
                    </a:lnTo>
                    <a:lnTo>
                      <a:pt x="1071" y="255"/>
                    </a:lnTo>
                    <a:lnTo>
                      <a:pt x="1070" y="185"/>
                    </a:lnTo>
                    <a:lnTo>
                      <a:pt x="1057" y="108"/>
                    </a:lnTo>
                    <a:lnTo>
                      <a:pt x="1055" y="104"/>
                    </a:lnTo>
                    <a:lnTo>
                      <a:pt x="1049" y="92"/>
                    </a:lnTo>
                    <a:lnTo>
                      <a:pt x="1037" y="76"/>
                    </a:lnTo>
                    <a:lnTo>
                      <a:pt x="1022" y="57"/>
                    </a:lnTo>
                    <a:lnTo>
                      <a:pt x="1002" y="37"/>
                    </a:lnTo>
                    <a:lnTo>
                      <a:pt x="979" y="20"/>
                    </a:lnTo>
                    <a:lnTo>
                      <a:pt x="951" y="7"/>
                    </a:lnTo>
                    <a:lnTo>
                      <a:pt x="919" y="0"/>
                    </a:lnTo>
                    <a:lnTo>
                      <a:pt x="924" y="12"/>
                    </a:lnTo>
                    <a:lnTo>
                      <a:pt x="934" y="44"/>
                    </a:lnTo>
                    <a:lnTo>
                      <a:pt x="947" y="94"/>
                    </a:lnTo>
                    <a:lnTo>
                      <a:pt x="958" y="159"/>
                    </a:lnTo>
                    <a:lnTo>
                      <a:pt x="961" y="238"/>
                    </a:lnTo>
                    <a:lnTo>
                      <a:pt x="953" y="324"/>
                    </a:lnTo>
                    <a:lnTo>
                      <a:pt x="928" y="418"/>
                    </a:lnTo>
                    <a:lnTo>
                      <a:pt x="884" y="516"/>
                    </a:lnTo>
                    <a:lnTo>
                      <a:pt x="883" y="518"/>
                    </a:lnTo>
                    <a:lnTo>
                      <a:pt x="879" y="521"/>
                    </a:lnTo>
                    <a:lnTo>
                      <a:pt x="872" y="526"/>
                    </a:lnTo>
                    <a:lnTo>
                      <a:pt x="862" y="534"/>
                    </a:lnTo>
                    <a:lnTo>
                      <a:pt x="851" y="541"/>
                    </a:lnTo>
                    <a:lnTo>
                      <a:pt x="837" y="550"/>
                    </a:lnTo>
                    <a:lnTo>
                      <a:pt x="819" y="559"/>
                    </a:lnTo>
                    <a:lnTo>
                      <a:pt x="800" y="567"/>
                    </a:lnTo>
                    <a:lnTo>
                      <a:pt x="778" y="575"/>
                    </a:lnTo>
                    <a:lnTo>
                      <a:pt x="754" y="582"/>
                    </a:lnTo>
                    <a:lnTo>
                      <a:pt x="727" y="588"/>
                    </a:lnTo>
                    <a:lnTo>
                      <a:pt x="697" y="592"/>
                    </a:lnTo>
                    <a:lnTo>
                      <a:pt x="666" y="593"/>
                    </a:lnTo>
                    <a:lnTo>
                      <a:pt x="631" y="592"/>
                    </a:lnTo>
                    <a:lnTo>
                      <a:pt x="593" y="589"/>
                    </a:lnTo>
                    <a:lnTo>
                      <a:pt x="555" y="581"/>
                    </a:lnTo>
                    <a:lnTo>
                      <a:pt x="555" y="677"/>
                    </a:lnTo>
                    <a:lnTo>
                      <a:pt x="24" y="623"/>
                    </a:lnTo>
                    <a:lnTo>
                      <a:pt x="6" y="552"/>
                    </a:lnTo>
                    <a:close/>
                  </a:path>
                </a:pathLst>
              </a:custGeom>
              <a:solidFill>
                <a:srgbClr val="FFFFFF"/>
              </a:solidFill>
              <a:ln w="9525">
                <a:noFill/>
                <a:round/>
                <a:headEnd/>
                <a:tailEnd/>
              </a:ln>
            </p:spPr>
            <p:txBody>
              <a:bodyPr>
                <a:prstTxWarp prst="textNoShape">
                  <a:avLst/>
                </a:prstTxWarp>
              </a:bodyPr>
              <a:lstStyle/>
              <a:p>
                <a:endParaRPr lang="en-US"/>
              </a:p>
            </p:txBody>
          </p:sp>
          <p:sp>
            <p:nvSpPr>
              <p:cNvPr id="204972" name="Freeform 172"/>
              <p:cNvSpPr>
                <a:spLocks/>
              </p:cNvSpPr>
              <p:nvPr/>
            </p:nvSpPr>
            <p:spPr bwMode="auto">
              <a:xfrm>
                <a:off x="6486" y="14516"/>
                <a:ext cx="787" cy="253"/>
              </a:xfrm>
              <a:custGeom>
                <a:avLst/>
                <a:gdLst/>
                <a:ahLst/>
                <a:cxnLst>
                  <a:cxn ang="0">
                    <a:pos x="787" y="91"/>
                  </a:cxn>
                  <a:cxn ang="0">
                    <a:pos x="12" y="0"/>
                  </a:cxn>
                  <a:cxn ang="0">
                    <a:pos x="0" y="91"/>
                  </a:cxn>
                  <a:cxn ang="0">
                    <a:pos x="764" y="253"/>
                  </a:cxn>
                  <a:cxn ang="0">
                    <a:pos x="787" y="91"/>
                  </a:cxn>
                </a:cxnLst>
                <a:rect l="0" t="0" r="r" b="b"/>
                <a:pathLst>
                  <a:path w="787" h="253">
                    <a:moveTo>
                      <a:pt x="787" y="91"/>
                    </a:moveTo>
                    <a:lnTo>
                      <a:pt x="12" y="0"/>
                    </a:lnTo>
                    <a:lnTo>
                      <a:pt x="0" y="91"/>
                    </a:lnTo>
                    <a:lnTo>
                      <a:pt x="764" y="253"/>
                    </a:lnTo>
                    <a:lnTo>
                      <a:pt x="787" y="91"/>
                    </a:lnTo>
                    <a:close/>
                  </a:path>
                </a:pathLst>
              </a:custGeom>
              <a:solidFill>
                <a:srgbClr val="808080"/>
              </a:solidFill>
              <a:ln w="9525">
                <a:noFill/>
                <a:round/>
                <a:headEnd/>
                <a:tailEnd/>
              </a:ln>
            </p:spPr>
            <p:txBody>
              <a:bodyPr>
                <a:prstTxWarp prst="textNoShape">
                  <a:avLst/>
                </a:prstTxWarp>
              </a:bodyPr>
              <a:lstStyle/>
              <a:p>
                <a:endParaRPr lang="en-US"/>
              </a:p>
            </p:txBody>
          </p:sp>
          <p:sp>
            <p:nvSpPr>
              <p:cNvPr id="204973" name="Freeform 173"/>
              <p:cNvSpPr>
                <a:spLocks/>
              </p:cNvSpPr>
              <p:nvPr/>
            </p:nvSpPr>
            <p:spPr bwMode="auto">
              <a:xfrm>
                <a:off x="6879" y="14597"/>
                <a:ext cx="336" cy="115"/>
              </a:xfrm>
              <a:custGeom>
                <a:avLst/>
                <a:gdLst/>
                <a:ahLst/>
                <a:cxnLst>
                  <a:cxn ang="0">
                    <a:pos x="336" y="50"/>
                  </a:cxn>
                  <a:cxn ang="0">
                    <a:pos x="4" y="0"/>
                  </a:cxn>
                  <a:cxn ang="0">
                    <a:pos x="0" y="48"/>
                  </a:cxn>
                  <a:cxn ang="0">
                    <a:pos x="327" y="115"/>
                  </a:cxn>
                  <a:cxn ang="0">
                    <a:pos x="336" y="50"/>
                  </a:cxn>
                </a:cxnLst>
                <a:rect l="0" t="0" r="r" b="b"/>
                <a:pathLst>
                  <a:path w="336" h="115">
                    <a:moveTo>
                      <a:pt x="336" y="50"/>
                    </a:moveTo>
                    <a:lnTo>
                      <a:pt x="4" y="0"/>
                    </a:lnTo>
                    <a:lnTo>
                      <a:pt x="0" y="48"/>
                    </a:lnTo>
                    <a:lnTo>
                      <a:pt x="327" y="115"/>
                    </a:lnTo>
                    <a:lnTo>
                      <a:pt x="336" y="50"/>
                    </a:lnTo>
                    <a:close/>
                  </a:path>
                </a:pathLst>
              </a:custGeom>
              <a:solidFill>
                <a:srgbClr val="808080"/>
              </a:solidFill>
              <a:ln w="9525">
                <a:noFill/>
                <a:round/>
                <a:headEnd/>
                <a:tailEnd/>
              </a:ln>
            </p:spPr>
            <p:txBody>
              <a:bodyPr>
                <a:prstTxWarp prst="textNoShape">
                  <a:avLst/>
                </a:prstTxWarp>
              </a:bodyPr>
              <a:lstStyle/>
              <a:p>
                <a:endParaRPr lang="en-US"/>
              </a:p>
            </p:txBody>
          </p:sp>
          <p:sp>
            <p:nvSpPr>
              <p:cNvPr id="204974" name="Freeform 174"/>
              <p:cNvSpPr>
                <a:spLocks/>
              </p:cNvSpPr>
              <p:nvPr/>
            </p:nvSpPr>
            <p:spPr bwMode="auto">
              <a:xfrm>
                <a:off x="6536" y="14540"/>
                <a:ext cx="225" cy="85"/>
              </a:xfrm>
              <a:custGeom>
                <a:avLst/>
                <a:gdLst/>
                <a:ahLst/>
                <a:cxnLst>
                  <a:cxn ang="0">
                    <a:pos x="225" y="39"/>
                  </a:cxn>
                  <a:cxn ang="0">
                    <a:pos x="0" y="0"/>
                  </a:cxn>
                  <a:cxn ang="0">
                    <a:pos x="3" y="41"/>
                  </a:cxn>
                  <a:cxn ang="0">
                    <a:pos x="218" y="85"/>
                  </a:cxn>
                  <a:cxn ang="0">
                    <a:pos x="225" y="39"/>
                  </a:cxn>
                </a:cxnLst>
                <a:rect l="0" t="0" r="r" b="b"/>
                <a:pathLst>
                  <a:path w="225" h="85">
                    <a:moveTo>
                      <a:pt x="225" y="39"/>
                    </a:moveTo>
                    <a:lnTo>
                      <a:pt x="0" y="0"/>
                    </a:lnTo>
                    <a:lnTo>
                      <a:pt x="3" y="41"/>
                    </a:lnTo>
                    <a:lnTo>
                      <a:pt x="218" y="85"/>
                    </a:lnTo>
                    <a:lnTo>
                      <a:pt x="225" y="39"/>
                    </a:lnTo>
                    <a:close/>
                  </a:path>
                </a:pathLst>
              </a:custGeom>
              <a:solidFill>
                <a:srgbClr val="808080"/>
              </a:solidFill>
              <a:ln w="9525">
                <a:noFill/>
                <a:round/>
                <a:headEnd/>
                <a:tailEnd/>
              </a:ln>
            </p:spPr>
            <p:txBody>
              <a:bodyPr>
                <a:prstTxWarp prst="textNoShape">
                  <a:avLst/>
                </a:prstTxWarp>
              </a:bodyPr>
              <a:lstStyle/>
              <a:p>
                <a:endParaRPr lang="en-US"/>
              </a:p>
            </p:txBody>
          </p:sp>
          <p:sp>
            <p:nvSpPr>
              <p:cNvPr id="204975" name="Freeform 175"/>
              <p:cNvSpPr>
                <a:spLocks/>
              </p:cNvSpPr>
              <p:nvPr/>
            </p:nvSpPr>
            <p:spPr bwMode="auto">
              <a:xfrm>
                <a:off x="5972" y="14624"/>
                <a:ext cx="1325" cy="439"/>
              </a:xfrm>
              <a:custGeom>
                <a:avLst/>
                <a:gdLst/>
                <a:ahLst/>
                <a:cxnLst>
                  <a:cxn ang="0">
                    <a:pos x="0" y="132"/>
                  </a:cxn>
                  <a:cxn ang="0">
                    <a:pos x="3" y="132"/>
                  </a:cxn>
                  <a:cxn ang="0">
                    <a:pos x="10" y="130"/>
                  </a:cxn>
                  <a:cxn ang="0">
                    <a:pos x="24" y="128"/>
                  </a:cxn>
                  <a:cxn ang="0">
                    <a:pos x="42" y="125"/>
                  </a:cxn>
                  <a:cxn ang="0">
                    <a:pos x="62" y="121"/>
                  </a:cxn>
                  <a:cxn ang="0">
                    <a:pos x="86" y="116"/>
                  </a:cxn>
                  <a:cxn ang="0">
                    <a:pos x="113" y="109"/>
                  </a:cxn>
                  <a:cxn ang="0">
                    <a:pos x="141" y="102"/>
                  </a:cxn>
                  <a:cxn ang="0">
                    <a:pos x="170" y="94"/>
                  </a:cxn>
                  <a:cxn ang="0">
                    <a:pos x="199" y="85"/>
                  </a:cxn>
                  <a:cxn ang="0">
                    <a:pos x="228" y="74"/>
                  </a:cxn>
                  <a:cxn ang="0">
                    <a:pos x="257" y="62"/>
                  </a:cxn>
                  <a:cxn ang="0">
                    <a:pos x="285" y="48"/>
                  </a:cxn>
                  <a:cxn ang="0">
                    <a:pos x="309" y="34"/>
                  </a:cxn>
                  <a:cxn ang="0">
                    <a:pos x="333" y="18"/>
                  </a:cxn>
                  <a:cxn ang="0">
                    <a:pos x="352" y="0"/>
                  </a:cxn>
                  <a:cxn ang="0">
                    <a:pos x="1325" y="223"/>
                  </a:cxn>
                  <a:cxn ang="0">
                    <a:pos x="1323" y="225"/>
                  </a:cxn>
                  <a:cxn ang="0">
                    <a:pos x="1318" y="230"/>
                  </a:cxn>
                  <a:cxn ang="0">
                    <a:pos x="1309" y="239"/>
                  </a:cxn>
                  <a:cxn ang="0">
                    <a:pos x="1297" y="250"/>
                  </a:cxn>
                  <a:cxn ang="0">
                    <a:pos x="1282" y="263"/>
                  </a:cxn>
                  <a:cxn ang="0">
                    <a:pos x="1265" y="278"/>
                  </a:cxn>
                  <a:cxn ang="0">
                    <a:pos x="1247" y="295"/>
                  </a:cxn>
                  <a:cxn ang="0">
                    <a:pos x="1225" y="312"/>
                  </a:cxn>
                  <a:cxn ang="0">
                    <a:pos x="1202" y="331"/>
                  </a:cxn>
                  <a:cxn ang="0">
                    <a:pos x="1179" y="349"/>
                  </a:cxn>
                  <a:cxn ang="0">
                    <a:pos x="1154" y="367"/>
                  </a:cxn>
                  <a:cxn ang="0">
                    <a:pos x="1128" y="385"/>
                  </a:cxn>
                  <a:cxn ang="0">
                    <a:pos x="1102" y="401"/>
                  </a:cxn>
                  <a:cxn ang="0">
                    <a:pos x="1077" y="415"/>
                  </a:cxn>
                  <a:cxn ang="0">
                    <a:pos x="1051" y="428"/>
                  </a:cxn>
                  <a:cxn ang="0">
                    <a:pos x="1026" y="439"/>
                  </a:cxn>
                  <a:cxn ang="0">
                    <a:pos x="0" y="132"/>
                  </a:cxn>
                </a:cxnLst>
                <a:rect l="0" t="0" r="r" b="b"/>
                <a:pathLst>
                  <a:path w="1325" h="439">
                    <a:moveTo>
                      <a:pt x="0" y="132"/>
                    </a:moveTo>
                    <a:lnTo>
                      <a:pt x="3" y="132"/>
                    </a:lnTo>
                    <a:lnTo>
                      <a:pt x="10" y="130"/>
                    </a:lnTo>
                    <a:lnTo>
                      <a:pt x="24" y="128"/>
                    </a:lnTo>
                    <a:lnTo>
                      <a:pt x="42" y="125"/>
                    </a:lnTo>
                    <a:lnTo>
                      <a:pt x="62" y="121"/>
                    </a:lnTo>
                    <a:lnTo>
                      <a:pt x="86" y="116"/>
                    </a:lnTo>
                    <a:lnTo>
                      <a:pt x="113" y="109"/>
                    </a:lnTo>
                    <a:lnTo>
                      <a:pt x="141" y="102"/>
                    </a:lnTo>
                    <a:lnTo>
                      <a:pt x="170" y="94"/>
                    </a:lnTo>
                    <a:lnTo>
                      <a:pt x="199" y="85"/>
                    </a:lnTo>
                    <a:lnTo>
                      <a:pt x="228" y="74"/>
                    </a:lnTo>
                    <a:lnTo>
                      <a:pt x="257" y="62"/>
                    </a:lnTo>
                    <a:lnTo>
                      <a:pt x="285" y="48"/>
                    </a:lnTo>
                    <a:lnTo>
                      <a:pt x="309" y="34"/>
                    </a:lnTo>
                    <a:lnTo>
                      <a:pt x="333" y="18"/>
                    </a:lnTo>
                    <a:lnTo>
                      <a:pt x="352" y="0"/>
                    </a:lnTo>
                    <a:lnTo>
                      <a:pt x="1325" y="223"/>
                    </a:lnTo>
                    <a:lnTo>
                      <a:pt x="1323" y="225"/>
                    </a:lnTo>
                    <a:lnTo>
                      <a:pt x="1318" y="230"/>
                    </a:lnTo>
                    <a:lnTo>
                      <a:pt x="1309" y="239"/>
                    </a:lnTo>
                    <a:lnTo>
                      <a:pt x="1297" y="250"/>
                    </a:lnTo>
                    <a:lnTo>
                      <a:pt x="1282" y="263"/>
                    </a:lnTo>
                    <a:lnTo>
                      <a:pt x="1265" y="278"/>
                    </a:lnTo>
                    <a:lnTo>
                      <a:pt x="1247" y="295"/>
                    </a:lnTo>
                    <a:lnTo>
                      <a:pt x="1225" y="312"/>
                    </a:lnTo>
                    <a:lnTo>
                      <a:pt x="1202" y="331"/>
                    </a:lnTo>
                    <a:lnTo>
                      <a:pt x="1179" y="349"/>
                    </a:lnTo>
                    <a:lnTo>
                      <a:pt x="1154" y="367"/>
                    </a:lnTo>
                    <a:lnTo>
                      <a:pt x="1128" y="385"/>
                    </a:lnTo>
                    <a:lnTo>
                      <a:pt x="1102" y="401"/>
                    </a:lnTo>
                    <a:lnTo>
                      <a:pt x="1077" y="415"/>
                    </a:lnTo>
                    <a:lnTo>
                      <a:pt x="1051" y="428"/>
                    </a:lnTo>
                    <a:lnTo>
                      <a:pt x="1026" y="439"/>
                    </a:lnTo>
                    <a:lnTo>
                      <a:pt x="0" y="132"/>
                    </a:lnTo>
                    <a:close/>
                  </a:path>
                </a:pathLst>
              </a:custGeom>
              <a:solidFill>
                <a:srgbClr val="808080"/>
              </a:solidFill>
              <a:ln w="9525">
                <a:noFill/>
                <a:round/>
                <a:headEnd/>
                <a:tailEnd/>
              </a:ln>
            </p:spPr>
            <p:txBody>
              <a:bodyPr>
                <a:prstTxWarp prst="textNoShape">
                  <a:avLst/>
                </a:prstTxWarp>
              </a:bodyPr>
              <a:lstStyle/>
              <a:p>
                <a:endParaRPr lang="en-US"/>
              </a:p>
            </p:txBody>
          </p:sp>
          <p:sp>
            <p:nvSpPr>
              <p:cNvPr id="204976" name="Freeform 176"/>
              <p:cNvSpPr>
                <a:spLocks/>
              </p:cNvSpPr>
              <p:nvPr/>
            </p:nvSpPr>
            <p:spPr bwMode="auto">
              <a:xfrm>
                <a:off x="7292" y="14577"/>
                <a:ext cx="472" cy="209"/>
              </a:xfrm>
              <a:custGeom>
                <a:avLst/>
                <a:gdLst/>
                <a:ahLst/>
                <a:cxnLst>
                  <a:cxn ang="0">
                    <a:pos x="47" y="209"/>
                  </a:cxn>
                  <a:cxn ang="0">
                    <a:pos x="472" y="84"/>
                  </a:cxn>
                  <a:cxn ang="0">
                    <a:pos x="215" y="0"/>
                  </a:cxn>
                  <a:cxn ang="0">
                    <a:pos x="5" y="24"/>
                  </a:cxn>
                  <a:cxn ang="0">
                    <a:pos x="0" y="197"/>
                  </a:cxn>
                  <a:cxn ang="0">
                    <a:pos x="47" y="209"/>
                  </a:cxn>
                </a:cxnLst>
                <a:rect l="0" t="0" r="r" b="b"/>
                <a:pathLst>
                  <a:path w="472" h="209">
                    <a:moveTo>
                      <a:pt x="47" y="209"/>
                    </a:moveTo>
                    <a:lnTo>
                      <a:pt x="472" y="84"/>
                    </a:lnTo>
                    <a:lnTo>
                      <a:pt x="215" y="0"/>
                    </a:lnTo>
                    <a:lnTo>
                      <a:pt x="5" y="24"/>
                    </a:lnTo>
                    <a:lnTo>
                      <a:pt x="0" y="197"/>
                    </a:lnTo>
                    <a:lnTo>
                      <a:pt x="47" y="209"/>
                    </a:lnTo>
                    <a:close/>
                  </a:path>
                </a:pathLst>
              </a:custGeom>
              <a:solidFill>
                <a:srgbClr val="808080"/>
              </a:solidFill>
              <a:ln w="9525">
                <a:noFill/>
                <a:round/>
                <a:headEnd/>
                <a:tailEnd/>
              </a:ln>
            </p:spPr>
            <p:txBody>
              <a:bodyPr>
                <a:prstTxWarp prst="textNoShape">
                  <a:avLst/>
                </a:prstTxWarp>
              </a:bodyPr>
              <a:lstStyle/>
              <a:p>
                <a:endParaRPr lang="en-US"/>
              </a:p>
            </p:txBody>
          </p:sp>
          <p:sp>
            <p:nvSpPr>
              <p:cNvPr id="204977" name="Freeform 177"/>
              <p:cNvSpPr>
                <a:spLocks/>
              </p:cNvSpPr>
              <p:nvPr/>
            </p:nvSpPr>
            <p:spPr bwMode="auto">
              <a:xfrm>
                <a:off x="6073" y="13679"/>
                <a:ext cx="251" cy="999"/>
              </a:xfrm>
              <a:custGeom>
                <a:avLst/>
                <a:gdLst/>
                <a:ahLst/>
                <a:cxnLst>
                  <a:cxn ang="0">
                    <a:pos x="251" y="23"/>
                  </a:cxn>
                  <a:cxn ang="0">
                    <a:pos x="250" y="22"/>
                  </a:cxn>
                  <a:cxn ang="0">
                    <a:pos x="246" y="20"/>
                  </a:cxn>
                  <a:cxn ang="0">
                    <a:pos x="239" y="18"/>
                  </a:cxn>
                  <a:cxn ang="0">
                    <a:pos x="230" y="15"/>
                  </a:cxn>
                  <a:cxn ang="0">
                    <a:pos x="218" y="11"/>
                  </a:cxn>
                  <a:cxn ang="0">
                    <a:pos x="205" y="7"/>
                  </a:cxn>
                  <a:cxn ang="0">
                    <a:pos x="190" y="4"/>
                  </a:cxn>
                  <a:cxn ang="0">
                    <a:pos x="173" y="1"/>
                  </a:cxn>
                  <a:cxn ang="0">
                    <a:pos x="155" y="0"/>
                  </a:cxn>
                  <a:cxn ang="0">
                    <a:pos x="134" y="0"/>
                  </a:cxn>
                  <a:cxn ang="0">
                    <a:pos x="114" y="2"/>
                  </a:cxn>
                  <a:cxn ang="0">
                    <a:pos x="92" y="5"/>
                  </a:cxn>
                  <a:cxn ang="0">
                    <a:pos x="70" y="12"/>
                  </a:cxn>
                  <a:cxn ang="0">
                    <a:pos x="47" y="20"/>
                  </a:cxn>
                  <a:cxn ang="0">
                    <a:pos x="23" y="32"/>
                  </a:cxn>
                  <a:cxn ang="0">
                    <a:pos x="0" y="47"/>
                  </a:cxn>
                  <a:cxn ang="0">
                    <a:pos x="0" y="999"/>
                  </a:cxn>
                  <a:cxn ang="0">
                    <a:pos x="1" y="999"/>
                  </a:cxn>
                  <a:cxn ang="0">
                    <a:pos x="6" y="999"/>
                  </a:cxn>
                  <a:cxn ang="0">
                    <a:pos x="14" y="998"/>
                  </a:cxn>
                  <a:cxn ang="0">
                    <a:pos x="23" y="997"/>
                  </a:cxn>
                  <a:cxn ang="0">
                    <a:pos x="35" y="995"/>
                  </a:cxn>
                  <a:cxn ang="0">
                    <a:pos x="49" y="993"/>
                  </a:cxn>
                  <a:cxn ang="0">
                    <a:pos x="65" y="990"/>
                  </a:cxn>
                  <a:cxn ang="0">
                    <a:pos x="83" y="985"/>
                  </a:cxn>
                  <a:cxn ang="0">
                    <a:pos x="102" y="980"/>
                  </a:cxn>
                  <a:cxn ang="0">
                    <a:pos x="121" y="973"/>
                  </a:cxn>
                  <a:cxn ang="0">
                    <a:pos x="143" y="966"/>
                  </a:cxn>
                  <a:cxn ang="0">
                    <a:pos x="164" y="956"/>
                  </a:cxn>
                  <a:cxn ang="0">
                    <a:pos x="186" y="945"/>
                  </a:cxn>
                  <a:cxn ang="0">
                    <a:pos x="208" y="934"/>
                  </a:cxn>
                  <a:cxn ang="0">
                    <a:pos x="230" y="919"/>
                  </a:cxn>
                  <a:cxn ang="0">
                    <a:pos x="251" y="903"/>
                  </a:cxn>
                  <a:cxn ang="0">
                    <a:pos x="251" y="23"/>
                  </a:cxn>
                </a:cxnLst>
                <a:rect l="0" t="0" r="r" b="b"/>
                <a:pathLst>
                  <a:path w="251" h="999">
                    <a:moveTo>
                      <a:pt x="251" y="23"/>
                    </a:moveTo>
                    <a:lnTo>
                      <a:pt x="250" y="22"/>
                    </a:lnTo>
                    <a:lnTo>
                      <a:pt x="246" y="20"/>
                    </a:lnTo>
                    <a:lnTo>
                      <a:pt x="239" y="18"/>
                    </a:lnTo>
                    <a:lnTo>
                      <a:pt x="230" y="15"/>
                    </a:lnTo>
                    <a:lnTo>
                      <a:pt x="218" y="11"/>
                    </a:lnTo>
                    <a:lnTo>
                      <a:pt x="205" y="7"/>
                    </a:lnTo>
                    <a:lnTo>
                      <a:pt x="190" y="4"/>
                    </a:lnTo>
                    <a:lnTo>
                      <a:pt x="173" y="1"/>
                    </a:lnTo>
                    <a:lnTo>
                      <a:pt x="155" y="0"/>
                    </a:lnTo>
                    <a:lnTo>
                      <a:pt x="134" y="0"/>
                    </a:lnTo>
                    <a:lnTo>
                      <a:pt x="114" y="2"/>
                    </a:lnTo>
                    <a:lnTo>
                      <a:pt x="92" y="5"/>
                    </a:lnTo>
                    <a:lnTo>
                      <a:pt x="70" y="12"/>
                    </a:lnTo>
                    <a:lnTo>
                      <a:pt x="47" y="20"/>
                    </a:lnTo>
                    <a:lnTo>
                      <a:pt x="23" y="32"/>
                    </a:lnTo>
                    <a:lnTo>
                      <a:pt x="0" y="47"/>
                    </a:lnTo>
                    <a:lnTo>
                      <a:pt x="0" y="999"/>
                    </a:lnTo>
                    <a:lnTo>
                      <a:pt x="1" y="999"/>
                    </a:lnTo>
                    <a:lnTo>
                      <a:pt x="6" y="999"/>
                    </a:lnTo>
                    <a:lnTo>
                      <a:pt x="14" y="998"/>
                    </a:lnTo>
                    <a:lnTo>
                      <a:pt x="23" y="997"/>
                    </a:lnTo>
                    <a:lnTo>
                      <a:pt x="35" y="995"/>
                    </a:lnTo>
                    <a:lnTo>
                      <a:pt x="49" y="993"/>
                    </a:lnTo>
                    <a:lnTo>
                      <a:pt x="65" y="990"/>
                    </a:lnTo>
                    <a:lnTo>
                      <a:pt x="83" y="985"/>
                    </a:lnTo>
                    <a:lnTo>
                      <a:pt x="102" y="980"/>
                    </a:lnTo>
                    <a:lnTo>
                      <a:pt x="121" y="973"/>
                    </a:lnTo>
                    <a:lnTo>
                      <a:pt x="143" y="966"/>
                    </a:lnTo>
                    <a:lnTo>
                      <a:pt x="164" y="956"/>
                    </a:lnTo>
                    <a:lnTo>
                      <a:pt x="186" y="945"/>
                    </a:lnTo>
                    <a:lnTo>
                      <a:pt x="208" y="934"/>
                    </a:lnTo>
                    <a:lnTo>
                      <a:pt x="230" y="919"/>
                    </a:lnTo>
                    <a:lnTo>
                      <a:pt x="251" y="903"/>
                    </a:lnTo>
                    <a:lnTo>
                      <a:pt x="251" y="23"/>
                    </a:lnTo>
                    <a:close/>
                  </a:path>
                </a:pathLst>
              </a:custGeom>
              <a:solidFill>
                <a:srgbClr val="808080"/>
              </a:solidFill>
              <a:ln w="9525">
                <a:noFill/>
                <a:round/>
                <a:headEnd/>
                <a:tailEnd/>
              </a:ln>
            </p:spPr>
            <p:txBody>
              <a:bodyPr>
                <a:prstTxWarp prst="textNoShape">
                  <a:avLst/>
                </a:prstTxWarp>
              </a:bodyPr>
              <a:lstStyle/>
              <a:p>
                <a:endParaRPr lang="en-US"/>
              </a:p>
            </p:txBody>
          </p:sp>
          <p:sp>
            <p:nvSpPr>
              <p:cNvPr id="204978" name="Freeform 178"/>
              <p:cNvSpPr>
                <a:spLocks/>
              </p:cNvSpPr>
              <p:nvPr/>
            </p:nvSpPr>
            <p:spPr bwMode="auto">
              <a:xfrm>
                <a:off x="6080" y="13687"/>
                <a:ext cx="215" cy="843"/>
              </a:xfrm>
              <a:custGeom>
                <a:avLst/>
                <a:gdLst/>
                <a:ahLst/>
                <a:cxnLst>
                  <a:cxn ang="0">
                    <a:pos x="215" y="20"/>
                  </a:cxn>
                  <a:cxn ang="0">
                    <a:pos x="214" y="19"/>
                  </a:cxn>
                  <a:cxn ang="0">
                    <a:pos x="211" y="18"/>
                  </a:cxn>
                  <a:cxn ang="0">
                    <a:pos x="205" y="15"/>
                  </a:cxn>
                  <a:cxn ang="0">
                    <a:pos x="197" y="12"/>
                  </a:cxn>
                  <a:cxn ang="0">
                    <a:pos x="187" y="9"/>
                  </a:cxn>
                  <a:cxn ang="0">
                    <a:pos x="176" y="6"/>
                  </a:cxn>
                  <a:cxn ang="0">
                    <a:pos x="163" y="4"/>
                  </a:cxn>
                  <a:cxn ang="0">
                    <a:pos x="149" y="1"/>
                  </a:cxn>
                  <a:cxn ang="0">
                    <a:pos x="133" y="0"/>
                  </a:cxn>
                  <a:cxn ang="0">
                    <a:pos x="115" y="0"/>
                  </a:cxn>
                  <a:cxn ang="0">
                    <a:pos x="98" y="1"/>
                  </a:cxn>
                  <a:cxn ang="0">
                    <a:pos x="79" y="5"/>
                  </a:cxn>
                  <a:cxn ang="0">
                    <a:pos x="60" y="10"/>
                  </a:cxn>
                  <a:cxn ang="0">
                    <a:pos x="40" y="18"/>
                  </a:cxn>
                  <a:cxn ang="0">
                    <a:pos x="21" y="27"/>
                  </a:cxn>
                  <a:cxn ang="0">
                    <a:pos x="0" y="40"/>
                  </a:cxn>
                  <a:cxn ang="0">
                    <a:pos x="0" y="843"/>
                  </a:cxn>
                  <a:cxn ang="0">
                    <a:pos x="1" y="843"/>
                  </a:cxn>
                  <a:cxn ang="0">
                    <a:pos x="6" y="843"/>
                  </a:cxn>
                  <a:cxn ang="0">
                    <a:pos x="12" y="842"/>
                  </a:cxn>
                  <a:cxn ang="0">
                    <a:pos x="21" y="841"/>
                  </a:cxn>
                  <a:cxn ang="0">
                    <a:pos x="30" y="840"/>
                  </a:cxn>
                  <a:cxn ang="0">
                    <a:pos x="43" y="838"/>
                  </a:cxn>
                  <a:cxn ang="0">
                    <a:pos x="56" y="835"/>
                  </a:cxn>
                  <a:cxn ang="0">
                    <a:pos x="71" y="831"/>
                  </a:cxn>
                  <a:cxn ang="0">
                    <a:pos x="87" y="826"/>
                  </a:cxn>
                  <a:cxn ang="0">
                    <a:pos x="105" y="821"/>
                  </a:cxn>
                  <a:cxn ang="0">
                    <a:pos x="123" y="814"/>
                  </a:cxn>
                  <a:cxn ang="0">
                    <a:pos x="141" y="806"/>
                  </a:cxn>
                  <a:cxn ang="0">
                    <a:pos x="159" y="797"/>
                  </a:cxn>
                  <a:cxn ang="0">
                    <a:pos x="179" y="786"/>
                  </a:cxn>
                  <a:cxn ang="0">
                    <a:pos x="197" y="774"/>
                  </a:cxn>
                  <a:cxn ang="0">
                    <a:pos x="215" y="760"/>
                  </a:cxn>
                  <a:cxn ang="0">
                    <a:pos x="215" y="20"/>
                  </a:cxn>
                </a:cxnLst>
                <a:rect l="0" t="0" r="r" b="b"/>
                <a:pathLst>
                  <a:path w="215" h="843">
                    <a:moveTo>
                      <a:pt x="215" y="20"/>
                    </a:moveTo>
                    <a:lnTo>
                      <a:pt x="214" y="19"/>
                    </a:lnTo>
                    <a:lnTo>
                      <a:pt x="211" y="18"/>
                    </a:lnTo>
                    <a:lnTo>
                      <a:pt x="205" y="15"/>
                    </a:lnTo>
                    <a:lnTo>
                      <a:pt x="197" y="12"/>
                    </a:lnTo>
                    <a:lnTo>
                      <a:pt x="187" y="9"/>
                    </a:lnTo>
                    <a:lnTo>
                      <a:pt x="176" y="6"/>
                    </a:lnTo>
                    <a:lnTo>
                      <a:pt x="163" y="4"/>
                    </a:lnTo>
                    <a:lnTo>
                      <a:pt x="149" y="1"/>
                    </a:lnTo>
                    <a:lnTo>
                      <a:pt x="133" y="0"/>
                    </a:lnTo>
                    <a:lnTo>
                      <a:pt x="115" y="0"/>
                    </a:lnTo>
                    <a:lnTo>
                      <a:pt x="98" y="1"/>
                    </a:lnTo>
                    <a:lnTo>
                      <a:pt x="79" y="5"/>
                    </a:lnTo>
                    <a:lnTo>
                      <a:pt x="60" y="10"/>
                    </a:lnTo>
                    <a:lnTo>
                      <a:pt x="40" y="18"/>
                    </a:lnTo>
                    <a:lnTo>
                      <a:pt x="21" y="27"/>
                    </a:lnTo>
                    <a:lnTo>
                      <a:pt x="0" y="40"/>
                    </a:lnTo>
                    <a:lnTo>
                      <a:pt x="0" y="843"/>
                    </a:lnTo>
                    <a:lnTo>
                      <a:pt x="1" y="843"/>
                    </a:lnTo>
                    <a:lnTo>
                      <a:pt x="6" y="843"/>
                    </a:lnTo>
                    <a:lnTo>
                      <a:pt x="12" y="842"/>
                    </a:lnTo>
                    <a:lnTo>
                      <a:pt x="21" y="841"/>
                    </a:lnTo>
                    <a:lnTo>
                      <a:pt x="30" y="840"/>
                    </a:lnTo>
                    <a:lnTo>
                      <a:pt x="43" y="838"/>
                    </a:lnTo>
                    <a:lnTo>
                      <a:pt x="56" y="835"/>
                    </a:lnTo>
                    <a:lnTo>
                      <a:pt x="71" y="831"/>
                    </a:lnTo>
                    <a:lnTo>
                      <a:pt x="87" y="826"/>
                    </a:lnTo>
                    <a:lnTo>
                      <a:pt x="105" y="821"/>
                    </a:lnTo>
                    <a:lnTo>
                      <a:pt x="123" y="814"/>
                    </a:lnTo>
                    <a:lnTo>
                      <a:pt x="141" y="806"/>
                    </a:lnTo>
                    <a:lnTo>
                      <a:pt x="159" y="797"/>
                    </a:lnTo>
                    <a:lnTo>
                      <a:pt x="179" y="786"/>
                    </a:lnTo>
                    <a:lnTo>
                      <a:pt x="197" y="774"/>
                    </a:lnTo>
                    <a:lnTo>
                      <a:pt x="215" y="760"/>
                    </a:lnTo>
                    <a:lnTo>
                      <a:pt x="215" y="20"/>
                    </a:lnTo>
                    <a:close/>
                  </a:path>
                </a:pathLst>
              </a:custGeom>
              <a:solidFill>
                <a:srgbClr val="808080"/>
              </a:solidFill>
              <a:ln w="9525">
                <a:noFill/>
                <a:round/>
                <a:headEnd/>
                <a:tailEnd/>
              </a:ln>
            </p:spPr>
            <p:txBody>
              <a:bodyPr>
                <a:prstTxWarp prst="textNoShape">
                  <a:avLst/>
                </a:prstTxWarp>
              </a:bodyPr>
              <a:lstStyle/>
              <a:p>
                <a:endParaRPr lang="en-US"/>
              </a:p>
            </p:txBody>
          </p:sp>
          <p:sp>
            <p:nvSpPr>
              <p:cNvPr id="204979" name="Freeform 179"/>
              <p:cNvSpPr>
                <a:spLocks/>
              </p:cNvSpPr>
              <p:nvPr/>
            </p:nvSpPr>
            <p:spPr bwMode="auto">
              <a:xfrm>
                <a:off x="6087" y="13696"/>
                <a:ext cx="180" cy="685"/>
              </a:xfrm>
              <a:custGeom>
                <a:avLst/>
                <a:gdLst/>
                <a:ahLst/>
                <a:cxnLst>
                  <a:cxn ang="0">
                    <a:pos x="180" y="16"/>
                  </a:cxn>
                  <a:cxn ang="0">
                    <a:pos x="179" y="16"/>
                  </a:cxn>
                  <a:cxn ang="0">
                    <a:pos x="176" y="14"/>
                  </a:cxn>
                  <a:cxn ang="0">
                    <a:pos x="172" y="12"/>
                  </a:cxn>
                  <a:cxn ang="0">
                    <a:pos x="165" y="10"/>
                  </a:cxn>
                  <a:cxn ang="0">
                    <a:pos x="157" y="8"/>
                  </a:cxn>
                  <a:cxn ang="0">
                    <a:pos x="147" y="4"/>
                  </a:cxn>
                  <a:cxn ang="0">
                    <a:pos x="136" y="2"/>
                  </a:cxn>
                  <a:cxn ang="0">
                    <a:pos x="125" y="0"/>
                  </a:cxn>
                  <a:cxn ang="0">
                    <a:pos x="111" y="0"/>
                  </a:cxn>
                  <a:cxn ang="0">
                    <a:pos x="97" y="0"/>
                  </a:cxn>
                  <a:cxn ang="0">
                    <a:pos x="81" y="1"/>
                  </a:cxn>
                  <a:cxn ang="0">
                    <a:pos x="66" y="3"/>
                  </a:cxn>
                  <a:cxn ang="0">
                    <a:pos x="50" y="8"/>
                  </a:cxn>
                  <a:cxn ang="0">
                    <a:pos x="33" y="14"/>
                  </a:cxn>
                  <a:cxn ang="0">
                    <a:pos x="17" y="23"/>
                  </a:cxn>
                  <a:cxn ang="0">
                    <a:pos x="0" y="33"/>
                  </a:cxn>
                  <a:cxn ang="0">
                    <a:pos x="0" y="685"/>
                  </a:cxn>
                  <a:cxn ang="0">
                    <a:pos x="1" y="685"/>
                  </a:cxn>
                  <a:cxn ang="0">
                    <a:pos x="4" y="685"/>
                  </a:cxn>
                  <a:cxn ang="0">
                    <a:pos x="9" y="684"/>
                  </a:cxn>
                  <a:cxn ang="0">
                    <a:pos x="17" y="683"/>
                  </a:cxn>
                  <a:cxn ang="0">
                    <a:pos x="26" y="682"/>
                  </a:cxn>
                  <a:cxn ang="0">
                    <a:pos x="35" y="681"/>
                  </a:cxn>
                  <a:cxn ang="0">
                    <a:pos x="47" y="678"/>
                  </a:cxn>
                  <a:cxn ang="0">
                    <a:pos x="60" y="676"/>
                  </a:cxn>
                  <a:cxn ang="0">
                    <a:pos x="73" y="671"/>
                  </a:cxn>
                  <a:cxn ang="0">
                    <a:pos x="87" y="667"/>
                  </a:cxn>
                  <a:cxn ang="0">
                    <a:pos x="102" y="662"/>
                  </a:cxn>
                  <a:cxn ang="0">
                    <a:pos x="118" y="655"/>
                  </a:cxn>
                  <a:cxn ang="0">
                    <a:pos x="133" y="648"/>
                  </a:cxn>
                  <a:cxn ang="0">
                    <a:pos x="149" y="639"/>
                  </a:cxn>
                  <a:cxn ang="0">
                    <a:pos x="165" y="628"/>
                  </a:cxn>
                  <a:cxn ang="0">
                    <a:pos x="180" y="617"/>
                  </a:cxn>
                  <a:cxn ang="0">
                    <a:pos x="180" y="16"/>
                  </a:cxn>
                </a:cxnLst>
                <a:rect l="0" t="0" r="r" b="b"/>
                <a:pathLst>
                  <a:path w="180" h="685">
                    <a:moveTo>
                      <a:pt x="180" y="16"/>
                    </a:moveTo>
                    <a:lnTo>
                      <a:pt x="179" y="16"/>
                    </a:lnTo>
                    <a:lnTo>
                      <a:pt x="176" y="14"/>
                    </a:lnTo>
                    <a:lnTo>
                      <a:pt x="172" y="12"/>
                    </a:lnTo>
                    <a:lnTo>
                      <a:pt x="165" y="10"/>
                    </a:lnTo>
                    <a:lnTo>
                      <a:pt x="157" y="8"/>
                    </a:lnTo>
                    <a:lnTo>
                      <a:pt x="147" y="4"/>
                    </a:lnTo>
                    <a:lnTo>
                      <a:pt x="136" y="2"/>
                    </a:lnTo>
                    <a:lnTo>
                      <a:pt x="125" y="0"/>
                    </a:lnTo>
                    <a:lnTo>
                      <a:pt x="111" y="0"/>
                    </a:lnTo>
                    <a:lnTo>
                      <a:pt x="97" y="0"/>
                    </a:lnTo>
                    <a:lnTo>
                      <a:pt x="81" y="1"/>
                    </a:lnTo>
                    <a:lnTo>
                      <a:pt x="66" y="3"/>
                    </a:lnTo>
                    <a:lnTo>
                      <a:pt x="50" y="8"/>
                    </a:lnTo>
                    <a:lnTo>
                      <a:pt x="33" y="14"/>
                    </a:lnTo>
                    <a:lnTo>
                      <a:pt x="17" y="23"/>
                    </a:lnTo>
                    <a:lnTo>
                      <a:pt x="0" y="33"/>
                    </a:lnTo>
                    <a:lnTo>
                      <a:pt x="0" y="685"/>
                    </a:lnTo>
                    <a:lnTo>
                      <a:pt x="1" y="685"/>
                    </a:lnTo>
                    <a:lnTo>
                      <a:pt x="4" y="685"/>
                    </a:lnTo>
                    <a:lnTo>
                      <a:pt x="9" y="684"/>
                    </a:lnTo>
                    <a:lnTo>
                      <a:pt x="17" y="683"/>
                    </a:lnTo>
                    <a:lnTo>
                      <a:pt x="26" y="682"/>
                    </a:lnTo>
                    <a:lnTo>
                      <a:pt x="35" y="681"/>
                    </a:lnTo>
                    <a:lnTo>
                      <a:pt x="47" y="678"/>
                    </a:lnTo>
                    <a:lnTo>
                      <a:pt x="60" y="676"/>
                    </a:lnTo>
                    <a:lnTo>
                      <a:pt x="73" y="671"/>
                    </a:lnTo>
                    <a:lnTo>
                      <a:pt x="87" y="667"/>
                    </a:lnTo>
                    <a:lnTo>
                      <a:pt x="102" y="662"/>
                    </a:lnTo>
                    <a:lnTo>
                      <a:pt x="118" y="655"/>
                    </a:lnTo>
                    <a:lnTo>
                      <a:pt x="133" y="648"/>
                    </a:lnTo>
                    <a:lnTo>
                      <a:pt x="149" y="639"/>
                    </a:lnTo>
                    <a:lnTo>
                      <a:pt x="165" y="628"/>
                    </a:lnTo>
                    <a:lnTo>
                      <a:pt x="180" y="617"/>
                    </a:lnTo>
                    <a:lnTo>
                      <a:pt x="180" y="16"/>
                    </a:lnTo>
                    <a:close/>
                  </a:path>
                </a:pathLst>
              </a:custGeom>
              <a:solidFill>
                <a:srgbClr val="808080"/>
              </a:solidFill>
              <a:ln w="9525">
                <a:noFill/>
                <a:round/>
                <a:headEnd/>
                <a:tailEnd/>
              </a:ln>
            </p:spPr>
            <p:txBody>
              <a:bodyPr>
                <a:prstTxWarp prst="textNoShape">
                  <a:avLst/>
                </a:prstTxWarp>
              </a:bodyPr>
              <a:lstStyle/>
              <a:p>
                <a:endParaRPr lang="en-US"/>
              </a:p>
            </p:txBody>
          </p:sp>
          <p:sp>
            <p:nvSpPr>
              <p:cNvPr id="204980" name="Freeform 180"/>
              <p:cNvSpPr>
                <a:spLocks/>
              </p:cNvSpPr>
              <p:nvPr/>
            </p:nvSpPr>
            <p:spPr bwMode="auto">
              <a:xfrm>
                <a:off x="6093" y="13704"/>
                <a:ext cx="146" cy="530"/>
              </a:xfrm>
              <a:custGeom>
                <a:avLst/>
                <a:gdLst/>
                <a:ahLst/>
                <a:cxnLst>
                  <a:cxn ang="0">
                    <a:pos x="146" y="14"/>
                  </a:cxn>
                  <a:cxn ang="0">
                    <a:pos x="143" y="12"/>
                  </a:cxn>
                  <a:cxn ang="0">
                    <a:pos x="134" y="8"/>
                  </a:cxn>
                  <a:cxn ang="0">
                    <a:pos x="120" y="4"/>
                  </a:cxn>
                  <a:cxn ang="0">
                    <a:pos x="101" y="1"/>
                  </a:cxn>
                  <a:cxn ang="0">
                    <a:pos x="79" y="0"/>
                  </a:cxn>
                  <a:cxn ang="0">
                    <a:pos x="54" y="3"/>
                  </a:cxn>
                  <a:cxn ang="0">
                    <a:pos x="27" y="11"/>
                  </a:cxn>
                  <a:cxn ang="0">
                    <a:pos x="0" y="27"/>
                  </a:cxn>
                  <a:cxn ang="0">
                    <a:pos x="0" y="530"/>
                  </a:cxn>
                  <a:cxn ang="0">
                    <a:pos x="3" y="530"/>
                  </a:cxn>
                  <a:cxn ang="0">
                    <a:pos x="14" y="529"/>
                  </a:cxn>
                  <a:cxn ang="0">
                    <a:pos x="29" y="526"/>
                  </a:cxn>
                  <a:cxn ang="0">
                    <a:pos x="49" y="521"/>
                  </a:cxn>
                  <a:cxn ang="0">
                    <a:pos x="71" y="514"/>
                  </a:cxn>
                  <a:cxn ang="0">
                    <a:pos x="96" y="505"/>
                  </a:cxn>
                  <a:cxn ang="0">
                    <a:pos x="121" y="492"/>
                  </a:cxn>
                  <a:cxn ang="0">
                    <a:pos x="146" y="475"/>
                  </a:cxn>
                  <a:cxn ang="0">
                    <a:pos x="146" y="14"/>
                  </a:cxn>
                </a:cxnLst>
                <a:rect l="0" t="0" r="r" b="b"/>
                <a:pathLst>
                  <a:path w="146" h="530">
                    <a:moveTo>
                      <a:pt x="146" y="14"/>
                    </a:moveTo>
                    <a:lnTo>
                      <a:pt x="143" y="12"/>
                    </a:lnTo>
                    <a:lnTo>
                      <a:pt x="134" y="8"/>
                    </a:lnTo>
                    <a:lnTo>
                      <a:pt x="120" y="4"/>
                    </a:lnTo>
                    <a:lnTo>
                      <a:pt x="101" y="1"/>
                    </a:lnTo>
                    <a:lnTo>
                      <a:pt x="79" y="0"/>
                    </a:lnTo>
                    <a:lnTo>
                      <a:pt x="54" y="3"/>
                    </a:lnTo>
                    <a:lnTo>
                      <a:pt x="27" y="11"/>
                    </a:lnTo>
                    <a:lnTo>
                      <a:pt x="0" y="27"/>
                    </a:lnTo>
                    <a:lnTo>
                      <a:pt x="0" y="530"/>
                    </a:lnTo>
                    <a:lnTo>
                      <a:pt x="3" y="530"/>
                    </a:lnTo>
                    <a:lnTo>
                      <a:pt x="14" y="529"/>
                    </a:lnTo>
                    <a:lnTo>
                      <a:pt x="29" y="526"/>
                    </a:lnTo>
                    <a:lnTo>
                      <a:pt x="49" y="521"/>
                    </a:lnTo>
                    <a:lnTo>
                      <a:pt x="71" y="514"/>
                    </a:lnTo>
                    <a:lnTo>
                      <a:pt x="96" y="505"/>
                    </a:lnTo>
                    <a:lnTo>
                      <a:pt x="121" y="492"/>
                    </a:lnTo>
                    <a:lnTo>
                      <a:pt x="146" y="475"/>
                    </a:lnTo>
                    <a:lnTo>
                      <a:pt x="146" y="14"/>
                    </a:lnTo>
                    <a:close/>
                  </a:path>
                </a:pathLst>
              </a:custGeom>
              <a:solidFill>
                <a:srgbClr val="808080"/>
              </a:solidFill>
              <a:ln w="9525">
                <a:noFill/>
                <a:round/>
                <a:headEnd/>
                <a:tailEnd/>
              </a:ln>
            </p:spPr>
            <p:txBody>
              <a:bodyPr>
                <a:prstTxWarp prst="textNoShape">
                  <a:avLst/>
                </a:prstTxWarp>
              </a:bodyPr>
              <a:lstStyle/>
              <a:p>
                <a:endParaRPr lang="en-US"/>
              </a:p>
            </p:txBody>
          </p:sp>
          <p:sp>
            <p:nvSpPr>
              <p:cNvPr id="204981" name="Freeform 181"/>
              <p:cNvSpPr>
                <a:spLocks/>
              </p:cNvSpPr>
              <p:nvPr/>
            </p:nvSpPr>
            <p:spPr bwMode="auto">
              <a:xfrm>
                <a:off x="6101" y="13712"/>
                <a:ext cx="109" cy="373"/>
              </a:xfrm>
              <a:custGeom>
                <a:avLst/>
                <a:gdLst/>
                <a:ahLst/>
                <a:cxnLst>
                  <a:cxn ang="0">
                    <a:pos x="109" y="10"/>
                  </a:cxn>
                  <a:cxn ang="0">
                    <a:pos x="107" y="9"/>
                  </a:cxn>
                  <a:cxn ang="0">
                    <a:pos x="100" y="6"/>
                  </a:cxn>
                  <a:cxn ang="0">
                    <a:pos x="89" y="2"/>
                  </a:cxn>
                  <a:cxn ang="0">
                    <a:pos x="75" y="0"/>
                  </a:cxn>
                  <a:cxn ang="0">
                    <a:pos x="59" y="0"/>
                  </a:cxn>
                  <a:cxn ang="0">
                    <a:pos x="39" y="2"/>
                  </a:cxn>
                  <a:cxn ang="0">
                    <a:pos x="20" y="9"/>
                  </a:cxn>
                  <a:cxn ang="0">
                    <a:pos x="0" y="21"/>
                  </a:cxn>
                  <a:cxn ang="0">
                    <a:pos x="0" y="373"/>
                  </a:cxn>
                  <a:cxn ang="0">
                    <a:pos x="2" y="373"/>
                  </a:cxn>
                  <a:cxn ang="0">
                    <a:pos x="9" y="372"/>
                  </a:cxn>
                  <a:cxn ang="0">
                    <a:pos x="21" y="369"/>
                  </a:cxn>
                  <a:cxn ang="0">
                    <a:pos x="36" y="366"/>
                  </a:cxn>
                  <a:cxn ang="0">
                    <a:pos x="53" y="362"/>
                  </a:cxn>
                  <a:cxn ang="0">
                    <a:pos x="72" y="354"/>
                  </a:cxn>
                  <a:cxn ang="0">
                    <a:pos x="90" y="343"/>
                  </a:cxn>
                  <a:cxn ang="0">
                    <a:pos x="109" y="331"/>
                  </a:cxn>
                  <a:cxn ang="0">
                    <a:pos x="109" y="10"/>
                  </a:cxn>
                </a:cxnLst>
                <a:rect l="0" t="0" r="r" b="b"/>
                <a:pathLst>
                  <a:path w="109" h="373">
                    <a:moveTo>
                      <a:pt x="109" y="10"/>
                    </a:moveTo>
                    <a:lnTo>
                      <a:pt x="107" y="9"/>
                    </a:lnTo>
                    <a:lnTo>
                      <a:pt x="100" y="6"/>
                    </a:lnTo>
                    <a:lnTo>
                      <a:pt x="89" y="2"/>
                    </a:lnTo>
                    <a:lnTo>
                      <a:pt x="75" y="0"/>
                    </a:lnTo>
                    <a:lnTo>
                      <a:pt x="59" y="0"/>
                    </a:lnTo>
                    <a:lnTo>
                      <a:pt x="39" y="2"/>
                    </a:lnTo>
                    <a:lnTo>
                      <a:pt x="20" y="9"/>
                    </a:lnTo>
                    <a:lnTo>
                      <a:pt x="0" y="21"/>
                    </a:lnTo>
                    <a:lnTo>
                      <a:pt x="0" y="373"/>
                    </a:lnTo>
                    <a:lnTo>
                      <a:pt x="2" y="373"/>
                    </a:lnTo>
                    <a:lnTo>
                      <a:pt x="9" y="372"/>
                    </a:lnTo>
                    <a:lnTo>
                      <a:pt x="21" y="369"/>
                    </a:lnTo>
                    <a:lnTo>
                      <a:pt x="36" y="366"/>
                    </a:lnTo>
                    <a:lnTo>
                      <a:pt x="53" y="362"/>
                    </a:lnTo>
                    <a:lnTo>
                      <a:pt x="72" y="354"/>
                    </a:lnTo>
                    <a:lnTo>
                      <a:pt x="90" y="343"/>
                    </a:lnTo>
                    <a:lnTo>
                      <a:pt x="109" y="331"/>
                    </a:lnTo>
                    <a:lnTo>
                      <a:pt x="109" y="10"/>
                    </a:lnTo>
                    <a:close/>
                  </a:path>
                </a:pathLst>
              </a:custGeom>
              <a:solidFill>
                <a:srgbClr val="808080"/>
              </a:solidFill>
              <a:ln w="9525">
                <a:noFill/>
                <a:round/>
                <a:headEnd/>
                <a:tailEnd/>
              </a:ln>
            </p:spPr>
            <p:txBody>
              <a:bodyPr>
                <a:prstTxWarp prst="textNoShape">
                  <a:avLst/>
                </a:prstTxWarp>
              </a:bodyPr>
              <a:lstStyle/>
              <a:p>
                <a:endParaRPr lang="en-US"/>
              </a:p>
            </p:txBody>
          </p:sp>
          <p:sp>
            <p:nvSpPr>
              <p:cNvPr id="204982" name="Freeform 182"/>
              <p:cNvSpPr>
                <a:spLocks/>
              </p:cNvSpPr>
              <p:nvPr/>
            </p:nvSpPr>
            <p:spPr bwMode="auto">
              <a:xfrm>
                <a:off x="6107" y="13721"/>
                <a:ext cx="75" cy="216"/>
              </a:xfrm>
              <a:custGeom>
                <a:avLst/>
                <a:gdLst/>
                <a:ahLst/>
                <a:cxnLst>
                  <a:cxn ang="0">
                    <a:pos x="75" y="6"/>
                  </a:cxn>
                  <a:cxn ang="0">
                    <a:pos x="73" y="5"/>
                  </a:cxn>
                  <a:cxn ang="0">
                    <a:pos x="69" y="4"/>
                  </a:cxn>
                  <a:cxn ang="0">
                    <a:pos x="61" y="2"/>
                  </a:cxn>
                  <a:cxn ang="0">
                    <a:pos x="52" y="0"/>
                  </a:cxn>
                  <a:cxn ang="0">
                    <a:pos x="41" y="0"/>
                  </a:cxn>
                  <a:cxn ang="0">
                    <a:pos x="28" y="1"/>
                  </a:cxn>
                  <a:cxn ang="0">
                    <a:pos x="14" y="6"/>
                  </a:cxn>
                  <a:cxn ang="0">
                    <a:pos x="0" y="14"/>
                  </a:cxn>
                  <a:cxn ang="0">
                    <a:pos x="0" y="216"/>
                  </a:cxn>
                  <a:cxn ang="0">
                    <a:pos x="2" y="216"/>
                  </a:cxn>
                  <a:cxn ang="0">
                    <a:pos x="7" y="215"/>
                  </a:cxn>
                  <a:cxn ang="0">
                    <a:pos x="15" y="214"/>
                  </a:cxn>
                  <a:cxn ang="0">
                    <a:pos x="25" y="211"/>
                  </a:cxn>
                  <a:cxn ang="0">
                    <a:pos x="37" y="208"/>
                  </a:cxn>
                  <a:cxn ang="0">
                    <a:pos x="50" y="203"/>
                  </a:cxn>
                  <a:cxn ang="0">
                    <a:pos x="63" y="195"/>
                  </a:cxn>
                  <a:cxn ang="0">
                    <a:pos x="75" y="187"/>
                  </a:cxn>
                  <a:cxn ang="0">
                    <a:pos x="75" y="6"/>
                  </a:cxn>
                </a:cxnLst>
                <a:rect l="0" t="0" r="r" b="b"/>
                <a:pathLst>
                  <a:path w="75" h="216">
                    <a:moveTo>
                      <a:pt x="75" y="6"/>
                    </a:moveTo>
                    <a:lnTo>
                      <a:pt x="73" y="5"/>
                    </a:lnTo>
                    <a:lnTo>
                      <a:pt x="69" y="4"/>
                    </a:lnTo>
                    <a:lnTo>
                      <a:pt x="61" y="2"/>
                    </a:lnTo>
                    <a:lnTo>
                      <a:pt x="52" y="0"/>
                    </a:lnTo>
                    <a:lnTo>
                      <a:pt x="41" y="0"/>
                    </a:lnTo>
                    <a:lnTo>
                      <a:pt x="28" y="1"/>
                    </a:lnTo>
                    <a:lnTo>
                      <a:pt x="14" y="6"/>
                    </a:lnTo>
                    <a:lnTo>
                      <a:pt x="0" y="14"/>
                    </a:lnTo>
                    <a:lnTo>
                      <a:pt x="0" y="216"/>
                    </a:lnTo>
                    <a:lnTo>
                      <a:pt x="2" y="216"/>
                    </a:lnTo>
                    <a:lnTo>
                      <a:pt x="7" y="215"/>
                    </a:lnTo>
                    <a:lnTo>
                      <a:pt x="15" y="214"/>
                    </a:lnTo>
                    <a:lnTo>
                      <a:pt x="25" y="211"/>
                    </a:lnTo>
                    <a:lnTo>
                      <a:pt x="37" y="208"/>
                    </a:lnTo>
                    <a:lnTo>
                      <a:pt x="50" y="203"/>
                    </a:lnTo>
                    <a:lnTo>
                      <a:pt x="63" y="195"/>
                    </a:lnTo>
                    <a:lnTo>
                      <a:pt x="75" y="187"/>
                    </a:lnTo>
                    <a:lnTo>
                      <a:pt x="75"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983" name="Freeform 183"/>
              <p:cNvSpPr>
                <a:spLocks/>
              </p:cNvSpPr>
              <p:nvPr/>
            </p:nvSpPr>
            <p:spPr bwMode="auto">
              <a:xfrm>
                <a:off x="7013" y="14340"/>
                <a:ext cx="110" cy="111"/>
              </a:xfrm>
              <a:custGeom>
                <a:avLst/>
                <a:gdLst/>
                <a:ahLst/>
                <a:cxnLst>
                  <a:cxn ang="0">
                    <a:pos x="55" y="111"/>
                  </a:cxn>
                  <a:cxn ang="0">
                    <a:pos x="66" y="110"/>
                  </a:cxn>
                  <a:cxn ang="0">
                    <a:pos x="76" y="106"/>
                  </a:cxn>
                  <a:cxn ang="0">
                    <a:pos x="85" y="101"/>
                  </a:cxn>
                  <a:cxn ang="0">
                    <a:pos x="94" y="94"/>
                  </a:cxn>
                  <a:cxn ang="0">
                    <a:pos x="100" y="86"/>
                  </a:cxn>
                  <a:cxn ang="0">
                    <a:pos x="106" y="77"/>
                  </a:cxn>
                  <a:cxn ang="0">
                    <a:pos x="109" y="66"/>
                  </a:cxn>
                  <a:cxn ang="0">
                    <a:pos x="110" y="56"/>
                  </a:cxn>
                  <a:cxn ang="0">
                    <a:pos x="109" y="44"/>
                  </a:cxn>
                  <a:cxn ang="0">
                    <a:pos x="106" y="34"/>
                  </a:cxn>
                  <a:cxn ang="0">
                    <a:pos x="100" y="24"/>
                  </a:cxn>
                  <a:cxn ang="0">
                    <a:pos x="94" y="17"/>
                  </a:cxn>
                  <a:cxn ang="0">
                    <a:pos x="85" y="9"/>
                  </a:cxn>
                  <a:cxn ang="0">
                    <a:pos x="76" y="5"/>
                  </a:cxn>
                  <a:cxn ang="0">
                    <a:pos x="66" y="2"/>
                  </a:cxn>
                  <a:cxn ang="0">
                    <a:pos x="55" y="0"/>
                  </a:cxn>
                  <a:cxn ang="0">
                    <a:pos x="44" y="2"/>
                  </a:cxn>
                  <a:cxn ang="0">
                    <a:pos x="33" y="5"/>
                  </a:cxn>
                  <a:cxn ang="0">
                    <a:pos x="25" y="9"/>
                  </a:cxn>
                  <a:cxn ang="0">
                    <a:pos x="16" y="17"/>
                  </a:cxn>
                  <a:cxn ang="0">
                    <a:pos x="10" y="24"/>
                  </a:cxn>
                  <a:cxn ang="0">
                    <a:pos x="4" y="34"/>
                  </a:cxn>
                  <a:cxn ang="0">
                    <a:pos x="1" y="44"/>
                  </a:cxn>
                  <a:cxn ang="0">
                    <a:pos x="0" y="56"/>
                  </a:cxn>
                  <a:cxn ang="0">
                    <a:pos x="1" y="66"/>
                  </a:cxn>
                  <a:cxn ang="0">
                    <a:pos x="4" y="77"/>
                  </a:cxn>
                  <a:cxn ang="0">
                    <a:pos x="10" y="86"/>
                  </a:cxn>
                  <a:cxn ang="0">
                    <a:pos x="16" y="94"/>
                  </a:cxn>
                  <a:cxn ang="0">
                    <a:pos x="25" y="101"/>
                  </a:cxn>
                  <a:cxn ang="0">
                    <a:pos x="33" y="106"/>
                  </a:cxn>
                  <a:cxn ang="0">
                    <a:pos x="44" y="110"/>
                  </a:cxn>
                  <a:cxn ang="0">
                    <a:pos x="55" y="111"/>
                  </a:cxn>
                </a:cxnLst>
                <a:rect l="0" t="0" r="r" b="b"/>
                <a:pathLst>
                  <a:path w="110" h="111">
                    <a:moveTo>
                      <a:pt x="55" y="111"/>
                    </a:moveTo>
                    <a:lnTo>
                      <a:pt x="66" y="110"/>
                    </a:lnTo>
                    <a:lnTo>
                      <a:pt x="76" y="106"/>
                    </a:lnTo>
                    <a:lnTo>
                      <a:pt x="85" y="101"/>
                    </a:lnTo>
                    <a:lnTo>
                      <a:pt x="94" y="94"/>
                    </a:lnTo>
                    <a:lnTo>
                      <a:pt x="100" y="86"/>
                    </a:lnTo>
                    <a:lnTo>
                      <a:pt x="106" y="77"/>
                    </a:lnTo>
                    <a:lnTo>
                      <a:pt x="109" y="66"/>
                    </a:lnTo>
                    <a:lnTo>
                      <a:pt x="110" y="56"/>
                    </a:lnTo>
                    <a:lnTo>
                      <a:pt x="109" y="44"/>
                    </a:lnTo>
                    <a:lnTo>
                      <a:pt x="106" y="34"/>
                    </a:lnTo>
                    <a:lnTo>
                      <a:pt x="100" y="24"/>
                    </a:lnTo>
                    <a:lnTo>
                      <a:pt x="94" y="17"/>
                    </a:lnTo>
                    <a:lnTo>
                      <a:pt x="85" y="9"/>
                    </a:lnTo>
                    <a:lnTo>
                      <a:pt x="76" y="5"/>
                    </a:lnTo>
                    <a:lnTo>
                      <a:pt x="66" y="2"/>
                    </a:lnTo>
                    <a:lnTo>
                      <a:pt x="55" y="0"/>
                    </a:lnTo>
                    <a:lnTo>
                      <a:pt x="44" y="2"/>
                    </a:lnTo>
                    <a:lnTo>
                      <a:pt x="33" y="5"/>
                    </a:lnTo>
                    <a:lnTo>
                      <a:pt x="25" y="9"/>
                    </a:lnTo>
                    <a:lnTo>
                      <a:pt x="16" y="17"/>
                    </a:lnTo>
                    <a:lnTo>
                      <a:pt x="10" y="24"/>
                    </a:lnTo>
                    <a:lnTo>
                      <a:pt x="4" y="34"/>
                    </a:lnTo>
                    <a:lnTo>
                      <a:pt x="1" y="44"/>
                    </a:lnTo>
                    <a:lnTo>
                      <a:pt x="0" y="56"/>
                    </a:lnTo>
                    <a:lnTo>
                      <a:pt x="1" y="66"/>
                    </a:lnTo>
                    <a:lnTo>
                      <a:pt x="4" y="77"/>
                    </a:lnTo>
                    <a:lnTo>
                      <a:pt x="10" y="86"/>
                    </a:lnTo>
                    <a:lnTo>
                      <a:pt x="16" y="94"/>
                    </a:lnTo>
                    <a:lnTo>
                      <a:pt x="25" y="101"/>
                    </a:lnTo>
                    <a:lnTo>
                      <a:pt x="33" y="106"/>
                    </a:lnTo>
                    <a:lnTo>
                      <a:pt x="44" y="110"/>
                    </a:lnTo>
                    <a:lnTo>
                      <a:pt x="55" y="111"/>
                    </a:lnTo>
                    <a:close/>
                  </a:path>
                </a:pathLst>
              </a:custGeom>
              <a:solidFill>
                <a:srgbClr val="808080"/>
              </a:solidFill>
              <a:ln w="9525">
                <a:noFill/>
                <a:round/>
                <a:headEnd/>
                <a:tailEnd/>
              </a:ln>
            </p:spPr>
            <p:txBody>
              <a:bodyPr>
                <a:prstTxWarp prst="textNoShape">
                  <a:avLst/>
                </a:prstTxWarp>
              </a:bodyPr>
              <a:lstStyle/>
              <a:p>
                <a:endParaRPr lang="en-US"/>
              </a:p>
            </p:txBody>
          </p:sp>
          <p:sp>
            <p:nvSpPr>
              <p:cNvPr id="204984" name="Freeform 184"/>
              <p:cNvSpPr>
                <a:spLocks/>
              </p:cNvSpPr>
              <p:nvPr/>
            </p:nvSpPr>
            <p:spPr bwMode="auto">
              <a:xfrm>
                <a:off x="6676" y="14343"/>
                <a:ext cx="55" cy="55"/>
              </a:xfrm>
              <a:custGeom>
                <a:avLst/>
                <a:gdLst/>
                <a:ahLst/>
                <a:cxnLst>
                  <a:cxn ang="0">
                    <a:pos x="27" y="55"/>
                  </a:cxn>
                  <a:cxn ang="0">
                    <a:pos x="38" y="53"/>
                  </a:cxn>
                  <a:cxn ang="0">
                    <a:pos x="48" y="46"/>
                  </a:cxn>
                  <a:cxn ang="0">
                    <a:pos x="53" y="37"/>
                  </a:cxn>
                  <a:cxn ang="0">
                    <a:pos x="55" y="27"/>
                  </a:cxn>
                  <a:cxn ang="0">
                    <a:pos x="53" y="16"/>
                  </a:cxn>
                  <a:cxn ang="0">
                    <a:pos x="48" y="7"/>
                  </a:cxn>
                  <a:cxn ang="0">
                    <a:pos x="38" y="2"/>
                  </a:cxn>
                  <a:cxn ang="0">
                    <a:pos x="27" y="0"/>
                  </a:cxn>
                  <a:cxn ang="0">
                    <a:pos x="16" y="2"/>
                  </a:cxn>
                  <a:cxn ang="0">
                    <a:pos x="8" y="7"/>
                  </a:cxn>
                  <a:cxn ang="0">
                    <a:pos x="2" y="16"/>
                  </a:cxn>
                  <a:cxn ang="0">
                    <a:pos x="0" y="27"/>
                  </a:cxn>
                  <a:cxn ang="0">
                    <a:pos x="2" y="37"/>
                  </a:cxn>
                  <a:cxn ang="0">
                    <a:pos x="8" y="46"/>
                  </a:cxn>
                  <a:cxn ang="0">
                    <a:pos x="16" y="53"/>
                  </a:cxn>
                  <a:cxn ang="0">
                    <a:pos x="27" y="55"/>
                  </a:cxn>
                </a:cxnLst>
                <a:rect l="0" t="0" r="r" b="b"/>
                <a:pathLst>
                  <a:path w="55" h="55">
                    <a:moveTo>
                      <a:pt x="27" y="55"/>
                    </a:moveTo>
                    <a:lnTo>
                      <a:pt x="38" y="53"/>
                    </a:lnTo>
                    <a:lnTo>
                      <a:pt x="48" y="46"/>
                    </a:lnTo>
                    <a:lnTo>
                      <a:pt x="53" y="37"/>
                    </a:lnTo>
                    <a:lnTo>
                      <a:pt x="55" y="27"/>
                    </a:lnTo>
                    <a:lnTo>
                      <a:pt x="53" y="16"/>
                    </a:lnTo>
                    <a:lnTo>
                      <a:pt x="48" y="7"/>
                    </a:lnTo>
                    <a:lnTo>
                      <a:pt x="38" y="2"/>
                    </a:lnTo>
                    <a:lnTo>
                      <a:pt x="27" y="0"/>
                    </a:lnTo>
                    <a:lnTo>
                      <a:pt x="16" y="2"/>
                    </a:lnTo>
                    <a:lnTo>
                      <a:pt x="8" y="7"/>
                    </a:lnTo>
                    <a:lnTo>
                      <a:pt x="2" y="16"/>
                    </a:lnTo>
                    <a:lnTo>
                      <a:pt x="0" y="27"/>
                    </a:lnTo>
                    <a:lnTo>
                      <a:pt x="2" y="37"/>
                    </a:lnTo>
                    <a:lnTo>
                      <a:pt x="8" y="46"/>
                    </a:lnTo>
                    <a:lnTo>
                      <a:pt x="16" y="53"/>
                    </a:lnTo>
                    <a:lnTo>
                      <a:pt x="27"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4985" name="Freeform 185"/>
              <p:cNvSpPr>
                <a:spLocks/>
              </p:cNvSpPr>
              <p:nvPr/>
            </p:nvSpPr>
            <p:spPr bwMode="auto">
              <a:xfrm>
                <a:off x="6770" y="14345"/>
                <a:ext cx="55" cy="55"/>
              </a:xfrm>
              <a:custGeom>
                <a:avLst/>
                <a:gdLst/>
                <a:ahLst/>
                <a:cxnLst>
                  <a:cxn ang="0">
                    <a:pos x="28" y="55"/>
                  </a:cxn>
                  <a:cxn ang="0">
                    <a:pos x="39" y="53"/>
                  </a:cxn>
                  <a:cxn ang="0">
                    <a:pos x="47" y="47"/>
                  </a:cxn>
                  <a:cxn ang="0">
                    <a:pos x="53" y="39"/>
                  </a:cxn>
                  <a:cxn ang="0">
                    <a:pos x="55" y="28"/>
                  </a:cxn>
                  <a:cxn ang="0">
                    <a:pos x="53" y="17"/>
                  </a:cxn>
                  <a:cxn ang="0">
                    <a:pos x="47" y="8"/>
                  </a:cxn>
                  <a:cxn ang="0">
                    <a:pos x="39" y="2"/>
                  </a:cxn>
                  <a:cxn ang="0">
                    <a:pos x="28" y="0"/>
                  </a:cxn>
                  <a:cxn ang="0">
                    <a:pos x="17" y="2"/>
                  </a:cxn>
                  <a:cxn ang="0">
                    <a:pos x="9" y="8"/>
                  </a:cxn>
                  <a:cxn ang="0">
                    <a:pos x="2" y="17"/>
                  </a:cxn>
                  <a:cxn ang="0">
                    <a:pos x="0" y="28"/>
                  </a:cxn>
                  <a:cxn ang="0">
                    <a:pos x="2" y="39"/>
                  </a:cxn>
                  <a:cxn ang="0">
                    <a:pos x="9" y="47"/>
                  </a:cxn>
                  <a:cxn ang="0">
                    <a:pos x="17" y="53"/>
                  </a:cxn>
                  <a:cxn ang="0">
                    <a:pos x="28" y="55"/>
                  </a:cxn>
                </a:cxnLst>
                <a:rect l="0" t="0" r="r" b="b"/>
                <a:pathLst>
                  <a:path w="55" h="55">
                    <a:moveTo>
                      <a:pt x="28" y="55"/>
                    </a:moveTo>
                    <a:lnTo>
                      <a:pt x="39" y="53"/>
                    </a:lnTo>
                    <a:lnTo>
                      <a:pt x="47" y="47"/>
                    </a:lnTo>
                    <a:lnTo>
                      <a:pt x="53" y="39"/>
                    </a:lnTo>
                    <a:lnTo>
                      <a:pt x="55" y="28"/>
                    </a:lnTo>
                    <a:lnTo>
                      <a:pt x="53" y="17"/>
                    </a:lnTo>
                    <a:lnTo>
                      <a:pt x="47" y="8"/>
                    </a:lnTo>
                    <a:lnTo>
                      <a:pt x="39" y="2"/>
                    </a:lnTo>
                    <a:lnTo>
                      <a:pt x="28" y="0"/>
                    </a:lnTo>
                    <a:lnTo>
                      <a:pt x="17" y="2"/>
                    </a:lnTo>
                    <a:lnTo>
                      <a:pt x="9" y="8"/>
                    </a:lnTo>
                    <a:lnTo>
                      <a:pt x="2" y="17"/>
                    </a:lnTo>
                    <a:lnTo>
                      <a:pt x="0" y="28"/>
                    </a:lnTo>
                    <a:lnTo>
                      <a:pt x="2" y="39"/>
                    </a:lnTo>
                    <a:lnTo>
                      <a:pt x="9" y="47"/>
                    </a:lnTo>
                    <a:lnTo>
                      <a:pt x="17" y="53"/>
                    </a:lnTo>
                    <a:lnTo>
                      <a:pt x="28" y="55"/>
                    </a:lnTo>
                    <a:close/>
                  </a:path>
                </a:pathLst>
              </a:custGeom>
              <a:solidFill>
                <a:srgbClr val="808080"/>
              </a:solidFill>
              <a:ln w="9525">
                <a:noFill/>
                <a:round/>
                <a:headEnd/>
                <a:tailEnd/>
              </a:ln>
            </p:spPr>
            <p:txBody>
              <a:bodyPr>
                <a:prstTxWarp prst="textNoShape">
                  <a:avLst/>
                </a:prstTxWarp>
              </a:bodyPr>
              <a:lstStyle/>
              <a:p>
                <a:endParaRPr lang="en-US"/>
              </a:p>
            </p:txBody>
          </p:sp>
          <p:sp>
            <p:nvSpPr>
              <p:cNvPr id="204986" name="Freeform 186"/>
              <p:cNvSpPr>
                <a:spLocks/>
              </p:cNvSpPr>
              <p:nvPr/>
            </p:nvSpPr>
            <p:spPr bwMode="auto">
              <a:xfrm>
                <a:off x="6401" y="13591"/>
                <a:ext cx="156" cy="752"/>
              </a:xfrm>
              <a:custGeom>
                <a:avLst/>
                <a:gdLst/>
                <a:ahLst/>
                <a:cxnLst>
                  <a:cxn ang="0">
                    <a:pos x="48" y="15"/>
                  </a:cxn>
                  <a:cxn ang="0">
                    <a:pos x="44" y="30"/>
                  </a:cxn>
                  <a:cxn ang="0">
                    <a:pos x="33" y="73"/>
                  </a:cxn>
                  <a:cxn ang="0">
                    <a:pos x="19" y="140"/>
                  </a:cxn>
                  <a:cxn ang="0">
                    <a:pos x="7" y="229"/>
                  </a:cxn>
                  <a:cxn ang="0">
                    <a:pos x="0" y="337"/>
                  </a:cxn>
                  <a:cxn ang="0">
                    <a:pos x="1" y="462"/>
                  </a:cxn>
                  <a:cxn ang="0">
                    <a:pos x="14" y="602"/>
                  </a:cxn>
                  <a:cxn ang="0">
                    <a:pos x="43" y="752"/>
                  </a:cxn>
                  <a:cxn ang="0">
                    <a:pos x="150" y="746"/>
                  </a:cxn>
                  <a:cxn ang="0">
                    <a:pos x="146" y="724"/>
                  </a:cxn>
                  <a:cxn ang="0">
                    <a:pos x="135" y="663"/>
                  </a:cxn>
                  <a:cxn ang="0">
                    <a:pos x="123" y="574"/>
                  </a:cxn>
                  <a:cxn ang="0">
                    <a:pos x="111" y="463"/>
                  </a:cxn>
                  <a:cxn ang="0">
                    <a:pos x="104" y="342"/>
                  </a:cxn>
                  <a:cxn ang="0">
                    <a:pos x="107" y="220"/>
                  </a:cxn>
                  <a:cxn ang="0">
                    <a:pos x="124" y="106"/>
                  </a:cxn>
                  <a:cxn ang="0">
                    <a:pos x="156" y="9"/>
                  </a:cxn>
                  <a:cxn ang="0">
                    <a:pos x="156" y="8"/>
                  </a:cxn>
                  <a:cxn ang="0">
                    <a:pos x="156" y="6"/>
                  </a:cxn>
                  <a:cxn ang="0">
                    <a:pos x="154" y="4"/>
                  </a:cxn>
                  <a:cxn ang="0">
                    <a:pos x="147" y="0"/>
                  </a:cxn>
                  <a:cxn ang="0">
                    <a:pos x="134" y="0"/>
                  </a:cxn>
                  <a:cxn ang="0">
                    <a:pos x="115" y="1"/>
                  </a:cxn>
                  <a:cxn ang="0">
                    <a:pos x="87" y="7"/>
                  </a:cxn>
                  <a:cxn ang="0">
                    <a:pos x="48" y="15"/>
                  </a:cxn>
                </a:cxnLst>
                <a:rect l="0" t="0" r="r" b="b"/>
                <a:pathLst>
                  <a:path w="156" h="752">
                    <a:moveTo>
                      <a:pt x="48" y="15"/>
                    </a:moveTo>
                    <a:lnTo>
                      <a:pt x="44" y="30"/>
                    </a:lnTo>
                    <a:lnTo>
                      <a:pt x="33" y="73"/>
                    </a:lnTo>
                    <a:lnTo>
                      <a:pt x="19" y="140"/>
                    </a:lnTo>
                    <a:lnTo>
                      <a:pt x="7" y="229"/>
                    </a:lnTo>
                    <a:lnTo>
                      <a:pt x="0" y="337"/>
                    </a:lnTo>
                    <a:lnTo>
                      <a:pt x="1" y="462"/>
                    </a:lnTo>
                    <a:lnTo>
                      <a:pt x="14" y="602"/>
                    </a:lnTo>
                    <a:lnTo>
                      <a:pt x="43" y="752"/>
                    </a:lnTo>
                    <a:lnTo>
                      <a:pt x="150" y="746"/>
                    </a:lnTo>
                    <a:lnTo>
                      <a:pt x="146" y="724"/>
                    </a:lnTo>
                    <a:lnTo>
                      <a:pt x="135" y="663"/>
                    </a:lnTo>
                    <a:lnTo>
                      <a:pt x="123" y="574"/>
                    </a:lnTo>
                    <a:lnTo>
                      <a:pt x="111" y="463"/>
                    </a:lnTo>
                    <a:lnTo>
                      <a:pt x="104" y="342"/>
                    </a:lnTo>
                    <a:lnTo>
                      <a:pt x="107" y="220"/>
                    </a:lnTo>
                    <a:lnTo>
                      <a:pt x="124" y="106"/>
                    </a:lnTo>
                    <a:lnTo>
                      <a:pt x="156" y="9"/>
                    </a:lnTo>
                    <a:lnTo>
                      <a:pt x="156" y="8"/>
                    </a:lnTo>
                    <a:lnTo>
                      <a:pt x="156" y="6"/>
                    </a:lnTo>
                    <a:lnTo>
                      <a:pt x="154" y="4"/>
                    </a:lnTo>
                    <a:lnTo>
                      <a:pt x="147" y="0"/>
                    </a:lnTo>
                    <a:lnTo>
                      <a:pt x="134" y="0"/>
                    </a:lnTo>
                    <a:lnTo>
                      <a:pt x="115" y="1"/>
                    </a:lnTo>
                    <a:lnTo>
                      <a:pt x="87" y="7"/>
                    </a:lnTo>
                    <a:lnTo>
                      <a:pt x="48" y="15"/>
                    </a:lnTo>
                    <a:close/>
                  </a:path>
                </a:pathLst>
              </a:custGeom>
              <a:solidFill>
                <a:srgbClr val="808080"/>
              </a:solidFill>
              <a:ln w="9525">
                <a:noFill/>
                <a:round/>
                <a:headEnd/>
                <a:tailEnd/>
              </a:ln>
            </p:spPr>
            <p:txBody>
              <a:bodyPr>
                <a:prstTxWarp prst="textNoShape">
                  <a:avLst/>
                </a:prstTxWarp>
              </a:bodyPr>
              <a:lstStyle/>
              <a:p>
                <a:endParaRPr lang="en-US"/>
              </a:p>
            </p:txBody>
          </p:sp>
          <p:sp>
            <p:nvSpPr>
              <p:cNvPr id="204987" name="Freeform 187"/>
              <p:cNvSpPr>
                <a:spLocks/>
              </p:cNvSpPr>
              <p:nvPr/>
            </p:nvSpPr>
            <p:spPr bwMode="auto">
              <a:xfrm>
                <a:off x="7205" y="13498"/>
                <a:ext cx="212" cy="839"/>
              </a:xfrm>
              <a:custGeom>
                <a:avLst/>
                <a:gdLst/>
                <a:ahLst/>
                <a:cxnLst>
                  <a:cxn ang="0">
                    <a:pos x="212" y="6"/>
                  </a:cxn>
                  <a:cxn ang="0">
                    <a:pos x="206" y="11"/>
                  </a:cxn>
                  <a:cxn ang="0">
                    <a:pos x="192" y="33"/>
                  </a:cxn>
                  <a:cxn ang="0">
                    <a:pos x="174" y="77"/>
                  </a:cxn>
                  <a:cxn ang="0">
                    <a:pos x="156" y="148"/>
                  </a:cxn>
                  <a:cxn ang="0">
                    <a:pos x="141" y="254"/>
                  </a:cxn>
                  <a:cxn ang="0">
                    <a:pos x="133" y="401"/>
                  </a:cxn>
                  <a:cxn ang="0">
                    <a:pos x="137" y="593"/>
                  </a:cxn>
                  <a:cxn ang="0">
                    <a:pos x="158" y="839"/>
                  </a:cxn>
                  <a:cxn ang="0">
                    <a:pos x="38" y="839"/>
                  </a:cxn>
                  <a:cxn ang="0">
                    <a:pos x="34" y="814"/>
                  </a:cxn>
                  <a:cxn ang="0">
                    <a:pos x="24" y="746"/>
                  </a:cxn>
                  <a:cxn ang="0">
                    <a:pos x="12" y="645"/>
                  </a:cxn>
                  <a:cxn ang="0">
                    <a:pos x="3" y="521"/>
                  </a:cxn>
                  <a:cxn ang="0">
                    <a:pos x="0" y="384"/>
                  </a:cxn>
                  <a:cxn ang="0">
                    <a:pos x="6" y="244"/>
                  </a:cxn>
                  <a:cxn ang="0">
                    <a:pos x="29" y="114"/>
                  </a:cxn>
                  <a:cxn ang="0">
                    <a:pos x="68" y="0"/>
                  </a:cxn>
                  <a:cxn ang="0">
                    <a:pos x="212" y="6"/>
                  </a:cxn>
                </a:cxnLst>
                <a:rect l="0" t="0" r="r" b="b"/>
                <a:pathLst>
                  <a:path w="212" h="839">
                    <a:moveTo>
                      <a:pt x="212" y="6"/>
                    </a:moveTo>
                    <a:lnTo>
                      <a:pt x="206" y="11"/>
                    </a:lnTo>
                    <a:lnTo>
                      <a:pt x="192" y="33"/>
                    </a:lnTo>
                    <a:lnTo>
                      <a:pt x="174" y="77"/>
                    </a:lnTo>
                    <a:lnTo>
                      <a:pt x="156" y="148"/>
                    </a:lnTo>
                    <a:lnTo>
                      <a:pt x="141" y="254"/>
                    </a:lnTo>
                    <a:lnTo>
                      <a:pt x="133" y="401"/>
                    </a:lnTo>
                    <a:lnTo>
                      <a:pt x="137" y="593"/>
                    </a:lnTo>
                    <a:lnTo>
                      <a:pt x="158" y="839"/>
                    </a:lnTo>
                    <a:lnTo>
                      <a:pt x="38" y="839"/>
                    </a:lnTo>
                    <a:lnTo>
                      <a:pt x="34" y="814"/>
                    </a:lnTo>
                    <a:lnTo>
                      <a:pt x="24" y="746"/>
                    </a:lnTo>
                    <a:lnTo>
                      <a:pt x="12" y="645"/>
                    </a:lnTo>
                    <a:lnTo>
                      <a:pt x="3" y="521"/>
                    </a:lnTo>
                    <a:lnTo>
                      <a:pt x="0" y="384"/>
                    </a:lnTo>
                    <a:lnTo>
                      <a:pt x="6" y="244"/>
                    </a:lnTo>
                    <a:lnTo>
                      <a:pt x="29" y="114"/>
                    </a:lnTo>
                    <a:lnTo>
                      <a:pt x="68" y="0"/>
                    </a:lnTo>
                    <a:lnTo>
                      <a:pt x="212"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988" name="Freeform 188"/>
              <p:cNvSpPr>
                <a:spLocks/>
              </p:cNvSpPr>
              <p:nvPr/>
            </p:nvSpPr>
            <p:spPr bwMode="auto">
              <a:xfrm>
                <a:off x="6406" y="13636"/>
                <a:ext cx="137" cy="656"/>
              </a:xfrm>
              <a:custGeom>
                <a:avLst/>
                <a:gdLst/>
                <a:ahLst/>
                <a:cxnLst>
                  <a:cxn ang="0">
                    <a:pos x="43" y="12"/>
                  </a:cxn>
                  <a:cxn ang="0">
                    <a:pos x="39" y="25"/>
                  </a:cxn>
                  <a:cxn ang="0">
                    <a:pos x="30" y="62"/>
                  </a:cxn>
                  <a:cxn ang="0">
                    <a:pos x="19" y="122"/>
                  </a:cxn>
                  <a:cxn ang="0">
                    <a:pos x="7" y="199"/>
                  </a:cxn>
                  <a:cxn ang="0">
                    <a:pos x="0" y="294"/>
                  </a:cxn>
                  <a:cxn ang="0">
                    <a:pos x="1" y="403"/>
                  </a:cxn>
                  <a:cxn ang="0">
                    <a:pos x="12" y="524"/>
                  </a:cxn>
                  <a:cxn ang="0">
                    <a:pos x="38" y="656"/>
                  </a:cxn>
                  <a:cxn ang="0">
                    <a:pos x="132" y="650"/>
                  </a:cxn>
                  <a:cxn ang="0">
                    <a:pos x="127" y="631"/>
                  </a:cxn>
                  <a:cxn ang="0">
                    <a:pos x="119" y="578"/>
                  </a:cxn>
                  <a:cxn ang="0">
                    <a:pos x="107" y="499"/>
                  </a:cxn>
                  <a:cxn ang="0">
                    <a:pos x="97" y="403"/>
                  </a:cxn>
                  <a:cxn ang="0">
                    <a:pos x="92" y="297"/>
                  </a:cxn>
                  <a:cxn ang="0">
                    <a:pos x="94" y="192"/>
                  </a:cxn>
                  <a:cxn ang="0">
                    <a:pos x="108" y="91"/>
                  </a:cxn>
                  <a:cxn ang="0">
                    <a:pos x="137" y="7"/>
                  </a:cxn>
                  <a:cxn ang="0">
                    <a:pos x="137" y="6"/>
                  </a:cxn>
                  <a:cxn ang="0">
                    <a:pos x="137" y="4"/>
                  </a:cxn>
                  <a:cxn ang="0">
                    <a:pos x="135" y="2"/>
                  </a:cxn>
                  <a:cxn ang="0">
                    <a:pos x="129" y="0"/>
                  </a:cxn>
                  <a:cxn ang="0">
                    <a:pos x="119" y="0"/>
                  </a:cxn>
                  <a:cxn ang="0">
                    <a:pos x="101" y="1"/>
                  </a:cxn>
                  <a:cxn ang="0">
                    <a:pos x="77" y="5"/>
                  </a:cxn>
                  <a:cxn ang="0">
                    <a:pos x="43" y="12"/>
                  </a:cxn>
                </a:cxnLst>
                <a:rect l="0" t="0" r="r" b="b"/>
                <a:pathLst>
                  <a:path w="137" h="656">
                    <a:moveTo>
                      <a:pt x="43" y="12"/>
                    </a:moveTo>
                    <a:lnTo>
                      <a:pt x="39" y="25"/>
                    </a:lnTo>
                    <a:lnTo>
                      <a:pt x="30" y="62"/>
                    </a:lnTo>
                    <a:lnTo>
                      <a:pt x="19" y="122"/>
                    </a:lnTo>
                    <a:lnTo>
                      <a:pt x="7" y="199"/>
                    </a:lnTo>
                    <a:lnTo>
                      <a:pt x="0" y="294"/>
                    </a:lnTo>
                    <a:lnTo>
                      <a:pt x="1" y="403"/>
                    </a:lnTo>
                    <a:lnTo>
                      <a:pt x="12" y="524"/>
                    </a:lnTo>
                    <a:lnTo>
                      <a:pt x="38" y="656"/>
                    </a:lnTo>
                    <a:lnTo>
                      <a:pt x="132" y="650"/>
                    </a:lnTo>
                    <a:lnTo>
                      <a:pt x="127" y="631"/>
                    </a:lnTo>
                    <a:lnTo>
                      <a:pt x="119" y="578"/>
                    </a:lnTo>
                    <a:lnTo>
                      <a:pt x="107" y="499"/>
                    </a:lnTo>
                    <a:lnTo>
                      <a:pt x="97" y="403"/>
                    </a:lnTo>
                    <a:lnTo>
                      <a:pt x="92" y="297"/>
                    </a:lnTo>
                    <a:lnTo>
                      <a:pt x="94" y="192"/>
                    </a:lnTo>
                    <a:lnTo>
                      <a:pt x="108" y="91"/>
                    </a:lnTo>
                    <a:lnTo>
                      <a:pt x="137" y="7"/>
                    </a:lnTo>
                    <a:lnTo>
                      <a:pt x="137" y="6"/>
                    </a:lnTo>
                    <a:lnTo>
                      <a:pt x="137" y="4"/>
                    </a:lnTo>
                    <a:lnTo>
                      <a:pt x="135" y="2"/>
                    </a:lnTo>
                    <a:lnTo>
                      <a:pt x="129" y="0"/>
                    </a:lnTo>
                    <a:lnTo>
                      <a:pt x="119" y="0"/>
                    </a:lnTo>
                    <a:lnTo>
                      <a:pt x="101" y="1"/>
                    </a:lnTo>
                    <a:lnTo>
                      <a:pt x="77" y="5"/>
                    </a:lnTo>
                    <a:lnTo>
                      <a:pt x="43" y="12"/>
                    </a:lnTo>
                    <a:close/>
                  </a:path>
                </a:pathLst>
              </a:custGeom>
              <a:solidFill>
                <a:srgbClr val="808080"/>
              </a:solidFill>
              <a:ln w="9525">
                <a:noFill/>
                <a:round/>
                <a:headEnd/>
                <a:tailEnd/>
              </a:ln>
            </p:spPr>
            <p:txBody>
              <a:bodyPr>
                <a:prstTxWarp prst="textNoShape">
                  <a:avLst/>
                </a:prstTxWarp>
              </a:bodyPr>
              <a:lstStyle/>
              <a:p>
                <a:endParaRPr lang="en-US"/>
              </a:p>
            </p:txBody>
          </p:sp>
          <p:sp>
            <p:nvSpPr>
              <p:cNvPr id="204989" name="Freeform 189"/>
              <p:cNvSpPr>
                <a:spLocks/>
              </p:cNvSpPr>
              <p:nvPr/>
            </p:nvSpPr>
            <p:spPr bwMode="auto">
              <a:xfrm>
                <a:off x="6412" y="13680"/>
                <a:ext cx="116" cy="560"/>
              </a:xfrm>
              <a:custGeom>
                <a:avLst/>
                <a:gdLst/>
                <a:ahLst/>
                <a:cxnLst>
                  <a:cxn ang="0">
                    <a:pos x="36" y="11"/>
                  </a:cxn>
                  <a:cxn ang="0">
                    <a:pos x="33" y="21"/>
                  </a:cxn>
                  <a:cxn ang="0">
                    <a:pos x="24" y="53"/>
                  </a:cxn>
                  <a:cxn ang="0">
                    <a:pos x="15" y="103"/>
                  </a:cxn>
                  <a:cxn ang="0">
                    <a:pos x="5" y="169"/>
                  </a:cxn>
                  <a:cxn ang="0">
                    <a:pos x="0" y="250"/>
                  </a:cxn>
                  <a:cxn ang="0">
                    <a:pos x="1" y="344"/>
                  </a:cxn>
                  <a:cxn ang="0">
                    <a:pos x="10" y="448"/>
                  </a:cxn>
                  <a:cxn ang="0">
                    <a:pos x="32" y="560"/>
                  </a:cxn>
                  <a:cxn ang="0">
                    <a:pos x="112" y="555"/>
                  </a:cxn>
                  <a:cxn ang="0">
                    <a:pos x="108" y="538"/>
                  </a:cxn>
                  <a:cxn ang="0">
                    <a:pos x="101" y="493"/>
                  </a:cxn>
                  <a:cxn ang="0">
                    <a:pos x="91" y="426"/>
                  </a:cxn>
                  <a:cxn ang="0">
                    <a:pos x="82" y="344"/>
                  </a:cxn>
                  <a:cxn ang="0">
                    <a:pos x="77" y="255"/>
                  </a:cxn>
                  <a:cxn ang="0">
                    <a:pos x="79" y="164"/>
                  </a:cxn>
                  <a:cxn ang="0">
                    <a:pos x="91" y="79"/>
                  </a:cxn>
                  <a:cxn ang="0">
                    <a:pos x="116" y="6"/>
                  </a:cxn>
                  <a:cxn ang="0">
                    <a:pos x="116" y="5"/>
                  </a:cxn>
                  <a:cxn ang="0">
                    <a:pos x="116" y="4"/>
                  </a:cxn>
                  <a:cxn ang="0">
                    <a:pos x="114" y="2"/>
                  </a:cxn>
                  <a:cxn ang="0">
                    <a:pos x="109" y="0"/>
                  </a:cxn>
                  <a:cxn ang="0">
                    <a:pos x="100" y="0"/>
                  </a:cxn>
                  <a:cxn ang="0">
                    <a:pos x="86" y="1"/>
                  </a:cxn>
                  <a:cxn ang="0">
                    <a:pos x="65" y="4"/>
                  </a:cxn>
                  <a:cxn ang="0">
                    <a:pos x="36" y="11"/>
                  </a:cxn>
                </a:cxnLst>
                <a:rect l="0" t="0" r="r" b="b"/>
                <a:pathLst>
                  <a:path w="116" h="560">
                    <a:moveTo>
                      <a:pt x="36" y="11"/>
                    </a:moveTo>
                    <a:lnTo>
                      <a:pt x="33" y="21"/>
                    </a:lnTo>
                    <a:lnTo>
                      <a:pt x="24" y="53"/>
                    </a:lnTo>
                    <a:lnTo>
                      <a:pt x="15" y="103"/>
                    </a:lnTo>
                    <a:lnTo>
                      <a:pt x="5" y="169"/>
                    </a:lnTo>
                    <a:lnTo>
                      <a:pt x="0" y="250"/>
                    </a:lnTo>
                    <a:lnTo>
                      <a:pt x="1" y="344"/>
                    </a:lnTo>
                    <a:lnTo>
                      <a:pt x="10" y="448"/>
                    </a:lnTo>
                    <a:lnTo>
                      <a:pt x="32" y="560"/>
                    </a:lnTo>
                    <a:lnTo>
                      <a:pt x="112" y="555"/>
                    </a:lnTo>
                    <a:lnTo>
                      <a:pt x="108" y="538"/>
                    </a:lnTo>
                    <a:lnTo>
                      <a:pt x="101" y="493"/>
                    </a:lnTo>
                    <a:lnTo>
                      <a:pt x="91" y="426"/>
                    </a:lnTo>
                    <a:lnTo>
                      <a:pt x="82" y="344"/>
                    </a:lnTo>
                    <a:lnTo>
                      <a:pt x="77" y="255"/>
                    </a:lnTo>
                    <a:lnTo>
                      <a:pt x="79" y="164"/>
                    </a:lnTo>
                    <a:lnTo>
                      <a:pt x="91" y="79"/>
                    </a:lnTo>
                    <a:lnTo>
                      <a:pt x="116" y="6"/>
                    </a:lnTo>
                    <a:lnTo>
                      <a:pt x="116" y="5"/>
                    </a:lnTo>
                    <a:lnTo>
                      <a:pt x="116" y="4"/>
                    </a:lnTo>
                    <a:lnTo>
                      <a:pt x="114" y="2"/>
                    </a:lnTo>
                    <a:lnTo>
                      <a:pt x="109" y="0"/>
                    </a:lnTo>
                    <a:lnTo>
                      <a:pt x="100" y="0"/>
                    </a:lnTo>
                    <a:lnTo>
                      <a:pt x="86" y="1"/>
                    </a:lnTo>
                    <a:lnTo>
                      <a:pt x="65" y="4"/>
                    </a:lnTo>
                    <a:lnTo>
                      <a:pt x="36" y="11"/>
                    </a:lnTo>
                    <a:close/>
                  </a:path>
                </a:pathLst>
              </a:custGeom>
              <a:solidFill>
                <a:srgbClr val="808080"/>
              </a:solidFill>
              <a:ln w="9525">
                <a:noFill/>
                <a:round/>
                <a:headEnd/>
                <a:tailEnd/>
              </a:ln>
            </p:spPr>
            <p:txBody>
              <a:bodyPr>
                <a:prstTxWarp prst="textNoShape">
                  <a:avLst/>
                </a:prstTxWarp>
              </a:bodyPr>
              <a:lstStyle/>
              <a:p>
                <a:endParaRPr lang="en-US"/>
              </a:p>
            </p:txBody>
          </p:sp>
          <p:sp>
            <p:nvSpPr>
              <p:cNvPr id="204990" name="Freeform 190"/>
              <p:cNvSpPr>
                <a:spLocks/>
              </p:cNvSpPr>
              <p:nvPr/>
            </p:nvSpPr>
            <p:spPr bwMode="auto">
              <a:xfrm>
                <a:off x="6417" y="13724"/>
                <a:ext cx="97" cy="463"/>
              </a:xfrm>
              <a:custGeom>
                <a:avLst/>
                <a:gdLst/>
                <a:ahLst/>
                <a:cxnLst>
                  <a:cxn ang="0">
                    <a:pos x="30" y="9"/>
                  </a:cxn>
                  <a:cxn ang="0">
                    <a:pos x="27" y="17"/>
                  </a:cxn>
                  <a:cxn ang="0">
                    <a:pos x="20" y="44"/>
                  </a:cxn>
                  <a:cxn ang="0">
                    <a:pos x="12" y="85"/>
                  </a:cxn>
                  <a:cxn ang="0">
                    <a:pos x="4" y="140"/>
                  </a:cxn>
                  <a:cxn ang="0">
                    <a:pos x="0" y="207"/>
                  </a:cxn>
                  <a:cxn ang="0">
                    <a:pos x="0" y="285"/>
                  </a:cxn>
                  <a:cxn ang="0">
                    <a:pos x="9" y="370"/>
                  </a:cxn>
                  <a:cxn ang="0">
                    <a:pos x="26" y="463"/>
                  </a:cxn>
                  <a:cxn ang="0">
                    <a:pos x="93" y="460"/>
                  </a:cxn>
                  <a:cxn ang="0">
                    <a:pos x="89" y="446"/>
                  </a:cxn>
                  <a:cxn ang="0">
                    <a:pos x="83" y="408"/>
                  </a:cxn>
                  <a:cxn ang="0">
                    <a:pos x="75" y="353"/>
                  </a:cxn>
                  <a:cxn ang="0">
                    <a:pos x="68" y="285"/>
                  </a:cxn>
                  <a:cxn ang="0">
                    <a:pos x="65" y="211"/>
                  </a:cxn>
                  <a:cxn ang="0">
                    <a:pos x="67" y="136"/>
                  </a:cxn>
                  <a:cxn ang="0">
                    <a:pos x="76" y="65"/>
                  </a:cxn>
                  <a:cxn ang="0">
                    <a:pos x="97" y="5"/>
                  </a:cxn>
                  <a:cxn ang="0">
                    <a:pos x="97" y="4"/>
                  </a:cxn>
                  <a:cxn ang="0">
                    <a:pos x="97" y="3"/>
                  </a:cxn>
                  <a:cxn ang="0">
                    <a:pos x="95" y="1"/>
                  </a:cxn>
                  <a:cxn ang="0">
                    <a:pos x="91" y="0"/>
                  </a:cxn>
                  <a:cxn ang="0">
                    <a:pos x="84" y="0"/>
                  </a:cxn>
                  <a:cxn ang="0">
                    <a:pos x="71" y="0"/>
                  </a:cxn>
                  <a:cxn ang="0">
                    <a:pos x="54" y="3"/>
                  </a:cxn>
                  <a:cxn ang="0">
                    <a:pos x="30" y="9"/>
                  </a:cxn>
                </a:cxnLst>
                <a:rect l="0" t="0" r="r" b="b"/>
                <a:pathLst>
                  <a:path w="97" h="463">
                    <a:moveTo>
                      <a:pt x="30" y="9"/>
                    </a:moveTo>
                    <a:lnTo>
                      <a:pt x="27" y="17"/>
                    </a:lnTo>
                    <a:lnTo>
                      <a:pt x="20" y="44"/>
                    </a:lnTo>
                    <a:lnTo>
                      <a:pt x="12" y="85"/>
                    </a:lnTo>
                    <a:lnTo>
                      <a:pt x="4" y="140"/>
                    </a:lnTo>
                    <a:lnTo>
                      <a:pt x="0" y="207"/>
                    </a:lnTo>
                    <a:lnTo>
                      <a:pt x="0" y="285"/>
                    </a:lnTo>
                    <a:lnTo>
                      <a:pt x="9" y="370"/>
                    </a:lnTo>
                    <a:lnTo>
                      <a:pt x="26" y="463"/>
                    </a:lnTo>
                    <a:lnTo>
                      <a:pt x="93" y="460"/>
                    </a:lnTo>
                    <a:lnTo>
                      <a:pt x="89" y="446"/>
                    </a:lnTo>
                    <a:lnTo>
                      <a:pt x="83" y="408"/>
                    </a:lnTo>
                    <a:lnTo>
                      <a:pt x="75" y="353"/>
                    </a:lnTo>
                    <a:lnTo>
                      <a:pt x="68" y="285"/>
                    </a:lnTo>
                    <a:lnTo>
                      <a:pt x="65" y="211"/>
                    </a:lnTo>
                    <a:lnTo>
                      <a:pt x="67" y="136"/>
                    </a:lnTo>
                    <a:lnTo>
                      <a:pt x="76" y="65"/>
                    </a:lnTo>
                    <a:lnTo>
                      <a:pt x="97" y="5"/>
                    </a:lnTo>
                    <a:lnTo>
                      <a:pt x="97" y="4"/>
                    </a:lnTo>
                    <a:lnTo>
                      <a:pt x="97" y="3"/>
                    </a:lnTo>
                    <a:lnTo>
                      <a:pt x="95" y="1"/>
                    </a:lnTo>
                    <a:lnTo>
                      <a:pt x="91" y="0"/>
                    </a:lnTo>
                    <a:lnTo>
                      <a:pt x="84" y="0"/>
                    </a:lnTo>
                    <a:lnTo>
                      <a:pt x="71" y="0"/>
                    </a:lnTo>
                    <a:lnTo>
                      <a:pt x="54" y="3"/>
                    </a:lnTo>
                    <a:lnTo>
                      <a:pt x="30" y="9"/>
                    </a:lnTo>
                    <a:close/>
                  </a:path>
                </a:pathLst>
              </a:custGeom>
              <a:solidFill>
                <a:srgbClr val="808080"/>
              </a:solidFill>
              <a:ln w="9525">
                <a:noFill/>
                <a:round/>
                <a:headEnd/>
                <a:tailEnd/>
              </a:ln>
            </p:spPr>
            <p:txBody>
              <a:bodyPr>
                <a:prstTxWarp prst="textNoShape">
                  <a:avLst/>
                </a:prstTxWarp>
              </a:bodyPr>
              <a:lstStyle/>
              <a:p>
                <a:endParaRPr lang="en-US"/>
              </a:p>
            </p:txBody>
          </p:sp>
          <p:sp>
            <p:nvSpPr>
              <p:cNvPr id="204991" name="Freeform 191"/>
              <p:cNvSpPr>
                <a:spLocks/>
              </p:cNvSpPr>
              <p:nvPr/>
            </p:nvSpPr>
            <p:spPr bwMode="auto">
              <a:xfrm>
                <a:off x="6422" y="13768"/>
                <a:ext cx="77" cy="367"/>
              </a:xfrm>
              <a:custGeom>
                <a:avLst/>
                <a:gdLst/>
                <a:ahLst/>
                <a:cxnLst>
                  <a:cxn ang="0">
                    <a:pos x="24" y="8"/>
                  </a:cxn>
                  <a:cxn ang="0">
                    <a:pos x="22" y="15"/>
                  </a:cxn>
                  <a:cxn ang="0">
                    <a:pos x="17" y="36"/>
                  </a:cxn>
                  <a:cxn ang="0">
                    <a:pos x="10" y="68"/>
                  </a:cxn>
                  <a:cxn ang="0">
                    <a:pos x="4" y="112"/>
                  </a:cxn>
                  <a:cxn ang="0">
                    <a:pos x="0" y="164"/>
                  </a:cxn>
                  <a:cxn ang="0">
                    <a:pos x="0" y="226"/>
                  </a:cxn>
                  <a:cxn ang="0">
                    <a:pos x="7" y="294"/>
                  </a:cxn>
                  <a:cxn ang="0">
                    <a:pos x="21" y="367"/>
                  </a:cxn>
                  <a:cxn ang="0">
                    <a:pos x="74" y="364"/>
                  </a:cxn>
                  <a:cxn ang="0">
                    <a:pos x="71" y="353"/>
                  </a:cxn>
                  <a:cxn ang="0">
                    <a:pos x="66" y="323"/>
                  </a:cxn>
                  <a:cxn ang="0">
                    <a:pos x="60" y="280"/>
                  </a:cxn>
                  <a:cxn ang="0">
                    <a:pos x="54" y="226"/>
                  </a:cxn>
                  <a:cxn ang="0">
                    <a:pos x="51" y="168"/>
                  </a:cxn>
                  <a:cxn ang="0">
                    <a:pos x="53" y="107"/>
                  </a:cxn>
                  <a:cxn ang="0">
                    <a:pos x="61" y="52"/>
                  </a:cxn>
                  <a:cxn ang="0">
                    <a:pos x="77" y="5"/>
                  </a:cxn>
                  <a:cxn ang="0">
                    <a:pos x="77" y="5"/>
                  </a:cxn>
                  <a:cxn ang="0">
                    <a:pos x="77" y="2"/>
                  </a:cxn>
                  <a:cxn ang="0">
                    <a:pos x="76" y="1"/>
                  </a:cxn>
                  <a:cxn ang="0">
                    <a:pos x="72" y="0"/>
                  </a:cxn>
                  <a:cxn ang="0">
                    <a:pos x="66" y="0"/>
                  </a:cxn>
                  <a:cxn ang="0">
                    <a:pos x="56" y="1"/>
                  </a:cxn>
                  <a:cxn ang="0">
                    <a:pos x="43" y="4"/>
                  </a:cxn>
                  <a:cxn ang="0">
                    <a:pos x="24" y="8"/>
                  </a:cxn>
                </a:cxnLst>
                <a:rect l="0" t="0" r="r" b="b"/>
                <a:pathLst>
                  <a:path w="77" h="367">
                    <a:moveTo>
                      <a:pt x="24" y="8"/>
                    </a:moveTo>
                    <a:lnTo>
                      <a:pt x="22" y="15"/>
                    </a:lnTo>
                    <a:lnTo>
                      <a:pt x="17" y="36"/>
                    </a:lnTo>
                    <a:lnTo>
                      <a:pt x="10" y="68"/>
                    </a:lnTo>
                    <a:lnTo>
                      <a:pt x="4" y="112"/>
                    </a:lnTo>
                    <a:lnTo>
                      <a:pt x="0" y="164"/>
                    </a:lnTo>
                    <a:lnTo>
                      <a:pt x="0" y="226"/>
                    </a:lnTo>
                    <a:lnTo>
                      <a:pt x="7" y="294"/>
                    </a:lnTo>
                    <a:lnTo>
                      <a:pt x="21" y="367"/>
                    </a:lnTo>
                    <a:lnTo>
                      <a:pt x="74" y="364"/>
                    </a:lnTo>
                    <a:lnTo>
                      <a:pt x="71" y="353"/>
                    </a:lnTo>
                    <a:lnTo>
                      <a:pt x="66" y="323"/>
                    </a:lnTo>
                    <a:lnTo>
                      <a:pt x="60" y="280"/>
                    </a:lnTo>
                    <a:lnTo>
                      <a:pt x="54" y="226"/>
                    </a:lnTo>
                    <a:lnTo>
                      <a:pt x="51" y="168"/>
                    </a:lnTo>
                    <a:lnTo>
                      <a:pt x="53" y="107"/>
                    </a:lnTo>
                    <a:lnTo>
                      <a:pt x="61" y="52"/>
                    </a:lnTo>
                    <a:lnTo>
                      <a:pt x="77" y="5"/>
                    </a:lnTo>
                    <a:lnTo>
                      <a:pt x="77" y="5"/>
                    </a:lnTo>
                    <a:lnTo>
                      <a:pt x="77" y="2"/>
                    </a:lnTo>
                    <a:lnTo>
                      <a:pt x="76" y="1"/>
                    </a:lnTo>
                    <a:lnTo>
                      <a:pt x="72" y="0"/>
                    </a:lnTo>
                    <a:lnTo>
                      <a:pt x="66" y="0"/>
                    </a:lnTo>
                    <a:lnTo>
                      <a:pt x="56" y="1"/>
                    </a:lnTo>
                    <a:lnTo>
                      <a:pt x="43" y="4"/>
                    </a:lnTo>
                    <a:lnTo>
                      <a:pt x="24" y="8"/>
                    </a:lnTo>
                    <a:close/>
                  </a:path>
                </a:pathLst>
              </a:custGeom>
              <a:solidFill>
                <a:srgbClr val="808080"/>
              </a:solidFill>
              <a:ln w="9525">
                <a:noFill/>
                <a:round/>
                <a:headEnd/>
                <a:tailEnd/>
              </a:ln>
            </p:spPr>
            <p:txBody>
              <a:bodyPr>
                <a:prstTxWarp prst="textNoShape">
                  <a:avLst/>
                </a:prstTxWarp>
              </a:bodyPr>
              <a:lstStyle/>
              <a:p>
                <a:endParaRPr lang="en-US"/>
              </a:p>
            </p:txBody>
          </p:sp>
          <p:sp>
            <p:nvSpPr>
              <p:cNvPr id="204992" name="Freeform 192"/>
              <p:cNvSpPr>
                <a:spLocks/>
              </p:cNvSpPr>
              <p:nvPr/>
            </p:nvSpPr>
            <p:spPr bwMode="auto">
              <a:xfrm>
                <a:off x="6428" y="13813"/>
                <a:ext cx="56" cy="271"/>
              </a:xfrm>
              <a:custGeom>
                <a:avLst/>
                <a:gdLst/>
                <a:ahLst/>
                <a:cxnLst>
                  <a:cxn ang="0">
                    <a:pos x="17" y="5"/>
                  </a:cxn>
                  <a:cxn ang="0">
                    <a:pos x="16" y="10"/>
                  </a:cxn>
                  <a:cxn ang="0">
                    <a:pos x="12" y="25"/>
                  </a:cxn>
                  <a:cxn ang="0">
                    <a:pos x="6" y="49"/>
                  </a:cxn>
                  <a:cxn ang="0">
                    <a:pos x="2" y="82"/>
                  </a:cxn>
                  <a:cxn ang="0">
                    <a:pos x="0" y="122"/>
                  </a:cxn>
                  <a:cxn ang="0">
                    <a:pos x="0" y="166"/>
                  </a:cxn>
                  <a:cxn ang="0">
                    <a:pos x="4" y="217"/>
                  </a:cxn>
                  <a:cxn ang="0">
                    <a:pos x="15" y="271"/>
                  </a:cxn>
                  <a:cxn ang="0">
                    <a:pos x="54" y="268"/>
                  </a:cxn>
                  <a:cxn ang="0">
                    <a:pos x="52" y="261"/>
                  </a:cxn>
                  <a:cxn ang="0">
                    <a:pos x="48" y="238"/>
                  </a:cxn>
                  <a:cxn ang="0">
                    <a:pos x="44" y="206"/>
                  </a:cxn>
                  <a:cxn ang="0">
                    <a:pos x="40" y="166"/>
                  </a:cxn>
                  <a:cxn ang="0">
                    <a:pos x="37" y="123"/>
                  </a:cxn>
                  <a:cxn ang="0">
                    <a:pos x="39" y="78"/>
                  </a:cxn>
                  <a:cxn ang="0">
                    <a:pos x="44" y="37"/>
                  </a:cxn>
                  <a:cxn ang="0">
                    <a:pos x="56" y="3"/>
                  </a:cxn>
                  <a:cxn ang="0">
                    <a:pos x="56" y="3"/>
                  </a:cxn>
                  <a:cxn ang="0">
                    <a:pos x="56" y="2"/>
                  </a:cxn>
                  <a:cxn ang="0">
                    <a:pos x="55" y="1"/>
                  </a:cxn>
                  <a:cxn ang="0">
                    <a:pos x="52" y="0"/>
                  </a:cxn>
                  <a:cxn ang="0">
                    <a:pos x="48" y="0"/>
                  </a:cxn>
                  <a:cxn ang="0">
                    <a:pos x="42" y="0"/>
                  </a:cxn>
                  <a:cxn ang="0">
                    <a:pos x="31" y="2"/>
                  </a:cxn>
                  <a:cxn ang="0">
                    <a:pos x="17" y="5"/>
                  </a:cxn>
                </a:cxnLst>
                <a:rect l="0" t="0" r="r" b="b"/>
                <a:pathLst>
                  <a:path w="56" h="271">
                    <a:moveTo>
                      <a:pt x="17" y="5"/>
                    </a:moveTo>
                    <a:lnTo>
                      <a:pt x="16" y="10"/>
                    </a:lnTo>
                    <a:lnTo>
                      <a:pt x="12" y="25"/>
                    </a:lnTo>
                    <a:lnTo>
                      <a:pt x="6" y="49"/>
                    </a:lnTo>
                    <a:lnTo>
                      <a:pt x="2" y="82"/>
                    </a:lnTo>
                    <a:lnTo>
                      <a:pt x="0" y="122"/>
                    </a:lnTo>
                    <a:lnTo>
                      <a:pt x="0" y="166"/>
                    </a:lnTo>
                    <a:lnTo>
                      <a:pt x="4" y="217"/>
                    </a:lnTo>
                    <a:lnTo>
                      <a:pt x="15" y="271"/>
                    </a:lnTo>
                    <a:lnTo>
                      <a:pt x="54" y="268"/>
                    </a:lnTo>
                    <a:lnTo>
                      <a:pt x="52" y="261"/>
                    </a:lnTo>
                    <a:lnTo>
                      <a:pt x="48" y="238"/>
                    </a:lnTo>
                    <a:lnTo>
                      <a:pt x="44" y="206"/>
                    </a:lnTo>
                    <a:lnTo>
                      <a:pt x="40" y="166"/>
                    </a:lnTo>
                    <a:lnTo>
                      <a:pt x="37" y="123"/>
                    </a:lnTo>
                    <a:lnTo>
                      <a:pt x="39" y="78"/>
                    </a:lnTo>
                    <a:lnTo>
                      <a:pt x="44" y="37"/>
                    </a:lnTo>
                    <a:lnTo>
                      <a:pt x="56" y="3"/>
                    </a:lnTo>
                    <a:lnTo>
                      <a:pt x="56" y="3"/>
                    </a:lnTo>
                    <a:lnTo>
                      <a:pt x="56" y="2"/>
                    </a:lnTo>
                    <a:lnTo>
                      <a:pt x="55" y="1"/>
                    </a:lnTo>
                    <a:lnTo>
                      <a:pt x="52" y="0"/>
                    </a:lnTo>
                    <a:lnTo>
                      <a:pt x="48" y="0"/>
                    </a:lnTo>
                    <a:lnTo>
                      <a:pt x="42" y="0"/>
                    </a:lnTo>
                    <a:lnTo>
                      <a:pt x="31" y="2"/>
                    </a:lnTo>
                    <a:lnTo>
                      <a:pt x="17" y="5"/>
                    </a:lnTo>
                    <a:close/>
                  </a:path>
                </a:pathLst>
              </a:custGeom>
              <a:solidFill>
                <a:srgbClr val="808080"/>
              </a:solidFill>
              <a:ln w="9525">
                <a:noFill/>
                <a:round/>
                <a:headEnd/>
                <a:tailEnd/>
              </a:ln>
            </p:spPr>
            <p:txBody>
              <a:bodyPr>
                <a:prstTxWarp prst="textNoShape">
                  <a:avLst/>
                </a:prstTxWarp>
              </a:bodyPr>
              <a:lstStyle/>
              <a:p>
                <a:endParaRPr lang="en-US"/>
              </a:p>
            </p:txBody>
          </p:sp>
          <p:sp>
            <p:nvSpPr>
              <p:cNvPr id="204993" name="Freeform 193"/>
              <p:cNvSpPr>
                <a:spLocks/>
              </p:cNvSpPr>
              <p:nvPr/>
            </p:nvSpPr>
            <p:spPr bwMode="auto">
              <a:xfrm>
                <a:off x="7211" y="13549"/>
                <a:ext cx="186" cy="732"/>
              </a:xfrm>
              <a:custGeom>
                <a:avLst/>
                <a:gdLst/>
                <a:ahLst/>
                <a:cxnLst>
                  <a:cxn ang="0">
                    <a:pos x="186" y="6"/>
                  </a:cxn>
                  <a:cxn ang="0">
                    <a:pos x="182" y="11"/>
                  </a:cxn>
                  <a:cxn ang="0">
                    <a:pos x="169" y="29"/>
                  </a:cxn>
                  <a:cxn ang="0">
                    <a:pos x="153" y="67"/>
                  </a:cxn>
                  <a:cxn ang="0">
                    <a:pos x="137" y="130"/>
                  </a:cxn>
                  <a:cxn ang="0">
                    <a:pos x="124" y="221"/>
                  </a:cxn>
                  <a:cxn ang="0">
                    <a:pos x="117" y="350"/>
                  </a:cxn>
                  <a:cxn ang="0">
                    <a:pos x="122" y="517"/>
                  </a:cxn>
                  <a:cxn ang="0">
                    <a:pos x="139" y="732"/>
                  </a:cxn>
                  <a:cxn ang="0">
                    <a:pos x="34" y="732"/>
                  </a:cxn>
                  <a:cxn ang="0">
                    <a:pos x="31" y="711"/>
                  </a:cxn>
                  <a:cxn ang="0">
                    <a:pos x="22" y="651"/>
                  </a:cxn>
                  <a:cxn ang="0">
                    <a:pos x="12" y="563"/>
                  </a:cxn>
                  <a:cxn ang="0">
                    <a:pos x="3" y="454"/>
                  </a:cxn>
                  <a:cxn ang="0">
                    <a:pos x="0" y="335"/>
                  </a:cxn>
                  <a:cxn ang="0">
                    <a:pos x="6" y="213"/>
                  </a:cxn>
                  <a:cxn ang="0">
                    <a:pos x="25" y="98"/>
                  </a:cxn>
                  <a:cxn ang="0">
                    <a:pos x="60" y="0"/>
                  </a:cxn>
                  <a:cxn ang="0">
                    <a:pos x="186" y="6"/>
                  </a:cxn>
                </a:cxnLst>
                <a:rect l="0" t="0" r="r" b="b"/>
                <a:pathLst>
                  <a:path w="186" h="732">
                    <a:moveTo>
                      <a:pt x="186" y="6"/>
                    </a:moveTo>
                    <a:lnTo>
                      <a:pt x="182" y="11"/>
                    </a:lnTo>
                    <a:lnTo>
                      <a:pt x="169" y="29"/>
                    </a:lnTo>
                    <a:lnTo>
                      <a:pt x="153" y="67"/>
                    </a:lnTo>
                    <a:lnTo>
                      <a:pt x="137" y="130"/>
                    </a:lnTo>
                    <a:lnTo>
                      <a:pt x="124" y="221"/>
                    </a:lnTo>
                    <a:lnTo>
                      <a:pt x="117" y="350"/>
                    </a:lnTo>
                    <a:lnTo>
                      <a:pt x="122" y="517"/>
                    </a:lnTo>
                    <a:lnTo>
                      <a:pt x="139" y="732"/>
                    </a:lnTo>
                    <a:lnTo>
                      <a:pt x="34" y="732"/>
                    </a:lnTo>
                    <a:lnTo>
                      <a:pt x="31" y="711"/>
                    </a:lnTo>
                    <a:lnTo>
                      <a:pt x="22" y="651"/>
                    </a:lnTo>
                    <a:lnTo>
                      <a:pt x="12" y="563"/>
                    </a:lnTo>
                    <a:lnTo>
                      <a:pt x="3" y="454"/>
                    </a:lnTo>
                    <a:lnTo>
                      <a:pt x="0" y="335"/>
                    </a:lnTo>
                    <a:lnTo>
                      <a:pt x="6" y="213"/>
                    </a:lnTo>
                    <a:lnTo>
                      <a:pt x="25" y="98"/>
                    </a:lnTo>
                    <a:lnTo>
                      <a:pt x="60" y="0"/>
                    </a:lnTo>
                    <a:lnTo>
                      <a:pt x="186" y="6"/>
                    </a:lnTo>
                    <a:close/>
                  </a:path>
                </a:pathLst>
              </a:custGeom>
              <a:solidFill>
                <a:srgbClr val="808080"/>
              </a:solidFill>
              <a:ln w="9525">
                <a:noFill/>
                <a:round/>
                <a:headEnd/>
                <a:tailEnd/>
              </a:ln>
            </p:spPr>
            <p:txBody>
              <a:bodyPr>
                <a:prstTxWarp prst="textNoShape">
                  <a:avLst/>
                </a:prstTxWarp>
              </a:bodyPr>
              <a:lstStyle/>
              <a:p>
                <a:endParaRPr lang="en-US"/>
              </a:p>
            </p:txBody>
          </p:sp>
          <p:sp>
            <p:nvSpPr>
              <p:cNvPr id="204994" name="Freeform 194"/>
              <p:cNvSpPr>
                <a:spLocks/>
              </p:cNvSpPr>
              <p:nvPr/>
            </p:nvSpPr>
            <p:spPr bwMode="auto">
              <a:xfrm>
                <a:off x="7219" y="13600"/>
                <a:ext cx="158" cy="625"/>
              </a:xfrm>
              <a:custGeom>
                <a:avLst/>
                <a:gdLst/>
                <a:ahLst/>
                <a:cxnLst>
                  <a:cxn ang="0">
                    <a:pos x="158" y="4"/>
                  </a:cxn>
                  <a:cxn ang="0">
                    <a:pos x="153" y="9"/>
                  </a:cxn>
                  <a:cxn ang="0">
                    <a:pos x="144" y="25"/>
                  </a:cxn>
                  <a:cxn ang="0">
                    <a:pos x="130" y="57"/>
                  </a:cxn>
                  <a:cxn ang="0">
                    <a:pos x="116" y="110"/>
                  </a:cxn>
                  <a:cxn ang="0">
                    <a:pos x="105" y="189"/>
                  </a:cxn>
                  <a:cxn ang="0">
                    <a:pos x="100" y="298"/>
                  </a:cxn>
                  <a:cxn ang="0">
                    <a:pos x="103" y="441"/>
                  </a:cxn>
                  <a:cxn ang="0">
                    <a:pos x="118" y="625"/>
                  </a:cxn>
                  <a:cxn ang="0">
                    <a:pos x="29" y="625"/>
                  </a:cxn>
                  <a:cxn ang="0">
                    <a:pos x="25" y="607"/>
                  </a:cxn>
                  <a:cxn ang="0">
                    <a:pos x="18" y="556"/>
                  </a:cxn>
                  <a:cxn ang="0">
                    <a:pos x="9" y="480"/>
                  </a:cxn>
                  <a:cxn ang="0">
                    <a:pos x="2" y="387"/>
                  </a:cxn>
                  <a:cxn ang="0">
                    <a:pos x="0" y="286"/>
                  </a:cxn>
                  <a:cxn ang="0">
                    <a:pos x="5" y="182"/>
                  </a:cxn>
                  <a:cxn ang="0">
                    <a:pos x="21" y="84"/>
                  </a:cxn>
                  <a:cxn ang="0">
                    <a:pos x="51" y="0"/>
                  </a:cxn>
                  <a:cxn ang="0">
                    <a:pos x="158" y="4"/>
                  </a:cxn>
                </a:cxnLst>
                <a:rect l="0" t="0" r="r" b="b"/>
                <a:pathLst>
                  <a:path w="158" h="625">
                    <a:moveTo>
                      <a:pt x="158" y="4"/>
                    </a:moveTo>
                    <a:lnTo>
                      <a:pt x="153" y="9"/>
                    </a:lnTo>
                    <a:lnTo>
                      <a:pt x="144" y="25"/>
                    </a:lnTo>
                    <a:lnTo>
                      <a:pt x="130" y="57"/>
                    </a:lnTo>
                    <a:lnTo>
                      <a:pt x="116" y="110"/>
                    </a:lnTo>
                    <a:lnTo>
                      <a:pt x="105" y="189"/>
                    </a:lnTo>
                    <a:lnTo>
                      <a:pt x="100" y="298"/>
                    </a:lnTo>
                    <a:lnTo>
                      <a:pt x="103" y="441"/>
                    </a:lnTo>
                    <a:lnTo>
                      <a:pt x="118" y="625"/>
                    </a:lnTo>
                    <a:lnTo>
                      <a:pt x="29" y="625"/>
                    </a:lnTo>
                    <a:lnTo>
                      <a:pt x="25" y="607"/>
                    </a:lnTo>
                    <a:lnTo>
                      <a:pt x="18" y="556"/>
                    </a:lnTo>
                    <a:lnTo>
                      <a:pt x="9" y="480"/>
                    </a:lnTo>
                    <a:lnTo>
                      <a:pt x="2" y="387"/>
                    </a:lnTo>
                    <a:lnTo>
                      <a:pt x="0" y="286"/>
                    </a:lnTo>
                    <a:lnTo>
                      <a:pt x="5" y="182"/>
                    </a:lnTo>
                    <a:lnTo>
                      <a:pt x="21" y="84"/>
                    </a:lnTo>
                    <a:lnTo>
                      <a:pt x="51" y="0"/>
                    </a:lnTo>
                    <a:lnTo>
                      <a:pt x="158"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995" name="Freeform 195"/>
              <p:cNvSpPr>
                <a:spLocks/>
              </p:cNvSpPr>
              <p:nvPr/>
            </p:nvSpPr>
            <p:spPr bwMode="auto">
              <a:xfrm>
                <a:off x="7225" y="13651"/>
                <a:ext cx="131" cy="517"/>
              </a:xfrm>
              <a:custGeom>
                <a:avLst/>
                <a:gdLst/>
                <a:ahLst/>
                <a:cxnLst>
                  <a:cxn ang="0">
                    <a:pos x="131" y="4"/>
                  </a:cxn>
                  <a:cxn ang="0">
                    <a:pos x="128" y="7"/>
                  </a:cxn>
                  <a:cxn ang="0">
                    <a:pos x="119" y="21"/>
                  </a:cxn>
                  <a:cxn ang="0">
                    <a:pos x="109" y="47"/>
                  </a:cxn>
                  <a:cxn ang="0">
                    <a:pos x="97" y="91"/>
                  </a:cxn>
                  <a:cxn ang="0">
                    <a:pos x="88" y="156"/>
                  </a:cxn>
                  <a:cxn ang="0">
                    <a:pos x="84" y="247"/>
                  </a:cxn>
                  <a:cxn ang="0">
                    <a:pos x="86" y="366"/>
                  </a:cxn>
                  <a:cxn ang="0">
                    <a:pos x="99" y="517"/>
                  </a:cxn>
                  <a:cxn ang="0">
                    <a:pos x="25" y="517"/>
                  </a:cxn>
                  <a:cxn ang="0">
                    <a:pos x="23" y="502"/>
                  </a:cxn>
                  <a:cxn ang="0">
                    <a:pos x="16" y="460"/>
                  </a:cxn>
                  <a:cxn ang="0">
                    <a:pos x="9" y="397"/>
                  </a:cxn>
                  <a:cxn ang="0">
                    <a:pos x="2" y="320"/>
                  </a:cxn>
                  <a:cxn ang="0">
                    <a:pos x="0" y="236"/>
                  </a:cxn>
                  <a:cxn ang="0">
                    <a:pos x="4" y="151"/>
                  </a:cxn>
                  <a:cxn ang="0">
                    <a:pos x="18" y="70"/>
                  </a:cxn>
                  <a:cxn ang="0">
                    <a:pos x="43" y="0"/>
                  </a:cxn>
                  <a:cxn ang="0">
                    <a:pos x="131" y="4"/>
                  </a:cxn>
                </a:cxnLst>
                <a:rect l="0" t="0" r="r" b="b"/>
                <a:pathLst>
                  <a:path w="131" h="517">
                    <a:moveTo>
                      <a:pt x="131" y="4"/>
                    </a:moveTo>
                    <a:lnTo>
                      <a:pt x="128" y="7"/>
                    </a:lnTo>
                    <a:lnTo>
                      <a:pt x="119" y="21"/>
                    </a:lnTo>
                    <a:lnTo>
                      <a:pt x="109" y="47"/>
                    </a:lnTo>
                    <a:lnTo>
                      <a:pt x="97" y="91"/>
                    </a:lnTo>
                    <a:lnTo>
                      <a:pt x="88" y="156"/>
                    </a:lnTo>
                    <a:lnTo>
                      <a:pt x="84" y="247"/>
                    </a:lnTo>
                    <a:lnTo>
                      <a:pt x="86" y="366"/>
                    </a:lnTo>
                    <a:lnTo>
                      <a:pt x="99" y="517"/>
                    </a:lnTo>
                    <a:lnTo>
                      <a:pt x="25" y="517"/>
                    </a:lnTo>
                    <a:lnTo>
                      <a:pt x="23" y="502"/>
                    </a:lnTo>
                    <a:lnTo>
                      <a:pt x="16" y="460"/>
                    </a:lnTo>
                    <a:lnTo>
                      <a:pt x="9" y="397"/>
                    </a:lnTo>
                    <a:lnTo>
                      <a:pt x="2" y="320"/>
                    </a:lnTo>
                    <a:lnTo>
                      <a:pt x="0" y="236"/>
                    </a:lnTo>
                    <a:lnTo>
                      <a:pt x="4" y="151"/>
                    </a:lnTo>
                    <a:lnTo>
                      <a:pt x="18" y="70"/>
                    </a:lnTo>
                    <a:lnTo>
                      <a:pt x="43" y="0"/>
                    </a:lnTo>
                    <a:lnTo>
                      <a:pt x="131"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996" name="Freeform 196"/>
              <p:cNvSpPr>
                <a:spLocks/>
              </p:cNvSpPr>
              <p:nvPr/>
            </p:nvSpPr>
            <p:spPr bwMode="auto">
              <a:xfrm>
                <a:off x="7233" y="13701"/>
                <a:ext cx="104" cy="411"/>
              </a:xfrm>
              <a:custGeom>
                <a:avLst/>
                <a:gdLst/>
                <a:ahLst/>
                <a:cxnLst>
                  <a:cxn ang="0">
                    <a:pos x="104" y="4"/>
                  </a:cxn>
                  <a:cxn ang="0">
                    <a:pos x="101" y="7"/>
                  </a:cxn>
                  <a:cxn ang="0">
                    <a:pos x="94" y="17"/>
                  </a:cxn>
                  <a:cxn ang="0">
                    <a:pos x="86" y="38"/>
                  </a:cxn>
                  <a:cxn ang="0">
                    <a:pos x="76" y="73"/>
                  </a:cxn>
                  <a:cxn ang="0">
                    <a:pos x="69" y="125"/>
                  </a:cxn>
                  <a:cxn ang="0">
                    <a:pos x="65" y="196"/>
                  </a:cxn>
                  <a:cxn ang="0">
                    <a:pos x="67" y="291"/>
                  </a:cxn>
                  <a:cxn ang="0">
                    <a:pos x="77" y="411"/>
                  </a:cxn>
                  <a:cxn ang="0">
                    <a:pos x="19" y="411"/>
                  </a:cxn>
                  <a:cxn ang="0">
                    <a:pos x="17" y="399"/>
                  </a:cxn>
                  <a:cxn ang="0">
                    <a:pos x="11" y="365"/>
                  </a:cxn>
                  <a:cxn ang="0">
                    <a:pos x="6" y="316"/>
                  </a:cxn>
                  <a:cxn ang="0">
                    <a:pos x="2" y="255"/>
                  </a:cxn>
                  <a:cxn ang="0">
                    <a:pos x="0" y="188"/>
                  </a:cxn>
                  <a:cxn ang="0">
                    <a:pos x="4" y="120"/>
                  </a:cxn>
                  <a:cxn ang="0">
                    <a:pos x="15" y="55"/>
                  </a:cxn>
                  <a:cxn ang="0">
                    <a:pos x="34" y="0"/>
                  </a:cxn>
                  <a:cxn ang="0">
                    <a:pos x="104" y="4"/>
                  </a:cxn>
                </a:cxnLst>
                <a:rect l="0" t="0" r="r" b="b"/>
                <a:pathLst>
                  <a:path w="104" h="411">
                    <a:moveTo>
                      <a:pt x="104" y="4"/>
                    </a:moveTo>
                    <a:lnTo>
                      <a:pt x="101" y="7"/>
                    </a:lnTo>
                    <a:lnTo>
                      <a:pt x="94" y="17"/>
                    </a:lnTo>
                    <a:lnTo>
                      <a:pt x="86" y="38"/>
                    </a:lnTo>
                    <a:lnTo>
                      <a:pt x="76" y="73"/>
                    </a:lnTo>
                    <a:lnTo>
                      <a:pt x="69" y="125"/>
                    </a:lnTo>
                    <a:lnTo>
                      <a:pt x="65" y="196"/>
                    </a:lnTo>
                    <a:lnTo>
                      <a:pt x="67" y="291"/>
                    </a:lnTo>
                    <a:lnTo>
                      <a:pt x="77" y="411"/>
                    </a:lnTo>
                    <a:lnTo>
                      <a:pt x="19" y="411"/>
                    </a:lnTo>
                    <a:lnTo>
                      <a:pt x="17" y="399"/>
                    </a:lnTo>
                    <a:lnTo>
                      <a:pt x="11" y="365"/>
                    </a:lnTo>
                    <a:lnTo>
                      <a:pt x="6" y="316"/>
                    </a:lnTo>
                    <a:lnTo>
                      <a:pt x="2" y="255"/>
                    </a:lnTo>
                    <a:lnTo>
                      <a:pt x="0" y="188"/>
                    </a:lnTo>
                    <a:lnTo>
                      <a:pt x="4" y="120"/>
                    </a:lnTo>
                    <a:lnTo>
                      <a:pt x="15" y="55"/>
                    </a:lnTo>
                    <a:lnTo>
                      <a:pt x="34" y="0"/>
                    </a:lnTo>
                    <a:lnTo>
                      <a:pt x="104" y="4"/>
                    </a:lnTo>
                    <a:close/>
                  </a:path>
                </a:pathLst>
              </a:custGeom>
              <a:solidFill>
                <a:srgbClr val="808080"/>
              </a:solidFill>
              <a:ln w="9525">
                <a:noFill/>
                <a:round/>
                <a:headEnd/>
                <a:tailEnd/>
              </a:ln>
            </p:spPr>
            <p:txBody>
              <a:bodyPr>
                <a:prstTxWarp prst="textNoShape">
                  <a:avLst/>
                </a:prstTxWarp>
              </a:bodyPr>
              <a:lstStyle/>
              <a:p>
                <a:endParaRPr lang="en-US"/>
              </a:p>
            </p:txBody>
          </p:sp>
          <p:sp>
            <p:nvSpPr>
              <p:cNvPr id="204997" name="Freeform 197"/>
              <p:cNvSpPr>
                <a:spLocks/>
              </p:cNvSpPr>
              <p:nvPr/>
            </p:nvSpPr>
            <p:spPr bwMode="auto">
              <a:xfrm>
                <a:off x="7240" y="13752"/>
                <a:ext cx="76" cy="302"/>
              </a:xfrm>
              <a:custGeom>
                <a:avLst/>
                <a:gdLst/>
                <a:ahLst/>
                <a:cxnLst>
                  <a:cxn ang="0">
                    <a:pos x="76" y="2"/>
                  </a:cxn>
                  <a:cxn ang="0">
                    <a:pos x="74" y="4"/>
                  </a:cxn>
                  <a:cxn ang="0">
                    <a:pos x="70" y="12"/>
                  </a:cxn>
                  <a:cxn ang="0">
                    <a:pos x="62" y="28"/>
                  </a:cxn>
                  <a:cxn ang="0">
                    <a:pos x="56" y="53"/>
                  </a:cxn>
                  <a:cxn ang="0">
                    <a:pos x="51" y="92"/>
                  </a:cxn>
                  <a:cxn ang="0">
                    <a:pos x="49" y="145"/>
                  </a:cxn>
                  <a:cxn ang="0">
                    <a:pos x="50" y="214"/>
                  </a:cxn>
                  <a:cxn ang="0">
                    <a:pos x="57" y="302"/>
                  </a:cxn>
                  <a:cxn ang="0">
                    <a:pos x="14" y="302"/>
                  </a:cxn>
                  <a:cxn ang="0">
                    <a:pos x="13" y="294"/>
                  </a:cxn>
                  <a:cxn ang="0">
                    <a:pos x="9" y="269"/>
                  </a:cxn>
                  <a:cxn ang="0">
                    <a:pos x="4" y="232"/>
                  </a:cxn>
                  <a:cxn ang="0">
                    <a:pos x="1" y="188"/>
                  </a:cxn>
                  <a:cxn ang="0">
                    <a:pos x="0" y="138"/>
                  </a:cxn>
                  <a:cxn ang="0">
                    <a:pos x="2" y="89"/>
                  </a:cxn>
                  <a:cxn ang="0">
                    <a:pos x="10" y="41"/>
                  </a:cxn>
                  <a:cxn ang="0">
                    <a:pos x="25" y="0"/>
                  </a:cxn>
                  <a:cxn ang="0">
                    <a:pos x="76" y="2"/>
                  </a:cxn>
                </a:cxnLst>
                <a:rect l="0" t="0" r="r" b="b"/>
                <a:pathLst>
                  <a:path w="76" h="302">
                    <a:moveTo>
                      <a:pt x="76" y="2"/>
                    </a:moveTo>
                    <a:lnTo>
                      <a:pt x="74" y="4"/>
                    </a:lnTo>
                    <a:lnTo>
                      <a:pt x="70" y="12"/>
                    </a:lnTo>
                    <a:lnTo>
                      <a:pt x="62" y="28"/>
                    </a:lnTo>
                    <a:lnTo>
                      <a:pt x="56" y="53"/>
                    </a:lnTo>
                    <a:lnTo>
                      <a:pt x="51" y="92"/>
                    </a:lnTo>
                    <a:lnTo>
                      <a:pt x="49" y="145"/>
                    </a:lnTo>
                    <a:lnTo>
                      <a:pt x="50" y="214"/>
                    </a:lnTo>
                    <a:lnTo>
                      <a:pt x="57" y="302"/>
                    </a:lnTo>
                    <a:lnTo>
                      <a:pt x="14" y="302"/>
                    </a:lnTo>
                    <a:lnTo>
                      <a:pt x="13" y="294"/>
                    </a:lnTo>
                    <a:lnTo>
                      <a:pt x="9" y="269"/>
                    </a:lnTo>
                    <a:lnTo>
                      <a:pt x="4" y="232"/>
                    </a:lnTo>
                    <a:lnTo>
                      <a:pt x="1" y="188"/>
                    </a:lnTo>
                    <a:lnTo>
                      <a:pt x="0" y="138"/>
                    </a:lnTo>
                    <a:lnTo>
                      <a:pt x="2" y="89"/>
                    </a:lnTo>
                    <a:lnTo>
                      <a:pt x="10" y="41"/>
                    </a:lnTo>
                    <a:lnTo>
                      <a:pt x="25" y="0"/>
                    </a:lnTo>
                    <a:lnTo>
                      <a:pt x="76" y="2"/>
                    </a:lnTo>
                    <a:close/>
                  </a:path>
                </a:pathLst>
              </a:custGeom>
              <a:solidFill>
                <a:srgbClr val="808080"/>
              </a:solidFill>
              <a:ln w="9525">
                <a:noFill/>
                <a:round/>
                <a:headEnd/>
                <a:tailEnd/>
              </a:ln>
            </p:spPr>
            <p:txBody>
              <a:bodyPr>
                <a:prstTxWarp prst="textNoShape">
                  <a:avLst/>
                </a:prstTxWarp>
              </a:bodyPr>
              <a:lstStyle/>
              <a:p>
                <a:endParaRPr lang="en-US"/>
              </a:p>
            </p:txBody>
          </p:sp>
          <p:sp>
            <p:nvSpPr>
              <p:cNvPr id="204998" name="Rectangle 198"/>
              <p:cNvSpPr>
                <a:spLocks noChangeArrowheads="1"/>
              </p:cNvSpPr>
              <p:nvPr/>
            </p:nvSpPr>
            <p:spPr bwMode="auto">
              <a:xfrm>
                <a:off x="6241" y="13678"/>
                <a:ext cx="23" cy="958"/>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204999" name="Freeform 199"/>
              <p:cNvSpPr>
                <a:spLocks/>
              </p:cNvSpPr>
              <p:nvPr/>
            </p:nvSpPr>
            <p:spPr bwMode="auto">
              <a:xfrm>
                <a:off x="6579" y="13664"/>
                <a:ext cx="375" cy="440"/>
              </a:xfrm>
              <a:custGeom>
                <a:avLst/>
                <a:gdLst/>
                <a:ahLst/>
                <a:cxnLst>
                  <a:cxn ang="0">
                    <a:pos x="35" y="41"/>
                  </a:cxn>
                  <a:cxn ang="0">
                    <a:pos x="32" y="49"/>
                  </a:cxn>
                  <a:cxn ang="0">
                    <a:pos x="25" y="74"/>
                  </a:cxn>
                  <a:cxn ang="0">
                    <a:pos x="17" y="112"/>
                  </a:cxn>
                  <a:cxn ang="0">
                    <a:pos x="8" y="163"/>
                  </a:cxn>
                  <a:cxn ang="0">
                    <a:pos x="2" y="223"/>
                  </a:cxn>
                  <a:cxn ang="0">
                    <a:pos x="0" y="290"/>
                  </a:cxn>
                  <a:cxn ang="0">
                    <a:pos x="7" y="363"/>
                  </a:cxn>
                  <a:cxn ang="0">
                    <a:pos x="23" y="440"/>
                  </a:cxn>
                  <a:cxn ang="0">
                    <a:pos x="23" y="437"/>
                  </a:cxn>
                  <a:cxn ang="0">
                    <a:pos x="23" y="427"/>
                  </a:cxn>
                  <a:cxn ang="0">
                    <a:pos x="23" y="411"/>
                  </a:cxn>
                  <a:cxn ang="0">
                    <a:pos x="23" y="391"/>
                  </a:cxn>
                  <a:cxn ang="0">
                    <a:pos x="25" y="367"/>
                  </a:cxn>
                  <a:cxn ang="0">
                    <a:pos x="28" y="341"/>
                  </a:cxn>
                  <a:cxn ang="0">
                    <a:pos x="33" y="312"/>
                  </a:cxn>
                  <a:cxn ang="0">
                    <a:pos x="39" y="281"/>
                  </a:cxn>
                  <a:cxn ang="0">
                    <a:pos x="49" y="251"/>
                  </a:cxn>
                  <a:cxn ang="0">
                    <a:pos x="61" y="222"/>
                  </a:cxn>
                  <a:cxn ang="0">
                    <a:pos x="75" y="194"/>
                  </a:cxn>
                  <a:cxn ang="0">
                    <a:pos x="93" y="168"/>
                  </a:cxn>
                  <a:cxn ang="0">
                    <a:pos x="116" y="145"/>
                  </a:cxn>
                  <a:cxn ang="0">
                    <a:pos x="141" y="127"/>
                  </a:cxn>
                  <a:cxn ang="0">
                    <a:pos x="173" y="114"/>
                  </a:cxn>
                  <a:cxn ang="0">
                    <a:pos x="208" y="106"/>
                  </a:cxn>
                  <a:cxn ang="0">
                    <a:pos x="210" y="104"/>
                  </a:cxn>
                  <a:cxn ang="0">
                    <a:pos x="217" y="100"/>
                  </a:cxn>
                  <a:cxn ang="0">
                    <a:pos x="227" y="92"/>
                  </a:cxn>
                  <a:cxn ang="0">
                    <a:pos x="245" y="82"/>
                  </a:cxn>
                  <a:cxn ang="0">
                    <a:pos x="267" y="69"/>
                  </a:cxn>
                  <a:cxn ang="0">
                    <a:pos x="296" y="54"/>
                  </a:cxn>
                  <a:cxn ang="0">
                    <a:pos x="332" y="36"/>
                  </a:cxn>
                  <a:cxn ang="0">
                    <a:pos x="375" y="17"/>
                  </a:cxn>
                  <a:cxn ang="0">
                    <a:pos x="373" y="16"/>
                  </a:cxn>
                  <a:cxn ang="0">
                    <a:pos x="366" y="15"/>
                  </a:cxn>
                  <a:cxn ang="0">
                    <a:pos x="357" y="13"/>
                  </a:cxn>
                  <a:cxn ang="0">
                    <a:pos x="343" y="10"/>
                  </a:cxn>
                  <a:cxn ang="0">
                    <a:pos x="326" y="7"/>
                  </a:cxn>
                  <a:cxn ang="0">
                    <a:pos x="307" y="5"/>
                  </a:cxn>
                  <a:cxn ang="0">
                    <a:pos x="285" y="3"/>
                  </a:cxn>
                  <a:cxn ang="0">
                    <a:pos x="261" y="1"/>
                  </a:cxn>
                  <a:cxn ang="0">
                    <a:pos x="235" y="0"/>
                  </a:cxn>
                  <a:cxn ang="0">
                    <a:pos x="208" y="1"/>
                  </a:cxn>
                  <a:cxn ang="0">
                    <a:pos x="180" y="2"/>
                  </a:cxn>
                  <a:cxn ang="0">
                    <a:pos x="151" y="5"/>
                  </a:cxn>
                  <a:cxn ang="0">
                    <a:pos x="122" y="10"/>
                  </a:cxn>
                  <a:cxn ang="0">
                    <a:pos x="92" y="18"/>
                  </a:cxn>
                  <a:cxn ang="0">
                    <a:pos x="63" y="28"/>
                  </a:cxn>
                  <a:cxn ang="0">
                    <a:pos x="35" y="41"/>
                  </a:cxn>
                </a:cxnLst>
                <a:rect l="0" t="0" r="r" b="b"/>
                <a:pathLst>
                  <a:path w="375" h="440">
                    <a:moveTo>
                      <a:pt x="35" y="41"/>
                    </a:moveTo>
                    <a:lnTo>
                      <a:pt x="32" y="49"/>
                    </a:lnTo>
                    <a:lnTo>
                      <a:pt x="25" y="74"/>
                    </a:lnTo>
                    <a:lnTo>
                      <a:pt x="17" y="112"/>
                    </a:lnTo>
                    <a:lnTo>
                      <a:pt x="8" y="163"/>
                    </a:lnTo>
                    <a:lnTo>
                      <a:pt x="2" y="223"/>
                    </a:lnTo>
                    <a:lnTo>
                      <a:pt x="0" y="290"/>
                    </a:lnTo>
                    <a:lnTo>
                      <a:pt x="7" y="363"/>
                    </a:lnTo>
                    <a:lnTo>
                      <a:pt x="23" y="440"/>
                    </a:lnTo>
                    <a:lnTo>
                      <a:pt x="23" y="437"/>
                    </a:lnTo>
                    <a:lnTo>
                      <a:pt x="23" y="427"/>
                    </a:lnTo>
                    <a:lnTo>
                      <a:pt x="23" y="411"/>
                    </a:lnTo>
                    <a:lnTo>
                      <a:pt x="23" y="391"/>
                    </a:lnTo>
                    <a:lnTo>
                      <a:pt x="25" y="367"/>
                    </a:lnTo>
                    <a:lnTo>
                      <a:pt x="28" y="341"/>
                    </a:lnTo>
                    <a:lnTo>
                      <a:pt x="33" y="312"/>
                    </a:lnTo>
                    <a:lnTo>
                      <a:pt x="39" y="281"/>
                    </a:lnTo>
                    <a:lnTo>
                      <a:pt x="49" y="251"/>
                    </a:lnTo>
                    <a:lnTo>
                      <a:pt x="61" y="222"/>
                    </a:lnTo>
                    <a:lnTo>
                      <a:pt x="75" y="194"/>
                    </a:lnTo>
                    <a:lnTo>
                      <a:pt x="93" y="168"/>
                    </a:lnTo>
                    <a:lnTo>
                      <a:pt x="116" y="145"/>
                    </a:lnTo>
                    <a:lnTo>
                      <a:pt x="141" y="127"/>
                    </a:lnTo>
                    <a:lnTo>
                      <a:pt x="173" y="114"/>
                    </a:lnTo>
                    <a:lnTo>
                      <a:pt x="208" y="106"/>
                    </a:lnTo>
                    <a:lnTo>
                      <a:pt x="210" y="104"/>
                    </a:lnTo>
                    <a:lnTo>
                      <a:pt x="217" y="100"/>
                    </a:lnTo>
                    <a:lnTo>
                      <a:pt x="227" y="92"/>
                    </a:lnTo>
                    <a:lnTo>
                      <a:pt x="245" y="82"/>
                    </a:lnTo>
                    <a:lnTo>
                      <a:pt x="267" y="69"/>
                    </a:lnTo>
                    <a:lnTo>
                      <a:pt x="296" y="54"/>
                    </a:lnTo>
                    <a:lnTo>
                      <a:pt x="332" y="36"/>
                    </a:lnTo>
                    <a:lnTo>
                      <a:pt x="375" y="17"/>
                    </a:lnTo>
                    <a:lnTo>
                      <a:pt x="373" y="16"/>
                    </a:lnTo>
                    <a:lnTo>
                      <a:pt x="366" y="15"/>
                    </a:lnTo>
                    <a:lnTo>
                      <a:pt x="357" y="13"/>
                    </a:lnTo>
                    <a:lnTo>
                      <a:pt x="343" y="10"/>
                    </a:lnTo>
                    <a:lnTo>
                      <a:pt x="326" y="7"/>
                    </a:lnTo>
                    <a:lnTo>
                      <a:pt x="307" y="5"/>
                    </a:lnTo>
                    <a:lnTo>
                      <a:pt x="285" y="3"/>
                    </a:lnTo>
                    <a:lnTo>
                      <a:pt x="261" y="1"/>
                    </a:lnTo>
                    <a:lnTo>
                      <a:pt x="235" y="0"/>
                    </a:lnTo>
                    <a:lnTo>
                      <a:pt x="208" y="1"/>
                    </a:lnTo>
                    <a:lnTo>
                      <a:pt x="180" y="2"/>
                    </a:lnTo>
                    <a:lnTo>
                      <a:pt x="151" y="5"/>
                    </a:lnTo>
                    <a:lnTo>
                      <a:pt x="122" y="10"/>
                    </a:lnTo>
                    <a:lnTo>
                      <a:pt x="92" y="18"/>
                    </a:lnTo>
                    <a:lnTo>
                      <a:pt x="63" y="28"/>
                    </a:lnTo>
                    <a:lnTo>
                      <a:pt x="35" y="41"/>
                    </a:lnTo>
                    <a:close/>
                  </a:path>
                </a:pathLst>
              </a:custGeom>
              <a:solidFill>
                <a:srgbClr val="808080"/>
              </a:solidFill>
              <a:ln w="9525">
                <a:noFill/>
                <a:round/>
                <a:headEnd/>
                <a:tailEnd/>
              </a:ln>
            </p:spPr>
            <p:txBody>
              <a:bodyPr>
                <a:prstTxWarp prst="textNoShape">
                  <a:avLst/>
                </a:prstTxWarp>
              </a:bodyPr>
              <a:lstStyle/>
              <a:p>
                <a:endParaRPr lang="en-US"/>
              </a:p>
            </p:txBody>
          </p:sp>
          <p:sp>
            <p:nvSpPr>
              <p:cNvPr id="205000" name="Freeform 200"/>
              <p:cNvSpPr>
                <a:spLocks/>
              </p:cNvSpPr>
              <p:nvPr/>
            </p:nvSpPr>
            <p:spPr bwMode="auto">
              <a:xfrm>
                <a:off x="6061" y="13991"/>
                <a:ext cx="305" cy="83"/>
              </a:xfrm>
              <a:custGeom>
                <a:avLst/>
                <a:gdLst/>
                <a:ahLst/>
                <a:cxnLst>
                  <a:cxn ang="0">
                    <a:pos x="0" y="53"/>
                  </a:cxn>
                  <a:cxn ang="0">
                    <a:pos x="0" y="52"/>
                  </a:cxn>
                  <a:cxn ang="0">
                    <a:pos x="2" y="48"/>
                  </a:cxn>
                  <a:cxn ang="0">
                    <a:pos x="5" y="44"/>
                  </a:cxn>
                  <a:cxn ang="0">
                    <a:pos x="11" y="37"/>
                  </a:cxn>
                  <a:cxn ang="0">
                    <a:pos x="18" y="31"/>
                  </a:cxn>
                  <a:cxn ang="0">
                    <a:pos x="27" y="25"/>
                  </a:cxn>
                  <a:cxn ang="0">
                    <a:pos x="39" y="18"/>
                  </a:cxn>
                  <a:cxn ang="0">
                    <a:pos x="54" y="12"/>
                  </a:cxn>
                  <a:cxn ang="0">
                    <a:pos x="72" y="6"/>
                  </a:cxn>
                  <a:cxn ang="0">
                    <a:pos x="92" y="2"/>
                  </a:cxn>
                  <a:cxn ang="0">
                    <a:pos x="118" y="0"/>
                  </a:cxn>
                  <a:cxn ang="0">
                    <a:pos x="146" y="0"/>
                  </a:cxn>
                  <a:cxn ang="0">
                    <a:pos x="180" y="2"/>
                  </a:cxn>
                  <a:cxn ang="0">
                    <a:pos x="216" y="7"/>
                  </a:cxn>
                  <a:cxn ang="0">
                    <a:pos x="258" y="16"/>
                  </a:cxn>
                  <a:cxn ang="0">
                    <a:pos x="305" y="29"/>
                  </a:cxn>
                  <a:cxn ang="0">
                    <a:pos x="299" y="47"/>
                  </a:cxn>
                  <a:cxn ang="0">
                    <a:pos x="297" y="46"/>
                  </a:cxn>
                  <a:cxn ang="0">
                    <a:pos x="289" y="44"/>
                  </a:cxn>
                  <a:cxn ang="0">
                    <a:pos x="277" y="41"/>
                  </a:cxn>
                  <a:cxn ang="0">
                    <a:pos x="262" y="36"/>
                  </a:cxn>
                  <a:cxn ang="0">
                    <a:pos x="244" y="32"/>
                  </a:cxn>
                  <a:cxn ang="0">
                    <a:pos x="224" y="28"/>
                  </a:cxn>
                  <a:cxn ang="0">
                    <a:pos x="201" y="25"/>
                  </a:cxn>
                  <a:cxn ang="0">
                    <a:pos x="176" y="22"/>
                  </a:cxn>
                  <a:cxn ang="0">
                    <a:pos x="152" y="21"/>
                  </a:cxn>
                  <a:cxn ang="0">
                    <a:pos x="126" y="21"/>
                  </a:cxn>
                  <a:cxn ang="0">
                    <a:pos x="101" y="23"/>
                  </a:cxn>
                  <a:cxn ang="0">
                    <a:pos x="77" y="29"/>
                  </a:cxn>
                  <a:cxn ang="0">
                    <a:pos x="55" y="37"/>
                  </a:cxn>
                  <a:cxn ang="0">
                    <a:pos x="33" y="48"/>
                  </a:cxn>
                  <a:cxn ang="0">
                    <a:pos x="15" y="63"/>
                  </a:cxn>
                  <a:cxn ang="0">
                    <a:pos x="0" y="83"/>
                  </a:cxn>
                  <a:cxn ang="0">
                    <a:pos x="0" y="53"/>
                  </a:cxn>
                </a:cxnLst>
                <a:rect l="0" t="0" r="r" b="b"/>
                <a:pathLst>
                  <a:path w="305" h="83">
                    <a:moveTo>
                      <a:pt x="0" y="53"/>
                    </a:moveTo>
                    <a:lnTo>
                      <a:pt x="0" y="52"/>
                    </a:lnTo>
                    <a:lnTo>
                      <a:pt x="2" y="48"/>
                    </a:lnTo>
                    <a:lnTo>
                      <a:pt x="5" y="44"/>
                    </a:lnTo>
                    <a:lnTo>
                      <a:pt x="11" y="37"/>
                    </a:lnTo>
                    <a:lnTo>
                      <a:pt x="18" y="31"/>
                    </a:lnTo>
                    <a:lnTo>
                      <a:pt x="27" y="25"/>
                    </a:lnTo>
                    <a:lnTo>
                      <a:pt x="39" y="18"/>
                    </a:lnTo>
                    <a:lnTo>
                      <a:pt x="54" y="12"/>
                    </a:lnTo>
                    <a:lnTo>
                      <a:pt x="72" y="6"/>
                    </a:lnTo>
                    <a:lnTo>
                      <a:pt x="92" y="2"/>
                    </a:lnTo>
                    <a:lnTo>
                      <a:pt x="118" y="0"/>
                    </a:lnTo>
                    <a:lnTo>
                      <a:pt x="146" y="0"/>
                    </a:lnTo>
                    <a:lnTo>
                      <a:pt x="180" y="2"/>
                    </a:lnTo>
                    <a:lnTo>
                      <a:pt x="216" y="7"/>
                    </a:lnTo>
                    <a:lnTo>
                      <a:pt x="258" y="16"/>
                    </a:lnTo>
                    <a:lnTo>
                      <a:pt x="305" y="29"/>
                    </a:lnTo>
                    <a:lnTo>
                      <a:pt x="299" y="47"/>
                    </a:lnTo>
                    <a:lnTo>
                      <a:pt x="297" y="46"/>
                    </a:lnTo>
                    <a:lnTo>
                      <a:pt x="289" y="44"/>
                    </a:lnTo>
                    <a:lnTo>
                      <a:pt x="277" y="41"/>
                    </a:lnTo>
                    <a:lnTo>
                      <a:pt x="262" y="36"/>
                    </a:lnTo>
                    <a:lnTo>
                      <a:pt x="244" y="32"/>
                    </a:lnTo>
                    <a:lnTo>
                      <a:pt x="224" y="28"/>
                    </a:lnTo>
                    <a:lnTo>
                      <a:pt x="201" y="25"/>
                    </a:lnTo>
                    <a:lnTo>
                      <a:pt x="176" y="22"/>
                    </a:lnTo>
                    <a:lnTo>
                      <a:pt x="152" y="21"/>
                    </a:lnTo>
                    <a:lnTo>
                      <a:pt x="126" y="21"/>
                    </a:lnTo>
                    <a:lnTo>
                      <a:pt x="101" y="23"/>
                    </a:lnTo>
                    <a:lnTo>
                      <a:pt x="77" y="29"/>
                    </a:lnTo>
                    <a:lnTo>
                      <a:pt x="55" y="37"/>
                    </a:lnTo>
                    <a:lnTo>
                      <a:pt x="33" y="48"/>
                    </a:lnTo>
                    <a:lnTo>
                      <a:pt x="15" y="63"/>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5001" name="Freeform 201"/>
              <p:cNvSpPr>
                <a:spLocks/>
              </p:cNvSpPr>
              <p:nvPr/>
            </p:nvSpPr>
            <p:spPr bwMode="auto">
              <a:xfrm>
                <a:off x="6061" y="13793"/>
                <a:ext cx="305" cy="83"/>
              </a:xfrm>
              <a:custGeom>
                <a:avLst/>
                <a:gdLst/>
                <a:ahLst/>
                <a:cxnLst>
                  <a:cxn ang="0">
                    <a:pos x="0" y="53"/>
                  </a:cxn>
                  <a:cxn ang="0">
                    <a:pos x="0" y="52"/>
                  </a:cxn>
                  <a:cxn ang="0">
                    <a:pos x="2" y="49"/>
                  </a:cxn>
                  <a:cxn ang="0">
                    <a:pos x="5" y="44"/>
                  </a:cxn>
                  <a:cxn ang="0">
                    <a:pos x="11" y="38"/>
                  </a:cxn>
                  <a:cxn ang="0">
                    <a:pos x="18" y="31"/>
                  </a:cxn>
                  <a:cxn ang="0">
                    <a:pos x="27" y="25"/>
                  </a:cxn>
                  <a:cxn ang="0">
                    <a:pos x="39" y="17"/>
                  </a:cxn>
                  <a:cxn ang="0">
                    <a:pos x="54" y="12"/>
                  </a:cxn>
                  <a:cxn ang="0">
                    <a:pos x="72" y="7"/>
                  </a:cxn>
                  <a:cxn ang="0">
                    <a:pos x="92" y="2"/>
                  </a:cxn>
                  <a:cxn ang="0">
                    <a:pos x="118" y="0"/>
                  </a:cxn>
                  <a:cxn ang="0">
                    <a:pos x="146" y="0"/>
                  </a:cxn>
                  <a:cxn ang="0">
                    <a:pos x="180" y="2"/>
                  </a:cxn>
                  <a:cxn ang="0">
                    <a:pos x="216" y="8"/>
                  </a:cxn>
                  <a:cxn ang="0">
                    <a:pos x="258" y="16"/>
                  </a:cxn>
                  <a:cxn ang="0">
                    <a:pos x="305" y="29"/>
                  </a:cxn>
                  <a:cxn ang="0">
                    <a:pos x="299" y="47"/>
                  </a:cxn>
                  <a:cxn ang="0">
                    <a:pos x="297" y="45"/>
                  </a:cxn>
                  <a:cxn ang="0">
                    <a:pos x="289" y="43"/>
                  </a:cxn>
                  <a:cxn ang="0">
                    <a:pos x="277" y="40"/>
                  </a:cxn>
                  <a:cxn ang="0">
                    <a:pos x="262" y="36"/>
                  </a:cxn>
                  <a:cxn ang="0">
                    <a:pos x="244" y="33"/>
                  </a:cxn>
                  <a:cxn ang="0">
                    <a:pos x="224" y="28"/>
                  </a:cxn>
                  <a:cxn ang="0">
                    <a:pos x="201" y="25"/>
                  </a:cxn>
                  <a:cxn ang="0">
                    <a:pos x="176" y="22"/>
                  </a:cxn>
                  <a:cxn ang="0">
                    <a:pos x="152" y="21"/>
                  </a:cxn>
                  <a:cxn ang="0">
                    <a:pos x="126" y="22"/>
                  </a:cxn>
                  <a:cxn ang="0">
                    <a:pos x="101" y="24"/>
                  </a:cxn>
                  <a:cxn ang="0">
                    <a:pos x="77" y="29"/>
                  </a:cxn>
                  <a:cxn ang="0">
                    <a:pos x="55" y="38"/>
                  </a:cxn>
                  <a:cxn ang="0">
                    <a:pos x="33" y="49"/>
                  </a:cxn>
                  <a:cxn ang="0">
                    <a:pos x="15" y="64"/>
                  </a:cxn>
                  <a:cxn ang="0">
                    <a:pos x="0" y="83"/>
                  </a:cxn>
                  <a:cxn ang="0">
                    <a:pos x="0" y="53"/>
                  </a:cxn>
                </a:cxnLst>
                <a:rect l="0" t="0" r="r" b="b"/>
                <a:pathLst>
                  <a:path w="305" h="83">
                    <a:moveTo>
                      <a:pt x="0" y="53"/>
                    </a:moveTo>
                    <a:lnTo>
                      <a:pt x="0" y="52"/>
                    </a:lnTo>
                    <a:lnTo>
                      <a:pt x="2" y="49"/>
                    </a:lnTo>
                    <a:lnTo>
                      <a:pt x="5" y="44"/>
                    </a:lnTo>
                    <a:lnTo>
                      <a:pt x="11" y="38"/>
                    </a:lnTo>
                    <a:lnTo>
                      <a:pt x="18" y="31"/>
                    </a:lnTo>
                    <a:lnTo>
                      <a:pt x="27" y="25"/>
                    </a:lnTo>
                    <a:lnTo>
                      <a:pt x="39" y="17"/>
                    </a:lnTo>
                    <a:lnTo>
                      <a:pt x="54" y="12"/>
                    </a:lnTo>
                    <a:lnTo>
                      <a:pt x="72" y="7"/>
                    </a:lnTo>
                    <a:lnTo>
                      <a:pt x="92" y="2"/>
                    </a:lnTo>
                    <a:lnTo>
                      <a:pt x="118" y="0"/>
                    </a:lnTo>
                    <a:lnTo>
                      <a:pt x="146" y="0"/>
                    </a:lnTo>
                    <a:lnTo>
                      <a:pt x="180" y="2"/>
                    </a:lnTo>
                    <a:lnTo>
                      <a:pt x="216" y="8"/>
                    </a:lnTo>
                    <a:lnTo>
                      <a:pt x="258" y="16"/>
                    </a:lnTo>
                    <a:lnTo>
                      <a:pt x="305" y="29"/>
                    </a:lnTo>
                    <a:lnTo>
                      <a:pt x="299" y="47"/>
                    </a:lnTo>
                    <a:lnTo>
                      <a:pt x="297" y="45"/>
                    </a:lnTo>
                    <a:lnTo>
                      <a:pt x="289" y="43"/>
                    </a:lnTo>
                    <a:lnTo>
                      <a:pt x="277" y="40"/>
                    </a:lnTo>
                    <a:lnTo>
                      <a:pt x="262" y="36"/>
                    </a:lnTo>
                    <a:lnTo>
                      <a:pt x="244" y="33"/>
                    </a:lnTo>
                    <a:lnTo>
                      <a:pt x="224" y="28"/>
                    </a:lnTo>
                    <a:lnTo>
                      <a:pt x="201" y="25"/>
                    </a:lnTo>
                    <a:lnTo>
                      <a:pt x="176" y="22"/>
                    </a:lnTo>
                    <a:lnTo>
                      <a:pt x="152" y="21"/>
                    </a:lnTo>
                    <a:lnTo>
                      <a:pt x="126" y="22"/>
                    </a:lnTo>
                    <a:lnTo>
                      <a:pt x="101" y="24"/>
                    </a:lnTo>
                    <a:lnTo>
                      <a:pt x="77" y="29"/>
                    </a:lnTo>
                    <a:lnTo>
                      <a:pt x="55" y="38"/>
                    </a:lnTo>
                    <a:lnTo>
                      <a:pt x="33" y="49"/>
                    </a:lnTo>
                    <a:lnTo>
                      <a:pt x="15" y="64"/>
                    </a:lnTo>
                    <a:lnTo>
                      <a:pt x="0" y="83"/>
                    </a:lnTo>
                    <a:lnTo>
                      <a:pt x="0" y="53"/>
                    </a:lnTo>
                    <a:close/>
                  </a:path>
                </a:pathLst>
              </a:custGeom>
              <a:solidFill>
                <a:srgbClr val="808080"/>
              </a:solidFill>
              <a:ln w="9525">
                <a:noFill/>
                <a:round/>
                <a:headEnd/>
                <a:tailEnd/>
              </a:ln>
            </p:spPr>
            <p:txBody>
              <a:bodyPr>
                <a:prstTxWarp prst="textNoShape">
                  <a:avLst/>
                </a:prstTxWarp>
              </a:bodyPr>
              <a:lstStyle/>
              <a:p>
                <a:endParaRPr lang="en-US"/>
              </a:p>
            </p:txBody>
          </p:sp>
          <p:sp>
            <p:nvSpPr>
              <p:cNvPr id="205002" name="Freeform 202"/>
              <p:cNvSpPr>
                <a:spLocks/>
              </p:cNvSpPr>
              <p:nvPr/>
            </p:nvSpPr>
            <p:spPr bwMode="auto">
              <a:xfrm>
                <a:off x="6348" y="13696"/>
                <a:ext cx="496" cy="917"/>
              </a:xfrm>
              <a:custGeom>
                <a:avLst/>
                <a:gdLst/>
                <a:ahLst/>
                <a:cxnLst>
                  <a:cxn ang="0">
                    <a:pos x="0" y="0"/>
                  </a:cxn>
                  <a:cxn ang="0">
                    <a:pos x="0" y="886"/>
                  </a:cxn>
                  <a:cxn ang="0">
                    <a:pos x="150" y="917"/>
                  </a:cxn>
                  <a:cxn ang="0">
                    <a:pos x="143" y="797"/>
                  </a:cxn>
                  <a:cxn ang="0">
                    <a:pos x="496" y="851"/>
                  </a:cxn>
                  <a:cxn ang="0">
                    <a:pos x="490" y="803"/>
                  </a:cxn>
                  <a:cxn ang="0">
                    <a:pos x="245" y="773"/>
                  </a:cxn>
                  <a:cxn ang="0">
                    <a:pos x="239" y="670"/>
                  </a:cxn>
                  <a:cxn ang="0">
                    <a:pos x="72" y="670"/>
                  </a:cxn>
                  <a:cxn ang="0">
                    <a:pos x="68" y="657"/>
                  </a:cxn>
                  <a:cxn ang="0">
                    <a:pos x="56" y="620"/>
                  </a:cxn>
                  <a:cxn ang="0">
                    <a:pos x="41" y="559"/>
                  </a:cxn>
                  <a:cxn ang="0">
                    <a:pos x="26" y="480"/>
                  </a:cxn>
                  <a:cxn ang="0">
                    <a:pos x="15" y="385"/>
                  </a:cxn>
                  <a:cxn ang="0">
                    <a:pos x="11" y="276"/>
                  </a:cxn>
                  <a:cxn ang="0">
                    <a:pos x="20" y="158"/>
                  </a:cxn>
                  <a:cxn ang="0">
                    <a:pos x="42" y="30"/>
                  </a:cxn>
                  <a:cxn ang="0">
                    <a:pos x="0" y="0"/>
                  </a:cxn>
                </a:cxnLst>
                <a:rect l="0" t="0" r="r" b="b"/>
                <a:pathLst>
                  <a:path w="496" h="917">
                    <a:moveTo>
                      <a:pt x="0" y="0"/>
                    </a:moveTo>
                    <a:lnTo>
                      <a:pt x="0" y="886"/>
                    </a:lnTo>
                    <a:lnTo>
                      <a:pt x="150" y="917"/>
                    </a:lnTo>
                    <a:lnTo>
                      <a:pt x="143" y="797"/>
                    </a:lnTo>
                    <a:lnTo>
                      <a:pt x="496" y="851"/>
                    </a:lnTo>
                    <a:lnTo>
                      <a:pt x="490" y="803"/>
                    </a:lnTo>
                    <a:lnTo>
                      <a:pt x="245" y="773"/>
                    </a:lnTo>
                    <a:lnTo>
                      <a:pt x="239" y="670"/>
                    </a:lnTo>
                    <a:lnTo>
                      <a:pt x="72" y="670"/>
                    </a:lnTo>
                    <a:lnTo>
                      <a:pt x="68" y="657"/>
                    </a:lnTo>
                    <a:lnTo>
                      <a:pt x="56" y="620"/>
                    </a:lnTo>
                    <a:lnTo>
                      <a:pt x="41" y="559"/>
                    </a:lnTo>
                    <a:lnTo>
                      <a:pt x="26" y="480"/>
                    </a:lnTo>
                    <a:lnTo>
                      <a:pt x="15" y="385"/>
                    </a:lnTo>
                    <a:lnTo>
                      <a:pt x="11" y="276"/>
                    </a:lnTo>
                    <a:lnTo>
                      <a:pt x="20" y="158"/>
                    </a:lnTo>
                    <a:lnTo>
                      <a:pt x="42" y="30"/>
                    </a:lnTo>
                    <a:lnTo>
                      <a:pt x="0" y="0"/>
                    </a:lnTo>
                    <a:close/>
                  </a:path>
                </a:pathLst>
              </a:custGeom>
              <a:solidFill>
                <a:srgbClr val="808080"/>
              </a:solidFill>
              <a:ln w="9525">
                <a:noFill/>
                <a:round/>
                <a:headEnd/>
                <a:tailEnd/>
              </a:ln>
            </p:spPr>
            <p:txBody>
              <a:bodyPr>
                <a:prstTxWarp prst="textNoShape">
                  <a:avLst/>
                </a:prstTxWarp>
              </a:bodyPr>
              <a:lstStyle/>
              <a:p>
                <a:endParaRPr lang="en-US"/>
              </a:p>
            </p:txBody>
          </p:sp>
          <p:sp>
            <p:nvSpPr>
              <p:cNvPr id="205003" name="Freeform 203"/>
              <p:cNvSpPr>
                <a:spLocks/>
              </p:cNvSpPr>
              <p:nvPr/>
            </p:nvSpPr>
            <p:spPr bwMode="auto">
              <a:xfrm>
                <a:off x="6593" y="13487"/>
                <a:ext cx="638" cy="125"/>
              </a:xfrm>
              <a:custGeom>
                <a:avLst/>
                <a:gdLst/>
                <a:ahLst/>
                <a:cxnLst>
                  <a:cxn ang="0">
                    <a:pos x="0" y="125"/>
                  </a:cxn>
                  <a:cxn ang="0">
                    <a:pos x="4" y="124"/>
                  </a:cxn>
                  <a:cxn ang="0">
                    <a:pos x="14" y="119"/>
                  </a:cxn>
                  <a:cxn ang="0">
                    <a:pos x="31" y="114"/>
                  </a:cxn>
                  <a:cxn ang="0">
                    <a:pos x="53" y="106"/>
                  </a:cxn>
                  <a:cxn ang="0">
                    <a:pos x="81" y="98"/>
                  </a:cxn>
                  <a:cxn ang="0">
                    <a:pos x="113" y="89"/>
                  </a:cxn>
                  <a:cxn ang="0">
                    <a:pos x="151" y="81"/>
                  </a:cxn>
                  <a:cxn ang="0">
                    <a:pos x="192" y="73"/>
                  </a:cxn>
                  <a:cxn ang="0">
                    <a:pos x="237" y="65"/>
                  </a:cxn>
                  <a:cxn ang="0">
                    <a:pos x="286" y="60"/>
                  </a:cxn>
                  <a:cxn ang="0">
                    <a:pos x="337" y="56"/>
                  </a:cxn>
                  <a:cxn ang="0">
                    <a:pos x="390" y="55"/>
                  </a:cxn>
                  <a:cxn ang="0">
                    <a:pos x="446" y="56"/>
                  </a:cxn>
                  <a:cxn ang="0">
                    <a:pos x="503" y="61"/>
                  </a:cxn>
                  <a:cxn ang="0">
                    <a:pos x="561" y="70"/>
                  </a:cxn>
                  <a:cxn ang="0">
                    <a:pos x="620" y="83"/>
                  </a:cxn>
                  <a:cxn ang="0">
                    <a:pos x="638" y="0"/>
                  </a:cxn>
                  <a:cxn ang="0">
                    <a:pos x="634" y="0"/>
                  </a:cxn>
                  <a:cxn ang="0">
                    <a:pos x="620" y="0"/>
                  </a:cxn>
                  <a:cxn ang="0">
                    <a:pos x="599" y="0"/>
                  </a:cxn>
                  <a:cxn ang="0">
                    <a:pos x="571" y="1"/>
                  </a:cxn>
                  <a:cxn ang="0">
                    <a:pos x="536" y="2"/>
                  </a:cxn>
                  <a:cxn ang="0">
                    <a:pos x="496" y="3"/>
                  </a:cxn>
                  <a:cxn ang="0">
                    <a:pos x="452" y="6"/>
                  </a:cxn>
                  <a:cxn ang="0">
                    <a:pos x="405" y="8"/>
                  </a:cxn>
                  <a:cxn ang="0">
                    <a:pos x="354" y="13"/>
                  </a:cxn>
                  <a:cxn ang="0">
                    <a:pos x="302" y="17"/>
                  </a:cxn>
                  <a:cxn ang="0">
                    <a:pos x="249" y="22"/>
                  </a:cxn>
                  <a:cxn ang="0">
                    <a:pos x="196" y="30"/>
                  </a:cxn>
                  <a:cxn ang="0">
                    <a:pos x="144" y="37"/>
                  </a:cxn>
                  <a:cxn ang="0">
                    <a:pos x="93" y="47"/>
                  </a:cxn>
                  <a:cxn ang="0">
                    <a:pos x="45" y="58"/>
                  </a:cxn>
                  <a:cxn ang="0">
                    <a:pos x="0" y="71"/>
                  </a:cxn>
                  <a:cxn ang="0">
                    <a:pos x="0" y="125"/>
                  </a:cxn>
                </a:cxnLst>
                <a:rect l="0" t="0" r="r" b="b"/>
                <a:pathLst>
                  <a:path w="638" h="125">
                    <a:moveTo>
                      <a:pt x="0" y="125"/>
                    </a:moveTo>
                    <a:lnTo>
                      <a:pt x="4" y="124"/>
                    </a:lnTo>
                    <a:lnTo>
                      <a:pt x="14" y="119"/>
                    </a:lnTo>
                    <a:lnTo>
                      <a:pt x="31" y="114"/>
                    </a:lnTo>
                    <a:lnTo>
                      <a:pt x="53" y="106"/>
                    </a:lnTo>
                    <a:lnTo>
                      <a:pt x="81" y="98"/>
                    </a:lnTo>
                    <a:lnTo>
                      <a:pt x="113" y="89"/>
                    </a:lnTo>
                    <a:lnTo>
                      <a:pt x="151" y="81"/>
                    </a:lnTo>
                    <a:lnTo>
                      <a:pt x="192" y="73"/>
                    </a:lnTo>
                    <a:lnTo>
                      <a:pt x="237" y="65"/>
                    </a:lnTo>
                    <a:lnTo>
                      <a:pt x="286" y="60"/>
                    </a:lnTo>
                    <a:lnTo>
                      <a:pt x="337" y="56"/>
                    </a:lnTo>
                    <a:lnTo>
                      <a:pt x="390" y="55"/>
                    </a:lnTo>
                    <a:lnTo>
                      <a:pt x="446" y="56"/>
                    </a:lnTo>
                    <a:lnTo>
                      <a:pt x="503" y="61"/>
                    </a:lnTo>
                    <a:lnTo>
                      <a:pt x="561" y="70"/>
                    </a:lnTo>
                    <a:lnTo>
                      <a:pt x="620" y="83"/>
                    </a:lnTo>
                    <a:lnTo>
                      <a:pt x="638" y="0"/>
                    </a:lnTo>
                    <a:lnTo>
                      <a:pt x="634" y="0"/>
                    </a:lnTo>
                    <a:lnTo>
                      <a:pt x="620" y="0"/>
                    </a:lnTo>
                    <a:lnTo>
                      <a:pt x="599" y="0"/>
                    </a:lnTo>
                    <a:lnTo>
                      <a:pt x="571" y="1"/>
                    </a:lnTo>
                    <a:lnTo>
                      <a:pt x="536" y="2"/>
                    </a:lnTo>
                    <a:lnTo>
                      <a:pt x="496" y="3"/>
                    </a:lnTo>
                    <a:lnTo>
                      <a:pt x="452" y="6"/>
                    </a:lnTo>
                    <a:lnTo>
                      <a:pt x="405" y="8"/>
                    </a:lnTo>
                    <a:lnTo>
                      <a:pt x="354" y="13"/>
                    </a:lnTo>
                    <a:lnTo>
                      <a:pt x="302" y="17"/>
                    </a:lnTo>
                    <a:lnTo>
                      <a:pt x="249" y="22"/>
                    </a:lnTo>
                    <a:lnTo>
                      <a:pt x="196" y="30"/>
                    </a:lnTo>
                    <a:lnTo>
                      <a:pt x="144" y="37"/>
                    </a:lnTo>
                    <a:lnTo>
                      <a:pt x="93" y="47"/>
                    </a:lnTo>
                    <a:lnTo>
                      <a:pt x="45" y="58"/>
                    </a:lnTo>
                    <a:lnTo>
                      <a:pt x="0" y="71"/>
                    </a:lnTo>
                    <a:lnTo>
                      <a:pt x="0" y="125"/>
                    </a:lnTo>
                    <a:close/>
                  </a:path>
                </a:pathLst>
              </a:custGeom>
              <a:solidFill>
                <a:srgbClr val="808080"/>
              </a:solidFill>
              <a:ln w="9525">
                <a:noFill/>
                <a:round/>
                <a:headEnd/>
                <a:tailEnd/>
              </a:ln>
            </p:spPr>
            <p:txBody>
              <a:bodyPr>
                <a:prstTxWarp prst="textNoShape">
                  <a:avLst/>
                </a:prstTxWarp>
              </a:bodyPr>
              <a:lstStyle/>
              <a:p>
                <a:endParaRPr lang="en-US"/>
              </a:p>
            </p:txBody>
          </p:sp>
          <p:sp>
            <p:nvSpPr>
              <p:cNvPr id="205004" name="Freeform 204"/>
              <p:cNvSpPr>
                <a:spLocks/>
              </p:cNvSpPr>
              <p:nvPr/>
            </p:nvSpPr>
            <p:spPr bwMode="auto">
              <a:xfrm>
                <a:off x="6217" y="14634"/>
                <a:ext cx="1075" cy="356"/>
              </a:xfrm>
              <a:custGeom>
                <a:avLst/>
                <a:gdLst/>
                <a:ahLst/>
                <a:cxnLst>
                  <a:cxn ang="0">
                    <a:pos x="454" y="344"/>
                  </a:cxn>
                  <a:cxn ang="0">
                    <a:pos x="456" y="343"/>
                  </a:cxn>
                  <a:cxn ang="0">
                    <a:pos x="463" y="341"/>
                  </a:cxn>
                  <a:cxn ang="0">
                    <a:pos x="472" y="337"/>
                  </a:cxn>
                  <a:cxn ang="0">
                    <a:pos x="485" y="332"/>
                  </a:cxn>
                  <a:cxn ang="0">
                    <a:pos x="501" y="325"/>
                  </a:cxn>
                  <a:cxn ang="0">
                    <a:pos x="518" y="317"/>
                  </a:cxn>
                  <a:cxn ang="0">
                    <a:pos x="538" y="308"/>
                  </a:cxn>
                  <a:cxn ang="0">
                    <a:pos x="558" y="298"/>
                  </a:cxn>
                  <a:cxn ang="0">
                    <a:pos x="580" y="287"/>
                  </a:cxn>
                  <a:cxn ang="0">
                    <a:pos x="600" y="274"/>
                  </a:cxn>
                  <a:cxn ang="0">
                    <a:pos x="621" y="262"/>
                  </a:cxn>
                  <a:cxn ang="0">
                    <a:pos x="640" y="248"/>
                  </a:cxn>
                  <a:cxn ang="0">
                    <a:pos x="658" y="234"/>
                  </a:cxn>
                  <a:cxn ang="0">
                    <a:pos x="674" y="219"/>
                  </a:cxn>
                  <a:cxn ang="0">
                    <a:pos x="688" y="204"/>
                  </a:cxn>
                  <a:cxn ang="0">
                    <a:pos x="699" y="189"/>
                  </a:cxn>
                  <a:cxn ang="0">
                    <a:pos x="0" y="18"/>
                  </a:cxn>
                  <a:cxn ang="0">
                    <a:pos x="54" y="0"/>
                  </a:cxn>
                  <a:cxn ang="0">
                    <a:pos x="1075" y="251"/>
                  </a:cxn>
                  <a:cxn ang="0">
                    <a:pos x="1033" y="274"/>
                  </a:cxn>
                  <a:cxn ang="0">
                    <a:pos x="738" y="199"/>
                  </a:cxn>
                  <a:cxn ang="0">
                    <a:pos x="737" y="200"/>
                  </a:cxn>
                  <a:cxn ang="0">
                    <a:pos x="735" y="203"/>
                  </a:cxn>
                  <a:cxn ang="0">
                    <a:pos x="730" y="207"/>
                  </a:cxn>
                  <a:cxn ang="0">
                    <a:pos x="724" y="214"/>
                  </a:cxn>
                  <a:cxn ang="0">
                    <a:pos x="716" y="222"/>
                  </a:cxn>
                  <a:cxn ang="0">
                    <a:pos x="706" y="231"/>
                  </a:cxn>
                  <a:cxn ang="0">
                    <a:pos x="694" y="242"/>
                  </a:cxn>
                  <a:cxn ang="0">
                    <a:pos x="679" y="253"/>
                  </a:cxn>
                  <a:cxn ang="0">
                    <a:pos x="662" y="265"/>
                  </a:cxn>
                  <a:cxn ang="0">
                    <a:pos x="643" y="278"/>
                  </a:cxn>
                  <a:cxn ang="0">
                    <a:pos x="621" y="291"/>
                  </a:cxn>
                  <a:cxn ang="0">
                    <a:pos x="597" y="303"/>
                  </a:cxn>
                  <a:cxn ang="0">
                    <a:pos x="570" y="317"/>
                  </a:cxn>
                  <a:cxn ang="0">
                    <a:pos x="540" y="330"/>
                  </a:cxn>
                  <a:cxn ang="0">
                    <a:pos x="508" y="343"/>
                  </a:cxn>
                  <a:cxn ang="0">
                    <a:pos x="472" y="356"/>
                  </a:cxn>
                  <a:cxn ang="0">
                    <a:pos x="454" y="344"/>
                  </a:cxn>
                </a:cxnLst>
                <a:rect l="0" t="0" r="r" b="b"/>
                <a:pathLst>
                  <a:path w="1075" h="356">
                    <a:moveTo>
                      <a:pt x="454" y="344"/>
                    </a:moveTo>
                    <a:lnTo>
                      <a:pt x="456" y="343"/>
                    </a:lnTo>
                    <a:lnTo>
                      <a:pt x="463" y="341"/>
                    </a:lnTo>
                    <a:lnTo>
                      <a:pt x="472" y="337"/>
                    </a:lnTo>
                    <a:lnTo>
                      <a:pt x="485" y="332"/>
                    </a:lnTo>
                    <a:lnTo>
                      <a:pt x="501" y="325"/>
                    </a:lnTo>
                    <a:lnTo>
                      <a:pt x="518" y="317"/>
                    </a:lnTo>
                    <a:lnTo>
                      <a:pt x="538" y="308"/>
                    </a:lnTo>
                    <a:lnTo>
                      <a:pt x="558" y="298"/>
                    </a:lnTo>
                    <a:lnTo>
                      <a:pt x="580" y="287"/>
                    </a:lnTo>
                    <a:lnTo>
                      <a:pt x="600" y="274"/>
                    </a:lnTo>
                    <a:lnTo>
                      <a:pt x="621" y="262"/>
                    </a:lnTo>
                    <a:lnTo>
                      <a:pt x="640" y="248"/>
                    </a:lnTo>
                    <a:lnTo>
                      <a:pt x="658" y="234"/>
                    </a:lnTo>
                    <a:lnTo>
                      <a:pt x="674" y="219"/>
                    </a:lnTo>
                    <a:lnTo>
                      <a:pt x="688" y="204"/>
                    </a:lnTo>
                    <a:lnTo>
                      <a:pt x="699" y="189"/>
                    </a:lnTo>
                    <a:lnTo>
                      <a:pt x="0" y="18"/>
                    </a:lnTo>
                    <a:lnTo>
                      <a:pt x="54" y="0"/>
                    </a:lnTo>
                    <a:lnTo>
                      <a:pt x="1075" y="251"/>
                    </a:lnTo>
                    <a:lnTo>
                      <a:pt x="1033" y="274"/>
                    </a:lnTo>
                    <a:lnTo>
                      <a:pt x="738" y="199"/>
                    </a:lnTo>
                    <a:lnTo>
                      <a:pt x="737" y="200"/>
                    </a:lnTo>
                    <a:lnTo>
                      <a:pt x="735" y="203"/>
                    </a:lnTo>
                    <a:lnTo>
                      <a:pt x="730" y="207"/>
                    </a:lnTo>
                    <a:lnTo>
                      <a:pt x="724" y="214"/>
                    </a:lnTo>
                    <a:lnTo>
                      <a:pt x="716" y="222"/>
                    </a:lnTo>
                    <a:lnTo>
                      <a:pt x="706" y="231"/>
                    </a:lnTo>
                    <a:lnTo>
                      <a:pt x="694" y="242"/>
                    </a:lnTo>
                    <a:lnTo>
                      <a:pt x="679" y="253"/>
                    </a:lnTo>
                    <a:lnTo>
                      <a:pt x="662" y="265"/>
                    </a:lnTo>
                    <a:lnTo>
                      <a:pt x="643" y="278"/>
                    </a:lnTo>
                    <a:lnTo>
                      <a:pt x="621" y="291"/>
                    </a:lnTo>
                    <a:lnTo>
                      <a:pt x="597" y="303"/>
                    </a:lnTo>
                    <a:lnTo>
                      <a:pt x="570" y="317"/>
                    </a:lnTo>
                    <a:lnTo>
                      <a:pt x="540" y="330"/>
                    </a:lnTo>
                    <a:lnTo>
                      <a:pt x="508" y="343"/>
                    </a:lnTo>
                    <a:lnTo>
                      <a:pt x="472" y="356"/>
                    </a:lnTo>
                    <a:lnTo>
                      <a:pt x="454" y="344"/>
                    </a:lnTo>
                    <a:close/>
                  </a:path>
                </a:pathLst>
              </a:custGeom>
              <a:solidFill>
                <a:srgbClr val="000000"/>
              </a:solidFill>
              <a:ln w="9525">
                <a:noFill/>
                <a:round/>
                <a:headEnd/>
                <a:tailEnd/>
              </a:ln>
            </p:spPr>
            <p:txBody>
              <a:bodyPr>
                <a:prstTxWarp prst="textNoShape">
                  <a:avLst/>
                </a:prstTxWarp>
              </a:bodyPr>
              <a:lstStyle/>
              <a:p>
                <a:endParaRPr lang="en-US"/>
              </a:p>
            </p:txBody>
          </p:sp>
          <p:sp>
            <p:nvSpPr>
              <p:cNvPr id="205005" name="Freeform 205"/>
              <p:cNvSpPr>
                <a:spLocks/>
              </p:cNvSpPr>
              <p:nvPr/>
            </p:nvSpPr>
            <p:spPr bwMode="auto">
              <a:xfrm>
                <a:off x="5997" y="14727"/>
                <a:ext cx="1095" cy="319"/>
              </a:xfrm>
              <a:custGeom>
                <a:avLst/>
                <a:gdLst/>
                <a:ahLst/>
                <a:cxnLst>
                  <a:cxn ang="0">
                    <a:pos x="0" y="0"/>
                  </a:cxn>
                  <a:cxn ang="0">
                    <a:pos x="1071" y="319"/>
                  </a:cxn>
                  <a:cxn ang="0">
                    <a:pos x="1095" y="319"/>
                  </a:cxn>
                  <a:cxn ang="0">
                    <a:pos x="33" y="0"/>
                  </a:cxn>
                  <a:cxn ang="0">
                    <a:pos x="0" y="0"/>
                  </a:cxn>
                </a:cxnLst>
                <a:rect l="0" t="0" r="r" b="b"/>
                <a:pathLst>
                  <a:path w="1095" h="319">
                    <a:moveTo>
                      <a:pt x="0" y="0"/>
                    </a:moveTo>
                    <a:lnTo>
                      <a:pt x="1071" y="319"/>
                    </a:lnTo>
                    <a:lnTo>
                      <a:pt x="1095" y="319"/>
                    </a:lnTo>
                    <a:lnTo>
                      <a:pt x="33"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205006" name="Freeform 206"/>
              <p:cNvSpPr>
                <a:spLocks/>
              </p:cNvSpPr>
              <p:nvPr/>
            </p:nvSpPr>
            <p:spPr bwMode="auto">
              <a:xfrm>
                <a:off x="6181" y="14684"/>
                <a:ext cx="1082" cy="285"/>
              </a:xfrm>
              <a:custGeom>
                <a:avLst/>
                <a:gdLst/>
                <a:ahLst/>
                <a:cxnLst>
                  <a:cxn ang="0">
                    <a:pos x="0" y="1"/>
                  </a:cxn>
                  <a:cxn ang="0">
                    <a:pos x="1058" y="285"/>
                  </a:cxn>
                  <a:cxn ang="0">
                    <a:pos x="1082" y="284"/>
                  </a:cxn>
                  <a:cxn ang="0">
                    <a:pos x="33" y="0"/>
                  </a:cxn>
                  <a:cxn ang="0">
                    <a:pos x="0" y="1"/>
                  </a:cxn>
                </a:cxnLst>
                <a:rect l="0" t="0" r="r" b="b"/>
                <a:pathLst>
                  <a:path w="1082" h="285">
                    <a:moveTo>
                      <a:pt x="0" y="1"/>
                    </a:moveTo>
                    <a:lnTo>
                      <a:pt x="1058" y="285"/>
                    </a:lnTo>
                    <a:lnTo>
                      <a:pt x="1082" y="284"/>
                    </a:lnTo>
                    <a:lnTo>
                      <a:pt x="33" y="0"/>
                    </a:lnTo>
                    <a:lnTo>
                      <a:pt x="0" y="1"/>
                    </a:lnTo>
                    <a:close/>
                  </a:path>
                </a:pathLst>
              </a:custGeom>
              <a:solidFill>
                <a:srgbClr val="000000"/>
              </a:solidFill>
              <a:ln w="9525">
                <a:noFill/>
                <a:round/>
                <a:headEnd/>
                <a:tailEnd/>
              </a:ln>
            </p:spPr>
            <p:txBody>
              <a:bodyPr>
                <a:prstTxWarp prst="textNoShape">
                  <a:avLst/>
                </a:prstTxWarp>
              </a:bodyPr>
              <a:lstStyle/>
              <a:p>
                <a:endParaRPr lang="en-US"/>
              </a:p>
            </p:txBody>
          </p:sp>
          <p:sp>
            <p:nvSpPr>
              <p:cNvPr id="205007" name="Freeform 207"/>
              <p:cNvSpPr>
                <a:spLocks/>
              </p:cNvSpPr>
              <p:nvPr/>
            </p:nvSpPr>
            <p:spPr bwMode="auto">
              <a:xfrm>
                <a:off x="6093" y="14699"/>
                <a:ext cx="1087" cy="315"/>
              </a:xfrm>
              <a:custGeom>
                <a:avLst/>
                <a:gdLst/>
                <a:ahLst/>
                <a:cxnLst>
                  <a:cxn ang="0">
                    <a:pos x="0" y="0"/>
                  </a:cxn>
                  <a:cxn ang="0">
                    <a:pos x="1066" y="315"/>
                  </a:cxn>
                  <a:cxn ang="0">
                    <a:pos x="1087" y="308"/>
                  </a:cxn>
                  <a:cxn ang="0">
                    <a:pos x="31" y="0"/>
                  </a:cxn>
                  <a:cxn ang="0">
                    <a:pos x="0" y="0"/>
                  </a:cxn>
                </a:cxnLst>
                <a:rect l="0" t="0" r="r" b="b"/>
                <a:pathLst>
                  <a:path w="1087" h="315">
                    <a:moveTo>
                      <a:pt x="0" y="0"/>
                    </a:moveTo>
                    <a:lnTo>
                      <a:pt x="1066" y="315"/>
                    </a:lnTo>
                    <a:lnTo>
                      <a:pt x="1087" y="308"/>
                    </a:lnTo>
                    <a:lnTo>
                      <a:pt x="31" y="0"/>
                    </a:lnTo>
                    <a:lnTo>
                      <a:pt x="0"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12" name="Group 208"/>
            <p:cNvGrpSpPr>
              <a:grpSpLocks/>
            </p:cNvGrpSpPr>
            <p:nvPr/>
          </p:nvGrpSpPr>
          <p:grpSpPr bwMode="auto">
            <a:xfrm>
              <a:off x="6988800" y="4562703"/>
              <a:ext cx="712470" cy="1027324"/>
              <a:chOff x="12762" y="10336"/>
              <a:chExt cx="1027" cy="1700"/>
            </a:xfrm>
          </p:grpSpPr>
          <p:sp>
            <p:nvSpPr>
              <p:cNvPr id="205009" name="Rectangle 209"/>
              <p:cNvSpPr>
                <a:spLocks noChangeArrowheads="1"/>
              </p:cNvSpPr>
              <p:nvPr/>
            </p:nvSpPr>
            <p:spPr bwMode="auto">
              <a:xfrm>
                <a:off x="12824" y="10394"/>
                <a:ext cx="965" cy="1642"/>
              </a:xfrm>
              <a:prstGeom prst="rect">
                <a:avLst/>
              </a:prstGeom>
              <a:solidFill>
                <a:srgbClr val="969696"/>
              </a:solidFill>
              <a:ln w="9525">
                <a:solidFill>
                  <a:srgbClr val="000000"/>
                </a:solidFill>
                <a:miter lim="800000"/>
                <a:headEnd/>
                <a:tailEnd/>
              </a:ln>
            </p:spPr>
            <p:txBody>
              <a:bodyPr>
                <a:prstTxWarp prst="textNoShape">
                  <a:avLst/>
                </a:prstTxWarp>
              </a:bodyPr>
              <a:lstStyle/>
              <a:p>
                <a:endParaRPr lang="en-US"/>
              </a:p>
            </p:txBody>
          </p:sp>
          <p:sp>
            <p:nvSpPr>
              <p:cNvPr id="205010" name="Rectangle 210"/>
              <p:cNvSpPr>
                <a:spLocks noChangeArrowheads="1"/>
              </p:cNvSpPr>
              <p:nvPr/>
            </p:nvSpPr>
            <p:spPr bwMode="auto">
              <a:xfrm>
                <a:off x="12766" y="10336"/>
                <a:ext cx="965" cy="1642"/>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5011" name="Line 211"/>
              <p:cNvSpPr>
                <a:spLocks noChangeShapeType="1"/>
              </p:cNvSpPr>
              <p:nvPr/>
            </p:nvSpPr>
            <p:spPr bwMode="auto">
              <a:xfrm>
                <a:off x="12766" y="10682"/>
                <a:ext cx="965"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12" name="Line 212"/>
              <p:cNvSpPr>
                <a:spLocks noChangeShapeType="1"/>
              </p:cNvSpPr>
              <p:nvPr/>
            </p:nvSpPr>
            <p:spPr bwMode="auto">
              <a:xfrm>
                <a:off x="12780" y="11042"/>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13" name="Line 213"/>
              <p:cNvSpPr>
                <a:spLocks noChangeShapeType="1"/>
              </p:cNvSpPr>
              <p:nvPr/>
            </p:nvSpPr>
            <p:spPr bwMode="auto">
              <a:xfrm>
                <a:off x="12764" y="11374"/>
                <a:ext cx="980"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14" name="Line 214"/>
              <p:cNvSpPr>
                <a:spLocks noChangeShapeType="1"/>
              </p:cNvSpPr>
              <p:nvPr/>
            </p:nvSpPr>
            <p:spPr bwMode="auto">
              <a:xfrm>
                <a:off x="12762" y="11675"/>
                <a:ext cx="967" cy="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205015" name="Line 215"/>
            <p:cNvSpPr>
              <a:spLocks noChangeShapeType="1"/>
            </p:cNvSpPr>
            <p:nvPr/>
          </p:nvSpPr>
          <p:spPr bwMode="auto">
            <a:xfrm flipH="1">
              <a:off x="3794909" y="2016882"/>
              <a:ext cx="324803" cy="118745"/>
            </a:xfrm>
            <a:prstGeom prst="line">
              <a:avLst/>
            </a:prstGeom>
            <a:noFill/>
            <a:ln w="9525">
              <a:solidFill>
                <a:srgbClr val="000000"/>
              </a:solidFill>
              <a:round/>
              <a:headEnd/>
              <a:tailEnd type="triangle" w="med" len="med"/>
            </a:ln>
          </p:spPr>
          <p:txBody>
            <a:bodyPr lIns="101882" tIns="50941" rIns="101882" bIns="50941">
              <a:prstTxWarp prst="textNoShape">
                <a:avLst/>
              </a:prstTxWarp>
            </a:bodyPr>
            <a:lstStyle/>
            <a:p>
              <a:endParaRPr lang="en-US"/>
            </a:p>
          </p:txBody>
        </p:sp>
        <p:sp>
          <p:nvSpPr>
            <p:cNvPr id="205016" name="Text Box 216"/>
            <p:cNvSpPr txBox="1">
              <a:spLocks noChangeArrowheads="1"/>
            </p:cNvSpPr>
            <p:nvPr/>
          </p:nvSpPr>
          <p:spPr bwMode="auto">
            <a:xfrm>
              <a:off x="7130247" y="1676840"/>
              <a:ext cx="529114" cy="415607"/>
            </a:xfrm>
            <a:prstGeom prst="rect">
              <a:avLst/>
            </a:prstGeom>
            <a:noFill/>
            <a:ln w="9525">
              <a:noFill/>
              <a:miter lim="800000"/>
              <a:headEnd/>
              <a:tailEnd/>
            </a:ln>
          </p:spPr>
          <p:txBody>
            <a:bodyPr lIns="101882" tIns="50941" rIns="101882" bIns="50941">
              <a:prstTxWarp prst="textNoShape">
                <a:avLst/>
              </a:prstTxWarp>
            </a:bodyPr>
            <a:lstStyle/>
            <a:p>
              <a:pPr algn="l" eaLnBrk="1" hangingPunct="1"/>
              <a:r>
                <a:rPr lang="en-US" sz="1600" dirty="0">
                  <a:solidFill>
                    <a:srgbClr val="FF0000"/>
                  </a:solidFill>
                  <a:latin typeface="Symbol" charset="2"/>
                </a:rPr>
                <a:t>l</a:t>
              </a:r>
              <a:r>
                <a:rPr lang="en-US" sz="1600" baseline="-25000" dirty="0">
                  <a:solidFill>
                    <a:srgbClr val="FF0000"/>
                  </a:solidFill>
                  <a:latin typeface="Arial" charset="0"/>
                </a:rPr>
                <a:t>out</a:t>
              </a:r>
              <a:endParaRPr lang="en-US" sz="1600" dirty="0"/>
            </a:p>
          </p:txBody>
        </p:sp>
        <p:sp>
          <p:nvSpPr>
            <p:cNvPr id="205017" name="Line 217"/>
            <p:cNvSpPr>
              <a:spLocks noChangeShapeType="1"/>
            </p:cNvSpPr>
            <p:nvPr/>
          </p:nvSpPr>
          <p:spPr bwMode="auto">
            <a:xfrm>
              <a:off x="7535376" y="2070857"/>
              <a:ext cx="220028" cy="248285"/>
            </a:xfrm>
            <a:prstGeom prst="line">
              <a:avLst/>
            </a:prstGeom>
            <a:noFill/>
            <a:ln w="9525">
              <a:solidFill>
                <a:srgbClr val="000000"/>
              </a:solidFill>
              <a:round/>
              <a:headEnd/>
              <a:tailEnd type="triangle" w="med" len="med"/>
            </a:ln>
          </p:spPr>
          <p:txBody>
            <a:bodyPr lIns="101882" tIns="50941" rIns="101882" bIns="50941">
              <a:prstTxWarp prst="textNoShape">
                <a:avLst/>
              </a:prstTxWarp>
            </a:bodyPr>
            <a:lstStyle/>
            <a:p>
              <a:endParaRPr lang="en-US"/>
            </a:p>
          </p:txBody>
        </p:sp>
        <p:sp>
          <p:nvSpPr>
            <p:cNvPr id="205018" name="Line 218"/>
            <p:cNvSpPr>
              <a:spLocks noChangeShapeType="1"/>
            </p:cNvSpPr>
            <p:nvPr/>
          </p:nvSpPr>
          <p:spPr bwMode="auto">
            <a:xfrm flipH="1">
              <a:off x="5673874" y="3276299"/>
              <a:ext cx="272415" cy="269875"/>
            </a:xfrm>
            <a:prstGeom prst="line">
              <a:avLst/>
            </a:prstGeom>
            <a:noFill/>
            <a:ln w="9525">
              <a:solidFill>
                <a:srgbClr val="000000"/>
              </a:solidFill>
              <a:round/>
              <a:headEnd/>
              <a:tailEnd type="triangle" w="med" len="med"/>
            </a:ln>
          </p:spPr>
          <p:txBody>
            <a:bodyPr lIns="101882" tIns="50941" rIns="101882" bIns="50941">
              <a:prstTxWarp prst="textNoShape">
                <a:avLst/>
              </a:prstTxWarp>
            </a:bodyPr>
            <a:lstStyle/>
            <a:p>
              <a:endParaRPr lang="en-US"/>
            </a:p>
          </p:txBody>
        </p:sp>
        <p:grpSp>
          <p:nvGrpSpPr>
            <p:cNvPr id="13" name="Group 219"/>
            <p:cNvGrpSpPr>
              <a:grpSpLocks/>
            </p:cNvGrpSpPr>
            <p:nvPr/>
          </p:nvGrpSpPr>
          <p:grpSpPr bwMode="auto">
            <a:xfrm>
              <a:off x="4666288" y="3438224"/>
              <a:ext cx="1180465" cy="478578"/>
              <a:chOff x="9542" y="11900"/>
              <a:chExt cx="1624" cy="640"/>
            </a:xfrm>
          </p:grpSpPr>
          <p:sp>
            <p:nvSpPr>
              <p:cNvPr id="205020" name="Oval 220"/>
              <p:cNvSpPr>
                <a:spLocks noChangeArrowheads="1"/>
              </p:cNvSpPr>
              <p:nvPr/>
            </p:nvSpPr>
            <p:spPr bwMode="auto">
              <a:xfrm>
                <a:off x="9557" y="12185"/>
                <a:ext cx="1608" cy="355"/>
              </a:xfrm>
              <a:prstGeom prst="ellipse">
                <a:avLst/>
              </a:prstGeom>
              <a:solidFill>
                <a:srgbClr val="C0C0C0"/>
              </a:solidFill>
              <a:ln w="12700">
                <a:solidFill>
                  <a:srgbClr val="808080"/>
                </a:solidFill>
                <a:round/>
                <a:headEnd/>
                <a:tailEnd/>
              </a:ln>
            </p:spPr>
            <p:txBody>
              <a:bodyPr wrap="none" anchor="ctr">
                <a:prstTxWarp prst="textNoShape">
                  <a:avLst/>
                </a:prstTxWarp>
              </a:bodyPr>
              <a:lstStyle/>
              <a:p>
                <a:endParaRPr lang="en-US"/>
              </a:p>
            </p:txBody>
          </p:sp>
          <p:sp>
            <p:nvSpPr>
              <p:cNvPr id="205021" name="Line 221"/>
              <p:cNvSpPr>
                <a:spLocks noChangeShapeType="1"/>
              </p:cNvSpPr>
              <p:nvPr/>
            </p:nvSpPr>
            <p:spPr bwMode="auto">
              <a:xfrm>
                <a:off x="9557" y="12156"/>
                <a:ext cx="1" cy="219"/>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205022" name="Line 222"/>
              <p:cNvSpPr>
                <a:spLocks noChangeShapeType="1"/>
              </p:cNvSpPr>
              <p:nvPr/>
            </p:nvSpPr>
            <p:spPr bwMode="auto">
              <a:xfrm>
                <a:off x="11165" y="12156"/>
                <a:ext cx="1" cy="219"/>
              </a:xfrm>
              <a:prstGeom prst="line">
                <a:avLst/>
              </a:prstGeom>
              <a:noFill/>
              <a:ln w="12700">
                <a:solidFill>
                  <a:srgbClr val="808080"/>
                </a:solidFill>
                <a:round/>
                <a:headEnd/>
                <a:tailEnd/>
              </a:ln>
            </p:spPr>
            <p:txBody>
              <a:bodyPr wrap="none" anchor="ctr">
                <a:prstTxWarp prst="textNoShape">
                  <a:avLst/>
                </a:prstTxWarp>
              </a:bodyPr>
              <a:lstStyle/>
              <a:p>
                <a:endParaRPr lang="en-US"/>
              </a:p>
            </p:txBody>
          </p:sp>
          <p:sp>
            <p:nvSpPr>
              <p:cNvPr id="205023" name="Rectangle 223"/>
              <p:cNvSpPr>
                <a:spLocks noChangeArrowheads="1"/>
              </p:cNvSpPr>
              <p:nvPr/>
            </p:nvSpPr>
            <p:spPr bwMode="auto">
              <a:xfrm>
                <a:off x="9557" y="12156"/>
                <a:ext cx="381" cy="215"/>
              </a:xfrm>
              <a:prstGeom prst="rect">
                <a:avLst/>
              </a:prstGeom>
              <a:solidFill>
                <a:srgbClr val="C0C0C0"/>
              </a:solidFill>
              <a:ln w="12700">
                <a:noFill/>
                <a:miter lim="800000"/>
                <a:headEnd/>
                <a:tailEnd/>
              </a:ln>
            </p:spPr>
            <p:txBody>
              <a:bodyPr anchor="ctr">
                <a:prstTxWarp prst="textNoShape">
                  <a:avLst/>
                </a:prstTxWarp>
              </a:bodyPr>
              <a:lstStyle/>
              <a:p>
                <a:pPr eaLnBrk="1" hangingPunct="1"/>
                <a:endParaRPr lang="en-US" sz="2200" dirty="0"/>
              </a:p>
            </p:txBody>
          </p:sp>
          <p:sp>
            <p:nvSpPr>
              <p:cNvPr id="205024" name="Rectangle 224"/>
              <p:cNvSpPr>
                <a:spLocks noChangeArrowheads="1"/>
              </p:cNvSpPr>
              <p:nvPr/>
            </p:nvSpPr>
            <p:spPr bwMode="auto">
              <a:xfrm>
                <a:off x="10679" y="12141"/>
                <a:ext cx="486" cy="215"/>
              </a:xfrm>
              <a:prstGeom prst="rect">
                <a:avLst/>
              </a:prstGeom>
              <a:solidFill>
                <a:srgbClr val="C0C0C0"/>
              </a:solidFill>
              <a:ln w="12700">
                <a:noFill/>
                <a:miter lim="800000"/>
                <a:headEnd/>
                <a:tailEnd/>
              </a:ln>
            </p:spPr>
            <p:txBody>
              <a:bodyPr anchor="ctr">
                <a:prstTxWarp prst="textNoShape">
                  <a:avLst/>
                </a:prstTxWarp>
              </a:bodyPr>
              <a:lstStyle/>
              <a:p>
                <a:pPr eaLnBrk="1" hangingPunct="1"/>
                <a:endParaRPr lang="en-US" sz="2200" dirty="0"/>
              </a:p>
            </p:txBody>
          </p:sp>
          <p:sp>
            <p:nvSpPr>
              <p:cNvPr id="205025" name="Oval 225"/>
              <p:cNvSpPr>
                <a:spLocks noChangeArrowheads="1"/>
              </p:cNvSpPr>
              <p:nvPr/>
            </p:nvSpPr>
            <p:spPr bwMode="auto">
              <a:xfrm>
                <a:off x="9542" y="11900"/>
                <a:ext cx="1608" cy="414"/>
              </a:xfrm>
              <a:prstGeom prst="ellipse">
                <a:avLst/>
              </a:prstGeom>
              <a:solidFill>
                <a:srgbClr val="C0C0C0"/>
              </a:solidFill>
              <a:ln w="12700">
                <a:solidFill>
                  <a:srgbClr val="808080"/>
                </a:solidFill>
                <a:round/>
                <a:headEnd/>
                <a:tailEnd/>
              </a:ln>
            </p:spPr>
            <p:txBody>
              <a:bodyPr wrap="none" anchor="ctr">
                <a:prstTxWarp prst="textNoShape">
                  <a:avLst/>
                </a:prstTxWarp>
              </a:bodyPr>
              <a:lstStyle/>
              <a:p>
                <a:endParaRPr lang="en-US"/>
              </a:p>
            </p:txBody>
          </p:sp>
          <p:grpSp>
            <p:nvGrpSpPr>
              <p:cNvPr id="14" name="Group 226"/>
              <p:cNvGrpSpPr>
                <a:grpSpLocks/>
              </p:cNvGrpSpPr>
              <p:nvPr/>
            </p:nvGrpSpPr>
            <p:grpSpPr bwMode="auto">
              <a:xfrm>
                <a:off x="9930" y="11991"/>
                <a:ext cx="796" cy="242"/>
                <a:chOff x="2848" y="848"/>
                <a:chExt cx="140" cy="98"/>
              </a:xfrm>
            </p:grpSpPr>
            <p:sp>
              <p:nvSpPr>
                <p:cNvPr id="205027" name="Line 227"/>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5028" name="Line 228"/>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5029" name="Line 229"/>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prstTxWarp prst="textNoShape">
                    <a:avLst/>
                  </a:prstTxWarp>
                </a:bodyPr>
                <a:lstStyle/>
                <a:p>
                  <a:endParaRPr lang="en-US"/>
                </a:p>
              </p:txBody>
            </p:sp>
          </p:grpSp>
          <p:grpSp>
            <p:nvGrpSpPr>
              <p:cNvPr id="15" name="Group 230"/>
              <p:cNvGrpSpPr>
                <a:grpSpLocks/>
              </p:cNvGrpSpPr>
              <p:nvPr/>
            </p:nvGrpSpPr>
            <p:grpSpPr bwMode="auto">
              <a:xfrm flipV="1">
                <a:off x="9930" y="11987"/>
                <a:ext cx="796" cy="242"/>
                <a:chOff x="2848" y="848"/>
                <a:chExt cx="140" cy="98"/>
              </a:xfrm>
            </p:grpSpPr>
            <p:sp>
              <p:nvSpPr>
                <p:cNvPr id="205031" name="Line 231"/>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5032" name="Line 232"/>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5033" name="Line 233"/>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prstTxWarp prst="textNoShape">
                    <a:avLst/>
                  </a:prstTxWarp>
                </a:bodyPr>
                <a:lstStyle/>
                <a:p>
                  <a:endParaRPr lang="en-US"/>
                </a:p>
              </p:txBody>
            </p:sp>
          </p:grpSp>
          <p:grpSp>
            <p:nvGrpSpPr>
              <p:cNvPr id="16" name="Group 234"/>
              <p:cNvGrpSpPr>
                <a:grpSpLocks/>
              </p:cNvGrpSpPr>
              <p:nvPr/>
            </p:nvGrpSpPr>
            <p:grpSpPr bwMode="auto">
              <a:xfrm>
                <a:off x="10534" y="12050"/>
                <a:ext cx="476" cy="374"/>
                <a:chOff x="11283" y="10423"/>
                <a:chExt cx="475" cy="374"/>
              </a:xfrm>
            </p:grpSpPr>
            <p:sp>
              <p:nvSpPr>
                <p:cNvPr id="205035" name="Rectangle 235"/>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5036" name="Line 236"/>
                <p:cNvSpPr>
                  <a:spLocks noChangeShapeType="1"/>
                </p:cNvSpPr>
                <p:nvPr/>
              </p:nvSpPr>
              <p:spPr bwMode="auto">
                <a:xfrm>
                  <a:off x="1168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37" name="Line 237"/>
                <p:cNvSpPr>
                  <a:spLocks noChangeShapeType="1"/>
                </p:cNvSpPr>
                <p:nvPr/>
              </p:nvSpPr>
              <p:spPr bwMode="auto">
                <a:xfrm>
                  <a:off x="11621"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38" name="Line 238"/>
                <p:cNvSpPr>
                  <a:spLocks noChangeShapeType="1"/>
                </p:cNvSpPr>
                <p:nvPr/>
              </p:nvSpPr>
              <p:spPr bwMode="auto">
                <a:xfrm>
                  <a:off x="1155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39" name="Line 239"/>
                <p:cNvSpPr>
                  <a:spLocks noChangeShapeType="1"/>
                </p:cNvSpPr>
                <p:nvPr/>
              </p:nvSpPr>
              <p:spPr bwMode="auto">
                <a:xfrm>
                  <a:off x="11491" y="10495"/>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40" name="Line 240"/>
                <p:cNvSpPr>
                  <a:spLocks noChangeShapeType="1"/>
                </p:cNvSpPr>
                <p:nvPr/>
              </p:nvSpPr>
              <p:spPr bwMode="auto">
                <a:xfrm>
                  <a:off x="11426" y="10495"/>
                  <a:ext cx="2"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41" name="Line 241"/>
                <p:cNvSpPr>
                  <a:spLocks noChangeShapeType="1"/>
                </p:cNvSpPr>
                <p:nvPr/>
              </p:nvSpPr>
              <p:spPr bwMode="auto">
                <a:xfrm>
                  <a:off x="11360" y="10495"/>
                  <a:ext cx="3" cy="231"/>
                </a:xfrm>
                <a:prstGeom prst="line">
                  <a:avLst/>
                </a:prstGeom>
                <a:noFill/>
                <a:ln w="9525">
                  <a:solidFill>
                    <a:srgbClr val="000000"/>
                  </a:solidFill>
                  <a:round/>
                  <a:headEnd/>
                  <a:tailEnd/>
                </a:ln>
              </p:spPr>
              <p:txBody>
                <a:bodyPr>
                  <a:prstTxWarp prst="textNoShape">
                    <a:avLst/>
                  </a:prstTxWarp>
                </a:bodyPr>
                <a:lstStyle/>
                <a:p>
                  <a:endParaRPr lang="en-US"/>
                </a:p>
              </p:txBody>
            </p:sp>
          </p:grpSp>
        </p:grpSp>
        <p:sp>
          <p:nvSpPr>
            <p:cNvPr id="205042" name="Line 242"/>
            <p:cNvSpPr>
              <a:spLocks noChangeShapeType="1"/>
            </p:cNvSpPr>
            <p:nvPr/>
          </p:nvSpPr>
          <p:spPr bwMode="auto">
            <a:xfrm>
              <a:off x="5911364" y="2491862"/>
              <a:ext cx="303848" cy="1800"/>
            </a:xfrm>
            <a:prstGeom prst="line">
              <a:avLst/>
            </a:prstGeom>
            <a:noFill/>
            <a:ln w="38100">
              <a:solidFill>
                <a:srgbClr val="FFFFFF"/>
              </a:solidFill>
              <a:prstDash val="sysDot"/>
              <a:round/>
              <a:headEnd/>
              <a:tailEnd/>
            </a:ln>
          </p:spPr>
          <p:txBody>
            <a:bodyPr lIns="101882" tIns="50941" rIns="101882" bIns="50941">
              <a:prstTxWarp prst="textNoShape">
                <a:avLst/>
              </a:prstTxWarp>
            </a:bodyPr>
            <a:lstStyle/>
            <a:p>
              <a:endParaRPr lang="en-US"/>
            </a:p>
          </p:txBody>
        </p:sp>
        <p:grpSp>
          <p:nvGrpSpPr>
            <p:cNvPr id="17" name="Group 243"/>
            <p:cNvGrpSpPr>
              <a:grpSpLocks/>
            </p:cNvGrpSpPr>
            <p:nvPr/>
          </p:nvGrpSpPr>
          <p:grpSpPr bwMode="auto">
            <a:xfrm>
              <a:off x="3658701" y="2124832"/>
              <a:ext cx="99537" cy="307658"/>
              <a:chOff x="10104" y="10005"/>
              <a:chExt cx="137" cy="411"/>
            </a:xfrm>
          </p:grpSpPr>
          <p:sp>
            <p:nvSpPr>
              <p:cNvPr id="205044" name="Oval 244"/>
              <p:cNvSpPr>
                <a:spLocks noChangeArrowheads="1"/>
              </p:cNvSpPr>
              <p:nvPr/>
            </p:nvSpPr>
            <p:spPr bwMode="auto">
              <a:xfrm>
                <a:off x="10104" y="10005"/>
                <a:ext cx="137" cy="138"/>
              </a:xfrm>
              <a:prstGeom prst="ellipse">
                <a:avLst/>
              </a:prstGeom>
              <a:solidFill>
                <a:srgbClr val="FF0000"/>
              </a:solidFill>
              <a:ln w="9525">
                <a:solidFill>
                  <a:srgbClr val="FF0000"/>
                </a:solidFill>
                <a:round/>
                <a:headEnd/>
                <a:tailEnd/>
              </a:ln>
            </p:spPr>
            <p:txBody>
              <a:bodyPr>
                <a:prstTxWarp prst="textNoShape">
                  <a:avLst/>
                </a:prstTxWarp>
              </a:bodyPr>
              <a:lstStyle/>
              <a:p>
                <a:endParaRPr lang="en-US"/>
              </a:p>
            </p:txBody>
          </p:sp>
          <p:sp>
            <p:nvSpPr>
              <p:cNvPr id="205045" name="Oval 245"/>
              <p:cNvSpPr>
                <a:spLocks noChangeArrowheads="1"/>
              </p:cNvSpPr>
              <p:nvPr/>
            </p:nvSpPr>
            <p:spPr bwMode="auto">
              <a:xfrm>
                <a:off x="10104" y="10278"/>
                <a:ext cx="137" cy="138"/>
              </a:xfrm>
              <a:prstGeom prst="ellipse">
                <a:avLst/>
              </a:prstGeom>
              <a:solidFill>
                <a:srgbClr val="FF0000"/>
              </a:solidFill>
              <a:ln w="9525">
                <a:solidFill>
                  <a:srgbClr val="FF0000"/>
                </a:solidFill>
                <a:round/>
                <a:headEnd/>
                <a:tailEnd/>
              </a:ln>
            </p:spPr>
            <p:txBody>
              <a:bodyPr>
                <a:prstTxWarp prst="textNoShape">
                  <a:avLst/>
                </a:prstTxWarp>
              </a:bodyPr>
              <a:lstStyle/>
              <a:p>
                <a:endParaRPr lang="en-US"/>
              </a:p>
            </p:txBody>
          </p:sp>
        </p:grpSp>
        <p:sp>
          <p:nvSpPr>
            <p:cNvPr id="205046" name="Text Box 246"/>
            <p:cNvSpPr txBox="1">
              <a:spLocks noChangeArrowheads="1"/>
            </p:cNvSpPr>
            <p:nvPr/>
          </p:nvSpPr>
          <p:spPr bwMode="auto">
            <a:xfrm>
              <a:off x="4018040" y="2121520"/>
              <a:ext cx="2263140" cy="543348"/>
            </a:xfrm>
            <a:prstGeom prst="rect">
              <a:avLst/>
            </a:prstGeom>
            <a:noFill/>
            <a:ln w="9525">
              <a:noFill/>
              <a:miter lim="800000"/>
              <a:headEnd/>
              <a:tailEnd/>
            </a:ln>
          </p:spPr>
          <p:txBody>
            <a:bodyPr lIns="101882" tIns="50941" rIns="101882" bIns="50941">
              <a:prstTxWarp prst="textNoShape">
                <a:avLst/>
              </a:prstTxWarp>
            </a:bodyPr>
            <a:lstStyle/>
            <a:p>
              <a:pPr algn="r" eaLnBrk="1" hangingPunct="1"/>
              <a:r>
                <a:rPr lang="en-US" dirty="0" err="1">
                  <a:solidFill>
                    <a:srgbClr val="FF0000"/>
                  </a:solidFill>
                  <a:latin typeface="Symbol" charset="2"/>
                </a:rPr>
                <a:t>l</a:t>
              </a:r>
              <a:r>
                <a:rPr lang="en-US" dirty="0" err="1">
                  <a:solidFill>
                    <a:srgbClr val="FF0000"/>
                  </a:solidFill>
                  <a:latin typeface="Arial" charset="0"/>
                </a:rPr>
                <a:t>'</a:t>
              </a:r>
              <a:r>
                <a:rPr lang="en-US" baseline="-25000" dirty="0" err="1">
                  <a:solidFill>
                    <a:srgbClr val="FF0000"/>
                  </a:solidFill>
                  <a:latin typeface="Arial" charset="0"/>
                </a:rPr>
                <a:t>in</a:t>
              </a:r>
              <a:r>
                <a:rPr lang="en-US" sz="1600" baseline="-25000" dirty="0">
                  <a:solidFill>
                    <a:srgbClr val="FF0000"/>
                  </a:solidFill>
                  <a:latin typeface="Arial" charset="0"/>
                </a:rPr>
                <a:t> </a:t>
              </a:r>
              <a:r>
                <a:rPr lang="en-US" sz="1600" dirty="0">
                  <a:solidFill>
                    <a:srgbClr val="FF0000"/>
                  </a:solidFill>
                  <a:latin typeface="Arial" charset="0"/>
                </a:rPr>
                <a:t>: original data, plus retransmitted data</a:t>
              </a:r>
              <a:endParaRPr lang="en-US" sz="1600" dirty="0"/>
            </a:p>
          </p:txBody>
        </p:sp>
        <p:sp>
          <p:nvSpPr>
            <p:cNvPr id="205047" name="Line 247"/>
            <p:cNvSpPr>
              <a:spLocks noChangeShapeType="1"/>
            </p:cNvSpPr>
            <p:nvPr/>
          </p:nvSpPr>
          <p:spPr bwMode="auto">
            <a:xfrm flipH="1">
              <a:off x="3805386" y="2319142"/>
              <a:ext cx="335280" cy="43180"/>
            </a:xfrm>
            <a:prstGeom prst="line">
              <a:avLst/>
            </a:prstGeom>
            <a:noFill/>
            <a:ln w="9525">
              <a:solidFill>
                <a:srgbClr val="000000"/>
              </a:solidFill>
              <a:round/>
              <a:headEnd/>
              <a:tailEnd type="triangle" w="med" len="med"/>
            </a:ln>
          </p:spPr>
          <p:txBody>
            <a:bodyPr lIns="101882" tIns="50941" rIns="101882" bIns="50941">
              <a:prstTxWarp prst="textNoShape">
                <a:avLst/>
              </a:prstTxWarp>
            </a:bodyPr>
            <a:lstStyle/>
            <a:p>
              <a:endParaRPr lang="en-US"/>
            </a:p>
          </p:txBody>
        </p:sp>
        <p:sp>
          <p:nvSpPr>
            <p:cNvPr id="205048" name="Oval 248"/>
            <p:cNvSpPr>
              <a:spLocks noChangeArrowheads="1"/>
            </p:cNvSpPr>
            <p:nvPr/>
          </p:nvSpPr>
          <p:spPr bwMode="auto">
            <a:xfrm>
              <a:off x="5429399" y="4470945"/>
              <a:ext cx="1171734" cy="266277"/>
            </a:xfrm>
            <a:prstGeom prst="ellipse">
              <a:avLst/>
            </a:prstGeom>
            <a:solidFill>
              <a:srgbClr val="C0C0C0"/>
            </a:solidFill>
            <a:ln w="12700">
              <a:solidFill>
                <a:srgbClr val="808080"/>
              </a:solidFill>
              <a:round/>
              <a:headEnd/>
              <a:tailEnd/>
            </a:ln>
          </p:spPr>
          <p:txBody>
            <a:bodyPr wrap="none" lIns="101882" tIns="50941" rIns="101882" bIns="50941" anchor="ctr">
              <a:prstTxWarp prst="textNoShape">
                <a:avLst/>
              </a:prstTxWarp>
            </a:bodyPr>
            <a:lstStyle/>
            <a:p>
              <a:endParaRPr lang="en-US"/>
            </a:p>
          </p:txBody>
        </p:sp>
        <p:sp>
          <p:nvSpPr>
            <p:cNvPr id="205049" name="Line 249"/>
            <p:cNvSpPr>
              <a:spLocks noChangeShapeType="1"/>
            </p:cNvSpPr>
            <p:nvPr/>
          </p:nvSpPr>
          <p:spPr bwMode="auto">
            <a:xfrm>
              <a:off x="5429398" y="4449355"/>
              <a:ext cx="1747" cy="165523"/>
            </a:xfrm>
            <a:prstGeom prst="line">
              <a:avLst/>
            </a:prstGeom>
            <a:noFill/>
            <a:ln w="12700">
              <a:solidFill>
                <a:srgbClr val="000000"/>
              </a:solidFill>
              <a:round/>
              <a:headEnd/>
              <a:tailEnd/>
            </a:ln>
          </p:spPr>
          <p:txBody>
            <a:bodyPr wrap="none" lIns="101882" tIns="50941" rIns="101882" bIns="50941" anchor="ctr">
              <a:prstTxWarp prst="textNoShape">
                <a:avLst/>
              </a:prstTxWarp>
            </a:bodyPr>
            <a:lstStyle/>
            <a:p>
              <a:endParaRPr lang="en-US"/>
            </a:p>
          </p:txBody>
        </p:sp>
        <p:sp>
          <p:nvSpPr>
            <p:cNvPr id="205050" name="Line 250"/>
            <p:cNvSpPr>
              <a:spLocks noChangeShapeType="1"/>
            </p:cNvSpPr>
            <p:nvPr/>
          </p:nvSpPr>
          <p:spPr bwMode="auto">
            <a:xfrm>
              <a:off x="6601133" y="4449355"/>
              <a:ext cx="0" cy="165523"/>
            </a:xfrm>
            <a:prstGeom prst="line">
              <a:avLst/>
            </a:prstGeom>
            <a:noFill/>
            <a:ln w="12700">
              <a:solidFill>
                <a:srgbClr val="808080"/>
              </a:solidFill>
              <a:round/>
              <a:headEnd/>
              <a:tailEnd/>
            </a:ln>
          </p:spPr>
          <p:txBody>
            <a:bodyPr wrap="none" lIns="101882" tIns="50941" rIns="101882" bIns="50941" anchor="ctr">
              <a:prstTxWarp prst="textNoShape">
                <a:avLst/>
              </a:prstTxWarp>
            </a:bodyPr>
            <a:lstStyle/>
            <a:p>
              <a:endParaRPr lang="en-US"/>
            </a:p>
          </p:txBody>
        </p:sp>
        <p:sp>
          <p:nvSpPr>
            <p:cNvPr id="205051" name="Rectangle 251"/>
            <p:cNvSpPr>
              <a:spLocks noChangeArrowheads="1"/>
            </p:cNvSpPr>
            <p:nvPr/>
          </p:nvSpPr>
          <p:spPr bwMode="auto">
            <a:xfrm>
              <a:off x="5429399" y="4449356"/>
              <a:ext cx="277654" cy="161925"/>
            </a:xfrm>
            <a:prstGeom prst="rect">
              <a:avLst/>
            </a:prstGeom>
            <a:solidFill>
              <a:srgbClr val="C0C0C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205052" name="Rectangle 252"/>
            <p:cNvSpPr>
              <a:spLocks noChangeArrowheads="1"/>
            </p:cNvSpPr>
            <p:nvPr/>
          </p:nvSpPr>
          <p:spPr bwMode="auto">
            <a:xfrm>
              <a:off x="6246644" y="4438561"/>
              <a:ext cx="354489" cy="161925"/>
            </a:xfrm>
            <a:prstGeom prst="rect">
              <a:avLst/>
            </a:prstGeom>
            <a:solidFill>
              <a:srgbClr val="C0C0C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205053" name="Oval 253"/>
            <p:cNvSpPr>
              <a:spLocks noChangeArrowheads="1"/>
            </p:cNvSpPr>
            <p:nvPr/>
          </p:nvSpPr>
          <p:spPr bwMode="auto">
            <a:xfrm>
              <a:off x="5408444" y="4258643"/>
              <a:ext cx="1169988" cy="309457"/>
            </a:xfrm>
            <a:prstGeom prst="ellipse">
              <a:avLst/>
            </a:prstGeom>
            <a:solidFill>
              <a:srgbClr val="C0C0C0"/>
            </a:solidFill>
            <a:ln w="12700">
              <a:solidFill>
                <a:srgbClr val="808080"/>
              </a:solidFill>
              <a:round/>
              <a:headEnd/>
              <a:tailEnd/>
            </a:ln>
          </p:spPr>
          <p:txBody>
            <a:bodyPr wrap="none" lIns="101882" tIns="50941" rIns="101882" bIns="50941" anchor="ctr">
              <a:prstTxWarp prst="textNoShape">
                <a:avLst/>
              </a:prstTxWarp>
            </a:bodyPr>
            <a:lstStyle/>
            <a:p>
              <a:endParaRPr lang="en-US"/>
            </a:p>
          </p:txBody>
        </p:sp>
        <p:grpSp>
          <p:nvGrpSpPr>
            <p:cNvPr id="18" name="Group 254"/>
            <p:cNvGrpSpPr>
              <a:grpSpLocks/>
            </p:cNvGrpSpPr>
            <p:nvPr/>
          </p:nvGrpSpPr>
          <p:grpSpPr bwMode="auto">
            <a:xfrm>
              <a:off x="5701814" y="4327012"/>
              <a:ext cx="579755" cy="179917"/>
              <a:chOff x="2848" y="848"/>
              <a:chExt cx="140" cy="98"/>
            </a:xfrm>
          </p:grpSpPr>
          <p:sp>
            <p:nvSpPr>
              <p:cNvPr id="205055" name="Line 255"/>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5056" name="Line 256"/>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5057" name="Line 257"/>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prstTxWarp prst="textNoShape">
                  <a:avLst/>
                </a:prstTxWarp>
              </a:bodyPr>
              <a:lstStyle/>
              <a:p>
                <a:endParaRPr lang="en-US"/>
              </a:p>
            </p:txBody>
          </p:sp>
        </p:grpSp>
        <p:grpSp>
          <p:nvGrpSpPr>
            <p:cNvPr id="19" name="Group 258"/>
            <p:cNvGrpSpPr>
              <a:grpSpLocks/>
            </p:cNvGrpSpPr>
            <p:nvPr/>
          </p:nvGrpSpPr>
          <p:grpSpPr bwMode="auto">
            <a:xfrm flipV="1">
              <a:off x="5701814" y="4323414"/>
              <a:ext cx="579755" cy="181716"/>
              <a:chOff x="2848" y="848"/>
              <a:chExt cx="140" cy="98"/>
            </a:xfrm>
          </p:grpSpPr>
          <p:sp>
            <p:nvSpPr>
              <p:cNvPr id="205059" name="Line 259"/>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5060" name="Line 260"/>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5061" name="Line 261"/>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prstTxWarp prst="textNoShape">
                  <a:avLst/>
                </a:prstTxWarp>
              </a:bodyPr>
              <a:lstStyle/>
              <a:p>
                <a:endParaRPr lang="en-US"/>
              </a:p>
            </p:txBody>
          </p:sp>
        </p:grpSp>
        <p:grpSp>
          <p:nvGrpSpPr>
            <p:cNvPr id="20" name="Group 262"/>
            <p:cNvGrpSpPr>
              <a:grpSpLocks/>
            </p:cNvGrpSpPr>
            <p:nvPr/>
          </p:nvGrpSpPr>
          <p:grpSpPr bwMode="auto">
            <a:xfrm rot="7844936">
              <a:off x="5696444" y="4476740"/>
              <a:ext cx="365230" cy="263684"/>
              <a:chOff x="11283" y="10423"/>
              <a:chExt cx="475" cy="374"/>
            </a:xfrm>
          </p:grpSpPr>
          <p:sp>
            <p:nvSpPr>
              <p:cNvPr id="205063" name="Rectangle 263"/>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5064" name="Line 264"/>
              <p:cNvSpPr>
                <a:spLocks noChangeShapeType="1"/>
              </p:cNvSpPr>
              <p:nvPr/>
            </p:nvSpPr>
            <p:spPr bwMode="auto">
              <a:xfrm>
                <a:off x="1168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65" name="Line 265"/>
              <p:cNvSpPr>
                <a:spLocks noChangeShapeType="1"/>
              </p:cNvSpPr>
              <p:nvPr/>
            </p:nvSpPr>
            <p:spPr bwMode="auto">
              <a:xfrm>
                <a:off x="11621"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66" name="Line 266"/>
              <p:cNvSpPr>
                <a:spLocks noChangeShapeType="1"/>
              </p:cNvSpPr>
              <p:nvPr/>
            </p:nvSpPr>
            <p:spPr bwMode="auto">
              <a:xfrm>
                <a:off x="1155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67" name="Line 267"/>
              <p:cNvSpPr>
                <a:spLocks noChangeShapeType="1"/>
              </p:cNvSpPr>
              <p:nvPr/>
            </p:nvSpPr>
            <p:spPr bwMode="auto">
              <a:xfrm>
                <a:off x="11491" y="10495"/>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68" name="Line 268"/>
              <p:cNvSpPr>
                <a:spLocks noChangeShapeType="1"/>
              </p:cNvSpPr>
              <p:nvPr/>
            </p:nvSpPr>
            <p:spPr bwMode="auto">
              <a:xfrm>
                <a:off x="11426" y="10495"/>
                <a:ext cx="2"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69" name="Line 269"/>
              <p:cNvSpPr>
                <a:spLocks noChangeShapeType="1"/>
              </p:cNvSpPr>
              <p:nvPr/>
            </p:nvSpPr>
            <p:spPr bwMode="auto">
              <a:xfrm>
                <a:off x="11360" y="10495"/>
                <a:ext cx="3" cy="231"/>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205070" name="Line 270"/>
            <p:cNvSpPr>
              <a:spLocks noChangeShapeType="1"/>
            </p:cNvSpPr>
            <p:nvPr/>
          </p:nvSpPr>
          <p:spPr bwMode="auto">
            <a:xfrm flipH="1" flipV="1">
              <a:off x="4400858" y="5449692"/>
              <a:ext cx="2179320" cy="21590"/>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sp>
          <p:nvSpPr>
            <p:cNvPr id="205071" name="Line 271"/>
            <p:cNvSpPr>
              <a:spLocks noChangeShapeType="1"/>
            </p:cNvSpPr>
            <p:nvPr/>
          </p:nvSpPr>
          <p:spPr bwMode="auto">
            <a:xfrm flipH="1">
              <a:off x="5081895" y="4715632"/>
              <a:ext cx="682783" cy="744855"/>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sp>
          <p:nvSpPr>
            <p:cNvPr id="205072" name="Freeform 272"/>
            <p:cNvSpPr>
              <a:spLocks/>
            </p:cNvSpPr>
            <p:nvPr/>
          </p:nvSpPr>
          <p:spPr bwMode="auto">
            <a:xfrm>
              <a:off x="3709343" y="2168012"/>
              <a:ext cx="3635693" cy="3238500"/>
            </a:xfrm>
            <a:custGeom>
              <a:avLst/>
              <a:gdLst/>
              <a:ahLst/>
              <a:cxnLst>
                <a:cxn ang="0">
                  <a:pos x="0" y="0"/>
                </a:cxn>
                <a:cxn ang="0">
                  <a:pos x="0" y="1320"/>
                </a:cxn>
                <a:cxn ang="0">
                  <a:pos x="1230" y="1350"/>
                </a:cxn>
                <a:cxn ang="0">
                  <a:pos x="495" y="2040"/>
                </a:cxn>
                <a:cxn ang="0">
                  <a:pos x="4515" y="2115"/>
                </a:cxn>
                <a:cxn ang="0">
                  <a:pos x="2220" y="4500"/>
                </a:cxn>
                <a:cxn ang="0">
                  <a:pos x="5205" y="4500"/>
                </a:cxn>
                <a:cxn ang="0">
                  <a:pos x="5205" y="3405"/>
                </a:cxn>
              </a:cxnLst>
              <a:rect l="0" t="0" r="r" b="b"/>
              <a:pathLst>
                <a:path w="5205" h="4500">
                  <a:moveTo>
                    <a:pt x="0" y="0"/>
                  </a:moveTo>
                  <a:lnTo>
                    <a:pt x="0" y="1320"/>
                  </a:lnTo>
                  <a:lnTo>
                    <a:pt x="1230" y="1350"/>
                  </a:lnTo>
                  <a:lnTo>
                    <a:pt x="495" y="2040"/>
                  </a:lnTo>
                  <a:lnTo>
                    <a:pt x="4515" y="2115"/>
                  </a:lnTo>
                  <a:lnTo>
                    <a:pt x="2220" y="4500"/>
                  </a:lnTo>
                  <a:lnTo>
                    <a:pt x="5205" y="4500"/>
                  </a:lnTo>
                  <a:lnTo>
                    <a:pt x="5205" y="3405"/>
                  </a:lnTo>
                </a:path>
              </a:pathLst>
            </a:custGeom>
            <a:noFill/>
            <a:ln w="38100" cmpd="sng">
              <a:solidFill>
                <a:srgbClr val="FF0000"/>
              </a:solidFill>
              <a:round/>
              <a:headEnd type="none" w="med" len="med"/>
              <a:tailEnd type="triangle" w="med" len="med"/>
            </a:ln>
          </p:spPr>
          <p:txBody>
            <a:bodyPr lIns="101882" tIns="50941" rIns="101882" bIns="50941">
              <a:prstTxWarp prst="textNoShape">
                <a:avLst/>
              </a:prstTxWarp>
            </a:bodyPr>
            <a:lstStyle/>
            <a:p>
              <a:endParaRPr lang="en-US"/>
            </a:p>
          </p:txBody>
        </p:sp>
        <p:sp>
          <p:nvSpPr>
            <p:cNvPr id="205073" name="Oval 273"/>
            <p:cNvSpPr>
              <a:spLocks noChangeArrowheads="1"/>
            </p:cNvSpPr>
            <p:nvPr/>
          </p:nvSpPr>
          <p:spPr bwMode="auto">
            <a:xfrm>
              <a:off x="3492808" y="5377725"/>
              <a:ext cx="1168241" cy="266277"/>
            </a:xfrm>
            <a:prstGeom prst="ellipse">
              <a:avLst/>
            </a:prstGeom>
            <a:solidFill>
              <a:srgbClr val="C0C0C0"/>
            </a:solidFill>
            <a:ln w="12700">
              <a:solidFill>
                <a:srgbClr val="808080"/>
              </a:solidFill>
              <a:round/>
              <a:headEnd/>
              <a:tailEnd/>
            </a:ln>
          </p:spPr>
          <p:txBody>
            <a:bodyPr wrap="none" lIns="101882" tIns="50941" rIns="101882" bIns="50941" anchor="ctr">
              <a:prstTxWarp prst="textNoShape">
                <a:avLst/>
              </a:prstTxWarp>
            </a:bodyPr>
            <a:lstStyle/>
            <a:p>
              <a:endParaRPr lang="en-US"/>
            </a:p>
          </p:txBody>
        </p:sp>
        <p:sp>
          <p:nvSpPr>
            <p:cNvPr id="205074" name="Line 274"/>
            <p:cNvSpPr>
              <a:spLocks noChangeShapeType="1"/>
            </p:cNvSpPr>
            <p:nvPr/>
          </p:nvSpPr>
          <p:spPr bwMode="auto">
            <a:xfrm>
              <a:off x="3492808" y="5356135"/>
              <a:ext cx="0" cy="163725"/>
            </a:xfrm>
            <a:prstGeom prst="line">
              <a:avLst/>
            </a:prstGeom>
            <a:noFill/>
            <a:ln w="12700">
              <a:solidFill>
                <a:srgbClr val="000000"/>
              </a:solidFill>
              <a:round/>
              <a:headEnd/>
              <a:tailEnd/>
            </a:ln>
          </p:spPr>
          <p:txBody>
            <a:bodyPr wrap="none" lIns="101882" tIns="50941" rIns="101882" bIns="50941" anchor="ctr">
              <a:prstTxWarp prst="textNoShape">
                <a:avLst/>
              </a:prstTxWarp>
            </a:bodyPr>
            <a:lstStyle/>
            <a:p>
              <a:endParaRPr lang="en-US"/>
            </a:p>
          </p:txBody>
        </p:sp>
        <p:sp>
          <p:nvSpPr>
            <p:cNvPr id="205075" name="Line 275"/>
            <p:cNvSpPr>
              <a:spLocks noChangeShapeType="1"/>
            </p:cNvSpPr>
            <p:nvPr/>
          </p:nvSpPr>
          <p:spPr bwMode="auto">
            <a:xfrm>
              <a:off x="4661048" y="5356135"/>
              <a:ext cx="1747" cy="163725"/>
            </a:xfrm>
            <a:prstGeom prst="line">
              <a:avLst/>
            </a:prstGeom>
            <a:noFill/>
            <a:ln w="12700">
              <a:solidFill>
                <a:srgbClr val="808080"/>
              </a:solidFill>
              <a:round/>
              <a:headEnd/>
              <a:tailEnd/>
            </a:ln>
          </p:spPr>
          <p:txBody>
            <a:bodyPr wrap="none" lIns="101882" tIns="50941" rIns="101882" bIns="50941" anchor="ctr">
              <a:prstTxWarp prst="textNoShape">
                <a:avLst/>
              </a:prstTxWarp>
            </a:bodyPr>
            <a:lstStyle/>
            <a:p>
              <a:endParaRPr lang="en-US"/>
            </a:p>
          </p:txBody>
        </p:sp>
        <p:sp>
          <p:nvSpPr>
            <p:cNvPr id="205076" name="Rectangle 276"/>
            <p:cNvSpPr>
              <a:spLocks noChangeArrowheads="1"/>
            </p:cNvSpPr>
            <p:nvPr/>
          </p:nvSpPr>
          <p:spPr bwMode="auto">
            <a:xfrm>
              <a:off x="3492808" y="5356136"/>
              <a:ext cx="275908" cy="161925"/>
            </a:xfrm>
            <a:prstGeom prst="rect">
              <a:avLst/>
            </a:prstGeom>
            <a:solidFill>
              <a:srgbClr val="C0C0C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205077" name="Rectangle 277"/>
            <p:cNvSpPr>
              <a:spLocks noChangeArrowheads="1"/>
            </p:cNvSpPr>
            <p:nvPr/>
          </p:nvSpPr>
          <p:spPr bwMode="auto">
            <a:xfrm>
              <a:off x="4306560" y="5345341"/>
              <a:ext cx="354488" cy="161925"/>
            </a:xfrm>
            <a:prstGeom prst="rect">
              <a:avLst/>
            </a:prstGeom>
            <a:solidFill>
              <a:srgbClr val="C0C0C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205078" name="Oval 278"/>
            <p:cNvSpPr>
              <a:spLocks noChangeArrowheads="1"/>
            </p:cNvSpPr>
            <p:nvPr/>
          </p:nvSpPr>
          <p:spPr bwMode="auto">
            <a:xfrm>
              <a:off x="3480584" y="5165423"/>
              <a:ext cx="1169988" cy="309457"/>
            </a:xfrm>
            <a:prstGeom prst="ellipse">
              <a:avLst/>
            </a:prstGeom>
            <a:solidFill>
              <a:srgbClr val="C0C0C0"/>
            </a:solidFill>
            <a:ln w="12700">
              <a:solidFill>
                <a:srgbClr val="808080"/>
              </a:solidFill>
              <a:round/>
              <a:headEnd/>
              <a:tailEnd/>
            </a:ln>
          </p:spPr>
          <p:txBody>
            <a:bodyPr wrap="none" lIns="101882" tIns="50941" rIns="101882" bIns="50941" anchor="ctr">
              <a:prstTxWarp prst="textNoShape">
                <a:avLst/>
              </a:prstTxWarp>
            </a:bodyPr>
            <a:lstStyle/>
            <a:p>
              <a:endParaRPr lang="en-US"/>
            </a:p>
          </p:txBody>
        </p:sp>
        <p:grpSp>
          <p:nvGrpSpPr>
            <p:cNvPr id="21" name="Group 279"/>
            <p:cNvGrpSpPr>
              <a:grpSpLocks/>
            </p:cNvGrpSpPr>
            <p:nvPr/>
          </p:nvGrpSpPr>
          <p:grpSpPr bwMode="auto">
            <a:xfrm>
              <a:off x="3763477" y="5233792"/>
              <a:ext cx="578009" cy="179917"/>
              <a:chOff x="2848" y="848"/>
              <a:chExt cx="140" cy="98"/>
            </a:xfrm>
          </p:grpSpPr>
          <p:sp>
            <p:nvSpPr>
              <p:cNvPr id="205080" name="Line 280"/>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5081" name="Line 281"/>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5082" name="Line 282"/>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prstTxWarp prst="textNoShape">
                  <a:avLst/>
                </a:prstTxWarp>
              </a:bodyPr>
              <a:lstStyle/>
              <a:p>
                <a:endParaRPr lang="en-US"/>
              </a:p>
            </p:txBody>
          </p:sp>
        </p:grpSp>
        <p:grpSp>
          <p:nvGrpSpPr>
            <p:cNvPr id="22" name="Group 283"/>
            <p:cNvGrpSpPr>
              <a:grpSpLocks/>
            </p:cNvGrpSpPr>
            <p:nvPr/>
          </p:nvGrpSpPr>
          <p:grpSpPr bwMode="auto">
            <a:xfrm flipV="1">
              <a:off x="3763477" y="5230193"/>
              <a:ext cx="578009" cy="179917"/>
              <a:chOff x="2848" y="848"/>
              <a:chExt cx="140" cy="98"/>
            </a:xfrm>
          </p:grpSpPr>
          <p:sp>
            <p:nvSpPr>
              <p:cNvPr id="205084" name="Line 284"/>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5085" name="Line 285"/>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5086" name="Line 286"/>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prstTxWarp prst="textNoShape">
                  <a:avLst/>
                </a:prstTxWarp>
              </a:bodyPr>
              <a:lstStyle/>
              <a:p>
                <a:endParaRPr lang="en-US"/>
              </a:p>
            </p:txBody>
          </p:sp>
        </p:grpSp>
        <p:grpSp>
          <p:nvGrpSpPr>
            <p:cNvPr id="23" name="Group 287"/>
            <p:cNvGrpSpPr>
              <a:grpSpLocks/>
            </p:cNvGrpSpPr>
            <p:nvPr/>
          </p:nvGrpSpPr>
          <p:grpSpPr bwMode="auto">
            <a:xfrm>
              <a:off x="3562658" y="5309357"/>
              <a:ext cx="347503" cy="280670"/>
              <a:chOff x="11283" y="10423"/>
              <a:chExt cx="475" cy="374"/>
            </a:xfrm>
          </p:grpSpPr>
          <p:sp>
            <p:nvSpPr>
              <p:cNvPr id="205088" name="Rectangle 288"/>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5089" name="Line 289"/>
              <p:cNvSpPr>
                <a:spLocks noChangeShapeType="1"/>
              </p:cNvSpPr>
              <p:nvPr/>
            </p:nvSpPr>
            <p:spPr bwMode="auto">
              <a:xfrm>
                <a:off x="1168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90" name="Line 290"/>
              <p:cNvSpPr>
                <a:spLocks noChangeShapeType="1"/>
              </p:cNvSpPr>
              <p:nvPr/>
            </p:nvSpPr>
            <p:spPr bwMode="auto">
              <a:xfrm>
                <a:off x="11621"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91" name="Line 291"/>
              <p:cNvSpPr>
                <a:spLocks noChangeShapeType="1"/>
              </p:cNvSpPr>
              <p:nvPr/>
            </p:nvSpPr>
            <p:spPr bwMode="auto">
              <a:xfrm>
                <a:off x="1155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92" name="Line 292"/>
              <p:cNvSpPr>
                <a:spLocks noChangeShapeType="1"/>
              </p:cNvSpPr>
              <p:nvPr/>
            </p:nvSpPr>
            <p:spPr bwMode="auto">
              <a:xfrm>
                <a:off x="11491" y="10495"/>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93" name="Line 293"/>
              <p:cNvSpPr>
                <a:spLocks noChangeShapeType="1"/>
              </p:cNvSpPr>
              <p:nvPr/>
            </p:nvSpPr>
            <p:spPr bwMode="auto">
              <a:xfrm>
                <a:off x="11426" y="10495"/>
                <a:ext cx="2"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094" name="Line 294"/>
              <p:cNvSpPr>
                <a:spLocks noChangeShapeType="1"/>
              </p:cNvSpPr>
              <p:nvPr/>
            </p:nvSpPr>
            <p:spPr bwMode="auto">
              <a:xfrm>
                <a:off x="11360" y="10495"/>
                <a:ext cx="3" cy="231"/>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205095" name="Oval 295"/>
            <p:cNvSpPr>
              <a:spLocks noChangeArrowheads="1"/>
            </p:cNvSpPr>
            <p:nvPr/>
          </p:nvSpPr>
          <p:spPr bwMode="auto">
            <a:xfrm>
              <a:off x="2789069" y="4319816"/>
              <a:ext cx="1169988" cy="264478"/>
            </a:xfrm>
            <a:prstGeom prst="ellipse">
              <a:avLst/>
            </a:prstGeom>
            <a:solidFill>
              <a:srgbClr val="C0C0C0"/>
            </a:solidFill>
            <a:ln w="12700">
              <a:solidFill>
                <a:srgbClr val="808080"/>
              </a:solidFill>
              <a:round/>
              <a:headEnd/>
              <a:tailEnd/>
            </a:ln>
          </p:spPr>
          <p:txBody>
            <a:bodyPr wrap="none" lIns="101882" tIns="50941" rIns="101882" bIns="50941" anchor="ctr">
              <a:prstTxWarp prst="textNoShape">
                <a:avLst/>
              </a:prstTxWarp>
            </a:bodyPr>
            <a:lstStyle/>
            <a:p>
              <a:endParaRPr lang="en-US"/>
            </a:p>
          </p:txBody>
        </p:sp>
        <p:sp>
          <p:nvSpPr>
            <p:cNvPr id="205096" name="Line 296"/>
            <p:cNvSpPr>
              <a:spLocks noChangeShapeType="1"/>
            </p:cNvSpPr>
            <p:nvPr/>
          </p:nvSpPr>
          <p:spPr bwMode="auto">
            <a:xfrm>
              <a:off x="2789068" y="4298225"/>
              <a:ext cx="1747" cy="163725"/>
            </a:xfrm>
            <a:prstGeom prst="line">
              <a:avLst/>
            </a:prstGeom>
            <a:noFill/>
            <a:ln w="12700">
              <a:solidFill>
                <a:srgbClr val="000000"/>
              </a:solidFill>
              <a:round/>
              <a:headEnd/>
              <a:tailEnd/>
            </a:ln>
          </p:spPr>
          <p:txBody>
            <a:bodyPr wrap="none" lIns="101882" tIns="50941" rIns="101882" bIns="50941" anchor="ctr">
              <a:prstTxWarp prst="textNoShape">
                <a:avLst/>
              </a:prstTxWarp>
            </a:bodyPr>
            <a:lstStyle/>
            <a:p>
              <a:endParaRPr lang="en-US"/>
            </a:p>
          </p:txBody>
        </p:sp>
        <p:sp>
          <p:nvSpPr>
            <p:cNvPr id="205097" name="Line 297"/>
            <p:cNvSpPr>
              <a:spLocks noChangeShapeType="1"/>
            </p:cNvSpPr>
            <p:nvPr/>
          </p:nvSpPr>
          <p:spPr bwMode="auto">
            <a:xfrm>
              <a:off x="3959056" y="4298225"/>
              <a:ext cx="0" cy="163725"/>
            </a:xfrm>
            <a:prstGeom prst="line">
              <a:avLst/>
            </a:prstGeom>
            <a:noFill/>
            <a:ln w="12700">
              <a:solidFill>
                <a:srgbClr val="808080"/>
              </a:solidFill>
              <a:round/>
              <a:headEnd/>
              <a:tailEnd/>
            </a:ln>
          </p:spPr>
          <p:txBody>
            <a:bodyPr wrap="none" lIns="101882" tIns="50941" rIns="101882" bIns="50941" anchor="ctr">
              <a:prstTxWarp prst="textNoShape">
                <a:avLst/>
              </a:prstTxWarp>
            </a:bodyPr>
            <a:lstStyle/>
            <a:p>
              <a:endParaRPr lang="en-US"/>
            </a:p>
          </p:txBody>
        </p:sp>
        <p:sp>
          <p:nvSpPr>
            <p:cNvPr id="205098" name="Rectangle 298"/>
            <p:cNvSpPr>
              <a:spLocks noChangeArrowheads="1"/>
            </p:cNvSpPr>
            <p:nvPr/>
          </p:nvSpPr>
          <p:spPr bwMode="auto">
            <a:xfrm>
              <a:off x="2789069" y="4298225"/>
              <a:ext cx="277654" cy="160126"/>
            </a:xfrm>
            <a:prstGeom prst="rect">
              <a:avLst/>
            </a:prstGeom>
            <a:solidFill>
              <a:srgbClr val="C0C0C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205099" name="Rectangle 299"/>
            <p:cNvSpPr>
              <a:spLocks noChangeArrowheads="1"/>
            </p:cNvSpPr>
            <p:nvPr/>
          </p:nvSpPr>
          <p:spPr bwMode="auto">
            <a:xfrm>
              <a:off x="3604568" y="4287430"/>
              <a:ext cx="354488" cy="160126"/>
            </a:xfrm>
            <a:prstGeom prst="rect">
              <a:avLst/>
            </a:prstGeom>
            <a:solidFill>
              <a:srgbClr val="C0C0C0"/>
            </a:solidFill>
            <a:ln w="12700">
              <a:noFill/>
              <a:miter lim="800000"/>
              <a:headEnd/>
              <a:tailEnd/>
            </a:ln>
          </p:spPr>
          <p:txBody>
            <a:bodyPr lIns="101882" tIns="50941" rIns="101882" bIns="50941" anchor="ctr">
              <a:prstTxWarp prst="textNoShape">
                <a:avLst/>
              </a:prstTxWarp>
            </a:bodyPr>
            <a:lstStyle/>
            <a:p>
              <a:pPr eaLnBrk="1" hangingPunct="1"/>
              <a:endParaRPr lang="en-US" sz="2200" dirty="0"/>
            </a:p>
          </p:txBody>
        </p:sp>
        <p:sp>
          <p:nvSpPr>
            <p:cNvPr id="205100" name="Oval 300"/>
            <p:cNvSpPr>
              <a:spLocks noChangeArrowheads="1"/>
            </p:cNvSpPr>
            <p:nvPr/>
          </p:nvSpPr>
          <p:spPr bwMode="auto">
            <a:xfrm>
              <a:off x="2778591" y="4107513"/>
              <a:ext cx="1169988" cy="309457"/>
            </a:xfrm>
            <a:prstGeom prst="ellipse">
              <a:avLst/>
            </a:prstGeom>
            <a:solidFill>
              <a:srgbClr val="C0C0C0"/>
            </a:solidFill>
            <a:ln w="12700">
              <a:solidFill>
                <a:srgbClr val="808080"/>
              </a:solidFill>
              <a:round/>
              <a:headEnd/>
              <a:tailEnd/>
            </a:ln>
          </p:spPr>
          <p:txBody>
            <a:bodyPr wrap="none" lIns="101882" tIns="50941" rIns="101882" bIns="50941" anchor="ctr">
              <a:prstTxWarp prst="textNoShape">
                <a:avLst/>
              </a:prstTxWarp>
            </a:bodyPr>
            <a:lstStyle/>
            <a:p>
              <a:endParaRPr lang="en-US"/>
            </a:p>
          </p:txBody>
        </p:sp>
        <p:grpSp>
          <p:nvGrpSpPr>
            <p:cNvPr id="24" name="Group 301"/>
            <p:cNvGrpSpPr>
              <a:grpSpLocks/>
            </p:cNvGrpSpPr>
            <p:nvPr/>
          </p:nvGrpSpPr>
          <p:grpSpPr bwMode="auto">
            <a:xfrm>
              <a:off x="3061484" y="4175882"/>
              <a:ext cx="578009" cy="179917"/>
              <a:chOff x="2848" y="848"/>
              <a:chExt cx="140" cy="98"/>
            </a:xfrm>
          </p:grpSpPr>
          <p:sp>
            <p:nvSpPr>
              <p:cNvPr id="205102" name="Line 302"/>
              <p:cNvSpPr>
                <a:spLocks noChangeShapeType="1"/>
              </p:cNvSpPr>
              <p:nvPr/>
            </p:nvSpPr>
            <p:spPr bwMode="auto">
              <a:xfrm flipV="1">
                <a:off x="2848" y="848"/>
                <a:ext cx="50" cy="2"/>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5103" name="Line 303"/>
              <p:cNvSpPr>
                <a:spLocks noChangeShapeType="1"/>
              </p:cNvSpPr>
              <p:nvPr/>
            </p:nvSpPr>
            <p:spPr bwMode="auto">
              <a:xfrm>
                <a:off x="2944" y="946"/>
                <a:ext cx="44" cy="0"/>
              </a:xfrm>
              <a:prstGeom prst="line">
                <a:avLst/>
              </a:prstGeom>
              <a:noFill/>
              <a:ln w="28575">
                <a:solidFill>
                  <a:srgbClr val="808080"/>
                </a:solidFill>
                <a:round/>
                <a:headEnd/>
                <a:tailEnd/>
              </a:ln>
            </p:spPr>
            <p:txBody>
              <a:bodyPr wrap="none" anchor="ctr">
                <a:prstTxWarp prst="textNoShape">
                  <a:avLst/>
                </a:prstTxWarp>
              </a:bodyPr>
              <a:lstStyle/>
              <a:p>
                <a:endParaRPr lang="en-US"/>
              </a:p>
            </p:txBody>
          </p:sp>
          <p:sp>
            <p:nvSpPr>
              <p:cNvPr id="205104" name="Line 304"/>
              <p:cNvSpPr>
                <a:spLocks noChangeShapeType="1"/>
              </p:cNvSpPr>
              <p:nvPr/>
            </p:nvSpPr>
            <p:spPr bwMode="auto">
              <a:xfrm>
                <a:off x="2894" y="850"/>
                <a:ext cx="52" cy="96"/>
              </a:xfrm>
              <a:prstGeom prst="line">
                <a:avLst/>
              </a:prstGeom>
              <a:noFill/>
              <a:ln w="28575">
                <a:solidFill>
                  <a:srgbClr val="808080"/>
                </a:solidFill>
                <a:round/>
                <a:headEnd/>
                <a:tailEnd/>
              </a:ln>
            </p:spPr>
            <p:txBody>
              <a:bodyPr wrap="none" anchor="ctr">
                <a:prstTxWarp prst="textNoShape">
                  <a:avLst/>
                </a:prstTxWarp>
              </a:bodyPr>
              <a:lstStyle/>
              <a:p>
                <a:endParaRPr lang="en-US"/>
              </a:p>
            </p:txBody>
          </p:sp>
        </p:grpSp>
        <p:grpSp>
          <p:nvGrpSpPr>
            <p:cNvPr id="25" name="Group 305"/>
            <p:cNvGrpSpPr>
              <a:grpSpLocks/>
            </p:cNvGrpSpPr>
            <p:nvPr/>
          </p:nvGrpSpPr>
          <p:grpSpPr bwMode="auto">
            <a:xfrm flipV="1">
              <a:off x="3061484" y="4172283"/>
              <a:ext cx="578009" cy="179917"/>
              <a:chOff x="2848" y="848"/>
              <a:chExt cx="140" cy="98"/>
            </a:xfrm>
          </p:grpSpPr>
          <p:sp>
            <p:nvSpPr>
              <p:cNvPr id="205106" name="Line 306"/>
              <p:cNvSpPr>
                <a:spLocks noChangeShapeType="1"/>
              </p:cNvSpPr>
              <p:nvPr/>
            </p:nvSpPr>
            <p:spPr bwMode="auto">
              <a:xfrm flipV="1">
                <a:off x="2848" y="848"/>
                <a:ext cx="50" cy="2"/>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5107" name="Line 307"/>
              <p:cNvSpPr>
                <a:spLocks noChangeShapeType="1"/>
              </p:cNvSpPr>
              <p:nvPr/>
            </p:nvSpPr>
            <p:spPr bwMode="auto">
              <a:xfrm>
                <a:off x="2944" y="946"/>
                <a:ext cx="44" cy="0"/>
              </a:xfrm>
              <a:prstGeom prst="line">
                <a:avLst/>
              </a:prstGeom>
              <a:noFill/>
              <a:ln w="28575">
                <a:solidFill>
                  <a:srgbClr val="969696"/>
                </a:solidFill>
                <a:round/>
                <a:headEnd/>
                <a:tailEnd/>
              </a:ln>
            </p:spPr>
            <p:txBody>
              <a:bodyPr wrap="none" anchor="ctr">
                <a:prstTxWarp prst="textNoShape">
                  <a:avLst/>
                </a:prstTxWarp>
              </a:bodyPr>
              <a:lstStyle/>
              <a:p>
                <a:endParaRPr lang="en-US"/>
              </a:p>
            </p:txBody>
          </p:sp>
          <p:sp>
            <p:nvSpPr>
              <p:cNvPr id="205108" name="Line 308"/>
              <p:cNvSpPr>
                <a:spLocks noChangeShapeType="1"/>
              </p:cNvSpPr>
              <p:nvPr/>
            </p:nvSpPr>
            <p:spPr bwMode="auto">
              <a:xfrm>
                <a:off x="2894" y="850"/>
                <a:ext cx="52" cy="96"/>
              </a:xfrm>
              <a:prstGeom prst="line">
                <a:avLst/>
              </a:prstGeom>
              <a:noFill/>
              <a:ln w="28575">
                <a:solidFill>
                  <a:srgbClr val="969696"/>
                </a:solidFill>
                <a:round/>
                <a:headEnd/>
                <a:tailEnd/>
              </a:ln>
            </p:spPr>
            <p:txBody>
              <a:bodyPr wrap="none" anchor="ctr">
                <a:prstTxWarp prst="textNoShape">
                  <a:avLst/>
                </a:prstTxWarp>
              </a:bodyPr>
              <a:lstStyle/>
              <a:p>
                <a:endParaRPr lang="en-US"/>
              </a:p>
            </p:txBody>
          </p:sp>
        </p:grpSp>
        <p:sp>
          <p:nvSpPr>
            <p:cNvPr id="205109" name="Line 309"/>
            <p:cNvSpPr>
              <a:spLocks noChangeShapeType="1"/>
            </p:cNvSpPr>
            <p:nvPr/>
          </p:nvSpPr>
          <p:spPr bwMode="auto">
            <a:xfrm flipH="1">
              <a:off x="2085330" y="4542912"/>
              <a:ext cx="955198" cy="919375"/>
            </a:xfrm>
            <a:prstGeom prst="line">
              <a:avLst/>
            </a:prstGeom>
            <a:noFill/>
            <a:ln w="19050">
              <a:solidFill>
                <a:srgbClr val="000000"/>
              </a:solidFill>
              <a:round/>
              <a:headEnd/>
              <a:tailEnd/>
            </a:ln>
          </p:spPr>
          <p:txBody>
            <a:bodyPr lIns="101882" tIns="50941" rIns="101882" bIns="50941">
              <a:prstTxWarp prst="textNoShape">
                <a:avLst/>
              </a:prstTxWarp>
            </a:bodyPr>
            <a:lstStyle/>
            <a:p>
              <a:endParaRPr lang="en-US"/>
            </a:p>
          </p:txBody>
        </p:sp>
        <p:grpSp>
          <p:nvGrpSpPr>
            <p:cNvPr id="26" name="Group 310"/>
            <p:cNvGrpSpPr>
              <a:grpSpLocks/>
            </p:cNvGrpSpPr>
            <p:nvPr/>
          </p:nvGrpSpPr>
          <p:grpSpPr bwMode="auto">
            <a:xfrm rot="8027572">
              <a:off x="3160889" y="4098915"/>
              <a:ext cx="365230" cy="263684"/>
              <a:chOff x="11283" y="10423"/>
              <a:chExt cx="475" cy="374"/>
            </a:xfrm>
          </p:grpSpPr>
          <p:sp>
            <p:nvSpPr>
              <p:cNvPr id="205111" name="Rectangle 311"/>
              <p:cNvSpPr>
                <a:spLocks noChangeArrowheads="1"/>
              </p:cNvSpPr>
              <p:nvPr/>
            </p:nvSpPr>
            <p:spPr bwMode="auto">
              <a:xfrm>
                <a:off x="11283" y="10423"/>
                <a:ext cx="475" cy="37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205112" name="Line 312"/>
              <p:cNvSpPr>
                <a:spLocks noChangeShapeType="1"/>
              </p:cNvSpPr>
              <p:nvPr/>
            </p:nvSpPr>
            <p:spPr bwMode="auto">
              <a:xfrm>
                <a:off x="1168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113" name="Line 313"/>
              <p:cNvSpPr>
                <a:spLocks noChangeShapeType="1"/>
              </p:cNvSpPr>
              <p:nvPr/>
            </p:nvSpPr>
            <p:spPr bwMode="auto">
              <a:xfrm>
                <a:off x="11621"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114" name="Line 314"/>
              <p:cNvSpPr>
                <a:spLocks noChangeShapeType="1"/>
              </p:cNvSpPr>
              <p:nvPr/>
            </p:nvSpPr>
            <p:spPr bwMode="auto">
              <a:xfrm>
                <a:off x="11556" y="10502"/>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115" name="Line 315"/>
              <p:cNvSpPr>
                <a:spLocks noChangeShapeType="1"/>
              </p:cNvSpPr>
              <p:nvPr/>
            </p:nvSpPr>
            <p:spPr bwMode="auto">
              <a:xfrm>
                <a:off x="11491" y="10495"/>
                <a:ext cx="1"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116" name="Line 316"/>
              <p:cNvSpPr>
                <a:spLocks noChangeShapeType="1"/>
              </p:cNvSpPr>
              <p:nvPr/>
            </p:nvSpPr>
            <p:spPr bwMode="auto">
              <a:xfrm>
                <a:off x="11426" y="10495"/>
                <a:ext cx="2" cy="23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05117" name="Line 317"/>
              <p:cNvSpPr>
                <a:spLocks noChangeShapeType="1"/>
              </p:cNvSpPr>
              <p:nvPr/>
            </p:nvSpPr>
            <p:spPr bwMode="auto">
              <a:xfrm>
                <a:off x="11360" y="10495"/>
                <a:ext cx="3" cy="231"/>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205118" name="Freeform 318"/>
            <p:cNvSpPr>
              <a:spLocks/>
            </p:cNvSpPr>
            <p:nvPr/>
          </p:nvSpPr>
          <p:spPr bwMode="auto">
            <a:xfrm>
              <a:off x="1907213" y="2211192"/>
              <a:ext cx="5574030" cy="3324860"/>
            </a:xfrm>
            <a:custGeom>
              <a:avLst/>
              <a:gdLst/>
              <a:ahLst/>
              <a:cxnLst>
                <a:cxn ang="0">
                  <a:pos x="7965" y="3420"/>
                </a:cxn>
                <a:cxn ang="0">
                  <a:pos x="7980" y="4620"/>
                </a:cxn>
                <a:cxn ang="0">
                  <a:pos x="0" y="4605"/>
                </a:cxn>
                <a:cxn ang="0">
                  <a:pos x="3315" y="1485"/>
                </a:cxn>
                <a:cxn ang="0">
                  <a:pos x="2355" y="1455"/>
                </a:cxn>
                <a:cxn ang="0">
                  <a:pos x="2355" y="0"/>
                </a:cxn>
              </a:cxnLst>
              <a:rect l="0" t="0" r="r" b="b"/>
              <a:pathLst>
                <a:path w="7980" h="4620">
                  <a:moveTo>
                    <a:pt x="7965" y="3420"/>
                  </a:moveTo>
                  <a:lnTo>
                    <a:pt x="7980" y="4620"/>
                  </a:lnTo>
                  <a:lnTo>
                    <a:pt x="0" y="4605"/>
                  </a:lnTo>
                  <a:lnTo>
                    <a:pt x="3315" y="1485"/>
                  </a:lnTo>
                  <a:lnTo>
                    <a:pt x="2355" y="1455"/>
                  </a:lnTo>
                  <a:lnTo>
                    <a:pt x="2355" y="0"/>
                  </a:lnTo>
                </a:path>
              </a:pathLst>
            </a:custGeom>
            <a:noFill/>
            <a:ln w="38100" cmpd="sng">
              <a:solidFill>
                <a:srgbClr val="FF00FF"/>
              </a:solidFill>
              <a:round/>
              <a:headEnd type="none" w="med" len="med"/>
              <a:tailEnd type="triangle" w="med" len="med"/>
            </a:ln>
          </p:spPr>
          <p:txBody>
            <a:bodyPr lIns="101882" tIns="50941" rIns="101882" bIns="50941">
              <a:prstTxWarp prst="textNoShape">
                <a:avLst/>
              </a:prstTxWarp>
            </a:bodyPr>
            <a:lstStyle/>
            <a:p>
              <a:endParaRPr lang="en-US"/>
            </a:p>
          </p:txBody>
        </p:sp>
        <p:sp>
          <p:nvSpPr>
            <p:cNvPr id="205119" name="Freeform 319"/>
            <p:cNvSpPr>
              <a:spLocks/>
            </p:cNvSpPr>
            <p:nvPr/>
          </p:nvSpPr>
          <p:spPr bwMode="auto">
            <a:xfrm>
              <a:off x="1467158" y="2319142"/>
              <a:ext cx="6317933" cy="3270885"/>
            </a:xfrm>
            <a:custGeom>
              <a:avLst/>
              <a:gdLst/>
              <a:ahLst/>
              <a:cxnLst>
                <a:cxn ang="0">
                  <a:pos x="0" y="2880"/>
                </a:cxn>
                <a:cxn ang="0">
                  <a:pos x="0" y="4530"/>
                </a:cxn>
                <a:cxn ang="0">
                  <a:pos x="885" y="4545"/>
                </a:cxn>
                <a:cxn ang="0">
                  <a:pos x="3510" y="2010"/>
                </a:cxn>
                <a:cxn ang="0">
                  <a:pos x="7140" y="2055"/>
                </a:cxn>
                <a:cxn ang="0">
                  <a:pos x="8145" y="1020"/>
                </a:cxn>
                <a:cxn ang="0">
                  <a:pos x="9045" y="1020"/>
                </a:cxn>
                <a:cxn ang="0">
                  <a:pos x="9015" y="0"/>
                </a:cxn>
              </a:cxnLst>
              <a:rect l="0" t="0" r="r" b="b"/>
              <a:pathLst>
                <a:path w="9045" h="4545">
                  <a:moveTo>
                    <a:pt x="0" y="2880"/>
                  </a:moveTo>
                  <a:lnTo>
                    <a:pt x="0" y="4530"/>
                  </a:lnTo>
                  <a:lnTo>
                    <a:pt x="885" y="4545"/>
                  </a:lnTo>
                  <a:lnTo>
                    <a:pt x="3510" y="2010"/>
                  </a:lnTo>
                  <a:lnTo>
                    <a:pt x="7140" y="2055"/>
                  </a:lnTo>
                  <a:lnTo>
                    <a:pt x="8145" y="1020"/>
                  </a:lnTo>
                  <a:lnTo>
                    <a:pt x="9045" y="1020"/>
                  </a:lnTo>
                  <a:lnTo>
                    <a:pt x="9015" y="0"/>
                  </a:lnTo>
                </a:path>
              </a:pathLst>
            </a:custGeom>
            <a:noFill/>
            <a:ln w="38100" cmpd="sng">
              <a:solidFill>
                <a:srgbClr val="0000FF"/>
              </a:solidFill>
              <a:round/>
              <a:headEnd type="none" w="med" len="med"/>
              <a:tailEnd type="triangle" w="med" len="med"/>
            </a:ln>
          </p:spPr>
          <p:txBody>
            <a:bodyPr lIns="101882" tIns="50941" rIns="101882" bIns="50941">
              <a:prstTxWarp prst="textNoShape">
                <a:avLst/>
              </a:prstTxWarp>
            </a:bodyPr>
            <a:lstStyle/>
            <a:p>
              <a:endParaRPr lang="en-US"/>
            </a:p>
          </p:txBody>
        </p:sp>
        <p:sp>
          <p:nvSpPr>
            <p:cNvPr id="205120" name="Freeform 320"/>
            <p:cNvSpPr>
              <a:spLocks/>
            </p:cNvSpPr>
            <p:nvPr/>
          </p:nvSpPr>
          <p:spPr bwMode="auto">
            <a:xfrm>
              <a:off x="1603365" y="2373117"/>
              <a:ext cx="6370320" cy="3022600"/>
            </a:xfrm>
            <a:custGeom>
              <a:avLst/>
              <a:gdLst/>
              <a:ahLst/>
              <a:cxnLst>
                <a:cxn ang="0">
                  <a:pos x="0" y="2821"/>
                </a:cxn>
                <a:cxn ang="0">
                  <a:pos x="0" y="4201"/>
                </a:cxn>
                <a:cxn ang="0">
                  <a:pos x="4890" y="4201"/>
                </a:cxn>
                <a:cxn ang="0">
                  <a:pos x="8055" y="1051"/>
                </a:cxn>
                <a:cxn ang="0">
                  <a:pos x="9120" y="1080"/>
                </a:cxn>
                <a:cxn ang="0">
                  <a:pos x="9105" y="0"/>
                </a:cxn>
              </a:cxnLst>
              <a:rect l="0" t="0" r="r" b="b"/>
              <a:pathLst>
                <a:path w="9120" h="4201">
                  <a:moveTo>
                    <a:pt x="0" y="2821"/>
                  </a:moveTo>
                  <a:lnTo>
                    <a:pt x="0" y="4201"/>
                  </a:lnTo>
                  <a:lnTo>
                    <a:pt x="4890" y="4201"/>
                  </a:lnTo>
                  <a:lnTo>
                    <a:pt x="8055" y="1051"/>
                  </a:lnTo>
                  <a:lnTo>
                    <a:pt x="9120" y="1080"/>
                  </a:lnTo>
                  <a:lnTo>
                    <a:pt x="9105" y="0"/>
                  </a:lnTo>
                </a:path>
              </a:pathLst>
            </a:custGeom>
            <a:noFill/>
            <a:ln w="38100" cmpd="sng">
              <a:solidFill>
                <a:srgbClr val="00FF00"/>
              </a:solidFill>
              <a:round/>
              <a:headEnd type="triangle" w="med" len="med"/>
              <a:tailEnd type="none" w="med" len="med"/>
            </a:ln>
          </p:spPr>
          <p:txBody>
            <a:bodyPr lIns="101882" tIns="50941" rIns="101882" bIns="50941">
              <a:prstTxWarp prst="textNoShape">
                <a:avLst/>
              </a:prstTxWarp>
            </a:bodyPr>
            <a:lstStyle/>
            <a:p>
              <a:endParaRPr lang="en-US"/>
            </a:p>
          </p:txBody>
        </p:sp>
        <p:grpSp>
          <p:nvGrpSpPr>
            <p:cNvPr id="27" name="Group 321"/>
            <p:cNvGrpSpPr>
              <a:grpSpLocks/>
            </p:cNvGrpSpPr>
            <p:nvPr/>
          </p:nvGrpSpPr>
          <p:grpSpPr bwMode="auto">
            <a:xfrm>
              <a:off x="1416516" y="4359397"/>
              <a:ext cx="99537" cy="307658"/>
              <a:chOff x="10104" y="10005"/>
              <a:chExt cx="137" cy="411"/>
            </a:xfrm>
          </p:grpSpPr>
          <p:sp>
            <p:nvSpPr>
              <p:cNvPr id="205122" name="Oval 322"/>
              <p:cNvSpPr>
                <a:spLocks noChangeArrowheads="1"/>
              </p:cNvSpPr>
              <p:nvPr/>
            </p:nvSpPr>
            <p:spPr bwMode="auto">
              <a:xfrm>
                <a:off x="10104" y="10005"/>
                <a:ext cx="137" cy="138"/>
              </a:xfrm>
              <a:prstGeom prst="ellipse">
                <a:avLst/>
              </a:prstGeom>
              <a:solidFill>
                <a:srgbClr val="0000FF"/>
              </a:solidFill>
              <a:ln w="9525">
                <a:noFill/>
                <a:round/>
                <a:headEnd/>
                <a:tailEnd/>
              </a:ln>
            </p:spPr>
            <p:txBody>
              <a:bodyPr>
                <a:prstTxWarp prst="textNoShape">
                  <a:avLst/>
                </a:prstTxWarp>
              </a:bodyPr>
              <a:lstStyle/>
              <a:p>
                <a:endParaRPr lang="en-US"/>
              </a:p>
            </p:txBody>
          </p:sp>
          <p:sp>
            <p:nvSpPr>
              <p:cNvPr id="205123" name="Oval 323"/>
              <p:cNvSpPr>
                <a:spLocks noChangeArrowheads="1"/>
              </p:cNvSpPr>
              <p:nvPr/>
            </p:nvSpPr>
            <p:spPr bwMode="auto">
              <a:xfrm>
                <a:off x="10104" y="10278"/>
                <a:ext cx="137" cy="138"/>
              </a:xfrm>
              <a:prstGeom prst="ellipse">
                <a:avLst/>
              </a:prstGeom>
              <a:solidFill>
                <a:srgbClr val="0000FF"/>
              </a:solidFill>
              <a:ln w="9525">
                <a:noFill/>
                <a:round/>
                <a:headEnd/>
                <a:tailEnd/>
              </a:ln>
            </p:spPr>
            <p:txBody>
              <a:bodyPr>
                <a:prstTxWarp prst="textNoShape">
                  <a:avLst/>
                </a:prstTxWarp>
              </a:bodyPr>
              <a:lstStyle/>
              <a:p>
                <a:endParaRPr lang="en-US"/>
              </a:p>
            </p:txBody>
          </p:sp>
        </p:grpSp>
        <p:grpSp>
          <p:nvGrpSpPr>
            <p:cNvPr id="28" name="Group 324"/>
            <p:cNvGrpSpPr>
              <a:grpSpLocks/>
            </p:cNvGrpSpPr>
            <p:nvPr/>
          </p:nvGrpSpPr>
          <p:grpSpPr bwMode="auto">
            <a:xfrm>
              <a:off x="7418378" y="4627473"/>
              <a:ext cx="101283" cy="307657"/>
              <a:chOff x="10104" y="10005"/>
              <a:chExt cx="137" cy="411"/>
            </a:xfrm>
          </p:grpSpPr>
          <p:sp>
            <p:nvSpPr>
              <p:cNvPr id="205125" name="Oval 325"/>
              <p:cNvSpPr>
                <a:spLocks noChangeArrowheads="1"/>
              </p:cNvSpPr>
              <p:nvPr/>
            </p:nvSpPr>
            <p:spPr bwMode="auto">
              <a:xfrm>
                <a:off x="10104" y="10005"/>
                <a:ext cx="137" cy="138"/>
              </a:xfrm>
              <a:prstGeom prst="ellipse">
                <a:avLst/>
              </a:prstGeom>
              <a:solidFill>
                <a:srgbClr val="FF00FF"/>
              </a:solidFill>
              <a:ln w="9525">
                <a:noFill/>
                <a:round/>
                <a:headEnd/>
                <a:tailEnd/>
              </a:ln>
            </p:spPr>
            <p:txBody>
              <a:bodyPr>
                <a:prstTxWarp prst="textNoShape">
                  <a:avLst/>
                </a:prstTxWarp>
              </a:bodyPr>
              <a:lstStyle/>
              <a:p>
                <a:endParaRPr lang="en-US"/>
              </a:p>
            </p:txBody>
          </p:sp>
          <p:sp>
            <p:nvSpPr>
              <p:cNvPr id="205126" name="Oval 326"/>
              <p:cNvSpPr>
                <a:spLocks noChangeArrowheads="1"/>
              </p:cNvSpPr>
              <p:nvPr/>
            </p:nvSpPr>
            <p:spPr bwMode="auto">
              <a:xfrm>
                <a:off x="10104" y="10278"/>
                <a:ext cx="137" cy="138"/>
              </a:xfrm>
              <a:prstGeom prst="ellipse">
                <a:avLst/>
              </a:prstGeom>
              <a:solidFill>
                <a:srgbClr val="FF00FF"/>
              </a:solidFill>
              <a:ln w="9525">
                <a:noFill/>
                <a:round/>
                <a:headEnd/>
                <a:tailEnd/>
              </a:ln>
            </p:spPr>
            <p:txBody>
              <a:bodyPr>
                <a:prstTxWarp prst="textNoShape">
                  <a:avLst/>
                </a:prstTxWarp>
              </a:bodyPr>
              <a:lstStyle/>
              <a:p>
                <a:endParaRPr lang="en-US"/>
              </a:p>
            </p:txBody>
          </p:sp>
        </p:grpSp>
        <p:grpSp>
          <p:nvGrpSpPr>
            <p:cNvPr id="29" name="Group 327"/>
            <p:cNvGrpSpPr>
              <a:grpSpLocks/>
            </p:cNvGrpSpPr>
            <p:nvPr/>
          </p:nvGrpSpPr>
          <p:grpSpPr bwMode="auto">
            <a:xfrm>
              <a:off x="7910821" y="2295753"/>
              <a:ext cx="99536" cy="307657"/>
              <a:chOff x="10104" y="10005"/>
              <a:chExt cx="137" cy="411"/>
            </a:xfrm>
          </p:grpSpPr>
          <p:sp>
            <p:nvSpPr>
              <p:cNvPr id="205128" name="Oval 328"/>
              <p:cNvSpPr>
                <a:spLocks noChangeArrowheads="1"/>
              </p:cNvSpPr>
              <p:nvPr/>
            </p:nvSpPr>
            <p:spPr bwMode="auto">
              <a:xfrm>
                <a:off x="10104" y="10005"/>
                <a:ext cx="137" cy="138"/>
              </a:xfrm>
              <a:prstGeom prst="ellipse">
                <a:avLst/>
              </a:prstGeom>
              <a:solidFill>
                <a:srgbClr val="00FF00"/>
              </a:solidFill>
              <a:ln w="9525">
                <a:noFill/>
                <a:round/>
                <a:headEnd/>
                <a:tailEnd/>
              </a:ln>
            </p:spPr>
            <p:txBody>
              <a:bodyPr>
                <a:prstTxWarp prst="textNoShape">
                  <a:avLst/>
                </a:prstTxWarp>
              </a:bodyPr>
              <a:lstStyle/>
              <a:p>
                <a:endParaRPr lang="en-US"/>
              </a:p>
            </p:txBody>
          </p:sp>
          <p:sp>
            <p:nvSpPr>
              <p:cNvPr id="205129" name="Oval 329"/>
              <p:cNvSpPr>
                <a:spLocks noChangeArrowheads="1"/>
              </p:cNvSpPr>
              <p:nvPr/>
            </p:nvSpPr>
            <p:spPr bwMode="auto">
              <a:xfrm>
                <a:off x="10104" y="10278"/>
                <a:ext cx="137" cy="138"/>
              </a:xfrm>
              <a:prstGeom prst="ellipse">
                <a:avLst/>
              </a:prstGeom>
              <a:solidFill>
                <a:srgbClr val="00FF00"/>
              </a:solidFill>
              <a:ln w="9525">
                <a:noFill/>
                <a:round/>
                <a:headEnd/>
                <a:tailEnd/>
              </a:ln>
            </p:spPr>
            <p:txBody>
              <a:bodyPr>
                <a:prstTxWarp prst="textNoShape">
                  <a:avLst/>
                </a:prstTxWarp>
              </a:bodyPr>
              <a:lstStyle/>
              <a:p>
                <a:endParaRPr lang="en-US"/>
              </a:p>
            </p:txBody>
          </p:sp>
        </p:grpSp>
        <p:sp>
          <p:nvSpPr>
            <p:cNvPr id="323" name="Text Box 116"/>
            <p:cNvSpPr txBox="1">
              <a:spLocks noChangeArrowheads="1"/>
            </p:cNvSpPr>
            <p:nvPr/>
          </p:nvSpPr>
          <p:spPr bwMode="auto">
            <a:xfrm>
              <a:off x="6997722" y="4169471"/>
              <a:ext cx="696951" cy="274470"/>
            </a:xfrm>
            <a:prstGeom prst="rect">
              <a:avLst/>
            </a:prstGeom>
            <a:noFill/>
            <a:ln w="9525">
              <a:noFill/>
              <a:miter lim="800000"/>
              <a:headEnd/>
              <a:tailEnd/>
            </a:ln>
          </p:spPr>
          <p:txBody>
            <a:bodyPr>
              <a:prstTxWarp prst="textNoShape">
                <a:avLst/>
              </a:prstTxWarp>
            </a:bodyPr>
            <a:lstStyle/>
            <a:p>
              <a:pPr algn="l" eaLnBrk="1" hangingPunct="1"/>
              <a:r>
                <a:rPr lang="en-US" sz="1100" dirty="0">
                  <a:latin typeface="Arial" charset="0"/>
                </a:rPr>
                <a:t>Host C</a:t>
              </a:r>
              <a:endParaRPr lang="en-US" sz="2200" dirty="0"/>
            </a:p>
          </p:txBody>
        </p:sp>
        <p:sp>
          <p:nvSpPr>
            <p:cNvPr id="324" name="Text Box 116"/>
            <p:cNvSpPr txBox="1">
              <a:spLocks noChangeArrowheads="1"/>
            </p:cNvSpPr>
            <p:nvPr/>
          </p:nvSpPr>
          <p:spPr bwMode="auto">
            <a:xfrm>
              <a:off x="7667090" y="1849090"/>
              <a:ext cx="696951" cy="274470"/>
            </a:xfrm>
            <a:prstGeom prst="rect">
              <a:avLst/>
            </a:prstGeom>
            <a:noFill/>
            <a:ln w="9525">
              <a:noFill/>
              <a:miter lim="800000"/>
              <a:headEnd/>
              <a:tailEnd/>
            </a:ln>
          </p:spPr>
          <p:txBody>
            <a:bodyPr>
              <a:prstTxWarp prst="textNoShape">
                <a:avLst/>
              </a:prstTxWarp>
            </a:bodyPr>
            <a:lstStyle/>
            <a:p>
              <a:pPr algn="l" eaLnBrk="1" hangingPunct="1"/>
              <a:r>
                <a:rPr lang="en-US" sz="1100" dirty="0">
                  <a:latin typeface="Arial" charset="0"/>
                </a:rPr>
                <a:t>Host B</a:t>
              </a:r>
              <a:endParaRPr lang="en-US" sz="2200" dirty="0"/>
            </a:p>
          </p:txBody>
        </p:sp>
      </p:grpSp>
      <p:sp>
        <p:nvSpPr>
          <p:cNvPr id="325" name="TextBox 324"/>
          <p:cNvSpPr txBox="1"/>
          <p:nvPr/>
        </p:nvSpPr>
        <p:spPr>
          <a:xfrm>
            <a:off x="5891843" y="3881891"/>
            <a:ext cx="388189" cy="369332"/>
          </a:xfrm>
          <a:prstGeom prst="rect">
            <a:avLst/>
          </a:prstGeom>
          <a:noFill/>
        </p:spPr>
        <p:txBody>
          <a:bodyPr wrap="square" rtlCol="0">
            <a:spAutoFit/>
          </a:bodyPr>
          <a:lstStyle/>
          <a:p>
            <a:pPr algn="l"/>
            <a:r>
              <a:rPr lang="en-US" i="1" dirty="0" smtClean="0">
                <a:latin typeface="Times New Roman" pitchFamily="18" charset="0"/>
                <a:cs typeface="Times New Roman" pitchFamily="18" charset="0"/>
              </a:rPr>
              <a:t>X</a:t>
            </a:r>
            <a:endParaRPr lang="en-US" i="1" dirty="0">
              <a:latin typeface="Times New Roman" pitchFamily="18" charset="0"/>
              <a:cs typeface="Times New Roman" pitchFamily="18" charset="0"/>
            </a:endParaRPr>
          </a:p>
        </p:txBody>
      </p:sp>
      <p:sp>
        <p:nvSpPr>
          <p:cNvPr id="326" name="TextBox 325"/>
          <p:cNvSpPr txBox="1"/>
          <p:nvPr/>
        </p:nvSpPr>
        <p:spPr>
          <a:xfrm>
            <a:off x="4405232" y="3749609"/>
            <a:ext cx="388189" cy="369332"/>
          </a:xfrm>
          <a:prstGeom prst="rect">
            <a:avLst/>
          </a:prstGeom>
          <a:noFill/>
        </p:spPr>
        <p:txBody>
          <a:bodyPr wrap="square" rtlCol="0">
            <a:spAutoFit/>
          </a:bodyPr>
          <a:lstStyle/>
          <a:p>
            <a:pPr algn="l"/>
            <a:r>
              <a:rPr lang="en-US" i="1" dirty="0" smtClean="0">
                <a:latin typeface="Times New Roman" pitchFamily="18" charset="0"/>
                <a:cs typeface="Times New Roman" pitchFamily="18" charset="0"/>
              </a:rPr>
              <a:t>Y</a:t>
            </a:r>
            <a:endParaRPr lang="en-US" i="1" dirty="0">
              <a:latin typeface="Times New Roman" pitchFamily="18" charset="0"/>
              <a:cs typeface="Times New Roman" pitchFamily="18" charset="0"/>
            </a:endParaRPr>
          </a:p>
        </p:txBody>
      </p:sp>
      <p:sp>
        <p:nvSpPr>
          <p:cNvPr id="327" name="TextBox 326"/>
          <p:cNvSpPr txBox="1"/>
          <p:nvPr/>
        </p:nvSpPr>
        <p:spPr>
          <a:xfrm>
            <a:off x="7093789" y="2608047"/>
            <a:ext cx="388189" cy="369332"/>
          </a:xfrm>
          <a:prstGeom prst="rect">
            <a:avLst/>
          </a:prstGeom>
          <a:noFill/>
        </p:spPr>
        <p:txBody>
          <a:bodyPr wrap="square" rtlCol="0">
            <a:spAutoFit/>
          </a:bodyPr>
          <a:lstStyle/>
          <a:p>
            <a:pPr algn="l"/>
            <a:r>
              <a:rPr lang="en-US" i="1" dirty="0" smtClean="0">
                <a:latin typeface="Times New Roman" pitchFamily="18" charset="0"/>
                <a:cs typeface="Times New Roman" pitchFamily="18" charset="0"/>
              </a:rPr>
              <a:t>Z</a:t>
            </a:r>
            <a:endParaRPr lang="en-US" i="1" dirty="0">
              <a:latin typeface="Times New Roman" pitchFamily="18" charset="0"/>
              <a:cs typeface="Times New Roman" pitchFamily="18" charset="0"/>
            </a:endParaRPr>
          </a:p>
        </p:txBody>
      </p:sp>
      <p:sp>
        <p:nvSpPr>
          <p:cNvPr id="328" name="TextBox 327"/>
          <p:cNvSpPr txBox="1"/>
          <p:nvPr/>
        </p:nvSpPr>
        <p:spPr>
          <a:xfrm>
            <a:off x="6481323" y="3988273"/>
            <a:ext cx="388189" cy="369332"/>
          </a:xfrm>
          <a:prstGeom prst="rect">
            <a:avLst/>
          </a:prstGeom>
          <a:noFill/>
        </p:spPr>
        <p:txBody>
          <a:bodyPr wrap="square" rtlCol="0">
            <a:spAutoFit/>
          </a:bodyPr>
          <a:lstStyle/>
          <a:p>
            <a:pPr algn="l"/>
            <a:r>
              <a:rPr lang="en-US" i="1" dirty="0" smtClean="0">
                <a:latin typeface="Times New Roman" pitchFamily="18" charset="0"/>
                <a:cs typeface="Times New Roman" pitchFamily="18" charset="0"/>
              </a:rPr>
              <a:t>Y</a:t>
            </a:r>
            <a:endParaRPr lang="en-US" i="1" dirty="0">
              <a:latin typeface="Times New Roman" pitchFamily="18" charset="0"/>
              <a:cs typeface="Times New Roman" pitchFamily="18" charset="0"/>
            </a:endParaRPr>
          </a:p>
        </p:txBody>
      </p:sp>
      <p:sp>
        <p:nvSpPr>
          <p:cNvPr id="329" name="TextBox 328"/>
          <p:cNvSpPr txBox="1"/>
          <p:nvPr/>
        </p:nvSpPr>
        <p:spPr>
          <a:xfrm>
            <a:off x="4396599" y="3249291"/>
            <a:ext cx="388189" cy="369332"/>
          </a:xfrm>
          <a:prstGeom prst="rect">
            <a:avLst/>
          </a:prstGeom>
          <a:noFill/>
        </p:spPr>
        <p:txBody>
          <a:bodyPr wrap="square" rtlCol="0">
            <a:spAutoFit/>
          </a:bodyPr>
          <a:lstStyle/>
          <a:p>
            <a:pPr algn="l"/>
            <a:r>
              <a:rPr lang="en-US" i="1" dirty="0" smtClean="0">
                <a:latin typeface="Times New Roman" pitchFamily="18" charset="0"/>
                <a:cs typeface="Times New Roman" pitchFamily="18" charset="0"/>
              </a:rPr>
              <a:t>X</a:t>
            </a:r>
            <a:endParaRPr lang="en-US" i="1" dirty="0">
              <a:latin typeface="Times New Roman" pitchFamily="18" charset="0"/>
              <a:cs typeface="Times New Roman" pitchFamily="18" charset="0"/>
            </a:endParaRPr>
          </a:p>
        </p:txBody>
      </p:sp>
      <p:sp>
        <p:nvSpPr>
          <p:cNvPr id="330" name="TextBox 329"/>
          <p:cNvSpPr txBox="1"/>
          <p:nvPr/>
        </p:nvSpPr>
        <p:spPr>
          <a:xfrm>
            <a:off x="4689893" y="5587049"/>
            <a:ext cx="388189" cy="369332"/>
          </a:xfrm>
          <a:prstGeom prst="rect">
            <a:avLst/>
          </a:prstGeom>
          <a:noFill/>
        </p:spPr>
        <p:txBody>
          <a:bodyPr wrap="square" rtlCol="0">
            <a:spAutoFit/>
          </a:bodyPr>
          <a:lstStyle/>
          <a:p>
            <a:pPr algn="l"/>
            <a:r>
              <a:rPr lang="en-US" i="1" dirty="0" smtClean="0">
                <a:latin typeface="Times New Roman" pitchFamily="18" charset="0"/>
                <a:cs typeface="Times New Roman" pitchFamily="18" charset="0"/>
              </a:rPr>
              <a:t>X</a:t>
            </a:r>
            <a:endParaRPr lang="en-US" i="1" dirty="0">
              <a:latin typeface="Times New Roman" pitchFamily="18" charset="0"/>
              <a:cs typeface="Times New Roman" pitchFamily="18" charset="0"/>
            </a:endParaRPr>
          </a:p>
        </p:txBody>
      </p:sp>
      <p:sp>
        <p:nvSpPr>
          <p:cNvPr id="331" name="TextBox 330"/>
          <p:cNvSpPr txBox="1"/>
          <p:nvPr/>
        </p:nvSpPr>
        <p:spPr>
          <a:xfrm>
            <a:off x="4692780" y="4986062"/>
            <a:ext cx="388189" cy="369332"/>
          </a:xfrm>
          <a:prstGeom prst="rect">
            <a:avLst/>
          </a:prstGeom>
          <a:noFill/>
        </p:spPr>
        <p:txBody>
          <a:bodyPr wrap="square" rtlCol="0">
            <a:spAutoFit/>
          </a:bodyPr>
          <a:lstStyle/>
          <a:p>
            <a:pPr algn="l"/>
            <a:r>
              <a:rPr lang="en-US" i="1" dirty="0" smtClean="0">
                <a:latin typeface="Times New Roman" pitchFamily="18" charset="0"/>
                <a:cs typeface="Times New Roman" pitchFamily="18" charset="0"/>
              </a:rPr>
              <a:t>Y</a:t>
            </a:r>
            <a:endParaRPr lang="en-US" i="1" dirty="0">
              <a:latin typeface="Times New Roman" pitchFamily="18" charset="0"/>
              <a:cs typeface="Times New Roman" pitchFamily="18" charset="0"/>
            </a:endParaRPr>
          </a:p>
        </p:txBody>
      </p:sp>
      <p:sp>
        <p:nvSpPr>
          <p:cNvPr id="332" name="TextBox 331"/>
          <p:cNvSpPr txBox="1"/>
          <p:nvPr/>
        </p:nvSpPr>
        <p:spPr>
          <a:xfrm>
            <a:off x="6211027" y="5003315"/>
            <a:ext cx="388189" cy="369332"/>
          </a:xfrm>
          <a:prstGeom prst="rect">
            <a:avLst/>
          </a:prstGeom>
          <a:noFill/>
        </p:spPr>
        <p:txBody>
          <a:bodyPr wrap="square" rtlCol="0">
            <a:spAutoFit/>
          </a:bodyPr>
          <a:lstStyle/>
          <a:p>
            <a:pPr algn="l"/>
            <a:r>
              <a:rPr lang="en-US" i="1" dirty="0" smtClean="0">
                <a:latin typeface="Times New Roman" pitchFamily="18" charset="0"/>
                <a:cs typeface="Times New Roman" pitchFamily="18" charset="0"/>
              </a:rPr>
              <a:t>Z</a:t>
            </a:r>
            <a:endParaRPr lang="en-US" i="1" dirty="0">
              <a:latin typeface="Times New Roman" pitchFamily="18" charset="0"/>
              <a:cs typeface="Times New Roman" pitchFamily="18" charset="0"/>
            </a:endParaRPr>
          </a:p>
        </p:txBody>
      </p:sp>
      <p:sp>
        <p:nvSpPr>
          <p:cNvPr id="333" name="TextBox 332"/>
          <p:cNvSpPr txBox="1"/>
          <p:nvPr/>
        </p:nvSpPr>
        <p:spPr>
          <a:xfrm>
            <a:off x="1834559" y="5000439"/>
            <a:ext cx="388189" cy="369332"/>
          </a:xfrm>
          <a:prstGeom prst="rect">
            <a:avLst/>
          </a:prstGeom>
          <a:noFill/>
        </p:spPr>
        <p:txBody>
          <a:bodyPr wrap="square" rtlCol="0">
            <a:spAutoFit/>
          </a:bodyPr>
          <a:lstStyle/>
          <a:p>
            <a:pPr algn="l"/>
            <a:r>
              <a:rPr lang="en-US" i="1" dirty="0" smtClean="0">
                <a:latin typeface="Times New Roman" pitchFamily="18" charset="0"/>
                <a:cs typeface="Times New Roman" pitchFamily="18" charset="0"/>
              </a:rPr>
              <a:t>Z</a:t>
            </a:r>
            <a:endParaRPr lang="en-US" i="1" dirty="0">
              <a:latin typeface="Times New Roman" pitchFamily="18" charset="0"/>
              <a:cs typeface="Times New Roman" pitchFamily="18" charset="0"/>
            </a:endParaRPr>
          </a:p>
        </p:txBody>
      </p:sp>
      <p:sp>
        <p:nvSpPr>
          <p:cNvPr id="334" name="TextBox 333"/>
          <p:cNvSpPr txBox="1"/>
          <p:nvPr/>
        </p:nvSpPr>
        <p:spPr>
          <a:xfrm>
            <a:off x="3714222" y="3248559"/>
            <a:ext cx="388189" cy="369332"/>
          </a:xfrm>
          <a:prstGeom prst="rect">
            <a:avLst/>
          </a:prstGeom>
          <a:noFill/>
        </p:spPr>
        <p:txBody>
          <a:bodyPr wrap="square" rtlCol="0">
            <a:spAutoFit/>
          </a:bodyPr>
          <a:lstStyle/>
          <a:p>
            <a:pPr algn="l"/>
            <a:r>
              <a:rPr lang="en-US" i="1" dirty="0" smtClean="0">
                <a:latin typeface="Times New Roman" pitchFamily="18" charset="0"/>
                <a:cs typeface="Times New Roman" pitchFamily="18" charset="0"/>
              </a:rPr>
              <a:t>Z</a:t>
            </a:r>
            <a:endParaRPr lang="en-US" i="1" dirty="0">
              <a:latin typeface="Times New Roman" pitchFamily="18" charset="0"/>
              <a:cs typeface="Times New Roman" pitchFamily="18" charset="0"/>
            </a:endParaRPr>
          </a:p>
        </p:txBody>
      </p:sp>
      <p:sp>
        <p:nvSpPr>
          <p:cNvPr id="335" name="TextBox 334"/>
          <p:cNvSpPr txBox="1"/>
          <p:nvPr/>
        </p:nvSpPr>
        <p:spPr>
          <a:xfrm>
            <a:off x="2970361" y="4592136"/>
            <a:ext cx="388189" cy="369332"/>
          </a:xfrm>
          <a:prstGeom prst="rect">
            <a:avLst/>
          </a:prstGeom>
          <a:noFill/>
        </p:spPr>
        <p:txBody>
          <a:bodyPr wrap="square" rtlCol="0">
            <a:spAutoFit/>
          </a:bodyPr>
          <a:lstStyle/>
          <a:p>
            <a:pPr algn="l"/>
            <a:r>
              <a:rPr lang="en-US" i="1" dirty="0" smtClean="0">
                <a:latin typeface="Times New Roman" pitchFamily="18" charset="0"/>
                <a:cs typeface="Times New Roman" pitchFamily="18" charset="0"/>
              </a:rPr>
              <a:t>X</a:t>
            </a:r>
            <a:endParaRPr lang="en-US" i="1" dirty="0">
              <a:latin typeface="Times New Roman" pitchFamily="18" charset="0"/>
              <a:cs typeface="Times New Roman" pitchFamily="18" charset="0"/>
            </a:endParaRPr>
          </a:p>
        </p:txBody>
      </p:sp>
      <p:sp>
        <p:nvSpPr>
          <p:cNvPr id="336" name="TextBox 335"/>
          <p:cNvSpPr txBox="1"/>
          <p:nvPr/>
        </p:nvSpPr>
        <p:spPr>
          <a:xfrm>
            <a:off x="2386652" y="4413843"/>
            <a:ext cx="388189" cy="369332"/>
          </a:xfrm>
          <a:prstGeom prst="rect">
            <a:avLst/>
          </a:prstGeom>
          <a:noFill/>
        </p:spPr>
        <p:txBody>
          <a:bodyPr wrap="square" rtlCol="0">
            <a:spAutoFit/>
          </a:bodyPr>
          <a:lstStyle/>
          <a:p>
            <a:pPr algn="l"/>
            <a:r>
              <a:rPr lang="en-US" i="1" dirty="0" smtClean="0">
                <a:latin typeface="Times New Roman" pitchFamily="18" charset="0"/>
                <a:cs typeface="Times New Roman" pitchFamily="18" charset="0"/>
              </a:rPr>
              <a:t>Y</a:t>
            </a:r>
            <a:endParaRPr lang="en-US" i="1" dirty="0">
              <a:latin typeface="Times New Roman" pitchFamily="18" charset="0"/>
              <a:cs typeface="Times New Roman" pitchFamily="18" charset="0"/>
            </a:endParaRPr>
          </a:p>
        </p:txBody>
      </p:sp>
      <p:sp>
        <p:nvSpPr>
          <p:cNvPr id="337" name="Rectangle 3"/>
          <p:cNvSpPr txBox="1">
            <a:spLocks noChangeArrowheads="1"/>
          </p:cNvSpPr>
          <p:nvPr/>
        </p:nvSpPr>
        <p:spPr bwMode="auto">
          <a:xfrm>
            <a:off x="4103108" y="6180848"/>
            <a:ext cx="5929388" cy="1414145"/>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400" b="0"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Y = XR/</a:t>
            </a:r>
            <a:r>
              <a:rPr kumimoji="0" lang="en-US" sz="2400" b="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en-US" sz="2400" b="0"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X+Y</a:t>
            </a:r>
            <a:r>
              <a:rPr kumimoji="0" lang="en-US" sz="2400" b="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en-US" sz="2400" b="0"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sz="2400" b="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sym typeface="Symbol"/>
              </a:rPr>
              <a:t></a:t>
            </a:r>
            <a:r>
              <a:rPr kumimoji="0" lang="en-US" sz="2400" b="0"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sym typeface="Symbol"/>
              </a:rPr>
              <a:t> R &lt; X</a:t>
            </a:r>
            <a:r>
              <a:rPr kumimoji="0" lang="en-US" sz="2400" b="0"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smtClean="0">
                <a:ln>
                  <a:noFill/>
                </a:ln>
                <a:solidFill>
                  <a:schemeClr val="tx1"/>
                </a:solidFill>
                <a:effectLst/>
                <a:uLnTx/>
                <a:uFillTx/>
                <a:latin typeface="+mn-lt"/>
                <a:ea typeface="+mn-ea"/>
                <a:cs typeface="Times New Roman" pitchFamily="18" charset="0"/>
              </a:rPr>
              <a:t>by symmetry</a:t>
            </a:r>
          </a:p>
          <a:p>
            <a:pPr marL="384175" lvl="0" indent="-254000" algn="l" defTabSz="1019175">
              <a:spcBef>
                <a:spcPct val="20000"/>
              </a:spcBef>
              <a:buClr>
                <a:srgbClr val="993300"/>
              </a:buClr>
              <a:buSzPct val="75000"/>
              <a:buFont typeface="Wingdings" charset="2"/>
              <a:buChar char="n"/>
            </a:pPr>
            <a:r>
              <a:rPr kumimoji="0" lang="en-US" sz="2400" b="0" u="none" strike="noStrike" kern="0" cap="none" spc="0" normalizeH="0" baseline="0" noProof="0" dirty="0" smtClean="0">
                <a:ln>
                  <a:noFill/>
                </a:ln>
                <a:solidFill>
                  <a:schemeClr val="tx1"/>
                </a:solidFill>
                <a:effectLst/>
                <a:uLnTx/>
                <a:uFillTx/>
                <a:latin typeface="+mn-lt"/>
                <a:ea typeface="+mn-ea"/>
                <a:cs typeface="Times New Roman" pitchFamily="18" charset="0"/>
              </a:rPr>
              <a:t>Similarly, </a:t>
            </a:r>
            <a:r>
              <a:rPr kumimoji="0" lang="en-US" sz="2400" b="0"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Z</a:t>
            </a:r>
            <a:r>
              <a:rPr lang="en-US" sz="2400" i="1" kern="0" dirty="0" smtClean="0">
                <a:solidFill>
                  <a:schemeClr val="tx1"/>
                </a:solidFill>
                <a:latin typeface="Times New Roman" pitchFamily="18" charset="0"/>
                <a:cs typeface="Times New Roman" pitchFamily="18" charset="0"/>
              </a:rPr>
              <a:t> = YR/</a:t>
            </a:r>
            <a:r>
              <a:rPr lang="en-US" sz="2400" kern="0" dirty="0" smtClean="0">
                <a:solidFill>
                  <a:schemeClr val="tx1"/>
                </a:solidFill>
                <a:latin typeface="Times New Roman" pitchFamily="18" charset="0"/>
                <a:cs typeface="Times New Roman" pitchFamily="18" charset="0"/>
              </a:rPr>
              <a:t>(</a:t>
            </a:r>
            <a:r>
              <a:rPr lang="en-US" sz="2400" i="1" kern="0" dirty="0" smtClean="0">
                <a:solidFill>
                  <a:schemeClr val="tx1"/>
                </a:solidFill>
                <a:latin typeface="Times New Roman" pitchFamily="18" charset="0"/>
                <a:cs typeface="Times New Roman" pitchFamily="18" charset="0"/>
              </a:rPr>
              <a:t>X+Y</a:t>
            </a:r>
            <a:r>
              <a:rPr lang="en-US" sz="2400" kern="0" dirty="0" smtClean="0">
                <a:solidFill>
                  <a:schemeClr val="tx1"/>
                </a:solidFill>
                <a:latin typeface="Times New Roman" pitchFamily="18" charset="0"/>
                <a:cs typeface="Times New Roman" pitchFamily="18" charset="0"/>
              </a:rPr>
              <a:t>)</a:t>
            </a:r>
            <a:r>
              <a:rPr lang="en-US" sz="2400" i="1" kern="0" dirty="0" smtClean="0">
                <a:solidFill>
                  <a:schemeClr val="tx1"/>
                </a:solidFill>
                <a:latin typeface="Times New Roman" pitchFamily="18" charset="0"/>
                <a:cs typeface="Times New Roman" pitchFamily="18" charset="0"/>
              </a:rPr>
              <a:t> = R</a:t>
            </a:r>
            <a:r>
              <a:rPr lang="en-US" sz="2400" kern="0" baseline="30000" dirty="0" smtClean="0">
                <a:solidFill>
                  <a:schemeClr val="tx1"/>
                </a:solidFill>
                <a:latin typeface="Times New Roman" pitchFamily="18" charset="0"/>
                <a:cs typeface="Times New Roman" pitchFamily="18" charset="0"/>
              </a:rPr>
              <a:t>2</a:t>
            </a:r>
            <a:r>
              <a:rPr lang="en-US" sz="2400" i="1" kern="0" dirty="0" smtClean="0">
                <a:solidFill>
                  <a:schemeClr val="tx1"/>
                </a:solidFill>
                <a:latin typeface="Times New Roman" pitchFamily="18" charset="0"/>
                <a:cs typeface="Times New Roman" pitchFamily="18" charset="0"/>
              </a:rPr>
              <a:t>/X</a:t>
            </a:r>
            <a:r>
              <a:rPr lang="en-US" sz="2400" kern="0" dirty="0" smtClean="0">
                <a:solidFill>
                  <a:schemeClr val="tx1"/>
                </a:solidFill>
                <a:latin typeface="Times New Roman" pitchFamily="18" charset="0"/>
                <a:cs typeface="Times New Roman" pitchFamily="18" charset="0"/>
              </a:rPr>
              <a:t>(1+</a:t>
            </a:r>
            <a:r>
              <a:rPr lang="en-US" sz="2400" i="1" kern="0" dirty="0" smtClean="0">
                <a:solidFill>
                  <a:schemeClr val="tx1"/>
                </a:solidFill>
                <a:latin typeface="Times New Roman" pitchFamily="18" charset="0"/>
                <a:cs typeface="Times New Roman" pitchFamily="18" charset="0"/>
              </a:rPr>
              <a:t>Y/X</a:t>
            </a:r>
            <a:r>
              <a:rPr lang="en-US" sz="2400" kern="0" dirty="0" smtClean="0">
                <a:solidFill>
                  <a:schemeClr val="tx1"/>
                </a:solidFill>
                <a:latin typeface="Times New Roman" pitchFamily="18" charset="0"/>
                <a:cs typeface="Times New Roman" pitchFamily="18" charset="0"/>
              </a:rPr>
              <a:t>)</a:t>
            </a:r>
            <a:r>
              <a:rPr lang="en-US" sz="2400" kern="0" baseline="30000" dirty="0" smtClean="0">
                <a:solidFill>
                  <a:schemeClr val="tx1"/>
                </a:solidFill>
                <a:latin typeface="Times New Roman" pitchFamily="18" charset="0"/>
                <a:cs typeface="Times New Roman" pitchFamily="18" charset="0"/>
              </a:rPr>
              <a:t>2</a:t>
            </a:r>
            <a:endParaRPr kumimoji="0" lang="en-US" sz="2400" b="0" i="0" u="none" strike="noStrike" kern="0" cap="none" spc="0" normalizeH="0" baseline="30000" noProof="0" dirty="0" smtClean="0">
              <a:ln>
                <a:noFill/>
              </a:ln>
              <a:solidFill>
                <a:schemeClr val="tx1"/>
              </a:solidFill>
              <a:effectLst/>
              <a:uLnTx/>
              <a:uFillTx/>
              <a:latin typeface="+mn-lt"/>
              <a:ea typeface="+mn-ea"/>
              <a:cs typeface="Times New Roman" pitchFamily="18" charset="0"/>
            </a:endParaRPr>
          </a:p>
          <a:p>
            <a:pPr marL="384175" lvl="0" indent="-254000" algn="l" defTabSz="1019175">
              <a:spcBef>
                <a:spcPct val="20000"/>
              </a:spcBef>
              <a:buClr>
                <a:srgbClr val="993300"/>
              </a:buClr>
              <a:buSzPct val="75000"/>
              <a:buFont typeface="Wingdings" charset="2"/>
              <a:buChar char="n"/>
            </a:pPr>
            <a:r>
              <a:rPr kumimoji="0" lang="en-US" sz="2400" b="0" u="none" strike="noStrike" kern="0" cap="none" spc="0" normalizeH="0" baseline="0" noProof="0" dirty="0" smtClean="0">
                <a:ln>
                  <a:noFill/>
                </a:ln>
                <a:solidFill>
                  <a:schemeClr val="tx1"/>
                </a:solidFill>
                <a:effectLst/>
                <a:uLnTx/>
                <a:uFillTx/>
                <a:latin typeface="+mn-lt"/>
                <a:ea typeface="+mn-ea"/>
                <a:cs typeface="Times New Roman" pitchFamily="18" charset="0"/>
              </a:rPr>
              <a:t>So that </a:t>
            </a:r>
            <a:r>
              <a:rPr kumimoji="0" lang="en-US" sz="2400" b="0"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Z → </a:t>
            </a:r>
            <a:r>
              <a:rPr kumimoji="0" lang="en-US" sz="2400" b="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0, </a:t>
            </a:r>
            <a:r>
              <a:rPr kumimoji="0" lang="en-US" sz="2400" b="0" u="none" strike="noStrike" kern="0" cap="none" spc="0" normalizeH="0" baseline="0" noProof="0" dirty="0" smtClean="0">
                <a:ln>
                  <a:noFill/>
                </a:ln>
                <a:solidFill>
                  <a:schemeClr val="tx1"/>
                </a:solidFill>
                <a:effectLst/>
                <a:uLnTx/>
                <a:uFillTx/>
                <a:latin typeface="+mn-lt"/>
                <a:ea typeface="+mn-ea"/>
                <a:cs typeface="Times New Roman" pitchFamily="18" charset="0"/>
              </a:rPr>
              <a:t>as</a:t>
            </a:r>
            <a:r>
              <a:rPr kumimoji="0" lang="en-US" sz="2400" b="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sz="2400" b="0"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X </a:t>
            </a:r>
            <a:r>
              <a:rPr lang="en-US" sz="2400" i="1" kern="0" dirty="0" smtClean="0">
                <a:solidFill>
                  <a:schemeClr val="tx1"/>
                </a:solidFill>
                <a:latin typeface="Times New Roman" pitchFamily="18" charset="0"/>
                <a:cs typeface="Times New Roman" pitchFamily="18" charset="0"/>
              </a:rPr>
              <a:t>→ </a:t>
            </a:r>
            <a:r>
              <a:rPr kumimoji="0" lang="en-US" sz="2400" b="0"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en-US" sz="2600" b="0" i="0" u="none" strike="noStrike" kern="0" cap="none" spc="0" normalizeH="0" baseline="0" noProof="0" dirty="0" smtClean="0">
              <a:ln>
                <a:noFill/>
              </a:ln>
              <a:solidFill>
                <a:schemeClr val="tx1"/>
              </a:solidFill>
              <a:effectLst/>
              <a:uLnTx/>
              <a:uFillTx/>
              <a:latin typeface="+mn-lt"/>
              <a:ea typeface="+mn-ea"/>
              <a:cs typeface="ＭＳ Ｐゴシック" charset="-128"/>
            </a:endParaRP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endParaRPr kumimoji="0" lang="en-US" sz="2600" b="0" i="0" u="none" strike="noStrike" kern="0" cap="none" spc="0" normalizeH="0" baseline="0" noProof="0" dirty="0">
              <a:ln>
                <a:noFill/>
              </a:ln>
              <a:solidFill>
                <a:schemeClr val="tx1"/>
              </a:solidFill>
              <a:effectLst/>
              <a:uLnTx/>
              <a:uFillTx/>
              <a:latin typeface="+mn-lt"/>
              <a:ea typeface="+mn-ea"/>
              <a:cs typeface="ＭＳ Ｐゴシック"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134938" y="695837"/>
            <a:ext cx="9625012" cy="949325"/>
          </a:xfrm>
        </p:spPr>
        <p:txBody>
          <a:bodyPr/>
          <a:lstStyle/>
          <a:p>
            <a:r>
              <a:rPr lang="en-US" dirty="0" smtClean="0"/>
              <a:t>Congestion Control Options</a:t>
            </a:r>
            <a:endParaRPr lang="en-US" dirty="0"/>
          </a:p>
        </p:txBody>
      </p:sp>
      <p:sp>
        <p:nvSpPr>
          <p:cNvPr id="206851" name="Rectangle 3"/>
          <p:cNvSpPr>
            <a:spLocks noGrp="1" noChangeArrowheads="1"/>
          </p:cNvSpPr>
          <p:nvPr>
            <p:ph type="body" sz="half" idx="1"/>
          </p:nvPr>
        </p:nvSpPr>
        <p:spPr>
          <a:xfrm>
            <a:off x="0" y="1949914"/>
            <a:ext cx="10058400" cy="5784001"/>
          </a:xfrm>
        </p:spPr>
        <p:txBody>
          <a:bodyPr/>
          <a:lstStyle/>
          <a:p>
            <a:r>
              <a:rPr lang="en-US" sz="2600" dirty="0" smtClean="0">
                <a:solidFill>
                  <a:srgbClr val="000000"/>
                </a:solidFill>
              </a:rPr>
              <a:t>Two major approaches to congestion control</a:t>
            </a:r>
          </a:p>
          <a:p>
            <a:r>
              <a:rPr lang="en-US" sz="2600" dirty="0" smtClean="0">
                <a:solidFill>
                  <a:srgbClr val="000000"/>
                </a:solidFill>
              </a:rPr>
              <a:t>End-to-end congestion control – used by TCP</a:t>
            </a:r>
          </a:p>
          <a:p>
            <a:pPr lvl="1"/>
            <a:r>
              <a:rPr lang="en-US" sz="2200" dirty="0" smtClean="0"/>
              <a:t>no </a:t>
            </a:r>
            <a:r>
              <a:rPr lang="en-US" sz="2200" dirty="0"/>
              <a:t>explicit feedback from network</a:t>
            </a:r>
          </a:p>
          <a:p>
            <a:pPr lvl="1"/>
            <a:r>
              <a:rPr lang="en-US" sz="2200" dirty="0"/>
              <a:t>congestion </a:t>
            </a:r>
            <a:r>
              <a:rPr lang="en-US" sz="2200" b="1" i="1" u="sng" dirty="0"/>
              <a:t>inferred</a:t>
            </a:r>
            <a:r>
              <a:rPr lang="en-US" sz="2200" dirty="0"/>
              <a:t> from</a:t>
            </a:r>
            <a:r>
              <a:rPr lang="en-US" sz="2200" dirty="0" smtClean="0"/>
              <a:t> loss, and/or delay observed by hosts</a:t>
            </a:r>
          </a:p>
          <a:p>
            <a:pPr lvl="1"/>
            <a:r>
              <a:rPr lang="en-US" sz="2200" dirty="0" smtClean="0"/>
              <a:t>relies on cooperation of end hosts (but most schemes do)</a:t>
            </a:r>
          </a:p>
          <a:p>
            <a:r>
              <a:rPr lang="en-US" sz="2600" dirty="0" smtClean="0">
                <a:solidFill>
                  <a:srgbClr val="000000"/>
                </a:solidFill>
              </a:rPr>
              <a:t>Network-assisted congestion control</a:t>
            </a:r>
          </a:p>
          <a:p>
            <a:pPr marL="679450" lvl="1" indent="-217488"/>
            <a:r>
              <a:rPr lang="en-US" sz="2200" dirty="0" smtClean="0">
                <a:solidFill>
                  <a:srgbClr val="000000"/>
                </a:solidFill>
              </a:rPr>
              <a:t>routers provide feedback to end systems</a:t>
            </a:r>
          </a:p>
          <a:p>
            <a:pPr marL="1060450" lvl="2" indent="-217488"/>
            <a:r>
              <a:rPr lang="en-US" dirty="0" smtClean="0">
                <a:solidFill>
                  <a:srgbClr val="000000"/>
                </a:solidFill>
              </a:rPr>
              <a:t>more rapid response to traffic changes than end-to-end approach</a:t>
            </a:r>
          </a:p>
          <a:p>
            <a:pPr marL="679450" lvl="1" indent="-217488"/>
            <a:r>
              <a:rPr lang="en-US" sz="2200" dirty="0" smtClean="0">
                <a:solidFill>
                  <a:srgbClr val="000000"/>
                </a:solidFill>
              </a:rPr>
              <a:t>simplest approach – single bit congestion </a:t>
            </a:r>
            <a:r>
              <a:rPr lang="en-US" sz="2200" dirty="0" smtClean="0">
                <a:solidFill>
                  <a:srgbClr val="000000"/>
                </a:solidFill>
              </a:rPr>
              <a:t>indication (</a:t>
            </a:r>
            <a:r>
              <a:rPr lang="en-US" sz="2200" b="1" dirty="0" smtClean="0">
                <a:solidFill>
                  <a:srgbClr val="000000"/>
                </a:solidFill>
              </a:rPr>
              <a:t>ECN</a:t>
            </a:r>
            <a:r>
              <a:rPr lang="en-US" sz="2200" dirty="0" smtClean="0">
                <a:solidFill>
                  <a:srgbClr val="000000"/>
                </a:solidFill>
              </a:rPr>
              <a:t>)</a:t>
            </a:r>
            <a:endParaRPr lang="en-US" sz="2200" dirty="0" smtClean="0">
              <a:solidFill>
                <a:srgbClr val="000000"/>
              </a:solidFill>
            </a:endParaRPr>
          </a:p>
          <a:p>
            <a:pPr marL="974725" lvl="2" indent="-179388"/>
            <a:r>
              <a:rPr lang="en-US" dirty="0" smtClean="0">
                <a:solidFill>
                  <a:srgbClr val="000000"/>
                </a:solidFill>
              </a:rPr>
              <a:t>TCP and IP support this, but capability is </a:t>
            </a:r>
            <a:r>
              <a:rPr lang="en-US" dirty="0" smtClean="0">
                <a:solidFill>
                  <a:srgbClr val="000000"/>
                </a:solidFill>
              </a:rPr>
              <a:t>not consistently available</a:t>
            </a:r>
            <a:endParaRPr lang="en-US" dirty="0" smtClean="0">
              <a:solidFill>
                <a:srgbClr val="000000"/>
              </a:solidFill>
            </a:endParaRPr>
          </a:p>
          <a:p>
            <a:pPr marL="593725" lvl="1" indent="-179388"/>
            <a:r>
              <a:rPr lang="en-US" sz="2200" dirty="0" smtClean="0">
                <a:solidFill>
                  <a:srgbClr val="000000"/>
                </a:solidFill>
              </a:rPr>
              <a:t>explicit rate control</a:t>
            </a:r>
          </a:p>
          <a:p>
            <a:pPr marL="974725" lvl="2" indent="-179388"/>
            <a:r>
              <a:rPr lang="en-US" dirty="0" smtClean="0">
                <a:solidFill>
                  <a:srgbClr val="000000"/>
                </a:solidFill>
              </a:rPr>
              <a:t>senders request a sending rate, routers decide allowable rates</a:t>
            </a:r>
          </a:p>
          <a:p>
            <a:pPr marL="974725" lvl="2" indent="-179388"/>
            <a:r>
              <a:rPr lang="en-US" dirty="0" smtClean="0">
                <a:solidFill>
                  <a:srgbClr val="000000"/>
                </a:solidFill>
              </a:rPr>
              <a:t>can prevent “greedy hosts” from hogging network capacity</a:t>
            </a:r>
          </a:p>
          <a:p>
            <a:pPr marL="974725" lvl="2" indent="-179388"/>
            <a:r>
              <a:rPr lang="en-US" dirty="0" smtClean="0">
                <a:solidFill>
                  <a:srgbClr val="000000"/>
                </a:solidFill>
              </a:rPr>
              <a:t>was used in Asynchronous Transfer Mode (ATM) networks</a:t>
            </a:r>
          </a:p>
        </p:txBody>
      </p:sp>
      <p:sp>
        <p:nvSpPr>
          <p:cNvPr id="2" name="Slide Number Placeholder 1"/>
          <p:cNvSpPr>
            <a:spLocks noGrp="1"/>
          </p:cNvSpPr>
          <p:nvPr>
            <p:ph type="sldNum" sz="quarter" idx="10"/>
          </p:nvPr>
        </p:nvSpPr>
        <p:spPr/>
        <p:txBody>
          <a:bodyPr/>
          <a:lstStyle/>
          <a:p>
            <a:fld id="{3D3B5F21-1A54-0B47-ADF7-1313D7E1CAF8}"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 Congestion Control Big Picture</a:t>
            </a:r>
            <a:endParaRPr lang="en-US" dirty="0"/>
          </a:p>
        </p:txBody>
      </p:sp>
      <p:sp>
        <p:nvSpPr>
          <p:cNvPr id="3" name="Content Placeholder 2"/>
          <p:cNvSpPr>
            <a:spLocks noGrp="1"/>
          </p:cNvSpPr>
          <p:nvPr>
            <p:ph sz="half" idx="1"/>
          </p:nvPr>
        </p:nvSpPr>
        <p:spPr>
          <a:xfrm>
            <a:off x="14288" y="1860117"/>
            <a:ext cx="10044112" cy="5912284"/>
          </a:xfrm>
        </p:spPr>
        <p:txBody>
          <a:bodyPr>
            <a:normAutofit fontScale="92500"/>
          </a:bodyPr>
          <a:lstStyle/>
          <a:p>
            <a:pPr marL="282575" indent="-282575"/>
            <a:r>
              <a:rPr lang="en-US" dirty="0" smtClean="0"/>
              <a:t>Objective: send as fast as possible, but not too fast</a:t>
            </a:r>
          </a:p>
          <a:p>
            <a:pPr marL="660400" lvl="1" indent="-282575"/>
            <a:r>
              <a:rPr lang="en-US" sz="2200" dirty="0" smtClean="0"/>
              <a:t>when lost segments are detected, sender reduces its rate (backs off)</a:t>
            </a:r>
          </a:p>
          <a:p>
            <a:pPr marL="660400" lvl="1" indent="-282575"/>
            <a:r>
              <a:rPr lang="en-US" sz="2200" dirty="0" smtClean="0"/>
              <a:t>when there are no lost segments, sender increases its rate (keeps probing the network for more bandwidth)</a:t>
            </a:r>
          </a:p>
          <a:p>
            <a:pPr marL="282575" indent="-282575"/>
            <a:r>
              <a:rPr lang="en-US" dirty="0" smtClean="0"/>
              <a:t>Key questions</a:t>
            </a:r>
          </a:p>
          <a:p>
            <a:pPr marL="660400" lvl="1" indent="-282575"/>
            <a:r>
              <a:rPr lang="en-US" sz="2200" dirty="0" smtClean="0"/>
              <a:t>when it’s time to cut rate, by how much should it be cut?</a:t>
            </a:r>
          </a:p>
          <a:p>
            <a:pPr marL="1041400" lvl="2" indent="-282575"/>
            <a:r>
              <a:rPr lang="en-US" dirty="0" smtClean="0"/>
              <a:t>TCP cuts sending rate in half to reduce congestion quickly</a:t>
            </a:r>
          </a:p>
          <a:p>
            <a:pPr marL="660400" lvl="1" indent="-282575"/>
            <a:r>
              <a:rPr lang="en-US" sz="2200" dirty="0" smtClean="0"/>
              <a:t>when it’s time to increase rate, by how much should it increase?</a:t>
            </a:r>
          </a:p>
          <a:p>
            <a:pPr marL="1041400" lvl="2" indent="-282575"/>
            <a:r>
              <a:rPr lang="en-US" dirty="0" smtClean="0"/>
              <a:t>TCP makes small incremental increases to avoid going right back into congestion</a:t>
            </a:r>
          </a:p>
          <a:p>
            <a:pPr marL="1041400" lvl="2" indent="-282575"/>
            <a:r>
              <a:rPr lang="en-US" dirty="0" smtClean="0"/>
              <a:t>but TCP allows a “new sender” to increase its rate more quickly</a:t>
            </a:r>
          </a:p>
          <a:p>
            <a:pPr marL="282575" indent="-282575"/>
            <a:r>
              <a:rPr lang="en-US" sz="2600" dirty="0" smtClean="0"/>
              <a:t>Additive increase/multiplicative decrease (AIMD)</a:t>
            </a:r>
          </a:p>
          <a:p>
            <a:pPr marL="660400" lvl="1" indent="-282575"/>
            <a:r>
              <a:rPr lang="en-US" sz="2200" dirty="0" smtClean="0"/>
              <a:t>during stable traffic periods, rates oscillate around ideal rates</a:t>
            </a:r>
          </a:p>
          <a:p>
            <a:pPr marL="660400" lvl="1" indent="-282575"/>
            <a:r>
              <a:rPr lang="en-US" sz="2200" dirty="0" smtClean="0"/>
              <a:t>different end-to-end flows get roughly “fair shares” of capacity</a:t>
            </a:r>
          </a:p>
          <a:p>
            <a:pPr marL="660400" lvl="1" indent="-282575"/>
            <a:r>
              <a:rPr lang="en-US" sz="2200" dirty="0" smtClean="0"/>
              <a:t>can be slow to respond to traffic changes (requires a packet loss)</a:t>
            </a:r>
            <a:endParaRPr lang="en-US" sz="2200" dirty="0"/>
          </a:p>
        </p:txBody>
      </p:sp>
      <p:sp>
        <p:nvSpPr>
          <p:cNvPr id="4" name="Slide Number Placeholder 3"/>
          <p:cNvSpPr>
            <a:spLocks noGrp="1"/>
          </p:cNvSpPr>
          <p:nvPr>
            <p:ph type="sldNum" sz="quarter" idx="10"/>
          </p:nvPr>
        </p:nvSpPr>
        <p:spPr/>
        <p:txBody>
          <a:bodyPr/>
          <a:lstStyle/>
          <a:p>
            <a:fld id="{3D3B5F21-1A54-0B47-ADF7-1313D7E1CAF8}"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1"/>
          <p:cNvSpPr>
            <a:spLocks noGrp="1" noChangeArrowheads="1"/>
          </p:cNvSpPr>
          <p:nvPr>
            <p:ph type="title"/>
          </p:nvPr>
        </p:nvSpPr>
        <p:spPr>
          <a:xfrm>
            <a:off x="134938" y="705467"/>
            <a:ext cx="9625012" cy="949325"/>
          </a:xfrm>
        </p:spPr>
        <p:txBody>
          <a:bodyPr>
            <a:normAutofit/>
          </a:bodyPr>
          <a:lstStyle/>
          <a:p>
            <a:r>
              <a:rPr lang="en-GB" u="sng" dirty="0" smtClean="0"/>
              <a:t>AI</a:t>
            </a:r>
            <a:r>
              <a:rPr lang="en-GB" dirty="0" smtClean="0"/>
              <a:t>MD:  Additive Increase</a:t>
            </a:r>
          </a:p>
        </p:txBody>
      </p:sp>
      <p:sp>
        <p:nvSpPr>
          <p:cNvPr id="9" name="Content Placeholder 8"/>
          <p:cNvSpPr>
            <a:spLocks noGrp="1"/>
          </p:cNvSpPr>
          <p:nvPr>
            <p:ph idx="1"/>
          </p:nvPr>
        </p:nvSpPr>
        <p:spPr>
          <a:xfrm>
            <a:off x="540499" y="1968710"/>
            <a:ext cx="8885237" cy="4664075"/>
          </a:xfrm>
        </p:spPr>
        <p:txBody>
          <a:bodyPr>
            <a:normAutofit fontScale="92500" lnSpcReduction="10000"/>
          </a:bodyPr>
          <a:lstStyle/>
          <a:p>
            <a:pPr marL="274320" indent="-274320">
              <a:lnSpc>
                <a:spcPct val="110000"/>
              </a:lnSpc>
            </a:pPr>
            <a:r>
              <a:rPr lang="en-GB" dirty="0" smtClean="0"/>
              <a:t>Additive (Linear) Increase</a:t>
            </a:r>
            <a:endParaRPr lang="en-GB" sz="3900" dirty="0" smtClean="0"/>
          </a:p>
          <a:p>
            <a:pPr lvl="1"/>
            <a:r>
              <a:rPr lang="en-GB" dirty="0" smtClean="0"/>
              <a:t>"Linear": 1 Maximum Size Segment (MSS) increase in </a:t>
            </a:r>
            <a:r>
              <a:rPr lang="en-GB" i="1" dirty="0" err="1" smtClean="0"/>
              <a:t>cwnd</a:t>
            </a:r>
            <a:r>
              <a:rPr lang="en-GB" i="1" dirty="0" smtClean="0"/>
              <a:t> </a:t>
            </a:r>
            <a:r>
              <a:rPr lang="en-GB" dirty="0" smtClean="0"/>
              <a:t>every RTT</a:t>
            </a:r>
          </a:p>
          <a:p>
            <a:pPr lvl="1"/>
            <a:r>
              <a:rPr lang="en-GB" dirty="0" smtClean="0"/>
              <a:t>Cautious increase of </a:t>
            </a:r>
            <a:r>
              <a:rPr lang="en-GB" i="1" dirty="0" err="1" smtClean="0"/>
              <a:t>cwnd</a:t>
            </a:r>
            <a:endParaRPr lang="en-GB" i="1" dirty="0" smtClean="0"/>
          </a:p>
          <a:p>
            <a:endParaRPr lang="en-GB" dirty="0" smtClean="0"/>
          </a:p>
          <a:p>
            <a:pPr marL="274320" indent="-274320"/>
            <a:r>
              <a:rPr lang="en-GB" dirty="0" smtClean="0"/>
              <a:t>For each current </a:t>
            </a:r>
            <a:r>
              <a:rPr lang="en-GB" i="1" dirty="0" err="1" smtClean="0"/>
              <a:t>cwnd</a:t>
            </a:r>
            <a:r>
              <a:rPr lang="en-GB" dirty="0" smtClean="0"/>
              <a:t>-worth of segments </a:t>
            </a:r>
            <a:r>
              <a:rPr lang="en-GB" dirty="0" err="1" smtClean="0"/>
              <a:t>ACKed</a:t>
            </a:r>
            <a:r>
              <a:rPr lang="en-GB" dirty="0" smtClean="0"/>
              <a:t> within time-out period</a:t>
            </a:r>
          </a:p>
          <a:p>
            <a:pPr lvl="1"/>
            <a:r>
              <a:rPr lang="en-GB" i="1" dirty="0" err="1" smtClean="0"/>
              <a:t>cwnd</a:t>
            </a:r>
            <a:r>
              <a:rPr lang="en-GB" dirty="0" smtClean="0"/>
              <a:t> = </a:t>
            </a:r>
            <a:r>
              <a:rPr lang="en-GB" i="1" dirty="0" err="1" smtClean="0"/>
              <a:t>cwnd</a:t>
            </a:r>
            <a:r>
              <a:rPr lang="en-GB" i="1" dirty="0" smtClean="0"/>
              <a:t> </a:t>
            </a:r>
            <a:r>
              <a:rPr lang="en-GB" dirty="0" smtClean="0"/>
              <a:t>+ 1 (incremented by one full MSS segment)</a:t>
            </a:r>
          </a:p>
          <a:p>
            <a:pPr lvl="1"/>
            <a:r>
              <a:rPr lang="en-GB" dirty="0" smtClean="0"/>
              <a:t>Actually, each </a:t>
            </a:r>
            <a:r>
              <a:rPr lang="en-GB" dirty="0" err="1" smtClean="0"/>
              <a:t>ACKed</a:t>
            </a:r>
            <a:r>
              <a:rPr lang="en-GB" dirty="0" smtClean="0"/>
              <a:t> segment yields a fractional increase</a:t>
            </a:r>
          </a:p>
          <a:p>
            <a:pPr lvl="4"/>
            <a:endParaRPr lang="en-GB" sz="1000" dirty="0" smtClean="0"/>
          </a:p>
          <a:p>
            <a:pPr>
              <a:buNone/>
            </a:pPr>
            <a:r>
              <a:rPr lang="en-GB" dirty="0" smtClean="0"/>
              <a:t>		</a:t>
            </a:r>
            <a:r>
              <a:rPr lang="en-GB" i="1" dirty="0" err="1" smtClean="0"/>
              <a:t>cwnd_increment</a:t>
            </a:r>
            <a:r>
              <a:rPr lang="en-GB" dirty="0" smtClean="0"/>
              <a:t> = MSS  x  MSS/</a:t>
            </a:r>
            <a:r>
              <a:rPr lang="en-GB" i="1" dirty="0" err="1" smtClean="0"/>
              <a:t>cwnd</a:t>
            </a:r>
            <a:r>
              <a:rPr lang="en-GB" dirty="0" smtClean="0"/>
              <a:t>  bytes</a:t>
            </a:r>
          </a:p>
          <a:p>
            <a:pPr lvl="4"/>
            <a:endParaRPr lang="en-GB" sz="1100" dirty="0" smtClean="0"/>
          </a:p>
          <a:p>
            <a:pPr lvl="1"/>
            <a:r>
              <a:rPr lang="en-GB" i="1" dirty="0" smtClean="0"/>
              <a:t>e.g.</a:t>
            </a:r>
            <a:r>
              <a:rPr lang="en-GB" dirty="0" smtClean="0"/>
              <a:t>, if </a:t>
            </a:r>
            <a:r>
              <a:rPr lang="en-GB" i="1" dirty="0" err="1" smtClean="0"/>
              <a:t>cwnd</a:t>
            </a:r>
            <a:r>
              <a:rPr lang="en-GB" dirty="0" smtClean="0"/>
              <a:t> = 8 MSS, an ACK increases </a:t>
            </a:r>
            <a:r>
              <a:rPr lang="en-GB" i="1" dirty="0" err="1" smtClean="0"/>
              <a:t>cwnd</a:t>
            </a:r>
            <a:r>
              <a:rPr lang="en-GB" dirty="0" smtClean="0"/>
              <a:t> by MSS/8</a:t>
            </a:r>
          </a:p>
        </p:txBody>
      </p:sp>
      <p:sp>
        <p:nvSpPr>
          <p:cNvPr id="53250" name="Footer Placeholder 3"/>
          <p:cNvSpPr>
            <a:spLocks noGrp="1"/>
          </p:cNvSpPr>
          <p:nvPr>
            <p:ph type="ftr" idx="10"/>
          </p:nvPr>
        </p:nvSpPr>
        <p:spPr>
          <a:xfrm>
            <a:off x="4482099" y="7534449"/>
            <a:ext cx="5505994" cy="215444"/>
          </a:xfrm>
        </p:spPr>
        <p:txBody>
          <a:bodyPr/>
          <a:lstStyle/>
          <a:p>
            <a:r>
              <a:rPr lang="en-US" smtClean="0"/>
              <a:t>ESE 404/TCOM 500 - Introduction to Networks and Protocols</a:t>
            </a:r>
            <a:endParaRPr lang="en-GB" smtClean="0"/>
          </a:p>
        </p:txBody>
      </p:sp>
      <p:sp>
        <p:nvSpPr>
          <p:cNvPr id="53251" name="Slide Number Placeholder 4"/>
          <p:cNvSpPr>
            <a:spLocks noGrp="1"/>
          </p:cNvSpPr>
          <p:nvPr>
            <p:ph type="sldNum" idx="4294967295"/>
          </p:nvPr>
        </p:nvSpPr>
        <p:spPr>
          <a:xfrm>
            <a:off x="7208520" y="7077922"/>
            <a:ext cx="2343468" cy="536152"/>
          </a:xfrm>
          <a:prstGeom prst="rect">
            <a:avLst/>
          </a:prstGeom>
        </p:spPr>
        <p:txBody>
          <a:bodyPr lIns="101882" tIns="50941" rIns="101882" bIns="50941"/>
          <a:lstStyle/>
          <a:p>
            <a:fld id="{31989ED4-F192-4A88-BBD2-EA9EC243897D}" type="slidenum">
              <a:rPr lang="en-GB" smtClean="0"/>
              <a:pPr/>
              <a:t>19</a:t>
            </a:fld>
            <a:endParaRPr lang="en-GB"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en-US"/>
              <a:t>TCP Flow Control</a:t>
            </a:r>
          </a:p>
        </p:txBody>
      </p:sp>
      <p:sp>
        <p:nvSpPr>
          <p:cNvPr id="262147" name="Rectangle 3"/>
          <p:cNvSpPr>
            <a:spLocks noGrp="1" noChangeArrowheads="1"/>
          </p:cNvSpPr>
          <p:nvPr>
            <p:ph type="body" sz="half" idx="1"/>
          </p:nvPr>
        </p:nvSpPr>
        <p:spPr>
          <a:xfrm>
            <a:off x="25656" y="4618215"/>
            <a:ext cx="10007087" cy="3091642"/>
          </a:xfrm>
        </p:spPr>
        <p:txBody>
          <a:bodyPr/>
          <a:lstStyle/>
          <a:p>
            <a:r>
              <a:rPr lang="en-US" sz="2700" dirty="0" smtClean="0"/>
              <a:t>Receive </a:t>
            </a:r>
            <a:r>
              <a:rPr lang="en-US" sz="2700" dirty="0"/>
              <a:t>side of TCP</a:t>
            </a:r>
            <a:r>
              <a:rPr lang="en-US" sz="2700" dirty="0" smtClean="0"/>
              <a:t>  connection </a:t>
            </a:r>
            <a:r>
              <a:rPr lang="en-US" sz="2700" dirty="0"/>
              <a:t>has a</a:t>
            </a:r>
            <a:r>
              <a:rPr lang="en-US" sz="2700" dirty="0" smtClean="0"/>
              <a:t> receive buffer</a:t>
            </a:r>
          </a:p>
          <a:p>
            <a:r>
              <a:rPr lang="en-US" sz="2700" dirty="0" smtClean="0"/>
              <a:t>If receiver’s application does not read data fast enough, the buffer may fill up</a:t>
            </a:r>
          </a:p>
          <a:p>
            <a:r>
              <a:rPr lang="en-US" sz="2700" dirty="0" smtClean="0"/>
              <a:t>The TCP flow control mechanism prevents the sender from sending more data than receiver can store</a:t>
            </a:r>
          </a:p>
          <a:p>
            <a:pPr lvl="1"/>
            <a:r>
              <a:rPr lang="en-US" sz="2300" dirty="0" smtClean="0"/>
              <a:t>essentially a speed-matching service that prevents the sender from going too fast for the receiver</a:t>
            </a:r>
          </a:p>
          <a:p>
            <a:endParaRPr lang="en-US" sz="2700" dirty="0"/>
          </a:p>
        </p:txBody>
      </p:sp>
      <p:pic>
        <p:nvPicPr>
          <p:cNvPr id="262149" name="Picture 5" descr="rcvwin"/>
          <p:cNvPicPr>
            <a:picLocks noChangeAspect="1" noChangeArrowheads="1"/>
          </p:cNvPicPr>
          <p:nvPr/>
        </p:nvPicPr>
        <p:blipFill>
          <a:blip r:embed="rId3" cstate="print"/>
          <a:srcRect/>
          <a:stretch>
            <a:fillRect/>
          </a:stretch>
        </p:blipFill>
        <p:spPr bwMode="auto">
          <a:xfrm>
            <a:off x="1624625" y="1700340"/>
            <a:ext cx="7046773" cy="2650590"/>
          </a:xfrm>
          <a:prstGeom prst="rect">
            <a:avLst/>
          </a:prstGeom>
          <a:noFill/>
        </p:spPr>
      </p:pic>
      <p:sp>
        <p:nvSpPr>
          <p:cNvPr id="2" name="Slide Number Placeholder 1"/>
          <p:cNvSpPr>
            <a:spLocks noGrp="1"/>
          </p:cNvSpPr>
          <p:nvPr>
            <p:ph type="sldNum" sz="quarter" idx="10"/>
          </p:nvPr>
        </p:nvSpPr>
        <p:spPr/>
        <p:txBody>
          <a:bodyPr/>
          <a:lstStyle/>
          <a:p>
            <a:fld id="{3D3B5F21-1A54-0B47-ADF7-1313D7E1CAF8}"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1"/>
          <p:cNvSpPr>
            <a:spLocks noGrp="1" noChangeArrowheads="1"/>
          </p:cNvSpPr>
          <p:nvPr>
            <p:ph type="title"/>
          </p:nvPr>
        </p:nvSpPr>
        <p:spPr/>
        <p:txBody>
          <a:bodyPr/>
          <a:lstStyle/>
          <a:p>
            <a:r>
              <a:rPr lang="en-GB" dirty="0" smtClean="0"/>
              <a:t>AI</a:t>
            </a:r>
            <a:r>
              <a:rPr lang="en-GB" u="sng" dirty="0" smtClean="0"/>
              <a:t>MD</a:t>
            </a:r>
            <a:r>
              <a:rPr lang="en-GB" dirty="0" smtClean="0"/>
              <a:t>:  Multiplicative Decrease</a:t>
            </a:r>
          </a:p>
        </p:txBody>
      </p:sp>
      <p:sp>
        <p:nvSpPr>
          <p:cNvPr id="53253" name="Rectangle 2"/>
          <p:cNvSpPr>
            <a:spLocks noGrp="1" noChangeArrowheads="1"/>
          </p:cNvSpPr>
          <p:nvPr>
            <p:ph idx="1"/>
          </p:nvPr>
        </p:nvSpPr>
        <p:spPr/>
        <p:txBody>
          <a:bodyPr/>
          <a:lstStyle/>
          <a:p>
            <a:r>
              <a:rPr lang="en-GB" dirty="0" smtClean="0"/>
              <a:t>Multiplicative Decrease </a:t>
            </a:r>
          </a:p>
          <a:p>
            <a:pPr lvl="1"/>
            <a:r>
              <a:rPr lang="en-GB" dirty="0" smtClean="0"/>
              <a:t>Sender scrambles to reduce CW as soon as congestion is detected</a:t>
            </a:r>
          </a:p>
          <a:p>
            <a:pPr lvl="4"/>
            <a:endParaRPr lang="en-GB" dirty="0" smtClean="0"/>
          </a:p>
          <a:p>
            <a:r>
              <a:rPr lang="en-GB" dirty="0" smtClean="0"/>
              <a:t>Segment ACK Times-Out </a:t>
            </a:r>
          </a:p>
          <a:p>
            <a:pPr lvl="1"/>
            <a:r>
              <a:rPr lang="en-GB" i="1" dirty="0" err="1" smtClean="0"/>
              <a:t>cwnd</a:t>
            </a:r>
            <a:r>
              <a:rPr lang="en-GB" dirty="0" smtClean="0"/>
              <a:t> = </a:t>
            </a:r>
            <a:r>
              <a:rPr lang="en-GB" i="1" dirty="0" err="1" smtClean="0"/>
              <a:t>cwnd</a:t>
            </a:r>
            <a:r>
              <a:rPr lang="en-GB" dirty="0" smtClean="0"/>
              <a:t>/2 </a:t>
            </a:r>
          </a:p>
          <a:p>
            <a:pPr lvl="1"/>
            <a:r>
              <a:rPr lang="en-GB" dirty="0" smtClean="0"/>
              <a:t>Essentially halves current transmission rate</a:t>
            </a:r>
          </a:p>
          <a:p>
            <a:endParaRPr lang="en-GB" dirty="0" smtClean="0"/>
          </a:p>
        </p:txBody>
      </p:sp>
      <p:sp>
        <p:nvSpPr>
          <p:cNvPr id="53250" name="Footer Placeholder 3"/>
          <p:cNvSpPr>
            <a:spLocks noGrp="1"/>
          </p:cNvSpPr>
          <p:nvPr>
            <p:ph type="ftr" idx="10"/>
          </p:nvPr>
        </p:nvSpPr>
        <p:spPr>
          <a:xfrm>
            <a:off x="4482099" y="7534449"/>
            <a:ext cx="5505994" cy="215444"/>
          </a:xfrm>
        </p:spPr>
        <p:txBody>
          <a:bodyPr/>
          <a:lstStyle/>
          <a:p>
            <a:r>
              <a:rPr lang="en-US" smtClean="0"/>
              <a:t>ESE 404/TCOM 500 - Introduction to Networks and Protocols</a:t>
            </a:r>
            <a:endParaRPr lang="en-GB" smtClean="0"/>
          </a:p>
        </p:txBody>
      </p:sp>
      <p:sp>
        <p:nvSpPr>
          <p:cNvPr id="53251" name="Slide Number Placeholder 4"/>
          <p:cNvSpPr>
            <a:spLocks noGrp="1"/>
          </p:cNvSpPr>
          <p:nvPr>
            <p:ph type="sldNum" idx="4294967295"/>
          </p:nvPr>
        </p:nvSpPr>
        <p:spPr>
          <a:xfrm>
            <a:off x="7208520" y="7077922"/>
            <a:ext cx="2343468" cy="536152"/>
          </a:xfrm>
          <a:prstGeom prst="rect">
            <a:avLst/>
          </a:prstGeom>
        </p:spPr>
        <p:txBody>
          <a:bodyPr lIns="101882" tIns="50941" rIns="101882" bIns="50941"/>
          <a:lstStyle/>
          <a:p>
            <a:fld id="{31989ED4-F192-4A88-BBD2-EA9EC243897D}" type="slidenum">
              <a:rPr lang="en-GB" smtClean="0"/>
              <a:pPr/>
              <a:t>20</a:t>
            </a:fld>
            <a:endParaRPr lang="en-GB"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76968" y="400199"/>
            <a:ext cx="9248662" cy="1295400"/>
          </a:xfrm>
        </p:spPr>
        <p:txBody>
          <a:bodyPr/>
          <a:lstStyle/>
          <a:p>
            <a:r>
              <a:rPr lang="en-US" dirty="0" smtClean="0"/>
              <a:t>Basic AIMD Behavior</a:t>
            </a:r>
            <a:endParaRPr lang="en-US" dirty="0"/>
          </a:p>
        </p:txBody>
      </p:sp>
      <p:sp>
        <p:nvSpPr>
          <p:cNvPr id="10" name="Content Placeholder 2"/>
          <p:cNvSpPr txBox="1">
            <a:spLocks/>
          </p:cNvSpPr>
          <p:nvPr/>
        </p:nvSpPr>
        <p:spPr bwMode="auto">
          <a:xfrm>
            <a:off x="14288" y="1765300"/>
            <a:ext cx="10044112" cy="6007101"/>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marL="282575" marR="0" lvl="0" indent="-282575"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lang="en-US" sz="2800" i="0" kern="0" baseline="0" dirty="0" err="1" smtClean="0">
                <a:solidFill>
                  <a:schemeClr val="tx1"/>
                </a:solidFill>
                <a:latin typeface="+mn-lt"/>
                <a:ea typeface="+mn-ea"/>
              </a:rPr>
              <a:t>Sawtooth</a:t>
            </a:r>
            <a:r>
              <a:rPr lang="en-US" sz="2800" i="0" kern="0" baseline="0" dirty="0" smtClean="0">
                <a:solidFill>
                  <a:schemeClr val="tx1"/>
                </a:solidFill>
                <a:latin typeface="+mn-lt"/>
                <a:ea typeface="+mn-ea"/>
              </a:rPr>
              <a:t> pattern </a:t>
            </a:r>
          </a:p>
          <a:p>
            <a:pPr marL="571500" marR="0" lvl="1" indent="-228600" algn="l" defTabSz="1019175" rtl="0" eaLnBrk="0" fontAlgn="base" latinLnBrk="0" hangingPunct="0">
              <a:lnSpc>
                <a:spcPct val="100000"/>
              </a:lnSpc>
              <a:spcBef>
                <a:spcPct val="20000"/>
              </a:spcBef>
              <a:spcAft>
                <a:spcPct val="0"/>
              </a:spcAft>
              <a:buClr>
                <a:srgbClr val="006600"/>
              </a:buClr>
              <a:buSzTx/>
              <a:buFontTx/>
              <a:buChar char="»"/>
              <a:tabLst/>
              <a:defRPr/>
            </a:pPr>
            <a:r>
              <a:rPr lang="en-US" sz="2200" kern="0" dirty="0" smtClean="0">
                <a:solidFill>
                  <a:schemeClr val="tx1"/>
                </a:solidFill>
                <a:latin typeface="+mn-lt"/>
                <a:ea typeface="+mn-ea"/>
              </a:rPr>
              <a:t>sending rate oscillates </a:t>
            </a:r>
            <a:br>
              <a:rPr lang="en-US" sz="2200" kern="0" dirty="0" smtClean="0">
                <a:solidFill>
                  <a:schemeClr val="tx1"/>
                </a:solidFill>
                <a:latin typeface="+mn-lt"/>
                <a:ea typeface="+mn-ea"/>
              </a:rPr>
            </a:br>
            <a:r>
              <a:rPr lang="en-US" sz="2200" kern="0" dirty="0" smtClean="0">
                <a:solidFill>
                  <a:schemeClr val="tx1"/>
                </a:solidFill>
                <a:latin typeface="+mn-lt"/>
                <a:ea typeface="+mn-ea"/>
              </a:rPr>
              <a:t>around</a:t>
            </a:r>
            <a:r>
              <a:rPr lang="en-US" sz="2200" kern="0" dirty="0">
                <a:solidFill>
                  <a:schemeClr val="tx1"/>
                </a:solidFill>
                <a:latin typeface="+mn-lt"/>
                <a:ea typeface="+mn-ea"/>
              </a:rPr>
              <a:t> </a:t>
            </a:r>
            <a:r>
              <a:rPr lang="en-US" sz="2200" kern="0" dirty="0" smtClean="0">
                <a:solidFill>
                  <a:schemeClr val="tx1"/>
                </a:solidFill>
                <a:latin typeface="+mn-lt"/>
                <a:ea typeface="+mn-ea"/>
              </a:rPr>
              <a:t>“ideal rate”</a:t>
            </a:r>
          </a:p>
          <a:p>
            <a:pPr marL="571500" marR="0" lvl="1" indent="-228600" algn="l" defTabSz="1019175" rtl="0" eaLnBrk="0" fontAlgn="base" latinLnBrk="0" hangingPunct="0">
              <a:lnSpc>
                <a:spcPct val="100000"/>
              </a:lnSpc>
              <a:spcBef>
                <a:spcPct val="20000"/>
              </a:spcBef>
              <a:spcAft>
                <a:spcPct val="0"/>
              </a:spcAft>
              <a:buClr>
                <a:srgbClr val="006600"/>
              </a:buClr>
              <a:buSzTx/>
              <a:buFontTx/>
              <a:buChar char="»"/>
              <a:tabLst/>
              <a:defRPr/>
            </a:pPr>
            <a:r>
              <a:rPr lang="en-US" sz="2200" kern="0" dirty="0" smtClean="0">
                <a:solidFill>
                  <a:schemeClr val="tx1"/>
                </a:solidFill>
                <a:latin typeface="+mn-lt"/>
                <a:ea typeface="+mn-ea"/>
              </a:rPr>
              <a:t>when ideal rate is large,</a:t>
            </a:r>
            <a:br>
              <a:rPr lang="en-US" sz="2200" kern="0" dirty="0" smtClean="0">
                <a:solidFill>
                  <a:schemeClr val="tx1"/>
                </a:solidFill>
                <a:latin typeface="+mn-lt"/>
                <a:ea typeface="+mn-ea"/>
              </a:rPr>
            </a:br>
            <a:r>
              <a:rPr lang="en-US" sz="2200" kern="0" dirty="0" smtClean="0">
                <a:solidFill>
                  <a:schemeClr val="tx1"/>
                </a:solidFill>
                <a:latin typeface="+mn-lt"/>
                <a:ea typeface="+mn-ea"/>
              </a:rPr>
              <a:t>the “cycle time” can also</a:t>
            </a:r>
            <a:br>
              <a:rPr lang="en-US" sz="2200" kern="0" dirty="0" smtClean="0">
                <a:solidFill>
                  <a:schemeClr val="tx1"/>
                </a:solidFill>
                <a:latin typeface="+mn-lt"/>
                <a:ea typeface="+mn-ea"/>
              </a:rPr>
            </a:br>
            <a:r>
              <a:rPr lang="en-US" sz="2200" kern="0" dirty="0" smtClean="0">
                <a:solidFill>
                  <a:schemeClr val="tx1"/>
                </a:solidFill>
                <a:latin typeface="+mn-lt"/>
                <a:ea typeface="+mn-ea"/>
              </a:rPr>
              <a:t>be large</a:t>
            </a:r>
          </a:p>
          <a:p>
            <a:pPr marL="571500" marR="0" lvl="1" indent="-228600" algn="l" defTabSz="1019175" rtl="0" eaLnBrk="0" fontAlgn="base" latinLnBrk="0" hangingPunct="0">
              <a:lnSpc>
                <a:spcPct val="100000"/>
              </a:lnSpc>
              <a:spcBef>
                <a:spcPct val="20000"/>
              </a:spcBef>
              <a:spcAft>
                <a:spcPct val="0"/>
              </a:spcAft>
              <a:buClr>
                <a:srgbClr val="006600"/>
              </a:buClr>
              <a:buSzTx/>
              <a:buFontTx/>
              <a:buChar char="»"/>
              <a:tabLst/>
              <a:defRPr/>
            </a:pPr>
            <a:r>
              <a:rPr lang="en-US" sz="2200" kern="0" dirty="0" smtClean="0">
                <a:solidFill>
                  <a:schemeClr val="tx1"/>
                </a:solidFill>
                <a:latin typeface="+mn-lt"/>
                <a:ea typeface="+mn-ea"/>
              </a:rPr>
              <a:t>implies slow response time</a:t>
            </a:r>
          </a:p>
          <a:p>
            <a:pPr marL="282575" marR="0" lvl="0" indent="-282575"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lang="en-US" sz="2800" kern="0" dirty="0" smtClean="0">
                <a:solidFill>
                  <a:schemeClr val="tx1"/>
                </a:solidFill>
                <a:latin typeface="+mn-lt"/>
                <a:ea typeface="+mn-ea"/>
              </a:rPr>
              <a:t>Trends towards “fairness”</a:t>
            </a:r>
            <a:endParaRPr lang="en-US" sz="2800" i="0" kern="0" baseline="0" dirty="0" smtClean="0">
              <a:solidFill>
                <a:schemeClr val="tx1"/>
              </a:solidFill>
              <a:latin typeface="+mn-lt"/>
              <a:ea typeface="+mn-ea"/>
            </a:endParaRPr>
          </a:p>
          <a:p>
            <a:pPr marL="571500" lvl="1" indent="-228600" algn="l" defTabSz="1019175">
              <a:spcBef>
                <a:spcPct val="20000"/>
              </a:spcBef>
              <a:buClr>
                <a:srgbClr val="006600"/>
              </a:buClr>
              <a:buFontTx/>
              <a:buChar char="»"/>
              <a:defRPr/>
            </a:pPr>
            <a:r>
              <a:rPr lang="en-US" sz="2200" kern="0" dirty="0" smtClean="0">
                <a:solidFill>
                  <a:schemeClr val="tx1"/>
                </a:solidFill>
                <a:latin typeface="+mn-lt"/>
                <a:ea typeface="+mn-ea"/>
              </a:rPr>
              <a:t>when several TCP connections share a common “bottleneck” link, it’s desirable that they each receive a roughly equal share</a:t>
            </a:r>
          </a:p>
          <a:p>
            <a:pPr marL="571500" lvl="1" indent="-228600" algn="l" defTabSz="1019175">
              <a:spcBef>
                <a:spcPct val="20000"/>
              </a:spcBef>
              <a:buClr>
                <a:srgbClr val="006600"/>
              </a:buClr>
              <a:buFontTx/>
              <a:buChar char="»"/>
              <a:defRPr/>
            </a:pPr>
            <a:r>
              <a:rPr lang="en-US" sz="2200" kern="0" dirty="0" smtClean="0">
                <a:solidFill>
                  <a:schemeClr val="tx1"/>
                </a:solidFill>
                <a:latin typeface="+mn-lt"/>
                <a:ea typeface="+mn-ea"/>
              </a:rPr>
              <a:t>AIMD makes things approximately equal in the long run</a:t>
            </a:r>
          </a:p>
          <a:p>
            <a:pPr lvl="2" indent="-228600" algn="l" defTabSz="1019175">
              <a:spcBef>
                <a:spcPct val="20000"/>
              </a:spcBef>
              <a:buSzPct val="60000"/>
              <a:buFont typeface="Apple Symbols"/>
              <a:buChar char="●"/>
              <a:defRPr/>
            </a:pPr>
            <a:r>
              <a:rPr lang="en-US" sz="2000" kern="0" dirty="0" smtClean="0">
                <a:solidFill>
                  <a:schemeClr val="tx1"/>
                </a:solidFill>
                <a:latin typeface="+mn-lt"/>
                <a:ea typeface="+mn-ea"/>
              </a:rPr>
              <a:t>connections tend to oscillate in sync with each other, so when total rate is too large for link, all halve their rates together </a:t>
            </a:r>
          </a:p>
          <a:p>
            <a:pPr lvl="2" indent="-228600" algn="l" defTabSz="1019175">
              <a:spcBef>
                <a:spcPct val="20000"/>
              </a:spcBef>
              <a:buSzPct val="60000"/>
              <a:buFont typeface="Apple Symbols"/>
              <a:buChar char="●"/>
              <a:defRPr/>
            </a:pPr>
            <a:r>
              <a:rPr lang="en-US" sz="2000" kern="0" dirty="0" smtClean="0">
                <a:solidFill>
                  <a:schemeClr val="tx1"/>
                </a:solidFill>
                <a:latin typeface="+mn-lt"/>
                <a:ea typeface="+mn-ea"/>
              </a:rPr>
              <a:t>this has bigger impact on higher rate senders</a:t>
            </a:r>
          </a:p>
          <a:p>
            <a:pPr lvl="2" indent="-228600" algn="l" defTabSz="1019175">
              <a:spcBef>
                <a:spcPct val="20000"/>
              </a:spcBef>
              <a:buSzPct val="60000"/>
              <a:buFont typeface="Apple Symbols"/>
              <a:buChar char="●"/>
              <a:defRPr/>
            </a:pPr>
            <a:r>
              <a:rPr lang="en-US" sz="2000" kern="0" dirty="0" smtClean="0">
                <a:solidFill>
                  <a:schemeClr val="tx1"/>
                </a:solidFill>
                <a:latin typeface="+mn-lt"/>
                <a:ea typeface="+mn-ea"/>
              </a:rPr>
              <a:t>caveat: connections with short RTTs get more capacity (Why?)</a:t>
            </a:r>
          </a:p>
          <a:p>
            <a:pPr marL="660400" lvl="1" indent="-282575" algn="l" defTabSz="1019175">
              <a:spcBef>
                <a:spcPct val="20000"/>
              </a:spcBef>
              <a:buClr>
                <a:srgbClr val="006600"/>
              </a:buClr>
              <a:buFontTx/>
              <a:buChar char="»"/>
              <a:defRPr/>
            </a:pPr>
            <a:endParaRPr lang="en-US" sz="2200" kern="0" dirty="0" smtClean="0">
              <a:solidFill>
                <a:schemeClr val="tx1"/>
              </a:solidFill>
              <a:latin typeface="+mn-lt"/>
              <a:ea typeface="+mn-ea"/>
            </a:endParaRPr>
          </a:p>
          <a:p>
            <a:pPr marL="660400" lvl="1" indent="-282575" algn="l" defTabSz="1019175">
              <a:spcBef>
                <a:spcPct val="20000"/>
              </a:spcBef>
              <a:buClr>
                <a:srgbClr val="006600"/>
              </a:buClr>
              <a:buFontTx/>
              <a:buChar char="»"/>
              <a:defRPr/>
            </a:pPr>
            <a:endParaRPr lang="en-US" sz="2200" kern="0" dirty="0" smtClean="0">
              <a:solidFill>
                <a:schemeClr val="tx1"/>
              </a:solidFill>
              <a:latin typeface="+mn-lt"/>
              <a:ea typeface="+mn-ea"/>
            </a:endParaRPr>
          </a:p>
          <a:p>
            <a:pPr marL="739775" lvl="1" indent="-282575" algn="l" defTabSz="1019175">
              <a:spcBef>
                <a:spcPct val="20000"/>
              </a:spcBef>
              <a:buClr>
                <a:srgbClr val="993300"/>
              </a:buClr>
              <a:buSzPct val="75000"/>
              <a:buFont typeface="Wingdings" charset="2"/>
              <a:buChar char="n"/>
            </a:pPr>
            <a:endParaRPr kumimoji="0" lang="en-US" sz="2800" b="0" i="0" u="none" strike="noStrike" kern="0" cap="none" spc="0" normalizeH="0" baseline="0" noProof="0" dirty="0" smtClean="0">
              <a:ln>
                <a:noFill/>
              </a:ln>
              <a:solidFill>
                <a:schemeClr val="tx1"/>
              </a:solidFill>
              <a:effectLst/>
              <a:uLnTx/>
              <a:uFillTx/>
              <a:latin typeface="+mn-lt"/>
              <a:ea typeface="+mn-ea"/>
              <a:cs typeface="ＭＳ Ｐゴシック" charset="-128"/>
            </a:endParaRPr>
          </a:p>
        </p:txBody>
      </p:sp>
      <p:sp>
        <p:nvSpPr>
          <p:cNvPr id="2" name="Slide Number Placeholder 1"/>
          <p:cNvSpPr>
            <a:spLocks noGrp="1"/>
          </p:cNvSpPr>
          <p:nvPr>
            <p:ph type="sldNum" sz="quarter" idx="10"/>
          </p:nvPr>
        </p:nvSpPr>
        <p:spPr/>
        <p:txBody>
          <a:bodyPr/>
          <a:lstStyle/>
          <a:p>
            <a:fld id="{3D3B5F21-1A54-0B47-ADF7-1313D7E1CAF8}" type="slidenum">
              <a:rPr lang="en-US" smtClean="0"/>
              <a:pPr/>
              <a:t>21</a:t>
            </a:fld>
            <a:endParaRPr lang="en-US"/>
          </a:p>
        </p:txBody>
      </p:sp>
      <p:grpSp>
        <p:nvGrpSpPr>
          <p:cNvPr id="9" name="Group 8"/>
          <p:cNvGrpSpPr/>
          <p:nvPr/>
        </p:nvGrpSpPr>
        <p:grpSpPr>
          <a:xfrm>
            <a:off x="4637972" y="1384211"/>
            <a:ext cx="5983008" cy="2949158"/>
            <a:chOff x="4637972" y="1384211"/>
            <a:chExt cx="5983008" cy="2949158"/>
          </a:xfrm>
        </p:grpSpPr>
        <p:grpSp>
          <p:nvGrpSpPr>
            <p:cNvPr id="11" name="Group 10"/>
            <p:cNvGrpSpPr/>
            <p:nvPr/>
          </p:nvGrpSpPr>
          <p:grpSpPr>
            <a:xfrm>
              <a:off x="4637972" y="1384211"/>
              <a:ext cx="5983008" cy="2949158"/>
              <a:chOff x="3133848" y="4520728"/>
              <a:chExt cx="6202680" cy="2949158"/>
            </a:xfrm>
          </p:grpSpPr>
          <p:graphicFrame>
            <p:nvGraphicFramePr>
              <p:cNvPr id="268293" name="Object 5"/>
              <p:cNvGraphicFramePr>
                <a:graphicFrameLocks noGrp="1" noChangeAspect="1"/>
              </p:cNvGraphicFramePr>
              <p:nvPr>
                <p:ph type="body" idx="1"/>
              </p:nvPr>
            </p:nvGraphicFramePr>
            <p:xfrm>
              <a:off x="3133848" y="4546384"/>
              <a:ext cx="6202680" cy="2902056"/>
            </p:xfrm>
            <a:graphic>
              <a:graphicData uri="http://schemas.openxmlformats.org/presentationml/2006/ole">
                <p:oleObj spid="_x0000_s64632" name="VISIO" r:id="rId4" imgW="7802280" imgH="3540960" progId="">
                  <p:embed/>
                </p:oleObj>
              </a:graphicData>
            </a:graphic>
          </p:graphicFrame>
          <p:sp>
            <p:nvSpPr>
              <p:cNvPr id="268298" name="Text Box 10"/>
              <p:cNvSpPr txBox="1">
                <a:spLocks noChangeArrowheads="1"/>
              </p:cNvSpPr>
              <p:nvPr/>
            </p:nvSpPr>
            <p:spPr bwMode="auto">
              <a:xfrm>
                <a:off x="7943792" y="7090010"/>
                <a:ext cx="807598" cy="379876"/>
              </a:xfrm>
              <a:prstGeom prst="rect">
                <a:avLst/>
              </a:prstGeom>
              <a:solidFill>
                <a:schemeClr val="bg1"/>
              </a:solidFill>
              <a:ln w="9525">
                <a:noFill/>
                <a:miter lim="800000"/>
                <a:headEnd/>
                <a:tailEnd/>
              </a:ln>
              <a:effectLst/>
            </p:spPr>
            <p:txBody>
              <a:bodyPr wrap="square" lIns="101882" tIns="50941" rIns="101882" bIns="50941">
                <a:prstTxWarp prst="textNoShape">
                  <a:avLst/>
                </a:prstTxWarp>
                <a:spAutoFit/>
              </a:bodyPr>
              <a:lstStyle/>
              <a:p>
                <a:pPr algn="ctr"/>
                <a:r>
                  <a:rPr lang="en-US" dirty="0">
                    <a:latin typeface="Arial" charset="0"/>
                  </a:rPr>
                  <a:t>time</a:t>
                </a:r>
              </a:p>
            </p:txBody>
          </p:sp>
          <p:sp>
            <p:nvSpPr>
              <p:cNvPr id="268300" name="Text Box 12"/>
              <p:cNvSpPr txBox="1">
                <a:spLocks noChangeArrowheads="1"/>
              </p:cNvSpPr>
              <p:nvPr/>
            </p:nvSpPr>
            <p:spPr bwMode="auto">
              <a:xfrm rot="16200000">
                <a:off x="2690834" y="5621744"/>
                <a:ext cx="1885774" cy="674078"/>
              </a:xfrm>
              <a:prstGeom prst="rect">
                <a:avLst/>
              </a:prstGeom>
              <a:solidFill>
                <a:schemeClr val="bg1"/>
              </a:solidFill>
              <a:ln w="9525">
                <a:noFill/>
                <a:miter lim="800000"/>
                <a:headEnd/>
                <a:tailEnd/>
              </a:ln>
              <a:effectLst/>
            </p:spPr>
            <p:txBody>
              <a:bodyPr wrap="none" lIns="101882" tIns="50941" rIns="101882" bIns="50941" anchor="b">
                <a:prstTxWarp prst="textNoShape">
                  <a:avLst/>
                </a:prstTxWarp>
                <a:noAutofit/>
              </a:bodyPr>
              <a:lstStyle/>
              <a:p>
                <a:pPr algn="ctr"/>
                <a:r>
                  <a:rPr lang="en-US" i="1" dirty="0" smtClean="0">
                    <a:latin typeface="+mn-lt"/>
                  </a:rPr>
                  <a:t>sending rate</a:t>
                </a:r>
                <a:endParaRPr lang="en-US" i="1" dirty="0">
                  <a:latin typeface="+mn-lt"/>
                </a:endParaRPr>
              </a:p>
            </p:txBody>
          </p:sp>
          <p:sp>
            <p:nvSpPr>
              <p:cNvPr id="268299" name="Rectangle 11"/>
              <p:cNvSpPr>
                <a:spLocks noChangeArrowheads="1"/>
              </p:cNvSpPr>
              <p:nvPr/>
            </p:nvSpPr>
            <p:spPr bwMode="auto">
              <a:xfrm>
                <a:off x="3688080" y="4520728"/>
                <a:ext cx="754380" cy="345440"/>
              </a:xfrm>
              <a:prstGeom prst="rect">
                <a:avLst/>
              </a:prstGeom>
              <a:solidFill>
                <a:schemeClr val="bg1"/>
              </a:solidFill>
              <a:ln w="9525">
                <a:noFill/>
                <a:miter lim="800000"/>
                <a:headEnd/>
                <a:tailEnd/>
              </a:ln>
              <a:effectLst/>
            </p:spPr>
            <p:txBody>
              <a:bodyPr wrap="none" lIns="101882" tIns="50941" rIns="101882" bIns="50941" anchor="ctr">
                <a:prstTxWarp prst="textNoShape">
                  <a:avLst/>
                </a:prstTxWarp>
              </a:bodyPr>
              <a:lstStyle/>
              <a:p>
                <a:endParaRPr lang="en-US"/>
              </a:p>
            </p:txBody>
          </p:sp>
        </p:grpSp>
        <p:cxnSp>
          <p:nvCxnSpPr>
            <p:cNvPr id="4" name="Straight Connector 3"/>
            <p:cNvCxnSpPr/>
            <p:nvPr/>
          </p:nvCxnSpPr>
          <p:spPr bwMode="auto">
            <a:xfrm>
              <a:off x="5478194" y="2888583"/>
              <a:ext cx="3984141"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 name="TextBox 4"/>
            <p:cNvSpPr txBox="1"/>
            <p:nvPr/>
          </p:nvSpPr>
          <p:spPr>
            <a:xfrm>
              <a:off x="6486687" y="1917418"/>
              <a:ext cx="2788899" cy="369332"/>
            </a:xfrm>
            <a:prstGeom prst="rect">
              <a:avLst/>
            </a:prstGeom>
            <a:noFill/>
          </p:spPr>
          <p:txBody>
            <a:bodyPr wrap="square" rtlCol="0">
              <a:spAutoFit/>
            </a:bodyPr>
            <a:lstStyle/>
            <a:p>
              <a:pPr algn="ctr"/>
              <a:r>
                <a:rPr lang="en-US" dirty="0" smtClean="0">
                  <a:latin typeface="+mn-lt"/>
                </a:rPr>
                <a:t>ideal sending rate</a:t>
              </a:r>
              <a:endParaRPr lang="en-US" dirty="0">
                <a:latin typeface="+mn-lt"/>
              </a:endParaRPr>
            </a:p>
          </p:txBody>
        </p:sp>
        <p:cxnSp>
          <p:nvCxnSpPr>
            <p:cNvPr id="7" name="Straight Arrow Connector 6"/>
            <p:cNvCxnSpPr>
              <a:stCxn id="5" idx="2"/>
            </p:cNvCxnSpPr>
            <p:nvPr/>
          </p:nvCxnSpPr>
          <p:spPr bwMode="auto">
            <a:xfrm flipH="1">
              <a:off x="7569869" y="2286750"/>
              <a:ext cx="311268" cy="589381"/>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Line 1"/>
          <p:cNvSpPr>
            <a:spLocks noChangeShapeType="1"/>
          </p:cNvSpPr>
          <p:nvPr/>
        </p:nvSpPr>
        <p:spPr bwMode="auto">
          <a:xfrm>
            <a:off x="2160112" y="4891178"/>
            <a:ext cx="4002405" cy="1800"/>
          </a:xfrm>
          <a:prstGeom prst="line">
            <a:avLst/>
          </a:prstGeom>
          <a:noFill/>
          <a:ln w="38160">
            <a:solidFill>
              <a:srgbClr val="000000"/>
            </a:solidFill>
            <a:miter lim="800000"/>
            <a:headEnd/>
            <a:tailEnd/>
          </a:ln>
        </p:spPr>
        <p:txBody>
          <a:bodyPr lIns="101882" tIns="50941" rIns="101882" bIns="50941"/>
          <a:lstStyle/>
          <a:p>
            <a:endParaRPr lang="en-US"/>
          </a:p>
        </p:txBody>
      </p:sp>
      <p:sp>
        <p:nvSpPr>
          <p:cNvPr id="64517" name="Line 2"/>
          <p:cNvSpPr>
            <a:spLocks noChangeShapeType="1"/>
          </p:cNvSpPr>
          <p:nvPr/>
        </p:nvSpPr>
        <p:spPr bwMode="auto">
          <a:xfrm flipV="1">
            <a:off x="2160112" y="1379204"/>
            <a:ext cx="1746" cy="3504777"/>
          </a:xfrm>
          <a:prstGeom prst="line">
            <a:avLst/>
          </a:prstGeom>
          <a:noFill/>
          <a:ln w="38160">
            <a:solidFill>
              <a:srgbClr val="000000"/>
            </a:solidFill>
            <a:miter lim="800000"/>
            <a:headEnd/>
            <a:tailEnd/>
          </a:ln>
        </p:spPr>
        <p:txBody>
          <a:bodyPr lIns="101882" tIns="50941" rIns="101882" bIns="50941"/>
          <a:lstStyle/>
          <a:p>
            <a:endParaRPr lang="en-US"/>
          </a:p>
        </p:txBody>
      </p:sp>
      <p:sp>
        <p:nvSpPr>
          <p:cNvPr id="64518" name="Line 3"/>
          <p:cNvSpPr>
            <a:spLocks noChangeShapeType="1"/>
          </p:cNvSpPr>
          <p:nvPr/>
        </p:nvSpPr>
        <p:spPr bwMode="auto">
          <a:xfrm flipH="1">
            <a:off x="2156619" y="1839792"/>
            <a:ext cx="2589688" cy="3033395"/>
          </a:xfrm>
          <a:prstGeom prst="line">
            <a:avLst/>
          </a:prstGeom>
          <a:noFill/>
          <a:ln w="38160">
            <a:solidFill>
              <a:srgbClr val="808080"/>
            </a:solidFill>
            <a:prstDash val="sysDot"/>
            <a:miter lim="800000"/>
            <a:headEnd/>
            <a:tailEnd/>
          </a:ln>
        </p:spPr>
        <p:txBody>
          <a:bodyPr lIns="101882" tIns="50941" rIns="101882" bIns="50941"/>
          <a:lstStyle/>
          <a:p>
            <a:endParaRPr lang="en-US"/>
          </a:p>
        </p:txBody>
      </p:sp>
      <p:sp>
        <p:nvSpPr>
          <p:cNvPr id="64519" name="Line 4"/>
          <p:cNvSpPr>
            <a:spLocks noChangeShapeType="1"/>
          </p:cNvSpPr>
          <p:nvPr/>
        </p:nvSpPr>
        <p:spPr bwMode="auto">
          <a:xfrm>
            <a:off x="2139157" y="1663473"/>
            <a:ext cx="3101340" cy="3184525"/>
          </a:xfrm>
          <a:prstGeom prst="line">
            <a:avLst/>
          </a:prstGeom>
          <a:noFill/>
          <a:ln w="28440">
            <a:solidFill>
              <a:srgbClr val="808080"/>
            </a:solidFill>
            <a:miter lim="800000"/>
            <a:headEnd/>
            <a:tailEnd/>
          </a:ln>
        </p:spPr>
        <p:txBody>
          <a:bodyPr lIns="101882" tIns="50941" rIns="101882" bIns="50941"/>
          <a:lstStyle/>
          <a:p>
            <a:endParaRPr lang="en-US"/>
          </a:p>
        </p:txBody>
      </p:sp>
      <p:sp>
        <p:nvSpPr>
          <p:cNvPr id="64520" name="Text Box 5"/>
          <p:cNvSpPr txBox="1">
            <a:spLocks noChangeArrowheads="1"/>
          </p:cNvSpPr>
          <p:nvPr/>
        </p:nvSpPr>
        <p:spPr bwMode="auto">
          <a:xfrm>
            <a:off x="1702595" y="1469163"/>
            <a:ext cx="443548" cy="451591"/>
          </a:xfrm>
          <a:prstGeom prst="rect">
            <a:avLst/>
          </a:prstGeom>
          <a:noFill/>
          <a:ln w="9525">
            <a:noFill/>
            <a:round/>
            <a:headEnd/>
            <a:tailEnd/>
          </a:ln>
        </p:spPr>
        <p:txBody>
          <a:bodyPr lIns="100278" tIns="52145" rIns="100278" bIns="52145">
            <a:spAutoFit/>
          </a:bodyPr>
          <a:lstStyle/>
          <a:p>
            <a:pPr algn="ctr">
              <a:spcBef>
                <a:spcPts val="1393"/>
              </a:spcBef>
              <a:buClr>
                <a:srgbClr val="808080"/>
              </a:buClr>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sz="2200" dirty="0">
                <a:solidFill>
                  <a:srgbClr val="808080"/>
                </a:solidFill>
                <a:ea typeface="宋体" charset="0"/>
                <a:cs typeface="宋体" charset="0"/>
              </a:rPr>
              <a:t>C</a:t>
            </a:r>
          </a:p>
        </p:txBody>
      </p:sp>
      <p:sp>
        <p:nvSpPr>
          <p:cNvPr id="64521" name="Text Box 6"/>
          <p:cNvSpPr txBox="1">
            <a:spLocks noChangeArrowheads="1"/>
          </p:cNvSpPr>
          <p:nvPr/>
        </p:nvSpPr>
        <p:spPr bwMode="auto">
          <a:xfrm>
            <a:off x="5001260" y="4923563"/>
            <a:ext cx="443548" cy="451591"/>
          </a:xfrm>
          <a:prstGeom prst="rect">
            <a:avLst/>
          </a:prstGeom>
          <a:noFill/>
          <a:ln w="9525">
            <a:noFill/>
            <a:round/>
            <a:headEnd/>
            <a:tailEnd/>
          </a:ln>
        </p:spPr>
        <p:txBody>
          <a:bodyPr lIns="100278" tIns="52145" rIns="100278" bIns="52145">
            <a:spAutoFit/>
          </a:bodyPr>
          <a:lstStyle/>
          <a:p>
            <a:pPr algn="ctr">
              <a:spcBef>
                <a:spcPts val="1393"/>
              </a:spcBef>
              <a:buClr>
                <a:srgbClr val="808080"/>
              </a:buClr>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sz="2200" dirty="0">
                <a:solidFill>
                  <a:srgbClr val="808080"/>
                </a:solidFill>
                <a:ea typeface="宋体" charset="0"/>
                <a:cs typeface="宋体" charset="0"/>
              </a:rPr>
              <a:t>C</a:t>
            </a:r>
          </a:p>
        </p:txBody>
      </p:sp>
      <p:sp>
        <p:nvSpPr>
          <p:cNvPr id="64522" name="Text Box 7"/>
          <p:cNvSpPr txBox="1">
            <a:spLocks noChangeArrowheads="1"/>
          </p:cNvSpPr>
          <p:nvPr/>
        </p:nvSpPr>
        <p:spPr bwMode="auto">
          <a:xfrm>
            <a:off x="3286443" y="1339623"/>
            <a:ext cx="3723005" cy="859361"/>
          </a:xfrm>
          <a:prstGeom prst="rect">
            <a:avLst/>
          </a:prstGeom>
          <a:noFill/>
          <a:ln w="9525">
            <a:noFill/>
            <a:round/>
            <a:headEnd/>
            <a:tailEnd/>
          </a:ln>
        </p:spPr>
        <p:txBody>
          <a:bodyPr lIns="100278" tIns="52145" rIns="100278" bIns="52145">
            <a:spAutoFit/>
          </a:bodyPr>
          <a:lstStyle/>
          <a:p>
            <a:pPr algn="ctr">
              <a:spcBef>
                <a:spcPts val="557"/>
              </a:spcBef>
              <a:buClr>
                <a:srgbClr val="808080"/>
              </a:buClr>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sz="2200" dirty="0">
                <a:solidFill>
                  <a:srgbClr val="808080"/>
                </a:solidFill>
                <a:ea typeface="宋体" charset="0"/>
                <a:cs typeface="宋体" charset="0"/>
              </a:rPr>
              <a:t>Equal-capacity-share </a:t>
            </a:r>
          </a:p>
          <a:p>
            <a:pPr algn="ctr">
              <a:spcBef>
                <a:spcPts val="557"/>
              </a:spcBef>
              <a:buClr>
                <a:srgbClr val="808080"/>
              </a:buClr>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sz="2200" dirty="0">
                <a:solidFill>
                  <a:srgbClr val="808080"/>
                </a:solidFill>
                <a:ea typeface="宋体" charset="0"/>
                <a:cs typeface="宋体" charset="0"/>
              </a:rPr>
              <a:t>line</a:t>
            </a:r>
          </a:p>
        </p:txBody>
      </p:sp>
      <p:sp>
        <p:nvSpPr>
          <p:cNvPr id="64523" name="Text Box 8"/>
          <p:cNvSpPr txBox="1">
            <a:spLocks noChangeArrowheads="1"/>
          </p:cNvSpPr>
          <p:nvPr/>
        </p:nvSpPr>
        <p:spPr bwMode="auto">
          <a:xfrm>
            <a:off x="1543685" y="4901973"/>
            <a:ext cx="3901123" cy="451591"/>
          </a:xfrm>
          <a:prstGeom prst="rect">
            <a:avLst/>
          </a:prstGeom>
          <a:noFill/>
          <a:ln w="9525">
            <a:noFill/>
            <a:round/>
            <a:headEnd/>
            <a:tailEnd/>
          </a:ln>
        </p:spPr>
        <p:txBody>
          <a:bodyPr lIns="100278" tIns="52145" rIns="100278" bIns="52145">
            <a:spAutoFit/>
          </a:bodyPr>
          <a:lstStyle/>
          <a:p>
            <a:pPr algn="ctr">
              <a:spcBef>
                <a:spcPts val="1393"/>
              </a:spcBef>
              <a:buClr>
                <a:srgbClr val="990000"/>
              </a:buClr>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sz="2200" dirty="0">
                <a:solidFill>
                  <a:srgbClr val="990000"/>
                </a:solidFill>
                <a:ea typeface="宋体" charset="0"/>
                <a:cs typeface="宋体" charset="0"/>
              </a:rPr>
              <a:t>TCP Conn. 1</a:t>
            </a:r>
          </a:p>
        </p:txBody>
      </p:sp>
      <p:sp>
        <p:nvSpPr>
          <p:cNvPr id="64524" name="Line 9"/>
          <p:cNvSpPr>
            <a:spLocks noChangeShapeType="1"/>
          </p:cNvSpPr>
          <p:nvPr/>
        </p:nvSpPr>
        <p:spPr bwMode="auto">
          <a:xfrm flipH="1">
            <a:off x="2306797" y="2028704"/>
            <a:ext cx="944721" cy="1102889"/>
          </a:xfrm>
          <a:prstGeom prst="line">
            <a:avLst/>
          </a:prstGeom>
          <a:noFill/>
          <a:ln w="19080">
            <a:solidFill>
              <a:srgbClr val="009900"/>
            </a:solidFill>
            <a:miter lim="800000"/>
            <a:headEnd type="triangle" w="med" len="med"/>
            <a:tailEnd/>
          </a:ln>
        </p:spPr>
        <p:txBody>
          <a:bodyPr lIns="101882" tIns="50941" rIns="101882" bIns="50941"/>
          <a:lstStyle/>
          <a:p>
            <a:endParaRPr lang="en-US"/>
          </a:p>
        </p:txBody>
      </p:sp>
      <p:sp>
        <p:nvSpPr>
          <p:cNvPr id="64525" name="Line 10"/>
          <p:cNvSpPr>
            <a:spLocks noChangeShapeType="1"/>
          </p:cNvSpPr>
          <p:nvPr/>
        </p:nvSpPr>
        <p:spPr bwMode="auto">
          <a:xfrm flipH="1">
            <a:off x="2649062" y="2118663"/>
            <a:ext cx="562293" cy="1225232"/>
          </a:xfrm>
          <a:prstGeom prst="line">
            <a:avLst/>
          </a:prstGeom>
          <a:noFill/>
          <a:ln w="19080">
            <a:solidFill>
              <a:srgbClr val="FF0000"/>
            </a:solidFill>
            <a:miter lim="800000"/>
            <a:headEnd/>
            <a:tailEnd type="triangle" w="med" len="med"/>
          </a:ln>
        </p:spPr>
        <p:txBody>
          <a:bodyPr lIns="101882" tIns="50941" rIns="101882" bIns="50941"/>
          <a:lstStyle/>
          <a:p>
            <a:endParaRPr lang="en-US"/>
          </a:p>
        </p:txBody>
      </p:sp>
      <p:sp>
        <p:nvSpPr>
          <p:cNvPr id="64526" name="Line 11"/>
          <p:cNvSpPr>
            <a:spLocks noChangeShapeType="1"/>
          </p:cNvSpPr>
          <p:nvPr/>
        </p:nvSpPr>
        <p:spPr bwMode="auto">
          <a:xfrm flipH="1">
            <a:off x="3160713" y="2786153"/>
            <a:ext cx="688023" cy="806027"/>
          </a:xfrm>
          <a:prstGeom prst="line">
            <a:avLst/>
          </a:prstGeom>
          <a:noFill/>
          <a:ln w="19080">
            <a:solidFill>
              <a:srgbClr val="009900"/>
            </a:solidFill>
            <a:miter lim="800000"/>
            <a:headEnd type="triangle" w="med" len="med"/>
            <a:tailEnd/>
          </a:ln>
        </p:spPr>
        <p:txBody>
          <a:bodyPr lIns="101882" tIns="50941" rIns="101882" bIns="50941"/>
          <a:lstStyle/>
          <a:p>
            <a:endParaRPr lang="en-US"/>
          </a:p>
        </p:txBody>
      </p:sp>
      <p:sp>
        <p:nvSpPr>
          <p:cNvPr id="64527" name="Line 12"/>
          <p:cNvSpPr>
            <a:spLocks noChangeShapeType="1"/>
          </p:cNvSpPr>
          <p:nvPr/>
        </p:nvSpPr>
        <p:spPr bwMode="auto">
          <a:xfrm flipH="1">
            <a:off x="3094355" y="2563057"/>
            <a:ext cx="782320" cy="1061508"/>
          </a:xfrm>
          <a:prstGeom prst="line">
            <a:avLst/>
          </a:prstGeom>
          <a:noFill/>
          <a:ln w="19080">
            <a:solidFill>
              <a:srgbClr val="FF0000"/>
            </a:solidFill>
            <a:miter lim="800000"/>
            <a:headEnd/>
            <a:tailEnd type="triangle" w="med" len="med"/>
          </a:ln>
        </p:spPr>
        <p:txBody>
          <a:bodyPr lIns="101882" tIns="50941" rIns="101882" bIns="50941"/>
          <a:lstStyle/>
          <a:p>
            <a:endParaRPr lang="en-US"/>
          </a:p>
        </p:txBody>
      </p:sp>
      <p:sp>
        <p:nvSpPr>
          <p:cNvPr id="64528" name="Line 13"/>
          <p:cNvSpPr>
            <a:spLocks noChangeShapeType="1"/>
          </p:cNvSpPr>
          <p:nvPr/>
        </p:nvSpPr>
        <p:spPr bwMode="auto">
          <a:xfrm flipV="1">
            <a:off x="2683987" y="2264394"/>
            <a:ext cx="899318" cy="1074103"/>
          </a:xfrm>
          <a:prstGeom prst="line">
            <a:avLst/>
          </a:prstGeom>
          <a:noFill/>
          <a:ln w="19080">
            <a:solidFill>
              <a:srgbClr val="009900"/>
            </a:solidFill>
            <a:miter lim="800000"/>
            <a:headEnd/>
            <a:tailEnd type="triangle" w="med" len="med"/>
          </a:ln>
        </p:spPr>
        <p:txBody>
          <a:bodyPr lIns="101882" tIns="50941" rIns="101882" bIns="50941"/>
          <a:lstStyle/>
          <a:p>
            <a:endParaRPr lang="en-US"/>
          </a:p>
        </p:txBody>
      </p:sp>
      <p:sp>
        <p:nvSpPr>
          <p:cNvPr id="64529" name="Line 14"/>
          <p:cNvSpPr>
            <a:spLocks noChangeShapeType="1"/>
          </p:cNvSpPr>
          <p:nvPr/>
        </p:nvSpPr>
        <p:spPr bwMode="auto">
          <a:xfrm flipH="1">
            <a:off x="2935447" y="2329164"/>
            <a:ext cx="651351" cy="1225233"/>
          </a:xfrm>
          <a:prstGeom prst="line">
            <a:avLst/>
          </a:prstGeom>
          <a:noFill/>
          <a:ln w="19080">
            <a:solidFill>
              <a:srgbClr val="FF0000"/>
            </a:solidFill>
            <a:miter lim="800000"/>
            <a:headEnd/>
            <a:tailEnd type="triangle" w="med" len="med"/>
          </a:ln>
        </p:spPr>
        <p:txBody>
          <a:bodyPr lIns="101882" tIns="50941" rIns="101882" bIns="50941"/>
          <a:lstStyle/>
          <a:p>
            <a:endParaRPr lang="en-US"/>
          </a:p>
        </p:txBody>
      </p:sp>
      <p:sp>
        <p:nvSpPr>
          <p:cNvPr id="64530" name="Line 15"/>
          <p:cNvSpPr>
            <a:spLocks noChangeShapeType="1"/>
          </p:cNvSpPr>
          <p:nvPr/>
        </p:nvSpPr>
        <p:spPr bwMode="auto">
          <a:xfrm flipH="1">
            <a:off x="2975610" y="2501885"/>
            <a:ext cx="930752" cy="1018328"/>
          </a:xfrm>
          <a:prstGeom prst="line">
            <a:avLst/>
          </a:prstGeom>
          <a:noFill/>
          <a:ln w="19080">
            <a:solidFill>
              <a:srgbClr val="009900"/>
            </a:solidFill>
            <a:miter lim="800000"/>
            <a:headEnd type="triangle" w="med" len="med"/>
            <a:tailEnd/>
          </a:ln>
        </p:spPr>
        <p:txBody>
          <a:bodyPr lIns="101882" tIns="50941" rIns="101882" bIns="50941"/>
          <a:lstStyle/>
          <a:p>
            <a:endParaRPr lang="en-US"/>
          </a:p>
        </p:txBody>
      </p:sp>
      <p:sp>
        <p:nvSpPr>
          <p:cNvPr id="64531" name="Line 16"/>
          <p:cNvSpPr>
            <a:spLocks noChangeShapeType="1"/>
          </p:cNvSpPr>
          <p:nvPr/>
        </p:nvSpPr>
        <p:spPr bwMode="auto">
          <a:xfrm>
            <a:off x="7168357" y="1748034"/>
            <a:ext cx="1266031" cy="1799"/>
          </a:xfrm>
          <a:prstGeom prst="line">
            <a:avLst/>
          </a:prstGeom>
          <a:noFill/>
          <a:ln w="19080">
            <a:solidFill>
              <a:srgbClr val="009900"/>
            </a:solidFill>
            <a:miter lim="800000"/>
            <a:headEnd/>
            <a:tailEnd type="triangle" w="med" len="med"/>
          </a:ln>
        </p:spPr>
        <p:txBody>
          <a:bodyPr lIns="101882" tIns="50941" rIns="101882" bIns="50941"/>
          <a:lstStyle/>
          <a:p>
            <a:endParaRPr lang="en-US"/>
          </a:p>
        </p:txBody>
      </p:sp>
      <p:sp>
        <p:nvSpPr>
          <p:cNvPr id="64532" name="Line 17"/>
          <p:cNvSpPr>
            <a:spLocks noChangeShapeType="1"/>
          </p:cNvSpPr>
          <p:nvPr/>
        </p:nvSpPr>
        <p:spPr bwMode="auto">
          <a:xfrm>
            <a:off x="7246937" y="2973266"/>
            <a:ext cx="1266032" cy="1800"/>
          </a:xfrm>
          <a:prstGeom prst="line">
            <a:avLst/>
          </a:prstGeom>
          <a:noFill/>
          <a:ln w="19080">
            <a:solidFill>
              <a:srgbClr val="CC0000"/>
            </a:solidFill>
            <a:miter lim="800000"/>
            <a:headEnd/>
            <a:tailEnd type="triangle" w="med" len="med"/>
          </a:ln>
        </p:spPr>
        <p:txBody>
          <a:bodyPr lIns="101882" tIns="50941" rIns="101882" bIns="50941"/>
          <a:lstStyle/>
          <a:p>
            <a:endParaRPr lang="en-US"/>
          </a:p>
        </p:txBody>
      </p:sp>
      <p:sp>
        <p:nvSpPr>
          <p:cNvPr id="64533" name="Text Box 18"/>
          <p:cNvSpPr txBox="1">
            <a:spLocks noChangeArrowheads="1"/>
          </p:cNvSpPr>
          <p:nvPr/>
        </p:nvSpPr>
        <p:spPr bwMode="auto">
          <a:xfrm>
            <a:off x="6659456" y="1830796"/>
            <a:ext cx="2413055" cy="782417"/>
          </a:xfrm>
          <a:prstGeom prst="rect">
            <a:avLst/>
          </a:prstGeom>
          <a:noFill/>
          <a:ln w="9525">
            <a:noFill/>
            <a:round/>
            <a:headEnd/>
            <a:tailEnd/>
          </a:ln>
        </p:spPr>
        <p:txBody>
          <a:bodyPr wrap="none" lIns="100278" tIns="52145" rIns="100278" bIns="52145">
            <a:spAutoFit/>
          </a:bodyPr>
          <a:lstStyle/>
          <a:p>
            <a:pPr algn="ctr">
              <a:buClr>
                <a:srgbClr val="009900"/>
              </a:buClr>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sz="2200" dirty="0">
                <a:solidFill>
                  <a:srgbClr val="009900"/>
                </a:solidFill>
                <a:ea typeface="宋体" charset="0"/>
                <a:cs typeface="宋体" charset="0"/>
              </a:rPr>
              <a:t>Additive Increase</a:t>
            </a:r>
          </a:p>
          <a:p>
            <a:pPr algn="ctr">
              <a:buClr>
                <a:srgbClr val="009900"/>
              </a:buClr>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sz="2200" dirty="0">
                <a:solidFill>
                  <a:srgbClr val="009900"/>
                </a:solidFill>
                <a:ea typeface="宋体" charset="0"/>
                <a:cs typeface="宋体" charset="0"/>
              </a:rPr>
              <a:t>(unit-slope)‏</a:t>
            </a:r>
          </a:p>
        </p:txBody>
      </p:sp>
      <p:sp>
        <p:nvSpPr>
          <p:cNvPr id="64534" name="Text Box 19"/>
          <p:cNvSpPr txBox="1">
            <a:spLocks noChangeArrowheads="1"/>
          </p:cNvSpPr>
          <p:nvPr/>
        </p:nvSpPr>
        <p:spPr bwMode="auto">
          <a:xfrm>
            <a:off x="6417368" y="3054229"/>
            <a:ext cx="3150436" cy="782417"/>
          </a:xfrm>
          <a:prstGeom prst="rect">
            <a:avLst/>
          </a:prstGeom>
          <a:noFill/>
          <a:ln w="9525">
            <a:noFill/>
            <a:round/>
            <a:headEnd/>
            <a:tailEnd/>
          </a:ln>
        </p:spPr>
        <p:txBody>
          <a:bodyPr wrap="none" lIns="100278" tIns="52145" rIns="100278" bIns="52145">
            <a:spAutoFit/>
          </a:bodyPr>
          <a:lstStyle/>
          <a:p>
            <a:pPr algn="ctr">
              <a:buClr>
                <a:srgbClr val="CC0000"/>
              </a:buClr>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sz="2200" dirty="0">
                <a:solidFill>
                  <a:srgbClr val="CC0000"/>
                </a:solidFill>
                <a:ea typeface="宋体" charset="0"/>
                <a:cs typeface="宋体" charset="0"/>
              </a:rPr>
              <a:t>Multiplicative Decrease</a:t>
            </a:r>
          </a:p>
          <a:p>
            <a:pPr algn="ctr">
              <a:buClr>
                <a:srgbClr val="CC0000"/>
              </a:buClr>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sz="2200" dirty="0">
                <a:solidFill>
                  <a:srgbClr val="CC0000"/>
                </a:solidFill>
                <a:ea typeface="宋体" charset="0"/>
                <a:cs typeface="宋体" charset="0"/>
              </a:rPr>
              <a:t>(factor of 2)‏</a:t>
            </a:r>
          </a:p>
        </p:txBody>
      </p:sp>
      <p:sp>
        <p:nvSpPr>
          <p:cNvPr id="64535" name="Text Box 20"/>
          <p:cNvSpPr txBox="1">
            <a:spLocks noChangeArrowheads="1"/>
          </p:cNvSpPr>
          <p:nvPr/>
        </p:nvSpPr>
        <p:spPr bwMode="auto">
          <a:xfrm>
            <a:off x="117000" y="2373668"/>
            <a:ext cx="1664176" cy="859361"/>
          </a:xfrm>
          <a:prstGeom prst="rect">
            <a:avLst/>
          </a:prstGeom>
          <a:noFill/>
          <a:ln w="9525">
            <a:noFill/>
            <a:round/>
            <a:headEnd/>
            <a:tailEnd/>
          </a:ln>
        </p:spPr>
        <p:txBody>
          <a:bodyPr lIns="100278" tIns="52145" rIns="100278" bIns="52145">
            <a:spAutoFit/>
          </a:bodyPr>
          <a:lstStyle/>
          <a:p>
            <a:pPr algn="ctr">
              <a:spcBef>
                <a:spcPts val="1393"/>
              </a:spcBef>
              <a:buClr>
                <a:srgbClr val="990000"/>
              </a:buClr>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sz="2200" dirty="0">
                <a:solidFill>
                  <a:srgbClr val="990000"/>
                </a:solidFill>
                <a:ea typeface="宋体" charset="0"/>
                <a:cs typeface="宋体" charset="0"/>
              </a:rPr>
              <a:t>TCP </a:t>
            </a:r>
          </a:p>
          <a:p>
            <a:pPr algn="ctr">
              <a:spcBef>
                <a:spcPts val="557"/>
              </a:spcBef>
              <a:buClr>
                <a:srgbClr val="990000"/>
              </a:buClr>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sz="2200" dirty="0">
                <a:solidFill>
                  <a:srgbClr val="990000"/>
                </a:solidFill>
                <a:ea typeface="宋体" charset="0"/>
                <a:cs typeface="宋体" charset="0"/>
              </a:rPr>
              <a:t>Conn. 2</a:t>
            </a:r>
          </a:p>
        </p:txBody>
      </p:sp>
      <p:sp>
        <p:nvSpPr>
          <p:cNvPr id="64536" name="Freeform 21"/>
          <p:cNvSpPr>
            <a:spLocks/>
          </p:cNvSpPr>
          <p:nvPr/>
        </p:nvSpPr>
        <p:spPr bwMode="auto">
          <a:xfrm>
            <a:off x="2495392" y="5909507"/>
            <a:ext cx="1424940" cy="327448"/>
          </a:xfrm>
          <a:custGeom>
            <a:avLst/>
            <a:gdLst>
              <a:gd name="T0" fmla="*/ 0 w 1270"/>
              <a:gd name="T1" fmla="*/ 35417 h 310"/>
              <a:gd name="T2" fmla="*/ 740520 w 1270"/>
              <a:gd name="T3" fmla="*/ 35417 h 310"/>
              <a:gd name="T4" fmla="*/ 971040 w 1270"/>
              <a:gd name="T5" fmla="*/ 246984 h 310"/>
              <a:gd name="T6" fmla="*/ 1295400 w 1270"/>
              <a:gd name="T7" fmla="*/ 288925 h 310"/>
              <a:gd name="T8" fmla="*/ 0 60000 65536"/>
              <a:gd name="T9" fmla="*/ 0 60000 65536"/>
              <a:gd name="T10" fmla="*/ 0 60000 65536"/>
              <a:gd name="T11" fmla="*/ 0 60000 65536"/>
              <a:gd name="T12" fmla="*/ 0 w 1270"/>
              <a:gd name="T13" fmla="*/ 0 h 310"/>
              <a:gd name="T14" fmla="*/ 1270 w 1270"/>
              <a:gd name="T15" fmla="*/ 310 h 310"/>
            </a:gdLst>
            <a:ahLst/>
            <a:cxnLst>
              <a:cxn ang="T8">
                <a:pos x="T0" y="T1"/>
              </a:cxn>
              <a:cxn ang="T9">
                <a:pos x="T2" y="T3"/>
              </a:cxn>
              <a:cxn ang="T10">
                <a:pos x="T4" y="T5"/>
              </a:cxn>
              <a:cxn ang="T11">
                <a:pos x="T6" y="T7"/>
              </a:cxn>
            </a:cxnLst>
            <a:rect l="T12" t="T13" r="T14" b="T15"/>
            <a:pathLst>
              <a:path w="1270" h="310">
                <a:moveTo>
                  <a:pt x="0" y="38"/>
                </a:moveTo>
                <a:cubicBezTo>
                  <a:pt x="283" y="19"/>
                  <a:pt x="567" y="0"/>
                  <a:pt x="726" y="38"/>
                </a:cubicBezTo>
                <a:cubicBezTo>
                  <a:pt x="885" y="76"/>
                  <a:pt x="861" y="220"/>
                  <a:pt x="952" y="265"/>
                </a:cubicBezTo>
                <a:cubicBezTo>
                  <a:pt x="1043" y="310"/>
                  <a:pt x="1156" y="310"/>
                  <a:pt x="1270" y="310"/>
                </a:cubicBezTo>
              </a:path>
            </a:pathLst>
          </a:custGeom>
          <a:noFill/>
          <a:ln w="19080">
            <a:solidFill>
              <a:srgbClr val="0000F0"/>
            </a:solidFill>
            <a:round/>
            <a:headEnd/>
            <a:tailEnd type="triangle" w="med" len="med"/>
          </a:ln>
        </p:spPr>
        <p:txBody>
          <a:bodyPr wrap="none" lIns="101882" tIns="50941" rIns="101882" bIns="50941" anchor="ctr"/>
          <a:lstStyle/>
          <a:p>
            <a:endParaRPr lang="en-US"/>
          </a:p>
        </p:txBody>
      </p:sp>
      <p:sp>
        <p:nvSpPr>
          <p:cNvPr id="64537" name="Freeform 22"/>
          <p:cNvSpPr>
            <a:spLocks/>
          </p:cNvSpPr>
          <p:nvPr/>
        </p:nvSpPr>
        <p:spPr bwMode="auto">
          <a:xfrm flipV="1">
            <a:off x="2495392" y="6400679"/>
            <a:ext cx="1424940" cy="244687"/>
          </a:xfrm>
          <a:custGeom>
            <a:avLst/>
            <a:gdLst>
              <a:gd name="T0" fmla="*/ 0 w 1270"/>
              <a:gd name="T1" fmla="*/ 26465 h 310"/>
              <a:gd name="T2" fmla="*/ 740520 w 1270"/>
              <a:gd name="T3" fmla="*/ 26465 h 310"/>
              <a:gd name="T4" fmla="*/ 971040 w 1270"/>
              <a:gd name="T5" fmla="*/ 184560 h 310"/>
              <a:gd name="T6" fmla="*/ 1295400 w 1270"/>
              <a:gd name="T7" fmla="*/ 215900 h 310"/>
              <a:gd name="T8" fmla="*/ 0 60000 65536"/>
              <a:gd name="T9" fmla="*/ 0 60000 65536"/>
              <a:gd name="T10" fmla="*/ 0 60000 65536"/>
              <a:gd name="T11" fmla="*/ 0 60000 65536"/>
              <a:gd name="T12" fmla="*/ 0 w 1270"/>
              <a:gd name="T13" fmla="*/ 0 h 310"/>
              <a:gd name="T14" fmla="*/ 1270 w 1270"/>
              <a:gd name="T15" fmla="*/ 310 h 310"/>
            </a:gdLst>
            <a:ahLst/>
            <a:cxnLst>
              <a:cxn ang="T8">
                <a:pos x="T0" y="T1"/>
              </a:cxn>
              <a:cxn ang="T9">
                <a:pos x="T2" y="T3"/>
              </a:cxn>
              <a:cxn ang="T10">
                <a:pos x="T4" y="T5"/>
              </a:cxn>
              <a:cxn ang="T11">
                <a:pos x="T6" y="T7"/>
              </a:cxn>
            </a:cxnLst>
            <a:rect l="T12" t="T13" r="T14" b="T15"/>
            <a:pathLst>
              <a:path w="1270" h="310">
                <a:moveTo>
                  <a:pt x="0" y="38"/>
                </a:moveTo>
                <a:cubicBezTo>
                  <a:pt x="283" y="19"/>
                  <a:pt x="567" y="0"/>
                  <a:pt x="726" y="38"/>
                </a:cubicBezTo>
                <a:cubicBezTo>
                  <a:pt x="885" y="76"/>
                  <a:pt x="861" y="220"/>
                  <a:pt x="952" y="265"/>
                </a:cubicBezTo>
                <a:cubicBezTo>
                  <a:pt x="1043" y="310"/>
                  <a:pt x="1156" y="310"/>
                  <a:pt x="1270" y="310"/>
                </a:cubicBezTo>
              </a:path>
            </a:pathLst>
          </a:custGeom>
          <a:noFill/>
          <a:ln w="19080">
            <a:solidFill>
              <a:srgbClr val="0000F0"/>
            </a:solidFill>
            <a:round/>
            <a:headEnd/>
            <a:tailEnd type="triangle" w="med" len="med"/>
          </a:ln>
        </p:spPr>
        <p:txBody>
          <a:bodyPr wrap="none" lIns="101882" tIns="50941" rIns="101882" bIns="50941" anchor="ctr"/>
          <a:lstStyle/>
          <a:p>
            <a:endParaRPr lang="en-US"/>
          </a:p>
        </p:txBody>
      </p:sp>
      <p:sp>
        <p:nvSpPr>
          <p:cNvPr id="64538" name="Oval 23"/>
          <p:cNvSpPr>
            <a:spLocks noChangeArrowheads="1"/>
          </p:cNvSpPr>
          <p:nvPr/>
        </p:nvSpPr>
        <p:spPr bwMode="auto">
          <a:xfrm>
            <a:off x="3922078" y="5992268"/>
            <a:ext cx="632143" cy="653098"/>
          </a:xfrm>
          <a:prstGeom prst="ellipse">
            <a:avLst/>
          </a:prstGeom>
          <a:solidFill>
            <a:srgbClr val="99CC00"/>
          </a:solidFill>
          <a:ln w="28440">
            <a:solidFill>
              <a:srgbClr val="808080"/>
            </a:solidFill>
            <a:miter lim="800000"/>
            <a:headEnd/>
            <a:tailEnd/>
          </a:ln>
        </p:spPr>
        <p:txBody>
          <a:bodyPr wrap="none" lIns="101882" tIns="50941" rIns="101882" bIns="50941" anchor="ctr"/>
          <a:lstStyle/>
          <a:p>
            <a:endParaRPr lang="en-US"/>
          </a:p>
        </p:txBody>
      </p:sp>
      <p:sp>
        <p:nvSpPr>
          <p:cNvPr id="64539" name="Line 24"/>
          <p:cNvSpPr>
            <a:spLocks noChangeShapeType="1"/>
          </p:cNvSpPr>
          <p:nvPr/>
        </p:nvSpPr>
        <p:spPr bwMode="auto">
          <a:xfrm>
            <a:off x="4554221" y="6317918"/>
            <a:ext cx="871379" cy="1799"/>
          </a:xfrm>
          <a:prstGeom prst="line">
            <a:avLst/>
          </a:prstGeom>
          <a:noFill/>
          <a:ln w="19080">
            <a:solidFill>
              <a:srgbClr val="0000F0"/>
            </a:solidFill>
            <a:miter lim="800000"/>
            <a:headEnd/>
            <a:tailEnd type="triangle" w="med" len="med"/>
          </a:ln>
        </p:spPr>
        <p:txBody>
          <a:bodyPr lIns="101882" tIns="50941" rIns="101882" bIns="50941"/>
          <a:lstStyle/>
          <a:p>
            <a:endParaRPr lang="en-US"/>
          </a:p>
        </p:txBody>
      </p:sp>
      <p:sp>
        <p:nvSpPr>
          <p:cNvPr id="64540" name="Text Box 25"/>
          <p:cNvSpPr txBox="1">
            <a:spLocks noChangeArrowheads="1"/>
          </p:cNvSpPr>
          <p:nvPr/>
        </p:nvSpPr>
        <p:spPr bwMode="auto">
          <a:xfrm>
            <a:off x="4769009" y="6393483"/>
            <a:ext cx="1569878" cy="451590"/>
          </a:xfrm>
          <a:prstGeom prst="rect">
            <a:avLst/>
          </a:prstGeom>
          <a:noFill/>
          <a:ln w="9525">
            <a:noFill/>
            <a:round/>
            <a:headEnd/>
            <a:tailEnd/>
          </a:ln>
        </p:spPr>
        <p:txBody>
          <a:bodyPr wrap="none" lIns="100278" tIns="52145" rIns="100278" bIns="52145">
            <a:spAutoFit/>
          </a:bodyPr>
          <a:lstStyle/>
          <a:p>
            <a:pPr>
              <a:buClr>
                <a:srgbClr val="808080"/>
              </a:buClr>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sz="2200" dirty="0">
                <a:solidFill>
                  <a:srgbClr val="808080"/>
                </a:solidFill>
                <a:ea typeface="宋体" charset="0"/>
                <a:cs typeface="宋体" charset="0"/>
              </a:rPr>
              <a:t>Capacity C</a:t>
            </a:r>
          </a:p>
        </p:txBody>
      </p:sp>
      <p:sp>
        <p:nvSpPr>
          <p:cNvPr id="64541" name="Text Box 26"/>
          <p:cNvSpPr txBox="1">
            <a:spLocks noChangeArrowheads="1"/>
          </p:cNvSpPr>
          <p:nvPr/>
        </p:nvSpPr>
        <p:spPr bwMode="auto">
          <a:xfrm>
            <a:off x="1068706" y="5502895"/>
            <a:ext cx="1849279" cy="451591"/>
          </a:xfrm>
          <a:prstGeom prst="rect">
            <a:avLst/>
          </a:prstGeom>
          <a:noFill/>
          <a:ln w="9525">
            <a:noFill/>
            <a:round/>
            <a:headEnd/>
            <a:tailEnd/>
          </a:ln>
        </p:spPr>
        <p:txBody>
          <a:bodyPr wrap="none" lIns="100278" tIns="52145" rIns="100278" bIns="52145">
            <a:spAutoFit/>
          </a:bodyPr>
          <a:lstStyle/>
          <a:p>
            <a:pPr>
              <a:buClr>
                <a:srgbClr val="990000"/>
              </a:buClr>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sz="2200" dirty="0">
                <a:solidFill>
                  <a:srgbClr val="990000"/>
                </a:solidFill>
                <a:ea typeface="宋体" charset="0"/>
                <a:cs typeface="宋体" charset="0"/>
              </a:rPr>
              <a:t>Connection 1</a:t>
            </a:r>
          </a:p>
        </p:txBody>
      </p:sp>
      <p:sp>
        <p:nvSpPr>
          <p:cNvPr id="64542" name="Text Box 27"/>
          <p:cNvSpPr txBox="1">
            <a:spLocks noChangeArrowheads="1"/>
          </p:cNvSpPr>
          <p:nvPr/>
        </p:nvSpPr>
        <p:spPr bwMode="auto">
          <a:xfrm>
            <a:off x="1068706" y="6603985"/>
            <a:ext cx="1849279" cy="451591"/>
          </a:xfrm>
          <a:prstGeom prst="rect">
            <a:avLst/>
          </a:prstGeom>
          <a:noFill/>
          <a:ln w="9525">
            <a:noFill/>
            <a:round/>
            <a:headEnd/>
            <a:tailEnd/>
          </a:ln>
        </p:spPr>
        <p:txBody>
          <a:bodyPr wrap="none" lIns="100278" tIns="52145" rIns="100278" bIns="52145">
            <a:spAutoFit/>
          </a:bodyPr>
          <a:lstStyle/>
          <a:p>
            <a:pPr>
              <a:buClr>
                <a:srgbClr val="990000"/>
              </a:buClr>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sz="2200" dirty="0">
                <a:solidFill>
                  <a:srgbClr val="990000"/>
                </a:solidFill>
                <a:ea typeface="宋体" charset="0"/>
                <a:cs typeface="宋体" charset="0"/>
              </a:rPr>
              <a:t>Connection 2</a:t>
            </a:r>
          </a:p>
        </p:txBody>
      </p:sp>
      <p:sp>
        <p:nvSpPr>
          <p:cNvPr id="64543" name="Line 28"/>
          <p:cNvSpPr>
            <a:spLocks noChangeShapeType="1"/>
          </p:cNvSpPr>
          <p:nvPr/>
        </p:nvSpPr>
        <p:spPr bwMode="auto">
          <a:xfrm flipH="1">
            <a:off x="3169445" y="2746571"/>
            <a:ext cx="944721" cy="1102890"/>
          </a:xfrm>
          <a:prstGeom prst="line">
            <a:avLst/>
          </a:prstGeom>
          <a:noFill/>
          <a:ln w="19080">
            <a:solidFill>
              <a:srgbClr val="009900"/>
            </a:solidFill>
            <a:miter lim="800000"/>
            <a:headEnd type="triangle" w="med" len="med"/>
            <a:tailEnd/>
          </a:ln>
        </p:spPr>
        <p:txBody>
          <a:bodyPr lIns="101882" tIns="50941" rIns="101882" bIns="50941"/>
          <a:lstStyle/>
          <a:p>
            <a:endParaRPr lang="en-US"/>
          </a:p>
        </p:txBody>
      </p:sp>
      <p:sp>
        <p:nvSpPr>
          <p:cNvPr id="64544" name="Line 29"/>
          <p:cNvSpPr>
            <a:spLocks noChangeShapeType="1"/>
          </p:cNvSpPr>
          <p:nvPr/>
        </p:nvSpPr>
        <p:spPr bwMode="auto">
          <a:xfrm flipH="1">
            <a:off x="3181668" y="2998454"/>
            <a:ext cx="1190943" cy="820420"/>
          </a:xfrm>
          <a:prstGeom prst="line">
            <a:avLst/>
          </a:prstGeom>
          <a:noFill/>
          <a:ln w="19080">
            <a:solidFill>
              <a:srgbClr val="FF0000"/>
            </a:solidFill>
            <a:miter lim="800000"/>
            <a:headEnd/>
            <a:tailEnd type="triangle" w="med" len="med"/>
          </a:ln>
        </p:spPr>
        <p:txBody>
          <a:bodyPr lIns="101882" tIns="50941" rIns="101882" bIns="50941"/>
          <a:lstStyle/>
          <a:p>
            <a:endParaRPr lang="en-US"/>
          </a:p>
        </p:txBody>
      </p:sp>
      <p:sp>
        <p:nvSpPr>
          <p:cNvPr id="64545" name="Line 30"/>
          <p:cNvSpPr>
            <a:spLocks noChangeShapeType="1"/>
          </p:cNvSpPr>
          <p:nvPr/>
        </p:nvSpPr>
        <p:spPr bwMode="auto">
          <a:xfrm flipH="1">
            <a:off x="4023360" y="3504021"/>
            <a:ext cx="688023" cy="806027"/>
          </a:xfrm>
          <a:prstGeom prst="line">
            <a:avLst/>
          </a:prstGeom>
          <a:noFill/>
          <a:ln w="19080">
            <a:solidFill>
              <a:srgbClr val="009900"/>
            </a:solidFill>
            <a:miter lim="800000"/>
            <a:headEnd type="triangle" w="med" len="med"/>
            <a:tailEnd/>
          </a:ln>
        </p:spPr>
        <p:txBody>
          <a:bodyPr lIns="101882" tIns="50941" rIns="101882" bIns="50941"/>
          <a:lstStyle/>
          <a:p>
            <a:endParaRPr lang="en-US"/>
          </a:p>
        </p:txBody>
      </p:sp>
      <p:sp>
        <p:nvSpPr>
          <p:cNvPr id="64546" name="Line 31"/>
          <p:cNvSpPr>
            <a:spLocks noChangeShapeType="1"/>
          </p:cNvSpPr>
          <p:nvPr/>
        </p:nvSpPr>
        <p:spPr bwMode="auto">
          <a:xfrm flipH="1">
            <a:off x="3855720" y="3543602"/>
            <a:ext cx="799783" cy="653097"/>
          </a:xfrm>
          <a:prstGeom prst="line">
            <a:avLst/>
          </a:prstGeom>
          <a:noFill/>
          <a:ln w="19080">
            <a:solidFill>
              <a:srgbClr val="FF0000"/>
            </a:solidFill>
            <a:miter lim="800000"/>
            <a:headEnd/>
            <a:tailEnd type="triangle" w="med" len="med"/>
          </a:ln>
        </p:spPr>
        <p:txBody>
          <a:bodyPr lIns="101882" tIns="50941" rIns="101882" bIns="50941"/>
          <a:lstStyle/>
          <a:p>
            <a:endParaRPr lang="en-US"/>
          </a:p>
        </p:txBody>
      </p:sp>
      <p:sp>
        <p:nvSpPr>
          <p:cNvPr id="64547" name="Line 32"/>
          <p:cNvSpPr>
            <a:spLocks noChangeShapeType="1"/>
          </p:cNvSpPr>
          <p:nvPr/>
        </p:nvSpPr>
        <p:spPr bwMode="auto">
          <a:xfrm flipV="1">
            <a:off x="3546634" y="2982263"/>
            <a:ext cx="899318" cy="1074102"/>
          </a:xfrm>
          <a:prstGeom prst="line">
            <a:avLst/>
          </a:prstGeom>
          <a:noFill/>
          <a:ln w="19080">
            <a:solidFill>
              <a:srgbClr val="009900"/>
            </a:solidFill>
            <a:miter lim="800000"/>
            <a:headEnd/>
            <a:tailEnd type="triangle" w="med" len="med"/>
          </a:ln>
        </p:spPr>
        <p:txBody>
          <a:bodyPr lIns="101882" tIns="50941" rIns="101882" bIns="50941"/>
          <a:lstStyle/>
          <a:p>
            <a:endParaRPr lang="en-US"/>
          </a:p>
        </p:txBody>
      </p:sp>
      <p:sp>
        <p:nvSpPr>
          <p:cNvPr id="64548" name="Line 33"/>
          <p:cNvSpPr>
            <a:spLocks noChangeShapeType="1"/>
          </p:cNvSpPr>
          <p:nvPr/>
        </p:nvSpPr>
        <p:spPr bwMode="auto">
          <a:xfrm flipH="1">
            <a:off x="3546635" y="3176573"/>
            <a:ext cx="1169988" cy="852805"/>
          </a:xfrm>
          <a:prstGeom prst="line">
            <a:avLst/>
          </a:prstGeom>
          <a:noFill/>
          <a:ln w="19080">
            <a:solidFill>
              <a:srgbClr val="FF0000"/>
            </a:solidFill>
            <a:miter lim="800000"/>
            <a:headEnd/>
            <a:tailEnd type="triangle" w="med" len="med"/>
          </a:ln>
        </p:spPr>
        <p:txBody>
          <a:bodyPr lIns="101882" tIns="50941" rIns="101882" bIns="50941"/>
          <a:lstStyle/>
          <a:p>
            <a:endParaRPr lang="en-US"/>
          </a:p>
        </p:txBody>
      </p:sp>
      <p:sp>
        <p:nvSpPr>
          <p:cNvPr id="64549" name="Line 34"/>
          <p:cNvSpPr>
            <a:spLocks noChangeShapeType="1"/>
          </p:cNvSpPr>
          <p:nvPr/>
        </p:nvSpPr>
        <p:spPr bwMode="auto">
          <a:xfrm flipH="1">
            <a:off x="3831272" y="3176573"/>
            <a:ext cx="930752" cy="1016529"/>
          </a:xfrm>
          <a:prstGeom prst="line">
            <a:avLst/>
          </a:prstGeom>
          <a:noFill/>
          <a:ln w="19080">
            <a:solidFill>
              <a:srgbClr val="009900"/>
            </a:solidFill>
            <a:miter lim="800000"/>
            <a:headEnd type="triangle" w="med" len="med"/>
            <a:tailEnd/>
          </a:ln>
        </p:spPr>
        <p:txBody>
          <a:bodyPr lIns="101882" tIns="50941" rIns="101882" bIns="50941"/>
          <a:lstStyle/>
          <a:p>
            <a:endParaRPr lang="en-US"/>
          </a:p>
        </p:txBody>
      </p:sp>
      <p:sp>
        <p:nvSpPr>
          <p:cNvPr id="64550" name="Line 35"/>
          <p:cNvSpPr>
            <a:spLocks noChangeShapeType="1"/>
          </p:cNvSpPr>
          <p:nvPr/>
        </p:nvSpPr>
        <p:spPr bwMode="auto">
          <a:xfrm flipH="1">
            <a:off x="1999457" y="2043098"/>
            <a:ext cx="1353343" cy="1799"/>
          </a:xfrm>
          <a:prstGeom prst="line">
            <a:avLst/>
          </a:prstGeom>
          <a:noFill/>
          <a:ln w="9360">
            <a:solidFill>
              <a:srgbClr val="000000"/>
            </a:solidFill>
            <a:miter lim="800000"/>
            <a:headEnd/>
            <a:tailEnd/>
          </a:ln>
        </p:spPr>
        <p:txBody>
          <a:bodyPr lIns="101882" tIns="50941" rIns="101882" bIns="50941"/>
          <a:lstStyle/>
          <a:p>
            <a:endParaRPr lang="en-US"/>
          </a:p>
        </p:txBody>
      </p:sp>
      <p:sp>
        <p:nvSpPr>
          <p:cNvPr id="64551" name="Text Box 36"/>
          <p:cNvSpPr txBox="1">
            <a:spLocks noChangeArrowheads="1"/>
          </p:cNvSpPr>
          <p:nvPr/>
        </p:nvSpPr>
        <p:spPr bwMode="auto">
          <a:xfrm>
            <a:off x="1543685" y="1830796"/>
            <a:ext cx="474980" cy="382307"/>
          </a:xfrm>
          <a:prstGeom prst="rect">
            <a:avLst/>
          </a:prstGeom>
          <a:noFill/>
          <a:ln w="9525">
            <a:noFill/>
            <a:round/>
            <a:headEnd/>
            <a:tailEnd/>
          </a:ln>
        </p:spPr>
        <p:txBody>
          <a:bodyPr lIns="100278" tIns="52145" rIns="100278" bIns="52145">
            <a:spAutoFit/>
          </a:bodyPr>
          <a:lstStyle/>
          <a:p>
            <a:pPr>
              <a:spcBef>
                <a:spcPts val="1253"/>
              </a:spcBef>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i="1" dirty="0" smtClean="0">
                <a:solidFill>
                  <a:srgbClr val="000000"/>
                </a:solidFill>
                <a:ea typeface="宋体" charset="0"/>
                <a:cs typeface="宋体" charset="0"/>
              </a:rPr>
              <a:t>c</a:t>
            </a:r>
            <a:r>
              <a:rPr lang="en-GB" baseline="-25000" dirty="0" smtClean="0">
                <a:solidFill>
                  <a:srgbClr val="000000"/>
                </a:solidFill>
                <a:ea typeface="宋体" charset="0"/>
                <a:cs typeface="宋体" charset="0"/>
              </a:rPr>
              <a:t>2</a:t>
            </a:r>
            <a:endParaRPr lang="en-GB" baseline="-25000" dirty="0">
              <a:solidFill>
                <a:srgbClr val="000000"/>
              </a:solidFill>
              <a:ea typeface="宋体" charset="0"/>
              <a:cs typeface="宋体" charset="0"/>
            </a:endParaRPr>
          </a:p>
        </p:txBody>
      </p:sp>
      <p:sp>
        <p:nvSpPr>
          <p:cNvPr id="64552" name="Text Box 37"/>
          <p:cNvSpPr txBox="1">
            <a:spLocks noChangeArrowheads="1"/>
          </p:cNvSpPr>
          <p:nvPr/>
        </p:nvSpPr>
        <p:spPr bwMode="auto">
          <a:xfrm>
            <a:off x="1465105" y="3421259"/>
            <a:ext cx="792798" cy="382307"/>
          </a:xfrm>
          <a:prstGeom prst="rect">
            <a:avLst/>
          </a:prstGeom>
          <a:noFill/>
          <a:ln w="9525">
            <a:noFill/>
            <a:round/>
            <a:headEnd/>
            <a:tailEnd/>
          </a:ln>
        </p:spPr>
        <p:txBody>
          <a:bodyPr lIns="100278" tIns="52145" rIns="100278" bIns="52145">
            <a:spAutoFit/>
          </a:bodyPr>
          <a:lstStyle/>
          <a:p>
            <a:pPr>
              <a:spcBef>
                <a:spcPts val="1253"/>
              </a:spcBef>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i="1" dirty="0" smtClean="0">
                <a:solidFill>
                  <a:srgbClr val="000000"/>
                </a:solidFill>
                <a:ea typeface="宋体" charset="0"/>
                <a:cs typeface="宋体" charset="0"/>
              </a:rPr>
              <a:t>c</a:t>
            </a:r>
            <a:r>
              <a:rPr lang="en-GB" baseline="-25000" dirty="0" smtClean="0">
                <a:solidFill>
                  <a:srgbClr val="000000"/>
                </a:solidFill>
                <a:ea typeface="宋体" charset="0"/>
                <a:cs typeface="宋体" charset="0"/>
              </a:rPr>
              <a:t>2</a:t>
            </a:r>
            <a:r>
              <a:rPr lang="en-GB" dirty="0" smtClean="0">
                <a:solidFill>
                  <a:srgbClr val="000000"/>
                </a:solidFill>
                <a:ea typeface="宋体" charset="0"/>
                <a:cs typeface="宋体" charset="0"/>
              </a:rPr>
              <a:t>/2</a:t>
            </a:r>
            <a:endParaRPr lang="en-GB" dirty="0">
              <a:solidFill>
                <a:srgbClr val="000000"/>
              </a:solidFill>
              <a:ea typeface="宋体" charset="0"/>
              <a:cs typeface="宋体" charset="0"/>
            </a:endParaRPr>
          </a:p>
        </p:txBody>
      </p:sp>
      <p:sp>
        <p:nvSpPr>
          <p:cNvPr id="64553" name="Line 38"/>
          <p:cNvSpPr>
            <a:spLocks noChangeShapeType="1"/>
          </p:cNvSpPr>
          <p:nvPr/>
        </p:nvSpPr>
        <p:spPr bwMode="auto">
          <a:xfrm flipH="1">
            <a:off x="2015173" y="3347493"/>
            <a:ext cx="799783" cy="1800"/>
          </a:xfrm>
          <a:prstGeom prst="line">
            <a:avLst/>
          </a:prstGeom>
          <a:noFill/>
          <a:ln w="9360">
            <a:solidFill>
              <a:srgbClr val="000000"/>
            </a:solidFill>
            <a:miter lim="800000"/>
            <a:headEnd/>
            <a:tailEnd/>
          </a:ln>
        </p:spPr>
        <p:txBody>
          <a:bodyPr lIns="101882" tIns="50941" rIns="101882" bIns="50941"/>
          <a:lstStyle/>
          <a:p>
            <a:endParaRPr lang="en-US"/>
          </a:p>
        </p:txBody>
      </p:sp>
      <p:sp>
        <p:nvSpPr>
          <p:cNvPr id="42" name="Slide Number Placeholder 41"/>
          <p:cNvSpPr>
            <a:spLocks noGrp="1"/>
          </p:cNvSpPr>
          <p:nvPr>
            <p:ph type="sldNum" sz="quarter" idx="10"/>
          </p:nvPr>
        </p:nvSpPr>
        <p:spPr/>
        <p:txBody>
          <a:bodyPr/>
          <a:lstStyle/>
          <a:p>
            <a:fld id="{3D3B5F21-1A54-0B47-ADF7-1313D7E1CAF8}" type="slidenum">
              <a:rPr lang="en-US" smtClean="0"/>
              <a:pPr/>
              <a:t>22</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923462" cy="949325"/>
          </a:xfrm>
        </p:spPr>
        <p:txBody>
          <a:bodyPr>
            <a:normAutofit fontScale="90000"/>
          </a:bodyPr>
          <a:lstStyle/>
          <a:p>
            <a:r>
              <a:rPr lang="en-US" sz="3600" dirty="0" smtClean="0"/>
              <a:t>TCP Evolution (2 connections – </a:t>
            </a:r>
            <a:r>
              <a:rPr lang="en-US" sz="3600" b="1" dirty="0" smtClean="0"/>
              <a:t>same RTT</a:t>
            </a:r>
            <a:r>
              <a:rPr lang="en-US" sz="3600" dirty="0" smtClean="0"/>
              <a:t>)</a:t>
            </a:r>
            <a:r>
              <a:rPr lang="en-US" dirty="0" smtClean="0"/>
              <a:t/>
            </a:r>
            <a:br>
              <a:rPr lang="en-US" dirty="0" smtClean="0"/>
            </a:br>
            <a:r>
              <a:rPr lang="en-US" sz="2700" dirty="0" smtClean="0"/>
              <a:t>100Mbps Link, small buffer - 80Mbps/20Mpbs initial </a:t>
            </a:r>
            <a:r>
              <a:rPr lang="en-US" sz="2700" dirty="0" smtClean="0"/>
              <a:t>shares</a:t>
            </a:r>
            <a:endParaRPr lang="en-US" dirty="0"/>
          </a:p>
        </p:txBody>
      </p:sp>
      <p:sp>
        <p:nvSpPr>
          <p:cNvPr id="4" name="Slide Number Placeholder 3"/>
          <p:cNvSpPr>
            <a:spLocks noGrp="1"/>
          </p:cNvSpPr>
          <p:nvPr>
            <p:ph type="sldNum" idx="11"/>
          </p:nvPr>
        </p:nvSpPr>
        <p:spPr>
          <a:xfrm>
            <a:off x="9874280" y="7534449"/>
            <a:ext cx="113813" cy="215444"/>
          </a:xfrm>
        </p:spPr>
        <p:txBody>
          <a:bodyPr/>
          <a:lstStyle/>
          <a:p>
            <a:pPr>
              <a:defRPr/>
            </a:pPr>
            <a:fld id="{E5F19CBB-65DF-4CE6-BB3B-B08893C013FC}" type="slidenum">
              <a:rPr lang="en-GB" smtClean="0"/>
              <a:pPr>
                <a:defRPr/>
              </a:pPr>
              <a:t>23</a:t>
            </a:fld>
            <a:endParaRPr lang="en-GB" dirty="0"/>
          </a:p>
        </p:txBody>
      </p:sp>
      <p:graphicFrame>
        <p:nvGraphicFramePr>
          <p:cNvPr id="5" name="Table 4"/>
          <p:cNvGraphicFramePr>
            <a:graphicFrameLocks noGrp="1"/>
          </p:cNvGraphicFramePr>
          <p:nvPr/>
        </p:nvGraphicFramePr>
        <p:xfrm>
          <a:off x="516192" y="3053157"/>
          <a:ext cx="6437376" cy="4605875"/>
        </p:xfrm>
        <a:graphic>
          <a:graphicData uri="http://schemas.openxmlformats.org/drawingml/2006/table">
            <a:tbl>
              <a:tblPr/>
              <a:tblGrid>
                <a:gridCol w="357632"/>
                <a:gridCol w="357632"/>
                <a:gridCol w="357632"/>
                <a:gridCol w="357632"/>
                <a:gridCol w="357632"/>
                <a:gridCol w="357632"/>
                <a:gridCol w="357632"/>
                <a:gridCol w="357632"/>
                <a:gridCol w="357632"/>
                <a:gridCol w="357632"/>
                <a:gridCol w="357632"/>
                <a:gridCol w="357632"/>
                <a:gridCol w="357632"/>
                <a:gridCol w="357632"/>
                <a:gridCol w="357632"/>
                <a:gridCol w="357632"/>
                <a:gridCol w="357632"/>
                <a:gridCol w="357632"/>
              </a:tblGrid>
              <a:tr h="184235">
                <a:tc>
                  <a:txBody>
                    <a:bodyPr/>
                    <a:lstStyle/>
                    <a:p>
                      <a:pPr algn="r" fontAlgn="b"/>
                      <a:r>
                        <a:rPr lang="en-US" sz="1000" b="0" i="0" u="none" strike="noStrike" dirty="0">
                          <a:solidFill>
                            <a:srgbClr val="000000"/>
                          </a:solidFill>
                          <a:latin typeface="Calibri"/>
                        </a:rPr>
                        <a:t>80</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20</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40</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10</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ctr" fontAlgn="b"/>
                      <a:r>
                        <a:rPr lang="en-US" sz="1000" b="0" i="0" u="none" strike="noStrike">
                          <a:solidFill>
                            <a:srgbClr val="000000"/>
                          </a:solidFill>
                          <a:latin typeface="Symbol"/>
                        </a:rPr>
                        <a:t>¯</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ctr" fontAlgn="b"/>
                      <a:r>
                        <a:rPr lang="en-US" sz="1000" b="0" i="0" u="none" strike="noStrike">
                          <a:solidFill>
                            <a:srgbClr val="000000"/>
                          </a:solidFill>
                          <a:latin typeface="Symbol"/>
                        </a:rPr>
                        <a:t>¯</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65</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35</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32.5</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17.5</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ctr" fontAlgn="b"/>
                      <a:r>
                        <a:rPr lang="en-US" sz="1000" b="0" i="0" u="none" strike="noStrike">
                          <a:solidFill>
                            <a:srgbClr val="000000"/>
                          </a:solidFill>
                          <a:latin typeface="Symbol"/>
                        </a:rPr>
                        <a:t>¯</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ctr" fontAlgn="b"/>
                      <a:r>
                        <a:rPr lang="en-US" sz="1000" b="0" i="0" u="none" strike="noStrike">
                          <a:solidFill>
                            <a:srgbClr val="000000"/>
                          </a:solidFill>
                          <a:latin typeface="Symbol"/>
                        </a:rPr>
                        <a:t>¯</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57.5</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42.5</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28.75</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21.25</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ctr" fontAlgn="b"/>
                      <a:r>
                        <a:rPr lang="en-US" sz="1000" b="0" i="0" u="none" strike="noStrike">
                          <a:solidFill>
                            <a:srgbClr val="000000"/>
                          </a:solidFill>
                          <a:latin typeface="Symbol"/>
                        </a:rPr>
                        <a:t>¯</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ctr" fontAlgn="b"/>
                      <a:r>
                        <a:rPr lang="en-US" sz="1000" b="0" i="0" u="none" strike="noStrike">
                          <a:solidFill>
                            <a:srgbClr val="000000"/>
                          </a:solidFill>
                          <a:latin typeface="Symbol"/>
                        </a:rPr>
                        <a:t>¯</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53.75</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46.25</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26.88</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23.13</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ctr" fontAlgn="b"/>
                      <a:r>
                        <a:rPr lang="en-US" sz="1000" b="0" i="0" u="none" strike="noStrike">
                          <a:solidFill>
                            <a:srgbClr val="000000"/>
                          </a:solidFill>
                          <a:latin typeface="Symbol"/>
                        </a:rPr>
                        <a:t>¯</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ctr" fontAlgn="b"/>
                      <a:r>
                        <a:rPr lang="en-US" sz="1000" b="0" i="0" u="none" strike="noStrike">
                          <a:solidFill>
                            <a:srgbClr val="000000"/>
                          </a:solidFill>
                          <a:latin typeface="Symbol"/>
                        </a:rPr>
                        <a:t>¯</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51.88</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48.13</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25.94</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24.06</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ctr" fontAlgn="b"/>
                      <a:r>
                        <a:rPr lang="en-US" sz="1000" b="0" i="0" u="none" strike="noStrike">
                          <a:solidFill>
                            <a:srgbClr val="000000"/>
                          </a:solidFill>
                          <a:latin typeface="Symbol"/>
                        </a:rPr>
                        <a:t>¯</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ctr" fontAlgn="b"/>
                      <a:r>
                        <a:rPr lang="en-US" sz="1000" b="0" i="0" u="none" strike="noStrike">
                          <a:solidFill>
                            <a:srgbClr val="000000"/>
                          </a:solidFill>
                          <a:latin typeface="Symbol"/>
                        </a:rPr>
                        <a:t>¯</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50.94</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49.06</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25.47</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24.53</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ctr" fontAlgn="b"/>
                      <a:r>
                        <a:rPr lang="en-US" sz="1000" b="0" i="0" u="none" strike="noStrike">
                          <a:solidFill>
                            <a:srgbClr val="000000"/>
                          </a:solidFill>
                          <a:latin typeface="Symbol"/>
                        </a:rPr>
                        <a:t>¯</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ctr" fontAlgn="b"/>
                      <a:r>
                        <a:rPr lang="en-US" sz="1000" b="0" i="0" u="none" strike="noStrike">
                          <a:solidFill>
                            <a:srgbClr val="000000"/>
                          </a:solidFill>
                          <a:latin typeface="Symbol"/>
                        </a:rPr>
                        <a:t>¯</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50.47</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49.53</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25.23</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24.77</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ctr" fontAlgn="b"/>
                      <a:r>
                        <a:rPr lang="en-US" sz="1000" b="0" i="0" u="none" strike="noStrike">
                          <a:solidFill>
                            <a:srgbClr val="000000"/>
                          </a:solidFill>
                          <a:latin typeface="Symbol"/>
                        </a:rPr>
                        <a:t>¯</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ctr" fontAlgn="b"/>
                      <a:r>
                        <a:rPr lang="en-US" sz="1000" b="0" i="0" u="none" strike="noStrike">
                          <a:solidFill>
                            <a:srgbClr val="000000"/>
                          </a:solidFill>
                          <a:latin typeface="Symbol"/>
                        </a:rPr>
                        <a:t>¯</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50.23</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49.77</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25.12</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24.88</a:t>
                      </a: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ctr" fontAlgn="b"/>
                      <a:r>
                        <a:rPr lang="en-US" sz="1000" b="0" i="0" u="none" strike="noStrike">
                          <a:solidFill>
                            <a:srgbClr val="000000"/>
                          </a:solidFill>
                          <a:latin typeface="Symbol"/>
                        </a:rPr>
                        <a:t>¯</a:t>
                      </a: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ctr" fontAlgn="b"/>
                      <a:r>
                        <a:rPr lang="en-US" sz="1000" b="0" i="0" u="none" strike="noStrike">
                          <a:solidFill>
                            <a:srgbClr val="000000"/>
                          </a:solidFill>
                          <a:latin typeface="Symbol"/>
                        </a:rPr>
                        <a:t>¯</a:t>
                      </a:r>
                    </a:p>
                  </a:txBody>
                  <a:tcPr marL="8941" marR="8941" marT="9212" marB="0" anchor="b">
                    <a:lnL>
                      <a:noFill/>
                    </a:lnL>
                    <a:lnR>
                      <a:noFill/>
                    </a:lnR>
                    <a:lnT>
                      <a:noFill/>
                    </a:lnT>
                    <a:lnB>
                      <a:noFill/>
                    </a:lnB>
                  </a:tcPr>
                </a:tc>
              </a:tr>
              <a:tr h="184235">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a:solidFill>
                            <a:srgbClr val="000000"/>
                          </a:solidFill>
                          <a:latin typeface="Calibri"/>
                        </a:rPr>
                        <a:t>50.12</a:t>
                      </a:r>
                    </a:p>
                  </a:txBody>
                  <a:tcPr marL="8941" marR="8941" marT="9212" marB="0" anchor="b">
                    <a:lnL>
                      <a:noFill/>
                    </a:lnL>
                    <a:lnR>
                      <a:noFill/>
                    </a:lnR>
                    <a:lnT>
                      <a:noFill/>
                    </a:lnT>
                    <a:lnB>
                      <a:noFill/>
                    </a:lnB>
                  </a:tcPr>
                </a:tc>
                <a:tc>
                  <a:txBody>
                    <a:bodyPr/>
                    <a:lstStyle/>
                    <a:p>
                      <a:pPr algn="l" fontAlgn="b"/>
                      <a:endParaRPr lang="en-US" sz="1000" b="0" i="0" u="none" strike="noStrike" dirty="0">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8941" marR="8941" marT="9212" marB="0" anchor="b">
                    <a:lnL>
                      <a:noFill/>
                    </a:lnL>
                    <a:lnR>
                      <a:noFill/>
                    </a:lnR>
                    <a:lnT>
                      <a:noFill/>
                    </a:lnT>
                    <a:lnB>
                      <a:noFill/>
                    </a:lnB>
                  </a:tcPr>
                </a:tc>
                <a:tc>
                  <a:txBody>
                    <a:bodyPr/>
                    <a:lstStyle/>
                    <a:p>
                      <a:pPr algn="r" fontAlgn="b"/>
                      <a:r>
                        <a:rPr lang="en-US" sz="1000" b="0" i="0" u="none" strike="noStrike" dirty="0">
                          <a:solidFill>
                            <a:srgbClr val="000000"/>
                          </a:solidFill>
                          <a:latin typeface="Calibri"/>
                        </a:rPr>
                        <a:t>49.88</a:t>
                      </a:r>
                    </a:p>
                  </a:txBody>
                  <a:tcPr marL="8941" marR="8941" marT="9212" marB="0" anchor="b">
                    <a:lnL>
                      <a:noFill/>
                    </a:lnL>
                    <a:lnR>
                      <a:noFill/>
                    </a:lnR>
                    <a:lnT>
                      <a:noFill/>
                    </a:lnT>
                    <a:lnB>
                      <a:noFill/>
                    </a:lnB>
                  </a:tcPr>
                </a:tc>
              </a:tr>
            </a:tbl>
          </a:graphicData>
        </a:graphic>
      </p:graphicFrame>
      <p:sp>
        <p:nvSpPr>
          <p:cNvPr id="6" name="TextBox 5"/>
          <p:cNvSpPr txBox="1"/>
          <p:nvPr/>
        </p:nvSpPr>
        <p:spPr>
          <a:xfrm>
            <a:off x="572770" y="2650145"/>
            <a:ext cx="1520190" cy="276999"/>
          </a:xfrm>
          <a:prstGeom prst="rect">
            <a:avLst/>
          </a:prstGeom>
          <a:noFill/>
        </p:spPr>
        <p:txBody>
          <a:bodyPr wrap="square" lIns="0" tIns="0" rIns="0" bIns="0" rtlCol="0">
            <a:spAutoFit/>
          </a:bodyPr>
          <a:lstStyle/>
          <a:p>
            <a:r>
              <a:rPr lang="en-US" dirty="0" smtClean="0">
                <a:solidFill>
                  <a:schemeClr val="tx1"/>
                </a:solidFill>
              </a:rPr>
              <a:t>Connection 1</a:t>
            </a:r>
          </a:p>
        </p:txBody>
      </p:sp>
      <p:sp>
        <p:nvSpPr>
          <p:cNvPr id="7" name="TextBox 6"/>
          <p:cNvSpPr txBox="1"/>
          <p:nvPr/>
        </p:nvSpPr>
        <p:spPr>
          <a:xfrm>
            <a:off x="3813810" y="2650145"/>
            <a:ext cx="1591310" cy="276999"/>
          </a:xfrm>
          <a:prstGeom prst="rect">
            <a:avLst/>
          </a:prstGeom>
          <a:noFill/>
        </p:spPr>
        <p:txBody>
          <a:bodyPr wrap="square" lIns="0" tIns="0" rIns="0" bIns="0" rtlCol="0">
            <a:spAutoFit/>
          </a:bodyPr>
          <a:lstStyle/>
          <a:p>
            <a:r>
              <a:rPr lang="en-US" dirty="0" smtClean="0">
                <a:solidFill>
                  <a:schemeClr val="tx1"/>
                </a:solidFill>
              </a:rPr>
              <a:t>Connection 2</a:t>
            </a:r>
          </a:p>
        </p:txBody>
      </p:sp>
      <p:sp>
        <p:nvSpPr>
          <p:cNvPr id="8" name="TextBox 7"/>
          <p:cNvSpPr txBox="1"/>
          <p:nvPr/>
        </p:nvSpPr>
        <p:spPr>
          <a:xfrm>
            <a:off x="7459980" y="3067551"/>
            <a:ext cx="607695" cy="276999"/>
          </a:xfrm>
          <a:prstGeom prst="rect">
            <a:avLst/>
          </a:prstGeom>
          <a:noFill/>
        </p:spPr>
        <p:txBody>
          <a:bodyPr wrap="square" lIns="0" tIns="0" rIns="0" bIns="0" rtlCol="0">
            <a:spAutoFit/>
          </a:bodyPr>
          <a:lstStyle/>
          <a:p>
            <a:r>
              <a:rPr lang="en-US" dirty="0" smtClean="0">
                <a:solidFill>
                  <a:schemeClr val="tx1"/>
                </a:solidFill>
              </a:rPr>
              <a:t>Loss</a:t>
            </a:r>
          </a:p>
        </p:txBody>
      </p:sp>
      <p:cxnSp>
        <p:nvCxnSpPr>
          <p:cNvPr id="10" name="Straight Arrow Connector 9"/>
          <p:cNvCxnSpPr>
            <a:stCxn id="8" idx="1"/>
          </p:cNvCxnSpPr>
          <p:nvPr/>
        </p:nvCxnSpPr>
        <p:spPr bwMode="auto">
          <a:xfrm flipH="1">
            <a:off x="4247880" y="3206051"/>
            <a:ext cx="3212100" cy="8516"/>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1" name="TextBox 10"/>
          <p:cNvSpPr txBox="1"/>
          <p:nvPr/>
        </p:nvSpPr>
        <p:spPr>
          <a:xfrm>
            <a:off x="7459980" y="3609361"/>
            <a:ext cx="607695" cy="276999"/>
          </a:xfrm>
          <a:prstGeom prst="rect">
            <a:avLst/>
          </a:prstGeom>
          <a:noFill/>
        </p:spPr>
        <p:txBody>
          <a:bodyPr wrap="square" lIns="0" tIns="0" rIns="0" bIns="0" rtlCol="0">
            <a:spAutoFit/>
          </a:bodyPr>
          <a:lstStyle/>
          <a:p>
            <a:r>
              <a:rPr lang="en-US" dirty="0" smtClean="0">
                <a:solidFill>
                  <a:schemeClr val="tx1"/>
                </a:solidFill>
              </a:rPr>
              <a:t>Loss</a:t>
            </a:r>
          </a:p>
        </p:txBody>
      </p:sp>
      <p:cxnSp>
        <p:nvCxnSpPr>
          <p:cNvPr id="12" name="Straight Arrow Connector 11"/>
          <p:cNvCxnSpPr>
            <a:stCxn id="11" idx="1"/>
          </p:cNvCxnSpPr>
          <p:nvPr/>
        </p:nvCxnSpPr>
        <p:spPr bwMode="auto">
          <a:xfrm flipH="1">
            <a:off x="4653008" y="3747861"/>
            <a:ext cx="2806972" cy="8517"/>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4" name="TextBox 13"/>
          <p:cNvSpPr txBox="1"/>
          <p:nvPr/>
        </p:nvSpPr>
        <p:spPr>
          <a:xfrm>
            <a:off x="7459980" y="4198461"/>
            <a:ext cx="607695" cy="276999"/>
          </a:xfrm>
          <a:prstGeom prst="rect">
            <a:avLst/>
          </a:prstGeom>
          <a:noFill/>
        </p:spPr>
        <p:txBody>
          <a:bodyPr wrap="square" lIns="0" tIns="0" rIns="0" bIns="0" rtlCol="0">
            <a:spAutoFit/>
          </a:bodyPr>
          <a:lstStyle/>
          <a:p>
            <a:r>
              <a:rPr lang="en-US" dirty="0" smtClean="0">
                <a:solidFill>
                  <a:schemeClr val="tx1"/>
                </a:solidFill>
              </a:rPr>
              <a:t>Loss</a:t>
            </a:r>
          </a:p>
        </p:txBody>
      </p:sp>
      <p:cxnSp>
        <p:nvCxnSpPr>
          <p:cNvPr id="15" name="Straight Arrow Connector 14"/>
          <p:cNvCxnSpPr>
            <a:stCxn id="14" idx="1"/>
          </p:cNvCxnSpPr>
          <p:nvPr/>
        </p:nvCxnSpPr>
        <p:spPr bwMode="auto">
          <a:xfrm flipH="1">
            <a:off x="4939396" y="4336961"/>
            <a:ext cx="2520584" cy="15709"/>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7" name="TextBox 16"/>
          <p:cNvSpPr txBox="1"/>
          <p:nvPr/>
        </p:nvSpPr>
        <p:spPr>
          <a:xfrm>
            <a:off x="7459980" y="4747977"/>
            <a:ext cx="607695" cy="276999"/>
          </a:xfrm>
          <a:prstGeom prst="rect">
            <a:avLst/>
          </a:prstGeom>
          <a:noFill/>
        </p:spPr>
        <p:txBody>
          <a:bodyPr wrap="square" lIns="0" tIns="0" rIns="0" bIns="0" rtlCol="0">
            <a:spAutoFit/>
          </a:bodyPr>
          <a:lstStyle/>
          <a:p>
            <a:r>
              <a:rPr lang="en-US" dirty="0" smtClean="0">
                <a:solidFill>
                  <a:schemeClr val="tx1"/>
                </a:solidFill>
              </a:rPr>
              <a:t>Loss</a:t>
            </a:r>
          </a:p>
        </p:txBody>
      </p:sp>
      <p:cxnSp>
        <p:nvCxnSpPr>
          <p:cNvPr id="18" name="Straight Arrow Connector 17"/>
          <p:cNvCxnSpPr>
            <a:stCxn id="17" idx="1"/>
          </p:cNvCxnSpPr>
          <p:nvPr/>
        </p:nvCxnSpPr>
        <p:spPr bwMode="auto">
          <a:xfrm flipH="1">
            <a:off x="5262700" y="4886477"/>
            <a:ext cx="2197280" cy="12111"/>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2" name="TextBox 21"/>
          <p:cNvSpPr txBox="1"/>
          <p:nvPr/>
        </p:nvSpPr>
        <p:spPr>
          <a:xfrm>
            <a:off x="7459980" y="5314451"/>
            <a:ext cx="607695" cy="276999"/>
          </a:xfrm>
          <a:prstGeom prst="rect">
            <a:avLst/>
          </a:prstGeom>
          <a:noFill/>
        </p:spPr>
        <p:txBody>
          <a:bodyPr wrap="square" lIns="0" tIns="0" rIns="0" bIns="0" rtlCol="0">
            <a:spAutoFit/>
          </a:bodyPr>
          <a:lstStyle/>
          <a:p>
            <a:r>
              <a:rPr lang="en-US" dirty="0" smtClean="0">
                <a:solidFill>
                  <a:schemeClr val="tx1"/>
                </a:solidFill>
              </a:rPr>
              <a:t>Loss</a:t>
            </a:r>
          </a:p>
        </p:txBody>
      </p:sp>
      <p:cxnSp>
        <p:nvCxnSpPr>
          <p:cNvPr id="23" name="Straight Arrow Connector 22"/>
          <p:cNvCxnSpPr>
            <a:stCxn id="22" idx="1"/>
          </p:cNvCxnSpPr>
          <p:nvPr/>
        </p:nvCxnSpPr>
        <p:spPr bwMode="auto">
          <a:xfrm flipH="1">
            <a:off x="5594986" y="5452951"/>
            <a:ext cx="1864994" cy="19314"/>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5" name="TextBox 24"/>
          <p:cNvSpPr txBox="1"/>
          <p:nvPr/>
        </p:nvSpPr>
        <p:spPr>
          <a:xfrm>
            <a:off x="7459980" y="5849583"/>
            <a:ext cx="607695" cy="276999"/>
          </a:xfrm>
          <a:prstGeom prst="rect">
            <a:avLst/>
          </a:prstGeom>
          <a:noFill/>
        </p:spPr>
        <p:txBody>
          <a:bodyPr wrap="square" lIns="0" tIns="0" rIns="0" bIns="0" rtlCol="0">
            <a:spAutoFit/>
          </a:bodyPr>
          <a:lstStyle/>
          <a:p>
            <a:r>
              <a:rPr lang="en-US" dirty="0" smtClean="0">
                <a:solidFill>
                  <a:schemeClr val="tx1"/>
                </a:solidFill>
              </a:rPr>
              <a:t>Loss</a:t>
            </a:r>
          </a:p>
        </p:txBody>
      </p:sp>
      <p:cxnSp>
        <p:nvCxnSpPr>
          <p:cNvPr id="26" name="Straight Arrow Connector 25"/>
          <p:cNvCxnSpPr>
            <a:stCxn id="25" idx="1"/>
          </p:cNvCxnSpPr>
          <p:nvPr/>
        </p:nvCxnSpPr>
        <p:spPr bwMode="auto">
          <a:xfrm flipH="1">
            <a:off x="6008100" y="5988083"/>
            <a:ext cx="1451880" cy="11594"/>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8" name="TextBox 27"/>
          <p:cNvSpPr txBox="1"/>
          <p:nvPr/>
        </p:nvSpPr>
        <p:spPr>
          <a:xfrm>
            <a:off x="7459980" y="6426856"/>
            <a:ext cx="607695" cy="276999"/>
          </a:xfrm>
          <a:prstGeom prst="rect">
            <a:avLst/>
          </a:prstGeom>
          <a:noFill/>
        </p:spPr>
        <p:txBody>
          <a:bodyPr wrap="square" lIns="0" tIns="0" rIns="0" bIns="0" rtlCol="0">
            <a:spAutoFit/>
          </a:bodyPr>
          <a:lstStyle/>
          <a:p>
            <a:r>
              <a:rPr lang="en-US" dirty="0" smtClean="0">
                <a:solidFill>
                  <a:schemeClr val="tx1"/>
                </a:solidFill>
              </a:rPr>
              <a:t>Loss</a:t>
            </a:r>
          </a:p>
        </p:txBody>
      </p:sp>
      <p:cxnSp>
        <p:nvCxnSpPr>
          <p:cNvPr id="29" name="Straight Arrow Connector 28"/>
          <p:cNvCxnSpPr>
            <a:stCxn id="28" idx="1"/>
          </p:cNvCxnSpPr>
          <p:nvPr/>
        </p:nvCxnSpPr>
        <p:spPr bwMode="auto">
          <a:xfrm flipH="1">
            <a:off x="6385290" y="6565356"/>
            <a:ext cx="1074690" cy="7999"/>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31" name="TextBox 30"/>
          <p:cNvSpPr txBox="1"/>
          <p:nvPr/>
        </p:nvSpPr>
        <p:spPr>
          <a:xfrm>
            <a:off x="7459980" y="6985625"/>
            <a:ext cx="607695" cy="276999"/>
          </a:xfrm>
          <a:prstGeom prst="rect">
            <a:avLst/>
          </a:prstGeom>
          <a:noFill/>
        </p:spPr>
        <p:txBody>
          <a:bodyPr wrap="square" lIns="0" tIns="0" rIns="0" bIns="0" rtlCol="0">
            <a:spAutoFit/>
          </a:bodyPr>
          <a:lstStyle/>
          <a:p>
            <a:r>
              <a:rPr lang="en-US" dirty="0" smtClean="0">
                <a:solidFill>
                  <a:schemeClr val="tx1"/>
                </a:solidFill>
              </a:rPr>
              <a:t>Loss</a:t>
            </a:r>
          </a:p>
        </p:txBody>
      </p:sp>
      <p:cxnSp>
        <p:nvCxnSpPr>
          <p:cNvPr id="32" name="Straight Arrow Connector 31"/>
          <p:cNvCxnSpPr>
            <a:stCxn id="31" idx="1"/>
          </p:cNvCxnSpPr>
          <p:nvPr/>
        </p:nvCxnSpPr>
        <p:spPr bwMode="auto">
          <a:xfrm flipH="1">
            <a:off x="6735536" y="7124125"/>
            <a:ext cx="724444" cy="4403"/>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4" name="TextBox 23"/>
          <p:cNvSpPr txBox="1"/>
          <p:nvPr/>
        </p:nvSpPr>
        <p:spPr>
          <a:xfrm>
            <a:off x="718457" y="1850572"/>
            <a:ext cx="7162800" cy="646331"/>
          </a:xfrm>
          <a:prstGeom prst="rect">
            <a:avLst/>
          </a:prstGeom>
          <a:noFill/>
        </p:spPr>
        <p:txBody>
          <a:bodyPr wrap="square" rtlCol="0">
            <a:spAutoFit/>
          </a:bodyPr>
          <a:lstStyle/>
          <a:p>
            <a:pPr algn="l"/>
            <a:r>
              <a:rPr lang="en-US" dirty="0" smtClean="0">
                <a:latin typeface="+mj-lt"/>
              </a:rPr>
              <a:t>Loss when </a:t>
            </a:r>
            <a:r>
              <a:rPr lang="en-US" i="1" dirty="0" smtClean="0">
                <a:latin typeface="+mj-lt"/>
              </a:rPr>
              <a:t>R</a:t>
            </a:r>
            <a:r>
              <a:rPr lang="en-US" baseline="-25000" dirty="0" smtClean="0">
                <a:latin typeface="+mj-lt"/>
              </a:rPr>
              <a:t>1</a:t>
            </a:r>
            <a:r>
              <a:rPr lang="en-US" dirty="0" smtClean="0">
                <a:latin typeface="+mj-lt"/>
              </a:rPr>
              <a:t>(0)+</a:t>
            </a:r>
            <a:r>
              <a:rPr lang="en-US" i="1" dirty="0" smtClean="0">
                <a:latin typeface="+mj-lt"/>
              </a:rPr>
              <a:t>R</a:t>
            </a:r>
            <a:r>
              <a:rPr lang="en-US" baseline="-25000" dirty="0" smtClean="0">
                <a:latin typeface="+mj-lt"/>
              </a:rPr>
              <a:t>2</a:t>
            </a:r>
            <a:r>
              <a:rPr lang="en-US" dirty="0" smtClean="0">
                <a:latin typeface="+mj-lt"/>
              </a:rPr>
              <a:t>(0)+2</a:t>
            </a:r>
            <a:r>
              <a:rPr lang="en-US" i="1" dirty="0" smtClean="0">
                <a:latin typeface="+mj-lt"/>
              </a:rPr>
              <a:t>n</a:t>
            </a:r>
            <a:r>
              <a:rPr lang="el-GR" i="1" dirty="0" smtClean="0">
                <a:latin typeface="+mn-lt"/>
                <a:cs typeface="Times New Roman"/>
              </a:rPr>
              <a:t>δ</a:t>
            </a:r>
            <a:r>
              <a:rPr lang="en-US" dirty="0" smtClean="0">
                <a:latin typeface="+mn-lt"/>
                <a:cs typeface="Times New Roman"/>
              </a:rPr>
              <a:t> = </a:t>
            </a:r>
            <a:r>
              <a:rPr lang="en-US" i="1" dirty="0" smtClean="0">
                <a:latin typeface="+mn-lt"/>
                <a:cs typeface="Times New Roman"/>
              </a:rPr>
              <a:t>C, </a:t>
            </a:r>
            <a:r>
              <a:rPr lang="en-US" dirty="0" smtClean="0">
                <a:latin typeface="+mn-lt"/>
                <a:cs typeface="Times New Roman"/>
              </a:rPr>
              <a:t>where </a:t>
            </a:r>
            <a:r>
              <a:rPr lang="en-US" i="1" dirty="0" smtClean="0">
                <a:latin typeface="+mn-lt"/>
                <a:cs typeface="Times New Roman"/>
              </a:rPr>
              <a:t>C</a:t>
            </a:r>
            <a:r>
              <a:rPr lang="en-US" dirty="0" smtClean="0">
                <a:latin typeface="+mn-lt"/>
                <a:cs typeface="Times New Roman"/>
              </a:rPr>
              <a:t> is link capacity and </a:t>
            </a:r>
            <a:r>
              <a:rPr lang="el-GR" i="1" dirty="0" smtClean="0">
                <a:cs typeface="Times New Roman"/>
              </a:rPr>
              <a:t>δ </a:t>
            </a:r>
            <a:r>
              <a:rPr lang="en-US" dirty="0" smtClean="0">
                <a:latin typeface="+mn-lt"/>
                <a:cs typeface="Times New Roman"/>
              </a:rPr>
              <a:t>is rate increase per RTT</a:t>
            </a:r>
            <a:endParaRPr lang="en-US" dirty="0">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TCP Evolution (2 connections – </a:t>
            </a:r>
            <a:r>
              <a:rPr lang="en-US" sz="3600" b="1" dirty="0" smtClean="0"/>
              <a:t>same RTT</a:t>
            </a:r>
            <a:r>
              <a:rPr lang="en-US" sz="3600" dirty="0" smtClean="0"/>
              <a:t>)</a:t>
            </a:r>
            <a:endParaRPr lang="en-US" dirty="0"/>
          </a:p>
        </p:txBody>
      </p:sp>
      <p:sp>
        <p:nvSpPr>
          <p:cNvPr id="27" name="Content Placeholder 26"/>
          <p:cNvSpPr>
            <a:spLocks noGrp="1"/>
          </p:cNvSpPr>
          <p:nvPr>
            <p:ph idx="1"/>
          </p:nvPr>
        </p:nvSpPr>
        <p:spPr>
          <a:xfrm>
            <a:off x="456415" y="1644319"/>
            <a:ext cx="8885237" cy="4254063"/>
          </a:xfrm>
        </p:spPr>
        <p:txBody>
          <a:bodyPr>
            <a:normAutofit fontScale="77500" lnSpcReduction="20000"/>
          </a:bodyPr>
          <a:lstStyle/>
          <a:p>
            <a:pPr>
              <a:lnSpc>
                <a:spcPct val="120000"/>
              </a:lnSpc>
            </a:pPr>
            <a:r>
              <a:rPr lang="en-US" dirty="0" smtClean="0"/>
              <a:t>TCP rate increase and decrease progression</a:t>
            </a:r>
          </a:p>
          <a:p>
            <a:pPr lvl="1">
              <a:lnSpc>
                <a:spcPct val="120000"/>
              </a:lnSpc>
            </a:pPr>
            <a:r>
              <a:rPr lang="en-US" i="1" dirty="0" smtClean="0"/>
              <a:t>a</a:t>
            </a:r>
            <a:r>
              <a:rPr lang="en-US" baseline="-25000" dirty="0" smtClean="0"/>
              <a:t>0</a:t>
            </a:r>
            <a:r>
              <a:rPr lang="en-US" dirty="0" smtClean="0"/>
              <a:t> and </a:t>
            </a:r>
            <a:r>
              <a:rPr lang="en-US" i="1" dirty="0" smtClean="0"/>
              <a:t>b</a:t>
            </a:r>
            <a:r>
              <a:rPr lang="en-US" baseline="-25000" dirty="0" smtClean="0"/>
              <a:t>0</a:t>
            </a:r>
            <a:r>
              <a:rPr lang="en-US" dirty="0" smtClean="0"/>
              <a:t> as the initial connection rates just before the first loss, </a:t>
            </a:r>
            <a:r>
              <a:rPr lang="en-US" i="1" dirty="0" smtClean="0"/>
              <a:t>i.e.,</a:t>
            </a:r>
            <a:r>
              <a:rPr lang="en-US" dirty="0" smtClean="0"/>
              <a:t> </a:t>
            </a:r>
            <a:r>
              <a:rPr lang="en-US" i="1" dirty="0" smtClean="0"/>
              <a:t>a</a:t>
            </a:r>
            <a:r>
              <a:rPr lang="en-US" baseline="-25000" dirty="0" smtClean="0"/>
              <a:t>0</a:t>
            </a:r>
            <a:r>
              <a:rPr lang="en-US" dirty="0" smtClean="0"/>
              <a:t>+</a:t>
            </a:r>
            <a:r>
              <a:rPr lang="en-US" i="1" dirty="0" smtClean="0"/>
              <a:t>b</a:t>
            </a:r>
            <a:r>
              <a:rPr lang="en-US" baseline="-25000" dirty="0" smtClean="0"/>
              <a:t>0</a:t>
            </a:r>
            <a:r>
              <a:rPr lang="en-US" dirty="0" smtClean="0"/>
              <a:t>=</a:t>
            </a:r>
            <a:r>
              <a:rPr lang="en-US" i="1" dirty="0" smtClean="0"/>
              <a:t>C</a:t>
            </a:r>
          </a:p>
          <a:p>
            <a:pPr lvl="1">
              <a:lnSpc>
                <a:spcPct val="120000"/>
              </a:lnSpc>
            </a:pPr>
            <a:r>
              <a:rPr lang="en-US" i="1" dirty="0" smtClean="0"/>
              <a:t>a'</a:t>
            </a:r>
            <a:r>
              <a:rPr lang="en-US" baseline="-25000" dirty="0" smtClean="0"/>
              <a:t>0</a:t>
            </a:r>
            <a:r>
              <a:rPr lang="en-US" dirty="0" smtClean="0"/>
              <a:t> and </a:t>
            </a:r>
            <a:r>
              <a:rPr lang="en-US" i="1" dirty="0" smtClean="0"/>
              <a:t>b’</a:t>
            </a:r>
            <a:r>
              <a:rPr lang="en-US" baseline="-25000" dirty="0" smtClean="0"/>
              <a:t>0</a:t>
            </a:r>
            <a:r>
              <a:rPr lang="en-US" dirty="0" smtClean="0"/>
              <a:t> as the connection rates just after the first loss, </a:t>
            </a:r>
            <a:r>
              <a:rPr lang="en-US" i="1" dirty="0" smtClean="0"/>
              <a:t>i.e.,</a:t>
            </a:r>
            <a:r>
              <a:rPr lang="en-US" dirty="0" smtClean="0"/>
              <a:t> </a:t>
            </a:r>
            <a:r>
              <a:rPr lang="en-US" i="1" dirty="0" smtClean="0"/>
              <a:t>a</a:t>
            </a:r>
            <a:r>
              <a:rPr lang="en-US" dirty="0" smtClean="0"/>
              <a:t>’</a:t>
            </a:r>
            <a:r>
              <a:rPr lang="en-US" baseline="-25000" dirty="0" smtClean="0"/>
              <a:t>0</a:t>
            </a:r>
            <a:r>
              <a:rPr lang="en-US" dirty="0" smtClean="0"/>
              <a:t>=</a:t>
            </a:r>
            <a:r>
              <a:rPr lang="en-US" i="1" dirty="0" smtClean="0"/>
              <a:t>a</a:t>
            </a:r>
            <a:r>
              <a:rPr lang="en-US" baseline="-25000" dirty="0" smtClean="0"/>
              <a:t>0</a:t>
            </a:r>
            <a:r>
              <a:rPr lang="en-US" dirty="0" smtClean="0"/>
              <a:t>/2, </a:t>
            </a:r>
            <a:r>
              <a:rPr lang="en-US" i="1" dirty="0" smtClean="0"/>
              <a:t>b</a:t>
            </a:r>
            <a:r>
              <a:rPr lang="en-US" dirty="0" smtClean="0"/>
              <a:t>’</a:t>
            </a:r>
            <a:r>
              <a:rPr lang="en-US" baseline="-25000" dirty="0" smtClean="0"/>
              <a:t>0</a:t>
            </a:r>
            <a:r>
              <a:rPr lang="en-US" dirty="0" smtClean="0"/>
              <a:t>=</a:t>
            </a:r>
            <a:r>
              <a:rPr lang="en-US" i="1" dirty="0" smtClean="0"/>
              <a:t>b</a:t>
            </a:r>
            <a:r>
              <a:rPr lang="en-US" baseline="-25000" dirty="0" smtClean="0"/>
              <a:t>0</a:t>
            </a:r>
            <a:r>
              <a:rPr lang="en-US" dirty="0" smtClean="0"/>
              <a:t>/2 (and </a:t>
            </a:r>
            <a:r>
              <a:rPr lang="en-US" i="1" dirty="0" smtClean="0"/>
              <a:t>a</a:t>
            </a:r>
            <a:r>
              <a:rPr lang="en-US" dirty="0" smtClean="0"/>
              <a:t>’</a:t>
            </a:r>
            <a:r>
              <a:rPr lang="en-US" baseline="-25000" dirty="0" smtClean="0"/>
              <a:t>0</a:t>
            </a:r>
            <a:r>
              <a:rPr lang="en-US" dirty="0" smtClean="0"/>
              <a:t>+</a:t>
            </a:r>
            <a:r>
              <a:rPr lang="en-US" i="1" dirty="0" smtClean="0"/>
              <a:t>b</a:t>
            </a:r>
            <a:r>
              <a:rPr lang="en-US" dirty="0" smtClean="0"/>
              <a:t>’</a:t>
            </a:r>
            <a:r>
              <a:rPr lang="en-US" baseline="-25000" dirty="0" smtClean="0"/>
              <a:t>0</a:t>
            </a:r>
            <a:r>
              <a:rPr lang="en-US" dirty="0" smtClean="0"/>
              <a:t>=</a:t>
            </a:r>
            <a:r>
              <a:rPr lang="en-US" i="1" dirty="0" smtClean="0"/>
              <a:t>C</a:t>
            </a:r>
            <a:r>
              <a:rPr lang="en-US" dirty="0" smtClean="0"/>
              <a:t>/2)</a:t>
            </a:r>
          </a:p>
          <a:p>
            <a:pPr lvl="1">
              <a:lnSpc>
                <a:spcPct val="120000"/>
              </a:lnSpc>
            </a:pPr>
            <a:r>
              <a:rPr lang="en-US" i="1" dirty="0" smtClean="0"/>
              <a:t>a</a:t>
            </a:r>
            <a:r>
              <a:rPr lang="en-US" baseline="-25000" dirty="0" smtClean="0"/>
              <a:t>1</a:t>
            </a:r>
            <a:r>
              <a:rPr lang="en-US" dirty="0" smtClean="0"/>
              <a:t> and </a:t>
            </a:r>
            <a:r>
              <a:rPr lang="en-US" i="1" dirty="0" smtClean="0"/>
              <a:t>b</a:t>
            </a:r>
            <a:r>
              <a:rPr lang="en-US" baseline="-25000" dirty="0" smtClean="0"/>
              <a:t>1</a:t>
            </a:r>
            <a:r>
              <a:rPr lang="en-US" dirty="0" smtClean="0"/>
              <a:t> as the connection rates just before the second loss, </a:t>
            </a:r>
            <a:r>
              <a:rPr lang="en-US" i="1" dirty="0" smtClean="0"/>
              <a:t>i.e.,</a:t>
            </a:r>
            <a:r>
              <a:rPr lang="en-US" dirty="0" smtClean="0"/>
              <a:t> </a:t>
            </a:r>
            <a:r>
              <a:rPr lang="en-US" i="1" dirty="0" smtClean="0"/>
              <a:t>a</a:t>
            </a:r>
            <a:r>
              <a:rPr lang="en-US" baseline="-25000" dirty="0" smtClean="0"/>
              <a:t>1</a:t>
            </a:r>
            <a:r>
              <a:rPr lang="en-US" dirty="0" smtClean="0"/>
              <a:t>=</a:t>
            </a:r>
            <a:r>
              <a:rPr lang="en-US" i="1" dirty="0" smtClean="0"/>
              <a:t>a</a:t>
            </a:r>
            <a:r>
              <a:rPr lang="en-US" baseline="-25000" dirty="0" smtClean="0"/>
              <a:t>0</a:t>
            </a:r>
            <a:r>
              <a:rPr lang="en-US" dirty="0" smtClean="0"/>
              <a:t>/2+</a:t>
            </a:r>
            <a:r>
              <a:rPr lang="en-US" i="1" dirty="0" smtClean="0"/>
              <a:t>C</a:t>
            </a:r>
            <a:r>
              <a:rPr lang="en-US" dirty="0" smtClean="0"/>
              <a:t>/4 and </a:t>
            </a:r>
            <a:r>
              <a:rPr lang="en-US" i="1" dirty="0" smtClean="0"/>
              <a:t>b</a:t>
            </a:r>
            <a:r>
              <a:rPr lang="en-US" baseline="-25000" dirty="0" smtClean="0"/>
              <a:t>1</a:t>
            </a:r>
            <a:r>
              <a:rPr lang="en-US" dirty="0" smtClean="0"/>
              <a:t>=</a:t>
            </a:r>
            <a:r>
              <a:rPr lang="en-US" i="1" dirty="0" smtClean="0"/>
              <a:t>b</a:t>
            </a:r>
            <a:r>
              <a:rPr lang="en-US" baseline="-25000" dirty="0" smtClean="0"/>
              <a:t>0</a:t>
            </a:r>
            <a:r>
              <a:rPr lang="en-US" dirty="0" smtClean="0"/>
              <a:t>/2+</a:t>
            </a:r>
            <a:r>
              <a:rPr lang="en-US" i="1" dirty="0" smtClean="0"/>
              <a:t>C</a:t>
            </a:r>
            <a:r>
              <a:rPr lang="en-US" dirty="0" smtClean="0"/>
              <a:t>/4</a:t>
            </a:r>
          </a:p>
          <a:p>
            <a:pPr lvl="1">
              <a:lnSpc>
                <a:spcPct val="120000"/>
              </a:lnSpc>
            </a:pPr>
            <a:r>
              <a:rPr lang="en-US" i="1" dirty="0" smtClean="0"/>
              <a:t>a'</a:t>
            </a:r>
            <a:r>
              <a:rPr lang="en-US" baseline="-25000" dirty="0" smtClean="0"/>
              <a:t>1</a:t>
            </a:r>
            <a:r>
              <a:rPr lang="en-US" dirty="0" smtClean="0"/>
              <a:t> and </a:t>
            </a:r>
            <a:r>
              <a:rPr lang="en-US" i="1" dirty="0" smtClean="0"/>
              <a:t>b</a:t>
            </a:r>
            <a:r>
              <a:rPr lang="en-US" dirty="0" smtClean="0"/>
              <a:t>’</a:t>
            </a:r>
            <a:r>
              <a:rPr lang="en-US" baseline="-25000" dirty="0" smtClean="0"/>
              <a:t>1</a:t>
            </a:r>
            <a:r>
              <a:rPr lang="en-US" dirty="0" smtClean="0"/>
              <a:t> as the connection rates just after the second loss, </a:t>
            </a:r>
            <a:r>
              <a:rPr lang="en-US" i="1" dirty="0" smtClean="0"/>
              <a:t>i.e.,</a:t>
            </a:r>
            <a:r>
              <a:rPr lang="en-US" dirty="0" smtClean="0"/>
              <a:t> </a:t>
            </a:r>
            <a:r>
              <a:rPr lang="en-US" i="1" dirty="0" smtClean="0"/>
              <a:t>a</a:t>
            </a:r>
            <a:r>
              <a:rPr lang="en-US" dirty="0" smtClean="0"/>
              <a:t>’</a:t>
            </a:r>
            <a:r>
              <a:rPr lang="en-US" baseline="-25000" dirty="0" smtClean="0"/>
              <a:t>1</a:t>
            </a:r>
            <a:r>
              <a:rPr lang="en-US" dirty="0" smtClean="0"/>
              <a:t>=</a:t>
            </a:r>
            <a:r>
              <a:rPr lang="en-US" i="1" dirty="0" smtClean="0"/>
              <a:t>a</a:t>
            </a:r>
            <a:r>
              <a:rPr lang="en-US" baseline="-25000" dirty="0" smtClean="0"/>
              <a:t>0</a:t>
            </a:r>
            <a:r>
              <a:rPr lang="en-US" dirty="0" smtClean="0"/>
              <a:t>/4+C/8, </a:t>
            </a:r>
            <a:r>
              <a:rPr lang="en-US" i="1" dirty="0" smtClean="0"/>
              <a:t>b</a:t>
            </a:r>
            <a:r>
              <a:rPr lang="en-US" dirty="0" smtClean="0"/>
              <a:t>’</a:t>
            </a:r>
            <a:r>
              <a:rPr lang="en-US" baseline="-25000" dirty="0" smtClean="0"/>
              <a:t>0</a:t>
            </a:r>
            <a:r>
              <a:rPr lang="en-US" dirty="0" smtClean="0"/>
              <a:t>=</a:t>
            </a:r>
            <a:r>
              <a:rPr lang="en-US" i="1" dirty="0" smtClean="0"/>
              <a:t>b</a:t>
            </a:r>
            <a:r>
              <a:rPr lang="en-US" baseline="-25000" dirty="0" smtClean="0"/>
              <a:t>0</a:t>
            </a:r>
            <a:r>
              <a:rPr lang="en-US" dirty="0" smtClean="0"/>
              <a:t>/4+C/8</a:t>
            </a:r>
          </a:p>
          <a:p>
            <a:pPr lvl="1">
              <a:lnSpc>
                <a:spcPct val="120000"/>
              </a:lnSpc>
            </a:pPr>
            <a:r>
              <a:rPr lang="en-US" i="1" dirty="0" smtClean="0"/>
              <a:t>a</a:t>
            </a:r>
            <a:r>
              <a:rPr lang="en-US" baseline="-25000" dirty="0" smtClean="0"/>
              <a:t>2</a:t>
            </a:r>
            <a:r>
              <a:rPr lang="en-US" dirty="0" smtClean="0"/>
              <a:t> and </a:t>
            </a:r>
            <a:r>
              <a:rPr lang="en-US" i="1" dirty="0" smtClean="0"/>
              <a:t>b</a:t>
            </a:r>
            <a:r>
              <a:rPr lang="en-US" baseline="-25000" dirty="0" smtClean="0"/>
              <a:t>2</a:t>
            </a:r>
            <a:r>
              <a:rPr lang="en-US" dirty="0" smtClean="0"/>
              <a:t> as the connection rates just before the third loss, </a:t>
            </a:r>
            <a:r>
              <a:rPr lang="en-US" i="1" dirty="0" smtClean="0"/>
              <a:t>i.e.,</a:t>
            </a:r>
            <a:r>
              <a:rPr lang="en-US" dirty="0" smtClean="0"/>
              <a:t> </a:t>
            </a:r>
            <a:r>
              <a:rPr lang="en-US" i="1" dirty="0" smtClean="0"/>
              <a:t>a</a:t>
            </a:r>
            <a:r>
              <a:rPr lang="en-US" baseline="-25000" dirty="0" smtClean="0"/>
              <a:t>2</a:t>
            </a:r>
            <a:r>
              <a:rPr lang="en-US" dirty="0" smtClean="0"/>
              <a:t>=</a:t>
            </a:r>
            <a:r>
              <a:rPr lang="en-US" i="1" dirty="0" smtClean="0"/>
              <a:t>a</a:t>
            </a:r>
            <a:r>
              <a:rPr lang="en-US" baseline="-25000" dirty="0" smtClean="0"/>
              <a:t>0</a:t>
            </a:r>
            <a:r>
              <a:rPr lang="en-US" dirty="0" smtClean="0"/>
              <a:t>/4+C/8+</a:t>
            </a:r>
            <a:r>
              <a:rPr lang="en-US" i="1" dirty="0" smtClean="0"/>
              <a:t>C</a:t>
            </a:r>
            <a:r>
              <a:rPr lang="en-US" dirty="0" smtClean="0"/>
              <a:t>/4 and </a:t>
            </a:r>
            <a:r>
              <a:rPr lang="en-US" i="1" dirty="0" smtClean="0"/>
              <a:t>b</a:t>
            </a:r>
            <a:r>
              <a:rPr lang="en-US" baseline="-25000" dirty="0" smtClean="0"/>
              <a:t>1</a:t>
            </a:r>
            <a:r>
              <a:rPr lang="en-US" dirty="0" smtClean="0"/>
              <a:t>=</a:t>
            </a:r>
            <a:r>
              <a:rPr lang="en-US" i="1" dirty="0" smtClean="0"/>
              <a:t>b</a:t>
            </a:r>
            <a:r>
              <a:rPr lang="en-US" baseline="-25000" dirty="0" smtClean="0"/>
              <a:t>0</a:t>
            </a:r>
            <a:r>
              <a:rPr lang="en-US" dirty="0" smtClean="0"/>
              <a:t>/4+C/8+</a:t>
            </a:r>
            <a:r>
              <a:rPr lang="en-US" i="1" dirty="0" smtClean="0"/>
              <a:t>C</a:t>
            </a:r>
            <a:r>
              <a:rPr lang="en-US" dirty="0" smtClean="0"/>
              <a:t>/4</a:t>
            </a:r>
          </a:p>
          <a:p>
            <a:pPr lvl="1">
              <a:lnSpc>
                <a:spcPct val="120000"/>
              </a:lnSpc>
            </a:pPr>
            <a:r>
              <a:rPr lang="en-US" i="1" dirty="0" smtClean="0"/>
              <a:t>a'</a:t>
            </a:r>
            <a:r>
              <a:rPr lang="en-US" baseline="-25000" dirty="0" smtClean="0"/>
              <a:t>2</a:t>
            </a:r>
            <a:r>
              <a:rPr lang="en-US" dirty="0" smtClean="0"/>
              <a:t> and </a:t>
            </a:r>
            <a:r>
              <a:rPr lang="en-US" i="1" dirty="0" smtClean="0"/>
              <a:t>b</a:t>
            </a:r>
            <a:r>
              <a:rPr lang="en-US" dirty="0" smtClean="0"/>
              <a:t>’</a:t>
            </a:r>
            <a:r>
              <a:rPr lang="en-US" baseline="-25000" dirty="0" smtClean="0"/>
              <a:t>2</a:t>
            </a:r>
            <a:r>
              <a:rPr lang="en-US" dirty="0" smtClean="0"/>
              <a:t> as the connection rates just after the second loss, </a:t>
            </a:r>
            <a:r>
              <a:rPr lang="en-US" i="1" dirty="0" smtClean="0"/>
              <a:t>i.e.,</a:t>
            </a:r>
            <a:r>
              <a:rPr lang="en-US" dirty="0" smtClean="0"/>
              <a:t> </a:t>
            </a:r>
            <a:r>
              <a:rPr lang="en-US" i="1" dirty="0" smtClean="0"/>
              <a:t>a</a:t>
            </a:r>
            <a:r>
              <a:rPr lang="en-US" dirty="0" smtClean="0"/>
              <a:t>’</a:t>
            </a:r>
            <a:r>
              <a:rPr lang="en-US" baseline="-25000" dirty="0" smtClean="0"/>
              <a:t>1</a:t>
            </a:r>
            <a:r>
              <a:rPr lang="en-US" dirty="0" smtClean="0"/>
              <a:t>=</a:t>
            </a:r>
            <a:r>
              <a:rPr lang="en-US" i="1" dirty="0" smtClean="0"/>
              <a:t>a</a:t>
            </a:r>
            <a:r>
              <a:rPr lang="en-US" baseline="-25000" dirty="0" smtClean="0"/>
              <a:t>0</a:t>
            </a:r>
            <a:r>
              <a:rPr lang="en-US" dirty="0" smtClean="0"/>
              <a:t>/4+C/16+C/8, </a:t>
            </a:r>
            <a:r>
              <a:rPr lang="en-US" i="1" dirty="0" smtClean="0"/>
              <a:t>b</a:t>
            </a:r>
            <a:r>
              <a:rPr lang="en-US" dirty="0" smtClean="0"/>
              <a:t>’</a:t>
            </a:r>
            <a:r>
              <a:rPr lang="en-US" baseline="-25000" dirty="0" smtClean="0"/>
              <a:t>0</a:t>
            </a:r>
            <a:r>
              <a:rPr lang="en-US" dirty="0" smtClean="0"/>
              <a:t>=</a:t>
            </a:r>
            <a:r>
              <a:rPr lang="en-US" i="1" dirty="0" smtClean="0"/>
              <a:t>b</a:t>
            </a:r>
            <a:r>
              <a:rPr lang="en-US" baseline="-25000" dirty="0" smtClean="0"/>
              <a:t>0</a:t>
            </a:r>
            <a:r>
              <a:rPr lang="en-US" dirty="0" smtClean="0"/>
              <a:t>/4+C/16+C/8</a:t>
            </a:r>
          </a:p>
          <a:p>
            <a:pPr>
              <a:lnSpc>
                <a:spcPct val="120000"/>
              </a:lnSpc>
            </a:pPr>
            <a:r>
              <a:rPr lang="en-US" dirty="0" smtClean="0"/>
              <a:t>Continuing the progression yields</a:t>
            </a:r>
          </a:p>
          <a:p>
            <a:endParaRPr lang="en-US" i="1" dirty="0" smtClean="0"/>
          </a:p>
          <a:p>
            <a:pPr lvl="1"/>
            <a:endParaRPr lang="en-US" dirty="0"/>
          </a:p>
        </p:txBody>
      </p:sp>
      <p:sp>
        <p:nvSpPr>
          <p:cNvPr id="4" name="Slide Number Placeholder 3"/>
          <p:cNvSpPr>
            <a:spLocks noGrp="1"/>
          </p:cNvSpPr>
          <p:nvPr>
            <p:ph type="sldNum" sz="quarter" idx="10"/>
          </p:nvPr>
        </p:nvSpPr>
        <p:spPr/>
        <p:txBody>
          <a:bodyPr/>
          <a:lstStyle/>
          <a:p>
            <a:pPr>
              <a:defRPr/>
            </a:pPr>
            <a:fld id="{E5F19CBB-65DF-4CE6-BB3B-B08893C013FC}" type="slidenum">
              <a:rPr lang="en-GB" smtClean="0"/>
              <a:pPr>
                <a:defRPr/>
              </a:pPr>
              <a:t>24</a:t>
            </a:fld>
            <a:endParaRPr lang="en-GB" dirty="0"/>
          </a:p>
        </p:txBody>
      </p:sp>
      <p:graphicFrame>
        <p:nvGraphicFramePr>
          <p:cNvPr id="30" name="Object 29"/>
          <p:cNvGraphicFramePr>
            <a:graphicFrameLocks noChangeAspect="1"/>
          </p:cNvGraphicFramePr>
          <p:nvPr/>
        </p:nvGraphicFramePr>
        <p:xfrm>
          <a:off x="2101242" y="5797889"/>
          <a:ext cx="5136432" cy="1772069"/>
        </p:xfrm>
        <a:graphic>
          <a:graphicData uri="http://schemas.openxmlformats.org/presentationml/2006/ole">
            <p:oleObj spid="_x0000_s196678" name="Equation" r:id="rId4" imgW="2539265" imgH="876369"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742499"/>
            <a:ext cx="9923462" cy="949325"/>
          </a:xfrm>
        </p:spPr>
        <p:txBody>
          <a:bodyPr>
            <a:normAutofit fontScale="90000"/>
          </a:bodyPr>
          <a:lstStyle/>
          <a:p>
            <a:r>
              <a:rPr lang="en-US" sz="3600" dirty="0" smtClean="0"/>
              <a:t>TCP Evolution (2 connections – </a:t>
            </a:r>
            <a:r>
              <a:rPr lang="en-US" sz="3600" b="1" dirty="0" smtClean="0"/>
              <a:t>different </a:t>
            </a:r>
            <a:r>
              <a:rPr lang="en-US" sz="3600" b="1" dirty="0" smtClean="0"/>
              <a:t>RTT</a:t>
            </a:r>
            <a:r>
              <a:rPr lang="en-US" sz="3600" dirty="0" smtClean="0"/>
              <a:t>)</a:t>
            </a:r>
            <a:r>
              <a:rPr lang="en-US" dirty="0" smtClean="0"/>
              <a:t/>
            </a:r>
            <a:br>
              <a:rPr lang="en-US" dirty="0" smtClean="0"/>
            </a:br>
            <a:r>
              <a:rPr lang="en-US" sz="2700" dirty="0" smtClean="0"/>
              <a:t>100Mbps Link, small buffer - 80Mbps/20Mpbs initial shares</a:t>
            </a:r>
            <a:endParaRPr lang="en-US" dirty="0"/>
          </a:p>
        </p:txBody>
      </p:sp>
      <p:sp>
        <p:nvSpPr>
          <p:cNvPr id="4" name="Slide Number Placeholder 3"/>
          <p:cNvSpPr>
            <a:spLocks noGrp="1"/>
          </p:cNvSpPr>
          <p:nvPr>
            <p:ph type="sldNum" idx="11"/>
          </p:nvPr>
        </p:nvSpPr>
        <p:spPr>
          <a:xfrm>
            <a:off x="9874280" y="7534449"/>
            <a:ext cx="113813" cy="215444"/>
          </a:xfrm>
        </p:spPr>
        <p:txBody>
          <a:bodyPr/>
          <a:lstStyle/>
          <a:p>
            <a:pPr>
              <a:defRPr/>
            </a:pPr>
            <a:fld id="{E5F19CBB-65DF-4CE6-BB3B-B08893C013FC}" type="slidenum">
              <a:rPr lang="en-GB" smtClean="0"/>
              <a:pPr>
                <a:defRPr/>
              </a:pPr>
              <a:t>25</a:t>
            </a:fld>
            <a:endParaRPr lang="en-GB" dirty="0"/>
          </a:p>
        </p:txBody>
      </p:sp>
      <p:graphicFrame>
        <p:nvGraphicFramePr>
          <p:cNvPr id="155650" name="Object 2"/>
          <p:cNvGraphicFramePr>
            <a:graphicFrameLocks noChangeAspect="1"/>
          </p:cNvGraphicFramePr>
          <p:nvPr>
            <p:extLst>
              <p:ext uri="{D42A27DB-BD31-4B8C-83A1-F6EECF244321}">
                <p14:modId xmlns="" xmlns:p14="http://schemas.microsoft.com/office/powerpoint/2010/main" val="3976518457"/>
              </p:ext>
            </p:extLst>
          </p:nvPr>
        </p:nvGraphicFramePr>
        <p:xfrm>
          <a:off x="831850" y="2513013"/>
          <a:ext cx="6954838" cy="4992687"/>
        </p:xfrm>
        <a:graphic>
          <a:graphicData uri="http://schemas.openxmlformats.org/presentationml/2006/ole">
            <p:oleObj spid="_x0000_s155719" name="Worksheet" r:id="rId4" imgW="4708440" imgH="3382560" progId="Excel.Sheet.12">
              <p:embed/>
            </p:oleObj>
          </a:graphicData>
        </a:graphic>
      </p:graphicFrame>
      <p:sp>
        <p:nvSpPr>
          <p:cNvPr id="24" name="TextBox 23"/>
          <p:cNvSpPr txBox="1"/>
          <p:nvPr/>
        </p:nvSpPr>
        <p:spPr>
          <a:xfrm>
            <a:off x="718457" y="1709054"/>
            <a:ext cx="7162800" cy="646331"/>
          </a:xfrm>
          <a:prstGeom prst="rect">
            <a:avLst/>
          </a:prstGeom>
          <a:noFill/>
        </p:spPr>
        <p:txBody>
          <a:bodyPr wrap="square" rtlCol="0">
            <a:spAutoFit/>
          </a:bodyPr>
          <a:lstStyle/>
          <a:p>
            <a:pPr algn="l"/>
            <a:r>
              <a:rPr lang="en-US" dirty="0" smtClean="0">
                <a:latin typeface="+mj-lt"/>
              </a:rPr>
              <a:t>Loss when </a:t>
            </a:r>
            <a:r>
              <a:rPr lang="en-US" i="1" dirty="0" smtClean="0">
                <a:latin typeface="+mj-lt"/>
              </a:rPr>
              <a:t>R</a:t>
            </a:r>
            <a:r>
              <a:rPr lang="en-US" baseline="-25000" dirty="0" smtClean="0">
                <a:latin typeface="+mj-lt"/>
              </a:rPr>
              <a:t>1</a:t>
            </a:r>
            <a:r>
              <a:rPr lang="en-US" dirty="0" smtClean="0">
                <a:latin typeface="+mj-lt"/>
              </a:rPr>
              <a:t>(0)+</a:t>
            </a:r>
            <a:r>
              <a:rPr lang="en-US" i="1" dirty="0" smtClean="0">
                <a:latin typeface="+mj-lt"/>
              </a:rPr>
              <a:t>R</a:t>
            </a:r>
            <a:r>
              <a:rPr lang="en-US" baseline="-25000" dirty="0" smtClean="0">
                <a:latin typeface="+mj-lt"/>
              </a:rPr>
              <a:t>2</a:t>
            </a:r>
            <a:r>
              <a:rPr lang="en-US" dirty="0" smtClean="0">
                <a:latin typeface="+mj-lt"/>
              </a:rPr>
              <a:t>(0)+3</a:t>
            </a:r>
            <a:r>
              <a:rPr lang="en-US" i="1" dirty="0" smtClean="0">
                <a:latin typeface="+mj-lt"/>
              </a:rPr>
              <a:t>n</a:t>
            </a:r>
            <a:r>
              <a:rPr lang="el-GR" i="1" dirty="0" smtClean="0">
                <a:latin typeface="+mn-lt"/>
                <a:cs typeface="Times New Roman"/>
              </a:rPr>
              <a:t>δ</a:t>
            </a:r>
            <a:r>
              <a:rPr lang="en-US" dirty="0" smtClean="0">
                <a:latin typeface="+mn-lt"/>
                <a:cs typeface="Times New Roman"/>
              </a:rPr>
              <a:t> = </a:t>
            </a:r>
            <a:r>
              <a:rPr lang="en-US" i="1" dirty="0" smtClean="0">
                <a:latin typeface="+mn-lt"/>
                <a:cs typeface="Times New Roman"/>
              </a:rPr>
              <a:t>C, </a:t>
            </a:r>
            <a:r>
              <a:rPr lang="en-US" dirty="0" smtClean="0">
                <a:latin typeface="+mn-lt"/>
                <a:cs typeface="Times New Roman"/>
              </a:rPr>
              <a:t>where </a:t>
            </a:r>
            <a:r>
              <a:rPr lang="en-US" i="1" dirty="0" smtClean="0">
                <a:latin typeface="+mn-lt"/>
                <a:cs typeface="Times New Roman"/>
              </a:rPr>
              <a:t>C</a:t>
            </a:r>
            <a:r>
              <a:rPr lang="en-US" dirty="0" smtClean="0">
                <a:latin typeface="+mn-lt"/>
                <a:cs typeface="Times New Roman"/>
              </a:rPr>
              <a:t> is link capacity and </a:t>
            </a:r>
            <a:r>
              <a:rPr lang="el-GR" i="1" dirty="0" smtClean="0">
                <a:cs typeface="Times New Roman"/>
              </a:rPr>
              <a:t>δ </a:t>
            </a:r>
            <a:r>
              <a:rPr lang="en-US" dirty="0" smtClean="0">
                <a:latin typeface="+mn-lt"/>
                <a:cs typeface="Times New Roman"/>
              </a:rPr>
              <a:t>is rate increase per RTT of connection 2 (shorter RTT)</a:t>
            </a:r>
            <a:endParaRPr lang="en-US" dirty="0">
              <a:latin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 name="Group 2"/>
          <p:cNvGrpSpPr/>
          <p:nvPr/>
        </p:nvGrpSpPr>
        <p:grpSpPr>
          <a:xfrm>
            <a:off x="553562" y="1480036"/>
            <a:ext cx="8249285" cy="3299672"/>
            <a:chOff x="553562" y="1480036"/>
            <a:chExt cx="8249285" cy="3299672"/>
          </a:xfrm>
        </p:grpSpPr>
        <p:pic>
          <p:nvPicPr>
            <p:cNvPr id="191500" name="Picture 12"/>
            <p:cNvPicPr>
              <a:picLocks noChangeAspect="1" noChangeArrowheads="1"/>
            </p:cNvPicPr>
            <p:nvPr/>
          </p:nvPicPr>
          <p:blipFill>
            <a:blip r:embed="rId3" cstate="print"/>
            <a:srcRect/>
            <a:stretch>
              <a:fillRect/>
            </a:stretch>
          </p:blipFill>
          <p:spPr bwMode="auto">
            <a:xfrm>
              <a:off x="553562" y="1480036"/>
              <a:ext cx="8249285" cy="3299672"/>
            </a:xfrm>
            <a:prstGeom prst="rect">
              <a:avLst/>
            </a:prstGeom>
            <a:noFill/>
            <a:ln w="12700">
              <a:noFill/>
              <a:miter lim="800000"/>
              <a:headEnd type="none" w="sm" len="sm"/>
              <a:tailEnd type="none" w="sm" len="sm"/>
            </a:ln>
            <a:effectLst/>
          </p:spPr>
        </p:pic>
        <p:sp>
          <p:nvSpPr>
            <p:cNvPr id="8" name="TextBox 7"/>
            <p:cNvSpPr txBox="1"/>
            <p:nvPr/>
          </p:nvSpPr>
          <p:spPr>
            <a:xfrm>
              <a:off x="1959442" y="3254486"/>
              <a:ext cx="2880416" cy="584776"/>
            </a:xfrm>
            <a:prstGeom prst="rect">
              <a:avLst/>
            </a:prstGeom>
            <a:solidFill>
              <a:srgbClr val="FFFFCC"/>
            </a:solidFill>
          </p:spPr>
          <p:txBody>
            <a:bodyPr wrap="none" rtlCol="0">
              <a:spAutoFit/>
            </a:bodyPr>
            <a:lstStyle/>
            <a:p>
              <a:pPr algn="ctr"/>
              <a:r>
                <a:rPr lang="en-US" sz="1600" i="1" dirty="0" smtClean="0">
                  <a:latin typeface="+mn-lt"/>
                </a:rPr>
                <a:t>B</a:t>
              </a:r>
              <a:r>
                <a:rPr lang="en-US" sz="1600" dirty="0" smtClean="0">
                  <a:latin typeface="+mn-lt"/>
                </a:rPr>
                <a:t>=20,000</a:t>
              </a:r>
              <a:r>
                <a:rPr lang="en-US" sz="1600" dirty="0" smtClean="0"/>
                <a:t>×</a:t>
              </a:r>
              <a:r>
                <a:rPr lang="en-US" sz="1600" i="1" dirty="0" smtClean="0">
                  <a:latin typeface="+mn-lt"/>
                </a:rPr>
                <a:t>MSS</a:t>
              </a:r>
              <a:r>
                <a:rPr lang="en-US" sz="1600" dirty="0" smtClean="0">
                  <a:latin typeface="+mn-lt"/>
                </a:rPr>
                <a:t>, </a:t>
              </a:r>
              <a:r>
                <a:rPr lang="en-US" sz="1600" i="1" dirty="0" smtClean="0">
                  <a:latin typeface="+mn-lt"/>
                </a:rPr>
                <a:t>N</a:t>
              </a:r>
              <a:r>
                <a:rPr lang="en-US" sz="1600" dirty="0" smtClean="0">
                  <a:latin typeface="+mn-lt"/>
                </a:rPr>
                <a:t>=100</a:t>
              </a:r>
              <a:br>
                <a:rPr lang="en-US" sz="1600" dirty="0" smtClean="0">
                  <a:latin typeface="+mn-lt"/>
                </a:rPr>
              </a:br>
              <a:r>
                <a:rPr lang="en-US" sz="1600" i="1" dirty="0" smtClean="0">
                  <a:latin typeface="+mn-lt"/>
                </a:rPr>
                <a:t>RTT</a:t>
              </a:r>
              <a:r>
                <a:rPr lang="en-US" sz="1600" dirty="0" smtClean="0">
                  <a:latin typeface="+mn-lt"/>
                </a:rPr>
                <a:t>=100ms, </a:t>
              </a:r>
              <a:r>
                <a:rPr lang="en-US" sz="1600" i="1" dirty="0" smtClean="0">
                  <a:latin typeface="+mn-lt"/>
                </a:rPr>
                <a:t>R</a:t>
              </a:r>
              <a:r>
                <a:rPr lang="en-US" sz="1600" dirty="0" smtClean="0">
                  <a:latin typeface="+mn-lt"/>
                </a:rPr>
                <a:t>=500 Mb/</a:t>
              </a:r>
              <a:r>
                <a:rPr lang="en-US" sz="1600" dirty="0" err="1" smtClean="0">
                  <a:latin typeface="+mn-lt"/>
                </a:rPr>
                <a:t>s</a:t>
              </a:r>
              <a:endParaRPr lang="en-US" sz="1600" dirty="0">
                <a:latin typeface="+mn-lt"/>
              </a:endParaRPr>
            </a:p>
          </p:txBody>
        </p:sp>
      </p:grpSp>
      <p:grpSp>
        <p:nvGrpSpPr>
          <p:cNvPr id="4" name="Group 3"/>
          <p:cNvGrpSpPr/>
          <p:nvPr/>
        </p:nvGrpSpPr>
        <p:grpSpPr>
          <a:xfrm>
            <a:off x="653098" y="4577681"/>
            <a:ext cx="8135779" cy="3088983"/>
            <a:chOff x="653098" y="4577681"/>
            <a:chExt cx="8135779" cy="3088983"/>
          </a:xfrm>
        </p:grpSpPr>
        <p:pic>
          <p:nvPicPr>
            <p:cNvPr id="191501" name="Picture 13"/>
            <p:cNvPicPr>
              <a:picLocks noChangeAspect="1" noChangeArrowheads="1"/>
            </p:cNvPicPr>
            <p:nvPr/>
          </p:nvPicPr>
          <p:blipFill>
            <a:blip r:embed="rId4" cstate="print"/>
            <a:srcRect b="4670"/>
            <a:stretch>
              <a:fillRect/>
            </a:stretch>
          </p:blipFill>
          <p:spPr bwMode="auto">
            <a:xfrm>
              <a:off x="653098" y="4577681"/>
              <a:ext cx="8135779" cy="3088983"/>
            </a:xfrm>
            <a:prstGeom prst="rect">
              <a:avLst/>
            </a:prstGeom>
            <a:noFill/>
            <a:ln w="12700">
              <a:noFill/>
              <a:miter lim="800000"/>
              <a:headEnd type="none" w="sm" len="sm"/>
              <a:tailEnd type="none" w="sm" len="sm"/>
            </a:ln>
            <a:effectLst/>
          </p:spPr>
        </p:pic>
        <p:sp>
          <p:nvSpPr>
            <p:cNvPr id="9" name="TextBox 8"/>
            <p:cNvSpPr txBox="1"/>
            <p:nvPr/>
          </p:nvSpPr>
          <p:spPr>
            <a:xfrm>
              <a:off x="5630546" y="6211565"/>
              <a:ext cx="2880416" cy="584776"/>
            </a:xfrm>
            <a:prstGeom prst="rect">
              <a:avLst/>
            </a:prstGeom>
            <a:solidFill>
              <a:srgbClr val="FFFFCC"/>
            </a:solidFill>
          </p:spPr>
          <p:txBody>
            <a:bodyPr wrap="none" rtlCol="0">
              <a:spAutoFit/>
            </a:bodyPr>
            <a:lstStyle/>
            <a:p>
              <a:pPr algn="ctr"/>
              <a:r>
                <a:rPr lang="en-US" sz="1600" i="1" dirty="0" smtClean="0">
                  <a:latin typeface="+mn-lt"/>
                </a:rPr>
                <a:t>B</a:t>
              </a:r>
              <a:r>
                <a:rPr lang="en-US" sz="1600" dirty="0" smtClean="0">
                  <a:latin typeface="+mn-lt"/>
                </a:rPr>
                <a:t>=1,000×</a:t>
              </a:r>
              <a:r>
                <a:rPr lang="en-US" sz="1600" i="1" dirty="0" smtClean="0">
                  <a:latin typeface="+mn-lt"/>
                </a:rPr>
                <a:t>MSS</a:t>
              </a:r>
              <a:r>
                <a:rPr lang="en-US" sz="1600" dirty="0" smtClean="0">
                  <a:latin typeface="+mn-lt"/>
                </a:rPr>
                <a:t>, </a:t>
              </a:r>
              <a:r>
                <a:rPr lang="en-US" sz="1600" i="1" dirty="0" smtClean="0">
                  <a:latin typeface="+mn-lt"/>
                </a:rPr>
                <a:t>N</a:t>
              </a:r>
              <a:r>
                <a:rPr lang="en-US" sz="1600" dirty="0" smtClean="0">
                  <a:latin typeface="+mn-lt"/>
                </a:rPr>
                <a:t>=100</a:t>
              </a:r>
              <a:br>
                <a:rPr lang="en-US" sz="1600" dirty="0" smtClean="0">
                  <a:latin typeface="+mn-lt"/>
                </a:rPr>
              </a:br>
              <a:r>
                <a:rPr lang="en-US" sz="1600" i="1" dirty="0" smtClean="0">
                  <a:latin typeface="+mn-lt"/>
                </a:rPr>
                <a:t>RTT</a:t>
              </a:r>
              <a:r>
                <a:rPr lang="en-US" sz="1600" dirty="0" smtClean="0">
                  <a:latin typeface="+mn-lt"/>
                </a:rPr>
                <a:t>=100ms, </a:t>
              </a:r>
              <a:r>
                <a:rPr lang="en-US" sz="1600" i="1" dirty="0" smtClean="0">
                  <a:latin typeface="+mn-lt"/>
                </a:rPr>
                <a:t>R</a:t>
              </a:r>
              <a:r>
                <a:rPr lang="en-US" sz="1600" dirty="0" smtClean="0">
                  <a:latin typeface="+mn-lt"/>
                </a:rPr>
                <a:t>=500 Mb/</a:t>
              </a:r>
              <a:r>
                <a:rPr lang="en-US" sz="1600" dirty="0" err="1" smtClean="0">
                  <a:latin typeface="+mn-lt"/>
                </a:rPr>
                <a:t>s</a:t>
              </a:r>
              <a:endParaRPr lang="en-US" sz="1600" dirty="0">
                <a:latin typeface="+mn-lt"/>
              </a:endParaRPr>
            </a:p>
          </p:txBody>
        </p:sp>
      </p:grpSp>
      <p:sp>
        <p:nvSpPr>
          <p:cNvPr id="191490" name="Rectangle 2"/>
          <p:cNvSpPr>
            <a:spLocks noGrp="1" noChangeArrowheads="1"/>
          </p:cNvSpPr>
          <p:nvPr>
            <p:ph type="title"/>
          </p:nvPr>
        </p:nvSpPr>
        <p:spPr>
          <a:xfrm>
            <a:off x="0" y="644102"/>
            <a:ext cx="10058400" cy="949960"/>
          </a:xfrm>
        </p:spPr>
        <p:txBody>
          <a:bodyPr/>
          <a:lstStyle/>
          <a:p>
            <a:r>
              <a:rPr lang="en-US" sz="3900" dirty="0" smtClean="0"/>
              <a:t>Simulation for Large and Small Buffers</a:t>
            </a:r>
            <a:endParaRPr lang="en-US" sz="3900" dirty="0"/>
          </a:p>
        </p:txBody>
      </p:sp>
      <p:sp>
        <p:nvSpPr>
          <p:cNvPr id="191497" name="AutoShape 9"/>
          <p:cNvSpPr>
            <a:spLocks noChangeArrowheads="1"/>
          </p:cNvSpPr>
          <p:nvPr/>
        </p:nvSpPr>
        <p:spPr bwMode="auto">
          <a:xfrm>
            <a:off x="7111057" y="2800624"/>
            <a:ext cx="2456121" cy="1122680"/>
          </a:xfrm>
          <a:prstGeom prst="wedgeRoundRectCallout">
            <a:avLst>
              <a:gd name="adj1" fmla="val -79551"/>
              <a:gd name="adj2" fmla="val -56569"/>
              <a:gd name="adj3" fmla="val 16667"/>
            </a:avLst>
          </a:prstGeom>
          <a:solidFill>
            <a:srgbClr val="CCFFFF">
              <a:alpha val="80000"/>
            </a:srgbClr>
          </a:solidFill>
          <a:ln w="12700">
            <a:solidFill>
              <a:schemeClr val="tx1"/>
            </a:solidFill>
            <a:miter lim="800000"/>
            <a:headEnd type="none" w="sm" len="sm"/>
            <a:tailEnd type="none" w="sm" len="sm"/>
          </a:ln>
          <a:effectLst/>
        </p:spPr>
        <p:txBody>
          <a:bodyPr lIns="101882" tIns="50941" rIns="101882" bIns="50941"/>
          <a:lstStyle/>
          <a:p>
            <a:pPr algn="ctr"/>
            <a:r>
              <a:rPr lang="en-US" sz="2000" dirty="0">
                <a:solidFill>
                  <a:schemeClr val="tx1"/>
                </a:solidFill>
                <a:latin typeface="+mn-lt"/>
              </a:rPr>
              <a:t>with large buffers get large delay variance</a:t>
            </a:r>
          </a:p>
        </p:txBody>
      </p:sp>
      <p:sp>
        <p:nvSpPr>
          <p:cNvPr id="191498" name="AutoShape 10"/>
          <p:cNvSpPr>
            <a:spLocks noChangeArrowheads="1"/>
          </p:cNvSpPr>
          <p:nvPr/>
        </p:nvSpPr>
        <p:spPr bwMode="auto">
          <a:xfrm>
            <a:off x="2444749" y="5300726"/>
            <a:ext cx="2729023" cy="1122680"/>
          </a:xfrm>
          <a:prstGeom prst="wedgeRoundRectCallout">
            <a:avLst>
              <a:gd name="adj1" fmla="val 44931"/>
              <a:gd name="adj2" fmla="val 101921"/>
              <a:gd name="adj3" fmla="val 16667"/>
            </a:avLst>
          </a:prstGeom>
          <a:solidFill>
            <a:srgbClr val="CCFFFF">
              <a:alpha val="80000"/>
            </a:srgbClr>
          </a:solidFill>
          <a:ln w="12700">
            <a:solidFill>
              <a:schemeClr val="tx1"/>
            </a:solidFill>
            <a:miter lim="800000"/>
            <a:headEnd type="none" w="sm" len="sm"/>
            <a:tailEnd type="none" w="sm" len="sm"/>
          </a:ln>
          <a:effectLst/>
        </p:spPr>
        <p:txBody>
          <a:bodyPr lIns="101882" tIns="50941" rIns="101882" bIns="50941"/>
          <a:lstStyle/>
          <a:p>
            <a:pPr algn="ctr"/>
            <a:r>
              <a:rPr lang="en-US" sz="2000" dirty="0">
                <a:solidFill>
                  <a:schemeClr val="tx1"/>
                </a:solidFill>
                <a:latin typeface="+mn-lt"/>
              </a:rPr>
              <a:t>with small buffers get underflow and </a:t>
            </a:r>
            <a:r>
              <a:rPr lang="en-US" sz="2000" dirty="0" smtClean="0">
                <a:solidFill>
                  <a:schemeClr val="tx1"/>
                </a:solidFill>
                <a:latin typeface="+mn-lt"/>
              </a:rPr>
              <a:t>lower </a:t>
            </a:r>
            <a:r>
              <a:rPr lang="en-US" sz="2000" dirty="0">
                <a:solidFill>
                  <a:schemeClr val="tx1"/>
                </a:solidFill>
                <a:latin typeface="+mn-lt"/>
              </a:rPr>
              <a:t>throughput </a:t>
            </a:r>
          </a:p>
        </p:txBody>
      </p:sp>
      <p:sp>
        <p:nvSpPr>
          <p:cNvPr id="2" name="Slide Number Placeholder 1"/>
          <p:cNvSpPr>
            <a:spLocks noGrp="1"/>
          </p:cNvSpPr>
          <p:nvPr>
            <p:ph type="sldNum" sz="quarter" idx="10"/>
          </p:nvPr>
        </p:nvSpPr>
        <p:spPr/>
        <p:txBody>
          <a:bodyPr/>
          <a:lstStyle/>
          <a:p>
            <a:fld id="{3D3B5F21-1A54-0B47-ADF7-1313D7E1CAF8}"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Exercise</a:t>
            </a:r>
            <a:endParaRPr lang="en-US" dirty="0"/>
          </a:p>
        </p:txBody>
      </p:sp>
      <p:sp>
        <p:nvSpPr>
          <p:cNvPr id="7" name="Content Placeholder 6"/>
          <p:cNvSpPr>
            <a:spLocks noGrp="1"/>
          </p:cNvSpPr>
          <p:nvPr>
            <p:ph idx="1"/>
          </p:nvPr>
        </p:nvSpPr>
        <p:spPr>
          <a:xfrm>
            <a:off x="14288" y="1985963"/>
            <a:ext cx="8885237" cy="2413317"/>
          </a:xfrm>
        </p:spPr>
        <p:txBody>
          <a:bodyPr>
            <a:noAutofit/>
          </a:bodyPr>
          <a:lstStyle/>
          <a:p>
            <a:pPr marL="473075" indent="-342900">
              <a:buFont typeface="+mj-lt"/>
              <a:buAutoNum type="arabicPeriod"/>
            </a:pPr>
            <a:r>
              <a:rPr lang="en-US" sz="1800" dirty="0" smtClean="0"/>
              <a:t>Consider a scenario with a receiver that suddenly becomes very busy and can only process 100 bytes of data every 1ms.  As a result, the </a:t>
            </a:r>
            <a:r>
              <a:rPr lang="en-US" sz="1800" dirty="0" err="1" smtClean="0"/>
              <a:t>ReceiveBuffer</a:t>
            </a:r>
            <a:r>
              <a:rPr lang="en-US" sz="1800" dirty="0" smtClean="0"/>
              <a:t> fills up and the receiver signals it to the sender by setting </a:t>
            </a:r>
            <a:r>
              <a:rPr lang="en-US" sz="1800" dirty="0" err="1" smtClean="0"/>
              <a:t>RcvBuffer</a:t>
            </a:r>
            <a:r>
              <a:rPr lang="en-US" sz="1800" dirty="0" smtClean="0"/>
              <a:t>=0.  Assuming that the receiver </a:t>
            </a:r>
            <a:r>
              <a:rPr lang="en-US" sz="1800" dirty="0" err="1" smtClean="0"/>
              <a:t>acks</a:t>
            </a:r>
            <a:r>
              <a:rPr lang="en-US" sz="1800" dirty="0" smtClean="0"/>
              <a:t> every packet it receives from the sender</a:t>
            </a:r>
            <a:r>
              <a:rPr lang="en-US" sz="1800" dirty="0"/>
              <a:t> and that </a:t>
            </a:r>
            <a:r>
              <a:rPr lang="en-US" sz="1800" dirty="0" smtClean="0"/>
              <a:t>RTT=20ms=10ms+10ms, what pattern of transmission would this produce at the sender? Why is it undesirable, and what would you suggest to fix it?</a:t>
            </a:r>
          </a:p>
        </p:txBody>
      </p:sp>
      <p:sp>
        <p:nvSpPr>
          <p:cNvPr id="5" name="Slide Number Placeholder 4"/>
          <p:cNvSpPr>
            <a:spLocks noGrp="1"/>
          </p:cNvSpPr>
          <p:nvPr>
            <p:ph type="sldNum" sz="quarter" idx="10"/>
          </p:nvPr>
        </p:nvSpPr>
        <p:spPr/>
        <p:txBody>
          <a:bodyPr/>
          <a:lstStyle/>
          <a:p>
            <a:fld id="{3D3B5F21-1A54-0B47-ADF7-1313D7E1CAF8}" type="slidenum">
              <a:rPr lang="en-US" smtClean="0"/>
              <a:pPr/>
              <a:t>27</a:t>
            </a:fld>
            <a:endParaRPr lang="en-US"/>
          </a:p>
        </p:txBody>
      </p:sp>
    </p:spTree>
    <p:extLst>
      <p:ext uri="{BB962C8B-B14F-4D97-AF65-F5344CB8AC3E}">
        <p14:creationId xmlns="" xmlns:p14="http://schemas.microsoft.com/office/powerpoint/2010/main" val="9303107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Exercise</a:t>
            </a:r>
            <a:endParaRPr lang="en-US" dirty="0"/>
          </a:p>
        </p:txBody>
      </p:sp>
      <p:sp>
        <p:nvSpPr>
          <p:cNvPr id="7" name="Content Placeholder 6"/>
          <p:cNvSpPr>
            <a:spLocks noGrp="1"/>
          </p:cNvSpPr>
          <p:nvPr>
            <p:ph idx="1"/>
          </p:nvPr>
        </p:nvSpPr>
        <p:spPr>
          <a:xfrm>
            <a:off x="14288" y="1985963"/>
            <a:ext cx="8885237" cy="5451157"/>
          </a:xfrm>
        </p:spPr>
        <p:txBody>
          <a:bodyPr>
            <a:noAutofit/>
          </a:bodyPr>
          <a:lstStyle/>
          <a:p>
            <a:pPr marL="473075" indent="-342900">
              <a:buFont typeface="+mj-lt"/>
              <a:buAutoNum type="arabicPeriod"/>
            </a:pPr>
            <a:r>
              <a:rPr lang="en-US" sz="1800" dirty="0" smtClean="0"/>
              <a:t>Consider a scenario with a receiver that suddenly becomes very busy and can only process 50 bytes of data every 10ms.  As a result, the </a:t>
            </a:r>
            <a:r>
              <a:rPr lang="en-US" sz="1800" dirty="0" err="1" smtClean="0"/>
              <a:t>ReceiveBuffer</a:t>
            </a:r>
            <a:r>
              <a:rPr lang="en-US" sz="1800" dirty="0" smtClean="0"/>
              <a:t> fills up and the receiver signals it to the sender by setting </a:t>
            </a:r>
            <a:r>
              <a:rPr lang="en-US" sz="1800" dirty="0" err="1" smtClean="0"/>
              <a:t>RcvBuffer</a:t>
            </a:r>
            <a:r>
              <a:rPr lang="en-US" sz="1800" dirty="0" smtClean="0"/>
              <a:t>=0.  Assuming that the receiver </a:t>
            </a:r>
            <a:r>
              <a:rPr lang="en-US" sz="1800" dirty="0" err="1" smtClean="0"/>
              <a:t>acks</a:t>
            </a:r>
            <a:r>
              <a:rPr lang="en-US" sz="1800" dirty="0" smtClean="0"/>
              <a:t> every packet it receives from the sender and that RTT=20ms=10ms+10ms, what pattern of transmission would this produce at the sender? Why is it undesirable, and what would you suggest to fix it?</a:t>
            </a:r>
          </a:p>
          <a:p>
            <a:pPr marL="365760" lvl="1" indent="0">
              <a:buNone/>
            </a:pPr>
            <a:r>
              <a:rPr lang="en-US" sz="1800" i="1" dirty="0" smtClean="0"/>
              <a:t>The sender sends a one-byte packet after getting an ACK with </a:t>
            </a:r>
            <a:r>
              <a:rPr lang="en-US" sz="1800" i="1" dirty="0" err="1" smtClean="0"/>
              <a:t>RcvBuffer</a:t>
            </a:r>
            <a:r>
              <a:rPr lang="en-US" sz="1800" i="1" dirty="0" smtClean="0"/>
              <a:t>=0.  The packet arrives at the receiver 10ms later, at which point the receiver had cleared 100 bytes (since </a:t>
            </a:r>
            <a:r>
              <a:rPr lang="en-US" sz="1800" i="1" dirty="0" smtClean="0"/>
              <a:t>sending the </a:t>
            </a:r>
            <a:r>
              <a:rPr lang="en-US" sz="1800" i="1" dirty="0" smtClean="0"/>
              <a:t>last ACK), so that the receiver sends an ACK with </a:t>
            </a:r>
            <a:r>
              <a:rPr lang="en-US" sz="1800" i="1" dirty="0" err="1" smtClean="0"/>
              <a:t>RcvBuffer</a:t>
            </a:r>
            <a:r>
              <a:rPr lang="en-US" sz="1800" i="1" dirty="0" smtClean="0"/>
              <a:t>=100.  When the sender receives it, it transmits a 100 bytes packet. The packet arrives at the receiver 10ms later when the receiver has cleared 100 more bytes, so that it again </a:t>
            </a:r>
            <a:r>
              <a:rPr lang="en-US" sz="1800" i="1" dirty="0" err="1" smtClean="0"/>
              <a:t>acks</a:t>
            </a:r>
            <a:r>
              <a:rPr lang="en-US" sz="1800" i="1" dirty="0" smtClean="0"/>
              <a:t> the packet with a value of </a:t>
            </a:r>
            <a:r>
              <a:rPr lang="en-US" sz="1800" i="1" dirty="0" err="1" smtClean="0"/>
              <a:t>RcvBuffer</a:t>
            </a:r>
            <a:r>
              <a:rPr lang="en-US" sz="1800" i="1" dirty="0" smtClean="0"/>
              <a:t>=100.  The pattern repeats with the sender transmitting a 100 bytes packet every 20ms.   This is undesirable as it is highly inefficient and would continue even after the receiver is not busy anymore.</a:t>
            </a:r>
          </a:p>
          <a:p>
            <a:pPr marL="365760" lvl="1" indent="0">
              <a:buNone/>
            </a:pPr>
            <a:r>
              <a:rPr lang="en-US" sz="1800" i="1" dirty="0" smtClean="0"/>
              <a:t>See the lecture slides for a solution to this “silly window” problem.</a:t>
            </a:r>
          </a:p>
        </p:txBody>
      </p:sp>
      <p:sp>
        <p:nvSpPr>
          <p:cNvPr id="5" name="Slide Number Placeholder 4"/>
          <p:cNvSpPr>
            <a:spLocks noGrp="1"/>
          </p:cNvSpPr>
          <p:nvPr>
            <p:ph type="sldNum" sz="quarter" idx="10"/>
          </p:nvPr>
        </p:nvSpPr>
        <p:spPr/>
        <p:txBody>
          <a:bodyPr/>
          <a:lstStyle/>
          <a:p>
            <a:fld id="{3D3B5F21-1A54-0B47-ADF7-1313D7E1CAF8}" type="slidenum">
              <a:rPr lang="en-US" smtClean="0"/>
              <a:pPr/>
              <a:t>28</a:t>
            </a:fld>
            <a:endParaRPr lang="en-US"/>
          </a:p>
        </p:txBody>
      </p:sp>
    </p:spTree>
    <p:extLst>
      <p:ext uri="{BB962C8B-B14F-4D97-AF65-F5344CB8AC3E}">
        <p14:creationId xmlns="" xmlns:p14="http://schemas.microsoft.com/office/powerpoint/2010/main" val="324451190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66140" y="423350"/>
            <a:ext cx="8549640" cy="1295400"/>
          </a:xfrm>
        </p:spPr>
        <p:txBody>
          <a:bodyPr/>
          <a:lstStyle/>
          <a:p>
            <a:r>
              <a:rPr lang="en-US" dirty="0" smtClean="0"/>
              <a:t>Exercises</a:t>
            </a:r>
            <a:endParaRPr lang="en-US" dirty="0"/>
          </a:p>
        </p:txBody>
      </p:sp>
      <p:sp>
        <p:nvSpPr>
          <p:cNvPr id="275459" name="Rectangle 3"/>
          <p:cNvSpPr>
            <a:spLocks noGrp="1" noChangeArrowheads="1"/>
          </p:cNvSpPr>
          <p:nvPr>
            <p:ph type="body" sz="half" idx="1"/>
          </p:nvPr>
        </p:nvSpPr>
        <p:spPr>
          <a:xfrm>
            <a:off x="0" y="2198008"/>
            <a:ext cx="10058400" cy="5574392"/>
          </a:xfrm>
        </p:spPr>
        <p:txBody>
          <a:bodyPr/>
          <a:lstStyle/>
          <a:p>
            <a:pPr marL="587375" indent="-457200">
              <a:buClr>
                <a:schemeClr val="tx1"/>
              </a:buClr>
              <a:buFont typeface="+mj-lt"/>
              <a:buAutoNum type="arabicPeriod" startAt="2"/>
            </a:pPr>
            <a:r>
              <a:rPr lang="en-US" sz="2000" dirty="0" smtClean="0"/>
              <a:t>When TCP detects that a packet has been lost, it assumes that the loss was caused by congestion. Under what circumstances is this a reasonable assumption? In what common situation is it not reasonable? How does TCP’s assumption affect performance when packets may be lost for other reasons?</a:t>
            </a:r>
          </a:p>
          <a:p>
            <a:pPr marL="398463" indent="-268288">
              <a:buClr>
                <a:schemeClr val="tx1"/>
              </a:buClr>
              <a:buFont typeface="+mj-lt"/>
              <a:buAutoNum type="arabicPeriod" startAt="2"/>
            </a:pPr>
            <a:endParaRPr lang="en-US" sz="2000" dirty="0"/>
          </a:p>
        </p:txBody>
      </p:sp>
      <p:sp>
        <p:nvSpPr>
          <p:cNvPr id="2" name="Slide Number Placeholder 1"/>
          <p:cNvSpPr>
            <a:spLocks noGrp="1"/>
          </p:cNvSpPr>
          <p:nvPr>
            <p:ph type="sldNum" sz="quarter" idx="10"/>
          </p:nvPr>
        </p:nvSpPr>
        <p:spPr/>
        <p:txBody>
          <a:bodyPr/>
          <a:lstStyle/>
          <a:p>
            <a:fld id="{3D3B5F21-1A54-0B47-ADF7-1313D7E1CAF8}" type="slidenum">
              <a:rPr lang="en-US" smtClean="0"/>
              <a:pPr/>
              <a:t>29</a:t>
            </a:fld>
            <a:endParaRPr lang="en-US"/>
          </a:p>
        </p:txBody>
      </p:sp>
    </p:spTree>
    <p:extLst>
      <p:ext uri="{BB962C8B-B14F-4D97-AF65-F5344CB8AC3E}">
        <p14:creationId xmlns="" xmlns:p14="http://schemas.microsoft.com/office/powerpoint/2010/main" val="2665676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1026"/>
          <p:cNvSpPr>
            <a:spLocks noGrp="1" noChangeArrowheads="1"/>
          </p:cNvSpPr>
          <p:nvPr>
            <p:ph type="title"/>
          </p:nvPr>
        </p:nvSpPr>
        <p:spPr/>
        <p:txBody>
          <a:bodyPr/>
          <a:lstStyle/>
          <a:p>
            <a:r>
              <a:rPr lang="en-US" dirty="0" smtClean="0"/>
              <a:t>How TCP </a:t>
            </a:r>
            <a:r>
              <a:rPr lang="en-US" dirty="0"/>
              <a:t>Flow</a:t>
            </a:r>
            <a:r>
              <a:rPr lang="en-US" dirty="0" smtClean="0"/>
              <a:t> Control Works</a:t>
            </a:r>
            <a:endParaRPr lang="en-US" dirty="0"/>
          </a:p>
        </p:txBody>
      </p:sp>
      <p:sp>
        <p:nvSpPr>
          <p:cNvPr id="263171" name="Rectangle 1027"/>
          <p:cNvSpPr>
            <a:spLocks noGrp="1" noChangeArrowheads="1"/>
          </p:cNvSpPr>
          <p:nvPr>
            <p:ph type="body" sz="half" idx="1"/>
          </p:nvPr>
        </p:nvSpPr>
        <p:spPr>
          <a:xfrm>
            <a:off x="27504" y="1680519"/>
            <a:ext cx="9838728" cy="6091881"/>
          </a:xfrm>
        </p:spPr>
        <p:txBody>
          <a:bodyPr>
            <a:normAutofit fontScale="92500" lnSpcReduction="10000"/>
          </a:bodyPr>
          <a:lstStyle/>
          <a:p>
            <a:pPr>
              <a:lnSpc>
                <a:spcPct val="110000"/>
              </a:lnSpc>
            </a:pPr>
            <a:r>
              <a:rPr lang="en-US" sz="2600" dirty="0" smtClean="0"/>
              <a:t>To simplify the discussion,</a:t>
            </a:r>
            <a:br>
              <a:rPr lang="en-US" sz="2600" dirty="0" smtClean="0"/>
            </a:br>
            <a:r>
              <a:rPr lang="en-US" sz="2600" dirty="0" smtClean="0"/>
              <a:t>pretend TCP </a:t>
            </a:r>
            <a:r>
              <a:rPr lang="en-US" sz="2600" dirty="0"/>
              <a:t>receiver</a:t>
            </a:r>
            <a:r>
              <a:rPr lang="en-US" sz="2600" dirty="0" smtClean="0"/>
              <a:t> </a:t>
            </a:r>
            <a:br>
              <a:rPr lang="en-US" sz="2600" dirty="0" smtClean="0"/>
            </a:br>
            <a:r>
              <a:rPr lang="en-US" sz="2600" dirty="0" smtClean="0"/>
              <a:t>discards </a:t>
            </a:r>
            <a:r>
              <a:rPr lang="en-US" sz="2600" dirty="0"/>
              <a:t>out-of-order</a:t>
            </a:r>
            <a:r>
              <a:rPr lang="en-US" sz="2600" dirty="0" smtClean="0"/>
              <a:t> </a:t>
            </a:r>
            <a:br>
              <a:rPr lang="en-US" sz="2600" dirty="0" smtClean="0"/>
            </a:br>
            <a:r>
              <a:rPr lang="en-US" sz="2600" dirty="0" smtClean="0"/>
              <a:t>segments</a:t>
            </a:r>
          </a:p>
          <a:p>
            <a:pPr>
              <a:lnSpc>
                <a:spcPct val="110000"/>
              </a:lnSpc>
            </a:pPr>
            <a:r>
              <a:rPr lang="en-US" sz="2600" dirty="0" smtClean="0"/>
              <a:t>Spare </a:t>
            </a:r>
            <a:r>
              <a:rPr lang="en-US" sz="2600" dirty="0"/>
              <a:t>room in buffer</a:t>
            </a:r>
            <a:endParaRPr lang="en-US" sz="2600" dirty="0" smtClean="0">
              <a:latin typeface="Courier New" charset="0"/>
            </a:endParaRPr>
          </a:p>
          <a:p>
            <a:pPr lvl="1">
              <a:lnSpc>
                <a:spcPct val="110000"/>
              </a:lnSpc>
              <a:buNone/>
            </a:pPr>
            <a:r>
              <a:rPr lang="en-US" sz="2200" dirty="0" err="1" smtClean="0">
                <a:latin typeface="Courier"/>
                <a:cs typeface="Courier"/>
              </a:rPr>
              <a:t>RcvWindow</a:t>
            </a:r>
            <a:r>
              <a:rPr lang="en-US" sz="2200" dirty="0" smtClean="0">
                <a:latin typeface="Courier"/>
                <a:cs typeface="Courier"/>
              </a:rPr>
              <a:t> = </a:t>
            </a:r>
            <a:r>
              <a:rPr lang="en-US" sz="2200" dirty="0" err="1" smtClean="0">
                <a:latin typeface="Courier"/>
                <a:cs typeface="Courier"/>
              </a:rPr>
              <a:t>RcvBuffer</a:t>
            </a:r>
            <a:r>
              <a:rPr lang="en-US" sz="2200" dirty="0" smtClean="0">
                <a:latin typeface="Courier"/>
                <a:cs typeface="Courier"/>
              </a:rPr>
              <a:t> – (</a:t>
            </a:r>
            <a:r>
              <a:rPr lang="en-US" sz="2200" dirty="0" err="1" smtClean="0">
                <a:latin typeface="Courier"/>
                <a:cs typeface="Courier"/>
              </a:rPr>
              <a:t>LastByteRcvd</a:t>
            </a:r>
            <a:r>
              <a:rPr lang="en-US" sz="2200" dirty="0" smtClean="0">
                <a:latin typeface="Courier"/>
                <a:cs typeface="Courier"/>
              </a:rPr>
              <a:t> – </a:t>
            </a:r>
            <a:r>
              <a:rPr lang="en-US" sz="2200" dirty="0" err="1" smtClean="0">
                <a:latin typeface="Courier"/>
                <a:cs typeface="Courier"/>
              </a:rPr>
              <a:t>LastByteRead</a:t>
            </a:r>
            <a:r>
              <a:rPr lang="en-US" sz="2200" dirty="0" smtClean="0">
                <a:latin typeface="Courier"/>
                <a:cs typeface="Courier"/>
              </a:rPr>
              <a:t>)</a:t>
            </a:r>
          </a:p>
          <a:p>
            <a:pPr>
              <a:lnSpc>
                <a:spcPct val="110000"/>
              </a:lnSpc>
            </a:pPr>
            <a:r>
              <a:rPr lang="en-US" sz="2600" dirty="0" smtClean="0"/>
              <a:t>Receiver sends the value of </a:t>
            </a:r>
            <a:r>
              <a:rPr lang="en-US" sz="2600" dirty="0" err="1" smtClean="0"/>
              <a:t>RcvWindow</a:t>
            </a:r>
            <a:r>
              <a:rPr lang="en-US" sz="2600" dirty="0" smtClean="0"/>
              <a:t> in the </a:t>
            </a:r>
            <a:r>
              <a:rPr lang="en-US" sz="2600" dirty="0" err="1" smtClean="0">
                <a:latin typeface="Courier"/>
                <a:cs typeface="Courier"/>
              </a:rPr>
              <a:t>RcvWindow</a:t>
            </a:r>
            <a:r>
              <a:rPr lang="en-US" sz="2600" dirty="0" smtClean="0">
                <a:latin typeface="Courier"/>
                <a:cs typeface="Courier"/>
              </a:rPr>
              <a:t> </a:t>
            </a:r>
            <a:r>
              <a:rPr lang="en-US" sz="2600" dirty="0" smtClean="0"/>
              <a:t>field of each TCP segment</a:t>
            </a:r>
          </a:p>
          <a:p>
            <a:pPr>
              <a:lnSpc>
                <a:spcPct val="110000"/>
              </a:lnSpc>
            </a:pPr>
            <a:r>
              <a:rPr lang="en-US" sz="2600" dirty="0" smtClean="0"/>
              <a:t>Sender never allows the number of unacknowledged bytes to exceed </a:t>
            </a:r>
            <a:r>
              <a:rPr lang="en-US" sz="2600" dirty="0" err="1" smtClean="0">
                <a:latin typeface="Courier"/>
                <a:cs typeface="Courier"/>
              </a:rPr>
              <a:t>RcvWindow</a:t>
            </a:r>
            <a:endParaRPr lang="en-US" sz="2600" dirty="0" smtClean="0">
              <a:latin typeface="Courier"/>
              <a:cs typeface="Courier"/>
            </a:endParaRPr>
          </a:p>
          <a:p>
            <a:pPr lvl="1">
              <a:lnSpc>
                <a:spcPct val="110000"/>
              </a:lnSpc>
            </a:pPr>
            <a:r>
              <a:rPr lang="en-US" sz="2200" dirty="0" err="1" smtClean="0">
                <a:latin typeface="Courier"/>
                <a:cs typeface="Courier"/>
              </a:rPr>
              <a:t>EffectiveWindow</a:t>
            </a:r>
            <a:r>
              <a:rPr lang="en-US" sz="2200" dirty="0" smtClean="0">
                <a:latin typeface="Courier"/>
                <a:cs typeface="Courier"/>
              </a:rPr>
              <a:t>=</a:t>
            </a:r>
            <a:r>
              <a:rPr lang="en-US" sz="2200" dirty="0" err="1" smtClean="0">
                <a:latin typeface="Courier"/>
                <a:cs typeface="Courier"/>
              </a:rPr>
              <a:t>RcvWindow</a:t>
            </a:r>
            <a:r>
              <a:rPr lang="en-US" sz="2200" dirty="0" smtClean="0">
                <a:latin typeface="Courier"/>
                <a:cs typeface="Courier"/>
              </a:rPr>
              <a:t>-(</a:t>
            </a:r>
            <a:r>
              <a:rPr lang="en-US" sz="2200" dirty="0" err="1" smtClean="0">
                <a:latin typeface="Courier"/>
                <a:cs typeface="Courier"/>
              </a:rPr>
              <a:t>LastByteSent-LastByteAcked</a:t>
            </a:r>
            <a:r>
              <a:rPr lang="en-US" sz="2200" dirty="0" smtClean="0">
                <a:latin typeface="Courier"/>
                <a:cs typeface="Courier"/>
              </a:rPr>
              <a:t>)</a:t>
            </a:r>
          </a:p>
          <a:p>
            <a:pPr lvl="1">
              <a:lnSpc>
                <a:spcPct val="110000"/>
              </a:lnSpc>
            </a:pPr>
            <a:r>
              <a:rPr lang="en-US" sz="2200" dirty="0" smtClean="0"/>
              <a:t>guarantees receive buffer doesn’t overflow</a:t>
            </a:r>
          </a:p>
          <a:p>
            <a:pPr>
              <a:lnSpc>
                <a:spcPct val="110000"/>
              </a:lnSpc>
            </a:pPr>
            <a:r>
              <a:rPr lang="en-US" sz="2600" dirty="0" smtClean="0"/>
              <a:t>To avoid deadlock, sender continues to send one byte segments when </a:t>
            </a:r>
            <a:r>
              <a:rPr lang="en-US" sz="2600" i="1" dirty="0" err="1" smtClean="0"/>
              <a:t>RcvWindow</a:t>
            </a:r>
            <a:r>
              <a:rPr lang="en-US" sz="2600" dirty="0" smtClean="0"/>
              <a:t>=0</a:t>
            </a:r>
          </a:p>
          <a:p>
            <a:pPr lvl="1">
              <a:lnSpc>
                <a:spcPct val="110000"/>
              </a:lnSpc>
            </a:pPr>
            <a:r>
              <a:rPr lang="en-US" sz="2200" dirty="0" smtClean="0"/>
              <a:t>this ensures that sender is informed when </a:t>
            </a:r>
            <a:r>
              <a:rPr lang="en-US" sz="2200" i="1" dirty="0" err="1" smtClean="0"/>
              <a:t>RcvWindow</a:t>
            </a:r>
            <a:r>
              <a:rPr lang="en-US" sz="2200" dirty="0" smtClean="0"/>
              <a:t>&gt;0</a:t>
            </a:r>
          </a:p>
          <a:p>
            <a:pPr lvl="1">
              <a:buNone/>
            </a:pPr>
            <a:endParaRPr lang="en-US" sz="2200" dirty="0">
              <a:latin typeface="Courier"/>
              <a:cs typeface="Courier"/>
            </a:endParaRPr>
          </a:p>
        </p:txBody>
      </p:sp>
      <p:pic>
        <p:nvPicPr>
          <p:cNvPr id="263173" name="Picture 1029" descr="rcvwin"/>
          <p:cNvPicPr>
            <a:picLocks noChangeAspect="1" noChangeArrowheads="1"/>
          </p:cNvPicPr>
          <p:nvPr/>
        </p:nvPicPr>
        <p:blipFill>
          <a:blip r:embed="rId3" cstate="print"/>
          <a:srcRect/>
          <a:stretch>
            <a:fillRect/>
          </a:stretch>
        </p:blipFill>
        <p:spPr bwMode="auto">
          <a:xfrm>
            <a:off x="4741104" y="1491358"/>
            <a:ext cx="5280660" cy="1986280"/>
          </a:xfrm>
          <a:prstGeom prst="rect">
            <a:avLst/>
          </a:prstGeom>
          <a:noFill/>
        </p:spPr>
      </p:pic>
      <p:sp>
        <p:nvSpPr>
          <p:cNvPr id="2" name="Slide Number Placeholder 1"/>
          <p:cNvSpPr>
            <a:spLocks noGrp="1"/>
          </p:cNvSpPr>
          <p:nvPr>
            <p:ph type="sldNum" sz="quarter" idx="10"/>
          </p:nvPr>
        </p:nvSpPr>
        <p:spPr/>
        <p:txBody>
          <a:bodyPr/>
          <a:lstStyle/>
          <a:p>
            <a:fld id="{3D3B5F21-1A54-0B47-ADF7-1313D7E1CAF8}"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66140" y="423350"/>
            <a:ext cx="8549640" cy="1295400"/>
          </a:xfrm>
        </p:spPr>
        <p:txBody>
          <a:bodyPr/>
          <a:lstStyle/>
          <a:p>
            <a:r>
              <a:rPr lang="en-US" dirty="0" smtClean="0"/>
              <a:t>Exercises</a:t>
            </a:r>
            <a:endParaRPr lang="en-US" dirty="0"/>
          </a:p>
        </p:txBody>
      </p:sp>
      <p:sp>
        <p:nvSpPr>
          <p:cNvPr id="275459" name="Rectangle 3"/>
          <p:cNvSpPr>
            <a:spLocks noGrp="1" noChangeArrowheads="1"/>
          </p:cNvSpPr>
          <p:nvPr>
            <p:ph type="body" sz="half" idx="1"/>
          </p:nvPr>
        </p:nvSpPr>
        <p:spPr>
          <a:xfrm>
            <a:off x="0" y="2198008"/>
            <a:ext cx="10058400" cy="5574392"/>
          </a:xfrm>
        </p:spPr>
        <p:txBody>
          <a:bodyPr/>
          <a:lstStyle/>
          <a:p>
            <a:pPr marL="587375" indent="-457200">
              <a:buClr>
                <a:schemeClr val="tx1"/>
              </a:buClr>
              <a:buFont typeface="+mj-lt"/>
              <a:buAutoNum type="arabicPeriod" startAt="2"/>
            </a:pPr>
            <a:r>
              <a:rPr lang="en-US" sz="2000" dirty="0" smtClean="0"/>
              <a:t>When TCP detects that a packet has been lost, it assumes that the loss was caused by congestion. Under what circumstances is this a reasonable assumption? In what common situation is it not reasonable? How does TCP’s assumption affect performance when packets may be lost for other reasons?</a:t>
            </a:r>
          </a:p>
          <a:p>
            <a:pPr marL="508000" lvl="1" indent="0">
              <a:buClr>
                <a:schemeClr val="tx1"/>
              </a:buClr>
              <a:buNone/>
            </a:pPr>
            <a:r>
              <a:rPr lang="en-US" sz="1600" i="1" dirty="0" smtClean="0"/>
              <a:t>This is unreasonable when losses are not indicative of congestion, e.g., when they are caused by errors, as would be the case on wireless links.  This is reasonable when links are very reliable (e.g., fiber links), and losses are mostly due to buffer overflows that arise because of congestion.</a:t>
            </a:r>
          </a:p>
          <a:p>
            <a:pPr marL="508000" lvl="1" indent="0">
              <a:buClr>
                <a:schemeClr val="tx1"/>
              </a:buClr>
              <a:buNone/>
            </a:pPr>
            <a:r>
              <a:rPr lang="en-US" sz="1600" i="1" dirty="0" smtClean="0"/>
              <a:t>TCP’s assumption that all losses are indicative of congestion can result in poor performance (throughput) in cases where this assumption does not </a:t>
            </a:r>
            <a:r>
              <a:rPr lang="en-US" sz="1600" i="1" dirty="0" smtClean="0"/>
              <a:t>hold, e.g., over wireless links that are less reliable.</a:t>
            </a:r>
            <a:endParaRPr lang="en-US" sz="1600" i="1" dirty="0"/>
          </a:p>
        </p:txBody>
      </p:sp>
      <p:sp>
        <p:nvSpPr>
          <p:cNvPr id="2" name="Slide Number Placeholder 1"/>
          <p:cNvSpPr>
            <a:spLocks noGrp="1"/>
          </p:cNvSpPr>
          <p:nvPr>
            <p:ph type="sldNum" sz="quarter" idx="10"/>
          </p:nvPr>
        </p:nvSpPr>
        <p:spPr/>
        <p:txBody>
          <a:bodyPr/>
          <a:lstStyle/>
          <a:p>
            <a:fld id="{3D3B5F21-1A54-0B47-ADF7-1313D7E1CAF8}" type="slidenum">
              <a:rPr lang="en-US" smtClean="0"/>
              <a:pPr/>
              <a:t>30</a:t>
            </a:fld>
            <a:endParaRPr lang="en-US"/>
          </a:p>
        </p:txBody>
      </p:sp>
    </p:spTree>
    <p:extLst>
      <p:ext uri="{BB962C8B-B14F-4D97-AF65-F5344CB8AC3E}">
        <p14:creationId xmlns="" xmlns:p14="http://schemas.microsoft.com/office/powerpoint/2010/main" val="182615059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66140" y="423350"/>
            <a:ext cx="8549640" cy="1295400"/>
          </a:xfrm>
        </p:spPr>
        <p:txBody>
          <a:bodyPr/>
          <a:lstStyle/>
          <a:p>
            <a:r>
              <a:rPr lang="en-US" dirty="0" smtClean="0"/>
              <a:t>Exercises</a:t>
            </a:r>
            <a:endParaRPr lang="en-US" dirty="0"/>
          </a:p>
        </p:txBody>
      </p:sp>
      <p:sp>
        <p:nvSpPr>
          <p:cNvPr id="275459" name="Rectangle 3"/>
          <p:cNvSpPr>
            <a:spLocks noGrp="1" noChangeArrowheads="1"/>
          </p:cNvSpPr>
          <p:nvPr>
            <p:ph type="body" sz="half" idx="1"/>
          </p:nvPr>
        </p:nvSpPr>
        <p:spPr>
          <a:xfrm>
            <a:off x="0" y="2198008"/>
            <a:ext cx="10058400" cy="5574392"/>
          </a:xfrm>
        </p:spPr>
        <p:txBody>
          <a:bodyPr/>
          <a:lstStyle/>
          <a:p>
            <a:pPr marL="587375" indent="-457200">
              <a:buClr>
                <a:schemeClr val="tx1"/>
              </a:buClr>
              <a:buFont typeface="+mj-lt"/>
              <a:buAutoNum type="arabicPeriod" startAt="3"/>
            </a:pPr>
            <a:r>
              <a:rPr lang="en-US" sz="2000" dirty="0" smtClean="0"/>
              <a:t>Suppose that </a:t>
            </a:r>
            <a:r>
              <a:rPr lang="en-US" sz="2000" i="1" dirty="0" smtClean="0"/>
              <a:t>N</a:t>
            </a:r>
            <a:r>
              <a:rPr lang="en-US" sz="2000" dirty="0" smtClean="0"/>
              <a:t> TCP connections pass through a “bottleneck link” that has a rate of 1 Gb/s and a buffer capacity of 25 MB. Assume that for all connections, the RTT is 100 </a:t>
            </a:r>
            <a:r>
              <a:rPr lang="en-US" sz="2000" dirty="0" err="1" smtClean="0"/>
              <a:t>ms.</a:t>
            </a:r>
            <a:r>
              <a:rPr lang="en-US" sz="2000" dirty="0" smtClean="0"/>
              <a:t> Suppose that just before the buffer fills, the input rate is 1.2 Gb/s. Assuming that this causes all of the TCP senders to halve their sending </a:t>
            </a:r>
            <a:r>
              <a:rPr lang="en-US" sz="2000" dirty="0" smtClean="0"/>
              <a:t>rate, </a:t>
            </a:r>
            <a:r>
              <a:rPr lang="en-US" sz="2000" i="1" dirty="0" smtClean="0"/>
              <a:t>i.e</a:t>
            </a:r>
            <a:r>
              <a:rPr lang="en-US" sz="2000" dirty="0" smtClean="0"/>
              <a:t>., they all loose a packet, </a:t>
            </a:r>
            <a:r>
              <a:rPr lang="en-US" sz="2000" dirty="0" smtClean="0"/>
              <a:t>how much will the buffer level drop during the next 2 RTTs?</a:t>
            </a:r>
          </a:p>
          <a:p>
            <a:pPr marL="398463" indent="-268288">
              <a:buClr>
                <a:schemeClr val="tx1"/>
              </a:buClr>
              <a:buFont typeface="+mj-lt"/>
              <a:buAutoNum type="arabicPeriod" startAt="3"/>
            </a:pPr>
            <a:endParaRPr lang="en-US" sz="2000" dirty="0"/>
          </a:p>
        </p:txBody>
      </p:sp>
      <p:sp>
        <p:nvSpPr>
          <p:cNvPr id="2" name="Slide Number Placeholder 1"/>
          <p:cNvSpPr>
            <a:spLocks noGrp="1"/>
          </p:cNvSpPr>
          <p:nvPr>
            <p:ph type="sldNum" sz="quarter" idx="10"/>
          </p:nvPr>
        </p:nvSpPr>
        <p:spPr/>
        <p:txBody>
          <a:bodyPr/>
          <a:lstStyle/>
          <a:p>
            <a:fld id="{3D3B5F21-1A54-0B47-ADF7-1313D7E1CAF8}" type="slidenum">
              <a:rPr lang="en-US" smtClean="0"/>
              <a:pPr/>
              <a:t>31</a:t>
            </a:fld>
            <a:endParaRPr lang="en-US"/>
          </a:p>
        </p:txBody>
      </p:sp>
    </p:spTree>
    <p:extLst>
      <p:ext uri="{BB962C8B-B14F-4D97-AF65-F5344CB8AC3E}">
        <p14:creationId xmlns="" xmlns:p14="http://schemas.microsoft.com/office/powerpoint/2010/main" val="34604420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66140" y="423350"/>
            <a:ext cx="8549640" cy="1295400"/>
          </a:xfrm>
        </p:spPr>
        <p:txBody>
          <a:bodyPr/>
          <a:lstStyle/>
          <a:p>
            <a:r>
              <a:rPr lang="en-US" dirty="0" smtClean="0"/>
              <a:t>Exercises</a:t>
            </a:r>
            <a:endParaRPr lang="en-US" dirty="0"/>
          </a:p>
        </p:txBody>
      </p:sp>
      <p:sp>
        <p:nvSpPr>
          <p:cNvPr id="275459" name="Rectangle 3"/>
          <p:cNvSpPr>
            <a:spLocks noGrp="1" noChangeArrowheads="1"/>
          </p:cNvSpPr>
          <p:nvPr>
            <p:ph type="body" sz="half" idx="1"/>
          </p:nvPr>
        </p:nvSpPr>
        <p:spPr>
          <a:xfrm>
            <a:off x="0" y="2198008"/>
            <a:ext cx="10058400" cy="4859008"/>
          </a:xfrm>
        </p:spPr>
        <p:txBody>
          <a:bodyPr/>
          <a:lstStyle/>
          <a:p>
            <a:pPr marL="587375" indent="-457200">
              <a:buClr>
                <a:schemeClr val="tx1"/>
              </a:buClr>
              <a:buFont typeface="+mj-lt"/>
              <a:buAutoNum type="arabicPeriod" startAt="3"/>
            </a:pPr>
            <a:r>
              <a:rPr lang="en-US" sz="2000" dirty="0" smtClean="0"/>
              <a:t>Suppose that </a:t>
            </a:r>
            <a:r>
              <a:rPr lang="en-US" sz="2000" i="1" dirty="0" smtClean="0"/>
              <a:t>N</a:t>
            </a:r>
            <a:r>
              <a:rPr lang="en-US" sz="2000" dirty="0" smtClean="0"/>
              <a:t> TCP connections pass through a “bottleneck link” that has a rate of 1 Gb/s and a buffer capacity of 25 MB. Assume that for all connections, the RTT is 100 </a:t>
            </a:r>
            <a:r>
              <a:rPr lang="en-US" sz="2000" dirty="0" err="1" smtClean="0"/>
              <a:t>ms.</a:t>
            </a:r>
            <a:r>
              <a:rPr lang="en-US" sz="2000" dirty="0" smtClean="0"/>
              <a:t> Suppose that just before the buffer fills, the input rate is 1.2 Gb/s. Assuming that this causes all of the TCP senders to halve their sending </a:t>
            </a:r>
            <a:r>
              <a:rPr lang="en-US" sz="2000" dirty="0" smtClean="0"/>
              <a:t>rate, </a:t>
            </a:r>
            <a:r>
              <a:rPr lang="en-US" sz="2000" i="1" dirty="0" smtClean="0"/>
              <a:t>i.e</a:t>
            </a:r>
            <a:r>
              <a:rPr lang="en-US" sz="2000" dirty="0" smtClean="0"/>
              <a:t>., they all loose a packet, </a:t>
            </a:r>
            <a:r>
              <a:rPr lang="en-US" sz="2000" dirty="0" smtClean="0"/>
              <a:t>how much will the buffer level drop during the next 2 RTTs?</a:t>
            </a:r>
          </a:p>
          <a:p>
            <a:pPr marL="508000" lvl="1" indent="0">
              <a:buClr>
                <a:schemeClr val="tx1"/>
              </a:buClr>
              <a:buNone/>
            </a:pPr>
            <a:r>
              <a:rPr lang="en-US" sz="1800" i="1" dirty="0" smtClean="0"/>
              <a:t>If all connections halve their rates, </a:t>
            </a:r>
            <a:r>
              <a:rPr lang="en-US" sz="1800" i="1" dirty="0" smtClean="0"/>
              <a:t>the total rate</a:t>
            </a:r>
            <a:r>
              <a:rPr lang="en-US" sz="1800" i="1" dirty="0" smtClean="0"/>
              <a:t> </a:t>
            </a:r>
            <a:r>
              <a:rPr lang="en-US" sz="1800" i="1" dirty="0" smtClean="0"/>
              <a:t>drops down to 600 Mbps.</a:t>
            </a:r>
          </a:p>
          <a:p>
            <a:pPr marL="508000" lvl="1" indent="0">
              <a:buClr>
                <a:schemeClr val="tx1"/>
              </a:buClr>
              <a:buNone/>
            </a:pPr>
            <a:r>
              <a:rPr lang="en-US" sz="1800" i="1" dirty="0" smtClean="0"/>
              <a:t>The rate stays at that level for 100 ms</a:t>
            </a:r>
            <a:r>
              <a:rPr lang="en-US" sz="1800" i="1" dirty="0"/>
              <a:t> </a:t>
            </a:r>
            <a:r>
              <a:rPr lang="en-US" sz="1800" i="1" dirty="0" smtClean="0"/>
              <a:t>(0.1 sec of 600Mbps in, 1Gb/s out) which allows the link to drain 40 </a:t>
            </a:r>
            <a:r>
              <a:rPr lang="en-US" sz="1800" i="1" dirty="0" err="1" smtClean="0"/>
              <a:t>Mbits</a:t>
            </a:r>
            <a:r>
              <a:rPr lang="en-US" sz="1800" i="1" dirty="0" smtClean="0"/>
              <a:t> or 5 MB worth of buffer capacity, so that the buffer content drops to 20 MB after that time.</a:t>
            </a:r>
          </a:p>
          <a:p>
            <a:pPr marL="508000" lvl="1" indent="0">
              <a:buClr>
                <a:schemeClr val="tx1"/>
              </a:buClr>
              <a:buNone/>
            </a:pPr>
            <a:r>
              <a:rPr lang="en-US" sz="1800" i="1" dirty="0" smtClean="0"/>
              <a:t>In the next round (RTT), the aggregate rate will actually increase by </a:t>
            </a:r>
            <a:r>
              <a:rPr lang="en-US" sz="1800" i="1" dirty="0" err="1" smtClean="0"/>
              <a:t>NxMSS</a:t>
            </a:r>
            <a:r>
              <a:rPr lang="en-US" sz="1800" i="1" dirty="0" smtClean="0"/>
              <a:t>/RTT, but if we assume that this increase only happens at the end of the round, e.g., because the senders only send full MSS packets, then the buffer again drops down by 5 MB to 15 MB.</a:t>
            </a:r>
            <a:endParaRPr lang="en-US" sz="1800" i="1" dirty="0"/>
          </a:p>
        </p:txBody>
      </p:sp>
      <p:sp>
        <p:nvSpPr>
          <p:cNvPr id="2" name="Slide Number Placeholder 1"/>
          <p:cNvSpPr>
            <a:spLocks noGrp="1"/>
          </p:cNvSpPr>
          <p:nvPr>
            <p:ph type="sldNum" sz="quarter" idx="10"/>
          </p:nvPr>
        </p:nvSpPr>
        <p:spPr/>
        <p:txBody>
          <a:bodyPr/>
          <a:lstStyle/>
          <a:p>
            <a:fld id="{3D3B5F21-1A54-0B47-ADF7-1313D7E1CAF8}" type="slidenum">
              <a:rPr lang="en-US" smtClean="0"/>
              <a:pPr/>
              <a:t>32</a:t>
            </a:fld>
            <a:endParaRPr lang="en-US"/>
          </a:p>
        </p:txBody>
      </p:sp>
    </p:spTree>
    <p:extLst>
      <p:ext uri="{BB962C8B-B14F-4D97-AF65-F5344CB8AC3E}">
        <p14:creationId xmlns="" xmlns:p14="http://schemas.microsoft.com/office/powerpoint/2010/main" val="195107429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1"/>
          <p:cNvSpPr>
            <a:spLocks noGrp="1" noChangeArrowheads="1"/>
          </p:cNvSpPr>
          <p:nvPr>
            <p:ph type="title"/>
          </p:nvPr>
        </p:nvSpPr>
        <p:spPr>
          <a:xfrm>
            <a:off x="502920" y="311256"/>
            <a:ext cx="9052560" cy="1295400"/>
          </a:xfrm>
        </p:spPr>
        <p:txBody>
          <a:bodyPr/>
          <a:lstStyle/>
          <a:p>
            <a:pPr eaLnBrk="1" hangingPunct="1">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dirty="0" smtClean="0"/>
              <a:t>Silly Window Syndrome</a:t>
            </a:r>
          </a:p>
        </p:txBody>
      </p:sp>
      <p:sp>
        <p:nvSpPr>
          <p:cNvPr id="41989" name="Rectangle 2"/>
          <p:cNvSpPr>
            <a:spLocks noGrp="1" noChangeArrowheads="1"/>
          </p:cNvSpPr>
          <p:nvPr>
            <p:ph type="body" idx="1"/>
          </p:nvPr>
        </p:nvSpPr>
        <p:spPr>
          <a:xfrm>
            <a:off x="752634" y="1986280"/>
            <a:ext cx="8918098" cy="2943437"/>
          </a:xfrm>
        </p:spPr>
        <p:txBody>
          <a:bodyPr>
            <a:normAutofit fontScale="85000" lnSpcReduction="10000"/>
          </a:bodyPr>
          <a:lstStyle/>
          <a:p>
            <a:pPr eaLnBrk="1" hangingPunct="1">
              <a:lnSpc>
                <a:spcPct val="110000"/>
              </a:lnSpc>
              <a:spcBef>
                <a:spcPts val="780"/>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3100" dirty="0" smtClean="0"/>
              <a:t>Two possible causes</a:t>
            </a:r>
          </a:p>
          <a:p>
            <a:pPr lvl="1" eaLnBrk="1" hangingPunct="1">
              <a:lnSpc>
                <a:spcPct val="110000"/>
              </a:lnSpc>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700" dirty="0" smtClean="0"/>
              <a:t>Receiver is busy and keeps shrinking the receive window, which forces the sender to use small segments</a:t>
            </a:r>
          </a:p>
          <a:p>
            <a:pPr lvl="1" eaLnBrk="1" hangingPunct="1">
              <a:lnSpc>
                <a:spcPct val="110000"/>
              </a:lnSpc>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700" dirty="0" smtClean="0"/>
              <a:t>Sender greedily transmit as soon as it has some data</a:t>
            </a:r>
          </a:p>
          <a:p>
            <a:pPr eaLnBrk="1" hangingPunct="1">
              <a:lnSpc>
                <a:spcPct val="110000"/>
              </a:lnSpc>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3100" dirty="0" smtClean="0"/>
              <a:t>Outcome</a:t>
            </a:r>
          </a:p>
          <a:p>
            <a:pPr lvl="1" eaLnBrk="1" hangingPunct="1">
              <a:lnSpc>
                <a:spcPct val="110000"/>
              </a:lnSpc>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700" dirty="0" smtClean="0"/>
              <a:t>Small, inefficient packets keep being used</a:t>
            </a:r>
          </a:p>
          <a:p>
            <a:pPr eaLnBrk="1" hangingPunct="1">
              <a:lnSpc>
                <a:spcPct val="80000"/>
              </a:lnSpc>
              <a:spcBef>
                <a:spcPts val="780"/>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endParaRPr lang="en-GB" sz="3100" dirty="0" smtClean="0"/>
          </a:p>
          <a:p>
            <a:pPr eaLnBrk="1" hangingPunct="1">
              <a:lnSpc>
                <a:spcPct val="80000"/>
              </a:lnSpc>
              <a:spcBef>
                <a:spcPts val="780"/>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endParaRPr lang="en-GB" sz="3100" dirty="0" smtClean="0"/>
          </a:p>
          <a:p>
            <a:pPr eaLnBrk="1" hangingPunct="1">
              <a:lnSpc>
                <a:spcPct val="80000"/>
              </a:lnSpc>
              <a:spcBef>
                <a:spcPts val="780"/>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endParaRPr lang="en-GB" sz="3100" dirty="0" smtClean="0"/>
          </a:p>
          <a:p>
            <a:pPr eaLnBrk="1" hangingPunct="1">
              <a:lnSpc>
                <a:spcPct val="80000"/>
              </a:lnSpc>
              <a:spcBef>
                <a:spcPts val="780"/>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endParaRPr lang="en-GB" sz="3100" dirty="0" smtClean="0"/>
          </a:p>
          <a:p>
            <a:pPr eaLnBrk="1" hangingPunct="1">
              <a:lnSpc>
                <a:spcPct val="80000"/>
              </a:lnSpc>
              <a:spcBef>
                <a:spcPts val="446"/>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endParaRPr lang="en-GB" sz="1800" dirty="0" smtClean="0"/>
          </a:p>
        </p:txBody>
      </p:sp>
      <p:sp>
        <p:nvSpPr>
          <p:cNvPr id="24" name="Flowchart: Delay 23"/>
          <p:cNvSpPr/>
          <p:nvPr/>
        </p:nvSpPr>
        <p:spPr bwMode="auto">
          <a:xfrm>
            <a:off x="1959433" y="5725883"/>
            <a:ext cx="1077685" cy="751115"/>
          </a:xfrm>
          <a:prstGeom prst="flowChartDelay">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0" bIns="45720" numCol="1" rtlCol="0" anchor="ctr"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2"/>
                </a:solidFill>
                <a:effectLst/>
                <a:latin typeface="+mn-lt"/>
              </a:rPr>
              <a:t>Sender</a:t>
            </a:r>
          </a:p>
        </p:txBody>
      </p:sp>
      <p:sp>
        <p:nvSpPr>
          <p:cNvPr id="25" name="Flowchart: Delay 24"/>
          <p:cNvSpPr/>
          <p:nvPr/>
        </p:nvSpPr>
        <p:spPr bwMode="auto">
          <a:xfrm flipH="1">
            <a:off x="7380523" y="5714993"/>
            <a:ext cx="1077685" cy="751115"/>
          </a:xfrm>
          <a:prstGeom prst="flowChartDelay">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45720" rIns="45720" bIns="45720" numCol="1" rtlCol="0" anchor="ctr"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2"/>
                </a:solidFill>
                <a:effectLst/>
                <a:latin typeface="+mn-lt"/>
              </a:rPr>
              <a:t>Receiver</a:t>
            </a:r>
          </a:p>
        </p:txBody>
      </p:sp>
      <p:sp>
        <p:nvSpPr>
          <p:cNvPr id="31" name="Freeform 30"/>
          <p:cNvSpPr/>
          <p:nvPr/>
        </p:nvSpPr>
        <p:spPr bwMode="auto">
          <a:xfrm>
            <a:off x="2732315" y="5524500"/>
            <a:ext cx="4844143" cy="277586"/>
          </a:xfrm>
          <a:custGeom>
            <a:avLst/>
            <a:gdLst>
              <a:gd name="connsiteX0" fmla="*/ 0 w 4844143"/>
              <a:gd name="connsiteY0" fmla="*/ 244929 h 277586"/>
              <a:gd name="connsiteX1" fmla="*/ 2710543 w 4844143"/>
              <a:gd name="connsiteY1" fmla="*/ 5443 h 277586"/>
              <a:gd name="connsiteX2" fmla="*/ 4844143 w 4844143"/>
              <a:gd name="connsiteY2" fmla="*/ 277586 h 277586"/>
            </a:gdLst>
            <a:ahLst/>
            <a:cxnLst>
              <a:cxn ang="0">
                <a:pos x="connsiteX0" y="connsiteY0"/>
              </a:cxn>
              <a:cxn ang="0">
                <a:pos x="connsiteX1" y="connsiteY1"/>
              </a:cxn>
              <a:cxn ang="0">
                <a:pos x="connsiteX2" y="connsiteY2"/>
              </a:cxn>
            </a:cxnLst>
            <a:rect l="l" t="t" r="r" b="b"/>
            <a:pathLst>
              <a:path w="4844143" h="277586">
                <a:moveTo>
                  <a:pt x="0" y="244929"/>
                </a:moveTo>
                <a:cubicBezTo>
                  <a:pt x="951593" y="122464"/>
                  <a:pt x="1903186" y="0"/>
                  <a:pt x="2710543" y="5443"/>
                </a:cubicBezTo>
                <a:cubicBezTo>
                  <a:pt x="3517900" y="10886"/>
                  <a:pt x="4181021" y="144236"/>
                  <a:pt x="4844143" y="277586"/>
                </a:cubicBezTo>
              </a:path>
            </a:pathLst>
          </a:custGeom>
          <a:noFill/>
          <a:ln w="1905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2" name="Freeform 31"/>
          <p:cNvSpPr/>
          <p:nvPr/>
        </p:nvSpPr>
        <p:spPr bwMode="auto">
          <a:xfrm flipV="1">
            <a:off x="2754083" y="6395376"/>
            <a:ext cx="4844143" cy="277586"/>
          </a:xfrm>
          <a:custGeom>
            <a:avLst/>
            <a:gdLst>
              <a:gd name="connsiteX0" fmla="*/ 0 w 4844143"/>
              <a:gd name="connsiteY0" fmla="*/ 244929 h 277586"/>
              <a:gd name="connsiteX1" fmla="*/ 2710543 w 4844143"/>
              <a:gd name="connsiteY1" fmla="*/ 5443 h 277586"/>
              <a:gd name="connsiteX2" fmla="*/ 4844143 w 4844143"/>
              <a:gd name="connsiteY2" fmla="*/ 277586 h 277586"/>
            </a:gdLst>
            <a:ahLst/>
            <a:cxnLst>
              <a:cxn ang="0">
                <a:pos x="connsiteX0" y="connsiteY0"/>
              </a:cxn>
              <a:cxn ang="0">
                <a:pos x="connsiteX1" y="connsiteY1"/>
              </a:cxn>
              <a:cxn ang="0">
                <a:pos x="connsiteX2" y="connsiteY2"/>
              </a:cxn>
            </a:cxnLst>
            <a:rect l="l" t="t" r="r" b="b"/>
            <a:pathLst>
              <a:path w="4844143" h="277586">
                <a:moveTo>
                  <a:pt x="0" y="244929"/>
                </a:moveTo>
                <a:cubicBezTo>
                  <a:pt x="951593" y="122464"/>
                  <a:pt x="1903186" y="0"/>
                  <a:pt x="2710543" y="5443"/>
                </a:cubicBezTo>
                <a:cubicBezTo>
                  <a:pt x="3517900" y="10886"/>
                  <a:pt x="4181021" y="144236"/>
                  <a:pt x="4844143" y="277586"/>
                </a:cubicBezTo>
              </a:path>
            </a:pathLst>
          </a:custGeom>
          <a:noFill/>
          <a:ln w="19050" cap="flat" cmpd="sng" algn="ctr">
            <a:solidFill>
              <a:schemeClr val="tx1"/>
            </a:solidFill>
            <a:prstDash val="solid"/>
            <a:round/>
            <a:headEnd type="arrow"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3" name="Rectangle 32"/>
          <p:cNvSpPr/>
          <p:nvPr/>
        </p:nvSpPr>
        <p:spPr bwMode="auto">
          <a:xfrm>
            <a:off x="5225143" y="5138057"/>
            <a:ext cx="1099457" cy="27214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4" name="Rectangle 33"/>
          <p:cNvSpPr/>
          <p:nvPr/>
        </p:nvSpPr>
        <p:spPr bwMode="auto">
          <a:xfrm>
            <a:off x="4887686" y="5138057"/>
            <a:ext cx="206792" cy="27214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5" name="Rectangle 34"/>
          <p:cNvSpPr/>
          <p:nvPr/>
        </p:nvSpPr>
        <p:spPr bwMode="auto">
          <a:xfrm>
            <a:off x="4550229" y="5138057"/>
            <a:ext cx="206792" cy="27214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6" name="Rectangle 35"/>
          <p:cNvSpPr/>
          <p:nvPr/>
        </p:nvSpPr>
        <p:spPr bwMode="auto">
          <a:xfrm flipH="1">
            <a:off x="4561111" y="6738295"/>
            <a:ext cx="1099457" cy="2721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7" name="Rectangle 36"/>
          <p:cNvSpPr/>
          <p:nvPr/>
        </p:nvSpPr>
        <p:spPr bwMode="auto">
          <a:xfrm flipH="1">
            <a:off x="5791233" y="6738295"/>
            <a:ext cx="206792" cy="2721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8" name="Rectangle 37"/>
          <p:cNvSpPr/>
          <p:nvPr/>
        </p:nvSpPr>
        <p:spPr bwMode="auto">
          <a:xfrm flipH="1">
            <a:off x="6128690" y="6738295"/>
            <a:ext cx="206792" cy="2721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40" name="Slide Number Placeholder 39"/>
          <p:cNvSpPr>
            <a:spLocks noGrp="1"/>
          </p:cNvSpPr>
          <p:nvPr>
            <p:ph type="sldNum" sz="quarter" idx="10"/>
          </p:nvPr>
        </p:nvSpPr>
        <p:spPr/>
        <p:txBody>
          <a:bodyPr/>
          <a:lstStyle/>
          <a:p>
            <a:fld id="{3D3B5F21-1A54-0B47-ADF7-1313D7E1CAF8}" type="slidenum">
              <a:rPr lang="en-US" smtClean="0"/>
              <a:pPr/>
              <a:t>4</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1"/>
          <p:cNvSpPr>
            <a:spLocks noGrp="1" noChangeArrowheads="1"/>
          </p:cNvSpPr>
          <p:nvPr>
            <p:ph type="title"/>
          </p:nvPr>
        </p:nvSpPr>
        <p:spPr>
          <a:xfrm>
            <a:off x="502920" y="311256"/>
            <a:ext cx="9052560" cy="1295400"/>
          </a:xfrm>
        </p:spPr>
        <p:txBody>
          <a:bodyPr/>
          <a:lstStyle/>
          <a:p>
            <a:pPr eaLnBrk="1" hangingPunct="1">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dirty="0" smtClean="0"/>
              <a:t>Silly Window Syndrome Solutions</a:t>
            </a:r>
          </a:p>
        </p:txBody>
      </p:sp>
      <p:sp>
        <p:nvSpPr>
          <p:cNvPr id="41989" name="Rectangle 2"/>
          <p:cNvSpPr>
            <a:spLocks noGrp="1" noChangeArrowheads="1"/>
          </p:cNvSpPr>
          <p:nvPr>
            <p:ph type="body" idx="1"/>
          </p:nvPr>
        </p:nvSpPr>
        <p:spPr>
          <a:xfrm>
            <a:off x="752634" y="1413164"/>
            <a:ext cx="8918098" cy="6359236"/>
          </a:xfrm>
        </p:spPr>
        <p:txBody>
          <a:bodyPr/>
          <a:lstStyle/>
          <a:p>
            <a:pPr eaLnBrk="1" hangingPunct="1">
              <a:spcBef>
                <a:spcPts val="780"/>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dirty="0" smtClean="0"/>
              <a:t>Receiver-side solution</a:t>
            </a:r>
          </a:p>
          <a:p>
            <a:pPr lvl="1" eaLnBrk="1" hangingPunct="1">
              <a:spcBef>
                <a:spcPts val="669"/>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700" dirty="0" smtClean="0"/>
              <a:t>Advertised receive window has size of either zero or larger than a minimum size (usually MSS)‏</a:t>
            </a:r>
          </a:p>
          <a:p>
            <a:pPr lvl="1" eaLnBrk="1" hangingPunct="1">
              <a:spcBef>
                <a:spcPts val="669"/>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700" dirty="0" smtClean="0"/>
              <a:t>This delays “acknowledgements” but does not affect sender efficiency too much (</a:t>
            </a:r>
            <a:r>
              <a:rPr lang="en-GB" sz="2700" i="1" dirty="0" smtClean="0"/>
              <a:t>e.g., </a:t>
            </a:r>
            <a:r>
              <a:rPr lang="en-GB" sz="2700" dirty="0" smtClean="0"/>
              <a:t>sending 20 bytes every 1 </a:t>
            </a:r>
            <a:r>
              <a:rPr lang="en-GB" sz="2700" i="1" dirty="0" smtClean="0"/>
              <a:t>ms</a:t>
            </a:r>
            <a:r>
              <a:rPr lang="en-GB" sz="2700" dirty="0" smtClean="0"/>
              <a:t> vs. sending 1,500 bytes every 75 </a:t>
            </a:r>
            <a:r>
              <a:rPr lang="en-GB" sz="2700" i="1" dirty="0" smtClean="0"/>
              <a:t>ms</a:t>
            </a:r>
            <a:r>
              <a:rPr lang="en-GB" sz="2700" dirty="0" smtClean="0"/>
              <a:t>)</a:t>
            </a:r>
          </a:p>
          <a:p>
            <a:pPr lvl="1" eaLnBrk="1" hangingPunct="1">
              <a:spcBef>
                <a:spcPts val="669"/>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endParaRPr lang="en-GB" sz="2700" dirty="0" smtClean="0"/>
          </a:p>
          <a:p>
            <a:pPr eaLnBrk="1" hangingPunct="1">
              <a:spcBef>
                <a:spcPts val="669"/>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dirty="0" smtClean="0"/>
              <a:t>Sender-side solution</a:t>
            </a:r>
          </a:p>
          <a:p>
            <a:pPr lvl="1" eaLnBrk="1" hangingPunct="1">
              <a:spcBef>
                <a:spcPts val="669"/>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dirty="0" smtClean="0"/>
              <a:t>Nagle’s algorithm</a:t>
            </a:r>
          </a:p>
          <a:p>
            <a:pPr lvl="1" eaLnBrk="1" hangingPunct="1">
              <a:spcBef>
                <a:spcPts val="669"/>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endParaRPr lang="en-GB" dirty="0"/>
          </a:p>
        </p:txBody>
      </p:sp>
      <p:sp>
        <p:nvSpPr>
          <p:cNvPr id="6" name="Slide Number Placeholder 5"/>
          <p:cNvSpPr>
            <a:spLocks noGrp="1"/>
          </p:cNvSpPr>
          <p:nvPr>
            <p:ph type="sldNum" sz="quarter" idx="10"/>
          </p:nvPr>
        </p:nvSpPr>
        <p:spPr/>
        <p:txBody>
          <a:bodyPr/>
          <a:lstStyle/>
          <a:p>
            <a:fld id="{3D3B5F21-1A54-0B47-ADF7-1313D7E1CAF8}" type="slidenum">
              <a:rPr lang="en-US" smtClean="0"/>
              <a:pPr/>
              <a:t>5</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1"/>
          <p:cNvSpPr>
            <a:spLocks noGrp="1" noChangeArrowheads="1"/>
          </p:cNvSpPr>
          <p:nvPr>
            <p:ph type="title"/>
          </p:nvPr>
        </p:nvSpPr>
        <p:spPr>
          <a:xfrm>
            <a:off x="502920" y="575416"/>
            <a:ext cx="9052560" cy="1295400"/>
          </a:xfrm>
        </p:spPr>
        <p:txBody>
          <a:bodyPr/>
          <a:lstStyle/>
          <a:p>
            <a:pPr eaLnBrk="1" hangingPunct="1">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dirty="0" smtClean="0"/>
              <a:t>Nagle’s Algorithm</a:t>
            </a:r>
          </a:p>
        </p:txBody>
      </p:sp>
      <p:sp>
        <p:nvSpPr>
          <p:cNvPr id="43013" name="Rectangle 2"/>
          <p:cNvSpPr>
            <a:spLocks noGrp="1" noChangeArrowheads="1"/>
          </p:cNvSpPr>
          <p:nvPr>
            <p:ph type="body" idx="1"/>
          </p:nvPr>
        </p:nvSpPr>
        <p:spPr>
          <a:xfrm>
            <a:off x="245827" y="1949186"/>
            <a:ext cx="9304020" cy="4983692"/>
          </a:xfrm>
        </p:spPr>
        <p:txBody>
          <a:bodyPr>
            <a:normAutofit/>
          </a:bodyPr>
          <a:lstStyle/>
          <a:p>
            <a:pPr eaLnBrk="1" hangingPunct="1">
              <a:lnSpc>
                <a:spcPct val="90000"/>
              </a:lnSpc>
              <a:spcBef>
                <a:spcPts val="780"/>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3100" dirty="0" smtClean="0"/>
              <a:t>How long does sender delay sending data?</a:t>
            </a:r>
          </a:p>
          <a:p>
            <a:pPr lvl="1" eaLnBrk="1" hangingPunct="1">
              <a:lnSpc>
                <a:spcPct val="90000"/>
              </a:lnSpc>
              <a:spcBef>
                <a:spcPts val="669"/>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700" dirty="0" smtClean="0"/>
              <a:t>Too long: hurts interactive applications</a:t>
            </a:r>
          </a:p>
          <a:p>
            <a:pPr lvl="1" eaLnBrk="1" hangingPunct="1">
              <a:lnSpc>
                <a:spcPct val="90000"/>
              </a:lnSpc>
              <a:spcBef>
                <a:spcPts val="669"/>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700" dirty="0" smtClean="0"/>
              <a:t>Too short: poor network utilization</a:t>
            </a:r>
          </a:p>
          <a:p>
            <a:pPr eaLnBrk="1" hangingPunct="1">
              <a:lnSpc>
                <a:spcPct val="90000"/>
              </a:lnSpc>
              <a:spcBef>
                <a:spcPts val="669"/>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3100" dirty="0" smtClean="0"/>
              <a:t>Nagle’s strategy: When new data is ready</a:t>
            </a:r>
          </a:p>
          <a:p>
            <a:pPr lvl="1" eaLnBrk="1" hangingPunct="1">
              <a:lnSpc>
                <a:spcPct val="90000"/>
              </a:lnSpc>
              <a:spcBef>
                <a:spcPts val="669"/>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700" b="1" dirty="0" smtClean="0">
                <a:latin typeface="Courier New" pitchFamily="49" charset="0"/>
                <a:cs typeface="Courier New" pitchFamily="49" charset="0"/>
              </a:rPr>
              <a:t>If</a:t>
            </a:r>
            <a:r>
              <a:rPr lang="en-GB" sz="2700" dirty="0" smtClean="0"/>
              <a:t> MSS worth of data (and window open)</a:t>
            </a:r>
          </a:p>
          <a:p>
            <a:pPr lvl="2" eaLnBrk="1" hangingPunct="1">
              <a:lnSpc>
                <a:spcPct val="90000"/>
              </a:lnSpc>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smtClean="0"/>
              <a:t>Send it</a:t>
            </a:r>
          </a:p>
          <a:p>
            <a:pPr lvl="1" eaLnBrk="1" hangingPunct="1">
              <a:lnSpc>
                <a:spcPct val="90000"/>
              </a:lnSpc>
              <a:spcBef>
                <a:spcPts val="669"/>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700" b="1" dirty="0" smtClean="0">
                <a:latin typeface="Courier New" pitchFamily="49" charset="0"/>
                <a:cs typeface="Courier New" pitchFamily="49" charset="0"/>
              </a:rPr>
              <a:t>Else</a:t>
            </a:r>
          </a:p>
          <a:p>
            <a:pPr lvl="2" eaLnBrk="1" hangingPunct="1">
              <a:lnSpc>
                <a:spcPct val="90000"/>
              </a:lnSpc>
              <a:spcBef>
                <a:spcPts val="557"/>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smtClean="0"/>
              <a:t> </a:t>
            </a:r>
            <a:r>
              <a:rPr lang="en-GB" sz="2200" b="1" dirty="0" smtClean="0">
                <a:latin typeface="Courier New" pitchFamily="49" charset="0"/>
                <a:cs typeface="Courier New" pitchFamily="49" charset="0"/>
              </a:rPr>
              <a:t>If</a:t>
            </a:r>
            <a:r>
              <a:rPr lang="en-GB" sz="2200" dirty="0" smtClean="0"/>
              <a:t> there are pending ACKs </a:t>
            </a:r>
          </a:p>
          <a:p>
            <a:pPr lvl="3" eaLnBrk="1" hangingPunct="1">
              <a:lnSpc>
                <a:spcPct val="90000"/>
              </a:lnSpc>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000" dirty="0" smtClean="0"/>
              <a:t>Buffer data until ACK arrives</a:t>
            </a:r>
          </a:p>
          <a:p>
            <a:pPr lvl="2" eaLnBrk="1" hangingPunct="1">
              <a:lnSpc>
                <a:spcPct val="90000"/>
              </a:lnSpc>
              <a:spcBef>
                <a:spcPts val="557"/>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b="1" dirty="0" smtClean="0">
                <a:latin typeface="Courier New" pitchFamily="49" charset="0"/>
                <a:cs typeface="Courier New" pitchFamily="49" charset="0"/>
              </a:rPr>
              <a:t>Else</a:t>
            </a:r>
          </a:p>
          <a:p>
            <a:pPr lvl="3" eaLnBrk="1" hangingPunct="1">
              <a:lnSpc>
                <a:spcPct val="90000"/>
              </a:lnSpc>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000" dirty="0" smtClean="0"/>
              <a:t>Send it</a:t>
            </a:r>
          </a:p>
        </p:txBody>
      </p:sp>
      <p:sp>
        <p:nvSpPr>
          <p:cNvPr id="6" name="Slide Number Placeholder 5"/>
          <p:cNvSpPr>
            <a:spLocks noGrp="1"/>
          </p:cNvSpPr>
          <p:nvPr>
            <p:ph type="sldNum" sz="quarter" idx="10"/>
          </p:nvPr>
        </p:nvSpPr>
        <p:spPr/>
        <p:txBody>
          <a:bodyPr/>
          <a:lstStyle/>
          <a:p>
            <a:fld id="{3D3B5F21-1A54-0B47-ADF7-1313D7E1CAF8}" type="slidenum">
              <a:rPr lang="en-US" smtClean="0"/>
              <a:pPr/>
              <a:t>6</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Slide Number Placeholder 4"/>
          <p:cNvSpPr>
            <a:spLocks noGrp="1"/>
          </p:cNvSpPr>
          <p:nvPr>
            <p:ph type="sldNum" sz="quarter" idx="4294967295"/>
          </p:nvPr>
        </p:nvSpPr>
        <p:spPr>
          <a:xfrm>
            <a:off x="7208520" y="7077922"/>
            <a:ext cx="2343468" cy="536152"/>
          </a:xfrm>
          <a:prstGeom prst="rect">
            <a:avLst/>
          </a:prstGeom>
          <a:noFill/>
        </p:spPr>
        <p:txBody>
          <a:bodyPr lIns="101882" tIns="50941" rIns="101882" bIns="50941"/>
          <a:lstStyle/>
          <a:p>
            <a:pPr>
              <a:buFont typeface="Arial" pitchFamily="34" charset="0"/>
              <a:buNone/>
            </a:pPr>
            <a:fld id="{E02C90A0-4C74-4501-AE9E-77392A5CAC89}" type="slidenum">
              <a:rPr lang="en-GB" smtClean="0">
                <a:latin typeface="Arial" pitchFamily="34" charset="0"/>
              </a:rPr>
              <a:pPr>
                <a:buFont typeface="Arial" pitchFamily="34" charset="0"/>
                <a:buNone/>
              </a:pPr>
              <a:t>7</a:t>
            </a:fld>
            <a:endParaRPr lang="en-GB" smtClean="0">
              <a:latin typeface="Arial" pitchFamily="34" charset="0"/>
            </a:endParaRPr>
          </a:p>
        </p:txBody>
      </p:sp>
      <p:sp>
        <p:nvSpPr>
          <p:cNvPr id="44036" name="Rectangle 1"/>
          <p:cNvSpPr>
            <a:spLocks noGrp="1" noChangeArrowheads="1"/>
          </p:cNvSpPr>
          <p:nvPr>
            <p:ph type="title"/>
          </p:nvPr>
        </p:nvSpPr>
        <p:spPr>
          <a:xfrm>
            <a:off x="754380" y="377825"/>
            <a:ext cx="8549640" cy="1295400"/>
          </a:xfrm>
        </p:spPr>
        <p:txBody>
          <a:bodyPr>
            <a:normAutofit/>
          </a:bodyPr>
          <a:lstStyle/>
          <a:p>
            <a:pPr eaLnBrk="1" hangingPunct="1">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dirty="0"/>
              <a:t>Protection Against Wrap Around</a:t>
            </a:r>
          </a:p>
        </p:txBody>
      </p:sp>
      <p:sp>
        <p:nvSpPr>
          <p:cNvPr id="44037" name="Rectangle 2"/>
          <p:cNvSpPr>
            <a:spLocks noGrp="1" noChangeArrowheads="1"/>
          </p:cNvSpPr>
          <p:nvPr>
            <p:ph type="body" idx="1"/>
          </p:nvPr>
        </p:nvSpPr>
        <p:spPr>
          <a:xfrm>
            <a:off x="0" y="1374414"/>
            <a:ext cx="10058399" cy="6141371"/>
          </a:xfrm>
        </p:spPr>
        <p:txBody>
          <a:bodyPr/>
          <a:lstStyle/>
          <a:p>
            <a:pPr eaLnBrk="1" hangingPunct="1">
              <a:spcBef>
                <a:spcPts val="780"/>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800" dirty="0"/>
              <a:t>32-bit </a:t>
            </a:r>
            <a:r>
              <a:rPr lang="en-GB" sz="2800" b="1" dirty="0" err="1">
                <a:latin typeface="Courier New" pitchFamily="49" charset="0"/>
              </a:rPr>
              <a:t>SequenceNum</a:t>
            </a:r>
            <a:r>
              <a:rPr lang="en-GB" sz="2800" b="1" dirty="0">
                <a:latin typeface="Times New Roman" pitchFamily="18" charset="0"/>
              </a:rPr>
              <a:t> </a:t>
            </a:r>
            <a:r>
              <a:rPr lang="en-GB" sz="2800" dirty="0" smtClean="0"/>
              <a:t>vs. </a:t>
            </a:r>
            <a:r>
              <a:rPr lang="en-GB" sz="2800" dirty="0"/>
              <a:t>16-bit</a:t>
            </a:r>
            <a:r>
              <a:rPr lang="en-GB" sz="2800" b="1" dirty="0">
                <a:latin typeface="Courier New" pitchFamily="49" charset="0"/>
              </a:rPr>
              <a:t> </a:t>
            </a:r>
            <a:r>
              <a:rPr lang="en-GB" sz="2800" b="1" dirty="0" err="1" smtClean="0">
                <a:latin typeface="Courier New" pitchFamily="49" charset="0"/>
              </a:rPr>
              <a:t>RcvdWindow</a:t>
            </a:r>
            <a:r>
              <a:rPr lang="en-GB" sz="2800" b="1" dirty="0" smtClean="0">
                <a:latin typeface="Courier New" pitchFamily="49" charset="0"/>
              </a:rPr>
              <a:t> </a:t>
            </a:r>
          </a:p>
          <a:p>
            <a:pPr eaLnBrk="1" hangingPunct="1">
              <a:spcBef>
                <a:spcPts val="780"/>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800" b="1" dirty="0" smtClean="0">
                <a:latin typeface="Courier New" pitchFamily="49" charset="0"/>
              </a:rPr>
              <a:t>	</a:t>
            </a:r>
            <a:r>
              <a:rPr lang="en-GB" sz="2800" dirty="0" smtClean="0"/>
              <a:t>(</a:t>
            </a:r>
            <a:r>
              <a:rPr lang="en-GB" sz="2800" dirty="0"/>
              <a:t>2</a:t>
            </a:r>
            <a:r>
              <a:rPr lang="en-GB" sz="2800" baseline="30000" dirty="0"/>
              <a:t>32</a:t>
            </a:r>
            <a:r>
              <a:rPr lang="en-GB" sz="2800" dirty="0"/>
              <a:t> &gt;</a:t>
            </a:r>
            <a:r>
              <a:rPr lang="en-GB" sz="2800" dirty="0" smtClean="0"/>
              <a:t>&gt; </a:t>
            </a:r>
            <a:r>
              <a:rPr lang="en-GB" sz="2800" dirty="0"/>
              <a:t>2</a:t>
            </a:r>
            <a:r>
              <a:rPr lang="en-GB" sz="2800" baseline="30000" dirty="0"/>
              <a:t>16</a:t>
            </a:r>
            <a:r>
              <a:rPr lang="en-GB" sz="2800" dirty="0"/>
              <a:t> - so we satisfy the window requirement)‏</a:t>
            </a:r>
          </a:p>
          <a:p>
            <a:pPr eaLnBrk="1" hangingPunct="1">
              <a:spcBef>
                <a:spcPts val="780"/>
              </a:spcBef>
              <a:spcAft>
                <a:spcPts val="900"/>
              </a:spcAft>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800" dirty="0"/>
              <a:t>But packets can stay “alive” for 120 </a:t>
            </a:r>
            <a:r>
              <a:rPr lang="en-GB" sz="2800" dirty="0" smtClean="0"/>
              <a:t>seconds</a:t>
            </a:r>
          </a:p>
          <a:p>
            <a:pPr lvl="1" eaLnBrk="1" hangingPunct="1">
              <a:spcBef>
                <a:spcPts val="780"/>
              </a:spcBef>
              <a:spcAft>
                <a:spcPts val="900"/>
              </a:spcAft>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400" dirty="0" smtClean="0"/>
              <a:t>Defined by Maximum Segment Lifetime (MSL)</a:t>
            </a:r>
          </a:p>
          <a:p>
            <a:pPr lvl="1" eaLnBrk="1" hangingPunct="1">
              <a:spcBef>
                <a:spcPts val="780"/>
              </a:spcBef>
              <a:spcAft>
                <a:spcPts val="900"/>
              </a:spcAft>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400" dirty="0" smtClean="0"/>
              <a:t>MSL: defined in early days of TCP when links were slow</a:t>
            </a:r>
            <a:endParaRPr lang="en-GB" dirty="0"/>
          </a:p>
          <a:p>
            <a:pPr eaLnBrk="1" hangingPunct="1">
              <a:lnSpc>
                <a:spcPct val="90000"/>
              </a:lnSpc>
              <a:spcBef>
                <a:spcPts val="557"/>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700" dirty="0"/>
              <a:t>					</a:t>
            </a:r>
            <a:r>
              <a:rPr lang="en-GB" sz="2200" dirty="0"/>
              <a:t>Bandwidth		Time Until Wrap Around</a:t>
            </a:r>
          </a:p>
          <a:p>
            <a:pPr eaLnBrk="1" hangingPunct="1">
              <a:lnSpc>
                <a:spcPct val="90000"/>
              </a:lnSpc>
              <a:spcBef>
                <a:spcPts val="557"/>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a:t>			</a:t>
            </a:r>
            <a:r>
              <a:rPr lang="en-GB" sz="2200" dirty="0" smtClean="0"/>
              <a:t>T1 </a:t>
            </a:r>
            <a:r>
              <a:rPr lang="en-GB" sz="2200" dirty="0"/>
              <a:t>(1.5 Mbps)		</a:t>
            </a:r>
            <a:r>
              <a:rPr lang="en-GB" sz="2200" dirty="0" smtClean="0"/>
              <a:t>	6.4 </a:t>
            </a:r>
            <a:r>
              <a:rPr lang="en-GB" sz="2200" dirty="0"/>
              <a:t>hours</a:t>
            </a:r>
          </a:p>
          <a:p>
            <a:pPr eaLnBrk="1" hangingPunct="1">
              <a:lnSpc>
                <a:spcPct val="90000"/>
              </a:lnSpc>
              <a:spcBef>
                <a:spcPts val="557"/>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a:t>			Ethernet (10 Mbps)	</a:t>
            </a:r>
            <a:r>
              <a:rPr lang="en-GB" sz="2200" dirty="0" smtClean="0"/>
              <a:t>57 </a:t>
            </a:r>
            <a:r>
              <a:rPr lang="en-GB" sz="2200" dirty="0"/>
              <a:t>minutes</a:t>
            </a:r>
          </a:p>
          <a:p>
            <a:pPr eaLnBrk="1" hangingPunct="1">
              <a:lnSpc>
                <a:spcPct val="90000"/>
              </a:lnSpc>
              <a:spcBef>
                <a:spcPts val="557"/>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a:t>			</a:t>
            </a:r>
            <a:r>
              <a:rPr lang="en-GB" sz="2200" dirty="0" smtClean="0"/>
              <a:t>T3 </a:t>
            </a:r>
            <a:r>
              <a:rPr lang="en-GB" sz="2200" dirty="0"/>
              <a:t>(45 Mbps)		</a:t>
            </a:r>
            <a:r>
              <a:rPr lang="en-GB" sz="2200" dirty="0" smtClean="0"/>
              <a:t>	13 </a:t>
            </a:r>
            <a:r>
              <a:rPr lang="en-GB" sz="2200" dirty="0"/>
              <a:t>minutes</a:t>
            </a:r>
          </a:p>
          <a:p>
            <a:pPr eaLnBrk="1" hangingPunct="1">
              <a:lnSpc>
                <a:spcPct val="90000"/>
              </a:lnSpc>
              <a:spcBef>
                <a:spcPts val="557"/>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a:t>			FDDI (100 Mbps)		6 minutes</a:t>
            </a:r>
          </a:p>
          <a:p>
            <a:pPr eaLnBrk="1" hangingPunct="1">
              <a:lnSpc>
                <a:spcPct val="90000"/>
              </a:lnSpc>
              <a:spcBef>
                <a:spcPts val="557"/>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a:t>			STS-3 (155 Mbps)	</a:t>
            </a:r>
            <a:r>
              <a:rPr lang="en-GB" sz="2200" dirty="0" smtClean="0"/>
              <a:t>4 </a:t>
            </a:r>
            <a:r>
              <a:rPr lang="en-GB" sz="2200" dirty="0"/>
              <a:t>minutes</a:t>
            </a:r>
          </a:p>
          <a:p>
            <a:pPr eaLnBrk="1" hangingPunct="1">
              <a:lnSpc>
                <a:spcPct val="90000"/>
              </a:lnSpc>
              <a:spcBef>
                <a:spcPts val="557"/>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a:t>			STS-12 (622 Mbps)	</a:t>
            </a:r>
            <a:r>
              <a:rPr lang="en-GB" sz="2200" dirty="0" smtClean="0"/>
              <a:t>55 </a:t>
            </a:r>
            <a:r>
              <a:rPr lang="en-GB" sz="2200" dirty="0"/>
              <a:t>seconds &lt; </a:t>
            </a:r>
            <a:r>
              <a:rPr lang="en-GB" sz="2200" dirty="0">
                <a:solidFill>
                  <a:srgbClr val="FF0000"/>
                </a:solidFill>
              </a:rPr>
              <a:t>120 seconds</a:t>
            </a:r>
          </a:p>
          <a:p>
            <a:pPr eaLnBrk="1" hangingPunct="1">
              <a:lnSpc>
                <a:spcPct val="90000"/>
              </a:lnSpc>
              <a:spcBef>
                <a:spcPts val="557"/>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a:t>			STS-24 (1.2 </a:t>
            </a:r>
            <a:r>
              <a:rPr lang="en-GB" sz="2200" dirty="0" err="1"/>
              <a:t>Gbps</a:t>
            </a:r>
            <a:r>
              <a:rPr lang="en-GB" sz="2200" dirty="0"/>
              <a:t>)	</a:t>
            </a:r>
            <a:r>
              <a:rPr lang="en-GB" sz="2200" dirty="0" smtClean="0"/>
              <a:t>28 </a:t>
            </a:r>
            <a:r>
              <a:rPr lang="en-GB" sz="2200" dirty="0"/>
              <a:t>seconds &lt; </a:t>
            </a:r>
            <a:r>
              <a:rPr lang="en-GB" sz="2200" dirty="0">
                <a:solidFill>
                  <a:srgbClr val="FF0000"/>
                </a:solidFill>
              </a:rPr>
              <a:t>120 seconds</a:t>
            </a:r>
          </a:p>
        </p:txBody>
      </p:sp>
      <p:grpSp>
        <p:nvGrpSpPr>
          <p:cNvPr id="2" name="Group 3"/>
          <p:cNvGrpSpPr>
            <a:grpSpLocks/>
          </p:cNvGrpSpPr>
          <p:nvPr/>
        </p:nvGrpSpPr>
        <p:grpSpPr bwMode="auto">
          <a:xfrm>
            <a:off x="1118752" y="4282230"/>
            <a:ext cx="6857522" cy="3024399"/>
            <a:chOff x="793" y="2224"/>
            <a:chExt cx="3927" cy="1681"/>
          </a:xfrm>
        </p:grpSpPr>
        <p:sp>
          <p:nvSpPr>
            <p:cNvPr id="44039" name="Line 4"/>
            <p:cNvSpPr>
              <a:spLocks noChangeShapeType="1"/>
            </p:cNvSpPr>
            <p:nvPr/>
          </p:nvSpPr>
          <p:spPr bwMode="auto">
            <a:xfrm>
              <a:off x="793" y="2416"/>
              <a:ext cx="3927" cy="1"/>
            </a:xfrm>
            <a:prstGeom prst="line">
              <a:avLst/>
            </a:prstGeom>
            <a:noFill/>
            <a:ln w="9360">
              <a:solidFill>
                <a:srgbClr val="000000"/>
              </a:solidFill>
              <a:miter lim="800000"/>
              <a:headEnd/>
              <a:tailEnd/>
            </a:ln>
          </p:spPr>
          <p:txBody>
            <a:bodyPr/>
            <a:lstStyle/>
            <a:p>
              <a:endParaRPr lang="en-US"/>
            </a:p>
          </p:txBody>
        </p:sp>
        <p:sp>
          <p:nvSpPr>
            <p:cNvPr id="44040" name="Line 5"/>
            <p:cNvSpPr>
              <a:spLocks noChangeShapeType="1"/>
            </p:cNvSpPr>
            <p:nvPr/>
          </p:nvSpPr>
          <p:spPr bwMode="auto">
            <a:xfrm>
              <a:off x="793" y="2224"/>
              <a:ext cx="3927" cy="1"/>
            </a:xfrm>
            <a:prstGeom prst="line">
              <a:avLst/>
            </a:prstGeom>
            <a:noFill/>
            <a:ln w="9360">
              <a:solidFill>
                <a:srgbClr val="000000"/>
              </a:solidFill>
              <a:miter lim="800000"/>
              <a:headEnd/>
              <a:tailEnd/>
            </a:ln>
          </p:spPr>
          <p:txBody>
            <a:bodyPr/>
            <a:lstStyle/>
            <a:p>
              <a:endParaRPr lang="en-US"/>
            </a:p>
          </p:txBody>
        </p:sp>
        <p:sp>
          <p:nvSpPr>
            <p:cNvPr id="44041" name="Line 6"/>
            <p:cNvSpPr>
              <a:spLocks noChangeShapeType="1"/>
            </p:cNvSpPr>
            <p:nvPr/>
          </p:nvSpPr>
          <p:spPr bwMode="auto">
            <a:xfrm>
              <a:off x="793" y="3904"/>
              <a:ext cx="3927" cy="1"/>
            </a:xfrm>
            <a:prstGeom prst="line">
              <a:avLst/>
            </a:prstGeom>
            <a:noFill/>
            <a:ln w="9360">
              <a:solidFill>
                <a:srgbClr val="000000"/>
              </a:solidFill>
              <a:miter lim="800000"/>
              <a:headEnd/>
              <a:tailEnd/>
            </a:ln>
          </p:spPr>
          <p:txBody>
            <a:bodyPr/>
            <a:lstStyle/>
            <a:p>
              <a:endParaRPr lang="en-US"/>
            </a:p>
          </p:txBody>
        </p:sp>
        <p:sp>
          <p:nvSpPr>
            <p:cNvPr id="44042" name="Line 7"/>
            <p:cNvSpPr>
              <a:spLocks noChangeShapeType="1"/>
            </p:cNvSpPr>
            <p:nvPr/>
          </p:nvSpPr>
          <p:spPr bwMode="auto">
            <a:xfrm>
              <a:off x="2380" y="2224"/>
              <a:ext cx="1" cy="1680"/>
            </a:xfrm>
            <a:prstGeom prst="line">
              <a:avLst/>
            </a:prstGeom>
            <a:noFill/>
            <a:ln w="9360">
              <a:solidFill>
                <a:srgbClr val="000000"/>
              </a:solidFill>
              <a:miter lim="800000"/>
              <a:headEnd/>
              <a:tailEnd/>
            </a:ln>
          </p:spPr>
          <p:txBody>
            <a:bodyPr/>
            <a:lstStyle/>
            <a:p>
              <a:endParaRPr lang="en-US"/>
            </a:p>
          </p:txBody>
        </p:sp>
      </p:grpSp>
    </p:spTree>
    <p:extLst>
      <p:ext uri="{BB962C8B-B14F-4D97-AF65-F5344CB8AC3E}">
        <p14:creationId xmlns="" xmlns:p14="http://schemas.microsoft.com/office/powerpoint/2010/main" val="127885379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1"/>
          <p:cNvSpPr>
            <a:spLocks noGrp="1" noChangeArrowheads="1"/>
          </p:cNvSpPr>
          <p:nvPr>
            <p:ph type="title"/>
          </p:nvPr>
        </p:nvSpPr>
        <p:spPr>
          <a:xfrm>
            <a:off x="754380" y="589703"/>
            <a:ext cx="8549640" cy="1295400"/>
          </a:xfrm>
        </p:spPr>
        <p:txBody>
          <a:bodyPr/>
          <a:lstStyle/>
          <a:p>
            <a:pPr eaLnBrk="1" hangingPunct="1">
              <a:tabLst>
                <a:tab pos="0" algn="l"/>
                <a:tab pos="509412" algn="l"/>
                <a:tab pos="1018824" algn="l"/>
                <a:tab pos="1528237" algn="l"/>
                <a:tab pos="2037649" algn="l"/>
                <a:tab pos="2547061" algn="l"/>
                <a:tab pos="3056473" algn="l"/>
                <a:tab pos="3565886" algn="l"/>
                <a:tab pos="4075298" algn="l"/>
                <a:tab pos="4584710" algn="l"/>
                <a:tab pos="5094122" algn="l"/>
                <a:tab pos="5603535" algn="l"/>
                <a:tab pos="6112947" algn="l"/>
                <a:tab pos="6622359" algn="l"/>
                <a:tab pos="7131771" algn="l"/>
                <a:tab pos="7641184" algn="l"/>
                <a:tab pos="8150596" algn="l"/>
                <a:tab pos="8660008" algn="l"/>
                <a:tab pos="9169420" algn="l"/>
                <a:tab pos="9678833" algn="l"/>
                <a:tab pos="10188245" algn="l"/>
              </a:tabLst>
            </a:pPr>
            <a:r>
              <a:rPr lang="en-GB" smtClean="0"/>
              <a:t>Keeping the Pipe Full</a:t>
            </a:r>
          </a:p>
        </p:txBody>
      </p:sp>
      <p:sp>
        <p:nvSpPr>
          <p:cNvPr id="45061" name="Rectangle 2"/>
          <p:cNvSpPr>
            <a:spLocks noGrp="1" noChangeArrowheads="1"/>
          </p:cNvSpPr>
          <p:nvPr>
            <p:ph type="body" idx="1"/>
          </p:nvPr>
        </p:nvSpPr>
        <p:spPr>
          <a:xfrm>
            <a:off x="754380" y="1861073"/>
            <a:ext cx="8549640" cy="5669279"/>
          </a:xfrm>
        </p:spPr>
        <p:txBody>
          <a:bodyPr/>
          <a:lstStyle/>
          <a:p>
            <a:pPr eaLnBrk="1" hangingPunct="1">
              <a:lnSpc>
                <a:spcPct val="80000"/>
              </a:lnSpc>
              <a:spcBef>
                <a:spcPts val="669"/>
              </a:spcBef>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700" dirty="0"/>
              <a:t>16-bit </a:t>
            </a:r>
            <a:r>
              <a:rPr lang="en-GB" sz="2700" b="1" dirty="0" err="1" smtClean="0">
                <a:latin typeface="Courier New" pitchFamily="49" charset="0"/>
              </a:rPr>
              <a:t>RcvWindow</a:t>
            </a:r>
            <a:r>
              <a:rPr lang="en-GB" sz="2700" b="1" dirty="0" smtClean="0">
                <a:latin typeface="Courier New" pitchFamily="49" charset="0"/>
              </a:rPr>
              <a:t> </a:t>
            </a:r>
            <a:r>
              <a:rPr lang="en-GB" sz="2700" dirty="0"/>
              <a:t>= 64kbytes</a:t>
            </a:r>
          </a:p>
          <a:p>
            <a:pPr eaLnBrk="1" hangingPunct="1">
              <a:lnSpc>
                <a:spcPct val="60000"/>
              </a:lnSpc>
              <a:spcBef>
                <a:spcPts val="669"/>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endParaRPr lang="en-GB" sz="2700" b="1" dirty="0">
              <a:latin typeface="Courier New" pitchFamily="49" charset="0"/>
            </a:endParaRPr>
          </a:p>
          <a:p>
            <a:pPr eaLnBrk="1" hangingPunct="1">
              <a:lnSpc>
                <a:spcPct val="80000"/>
              </a:lnSpc>
              <a:spcBef>
                <a:spcPts val="557"/>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a:t>			</a:t>
            </a:r>
            <a:r>
              <a:rPr lang="en-GB" sz="2200" dirty="0" smtClean="0"/>
              <a:t>Bandwidth</a:t>
            </a:r>
            <a:r>
              <a:rPr lang="en-GB" sz="2200" dirty="0"/>
              <a:t>		</a:t>
            </a:r>
            <a:r>
              <a:rPr lang="en-GB" sz="2200" dirty="0" smtClean="0"/>
              <a:t>	</a:t>
            </a:r>
            <a:r>
              <a:rPr lang="en-GB" sz="2200" dirty="0"/>
              <a:t>	</a:t>
            </a:r>
            <a:r>
              <a:rPr lang="en-GB" sz="2200" b="1" dirty="0"/>
              <a:t>Delay x Bandwidth Product</a:t>
            </a:r>
          </a:p>
          <a:p>
            <a:pPr eaLnBrk="1" hangingPunct="1">
              <a:lnSpc>
                <a:spcPct val="80000"/>
              </a:lnSpc>
              <a:spcBef>
                <a:spcPts val="557"/>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a:t>			</a:t>
            </a:r>
            <a:r>
              <a:rPr lang="en-GB" sz="2200" dirty="0" smtClean="0"/>
              <a:t>T1 </a:t>
            </a:r>
            <a:r>
              <a:rPr lang="en-GB" sz="2200" dirty="0"/>
              <a:t>(1.5 Mbps)		</a:t>
            </a:r>
            <a:r>
              <a:rPr lang="en-GB" sz="2200" dirty="0" smtClean="0"/>
              <a:t>	18KB</a:t>
            </a:r>
            <a:endParaRPr lang="en-GB" sz="2200" dirty="0"/>
          </a:p>
          <a:p>
            <a:pPr eaLnBrk="1" hangingPunct="1">
              <a:lnSpc>
                <a:spcPct val="80000"/>
              </a:lnSpc>
              <a:spcBef>
                <a:spcPts val="557"/>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a:t>			</a:t>
            </a:r>
            <a:r>
              <a:rPr lang="en-GB" sz="2200" dirty="0" smtClean="0"/>
              <a:t>Ethernet </a:t>
            </a:r>
            <a:r>
              <a:rPr lang="en-GB" sz="2200" dirty="0"/>
              <a:t>(10 Mbps)	</a:t>
            </a:r>
            <a:r>
              <a:rPr lang="en-GB" sz="2200" dirty="0">
                <a:solidFill>
                  <a:srgbClr val="FF0000"/>
                </a:solidFill>
              </a:rPr>
              <a:t>122KB</a:t>
            </a:r>
          </a:p>
          <a:p>
            <a:pPr eaLnBrk="1" hangingPunct="1">
              <a:lnSpc>
                <a:spcPct val="80000"/>
              </a:lnSpc>
              <a:spcBef>
                <a:spcPts val="557"/>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a:t>			</a:t>
            </a:r>
            <a:r>
              <a:rPr lang="en-GB" sz="2200" dirty="0" smtClean="0"/>
              <a:t>T3 </a:t>
            </a:r>
            <a:r>
              <a:rPr lang="en-GB" sz="2200" dirty="0"/>
              <a:t>(45 Mbps)		</a:t>
            </a:r>
            <a:r>
              <a:rPr lang="en-GB" sz="2200" dirty="0" smtClean="0"/>
              <a:t>	</a:t>
            </a:r>
            <a:r>
              <a:rPr lang="en-GB" sz="2200" dirty="0" smtClean="0">
                <a:solidFill>
                  <a:srgbClr val="FF0000"/>
                </a:solidFill>
              </a:rPr>
              <a:t>549KB</a:t>
            </a:r>
            <a:endParaRPr lang="en-GB" sz="2200" dirty="0">
              <a:solidFill>
                <a:srgbClr val="FF0000"/>
              </a:solidFill>
            </a:endParaRPr>
          </a:p>
          <a:p>
            <a:pPr eaLnBrk="1" hangingPunct="1">
              <a:lnSpc>
                <a:spcPct val="80000"/>
              </a:lnSpc>
              <a:spcBef>
                <a:spcPts val="557"/>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a:t>			</a:t>
            </a:r>
            <a:r>
              <a:rPr lang="en-GB" sz="2200" dirty="0" smtClean="0"/>
              <a:t>FDDI </a:t>
            </a:r>
            <a:r>
              <a:rPr lang="en-GB" sz="2200" dirty="0"/>
              <a:t>(100 Mbps)	</a:t>
            </a:r>
            <a:r>
              <a:rPr lang="en-GB" sz="2200" dirty="0" smtClean="0"/>
              <a:t>	</a:t>
            </a:r>
            <a:r>
              <a:rPr lang="en-GB" sz="2200" dirty="0" smtClean="0">
                <a:solidFill>
                  <a:srgbClr val="FF0000"/>
                </a:solidFill>
              </a:rPr>
              <a:t>1.2MB</a:t>
            </a:r>
            <a:endParaRPr lang="en-GB" sz="2200" dirty="0">
              <a:solidFill>
                <a:srgbClr val="FF0000"/>
              </a:solidFill>
            </a:endParaRPr>
          </a:p>
          <a:p>
            <a:pPr eaLnBrk="1" hangingPunct="1">
              <a:lnSpc>
                <a:spcPct val="80000"/>
              </a:lnSpc>
              <a:spcBef>
                <a:spcPts val="557"/>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a:t>			</a:t>
            </a:r>
            <a:r>
              <a:rPr lang="en-GB" sz="2200" dirty="0" smtClean="0"/>
              <a:t>STS-3 </a:t>
            </a:r>
            <a:r>
              <a:rPr lang="en-GB" sz="2200" dirty="0"/>
              <a:t>(155 Mbps)	</a:t>
            </a:r>
            <a:r>
              <a:rPr lang="en-GB" sz="2200" dirty="0">
                <a:solidFill>
                  <a:srgbClr val="FF0000"/>
                </a:solidFill>
              </a:rPr>
              <a:t>1.8MB</a:t>
            </a:r>
          </a:p>
          <a:p>
            <a:pPr eaLnBrk="1" hangingPunct="1">
              <a:lnSpc>
                <a:spcPct val="80000"/>
              </a:lnSpc>
              <a:spcBef>
                <a:spcPts val="557"/>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a:t>			</a:t>
            </a:r>
            <a:r>
              <a:rPr lang="en-GB" sz="2200" dirty="0" smtClean="0"/>
              <a:t>STS-12 </a:t>
            </a:r>
            <a:r>
              <a:rPr lang="en-GB" sz="2200" dirty="0"/>
              <a:t>(622 Mbps)	</a:t>
            </a:r>
            <a:r>
              <a:rPr lang="en-GB" sz="2200" dirty="0">
                <a:solidFill>
                  <a:srgbClr val="FF0000"/>
                </a:solidFill>
              </a:rPr>
              <a:t>7.4MB</a:t>
            </a:r>
          </a:p>
          <a:p>
            <a:pPr eaLnBrk="1" hangingPunct="1">
              <a:lnSpc>
                <a:spcPct val="80000"/>
              </a:lnSpc>
              <a:spcBef>
                <a:spcPts val="557"/>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200" dirty="0"/>
              <a:t>			</a:t>
            </a:r>
            <a:r>
              <a:rPr lang="en-GB" sz="2200" dirty="0" smtClean="0"/>
              <a:t>STS-24 </a:t>
            </a:r>
            <a:r>
              <a:rPr lang="en-GB" sz="2200" dirty="0"/>
              <a:t>(1.2 </a:t>
            </a:r>
            <a:r>
              <a:rPr lang="en-GB" sz="2200" dirty="0" err="1"/>
              <a:t>Gbps</a:t>
            </a:r>
            <a:r>
              <a:rPr lang="en-GB" sz="2200" dirty="0"/>
              <a:t>)	</a:t>
            </a:r>
            <a:r>
              <a:rPr lang="en-GB" sz="2200" dirty="0">
                <a:solidFill>
                  <a:srgbClr val="FF0000"/>
                </a:solidFill>
              </a:rPr>
              <a:t>14.8MB</a:t>
            </a:r>
          </a:p>
          <a:p>
            <a:pPr eaLnBrk="1" hangingPunct="1">
              <a:lnSpc>
                <a:spcPct val="50000"/>
              </a:lnSpc>
              <a:spcBef>
                <a:spcPts val="669"/>
              </a:spcBef>
              <a:buClr>
                <a:srgbClr val="FF0000"/>
              </a:buClr>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endParaRPr lang="en-GB" sz="2700" dirty="0">
              <a:solidFill>
                <a:srgbClr val="FF0000"/>
              </a:solidFill>
            </a:endParaRPr>
          </a:p>
          <a:p>
            <a:pPr eaLnBrk="1" hangingPunct="1">
              <a:lnSpc>
                <a:spcPct val="80000"/>
              </a:lnSpc>
              <a:spcBef>
                <a:spcPts val="669"/>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700" b="1" dirty="0"/>
              <a:t>      </a:t>
            </a:r>
            <a:r>
              <a:rPr lang="en-GB" sz="2400" b="1" dirty="0" smtClean="0"/>
              <a:t> </a:t>
            </a:r>
            <a:r>
              <a:rPr lang="en-GB" sz="2400" b="1" dirty="0"/>
              <a:t>assuming 100ms </a:t>
            </a:r>
            <a:r>
              <a:rPr lang="en-GB" sz="2400" b="1" dirty="0" smtClean="0"/>
              <a:t>RTT</a:t>
            </a:r>
          </a:p>
          <a:p>
            <a:pPr indent="0" eaLnBrk="1" hangingPunct="1">
              <a:lnSpc>
                <a:spcPct val="80000"/>
              </a:lnSpc>
              <a:spcBef>
                <a:spcPts val="669"/>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400" dirty="0" smtClean="0"/>
              <a:t>Things improve by a factor 10 if RTT is 10ms instead, but we still quickly have a problem</a:t>
            </a:r>
          </a:p>
          <a:p>
            <a:pPr indent="0" eaLnBrk="1" hangingPunct="1">
              <a:lnSpc>
                <a:spcPct val="80000"/>
              </a:lnSpc>
              <a:spcBef>
                <a:spcPts val="669"/>
              </a:spcBef>
              <a:buNone/>
              <a:tabLst>
                <a:tab pos="505875" algn="l"/>
                <a:tab pos="1015287" algn="l"/>
                <a:tab pos="1524699" algn="l"/>
                <a:tab pos="2034111" algn="l"/>
                <a:tab pos="2543524" algn="l"/>
                <a:tab pos="3052936" algn="l"/>
                <a:tab pos="3562348" algn="l"/>
                <a:tab pos="4071760" algn="l"/>
                <a:tab pos="4581173" algn="l"/>
                <a:tab pos="5090585" algn="l"/>
                <a:tab pos="5599997" algn="l"/>
                <a:tab pos="6109409" algn="l"/>
                <a:tab pos="6618822" algn="l"/>
                <a:tab pos="7128234" algn="l"/>
                <a:tab pos="7637646" algn="l"/>
                <a:tab pos="8147058" algn="l"/>
                <a:tab pos="8656470" algn="l"/>
                <a:tab pos="9165883" algn="l"/>
                <a:tab pos="9675295" algn="l"/>
                <a:tab pos="10184707" algn="l"/>
              </a:tabLst>
            </a:pPr>
            <a:r>
              <a:rPr lang="en-GB" sz="2400" dirty="0" smtClean="0"/>
              <a:t>TCP allows negotiation of window scaling through TCP options</a:t>
            </a:r>
            <a:endParaRPr lang="en-GB" sz="2400" dirty="0"/>
          </a:p>
        </p:txBody>
      </p:sp>
      <p:sp>
        <p:nvSpPr>
          <p:cNvPr id="45062" name="Line 3"/>
          <p:cNvSpPr>
            <a:spLocks noChangeShapeType="1"/>
          </p:cNvSpPr>
          <p:nvPr/>
        </p:nvSpPr>
        <p:spPr bwMode="auto">
          <a:xfrm>
            <a:off x="1809115" y="2955185"/>
            <a:ext cx="6949440" cy="1799"/>
          </a:xfrm>
          <a:prstGeom prst="line">
            <a:avLst/>
          </a:prstGeom>
          <a:noFill/>
          <a:ln w="9360">
            <a:solidFill>
              <a:srgbClr val="000000"/>
            </a:solidFill>
            <a:miter lim="800000"/>
            <a:headEnd/>
            <a:tailEnd/>
          </a:ln>
        </p:spPr>
        <p:txBody>
          <a:bodyPr lIns="101882" tIns="50941" rIns="101882" bIns="50941"/>
          <a:lstStyle/>
          <a:p>
            <a:endParaRPr lang="en-US"/>
          </a:p>
        </p:txBody>
      </p:sp>
      <p:sp>
        <p:nvSpPr>
          <p:cNvPr id="45063" name="Line 4"/>
          <p:cNvSpPr>
            <a:spLocks noChangeShapeType="1"/>
          </p:cNvSpPr>
          <p:nvPr/>
        </p:nvSpPr>
        <p:spPr bwMode="auto">
          <a:xfrm>
            <a:off x="1809115" y="3300625"/>
            <a:ext cx="6949440" cy="1799"/>
          </a:xfrm>
          <a:prstGeom prst="line">
            <a:avLst/>
          </a:prstGeom>
          <a:noFill/>
          <a:ln w="9360">
            <a:solidFill>
              <a:srgbClr val="000000"/>
            </a:solidFill>
            <a:miter lim="800000"/>
            <a:headEnd/>
            <a:tailEnd/>
          </a:ln>
        </p:spPr>
        <p:txBody>
          <a:bodyPr lIns="101882" tIns="50941" rIns="101882" bIns="50941"/>
          <a:lstStyle/>
          <a:p>
            <a:endParaRPr lang="en-US"/>
          </a:p>
        </p:txBody>
      </p:sp>
      <p:sp>
        <p:nvSpPr>
          <p:cNvPr id="45064" name="Line 5"/>
          <p:cNvSpPr>
            <a:spLocks noChangeShapeType="1"/>
          </p:cNvSpPr>
          <p:nvPr/>
        </p:nvSpPr>
        <p:spPr bwMode="auto">
          <a:xfrm>
            <a:off x="1809115" y="5794905"/>
            <a:ext cx="6949440" cy="1799"/>
          </a:xfrm>
          <a:prstGeom prst="line">
            <a:avLst/>
          </a:prstGeom>
          <a:noFill/>
          <a:ln w="9360">
            <a:solidFill>
              <a:srgbClr val="000000"/>
            </a:solidFill>
            <a:miter lim="800000"/>
            <a:headEnd/>
            <a:tailEnd/>
          </a:ln>
        </p:spPr>
        <p:txBody>
          <a:bodyPr lIns="101882" tIns="50941" rIns="101882" bIns="50941"/>
          <a:lstStyle/>
          <a:p>
            <a:endParaRPr lang="en-US"/>
          </a:p>
        </p:txBody>
      </p:sp>
      <p:sp>
        <p:nvSpPr>
          <p:cNvPr id="45065" name="Line 6"/>
          <p:cNvSpPr>
            <a:spLocks noChangeShapeType="1"/>
          </p:cNvSpPr>
          <p:nvPr/>
        </p:nvSpPr>
        <p:spPr bwMode="auto">
          <a:xfrm>
            <a:off x="4803935" y="2955185"/>
            <a:ext cx="1746" cy="2834640"/>
          </a:xfrm>
          <a:prstGeom prst="line">
            <a:avLst/>
          </a:prstGeom>
          <a:noFill/>
          <a:ln w="9360">
            <a:solidFill>
              <a:srgbClr val="000000"/>
            </a:solidFill>
            <a:miter lim="800000"/>
            <a:headEnd/>
            <a:tailEnd/>
          </a:ln>
        </p:spPr>
        <p:txBody>
          <a:bodyPr lIns="101882" tIns="50941" rIns="101882" bIns="50941"/>
          <a:lstStyle/>
          <a:p>
            <a:endParaRPr lang="en-US"/>
          </a:p>
        </p:txBody>
      </p:sp>
      <p:sp>
        <p:nvSpPr>
          <p:cNvPr id="2" name="Slide Number Placeholder 1"/>
          <p:cNvSpPr>
            <a:spLocks noGrp="1"/>
          </p:cNvSpPr>
          <p:nvPr>
            <p:ph type="sldNum" sz="quarter" idx="10"/>
          </p:nvPr>
        </p:nvSpPr>
        <p:spPr/>
        <p:txBody>
          <a:bodyPr/>
          <a:lstStyle/>
          <a:p>
            <a:fld id="{3D3B5F21-1A54-0B47-ADF7-1313D7E1CAF8}" type="slidenum">
              <a:rPr lang="en-US" smtClean="0"/>
              <a:pPr/>
              <a:t>8</a:t>
            </a:fld>
            <a:endParaRPr lang="en-US"/>
          </a:p>
        </p:txBody>
      </p:sp>
    </p:spTree>
    <p:extLst>
      <p:ext uri="{BB962C8B-B14F-4D97-AF65-F5344CB8AC3E}">
        <p14:creationId xmlns="" xmlns:p14="http://schemas.microsoft.com/office/powerpoint/2010/main" val="340934090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US" dirty="0"/>
              <a:t>Principles of Congestion Control</a:t>
            </a:r>
          </a:p>
        </p:txBody>
      </p:sp>
      <p:sp>
        <p:nvSpPr>
          <p:cNvPr id="200707" name="Rectangle 3"/>
          <p:cNvSpPr>
            <a:spLocks noGrp="1" noChangeArrowheads="1"/>
          </p:cNvSpPr>
          <p:nvPr>
            <p:ph type="body" sz="half" idx="1"/>
          </p:nvPr>
        </p:nvSpPr>
        <p:spPr>
          <a:xfrm>
            <a:off x="38484" y="1967502"/>
            <a:ext cx="9968604" cy="5804898"/>
          </a:xfrm>
        </p:spPr>
        <p:txBody>
          <a:bodyPr/>
          <a:lstStyle/>
          <a:p>
            <a:r>
              <a:rPr lang="en-US" sz="2700" dirty="0" smtClean="0"/>
              <a:t>What is meant by congestion?</a:t>
            </a:r>
          </a:p>
          <a:p>
            <a:pPr lvl="1"/>
            <a:r>
              <a:rPr lang="en-US" sz="2200" dirty="0" smtClean="0"/>
              <a:t>the </a:t>
            </a:r>
            <a:r>
              <a:rPr lang="en-US" sz="2200" dirty="0" smtClean="0"/>
              <a:t>amount of traffic arriving at a network link exceeds the link rate for an “excessive time period</a:t>
            </a:r>
            <a:r>
              <a:rPr lang="en-US" sz="2200" dirty="0" smtClean="0"/>
              <a:t>” (over-runs the buffer)</a:t>
            </a:r>
            <a:endParaRPr lang="en-US" sz="2200" dirty="0" smtClean="0"/>
          </a:p>
          <a:p>
            <a:pPr lvl="1"/>
            <a:r>
              <a:rPr lang="en-US" sz="2200" dirty="0" smtClean="0"/>
              <a:t>caused by sources </a:t>
            </a:r>
            <a:r>
              <a:rPr lang="en-US" sz="2200" dirty="0"/>
              <a:t>sending too much </a:t>
            </a:r>
            <a:r>
              <a:rPr lang="en-US" sz="2200" dirty="0" smtClean="0"/>
              <a:t>data for the </a:t>
            </a:r>
            <a:r>
              <a:rPr lang="en-US" sz="2200" i="1" dirty="0" smtClean="0">
                <a:solidFill>
                  <a:srgbClr val="000099"/>
                </a:solidFill>
              </a:rPr>
              <a:t>link </a:t>
            </a:r>
            <a:r>
              <a:rPr lang="en-US" sz="2200" dirty="0" smtClean="0"/>
              <a:t>to handle</a:t>
            </a:r>
          </a:p>
          <a:p>
            <a:pPr lvl="2"/>
            <a:r>
              <a:rPr lang="en-US" dirty="0" smtClean="0"/>
              <a:t>note that it’s the network that is limiting the traffic flow in this case, not the receiver</a:t>
            </a:r>
          </a:p>
          <a:p>
            <a:pPr lvl="1"/>
            <a:r>
              <a:rPr lang="en-US" sz="2200" dirty="0" smtClean="0"/>
              <a:t>causes </a:t>
            </a:r>
            <a:r>
              <a:rPr lang="en-US" sz="2200" dirty="0" smtClean="0"/>
              <a:t>router queues to fill up and overflow</a:t>
            </a:r>
          </a:p>
          <a:p>
            <a:r>
              <a:rPr lang="en-US" sz="2700" dirty="0" smtClean="0"/>
              <a:t>Consequences </a:t>
            </a:r>
            <a:r>
              <a:rPr lang="en-US" sz="2700" b="1" dirty="0" smtClean="0"/>
              <a:t>(Why is congestion bad?)</a:t>
            </a:r>
            <a:endParaRPr lang="en-US" sz="2700" dirty="0" smtClean="0"/>
          </a:p>
          <a:p>
            <a:pPr lvl="1"/>
            <a:r>
              <a:rPr lang="en-US" sz="2200" dirty="0" smtClean="0"/>
              <a:t>packets get lost at routers</a:t>
            </a:r>
          </a:p>
          <a:p>
            <a:pPr lvl="1"/>
            <a:r>
              <a:rPr lang="en-US" sz="2200" dirty="0" smtClean="0"/>
              <a:t>network delays get large</a:t>
            </a:r>
          </a:p>
          <a:p>
            <a:pPr lvl="1"/>
            <a:r>
              <a:rPr lang="en-US" sz="2200" u="sng" dirty="0" smtClean="0"/>
              <a:t>network throughput can actually drop as load increases</a:t>
            </a:r>
          </a:p>
          <a:p>
            <a:pPr lvl="2"/>
            <a:r>
              <a:rPr lang="en-US" dirty="0" smtClean="0"/>
              <a:t>this happens because packets may be dropped after passing through several routers, wasting the capacity of “upstream” links</a:t>
            </a:r>
          </a:p>
          <a:p>
            <a:pPr lvl="2"/>
            <a:r>
              <a:rPr lang="en-US" dirty="0" smtClean="0"/>
              <a:t>since some network effort is wasted, throughput drops below peak</a:t>
            </a:r>
          </a:p>
          <a:p>
            <a:endParaRPr lang="en-US" sz="2200" dirty="0"/>
          </a:p>
        </p:txBody>
      </p:sp>
      <p:sp>
        <p:nvSpPr>
          <p:cNvPr id="2" name="Slide Number Placeholder 1"/>
          <p:cNvSpPr>
            <a:spLocks noGrp="1"/>
          </p:cNvSpPr>
          <p:nvPr>
            <p:ph type="sldNum" sz="quarter" idx="10"/>
          </p:nvPr>
        </p:nvSpPr>
        <p:spPr/>
        <p:txBody>
          <a:bodyPr/>
          <a:lstStyle/>
          <a:p>
            <a:fld id="{3D3B5F21-1A54-0B47-ADF7-1313D7E1CAF8}"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c:\winapps\msoffice\powerpnt\template\clrovrhd\dbllinec.ppt</Template>
  <TotalTime>80152814</TotalTime>
  <Pages>9</Pages>
  <Words>2673</Words>
  <Application>Microsoft Office PowerPoint</Application>
  <PresentationFormat>Custom</PresentationFormat>
  <Paragraphs>468</Paragraphs>
  <Slides>32</Slides>
  <Notes>32</Notes>
  <HiddenSlides>0</HiddenSlides>
  <MMClips>0</MMClips>
  <ScaleCrop>false</ScaleCrop>
  <HeadingPairs>
    <vt:vector size="6" baseType="variant">
      <vt:variant>
        <vt:lpstr>Theme</vt:lpstr>
      </vt:variant>
      <vt:variant>
        <vt:i4>2</vt:i4>
      </vt:variant>
      <vt:variant>
        <vt:lpstr>Embedded OLE Servers</vt:lpstr>
      </vt:variant>
      <vt:variant>
        <vt:i4>3</vt:i4>
      </vt:variant>
      <vt:variant>
        <vt:lpstr>Slide Titles</vt:lpstr>
      </vt:variant>
      <vt:variant>
        <vt:i4>32</vt:i4>
      </vt:variant>
    </vt:vector>
  </HeadingPairs>
  <TitlesOfParts>
    <vt:vector size="37" baseType="lpstr">
      <vt:lpstr>1_Blank Presentation</vt:lpstr>
      <vt:lpstr>Blank Presentation</vt:lpstr>
      <vt:lpstr>VISIO</vt:lpstr>
      <vt:lpstr>Equation</vt:lpstr>
      <vt:lpstr>Worksheet</vt:lpstr>
      <vt:lpstr>12. TCP Flow Control and  Congestion Control – Part 1</vt:lpstr>
      <vt:lpstr>TCP Flow Control</vt:lpstr>
      <vt:lpstr>How TCP Flow Control Works</vt:lpstr>
      <vt:lpstr>Silly Window Syndrome</vt:lpstr>
      <vt:lpstr>Silly Window Syndrome Solutions</vt:lpstr>
      <vt:lpstr>Nagle’s Algorithm</vt:lpstr>
      <vt:lpstr>Protection Against Wrap Around</vt:lpstr>
      <vt:lpstr>Keeping the Pipe Full</vt:lpstr>
      <vt:lpstr>Principles of Congestion Control</vt:lpstr>
      <vt:lpstr>Congestion Scenario 1 </vt:lpstr>
      <vt:lpstr>Congestion Scenario 2 </vt:lpstr>
      <vt:lpstr>Congestion Scenario 2a</vt:lpstr>
      <vt:lpstr>Congestion Scenario 2b</vt:lpstr>
      <vt:lpstr>Congestion Scenario 2c</vt:lpstr>
      <vt:lpstr>Congestion Scenario 3 </vt:lpstr>
      <vt:lpstr>Congestion Scenario 3 </vt:lpstr>
      <vt:lpstr>Congestion Control Options</vt:lpstr>
      <vt:lpstr>TCP Congestion Control Big Picture</vt:lpstr>
      <vt:lpstr>AIMD:  Additive Increase</vt:lpstr>
      <vt:lpstr>AIMD:  Multiplicative Decrease</vt:lpstr>
      <vt:lpstr>Basic AIMD Behavior</vt:lpstr>
      <vt:lpstr>Slide 22</vt:lpstr>
      <vt:lpstr>TCP Evolution (2 connections – same RTT) 100Mbps Link, small buffer - 80Mbps/20Mpbs initial shares</vt:lpstr>
      <vt:lpstr>TCP Evolution (2 connections – same RTT)</vt:lpstr>
      <vt:lpstr>TCP Evolution (2 connections – different RTT) 100Mbps Link, small buffer - 80Mbps/20Mpbs initial shares</vt:lpstr>
      <vt:lpstr>Simulation for Large and Small Buffers</vt:lpstr>
      <vt:lpstr>Exercise</vt:lpstr>
      <vt:lpstr>Exercise</vt:lpstr>
      <vt:lpstr>Exercises</vt:lpstr>
      <vt:lpstr>Exercises</vt:lpstr>
      <vt:lpstr>Exercises</vt:lpstr>
      <vt:lpstr>Exercises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ATM Network Control</dc:title>
  <dc:creator>Guerin</dc:creator>
  <cp:lastModifiedBy>Roch Guerin</cp:lastModifiedBy>
  <cp:revision>1007</cp:revision>
  <cp:lastPrinted>2013-10-17T18:56:00Z</cp:lastPrinted>
  <dcterms:created xsi:type="dcterms:W3CDTF">2013-06-28T18:00:13Z</dcterms:created>
  <dcterms:modified xsi:type="dcterms:W3CDTF">2017-10-09T16:43:34Z</dcterms:modified>
</cp:coreProperties>
</file>