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</p:sldMasterIdLst>
  <p:notesMasterIdLst>
    <p:notesMasterId r:id="rId32"/>
  </p:notesMasterIdLst>
  <p:handoutMasterIdLst>
    <p:handoutMasterId r:id="rId33"/>
  </p:handoutMasterIdLst>
  <p:sldIdLst>
    <p:sldId id="362" r:id="rId3"/>
    <p:sldId id="475" r:id="rId4"/>
    <p:sldId id="528" r:id="rId5"/>
    <p:sldId id="476" r:id="rId6"/>
    <p:sldId id="477" r:id="rId7"/>
    <p:sldId id="465" r:id="rId8"/>
    <p:sldId id="518" r:id="rId9"/>
    <p:sldId id="514" r:id="rId10"/>
    <p:sldId id="515" r:id="rId11"/>
    <p:sldId id="516" r:id="rId12"/>
    <p:sldId id="500" r:id="rId13"/>
    <p:sldId id="533" r:id="rId14"/>
    <p:sldId id="501" r:id="rId15"/>
    <p:sldId id="468" r:id="rId16"/>
    <p:sldId id="469" r:id="rId17"/>
    <p:sldId id="470" r:id="rId18"/>
    <p:sldId id="531" r:id="rId19"/>
    <p:sldId id="529" r:id="rId20"/>
    <p:sldId id="530" r:id="rId21"/>
    <p:sldId id="532" r:id="rId22"/>
    <p:sldId id="486" r:id="rId23"/>
    <p:sldId id="534" r:id="rId24"/>
    <p:sldId id="535" r:id="rId25"/>
    <p:sldId id="536" r:id="rId26"/>
    <p:sldId id="537" r:id="rId27"/>
    <p:sldId id="540" r:id="rId28"/>
    <p:sldId id="541" r:id="rId29"/>
    <p:sldId id="542" r:id="rId30"/>
    <p:sldId id="543" r:id="rId31"/>
  </p:sldIdLst>
  <p:sldSz cx="10058400" cy="7772400"/>
  <p:notesSz cx="7315200" cy="96012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FFFFDB"/>
    <a:srgbClr val="FFFFA3"/>
    <a:srgbClr val="FFFF89"/>
    <a:srgbClr val="F7E324"/>
    <a:srgbClr val="CAFEB2"/>
    <a:srgbClr val="70898E"/>
    <a:srgbClr val="8BA8AD"/>
    <a:srgbClr val="A7C8CD"/>
    <a:srgbClr val="50B1C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7" autoAdjust="0"/>
    <p:restoredTop sz="91892" autoAdjust="0"/>
  </p:normalViewPr>
  <p:slideViewPr>
    <p:cSldViewPr snapToGrid="0">
      <p:cViewPr varScale="1">
        <p:scale>
          <a:sx n="77" d="100"/>
          <a:sy n="77" d="100"/>
        </p:scale>
        <p:origin x="-102" y="-73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6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8790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defTabSz="98790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56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8790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defTabSz="987905">
              <a:defRPr sz="1000" i="1"/>
            </a:lvl1pPr>
          </a:lstStyle>
          <a:p>
            <a:pPr>
              <a:defRPr/>
            </a:pPr>
            <a:fld id="{9FFC03EE-2879-4F41-A72A-15A9C64D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62701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6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87905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defTabSz="987905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56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87905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defTabSz="987905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FA952C1-0F39-B041-8D51-B7A31F96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7"/>
            <a:ext cx="536216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0" tIns="49419" rIns="97190" bIns="49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720725"/>
            <a:ext cx="4660900" cy="360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2216914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66725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33450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8588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65313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66E4A-7140-6A48-9BA4-B7989D740E0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CF936368-B893-4FE4-BD4E-C1FAAC835BAE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11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149507" name="Text Box 1"/>
          <p:cNvSpPr txBox="1">
            <a:spLocks noChangeArrowheads="1"/>
          </p:cNvSpPr>
          <p:nvPr/>
        </p:nvSpPr>
        <p:spPr bwMode="auto">
          <a:xfrm>
            <a:off x="2269109" y="719821"/>
            <a:ext cx="2775728" cy="36012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4839" tIns="47419" rIns="94839" bIns="47419" anchor="ctr"/>
          <a:lstStyle/>
          <a:p>
            <a:endParaRPr lang="en-US">
              <a:ea typeface="msmincho" charset="0"/>
              <a:cs typeface="msmincho" charset="0"/>
            </a:endParaRPr>
          </a:p>
        </p:txBody>
      </p:sp>
      <p:sp>
        <p:nvSpPr>
          <p:cNvPr id="149508" name="Rectangle 2"/>
          <p:cNvSpPr>
            <a:spLocks noGrp="1" noChangeArrowheads="1"/>
          </p:cNvSpPr>
          <p:nvPr>
            <p:ph type="body"/>
          </p:nvPr>
        </p:nvSpPr>
        <p:spPr>
          <a:xfrm>
            <a:off x="731646" y="4562474"/>
            <a:ext cx="5849395" cy="43189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CF936368-B893-4FE4-BD4E-C1FAAC835BAE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12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149507" name="Text Box 1"/>
          <p:cNvSpPr txBox="1">
            <a:spLocks noChangeArrowheads="1"/>
          </p:cNvSpPr>
          <p:nvPr/>
        </p:nvSpPr>
        <p:spPr bwMode="auto">
          <a:xfrm>
            <a:off x="2269109" y="719821"/>
            <a:ext cx="2775728" cy="36012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4839" tIns="47419" rIns="94839" bIns="47419" anchor="ctr"/>
          <a:lstStyle/>
          <a:p>
            <a:endParaRPr lang="en-US">
              <a:ea typeface="msmincho" charset="0"/>
              <a:cs typeface="msmincho" charset="0"/>
            </a:endParaRPr>
          </a:p>
        </p:txBody>
      </p:sp>
      <p:sp>
        <p:nvSpPr>
          <p:cNvPr id="149508" name="Rectangle 2"/>
          <p:cNvSpPr>
            <a:spLocks noGrp="1" noChangeArrowheads="1"/>
          </p:cNvSpPr>
          <p:nvPr>
            <p:ph type="body"/>
          </p:nvPr>
        </p:nvSpPr>
        <p:spPr>
          <a:xfrm>
            <a:off x="731646" y="4562474"/>
            <a:ext cx="5849395" cy="43189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478D9D8-A94B-4DA3-B227-601B2134C355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02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91031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922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9229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9229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922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216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9229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8415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230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216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737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180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214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BC5E4C52-B643-46FE-A582-9646AE62455F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8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147459" name="Text Box 1"/>
          <p:cNvSpPr txBox="1">
            <a:spLocks noChangeArrowheads="1"/>
          </p:cNvSpPr>
          <p:nvPr/>
        </p:nvSpPr>
        <p:spPr bwMode="auto">
          <a:xfrm>
            <a:off x="4142221" y="9118423"/>
            <a:ext cx="3170465" cy="4806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 anchor="b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fld id="{B51996D9-9DC1-4191-A155-82C09106B2EE}" type="slidenum">
              <a:rPr lang="en-GB" sz="1200">
                <a:solidFill>
                  <a:srgbClr val="000000"/>
                </a:solidFill>
                <a:ea typeface="宋体" charset="0"/>
                <a:cs typeface="宋体" charset="0"/>
              </a:rPr>
              <a:pPr>
                <a:tabLst>
                  <a:tab pos="0" algn="l"/>
                  <a:tab pos="474254" algn="l"/>
                  <a:tab pos="948507" algn="l"/>
                  <a:tab pos="1422761" algn="l"/>
                  <a:tab pos="1897014" algn="l"/>
                  <a:tab pos="2371268" algn="l"/>
                  <a:tab pos="2845521" algn="l"/>
                  <a:tab pos="3319775" algn="l"/>
                  <a:tab pos="3794028" algn="l"/>
                  <a:tab pos="4268282" algn="l"/>
                  <a:tab pos="4742536" algn="l"/>
                  <a:tab pos="5216789" algn="l"/>
                  <a:tab pos="5691043" algn="l"/>
                  <a:tab pos="6165296" algn="l"/>
                  <a:tab pos="6639550" algn="l"/>
                  <a:tab pos="7113803" algn="l"/>
                  <a:tab pos="7588057" algn="l"/>
                  <a:tab pos="8062311" algn="l"/>
                  <a:tab pos="8536564" algn="l"/>
                  <a:tab pos="9010818" algn="l"/>
                  <a:tab pos="9485071" algn="l"/>
                </a:tabLst>
              </a:pPr>
              <a:t>8</a:t>
            </a:fld>
            <a:endParaRPr lang="en-GB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0" name="Text Box 2"/>
          <p:cNvSpPr txBox="1">
            <a:spLocks noChangeArrowheads="1"/>
          </p:cNvSpPr>
          <p:nvPr/>
        </p:nvSpPr>
        <p:spPr bwMode="auto">
          <a:xfrm>
            <a:off x="0" y="9118423"/>
            <a:ext cx="3170465" cy="4806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 anchor="b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endParaRPr lang="en-US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1" name="Text Box 3"/>
          <p:cNvSpPr txBox="1">
            <a:spLocks noChangeArrowheads="1"/>
          </p:cNvSpPr>
          <p:nvPr/>
        </p:nvSpPr>
        <p:spPr bwMode="auto">
          <a:xfrm>
            <a:off x="0" y="1"/>
            <a:ext cx="3170465" cy="48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endParaRPr lang="en-US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2" name="Text Box 4"/>
          <p:cNvSpPr txBox="1">
            <a:spLocks noChangeArrowheads="1"/>
          </p:cNvSpPr>
          <p:nvPr/>
        </p:nvSpPr>
        <p:spPr bwMode="auto">
          <a:xfrm>
            <a:off x="4142221" y="1"/>
            <a:ext cx="3170465" cy="48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endParaRPr lang="en-US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3" name="Text Box 5"/>
          <p:cNvSpPr txBox="1">
            <a:spLocks noChangeArrowheads="1"/>
          </p:cNvSpPr>
          <p:nvPr/>
        </p:nvSpPr>
        <p:spPr bwMode="auto">
          <a:xfrm>
            <a:off x="2274136" y="726342"/>
            <a:ext cx="2765671" cy="358821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851" tIns="47425" rIns="94851" bIns="47425" anchor="ctr"/>
          <a:lstStyle/>
          <a:p>
            <a:endParaRPr lang="en-US">
              <a:ea typeface="msmincho" charset="0"/>
              <a:cs typeface="msmincho" charset="0"/>
            </a:endParaRPr>
          </a:p>
        </p:txBody>
      </p:sp>
      <p:sp>
        <p:nvSpPr>
          <p:cNvPr id="147464" name="Rectangle 6"/>
          <p:cNvSpPr>
            <a:spLocks noGrp="1" noChangeArrowheads="1"/>
          </p:cNvSpPr>
          <p:nvPr>
            <p:ph type="body"/>
          </p:nvPr>
        </p:nvSpPr>
        <p:spPr>
          <a:xfrm>
            <a:off x="731645" y="4562474"/>
            <a:ext cx="5849395" cy="43189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BC5E4C52-B643-46FE-A582-9646AE62455F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9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147459" name="Text Box 1"/>
          <p:cNvSpPr txBox="1">
            <a:spLocks noChangeArrowheads="1"/>
          </p:cNvSpPr>
          <p:nvPr/>
        </p:nvSpPr>
        <p:spPr bwMode="auto">
          <a:xfrm>
            <a:off x="4142221" y="9118423"/>
            <a:ext cx="3170465" cy="4806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 anchor="b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fld id="{B51996D9-9DC1-4191-A155-82C09106B2EE}" type="slidenum">
              <a:rPr lang="en-GB" sz="1200">
                <a:solidFill>
                  <a:srgbClr val="000000"/>
                </a:solidFill>
                <a:ea typeface="宋体" charset="0"/>
                <a:cs typeface="宋体" charset="0"/>
              </a:rPr>
              <a:pPr>
                <a:tabLst>
                  <a:tab pos="0" algn="l"/>
                  <a:tab pos="474254" algn="l"/>
                  <a:tab pos="948507" algn="l"/>
                  <a:tab pos="1422761" algn="l"/>
                  <a:tab pos="1897014" algn="l"/>
                  <a:tab pos="2371268" algn="l"/>
                  <a:tab pos="2845521" algn="l"/>
                  <a:tab pos="3319775" algn="l"/>
                  <a:tab pos="3794028" algn="l"/>
                  <a:tab pos="4268282" algn="l"/>
                  <a:tab pos="4742536" algn="l"/>
                  <a:tab pos="5216789" algn="l"/>
                  <a:tab pos="5691043" algn="l"/>
                  <a:tab pos="6165296" algn="l"/>
                  <a:tab pos="6639550" algn="l"/>
                  <a:tab pos="7113803" algn="l"/>
                  <a:tab pos="7588057" algn="l"/>
                  <a:tab pos="8062311" algn="l"/>
                  <a:tab pos="8536564" algn="l"/>
                  <a:tab pos="9010818" algn="l"/>
                  <a:tab pos="9485071" algn="l"/>
                </a:tabLst>
              </a:pPr>
              <a:t>9</a:t>
            </a:fld>
            <a:endParaRPr lang="en-GB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0" name="Text Box 2"/>
          <p:cNvSpPr txBox="1">
            <a:spLocks noChangeArrowheads="1"/>
          </p:cNvSpPr>
          <p:nvPr/>
        </p:nvSpPr>
        <p:spPr bwMode="auto">
          <a:xfrm>
            <a:off x="0" y="9118423"/>
            <a:ext cx="3170465" cy="4806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 anchor="b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endParaRPr lang="en-US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1" name="Text Box 3"/>
          <p:cNvSpPr txBox="1">
            <a:spLocks noChangeArrowheads="1"/>
          </p:cNvSpPr>
          <p:nvPr/>
        </p:nvSpPr>
        <p:spPr bwMode="auto">
          <a:xfrm>
            <a:off x="0" y="1"/>
            <a:ext cx="3170465" cy="48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endParaRPr lang="en-US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2" name="Text Box 4"/>
          <p:cNvSpPr txBox="1">
            <a:spLocks noChangeArrowheads="1"/>
          </p:cNvSpPr>
          <p:nvPr/>
        </p:nvSpPr>
        <p:spPr bwMode="auto">
          <a:xfrm>
            <a:off x="4142221" y="1"/>
            <a:ext cx="3170465" cy="480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344" tIns="48172" rIns="96344" bIns="48172"/>
          <a:lstStyle/>
          <a:p>
            <a:pPr>
              <a:tabLst>
                <a:tab pos="0" algn="l"/>
                <a:tab pos="474254" algn="l"/>
                <a:tab pos="948507" algn="l"/>
                <a:tab pos="1422761" algn="l"/>
                <a:tab pos="1897014" algn="l"/>
                <a:tab pos="2371268" algn="l"/>
                <a:tab pos="2845521" algn="l"/>
                <a:tab pos="3319775" algn="l"/>
                <a:tab pos="3794028" algn="l"/>
                <a:tab pos="4268282" algn="l"/>
                <a:tab pos="4742536" algn="l"/>
                <a:tab pos="5216789" algn="l"/>
                <a:tab pos="5691043" algn="l"/>
                <a:tab pos="6165296" algn="l"/>
                <a:tab pos="6639550" algn="l"/>
                <a:tab pos="7113803" algn="l"/>
                <a:tab pos="7588057" algn="l"/>
                <a:tab pos="8062311" algn="l"/>
                <a:tab pos="8536564" algn="l"/>
                <a:tab pos="9010818" algn="l"/>
                <a:tab pos="9485071" algn="l"/>
              </a:tabLst>
            </a:pPr>
            <a:endParaRPr lang="en-US" sz="1200" dirty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47463" name="Text Box 5"/>
          <p:cNvSpPr txBox="1">
            <a:spLocks noChangeArrowheads="1"/>
          </p:cNvSpPr>
          <p:nvPr/>
        </p:nvSpPr>
        <p:spPr bwMode="auto">
          <a:xfrm>
            <a:off x="2274136" y="726342"/>
            <a:ext cx="2765671" cy="358821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851" tIns="47425" rIns="94851" bIns="47425" anchor="ctr"/>
          <a:lstStyle/>
          <a:p>
            <a:endParaRPr lang="en-US">
              <a:ea typeface="msmincho" charset="0"/>
              <a:cs typeface="msmincho" charset="0"/>
            </a:endParaRPr>
          </a:p>
        </p:txBody>
      </p:sp>
      <p:sp>
        <p:nvSpPr>
          <p:cNvPr id="147464" name="Rectangle 6"/>
          <p:cNvSpPr>
            <a:spLocks noGrp="1" noChangeArrowheads="1"/>
          </p:cNvSpPr>
          <p:nvPr>
            <p:ph type="body"/>
          </p:nvPr>
        </p:nvSpPr>
        <p:spPr>
          <a:xfrm>
            <a:off x="731645" y="4562474"/>
            <a:ext cx="5849395" cy="43189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8" y="1985963"/>
            <a:ext cx="4365625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13" y="1985963"/>
            <a:ext cx="4367212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515144" y="7077922"/>
            <a:ext cx="6103143" cy="536152"/>
          </a:xfrm>
          <a:prstGeom prst="rect">
            <a:avLst/>
          </a:prstGeom>
          <a:ln/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ESE 404/TCOM 500 - Introduction to Networks and Protocols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28667-B3C6-4728-9EB5-E623BFADA7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2697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PT_bann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557338"/>
            <a:ext cx="892175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48" name="Rectangle 4"/>
          <p:cNvSpPr>
            <a:spLocks noChangeArrowheads="1"/>
          </p:cNvSpPr>
          <p:nvPr userDrawn="1"/>
        </p:nvSpPr>
        <p:spPr bwMode="auto">
          <a:xfrm>
            <a:off x="0" y="3886200"/>
            <a:ext cx="10058400" cy="3886200"/>
          </a:xfrm>
          <a:prstGeom prst="rect">
            <a:avLst/>
          </a:prstGeom>
          <a:solidFill>
            <a:srgbClr val="7F0813"/>
          </a:solidFill>
          <a:ln w="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5072063"/>
            <a:ext cx="88852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588" indent="-258763" algn="l" defTabSz="1019175" rtl="0" eaLnBrk="0" fontAlgn="base" hangingPunct="0">
        <a:spcBef>
          <a:spcPct val="20000"/>
        </a:spcBef>
        <a:spcAft>
          <a:spcPct val="0"/>
        </a:spcAft>
        <a:defRPr sz="3300">
          <a:solidFill>
            <a:schemeClr val="bg1"/>
          </a:solidFill>
          <a:latin typeface="+mn-lt"/>
          <a:ea typeface="+mn-ea"/>
          <a:cs typeface="ＭＳ Ｐゴシック" charset="-128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bg1"/>
          </a:solidFill>
          <a:latin typeface="Arial" charset="0"/>
          <a:ea typeface="+mn-ea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bg1"/>
          </a:solidFill>
          <a:latin typeface="Arial" charset="0"/>
          <a:ea typeface="+mn-ea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bg1"/>
          </a:solidFill>
          <a:latin typeface="Arial" charset="0"/>
          <a:ea typeface="+mn-ea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PT_banner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88852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78112" y="7534449"/>
            <a:ext cx="309981" cy="2154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3D3B5F21-1A54-0B47-ADF7-1313D7E1C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4175" indent="-254000" algn="l" defTabSz="1019175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2000" indent="-250825" algn="l" defTabSz="1019175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114300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460500" indent="-190500" algn="l" defTabSz="101917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9588" indent="-190500" algn="l" defTabSz="101917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7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9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11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83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688" y="1338263"/>
            <a:ext cx="9790112" cy="1665287"/>
          </a:xfrm>
          <a:noFill/>
        </p:spPr>
        <p:txBody>
          <a:bodyPr/>
          <a:lstStyle/>
          <a:p>
            <a:pPr marL="1082675" indent="-1082675" eaLnBrk="1" hangingPunct="1"/>
            <a:r>
              <a:rPr lang="en-US" sz="4400" dirty="0" smtClean="0"/>
              <a:t>13. TCP Flow Control and </a:t>
            </a:r>
            <a:br>
              <a:rPr lang="en-US" sz="4400" dirty="0" smtClean="0"/>
            </a:br>
            <a:r>
              <a:rPr lang="en-US" sz="4400" dirty="0" smtClean="0"/>
              <a:t>Congestion Control – Part 2</a:t>
            </a:r>
            <a:endParaRPr lang="en-US" i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64" y="3923049"/>
            <a:ext cx="9755452" cy="2335460"/>
          </a:xfrm>
          <a:noFill/>
        </p:spPr>
        <p:txBody>
          <a:bodyPr/>
          <a:lstStyle/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>
                <a:solidFill>
                  <a:srgbClr val="BFBFBF"/>
                </a:solidFill>
              </a:rPr>
              <a:t>TCP Flow Control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>
                <a:solidFill>
                  <a:srgbClr val="BFBFBF"/>
                </a:solidFill>
              </a:rPr>
              <a:t>Congestion control – general principles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>
                <a:solidFill>
                  <a:srgbClr val="BFBFBF"/>
                </a:solidFill>
              </a:rPr>
              <a:t>TCP congestion control overview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TCP congestion control specifics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 smtClean="0"/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 smtClean="0"/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9272" y="6284695"/>
            <a:ext cx="9348161" cy="141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8" tIns="50929" rIns="101858" bIns="50929">
            <a:prstTxWarp prst="textNoShape">
              <a:avLst/>
            </a:prstTxWarp>
          </a:bodyPr>
          <a:lstStyle/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Roch Guerin</a:t>
            </a:r>
          </a:p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(with adaptations from Jon Turner and John </a:t>
            </a:r>
            <a:r>
              <a:rPr lang="en-US" sz="2200" i="1" dirty="0" err="1" smtClean="0">
                <a:solidFill>
                  <a:schemeClr val="bg1"/>
                </a:solidFill>
                <a:latin typeface="Verdana" charset="0"/>
              </a:rPr>
              <a:t>DeHart</a:t>
            </a: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, and material from Kurose and Ross)</a:t>
            </a:r>
            <a:endParaRPr lang="en-US" sz="2200" i="1" dirty="0">
              <a:solidFill>
                <a:schemeClr val="bg1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Transmission Patterns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4664075"/>
          </a:xfrm>
        </p:spPr>
        <p:txBody>
          <a:bodyPr/>
          <a:lstStyle/>
          <a:p>
            <a:pPr marL="644525" indent="-514350">
              <a:buClrTx/>
              <a:buSzPct val="100000"/>
              <a:buFont typeface="+mj-lt"/>
              <a:buAutoNum type="arabicPeriod"/>
            </a:pPr>
            <a:r>
              <a:rPr lang="en-US" i="1" dirty="0" err="1" smtClean="0"/>
              <a:t>cwnd</a:t>
            </a:r>
            <a:r>
              <a:rPr lang="en-US" i="1" dirty="0" smtClean="0"/>
              <a:t> &lt; RTT</a:t>
            </a:r>
            <a:r>
              <a:rPr lang="en-US" dirty="0" smtClean="0"/>
              <a:t> x</a:t>
            </a:r>
            <a:r>
              <a:rPr lang="en-US" i="1" dirty="0" smtClean="0"/>
              <a:t> BW</a:t>
            </a:r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endParaRPr lang="en-US" i="1" dirty="0" smtClean="0"/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endParaRPr lang="en-US" i="1" dirty="0" smtClean="0"/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endParaRPr lang="en-US" i="1" dirty="0" smtClean="0"/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endParaRPr lang="en-US" i="1" dirty="0" smtClean="0"/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endParaRPr lang="en-US" i="1" dirty="0" smtClean="0"/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r>
              <a:rPr lang="en-US" i="1" dirty="0" err="1" smtClean="0"/>
              <a:t>cwnd</a:t>
            </a:r>
            <a:r>
              <a:rPr lang="en-US" dirty="0" smtClean="0"/>
              <a:t> ≥ </a:t>
            </a:r>
            <a:r>
              <a:rPr lang="en-US" i="1" dirty="0" smtClean="0"/>
              <a:t>RTT</a:t>
            </a:r>
            <a:r>
              <a:rPr lang="en-US" dirty="0" smtClean="0"/>
              <a:t> x</a:t>
            </a:r>
            <a:r>
              <a:rPr lang="en-US" i="1" dirty="0" smtClean="0"/>
              <a:t> BW </a:t>
            </a:r>
            <a:r>
              <a:rPr lang="en-US" sz="2000" dirty="0" smtClean="0"/>
              <a:t>(excess transmissions buffered in the network)</a:t>
            </a:r>
            <a:endParaRPr lang="en-US" i="1" dirty="0" smtClean="0"/>
          </a:p>
          <a:p>
            <a:pPr marL="644525" indent="-514350">
              <a:buClrTx/>
              <a:buSzPct val="100000"/>
              <a:buFont typeface="+mj-lt"/>
              <a:buAutoNum type="arabicPeriod"/>
            </a:pP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F19CBB-65DF-4CE6-BB3B-B08893C013F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pSp>
        <p:nvGrpSpPr>
          <p:cNvPr id="5" name="Group 73"/>
          <p:cNvGrpSpPr/>
          <p:nvPr/>
        </p:nvGrpSpPr>
        <p:grpSpPr>
          <a:xfrm>
            <a:off x="185049" y="2296864"/>
            <a:ext cx="9165954" cy="2483048"/>
            <a:chOff x="185049" y="2296864"/>
            <a:chExt cx="9165954" cy="2483048"/>
          </a:xfrm>
        </p:grpSpPr>
        <p:cxnSp>
          <p:nvCxnSpPr>
            <p:cNvPr id="6" name="Straight Arrow Connector 5"/>
            <p:cNvCxnSpPr/>
            <p:nvPr/>
          </p:nvCxnSpPr>
          <p:spPr bwMode="auto">
            <a:xfrm flipV="1">
              <a:off x="304800" y="3570504"/>
              <a:ext cx="9035143" cy="108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446314" y="3450761"/>
              <a:ext cx="0" cy="13062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114892" y="3461643"/>
              <a:ext cx="0" cy="13062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7783470" y="3472525"/>
              <a:ext cx="0" cy="13062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609600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751114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892628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1034142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1175656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1317170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1458684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1600198" y="3135075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4245520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4387034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528548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670062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811576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953090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5094604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5236118" y="3135071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7881440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8022954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8164468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8305982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8447496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8589010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8730524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8872038" y="3135067"/>
              <a:ext cx="10886" cy="4463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435420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576934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718448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859962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1001476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1142990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1284504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1426018" y="3592283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4103998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4245512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87026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528540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 flipV="1">
              <a:off x="4670054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4811568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953082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5094596" y="3592279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7761690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7903204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8044718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8186232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V="1">
              <a:off x="8327746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V="1">
              <a:off x="8469260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V="1">
              <a:off x="8610774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V="1">
              <a:off x="8752288" y="3592275"/>
              <a:ext cx="10886" cy="27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85049" y="2786729"/>
              <a:ext cx="18723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 </a:t>
              </a:r>
              <a:r>
                <a:rPr lang="en-US" sz="1600" dirty="0" smtClean="0">
                  <a:latin typeface="+mn-lt"/>
                </a:rPr>
                <a:t>packets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831855" y="2786725"/>
              <a:ext cx="18723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 </a:t>
              </a:r>
              <a:r>
                <a:rPr lang="en-US" sz="1600" dirty="0" smtClean="0">
                  <a:latin typeface="+mn-lt"/>
                </a:rPr>
                <a:t>packets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78661" y="2786721"/>
              <a:ext cx="18723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 </a:t>
              </a:r>
              <a:r>
                <a:rPr lang="en-US" sz="1600" dirty="0" smtClean="0">
                  <a:latin typeface="+mn-lt"/>
                </a:rPr>
                <a:t>packets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66057" y="3864415"/>
              <a:ext cx="7728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latin typeface="+mn-lt"/>
                </a:rPr>
                <a:t>ACKs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256324" y="3864415"/>
              <a:ext cx="7728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latin typeface="+mn-lt"/>
                </a:rPr>
                <a:t>ACKs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946591" y="3864415"/>
              <a:ext cx="7728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latin typeface="+mn-lt"/>
                </a:rPr>
                <a:t>ACKs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8" name="Left Brace 67"/>
            <p:cNvSpPr/>
            <p:nvPr/>
          </p:nvSpPr>
          <p:spPr bwMode="auto">
            <a:xfrm rot="16200000">
              <a:off x="2160817" y="2487385"/>
              <a:ext cx="201386" cy="3663045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861467" y="4441358"/>
              <a:ext cx="7728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latin typeface="+mn-lt"/>
                </a:rPr>
                <a:t>RTT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80855" y="3189514"/>
              <a:ext cx="7837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&gt;  &lt;</a:t>
              </a:r>
              <a:endParaRPr lang="en-US" dirty="0"/>
            </a:p>
          </p:txBody>
        </p:sp>
        <p:cxnSp>
          <p:nvCxnSpPr>
            <p:cNvPr id="72" name="Straight Arrow Connector 71"/>
            <p:cNvCxnSpPr/>
            <p:nvPr/>
          </p:nvCxnSpPr>
          <p:spPr bwMode="auto">
            <a:xfrm flipH="1">
              <a:off x="5290457" y="2601686"/>
              <a:ext cx="696686" cy="7293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5464794" y="2296864"/>
              <a:ext cx="33961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latin typeface="+mn-lt"/>
                </a:rPr>
                <a:t>Packet transmission time</a:t>
              </a:r>
              <a:endParaRPr lang="en-US" sz="1600" dirty="0">
                <a:latin typeface="+mn-lt"/>
              </a:endParaRPr>
            </a:p>
          </p:txBody>
        </p:sp>
      </p:grpSp>
      <p:cxnSp>
        <p:nvCxnSpPr>
          <p:cNvPr id="76" name="Straight Arrow Connector 75"/>
          <p:cNvCxnSpPr/>
          <p:nvPr/>
        </p:nvCxnSpPr>
        <p:spPr bwMode="auto">
          <a:xfrm flipV="1">
            <a:off x="304796" y="6498834"/>
            <a:ext cx="9035143" cy="108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446310" y="6379091"/>
            <a:ext cx="0" cy="1306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flipV="1">
            <a:off x="609596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flipV="1">
            <a:off x="751110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V="1">
            <a:off x="892624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flipV="1">
            <a:off x="1034138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175652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V="1">
            <a:off x="1317166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1458680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V="1">
            <a:off x="1600194" y="6063405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flipV="1">
            <a:off x="4245516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4387030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flipV="1">
            <a:off x="4528544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V="1">
            <a:off x="4670058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 flipV="1">
            <a:off x="4811572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flipV="1">
            <a:off x="4953086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 flipV="1">
            <a:off x="5094600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 flipV="1">
            <a:off x="5236114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V="1">
            <a:off x="435416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576930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18444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859958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V="1">
            <a:off x="1001472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V="1">
            <a:off x="1142986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284500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V="1">
            <a:off x="1426014" y="6520613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V="1">
            <a:off x="4103994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V="1">
            <a:off x="4245508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V="1">
            <a:off x="4387022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V="1">
            <a:off x="4528536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670050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flipV="1">
            <a:off x="4811564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V="1">
            <a:off x="4953078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V="1">
            <a:off x="5094592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068323" y="5388479"/>
            <a:ext cx="1872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i="1" dirty="0" err="1" smtClean="0">
                <a:latin typeface="+mn-lt"/>
              </a:rPr>
              <a:t>cwnd</a:t>
            </a:r>
            <a:r>
              <a:rPr lang="en-US" sz="1600" i="1" dirty="0" smtClean="0">
                <a:latin typeface="+mn-lt"/>
              </a:rPr>
              <a:t>  </a:t>
            </a:r>
            <a:r>
              <a:rPr lang="en-US" sz="1600" dirty="0" smtClean="0">
                <a:latin typeface="+mn-lt"/>
              </a:rPr>
              <a:t>packets</a:t>
            </a:r>
            <a:endParaRPr lang="en-US" sz="1600" dirty="0">
              <a:latin typeface="+mn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090053" y="6803631"/>
            <a:ext cx="772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+mn-lt"/>
              </a:rPr>
              <a:t>ACKs</a:t>
            </a:r>
            <a:endParaRPr lang="en-US" sz="1600" dirty="0">
              <a:latin typeface="+mn-lt"/>
            </a:endParaRPr>
          </a:p>
        </p:txBody>
      </p:sp>
      <p:sp>
        <p:nvSpPr>
          <p:cNvPr id="134" name="Left Brace 133"/>
          <p:cNvSpPr/>
          <p:nvPr/>
        </p:nvSpPr>
        <p:spPr bwMode="auto">
          <a:xfrm rot="16200000">
            <a:off x="2160813" y="5415715"/>
            <a:ext cx="201386" cy="3663045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Book Antiqua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861463" y="7369688"/>
            <a:ext cx="772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+mn-lt"/>
              </a:rPr>
              <a:t>RTT</a:t>
            </a:r>
            <a:endParaRPr lang="en-US" sz="1600" dirty="0">
              <a:latin typeface="+mn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80851" y="6117844"/>
            <a:ext cx="78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  &lt;</a:t>
            </a:r>
            <a:endParaRPr lang="en-US" dirty="0"/>
          </a:p>
        </p:txBody>
      </p:sp>
      <p:cxnSp>
        <p:nvCxnSpPr>
          <p:cNvPr id="137" name="Straight Arrow Connector 136"/>
          <p:cNvCxnSpPr/>
          <p:nvPr/>
        </p:nvCxnSpPr>
        <p:spPr bwMode="auto">
          <a:xfrm flipH="1">
            <a:off x="5290453" y="5530016"/>
            <a:ext cx="696686" cy="7293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5954660" y="5399370"/>
            <a:ext cx="3396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+mn-lt"/>
              </a:rPr>
              <a:t>Packet transmission time</a:t>
            </a:r>
            <a:endParaRPr lang="en-US" sz="1600" dirty="0">
              <a:latin typeface="+mn-lt"/>
            </a:endParaRPr>
          </a:p>
        </p:txBody>
      </p:sp>
      <p:cxnSp>
        <p:nvCxnSpPr>
          <p:cNvPr id="140" name="Straight Arrow Connector 139"/>
          <p:cNvCxnSpPr/>
          <p:nvPr/>
        </p:nvCxnSpPr>
        <p:spPr bwMode="auto">
          <a:xfrm flipV="1">
            <a:off x="1741736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 flipV="1">
            <a:off x="1883250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 flipV="1">
            <a:off x="2024764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 flipV="1">
            <a:off x="2166278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flipV="1">
            <a:off x="2307792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V="1">
            <a:off x="2449306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V="1">
            <a:off x="2590820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V="1">
            <a:off x="2732334" y="6063401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V="1">
            <a:off x="1567556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V="1">
            <a:off x="1709070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V="1">
            <a:off x="1850584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V="1">
            <a:off x="1992098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V="1">
            <a:off x="2133612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3" name="Straight Arrow Connector 152"/>
          <p:cNvCxnSpPr/>
          <p:nvPr/>
        </p:nvCxnSpPr>
        <p:spPr bwMode="auto">
          <a:xfrm flipV="1">
            <a:off x="2275126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V="1">
            <a:off x="2416640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V="1">
            <a:off x="2558154" y="6520609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7" name="Straight Arrow Connector 156"/>
          <p:cNvCxnSpPr/>
          <p:nvPr/>
        </p:nvCxnSpPr>
        <p:spPr bwMode="auto">
          <a:xfrm flipV="1">
            <a:off x="2873876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8" name="Straight Arrow Connector 157"/>
          <p:cNvCxnSpPr/>
          <p:nvPr/>
        </p:nvCxnSpPr>
        <p:spPr bwMode="auto">
          <a:xfrm flipV="1">
            <a:off x="3015390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9" name="Straight Arrow Connector 158"/>
          <p:cNvCxnSpPr/>
          <p:nvPr/>
        </p:nvCxnSpPr>
        <p:spPr bwMode="auto">
          <a:xfrm flipV="1">
            <a:off x="3156904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 flipV="1">
            <a:off x="3298418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V="1">
            <a:off x="3439932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2" name="Straight Arrow Connector 161"/>
          <p:cNvCxnSpPr/>
          <p:nvPr/>
        </p:nvCxnSpPr>
        <p:spPr bwMode="auto">
          <a:xfrm flipV="1">
            <a:off x="3581446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3" name="Straight Arrow Connector 162"/>
          <p:cNvCxnSpPr/>
          <p:nvPr/>
        </p:nvCxnSpPr>
        <p:spPr bwMode="auto">
          <a:xfrm flipV="1">
            <a:off x="3722960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V="1">
            <a:off x="3853588" y="6063397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5" name="Straight Arrow Connector 164"/>
          <p:cNvCxnSpPr/>
          <p:nvPr/>
        </p:nvCxnSpPr>
        <p:spPr bwMode="auto">
          <a:xfrm flipV="1">
            <a:off x="2699696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flipV="1">
            <a:off x="2841210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67" name="Straight Arrow Connector 166"/>
          <p:cNvCxnSpPr/>
          <p:nvPr/>
        </p:nvCxnSpPr>
        <p:spPr bwMode="auto">
          <a:xfrm flipV="1">
            <a:off x="2982724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V="1">
            <a:off x="3124238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 flipV="1">
            <a:off x="3265752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 flipV="1">
            <a:off x="3407266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71" name="Straight Arrow Connector 170"/>
          <p:cNvCxnSpPr/>
          <p:nvPr/>
        </p:nvCxnSpPr>
        <p:spPr bwMode="auto">
          <a:xfrm flipV="1">
            <a:off x="3548780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72" name="Straight Arrow Connector 171"/>
          <p:cNvCxnSpPr/>
          <p:nvPr/>
        </p:nvCxnSpPr>
        <p:spPr bwMode="auto">
          <a:xfrm flipV="1">
            <a:off x="3701180" y="6520605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74" name="Straight Arrow Connector 173"/>
          <p:cNvCxnSpPr/>
          <p:nvPr/>
        </p:nvCxnSpPr>
        <p:spPr bwMode="auto">
          <a:xfrm flipV="1">
            <a:off x="3962452" y="6063393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5" name="Straight Arrow Connector 174"/>
          <p:cNvCxnSpPr/>
          <p:nvPr/>
        </p:nvCxnSpPr>
        <p:spPr bwMode="auto">
          <a:xfrm flipV="1">
            <a:off x="4103966" y="6063393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6" name="Straight Arrow Connector 175"/>
          <p:cNvCxnSpPr/>
          <p:nvPr/>
        </p:nvCxnSpPr>
        <p:spPr bwMode="auto">
          <a:xfrm flipV="1">
            <a:off x="4245480" y="6063393"/>
            <a:ext cx="10886" cy="446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7" name="Straight Arrow Connector 176"/>
          <p:cNvCxnSpPr/>
          <p:nvPr/>
        </p:nvCxnSpPr>
        <p:spPr bwMode="auto">
          <a:xfrm flipV="1">
            <a:off x="3842702" y="6520601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78" name="Straight Arrow Connector 177"/>
          <p:cNvCxnSpPr/>
          <p:nvPr/>
        </p:nvCxnSpPr>
        <p:spPr bwMode="auto">
          <a:xfrm flipV="1">
            <a:off x="3951558" y="6520601"/>
            <a:ext cx="10886" cy="27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0" name="Left Brace 179"/>
          <p:cNvSpPr/>
          <p:nvPr/>
        </p:nvSpPr>
        <p:spPr bwMode="auto">
          <a:xfrm rot="5400000" flipV="1">
            <a:off x="2824860" y="3608631"/>
            <a:ext cx="201353" cy="4686305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1"/>
          <p:cNvSpPr>
            <a:spLocks noGrp="1" noChangeArrowheads="1"/>
          </p:cNvSpPr>
          <p:nvPr>
            <p:ph type="title"/>
          </p:nvPr>
        </p:nvSpPr>
        <p:spPr>
          <a:xfrm>
            <a:off x="401320" y="618753"/>
            <a:ext cx="9443720" cy="66217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509412" algn="l"/>
                <a:tab pos="1018824" algn="l"/>
                <a:tab pos="1528237" algn="l"/>
                <a:tab pos="2037649" algn="l"/>
                <a:tab pos="2547061" algn="l"/>
                <a:tab pos="3056473" algn="l"/>
                <a:tab pos="3565886" algn="l"/>
                <a:tab pos="4075298" algn="l"/>
                <a:tab pos="4584710" algn="l"/>
                <a:tab pos="5094122" algn="l"/>
                <a:tab pos="5603535" algn="l"/>
                <a:tab pos="6112947" algn="l"/>
                <a:tab pos="6622359" algn="l"/>
                <a:tab pos="7131771" algn="l"/>
                <a:tab pos="7641184" algn="l"/>
                <a:tab pos="8150596" algn="l"/>
                <a:tab pos="8660008" algn="l"/>
                <a:tab pos="9169420" algn="l"/>
                <a:tab pos="9678833" algn="l"/>
                <a:tab pos="10188245" algn="l"/>
              </a:tabLst>
            </a:pPr>
            <a:r>
              <a:rPr lang="en-GB" dirty="0" smtClean="0"/>
              <a:t>TCP Reno – Fast Retransmit &amp; Recovery</a:t>
            </a:r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48359"/>
            <a:ext cx="10058400" cy="66623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669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sz="2700" u="sng" dirty="0"/>
              <a:t>Fast Retransmit </a:t>
            </a:r>
            <a:r>
              <a:rPr lang="en-GB" sz="2700" dirty="0"/>
              <a:t>(don’t wait for time-out</a:t>
            </a:r>
            <a:r>
              <a:rPr lang="en-GB" sz="2700" dirty="0" smtClean="0"/>
              <a:t>) </a:t>
            </a:r>
          </a:p>
          <a:p>
            <a:pPr lvl="1" eaLnBrk="1" hangingPunct="1">
              <a:lnSpc>
                <a:spcPct val="120000"/>
              </a:lnSpc>
              <a:spcBef>
                <a:spcPts val="669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sz="2300" b="1" dirty="0" smtClean="0"/>
              <a:t>Tahoe</a:t>
            </a:r>
            <a:r>
              <a:rPr lang="en-GB" sz="2300" dirty="0" smtClean="0"/>
              <a:t> &amp; </a:t>
            </a:r>
            <a:r>
              <a:rPr lang="en-GB" sz="2300" b="1" dirty="0" smtClean="0"/>
              <a:t>Reno</a:t>
            </a:r>
            <a:endParaRPr lang="en-GB" sz="2300" b="1" dirty="0"/>
          </a:p>
          <a:p>
            <a:pPr lvl="1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/>
              <a:t>Packet loss triggers duplicate ACKs for each subsequent segment received at destination</a:t>
            </a:r>
          </a:p>
          <a:p>
            <a:pPr lvl="1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/>
              <a:t>Receipt of </a:t>
            </a:r>
            <a:r>
              <a:rPr lang="en-GB" dirty="0" smtClean="0"/>
              <a:t>three </a:t>
            </a:r>
            <a:r>
              <a:rPr lang="en-GB" dirty="0"/>
              <a:t>duplicate ACKs </a:t>
            </a:r>
            <a:r>
              <a:rPr lang="en-GB" dirty="0" smtClean="0"/>
              <a:t>(provision </a:t>
            </a:r>
            <a:r>
              <a:rPr lang="en-GB" dirty="0"/>
              <a:t>for out-of-order packets</a:t>
            </a:r>
            <a:r>
              <a:rPr lang="en-GB" dirty="0" smtClean="0"/>
              <a:t>) is taken </a:t>
            </a:r>
            <a:r>
              <a:rPr lang="en-GB" dirty="0"/>
              <a:t>as </a:t>
            </a:r>
            <a:r>
              <a:rPr lang="en-GB" dirty="0" smtClean="0"/>
              <a:t>an indicator </a:t>
            </a:r>
            <a:r>
              <a:rPr lang="en-GB" dirty="0"/>
              <a:t>of </a:t>
            </a:r>
            <a:r>
              <a:rPr lang="en-GB" dirty="0" smtClean="0"/>
              <a:t>a lost </a:t>
            </a:r>
            <a:r>
              <a:rPr lang="en-GB" dirty="0"/>
              <a:t>packet</a:t>
            </a:r>
          </a:p>
          <a:p>
            <a:pPr lvl="2" eaLnBrk="1" hangingPunct="1">
              <a:lnSpc>
                <a:spcPct val="120000"/>
              </a:lnSpc>
              <a:spcBef>
                <a:spcPts val="501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retransmit </a:t>
            </a:r>
            <a:r>
              <a:rPr lang="en-GB" dirty="0"/>
              <a:t>lost packet</a:t>
            </a:r>
          </a:p>
          <a:p>
            <a:pPr lvl="2" eaLnBrk="1" hangingPunct="1">
              <a:lnSpc>
                <a:spcPct val="120000"/>
              </a:lnSpc>
              <a:spcBef>
                <a:spcPts val="501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b="1" dirty="0" smtClean="0"/>
              <a:t>Tahoe</a:t>
            </a:r>
            <a:r>
              <a:rPr lang="en-GB" dirty="0" smtClean="0"/>
              <a:t>: go to "slow-start”: </a:t>
            </a:r>
            <a:r>
              <a:rPr lang="en-GB" i="1" dirty="0" err="1" smtClean="0"/>
              <a:t>ssthresh</a:t>
            </a:r>
            <a:r>
              <a:rPr lang="en-GB" i="1" dirty="0" smtClean="0"/>
              <a:t> = cwnd</a:t>
            </a:r>
            <a:r>
              <a:rPr lang="en-GB" baseline="-25000" dirty="0" smtClean="0"/>
              <a:t>0</a:t>
            </a:r>
            <a:r>
              <a:rPr lang="en-GB" dirty="0" smtClean="0"/>
              <a:t>/2 and </a:t>
            </a:r>
            <a:r>
              <a:rPr lang="en-GB" i="1" dirty="0" err="1" smtClean="0"/>
              <a:t>cwnd</a:t>
            </a:r>
            <a:r>
              <a:rPr lang="en-GB" i="1" dirty="0" smtClean="0"/>
              <a:t> = </a:t>
            </a:r>
            <a:r>
              <a:rPr lang="en-GB" dirty="0" smtClean="0"/>
              <a:t>1 MSS</a:t>
            </a:r>
          </a:p>
          <a:p>
            <a:pPr lvl="2" eaLnBrk="1" hangingPunct="1">
              <a:lnSpc>
                <a:spcPct val="120000"/>
              </a:lnSpc>
              <a:spcBef>
                <a:spcPts val="501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b="1" dirty="0" smtClean="0"/>
              <a:t>Reno</a:t>
            </a:r>
            <a:r>
              <a:rPr lang="en-GB" dirty="0" smtClean="0"/>
              <a:t>: go to Fast Recovery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5135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1"/>
          <p:cNvSpPr>
            <a:spLocks noGrp="1" noChangeArrowheads="1"/>
          </p:cNvSpPr>
          <p:nvPr>
            <p:ph type="title"/>
          </p:nvPr>
        </p:nvSpPr>
        <p:spPr>
          <a:xfrm>
            <a:off x="401320" y="618753"/>
            <a:ext cx="9443720" cy="66217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509412" algn="l"/>
                <a:tab pos="1018824" algn="l"/>
                <a:tab pos="1528237" algn="l"/>
                <a:tab pos="2037649" algn="l"/>
                <a:tab pos="2547061" algn="l"/>
                <a:tab pos="3056473" algn="l"/>
                <a:tab pos="3565886" algn="l"/>
                <a:tab pos="4075298" algn="l"/>
                <a:tab pos="4584710" algn="l"/>
                <a:tab pos="5094122" algn="l"/>
                <a:tab pos="5603535" algn="l"/>
                <a:tab pos="6112947" algn="l"/>
                <a:tab pos="6622359" algn="l"/>
                <a:tab pos="7131771" algn="l"/>
                <a:tab pos="7641184" algn="l"/>
                <a:tab pos="8150596" algn="l"/>
                <a:tab pos="8660008" algn="l"/>
                <a:tab pos="9169420" algn="l"/>
                <a:tab pos="9678833" algn="l"/>
                <a:tab pos="10188245" algn="l"/>
              </a:tabLst>
            </a:pPr>
            <a:r>
              <a:rPr lang="en-GB" dirty="0" smtClean="0"/>
              <a:t>TCP Reno – Fast Retransmit &amp; Recovery</a:t>
            </a:r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48359"/>
            <a:ext cx="10058400" cy="66623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669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sz="2700" u="sng" dirty="0" smtClean="0"/>
              <a:t>Fast </a:t>
            </a:r>
            <a:r>
              <a:rPr lang="en-GB" sz="2700" u="sng" dirty="0"/>
              <a:t>Recovery </a:t>
            </a:r>
            <a:r>
              <a:rPr lang="en-GB" sz="2700" dirty="0" smtClean="0"/>
              <a:t>(jump directly to </a:t>
            </a:r>
            <a:r>
              <a:rPr lang="en-GB" sz="2700" i="1" dirty="0" err="1" smtClean="0"/>
              <a:t>cwnd</a:t>
            </a:r>
            <a:r>
              <a:rPr lang="en-GB" sz="2700" dirty="0" smtClean="0"/>
              <a:t>/2 after loss) </a:t>
            </a:r>
          </a:p>
          <a:p>
            <a:pPr lvl="1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set </a:t>
            </a:r>
            <a:r>
              <a:rPr lang="en-GB" i="1" dirty="0" err="1" smtClean="0"/>
              <a:t>cwnd</a:t>
            </a:r>
            <a:r>
              <a:rPr lang="en-GB" i="1" dirty="0"/>
              <a:t> </a:t>
            </a:r>
            <a:r>
              <a:rPr lang="en-GB" i="1" dirty="0" smtClean="0"/>
              <a:t>= </a:t>
            </a:r>
            <a:r>
              <a:rPr lang="en-GB" i="1" dirty="0" err="1" smtClean="0"/>
              <a:t>ssthresh</a:t>
            </a:r>
            <a:r>
              <a:rPr lang="en-GB" i="1" dirty="0" smtClean="0"/>
              <a:t> +</a:t>
            </a:r>
            <a:r>
              <a:rPr lang="en-GB" dirty="0" smtClean="0"/>
              <a:t> 3 MSS, </a:t>
            </a:r>
            <a:r>
              <a:rPr lang="en-GB" i="1" dirty="0" smtClean="0"/>
              <a:t>i.e., cwnd</a:t>
            </a:r>
            <a:r>
              <a:rPr lang="en-GB" baseline="-25000" dirty="0" smtClean="0"/>
              <a:t>0</a:t>
            </a:r>
            <a:r>
              <a:rPr lang="en-GB" dirty="0" smtClean="0"/>
              <a:t>/2 + 3 MSS, </a:t>
            </a:r>
            <a:r>
              <a:rPr lang="en-GB" dirty="0"/>
              <a:t>and </a:t>
            </a:r>
            <a:r>
              <a:rPr lang="en-GB" dirty="0" smtClean="0"/>
              <a:t>increase </a:t>
            </a:r>
            <a:r>
              <a:rPr lang="en-GB" dirty="0"/>
              <a:t>by 1 for each duplicate ACK </a:t>
            </a:r>
            <a:r>
              <a:rPr lang="en-GB" dirty="0" smtClean="0"/>
              <a:t>received (why + 3MSS?)</a:t>
            </a:r>
            <a:endParaRPr lang="en-GB" dirty="0"/>
          </a:p>
          <a:p>
            <a:pPr lvl="2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accounts for transmitted packets that leave the network</a:t>
            </a:r>
            <a:endParaRPr lang="en-GB" dirty="0"/>
          </a:p>
          <a:p>
            <a:pPr lvl="2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typically allows for transmission of 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 smtClean="0"/>
              <a:t>/2 worth of new packets (jump directly to new halved transmission rate)</a:t>
            </a:r>
          </a:p>
          <a:p>
            <a:pPr lvl="3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i="1" dirty="0" err="1" smtClean="0"/>
              <a:t>cwnd</a:t>
            </a:r>
            <a:r>
              <a:rPr lang="en-GB" dirty="0" smtClean="0"/>
              <a:t> grows from 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 smtClean="0"/>
              <a:t>/2 to 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 smtClean="0"/>
              <a:t>/2 + 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/>
              <a:t> </a:t>
            </a:r>
            <a:r>
              <a:rPr lang="en-GB" dirty="0" smtClean="0"/>
              <a:t>- 1 = 3*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 smtClean="0"/>
              <a:t>/2 -1, which allows 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/>
              <a:t> </a:t>
            </a:r>
            <a:r>
              <a:rPr lang="en-GB" dirty="0" smtClean="0"/>
              <a:t>- 1 new packets plus the retransmitted packet for a total of </a:t>
            </a:r>
            <a:r>
              <a:rPr lang="en-GB" i="1" dirty="0" smtClean="0"/>
              <a:t>cwnd</a:t>
            </a:r>
            <a:r>
              <a:rPr lang="en-GB" baseline="-25000" dirty="0" smtClean="0"/>
              <a:t>0</a:t>
            </a:r>
            <a:r>
              <a:rPr lang="en-GB" dirty="0" smtClean="0"/>
              <a:t>/2 transmitted packets</a:t>
            </a:r>
            <a:endParaRPr lang="en-GB" i="1" dirty="0" smtClean="0"/>
          </a:p>
          <a:p>
            <a:pPr lvl="1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ends </a:t>
            </a:r>
            <a:r>
              <a:rPr lang="en-GB" dirty="0"/>
              <a:t>when ACK for missing packet is </a:t>
            </a:r>
            <a:r>
              <a:rPr lang="en-GB" dirty="0" smtClean="0"/>
              <a:t>received (after RTT) </a:t>
            </a:r>
            <a:endParaRPr lang="en-GB" dirty="0"/>
          </a:p>
          <a:p>
            <a:pPr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if loss caused by time-out, go to slow-start as before</a:t>
            </a:r>
          </a:p>
          <a:p>
            <a:pPr lvl="1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/>
              <a:t>t</a:t>
            </a:r>
            <a:r>
              <a:rPr lang="en-GB" dirty="0" smtClean="0"/>
              <a:t>ime-out usually requires multiple packet losses, which is indicative of more severe congestion</a:t>
            </a:r>
          </a:p>
          <a:p>
            <a:pPr lvl="2" eaLnBrk="1" hangingPunct="1">
              <a:lnSpc>
                <a:spcPct val="120000"/>
              </a:lnSpc>
              <a:spcBef>
                <a:spcPts val="557"/>
              </a:spcBef>
              <a:tabLst>
                <a:tab pos="505875" algn="l"/>
                <a:tab pos="1015287" algn="l"/>
                <a:tab pos="1524699" algn="l"/>
                <a:tab pos="2034111" algn="l"/>
                <a:tab pos="2543524" algn="l"/>
                <a:tab pos="3052936" algn="l"/>
                <a:tab pos="3562348" algn="l"/>
                <a:tab pos="4071760" algn="l"/>
                <a:tab pos="4581173" algn="l"/>
                <a:tab pos="5090585" algn="l"/>
                <a:tab pos="5599997" algn="l"/>
                <a:tab pos="6109409" algn="l"/>
                <a:tab pos="6618822" algn="l"/>
                <a:tab pos="7128234" algn="l"/>
                <a:tab pos="7637646" algn="l"/>
                <a:tab pos="8147058" algn="l"/>
                <a:tab pos="8656470" algn="l"/>
                <a:tab pos="9165883" algn="l"/>
                <a:tab pos="9675295" algn="l"/>
                <a:tab pos="10184707" algn="l"/>
              </a:tabLst>
            </a:pPr>
            <a:r>
              <a:rPr lang="en-GB" dirty="0" smtClean="0"/>
              <a:t>Why? What conditions are required to cause a timeout?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723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Recovery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" y="1620203"/>
            <a:ext cx="9895831" cy="59421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Assume </a:t>
            </a:r>
            <a:r>
              <a:rPr lang="en-US" i="1" dirty="0" err="1" smtClean="0"/>
              <a:t>cwnd</a:t>
            </a:r>
            <a:r>
              <a:rPr lang="en-US" i="1" dirty="0" smtClean="0"/>
              <a:t> </a:t>
            </a:r>
            <a:r>
              <a:rPr lang="en-US" dirty="0" smtClean="0"/>
              <a:t>= 16 and the first packet (SEQ=1) is </a:t>
            </a:r>
            <a:r>
              <a:rPr lang="en-US" dirty="0" smtClean="0"/>
              <a:t>lost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Note that previous ACK already asked for packet 1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Receipts of packets 2, 3, and 4 each generate an ACK asking for packet 1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triple duplicate ACK (congestion detected)</a:t>
            </a:r>
            <a:endParaRPr lang="en-US" dirty="0" smtClean="0">
              <a:sym typeface="Symbol"/>
            </a:endParaRPr>
          </a:p>
          <a:p>
            <a:pPr lvl="2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ssthresh</a:t>
            </a:r>
            <a:r>
              <a:rPr lang="en-US" i="1" dirty="0" smtClean="0">
                <a:sym typeface="Symbol"/>
              </a:rPr>
              <a:t> = </a:t>
            </a:r>
            <a:r>
              <a:rPr lang="en-US" dirty="0" smtClean="0">
                <a:sym typeface="Symbol"/>
              </a:rPr>
              <a:t>16/</a:t>
            </a:r>
            <a:r>
              <a:rPr lang="en-US" dirty="0" smtClean="0"/>
              <a:t>2=8, </a:t>
            </a:r>
            <a:r>
              <a:rPr lang="en-US" i="1" dirty="0" err="1" smtClean="0"/>
              <a:t>cwnd</a:t>
            </a:r>
            <a:r>
              <a:rPr lang="en-US" i="1" dirty="0" smtClean="0"/>
              <a:t> = ssthresh</a:t>
            </a:r>
            <a:r>
              <a:rPr lang="en-US" dirty="0" smtClean="0"/>
              <a:t>+3 = </a:t>
            </a:r>
            <a:r>
              <a:rPr lang="en-US" dirty="0" smtClean="0"/>
              <a:t>11 (but 16 pending packets)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retransmit packet 1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Receipts of packets 5 to 16 generate 12 more ACKs asking for packet 1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cwnd</a:t>
            </a:r>
            <a:r>
              <a:rPr lang="en-US" dirty="0" smtClean="0"/>
              <a:t> increases 11+12 = 23</a:t>
            </a:r>
            <a:r>
              <a:rPr lang="en-US" dirty="0" smtClean="0">
                <a:sym typeface="Symbol"/>
              </a:rPr>
              <a:t>  </a:t>
            </a:r>
            <a:r>
              <a:rPr lang="en-US" dirty="0" smtClean="0"/>
              <a:t>can now send new packets 17 to 23 (a total of 8 = 7+1 </a:t>
            </a:r>
            <a:r>
              <a:rPr lang="en-US" dirty="0" smtClean="0"/>
              <a:t>packets have been sent for a rate of 8/RTT)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Receipt of retransmitted packet 1 generates ACK asking for packet </a:t>
            </a:r>
            <a:r>
              <a:rPr lang="en-US" dirty="0" smtClean="0"/>
              <a:t>17 (so now have 7 packets – 17 to 23 – w/ pending ACKs)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Fast recovery ends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set </a:t>
            </a:r>
            <a:r>
              <a:rPr lang="en-US" i="1" dirty="0" err="1" smtClean="0"/>
              <a:t>cwnd</a:t>
            </a:r>
            <a:r>
              <a:rPr lang="en-US" i="1" dirty="0" smtClean="0"/>
              <a:t> = </a:t>
            </a:r>
            <a:r>
              <a:rPr lang="en-US" i="1" dirty="0" err="1" smtClean="0"/>
              <a:t>ssthresh</a:t>
            </a:r>
            <a:r>
              <a:rPr lang="en-US" i="1" dirty="0" smtClean="0"/>
              <a:t> = </a:t>
            </a:r>
            <a:r>
              <a:rPr lang="en-US" dirty="0" smtClean="0"/>
              <a:t>8, and resume congestion avoidance phase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transmit packet 24 and continues with packets 25 to 31 as the ACKs generated by the receipts of packets 17 to 23 are received (8 packets again sent in 1 RTT)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153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4603"/>
            <a:ext cx="8549640" cy="1295400"/>
          </a:xfrm>
        </p:spPr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353217" y="1445422"/>
            <a:ext cx="9490864" cy="6359528"/>
            <a:chOff x="353217" y="1445422"/>
            <a:chExt cx="9490864" cy="6359528"/>
          </a:xfrm>
        </p:grpSpPr>
        <p:grpSp>
          <p:nvGrpSpPr>
            <p:cNvPr id="2" name="Group 240"/>
            <p:cNvGrpSpPr>
              <a:grpSpLocks/>
            </p:cNvGrpSpPr>
            <p:nvPr/>
          </p:nvGrpSpPr>
          <p:grpSpPr bwMode="auto">
            <a:xfrm>
              <a:off x="3669346" y="3540916"/>
              <a:ext cx="2703189" cy="1063305"/>
              <a:chOff x="2138" y="1699"/>
              <a:chExt cx="1548" cy="591"/>
            </a:xfrm>
          </p:grpSpPr>
          <p:grpSp>
            <p:nvGrpSpPr>
              <p:cNvPr id="3" name="Group 171"/>
              <p:cNvGrpSpPr>
                <a:grpSpLocks/>
              </p:cNvGrpSpPr>
              <p:nvPr/>
            </p:nvGrpSpPr>
            <p:grpSpPr bwMode="auto">
              <a:xfrm>
                <a:off x="2319" y="1699"/>
                <a:ext cx="1367" cy="591"/>
                <a:chOff x="2319" y="1699"/>
                <a:chExt cx="1367" cy="591"/>
              </a:xfrm>
            </p:grpSpPr>
            <p:sp>
              <p:nvSpPr>
                <p:cNvPr id="274604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800" y="1699"/>
                  <a:ext cx="480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l" eaLnBrk="1" hangingPunct="1"/>
                  <a:r>
                    <a:rPr lang="en-US" sz="1400" b="1" dirty="0">
                      <a:solidFill>
                        <a:srgbClr val="FF0000"/>
                      </a:solidFill>
                      <a:latin typeface="Arial" charset="0"/>
                    </a:rPr>
                    <a:t>timeout</a:t>
                  </a:r>
                </a:p>
              </p:txBody>
            </p:sp>
            <p:sp>
              <p:nvSpPr>
                <p:cNvPr id="274605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19" y="1814"/>
                  <a:ext cx="1367" cy="4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 = cwnd/2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1 MSS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retransmit missing segment</a:t>
                  </a:r>
                  <a:r>
                    <a:rPr lang="en-US" sz="1600" dirty="0">
                      <a:latin typeface="Arial" charset="0"/>
                    </a:rPr>
                    <a:t> </a:t>
                  </a:r>
                </a:p>
              </p:txBody>
            </p:sp>
            <p:sp>
              <p:nvSpPr>
                <p:cNvPr id="274606" name="Line 174"/>
                <p:cNvSpPr>
                  <a:spLocks noChangeShapeType="1"/>
                </p:cNvSpPr>
                <p:nvPr/>
              </p:nvSpPr>
              <p:spPr bwMode="auto">
                <a:xfrm>
                  <a:off x="2417" y="1843"/>
                  <a:ext cx="117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607" name="Line 175"/>
              <p:cNvSpPr>
                <a:spLocks noChangeShapeType="1"/>
              </p:cNvSpPr>
              <p:nvPr/>
            </p:nvSpPr>
            <p:spPr bwMode="auto">
              <a:xfrm flipH="1">
                <a:off x="2138" y="1734"/>
                <a:ext cx="14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239"/>
            <p:cNvGrpSpPr>
              <a:grpSpLocks/>
            </p:cNvGrpSpPr>
            <p:nvPr/>
          </p:nvGrpSpPr>
          <p:grpSpPr bwMode="auto">
            <a:xfrm>
              <a:off x="3650137" y="3008365"/>
              <a:ext cx="2553018" cy="501966"/>
              <a:chOff x="2127" y="1403"/>
              <a:chExt cx="1462" cy="279"/>
            </a:xfrm>
          </p:grpSpPr>
          <p:sp>
            <p:nvSpPr>
              <p:cNvPr id="274608" name="Line 176"/>
              <p:cNvSpPr>
                <a:spLocks noChangeShapeType="1"/>
              </p:cNvSpPr>
              <p:nvPr/>
            </p:nvSpPr>
            <p:spPr bwMode="auto">
              <a:xfrm flipH="1">
                <a:off x="2127" y="1673"/>
                <a:ext cx="14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613" name="Text Box 181"/>
              <p:cNvSpPr txBox="1">
                <a:spLocks noChangeArrowheads="1"/>
              </p:cNvSpPr>
              <p:nvPr/>
            </p:nvSpPr>
            <p:spPr bwMode="auto">
              <a:xfrm>
                <a:off x="2499" y="1531"/>
                <a:ext cx="659" cy="1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80000"/>
                  </a:lnSpc>
                </a:pPr>
                <a:r>
                  <a:rPr lang="en-US" sz="1400" dirty="0" smtClean="0">
                    <a:latin typeface="+mn-lt"/>
                  </a:rPr>
                  <a:t>do nothing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274614" name="Line 182"/>
              <p:cNvSpPr>
                <a:spLocks noChangeShapeType="1"/>
              </p:cNvSpPr>
              <p:nvPr/>
            </p:nvSpPr>
            <p:spPr bwMode="auto">
              <a:xfrm>
                <a:off x="2456" y="1549"/>
                <a:ext cx="7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616" name="Text Box 184"/>
              <p:cNvSpPr txBox="1">
                <a:spLocks noChangeArrowheads="1"/>
              </p:cNvSpPr>
              <p:nvPr/>
            </p:nvSpPr>
            <p:spPr bwMode="auto">
              <a:xfrm>
                <a:off x="2381" y="1403"/>
                <a:ext cx="911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400" b="1" dirty="0" err="1">
                    <a:solidFill>
                      <a:srgbClr val="FF0000"/>
                    </a:solidFill>
                    <a:latin typeface="Arial" charset="0"/>
                  </a:rPr>
                  <a:t>cwnd</a:t>
                </a:r>
                <a:r>
                  <a:rPr lang="en-US" sz="1400" b="1" dirty="0">
                    <a:solidFill>
                      <a:srgbClr val="FF0000"/>
                    </a:solidFill>
                    <a:latin typeface="Arial" charset="0"/>
                  </a:rPr>
                  <a:t> 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Arial" charset="0"/>
                  </a:rPr>
                  <a:t>≥ </a:t>
                </a:r>
                <a:r>
                  <a:rPr lang="en-US" sz="1400" b="1" dirty="0" err="1">
                    <a:solidFill>
                      <a:srgbClr val="FF0000"/>
                    </a:solidFill>
                    <a:latin typeface="Arial" charset="0"/>
                  </a:rPr>
                  <a:t>ssthresh</a:t>
                </a:r>
                <a:endParaRPr lang="en-US" sz="1400" b="1" dirty="0">
                  <a:solidFill>
                    <a:srgbClr val="FF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6" name="Group 242"/>
            <p:cNvGrpSpPr>
              <a:grpSpLocks/>
            </p:cNvGrpSpPr>
            <p:nvPr/>
          </p:nvGrpSpPr>
          <p:grpSpPr bwMode="auto">
            <a:xfrm>
              <a:off x="6189181" y="1738160"/>
              <a:ext cx="3654900" cy="2867870"/>
              <a:chOff x="3581" y="725"/>
              <a:chExt cx="2093" cy="1594"/>
            </a:xfrm>
          </p:grpSpPr>
          <p:grpSp>
            <p:nvGrpSpPr>
              <p:cNvPr id="7" name="Group 164"/>
              <p:cNvGrpSpPr>
                <a:grpSpLocks/>
              </p:cNvGrpSpPr>
              <p:nvPr/>
            </p:nvGrpSpPr>
            <p:grpSpPr bwMode="auto">
              <a:xfrm>
                <a:off x="3581" y="1330"/>
                <a:ext cx="821" cy="754"/>
                <a:chOff x="2272" y="2021"/>
                <a:chExt cx="821" cy="754"/>
              </a:xfrm>
            </p:grpSpPr>
            <p:sp>
              <p:nvSpPr>
                <p:cNvPr id="274597" name="Oval 165"/>
                <p:cNvSpPr>
                  <a:spLocks noChangeArrowheads="1"/>
                </p:cNvSpPr>
                <p:nvPr/>
              </p:nvSpPr>
              <p:spPr bwMode="auto">
                <a:xfrm>
                  <a:off x="2293" y="2021"/>
                  <a:ext cx="800" cy="75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598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272" y="2191"/>
                  <a:ext cx="816" cy="5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2000" dirty="0">
                      <a:latin typeface="Arial" charset="0"/>
                    </a:rPr>
                    <a:t>congestion</a:t>
                  </a:r>
                </a:p>
                <a:p>
                  <a:pPr algn="ctr" eaLnBrk="1" hangingPunct="1"/>
                  <a:r>
                    <a:rPr lang="en-US" sz="2000" dirty="0">
                      <a:latin typeface="Arial" charset="0"/>
                    </a:rPr>
                    <a:t>avoidance </a:t>
                  </a:r>
                </a:p>
                <a:p>
                  <a:pPr eaLnBrk="1" hangingPunct="1"/>
                  <a:endParaRPr lang="en-US" sz="2000" dirty="0">
                    <a:latin typeface="Arial" charset="0"/>
                  </a:endParaRPr>
                </a:p>
              </p:txBody>
            </p:sp>
          </p:grpSp>
          <p:grpSp>
            <p:nvGrpSpPr>
              <p:cNvPr id="8" name="Group 190"/>
              <p:cNvGrpSpPr>
                <a:grpSpLocks/>
              </p:cNvGrpSpPr>
              <p:nvPr/>
            </p:nvGrpSpPr>
            <p:grpSpPr bwMode="auto">
              <a:xfrm>
                <a:off x="3860" y="725"/>
                <a:ext cx="1814" cy="631"/>
                <a:chOff x="3883" y="843"/>
                <a:chExt cx="1814" cy="631"/>
              </a:xfrm>
            </p:grpSpPr>
            <p:sp>
              <p:nvSpPr>
                <p:cNvPr id="274623" name="Text Box 191"/>
                <p:cNvSpPr txBox="1">
                  <a:spLocks noChangeArrowheads="1"/>
                </p:cNvSpPr>
                <p:nvPr/>
              </p:nvSpPr>
              <p:spPr bwMode="auto">
                <a:xfrm>
                  <a:off x="3883" y="985"/>
                  <a:ext cx="1814" cy="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</a:t>
                  </a: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+ MSS </a:t>
                  </a:r>
                  <a:r>
                    <a:rPr lang="en-US" sz="1400" dirty="0" smtClean="0">
                      <a:latin typeface="Arial" charset="0"/>
                    </a:rPr>
                    <a:t>/(</a:t>
                  </a:r>
                  <a:r>
                    <a:rPr lang="en-US" sz="1400" dirty="0" err="1" smtClean="0">
                      <a:latin typeface="Arial" charset="0"/>
                    </a:rPr>
                    <a:t>cwnd</a:t>
                  </a:r>
                  <a:r>
                    <a:rPr lang="en-US" sz="1400" dirty="0" smtClean="0">
                      <a:latin typeface="Arial" charset="0"/>
                    </a:rPr>
                    <a:t>/MSS)</a:t>
                  </a:r>
                  <a:endParaRPr lang="en-US" sz="1400" dirty="0">
                    <a:latin typeface="Arial" charset="0"/>
                  </a:endParaRP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transmit new </a:t>
                  </a:r>
                  <a:r>
                    <a:rPr lang="en-US" sz="1400" i="1" dirty="0" err="1">
                      <a:solidFill>
                        <a:srgbClr val="000099"/>
                      </a:solidFill>
                      <a:latin typeface="Arial" charset="0"/>
                    </a:rPr>
                    <a:t>segment(s</a:t>
                  </a: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), as allowed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i="1" dirty="0">
                    <a:latin typeface="Arial" charset="0"/>
                  </a:endParaRPr>
                </a:p>
              </p:txBody>
            </p:sp>
            <p:sp>
              <p:nvSpPr>
                <p:cNvPr id="274624" name="Line 192"/>
                <p:cNvSpPr>
                  <a:spLocks noChangeShapeType="1"/>
                </p:cNvSpPr>
                <p:nvPr/>
              </p:nvSpPr>
              <p:spPr bwMode="auto">
                <a:xfrm>
                  <a:off x="3957" y="1002"/>
                  <a:ext cx="168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625" name="Text Box 193"/>
                <p:cNvSpPr txBox="1">
                  <a:spLocks noChangeArrowheads="1"/>
                </p:cNvSpPr>
                <p:nvPr/>
              </p:nvSpPr>
              <p:spPr bwMode="auto">
                <a:xfrm>
                  <a:off x="4521" y="843"/>
                  <a:ext cx="529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new ACK</a:t>
                  </a:r>
                </a:p>
              </p:txBody>
            </p:sp>
          </p:grpSp>
          <p:sp>
            <p:nvSpPr>
              <p:cNvPr id="274627" name="Freeform 195"/>
              <p:cNvSpPr>
                <a:spLocks/>
              </p:cNvSpPr>
              <p:nvPr/>
            </p:nvSpPr>
            <p:spPr bwMode="auto">
              <a:xfrm rot="9705213">
                <a:off x="4182" y="1145"/>
                <a:ext cx="333" cy="452"/>
              </a:xfrm>
              <a:custGeom>
                <a:avLst/>
                <a:gdLst/>
                <a:ahLst/>
                <a:cxnLst>
                  <a:cxn ang="0">
                    <a:pos x="376" y="306"/>
                  </a:cxn>
                  <a:cxn ang="0">
                    <a:pos x="82" y="269"/>
                  </a:cxn>
                  <a:cxn ang="0">
                    <a:pos x="208" y="0"/>
                  </a:cxn>
                </a:cxnLst>
                <a:rect l="0" t="0" r="r" b="b"/>
                <a:pathLst>
                  <a:path w="376" h="452">
                    <a:moveTo>
                      <a:pt x="376" y="306"/>
                    </a:moveTo>
                    <a:cubicBezTo>
                      <a:pt x="332" y="380"/>
                      <a:pt x="164" y="452"/>
                      <a:pt x="82" y="269"/>
                    </a:cubicBezTo>
                    <a:cubicBezTo>
                      <a:pt x="0" y="86"/>
                      <a:pt x="66" y="18"/>
                      <a:pt x="20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196"/>
              <p:cNvGrpSpPr>
                <a:grpSpLocks/>
              </p:cNvGrpSpPr>
              <p:nvPr/>
            </p:nvGrpSpPr>
            <p:grpSpPr bwMode="auto">
              <a:xfrm>
                <a:off x="4484" y="1909"/>
                <a:ext cx="895" cy="410"/>
                <a:chOff x="4249" y="2922"/>
                <a:chExt cx="895" cy="410"/>
              </a:xfrm>
            </p:grpSpPr>
            <p:sp>
              <p:nvSpPr>
                <p:cNvPr id="274629" name="Text Box 197"/>
                <p:cNvSpPr txBox="1">
                  <a:spLocks noChangeArrowheads="1"/>
                </p:cNvSpPr>
                <p:nvPr/>
              </p:nvSpPr>
              <p:spPr bwMode="auto">
                <a:xfrm>
                  <a:off x="4249" y="3071"/>
                  <a:ext cx="895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++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dirty="0">
                    <a:latin typeface="Arial" charset="0"/>
                  </a:endParaRPr>
                </a:p>
              </p:txBody>
            </p:sp>
            <p:sp>
              <p:nvSpPr>
                <p:cNvPr id="274630" name="Line 198"/>
                <p:cNvSpPr>
                  <a:spLocks noChangeShapeType="1"/>
                </p:cNvSpPr>
                <p:nvPr/>
              </p:nvSpPr>
              <p:spPr bwMode="auto">
                <a:xfrm>
                  <a:off x="4329" y="3080"/>
                  <a:ext cx="74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631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4295" y="2922"/>
                  <a:ext cx="752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duplicate ACK</a:t>
                  </a:r>
                </a:p>
              </p:txBody>
            </p:sp>
          </p:grpSp>
          <p:sp>
            <p:nvSpPr>
              <p:cNvPr id="274632" name="Freeform 200"/>
              <p:cNvSpPr>
                <a:spLocks/>
              </p:cNvSpPr>
              <p:nvPr/>
            </p:nvSpPr>
            <p:spPr bwMode="auto">
              <a:xfrm rot="14083979">
                <a:off x="4275" y="1673"/>
                <a:ext cx="333" cy="452"/>
              </a:xfrm>
              <a:custGeom>
                <a:avLst/>
                <a:gdLst/>
                <a:ahLst/>
                <a:cxnLst>
                  <a:cxn ang="0">
                    <a:pos x="376" y="306"/>
                  </a:cxn>
                  <a:cxn ang="0">
                    <a:pos x="82" y="269"/>
                  </a:cxn>
                  <a:cxn ang="0">
                    <a:pos x="208" y="0"/>
                  </a:cxn>
                </a:cxnLst>
                <a:rect l="0" t="0" r="r" b="b"/>
                <a:pathLst>
                  <a:path w="376" h="452">
                    <a:moveTo>
                      <a:pt x="376" y="306"/>
                    </a:moveTo>
                    <a:cubicBezTo>
                      <a:pt x="332" y="380"/>
                      <a:pt x="164" y="452"/>
                      <a:pt x="82" y="269"/>
                    </a:cubicBezTo>
                    <a:cubicBezTo>
                      <a:pt x="0" y="86"/>
                      <a:pt x="66" y="18"/>
                      <a:pt x="20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245"/>
            <p:cNvGrpSpPr>
              <a:grpSpLocks/>
            </p:cNvGrpSpPr>
            <p:nvPr/>
          </p:nvGrpSpPr>
          <p:grpSpPr bwMode="auto">
            <a:xfrm>
              <a:off x="4367846" y="5759297"/>
              <a:ext cx="4023359" cy="2045653"/>
              <a:chOff x="2538" y="2960"/>
              <a:chExt cx="2304" cy="1137"/>
            </a:xfrm>
          </p:grpSpPr>
          <p:grpSp>
            <p:nvGrpSpPr>
              <p:cNvPr id="11" name="Group 167"/>
              <p:cNvGrpSpPr>
                <a:grpSpLocks/>
              </p:cNvGrpSpPr>
              <p:nvPr/>
            </p:nvGrpSpPr>
            <p:grpSpPr bwMode="auto">
              <a:xfrm>
                <a:off x="2538" y="2960"/>
                <a:ext cx="800" cy="754"/>
                <a:chOff x="2454" y="3045"/>
                <a:chExt cx="800" cy="754"/>
              </a:xfrm>
            </p:grpSpPr>
            <p:sp>
              <p:nvSpPr>
                <p:cNvPr id="274600" name="Oval 168"/>
                <p:cNvSpPr>
                  <a:spLocks noChangeArrowheads="1"/>
                </p:cNvSpPr>
                <p:nvPr/>
              </p:nvSpPr>
              <p:spPr bwMode="auto">
                <a:xfrm>
                  <a:off x="2454" y="3045"/>
                  <a:ext cx="800" cy="75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601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846" y="3212"/>
                  <a:ext cx="106" cy="3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1" hangingPunct="1"/>
                  <a:r>
                    <a:rPr lang="en-US" sz="2000" dirty="0">
                      <a:latin typeface="Arial" charset="0"/>
                    </a:rPr>
                    <a:t> </a:t>
                  </a:r>
                </a:p>
                <a:p>
                  <a:pPr eaLnBrk="1" hangingPunct="1"/>
                  <a:endParaRPr lang="en-US" sz="2000" dirty="0">
                    <a:latin typeface="Arial" charset="0"/>
                  </a:endParaRPr>
                </a:p>
              </p:txBody>
            </p:sp>
            <p:sp>
              <p:nvSpPr>
                <p:cNvPr id="274602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526" y="3204"/>
                  <a:ext cx="671" cy="5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2000" dirty="0">
                      <a:latin typeface="Arial" charset="0"/>
                    </a:rPr>
                    <a:t>fast</a:t>
                  </a:r>
                </a:p>
                <a:p>
                  <a:pPr algn="ctr" eaLnBrk="1" hangingPunct="1"/>
                  <a:r>
                    <a:rPr lang="en-US" sz="2000" dirty="0">
                      <a:latin typeface="Arial" charset="0"/>
                    </a:rPr>
                    <a:t>recovery </a:t>
                  </a:r>
                </a:p>
                <a:p>
                  <a:pPr algn="ctr" eaLnBrk="1" hangingPunct="1"/>
                  <a:endParaRPr lang="en-US" sz="2000" dirty="0">
                    <a:latin typeface="Arial" charset="0"/>
                  </a:endParaRPr>
                </a:p>
              </p:txBody>
            </p:sp>
          </p:grpSp>
          <p:sp>
            <p:nvSpPr>
              <p:cNvPr id="274652" name="Freeform 220"/>
              <p:cNvSpPr>
                <a:spLocks/>
              </p:cNvSpPr>
              <p:nvPr/>
            </p:nvSpPr>
            <p:spPr bwMode="auto">
              <a:xfrm>
                <a:off x="2775" y="3693"/>
                <a:ext cx="384" cy="161"/>
              </a:xfrm>
              <a:custGeom>
                <a:avLst/>
                <a:gdLst/>
                <a:ahLst/>
                <a:cxnLst>
                  <a:cxn ang="0">
                    <a:pos x="317" y="0"/>
                  </a:cxn>
                  <a:cxn ang="0">
                    <a:pos x="189" y="155"/>
                  </a:cxn>
                  <a:cxn ang="0">
                    <a:pos x="59" y="13"/>
                  </a:cxn>
                </a:cxnLst>
                <a:rect l="0" t="0" r="r" b="b"/>
                <a:pathLst>
                  <a:path w="384" h="161">
                    <a:moveTo>
                      <a:pt x="317" y="0"/>
                    </a:moveTo>
                    <a:cubicBezTo>
                      <a:pt x="384" y="42"/>
                      <a:pt x="378" y="149"/>
                      <a:pt x="189" y="155"/>
                    </a:cubicBezTo>
                    <a:cubicBezTo>
                      <a:pt x="0" y="161"/>
                      <a:pt x="3" y="87"/>
                      <a:pt x="59" y="1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" name="Group 221"/>
              <p:cNvGrpSpPr>
                <a:grpSpLocks/>
              </p:cNvGrpSpPr>
              <p:nvPr/>
            </p:nvGrpSpPr>
            <p:grpSpPr bwMode="auto">
              <a:xfrm>
                <a:off x="3043" y="3578"/>
                <a:ext cx="1799" cy="519"/>
                <a:chOff x="3394" y="3482"/>
                <a:chExt cx="1799" cy="519"/>
              </a:xfrm>
            </p:grpSpPr>
            <p:sp>
              <p:nvSpPr>
                <p:cNvPr id="274654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3394" y="3632"/>
                  <a:ext cx="1799" cy="3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</a:t>
                  </a: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+ MSS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transmit new </a:t>
                  </a:r>
                  <a:r>
                    <a:rPr lang="en-US" sz="1400" i="1" dirty="0" err="1">
                      <a:solidFill>
                        <a:srgbClr val="000099"/>
                      </a:solidFill>
                      <a:latin typeface="Arial" charset="0"/>
                    </a:rPr>
                    <a:t>segment(s</a:t>
                  </a: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), as allowed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i="1" dirty="0">
                    <a:solidFill>
                      <a:schemeClr val="bg2"/>
                    </a:solidFill>
                    <a:latin typeface="Arial" charset="0"/>
                  </a:endParaRPr>
                </a:p>
              </p:txBody>
            </p:sp>
            <p:sp>
              <p:nvSpPr>
                <p:cNvPr id="274655" name="Line 223"/>
                <p:cNvSpPr>
                  <a:spLocks noChangeShapeType="1"/>
                </p:cNvSpPr>
                <p:nvPr/>
              </p:nvSpPr>
              <p:spPr bwMode="auto">
                <a:xfrm>
                  <a:off x="3513" y="3650"/>
                  <a:ext cx="157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656" name="Text Box 224"/>
                <p:cNvSpPr txBox="1">
                  <a:spLocks noChangeArrowheads="1"/>
                </p:cNvSpPr>
                <p:nvPr/>
              </p:nvSpPr>
              <p:spPr bwMode="auto">
                <a:xfrm>
                  <a:off x="3919" y="3482"/>
                  <a:ext cx="752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duplicate ACK</a:t>
                  </a:r>
                </a:p>
              </p:txBody>
            </p:sp>
          </p:grpSp>
        </p:grpSp>
        <p:grpSp>
          <p:nvGrpSpPr>
            <p:cNvPr id="13" name="Group 246"/>
            <p:cNvGrpSpPr>
              <a:grpSpLocks/>
            </p:cNvGrpSpPr>
            <p:nvPr/>
          </p:nvGrpSpPr>
          <p:grpSpPr bwMode="auto">
            <a:xfrm>
              <a:off x="410843" y="4167032"/>
              <a:ext cx="4934904" cy="2556612"/>
              <a:chOff x="272" y="2075"/>
              <a:chExt cx="2826" cy="1421"/>
            </a:xfrm>
          </p:grpSpPr>
          <p:grpSp>
            <p:nvGrpSpPr>
              <p:cNvPr id="14" name="Group 212"/>
              <p:cNvGrpSpPr>
                <a:grpSpLocks/>
              </p:cNvGrpSpPr>
              <p:nvPr/>
            </p:nvGrpSpPr>
            <p:grpSpPr bwMode="auto">
              <a:xfrm>
                <a:off x="272" y="2889"/>
                <a:ext cx="1388" cy="607"/>
                <a:chOff x="131" y="2839"/>
                <a:chExt cx="1388" cy="607"/>
              </a:xfrm>
            </p:grpSpPr>
            <p:sp>
              <p:nvSpPr>
                <p:cNvPr id="274645" name="Text Box 213"/>
                <p:cNvSpPr txBox="1">
                  <a:spLocks noChangeArrowheads="1"/>
                </p:cNvSpPr>
                <p:nvPr/>
              </p:nvSpPr>
              <p:spPr bwMode="auto">
                <a:xfrm>
                  <a:off x="131" y="2993"/>
                  <a:ext cx="1388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= cwnd/2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</a:t>
                  </a: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 + 3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retransmit missing segment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dirty="0">
                    <a:solidFill>
                      <a:schemeClr val="bg2"/>
                    </a:solidFill>
                    <a:latin typeface="Arial" charset="0"/>
                  </a:endParaRPr>
                </a:p>
              </p:txBody>
            </p:sp>
            <p:sp>
              <p:nvSpPr>
                <p:cNvPr id="274646" name="Line 214"/>
                <p:cNvSpPr>
                  <a:spLocks noChangeShapeType="1"/>
                </p:cNvSpPr>
                <p:nvPr/>
              </p:nvSpPr>
              <p:spPr bwMode="auto">
                <a:xfrm>
                  <a:off x="184" y="2999"/>
                  <a:ext cx="12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647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340" y="2839"/>
                  <a:ext cx="975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== 3</a:t>
                  </a:r>
                </a:p>
              </p:txBody>
            </p:sp>
          </p:grpSp>
          <p:grpSp>
            <p:nvGrpSpPr>
              <p:cNvPr id="15" name="Group 216"/>
              <p:cNvGrpSpPr>
                <a:grpSpLocks/>
              </p:cNvGrpSpPr>
              <p:nvPr/>
            </p:nvGrpSpPr>
            <p:grpSpPr bwMode="auto">
              <a:xfrm>
                <a:off x="1731" y="2350"/>
                <a:ext cx="1367" cy="612"/>
                <a:chOff x="337" y="2768"/>
                <a:chExt cx="1367" cy="612"/>
              </a:xfrm>
            </p:grpSpPr>
            <p:sp>
              <p:nvSpPr>
                <p:cNvPr id="274649" name="Text Box 217"/>
                <p:cNvSpPr txBox="1">
                  <a:spLocks noChangeArrowheads="1"/>
                </p:cNvSpPr>
                <p:nvPr/>
              </p:nvSpPr>
              <p:spPr bwMode="auto">
                <a:xfrm>
                  <a:off x="821" y="2768"/>
                  <a:ext cx="4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timeout</a:t>
                  </a:r>
                </a:p>
              </p:txBody>
            </p:sp>
            <p:sp>
              <p:nvSpPr>
                <p:cNvPr id="274650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337" y="2904"/>
                  <a:ext cx="1367" cy="4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 = cwnd/2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1 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</a:p>
                <a:p>
                  <a:pPr algn="ctr" eaLnBrk="1" hangingPunct="1">
                    <a:lnSpc>
                      <a:spcPct val="85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retransmit missing segment</a:t>
                  </a:r>
                  <a:r>
                    <a:rPr lang="en-US" sz="1600" dirty="0">
                      <a:latin typeface="Arial" charset="0"/>
                    </a:rPr>
                    <a:t> </a:t>
                  </a:r>
                </a:p>
              </p:txBody>
            </p:sp>
            <p:sp>
              <p:nvSpPr>
                <p:cNvPr id="274651" name="Line 219"/>
                <p:cNvSpPr>
                  <a:spLocks noChangeShapeType="1"/>
                </p:cNvSpPr>
                <p:nvPr/>
              </p:nvSpPr>
              <p:spPr bwMode="auto">
                <a:xfrm>
                  <a:off x="372" y="2919"/>
                  <a:ext cx="12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657" name="Freeform 225"/>
              <p:cNvSpPr>
                <a:spLocks/>
              </p:cNvSpPr>
              <p:nvPr/>
            </p:nvSpPr>
            <p:spPr bwMode="auto">
              <a:xfrm>
                <a:off x="1635" y="2075"/>
                <a:ext cx="909" cy="13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46"/>
                  </a:cxn>
                  <a:cxn ang="0">
                    <a:pos x="740" y="1146"/>
                  </a:cxn>
                </a:cxnLst>
                <a:rect l="0" t="0" r="r" b="b"/>
                <a:pathLst>
                  <a:path w="740" h="1146">
                    <a:moveTo>
                      <a:pt x="0" y="0"/>
                    </a:moveTo>
                    <a:lnTo>
                      <a:pt x="0" y="1146"/>
                    </a:lnTo>
                    <a:lnTo>
                      <a:pt x="740" y="114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658" name="Freeform 226"/>
              <p:cNvSpPr>
                <a:spLocks/>
              </p:cNvSpPr>
              <p:nvPr/>
            </p:nvSpPr>
            <p:spPr bwMode="auto">
              <a:xfrm>
                <a:off x="1726" y="2075"/>
                <a:ext cx="803" cy="1228"/>
              </a:xfrm>
              <a:custGeom>
                <a:avLst/>
                <a:gdLst/>
                <a:ahLst/>
                <a:cxnLst>
                  <a:cxn ang="0">
                    <a:pos x="700" y="1051"/>
                  </a:cxn>
                  <a:cxn ang="0">
                    <a:pos x="0" y="1051"/>
                  </a:cxn>
                  <a:cxn ang="0">
                    <a:pos x="0" y="0"/>
                  </a:cxn>
                </a:cxnLst>
                <a:rect l="0" t="0" r="r" b="b"/>
                <a:pathLst>
                  <a:path w="700" h="1051">
                    <a:moveTo>
                      <a:pt x="700" y="1051"/>
                    </a:moveTo>
                    <a:lnTo>
                      <a:pt x="0" y="1051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244"/>
            <p:cNvGrpSpPr>
              <a:grpSpLocks/>
            </p:cNvGrpSpPr>
            <p:nvPr/>
          </p:nvGrpSpPr>
          <p:grpSpPr bwMode="auto">
            <a:xfrm>
              <a:off x="5768341" y="4127451"/>
              <a:ext cx="3906357" cy="2454064"/>
              <a:chOff x="3340" y="2053"/>
              <a:chExt cx="2237" cy="1364"/>
            </a:xfrm>
          </p:grpSpPr>
          <p:grpSp>
            <p:nvGrpSpPr>
              <p:cNvPr id="17" name="Group 201"/>
              <p:cNvGrpSpPr>
                <a:grpSpLocks/>
              </p:cNvGrpSpPr>
              <p:nvPr/>
            </p:nvGrpSpPr>
            <p:grpSpPr bwMode="auto">
              <a:xfrm>
                <a:off x="4189" y="2820"/>
                <a:ext cx="1388" cy="597"/>
                <a:chOff x="4211" y="2826"/>
                <a:chExt cx="1388" cy="597"/>
              </a:xfrm>
            </p:grpSpPr>
            <p:sp>
              <p:nvSpPr>
                <p:cNvPr id="274634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4211" y="2970"/>
                  <a:ext cx="1388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= </a:t>
                  </a: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 smtClean="0">
                      <a:latin typeface="Arial" charset="0"/>
                    </a:rPr>
                    <a:t>/2</a:t>
                  </a:r>
                  <a:endParaRPr lang="en-US" sz="1400" dirty="0">
                    <a:latin typeface="Arial" charset="0"/>
                  </a:endParaRP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</a:t>
                  </a: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 + </a:t>
                  </a:r>
                  <a:r>
                    <a:rPr lang="en-US" sz="1400" dirty="0" smtClean="0">
                      <a:latin typeface="Arial" charset="0"/>
                    </a:rPr>
                    <a:t>3*MSS</a:t>
                  </a:r>
                  <a:endParaRPr lang="en-US" sz="1400" dirty="0">
                    <a:latin typeface="Arial" charset="0"/>
                  </a:endParaRP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retransmit missing segment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i="1" dirty="0">
                    <a:latin typeface="Arial" charset="0"/>
                  </a:endParaRPr>
                </a:p>
              </p:txBody>
            </p:sp>
            <p:sp>
              <p:nvSpPr>
                <p:cNvPr id="274635" name="Line 203"/>
                <p:cNvSpPr>
                  <a:spLocks noChangeShapeType="1"/>
                </p:cNvSpPr>
                <p:nvPr/>
              </p:nvSpPr>
              <p:spPr bwMode="auto">
                <a:xfrm>
                  <a:off x="4272" y="2983"/>
                  <a:ext cx="12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636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4389" y="2826"/>
                  <a:ext cx="1031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1" dirty="0" err="1">
                      <a:solidFill>
                        <a:srgbClr val="FF0000"/>
                      </a:solidFill>
                      <a:latin typeface="Arial" charset="0"/>
                    </a:rPr>
                    <a:t>dupACKcount</a:t>
                  </a:r>
                  <a:r>
                    <a:rPr lang="en-US" sz="1400" b="1" dirty="0">
                      <a:solidFill>
                        <a:srgbClr val="FF0000"/>
                      </a:solidFill>
                      <a:latin typeface="Arial" charset="0"/>
                    </a:rPr>
                    <a:t> == 3</a:t>
                  </a:r>
                </a:p>
              </p:txBody>
            </p:sp>
          </p:grpSp>
          <p:sp>
            <p:nvSpPr>
              <p:cNvPr id="274659" name="Freeform 227"/>
              <p:cNvSpPr>
                <a:spLocks/>
              </p:cNvSpPr>
              <p:nvPr/>
            </p:nvSpPr>
            <p:spPr bwMode="auto">
              <a:xfrm flipH="1">
                <a:off x="3340" y="2053"/>
                <a:ext cx="818" cy="13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46"/>
                  </a:cxn>
                  <a:cxn ang="0">
                    <a:pos x="740" y="1146"/>
                  </a:cxn>
                </a:cxnLst>
                <a:rect l="0" t="0" r="r" b="b"/>
                <a:pathLst>
                  <a:path w="740" h="1146">
                    <a:moveTo>
                      <a:pt x="0" y="0"/>
                    </a:moveTo>
                    <a:lnTo>
                      <a:pt x="0" y="1146"/>
                    </a:lnTo>
                    <a:lnTo>
                      <a:pt x="740" y="114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243"/>
            <p:cNvGrpSpPr>
              <a:grpSpLocks/>
            </p:cNvGrpSpPr>
            <p:nvPr/>
          </p:nvGrpSpPr>
          <p:grpSpPr bwMode="auto">
            <a:xfrm>
              <a:off x="5536089" y="4194022"/>
              <a:ext cx="1597819" cy="2182391"/>
              <a:chOff x="3207" y="2090"/>
              <a:chExt cx="915" cy="1213"/>
            </a:xfrm>
          </p:grpSpPr>
          <p:sp>
            <p:nvSpPr>
              <p:cNvPr id="274660" name="Freeform 228"/>
              <p:cNvSpPr>
                <a:spLocks/>
              </p:cNvSpPr>
              <p:nvPr/>
            </p:nvSpPr>
            <p:spPr bwMode="auto">
              <a:xfrm flipH="1">
                <a:off x="3332" y="2090"/>
                <a:ext cx="750" cy="1213"/>
              </a:xfrm>
              <a:custGeom>
                <a:avLst/>
                <a:gdLst/>
                <a:ahLst/>
                <a:cxnLst>
                  <a:cxn ang="0">
                    <a:pos x="700" y="1051"/>
                  </a:cxn>
                  <a:cxn ang="0">
                    <a:pos x="0" y="1051"/>
                  </a:cxn>
                  <a:cxn ang="0">
                    <a:pos x="0" y="0"/>
                  </a:cxn>
                </a:cxnLst>
                <a:rect l="0" t="0" r="r" b="b"/>
                <a:pathLst>
                  <a:path w="700" h="1051">
                    <a:moveTo>
                      <a:pt x="700" y="1051"/>
                    </a:moveTo>
                    <a:lnTo>
                      <a:pt x="0" y="1051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229"/>
              <p:cNvGrpSpPr>
                <a:grpSpLocks/>
              </p:cNvGrpSpPr>
              <p:nvPr/>
            </p:nvGrpSpPr>
            <p:grpSpPr bwMode="auto">
              <a:xfrm>
                <a:off x="3207" y="2630"/>
                <a:ext cx="915" cy="616"/>
                <a:chOff x="999" y="3477"/>
                <a:chExt cx="915" cy="616"/>
              </a:xfrm>
            </p:grpSpPr>
            <p:sp>
              <p:nvSpPr>
                <p:cNvPr id="274662" name="Text Box 230"/>
                <p:cNvSpPr txBox="1">
                  <a:spLocks noChangeArrowheads="1"/>
                </p:cNvSpPr>
                <p:nvPr/>
              </p:nvSpPr>
              <p:spPr bwMode="auto">
                <a:xfrm>
                  <a:off x="999" y="3640"/>
                  <a:ext cx="915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</a:t>
                  </a:r>
                  <a:r>
                    <a:rPr lang="en-US" sz="1400" dirty="0" err="1">
                      <a:latin typeface="Arial" charset="0"/>
                    </a:rPr>
                    <a:t>ssthresh</a:t>
                  </a:r>
                  <a:endParaRPr lang="en-US" sz="1400" dirty="0">
                    <a:latin typeface="Arial" charset="0"/>
                  </a:endParaRP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400" dirty="0">
                    <a:latin typeface="Arial" charset="0"/>
                  </a:endParaRP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dirty="0">
                    <a:latin typeface="Arial" charset="0"/>
                  </a:endParaRPr>
                </a:p>
              </p:txBody>
            </p:sp>
            <p:grpSp>
              <p:nvGrpSpPr>
                <p:cNvPr id="20" name="Group 231"/>
                <p:cNvGrpSpPr>
                  <a:grpSpLocks/>
                </p:cNvGrpSpPr>
                <p:nvPr/>
              </p:nvGrpSpPr>
              <p:grpSpPr bwMode="auto">
                <a:xfrm>
                  <a:off x="1077" y="3477"/>
                  <a:ext cx="769" cy="171"/>
                  <a:chOff x="1077" y="3477"/>
                  <a:chExt cx="769" cy="171"/>
                </a:xfrm>
              </p:grpSpPr>
              <p:sp>
                <p:nvSpPr>
                  <p:cNvPr id="27466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077" y="3641"/>
                    <a:ext cx="76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665" name="Text Box 2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96" y="3477"/>
                    <a:ext cx="546" cy="17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eaLnBrk="1" hangingPunct="1"/>
                    <a:r>
                      <a:rPr lang="en-US" sz="1400" dirty="0">
                        <a:latin typeface="Arial" charset="0"/>
                      </a:rPr>
                      <a:t>New ACK</a:t>
                    </a:r>
                  </a:p>
                </p:txBody>
              </p:sp>
            </p:grpSp>
          </p:grpSp>
        </p:grpSp>
        <p:grpSp>
          <p:nvGrpSpPr>
            <p:cNvPr id="21" name="Group 241"/>
            <p:cNvGrpSpPr>
              <a:grpSpLocks/>
            </p:cNvGrpSpPr>
            <p:nvPr/>
          </p:nvGrpSpPr>
          <p:grpSpPr bwMode="auto">
            <a:xfrm>
              <a:off x="353217" y="1838912"/>
              <a:ext cx="5832473" cy="3283478"/>
              <a:chOff x="239" y="781"/>
              <a:chExt cx="3340" cy="1825"/>
            </a:xfrm>
          </p:grpSpPr>
          <p:grpSp>
            <p:nvGrpSpPr>
              <p:cNvPr id="22" name="Group 161"/>
              <p:cNvGrpSpPr>
                <a:grpSpLocks/>
              </p:cNvGrpSpPr>
              <p:nvPr/>
            </p:nvGrpSpPr>
            <p:grpSpPr bwMode="auto">
              <a:xfrm>
                <a:off x="1329" y="1320"/>
                <a:ext cx="800" cy="754"/>
                <a:chOff x="996" y="1773"/>
                <a:chExt cx="800" cy="754"/>
              </a:xfrm>
            </p:grpSpPr>
            <p:sp>
              <p:nvSpPr>
                <p:cNvPr id="274594" name="Oval 162"/>
                <p:cNvSpPr>
                  <a:spLocks noChangeArrowheads="1"/>
                </p:cNvSpPr>
                <p:nvPr/>
              </p:nvSpPr>
              <p:spPr bwMode="auto">
                <a:xfrm>
                  <a:off x="996" y="1773"/>
                  <a:ext cx="800" cy="75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595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1209" y="1946"/>
                  <a:ext cx="414" cy="3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2000" dirty="0">
                      <a:latin typeface="Arial" charset="0"/>
                    </a:rPr>
                    <a:t>slow </a:t>
                  </a:r>
                </a:p>
                <a:p>
                  <a:pPr algn="ctr" eaLnBrk="1" hangingPunct="1"/>
                  <a:r>
                    <a:rPr lang="en-US" sz="2000" dirty="0">
                      <a:latin typeface="Arial" charset="0"/>
                    </a:rPr>
                    <a:t>start</a:t>
                  </a:r>
                </a:p>
              </p:txBody>
            </p:sp>
          </p:grpSp>
          <p:grpSp>
            <p:nvGrpSpPr>
              <p:cNvPr id="23" name="Group 177"/>
              <p:cNvGrpSpPr>
                <a:grpSpLocks/>
              </p:cNvGrpSpPr>
              <p:nvPr/>
            </p:nvGrpSpPr>
            <p:grpSpPr bwMode="auto">
              <a:xfrm>
                <a:off x="239" y="2026"/>
                <a:ext cx="1367" cy="580"/>
                <a:chOff x="127" y="2713"/>
                <a:chExt cx="1367" cy="580"/>
              </a:xfrm>
            </p:grpSpPr>
            <p:sp>
              <p:nvSpPr>
                <p:cNvPr id="274610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575" y="2713"/>
                  <a:ext cx="444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timeout</a:t>
                  </a:r>
                </a:p>
              </p:txBody>
            </p:sp>
            <p:sp>
              <p:nvSpPr>
                <p:cNvPr id="274611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127" y="2840"/>
                  <a:ext cx="1367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ssthresh</a:t>
                  </a:r>
                  <a:r>
                    <a:rPr lang="en-US" sz="1400" dirty="0">
                      <a:latin typeface="Arial" charset="0"/>
                    </a:rPr>
                    <a:t> = cwnd/2 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1 MSS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retransmit missing segment</a:t>
                  </a:r>
                  <a:r>
                    <a:rPr lang="en-US" sz="1600" dirty="0">
                      <a:latin typeface="Arial" charset="0"/>
                    </a:rPr>
                    <a:t> </a:t>
                  </a:r>
                </a:p>
              </p:txBody>
            </p:sp>
            <p:sp>
              <p:nvSpPr>
                <p:cNvPr id="274612" name="Line 180"/>
                <p:cNvSpPr>
                  <a:spLocks noChangeShapeType="1"/>
                </p:cNvSpPr>
                <p:nvPr/>
              </p:nvSpPr>
              <p:spPr bwMode="auto">
                <a:xfrm>
                  <a:off x="157" y="2855"/>
                  <a:ext cx="126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86"/>
              <p:cNvGrpSpPr>
                <a:grpSpLocks/>
              </p:cNvGrpSpPr>
              <p:nvPr/>
            </p:nvGrpSpPr>
            <p:grpSpPr bwMode="auto">
              <a:xfrm>
                <a:off x="1780" y="781"/>
                <a:ext cx="1799" cy="631"/>
                <a:chOff x="2290" y="619"/>
                <a:chExt cx="1799" cy="631"/>
              </a:xfrm>
            </p:grpSpPr>
            <p:sp>
              <p:nvSpPr>
                <p:cNvPr id="274619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2290" y="766"/>
                  <a:ext cx="1799" cy="4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</a:t>
                  </a:r>
                  <a:r>
                    <a:rPr lang="en-US" sz="1400" dirty="0" err="1">
                      <a:latin typeface="Arial" charset="0"/>
                    </a:rPr>
                    <a:t>cwnd+MSS</a:t>
                  </a:r>
                  <a:endParaRPr lang="en-US" sz="1400" dirty="0">
                    <a:latin typeface="Arial" charset="0"/>
                  </a:endParaRP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transmit new </a:t>
                  </a:r>
                  <a:r>
                    <a:rPr lang="en-US" sz="1400" i="1" dirty="0" err="1">
                      <a:solidFill>
                        <a:srgbClr val="000099"/>
                      </a:solidFill>
                      <a:latin typeface="Arial" charset="0"/>
                    </a:rPr>
                    <a:t>segment(s</a:t>
                  </a:r>
                  <a:r>
                    <a:rPr lang="en-US" sz="1400" i="1" dirty="0">
                      <a:solidFill>
                        <a:srgbClr val="000099"/>
                      </a:solidFill>
                      <a:latin typeface="Arial" charset="0"/>
                    </a:rPr>
                    <a:t>), as allowed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dirty="0">
                    <a:latin typeface="Arial" charset="0"/>
                  </a:endParaRPr>
                </a:p>
              </p:txBody>
            </p:sp>
            <p:sp>
              <p:nvSpPr>
                <p:cNvPr id="274620" name="Line 188"/>
                <p:cNvSpPr>
                  <a:spLocks noChangeShapeType="1"/>
                </p:cNvSpPr>
                <p:nvPr/>
              </p:nvSpPr>
              <p:spPr bwMode="auto">
                <a:xfrm>
                  <a:off x="2351" y="783"/>
                  <a:ext cx="16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621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2949" y="619"/>
                  <a:ext cx="529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new ACK</a:t>
                  </a:r>
                </a:p>
              </p:txBody>
            </p:sp>
          </p:grpSp>
          <p:sp>
            <p:nvSpPr>
              <p:cNvPr id="274637" name="Freeform 205"/>
              <p:cNvSpPr>
                <a:spLocks/>
              </p:cNvSpPr>
              <p:nvPr/>
            </p:nvSpPr>
            <p:spPr bwMode="auto">
              <a:xfrm rot="20014991">
                <a:off x="1412" y="1171"/>
                <a:ext cx="313" cy="201"/>
              </a:xfrm>
              <a:custGeom>
                <a:avLst/>
                <a:gdLst/>
                <a:ahLst/>
                <a:cxnLst>
                  <a:cxn ang="0">
                    <a:pos x="25" y="169"/>
                  </a:cxn>
                  <a:cxn ang="0">
                    <a:pos x="153" y="7"/>
                  </a:cxn>
                  <a:cxn ang="0">
                    <a:pos x="258" y="201"/>
                  </a:cxn>
                </a:cxnLst>
                <a:rect l="0" t="0" r="r" b="b"/>
                <a:pathLst>
                  <a:path w="313" h="201">
                    <a:moveTo>
                      <a:pt x="25" y="169"/>
                    </a:moveTo>
                    <a:cubicBezTo>
                      <a:pt x="0" y="108"/>
                      <a:pt x="5" y="0"/>
                      <a:pt x="153" y="7"/>
                    </a:cubicBezTo>
                    <a:cubicBezTo>
                      <a:pt x="302" y="12"/>
                      <a:pt x="313" y="87"/>
                      <a:pt x="258" y="20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638" name="Freeform 206"/>
              <p:cNvSpPr>
                <a:spLocks/>
              </p:cNvSpPr>
              <p:nvPr/>
            </p:nvSpPr>
            <p:spPr bwMode="auto">
              <a:xfrm rot="2575893">
                <a:off x="1950" y="1316"/>
                <a:ext cx="313" cy="201"/>
              </a:xfrm>
              <a:custGeom>
                <a:avLst/>
                <a:gdLst/>
                <a:ahLst/>
                <a:cxnLst>
                  <a:cxn ang="0">
                    <a:pos x="25" y="169"/>
                  </a:cxn>
                  <a:cxn ang="0">
                    <a:pos x="153" y="7"/>
                  </a:cxn>
                  <a:cxn ang="0">
                    <a:pos x="258" y="201"/>
                  </a:cxn>
                </a:cxnLst>
                <a:rect l="0" t="0" r="r" b="b"/>
                <a:pathLst>
                  <a:path w="313" h="201">
                    <a:moveTo>
                      <a:pt x="25" y="169"/>
                    </a:moveTo>
                    <a:cubicBezTo>
                      <a:pt x="0" y="108"/>
                      <a:pt x="5" y="0"/>
                      <a:pt x="153" y="7"/>
                    </a:cubicBezTo>
                    <a:cubicBezTo>
                      <a:pt x="302" y="12"/>
                      <a:pt x="313" y="87"/>
                      <a:pt x="258" y="20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207"/>
              <p:cNvGrpSpPr>
                <a:grpSpLocks/>
              </p:cNvGrpSpPr>
              <p:nvPr/>
            </p:nvGrpSpPr>
            <p:grpSpPr bwMode="auto">
              <a:xfrm>
                <a:off x="907" y="873"/>
                <a:ext cx="895" cy="401"/>
                <a:chOff x="3716" y="2936"/>
                <a:chExt cx="895" cy="401"/>
              </a:xfrm>
            </p:grpSpPr>
            <p:sp>
              <p:nvSpPr>
                <p:cNvPr id="274640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3716" y="3076"/>
                  <a:ext cx="895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++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endParaRPr lang="en-US" sz="1600" dirty="0">
                    <a:latin typeface="Arial" charset="0"/>
                  </a:endParaRPr>
                </a:p>
              </p:txBody>
            </p:sp>
            <p:sp>
              <p:nvSpPr>
                <p:cNvPr id="274641" name="Line 209"/>
                <p:cNvSpPr>
                  <a:spLocks noChangeShapeType="1"/>
                </p:cNvSpPr>
                <p:nvPr/>
              </p:nvSpPr>
              <p:spPr bwMode="auto">
                <a:xfrm>
                  <a:off x="3776" y="3095"/>
                  <a:ext cx="78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27464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3747" y="2936"/>
                  <a:ext cx="752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>
                      <a:latin typeface="Arial" charset="0"/>
                    </a:rPr>
                    <a:t>duplicate ACK</a:t>
                  </a:r>
                </a:p>
              </p:txBody>
            </p:sp>
          </p:grpSp>
          <p:sp>
            <p:nvSpPr>
              <p:cNvPr id="274643" name="Freeform 211"/>
              <p:cNvSpPr>
                <a:spLocks/>
              </p:cNvSpPr>
              <p:nvPr/>
            </p:nvSpPr>
            <p:spPr bwMode="auto">
              <a:xfrm rot="13377971">
                <a:off x="1219" y="1894"/>
                <a:ext cx="313" cy="201"/>
              </a:xfrm>
              <a:custGeom>
                <a:avLst/>
                <a:gdLst/>
                <a:ahLst/>
                <a:cxnLst>
                  <a:cxn ang="0">
                    <a:pos x="25" y="169"/>
                  </a:cxn>
                  <a:cxn ang="0">
                    <a:pos x="153" y="7"/>
                  </a:cxn>
                  <a:cxn ang="0">
                    <a:pos x="258" y="201"/>
                  </a:cxn>
                </a:cxnLst>
                <a:rect l="0" t="0" r="r" b="b"/>
                <a:pathLst>
                  <a:path w="313" h="201">
                    <a:moveTo>
                      <a:pt x="25" y="169"/>
                    </a:moveTo>
                    <a:cubicBezTo>
                      <a:pt x="0" y="108"/>
                      <a:pt x="5" y="0"/>
                      <a:pt x="153" y="7"/>
                    </a:cubicBezTo>
                    <a:cubicBezTo>
                      <a:pt x="302" y="12"/>
                      <a:pt x="313" y="87"/>
                      <a:pt x="258" y="20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666" name="Line 234"/>
              <p:cNvSpPr>
                <a:spLocks noChangeShapeType="1"/>
              </p:cNvSpPr>
              <p:nvPr/>
            </p:nvSpPr>
            <p:spPr bwMode="auto">
              <a:xfrm>
                <a:off x="340" y="1657"/>
                <a:ext cx="9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arrow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235"/>
              <p:cNvGrpSpPr>
                <a:grpSpLocks/>
              </p:cNvGrpSpPr>
              <p:nvPr/>
            </p:nvGrpSpPr>
            <p:grpSpPr bwMode="auto">
              <a:xfrm>
                <a:off x="402" y="1170"/>
                <a:ext cx="943" cy="470"/>
                <a:chOff x="424" y="851"/>
                <a:chExt cx="943" cy="470"/>
              </a:xfrm>
            </p:grpSpPr>
            <p:sp>
              <p:nvSpPr>
                <p:cNvPr id="274668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528" y="851"/>
                  <a:ext cx="726" cy="1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dirty="0" smtClean="0">
                      <a:latin typeface="+mn-lt"/>
                    </a:rPr>
                    <a:t>initialization</a:t>
                  </a:r>
                  <a:endParaRPr lang="en-US" sz="1400" dirty="0">
                    <a:latin typeface="+mn-lt"/>
                  </a:endParaRPr>
                </a:p>
              </p:txBody>
            </p:sp>
            <p:sp>
              <p:nvSpPr>
                <p:cNvPr id="274669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424" y="978"/>
                  <a:ext cx="943" cy="3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cwnd</a:t>
                  </a:r>
                  <a:r>
                    <a:rPr lang="en-US" sz="1400" dirty="0">
                      <a:latin typeface="Arial" charset="0"/>
                    </a:rPr>
                    <a:t> = 1 MSS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b="1" dirty="0" err="1">
                      <a:solidFill>
                        <a:srgbClr val="FF0000"/>
                      </a:solidFill>
                      <a:latin typeface="Arial" charset="0"/>
                    </a:rPr>
                    <a:t>ssthresh</a:t>
                  </a:r>
                  <a:r>
                    <a:rPr lang="en-US" sz="1400" b="1" dirty="0">
                      <a:solidFill>
                        <a:srgbClr val="FF0000"/>
                      </a:solidFill>
                      <a:latin typeface="Arial" charset="0"/>
                    </a:rPr>
                    <a:t> = 64 KB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n-US" sz="1400" dirty="0" err="1">
                      <a:latin typeface="Arial" charset="0"/>
                    </a:rPr>
                    <a:t>dupACKcount</a:t>
                  </a:r>
                  <a:r>
                    <a:rPr lang="en-US" sz="1400" dirty="0">
                      <a:latin typeface="Arial" charset="0"/>
                    </a:rPr>
                    <a:t> = 0</a:t>
                  </a:r>
                  <a:endParaRPr lang="en-US" sz="1600" dirty="0">
                    <a:latin typeface="Arial" charset="0"/>
                  </a:endParaRPr>
                </a:p>
              </p:txBody>
            </p:sp>
            <p:sp>
              <p:nvSpPr>
                <p:cNvPr id="274670" name="Line 238"/>
                <p:cNvSpPr>
                  <a:spLocks noChangeShapeType="1"/>
                </p:cNvSpPr>
                <p:nvPr/>
              </p:nvSpPr>
              <p:spPr bwMode="auto">
                <a:xfrm>
                  <a:off x="486" y="994"/>
                  <a:ext cx="8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7" name="Group 255"/>
            <p:cNvGrpSpPr>
              <a:grpSpLocks/>
            </p:cNvGrpSpPr>
            <p:nvPr/>
          </p:nvGrpSpPr>
          <p:grpSpPr bwMode="auto">
            <a:xfrm>
              <a:off x="634365" y="3659670"/>
              <a:ext cx="3560605" cy="1201844"/>
              <a:chOff x="402" y="1795"/>
              <a:chExt cx="2039" cy="668"/>
            </a:xfrm>
          </p:grpSpPr>
          <p:pic>
            <p:nvPicPr>
              <p:cNvPr id="274684" name="Picture 25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402" y="1884"/>
                <a:ext cx="262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74685" name="Picture 25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2179" y="1795"/>
                <a:ext cx="262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74686" name="Picture 25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1903" y="2218"/>
                <a:ext cx="262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29" name="Group 282"/>
            <p:cNvGrpSpPr>
              <a:grpSpLocks/>
            </p:cNvGrpSpPr>
            <p:nvPr/>
          </p:nvGrpSpPr>
          <p:grpSpPr bwMode="auto">
            <a:xfrm>
              <a:off x="5841681" y="4677570"/>
              <a:ext cx="1018064" cy="545147"/>
              <a:chOff x="1166" y="3601"/>
              <a:chExt cx="583" cy="303"/>
            </a:xfrm>
          </p:grpSpPr>
          <p:grpSp>
            <p:nvGrpSpPr>
              <p:cNvPr id="30" name="Group 28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274716" name="Picture 284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74717" name="Rectangle 28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60" cy="148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18" name="Text Box 28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300" b="1" i="1" dirty="0">
                    <a:solidFill>
                      <a:schemeClr val="accent2"/>
                    </a:solidFill>
                  </a:rPr>
                  <a:t>New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1300" b="1" i="1" dirty="0">
                    <a:solidFill>
                      <a:schemeClr val="accent2"/>
                    </a:solidFill>
                  </a:rPr>
                  <a:t>ACK!</a:t>
                </a:r>
              </a:p>
            </p:txBody>
          </p:sp>
        </p:grpSp>
        <p:grpSp>
          <p:nvGrpSpPr>
            <p:cNvPr id="31" name="Group 287"/>
            <p:cNvGrpSpPr>
              <a:grpSpLocks/>
            </p:cNvGrpSpPr>
            <p:nvPr/>
          </p:nvGrpSpPr>
          <p:grpSpPr bwMode="auto">
            <a:xfrm>
              <a:off x="4990154" y="1535162"/>
              <a:ext cx="1018064" cy="545147"/>
              <a:chOff x="1738" y="3606"/>
              <a:chExt cx="583" cy="303"/>
            </a:xfrm>
          </p:grpSpPr>
          <p:grpSp>
            <p:nvGrpSpPr>
              <p:cNvPr id="274592" name="Group 288"/>
              <p:cNvGrpSpPr>
                <a:grpSpLocks/>
              </p:cNvGrpSpPr>
              <p:nvPr/>
            </p:nvGrpSpPr>
            <p:grpSpPr bwMode="auto">
              <a:xfrm>
                <a:off x="1738" y="3606"/>
                <a:ext cx="583" cy="303"/>
                <a:chOff x="1576" y="4576"/>
                <a:chExt cx="597" cy="380"/>
              </a:xfrm>
            </p:grpSpPr>
            <p:pic>
              <p:nvPicPr>
                <p:cNvPr id="274721" name="Picture 28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576" y="4576"/>
                  <a:ext cx="597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7472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06" y="4673"/>
                  <a:ext cx="360" cy="148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23" name="Text Box 291"/>
              <p:cNvSpPr txBox="1">
                <a:spLocks noChangeArrowheads="1"/>
              </p:cNvSpPr>
              <p:nvPr/>
            </p:nvSpPr>
            <p:spPr bwMode="auto">
              <a:xfrm>
                <a:off x="1851" y="3633"/>
                <a:ext cx="39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300" b="1" i="1" dirty="0">
                    <a:solidFill>
                      <a:schemeClr val="accent2"/>
                    </a:solidFill>
                  </a:rPr>
                  <a:t>New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1300" b="1" i="1" dirty="0">
                    <a:solidFill>
                      <a:schemeClr val="accent2"/>
                    </a:solidFill>
                  </a:rPr>
                  <a:t>ACK!</a:t>
                </a:r>
              </a:p>
            </p:txBody>
          </p:sp>
        </p:grpSp>
        <p:grpSp>
          <p:nvGrpSpPr>
            <p:cNvPr id="274593" name="Group 292"/>
            <p:cNvGrpSpPr>
              <a:grpSpLocks/>
            </p:cNvGrpSpPr>
            <p:nvPr/>
          </p:nvGrpSpPr>
          <p:grpSpPr bwMode="auto">
            <a:xfrm>
              <a:off x="8595624" y="1445422"/>
              <a:ext cx="1018064" cy="545147"/>
              <a:chOff x="1166" y="3601"/>
              <a:chExt cx="583" cy="303"/>
            </a:xfrm>
          </p:grpSpPr>
          <p:grpSp>
            <p:nvGrpSpPr>
              <p:cNvPr id="274596" name="Group 29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274726" name="Picture 294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74727" name="Rectangle 29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60" cy="148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28" name="Text Box 29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300" b="1" i="1" dirty="0">
                    <a:solidFill>
                      <a:schemeClr val="accent2"/>
                    </a:solidFill>
                  </a:rPr>
                  <a:t>New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1300" b="1" i="1" dirty="0">
                    <a:solidFill>
                      <a:schemeClr val="accent2"/>
                    </a:solidFill>
                  </a:rPr>
                  <a:t>ACK!</a:t>
                </a:r>
              </a:p>
            </p:txBody>
          </p:sp>
        </p:grpSp>
      </p:grp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TCP Performance</a:t>
            </a:r>
            <a:endParaRPr lang="en-US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88396"/>
            <a:ext cx="10058400" cy="5611023"/>
          </a:xfrm>
        </p:spPr>
        <p:txBody>
          <a:bodyPr/>
          <a:lstStyle/>
          <a:p>
            <a:r>
              <a:rPr lang="en-US" dirty="0" smtClean="0"/>
              <a:t>TCP seeks to keep the link </a:t>
            </a:r>
            <a:br>
              <a:rPr lang="en-US" dirty="0" smtClean="0"/>
            </a:br>
            <a:r>
              <a:rPr lang="en-US" dirty="0" smtClean="0"/>
              <a:t>busy</a:t>
            </a:r>
            <a:r>
              <a:rPr lang="en-US" dirty="0"/>
              <a:t> </a:t>
            </a:r>
            <a:r>
              <a:rPr lang="en-US" dirty="0" smtClean="0"/>
              <a:t>while limiting congestion</a:t>
            </a:r>
          </a:p>
          <a:p>
            <a:pPr lvl="1"/>
            <a:r>
              <a:rPr lang="en-US" dirty="0" smtClean="0"/>
              <a:t>if link queue is large enough,</a:t>
            </a:r>
            <a:br>
              <a:rPr lang="en-US" dirty="0" smtClean="0"/>
            </a:br>
            <a:r>
              <a:rPr lang="en-US" dirty="0" smtClean="0"/>
              <a:t>per host throughput </a:t>
            </a:r>
            <a:r>
              <a:rPr lang="en-US" i="1" dirty="0" smtClean="0"/>
              <a:t>T</a:t>
            </a:r>
            <a:r>
              <a:rPr lang="en-US" dirty="0" smtClean="0"/>
              <a:t>=</a:t>
            </a:r>
            <a:r>
              <a:rPr lang="en-US" i="1" dirty="0" smtClean="0"/>
              <a:t>R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for small queues, </a:t>
            </a:r>
            <a:r>
              <a:rPr lang="en-US" i="1" dirty="0" smtClean="0"/>
              <a:t>T≈</a:t>
            </a:r>
            <a:r>
              <a:rPr lang="en-US" dirty="0" smtClean="0"/>
              <a:t>.75 </a:t>
            </a:r>
            <a:r>
              <a:rPr lang="en-US" i="1" dirty="0" smtClean="0"/>
              <a:t>R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where </a:t>
            </a:r>
            <a:r>
              <a:rPr lang="en-US" i="1" dirty="0" smtClean="0"/>
              <a:t>R</a:t>
            </a:r>
            <a:r>
              <a:rPr lang="en-US" dirty="0" smtClean="0"/>
              <a:t> is the link rate and </a:t>
            </a:r>
            <a:r>
              <a:rPr lang="en-US" i="1" dirty="0" smtClean="0"/>
              <a:t>N </a:t>
            </a:r>
            <a:r>
              <a:rPr lang="en-US" dirty="0" smtClean="0"/>
              <a:t>is the number of flows</a:t>
            </a:r>
          </a:p>
          <a:p>
            <a:r>
              <a:rPr lang="en-US" dirty="0" smtClean="0"/>
              <a:t>The “cycle time” of TCP’s control algorithm is approximately (1+(2/3)(</a:t>
            </a:r>
            <a:r>
              <a:rPr lang="en-US" i="1" dirty="0" smtClean="0"/>
              <a:t>RTT</a:t>
            </a:r>
            <a:r>
              <a:rPr lang="en-US" sz="1600" baseline="30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i="1" dirty="0" smtClean="0"/>
              <a:t>R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/>
              <a:t>)</a:t>
            </a:r>
            <a:r>
              <a:rPr lang="en-US" dirty="0" smtClean="0"/>
              <a:t>/8</a:t>
            </a:r>
            <a:r>
              <a:rPr lang="en-US" i="1" dirty="0" smtClean="0"/>
              <a:t>MSS</a:t>
            </a:r>
            <a:r>
              <a:rPr lang="en-US" dirty="0" smtClean="0"/>
              <a:t>)</a:t>
            </a:r>
            <a:r>
              <a:rPr lang="en-US" i="1" dirty="0" smtClean="0"/>
              <a:t>RTT</a:t>
            </a:r>
            <a:endParaRPr lang="en-US" dirty="0" smtClean="0"/>
          </a:p>
          <a:p>
            <a:pPr lvl="1"/>
            <a:r>
              <a:rPr lang="en-US" dirty="0" smtClean="0"/>
              <a:t>note, the cycle time scales up with link rate</a:t>
            </a:r>
          </a:p>
          <a:p>
            <a:pPr lvl="2"/>
            <a:r>
              <a:rPr lang="en-US" dirty="0" smtClean="0"/>
              <a:t>so, as links get faster, TCP reacts more slowly to changes in traffic</a:t>
            </a:r>
          </a:p>
          <a:p>
            <a:pPr lvl="2"/>
            <a:r>
              <a:rPr lang="en-US" dirty="0" smtClean="0"/>
              <a:t>example: </a:t>
            </a:r>
            <a:r>
              <a:rPr lang="en-US" i="1" dirty="0" smtClean="0"/>
              <a:t>R/N</a:t>
            </a:r>
            <a:r>
              <a:rPr lang="en-US" dirty="0" smtClean="0"/>
              <a:t>=10 Mb/s, </a:t>
            </a:r>
            <a:r>
              <a:rPr lang="en-US" i="1" dirty="0" smtClean="0"/>
              <a:t>RTT</a:t>
            </a:r>
            <a:r>
              <a:rPr lang="en-US" dirty="0" smtClean="0"/>
              <a:t>=.1s, </a:t>
            </a:r>
            <a:r>
              <a:rPr lang="en-US" i="1" dirty="0" smtClean="0"/>
              <a:t>MSS</a:t>
            </a:r>
            <a:r>
              <a:rPr lang="en-US" dirty="0" smtClean="0"/>
              <a:t>=1250, cycle time≈6.7s</a:t>
            </a:r>
          </a:p>
          <a:p>
            <a:pPr lvl="1"/>
            <a:r>
              <a:rPr lang="en-US" dirty="0" smtClean="0"/>
              <a:t>also note that 1 packet is lost per cycle and number sent per cycle is (cycle time)(</a:t>
            </a:r>
            <a:r>
              <a:rPr lang="en-US" i="1" dirty="0" smtClean="0"/>
              <a:t>R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)/8</a:t>
            </a:r>
            <a:r>
              <a:rPr lang="en-US" i="1" dirty="0" smtClean="0"/>
              <a:t>MSS</a:t>
            </a:r>
            <a:endParaRPr lang="en-US" dirty="0" smtClean="0"/>
          </a:p>
          <a:p>
            <a:pPr lvl="2"/>
            <a:r>
              <a:rPr lang="en-US" dirty="0" smtClean="0"/>
              <a:t>so losses occur less often as cycle time increases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160434" y="1823366"/>
            <a:ext cx="3689514" cy="2324945"/>
            <a:chOff x="6160434" y="1796344"/>
            <a:chExt cx="3689514" cy="2324945"/>
          </a:xfrm>
        </p:grpSpPr>
        <p:grpSp>
          <p:nvGrpSpPr>
            <p:cNvPr id="35" name="Group 34"/>
            <p:cNvGrpSpPr/>
            <p:nvPr/>
          </p:nvGrpSpPr>
          <p:grpSpPr>
            <a:xfrm>
              <a:off x="6160434" y="1796344"/>
              <a:ext cx="3689514" cy="2324945"/>
              <a:chOff x="6160434" y="1677274"/>
              <a:chExt cx="3689514" cy="2324945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 cstate="print"/>
              <a:srcRect r="10935"/>
              <a:stretch>
                <a:fillRect/>
              </a:stretch>
            </p:blipFill>
            <p:spPr>
              <a:xfrm>
                <a:off x="6180001" y="1730602"/>
                <a:ext cx="579574" cy="650729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046396" y="1677274"/>
                <a:ext cx="783435" cy="783435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3" cstate="print"/>
              <a:srcRect l="7825" r="10205"/>
              <a:stretch>
                <a:fillRect/>
              </a:stretch>
            </p:blipFill>
            <p:spPr>
              <a:xfrm>
                <a:off x="6194425" y="2518024"/>
                <a:ext cx="533400" cy="650729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040057" y="2438236"/>
                <a:ext cx="783435" cy="783435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 cstate="print"/>
              <a:srcRect r="10367"/>
              <a:stretch>
                <a:fillRect/>
              </a:stretch>
            </p:blipFill>
            <p:spPr>
              <a:xfrm>
                <a:off x="6160434" y="3258882"/>
                <a:ext cx="583266" cy="650729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066513" y="3218784"/>
                <a:ext cx="783435" cy="783435"/>
              </a:xfrm>
              <a:prstGeom prst="rect">
                <a:avLst/>
              </a:prstGeom>
            </p:spPr>
          </p:pic>
          <p:sp>
            <p:nvSpPr>
              <p:cNvPr id="11" name="Oval 10"/>
              <p:cNvSpPr/>
              <p:nvPr/>
            </p:nvSpPr>
            <p:spPr bwMode="auto">
              <a:xfrm>
                <a:off x="7090320" y="2619466"/>
                <a:ext cx="436577" cy="436577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8261294" y="2613109"/>
                <a:ext cx="436577" cy="436577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cxnSp>
            <p:nvCxnSpPr>
              <p:cNvPr id="14" name="Straight Arrow Connector 13"/>
              <p:cNvCxnSpPr>
                <a:stCxn id="12" idx="6"/>
                <a:endCxn id="8" idx="1"/>
              </p:cNvCxnSpPr>
              <p:nvPr/>
            </p:nvCxnSpPr>
            <p:spPr bwMode="auto">
              <a:xfrm flipV="1">
                <a:off x="8697871" y="2829954"/>
                <a:ext cx="342186" cy="144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>
                <a:stCxn id="12" idx="7"/>
                <a:endCxn id="5" idx="1"/>
              </p:cNvCxnSpPr>
              <p:nvPr/>
            </p:nvCxnSpPr>
            <p:spPr bwMode="auto">
              <a:xfrm rot="5400000" flipH="1" flipV="1">
                <a:off x="8536140" y="2166788"/>
                <a:ext cx="608052" cy="41246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8" name="Straight Arrow Connector 17"/>
              <p:cNvCxnSpPr>
                <a:stCxn id="12" idx="5"/>
                <a:endCxn id="10" idx="1"/>
              </p:cNvCxnSpPr>
              <p:nvPr/>
            </p:nvCxnSpPr>
            <p:spPr bwMode="auto">
              <a:xfrm rot="16200000" flipH="1">
                <a:off x="8537849" y="3081837"/>
                <a:ext cx="624751" cy="43257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0" name="Straight Arrow Connector 19"/>
              <p:cNvCxnSpPr>
                <a:stCxn id="9" idx="3"/>
                <a:endCxn id="11" idx="3"/>
              </p:cNvCxnSpPr>
              <p:nvPr/>
            </p:nvCxnSpPr>
            <p:spPr bwMode="auto">
              <a:xfrm flipV="1">
                <a:off x="6743700" y="2992108"/>
                <a:ext cx="410555" cy="59213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2" name="Straight Arrow Connector 21"/>
              <p:cNvCxnSpPr>
                <a:stCxn id="7" idx="3"/>
                <a:endCxn id="11" idx="2"/>
              </p:cNvCxnSpPr>
              <p:nvPr/>
            </p:nvCxnSpPr>
            <p:spPr bwMode="auto">
              <a:xfrm flipV="1">
                <a:off x="6727825" y="2837755"/>
                <a:ext cx="362495" cy="563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4" name="Straight Arrow Connector 23"/>
              <p:cNvCxnSpPr>
                <a:stCxn id="4" idx="3"/>
                <a:endCxn id="11" idx="1"/>
              </p:cNvCxnSpPr>
              <p:nvPr/>
            </p:nvCxnSpPr>
            <p:spPr bwMode="auto">
              <a:xfrm>
                <a:off x="6759575" y="2055967"/>
                <a:ext cx="394680" cy="62743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>
                <a:stCxn id="11" idx="6"/>
                <a:endCxn id="12" idx="2"/>
              </p:cNvCxnSpPr>
              <p:nvPr/>
            </p:nvCxnSpPr>
            <p:spPr bwMode="auto">
              <a:xfrm flipV="1">
                <a:off x="7526897" y="2831398"/>
                <a:ext cx="734397" cy="635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grpSp>
            <p:nvGrpSpPr>
              <p:cNvPr id="34" name="Group 33"/>
              <p:cNvGrpSpPr/>
              <p:nvPr/>
            </p:nvGrpSpPr>
            <p:grpSpPr>
              <a:xfrm>
                <a:off x="7344275" y="2774529"/>
                <a:ext cx="250325" cy="125176"/>
                <a:chOff x="7725275" y="3161878"/>
                <a:chExt cx="502672" cy="251363"/>
              </a:xfrm>
            </p:grpSpPr>
            <p:sp>
              <p:nvSpPr>
                <p:cNvPr id="33" name="Rectangle 32"/>
                <p:cNvSpPr/>
                <p:nvPr/>
              </p:nvSpPr>
              <p:spPr bwMode="auto">
                <a:xfrm>
                  <a:off x="7916818" y="3168651"/>
                  <a:ext cx="304249" cy="237712"/>
                </a:xfrm>
                <a:prstGeom prst="rect">
                  <a:avLst/>
                </a:prstGeom>
                <a:solidFill>
                  <a:srgbClr val="FFFFA3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r" defTabSz="1019175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Book Antiqua" pitchFamily="18" charset="0"/>
                  </a:endParaRPr>
                </a:p>
              </p:txBody>
            </p:sp>
            <p:sp>
              <p:nvSpPr>
                <p:cNvPr id="32" name="Freeform 31"/>
                <p:cNvSpPr/>
                <p:nvPr/>
              </p:nvSpPr>
              <p:spPr bwMode="auto">
                <a:xfrm>
                  <a:off x="7725275" y="3161878"/>
                  <a:ext cx="502672" cy="251363"/>
                </a:xfrm>
                <a:custGeom>
                  <a:avLst/>
                  <a:gdLst>
                    <a:gd name="connsiteX0" fmla="*/ 0 w 502672"/>
                    <a:gd name="connsiteY0" fmla="*/ 0 h 251363"/>
                    <a:gd name="connsiteX1" fmla="*/ 502672 w 502672"/>
                    <a:gd name="connsiteY1" fmla="*/ 0 h 251363"/>
                    <a:gd name="connsiteX2" fmla="*/ 502672 w 502672"/>
                    <a:gd name="connsiteY2" fmla="*/ 251363 h 251363"/>
                    <a:gd name="connsiteX3" fmla="*/ 13228 w 502672"/>
                    <a:gd name="connsiteY3" fmla="*/ 251363 h 251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2672" h="251363">
                      <a:moveTo>
                        <a:pt x="0" y="0"/>
                      </a:moveTo>
                      <a:lnTo>
                        <a:pt x="502672" y="0"/>
                      </a:lnTo>
                      <a:lnTo>
                        <a:pt x="502672" y="251363"/>
                      </a:lnTo>
                      <a:lnTo>
                        <a:pt x="13228" y="251363"/>
                      </a:lnTo>
                    </a:path>
                  </a:pathLst>
                </a:cu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r" defTabSz="1019175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23" name="TextBox 22"/>
            <p:cNvSpPr txBox="1"/>
            <p:nvPr/>
          </p:nvSpPr>
          <p:spPr>
            <a:xfrm>
              <a:off x="6871578" y="2067235"/>
              <a:ext cx="88332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latin typeface="+mn-lt"/>
                </a:rPr>
                <a:t>N</a:t>
              </a:r>
              <a:r>
                <a:rPr lang="en-US" dirty="0" smtClean="0">
                  <a:latin typeface="+mn-lt"/>
                </a:rPr>
                <a:t> hosts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39216" y="3273519"/>
              <a:ext cx="1208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link rate </a:t>
              </a:r>
              <a:r>
                <a:rPr lang="en-US" i="1" dirty="0" smtClean="0">
                  <a:latin typeface="+mn-lt"/>
                </a:rPr>
                <a:t>R</a:t>
              </a:r>
              <a:endParaRPr lang="en-US" dirty="0">
                <a:latin typeface="+mn-lt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5400000" flipH="1" flipV="1">
              <a:off x="7673824" y="3121119"/>
              <a:ext cx="324272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17503"/>
            <a:ext cx="9625012" cy="949325"/>
          </a:xfrm>
        </p:spPr>
        <p:txBody>
          <a:bodyPr/>
          <a:lstStyle/>
          <a:p>
            <a:r>
              <a:rPr lang="en-US" dirty="0" smtClean="0"/>
              <a:t>TCP Throughput Approximation</a:t>
            </a:r>
            <a:endParaRPr lang="en-US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8" y="1450091"/>
            <a:ext cx="10044112" cy="6326687"/>
          </a:xfrm>
        </p:spPr>
        <p:txBody>
          <a:bodyPr/>
          <a:lstStyle/>
          <a:p>
            <a:r>
              <a:rPr lang="en-US" dirty="0" smtClean="0"/>
              <a:t>The throughput of a TCP connection (in bits/sec) can be approximated by</a:t>
            </a:r>
          </a:p>
          <a:p>
            <a:endParaRPr lang="en-US" sz="2700" baseline="30000" dirty="0" smtClean="0"/>
          </a:p>
          <a:p>
            <a:pPr>
              <a:buNone/>
            </a:pPr>
            <a:r>
              <a:rPr lang="en-US" sz="2700" baseline="30000" dirty="0" smtClean="0"/>
              <a:t>                                             </a:t>
            </a:r>
            <a:r>
              <a:rPr lang="en-US" sz="2700" dirty="0" smtClean="0"/>
              <a:t> </a:t>
            </a:r>
            <a:r>
              <a:rPr lang="en-US" sz="2200" dirty="0" smtClean="0"/>
              <a:t>or equivalently</a:t>
            </a:r>
            <a:endParaRPr lang="en-US" sz="2700" dirty="0" smtClean="0"/>
          </a:p>
          <a:p>
            <a:pPr>
              <a:buNone/>
            </a:pPr>
            <a:endParaRPr lang="en-US" sz="2700" baseline="30000" dirty="0" smtClean="0"/>
          </a:p>
          <a:p>
            <a:endParaRPr lang="en-US" sz="2700" baseline="30000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 is the fraction of packets that are lost in transit</a:t>
            </a:r>
          </a:p>
          <a:p>
            <a:pPr lvl="1"/>
            <a:r>
              <a:rPr lang="en-US" dirty="0" smtClean="0"/>
              <a:t>This is the Mathis Equation (1997): More on next slide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: Throughput in bits/sec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MSS</a:t>
            </a:r>
            <a:r>
              <a:rPr lang="en-US" dirty="0" smtClean="0"/>
              <a:t>: Maximum Segment Size in Bytes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MSS</a:t>
            </a:r>
            <a:r>
              <a:rPr lang="en-US" dirty="0" smtClean="0"/>
              <a:t> is in bits)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RTT</a:t>
            </a:r>
            <a:r>
              <a:rPr lang="en-US" dirty="0" smtClean="0"/>
              <a:t>: Round Trip Time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: Loss Probability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8518607"/>
              </p:ext>
            </p:extLst>
          </p:nvPr>
        </p:nvGraphicFramePr>
        <p:xfrm>
          <a:off x="1131722" y="2528231"/>
          <a:ext cx="2562225" cy="1057275"/>
        </p:xfrm>
        <a:graphic>
          <a:graphicData uri="http://schemas.openxmlformats.org/presentationml/2006/ole">
            <p:oleObj spid="_x0000_s71952" name="Equation" r:id="rId4" imgW="1005480" imgH="411120" progId="Equation.3">
              <p:embed/>
            </p:oleObj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5294408"/>
              </p:ext>
            </p:extLst>
          </p:nvPr>
        </p:nvGraphicFramePr>
        <p:xfrm>
          <a:off x="6333546" y="2340153"/>
          <a:ext cx="2979737" cy="1154113"/>
        </p:xfrm>
        <a:graphic>
          <a:graphicData uri="http://schemas.openxmlformats.org/presentationml/2006/ole">
            <p:oleObj spid="_x0000_s71953" name="Equation" r:id="rId5" imgW="1170000" imgH="447840" progId="Equation.3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17503"/>
            <a:ext cx="9625012" cy="949325"/>
          </a:xfrm>
        </p:spPr>
        <p:txBody>
          <a:bodyPr/>
          <a:lstStyle/>
          <a:p>
            <a:r>
              <a:rPr lang="en-US" dirty="0" smtClean="0"/>
              <a:t>TCP Throughput Approximation</a:t>
            </a:r>
            <a:endParaRPr lang="en-US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8" y="1432203"/>
            <a:ext cx="10044112" cy="6326687"/>
          </a:xfrm>
        </p:spPr>
        <p:txBody>
          <a:bodyPr/>
          <a:lstStyle/>
          <a:p>
            <a:endParaRPr lang="en-US" sz="2700" baseline="30000" dirty="0" smtClean="0"/>
          </a:p>
          <a:p>
            <a:pPr>
              <a:buNone/>
            </a:pPr>
            <a:r>
              <a:rPr lang="en-US" sz="2700" baseline="30000" dirty="0" smtClean="0"/>
              <a:t>                                             </a:t>
            </a:r>
            <a:r>
              <a:rPr lang="en-US" sz="2700" dirty="0" smtClean="0"/>
              <a:t> </a:t>
            </a:r>
            <a:r>
              <a:rPr lang="en-US" sz="2200" dirty="0" smtClean="0"/>
              <a:t>or equivalently</a:t>
            </a:r>
            <a:endParaRPr lang="en-US" sz="2700" dirty="0" smtClean="0"/>
          </a:p>
          <a:p>
            <a:pPr>
              <a:buNone/>
            </a:pPr>
            <a:endParaRPr lang="en-US" sz="2700" baseline="30000" dirty="0" smtClean="0"/>
          </a:p>
          <a:p>
            <a:endParaRPr lang="en-US" sz="2700" baseline="30000" dirty="0" smtClean="0"/>
          </a:p>
          <a:p>
            <a:r>
              <a:rPr lang="en-US" dirty="0" smtClean="0"/>
              <a:t>If packet losses are only due to TCP-induced buffer overflow</a:t>
            </a:r>
          </a:p>
          <a:p>
            <a:pPr lvl="1"/>
            <a:r>
              <a:rPr lang="en-US" dirty="0" smtClean="0"/>
              <a:t>We can derive expression using fact that loss rate is </a:t>
            </a:r>
            <a:br>
              <a:rPr lang="en-US" dirty="0" smtClean="0"/>
            </a:br>
            <a:r>
              <a:rPr lang="en-US" dirty="0" smtClean="0"/>
              <a:t>1/(# of packets sent per cycle)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T≈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dirty="0" smtClean="0"/>
              <a:t>If only losses are due to bit errors</a:t>
            </a:r>
          </a:p>
          <a:p>
            <a:pPr lvl="1"/>
            <a:r>
              <a:rPr lang="en-US" dirty="0" smtClean="0"/>
              <a:t>We can derive expression using fact that TCP goes through one cycle every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 packets, halves its rate at start of each cycle plus fact that </a:t>
            </a:r>
            <a:r>
              <a:rPr lang="en-US" dirty="0" err="1" smtClean="0"/>
              <a:t>avg</a:t>
            </a:r>
            <a:r>
              <a:rPr lang="en-US" dirty="0" smtClean="0"/>
              <a:t> # of packets sent per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RTT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RTT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Wingdings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/8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On the following slides we will try to get a better feel for the relationship between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6620625"/>
              </p:ext>
            </p:extLst>
          </p:nvPr>
        </p:nvGraphicFramePr>
        <p:xfrm>
          <a:off x="1024408" y="1472830"/>
          <a:ext cx="2562225" cy="1057275"/>
        </p:xfrm>
        <a:graphic>
          <a:graphicData uri="http://schemas.openxmlformats.org/presentationml/2006/ole">
            <p:oleObj spid="_x0000_s72803" name="Equation" r:id="rId4" imgW="1005480" imgH="411120" progId="Equation.3">
              <p:embed/>
            </p:oleObj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5038391"/>
              </p:ext>
            </p:extLst>
          </p:nvPr>
        </p:nvGraphicFramePr>
        <p:xfrm>
          <a:off x="6226232" y="1284752"/>
          <a:ext cx="2979737" cy="1154113"/>
        </p:xfrm>
        <a:graphic>
          <a:graphicData uri="http://schemas.openxmlformats.org/presentationml/2006/ole">
            <p:oleObj spid="_x0000_s72804" name="Equation" r:id="rId5" imgW="1170000" imgH="447840" progId="Equation.3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67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17503"/>
            <a:ext cx="9625012" cy="949325"/>
          </a:xfrm>
        </p:spPr>
        <p:txBody>
          <a:bodyPr/>
          <a:lstStyle/>
          <a:p>
            <a:r>
              <a:rPr lang="en-US" dirty="0" smtClean="0"/>
              <a:t>TCP Throughput Approximation</a:t>
            </a:r>
            <a:endParaRPr lang="en-US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8" y="1432203"/>
            <a:ext cx="10044112" cy="6326687"/>
          </a:xfrm>
        </p:spPr>
        <p:txBody>
          <a:bodyPr/>
          <a:lstStyle/>
          <a:p>
            <a:pPr marL="130175" indent="0">
              <a:buNone/>
            </a:pPr>
            <a:r>
              <a:rPr lang="en-US" sz="3200" dirty="0"/>
              <a:t> 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</a:t>
            </a:r>
            <a:r>
              <a:rPr lang="en-US" sz="2800" dirty="0" smtClean="0"/>
              <a:t>or </a:t>
            </a:r>
            <a:r>
              <a:rPr lang="en-US" sz="2800" dirty="0"/>
              <a:t>equivalently</a:t>
            </a:r>
            <a:endParaRPr lang="en-US" sz="2700" baseline="30000" dirty="0" smtClean="0"/>
          </a:p>
          <a:p>
            <a:pPr>
              <a:buNone/>
            </a:pPr>
            <a:endParaRPr lang="en-US" sz="2700" baseline="30000" dirty="0" smtClean="0"/>
          </a:p>
          <a:p>
            <a:endParaRPr lang="en-US" dirty="0"/>
          </a:p>
          <a:p>
            <a:r>
              <a:rPr lang="en-US" sz="2700" dirty="0" smtClean="0"/>
              <a:t>Lets simplify first:  Let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= 1.22 * 8MSS/RTT</a:t>
            </a:r>
          </a:p>
          <a:p>
            <a:pPr lvl="2"/>
            <a:r>
              <a:rPr lang="en-US" sz="2100" dirty="0" smtClean="0"/>
              <a:t>These are all relatively constant for our analysis.</a:t>
            </a:r>
          </a:p>
          <a:p>
            <a:pPr lvl="2"/>
            <a:r>
              <a:rPr lang="en-US" sz="2100" dirty="0" smtClean="0"/>
              <a:t>Then we have:</a:t>
            </a:r>
          </a:p>
          <a:p>
            <a:endParaRPr lang="en-US" sz="2700" dirty="0" smtClean="0"/>
          </a:p>
          <a:p>
            <a:endParaRPr lang="en-US" sz="2700" dirty="0"/>
          </a:p>
          <a:p>
            <a:pPr marL="130175" indent="0">
              <a:buNone/>
            </a:pPr>
            <a:endParaRPr lang="en-US" sz="2700" dirty="0" smtClean="0"/>
          </a:p>
          <a:p>
            <a:r>
              <a:rPr lang="en-US" sz="2700" dirty="0" smtClean="0"/>
              <a:t>Why </a:t>
            </a:r>
            <a:r>
              <a:rPr lang="en-US" sz="2700" dirty="0"/>
              <a:t>does </a:t>
            </a: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700" dirty="0"/>
              <a:t> go down in proportion to the </a:t>
            </a:r>
            <a:r>
              <a:rPr lang="en-US" sz="2700" dirty="0" err="1"/>
              <a:t>sqrt</a:t>
            </a:r>
            <a:r>
              <a:rPr lang="en-US" sz="2700" dirty="0"/>
              <a:t> of </a:t>
            </a: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700" dirty="0" smtClean="0"/>
              <a:t>?</a:t>
            </a:r>
          </a:p>
          <a:p>
            <a:pPr lvl="1"/>
            <a:r>
              <a:rPr lang="en-US" sz="2300" dirty="0" smtClean="0"/>
              <a:t>Next slide we’ll use an example to illustrate…</a:t>
            </a:r>
            <a:endParaRPr lang="en-US" sz="2300" dirty="0"/>
          </a:p>
          <a:p>
            <a:endParaRPr lang="en-US" sz="2700" dirty="0" smtClean="0"/>
          </a:p>
          <a:p>
            <a:endParaRPr lang="en-US" sz="2700" dirty="0" smtClean="0"/>
          </a:p>
          <a:p>
            <a:endParaRPr lang="en-US" sz="27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13138847"/>
              </p:ext>
            </p:extLst>
          </p:nvPr>
        </p:nvGraphicFramePr>
        <p:xfrm>
          <a:off x="915558" y="1866175"/>
          <a:ext cx="2562225" cy="1057275"/>
        </p:xfrm>
        <a:graphic>
          <a:graphicData uri="http://schemas.openxmlformats.org/presentationml/2006/ole">
            <p:oleObj spid="_x0000_s1222" name="Equation" r:id="rId4" imgW="1005480" imgH="411120" progId="Equation.3">
              <p:embed/>
            </p:oleObj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4706842"/>
              </p:ext>
            </p:extLst>
          </p:nvPr>
        </p:nvGraphicFramePr>
        <p:xfrm>
          <a:off x="6576731" y="1678097"/>
          <a:ext cx="2979737" cy="1154113"/>
        </p:xfrm>
        <a:graphic>
          <a:graphicData uri="http://schemas.openxmlformats.org/presentationml/2006/ole">
            <p:oleObj spid="_x0000_s1223" name="Equation" r:id="rId5" imgW="1170000" imgH="447840" progId="Equation.3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5547802"/>
              </p:ext>
            </p:extLst>
          </p:nvPr>
        </p:nvGraphicFramePr>
        <p:xfrm>
          <a:off x="1439895" y="4736951"/>
          <a:ext cx="1358900" cy="1077913"/>
        </p:xfrm>
        <a:graphic>
          <a:graphicData uri="http://schemas.openxmlformats.org/presentationml/2006/ole">
            <p:oleObj spid="_x0000_s1224" name="Equation" r:id="rId6" imgW="520920" imgH="4111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537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17503"/>
            <a:ext cx="9625012" cy="706609"/>
          </a:xfrm>
        </p:spPr>
        <p:txBody>
          <a:bodyPr/>
          <a:lstStyle/>
          <a:p>
            <a:r>
              <a:rPr lang="en-US" dirty="0" smtClean="0"/>
              <a:t>TCP Throughput Approximation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1715941"/>
            <a:ext cx="10058400" cy="605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marL="384175" indent="-2540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2000" indent="-250825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540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500" indent="-1905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588" indent="-1905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7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9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11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83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Consider two identical backlogged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flows with a large queue.</a:t>
            </a:r>
          </a:p>
          <a:p>
            <a:r>
              <a:rPr lang="en-US" dirty="0" smtClean="0"/>
              <a:t>Window size for each flow varies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from X to 2X as we go through the AIMD cycle.</a:t>
            </a:r>
          </a:p>
          <a:p>
            <a:r>
              <a:rPr lang="en-US" dirty="0" smtClean="0"/>
              <a:t>An AIMD cycle is defined by additive increase until we suffer a loss and then Multiplicative Decrease (cut by ½)</a:t>
            </a:r>
          </a:p>
          <a:p>
            <a:r>
              <a:rPr lang="en-US" dirty="0" smtClean="0"/>
              <a:t>The number of packets sent during the cycle, per flow:</a:t>
            </a:r>
          </a:p>
          <a:p>
            <a:pPr lvl="1"/>
            <a:r>
              <a:rPr lang="en-US" dirty="0" smtClean="0"/>
              <a:t>= X + (X+1) + (X+2) + … + 2X    (</a:t>
            </a:r>
            <a:r>
              <a:rPr lang="en-US" b="1" u="sng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= X + X*X + (1 + 2 + … + X)</a:t>
            </a:r>
          </a:p>
          <a:p>
            <a:pPr lvl="1"/>
            <a:r>
              <a:rPr lang="en-US" dirty="0" smtClean="0"/>
              <a:t>= X * (X+1) + (1 + 2 + … + X) </a:t>
            </a:r>
          </a:p>
          <a:p>
            <a:pPr lvl="2"/>
            <a:r>
              <a:rPr lang="en-US" dirty="0" smtClean="0"/>
              <a:t>We know that sum of integers from 1 to N = N(N+1)/2</a:t>
            </a:r>
          </a:p>
          <a:p>
            <a:pPr lvl="1"/>
            <a:r>
              <a:rPr lang="en-US" dirty="0" smtClean="0"/>
              <a:t>=X*(X+1) + X(X+1)/2</a:t>
            </a:r>
          </a:p>
          <a:p>
            <a:pPr lvl="1"/>
            <a:r>
              <a:rPr lang="en-US" dirty="0" smtClean="0"/>
              <a:t>= (3/2)*X*(X+1)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207021" y="1228868"/>
            <a:ext cx="3649830" cy="1754174"/>
            <a:chOff x="6180001" y="1796344"/>
            <a:chExt cx="3649830" cy="1754174"/>
          </a:xfrm>
        </p:grpSpPr>
        <p:grpSp>
          <p:nvGrpSpPr>
            <p:cNvPr id="11" name="Group 10"/>
            <p:cNvGrpSpPr/>
            <p:nvPr/>
          </p:nvGrpSpPr>
          <p:grpSpPr>
            <a:xfrm>
              <a:off x="6180001" y="1796344"/>
              <a:ext cx="3649830" cy="1544397"/>
              <a:chOff x="6180001" y="1677274"/>
              <a:chExt cx="3649830" cy="1544397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 cstate="print"/>
              <a:srcRect r="10935"/>
              <a:stretch>
                <a:fillRect/>
              </a:stretch>
            </p:blipFill>
            <p:spPr>
              <a:xfrm>
                <a:off x="6180001" y="1730602"/>
                <a:ext cx="579574" cy="650729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046396" y="1677274"/>
                <a:ext cx="783435" cy="783435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/>
              <a:srcRect l="7825" r="10205"/>
              <a:stretch>
                <a:fillRect/>
              </a:stretch>
            </p:blipFill>
            <p:spPr>
              <a:xfrm>
                <a:off x="6194425" y="2518024"/>
                <a:ext cx="533400" cy="650729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040057" y="2438236"/>
                <a:ext cx="783435" cy="783435"/>
              </a:xfrm>
              <a:prstGeom prst="rect">
                <a:avLst/>
              </a:prstGeom>
            </p:spPr>
          </p:pic>
          <p:sp>
            <p:nvSpPr>
              <p:cNvPr id="21" name="Oval 20"/>
              <p:cNvSpPr/>
              <p:nvPr/>
            </p:nvSpPr>
            <p:spPr bwMode="auto">
              <a:xfrm>
                <a:off x="7090320" y="2619466"/>
                <a:ext cx="436577" cy="436577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8261294" y="2613109"/>
                <a:ext cx="436577" cy="436577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endParaRPr>
              </a:p>
            </p:txBody>
          </p:sp>
          <p:cxnSp>
            <p:nvCxnSpPr>
              <p:cNvPr id="23" name="Straight Arrow Connector 22"/>
              <p:cNvCxnSpPr>
                <a:stCxn id="22" idx="6"/>
                <a:endCxn id="18" idx="1"/>
              </p:cNvCxnSpPr>
              <p:nvPr/>
            </p:nvCxnSpPr>
            <p:spPr bwMode="auto">
              <a:xfrm flipV="1">
                <a:off x="8697871" y="2829954"/>
                <a:ext cx="342186" cy="144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4" name="Straight Arrow Connector 23"/>
              <p:cNvCxnSpPr>
                <a:stCxn id="22" idx="7"/>
                <a:endCxn id="16" idx="1"/>
              </p:cNvCxnSpPr>
              <p:nvPr/>
            </p:nvCxnSpPr>
            <p:spPr bwMode="auto">
              <a:xfrm rot="5400000" flipH="1" flipV="1">
                <a:off x="8536140" y="2166788"/>
                <a:ext cx="608052" cy="41246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7" name="Straight Arrow Connector 26"/>
              <p:cNvCxnSpPr>
                <a:stCxn id="17" idx="3"/>
                <a:endCxn id="21" idx="2"/>
              </p:cNvCxnSpPr>
              <p:nvPr/>
            </p:nvCxnSpPr>
            <p:spPr bwMode="auto">
              <a:xfrm flipV="1">
                <a:off x="6727825" y="2837755"/>
                <a:ext cx="362495" cy="563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8" name="Straight Arrow Connector 27"/>
              <p:cNvCxnSpPr>
                <a:stCxn id="15" idx="3"/>
                <a:endCxn id="21" idx="1"/>
              </p:cNvCxnSpPr>
              <p:nvPr/>
            </p:nvCxnSpPr>
            <p:spPr bwMode="auto">
              <a:xfrm>
                <a:off x="6759575" y="2055967"/>
                <a:ext cx="394680" cy="62743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29" name="Straight Arrow Connector 28"/>
              <p:cNvCxnSpPr>
                <a:stCxn id="21" idx="6"/>
                <a:endCxn id="22" idx="2"/>
              </p:cNvCxnSpPr>
              <p:nvPr/>
            </p:nvCxnSpPr>
            <p:spPr bwMode="auto">
              <a:xfrm flipV="1">
                <a:off x="7526897" y="2831398"/>
                <a:ext cx="734397" cy="635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grpSp>
            <p:nvGrpSpPr>
              <p:cNvPr id="30" name="Group 29"/>
              <p:cNvGrpSpPr/>
              <p:nvPr/>
            </p:nvGrpSpPr>
            <p:grpSpPr>
              <a:xfrm>
                <a:off x="7344275" y="2774529"/>
                <a:ext cx="250325" cy="125176"/>
                <a:chOff x="7725275" y="3161878"/>
                <a:chExt cx="502672" cy="251363"/>
              </a:xfrm>
            </p:grpSpPr>
            <p:sp>
              <p:nvSpPr>
                <p:cNvPr id="31" name="Rectangle 30"/>
                <p:cNvSpPr/>
                <p:nvPr/>
              </p:nvSpPr>
              <p:spPr bwMode="auto">
                <a:xfrm>
                  <a:off x="7916818" y="3168651"/>
                  <a:ext cx="304249" cy="237712"/>
                </a:xfrm>
                <a:prstGeom prst="rect">
                  <a:avLst/>
                </a:prstGeom>
                <a:solidFill>
                  <a:srgbClr val="FFFFA3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r" defTabSz="1019175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Book Antiqua" pitchFamily="18" charset="0"/>
                  </a:endParaRPr>
                </a:p>
              </p:txBody>
            </p:sp>
            <p:sp>
              <p:nvSpPr>
                <p:cNvPr id="32" name="Freeform 31"/>
                <p:cNvSpPr/>
                <p:nvPr/>
              </p:nvSpPr>
              <p:spPr bwMode="auto">
                <a:xfrm>
                  <a:off x="7725275" y="3161878"/>
                  <a:ext cx="502672" cy="251363"/>
                </a:xfrm>
                <a:custGeom>
                  <a:avLst/>
                  <a:gdLst>
                    <a:gd name="connsiteX0" fmla="*/ 0 w 502672"/>
                    <a:gd name="connsiteY0" fmla="*/ 0 h 251363"/>
                    <a:gd name="connsiteX1" fmla="*/ 502672 w 502672"/>
                    <a:gd name="connsiteY1" fmla="*/ 0 h 251363"/>
                    <a:gd name="connsiteX2" fmla="*/ 502672 w 502672"/>
                    <a:gd name="connsiteY2" fmla="*/ 251363 h 251363"/>
                    <a:gd name="connsiteX3" fmla="*/ 13228 w 502672"/>
                    <a:gd name="connsiteY3" fmla="*/ 251363 h 251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2672" h="251363">
                      <a:moveTo>
                        <a:pt x="0" y="0"/>
                      </a:moveTo>
                      <a:lnTo>
                        <a:pt x="502672" y="0"/>
                      </a:lnTo>
                      <a:lnTo>
                        <a:pt x="502672" y="251363"/>
                      </a:lnTo>
                      <a:lnTo>
                        <a:pt x="13228" y="251363"/>
                      </a:lnTo>
                    </a:path>
                  </a:pathLst>
                </a:cu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r" defTabSz="1019175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Book Antiqua" pitchFamily="18" charset="0"/>
                  </a:endParaRPr>
                </a:p>
              </p:txBody>
            </p:sp>
          </p:grpSp>
        </p:grpSp>
        <p:sp>
          <p:nvSpPr>
            <p:cNvPr id="12" name="TextBox 11"/>
            <p:cNvSpPr txBox="1"/>
            <p:nvPr/>
          </p:nvSpPr>
          <p:spPr>
            <a:xfrm>
              <a:off x="6897502" y="2067235"/>
              <a:ext cx="857396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>
                  <a:latin typeface="+mn-lt"/>
                </a:rPr>
                <a:t>2</a:t>
              </a:r>
              <a:r>
                <a:rPr lang="en-US" dirty="0" smtClean="0">
                  <a:latin typeface="+mn-lt"/>
                </a:rPr>
                <a:t> hosts</a:t>
              </a:r>
              <a:endParaRPr lang="en-US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216" y="3273519"/>
              <a:ext cx="1208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link rate </a:t>
              </a:r>
              <a:r>
                <a:rPr lang="en-US" i="1" dirty="0" smtClean="0">
                  <a:latin typeface="+mn-lt"/>
                </a:rPr>
                <a:t>R</a:t>
              </a:r>
              <a:endParaRPr lang="en-US" dirty="0">
                <a:latin typeface="+mn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rot="5400000" flipH="1" flipV="1">
              <a:off x="7673824" y="3121119"/>
              <a:ext cx="324272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29358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95837"/>
            <a:ext cx="9625012" cy="949325"/>
          </a:xfrm>
        </p:spPr>
        <p:txBody>
          <a:bodyPr/>
          <a:lstStyle/>
          <a:p>
            <a:r>
              <a:rPr lang="en-US" dirty="0" smtClean="0"/>
              <a:t>TCP Congestion Control Variants</a:t>
            </a:r>
            <a:endParaRPr lang="en-US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37590"/>
            <a:ext cx="10058400" cy="6296326"/>
          </a:xfrm>
        </p:spPr>
        <p:txBody>
          <a:bodyPr/>
          <a:lstStyle/>
          <a:p>
            <a:r>
              <a:rPr lang="en-US" sz="2600" dirty="0" smtClean="0">
                <a:solidFill>
                  <a:srgbClr val="000000"/>
                </a:solidFill>
              </a:rPr>
              <a:t>A series of congestion control algorithms have been developed and used for TCP</a:t>
            </a:r>
          </a:p>
          <a:p>
            <a:pPr lvl="1"/>
            <a:r>
              <a:rPr lang="en-US" sz="2200" dirty="0" smtClean="0"/>
              <a:t>the differences affect only the sender-side of a TCP connection, so hosts running different versions of TCP can still communicate</a:t>
            </a:r>
          </a:p>
          <a:p>
            <a:r>
              <a:rPr lang="en-US" sz="2600" dirty="0" smtClean="0"/>
              <a:t>TCP Tahoe</a:t>
            </a:r>
          </a:p>
          <a:p>
            <a:pPr lvl="1"/>
            <a:r>
              <a:rPr lang="en-US" sz="2200" dirty="0" smtClean="0"/>
              <a:t>the original approach developed in the late 1980s</a:t>
            </a:r>
          </a:p>
          <a:p>
            <a:pPr lvl="1"/>
            <a:r>
              <a:rPr lang="en-US" sz="2200" dirty="0" smtClean="0"/>
              <a:t>basic AIMD + “slow-start” strategy</a:t>
            </a:r>
          </a:p>
          <a:p>
            <a:r>
              <a:rPr lang="en-US" sz="2600" dirty="0" smtClean="0"/>
              <a:t>TCP Reno and New Reno</a:t>
            </a:r>
          </a:p>
          <a:p>
            <a:pPr lvl="1"/>
            <a:r>
              <a:rPr lang="en-US" sz="2200" dirty="0" smtClean="0"/>
              <a:t>New Reno is now most widely deployed approach</a:t>
            </a:r>
          </a:p>
          <a:p>
            <a:pPr lvl="1"/>
            <a:r>
              <a:rPr lang="en-US" sz="2200" dirty="0" smtClean="0"/>
              <a:t>added a transient “fast recovery” operating mode to TCP</a:t>
            </a:r>
          </a:p>
          <a:p>
            <a:r>
              <a:rPr lang="en-US" sz="2600" dirty="0" smtClean="0"/>
              <a:t>BIC and CUBIC</a:t>
            </a:r>
          </a:p>
          <a:p>
            <a:pPr lvl="1"/>
            <a:r>
              <a:rPr lang="en-US" sz="2200" dirty="0" smtClean="0"/>
              <a:t>provides faster congestion response in high speed networks</a:t>
            </a:r>
          </a:p>
          <a:p>
            <a:pPr lvl="1"/>
            <a:r>
              <a:rPr lang="en-US" sz="2200" dirty="0" smtClean="0"/>
              <a:t>CUBIC is now the default choice in Linux</a:t>
            </a:r>
          </a:p>
          <a:p>
            <a:r>
              <a:rPr lang="en-US" sz="2600" dirty="0" smtClean="0"/>
              <a:t>We will focus on Tahoe and Reno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17503"/>
            <a:ext cx="9625012" cy="706609"/>
          </a:xfrm>
        </p:spPr>
        <p:txBody>
          <a:bodyPr/>
          <a:lstStyle/>
          <a:p>
            <a:r>
              <a:rPr lang="en-US" dirty="0" smtClean="0"/>
              <a:t>TCP Throughput Approximation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1715941"/>
            <a:ext cx="10058400" cy="605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marL="384175" indent="-2540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2000" indent="-250825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540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500" indent="-1905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588" indent="-19050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7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9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11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8388" indent="-190500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Number of  </a:t>
            </a:r>
            <a:r>
              <a:rPr lang="en-US" dirty="0" err="1" smtClean="0"/>
              <a:t>Pkts</a:t>
            </a:r>
            <a:r>
              <a:rPr lang="en-US" dirty="0" smtClean="0"/>
              <a:t> per flow per cycle =(3/2)*X*(X+1)</a:t>
            </a:r>
          </a:p>
          <a:p>
            <a:endParaRPr lang="en-US" dirty="0" smtClean="0"/>
          </a:p>
          <a:p>
            <a:r>
              <a:rPr lang="en-US" dirty="0" smtClean="0"/>
              <a:t>If you double the throughput you must also double the window size.</a:t>
            </a:r>
          </a:p>
          <a:p>
            <a:pPr lvl="1"/>
            <a:r>
              <a:rPr lang="en-US" dirty="0" smtClean="0"/>
              <a:t>This causes the number of packets to go up by factor of 4.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flow loses one packet per cycle</a:t>
            </a:r>
          </a:p>
          <a:p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 smtClean="0"/>
              <a:t>loss </a:t>
            </a:r>
            <a:r>
              <a:rPr lang="en-US" dirty="0" smtClean="0"/>
              <a:t>probability goes down by a factor of 4 when the </a:t>
            </a:r>
            <a:r>
              <a:rPr lang="en-US" dirty="0" smtClean="0"/>
              <a:t>throughput </a:t>
            </a:r>
            <a:r>
              <a:rPr lang="en-US" dirty="0" smtClean="0"/>
              <a:t>goes up by a factor of 2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40950864"/>
              </p:ext>
            </p:extLst>
          </p:nvPr>
        </p:nvGraphicFramePr>
        <p:xfrm>
          <a:off x="3526417" y="6279184"/>
          <a:ext cx="1358900" cy="1077913"/>
        </p:xfrm>
        <a:graphic>
          <a:graphicData uri="http://schemas.openxmlformats.org/presentationml/2006/ole">
            <p:oleObj spid="_x0000_s73750" name="Equation" r:id="rId4" imgW="520920" imgH="4111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194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/>
              <a:t>Fairness</a:t>
            </a:r>
            <a:r>
              <a:rPr lang="en-US" dirty="0" smtClean="0"/>
              <a:t> in the Internet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10902"/>
            <a:ext cx="10058400" cy="5761498"/>
          </a:xfrm>
        </p:spPr>
        <p:txBody>
          <a:bodyPr/>
          <a:lstStyle/>
          <a:p>
            <a:r>
              <a:rPr lang="en-US" sz="2600" dirty="0" smtClean="0"/>
              <a:t>TCP attempts to share available bandwidth “fairly”</a:t>
            </a:r>
          </a:p>
          <a:p>
            <a:pPr lvl="1"/>
            <a:r>
              <a:rPr lang="en-US" sz="2200" dirty="0" smtClean="0"/>
              <a:t>operates at the level of TCP connections or “flows”, not at the level of application sessions or users</a:t>
            </a:r>
          </a:p>
          <a:p>
            <a:r>
              <a:rPr lang="en-US" sz="2600" dirty="0" smtClean="0"/>
              <a:t>But easy for “greedy” applications/users to get an “unfair share”</a:t>
            </a:r>
          </a:p>
          <a:p>
            <a:pPr lvl="1"/>
            <a:r>
              <a:rPr lang="en-US" sz="2200" dirty="0" smtClean="0"/>
              <a:t>use multiple TCP connections for a given application session </a:t>
            </a:r>
          </a:p>
          <a:p>
            <a:pPr lvl="2"/>
            <a:r>
              <a:rPr lang="en-US" dirty="0" smtClean="0"/>
              <a:t>web servers commonly do this</a:t>
            </a:r>
          </a:p>
          <a:p>
            <a:pPr lvl="1"/>
            <a:r>
              <a:rPr lang="en-US" sz="2200" dirty="0" smtClean="0"/>
              <a:t>use UDP, which has no congestion control</a:t>
            </a:r>
          </a:p>
          <a:p>
            <a:pPr lvl="2"/>
            <a:r>
              <a:rPr lang="en-US" dirty="0" smtClean="0"/>
              <a:t>many multimedia applications do this</a:t>
            </a:r>
          </a:p>
          <a:p>
            <a:r>
              <a:rPr lang="en-US" sz="2600" dirty="0" smtClean="0"/>
              <a:t>No clear solution</a:t>
            </a:r>
          </a:p>
          <a:p>
            <a:pPr lvl="1"/>
            <a:r>
              <a:rPr lang="en-US" sz="2200" dirty="0" smtClean="0"/>
              <a:t>host-based mechanisms must rely on well-behaved users</a:t>
            </a:r>
          </a:p>
          <a:p>
            <a:pPr lvl="1"/>
            <a:r>
              <a:rPr lang="en-US" sz="2200" dirty="0" smtClean="0"/>
              <a:t>internet lacks mechanisms for enforcement of fair usage</a:t>
            </a:r>
          </a:p>
          <a:p>
            <a:pPr lvl="1"/>
            <a:r>
              <a:rPr lang="en-US" sz="2200" dirty="0" smtClean="0"/>
              <a:t>potential solutions involve usage-based charging which is unpopular</a:t>
            </a:r>
            <a:endParaRPr 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98008"/>
            <a:ext cx="10058400" cy="5574392"/>
          </a:xfrm>
        </p:spPr>
        <p:txBody>
          <a:bodyPr/>
          <a:lstStyle/>
          <a:p>
            <a:pPr marL="398463" indent="-268288"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Suppose that a TCP Tahoe connection in the congestion avoidance state has a </a:t>
            </a:r>
            <a:r>
              <a:rPr lang="en-US" sz="2000" i="1" dirty="0" err="1" smtClean="0"/>
              <a:t>cwnd</a:t>
            </a:r>
            <a:r>
              <a:rPr lang="en-US" sz="2000" dirty="0" smtClean="0"/>
              <a:t> value of 50 KB, an MSS of 1 KB and an RTT of 100 </a:t>
            </a:r>
            <a:r>
              <a:rPr lang="en-US" sz="2000" dirty="0" err="1" smtClean="0"/>
              <a:t>ms.</a:t>
            </a:r>
            <a:r>
              <a:rPr lang="en-US" sz="2000" dirty="0" smtClean="0"/>
              <a:t> Suppose that at this point, it detects a lost packet. How does this change the value of </a:t>
            </a:r>
            <a:r>
              <a:rPr lang="en-US" sz="2000" i="1" dirty="0" err="1" smtClean="0"/>
              <a:t>cwnd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ssthresh</a:t>
            </a:r>
            <a:r>
              <a:rPr lang="en-US" sz="2000" dirty="0" smtClean="0"/>
              <a:t>? Approximately how much time passes before the sender goes back into the congestion avoidance state? Assuming that no more packets are lost until </a:t>
            </a:r>
            <a:r>
              <a:rPr lang="en-US" sz="2000" i="1" dirty="0" err="1" smtClean="0"/>
              <a:t>cwnd</a:t>
            </a:r>
            <a:r>
              <a:rPr lang="en-US" sz="2000" dirty="0"/>
              <a:t> </a:t>
            </a:r>
            <a:r>
              <a:rPr lang="en-US" sz="2000" dirty="0" smtClean="0"/>
              <a:t>exceeds 50 KB again, approximately how much time is spent in the congestion avoidance state? For this connection, does slow-start have a big impact on the throughput achieved?</a:t>
            </a:r>
          </a:p>
          <a:p>
            <a:pPr marL="398463" indent="-268288">
              <a:buClr>
                <a:schemeClr val="tx1"/>
              </a:buClr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530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10058400" cy="6025978"/>
          </a:xfrm>
        </p:spPr>
        <p:txBody>
          <a:bodyPr/>
          <a:lstStyle/>
          <a:p>
            <a:pPr marL="398463" indent="-268288"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Suppose that a TCP Tahoe connection in the congestion avoidance state has a </a:t>
            </a:r>
            <a:r>
              <a:rPr lang="en-US" sz="2000" i="1" dirty="0" err="1" smtClean="0"/>
              <a:t>cwnd</a:t>
            </a:r>
            <a:r>
              <a:rPr lang="en-US" sz="2000" dirty="0" smtClean="0"/>
              <a:t> value of 50 KB, an MSS of 1 KB and an RTT of 100 </a:t>
            </a:r>
            <a:r>
              <a:rPr lang="en-US" sz="2000" dirty="0" err="1" smtClean="0"/>
              <a:t>ms.</a:t>
            </a:r>
            <a:r>
              <a:rPr lang="en-US" sz="2000" dirty="0" smtClean="0"/>
              <a:t> Suppose that at this point, it detects a lost packet. How does this change the value of </a:t>
            </a:r>
            <a:r>
              <a:rPr lang="en-US" sz="2000" i="1" dirty="0" err="1" smtClean="0"/>
              <a:t>cwnd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ssthresh</a:t>
            </a:r>
            <a:r>
              <a:rPr lang="en-US" sz="2000" dirty="0" smtClean="0"/>
              <a:t>? Approximately how much time passes before the sender goes back into the congestion avoidance state? Assuming that no more packets are lost until </a:t>
            </a:r>
            <a:r>
              <a:rPr lang="en-US" sz="2000" i="1" dirty="0" err="1" smtClean="0"/>
              <a:t>cwnd</a:t>
            </a:r>
            <a:r>
              <a:rPr lang="en-US" sz="2000" dirty="0"/>
              <a:t> </a:t>
            </a:r>
            <a:r>
              <a:rPr lang="en-US" sz="2000" dirty="0" smtClean="0"/>
              <a:t>exceeds 50 KB again, approximately how much time is spent in the congestion avoidance state? For this connection, does slow-start have a big impact on the throughput achieved?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Under TCP Tahoe, </a:t>
            </a:r>
            <a:r>
              <a:rPr lang="en-US" sz="1600" i="1" dirty="0" err="1" smtClean="0"/>
              <a:t>ssthresh</a:t>
            </a:r>
            <a:r>
              <a:rPr lang="en-US" sz="1600" i="1" dirty="0" smtClean="0"/>
              <a:t> drops to 25 KB and </a:t>
            </a:r>
            <a:r>
              <a:rPr lang="en-US" sz="1600" i="1" dirty="0" err="1" smtClean="0"/>
              <a:t>cwnd</a:t>
            </a:r>
            <a:r>
              <a:rPr lang="en-US" sz="1600" i="1" dirty="0" smtClean="0"/>
              <a:t> to 1 KB after the loss is detected.  Since </a:t>
            </a:r>
            <a:r>
              <a:rPr lang="en-US" sz="1600" i="1" dirty="0" err="1" smtClean="0"/>
              <a:t>cwnd</a:t>
            </a:r>
            <a:r>
              <a:rPr lang="en-US" sz="1600" i="1" dirty="0" smtClean="0"/>
              <a:t> doubles every RTT in slow-start, the connection re-enters congestion avoidance after about 5 RTTs or 500 msec.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err="1" smtClean="0"/>
              <a:t>cwnd</a:t>
            </a:r>
            <a:r>
              <a:rPr lang="en-US" sz="1600" i="1" dirty="0" smtClean="0"/>
              <a:t> grows by about 1 KB each RTT, so that it will take 25 RTTs before the connection experiences another loss, i.e., for a duration of 2.5 </a:t>
            </a:r>
            <a:r>
              <a:rPr lang="en-US" sz="1600" i="1" dirty="0" err="1" smtClean="0"/>
              <a:t>secs</a:t>
            </a:r>
            <a:r>
              <a:rPr lang="en-US" sz="1600" i="1" dirty="0" smtClean="0"/>
              <a:t>.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Before the loss, the connection’s throughput was 50 KB/RTT or 4 </a:t>
            </a:r>
            <a:r>
              <a:rPr lang="en-US" sz="1600" i="1" dirty="0" err="1" smtClean="0"/>
              <a:t>Mbits</a:t>
            </a:r>
            <a:r>
              <a:rPr lang="en-US" sz="1600" i="1" dirty="0" smtClean="0"/>
              <a:t>/sec.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During the slow start phase it transmitted about 1+2+4+8+16+25=56 KB in 5 RTTs or 500ms for a throughput of about 1.12 </a:t>
            </a:r>
            <a:r>
              <a:rPr lang="en-US" sz="1600" i="1" dirty="0" err="1" smtClean="0"/>
              <a:t>Mbits</a:t>
            </a:r>
            <a:r>
              <a:rPr lang="en-US" sz="1600" i="1" dirty="0" smtClean="0"/>
              <a:t>/sec. While in congestion avoidance, it transmitted 26+27+…+50=950 KB in 25 RTTs or 2.5 </a:t>
            </a:r>
            <a:r>
              <a:rPr lang="en-US" sz="1600" i="1" dirty="0" err="1" smtClean="0"/>
              <a:t>secs</a:t>
            </a:r>
            <a:r>
              <a:rPr lang="en-US" sz="1600" i="1" dirty="0" smtClean="0"/>
              <a:t>.  So the connection’s total throughput is 1,006 KB in 3 </a:t>
            </a:r>
            <a:r>
              <a:rPr lang="en-US" sz="1600" i="1" dirty="0" err="1" smtClean="0"/>
              <a:t>secs</a:t>
            </a:r>
            <a:r>
              <a:rPr lang="en-US" sz="1600" i="1" dirty="0" smtClean="0"/>
              <a:t> or about 2.78 </a:t>
            </a:r>
            <a:r>
              <a:rPr lang="en-US" sz="1600" i="1" dirty="0" err="1" smtClean="0"/>
              <a:t>Mbits</a:t>
            </a:r>
            <a:r>
              <a:rPr lang="en-US" sz="1600" i="1" dirty="0" smtClean="0"/>
              <a:t>/sec, and as a result the slow-start phase does not </a:t>
            </a:r>
            <a:r>
              <a:rPr lang="en-US" sz="1600" i="1" dirty="0" smtClean="0"/>
              <a:t>impose </a:t>
            </a:r>
            <a:r>
              <a:rPr lang="en-US" sz="1600" i="1" dirty="0" smtClean="0"/>
              <a:t>a </a:t>
            </a:r>
            <a:r>
              <a:rPr lang="en-US" sz="1600" i="1" dirty="0" smtClean="0"/>
              <a:t>very significant </a:t>
            </a:r>
            <a:r>
              <a:rPr lang="en-US" sz="1600" i="1" dirty="0" smtClean="0"/>
              <a:t>penalty.</a:t>
            </a:r>
            <a:endParaRPr lang="en-US" sz="16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539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9048"/>
            <a:ext cx="10058400" cy="5574392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000" dirty="0"/>
              <a:t>Suppose that a TCP </a:t>
            </a:r>
            <a:r>
              <a:rPr lang="en-US" sz="2000" dirty="0" smtClean="0"/>
              <a:t>Reno connection </a:t>
            </a:r>
            <a:r>
              <a:rPr lang="en-US" sz="2000" dirty="0"/>
              <a:t>in the congestion avoidance state has a </a:t>
            </a:r>
            <a:r>
              <a:rPr lang="en-US" sz="2000" i="1" dirty="0" err="1"/>
              <a:t>cwnd</a:t>
            </a:r>
            <a:r>
              <a:rPr lang="en-US" sz="2000" dirty="0"/>
              <a:t> value of 50 KB, an MSS of 1 KB and an RTT of 100 </a:t>
            </a:r>
            <a:r>
              <a:rPr lang="en-US" sz="2000" dirty="0" err="1"/>
              <a:t>ms.</a:t>
            </a:r>
            <a:r>
              <a:rPr lang="en-US" sz="2000" dirty="0"/>
              <a:t> Suppose that at this point, it detects a lost </a:t>
            </a:r>
            <a:r>
              <a:rPr lang="en-US" sz="2000" dirty="0" smtClean="0"/>
              <a:t>packet (by duplicate </a:t>
            </a:r>
            <a:r>
              <a:rPr lang="en-US" sz="2000" dirty="0" err="1" smtClean="0"/>
              <a:t>ack</a:t>
            </a:r>
            <a:r>
              <a:rPr lang="en-US" sz="2000" dirty="0" smtClean="0"/>
              <a:t>). </a:t>
            </a:r>
            <a:r>
              <a:rPr lang="en-US" sz="2000" dirty="0"/>
              <a:t>How does this change the value of </a:t>
            </a:r>
            <a:r>
              <a:rPr lang="en-US" sz="2000" i="1" dirty="0" err="1"/>
              <a:t>cwnd</a:t>
            </a:r>
            <a:r>
              <a:rPr lang="en-US" sz="2000" dirty="0"/>
              <a:t> and </a:t>
            </a:r>
            <a:r>
              <a:rPr lang="en-US" sz="2000" i="1" dirty="0" err="1"/>
              <a:t>ssthresh</a:t>
            </a:r>
            <a:r>
              <a:rPr lang="en-US" sz="2000" dirty="0"/>
              <a:t>? Approximately how much time passes before the sender goes back into the congestion avoidance state? Assuming that no more packets are lost until </a:t>
            </a:r>
            <a:r>
              <a:rPr lang="en-US" sz="2000" i="1" dirty="0" err="1"/>
              <a:t>cwnd</a:t>
            </a:r>
            <a:r>
              <a:rPr lang="en-US" sz="2000" dirty="0"/>
              <a:t> exceeds 50 KB again, approximately how much time is spent in the congestion avoidance state? </a:t>
            </a: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5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9048"/>
            <a:ext cx="10058400" cy="5574392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000" dirty="0"/>
              <a:t>Suppose that a TCP </a:t>
            </a:r>
            <a:r>
              <a:rPr lang="en-US" sz="2000" dirty="0" smtClean="0"/>
              <a:t>Reno connection </a:t>
            </a:r>
            <a:r>
              <a:rPr lang="en-US" sz="2000" dirty="0"/>
              <a:t>in the congestion avoidance state has a </a:t>
            </a:r>
            <a:r>
              <a:rPr lang="en-US" sz="2000" i="1" dirty="0" err="1"/>
              <a:t>cwnd</a:t>
            </a:r>
            <a:r>
              <a:rPr lang="en-US" sz="2000" dirty="0"/>
              <a:t> value of 50 KB, an MSS of 1 KB and an RTT of 100 </a:t>
            </a:r>
            <a:r>
              <a:rPr lang="en-US" sz="2000" dirty="0" err="1"/>
              <a:t>ms.</a:t>
            </a:r>
            <a:r>
              <a:rPr lang="en-US" sz="2000" dirty="0"/>
              <a:t> Suppose that at this point, it detects a lost </a:t>
            </a:r>
            <a:r>
              <a:rPr lang="en-US" sz="2000" dirty="0" smtClean="0"/>
              <a:t>packet (by duplicate </a:t>
            </a:r>
            <a:r>
              <a:rPr lang="en-US" sz="2000" dirty="0" err="1" smtClean="0"/>
              <a:t>acks</a:t>
            </a:r>
            <a:r>
              <a:rPr lang="en-US" sz="2000" dirty="0" smtClean="0"/>
              <a:t>). </a:t>
            </a:r>
            <a:r>
              <a:rPr lang="en-US" sz="2000" dirty="0"/>
              <a:t>How does this change the value of </a:t>
            </a:r>
            <a:r>
              <a:rPr lang="en-US" sz="2000" i="1" dirty="0" err="1"/>
              <a:t>cwnd</a:t>
            </a:r>
            <a:r>
              <a:rPr lang="en-US" sz="2000" dirty="0"/>
              <a:t> and </a:t>
            </a:r>
            <a:r>
              <a:rPr lang="en-US" sz="2000" i="1" dirty="0" err="1"/>
              <a:t>ssthresh</a:t>
            </a:r>
            <a:r>
              <a:rPr lang="en-US" sz="2000" dirty="0"/>
              <a:t>? Approximately how much time passes before the sender goes back into the congestion avoidance state? Assuming that no more packets are lost until </a:t>
            </a:r>
            <a:r>
              <a:rPr lang="en-US" sz="2000" i="1" dirty="0" err="1"/>
              <a:t>cwnd</a:t>
            </a:r>
            <a:r>
              <a:rPr lang="en-US" sz="2000" dirty="0"/>
              <a:t> exceeds 50 KB again, approximately how much time is spent in the congestion avoidance state? </a:t>
            </a:r>
            <a:endParaRPr lang="en-US" sz="2000" dirty="0" smtClean="0"/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When the loss is detected, </a:t>
            </a:r>
            <a:r>
              <a:rPr lang="en-US" sz="1600" i="1" dirty="0" err="1" smtClean="0"/>
              <a:t>ssthresh</a:t>
            </a:r>
            <a:r>
              <a:rPr lang="en-US" sz="1600" i="1" dirty="0" smtClean="0"/>
              <a:t> changes to 25 KB and </a:t>
            </a:r>
            <a:r>
              <a:rPr lang="en-US" sz="1600" i="1" dirty="0" err="1" smtClean="0"/>
              <a:t>cwnd</a:t>
            </a:r>
            <a:r>
              <a:rPr lang="en-US" sz="1600" i="1" dirty="0" smtClean="0"/>
              <a:t> to 28 KB.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It takes the connection 1 RTT to return to the congestion avoidance state, i.e., until it receives the ACK for the retransmitted packet.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If no more packets are lost, it will take approximately another 25 RTTs for </a:t>
            </a:r>
            <a:r>
              <a:rPr lang="en-US" sz="1600" i="1" dirty="0" err="1" smtClean="0"/>
              <a:t>cwnd</a:t>
            </a:r>
            <a:r>
              <a:rPr lang="en-US" sz="1600" i="1" dirty="0" smtClean="0"/>
              <a:t> to again reach 50 KB.</a:t>
            </a:r>
            <a:endParaRPr lang="en-US" sz="16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520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98008"/>
            <a:ext cx="10058400" cy="5574392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3"/>
            </a:pPr>
            <a:r>
              <a:rPr lang="en-US" sz="2000" dirty="0" smtClean="0"/>
              <a:t>Consider a TCP Reno connection that is achieving a throughput of 40 Mb/s. Assume that the MSS is 1 KB and the RTT is 100 </a:t>
            </a:r>
            <a:r>
              <a:rPr lang="en-US" sz="2000" dirty="0" err="1" smtClean="0"/>
              <a:t>ms.</a:t>
            </a:r>
            <a:r>
              <a:rPr lang="en-US" sz="2000" dirty="0" smtClean="0"/>
              <a:t> Estimate the loss rate for this connection.</a:t>
            </a:r>
          </a:p>
          <a:p>
            <a:pPr marL="508000" lvl="1" indent="0">
              <a:buClr>
                <a:schemeClr val="tx1"/>
              </a:buClr>
              <a:buNone/>
            </a:pPr>
            <a:endParaRPr lang="en-US" sz="16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28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98008"/>
            <a:ext cx="10058400" cy="5574392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3"/>
            </a:pPr>
            <a:r>
              <a:rPr lang="en-US" sz="2000" dirty="0" smtClean="0"/>
              <a:t>Consider a TCP Reno connection that is achieving a throughput of 40 Mb/s. Assume that the MSS is 1 KB and the RTT is 100 </a:t>
            </a:r>
            <a:r>
              <a:rPr lang="en-US" sz="2000" dirty="0" err="1" smtClean="0"/>
              <a:t>ms.</a:t>
            </a:r>
            <a:r>
              <a:rPr lang="en-US" sz="2000" dirty="0" smtClean="0"/>
              <a:t> Estimate the loss rate for this connection.</a:t>
            </a:r>
          </a:p>
          <a:p>
            <a:pPr marL="508000" lvl="1" indent="0">
              <a:buClr>
                <a:schemeClr val="tx1"/>
              </a:buClr>
              <a:buNone/>
            </a:pPr>
            <a:endParaRPr lang="en-US" sz="1600" i="1" dirty="0" smtClean="0"/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The loss rate is about (1.22*8*1,000/40x10</a:t>
            </a:r>
            <a:r>
              <a:rPr lang="en-US" sz="1600" i="1" baseline="30000" dirty="0" smtClean="0"/>
              <a:t>6</a:t>
            </a:r>
            <a:r>
              <a:rPr lang="en-US" sz="1600" i="1" dirty="0" smtClean="0"/>
              <a:t>x0.1)</a:t>
            </a:r>
            <a:r>
              <a:rPr lang="en-US" sz="1600" i="1" baseline="30000" dirty="0" smtClean="0"/>
              <a:t>2</a:t>
            </a:r>
            <a:r>
              <a:rPr lang="en-US" sz="1600" i="1" dirty="0" smtClean="0"/>
              <a:t>=</a:t>
            </a:r>
            <a:endParaRPr lang="en-US" sz="1600" i="1" baseline="30000" dirty="0" smtClean="0"/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                                (9760/(4x10</a:t>
            </a:r>
            <a:r>
              <a:rPr lang="en-US" sz="1600" i="1" baseline="30000" dirty="0" smtClean="0"/>
              <a:t>6</a:t>
            </a:r>
            <a:r>
              <a:rPr lang="en-US" sz="1600" i="1" dirty="0" smtClean="0"/>
              <a:t>))</a:t>
            </a:r>
            <a:r>
              <a:rPr lang="en-US" sz="1600" i="1" baseline="30000" dirty="0" smtClean="0"/>
              <a:t>2 </a:t>
            </a:r>
            <a:r>
              <a:rPr lang="en-US" sz="1600" i="1" dirty="0" smtClean="0"/>
              <a:t>= 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/>
              <a:t> </a:t>
            </a:r>
            <a:r>
              <a:rPr lang="en-US" sz="1600" i="1" dirty="0" smtClean="0"/>
              <a:t>                               9.52576 x 10</a:t>
            </a:r>
            <a:r>
              <a:rPr lang="en-US" sz="1600" i="1" baseline="30000" dirty="0" smtClean="0"/>
              <a:t>7</a:t>
            </a:r>
            <a:r>
              <a:rPr lang="en-US" sz="1600" i="1" dirty="0" smtClean="0"/>
              <a:t> / 16x10</a:t>
            </a:r>
            <a:r>
              <a:rPr lang="en-US" sz="1600" i="1" baseline="30000" dirty="0" smtClean="0"/>
              <a:t>12</a:t>
            </a:r>
            <a:r>
              <a:rPr lang="en-US" sz="1600" i="1" dirty="0" smtClean="0"/>
              <a:t> = </a:t>
            </a:r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/>
              <a:t> </a:t>
            </a:r>
            <a:r>
              <a:rPr lang="en-US" sz="1600" i="1" dirty="0" smtClean="0"/>
              <a:t>                              5.9536 x 10</a:t>
            </a:r>
            <a:r>
              <a:rPr lang="en-US" sz="1600" i="1" baseline="30000" dirty="0" smtClean="0"/>
              <a:t>-5</a:t>
            </a:r>
            <a:endParaRPr lang="en-US" sz="1600" i="1" baseline="30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83995297"/>
              </p:ext>
            </p:extLst>
          </p:nvPr>
        </p:nvGraphicFramePr>
        <p:xfrm>
          <a:off x="2235050" y="5303473"/>
          <a:ext cx="2979737" cy="1154113"/>
        </p:xfrm>
        <a:graphic>
          <a:graphicData uri="http://schemas.openxmlformats.org/presentationml/2006/ole">
            <p:oleObj spid="_x0000_s75789" name="Equation" r:id="rId4" imgW="1170000" imgH="4478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42934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98008"/>
            <a:ext cx="10058400" cy="3247752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4"/>
            </a:pPr>
            <a:r>
              <a:rPr lang="en-US" sz="2000" dirty="0" smtClean="0"/>
              <a:t>Consider </a:t>
            </a:r>
            <a:r>
              <a:rPr lang="en-US" sz="2000" dirty="0"/>
              <a:t>a TCP Reno connection that is </a:t>
            </a:r>
            <a:r>
              <a:rPr lang="en-US" sz="2000" dirty="0" smtClean="0"/>
              <a:t>experiencing a packet loss rate of 4%. </a:t>
            </a:r>
            <a:r>
              <a:rPr lang="en-US" sz="2000" dirty="0"/>
              <a:t>Assume that the MSS is 1 KB and the RTT is 100 </a:t>
            </a:r>
            <a:r>
              <a:rPr lang="en-US" sz="2000" dirty="0" err="1"/>
              <a:t>ms.</a:t>
            </a:r>
            <a:r>
              <a:rPr lang="en-US" sz="2000" dirty="0"/>
              <a:t> </a:t>
            </a:r>
            <a:r>
              <a:rPr lang="en-US" sz="2000" dirty="0" smtClean="0"/>
              <a:t>Estimate the throughput of this connection.</a:t>
            </a:r>
          </a:p>
          <a:p>
            <a:pPr marL="398463" indent="-268288">
              <a:buClr>
                <a:schemeClr val="tx1"/>
              </a:buClr>
              <a:buFont typeface="+mj-lt"/>
              <a:buAutoNum type="arabicPeriod" startAt="4"/>
            </a:pPr>
            <a:endParaRPr lang="en-US" sz="2000" dirty="0"/>
          </a:p>
          <a:p>
            <a:pPr marL="398463" indent="-268288">
              <a:buClr>
                <a:schemeClr val="tx1"/>
              </a:buClr>
              <a:buFont typeface="+mj-lt"/>
              <a:buAutoNum type="arabicPeriod" startAt="4"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78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40" y="423350"/>
            <a:ext cx="8549640" cy="129540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98008"/>
            <a:ext cx="10058400" cy="3247752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4"/>
            </a:pPr>
            <a:r>
              <a:rPr lang="en-US" sz="2000" dirty="0" smtClean="0"/>
              <a:t>Consider </a:t>
            </a:r>
            <a:r>
              <a:rPr lang="en-US" sz="2000" dirty="0"/>
              <a:t>a TCP Reno connection that is </a:t>
            </a:r>
            <a:r>
              <a:rPr lang="en-US" sz="2000" dirty="0" smtClean="0"/>
              <a:t>experiencing a packet loss rate of 4%. </a:t>
            </a:r>
            <a:r>
              <a:rPr lang="en-US" sz="2000" dirty="0"/>
              <a:t>Assume that the MSS is 1 KB and the RTT is 100 </a:t>
            </a:r>
            <a:r>
              <a:rPr lang="en-US" sz="2000" dirty="0" err="1"/>
              <a:t>ms.</a:t>
            </a:r>
            <a:r>
              <a:rPr lang="en-US" sz="2000" dirty="0"/>
              <a:t> </a:t>
            </a:r>
            <a:r>
              <a:rPr lang="en-US" sz="2000" dirty="0" smtClean="0"/>
              <a:t>Estimate the throughput of this connection.</a:t>
            </a:r>
          </a:p>
          <a:p>
            <a:pPr marL="398463" indent="-268288">
              <a:buClr>
                <a:schemeClr val="tx1"/>
              </a:buClr>
              <a:buFont typeface="+mj-lt"/>
              <a:buAutoNum type="arabicPeriod" startAt="4"/>
            </a:pPr>
            <a:endParaRPr lang="en-US" sz="2000" dirty="0"/>
          </a:p>
          <a:p>
            <a:pPr marL="508000" lvl="1" indent="0">
              <a:buClr>
                <a:schemeClr val="tx1"/>
              </a:buClr>
              <a:buNone/>
            </a:pPr>
            <a:r>
              <a:rPr lang="en-US" sz="1600" i="1" dirty="0" smtClean="0"/>
              <a:t>The </a:t>
            </a:r>
            <a:r>
              <a:rPr lang="en-US" sz="1600" i="1" dirty="0"/>
              <a:t>throughput is approximately (1.22*8*1,000)/(0.1*</a:t>
            </a:r>
            <a:r>
              <a:rPr lang="en-US" sz="1600" i="1" dirty="0" err="1"/>
              <a:t>sqrt</a:t>
            </a:r>
            <a:r>
              <a:rPr lang="en-US" sz="1600" i="1" dirty="0"/>
              <a:t>(0.04)) = </a:t>
            </a:r>
            <a:r>
              <a:rPr lang="en-US" sz="1600" i="1" dirty="0" smtClean="0"/>
              <a:t>488 </a:t>
            </a:r>
            <a:r>
              <a:rPr lang="en-US" sz="1600" i="1" dirty="0"/>
              <a:t>K</a:t>
            </a:r>
            <a:r>
              <a:rPr lang="en-US" sz="1600" i="1" dirty="0" smtClean="0"/>
              <a:t>bits</a:t>
            </a:r>
            <a:r>
              <a:rPr lang="en-US" sz="1600" i="1" dirty="0"/>
              <a:t>/sec</a:t>
            </a:r>
          </a:p>
          <a:p>
            <a:pPr marL="508000" lvl="1" indent="0">
              <a:buClr>
                <a:schemeClr val="tx1"/>
              </a:buClr>
              <a:buNone/>
            </a:pPr>
            <a:endParaRPr lang="en-US" sz="1600" i="1" dirty="0"/>
          </a:p>
          <a:p>
            <a:pPr marL="398463" indent="-268288">
              <a:buClr>
                <a:schemeClr val="tx1"/>
              </a:buClr>
              <a:buFont typeface="+mj-lt"/>
              <a:buAutoNum type="arabicPeriod" startAt="4"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85557904"/>
              </p:ext>
            </p:extLst>
          </p:nvPr>
        </p:nvGraphicFramePr>
        <p:xfrm>
          <a:off x="2204550" y="4425380"/>
          <a:ext cx="2562225" cy="1057275"/>
        </p:xfrm>
        <a:graphic>
          <a:graphicData uri="http://schemas.openxmlformats.org/presentationml/2006/ole">
            <p:oleObj spid="_x0000_s74765" name="Equation" r:id="rId4" imgW="1005480" imgH="4111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9411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95838"/>
            <a:ext cx="9625012" cy="811538"/>
          </a:xfrm>
        </p:spPr>
        <p:txBody>
          <a:bodyPr/>
          <a:lstStyle/>
          <a:p>
            <a:r>
              <a:rPr lang="en-US" dirty="0" smtClean="0"/>
              <a:t>TCP Congestion Control in ONL</a:t>
            </a:r>
            <a:endParaRPr lang="en-US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37590"/>
            <a:ext cx="10058400" cy="6296326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Currently available: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proc</a:t>
            </a:r>
            <a:r>
              <a:rPr lang="en-US" dirty="0" smtClean="0">
                <a:solidFill>
                  <a:srgbClr val="000000"/>
                </a:solidFill>
              </a:rPr>
              <a:t>/sys/net/ipv4/</a:t>
            </a:r>
            <a:r>
              <a:rPr lang="en-US" dirty="0" err="1" smtClean="0">
                <a:solidFill>
                  <a:srgbClr val="000000"/>
                </a:solidFill>
              </a:rPr>
              <a:t>tcp_available_congestion_control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Reno (default)</a:t>
            </a:r>
          </a:p>
          <a:p>
            <a:pPr lvl="2"/>
            <a:r>
              <a:rPr lang="en-US" sz="1400" dirty="0" smtClean="0">
                <a:solidFill>
                  <a:srgbClr val="000000"/>
                </a:solidFill>
              </a:rPr>
              <a:t>/</a:t>
            </a:r>
            <a:r>
              <a:rPr lang="en-US" sz="1400" dirty="0" err="1" smtClean="0">
                <a:solidFill>
                  <a:srgbClr val="000000"/>
                </a:solidFill>
              </a:rPr>
              <a:t>proc</a:t>
            </a:r>
            <a:r>
              <a:rPr lang="en-US" sz="1400" dirty="0" smtClean="0">
                <a:solidFill>
                  <a:srgbClr val="000000"/>
                </a:solidFill>
              </a:rPr>
              <a:t>/sys/net/ipv4/</a:t>
            </a:r>
            <a:r>
              <a:rPr lang="en-US" sz="1400" dirty="0" err="1" smtClean="0">
                <a:solidFill>
                  <a:srgbClr val="000000"/>
                </a:solidFill>
              </a:rPr>
              <a:t>tcp_congestion_control</a:t>
            </a:r>
            <a:endParaRPr lang="en-US" sz="1400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CUBIC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Present as loadable kernel modules: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/lib/modules/3.2.0-75-generic/kernel/net/</a:t>
            </a:r>
            <a:r>
              <a:rPr lang="en-US" dirty="0" smtClean="0">
                <a:solidFill>
                  <a:srgbClr val="000000"/>
                </a:solidFill>
              </a:rPr>
              <a:t>ipv4/</a:t>
            </a:r>
            <a:r>
              <a:rPr lang="en-US" dirty="0" err="1" smtClean="0">
                <a:solidFill>
                  <a:srgbClr val="000000"/>
                </a:solidFill>
              </a:rPr>
              <a:t>tcp</a:t>
            </a:r>
            <a:r>
              <a:rPr lang="en-US" dirty="0" smtClean="0">
                <a:solidFill>
                  <a:srgbClr val="000000"/>
                </a:solidFill>
              </a:rPr>
              <a:t>_*.</a:t>
            </a:r>
            <a:r>
              <a:rPr lang="en-US" dirty="0" err="1" smtClean="0">
                <a:solidFill>
                  <a:srgbClr val="000000"/>
                </a:solidFill>
              </a:rPr>
              <a:t>ko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 smtClean="0"/>
              <a:t>BIC (Binary Increase Congestion)</a:t>
            </a:r>
          </a:p>
          <a:p>
            <a:pPr lvl="1"/>
            <a:r>
              <a:rPr lang="en-US" sz="1800" dirty="0" smtClean="0"/>
              <a:t>High Speed (RFC 3649)</a:t>
            </a:r>
          </a:p>
          <a:p>
            <a:pPr lvl="1"/>
            <a:r>
              <a:rPr lang="en-US" sz="1800" dirty="0" smtClean="0"/>
              <a:t>H-TCP</a:t>
            </a:r>
          </a:p>
          <a:p>
            <a:pPr lvl="1"/>
            <a:r>
              <a:rPr lang="en-US" sz="1800" dirty="0" err="1" smtClean="0"/>
              <a:t>Hybla</a:t>
            </a:r>
            <a:endParaRPr lang="en-US" sz="1800" dirty="0" smtClean="0"/>
          </a:p>
          <a:p>
            <a:pPr lvl="1"/>
            <a:r>
              <a:rPr lang="en-US" sz="1800" dirty="0" smtClean="0"/>
              <a:t>Illinois</a:t>
            </a:r>
          </a:p>
          <a:p>
            <a:pPr lvl="1"/>
            <a:r>
              <a:rPr lang="en-US" sz="1800" dirty="0" smtClean="0"/>
              <a:t>Vegas</a:t>
            </a:r>
          </a:p>
          <a:p>
            <a:pPr lvl="1"/>
            <a:r>
              <a:rPr lang="en-US" sz="1800" dirty="0" err="1" smtClean="0"/>
              <a:t>Veno</a:t>
            </a:r>
            <a:endParaRPr lang="en-US" sz="1800" dirty="0" smtClean="0"/>
          </a:p>
          <a:p>
            <a:pPr lvl="1"/>
            <a:r>
              <a:rPr lang="en-US" sz="1800" dirty="0" smtClean="0"/>
              <a:t>Westwood</a:t>
            </a:r>
          </a:p>
          <a:p>
            <a:pPr lvl="1"/>
            <a:r>
              <a:rPr lang="en-US" sz="1800" dirty="0" smtClean="0"/>
              <a:t>Yeah</a:t>
            </a:r>
          </a:p>
          <a:p>
            <a:pPr lvl="1"/>
            <a:r>
              <a:rPr lang="en-US" sz="1800" dirty="0" smtClean="0"/>
              <a:t>Etc.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16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95837"/>
            <a:ext cx="9625012" cy="949325"/>
          </a:xfrm>
        </p:spPr>
        <p:txBody>
          <a:bodyPr/>
          <a:lstStyle/>
          <a:p>
            <a:r>
              <a:rPr lang="en-US" dirty="0" smtClean="0"/>
              <a:t>TCP Tahoe Overview</a:t>
            </a:r>
            <a:endParaRPr lang="en-US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54200"/>
            <a:ext cx="10058400" cy="5879715"/>
          </a:xfrm>
        </p:spPr>
        <p:txBody>
          <a:bodyPr/>
          <a:lstStyle/>
          <a:p>
            <a:r>
              <a:rPr lang="en-US" sz="2600" dirty="0" smtClean="0">
                <a:solidFill>
                  <a:srgbClr val="000000"/>
                </a:solidFill>
              </a:rPr>
              <a:t>TCP sender has two primary operating “states”</a:t>
            </a:r>
          </a:p>
          <a:p>
            <a:pPr marL="679450" lvl="1" indent="-217488"/>
            <a:r>
              <a:rPr lang="en-US" sz="2200" dirty="0" smtClean="0">
                <a:solidFill>
                  <a:srgbClr val="000000"/>
                </a:solidFill>
              </a:rPr>
              <a:t>congestion avoidance</a:t>
            </a:r>
          </a:p>
          <a:p>
            <a:pPr marL="1060450" lvl="2" indent="-217488"/>
            <a:r>
              <a:rPr lang="en-US" dirty="0" smtClean="0">
                <a:solidFill>
                  <a:srgbClr val="000000"/>
                </a:solidFill>
              </a:rPr>
              <a:t>increase sending rate in small increments</a:t>
            </a:r>
          </a:p>
          <a:p>
            <a:pPr marL="679450" lvl="1" indent="-217488"/>
            <a:r>
              <a:rPr lang="en-US" dirty="0" smtClean="0">
                <a:solidFill>
                  <a:srgbClr val="000000"/>
                </a:solidFill>
              </a:rPr>
              <a:t>slow start (slow compared to jumping right away to a window equal to </a:t>
            </a:r>
            <a:r>
              <a:rPr lang="en-US" dirty="0" err="1" smtClean="0">
                <a:solidFill>
                  <a:srgbClr val="000000"/>
                </a:solidFill>
              </a:rPr>
              <a:t>RcvWindow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marL="1060450" lvl="2" indent="-217488"/>
            <a:r>
              <a:rPr lang="en-US" dirty="0" smtClean="0">
                <a:solidFill>
                  <a:srgbClr val="000000"/>
                </a:solidFill>
              </a:rPr>
              <a:t>more rapid initial rate increases (from a starting rate of </a:t>
            </a:r>
            <a:r>
              <a:rPr lang="en-US" dirty="0" smtClean="0">
                <a:solidFill>
                  <a:srgbClr val="000000"/>
                </a:solidFill>
              </a:rPr>
              <a:t>1 MSS/RTT)</a:t>
            </a:r>
            <a:endParaRPr lang="en-US" dirty="0" smtClean="0">
              <a:solidFill>
                <a:srgbClr val="000000"/>
              </a:solidFill>
            </a:endParaRPr>
          </a:p>
          <a:p>
            <a:pPr marL="1060450" lvl="2" indent="-217488"/>
            <a:r>
              <a:rPr lang="en-US" dirty="0" smtClean="0">
                <a:solidFill>
                  <a:srgbClr val="000000"/>
                </a:solidFill>
              </a:rPr>
              <a:t>also entered after a packet loss is detected</a:t>
            </a:r>
          </a:p>
          <a:p>
            <a:pPr marL="1060450" lvl="2" indent="-217488"/>
            <a:r>
              <a:rPr lang="en-US" dirty="0" smtClean="0">
                <a:solidFill>
                  <a:srgbClr val="000000"/>
                </a:solidFill>
              </a:rPr>
              <a:t>two ways to detect loss: timeout or triple duplicate </a:t>
            </a:r>
            <a:r>
              <a:rPr lang="en-US" dirty="0" err="1" smtClean="0">
                <a:solidFill>
                  <a:srgbClr val="000000"/>
                </a:solidFill>
              </a:rPr>
              <a:t>ack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Sender maintains two </a:t>
            </a:r>
            <a:r>
              <a:rPr lang="en-US" sz="2600" dirty="0">
                <a:solidFill>
                  <a:srgbClr val="000000"/>
                </a:solidFill>
              </a:rPr>
              <a:t>control congestion variables</a:t>
            </a:r>
            <a:endParaRPr lang="en-US" sz="2600" dirty="0" smtClean="0">
              <a:solidFill>
                <a:srgbClr val="000000"/>
              </a:solidFill>
            </a:endParaRPr>
          </a:p>
          <a:p>
            <a:pPr marL="968375" lvl="1" indent="-457200">
              <a:buFont typeface="+mj-lt"/>
              <a:buAutoNum type="arabicPeriod"/>
            </a:pPr>
            <a:r>
              <a:rPr lang="en-US" sz="2200" i="1" dirty="0" smtClean="0"/>
              <a:t>congestion window</a:t>
            </a:r>
            <a:r>
              <a:rPr lang="en-US" sz="2200" dirty="0" smtClean="0"/>
              <a:t> (</a:t>
            </a:r>
            <a:r>
              <a:rPr lang="en-US" sz="2200" i="1" dirty="0" err="1" smtClean="0"/>
              <a:t>cwnd</a:t>
            </a:r>
            <a:r>
              <a:rPr lang="en-US" sz="2200" dirty="0" smtClean="0"/>
              <a:t>): limits number of </a:t>
            </a:r>
            <a:r>
              <a:rPr lang="en-US" sz="2200" dirty="0" err="1" smtClean="0"/>
              <a:t>unack-ed</a:t>
            </a:r>
            <a:r>
              <a:rPr lang="en-US" sz="2200" dirty="0" smtClean="0"/>
              <a:t> bytes</a:t>
            </a:r>
          </a:p>
          <a:p>
            <a:pPr marL="968375" lvl="1" indent="-457200">
              <a:buFont typeface="+mj-lt"/>
              <a:buAutoNum type="arabicPeriod"/>
            </a:pPr>
            <a:r>
              <a:rPr lang="en-US" sz="2200" i="1" dirty="0" smtClean="0"/>
              <a:t>slow start threshold</a:t>
            </a:r>
            <a:r>
              <a:rPr lang="en-US" sz="2200" dirty="0" smtClean="0"/>
              <a:t> (</a:t>
            </a:r>
            <a:r>
              <a:rPr lang="en-US" sz="2200" i="1" dirty="0" err="1" smtClean="0"/>
              <a:t>ssthresh</a:t>
            </a:r>
            <a:r>
              <a:rPr lang="en-US" sz="2200" dirty="0" smtClean="0"/>
              <a:t>): controls when sender leaves the slow-start state</a:t>
            </a:r>
          </a:p>
          <a:p>
            <a:pPr lvl="1"/>
            <a:r>
              <a:rPr lang="en-US" sz="2200" dirty="0" smtClean="0"/>
              <a:t>updated in response to lost packets and reception of ACKs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95837"/>
            <a:ext cx="9625012" cy="949325"/>
          </a:xfrm>
        </p:spPr>
        <p:txBody>
          <a:bodyPr/>
          <a:lstStyle/>
          <a:p>
            <a:r>
              <a:rPr lang="en-US" dirty="0" smtClean="0"/>
              <a:t>TCP Tahoe Details</a:t>
            </a:r>
            <a:endParaRPr lang="en-US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4432299"/>
            <a:ext cx="10058400" cy="3340101"/>
          </a:xfrm>
        </p:spPr>
        <p:txBody>
          <a:bodyPr/>
          <a:lstStyle/>
          <a:p>
            <a:r>
              <a:rPr lang="en-US" sz="2600" dirty="0" smtClean="0">
                <a:solidFill>
                  <a:srgbClr val="000000"/>
                </a:solidFill>
              </a:rPr>
              <a:t>Updating </a:t>
            </a:r>
            <a:r>
              <a:rPr lang="en-US" sz="2600" i="1" dirty="0" err="1" smtClean="0">
                <a:solidFill>
                  <a:srgbClr val="000000"/>
                </a:solidFill>
              </a:rPr>
              <a:t>cwnd</a:t>
            </a:r>
            <a:endParaRPr lang="en-US" sz="2600" i="1" dirty="0" smtClean="0">
              <a:solidFill>
                <a:srgbClr val="000000"/>
              </a:solidFill>
            </a:endParaRPr>
          </a:p>
          <a:p>
            <a:pPr marL="679450" lvl="1" indent="-217488"/>
            <a:r>
              <a:rPr lang="en-US" sz="2200" dirty="0" smtClean="0">
                <a:solidFill>
                  <a:srgbClr val="000000"/>
                </a:solidFill>
              </a:rPr>
              <a:t>in slow start, </a:t>
            </a:r>
            <a:r>
              <a:rPr lang="en-US" sz="2200" i="1" dirty="0" err="1" smtClean="0">
                <a:solidFill>
                  <a:srgbClr val="000000"/>
                </a:solidFill>
              </a:rPr>
              <a:t>cwnd</a:t>
            </a:r>
            <a:r>
              <a:rPr lang="en-US" sz="2200" i="1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is effectively doubled each RTT (if no loss)</a:t>
            </a:r>
            <a:endParaRPr lang="en-US" dirty="0" smtClean="0">
              <a:solidFill>
                <a:srgbClr val="000000"/>
              </a:solidFill>
            </a:endParaRPr>
          </a:p>
          <a:p>
            <a:pPr marL="679450" lvl="1" indent="-217488"/>
            <a:r>
              <a:rPr lang="en-US" sz="2200" dirty="0" smtClean="0">
                <a:solidFill>
                  <a:srgbClr val="000000"/>
                </a:solidFill>
              </a:rPr>
              <a:t>in congestion avoidance, </a:t>
            </a:r>
            <a:r>
              <a:rPr lang="en-US" sz="2200" i="1" dirty="0" err="1" smtClean="0">
                <a:solidFill>
                  <a:srgbClr val="000000"/>
                </a:solidFill>
              </a:rPr>
              <a:t>cwnd</a:t>
            </a:r>
            <a:r>
              <a:rPr lang="en-US" sz="2200" i="1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grows by about 1 MSS per RTT</a:t>
            </a:r>
            <a:endParaRPr lang="en-US" sz="2200" i="1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After transition from congestion avoidance to slow start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it takes about 1 RTT for a </a:t>
            </a:r>
            <a:r>
              <a:rPr lang="en-US" sz="2200" u="sng" dirty="0" smtClean="0">
                <a:solidFill>
                  <a:srgbClr val="000000"/>
                </a:solidFill>
              </a:rPr>
              <a:t>new</a:t>
            </a:r>
            <a:r>
              <a:rPr lang="en-US" sz="2200" dirty="0" smtClean="0">
                <a:solidFill>
                  <a:srgbClr val="000000"/>
                </a:solidFill>
              </a:rPr>
              <a:t> ACK to arrive and nothing much happens during this period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after ACK arrives, # of </a:t>
            </a:r>
            <a:r>
              <a:rPr lang="en-US" sz="2200" dirty="0" err="1" smtClean="0">
                <a:solidFill>
                  <a:srgbClr val="000000"/>
                </a:solidFill>
              </a:rPr>
              <a:t>unACK-ed</a:t>
            </a:r>
            <a:r>
              <a:rPr lang="en-US" sz="2200" dirty="0" smtClean="0">
                <a:solidFill>
                  <a:srgbClr val="000000"/>
                </a:solidFill>
              </a:rPr>
              <a:t> bytes becomes 0, sender can resume sending, and </a:t>
            </a:r>
            <a:r>
              <a:rPr lang="en-US" sz="2200" i="1" dirty="0" err="1" smtClean="0">
                <a:solidFill>
                  <a:srgbClr val="000000"/>
                </a:solidFill>
              </a:rPr>
              <a:t>cwnd</a:t>
            </a:r>
            <a:r>
              <a:rPr lang="en-US" sz="2200" i="1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grows as </a:t>
            </a:r>
            <a:r>
              <a:rPr lang="en-US" sz="2200" dirty="0" err="1" smtClean="0">
                <a:solidFill>
                  <a:srgbClr val="000000"/>
                </a:solidFill>
              </a:rPr>
              <a:t>ACKs</a:t>
            </a:r>
            <a:r>
              <a:rPr lang="en-US" sz="2200" dirty="0" smtClean="0">
                <a:solidFill>
                  <a:srgbClr val="000000"/>
                </a:solidFill>
              </a:rPr>
              <a:t> arrive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78758" y="1460500"/>
            <a:ext cx="9346977" cy="2884508"/>
            <a:chOff x="-394342" y="1549400"/>
            <a:chExt cx="9346977" cy="2884508"/>
          </a:xfrm>
        </p:grpSpPr>
        <p:sp>
          <p:nvSpPr>
            <p:cNvPr id="22" name="Freeform 21"/>
            <p:cNvSpPr/>
            <p:nvPr/>
          </p:nvSpPr>
          <p:spPr bwMode="auto">
            <a:xfrm>
              <a:off x="6273799" y="1828800"/>
              <a:ext cx="620183" cy="622300"/>
            </a:xfrm>
            <a:custGeom>
              <a:avLst/>
              <a:gdLst>
                <a:gd name="connsiteX0" fmla="*/ 154517 w 762000"/>
                <a:gd name="connsiteY0" fmla="*/ 637117 h 637117"/>
                <a:gd name="connsiteX1" fmla="*/ 2117 w 762000"/>
                <a:gd name="connsiteY1" fmla="*/ 345017 h 637117"/>
                <a:gd name="connsiteX2" fmla="*/ 141817 w 762000"/>
                <a:gd name="connsiteY2" fmla="*/ 91017 h 637117"/>
                <a:gd name="connsiteX3" fmla="*/ 433917 w 762000"/>
                <a:gd name="connsiteY3" fmla="*/ 2117 h 637117"/>
                <a:gd name="connsiteX4" fmla="*/ 713317 w 762000"/>
                <a:gd name="connsiteY4" fmla="*/ 103717 h 637117"/>
                <a:gd name="connsiteX5" fmla="*/ 726017 w 762000"/>
                <a:gd name="connsiteY5" fmla="*/ 395817 h 637117"/>
                <a:gd name="connsiteX6" fmla="*/ 649817 w 762000"/>
                <a:gd name="connsiteY6" fmla="*/ 611717 h 637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0" h="637117">
                  <a:moveTo>
                    <a:pt x="154517" y="637117"/>
                  </a:moveTo>
                  <a:cubicBezTo>
                    <a:pt x="79375" y="536575"/>
                    <a:pt x="4234" y="436034"/>
                    <a:pt x="2117" y="345017"/>
                  </a:cubicBezTo>
                  <a:cubicBezTo>
                    <a:pt x="0" y="254000"/>
                    <a:pt x="69850" y="148167"/>
                    <a:pt x="141817" y="91017"/>
                  </a:cubicBezTo>
                  <a:cubicBezTo>
                    <a:pt x="213784" y="33867"/>
                    <a:pt x="338667" y="0"/>
                    <a:pt x="433917" y="2117"/>
                  </a:cubicBezTo>
                  <a:cubicBezTo>
                    <a:pt x="529167" y="4234"/>
                    <a:pt x="664634" y="38100"/>
                    <a:pt x="713317" y="103717"/>
                  </a:cubicBezTo>
                  <a:cubicBezTo>
                    <a:pt x="762000" y="169334"/>
                    <a:pt x="736600" y="311150"/>
                    <a:pt x="726017" y="395817"/>
                  </a:cubicBezTo>
                  <a:cubicBezTo>
                    <a:pt x="715434" y="480484"/>
                    <a:pt x="649817" y="611717"/>
                    <a:pt x="649817" y="611717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5727700" y="2419350"/>
              <a:ext cx="1752600" cy="1016000"/>
            </a:xfrm>
            <a:prstGeom prst="ellipse">
              <a:avLst/>
            </a:prstGeom>
            <a:solidFill>
              <a:srgbClr val="FFFFA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congestion avoidance</a:t>
              </a:r>
            </a:p>
          </p:txBody>
        </p:sp>
        <p:cxnSp>
          <p:nvCxnSpPr>
            <p:cNvPr id="8" name="Straight Arrow Connector 7"/>
            <p:cNvCxnSpPr>
              <a:endCxn id="6" idx="3"/>
            </p:cNvCxnSpPr>
            <p:nvPr/>
          </p:nvCxnSpPr>
          <p:spPr bwMode="auto">
            <a:xfrm>
              <a:off x="266700" y="3286560"/>
              <a:ext cx="2047362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" name="Straight Arrow Connector 9"/>
            <p:cNvCxnSpPr>
              <a:stCxn id="6" idx="7"/>
              <a:endCxn id="5" idx="1"/>
            </p:cNvCxnSpPr>
            <p:nvPr/>
          </p:nvCxnSpPr>
          <p:spPr bwMode="auto">
            <a:xfrm rot="5400000" flipH="1" flipV="1">
              <a:off x="4768850" y="1352628"/>
              <a:ext cx="1588" cy="2431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5" idx="3"/>
              <a:endCxn id="6" idx="5"/>
            </p:cNvCxnSpPr>
            <p:nvPr/>
          </p:nvCxnSpPr>
          <p:spPr bwMode="auto">
            <a:xfrm rot="5400000">
              <a:off x="4768850" y="2071048"/>
              <a:ext cx="1588" cy="2431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862681" y="1993900"/>
              <a:ext cx="181233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i="1" dirty="0" err="1" smtClean="0">
                  <a:latin typeface="+mn-lt"/>
                </a:rPr>
                <a:t>cwnd≥ssthresh</a:t>
              </a:r>
              <a:r>
                <a:rPr lang="en-US" sz="1600" i="1" dirty="0" smtClean="0">
                  <a:latin typeface="+mn-lt"/>
                </a:rPr>
                <a:t/>
              </a:r>
              <a:br>
                <a:rPr lang="en-US" sz="1600" i="1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do nothing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26213" y="3242390"/>
              <a:ext cx="2132877" cy="107721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i="1" dirty="0" smtClean="0">
                  <a:latin typeface="+mn-lt"/>
                </a:rPr>
                <a:t>lost segment</a:t>
              </a:r>
              <a:br>
                <a:rPr lang="en-US" sz="1600" i="1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ssthresh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= </a:t>
              </a:r>
              <a:r>
                <a:rPr lang="en-US" sz="1600" i="1" dirty="0" smtClean="0">
                  <a:latin typeface="+mn-lt"/>
                </a:rPr>
                <a:t>cwnd</a:t>
              </a:r>
              <a:r>
                <a:rPr lang="en-US" sz="1600" dirty="0" smtClean="0">
                  <a:latin typeface="+mn-lt"/>
                </a:rPr>
                <a:t>/2</a:t>
              </a:r>
              <a:br>
                <a:rPr lang="en-US" sz="1600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= </a:t>
              </a:r>
              <a:r>
                <a:rPr lang="en-US" sz="1600" i="1" dirty="0" smtClean="0">
                  <a:latin typeface="+mn-lt"/>
                </a:rPr>
                <a:t>MSS</a:t>
              </a:r>
              <a:br>
                <a:rPr lang="en-US" sz="1600" i="1" dirty="0" smtClean="0">
                  <a:latin typeface="+mn-lt"/>
                </a:rPr>
              </a:br>
              <a:r>
                <a:rPr lang="en-US" sz="1600" i="1" dirty="0" smtClean="0">
                  <a:latin typeface="+mn-lt"/>
                </a:rPr>
                <a:t>retransmit</a:t>
              </a:r>
              <a:endParaRPr lang="en-US" sz="1600" i="1" dirty="0">
                <a:latin typeface="+mn-lt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3759200" y="3556489"/>
              <a:ext cx="1930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862384" y="2286000"/>
              <a:ext cx="1761143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943050" y="1549400"/>
              <a:ext cx="20095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i="1" dirty="0" smtClean="0">
                  <a:latin typeface="+mn-lt"/>
                </a:rPr>
                <a:t>new </a:t>
              </a:r>
              <a:r>
                <a:rPr lang="en-US" sz="1600" i="1" dirty="0" err="1" smtClean="0">
                  <a:latin typeface="+mn-lt"/>
                </a:rPr>
                <a:t>ack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/>
              </a:r>
              <a:br>
                <a:rPr lang="en-US" sz="1600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= </a:t>
              </a: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+</a:t>
              </a:r>
              <a:br>
                <a:rPr lang="en-US" sz="1600" dirty="0" smtClean="0">
                  <a:latin typeface="+mn-lt"/>
                </a:rPr>
              </a:br>
              <a:r>
                <a:rPr lang="en-US" sz="1600" i="1" dirty="0" smtClean="0">
                  <a:latin typeface="+mn-lt"/>
                </a:rPr>
                <a:t>MSS</a:t>
              </a:r>
              <a:r>
                <a:rPr lang="en-US" sz="1600" dirty="0" smtClean="0">
                  <a:latin typeface="+mn-lt"/>
                </a:rPr>
                <a:t>/(</a:t>
              </a: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dirty="0" smtClean="0">
                  <a:latin typeface="+mn-lt"/>
                </a:rPr>
                <a:t>/</a:t>
              </a:r>
              <a:r>
                <a:rPr lang="en-US" sz="1600" i="1" dirty="0" smtClean="0">
                  <a:latin typeface="+mn-lt"/>
                </a:rPr>
                <a:t>MSS</a:t>
              </a:r>
              <a:r>
                <a:rPr lang="en-US" sz="1600" dirty="0" smtClean="0">
                  <a:latin typeface="+mn-lt"/>
                </a:rPr>
                <a:t>)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2552699" y="1841500"/>
              <a:ext cx="620183" cy="622300"/>
            </a:xfrm>
            <a:custGeom>
              <a:avLst/>
              <a:gdLst>
                <a:gd name="connsiteX0" fmla="*/ 154517 w 762000"/>
                <a:gd name="connsiteY0" fmla="*/ 637117 h 637117"/>
                <a:gd name="connsiteX1" fmla="*/ 2117 w 762000"/>
                <a:gd name="connsiteY1" fmla="*/ 345017 h 637117"/>
                <a:gd name="connsiteX2" fmla="*/ 141817 w 762000"/>
                <a:gd name="connsiteY2" fmla="*/ 91017 h 637117"/>
                <a:gd name="connsiteX3" fmla="*/ 433917 w 762000"/>
                <a:gd name="connsiteY3" fmla="*/ 2117 h 637117"/>
                <a:gd name="connsiteX4" fmla="*/ 713317 w 762000"/>
                <a:gd name="connsiteY4" fmla="*/ 103717 h 637117"/>
                <a:gd name="connsiteX5" fmla="*/ 726017 w 762000"/>
                <a:gd name="connsiteY5" fmla="*/ 395817 h 637117"/>
                <a:gd name="connsiteX6" fmla="*/ 649817 w 762000"/>
                <a:gd name="connsiteY6" fmla="*/ 611717 h 637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0" h="637117">
                  <a:moveTo>
                    <a:pt x="154517" y="637117"/>
                  </a:moveTo>
                  <a:cubicBezTo>
                    <a:pt x="79375" y="536575"/>
                    <a:pt x="4234" y="436034"/>
                    <a:pt x="2117" y="345017"/>
                  </a:cubicBezTo>
                  <a:cubicBezTo>
                    <a:pt x="0" y="254000"/>
                    <a:pt x="69850" y="148167"/>
                    <a:pt x="141817" y="91017"/>
                  </a:cubicBezTo>
                  <a:cubicBezTo>
                    <a:pt x="213784" y="33867"/>
                    <a:pt x="338667" y="0"/>
                    <a:pt x="433917" y="2117"/>
                  </a:cubicBezTo>
                  <a:cubicBezTo>
                    <a:pt x="529167" y="4234"/>
                    <a:pt x="664634" y="38100"/>
                    <a:pt x="713317" y="103717"/>
                  </a:cubicBezTo>
                  <a:cubicBezTo>
                    <a:pt x="762000" y="169334"/>
                    <a:pt x="736600" y="311150"/>
                    <a:pt x="726017" y="395817"/>
                  </a:cubicBezTo>
                  <a:cubicBezTo>
                    <a:pt x="715434" y="480484"/>
                    <a:pt x="649817" y="611717"/>
                    <a:pt x="649817" y="611717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25" name="Freeform 24"/>
            <p:cNvSpPr/>
            <p:nvPr/>
          </p:nvSpPr>
          <p:spPr bwMode="auto">
            <a:xfrm flipV="1">
              <a:off x="2514599" y="3416300"/>
              <a:ext cx="620183" cy="622300"/>
            </a:xfrm>
            <a:custGeom>
              <a:avLst/>
              <a:gdLst>
                <a:gd name="connsiteX0" fmla="*/ 154517 w 762000"/>
                <a:gd name="connsiteY0" fmla="*/ 637117 h 637117"/>
                <a:gd name="connsiteX1" fmla="*/ 2117 w 762000"/>
                <a:gd name="connsiteY1" fmla="*/ 345017 h 637117"/>
                <a:gd name="connsiteX2" fmla="*/ 141817 w 762000"/>
                <a:gd name="connsiteY2" fmla="*/ 91017 h 637117"/>
                <a:gd name="connsiteX3" fmla="*/ 433917 w 762000"/>
                <a:gd name="connsiteY3" fmla="*/ 2117 h 637117"/>
                <a:gd name="connsiteX4" fmla="*/ 713317 w 762000"/>
                <a:gd name="connsiteY4" fmla="*/ 103717 h 637117"/>
                <a:gd name="connsiteX5" fmla="*/ 726017 w 762000"/>
                <a:gd name="connsiteY5" fmla="*/ 395817 h 637117"/>
                <a:gd name="connsiteX6" fmla="*/ 649817 w 762000"/>
                <a:gd name="connsiteY6" fmla="*/ 611717 h 637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0" h="637117">
                  <a:moveTo>
                    <a:pt x="154517" y="637117"/>
                  </a:moveTo>
                  <a:cubicBezTo>
                    <a:pt x="79375" y="536575"/>
                    <a:pt x="4234" y="436034"/>
                    <a:pt x="2117" y="345017"/>
                  </a:cubicBezTo>
                  <a:cubicBezTo>
                    <a:pt x="0" y="254000"/>
                    <a:pt x="69850" y="148167"/>
                    <a:pt x="141817" y="91017"/>
                  </a:cubicBezTo>
                  <a:cubicBezTo>
                    <a:pt x="213784" y="33867"/>
                    <a:pt x="338667" y="0"/>
                    <a:pt x="433917" y="2117"/>
                  </a:cubicBezTo>
                  <a:cubicBezTo>
                    <a:pt x="529167" y="4234"/>
                    <a:pt x="664634" y="38100"/>
                    <a:pt x="713317" y="103717"/>
                  </a:cubicBezTo>
                  <a:cubicBezTo>
                    <a:pt x="762000" y="169334"/>
                    <a:pt x="736600" y="311150"/>
                    <a:pt x="726017" y="395817"/>
                  </a:cubicBezTo>
                  <a:cubicBezTo>
                    <a:pt x="715434" y="480484"/>
                    <a:pt x="649817" y="611717"/>
                    <a:pt x="649817" y="611717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7048500" y="1866900"/>
              <a:ext cx="18161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300631" y="1685210"/>
              <a:ext cx="2264223" cy="58477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i="1" dirty="0" smtClean="0">
                  <a:latin typeface="+mn-lt"/>
                </a:rPr>
                <a:t>new </a:t>
              </a:r>
              <a:r>
                <a:rPr lang="en-US" sz="1600" i="1" dirty="0" err="1" smtClean="0">
                  <a:latin typeface="+mn-lt"/>
                </a:rPr>
                <a:t>ack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/>
              </a:r>
              <a:br>
                <a:rPr lang="en-US" sz="1600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= </a:t>
              </a: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+</a:t>
              </a:r>
              <a:r>
                <a:rPr lang="en-US" sz="1600" i="1" dirty="0" smtClean="0">
                  <a:latin typeface="+mn-lt"/>
                </a:rPr>
                <a:t>MSS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V="1">
              <a:off x="406400" y="1977598"/>
              <a:ext cx="2133054" cy="163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81552" y="3356690"/>
              <a:ext cx="2125903" cy="107721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i="1" dirty="0" smtClean="0">
                  <a:latin typeface="+mn-lt"/>
                </a:rPr>
                <a:t>lost segment</a:t>
              </a:r>
              <a:r>
                <a:rPr lang="en-US" sz="1600" dirty="0" smtClean="0">
                  <a:latin typeface="+mn-lt"/>
                </a:rPr>
                <a:t/>
              </a:r>
              <a:br>
                <a:rPr lang="en-US" sz="1600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ssthresh</a:t>
              </a:r>
              <a:r>
                <a:rPr lang="en-US" sz="1600" i="1" dirty="0" smtClean="0">
                  <a:latin typeface="+mn-lt"/>
                </a:rPr>
                <a:t> = </a:t>
              </a: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/2</a:t>
              </a:r>
              <a:endParaRPr lang="en-US" sz="1600" dirty="0" smtClean="0">
                <a:latin typeface="+mn-lt"/>
              </a:endParaRPr>
            </a:p>
            <a:p>
              <a:pPr algn="ctr"/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= </a:t>
              </a:r>
              <a:r>
                <a:rPr lang="en-US" sz="1600" i="1" dirty="0" smtClean="0">
                  <a:latin typeface="+mn-lt"/>
                </a:rPr>
                <a:t>MSS</a:t>
              </a:r>
              <a:br>
                <a:rPr lang="en-US" sz="1600" i="1" dirty="0" smtClean="0">
                  <a:latin typeface="+mn-lt"/>
                </a:rPr>
              </a:br>
              <a:r>
                <a:rPr lang="en-US" sz="1600" i="1" dirty="0" smtClean="0">
                  <a:latin typeface="+mn-lt"/>
                </a:rPr>
                <a:t>retransmit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V="1">
              <a:off x="990600" y="3669239"/>
              <a:ext cx="1491055" cy="1203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-394342" y="2476500"/>
              <a:ext cx="2624437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i="1" dirty="0" smtClean="0">
                  <a:latin typeface="+mn-lt"/>
                </a:rPr>
                <a:t>initialization</a:t>
              </a:r>
              <a:r>
                <a:rPr lang="en-US" sz="1600" dirty="0" smtClean="0">
                  <a:latin typeface="+mn-lt"/>
                </a:rPr>
                <a:t/>
              </a:r>
              <a:br>
                <a:rPr lang="en-US" sz="1600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cwnd</a:t>
              </a:r>
              <a:r>
                <a:rPr lang="en-US" sz="1600" i="1" dirty="0" smtClean="0">
                  <a:latin typeface="+mn-lt"/>
                </a:rPr>
                <a:t> </a:t>
              </a:r>
              <a:r>
                <a:rPr lang="en-US" sz="1600" dirty="0" smtClean="0">
                  <a:latin typeface="+mn-lt"/>
                </a:rPr>
                <a:t>= </a:t>
              </a:r>
              <a:r>
                <a:rPr lang="en-US" sz="1600" i="1" dirty="0" smtClean="0">
                  <a:latin typeface="+mn-lt"/>
                </a:rPr>
                <a:t>MSS</a:t>
              </a:r>
              <a:br>
                <a:rPr lang="en-US" sz="1600" i="1" dirty="0" smtClean="0">
                  <a:latin typeface="+mn-lt"/>
                </a:rPr>
              </a:br>
              <a:r>
                <a:rPr lang="en-US" sz="1600" i="1" dirty="0" err="1" smtClean="0">
                  <a:latin typeface="+mn-lt"/>
                </a:rPr>
                <a:t>ssthresh</a:t>
              </a:r>
              <a:r>
                <a:rPr lang="en-US" sz="1600" i="1" dirty="0" smtClean="0">
                  <a:latin typeface="+mn-lt"/>
                </a:rPr>
                <a:t> = </a:t>
              </a:r>
              <a:r>
                <a:rPr lang="en-US" sz="1600" i="1" dirty="0" err="1" smtClean="0">
                  <a:latin typeface="+mn-lt"/>
                </a:rPr>
                <a:t>RcvWindow</a:t>
              </a:r>
              <a:r>
                <a:rPr lang="en-US" sz="1600" i="1" dirty="0" smtClean="0">
                  <a:latin typeface="+mn-lt"/>
                </a:rPr>
                <a:t> 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V="1">
              <a:off x="308969" y="2768520"/>
              <a:ext cx="1672231" cy="127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2057400" y="2419350"/>
              <a:ext cx="1752600" cy="1016000"/>
            </a:xfrm>
            <a:prstGeom prst="ellipse">
              <a:avLst/>
            </a:prstGeom>
            <a:solidFill>
              <a:srgbClr val="FFFFA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slow</a:t>
              </a:r>
              <a:br>
                <a:rPr lang="en-US" dirty="0" smtClean="0">
                  <a:latin typeface="+mn-lt"/>
                </a:rPr>
              </a:br>
              <a:r>
                <a:rPr lang="en-US" dirty="0" smtClean="0">
                  <a:latin typeface="+mn-lt"/>
                </a:rPr>
                <a:t>start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“Slow” Start?</a:t>
            </a:r>
            <a:endParaRPr lang="en-US" dirty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8" y="1696720"/>
            <a:ext cx="6223952" cy="5943599"/>
          </a:xfrm>
        </p:spPr>
        <p:txBody>
          <a:bodyPr/>
          <a:lstStyle/>
          <a:p>
            <a:r>
              <a:rPr lang="en-US" sz="2600" dirty="0" smtClean="0"/>
              <a:t>A new source starts with a small (1 MSS) window, but is allowed to increase it quickly</a:t>
            </a:r>
          </a:p>
          <a:p>
            <a:pPr lvl="1"/>
            <a:r>
              <a:rPr lang="en-US" sz="2200" dirty="0" smtClean="0"/>
              <a:t>initially </a:t>
            </a:r>
            <a:r>
              <a:rPr lang="en-US" sz="2200" i="1" dirty="0" err="1"/>
              <a:t>cwnd</a:t>
            </a:r>
            <a:r>
              <a:rPr lang="en-US" sz="2200" i="1" dirty="0"/>
              <a:t> </a:t>
            </a:r>
            <a:r>
              <a:rPr lang="en-US" sz="2200" dirty="0"/>
              <a:t>= 1 </a:t>
            </a:r>
            <a:r>
              <a:rPr lang="en-US" sz="2200" dirty="0" smtClean="0"/>
              <a:t>MSS</a:t>
            </a:r>
          </a:p>
          <a:p>
            <a:pPr lvl="1"/>
            <a:r>
              <a:rPr lang="en-US" sz="2200" dirty="0"/>
              <a:t>i</a:t>
            </a:r>
            <a:r>
              <a:rPr lang="en-US" sz="2200" dirty="0" smtClean="0"/>
              <a:t>ncreases by 1 MSS for each ACK</a:t>
            </a:r>
          </a:p>
          <a:p>
            <a:pPr lvl="2"/>
            <a:r>
              <a:rPr lang="en-US" sz="1800" i="1" dirty="0" err="1" smtClean="0"/>
              <a:t>cwnd</a:t>
            </a:r>
            <a:r>
              <a:rPr lang="en-US" sz="1800" i="1" dirty="0" smtClean="0"/>
              <a:t> </a:t>
            </a:r>
            <a:r>
              <a:rPr lang="en-US" sz="1800" dirty="0" smtClean="0"/>
              <a:t>is effectively doubled for every RTT with no packet loss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tops when </a:t>
            </a:r>
            <a:r>
              <a:rPr lang="en-US" sz="2200" i="1" dirty="0" err="1" smtClean="0"/>
              <a:t>cwnd</a:t>
            </a:r>
            <a:r>
              <a:rPr lang="en-US" sz="2200" dirty="0" smtClean="0"/>
              <a:t> reaches </a:t>
            </a:r>
            <a:r>
              <a:rPr lang="en-US" sz="2200" i="1" dirty="0" err="1" smtClean="0"/>
              <a:t>ssthresh</a:t>
            </a:r>
            <a:endParaRPr lang="en-US" sz="2200" i="1" dirty="0" smtClean="0"/>
          </a:p>
          <a:p>
            <a:pPr lvl="1"/>
            <a:r>
              <a:rPr lang="en-US" sz="2200" dirty="0" smtClean="0"/>
              <a:t>if packet loss encountered, set </a:t>
            </a:r>
            <a:r>
              <a:rPr lang="en-US" sz="2200" i="1" dirty="0" err="1" smtClean="0"/>
              <a:t>ssthresh</a:t>
            </a:r>
            <a:r>
              <a:rPr lang="en-US" sz="2200" i="1" dirty="0" smtClean="0"/>
              <a:t> = </a:t>
            </a:r>
            <a:r>
              <a:rPr lang="en-US" sz="2200" i="1" dirty="0" err="1" smtClean="0"/>
              <a:t>cwnd</a:t>
            </a:r>
            <a:r>
              <a:rPr lang="en-US" sz="2200" i="1" dirty="0" smtClean="0"/>
              <a:t>/</a:t>
            </a:r>
            <a:r>
              <a:rPr lang="en-US" sz="2200" dirty="0" smtClean="0"/>
              <a:t>2, </a:t>
            </a:r>
            <a:r>
              <a:rPr lang="en-US" sz="2200" i="1" dirty="0" err="1" smtClean="0"/>
              <a:t>cwnd</a:t>
            </a:r>
            <a:r>
              <a:rPr lang="en-US" sz="2200" i="1" dirty="0" smtClean="0"/>
              <a:t> = </a:t>
            </a:r>
            <a:r>
              <a:rPr lang="en-US" sz="2200" dirty="0" smtClean="0"/>
              <a:t>1 MSS, and continue in slow-start state</a:t>
            </a:r>
            <a:endParaRPr lang="en-US" sz="2600" dirty="0" smtClean="0"/>
          </a:p>
          <a:p>
            <a:r>
              <a:rPr lang="en-US" sz="2600" dirty="0" smtClean="0"/>
              <a:t>“Slow-start” is fast compared to regular additive increase, but slow compared to jumping directly to </a:t>
            </a:r>
            <a:r>
              <a:rPr lang="en-US" sz="2600" i="1" dirty="0" err="1" smtClean="0"/>
              <a:t>ssthresh</a:t>
            </a:r>
            <a:r>
              <a:rPr lang="en-US" sz="2600" i="1" dirty="0"/>
              <a:t> </a:t>
            </a:r>
            <a:r>
              <a:rPr lang="en-US" sz="2600" i="1" dirty="0" smtClean="0"/>
              <a:t>= </a:t>
            </a:r>
            <a:r>
              <a:rPr lang="en-US" sz="2600" i="1" dirty="0" err="1" smtClean="0"/>
              <a:t>RcvWindow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6312556" y="2066412"/>
            <a:ext cx="3579631" cy="4917592"/>
            <a:chOff x="6312556" y="1828272"/>
            <a:chExt cx="3579631" cy="4917592"/>
          </a:xfrm>
        </p:grpSpPr>
        <p:sp>
          <p:nvSpPr>
            <p:cNvPr id="272390" name="Line 6"/>
            <p:cNvSpPr>
              <a:spLocks noChangeShapeType="1"/>
            </p:cNvSpPr>
            <p:nvPr/>
          </p:nvSpPr>
          <p:spPr bwMode="auto">
            <a:xfrm>
              <a:off x="6743705" y="2552006"/>
              <a:ext cx="2755583" cy="3994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392" name="Text Box 8"/>
            <p:cNvSpPr txBox="1">
              <a:spLocks noChangeArrowheads="1"/>
            </p:cNvSpPr>
            <p:nvPr/>
          </p:nvSpPr>
          <p:spPr bwMode="auto">
            <a:xfrm>
              <a:off x="6312556" y="1832339"/>
              <a:ext cx="969485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82" tIns="50941" rIns="101882" bIns="5094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+mn-lt"/>
                </a:rPr>
                <a:t>Host A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72393" name="Text Box 9"/>
            <p:cNvSpPr txBox="1">
              <a:spLocks noChangeArrowheads="1"/>
            </p:cNvSpPr>
            <p:nvPr/>
          </p:nvSpPr>
          <p:spPr bwMode="auto">
            <a:xfrm rot="408567">
              <a:off x="7743296" y="2512395"/>
              <a:ext cx="1543961" cy="349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82" tIns="50941" rIns="101882" bIns="5094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+mn-lt"/>
                </a:rPr>
                <a:t>one segment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72394" name="Text Box 10"/>
            <p:cNvSpPr txBox="1">
              <a:spLocks noChangeArrowheads="1"/>
            </p:cNvSpPr>
            <p:nvPr/>
          </p:nvSpPr>
          <p:spPr bwMode="auto">
            <a:xfrm rot="-5400000">
              <a:off x="6258283" y="2782270"/>
              <a:ext cx="586667" cy="349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82" tIns="50941" rIns="101882" bIns="5094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+mn-lt"/>
                </a:rPr>
                <a:t>RTT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72396" name="Text Box 12"/>
            <p:cNvSpPr txBox="1">
              <a:spLocks noChangeArrowheads="1"/>
            </p:cNvSpPr>
            <p:nvPr/>
          </p:nvSpPr>
          <p:spPr bwMode="auto">
            <a:xfrm>
              <a:off x="8889389" y="1828272"/>
              <a:ext cx="969935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82" tIns="50941" rIns="101882" bIns="5094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+mn-lt"/>
                </a:rPr>
                <a:t>Host B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72397" name="Line 13"/>
            <p:cNvSpPr>
              <a:spLocks noChangeShapeType="1"/>
            </p:cNvSpPr>
            <p:nvPr/>
          </p:nvSpPr>
          <p:spPr bwMode="auto">
            <a:xfrm>
              <a:off x="6738466" y="2341504"/>
              <a:ext cx="0" cy="4361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398" name="Line 14"/>
            <p:cNvSpPr>
              <a:spLocks noChangeShapeType="1"/>
            </p:cNvSpPr>
            <p:nvPr/>
          </p:nvSpPr>
          <p:spPr bwMode="auto">
            <a:xfrm>
              <a:off x="9504526" y="2384684"/>
              <a:ext cx="0" cy="4361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399" name="Line 15"/>
            <p:cNvSpPr>
              <a:spLocks noChangeShapeType="1"/>
            </p:cNvSpPr>
            <p:nvPr/>
          </p:nvSpPr>
          <p:spPr bwMode="auto">
            <a:xfrm flipH="1" flipV="1">
              <a:off x="6539394" y="2535814"/>
              <a:ext cx="5239" cy="2482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400" name="Line 16"/>
            <p:cNvSpPr>
              <a:spLocks noChangeShapeType="1"/>
            </p:cNvSpPr>
            <p:nvPr/>
          </p:nvSpPr>
          <p:spPr bwMode="auto">
            <a:xfrm>
              <a:off x="6549871" y="3172719"/>
              <a:ext cx="5239" cy="2536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401" name="Line 17"/>
            <p:cNvSpPr>
              <a:spLocks noChangeShapeType="1"/>
            </p:cNvSpPr>
            <p:nvPr/>
          </p:nvSpPr>
          <p:spPr bwMode="auto">
            <a:xfrm flipV="1">
              <a:off x="6717511" y="3010794"/>
              <a:ext cx="2755583" cy="3994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2" name="Group 18"/>
            <p:cNvGrpSpPr>
              <a:grpSpLocks/>
            </p:cNvGrpSpPr>
            <p:nvPr/>
          </p:nvGrpSpPr>
          <p:grpSpPr bwMode="auto">
            <a:xfrm>
              <a:off x="9134316" y="6123360"/>
              <a:ext cx="757871" cy="399415"/>
              <a:chOff x="3285" y="3530"/>
              <a:chExt cx="434" cy="222"/>
            </a:xfrm>
          </p:grpSpPr>
          <p:sp>
            <p:nvSpPr>
              <p:cNvPr id="272403" name="Rectangle 19"/>
              <p:cNvSpPr>
                <a:spLocks noChangeArrowheads="1"/>
              </p:cNvSpPr>
              <p:nvPr/>
            </p:nvSpPr>
            <p:spPr bwMode="auto">
              <a:xfrm>
                <a:off x="3342" y="3576"/>
                <a:ext cx="324" cy="15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04" name="Text Box 20"/>
              <p:cNvSpPr txBox="1">
                <a:spLocks noChangeArrowheads="1"/>
              </p:cNvSpPr>
              <p:nvPr/>
            </p:nvSpPr>
            <p:spPr bwMode="auto">
              <a:xfrm>
                <a:off x="3285" y="3530"/>
                <a:ext cx="434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time</a:t>
                </a:r>
                <a:endParaRPr lang="en-US" sz="1100" dirty="0">
                  <a:latin typeface="+mn-lt"/>
                </a:endParaRPr>
              </a:p>
            </p:txBody>
          </p:sp>
        </p:grpSp>
        <p:sp>
          <p:nvSpPr>
            <p:cNvPr id="272405" name="Line 21"/>
            <p:cNvSpPr>
              <a:spLocks noChangeShapeType="1"/>
            </p:cNvSpPr>
            <p:nvPr/>
          </p:nvSpPr>
          <p:spPr bwMode="auto">
            <a:xfrm>
              <a:off x="6748943" y="3437196"/>
              <a:ext cx="2755583" cy="3994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406" name="Line 22"/>
            <p:cNvSpPr>
              <a:spLocks noChangeShapeType="1"/>
            </p:cNvSpPr>
            <p:nvPr/>
          </p:nvSpPr>
          <p:spPr bwMode="auto">
            <a:xfrm>
              <a:off x="6743705" y="3534351"/>
              <a:ext cx="2755583" cy="3994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407" name="Line 23"/>
            <p:cNvSpPr>
              <a:spLocks noChangeShapeType="1"/>
            </p:cNvSpPr>
            <p:nvPr/>
          </p:nvSpPr>
          <p:spPr bwMode="auto">
            <a:xfrm flipV="1">
              <a:off x="6743705" y="4128076"/>
              <a:ext cx="2781776" cy="4102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408" name="Line 24"/>
            <p:cNvSpPr>
              <a:spLocks noChangeShapeType="1"/>
            </p:cNvSpPr>
            <p:nvPr/>
          </p:nvSpPr>
          <p:spPr bwMode="auto">
            <a:xfrm flipV="1">
              <a:off x="6714018" y="4423140"/>
              <a:ext cx="2755583" cy="3994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</p:spPr>
          <p:txBody>
            <a:bodyPr wrap="none" lIns="101882" tIns="50941" rIns="101882" bIns="50941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2409" name="Text Box 25"/>
            <p:cNvSpPr txBox="1">
              <a:spLocks noChangeArrowheads="1"/>
            </p:cNvSpPr>
            <p:nvPr/>
          </p:nvSpPr>
          <p:spPr bwMode="auto">
            <a:xfrm rot="408567">
              <a:off x="7728169" y="3402982"/>
              <a:ext cx="1647555" cy="349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82" tIns="50941" rIns="101882" bIns="5094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+mn-lt"/>
                </a:rPr>
                <a:t>two segments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72410" name="Text Box 26"/>
            <p:cNvSpPr txBox="1">
              <a:spLocks noChangeArrowheads="1"/>
            </p:cNvSpPr>
            <p:nvPr/>
          </p:nvSpPr>
          <p:spPr bwMode="auto">
            <a:xfrm rot="408567">
              <a:off x="7824781" y="4552650"/>
              <a:ext cx="1688331" cy="349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82" tIns="50941" rIns="101882" bIns="5094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+mn-lt"/>
                </a:rPr>
                <a:t>four segments</a:t>
              </a:r>
              <a:endParaRPr lang="en-US" sz="1100" dirty="0">
                <a:latin typeface="+mn-lt"/>
              </a:endParaRPr>
            </a:p>
          </p:txBody>
        </p:sp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6738466" y="4576069"/>
              <a:ext cx="2771299" cy="739457"/>
              <a:chOff x="3954" y="2214"/>
              <a:chExt cx="1587" cy="411"/>
            </a:xfrm>
          </p:grpSpPr>
          <p:sp>
            <p:nvSpPr>
              <p:cNvPr id="272412" name="Line 28"/>
              <p:cNvSpPr>
                <a:spLocks noChangeShapeType="1"/>
              </p:cNvSpPr>
              <p:nvPr/>
            </p:nvSpPr>
            <p:spPr bwMode="auto">
              <a:xfrm>
                <a:off x="3963" y="221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13" name="Line 29"/>
              <p:cNvSpPr>
                <a:spLocks noChangeShapeType="1"/>
              </p:cNvSpPr>
              <p:nvPr/>
            </p:nvSpPr>
            <p:spPr bwMode="auto">
              <a:xfrm>
                <a:off x="3954" y="227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14" name="Line 30"/>
              <p:cNvSpPr>
                <a:spLocks noChangeShapeType="1"/>
              </p:cNvSpPr>
              <p:nvPr/>
            </p:nvSpPr>
            <p:spPr bwMode="auto">
              <a:xfrm>
                <a:off x="3963" y="2340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15" name="Line 31"/>
              <p:cNvSpPr>
                <a:spLocks noChangeShapeType="1"/>
              </p:cNvSpPr>
              <p:nvPr/>
            </p:nvSpPr>
            <p:spPr bwMode="auto">
              <a:xfrm>
                <a:off x="3957" y="2403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" name="Group 32"/>
            <p:cNvGrpSpPr>
              <a:grpSpLocks/>
            </p:cNvGrpSpPr>
            <p:nvPr/>
          </p:nvGrpSpPr>
          <p:grpSpPr bwMode="auto">
            <a:xfrm flipV="1">
              <a:off x="7052791" y="5007869"/>
              <a:ext cx="2451735" cy="685482"/>
              <a:chOff x="3954" y="2214"/>
              <a:chExt cx="1587" cy="411"/>
            </a:xfrm>
          </p:grpSpPr>
          <p:sp>
            <p:nvSpPr>
              <p:cNvPr id="272417" name="Line 33"/>
              <p:cNvSpPr>
                <a:spLocks noChangeShapeType="1"/>
              </p:cNvSpPr>
              <p:nvPr/>
            </p:nvSpPr>
            <p:spPr bwMode="auto">
              <a:xfrm>
                <a:off x="3963" y="221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18" name="Line 34"/>
              <p:cNvSpPr>
                <a:spLocks noChangeShapeType="1"/>
              </p:cNvSpPr>
              <p:nvPr/>
            </p:nvSpPr>
            <p:spPr bwMode="auto">
              <a:xfrm>
                <a:off x="3954" y="2274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19" name="Line 35"/>
              <p:cNvSpPr>
                <a:spLocks noChangeShapeType="1"/>
              </p:cNvSpPr>
              <p:nvPr/>
            </p:nvSpPr>
            <p:spPr bwMode="auto">
              <a:xfrm>
                <a:off x="3963" y="2340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72420" name="Line 36"/>
              <p:cNvSpPr>
                <a:spLocks noChangeShapeType="1"/>
              </p:cNvSpPr>
              <p:nvPr/>
            </p:nvSpPr>
            <p:spPr bwMode="auto">
              <a:xfrm>
                <a:off x="3957" y="2403"/>
                <a:ext cx="1578" cy="22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662669"/>
            <a:ext cx="9625012" cy="949325"/>
          </a:xfrm>
        </p:spPr>
        <p:txBody>
          <a:bodyPr/>
          <a:lstStyle/>
          <a:p>
            <a:r>
              <a:rPr lang="en-US" dirty="0" smtClean="0"/>
              <a:t>Ending Slow-Start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288" y="1985963"/>
            <a:ext cx="9802952" cy="4664075"/>
          </a:xfrm>
        </p:spPr>
        <p:txBody>
          <a:bodyPr/>
          <a:lstStyle/>
          <a:p>
            <a:r>
              <a:rPr lang="en-US" dirty="0" smtClean="0"/>
              <a:t>Slow-start ends when </a:t>
            </a:r>
            <a:r>
              <a:rPr lang="en-US" i="1" dirty="0" err="1" smtClean="0"/>
              <a:t>cwnd</a:t>
            </a:r>
            <a:r>
              <a:rPr lang="en-US" i="1" dirty="0" smtClean="0"/>
              <a:t> = </a:t>
            </a:r>
            <a:r>
              <a:rPr lang="en-US" i="1" dirty="0" err="1" smtClean="0"/>
              <a:t>ssthresh</a:t>
            </a:r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i="1" dirty="0" err="1" smtClean="0"/>
              <a:t>ssthresh</a:t>
            </a:r>
            <a:r>
              <a:rPr lang="en-US" dirty="0" smtClean="0"/>
              <a:t> = 64 </a:t>
            </a:r>
            <a:r>
              <a:rPr lang="en-US" dirty="0" err="1" smtClean="0"/>
              <a:t>kbytes</a:t>
            </a:r>
            <a:r>
              <a:rPr lang="en-US" dirty="0" smtClean="0"/>
              <a:t> and MSS = 1 </a:t>
            </a:r>
            <a:r>
              <a:rPr lang="en-US" dirty="0" err="1" smtClean="0"/>
              <a:t>kbytes</a:t>
            </a:r>
            <a:endParaRPr lang="en-US" dirty="0" smtClean="0"/>
          </a:p>
          <a:p>
            <a:r>
              <a:rPr lang="en-US" i="1" dirty="0" err="1" smtClean="0"/>
              <a:t>cwnd</a:t>
            </a:r>
            <a:r>
              <a:rPr lang="en-US" dirty="0" smtClean="0"/>
              <a:t> progression</a:t>
            </a:r>
          </a:p>
          <a:p>
            <a:pPr lvl="1"/>
            <a:r>
              <a:rPr lang="en-US" dirty="0" smtClean="0"/>
              <a:t>Start with </a:t>
            </a:r>
            <a:r>
              <a:rPr lang="en-US" i="1" dirty="0" err="1" smtClean="0"/>
              <a:t>cwnd</a:t>
            </a:r>
            <a:r>
              <a:rPr lang="en-US" i="1" dirty="0" smtClean="0"/>
              <a:t> </a:t>
            </a:r>
            <a:r>
              <a:rPr lang="en-US" dirty="0" smtClean="0"/>
              <a:t> = 1 MSS</a:t>
            </a:r>
          </a:p>
          <a:p>
            <a:pPr lvl="1"/>
            <a:r>
              <a:rPr lang="en-US" dirty="0" smtClean="0"/>
              <a:t>After ~1 RTT </a:t>
            </a:r>
            <a:r>
              <a:rPr lang="en-US" i="1" dirty="0" err="1" smtClean="0"/>
              <a:t>cwnd</a:t>
            </a:r>
            <a:r>
              <a:rPr lang="en-US" dirty="0" smtClean="0"/>
              <a:t> increases to 2 MSS</a:t>
            </a:r>
          </a:p>
          <a:p>
            <a:pPr lvl="2"/>
            <a:r>
              <a:rPr lang="en-US" dirty="0" smtClean="0"/>
              <a:t>Sends two packets back to back</a:t>
            </a:r>
          </a:p>
          <a:p>
            <a:pPr lvl="2"/>
            <a:r>
              <a:rPr lang="en-US" dirty="0" smtClean="0"/>
              <a:t>First ACK comes back 1 RTT later, and the second 1 packet transmission time after that, at which time </a:t>
            </a:r>
            <a:r>
              <a:rPr lang="en-US" i="1" dirty="0" err="1" smtClean="0"/>
              <a:t>cwnd</a:t>
            </a:r>
            <a:r>
              <a:rPr lang="en-US" i="1" dirty="0" smtClean="0"/>
              <a:t> =</a:t>
            </a:r>
            <a:r>
              <a:rPr lang="en-US" dirty="0" smtClean="0"/>
              <a:t> 4 MSS</a:t>
            </a:r>
          </a:p>
          <a:p>
            <a:pPr lvl="1"/>
            <a:r>
              <a:rPr lang="en-US" dirty="0" smtClean="0"/>
              <a:t>Progression proceeds for 6 RTTs plus ~32 packet transmission times, at which point </a:t>
            </a:r>
            <a:r>
              <a:rPr lang="en-US" i="1" dirty="0" err="1" smtClean="0"/>
              <a:t>cwnd</a:t>
            </a:r>
            <a:r>
              <a:rPr lang="en-US" i="1" dirty="0" smtClean="0"/>
              <a:t> </a:t>
            </a:r>
            <a:r>
              <a:rPr lang="en-US" dirty="0" smtClean="0"/>
              <a:t> = 2</a:t>
            </a:r>
            <a:r>
              <a:rPr lang="en-US" baseline="30000" dirty="0" smtClean="0"/>
              <a:t>6</a:t>
            </a:r>
            <a:r>
              <a:rPr lang="en-US" dirty="0" smtClean="0"/>
              <a:t> = 64 </a:t>
            </a:r>
            <a:r>
              <a:rPr lang="en-US" dirty="0" smtClean="0"/>
              <a:t>MSS and TCP </a:t>
            </a:r>
            <a:r>
              <a:rPr lang="en-US" dirty="0" smtClean="0"/>
              <a:t>exits slow-start and enters congestion avoidance</a:t>
            </a:r>
          </a:p>
          <a:p>
            <a:pPr lvl="2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21-1A54-0B47-ADF7-1313D7E1CAF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9789321" y="7534449"/>
            <a:ext cx="198772" cy="215444"/>
          </a:xfrm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68A18F69-DA54-447D-ACD4-E87BA578E719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8</a:t>
            </a:fld>
            <a:endParaRPr lang="en-GB" smtClean="0">
              <a:latin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54319" y="1403718"/>
            <a:ext cx="8386481" cy="5772411"/>
            <a:chOff x="107279" y="783958"/>
            <a:chExt cx="8386481" cy="5772411"/>
          </a:xfrm>
        </p:grpSpPr>
        <p:sp>
          <p:nvSpPr>
            <p:cNvPr id="59396" name="Line 1"/>
            <p:cNvSpPr>
              <a:spLocks noChangeShapeType="1"/>
            </p:cNvSpPr>
            <p:nvPr/>
          </p:nvSpPr>
          <p:spPr bwMode="auto">
            <a:xfrm>
              <a:off x="2046605" y="5996624"/>
              <a:ext cx="6387783" cy="10795"/>
            </a:xfrm>
            <a:prstGeom prst="line">
              <a:avLst/>
            </a:prstGeom>
            <a:noFill/>
            <a:ln w="1908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397" name="Freeform 2"/>
            <p:cNvSpPr>
              <a:spLocks noChangeArrowheads="1"/>
            </p:cNvSpPr>
            <p:nvPr/>
          </p:nvSpPr>
          <p:spPr bwMode="auto">
            <a:xfrm>
              <a:off x="8355807" y="5935452"/>
              <a:ext cx="137953" cy="122343"/>
            </a:xfrm>
            <a:custGeom>
              <a:avLst/>
              <a:gdLst>
                <a:gd name="T0" fmla="*/ 0 w 79"/>
                <a:gd name="T1" fmla="*/ 107950 h 68"/>
                <a:gd name="T2" fmla="*/ 19050 w 79"/>
                <a:gd name="T3" fmla="*/ 53975 h 68"/>
                <a:gd name="T4" fmla="*/ 0 w 79"/>
                <a:gd name="T5" fmla="*/ 0 h 68"/>
                <a:gd name="T6" fmla="*/ 125412 w 79"/>
                <a:gd name="T7" fmla="*/ 53975 h 68"/>
                <a:gd name="T8" fmla="*/ 0 w 79"/>
                <a:gd name="T9" fmla="*/ 107950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"/>
                <a:gd name="T16" fmla="*/ 0 h 68"/>
                <a:gd name="T17" fmla="*/ 79 w 79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" h="68">
                  <a:moveTo>
                    <a:pt x="0" y="68"/>
                  </a:moveTo>
                  <a:lnTo>
                    <a:pt x="12" y="34"/>
                  </a:lnTo>
                  <a:lnTo>
                    <a:pt x="0" y="0"/>
                  </a:lnTo>
                  <a:lnTo>
                    <a:pt x="79" y="34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398" name="Line 3"/>
            <p:cNvSpPr>
              <a:spLocks noChangeShapeType="1"/>
            </p:cNvSpPr>
            <p:nvPr/>
          </p:nvSpPr>
          <p:spPr bwMode="auto">
            <a:xfrm>
              <a:off x="226663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399" name="Line 4"/>
            <p:cNvSpPr>
              <a:spLocks noChangeShapeType="1"/>
            </p:cNvSpPr>
            <p:nvPr/>
          </p:nvSpPr>
          <p:spPr bwMode="auto">
            <a:xfrm>
              <a:off x="2488407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0" name="Line 5"/>
            <p:cNvSpPr>
              <a:spLocks noChangeShapeType="1"/>
            </p:cNvSpPr>
            <p:nvPr/>
          </p:nvSpPr>
          <p:spPr bwMode="auto">
            <a:xfrm>
              <a:off x="2708435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1" name="Line 6"/>
            <p:cNvSpPr>
              <a:spLocks noChangeShapeType="1"/>
            </p:cNvSpPr>
            <p:nvPr/>
          </p:nvSpPr>
          <p:spPr bwMode="auto">
            <a:xfrm>
              <a:off x="292846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2" name="Line 7"/>
            <p:cNvSpPr>
              <a:spLocks noChangeShapeType="1"/>
            </p:cNvSpPr>
            <p:nvPr/>
          </p:nvSpPr>
          <p:spPr bwMode="auto">
            <a:xfrm>
              <a:off x="3150235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3" name="Line 8"/>
            <p:cNvSpPr>
              <a:spLocks noChangeShapeType="1"/>
            </p:cNvSpPr>
            <p:nvPr/>
          </p:nvSpPr>
          <p:spPr bwMode="auto">
            <a:xfrm>
              <a:off x="337026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4" name="Line 9"/>
            <p:cNvSpPr>
              <a:spLocks noChangeShapeType="1"/>
            </p:cNvSpPr>
            <p:nvPr/>
          </p:nvSpPr>
          <p:spPr bwMode="auto">
            <a:xfrm>
              <a:off x="359029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5" name="Line 10"/>
            <p:cNvSpPr>
              <a:spLocks noChangeShapeType="1"/>
            </p:cNvSpPr>
            <p:nvPr/>
          </p:nvSpPr>
          <p:spPr bwMode="auto">
            <a:xfrm>
              <a:off x="3812065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6" name="Line 11"/>
            <p:cNvSpPr>
              <a:spLocks noChangeShapeType="1"/>
            </p:cNvSpPr>
            <p:nvPr/>
          </p:nvSpPr>
          <p:spPr bwMode="auto">
            <a:xfrm>
              <a:off x="403209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7" name="Line 12"/>
            <p:cNvSpPr>
              <a:spLocks noChangeShapeType="1"/>
            </p:cNvSpPr>
            <p:nvPr/>
          </p:nvSpPr>
          <p:spPr bwMode="auto">
            <a:xfrm>
              <a:off x="4253865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8" name="Line 13"/>
            <p:cNvSpPr>
              <a:spLocks noChangeShapeType="1"/>
            </p:cNvSpPr>
            <p:nvPr/>
          </p:nvSpPr>
          <p:spPr bwMode="auto">
            <a:xfrm>
              <a:off x="447389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9" name="Line 14"/>
            <p:cNvSpPr>
              <a:spLocks noChangeShapeType="1"/>
            </p:cNvSpPr>
            <p:nvPr/>
          </p:nvSpPr>
          <p:spPr bwMode="auto">
            <a:xfrm>
              <a:off x="469392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0" name="Line 15"/>
            <p:cNvSpPr>
              <a:spLocks noChangeShapeType="1"/>
            </p:cNvSpPr>
            <p:nvPr/>
          </p:nvSpPr>
          <p:spPr bwMode="auto">
            <a:xfrm>
              <a:off x="4915695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1" name="Line 16"/>
            <p:cNvSpPr>
              <a:spLocks noChangeShapeType="1"/>
            </p:cNvSpPr>
            <p:nvPr/>
          </p:nvSpPr>
          <p:spPr bwMode="auto">
            <a:xfrm>
              <a:off x="513572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2" name="Line 17"/>
            <p:cNvSpPr>
              <a:spLocks noChangeShapeType="1"/>
            </p:cNvSpPr>
            <p:nvPr/>
          </p:nvSpPr>
          <p:spPr bwMode="auto">
            <a:xfrm>
              <a:off x="5355750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3" name="Line 18"/>
            <p:cNvSpPr>
              <a:spLocks noChangeShapeType="1"/>
            </p:cNvSpPr>
            <p:nvPr/>
          </p:nvSpPr>
          <p:spPr bwMode="auto">
            <a:xfrm>
              <a:off x="557752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4" name="Line 19"/>
            <p:cNvSpPr>
              <a:spLocks noChangeShapeType="1"/>
            </p:cNvSpPr>
            <p:nvPr/>
          </p:nvSpPr>
          <p:spPr bwMode="auto">
            <a:xfrm>
              <a:off x="579755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5" name="Line 20"/>
            <p:cNvSpPr>
              <a:spLocks noChangeShapeType="1"/>
            </p:cNvSpPr>
            <p:nvPr/>
          </p:nvSpPr>
          <p:spPr bwMode="auto">
            <a:xfrm>
              <a:off x="6017577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6" name="Line 21"/>
            <p:cNvSpPr>
              <a:spLocks noChangeShapeType="1"/>
            </p:cNvSpPr>
            <p:nvPr/>
          </p:nvSpPr>
          <p:spPr bwMode="auto">
            <a:xfrm>
              <a:off x="623935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7" name="Line 22"/>
            <p:cNvSpPr>
              <a:spLocks noChangeShapeType="1"/>
            </p:cNvSpPr>
            <p:nvPr/>
          </p:nvSpPr>
          <p:spPr bwMode="auto">
            <a:xfrm>
              <a:off x="6459380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8" name="Line 23"/>
            <p:cNvSpPr>
              <a:spLocks noChangeShapeType="1"/>
            </p:cNvSpPr>
            <p:nvPr/>
          </p:nvSpPr>
          <p:spPr bwMode="auto">
            <a:xfrm>
              <a:off x="668115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9" name="Line 24"/>
            <p:cNvSpPr>
              <a:spLocks noChangeShapeType="1"/>
            </p:cNvSpPr>
            <p:nvPr/>
          </p:nvSpPr>
          <p:spPr bwMode="auto">
            <a:xfrm>
              <a:off x="690118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0" name="Line 25"/>
            <p:cNvSpPr>
              <a:spLocks noChangeShapeType="1"/>
            </p:cNvSpPr>
            <p:nvPr/>
          </p:nvSpPr>
          <p:spPr bwMode="auto">
            <a:xfrm>
              <a:off x="7121207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1" name="Line 26"/>
            <p:cNvSpPr>
              <a:spLocks noChangeShapeType="1"/>
            </p:cNvSpPr>
            <p:nvPr/>
          </p:nvSpPr>
          <p:spPr bwMode="auto">
            <a:xfrm>
              <a:off x="734298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2" name="Line 27"/>
            <p:cNvSpPr>
              <a:spLocks noChangeShapeType="1"/>
            </p:cNvSpPr>
            <p:nvPr/>
          </p:nvSpPr>
          <p:spPr bwMode="auto">
            <a:xfrm>
              <a:off x="7563010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3" name="Line 28"/>
            <p:cNvSpPr>
              <a:spLocks noChangeShapeType="1"/>
            </p:cNvSpPr>
            <p:nvPr/>
          </p:nvSpPr>
          <p:spPr bwMode="auto">
            <a:xfrm>
              <a:off x="7783037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4" name="Line 29"/>
            <p:cNvSpPr>
              <a:spLocks noChangeShapeType="1"/>
            </p:cNvSpPr>
            <p:nvPr/>
          </p:nvSpPr>
          <p:spPr bwMode="auto">
            <a:xfrm>
              <a:off x="2046605" y="1086697"/>
              <a:ext cx="1747" cy="4915323"/>
            </a:xfrm>
            <a:prstGeom prst="line">
              <a:avLst/>
            </a:prstGeom>
            <a:noFill/>
            <a:ln w="1908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5" name="Freeform 30"/>
            <p:cNvSpPr>
              <a:spLocks noChangeArrowheads="1"/>
            </p:cNvSpPr>
            <p:nvPr/>
          </p:nvSpPr>
          <p:spPr bwMode="auto">
            <a:xfrm>
              <a:off x="1987233" y="984145"/>
              <a:ext cx="118745" cy="142134"/>
            </a:xfrm>
            <a:custGeom>
              <a:avLst/>
              <a:gdLst>
                <a:gd name="T0" fmla="*/ 107950 w 68"/>
                <a:gd name="T1" fmla="*/ 125412 h 79"/>
                <a:gd name="T2" fmla="*/ 53975 w 68"/>
                <a:gd name="T3" fmla="*/ 107950 h 79"/>
                <a:gd name="T4" fmla="*/ 0 w 68"/>
                <a:gd name="T5" fmla="*/ 125412 h 79"/>
                <a:gd name="T6" fmla="*/ 53975 w 68"/>
                <a:gd name="T7" fmla="*/ 0 h 79"/>
                <a:gd name="T8" fmla="*/ 107950 w 68"/>
                <a:gd name="T9" fmla="*/ 125412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79"/>
                <a:gd name="T17" fmla="*/ 68 w 6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79">
                  <a:moveTo>
                    <a:pt x="68" y="79"/>
                  </a:moveTo>
                  <a:lnTo>
                    <a:pt x="34" y="68"/>
                  </a:lnTo>
                  <a:lnTo>
                    <a:pt x="0" y="79"/>
                  </a:lnTo>
                  <a:lnTo>
                    <a:pt x="34" y="0"/>
                  </a:lnTo>
                  <a:lnTo>
                    <a:pt x="68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426" name="Line 31"/>
            <p:cNvSpPr>
              <a:spLocks noChangeShapeType="1"/>
            </p:cNvSpPr>
            <p:nvPr/>
          </p:nvSpPr>
          <p:spPr bwMode="auto">
            <a:xfrm flipH="1">
              <a:off x="1933100" y="3945573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7" name="Line 32"/>
            <p:cNvSpPr>
              <a:spLocks noChangeShapeType="1"/>
            </p:cNvSpPr>
            <p:nvPr/>
          </p:nvSpPr>
          <p:spPr bwMode="auto">
            <a:xfrm flipH="1">
              <a:off x="1933100" y="4174067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8" name="Line 33"/>
            <p:cNvSpPr>
              <a:spLocks noChangeShapeType="1"/>
            </p:cNvSpPr>
            <p:nvPr/>
          </p:nvSpPr>
          <p:spPr bwMode="auto">
            <a:xfrm flipH="1">
              <a:off x="1933100" y="4402562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9" name="Line 34"/>
            <p:cNvSpPr>
              <a:spLocks noChangeShapeType="1"/>
            </p:cNvSpPr>
            <p:nvPr/>
          </p:nvSpPr>
          <p:spPr bwMode="auto">
            <a:xfrm flipH="1">
              <a:off x="1933100" y="4629257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0" name="Line 35"/>
            <p:cNvSpPr>
              <a:spLocks noChangeShapeType="1"/>
            </p:cNvSpPr>
            <p:nvPr/>
          </p:nvSpPr>
          <p:spPr bwMode="auto">
            <a:xfrm flipH="1">
              <a:off x="1933100" y="4857750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1" name="Line 36"/>
            <p:cNvSpPr>
              <a:spLocks noChangeShapeType="1"/>
            </p:cNvSpPr>
            <p:nvPr/>
          </p:nvSpPr>
          <p:spPr bwMode="auto">
            <a:xfrm flipH="1">
              <a:off x="1933100" y="5086245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2" name="Line 37"/>
            <p:cNvSpPr>
              <a:spLocks noChangeShapeType="1"/>
            </p:cNvSpPr>
            <p:nvPr/>
          </p:nvSpPr>
          <p:spPr bwMode="auto">
            <a:xfrm flipH="1">
              <a:off x="1933100" y="5312940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3" name="Line 38"/>
            <p:cNvSpPr>
              <a:spLocks noChangeShapeType="1"/>
            </p:cNvSpPr>
            <p:nvPr/>
          </p:nvSpPr>
          <p:spPr bwMode="auto">
            <a:xfrm flipH="1">
              <a:off x="1933100" y="5541433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4" name="Line 39"/>
            <p:cNvSpPr>
              <a:spLocks noChangeShapeType="1"/>
            </p:cNvSpPr>
            <p:nvPr/>
          </p:nvSpPr>
          <p:spPr bwMode="auto">
            <a:xfrm flipH="1">
              <a:off x="1933100" y="5768128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5" name="Rectangle 40"/>
            <p:cNvSpPr>
              <a:spLocks noChangeArrowheads="1"/>
            </p:cNvSpPr>
            <p:nvPr/>
          </p:nvSpPr>
          <p:spPr bwMode="auto">
            <a:xfrm>
              <a:off x="1274231" y="783958"/>
              <a:ext cx="665246" cy="3077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 err="1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cwnd</a:t>
              </a:r>
              <a:endParaRPr lang="en-GB" sz="2000" i="1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sp>
          <p:nvSpPr>
            <p:cNvPr id="59436" name="Line 41"/>
            <p:cNvSpPr>
              <a:spLocks noChangeShapeType="1"/>
            </p:cNvSpPr>
            <p:nvPr/>
          </p:nvSpPr>
          <p:spPr bwMode="auto">
            <a:xfrm flipH="1">
              <a:off x="1933100" y="1667828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7" name="Line 42"/>
            <p:cNvSpPr>
              <a:spLocks noChangeShapeType="1"/>
            </p:cNvSpPr>
            <p:nvPr/>
          </p:nvSpPr>
          <p:spPr bwMode="auto">
            <a:xfrm flipH="1">
              <a:off x="1933100" y="1896322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8" name="Line 43"/>
            <p:cNvSpPr>
              <a:spLocks noChangeShapeType="1"/>
            </p:cNvSpPr>
            <p:nvPr/>
          </p:nvSpPr>
          <p:spPr bwMode="auto">
            <a:xfrm flipH="1">
              <a:off x="1933100" y="2123017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9" name="Line 44"/>
            <p:cNvSpPr>
              <a:spLocks noChangeShapeType="1"/>
            </p:cNvSpPr>
            <p:nvPr/>
          </p:nvSpPr>
          <p:spPr bwMode="auto">
            <a:xfrm flipH="1">
              <a:off x="1933100" y="2351512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0" name="Line 45"/>
            <p:cNvSpPr>
              <a:spLocks noChangeShapeType="1"/>
            </p:cNvSpPr>
            <p:nvPr/>
          </p:nvSpPr>
          <p:spPr bwMode="auto">
            <a:xfrm flipH="1">
              <a:off x="1933100" y="2580005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1" name="Line 46"/>
            <p:cNvSpPr>
              <a:spLocks noChangeShapeType="1"/>
            </p:cNvSpPr>
            <p:nvPr/>
          </p:nvSpPr>
          <p:spPr bwMode="auto">
            <a:xfrm flipH="1">
              <a:off x="1933100" y="2806700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2" name="Line 47"/>
            <p:cNvSpPr>
              <a:spLocks noChangeShapeType="1"/>
            </p:cNvSpPr>
            <p:nvPr/>
          </p:nvSpPr>
          <p:spPr bwMode="auto">
            <a:xfrm flipH="1">
              <a:off x="1933100" y="3035195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3" name="Line 48"/>
            <p:cNvSpPr>
              <a:spLocks noChangeShapeType="1"/>
            </p:cNvSpPr>
            <p:nvPr/>
          </p:nvSpPr>
          <p:spPr bwMode="auto">
            <a:xfrm flipH="1">
              <a:off x="1933100" y="3263688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4" name="Line 49"/>
            <p:cNvSpPr>
              <a:spLocks noChangeShapeType="1"/>
            </p:cNvSpPr>
            <p:nvPr/>
          </p:nvSpPr>
          <p:spPr bwMode="auto">
            <a:xfrm flipH="1">
              <a:off x="1933100" y="3490383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5" name="Rectangle 50"/>
            <p:cNvSpPr>
              <a:spLocks noChangeArrowheads="1"/>
            </p:cNvSpPr>
            <p:nvPr/>
          </p:nvSpPr>
          <p:spPr bwMode="auto">
            <a:xfrm>
              <a:off x="1622267" y="3540760"/>
              <a:ext cx="282893" cy="345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  <a:ea typeface="宋体" charset="0"/>
                  <a:cs typeface="宋体" charset="0"/>
                </a:rPr>
                <a:t>10</a:t>
              </a:r>
            </a:p>
          </p:txBody>
        </p:sp>
        <p:sp>
          <p:nvSpPr>
            <p:cNvPr id="59446" name="Rectangle 51"/>
            <p:cNvSpPr>
              <a:spLocks noChangeArrowheads="1"/>
            </p:cNvSpPr>
            <p:nvPr/>
          </p:nvSpPr>
          <p:spPr bwMode="auto">
            <a:xfrm>
              <a:off x="1692117" y="4703022"/>
              <a:ext cx="141446" cy="345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  <a:ea typeface="宋体" charset="0"/>
                  <a:cs typeface="宋体" charset="0"/>
                </a:rPr>
                <a:t>5</a:t>
              </a:r>
            </a:p>
          </p:txBody>
        </p:sp>
        <p:sp>
          <p:nvSpPr>
            <p:cNvPr id="59447" name="Rectangle 52"/>
            <p:cNvSpPr>
              <a:spLocks noChangeArrowheads="1"/>
            </p:cNvSpPr>
            <p:nvPr/>
          </p:nvSpPr>
          <p:spPr bwMode="auto">
            <a:xfrm>
              <a:off x="1620520" y="2418080"/>
              <a:ext cx="282893" cy="345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  <a:ea typeface="宋体" charset="0"/>
                  <a:cs typeface="宋体" charset="0"/>
                </a:rPr>
                <a:t>15</a:t>
              </a:r>
            </a:p>
          </p:txBody>
        </p:sp>
        <p:sp>
          <p:nvSpPr>
            <p:cNvPr id="59448" name="Line 53"/>
            <p:cNvSpPr>
              <a:spLocks noChangeShapeType="1"/>
            </p:cNvSpPr>
            <p:nvPr/>
          </p:nvSpPr>
          <p:spPr bwMode="auto">
            <a:xfrm flipH="1">
              <a:off x="1933100" y="1441133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9" name="Rectangle 54"/>
            <p:cNvSpPr>
              <a:spLocks noChangeArrowheads="1"/>
            </p:cNvSpPr>
            <p:nvPr/>
          </p:nvSpPr>
          <p:spPr bwMode="auto">
            <a:xfrm>
              <a:off x="1620520" y="1275610"/>
              <a:ext cx="282893" cy="345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  <a:ea typeface="宋体" charset="0"/>
                  <a:cs typeface="宋体" charset="0"/>
                </a:rPr>
                <a:t>20</a:t>
              </a:r>
            </a:p>
          </p:txBody>
        </p:sp>
        <p:sp>
          <p:nvSpPr>
            <p:cNvPr id="59450" name="Rectangle 55"/>
            <p:cNvSpPr>
              <a:spLocks noChangeArrowheads="1"/>
            </p:cNvSpPr>
            <p:nvPr/>
          </p:nvSpPr>
          <p:spPr bwMode="auto">
            <a:xfrm>
              <a:off x="1746250" y="5789718"/>
              <a:ext cx="141447" cy="345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  <a:ea typeface="宋体" charset="0"/>
                  <a:cs typeface="宋体" charset="0"/>
                </a:rPr>
                <a:t>0</a:t>
              </a:r>
            </a:p>
          </p:txBody>
        </p:sp>
        <p:sp>
          <p:nvSpPr>
            <p:cNvPr id="59451" name="Freeform 56"/>
            <p:cNvSpPr>
              <a:spLocks noChangeArrowheads="1"/>
            </p:cNvSpPr>
            <p:nvPr/>
          </p:nvSpPr>
          <p:spPr bwMode="auto">
            <a:xfrm>
              <a:off x="2046605" y="1441134"/>
              <a:ext cx="5074603" cy="4326995"/>
            </a:xfrm>
            <a:custGeom>
              <a:avLst/>
              <a:gdLst>
                <a:gd name="T0" fmla="*/ 0 w 2906"/>
                <a:gd name="T1" fmla="*/ 3817937 h 2405"/>
                <a:gd name="T2" fmla="*/ 200025 w 2906"/>
                <a:gd name="T3" fmla="*/ 3617912 h 2405"/>
                <a:gd name="T4" fmla="*/ 401637 w 2906"/>
                <a:gd name="T5" fmla="*/ 3216274 h 2405"/>
                <a:gd name="T6" fmla="*/ 601662 w 2906"/>
                <a:gd name="T7" fmla="*/ 2411412 h 2405"/>
                <a:gd name="T8" fmla="*/ 801687 w 2906"/>
                <a:gd name="T9" fmla="*/ 803275 h 2405"/>
                <a:gd name="T10" fmla="*/ 1003300 w 2906"/>
                <a:gd name="T11" fmla="*/ 601662 h 2405"/>
                <a:gd name="T12" fmla="*/ 1203325 w 2906"/>
                <a:gd name="T13" fmla="*/ 401637 h 2405"/>
                <a:gd name="T14" fmla="*/ 1403350 w 2906"/>
                <a:gd name="T15" fmla="*/ 200025 h 2405"/>
                <a:gd name="T16" fmla="*/ 1604962 w 2906"/>
                <a:gd name="T17" fmla="*/ 0 h 2405"/>
                <a:gd name="T18" fmla="*/ 1804988 w 2906"/>
                <a:gd name="T19" fmla="*/ 3817937 h 2405"/>
                <a:gd name="T20" fmla="*/ 2006600 w 2906"/>
                <a:gd name="T21" fmla="*/ 3617912 h 2405"/>
                <a:gd name="T22" fmla="*/ 2206625 w 2906"/>
                <a:gd name="T23" fmla="*/ 3216274 h 2405"/>
                <a:gd name="T24" fmla="*/ 2406650 w 2906"/>
                <a:gd name="T25" fmla="*/ 2411412 h 2405"/>
                <a:gd name="T26" fmla="*/ 2608262 w 2906"/>
                <a:gd name="T27" fmla="*/ 2009775 h 2405"/>
                <a:gd name="T28" fmla="*/ 2808287 w 2906"/>
                <a:gd name="T29" fmla="*/ 1808162 h 2405"/>
                <a:gd name="T30" fmla="*/ 3008312 w 2906"/>
                <a:gd name="T31" fmla="*/ 1608137 h 2405"/>
                <a:gd name="T32" fmla="*/ 3209925 w 2906"/>
                <a:gd name="T33" fmla="*/ 1406525 h 2405"/>
                <a:gd name="T34" fmla="*/ 3409950 w 2906"/>
                <a:gd name="T35" fmla="*/ 1204912 h 2405"/>
                <a:gd name="T36" fmla="*/ 3609975 w 2906"/>
                <a:gd name="T37" fmla="*/ 1004887 h 2405"/>
                <a:gd name="T38" fmla="*/ 3811588 w 2906"/>
                <a:gd name="T39" fmla="*/ 803275 h 2405"/>
                <a:gd name="T40" fmla="*/ 4011613 w 2906"/>
                <a:gd name="T41" fmla="*/ 3817937 h 2405"/>
                <a:gd name="T42" fmla="*/ 4213225 w 2906"/>
                <a:gd name="T43" fmla="*/ 3617912 h 2405"/>
                <a:gd name="T44" fmla="*/ 4413250 w 2906"/>
                <a:gd name="T45" fmla="*/ 3216274 h 2405"/>
                <a:gd name="T46" fmla="*/ 4613275 w 2906"/>
                <a:gd name="T47" fmla="*/ 2411412 h 240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906"/>
                <a:gd name="T73" fmla="*/ 0 h 2405"/>
                <a:gd name="T74" fmla="*/ 2906 w 2906"/>
                <a:gd name="T75" fmla="*/ 2405 h 240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906" h="2405">
                  <a:moveTo>
                    <a:pt x="0" y="2405"/>
                  </a:moveTo>
                  <a:lnTo>
                    <a:pt x="126" y="2279"/>
                  </a:lnTo>
                  <a:lnTo>
                    <a:pt x="253" y="2026"/>
                  </a:lnTo>
                  <a:lnTo>
                    <a:pt x="379" y="1519"/>
                  </a:lnTo>
                  <a:lnTo>
                    <a:pt x="505" y="506"/>
                  </a:lnTo>
                  <a:lnTo>
                    <a:pt x="632" y="379"/>
                  </a:lnTo>
                  <a:lnTo>
                    <a:pt x="758" y="253"/>
                  </a:lnTo>
                  <a:lnTo>
                    <a:pt x="884" y="126"/>
                  </a:lnTo>
                  <a:lnTo>
                    <a:pt x="1011" y="0"/>
                  </a:lnTo>
                  <a:lnTo>
                    <a:pt x="1137" y="2405"/>
                  </a:lnTo>
                  <a:lnTo>
                    <a:pt x="1264" y="2279"/>
                  </a:lnTo>
                  <a:lnTo>
                    <a:pt x="1390" y="2026"/>
                  </a:lnTo>
                  <a:lnTo>
                    <a:pt x="1516" y="1519"/>
                  </a:lnTo>
                  <a:lnTo>
                    <a:pt x="1643" y="1266"/>
                  </a:lnTo>
                  <a:lnTo>
                    <a:pt x="1769" y="1139"/>
                  </a:lnTo>
                  <a:lnTo>
                    <a:pt x="1895" y="1013"/>
                  </a:lnTo>
                  <a:lnTo>
                    <a:pt x="2022" y="886"/>
                  </a:lnTo>
                  <a:lnTo>
                    <a:pt x="2148" y="759"/>
                  </a:lnTo>
                  <a:lnTo>
                    <a:pt x="2274" y="633"/>
                  </a:lnTo>
                  <a:lnTo>
                    <a:pt x="2401" y="506"/>
                  </a:lnTo>
                  <a:lnTo>
                    <a:pt x="2527" y="2405"/>
                  </a:lnTo>
                  <a:lnTo>
                    <a:pt x="2654" y="2279"/>
                  </a:lnTo>
                  <a:lnTo>
                    <a:pt x="2780" y="2026"/>
                  </a:lnTo>
                  <a:lnTo>
                    <a:pt x="2906" y="1519"/>
                  </a:lnTo>
                </a:path>
              </a:pathLst>
            </a:custGeom>
            <a:noFill/>
            <a:ln w="17640">
              <a:solidFill>
                <a:srgbClr val="808080"/>
              </a:solidFill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452" name="Rectangle 57"/>
            <p:cNvSpPr>
              <a:spLocks noChangeArrowheads="1"/>
            </p:cNvSpPr>
            <p:nvPr/>
          </p:nvSpPr>
          <p:spPr bwMode="auto">
            <a:xfrm>
              <a:off x="4752846" y="6217815"/>
              <a:ext cx="535404" cy="3385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 smtClean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RTT</a:t>
              </a:r>
              <a:endParaRPr lang="en-GB" sz="22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sp>
          <p:nvSpPr>
            <p:cNvPr id="59453" name="Rectangle 58"/>
            <p:cNvSpPr>
              <a:spLocks noChangeArrowheads="1"/>
            </p:cNvSpPr>
            <p:nvPr/>
          </p:nvSpPr>
          <p:spPr bwMode="auto">
            <a:xfrm>
              <a:off x="3126985" y="4289213"/>
              <a:ext cx="671659" cy="677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0000F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0000F0"/>
                  </a:solidFill>
                  <a:latin typeface="+mn-lt"/>
                  <a:ea typeface="宋体" charset="0"/>
                  <a:cs typeface="宋体" charset="0"/>
                </a:rPr>
                <a:t>Slow</a:t>
              </a:r>
            </a:p>
            <a:p>
              <a:pPr algn="ctr">
                <a:buClr>
                  <a:srgbClr val="0000F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0000F0"/>
                  </a:solidFill>
                  <a:latin typeface="+mn-lt"/>
                  <a:ea typeface="宋体" charset="0"/>
                  <a:cs typeface="宋体" charset="0"/>
                </a:rPr>
                <a:t>start</a:t>
              </a:r>
            </a:p>
          </p:txBody>
        </p:sp>
        <p:sp>
          <p:nvSpPr>
            <p:cNvPr id="59454" name="Rectangle 59"/>
            <p:cNvSpPr>
              <a:spLocks noChangeArrowheads="1"/>
            </p:cNvSpPr>
            <p:nvPr/>
          </p:nvSpPr>
          <p:spPr bwMode="auto">
            <a:xfrm>
              <a:off x="3869563" y="2245360"/>
              <a:ext cx="1575752" cy="677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99000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990000"/>
                  </a:solidFill>
                  <a:latin typeface="+mn-lt"/>
                  <a:ea typeface="宋体" charset="0"/>
                  <a:cs typeface="宋体" charset="0"/>
                </a:rPr>
                <a:t>Congestion</a:t>
              </a:r>
            </a:p>
            <a:p>
              <a:pPr algn="ctr">
                <a:buClr>
                  <a:srgbClr val="99000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990000"/>
                  </a:solidFill>
                  <a:latin typeface="+mn-lt"/>
                  <a:ea typeface="宋体" charset="0"/>
                  <a:cs typeface="宋体" charset="0"/>
                </a:rPr>
                <a:t>avoidance</a:t>
              </a:r>
            </a:p>
          </p:txBody>
        </p:sp>
        <p:sp>
          <p:nvSpPr>
            <p:cNvPr id="59455" name="Line 60"/>
            <p:cNvSpPr>
              <a:spLocks noChangeShapeType="1"/>
            </p:cNvSpPr>
            <p:nvPr/>
          </p:nvSpPr>
          <p:spPr bwMode="auto">
            <a:xfrm flipH="1" flipV="1">
              <a:off x="3329661" y="1967423"/>
              <a:ext cx="557054" cy="397236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 type="none" w="med" len="med"/>
              <a:tailEnd type="arrow" w="med" len="med"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57" name="Rectangle 62"/>
            <p:cNvSpPr>
              <a:spLocks noChangeArrowheads="1"/>
            </p:cNvSpPr>
            <p:nvPr/>
          </p:nvSpPr>
          <p:spPr bwMode="auto">
            <a:xfrm>
              <a:off x="4430188" y="978747"/>
              <a:ext cx="1566134" cy="3385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CC000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Packet loss</a:t>
              </a:r>
            </a:p>
          </p:txBody>
        </p:sp>
        <p:sp>
          <p:nvSpPr>
            <p:cNvPr id="59458" name="Line 63"/>
            <p:cNvSpPr>
              <a:spLocks noChangeShapeType="1"/>
            </p:cNvSpPr>
            <p:nvPr/>
          </p:nvSpPr>
          <p:spPr bwMode="auto">
            <a:xfrm flipH="1">
              <a:off x="3927317" y="1345777"/>
              <a:ext cx="679291" cy="113348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59" name="Freeform 64"/>
            <p:cNvSpPr>
              <a:spLocks noChangeArrowheads="1"/>
            </p:cNvSpPr>
            <p:nvPr/>
          </p:nvSpPr>
          <p:spPr bwMode="auto">
            <a:xfrm>
              <a:off x="3829527" y="1392555"/>
              <a:ext cx="144938" cy="124143"/>
            </a:xfrm>
            <a:custGeom>
              <a:avLst/>
              <a:gdLst>
                <a:gd name="T0" fmla="*/ 115887 w 83"/>
                <a:gd name="T1" fmla="*/ 0 h 69"/>
                <a:gd name="T2" fmla="*/ 104775 w 83"/>
                <a:gd name="T3" fmla="*/ 57150 h 69"/>
                <a:gd name="T4" fmla="*/ 131762 w 83"/>
                <a:gd name="T5" fmla="*/ 109538 h 69"/>
                <a:gd name="T6" fmla="*/ 0 w 83"/>
                <a:gd name="T7" fmla="*/ 76200 h 69"/>
                <a:gd name="T8" fmla="*/ 115887 w 83"/>
                <a:gd name="T9" fmla="*/ 0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69"/>
                <a:gd name="T17" fmla="*/ 83 w 83"/>
                <a:gd name="T18" fmla="*/ 69 h 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69">
                  <a:moveTo>
                    <a:pt x="73" y="0"/>
                  </a:moveTo>
                  <a:lnTo>
                    <a:pt x="66" y="36"/>
                  </a:lnTo>
                  <a:lnTo>
                    <a:pt x="83" y="69"/>
                  </a:lnTo>
                  <a:lnTo>
                    <a:pt x="0" y="48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460" name="Line 65"/>
            <p:cNvSpPr>
              <a:spLocks noChangeShapeType="1"/>
            </p:cNvSpPr>
            <p:nvPr/>
          </p:nvSpPr>
          <p:spPr bwMode="auto">
            <a:xfrm flipH="1" flipV="1">
              <a:off x="2818447" y="3992351"/>
              <a:ext cx="371952" cy="336444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61" name="Freeform 66"/>
            <p:cNvSpPr>
              <a:spLocks noChangeArrowheads="1"/>
            </p:cNvSpPr>
            <p:nvPr/>
          </p:nvSpPr>
          <p:spPr bwMode="auto">
            <a:xfrm>
              <a:off x="2745105" y="3927582"/>
              <a:ext cx="143193" cy="140335"/>
            </a:xfrm>
            <a:custGeom>
              <a:avLst/>
              <a:gdLst>
                <a:gd name="T0" fmla="*/ 130175 w 82"/>
                <a:gd name="T1" fmla="*/ 41275 h 78"/>
                <a:gd name="T2" fmla="*/ 80962 w 82"/>
                <a:gd name="T3" fmla="*/ 68262 h 78"/>
                <a:gd name="T4" fmla="*/ 58738 w 82"/>
                <a:gd name="T5" fmla="*/ 123825 h 78"/>
                <a:gd name="T6" fmla="*/ 0 w 82"/>
                <a:gd name="T7" fmla="*/ 0 h 78"/>
                <a:gd name="T8" fmla="*/ 130175 w 82"/>
                <a:gd name="T9" fmla="*/ 41275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78"/>
                <a:gd name="T17" fmla="*/ 82 w 82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78">
                  <a:moveTo>
                    <a:pt x="82" y="26"/>
                  </a:moveTo>
                  <a:lnTo>
                    <a:pt x="51" y="43"/>
                  </a:lnTo>
                  <a:lnTo>
                    <a:pt x="37" y="78"/>
                  </a:lnTo>
                  <a:lnTo>
                    <a:pt x="0" y="0"/>
                  </a:lnTo>
                  <a:lnTo>
                    <a:pt x="82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476" name="Line 81"/>
            <p:cNvSpPr>
              <a:spLocks noChangeShapeType="1"/>
            </p:cNvSpPr>
            <p:nvPr/>
          </p:nvSpPr>
          <p:spPr bwMode="auto">
            <a:xfrm flipH="1">
              <a:off x="1936592" y="3722477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77" name="Line 82"/>
            <p:cNvSpPr>
              <a:spLocks noChangeShapeType="1"/>
            </p:cNvSpPr>
            <p:nvPr/>
          </p:nvSpPr>
          <p:spPr bwMode="auto">
            <a:xfrm>
              <a:off x="2212845" y="3722477"/>
              <a:ext cx="3118104" cy="179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466684" y="2124476"/>
              <a:ext cx="1545029" cy="3077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ssthresh</a:t>
              </a:r>
              <a:r>
                <a:rPr lang="en-GB" sz="2000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0</a:t>
              </a:r>
              <a:endParaRPr lang="en-GB" sz="2000" i="1" baseline="-25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cxnSp>
          <p:nvCxnSpPr>
            <p:cNvPr id="3" name="Straight Connector 2"/>
            <p:cNvCxnSpPr>
              <a:endCxn id="59439" idx="0"/>
            </p:cNvCxnSpPr>
            <p:nvPr/>
          </p:nvCxnSpPr>
          <p:spPr bwMode="auto">
            <a:xfrm flipH="1">
              <a:off x="2165350" y="2351511"/>
              <a:ext cx="839073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flipH="1">
              <a:off x="2112296" y="1459954"/>
              <a:ext cx="170992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804718" y="1297588"/>
              <a:ext cx="817549" cy="3077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cwnd</a:t>
              </a:r>
              <a:r>
                <a:rPr lang="en-GB" sz="2000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0</a:t>
              </a:r>
              <a:endParaRPr lang="en-GB" sz="2000" i="1" baseline="-25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sp>
          <p:nvSpPr>
            <p:cNvPr id="92" name="Rectangle 40"/>
            <p:cNvSpPr>
              <a:spLocks noChangeArrowheads="1"/>
            </p:cNvSpPr>
            <p:nvPr/>
          </p:nvSpPr>
          <p:spPr bwMode="auto">
            <a:xfrm>
              <a:off x="107279" y="3255817"/>
              <a:ext cx="1545029" cy="6155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ssthresh</a:t>
              </a:r>
              <a:r>
                <a:rPr lang="en-GB" sz="2000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1</a:t>
              </a:r>
              <a:r>
                <a:rPr lang="en-GB" sz="2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=</a:t>
              </a:r>
            </a:p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cwdn</a:t>
              </a:r>
              <a:r>
                <a:rPr lang="en-GB" sz="2000" i="1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0</a:t>
              </a: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/2</a:t>
              </a:r>
              <a:endParaRPr lang="en-GB" sz="2000" i="1" baseline="-25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</p:grpSp>
      <p:sp>
        <p:nvSpPr>
          <p:cNvPr id="77" name="Title 1"/>
          <p:cNvSpPr txBox="1">
            <a:spLocks/>
          </p:cNvSpPr>
          <p:nvPr/>
        </p:nvSpPr>
        <p:spPr>
          <a:xfrm>
            <a:off x="134938" y="662669"/>
            <a:ext cx="9625012" cy="949325"/>
          </a:xfrm>
          <a:prstGeom prst="rect">
            <a:avLst/>
          </a:prstGeom>
        </p:spPr>
        <p:txBody>
          <a:bodyPr/>
          <a:lstStyle>
            <a:lvl1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+mj-lt"/>
                <a:ea typeface="+mj-ea"/>
                <a:cs typeface="ＭＳ Ｐゴシック" charset="-128"/>
              </a:defRPr>
            </a:lvl1pPr>
            <a:lvl2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2pPr>
            <a:lvl3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3pPr>
            <a:lvl4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4pPr>
            <a:lvl5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5pPr>
            <a:lvl6pPr marL="4572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6pPr>
            <a:lvl7pPr marL="9144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7pPr>
            <a:lvl8pPr marL="13716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8pPr>
            <a:lvl9pPr marL="18288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9pPr>
          </a:lstStyle>
          <a:p>
            <a:r>
              <a:rPr lang="en-US" dirty="0" smtClean="0"/>
              <a:t>A Typical TCP Pattern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1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1"/>
          <p:cNvSpPr txBox="1">
            <a:spLocks/>
          </p:cNvSpPr>
          <p:nvPr/>
        </p:nvSpPr>
        <p:spPr>
          <a:xfrm>
            <a:off x="134938" y="644525"/>
            <a:ext cx="9625012" cy="949325"/>
          </a:xfrm>
          <a:prstGeom prst="rect">
            <a:avLst/>
          </a:prstGeom>
        </p:spPr>
        <p:txBody>
          <a:bodyPr/>
          <a:lstStyle>
            <a:lvl1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+mj-lt"/>
                <a:ea typeface="+mj-ea"/>
                <a:cs typeface="ＭＳ Ｐゴシック" charset="-128"/>
              </a:defRPr>
            </a:lvl1pPr>
            <a:lvl2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2pPr>
            <a:lvl3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3pPr>
            <a:lvl4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4pPr>
            <a:lvl5pPr algn="l" defTabSz="10191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  <a:cs typeface="ＭＳ Ｐゴシック" charset="-128"/>
              </a:defRPr>
            </a:lvl5pPr>
            <a:lvl6pPr marL="4572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6pPr>
            <a:lvl7pPr marL="9144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7pPr>
            <a:lvl8pPr marL="13716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8pPr>
            <a:lvl9pPr marL="1828800" algn="l" defTabSz="1019175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813"/>
                </a:solidFill>
                <a:latin typeface="Verdana" pitchFamily="34" charset="0"/>
                <a:ea typeface="ＭＳ Ｐゴシック" pitchFamily="1" charset="-128"/>
              </a:defRPr>
            </a:lvl9pPr>
          </a:lstStyle>
          <a:p>
            <a:r>
              <a:rPr lang="en-US" dirty="0" smtClean="0"/>
              <a:t>Another Possible TCP Pattern</a:t>
            </a:r>
            <a:endParaRPr lang="en-US" dirty="0"/>
          </a:p>
        </p:txBody>
      </p:sp>
      <p:sp>
        <p:nvSpPr>
          <p:cNvPr id="5939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9789321" y="7534449"/>
            <a:ext cx="198772" cy="215444"/>
          </a:xfrm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68A18F69-DA54-447D-ACD4-E87BA578E719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9</a:t>
            </a:fld>
            <a:endParaRPr lang="en-GB" smtClean="0">
              <a:latin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20502" y="1403718"/>
            <a:ext cx="9082318" cy="5772411"/>
            <a:chOff x="-588558" y="783958"/>
            <a:chExt cx="9082318" cy="5772411"/>
          </a:xfrm>
        </p:grpSpPr>
        <p:sp>
          <p:nvSpPr>
            <p:cNvPr id="59396" name="Line 1"/>
            <p:cNvSpPr>
              <a:spLocks noChangeShapeType="1"/>
            </p:cNvSpPr>
            <p:nvPr/>
          </p:nvSpPr>
          <p:spPr bwMode="auto">
            <a:xfrm>
              <a:off x="2046605" y="5996624"/>
              <a:ext cx="6387783" cy="10795"/>
            </a:xfrm>
            <a:prstGeom prst="line">
              <a:avLst/>
            </a:prstGeom>
            <a:noFill/>
            <a:ln w="1908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397" name="Freeform 2"/>
            <p:cNvSpPr>
              <a:spLocks noChangeArrowheads="1"/>
            </p:cNvSpPr>
            <p:nvPr/>
          </p:nvSpPr>
          <p:spPr bwMode="auto">
            <a:xfrm>
              <a:off x="8355807" y="5935452"/>
              <a:ext cx="137953" cy="122343"/>
            </a:xfrm>
            <a:custGeom>
              <a:avLst/>
              <a:gdLst>
                <a:gd name="T0" fmla="*/ 0 w 79"/>
                <a:gd name="T1" fmla="*/ 107950 h 68"/>
                <a:gd name="T2" fmla="*/ 19050 w 79"/>
                <a:gd name="T3" fmla="*/ 53975 h 68"/>
                <a:gd name="T4" fmla="*/ 0 w 79"/>
                <a:gd name="T5" fmla="*/ 0 h 68"/>
                <a:gd name="T6" fmla="*/ 125412 w 79"/>
                <a:gd name="T7" fmla="*/ 53975 h 68"/>
                <a:gd name="T8" fmla="*/ 0 w 79"/>
                <a:gd name="T9" fmla="*/ 107950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"/>
                <a:gd name="T16" fmla="*/ 0 h 68"/>
                <a:gd name="T17" fmla="*/ 79 w 79"/>
                <a:gd name="T18" fmla="*/ 68 h 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" h="68">
                  <a:moveTo>
                    <a:pt x="0" y="68"/>
                  </a:moveTo>
                  <a:lnTo>
                    <a:pt x="12" y="34"/>
                  </a:lnTo>
                  <a:lnTo>
                    <a:pt x="0" y="0"/>
                  </a:lnTo>
                  <a:lnTo>
                    <a:pt x="79" y="34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398" name="Line 3"/>
            <p:cNvSpPr>
              <a:spLocks noChangeShapeType="1"/>
            </p:cNvSpPr>
            <p:nvPr/>
          </p:nvSpPr>
          <p:spPr bwMode="auto">
            <a:xfrm>
              <a:off x="226663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399" name="Line 4"/>
            <p:cNvSpPr>
              <a:spLocks noChangeShapeType="1"/>
            </p:cNvSpPr>
            <p:nvPr/>
          </p:nvSpPr>
          <p:spPr bwMode="auto">
            <a:xfrm>
              <a:off x="2488407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0" name="Line 5"/>
            <p:cNvSpPr>
              <a:spLocks noChangeShapeType="1"/>
            </p:cNvSpPr>
            <p:nvPr/>
          </p:nvSpPr>
          <p:spPr bwMode="auto">
            <a:xfrm>
              <a:off x="2708435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1" name="Line 6"/>
            <p:cNvSpPr>
              <a:spLocks noChangeShapeType="1"/>
            </p:cNvSpPr>
            <p:nvPr/>
          </p:nvSpPr>
          <p:spPr bwMode="auto">
            <a:xfrm>
              <a:off x="292846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2" name="Line 7"/>
            <p:cNvSpPr>
              <a:spLocks noChangeShapeType="1"/>
            </p:cNvSpPr>
            <p:nvPr/>
          </p:nvSpPr>
          <p:spPr bwMode="auto">
            <a:xfrm>
              <a:off x="3150235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3" name="Line 8"/>
            <p:cNvSpPr>
              <a:spLocks noChangeShapeType="1"/>
            </p:cNvSpPr>
            <p:nvPr/>
          </p:nvSpPr>
          <p:spPr bwMode="auto">
            <a:xfrm>
              <a:off x="337026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4" name="Line 9"/>
            <p:cNvSpPr>
              <a:spLocks noChangeShapeType="1"/>
            </p:cNvSpPr>
            <p:nvPr/>
          </p:nvSpPr>
          <p:spPr bwMode="auto">
            <a:xfrm>
              <a:off x="359029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5" name="Line 10"/>
            <p:cNvSpPr>
              <a:spLocks noChangeShapeType="1"/>
            </p:cNvSpPr>
            <p:nvPr/>
          </p:nvSpPr>
          <p:spPr bwMode="auto">
            <a:xfrm>
              <a:off x="3812065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6" name="Line 11"/>
            <p:cNvSpPr>
              <a:spLocks noChangeShapeType="1"/>
            </p:cNvSpPr>
            <p:nvPr/>
          </p:nvSpPr>
          <p:spPr bwMode="auto">
            <a:xfrm>
              <a:off x="403209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7" name="Line 12"/>
            <p:cNvSpPr>
              <a:spLocks noChangeShapeType="1"/>
            </p:cNvSpPr>
            <p:nvPr/>
          </p:nvSpPr>
          <p:spPr bwMode="auto">
            <a:xfrm>
              <a:off x="4253865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8" name="Line 13"/>
            <p:cNvSpPr>
              <a:spLocks noChangeShapeType="1"/>
            </p:cNvSpPr>
            <p:nvPr/>
          </p:nvSpPr>
          <p:spPr bwMode="auto">
            <a:xfrm>
              <a:off x="447389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09" name="Line 14"/>
            <p:cNvSpPr>
              <a:spLocks noChangeShapeType="1"/>
            </p:cNvSpPr>
            <p:nvPr/>
          </p:nvSpPr>
          <p:spPr bwMode="auto">
            <a:xfrm>
              <a:off x="469392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0" name="Line 15"/>
            <p:cNvSpPr>
              <a:spLocks noChangeShapeType="1"/>
            </p:cNvSpPr>
            <p:nvPr/>
          </p:nvSpPr>
          <p:spPr bwMode="auto">
            <a:xfrm>
              <a:off x="4915695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1" name="Line 16"/>
            <p:cNvSpPr>
              <a:spLocks noChangeShapeType="1"/>
            </p:cNvSpPr>
            <p:nvPr/>
          </p:nvSpPr>
          <p:spPr bwMode="auto">
            <a:xfrm>
              <a:off x="513572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2" name="Line 17"/>
            <p:cNvSpPr>
              <a:spLocks noChangeShapeType="1"/>
            </p:cNvSpPr>
            <p:nvPr/>
          </p:nvSpPr>
          <p:spPr bwMode="auto">
            <a:xfrm>
              <a:off x="5355750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3" name="Line 18"/>
            <p:cNvSpPr>
              <a:spLocks noChangeShapeType="1"/>
            </p:cNvSpPr>
            <p:nvPr/>
          </p:nvSpPr>
          <p:spPr bwMode="auto">
            <a:xfrm>
              <a:off x="557752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4" name="Line 19"/>
            <p:cNvSpPr>
              <a:spLocks noChangeShapeType="1"/>
            </p:cNvSpPr>
            <p:nvPr/>
          </p:nvSpPr>
          <p:spPr bwMode="auto">
            <a:xfrm>
              <a:off x="579755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5" name="Line 20"/>
            <p:cNvSpPr>
              <a:spLocks noChangeShapeType="1"/>
            </p:cNvSpPr>
            <p:nvPr/>
          </p:nvSpPr>
          <p:spPr bwMode="auto">
            <a:xfrm>
              <a:off x="6017577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6" name="Line 21"/>
            <p:cNvSpPr>
              <a:spLocks noChangeShapeType="1"/>
            </p:cNvSpPr>
            <p:nvPr/>
          </p:nvSpPr>
          <p:spPr bwMode="auto">
            <a:xfrm>
              <a:off x="623935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7" name="Line 22"/>
            <p:cNvSpPr>
              <a:spLocks noChangeShapeType="1"/>
            </p:cNvSpPr>
            <p:nvPr/>
          </p:nvSpPr>
          <p:spPr bwMode="auto">
            <a:xfrm>
              <a:off x="6459380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8" name="Line 23"/>
            <p:cNvSpPr>
              <a:spLocks noChangeShapeType="1"/>
            </p:cNvSpPr>
            <p:nvPr/>
          </p:nvSpPr>
          <p:spPr bwMode="auto">
            <a:xfrm>
              <a:off x="6681152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19" name="Line 24"/>
            <p:cNvSpPr>
              <a:spLocks noChangeShapeType="1"/>
            </p:cNvSpPr>
            <p:nvPr/>
          </p:nvSpPr>
          <p:spPr bwMode="auto">
            <a:xfrm>
              <a:off x="6901180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0" name="Line 25"/>
            <p:cNvSpPr>
              <a:spLocks noChangeShapeType="1"/>
            </p:cNvSpPr>
            <p:nvPr/>
          </p:nvSpPr>
          <p:spPr bwMode="auto">
            <a:xfrm>
              <a:off x="7121207" y="5883275"/>
              <a:ext cx="1747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1" name="Line 26"/>
            <p:cNvSpPr>
              <a:spLocks noChangeShapeType="1"/>
            </p:cNvSpPr>
            <p:nvPr/>
          </p:nvSpPr>
          <p:spPr bwMode="auto">
            <a:xfrm>
              <a:off x="7342982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2" name="Line 27"/>
            <p:cNvSpPr>
              <a:spLocks noChangeShapeType="1"/>
            </p:cNvSpPr>
            <p:nvPr/>
          </p:nvSpPr>
          <p:spPr bwMode="auto">
            <a:xfrm>
              <a:off x="7563010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3" name="Line 28"/>
            <p:cNvSpPr>
              <a:spLocks noChangeShapeType="1"/>
            </p:cNvSpPr>
            <p:nvPr/>
          </p:nvSpPr>
          <p:spPr bwMode="auto">
            <a:xfrm>
              <a:off x="7783037" y="5883275"/>
              <a:ext cx="1746" cy="232093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4" name="Line 29"/>
            <p:cNvSpPr>
              <a:spLocks noChangeShapeType="1"/>
            </p:cNvSpPr>
            <p:nvPr/>
          </p:nvSpPr>
          <p:spPr bwMode="auto">
            <a:xfrm>
              <a:off x="2046605" y="1086697"/>
              <a:ext cx="1747" cy="4915323"/>
            </a:xfrm>
            <a:prstGeom prst="line">
              <a:avLst/>
            </a:prstGeom>
            <a:noFill/>
            <a:ln w="1908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5" name="Freeform 30"/>
            <p:cNvSpPr>
              <a:spLocks noChangeArrowheads="1"/>
            </p:cNvSpPr>
            <p:nvPr/>
          </p:nvSpPr>
          <p:spPr bwMode="auto">
            <a:xfrm>
              <a:off x="1987233" y="984145"/>
              <a:ext cx="118745" cy="142134"/>
            </a:xfrm>
            <a:custGeom>
              <a:avLst/>
              <a:gdLst>
                <a:gd name="T0" fmla="*/ 107950 w 68"/>
                <a:gd name="T1" fmla="*/ 125412 h 79"/>
                <a:gd name="T2" fmla="*/ 53975 w 68"/>
                <a:gd name="T3" fmla="*/ 107950 h 79"/>
                <a:gd name="T4" fmla="*/ 0 w 68"/>
                <a:gd name="T5" fmla="*/ 125412 h 79"/>
                <a:gd name="T6" fmla="*/ 53975 w 68"/>
                <a:gd name="T7" fmla="*/ 0 h 79"/>
                <a:gd name="T8" fmla="*/ 107950 w 68"/>
                <a:gd name="T9" fmla="*/ 125412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79"/>
                <a:gd name="T17" fmla="*/ 68 w 6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79">
                  <a:moveTo>
                    <a:pt x="68" y="79"/>
                  </a:moveTo>
                  <a:lnTo>
                    <a:pt x="34" y="68"/>
                  </a:lnTo>
                  <a:lnTo>
                    <a:pt x="0" y="79"/>
                  </a:lnTo>
                  <a:lnTo>
                    <a:pt x="34" y="0"/>
                  </a:lnTo>
                  <a:lnTo>
                    <a:pt x="68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endParaRPr lang="en-US"/>
            </a:p>
          </p:txBody>
        </p:sp>
        <p:sp>
          <p:nvSpPr>
            <p:cNvPr id="59426" name="Line 31"/>
            <p:cNvSpPr>
              <a:spLocks noChangeShapeType="1"/>
            </p:cNvSpPr>
            <p:nvPr/>
          </p:nvSpPr>
          <p:spPr bwMode="auto">
            <a:xfrm flipH="1">
              <a:off x="1933100" y="3945573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7" name="Line 32"/>
            <p:cNvSpPr>
              <a:spLocks noChangeShapeType="1"/>
            </p:cNvSpPr>
            <p:nvPr/>
          </p:nvSpPr>
          <p:spPr bwMode="auto">
            <a:xfrm flipH="1">
              <a:off x="1933100" y="4174067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8" name="Line 33"/>
            <p:cNvSpPr>
              <a:spLocks noChangeShapeType="1"/>
            </p:cNvSpPr>
            <p:nvPr/>
          </p:nvSpPr>
          <p:spPr bwMode="auto">
            <a:xfrm flipH="1">
              <a:off x="1933100" y="4402562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29" name="Line 34"/>
            <p:cNvSpPr>
              <a:spLocks noChangeShapeType="1"/>
            </p:cNvSpPr>
            <p:nvPr/>
          </p:nvSpPr>
          <p:spPr bwMode="auto">
            <a:xfrm flipH="1">
              <a:off x="1933100" y="4629257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0" name="Line 35"/>
            <p:cNvSpPr>
              <a:spLocks noChangeShapeType="1"/>
            </p:cNvSpPr>
            <p:nvPr/>
          </p:nvSpPr>
          <p:spPr bwMode="auto">
            <a:xfrm flipH="1">
              <a:off x="1933100" y="4857750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1" name="Line 36"/>
            <p:cNvSpPr>
              <a:spLocks noChangeShapeType="1"/>
            </p:cNvSpPr>
            <p:nvPr/>
          </p:nvSpPr>
          <p:spPr bwMode="auto">
            <a:xfrm flipH="1">
              <a:off x="1933100" y="5086245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2" name="Line 37"/>
            <p:cNvSpPr>
              <a:spLocks noChangeShapeType="1"/>
            </p:cNvSpPr>
            <p:nvPr/>
          </p:nvSpPr>
          <p:spPr bwMode="auto">
            <a:xfrm flipH="1">
              <a:off x="1933100" y="5312940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3" name="Line 38"/>
            <p:cNvSpPr>
              <a:spLocks noChangeShapeType="1"/>
            </p:cNvSpPr>
            <p:nvPr/>
          </p:nvSpPr>
          <p:spPr bwMode="auto">
            <a:xfrm flipH="1">
              <a:off x="1933100" y="5541433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4" name="Line 39"/>
            <p:cNvSpPr>
              <a:spLocks noChangeShapeType="1"/>
            </p:cNvSpPr>
            <p:nvPr/>
          </p:nvSpPr>
          <p:spPr bwMode="auto">
            <a:xfrm flipH="1">
              <a:off x="1933100" y="5768128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5" name="Rectangle 40"/>
            <p:cNvSpPr>
              <a:spLocks noChangeArrowheads="1"/>
            </p:cNvSpPr>
            <p:nvPr/>
          </p:nvSpPr>
          <p:spPr bwMode="auto">
            <a:xfrm>
              <a:off x="1274231" y="783958"/>
              <a:ext cx="665246" cy="3077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 err="1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cwnd</a:t>
              </a:r>
              <a:endParaRPr lang="en-GB" sz="2000" i="1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sp>
          <p:nvSpPr>
            <p:cNvPr id="59436" name="Line 41"/>
            <p:cNvSpPr>
              <a:spLocks noChangeShapeType="1"/>
            </p:cNvSpPr>
            <p:nvPr/>
          </p:nvSpPr>
          <p:spPr bwMode="auto">
            <a:xfrm flipH="1">
              <a:off x="1933100" y="1667828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7" name="Line 42"/>
            <p:cNvSpPr>
              <a:spLocks noChangeShapeType="1"/>
            </p:cNvSpPr>
            <p:nvPr/>
          </p:nvSpPr>
          <p:spPr bwMode="auto">
            <a:xfrm flipH="1">
              <a:off x="1933100" y="1896322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8" name="Line 43"/>
            <p:cNvSpPr>
              <a:spLocks noChangeShapeType="1"/>
            </p:cNvSpPr>
            <p:nvPr/>
          </p:nvSpPr>
          <p:spPr bwMode="auto">
            <a:xfrm flipH="1">
              <a:off x="1933100" y="2123017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39" name="Line 44"/>
            <p:cNvSpPr>
              <a:spLocks noChangeShapeType="1"/>
            </p:cNvSpPr>
            <p:nvPr/>
          </p:nvSpPr>
          <p:spPr bwMode="auto">
            <a:xfrm flipH="1">
              <a:off x="1933100" y="2351512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0" name="Line 45"/>
            <p:cNvSpPr>
              <a:spLocks noChangeShapeType="1"/>
            </p:cNvSpPr>
            <p:nvPr/>
          </p:nvSpPr>
          <p:spPr bwMode="auto">
            <a:xfrm flipH="1">
              <a:off x="1933100" y="2580005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1" name="Line 46"/>
            <p:cNvSpPr>
              <a:spLocks noChangeShapeType="1"/>
            </p:cNvSpPr>
            <p:nvPr/>
          </p:nvSpPr>
          <p:spPr bwMode="auto">
            <a:xfrm flipH="1">
              <a:off x="1933100" y="2806700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2" name="Line 47"/>
            <p:cNvSpPr>
              <a:spLocks noChangeShapeType="1"/>
            </p:cNvSpPr>
            <p:nvPr/>
          </p:nvSpPr>
          <p:spPr bwMode="auto">
            <a:xfrm flipH="1">
              <a:off x="1933100" y="3035195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3" name="Line 48"/>
            <p:cNvSpPr>
              <a:spLocks noChangeShapeType="1"/>
            </p:cNvSpPr>
            <p:nvPr/>
          </p:nvSpPr>
          <p:spPr bwMode="auto">
            <a:xfrm flipH="1">
              <a:off x="1933100" y="3263688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4" name="Line 49"/>
            <p:cNvSpPr>
              <a:spLocks noChangeShapeType="1"/>
            </p:cNvSpPr>
            <p:nvPr/>
          </p:nvSpPr>
          <p:spPr bwMode="auto">
            <a:xfrm flipH="1">
              <a:off x="1933100" y="3490383"/>
              <a:ext cx="232251" cy="1800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48" name="Line 53"/>
            <p:cNvSpPr>
              <a:spLocks noChangeShapeType="1"/>
            </p:cNvSpPr>
            <p:nvPr/>
          </p:nvSpPr>
          <p:spPr bwMode="auto">
            <a:xfrm flipH="1">
              <a:off x="1933100" y="1441133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50" name="Rectangle 55"/>
            <p:cNvSpPr>
              <a:spLocks noChangeArrowheads="1"/>
            </p:cNvSpPr>
            <p:nvPr/>
          </p:nvSpPr>
          <p:spPr bwMode="auto">
            <a:xfrm>
              <a:off x="1746250" y="5789718"/>
              <a:ext cx="141447" cy="345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  <a:ea typeface="宋体" charset="0"/>
                  <a:cs typeface="宋体" charset="0"/>
                </a:rPr>
                <a:t>0</a:t>
              </a:r>
            </a:p>
          </p:txBody>
        </p:sp>
        <p:sp>
          <p:nvSpPr>
            <p:cNvPr id="59452" name="Rectangle 57"/>
            <p:cNvSpPr>
              <a:spLocks noChangeArrowheads="1"/>
            </p:cNvSpPr>
            <p:nvPr/>
          </p:nvSpPr>
          <p:spPr bwMode="auto">
            <a:xfrm>
              <a:off x="4752846" y="6217815"/>
              <a:ext cx="535404" cy="3385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 smtClean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RTT</a:t>
              </a:r>
              <a:endParaRPr lang="en-GB" sz="22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sp>
          <p:nvSpPr>
            <p:cNvPr id="59453" name="Rectangle 58"/>
            <p:cNvSpPr>
              <a:spLocks noChangeArrowheads="1"/>
            </p:cNvSpPr>
            <p:nvPr/>
          </p:nvSpPr>
          <p:spPr bwMode="auto">
            <a:xfrm>
              <a:off x="3214073" y="4289213"/>
              <a:ext cx="671659" cy="677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0000F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0000F0"/>
                  </a:solidFill>
                  <a:latin typeface="+mn-lt"/>
                  <a:ea typeface="宋体" charset="0"/>
                  <a:cs typeface="宋体" charset="0"/>
                </a:rPr>
                <a:t>Slow</a:t>
              </a:r>
            </a:p>
            <a:p>
              <a:pPr algn="ctr">
                <a:buClr>
                  <a:srgbClr val="0000F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0000F0"/>
                  </a:solidFill>
                  <a:latin typeface="+mn-lt"/>
                  <a:ea typeface="宋体" charset="0"/>
                  <a:cs typeface="宋体" charset="0"/>
                </a:rPr>
                <a:t>start</a:t>
              </a:r>
            </a:p>
          </p:txBody>
        </p:sp>
        <p:sp>
          <p:nvSpPr>
            <p:cNvPr id="59454" name="Rectangle 59"/>
            <p:cNvSpPr>
              <a:spLocks noChangeArrowheads="1"/>
            </p:cNvSpPr>
            <p:nvPr/>
          </p:nvSpPr>
          <p:spPr bwMode="auto">
            <a:xfrm>
              <a:off x="3869563" y="2245360"/>
              <a:ext cx="1575752" cy="6771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Clr>
                  <a:srgbClr val="99000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990000"/>
                  </a:solidFill>
                  <a:latin typeface="+mn-lt"/>
                  <a:ea typeface="宋体" charset="0"/>
                  <a:cs typeface="宋体" charset="0"/>
                </a:rPr>
                <a:t>Congestion</a:t>
              </a:r>
            </a:p>
            <a:p>
              <a:pPr algn="ctr">
                <a:buClr>
                  <a:srgbClr val="99000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200" dirty="0">
                  <a:solidFill>
                    <a:srgbClr val="990000"/>
                  </a:solidFill>
                  <a:latin typeface="+mn-lt"/>
                  <a:ea typeface="宋体" charset="0"/>
                  <a:cs typeface="宋体" charset="0"/>
                </a:rPr>
                <a:t>avoidance</a:t>
              </a:r>
            </a:p>
          </p:txBody>
        </p:sp>
        <p:sp>
          <p:nvSpPr>
            <p:cNvPr id="59455" name="Line 60"/>
            <p:cNvSpPr>
              <a:spLocks noChangeShapeType="1"/>
            </p:cNvSpPr>
            <p:nvPr/>
          </p:nvSpPr>
          <p:spPr bwMode="auto">
            <a:xfrm flipH="1" flipV="1">
              <a:off x="3329661" y="1967423"/>
              <a:ext cx="557054" cy="397236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 type="none" w="med" len="med"/>
              <a:tailEnd type="arrow" w="med" len="med"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60" name="Line 65"/>
            <p:cNvSpPr>
              <a:spLocks noChangeShapeType="1"/>
            </p:cNvSpPr>
            <p:nvPr/>
          </p:nvSpPr>
          <p:spPr bwMode="auto">
            <a:xfrm flipH="1" flipV="1">
              <a:off x="2959963" y="3785521"/>
              <a:ext cx="272348" cy="56948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 type="none" w="med" len="med"/>
              <a:tailEnd type="arrow" w="med" len="med"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76" name="Line 81"/>
            <p:cNvSpPr>
              <a:spLocks noChangeShapeType="1"/>
            </p:cNvSpPr>
            <p:nvPr/>
          </p:nvSpPr>
          <p:spPr bwMode="auto">
            <a:xfrm flipH="1">
              <a:off x="1936592" y="3722477"/>
              <a:ext cx="232251" cy="1799"/>
            </a:xfrm>
            <a:prstGeom prst="line">
              <a:avLst/>
            </a:prstGeom>
            <a:noFill/>
            <a:ln w="1764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59477" name="Line 82"/>
            <p:cNvSpPr>
              <a:spLocks noChangeShapeType="1"/>
            </p:cNvSpPr>
            <p:nvPr/>
          </p:nvSpPr>
          <p:spPr bwMode="auto">
            <a:xfrm>
              <a:off x="2212845" y="3722477"/>
              <a:ext cx="3118104" cy="1799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lIns="101882" tIns="50941" rIns="101882" bIns="50941"/>
            <a:lstStyle/>
            <a:p>
              <a:endParaRPr lang="en-US"/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466684" y="2124476"/>
              <a:ext cx="1545029" cy="3077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ssthresh</a:t>
              </a:r>
              <a:r>
                <a:rPr lang="en-GB" sz="2000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0</a:t>
              </a:r>
              <a:endParaRPr lang="en-GB" sz="2000" i="1" baseline="-25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cxnSp>
          <p:nvCxnSpPr>
            <p:cNvPr id="3" name="Straight Connector 2"/>
            <p:cNvCxnSpPr>
              <a:endCxn id="59439" idx="0"/>
            </p:cNvCxnSpPr>
            <p:nvPr/>
          </p:nvCxnSpPr>
          <p:spPr bwMode="auto">
            <a:xfrm flipH="1">
              <a:off x="2165350" y="2351511"/>
              <a:ext cx="839073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flipH="1">
              <a:off x="2112296" y="1459954"/>
              <a:ext cx="170992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-588558" y="1286702"/>
              <a:ext cx="2525486" cy="3077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 err="1" smtClean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cwnd</a:t>
              </a:r>
              <a:r>
                <a:rPr lang="en-GB" sz="2000" dirty="0" smtClean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 = 64 </a:t>
              </a:r>
              <a:r>
                <a:rPr lang="en-GB" sz="2000" dirty="0" err="1" smtClean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kbytes</a:t>
              </a:r>
              <a:r>
                <a:rPr lang="en-GB" sz="2000" dirty="0" smtClean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 </a:t>
              </a:r>
              <a:endParaRPr lang="en-GB" sz="2000" i="1" baseline="-25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  <p:sp>
          <p:nvSpPr>
            <p:cNvPr id="92" name="Rectangle 40"/>
            <p:cNvSpPr>
              <a:spLocks noChangeArrowheads="1"/>
            </p:cNvSpPr>
            <p:nvPr/>
          </p:nvSpPr>
          <p:spPr bwMode="auto">
            <a:xfrm>
              <a:off x="107279" y="3255817"/>
              <a:ext cx="1545029" cy="6155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ssthresh</a:t>
              </a:r>
              <a:r>
                <a:rPr lang="en-GB" sz="2000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1</a:t>
              </a:r>
              <a:r>
                <a:rPr lang="en-GB" sz="2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=</a:t>
              </a:r>
            </a:p>
            <a:p>
              <a:pPr algn="ctr">
                <a:buClr>
                  <a:srgbClr val="808080"/>
                </a:buClr>
                <a:tabLst>
                  <a:tab pos="0" algn="l"/>
                  <a:tab pos="509412" algn="l"/>
                  <a:tab pos="1018824" algn="l"/>
                  <a:tab pos="1528237" algn="l"/>
                  <a:tab pos="2037649" algn="l"/>
                  <a:tab pos="2547061" algn="l"/>
                  <a:tab pos="3056473" algn="l"/>
                  <a:tab pos="3565886" algn="l"/>
                  <a:tab pos="4075298" algn="l"/>
                  <a:tab pos="4584710" algn="l"/>
                  <a:tab pos="5094122" algn="l"/>
                  <a:tab pos="5603535" algn="l"/>
                  <a:tab pos="6112947" algn="l"/>
                  <a:tab pos="6622359" algn="l"/>
                  <a:tab pos="7131771" algn="l"/>
                  <a:tab pos="7641184" algn="l"/>
                  <a:tab pos="8150596" algn="l"/>
                  <a:tab pos="8660008" algn="l"/>
                  <a:tab pos="9169420" algn="l"/>
                  <a:tab pos="9678833" algn="l"/>
                  <a:tab pos="10188245" algn="l"/>
                </a:tabLst>
              </a:pP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cwdn</a:t>
              </a:r>
              <a:r>
                <a:rPr lang="en-GB" sz="2000" i="1" baseline="-25000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0</a:t>
              </a:r>
              <a:r>
                <a:rPr lang="en-GB" sz="2000" i="1" dirty="0">
                  <a:solidFill>
                    <a:schemeClr val="tx1"/>
                  </a:solidFill>
                  <a:latin typeface="+mn-lt"/>
                  <a:ea typeface="宋体" charset="0"/>
                  <a:cs typeface="宋体" charset="0"/>
                </a:rPr>
                <a:t>/2</a:t>
              </a:r>
              <a:endParaRPr lang="en-GB" sz="2000" i="1" baseline="-25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endParaRPr>
            </a:p>
          </p:txBody>
        </p:sp>
      </p:grpSp>
      <p:sp>
        <p:nvSpPr>
          <p:cNvPr id="77" name="Freeform 76"/>
          <p:cNvSpPr/>
          <p:nvPr/>
        </p:nvSpPr>
        <p:spPr bwMode="auto">
          <a:xfrm>
            <a:off x="3265714" y="2057400"/>
            <a:ext cx="5355772" cy="4539343"/>
          </a:xfrm>
          <a:custGeom>
            <a:avLst/>
            <a:gdLst>
              <a:gd name="connsiteX0" fmla="*/ 0 w 5355772"/>
              <a:gd name="connsiteY0" fmla="*/ 4539343 h 4539343"/>
              <a:gd name="connsiteX1" fmla="*/ 0 w 5355772"/>
              <a:gd name="connsiteY1" fmla="*/ 4539343 h 4539343"/>
              <a:gd name="connsiteX2" fmla="*/ 130629 w 5355772"/>
              <a:gd name="connsiteY2" fmla="*/ 4484914 h 4539343"/>
              <a:gd name="connsiteX3" fmla="*/ 174172 w 5355772"/>
              <a:gd name="connsiteY3" fmla="*/ 4452257 h 4539343"/>
              <a:gd name="connsiteX4" fmla="*/ 228600 w 5355772"/>
              <a:gd name="connsiteY4" fmla="*/ 4419600 h 4539343"/>
              <a:gd name="connsiteX5" fmla="*/ 435429 w 5355772"/>
              <a:gd name="connsiteY5" fmla="*/ 4005943 h 4539343"/>
              <a:gd name="connsiteX6" fmla="*/ 664029 w 5355772"/>
              <a:gd name="connsiteY6" fmla="*/ 3374571 h 4539343"/>
              <a:gd name="connsiteX7" fmla="*/ 838200 w 5355772"/>
              <a:gd name="connsiteY7" fmla="*/ 2286000 h 4539343"/>
              <a:gd name="connsiteX8" fmla="*/ 968829 w 5355772"/>
              <a:gd name="connsiteY8" fmla="*/ 903514 h 4539343"/>
              <a:gd name="connsiteX9" fmla="*/ 1752600 w 5355772"/>
              <a:gd name="connsiteY9" fmla="*/ 10886 h 4539343"/>
              <a:gd name="connsiteX10" fmla="*/ 5355772 w 5355772"/>
              <a:gd name="connsiteY10" fmla="*/ 0 h 4539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55772" h="4539343">
                <a:moveTo>
                  <a:pt x="0" y="4539343"/>
                </a:moveTo>
                <a:lnTo>
                  <a:pt x="0" y="4539343"/>
                </a:lnTo>
                <a:cubicBezTo>
                  <a:pt x="34204" y="4526517"/>
                  <a:pt x="94990" y="4507189"/>
                  <a:pt x="130629" y="4484914"/>
                </a:cubicBezTo>
                <a:cubicBezTo>
                  <a:pt x="146014" y="4475298"/>
                  <a:pt x="158420" y="4461258"/>
                  <a:pt x="174172" y="4452257"/>
                </a:cubicBezTo>
                <a:cubicBezTo>
                  <a:pt x="240116" y="4414574"/>
                  <a:pt x="177651" y="4470549"/>
                  <a:pt x="228600" y="4419600"/>
                </a:cubicBezTo>
                <a:lnTo>
                  <a:pt x="435429" y="4005943"/>
                </a:lnTo>
                <a:lnTo>
                  <a:pt x="664029" y="3374571"/>
                </a:lnTo>
                <a:lnTo>
                  <a:pt x="838200" y="2286000"/>
                </a:lnTo>
                <a:lnTo>
                  <a:pt x="968829" y="903514"/>
                </a:lnTo>
                <a:lnTo>
                  <a:pt x="1752600" y="10886"/>
                </a:lnTo>
                <a:lnTo>
                  <a:pt x="5355772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Book Antiqua" pitchFamily="18" charset="0"/>
            </a:endParaRPr>
          </a:p>
        </p:txBody>
      </p:sp>
      <p:sp>
        <p:nvSpPr>
          <p:cNvPr id="70" name="Rectangle 40"/>
          <p:cNvSpPr>
            <a:spLocks noChangeArrowheads="1"/>
          </p:cNvSpPr>
          <p:nvPr/>
        </p:nvSpPr>
        <p:spPr bwMode="auto">
          <a:xfrm>
            <a:off x="268974" y="5728322"/>
            <a:ext cx="2525486" cy="1538883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808080"/>
              </a:buClr>
              <a:tabLst>
                <a:tab pos="0" algn="l"/>
                <a:tab pos="509412" algn="l"/>
                <a:tab pos="1018824" algn="l"/>
                <a:tab pos="1528237" algn="l"/>
                <a:tab pos="2037649" algn="l"/>
                <a:tab pos="2547061" algn="l"/>
                <a:tab pos="3056473" algn="l"/>
                <a:tab pos="3565886" algn="l"/>
                <a:tab pos="4075298" algn="l"/>
                <a:tab pos="4584710" algn="l"/>
                <a:tab pos="5094122" algn="l"/>
                <a:tab pos="5603535" algn="l"/>
                <a:tab pos="6112947" algn="l"/>
                <a:tab pos="6622359" algn="l"/>
                <a:tab pos="7131771" algn="l"/>
                <a:tab pos="7641184" algn="l"/>
                <a:tab pos="8150596" algn="l"/>
                <a:tab pos="8660008" algn="l"/>
                <a:tab pos="9169420" algn="l"/>
                <a:tab pos="9678833" algn="l"/>
                <a:tab pos="10188245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+mn-lt"/>
                <a:ea typeface="宋体" charset="0"/>
                <a:cs typeface="宋体" charset="0"/>
              </a:rPr>
              <a:t>Now lets look at</a:t>
            </a:r>
            <a:endParaRPr lang="en-GB" sz="2000" b="1" dirty="0">
              <a:solidFill>
                <a:srgbClr val="FF0000"/>
              </a:solidFill>
              <a:latin typeface="+mn-lt"/>
              <a:ea typeface="宋体" charset="0"/>
              <a:cs typeface="宋体" charset="0"/>
            </a:endParaRPr>
          </a:p>
          <a:p>
            <a:pPr algn="ctr">
              <a:buClr>
                <a:srgbClr val="808080"/>
              </a:buClr>
              <a:tabLst>
                <a:tab pos="0" algn="l"/>
                <a:tab pos="509412" algn="l"/>
                <a:tab pos="1018824" algn="l"/>
                <a:tab pos="1528237" algn="l"/>
                <a:tab pos="2037649" algn="l"/>
                <a:tab pos="2547061" algn="l"/>
                <a:tab pos="3056473" algn="l"/>
                <a:tab pos="3565886" algn="l"/>
                <a:tab pos="4075298" algn="l"/>
                <a:tab pos="4584710" algn="l"/>
                <a:tab pos="5094122" algn="l"/>
                <a:tab pos="5603535" algn="l"/>
                <a:tab pos="6112947" algn="l"/>
                <a:tab pos="6622359" algn="l"/>
                <a:tab pos="7131771" algn="l"/>
                <a:tab pos="7641184" algn="l"/>
                <a:tab pos="8150596" algn="l"/>
                <a:tab pos="8660008" algn="l"/>
                <a:tab pos="9169420" algn="l"/>
                <a:tab pos="9678833" algn="l"/>
                <a:tab pos="10188245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+mn-lt"/>
                <a:ea typeface="宋体" charset="0"/>
                <a:cs typeface="宋体" charset="0"/>
              </a:rPr>
              <a:t>Review questions</a:t>
            </a:r>
          </a:p>
          <a:p>
            <a:pPr algn="ctr">
              <a:buClr>
                <a:srgbClr val="808080"/>
              </a:buClr>
              <a:tabLst>
                <a:tab pos="0" algn="l"/>
                <a:tab pos="509412" algn="l"/>
                <a:tab pos="1018824" algn="l"/>
                <a:tab pos="1528237" algn="l"/>
                <a:tab pos="2037649" algn="l"/>
                <a:tab pos="2547061" algn="l"/>
                <a:tab pos="3056473" algn="l"/>
                <a:tab pos="3565886" algn="l"/>
                <a:tab pos="4075298" algn="l"/>
                <a:tab pos="4584710" algn="l"/>
                <a:tab pos="5094122" algn="l"/>
                <a:tab pos="5603535" algn="l"/>
                <a:tab pos="6112947" algn="l"/>
                <a:tab pos="6622359" algn="l"/>
                <a:tab pos="7131771" algn="l"/>
                <a:tab pos="7641184" algn="l"/>
                <a:tab pos="8150596" algn="l"/>
                <a:tab pos="8660008" algn="l"/>
                <a:tab pos="9169420" algn="l"/>
                <a:tab pos="9678833" algn="l"/>
                <a:tab pos="10188245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+mn-lt"/>
                <a:ea typeface="宋体" charset="0"/>
                <a:cs typeface="宋体" charset="0"/>
              </a:rPr>
              <a:t>For lecture 12</a:t>
            </a:r>
          </a:p>
          <a:p>
            <a:pPr algn="ctr">
              <a:buClr>
                <a:srgbClr val="808080"/>
              </a:buClr>
              <a:tabLst>
                <a:tab pos="0" algn="l"/>
                <a:tab pos="509412" algn="l"/>
                <a:tab pos="1018824" algn="l"/>
                <a:tab pos="1528237" algn="l"/>
                <a:tab pos="2037649" algn="l"/>
                <a:tab pos="2547061" algn="l"/>
                <a:tab pos="3056473" algn="l"/>
                <a:tab pos="3565886" algn="l"/>
                <a:tab pos="4075298" algn="l"/>
                <a:tab pos="4584710" algn="l"/>
                <a:tab pos="5094122" algn="l"/>
                <a:tab pos="5603535" algn="l"/>
                <a:tab pos="6112947" algn="l"/>
                <a:tab pos="6622359" algn="l"/>
                <a:tab pos="7131771" algn="l"/>
                <a:tab pos="7641184" algn="l"/>
                <a:tab pos="8150596" algn="l"/>
                <a:tab pos="8660008" algn="l"/>
                <a:tab pos="9169420" algn="l"/>
                <a:tab pos="9678833" algn="l"/>
                <a:tab pos="10188245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+mn-lt"/>
                <a:ea typeface="宋体" charset="0"/>
                <a:cs typeface="宋体" charset="0"/>
              </a:rPr>
              <a:t>To see some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081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c:\winapps\msoffice\powerpnt\template\clrovrhd\dbllinec.ppt</Template>
  <TotalTime>80152531</TotalTime>
  <Pages>9</Pages>
  <Words>2524</Words>
  <Application>Microsoft Office PowerPoint</Application>
  <PresentationFormat>Custom</PresentationFormat>
  <Paragraphs>411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1_Blank Presentation</vt:lpstr>
      <vt:lpstr>Blank Presentation</vt:lpstr>
      <vt:lpstr>Equation</vt:lpstr>
      <vt:lpstr>13. TCP Flow Control and  Congestion Control – Part 2</vt:lpstr>
      <vt:lpstr>TCP Congestion Control Variants</vt:lpstr>
      <vt:lpstr>TCP Congestion Control in ONL</vt:lpstr>
      <vt:lpstr>TCP Tahoe Overview</vt:lpstr>
      <vt:lpstr>TCP Tahoe Details</vt:lpstr>
      <vt:lpstr>What Is “Slow” Start?</vt:lpstr>
      <vt:lpstr>Ending Slow-Start</vt:lpstr>
      <vt:lpstr>Slide 8</vt:lpstr>
      <vt:lpstr>Slide 9</vt:lpstr>
      <vt:lpstr>TCP Transmission Patterns</vt:lpstr>
      <vt:lpstr>TCP Reno – Fast Retransmit &amp; Recovery</vt:lpstr>
      <vt:lpstr>TCP Reno – Fast Retransmit &amp; Recovery</vt:lpstr>
      <vt:lpstr>Fast Recovery Example</vt:lpstr>
      <vt:lpstr>Putting it All Together</vt:lpstr>
      <vt:lpstr>Understanding TCP Performance</vt:lpstr>
      <vt:lpstr>TCP Throughput Approximation</vt:lpstr>
      <vt:lpstr>TCP Throughput Approximation</vt:lpstr>
      <vt:lpstr>TCP Throughput Approximation</vt:lpstr>
      <vt:lpstr>TCP Throughput Approximation</vt:lpstr>
      <vt:lpstr>TCP Throughput Approximation</vt:lpstr>
      <vt:lpstr>Fairness in the Internet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ATM Network Control</dc:title>
  <dc:creator>Guerin</dc:creator>
  <cp:lastModifiedBy>Roch Guerin</cp:lastModifiedBy>
  <cp:revision>1013</cp:revision>
  <cp:lastPrinted>2013-10-17T18:56:00Z</cp:lastPrinted>
  <dcterms:created xsi:type="dcterms:W3CDTF">2013-06-28T18:00:13Z</dcterms:created>
  <dcterms:modified xsi:type="dcterms:W3CDTF">2017-10-11T13:27:28Z</dcterms:modified>
</cp:coreProperties>
</file>