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43"/>
  </p:notesMasterIdLst>
  <p:handoutMasterIdLst>
    <p:handoutMasterId r:id="rId44"/>
  </p:handoutMasterIdLst>
  <p:sldIdLst>
    <p:sldId id="362" r:id="rId3"/>
    <p:sldId id="477" r:id="rId4"/>
    <p:sldId id="426" r:id="rId5"/>
    <p:sldId id="432" r:id="rId6"/>
    <p:sldId id="434" r:id="rId7"/>
    <p:sldId id="433" r:id="rId8"/>
    <p:sldId id="463" r:id="rId9"/>
    <p:sldId id="483" r:id="rId10"/>
    <p:sldId id="484" r:id="rId11"/>
    <p:sldId id="437" r:id="rId12"/>
    <p:sldId id="485" r:id="rId13"/>
    <p:sldId id="486" r:id="rId14"/>
    <p:sldId id="464" r:id="rId15"/>
    <p:sldId id="415" r:id="rId16"/>
    <p:sldId id="418" r:id="rId17"/>
    <p:sldId id="419" r:id="rId18"/>
    <p:sldId id="420" r:id="rId19"/>
    <p:sldId id="423" r:id="rId20"/>
    <p:sldId id="424" r:id="rId21"/>
    <p:sldId id="425" r:id="rId22"/>
    <p:sldId id="427" r:id="rId23"/>
    <p:sldId id="462" r:id="rId24"/>
    <p:sldId id="461" r:id="rId25"/>
    <p:sldId id="465" r:id="rId26"/>
    <p:sldId id="466" r:id="rId27"/>
    <p:sldId id="478" r:id="rId28"/>
    <p:sldId id="479" r:id="rId29"/>
    <p:sldId id="467" r:id="rId30"/>
    <p:sldId id="468" r:id="rId31"/>
    <p:sldId id="469" r:id="rId32"/>
    <p:sldId id="470" r:id="rId33"/>
    <p:sldId id="471" r:id="rId34"/>
    <p:sldId id="472" r:id="rId35"/>
    <p:sldId id="480" r:id="rId36"/>
    <p:sldId id="473" r:id="rId37"/>
    <p:sldId id="474" r:id="rId38"/>
    <p:sldId id="481" r:id="rId39"/>
    <p:sldId id="475" r:id="rId40"/>
    <p:sldId id="476" r:id="rId41"/>
    <p:sldId id="482" r:id="rId42"/>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showAnimation="0" useTimings="0">
    <p:present/>
    <p:sldAll/>
    <p:penClr>
      <a:schemeClr val="bg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AFEB2"/>
    <a:srgbClr val="70898E"/>
    <a:srgbClr val="8BA8AD"/>
    <a:srgbClr val="A7C8CD"/>
    <a:srgbClr val="50B1CB"/>
    <a:srgbClr val="C3B954"/>
    <a:srgbClr val="53B6C3"/>
    <a:srgbClr val="393939"/>
    <a:srgbClr val="1C1C1C"/>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98" autoAdjust="0"/>
  </p:normalViewPr>
  <p:slideViewPr>
    <p:cSldViewPr snapToGrid="0">
      <p:cViewPr varScale="1">
        <p:scale>
          <a:sx n="78" d="100"/>
          <a:sy n="78" d="100"/>
        </p:scale>
        <p:origin x="-114" y="-38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algn="l" defTabSz="997363">
              <a:defRPr sz="1000" i="1"/>
            </a:lvl1pPr>
          </a:lstStyle>
          <a:p>
            <a:pPr>
              <a:defRPr/>
            </a:pPr>
            <a:endParaRPr lang="en-US"/>
          </a:p>
        </p:txBody>
      </p:sp>
      <p:sp>
        <p:nvSpPr>
          <p:cNvPr id="3075" name="Rectangle 3"/>
          <p:cNvSpPr>
            <a:spLocks noGrp="1" noChangeArrowheads="1"/>
          </p:cNvSpPr>
          <p:nvPr>
            <p:ph type="dt" sz="quarter" idx="1"/>
          </p:nvPr>
        </p:nvSpPr>
        <p:spPr bwMode="auto">
          <a:xfrm>
            <a:off x="4146275" y="-1640"/>
            <a:ext cx="3168926"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defTabSz="997363">
              <a:defRPr sz="1000" i="1"/>
            </a:lvl1pPr>
          </a:lstStyle>
          <a:p>
            <a:pPr>
              <a:defRPr/>
            </a:pPr>
            <a:endParaRPr lang="en-US"/>
          </a:p>
        </p:txBody>
      </p:sp>
      <p:sp>
        <p:nvSpPr>
          <p:cNvPr id="3076" name="Rectangle 4"/>
          <p:cNvSpPr>
            <a:spLocks noGrp="1" noChangeArrowheads="1"/>
          </p:cNvSpPr>
          <p:nvPr>
            <p:ph type="ftr" sz="quarter" idx="2"/>
          </p:nvPr>
        </p:nvSpPr>
        <p:spPr bwMode="auto">
          <a:xfrm>
            <a:off x="-1657" y="9122452"/>
            <a:ext cx="3168927"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algn="l" defTabSz="997363">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defTabSz="997363">
              <a:defRPr sz="1000" i="1"/>
            </a:lvl1pPr>
          </a:lstStyle>
          <a:p>
            <a:pPr>
              <a:defRPr/>
            </a:pPr>
            <a:fld id="{9FFC03EE-2879-4F41-A72A-15A9C64D4D23}" type="slidenum">
              <a:rPr lang="en-US"/>
              <a:pPr>
                <a:defRPr/>
              </a:pPr>
              <a:t>‹#›</a:t>
            </a:fld>
            <a:endParaRPr lang="en-US"/>
          </a:p>
        </p:txBody>
      </p:sp>
    </p:spTree>
    <p:extLst>
      <p:ext uri="{BB962C8B-B14F-4D97-AF65-F5344CB8AC3E}">
        <p14:creationId xmlns="" xmlns:p14="http://schemas.microsoft.com/office/powerpoint/2010/main" val="35335863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algn="l" defTabSz="997363">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958" tIns="0" rIns="19958" bIns="0" numCol="1" anchor="t" anchorCtr="0" compatLnSpc="1">
            <a:prstTxWarp prst="textNoShape">
              <a:avLst/>
            </a:prstTxWarp>
          </a:bodyPr>
          <a:lstStyle>
            <a:lvl1pPr defTabSz="997363">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7" y="9122452"/>
            <a:ext cx="3168927"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algn="l" defTabSz="997363">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958" tIns="0" rIns="19958" bIns="0" numCol="1" anchor="b" anchorCtr="0" compatLnSpc="1">
            <a:prstTxWarp prst="textNoShape">
              <a:avLst/>
            </a:prstTxWarp>
          </a:bodyPr>
          <a:lstStyle>
            <a:lvl1pPr defTabSz="997363">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7"/>
            <a:ext cx="5362160" cy="4318573"/>
          </a:xfrm>
          <a:prstGeom prst="rect">
            <a:avLst/>
          </a:prstGeom>
          <a:noFill/>
          <a:ln w="9525">
            <a:noFill/>
            <a:miter lim="800000"/>
            <a:headEnd/>
            <a:tailEnd/>
          </a:ln>
          <a:effectLst/>
        </p:spPr>
        <p:txBody>
          <a:bodyPr vert="horz" wrap="square" lIns="98121" tIns="49892" rIns="98121" bIns="49892"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 xmlns:p14="http://schemas.microsoft.com/office/powerpoint/2010/main" val="1965036595"/>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Numbers are reply</a:t>
            </a:r>
            <a:r>
              <a:rPr lang="en-US" baseline="0" dirty="0" smtClean="0"/>
              <a:t> codes</a:t>
            </a:r>
          </a:p>
          <a:p>
            <a:r>
              <a:rPr lang="en-US" baseline="0" dirty="0" smtClean="0"/>
              <a:t>220: Service Ready. Server has accepted a TCP connection from a client and is ready to receive.</a:t>
            </a:r>
          </a:p>
          <a:p>
            <a:r>
              <a:rPr lang="en-US" baseline="0" dirty="0" smtClean="0"/>
              <a:t>250:Requested mail action okay, completed</a:t>
            </a:r>
          </a:p>
          <a:p>
            <a:r>
              <a:rPr lang="en-US" baseline="0" dirty="0" smtClean="0"/>
              <a:t>354: Start mail input. </a:t>
            </a:r>
          </a:p>
          <a:p>
            <a:r>
              <a:rPr lang="en-US" baseline="0" dirty="0" smtClean="0"/>
              <a:t>221: system status</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33</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39</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40</a:t>
            </a:fld>
            <a:endParaRPr lang="en-US"/>
          </a:p>
        </p:txBody>
      </p:sp>
    </p:spTree>
    <p:extLst>
      <p:ext uri="{BB962C8B-B14F-4D97-AF65-F5344CB8AC3E}">
        <p14:creationId xmlns="" xmlns:p14="http://schemas.microsoft.com/office/powerpoint/2010/main" val="166437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B6C40C6F-D635-A545-9B39-8A1DFEF5E26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B6C40C6F-D635-A545-9B39-8A1DFEF5E26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B6C40C6F-D635-A545-9B39-8A1DFEF5E26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5"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99640" y="7510228"/>
            <a:ext cx="309981" cy="215444"/>
          </a:xfrm>
          <a:prstGeom prst="rect">
            <a:avLst/>
          </a:prstGeom>
        </p:spPr>
        <p:txBody>
          <a:bodyPr vert="horz" wrap="none" lIns="0" tIns="0" rIns="0" bIns="0" rtlCol="0" anchor="ctr">
            <a:spAutoFit/>
          </a:bodyPr>
          <a:lstStyle>
            <a:lvl1pPr algn="r">
              <a:defRPr sz="1400">
                <a:solidFill>
                  <a:schemeClr val="tx1"/>
                </a:solidFill>
                <a:latin typeface="+mn-lt"/>
              </a:defRPr>
            </a:lvl1pPr>
          </a:lstStyle>
          <a:p>
            <a:fld id="{B6C40C6F-D635-A545-9B39-8A1DFEF5E26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onl.wustl.edu/"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localhost:808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ubuntu.com/" TargetMode="External"/><Relationship Id="rId5" Type="http://schemas.openxmlformats.org/officeDocument/2006/relationships/hyperlink" Target="http://localhost:12345/" TargetMode="External"/><Relationship Id="rId4" Type="http://schemas.openxmlformats.org/officeDocument/2006/relationships/hyperlink" Target="http://www.ubuntuforum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marL="747713" indent="-747713" eaLnBrk="1" hangingPunct="1"/>
            <a:r>
              <a:rPr lang="en-US" sz="4400" dirty="0" smtClean="0"/>
              <a:t>5. File Transfer, SSH, SFTP and Electronic Mail in the Internet</a:t>
            </a:r>
            <a:endParaRPr lang="en-US" i="1" dirty="0" smtClean="0"/>
          </a:p>
        </p:txBody>
      </p:sp>
      <p:sp>
        <p:nvSpPr>
          <p:cNvPr id="120835" name="Rectangle 3"/>
          <p:cNvSpPr>
            <a:spLocks noGrp="1" noChangeArrowheads="1"/>
          </p:cNvSpPr>
          <p:nvPr>
            <p:ph type="subTitle" idx="1"/>
          </p:nvPr>
        </p:nvSpPr>
        <p:spPr>
          <a:xfrm>
            <a:off x="91264" y="3990903"/>
            <a:ext cx="9607630" cy="2606824"/>
          </a:xfrm>
          <a:noFill/>
        </p:spPr>
        <p:txBody>
          <a:bodyPr/>
          <a:lstStyle/>
          <a:p>
            <a:pPr indent="339725" algn="l" eaLnBrk="1" hangingPunct="1">
              <a:buClr>
                <a:srgbClr val="50B1CB"/>
              </a:buClr>
              <a:buSzPct val="75000"/>
              <a:buFont typeface="Wingdings" charset="2"/>
              <a:buChar char="n"/>
            </a:pPr>
            <a:r>
              <a:rPr lang="en-US" sz="2800" dirty="0" smtClean="0"/>
              <a:t>FTP Protocol</a:t>
            </a:r>
          </a:p>
          <a:p>
            <a:pPr indent="339725" algn="l" eaLnBrk="1" hangingPunct="1">
              <a:buClr>
                <a:srgbClr val="50B1CB"/>
              </a:buClr>
              <a:buSzPct val="75000"/>
              <a:buFont typeface="Wingdings" charset="2"/>
              <a:buChar char="n"/>
            </a:pPr>
            <a:r>
              <a:rPr lang="en-US" sz="2800" dirty="0" smtClean="0"/>
              <a:t>Secure Shell (SSH) and Secure FTP (SFTP)</a:t>
            </a:r>
          </a:p>
          <a:p>
            <a:pPr indent="339725" algn="l" eaLnBrk="1" hangingPunct="1">
              <a:buClr>
                <a:srgbClr val="50B1CB"/>
              </a:buClr>
              <a:buSzPct val="75000"/>
              <a:buFont typeface="Wingdings" charset="2"/>
              <a:buChar char="n"/>
            </a:pPr>
            <a:r>
              <a:rPr lang="en-US" sz="2800" dirty="0" smtClean="0"/>
              <a:t>Components of an Email System</a:t>
            </a:r>
          </a:p>
          <a:p>
            <a:pPr indent="339725" algn="l" eaLnBrk="1" hangingPunct="1">
              <a:buClr>
                <a:srgbClr val="50B1CB"/>
              </a:buClr>
              <a:buSzPct val="75000"/>
              <a:buFont typeface="Wingdings" charset="2"/>
              <a:buChar char="n"/>
            </a:pPr>
            <a:r>
              <a:rPr lang="en-US" sz="2800" dirty="0" smtClean="0"/>
              <a:t>Simple Mail Transfer Protocol</a:t>
            </a:r>
          </a:p>
          <a:p>
            <a:pPr indent="339725" algn="l" eaLnBrk="1" hangingPunct="1">
              <a:buClr>
                <a:srgbClr val="50B1CB"/>
              </a:buClr>
              <a:buSzPct val="75000"/>
              <a:buFont typeface="Wingdings" charset="2"/>
              <a:buChar char="n"/>
            </a:pPr>
            <a:r>
              <a:rPr lang="en-US" sz="2800" dirty="0" smtClean="0"/>
              <a:t>Mail Access Protocols</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544497"/>
            <a:ext cx="9763182" cy="1227903"/>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dissolve">
                                      <p:cBhvr>
                                        <p:cTn id="7" dur="500"/>
                                        <p:tgtEl>
                                          <p:spTgt spid="12083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20835">
                                            <p:txEl>
                                              <p:pRg st="0" end="0"/>
                                            </p:txEl>
                                          </p:spTgt>
                                        </p:tgtEl>
                                        <p:attrNameLst>
                                          <p:attrName>style.visibility</p:attrName>
                                        </p:attrNameLst>
                                      </p:cBhvr>
                                      <p:to>
                                        <p:strVal val="visible"/>
                                      </p:to>
                                    </p:set>
                                    <p:animEffect transition="in" filter="dissolve">
                                      <p:cBhvr>
                                        <p:cTn id="11" dur="500"/>
                                        <p:tgtEl>
                                          <p:spTgt spid="12083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20835">
                                            <p:txEl>
                                              <p:pRg st="1" end="1"/>
                                            </p:txEl>
                                          </p:spTgt>
                                        </p:tgtEl>
                                        <p:attrNameLst>
                                          <p:attrName>style.visibility</p:attrName>
                                        </p:attrNameLst>
                                      </p:cBhvr>
                                      <p:to>
                                        <p:strVal val="visible"/>
                                      </p:to>
                                    </p:set>
                                    <p:animEffect transition="in" filter="dissolve">
                                      <p:cBhvr>
                                        <p:cTn id="16" dur="500"/>
                                        <p:tgtEl>
                                          <p:spTgt spid="12083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20835">
                                            <p:txEl>
                                              <p:pRg st="2" end="2"/>
                                            </p:txEl>
                                          </p:spTgt>
                                        </p:tgtEl>
                                        <p:attrNameLst>
                                          <p:attrName>style.visibility</p:attrName>
                                        </p:attrNameLst>
                                      </p:cBhvr>
                                      <p:to>
                                        <p:strVal val="visible"/>
                                      </p:to>
                                    </p:set>
                                    <p:animEffect transition="in" filter="dissolve">
                                      <p:cBhvr>
                                        <p:cTn id="21" dur="500"/>
                                        <p:tgtEl>
                                          <p:spTgt spid="12083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20835">
                                            <p:txEl>
                                              <p:pRg st="3" end="3"/>
                                            </p:txEl>
                                          </p:spTgt>
                                        </p:tgtEl>
                                        <p:attrNameLst>
                                          <p:attrName>style.visibility</p:attrName>
                                        </p:attrNameLst>
                                      </p:cBhvr>
                                      <p:to>
                                        <p:strVal val="visible"/>
                                      </p:to>
                                    </p:set>
                                    <p:animEffect transition="in" filter="dissolve">
                                      <p:cBhvr>
                                        <p:cTn id="26" dur="500"/>
                                        <p:tgtEl>
                                          <p:spTgt spid="12083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0835">
                                            <p:txEl>
                                              <p:pRg st="4" end="4"/>
                                            </p:txEl>
                                          </p:spTgt>
                                        </p:tgtEl>
                                        <p:attrNameLst>
                                          <p:attrName>style.visibility</p:attrName>
                                        </p:attrNameLst>
                                      </p:cBhvr>
                                      <p:to>
                                        <p:strVal val="visible"/>
                                      </p:to>
                                    </p:set>
                                    <p:animEffect transition="in" filter="dissolve">
                                      <p:cBhvr>
                                        <p:cTn id="31" dur="500"/>
                                        <p:tgtEl>
                                          <p:spTgt spid="120835">
                                            <p:txEl>
                                              <p:pRg st="4" end="4"/>
                                            </p:txEl>
                                          </p:spTgt>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20836"/>
                                        </p:tgtEl>
                                        <p:attrNameLst>
                                          <p:attrName>style.visibility</p:attrName>
                                        </p:attrNameLst>
                                      </p:cBhvr>
                                      <p:to>
                                        <p:strVal val="visible"/>
                                      </p:to>
                                    </p:set>
                                    <p:animEffect transition="in" filter="dissolve">
                                      <p:cBhvr>
                                        <p:cTn id="35"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35" grpId="0" build="p"/>
      <p:bldP spid="12083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SSH </a:t>
            </a:r>
            <a:r>
              <a:rPr lang="en-US" dirty="0" smtClean="0"/>
              <a:t>Tunneling</a:t>
            </a:r>
            <a:endParaRPr lang="en-US" dirty="0"/>
          </a:p>
        </p:txBody>
      </p:sp>
      <p:sp>
        <p:nvSpPr>
          <p:cNvPr id="3" name="Content Placeholder 2"/>
          <p:cNvSpPr>
            <a:spLocks noGrp="1"/>
          </p:cNvSpPr>
          <p:nvPr>
            <p:ph sz="half" idx="1"/>
          </p:nvPr>
        </p:nvSpPr>
        <p:spPr>
          <a:xfrm>
            <a:off x="14288" y="2895600"/>
            <a:ext cx="10044112" cy="4876799"/>
          </a:xfrm>
        </p:spPr>
        <p:txBody>
          <a:bodyPr/>
          <a:lstStyle/>
          <a:p>
            <a:r>
              <a:rPr lang="en-US" sz="2600" dirty="0" smtClean="0"/>
              <a:t>SSH tunneling allows a host to login to a server in a remote  network allowing secure access to services</a:t>
            </a:r>
          </a:p>
          <a:p>
            <a:r>
              <a:rPr lang="en-US" sz="2400" dirty="0" err="1" smtClean="0">
                <a:latin typeface="Courier New" pitchFamily="49" charset="0"/>
                <a:cs typeface="Courier New" pitchFamily="49" charset="0"/>
              </a:rPr>
              <a:t>ssh</a:t>
            </a:r>
            <a:r>
              <a:rPr lang="en-US" sz="2400" dirty="0" smtClean="0">
                <a:latin typeface="Courier New" pitchFamily="49" charset="0"/>
                <a:cs typeface="Courier New" pitchFamily="49" charset="0"/>
              </a:rPr>
              <a:t> –L 4567:</a:t>
            </a:r>
            <a:r>
              <a:rPr lang="en-US" sz="2400" i="1" dirty="0" smtClean="0">
                <a:latin typeface="Courier New" pitchFamily="49" charset="0"/>
                <a:cs typeface="Courier New" pitchFamily="49" charset="0"/>
              </a:rPr>
              <a:t>targetSystem</a:t>
            </a:r>
            <a:r>
              <a:rPr lang="en-US" sz="2400" dirty="0" smtClean="0">
                <a:latin typeface="Courier New" pitchFamily="49" charset="0"/>
                <a:cs typeface="Courier New" pitchFamily="49" charset="0"/>
              </a:rPr>
              <a:t>:5678 </a:t>
            </a:r>
            <a:r>
              <a:rPr lang="en-US" sz="2400" i="1" dirty="0" err="1" smtClean="0">
                <a:latin typeface="Courier New" pitchFamily="49" charset="0"/>
                <a:cs typeface="Courier New" pitchFamily="49" charset="0"/>
              </a:rPr>
              <a:t>user@remoteGateway</a:t>
            </a:r>
            <a:r>
              <a:rPr lang="en-US" sz="2600" dirty="0" smtClean="0">
                <a:cs typeface="Courier New" pitchFamily="49" charset="0"/>
              </a:rPr>
              <a:t> </a:t>
            </a:r>
            <a:r>
              <a:rPr lang="en-US" sz="2600" dirty="0" smtClean="0"/>
              <a:t>opens SSH connection for </a:t>
            </a:r>
            <a:r>
              <a:rPr lang="en-US" sz="2600" i="1" dirty="0" smtClean="0"/>
              <a:t>user </a:t>
            </a:r>
            <a:r>
              <a:rPr lang="en-US" sz="2600" dirty="0" smtClean="0"/>
              <a:t>to </a:t>
            </a:r>
            <a:r>
              <a:rPr lang="en-US" sz="2600" i="1" dirty="0" err="1" smtClean="0"/>
              <a:t>remoteGateway</a:t>
            </a:r>
            <a:r>
              <a:rPr lang="en-US" sz="2600" dirty="0" smtClean="0"/>
              <a:t> and creates a </a:t>
            </a:r>
            <a:r>
              <a:rPr lang="en-US" sz="2600" i="1" dirty="0" smtClean="0"/>
              <a:t>tunnel</a:t>
            </a:r>
            <a:r>
              <a:rPr lang="en-US" sz="2600" dirty="0" smtClean="0"/>
              <a:t> to </a:t>
            </a:r>
            <a:r>
              <a:rPr lang="en-US" sz="2600" i="1" dirty="0" err="1" smtClean="0"/>
              <a:t>targetSystem</a:t>
            </a:r>
            <a:endParaRPr lang="en-US" sz="2600" i="1" dirty="0" smtClean="0"/>
          </a:p>
          <a:p>
            <a:pPr lvl="1"/>
            <a:r>
              <a:rPr lang="en-US" sz="2200" dirty="0" smtClean="0"/>
              <a:t>when local app opens TCP connection to </a:t>
            </a:r>
            <a:r>
              <a:rPr lang="en-US" sz="2200" i="1" dirty="0" smtClean="0"/>
              <a:t>localhost</a:t>
            </a:r>
            <a:r>
              <a:rPr lang="en-US" sz="2200" dirty="0" smtClean="0"/>
              <a:t>:4567, the connection is forwarded through the SSH tunnel to </a:t>
            </a:r>
            <a:r>
              <a:rPr lang="en-US" sz="2200" i="1" dirty="0" err="1" smtClean="0"/>
              <a:t>remoteGateway</a:t>
            </a:r>
            <a:r>
              <a:rPr lang="en-US" sz="2200" i="1" dirty="0" smtClean="0"/>
              <a:t> </a:t>
            </a:r>
            <a:r>
              <a:rPr lang="en-US" sz="2200" dirty="0" smtClean="0"/>
              <a:t>and from there to </a:t>
            </a:r>
            <a:r>
              <a:rPr lang="en-US" sz="2200" i="1" dirty="0" smtClean="0"/>
              <a:t>targetSystem</a:t>
            </a:r>
            <a:r>
              <a:rPr lang="en-US" sz="2200" dirty="0" smtClean="0"/>
              <a:t>:5678</a:t>
            </a:r>
          </a:p>
          <a:p>
            <a:pPr lvl="1"/>
            <a:r>
              <a:rPr lang="en-US" sz="2200" i="1" dirty="0" err="1" smtClean="0"/>
              <a:t>remoteGateway</a:t>
            </a:r>
            <a:r>
              <a:rPr lang="en-US" sz="2200" dirty="0" smtClean="0"/>
              <a:t> changes source address/port numbers so that </a:t>
            </a:r>
            <a:r>
              <a:rPr lang="en-US" sz="2200" i="1" dirty="0" err="1" smtClean="0"/>
              <a:t>targetSystem</a:t>
            </a:r>
            <a:r>
              <a:rPr lang="en-US" sz="2200" dirty="0" smtClean="0"/>
              <a:t> “thinks” connection comes from </a:t>
            </a:r>
            <a:r>
              <a:rPr lang="en-US" sz="2200" i="1" dirty="0" err="1" smtClean="0"/>
              <a:t>remoteGateway</a:t>
            </a:r>
            <a:endParaRPr lang="en-US" sz="2200" i="1" dirty="0" smtClean="0"/>
          </a:p>
          <a:p>
            <a:r>
              <a:rPr lang="en-US" sz="2600" dirty="0" smtClean="0"/>
              <a:t>For more on </a:t>
            </a:r>
            <a:r>
              <a:rPr lang="en-US" sz="2600" dirty="0" err="1" smtClean="0"/>
              <a:t>ssh</a:t>
            </a:r>
            <a:r>
              <a:rPr lang="en-US" sz="2600" dirty="0" smtClean="0"/>
              <a:t>, see man pages (</a:t>
            </a:r>
            <a:r>
              <a:rPr lang="en-US" sz="2600" dirty="0" err="1" smtClean="0"/>
              <a:t>MacOs</a:t>
            </a:r>
            <a:r>
              <a:rPr lang="en-US" sz="2600" dirty="0" smtClean="0"/>
              <a:t>, Linux)</a:t>
            </a:r>
          </a:p>
          <a:p>
            <a:pPr lvl="1"/>
            <a:r>
              <a:rPr lang="en-US" sz="2200" i="1" dirty="0" smtClean="0"/>
              <a:t>man </a:t>
            </a:r>
            <a:r>
              <a:rPr lang="en-US" sz="2200" i="1" dirty="0" err="1" smtClean="0"/>
              <a:t>ssh</a:t>
            </a:r>
            <a:r>
              <a:rPr lang="en-US" sz="2200" dirty="0" smtClean="0"/>
              <a:t> and </a:t>
            </a:r>
            <a:r>
              <a:rPr lang="en-US" sz="2200" i="1" dirty="0" smtClean="0"/>
              <a:t>man –s8 </a:t>
            </a:r>
            <a:r>
              <a:rPr lang="en-US" sz="2200" i="1" dirty="0" err="1" smtClean="0"/>
              <a:t>sshd</a:t>
            </a:r>
            <a:endParaRPr lang="en-US" sz="2200" i="1" dirty="0" smtClean="0"/>
          </a:p>
          <a:p>
            <a:pPr lvl="2"/>
            <a:endParaRPr lang="en-US" sz="1800" dirty="0" smtClean="0"/>
          </a:p>
          <a:p>
            <a:pPr lvl="1"/>
            <a:endParaRPr lang="en-US" sz="2200" dirty="0" smtClean="0"/>
          </a:p>
          <a:p>
            <a:endParaRPr lang="en-US" sz="2600" dirty="0"/>
          </a:p>
        </p:txBody>
      </p:sp>
      <p:grpSp>
        <p:nvGrpSpPr>
          <p:cNvPr id="16" name="Group 23"/>
          <p:cNvGrpSpPr/>
          <p:nvPr/>
        </p:nvGrpSpPr>
        <p:grpSpPr>
          <a:xfrm>
            <a:off x="503624" y="1632505"/>
            <a:ext cx="8437266" cy="1145563"/>
            <a:chOff x="943891" y="6589487"/>
            <a:chExt cx="8437266" cy="1145563"/>
          </a:xfrm>
        </p:grpSpPr>
        <p:sp>
          <p:nvSpPr>
            <p:cNvPr id="7" name="Oval 6"/>
            <p:cNvSpPr/>
            <p:nvPr/>
          </p:nvSpPr>
          <p:spPr bwMode="auto">
            <a:xfrm>
              <a:off x="4323281" y="680111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 name="Oval 4"/>
            <p:cNvSpPr/>
            <p:nvPr/>
          </p:nvSpPr>
          <p:spPr bwMode="auto">
            <a:xfrm>
              <a:off x="2191243" y="679812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 name="Can 5"/>
            <p:cNvSpPr/>
            <p:nvPr/>
          </p:nvSpPr>
          <p:spPr bwMode="auto">
            <a:xfrm rot="16200000" flipH="1">
              <a:off x="3517214" y="6343679"/>
              <a:ext cx="224111" cy="1680841"/>
            </a:xfrm>
            <a:prstGeom prst="can">
              <a:avLst/>
            </a:prstGeom>
            <a:solidFill>
              <a:srgbClr val="CAFEB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 name="Oval 7"/>
            <p:cNvSpPr/>
            <p:nvPr/>
          </p:nvSpPr>
          <p:spPr bwMode="auto">
            <a:xfrm>
              <a:off x="7127637" y="679165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Oval 8"/>
            <p:cNvSpPr/>
            <p:nvPr/>
          </p:nvSpPr>
          <p:spPr bwMode="auto">
            <a:xfrm>
              <a:off x="7354742" y="6944057"/>
              <a:ext cx="264941" cy="48905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Oval 9"/>
            <p:cNvSpPr/>
            <p:nvPr/>
          </p:nvSpPr>
          <p:spPr bwMode="auto">
            <a:xfrm>
              <a:off x="2315294" y="6934598"/>
              <a:ext cx="264941" cy="48905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TextBox 10"/>
            <p:cNvSpPr txBox="1"/>
            <p:nvPr/>
          </p:nvSpPr>
          <p:spPr>
            <a:xfrm>
              <a:off x="1290174" y="7333510"/>
              <a:ext cx="950903" cy="276999"/>
            </a:xfrm>
            <a:prstGeom prst="rect">
              <a:avLst/>
            </a:prstGeom>
            <a:noFill/>
          </p:spPr>
          <p:txBody>
            <a:bodyPr wrap="none" lIns="0" tIns="0" rIns="0" bIns="0" rtlCol="0">
              <a:spAutoFit/>
            </a:bodyPr>
            <a:lstStyle/>
            <a:p>
              <a:r>
                <a:rPr lang="en-US" i="1" dirty="0" err="1" smtClean="0">
                  <a:latin typeface="+mn-lt"/>
                </a:rPr>
                <a:t>myHost</a:t>
              </a:r>
              <a:endParaRPr lang="en-US" i="1" dirty="0">
                <a:latin typeface="+mn-lt"/>
              </a:endParaRPr>
            </a:p>
          </p:txBody>
        </p:sp>
        <p:sp>
          <p:nvSpPr>
            <p:cNvPr id="12" name="TextBox 11"/>
            <p:cNvSpPr txBox="1"/>
            <p:nvPr/>
          </p:nvSpPr>
          <p:spPr>
            <a:xfrm>
              <a:off x="4909023" y="7458048"/>
              <a:ext cx="1904327" cy="276999"/>
            </a:xfrm>
            <a:prstGeom prst="rect">
              <a:avLst/>
            </a:prstGeom>
            <a:noFill/>
          </p:spPr>
          <p:txBody>
            <a:bodyPr wrap="none" lIns="0" tIns="0" rIns="0" bIns="0" rtlCol="0">
              <a:spAutoFit/>
            </a:bodyPr>
            <a:lstStyle/>
            <a:p>
              <a:r>
                <a:rPr lang="en-US" i="1" dirty="0" err="1" smtClean="0">
                  <a:latin typeface="+mn-lt"/>
                </a:rPr>
                <a:t>remoteGateway</a:t>
              </a:r>
              <a:endParaRPr lang="en-US" i="1" dirty="0">
                <a:latin typeface="+mn-lt"/>
              </a:endParaRPr>
            </a:p>
          </p:txBody>
        </p:sp>
        <p:sp>
          <p:nvSpPr>
            <p:cNvPr id="13" name="TextBox 12"/>
            <p:cNvSpPr txBox="1"/>
            <p:nvPr/>
          </p:nvSpPr>
          <p:spPr>
            <a:xfrm>
              <a:off x="7748464" y="7458051"/>
              <a:ext cx="1632693" cy="276999"/>
            </a:xfrm>
            <a:prstGeom prst="rect">
              <a:avLst/>
            </a:prstGeom>
            <a:noFill/>
          </p:spPr>
          <p:txBody>
            <a:bodyPr wrap="none" lIns="0" tIns="0" rIns="0" bIns="0" rtlCol="0">
              <a:spAutoFit/>
            </a:bodyPr>
            <a:lstStyle/>
            <a:p>
              <a:r>
                <a:rPr lang="en-US" i="1" dirty="0" err="1" smtClean="0">
                  <a:latin typeface="+mn-lt"/>
                </a:rPr>
                <a:t>targetSystem</a:t>
              </a:r>
              <a:endParaRPr lang="en-US" i="1" dirty="0">
                <a:latin typeface="+mn-lt"/>
              </a:endParaRPr>
            </a:p>
          </p:txBody>
        </p:sp>
        <p:sp>
          <p:nvSpPr>
            <p:cNvPr id="14" name="TextBox 13"/>
            <p:cNvSpPr txBox="1"/>
            <p:nvPr/>
          </p:nvSpPr>
          <p:spPr>
            <a:xfrm>
              <a:off x="943891" y="6785554"/>
              <a:ext cx="1088524" cy="276999"/>
            </a:xfrm>
            <a:prstGeom prst="rect">
              <a:avLst/>
            </a:prstGeom>
            <a:noFill/>
          </p:spPr>
          <p:txBody>
            <a:bodyPr wrap="none" lIns="0" tIns="0" rIns="0" bIns="0" rtlCol="0">
              <a:spAutoFit/>
            </a:bodyPr>
            <a:lstStyle/>
            <a:p>
              <a:r>
                <a:rPr lang="en-US" i="1" dirty="0" err="1" smtClean="0">
                  <a:latin typeface="+mn-lt"/>
                </a:rPr>
                <a:t>myClient</a:t>
              </a:r>
              <a:endParaRPr lang="en-US" i="1" dirty="0">
                <a:latin typeface="+mn-lt"/>
              </a:endParaRPr>
            </a:p>
          </p:txBody>
        </p:sp>
        <p:sp>
          <p:nvSpPr>
            <p:cNvPr id="15" name="TextBox 14"/>
            <p:cNvSpPr txBox="1"/>
            <p:nvPr/>
          </p:nvSpPr>
          <p:spPr>
            <a:xfrm>
              <a:off x="7982368" y="6589487"/>
              <a:ext cx="1339531" cy="276999"/>
            </a:xfrm>
            <a:prstGeom prst="rect">
              <a:avLst/>
            </a:prstGeom>
            <a:noFill/>
          </p:spPr>
          <p:txBody>
            <a:bodyPr wrap="none" lIns="0" tIns="0" rIns="0" bIns="0" rtlCol="0">
              <a:spAutoFit/>
            </a:bodyPr>
            <a:lstStyle/>
            <a:p>
              <a:r>
                <a:rPr lang="en-US" i="1" dirty="0" err="1" smtClean="0">
                  <a:latin typeface="+mn-lt"/>
                </a:rPr>
                <a:t>remoteApp</a:t>
              </a:r>
              <a:endParaRPr lang="en-US" i="1" dirty="0">
                <a:latin typeface="+mn-lt"/>
              </a:endParaRPr>
            </a:p>
          </p:txBody>
        </p:sp>
        <p:cxnSp>
          <p:nvCxnSpPr>
            <p:cNvPr id="17" name="Straight Arrow Connector 16"/>
            <p:cNvCxnSpPr>
              <a:stCxn id="15" idx="1"/>
              <a:endCxn id="9" idx="7"/>
            </p:cNvCxnSpPr>
            <p:nvPr/>
          </p:nvCxnSpPr>
          <p:spPr bwMode="auto">
            <a:xfrm rot="10800000" flipV="1">
              <a:off x="7580884" y="6727986"/>
              <a:ext cx="401485" cy="28769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a:stCxn id="14" idx="3"/>
              <a:endCxn id="10" idx="1"/>
            </p:cNvCxnSpPr>
            <p:nvPr/>
          </p:nvCxnSpPr>
          <p:spPr bwMode="auto">
            <a:xfrm>
              <a:off x="2032415" y="6924054"/>
              <a:ext cx="321679" cy="8216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Freeform 19"/>
            <p:cNvSpPr/>
            <p:nvPr/>
          </p:nvSpPr>
          <p:spPr bwMode="auto">
            <a:xfrm>
              <a:off x="2564791" y="7171650"/>
              <a:ext cx="4780969" cy="157709"/>
            </a:xfrm>
            <a:custGeom>
              <a:avLst/>
              <a:gdLst>
                <a:gd name="connsiteX0" fmla="*/ 0 w 5129582"/>
                <a:gd name="connsiteY0" fmla="*/ 29052 h 186761"/>
                <a:gd name="connsiteX1" fmla="*/ 298810 w 5129582"/>
                <a:gd name="connsiteY1" fmla="*/ 78855 h 186761"/>
                <a:gd name="connsiteX2" fmla="*/ 1145440 w 5129582"/>
                <a:gd name="connsiteY2" fmla="*/ 29052 h 186761"/>
                <a:gd name="connsiteX3" fmla="*/ 1979620 w 5129582"/>
                <a:gd name="connsiteY3" fmla="*/ 78855 h 186761"/>
                <a:gd name="connsiteX4" fmla="*/ 2813799 w 5129582"/>
                <a:gd name="connsiteY4" fmla="*/ 16601 h 186761"/>
                <a:gd name="connsiteX5" fmla="*/ 3909438 w 5129582"/>
                <a:gd name="connsiteY5" fmla="*/ 178461 h 186761"/>
                <a:gd name="connsiteX6" fmla="*/ 5129582 w 5129582"/>
                <a:gd name="connsiteY6" fmla="*/ 66404 h 1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29582" h="186761">
                  <a:moveTo>
                    <a:pt x="0" y="29052"/>
                  </a:moveTo>
                  <a:cubicBezTo>
                    <a:pt x="53951" y="53953"/>
                    <a:pt x="107903" y="78855"/>
                    <a:pt x="298810" y="78855"/>
                  </a:cubicBezTo>
                  <a:cubicBezTo>
                    <a:pt x="489717" y="78855"/>
                    <a:pt x="865305" y="29052"/>
                    <a:pt x="1145440" y="29052"/>
                  </a:cubicBezTo>
                  <a:cubicBezTo>
                    <a:pt x="1425575" y="29052"/>
                    <a:pt x="1701560" y="80930"/>
                    <a:pt x="1979620" y="78855"/>
                  </a:cubicBezTo>
                  <a:cubicBezTo>
                    <a:pt x="2257680" y="76780"/>
                    <a:pt x="2492163" y="0"/>
                    <a:pt x="2813799" y="16601"/>
                  </a:cubicBezTo>
                  <a:cubicBezTo>
                    <a:pt x="3135435" y="33202"/>
                    <a:pt x="3523474" y="170161"/>
                    <a:pt x="3909438" y="178461"/>
                  </a:cubicBezTo>
                  <a:cubicBezTo>
                    <a:pt x="4295402" y="186761"/>
                    <a:pt x="5129582" y="66404"/>
                    <a:pt x="5129582" y="66404"/>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1" name="TextBox 20"/>
            <p:cNvSpPr txBox="1"/>
            <p:nvPr/>
          </p:nvSpPr>
          <p:spPr>
            <a:xfrm>
              <a:off x="5052111" y="6692084"/>
              <a:ext cx="1546131" cy="452432"/>
            </a:xfrm>
            <a:prstGeom prst="rect">
              <a:avLst/>
            </a:prstGeom>
            <a:noFill/>
          </p:spPr>
          <p:txBody>
            <a:bodyPr wrap="none" lIns="0" tIns="0" rIns="0" bIns="0" rtlCol="0">
              <a:spAutoFit/>
            </a:bodyPr>
            <a:lstStyle/>
            <a:p>
              <a:pPr algn="ctr">
                <a:lnSpc>
                  <a:spcPct val="80000"/>
                </a:lnSpc>
              </a:pPr>
              <a:r>
                <a:rPr lang="en-US" i="1" dirty="0" smtClean="0">
                  <a:latin typeface="+mn-lt"/>
                </a:rPr>
                <a:t>address/port</a:t>
              </a:r>
              <a:br>
                <a:rPr lang="en-US" i="1" dirty="0" smtClean="0">
                  <a:latin typeface="+mn-lt"/>
                </a:rPr>
              </a:br>
              <a:r>
                <a:rPr lang="en-US" i="1" dirty="0" smtClean="0">
                  <a:latin typeface="+mn-lt"/>
                </a:rPr>
                <a:t>translation</a:t>
              </a:r>
              <a:endParaRPr lang="en-US" i="1" dirty="0">
                <a:latin typeface="+mn-lt"/>
              </a:endParaRPr>
            </a:p>
          </p:txBody>
        </p:sp>
        <p:cxnSp>
          <p:nvCxnSpPr>
            <p:cNvPr id="22" name="Straight Arrow Connector 21"/>
            <p:cNvCxnSpPr>
              <a:stCxn id="21" idx="1"/>
              <a:endCxn id="6" idx="3"/>
            </p:cNvCxnSpPr>
            <p:nvPr/>
          </p:nvCxnSpPr>
          <p:spPr bwMode="auto">
            <a:xfrm rot="10800000" flipV="1">
              <a:off x="4469691" y="6918300"/>
              <a:ext cx="582421" cy="265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4" name="Slide Number Placeholder 3"/>
          <p:cNvSpPr>
            <a:spLocks noGrp="1"/>
          </p:cNvSpPr>
          <p:nvPr>
            <p:ph type="sldNum" sz="quarter" idx="10"/>
          </p:nvPr>
        </p:nvSpPr>
        <p:spPr/>
        <p:txBody>
          <a:bodyPr/>
          <a:lstStyle/>
          <a:p>
            <a:fld id="{B6C40C6F-D635-A545-9B39-8A1DFEF5E263}"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74" y="644525"/>
            <a:ext cx="9625012" cy="949325"/>
          </a:xfrm>
        </p:spPr>
        <p:txBody>
          <a:bodyPr/>
          <a:lstStyle/>
          <a:p>
            <a:r>
              <a:rPr lang="en-US" dirty="0" smtClean="0"/>
              <a:t>Example – SSH Tunneling (2)</a:t>
            </a:r>
            <a:endParaRPr lang="en-US" dirty="0"/>
          </a:p>
        </p:txBody>
      </p:sp>
      <p:sp>
        <p:nvSpPr>
          <p:cNvPr id="3" name="Content Placeholder 2"/>
          <p:cNvSpPr>
            <a:spLocks noGrp="1"/>
          </p:cNvSpPr>
          <p:nvPr>
            <p:ph sz="half" idx="1"/>
          </p:nvPr>
        </p:nvSpPr>
        <p:spPr>
          <a:xfrm>
            <a:off x="319088" y="3115057"/>
            <a:ext cx="9397936" cy="3334512"/>
          </a:xfrm>
        </p:spPr>
        <p:txBody>
          <a:bodyPr/>
          <a:lstStyle/>
          <a:p>
            <a:r>
              <a:rPr lang="en-US" sz="2600" dirty="0" smtClean="0"/>
              <a:t>SSH tunneling allows a host to login to </a:t>
            </a:r>
            <a:r>
              <a:rPr lang="en-US" sz="2600" dirty="0" smtClean="0"/>
              <a:t>an app that can only run locally on a remote server</a:t>
            </a:r>
            <a:endParaRPr lang="en-US" sz="2600" dirty="0" smtClean="0"/>
          </a:p>
          <a:p>
            <a:r>
              <a:rPr lang="en-US" sz="2400" dirty="0" err="1" smtClean="0">
                <a:latin typeface="Courier New" pitchFamily="49" charset="0"/>
                <a:cs typeface="Courier New" pitchFamily="49" charset="0"/>
              </a:rPr>
              <a:t>ssh</a:t>
            </a:r>
            <a:r>
              <a:rPr lang="en-US" sz="2400" dirty="0" smtClean="0">
                <a:latin typeface="Courier New" pitchFamily="49" charset="0"/>
                <a:cs typeface="Courier New" pitchFamily="49" charset="0"/>
              </a:rPr>
              <a:t> –L </a:t>
            </a:r>
            <a:r>
              <a:rPr lang="en-US" sz="2400" dirty="0" smtClean="0">
                <a:latin typeface="Courier New" pitchFamily="49" charset="0"/>
                <a:cs typeface="Courier New" pitchFamily="49" charset="0"/>
              </a:rPr>
              <a:t>8888</a:t>
            </a:r>
            <a:r>
              <a:rPr lang="en-US" sz="2400" dirty="0" smtClean="0">
                <a:latin typeface="Courier New" pitchFamily="49" charset="0"/>
                <a:cs typeface="Courier New" pitchFamily="49" charset="0"/>
              </a:rPr>
              <a:t>:</a:t>
            </a:r>
            <a:r>
              <a:rPr lang="en-US" sz="2400" i="1" dirty="0" smtClean="0">
                <a:latin typeface="Courier New" pitchFamily="49" charset="0"/>
                <a:cs typeface="Courier New" pitchFamily="49" charset="0"/>
              </a:rPr>
              <a:t>localhost</a:t>
            </a:r>
            <a:r>
              <a:rPr lang="en-US" sz="2400" dirty="0" smtClean="0">
                <a:latin typeface="Courier New" pitchFamily="49" charset="0"/>
                <a:cs typeface="Courier New" pitchFamily="49" charset="0"/>
              </a:rPr>
              <a:t>:5432 </a:t>
            </a:r>
            <a:r>
              <a:rPr lang="en-US" sz="2400" i="1" dirty="0" err="1" smtClean="0">
                <a:latin typeface="Courier New" pitchFamily="49" charset="0"/>
                <a:cs typeface="Courier New" pitchFamily="49" charset="0"/>
              </a:rPr>
              <a:t>user@targetSystem</a:t>
            </a:r>
            <a:r>
              <a:rPr lang="en-US" sz="2600" dirty="0" smtClean="0">
                <a:cs typeface="Courier New" pitchFamily="49" charset="0"/>
              </a:rPr>
              <a:t> </a:t>
            </a:r>
            <a:r>
              <a:rPr lang="en-US" sz="2600" dirty="0" smtClean="0"/>
              <a:t>opens SSH connection for </a:t>
            </a:r>
            <a:r>
              <a:rPr lang="en-US" sz="2600" i="1" dirty="0" smtClean="0"/>
              <a:t>user </a:t>
            </a:r>
            <a:r>
              <a:rPr lang="en-US" sz="2600" dirty="0" smtClean="0"/>
              <a:t>to </a:t>
            </a:r>
            <a:r>
              <a:rPr lang="en-US" sz="2600" i="1" dirty="0" err="1" smtClean="0"/>
              <a:t>targetSystem</a:t>
            </a:r>
            <a:r>
              <a:rPr lang="en-US" sz="2600" i="1" dirty="0" smtClean="0"/>
              <a:t> </a:t>
            </a:r>
            <a:r>
              <a:rPr lang="en-US" sz="2600" dirty="0" smtClean="0"/>
              <a:t>that maps local (my machine) port 8888 to port 5432 on </a:t>
            </a:r>
            <a:r>
              <a:rPr lang="en-US" sz="2600" i="1" dirty="0" err="1" smtClean="0"/>
              <a:t>targetSystem</a:t>
            </a:r>
            <a:r>
              <a:rPr lang="en-US" sz="2600" dirty="0" smtClean="0"/>
              <a:t> (</a:t>
            </a:r>
            <a:r>
              <a:rPr lang="en-US" sz="2600" i="1" dirty="0" err="1" smtClean="0"/>
              <a:t>localhost</a:t>
            </a:r>
            <a:r>
              <a:rPr lang="en-US" sz="2600" dirty="0" smtClean="0"/>
              <a:t> is relative to the remote server </a:t>
            </a:r>
            <a:r>
              <a:rPr lang="en-US" sz="2600" i="1" dirty="0" err="1" smtClean="0"/>
              <a:t>targetSystem</a:t>
            </a:r>
            <a:r>
              <a:rPr lang="en-US" sz="2600" dirty="0" smtClean="0"/>
              <a:t>)</a:t>
            </a:r>
            <a:endParaRPr lang="en-US" sz="1800" dirty="0" smtClean="0"/>
          </a:p>
          <a:p>
            <a:pPr lvl="1"/>
            <a:endParaRPr lang="en-US" sz="2200" dirty="0" smtClean="0"/>
          </a:p>
          <a:p>
            <a:endParaRPr lang="en-US" sz="2600" dirty="0"/>
          </a:p>
        </p:txBody>
      </p:sp>
      <p:grpSp>
        <p:nvGrpSpPr>
          <p:cNvPr id="16" name="Group 23"/>
          <p:cNvGrpSpPr/>
          <p:nvPr/>
        </p:nvGrpSpPr>
        <p:grpSpPr>
          <a:xfrm>
            <a:off x="1917896" y="1828572"/>
            <a:ext cx="5854264" cy="973880"/>
            <a:chOff x="943891" y="6785554"/>
            <a:chExt cx="5854264" cy="973880"/>
          </a:xfrm>
        </p:grpSpPr>
        <p:sp>
          <p:nvSpPr>
            <p:cNvPr id="7" name="Oval 6"/>
            <p:cNvSpPr/>
            <p:nvPr/>
          </p:nvSpPr>
          <p:spPr bwMode="auto">
            <a:xfrm>
              <a:off x="4323281" y="680111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 name="Oval 4"/>
            <p:cNvSpPr/>
            <p:nvPr/>
          </p:nvSpPr>
          <p:spPr bwMode="auto">
            <a:xfrm>
              <a:off x="2191243" y="679812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 name="Can 5"/>
            <p:cNvSpPr/>
            <p:nvPr/>
          </p:nvSpPr>
          <p:spPr bwMode="auto">
            <a:xfrm rot="16200000" flipH="1">
              <a:off x="3517214" y="6343679"/>
              <a:ext cx="224111" cy="1680841"/>
            </a:xfrm>
            <a:prstGeom prst="can">
              <a:avLst/>
            </a:prstGeom>
            <a:solidFill>
              <a:srgbClr val="CAFEB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Oval 8"/>
            <p:cNvSpPr/>
            <p:nvPr/>
          </p:nvSpPr>
          <p:spPr bwMode="auto">
            <a:xfrm>
              <a:off x="4782230" y="6931865"/>
              <a:ext cx="264941" cy="48905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Oval 9"/>
            <p:cNvSpPr/>
            <p:nvPr/>
          </p:nvSpPr>
          <p:spPr bwMode="auto">
            <a:xfrm>
              <a:off x="2315294" y="6934598"/>
              <a:ext cx="264941" cy="48905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TextBox 10"/>
            <p:cNvSpPr txBox="1"/>
            <p:nvPr/>
          </p:nvSpPr>
          <p:spPr>
            <a:xfrm>
              <a:off x="1290174" y="7333510"/>
              <a:ext cx="950903" cy="276999"/>
            </a:xfrm>
            <a:prstGeom prst="rect">
              <a:avLst/>
            </a:prstGeom>
            <a:noFill/>
          </p:spPr>
          <p:txBody>
            <a:bodyPr wrap="none" lIns="0" tIns="0" rIns="0" bIns="0" rtlCol="0">
              <a:spAutoFit/>
            </a:bodyPr>
            <a:lstStyle/>
            <a:p>
              <a:r>
                <a:rPr lang="en-US" i="1" dirty="0" err="1" smtClean="0">
                  <a:latin typeface="+mn-lt"/>
                </a:rPr>
                <a:t>myHost</a:t>
              </a:r>
              <a:endParaRPr lang="en-US" i="1" dirty="0">
                <a:latin typeface="+mn-lt"/>
              </a:endParaRPr>
            </a:p>
          </p:txBody>
        </p:sp>
        <p:sp>
          <p:nvSpPr>
            <p:cNvPr id="13" name="TextBox 12"/>
            <p:cNvSpPr txBox="1"/>
            <p:nvPr/>
          </p:nvSpPr>
          <p:spPr>
            <a:xfrm>
              <a:off x="4980880" y="7482435"/>
              <a:ext cx="1632693" cy="276999"/>
            </a:xfrm>
            <a:prstGeom prst="rect">
              <a:avLst/>
            </a:prstGeom>
            <a:noFill/>
          </p:spPr>
          <p:txBody>
            <a:bodyPr wrap="none" lIns="0" tIns="0" rIns="0" bIns="0" rtlCol="0">
              <a:spAutoFit/>
            </a:bodyPr>
            <a:lstStyle/>
            <a:p>
              <a:r>
                <a:rPr lang="en-US" i="1" dirty="0" err="1" smtClean="0">
                  <a:latin typeface="+mn-lt"/>
                </a:rPr>
                <a:t>targetSystem</a:t>
              </a:r>
              <a:endParaRPr lang="en-US" i="1" dirty="0">
                <a:latin typeface="+mn-lt"/>
              </a:endParaRPr>
            </a:p>
          </p:txBody>
        </p:sp>
        <p:sp>
          <p:nvSpPr>
            <p:cNvPr id="14" name="TextBox 13"/>
            <p:cNvSpPr txBox="1"/>
            <p:nvPr/>
          </p:nvSpPr>
          <p:spPr>
            <a:xfrm>
              <a:off x="943891" y="6785554"/>
              <a:ext cx="1088524" cy="276999"/>
            </a:xfrm>
            <a:prstGeom prst="rect">
              <a:avLst/>
            </a:prstGeom>
            <a:noFill/>
          </p:spPr>
          <p:txBody>
            <a:bodyPr wrap="none" lIns="0" tIns="0" rIns="0" bIns="0" rtlCol="0">
              <a:spAutoFit/>
            </a:bodyPr>
            <a:lstStyle/>
            <a:p>
              <a:r>
                <a:rPr lang="en-US" i="1" dirty="0" err="1" smtClean="0">
                  <a:latin typeface="+mn-lt"/>
                </a:rPr>
                <a:t>myClient</a:t>
              </a:r>
              <a:endParaRPr lang="en-US" i="1" dirty="0">
                <a:latin typeface="+mn-lt"/>
              </a:endParaRPr>
            </a:p>
          </p:txBody>
        </p:sp>
        <p:sp>
          <p:nvSpPr>
            <p:cNvPr id="15" name="TextBox 14"/>
            <p:cNvSpPr txBox="1"/>
            <p:nvPr/>
          </p:nvSpPr>
          <p:spPr>
            <a:xfrm>
              <a:off x="5458624" y="6979631"/>
              <a:ext cx="1339531" cy="276999"/>
            </a:xfrm>
            <a:prstGeom prst="rect">
              <a:avLst/>
            </a:prstGeom>
            <a:noFill/>
          </p:spPr>
          <p:txBody>
            <a:bodyPr wrap="none" lIns="0" tIns="0" rIns="0" bIns="0" rtlCol="0">
              <a:spAutoFit/>
            </a:bodyPr>
            <a:lstStyle/>
            <a:p>
              <a:r>
                <a:rPr lang="en-US" i="1" dirty="0" err="1" smtClean="0">
                  <a:latin typeface="+mn-lt"/>
                </a:rPr>
                <a:t>remoteApp</a:t>
              </a:r>
              <a:endParaRPr lang="en-US" i="1" dirty="0">
                <a:latin typeface="+mn-lt"/>
              </a:endParaRPr>
            </a:p>
          </p:txBody>
        </p:sp>
        <p:cxnSp>
          <p:nvCxnSpPr>
            <p:cNvPr id="17" name="Straight Arrow Connector 16"/>
            <p:cNvCxnSpPr>
              <a:stCxn id="15" idx="1"/>
              <a:endCxn id="9" idx="7"/>
            </p:cNvCxnSpPr>
            <p:nvPr/>
          </p:nvCxnSpPr>
          <p:spPr bwMode="auto">
            <a:xfrm flipH="1" flipV="1">
              <a:off x="5008371" y="7003486"/>
              <a:ext cx="450253" cy="1146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a:stCxn id="14" idx="3"/>
              <a:endCxn id="10" idx="1"/>
            </p:cNvCxnSpPr>
            <p:nvPr/>
          </p:nvCxnSpPr>
          <p:spPr bwMode="auto">
            <a:xfrm>
              <a:off x="2032415" y="6924054"/>
              <a:ext cx="321679" cy="8216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Freeform 19"/>
            <p:cNvSpPr/>
            <p:nvPr/>
          </p:nvSpPr>
          <p:spPr bwMode="auto">
            <a:xfrm>
              <a:off x="2564792" y="7171651"/>
              <a:ext cx="2215827" cy="45719"/>
            </a:xfrm>
            <a:custGeom>
              <a:avLst/>
              <a:gdLst>
                <a:gd name="connsiteX0" fmla="*/ 0 w 5129582"/>
                <a:gd name="connsiteY0" fmla="*/ 29052 h 186761"/>
                <a:gd name="connsiteX1" fmla="*/ 298810 w 5129582"/>
                <a:gd name="connsiteY1" fmla="*/ 78855 h 186761"/>
                <a:gd name="connsiteX2" fmla="*/ 1145440 w 5129582"/>
                <a:gd name="connsiteY2" fmla="*/ 29052 h 186761"/>
                <a:gd name="connsiteX3" fmla="*/ 1979620 w 5129582"/>
                <a:gd name="connsiteY3" fmla="*/ 78855 h 186761"/>
                <a:gd name="connsiteX4" fmla="*/ 2813799 w 5129582"/>
                <a:gd name="connsiteY4" fmla="*/ 16601 h 186761"/>
                <a:gd name="connsiteX5" fmla="*/ 3909438 w 5129582"/>
                <a:gd name="connsiteY5" fmla="*/ 178461 h 186761"/>
                <a:gd name="connsiteX6" fmla="*/ 5129582 w 5129582"/>
                <a:gd name="connsiteY6" fmla="*/ 66404 h 1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29582" h="186761">
                  <a:moveTo>
                    <a:pt x="0" y="29052"/>
                  </a:moveTo>
                  <a:cubicBezTo>
                    <a:pt x="53951" y="53953"/>
                    <a:pt x="107903" y="78855"/>
                    <a:pt x="298810" y="78855"/>
                  </a:cubicBezTo>
                  <a:cubicBezTo>
                    <a:pt x="489717" y="78855"/>
                    <a:pt x="865305" y="29052"/>
                    <a:pt x="1145440" y="29052"/>
                  </a:cubicBezTo>
                  <a:cubicBezTo>
                    <a:pt x="1425575" y="29052"/>
                    <a:pt x="1701560" y="80930"/>
                    <a:pt x="1979620" y="78855"/>
                  </a:cubicBezTo>
                  <a:cubicBezTo>
                    <a:pt x="2257680" y="76780"/>
                    <a:pt x="2492163" y="0"/>
                    <a:pt x="2813799" y="16601"/>
                  </a:cubicBezTo>
                  <a:cubicBezTo>
                    <a:pt x="3135435" y="33202"/>
                    <a:pt x="3523474" y="170161"/>
                    <a:pt x="3909438" y="178461"/>
                  </a:cubicBezTo>
                  <a:cubicBezTo>
                    <a:pt x="4295402" y="186761"/>
                    <a:pt x="5129582" y="66404"/>
                    <a:pt x="5129582" y="66404"/>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4" name="Slide Number Placeholder 3"/>
          <p:cNvSpPr>
            <a:spLocks noGrp="1"/>
          </p:cNvSpPr>
          <p:nvPr>
            <p:ph type="sldNum" sz="quarter" idx="10"/>
          </p:nvPr>
        </p:nvSpPr>
        <p:spPr/>
        <p:txBody>
          <a:bodyPr/>
          <a:lstStyle/>
          <a:p>
            <a:fld id="{B6C40C6F-D635-A545-9B39-8A1DFEF5E263}"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Remote Port Forwarding</a:t>
            </a:r>
            <a:endParaRPr lang="en-US" dirty="0"/>
          </a:p>
        </p:txBody>
      </p:sp>
      <p:sp>
        <p:nvSpPr>
          <p:cNvPr id="7" name="Content Placeholder 6"/>
          <p:cNvSpPr>
            <a:spLocks noGrp="1"/>
          </p:cNvSpPr>
          <p:nvPr>
            <p:ph idx="1"/>
          </p:nvPr>
        </p:nvSpPr>
        <p:spPr>
          <a:xfrm>
            <a:off x="63056" y="5113877"/>
            <a:ext cx="8885237" cy="2621947"/>
          </a:xfrm>
        </p:spPr>
        <p:txBody>
          <a:bodyPr>
            <a:normAutofit/>
          </a:bodyPr>
          <a:lstStyle/>
          <a:p>
            <a:pPr>
              <a:lnSpc>
                <a:spcPct val="110000"/>
              </a:lnSpc>
            </a:pPr>
            <a:r>
              <a:rPr lang="en-US" sz="2400" dirty="0" smtClean="0"/>
              <a:t>For more on </a:t>
            </a:r>
            <a:r>
              <a:rPr lang="en-US" sz="2400" dirty="0" err="1" smtClean="0"/>
              <a:t>ssh</a:t>
            </a:r>
            <a:r>
              <a:rPr lang="en-US" sz="2400" dirty="0" smtClean="0"/>
              <a:t>, see man pages (</a:t>
            </a:r>
            <a:r>
              <a:rPr lang="en-US" sz="2400" dirty="0" err="1" smtClean="0"/>
              <a:t>MacOs</a:t>
            </a:r>
            <a:r>
              <a:rPr lang="en-US" sz="2400" dirty="0" smtClean="0"/>
              <a:t>, Linux)</a:t>
            </a:r>
          </a:p>
          <a:p>
            <a:pPr lvl="1">
              <a:lnSpc>
                <a:spcPct val="110000"/>
              </a:lnSpc>
            </a:pPr>
            <a:r>
              <a:rPr lang="en-US" sz="2000" i="1" dirty="0" smtClean="0"/>
              <a:t>man </a:t>
            </a:r>
            <a:r>
              <a:rPr lang="en-US" sz="2000" i="1" dirty="0" err="1" smtClean="0"/>
              <a:t>ssh</a:t>
            </a:r>
            <a:r>
              <a:rPr lang="en-US" sz="2000" dirty="0" smtClean="0"/>
              <a:t> and </a:t>
            </a:r>
            <a:r>
              <a:rPr lang="en-US" sz="2000" i="1" dirty="0" smtClean="0"/>
              <a:t>man –s8 </a:t>
            </a:r>
            <a:r>
              <a:rPr lang="en-US" sz="2000" i="1" dirty="0" err="1" smtClean="0"/>
              <a:t>sshd</a:t>
            </a:r>
            <a:endParaRPr lang="en-US" sz="2000" i="1" dirty="0" smtClean="0"/>
          </a:p>
          <a:p>
            <a:pPr>
              <a:lnSpc>
                <a:spcPct val="110000"/>
              </a:lnSpc>
            </a:pPr>
            <a:r>
              <a:rPr lang="en-US" sz="2400" dirty="0" smtClean="0"/>
              <a:t>Useful illustrations available at https</a:t>
            </a:r>
            <a:r>
              <a:rPr lang="en-US" sz="2400" dirty="0" smtClean="0"/>
              <a:t>://</a:t>
            </a:r>
            <a:r>
              <a:rPr lang="en-US" sz="2400" dirty="0" smtClean="0"/>
              <a:t>unix.stackexchange.com/questions/115897/whats-ssh-port-forwarding-and-whats-the-difference-between-ssh-local-and-remote</a:t>
            </a:r>
            <a:endParaRPr lang="en-US" sz="2400" dirty="0"/>
          </a:p>
        </p:txBody>
      </p:sp>
      <p:sp>
        <p:nvSpPr>
          <p:cNvPr id="5" name="Slide Number Placeholder 4"/>
          <p:cNvSpPr>
            <a:spLocks noGrp="1"/>
          </p:cNvSpPr>
          <p:nvPr>
            <p:ph type="sldNum" sz="quarter" idx="10"/>
          </p:nvPr>
        </p:nvSpPr>
        <p:spPr/>
        <p:txBody>
          <a:bodyPr/>
          <a:lstStyle/>
          <a:p>
            <a:fld id="{B6C40C6F-D635-A545-9B39-8A1DFEF5E263}" type="slidenum">
              <a:rPr lang="en-US" smtClean="0"/>
              <a:pPr/>
              <a:t>12</a:t>
            </a:fld>
            <a:endParaRPr lang="en-US" dirty="0"/>
          </a:p>
        </p:txBody>
      </p:sp>
      <p:grpSp>
        <p:nvGrpSpPr>
          <p:cNvPr id="8" name="Group 23"/>
          <p:cNvGrpSpPr/>
          <p:nvPr/>
        </p:nvGrpSpPr>
        <p:grpSpPr>
          <a:xfrm>
            <a:off x="2200109" y="1828572"/>
            <a:ext cx="5387469" cy="973880"/>
            <a:chOff x="1226104" y="6785554"/>
            <a:chExt cx="5387469" cy="973880"/>
          </a:xfrm>
        </p:grpSpPr>
        <p:sp>
          <p:nvSpPr>
            <p:cNvPr id="9" name="Oval 8"/>
            <p:cNvSpPr/>
            <p:nvPr/>
          </p:nvSpPr>
          <p:spPr bwMode="auto">
            <a:xfrm>
              <a:off x="4323281" y="680111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 name="Oval 9"/>
            <p:cNvSpPr/>
            <p:nvPr/>
          </p:nvSpPr>
          <p:spPr bwMode="auto">
            <a:xfrm>
              <a:off x="2191243" y="6798126"/>
              <a:ext cx="722125" cy="77194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 name="Can 10"/>
            <p:cNvSpPr/>
            <p:nvPr/>
          </p:nvSpPr>
          <p:spPr bwMode="auto">
            <a:xfrm rot="16200000" flipH="1">
              <a:off x="3517214" y="6343679"/>
              <a:ext cx="224111" cy="1680841"/>
            </a:xfrm>
            <a:prstGeom prst="can">
              <a:avLst/>
            </a:prstGeom>
            <a:solidFill>
              <a:srgbClr val="CAFEB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 name="Oval 11"/>
            <p:cNvSpPr/>
            <p:nvPr/>
          </p:nvSpPr>
          <p:spPr bwMode="auto">
            <a:xfrm>
              <a:off x="4782230" y="6931865"/>
              <a:ext cx="264941" cy="48905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3" name="Oval 12"/>
            <p:cNvSpPr/>
            <p:nvPr/>
          </p:nvSpPr>
          <p:spPr bwMode="auto">
            <a:xfrm>
              <a:off x="2315294" y="6934598"/>
              <a:ext cx="264941" cy="489058"/>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TextBox 13"/>
            <p:cNvSpPr txBox="1"/>
            <p:nvPr/>
          </p:nvSpPr>
          <p:spPr>
            <a:xfrm>
              <a:off x="1290174" y="7333510"/>
              <a:ext cx="950903" cy="276999"/>
            </a:xfrm>
            <a:prstGeom prst="rect">
              <a:avLst/>
            </a:prstGeom>
            <a:noFill/>
          </p:spPr>
          <p:txBody>
            <a:bodyPr wrap="none" lIns="0" tIns="0" rIns="0" bIns="0" rtlCol="0">
              <a:spAutoFit/>
            </a:bodyPr>
            <a:lstStyle/>
            <a:p>
              <a:r>
                <a:rPr lang="en-US" i="1" dirty="0" err="1" smtClean="0">
                  <a:latin typeface="+mn-lt"/>
                </a:rPr>
                <a:t>myHost</a:t>
              </a:r>
              <a:endParaRPr lang="en-US" i="1" dirty="0">
                <a:latin typeface="+mn-lt"/>
              </a:endParaRPr>
            </a:p>
          </p:txBody>
        </p:sp>
        <p:sp>
          <p:nvSpPr>
            <p:cNvPr id="15" name="TextBox 14"/>
            <p:cNvSpPr txBox="1"/>
            <p:nvPr/>
          </p:nvSpPr>
          <p:spPr>
            <a:xfrm>
              <a:off x="5018585" y="7482435"/>
              <a:ext cx="1594988" cy="276999"/>
            </a:xfrm>
            <a:prstGeom prst="rect">
              <a:avLst/>
            </a:prstGeom>
            <a:noFill/>
          </p:spPr>
          <p:txBody>
            <a:bodyPr wrap="none" lIns="0" tIns="0" rIns="0" bIns="0" rtlCol="0">
              <a:spAutoFit/>
            </a:bodyPr>
            <a:lstStyle/>
            <a:p>
              <a:r>
                <a:rPr lang="en-US" i="1" dirty="0" err="1" smtClean="0">
                  <a:latin typeface="+mn-lt"/>
                </a:rPr>
                <a:t>server</a:t>
              </a:r>
              <a:r>
                <a:rPr lang="en-US" i="1" dirty="0" err="1" smtClean="0">
                  <a:latin typeface="+mn-lt"/>
                </a:rPr>
                <a:t>System</a:t>
              </a:r>
              <a:endParaRPr lang="en-US" i="1" dirty="0">
                <a:latin typeface="+mn-lt"/>
              </a:endParaRPr>
            </a:p>
          </p:txBody>
        </p:sp>
        <p:sp>
          <p:nvSpPr>
            <p:cNvPr id="16" name="TextBox 15"/>
            <p:cNvSpPr txBox="1"/>
            <p:nvPr/>
          </p:nvSpPr>
          <p:spPr>
            <a:xfrm>
              <a:off x="1226104" y="6785554"/>
              <a:ext cx="806311" cy="276999"/>
            </a:xfrm>
            <a:prstGeom prst="rect">
              <a:avLst/>
            </a:prstGeom>
            <a:noFill/>
          </p:spPr>
          <p:txBody>
            <a:bodyPr wrap="none" lIns="0" tIns="0" rIns="0" bIns="0" rtlCol="0">
              <a:spAutoFit/>
            </a:bodyPr>
            <a:lstStyle/>
            <a:p>
              <a:r>
                <a:rPr lang="en-US" i="1" dirty="0" err="1" smtClean="0">
                  <a:latin typeface="+mn-lt"/>
                </a:rPr>
                <a:t>myApp</a:t>
              </a:r>
              <a:endParaRPr lang="en-US" i="1" dirty="0">
                <a:latin typeface="+mn-lt"/>
              </a:endParaRPr>
            </a:p>
          </p:txBody>
        </p:sp>
        <p:sp>
          <p:nvSpPr>
            <p:cNvPr id="17" name="TextBox 16"/>
            <p:cNvSpPr txBox="1"/>
            <p:nvPr/>
          </p:nvSpPr>
          <p:spPr>
            <a:xfrm>
              <a:off x="5511116" y="6808943"/>
              <a:ext cx="665247" cy="276999"/>
            </a:xfrm>
            <a:prstGeom prst="rect">
              <a:avLst/>
            </a:prstGeom>
            <a:noFill/>
          </p:spPr>
          <p:txBody>
            <a:bodyPr wrap="none" lIns="0" tIns="0" rIns="0" bIns="0" rtlCol="0">
              <a:spAutoFit/>
            </a:bodyPr>
            <a:lstStyle/>
            <a:p>
              <a:r>
                <a:rPr lang="en-US" i="1" dirty="0" smtClean="0">
                  <a:latin typeface="+mn-lt"/>
                </a:rPr>
                <a:t>Client</a:t>
              </a:r>
              <a:endParaRPr lang="en-US" i="1" dirty="0">
                <a:latin typeface="+mn-lt"/>
              </a:endParaRPr>
            </a:p>
          </p:txBody>
        </p:sp>
        <p:cxnSp>
          <p:nvCxnSpPr>
            <p:cNvPr id="18" name="Straight Arrow Connector 17"/>
            <p:cNvCxnSpPr>
              <a:stCxn id="17" idx="1"/>
              <a:endCxn id="12" idx="7"/>
            </p:cNvCxnSpPr>
            <p:nvPr/>
          </p:nvCxnSpPr>
          <p:spPr bwMode="auto">
            <a:xfrm flipH="1">
              <a:off x="5008371" y="6947443"/>
              <a:ext cx="502745" cy="5604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a:stCxn id="16" idx="3"/>
              <a:endCxn id="13" idx="1"/>
            </p:cNvCxnSpPr>
            <p:nvPr/>
          </p:nvCxnSpPr>
          <p:spPr bwMode="auto">
            <a:xfrm>
              <a:off x="2032415" y="6924054"/>
              <a:ext cx="321679" cy="8216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Freeform 19"/>
            <p:cNvSpPr/>
            <p:nvPr/>
          </p:nvSpPr>
          <p:spPr bwMode="auto">
            <a:xfrm>
              <a:off x="2564792" y="7171651"/>
              <a:ext cx="2215827" cy="45719"/>
            </a:xfrm>
            <a:custGeom>
              <a:avLst/>
              <a:gdLst>
                <a:gd name="connsiteX0" fmla="*/ 0 w 5129582"/>
                <a:gd name="connsiteY0" fmla="*/ 29052 h 186761"/>
                <a:gd name="connsiteX1" fmla="*/ 298810 w 5129582"/>
                <a:gd name="connsiteY1" fmla="*/ 78855 h 186761"/>
                <a:gd name="connsiteX2" fmla="*/ 1145440 w 5129582"/>
                <a:gd name="connsiteY2" fmla="*/ 29052 h 186761"/>
                <a:gd name="connsiteX3" fmla="*/ 1979620 w 5129582"/>
                <a:gd name="connsiteY3" fmla="*/ 78855 h 186761"/>
                <a:gd name="connsiteX4" fmla="*/ 2813799 w 5129582"/>
                <a:gd name="connsiteY4" fmla="*/ 16601 h 186761"/>
                <a:gd name="connsiteX5" fmla="*/ 3909438 w 5129582"/>
                <a:gd name="connsiteY5" fmla="*/ 178461 h 186761"/>
                <a:gd name="connsiteX6" fmla="*/ 5129582 w 5129582"/>
                <a:gd name="connsiteY6" fmla="*/ 66404 h 1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29582" h="186761">
                  <a:moveTo>
                    <a:pt x="0" y="29052"/>
                  </a:moveTo>
                  <a:cubicBezTo>
                    <a:pt x="53951" y="53953"/>
                    <a:pt x="107903" y="78855"/>
                    <a:pt x="298810" y="78855"/>
                  </a:cubicBezTo>
                  <a:cubicBezTo>
                    <a:pt x="489717" y="78855"/>
                    <a:pt x="865305" y="29052"/>
                    <a:pt x="1145440" y="29052"/>
                  </a:cubicBezTo>
                  <a:cubicBezTo>
                    <a:pt x="1425575" y="29052"/>
                    <a:pt x="1701560" y="80930"/>
                    <a:pt x="1979620" y="78855"/>
                  </a:cubicBezTo>
                  <a:cubicBezTo>
                    <a:pt x="2257680" y="76780"/>
                    <a:pt x="2492163" y="0"/>
                    <a:pt x="2813799" y="16601"/>
                  </a:cubicBezTo>
                  <a:cubicBezTo>
                    <a:pt x="3135435" y="33202"/>
                    <a:pt x="3523474" y="170161"/>
                    <a:pt x="3909438" y="178461"/>
                  </a:cubicBezTo>
                  <a:cubicBezTo>
                    <a:pt x="4295402" y="186761"/>
                    <a:pt x="5129582" y="66404"/>
                    <a:pt x="5129582" y="66404"/>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21" name="Content Placeholder 2"/>
          <p:cNvSpPr txBox="1">
            <a:spLocks/>
          </p:cNvSpPr>
          <p:nvPr/>
        </p:nvSpPr>
        <p:spPr bwMode="auto">
          <a:xfrm>
            <a:off x="14288" y="2944369"/>
            <a:ext cx="10044112" cy="2212847"/>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ＭＳ Ｐゴシック" charset="-128"/>
              </a:rPr>
              <a:t>SSH tunneling allows a remote client to login through a remote server to an app that runs locally on my machine</a:t>
            </a:r>
          </a:p>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400" b="0" i="0" u="none" strike="noStrike" kern="0" cap="none" spc="0" normalizeH="0" baseline="0" noProof="0" dirty="0" err="1" smtClean="0">
                <a:ln>
                  <a:noFill/>
                </a:ln>
                <a:solidFill>
                  <a:schemeClr val="tx1"/>
                </a:solidFill>
                <a:effectLst/>
                <a:uLnTx/>
                <a:uFillTx/>
                <a:latin typeface="Courier New" pitchFamily="49" charset="0"/>
                <a:ea typeface="+mn-ea"/>
                <a:cs typeface="Courier New" pitchFamily="49" charset="0"/>
              </a:rPr>
              <a:t>ssh</a:t>
            </a:r>
            <a:r>
              <a:rPr kumimoji="0" lang="en-US" sz="2400" b="0" i="0" u="none" strike="noStrike" kern="0" cap="none" spc="0" normalizeH="0" baseline="0" noProof="0" dirty="0" smtClean="0">
                <a:ln>
                  <a:noFill/>
                </a:ln>
                <a:solidFill>
                  <a:schemeClr val="tx1"/>
                </a:solidFill>
                <a:effectLst/>
                <a:uLnTx/>
                <a:uFillTx/>
                <a:latin typeface="Courier New" pitchFamily="49" charset="0"/>
                <a:ea typeface="+mn-ea"/>
                <a:cs typeface="Courier New" pitchFamily="49" charset="0"/>
              </a:rPr>
              <a:t> –R 8888:</a:t>
            </a:r>
            <a:r>
              <a:rPr kumimoji="0" lang="en-US" sz="2400" b="0" i="1" u="none" strike="noStrike" kern="0" cap="none" spc="0" normalizeH="0" baseline="0" noProof="0" dirty="0" smtClean="0">
                <a:ln>
                  <a:noFill/>
                </a:ln>
                <a:solidFill>
                  <a:schemeClr val="tx1"/>
                </a:solidFill>
                <a:effectLst/>
                <a:uLnTx/>
                <a:uFillTx/>
                <a:latin typeface="Courier New" pitchFamily="49" charset="0"/>
                <a:ea typeface="+mn-ea"/>
                <a:cs typeface="Courier New" pitchFamily="49" charset="0"/>
              </a:rPr>
              <a:t>localhost</a:t>
            </a:r>
            <a:r>
              <a:rPr kumimoji="0" lang="en-US" sz="2400" b="0" i="0" u="none" strike="noStrike" kern="0" cap="none" spc="0" normalizeH="0" baseline="0" noProof="0" dirty="0" smtClean="0">
                <a:ln>
                  <a:noFill/>
                </a:ln>
                <a:solidFill>
                  <a:schemeClr val="tx1"/>
                </a:solidFill>
                <a:effectLst/>
                <a:uLnTx/>
                <a:uFillTx/>
                <a:latin typeface="Courier New" pitchFamily="49" charset="0"/>
                <a:ea typeface="+mn-ea"/>
                <a:cs typeface="Courier New" pitchFamily="49" charset="0"/>
              </a:rPr>
              <a:t>:5432 </a:t>
            </a:r>
            <a:r>
              <a:rPr kumimoji="0" lang="en-US" sz="2400" b="0" i="1" u="none" strike="noStrike" kern="0" cap="none" spc="0" normalizeH="0" baseline="0" noProof="0" dirty="0" err="1" smtClean="0">
                <a:ln>
                  <a:noFill/>
                </a:ln>
                <a:solidFill>
                  <a:schemeClr val="tx1"/>
                </a:solidFill>
                <a:effectLst/>
                <a:uLnTx/>
                <a:uFillTx/>
                <a:latin typeface="Courier New" pitchFamily="49" charset="0"/>
                <a:ea typeface="+mn-ea"/>
                <a:cs typeface="Courier New" pitchFamily="49" charset="0"/>
              </a:rPr>
              <a:t>user@targetSystem</a:t>
            </a:r>
            <a:r>
              <a:rPr kumimoji="0" lang="en-US" sz="2800" b="0" i="0" u="none" strike="noStrike" kern="0" cap="none" spc="0" normalizeH="0" baseline="0" noProof="0" dirty="0" smtClean="0">
                <a:ln>
                  <a:noFill/>
                </a:ln>
                <a:solidFill>
                  <a:schemeClr val="tx1"/>
                </a:solidFill>
                <a:effectLst/>
                <a:uLnTx/>
                <a:uFillTx/>
                <a:latin typeface="+mn-lt"/>
                <a:ea typeface="+mn-ea"/>
                <a:cs typeface="Courier New" pitchFamily="49" charset="0"/>
              </a:rPr>
              <a:t>  </a:t>
            </a:r>
            <a:r>
              <a:rPr kumimoji="0" lang="en-US" sz="2400" b="0" i="0" u="none" strike="noStrike" kern="0" cap="none" spc="0" normalizeH="0" baseline="0" noProof="0" dirty="0" smtClean="0">
                <a:ln>
                  <a:noFill/>
                </a:ln>
                <a:solidFill>
                  <a:schemeClr val="tx1"/>
                </a:solidFill>
                <a:effectLst/>
                <a:uLnTx/>
                <a:uFillTx/>
                <a:latin typeface="+mn-lt"/>
                <a:ea typeface="+mn-ea"/>
                <a:cs typeface="ＭＳ Ｐゴシック" charset="-128"/>
              </a:rPr>
              <a:t>opens SSH connection that forwards connection to port 8888 on </a:t>
            </a:r>
            <a:r>
              <a:rPr kumimoji="0" lang="en-US" sz="2400" b="0" i="1" u="none" strike="noStrike" kern="0" cap="none" spc="0" normalizeH="0" baseline="0" noProof="0" dirty="0" err="1" smtClean="0">
                <a:ln>
                  <a:noFill/>
                </a:ln>
                <a:solidFill>
                  <a:schemeClr val="tx1"/>
                </a:solidFill>
                <a:effectLst/>
                <a:uLnTx/>
                <a:uFillTx/>
                <a:latin typeface="+mn-lt"/>
                <a:ea typeface="+mn-ea"/>
                <a:cs typeface="ＭＳ Ｐゴシック" charset="-128"/>
              </a:rPr>
              <a:t>serverSystem</a:t>
            </a:r>
            <a:r>
              <a:rPr kumimoji="0" lang="en-US" sz="2400" b="0" i="0" u="none" strike="noStrike" kern="0" cap="none" spc="0" normalizeH="0" baseline="0" noProof="0" dirty="0" smtClean="0">
                <a:ln>
                  <a:noFill/>
                </a:ln>
                <a:solidFill>
                  <a:schemeClr val="tx1"/>
                </a:solidFill>
                <a:effectLst/>
                <a:uLnTx/>
                <a:uFillTx/>
                <a:latin typeface="+mn-lt"/>
                <a:ea typeface="+mn-ea"/>
                <a:cs typeface="ＭＳ Ｐゴシック" charset="-128"/>
              </a:rPr>
              <a:t> to port 5432 on </a:t>
            </a:r>
            <a:r>
              <a:rPr kumimoji="0" lang="en-US" sz="2400" b="0" i="1" u="none" strike="noStrike" kern="0" cap="none" spc="0" normalizeH="0" baseline="0" noProof="0" dirty="0" err="1" smtClean="0">
                <a:ln>
                  <a:noFill/>
                </a:ln>
                <a:solidFill>
                  <a:schemeClr val="tx1"/>
                </a:solidFill>
                <a:effectLst/>
                <a:uLnTx/>
                <a:uFillTx/>
                <a:latin typeface="+mn-lt"/>
                <a:ea typeface="+mn-ea"/>
                <a:cs typeface="ＭＳ Ｐゴシック" charset="-128"/>
              </a:rPr>
              <a:t>myHost</a:t>
            </a:r>
            <a:endParaRPr kumimoji="0" lang="en-US" sz="2400" b="0" i="0" u="none" strike="noStrike" kern="0" cap="none" spc="0" normalizeH="0" baseline="0" noProof="0" dirty="0">
              <a:ln>
                <a:noFill/>
              </a:ln>
              <a:solidFill>
                <a:schemeClr val="tx1"/>
              </a:solidFill>
              <a:effectLst/>
              <a:uLnTx/>
              <a:uFillTx/>
              <a:latin typeface="+mn-lt"/>
              <a:ea typeface="+mn-ea"/>
              <a:cs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20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fade">
                                      <p:cBhvr>
                                        <p:cTn id="12" dur="20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Mail</a:t>
            </a:r>
            <a:endParaRPr lang="en-US" dirty="0"/>
          </a:p>
        </p:txBody>
      </p:sp>
      <p:sp>
        <p:nvSpPr>
          <p:cNvPr id="3" name="Content Placeholder 2"/>
          <p:cNvSpPr>
            <a:spLocks noGrp="1"/>
          </p:cNvSpPr>
          <p:nvPr>
            <p:ph idx="1"/>
          </p:nvPr>
        </p:nvSpPr>
        <p:spPr>
          <a:xfrm>
            <a:off x="14286" y="1434543"/>
            <a:ext cx="10044113" cy="6273061"/>
          </a:xfrm>
        </p:spPr>
        <p:txBody>
          <a:bodyPr/>
          <a:lstStyle/>
          <a:p>
            <a:r>
              <a:rPr lang="en-US" sz="2800" dirty="0" smtClean="0"/>
              <a:t>Mail servers</a:t>
            </a:r>
          </a:p>
          <a:p>
            <a:pPr lvl="1"/>
            <a:r>
              <a:rPr lang="en-US" sz="2400" dirty="0" smtClean="0"/>
              <a:t>host users’ mailboxes</a:t>
            </a:r>
          </a:p>
          <a:p>
            <a:pPr lvl="1"/>
            <a:r>
              <a:rPr lang="en-US" sz="2400" dirty="0" smtClean="0"/>
              <a:t>forward mail to other servers</a:t>
            </a:r>
          </a:p>
          <a:p>
            <a:pPr lvl="2"/>
            <a:r>
              <a:rPr lang="en-US" sz="2400" dirty="0" smtClean="0"/>
              <a:t>messages held in outgoing </a:t>
            </a:r>
            <a:r>
              <a:rPr lang="en-US" sz="2400" i="1" dirty="0" smtClean="0"/>
              <a:t>message</a:t>
            </a:r>
            <a:br>
              <a:rPr lang="en-US" sz="2400" i="1" dirty="0" smtClean="0"/>
            </a:br>
            <a:r>
              <a:rPr lang="en-US" sz="2400" i="1" dirty="0" smtClean="0"/>
              <a:t> queue</a:t>
            </a:r>
            <a:r>
              <a:rPr lang="en-US" sz="2400" dirty="0" smtClean="0"/>
              <a:t> until transferred</a:t>
            </a:r>
          </a:p>
          <a:p>
            <a:r>
              <a:rPr lang="en-US" sz="2800" dirty="0" smtClean="0"/>
              <a:t>User </a:t>
            </a:r>
            <a:r>
              <a:rPr lang="en-US" sz="2800" dirty="0"/>
              <a:t>A</a:t>
            </a:r>
            <a:r>
              <a:rPr lang="en-US" sz="2800" dirty="0" smtClean="0"/>
              <a:t>gents (UA) – aka mail readers</a:t>
            </a:r>
          </a:p>
          <a:p>
            <a:pPr lvl="1"/>
            <a:r>
              <a:rPr lang="en-US" sz="2400" dirty="0" smtClean="0"/>
              <a:t>provide user interface for reading mail</a:t>
            </a:r>
          </a:p>
          <a:p>
            <a:pPr lvl="1"/>
            <a:r>
              <a:rPr lang="en-US" sz="2400" dirty="0" smtClean="0"/>
              <a:t>examples: Outlook, Thunderbird</a:t>
            </a:r>
          </a:p>
          <a:p>
            <a:pPr lvl="1"/>
            <a:r>
              <a:rPr lang="en-US" sz="2400" dirty="0" smtClean="0"/>
              <a:t>not required for web-based access (e.g. OWA)</a:t>
            </a:r>
          </a:p>
        </p:txBody>
      </p:sp>
      <p:sp>
        <p:nvSpPr>
          <p:cNvPr id="10" name="Slide Number Placeholder 9"/>
          <p:cNvSpPr>
            <a:spLocks noGrp="1"/>
          </p:cNvSpPr>
          <p:nvPr>
            <p:ph type="sldNum" sz="quarter" idx="10"/>
          </p:nvPr>
        </p:nvSpPr>
        <p:spPr/>
        <p:txBody>
          <a:bodyPr/>
          <a:lstStyle/>
          <a:p>
            <a:fld id="{B6C40C6F-D635-A545-9B39-8A1DFEF5E263}" type="slidenum">
              <a:rPr lang="en-US" smtClean="0"/>
              <a:pPr/>
              <a:t>13</a:t>
            </a:fld>
            <a:endParaRPr lang="en-US" dirty="0"/>
          </a:p>
        </p:txBody>
      </p:sp>
      <p:grpSp>
        <p:nvGrpSpPr>
          <p:cNvPr id="54" name="Group 105"/>
          <p:cNvGrpSpPr/>
          <p:nvPr/>
        </p:nvGrpSpPr>
        <p:grpSpPr>
          <a:xfrm>
            <a:off x="692762" y="5788372"/>
            <a:ext cx="8711380" cy="1705338"/>
            <a:chOff x="497389" y="5937472"/>
            <a:chExt cx="8711380" cy="1705338"/>
          </a:xfrm>
        </p:grpSpPr>
        <p:grpSp>
          <p:nvGrpSpPr>
            <p:cNvPr id="56" name="Group 84"/>
            <p:cNvGrpSpPr/>
            <p:nvPr/>
          </p:nvGrpSpPr>
          <p:grpSpPr>
            <a:xfrm>
              <a:off x="3135225" y="5937472"/>
              <a:ext cx="752723" cy="1454684"/>
              <a:chOff x="7196355" y="2933700"/>
              <a:chExt cx="436992" cy="739896"/>
            </a:xfrm>
          </p:grpSpPr>
          <p:sp>
            <p:nvSpPr>
              <p:cNvPr id="90" name="Parallelogram 89"/>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1" name="Rectangle 90"/>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2" name="Parallelogram 91"/>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3" name="Rectangle 92"/>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4" name="Rectangle 93"/>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95" name="Straight Connector 94"/>
              <p:cNvCxnSpPr>
                <a:stCxn id="90" idx="4"/>
                <a:endCxn id="90"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58" name="Group 93"/>
            <p:cNvGrpSpPr/>
            <p:nvPr/>
          </p:nvGrpSpPr>
          <p:grpSpPr>
            <a:xfrm>
              <a:off x="5620382" y="6157055"/>
              <a:ext cx="768801" cy="1485755"/>
              <a:chOff x="7196355" y="2933700"/>
              <a:chExt cx="436992" cy="739896"/>
            </a:xfrm>
          </p:grpSpPr>
          <p:sp>
            <p:nvSpPr>
              <p:cNvPr id="82" name="Parallelogram 81"/>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3" name="Rectangle 82"/>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4" name="Parallelogram 83"/>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5" name="Rectangle 84"/>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6" name="Rectangle 85"/>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87" name="Straight Connector 86"/>
              <p:cNvCxnSpPr>
                <a:stCxn id="82" idx="4"/>
                <a:endCxn id="82"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Straight Connector 87"/>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9" name="Line 69"/>
            <p:cNvSpPr>
              <a:spLocks noChangeShapeType="1"/>
            </p:cNvSpPr>
            <p:nvPr/>
          </p:nvSpPr>
          <p:spPr bwMode="auto">
            <a:xfrm>
              <a:off x="2147615" y="6900806"/>
              <a:ext cx="981393" cy="165523"/>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64" name="Line 70"/>
            <p:cNvSpPr>
              <a:spLocks noChangeShapeType="1"/>
            </p:cNvSpPr>
            <p:nvPr/>
          </p:nvSpPr>
          <p:spPr bwMode="auto">
            <a:xfrm>
              <a:off x="3900890" y="6959199"/>
              <a:ext cx="1710690" cy="34990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66" name="Line 71"/>
            <p:cNvSpPr>
              <a:spLocks noChangeShapeType="1"/>
            </p:cNvSpPr>
            <p:nvPr/>
          </p:nvSpPr>
          <p:spPr bwMode="auto">
            <a:xfrm flipV="1">
              <a:off x="6402126" y="6816644"/>
              <a:ext cx="1166379" cy="37582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71" name="Oval 78"/>
            <p:cNvSpPr>
              <a:spLocks noChangeArrowheads="1"/>
            </p:cNvSpPr>
            <p:nvPr/>
          </p:nvSpPr>
          <p:spPr bwMode="auto">
            <a:xfrm>
              <a:off x="7664710" y="6822683"/>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6</a:t>
              </a:r>
            </a:p>
          </p:txBody>
        </p:sp>
        <p:grpSp>
          <p:nvGrpSpPr>
            <p:cNvPr id="73" name="Group 80"/>
            <p:cNvGrpSpPr/>
            <p:nvPr/>
          </p:nvGrpSpPr>
          <p:grpSpPr>
            <a:xfrm>
              <a:off x="1444039" y="6672659"/>
              <a:ext cx="867128" cy="646162"/>
              <a:chOff x="1197803" y="7126238"/>
              <a:chExt cx="867128" cy="646162"/>
            </a:xfrm>
          </p:grpSpPr>
          <p:sp>
            <p:nvSpPr>
              <p:cNvPr id="80" name="laptop"/>
              <p:cNvSpPr>
                <a:spLocks noEditPoints="1" noChangeArrowheads="1"/>
              </p:cNvSpPr>
              <p:nvPr/>
            </p:nvSpPr>
            <p:spPr bwMode="auto">
              <a:xfrm>
                <a:off x="1197803" y="7126238"/>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81" name="Rectangle 80"/>
              <p:cNvSpPr/>
              <p:nvPr/>
            </p:nvSpPr>
            <p:spPr bwMode="auto">
              <a:xfrm>
                <a:off x="1448375" y="7215274"/>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grpSp>
          <p:nvGrpSpPr>
            <p:cNvPr id="75" name="Group 81"/>
            <p:cNvGrpSpPr/>
            <p:nvPr/>
          </p:nvGrpSpPr>
          <p:grpSpPr>
            <a:xfrm>
              <a:off x="7454254" y="6478396"/>
              <a:ext cx="867128" cy="646162"/>
              <a:chOff x="1197803" y="7126238"/>
              <a:chExt cx="867128" cy="646162"/>
            </a:xfrm>
          </p:grpSpPr>
          <p:sp>
            <p:nvSpPr>
              <p:cNvPr id="78" name="laptop"/>
              <p:cNvSpPr>
                <a:spLocks noEditPoints="1" noChangeArrowheads="1"/>
              </p:cNvSpPr>
              <p:nvPr/>
            </p:nvSpPr>
            <p:spPr bwMode="auto">
              <a:xfrm>
                <a:off x="1197803" y="7126238"/>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79" name="Rectangle 78"/>
              <p:cNvSpPr/>
              <p:nvPr/>
            </p:nvSpPr>
            <p:spPr bwMode="auto">
              <a:xfrm>
                <a:off x="1448375" y="7215274"/>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pic>
          <p:nvPicPr>
            <p:cNvPr id="76" name="Picture 75"/>
            <p:cNvPicPr>
              <a:picLocks noChangeAspect="1"/>
            </p:cNvPicPr>
            <p:nvPr/>
          </p:nvPicPr>
          <p:blipFill>
            <a:blip r:embed="rId3" cstate="print"/>
            <a:stretch>
              <a:fillRect/>
            </a:stretch>
          </p:blipFill>
          <p:spPr>
            <a:xfrm>
              <a:off x="497389" y="6285201"/>
              <a:ext cx="876345" cy="879643"/>
            </a:xfrm>
            <a:prstGeom prst="rect">
              <a:avLst/>
            </a:prstGeom>
          </p:spPr>
        </p:pic>
        <p:pic>
          <p:nvPicPr>
            <p:cNvPr id="77" name="Picture 76"/>
            <p:cNvPicPr>
              <a:picLocks noChangeAspect="1"/>
            </p:cNvPicPr>
            <p:nvPr/>
          </p:nvPicPr>
          <p:blipFill>
            <a:blip r:embed="rId4" cstate="print"/>
            <a:stretch>
              <a:fillRect/>
            </a:stretch>
          </p:blipFill>
          <p:spPr>
            <a:xfrm>
              <a:off x="8423849" y="6273519"/>
              <a:ext cx="784920" cy="839487"/>
            </a:xfrm>
            <a:prstGeom prst="rect">
              <a:avLst/>
            </a:prstGeom>
          </p:spPr>
        </p:pic>
      </p:grpSp>
      <p:sp>
        <p:nvSpPr>
          <p:cNvPr id="98" name="TextBox 97"/>
          <p:cNvSpPr txBox="1"/>
          <p:nvPr/>
        </p:nvSpPr>
        <p:spPr>
          <a:xfrm>
            <a:off x="4183508" y="5930303"/>
            <a:ext cx="1610349" cy="369332"/>
          </a:xfrm>
          <a:prstGeom prst="rect">
            <a:avLst/>
          </a:prstGeom>
          <a:noFill/>
        </p:spPr>
        <p:txBody>
          <a:bodyPr wrap="none" rtlCol="0" anchor="ctr">
            <a:spAutoFit/>
          </a:bodyPr>
          <a:lstStyle/>
          <a:p>
            <a:pPr algn="ctr"/>
            <a:r>
              <a:rPr lang="en-US" dirty="0" smtClean="0">
                <a:latin typeface="+mn-lt"/>
              </a:rPr>
              <a:t>Mail Servers</a:t>
            </a:r>
            <a:endParaRPr lang="en-US" dirty="0">
              <a:latin typeface="+mn-lt"/>
            </a:endParaRPr>
          </a:p>
        </p:txBody>
      </p:sp>
      <p:cxnSp>
        <p:nvCxnSpPr>
          <p:cNvPr id="12" name="Straight Arrow Connector 11"/>
          <p:cNvCxnSpPr/>
          <p:nvPr/>
        </p:nvCxnSpPr>
        <p:spPr bwMode="auto">
          <a:xfrm>
            <a:off x="5649126" y="6180149"/>
            <a:ext cx="186114" cy="15327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1" name="Straight Arrow Connector 100"/>
          <p:cNvCxnSpPr>
            <a:endCxn id="90" idx="1"/>
          </p:cNvCxnSpPr>
          <p:nvPr/>
        </p:nvCxnSpPr>
        <p:spPr bwMode="auto">
          <a:xfrm flipH="1">
            <a:off x="4083321" y="6206647"/>
            <a:ext cx="180023" cy="10342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2" name="Straight Arrow Connector 101"/>
          <p:cNvCxnSpPr/>
          <p:nvPr/>
        </p:nvCxnSpPr>
        <p:spPr bwMode="auto">
          <a:xfrm>
            <a:off x="5801526" y="6332549"/>
            <a:ext cx="186114" cy="15327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3" name="TextBox 102"/>
          <p:cNvSpPr txBox="1"/>
          <p:nvPr/>
        </p:nvSpPr>
        <p:spPr>
          <a:xfrm>
            <a:off x="1558606" y="5797670"/>
            <a:ext cx="864339" cy="646331"/>
          </a:xfrm>
          <a:prstGeom prst="rect">
            <a:avLst/>
          </a:prstGeom>
          <a:noFill/>
        </p:spPr>
        <p:txBody>
          <a:bodyPr wrap="none" rtlCol="0" anchor="ctr">
            <a:spAutoFit/>
          </a:bodyPr>
          <a:lstStyle/>
          <a:p>
            <a:pPr algn="ctr"/>
            <a:r>
              <a:rPr lang="en-US" dirty="0" smtClean="0">
                <a:latin typeface="+mn-lt"/>
              </a:rPr>
              <a:t>User</a:t>
            </a:r>
          </a:p>
          <a:p>
            <a:pPr algn="ctr"/>
            <a:r>
              <a:rPr lang="en-US" dirty="0" smtClean="0">
                <a:latin typeface="+mn-lt"/>
              </a:rPr>
              <a:t>Agent</a:t>
            </a:r>
            <a:endParaRPr lang="en-US" dirty="0">
              <a:latin typeface="+mn-lt"/>
            </a:endParaRPr>
          </a:p>
        </p:txBody>
      </p:sp>
      <p:sp>
        <p:nvSpPr>
          <p:cNvPr id="104" name="TextBox 103"/>
          <p:cNvSpPr txBox="1"/>
          <p:nvPr/>
        </p:nvSpPr>
        <p:spPr>
          <a:xfrm>
            <a:off x="7645310" y="5632580"/>
            <a:ext cx="864339" cy="646331"/>
          </a:xfrm>
          <a:prstGeom prst="rect">
            <a:avLst/>
          </a:prstGeom>
          <a:noFill/>
        </p:spPr>
        <p:txBody>
          <a:bodyPr wrap="none" rtlCol="0" anchor="ctr">
            <a:spAutoFit/>
          </a:bodyPr>
          <a:lstStyle/>
          <a:p>
            <a:pPr algn="ctr"/>
            <a:r>
              <a:rPr lang="en-US" dirty="0" smtClean="0">
                <a:latin typeface="+mn-lt"/>
              </a:rPr>
              <a:t>User</a:t>
            </a:r>
          </a:p>
          <a:p>
            <a:pPr algn="ctr"/>
            <a:r>
              <a:rPr lang="en-US" dirty="0" smtClean="0">
                <a:latin typeface="+mn-lt"/>
              </a:rPr>
              <a:t>Agent</a:t>
            </a:r>
            <a:endParaRPr lang="en-US" dirty="0">
              <a:latin typeface="+mn-lt"/>
            </a:endParaRPr>
          </a:p>
        </p:txBody>
      </p:sp>
    </p:spTree>
    <p:extLst>
      <p:ext uri="{BB962C8B-B14F-4D97-AF65-F5344CB8AC3E}">
        <p14:creationId xmlns="" xmlns:p14="http://schemas.microsoft.com/office/powerpoint/2010/main" val="334141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fade">
                                      <p:cBhvr>
                                        <p:cTn id="35" dur="2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SMTP</a:t>
            </a:r>
            <a:endParaRPr lang="en-US" dirty="0"/>
          </a:p>
        </p:txBody>
      </p:sp>
      <p:sp>
        <p:nvSpPr>
          <p:cNvPr id="3" name="Content Placeholder 2"/>
          <p:cNvSpPr>
            <a:spLocks noGrp="1"/>
          </p:cNvSpPr>
          <p:nvPr>
            <p:ph idx="1"/>
          </p:nvPr>
        </p:nvSpPr>
        <p:spPr>
          <a:xfrm>
            <a:off x="14287" y="2087649"/>
            <a:ext cx="6154563" cy="5638100"/>
          </a:xfrm>
        </p:spPr>
        <p:txBody>
          <a:bodyPr/>
          <a:lstStyle/>
          <a:p>
            <a:r>
              <a:rPr lang="en-US" sz="2800" dirty="0" smtClean="0"/>
              <a:t>Simple Mail Transfer Protocol </a:t>
            </a:r>
            <a:br>
              <a:rPr lang="en-US" sz="2800" dirty="0" smtClean="0"/>
            </a:br>
            <a:r>
              <a:rPr lang="en-US" sz="2800" dirty="0" smtClean="0"/>
              <a:t>(SMTP)</a:t>
            </a:r>
          </a:p>
          <a:p>
            <a:pPr lvl="1"/>
            <a:r>
              <a:rPr lang="en-US" sz="2400" dirty="0" smtClean="0"/>
              <a:t>used by originating mail server to send email to destination server</a:t>
            </a:r>
          </a:p>
          <a:p>
            <a:pPr lvl="1"/>
            <a:r>
              <a:rPr lang="en-US" sz="2400" dirty="0" smtClean="0"/>
              <a:t>also used by user agents to hand off email to “home server”</a:t>
            </a:r>
          </a:p>
        </p:txBody>
      </p:sp>
      <p:grpSp>
        <p:nvGrpSpPr>
          <p:cNvPr id="52" name="Group 51"/>
          <p:cNvGrpSpPr/>
          <p:nvPr/>
        </p:nvGrpSpPr>
        <p:grpSpPr>
          <a:xfrm>
            <a:off x="6417474" y="2402705"/>
            <a:ext cx="3462198" cy="4832048"/>
            <a:chOff x="6417474" y="2402705"/>
            <a:chExt cx="3462198" cy="4832048"/>
          </a:xfrm>
        </p:grpSpPr>
        <p:sp>
          <p:nvSpPr>
            <p:cNvPr id="4" name="laptop"/>
            <p:cNvSpPr>
              <a:spLocks noEditPoints="1" noChangeArrowheads="1"/>
            </p:cNvSpPr>
            <p:nvPr/>
          </p:nvSpPr>
          <p:spPr bwMode="auto">
            <a:xfrm>
              <a:off x="7991840" y="5982613"/>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grpSp>
          <p:nvGrpSpPr>
            <p:cNvPr id="21" name="Group 20"/>
            <p:cNvGrpSpPr/>
            <p:nvPr/>
          </p:nvGrpSpPr>
          <p:grpSpPr>
            <a:xfrm>
              <a:off x="6896657" y="3351119"/>
              <a:ext cx="557004" cy="1076446"/>
              <a:chOff x="7196355" y="2933700"/>
              <a:chExt cx="436992" cy="739896"/>
            </a:xfrm>
          </p:grpSpPr>
          <p:sp>
            <p:nvSpPr>
              <p:cNvPr id="5" name="Parallelogram 4"/>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 name="Rectangle 5"/>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 name="Parallelogram 6"/>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 name="Rectangle 7"/>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Rectangle 8"/>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5" name="Straight Connector 14"/>
              <p:cNvCxnSpPr>
                <a:stCxn id="5" idx="4"/>
                <a:endCxn id="5"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28" name="Group 27"/>
            <p:cNvGrpSpPr/>
            <p:nvPr/>
          </p:nvGrpSpPr>
          <p:grpSpPr>
            <a:xfrm>
              <a:off x="8837506" y="2738916"/>
              <a:ext cx="557004" cy="1076446"/>
              <a:chOff x="7196355" y="2933700"/>
              <a:chExt cx="436992" cy="739896"/>
            </a:xfrm>
          </p:grpSpPr>
          <p:sp>
            <p:nvSpPr>
              <p:cNvPr id="29" name="Parallelogram 28"/>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0" name="Rectangle 29"/>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1" name="Parallelogram 30"/>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2" name="Rectangle 31"/>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3" name="Rectangle 32"/>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34" name="Straight Connector 33"/>
              <p:cNvCxnSpPr>
                <a:stCxn id="29" idx="4"/>
                <a:endCxn id="29"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37" name="Group 36"/>
            <p:cNvGrpSpPr/>
            <p:nvPr/>
          </p:nvGrpSpPr>
          <p:grpSpPr>
            <a:xfrm>
              <a:off x="9236141" y="4977777"/>
              <a:ext cx="557004" cy="1076446"/>
              <a:chOff x="7196355" y="2933700"/>
              <a:chExt cx="436992" cy="739896"/>
            </a:xfrm>
          </p:grpSpPr>
          <p:sp>
            <p:nvSpPr>
              <p:cNvPr id="38" name="Parallelogram 37"/>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9" name="Rectangle 38"/>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0" name="Parallelogram 39"/>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1" name="Rectangle 40"/>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2" name="Rectangle 41"/>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43" name="Straight Connector 42"/>
              <p:cNvCxnSpPr>
                <a:stCxn id="38" idx="4"/>
                <a:endCxn id="38"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Connector 44"/>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46" name="Cloud"/>
            <p:cNvSpPr>
              <a:spLocks noChangeAspect="1" noEditPoints="1" noChangeArrowheads="1"/>
            </p:cNvSpPr>
            <p:nvPr/>
          </p:nvSpPr>
          <p:spPr bwMode="auto">
            <a:xfrm>
              <a:off x="7334021" y="4030376"/>
              <a:ext cx="2031141" cy="123114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47" name="laptop"/>
            <p:cNvSpPr>
              <a:spLocks noEditPoints="1" noChangeArrowheads="1"/>
            </p:cNvSpPr>
            <p:nvPr/>
          </p:nvSpPr>
          <p:spPr bwMode="auto">
            <a:xfrm>
              <a:off x="9012544" y="6588591"/>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8" name="laptop"/>
            <p:cNvSpPr>
              <a:spLocks noEditPoints="1" noChangeArrowheads="1"/>
            </p:cNvSpPr>
            <p:nvPr/>
          </p:nvSpPr>
          <p:spPr bwMode="auto">
            <a:xfrm>
              <a:off x="7768406" y="2402705"/>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9" name="laptop"/>
            <p:cNvSpPr>
              <a:spLocks noEditPoints="1" noChangeArrowheads="1"/>
            </p:cNvSpPr>
            <p:nvPr/>
          </p:nvSpPr>
          <p:spPr bwMode="auto">
            <a:xfrm>
              <a:off x="6417474" y="4939635"/>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cxnSp>
          <p:nvCxnSpPr>
            <p:cNvPr id="51" name="Straight Connector 50"/>
            <p:cNvCxnSpPr>
              <a:stCxn id="48" idx="3"/>
              <a:endCxn id="31" idx="2"/>
            </p:cNvCxnSpPr>
            <p:nvPr/>
          </p:nvCxnSpPr>
          <p:spPr bwMode="auto">
            <a:xfrm>
              <a:off x="8504140" y="2617285"/>
              <a:ext cx="446751" cy="27855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a:stCxn id="47" idx="4"/>
              <a:endCxn id="39" idx="2"/>
            </p:cNvCxnSpPr>
            <p:nvPr/>
          </p:nvCxnSpPr>
          <p:spPr bwMode="auto">
            <a:xfrm flipH="1" flipV="1">
              <a:off x="9402773" y="6053326"/>
              <a:ext cx="43335" cy="53526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 name="Straight Connector 54"/>
            <p:cNvCxnSpPr>
              <a:stCxn id="4" idx="2"/>
              <a:endCxn id="39" idx="1"/>
            </p:cNvCxnSpPr>
            <p:nvPr/>
          </p:nvCxnSpPr>
          <p:spPr bwMode="auto">
            <a:xfrm flipV="1">
              <a:off x="8727574" y="5672930"/>
              <a:ext cx="508567" cy="3096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a:stCxn id="49" idx="4"/>
              <a:endCxn id="6" idx="2"/>
            </p:cNvCxnSpPr>
            <p:nvPr/>
          </p:nvCxnSpPr>
          <p:spPr bwMode="auto">
            <a:xfrm flipV="1">
              <a:off x="6851038" y="4426668"/>
              <a:ext cx="212251" cy="51296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0" name="Freeform 59"/>
            <p:cNvSpPr/>
            <p:nvPr/>
          </p:nvSpPr>
          <p:spPr bwMode="auto">
            <a:xfrm>
              <a:off x="7451867" y="3810063"/>
              <a:ext cx="1503333" cy="682529"/>
            </a:xfrm>
            <a:custGeom>
              <a:avLst/>
              <a:gdLst>
                <a:gd name="connsiteX0" fmla="*/ 0 w 1503333"/>
                <a:gd name="connsiteY0" fmla="*/ 103676 h 682529"/>
                <a:gd name="connsiteX1" fmla="*/ 414712 w 1503333"/>
                <a:gd name="connsiteY1" fmla="*/ 518376 h 682529"/>
                <a:gd name="connsiteX2" fmla="*/ 1075661 w 1503333"/>
                <a:gd name="connsiteY2" fmla="*/ 596133 h 682529"/>
                <a:gd name="connsiteX3" fmla="*/ 1503333 w 1503333"/>
                <a:gd name="connsiteY3" fmla="*/ 0 h 682529"/>
              </a:gdLst>
              <a:ahLst/>
              <a:cxnLst>
                <a:cxn ang="0">
                  <a:pos x="connsiteX0" y="connsiteY0"/>
                </a:cxn>
                <a:cxn ang="0">
                  <a:pos x="connsiteX1" y="connsiteY1"/>
                </a:cxn>
                <a:cxn ang="0">
                  <a:pos x="connsiteX2" y="connsiteY2"/>
                </a:cxn>
                <a:cxn ang="0">
                  <a:pos x="connsiteX3" y="connsiteY3"/>
                </a:cxn>
              </a:cxnLst>
              <a:rect l="l" t="t" r="r" b="b"/>
              <a:pathLst>
                <a:path w="1503333" h="682529">
                  <a:moveTo>
                    <a:pt x="0" y="103676"/>
                  </a:moveTo>
                  <a:cubicBezTo>
                    <a:pt x="117717" y="269988"/>
                    <a:pt x="235435" y="436300"/>
                    <a:pt x="414712" y="518376"/>
                  </a:cubicBezTo>
                  <a:cubicBezTo>
                    <a:pt x="593989" y="600452"/>
                    <a:pt x="894224" y="682529"/>
                    <a:pt x="1075661" y="596133"/>
                  </a:cubicBezTo>
                  <a:cubicBezTo>
                    <a:pt x="1257098" y="509737"/>
                    <a:pt x="1503333" y="0"/>
                    <a:pt x="1503333" y="0"/>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61" name="Freeform 60"/>
            <p:cNvSpPr/>
            <p:nvPr/>
          </p:nvSpPr>
          <p:spPr bwMode="auto">
            <a:xfrm>
              <a:off x="7309309" y="4302521"/>
              <a:ext cx="1943966" cy="971955"/>
            </a:xfrm>
            <a:custGeom>
              <a:avLst/>
              <a:gdLst>
                <a:gd name="connsiteX0" fmla="*/ 0 w 1943966"/>
                <a:gd name="connsiteY0" fmla="*/ 0 h 971955"/>
                <a:gd name="connsiteX1" fmla="*/ 518391 w 1943966"/>
                <a:gd name="connsiteY1" fmla="*/ 336944 h 971955"/>
                <a:gd name="connsiteX2" fmla="*/ 1503333 w 1943966"/>
                <a:gd name="connsiteY2" fmla="*/ 738685 h 971955"/>
                <a:gd name="connsiteX3" fmla="*/ 1943966 w 1943966"/>
                <a:gd name="connsiteY3" fmla="*/ 971955 h 971955"/>
              </a:gdLst>
              <a:ahLst/>
              <a:cxnLst>
                <a:cxn ang="0">
                  <a:pos x="connsiteX0" y="connsiteY0"/>
                </a:cxn>
                <a:cxn ang="0">
                  <a:pos x="connsiteX1" y="connsiteY1"/>
                </a:cxn>
                <a:cxn ang="0">
                  <a:pos x="connsiteX2" y="connsiteY2"/>
                </a:cxn>
                <a:cxn ang="0">
                  <a:pos x="connsiteX3" y="connsiteY3"/>
                </a:cxn>
              </a:cxnLst>
              <a:rect l="l" t="t" r="r" b="b"/>
              <a:pathLst>
                <a:path w="1943966" h="971955">
                  <a:moveTo>
                    <a:pt x="0" y="0"/>
                  </a:moveTo>
                  <a:cubicBezTo>
                    <a:pt x="133918" y="106915"/>
                    <a:pt x="267836" y="213830"/>
                    <a:pt x="518391" y="336944"/>
                  </a:cubicBezTo>
                  <a:cubicBezTo>
                    <a:pt x="768947" y="460058"/>
                    <a:pt x="1265737" y="632850"/>
                    <a:pt x="1503333" y="738685"/>
                  </a:cubicBezTo>
                  <a:cubicBezTo>
                    <a:pt x="1740929" y="844520"/>
                    <a:pt x="1943966" y="971955"/>
                    <a:pt x="1943966" y="971955"/>
                  </a:cubicBez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62" name="Freeform 61"/>
            <p:cNvSpPr/>
            <p:nvPr/>
          </p:nvSpPr>
          <p:spPr bwMode="auto">
            <a:xfrm>
              <a:off x="8968160" y="3823023"/>
              <a:ext cx="440632" cy="1257062"/>
            </a:xfrm>
            <a:custGeom>
              <a:avLst/>
              <a:gdLst>
                <a:gd name="connsiteX0" fmla="*/ 440632 w 440632"/>
                <a:gd name="connsiteY0" fmla="*/ 1257062 h 1257062"/>
                <a:gd name="connsiteX1" fmla="*/ 155517 w 440632"/>
                <a:gd name="connsiteY1" fmla="*/ 997874 h 1257062"/>
                <a:gd name="connsiteX2" fmla="*/ 51839 w 440632"/>
                <a:gd name="connsiteY2" fmla="*/ 829401 h 1257062"/>
                <a:gd name="connsiteX3" fmla="*/ 0 w 440632"/>
                <a:gd name="connsiteY3" fmla="*/ 466538 h 1257062"/>
                <a:gd name="connsiteX4" fmla="*/ 90718 w 440632"/>
                <a:gd name="connsiteY4" fmla="*/ 0 h 12570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632" h="1257062">
                  <a:moveTo>
                    <a:pt x="440632" y="1257062"/>
                  </a:moveTo>
                  <a:lnTo>
                    <a:pt x="155517" y="997874"/>
                  </a:lnTo>
                  <a:lnTo>
                    <a:pt x="51839" y="829401"/>
                  </a:lnTo>
                  <a:lnTo>
                    <a:pt x="0" y="466538"/>
                  </a:lnTo>
                  <a:lnTo>
                    <a:pt x="90718" y="0"/>
                  </a:lnTo>
                </a:path>
              </a:pathLst>
            </a:custGeom>
            <a:noFill/>
            <a:ln w="12700" cap="flat" cmpd="sng" algn="ctr">
              <a:solidFill>
                <a:schemeClr val="tx1"/>
              </a:solidFill>
              <a:prstDash val="solid"/>
              <a:round/>
              <a:headEnd type="arrow"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63" name="TextBox 62"/>
            <p:cNvSpPr txBox="1"/>
            <p:nvPr/>
          </p:nvSpPr>
          <p:spPr>
            <a:xfrm>
              <a:off x="8124789" y="4466938"/>
              <a:ext cx="818441" cy="369332"/>
            </a:xfrm>
            <a:prstGeom prst="rect">
              <a:avLst/>
            </a:prstGeom>
            <a:noFill/>
          </p:spPr>
          <p:txBody>
            <a:bodyPr wrap="none" rtlCol="0" anchor="ctr">
              <a:spAutoFit/>
            </a:bodyPr>
            <a:lstStyle/>
            <a:p>
              <a:pPr algn="ctr"/>
              <a:r>
                <a:rPr lang="en-US" dirty="0" smtClean="0">
                  <a:latin typeface="+mn-lt"/>
                </a:rPr>
                <a:t>SMTP</a:t>
              </a:r>
              <a:endParaRPr lang="en-US" dirty="0">
                <a:latin typeface="+mn-lt"/>
              </a:endParaRPr>
            </a:p>
          </p:txBody>
        </p:sp>
        <p:sp>
          <p:nvSpPr>
            <p:cNvPr id="65" name="TextBox 64"/>
            <p:cNvSpPr txBox="1"/>
            <p:nvPr/>
          </p:nvSpPr>
          <p:spPr>
            <a:xfrm>
              <a:off x="7544441" y="6757645"/>
              <a:ext cx="1428596" cy="369332"/>
            </a:xfrm>
            <a:prstGeom prst="rect">
              <a:avLst/>
            </a:prstGeom>
            <a:noFill/>
          </p:spPr>
          <p:txBody>
            <a:bodyPr wrap="none" rtlCol="0" anchor="ctr">
              <a:spAutoFit/>
            </a:bodyPr>
            <a:lstStyle/>
            <a:p>
              <a:pPr algn="ctr"/>
              <a:r>
                <a:rPr lang="en-US" dirty="0" smtClean="0">
                  <a:latin typeface="+mn-lt"/>
                </a:rPr>
                <a:t>user agent</a:t>
              </a:r>
              <a:endParaRPr lang="en-US" dirty="0">
                <a:latin typeface="+mn-lt"/>
              </a:endParaRPr>
            </a:p>
          </p:txBody>
        </p:sp>
        <p:sp>
          <p:nvSpPr>
            <p:cNvPr id="67" name="Rectangle 66"/>
            <p:cNvSpPr/>
            <p:nvPr/>
          </p:nvSpPr>
          <p:spPr bwMode="auto">
            <a:xfrm>
              <a:off x="8203531" y="6077959"/>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8" name="Rectangle 67"/>
            <p:cNvSpPr/>
            <p:nvPr/>
          </p:nvSpPr>
          <p:spPr bwMode="auto">
            <a:xfrm>
              <a:off x="9340873" y="6683938"/>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9" name="Rectangle 68"/>
            <p:cNvSpPr/>
            <p:nvPr/>
          </p:nvSpPr>
          <p:spPr bwMode="auto">
            <a:xfrm>
              <a:off x="7976981" y="2507898"/>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0" name="Rectangle 69"/>
            <p:cNvSpPr/>
            <p:nvPr/>
          </p:nvSpPr>
          <p:spPr bwMode="auto">
            <a:xfrm>
              <a:off x="6639008" y="5057787"/>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72" name="Straight Arrow Connector 71"/>
            <p:cNvCxnSpPr>
              <a:stCxn id="65" idx="0"/>
              <a:endCxn id="67" idx="2"/>
            </p:cNvCxnSpPr>
            <p:nvPr/>
          </p:nvCxnSpPr>
          <p:spPr bwMode="auto">
            <a:xfrm rot="5400000" flipH="1" flipV="1">
              <a:off x="8079206" y="6477802"/>
              <a:ext cx="459376" cy="1003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4" name="Straight Arrow Connector 73"/>
            <p:cNvCxnSpPr>
              <a:stCxn id="65" idx="3"/>
              <a:endCxn id="68" idx="1"/>
            </p:cNvCxnSpPr>
            <p:nvPr/>
          </p:nvCxnSpPr>
          <p:spPr bwMode="auto">
            <a:xfrm flipV="1">
              <a:off x="8973037" y="6794093"/>
              <a:ext cx="367836" cy="148218"/>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10" name="Slide Number Placeholder 9"/>
          <p:cNvSpPr>
            <a:spLocks noGrp="1"/>
          </p:cNvSpPr>
          <p:nvPr>
            <p:ph type="sldNum" sz="quarter" idx="10"/>
          </p:nvPr>
        </p:nvSpPr>
        <p:spPr/>
        <p:txBody>
          <a:bodyPr/>
          <a:lstStyle/>
          <a:p>
            <a:fld id="{B6C40C6F-D635-A545-9B39-8A1DFEF5E263}" type="slidenum">
              <a:rPr lang="en-US" smtClean="0"/>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2000"/>
                                        <p:tgtEl>
                                          <p:spTgt spid="5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a:t>Electronic Mail: SMTP </a:t>
            </a:r>
            <a:r>
              <a:rPr lang="en-US" sz="3600" dirty="0"/>
              <a:t>[RFC 2821]</a:t>
            </a:r>
            <a:endParaRPr lang="en-US" dirty="0"/>
          </a:p>
        </p:txBody>
      </p:sp>
      <p:sp>
        <p:nvSpPr>
          <p:cNvPr id="71685" name="Rectangle 3"/>
          <p:cNvSpPr>
            <a:spLocks noGrp="1" noChangeArrowheads="1"/>
          </p:cNvSpPr>
          <p:nvPr>
            <p:ph type="body" sz="half" idx="1"/>
          </p:nvPr>
        </p:nvSpPr>
        <p:spPr>
          <a:xfrm>
            <a:off x="25916" y="1930191"/>
            <a:ext cx="9851044" cy="5599217"/>
          </a:xfrm>
        </p:spPr>
        <p:txBody>
          <a:bodyPr/>
          <a:lstStyle/>
          <a:p>
            <a:r>
              <a:rPr lang="en-US" sz="2600" dirty="0" smtClean="0"/>
              <a:t>Uses </a:t>
            </a:r>
            <a:r>
              <a:rPr lang="en-US" sz="2600" dirty="0"/>
              <a:t>TCP to reliably transfer email message from client to server, port 25</a:t>
            </a:r>
            <a:endParaRPr lang="en-US" sz="2600" dirty="0" smtClean="0"/>
          </a:p>
          <a:p>
            <a:r>
              <a:rPr lang="en-US" sz="2600" dirty="0" smtClean="0"/>
              <a:t>Direct </a:t>
            </a:r>
            <a:r>
              <a:rPr lang="en-US" sz="2600" dirty="0"/>
              <a:t>transfer: sending server to receiving server</a:t>
            </a:r>
            <a:endParaRPr lang="en-US" sz="2600" dirty="0" smtClean="0"/>
          </a:p>
          <a:p>
            <a:r>
              <a:rPr lang="en-US" sz="2600" dirty="0" smtClean="0"/>
              <a:t>Three </a:t>
            </a:r>
            <a:r>
              <a:rPr lang="en-US" sz="2600" dirty="0"/>
              <a:t>phases of transfer</a:t>
            </a:r>
          </a:p>
          <a:p>
            <a:pPr lvl="1"/>
            <a:r>
              <a:rPr lang="en-US" sz="2200" dirty="0"/>
              <a:t>handshaking (greeting)</a:t>
            </a:r>
          </a:p>
          <a:p>
            <a:pPr lvl="1"/>
            <a:r>
              <a:rPr lang="en-US" sz="2200" dirty="0"/>
              <a:t>transfer of messages</a:t>
            </a:r>
          </a:p>
          <a:p>
            <a:pPr lvl="1"/>
            <a:r>
              <a:rPr lang="en-US" sz="2200" dirty="0"/>
              <a:t>closure</a:t>
            </a:r>
            <a:endParaRPr lang="en-US" sz="2200" dirty="0" smtClean="0"/>
          </a:p>
          <a:p>
            <a:r>
              <a:rPr lang="en-US" sz="2600" dirty="0" smtClean="0"/>
              <a:t>Command</a:t>
            </a:r>
            <a:r>
              <a:rPr lang="en-US" sz="2600" dirty="0"/>
              <a:t>/response </a:t>
            </a:r>
            <a:r>
              <a:rPr lang="en-US" sz="2600" dirty="0" smtClean="0"/>
              <a:t>interaction</a:t>
            </a:r>
          </a:p>
          <a:p>
            <a:pPr lvl="1"/>
            <a:r>
              <a:rPr lang="en-US" sz="2200" dirty="0">
                <a:solidFill>
                  <a:srgbClr val="000000"/>
                </a:solidFill>
              </a:rPr>
              <a:t>c</a:t>
            </a:r>
            <a:r>
              <a:rPr lang="en-US" sz="2200" dirty="0" smtClean="0">
                <a:solidFill>
                  <a:srgbClr val="000000"/>
                </a:solidFill>
              </a:rPr>
              <a:t>ommands: ASCII text</a:t>
            </a:r>
            <a:endParaRPr lang="en-US" sz="2200" dirty="0">
              <a:solidFill>
                <a:srgbClr val="000000"/>
              </a:solidFill>
            </a:endParaRPr>
          </a:p>
          <a:p>
            <a:pPr lvl="1"/>
            <a:r>
              <a:rPr lang="en-US" sz="2200" dirty="0" smtClean="0">
                <a:solidFill>
                  <a:srgbClr val="000000"/>
                </a:solidFill>
              </a:rPr>
              <a:t>response</a:t>
            </a:r>
            <a:r>
              <a:rPr lang="en-US" sz="2200" dirty="0">
                <a:solidFill>
                  <a:srgbClr val="000000"/>
                </a:solidFill>
              </a:rPr>
              <a:t>: status code and phrase</a:t>
            </a:r>
            <a:endParaRPr lang="en-US" sz="2200" dirty="0" smtClean="0">
              <a:solidFill>
                <a:srgbClr val="000000"/>
              </a:solidFill>
            </a:endParaRPr>
          </a:p>
          <a:p>
            <a:r>
              <a:rPr lang="en-US" sz="2700" dirty="0" smtClean="0">
                <a:solidFill>
                  <a:srgbClr val="000000"/>
                </a:solidFill>
              </a:rPr>
              <a:t> </a:t>
            </a:r>
            <a:r>
              <a:rPr lang="en-US" sz="2600" dirty="0" smtClean="0">
                <a:solidFill>
                  <a:srgbClr val="000000"/>
                </a:solidFill>
              </a:rPr>
              <a:t>Messages </a:t>
            </a:r>
            <a:r>
              <a:rPr lang="en-US" sz="2600" dirty="0">
                <a:solidFill>
                  <a:srgbClr val="000000"/>
                </a:solidFill>
              </a:rPr>
              <a:t>must be in 7-bit </a:t>
            </a:r>
            <a:r>
              <a:rPr lang="en-US" sz="2600" dirty="0" smtClean="0">
                <a:solidFill>
                  <a:srgbClr val="000000"/>
                </a:solidFill>
              </a:rPr>
              <a:t>ASCII</a:t>
            </a:r>
          </a:p>
          <a:p>
            <a:pPr lvl="1"/>
            <a:r>
              <a:rPr lang="en-US" sz="2200" dirty="0" smtClean="0"/>
              <a:t>requires non-ASCII data to be encoded as ASCII</a:t>
            </a:r>
          </a:p>
          <a:p>
            <a:pPr lvl="1"/>
            <a:endParaRPr lang="en-US" sz="2200" dirty="0"/>
          </a:p>
          <a:p>
            <a:pPr lvl="1"/>
            <a:endParaRPr lang="en-US" sz="2200" dirty="0"/>
          </a:p>
        </p:txBody>
      </p:sp>
      <p:sp>
        <p:nvSpPr>
          <p:cNvPr id="2" name="Slide Number Placeholder 1"/>
          <p:cNvSpPr>
            <a:spLocks noGrp="1"/>
          </p:cNvSpPr>
          <p:nvPr>
            <p:ph type="sldNum" sz="quarter" idx="10"/>
          </p:nvPr>
        </p:nvSpPr>
        <p:spPr/>
        <p:txBody>
          <a:bodyPr/>
          <a:lstStyle/>
          <a:p>
            <a:fld id="{B6C40C6F-D635-A545-9B39-8A1DFEF5E263}" type="slidenum">
              <a:rPr lang="en-US" smtClean="0"/>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fade">
                                      <p:cBhvr>
                                        <p:cTn id="17" dur="2000"/>
                                        <p:tgtEl>
                                          <p:spTgt spid="7168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1685">
                                            <p:txEl>
                                              <p:pRg st="3" end="3"/>
                                            </p:txEl>
                                          </p:spTgt>
                                        </p:tgtEl>
                                        <p:attrNameLst>
                                          <p:attrName>style.visibility</p:attrName>
                                        </p:attrNameLst>
                                      </p:cBhvr>
                                      <p:to>
                                        <p:strVal val="visible"/>
                                      </p:to>
                                    </p:set>
                                    <p:animEffect transition="in" filter="fade">
                                      <p:cBhvr>
                                        <p:cTn id="20" dur="2000"/>
                                        <p:tgtEl>
                                          <p:spTgt spid="7168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1685">
                                            <p:txEl>
                                              <p:pRg st="4" end="4"/>
                                            </p:txEl>
                                          </p:spTgt>
                                        </p:tgtEl>
                                        <p:attrNameLst>
                                          <p:attrName>style.visibility</p:attrName>
                                        </p:attrNameLst>
                                      </p:cBhvr>
                                      <p:to>
                                        <p:strVal val="visible"/>
                                      </p:to>
                                    </p:set>
                                    <p:animEffect transition="in" filter="fade">
                                      <p:cBhvr>
                                        <p:cTn id="23" dur="2000"/>
                                        <p:tgtEl>
                                          <p:spTgt spid="7168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1685">
                                            <p:txEl>
                                              <p:pRg st="5" end="5"/>
                                            </p:txEl>
                                          </p:spTgt>
                                        </p:tgtEl>
                                        <p:attrNameLst>
                                          <p:attrName>style.visibility</p:attrName>
                                        </p:attrNameLst>
                                      </p:cBhvr>
                                      <p:to>
                                        <p:strVal val="visible"/>
                                      </p:to>
                                    </p:set>
                                    <p:animEffect transition="in" filter="fade">
                                      <p:cBhvr>
                                        <p:cTn id="26" dur="2000"/>
                                        <p:tgtEl>
                                          <p:spTgt spid="7168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1685">
                                            <p:txEl>
                                              <p:pRg st="6" end="6"/>
                                            </p:txEl>
                                          </p:spTgt>
                                        </p:tgtEl>
                                        <p:attrNameLst>
                                          <p:attrName>style.visibility</p:attrName>
                                        </p:attrNameLst>
                                      </p:cBhvr>
                                      <p:to>
                                        <p:strVal val="visible"/>
                                      </p:to>
                                    </p:set>
                                    <p:animEffect transition="in" filter="fade">
                                      <p:cBhvr>
                                        <p:cTn id="31" dur="2000"/>
                                        <p:tgtEl>
                                          <p:spTgt spid="7168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1685">
                                            <p:txEl>
                                              <p:pRg st="7" end="7"/>
                                            </p:txEl>
                                          </p:spTgt>
                                        </p:tgtEl>
                                        <p:attrNameLst>
                                          <p:attrName>style.visibility</p:attrName>
                                        </p:attrNameLst>
                                      </p:cBhvr>
                                      <p:to>
                                        <p:strVal val="visible"/>
                                      </p:to>
                                    </p:set>
                                    <p:animEffect transition="in" filter="fade">
                                      <p:cBhvr>
                                        <p:cTn id="34" dur="2000"/>
                                        <p:tgtEl>
                                          <p:spTgt spid="7168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1685">
                                            <p:txEl>
                                              <p:pRg st="8" end="8"/>
                                            </p:txEl>
                                          </p:spTgt>
                                        </p:tgtEl>
                                        <p:attrNameLst>
                                          <p:attrName>style.visibility</p:attrName>
                                        </p:attrNameLst>
                                      </p:cBhvr>
                                      <p:to>
                                        <p:strVal val="visible"/>
                                      </p:to>
                                    </p:set>
                                    <p:animEffect transition="in" filter="fade">
                                      <p:cBhvr>
                                        <p:cTn id="37" dur="2000"/>
                                        <p:tgtEl>
                                          <p:spTgt spid="7168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1685">
                                            <p:txEl>
                                              <p:pRg st="9" end="9"/>
                                            </p:txEl>
                                          </p:spTgt>
                                        </p:tgtEl>
                                        <p:attrNameLst>
                                          <p:attrName>style.visibility</p:attrName>
                                        </p:attrNameLst>
                                      </p:cBhvr>
                                      <p:to>
                                        <p:strVal val="visible"/>
                                      </p:to>
                                    </p:set>
                                    <p:animEffect transition="in" filter="fade">
                                      <p:cBhvr>
                                        <p:cTn id="42" dur="2000"/>
                                        <p:tgtEl>
                                          <p:spTgt spid="71685">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1685">
                                            <p:txEl>
                                              <p:pRg st="10" end="10"/>
                                            </p:txEl>
                                          </p:spTgt>
                                        </p:tgtEl>
                                        <p:attrNameLst>
                                          <p:attrName>style.visibility</p:attrName>
                                        </p:attrNameLst>
                                      </p:cBhvr>
                                      <p:to>
                                        <p:strVal val="visible"/>
                                      </p:to>
                                    </p:set>
                                    <p:animEffect transition="in" filter="fade">
                                      <p:cBhvr>
                                        <p:cTn id="45" dur="2000"/>
                                        <p:tgtEl>
                                          <p:spTgt spid="7168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2"/>
          <p:cNvSpPr>
            <a:spLocks noGrp="1" noChangeArrowheads="1"/>
          </p:cNvSpPr>
          <p:nvPr>
            <p:ph type="title"/>
          </p:nvPr>
        </p:nvSpPr>
        <p:spPr>
          <a:xfrm>
            <a:off x="17243" y="440626"/>
            <a:ext cx="9624821" cy="1295400"/>
          </a:xfrm>
        </p:spPr>
        <p:txBody>
          <a:bodyPr/>
          <a:lstStyle/>
          <a:p>
            <a:r>
              <a:rPr lang="en-US" dirty="0"/>
              <a:t>Scenario: Alice sends</a:t>
            </a:r>
            <a:r>
              <a:rPr lang="en-US" dirty="0" smtClean="0"/>
              <a:t> email to </a:t>
            </a:r>
            <a:r>
              <a:rPr lang="en-US" dirty="0"/>
              <a:t>Bob</a:t>
            </a:r>
          </a:p>
        </p:txBody>
      </p:sp>
      <p:sp>
        <p:nvSpPr>
          <p:cNvPr id="15367" name="Rectangle 3"/>
          <p:cNvSpPr>
            <a:spLocks noGrp="1" noChangeArrowheads="1"/>
          </p:cNvSpPr>
          <p:nvPr>
            <p:ph type="body" sz="half" idx="1"/>
          </p:nvPr>
        </p:nvSpPr>
        <p:spPr>
          <a:xfrm>
            <a:off x="40097" y="4123690"/>
            <a:ext cx="4790700" cy="3648710"/>
          </a:xfrm>
        </p:spPr>
        <p:txBody>
          <a:bodyPr/>
          <a:lstStyle/>
          <a:p>
            <a:pPr indent="-384175">
              <a:buFont typeface="Wingdings" charset="2"/>
              <a:buNone/>
            </a:pPr>
            <a:r>
              <a:rPr lang="en-US" sz="2200" dirty="0"/>
              <a:t>1) Alice uses UA </a:t>
            </a:r>
            <a:r>
              <a:rPr lang="en-US" sz="2200" dirty="0" smtClean="0"/>
              <a:t>(user agent) to </a:t>
            </a:r>
            <a:r>
              <a:rPr lang="en-US" sz="2200" dirty="0"/>
              <a:t>compose message</a:t>
            </a:r>
            <a:r>
              <a:rPr lang="en-US" sz="2200" dirty="0" smtClean="0"/>
              <a:t> “</a:t>
            </a:r>
            <a:r>
              <a:rPr lang="en-US" sz="2200" dirty="0"/>
              <a:t>to” </a:t>
            </a:r>
            <a:r>
              <a:rPr lang="en-US" sz="2200" dirty="0" err="1">
                <a:latin typeface="Courier New" charset="0"/>
              </a:rPr>
              <a:t>bob@someschool.edu</a:t>
            </a:r>
            <a:endParaRPr lang="en-US" sz="2200" dirty="0">
              <a:latin typeface="Courier New" charset="0"/>
            </a:endParaRPr>
          </a:p>
          <a:p>
            <a:pPr indent="-384175">
              <a:buFont typeface="Wingdings" charset="2"/>
              <a:buNone/>
            </a:pPr>
            <a:r>
              <a:rPr lang="en-US" sz="2200" dirty="0"/>
              <a:t>2) Alice’s UA sends message to her mail server; message placed in message queue</a:t>
            </a:r>
          </a:p>
          <a:p>
            <a:pPr indent="-384175">
              <a:buFont typeface="Wingdings" charset="2"/>
              <a:buNone/>
            </a:pPr>
            <a:r>
              <a:rPr lang="en-US" sz="2200" dirty="0"/>
              <a:t>3) Client side of SMTP opens TCP connection with Bob’s mail server</a:t>
            </a:r>
          </a:p>
        </p:txBody>
      </p:sp>
      <p:sp>
        <p:nvSpPr>
          <p:cNvPr id="15368" name="Rectangle 4"/>
          <p:cNvSpPr>
            <a:spLocks noGrp="1" noChangeArrowheads="1"/>
          </p:cNvSpPr>
          <p:nvPr>
            <p:ph type="body" sz="half" idx="2"/>
          </p:nvPr>
        </p:nvSpPr>
        <p:spPr>
          <a:xfrm>
            <a:off x="5206806" y="4094904"/>
            <a:ext cx="4812315" cy="3016121"/>
          </a:xfrm>
        </p:spPr>
        <p:txBody>
          <a:bodyPr/>
          <a:lstStyle/>
          <a:p>
            <a:pPr indent="-384175">
              <a:spcBef>
                <a:spcPts val="648"/>
              </a:spcBef>
              <a:buFont typeface="Wingdings" charset="2"/>
              <a:buNone/>
            </a:pPr>
            <a:r>
              <a:rPr lang="en-US" sz="2200" dirty="0"/>
              <a:t>4) SMTP client sends Alice’s message over the TCP connection</a:t>
            </a:r>
          </a:p>
          <a:p>
            <a:pPr indent="-384175">
              <a:spcBef>
                <a:spcPts val="648"/>
              </a:spcBef>
              <a:buFont typeface="Wingdings" charset="2"/>
              <a:buNone/>
            </a:pPr>
            <a:r>
              <a:rPr lang="en-US" sz="2200" dirty="0"/>
              <a:t>5) Bob’s mail server places the message in Bob’s mailbox</a:t>
            </a:r>
          </a:p>
          <a:p>
            <a:pPr indent="-384175">
              <a:spcBef>
                <a:spcPts val="648"/>
              </a:spcBef>
              <a:buFont typeface="Wingdings" charset="2"/>
              <a:buNone/>
            </a:pPr>
            <a:r>
              <a:rPr lang="en-US" sz="2200" dirty="0"/>
              <a:t>6) Bob invokes his user </a:t>
            </a:r>
            <a:r>
              <a:rPr lang="en-US" sz="2200" dirty="0" smtClean="0"/>
              <a:t>agent  to </a:t>
            </a:r>
            <a:r>
              <a:rPr lang="en-US" sz="2200" dirty="0"/>
              <a:t>read </a:t>
            </a:r>
            <a:r>
              <a:rPr lang="en-US" sz="2200" dirty="0" smtClean="0"/>
              <a:t>message</a:t>
            </a:r>
            <a:endParaRPr lang="en-US" sz="2700" dirty="0"/>
          </a:p>
        </p:txBody>
      </p:sp>
      <p:grpSp>
        <p:nvGrpSpPr>
          <p:cNvPr id="108" name="Group 107"/>
          <p:cNvGrpSpPr/>
          <p:nvPr/>
        </p:nvGrpSpPr>
        <p:grpSpPr>
          <a:xfrm>
            <a:off x="678824" y="1896749"/>
            <a:ext cx="8711380" cy="1705338"/>
            <a:chOff x="678829" y="5937472"/>
            <a:chExt cx="8711380" cy="1705338"/>
          </a:xfrm>
        </p:grpSpPr>
        <p:grpSp>
          <p:nvGrpSpPr>
            <p:cNvPr id="106" name="Group 105"/>
            <p:cNvGrpSpPr/>
            <p:nvPr/>
          </p:nvGrpSpPr>
          <p:grpSpPr>
            <a:xfrm>
              <a:off x="678829" y="5937472"/>
              <a:ext cx="8711380" cy="1705338"/>
              <a:chOff x="497389" y="5937472"/>
              <a:chExt cx="8711380" cy="1705338"/>
            </a:xfrm>
          </p:grpSpPr>
          <p:grpSp>
            <p:nvGrpSpPr>
              <p:cNvPr id="85" name="Group 84"/>
              <p:cNvGrpSpPr/>
              <p:nvPr/>
            </p:nvGrpSpPr>
            <p:grpSpPr>
              <a:xfrm>
                <a:off x="3135208" y="5937472"/>
                <a:ext cx="752722" cy="1454684"/>
                <a:chOff x="7196355" y="2933700"/>
                <a:chExt cx="436992" cy="739896"/>
              </a:xfrm>
            </p:grpSpPr>
            <p:sp>
              <p:nvSpPr>
                <p:cNvPr id="86" name="Parallelogram 85"/>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7" name="Rectangle 86"/>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8" name="Parallelogram 87"/>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9" name="Rectangle 88"/>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0" name="Rectangle 89"/>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91" name="Straight Connector 90"/>
                <p:cNvCxnSpPr>
                  <a:stCxn id="86" idx="4"/>
                  <a:endCxn id="86"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94" name="Group 93"/>
              <p:cNvGrpSpPr/>
              <p:nvPr/>
            </p:nvGrpSpPr>
            <p:grpSpPr>
              <a:xfrm>
                <a:off x="5620366" y="6157055"/>
                <a:ext cx="768800" cy="1485755"/>
                <a:chOff x="7196355" y="2933700"/>
                <a:chExt cx="436992" cy="739896"/>
              </a:xfrm>
            </p:grpSpPr>
            <p:sp>
              <p:nvSpPr>
                <p:cNvPr id="95" name="Parallelogram 94"/>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6" name="Rectangle 95"/>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7" name="Parallelogram 96"/>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8" name="Rectangle 97"/>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9" name="Rectangle 98"/>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00" name="Straight Connector 99"/>
                <p:cNvCxnSpPr>
                  <a:stCxn id="95" idx="4"/>
                  <a:endCxn id="95"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1" name="Straight Connector 100"/>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Straight Connector 101"/>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5375" name="Line 69"/>
              <p:cNvSpPr>
                <a:spLocks noChangeShapeType="1"/>
              </p:cNvSpPr>
              <p:nvPr/>
            </p:nvSpPr>
            <p:spPr bwMode="auto">
              <a:xfrm>
                <a:off x="2147615" y="6900806"/>
                <a:ext cx="981393" cy="165523"/>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15376" name="Line 70"/>
              <p:cNvSpPr>
                <a:spLocks noChangeShapeType="1"/>
              </p:cNvSpPr>
              <p:nvPr/>
            </p:nvSpPr>
            <p:spPr bwMode="auto">
              <a:xfrm>
                <a:off x="3900890" y="6959199"/>
                <a:ext cx="1710690" cy="34990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15377" name="Line 71"/>
              <p:cNvSpPr>
                <a:spLocks noChangeShapeType="1"/>
              </p:cNvSpPr>
              <p:nvPr/>
            </p:nvSpPr>
            <p:spPr bwMode="auto">
              <a:xfrm flipV="1">
                <a:off x="6402126" y="6816644"/>
                <a:ext cx="1166379" cy="37582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15379" name="Oval 74"/>
              <p:cNvSpPr>
                <a:spLocks noChangeArrowheads="1"/>
              </p:cNvSpPr>
              <p:nvPr/>
            </p:nvSpPr>
            <p:spPr bwMode="auto">
              <a:xfrm>
                <a:off x="2411298" y="6837834"/>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2</a:t>
                </a:r>
              </a:p>
            </p:txBody>
          </p:sp>
          <p:sp>
            <p:nvSpPr>
              <p:cNvPr id="15380" name="Oval 75"/>
              <p:cNvSpPr>
                <a:spLocks noChangeArrowheads="1"/>
              </p:cNvSpPr>
              <p:nvPr/>
            </p:nvSpPr>
            <p:spPr bwMode="auto">
              <a:xfrm>
                <a:off x="3201512" y="6992590"/>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3</a:t>
                </a:r>
              </a:p>
            </p:txBody>
          </p:sp>
          <p:sp>
            <p:nvSpPr>
              <p:cNvPr id="15381" name="Oval 76"/>
              <p:cNvSpPr>
                <a:spLocks noChangeArrowheads="1"/>
              </p:cNvSpPr>
              <p:nvPr/>
            </p:nvSpPr>
            <p:spPr bwMode="auto">
              <a:xfrm>
                <a:off x="4592364" y="7024948"/>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4</a:t>
                </a:r>
              </a:p>
            </p:txBody>
          </p:sp>
          <p:sp>
            <p:nvSpPr>
              <p:cNvPr id="15382" name="Oval 77"/>
              <p:cNvSpPr>
                <a:spLocks noChangeArrowheads="1"/>
              </p:cNvSpPr>
              <p:nvPr/>
            </p:nvSpPr>
            <p:spPr bwMode="auto">
              <a:xfrm>
                <a:off x="5688169" y="7214250"/>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5</a:t>
                </a:r>
              </a:p>
            </p:txBody>
          </p:sp>
          <p:sp>
            <p:nvSpPr>
              <p:cNvPr id="15383" name="Oval 78"/>
              <p:cNvSpPr>
                <a:spLocks noChangeArrowheads="1"/>
              </p:cNvSpPr>
              <p:nvPr/>
            </p:nvSpPr>
            <p:spPr bwMode="auto">
              <a:xfrm>
                <a:off x="7664710" y="6822683"/>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6</a:t>
                </a:r>
              </a:p>
            </p:txBody>
          </p:sp>
          <p:grpSp>
            <p:nvGrpSpPr>
              <p:cNvPr id="81" name="Group 80"/>
              <p:cNvGrpSpPr/>
              <p:nvPr/>
            </p:nvGrpSpPr>
            <p:grpSpPr>
              <a:xfrm>
                <a:off x="1444039" y="6672659"/>
                <a:ext cx="867128" cy="646162"/>
                <a:chOff x="1197803" y="7126238"/>
                <a:chExt cx="867128" cy="646162"/>
              </a:xfrm>
            </p:grpSpPr>
            <p:sp>
              <p:nvSpPr>
                <p:cNvPr id="79" name="laptop"/>
                <p:cNvSpPr>
                  <a:spLocks noEditPoints="1" noChangeArrowheads="1"/>
                </p:cNvSpPr>
                <p:nvPr/>
              </p:nvSpPr>
              <p:spPr bwMode="auto">
                <a:xfrm>
                  <a:off x="1197803" y="7126238"/>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80" name="Rectangle 79"/>
                <p:cNvSpPr/>
                <p:nvPr/>
              </p:nvSpPr>
              <p:spPr bwMode="auto">
                <a:xfrm>
                  <a:off x="1448375" y="7215274"/>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grpSp>
            <p:nvGrpSpPr>
              <p:cNvPr id="82" name="Group 81"/>
              <p:cNvGrpSpPr/>
              <p:nvPr/>
            </p:nvGrpSpPr>
            <p:grpSpPr>
              <a:xfrm>
                <a:off x="7454254" y="6478396"/>
                <a:ext cx="867128" cy="646162"/>
                <a:chOff x="1197803" y="7126238"/>
                <a:chExt cx="867128" cy="646162"/>
              </a:xfrm>
            </p:grpSpPr>
            <p:sp>
              <p:nvSpPr>
                <p:cNvPr id="83" name="laptop"/>
                <p:cNvSpPr>
                  <a:spLocks noEditPoints="1" noChangeArrowheads="1"/>
                </p:cNvSpPr>
                <p:nvPr/>
              </p:nvSpPr>
              <p:spPr bwMode="auto">
                <a:xfrm>
                  <a:off x="1197803" y="7126238"/>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84" name="Rectangle 83"/>
                <p:cNvSpPr/>
                <p:nvPr/>
              </p:nvSpPr>
              <p:spPr bwMode="auto">
                <a:xfrm>
                  <a:off x="1448375" y="7215274"/>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15378" name="Oval 72"/>
              <p:cNvSpPr>
                <a:spLocks noChangeArrowheads="1"/>
              </p:cNvSpPr>
              <p:nvPr/>
            </p:nvSpPr>
            <p:spPr bwMode="auto">
              <a:xfrm>
                <a:off x="1702233" y="7049057"/>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1</a:t>
                </a:r>
              </a:p>
            </p:txBody>
          </p:sp>
          <p:pic>
            <p:nvPicPr>
              <p:cNvPr id="104" name="Picture 103"/>
              <p:cNvPicPr>
                <a:picLocks noChangeAspect="1"/>
              </p:cNvPicPr>
              <p:nvPr/>
            </p:nvPicPr>
            <p:blipFill>
              <a:blip r:embed="rId3" cstate="print"/>
              <a:stretch>
                <a:fillRect/>
              </a:stretch>
            </p:blipFill>
            <p:spPr>
              <a:xfrm>
                <a:off x="497389" y="6285201"/>
                <a:ext cx="876345" cy="879643"/>
              </a:xfrm>
              <a:prstGeom prst="rect">
                <a:avLst/>
              </a:prstGeom>
            </p:spPr>
          </p:pic>
          <p:pic>
            <p:nvPicPr>
              <p:cNvPr id="105" name="Picture 104"/>
              <p:cNvPicPr>
                <a:picLocks noChangeAspect="1"/>
              </p:cNvPicPr>
              <p:nvPr/>
            </p:nvPicPr>
            <p:blipFill>
              <a:blip r:embed="rId4" cstate="print"/>
              <a:stretch>
                <a:fillRect/>
              </a:stretch>
            </p:blipFill>
            <p:spPr>
              <a:xfrm>
                <a:off x="8423849" y="6273519"/>
                <a:ext cx="784920" cy="839487"/>
              </a:xfrm>
              <a:prstGeom prst="rect">
                <a:avLst/>
              </a:prstGeom>
            </p:spPr>
          </p:pic>
        </p:grpSp>
        <p:sp>
          <p:nvSpPr>
            <p:cNvPr id="107" name="Oval 77"/>
            <p:cNvSpPr>
              <a:spLocks noChangeArrowheads="1"/>
            </p:cNvSpPr>
            <p:nvPr/>
          </p:nvSpPr>
          <p:spPr bwMode="auto">
            <a:xfrm>
              <a:off x="7914135" y="6770518"/>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smtClean="0"/>
                <a:t>6</a:t>
              </a:r>
              <a:endParaRPr lang="en-US" dirty="0"/>
            </a:p>
          </p:txBody>
        </p:sp>
      </p:grpSp>
      <p:sp>
        <p:nvSpPr>
          <p:cNvPr id="2" name="Slide Number Placeholder 1"/>
          <p:cNvSpPr>
            <a:spLocks noGrp="1"/>
          </p:cNvSpPr>
          <p:nvPr>
            <p:ph type="sldNum" sz="quarter" idx="10"/>
          </p:nvPr>
        </p:nvSpPr>
        <p:spPr/>
        <p:txBody>
          <a:bodyPr/>
          <a:lstStyle/>
          <a:p>
            <a:fld id="{B6C40C6F-D635-A545-9B39-8A1DFEF5E263}" type="slidenum">
              <a:rPr lang="en-US" smtClean="0"/>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p:cTn id="7" dur="2000"/>
                                        <p:tgtEl>
                                          <p:spTgt spid="108"/>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5367">
                                            <p:txEl>
                                              <p:pRg st="0" end="0"/>
                                            </p:txEl>
                                          </p:spTgt>
                                        </p:tgtEl>
                                        <p:attrNameLst>
                                          <p:attrName>style.visibility</p:attrName>
                                        </p:attrNameLst>
                                      </p:cBhvr>
                                      <p:to>
                                        <p:strVal val="visible"/>
                                      </p:to>
                                    </p:set>
                                    <p:animEffect transition="in" filter="fade">
                                      <p:cBhvr>
                                        <p:cTn id="11" dur="2000"/>
                                        <p:tgtEl>
                                          <p:spTgt spid="1536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5367">
                                            <p:txEl>
                                              <p:pRg st="1" end="1"/>
                                            </p:txEl>
                                          </p:spTgt>
                                        </p:tgtEl>
                                        <p:attrNameLst>
                                          <p:attrName>style.visibility</p:attrName>
                                        </p:attrNameLst>
                                      </p:cBhvr>
                                      <p:to>
                                        <p:strVal val="visible"/>
                                      </p:to>
                                    </p:set>
                                    <p:animEffect transition="in" filter="fade">
                                      <p:cBhvr>
                                        <p:cTn id="14" dur="2000"/>
                                        <p:tgtEl>
                                          <p:spTgt spid="15367">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5367">
                                            <p:txEl>
                                              <p:pRg st="2" end="2"/>
                                            </p:txEl>
                                          </p:spTgt>
                                        </p:tgtEl>
                                        <p:attrNameLst>
                                          <p:attrName>style.visibility</p:attrName>
                                        </p:attrNameLst>
                                      </p:cBhvr>
                                      <p:to>
                                        <p:strVal val="visible"/>
                                      </p:to>
                                    </p:set>
                                    <p:animEffect transition="in" filter="fade">
                                      <p:cBhvr>
                                        <p:cTn id="17" dur="2000"/>
                                        <p:tgtEl>
                                          <p:spTgt spid="153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8">
                                            <p:txEl>
                                              <p:pRg st="0" end="0"/>
                                            </p:txEl>
                                          </p:spTgt>
                                        </p:tgtEl>
                                        <p:attrNameLst>
                                          <p:attrName>style.visibility</p:attrName>
                                        </p:attrNameLst>
                                      </p:cBhvr>
                                      <p:to>
                                        <p:strVal val="visible"/>
                                      </p:to>
                                    </p:set>
                                    <p:animEffect transition="in" filter="fade">
                                      <p:cBhvr>
                                        <p:cTn id="22" dur="2000"/>
                                        <p:tgtEl>
                                          <p:spTgt spid="15368">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368">
                                            <p:txEl>
                                              <p:pRg st="1" end="1"/>
                                            </p:txEl>
                                          </p:spTgt>
                                        </p:tgtEl>
                                        <p:attrNameLst>
                                          <p:attrName>style.visibility</p:attrName>
                                        </p:attrNameLst>
                                      </p:cBhvr>
                                      <p:to>
                                        <p:strVal val="visible"/>
                                      </p:to>
                                    </p:set>
                                    <p:animEffect transition="in" filter="fade">
                                      <p:cBhvr>
                                        <p:cTn id="25" dur="2000"/>
                                        <p:tgtEl>
                                          <p:spTgt spid="15368">
                                            <p:txEl>
                                              <p:pRg st="1" end="1"/>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368">
                                            <p:txEl>
                                              <p:pRg st="2" end="2"/>
                                            </p:txEl>
                                          </p:spTgt>
                                        </p:tgtEl>
                                        <p:attrNameLst>
                                          <p:attrName>style.visibility</p:attrName>
                                        </p:attrNameLst>
                                      </p:cBhvr>
                                      <p:to>
                                        <p:strVal val="visible"/>
                                      </p:to>
                                    </p:set>
                                    <p:animEffect transition="in" filter="fade">
                                      <p:cBhvr>
                                        <p:cTn id="28" dur="2000"/>
                                        <p:tgtEl>
                                          <p:spTgt spid="1536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build="p"/>
      <p:bldP spid="1536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dirty="0"/>
              <a:t>Sample SMTP </a:t>
            </a:r>
            <a:r>
              <a:rPr lang="en-US" dirty="0" smtClean="0"/>
              <a:t>Interaction</a:t>
            </a:r>
            <a:endParaRPr lang="en-US" dirty="0"/>
          </a:p>
        </p:txBody>
      </p:sp>
      <p:sp>
        <p:nvSpPr>
          <p:cNvPr id="72709" name="Rectangle 3"/>
          <p:cNvSpPr>
            <a:spLocks noChangeArrowheads="1"/>
          </p:cNvSpPr>
          <p:nvPr/>
        </p:nvSpPr>
        <p:spPr bwMode="auto">
          <a:xfrm>
            <a:off x="155518" y="2116807"/>
            <a:ext cx="9537729" cy="5181189"/>
          </a:xfrm>
          <a:prstGeom prst="rect">
            <a:avLst/>
          </a:prstGeom>
          <a:noFill/>
          <a:ln w="9525">
            <a:noFill/>
            <a:miter lim="800000"/>
            <a:headEnd/>
            <a:tailEnd/>
          </a:ln>
        </p:spPr>
        <p:txBody>
          <a:bodyPr wrap="square" lIns="101882" tIns="50941" rIns="101882" bIns="50941">
            <a:prstTxWarp prst="textNoShape">
              <a:avLst/>
            </a:prstTxWarp>
            <a:spAutoFit/>
          </a:bodyPr>
          <a:lstStyle/>
          <a:p>
            <a:pPr algn="l" defTabSz="168275">
              <a:spcBef>
                <a:spcPct val="0"/>
              </a:spcBef>
              <a:buClrTx/>
              <a:buSzTx/>
              <a:buFontTx/>
              <a:buNone/>
            </a:pPr>
            <a:r>
              <a:rPr lang="en-US" sz="2200" dirty="0" smtClean="0">
                <a:latin typeface="Courier"/>
                <a:cs typeface="Courier"/>
              </a:rPr>
              <a:t>S</a:t>
            </a:r>
            <a:r>
              <a:rPr lang="en-US" sz="2200" dirty="0">
                <a:latin typeface="Courier"/>
                <a:cs typeface="Courier"/>
              </a:rPr>
              <a:t>: 220 </a:t>
            </a:r>
            <a:r>
              <a:rPr lang="en-US" sz="2200" dirty="0" err="1">
                <a:latin typeface="Courier"/>
                <a:cs typeface="Courier"/>
              </a:rPr>
              <a:t>hamburger.edu</a:t>
            </a:r>
            <a:r>
              <a:rPr lang="en-US" sz="2200" dirty="0">
                <a:latin typeface="Courier"/>
                <a:cs typeface="Courier"/>
              </a:rPr>
              <a:t>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HELO </a:t>
            </a:r>
            <a:r>
              <a:rPr lang="en-US" sz="2200" dirty="0" err="1">
                <a:latin typeface="Courier"/>
                <a:cs typeface="Courier"/>
              </a:rPr>
              <a:t>crepes.fr</a:t>
            </a:r>
            <a:r>
              <a:rPr lang="en-US" sz="2200" dirty="0">
                <a:latin typeface="Courier"/>
                <a:cs typeface="Courier"/>
              </a:rPr>
              <a:t>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S</a:t>
            </a:r>
            <a:r>
              <a:rPr lang="en-US" sz="2200" dirty="0">
                <a:latin typeface="Courier"/>
                <a:cs typeface="Courier"/>
              </a:rPr>
              <a:t>: 250  Hello </a:t>
            </a:r>
            <a:r>
              <a:rPr lang="en-US" sz="2200" dirty="0" err="1">
                <a:latin typeface="Courier"/>
                <a:cs typeface="Courier"/>
              </a:rPr>
              <a:t>crepes.fr</a:t>
            </a:r>
            <a:r>
              <a:rPr lang="en-US" sz="2200" dirty="0">
                <a:latin typeface="Courier"/>
                <a:cs typeface="Courier"/>
              </a:rPr>
              <a:t>, pleased to meet you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MAIL FROM: &lt;</a:t>
            </a:r>
            <a:r>
              <a:rPr lang="en-US" sz="2200" dirty="0" err="1">
                <a:latin typeface="Courier"/>
                <a:cs typeface="Courier"/>
              </a:rPr>
              <a:t>alice@crepes.fr</a:t>
            </a:r>
            <a:r>
              <a:rPr lang="en-US" sz="2200" dirty="0">
                <a:latin typeface="Courier"/>
                <a:cs typeface="Courier"/>
              </a:rPr>
              <a:t>&gt;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S</a:t>
            </a:r>
            <a:r>
              <a:rPr lang="en-US" sz="2200" dirty="0">
                <a:latin typeface="Courier"/>
                <a:cs typeface="Courier"/>
              </a:rPr>
              <a:t>: 250 </a:t>
            </a:r>
            <a:r>
              <a:rPr lang="en-US" sz="2200" dirty="0" err="1">
                <a:latin typeface="Courier"/>
                <a:cs typeface="Courier"/>
              </a:rPr>
              <a:t>alice@crepes.fr</a:t>
            </a:r>
            <a:r>
              <a:rPr lang="en-US" sz="2200" dirty="0">
                <a:latin typeface="Courier"/>
                <a:cs typeface="Courier"/>
              </a:rPr>
              <a:t>... Sender ok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RCPT TO: &lt;</a:t>
            </a:r>
            <a:r>
              <a:rPr lang="en-US" sz="2200" dirty="0" err="1">
                <a:latin typeface="Courier"/>
                <a:cs typeface="Courier"/>
              </a:rPr>
              <a:t>bob@hamburger.edu</a:t>
            </a:r>
            <a:r>
              <a:rPr lang="en-US" sz="2200" dirty="0">
                <a:latin typeface="Courier"/>
                <a:cs typeface="Courier"/>
              </a:rPr>
              <a:t>&gt;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S</a:t>
            </a:r>
            <a:r>
              <a:rPr lang="en-US" sz="2200" dirty="0">
                <a:latin typeface="Courier"/>
                <a:cs typeface="Courier"/>
              </a:rPr>
              <a:t>: 250 </a:t>
            </a:r>
            <a:r>
              <a:rPr lang="en-US" sz="2200" dirty="0" err="1">
                <a:latin typeface="Courier"/>
                <a:cs typeface="Courier"/>
              </a:rPr>
              <a:t>bob@hamburger.edu</a:t>
            </a:r>
            <a:r>
              <a:rPr lang="en-US" sz="2200" dirty="0">
                <a:latin typeface="Courier"/>
                <a:cs typeface="Courier"/>
              </a:rPr>
              <a:t> ... Recipient ok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DATA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S</a:t>
            </a:r>
            <a:r>
              <a:rPr lang="en-US" sz="2200" dirty="0">
                <a:latin typeface="Courier"/>
                <a:cs typeface="Courier"/>
              </a:rPr>
              <a:t>: 354 Enter mail, end with "." on a line by itself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Do you like ketchup?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How about pickles?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S</a:t>
            </a:r>
            <a:r>
              <a:rPr lang="en-US" sz="2200" dirty="0">
                <a:latin typeface="Courier"/>
                <a:cs typeface="Courier"/>
              </a:rPr>
              <a:t>: 250 Message accepted for delivery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C</a:t>
            </a:r>
            <a:r>
              <a:rPr lang="en-US" sz="2200" dirty="0">
                <a:latin typeface="Courier"/>
                <a:cs typeface="Courier"/>
              </a:rPr>
              <a:t>: QUIT </a:t>
            </a:r>
            <a:endParaRPr lang="en-US" sz="2200" dirty="0" smtClean="0">
              <a:latin typeface="Courier"/>
              <a:cs typeface="Courier"/>
            </a:endParaRPr>
          </a:p>
          <a:p>
            <a:pPr algn="l" defTabSz="168275">
              <a:spcBef>
                <a:spcPct val="0"/>
              </a:spcBef>
              <a:buClrTx/>
              <a:buSzTx/>
              <a:buFontTx/>
              <a:buNone/>
            </a:pPr>
            <a:r>
              <a:rPr lang="en-US" sz="2200" dirty="0" smtClean="0">
                <a:latin typeface="Courier"/>
                <a:cs typeface="Courier"/>
              </a:rPr>
              <a:t>S</a:t>
            </a:r>
            <a:r>
              <a:rPr lang="en-US" sz="2200" dirty="0">
                <a:latin typeface="Courier"/>
                <a:cs typeface="Courier"/>
              </a:rPr>
              <a:t>: 221 </a:t>
            </a:r>
            <a:r>
              <a:rPr lang="en-US" sz="2200" dirty="0" err="1">
                <a:latin typeface="Courier"/>
                <a:cs typeface="Courier"/>
              </a:rPr>
              <a:t>hamburger.edu</a:t>
            </a:r>
            <a:r>
              <a:rPr lang="en-US" sz="2200" dirty="0">
                <a:latin typeface="Courier"/>
                <a:cs typeface="Courier"/>
              </a:rPr>
              <a:t> closing connection</a:t>
            </a:r>
          </a:p>
        </p:txBody>
      </p:sp>
      <p:sp>
        <p:nvSpPr>
          <p:cNvPr id="2" name="Slide Number Placeholder 1"/>
          <p:cNvSpPr>
            <a:spLocks noGrp="1"/>
          </p:cNvSpPr>
          <p:nvPr>
            <p:ph type="sldNum" sz="quarter" idx="10"/>
          </p:nvPr>
        </p:nvSpPr>
        <p:spPr/>
        <p:txBody>
          <a:bodyPr/>
          <a:lstStyle/>
          <a:p>
            <a:fld id="{B6C40C6F-D635-A545-9B39-8A1DFEF5E263}" type="slidenum">
              <a:rPr lang="en-US" smtClean="0"/>
              <a:pPr/>
              <a:t>17</a:t>
            </a:fld>
            <a:endParaRPr lang="en-US" dirty="0"/>
          </a:p>
        </p:txBody>
      </p:sp>
      <p:grpSp>
        <p:nvGrpSpPr>
          <p:cNvPr id="3" name="Group 2"/>
          <p:cNvGrpSpPr/>
          <p:nvPr/>
        </p:nvGrpSpPr>
        <p:grpSpPr>
          <a:xfrm>
            <a:off x="6546217" y="1370576"/>
            <a:ext cx="3253958" cy="1705338"/>
            <a:chOff x="6310349" y="1279856"/>
            <a:chExt cx="3253958" cy="1705338"/>
          </a:xfrm>
        </p:grpSpPr>
        <p:grpSp>
          <p:nvGrpSpPr>
            <p:cNvPr id="8" name="Group 7"/>
            <p:cNvGrpSpPr/>
            <p:nvPr/>
          </p:nvGrpSpPr>
          <p:grpSpPr>
            <a:xfrm>
              <a:off x="6310349" y="1279856"/>
              <a:ext cx="752722" cy="1454684"/>
              <a:chOff x="7196355" y="2933700"/>
              <a:chExt cx="436992" cy="739896"/>
            </a:xfrm>
          </p:grpSpPr>
          <p:sp>
            <p:nvSpPr>
              <p:cNvPr id="35" name="Parallelogram 34"/>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6" name="Rectangle 35"/>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37" name="Parallelogram 36"/>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8" name="Rectangle 37"/>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9" name="Rectangle 38"/>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40" name="Straight Connector 39"/>
              <p:cNvCxnSpPr>
                <a:stCxn id="35" idx="4"/>
                <a:endCxn id="35"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9" name="Group 8"/>
            <p:cNvGrpSpPr/>
            <p:nvPr/>
          </p:nvGrpSpPr>
          <p:grpSpPr>
            <a:xfrm>
              <a:off x="8795507" y="1499439"/>
              <a:ext cx="768800" cy="1485755"/>
              <a:chOff x="7196355" y="2933700"/>
              <a:chExt cx="436992" cy="739896"/>
            </a:xfrm>
          </p:grpSpPr>
          <p:sp>
            <p:nvSpPr>
              <p:cNvPr id="27" name="Parallelogram 26"/>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8" name="Rectangle 27"/>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9" name="Parallelogram 28"/>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0" name="Rectangle 29"/>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1" name="Rectangle 30"/>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32" name="Straight Connector 31"/>
              <p:cNvCxnSpPr>
                <a:stCxn id="27" idx="4"/>
                <a:endCxn id="27"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 name="Line 70"/>
            <p:cNvSpPr>
              <a:spLocks noChangeShapeType="1"/>
            </p:cNvSpPr>
            <p:nvPr/>
          </p:nvSpPr>
          <p:spPr bwMode="auto">
            <a:xfrm>
              <a:off x="7076031" y="2301583"/>
              <a:ext cx="1710690" cy="34990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grpSp>
      <p:sp>
        <p:nvSpPr>
          <p:cNvPr id="4" name="TextBox 3"/>
          <p:cNvSpPr txBox="1"/>
          <p:nvPr/>
        </p:nvSpPr>
        <p:spPr>
          <a:xfrm>
            <a:off x="6585790" y="2431285"/>
            <a:ext cx="348323" cy="369332"/>
          </a:xfrm>
          <a:prstGeom prst="rect">
            <a:avLst/>
          </a:prstGeom>
          <a:noFill/>
        </p:spPr>
        <p:txBody>
          <a:bodyPr wrap="none" rtlCol="0">
            <a:spAutoFit/>
          </a:bodyPr>
          <a:lstStyle/>
          <a:p>
            <a:r>
              <a:rPr lang="en-US" dirty="0" smtClean="0"/>
              <a:t>C</a:t>
            </a:r>
            <a:endParaRPr lang="en-US" dirty="0"/>
          </a:p>
        </p:txBody>
      </p:sp>
      <p:sp>
        <p:nvSpPr>
          <p:cNvPr id="45" name="TextBox 44"/>
          <p:cNvSpPr txBox="1"/>
          <p:nvPr/>
        </p:nvSpPr>
        <p:spPr>
          <a:xfrm>
            <a:off x="9121218" y="2674405"/>
            <a:ext cx="305830" cy="369332"/>
          </a:xfrm>
          <a:prstGeom prst="rect">
            <a:avLst/>
          </a:prstGeom>
          <a:noFill/>
        </p:spPr>
        <p:txBody>
          <a:bodyPr wrap="none" rtlCol="0">
            <a:spAutoFit/>
          </a:bodyPr>
          <a:lstStyle/>
          <a:p>
            <a:r>
              <a:rPr lang="en-US" dirty="0" smtClean="0"/>
              <a:t>S</a:t>
            </a:r>
            <a:endParaRPr lang="en-US" dirty="0"/>
          </a:p>
        </p:txBody>
      </p:sp>
      <p:sp>
        <p:nvSpPr>
          <p:cNvPr id="46" name="TextBox 45"/>
          <p:cNvSpPr txBox="1"/>
          <p:nvPr/>
        </p:nvSpPr>
        <p:spPr>
          <a:xfrm>
            <a:off x="7737149" y="2293382"/>
            <a:ext cx="800858" cy="369332"/>
          </a:xfrm>
          <a:prstGeom prst="rect">
            <a:avLst/>
          </a:prstGeom>
          <a:noFill/>
        </p:spPr>
        <p:txBody>
          <a:bodyPr wrap="none" rtlCol="0">
            <a:spAutoFit/>
          </a:bodyPr>
          <a:lstStyle/>
          <a:p>
            <a:r>
              <a:rPr lang="en-US" dirty="0" smtClean="0"/>
              <a:t>SMTP</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animEffect transition="in" filter="fade">
                                      <p:cBhvr>
                                        <p:cTn id="7" dur="2000"/>
                                        <p:tgtEl>
                                          <p:spTgt spid="72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2"/>
          <p:cNvSpPr>
            <a:spLocks noGrp="1" noChangeArrowheads="1"/>
          </p:cNvSpPr>
          <p:nvPr>
            <p:ph type="title"/>
          </p:nvPr>
        </p:nvSpPr>
        <p:spPr/>
        <p:txBody>
          <a:bodyPr/>
          <a:lstStyle/>
          <a:p>
            <a:r>
              <a:rPr lang="en-US" dirty="0"/>
              <a:t>Mail</a:t>
            </a:r>
            <a:r>
              <a:rPr lang="en-US" dirty="0" smtClean="0"/>
              <a:t> Message Format [RFC 822]</a:t>
            </a:r>
            <a:endParaRPr lang="en-US" dirty="0"/>
          </a:p>
        </p:txBody>
      </p:sp>
      <p:sp>
        <p:nvSpPr>
          <p:cNvPr id="75781" name="Rectangle 3"/>
          <p:cNvSpPr>
            <a:spLocks noGrp="1" noChangeArrowheads="1"/>
          </p:cNvSpPr>
          <p:nvPr>
            <p:ph type="body" sz="half" idx="1"/>
          </p:nvPr>
        </p:nvSpPr>
        <p:spPr>
          <a:xfrm>
            <a:off x="14288" y="2172728"/>
            <a:ext cx="7256142" cy="5400895"/>
          </a:xfrm>
        </p:spPr>
        <p:txBody>
          <a:bodyPr/>
          <a:lstStyle/>
          <a:p>
            <a:r>
              <a:rPr lang="en-US" sz="2600" dirty="0" smtClean="0"/>
              <a:t>Note: mail message formats defined separately from SMTP</a:t>
            </a:r>
          </a:p>
          <a:p>
            <a:pPr lvl="1"/>
            <a:r>
              <a:rPr lang="en-US" sz="2200" dirty="0" smtClean="0"/>
              <a:t>SMTP defines only how </a:t>
            </a:r>
            <a:br>
              <a:rPr lang="en-US" sz="2200" dirty="0" smtClean="0"/>
            </a:br>
            <a:r>
              <a:rPr lang="en-US" sz="2200" dirty="0" smtClean="0"/>
              <a:t>messages are </a:t>
            </a:r>
            <a:r>
              <a:rPr lang="en-US" sz="2200" dirty="0" err="1" smtClean="0"/>
              <a:t>exhanged</a:t>
            </a:r>
            <a:endParaRPr lang="en-US" sz="2200" dirty="0" smtClean="0"/>
          </a:p>
          <a:p>
            <a:r>
              <a:rPr lang="en-US" sz="2600" dirty="0" smtClean="0"/>
              <a:t>Header </a:t>
            </a:r>
            <a:r>
              <a:rPr lang="en-US" sz="2600" dirty="0"/>
              <a:t>lines, e.g.,</a:t>
            </a:r>
          </a:p>
          <a:p>
            <a:pPr lvl="1"/>
            <a:r>
              <a:rPr lang="en-US" sz="2200" dirty="0"/>
              <a:t>To:</a:t>
            </a:r>
          </a:p>
          <a:p>
            <a:pPr lvl="1"/>
            <a:r>
              <a:rPr lang="en-US" sz="2200" dirty="0"/>
              <a:t>From:</a:t>
            </a:r>
          </a:p>
          <a:p>
            <a:pPr lvl="1"/>
            <a:r>
              <a:rPr lang="en-US" sz="2200" dirty="0"/>
              <a:t>Subject:</a:t>
            </a:r>
          </a:p>
          <a:p>
            <a:pPr marL="519113" lvl="1" indent="-7938">
              <a:buFont typeface="Wingdings" charset="2"/>
              <a:buNone/>
            </a:pPr>
            <a:r>
              <a:rPr lang="en-US" sz="2600" i="1" dirty="0">
                <a:solidFill>
                  <a:srgbClr val="FF0000"/>
                </a:solidFill>
              </a:rPr>
              <a:t>different</a:t>
            </a:r>
            <a:r>
              <a:rPr lang="en-US" sz="2600" i="1" dirty="0">
                <a:solidFill>
                  <a:srgbClr val="66FFCC"/>
                </a:solidFill>
              </a:rPr>
              <a:t> </a:t>
            </a:r>
            <a:r>
              <a:rPr lang="en-US" sz="2600" i="1" dirty="0"/>
              <a:t>from SMTP</a:t>
            </a:r>
            <a:r>
              <a:rPr lang="en-US" sz="2600" i="1" dirty="0" smtClean="0"/>
              <a:t> </a:t>
            </a:r>
            <a:br>
              <a:rPr lang="en-US" sz="2600" i="1" dirty="0" smtClean="0"/>
            </a:br>
            <a:r>
              <a:rPr lang="en-US" sz="2600" i="1" dirty="0" smtClean="0"/>
              <a:t>commands</a:t>
            </a:r>
            <a:r>
              <a:rPr lang="en-US" sz="2600" dirty="0"/>
              <a:t>!</a:t>
            </a:r>
            <a:endParaRPr lang="en-US" sz="2600" dirty="0" smtClean="0"/>
          </a:p>
          <a:p>
            <a:r>
              <a:rPr lang="en-US" sz="2600" dirty="0" smtClean="0"/>
              <a:t>Body</a:t>
            </a:r>
            <a:endParaRPr lang="en-US" sz="2600" dirty="0"/>
          </a:p>
          <a:p>
            <a:pPr lvl="1"/>
            <a:r>
              <a:rPr lang="en-US" dirty="0"/>
              <a:t>the “message”, ASCII characters only</a:t>
            </a:r>
          </a:p>
        </p:txBody>
      </p:sp>
      <p:sp>
        <p:nvSpPr>
          <p:cNvPr id="75785" name="Line 10"/>
          <p:cNvSpPr>
            <a:spLocks noChangeShapeType="1"/>
          </p:cNvSpPr>
          <p:nvPr/>
        </p:nvSpPr>
        <p:spPr bwMode="auto">
          <a:xfrm flipV="1">
            <a:off x="3810174" y="3667509"/>
            <a:ext cx="1982842" cy="336944"/>
          </a:xfrm>
          <a:prstGeom prst="line">
            <a:avLst/>
          </a:prstGeom>
          <a:noFill/>
          <a:ln w="19050">
            <a:solidFill>
              <a:srgbClr val="000000"/>
            </a:solidFill>
            <a:round/>
            <a:headEnd/>
            <a:tailEnd type="arrow" w="med" len="med"/>
          </a:ln>
        </p:spPr>
        <p:txBody>
          <a:bodyPr wrap="none" lIns="101882" tIns="50941" rIns="101882" bIns="50941" anchor="ctr">
            <a:prstTxWarp prst="textNoShape">
              <a:avLst/>
            </a:prstTxWarp>
          </a:bodyPr>
          <a:lstStyle/>
          <a:p>
            <a:endParaRPr lang="en-US"/>
          </a:p>
        </p:txBody>
      </p:sp>
      <p:sp>
        <p:nvSpPr>
          <p:cNvPr id="75786" name="Line 11"/>
          <p:cNvSpPr>
            <a:spLocks noChangeShapeType="1"/>
          </p:cNvSpPr>
          <p:nvPr/>
        </p:nvSpPr>
        <p:spPr bwMode="auto">
          <a:xfrm flipV="1">
            <a:off x="3136263" y="5637338"/>
            <a:ext cx="2617874" cy="984913"/>
          </a:xfrm>
          <a:prstGeom prst="line">
            <a:avLst/>
          </a:prstGeom>
          <a:noFill/>
          <a:ln w="19050">
            <a:solidFill>
              <a:srgbClr val="000000"/>
            </a:solidFill>
            <a:round/>
            <a:headEnd/>
            <a:tailEnd type="arrow" w="med" len="med"/>
          </a:ln>
        </p:spPr>
        <p:txBody>
          <a:bodyPr wrap="none" lIns="101882" tIns="50941" rIns="101882" bIns="50941" anchor="ctr">
            <a:prstTxWarp prst="textNoShape">
              <a:avLst/>
            </a:prstTxWarp>
          </a:bodyPr>
          <a:lstStyle/>
          <a:p>
            <a:endParaRPr lang="en-US"/>
          </a:p>
        </p:txBody>
      </p:sp>
      <p:grpSp>
        <p:nvGrpSpPr>
          <p:cNvPr id="12" name="Group 11"/>
          <p:cNvGrpSpPr/>
          <p:nvPr/>
        </p:nvGrpSpPr>
        <p:grpSpPr>
          <a:xfrm>
            <a:off x="5589680" y="3090701"/>
            <a:ext cx="4468720" cy="3155729"/>
            <a:chOff x="5589680" y="3090701"/>
            <a:chExt cx="4468720" cy="3155729"/>
          </a:xfrm>
        </p:grpSpPr>
        <p:sp>
          <p:nvSpPr>
            <p:cNvPr id="75782" name="Rectangle 5"/>
            <p:cNvSpPr>
              <a:spLocks noChangeArrowheads="1"/>
            </p:cNvSpPr>
            <p:nvPr/>
          </p:nvSpPr>
          <p:spPr bwMode="auto">
            <a:xfrm>
              <a:off x="5774320" y="3323912"/>
              <a:ext cx="3115310" cy="489373"/>
            </a:xfrm>
            <a:prstGeom prst="rect">
              <a:avLst/>
            </a:prstGeom>
            <a:solidFill>
              <a:schemeClr val="accent1"/>
            </a:solidFill>
            <a:ln w="9525">
              <a:solidFill>
                <a:schemeClr val="tx1"/>
              </a:solidFill>
              <a:miter lim="800000"/>
              <a:headEnd/>
              <a:tailEnd/>
            </a:ln>
          </p:spPr>
          <p:txBody>
            <a:bodyPr wrap="none" lIns="101882" tIns="50941" rIns="101882" bIns="50941" anchor="ctr">
              <a:prstTxWarp prst="textNoShape">
                <a:avLst/>
              </a:prstTxWarp>
            </a:bodyPr>
            <a:lstStyle/>
            <a:p>
              <a:pPr algn="ctr">
                <a:spcBef>
                  <a:spcPct val="0"/>
                </a:spcBef>
                <a:buClrTx/>
                <a:buSzTx/>
                <a:buFontTx/>
                <a:buNone/>
              </a:pPr>
              <a:r>
                <a:rPr lang="en-US" dirty="0">
                  <a:solidFill>
                    <a:schemeClr val="tx1"/>
                  </a:solidFill>
                  <a:latin typeface="+mn-lt"/>
                </a:rPr>
                <a:t>header</a:t>
              </a:r>
            </a:p>
          </p:txBody>
        </p:sp>
        <p:sp>
          <p:nvSpPr>
            <p:cNvPr id="75783" name="Rectangle 7"/>
            <p:cNvSpPr>
              <a:spLocks noChangeArrowheads="1"/>
            </p:cNvSpPr>
            <p:nvPr/>
          </p:nvSpPr>
          <p:spPr bwMode="auto">
            <a:xfrm>
              <a:off x="5774320" y="4063659"/>
              <a:ext cx="3115310" cy="1971887"/>
            </a:xfrm>
            <a:prstGeom prst="rect">
              <a:avLst/>
            </a:prstGeom>
            <a:solidFill>
              <a:schemeClr val="accent2"/>
            </a:solidFill>
            <a:ln w="9525">
              <a:solidFill>
                <a:schemeClr val="tx1"/>
              </a:solidFill>
              <a:miter lim="800000"/>
              <a:headEnd/>
              <a:tailEnd/>
            </a:ln>
          </p:spPr>
          <p:txBody>
            <a:bodyPr wrap="none" lIns="101882" tIns="50941" rIns="101882" bIns="50941" anchor="ctr">
              <a:prstTxWarp prst="textNoShape">
                <a:avLst/>
              </a:prstTxWarp>
            </a:bodyPr>
            <a:lstStyle/>
            <a:p>
              <a:pPr algn="ctr">
                <a:spcBef>
                  <a:spcPct val="0"/>
                </a:spcBef>
                <a:buClrTx/>
                <a:buSzTx/>
                <a:buFontTx/>
                <a:buNone/>
              </a:pPr>
              <a:r>
                <a:rPr lang="en-US">
                  <a:solidFill>
                    <a:schemeClr val="bg1"/>
                  </a:solidFill>
                  <a:latin typeface="+mn-lt"/>
                </a:rPr>
                <a:t>body</a:t>
              </a:r>
            </a:p>
          </p:txBody>
        </p:sp>
        <p:sp>
          <p:nvSpPr>
            <p:cNvPr id="75784" name="Rectangle 9"/>
            <p:cNvSpPr>
              <a:spLocks noChangeArrowheads="1"/>
            </p:cNvSpPr>
            <p:nvPr/>
          </p:nvSpPr>
          <p:spPr bwMode="auto">
            <a:xfrm>
              <a:off x="5589680" y="3090701"/>
              <a:ext cx="3456239" cy="3155729"/>
            </a:xfrm>
            <a:prstGeom prst="rect">
              <a:avLst/>
            </a:prstGeom>
            <a:noFill/>
            <a:ln w="12700">
              <a:solidFill>
                <a:schemeClr val="tx1"/>
              </a:solidFill>
              <a:miter lim="800000"/>
              <a:headEnd/>
              <a:tailEnd/>
            </a:ln>
          </p:spPr>
          <p:txBody>
            <a:bodyPr wrap="none" lIns="101882" tIns="50941" rIns="101882" bIns="50941" anchor="ctr">
              <a:prstTxWarp prst="textNoShape">
                <a:avLst/>
              </a:prstTxWarp>
            </a:bodyPr>
            <a:lstStyle/>
            <a:p>
              <a:endParaRPr lang="en-US">
                <a:latin typeface="+mn-lt"/>
              </a:endParaRPr>
            </a:p>
          </p:txBody>
        </p:sp>
        <p:sp>
          <p:nvSpPr>
            <p:cNvPr id="75787" name="Text Box 13"/>
            <p:cNvSpPr txBox="1">
              <a:spLocks noChangeArrowheads="1"/>
            </p:cNvSpPr>
            <p:nvPr/>
          </p:nvSpPr>
          <p:spPr bwMode="auto">
            <a:xfrm>
              <a:off x="9083205" y="3509204"/>
              <a:ext cx="975195" cy="779985"/>
            </a:xfrm>
            <a:prstGeom prst="rect">
              <a:avLst/>
            </a:prstGeom>
            <a:noFill/>
            <a:ln w="9525">
              <a:noFill/>
              <a:miter lim="800000"/>
              <a:headEnd/>
              <a:tailEnd/>
            </a:ln>
          </p:spPr>
          <p:txBody>
            <a:bodyPr wrap="none" lIns="101882" tIns="50941" rIns="101882" bIns="50941">
              <a:prstTxWarp prst="textNoShape">
                <a:avLst/>
              </a:prstTxWarp>
              <a:spAutoFit/>
            </a:bodyPr>
            <a:lstStyle/>
            <a:p>
              <a:pPr algn="ctr">
                <a:spcBef>
                  <a:spcPct val="0"/>
                </a:spcBef>
                <a:buClrTx/>
                <a:buSzTx/>
                <a:buFontTx/>
                <a:buNone/>
              </a:pPr>
              <a:r>
                <a:rPr lang="en-US" sz="2200" dirty="0" smtClean="0">
                  <a:latin typeface="+mn-lt"/>
                </a:rPr>
                <a:t>blank</a:t>
              </a:r>
              <a:br>
                <a:rPr lang="en-US" sz="2200" dirty="0" smtClean="0">
                  <a:latin typeface="+mn-lt"/>
                </a:rPr>
              </a:br>
              <a:r>
                <a:rPr lang="en-US" sz="2200" dirty="0" smtClean="0">
                  <a:latin typeface="+mn-lt"/>
                </a:rPr>
                <a:t>line</a:t>
              </a:r>
              <a:endParaRPr lang="en-US" sz="2200" dirty="0">
                <a:latin typeface="+mn-lt"/>
              </a:endParaRPr>
            </a:p>
          </p:txBody>
        </p:sp>
        <p:sp>
          <p:nvSpPr>
            <p:cNvPr id="75788" name="Line 14"/>
            <p:cNvSpPr>
              <a:spLocks noChangeShapeType="1"/>
            </p:cNvSpPr>
            <p:nvPr/>
          </p:nvSpPr>
          <p:spPr bwMode="auto">
            <a:xfrm flipH="1">
              <a:off x="8184230" y="3955734"/>
              <a:ext cx="1061720" cy="0"/>
            </a:xfrm>
            <a:prstGeom prst="line">
              <a:avLst/>
            </a:prstGeom>
            <a:noFill/>
            <a:ln w="19050">
              <a:solidFill>
                <a:srgbClr val="000000"/>
              </a:solidFill>
              <a:round/>
              <a:headEnd/>
              <a:tailEnd type="arrow" w="med" len="med"/>
            </a:ln>
          </p:spPr>
          <p:txBody>
            <a:bodyPr wrap="none" lIns="101882" tIns="50941" rIns="101882" bIns="50941" anchor="ctr">
              <a:prstTxWarp prst="textNoShape">
                <a:avLst/>
              </a:prstTxWarp>
            </a:bodyPr>
            <a:lstStyle/>
            <a:p>
              <a:endParaRPr lang="en-US" dirty="0">
                <a:latin typeface="+mn-lt"/>
              </a:endParaRPr>
            </a:p>
          </p:txBody>
        </p:sp>
      </p:grpSp>
      <p:sp>
        <p:nvSpPr>
          <p:cNvPr id="2" name="Slide Number Placeholder 1"/>
          <p:cNvSpPr>
            <a:spLocks noGrp="1"/>
          </p:cNvSpPr>
          <p:nvPr>
            <p:ph type="sldNum" sz="quarter" idx="10"/>
          </p:nvPr>
        </p:nvSpPr>
        <p:spPr/>
        <p:txBody>
          <a:bodyPr/>
          <a:lstStyle/>
          <a:p>
            <a:fld id="{B6C40C6F-D635-A545-9B39-8A1DFEF5E263}"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5781">
                                            <p:txEl>
                                              <p:pRg st="0" end="0"/>
                                            </p:txEl>
                                          </p:spTgt>
                                        </p:tgtEl>
                                        <p:attrNameLst>
                                          <p:attrName>style.visibility</p:attrName>
                                        </p:attrNameLst>
                                      </p:cBhvr>
                                      <p:to>
                                        <p:strVal val="visible"/>
                                      </p:to>
                                    </p:set>
                                    <p:animEffect transition="in" filter="fade">
                                      <p:cBhvr>
                                        <p:cTn id="7" dur="2000"/>
                                        <p:tgtEl>
                                          <p:spTgt spid="7578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5781">
                                            <p:txEl>
                                              <p:pRg st="1" end="1"/>
                                            </p:txEl>
                                          </p:spTgt>
                                        </p:tgtEl>
                                        <p:attrNameLst>
                                          <p:attrName>style.visibility</p:attrName>
                                        </p:attrNameLst>
                                      </p:cBhvr>
                                      <p:to>
                                        <p:strVal val="visible"/>
                                      </p:to>
                                    </p:set>
                                    <p:animEffect transition="in" filter="fade">
                                      <p:cBhvr>
                                        <p:cTn id="10" dur="2000"/>
                                        <p:tgtEl>
                                          <p:spTgt spid="7578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5781">
                                            <p:txEl>
                                              <p:pRg st="2" end="2"/>
                                            </p:txEl>
                                          </p:spTgt>
                                        </p:tgtEl>
                                        <p:attrNameLst>
                                          <p:attrName>style.visibility</p:attrName>
                                        </p:attrNameLst>
                                      </p:cBhvr>
                                      <p:to>
                                        <p:strVal val="visible"/>
                                      </p:to>
                                    </p:set>
                                    <p:animEffect transition="in" filter="fade">
                                      <p:cBhvr>
                                        <p:cTn id="15" dur="2000"/>
                                        <p:tgtEl>
                                          <p:spTgt spid="7578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5781">
                                            <p:txEl>
                                              <p:pRg st="3" end="3"/>
                                            </p:txEl>
                                          </p:spTgt>
                                        </p:tgtEl>
                                        <p:attrNameLst>
                                          <p:attrName>style.visibility</p:attrName>
                                        </p:attrNameLst>
                                      </p:cBhvr>
                                      <p:to>
                                        <p:strVal val="visible"/>
                                      </p:to>
                                    </p:set>
                                    <p:animEffect transition="in" filter="fade">
                                      <p:cBhvr>
                                        <p:cTn id="18" dur="2000"/>
                                        <p:tgtEl>
                                          <p:spTgt spid="75781">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5781">
                                            <p:txEl>
                                              <p:pRg st="4" end="4"/>
                                            </p:txEl>
                                          </p:spTgt>
                                        </p:tgtEl>
                                        <p:attrNameLst>
                                          <p:attrName>style.visibility</p:attrName>
                                        </p:attrNameLst>
                                      </p:cBhvr>
                                      <p:to>
                                        <p:strVal val="visible"/>
                                      </p:to>
                                    </p:set>
                                    <p:animEffect transition="in" filter="fade">
                                      <p:cBhvr>
                                        <p:cTn id="21" dur="2000"/>
                                        <p:tgtEl>
                                          <p:spTgt spid="75781">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5781">
                                            <p:txEl>
                                              <p:pRg st="5" end="5"/>
                                            </p:txEl>
                                          </p:spTgt>
                                        </p:tgtEl>
                                        <p:attrNameLst>
                                          <p:attrName>style.visibility</p:attrName>
                                        </p:attrNameLst>
                                      </p:cBhvr>
                                      <p:to>
                                        <p:strVal val="visible"/>
                                      </p:to>
                                    </p:set>
                                    <p:animEffect transition="in" filter="fade">
                                      <p:cBhvr>
                                        <p:cTn id="24" dur="2000"/>
                                        <p:tgtEl>
                                          <p:spTgt spid="75781">
                                            <p:txEl>
                                              <p:pRg st="5" end="5"/>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75785"/>
                                        </p:tgtEl>
                                        <p:attrNameLst>
                                          <p:attrName>style.visibility</p:attrName>
                                        </p:attrNameLst>
                                      </p:cBhvr>
                                      <p:to>
                                        <p:strVal val="visible"/>
                                      </p:to>
                                    </p:set>
                                    <p:animEffect transition="in" filter="fade">
                                      <p:cBhvr>
                                        <p:cTn id="28" dur="2000"/>
                                        <p:tgtEl>
                                          <p:spTgt spid="75785"/>
                                        </p:tgtEl>
                                      </p:cBhvr>
                                    </p:animEffect>
                                  </p:childTnLst>
                                </p:cTn>
                              </p:par>
                            </p:childTnLst>
                          </p:cTn>
                        </p:par>
                        <p:par>
                          <p:cTn id="29" fill="hold">
                            <p:stCondLst>
                              <p:cond delay="4000"/>
                            </p:stCondLst>
                            <p:childTnLst>
                              <p:par>
                                <p:cTn id="30" presetID="10"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5781">
                                            <p:txEl>
                                              <p:pRg st="6" end="6"/>
                                            </p:txEl>
                                          </p:spTgt>
                                        </p:tgtEl>
                                        <p:attrNameLst>
                                          <p:attrName>style.visibility</p:attrName>
                                        </p:attrNameLst>
                                      </p:cBhvr>
                                      <p:to>
                                        <p:strVal val="visible"/>
                                      </p:to>
                                    </p:set>
                                    <p:animEffect transition="in" filter="fade">
                                      <p:cBhvr>
                                        <p:cTn id="35" dur="2000"/>
                                        <p:tgtEl>
                                          <p:spTgt spid="75781">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5781">
                                            <p:txEl>
                                              <p:pRg st="7" end="7"/>
                                            </p:txEl>
                                          </p:spTgt>
                                        </p:tgtEl>
                                        <p:attrNameLst>
                                          <p:attrName>style.visibility</p:attrName>
                                        </p:attrNameLst>
                                      </p:cBhvr>
                                      <p:to>
                                        <p:strVal val="visible"/>
                                      </p:to>
                                    </p:set>
                                    <p:animEffect transition="in" filter="fade">
                                      <p:cBhvr>
                                        <p:cTn id="40" dur="2000"/>
                                        <p:tgtEl>
                                          <p:spTgt spid="75781">
                                            <p:txEl>
                                              <p:pRg st="7" end="7"/>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5786"/>
                                        </p:tgtEl>
                                        <p:attrNameLst>
                                          <p:attrName>style.visibility</p:attrName>
                                        </p:attrNameLst>
                                      </p:cBhvr>
                                      <p:to>
                                        <p:strVal val="visible"/>
                                      </p:to>
                                    </p:set>
                                    <p:animEffect transition="in" filter="fade">
                                      <p:cBhvr>
                                        <p:cTn id="43" dur="2000"/>
                                        <p:tgtEl>
                                          <p:spTgt spid="7578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75781">
                                            <p:txEl>
                                              <p:pRg st="8" end="8"/>
                                            </p:txEl>
                                          </p:spTgt>
                                        </p:tgtEl>
                                        <p:attrNameLst>
                                          <p:attrName>style.visibility</p:attrName>
                                        </p:attrNameLst>
                                      </p:cBhvr>
                                      <p:to>
                                        <p:strVal val="visible"/>
                                      </p:to>
                                    </p:set>
                                    <p:animEffect transition="in" filter="fade">
                                      <p:cBhvr>
                                        <p:cTn id="46" dur="2000"/>
                                        <p:tgtEl>
                                          <p:spTgt spid="7578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build="p"/>
      <p:bldP spid="75785" grpId="0" animBg="1"/>
      <p:bldP spid="7578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2" name="Rectangle 2"/>
          <p:cNvSpPr>
            <a:spLocks noGrp="1" noChangeArrowheads="1"/>
          </p:cNvSpPr>
          <p:nvPr>
            <p:ph type="title"/>
          </p:nvPr>
        </p:nvSpPr>
        <p:spPr>
          <a:xfrm>
            <a:off x="120340" y="615332"/>
            <a:ext cx="9625012" cy="949325"/>
          </a:xfrm>
        </p:spPr>
        <p:txBody>
          <a:bodyPr/>
          <a:lstStyle/>
          <a:p>
            <a:r>
              <a:rPr lang="en-US" dirty="0"/>
              <a:t>Mail</a:t>
            </a:r>
            <a:r>
              <a:rPr lang="en-US" dirty="0" smtClean="0"/>
              <a:t> Access Protocols</a:t>
            </a:r>
            <a:endParaRPr lang="en-US" dirty="0"/>
          </a:p>
        </p:txBody>
      </p:sp>
      <p:sp>
        <p:nvSpPr>
          <p:cNvPr id="16393" name="Rectangle 3"/>
          <p:cNvSpPr>
            <a:spLocks noGrp="1" noChangeArrowheads="1"/>
          </p:cNvSpPr>
          <p:nvPr>
            <p:ph type="body" sz="half" idx="1"/>
          </p:nvPr>
        </p:nvSpPr>
        <p:spPr>
          <a:xfrm>
            <a:off x="496422" y="4057704"/>
            <a:ext cx="8756704" cy="3408179"/>
          </a:xfrm>
        </p:spPr>
        <p:txBody>
          <a:bodyPr/>
          <a:lstStyle/>
          <a:p>
            <a:r>
              <a:rPr lang="en-US" sz="2600" dirty="0">
                <a:solidFill>
                  <a:schemeClr val="bg1">
                    <a:lumMod val="50000"/>
                  </a:schemeClr>
                </a:solidFill>
              </a:rPr>
              <a:t>SMTP: delivery/storage to receiver’s server</a:t>
            </a:r>
            <a:endParaRPr lang="en-US" sz="2600" dirty="0" smtClean="0">
              <a:solidFill>
                <a:schemeClr val="bg1">
                  <a:lumMod val="50000"/>
                </a:schemeClr>
              </a:solidFill>
            </a:endParaRPr>
          </a:p>
          <a:p>
            <a:r>
              <a:rPr lang="en-US" sz="2600" dirty="0" smtClean="0"/>
              <a:t>Mail </a:t>
            </a:r>
            <a:r>
              <a:rPr lang="en-US" sz="2600" dirty="0"/>
              <a:t>access protocol: retrieval from server</a:t>
            </a:r>
          </a:p>
          <a:p>
            <a:pPr lvl="1"/>
            <a:r>
              <a:rPr lang="en-US" sz="2200" dirty="0"/>
              <a:t>POP: Post Office Protocol [RFC 1939]</a:t>
            </a:r>
          </a:p>
          <a:p>
            <a:pPr lvl="2"/>
            <a:r>
              <a:rPr lang="en-US" dirty="0"/>
              <a:t>authorization (agent &lt;--&gt;server) and download </a:t>
            </a:r>
          </a:p>
          <a:p>
            <a:pPr lvl="1"/>
            <a:r>
              <a:rPr lang="en-US" sz="2200" dirty="0"/>
              <a:t>IMAP: Internet Mail Access Protocol [RFC 1730]</a:t>
            </a:r>
          </a:p>
          <a:p>
            <a:pPr lvl="2"/>
            <a:r>
              <a:rPr lang="en-US" dirty="0"/>
              <a:t>more features (more complex)</a:t>
            </a:r>
          </a:p>
          <a:p>
            <a:pPr lvl="2"/>
            <a:r>
              <a:rPr lang="en-US" dirty="0"/>
              <a:t>manipulation of stored </a:t>
            </a:r>
            <a:r>
              <a:rPr lang="en-US" dirty="0" err="1"/>
              <a:t>msgs</a:t>
            </a:r>
            <a:r>
              <a:rPr lang="en-US" dirty="0"/>
              <a:t> on server</a:t>
            </a:r>
          </a:p>
          <a:p>
            <a:pPr lvl="1"/>
            <a:r>
              <a:rPr lang="en-US" sz="2200" dirty="0"/>
              <a:t>HTTP: </a:t>
            </a:r>
            <a:r>
              <a:rPr lang="en-US" sz="2200" dirty="0" err="1"/>
              <a:t>gmail</a:t>
            </a:r>
            <a:r>
              <a:rPr lang="en-US" sz="2200" dirty="0"/>
              <a:t>, Hotmail, Yahoo! Mail, etc.</a:t>
            </a:r>
            <a:endParaRPr lang="en-US" dirty="0"/>
          </a:p>
          <a:p>
            <a:pPr lvl="1"/>
            <a:endParaRPr lang="en-US" sz="2200" dirty="0"/>
          </a:p>
        </p:txBody>
      </p:sp>
      <p:grpSp>
        <p:nvGrpSpPr>
          <p:cNvPr id="80" name="Group 105"/>
          <p:cNvGrpSpPr/>
          <p:nvPr/>
        </p:nvGrpSpPr>
        <p:grpSpPr>
          <a:xfrm>
            <a:off x="575155" y="1790465"/>
            <a:ext cx="8711380" cy="1705338"/>
            <a:chOff x="497389" y="5937472"/>
            <a:chExt cx="8711380" cy="1705338"/>
          </a:xfrm>
        </p:grpSpPr>
        <p:grpSp>
          <p:nvGrpSpPr>
            <p:cNvPr id="82" name="Group 84"/>
            <p:cNvGrpSpPr/>
            <p:nvPr/>
          </p:nvGrpSpPr>
          <p:grpSpPr>
            <a:xfrm>
              <a:off x="3135225" y="5937472"/>
              <a:ext cx="752723" cy="1454684"/>
              <a:chOff x="7196355" y="2933700"/>
              <a:chExt cx="436992" cy="739896"/>
            </a:xfrm>
          </p:grpSpPr>
          <p:sp>
            <p:nvSpPr>
              <p:cNvPr id="109" name="Parallelogram 108"/>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0" name="Rectangle 109"/>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1" name="Parallelogram 110"/>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2" name="Rectangle 111"/>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13" name="Rectangle 112"/>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14" name="Straight Connector 113"/>
              <p:cNvCxnSpPr>
                <a:stCxn id="109" idx="4"/>
                <a:endCxn id="109"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5" name="Straight Connector 114"/>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6" name="Straight Connector 115"/>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83" name="Group 93"/>
            <p:cNvGrpSpPr/>
            <p:nvPr/>
          </p:nvGrpSpPr>
          <p:grpSpPr>
            <a:xfrm>
              <a:off x="5620382" y="6157055"/>
              <a:ext cx="768801" cy="1485755"/>
              <a:chOff x="7196355" y="2933700"/>
              <a:chExt cx="436992" cy="739896"/>
            </a:xfrm>
          </p:grpSpPr>
          <p:sp>
            <p:nvSpPr>
              <p:cNvPr id="101" name="Parallelogram 100"/>
              <p:cNvSpPr/>
              <p:nvPr/>
            </p:nvSpPr>
            <p:spPr bwMode="auto">
              <a:xfrm rot="5400000" flipH="1">
                <a:off x="7176413" y="3216662"/>
                <a:ext cx="737714" cy="176154"/>
              </a:xfrm>
              <a:prstGeom prst="parallelogram">
                <a:avLst>
                  <a:gd name="adj" fmla="val 136958"/>
                </a:avLst>
              </a:prstGeom>
              <a:solidFill>
                <a:srgbClr val="70898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2" name="Rectangle 101"/>
              <p:cNvSpPr/>
              <p:nvPr/>
            </p:nvSpPr>
            <p:spPr bwMode="auto">
              <a:xfrm>
                <a:off x="7196355" y="3150048"/>
                <a:ext cx="261459" cy="52293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3" name="Parallelogram 102"/>
              <p:cNvSpPr/>
              <p:nvPr/>
            </p:nvSpPr>
            <p:spPr bwMode="auto">
              <a:xfrm rot="10800000">
                <a:off x="7197725" y="2933700"/>
                <a:ext cx="433124" cy="215718"/>
              </a:xfrm>
              <a:prstGeom prst="parallelogram">
                <a:avLst>
                  <a:gd name="adj" fmla="val 71144"/>
                </a:avLst>
              </a:prstGeom>
              <a:solidFill>
                <a:srgbClr val="A7C8C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4" name="Rectangle 103"/>
              <p:cNvSpPr/>
              <p:nvPr/>
            </p:nvSpPr>
            <p:spPr bwMode="auto">
              <a:xfrm>
                <a:off x="7218580" y="3257999"/>
                <a:ext cx="214095" cy="50352"/>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05" name="Rectangle 104"/>
              <p:cNvSpPr/>
              <p:nvPr/>
            </p:nvSpPr>
            <p:spPr bwMode="auto">
              <a:xfrm>
                <a:off x="7221755" y="3334199"/>
                <a:ext cx="214095" cy="78926"/>
              </a:xfrm>
              <a:prstGeom prst="rect">
                <a:avLst/>
              </a:prstGeom>
              <a:solidFill>
                <a:srgbClr val="CAFEB2"/>
              </a:solid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06" name="Straight Connector 105"/>
              <p:cNvCxnSpPr>
                <a:stCxn id="101" idx="4"/>
                <a:endCxn id="101" idx="4"/>
              </p:cNvCxnSpPr>
              <p:nvPr/>
            </p:nvCxnSpPr>
            <p:spPr bwMode="auto">
              <a:xfrm rot="10800000">
                <a:off x="7457190" y="3304739"/>
                <a:ext cx="1246" cy="109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7" name="Straight Connector 106"/>
              <p:cNvCxnSpPr/>
              <p:nvPr/>
            </p:nvCxnSpPr>
            <p:spPr bwMode="auto">
              <a:xfrm>
                <a:off x="7248525" y="3359150"/>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Straight Connector 107"/>
              <p:cNvCxnSpPr/>
              <p:nvPr/>
            </p:nvCxnSpPr>
            <p:spPr bwMode="auto">
              <a:xfrm>
                <a:off x="7248525" y="3387725"/>
                <a:ext cx="152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84" name="Line 69"/>
            <p:cNvSpPr>
              <a:spLocks noChangeShapeType="1"/>
            </p:cNvSpPr>
            <p:nvPr/>
          </p:nvSpPr>
          <p:spPr bwMode="auto">
            <a:xfrm>
              <a:off x="2147615" y="6900806"/>
              <a:ext cx="981393" cy="165523"/>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85" name="Line 70"/>
            <p:cNvSpPr>
              <a:spLocks noChangeShapeType="1"/>
            </p:cNvSpPr>
            <p:nvPr/>
          </p:nvSpPr>
          <p:spPr bwMode="auto">
            <a:xfrm>
              <a:off x="3900890" y="6959199"/>
              <a:ext cx="1710690" cy="34990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86" name="Line 71"/>
            <p:cNvSpPr>
              <a:spLocks noChangeShapeType="1"/>
            </p:cNvSpPr>
            <p:nvPr/>
          </p:nvSpPr>
          <p:spPr bwMode="auto">
            <a:xfrm flipV="1">
              <a:off x="6402126" y="6816644"/>
              <a:ext cx="1166379" cy="375824"/>
            </a:xfrm>
            <a:prstGeom prst="line">
              <a:avLst/>
            </a:prstGeom>
            <a:noFill/>
            <a:ln w="12700">
              <a:solidFill>
                <a:schemeClr val="accent2"/>
              </a:solidFill>
              <a:round/>
              <a:headEnd/>
              <a:tailEnd type="arrow" w="med" len="med"/>
            </a:ln>
          </p:spPr>
          <p:txBody>
            <a:bodyPr wrap="none" lIns="101882" tIns="50941" rIns="101882" bIns="50941" anchor="ctr">
              <a:prstTxWarp prst="textNoShape">
                <a:avLst/>
              </a:prstTxWarp>
            </a:bodyPr>
            <a:lstStyle/>
            <a:p>
              <a:endParaRPr lang="en-US"/>
            </a:p>
          </p:txBody>
        </p:sp>
        <p:sp>
          <p:nvSpPr>
            <p:cNvPr id="91" name="Oval 78"/>
            <p:cNvSpPr>
              <a:spLocks noChangeArrowheads="1"/>
            </p:cNvSpPr>
            <p:nvPr/>
          </p:nvSpPr>
          <p:spPr bwMode="auto">
            <a:xfrm>
              <a:off x="7664710" y="6822683"/>
              <a:ext cx="321310" cy="277072"/>
            </a:xfrm>
            <a:prstGeom prst="ellipse">
              <a:avLst/>
            </a:prstGeom>
            <a:solidFill>
              <a:schemeClr val="bg1"/>
            </a:solidFill>
            <a:ln w="12700">
              <a:solidFill>
                <a:schemeClr val="accent2"/>
              </a:solidFill>
              <a:round/>
              <a:headEnd/>
              <a:tailEnd/>
            </a:ln>
          </p:spPr>
          <p:txBody>
            <a:bodyPr wrap="none" lIns="101882" tIns="50941" rIns="101882" bIns="50941" anchor="ctr">
              <a:prstTxWarp prst="textNoShape">
                <a:avLst/>
              </a:prstTxWarp>
            </a:bodyPr>
            <a:lstStyle/>
            <a:p>
              <a:pPr algn="ctr"/>
              <a:r>
                <a:rPr lang="en-US" dirty="0"/>
                <a:t>6</a:t>
              </a:r>
            </a:p>
          </p:txBody>
        </p:sp>
        <p:grpSp>
          <p:nvGrpSpPr>
            <p:cNvPr id="92" name="Group 80"/>
            <p:cNvGrpSpPr/>
            <p:nvPr/>
          </p:nvGrpSpPr>
          <p:grpSpPr>
            <a:xfrm>
              <a:off x="1444039" y="6672659"/>
              <a:ext cx="867128" cy="646162"/>
              <a:chOff x="1197803" y="7126238"/>
              <a:chExt cx="867128" cy="646162"/>
            </a:xfrm>
          </p:grpSpPr>
          <p:sp>
            <p:nvSpPr>
              <p:cNvPr id="99" name="laptop"/>
              <p:cNvSpPr>
                <a:spLocks noEditPoints="1" noChangeArrowheads="1"/>
              </p:cNvSpPr>
              <p:nvPr/>
            </p:nvSpPr>
            <p:spPr bwMode="auto">
              <a:xfrm>
                <a:off x="1197803" y="7126238"/>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100" name="Rectangle 99"/>
              <p:cNvSpPr/>
              <p:nvPr/>
            </p:nvSpPr>
            <p:spPr bwMode="auto">
              <a:xfrm>
                <a:off x="1448375" y="7215274"/>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grpSp>
          <p:nvGrpSpPr>
            <p:cNvPr id="93" name="Group 81"/>
            <p:cNvGrpSpPr/>
            <p:nvPr/>
          </p:nvGrpSpPr>
          <p:grpSpPr>
            <a:xfrm>
              <a:off x="7454254" y="6478396"/>
              <a:ext cx="867128" cy="646162"/>
              <a:chOff x="1197803" y="7126238"/>
              <a:chExt cx="867128" cy="646162"/>
            </a:xfrm>
          </p:grpSpPr>
          <p:sp>
            <p:nvSpPr>
              <p:cNvPr id="97" name="laptop"/>
              <p:cNvSpPr>
                <a:spLocks noEditPoints="1" noChangeArrowheads="1"/>
              </p:cNvSpPr>
              <p:nvPr/>
            </p:nvSpPr>
            <p:spPr bwMode="auto">
              <a:xfrm>
                <a:off x="1197803" y="7126238"/>
                <a:ext cx="867128" cy="646162"/>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66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98" name="Rectangle 97"/>
              <p:cNvSpPr/>
              <p:nvPr/>
            </p:nvSpPr>
            <p:spPr bwMode="auto">
              <a:xfrm>
                <a:off x="1448375" y="7215274"/>
                <a:ext cx="311035" cy="2203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pic>
          <p:nvPicPr>
            <p:cNvPr id="95" name="Picture 94"/>
            <p:cNvPicPr>
              <a:picLocks noChangeAspect="1"/>
            </p:cNvPicPr>
            <p:nvPr/>
          </p:nvPicPr>
          <p:blipFill>
            <a:blip r:embed="rId3" cstate="print"/>
            <a:stretch>
              <a:fillRect/>
            </a:stretch>
          </p:blipFill>
          <p:spPr>
            <a:xfrm>
              <a:off x="497389" y="6285201"/>
              <a:ext cx="876345" cy="879643"/>
            </a:xfrm>
            <a:prstGeom prst="rect">
              <a:avLst/>
            </a:prstGeom>
          </p:spPr>
        </p:pic>
        <p:pic>
          <p:nvPicPr>
            <p:cNvPr id="96" name="Picture 95"/>
            <p:cNvPicPr>
              <a:picLocks noChangeAspect="1"/>
            </p:cNvPicPr>
            <p:nvPr/>
          </p:nvPicPr>
          <p:blipFill>
            <a:blip r:embed="rId4" cstate="print"/>
            <a:stretch>
              <a:fillRect/>
            </a:stretch>
          </p:blipFill>
          <p:spPr>
            <a:xfrm>
              <a:off x="8423849" y="6273519"/>
              <a:ext cx="784920" cy="839487"/>
            </a:xfrm>
            <a:prstGeom prst="rect">
              <a:avLst/>
            </a:prstGeom>
          </p:spPr>
        </p:pic>
      </p:grpSp>
      <p:sp>
        <p:nvSpPr>
          <p:cNvPr id="117" name="TextBox 116"/>
          <p:cNvSpPr txBox="1"/>
          <p:nvPr/>
        </p:nvSpPr>
        <p:spPr>
          <a:xfrm>
            <a:off x="4275737" y="2561907"/>
            <a:ext cx="818441" cy="369332"/>
          </a:xfrm>
          <a:prstGeom prst="rect">
            <a:avLst/>
          </a:prstGeom>
          <a:noFill/>
        </p:spPr>
        <p:txBody>
          <a:bodyPr wrap="none" rtlCol="0" anchor="ctr">
            <a:spAutoFit/>
          </a:bodyPr>
          <a:lstStyle/>
          <a:p>
            <a:pPr algn="ctr"/>
            <a:r>
              <a:rPr lang="en-US" dirty="0" smtClean="0">
                <a:latin typeface="+mn-lt"/>
              </a:rPr>
              <a:t>SMTP</a:t>
            </a:r>
            <a:endParaRPr lang="en-US" dirty="0">
              <a:latin typeface="+mn-lt"/>
            </a:endParaRPr>
          </a:p>
        </p:txBody>
      </p:sp>
      <p:sp>
        <p:nvSpPr>
          <p:cNvPr id="118" name="TextBox 117"/>
          <p:cNvSpPr txBox="1"/>
          <p:nvPr/>
        </p:nvSpPr>
        <p:spPr>
          <a:xfrm>
            <a:off x="6453670" y="2873876"/>
            <a:ext cx="1121859" cy="646331"/>
          </a:xfrm>
          <a:prstGeom prst="rect">
            <a:avLst/>
          </a:prstGeom>
          <a:noFill/>
        </p:spPr>
        <p:txBody>
          <a:bodyPr wrap="none" rtlCol="0" anchor="ctr">
            <a:spAutoFit/>
          </a:bodyPr>
          <a:lstStyle/>
          <a:p>
            <a:pPr algn="ctr"/>
            <a:r>
              <a:rPr lang="en-US" dirty="0" smtClean="0">
                <a:latin typeface="+mn-lt"/>
              </a:rPr>
              <a:t>access</a:t>
            </a:r>
            <a:br>
              <a:rPr lang="en-US" dirty="0" smtClean="0">
                <a:latin typeface="+mn-lt"/>
              </a:rPr>
            </a:br>
            <a:r>
              <a:rPr lang="en-US" dirty="0" smtClean="0">
                <a:latin typeface="+mn-lt"/>
              </a:rPr>
              <a:t>protocol</a:t>
            </a:r>
            <a:endParaRPr lang="en-US" dirty="0">
              <a:latin typeface="+mn-lt"/>
            </a:endParaRPr>
          </a:p>
        </p:txBody>
      </p:sp>
      <p:sp>
        <p:nvSpPr>
          <p:cNvPr id="119" name="TextBox 118"/>
          <p:cNvSpPr txBox="1"/>
          <p:nvPr/>
        </p:nvSpPr>
        <p:spPr>
          <a:xfrm>
            <a:off x="2312578" y="2452006"/>
            <a:ext cx="818441" cy="369332"/>
          </a:xfrm>
          <a:prstGeom prst="rect">
            <a:avLst/>
          </a:prstGeom>
          <a:noFill/>
        </p:spPr>
        <p:txBody>
          <a:bodyPr wrap="none" rtlCol="0" anchor="ctr">
            <a:spAutoFit/>
          </a:bodyPr>
          <a:lstStyle/>
          <a:p>
            <a:pPr algn="ctr"/>
            <a:r>
              <a:rPr lang="en-US" dirty="0" smtClean="0">
                <a:latin typeface="+mn-lt"/>
              </a:rPr>
              <a:t>SMTP</a:t>
            </a:r>
            <a:endParaRPr lang="en-US" dirty="0">
              <a:latin typeface="+mn-lt"/>
            </a:endParaRPr>
          </a:p>
        </p:txBody>
      </p:sp>
      <p:sp>
        <p:nvSpPr>
          <p:cNvPr id="2" name="Slide Number Placeholder 1"/>
          <p:cNvSpPr>
            <a:spLocks noGrp="1"/>
          </p:cNvSpPr>
          <p:nvPr>
            <p:ph type="sldNum" sz="quarter" idx="10"/>
          </p:nvPr>
        </p:nvSpPr>
        <p:spPr/>
        <p:txBody>
          <a:bodyPr/>
          <a:lstStyle/>
          <a:p>
            <a:fld id="{B6C40C6F-D635-A545-9B39-8A1DFEF5E263}" type="slidenum">
              <a:rPr lang="en-US" smtClean="0"/>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2000"/>
                                        <p:tgtEl>
                                          <p:spTgt spid="80"/>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6393">
                                            <p:txEl>
                                              <p:pRg st="0" end="0"/>
                                            </p:txEl>
                                          </p:spTgt>
                                        </p:tgtEl>
                                        <p:attrNameLst>
                                          <p:attrName>style.visibility</p:attrName>
                                        </p:attrNameLst>
                                      </p:cBhvr>
                                      <p:to>
                                        <p:strVal val="visible"/>
                                      </p:to>
                                    </p:set>
                                    <p:animEffect transition="in" filter="fade">
                                      <p:cBhvr>
                                        <p:cTn id="11" dur="2000"/>
                                        <p:tgtEl>
                                          <p:spTgt spid="1639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6393">
                                            <p:txEl>
                                              <p:pRg st="1" end="1"/>
                                            </p:txEl>
                                          </p:spTgt>
                                        </p:tgtEl>
                                        <p:attrNameLst>
                                          <p:attrName>style.visibility</p:attrName>
                                        </p:attrNameLst>
                                      </p:cBhvr>
                                      <p:to>
                                        <p:strVal val="visible"/>
                                      </p:to>
                                    </p:set>
                                    <p:animEffect transition="in" filter="fade">
                                      <p:cBhvr>
                                        <p:cTn id="16" dur="2000"/>
                                        <p:tgtEl>
                                          <p:spTgt spid="1639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393">
                                            <p:txEl>
                                              <p:pRg st="2" end="2"/>
                                            </p:txEl>
                                          </p:spTgt>
                                        </p:tgtEl>
                                        <p:attrNameLst>
                                          <p:attrName>style.visibility</p:attrName>
                                        </p:attrNameLst>
                                      </p:cBhvr>
                                      <p:to>
                                        <p:strVal val="visible"/>
                                      </p:to>
                                    </p:set>
                                    <p:animEffect transition="in" filter="fade">
                                      <p:cBhvr>
                                        <p:cTn id="19" dur="2000"/>
                                        <p:tgtEl>
                                          <p:spTgt spid="16393">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6393">
                                            <p:txEl>
                                              <p:pRg st="3" end="3"/>
                                            </p:txEl>
                                          </p:spTgt>
                                        </p:tgtEl>
                                        <p:attrNameLst>
                                          <p:attrName>style.visibility</p:attrName>
                                        </p:attrNameLst>
                                      </p:cBhvr>
                                      <p:to>
                                        <p:strVal val="visible"/>
                                      </p:to>
                                    </p:set>
                                    <p:animEffect transition="in" filter="fade">
                                      <p:cBhvr>
                                        <p:cTn id="22" dur="2000"/>
                                        <p:tgtEl>
                                          <p:spTgt spid="1639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393">
                                            <p:txEl>
                                              <p:pRg st="4" end="4"/>
                                            </p:txEl>
                                          </p:spTgt>
                                        </p:tgtEl>
                                        <p:attrNameLst>
                                          <p:attrName>style.visibility</p:attrName>
                                        </p:attrNameLst>
                                      </p:cBhvr>
                                      <p:to>
                                        <p:strVal val="visible"/>
                                      </p:to>
                                    </p:set>
                                    <p:animEffect transition="in" filter="fade">
                                      <p:cBhvr>
                                        <p:cTn id="25" dur="2000"/>
                                        <p:tgtEl>
                                          <p:spTgt spid="1639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393">
                                            <p:txEl>
                                              <p:pRg st="5" end="5"/>
                                            </p:txEl>
                                          </p:spTgt>
                                        </p:tgtEl>
                                        <p:attrNameLst>
                                          <p:attrName>style.visibility</p:attrName>
                                        </p:attrNameLst>
                                      </p:cBhvr>
                                      <p:to>
                                        <p:strVal val="visible"/>
                                      </p:to>
                                    </p:set>
                                    <p:animEffect transition="in" filter="fade">
                                      <p:cBhvr>
                                        <p:cTn id="28" dur="2000"/>
                                        <p:tgtEl>
                                          <p:spTgt spid="1639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393">
                                            <p:txEl>
                                              <p:pRg st="6" end="6"/>
                                            </p:txEl>
                                          </p:spTgt>
                                        </p:tgtEl>
                                        <p:attrNameLst>
                                          <p:attrName>style.visibility</p:attrName>
                                        </p:attrNameLst>
                                      </p:cBhvr>
                                      <p:to>
                                        <p:strVal val="visible"/>
                                      </p:to>
                                    </p:set>
                                    <p:animEffect transition="in" filter="fade">
                                      <p:cBhvr>
                                        <p:cTn id="31" dur="2000"/>
                                        <p:tgtEl>
                                          <p:spTgt spid="1639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6393">
                                            <p:txEl>
                                              <p:pRg st="7" end="7"/>
                                            </p:txEl>
                                          </p:spTgt>
                                        </p:tgtEl>
                                        <p:attrNameLst>
                                          <p:attrName>style.visibility</p:attrName>
                                        </p:attrNameLst>
                                      </p:cBhvr>
                                      <p:to>
                                        <p:strVal val="visible"/>
                                      </p:to>
                                    </p:set>
                                    <p:animEffect transition="in" filter="fade">
                                      <p:cBhvr>
                                        <p:cTn id="34" dur="2000"/>
                                        <p:tgtEl>
                                          <p:spTgt spid="1639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Scheduling Notes</a:t>
            </a:r>
            <a:endParaRPr lang="en-US" dirty="0"/>
          </a:p>
        </p:txBody>
      </p:sp>
      <p:sp>
        <p:nvSpPr>
          <p:cNvPr id="71685" name="Rectangle 3"/>
          <p:cNvSpPr>
            <a:spLocks noGrp="1" noChangeArrowheads="1"/>
          </p:cNvSpPr>
          <p:nvPr>
            <p:ph type="body" sz="half" idx="1"/>
          </p:nvPr>
        </p:nvSpPr>
        <p:spPr>
          <a:xfrm>
            <a:off x="25916" y="1929871"/>
            <a:ext cx="10032484" cy="5842528"/>
          </a:xfrm>
        </p:spPr>
        <p:txBody>
          <a:bodyPr/>
          <a:lstStyle/>
          <a:p>
            <a:r>
              <a:rPr lang="en-US" sz="2400" dirty="0"/>
              <a:t>Lab2 and Studio2 should be posted later today</a:t>
            </a:r>
          </a:p>
          <a:p>
            <a:r>
              <a:rPr lang="en-US" sz="2200" dirty="0" smtClean="0"/>
              <a:t>Monday’s lecture is on ONL (</a:t>
            </a:r>
            <a:r>
              <a:rPr lang="en-US" sz="2200" dirty="0" err="1" smtClean="0"/>
              <a:t>Jiayi</a:t>
            </a:r>
            <a:r>
              <a:rPr lang="en-US" sz="2200" dirty="0" smtClean="0"/>
              <a:t> swill give it)</a:t>
            </a:r>
          </a:p>
          <a:p>
            <a:r>
              <a:rPr lang="en-US" sz="2200" dirty="0" smtClean="0"/>
              <a:t>Studio 2 and Lab 2 are the first ones that uses ONL so she can show you some ONL stuff.</a:t>
            </a:r>
          </a:p>
          <a:p>
            <a:r>
              <a:rPr lang="en-US" sz="2200" dirty="0" smtClean="0"/>
              <a:t>Signing </a:t>
            </a:r>
            <a:r>
              <a:rPr lang="en-US" sz="2200" dirty="0" smtClean="0"/>
              <a:t>up for ONL accounts:</a:t>
            </a:r>
          </a:p>
          <a:p>
            <a:pPr lvl="1"/>
            <a:r>
              <a:rPr lang="en-US" sz="1800" dirty="0">
                <a:hlinkClick r:id="rId3"/>
              </a:rPr>
              <a:t>https://onl.wustl.edu</a:t>
            </a:r>
            <a:r>
              <a:rPr lang="en-US" sz="1800" dirty="0" smtClean="0">
                <a:hlinkClick r:id="rId3"/>
              </a:rPr>
              <a:t>/</a:t>
            </a:r>
            <a:endParaRPr lang="en-US" sz="1800" dirty="0" smtClean="0"/>
          </a:p>
          <a:p>
            <a:pPr lvl="1"/>
            <a:r>
              <a:rPr lang="en-US" sz="1800" dirty="0" smtClean="0"/>
              <a:t>Left side-bar: “Get an account”</a:t>
            </a:r>
          </a:p>
        </p:txBody>
      </p:sp>
      <p:sp>
        <p:nvSpPr>
          <p:cNvPr id="2" name="Slide Number Placeholder 1"/>
          <p:cNvSpPr>
            <a:spLocks noGrp="1"/>
          </p:cNvSpPr>
          <p:nvPr>
            <p:ph type="sldNum" sz="quarter" idx="10"/>
          </p:nvPr>
        </p:nvSpPr>
        <p:spPr/>
        <p:txBody>
          <a:bodyPr/>
          <a:lstStyle/>
          <a:p>
            <a:fld id="{B6C40C6F-D635-A545-9B39-8A1DFEF5E263}" type="slidenum">
              <a:rPr lang="en-US" smtClean="0"/>
              <a:pPr/>
              <a:t>2</a:t>
            </a:fld>
            <a:endParaRPr lang="en-US" dirty="0"/>
          </a:p>
        </p:txBody>
      </p:sp>
    </p:spTree>
    <p:extLst>
      <p:ext uri="{BB962C8B-B14F-4D97-AF65-F5344CB8AC3E}">
        <p14:creationId xmlns="" xmlns:p14="http://schemas.microsoft.com/office/powerpoint/2010/main" val="256854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fade">
                                      <p:cBhvr>
                                        <p:cTn id="17" dur="2000"/>
                                        <p:tgtEl>
                                          <p:spTgt spid="716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3" end="3"/>
                                            </p:txEl>
                                          </p:spTgt>
                                        </p:tgtEl>
                                        <p:attrNameLst>
                                          <p:attrName>style.visibility</p:attrName>
                                        </p:attrNameLst>
                                      </p:cBhvr>
                                      <p:to>
                                        <p:strVal val="visible"/>
                                      </p:to>
                                    </p:set>
                                    <p:animEffect transition="in" filter="fade">
                                      <p:cBhvr>
                                        <p:cTn id="22" dur="2000"/>
                                        <p:tgtEl>
                                          <p:spTgt spid="7168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1685">
                                            <p:txEl>
                                              <p:pRg st="4" end="4"/>
                                            </p:txEl>
                                          </p:spTgt>
                                        </p:tgtEl>
                                        <p:attrNameLst>
                                          <p:attrName>style.visibility</p:attrName>
                                        </p:attrNameLst>
                                      </p:cBhvr>
                                      <p:to>
                                        <p:strVal val="visible"/>
                                      </p:to>
                                    </p:set>
                                    <p:animEffect transition="in" filter="fade">
                                      <p:cBhvr>
                                        <p:cTn id="25" dur="2000"/>
                                        <p:tgtEl>
                                          <p:spTgt spid="7168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1685">
                                            <p:txEl>
                                              <p:pRg st="5" end="5"/>
                                            </p:txEl>
                                          </p:spTgt>
                                        </p:tgtEl>
                                        <p:attrNameLst>
                                          <p:attrName>style.visibility</p:attrName>
                                        </p:attrNameLst>
                                      </p:cBhvr>
                                      <p:to>
                                        <p:strVal val="visible"/>
                                      </p:to>
                                    </p:set>
                                    <p:animEffect transition="in" filter="fade">
                                      <p:cBhvr>
                                        <p:cTn id="28" dur="2000"/>
                                        <p:tgtEl>
                                          <p:spTgt spid="716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2"/>
          <p:cNvSpPr>
            <a:spLocks noGrp="1" noChangeArrowheads="1"/>
          </p:cNvSpPr>
          <p:nvPr>
            <p:ph type="title"/>
          </p:nvPr>
        </p:nvSpPr>
        <p:spPr/>
        <p:txBody>
          <a:bodyPr/>
          <a:lstStyle/>
          <a:p>
            <a:r>
              <a:rPr lang="en-US" dirty="0"/>
              <a:t>POP3</a:t>
            </a:r>
            <a:r>
              <a:rPr lang="en-US" dirty="0" smtClean="0"/>
              <a:t> Protocol</a:t>
            </a:r>
            <a:endParaRPr lang="en-US" dirty="0"/>
          </a:p>
        </p:txBody>
      </p:sp>
      <p:sp>
        <p:nvSpPr>
          <p:cNvPr id="76805" name="Rectangle 3"/>
          <p:cNvSpPr>
            <a:spLocks noGrp="1" noChangeArrowheads="1"/>
          </p:cNvSpPr>
          <p:nvPr>
            <p:ph type="body" sz="half" idx="1"/>
          </p:nvPr>
        </p:nvSpPr>
        <p:spPr>
          <a:xfrm>
            <a:off x="0" y="1824430"/>
            <a:ext cx="4898792" cy="5267960"/>
          </a:xfrm>
        </p:spPr>
        <p:txBody>
          <a:bodyPr/>
          <a:lstStyle/>
          <a:p>
            <a:pPr>
              <a:buFont typeface="Wingdings" charset="2"/>
              <a:buNone/>
            </a:pPr>
            <a:r>
              <a:rPr lang="en-US" sz="2700" dirty="0" smtClean="0">
                <a:solidFill>
                  <a:srgbClr val="FF0000"/>
                </a:solidFill>
              </a:rPr>
              <a:t>Authorization </a:t>
            </a:r>
            <a:r>
              <a:rPr lang="en-US" sz="2700" dirty="0">
                <a:solidFill>
                  <a:srgbClr val="FF0000"/>
                </a:solidFill>
              </a:rPr>
              <a:t>phase</a:t>
            </a:r>
            <a:endParaRPr lang="en-US" sz="2200" dirty="0"/>
          </a:p>
          <a:p>
            <a:r>
              <a:rPr lang="en-US" sz="2200" dirty="0"/>
              <a:t>client commands: </a:t>
            </a:r>
          </a:p>
          <a:p>
            <a:pPr lvl="1"/>
            <a:r>
              <a:rPr lang="en-US" sz="2200" b="1" dirty="0">
                <a:latin typeface="Courier New" charset="0"/>
              </a:rPr>
              <a:t>user:</a:t>
            </a:r>
            <a:r>
              <a:rPr lang="en-US" sz="2200" dirty="0"/>
              <a:t> declare username</a:t>
            </a:r>
          </a:p>
          <a:p>
            <a:pPr lvl="1"/>
            <a:r>
              <a:rPr lang="en-US" sz="2200" b="1" dirty="0">
                <a:latin typeface="Courier New" charset="0"/>
              </a:rPr>
              <a:t>pass:</a:t>
            </a:r>
            <a:r>
              <a:rPr lang="en-US" sz="2200" dirty="0"/>
              <a:t> password</a:t>
            </a:r>
          </a:p>
          <a:p>
            <a:r>
              <a:rPr lang="en-US" sz="2200" dirty="0"/>
              <a:t>server responses</a:t>
            </a:r>
          </a:p>
          <a:p>
            <a:pPr lvl="1"/>
            <a:r>
              <a:rPr lang="en-US" sz="2200" b="1" dirty="0">
                <a:latin typeface="Courier New" charset="0"/>
              </a:rPr>
              <a:t>+OK</a:t>
            </a:r>
          </a:p>
          <a:p>
            <a:pPr lvl="1"/>
            <a:r>
              <a:rPr lang="en-US" sz="2200" b="1" dirty="0">
                <a:latin typeface="Courier New" charset="0"/>
              </a:rPr>
              <a:t>-ERR</a:t>
            </a:r>
            <a:endParaRPr lang="en-US" sz="2000" dirty="0" smtClean="0"/>
          </a:p>
          <a:p>
            <a:pPr>
              <a:buFont typeface="Wingdings" charset="2"/>
              <a:buNone/>
            </a:pPr>
            <a:r>
              <a:rPr lang="en-US" sz="2700" dirty="0" smtClean="0">
                <a:solidFill>
                  <a:srgbClr val="FF0000"/>
                </a:solidFill>
              </a:rPr>
              <a:t>Transaction phase </a:t>
            </a:r>
            <a:r>
              <a:rPr lang="en-US" sz="2200" dirty="0" smtClean="0">
                <a:solidFill>
                  <a:schemeClr val="tx2"/>
                </a:solidFill>
              </a:rPr>
              <a:t>(client)</a:t>
            </a:r>
            <a:endParaRPr lang="en-US" sz="2200" dirty="0" smtClean="0"/>
          </a:p>
          <a:p>
            <a:r>
              <a:rPr lang="en-US" sz="2200" b="1" dirty="0">
                <a:latin typeface="Courier New" charset="0"/>
              </a:rPr>
              <a:t>list:</a:t>
            </a:r>
            <a:r>
              <a:rPr lang="en-US" sz="2200" dirty="0"/>
              <a:t> list message numbers</a:t>
            </a:r>
          </a:p>
          <a:p>
            <a:r>
              <a:rPr lang="en-US" sz="2200" b="1" dirty="0" err="1">
                <a:latin typeface="Courier New" charset="0"/>
              </a:rPr>
              <a:t>retr</a:t>
            </a:r>
            <a:r>
              <a:rPr lang="en-US" sz="2200" b="1" dirty="0">
                <a:latin typeface="Courier New" charset="0"/>
              </a:rPr>
              <a:t>:</a:t>
            </a:r>
            <a:r>
              <a:rPr lang="en-US" sz="2200" dirty="0"/>
              <a:t> retrieve message by number</a:t>
            </a:r>
          </a:p>
          <a:p>
            <a:r>
              <a:rPr lang="en-US" sz="2200" b="1" dirty="0">
                <a:latin typeface="Courier New" charset="0"/>
              </a:rPr>
              <a:t>dele:</a:t>
            </a:r>
            <a:r>
              <a:rPr lang="en-US" sz="2200" dirty="0"/>
              <a:t> delete</a:t>
            </a:r>
          </a:p>
          <a:p>
            <a:r>
              <a:rPr lang="en-US" sz="2200" b="1" dirty="0">
                <a:latin typeface="Courier New" charset="0"/>
              </a:rPr>
              <a:t>quit</a:t>
            </a:r>
            <a:endParaRPr lang="en-US" sz="2200" dirty="0"/>
          </a:p>
        </p:txBody>
      </p:sp>
      <p:grpSp>
        <p:nvGrpSpPr>
          <p:cNvPr id="10" name="Group 9"/>
          <p:cNvGrpSpPr/>
          <p:nvPr/>
        </p:nvGrpSpPr>
        <p:grpSpPr>
          <a:xfrm>
            <a:off x="3782925" y="824798"/>
            <a:ext cx="5962821" cy="2257313"/>
            <a:chOff x="3782925" y="824798"/>
            <a:chExt cx="5962821" cy="2257313"/>
          </a:xfrm>
        </p:grpSpPr>
        <p:sp>
          <p:nvSpPr>
            <p:cNvPr id="76807" name="Text Box 10"/>
            <p:cNvSpPr txBox="1">
              <a:spLocks noChangeArrowheads="1"/>
            </p:cNvSpPr>
            <p:nvPr/>
          </p:nvSpPr>
          <p:spPr bwMode="auto">
            <a:xfrm>
              <a:off x="5329665" y="824798"/>
              <a:ext cx="4416081" cy="2257313"/>
            </a:xfrm>
            <a:prstGeom prst="rect">
              <a:avLst/>
            </a:prstGeom>
            <a:noFill/>
            <a:ln w="9525">
              <a:noFill/>
              <a:miter lim="800000"/>
              <a:headEnd/>
              <a:tailEnd/>
            </a:ln>
          </p:spPr>
          <p:txBody>
            <a:bodyPr wrap="square" lIns="101882" tIns="50941" rIns="101882" bIns="50941">
              <a:prstTxWarp prst="textNoShape">
                <a:avLst/>
              </a:prstTxWarp>
              <a:spAutoFit/>
            </a:bodyPr>
            <a:lstStyle/>
            <a:p>
              <a:pPr algn="l">
                <a:spcBef>
                  <a:spcPct val="0"/>
                </a:spcBef>
                <a:buClrTx/>
                <a:buSzTx/>
                <a:buFontTx/>
                <a:buNone/>
              </a:pPr>
              <a:endParaRPr lang="en-US" sz="2000" b="1" dirty="0">
                <a:latin typeface="Courier New" charset="0"/>
              </a:endParaRPr>
            </a:p>
            <a:p>
              <a:pPr algn="l">
                <a:spcBef>
                  <a:spcPct val="0"/>
                </a:spcBef>
                <a:buClrTx/>
                <a:buSzTx/>
                <a:buFontTx/>
                <a:buNone/>
              </a:pPr>
              <a:r>
                <a:rPr lang="en-US" sz="2000" b="1" dirty="0">
                  <a:latin typeface="Courier New" charset="0"/>
                </a:rPr>
                <a:t>S: +OK POP3 server ready </a:t>
              </a:r>
            </a:p>
            <a:p>
              <a:pPr algn="l">
                <a:spcBef>
                  <a:spcPct val="0"/>
                </a:spcBef>
                <a:buClrTx/>
                <a:buSzTx/>
                <a:buFontTx/>
                <a:buNone/>
              </a:pPr>
              <a:r>
                <a:rPr lang="en-US" sz="2000" b="1" dirty="0">
                  <a:latin typeface="Courier New" charset="0"/>
                </a:rPr>
                <a:t>C: user bob </a:t>
              </a:r>
            </a:p>
            <a:p>
              <a:pPr algn="l">
                <a:spcBef>
                  <a:spcPct val="0"/>
                </a:spcBef>
                <a:buClrTx/>
                <a:buSzTx/>
                <a:buFontTx/>
                <a:buNone/>
              </a:pPr>
              <a:r>
                <a:rPr lang="en-US" sz="2000" b="1" dirty="0">
                  <a:latin typeface="Courier New" charset="0"/>
                </a:rPr>
                <a:t>S: +OK </a:t>
              </a:r>
            </a:p>
            <a:p>
              <a:pPr algn="l">
                <a:spcBef>
                  <a:spcPct val="0"/>
                </a:spcBef>
                <a:buClrTx/>
                <a:buSzTx/>
                <a:buFontTx/>
                <a:buNone/>
              </a:pPr>
              <a:r>
                <a:rPr lang="en-US" sz="2000" b="1" dirty="0">
                  <a:latin typeface="Courier New" charset="0"/>
                </a:rPr>
                <a:t>C: pass hungry </a:t>
              </a:r>
            </a:p>
            <a:p>
              <a:pPr marL="401638" indent="-401638" algn="l">
                <a:spcBef>
                  <a:spcPct val="0"/>
                </a:spcBef>
                <a:buClrTx/>
                <a:buSzTx/>
                <a:buFontTx/>
                <a:buNone/>
              </a:pPr>
              <a:r>
                <a:rPr lang="en-US" sz="2000" b="1" dirty="0">
                  <a:latin typeface="Courier New" charset="0"/>
                </a:rPr>
                <a:t>S: +OK user successfully logged on</a:t>
              </a:r>
              <a:endParaRPr lang="en-US" sz="2000" dirty="0">
                <a:latin typeface="Times New Roman" charset="0"/>
              </a:endParaRPr>
            </a:p>
          </p:txBody>
        </p:sp>
        <p:sp>
          <p:nvSpPr>
            <p:cNvPr id="76808" name="Freeform 11"/>
            <p:cNvSpPr>
              <a:spLocks/>
            </p:cNvSpPr>
            <p:nvPr/>
          </p:nvSpPr>
          <p:spPr bwMode="auto">
            <a:xfrm>
              <a:off x="5287815" y="1168100"/>
              <a:ext cx="408623" cy="1864404"/>
            </a:xfrm>
            <a:custGeom>
              <a:avLst/>
              <a:gdLst>
                <a:gd name="T0" fmla="*/ 234 w 234"/>
                <a:gd name="T1" fmla="*/ 0 h 918"/>
                <a:gd name="T2" fmla="*/ 0 w 234"/>
                <a:gd name="T3" fmla="*/ 0 h 918"/>
                <a:gd name="T4" fmla="*/ 0 w 234"/>
                <a:gd name="T5" fmla="*/ 918 h 918"/>
                <a:gd name="T6" fmla="*/ 228 w 234"/>
                <a:gd name="T7" fmla="*/ 918 h 918"/>
                <a:gd name="T8" fmla="*/ 0 60000 65536"/>
                <a:gd name="T9" fmla="*/ 0 60000 65536"/>
                <a:gd name="T10" fmla="*/ 0 60000 65536"/>
                <a:gd name="T11" fmla="*/ 0 60000 65536"/>
                <a:gd name="T12" fmla="*/ 0 w 234"/>
                <a:gd name="T13" fmla="*/ 0 h 918"/>
                <a:gd name="T14" fmla="*/ 234 w 234"/>
                <a:gd name="T15" fmla="*/ 918 h 918"/>
              </a:gdLst>
              <a:ahLst/>
              <a:cxnLst>
                <a:cxn ang="T8">
                  <a:pos x="T0" y="T1"/>
                </a:cxn>
                <a:cxn ang="T9">
                  <a:pos x="T2" y="T3"/>
                </a:cxn>
                <a:cxn ang="T10">
                  <a:pos x="T4" y="T5"/>
                </a:cxn>
                <a:cxn ang="T11">
                  <a:pos x="T6" y="T7"/>
                </a:cxn>
              </a:cxnLst>
              <a:rect l="T12" t="T13" r="T14" b="T15"/>
              <a:pathLst>
                <a:path w="234" h="918">
                  <a:moveTo>
                    <a:pt x="234" y="0"/>
                  </a:moveTo>
                  <a:lnTo>
                    <a:pt x="0" y="0"/>
                  </a:lnTo>
                  <a:lnTo>
                    <a:pt x="0" y="918"/>
                  </a:lnTo>
                  <a:lnTo>
                    <a:pt x="228" y="918"/>
                  </a:lnTo>
                </a:path>
              </a:pathLst>
            </a:custGeom>
            <a:noFill/>
            <a:ln w="19050">
              <a:solidFill>
                <a:srgbClr val="FF0000"/>
              </a:solidFill>
              <a:round/>
              <a:headEnd/>
              <a:tailEnd/>
            </a:ln>
          </p:spPr>
          <p:txBody>
            <a:bodyPr wrap="none" lIns="101882" tIns="50941" rIns="101882" bIns="50941" anchor="ctr">
              <a:prstTxWarp prst="textNoShape">
                <a:avLst/>
              </a:prstTxWarp>
            </a:bodyPr>
            <a:lstStyle/>
            <a:p>
              <a:endParaRPr lang="en-US"/>
            </a:p>
          </p:txBody>
        </p:sp>
        <p:sp>
          <p:nvSpPr>
            <p:cNvPr id="76809" name="Line 13"/>
            <p:cNvSpPr>
              <a:spLocks noChangeShapeType="1"/>
            </p:cNvSpPr>
            <p:nvPr/>
          </p:nvSpPr>
          <p:spPr bwMode="auto">
            <a:xfrm flipV="1">
              <a:off x="3782925" y="2086456"/>
              <a:ext cx="1478743" cy="7849"/>
            </a:xfrm>
            <a:prstGeom prst="line">
              <a:avLst/>
            </a:prstGeom>
            <a:noFill/>
            <a:ln w="19050">
              <a:solidFill>
                <a:srgbClr val="000000"/>
              </a:solidFill>
              <a:round/>
              <a:headEnd/>
              <a:tailEnd type="arrow" w="med" len="med"/>
            </a:ln>
          </p:spPr>
          <p:txBody>
            <a:bodyPr wrap="none" lIns="101882" tIns="50941" rIns="101882" bIns="50941" anchor="ctr">
              <a:prstTxWarp prst="textNoShape">
                <a:avLst/>
              </a:prstTxWarp>
            </a:bodyPr>
            <a:lstStyle/>
            <a:p>
              <a:endParaRPr lang="en-US"/>
            </a:p>
          </p:txBody>
        </p:sp>
      </p:grpSp>
      <p:grpSp>
        <p:nvGrpSpPr>
          <p:cNvPr id="11" name="Group 10"/>
          <p:cNvGrpSpPr/>
          <p:nvPr/>
        </p:nvGrpSpPr>
        <p:grpSpPr>
          <a:xfrm>
            <a:off x="4600717" y="3071354"/>
            <a:ext cx="5457683" cy="4719525"/>
            <a:chOff x="4600717" y="3071354"/>
            <a:chExt cx="5457683" cy="4719525"/>
          </a:xfrm>
        </p:grpSpPr>
        <p:sp>
          <p:nvSpPr>
            <p:cNvPr id="76806" name="Text Box 7"/>
            <p:cNvSpPr txBox="1">
              <a:spLocks noChangeArrowheads="1"/>
            </p:cNvSpPr>
            <p:nvPr/>
          </p:nvSpPr>
          <p:spPr bwMode="auto">
            <a:xfrm>
              <a:off x="4867809" y="3071354"/>
              <a:ext cx="5190591" cy="4719525"/>
            </a:xfrm>
            <a:prstGeom prst="rect">
              <a:avLst/>
            </a:prstGeom>
            <a:noFill/>
            <a:ln w="9525">
              <a:noFill/>
              <a:miter lim="800000"/>
              <a:headEnd/>
              <a:tailEnd/>
            </a:ln>
          </p:spPr>
          <p:txBody>
            <a:bodyPr wrap="square" lIns="101882" tIns="50941" rIns="101882" bIns="50941">
              <a:prstTxWarp prst="textNoShape">
                <a:avLst/>
              </a:prstTxWarp>
              <a:spAutoFit/>
            </a:bodyPr>
            <a:lstStyle/>
            <a:p>
              <a:pPr algn="l">
                <a:spcBef>
                  <a:spcPct val="0"/>
                </a:spcBef>
                <a:buClrTx/>
                <a:buSzTx/>
                <a:buFontTx/>
                <a:buNone/>
              </a:pPr>
              <a:r>
                <a:rPr lang="en-US" dirty="0">
                  <a:latin typeface="Times New Roman" charset="0"/>
                </a:rPr>
                <a:t>       </a:t>
              </a:r>
              <a:r>
                <a:rPr lang="en-US" dirty="0" smtClean="0">
                  <a:latin typeface="Times New Roman" charset="0"/>
                </a:rPr>
                <a:t> </a:t>
              </a:r>
              <a:r>
                <a:rPr lang="en-US" sz="2000" b="1" dirty="0" smtClean="0">
                  <a:latin typeface="Courier New" charset="0"/>
                </a:rPr>
                <a:t>C</a:t>
              </a:r>
              <a:r>
                <a:rPr lang="en-US" sz="2000" b="1" dirty="0">
                  <a:latin typeface="Courier New" charset="0"/>
                </a:rPr>
                <a:t>: list </a:t>
              </a:r>
            </a:p>
            <a:p>
              <a:pPr algn="l"/>
              <a:r>
                <a:rPr lang="en-US" sz="2000" b="1" dirty="0">
                  <a:latin typeface="Courier New" charset="0"/>
                </a:rPr>
                <a:t>  </a:t>
              </a:r>
              <a:r>
                <a:rPr lang="en-US" sz="2000" b="1" dirty="0" smtClean="0">
                  <a:latin typeface="Courier New" charset="0"/>
                </a:rPr>
                <a:t> S</a:t>
              </a:r>
              <a:r>
                <a:rPr lang="en-US" sz="2000" b="1" dirty="0">
                  <a:latin typeface="Courier New" charset="0"/>
                </a:rPr>
                <a:t>: 1 498 </a:t>
              </a:r>
            </a:p>
            <a:p>
              <a:pPr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2 912 </a:t>
              </a:r>
            </a:p>
            <a:p>
              <a:pPr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 </a:t>
              </a:r>
            </a:p>
            <a:p>
              <a:pPr algn="l">
                <a:spcBef>
                  <a:spcPct val="0"/>
                </a:spcBef>
                <a:buClrTx/>
                <a:buSzTx/>
                <a:buFontTx/>
                <a:buNone/>
              </a:pPr>
              <a:r>
                <a:rPr lang="en-US" sz="2000" b="1" dirty="0">
                  <a:latin typeface="Courier New" charset="0"/>
                </a:rPr>
                <a:t>  </a:t>
              </a:r>
              <a:r>
                <a:rPr lang="en-US" sz="2000" b="1" dirty="0" smtClean="0">
                  <a:latin typeface="Courier New" charset="0"/>
                </a:rPr>
                <a:t> C</a:t>
              </a:r>
              <a:r>
                <a:rPr lang="en-US" sz="2000" b="1" dirty="0">
                  <a:latin typeface="Courier New" charset="0"/>
                </a:rPr>
                <a:t>: </a:t>
              </a:r>
              <a:r>
                <a:rPr lang="en-US" sz="2000" b="1" dirty="0" err="1">
                  <a:latin typeface="Courier New" charset="0"/>
                </a:rPr>
                <a:t>retr</a:t>
              </a:r>
              <a:r>
                <a:rPr lang="en-US" sz="2000" b="1" dirty="0">
                  <a:latin typeface="Courier New" charset="0"/>
                </a:rPr>
                <a:t> 1 </a:t>
              </a:r>
            </a:p>
            <a:p>
              <a:pPr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&lt;message 1 contents&gt;</a:t>
              </a:r>
            </a:p>
            <a:p>
              <a:pPr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 </a:t>
              </a:r>
            </a:p>
            <a:p>
              <a:pPr algn="l">
                <a:spcBef>
                  <a:spcPct val="0"/>
                </a:spcBef>
                <a:buClrTx/>
                <a:buSzTx/>
                <a:buFontTx/>
                <a:buNone/>
              </a:pPr>
              <a:r>
                <a:rPr lang="en-US" sz="2000" b="1" dirty="0">
                  <a:latin typeface="Courier New" charset="0"/>
                </a:rPr>
                <a:t>  </a:t>
              </a:r>
              <a:r>
                <a:rPr lang="en-US" sz="2000" b="1" dirty="0" smtClean="0">
                  <a:latin typeface="Courier New" charset="0"/>
                </a:rPr>
                <a:t> C</a:t>
              </a:r>
              <a:r>
                <a:rPr lang="en-US" sz="2000" b="1" dirty="0">
                  <a:latin typeface="Courier New" charset="0"/>
                </a:rPr>
                <a:t>: dele 1 </a:t>
              </a:r>
            </a:p>
            <a:p>
              <a:pPr algn="l">
                <a:spcBef>
                  <a:spcPct val="0"/>
                </a:spcBef>
                <a:buClrTx/>
                <a:buSzTx/>
                <a:buFontTx/>
                <a:buNone/>
              </a:pPr>
              <a:r>
                <a:rPr lang="en-US" sz="2000" b="1" dirty="0">
                  <a:latin typeface="Courier New" charset="0"/>
                </a:rPr>
                <a:t>  </a:t>
              </a:r>
              <a:r>
                <a:rPr lang="en-US" sz="2000" b="1" dirty="0" smtClean="0">
                  <a:latin typeface="Courier New" charset="0"/>
                </a:rPr>
                <a:t> C</a:t>
              </a:r>
              <a:r>
                <a:rPr lang="en-US" sz="2000" b="1" dirty="0">
                  <a:latin typeface="Courier New" charset="0"/>
                </a:rPr>
                <a:t>: </a:t>
              </a:r>
              <a:r>
                <a:rPr lang="en-US" sz="2000" b="1" dirty="0" err="1">
                  <a:latin typeface="Courier New" charset="0"/>
                </a:rPr>
                <a:t>retr</a:t>
              </a:r>
              <a:r>
                <a:rPr lang="en-US" sz="2000" b="1" dirty="0">
                  <a:latin typeface="Courier New" charset="0"/>
                </a:rPr>
                <a:t> 2 </a:t>
              </a:r>
            </a:p>
            <a:p>
              <a:pPr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&lt;message</a:t>
              </a:r>
              <a:r>
                <a:rPr lang="en-US" sz="2000" b="1" dirty="0" smtClean="0">
                  <a:latin typeface="Courier New" charset="0"/>
                </a:rPr>
                <a:t> 2 </a:t>
              </a:r>
              <a:r>
                <a:rPr lang="en-US" sz="2000" b="1" dirty="0">
                  <a:latin typeface="Courier New" charset="0"/>
                </a:rPr>
                <a:t>contents&gt;</a:t>
              </a:r>
            </a:p>
            <a:p>
              <a:pPr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 </a:t>
              </a:r>
            </a:p>
            <a:p>
              <a:pPr algn="l">
                <a:spcBef>
                  <a:spcPct val="0"/>
                </a:spcBef>
                <a:buClrTx/>
                <a:buSzTx/>
                <a:buFontTx/>
                <a:buNone/>
              </a:pPr>
              <a:r>
                <a:rPr lang="en-US" sz="2000" b="1" dirty="0">
                  <a:latin typeface="Courier New" charset="0"/>
                </a:rPr>
                <a:t>  </a:t>
              </a:r>
              <a:r>
                <a:rPr lang="en-US" sz="2000" b="1" dirty="0" smtClean="0">
                  <a:latin typeface="Courier New" charset="0"/>
                </a:rPr>
                <a:t> C</a:t>
              </a:r>
              <a:r>
                <a:rPr lang="en-US" sz="2000" b="1" dirty="0">
                  <a:latin typeface="Courier New" charset="0"/>
                </a:rPr>
                <a:t>: dele 2 </a:t>
              </a:r>
            </a:p>
            <a:p>
              <a:pPr algn="l">
                <a:spcBef>
                  <a:spcPct val="0"/>
                </a:spcBef>
                <a:buClrTx/>
                <a:buSzTx/>
                <a:buFontTx/>
                <a:buNone/>
              </a:pPr>
              <a:r>
                <a:rPr lang="en-US" sz="2000" b="1" dirty="0">
                  <a:latin typeface="Courier New" charset="0"/>
                </a:rPr>
                <a:t>  </a:t>
              </a:r>
              <a:r>
                <a:rPr lang="en-US" sz="2000" b="1" dirty="0" smtClean="0">
                  <a:latin typeface="Courier New" charset="0"/>
                </a:rPr>
                <a:t> C</a:t>
              </a:r>
              <a:r>
                <a:rPr lang="en-US" sz="2000" b="1" dirty="0">
                  <a:latin typeface="Courier New" charset="0"/>
                </a:rPr>
                <a:t>: quit </a:t>
              </a:r>
            </a:p>
            <a:p>
              <a:pPr marL="920750" indent="-920750" algn="l">
                <a:spcBef>
                  <a:spcPct val="0"/>
                </a:spcBef>
                <a:buClrTx/>
                <a:buSzTx/>
                <a:buFontTx/>
                <a:buNone/>
              </a:pPr>
              <a:r>
                <a:rPr lang="en-US" sz="2000" b="1" dirty="0">
                  <a:latin typeface="Courier New" charset="0"/>
                </a:rPr>
                <a:t>  </a:t>
              </a:r>
              <a:r>
                <a:rPr lang="en-US" sz="2000" b="1" dirty="0" smtClean="0">
                  <a:latin typeface="Courier New" charset="0"/>
                </a:rPr>
                <a:t> S</a:t>
              </a:r>
              <a:r>
                <a:rPr lang="en-US" sz="2000" b="1" dirty="0">
                  <a:latin typeface="Courier New" charset="0"/>
                </a:rPr>
                <a:t>: +OK POP3 server signing off</a:t>
              </a:r>
            </a:p>
          </p:txBody>
        </p:sp>
        <p:sp>
          <p:nvSpPr>
            <p:cNvPr id="76810" name="Freeform 14"/>
            <p:cNvSpPr>
              <a:spLocks/>
            </p:cNvSpPr>
            <p:nvPr/>
          </p:nvSpPr>
          <p:spPr bwMode="auto">
            <a:xfrm>
              <a:off x="5277338" y="3149133"/>
              <a:ext cx="408623" cy="4558471"/>
            </a:xfrm>
            <a:custGeom>
              <a:avLst/>
              <a:gdLst>
                <a:gd name="T0" fmla="*/ 234 w 234"/>
                <a:gd name="T1" fmla="*/ 0 h 918"/>
                <a:gd name="T2" fmla="*/ 0 w 234"/>
                <a:gd name="T3" fmla="*/ 0 h 918"/>
                <a:gd name="T4" fmla="*/ 0 w 234"/>
                <a:gd name="T5" fmla="*/ 918 h 918"/>
                <a:gd name="T6" fmla="*/ 228 w 234"/>
                <a:gd name="T7" fmla="*/ 918 h 918"/>
                <a:gd name="T8" fmla="*/ 0 60000 65536"/>
                <a:gd name="T9" fmla="*/ 0 60000 65536"/>
                <a:gd name="T10" fmla="*/ 0 60000 65536"/>
                <a:gd name="T11" fmla="*/ 0 60000 65536"/>
                <a:gd name="T12" fmla="*/ 0 w 234"/>
                <a:gd name="T13" fmla="*/ 0 h 918"/>
                <a:gd name="T14" fmla="*/ 234 w 234"/>
                <a:gd name="T15" fmla="*/ 918 h 918"/>
              </a:gdLst>
              <a:ahLst/>
              <a:cxnLst>
                <a:cxn ang="T8">
                  <a:pos x="T0" y="T1"/>
                </a:cxn>
                <a:cxn ang="T9">
                  <a:pos x="T2" y="T3"/>
                </a:cxn>
                <a:cxn ang="T10">
                  <a:pos x="T4" y="T5"/>
                </a:cxn>
                <a:cxn ang="T11">
                  <a:pos x="T6" y="T7"/>
                </a:cxn>
              </a:cxnLst>
              <a:rect l="T12" t="T13" r="T14" b="T15"/>
              <a:pathLst>
                <a:path w="234" h="918">
                  <a:moveTo>
                    <a:pt x="234" y="0"/>
                  </a:moveTo>
                  <a:lnTo>
                    <a:pt x="0" y="0"/>
                  </a:lnTo>
                  <a:lnTo>
                    <a:pt x="0" y="918"/>
                  </a:lnTo>
                  <a:lnTo>
                    <a:pt x="228" y="918"/>
                  </a:lnTo>
                </a:path>
              </a:pathLst>
            </a:custGeom>
            <a:noFill/>
            <a:ln w="19050">
              <a:solidFill>
                <a:srgbClr val="FF0000"/>
              </a:solidFill>
              <a:round/>
              <a:headEnd/>
              <a:tailEnd/>
            </a:ln>
          </p:spPr>
          <p:txBody>
            <a:bodyPr wrap="none" lIns="101882" tIns="50941" rIns="101882" bIns="50941" anchor="ctr">
              <a:prstTxWarp prst="textNoShape">
                <a:avLst/>
              </a:prstTxWarp>
            </a:bodyPr>
            <a:lstStyle/>
            <a:p>
              <a:endParaRPr lang="en-US"/>
            </a:p>
          </p:txBody>
        </p:sp>
        <p:sp>
          <p:nvSpPr>
            <p:cNvPr id="76811" name="Line 15"/>
            <p:cNvSpPr>
              <a:spLocks noChangeShapeType="1"/>
            </p:cNvSpPr>
            <p:nvPr/>
          </p:nvSpPr>
          <p:spPr bwMode="auto">
            <a:xfrm>
              <a:off x="4600717" y="5015276"/>
              <a:ext cx="673909" cy="6"/>
            </a:xfrm>
            <a:prstGeom prst="line">
              <a:avLst/>
            </a:prstGeom>
            <a:noFill/>
            <a:ln w="19050">
              <a:solidFill>
                <a:srgbClr val="000000"/>
              </a:solidFill>
              <a:round/>
              <a:headEnd/>
              <a:tailEnd type="arrow" w="med" len="med"/>
            </a:ln>
          </p:spPr>
          <p:txBody>
            <a:bodyPr wrap="none" lIns="101882" tIns="50941" rIns="101882" bIns="50941" anchor="ctr">
              <a:prstTxWarp prst="textNoShape">
                <a:avLst/>
              </a:prstTxWarp>
            </a:bodyPr>
            <a:lstStyle/>
            <a:p>
              <a:endParaRPr lang="en-US"/>
            </a:p>
          </p:txBody>
        </p:sp>
      </p:grpSp>
      <p:sp>
        <p:nvSpPr>
          <p:cNvPr id="2" name="Slide Number Placeholder 1"/>
          <p:cNvSpPr>
            <a:spLocks noGrp="1"/>
          </p:cNvSpPr>
          <p:nvPr>
            <p:ph type="sldNum" sz="quarter" idx="10"/>
          </p:nvPr>
        </p:nvSpPr>
        <p:spPr/>
        <p:txBody>
          <a:bodyPr/>
          <a:lstStyle/>
          <a:p>
            <a:fld id="{B6C40C6F-D635-A545-9B39-8A1DFEF5E263}" type="slidenum">
              <a:rPr lang="en-US" smtClean="0"/>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6805">
                                            <p:txEl>
                                              <p:pRg st="0" end="0"/>
                                            </p:txEl>
                                          </p:spTgt>
                                        </p:tgtEl>
                                        <p:attrNameLst>
                                          <p:attrName>style.visibility</p:attrName>
                                        </p:attrNameLst>
                                      </p:cBhvr>
                                      <p:to>
                                        <p:strVal val="visible"/>
                                      </p:to>
                                    </p:set>
                                    <p:animEffect transition="in" filter="fade">
                                      <p:cBhvr>
                                        <p:cTn id="7" dur="2000"/>
                                        <p:tgtEl>
                                          <p:spTgt spid="7680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6805">
                                            <p:txEl>
                                              <p:pRg st="1" end="1"/>
                                            </p:txEl>
                                          </p:spTgt>
                                        </p:tgtEl>
                                        <p:attrNameLst>
                                          <p:attrName>style.visibility</p:attrName>
                                        </p:attrNameLst>
                                      </p:cBhvr>
                                      <p:to>
                                        <p:strVal val="visible"/>
                                      </p:to>
                                    </p:set>
                                    <p:animEffect transition="in" filter="fade">
                                      <p:cBhvr>
                                        <p:cTn id="10" dur="2000"/>
                                        <p:tgtEl>
                                          <p:spTgt spid="7680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6805">
                                            <p:txEl>
                                              <p:pRg st="2" end="2"/>
                                            </p:txEl>
                                          </p:spTgt>
                                        </p:tgtEl>
                                        <p:attrNameLst>
                                          <p:attrName>style.visibility</p:attrName>
                                        </p:attrNameLst>
                                      </p:cBhvr>
                                      <p:to>
                                        <p:strVal val="visible"/>
                                      </p:to>
                                    </p:set>
                                    <p:animEffect transition="in" filter="fade">
                                      <p:cBhvr>
                                        <p:cTn id="13" dur="2000"/>
                                        <p:tgtEl>
                                          <p:spTgt spid="7680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6805">
                                            <p:txEl>
                                              <p:pRg st="3" end="3"/>
                                            </p:txEl>
                                          </p:spTgt>
                                        </p:tgtEl>
                                        <p:attrNameLst>
                                          <p:attrName>style.visibility</p:attrName>
                                        </p:attrNameLst>
                                      </p:cBhvr>
                                      <p:to>
                                        <p:strVal val="visible"/>
                                      </p:to>
                                    </p:set>
                                    <p:animEffect transition="in" filter="fade">
                                      <p:cBhvr>
                                        <p:cTn id="16" dur="2000"/>
                                        <p:tgtEl>
                                          <p:spTgt spid="7680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6805">
                                            <p:txEl>
                                              <p:pRg st="4" end="4"/>
                                            </p:txEl>
                                          </p:spTgt>
                                        </p:tgtEl>
                                        <p:attrNameLst>
                                          <p:attrName>style.visibility</p:attrName>
                                        </p:attrNameLst>
                                      </p:cBhvr>
                                      <p:to>
                                        <p:strVal val="visible"/>
                                      </p:to>
                                    </p:set>
                                    <p:animEffect transition="in" filter="fade">
                                      <p:cBhvr>
                                        <p:cTn id="19" dur="2000"/>
                                        <p:tgtEl>
                                          <p:spTgt spid="7680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6805">
                                            <p:txEl>
                                              <p:pRg st="5" end="5"/>
                                            </p:txEl>
                                          </p:spTgt>
                                        </p:tgtEl>
                                        <p:attrNameLst>
                                          <p:attrName>style.visibility</p:attrName>
                                        </p:attrNameLst>
                                      </p:cBhvr>
                                      <p:to>
                                        <p:strVal val="visible"/>
                                      </p:to>
                                    </p:set>
                                    <p:animEffect transition="in" filter="fade">
                                      <p:cBhvr>
                                        <p:cTn id="22" dur="2000"/>
                                        <p:tgtEl>
                                          <p:spTgt spid="76805">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6805">
                                            <p:txEl>
                                              <p:pRg st="6" end="6"/>
                                            </p:txEl>
                                          </p:spTgt>
                                        </p:tgtEl>
                                        <p:attrNameLst>
                                          <p:attrName>style.visibility</p:attrName>
                                        </p:attrNameLst>
                                      </p:cBhvr>
                                      <p:to>
                                        <p:strVal val="visible"/>
                                      </p:to>
                                    </p:set>
                                    <p:animEffect transition="in" filter="fade">
                                      <p:cBhvr>
                                        <p:cTn id="25" dur="2000"/>
                                        <p:tgtEl>
                                          <p:spTgt spid="76805">
                                            <p:txEl>
                                              <p:pRg st="6" end="6"/>
                                            </p:txEl>
                                          </p:spTgt>
                                        </p:tgtEl>
                                      </p:cBhvr>
                                    </p:animEffect>
                                  </p:childTnLst>
                                </p:cTn>
                              </p:par>
                            </p:childTnLst>
                          </p:cTn>
                        </p:par>
                        <p:par>
                          <p:cTn id="26" fill="hold">
                            <p:stCondLst>
                              <p:cond delay="2000"/>
                            </p:stCondLst>
                            <p:childTnLst>
                              <p:par>
                                <p:cTn id="27" presetID="10" presetClass="entr" presetSubtype="0"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20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6805">
                                            <p:txEl>
                                              <p:pRg st="7" end="7"/>
                                            </p:txEl>
                                          </p:spTgt>
                                        </p:tgtEl>
                                        <p:attrNameLst>
                                          <p:attrName>style.visibility</p:attrName>
                                        </p:attrNameLst>
                                      </p:cBhvr>
                                      <p:to>
                                        <p:strVal val="visible"/>
                                      </p:to>
                                    </p:set>
                                    <p:animEffect transition="in" filter="fade">
                                      <p:cBhvr>
                                        <p:cTn id="34" dur="2000"/>
                                        <p:tgtEl>
                                          <p:spTgt spid="7680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6805">
                                            <p:txEl>
                                              <p:pRg st="8" end="8"/>
                                            </p:txEl>
                                          </p:spTgt>
                                        </p:tgtEl>
                                        <p:attrNameLst>
                                          <p:attrName>style.visibility</p:attrName>
                                        </p:attrNameLst>
                                      </p:cBhvr>
                                      <p:to>
                                        <p:strVal val="visible"/>
                                      </p:to>
                                    </p:set>
                                    <p:animEffect transition="in" filter="fade">
                                      <p:cBhvr>
                                        <p:cTn id="37" dur="2000"/>
                                        <p:tgtEl>
                                          <p:spTgt spid="76805">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6805">
                                            <p:txEl>
                                              <p:pRg st="9" end="9"/>
                                            </p:txEl>
                                          </p:spTgt>
                                        </p:tgtEl>
                                        <p:attrNameLst>
                                          <p:attrName>style.visibility</p:attrName>
                                        </p:attrNameLst>
                                      </p:cBhvr>
                                      <p:to>
                                        <p:strVal val="visible"/>
                                      </p:to>
                                    </p:set>
                                    <p:animEffect transition="in" filter="fade">
                                      <p:cBhvr>
                                        <p:cTn id="40" dur="2000"/>
                                        <p:tgtEl>
                                          <p:spTgt spid="76805">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76805">
                                            <p:txEl>
                                              <p:pRg st="10" end="10"/>
                                            </p:txEl>
                                          </p:spTgt>
                                        </p:tgtEl>
                                        <p:attrNameLst>
                                          <p:attrName>style.visibility</p:attrName>
                                        </p:attrNameLst>
                                      </p:cBhvr>
                                      <p:to>
                                        <p:strVal val="visible"/>
                                      </p:to>
                                    </p:set>
                                    <p:animEffect transition="in" filter="fade">
                                      <p:cBhvr>
                                        <p:cTn id="43" dur="2000"/>
                                        <p:tgtEl>
                                          <p:spTgt spid="76805">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76805">
                                            <p:txEl>
                                              <p:pRg st="11" end="11"/>
                                            </p:txEl>
                                          </p:spTgt>
                                        </p:tgtEl>
                                        <p:attrNameLst>
                                          <p:attrName>style.visibility</p:attrName>
                                        </p:attrNameLst>
                                      </p:cBhvr>
                                      <p:to>
                                        <p:strVal val="visible"/>
                                      </p:to>
                                    </p:set>
                                    <p:animEffect transition="in" filter="fade">
                                      <p:cBhvr>
                                        <p:cTn id="46" dur="2000"/>
                                        <p:tgtEl>
                                          <p:spTgt spid="76805">
                                            <p:txEl>
                                              <p:pRg st="11" end="11"/>
                                            </p:txEl>
                                          </p:spTgt>
                                        </p:tgtEl>
                                      </p:cBhvr>
                                    </p:animEffect>
                                  </p:childTnLst>
                                </p:cTn>
                              </p:par>
                            </p:childTnLst>
                          </p:cTn>
                        </p:par>
                        <p:par>
                          <p:cTn id="47" fill="hold">
                            <p:stCondLst>
                              <p:cond delay="2000"/>
                            </p:stCondLst>
                            <p:childTnLst>
                              <p:par>
                                <p:cTn id="48" presetID="10" presetClass="entr" presetSubtype="0" fill="hold"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a:t>POP3 (more) and IMAP</a:t>
            </a:r>
          </a:p>
        </p:txBody>
      </p:sp>
      <p:sp>
        <p:nvSpPr>
          <p:cNvPr id="77829" name="Rectangle 3"/>
          <p:cNvSpPr>
            <a:spLocks noGrp="1" noChangeArrowheads="1"/>
          </p:cNvSpPr>
          <p:nvPr>
            <p:ph type="body" sz="half" idx="1"/>
          </p:nvPr>
        </p:nvSpPr>
        <p:spPr>
          <a:xfrm>
            <a:off x="0" y="1890828"/>
            <a:ext cx="4998472" cy="5881572"/>
          </a:xfrm>
        </p:spPr>
        <p:txBody>
          <a:bodyPr/>
          <a:lstStyle/>
          <a:p>
            <a:pPr>
              <a:buFont typeface="Wingdings" charset="2"/>
              <a:buNone/>
            </a:pPr>
            <a:r>
              <a:rPr lang="en-US" dirty="0">
                <a:solidFill>
                  <a:srgbClr val="000000"/>
                </a:solidFill>
              </a:rPr>
              <a:t>more about POP3</a:t>
            </a:r>
          </a:p>
          <a:p>
            <a:r>
              <a:rPr lang="en-US" sz="2600" dirty="0"/>
              <a:t>previous example uses “download and delete” mode.</a:t>
            </a:r>
          </a:p>
          <a:p>
            <a:r>
              <a:rPr lang="en-US" sz="2600" dirty="0"/>
              <a:t>Bob cannot re-read e-mail if he changes client</a:t>
            </a:r>
          </a:p>
          <a:p>
            <a:r>
              <a:rPr lang="en-US" sz="2600" dirty="0"/>
              <a:t>“download-and-keep”: copies of messages on different clients</a:t>
            </a:r>
          </a:p>
          <a:p>
            <a:r>
              <a:rPr lang="en-US" sz="2600" dirty="0"/>
              <a:t>POP3 is stateless across </a:t>
            </a:r>
            <a:r>
              <a:rPr lang="en-US" sz="2600" dirty="0" smtClean="0"/>
              <a:t>sessions</a:t>
            </a:r>
          </a:p>
          <a:p>
            <a:r>
              <a:rPr lang="en-US" sz="2600" dirty="0" smtClean="0"/>
              <a:t>Plain text, including passwords</a:t>
            </a:r>
            <a:endParaRPr lang="en-US" sz="2600" dirty="0"/>
          </a:p>
        </p:txBody>
      </p:sp>
      <p:sp>
        <p:nvSpPr>
          <p:cNvPr id="77830" name="Rectangle 4"/>
          <p:cNvSpPr>
            <a:spLocks noGrp="1" noChangeArrowheads="1"/>
          </p:cNvSpPr>
          <p:nvPr>
            <p:ph type="body" sz="half" idx="2"/>
          </p:nvPr>
        </p:nvSpPr>
        <p:spPr>
          <a:xfrm>
            <a:off x="5066757" y="1891910"/>
            <a:ext cx="4957500" cy="5267960"/>
          </a:xfrm>
        </p:spPr>
        <p:txBody>
          <a:bodyPr/>
          <a:lstStyle/>
          <a:p>
            <a:pPr>
              <a:buFont typeface="Wingdings" charset="2"/>
              <a:buNone/>
            </a:pPr>
            <a:r>
              <a:rPr lang="en-US" dirty="0">
                <a:solidFill>
                  <a:srgbClr val="000000"/>
                </a:solidFill>
              </a:rPr>
              <a:t>IMAP</a:t>
            </a:r>
            <a:endParaRPr lang="en-US" sz="2600" dirty="0">
              <a:solidFill>
                <a:srgbClr val="000000"/>
              </a:solidFill>
            </a:endParaRPr>
          </a:p>
          <a:p>
            <a:r>
              <a:rPr lang="en-US" sz="2600" dirty="0"/>
              <a:t>keeps all messages in one place: at server</a:t>
            </a:r>
          </a:p>
          <a:p>
            <a:r>
              <a:rPr lang="en-US" sz="2600" dirty="0"/>
              <a:t>allows user to organize messages in folders</a:t>
            </a:r>
          </a:p>
          <a:p>
            <a:r>
              <a:rPr lang="en-US" sz="2600" dirty="0"/>
              <a:t>keeps user state across sessions:</a:t>
            </a:r>
          </a:p>
          <a:p>
            <a:pPr lvl="1"/>
            <a:r>
              <a:rPr lang="en-US" sz="2200" dirty="0"/>
              <a:t>names of folders and mappings between message IDs and folder </a:t>
            </a:r>
            <a:r>
              <a:rPr lang="en-US" sz="2200" dirty="0" smtClean="0"/>
              <a:t>name</a:t>
            </a:r>
          </a:p>
          <a:p>
            <a:r>
              <a:rPr lang="en-US" sz="2600" dirty="0" smtClean="0"/>
              <a:t>SSL for security</a:t>
            </a:r>
            <a:endParaRPr lang="en-US" sz="2600" dirty="0"/>
          </a:p>
        </p:txBody>
      </p:sp>
      <p:sp>
        <p:nvSpPr>
          <p:cNvPr id="2" name="Slide Number Placeholder 1"/>
          <p:cNvSpPr>
            <a:spLocks noGrp="1"/>
          </p:cNvSpPr>
          <p:nvPr>
            <p:ph type="sldNum" sz="quarter" idx="10"/>
          </p:nvPr>
        </p:nvSpPr>
        <p:spPr/>
        <p:txBody>
          <a:bodyPr/>
          <a:lstStyle/>
          <a:p>
            <a:fld id="{B6C40C6F-D635-A545-9B39-8A1DFEF5E263}" type="slidenum">
              <a:rPr lang="en-US" smtClean="0"/>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7829">
                                            <p:txEl>
                                              <p:pRg st="0" end="0"/>
                                            </p:txEl>
                                          </p:spTgt>
                                        </p:tgtEl>
                                        <p:attrNameLst>
                                          <p:attrName>style.visibility</p:attrName>
                                        </p:attrNameLst>
                                      </p:cBhvr>
                                      <p:to>
                                        <p:strVal val="visible"/>
                                      </p:to>
                                    </p:set>
                                    <p:animEffect transition="in" filter="fade">
                                      <p:cBhvr>
                                        <p:cTn id="7" dur="2000"/>
                                        <p:tgtEl>
                                          <p:spTgt spid="7782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829">
                                            <p:txEl>
                                              <p:pRg st="1" end="1"/>
                                            </p:txEl>
                                          </p:spTgt>
                                        </p:tgtEl>
                                        <p:attrNameLst>
                                          <p:attrName>style.visibility</p:attrName>
                                        </p:attrNameLst>
                                      </p:cBhvr>
                                      <p:to>
                                        <p:strVal val="visible"/>
                                      </p:to>
                                    </p:set>
                                    <p:animEffect transition="in" filter="fade">
                                      <p:cBhvr>
                                        <p:cTn id="10" dur="2000"/>
                                        <p:tgtEl>
                                          <p:spTgt spid="7782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7829">
                                            <p:txEl>
                                              <p:pRg st="2" end="2"/>
                                            </p:txEl>
                                          </p:spTgt>
                                        </p:tgtEl>
                                        <p:attrNameLst>
                                          <p:attrName>style.visibility</p:attrName>
                                        </p:attrNameLst>
                                      </p:cBhvr>
                                      <p:to>
                                        <p:strVal val="visible"/>
                                      </p:to>
                                    </p:set>
                                    <p:animEffect transition="in" filter="fade">
                                      <p:cBhvr>
                                        <p:cTn id="13" dur="2000"/>
                                        <p:tgtEl>
                                          <p:spTgt spid="7782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7829">
                                            <p:txEl>
                                              <p:pRg st="3" end="3"/>
                                            </p:txEl>
                                          </p:spTgt>
                                        </p:tgtEl>
                                        <p:attrNameLst>
                                          <p:attrName>style.visibility</p:attrName>
                                        </p:attrNameLst>
                                      </p:cBhvr>
                                      <p:to>
                                        <p:strVal val="visible"/>
                                      </p:to>
                                    </p:set>
                                    <p:animEffect transition="in" filter="fade">
                                      <p:cBhvr>
                                        <p:cTn id="16" dur="2000"/>
                                        <p:tgtEl>
                                          <p:spTgt spid="7782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7829">
                                            <p:txEl>
                                              <p:pRg st="4" end="4"/>
                                            </p:txEl>
                                          </p:spTgt>
                                        </p:tgtEl>
                                        <p:attrNameLst>
                                          <p:attrName>style.visibility</p:attrName>
                                        </p:attrNameLst>
                                      </p:cBhvr>
                                      <p:to>
                                        <p:strVal val="visible"/>
                                      </p:to>
                                    </p:set>
                                    <p:animEffect transition="in" filter="fade">
                                      <p:cBhvr>
                                        <p:cTn id="19" dur="2000"/>
                                        <p:tgtEl>
                                          <p:spTgt spid="7782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7829">
                                            <p:txEl>
                                              <p:pRg st="5" end="5"/>
                                            </p:txEl>
                                          </p:spTgt>
                                        </p:tgtEl>
                                        <p:attrNameLst>
                                          <p:attrName>style.visibility</p:attrName>
                                        </p:attrNameLst>
                                      </p:cBhvr>
                                      <p:to>
                                        <p:strVal val="visible"/>
                                      </p:to>
                                    </p:set>
                                    <p:animEffect transition="in" filter="fade">
                                      <p:cBhvr>
                                        <p:cTn id="24" dur="2000"/>
                                        <p:tgtEl>
                                          <p:spTgt spid="7782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7830">
                                            <p:txEl>
                                              <p:pRg st="0" end="0"/>
                                            </p:txEl>
                                          </p:spTgt>
                                        </p:tgtEl>
                                        <p:attrNameLst>
                                          <p:attrName>style.visibility</p:attrName>
                                        </p:attrNameLst>
                                      </p:cBhvr>
                                      <p:to>
                                        <p:strVal val="visible"/>
                                      </p:to>
                                    </p:set>
                                    <p:animEffect transition="in" filter="fade">
                                      <p:cBhvr>
                                        <p:cTn id="29" dur="2000"/>
                                        <p:tgtEl>
                                          <p:spTgt spid="77830">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7830">
                                            <p:txEl>
                                              <p:pRg st="1" end="1"/>
                                            </p:txEl>
                                          </p:spTgt>
                                        </p:tgtEl>
                                        <p:attrNameLst>
                                          <p:attrName>style.visibility</p:attrName>
                                        </p:attrNameLst>
                                      </p:cBhvr>
                                      <p:to>
                                        <p:strVal val="visible"/>
                                      </p:to>
                                    </p:set>
                                    <p:animEffect transition="in" filter="fade">
                                      <p:cBhvr>
                                        <p:cTn id="32" dur="2000"/>
                                        <p:tgtEl>
                                          <p:spTgt spid="77830">
                                            <p:txEl>
                                              <p:pRg st="1" end="1"/>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7830">
                                            <p:txEl>
                                              <p:pRg st="2" end="2"/>
                                            </p:txEl>
                                          </p:spTgt>
                                        </p:tgtEl>
                                        <p:attrNameLst>
                                          <p:attrName>style.visibility</p:attrName>
                                        </p:attrNameLst>
                                      </p:cBhvr>
                                      <p:to>
                                        <p:strVal val="visible"/>
                                      </p:to>
                                    </p:set>
                                    <p:animEffect transition="in" filter="fade">
                                      <p:cBhvr>
                                        <p:cTn id="35" dur="2000"/>
                                        <p:tgtEl>
                                          <p:spTgt spid="77830">
                                            <p:txEl>
                                              <p:pRg st="2" end="2"/>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7830">
                                            <p:txEl>
                                              <p:pRg st="3" end="3"/>
                                            </p:txEl>
                                          </p:spTgt>
                                        </p:tgtEl>
                                        <p:attrNameLst>
                                          <p:attrName>style.visibility</p:attrName>
                                        </p:attrNameLst>
                                      </p:cBhvr>
                                      <p:to>
                                        <p:strVal val="visible"/>
                                      </p:to>
                                    </p:set>
                                    <p:animEffect transition="in" filter="fade">
                                      <p:cBhvr>
                                        <p:cTn id="38" dur="2000"/>
                                        <p:tgtEl>
                                          <p:spTgt spid="77830">
                                            <p:txEl>
                                              <p:pRg st="3" end="3"/>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7830">
                                            <p:txEl>
                                              <p:pRg st="4" end="4"/>
                                            </p:txEl>
                                          </p:spTgt>
                                        </p:tgtEl>
                                        <p:attrNameLst>
                                          <p:attrName>style.visibility</p:attrName>
                                        </p:attrNameLst>
                                      </p:cBhvr>
                                      <p:to>
                                        <p:strVal val="visible"/>
                                      </p:to>
                                    </p:set>
                                    <p:animEffect transition="in" filter="fade">
                                      <p:cBhvr>
                                        <p:cTn id="41" dur="2000"/>
                                        <p:tgtEl>
                                          <p:spTgt spid="77830">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77830">
                                            <p:txEl>
                                              <p:pRg st="5" end="5"/>
                                            </p:txEl>
                                          </p:spTgt>
                                        </p:tgtEl>
                                        <p:attrNameLst>
                                          <p:attrName>style.visibility</p:attrName>
                                        </p:attrNameLst>
                                      </p:cBhvr>
                                      <p:to>
                                        <p:strVal val="visible"/>
                                      </p:to>
                                    </p:set>
                                    <p:animEffect transition="in" filter="fade">
                                      <p:cBhvr>
                                        <p:cTn id="46" dur="2000"/>
                                        <p:tgtEl>
                                          <p:spTgt spid="7783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build="p"/>
      <p:bldP spid="7783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normAutofit/>
          </a:bodyPr>
          <a:lstStyle/>
          <a:p>
            <a:r>
              <a:rPr lang="en-US" dirty="0" smtClean="0"/>
              <a:t>Good Protocol Design</a:t>
            </a:r>
            <a:endParaRPr lang="en-US" dirty="0"/>
          </a:p>
        </p:txBody>
      </p:sp>
      <p:sp>
        <p:nvSpPr>
          <p:cNvPr id="71685" name="Rectangle 3"/>
          <p:cNvSpPr>
            <a:spLocks noGrp="1" noChangeArrowheads="1"/>
          </p:cNvSpPr>
          <p:nvPr>
            <p:ph type="body" sz="half" idx="1"/>
          </p:nvPr>
        </p:nvSpPr>
        <p:spPr>
          <a:xfrm>
            <a:off x="0" y="1853883"/>
            <a:ext cx="10058400" cy="5892332"/>
          </a:xfrm>
        </p:spPr>
        <p:txBody>
          <a:bodyPr>
            <a:normAutofit/>
          </a:bodyPr>
          <a:lstStyle/>
          <a:p>
            <a:pPr>
              <a:lnSpc>
                <a:spcPct val="120000"/>
              </a:lnSpc>
            </a:pPr>
            <a:r>
              <a:rPr lang="en-US" sz="2600" dirty="0" smtClean="0"/>
              <a:t>It should be useful to many potential users, and it should be easy to write software that implements it correctly</a:t>
            </a:r>
          </a:p>
          <a:p>
            <a:pPr lvl="1">
              <a:lnSpc>
                <a:spcPct val="120000"/>
              </a:lnSpc>
            </a:pPr>
            <a:r>
              <a:rPr lang="en-US" sz="2300" dirty="0" smtClean="0"/>
              <a:t>a successful protocol will be used in many different applications, running on different devices, written by different people</a:t>
            </a:r>
          </a:p>
          <a:p>
            <a:pPr lvl="1">
              <a:lnSpc>
                <a:spcPct val="120000"/>
              </a:lnSpc>
            </a:pPr>
            <a:r>
              <a:rPr lang="en-US" sz="2300" dirty="0" smtClean="0"/>
              <a:t>focus specification on (least) common denominator</a:t>
            </a:r>
          </a:p>
          <a:p>
            <a:pPr lvl="2">
              <a:lnSpc>
                <a:spcPct val="120000"/>
              </a:lnSpc>
            </a:pPr>
            <a:r>
              <a:rPr lang="en-US" dirty="0" smtClean="0"/>
              <a:t>If something was forgotten, extensions can often be added</a:t>
            </a:r>
          </a:p>
          <a:p>
            <a:pPr lvl="1">
              <a:lnSpc>
                <a:spcPct val="120000"/>
              </a:lnSpc>
            </a:pPr>
            <a:r>
              <a:rPr lang="en-US" sz="2300" dirty="0" smtClean="0"/>
              <a:t>a protocol specification should be precise and easy to understand</a:t>
            </a:r>
          </a:p>
          <a:p>
            <a:pPr lvl="2">
              <a:lnSpc>
                <a:spcPct val="120000"/>
              </a:lnSpc>
            </a:pPr>
            <a:r>
              <a:rPr lang="en-US" dirty="0" smtClean="0"/>
              <a:t>can be hard to achieve both</a:t>
            </a:r>
          </a:p>
        </p:txBody>
      </p:sp>
      <p:sp>
        <p:nvSpPr>
          <p:cNvPr id="2" name="Slide Number Placeholder 1"/>
          <p:cNvSpPr>
            <a:spLocks noGrp="1"/>
          </p:cNvSpPr>
          <p:nvPr>
            <p:ph type="sldNum" sz="quarter" idx="10"/>
          </p:nvPr>
        </p:nvSpPr>
        <p:spPr/>
        <p:txBody>
          <a:bodyPr/>
          <a:lstStyle/>
          <a:p>
            <a:fld id="{B6C40C6F-D635-A545-9B39-8A1DFEF5E263}" type="slidenum">
              <a:rPr lang="en-US" smtClean="0"/>
              <a:pPr/>
              <a:t>22</a:t>
            </a:fld>
            <a:endParaRPr lang="en-US" dirty="0"/>
          </a:p>
        </p:txBody>
      </p:sp>
    </p:spTree>
    <p:extLst>
      <p:ext uri="{BB962C8B-B14F-4D97-AF65-F5344CB8AC3E}">
        <p14:creationId xmlns="" xmlns:p14="http://schemas.microsoft.com/office/powerpoint/2010/main" val="196894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685">
                                            <p:txEl>
                                              <p:pRg st="1" end="1"/>
                                            </p:txEl>
                                          </p:spTgt>
                                        </p:tgtEl>
                                        <p:attrNameLst>
                                          <p:attrName>style.visibility</p:attrName>
                                        </p:attrNameLst>
                                      </p:cBhvr>
                                      <p:to>
                                        <p:strVal val="visible"/>
                                      </p:to>
                                    </p:set>
                                    <p:animEffect transition="in" filter="fade">
                                      <p:cBhvr>
                                        <p:cTn id="10" dur="2000"/>
                                        <p:tgtEl>
                                          <p:spTgt spid="7168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685">
                                            <p:txEl>
                                              <p:pRg st="2" end="2"/>
                                            </p:txEl>
                                          </p:spTgt>
                                        </p:tgtEl>
                                        <p:attrNameLst>
                                          <p:attrName>style.visibility</p:attrName>
                                        </p:attrNameLst>
                                      </p:cBhvr>
                                      <p:to>
                                        <p:strVal val="visible"/>
                                      </p:to>
                                    </p:set>
                                    <p:animEffect transition="in" filter="fade">
                                      <p:cBhvr>
                                        <p:cTn id="13" dur="2000"/>
                                        <p:tgtEl>
                                          <p:spTgt spid="7168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1685">
                                            <p:txEl>
                                              <p:pRg st="3" end="3"/>
                                            </p:txEl>
                                          </p:spTgt>
                                        </p:tgtEl>
                                        <p:attrNameLst>
                                          <p:attrName>style.visibility</p:attrName>
                                        </p:attrNameLst>
                                      </p:cBhvr>
                                      <p:to>
                                        <p:strVal val="visible"/>
                                      </p:to>
                                    </p:set>
                                    <p:animEffect transition="in" filter="fade">
                                      <p:cBhvr>
                                        <p:cTn id="16" dur="2000"/>
                                        <p:tgtEl>
                                          <p:spTgt spid="7168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1685">
                                            <p:txEl>
                                              <p:pRg st="4" end="4"/>
                                            </p:txEl>
                                          </p:spTgt>
                                        </p:tgtEl>
                                        <p:attrNameLst>
                                          <p:attrName>style.visibility</p:attrName>
                                        </p:attrNameLst>
                                      </p:cBhvr>
                                      <p:to>
                                        <p:strVal val="visible"/>
                                      </p:to>
                                    </p:set>
                                    <p:animEffect transition="in" filter="fade">
                                      <p:cBhvr>
                                        <p:cTn id="19" dur="2000"/>
                                        <p:tgtEl>
                                          <p:spTgt spid="7168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1685">
                                            <p:txEl>
                                              <p:pRg st="5" end="5"/>
                                            </p:txEl>
                                          </p:spTgt>
                                        </p:tgtEl>
                                        <p:attrNameLst>
                                          <p:attrName>style.visibility</p:attrName>
                                        </p:attrNameLst>
                                      </p:cBhvr>
                                      <p:to>
                                        <p:strVal val="visible"/>
                                      </p:to>
                                    </p:set>
                                    <p:animEffect transition="in" filter="fade">
                                      <p:cBhvr>
                                        <p:cTn id="22" dur="2000"/>
                                        <p:tgtEl>
                                          <p:spTgt spid="716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normAutofit/>
          </a:bodyPr>
          <a:lstStyle/>
          <a:p>
            <a:r>
              <a:rPr lang="en-US" dirty="0" smtClean="0"/>
              <a:t>Good Protocol </a:t>
            </a:r>
            <a:r>
              <a:rPr lang="en-US" dirty="0"/>
              <a:t>Design (continued)</a:t>
            </a:r>
          </a:p>
        </p:txBody>
      </p:sp>
      <p:sp>
        <p:nvSpPr>
          <p:cNvPr id="71685" name="Rectangle 3"/>
          <p:cNvSpPr>
            <a:spLocks noGrp="1" noChangeArrowheads="1"/>
          </p:cNvSpPr>
          <p:nvPr>
            <p:ph type="body" sz="half" idx="1"/>
          </p:nvPr>
        </p:nvSpPr>
        <p:spPr>
          <a:xfrm>
            <a:off x="0" y="1853883"/>
            <a:ext cx="10058400" cy="5892332"/>
          </a:xfrm>
        </p:spPr>
        <p:txBody>
          <a:bodyPr>
            <a:normAutofit/>
          </a:bodyPr>
          <a:lstStyle/>
          <a:p>
            <a:pPr>
              <a:lnSpc>
                <a:spcPct val="120000"/>
              </a:lnSpc>
            </a:pPr>
            <a:r>
              <a:rPr lang="en-US" sz="2600" dirty="0" smtClean="0"/>
              <a:t>Internet takes pragmatic approach </a:t>
            </a:r>
          </a:p>
          <a:p>
            <a:pPr lvl="1">
              <a:lnSpc>
                <a:spcPct val="120000"/>
              </a:lnSpc>
            </a:pPr>
            <a:r>
              <a:rPr lang="en-US" sz="2300" dirty="0" smtClean="0"/>
              <a:t>rough consensus on feature selection</a:t>
            </a:r>
          </a:p>
          <a:p>
            <a:pPr lvl="1">
              <a:lnSpc>
                <a:spcPct val="120000"/>
              </a:lnSpc>
            </a:pPr>
            <a:r>
              <a:rPr lang="en-US" sz="2300" dirty="0" smtClean="0"/>
              <a:t>detailed but informal protocol descriptions (RFCs) </a:t>
            </a:r>
          </a:p>
          <a:p>
            <a:pPr lvl="1">
              <a:lnSpc>
                <a:spcPct val="120000"/>
              </a:lnSpc>
            </a:pPr>
            <a:r>
              <a:rPr lang="en-US" sz="2300" dirty="0" smtClean="0"/>
              <a:t>reference implementations (running code)</a:t>
            </a:r>
          </a:p>
          <a:p>
            <a:pPr lvl="6">
              <a:lnSpc>
                <a:spcPct val="120000"/>
              </a:lnSpc>
            </a:pPr>
            <a:endParaRPr lang="en-US" sz="600" dirty="0" smtClean="0"/>
          </a:p>
          <a:p>
            <a:pPr>
              <a:lnSpc>
                <a:spcPct val="120000"/>
              </a:lnSpc>
            </a:pPr>
            <a:r>
              <a:rPr lang="en-US" sz="2600" dirty="0" smtClean="0"/>
              <a:t>In general: Text-based protocols are easier to get right</a:t>
            </a:r>
          </a:p>
          <a:p>
            <a:pPr lvl="1">
              <a:lnSpc>
                <a:spcPct val="120000"/>
              </a:lnSpc>
            </a:pPr>
            <a:r>
              <a:rPr lang="en-US" sz="2300" dirty="0" smtClean="0"/>
              <a:t>easy to observe protocol interactions and find problems</a:t>
            </a:r>
          </a:p>
          <a:p>
            <a:pPr lvl="1">
              <a:lnSpc>
                <a:spcPct val="120000"/>
              </a:lnSpc>
            </a:pPr>
            <a:r>
              <a:rPr lang="en-US" sz="2300" dirty="0" smtClean="0"/>
              <a:t>no byte order bugs</a:t>
            </a:r>
          </a:p>
          <a:p>
            <a:pPr lvl="1">
              <a:lnSpc>
                <a:spcPct val="120000"/>
              </a:lnSpc>
            </a:pPr>
            <a:r>
              <a:rPr lang="en-US" sz="2300" dirty="0" smtClean="0"/>
              <a:t>comes at some cost: longer messages, more complex parsing of received messages (and associated coding effort)</a:t>
            </a:r>
          </a:p>
        </p:txBody>
      </p:sp>
      <p:sp>
        <p:nvSpPr>
          <p:cNvPr id="2" name="Slide Number Placeholder 1"/>
          <p:cNvSpPr>
            <a:spLocks noGrp="1"/>
          </p:cNvSpPr>
          <p:nvPr>
            <p:ph type="sldNum" sz="quarter" idx="10"/>
          </p:nvPr>
        </p:nvSpPr>
        <p:spPr/>
        <p:txBody>
          <a:bodyPr/>
          <a:lstStyle/>
          <a:p>
            <a:fld id="{B6C40C6F-D635-A545-9B39-8A1DFEF5E263}" type="slidenum">
              <a:rPr lang="en-US" smtClean="0"/>
              <a:pPr/>
              <a:t>23</a:t>
            </a:fld>
            <a:endParaRPr lang="en-US" dirty="0"/>
          </a:p>
        </p:txBody>
      </p:sp>
    </p:spTree>
    <p:extLst>
      <p:ext uri="{BB962C8B-B14F-4D97-AF65-F5344CB8AC3E}">
        <p14:creationId xmlns="" xmlns:p14="http://schemas.microsoft.com/office/powerpoint/2010/main" val="18070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685">
                                            <p:txEl>
                                              <p:pRg st="1" end="1"/>
                                            </p:txEl>
                                          </p:spTgt>
                                        </p:tgtEl>
                                        <p:attrNameLst>
                                          <p:attrName>style.visibility</p:attrName>
                                        </p:attrNameLst>
                                      </p:cBhvr>
                                      <p:to>
                                        <p:strVal val="visible"/>
                                      </p:to>
                                    </p:set>
                                    <p:animEffect transition="in" filter="fade">
                                      <p:cBhvr>
                                        <p:cTn id="10" dur="2000"/>
                                        <p:tgtEl>
                                          <p:spTgt spid="7168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685">
                                            <p:txEl>
                                              <p:pRg st="2" end="2"/>
                                            </p:txEl>
                                          </p:spTgt>
                                        </p:tgtEl>
                                        <p:attrNameLst>
                                          <p:attrName>style.visibility</p:attrName>
                                        </p:attrNameLst>
                                      </p:cBhvr>
                                      <p:to>
                                        <p:strVal val="visible"/>
                                      </p:to>
                                    </p:set>
                                    <p:animEffect transition="in" filter="fade">
                                      <p:cBhvr>
                                        <p:cTn id="13" dur="2000"/>
                                        <p:tgtEl>
                                          <p:spTgt spid="7168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1685">
                                            <p:txEl>
                                              <p:pRg st="3" end="3"/>
                                            </p:txEl>
                                          </p:spTgt>
                                        </p:tgtEl>
                                        <p:attrNameLst>
                                          <p:attrName>style.visibility</p:attrName>
                                        </p:attrNameLst>
                                      </p:cBhvr>
                                      <p:to>
                                        <p:strVal val="visible"/>
                                      </p:to>
                                    </p:set>
                                    <p:animEffect transition="in" filter="fade">
                                      <p:cBhvr>
                                        <p:cTn id="16" dur="2000"/>
                                        <p:tgtEl>
                                          <p:spTgt spid="7168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1685">
                                            <p:txEl>
                                              <p:pRg st="5" end="5"/>
                                            </p:txEl>
                                          </p:spTgt>
                                        </p:tgtEl>
                                        <p:attrNameLst>
                                          <p:attrName>style.visibility</p:attrName>
                                        </p:attrNameLst>
                                      </p:cBhvr>
                                      <p:to>
                                        <p:strVal val="visible"/>
                                      </p:to>
                                    </p:set>
                                    <p:animEffect transition="in" filter="fade">
                                      <p:cBhvr>
                                        <p:cTn id="21" dur="2000"/>
                                        <p:tgtEl>
                                          <p:spTgt spid="71685">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1685">
                                            <p:txEl>
                                              <p:pRg st="6" end="6"/>
                                            </p:txEl>
                                          </p:spTgt>
                                        </p:tgtEl>
                                        <p:attrNameLst>
                                          <p:attrName>style.visibility</p:attrName>
                                        </p:attrNameLst>
                                      </p:cBhvr>
                                      <p:to>
                                        <p:strVal val="visible"/>
                                      </p:to>
                                    </p:set>
                                    <p:animEffect transition="in" filter="fade">
                                      <p:cBhvr>
                                        <p:cTn id="24" dur="2000"/>
                                        <p:tgtEl>
                                          <p:spTgt spid="71685">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1685">
                                            <p:txEl>
                                              <p:pRg st="7" end="7"/>
                                            </p:txEl>
                                          </p:spTgt>
                                        </p:tgtEl>
                                        <p:attrNameLst>
                                          <p:attrName>style.visibility</p:attrName>
                                        </p:attrNameLst>
                                      </p:cBhvr>
                                      <p:to>
                                        <p:strVal val="visible"/>
                                      </p:to>
                                    </p:set>
                                    <p:animEffect transition="in" filter="fade">
                                      <p:cBhvr>
                                        <p:cTn id="27" dur="2000"/>
                                        <p:tgtEl>
                                          <p:spTgt spid="71685">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1685">
                                            <p:txEl>
                                              <p:pRg st="8" end="8"/>
                                            </p:txEl>
                                          </p:spTgt>
                                        </p:tgtEl>
                                        <p:attrNameLst>
                                          <p:attrName>style.visibility</p:attrName>
                                        </p:attrNameLst>
                                      </p:cBhvr>
                                      <p:to>
                                        <p:strVal val="visible"/>
                                      </p:to>
                                    </p:set>
                                    <p:animEffect transition="in" filter="fade">
                                      <p:cBhvr>
                                        <p:cTn id="30" dur="2000"/>
                                        <p:tgtEl>
                                          <p:spTgt spid="7168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609558"/>
            <a:ext cx="10058400" cy="6162841"/>
          </a:xfrm>
        </p:spPr>
        <p:txBody>
          <a:bodyPr/>
          <a:lstStyle/>
          <a:p>
            <a:pPr marL="587375" indent="-457200">
              <a:buClr>
                <a:schemeClr val="tx1"/>
              </a:buClr>
              <a:buFont typeface="+mj-lt"/>
              <a:buAutoNum type="arabicPeriod"/>
            </a:pPr>
            <a:r>
              <a:rPr lang="en-US" sz="2200" dirty="0" smtClean="0"/>
              <a:t>FTP uses TCP. Why is this an appropriate choice?</a:t>
            </a:r>
          </a:p>
          <a:p>
            <a:pPr marL="460375" indent="0">
              <a:buClr>
                <a:schemeClr val="tx1"/>
              </a:buClr>
              <a:buNone/>
            </a:pPr>
            <a:r>
              <a:rPr lang="en-US" sz="1800" i="1" dirty="0" smtClean="0"/>
              <a:t> </a:t>
            </a:r>
          </a:p>
          <a:p>
            <a:pPr marL="460375" indent="0">
              <a:buClr>
                <a:schemeClr val="tx1"/>
              </a:buClr>
              <a:buNone/>
            </a:pPr>
            <a:endParaRPr lang="en-US" sz="1800" i="1" dirty="0" smtClean="0"/>
          </a:p>
          <a:p>
            <a:pPr marL="460375" indent="0">
              <a:buClr>
                <a:schemeClr val="tx1"/>
              </a:buClr>
              <a:buNone/>
            </a:pPr>
            <a:endParaRPr lang="en-US" sz="1800" i="1" dirty="0" smtClean="0"/>
          </a:p>
          <a:p>
            <a:pPr marL="587375" indent="-457200">
              <a:buClr>
                <a:schemeClr val="tx1"/>
              </a:buClr>
              <a:buFont typeface="+mj-lt"/>
              <a:buAutoNum type="arabicPeriod" startAt="2"/>
            </a:pPr>
            <a:r>
              <a:rPr lang="en-US" sz="2200" dirty="0" smtClean="0"/>
              <a:t>In some respects, the FTP client program acts like a server. Explain. What is the default port number used by a client when connecting to an FTP server?</a:t>
            </a:r>
          </a:p>
          <a:p>
            <a:pPr marL="460375" indent="0">
              <a:buClr>
                <a:schemeClr val="tx1"/>
              </a:buClr>
              <a:buNone/>
            </a:pPr>
            <a:endParaRPr lang="en-US" sz="1800" i="1" dirty="0" smtClean="0"/>
          </a:p>
          <a:p>
            <a:pPr marL="460375" indent="0">
              <a:buClr>
                <a:schemeClr val="tx1"/>
              </a:buClr>
              <a:buNone/>
            </a:pPr>
            <a:endParaRPr lang="en-US" sz="1800" i="1" dirty="0" smtClean="0"/>
          </a:p>
          <a:p>
            <a:pPr marL="460375" indent="0">
              <a:buClr>
                <a:schemeClr val="tx1"/>
              </a:buClr>
              <a:buNone/>
            </a:pPr>
            <a:endParaRPr lang="en-US" sz="1800" i="1" dirty="0" smtClean="0"/>
          </a:p>
          <a:p>
            <a:pPr marL="460375" indent="0">
              <a:buClr>
                <a:schemeClr val="tx1"/>
              </a:buClr>
              <a:buNone/>
            </a:pPr>
            <a:endParaRPr lang="en-US" sz="1800" i="1" dirty="0" smtClean="0"/>
          </a:p>
          <a:p>
            <a:pPr marL="587375" indent="-457200">
              <a:buClr>
                <a:schemeClr val="tx1"/>
              </a:buClr>
              <a:buFont typeface="+mj-lt"/>
              <a:buAutoNum type="arabicPeriod" startAt="3"/>
            </a:pPr>
            <a:r>
              <a:rPr lang="en-US" sz="2200" dirty="0" smtClean="0"/>
              <a:t>The RFC for FTP refers to the port number used by the client program as U. This same port number is used for data connections (p.18 of RFC). Why don’t these two uses conflict?</a:t>
            </a:r>
          </a:p>
        </p:txBody>
      </p:sp>
      <p:sp>
        <p:nvSpPr>
          <p:cNvPr id="2" name="Slide Number Placeholder 1"/>
          <p:cNvSpPr>
            <a:spLocks noGrp="1"/>
          </p:cNvSpPr>
          <p:nvPr>
            <p:ph type="sldNum" sz="quarter" idx="10"/>
          </p:nvPr>
        </p:nvSpPr>
        <p:spPr/>
        <p:txBody>
          <a:bodyPr/>
          <a:lstStyle/>
          <a:p>
            <a:fld id="{B6C40C6F-D635-A545-9B39-8A1DFEF5E263}" type="slidenum">
              <a:rPr lang="en-US" smtClean="0"/>
              <a:pPr/>
              <a:t>24</a:t>
            </a:fld>
            <a:endParaRPr lang="en-US" dirty="0"/>
          </a:p>
        </p:txBody>
      </p:sp>
    </p:spTree>
    <p:extLst>
      <p:ext uri="{BB962C8B-B14F-4D97-AF65-F5344CB8AC3E}">
        <p14:creationId xmlns="" xmlns:p14="http://schemas.microsoft.com/office/powerpoint/2010/main" val="38336941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4" end="4"/>
                                            </p:txEl>
                                          </p:spTgt>
                                        </p:tgtEl>
                                        <p:attrNameLst>
                                          <p:attrName>style.visibility</p:attrName>
                                        </p:attrNameLst>
                                      </p:cBhvr>
                                      <p:to>
                                        <p:strVal val="visible"/>
                                      </p:to>
                                    </p:set>
                                    <p:animEffect transition="in" filter="fade">
                                      <p:cBhvr>
                                        <p:cTn id="17" dur="2000"/>
                                        <p:tgtEl>
                                          <p:spTgt spid="7168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9" end="9"/>
                                            </p:txEl>
                                          </p:spTgt>
                                        </p:tgtEl>
                                        <p:attrNameLst>
                                          <p:attrName>style.visibility</p:attrName>
                                        </p:attrNameLst>
                                      </p:cBhvr>
                                      <p:to>
                                        <p:strVal val="visible"/>
                                      </p:to>
                                    </p:set>
                                    <p:animEffect transition="in" filter="fade">
                                      <p:cBhvr>
                                        <p:cTn id="22" dur="2000"/>
                                        <p:tgtEl>
                                          <p:spTgt spid="7168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609558"/>
            <a:ext cx="10058400" cy="6162841"/>
          </a:xfrm>
        </p:spPr>
        <p:txBody>
          <a:bodyPr/>
          <a:lstStyle/>
          <a:p>
            <a:pPr marL="587375" indent="-457200">
              <a:buClr>
                <a:schemeClr val="tx1"/>
              </a:buClr>
              <a:buFont typeface="+mj-lt"/>
              <a:buAutoNum type="arabicPeriod"/>
            </a:pPr>
            <a:r>
              <a:rPr lang="en-US" sz="2200" dirty="0" smtClean="0"/>
              <a:t>FTP uses TCP. Why is this an appropriate choice?</a:t>
            </a:r>
          </a:p>
          <a:p>
            <a:pPr marL="460375" indent="0">
              <a:buClr>
                <a:schemeClr val="tx1"/>
              </a:buClr>
              <a:buNone/>
            </a:pPr>
            <a:r>
              <a:rPr lang="en-US" sz="1800" i="1" dirty="0" smtClean="0"/>
              <a:t>Reliable delivery of all packets needed to reconstruct a file is desirable.  In addition, the fact that file transfer is relatively long-lived offsets the overhead of the TCP connection setup.</a:t>
            </a:r>
          </a:p>
          <a:p>
            <a:pPr marL="587375" indent="-457200">
              <a:buClr>
                <a:schemeClr val="tx1"/>
              </a:buClr>
              <a:buFont typeface="+mj-lt"/>
              <a:buAutoNum type="arabicPeriod" startAt="2"/>
            </a:pPr>
            <a:r>
              <a:rPr lang="en-US" sz="2200" dirty="0" smtClean="0"/>
              <a:t>In some respects, the FTP client program acts like a server. Explain. What is the default port number used by a client when connecting to an FTP server?</a:t>
            </a:r>
          </a:p>
          <a:p>
            <a:pPr marL="460375" indent="0">
              <a:buClr>
                <a:schemeClr val="tx1"/>
              </a:buClr>
              <a:buNone/>
            </a:pPr>
            <a:endParaRPr lang="en-US" sz="1800" i="1" dirty="0" smtClean="0"/>
          </a:p>
          <a:p>
            <a:pPr marL="587375" indent="-457200">
              <a:buClr>
                <a:schemeClr val="tx1"/>
              </a:buClr>
              <a:buFont typeface="+mj-lt"/>
              <a:buAutoNum type="arabicPeriod" startAt="3"/>
            </a:pPr>
            <a:endParaRPr lang="en-US" sz="1800" i="1" dirty="0"/>
          </a:p>
          <a:p>
            <a:pPr marL="587375" indent="-457200">
              <a:buClr>
                <a:schemeClr val="tx1"/>
              </a:buClr>
              <a:buFont typeface="+mj-lt"/>
              <a:buAutoNum type="arabicPeriod" startAt="3"/>
            </a:pPr>
            <a:r>
              <a:rPr lang="en-US" sz="2200" dirty="0" smtClean="0"/>
              <a:t>The RFC for FTP refers to the port number used by the client program as U. This same port number is used for data connections (p.18 of RFC). Why don’t these two uses conflict?</a:t>
            </a:r>
          </a:p>
        </p:txBody>
      </p:sp>
      <p:sp>
        <p:nvSpPr>
          <p:cNvPr id="2" name="Slide Number Placeholder 1"/>
          <p:cNvSpPr>
            <a:spLocks noGrp="1"/>
          </p:cNvSpPr>
          <p:nvPr>
            <p:ph type="sldNum" sz="quarter" idx="10"/>
          </p:nvPr>
        </p:nvSpPr>
        <p:spPr/>
        <p:txBody>
          <a:bodyPr/>
          <a:lstStyle/>
          <a:p>
            <a:fld id="{B6C40C6F-D635-A545-9B39-8A1DFEF5E263}" type="slidenum">
              <a:rPr lang="en-US" smtClean="0"/>
              <a:pPr/>
              <a:t>25</a:t>
            </a:fld>
            <a:endParaRPr lang="en-US" dirty="0"/>
          </a:p>
        </p:txBody>
      </p:sp>
    </p:spTree>
    <p:extLst>
      <p:ext uri="{BB962C8B-B14F-4D97-AF65-F5344CB8AC3E}">
        <p14:creationId xmlns="" xmlns:p14="http://schemas.microsoft.com/office/powerpoint/2010/main" val="221742422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fade">
                                      <p:cBhvr>
                                        <p:cTn id="17" dur="2000"/>
                                        <p:tgtEl>
                                          <p:spTgt spid="716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5" end="5"/>
                                            </p:txEl>
                                          </p:spTgt>
                                        </p:tgtEl>
                                        <p:attrNameLst>
                                          <p:attrName>style.visibility</p:attrName>
                                        </p:attrNameLst>
                                      </p:cBhvr>
                                      <p:to>
                                        <p:strVal val="visible"/>
                                      </p:to>
                                    </p:set>
                                    <p:animEffect transition="in" filter="fade">
                                      <p:cBhvr>
                                        <p:cTn id="22" dur="2000"/>
                                        <p:tgtEl>
                                          <p:spTgt spid="716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609558"/>
            <a:ext cx="10058400" cy="6162841"/>
          </a:xfrm>
        </p:spPr>
        <p:txBody>
          <a:bodyPr/>
          <a:lstStyle/>
          <a:p>
            <a:pPr marL="587375" indent="-457200">
              <a:buClr>
                <a:schemeClr val="tx1"/>
              </a:buClr>
              <a:buFont typeface="+mj-lt"/>
              <a:buAutoNum type="arabicPeriod"/>
            </a:pPr>
            <a:r>
              <a:rPr lang="en-US" sz="2200" dirty="0" smtClean="0"/>
              <a:t>FTP uses TCP. Why is this an appropriate choice?</a:t>
            </a:r>
          </a:p>
          <a:p>
            <a:pPr marL="460375" indent="0">
              <a:buClr>
                <a:schemeClr val="tx1"/>
              </a:buClr>
              <a:buNone/>
            </a:pPr>
            <a:r>
              <a:rPr lang="en-US" sz="1800" i="1" dirty="0" smtClean="0"/>
              <a:t>Reliable delivery of all packets needed to reconstruct a file is desirable.  In addition, the fact that file transfer is relatively long-lived offsets the overhead of the TCP connection setup.</a:t>
            </a:r>
          </a:p>
          <a:p>
            <a:pPr marL="587375" indent="-457200">
              <a:buClr>
                <a:schemeClr val="tx1"/>
              </a:buClr>
              <a:buFont typeface="+mj-lt"/>
              <a:buAutoNum type="arabicPeriod" startAt="2"/>
            </a:pPr>
            <a:r>
              <a:rPr lang="en-US" sz="2200" dirty="0" smtClean="0"/>
              <a:t>In some respects, the FTP client program acts like a server. Explain. What is the default port number used by a client when connecting to an FTP server?</a:t>
            </a:r>
          </a:p>
          <a:p>
            <a:pPr marL="460375" indent="0">
              <a:buClr>
                <a:schemeClr val="tx1"/>
              </a:buClr>
              <a:buNone/>
            </a:pPr>
            <a:r>
              <a:rPr lang="en-US" sz="1800" i="1" dirty="0" smtClean="0"/>
              <a:t>The server initiates the connection to the client when a transfer is to take place.  Hence the client behaves as a server, listening for connections on that port</a:t>
            </a:r>
          </a:p>
          <a:p>
            <a:pPr marL="460375" indent="0">
              <a:buClr>
                <a:schemeClr val="tx1"/>
              </a:buClr>
              <a:buNone/>
            </a:pPr>
            <a:r>
              <a:rPr lang="en-US" sz="1800" i="1" dirty="0" smtClean="0"/>
              <a:t>Client connects to server on port 21 by default (control channel) and uses port 20 as its source port</a:t>
            </a:r>
          </a:p>
          <a:p>
            <a:pPr marL="587375" indent="-457200">
              <a:buClr>
                <a:schemeClr val="tx1"/>
              </a:buClr>
              <a:buFont typeface="+mj-lt"/>
              <a:buAutoNum type="arabicPeriod" startAt="3"/>
            </a:pPr>
            <a:r>
              <a:rPr lang="en-US" sz="2200" dirty="0" smtClean="0"/>
              <a:t>The RFC for FTP refers to the port number used by the client program as U. This same port number is used for data connections (p.18 of RFC). Why don’t these two uses conflict?</a:t>
            </a:r>
          </a:p>
          <a:p>
            <a:pPr marL="587375" indent="0">
              <a:buClr>
                <a:schemeClr val="tx1"/>
              </a:buClr>
              <a:buNone/>
            </a:pPr>
            <a:endParaRPr lang="en-US" sz="1800" i="1" dirty="0" smtClean="0"/>
          </a:p>
        </p:txBody>
      </p:sp>
      <p:sp>
        <p:nvSpPr>
          <p:cNvPr id="2" name="Slide Number Placeholder 1"/>
          <p:cNvSpPr>
            <a:spLocks noGrp="1"/>
          </p:cNvSpPr>
          <p:nvPr>
            <p:ph type="sldNum" sz="quarter" idx="10"/>
          </p:nvPr>
        </p:nvSpPr>
        <p:spPr/>
        <p:txBody>
          <a:bodyPr/>
          <a:lstStyle/>
          <a:p>
            <a:fld id="{B6C40C6F-D635-A545-9B39-8A1DFEF5E263}" type="slidenum">
              <a:rPr lang="en-US" smtClean="0"/>
              <a:pPr/>
              <a:t>26</a:t>
            </a:fld>
            <a:endParaRPr lang="en-US" dirty="0"/>
          </a:p>
        </p:txBody>
      </p:sp>
    </p:spTree>
    <p:extLst>
      <p:ext uri="{BB962C8B-B14F-4D97-AF65-F5344CB8AC3E}">
        <p14:creationId xmlns="" xmlns:p14="http://schemas.microsoft.com/office/powerpoint/2010/main" val="31035904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fade">
                                      <p:cBhvr>
                                        <p:cTn id="17" dur="2000"/>
                                        <p:tgtEl>
                                          <p:spTgt spid="716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3" end="3"/>
                                            </p:txEl>
                                          </p:spTgt>
                                        </p:tgtEl>
                                        <p:attrNameLst>
                                          <p:attrName>style.visibility</p:attrName>
                                        </p:attrNameLst>
                                      </p:cBhvr>
                                      <p:to>
                                        <p:strVal val="visible"/>
                                      </p:to>
                                    </p:set>
                                    <p:animEffect transition="in" filter="fade">
                                      <p:cBhvr>
                                        <p:cTn id="22" dur="2000"/>
                                        <p:tgtEl>
                                          <p:spTgt spid="716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685">
                                            <p:txEl>
                                              <p:pRg st="4" end="4"/>
                                            </p:txEl>
                                          </p:spTgt>
                                        </p:tgtEl>
                                        <p:attrNameLst>
                                          <p:attrName>style.visibility</p:attrName>
                                        </p:attrNameLst>
                                      </p:cBhvr>
                                      <p:to>
                                        <p:strVal val="visible"/>
                                      </p:to>
                                    </p:set>
                                    <p:animEffect transition="in" filter="fade">
                                      <p:cBhvr>
                                        <p:cTn id="27" dur="2000"/>
                                        <p:tgtEl>
                                          <p:spTgt spid="7168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1685">
                                            <p:txEl>
                                              <p:pRg st="5" end="5"/>
                                            </p:txEl>
                                          </p:spTgt>
                                        </p:tgtEl>
                                        <p:attrNameLst>
                                          <p:attrName>style.visibility</p:attrName>
                                        </p:attrNameLst>
                                      </p:cBhvr>
                                      <p:to>
                                        <p:strVal val="visible"/>
                                      </p:to>
                                    </p:set>
                                    <p:animEffect transition="in" filter="fade">
                                      <p:cBhvr>
                                        <p:cTn id="32" dur="2000"/>
                                        <p:tgtEl>
                                          <p:spTgt spid="716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609558"/>
            <a:ext cx="10058400" cy="6162841"/>
          </a:xfrm>
        </p:spPr>
        <p:txBody>
          <a:bodyPr/>
          <a:lstStyle/>
          <a:p>
            <a:pPr marL="587375" indent="-457200">
              <a:buClr>
                <a:schemeClr val="tx1"/>
              </a:buClr>
              <a:buFont typeface="+mj-lt"/>
              <a:buAutoNum type="arabicPeriod"/>
            </a:pPr>
            <a:r>
              <a:rPr lang="en-US" sz="2200" dirty="0" smtClean="0"/>
              <a:t>FTP uses TCP. Why is this an appropriate choice?</a:t>
            </a:r>
          </a:p>
          <a:p>
            <a:pPr marL="460375" indent="0">
              <a:buClr>
                <a:schemeClr val="tx1"/>
              </a:buClr>
              <a:buNone/>
            </a:pPr>
            <a:r>
              <a:rPr lang="en-US" sz="1800" i="1" dirty="0" smtClean="0"/>
              <a:t>Reliable delivery of all packets needed to reconstruct a file is desirable.  In addition, the fact that file transfer is relatively long-lived offsets the overhead of the TCP connection setup.</a:t>
            </a:r>
          </a:p>
          <a:p>
            <a:pPr marL="587375" indent="-457200">
              <a:buClr>
                <a:schemeClr val="tx1"/>
              </a:buClr>
              <a:buFont typeface="+mj-lt"/>
              <a:buAutoNum type="arabicPeriod" startAt="2"/>
            </a:pPr>
            <a:r>
              <a:rPr lang="en-US" sz="2200" dirty="0" smtClean="0"/>
              <a:t>In some respects, the FTP client program acts like a server. Explain. What is the default port number used by a client when connecting to an FTP server?</a:t>
            </a:r>
          </a:p>
          <a:p>
            <a:pPr marL="460375" indent="0">
              <a:buClr>
                <a:schemeClr val="tx1"/>
              </a:buClr>
              <a:buNone/>
            </a:pPr>
            <a:r>
              <a:rPr lang="en-US" sz="1800" i="1" dirty="0" smtClean="0"/>
              <a:t>The server initiates the connection to the client when a transfer is to take place.  Hence the client behaves as a server, listening for connections on that port</a:t>
            </a:r>
          </a:p>
          <a:p>
            <a:pPr marL="460375" indent="0">
              <a:buClr>
                <a:schemeClr val="tx1"/>
              </a:buClr>
              <a:buNone/>
            </a:pPr>
            <a:r>
              <a:rPr lang="en-US" sz="1800" i="1" dirty="0" smtClean="0"/>
              <a:t>Client connects to server on port 21 by default (control channel) and uses port 20 as its source port</a:t>
            </a:r>
          </a:p>
          <a:p>
            <a:pPr marL="587375" indent="-457200">
              <a:buClr>
                <a:schemeClr val="tx1"/>
              </a:buClr>
              <a:buFont typeface="+mj-lt"/>
              <a:buAutoNum type="arabicPeriod" startAt="3"/>
            </a:pPr>
            <a:r>
              <a:rPr lang="en-US" sz="2200" dirty="0" smtClean="0"/>
              <a:t>The RFC for FTP refers to the port number used by the client program as U. This same port number is used for data connections (p.18 of RFC). Why don’t these two uses conflict?</a:t>
            </a:r>
          </a:p>
          <a:p>
            <a:pPr marL="587375" indent="0">
              <a:buClr>
                <a:schemeClr val="tx1"/>
              </a:buClr>
              <a:buNone/>
            </a:pPr>
            <a:r>
              <a:rPr lang="en-US" sz="1800" i="1" dirty="0" smtClean="0"/>
              <a:t>The data connection is identified by the source and destination addresses and port numbers, and the server will use a source port distinct from the port the client used to access it on the control connection (adjacent port, i.e., -1).  Hence, the data connection will be associated with different sockets.</a:t>
            </a:r>
          </a:p>
        </p:txBody>
      </p:sp>
      <p:sp>
        <p:nvSpPr>
          <p:cNvPr id="2" name="Slide Number Placeholder 1"/>
          <p:cNvSpPr>
            <a:spLocks noGrp="1"/>
          </p:cNvSpPr>
          <p:nvPr>
            <p:ph type="sldNum" sz="quarter" idx="10"/>
          </p:nvPr>
        </p:nvSpPr>
        <p:spPr/>
        <p:txBody>
          <a:bodyPr/>
          <a:lstStyle/>
          <a:p>
            <a:fld id="{B6C40C6F-D635-A545-9B39-8A1DFEF5E263}" type="slidenum">
              <a:rPr lang="en-US" smtClean="0"/>
              <a:pPr/>
              <a:t>27</a:t>
            </a:fld>
            <a:endParaRPr lang="en-US" dirty="0"/>
          </a:p>
        </p:txBody>
      </p:sp>
    </p:spTree>
    <p:extLst>
      <p:ext uri="{BB962C8B-B14F-4D97-AF65-F5344CB8AC3E}">
        <p14:creationId xmlns="" xmlns:p14="http://schemas.microsoft.com/office/powerpoint/2010/main" val="327411805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fade">
                                      <p:cBhvr>
                                        <p:cTn id="17" dur="2000"/>
                                        <p:tgtEl>
                                          <p:spTgt spid="716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3" end="3"/>
                                            </p:txEl>
                                          </p:spTgt>
                                        </p:tgtEl>
                                        <p:attrNameLst>
                                          <p:attrName>style.visibility</p:attrName>
                                        </p:attrNameLst>
                                      </p:cBhvr>
                                      <p:to>
                                        <p:strVal val="visible"/>
                                      </p:to>
                                    </p:set>
                                    <p:animEffect transition="in" filter="fade">
                                      <p:cBhvr>
                                        <p:cTn id="22" dur="2000"/>
                                        <p:tgtEl>
                                          <p:spTgt spid="716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685">
                                            <p:txEl>
                                              <p:pRg st="4" end="4"/>
                                            </p:txEl>
                                          </p:spTgt>
                                        </p:tgtEl>
                                        <p:attrNameLst>
                                          <p:attrName>style.visibility</p:attrName>
                                        </p:attrNameLst>
                                      </p:cBhvr>
                                      <p:to>
                                        <p:strVal val="visible"/>
                                      </p:to>
                                    </p:set>
                                    <p:animEffect transition="in" filter="fade">
                                      <p:cBhvr>
                                        <p:cTn id="27" dur="2000"/>
                                        <p:tgtEl>
                                          <p:spTgt spid="7168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1685">
                                            <p:txEl>
                                              <p:pRg st="5" end="5"/>
                                            </p:txEl>
                                          </p:spTgt>
                                        </p:tgtEl>
                                        <p:attrNameLst>
                                          <p:attrName>style.visibility</p:attrName>
                                        </p:attrNameLst>
                                      </p:cBhvr>
                                      <p:to>
                                        <p:strVal val="visible"/>
                                      </p:to>
                                    </p:set>
                                    <p:animEffect transition="in" filter="fade">
                                      <p:cBhvr>
                                        <p:cTn id="32" dur="2000"/>
                                        <p:tgtEl>
                                          <p:spTgt spid="7168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1685">
                                            <p:txEl>
                                              <p:pRg st="6" end="6"/>
                                            </p:txEl>
                                          </p:spTgt>
                                        </p:tgtEl>
                                        <p:attrNameLst>
                                          <p:attrName>style.visibility</p:attrName>
                                        </p:attrNameLst>
                                      </p:cBhvr>
                                      <p:to>
                                        <p:strVal val="visible"/>
                                      </p:to>
                                    </p:set>
                                    <p:animEffect transition="in" filter="fade">
                                      <p:cBhvr>
                                        <p:cTn id="37" dur="2000"/>
                                        <p:tgtEl>
                                          <p:spTgt spid="7168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930191"/>
            <a:ext cx="10058400" cy="5842209"/>
          </a:xfrm>
        </p:spPr>
        <p:txBody>
          <a:bodyPr/>
          <a:lstStyle/>
          <a:p>
            <a:pPr marL="587375" indent="-457200">
              <a:buClr>
                <a:schemeClr val="tx1"/>
              </a:buClr>
              <a:buFont typeface="+mj-lt"/>
              <a:buAutoNum type="arabicPeriod" startAt="4"/>
            </a:pPr>
            <a:r>
              <a:rPr lang="en-US" sz="2200" dirty="0" smtClean="0"/>
              <a:t>Suppose you don’t want to type your password whenever you login to </a:t>
            </a:r>
            <a:r>
              <a:rPr lang="en-US" sz="2200" dirty="0" err="1" smtClean="0"/>
              <a:t>shell.cec.wustl.edu</a:t>
            </a:r>
            <a:r>
              <a:rPr lang="en-US" sz="2200" dirty="0" smtClean="0"/>
              <a:t>. What can you do, so that you don’t have to?</a:t>
            </a:r>
          </a:p>
          <a:p>
            <a:pPr marL="460375" indent="-330200">
              <a:buClr>
                <a:schemeClr val="tx1"/>
              </a:buClr>
              <a:buFont typeface="+mj-lt"/>
              <a:buAutoNum type="arabicPeriod" startAt="4"/>
            </a:pPr>
            <a:endParaRPr lang="en-US" sz="2200" dirty="0" smtClean="0"/>
          </a:p>
          <a:p>
            <a:pPr marL="460375" indent="-330200">
              <a:buClr>
                <a:schemeClr val="tx1"/>
              </a:buClr>
              <a:buFont typeface="+mj-lt"/>
              <a:buAutoNum type="arabicPeriod" startAt="4"/>
            </a:pPr>
            <a:endParaRPr lang="en-US" sz="2200" dirty="0" smtClean="0"/>
          </a:p>
          <a:p>
            <a:pPr marL="460375" indent="-330200">
              <a:buClr>
                <a:schemeClr val="tx1"/>
              </a:buClr>
              <a:buFont typeface="+mj-lt"/>
              <a:buAutoNum type="arabicPeriod" startAt="4"/>
            </a:pPr>
            <a:endParaRPr lang="en-US" sz="2200" dirty="0" smtClean="0"/>
          </a:p>
        </p:txBody>
      </p:sp>
      <p:sp>
        <p:nvSpPr>
          <p:cNvPr id="2" name="Slide Number Placeholder 1"/>
          <p:cNvSpPr>
            <a:spLocks noGrp="1"/>
          </p:cNvSpPr>
          <p:nvPr>
            <p:ph type="sldNum" sz="quarter" idx="10"/>
          </p:nvPr>
        </p:nvSpPr>
        <p:spPr>
          <a:xfrm>
            <a:off x="9703567" y="7518452"/>
            <a:ext cx="309981" cy="215444"/>
          </a:xfrm>
        </p:spPr>
        <p:txBody>
          <a:bodyPr/>
          <a:lstStyle/>
          <a:p>
            <a:fld id="{B6C40C6F-D635-A545-9B39-8A1DFEF5E263}" type="slidenum">
              <a:rPr lang="en-US" smtClean="0"/>
              <a:pPr/>
              <a:t>28</a:t>
            </a:fld>
            <a:endParaRPr lang="en-US" dirty="0"/>
          </a:p>
        </p:txBody>
      </p:sp>
    </p:spTree>
    <p:extLst>
      <p:ext uri="{BB962C8B-B14F-4D97-AF65-F5344CB8AC3E}">
        <p14:creationId xmlns="" xmlns:p14="http://schemas.microsoft.com/office/powerpoint/2010/main" val="31037088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930191"/>
            <a:ext cx="10058400" cy="5842209"/>
          </a:xfrm>
        </p:spPr>
        <p:txBody>
          <a:bodyPr/>
          <a:lstStyle/>
          <a:p>
            <a:pPr marL="587375" indent="-457200">
              <a:buClr>
                <a:schemeClr val="tx1"/>
              </a:buClr>
              <a:buFont typeface="+mj-lt"/>
              <a:buAutoNum type="arabicPeriod" startAt="4"/>
            </a:pPr>
            <a:r>
              <a:rPr lang="en-US" sz="2200" dirty="0" smtClean="0"/>
              <a:t>Suppose you don’t want to type your password whenever you login to </a:t>
            </a:r>
            <a:r>
              <a:rPr lang="en-US" sz="2200" dirty="0" err="1" smtClean="0"/>
              <a:t>shell.cec.wustl.edu</a:t>
            </a:r>
            <a:r>
              <a:rPr lang="en-US" sz="2200" dirty="0" smtClean="0"/>
              <a:t>. What can you do, so that you don’t have to?</a:t>
            </a:r>
          </a:p>
          <a:p>
            <a:pPr marL="460375" indent="-330200">
              <a:buClr>
                <a:schemeClr val="tx1"/>
              </a:buClr>
              <a:buNone/>
            </a:pPr>
            <a:r>
              <a:rPr lang="en-US" sz="2200" dirty="0" smtClean="0"/>
              <a:t>	</a:t>
            </a:r>
            <a:r>
              <a:rPr lang="en-US" sz="2200" i="1" dirty="0" smtClean="0"/>
              <a:t>Use public key authentication, i.e., </a:t>
            </a:r>
          </a:p>
          <a:p>
            <a:pPr marL="460375" indent="-330200">
              <a:buClr>
                <a:schemeClr val="tx1"/>
              </a:buClr>
              <a:buNone/>
            </a:pPr>
            <a:r>
              <a:rPr lang="en-US" sz="2200" i="1" dirty="0" smtClean="0"/>
              <a:t>	generate public/private key </a:t>
            </a:r>
            <a:r>
              <a:rPr lang="en-US" sz="2200" i="1" dirty="0" smtClean="0">
                <a:cs typeface="Courier New" pitchFamily="49" charset="0"/>
              </a:rPr>
              <a:t>pair</a:t>
            </a:r>
            <a:r>
              <a:rPr lang="en-US" sz="2200" i="1" dirty="0" smtClean="0">
                <a:latin typeface="Courier New" pitchFamily="49" charset="0"/>
                <a:cs typeface="Courier New" pitchFamily="49" charset="0"/>
              </a:rPr>
              <a:t> </a:t>
            </a:r>
            <a:r>
              <a:rPr lang="en-US" sz="2200" i="1" dirty="0" err="1" smtClean="0">
                <a:latin typeface="Courier New" pitchFamily="49" charset="0"/>
                <a:cs typeface="Courier New" pitchFamily="49" charset="0"/>
              </a:rPr>
              <a:t>ssh</a:t>
            </a:r>
            <a:r>
              <a:rPr lang="en-US" sz="2200" i="1" dirty="0" smtClean="0">
                <a:latin typeface="Courier New" pitchFamily="49" charset="0"/>
                <a:cs typeface="Courier New" pitchFamily="49" charset="0"/>
              </a:rPr>
              <a:t> –</a:t>
            </a:r>
            <a:r>
              <a:rPr lang="en-US" sz="2200" i="1" dirty="0" err="1" smtClean="0">
                <a:latin typeface="Courier New" pitchFamily="49" charset="0"/>
                <a:cs typeface="Courier New" pitchFamily="49" charset="0"/>
              </a:rPr>
              <a:t>keygen</a:t>
            </a:r>
            <a:r>
              <a:rPr lang="en-US" sz="2200" i="1" dirty="0" smtClean="0">
                <a:latin typeface="Courier New" pitchFamily="49" charset="0"/>
                <a:cs typeface="Courier New" pitchFamily="49" charset="0"/>
              </a:rPr>
              <a:t> –t </a:t>
            </a:r>
            <a:r>
              <a:rPr lang="en-US" sz="2200" i="1" dirty="0" err="1" smtClean="0">
                <a:latin typeface="Courier New" pitchFamily="49" charset="0"/>
                <a:cs typeface="Courier New" pitchFamily="49" charset="0"/>
              </a:rPr>
              <a:t>rsa</a:t>
            </a:r>
            <a:r>
              <a:rPr lang="en-US" sz="2200" i="1" dirty="0" smtClean="0"/>
              <a:t>.  </a:t>
            </a:r>
          </a:p>
          <a:p>
            <a:pPr marL="460375" indent="-330200">
              <a:buClr>
                <a:schemeClr val="tx1"/>
              </a:buClr>
              <a:buNone/>
            </a:pPr>
            <a:r>
              <a:rPr lang="en-US" sz="2200" i="1" dirty="0" smtClean="0"/>
              <a:t>	The two keys will be saved in /home/user/.</a:t>
            </a:r>
            <a:r>
              <a:rPr lang="en-US" sz="2200" i="1" dirty="0" err="1" smtClean="0"/>
              <a:t>ssh</a:t>
            </a:r>
            <a:r>
              <a:rPr lang="en-US" sz="2200" i="1" dirty="0" smtClean="0"/>
              <a:t>/</a:t>
            </a:r>
            <a:r>
              <a:rPr lang="en-US" sz="2200" i="1" dirty="0" err="1" smtClean="0"/>
              <a:t>id_rsa</a:t>
            </a:r>
            <a:r>
              <a:rPr lang="en-US" sz="2200" i="1" dirty="0" smtClean="0"/>
              <a:t> and /home/user/.</a:t>
            </a:r>
            <a:r>
              <a:rPr lang="en-US" sz="2200" i="1" dirty="0" err="1" smtClean="0"/>
              <a:t>ssh</a:t>
            </a:r>
            <a:r>
              <a:rPr lang="en-US" sz="2200" i="1" dirty="0" smtClean="0"/>
              <a:t>/id_rsa.pub.  </a:t>
            </a:r>
          </a:p>
          <a:p>
            <a:pPr marL="460375" indent="-330200">
              <a:buClr>
                <a:schemeClr val="tx1"/>
              </a:buClr>
              <a:buNone/>
            </a:pPr>
            <a:r>
              <a:rPr lang="en-US" sz="2200" i="1" dirty="0" smtClean="0"/>
              <a:t>	Login to the server and put </a:t>
            </a:r>
            <a:r>
              <a:rPr lang="en-US" sz="2200" i="1" dirty="0" err="1" smtClean="0"/>
              <a:t>id_ras_pub</a:t>
            </a:r>
            <a:r>
              <a:rPr lang="en-US" sz="2200" i="1" dirty="0" smtClean="0"/>
              <a:t> in the file $HOME/.</a:t>
            </a:r>
            <a:r>
              <a:rPr lang="en-US" sz="2200" i="1" dirty="0" err="1" smtClean="0"/>
              <a:t>ssh</a:t>
            </a:r>
            <a:r>
              <a:rPr lang="en-US" sz="2200" i="1" dirty="0" smtClean="0"/>
              <a:t>/</a:t>
            </a:r>
            <a:r>
              <a:rPr lang="en-US" sz="2200" i="1" dirty="0" err="1" smtClean="0"/>
              <a:t>authorized_keys</a:t>
            </a:r>
            <a:endParaRPr lang="en-US" sz="2200" dirty="0" smtClean="0"/>
          </a:p>
        </p:txBody>
      </p:sp>
      <p:sp>
        <p:nvSpPr>
          <p:cNvPr id="2" name="Slide Number Placeholder 1"/>
          <p:cNvSpPr>
            <a:spLocks noGrp="1"/>
          </p:cNvSpPr>
          <p:nvPr>
            <p:ph type="sldNum" sz="quarter" idx="10"/>
          </p:nvPr>
        </p:nvSpPr>
        <p:spPr>
          <a:xfrm>
            <a:off x="9703567" y="7518452"/>
            <a:ext cx="309981" cy="215444"/>
          </a:xfrm>
        </p:spPr>
        <p:txBody>
          <a:bodyPr/>
          <a:lstStyle/>
          <a:p>
            <a:fld id="{B6C40C6F-D635-A545-9B39-8A1DFEF5E263}" type="slidenum">
              <a:rPr lang="en-US" smtClean="0"/>
              <a:pPr/>
              <a:t>29</a:t>
            </a:fld>
            <a:endParaRPr lang="en-US" dirty="0"/>
          </a:p>
        </p:txBody>
      </p:sp>
    </p:spTree>
    <p:extLst>
      <p:ext uri="{BB962C8B-B14F-4D97-AF65-F5344CB8AC3E}">
        <p14:creationId xmlns="" xmlns:p14="http://schemas.microsoft.com/office/powerpoint/2010/main" val="29648477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fade">
                                      <p:cBhvr>
                                        <p:cTn id="12" dur="20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fade">
                                      <p:cBhvr>
                                        <p:cTn id="17" dur="2000"/>
                                        <p:tgtEl>
                                          <p:spTgt spid="716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3" end="3"/>
                                            </p:txEl>
                                          </p:spTgt>
                                        </p:tgtEl>
                                        <p:attrNameLst>
                                          <p:attrName>style.visibility</p:attrName>
                                        </p:attrNameLst>
                                      </p:cBhvr>
                                      <p:to>
                                        <p:strVal val="visible"/>
                                      </p:to>
                                    </p:set>
                                    <p:animEffect transition="in" filter="fade">
                                      <p:cBhvr>
                                        <p:cTn id="22" dur="2000"/>
                                        <p:tgtEl>
                                          <p:spTgt spid="716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685">
                                            <p:txEl>
                                              <p:pRg st="4" end="4"/>
                                            </p:txEl>
                                          </p:spTgt>
                                        </p:tgtEl>
                                        <p:attrNameLst>
                                          <p:attrName>style.visibility</p:attrName>
                                        </p:attrNameLst>
                                      </p:cBhvr>
                                      <p:to>
                                        <p:strVal val="visible"/>
                                      </p:to>
                                    </p:set>
                                    <p:animEffect transition="in" filter="fade">
                                      <p:cBhvr>
                                        <p:cTn id="27" dur="2000"/>
                                        <p:tgtEl>
                                          <p:spTgt spid="7168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44525"/>
            <a:ext cx="10058400" cy="949325"/>
          </a:xfrm>
        </p:spPr>
        <p:txBody>
          <a:bodyPr>
            <a:normAutofit fontScale="90000"/>
          </a:bodyPr>
          <a:lstStyle/>
          <a:p>
            <a:r>
              <a:rPr lang="en-US" dirty="0" smtClean="0"/>
              <a:t>File Transfer Protocol (RFC 959 – It’s old!)</a:t>
            </a:r>
            <a:endParaRPr lang="en-US" dirty="0"/>
          </a:p>
        </p:txBody>
      </p:sp>
      <p:sp>
        <p:nvSpPr>
          <p:cNvPr id="3" name="Content Placeholder 2"/>
          <p:cNvSpPr>
            <a:spLocks noGrp="1"/>
          </p:cNvSpPr>
          <p:nvPr>
            <p:ph idx="1"/>
          </p:nvPr>
        </p:nvSpPr>
        <p:spPr>
          <a:xfrm>
            <a:off x="14288" y="1846129"/>
            <a:ext cx="10044112" cy="5926272"/>
          </a:xfrm>
        </p:spPr>
        <p:txBody>
          <a:bodyPr/>
          <a:lstStyle/>
          <a:p>
            <a:r>
              <a:rPr lang="en-US" dirty="0" smtClean="0"/>
              <a:t>Used to transfer files </a:t>
            </a:r>
            <a:br>
              <a:rPr lang="en-US" dirty="0" smtClean="0"/>
            </a:br>
            <a:r>
              <a:rPr lang="en-US" dirty="0" smtClean="0"/>
              <a:t>between hosts</a:t>
            </a:r>
          </a:p>
          <a:p>
            <a:pPr lvl="1"/>
            <a:r>
              <a:rPr lang="en-US" dirty="0" smtClean="0"/>
              <a:t>client initiates “session” and </a:t>
            </a:r>
            <a:br>
              <a:rPr lang="en-US" dirty="0" smtClean="0"/>
            </a:br>
            <a:r>
              <a:rPr lang="en-US" dirty="0" smtClean="0"/>
              <a:t>issues commands</a:t>
            </a:r>
          </a:p>
          <a:p>
            <a:pPr lvl="1"/>
            <a:r>
              <a:rPr lang="en-US" dirty="0" smtClean="0"/>
              <a:t>server accepts connections </a:t>
            </a:r>
            <a:br>
              <a:rPr lang="en-US" dirty="0" smtClean="0"/>
            </a:br>
            <a:r>
              <a:rPr lang="en-US" dirty="0" smtClean="0"/>
              <a:t>from clients (port 21) and responds</a:t>
            </a:r>
          </a:p>
          <a:p>
            <a:r>
              <a:rPr lang="en-US" dirty="0" smtClean="0"/>
              <a:t>FTP uses separate “control” and “data” connections</a:t>
            </a:r>
          </a:p>
          <a:p>
            <a:pPr lvl="1"/>
            <a:r>
              <a:rPr lang="en-US" dirty="0" smtClean="0"/>
              <a:t>client connects on port 21 (the control connection) and can use it to browse remote file system</a:t>
            </a:r>
          </a:p>
          <a:p>
            <a:pPr lvl="1"/>
            <a:r>
              <a:rPr lang="en-US" dirty="0" smtClean="0"/>
              <a:t>when client issues file transfer command, server initiates a separate connection on port 20 (data connection) to </a:t>
            </a:r>
            <a:r>
              <a:rPr lang="en-US" dirty="0" err="1" smtClean="0"/>
              <a:t>xfer</a:t>
            </a:r>
            <a:r>
              <a:rPr lang="en-US" dirty="0" smtClean="0"/>
              <a:t> file</a:t>
            </a:r>
          </a:p>
          <a:p>
            <a:pPr lvl="2"/>
            <a:r>
              <a:rPr lang="en-US" dirty="0" smtClean="0"/>
              <a:t>connection closed when transfer completes</a:t>
            </a:r>
          </a:p>
          <a:p>
            <a:pPr lvl="2"/>
            <a:r>
              <a:rPr lang="en-US" dirty="0" smtClean="0"/>
              <a:t>Server opens separate connection for each file transfer</a:t>
            </a:r>
          </a:p>
          <a:p>
            <a:pPr lvl="1"/>
            <a:r>
              <a:rPr lang="en-US" dirty="0" smtClean="0"/>
              <a:t>this style of control sometimes called “out-of-band” control</a:t>
            </a:r>
          </a:p>
          <a:p>
            <a:pPr lvl="1"/>
            <a:r>
              <a:rPr lang="en-US" dirty="0" smtClean="0"/>
              <a:t>server maintains session state (local directory being browsed)</a:t>
            </a:r>
            <a:endParaRPr lang="en-US" dirty="0"/>
          </a:p>
        </p:txBody>
      </p:sp>
      <p:grpSp>
        <p:nvGrpSpPr>
          <p:cNvPr id="15" name="Group 14"/>
          <p:cNvGrpSpPr/>
          <p:nvPr/>
        </p:nvGrpSpPr>
        <p:grpSpPr>
          <a:xfrm>
            <a:off x="5720557" y="1852145"/>
            <a:ext cx="4233941" cy="2324164"/>
            <a:chOff x="5720557" y="1852145"/>
            <a:chExt cx="4233941" cy="2324164"/>
          </a:xfrm>
        </p:grpSpPr>
        <p:grpSp>
          <p:nvGrpSpPr>
            <p:cNvPr id="16" name="Group 15"/>
            <p:cNvGrpSpPr/>
            <p:nvPr/>
          </p:nvGrpSpPr>
          <p:grpSpPr>
            <a:xfrm>
              <a:off x="5720557" y="2616986"/>
              <a:ext cx="4233941" cy="1559323"/>
              <a:chOff x="5524162" y="2551521"/>
              <a:chExt cx="4233941" cy="1559323"/>
            </a:xfrm>
          </p:grpSpPr>
          <p:pic>
            <p:nvPicPr>
              <p:cNvPr id="5" name="Picture 4"/>
              <p:cNvPicPr>
                <a:picLocks noChangeAspect="1"/>
              </p:cNvPicPr>
              <p:nvPr/>
            </p:nvPicPr>
            <p:blipFill>
              <a:blip r:embed="rId3" cstate="print"/>
              <a:stretch>
                <a:fillRect/>
              </a:stretch>
            </p:blipFill>
            <p:spPr>
              <a:xfrm>
                <a:off x="8748297" y="2551521"/>
                <a:ext cx="1009806" cy="1009806"/>
              </a:xfrm>
              <a:prstGeom prst="rect">
                <a:avLst/>
              </a:prstGeom>
            </p:spPr>
          </p:pic>
          <p:pic>
            <p:nvPicPr>
              <p:cNvPr id="6" name="Picture 5"/>
              <p:cNvPicPr>
                <a:picLocks noChangeAspect="1"/>
              </p:cNvPicPr>
              <p:nvPr/>
            </p:nvPicPr>
            <p:blipFill>
              <a:blip r:embed="rId4" cstate="print"/>
              <a:stretch>
                <a:fillRect/>
              </a:stretch>
            </p:blipFill>
            <p:spPr>
              <a:xfrm>
                <a:off x="6587987" y="2590801"/>
                <a:ext cx="1219296" cy="1219296"/>
              </a:xfrm>
              <a:prstGeom prst="rect">
                <a:avLst/>
              </a:prstGeom>
            </p:spPr>
          </p:pic>
          <p:sp>
            <p:nvSpPr>
              <p:cNvPr id="7" name="TextBox 6"/>
              <p:cNvSpPr txBox="1"/>
              <p:nvPr/>
            </p:nvSpPr>
            <p:spPr>
              <a:xfrm>
                <a:off x="6808254" y="3720044"/>
                <a:ext cx="806155" cy="369332"/>
              </a:xfrm>
              <a:prstGeom prst="rect">
                <a:avLst/>
              </a:prstGeom>
              <a:noFill/>
            </p:spPr>
            <p:txBody>
              <a:bodyPr wrap="none" rtlCol="0" anchor="ctr">
                <a:spAutoFit/>
              </a:bodyPr>
              <a:lstStyle/>
              <a:p>
                <a:pPr algn="ctr"/>
                <a:r>
                  <a:rPr lang="en-US" dirty="0" smtClean="0">
                    <a:latin typeface="+mn-lt"/>
                  </a:rPr>
                  <a:t>client</a:t>
                </a:r>
                <a:endParaRPr lang="en-US" dirty="0">
                  <a:latin typeface="+mn-lt"/>
                </a:endParaRPr>
              </a:p>
            </p:txBody>
          </p:sp>
          <p:sp>
            <p:nvSpPr>
              <p:cNvPr id="8" name="TextBox 7"/>
              <p:cNvSpPr txBox="1"/>
              <p:nvPr/>
            </p:nvSpPr>
            <p:spPr>
              <a:xfrm>
                <a:off x="8738882" y="3741512"/>
                <a:ext cx="915635" cy="369332"/>
              </a:xfrm>
              <a:prstGeom prst="rect">
                <a:avLst/>
              </a:prstGeom>
              <a:noFill/>
            </p:spPr>
            <p:txBody>
              <a:bodyPr wrap="none" rtlCol="0" anchor="ctr">
                <a:spAutoFit/>
              </a:bodyPr>
              <a:lstStyle/>
              <a:p>
                <a:pPr algn="ctr"/>
                <a:r>
                  <a:rPr lang="en-US" dirty="0" smtClean="0">
                    <a:latin typeface="+mn-lt"/>
                  </a:rPr>
                  <a:t>server</a:t>
                </a:r>
                <a:endParaRPr lang="en-US" dirty="0">
                  <a:latin typeface="+mn-lt"/>
                </a:endParaRPr>
              </a:p>
            </p:txBody>
          </p:sp>
          <p:pic>
            <p:nvPicPr>
              <p:cNvPr id="9" name="Picture 8"/>
              <p:cNvPicPr>
                <a:picLocks noChangeAspect="1"/>
              </p:cNvPicPr>
              <p:nvPr/>
            </p:nvPicPr>
            <p:blipFill>
              <a:blip r:embed="rId5" cstate="print"/>
              <a:stretch>
                <a:fillRect/>
              </a:stretch>
            </p:blipFill>
            <p:spPr>
              <a:xfrm>
                <a:off x="5524162" y="2701198"/>
                <a:ext cx="865033" cy="868289"/>
              </a:xfrm>
              <a:prstGeom prst="rect">
                <a:avLst/>
              </a:prstGeom>
            </p:spPr>
          </p:pic>
          <p:cxnSp>
            <p:nvCxnSpPr>
              <p:cNvPr id="14" name="Straight Arrow Connector 13"/>
              <p:cNvCxnSpPr>
                <a:endCxn id="5" idx="1"/>
              </p:cNvCxnSpPr>
              <p:nvPr/>
            </p:nvCxnSpPr>
            <p:spPr bwMode="auto">
              <a:xfrm>
                <a:off x="7619901" y="3050696"/>
                <a:ext cx="1128396" cy="5728"/>
              </a:xfrm>
              <a:prstGeom prst="straightConnector1">
                <a:avLst/>
              </a:prstGeom>
              <a:solidFill>
                <a:schemeClr val="accent1"/>
              </a:solidFill>
              <a:ln w="28575" cap="flat" cmpd="sng" algn="ctr">
                <a:solidFill>
                  <a:schemeClr val="tx1"/>
                </a:solidFill>
                <a:prstDash val="solid"/>
                <a:round/>
                <a:headEnd type="arrow" w="med" len="med"/>
                <a:tailEnd type="arrow" w="med" len="med"/>
              </a:ln>
              <a:effectLst/>
            </p:spPr>
          </p:cxnSp>
        </p:grpSp>
        <p:grpSp>
          <p:nvGrpSpPr>
            <p:cNvPr id="17" name="Group 16"/>
            <p:cNvGrpSpPr/>
            <p:nvPr/>
          </p:nvGrpSpPr>
          <p:grpSpPr>
            <a:xfrm>
              <a:off x="6546312" y="1852145"/>
              <a:ext cx="3229171" cy="824866"/>
              <a:chOff x="6349917" y="1786680"/>
              <a:chExt cx="3229171" cy="824866"/>
            </a:xfrm>
          </p:grpSpPr>
          <p:sp>
            <p:nvSpPr>
              <p:cNvPr id="10" name="Rectangle 9"/>
              <p:cNvSpPr/>
              <p:nvPr/>
            </p:nvSpPr>
            <p:spPr bwMode="auto">
              <a:xfrm>
                <a:off x="6349917" y="1786680"/>
                <a:ext cx="955761" cy="824866"/>
              </a:xfrm>
              <a:prstGeom prst="rect">
                <a:avLst/>
              </a:prstGeom>
              <a:solidFill>
                <a:srgbClr val="CAFEB2"/>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rPr>
                  <a:t>FTP</a:t>
                </a:r>
                <a:br>
                  <a:rPr kumimoji="0" lang="en-US" sz="1600" b="0" i="0" u="none" strike="noStrike" cap="none" normalizeH="0" baseline="0" dirty="0" smtClean="0">
                    <a:ln>
                      <a:noFill/>
                    </a:ln>
                    <a:solidFill>
                      <a:schemeClr val="tx2"/>
                    </a:solidFill>
                    <a:effectLst/>
                    <a:latin typeface="+mn-lt"/>
                  </a:rPr>
                </a:br>
                <a:r>
                  <a:rPr kumimoji="0" lang="en-US" sz="1600" b="0" i="0" u="none" strike="noStrike" cap="none" normalizeH="0" baseline="0" dirty="0" smtClean="0">
                    <a:ln>
                      <a:noFill/>
                    </a:ln>
                    <a:solidFill>
                      <a:schemeClr val="tx2"/>
                    </a:solidFill>
                    <a:effectLst/>
                    <a:latin typeface="+mn-lt"/>
                  </a:rPr>
                  <a:t>user</a:t>
                </a:r>
                <a:br>
                  <a:rPr kumimoji="0" lang="en-US" sz="1600" b="0" i="0" u="none" strike="noStrike" cap="none" normalizeH="0" baseline="0" dirty="0" smtClean="0">
                    <a:ln>
                      <a:noFill/>
                    </a:ln>
                    <a:solidFill>
                      <a:schemeClr val="tx2"/>
                    </a:solidFill>
                    <a:effectLst/>
                    <a:latin typeface="+mn-lt"/>
                  </a:rPr>
                </a:br>
                <a:r>
                  <a:rPr kumimoji="0" lang="en-US" sz="1600" b="0" i="0" u="none" strike="noStrike" cap="none" normalizeH="0" baseline="0" dirty="0" smtClean="0">
                    <a:ln>
                      <a:noFill/>
                    </a:ln>
                    <a:solidFill>
                      <a:schemeClr val="tx2"/>
                    </a:solidFill>
                    <a:effectLst/>
                    <a:latin typeface="+mn-lt"/>
                  </a:rPr>
                  <a:t>interface</a:t>
                </a:r>
              </a:p>
            </p:txBody>
          </p:sp>
          <p:sp>
            <p:nvSpPr>
              <p:cNvPr id="11" name="Rectangle 10"/>
              <p:cNvSpPr/>
              <p:nvPr/>
            </p:nvSpPr>
            <p:spPr bwMode="auto">
              <a:xfrm>
                <a:off x="7314059" y="1786680"/>
                <a:ext cx="672435" cy="8248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rPr>
                  <a:t>FTP</a:t>
                </a:r>
                <a:br>
                  <a:rPr kumimoji="0" lang="en-US" sz="1600" b="0" i="0" u="none" strike="noStrike" cap="none" normalizeH="0" baseline="0" dirty="0" smtClean="0">
                    <a:ln>
                      <a:noFill/>
                    </a:ln>
                    <a:solidFill>
                      <a:schemeClr val="tx2"/>
                    </a:solidFill>
                    <a:effectLst/>
                    <a:latin typeface="+mn-lt"/>
                  </a:rPr>
                </a:br>
                <a:r>
                  <a:rPr kumimoji="0" lang="en-US" sz="1600" b="0" i="0" u="none" strike="noStrike" cap="none" normalizeH="0" baseline="0" dirty="0" smtClean="0">
                    <a:ln>
                      <a:noFill/>
                    </a:ln>
                    <a:solidFill>
                      <a:schemeClr val="tx2"/>
                    </a:solidFill>
                    <a:effectLst/>
                    <a:latin typeface="+mn-lt"/>
                  </a:rPr>
                  <a:t>client</a:t>
                </a:r>
              </a:p>
            </p:txBody>
          </p:sp>
          <p:sp>
            <p:nvSpPr>
              <p:cNvPr id="12" name="Rectangle 11"/>
              <p:cNvSpPr/>
              <p:nvPr/>
            </p:nvSpPr>
            <p:spPr bwMode="auto">
              <a:xfrm>
                <a:off x="8850601" y="1786680"/>
                <a:ext cx="728487" cy="82486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2"/>
                    </a:solidFill>
                    <a:effectLst/>
                    <a:latin typeface="+mn-lt"/>
                  </a:rPr>
                  <a:t>FTP</a:t>
                </a:r>
                <a:br>
                  <a:rPr kumimoji="0" lang="en-US" sz="1600" b="0" i="0" u="none" strike="noStrike" cap="none" normalizeH="0" baseline="0" dirty="0" smtClean="0">
                    <a:ln>
                      <a:noFill/>
                    </a:ln>
                    <a:solidFill>
                      <a:schemeClr val="tx2"/>
                    </a:solidFill>
                    <a:effectLst/>
                    <a:latin typeface="+mn-lt"/>
                  </a:rPr>
                </a:br>
                <a:r>
                  <a:rPr kumimoji="0" lang="en-US" sz="1600" b="0" i="0" u="none" strike="noStrike" cap="none" normalizeH="0" baseline="0" dirty="0" smtClean="0">
                    <a:ln>
                      <a:noFill/>
                    </a:ln>
                    <a:solidFill>
                      <a:schemeClr val="tx2"/>
                    </a:solidFill>
                    <a:effectLst/>
                    <a:latin typeface="+mn-lt"/>
                  </a:rPr>
                  <a:t>server</a:t>
                </a:r>
              </a:p>
            </p:txBody>
          </p:sp>
        </p:grpSp>
      </p:grpSp>
      <p:sp>
        <p:nvSpPr>
          <p:cNvPr id="4" name="Slide Number Placeholder 3"/>
          <p:cNvSpPr>
            <a:spLocks noGrp="1"/>
          </p:cNvSpPr>
          <p:nvPr>
            <p:ph type="sldNum" sz="quarter" idx="10"/>
          </p:nvPr>
        </p:nvSpPr>
        <p:spPr/>
        <p:txBody>
          <a:bodyPr/>
          <a:lstStyle/>
          <a:p>
            <a:fld id="{B6C40C6F-D635-A545-9B39-8A1DFEF5E263}"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930191"/>
            <a:ext cx="10058400" cy="5842209"/>
          </a:xfrm>
        </p:spPr>
        <p:txBody>
          <a:bodyPr/>
          <a:lstStyle/>
          <a:p>
            <a:pPr marL="587375" indent="-457200">
              <a:buClr>
                <a:schemeClr val="tx1"/>
              </a:buClr>
              <a:buFont typeface="+mj-lt"/>
              <a:buAutoNum type="arabicPeriod" startAt="5"/>
            </a:pPr>
            <a:r>
              <a:rPr lang="en-US" sz="2200" dirty="0" smtClean="0"/>
              <a:t>Consider the following situation. The TCP echo server from the previous lecture is running on a server called </a:t>
            </a:r>
            <a:r>
              <a:rPr lang="en-US" sz="2200" i="1" dirty="0" err="1" smtClean="0"/>
              <a:t>secureServer</a:t>
            </a:r>
            <a:r>
              <a:rPr lang="en-US" sz="2200" dirty="0" smtClean="0"/>
              <a:t>, which is behind a firewall that allows only </a:t>
            </a:r>
            <a:r>
              <a:rPr lang="en-US" sz="2200" dirty="0" err="1" smtClean="0"/>
              <a:t>ssh</a:t>
            </a:r>
            <a:r>
              <a:rPr lang="en-US" sz="2200" dirty="0" smtClean="0"/>
              <a:t> connections to pass through it. Explain how you can setup a tunnel using </a:t>
            </a:r>
            <a:r>
              <a:rPr lang="en-US" sz="2200" dirty="0" err="1" smtClean="0"/>
              <a:t>ssh</a:t>
            </a:r>
            <a:r>
              <a:rPr lang="en-US" sz="2200" dirty="0" smtClean="0"/>
              <a:t> to connect to </a:t>
            </a:r>
            <a:r>
              <a:rPr lang="en-US" sz="2200" i="1" dirty="0" err="1" smtClean="0"/>
              <a:t>secureServer</a:t>
            </a:r>
            <a:r>
              <a:rPr lang="en-US" sz="2200" dirty="0" smtClean="0"/>
              <a:t> and then access the echo server using the tunnel and the TCP echo client. </a:t>
            </a:r>
          </a:p>
          <a:p>
            <a:pPr marL="587375" indent="-457200">
              <a:buClr>
                <a:schemeClr val="tx1"/>
              </a:buClr>
              <a:buFont typeface="+mj-lt"/>
              <a:buAutoNum type="arabicPeriod" startAt="5"/>
            </a:pPr>
            <a:endParaRPr lang="en-US" sz="2200" dirty="0" smtClean="0"/>
          </a:p>
        </p:txBody>
      </p:sp>
      <p:sp>
        <p:nvSpPr>
          <p:cNvPr id="2" name="Slide Number Placeholder 1"/>
          <p:cNvSpPr>
            <a:spLocks noGrp="1"/>
          </p:cNvSpPr>
          <p:nvPr>
            <p:ph type="sldNum" sz="quarter" idx="10"/>
          </p:nvPr>
        </p:nvSpPr>
        <p:spPr>
          <a:xfrm>
            <a:off x="9703567" y="7518452"/>
            <a:ext cx="309981" cy="215444"/>
          </a:xfrm>
        </p:spPr>
        <p:txBody>
          <a:bodyPr/>
          <a:lstStyle/>
          <a:p>
            <a:fld id="{B6C40C6F-D635-A545-9B39-8A1DFEF5E263}" type="slidenum">
              <a:rPr lang="en-US" smtClean="0"/>
              <a:pPr/>
              <a:t>30</a:t>
            </a:fld>
            <a:endParaRPr lang="en-US" dirty="0"/>
          </a:p>
        </p:txBody>
      </p:sp>
    </p:spTree>
    <p:extLst>
      <p:ext uri="{BB962C8B-B14F-4D97-AF65-F5344CB8AC3E}">
        <p14:creationId xmlns="" xmlns:p14="http://schemas.microsoft.com/office/powerpoint/2010/main" val="26018262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Exercises</a:t>
            </a:r>
            <a:endParaRPr lang="en-US" dirty="0"/>
          </a:p>
        </p:txBody>
      </p:sp>
      <p:sp>
        <p:nvSpPr>
          <p:cNvPr id="71685" name="Rectangle 3"/>
          <p:cNvSpPr>
            <a:spLocks noGrp="1" noChangeArrowheads="1"/>
          </p:cNvSpPr>
          <p:nvPr>
            <p:ph type="body" sz="half" idx="1"/>
          </p:nvPr>
        </p:nvSpPr>
        <p:spPr>
          <a:xfrm>
            <a:off x="0" y="1930191"/>
            <a:ext cx="10058400" cy="5842209"/>
          </a:xfrm>
        </p:spPr>
        <p:txBody>
          <a:bodyPr/>
          <a:lstStyle/>
          <a:p>
            <a:pPr marL="587375" indent="-457200">
              <a:buClr>
                <a:schemeClr val="tx1"/>
              </a:buClr>
              <a:buFont typeface="+mj-lt"/>
              <a:buAutoNum type="arabicPeriod" startAt="5"/>
            </a:pPr>
            <a:r>
              <a:rPr lang="en-US" sz="2200" dirty="0" smtClean="0"/>
              <a:t>Consider the following situation. The TCP echo server from the previous lecture is running on a server called </a:t>
            </a:r>
            <a:r>
              <a:rPr lang="en-US" sz="2200" i="1" dirty="0" err="1" smtClean="0"/>
              <a:t>secureServer</a:t>
            </a:r>
            <a:r>
              <a:rPr lang="en-US" sz="2200" dirty="0" smtClean="0"/>
              <a:t>, which is behind a firewall that allows only </a:t>
            </a:r>
            <a:r>
              <a:rPr lang="en-US" sz="2200" dirty="0" err="1" smtClean="0"/>
              <a:t>ssh</a:t>
            </a:r>
            <a:r>
              <a:rPr lang="en-US" sz="2200" dirty="0" smtClean="0"/>
              <a:t> connections to pass through it. Explain how you can setup a tunnel using </a:t>
            </a:r>
            <a:r>
              <a:rPr lang="en-US" sz="2200" dirty="0" err="1" smtClean="0"/>
              <a:t>ssh</a:t>
            </a:r>
            <a:r>
              <a:rPr lang="en-US" sz="2200" dirty="0" smtClean="0"/>
              <a:t> to connect to </a:t>
            </a:r>
            <a:r>
              <a:rPr lang="en-US" sz="2200" i="1" dirty="0" err="1" smtClean="0"/>
              <a:t>secureServer</a:t>
            </a:r>
            <a:r>
              <a:rPr lang="en-US" sz="2200" dirty="0" smtClean="0"/>
              <a:t> and then access the echo server using the tunnel and the TCP echo client. </a:t>
            </a:r>
          </a:p>
          <a:p>
            <a:pPr marL="1346200" lvl="2" indent="-457200">
              <a:buClr>
                <a:schemeClr val="tx1"/>
              </a:buClr>
              <a:buNone/>
            </a:pPr>
            <a:endParaRPr lang="en-US" sz="1200" dirty="0" smtClean="0"/>
          </a:p>
          <a:p>
            <a:pPr marL="587375" indent="0">
              <a:buClr>
                <a:schemeClr val="tx1"/>
              </a:buClr>
              <a:buNone/>
            </a:pPr>
            <a:r>
              <a:rPr lang="en-US" sz="2200" i="1" dirty="0" smtClean="0"/>
              <a:t>- Step 1: enable port forwarding from </a:t>
            </a:r>
            <a:r>
              <a:rPr lang="en-US" sz="2200" i="1" dirty="0" err="1" smtClean="0"/>
              <a:t>localhost</a:t>
            </a:r>
            <a:r>
              <a:rPr lang="en-US" sz="2200" i="1" dirty="0" smtClean="0"/>
              <a:t>, say, port 6789 to port 6789 on "</a:t>
            </a:r>
            <a:r>
              <a:rPr lang="en-US" sz="2200" i="1" dirty="0" err="1" smtClean="0"/>
              <a:t>secureserver</a:t>
            </a:r>
            <a:r>
              <a:rPr lang="en-US" sz="2200" i="1" dirty="0" smtClean="0"/>
              <a:t>", i.e.,</a:t>
            </a:r>
          </a:p>
          <a:p>
            <a:pPr marL="587375" indent="0">
              <a:buClr>
                <a:schemeClr val="tx1"/>
              </a:buClr>
              <a:buNone/>
            </a:pPr>
            <a:r>
              <a:rPr lang="en-US" sz="2200" i="1" dirty="0" err="1" smtClean="0">
                <a:latin typeface="Courier New" pitchFamily="49" charset="0"/>
                <a:cs typeface="Courier New" pitchFamily="49" charset="0"/>
              </a:rPr>
              <a:t>ssh</a:t>
            </a:r>
            <a:r>
              <a:rPr lang="en-US" sz="2200" i="1" dirty="0" smtClean="0">
                <a:latin typeface="Courier New" pitchFamily="49" charset="0"/>
                <a:cs typeface="Courier New" pitchFamily="49" charset="0"/>
              </a:rPr>
              <a:t> -L 6789:secureserver:6789 </a:t>
            </a:r>
            <a:r>
              <a:rPr lang="en-US" sz="2200" i="1" dirty="0" err="1" smtClean="0">
                <a:latin typeface="Courier New" pitchFamily="49" charset="0"/>
                <a:cs typeface="Courier New" pitchFamily="49" charset="0"/>
              </a:rPr>
              <a:t>user@secureserver</a:t>
            </a:r>
            <a:endParaRPr lang="en-US" sz="2200" i="1" dirty="0" smtClean="0">
              <a:latin typeface="Courier New" pitchFamily="49" charset="0"/>
              <a:cs typeface="Courier New" pitchFamily="49" charset="0"/>
            </a:endParaRPr>
          </a:p>
          <a:p>
            <a:pPr marL="587375" indent="0">
              <a:buClr>
                <a:schemeClr val="tx1"/>
              </a:buClr>
              <a:buNone/>
            </a:pPr>
            <a:r>
              <a:rPr lang="en-US" sz="2200" i="1" dirty="0" smtClean="0"/>
              <a:t>- Step 2: Start the </a:t>
            </a:r>
            <a:r>
              <a:rPr lang="en-US" sz="2200" i="1" dirty="0" err="1" smtClean="0"/>
              <a:t>TcpEchoServer</a:t>
            </a:r>
            <a:r>
              <a:rPr lang="en-US" sz="2200" i="1" dirty="0" smtClean="0"/>
              <a:t> program on </a:t>
            </a:r>
            <a:r>
              <a:rPr lang="en-US" sz="2200" i="1" dirty="0" err="1" smtClean="0"/>
              <a:t>secureserver</a:t>
            </a:r>
            <a:r>
              <a:rPr lang="en-US" sz="2200" i="1" dirty="0" smtClean="0"/>
              <a:t> using port 6789 (the default port), i.e.,</a:t>
            </a:r>
          </a:p>
          <a:p>
            <a:pPr marL="587375" indent="0">
              <a:buClr>
                <a:schemeClr val="tx1"/>
              </a:buClr>
              <a:buNone/>
            </a:pPr>
            <a:r>
              <a:rPr lang="en-US" sz="2200" i="1" dirty="0" smtClean="0">
                <a:latin typeface="Courier New" pitchFamily="49" charset="0"/>
                <a:cs typeface="Courier New" pitchFamily="49" charset="0"/>
              </a:rPr>
              <a:t>java </a:t>
            </a:r>
            <a:r>
              <a:rPr lang="en-US" sz="2200" i="1" dirty="0" err="1" smtClean="0">
                <a:latin typeface="Courier New" pitchFamily="49" charset="0"/>
                <a:cs typeface="Courier New" pitchFamily="49" charset="0"/>
              </a:rPr>
              <a:t>TcpEchoServer</a:t>
            </a:r>
            <a:endParaRPr lang="en-US" sz="2200" i="1" dirty="0" smtClean="0">
              <a:latin typeface="Courier New" pitchFamily="49" charset="0"/>
              <a:cs typeface="Courier New" pitchFamily="49" charset="0"/>
            </a:endParaRPr>
          </a:p>
          <a:p>
            <a:pPr marL="587375" indent="0">
              <a:buClr>
                <a:schemeClr val="tx1"/>
              </a:buClr>
              <a:buNone/>
            </a:pPr>
            <a:r>
              <a:rPr lang="en-US" sz="2200" i="1" dirty="0" smtClean="0"/>
              <a:t>- Step 3: Start the </a:t>
            </a:r>
            <a:r>
              <a:rPr lang="en-US" sz="2200" i="1" dirty="0" err="1" smtClean="0"/>
              <a:t>TcpEchoClient</a:t>
            </a:r>
            <a:r>
              <a:rPr lang="en-US" sz="2200" i="1" dirty="0" smtClean="0"/>
              <a:t> program on </a:t>
            </a:r>
            <a:r>
              <a:rPr lang="en-US" sz="2200" i="1" dirty="0" err="1" smtClean="0"/>
              <a:t>localhost</a:t>
            </a:r>
            <a:r>
              <a:rPr lang="en-US" sz="2200" i="1" dirty="0" smtClean="0"/>
              <a:t> as follows</a:t>
            </a:r>
          </a:p>
          <a:p>
            <a:pPr marL="587375" indent="0">
              <a:buClr>
                <a:schemeClr val="tx1"/>
              </a:buClr>
              <a:buNone/>
            </a:pPr>
            <a:r>
              <a:rPr lang="en-US" sz="2200" i="1" dirty="0" err="1" smtClean="0">
                <a:latin typeface="Courier New" pitchFamily="49" charset="0"/>
                <a:cs typeface="Courier New" pitchFamily="49" charset="0"/>
              </a:rPr>
              <a:t>TcpEchoClient</a:t>
            </a:r>
            <a:r>
              <a:rPr lang="en-US" sz="2200" i="1" dirty="0" smtClean="0">
                <a:latin typeface="Courier New" pitchFamily="49" charset="0"/>
                <a:cs typeface="Courier New" pitchFamily="49" charset="0"/>
              </a:rPr>
              <a:t> </a:t>
            </a:r>
            <a:r>
              <a:rPr lang="en-US" sz="2200" i="1" dirty="0" err="1" smtClean="0">
                <a:latin typeface="Courier New" pitchFamily="49" charset="0"/>
                <a:cs typeface="Courier New" pitchFamily="49" charset="0"/>
              </a:rPr>
              <a:t>Localhost</a:t>
            </a:r>
            <a:endParaRPr lang="en-US" sz="2200" i="1" dirty="0" smtClean="0">
              <a:latin typeface="Courier New" pitchFamily="49" charset="0"/>
              <a:cs typeface="Courier New" pitchFamily="49" charset="0"/>
            </a:endParaRPr>
          </a:p>
          <a:p>
            <a:pPr marL="587375" indent="0">
              <a:buClr>
                <a:schemeClr val="tx1"/>
              </a:buClr>
              <a:buNone/>
            </a:pPr>
            <a:endParaRPr lang="en-US" sz="2200" dirty="0" smtClean="0"/>
          </a:p>
        </p:txBody>
      </p:sp>
      <p:sp>
        <p:nvSpPr>
          <p:cNvPr id="2" name="Slide Number Placeholder 1"/>
          <p:cNvSpPr>
            <a:spLocks noGrp="1"/>
          </p:cNvSpPr>
          <p:nvPr>
            <p:ph type="sldNum" sz="quarter" idx="10"/>
          </p:nvPr>
        </p:nvSpPr>
        <p:spPr>
          <a:xfrm>
            <a:off x="9703567" y="7518452"/>
            <a:ext cx="309981" cy="215444"/>
          </a:xfrm>
        </p:spPr>
        <p:txBody>
          <a:bodyPr/>
          <a:lstStyle/>
          <a:p>
            <a:fld id="{B6C40C6F-D635-A545-9B39-8A1DFEF5E263}" type="slidenum">
              <a:rPr lang="en-US" smtClean="0"/>
              <a:pPr/>
              <a:t>31</a:t>
            </a:fld>
            <a:endParaRPr lang="en-US" dirty="0"/>
          </a:p>
        </p:txBody>
      </p:sp>
    </p:spTree>
    <p:extLst>
      <p:ext uri="{BB962C8B-B14F-4D97-AF65-F5344CB8AC3E}">
        <p14:creationId xmlns="" xmlns:p14="http://schemas.microsoft.com/office/powerpoint/2010/main" val="409095149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5">
                                            <p:txEl>
                                              <p:pRg st="2" end="2"/>
                                            </p:txEl>
                                          </p:spTgt>
                                        </p:tgtEl>
                                        <p:attrNameLst>
                                          <p:attrName>style.visibility</p:attrName>
                                        </p:attrNameLst>
                                      </p:cBhvr>
                                      <p:to>
                                        <p:strVal val="visible"/>
                                      </p:to>
                                    </p:set>
                                    <p:animEffect transition="in" filter="fade">
                                      <p:cBhvr>
                                        <p:cTn id="12" dur="2000"/>
                                        <p:tgtEl>
                                          <p:spTgt spid="7168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5">
                                            <p:txEl>
                                              <p:pRg st="3" end="3"/>
                                            </p:txEl>
                                          </p:spTgt>
                                        </p:tgtEl>
                                        <p:attrNameLst>
                                          <p:attrName>style.visibility</p:attrName>
                                        </p:attrNameLst>
                                      </p:cBhvr>
                                      <p:to>
                                        <p:strVal val="visible"/>
                                      </p:to>
                                    </p:set>
                                    <p:animEffect transition="in" filter="fade">
                                      <p:cBhvr>
                                        <p:cTn id="17" dur="2000"/>
                                        <p:tgtEl>
                                          <p:spTgt spid="7168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5">
                                            <p:txEl>
                                              <p:pRg st="4" end="4"/>
                                            </p:txEl>
                                          </p:spTgt>
                                        </p:tgtEl>
                                        <p:attrNameLst>
                                          <p:attrName>style.visibility</p:attrName>
                                        </p:attrNameLst>
                                      </p:cBhvr>
                                      <p:to>
                                        <p:strVal val="visible"/>
                                      </p:to>
                                    </p:set>
                                    <p:animEffect transition="in" filter="fade">
                                      <p:cBhvr>
                                        <p:cTn id="22" dur="2000"/>
                                        <p:tgtEl>
                                          <p:spTgt spid="7168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685">
                                            <p:txEl>
                                              <p:pRg st="5" end="5"/>
                                            </p:txEl>
                                          </p:spTgt>
                                        </p:tgtEl>
                                        <p:attrNameLst>
                                          <p:attrName>style.visibility</p:attrName>
                                        </p:attrNameLst>
                                      </p:cBhvr>
                                      <p:to>
                                        <p:strVal val="visible"/>
                                      </p:to>
                                    </p:set>
                                    <p:animEffect transition="in" filter="fade">
                                      <p:cBhvr>
                                        <p:cTn id="27" dur="2000"/>
                                        <p:tgtEl>
                                          <p:spTgt spid="7168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1685">
                                            <p:txEl>
                                              <p:pRg st="6" end="6"/>
                                            </p:txEl>
                                          </p:spTgt>
                                        </p:tgtEl>
                                        <p:attrNameLst>
                                          <p:attrName>style.visibility</p:attrName>
                                        </p:attrNameLst>
                                      </p:cBhvr>
                                      <p:to>
                                        <p:strVal val="visible"/>
                                      </p:to>
                                    </p:set>
                                    <p:animEffect transition="in" filter="fade">
                                      <p:cBhvr>
                                        <p:cTn id="32" dur="2000"/>
                                        <p:tgtEl>
                                          <p:spTgt spid="7168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1685">
                                            <p:txEl>
                                              <p:pRg st="7" end="7"/>
                                            </p:txEl>
                                          </p:spTgt>
                                        </p:tgtEl>
                                        <p:attrNameLst>
                                          <p:attrName>style.visibility</p:attrName>
                                        </p:attrNameLst>
                                      </p:cBhvr>
                                      <p:to>
                                        <p:strVal val="visible"/>
                                      </p:to>
                                    </p:set>
                                    <p:animEffect transition="in" filter="fade">
                                      <p:cBhvr>
                                        <p:cTn id="37" dur="2000"/>
                                        <p:tgtEl>
                                          <p:spTgt spid="716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638554"/>
            <a:ext cx="10044112" cy="5861703"/>
          </a:xfrm>
        </p:spPr>
        <p:txBody>
          <a:bodyPr/>
          <a:lstStyle/>
          <a:p>
            <a:pPr marL="587375" indent="-457200">
              <a:buClr>
                <a:schemeClr val="tx1"/>
              </a:buClr>
              <a:buFont typeface="+mj-lt"/>
              <a:buAutoNum type="arabicPeriod" startAt="6"/>
            </a:pPr>
            <a:r>
              <a:rPr lang="en-US" sz="2200" dirty="0" smtClean="0"/>
              <a:t>The SMTP RFC talks about SMTP servers acting as “relays”. Explain difference between a transfer that involves relays and one that does not. Describe a common situation that uses a relay.</a:t>
            </a:r>
          </a:p>
          <a:p>
            <a:pPr marL="458788" indent="-328613">
              <a:buClr>
                <a:schemeClr val="tx1"/>
              </a:buClr>
              <a:buNone/>
            </a:pPr>
            <a:r>
              <a:rPr lang="en-US" sz="2200" dirty="0" smtClean="0"/>
              <a:t>	</a:t>
            </a:r>
            <a:r>
              <a:rPr lang="en-US" sz="2200" i="1" dirty="0" smtClean="0"/>
              <a:t>  </a:t>
            </a:r>
          </a:p>
          <a:p>
            <a:pPr marL="458788" indent="-328613">
              <a:buClr>
                <a:schemeClr val="tx1"/>
              </a:buClr>
              <a:buNone/>
            </a:pPr>
            <a:endParaRPr lang="en-US" sz="2200" i="1" dirty="0" smtClean="0"/>
          </a:p>
          <a:p>
            <a:pPr marL="458788" indent="-328613">
              <a:buClr>
                <a:schemeClr val="tx1"/>
              </a:buClr>
              <a:buNone/>
            </a:pPr>
            <a:endParaRPr lang="en-US" sz="2200" i="1" dirty="0" smtClean="0"/>
          </a:p>
          <a:p>
            <a:pPr marL="458788" indent="-328613">
              <a:buClr>
                <a:schemeClr val="tx1"/>
              </a:buClr>
              <a:buNone/>
            </a:pPr>
            <a:endParaRPr lang="en-US" sz="2200" dirty="0" smtClean="0"/>
          </a:p>
          <a:p>
            <a:pPr marL="587375" indent="-457200">
              <a:buClr>
                <a:schemeClr val="tx1"/>
              </a:buClr>
              <a:buFont typeface="+mj-lt"/>
              <a:buAutoNum type="arabicPeriod" startAt="7"/>
            </a:pPr>
            <a:r>
              <a:rPr lang="en-US" sz="2200" dirty="0" smtClean="0"/>
              <a:t>Modern implementations of SMTP support an “extension mechanism”. How does an extended SMTP recognize a peer that also supports extensions? What is the minimum set of commands that a modern SMTP implementation is required to support?</a:t>
            </a:r>
          </a:p>
          <a:p>
            <a:pPr marL="587375" indent="-457200">
              <a:buClr>
                <a:schemeClr val="tx1"/>
              </a:buClr>
              <a:buNone/>
            </a:pPr>
            <a:r>
              <a:rPr lang="en-US" sz="2200" dirty="0" smtClean="0"/>
              <a:t>	</a:t>
            </a:r>
            <a:r>
              <a:rPr lang="en-US" sz="2200" i="1" dirty="0" smtClean="0"/>
              <a:t> </a:t>
            </a:r>
            <a:endParaRPr lang="en-US" sz="2200" i="1" dirty="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32</a:t>
            </a:fld>
            <a:endParaRPr lang="en-US" dirty="0"/>
          </a:p>
        </p:txBody>
      </p:sp>
    </p:spTree>
    <p:extLst>
      <p:ext uri="{BB962C8B-B14F-4D97-AF65-F5344CB8AC3E}">
        <p14:creationId xmlns="" xmlns:p14="http://schemas.microsoft.com/office/powerpoint/2010/main" val="7218095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638554"/>
            <a:ext cx="10044112" cy="5861703"/>
          </a:xfrm>
        </p:spPr>
        <p:txBody>
          <a:bodyPr/>
          <a:lstStyle/>
          <a:p>
            <a:pPr marL="587375" indent="-457200">
              <a:buClr>
                <a:schemeClr val="tx1"/>
              </a:buClr>
              <a:buFont typeface="+mj-lt"/>
              <a:buAutoNum type="arabicPeriod" startAt="6"/>
            </a:pPr>
            <a:r>
              <a:rPr lang="en-US" sz="2200" dirty="0" smtClean="0"/>
              <a:t>The SMTP RFC talks about SMTP servers acting as “relays”. Explain difference between a transfer that involves relays and one that does not. Describe a common situation that uses a relay.</a:t>
            </a:r>
          </a:p>
          <a:p>
            <a:pPr marL="458788" indent="-328613">
              <a:buClr>
                <a:schemeClr val="tx1"/>
              </a:buClr>
              <a:buNone/>
            </a:pPr>
            <a:r>
              <a:rPr lang="en-US" sz="2200" dirty="0" smtClean="0"/>
              <a:t>	</a:t>
            </a:r>
            <a:r>
              <a:rPr lang="en-US" sz="2200" i="1" dirty="0" smtClean="0"/>
              <a:t>When using relays, a mail message may transit through multiple SMTP servers.  A common instance where that happens is in the case of mail forwarding, e.g., you want your WUSTL mail to be forwarded to your </a:t>
            </a:r>
            <a:r>
              <a:rPr lang="en-US" sz="2200" i="1" dirty="0" err="1" smtClean="0"/>
              <a:t>gmail</a:t>
            </a:r>
            <a:r>
              <a:rPr lang="en-US" sz="2200" i="1" dirty="0" smtClean="0"/>
              <a:t> account.  Mail will first be delivered to the WUSTL server which will then relay it to the Gmail server.</a:t>
            </a:r>
            <a:endParaRPr lang="en-US" sz="2200" dirty="0" smtClean="0"/>
          </a:p>
          <a:p>
            <a:pPr marL="587375" indent="-457200">
              <a:buClr>
                <a:schemeClr val="tx1"/>
              </a:buClr>
              <a:buFont typeface="+mj-lt"/>
              <a:buAutoNum type="arabicPeriod" startAt="7"/>
            </a:pPr>
            <a:r>
              <a:rPr lang="en-US" sz="2200" dirty="0" smtClean="0"/>
              <a:t>Modern implementations of SMTP support an “extension mechanism”. How does an extended SMTP recognize a peer that also supports extensions? What is the minimum set of commands that a modern SMTP implementation is required to support?</a:t>
            </a:r>
          </a:p>
          <a:p>
            <a:pPr marL="587375" indent="-457200">
              <a:buClr>
                <a:schemeClr val="tx1"/>
              </a:buClr>
              <a:buNone/>
            </a:pPr>
            <a:r>
              <a:rPr lang="en-US" sz="2200" dirty="0" smtClean="0"/>
              <a:t>	</a:t>
            </a:r>
            <a:endParaRPr lang="en-US" sz="2200" i="1" dirty="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33</a:t>
            </a:fld>
            <a:endParaRPr lang="en-US" dirty="0"/>
          </a:p>
        </p:txBody>
      </p:sp>
    </p:spTree>
    <p:extLst>
      <p:ext uri="{BB962C8B-B14F-4D97-AF65-F5344CB8AC3E}">
        <p14:creationId xmlns="" xmlns:p14="http://schemas.microsoft.com/office/powerpoint/2010/main" val="22572719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638554"/>
            <a:ext cx="10044112" cy="5861703"/>
          </a:xfrm>
        </p:spPr>
        <p:txBody>
          <a:bodyPr/>
          <a:lstStyle/>
          <a:p>
            <a:pPr marL="587375" indent="-457200">
              <a:buClr>
                <a:schemeClr val="tx1"/>
              </a:buClr>
              <a:buFont typeface="+mj-lt"/>
              <a:buAutoNum type="arabicPeriod" startAt="6"/>
            </a:pPr>
            <a:r>
              <a:rPr lang="en-US" sz="2200" dirty="0" smtClean="0"/>
              <a:t>The SMTP RFC talks about SMTP servers acting as “relays”. Explain difference between a transfer that involves relays and one that does not. Describe a common situation that uses a relay.</a:t>
            </a:r>
          </a:p>
          <a:p>
            <a:pPr marL="458788" indent="-328613">
              <a:buClr>
                <a:schemeClr val="tx1"/>
              </a:buClr>
              <a:buNone/>
            </a:pPr>
            <a:r>
              <a:rPr lang="en-US" sz="2200" dirty="0" smtClean="0"/>
              <a:t>	</a:t>
            </a:r>
            <a:r>
              <a:rPr lang="en-US" sz="2200" i="1" dirty="0" smtClean="0"/>
              <a:t>When using relays, a mail message may transit through multiple SMTP servers.  A common instance where that happens is in the case of mail forwarding, e.g., you want your WUSTL mail to be forwarded to your </a:t>
            </a:r>
            <a:r>
              <a:rPr lang="en-US" sz="2200" i="1" dirty="0" err="1" smtClean="0"/>
              <a:t>gmail</a:t>
            </a:r>
            <a:r>
              <a:rPr lang="en-US" sz="2200" i="1" dirty="0" smtClean="0"/>
              <a:t> account.  Mail will first be delivered to the WUSTL server which will then relay it to the Gmail server.</a:t>
            </a:r>
            <a:endParaRPr lang="en-US" sz="2200" dirty="0" smtClean="0"/>
          </a:p>
          <a:p>
            <a:pPr marL="587375" indent="-457200">
              <a:buClr>
                <a:schemeClr val="tx1"/>
              </a:buClr>
              <a:buFont typeface="+mj-lt"/>
              <a:buAutoNum type="arabicPeriod" startAt="7"/>
            </a:pPr>
            <a:r>
              <a:rPr lang="en-US" sz="2200" dirty="0" smtClean="0"/>
              <a:t>Modern implementations of SMTP support an “extension mechanism”. How does an extended SMTP recognize a peer that also supports extensions? What is the minimum set of commands that a modern SMTP implementation is required to support?</a:t>
            </a:r>
          </a:p>
          <a:p>
            <a:pPr marL="587375" indent="-457200">
              <a:buClr>
                <a:schemeClr val="tx1"/>
              </a:buClr>
              <a:buNone/>
            </a:pPr>
            <a:r>
              <a:rPr lang="en-US" sz="2200" dirty="0" smtClean="0"/>
              <a:t>	</a:t>
            </a:r>
            <a:r>
              <a:rPr lang="en-US" sz="2200" i="1" dirty="0" smtClean="0"/>
              <a:t>Support for extensions is through the EHLO command, which is required.  The minimum number of commands an SMTP implementation must support is 9, EHLO and HELO, as well as MAIL, RCPT, DATA, RSET, VRFY, NOOP, QUIT</a:t>
            </a:r>
            <a:endParaRPr lang="en-US" sz="2200" i="1" dirty="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34</a:t>
            </a:fld>
            <a:endParaRPr lang="en-US" dirty="0"/>
          </a:p>
        </p:txBody>
      </p:sp>
    </p:spTree>
    <p:extLst>
      <p:ext uri="{BB962C8B-B14F-4D97-AF65-F5344CB8AC3E}">
        <p14:creationId xmlns="" xmlns:p14="http://schemas.microsoft.com/office/powerpoint/2010/main" val="4114104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910697"/>
            <a:ext cx="10044112" cy="5861703"/>
          </a:xfrm>
        </p:spPr>
        <p:txBody>
          <a:bodyPr/>
          <a:lstStyle/>
          <a:p>
            <a:pPr marL="587375" indent="-457200">
              <a:buClr>
                <a:schemeClr val="tx1"/>
              </a:buClr>
              <a:buFont typeface="+mj-lt"/>
              <a:buAutoNum type="arabicPeriod" startAt="8"/>
            </a:pPr>
            <a:r>
              <a:rPr lang="en-US" sz="2200" dirty="0" smtClean="0"/>
              <a:t>What does the RFC say about the problem of email “spoofing”? What approaches do they recommend for dealing with this? How do they justify the vulnerability of SMTP to spoofing? </a:t>
            </a:r>
          </a:p>
          <a:p>
            <a:pPr marL="587375" indent="-457200">
              <a:buClr>
                <a:schemeClr val="tx1"/>
              </a:buClr>
              <a:buFont typeface="+mj-lt"/>
              <a:buAutoNum type="arabicPeriod" startAt="8"/>
            </a:pPr>
            <a:endParaRPr lang="en-US" sz="2200" dirty="0" smtClean="0"/>
          </a:p>
          <a:p>
            <a:pPr marL="587375" indent="-457200">
              <a:buClr>
                <a:schemeClr val="tx1"/>
              </a:buClr>
              <a:buFont typeface="+mj-lt"/>
              <a:buAutoNum type="arabicPeriod" startAt="8"/>
            </a:pPr>
            <a:endParaRPr lang="en-US" sz="2200" dirty="0" smtClean="0"/>
          </a:p>
          <a:p>
            <a:pPr marL="587375" indent="-457200">
              <a:buClr>
                <a:schemeClr val="tx1"/>
              </a:buClr>
              <a:buFont typeface="+mj-lt"/>
              <a:buAutoNum type="arabicPeriod" startAt="8"/>
            </a:pPr>
            <a:endParaRPr lang="en-US" sz="2200" dirty="0" smtClean="0"/>
          </a:p>
          <a:p>
            <a:pPr marL="587375" indent="-457200">
              <a:buClr>
                <a:schemeClr val="tx1"/>
              </a:buClr>
              <a:buFont typeface="+mj-lt"/>
              <a:buAutoNum type="arabicPeriod" startAt="8"/>
            </a:pPr>
            <a:endParaRPr lang="en-US" sz="2200" dirty="0" smtClean="0"/>
          </a:p>
          <a:p>
            <a:pPr marL="587375" indent="-457200">
              <a:buClr>
                <a:schemeClr val="tx1"/>
              </a:buClr>
              <a:buFont typeface="+mj-lt"/>
              <a:buAutoNum type="arabicPeriod" startAt="8"/>
            </a:pPr>
            <a:r>
              <a:rPr lang="en-US" sz="2200" dirty="0" smtClean="0"/>
              <a:t>Explain what a “trace record” is, in the context of SMTP. Identify the trace records in a recent email you have received.</a:t>
            </a:r>
          </a:p>
          <a:p>
            <a:pPr marL="458788" indent="-328613">
              <a:buClr>
                <a:schemeClr val="tx1"/>
              </a:buClr>
              <a:buFont typeface="+mj-lt"/>
              <a:buAutoNum type="arabicPeriod" startAt="8"/>
            </a:pPr>
            <a:endParaRPr lang="en-US" sz="2200" dirty="0" smtClean="0"/>
          </a:p>
          <a:p>
            <a:pPr marL="458788" indent="-328613">
              <a:buClr>
                <a:schemeClr val="tx1"/>
              </a:buClr>
              <a:buFont typeface="+mj-lt"/>
              <a:buAutoNum type="arabicPeriod" startAt="8"/>
            </a:pPr>
            <a:endParaRPr lang="en-US" sz="2200" dirty="0" smtClean="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35</a:t>
            </a:fld>
            <a:endParaRPr lang="en-US" dirty="0"/>
          </a:p>
        </p:txBody>
      </p:sp>
    </p:spTree>
    <p:extLst>
      <p:ext uri="{BB962C8B-B14F-4D97-AF65-F5344CB8AC3E}">
        <p14:creationId xmlns="" xmlns:p14="http://schemas.microsoft.com/office/powerpoint/2010/main" val="39527321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910697"/>
            <a:ext cx="10044112" cy="5861703"/>
          </a:xfrm>
        </p:spPr>
        <p:txBody>
          <a:bodyPr/>
          <a:lstStyle/>
          <a:p>
            <a:pPr marL="587375" indent="-457200">
              <a:buClr>
                <a:schemeClr val="tx1"/>
              </a:buClr>
              <a:buFont typeface="+mj-lt"/>
              <a:buAutoNum type="arabicPeriod" startAt="8"/>
            </a:pPr>
            <a:r>
              <a:rPr lang="en-US" sz="2200" dirty="0" smtClean="0"/>
              <a:t>What does the RFC say about the problem of email “spoofing”? What approaches do they recommend for dealing with this? How do they justify the vulnerability of SMTP to spoofing? </a:t>
            </a:r>
          </a:p>
          <a:p>
            <a:pPr marL="587375" indent="-457200">
              <a:buClr>
                <a:schemeClr val="tx1"/>
              </a:buClr>
              <a:buNone/>
            </a:pPr>
            <a:r>
              <a:rPr lang="en-US" sz="2200" dirty="0" smtClean="0"/>
              <a:t>	</a:t>
            </a:r>
            <a:r>
              <a:rPr lang="en-US" sz="2200" i="1" dirty="0" smtClean="0"/>
              <a:t>The RFC recommend the use of end-to-end mechanisms that rely on digital signatures for email authentication.  A main motivation for not deploying protection mechanisms is that there may be many legitimate services that involve sending email on behalf of other users.</a:t>
            </a:r>
            <a:endParaRPr lang="en-US" sz="2200" dirty="0" smtClean="0"/>
          </a:p>
          <a:p>
            <a:pPr marL="587375" indent="-457200">
              <a:buClr>
                <a:schemeClr val="tx1"/>
              </a:buClr>
              <a:buFont typeface="+mj-lt"/>
              <a:buAutoNum type="arabicPeriod" startAt="9"/>
            </a:pPr>
            <a:r>
              <a:rPr lang="en-US" sz="2200" dirty="0" smtClean="0"/>
              <a:t>Explain what a “trace record” is, in the context of SMTP. Identify the trace records in a recent email you have received.</a:t>
            </a:r>
          </a:p>
          <a:p>
            <a:pPr marL="587375" indent="-457200">
              <a:buClr>
                <a:schemeClr val="tx1"/>
              </a:buClr>
              <a:buNone/>
            </a:pPr>
            <a:r>
              <a:rPr lang="en-US" sz="2200" dirty="0" smtClean="0"/>
              <a:t>	</a:t>
            </a:r>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36</a:t>
            </a:fld>
            <a:endParaRPr lang="en-US" dirty="0"/>
          </a:p>
        </p:txBody>
      </p:sp>
    </p:spTree>
    <p:extLst>
      <p:ext uri="{BB962C8B-B14F-4D97-AF65-F5344CB8AC3E}">
        <p14:creationId xmlns="" xmlns:p14="http://schemas.microsoft.com/office/powerpoint/2010/main" val="12319979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910697"/>
            <a:ext cx="10044112" cy="5861703"/>
          </a:xfrm>
        </p:spPr>
        <p:txBody>
          <a:bodyPr/>
          <a:lstStyle/>
          <a:p>
            <a:pPr marL="587375" indent="-457200">
              <a:buClr>
                <a:schemeClr val="tx1"/>
              </a:buClr>
              <a:buFont typeface="+mj-lt"/>
              <a:buAutoNum type="arabicPeriod" startAt="8"/>
            </a:pPr>
            <a:r>
              <a:rPr lang="en-US" sz="2200" dirty="0" smtClean="0"/>
              <a:t>What does the RFC say about the problem of email “spoofing”? What approaches do they recommend for dealing with this? How do they justify the vulnerability of SMTP to spoofing? </a:t>
            </a:r>
          </a:p>
          <a:p>
            <a:pPr marL="587375" indent="-457200">
              <a:buClr>
                <a:schemeClr val="tx1"/>
              </a:buClr>
              <a:buNone/>
            </a:pPr>
            <a:r>
              <a:rPr lang="en-US" sz="2200" dirty="0" smtClean="0"/>
              <a:t>	</a:t>
            </a:r>
            <a:r>
              <a:rPr lang="en-US" sz="2200" i="1" dirty="0" smtClean="0"/>
              <a:t>The RFC recommend the use of end-to-end mechanisms that rely on digital signatures for email authentication.  A main motivation for not deploying protection mechanisms is that there may be many legitimate services that involve sending email on behalf of other users.</a:t>
            </a:r>
            <a:endParaRPr lang="en-US" sz="2200" dirty="0" smtClean="0"/>
          </a:p>
          <a:p>
            <a:pPr marL="587375" indent="-457200">
              <a:buClr>
                <a:schemeClr val="tx1"/>
              </a:buClr>
              <a:buFont typeface="+mj-lt"/>
              <a:buAutoNum type="arabicPeriod" startAt="9"/>
            </a:pPr>
            <a:r>
              <a:rPr lang="en-US" sz="2200" dirty="0" smtClean="0"/>
              <a:t>Explain what a “trace record” is, in the context of SMTP. Identify the trace records in a recent email you have received.</a:t>
            </a:r>
          </a:p>
          <a:p>
            <a:pPr marL="587375" indent="-457200">
              <a:buClr>
                <a:schemeClr val="tx1"/>
              </a:buClr>
              <a:buNone/>
            </a:pPr>
            <a:r>
              <a:rPr lang="en-US" sz="2200" dirty="0" smtClean="0"/>
              <a:t>	</a:t>
            </a:r>
            <a:r>
              <a:rPr lang="en-US" sz="2200" i="1" dirty="0" smtClean="0"/>
              <a:t>A trace record indicates the identity of the host that sent the message, the identity of the host that received the message (and is inserting this time stamp), and the date and time the message was received.</a:t>
            </a:r>
          </a:p>
          <a:p>
            <a:pPr marL="458788" indent="-328613">
              <a:buClr>
                <a:schemeClr val="tx1"/>
              </a:buClr>
              <a:buFont typeface="+mj-lt"/>
              <a:buAutoNum type="arabicPeriod" startAt="3"/>
            </a:pPr>
            <a:endParaRPr lang="en-US" sz="2200" dirty="0" smtClean="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37</a:t>
            </a:fld>
            <a:endParaRPr lang="en-US" dirty="0"/>
          </a:p>
        </p:txBody>
      </p:sp>
    </p:spTree>
    <p:extLst>
      <p:ext uri="{BB962C8B-B14F-4D97-AF65-F5344CB8AC3E}">
        <p14:creationId xmlns="" xmlns:p14="http://schemas.microsoft.com/office/powerpoint/2010/main" val="36174973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910697"/>
            <a:ext cx="10044112" cy="5861703"/>
          </a:xfrm>
        </p:spPr>
        <p:txBody>
          <a:bodyPr/>
          <a:lstStyle/>
          <a:p>
            <a:pPr marL="587375" indent="-457200">
              <a:buClr>
                <a:schemeClr val="tx1"/>
              </a:buClr>
              <a:buFont typeface="+mj-lt"/>
              <a:buAutoNum type="arabicPeriod" startAt="10"/>
            </a:pPr>
            <a:r>
              <a:rPr lang="en-US" sz="2200" dirty="0" smtClean="0"/>
              <a:t>How does an SMTP server respond to a “RCPT TO” command when it knows that the specified email address is not valid?</a:t>
            </a:r>
          </a:p>
          <a:p>
            <a:pPr marL="587375" indent="-457200">
              <a:buClr>
                <a:schemeClr val="tx1"/>
              </a:buClr>
              <a:buNone/>
            </a:pPr>
            <a:r>
              <a:rPr lang="en-US" sz="2200" dirty="0" smtClean="0"/>
              <a:t>	</a:t>
            </a:r>
            <a:r>
              <a:rPr lang="en-US" sz="2200" i="1" dirty="0" smtClean="0"/>
              <a:t>  </a:t>
            </a:r>
          </a:p>
          <a:p>
            <a:pPr marL="587375" indent="-457200">
              <a:buClr>
                <a:schemeClr val="tx1"/>
              </a:buClr>
              <a:buNone/>
            </a:pPr>
            <a:endParaRPr lang="en-US" sz="2200" i="1" dirty="0" smtClean="0"/>
          </a:p>
          <a:p>
            <a:pPr marL="587375" indent="-457200">
              <a:buClr>
                <a:schemeClr val="tx1"/>
              </a:buClr>
              <a:buNone/>
            </a:pPr>
            <a:endParaRPr lang="en-US" sz="2200" i="1" dirty="0" smtClean="0"/>
          </a:p>
          <a:p>
            <a:pPr marL="587375" indent="-457200">
              <a:buClr>
                <a:schemeClr val="tx1"/>
              </a:buClr>
              <a:buNone/>
            </a:pPr>
            <a:endParaRPr lang="en-US" sz="2200" dirty="0" smtClean="0"/>
          </a:p>
          <a:p>
            <a:pPr marL="587375" indent="-457200">
              <a:buClr>
                <a:schemeClr val="tx1"/>
              </a:buClr>
              <a:buFont typeface="+mj-lt"/>
              <a:buAutoNum type="arabicPeriod" startAt="11"/>
            </a:pPr>
            <a:r>
              <a:rPr lang="en-US" sz="2200" dirty="0" smtClean="0"/>
              <a:t>Explain what the VRFY command is. Give an example of its use, and the response from the server.</a:t>
            </a:r>
          </a:p>
          <a:p>
            <a:pPr marL="587375" indent="-457200">
              <a:buClr>
                <a:schemeClr val="tx1"/>
              </a:buClr>
              <a:buNone/>
            </a:pPr>
            <a:r>
              <a:rPr lang="en-US" sz="2200" dirty="0" smtClean="0"/>
              <a:t>	</a:t>
            </a:r>
            <a:endParaRPr lang="en-US" sz="2200" i="1" dirty="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38</a:t>
            </a:fld>
            <a:endParaRPr lang="en-US" dirty="0"/>
          </a:p>
        </p:txBody>
      </p:sp>
    </p:spTree>
    <p:extLst>
      <p:ext uri="{BB962C8B-B14F-4D97-AF65-F5344CB8AC3E}">
        <p14:creationId xmlns="" xmlns:p14="http://schemas.microsoft.com/office/powerpoint/2010/main" val="35759684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20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910697"/>
            <a:ext cx="10044112" cy="5861703"/>
          </a:xfrm>
        </p:spPr>
        <p:txBody>
          <a:bodyPr/>
          <a:lstStyle/>
          <a:p>
            <a:pPr marL="587375" indent="-457200">
              <a:buClr>
                <a:schemeClr val="tx1"/>
              </a:buClr>
              <a:buFont typeface="+mj-lt"/>
              <a:buAutoNum type="arabicPeriod" startAt="10"/>
            </a:pPr>
            <a:r>
              <a:rPr lang="en-US" sz="2200" dirty="0" smtClean="0"/>
              <a:t>How does an SMTP server respond to a “RCPT TO” command when it knows that the specified email address is not valid?</a:t>
            </a:r>
          </a:p>
          <a:p>
            <a:pPr marL="587375" indent="-457200">
              <a:buClr>
                <a:schemeClr val="tx1"/>
              </a:buClr>
              <a:buNone/>
            </a:pPr>
            <a:r>
              <a:rPr lang="en-US" sz="2200" dirty="0" smtClean="0"/>
              <a:t>	</a:t>
            </a:r>
            <a:r>
              <a:rPr lang="en-US" sz="2200" i="1" dirty="0" smtClean="0"/>
              <a:t>The server will typically respond with the error code 501 that indicates a syntax error in parameters or arguments.  Error codes 510 or 511 specifically spell out that the error is a bad email address and is generated by the user’s local mail server.</a:t>
            </a:r>
            <a:endParaRPr lang="en-US" sz="2200" dirty="0" smtClean="0"/>
          </a:p>
          <a:p>
            <a:pPr marL="587375" indent="-457200">
              <a:buClr>
                <a:schemeClr val="tx1"/>
              </a:buClr>
              <a:buFont typeface="+mj-lt"/>
              <a:buAutoNum type="arabicPeriod" startAt="11"/>
            </a:pPr>
            <a:r>
              <a:rPr lang="en-US" sz="2200" dirty="0" smtClean="0"/>
              <a:t>Explain what the VRFY command is. Give an example of its use, and the response from the server.</a:t>
            </a:r>
          </a:p>
          <a:p>
            <a:pPr marL="587375" indent="-457200">
              <a:buClr>
                <a:schemeClr val="tx1"/>
              </a:buClr>
              <a:buNone/>
            </a:pPr>
            <a:r>
              <a:rPr lang="en-US" sz="2200" dirty="0" smtClean="0"/>
              <a:t>	</a:t>
            </a:r>
            <a:endParaRPr lang="en-US" sz="2200" i="1" dirty="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39</a:t>
            </a:fld>
            <a:endParaRPr lang="en-US" dirty="0"/>
          </a:p>
        </p:txBody>
      </p:sp>
    </p:spTree>
    <p:extLst>
      <p:ext uri="{BB962C8B-B14F-4D97-AF65-F5344CB8AC3E}">
        <p14:creationId xmlns="" xmlns:p14="http://schemas.microsoft.com/office/powerpoint/2010/main" val="40551281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More About FTP</a:t>
            </a:r>
            <a:endParaRPr lang="en-US" dirty="0"/>
          </a:p>
        </p:txBody>
      </p:sp>
      <p:sp>
        <p:nvSpPr>
          <p:cNvPr id="71685" name="Rectangle 3"/>
          <p:cNvSpPr>
            <a:spLocks noGrp="1" noChangeArrowheads="1"/>
          </p:cNvSpPr>
          <p:nvPr>
            <p:ph type="body" sz="half" idx="1"/>
          </p:nvPr>
        </p:nvSpPr>
        <p:spPr>
          <a:xfrm>
            <a:off x="25916" y="1929871"/>
            <a:ext cx="10032484" cy="5842528"/>
          </a:xfrm>
        </p:spPr>
        <p:txBody>
          <a:bodyPr/>
          <a:lstStyle/>
          <a:p>
            <a:r>
              <a:rPr lang="en-US" sz="2600" dirty="0" smtClean="0"/>
              <a:t>FTP can be used to transfer files between remote hosts</a:t>
            </a:r>
          </a:p>
          <a:p>
            <a:pPr lvl="1"/>
            <a:r>
              <a:rPr lang="en-US" sz="2200" dirty="0" smtClean="0"/>
              <a:t>client opens control connections to both servers to setup transfer (see p. 9 and pp. 44-45 of RFC 959)</a:t>
            </a:r>
          </a:p>
          <a:p>
            <a:pPr lvl="1"/>
            <a:r>
              <a:rPr lang="en-US" sz="2200" dirty="0" smtClean="0"/>
              <a:t>one server initiates data connection to other and transfers file directly</a:t>
            </a:r>
          </a:p>
          <a:p>
            <a:r>
              <a:rPr lang="en-US" sz="2600" dirty="0" smtClean="0"/>
              <a:t>FTP supports a “passive mode”</a:t>
            </a:r>
          </a:p>
          <a:p>
            <a:pPr lvl="1"/>
            <a:r>
              <a:rPr lang="en-US" sz="2200" dirty="0" smtClean="0"/>
              <a:t>client rather than server establishes the data connection</a:t>
            </a:r>
          </a:p>
          <a:p>
            <a:pPr lvl="1"/>
            <a:r>
              <a:rPr lang="en-US" sz="2200" dirty="0" smtClean="0"/>
              <a:t>allows connection to clients that are behind firewalls/</a:t>
            </a:r>
            <a:r>
              <a:rPr lang="en-US" sz="2200" dirty="0" err="1" smtClean="0"/>
              <a:t>NATs</a:t>
            </a:r>
            <a:endParaRPr lang="en-US" sz="2200" dirty="0" smtClean="0"/>
          </a:p>
          <a:p>
            <a:r>
              <a:rPr lang="en-US" sz="2600" dirty="0" smtClean="0"/>
              <a:t>FTP is completely insecure</a:t>
            </a:r>
          </a:p>
          <a:p>
            <a:pPr lvl="1"/>
            <a:r>
              <a:rPr lang="en-US" sz="2200" dirty="0" smtClean="0"/>
              <a:t>sends user names, passwords and data in clear text</a:t>
            </a:r>
          </a:p>
          <a:p>
            <a:pPr lvl="2"/>
            <a:r>
              <a:rPr lang="en-US" dirty="0" smtClean="0"/>
              <a:t>many systems no longer support it for this reason</a:t>
            </a:r>
          </a:p>
          <a:p>
            <a:pPr lvl="2"/>
            <a:r>
              <a:rPr lang="en-US" dirty="0" smtClean="0"/>
              <a:t>anonymous FTP remains useful for public access to files </a:t>
            </a:r>
          </a:p>
          <a:p>
            <a:pPr lvl="1"/>
            <a:r>
              <a:rPr lang="en-US" sz="2200" dirty="0" smtClean="0"/>
              <a:t>common modern replacement involves transferring files using the Secure Shell (SSH) protocol – often referred to as SFTP</a:t>
            </a:r>
          </a:p>
        </p:txBody>
      </p:sp>
      <p:sp>
        <p:nvSpPr>
          <p:cNvPr id="2" name="Slide Number Placeholder 1"/>
          <p:cNvSpPr>
            <a:spLocks noGrp="1"/>
          </p:cNvSpPr>
          <p:nvPr>
            <p:ph type="sldNum" sz="quarter" idx="10"/>
          </p:nvPr>
        </p:nvSpPr>
        <p:spPr/>
        <p:txBody>
          <a:bodyPr/>
          <a:lstStyle/>
          <a:p>
            <a:fld id="{B6C40C6F-D635-A545-9B39-8A1DFEF5E263}"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685">
                                            <p:txEl>
                                              <p:pRg st="1" end="1"/>
                                            </p:txEl>
                                          </p:spTgt>
                                        </p:tgtEl>
                                        <p:attrNameLst>
                                          <p:attrName>style.visibility</p:attrName>
                                        </p:attrNameLst>
                                      </p:cBhvr>
                                      <p:to>
                                        <p:strVal val="visible"/>
                                      </p:to>
                                    </p:set>
                                    <p:animEffect transition="in" filter="fade">
                                      <p:cBhvr>
                                        <p:cTn id="10" dur="2000"/>
                                        <p:tgtEl>
                                          <p:spTgt spid="7168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685">
                                            <p:txEl>
                                              <p:pRg st="2" end="2"/>
                                            </p:txEl>
                                          </p:spTgt>
                                        </p:tgtEl>
                                        <p:attrNameLst>
                                          <p:attrName>style.visibility</p:attrName>
                                        </p:attrNameLst>
                                      </p:cBhvr>
                                      <p:to>
                                        <p:strVal val="visible"/>
                                      </p:to>
                                    </p:set>
                                    <p:animEffect transition="in" filter="fade">
                                      <p:cBhvr>
                                        <p:cTn id="13" dur="2000"/>
                                        <p:tgtEl>
                                          <p:spTgt spid="7168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1685">
                                            <p:txEl>
                                              <p:pRg st="3" end="3"/>
                                            </p:txEl>
                                          </p:spTgt>
                                        </p:tgtEl>
                                        <p:attrNameLst>
                                          <p:attrName>style.visibility</p:attrName>
                                        </p:attrNameLst>
                                      </p:cBhvr>
                                      <p:to>
                                        <p:strVal val="visible"/>
                                      </p:to>
                                    </p:set>
                                    <p:animEffect transition="in" filter="fade">
                                      <p:cBhvr>
                                        <p:cTn id="18" dur="2000"/>
                                        <p:tgtEl>
                                          <p:spTgt spid="7168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1685">
                                            <p:txEl>
                                              <p:pRg st="4" end="4"/>
                                            </p:txEl>
                                          </p:spTgt>
                                        </p:tgtEl>
                                        <p:attrNameLst>
                                          <p:attrName>style.visibility</p:attrName>
                                        </p:attrNameLst>
                                      </p:cBhvr>
                                      <p:to>
                                        <p:strVal val="visible"/>
                                      </p:to>
                                    </p:set>
                                    <p:animEffect transition="in" filter="fade">
                                      <p:cBhvr>
                                        <p:cTn id="21" dur="2000"/>
                                        <p:tgtEl>
                                          <p:spTgt spid="7168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1685">
                                            <p:txEl>
                                              <p:pRg st="5" end="5"/>
                                            </p:txEl>
                                          </p:spTgt>
                                        </p:tgtEl>
                                        <p:attrNameLst>
                                          <p:attrName>style.visibility</p:attrName>
                                        </p:attrNameLst>
                                      </p:cBhvr>
                                      <p:to>
                                        <p:strVal val="visible"/>
                                      </p:to>
                                    </p:set>
                                    <p:animEffect transition="in" filter="fade">
                                      <p:cBhvr>
                                        <p:cTn id="24" dur="2000"/>
                                        <p:tgtEl>
                                          <p:spTgt spid="7168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1685">
                                            <p:txEl>
                                              <p:pRg st="6" end="6"/>
                                            </p:txEl>
                                          </p:spTgt>
                                        </p:tgtEl>
                                        <p:attrNameLst>
                                          <p:attrName>style.visibility</p:attrName>
                                        </p:attrNameLst>
                                      </p:cBhvr>
                                      <p:to>
                                        <p:strVal val="visible"/>
                                      </p:to>
                                    </p:set>
                                    <p:animEffect transition="in" filter="fade">
                                      <p:cBhvr>
                                        <p:cTn id="29" dur="2000"/>
                                        <p:tgtEl>
                                          <p:spTgt spid="71685">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1685">
                                            <p:txEl>
                                              <p:pRg st="7" end="7"/>
                                            </p:txEl>
                                          </p:spTgt>
                                        </p:tgtEl>
                                        <p:attrNameLst>
                                          <p:attrName>style.visibility</p:attrName>
                                        </p:attrNameLst>
                                      </p:cBhvr>
                                      <p:to>
                                        <p:strVal val="visible"/>
                                      </p:to>
                                    </p:set>
                                    <p:animEffect transition="in" filter="fade">
                                      <p:cBhvr>
                                        <p:cTn id="32" dur="2000"/>
                                        <p:tgtEl>
                                          <p:spTgt spid="71685">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1685">
                                            <p:txEl>
                                              <p:pRg st="8" end="8"/>
                                            </p:txEl>
                                          </p:spTgt>
                                        </p:tgtEl>
                                        <p:attrNameLst>
                                          <p:attrName>style.visibility</p:attrName>
                                        </p:attrNameLst>
                                      </p:cBhvr>
                                      <p:to>
                                        <p:strVal val="visible"/>
                                      </p:to>
                                    </p:set>
                                    <p:animEffect transition="in" filter="fade">
                                      <p:cBhvr>
                                        <p:cTn id="35" dur="2000"/>
                                        <p:tgtEl>
                                          <p:spTgt spid="71685">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1685">
                                            <p:txEl>
                                              <p:pRg st="9" end="9"/>
                                            </p:txEl>
                                          </p:spTgt>
                                        </p:tgtEl>
                                        <p:attrNameLst>
                                          <p:attrName>style.visibility</p:attrName>
                                        </p:attrNameLst>
                                      </p:cBhvr>
                                      <p:to>
                                        <p:strVal val="visible"/>
                                      </p:to>
                                    </p:set>
                                    <p:animEffect transition="in" filter="fade">
                                      <p:cBhvr>
                                        <p:cTn id="38" dur="2000"/>
                                        <p:tgtEl>
                                          <p:spTgt spid="71685">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1685">
                                            <p:txEl>
                                              <p:pRg st="10" end="10"/>
                                            </p:txEl>
                                          </p:spTgt>
                                        </p:tgtEl>
                                        <p:attrNameLst>
                                          <p:attrName>style.visibility</p:attrName>
                                        </p:attrNameLst>
                                      </p:cBhvr>
                                      <p:to>
                                        <p:strVal val="visible"/>
                                      </p:to>
                                    </p:set>
                                    <p:animEffect transition="in" filter="fade">
                                      <p:cBhvr>
                                        <p:cTn id="41" dur="2000"/>
                                        <p:tgtEl>
                                          <p:spTgt spid="7168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Content Placeholder 2"/>
          <p:cNvSpPr>
            <a:spLocks noGrp="1"/>
          </p:cNvSpPr>
          <p:nvPr>
            <p:ph sz="half" idx="1"/>
          </p:nvPr>
        </p:nvSpPr>
        <p:spPr>
          <a:xfrm>
            <a:off x="14288" y="1910697"/>
            <a:ext cx="10044112" cy="5861703"/>
          </a:xfrm>
        </p:spPr>
        <p:txBody>
          <a:bodyPr/>
          <a:lstStyle/>
          <a:p>
            <a:pPr marL="587375" indent="-457200">
              <a:buClr>
                <a:schemeClr val="tx1"/>
              </a:buClr>
              <a:buFont typeface="+mj-lt"/>
              <a:buAutoNum type="arabicPeriod" startAt="10"/>
            </a:pPr>
            <a:r>
              <a:rPr lang="en-US" sz="2200" dirty="0" smtClean="0"/>
              <a:t>How does an SMTP server respond to a “RCPT TO” command when it knows that the specified email address is not valid?</a:t>
            </a:r>
          </a:p>
          <a:p>
            <a:pPr marL="587375" indent="-457200">
              <a:buClr>
                <a:schemeClr val="tx1"/>
              </a:buClr>
              <a:buNone/>
            </a:pPr>
            <a:r>
              <a:rPr lang="en-US" sz="2200" dirty="0" smtClean="0"/>
              <a:t>	</a:t>
            </a:r>
            <a:r>
              <a:rPr lang="en-US" sz="2200" i="1" dirty="0" smtClean="0"/>
              <a:t>The server will typically respond with the error code 501 that indicates a syntax error in parameters or arguments.  Error codes 510 or 511 specifically spell out that the error is a bad email address and is generated by the user’s local mail server.</a:t>
            </a:r>
            <a:endParaRPr lang="en-US" sz="2200" dirty="0" smtClean="0"/>
          </a:p>
          <a:p>
            <a:pPr marL="587375" indent="-457200">
              <a:buClr>
                <a:schemeClr val="tx1"/>
              </a:buClr>
              <a:buFont typeface="+mj-lt"/>
              <a:buAutoNum type="arabicPeriod" startAt="11"/>
            </a:pPr>
            <a:r>
              <a:rPr lang="en-US" sz="2200" dirty="0" smtClean="0"/>
              <a:t>Explain what the VRFY command is. Give an example of its use, and the response from the server.</a:t>
            </a:r>
          </a:p>
          <a:p>
            <a:pPr marL="587375" indent="-457200">
              <a:buClr>
                <a:schemeClr val="tx1"/>
              </a:buClr>
              <a:buNone/>
            </a:pPr>
            <a:r>
              <a:rPr lang="en-US" sz="2200" dirty="0" smtClean="0"/>
              <a:t>	</a:t>
            </a:r>
            <a:r>
              <a:rPr lang="en-US" sz="2200" i="1" dirty="0" smtClean="0"/>
              <a:t>asks the receiver to confirm that the argument identifies a user or mailbox.</a:t>
            </a:r>
          </a:p>
          <a:p>
            <a:pPr marL="587375" indent="-457200">
              <a:buClr>
                <a:schemeClr val="tx1"/>
              </a:buClr>
              <a:buNone/>
            </a:pPr>
            <a:r>
              <a:rPr lang="en-US" sz="2200" i="1" dirty="0" smtClean="0"/>
              <a:t>	VRFY smith</a:t>
            </a:r>
          </a:p>
          <a:p>
            <a:pPr marL="587375" indent="-457200">
              <a:buClr>
                <a:schemeClr val="tx1"/>
              </a:buClr>
              <a:buNone/>
            </a:pPr>
            <a:r>
              <a:rPr lang="en-US" sz="2200" i="1" dirty="0" smtClean="0"/>
              <a:t>	553- Ambiguous;  Possibilities are</a:t>
            </a:r>
          </a:p>
          <a:p>
            <a:pPr marL="587375" indent="-457200">
              <a:buClr>
                <a:schemeClr val="tx1"/>
              </a:buClr>
              <a:buNone/>
            </a:pPr>
            <a:r>
              <a:rPr lang="en-US" sz="2200" i="1" dirty="0" smtClean="0"/>
              <a:t>     553-Joe Smith &lt;jsmith@foo.com&gt;</a:t>
            </a:r>
          </a:p>
          <a:p>
            <a:pPr marL="587375" indent="-457200">
              <a:buClr>
                <a:schemeClr val="tx1"/>
              </a:buClr>
              <a:buNone/>
            </a:pPr>
            <a:r>
              <a:rPr lang="en-US" sz="2200" i="1" dirty="0" smtClean="0"/>
              <a:t>     553-Harry Smith &lt;hsmith@foo.com&gt;</a:t>
            </a:r>
          </a:p>
          <a:p>
            <a:pPr marL="587375" indent="-457200">
              <a:buClr>
                <a:schemeClr val="tx1"/>
              </a:buClr>
              <a:buNone/>
            </a:pPr>
            <a:r>
              <a:rPr lang="en-US" sz="2200" i="1" dirty="0" smtClean="0"/>
              <a:t>     553 Melvin Smith &lt;dweep@foo.com&gt;</a:t>
            </a:r>
            <a:endParaRPr lang="en-US" sz="2200" i="1" dirty="0"/>
          </a:p>
        </p:txBody>
      </p:sp>
      <p:sp>
        <p:nvSpPr>
          <p:cNvPr id="4" name="Slide Number Placeholder 3"/>
          <p:cNvSpPr>
            <a:spLocks noGrp="1"/>
          </p:cNvSpPr>
          <p:nvPr>
            <p:ph type="sldNum" sz="quarter" idx="10"/>
          </p:nvPr>
        </p:nvSpPr>
        <p:spPr>
          <a:xfrm>
            <a:off x="9656959" y="7530103"/>
            <a:ext cx="309981" cy="215444"/>
          </a:xfrm>
        </p:spPr>
        <p:txBody>
          <a:bodyPr/>
          <a:lstStyle/>
          <a:p>
            <a:fld id="{B6C40C6F-D635-A545-9B39-8A1DFEF5E263}" type="slidenum">
              <a:rPr lang="en-US" smtClean="0"/>
              <a:pPr/>
              <a:t>40</a:t>
            </a:fld>
            <a:endParaRPr lang="en-US" dirty="0"/>
          </a:p>
        </p:txBody>
      </p:sp>
    </p:spTree>
    <p:extLst>
      <p:ext uri="{BB962C8B-B14F-4D97-AF65-F5344CB8AC3E}">
        <p14:creationId xmlns="" xmlns:p14="http://schemas.microsoft.com/office/powerpoint/2010/main" val="21238679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dirty="0" smtClean="0"/>
              <a:t>FTP Implementation</a:t>
            </a:r>
            <a:endParaRPr lang="en-US" dirty="0"/>
          </a:p>
        </p:txBody>
      </p:sp>
      <p:sp>
        <p:nvSpPr>
          <p:cNvPr id="71685" name="Rectangle 3"/>
          <p:cNvSpPr>
            <a:spLocks noGrp="1" noChangeArrowheads="1"/>
          </p:cNvSpPr>
          <p:nvPr>
            <p:ph type="body" sz="half" idx="1"/>
          </p:nvPr>
        </p:nvSpPr>
        <p:spPr>
          <a:xfrm>
            <a:off x="0" y="1932122"/>
            <a:ext cx="10058400" cy="5840277"/>
          </a:xfrm>
        </p:spPr>
        <p:txBody>
          <a:bodyPr/>
          <a:lstStyle/>
          <a:p>
            <a:r>
              <a:rPr lang="en-US" sz="2600" dirty="0" smtClean="0"/>
              <a:t>FTP client program</a:t>
            </a:r>
          </a:p>
          <a:p>
            <a:pPr lvl="1"/>
            <a:r>
              <a:rPr lang="en-US" sz="2200" dirty="0" smtClean="0"/>
              <a:t>command-line interpreter with “get”, “put”, “</a:t>
            </a:r>
            <a:r>
              <a:rPr lang="en-US" sz="2200" dirty="0" err="1" smtClean="0"/>
              <a:t>ls</a:t>
            </a:r>
            <a:r>
              <a:rPr lang="en-US" sz="2200" dirty="0" smtClean="0"/>
              <a:t>” commands</a:t>
            </a:r>
          </a:p>
          <a:p>
            <a:pPr lvl="1"/>
            <a:r>
              <a:rPr lang="en-US" sz="2200" dirty="0" smtClean="0"/>
              <a:t>or, GUI that shows local and remote files systems and supports drag-and-drop interface</a:t>
            </a:r>
          </a:p>
          <a:p>
            <a:pPr lvl="1"/>
            <a:r>
              <a:rPr lang="en-US" sz="2200" dirty="0" smtClean="0"/>
              <a:t>uses the FTP protocol to interact with remote server</a:t>
            </a:r>
          </a:p>
          <a:p>
            <a:r>
              <a:rPr lang="en-US" sz="2600" dirty="0" smtClean="0"/>
              <a:t>FTP server (aka daemon)</a:t>
            </a:r>
          </a:p>
          <a:p>
            <a:pPr lvl="1"/>
            <a:r>
              <a:rPr lang="en-US" sz="2200" dirty="0" smtClean="0"/>
              <a:t>accepts connections from remote clients and interacts using the FTP protocol</a:t>
            </a:r>
          </a:p>
          <a:p>
            <a:pPr lvl="1"/>
            <a:r>
              <a:rPr lang="en-US" sz="2200" dirty="0" smtClean="0"/>
              <a:t>must accommodate differences among host operating systems and their file system interfaces</a:t>
            </a:r>
          </a:p>
          <a:p>
            <a:pPr lvl="2"/>
            <a:r>
              <a:rPr lang="en-US" dirty="0" smtClean="0"/>
              <a:t>client and server hosts may use different data formats</a:t>
            </a:r>
          </a:p>
          <a:p>
            <a:r>
              <a:rPr lang="en-US" sz="2600" dirty="0" smtClean="0"/>
              <a:t>Key challenge is ensuring consistent operation between client and daemon</a:t>
            </a:r>
          </a:p>
          <a:p>
            <a:pPr lvl="1"/>
            <a:r>
              <a:rPr lang="en-US" sz="2200" dirty="0" smtClean="0"/>
              <a:t>multiple implementations of both; dealing with failures</a:t>
            </a:r>
          </a:p>
        </p:txBody>
      </p:sp>
      <p:sp>
        <p:nvSpPr>
          <p:cNvPr id="2" name="Slide Number Placeholder 1"/>
          <p:cNvSpPr>
            <a:spLocks noGrp="1"/>
          </p:cNvSpPr>
          <p:nvPr>
            <p:ph type="sldNum" sz="quarter" idx="10"/>
          </p:nvPr>
        </p:nvSpPr>
        <p:spPr/>
        <p:txBody>
          <a:bodyPr/>
          <a:lstStyle/>
          <a:p>
            <a:fld id="{B6C40C6F-D635-A545-9B39-8A1DFEF5E263}"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fade">
                                      <p:cBhvr>
                                        <p:cTn id="7" dur="2000"/>
                                        <p:tgtEl>
                                          <p:spTgt spid="7168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685">
                                            <p:txEl>
                                              <p:pRg st="1" end="1"/>
                                            </p:txEl>
                                          </p:spTgt>
                                        </p:tgtEl>
                                        <p:attrNameLst>
                                          <p:attrName>style.visibility</p:attrName>
                                        </p:attrNameLst>
                                      </p:cBhvr>
                                      <p:to>
                                        <p:strVal val="visible"/>
                                      </p:to>
                                    </p:set>
                                    <p:animEffect transition="in" filter="fade">
                                      <p:cBhvr>
                                        <p:cTn id="10" dur="2000"/>
                                        <p:tgtEl>
                                          <p:spTgt spid="7168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685">
                                            <p:txEl>
                                              <p:pRg st="2" end="2"/>
                                            </p:txEl>
                                          </p:spTgt>
                                        </p:tgtEl>
                                        <p:attrNameLst>
                                          <p:attrName>style.visibility</p:attrName>
                                        </p:attrNameLst>
                                      </p:cBhvr>
                                      <p:to>
                                        <p:strVal val="visible"/>
                                      </p:to>
                                    </p:set>
                                    <p:animEffect transition="in" filter="fade">
                                      <p:cBhvr>
                                        <p:cTn id="13" dur="2000"/>
                                        <p:tgtEl>
                                          <p:spTgt spid="7168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1685">
                                            <p:txEl>
                                              <p:pRg st="3" end="3"/>
                                            </p:txEl>
                                          </p:spTgt>
                                        </p:tgtEl>
                                        <p:attrNameLst>
                                          <p:attrName>style.visibility</p:attrName>
                                        </p:attrNameLst>
                                      </p:cBhvr>
                                      <p:to>
                                        <p:strVal val="visible"/>
                                      </p:to>
                                    </p:set>
                                    <p:animEffect transition="in" filter="fade">
                                      <p:cBhvr>
                                        <p:cTn id="16" dur="2000"/>
                                        <p:tgtEl>
                                          <p:spTgt spid="7168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1685">
                                            <p:txEl>
                                              <p:pRg st="4" end="4"/>
                                            </p:txEl>
                                          </p:spTgt>
                                        </p:tgtEl>
                                        <p:attrNameLst>
                                          <p:attrName>style.visibility</p:attrName>
                                        </p:attrNameLst>
                                      </p:cBhvr>
                                      <p:to>
                                        <p:strVal val="visible"/>
                                      </p:to>
                                    </p:set>
                                    <p:animEffect transition="in" filter="fade">
                                      <p:cBhvr>
                                        <p:cTn id="21" dur="2000"/>
                                        <p:tgtEl>
                                          <p:spTgt spid="7168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1685">
                                            <p:txEl>
                                              <p:pRg st="5" end="5"/>
                                            </p:txEl>
                                          </p:spTgt>
                                        </p:tgtEl>
                                        <p:attrNameLst>
                                          <p:attrName>style.visibility</p:attrName>
                                        </p:attrNameLst>
                                      </p:cBhvr>
                                      <p:to>
                                        <p:strVal val="visible"/>
                                      </p:to>
                                    </p:set>
                                    <p:animEffect transition="in" filter="fade">
                                      <p:cBhvr>
                                        <p:cTn id="24" dur="2000"/>
                                        <p:tgtEl>
                                          <p:spTgt spid="71685">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1685">
                                            <p:txEl>
                                              <p:pRg st="6" end="6"/>
                                            </p:txEl>
                                          </p:spTgt>
                                        </p:tgtEl>
                                        <p:attrNameLst>
                                          <p:attrName>style.visibility</p:attrName>
                                        </p:attrNameLst>
                                      </p:cBhvr>
                                      <p:to>
                                        <p:strVal val="visible"/>
                                      </p:to>
                                    </p:set>
                                    <p:animEffect transition="in" filter="fade">
                                      <p:cBhvr>
                                        <p:cTn id="27" dur="2000"/>
                                        <p:tgtEl>
                                          <p:spTgt spid="71685">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1685">
                                            <p:txEl>
                                              <p:pRg st="7" end="7"/>
                                            </p:txEl>
                                          </p:spTgt>
                                        </p:tgtEl>
                                        <p:attrNameLst>
                                          <p:attrName>style.visibility</p:attrName>
                                        </p:attrNameLst>
                                      </p:cBhvr>
                                      <p:to>
                                        <p:strVal val="visible"/>
                                      </p:to>
                                    </p:set>
                                    <p:animEffect transition="in" filter="fade">
                                      <p:cBhvr>
                                        <p:cTn id="30" dur="2000"/>
                                        <p:tgtEl>
                                          <p:spTgt spid="71685">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1685">
                                            <p:txEl>
                                              <p:pRg st="8" end="8"/>
                                            </p:txEl>
                                          </p:spTgt>
                                        </p:tgtEl>
                                        <p:attrNameLst>
                                          <p:attrName>style.visibility</p:attrName>
                                        </p:attrNameLst>
                                      </p:cBhvr>
                                      <p:to>
                                        <p:strVal val="visible"/>
                                      </p:to>
                                    </p:set>
                                    <p:animEffect transition="in" filter="fade">
                                      <p:cBhvr>
                                        <p:cTn id="35" dur="2000"/>
                                        <p:tgtEl>
                                          <p:spTgt spid="71685">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1685">
                                            <p:txEl>
                                              <p:pRg st="9" end="9"/>
                                            </p:txEl>
                                          </p:spTgt>
                                        </p:tgtEl>
                                        <p:attrNameLst>
                                          <p:attrName>style.visibility</p:attrName>
                                        </p:attrNameLst>
                                      </p:cBhvr>
                                      <p:to>
                                        <p:strVal val="visible"/>
                                      </p:to>
                                    </p:set>
                                    <p:animEffect transition="in" filter="fade">
                                      <p:cBhvr>
                                        <p:cTn id="38" dur="2000"/>
                                        <p:tgtEl>
                                          <p:spTgt spid="7168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529186"/>
            <a:ext cx="9625012" cy="899614"/>
          </a:xfrm>
        </p:spPr>
        <p:txBody>
          <a:bodyPr/>
          <a:lstStyle/>
          <a:p>
            <a:r>
              <a:rPr lang="en-US" dirty="0" smtClean="0"/>
              <a:t>Secure Shell (SSH)</a:t>
            </a:r>
            <a:endParaRPr lang="en-US" dirty="0"/>
          </a:p>
        </p:txBody>
      </p:sp>
      <p:sp>
        <p:nvSpPr>
          <p:cNvPr id="3" name="Content Placeholder 2"/>
          <p:cNvSpPr>
            <a:spLocks noGrp="1"/>
          </p:cNvSpPr>
          <p:nvPr>
            <p:ph sz="half" idx="1"/>
          </p:nvPr>
        </p:nvSpPr>
        <p:spPr>
          <a:xfrm>
            <a:off x="14288" y="1411159"/>
            <a:ext cx="10044112" cy="6361241"/>
          </a:xfrm>
        </p:spPr>
        <p:txBody>
          <a:bodyPr/>
          <a:lstStyle/>
          <a:p>
            <a:r>
              <a:rPr lang="en-US" sz="2600" dirty="0" smtClean="0"/>
              <a:t>SSH (RFC 4251-4254) is a protocol designed to replace remote login protocols such as telnet (RFC 15 and 854) and rlogin (RFC 1282)</a:t>
            </a:r>
          </a:p>
          <a:p>
            <a:pPr lvl="1"/>
            <a:r>
              <a:rPr lang="en-US" sz="2200" dirty="0" smtClean="0"/>
              <a:t>encrypts all data including user names and passwords</a:t>
            </a:r>
          </a:p>
          <a:p>
            <a:pPr lvl="1"/>
            <a:r>
              <a:rPr lang="en-US" sz="2200" dirty="0" smtClean="0"/>
              <a:t>typical usage: </a:t>
            </a:r>
            <a:r>
              <a:rPr lang="en-US" sz="2200" dirty="0" err="1" smtClean="0"/>
              <a:t>ssh</a:t>
            </a:r>
            <a:r>
              <a:rPr lang="en-US" sz="2200" dirty="0" smtClean="0"/>
              <a:t> </a:t>
            </a:r>
            <a:r>
              <a:rPr lang="en-US" sz="2200" dirty="0" err="1" smtClean="0"/>
              <a:t>userName@someServer.wustl.edu</a:t>
            </a:r>
            <a:endParaRPr lang="en-US" sz="2200" dirty="0" smtClean="0"/>
          </a:p>
          <a:p>
            <a:pPr lvl="2"/>
            <a:r>
              <a:rPr lang="en-US" sz="1800" dirty="0" err="1" smtClean="0"/>
              <a:t>gui</a:t>
            </a:r>
            <a:r>
              <a:rPr lang="en-US" sz="1800" dirty="0" smtClean="0"/>
              <a:t>-based clients also available, but command-line usage more versatile</a:t>
            </a:r>
          </a:p>
          <a:p>
            <a:r>
              <a:rPr lang="en-US" sz="2600" dirty="0" smtClean="0"/>
              <a:t>Remote command execution</a:t>
            </a:r>
          </a:p>
          <a:p>
            <a:pPr lvl="1"/>
            <a:r>
              <a:rPr lang="en-US" sz="2200" dirty="0" smtClean="0"/>
              <a:t>allows execution of one or more commands on remote host</a:t>
            </a:r>
          </a:p>
          <a:p>
            <a:pPr lvl="1"/>
            <a:r>
              <a:rPr lang="en-US" sz="2200" dirty="0" smtClean="0"/>
              <a:t>usage: </a:t>
            </a:r>
            <a:r>
              <a:rPr lang="en-US" sz="2200" dirty="0" err="1" smtClean="0"/>
              <a:t>ssh</a:t>
            </a:r>
            <a:r>
              <a:rPr lang="en-US" sz="2200" dirty="0" smtClean="0"/>
              <a:t> </a:t>
            </a:r>
            <a:r>
              <a:rPr lang="en-US" sz="2200" dirty="0" err="1" smtClean="0"/>
              <a:t>userName@someServer.wustl.edu</a:t>
            </a:r>
            <a:r>
              <a:rPr lang="en-US" sz="2200" dirty="0" smtClean="0"/>
              <a:t> command </a:t>
            </a:r>
            <a:r>
              <a:rPr lang="en-US" sz="2200" dirty="0" err="1" smtClean="0"/>
              <a:t>args</a:t>
            </a:r>
            <a:r>
              <a:rPr lang="en-US" sz="2200" dirty="0" smtClean="0"/>
              <a:t>...</a:t>
            </a:r>
          </a:p>
          <a:p>
            <a:r>
              <a:rPr lang="en-US" sz="2600" dirty="0" smtClean="0"/>
              <a:t>Public-key authentication</a:t>
            </a:r>
          </a:p>
          <a:p>
            <a:pPr lvl="1"/>
            <a:r>
              <a:rPr lang="en-US" sz="2200" dirty="0" smtClean="0"/>
              <a:t>by configuring key-pair on client and server, can bypass password dialog – generate key pair using </a:t>
            </a:r>
            <a:r>
              <a:rPr lang="en-US" sz="2200" dirty="0" err="1" smtClean="0"/>
              <a:t>ssh-keygen</a:t>
            </a:r>
            <a:endParaRPr lang="en-US" sz="2200" dirty="0" smtClean="0"/>
          </a:p>
          <a:p>
            <a:pPr lvl="2"/>
            <a:r>
              <a:rPr lang="en-US" sz="1800" dirty="0" smtClean="0"/>
              <a:t>place public key on server in ~/.</a:t>
            </a:r>
            <a:r>
              <a:rPr lang="en-US" sz="1800" dirty="0" err="1" smtClean="0"/>
              <a:t>ssh</a:t>
            </a:r>
            <a:r>
              <a:rPr lang="en-US" sz="1800" dirty="0" smtClean="0"/>
              <a:t>/</a:t>
            </a:r>
            <a:r>
              <a:rPr lang="en-US" sz="1800" dirty="0" err="1" smtClean="0"/>
              <a:t>authorized_keys</a:t>
            </a:r>
            <a:r>
              <a:rPr lang="en-US" sz="1800" dirty="0" smtClean="0"/>
              <a:t>, private key on client at ~/.</a:t>
            </a:r>
            <a:r>
              <a:rPr lang="en-US" sz="1800" dirty="0" err="1" smtClean="0"/>
              <a:t>ssh</a:t>
            </a:r>
            <a:r>
              <a:rPr lang="en-US" sz="1800" dirty="0" smtClean="0"/>
              <a:t>/</a:t>
            </a:r>
            <a:r>
              <a:rPr lang="en-US" sz="1800" dirty="0" err="1" smtClean="0"/>
              <a:t>id_rsa</a:t>
            </a:r>
            <a:endParaRPr lang="en-US" sz="1800" dirty="0" smtClean="0"/>
          </a:p>
        </p:txBody>
      </p:sp>
      <p:sp>
        <p:nvSpPr>
          <p:cNvPr id="4" name="Slide Number Placeholder 3"/>
          <p:cNvSpPr>
            <a:spLocks noGrp="1"/>
          </p:cNvSpPr>
          <p:nvPr>
            <p:ph type="sldNum" sz="quarter" idx="10"/>
          </p:nvPr>
        </p:nvSpPr>
        <p:spPr/>
        <p:txBody>
          <a:bodyPr/>
          <a:lstStyle/>
          <a:p>
            <a:fld id="{B6C40C6F-D635-A545-9B39-8A1DFEF5E263}"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529186"/>
            <a:ext cx="9625012" cy="899614"/>
          </a:xfrm>
        </p:spPr>
        <p:txBody>
          <a:bodyPr/>
          <a:lstStyle/>
          <a:p>
            <a:r>
              <a:rPr lang="en-US" dirty="0" smtClean="0"/>
              <a:t>SFTP</a:t>
            </a:r>
            <a:endParaRPr lang="en-US" dirty="0"/>
          </a:p>
        </p:txBody>
      </p:sp>
      <p:sp>
        <p:nvSpPr>
          <p:cNvPr id="3" name="Content Placeholder 2"/>
          <p:cNvSpPr>
            <a:spLocks noGrp="1"/>
          </p:cNvSpPr>
          <p:nvPr>
            <p:ph sz="half" idx="1"/>
          </p:nvPr>
        </p:nvSpPr>
        <p:spPr>
          <a:xfrm>
            <a:off x="14288" y="1411159"/>
            <a:ext cx="10044112" cy="6361241"/>
          </a:xfrm>
        </p:spPr>
        <p:txBody>
          <a:bodyPr/>
          <a:lstStyle/>
          <a:p>
            <a:r>
              <a:rPr lang="en-US" sz="3200" dirty="0" smtClean="0"/>
              <a:t> </a:t>
            </a:r>
            <a:r>
              <a:rPr lang="en-US" sz="3200" dirty="0"/>
              <a:t>F</a:t>
            </a:r>
            <a:r>
              <a:rPr lang="en-US" sz="3200" dirty="0" smtClean="0"/>
              <a:t>ile transfer application based on SSH</a:t>
            </a:r>
          </a:p>
          <a:p>
            <a:pPr lvl="1"/>
            <a:r>
              <a:rPr lang="en-US" sz="2800" dirty="0" smtClean="0"/>
              <a:t>SFTP = SSH File Transfer Protocol</a:t>
            </a:r>
          </a:p>
          <a:p>
            <a:pPr lvl="2"/>
            <a:r>
              <a:rPr lang="en-US" sz="2400" dirty="0" smtClean="0"/>
              <a:t>OR</a:t>
            </a:r>
          </a:p>
          <a:p>
            <a:pPr lvl="1"/>
            <a:r>
              <a:rPr lang="en-US" sz="2800" dirty="0" smtClean="0"/>
              <a:t>SFTP = Secure File Transfer Protocol</a:t>
            </a:r>
          </a:p>
          <a:p>
            <a:pPr lvl="1"/>
            <a:r>
              <a:rPr lang="en-US" sz="2800" dirty="0" smtClean="0"/>
              <a:t>Not to be confused with</a:t>
            </a:r>
          </a:p>
          <a:p>
            <a:pPr lvl="2"/>
            <a:r>
              <a:rPr lang="en-US" sz="2400" dirty="0" smtClean="0"/>
              <a:t>SFTP = Simple File Transfer Protocol (RFC 913)</a:t>
            </a:r>
          </a:p>
          <a:p>
            <a:pPr lvl="1"/>
            <a:r>
              <a:rPr lang="en-US" sz="2800" dirty="0" smtClean="0"/>
              <a:t>Unlike FTP, </a:t>
            </a:r>
          </a:p>
          <a:p>
            <a:pPr lvl="2"/>
            <a:r>
              <a:rPr lang="en-US" sz="2400" dirty="0" smtClean="0"/>
              <a:t>SFTP does not open separate data connections</a:t>
            </a:r>
          </a:p>
          <a:p>
            <a:pPr lvl="1"/>
            <a:r>
              <a:rPr lang="en-US" sz="2800" dirty="0" smtClean="0"/>
              <a:t>Unlike FTP, </a:t>
            </a:r>
          </a:p>
          <a:p>
            <a:pPr lvl="2"/>
            <a:r>
              <a:rPr lang="en-US" sz="2400" dirty="0" smtClean="0"/>
              <a:t>SFTP is secure. </a:t>
            </a:r>
          </a:p>
          <a:p>
            <a:pPr lvl="2"/>
            <a:r>
              <a:rPr lang="en-US" sz="2400" dirty="0" smtClean="0"/>
              <a:t>All data is encrypted</a:t>
            </a:r>
          </a:p>
        </p:txBody>
      </p:sp>
      <p:sp>
        <p:nvSpPr>
          <p:cNvPr id="4" name="Slide Number Placeholder 3"/>
          <p:cNvSpPr>
            <a:spLocks noGrp="1"/>
          </p:cNvSpPr>
          <p:nvPr>
            <p:ph type="sldNum" sz="quarter" idx="10"/>
          </p:nvPr>
        </p:nvSpPr>
        <p:spPr/>
        <p:txBody>
          <a:bodyPr/>
          <a:lstStyle/>
          <a:p>
            <a:fld id="{B6C40C6F-D635-A545-9B39-8A1DFEF5E263}" type="slidenum">
              <a:rPr lang="en-US" smtClean="0"/>
              <a:pPr/>
              <a:t>7</a:t>
            </a:fld>
            <a:endParaRPr lang="en-US" dirty="0"/>
          </a:p>
        </p:txBody>
      </p:sp>
    </p:spTree>
    <p:extLst>
      <p:ext uri="{BB962C8B-B14F-4D97-AF65-F5344CB8AC3E}">
        <p14:creationId xmlns="" xmlns:p14="http://schemas.microsoft.com/office/powerpoint/2010/main" val="14409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20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2000"/>
                                        <p:tgtEl>
                                          <p:spTgt spid="3">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SSH Port Forwarding</a:t>
            </a:r>
            <a:endParaRPr lang="en-US" dirty="0"/>
          </a:p>
        </p:txBody>
      </p:sp>
      <p:sp>
        <p:nvSpPr>
          <p:cNvPr id="7" name="Content Placeholder 6"/>
          <p:cNvSpPr>
            <a:spLocks noGrp="1"/>
          </p:cNvSpPr>
          <p:nvPr>
            <p:ph idx="1"/>
          </p:nvPr>
        </p:nvSpPr>
        <p:spPr>
          <a:xfrm>
            <a:off x="648272" y="1985963"/>
            <a:ext cx="8885237" cy="5560885"/>
          </a:xfrm>
        </p:spPr>
        <p:txBody>
          <a:bodyPr>
            <a:normAutofit lnSpcReduction="10000"/>
          </a:bodyPr>
          <a:lstStyle/>
          <a:p>
            <a:r>
              <a:rPr lang="en-US" dirty="0" smtClean="0"/>
              <a:t>Three types of port forwarding</a:t>
            </a:r>
          </a:p>
          <a:p>
            <a:pPr marL="644525" indent="-514350">
              <a:buFont typeface="+mj-lt"/>
              <a:buAutoNum type="arabicPeriod"/>
            </a:pPr>
            <a:r>
              <a:rPr lang="en-US" b="1" dirty="0" smtClean="0"/>
              <a:t>Local port forwarding</a:t>
            </a:r>
            <a:r>
              <a:rPr lang="en-US" dirty="0" smtClean="0"/>
              <a:t>: connections </a:t>
            </a:r>
            <a:r>
              <a:rPr lang="en-US" i="1" dirty="0" smtClean="0"/>
              <a:t>from the SSH client</a:t>
            </a:r>
            <a:r>
              <a:rPr lang="en-US" dirty="0" smtClean="0"/>
              <a:t> are forwarded </a:t>
            </a:r>
            <a:r>
              <a:rPr lang="en-US" i="1" dirty="0" smtClean="0"/>
              <a:t>via the SSH server</a:t>
            </a:r>
            <a:r>
              <a:rPr lang="en-US" dirty="0" smtClean="0"/>
              <a:t>, then </a:t>
            </a:r>
            <a:r>
              <a:rPr lang="en-US" i="1" dirty="0" smtClean="0"/>
              <a:t>to a destination server</a:t>
            </a:r>
            <a:r>
              <a:rPr lang="en-US" dirty="0" smtClean="0"/>
              <a:t> </a:t>
            </a:r>
            <a:endParaRPr lang="en-US" dirty="0" smtClean="0"/>
          </a:p>
          <a:p>
            <a:pPr marL="1022350" lvl="1" indent="-514350"/>
            <a:r>
              <a:rPr lang="en-US" dirty="0" smtClean="0"/>
              <a:t>Connecting to service on internal network from outside</a:t>
            </a:r>
          </a:p>
          <a:p>
            <a:pPr marL="1022350" lvl="1" indent="-514350"/>
            <a:r>
              <a:rPr lang="en-US" dirty="0" smtClean="0"/>
              <a:t>Tunneling through relay servers</a:t>
            </a:r>
            <a:endParaRPr lang="en-US" dirty="0" smtClean="0"/>
          </a:p>
          <a:p>
            <a:pPr marL="644525" indent="-514350">
              <a:buFont typeface="+mj-lt"/>
              <a:buAutoNum type="arabicPeriod"/>
            </a:pPr>
            <a:r>
              <a:rPr lang="en-US" b="1" dirty="0" smtClean="0"/>
              <a:t>Remote port forwarding</a:t>
            </a:r>
            <a:r>
              <a:rPr lang="en-US" dirty="0" smtClean="0"/>
              <a:t>: connections </a:t>
            </a:r>
            <a:r>
              <a:rPr lang="en-US" i="1" dirty="0" smtClean="0"/>
              <a:t>from the SSH server</a:t>
            </a:r>
            <a:r>
              <a:rPr lang="en-US" dirty="0" smtClean="0"/>
              <a:t> are forwarded </a:t>
            </a:r>
            <a:r>
              <a:rPr lang="en-US" i="1" dirty="0" smtClean="0"/>
              <a:t>via the SSH client</a:t>
            </a:r>
            <a:r>
              <a:rPr lang="en-US" dirty="0" smtClean="0"/>
              <a:t>, then </a:t>
            </a:r>
            <a:r>
              <a:rPr lang="en-US" i="1" dirty="0" smtClean="0"/>
              <a:t>to a destination server</a:t>
            </a:r>
            <a:r>
              <a:rPr lang="en-US" dirty="0" smtClean="0"/>
              <a:t> </a:t>
            </a:r>
          </a:p>
          <a:p>
            <a:pPr marL="644525" indent="-514350">
              <a:buFont typeface="+mj-lt"/>
              <a:buAutoNum type="arabicPeriod"/>
            </a:pPr>
            <a:r>
              <a:rPr lang="en-US" b="1" dirty="0" smtClean="0">
                <a:solidFill>
                  <a:schemeClr val="bg2"/>
                </a:solidFill>
              </a:rPr>
              <a:t>Dynamic port forwarding</a:t>
            </a:r>
            <a:r>
              <a:rPr lang="en-US" dirty="0" smtClean="0">
                <a:solidFill>
                  <a:schemeClr val="bg2"/>
                </a:solidFill>
              </a:rPr>
              <a:t>: connections from </a:t>
            </a:r>
            <a:r>
              <a:rPr lang="en-US" i="1" dirty="0" smtClean="0">
                <a:solidFill>
                  <a:schemeClr val="bg2"/>
                </a:solidFill>
              </a:rPr>
              <a:t>various programs</a:t>
            </a:r>
            <a:r>
              <a:rPr lang="en-US" dirty="0" smtClean="0">
                <a:solidFill>
                  <a:schemeClr val="bg2"/>
                </a:solidFill>
              </a:rPr>
              <a:t> are forwarded </a:t>
            </a:r>
            <a:r>
              <a:rPr lang="en-US" i="1" dirty="0" smtClean="0">
                <a:solidFill>
                  <a:schemeClr val="bg2"/>
                </a:solidFill>
              </a:rPr>
              <a:t>via the SSH client</a:t>
            </a:r>
            <a:r>
              <a:rPr lang="en-US" dirty="0" smtClean="0">
                <a:solidFill>
                  <a:schemeClr val="bg2"/>
                </a:solidFill>
              </a:rPr>
              <a:t>, then </a:t>
            </a:r>
            <a:r>
              <a:rPr lang="en-US" i="1" dirty="0" smtClean="0">
                <a:solidFill>
                  <a:schemeClr val="bg2"/>
                </a:solidFill>
              </a:rPr>
              <a:t>via the SSH server</a:t>
            </a:r>
            <a:r>
              <a:rPr lang="en-US" dirty="0" smtClean="0">
                <a:solidFill>
                  <a:schemeClr val="bg2"/>
                </a:solidFill>
              </a:rPr>
              <a:t>, and finally </a:t>
            </a:r>
            <a:r>
              <a:rPr lang="en-US" i="1" dirty="0" smtClean="0">
                <a:solidFill>
                  <a:schemeClr val="bg2"/>
                </a:solidFill>
              </a:rPr>
              <a:t>to several destination servers</a:t>
            </a:r>
            <a:endParaRPr lang="en-US" dirty="0" smtClean="0">
              <a:solidFill>
                <a:schemeClr val="bg2"/>
              </a:solidFill>
            </a:endParaRPr>
          </a:p>
          <a:p>
            <a:pPr marL="968375" lvl="1" indent="-457200">
              <a:buFont typeface="+mj-lt"/>
              <a:buAutoNum type="arabicPeriod"/>
            </a:pPr>
            <a:endParaRPr lang="en-US" dirty="0"/>
          </a:p>
        </p:txBody>
      </p:sp>
      <p:sp>
        <p:nvSpPr>
          <p:cNvPr id="5" name="Slide Number Placeholder 4"/>
          <p:cNvSpPr>
            <a:spLocks noGrp="1"/>
          </p:cNvSpPr>
          <p:nvPr>
            <p:ph type="sldNum" sz="quarter" idx="10"/>
          </p:nvPr>
        </p:nvSpPr>
        <p:spPr/>
        <p:txBody>
          <a:bodyPr/>
          <a:lstStyle/>
          <a:p>
            <a:fld id="{B6C40C6F-D635-A545-9B39-8A1DFEF5E263}"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Port Forwarding</a:t>
            </a:r>
            <a:endParaRPr lang="en-US" dirty="0"/>
          </a:p>
        </p:txBody>
      </p:sp>
      <p:sp>
        <p:nvSpPr>
          <p:cNvPr id="3" name="Content Placeholder 2"/>
          <p:cNvSpPr>
            <a:spLocks noGrp="1"/>
          </p:cNvSpPr>
          <p:nvPr>
            <p:ph idx="1"/>
          </p:nvPr>
        </p:nvSpPr>
        <p:spPr>
          <a:xfrm>
            <a:off x="258128" y="1985963"/>
            <a:ext cx="8885237" cy="5573077"/>
          </a:xfrm>
        </p:spPr>
        <p:txBody>
          <a:bodyPr>
            <a:normAutofit fontScale="92500" lnSpcReduction="10000"/>
          </a:bodyPr>
          <a:lstStyle/>
          <a:p>
            <a:r>
              <a:rPr lang="pt-BR" dirty="0" smtClean="0"/>
              <a:t>ssh </a:t>
            </a:r>
            <a:r>
              <a:rPr lang="pt-BR" dirty="0" smtClean="0"/>
              <a:t>user@personal-server.com -L 2000:personal-server.com:25 </a:t>
            </a:r>
            <a:r>
              <a:rPr lang="pt-BR" dirty="0" smtClean="0"/>
              <a:t>–N</a:t>
            </a:r>
          </a:p>
          <a:p>
            <a:pPr lvl="1"/>
            <a:r>
              <a:rPr lang="en-US" dirty="0" smtClean="0"/>
              <a:t>forwards the local port 2000 to port 25 on personal-server.com </a:t>
            </a:r>
            <a:r>
              <a:rPr lang="en-US" dirty="0" smtClean="0"/>
              <a:t>over (-N tells </a:t>
            </a:r>
            <a:r>
              <a:rPr lang="en-US" dirty="0" err="1" smtClean="0"/>
              <a:t>ssh</a:t>
            </a:r>
            <a:r>
              <a:rPr lang="en-US" dirty="0" smtClean="0"/>
              <a:t> not to execute commands on remote system)</a:t>
            </a:r>
          </a:p>
          <a:p>
            <a:pPr lvl="1"/>
            <a:r>
              <a:rPr lang="en-US" dirty="0" smtClean="0"/>
              <a:t>Pointing local email client to port 2000 on local host lets it access the SMTP server running on personal-server.com</a:t>
            </a:r>
          </a:p>
          <a:p>
            <a:r>
              <a:rPr lang="en-US" dirty="0" err="1" smtClean="0"/>
              <a:t>ssh</a:t>
            </a:r>
            <a:r>
              <a:rPr lang="en-US" dirty="0" smtClean="0"/>
              <a:t> </a:t>
            </a:r>
            <a:r>
              <a:rPr lang="en-US" dirty="0" smtClean="0"/>
              <a:t>-L 8080:www.ubuntuforums.org:80 &lt;host</a:t>
            </a:r>
            <a:r>
              <a:rPr lang="en-US" dirty="0" smtClean="0"/>
              <a:t>&gt;</a:t>
            </a:r>
          </a:p>
          <a:p>
            <a:pPr lvl="1"/>
            <a:r>
              <a:rPr lang="en-US" dirty="0" smtClean="0"/>
              <a:t>pointing your browser at </a:t>
            </a:r>
            <a:r>
              <a:rPr lang="en-US" dirty="0" smtClean="0">
                <a:hlinkClick r:id="rId3"/>
              </a:rPr>
              <a:t>http://localhost:8080/</a:t>
            </a:r>
            <a:r>
              <a:rPr lang="en-US" dirty="0" smtClean="0"/>
              <a:t> would send you to </a:t>
            </a:r>
            <a:r>
              <a:rPr lang="en-US" dirty="0" smtClean="0">
                <a:hlinkClick r:id="rId4"/>
              </a:rPr>
              <a:t>http://www.ubuntuforums.org/</a:t>
            </a:r>
            <a:endParaRPr lang="en-US" dirty="0" smtClean="0"/>
          </a:p>
          <a:p>
            <a:r>
              <a:rPr lang="en-US" dirty="0" smtClean="0"/>
              <a:t>Can be extended to multiple port numbers, </a:t>
            </a:r>
            <a:r>
              <a:rPr lang="en-US" i="1" dirty="0" smtClean="0"/>
              <a:t>e.g.,</a:t>
            </a:r>
            <a:endParaRPr lang="en-US" dirty="0" smtClean="0"/>
          </a:p>
          <a:p>
            <a:pPr>
              <a:buNone/>
            </a:pPr>
            <a:r>
              <a:rPr lang="en-US" dirty="0" smtClean="0"/>
              <a:t>	</a:t>
            </a:r>
            <a:r>
              <a:rPr lang="en-US" dirty="0" err="1" smtClean="0"/>
              <a:t>ssh</a:t>
            </a:r>
            <a:r>
              <a:rPr lang="en-US" dirty="0" smtClean="0"/>
              <a:t> </a:t>
            </a:r>
            <a:r>
              <a:rPr lang="en-US" dirty="0" smtClean="0"/>
              <a:t>-L </a:t>
            </a:r>
            <a:r>
              <a:rPr lang="en-US" dirty="0" smtClean="0"/>
              <a:t>8080:www.ubuntuforums.org:80 </a:t>
            </a:r>
            <a:r>
              <a:rPr lang="en-US" dirty="0" smtClean="0"/>
              <a:t>-L 12345:ubuntu.com:80 &lt;host</a:t>
            </a:r>
            <a:r>
              <a:rPr lang="en-US" dirty="0" smtClean="0"/>
              <a:t>&gt;</a:t>
            </a:r>
          </a:p>
          <a:p>
            <a:pPr lvl="1"/>
            <a:r>
              <a:rPr lang="en-US" dirty="0" smtClean="0"/>
              <a:t>Pointing your browser at </a:t>
            </a:r>
            <a:r>
              <a:rPr lang="en-US" dirty="0" smtClean="0">
                <a:hlinkClick r:id="rId3"/>
              </a:rPr>
              <a:t>http://localhost:8080/</a:t>
            </a:r>
            <a:r>
              <a:rPr lang="en-US" dirty="0" smtClean="0"/>
              <a:t> would download pages from </a:t>
            </a:r>
            <a:r>
              <a:rPr lang="en-US" dirty="0" smtClean="0">
                <a:hlinkClick r:id="rId4"/>
              </a:rPr>
              <a:t>www.ubuntuforums.org</a:t>
            </a:r>
            <a:r>
              <a:rPr lang="en-US" dirty="0" smtClean="0"/>
              <a:t>, and pointing your browser to </a:t>
            </a:r>
            <a:r>
              <a:rPr lang="en-US" dirty="0" smtClean="0">
                <a:hlinkClick r:id="rId5"/>
              </a:rPr>
              <a:t>http://localhost:12345/</a:t>
            </a:r>
            <a:r>
              <a:rPr lang="en-US" dirty="0" smtClean="0"/>
              <a:t> would download pages from </a:t>
            </a:r>
            <a:r>
              <a:rPr lang="en-US" dirty="0" smtClean="0">
                <a:hlinkClick r:id="rId6"/>
              </a:rPr>
              <a:t>www.ubuntu.com</a:t>
            </a:r>
            <a:r>
              <a:rPr lang="en-US" dirty="0" smtClean="0"/>
              <a:t>. </a:t>
            </a:r>
            <a:endParaRPr lang="en-US" dirty="0"/>
          </a:p>
        </p:txBody>
      </p:sp>
      <p:sp>
        <p:nvSpPr>
          <p:cNvPr id="4" name="Slide Number Placeholder 3"/>
          <p:cNvSpPr>
            <a:spLocks noGrp="1"/>
          </p:cNvSpPr>
          <p:nvPr>
            <p:ph type="sldNum" sz="quarter" idx="10"/>
          </p:nvPr>
        </p:nvSpPr>
        <p:spPr/>
        <p:txBody>
          <a:bodyPr/>
          <a:lstStyle/>
          <a:p>
            <a:fld id="{B6C40C6F-D635-A545-9B39-8A1DFEF5E263}" type="slidenum">
              <a:rPr lang="en-US" smtClean="0"/>
              <a:pPr/>
              <a:t>9</a:t>
            </a:fld>
            <a:endParaRPr lang="en-US" dirty="0"/>
          </a:p>
        </p:txBody>
      </p:sp>
    </p:spTree>
  </p:cSld>
  <p:clrMapOvr>
    <a:masterClrMapping/>
  </p:clrMapOvr>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80148423</TotalTime>
  <Pages>9</Pages>
  <Words>2985</Words>
  <Application>Microsoft Office PowerPoint</Application>
  <PresentationFormat>Custom</PresentationFormat>
  <Paragraphs>684</Paragraphs>
  <Slides>40</Slides>
  <Notes>40</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1_Blank Presentation</vt:lpstr>
      <vt:lpstr>Blank Presentation</vt:lpstr>
      <vt:lpstr>5. File Transfer, SSH, SFTP and Electronic Mail in the Internet</vt:lpstr>
      <vt:lpstr>Scheduling Notes</vt:lpstr>
      <vt:lpstr>File Transfer Protocol (RFC 959 – It’s old!)</vt:lpstr>
      <vt:lpstr>More About FTP</vt:lpstr>
      <vt:lpstr>FTP Implementation</vt:lpstr>
      <vt:lpstr>Secure Shell (SSH)</vt:lpstr>
      <vt:lpstr>SFTP</vt:lpstr>
      <vt:lpstr>SSH Port Forwarding</vt:lpstr>
      <vt:lpstr>Local Port Forwarding</vt:lpstr>
      <vt:lpstr>Example – SSH Tunneling</vt:lpstr>
      <vt:lpstr>Example – SSH Tunneling (2)</vt:lpstr>
      <vt:lpstr>Remote Port Forwarding</vt:lpstr>
      <vt:lpstr>Electronic Mail</vt:lpstr>
      <vt:lpstr>SMTP</vt:lpstr>
      <vt:lpstr>Electronic Mail: SMTP [RFC 2821]</vt:lpstr>
      <vt:lpstr>Scenario: Alice sends email to Bob</vt:lpstr>
      <vt:lpstr>Sample SMTP Interaction</vt:lpstr>
      <vt:lpstr>Mail Message Format [RFC 822]</vt:lpstr>
      <vt:lpstr>Mail Access Protocols</vt:lpstr>
      <vt:lpstr>POP3 Protocol</vt:lpstr>
      <vt:lpstr>POP3 (more) and IMAP</vt:lpstr>
      <vt:lpstr>Good Protocol Design</vt:lpstr>
      <vt:lpstr>Good Protocol Design (continued)</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Roch</dc:creator>
  <cp:lastModifiedBy>Roch Guerin</cp:lastModifiedBy>
  <cp:revision>891</cp:revision>
  <cp:lastPrinted>2013-09-05T17:25:33Z</cp:lastPrinted>
  <dcterms:created xsi:type="dcterms:W3CDTF">2013-06-28T23:57:02Z</dcterms:created>
  <dcterms:modified xsi:type="dcterms:W3CDTF">2017-09-13T16:31:53Z</dcterms:modified>
</cp:coreProperties>
</file>