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44"/>
  </p:notesMasterIdLst>
  <p:handoutMasterIdLst>
    <p:handoutMasterId r:id="rId45"/>
  </p:handoutMasterIdLst>
  <p:sldIdLst>
    <p:sldId id="362" r:id="rId3"/>
    <p:sldId id="529" r:id="rId4"/>
    <p:sldId id="534" r:id="rId5"/>
    <p:sldId id="535" r:id="rId6"/>
    <p:sldId id="527" r:id="rId7"/>
    <p:sldId id="502" r:id="rId8"/>
    <p:sldId id="504" r:id="rId9"/>
    <p:sldId id="528" r:id="rId10"/>
    <p:sldId id="493" r:id="rId11"/>
    <p:sldId id="503" r:id="rId12"/>
    <p:sldId id="507" r:id="rId13"/>
    <p:sldId id="510" r:id="rId14"/>
    <p:sldId id="509" r:id="rId15"/>
    <p:sldId id="511" r:id="rId16"/>
    <p:sldId id="530" r:id="rId17"/>
    <p:sldId id="512" r:id="rId18"/>
    <p:sldId id="541" r:id="rId19"/>
    <p:sldId id="513" r:id="rId20"/>
    <p:sldId id="514" r:id="rId21"/>
    <p:sldId id="542" r:id="rId22"/>
    <p:sldId id="531" r:id="rId23"/>
    <p:sldId id="532" r:id="rId24"/>
    <p:sldId id="533" r:id="rId25"/>
    <p:sldId id="518" r:id="rId26"/>
    <p:sldId id="516" r:id="rId27"/>
    <p:sldId id="517" r:id="rId28"/>
    <p:sldId id="482" r:id="rId29"/>
    <p:sldId id="484" r:id="rId30"/>
    <p:sldId id="486" r:id="rId31"/>
    <p:sldId id="496" r:id="rId32"/>
    <p:sldId id="497" r:id="rId33"/>
    <p:sldId id="498" r:id="rId34"/>
    <p:sldId id="521" r:id="rId35"/>
    <p:sldId id="536" r:id="rId36"/>
    <p:sldId id="519" r:id="rId37"/>
    <p:sldId id="537" r:id="rId38"/>
    <p:sldId id="523" r:id="rId39"/>
    <p:sldId id="538" r:id="rId40"/>
    <p:sldId id="524" r:id="rId41"/>
    <p:sldId id="539" r:id="rId42"/>
    <p:sldId id="540" r:id="rId43"/>
  </p:sldIdLst>
  <p:sldSz cx="10058400" cy="7772400"/>
  <p:notesSz cx="6858000" cy="9296400"/>
  <p:defaultTextStyle>
    <a:defPPr>
      <a:defRPr lang="en-US"/>
    </a:defPPr>
    <a:lvl1pPr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1pPr>
    <a:lvl2pPr marL="4572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2pPr>
    <a:lvl3pPr marL="9144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3pPr>
    <a:lvl4pPr marL="13716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4pPr>
    <a:lvl5pPr marL="1828800" algn="r" rtl="0" eaLnBrk="0" fontAlgn="base" hangingPunct="0">
      <a:spcBef>
        <a:spcPct val="0"/>
      </a:spcBef>
      <a:spcAft>
        <a:spcPct val="0"/>
      </a:spcAft>
      <a:defRPr kern="1200">
        <a:solidFill>
          <a:schemeClr val="tx2"/>
        </a:solidFill>
        <a:latin typeface="Book Antiqua" charset="0"/>
        <a:ea typeface="ＭＳ Ｐゴシック" charset="-128"/>
        <a:cs typeface="ＭＳ Ｐゴシック" charset="-128"/>
      </a:defRPr>
    </a:lvl5pPr>
    <a:lvl6pPr marL="2286000" algn="l" defTabSz="457200" rtl="0" eaLnBrk="1" latinLnBrk="0" hangingPunct="1">
      <a:defRPr kern="1200">
        <a:solidFill>
          <a:schemeClr val="tx2"/>
        </a:solidFill>
        <a:latin typeface="Book Antiqua" charset="0"/>
        <a:ea typeface="ＭＳ Ｐゴシック" charset="-128"/>
        <a:cs typeface="ＭＳ Ｐゴシック" charset="-128"/>
      </a:defRPr>
    </a:lvl6pPr>
    <a:lvl7pPr marL="2743200" algn="l" defTabSz="457200" rtl="0" eaLnBrk="1" latinLnBrk="0" hangingPunct="1">
      <a:defRPr kern="1200">
        <a:solidFill>
          <a:schemeClr val="tx2"/>
        </a:solidFill>
        <a:latin typeface="Book Antiqua" charset="0"/>
        <a:ea typeface="ＭＳ Ｐゴシック" charset="-128"/>
        <a:cs typeface="ＭＳ Ｐゴシック" charset="-128"/>
      </a:defRPr>
    </a:lvl7pPr>
    <a:lvl8pPr marL="3200400" algn="l" defTabSz="457200" rtl="0" eaLnBrk="1" latinLnBrk="0" hangingPunct="1">
      <a:defRPr kern="1200">
        <a:solidFill>
          <a:schemeClr val="tx2"/>
        </a:solidFill>
        <a:latin typeface="Book Antiqua" charset="0"/>
        <a:ea typeface="ＭＳ Ｐゴシック" charset="-128"/>
        <a:cs typeface="ＭＳ Ｐゴシック" charset="-128"/>
      </a:defRPr>
    </a:lvl8pPr>
    <a:lvl9pPr marL="3657600" algn="l" defTabSz="457200" rtl="0" eaLnBrk="1" latinLnBrk="0" hangingPunct="1">
      <a:defRPr kern="1200">
        <a:solidFill>
          <a:schemeClr val="tx2"/>
        </a:solidFill>
        <a:latin typeface="Book Antiqua"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chemeClr val="bg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a:srgbClr val="50B1CB"/>
    <a:srgbClr val="C3B954"/>
    <a:srgbClr val="53B6C3"/>
    <a:srgbClr val="393939"/>
    <a:srgbClr val="1C1C1C"/>
    <a:srgbClr val="99FF99"/>
    <a:srgbClr val="B3FFFF"/>
    <a:srgbClr val="CCFF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736" autoAdjust="0"/>
  </p:normalViewPr>
  <p:slideViewPr>
    <p:cSldViewPr snapToGrid="0">
      <p:cViewPr varScale="1">
        <p:scale>
          <a:sx n="103" d="100"/>
          <a:sy n="103" d="100"/>
        </p:scale>
        <p:origin x="-114" y="-210"/>
      </p:cViewPr>
      <p:guideLst>
        <p:guide orient="horz" pos="2448"/>
        <p:guide pos="3168"/>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93" d="100"/>
          <a:sy n="93" d="100"/>
        </p:scale>
        <p:origin x="-774" y="-12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53" y="-1588"/>
            <a:ext cx="2970869" cy="465138"/>
          </a:xfrm>
          <a:prstGeom prst="rect">
            <a:avLst/>
          </a:prstGeom>
          <a:noFill/>
          <a:ln w="9525">
            <a:noFill/>
            <a:miter lim="800000"/>
            <a:headEnd/>
            <a:tailEnd/>
          </a:ln>
          <a:effectLst/>
        </p:spPr>
        <p:txBody>
          <a:bodyPr vert="horz" wrap="square" lIns="18879" tIns="0" rIns="18879" bIns="0" numCol="1" anchor="t" anchorCtr="0" compatLnSpc="1">
            <a:prstTxWarp prst="textNoShape">
              <a:avLst/>
            </a:prstTxWarp>
          </a:bodyPr>
          <a:lstStyle>
            <a:lvl1pPr algn="l" defTabSz="943468">
              <a:defRPr sz="1000" i="1"/>
            </a:lvl1pPr>
          </a:lstStyle>
          <a:p>
            <a:pPr>
              <a:defRPr/>
            </a:pPr>
            <a:endParaRPr lang="en-US"/>
          </a:p>
        </p:txBody>
      </p:sp>
      <p:sp>
        <p:nvSpPr>
          <p:cNvPr id="3075" name="Rectangle 3"/>
          <p:cNvSpPr>
            <a:spLocks noGrp="1" noChangeArrowheads="1"/>
          </p:cNvSpPr>
          <p:nvPr>
            <p:ph type="dt" sz="quarter" idx="1"/>
          </p:nvPr>
        </p:nvSpPr>
        <p:spPr bwMode="auto">
          <a:xfrm>
            <a:off x="3887133" y="-1588"/>
            <a:ext cx="2970868" cy="465138"/>
          </a:xfrm>
          <a:prstGeom prst="rect">
            <a:avLst/>
          </a:prstGeom>
          <a:noFill/>
          <a:ln w="9525">
            <a:noFill/>
            <a:miter lim="800000"/>
            <a:headEnd/>
            <a:tailEnd/>
          </a:ln>
          <a:effectLst/>
        </p:spPr>
        <p:txBody>
          <a:bodyPr vert="horz" wrap="square" lIns="18879" tIns="0" rIns="18879" bIns="0" numCol="1" anchor="t" anchorCtr="0" compatLnSpc="1">
            <a:prstTxWarp prst="textNoShape">
              <a:avLst/>
            </a:prstTxWarp>
          </a:bodyPr>
          <a:lstStyle>
            <a:lvl1pPr defTabSz="943468">
              <a:defRPr sz="1000" i="1"/>
            </a:lvl1pPr>
          </a:lstStyle>
          <a:p>
            <a:pPr>
              <a:defRPr/>
            </a:pPr>
            <a:endParaRPr lang="en-US"/>
          </a:p>
        </p:txBody>
      </p:sp>
      <p:sp>
        <p:nvSpPr>
          <p:cNvPr id="3076" name="Rectangle 4"/>
          <p:cNvSpPr>
            <a:spLocks noGrp="1" noChangeArrowheads="1"/>
          </p:cNvSpPr>
          <p:nvPr>
            <p:ph type="ftr" sz="quarter" idx="2"/>
          </p:nvPr>
        </p:nvSpPr>
        <p:spPr bwMode="auto">
          <a:xfrm>
            <a:off x="-1553" y="8832850"/>
            <a:ext cx="2970869" cy="465138"/>
          </a:xfrm>
          <a:prstGeom prst="rect">
            <a:avLst/>
          </a:prstGeom>
          <a:noFill/>
          <a:ln w="9525">
            <a:noFill/>
            <a:miter lim="800000"/>
            <a:headEnd/>
            <a:tailEnd/>
          </a:ln>
          <a:effectLst/>
        </p:spPr>
        <p:txBody>
          <a:bodyPr vert="horz" wrap="square" lIns="18879" tIns="0" rIns="18879" bIns="0" numCol="1" anchor="b" anchorCtr="0" compatLnSpc="1">
            <a:prstTxWarp prst="textNoShape">
              <a:avLst/>
            </a:prstTxWarp>
          </a:bodyPr>
          <a:lstStyle>
            <a:lvl1pPr algn="l" defTabSz="943468">
              <a:defRPr sz="1000" i="1"/>
            </a:lvl1pPr>
          </a:lstStyle>
          <a:p>
            <a:pPr>
              <a:defRPr/>
            </a:pPr>
            <a:endParaRPr lang="en-US"/>
          </a:p>
        </p:txBody>
      </p:sp>
      <p:sp>
        <p:nvSpPr>
          <p:cNvPr id="3077" name="Rectangle 5"/>
          <p:cNvSpPr>
            <a:spLocks noGrp="1" noChangeArrowheads="1"/>
          </p:cNvSpPr>
          <p:nvPr>
            <p:ph type="sldNum" sz="quarter" idx="3"/>
          </p:nvPr>
        </p:nvSpPr>
        <p:spPr bwMode="auto">
          <a:xfrm>
            <a:off x="3887133" y="8832850"/>
            <a:ext cx="2970868" cy="465138"/>
          </a:xfrm>
          <a:prstGeom prst="rect">
            <a:avLst/>
          </a:prstGeom>
          <a:noFill/>
          <a:ln w="9525">
            <a:noFill/>
            <a:miter lim="800000"/>
            <a:headEnd/>
            <a:tailEnd/>
          </a:ln>
          <a:effectLst/>
        </p:spPr>
        <p:txBody>
          <a:bodyPr vert="horz" wrap="square" lIns="18879" tIns="0" rIns="18879" bIns="0" numCol="1" anchor="b" anchorCtr="0" compatLnSpc="1">
            <a:prstTxWarp prst="textNoShape">
              <a:avLst/>
            </a:prstTxWarp>
          </a:bodyPr>
          <a:lstStyle>
            <a:lvl1pPr defTabSz="943468">
              <a:defRPr sz="1000" i="1"/>
            </a:lvl1pPr>
          </a:lstStyle>
          <a:p>
            <a:pPr>
              <a:defRPr/>
            </a:pPr>
            <a:fld id="{9FFC03EE-2879-4F41-A72A-15A9C64D4D23}" type="slidenum">
              <a:rPr lang="en-US"/>
              <a:pPr>
                <a:defRPr/>
              </a:pPr>
              <a:t>‹#›</a:t>
            </a:fld>
            <a:endParaRPr lang="en-US"/>
          </a:p>
        </p:txBody>
      </p:sp>
    </p:spTree>
    <p:extLst>
      <p:ext uri="{BB962C8B-B14F-4D97-AF65-F5344CB8AC3E}">
        <p14:creationId xmlns="" xmlns:p14="http://schemas.microsoft.com/office/powerpoint/2010/main" val="171809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53" y="-1588"/>
            <a:ext cx="2970869" cy="465138"/>
          </a:xfrm>
          <a:prstGeom prst="rect">
            <a:avLst/>
          </a:prstGeom>
          <a:noFill/>
          <a:ln w="9525">
            <a:noFill/>
            <a:miter lim="800000"/>
            <a:headEnd/>
            <a:tailEnd/>
          </a:ln>
          <a:effectLst/>
        </p:spPr>
        <p:txBody>
          <a:bodyPr vert="horz" wrap="square" lIns="18879" tIns="0" rIns="18879" bIns="0" numCol="1" anchor="t" anchorCtr="0" compatLnSpc="1">
            <a:prstTxWarp prst="textNoShape">
              <a:avLst/>
            </a:prstTxWarp>
          </a:bodyPr>
          <a:lstStyle>
            <a:lvl1pPr algn="l" defTabSz="943468">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3887133" y="-1588"/>
            <a:ext cx="2970868" cy="465138"/>
          </a:xfrm>
          <a:prstGeom prst="rect">
            <a:avLst/>
          </a:prstGeom>
          <a:noFill/>
          <a:ln w="9525">
            <a:noFill/>
            <a:miter lim="800000"/>
            <a:headEnd/>
            <a:tailEnd/>
          </a:ln>
          <a:effectLst/>
        </p:spPr>
        <p:txBody>
          <a:bodyPr vert="horz" wrap="square" lIns="18879" tIns="0" rIns="18879" bIns="0" numCol="1" anchor="t" anchorCtr="0" compatLnSpc="1">
            <a:prstTxWarp prst="textNoShape">
              <a:avLst/>
            </a:prstTxWarp>
          </a:bodyPr>
          <a:lstStyle>
            <a:lvl1pPr defTabSz="943468">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1553" y="8832850"/>
            <a:ext cx="2970869" cy="465138"/>
          </a:xfrm>
          <a:prstGeom prst="rect">
            <a:avLst/>
          </a:prstGeom>
          <a:noFill/>
          <a:ln w="9525">
            <a:noFill/>
            <a:miter lim="800000"/>
            <a:headEnd/>
            <a:tailEnd/>
          </a:ln>
          <a:effectLst/>
        </p:spPr>
        <p:txBody>
          <a:bodyPr vert="horz" wrap="square" lIns="18879" tIns="0" rIns="18879" bIns="0" numCol="1" anchor="b" anchorCtr="0" compatLnSpc="1">
            <a:prstTxWarp prst="textNoShape">
              <a:avLst/>
            </a:prstTxWarp>
          </a:bodyPr>
          <a:lstStyle>
            <a:lvl1pPr algn="l" defTabSz="943468">
              <a:defRPr sz="10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3887133" y="8832850"/>
            <a:ext cx="2970868" cy="465138"/>
          </a:xfrm>
          <a:prstGeom prst="rect">
            <a:avLst/>
          </a:prstGeom>
          <a:noFill/>
          <a:ln w="9525">
            <a:noFill/>
            <a:miter lim="800000"/>
            <a:headEnd/>
            <a:tailEnd/>
          </a:ln>
          <a:effectLst/>
        </p:spPr>
        <p:txBody>
          <a:bodyPr vert="horz" wrap="square" lIns="18879" tIns="0" rIns="18879" bIns="0" numCol="1" anchor="b" anchorCtr="0" compatLnSpc="1">
            <a:prstTxWarp prst="textNoShape">
              <a:avLst/>
            </a:prstTxWarp>
          </a:bodyPr>
          <a:lstStyle>
            <a:lvl1pPr defTabSz="943468">
              <a:defRPr sz="1000" i="1">
                <a:solidFill>
                  <a:schemeClr val="tx1"/>
                </a:solidFill>
                <a:latin typeface="Times New Roman" charset="0"/>
              </a:defRPr>
            </a:lvl1pPr>
          </a:lstStyle>
          <a:p>
            <a:pPr>
              <a:defRPr/>
            </a:pPr>
            <a:fld id="{3FA952C1-0F39-B041-8D51-B7A31F96C81E}" type="slidenum">
              <a:rPr lang="en-US"/>
              <a:pPr>
                <a:defRPr/>
              </a:pPr>
              <a:t>‹#›</a:t>
            </a:fld>
            <a:endParaRPr lang="en-US"/>
          </a:p>
        </p:txBody>
      </p:sp>
      <p:sp>
        <p:nvSpPr>
          <p:cNvPr id="2054" name="Rectangle 6"/>
          <p:cNvSpPr>
            <a:spLocks noGrp="1" noChangeArrowheads="1"/>
          </p:cNvSpPr>
          <p:nvPr>
            <p:ph type="body" sz="quarter" idx="3"/>
          </p:nvPr>
        </p:nvSpPr>
        <p:spPr bwMode="auto">
          <a:xfrm>
            <a:off x="914712" y="4416426"/>
            <a:ext cx="5027025" cy="4181475"/>
          </a:xfrm>
          <a:prstGeom prst="rect">
            <a:avLst/>
          </a:prstGeom>
          <a:noFill/>
          <a:ln w="9525">
            <a:noFill/>
            <a:miter lim="800000"/>
            <a:headEnd/>
            <a:tailEnd/>
          </a:ln>
          <a:effectLst/>
        </p:spPr>
        <p:txBody>
          <a:bodyPr vert="horz" wrap="square" lIns="92818" tIns="47196" rIns="92818" bIns="47196"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7" name="Rectangle 7"/>
          <p:cNvSpPr>
            <a:spLocks noGrp="1" noRot="1" noChangeAspect="1" noChangeArrowheads="1" noTextEdit="1"/>
          </p:cNvSpPr>
          <p:nvPr>
            <p:ph type="sldImg" idx="2"/>
          </p:nvPr>
        </p:nvSpPr>
        <p:spPr bwMode="auto">
          <a:xfrm>
            <a:off x="1171575" y="698500"/>
            <a:ext cx="4511675" cy="3487738"/>
          </a:xfrm>
          <a:prstGeom prst="rect">
            <a:avLst/>
          </a:prstGeom>
          <a:noFill/>
          <a:ln w="12700">
            <a:solidFill>
              <a:schemeClr val="tx1"/>
            </a:solidFill>
            <a:miter lim="800000"/>
            <a:headEnd/>
            <a:tailEnd/>
          </a:ln>
        </p:spPr>
      </p:sp>
    </p:spTree>
    <p:extLst>
      <p:ext uri="{BB962C8B-B14F-4D97-AF65-F5344CB8AC3E}">
        <p14:creationId xmlns="" xmlns:p14="http://schemas.microsoft.com/office/powerpoint/2010/main" val="1040001274"/>
      </p:ext>
    </p:extLst>
  </p:cSld>
  <p:clrMap bg1="lt1" tx1="dk1" bg2="lt2" tx2="dk2" accent1="accent1" accent2="accent2" accent3="accent3" accent4="accent4" accent5="accent5" accent6="accent6" hlink="hlink" folHlink="folHlink"/>
  <p:hf hdr="0" ftr="0" dt="0"/>
  <p:notesStyle>
    <a:lvl1pPr algn="l" defTabSz="952500"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66725"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33450"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98588"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65313" algn="l" defTabSz="952500"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endParaRPr lang="en-US"/>
          </a:p>
        </p:txBody>
      </p:sp>
      <p:sp>
        <p:nvSpPr>
          <p:cNvPr id="32772" name="Slide Number Placeholder 3"/>
          <p:cNvSpPr>
            <a:spLocks noGrp="1"/>
          </p:cNvSpPr>
          <p:nvPr>
            <p:ph type="sldNum" sz="quarter" idx="5"/>
          </p:nvPr>
        </p:nvSpPr>
        <p:spPr>
          <a:noFill/>
        </p:spPr>
        <p:txBody>
          <a:bodyPr/>
          <a:lstStyle/>
          <a:p>
            <a:fld id="{EAE66E4A-7140-6A48-9BA4-B7989D740E0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Router alert option: 10010100 000001000 2 octets value</a:t>
            </a:r>
          </a:p>
          <a:p>
            <a:r>
              <a:rPr lang="en-US" sz="1000" dirty="0"/>
              <a:t>1: copied flag (option to be copied in all fragments)</a:t>
            </a:r>
          </a:p>
          <a:p>
            <a:r>
              <a:rPr lang="en-US" sz="1000" dirty="0"/>
              <a:t>00: Control option</a:t>
            </a:r>
          </a:p>
          <a:p>
            <a:r>
              <a:rPr lang="en-US" sz="1000" dirty="0"/>
              <a:t>10100 (20 decimal): Option number</a:t>
            </a:r>
          </a:p>
          <a:p>
            <a:r>
              <a:rPr lang="en-US" sz="1000" dirty="0"/>
              <a:t>00000100 (4 decimal): Option length</a:t>
            </a:r>
          </a:p>
          <a:p>
            <a:r>
              <a:rPr lang="en-US" sz="1000" dirty="0"/>
              <a:t>Value: 0 (Router shall examine packet)</a:t>
            </a:r>
          </a:p>
          <a:p>
            <a:r>
              <a:rPr lang="en-US" sz="1000" dirty="0"/>
              <a:t>          1-65535 (Reserved)</a:t>
            </a:r>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For now, highlight</a:t>
            </a:r>
            <a:r>
              <a:rPr lang="en-US" sz="1000" baseline="0" dirty="0" smtClean="0"/>
              <a:t> address differences. We’ll talk about ipv6 more in a later lecture.</a:t>
            </a:r>
          </a:p>
          <a:p>
            <a:endParaRPr lang="en-US" sz="1000" dirty="0" smtClean="0"/>
          </a:p>
          <a:p>
            <a:r>
              <a:rPr lang="en-US" sz="1000" dirty="0" smtClean="0"/>
              <a:t>Router </a:t>
            </a:r>
            <a:r>
              <a:rPr lang="en-US" sz="1000" dirty="0"/>
              <a:t>alert option: 10010100 000001000 2 octets value</a:t>
            </a:r>
          </a:p>
          <a:p>
            <a:r>
              <a:rPr lang="en-US" sz="1000" dirty="0"/>
              <a:t>1: copied flag (option to be copied in all fragments)</a:t>
            </a:r>
          </a:p>
          <a:p>
            <a:r>
              <a:rPr lang="en-US" sz="1000" dirty="0"/>
              <a:t>00: Control option</a:t>
            </a:r>
          </a:p>
          <a:p>
            <a:r>
              <a:rPr lang="en-US" sz="1000" dirty="0"/>
              <a:t>10100 (20 decimal): Option number</a:t>
            </a:r>
          </a:p>
          <a:p>
            <a:r>
              <a:rPr lang="en-US" sz="1000" dirty="0"/>
              <a:t>00000100 (4 decimal): Option length</a:t>
            </a:r>
          </a:p>
          <a:p>
            <a:r>
              <a:rPr lang="en-US" sz="1000" dirty="0"/>
              <a:t>Value: 0 (Router shall examine packet)</a:t>
            </a:r>
          </a:p>
          <a:p>
            <a:r>
              <a:rPr lang="en-US" sz="1000" dirty="0"/>
              <a:t>          1-65535 (Reserved)</a:t>
            </a:r>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bit is part of last packet. Last packet starts</a:t>
            </a:r>
            <a:r>
              <a:rPr lang="en-US" baseline="0" dirty="0" smtClean="0"/>
              <a:t> transmitting once last bit has arrived.</a:t>
            </a:r>
            <a:endParaRPr lang="en-US" dirty="0" smtClean="0"/>
          </a:p>
          <a:p>
            <a:r>
              <a:rPr lang="en-US" dirty="0" smtClean="0"/>
              <a:t>Link speed: how many bits/sec</a:t>
            </a:r>
            <a:r>
              <a:rPr lang="en-US" baseline="0" dirty="0" smtClean="0"/>
              <a:t> we can push onto the link</a:t>
            </a:r>
          </a:p>
          <a:p>
            <a:r>
              <a:rPr lang="en-US" baseline="0" dirty="0" smtClean="0"/>
              <a:t>Propagation delay: once a bit is on the link how long does it take to get to the other end.</a:t>
            </a:r>
          </a:p>
          <a:p>
            <a:r>
              <a:rPr lang="en-US" i="1" dirty="0" smtClean="0"/>
              <a:t>M</a:t>
            </a:r>
            <a:r>
              <a:rPr lang="en-US" dirty="0" smtClean="0"/>
              <a:t>=10</a:t>
            </a:r>
            <a:r>
              <a:rPr lang="en-US" baseline="30000" dirty="0" smtClean="0"/>
              <a:t>6</a:t>
            </a:r>
            <a:r>
              <a:rPr lang="en-US" dirty="0" smtClean="0"/>
              <a:t>: 1 Mbit </a:t>
            </a:r>
            <a:r>
              <a:rPr lang="en-US" baseline="0" dirty="0" smtClean="0"/>
              <a:t>  </a:t>
            </a:r>
            <a:r>
              <a:rPr lang="en-US" i="1" dirty="0" smtClean="0"/>
              <a:t>c</a:t>
            </a:r>
            <a:r>
              <a:rPr lang="en-US" dirty="0" smtClean="0"/>
              <a:t>=10</a:t>
            </a:r>
            <a:r>
              <a:rPr lang="en-US" baseline="30000" dirty="0" smtClean="0"/>
              <a:t>6</a:t>
            </a:r>
            <a:r>
              <a:rPr lang="en-US" dirty="0" smtClean="0"/>
              <a:t> bits/sec: 1 Mb/s  </a:t>
            </a:r>
            <a:r>
              <a:rPr lang="en-US" baseline="0" dirty="0" smtClean="0"/>
              <a:t> </a:t>
            </a:r>
            <a:r>
              <a:rPr lang="en-US" i="1" dirty="0" smtClean="0"/>
              <a:t>c</a:t>
            </a:r>
            <a:r>
              <a:rPr lang="en-US" dirty="0" smtClean="0"/>
              <a:t>=10</a:t>
            </a:r>
            <a:r>
              <a:rPr lang="en-US" baseline="30000" dirty="0" smtClean="0"/>
              <a:t>9</a:t>
            </a:r>
            <a:r>
              <a:rPr lang="en-US" dirty="0" smtClean="0"/>
              <a:t> bits/sec: 1 Gb/s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our quick</a:t>
            </a:r>
            <a:r>
              <a:rPr lang="en-US" baseline="0" dirty="0" smtClean="0"/>
              <a:t> look at circuit switched networks.</a:t>
            </a:r>
            <a:endParaRPr lang="en-US" dirty="0" smtClean="0"/>
          </a:p>
          <a:p>
            <a:r>
              <a:rPr lang="en-US" dirty="0" smtClean="0"/>
              <a:t>Now back to what we really care about, packet networks. </a:t>
            </a:r>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21</a:t>
            </a:fld>
            <a:endParaRPr lang="en-US"/>
          </a:p>
        </p:txBody>
      </p:sp>
    </p:spTree>
    <p:extLst>
      <p:ext uri="{BB962C8B-B14F-4D97-AF65-F5344CB8AC3E}">
        <p14:creationId xmlns="" xmlns:p14="http://schemas.microsoft.com/office/powerpoint/2010/main" val="717913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22</a:t>
            </a:fld>
            <a:endParaRPr lang="en-US"/>
          </a:p>
        </p:txBody>
      </p:sp>
    </p:spTree>
    <p:extLst>
      <p:ext uri="{BB962C8B-B14F-4D97-AF65-F5344CB8AC3E}">
        <p14:creationId xmlns="" xmlns:p14="http://schemas.microsoft.com/office/powerpoint/2010/main" val="71791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23</a:t>
            </a:fld>
            <a:endParaRPr lang="en-US"/>
          </a:p>
        </p:txBody>
      </p:sp>
    </p:spTree>
    <p:extLst>
      <p:ext uri="{BB962C8B-B14F-4D97-AF65-F5344CB8AC3E}">
        <p14:creationId xmlns="" xmlns:p14="http://schemas.microsoft.com/office/powerpoint/2010/main" val="71791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smtClean="0"/>
              <a:t>File</a:t>
            </a:r>
            <a:r>
              <a:rPr lang="en-US" sz="700" baseline="0" dirty="0" smtClean="0"/>
              <a:t> Transfer: What we care about is the time from t0 until last packet is received.</a:t>
            </a:r>
          </a:p>
          <a:p>
            <a:r>
              <a:rPr lang="en-US" sz="700" dirty="0" smtClean="0">
                <a:sym typeface="Symbol"/>
              </a:rPr>
              <a:t></a:t>
            </a:r>
            <a:r>
              <a:rPr lang="en-US" sz="700" i="1" dirty="0" smtClean="0">
                <a:sym typeface="Symbol"/>
              </a:rPr>
              <a:t>M</a:t>
            </a:r>
            <a:r>
              <a:rPr lang="en-US" sz="700" dirty="0" smtClean="0">
                <a:sym typeface="Symbol"/>
              </a:rPr>
              <a:t>/</a:t>
            </a:r>
            <a:r>
              <a:rPr lang="en-US" sz="700" i="1" dirty="0" smtClean="0">
                <a:sym typeface="Symbol"/>
              </a:rPr>
              <a:t>L</a:t>
            </a:r>
            <a:r>
              <a:rPr lang="en-US" sz="700" dirty="0" smtClean="0">
                <a:sym typeface="Symbol"/>
              </a:rPr>
              <a:t> : is the number of packets</a:t>
            </a:r>
          </a:p>
          <a:p>
            <a:r>
              <a:rPr lang="en-US" sz="700" dirty="0" smtClean="0">
                <a:sym typeface="Symbol"/>
              </a:rPr>
              <a:t>(M+</a:t>
            </a:r>
            <a:r>
              <a:rPr lang="en-US" sz="700" i="1" dirty="0" smtClean="0">
                <a:sym typeface="Symbol"/>
              </a:rPr>
              <a:t>M</a:t>
            </a:r>
            <a:r>
              <a:rPr lang="en-US" sz="700" dirty="0" smtClean="0">
                <a:sym typeface="Symbol"/>
              </a:rPr>
              <a:t>/</a:t>
            </a:r>
            <a:r>
              <a:rPr lang="en-US" sz="700" i="1" dirty="0" smtClean="0">
                <a:sym typeface="Symbol"/>
              </a:rPr>
              <a:t>L</a:t>
            </a:r>
            <a:r>
              <a:rPr lang="en-US" sz="700" dirty="0" smtClean="0">
                <a:sym typeface="Symbol"/>
              </a:rPr>
              <a:t>H)/c : Transmission</a:t>
            </a:r>
            <a:r>
              <a:rPr lang="en-US" sz="700" baseline="0" dirty="0" smtClean="0">
                <a:sym typeface="Symbol"/>
              </a:rPr>
              <a:t> delay at source, time to get last packet out</a:t>
            </a:r>
          </a:p>
          <a:p>
            <a:r>
              <a:rPr lang="en-US" sz="700" baseline="0" dirty="0" smtClean="0">
                <a:sym typeface="Symbol"/>
              </a:rPr>
              <a:t>n[(L+H)/c] : Sum of transmission delays at n routers/switches</a:t>
            </a:r>
          </a:p>
          <a:p>
            <a:r>
              <a:rPr lang="en-US" sz="700" baseline="0" dirty="0" smtClean="0">
                <a:sym typeface="Symbol"/>
              </a:rPr>
              <a:t>(n+1)</a:t>
            </a:r>
            <a:r>
              <a:rPr lang="el-GR" sz="700" i="1" dirty="0" smtClean="0"/>
              <a:t> δ</a:t>
            </a:r>
            <a:r>
              <a:rPr lang="en-US" sz="700" i="1" dirty="0" smtClean="0"/>
              <a:t>  : propagation</a:t>
            </a:r>
            <a:r>
              <a:rPr lang="en-US" sz="700" i="1" baseline="0" dirty="0" smtClean="0"/>
              <a:t> delay over the n+1 links.</a:t>
            </a:r>
            <a:endParaRPr lang="en-US" sz="700" dirty="0" smtClean="0">
              <a:sym typeface="Symbol"/>
            </a:endParaRPr>
          </a:p>
          <a:p>
            <a:endParaRPr lang="en-US" sz="700" baseline="0" dirty="0" smtClean="0"/>
          </a:p>
          <a:p>
            <a:r>
              <a:rPr lang="en-US" sz="700" baseline="0" dirty="0" smtClean="0"/>
              <a:t>Streaming application: What we care about is delay for any particular bit.</a:t>
            </a:r>
            <a:endParaRPr lang="en-US" sz="700"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24</a:t>
            </a:fld>
            <a:endParaRPr lang="en-US"/>
          </a:p>
        </p:txBody>
      </p:sp>
    </p:spTree>
    <p:extLst>
      <p:ext uri="{BB962C8B-B14F-4D97-AF65-F5344CB8AC3E}">
        <p14:creationId xmlns="" xmlns:p14="http://schemas.microsoft.com/office/powerpoint/2010/main" val="338159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25</a:t>
            </a:fld>
            <a:endParaRPr lang="en-US"/>
          </a:p>
        </p:txBody>
      </p:sp>
    </p:spTree>
    <p:extLst>
      <p:ext uri="{BB962C8B-B14F-4D97-AF65-F5344CB8AC3E}">
        <p14:creationId xmlns="" xmlns:p14="http://schemas.microsoft.com/office/powerpoint/2010/main" val="3658907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Delay is important but so are some other metrics</a:t>
            </a:r>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26</a:t>
            </a:fld>
            <a:endParaRPr lang="en-US"/>
          </a:p>
        </p:txBody>
      </p:sp>
    </p:spTree>
    <p:extLst>
      <p:ext uri="{BB962C8B-B14F-4D97-AF65-F5344CB8AC3E}">
        <p14:creationId xmlns="" xmlns:p14="http://schemas.microsoft.com/office/powerpoint/2010/main" val="4225775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Shift gears</a:t>
            </a:r>
            <a:r>
              <a:rPr lang="en-US" baseline="0" dirty="0" smtClean="0"/>
              <a:t> now and pop back up to the top level of the Internet</a:t>
            </a:r>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units each layer works with are listed in </a:t>
            </a:r>
            <a:r>
              <a:rPr lang="en-US" baseline="0" dirty="0" err="1" smtClean="0"/>
              <a:t>parens</a:t>
            </a:r>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33</a:t>
            </a:fld>
            <a:endParaRPr lang="en-US"/>
          </a:p>
        </p:txBody>
      </p:sp>
    </p:spTree>
    <p:extLst>
      <p:ext uri="{BB962C8B-B14F-4D97-AF65-F5344CB8AC3E}">
        <p14:creationId xmlns="" xmlns:p14="http://schemas.microsoft.com/office/powerpoint/2010/main" val="244670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34</a:t>
            </a:fld>
            <a:endParaRPr lang="en-US"/>
          </a:p>
        </p:txBody>
      </p:sp>
    </p:spTree>
    <p:extLst>
      <p:ext uri="{BB962C8B-B14F-4D97-AF65-F5344CB8AC3E}">
        <p14:creationId xmlns="" xmlns:p14="http://schemas.microsoft.com/office/powerpoint/2010/main" val="2446704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35</a:t>
            </a:fld>
            <a:endParaRPr lang="en-US"/>
          </a:p>
        </p:txBody>
      </p:sp>
    </p:spTree>
    <p:extLst>
      <p:ext uri="{BB962C8B-B14F-4D97-AF65-F5344CB8AC3E}">
        <p14:creationId xmlns="" xmlns:p14="http://schemas.microsoft.com/office/powerpoint/2010/main" val="2446704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36</a:t>
            </a:fld>
            <a:endParaRPr lang="en-US"/>
          </a:p>
        </p:txBody>
      </p:sp>
    </p:spTree>
    <p:extLst>
      <p:ext uri="{BB962C8B-B14F-4D97-AF65-F5344CB8AC3E}">
        <p14:creationId xmlns="" xmlns:p14="http://schemas.microsoft.com/office/powerpoint/2010/main" val="2446704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37</a:t>
            </a:fld>
            <a:endParaRPr lang="en-US"/>
          </a:p>
        </p:txBody>
      </p:sp>
    </p:spTree>
    <p:extLst>
      <p:ext uri="{BB962C8B-B14F-4D97-AF65-F5344CB8AC3E}">
        <p14:creationId xmlns="" xmlns:p14="http://schemas.microsoft.com/office/powerpoint/2010/main" val="473406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38</a:t>
            </a:fld>
            <a:endParaRPr lang="en-US"/>
          </a:p>
        </p:txBody>
      </p:sp>
    </p:spTree>
    <p:extLst>
      <p:ext uri="{BB962C8B-B14F-4D97-AF65-F5344CB8AC3E}">
        <p14:creationId xmlns="" xmlns:p14="http://schemas.microsoft.com/office/powerpoint/2010/main" val="473406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39</a:t>
            </a:fld>
            <a:endParaRPr lang="en-US"/>
          </a:p>
        </p:txBody>
      </p:sp>
    </p:spTree>
    <p:extLst>
      <p:ext uri="{BB962C8B-B14F-4D97-AF65-F5344CB8AC3E}">
        <p14:creationId xmlns="" xmlns:p14="http://schemas.microsoft.com/office/powerpoint/2010/main" val="47340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40</a:t>
            </a:fld>
            <a:endParaRPr lang="en-US"/>
          </a:p>
        </p:txBody>
      </p:sp>
    </p:spTree>
    <p:extLst>
      <p:ext uri="{BB962C8B-B14F-4D97-AF65-F5344CB8AC3E}">
        <p14:creationId xmlns="" xmlns:p14="http://schemas.microsoft.com/office/powerpoint/2010/main" val="473406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41</a:t>
            </a:fld>
            <a:endParaRPr lang="en-US"/>
          </a:p>
        </p:txBody>
      </p:sp>
    </p:spTree>
    <p:extLst>
      <p:ext uri="{BB962C8B-B14F-4D97-AF65-F5344CB8AC3E}">
        <p14:creationId xmlns="" xmlns:p14="http://schemas.microsoft.com/office/powerpoint/2010/main" val="47340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FA952C1-0F39-B041-8D51-B7A31F96C81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16" y="1801503"/>
            <a:ext cx="9689267" cy="5363571"/>
          </a:xfrm>
        </p:spPr>
        <p:txBody>
          <a:bodyPr/>
          <a:lstStyle>
            <a:lvl1pPr>
              <a:spcBef>
                <a:spcPts val="0"/>
              </a:spcBef>
              <a:defRPr/>
            </a:lvl1pPr>
            <a:lvl2pPr>
              <a:buClrTx/>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a:xfrm>
            <a:off x="7208838" y="7204075"/>
            <a:ext cx="2346325" cy="414338"/>
          </a:xfrm>
          <a:prstGeom prst="rect">
            <a:avLst/>
          </a:prstGeom>
        </p:spPr>
        <p:txBody>
          <a:bodyPr/>
          <a:lstStyle/>
          <a:p>
            <a:fld id="{3B155C15-4607-4E50-BFA7-493D23AF9B83}" type="slidenum">
              <a:rPr lang="en-US" smtClean="0"/>
              <a:pPr/>
              <a:t>‹#›</a:t>
            </a:fld>
            <a:endParaRPr lang="en-US" dirty="0"/>
          </a:p>
        </p:txBody>
      </p:sp>
      <p:sp>
        <p:nvSpPr>
          <p:cNvPr id="8" name="Footer Placeholder 7"/>
          <p:cNvSpPr>
            <a:spLocks noGrp="1"/>
          </p:cNvSpPr>
          <p:nvPr>
            <p:ph type="ftr" sz="quarter" idx="11"/>
          </p:nvPr>
        </p:nvSpPr>
        <p:spPr>
          <a:xfrm>
            <a:off x="3436938" y="7204075"/>
            <a:ext cx="3184525" cy="414338"/>
          </a:xfrm>
          <a:prstGeom prst="rect">
            <a:avLst/>
          </a:prstGeo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a:xfrm>
            <a:off x="7208838" y="7204075"/>
            <a:ext cx="2346325" cy="414338"/>
          </a:xfrm>
          <a:prstGeom prst="rect">
            <a:avLst/>
          </a:prstGeom>
        </p:spPr>
        <p:txBody>
          <a:bodyPr/>
          <a:lstStyle/>
          <a:p>
            <a:fld id="{3B155C15-4607-4E50-BFA7-493D23AF9B83}" type="slidenum">
              <a:rPr lang="en-US" smtClean="0"/>
              <a:pPr/>
              <a:t>‹#›</a:t>
            </a:fld>
            <a:endParaRPr lang="en-US"/>
          </a:p>
        </p:txBody>
      </p:sp>
      <p:sp>
        <p:nvSpPr>
          <p:cNvPr id="5" name="Footer Placeholder 4"/>
          <p:cNvSpPr>
            <a:spLocks noGrp="1"/>
          </p:cNvSpPr>
          <p:nvPr>
            <p:ph type="ftr" sz="quarter" idx="11"/>
          </p:nvPr>
        </p:nvSpPr>
        <p:spPr>
          <a:xfrm>
            <a:off x="3436938" y="7204075"/>
            <a:ext cx="3184525" cy="414338"/>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PPT_banner"/>
          <p:cNvPicPr>
            <a:picLocks noChangeAspect="1" noChangeArrowheads="1"/>
          </p:cNvPicPr>
          <p:nvPr/>
        </p:nvPicPr>
        <p:blipFill>
          <a:blip r:embed="rId3" cstate="print"/>
          <a:srcRect/>
          <a:stretch>
            <a:fillRect/>
          </a:stretch>
        </p:blipFill>
        <p:spPr bwMode="auto">
          <a:xfrm>
            <a:off x="0" y="0"/>
            <a:ext cx="10059988" cy="706438"/>
          </a:xfrm>
          <a:prstGeom prst="rect">
            <a:avLst/>
          </a:prstGeom>
          <a:noFill/>
          <a:ln w="9525">
            <a:noFill/>
            <a:miter lim="800000"/>
            <a:headEnd/>
            <a:tailEnd/>
          </a:ln>
        </p:spPr>
      </p:pic>
      <p:sp>
        <p:nvSpPr>
          <p:cNvPr id="1028" name="Rectangle 2"/>
          <p:cNvSpPr>
            <a:spLocks noGrp="1" noChangeArrowheads="1"/>
          </p:cNvSpPr>
          <p:nvPr>
            <p:ph type="title"/>
          </p:nvPr>
        </p:nvSpPr>
        <p:spPr bwMode="auto">
          <a:xfrm>
            <a:off x="434975" y="1557338"/>
            <a:ext cx="8921750" cy="950912"/>
          </a:xfrm>
          <a:prstGeom prst="rect">
            <a:avLst/>
          </a:prstGeom>
          <a:noFill/>
          <a:ln w="9525">
            <a:noFill/>
            <a:miter lim="800000"/>
            <a:headEnd/>
            <a:tailEnd/>
          </a:ln>
        </p:spPr>
        <p:txBody>
          <a:bodyPr vert="horz" wrap="square" lIns="101858" tIns="50929" rIns="101858" bIns="50929" numCol="1" anchor="ctr" anchorCtr="0" compatLnSpc="1">
            <a:prstTxWarp prst="textNoShape">
              <a:avLst/>
            </a:prstTxWarp>
          </a:bodyPr>
          <a:lstStyle/>
          <a:p>
            <a:pPr lvl="0"/>
            <a:r>
              <a:rPr lang="en-US"/>
              <a:t>Click to edit Master title style</a:t>
            </a:r>
          </a:p>
        </p:txBody>
      </p:sp>
      <p:sp>
        <p:nvSpPr>
          <p:cNvPr id="134148" name="Rectangle 4"/>
          <p:cNvSpPr>
            <a:spLocks noChangeArrowheads="1"/>
          </p:cNvSpPr>
          <p:nvPr/>
        </p:nvSpPr>
        <p:spPr bwMode="auto">
          <a:xfrm>
            <a:off x="0" y="3886200"/>
            <a:ext cx="10058400" cy="3886200"/>
          </a:xfrm>
          <a:prstGeom prst="rect">
            <a:avLst/>
          </a:prstGeom>
          <a:solidFill>
            <a:srgbClr val="7F0813"/>
          </a:solidFill>
          <a:ln w="0">
            <a:noFill/>
            <a:miter lim="800000"/>
            <a:headEnd/>
            <a:tailEnd/>
          </a:ln>
        </p:spPr>
        <p:txBody>
          <a:bodyPr wrap="none" anchor="ctr">
            <a:prstTxWarp prst="textNoShape">
              <a:avLst/>
            </a:prstTxWarp>
          </a:bodyPr>
          <a:lstStyle/>
          <a:p>
            <a:pPr>
              <a:defRPr/>
            </a:pPr>
            <a:endParaRPr lang="en-US"/>
          </a:p>
        </p:txBody>
      </p:sp>
      <p:sp>
        <p:nvSpPr>
          <p:cNvPr id="1030" name="Rectangle 5"/>
          <p:cNvSpPr>
            <a:spLocks noGrp="1" noChangeArrowheads="1"/>
          </p:cNvSpPr>
          <p:nvPr>
            <p:ph type="body" idx="1"/>
          </p:nvPr>
        </p:nvSpPr>
        <p:spPr bwMode="auto">
          <a:xfrm>
            <a:off x="314325" y="5072063"/>
            <a:ext cx="8885238" cy="1296987"/>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dt="0"/>
  <p:txStyles>
    <p:titleStyle>
      <a:lvl1pPr algn="l" defTabSz="1019175" rtl="0" eaLnBrk="0" fontAlgn="base" hangingPunct="0">
        <a:spcBef>
          <a:spcPct val="0"/>
        </a:spcBef>
        <a:spcAft>
          <a:spcPct val="0"/>
        </a:spcAft>
        <a:defRPr sz="4700">
          <a:solidFill>
            <a:srgbClr val="7F0813"/>
          </a:solidFill>
          <a:latin typeface="+mj-lt"/>
          <a:ea typeface="+mj-ea"/>
          <a:cs typeface="ＭＳ Ｐゴシック" charset="-128"/>
        </a:defRPr>
      </a:lvl1pPr>
      <a:lvl2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2pPr>
      <a:lvl3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3pPr>
      <a:lvl4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4pPr>
      <a:lvl5pPr algn="l" defTabSz="1019175" rtl="0" eaLnBrk="0" fontAlgn="base" hangingPunct="0">
        <a:spcBef>
          <a:spcPct val="0"/>
        </a:spcBef>
        <a:spcAft>
          <a:spcPct val="0"/>
        </a:spcAft>
        <a:defRPr sz="4700">
          <a:solidFill>
            <a:srgbClr val="7F0813"/>
          </a:solidFill>
          <a:latin typeface="Verdana" pitchFamily="34" charset="0"/>
          <a:ea typeface="ＭＳ Ｐゴシック" pitchFamily="1" charset="-128"/>
          <a:cs typeface="ＭＳ Ｐゴシック" charset="-128"/>
        </a:defRPr>
      </a:lvl5pPr>
      <a:lvl6pPr marL="457200" algn="l" defTabSz="1019175" rtl="0" fontAlgn="base">
        <a:spcBef>
          <a:spcPct val="0"/>
        </a:spcBef>
        <a:spcAft>
          <a:spcPct val="0"/>
        </a:spcAft>
        <a:defRPr sz="4700">
          <a:solidFill>
            <a:srgbClr val="7F0813"/>
          </a:solidFill>
          <a:latin typeface="Verdana" pitchFamily="34" charset="0"/>
          <a:ea typeface="ＭＳ Ｐゴシック" pitchFamily="1" charset="-128"/>
        </a:defRPr>
      </a:lvl6pPr>
      <a:lvl7pPr marL="914400" algn="l" defTabSz="1019175" rtl="0" fontAlgn="base">
        <a:spcBef>
          <a:spcPct val="0"/>
        </a:spcBef>
        <a:spcAft>
          <a:spcPct val="0"/>
        </a:spcAft>
        <a:defRPr sz="4700">
          <a:solidFill>
            <a:srgbClr val="7F0813"/>
          </a:solidFill>
          <a:latin typeface="Verdana" pitchFamily="34" charset="0"/>
          <a:ea typeface="ＭＳ Ｐゴシック" pitchFamily="1" charset="-128"/>
        </a:defRPr>
      </a:lvl7pPr>
      <a:lvl8pPr marL="1371600" algn="l" defTabSz="1019175" rtl="0" fontAlgn="base">
        <a:spcBef>
          <a:spcPct val="0"/>
        </a:spcBef>
        <a:spcAft>
          <a:spcPct val="0"/>
        </a:spcAft>
        <a:defRPr sz="4700">
          <a:solidFill>
            <a:srgbClr val="7F0813"/>
          </a:solidFill>
          <a:latin typeface="Verdana" pitchFamily="34" charset="0"/>
          <a:ea typeface="ＭＳ Ｐゴシック" pitchFamily="1" charset="-128"/>
        </a:defRPr>
      </a:lvl8pPr>
      <a:lvl9pPr marL="1828800" algn="l" defTabSz="1019175" rtl="0" fontAlgn="base">
        <a:spcBef>
          <a:spcPct val="0"/>
        </a:spcBef>
        <a:spcAft>
          <a:spcPct val="0"/>
        </a:spcAft>
        <a:defRPr sz="4700">
          <a:solidFill>
            <a:srgbClr val="7F0813"/>
          </a:solidFill>
          <a:latin typeface="Verdana" pitchFamily="34" charset="0"/>
          <a:ea typeface="ＭＳ Ｐゴシック" pitchFamily="1" charset="-128"/>
        </a:defRPr>
      </a:lvl9pPr>
    </p:titleStyle>
    <p:bodyStyle>
      <a:lvl1pPr marL="382588" indent="-258763" algn="l" defTabSz="1019175" rtl="0" eaLnBrk="0" fontAlgn="base" hangingPunct="0">
        <a:spcBef>
          <a:spcPct val="20000"/>
        </a:spcBef>
        <a:spcAft>
          <a:spcPct val="0"/>
        </a:spcAft>
        <a:defRPr sz="3300">
          <a:solidFill>
            <a:schemeClr val="bg1"/>
          </a:solidFill>
          <a:latin typeface="+mn-lt"/>
          <a:ea typeface="+mn-ea"/>
          <a:cs typeface="ＭＳ Ｐゴシック" charset="-128"/>
        </a:defRPr>
      </a:lvl1pPr>
      <a:lvl2pPr marL="827088" indent="-317500" algn="l" defTabSz="1019175" rtl="0" eaLnBrk="0" fontAlgn="base" hangingPunct="0">
        <a:spcBef>
          <a:spcPct val="20000"/>
        </a:spcBef>
        <a:spcAft>
          <a:spcPct val="0"/>
        </a:spcAft>
        <a:buChar char="–"/>
        <a:defRPr sz="3100">
          <a:solidFill>
            <a:schemeClr val="bg1"/>
          </a:solidFill>
          <a:latin typeface="Arial" charset="0"/>
          <a:ea typeface="+mn-ea"/>
        </a:defRPr>
      </a:lvl2pPr>
      <a:lvl3pPr marL="1273175" indent="-254000" algn="l" defTabSz="1019175" rtl="0" eaLnBrk="0" fontAlgn="base" hangingPunct="0">
        <a:spcBef>
          <a:spcPct val="20000"/>
        </a:spcBef>
        <a:spcAft>
          <a:spcPct val="0"/>
        </a:spcAft>
        <a:buChar char="•"/>
        <a:defRPr sz="2700">
          <a:solidFill>
            <a:schemeClr val="bg1"/>
          </a:solidFill>
          <a:latin typeface="Arial" charset="0"/>
          <a:ea typeface="+mn-ea"/>
        </a:defRPr>
      </a:lvl3pPr>
      <a:lvl4pPr marL="1782763" indent="-254000" algn="l" defTabSz="1019175" rtl="0" eaLnBrk="0" fontAlgn="base" hangingPunct="0">
        <a:spcBef>
          <a:spcPct val="20000"/>
        </a:spcBef>
        <a:spcAft>
          <a:spcPct val="0"/>
        </a:spcAft>
        <a:buChar char="–"/>
        <a:defRPr sz="2200">
          <a:solidFill>
            <a:schemeClr val="bg1"/>
          </a:solidFill>
          <a:latin typeface="Arial" charset="0"/>
          <a:ea typeface="+mn-ea"/>
        </a:defRPr>
      </a:lvl4pPr>
      <a:lvl5pPr marL="2292350" indent="-254000" algn="l" defTabSz="1019175" rtl="0" eaLnBrk="0" fontAlgn="base" hangingPunct="0">
        <a:spcBef>
          <a:spcPct val="20000"/>
        </a:spcBef>
        <a:spcAft>
          <a:spcPct val="0"/>
        </a:spcAft>
        <a:buChar char="»"/>
        <a:defRPr sz="2200">
          <a:solidFill>
            <a:schemeClr val="bg1"/>
          </a:solidFill>
          <a:latin typeface="Arial" charset="0"/>
          <a:ea typeface="+mn-ea"/>
        </a:defRPr>
      </a:lvl5pPr>
      <a:lvl6pPr marL="2749550" indent="-254000" algn="l" defTabSz="1019175" rtl="0" fontAlgn="base">
        <a:spcBef>
          <a:spcPct val="20000"/>
        </a:spcBef>
        <a:spcAft>
          <a:spcPct val="0"/>
        </a:spcAft>
        <a:buChar char="»"/>
        <a:defRPr sz="2200">
          <a:solidFill>
            <a:schemeClr val="bg1"/>
          </a:solidFill>
          <a:latin typeface="Arial" charset="0"/>
          <a:ea typeface="+mn-ea"/>
        </a:defRPr>
      </a:lvl6pPr>
      <a:lvl7pPr marL="3206750" indent="-254000" algn="l" defTabSz="1019175" rtl="0" fontAlgn="base">
        <a:spcBef>
          <a:spcPct val="20000"/>
        </a:spcBef>
        <a:spcAft>
          <a:spcPct val="0"/>
        </a:spcAft>
        <a:buChar char="»"/>
        <a:defRPr sz="2200">
          <a:solidFill>
            <a:schemeClr val="bg1"/>
          </a:solidFill>
          <a:latin typeface="Arial" charset="0"/>
          <a:ea typeface="+mn-ea"/>
        </a:defRPr>
      </a:lvl7pPr>
      <a:lvl8pPr marL="3663950" indent="-254000" algn="l" defTabSz="1019175" rtl="0" fontAlgn="base">
        <a:spcBef>
          <a:spcPct val="20000"/>
        </a:spcBef>
        <a:spcAft>
          <a:spcPct val="0"/>
        </a:spcAft>
        <a:buChar char="»"/>
        <a:defRPr sz="2200">
          <a:solidFill>
            <a:schemeClr val="bg1"/>
          </a:solidFill>
          <a:latin typeface="Arial" charset="0"/>
          <a:ea typeface="+mn-ea"/>
        </a:defRPr>
      </a:lvl8pPr>
      <a:lvl9pPr marL="4121150" indent="-254000" algn="l" defTabSz="1019175" rtl="0" fontAlgn="base">
        <a:spcBef>
          <a:spcPct val="20000"/>
        </a:spcBef>
        <a:spcAft>
          <a:spcPct val="0"/>
        </a:spcAft>
        <a:buChar char="»"/>
        <a:defRPr sz="2200">
          <a:solidFill>
            <a:schemeClr val="bg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4" descr="PPT_banner"/>
          <p:cNvPicPr>
            <a:picLocks noChangeAspect="1" noChangeArrowheads="1"/>
          </p:cNvPicPr>
          <p:nvPr/>
        </p:nvPicPr>
        <p:blipFill>
          <a:blip r:embed="rId4" cstate="print"/>
          <a:srcRect/>
          <a:stretch>
            <a:fillRect/>
          </a:stretch>
        </p:blipFill>
        <p:spPr bwMode="auto">
          <a:xfrm>
            <a:off x="0" y="0"/>
            <a:ext cx="10059988" cy="706438"/>
          </a:xfrm>
          <a:prstGeom prst="rect">
            <a:avLst/>
          </a:prstGeom>
          <a:noFill/>
          <a:ln w="9525">
            <a:noFill/>
            <a:miter lim="800000"/>
            <a:headEnd/>
            <a:tailEnd/>
          </a:ln>
        </p:spPr>
      </p:pic>
      <p:sp>
        <p:nvSpPr>
          <p:cNvPr id="13316" name="Rectangle 2"/>
          <p:cNvSpPr>
            <a:spLocks noGrp="1" noChangeArrowheads="1"/>
          </p:cNvSpPr>
          <p:nvPr>
            <p:ph type="body" idx="1"/>
          </p:nvPr>
        </p:nvSpPr>
        <p:spPr bwMode="auto">
          <a:xfrm>
            <a:off x="164412" y="1781247"/>
            <a:ext cx="9607384" cy="5370180"/>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17" name="Rectangle 3"/>
          <p:cNvSpPr>
            <a:spLocks noGrp="1" noChangeArrowheads="1"/>
          </p:cNvSpPr>
          <p:nvPr>
            <p:ph type="title"/>
          </p:nvPr>
        </p:nvSpPr>
        <p:spPr bwMode="auto">
          <a:xfrm>
            <a:off x="134938" y="644525"/>
            <a:ext cx="9625012" cy="949325"/>
          </a:xfrm>
          <a:prstGeom prst="rect">
            <a:avLst/>
          </a:prstGeom>
          <a:noFill/>
          <a:ln w="9525">
            <a:noFill/>
            <a:miter lim="800000"/>
            <a:headEnd/>
            <a:tailEnd/>
          </a:ln>
        </p:spPr>
        <p:txBody>
          <a:bodyPr vert="horz" wrap="square" lIns="101870" tIns="50935" rIns="101870" bIns="50935" numCol="1" anchor="ctr" anchorCtr="0" compatLnSpc="1">
            <a:prstTxWarp prst="textNoShape">
              <a:avLst/>
            </a:prstTxWarp>
          </a:bodyPr>
          <a:lstStyle/>
          <a:p>
            <a:pPr lvl="0"/>
            <a:r>
              <a:rPr lang="en-US"/>
              <a:t>Click to edit Master title style</a:t>
            </a:r>
          </a:p>
        </p:txBody>
      </p:sp>
      <p:sp>
        <p:nvSpPr>
          <p:cNvPr id="144" name="Footer Placeholder 143"/>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45" name="Slide Number Placeholder 144"/>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solidFill>
              </a:defRPr>
            </a:lvl1pPr>
          </a:lstStyle>
          <a:p>
            <a:fld id="{EB5F60B7-A9EA-47B9-AAD6-F8A91B070D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par>
    </p:tnLst>
  </p:timing>
  <p:hf hdr="0" dt="0"/>
  <p:txStyles>
    <p:titleStyle>
      <a:lvl1pPr algn="l" defTabSz="1019175" rtl="0" eaLnBrk="0" fontAlgn="base" hangingPunct="0">
        <a:spcBef>
          <a:spcPct val="0"/>
        </a:spcBef>
        <a:spcAft>
          <a:spcPct val="0"/>
        </a:spcAft>
        <a:defRPr sz="4000">
          <a:solidFill>
            <a:srgbClr val="7F0813"/>
          </a:solidFill>
          <a:latin typeface="+mj-lt"/>
          <a:ea typeface="+mj-ea"/>
          <a:cs typeface="ＭＳ Ｐゴシック" charset="-128"/>
        </a:defRPr>
      </a:lvl1pPr>
      <a:lvl2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2pPr>
      <a:lvl3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3pPr>
      <a:lvl4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4pPr>
      <a:lvl5pPr algn="l" defTabSz="1019175" rtl="0" eaLnBrk="0" fontAlgn="base" hangingPunct="0">
        <a:spcBef>
          <a:spcPct val="0"/>
        </a:spcBef>
        <a:spcAft>
          <a:spcPct val="0"/>
        </a:spcAft>
        <a:defRPr sz="4000">
          <a:solidFill>
            <a:srgbClr val="7F0813"/>
          </a:solidFill>
          <a:latin typeface="Verdana" pitchFamily="34" charset="0"/>
          <a:ea typeface="ＭＳ Ｐゴシック" pitchFamily="1" charset="-128"/>
          <a:cs typeface="ＭＳ Ｐゴシック" charset="-128"/>
        </a:defRPr>
      </a:lvl5pPr>
      <a:lvl6pPr marL="457200" algn="l" defTabSz="1019175" rtl="0" fontAlgn="base">
        <a:spcBef>
          <a:spcPct val="0"/>
        </a:spcBef>
        <a:spcAft>
          <a:spcPct val="0"/>
        </a:spcAft>
        <a:defRPr sz="4000">
          <a:solidFill>
            <a:srgbClr val="7F0813"/>
          </a:solidFill>
          <a:latin typeface="Verdana" pitchFamily="34" charset="0"/>
          <a:ea typeface="ＭＳ Ｐゴシック" pitchFamily="1" charset="-128"/>
        </a:defRPr>
      </a:lvl6pPr>
      <a:lvl7pPr marL="914400" algn="l" defTabSz="1019175" rtl="0" fontAlgn="base">
        <a:spcBef>
          <a:spcPct val="0"/>
        </a:spcBef>
        <a:spcAft>
          <a:spcPct val="0"/>
        </a:spcAft>
        <a:defRPr sz="4000">
          <a:solidFill>
            <a:srgbClr val="7F0813"/>
          </a:solidFill>
          <a:latin typeface="Verdana" pitchFamily="34" charset="0"/>
          <a:ea typeface="ＭＳ Ｐゴシック" pitchFamily="1" charset="-128"/>
        </a:defRPr>
      </a:lvl7pPr>
      <a:lvl8pPr marL="1371600" algn="l" defTabSz="1019175" rtl="0" fontAlgn="base">
        <a:spcBef>
          <a:spcPct val="0"/>
        </a:spcBef>
        <a:spcAft>
          <a:spcPct val="0"/>
        </a:spcAft>
        <a:defRPr sz="4000">
          <a:solidFill>
            <a:srgbClr val="7F0813"/>
          </a:solidFill>
          <a:latin typeface="Verdana" pitchFamily="34" charset="0"/>
          <a:ea typeface="ＭＳ Ｐゴシック" pitchFamily="1" charset="-128"/>
        </a:defRPr>
      </a:lvl8pPr>
      <a:lvl9pPr marL="1828800" algn="l" defTabSz="1019175" rtl="0" fontAlgn="base">
        <a:spcBef>
          <a:spcPct val="0"/>
        </a:spcBef>
        <a:spcAft>
          <a:spcPct val="0"/>
        </a:spcAft>
        <a:defRPr sz="4000">
          <a:solidFill>
            <a:srgbClr val="7F0813"/>
          </a:solidFill>
          <a:latin typeface="Verdana" pitchFamily="34" charset="0"/>
          <a:ea typeface="ＭＳ Ｐゴシック" pitchFamily="1" charset="-128"/>
        </a:defRPr>
      </a:lvl9pPr>
    </p:titleStyle>
    <p:bodyStyle>
      <a:lvl1pPr marL="384175" indent="-254000" algn="l" defTabSz="1019175" rtl="0" eaLnBrk="0" fontAlgn="base" hangingPunct="0">
        <a:spcBef>
          <a:spcPts val="0"/>
        </a:spcBef>
        <a:spcAft>
          <a:spcPct val="0"/>
        </a:spcAft>
        <a:buClr>
          <a:srgbClr val="993300"/>
        </a:buClr>
        <a:buSzPct val="75000"/>
        <a:buFont typeface="Wingdings" charset="2"/>
        <a:buChar char="n"/>
        <a:defRPr sz="2600">
          <a:solidFill>
            <a:schemeClr val="tx1"/>
          </a:solidFill>
          <a:latin typeface="+mn-lt"/>
          <a:ea typeface="+mn-ea"/>
          <a:cs typeface="ＭＳ Ｐゴシック" charset="-128"/>
        </a:defRPr>
      </a:lvl1pPr>
      <a:lvl2pPr marL="762000" indent="-250825" algn="l" defTabSz="1019175" rtl="0" eaLnBrk="0" fontAlgn="base" hangingPunct="0">
        <a:spcBef>
          <a:spcPct val="20000"/>
        </a:spcBef>
        <a:spcAft>
          <a:spcPct val="0"/>
        </a:spcAft>
        <a:buClrTx/>
        <a:buFont typeface="Courier New" pitchFamily="49" charset="0"/>
        <a:buChar char="o"/>
        <a:defRPr sz="2200">
          <a:solidFill>
            <a:schemeClr val="tx1"/>
          </a:solidFill>
          <a:latin typeface="+mn-lt"/>
          <a:ea typeface="+mn-ea"/>
        </a:defRPr>
      </a:lvl2pPr>
      <a:lvl3pPr marL="1143000" indent="-254000" algn="l" defTabSz="1019175" rtl="0" eaLnBrk="0" fontAlgn="base" hangingPunct="0">
        <a:spcBef>
          <a:spcPct val="20000"/>
        </a:spcBef>
        <a:spcAft>
          <a:spcPct val="0"/>
        </a:spcAft>
        <a:buChar char="•"/>
        <a:defRPr sz="2000">
          <a:solidFill>
            <a:schemeClr val="tx1"/>
          </a:solidFill>
          <a:latin typeface="+mn-lt"/>
          <a:ea typeface="+mn-ea"/>
        </a:defRPr>
      </a:lvl3pPr>
      <a:lvl4pPr marL="1460500" indent="-190500" algn="l" defTabSz="1019175" rtl="0" eaLnBrk="0" fontAlgn="base" hangingPunct="0">
        <a:spcBef>
          <a:spcPct val="20000"/>
        </a:spcBef>
        <a:spcAft>
          <a:spcPct val="0"/>
        </a:spcAft>
        <a:buChar char="–"/>
        <a:defRPr>
          <a:solidFill>
            <a:schemeClr val="tx1"/>
          </a:solidFill>
          <a:latin typeface="+mn-lt"/>
          <a:ea typeface="+mn-ea"/>
        </a:defRPr>
      </a:lvl4pPr>
      <a:lvl5pPr marL="1779588" indent="-190500" algn="l" defTabSz="1019175" rtl="0" eaLnBrk="0" fontAlgn="base" hangingPunct="0">
        <a:spcBef>
          <a:spcPct val="20000"/>
        </a:spcBef>
        <a:spcAft>
          <a:spcPct val="0"/>
        </a:spcAft>
        <a:buChar char="»"/>
        <a:defRPr>
          <a:solidFill>
            <a:schemeClr val="tx1"/>
          </a:solidFill>
          <a:latin typeface="+mn-lt"/>
          <a:ea typeface="+mn-ea"/>
        </a:defRPr>
      </a:lvl5pPr>
      <a:lvl6pPr marL="2236788" indent="-190500" algn="l" defTabSz="1019175" rtl="0" fontAlgn="base">
        <a:spcBef>
          <a:spcPct val="20000"/>
        </a:spcBef>
        <a:spcAft>
          <a:spcPct val="0"/>
        </a:spcAft>
        <a:buChar char="»"/>
        <a:defRPr>
          <a:solidFill>
            <a:schemeClr val="tx1"/>
          </a:solidFill>
          <a:latin typeface="+mn-lt"/>
          <a:ea typeface="+mn-ea"/>
        </a:defRPr>
      </a:lvl6pPr>
      <a:lvl7pPr marL="2693988" indent="-190500" algn="l" defTabSz="1019175" rtl="0" fontAlgn="base">
        <a:spcBef>
          <a:spcPct val="20000"/>
        </a:spcBef>
        <a:spcAft>
          <a:spcPct val="0"/>
        </a:spcAft>
        <a:buChar char="»"/>
        <a:defRPr>
          <a:solidFill>
            <a:schemeClr val="tx1"/>
          </a:solidFill>
          <a:latin typeface="+mn-lt"/>
          <a:ea typeface="+mn-ea"/>
        </a:defRPr>
      </a:lvl7pPr>
      <a:lvl8pPr marL="3151188" indent="-190500" algn="l" defTabSz="1019175" rtl="0" fontAlgn="base">
        <a:spcBef>
          <a:spcPct val="20000"/>
        </a:spcBef>
        <a:spcAft>
          <a:spcPct val="0"/>
        </a:spcAft>
        <a:buChar char="»"/>
        <a:defRPr>
          <a:solidFill>
            <a:schemeClr val="tx1"/>
          </a:solidFill>
          <a:latin typeface="+mn-lt"/>
          <a:ea typeface="+mn-ea"/>
        </a:defRPr>
      </a:lvl8pPr>
      <a:lvl9pPr marL="3608388" indent="-190500" algn="l" defTabSz="1019175"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lasses.engineering.wustl.edu/cse473/index.php/Main_P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ationsencyclopedia.com/WorldStats/CIA-Internet-Service-Providers-ISP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itbucke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0.e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268288" y="1338263"/>
            <a:ext cx="9790112" cy="1665287"/>
          </a:xfrm>
          <a:noFill/>
        </p:spPr>
        <p:txBody>
          <a:bodyPr/>
          <a:lstStyle/>
          <a:p>
            <a:pPr marL="739775" indent="-739775" eaLnBrk="1" hangingPunct="1"/>
            <a:r>
              <a:rPr lang="en-US" sz="4400" smtClean="0"/>
              <a:t>1. Introduction to Computer Networks</a:t>
            </a:r>
            <a:endParaRPr lang="en-US" i="1" dirty="0" smtClean="0"/>
          </a:p>
        </p:txBody>
      </p:sp>
      <p:sp>
        <p:nvSpPr>
          <p:cNvPr id="120835" name="Rectangle 3"/>
          <p:cNvSpPr>
            <a:spLocks noGrp="1" noChangeArrowheads="1"/>
          </p:cNvSpPr>
          <p:nvPr>
            <p:ph type="subTitle" idx="1"/>
          </p:nvPr>
        </p:nvSpPr>
        <p:spPr>
          <a:xfrm>
            <a:off x="91264" y="4084639"/>
            <a:ext cx="9607630" cy="3089883"/>
          </a:xfrm>
          <a:noFill/>
        </p:spPr>
        <p:txBody>
          <a:bodyPr/>
          <a:lstStyle/>
          <a:p>
            <a:pPr indent="339725" algn="l" eaLnBrk="1" hangingPunct="1">
              <a:buClr>
                <a:srgbClr val="50B1CB"/>
              </a:buClr>
              <a:buSzPct val="75000"/>
              <a:buFont typeface="Wingdings" charset="2"/>
              <a:buChar char="n"/>
            </a:pPr>
            <a:r>
              <a:rPr lang="en-US" sz="2800" dirty="0" smtClean="0"/>
              <a:t>Class Intro</a:t>
            </a:r>
          </a:p>
          <a:p>
            <a:pPr indent="339725" algn="l" eaLnBrk="1" hangingPunct="1">
              <a:buClr>
                <a:srgbClr val="50B1CB"/>
              </a:buClr>
              <a:buSzPct val="75000"/>
              <a:buFont typeface="Wingdings" charset="2"/>
              <a:buChar char="n"/>
            </a:pPr>
            <a:r>
              <a:rPr lang="en-US" sz="2800" dirty="0" smtClean="0"/>
              <a:t>Overview of packet switching and the </a:t>
            </a:r>
            <a:r>
              <a:rPr lang="en-US" sz="2800" b="1" u="sng" dirty="0" smtClean="0"/>
              <a:t>Internet</a:t>
            </a:r>
          </a:p>
          <a:p>
            <a:pPr indent="339725" algn="l" eaLnBrk="1" hangingPunct="1">
              <a:buClr>
                <a:srgbClr val="50B1CB"/>
              </a:buClr>
              <a:buSzPct val="75000"/>
              <a:buFont typeface="Wingdings" charset="2"/>
              <a:buChar char="n"/>
            </a:pPr>
            <a:r>
              <a:rPr lang="en-US" sz="2800" dirty="0" smtClean="0"/>
              <a:t>Packet switching performance</a:t>
            </a:r>
          </a:p>
          <a:p>
            <a:pPr indent="339725" algn="l" eaLnBrk="1" hangingPunct="1">
              <a:buClr>
                <a:srgbClr val="50B1CB"/>
              </a:buClr>
              <a:buSzPct val="75000"/>
              <a:buFont typeface="Wingdings" charset="2"/>
              <a:buChar char="n"/>
            </a:pPr>
            <a:r>
              <a:rPr lang="en-US" sz="2800" dirty="0" smtClean="0"/>
              <a:t>Structure of the </a:t>
            </a:r>
            <a:r>
              <a:rPr lang="en-US" sz="2800" b="1" u="sng" dirty="0" smtClean="0"/>
              <a:t>Internet</a:t>
            </a:r>
          </a:p>
          <a:p>
            <a:pPr indent="339725" algn="l" eaLnBrk="1" hangingPunct="1">
              <a:buClr>
                <a:srgbClr val="50B1CB"/>
              </a:buClr>
              <a:buSzPct val="75000"/>
              <a:buFont typeface="Wingdings" charset="2"/>
              <a:buChar char="n"/>
            </a:pPr>
            <a:r>
              <a:rPr lang="en-US" sz="2800" b="1" u="sng" dirty="0" smtClean="0"/>
              <a:t>Internet</a:t>
            </a:r>
            <a:r>
              <a:rPr lang="en-US" sz="2800" dirty="0" smtClean="0"/>
              <a:t> </a:t>
            </a:r>
            <a:r>
              <a:rPr lang="en-US" sz="2800" dirty="0"/>
              <a:t>p</a:t>
            </a:r>
            <a:r>
              <a:rPr lang="en-US" sz="2800" dirty="0" smtClean="0"/>
              <a:t>rotocol layers</a:t>
            </a:r>
          </a:p>
          <a:p>
            <a:pPr indent="339725" algn="l" eaLnBrk="1" hangingPunct="1">
              <a:buClr>
                <a:srgbClr val="50B1CB"/>
              </a:buClr>
              <a:buSzPct val="75000"/>
              <a:buFont typeface="Wingdings" charset="2"/>
              <a:buChar char="n"/>
            </a:pPr>
            <a:r>
              <a:rPr lang="en-US" sz="2800" b="1" u="sng" dirty="0" smtClean="0"/>
              <a:t>Internet</a:t>
            </a:r>
            <a:r>
              <a:rPr lang="en-US" sz="2800" dirty="0" smtClean="0"/>
              <a:t> security</a:t>
            </a:r>
          </a:p>
          <a:p>
            <a:pPr indent="339725" algn="l" eaLnBrk="1" hangingPunct="1">
              <a:buClr>
                <a:srgbClr val="50B1CB"/>
              </a:buClr>
              <a:buSzPct val="75000"/>
              <a:buFont typeface="Wingdings" charset="2"/>
              <a:buChar char="n"/>
            </a:pPr>
            <a:endParaRPr lang="en-US" sz="2800" dirty="0" smtClean="0"/>
          </a:p>
          <a:p>
            <a:pPr indent="339725" algn="l" eaLnBrk="1" hangingPunct="1">
              <a:buClr>
                <a:srgbClr val="50B1CB"/>
              </a:buClr>
              <a:buSzPct val="75000"/>
              <a:buFont typeface="Wingdings" charset="2"/>
              <a:buChar char="n"/>
            </a:pPr>
            <a:endParaRPr lang="en-US" sz="2800" dirty="0" smtClean="0"/>
          </a:p>
          <a:p>
            <a:pPr indent="339725" algn="l" eaLnBrk="1" hangingPunct="1">
              <a:buClr>
                <a:srgbClr val="50B1CB"/>
              </a:buClr>
              <a:buSzPct val="75000"/>
              <a:buFont typeface="Wingdings" charset="2"/>
              <a:buChar char="n"/>
            </a:pPr>
            <a:endParaRPr lang="en-US" sz="2800" dirty="0" smtClean="0"/>
          </a:p>
          <a:p>
            <a:pPr indent="339725" algn="l" eaLnBrk="1" hangingPunct="1">
              <a:buClr>
                <a:srgbClr val="50B1CB"/>
              </a:buClr>
              <a:buSzPct val="75000"/>
              <a:buFont typeface="Wingdings" charset="2"/>
              <a:buChar char="n"/>
            </a:pPr>
            <a:endParaRPr lang="en-US" sz="2800" dirty="0" smtClean="0"/>
          </a:p>
          <a:p>
            <a:pPr indent="339725" algn="l" eaLnBrk="1" hangingPunct="1">
              <a:buClr>
                <a:srgbClr val="50B1CB"/>
              </a:buClr>
              <a:buSzPct val="75000"/>
              <a:buFont typeface="Wingdings" charset="2"/>
              <a:buChar char="n"/>
            </a:pPr>
            <a:endParaRPr lang="en-US" sz="2800" dirty="0"/>
          </a:p>
        </p:txBody>
      </p:sp>
      <p:sp>
        <p:nvSpPr>
          <p:cNvPr id="4" name="Rectangle 4"/>
          <p:cNvSpPr>
            <a:spLocks noChangeArrowheads="1"/>
          </p:cNvSpPr>
          <p:nvPr/>
        </p:nvSpPr>
        <p:spPr bwMode="auto">
          <a:xfrm>
            <a:off x="89273" y="7089867"/>
            <a:ext cx="9525782" cy="612119"/>
          </a:xfrm>
          <a:prstGeom prst="rect">
            <a:avLst/>
          </a:prstGeom>
          <a:noFill/>
          <a:ln w="9525">
            <a:noFill/>
            <a:miter lim="800000"/>
            <a:headEnd/>
            <a:tailEnd/>
          </a:ln>
        </p:spPr>
        <p:txBody>
          <a:bodyPr lIns="101858" tIns="50929" rIns="101858" bIns="50929">
            <a:prstTxWarp prst="textNoShape">
              <a:avLst/>
            </a:prstTxWarp>
          </a:bodyPr>
          <a:lstStyle/>
          <a:p>
            <a:pPr algn="l" defTabSz="1019175" eaLnBrk="1" hangingPunct="1">
              <a:spcBef>
                <a:spcPct val="20000"/>
              </a:spcBef>
              <a:buClr>
                <a:srgbClr val="99FF99"/>
              </a:buClr>
              <a:buSzPct val="75000"/>
            </a:pPr>
            <a:r>
              <a:rPr lang="en-US" sz="2200" i="1" dirty="0" smtClean="0">
                <a:solidFill>
                  <a:schemeClr val="bg1"/>
                </a:solidFill>
                <a:latin typeface="Verdana" charset="0"/>
              </a:rPr>
              <a:t>Roch Guerin, </a:t>
            </a:r>
            <a:r>
              <a:rPr lang="en-US" sz="2200" i="1" smtClean="0">
                <a:solidFill>
                  <a:schemeClr val="bg1"/>
                </a:solidFill>
                <a:latin typeface="Verdana" charset="0"/>
              </a:rPr>
              <a:t>with adaptations </a:t>
            </a:r>
            <a:r>
              <a:rPr lang="en-US" sz="2200" i="1" dirty="0" smtClean="0">
                <a:solidFill>
                  <a:schemeClr val="bg1"/>
                </a:solidFill>
                <a:latin typeface="Verdana" charset="0"/>
              </a:rPr>
              <a:t>from Jon Turner and John </a:t>
            </a:r>
            <a:r>
              <a:rPr lang="en-US" sz="2200" i="1" dirty="0" err="1" smtClean="0">
                <a:solidFill>
                  <a:schemeClr val="bg1"/>
                </a:solidFill>
                <a:latin typeface="Verdana" charset="0"/>
              </a:rPr>
              <a:t>DeHart</a:t>
            </a:r>
            <a:endParaRPr lang="en-US" sz="2200" i="1" dirty="0">
              <a:solidFill>
                <a:schemeClr val="bg1"/>
              </a:solidFill>
              <a:latin typeface="Verdan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4831316"/>
            <a:ext cx="9893984" cy="2825086"/>
          </a:xfrm>
        </p:spPr>
        <p:txBody>
          <a:bodyPr>
            <a:normAutofit fontScale="55000" lnSpcReduction="20000"/>
          </a:bodyPr>
          <a:lstStyle/>
          <a:p>
            <a:pPr>
              <a:lnSpc>
                <a:spcPct val="120000"/>
              </a:lnSpc>
            </a:pPr>
            <a:r>
              <a:rPr lang="en-US" b="1" dirty="0" smtClean="0"/>
              <a:t>Version</a:t>
            </a:r>
            <a:r>
              <a:rPr lang="en-US" dirty="0" smtClean="0"/>
              <a:t> (4 bits): Value = 4 (0100) for IPv4</a:t>
            </a:r>
          </a:p>
          <a:p>
            <a:pPr>
              <a:lnSpc>
                <a:spcPct val="120000"/>
              </a:lnSpc>
            </a:pPr>
            <a:r>
              <a:rPr lang="en-US" dirty="0" smtClean="0"/>
              <a:t>IHL (4 bits):  Header length in 32-bit words</a:t>
            </a:r>
          </a:p>
          <a:p>
            <a:pPr>
              <a:lnSpc>
                <a:spcPct val="120000"/>
              </a:lnSpc>
            </a:pPr>
            <a:r>
              <a:rPr lang="en-US" dirty="0" smtClean="0"/>
              <a:t>DSCP: Differentiated Service Code Points (6 bits), Explicit Congestion Notification (2 bits)</a:t>
            </a:r>
          </a:p>
          <a:p>
            <a:pPr>
              <a:lnSpc>
                <a:spcPct val="120000"/>
              </a:lnSpc>
            </a:pPr>
            <a:r>
              <a:rPr lang="en-US" b="1" dirty="0" smtClean="0"/>
              <a:t>Total</a:t>
            </a:r>
            <a:r>
              <a:rPr lang="en-US" dirty="0" smtClean="0"/>
              <a:t> </a:t>
            </a:r>
            <a:r>
              <a:rPr lang="en-US" b="1" dirty="0" smtClean="0"/>
              <a:t>Length</a:t>
            </a:r>
            <a:r>
              <a:rPr lang="en-US" dirty="0" smtClean="0"/>
              <a:t> (16 bits):  </a:t>
            </a:r>
            <a:r>
              <a:rPr lang="en-US" dirty="0" err="1" smtClean="0"/>
              <a:t>Header+payload</a:t>
            </a:r>
            <a:r>
              <a:rPr lang="en-US" dirty="0" smtClean="0"/>
              <a:t> length in bytes (min=20bytes, max=65,535bytes)</a:t>
            </a:r>
          </a:p>
          <a:p>
            <a:pPr>
              <a:lnSpc>
                <a:spcPct val="120000"/>
              </a:lnSpc>
            </a:pPr>
            <a:r>
              <a:rPr lang="en-US" dirty="0" smtClean="0"/>
              <a:t>Identification (16 bits):  Identifies group of fragments</a:t>
            </a:r>
          </a:p>
          <a:p>
            <a:pPr>
              <a:lnSpc>
                <a:spcPct val="120000"/>
              </a:lnSpc>
            </a:pPr>
            <a:r>
              <a:rPr lang="en-US" dirty="0" smtClean="0"/>
              <a:t>Flags (3 bits): Specifies fragmentation status</a:t>
            </a:r>
          </a:p>
          <a:p>
            <a:pPr>
              <a:lnSpc>
                <a:spcPct val="120000"/>
              </a:lnSpc>
            </a:pPr>
            <a:r>
              <a:rPr lang="en-US" dirty="0" smtClean="0"/>
              <a:t>Fragment offset (13 bits): Location of fragment in original packet</a:t>
            </a:r>
          </a:p>
          <a:p>
            <a:pPr>
              <a:lnSpc>
                <a:spcPct val="120000"/>
              </a:lnSpc>
            </a:pPr>
            <a:r>
              <a:rPr lang="en-US" b="1" dirty="0" smtClean="0"/>
              <a:t>TTL</a:t>
            </a:r>
            <a:r>
              <a:rPr lang="en-US" dirty="0" smtClean="0"/>
              <a:t> (8 bits):  Decremented by one by each router. Packet is discarded when TTL reaches 0</a:t>
            </a:r>
          </a:p>
          <a:p>
            <a:pPr>
              <a:lnSpc>
                <a:spcPct val="120000"/>
              </a:lnSpc>
            </a:pPr>
            <a:r>
              <a:rPr lang="en-US" b="1" dirty="0" smtClean="0"/>
              <a:t>Protocol</a:t>
            </a:r>
            <a:r>
              <a:rPr lang="en-US" dirty="0" smtClean="0"/>
              <a:t> (8 bits):  Identifies protocol used in data payload (1: ICMP, 6: TCP, 17: UDP)</a:t>
            </a:r>
          </a:p>
          <a:p>
            <a:pPr>
              <a:lnSpc>
                <a:spcPct val="120000"/>
              </a:lnSpc>
            </a:pPr>
            <a:r>
              <a:rPr lang="en-US" dirty="0" smtClean="0"/>
              <a:t>Header Checksum (16 bits):  Error detection field</a:t>
            </a:r>
          </a:p>
          <a:p>
            <a:pPr>
              <a:lnSpc>
                <a:spcPct val="120000"/>
              </a:lnSpc>
            </a:pPr>
            <a:r>
              <a:rPr lang="en-US" dirty="0" smtClean="0"/>
              <a:t>Options: 1</a:t>
            </a:r>
            <a:r>
              <a:rPr lang="en-US" baseline="30000" dirty="0" smtClean="0"/>
              <a:t>st</a:t>
            </a:r>
            <a:r>
              <a:rPr lang="en-US" dirty="0" smtClean="0"/>
              <a:t> byte indicates presence/absence of option, 2</a:t>
            </a:r>
            <a:r>
              <a:rPr lang="en-US" baseline="30000" dirty="0" smtClean="0"/>
              <a:t>nd</a:t>
            </a:r>
            <a:r>
              <a:rPr lang="en-US" dirty="0" smtClean="0"/>
              <a:t> byte is option length, remaining bytes are option data</a:t>
            </a:r>
          </a:p>
        </p:txBody>
      </p:sp>
      <p:sp>
        <p:nvSpPr>
          <p:cNvPr id="2" name="Title 1"/>
          <p:cNvSpPr>
            <a:spLocks noGrp="1"/>
          </p:cNvSpPr>
          <p:nvPr>
            <p:ph type="title"/>
          </p:nvPr>
        </p:nvSpPr>
        <p:spPr>
          <a:xfrm>
            <a:off x="134938" y="562637"/>
            <a:ext cx="9625012" cy="949325"/>
          </a:xfrm>
        </p:spPr>
        <p:txBody>
          <a:bodyPr/>
          <a:lstStyle/>
          <a:p>
            <a:r>
              <a:rPr lang="en-US" dirty="0" smtClean="0"/>
              <a:t>Internet Packet Format (Version 4)</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10</a:t>
            </a:fld>
            <a:endParaRPr lang="en-US"/>
          </a:p>
        </p:txBody>
      </p:sp>
      <p:grpSp>
        <p:nvGrpSpPr>
          <p:cNvPr id="39" name="Group 38"/>
          <p:cNvGrpSpPr/>
          <p:nvPr/>
        </p:nvGrpSpPr>
        <p:grpSpPr>
          <a:xfrm>
            <a:off x="1257907" y="1555845"/>
            <a:ext cx="7754252" cy="3248167"/>
            <a:chOff x="1257907" y="1555845"/>
            <a:chExt cx="7754252" cy="3248167"/>
          </a:xfrm>
        </p:grpSpPr>
        <p:sp>
          <p:nvSpPr>
            <p:cNvPr id="7" name="Rectangle 6"/>
            <p:cNvSpPr/>
            <p:nvPr/>
          </p:nvSpPr>
          <p:spPr bwMode="auto">
            <a:xfrm>
              <a:off x="1364776" y="1569493"/>
              <a:ext cx="7301552" cy="3234519"/>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9" name="Straight Connector 8"/>
            <p:cNvCxnSpPr/>
            <p:nvPr/>
          </p:nvCxnSpPr>
          <p:spPr bwMode="auto">
            <a:xfrm>
              <a:off x="1351128" y="2047164"/>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 name="Straight Connector 9"/>
            <p:cNvCxnSpPr/>
            <p:nvPr/>
          </p:nvCxnSpPr>
          <p:spPr bwMode="auto">
            <a:xfrm>
              <a:off x="1367048" y="2499820"/>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p:cNvCxnSpPr/>
            <p:nvPr/>
          </p:nvCxnSpPr>
          <p:spPr bwMode="auto">
            <a:xfrm>
              <a:off x="1382968" y="2966124"/>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p:nvPr/>
          </p:nvCxnSpPr>
          <p:spPr bwMode="auto">
            <a:xfrm>
              <a:off x="1371592" y="3418780"/>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1360216" y="3871436"/>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a:off x="1348840" y="4324092"/>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2292824" y="1555845"/>
              <a:ext cx="0" cy="49131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3195864" y="1558117"/>
              <a:ext cx="0" cy="49131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5026968" y="1574037"/>
              <a:ext cx="9056" cy="138752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a:off x="5941384" y="2038069"/>
              <a:ext cx="0" cy="4572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3186760" y="2490725"/>
              <a:ext cx="0" cy="4572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6846696" y="3857797"/>
              <a:ext cx="0" cy="457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p:cNvSpPr txBox="1"/>
            <p:nvPr/>
          </p:nvSpPr>
          <p:spPr>
            <a:xfrm>
              <a:off x="1446663" y="1637729"/>
              <a:ext cx="914400" cy="369332"/>
            </a:xfrm>
            <a:prstGeom prst="rect">
              <a:avLst/>
            </a:prstGeom>
            <a:noFill/>
          </p:spPr>
          <p:txBody>
            <a:bodyPr wrap="square" lIns="0" rIns="0" rtlCol="0">
              <a:spAutoFit/>
            </a:bodyPr>
            <a:lstStyle/>
            <a:p>
              <a:pPr algn="l"/>
              <a:r>
                <a:rPr lang="en-US" b="1" dirty="0" smtClean="0">
                  <a:latin typeface="Arial" pitchFamily="34" charset="0"/>
                  <a:cs typeface="Arial" pitchFamily="34" charset="0"/>
                </a:rPr>
                <a:t>Version</a:t>
              </a:r>
              <a:endParaRPr lang="en-US" b="1" dirty="0">
                <a:latin typeface="Arial" pitchFamily="34" charset="0"/>
                <a:cs typeface="Arial" pitchFamily="34" charset="0"/>
              </a:endParaRPr>
            </a:p>
          </p:txBody>
        </p:sp>
        <p:sp>
          <p:nvSpPr>
            <p:cNvPr id="24" name="TextBox 23"/>
            <p:cNvSpPr txBox="1"/>
            <p:nvPr/>
          </p:nvSpPr>
          <p:spPr>
            <a:xfrm>
              <a:off x="2581719" y="1626353"/>
              <a:ext cx="598213"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IHL</a:t>
              </a:r>
              <a:endParaRPr lang="en-US" dirty="0">
                <a:latin typeface="Arial" pitchFamily="34" charset="0"/>
                <a:cs typeface="Arial" pitchFamily="34" charset="0"/>
              </a:endParaRPr>
            </a:p>
          </p:txBody>
        </p:sp>
        <p:sp>
          <p:nvSpPr>
            <p:cNvPr id="25" name="TextBox 24"/>
            <p:cNvSpPr txBox="1"/>
            <p:nvPr/>
          </p:nvSpPr>
          <p:spPr>
            <a:xfrm>
              <a:off x="3466534" y="1614977"/>
              <a:ext cx="1282889"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DSCP+ECN</a:t>
              </a:r>
              <a:endParaRPr lang="en-US" dirty="0">
                <a:latin typeface="Arial" pitchFamily="34" charset="0"/>
                <a:cs typeface="Arial" pitchFamily="34" charset="0"/>
              </a:endParaRPr>
            </a:p>
          </p:txBody>
        </p:sp>
        <p:sp>
          <p:nvSpPr>
            <p:cNvPr id="26" name="TextBox 25"/>
            <p:cNvSpPr txBox="1"/>
            <p:nvPr/>
          </p:nvSpPr>
          <p:spPr>
            <a:xfrm>
              <a:off x="6093798" y="1603601"/>
              <a:ext cx="1658129" cy="369332"/>
            </a:xfrm>
            <a:prstGeom prst="rect">
              <a:avLst/>
            </a:prstGeom>
            <a:noFill/>
          </p:spPr>
          <p:txBody>
            <a:bodyPr wrap="square" lIns="0" rIns="0" rtlCol="0">
              <a:spAutoFit/>
            </a:bodyPr>
            <a:lstStyle/>
            <a:p>
              <a:pPr algn="l"/>
              <a:r>
                <a:rPr lang="en-US" b="1" dirty="0" smtClean="0">
                  <a:latin typeface="Arial" pitchFamily="34" charset="0"/>
                  <a:cs typeface="Arial" pitchFamily="34" charset="0"/>
                </a:rPr>
                <a:t>Total Length</a:t>
              </a:r>
              <a:endParaRPr lang="en-US" b="1" dirty="0">
                <a:latin typeface="Arial" pitchFamily="34" charset="0"/>
                <a:cs typeface="Arial" pitchFamily="34" charset="0"/>
              </a:endParaRPr>
            </a:p>
          </p:txBody>
        </p:sp>
        <p:sp>
          <p:nvSpPr>
            <p:cNvPr id="27" name="TextBox 26"/>
            <p:cNvSpPr txBox="1"/>
            <p:nvPr/>
          </p:nvSpPr>
          <p:spPr>
            <a:xfrm>
              <a:off x="6409974" y="2083553"/>
              <a:ext cx="1658129"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Fragment Offset</a:t>
              </a:r>
              <a:endParaRPr lang="en-US" dirty="0">
                <a:latin typeface="Arial" pitchFamily="34" charset="0"/>
                <a:cs typeface="Arial" pitchFamily="34" charset="0"/>
              </a:endParaRPr>
            </a:p>
          </p:txBody>
        </p:sp>
        <p:sp>
          <p:nvSpPr>
            <p:cNvPr id="28" name="TextBox 27"/>
            <p:cNvSpPr txBox="1"/>
            <p:nvPr/>
          </p:nvSpPr>
          <p:spPr>
            <a:xfrm>
              <a:off x="5907269" y="2563505"/>
              <a:ext cx="2035725"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Header Checksum</a:t>
              </a:r>
              <a:endParaRPr lang="en-US" dirty="0">
                <a:latin typeface="Arial" pitchFamily="34" charset="0"/>
                <a:cs typeface="Arial" pitchFamily="34" charset="0"/>
              </a:endParaRPr>
            </a:p>
          </p:txBody>
        </p:sp>
        <p:sp>
          <p:nvSpPr>
            <p:cNvPr id="29" name="TextBox 28"/>
            <p:cNvSpPr txBox="1"/>
            <p:nvPr/>
          </p:nvSpPr>
          <p:spPr>
            <a:xfrm>
              <a:off x="2170045" y="2088113"/>
              <a:ext cx="2035725" cy="369332"/>
            </a:xfrm>
            <a:prstGeom prst="rect">
              <a:avLst/>
            </a:prstGeom>
            <a:noFill/>
          </p:spPr>
          <p:txBody>
            <a:bodyPr wrap="square" lIns="0" rIns="0" rtlCol="0">
              <a:spAutoFit/>
            </a:bodyPr>
            <a:lstStyle/>
            <a:p>
              <a:pPr algn="ctr"/>
              <a:r>
                <a:rPr lang="en-US" dirty="0" smtClean="0">
                  <a:latin typeface="Arial" pitchFamily="34" charset="0"/>
                  <a:cs typeface="Arial" pitchFamily="34" charset="0"/>
                </a:rPr>
                <a:t>Identification</a:t>
              </a:r>
              <a:endParaRPr lang="en-US" dirty="0">
                <a:latin typeface="Arial" pitchFamily="34" charset="0"/>
                <a:cs typeface="Arial" pitchFamily="34" charset="0"/>
              </a:endParaRPr>
            </a:p>
          </p:txBody>
        </p:sp>
        <p:sp>
          <p:nvSpPr>
            <p:cNvPr id="30" name="TextBox 29"/>
            <p:cNvSpPr txBox="1"/>
            <p:nvPr/>
          </p:nvSpPr>
          <p:spPr>
            <a:xfrm>
              <a:off x="1257907" y="2554416"/>
              <a:ext cx="2035725" cy="369332"/>
            </a:xfrm>
            <a:prstGeom prst="rect">
              <a:avLst/>
            </a:prstGeom>
            <a:noFill/>
          </p:spPr>
          <p:txBody>
            <a:bodyPr wrap="square" lIns="0" rIns="0" rtlCol="0">
              <a:spAutoFit/>
            </a:bodyPr>
            <a:lstStyle/>
            <a:p>
              <a:pPr algn="ctr"/>
              <a:r>
                <a:rPr lang="en-US" b="1" dirty="0" smtClean="0">
                  <a:latin typeface="Arial" pitchFamily="34" charset="0"/>
                  <a:cs typeface="Arial" pitchFamily="34" charset="0"/>
                </a:rPr>
                <a:t>Time To Live</a:t>
              </a:r>
              <a:endParaRPr lang="en-US" b="1" dirty="0">
                <a:latin typeface="Arial" pitchFamily="34" charset="0"/>
                <a:cs typeface="Arial" pitchFamily="34" charset="0"/>
              </a:endParaRPr>
            </a:p>
          </p:txBody>
        </p:sp>
        <p:sp>
          <p:nvSpPr>
            <p:cNvPr id="31" name="TextBox 30"/>
            <p:cNvSpPr txBox="1"/>
            <p:nvPr/>
          </p:nvSpPr>
          <p:spPr>
            <a:xfrm>
              <a:off x="3102665" y="2556687"/>
              <a:ext cx="2035725" cy="369332"/>
            </a:xfrm>
            <a:prstGeom prst="rect">
              <a:avLst/>
            </a:prstGeom>
            <a:noFill/>
          </p:spPr>
          <p:txBody>
            <a:bodyPr wrap="square" lIns="0" rIns="0" rtlCol="0">
              <a:spAutoFit/>
            </a:bodyPr>
            <a:lstStyle/>
            <a:p>
              <a:pPr algn="ctr"/>
              <a:r>
                <a:rPr lang="en-US" b="1" dirty="0" smtClean="0">
                  <a:latin typeface="Arial" pitchFamily="34" charset="0"/>
                  <a:cs typeface="Arial" pitchFamily="34" charset="0"/>
                </a:rPr>
                <a:t>Protocol</a:t>
              </a:r>
              <a:endParaRPr lang="en-US" b="1" dirty="0">
                <a:latin typeface="Arial" pitchFamily="34" charset="0"/>
                <a:cs typeface="Arial" pitchFamily="34" charset="0"/>
              </a:endParaRPr>
            </a:p>
          </p:txBody>
        </p:sp>
        <p:sp>
          <p:nvSpPr>
            <p:cNvPr id="32" name="TextBox 31"/>
            <p:cNvSpPr txBox="1"/>
            <p:nvPr/>
          </p:nvSpPr>
          <p:spPr>
            <a:xfrm>
              <a:off x="2540023" y="3009334"/>
              <a:ext cx="4688066" cy="369332"/>
            </a:xfrm>
            <a:prstGeom prst="rect">
              <a:avLst/>
            </a:prstGeom>
            <a:noFill/>
          </p:spPr>
          <p:txBody>
            <a:bodyPr wrap="square" lIns="0" rIns="0" rtlCol="0">
              <a:spAutoFit/>
            </a:bodyPr>
            <a:lstStyle/>
            <a:p>
              <a:pPr algn="ctr"/>
              <a:r>
                <a:rPr lang="en-US" b="1" dirty="0" smtClean="0">
                  <a:latin typeface="Arial" pitchFamily="34" charset="0"/>
                  <a:cs typeface="Arial" pitchFamily="34" charset="0"/>
                </a:rPr>
                <a:t>Source IP Address </a:t>
              </a:r>
              <a:r>
                <a:rPr lang="en-US" dirty="0" smtClean="0">
                  <a:latin typeface="Arial" pitchFamily="34" charset="0"/>
                  <a:cs typeface="Arial" pitchFamily="34" charset="0"/>
                </a:rPr>
                <a:t>(32 bits):  </a:t>
              </a:r>
              <a:r>
                <a:rPr lang="en-US" b="1" dirty="0" smtClean="0">
                  <a:latin typeface="Arial" pitchFamily="34" charset="0"/>
                  <a:cs typeface="Arial" pitchFamily="34" charset="0"/>
                </a:rPr>
                <a:t>1.2.3.4</a:t>
              </a:r>
              <a:endParaRPr lang="en-US" b="1" dirty="0">
                <a:latin typeface="Arial" pitchFamily="34" charset="0"/>
                <a:cs typeface="Arial" pitchFamily="34" charset="0"/>
              </a:endParaRPr>
            </a:p>
          </p:txBody>
        </p:sp>
        <p:sp>
          <p:nvSpPr>
            <p:cNvPr id="33" name="TextBox 32"/>
            <p:cNvSpPr txBox="1"/>
            <p:nvPr/>
          </p:nvSpPr>
          <p:spPr>
            <a:xfrm>
              <a:off x="2560843" y="3461981"/>
              <a:ext cx="4721680" cy="369332"/>
            </a:xfrm>
            <a:prstGeom prst="rect">
              <a:avLst/>
            </a:prstGeom>
            <a:noFill/>
          </p:spPr>
          <p:txBody>
            <a:bodyPr wrap="square" lIns="0" rIns="0" rtlCol="0">
              <a:spAutoFit/>
            </a:bodyPr>
            <a:lstStyle/>
            <a:p>
              <a:pPr algn="ctr"/>
              <a:r>
                <a:rPr lang="en-US" b="1" dirty="0" smtClean="0">
                  <a:latin typeface="Arial" pitchFamily="34" charset="0"/>
                  <a:cs typeface="Arial" pitchFamily="34" charset="0"/>
                </a:rPr>
                <a:t>Destination IP Address</a:t>
              </a:r>
              <a:r>
                <a:rPr lang="en-US" dirty="0" smtClean="0">
                  <a:latin typeface="Arial" pitchFamily="34" charset="0"/>
                  <a:cs typeface="Arial" pitchFamily="34" charset="0"/>
                </a:rPr>
                <a:t> (32 bits):  </a:t>
              </a:r>
              <a:r>
                <a:rPr lang="en-US" b="1" dirty="0" smtClean="0">
                  <a:latin typeface="Arial" pitchFamily="34" charset="0"/>
                  <a:cs typeface="Arial" pitchFamily="34" charset="0"/>
                </a:rPr>
                <a:t>5.6.7.8</a:t>
              </a:r>
              <a:endParaRPr lang="en-US" b="1" dirty="0">
                <a:latin typeface="Arial" pitchFamily="34" charset="0"/>
                <a:cs typeface="Arial" pitchFamily="34" charset="0"/>
              </a:endParaRPr>
            </a:p>
          </p:txBody>
        </p:sp>
        <p:sp>
          <p:nvSpPr>
            <p:cNvPr id="34" name="TextBox 33"/>
            <p:cNvSpPr txBox="1"/>
            <p:nvPr/>
          </p:nvSpPr>
          <p:spPr>
            <a:xfrm>
              <a:off x="2863889" y="3914628"/>
              <a:ext cx="2461014" cy="369332"/>
            </a:xfrm>
            <a:prstGeom prst="rect">
              <a:avLst/>
            </a:prstGeom>
            <a:noFill/>
          </p:spPr>
          <p:txBody>
            <a:bodyPr wrap="square" lIns="0" rIns="0" rtlCol="0">
              <a:spAutoFit/>
            </a:bodyPr>
            <a:lstStyle/>
            <a:p>
              <a:pPr algn="ctr"/>
              <a:r>
                <a:rPr lang="en-US" dirty="0" smtClean="0">
                  <a:latin typeface="Arial" pitchFamily="34" charset="0"/>
                  <a:cs typeface="Arial" pitchFamily="34" charset="0"/>
                </a:rPr>
                <a:t>Options</a:t>
              </a:r>
              <a:endParaRPr lang="en-US" dirty="0">
                <a:latin typeface="Arial" pitchFamily="34" charset="0"/>
                <a:cs typeface="Arial" pitchFamily="34" charset="0"/>
              </a:endParaRPr>
            </a:p>
          </p:txBody>
        </p:sp>
        <p:sp>
          <p:nvSpPr>
            <p:cNvPr id="35" name="TextBox 34"/>
            <p:cNvSpPr txBox="1"/>
            <p:nvPr/>
          </p:nvSpPr>
          <p:spPr>
            <a:xfrm>
              <a:off x="6551145" y="3916891"/>
              <a:ext cx="2461014" cy="369332"/>
            </a:xfrm>
            <a:prstGeom prst="rect">
              <a:avLst/>
            </a:prstGeom>
            <a:noFill/>
          </p:spPr>
          <p:txBody>
            <a:bodyPr wrap="square" lIns="0" rIns="0" rtlCol="0">
              <a:spAutoFit/>
            </a:bodyPr>
            <a:lstStyle/>
            <a:p>
              <a:pPr algn="ctr"/>
              <a:r>
                <a:rPr lang="en-US" dirty="0" smtClean="0">
                  <a:latin typeface="Arial" pitchFamily="34" charset="0"/>
                  <a:cs typeface="Arial" pitchFamily="34" charset="0"/>
                </a:rPr>
                <a:t>Padding</a:t>
              </a:r>
              <a:endParaRPr lang="en-US" dirty="0">
                <a:latin typeface="Arial" pitchFamily="34" charset="0"/>
                <a:cs typeface="Arial" pitchFamily="34" charset="0"/>
              </a:endParaRPr>
            </a:p>
          </p:txBody>
        </p:sp>
        <p:sp>
          <p:nvSpPr>
            <p:cNvPr id="36" name="TextBox 35"/>
            <p:cNvSpPr txBox="1"/>
            <p:nvPr/>
          </p:nvSpPr>
          <p:spPr>
            <a:xfrm>
              <a:off x="3796671" y="4383178"/>
              <a:ext cx="2461014" cy="369332"/>
            </a:xfrm>
            <a:prstGeom prst="rect">
              <a:avLst/>
            </a:prstGeom>
            <a:noFill/>
          </p:spPr>
          <p:txBody>
            <a:bodyPr wrap="square" lIns="0" rIns="0" rtlCol="0">
              <a:spAutoFit/>
            </a:bodyPr>
            <a:lstStyle/>
            <a:p>
              <a:pPr algn="ctr"/>
              <a:r>
                <a:rPr lang="en-US" dirty="0" smtClean="0">
                  <a:latin typeface="Arial" pitchFamily="34" charset="0"/>
                  <a:cs typeface="Arial" pitchFamily="34" charset="0"/>
                </a:rPr>
                <a:t>…. Payload ….</a:t>
              </a:r>
              <a:endParaRPr lang="en-US" dirty="0">
                <a:latin typeface="Arial" pitchFamily="34" charset="0"/>
                <a:cs typeface="Arial" pitchFamily="34" charset="0"/>
              </a:endParaRPr>
            </a:p>
          </p:txBody>
        </p:sp>
        <p:sp>
          <p:nvSpPr>
            <p:cNvPr id="38" name="TextBox 37"/>
            <p:cNvSpPr txBox="1"/>
            <p:nvPr/>
          </p:nvSpPr>
          <p:spPr>
            <a:xfrm>
              <a:off x="5042882" y="2094924"/>
              <a:ext cx="896168" cy="369332"/>
            </a:xfrm>
            <a:prstGeom prst="rect">
              <a:avLst/>
            </a:prstGeom>
            <a:noFill/>
          </p:spPr>
          <p:txBody>
            <a:bodyPr wrap="square" lIns="0" rIns="0" rtlCol="0">
              <a:spAutoFit/>
            </a:bodyPr>
            <a:lstStyle/>
            <a:p>
              <a:pPr algn="ctr"/>
              <a:r>
                <a:rPr lang="en-US" dirty="0" smtClean="0">
                  <a:latin typeface="Arial" pitchFamily="34" charset="0"/>
                  <a:cs typeface="Arial" pitchFamily="34" charset="0"/>
                </a:rPr>
                <a:t>Flags</a:t>
              </a:r>
              <a:endParaRPr lang="en-US"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4831316"/>
            <a:ext cx="9893984" cy="2825086"/>
          </a:xfrm>
        </p:spPr>
        <p:txBody>
          <a:bodyPr>
            <a:normAutofit fontScale="62500" lnSpcReduction="20000"/>
          </a:bodyPr>
          <a:lstStyle/>
          <a:p>
            <a:pPr>
              <a:lnSpc>
                <a:spcPct val="120000"/>
              </a:lnSpc>
            </a:pPr>
            <a:r>
              <a:rPr lang="en-US" dirty="0" smtClean="0"/>
              <a:t>Version (4 bits):  IPv6 (0110)</a:t>
            </a:r>
          </a:p>
          <a:p>
            <a:pPr>
              <a:lnSpc>
                <a:spcPct val="120000"/>
              </a:lnSpc>
            </a:pPr>
            <a:r>
              <a:rPr lang="en-US" dirty="0" smtClean="0"/>
              <a:t>Traffic Class: 6 bits for DSCP, 2 bits for ECN  (same as IPv4)</a:t>
            </a:r>
          </a:p>
          <a:p>
            <a:pPr>
              <a:lnSpc>
                <a:spcPct val="120000"/>
              </a:lnSpc>
            </a:pPr>
            <a:r>
              <a:rPr lang="en-US" dirty="0" smtClean="0"/>
              <a:t>Flow Label (20 bits): For faster, more deterministic forwarding of individual “flows”</a:t>
            </a:r>
          </a:p>
          <a:p>
            <a:pPr>
              <a:lnSpc>
                <a:spcPct val="120000"/>
              </a:lnSpc>
            </a:pPr>
            <a:r>
              <a:rPr lang="en-US" dirty="0" smtClean="0"/>
              <a:t>Payload Length (16 bits): Payload size in bytes, including extension headers (set to 0 for jumbo payloads – indicated in extension header)</a:t>
            </a:r>
          </a:p>
          <a:p>
            <a:pPr>
              <a:lnSpc>
                <a:spcPct val="120000"/>
              </a:lnSpc>
            </a:pPr>
            <a:r>
              <a:rPr lang="en-US" dirty="0" smtClean="0"/>
              <a:t>Next Header (8 bits): Type of next header, if any, including transport headers</a:t>
            </a:r>
          </a:p>
          <a:p>
            <a:pPr>
              <a:lnSpc>
                <a:spcPct val="120000"/>
              </a:lnSpc>
            </a:pPr>
            <a:r>
              <a:rPr lang="en-US" dirty="0" smtClean="0"/>
              <a:t>Hop Limit (8 bits): Equivalent to IPv4 TTL</a:t>
            </a:r>
          </a:p>
          <a:p>
            <a:pPr>
              <a:lnSpc>
                <a:spcPct val="120000"/>
              </a:lnSpc>
            </a:pPr>
            <a:endParaRPr lang="en-US" dirty="0" smtClean="0"/>
          </a:p>
          <a:p>
            <a:pPr>
              <a:lnSpc>
                <a:spcPct val="120000"/>
              </a:lnSpc>
            </a:pPr>
            <a:r>
              <a:rPr lang="en-US" dirty="0" smtClean="0"/>
              <a:t>Note:  No header checksum (assumes that link layer does error detection)</a:t>
            </a:r>
          </a:p>
        </p:txBody>
      </p:sp>
      <p:sp>
        <p:nvSpPr>
          <p:cNvPr id="2" name="Title 1"/>
          <p:cNvSpPr>
            <a:spLocks noGrp="1"/>
          </p:cNvSpPr>
          <p:nvPr>
            <p:ph type="title"/>
          </p:nvPr>
        </p:nvSpPr>
        <p:spPr>
          <a:xfrm>
            <a:off x="134938" y="562637"/>
            <a:ext cx="9625012" cy="949325"/>
          </a:xfrm>
        </p:spPr>
        <p:txBody>
          <a:bodyPr/>
          <a:lstStyle/>
          <a:p>
            <a:r>
              <a:rPr lang="en-US" dirty="0" smtClean="0"/>
              <a:t>Internet Packet Format (Version 6)</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11</a:t>
            </a:fld>
            <a:endParaRPr lang="en-US"/>
          </a:p>
        </p:txBody>
      </p:sp>
      <p:sp>
        <p:nvSpPr>
          <p:cNvPr id="7" name="Rectangle 6"/>
          <p:cNvSpPr/>
          <p:nvPr/>
        </p:nvSpPr>
        <p:spPr bwMode="auto">
          <a:xfrm>
            <a:off x="1364776" y="1569493"/>
            <a:ext cx="7301552" cy="3234519"/>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9" name="Straight Connector 8"/>
          <p:cNvCxnSpPr/>
          <p:nvPr/>
        </p:nvCxnSpPr>
        <p:spPr bwMode="auto">
          <a:xfrm>
            <a:off x="1351128" y="2047164"/>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 name="Straight Connector 9"/>
          <p:cNvCxnSpPr/>
          <p:nvPr/>
        </p:nvCxnSpPr>
        <p:spPr bwMode="auto">
          <a:xfrm>
            <a:off x="1367048" y="2499820"/>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1360216" y="3639420"/>
            <a:ext cx="7315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2292824" y="1555845"/>
            <a:ext cx="0" cy="49131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a:off x="5026968" y="2038069"/>
            <a:ext cx="0" cy="457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p:cNvSpPr txBox="1"/>
          <p:nvPr/>
        </p:nvSpPr>
        <p:spPr>
          <a:xfrm>
            <a:off x="1446663" y="1637729"/>
            <a:ext cx="914400"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Version</a:t>
            </a:r>
            <a:endParaRPr lang="en-US" dirty="0">
              <a:latin typeface="Arial" pitchFamily="34" charset="0"/>
              <a:cs typeface="Arial" pitchFamily="34" charset="0"/>
            </a:endParaRPr>
          </a:p>
        </p:txBody>
      </p:sp>
      <p:sp>
        <p:nvSpPr>
          <p:cNvPr id="24" name="TextBox 23"/>
          <p:cNvSpPr txBox="1"/>
          <p:nvPr/>
        </p:nvSpPr>
        <p:spPr>
          <a:xfrm>
            <a:off x="2581719" y="1626353"/>
            <a:ext cx="1594496"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Traffic Class</a:t>
            </a:r>
            <a:endParaRPr lang="en-US" dirty="0">
              <a:latin typeface="Arial" pitchFamily="34" charset="0"/>
              <a:cs typeface="Arial" pitchFamily="34" charset="0"/>
            </a:endParaRPr>
          </a:p>
        </p:txBody>
      </p:sp>
      <p:sp>
        <p:nvSpPr>
          <p:cNvPr id="26" name="TextBox 25"/>
          <p:cNvSpPr txBox="1"/>
          <p:nvPr/>
        </p:nvSpPr>
        <p:spPr>
          <a:xfrm>
            <a:off x="5465990" y="1603601"/>
            <a:ext cx="1658129"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Flow Label</a:t>
            </a:r>
            <a:endParaRPr lang="en-US" dirty="0">
              <a:latin typeface="Arial" pitchFamily="34" charset="0"/>
              <a:cs typeface="Arial" pitchFamily="34" charset="0"/>
            </a:endParaRPr>
          </a:p>
        </p:txBody>
      </p:sp>
      <p:sp>
        <p:nvSpPr>
          <p:cNvPr id="27" name="TextBox 26"/>
          <p:cNvSpPr txBox="1"/>
          <p:nvPr/>
        </p:nvSpPr>
        <p:spPr>
          <a:xfrm>
            <a:off x="5345431" y="2083553"/>
            <a:ext cx="1369250"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Next Header</a:t>
            </a:r>
            <a:endParaRPr lang="en-US" dirty="0">
              <a:latin typeface="Arial" pitchFamily="34" charset="0"/>
              <a:cs typeface="Arial" pitchFamily="34" charset="0"/>
            </a:endParaRPr>
          </a:p>
        </p:txBody>
      </p:sp>
      <p:sp>
        <p:nvSpPr>
          <p:cNvPr id="29" name="TextBox 28"/>
          <p:cNvSpPr txBox="1"/>
          <p:nvPr/>
        </p:nvSpPr>
        <p:spPr>
          <a:xfrm>
            <a:off x="2170045" y="2088113"/>
            <a:ext cx="2035725" cy="369332"/>
          </a:xfrm>
          <a:prstGeom prst="rect">
            <a:avLst/>
          </a:prstGeom>
          <a:noFill/>
        </p:spPr>
        <p:txBody>
          <a:bodyPr wrap="square" lIns="0" rIns="0" rtlCol="0">
            <a:spAutoFit/>
          </a:bodyPr>
          <a:lstStyle/>
          <a:p>
            <a:pPr algn="ctr"/>
            <a:r>
              <a:rPr lang="en-US" dirty="0" smtClean="0">
                <a:latin typeface="Arial" pitchFamily="34" charset="0"/>
                <a:cs typeface="Arial" pitchFamily="34" charset="0"/>
              </a:rPr>
              <a:t>Payload Length</a:t>
            </a:r>
            <a:endParaRPr lang="en-US" dirty="0">
              <a:latin typeface="Arial" pitchFamily="34" charset="0"/>
              <a:cs typeface="Arial" pitchFamily="34" charset="0"/>
            </a:endParaRPr>
          </a:p>
        </p:txBody>
      </p:sp>
      <p:sp>
        <p:nvSpPr>
          <p:cNvPr id="32" name="TextBox 31"/>
          <p:cNvSpPr txBox="1"/>
          <p:nvPr/>
        </p:nvSpPr>
        <p:spPr>
          <a:xfrm>
            <a:off x="2166257" y="2750022"/>
            <a:ext cx="6150429" cy="923330"/>
          </a:xfrm>
          <a:prstGeom prst="rect">
            <a:avLst/>
          </a:prstGeom>
          <a:noFill/>
        </p:spPr>
        <p:txBody>
          <a:bodyPr wrap="square" lIns="0" rIns="0" rtlCol="0">
            <a:spAutoFit/>
          </a:bodyPr>
          <a:lstStyle/>
          <a:p>
            <a:pPr algn="ctr"/>
            <a:r>
              <a:rPr lang="en-US" dirty="0" smtClean="0">
                <a:latin typeface="Arial" pitchFamily="34" charset="0"/>
                <a:cs typeface="Arial" pitchFamily="34" charset="0"/>
              </a:rPr>
              <a:t>Source IP Address (128 bits)</a:t>
            </a:r>
          </a:p>
          <a:p>
            <a:pPr algn="ctr"/>
            <a:r>
              <a:rPr lang="en-US" dirty="0" smtClean="0">
                <a:latin typeface="Arial" pitchFamily="34" charset="0"/>
                <a:cs typeface="Arial" pitchFamily="34" charset="0"/>
              </a:rPr>
              <a:t>2001:0DA8:E800:0000:0260:3EFF:FE47:0001</a:t>
            </a:r>
          </a:p>
          <a:p>
            <a:pPr algn="ctr"/>
            <a:endParaRPr lang="en-US" dirty="0">
              <a:latin typeface="Arial" pitchFamily="34" charset="0"/>
              <a:cs typeface="Arial" pitchFamily="34" charset="0"/>
            </a:endParaRPr>
          </a:p>
        </p:txBody>
      </p:sp>
      <p:sp>
        <p:nvSpPr>
          <p:cNvPr id="33" name="TextBox 32"/>
          <p:cNvSpPr txBox="1"/>
          <p:nvPr/>
        </p:nvSpPr>
        <p:spPr>
          <a:xfrm>
            <a:off x="2612589" y="3898879"/>
            <a:ext cx="5284758" cy="646331"/>
          </a:xfrm>
          <a:prstGeom prst="rect">
            <a:avLst/>
          </a:prstGeom>
          <a:noFill/>
        </p:spPr>
        <p:txBody>
          <a:bodyPr wrap="square" lIns="0" rIns="0" rtlCol="0">
            <a:spAutoFit/>
          </a:bodyPr>
          <a:lstStyle/>
          <a:p>
            <a:pPr algn="ctr"/>
            <a:r>
              <a:rPr lang="en-US" dirty="0" smtClean="0">
                <a:latin typeface="Arial" pitchFamily="34" charset="0"/>
                <a:cs typeface="Arial" pitchFamily="34" charset="0"/>
              </a:rPr>
              <a:t>Destination IP Address (128 bits)</a:t>
            </a:r>
          </a:p>
          <a:p>
            <a:pPr algn="ctr"/>
            <a:r>
              <a:rPr lang="en-US" dirty="0" smtClean="0">
                <a:latin typeface="Arial" pitchFamily="34" charset="0"/>
                <a:cs typeface="Arial" pitchFamily="34" charset="0"/>
              </a:rPr>
              <a:t>2400:DA56:FF10:AA34:100B:7BC1:D50A:0056</a:t>
            </a:r>
            <a:endParaRPr lang="en-US" dirty="0">
              <a:latin typeface="Arial" pitchFamily="34" charset="0"/>
              <a:cs typeface="Arial" pitchFamily="34" charset="0"/>
            </a:endParaRPr>
          </a:p>
        </p:txBody>
      </p:sp>
      <p:cxnSp>
        <p:nvCxnSpPr>
          <p:cNvPr id="41" name="Straight Connector 40"/>
          <p:cNvCxnSpPr/>
          <p:nvPr/>
        </p:nvCxnSpPr>
        <p:spPr bwMode="auto">
          <a:xfrm>
            <a:off x="4110280" y="1558117"/>
            <a:ext cx="0" cy="49131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2" name="Straight Connector 41"/>
          <p:cNvCxnSpPr/>
          <p:nvPr/>
        </p:nvCxnSpPr>
        <p:spPr bwMode="auto">
          <a:xfrm>
            <a:off x="6844424" y="2040341"/>
            <a:ext cx="0" cy="457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3" name="TextBox 42"/>
          <p:cNvSpPr txBox="1"/>
          <p:nvPr/>
        </p:nvSpPr>
        <p:spPr>
          <a:xfrm>
            <a:off x="7080999" y="2085825"/>
            <a:ext cx="1369250" cy="369332"/>
          </a:xfrm>
          <a:prstGeom prst="rect">
            <a:avLst/>
          </a:prstGeom>
          <a:noFill/>
        </p:spPr>
        <p:txBody>
          <a:bodyPr wrap="square" lIns="0" rIns="0" rtlCol="0">
            <a:spAutoFit/>
          </a:bodyPr>
          <a:lstStyle/>
          <a:p>
            <a:pPr algn="l"/>
            <a:r>
              <a:rPr lang="en-US" dirty="0" smtClean="0">
                <a:latin typeface="Arial" pitchFamily="34" charset="0"/>
                <a:cs typeface="Arial" pitchFamily="34" charset="0"/>
              </a:rPr>
              <a:t>Hop Limit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801503"/>
            <a:ext cx="9545641" cy="5363571"/>
          </a:xfrm>
        </p:spPr>
        <p:txBody>
          <a:bodyPr/>
          <a:lstStyle/>
          <a:p>
            <a:r>
              <a:rPr lang="en-US" dirty="0" smtClean="0"/>
              <a:t>IPv4:  32 bits (4x8) – 2</a:t>
            </a:r>
            <a:r>
              <a:rPr lang="en-US" baseline="30000" dirty="0" smtClean="0"/>
              <a:t>32</a:t>
            </a:r>
            <a:r>
              <a:rPr lang="en-US" dirty="0" smtClean="0"/>
              <a:t> distinct addresses</a:t>
            </a:r>
          </a:p>
          <a:p>
            <a:pPr lvl="1"/>
            <a:r>
              <a:rPr lang="en-US" dirty="0" smtClean="0"/>
              <a:t>Represented  as </a:t>
            </a:r>
            <a:r>
              <a:rPr lang="en-US" i="1" dirty="0" err="1" smtClean="0"/>
              <a:t>a.b.c.d</a:t>
            </a:r>
            <a:r>
              <a:rPr lang="en-US" i="1" dirty="0" smtClean="0"/>
              <a:t>, </a:t>
            </a:r>
            <a:r>
              <a:rPr lang="en-US" dirty="0" smtClean="0"/>
              <a:t>where </a:t>
            </a:r>
            <a:r>
              <a:rPr lang="en-US" i="1" dirty="0" smtClean="0"/>
              <a:t>a, b, c, d,</a:t>
            </a:r>
            <a:r>
              <a:rPr lang="en-US" dirty="0" smtClean="0"/>
              <a:t> are 8-bit numbers in the range 0,…,255</a:t>
            </a:r>
          </a:p>
          <a:p>
            <a:pPr lvl="1"/>
            <a:r>
              <a:rPr lang="en-US" dirty="0" smtClean="0"/>
              <a:t>0 = 00000000,  1 = 00000001,  2 = 00000010, … , </a:t>
            </a:r>
          </a:p>
          <a:p>
            <a:pPr lvl="1">
              <a:buNone/>
            </a:pPr>
            <a:r>
              <a:rPr lang="en-US" dirty="0" smtClean="0"/>
              <a:t>	255 = 11111111</a:t>
            </a:r>
          </a:p>
          <a:p>
            <a:pPr lvl="1"/>
            <a:endParaRPr lang="en-US" dirty="0" smtClean="0"/>
          </a:p>
          <a:p>
            <a:r>
              <a:rPr lang="en-US" dirty="0" smtClean="0"/>
              <a:t>IPv6:  128 bits (8x16) – 2</a:t>
            </a:r>
            <a:r>
              <a:rPr lang="en-US" baseline="30000" dirty="0" smtClean="0"/>
              <a:t>128</a:t>
            </a:r>
            <a:r>
              <a:rPr lang="en-US" dirty="0" smtClean="0"/>
              <a:t> distinct addresses</a:t>
            </a:r>
          </a:p>
          <a:p>
            <a:pPr lvl="1">
              <a:spcAft>
                <a:spcPts val="1200"/>
              </a:spcAft>
            </a:pPr>
            <a:r>
              <a:rPr lang="en-US" dirty="0" smtClean="0"/>
              <a:t>Represented as</a:t>
            </a:r>
          </a:p>
          <a:p>
            <a:pPr>
              <a:buNone/>
            </a:pPr>
            <a:r>
              <a:rPr lang="en-US" sz="1600" dirty="0" smtClean="0"/>
              <a:t>W</a:t>
            </a:r>
            <a:r>
              <a:rPr lang="en-US" sz="1600" baseline="-25000" dirty="0" smtClean="0"/>
              <a:t>1</a:t>
            </a:r>
            <a:r>
              <a:rPr lang="en-US" sz="1600" dirty="0" smtClean="0"/>
              <a:t>X</a:t>
            </a:r>
            <a:r>
              <a:rPr lang="en-US" sz="1600" baseline="-25000" dirty="0" smtClean="0"/>
              <a:t>1</a:t>
            </a:r>
            <a:r>
              <a:rPr lang="en-US" sz="1600" dirty="0" smtClean="0"/>
              <a:t>Y</a:t>
            </a:r>
            <a:r>
              <a:rPr lang="en-US" sz="1600" baseline="-25000" dirty="0" smtClean="0"/>
              <a:t>1</a:t>
            </a:r>
            <a:r>
              <a:rPr lang="en-US" sz="1600" dirty="0" smtClean="0"/>
              <a:t>Z</a:t>
            </a:r>
            <a:r>
              <a:rPr lang="en-US" sz="1600" baseline="-25000" dirty="0" smtClean="0"/>
              <a:t>1</a:t>
            </a:r>
            <a:r>
              <a:rPr lang="en-US" sz="1600" dirty="0" smtClean="0"/>
              <a:t>:W</a:t>
            </a:r>
            <a:r>
              <a:rPr lang="en-US" sz="1600" baseline="-25000" dirty="0" smtClean="0"/>
              <a:t>2</a:t>
            </a:r>
            <a:r>
              <a:rPr lang="en-US" sz="1600" dirty="0" smtClean="0"/>
              <a:t>X</a:t>
            </a:r>
            <a:r>
              <a:rPr lang="en-US" sz="1600" baseline="-25000" dirty="0" smtClean="0"/>
              <a:t>2</a:t>
            </a:r>
            <a:r>
              <a:rPr lang="en-US" sz="1600" dirty="0" smtClean="0"/>
              <a:t>Y</a:t>
            </a:r>
            <a:r>
              <a:rPr lang="en-US" sz="1600" baseline="-25000" dirty="0" smtClean="0"/>
              <a:t>2</a:t>
            </a:r>
            <a:r>
              <a:rPr lang="en-US" sz="1600" dirty="0" smtClean="0"/>
              <a:t>Z</a:t>
            </a:r>
            <a:r>
              <a:rPr lang="en-US" sz="1600" baseline="-25000" dirty="0" smtClean="0"/>
              <a:t>2</a:t>
            </a:r>
            <a:r>
              <a:rPr lang="en-US" sz="1600" dirty="0" smtClean="0"/>
              <a:t>:W</a:t>
            </a:r>
            <a:r>
              <a:rPr lang="en-US" sz="1600" baseline="-25000" dirty="0" smtClean="0"/>
              <a:t>3</a:t>
            </a:r>
            <a:r>
              <a:rPr lang="en-US" sz="1600" dirty="0" smtClean="0"/>
              <a:t>X</a:t>
            </a:r>
            <a:r>
              <a:rPr lang="en-US" sz="1600" baseline="-25000" dirty="0" smtClean="0"/>
              <a:t>3</a:t>
            </a:r>
            <a:r>
              <a:rPr lang="en-US" sz="1600" dirty="0" smtClean="0"/>
              <a:t>Y</a:t>
            </a:r>
            <a:r>
              <a:rPr lang="en-US" sz="1600" baseline="-25000" dirty="0" smtClean="0"/>
              <a:t>3</a:t>
            </a:r>
            <a:r>
              <a:rPr lang="en-US" sz="1600" dirty="0" smtClean="0"/>
              <a:t>Z</a:t>
            </a:r>
            <a:r>
              <a:rPr lang="en-US" sz="1600" baseline="-25000" dirty="0" smtClean="0"/>
              <a:t>3</a:t>
            </a:r>
            <a:r>
              <a:rPr lang="en-US" sz="1600" dirty="0" smtClean="0"/>
              <a:t>:W</a:t>
            </a:r>
            <a:r>
              <a:rPr lang="en-US" sz="1600" baseline="-25000" dirty="0" smtClean="0"/>
              <a:t>4</a:t>
            </a:r>
            <a:r>
              <a:rPr lang="en-US" sz="1600" dirty="0" smtClean="0"/>
              <a:t>X</a:t>
            </a:r>
            <a:r>
              <a:rPr lang="en-US" sz="1600" baseline="-25000" dirty="0" smtClean="0"/>
              <a:t>4</a:t>
            </a:r>
            <a:r>
              <a:rPr lang="en-US" sz="1600" dirty="0" smtClean="0"/>
              <a:t>Y</a:t>
            </a:r>
            <a:r>
              <a:rPr lang="en-US" sz="1600" baseline="-25000" dirty="0" smtClean="0"/>
              <a:t>4</a:t>
            </a:r>
            <a:r>
              <a:rPr lang="en-US" sz="1600" dirty="0" smtClean="0"/>
              <a:t>Z</a:t>
            </a:r>
            <a:r>
              <a:rPr lang="en-US" sz="1600" baseline="-25000" dirty="0" smtClean="0"/>
              <a:t>4</a:t>
            </a:r>
            <a:r>
              <a:rPr lang="en-US" sz="1600" dirty="0" smtClean="0"/>
              <a:t>:W</a:t>
            </a:r>
            <a:r>
              <a:rPr lang="en-US" sz="1600" baseline="-25000" dirty="0" smtClean="0"/>
              <a:t>5</a:t>
            </a:r>
            <a:r>
              <a:rPr lang="en-US" sz="1600" dirty="0" smtClean="0"/>
              <a:t>X</a:t>
            </a:r>
            <a:r>
              <a:rPr lang="en-US" sz="1600" baseline="-25000" dirty="0" smtClean="0"/>
              <a:t>5</a:t>
            </a:r>
            <a:r>
              <a:rPr lang="en-US" sz="1600" dirty="0" smtClean="0"/>
              <a:t>Y</a:t>
            </a:r>
            <a:r>
              <a:rPr lang="en-US" sz="1600" baseline="-25000" dirty="0" smtClean="0"/>
              <a:t>5</a:t>
            </a:r>
            <a:r>
              <a:rPr lang="en-US" sz="1600" dirty="0" smtClean="0"/>
              <a:t>Z</a:t>
            </a:r>
            <a:r>
              <a:rPr lang="en-US" sz="1600" baseline="-25000" dirty="0" smtClean="0"/>
              <a:t>5</a:t>
            </a:r>
            <a:r>
              <a:rPr lang="en-US" sz="1600" dirty="0" smtClean="0"/>
              <a:t>:W</a:t>
            </a:r>
            <a:r>
              <a:rPr lang="en-US" sz="1600" baseline="-25000" dirty="0" smtClean="0"/>
              <a:t>6</a:t>
            </a:r>
            <a:r>
              <a:rPr lang="en-US" sz="1600" dirty="0" smtClean="0"/>
              <a:t>X</a:t>
            </a:r>
            <a:r>
              <a:rPr lang="en-US" sz="1600" baseline="-25000" dirty="0" smtClean="0"/>
              <a:t>6</a:t>
            </a:r>
            <a:r>
              <a:rPr lang="en-US" sz="1600" dirty="0" smtClean="0"/>
              <a:t>Y</a:t>
            </a:r>
            <a:r>
              <a:rPr lang="en-US" sz="1600" baseline="-25000" dirty="0" smtClean="0"/>
              <a:t>6</a:t>
            </a:r>
            <a:r>
              <a:rPr lang="en-US" sz="1600" dirty="0" smtClean="0"/>
              <a:t>Z</a:t>
            </a:r>
            <a:r>
              <a:rPr lang="en-US" sz="1600" baseline="-25000" dirty="0" smtClean="0"/>
              <a:t>6</a:t>
            </a:r>
            <a:r>
              <a:rPr lang="en-US" sz="1600" dirty="0" smtClean="0"/>
              <a:t>:W</a:t>
            </a:r>
            <a:r>
              <a:rPr lang="en-US" sz="1600" baseline="-25000" dirty="0" smtClean="0"/>
              <a:t>7</a:t>
            </a:r>
            <a:r>
              <a:rPr lang="en-US" sz="1600" dirty="0" smtClean="0"/>
              <a:t>X</a:t>
            </a:r>
            <a:r>
              <a:rPr lang="en-US" sz="1600" baseline="-25000" dirty="0" smtClean="0"/>
              <a:t>7</a:t>
            </a:r>
            <a:r>
              <a:rPr lang="en-US" sz="1600" dirty="0" smtClean="0"/>
              <a:t>Y</a:t>
            </a:r>
            <a:r>
              <a:rPr lang="en-US" sz="1600" baseline="-25000" dirty="0" smtClean="0"/>
              <a:t>7</a:t>
            </a:r>
            <a:r>
              <a:rPr lang="en-US" sz="1600" dirty="0" smtClean="0"/>
              <a:t>Z</a:t>
            </a:r>
            <a:r>
              <a:rPr lang="en-US" sz="1600" baseline="-25000" dirty="0" smtClean="0"/>
              <a:t>7</a:t>
            </a:r>
            <a:r>
              <a:rPr lang="en-US" sz="1600" dirty="0" smtClean="0"/>
              <a:t>:W</a:t>
            </a:r>
            <a:r>
              <a:rPr lang="en-US" sz="1600" baseline="-25000" dirty="0" smtClean="0"/>
              <a:t>8</a:t>
            </a:r>
            <a:r>
              <a:rPr lang="en-US" sz="1600" dirty="0" smtClean="0"/>
              <a:t>X</a:t>
            </a:r>
            <a:r>
              <a:rPr lang="en-US" sz="1600" baseline="-25000" dirty="0" smtClean="0"/>
              <a:t>8</a:t>
            </a:r>
            <a:r>
              <a:rPr lang="en-US" sz="1600" dirty="0" smtClean="0"/>
              <a:t>Y</a:t>
            </a:r>
            <a:r>
              <a:rPr lang="en-US" sz="1600" baseline="-25000" dirty="0" smtClean="0"/>
              <a:t>8</a:t>
            </a:r>
            <a:r>
              <a:rPr lang="en-US" sz="1600" dirty="0" smtClean="0"/>
              <a:t>Z</a:t>
            </a:r>
            <a:r>
              <a:rPr lang="en-US" sz="1600" baseline="-25000" dirty="0" smtClean="0"/>
              <a:t>8</a:t>
            </a:r>
            <a:endParaRPr lang="en-US" sz="1600" dirty="0" smtClean="0"/>
          </a:p>
          <a:p>
            <a:pPr lvl="1">
              <a:spcBef>
                <a:spcPts val="1200"/>
              </a:spcBef>
              <a:buNone/>
            </a:pPr>
            <a:r>
              <a:rPr lang="en-US" dirty="0" smtClean="0"/>
              <a:t>	where </a:t>
            </a:r>
            <a:r>
              <a:rPr lang="en-US" dirty="0" err="1" smtClean="0"/>
              <a:t>W</a:t>
            </a:r>
            <a:r>
              <a:rPr lang="en-US" i="1" baseline="-25000" dirty="0" err="1" smtClean="0"/>
              <a:t>i</a:t>
            </a:r>
            <a:r>
              <a:rPr lang="en-US" i="1" dirty="0" err="1" smtClean="0"/>
              <a:t>,</a:t>
            </a:r>
            <a:r>
              <a:rPr lang="en-US" dirty="0" err="1" smtClean="0"/>
              <a:t>X</a:t>
            </a:r>
            <a:r>
              <a:rPr lang="en-US" i="1" baseline="-25000" dirty="0" err="1" smtClean="0"/>
              <a:t>i</a:t>
            </a:r>
            <a:r>
              <a:rPr lang="en-US" i="1" dirty="0" err="1" smtClean="0"/>
              <a:t>,</a:t>
            </a:r>
            <a:r>
              <a:rPr lang="en-US" dirty="0" err="1" smtClean="0"/>
              <a:t>Y</a:t>
            </a:r>
            <a:r>
              <a:rPr lang="en-US" i="1" baseline="-25000" dirty="0" err="1" smtClean="0"/>
              <a:t>i</a:t>
            </a:r>
            <a:r>
              <a:rPr lang="en-US" i="1" dirty="0" err="1" smtClean="0"/>
              <a:t>,</a:t>
            </a:r>
            <a:r>
              <a:rPr lang="en-US" dirty="0" err="1" smtClean="0"/>
              <a:t>Z</a:t>
            </a:r>
            <a:r>
              <a:rPr lang="en-US" i="1" baseline="-25000" dirty="0" err="1" smtClean="0"/>
              <a:t>i</a:t>
            </a:r>
            <a:r>
              <a:rPr lang="en-US" dirty="0" smtClean="0"/>
              <a:t> are each HEX (4-bit) numbers in the range 0 to F(15)</a:t>
            </a:r>
          </a:p>
          <a:p>
            <a:pPr lvl="1"/>
            <a:r>
              <a:rPr lang="en-US" dirty="0" smtClean="0"/>
              <a:t>0=0000, 1=0001, 2=0010, … , A(10)=1010 , B(11)=1011 , C(12)=1100 , D(13)=1101 , E(14)=1110, F(15)= 1111</a:t>
            </a:r>
            <a:endParaRPr lang="en-US" dirty="0"/>
          </a:p>
        </p:txBody>
      </p:sp>
      <p:sp>
        <p:nvSpPr>
          <p:cNvPr id="5" name="Title 4"/>
          <p:cNvSpPr>
            <a:spLocks noGrp="1"/>
          </p:cNvSpPr>
          <p:nvPr>
            <p:ph type="title"/>
          </p:nvPr>
        </p:nvSpPr>
        <p:spPr/>
        <p:txBody>
          <a:bodyPr/>
          <a:lstStyle/>
          <a:p>
            <a:r>
              <a:rPr lang="en-US" dirty="0" smtClean="0"/>
              <a:t>Internet Addresses</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3" y="614159"/>
            <a:ext cx="7124132" cy="1269243"/>
          </a:xfrm>
        </p:spPr>
        <p:txBody>
          <a:bodyPr/>
          <a:lstStyle/>
          <a:p>
            <a:r>
              <a:rPr lang="en-US" dirty="0" smtClean="0"/>
              <a:t>Circuit Switching</a:t>
            </a:r>
            <a:endParaRPr lang="en-US" dirty="0"/>
          </a:p>
        </p:txBody>
      </p:sp>
      <p:sp>
        <p:nvSpPr>
          <p:cNvPr id="3" name="Content Placeholder 2"/>
          <p:cNvSpPr>
            <a:spLocks noGrp="1"/>
          </p:cNvSpPr>
          <p:nvPr>
            <p:ph idx="1"/>
          </p:nvPr>
        </p:nvSpPr>
        <p:spPr>
          <a:xfrm>
            <a:off x="14288" y="1985963"/>
            <a:ext cx="10044112" cy="5786437"/>
          </a:xfrm>
        </p:spPr>
        <p:txBody>
          <a:bodyPr/>
          <a:lstStyle/>
          <a:p>
            <a:r>
              <a:rPr lang="en-US" dirty="0" smtClean="0"/>
              <a:t>The main alternative to packet switching</a:t>
            </a:r>
          </a:p>
          <a:p>
            <a:pPr lvl="1"/>
            <a:r>
              <a:rPr lang="en-US" dirty="0" smtClean="0"/>
              <a:t>provides a dedicated communication channel (a circuit) to transmits </a:t>
            </a:r>
            <a:r>
              <a:rPr lang="en-US" i="1" dirty="0" smtClean="0"/>
              <a:t>information,</a:t>
            </a:r>
            <a:r>
              <a:rPr lang="en-US" dirty="0" smtClean="0"/>
              <a:t> not packets, from source to destination</a:t>
            </a:r>
          </a:p>
          <a:p>
            <a:pPr lvl="2"/>
            <a:r>
              <a:rPr lang="en-US" dirty="0" smtClean="0"/>
              <a:t>telephone networks have traditionally used </a:t>
            </a:r>
            <a:r>
              <a:rPr lang="en-US" i="1" dirty="0" smtClean="0"/>
              <a:t>circuit switching</a:t>
            </a:r>
          </a:p>
          <a:p>
            <a:pPr lvl="1"/>
            <a:r>
              <a:rPr lang="en-US" dirty="0" smtClean="0"/>
              <a:t>calls for an initial setup phase, but then data flows continuously and unimpeded</a:t>
            </a:r>
          </a:p>
          <a:p>
            <a:pPr lvl="1"/>
            <a:r>
              <a:rPr lang="en-US" dirty="0" smtClean="0"/>
              <a:t>relatively simple technology developed and evolved over more than 100 years</a:t>
            </a:r>
          </a:p>
          <a:p>
            <a:pPr lvl="2"/>
            <a:endParaRPr lang="en-US" dirty="0"/>
          </a:p>
        </p:txBody>
      </p:sp>
      <p:pic>
        <p:nvPicPr>
          <p:cNvPr id="4" name="Picture 3" descr="Telephone-Operators.jpg"/>
          <p:cNvPicPr>
            <a:picLocks noChangeAspect="1"/>
          </p:cNvPicPr>
          <p:nvPr/>
        </p:nvPicPr>
        <p:blipFill>
          <a:blip r:embed="rId3" cstate="print"/>
          <a:stretch>
            <a:fillRect/>
          </a:stretch>
        </p:blipFill>
        <p:spPr>
          <a:xfrm>
            <a:off x="4" y="5173331"/>
            <a:ext cx="2504833" cy="2052620"/>
          </a:xfrm>
          <a:prstGeom prst="rect">
            <a:avLst/>
          </a:prstGeom>
        </p:spPr>
      </p:pic>
      <p:pic>
        <p:nvPicPr>
          <p:cNvPr id="5" name="Picture 4" descr="Crossbar-hy1.jpg"/>
          <p:cNvPicPr>
            <a:picLocks noChangeAspect="1"/>
          </p:cNvPicPr>
          <p:nvPr/>
        </p:nvPicPr>
        <p:blipFill>
          <a:blip r:embed="rId4" cstate="print"/>
          <a:stretch>
            <a:fillRect/>
          </a:stretch>
        </p:blipFill>
        <p:spPr>
          <a:xfrm>
            <a:off x="2529703" y="5612810"/>
            <a:ext cx="2597468" cy="1288733"/>
          </a:xfrm>
          <a:prstGeom prst="rect">
            <a:avLst/>
          </a:prstGeom>
        </p:spPr>
      </p:pic>
      <p:pic>
        <p:nvPicPr>
          <p:cNvPr id="6" name="Picture 5" descr="4ess.jpg"/>
          <p:cNvPicPr>
            <a:picLocks noChangeAspect="1"/>
          </p:cNvPicPr>
          <p:nvPr/>
        </p:nvPicPr>
        <p:blipFill>
          <a:blip r:embed="rId5" cstate="print"/>
          <a:stretch>
            <a:fillRect/>
          </a:stretch>
        </p:blipFill>
        <p:spPr>
          <a:xfrm>
            <a:off x="5218612" y="4769397"/>
            <a:ext cx="2586990" cy="1818005"/>
          </a:xfrm>
          <a:prstGeom prst="rect">
            <a:avLst/>
          </a:prstGeom>
        </p:spPr>
      </p:pic>
      <p:pic>
        <p:nvPicPr>
          <p:cNvPr id="7" name="Picture 6" descr="4x4-crossbar-diag.png"/>
          <p:cNvPicPr>
            <a:picLocks noChangeAspect="1"/>
          </p:cNvPicPr>
          <p:nvPr/>
        </p:nvPicPr>
        <p:blipFill>
          <a:blip r:embed="rId6" cstate="print"/>
          <a:stretch>
            <a:fillRect/>
          </a:stretch>
        </p:blipFill>
        <p:spPr>
          <a:xfrm>
            <a:off x="7522040" y="5272758"/>
            <a:ext cx="2513890" cy="2035054"/>
          </a:xfrm>
          <a:prstGeom prst="rect">
            <a:avLst/>
          </a:prstGeom>
        </p:spPr>
      </p:pic>
      <p:sp>
        <p:nvSpPr>
          <p:cNvPr id="8"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816620"/>
            <a:ext cx="9689267" cy="5863183"/>
          </a:xfrm>
        </p:spPr>
        <p:txBody>
          <a:bodyPr>
            <a:normAutofit/>
          </a:bodyPr>
          <a:lstStyle/>
          <a:p>
            <a:pPr>
              <a:lnSpc>
                <a:spcPct val="120000"/>
              </a:lnSpc>
            </a:pPr>
            <a:r>
              <a:rPr lang="en-US" sz="3200" dirty="0" smtClean="0"/>
              <a:t>Lets compare packet and circuit switching</a:t>
            </a:r>
          </a:p>
          <a:p>
            <a:pPr>
              <a:lnSpc>
                <a:spcPct val="120000"/>
              </a:lnSpc>
            </a:pPr>
            <a:r>
              <a:rPr lang="en-US" sz="3200" dirty="0" smtClean="0"/>
              <a:t>Two examples:</a:t>
            </a:r>
          </a:p>
          <a:p>
            <a:pPr lvl="1">
              <a:lnSpc>
                <a:spcPct val="120000"/>
              </a:lnSpc>
            </a:pPr>
            <a:r>
              <a:rPr lang="en-US" sz="2800" dirty="0" smtClean="0"/>
              <a:t>File Transfer</a:t>
            </a:r>
          </a:p>
          <a:p>
            <a:pPr lvl="1">
              <a:lnSpc>
                <a:spcPct val="120000"/>
              </a:lnSpc>
            </a:pPr>
            <a:r>
              <a:rPr lang="en-US" sz="2800" dirty="0" smtClean="0"/>
              <a:t>Streaming application</a:t>
            </a:r>
          </a:p>
          <a:p>
            <a:pPr>
              <a:lnSpc>
                <a:spcPct val="120000"/>
              </a:lnSpc>
            </a:pPr>
            <a:r>
              <a:rPr lang="en-US" sz="3200" dirty="0" smtClean="0"/>
              <a:t>What are the delays involved with each?</a:t>
            </a:r>
          </a:p>
        </p:txBody>
      </p:sp>
      <p:sp>
        <p:nvSpPr>
          <p:cNvPr id="5" name="Title 4"/>
          <p:cNvSpPr>
            <a:spLocks noGrp="1"/>
          </p:cNvSpPr>
          <p:nvPr>
            <p:ph type="title"/>
          </p:nvPr>
        </p:nvSpPr>
        <p:spPr/>
        <p:txBody>
          <a:bodyPr/>
          <a:lstStyle/>
          <a:p>
            <a:r>
              <a:rPr lang="en-US" dirty="0" smtClean="0"/>
              <a:t>Packet vs. Circuit Switching</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816620"/>
            <a:ext cx="9689267" cy="5863183"/>
          </a:xfrm>
        </p:spPr>
        <p:txBody>
          <a:bodyPr>
            <a:normAutofit fontScale="62500" lnSpcReduction="20000"/>
          </a:bodyPr>
          <a:lstStyle/>
          <a:p>
            <a:pPr>
              <a:lnSpc>
                <a:spcPct val="120000"/>
              </a:lnSpc>
            </a:pPr>
            <a:r>
              <a:rPr lang="en-US" dirty="0" smtClean="0"/>
              <a:t>Sequence of </a:t>
            </a:r>
            <a:r>
              <a:rPr lang="en-US" i="1" dirty="0" smtClean="0"/>
              <a:t>n </a:t>
            </a:r>
            <a:r>
              <a:rPr lang="en-US" b="1" dirty="0" smtClean="0"/>
              <a:t>packet</a:t>
            </a:r>
            <a:r>
              <a:rPr lang="en-US" dirty="0" smtClean="0"/>
              <a:t> switches, links of speed </a:t>
            </a:r>
            <a:r>
              <a:rPr lang="en-US" i="1" dirty="0" smtClean="0"/>
              <a:t>c</a:t>
            </a:r>
            <a:r>
              <a:rPr lang="en-US" dirty="0" smtClean="0"/>
              <a:t> bits/sec, propagation delay of </a:t>
            </a:r>
            <a:r>
              <a:rPr lang="el-GR" i="1" dirty="0" smtClean="0"/>
              <a:t>δ</a:t>
            </a:r>
            <a:r>
              <a:rPr lang="en-US" dirty="0" smtClean="0"/>
              <a:t> sec for each “hop”</a:t>
            </a:r>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spcAft>
                <a:spcPts val="600"/>
              </a:spcAft>
            </a:pPr>
            <a:endParaRPr lang="en-US" dirty="0" smtClean="0"/>
          </a:p>
          <a:p>
            <a:pPr>
              <a:lnSpc>
                <a:spcPct val="120000"/>
              </a:lnSpc>
              <a:spcAft>
                <a:spcPts val="600"/>
              </a:spcAft>
            </a:pPr>
            <a:r>
              <a:rPr lang="en-US" dirty="0" smtClean="0"/>
              <a:t>File size </a:t>
            </a:r>
            <a:r>
              <a:rPr lang="en-US" i="1" dirty="0" smtClean="0"/>
              <a:t>M</a:t>
            </a:r>
            <a:r>
              <a:rPr lang="en-US" dirty="0" smtClean="0"/>
              <a:t> bits, packet header </a:t>
            </a:r>
            <a:r>
              <a:rPr lang="en-US" i="1" dirty="0" smtClean="0"/>
              <a:t>H</a:t>
            </a:r>
            <a:r>
              <a:rPr lang="en-US" dirty="0" smtClean="0"/>
              <a:t> bits, maximum packet payload size </a:t>
            </a:r>
            <a:r>
              <a:rPr lang="en-US" i="1" dirty="0" smtClean="0"/>
              <a:t>L</a:t>
            </a:r>
            <a:r>
              <a:rPr lang="en-US" dirty="0" smtClean="0"/>
              <a:t> bits</a:t>
            </a:r>
          </a:p>
          <a:p>
            <a:pPr lvl="1">
              <a:lnSpc>
                <a:spcPct val="120000"/>
              </a:lnSpc>
            </a:pPr>
            <a:r>
              <a:rPr lang="en-US" dirty="0" smtClean="0"/>
              <a:t>Number of bits transmitted:  </a:t>
            </a:r>
            <a:r>
              <a:rPr lang="en-US" i="1" dirty="0" smtClean="0"/>
              <a:t>M</a:t>
            </a:r>
            <a:r>
              <a:rPr lang="en-US" dirty="0" smtClean="0"/>
              <a:t>+</a:t>
            </a:r>
            <a:r>
              <a:rPr lang="en-US" dirty="0" smtClean="0">
                <a:sym typeface="Symbol"/>
              </a:rPr>
              <a:t></a:t>
            </a:r>
            <a:r>
              <a:rPr lang="en-US" i="1" dirty="0" smtClean="0">
                <a:sym typeface="Symbol"/>
              </a:rPr>
              <a:t>M</a:t>
            </a:r>
            <a:r>
              <a:rPr lang="en-US" dirty="0" smtClean="0">
                <a:sym typeface="Symbol"/>
              </a:rPr>
              <a:t>/</a:t>
            </a:r>
            <a:r>
              <a:rPr lang="en-US" i="1" dirty="0" smtClean="0">
                <a:sym typeface="Symbol"/>
              </a:rPr>
              <a:t>L</a:t>
            </a:r>
            <a:r>
              <a:rPr lang="en-US" dirty="0" smtClean="0">
                <a:sym typeface="Symbol"/>
              </a:rPr>
              <a:t></a:t>
            </a:r>
            <a:r>
              <a:rPr lang="en-US" i="1" dirty="0" smtClean="0">
                <a:sym typeface="Symbol"/>
              </a:rPr>
              <a:t>H – </a:t>
            </a:r>
            <a:r>
              <a:rPr lang="en-US" dirty="0" smtClean="0">
                <a:sym typeface="Symbol"/>
              </a:rPr>
              <a:t>need to include header bits for all packets</a:t>
            </a:r>
          </a:p>
          <a:p>
            <a:pPr lvl="1">
              <a:lnSpc>
                <a:spcPct val="120000"/>
              </a:lnSpc>
            </a:pPr>
            <a:r>
              <a:rPr lang="en-US" dirty="0" smtClean="0">
                <a:sym typeface="Symbol"/>
              </a:rPr>
              <a:t>Last bit leaves source at </a:t>
            </a:r>
            <a:r>
              <a:rPr lang="en-US" b="1" i="1" dirty="0" smtClean="0">
                <a:solidFill>
                  <a:srgbClr val="FF0000"/>
                </a:solidFill>
                <a:sym typeface="Symbol"/>
              </a:rPr>
              <a:t>t</a:t>
            </a:r>
            <a:r>
              <a:rPr lang="en-US" b="1" baseline="-25000" dirty="0" smtClean="0">
                <a:solidFill>
                  <a:srgbClr val="FF0000"/>
                </a:solidFill>
                <a:sym typeface="Symbol"/>
              </a:rPr>
              <a:t>0</a:t>
            </a:r>
            <a:r>
              <a:rPr lang="en-US" b="1" dirty="0" smtClean="0">
                <a:solidFill>
                  <a:srgbClr val="FF0000"/>
                </a:solidFill>
                <a:sym typeface="Symbol"/>
              </a:rPr>
              <a:t>=(</a:t>
            </a:r>
            <a:r>
              <a:rPr lang="en-US" b="1" i="1" dirty="0" smtClean="0">
                <a:solidFill>
                  <a:srgbClr val="FF0000"/>
                </a:solidFill>
              </a:rPr>
              <a:t>M</a:t>
            </a:r>
            <a:r>
              <a:rPr lang="en-US" b="1" dirty="0" smtClean="0">
                <a:solidFill>
                  <a:srgbClr val="FF0000"/>
                </a:solidFill>
              </a:rPr>
              <a:t>+</a:t>
            </a:r>
            <a:r>
              <a:rPr lang="en-US" b="1" dirty="0" smtClean="0">
                <a:solidFill>
                  <a:srgbClr val="FF0000"/>
                </a:solidFill>
                <a:sym typeface="Symbol"/>
              </a:rPr>
              <a:t></a:t>
            </a:r>
            <a:r>
              <a:rPr lang="en-US" b="1" i="1" dirty="0" smtClean="0">
                <a:solidFill>
                  <a:srgbClr val="FF0000"/>
                </a:solidFill>
                <a:sym typeface="Symbol"/>
              </a:rPr>
              <a:t>M</a:t>
            </a:r>
            <a:r>
              <a:rPr lang="en-US" b="1" dirty="0" smtClean="0">
                <a:solidFill>
                  <a:srgbClr val="FF0000"/>
                </a:solidFill>
                <a:sym typeface="Symbol"/>
              </a:rPr>
              <a:t>/</a:t>
            </a:r>
            <a:r>
              <a:rPr lang="en-US" b="1" i="1" dirty="0" smtClean="0">
                <a:solidFill>
                  <a:srgbClr val="FF0000"/>
                </a:solidFill>
                <a:sym typeface="Symbol"/>
              </a:rPr>
              <a:t>L</a:t>
            </a:r>
            <a:r>
              <a:rPr lang="en-US" b="1" dirty="0" smtClean="0">
                <a:solidFill>
                  <a:srgbClr val="FF0000"/>
                </a:solidFill>
                <a:sym typeface="Symbol"/>
              </a:rPr>
              <a:t></a:t>
            </a:r>
            <a:r>
              <a:rPr lang="en-US" b="1" i="1" dirty="0" smtClean="0">
                <a:solidFill>
                  <a:srgbClr val="FF0000"/>
                </a:solidFill>
                <a:sym typeface="Symbol"/>
              </a:rPr>
              <a:t>H</a:t>
            </a:r>
            <a:r>
              <a:rPr lang="en-US" b="1" dirty="0" smtClean="0">
                <a:solidFill>
                  <a:srgbClr val="FF0000"/>
                </a:solidFill>
                <a:sym typeface="Symbol"/>
              </a:rPr>
              <a:t>)/</a:t>
            </a:r>
            <a:r>
              <a:rPr lang="en-US" b="1" i="1" dirty="0" smtClean="0">
                <a:solidFill>
                  <a:srgbClr val="FF0000"/>
                </a:solidFill>
                <a:sym typeface="Symbol"/>
              </a:rPr>
              <a:t>c</a:t>
            </a:r>
            <a:r>
              <a:rPr lang="en-US" dirty="0" smtClean="0">
                <a:sym typeface="Symbol"/>
              </a:rPr>
              <a:t> – transmission of </a:t>
            </a:r>
            <a:r>
              <a:rPr lang="en-US" i="1" dirty="0" smtClean="0">
                <a:sym typeface="Symbol"/>
              </a:rPr>
              <a:t>all</a:t>
            </a:r>
            <a:r>
              <a:rPr lang="en-US" dirty="0" smtClean="0">
                <a:sym typeface="Symbol"/>
              </a:rPr>
              <a:t> the bits (</a:t>
            </a:r>
            <a:r>
              <a:rPr lang="en-US" dirty="0" err="1" smtClean="0">
                <a:sym typeface="Symbol"/>
              </a:rPr>
              <a:t>payload+headers</a:t>
            </a:r>
            <a:r>
              <a:rPr lang="en-US" dirty="0" smtClean="0">
                <a:sym typeface="Symbol"/>
              </a:rPr>
              <a:t>)</a:t>
            </a:r>
            <a:endParaRPr lang="en-US" b="1" i="1" dirty="0" smtClean="0">
              <a:solidFill>
                <a:srgbClr val="FF0000"/>
              </a:solidFill>
              <a:sym typeface="Symbol"/>
            </a:endParaRPr>
          </a:p>
          <a:p>
            <a:pPr lvl="1">
              <a:lnSpc>
                <a:spcPct val="120000"/>
              </a:lnSpc>
            </a:pPr>
            <a:r>
              <a:rPr lang="en-US" dirty="0" smtClean="0">
                <a:sym typeface="Symbol"/>
              </a:rPr>
              <a:t>Last bit arrives at first switch at </a:t>
            </a:r>
            <a:r>
              <a:rPr lang="en-US" i="1" dirty="0" smtClean="0">
                <a:sym typeface="Symbol"/>
              </a:rPr>
              <a:t>t</a:t>
            </a:r>
            <a:r>
              <a:rPr lang="en-US" baseline="-25000" dirty="0" smtClean="0">
                <a:sym typeface="Symbol"/>
              </a:rPr>
              <a:t>1</a:t>
            </a:r>
            <a:r>
              <a:rPr lang="en-US" dirty="0" smtClean="0">
                <a:sym typeface="Symbol"/>
              </a:rPr>
              <a:t>=</a:t>
            </a:r>
            <a:r>
              <a:rPr lang="en-US" i="1" dirty="0" smtClean="0">
                <a:sym typeface="Symbol"/>
              </a:rPr>
              <a:t>t</a:t>
            </a:r>
            <a:r>
              <a:rPr lang="en-US" baseline="-25000" dirty="0" smtClean="0">
                <a:sym typeface="Symbol"/>
              </a:rPr>
              <a:t>0</a:t>
            </a:r>
            <a:r>
              <a:rPr lang="en-US" dirty="0" smtClean="0">
                <a:sym typeface="Symbol"/>
              </a:rPr>
              <a:t>+</a:t>
            </a:r>
            <a:r>
              <a:rPr lang="el-GR" i="1" dirty="0" smtClean="0"/>
              <a:t>δ</a:t>
            </a:r>
            <a:r>
              <a:rPr lang="en-US" dirty="0" smtClean="0">
                <a:sym typeface="Symbol"/>
              </a:rPr>
              <a:t> =(</a:t>
            </a:r>
            <a:r>
              <a:rPr lang="en-US" i="1" dirty="0" smtClean="0"/>
              <a:t>M</a:t>
            </a:r>
            <a:r>
              <a:rPr lang="en-US" dirty="0" smtClean="0"/>
              <a:t>+</a:t>
            </a:r>
            <a:r>
              <a:rPr lang="en-US" dirty="0" smtClean="0">
                <a:sym typeface="Symbol"/>
              </a:rPr>
              <a:t></a:t>
            </a:r>
            <a:r>
              <a:rPr lang="en-US" i="1" dirty="0" smtClean="0">
                <a:sym typeface="Symbol"/>
              </a:rPr>
              <a:t>M</a:t>
            </a:r>
            <a:r>
              <a:rPr lang="en-US" dirty="0" smtClean="0">
                <a:sym typeface="Symbol"/>
              </a:rPr>
              <a:t>/</a:t>
            </a:r>
            <a:r>
              <a:rPr lang="en-US" i="1" dirty="0" smtClean="0">
                <a:sym typeface="Symbol"/>
              </a:rPr>
              <a:t>L</a:t>
            </a:r>
            <a:r>
              <a:rPr lang="en-US" dirty="0" smtClean="0">
                <a:sym typeface="Symbol"/>
              </a:rPr>
              <a:t></a:t>
            </a:r>
            <a:r>
              <a:rPr lang="en-US" i="1" dirty="0" smtClean="0">
                <a:sym typeface="Symbol"/>
              </a:rPr>
              <a:t>H</a:t>
            </a:r>
            <a:r>
              <a:rPr lang="en-US" dirty="0" smtClean="0">
                <a:sym typeface="Symbol"/>
              </a:rPr>
              <a:t>)/</a:t>
            </a:r>
            <a:r>
              <a:rPr lang="en-US" i="1" dirty="0" smtClean="0">
                <a:sym typeface="Symbol"/>
              </a:rPr>
              <a:t>c</a:t>
            </a:r>
            <a:r>
              <a:rPr lang="en-US" dirty="0" smtClean="0">
                <a:sym typeface="Symbol"/>
              </a:rPr>
              <a:t>+</a:t>
            </a:r>
            <a:r>
              <a:rPr lang="el-GR" i="1" dirty="0" smtClean="0"/>
              <a:t>δ</a:t>
            </a:r>
            <a:r>
              <a:rPr lang="en-US" i="1" dirty="0" smtClean="0"/>
              <a:t> – </a:t>
            </a:r>
            <a:r>
              <a:rPr lang="en-US" dirty="0" smtClean="0"/>
              <a:t>propagation time to next switch</a:t>
            </a:r>
            <a:r>
              <a:rPr lang="en-US" i="1" dirty="0" smtClean="0"/>
              <a:t> </a:t>
            </a:r>
          </a:p>
          <a:p>
            <a:pPr lvl="1">
              <a:lnSpc>
                <a:spcPct val="120000"/>
              </a:lnSpc>
            </a:pPr>
            <a:r>
              <a:rPr lang="en-US" dirty="0" smtClean="0"/>
              <a:t>Last bit leaves first switch at time </a:t>
            </a:r>
            <a:r>
              <a:rPr lang="en-US" i="1" dirty="0" smtClean="0">
                <a:sym typeface="Symbol"/>
              </a:rPr>
              <a:t>t</a:t>
            </a:r>
            <a:r>
              <a:rPr lang="en-US" baseline="-25000" dirty="0" smtClean="0">
                <a:sym typeface="Symbol"/>
              </a:rPr>
              <a:t>2</a:t>
            </a:r>
            <a:r>
              <a:rPr lang="en-US" dirty="0" smtClean="0">
                <a:sym typeface="Symbol"/>
              </a:rPr>
              <a:t>=</a:t>
            </a:r>
            <a:r>
              <a:rPr lang="en-US" i="1" dirty="0" smtClean="0">
                <a:sym typeface="Symbol"/>
              </a:rPr>
              <a:t>t</a:t>
            </a:r>
            <a:r>
              <a:rPr lang="en-US" baseline="-25000" dirty="0" smtClean="0">
                <a:sym typeface="Symbol"/>
              </a:rPr>
              <a:t>0</a:t>
            </a:r>
            <a:r>
              <a:rPr lang="en-US" dirty="0" smtClean="0">
                <a:sym typeface="Symbol"/>
              </a:rPr>
              <a:t>+</a:t>
            </a:r>
            <a:r>
              <a:rPr lang="el-GR" i="1" dirty="0" smtClean="0"/>
              <a:t>δ</a:t>
            </a:r>
            <a:r>
              <a:rPr lang="en-US" dirty="0" smtClean="0">
                <a:sym typeface="Symbol"/>
              </a:rPr>
              <a:t>+(</a:t>
            </a:r>
            <a:r>
              <a:rPr lang="en-US" i="1" dirty="0" smtClean="0"/>
              <a:t>L</a:t>
            </a:r>
            <a:r>
              <a:rPr lang="en-US" dirty="0" smtClean="0"/>
              <a:t>+</a:t>
            </a:r>
            <a:r>
              <a:rPr lang="en-US" i="1" dirty="0" smtClean="0"/>
              <a:t>H</a:t>
            </a:r>
            <a:r>
              <a:rPr lang="en-US" dirty="0" smtClean="0"/>
              <a:t>)/</a:t>
            </a:r>
            <a:r>
              <a:rPr lang="en-US" i="1" dirty="0" smtClean="0"/>
              <a:t>c</a:t>
            </a:r>
            <a:r>
              <a:rPr lang="en-US" dirty="0" smtClean="0"/>
              <a:t> – transmission time of last packet</a:t>
            </a:r>
          </a:p>
          <a:p>
            <a:pPr lvl="2">
              <a:lnSpc>
                <a:spcPct val="120000"/>
              </a:lnSpc>
            </a:pPr>
            <a:r>
              <a:rPr lang="en-US" dirty="0" smtClean="0"/>
              <a:t>Assumes that packet must be fully received before being retransmitted – </a:t>
            </a:r>
            <a:r>
              <a:rPr lang="en-US" b="1" dirty="0" smtClean="0"/>
              <a:t>no cut-through</a:t>
            </a:r>
          </a:p>
          <a:p>
            <a:pPr lvl="1">
              <a:lnSpc>
                <a:spcPct val="120000"/>
              </a:lnSpc>
            </a:pPr>
            <a:r>
              <a:rPr lang="en-US" dirty="0" smtClean="0"/>
              <a:t>Last bit leaves last (</a:t>
            </a:r>
            <a:r>
              <a:rPr lang="en-US" i="1" dirty="0" smtClean="0"/>
              <a:t>n</a:t>
            </a:r>
            <a:r>
              <a:rPr lang="en-US" dirty="0" smtClean="0"/>
              <a:t>th) switch at</a:t>
            </a:r>
            <a:r>
              <a:rPr lang="en-US" i="1" dirty="0" smtClean="0">
                <a:sym typeface="Symbol"/>
              </a:rPr>
              <a:t> t</a:t>
            </a:r>
            <a:r>
              <a:rPr lang="en-US" baseline="-25000" dirty="0" smtClean="0">
                <a:sym typeface="Symbol"/>
              </a:rPr>
              <a:t>2</a:t>
            </a:r>
            <a:r>
              <a:rPr lang="en-US" i="1" baseline="-25000" dirty="0" smtClean="0">
                <a:sym typeface="Symbol"/>
              </a:rPr>
              <a:t>n</a:t>
            </a:r>
            <a:r>
              <a:rPr lang="en-US" dirty="0" smtClean="0">
                <a:sym typeface="Symbol"/>
              </a:rPr>
              <a:t>=</a:t>
            </a:r>
            <a:r>
              <a:rPr lang="en-US" i="1" dirty="0" smtClean="0">
                <a:sym typeface="Symbol"/>
              </a:rPr>
              <a:t>t</a:t>
            </a:r>
            <a:r>
              <a:rPr lang="en-US" baseline="-25000" dirty="0" smtClean="0">
                <a:sym typeface="Symbol"/>
              </a:rPr>
              <a:t>0</a:t>
            </a:r>
            <a:r>
              <a:rPr lang="en-US" i="1" dirty="0" smtClean="0">
                <a:sym typeface="Symbol"/>
              </a:rPr>
              <a:t> + </a:t>
            </a:r>
            <a:r>
              <a:rPr lang="en-US" b="1" i="1" dirty="0" smtClean="0">
                <a:solidFill>
                  <a:srgbClr val="006600"/>
                </a:solidFill>
                <a:sym typeface="Symbol"/>
              </a:rPr>
              <a:t>n</a:t>
            </a:r>
            <a:r>
              <a:rPr lang="el-GR" b="1" i="1" dirty="0" smtClean="0">
                <a:solidFill>
                  <a:srgbClr val="006600"/>
                </a:solidFill>
              </a:rPr>
              <a:t>δ </a:t>
            </a:r>
            <a:r>
              <a:rPr lang="en-US" i="1" dirty="0" smtClean="0">
                <a:sym typeface="Symbol"/>
              </a:rPr>
              <a:t>+ </a:t>
            </a:r>
            <a:r>
              <a:rPr lang="en-US" b="1" i="1" dirty="0" smtClean="0">
                <a:solidFill>
                  <a:srgbClr val="0000FF"/>
                </a:solidFill>
                <a:sym typeface="Symbol"/>
              </a:rPr>
              <a:t>n</a:t>
            </a:r>
            <a:r>
              <a:rPr lang="en-US" b="1" dirty="0" smtClean="0">
                <a:solidFill>
                  <a:srgbClr val="0000FF"/>
                </a:solidFill>
                <a:sym typeface="Symbol"/>
              </a:rPr>
              <a:t>(</a:t>
            </a:r>
            <a:r>
              <a:rPr lang="en-US" b="1" i="1" dirty="0" smtClean="0">
                <a:solidFill>
                  <a:srgbClr val="0000FF"/>
                </a:solidFill>
              </a:rPr>
              <a:t>L</a:t>
            </a:r>
            <a:r>
              <a:rPr lang="en-US" b="1" dirty="0" smtClean="0">
                <a:solidFill>
                  <a:srgbClr val="0000FF"/>
                </a:solidFill>
              </a:rPr>
              <a:t>+</a:t>
            </a:r>
            <a:r>
              <a:rPr lang="en-US" b="1" i="1" dirty="0" smtClean="0">
                <a:solidFill>
                  <a:srgbClr val="0000FF"/>
                </a:solidFill>
              </a:rPr>
              <a:t>H</a:t>
            </a:r>
            <a:r>
              <a:rPr lang="en-US" b="1" dirty="0" smtClean="0">
                <a:solidFill>
                  <a:srgbClr val="0000FF"/>
                </a:solidFill>
              </a:rPr>
              <a:t>)/</a:t>
            </a:r>
            <a:r>
              <a:rPr lang="en-US" b="1" i="1" dirty="0" smtClean="0">
                <a:solidFill>
                  <a:srgbClr val="0000FF"/>
                </a:solidFill>
              </a:rPr>
              <a:t>c</a:t>
            </a:r>
            <a:r>
              <a:rPr lang="en-US" i="1" dirty="0" smtClean="0">
                <a:sym typeface="Symbol"/>
              </a:rPr>
              <a:t> </a:t>
            </a:r>
            <a:r>
              <a:rPr lang="en-US" dirty="0" smtClean="0"/>
              <a:t>- repeats at each switch</a:t>
            </a:r>
            <a:endParaRPr lang="en-US" b="1" dirty="0" smtClean="0">
              <a:solidFill>
                <a:srgbClr val="006600"/>
              </a:solidFill>
            </a:endParaRPr>
          </a:p>
          <a:p>
            <a:pPr lvl="1">
              <a:lnSpc>
                <a:spcPct val="120000"/>
              </a:lnSpc>
            </a:pPr>
            <a:r>
              <a:rPr lang="en-US" dirty="0" smtClean="0"/>
              <a:t>Last bit arrives at destination at </a:t>
            </a:r>
            <a:r>
              <a:rPr lang="en-US" i="1" dirty="0" smtClean="0">
                <a:sym typeface="Symbol"/>
              </a:rPr>
              <a:t>t</a:t>
            </a:r>
            <a:r>
              <a:rPr lang="en-US" baseline="-25000" dirty="0" smtClean="0">
                <a:sym typeface="Symbol"/>
              </a:rPr>
              <a:t>2</a:t>
            </a:r>
            <a:r>
              <a:rPr lang="en-US" i="1" baseline="-25000" dirty="0" smtClean="0">
                <a:sym typeface="Symbol"/>
              </a:rPr>
              <a:t>n+1</a:t>
            </a:r>
            <a:r>
              <a:rPr lang="en-US" i="1" dirty="0" smtClean="0">
                <a:sym typeface="Symbol"/>
              </a:rPr>
              <a:t>=t</a:t>
            </a:r>
            <a:r>
              <a:rPr lang="en-US" baseline="-25000" dirty="0" smtClean="0">
                <a:sym typeface="Symbol"/>
              </a:rPr>
              <a:t>2</a:t>
            </a:r>
            <a:r>
              <a:rPr lang="en-US" i="1" baseline="-25000" dirty="0" smtClean="0">
                <a:sym typeface="Symbol"/>
              </a:rPr>
              <a:t>n</a:t>
            </a:r>
            <a:r>
              <a:rPr lang="en-US" i="1" dirty="0" smtClean="0">
                <a:sym typeface="Symbol"/>
              </a:rPr>
              <a:t>+ </a:t>
            </a:r>
            <a:r>
              <a:rPr lang="el-GR" b="1" i="1" dirty="0" smtClean="0">
                <a:solidFill>
                  <a:srgbClr val="006600"/>
                </a:solidFill>
              </a:rPr>
              <a:t>δ</a:t>
            </a:r>
            <a:endParaRPr lang="en-US" b="1" i="1" dirty="0" smtClean="0">
              <a:solidFill>
                <a:srgbClr val="006600"/>
              </a:solidFill>
            </a:endParaRPr>
          </a:p>
          <a:p>
            <a:pPr lvl="5">
              <a:lnSpc>
                <a:spcPct val="120000"/>
              </a:lnSpc>
            </a:pPr>
            <a:endParaRPr lang="en-US" i="1" dirty="0" smtClean="0"/>
          </a:p>
          <a:p>
            <a:pPr>
              <a:lnSpc>
                <a:spcPct val="120000"/>
              </a:lnSpc>
            </a:pPr>
            <a:r>
              <a:rPr lang="en-US" dirty="0" smtClean="0"/>
              <a:t>Total </a:t>
            </a:r>
            <a:r>
              <a:rPr lang="en-US" i="1" dirty="0" smtClean="0"/>
              <a:t>minimum </a:t>
            </a:r>
            <a:r>
              <a:rPr lang="en-US" dirty="0" smtClean="0"/>
              <a:t>download time </a:t>
            </a:r>
            <a:r>
              <a:rPr lang="en-US" i="1" dirty="0" smtClean="0"/>
              <a:t>P</a:t>
            </a:r>
            <a:r>
              <a:rPr lang="en-US" i="1" baseline="-25000" dirty="0" smtClean="0"/>
              <a:t>d</a:t>
            </a:r>
            <a:r>
              <a:rPr lang="en-US" dirty="0" smtClean="0">
                <a:sym typeface="Symbol"/>
              </a:rPr>
              <a:t>= </a:t>
            </a:r>
            <a:r>
              <a:rPr lang="en-US" b="1" dirty="0" smtClean="0">
                <a:solidFill>
                  <a:srgbClr val="FF0000"/>
                </a:solidFill>
                <a:sym typeface="Symbol"/>
              </a:rPr>
              <a:t>(</a:t>
            </a:r>
            <a:r>
              <a:rPr lang="en-US" b="1" i="1" dirty="0" smtClean="0">
                <a:solidFill>
                  <a:srgbClr val="FF0000"/>
                </a:solidFill>
              </a:rPr>
              <a:t>M</a:t>
            </a:r>
            <a:r>
              <a:rPr lang="en-US" b="1" dirty="0" smtClean="0">
                <a:solidFill>
                  <a:srgbClr val="FF0000"/>
                </a:solidFill>
              </a:rPr>
              <a:t>+</a:t>
            </a:r>
            <a:r>
              <a:rPr lang="en-US" b="1" dirty="0" smtClean="0">
                <a:solidFill>
                  <a:srgbClr val="FF0000"/>
                </a:solidFill>
                <a:sym typeface="Symbol"/>
              </a:rPr>
              <a:t></a:t>
            </a:r>
            <a:r>
              <a:rPr lang="en-US" b="1" i="1" dirty="0" smtClean="0">
                <a:solidFill>
                  <a:srgbClr val="FF0000"/>
                </a:solidFill>
                <a:sym typeface="Symbol"/>
              </a:rPr>
              <a:t>M</a:t>
            </a:r>
            <a:r>
              <a:rPr lang="en-US" b="1" dirty="0" smtClean="0">
                <a:solidFill>
                  <a:srgbClr val="FF0000"/>
                </a:solidFill>
                <a:sym typeface="Symbol"/>
              </a:rPr>
              <a:t>/</a:t>
            </a:r>
            <a:r>
              <a:rPr lang="en-US" b="1" i="1" dirty="0" smtClean="0">
                <a:solidFill>
                  <a:srgbClr val="FF0000"/>
                </a:solidFill>
                <a:sym typeface="Symbol"/>
              </a:rPr>
              <a:t>L</a:t>
            </a:r>
            <a:r>
              <a:rPr lang="en-US" b="1" dirty="0" smtClean="0">
                <a:solidFill>
                  <a:srgbClr val="FF0000"/>
                </a:solidFill>
                <a:sym typeface="Symbol"/>
              </a:rPr>
              <a:t></a:t>
            </a:r>
            <a:r>
              <a:rPr lang="en-US" b="1" i="1" dirty="0" smtClean="0">
                <a:solidFill>
                  <a:srgbClr val="FF0000"/>
                </a:solidFill>
                <a:sym typeface="Symbol"/>
              </a:rPr>
              <a:t>H</a:t>
            </a:r>
            <a:r>
              <a:rPr lang="en-US" b="1" dirty="0" smtClean="0">
                <a:solidFill>
                  <a:srgbClr val="FF0000"/>
                </a:solidFill>
                <a:sym typeface="Symbol"/>
              </a:rPr>
              <a:t>)/</a:t>
            </a:r>
            <a:r>
              <a:rPr lang="en-US" b="1" i="1" dirty="0" smtClean="0">
                <a:solidFill>
                  <a:srgbClr val="FF0000"/>
                </a:solidFill>
                <a:sym typeface="Symbol"/>
              </a:rPr>
              <a:t>c</a:t>
            </a:r>
            <a:r>
              <a:rPr lang="en-US" i="1" dirty="0" smtClean="0">
                <a:sym typeface="Symbol"/>
              </a:rPr>
              <a:t> + </a:t>
            </a:r>
            <a:r>
              <a:rPr lang="en-US" b="1" i="1" dirty="0" smtClean="0">
                <a:solidFill>
                  <a:srgbClr val="0000FF"/>
                </a:solidFill>
                <a:sym typeface="Symbol"/>
              </a:rPr>
              <a:t>n</a:t>
            </a:r>
            <a:r>
              <a:rPr lang="en-US" b="1" dirty="0" smtClean="0">
                <a:solidFill>
                  <a:srgbClr val="0000FF"/>
                </a:solidFill>
                <a:sym typeface="Symbol"/>
              </a:rPr>
              <a:t>(</a:t>
            </a:r>
            <a:r>
              <a:rPr lang="en-US" b="1" i="1" dirty="0" smtClean="0">
                <a:solidFill>
                  <a:srgbClr val="0000FF"/>
                </a:solidFill>
              </a:rPr>
              <a:t>L</a:t>
            </a:r>
            <a:r>
              <a:rPr lang="en-US" b="1" dirty="0" smtClean="0">
                <a:solidFill>
                  <a:srgbClr val="0000FF"/>
                </a:solidFill>
              </a:rPr>
              <a:t>+</a:t>
            </a:r>
            <a:r>
              <a:rPr lang="en-US" b="1" i="1" dirty="0" smtClean="0">
                <a:solidFill>
                  <a:srgbClr val="0000FF"/>
                </a:solidFill>
              </a:rPr>
              <a:t>H</a:t>
            </a:r>
            <a:r>
              <a:rPr lang="en-US" b="1" dirty="0" smtClean="0">
                <a:solidFill>
                  <a:srgbClr val="0000FF"/>
                </a:solidFill>
              </a:rPr>
              <a:t>)/</a:t>
            </a:r>
            <a:r>
              <a:rPr lang="en-US" b="1" i="1" dirty="0" smtClean="0">
                <a:solidFill>
                  <a:srgbClr val="0000FF"/>
                </a:solidFill>
              </a:rPr>
              <a:t>c</a:t>
            </a:r>
            <a:r>
              <a:rPr lang="en-US" dirty="0" smtClean="0">
                <a:sym typeface="Symbol"/>
              </a:rPr>
              <a:t> + </a:t>
            </a:r>
            <a:r>
              <a:rPr lang="en-US" b="1" dirty="0" smtClean="0">
                <a:solidFill>
                  <a:srgbClr val="006600"/>
                </a:solidFill>
                <a:sym typeface="Symbol"/>
              </a:rPr>
              <a:t>(</a:t>
            </a:r>
            <a:r>
              <a:rPr lang="en-US" b="1" i="1" dirty="0" smtClean="0">
                <a:solidFill>
                  <a:srgbClr val="006600"/>
                </a:solidFill>
                <a:sym typeface="Symbol"/>
              </a:rPr>
              <a:t>n</a:t>
            </a:r>
            <a:r>
              <a:rPr lang="en-US" b="1" dirty="0" smtClean="0">
                <a:solidFill>
                  <a:srgbClr val="006600"/>
                </a:solidFill>
                <a:sym typeface="Symbol"/>
              </a:rPr>
              <a:t>+1)</a:t>
            </a:r>
            <a:r>
              <a:rPr lang="el-GR" b="1" i="1" dirty="0" smtClean="0">
                <a:solidFill>
                  <a:srgbClr val="006600"/>
                </a:solidFill>
              </a:rPr>
              <a:t>δ</a:t>
            </a:r>
            <a:endParaRPr lang="en-US" b="1" i="1" dirty="0" smtClean="0">
              <a:solidFill>
                <a:srgbClr val="006600"/>
              </a:solidFill>
            </a:endParaRPr>
          </a:p>
          <a:p>
            <a:pPr lvl="5">
              <a:lnSpc>
                <a:spcPct val="120000"/>
              </a:lnSpc>
            </a:pPr>
            <a:endParaRPr lang="en-US" i="1" dirty="0" smtClean="0"/>
          </a:p>
          <a:p>
            <a:pPr>
              <a:lnSpc>
                <a:spcPct val="120000"/>
              </a:lnSpc>
              <a:spcAft>
                <a:spcPts val="600"/>
              </a:spcAft>
            </a:pPr>
            <a:r>
              <a:rPr lang="en-US" i="1" dirty="0" smtClean="0"/>
              <a:t>M</a:t>
            </a:r>
            <a:r>
              <a:rPr lang="en-US" dirty="0" smtClean="0"/>
              <a:t>=10</a:t>
            </a:r>
            <a:r>
              <a:rPr lang="en-US" baseline="30000" dirty="0" smtClean="0"/>
              <a:t>6</a:t>
            </a:r>
            <a:r>
              <a:rPr lang="en-US" dirty="0" smtClean="0"/>
              <a:t> bits, </a:t>
            </a:r>
            <a:r>
              <a:rPr lang="en-US" i="1" dirty="0" smtClean="0"/>
              <a:t>H</a:t>
            </a:r>
            <a:r>
              <a:rPr lang="en-US" dirty="0" smtClean="0"/>
              <a:t>=100 bits, </a:t>
            </a:r>
            <a:r>
              <a:rPr lang="en-US" i="1" dirty="0" smtClean="0"/>
              <a:t>L</a:t>
            </a:r>
            <a:r>
              <a:rPr lang="en-US" dirty="0" smtClean="0"/>
              <a:t>=10000 bits,</a:t>
            </a:r>
            <a:r>
              <a:rPr lang="en-US" i="1" dirty="0" smtClean="0"/>
              <a:t> c</a:t>
            </a:r>
            <a:r>
              <a:rPr lang="en-US" dirty="0" smtClean="0"/>
              <a:t>=10</a:t>
            </a:r>
            <a:r>
              <a:rPr lang="en-US" baseline="30000" dirty="0" smtClean="0"/>
              <a:t>6</a:t>
            </a:r>
            <a:r>
              <a:rPr lang="en-US" dirty="0" smtClean="0"/>
              <a:t> bits/sec, </a:t>
            </a:r>
            <a:r>
              <a:rPr lang="el-GR" i="1" dirty="0" smtClean="0"/>
              <a:t>δ</a:t>
            </a:r>
            <a:r>
              <a:rPr lang="en-US" dirty="0" smtClean="0"/>
              <a:t>=5 </a:t>
            </a:r>
            <a:r>
              <a:rPr lang="en-US" dirty="0" err="1" smtClean="0"/>
              <a:t>msec</a:t>
            </a:r>
            <a:r>
              <a:rPr lang="en-US" dirty="0" smtClean="0"/>
              <a:t>, </a:t>
            </a:r>
            <a:r>
              <a:rPr lang="en-US" i="1" dirty="0" smtClean="0"/>
              <a:t>n</a:t>
            </a:r>
            <a:r>
              <a:rPr lang="en-US" dirty="0" smtClean="0"/>
              <a:t>=4 					</a:t>
            </a:r>
            <a:r>
              <a:rPr lang="en-US" b="1" i="1" dirty="0" smtClean="0"/>
              <a:t>T</a:t>
            </a:r>
            <a:r>
              <a:rPr lang="en-US" b="1" i="1" baseline="-25000" dirty="0" smtClean="0"/>
              <a:t>d</a:t>
            </a:r>
            <a:r>
              <a:rPr lang="en-US" b="1" dirty="0" smtClean="0">
                <a:sym typeface="Symbol"/>
              </a:rPr>
              <a:t>=1.075 sec</a:t>
            </a:r>
          </a:p>
          <a:p>
            <a:pPr>
              <a:lnSpc>
                <a:spcPct val="120000"/>
              </a:lnSpc>
            </a:pPr>
            <a:r>
              <a:rPr lang="en-US" i="1" dirty="0" smtClean="0"/>
              <a:t>M</a:t>
            </a:r>
            <a:r>
              <a:rPr lang="en-US" dirty="0" smtClean="0"/>
              <a:t>=10</a:t>
            </a:r>
            <a:r>
              <a:rPr lang="en-US" baseline="30000" dirty="0" smtClean="0"/>
              <a:t>6</a:t>
            </a:r>
            <a:r>
              <a:rPr lang="en-US" dirty="0" smtClean="0"/>
              <a:t> bits, </a:t>
            </a:r>
            <a:r>
              <a:rPr lang="en-US" i="1" dirty="0" smtClean="0"/>
              <a:t>H</a:t>
            </a:r>
            <a:r>
              <a:rPr lang="en-US" dirty="0" smtClean="0"/>
              <a:t>=100 bits, </a:t>
            </a:r>
            <a:r>
              <a:rPr lang="en-US" i="1" dirty="0" smtClean="0"/>
              <a:t>L</a:t>
            </a:r>
            <a:r>
              <a:rPr lang="en-US" dirty="0" smtClean="0"/>
              <a:t>=10000 bits,</a:t>
            </a:r>
            <a:r>
              <a:rPr lang="en-US" i="1" dirty="0" smtClean="0"/>
              <a:t> c</a:t>
            </a:r>
            <a:r>
              <a:rPr lang="en-US" dirty="0" smtClean="0"/>
              <a:t>=10</a:t>
            </a:r>
            <a:r>
              <a:rPr lang="en-US" baseline="30000" dirty="0" smtClean="0"/>
              <a:t>9</a:t>
            </a:r>
            <a:r>
              <a:rPr lang="en-US" dirty="0" smtClean="0"/>
              <a:t> bits/sec, </a:t>
            </a:r>
            <a:r>
              <a:rPr lang="el-GR" i="1" dirty="0" smtClean="0"/>
              <a:t>δ</a:t>
            </a:r>
            <a:r>
              <a:rPr lang="en-US" dirty="0" smtClean="0"/>
              <a:t>=5 </a:t>
            </a:r>
            <a:r>
              <a:rPr lang="en-US" dirty="0" err="1" smtClean="0"/>
              <a:t>msec</a:t>
            </a:r>
            <a:r>
              <a:rPr lang="en-US" dirty="0" smtClean="0"/>
              <a:t>, </a:t>
            </a:r>
            <a:r>
              <a:rPr lang="en-US" i="1" dirty="0" smtClean="0"/>
              <a:t>n</a:t>
            </a:r>
            <a:r>
              <a:rPr lang="en-US" dirty="0" smtClean="0"/>
              <a:t>=4</a:t>
            </a:r>
          </a:p>
          <a:p>
            <a:pPr>
              <a:lnSpc>
                <a:spcPct val="120000"/>
              </a:lnSpc>
              <a:buNone/>
            </a:pPr>
            <a:r>
              <a:rPr lang="en-US" i="1" dirty="0" smtClean="0"/>
              <a:t>				</a:t>
            </a:r>
            <a:r>
              <a:rPr lang="en-US" b="1" i="1" dirty="0" smtClean="0"/>
              <a:t>T</a:t>
            </a:r>
            <a:r>
              <a:rPr lang="en-US" b="1" i="1" baseline="-25000" dirty="0" smtClean="0"/>
              <a:t>d</a:t>
            </a:r>
            <a:r>
              <a:rPr lang="en-US" b="1" dirty="0" smtClean="0">
                <a:sym typeface="Symbol"/>
              </a:rPr>
              <a:t>=26.05 </a:t>
            </a:r>
            <a:r>
              <a:rPr lang="en-US" b="1" dirty="0" err="1" smtClean="0">
                <a:sym typeface="Symbol"/>
              </a:rPr>
              <a:t>msec</a:t>
            </a:r>
            <a:endParaRPr lang="en-US" b="1" dirty="0" smtClean="0">
              <a:sym typeface="Symbol"/>
            </a:endParaRPr>
          </a:p>
        </p:txBody>
      </p:sp>
      <p:sp>
        <p:nvSpPr>
          <p:cNvPr id="5" name="Title 4"/>
          <p:cNvSpPr>
            <a:spLocks noGrp="1"/>
          </p:cNvSpPr>
          <p:nvPr>
            <p:ph type="title"/>
          </p:nvPr>
        </p:nvSpPr>
        <p:spPr/>
        <p:txBody>
          <a:bodyPr/>
          <a:lstStyle/>
          <a:p>
            <a:r>
              <a:rPr lang="en-US" dirty="0" smtClean="0"/>
              <a:t>Packet vs. Circuit Switching</a:t>
            </a:r>
            <a:br>
              <a:rPr lang="en-US" dirty="0" smtClean="0"/>
            </a:br>
            <a:r>
              <a:rPr lang="en-US" sz="2800" dirty="0" smtClean="0"/>
              <a:t>File transfer – Packet</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15</a:t>
            </a:fld>
            <a:endParaRPr lang="en-US"/>
          </a:p>
        </p:txBody>
      </p:sp>
      <p:grpSp>
        <p:nvGrpSpPr>
          <p:cNvPr id="37" name="Group 36"/>
          <p:cNvGrpSpPr/>
          <p:nvPr/>
        </p:nvGrpSpPr>
        <p:grpSpPr>
          <a:xfrm>
            <a:off x="468086" y="2378522"/>
            <a:ext cx="9339941" cy="1250859"/>
            <a:chOff x="468086" y="2563584"/>
            <a:chExt cx="9339941" cy="1250859"/>
          </a:xfrm>
        </p:grpSpPr>
        <p:sp>
          <p:nvSpPr>
            <p:cNvPr id="7" name="Vertical Scroll 6"/>
            <p:cNvSpPr/>
            <p:nvPr/>
          </p:nvSpPr>
          <p:spPr bwMode="auto">
            <a:xfrm>
              <a:off x="468086" y="2607128"/>
              <a:ext cx="762000" cy="838200"/>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2"/>
                  </a:solidFill>
                  <a:effectLst/>
                  <a:latin typeface="Book Antiqua" pitchFamily="18" charset="0"/>
                </a:rPr>
                <a:t>M</a:t>
              </a:r>
              <a:r>
                <a:rPr kumimoji="0" lang="en-US" sz="1800" b="0" u="none" strike="noStrike" cap="none" normalizeH="0" baseline="0" dirty="0" smtClean="0">
                  <a:ln>
                    <a:noFill/>
                  </a:ln>
                  <a:solidFill>
                    <a:schemeClr val="tx2"/>
                  </a:solidFill>
                  <a:effectLst/>
                  <a:latin typeface="Book Antiqua" pitchFamily="18" charset="0"/>
                </a:rPr>
                <a:t> bits</a:t>
              </a:r>
              <a:endParaRPr kumimoji="0" lang="en-US" sz="1800" b="0" i="1" u="none" strike="noStrike" cap="none" normalizeH="0" baseline="0" dirty="0" smtClean="0">
                <a:ln>
                  <a:noFill/>
                </a:ln>
                <a:solidFill>
                  <a:schemeClr val="tx2"/>
                </a:solidFill>
                <a:effectLst/>
                <a:latin typeface="Book Antiqua" pitchFamily="18" charset="0"/>
              </a:endParaRPr>
            </a:p>
          </p:txBody>
        </p:sp>
        <p:sp>
          <p:nvSpPr>
            <p:cNvPr id="8" name="Cube 7"/>
            <p:cNvSpPr/>
            <p:nvPr/>
          </p:nvSpPr>
          <p:spPr bwMode="auto">
            <a:xfrm>
              <a:off x="2002963"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9" name="Cube 8"/>
            <p:cNvSpPr/>
            <p:nvPr/>
          </p:nvSpPr>
          <p:spPr bwMode="auto">
            <a:xfrm>
              <a:off x="3537885"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0" name="Cube 9"/>
            <p:cNvSpPr/>
            <p:nvPr/>
          </p:nvSpPr>
          <p:spPr bwMode="auto">
            <a:xfrm>
              <a:off x="5072807"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1" name="Cube 10"/>
            <p:cNvSpPr/>
            <p:nvPr/>
          </p:nvSpPr>
          <p:spPr bwMode="auto">
            <a:xfrm>
              <a:off x="6607729"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2" name="Flowchart: Magnetic Disk 11"/>
            <p:cNvSpPr/>
            <p:nvPr/>
          </p:nvSpPr>
          <p:spPr bwMode="auto">
            <a:xfrm>
              <a:off x="8164279" y="2563584"/>
              <a:ext cx="598715" cy="772885"/>
            </a:xfrm>
            <a:prstGeom prst="flowChartMagneticDisk">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14" name="Straight Arrow Connector 13"/>
            <p:cNvCxnSpPr>
              <a:stCxn id="7" idx="3"/>
              <a:endCxn id="8" idx="2"/>
            </p:cNvCxnSpPr>
            <p:nvPr/>
          </p:nvCxnSpPr>
          <p:spPr bwMode="auto">
            <a:xfrm flipV="1">
              <a:off x="1134836" y="3023504"/>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flipV="1">
              <a:off x="2680644" y="3023500"/>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18" name="Straight Arrow Connector 17"/>
            <p:cNvCxnSpPr/>
            <p:nvPr/>
          </p:nvCxnSpPr>
          <p:spPr bwMode="auto">
            <a:xfrm flipV="1">
              <a:off x="4226452" y="3023496"/>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19" name="Straight Arrow Connector 18"/>
            <p:cNvCxnSpPr/>
            <p:nvPr/>
          </p:nvCxnSpPr>
          <p:spPr bwMode="auto">
            <a:xfrm flipV="1">
              <a:off x="5772260" y="3023492"/>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20" name="Straight Arrow Connector 19"/>
            <p:cNvCxnSpPr/>
            <p:nvPr/>
          </p:nvCxnSpPr>
          <p:spPr bwMode="auto">
            <a:xfrm flipV="1">
              <a:off x="7318068" y="3023488"/>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21" name="Left Brace 20"/>
            <p:cNvSpPr/>
            <p:nvPr/>
          </p:nvSpPr>
          <p:spPr bwMode="auto">
            <a:xfrm rot="16200000">
              <a:off x="1491342" y="2852057"/>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2" name="Left Brace 21"/>
            <p:cNvSpPr/>
            <p:nvPr/>
          </p:nvSpPr>
          <p:spPr bwMode="auto">
            <a:xfrm rot="16200000">
              <a:off x="3037150" y="2852053"/>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3" name="Left Brace 22"/>
            <p:cNvSpPr/>
            <p:nvPr/>
          </p:nvSpPr>
          <p:spPr bwMode="auto">
            <a:xfrm rot="16200000">
              <a:off x="4582958" y="2852049"/>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4" name="Left Brace 23"/>
            <p:cNvSpPr/>
            <p:nvPr/>
          </p:nvSpPr>
          <p:spPr bwMode="auto">
            <a:xfrm rot="16200000">
              <a:off x="6128766" y="2852045"/>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5" name="Left Brace 24"/>
            <p:cNvSpPr/>
            <p:nvPr/>
          </p:nvSpPr>
          <p:spPr bwMode="auto">
            <a:xfrm rot="16200000">
              <a:off x="7674574" y="2852041"/>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6" name="TextBox 25"/>
            <p:cNvSpPr txBox="1"/>
            <p:nvPr/>
          </p:nvSpPr>
          <p:spPr>
            <a:xfrm>
              <a:off x="1426031" y="2579909"/>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27" name="TextBox 26"/>
            <p:cNvSpPr txBox="1"/>
            <p:nvPr/>
          </p:nvSpPr>
          <p:spPr>
            <a:xfrm>
              <a:off x="3004497" y="2590791"/>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28" name="TextBox 27"/>
            <p:cNvSpPr txBox="1"/>
            <p:nvPr/>
          </p:nvSpPr>
          <p:spPr>
            <a:xfrm>
              <a:off x="4582963" y="2601673"/>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29" name="TextBox 28"/>
            <p:cNvSpPr txBox="1"/>
            <p:nvPr/>
          </p:nvSpPr>
          <p:spPr>
            <a:xfrm>
              <a:off x="6106999" y="2612555"/>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30" name="TextBox 29"/>
            <p:cNvSpPr txBox="1"/>
            <p:nvPr/>
          </p:nvSpPr>
          <p:spPr>
            <a:xfrm>
              <a:off x="7620149" y="2623437"/>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31" name="TextBox 30"/>
            <p:cNvSpPr txBox="1"/>
            <p:nvPr/>
          </p:nvSpPr>
          <p:spPr>
            <a:xfrm>
              <a:off x="1382669" y="3352778"/>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2" name="TextBox 31"/>
            <p:cNvSpPr txBox="1"/>
            <p:nvPr/>
          </p:nvSpPr>
          <p:spPr>
            <a:xfrm>
              <a:off x="2928495" y="3352777"/>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3" name="TextBox 32"/>
            <p:cNvSpPr txBox="1"/>
            <p:nvPr/>
          </p:nvSpPr>
          <p:spPr>
            <a:xfrm>
              <a:off x="4474321" y="3352776"/>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4" name="TextBox 33"/>
            <p:cNvSpPr txBox="1"/>
            <p:nvPr/>
          </p:nvSpPr>
          <p:spPr>
            <a:xfrm>
              <a:off x="6020147" y="3352775"/>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5" name="TextBox 34"/>
            <p:cNvSpPr txBox="1"/>
            <p:nvPr/>
          </p:nvSpPr>
          <p:spPr>
            <a:xfrm>
              <a:off x="7565973" y="3352774"/>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6" name="TextBox 35"/>
            <p:cNvSpPr txBox="1"/>
            <p:nvPr/>
          </p:nvSpPr>
          <p:spPr>
            <a:xfrm>
              <a:off x="9046483" y="2666955"/>
              <a:ext cx="761544" cy="523220"/>
            </a:xfrm>
            <a:prstGeom prst="rect">
              <a:avLst/>
            </a:prstGeom>
            <a:noFill/>
          </p:spPr>
          <p:txBody>
            <a:bodyPr wrap="square" lIns="0" rIns="0" rtlCol="0">
              <a:spAutoFit/>
            </a:bodyPr>
            <a:lstStyle/>
            <a:p>
              <a:pPr algn="ctr"/>
              <a:r>
                <a:rPr lang="en-US" sz="2800" i="1" dirty="0" smtClean="0"/>
                <a:t>n</a:t>
              </a:r>
              <a:r>
                <a:rPr lang="en-US" sz="2800" dirty="0" smtClean="0"/>
                <a:t>=4</a:t>
              </a:r>
              <a:endParaRPr lang="en-US" i="1" dirty="0"/>
            </a:p>
          </p:txBody>
        </p:sp>
        <p:sp>
          <p:nvSpPr>
            <p:cNvPr id="38" name="Vertical Scroll 37"/>
            <p:cNvSpPr>
              <a:spLocks noChangeAspect="1"/>
            </p:cNvSpPr>
            <p:nvPr/>
          </p:nvSpPr>
          <p:spPr bwMode="auto">
            <a:xfrm>
              <a:off x="2111834" y="2585366"/>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a:t>
              </a:r>
              <a:r>
                <a:rPr kumimoji="0" lang="en-US" sz="1000" b="0" u="none" strike="noStrike" cap="none" normalizeH="0" baseline="0" dirty="0" smtClean="0">
                  <a:ln>
                    <a:noFill/>
                  </a:ln>
                  <a:solidFill>
                    <a:schemeClr val="tx2"/>
                  </a:solidFill>
                  <a:effectLst/>
                  <a:latin typeface="Book Antiqua" pitchFamily="18" charset="0"/>
                </a:rPr>
                <a:t>+H bits</a:t>
              </a:r>
              <a:endParaRPr kumimoji="0" lang="en-US" sz="800" b="0" i="1" u="none" strike="noStrike" cap="none" normalizeH="0" baseline="0" dirty="0" smtClean="0">
                <a:ln>
                  <a:noFill/>
                </a:ln>
                <a:solidFill>
                  <a:schemeClr val="tx2"/>
                </a:solidFill>
                <a:effectLst/>
                <a:latin typeface="Book Antiqua" pitchFamily="18" charset="0"/>
              </a:endParaRPr>
            </a:p>
          </p:txBody>
        </p:sp>
        <p:sp>
          <p:nvSpPr>
            <p:cNvPr id="39" name="Vertical Scroll 38"/>
            <p:cNvSpPr>
              <a:spLocks noChangeAspect="1"/>
            </p:cNvSpPr>
            <p:nvPr/>
          </p:nvSpPr>
          <p:spPr bwMode="auto">
            <a:xfrm>
              <a:off x="3635836" y="2563604"/>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L+H</a:t>
              </a:r>
              <a:r>
                <a:rPr kumimoji="0" lang="en-US" sz="1000" b="0" u="none" strike="noStrike" cap="none" normalizeH="0" baseline="0" dirty="0" smtClean="0">
                  <a:ln>
                    <a:noFill/>
                  </a:ln>
                  <a:solidFill>
                    <a:schemeClr val="tx2"/>
                  </a:solidFill>
                  <a:effectLst/>
                  <a:latin typeface="Book Antiqua" pitchFamily="18" charset="0"/>
                </a:rPr>
                <a:t> bits</a:t>
              </a:r>
              <a:endParaRPr kumimoji="0" lang="en-US" sz="1000" b="0" i="1" u="none" strike="noStrike" cap="none" normalizeH="0" baseline="0" dirty="0" smtClean="0">
                <a:ln>
                  <a:noFill/>
                </a:ln>
                <a:solidFill>
                  <a:schemeClr val="tx2"/>
                </a:solidFill>
                <a:effectLst/>
                <a:latin typeface="Book Antiqua" pitchFamily="18" charset="0"/>
              </a:endParaRPr>
            </a:p>
          </p:txBody>
        </p:sp>
        <p:sp>
          <p:nvSpPr>
            <p:cNvPr id="40" name="Vertical Scroll 39"/>
            <p:cNvSpPr>
              <a:spLocks noChangeAspect="1"/>
            </p:cNvSpPr>
            <p:nvPr/>
          </p:nvSpPr>
          <p:spPr bwMode="auto">
            <a:xfrm>
              <a:off x="5159838" y="2574500"/>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L+H </a:t>
              </a:r>
              <a:r>
                <a:rPr kumimoji="0" lang="en-US" sz="1000" b="0" u="none" strike="noStrike" cap="none" normalizeH="0" baseline="0" dirty="0" smtClean="0">
                  <a:ln>
                    <a:noFill/>
                  </a:ln>
                  <a:solidFill>
                    <a:schemeClr val="tx2"/>
                  </a:solidFill>
                  <a:effectLst/>
                  <a:latin typeface="Book Antiqua" pitchFamily="18" charset="0"/>
                </a:rPr>
                <a:t>bits</a:t>
              </a:r>
              <a:endParaRPr kumimoji="0" lang="en-US" sz="1000" b="0" i="1" u="none" strike="noStrike" cap="none" normalizeH="0" baseline="0" dirty="0" smtClean="0">
                <a:ln>
                  <a:noFill/>
                </a:ln>
                <a:solidFill>
                  <a:schemeClr val="tx2"/>
                </a:solidFill>
                <a:effectLst/>
                <a:latin typeface="Book Antiqua" pitchFamily="18" charset="0"/>
              </a:endParaRPr>
            </a:p>
          </p:txBody>
        </p:sp>
        <p:sp>
          <p:nvSpPr>
            <p:cNvPr id="41" name="Vertical Scroll 40"/>
            <p:cNvSpPr>
              <a:spLocks noChangeAspect="1"/>
            </p:cNvSpPr>
            <p:nvPr/>
          </p:nvSpPr>
          <p:spPr bwMode="auto">
            <a:xfrm>
              <a:off x="6683840" y="2585396"/>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L+H</a:t>
              </a:r>
              <a:r>
                <a:rPr kumimoji="0" lang="en-US" sz="1000" b="0" u="none" strike="noStrike" cap="none" normalizeH="0" baseline="0" dirty="0" smtClean="0">
                  <a:ln>
                    <a:noFill/>
                  </a:ln>
                  <a:solidFill>
                    <a:schemeClr val="tx2"/>
                  </a:solidFill>
                  <a:effectLst/>
                  <a:latin typeface="Book Antiqua" pitchFamily="18" charset="0"/>
                </a:rPr>
                <a:t> bits</a:t>
              </a:r>
              <a:endParaRPr kumimoji="0" lang="en-US" sz="1000" b="0" i="1" u="none" strike="noStrike" cap="none" normalizeH="0" baseline="0" dirty="0" smtClean="0">
                <a:ln>
                  <a:noFill/>
                </a:ln>
                <a:solidFill>
                  <a:schemeClr val="tx2"/>
                </a:solidFill>
                <a:effectLst/>
                <a:latin typeface="Book Antiqua" pitchFamily="18" charset="0"/>
              </a:endParaRPr>
            </a:p>
          </p:txBody>
        </p:sp>
        <p:sp>
          <p:nvSpPr>
            <p:cNvPr id="42" name="Vertical Scroll 41"/>
            <p:cNvSpPr>
              <a:spLocks noChangeAspect="1"/>
            </p:cNvSpPr>
            <p:nvPr/>
          </p:nvSpPr>
          <p:spPr bwMode="auto">
            <a:xfrm>
              <a:off x="8294964" y="2846656"/>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2"/>
                  </a:solidFill>
                  <a:effectLst/>
                  <a:latin typeface="Book Antiqua" pitchFamily="18" charset="0"/>
                </a:rPr>
                <a:t>M</a:t>
              </a:r>
              <a:r>
                <a:rPr kumimoji="0" lang="en-US" sz="1100" b="0" u="none" strike="noStrike" cap="none" normalizeH="0" baseline="0" dirty="0" smtClean="0">
                  <a:ln>
                    <a:noFill/>
                  </a:ln>
                  <a:solidFill>
                    <a:schemeClr val="tx2"/>
                  </a:solidFill>
                  <a:effectLst/>
                  <a:latin typeface="Book Antiqua" pitchFamily="18" charset="0"/>
                </a:rPr>
                <a:t> bits</a:t>
              </a:r>
              <a:endParaRPr kumimoji="0" lang="en-US" sz="1100" b="0" i="1" u="none" strike="noStrike" cap="none" normalizeH="0" baseline="0" dirty="0" smtClean="0">
                <a:ln>
                  <a:noFill/>
                </a:ln>
                <a:solidFill>
                  <a:schemeClr val="tx2"/>
                </a:solidFill>
                <a:effectLst/>
                <a:latin typeface="Book Antiqua" pitchFamily="18" charset="0"/>
              </a:endParaRPr>
            </a:p>
          </p:txBody>
        </p:sp>
      </p:grpSp>
    </p:spTree>
    <p:extLst>
      <p:ext uri="{BB962C8B-B14F-4D97-AF65-F5344CB8AC3E}">
        <p14:creationId xmlns="" xmlns:p14="http://schemas.microsoft.com/office/powerpoint/2010/main" val="3747727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801502"/>
            <a:ext cx="9689267" cy="5676983"/>
          </a:xfrm>
        </p:spPr>
        <p:txBody>
          <a:bodyPr>
            <a:normAutofit fontScale="70000" lnSpcReduction="20000"/>
          </a:bodyPr>
          <a:lstStyle/>
          <a:p>
            <a:pPr>
              <a:lnSpc>
                <a:spcPct val="120000"/>
              </a:lnSpc>
            </a:pPr>
            <a:r>
              <a:rPr lang="en-US" dirty="0" smtClean="0"/>
              <a:t>Sequence of </a:t>
            </a:r>
            <a:r>
              <a:rPr lang="en-US" i="1" dirty="0" smtClean="0"/>
              <a:t>n </a:t>
            </a:r>
            <a:r>
              <a:rPr lang="en-US" b="1" dirty="0" smtClean="0"/>
              <a:t>circuit </a:t>
            </a:r>
            <a:r>
              <a:rPr lang="en-US" dirty="0" smtClean="0"/>
              <a:t>switches, circuit of speed </a:t>
            </a:r>
            <a:r>
              <a:rPr lang="en-US" i="1" dirty="0" smtClean="0"/>
              <a:t>c</a:t>
            </a:r>
            <a:r>
              <a:rPr lang="en-US" dirty="0" smtClean="0"/>
              <a:t> bits/sec, propagation delay of </a:t>
            </a:r>
            <a:r>
              <a:rPr lang="el-GR" i="1" dirty="0" smtClean="0"/>
              <a:t>δ</a:t>
            </a:r>
            <a:r>
              <a:rPr lang="en-US" dirty="0" smtClean="0"/>
              <a:t> sec for each “hop”</a:t>
            </a:r>
          </a:p>
          <a:p>
            <a:pPr lvl="1">
              <a:lnSpc>
                <a:spcPct val="120000"/>
              </a:lnSpc>
            </a:pPr>
            <a:endParaRPr lang="en-US" dirty="0" smtClean="0"/>
          </a:p>
          <a:p>
            <a:pPr>
              <a:lnSpc>
                <a:spcPct val="120000"/>
              </a:lnSpc>
            </a:pPr>
            <a:endParaRPr lang="en-US" dirty="0" smtClean="0"/>
          </a:p>
          <a:p>
            <a:pPr lvl="1">
              <a:lnSpc>
                <a:spcPct val="120000"/>
              </a:lnSpc>
            </a:pPr>
            <a:endParaRPr lang="en-US" dirty="0" smtClean="0"/>
          </a:p>
          <a:p>
            <a:pPr lvl="1">
              <a:lnSpc>
                <a:spcPct val="120000"/>
              </a:lnSpc>
            </a:pPr>
            <a:endParaRPr lang="en-US" dirty="0" smtClean="0"/>
          </a:p>
          <a:p>
            <a:pPr>
              <a:lnSpc>
                <a:spcPct val="120000"/>
              </a:lnSpc>
              <a:spcAft>
                <a:spcPts val="600"/>
              </a:spcAft>
            </a:pPr>
            <a:r>
              <a:rPr lang="en-US" dirty="0" smtClean="0"/>
              <a:t>File size </a:t>
            </a:r>
            <a:r>
              <a:rPr lang="en-US" i="1" dirty="0" smtClean="0"/>
              <a:t>M</a:t>
            </a:r>
            <a:r>
              <a:rPr lang="en-US" dirty="0" smtClean="0"/>
              <a:t> </a:t>
            </a:r>
            <a:r>
              <a:rPr lang="en-US" dirty="0"/>
              <a:t>bits, setup processing time of </a:t>
            </a:r>
            <a:r>
              <a:rPr lang="el-GR" i="1" dirty="0"/>
              <a:t>σ</a:t>
            </a:r>
            <a:r>
              <a:rPr lang="en-US" i="1" dirty="0"/>
              <a:t> </a:t>
            </a:r>
            <a:r>
              <a:rPr lang="en-US" dirty="0"/>
              <a:t>at each hop</a:t>
            </a:r>
            <a:endParaRPr lang="en-US" dirty="0" smtClean="0"/>
          </a:p>
          <a:p>
            <a:pPr lvl="1">
              <a:lnSpc>
                <a:spcPct val="120000"/>
              </a:lnSpc>
            </a:pPr>
            <a:r>
              <a:rPr lang="en-US" dirty="0" smtClean="0"/>
              <a:t>Initiate connection at </a:t>
            </a:r>
            <a:r>
              <a:rPr lang="en-US" i="1" dirty="0" smtClean="0"/>
              <a:t>t</a:t>
            </a:r>
            <a:r>
              <a:rPr lang="en-US" dirty="0" smtClean="0"/>
              <a:t>=0</a:t>
            </a:r>
          </a:p>
          <a:p>
            <a:pPr lvl="1">
              <a:lnSpc>
                <a:spcPct val="120000"/>
              </a:lnSpc>
            </a:pPr>
            <a:r>
              <a:rPr lang="en-US" dirty="0" smtClean="0"/>
              <a:t>Circuit setup time:  </a:t>
            </a:r>
            <a:r>
              <a:rPr lang="en-US" b="1" dirty="0" smtClean="0">
                <a:solidFill>
                  <a:srgbClr val="FF0000"/>
                </a:solidFill>
              </a:rPr>
              <a:t>2(</a:t>
            </a:r>
            <a:r>
              <a:rPr lang="en-US" b="1" i="1" dirty="0" smtClean="0">
                <a:solidFill>
                  <a:srgbClr val="FF0000"/>
                </a:solidFill>
                <a:sym typeface="Symbol"/>
              </a:rPr>
              <a:t>n</a:t>
            </a:r>
            <a:r>
              <a:rPr lang="en-US" b="1" dirty="0" smtClean="0">
                <a:solidFill>
                  <a:srgbClr val="FF0000"/>
                </a:solidFill>
                <a:sym typeface="Symbol"/>
              </a:rPr>
              <a:t>+1)(</a:t>
            </a:r>
            <a:r>
              <a:rPr lang="el-GR" b="1" i="1" dirty="0" smtClean="0">
                <a:solidFill>
                  <a:srgbClr val="FF0000"/>
                </a:solidFill>
              </a:rPr>
              <a:t>δ</a:t>
            </a:r>
            <a:r>
              <a:rPr lang="en-US" b="1" dirty="0" smtClean="0">
                <a:solidFill>
                  <a:srgbClr val="FF0000"/>
                </a:solidFill>
              </a:rPr>
              <a:t>+</a:t>
            </a:r>
            <a:r>
              <a:rPr lang="el-GR" b="1" i="1" dirty="0" smtClean="0">
                <a:solidFill>
                  <a:srgbClr val="FF0000"/>
                </a:solidFill>
              </a:rPr>
              <a:t>σ</a:t>
            </a:r>
            <a:r>
              <a:rPr lang="en-US" b="1" dirty="0" smtClean="0">
                <a:solidFill>
                  <a:srgbClr val="FF0000"/>
                </a:solidFill>
              </a:rPr>
              <a:t>)</a:t>
            </a:r>
            <a:r>
              <a:rPr lang="en-US" dirty="0" smtClean="0"/>
              <a:t>  - setup message from source to destination and back</a:t>
            </a:r>
            <a:endParaRPr lang="en-US" i="1" dirty="0" smtClean="0">
              <a:sym typeface="Symbol"/>
            </a:endParaRPr>
          </a:p>
          <a:p>
            <a:pPr lvl="1">
              <a:lnSpc>
                <a:spcPct val="120000"/>
              </a:lnSpc>
            </a:pPr>
            <a:r>
              <a:rPr lang="en-US" dirty="0" smtClean="0">
                <a:sym typeface="Symbol"/>
              </a:rPr>
              <a:t>Last bit leaves source at </a:t>
            </a:r>
            <a:r>
              <a:rPr lang="en-US" i="1" dirty="0" smtClean="0">
                <a:sym typeface="Symbol"/>
              </a:rPr>
              <a:t>t</a:t>
            </a:r>
            <a:r>
              <a:rPr lang="en-US" baseline="-25000" dirty="0" smtClean="0">
                <a:sym typeface="Symbol"/>
              </a:rPr>
              <a:t>0</a:t>
            </a:r>
            <a:r>
              <a:rPr lang="en-US" dirty="0" smtClean="0">
                <a:sym typeface="Symbol"/>
              </a:rPr>
              <a:t>= </a:t>
            </a:r>
            <a:r>
              <a:rPr lang="en-US" b="1" i="1" dirty="0" smtClean="0">
                <a:solidFill>
                  <a:srgbClr val="0000FF"/>
                </a:solidFill>
              </a:rPr>
              <a:t>M</a:t>
            </a:r>
            <a:r>
              <a:rPr lang="en-US" b="1" dirty="0" smtClean="0">
                <a:solidFill>
                  <a:srgbClr val="0000FF"/>
                </a:solidFill>
                <a:sym typeface="Symbol"/>
              </a:rPr>
              <a:t>/</a:t>
            </a:r>
            <a:r>
              <a:rPr lang="en-US" b="1" i="1" dirty="0" smtClean="0">
                <a:solidFill>
                  <a:srgbClr val="0000FF"/>
                </a:solidFill>
                <a:sym typeface="Symbol"/>
              </a:rPr>
              <a:t>c</a:t>
            </a:r>
            <a:r>
              <a:rPr lang="en-US" i="1" dirty="0" smtClean="0">
                <a:sym typeface="Symbol"/>
              </a:rPr>
              <a:t> </a:t>
            </a:r>
            <a:r>
              <a:rPr lang="en-US" dirty="0" smtClean="0">
                <a:sym typeface="Symbol"/>
              </a:rPr>
              <a:t>+</a:t>
            </a:r>
            <a:r>
              <a:rPr lang="en-US" dirty="0" smtClean="0"/>
              <a:t>2(</a:t>
            </a:r>
            <a:r>
              <a:rPr lang="en-US" i="1" dirty="0" smtClean="0">
                <a:sym typeface="Symbol"/>
              </a:rPr>
              <a:t>n</a:t>
            </a:r>
            <a:r>
              <a:rPr lang="en-US" dirty="0" smtClean="0">
                <a:sym typeface="Symbol"/>
              </a:rPr>
              <a:t>+1)(</a:t>
            </a:r>
            <a:r>
              <a:rPr lang="el-GR" i="1" dirty="0" smtClean="0"/>
              <a:t>δ</a:t>
            </a:r>
            <a:r>
              <a:rPr lang="en-US" dirty="0" smtClean="0"/>
              <a:t>+</a:t>
            </a:r>
            <a:r>
              <a:rPr lang="el-GR" i="1" dirty="0" smtClean="0"/>
              <a:t>σ</a:t>
            </a:r>
            <a:r>
              <a:rPr lang="en-US" dirty="0" smtClean="0"/>
              <a:t>) – transmission of all payload bits</a:t>
            </a:r>
          </a:p>
          <a:p>
            <a:pPr lvl="1">
              <a:lnSpc>
                <a:spcPct val="120000"/>
              </a:lnSpc>
            </a:pPr>
            <a:r>
              <a:rPr lang="en-US" dirty="0" smtClean="0"/>
              <a:t>Last bit arrives at destination at </a:t>
            </a:r>
            <a:r>
              <a:rPr lang="en-US" i="1" dirty="0" smtClean="0">
                <a:sym typeface="Symbol"/>
              </a:rPr>
              <a:t>t</a:t>
            </a:r>
            <a:r>
              <a:rPr lang="en-US" baseline="-25000" dirty="0" smtClean="0">
                <a:sym typeface="Symbol"/>
              </a:rPr>
              <a:t>2</a:t>
            </a:r>
            <a:r>
              <a:rPr lang="en-US" i="1" baseline="-25000" dirty="0" smtClean="0">
                <a:sym typeface="Symbol"/>
              </a:rPr>
              <a:t>n+1</a:t>
            </a:r>
            <a:r>
              <a:rPr lang="en-US" i="1" dirty="0" smtClean="0">
                <a:sym typeface="Symbol"/>
              </a:rPr>
              <a:t>=t</a:t>
            </a:r>
            <a:r>
              <a:rPr lang="en-US" baseline="-25000" dirty="0" smtClean="0">
                <a:sym typeface="Symbol"/>
              </a:rPr>
              <a:t>0 </a:t>
            </a:r>
            <a:r>
              <a:rPr lang="en-US" i="1" dirty="0" smtClean="0">
                <a:sym typeface="Symbol"/>
              </a:rPr>
              <a:t>+ </a:t>
            </a:r>
            <a:r>
              <a:rPr lang="en-US" b="1" dirty="0" smtClean="0">
                <a:solidFill>
                  <a:srgbClr val="008000"/>
                </a:solidFill>
                <a:sym typeface="Symbol"/>
              </a:rPr>
              <a:t>(</a:t>
            </a:r>
            <a:r>
              <a:rPr lang="en-US" b="1" i="1" dirty="0" smtClean="0">
                <a:solidFill>
                  <a:srgbClr val="008000"/>
                </a:solidFill>
                <a:sym typeface="Symbol"/>
              </a:rPr>
              <a:t>n</a:t>
            </a:r>
            <a:r>
              <a:rPr lang="en-US" b="1" dirty="0" smtClean="0">
                <a:solidFill>
                  <a:srgbClr val="008000"/>
                </a:solidFill>
                <a:sym typeface="Symbol"/>
              </a:rPr>
              <a:t>+1)</a:t>
            </a:r>
            <a:r>
              <a:rPr lang="el-GR" b="1" i="1" dirty="0" smtClean="0">
                <a:solidFill>
                  <a:srgbClr val="008000"/>
                </a:solidFill>
              </a:rPr>
              <a:t>δ</a:t>
            </a:r>
            <a:r>
              <a:rPr lang="en-US" b="1" i="1" dirty="0" smtClean="0">
                <a:solidFill>
                  <a:srgbClr val="008000"/>
                </a:solidFill>
              </a:rPr>
              <a:t> </a:t>
            </a:r>
            <a:r>
              <a:rPr lang="en-US" dirty="0" smtClean="0"/>
              <a:t>– end-to-end propagation</a:t>
            </a:r>
            <a:endParaRPr lang="en-US" b="1" i="1" dirty="0" smtClean="0">
              <a:solidFill>
                <a:srgbClr val="008000"/>
              </a:solidFill>
            </a:endParaRPr>
          </a:p>
          <a:p>
            <a:pPr lvl="5">
              <a:lnSpc>
                <a:spcPct val="120000"/>
              </a:lnSpc>
            </a:pPr>
            <a:endParaRPr lang="en-US" i="1" dirty="0" smtClean="0"/>
          </a:p>
          <a:p>
            <a:pPr>
              <a:lnSpc>
                <a:spcPct val="120000"/>
              </a:lnSpc>
            </a:pPr>
            <a:r>
              <a:rPr lang="en-US" dirty="0" smtClean="0"/>
              <a:t>Total download time </a:t>
            </a:r>
            <a:r>
              <a:rPr lang="en-US" i="1" dirty="0" err="1" smtClean="0"/>
              <a:t>C</a:t>
            </a:r>
            <a:r>
              <a:rPr lang="en-US" i="1" baseline="-25000" dirty="0" err="1" smtClean="0"/>
              <a:t>d</a:t>
            </a:r>
            <a:r>
              <a:rPr lang="en-US" dirty="0" smtClean="0">
                <a:sym typeface="Symbol"/>
              </a:rPr>
              <a:t>= </a:t>
            </a:r>
            <a:r>
              <a:rPr lang="en-US" b="1" dirty="0">
                <a:solidFill>
                  <a:srgbClr val="FF0000"/>
                </a:solidFill>
              </a:rPr>
              <a:t>2(</a:t>
            </a:r>
            <a:r>
              <a:rPr lang="en-US" b="1" i="1" dirty="0">
                <a:solidFill>
                  <a:srgbClr val="FF0000"/>
                </a:solidFill>
                <a:sym typeface="Symbol"/>
              </a:rPr>
              <a:t>n</a:t>
            </a:r>
            <a:r>
              <a:rPr lang="en-US" b="1" dirty="0">
                <a:solidFill>
                  <a:srgbClr val="FF0000"/>
                </a:solidFill>
                <a:sym typeface="Symbol"/>
              </a:rPr>
              <a:t>+1)(</a:t>
            </a:r>
            <a:r>
              <a:rPr lang="el-GR" b="1" i="1" dirty="0">
                <a:solidFill>
                  <a:srgbClr val="FF0000"/>
                </a:solidFill>
              </a:rPr>
              <a:t>δ</a:t>
            </a:r>
            <a:r>
              <a:rPr lang="en-US" b="1" dirty="0">
                <a:solidFill>
                  <a:srgbClr val="FF0000"/>
                </a:solidFill>
              </a:rPr>
              <a:t>+</a:t>
            </a:r>
            <a:r>
              <a:rPr lang="el-GR" b="1" i="1" dirty="0">
                <a:solidFill>
                  <a:srgbClr val="FF0000"/>
                </a:solidFill>
              </a:rPr>
              <a:t>σ</a:t>
            </a:r>
            <a:r>
              <a:rPr lang="en-US" b="1" dirty="0" smtClean="0">
                <a:solidFill>
                  <a:srgbClr val="FF0000"/>
                </a:solidFill>
              </a:rPr>
              <a:t>)</a:t>
            </a:r>
            <a:r>
              <a:rPr lang="en-US" dirty="0" smtClean="0"/>
              <a:t> </a:t>
            </a:r>
            <a:r>
              <a:rPr lang="en-US" i="1" dirty="0" smtClean="0">
                <a:sym typeface="Symbol"/>
              </a:rPr>
              <a:t>+ </a:t>
            </a:r>
            <a:r>
              <a:rPr lang="en-US" b="1" i="1" dirty="0" smtClean="0">
                <a:solidFill>
                  <a:srgbClr val="0000FF"/>
                </a:solidFill>
              </a:rPr>
              <a:t>M</a:t>
            </a:r>
            <a:r>
              <a:rPr lang="en-US" b="1" dirty="0" smtClean="0">
                <a:solidFill>
                  <a:srgbClr val="0000FF"/>
                </a:solidFill>
                <a:sym typeface="Symbol"/>
              </a:rPr>
              <a:t>/</a:t>
            </a:r>
            <a:r>
              <a:rPr lang="en-US" b="1" i="1" dirty="0" smtClean="0">
                <a:solidFill>
                  <a:srgbClr val="0000FF"/>
                </a:solidFill>
                <a:sym typeface="Symbol"/>
              </a:rPr>
              <a:t>c</a:t>
            </a:r>
            <a:r>
              <a:rPr lang="en-US" i="1" dirty="0" smtClean="0">
                <a:sym typeface="Symbol"/>
              </a:rPr>
              <a:t> </a:t>
            </a:r>
            <a:r>
              <a:rPr lang="en-US" dirty="0" smtClean="0">
                <a:sym typeface="Symbol"/>
              </a:rPr>
              <a:t>+</a:t>
            </a:r>
            <a:r>
              <a:rPr lang="en-US" dirty="0" smtClean="0"/>
              <a:t> </a:t>
            </a:r>
            <a:r>
              <a:rPr lang="en-US" b="1" dirty="0" smtClean="0">
                <a:solidFill>
                  <a:srgbClr val="008000"/>
                </a:solidFill>
                <a:sym typeface="Symbol"/>
              </a:rPr>
              <a:t>(</a:t>
            </a:r>
            <a:r>
              <a:rPr lang="en-US" b="1" i="1" dirty="0" smtClean="0">
                <a:solidFill>
                  <a:srgbClr val="008000"/>
                </a:solidFill>
                <a:sym typeface="Symbol"/>
              </a:rPr>
              <a:t>n</a:t>
            </a:r>
            <a:r>
              <a:rPr lang="en-US" b="1" dirty="0" smtClean="0">
                <a:solidFill>
                  <a:srgbClr val="008000"/>
                </a:solidFill>
                <a:sym typeface="Symbol"/>
              </a:rPr>
              <a:t>+1)</a:t>
            </a:r>
            <a:r>
              <a:rPr lang="el-GR" b="1" i="1" dirty="0" smtClean="0">
                <a:solidFill>
                  <a:srgbClr val="008000"/>
                </a:solidFill>
              </a:rPr>
              <a:t>δ</a:t>
            </a:r>
            <a:endParaRPr lang="en-US" b="1" i="1" dirty="0" smtClean="0">
              <a:solidFill>
                <a:srgbClr val="008000"/>
              </a:solidFill>
            </a:endParaRPr>
          </a:p>
          <a:p>
            <a:pPr>
              <a:lnSpc>
                <a:spcPct val="120000"/>
              </a:lnSpc>
            </a:pPr>
            <a:endParaRPr lang="en-US" i="1" dirty="0" smtClean="0"/>
          </a:p>
          <a:p>
            <a:pPr>
              <a:lnSpc>
                <a:spcPct val="120000"/>
              </a:lnSpc>
              <a:spcAft>
                <a:spcPts val="600"/>
              </a:spcAft>
            </a:pPr>
            <a:r>
              <a:rPr lang="en-US" i="1" dirty="0" smtClean="0"/>
              <a:t>M</a:t>
            </a:r>
            <a:r>
              <a:rPr lang="en-US" dirty="0" smtClean="0"/>
              <a:t>=10</a:t>
            </a:r>
            <a:r>
              <a:rPr lang="en-US" baseline="30000" dirty="0" smtClean="0"/>
              <a:t>6</a:t>
            </a:r>
            <a:r>
              <a:rPr lang="en-US" dirty="0" smtClean="0"/>
              <a:t> bits,</a:t>
            </a:r>
            <a:r>
              <a:rPr lang="en-US" i="1" dirty="0" smtClean="0"/>
              <a:t> </a:t>
            </a:r>
            <a:r>
              <a:rPr lang="en-US" i="1" u="sng" dirty="0" smtClean="0"/>
              <a:t>c</a:t>
            </a:r>
            <a:r>
              <a:rPr lang="en-US" u="sng" dirty="0" smtClean="0"/>
              <a:t>=10</a:t>
            </a:r>
            <a:r>
              <a:rPr lang="en-US" u="sng" baseline="30000" dirty="0" smtClean="0"/>
              <a:t>6</a:t>
            </a:r>
            <a:r>
              <a:rPr lang="en-US" u="sng" dirty="0" smtClean="0"/>
              <a:t> bits/sec</a:t>
            </a:r>
            <a:r>
              <a:rPr lang="en-US" dirty="0" smtClean="0"/>
              <a:t>, </a:t>
            </a:r>
            <a:r>
              <a:rPr lang="el-GR" i="1" dirty="0" smtClean="0"/>
              <a:t>δ</a:t>
            </a:r>
            <a:r>
              <a:rPr lang="en-US" dirty="0" smtClean="0"/>
              <a:t>=5 </a:t>
            </a:r>
            <a:r>
              <a:rPr lang="en-US" dirty="0" err="1" smtClean="0"/>
              <a:t>msec</a:t>
            </a:r>
            <a:r>
              <a:rPr lang="en-US" dirty="0" smtClean="0"/>
              <a:t>,</a:t>
            </a:r>
            <a:r>
              <a:rPr lang="el-GR" i="1" dirty="0" smtClean="0"/>
              <a:t> σ</a:t>
            </a:r>
            <a:r>
              <a:rPr lang="en-US" dirty="0" smtClean="0"/>
              <a:t>=1 </a:t>
            </a:r>
            <a:r>
              <a:rPr lang="en-US" dirty="0" err="1" smtClean="0"/>
              <a:t>msec</a:t>
            </a:r>
            <a:r>
              <a:rPr lang="en-US" dirty="0" smtClean="0"/>
              <a:t>, </a:t>
            </a:r>
            <a:r>
              <a:rPr lang="en-US" i="1" dirty="0" smtClean="0"/>
              <a:t>n</a:t>
            </a:r>
            <a:r>
              <a:rPr lang="en-US" dirty="0" smtClean="0"/>
              <a:t>=4 						</a:t>
            </a:r>
            <a:r>
              <a:rPr lang="en-US" b="1" i="1" dirty="0" smtClean="0"/>
              <a:t>T</a:t>
            </a:r>
            <a:r>
              <a:rPr lang="en-US" b="1" i="1" baseline="-25000" dirty="0" smtClean="0"/>
              <a:t>d</a:t>
            </a:r>
            <a:r>
              <a:rPr lang="en-US" b="1" dirty="0" smtClean="0">
                <a:sym typeface="Symbol"/>
              </a:rPr>
              <a:t>=1.085 sec</a:t>
            </a:r>
          </a:p>
          <a:p>
            <a:pPr>
              <a:lnSpc>
                <a:spcPct val="120000"/>
              </a:lnSpc>
            </a:pPr>
            <a:r>
              <a:rPr lang="en-US" i="1" dirty="0" smtClean="0"/>
              <a:t>M</a:t>
            </a:r>
            <a:r>
              <a:rPr lang="en-US" dirty="0" smtClean="0"/>
              <a:t>=10</a:t>
            </a:r>
            <a:r>
              <a:rPr lang="en-US" baseline="30000" dirty="0" smtClean="0"/>
              <a:t>6</a:t>
            </a:r>
            <a:r>
              <a:rPr lang="en-US" dirty="0" smtClean="0"/>
              <a:t> bits,</a:t>
            </a:r>
            <a:r>
              <a:rPr lang="en-US" i="1" dirty="0" smtClean="0"/>
              <a:t> </a:t>
            </a:r>
            <a:r>
              <a:rPr lang="en-US" i="1" u="sng" dirty="0" smtClean="0"/>
              <a:t>c</a:t>
            </a:r>
            <a:r>
              <a:rPr lang="en-US" u="sng" dirty="0" smtClean="0"/>
              <a:t>=10</a:t>
            </a:r>
            <a:r>
              <a:rPr lang="en-US" u="sng" baseline="30000" dirty="0" smtClean="0"/>
              <a:t>9</a:t>
            </a:r>
            <a:r>
              <a:rPr lang="en-US" u="sng" dirty="0" smtClean="0"/>
              <a:t> bits/sec</a:t>
            </a:r>
            <a:r>
              <a:rPr lang="en-US" dirty="0" smtClean="0"/>
              <a:t>, </a:t>
            </a:r>
            <a:r>
              <a:rPr lang="el-GR" i="1" dirty="0" smtClean="0"/>
              <a:t>δ</a:t>
            </a:r>
            <a:r>
              <a:rPr lang="en-US" dirty="0" smtClean="0"/>
              <a:t>=5 </a:t>
            </a:r>
            <a:r>
              <a:rPr lang="en-US" dirty="0" err="1" smtClean="0"/>
              <a:t>msec</a:t>
            </a:r>
            <a:r>
              <a:rPr lang="en-US" dirty="0" smtClean="0"/>
              <a:t>,</a:t>
            </a:r>
            <a:r>
              <a:rPr lang="el-GR" i="1" dirty="0" smtClean="0"/>
              <a:t> σ</a:t>
            </a:r>
            <a:r>
              <a:rPr lang="en-US" dirty="0" smtClean="0"/>
              <a:t>=1 </a:t>
            </a:r>
            <a:r>
              <a:rPr lang="en-US" dirty="0" err="1" smtClean="0"/>
              <a:t>msec</a:t>
            </a:r>
            <a:r>
              <a:rPr lang="en-US" dirty="0" smtClean="0"/>
              <a:t>, </a:t>
            </a:r>
            <a:r>
              <a:rPr lang="en-US" i="1" dirty="0" smtClean="0"/>
              <a:t>n</a:t>
            </a:r>
            <a:r>
              <a:rPr lang="en-US" dirty="0" smtClean="0"/>
              <a:t>=4</a:t>
            </a:r>
          </a:p>
          <a:p>
            <a:pPr>
              <a:lnSpc>
                <a:spcPct val="120000"/>
              </a:lnSpc>
              <a:buNone/>
            </a:pPr>
            <a:r>
              <a:rPr lang="en-US" i="1" dirty="0" smtClean="0"/>
              <a:t>				</a:t>
            </a:r>
            <a:r>
              <a:rPr lang="en-US" b="1" i="1" dirty="0" smtClean="0"/>
              <a:t>T</a:t>
            </a:r>
            <a:r>
              <a:rPr lang="en-US" b="1" i="1" baseline="-25000" dirty="0" smtClean="0"/>
              <a:t>d</a:t>
            </a:r>
            <a:r>
              <a:rPr lang="en-US" b="1" dirty="0" smtClean="0">
                <a:sym typeface="Symbol"/>
              </a:rPr>
              <a:t>=86 </a:t>
            </a:r>
            <a:r>
              <a:rPr lang="en-US" b="1" dirty="0" err="1" smtClean="0">
                <a:sym typeface="Symbol"/>
              </a:rPr>
              <a:t>msec</a:t>
            </a:r>
            <a:endParaRPr lang="en-US" b="1" dirty="0" smtClean="0">
              <a:sym typeface="Symbol"/>
            </a:endParaRPr>
          </a:p>
        </p:txBody>
      </p:sp>
      <p:sp>
        <p:nvSpPr>
          <p:cNvPr id="5" name="Title 4"/>
          <p:cNvSpPr>
            <a:spLocks noGrp="1"/>
          </p:cNvSpPr>
          <p:nvPr>
            <p:ph type="title"/>
          </p:nvPr>
        </p:nvSpPr>
        <p:spPr/>
        <p:txBody>
          <a:bodyPr/>
          <a:lstStyle/>
          <a:p>
            <a:r>
              <a:rPr lang="en-US" dirty="0" smtClean="0"/>
              <a:t>Packet vs. Circuit Switching</a:t>
            </a:r>
            <a:br>
              <a:rPr lang="en-US" dirty="0" smtClean="0"/>
            </a:br>
            <a:r>
              <a:rPr lang="en-US" sz="2800" dirty="0" smtClean="0"/>
              <a:t>File transfer – Circuit</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16</a:t>
            </a:fld>
            <a:endParaRPr lang="en-US"/>
          </a:p>
        </p:txBody>
      </p:sp>
      <p:grpSp>
        <p:nvGrpSpPr>
          <p:cNvPr id="2" name="Group 36"/>
          <p:cNvGrpSpPr/>
          <p:nvPr/>
        </p:nvGrpSpPr>
        <p:grpSpPr>
          <a:xfrm>
            <a:off x="468086" y="2384687"/>
            <a:ext cx="9339941" cy="1234534"/>
            <a:chOff x="468086" y="2579909"/>
            <a:chExt cx="9339941" cy="1234534"/>
          </a:xfrm>
        </p:grpSpPr>
        <p:sp>
          <p:nvSpPr>
            <p:cNvPr id="7" name="Vertical Scroll 6"/>
            <p:cNvSpPr/>
            <p:nvPr/>
          </p:nvSpPr>
          <p:spPr bwMode="auto">
            <a:xfrm>
              <a:off x="468086" y="2607128"/>
              <a:ext cx="762000" cy="838200"/>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2"/>
                  </a:solidFill>
                  <a:effectLst/>
                  <a:latin typeface="Book Antiqua" pitchFamily="18" charset="0"/>
                </a:rPr>
                <a:t>M</a:t>
              </a:r>
              <a:r>
                <a:rPr kumimoji="0" lang="en-US" sz="1800" b="0" u="none" strike="noStrike" cap="none" normalizeH="0" baseline="0" dirty="0" smtClean="0">
                  <a:ln>
                    <a:noFill/>
                  </a:ln>
                  <a:solidFill>
                    <a:schemeClr val="tx2"/>
                  </a:solidFill>
                  <a:effectLst/>
                  <a:latin typeface="Book Antiqua" pitchFamily="18" charset="0"/>
                </a:rPr>
                <a:t> bits</a:t>
              </a:r>
              <a:endParaRPr kumimoji="0" lang="en-US" sz="1800" b="0" i="1" u="none" strike="noStrike" cap="none" normalizeH="0" baseline="0" dirty="0" smtClean="0">
                <a:ln>
                  <a:noFill/>
                </a:ln>
                <a:solidFill>
                  <a:schemeClr val="tx2"/>
                </a:solidFill>
                <a:effectLst/>
                <a:latin typeface="Book Antiqua" pitchFamily="18" charset="0"/>
              </a:endParaRPr>
            </a:p>
          </p:txBody>
        </p:sp>
        <p:sp>
          <p:nvSpPr>
            <p:cNvPr id="8" name="Cube 7"/>
            <p:cNvSpPr/>
            <p:nvPr/>
          </p:nvSpPr>
          <p:spPr bwMode="auto">
            <a:xfrm>
              <a:off x="2002963"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9" name="Cube 8"/>
            <p:cNvSpPr/>
            <p:nvPr/>
          </p:nvSpPr>
          <p:spPr bwMode="auto">
            <a:xfrm>
              <a:off x="3537885"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0" name="Cube 9"/>
            <p:cNvSpPr/>
            <p:nvPr/>
          </p:nvSpPr>
          <p:spPr bwMode="auto">
            <a:xfrm>
              <a:off x="5072807"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1" name="Cube 10"/>
            <p:cNvSpPr/>
            <p:nvPr/>
          </p:nvSpPr>
          <p:spPr bwMode="auto">
            <a:xfrm>
              <a:off x="6607729" y="2656112"/>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2" name="Flowchart: Magnetic Disk 11"/>
            <p:cNvSpPr/>
            <p:nvPr/>
          </p:nvSpPr>
          <p:spPr bwMode="auto">
            <a:xfrm>
              <a:off x="8164279" y="2639786"/>
              <a:ext cx="598715" cy="772885"/>
            </a:xfrm>
            <a:prstGeom prst="flowChartMagneticDisk">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14" name="Straight Arrow Connector 13"/>
            <p:cNvCxnSpPr>
              <a:stCxn id="7" idx="3"/>
              <a:endCxn id="12" idx="2"/>
            </p:cNvCxnSpPr>
            <p:nvPr/>
          </p:nvCxnSpPr>
          <p:spPr bwMode="auto">
            <a:xfrm>
              <a:off x="1134836" y="3026228"/>
              <a:ext cx="7029443" cy="1"/>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21" name="Left Brace 20"/>
            <p:cNvSpPr/>
            <p:nvPr/>
          </p:nvSpPr>
          <p:spPr bwMode="auto">
            <a:xfrm rot="16200000">
              <a:off x="1491342" y="2852057"/>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2" name="Left Brace 21"/>
            <p:cNvSpPr/>
            <p:nvPr/>
          </p:nvSpPr>
          <p:spPr bwMode="auto">
            <a:xfrm rot="16200000">
              <a:off x="3037150" y="2852053"/>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3" name="Left Brace 22"/>
            <p:cNvSpPr/>
            <p:nvPr/>
          </p:nvSpPr>
          <p:spPr bwMode="auto">
            <a:xfrm rot="16200000">
              <a:off x="4582958" y="2852049"/>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4" name="Left Brace 23"/>
            <p:cNvSpPr/>
            <p:nvPr/>
          </p:nvSpPr>
          <p:spPr bwMode="auto">
            <a:xfrm rot="16200000">
              <a:off x="6128766" y="2852045"/>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5" name="Left Brace 24"/>
            <p:cNvSpPr/>
            <p:nvPr/>
          </p:nvSpPr>
          <p:spPr bwMode="auto">
            <a:xfrm rot="16200000">
              <a:off x="7674574" y="2852041"/>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6" name="TextBox 25"/>
            <p:cNvSpPr txBox="1"/>
            <p:nvPr/>
          </p:nvSpPr>
          <p:spPr>
            <a:xfrm>
              <a:off x="1426031" y="2579909"/>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27" name="TextBox 26"/>
            <p:cNvSpPr txBox="1"/>
            <p:nvPr/>
          </p:nvSpPr>
          <p:spPr>
            <a:xfrm>
              <a:off x="3004497" y="2590791"/>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28" name="TextBox 27"/>
            <p:cNvSpPr txBox="1"/>
            <p:nvPr/>
          </p:nvSpPr>
          <p:spPr>
            <a:xfrm>
              <a:off x="4582963" y="2601673"/>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29" name="TextBox 28"/>
            <p:cNvSpPr txBox="1"/>
            <p:nvPr/>
          </p:nvSpPr>
          <p:spPr>
            <a:xfrm>
              <a:off x="6106999" y="2590783"/>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30" name="TextBox 29"/>
            <p:cNvSpPr txBox="1"/>
            <p:nvPr/>
          </p:nvSpPr>
          <p:spPr>
            <a:xfrm>
              <a:off x="7620149" y="2601665"/>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31" name="TextBox 30"/>
            <p:cNvSpPr txBox="1"/>
            <p:nvPr/>
          </p:nvSpPr>
          <p:spPr>
            <a:xfrm>
              <a:off x="1382669" y="3352778"/>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2" name="TextBox 31"/>
            <p:cNvSpPr txBox="1"/>
            <p:nvPr/>
          </p:nvSpPr>
          <p:spPr>
            <a:xfrm>
              <a:off x="2928495" y="3352777"/>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3" name="TextBox 32"/>
            <p:cNvSpPr txBox="1"/>
            <p:nvPr/>
          </p:nvSpPr>
          <p:spPr>
            <a:xfrm>
              <a:off x="4474321" y="3352776"/>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4" name="TextBox 33"/>
            <p:cNvSpPr txBox="1"/>
            <p:nvPr/>
          </p:nvSpPr>
          <p:spPr>
            <a:xfrm>
              <a:off x="6020147" y="3352775"/>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5" name="TextBox 34"/>
            <p:cNvSpPr txBox="1"/>
            <p:nvPr/>
          </p:nvSpPr>
          <p:spPr>
            <a:xfrm>
              <a:off x="7565973" y="3352774"/>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36" name="TextBox 35"/>
            <p:cNvSpPr txBox="1"/>
            <p:nvPr/>
          </p:nvSpPr>
          <p:spPr>
            <a:xfrm>
              <a:off x="9046483" y="2666955"/>
              <a:ext cx="761544" cy="523220"/>
            </a:xfrm>
            <a:prstGeom prst="rect">
              <a:avLst/>
            </a:prstGeom>
            <a:noFill/>
          </p:spPr>
          <p:txBody>
            <a:bodyPr wrap="square" lIns="0" rIns="0" rtlCol="0">
              <a:spAutoFit/>
            </a:bodyPr>
            <a:lstStyle/>
            <a:p>
              <a:pPr algn="ctr"/>
              <a:r>
                <a:rPr lang="en-US" sz="2800" i="1" dirty="0" smtClean="0"/>
                <a:t>n</a:t>
              </a:r>
              <a:r>
                <a:rPr lang="en-US" sz="2800" dirty="0" smtClean="0"/>
                <a:t>=4</a:t>
              </a:r>
              <a:endParaRPr lang="en-US" i="1" dirty="0"/>
            </a:p>
          </p:txBody>
        </p:sp>
      </p:grpSp>
      <p:sp>
        <p:nvSpPr>
          <p:cNvPr id="38" name="Vertical Scroll 37"/>
          <p:cNvSpPr>
            <a:spLocks noChangeAspect="1"/>
          </p:cNvSpPr>
          <p:nvPr/>
        </p:nvSpPr>
        <p:spPr bwMode="auto">
          <a:xfrm>
            <a:off x="8284078" y="2737796"/>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2"/>
                </a:solidFill>
                <a:effectLst/>
                <a:latin typeface="Book Antiqua" pitchFamily="18" charset="0"/>
              </a:rPr>
              <a:t>M</a:t>
            </a:r>
            <a:r>
              <a:rPr kumimoji="0" lang="en-US" sz="1100" b="0" u="none" strike="noStrike" cap="none" normalizeH="0" baseline="0" dirty="0" smtClean="0">
                <a:ln>
                  <a:noFill/>
                </a:ln>
                <a:solidFill>
                  <a:schemeClr val="tx2"/>
                </a:solidFill>
                <a:effectLst/>
                <a:latin typeface="Book Antiqua" pitchFamily="18" charset="0"/>
              </a:rPr>
              <a:t> bits</a:t>
            </a:r>
            <a:endParaRPr kumimoji="0" lang="en-US" sz="1100" b="0" i="1" u="none" strike="noStrike" cap="none" normalizeH="0" baseline="0" dirty="0" smtClean="0">
              <a:ln>
                <a:noFill/>
              </a:ln>
              <a:solidFill>
                <a:schemeClr val="tx2"/>
              </a:solidFill>
              <a:effectLst/>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416" y="1801503"/>
            <a:ext cx="9689267" cy="5596824"/>
          </a:xfrm>
        </p:spPr>
        <p:txBody>
          <a:bodyPr/>
          <a:lstStyle/>
          <a:p>
            <a:r>
              <a:rPr lang="en-US" dirty="0" smtClean="0"/>
              <a:t>Packet</a:t>
            </a:r>
            <a:r>
              <a:rPr lang="en-US" i="1" dirty="0" smtClean="0"/>
              <a:t> </a:t>
            </a:r>
            <a:r>
              <a:rPr lang="en-US" dirty="0" smtClean="0"/>
              <a:t>download time </a:t>
            </a:r>
          </a:p>
          <a:p>
            <a:pPr lvl="4"/>
            <a:endParaRPr lang="en-US" dirty="0" smtClean="0"/>
          </a:p>
          <a:p>
            <a:pPr>
              <a:buNone/>
            </a:pPr>
            <a:r>
              <a:rPr lang="en-US" i="1" dirty="0" smtClean="0"/>
              <a:t>	P</a:t>
            </a:r>
            <a:r>
              <a:rPr lang="en-US" i="1" baseline="-25000" dirty="0" smtClean="0"/>
              <a:t>d</a:t>
            </a:r>
            <a:r>
              <a:rPr lang="en-US" dirty="0" smtClean="0">
                <a:sym typeface="Symbol"/>
              </a:rPr>
              <a:t>= </a:t>
            </a:r>
            <a:r>
              <a:rPr lang="en-US" b="1" dirty="0" smtClean="0">
                <a:solidFill>
                  <a:srgbClr val="FF0000"/>
                </a:solidFill>
                <a:sym typeface="Symbol"/>
              </a:rPr>
              <a:t>(</a:t>
            </a:r>
            <a:r>
              <a:rPr lang="en-US" b="1" i="1" dirty="0" smtClean="0">
                <a:solidFill>
                  <a:srgbClr val="FF0000"/>
                </a:solidFill>
              </a:rPr>
              <a:t>M</a:t>
            </a:r>
            <a:r>
              <a:rPr lang="en-US" b="1" dirty="0" smtClean="0">
                <a:solidFill>
                  <a:srgbClr val="FF0000"/>
                </a:solidFill>
              </a:rPr>
              <a:t>+</a:t>
            </a:r>
            <a:r>
              <a:rPr lang="en-US" b="1" dirty="0" smtClean="0">
                <a:solidFill>
                  <a:srgbClr val="FF0000"/>
                </a:solidFill>
                <a:sym typeface="Symbol"/>
              </a:rPr>
              <a:t></a:t>
            </a:r>
            <a:r>
              <a:rPr lang="en-US" b="1" i="1" dirty="0" smtClean="0">
                <a:solidFill>
                  <a:srgbClr val="FF0000"/>
                </a:solidFill>
                <a:sym typeface="Symbol"/>
              </a:rPr>
              <a:t>M</a:t>
            </a:r>
            <a:r>
              <a:rPr lang="en-US" b="1" dirty="0" smtClean="0">
                <a:solidFill>
                  <a:srgbClr val="FF0000"/>
                </a:solidFill>
                <a:sym typeface="Symbol"/>
              </a:rPr>
              <a:t>/</a:t>
            </a:r>
            <a:r>
              <a:rPr lang="en-US" b="1" i="1" dirty="0" smtClean="0">
                <a:solidFill>
                  <a:srgbClr val="FF0000"/>
                </a:solidFill>
                <a:sym typeface="Symbol"/>
              </a:rPr>
              <a:t>L</a:t>
            </a:r>
            <a:r>
              <a:rPr lang="en-US" b="1" dirty="0" smtClean="0">
                <a:solidFill>
                  <a:srgbClr val="FF0000"/>
                </a:solidFill>
                <a:sym typeface="Symbol"/>
              </a:rPr>
              <a:t></a:t>
            </a:r>
            <a:r>
              <a:rPr lang="en-US" b="1" i="1" dirty="0" smtClean="0">
                <a:solidFill>
                  <a:srgbClr val="FF0000"/>
                </a:solidFill>
                <a:sym typeface="Symbol"/>
              </a:rPr>
              <a:t>H</a:t>
            </a:r>
            <a:r>
              <a:rPr lang="en-US" b="1" dirty="0" smtClean="0">
                <a:solidFill>
                  <a:srgbClr val="FF0000"/>
                </a:solidFill>
                <a:sym typeface="Symbol"/>
              </a:rPr>
              <a:t>)/</a:t>
            </a:r>
            <a:r>
              <a:rPr lang="en-US" b="1" i="1" dirty="0" smtClean="0">
                <a:solidFill>
                  <a:srgbClr val="FF0000"/>
                </a:solidFill>
                <a:sym typeface="Symbol"/>
              </a:rPr>
              <a:t>c</a:t>
            </a:r>
            <a:r>
              <a:rPr lang="en-US" i="1" dirty="0" smtClean="0">
                <a:sym typeface="Symbol"/>
              </a:rPr>
              <a:t> + </a:t>
            </a:r>
            <a:r>
              <a:rPr lang="en-US" b="1" i="1" dirty="0" smtClean="0">
                <a:solidFill>
                  <a:srgbClr val="0000FF"/>
                </a:solidFill>
                <a:sym typeface="Symbol"/>
              </a:rPr>
              <a:t>n</a:t>
            </a:r>
            <a:r>
              <a:rPr lang="en-US" b="1" dirty="0" smtClean="0">
                <a:solidFill>
                  <a:srgbClr val="0000FF"/>
                </a:solidFill>
                <a:sym typeface="Symbol"/>
              </a:rPr>
              <a:t>(</a:t>
            </a:r>
            <a:r>
              <a:rPr lang="en-US" b="1" i="1" dirty="0" smtClean="0">
                <a:solidFill>
                  <a:srgbClr val="0000FF"/>
                </a:solidFill>
              </a:rPr>
              <a:t>L</a:t>
            </a:r>
            <a:r>
              <a:rPr lang="en-US" b="1" dirty="0" smtClean="0">
                <a:solidFill>
                  <a:srgbClr val="0000FF"/>
                </a:solidFill>
              </a:rPr>
              <a:t>+</a:t>
            </a:r>
            <a:r>
              <a:rPr lang="en-US" b="1" i="1" dirty="0" smtClean="0">
                <a:solidFill>
                  <a:srgbClr val="0000FF"/>
                </a:solidFill>
              </a:rPr>
              <a:t>H</a:t>
            </a:r>
            <a:r>
              <a:rPr lang="en-US" b="1" dirty="0" smtClean="0">
                <a:solidFill>
                  <a:srgbClr val="0000FF"/>
                </a:solidFill>
              </a:rPr>
              <a:t>)/</a:t>
            </a:r>
            <a:r>
              <a:rPr lang="en-US" b="1" i="1" dirty="0" smtClean="0">
                <a:solidFill>
                  <a:srgbClr val="0000FF"/>
                </a:solidFill>
              </a:rPr>
              <a:t>c</a:t>
            </a:r>
            <a:r>
              <a:rPr lang="en-US" dirty="0" smtClean="0">
                <a:sym typeface="Symbol"/>
              </a:rPr>
              <a:t> + </a:t>
            </a:r>
            <a:r>
              <a:rPr lang="en-US" b="1" dirty="0" smtClean="0">
                <a:solidFill>
                  <a:srgbClr val="006600"/>
                </a:solidFill>
                <a:sym typeface="Symbol"/>
              </a:rPr>
              <a:t>(</a:t>
            </a:r>
            <a:r>
              <a:rPr lang="en-US" b="1" i="1" dirty="0" smtClean="0">
                <a:solidFill>
                  <a:srgbClr val="006600"/>
                </a:solidFill>
                <a:sym typeface="Symbol"/>
              </a:rPr>
              <a:t>n</a:t>
            </a:r>
            <a:r>
              <a:rPr lang="en-US" b="1" dirty="0" smtClean="0">
                <a:solidFill>
                  <a:srgbClr val="006600"/>
                </a:solidFill>
                <a:sym typeface="Symbol"/>
              </a:rPr>
              <a:t>+1)</a:t>
            </a:r>
            <a:r>
              <a:rPr lang="el-GR" b="1" i="1" dirty="0" smtClean="0">
                <a:solidFill>
                  <a:srgbClr val="006600"/>
                </a:solidFill>
              </a:rPr>
              <a:t>δ</a:t>
            </a:r>
            <a:endParaRPr lang="en-US" b="1" i="1" dirty="0" smtClean="0">
              <a:solidFill>
                <a:srgbClr val="006600"/>
              </a:solidFill>
            </a:endParaRPr>
          </a:p>
          <a:p>
            <a:pPr lvl="4"/>
            <a:endParaRPr lang="en-US" dirty="0" smtClean="0"/>
          </a:p>
          <a:p>
            <a:r>
              <a:rPr lang="en-US" dirty="0" smtClean="0"/>
              <a:t>Circuit download time</a:t>
            </a:r>
          </a:p>
          <a:p>
            <a:pPr lvl="4"/>
            <a:endParaRPr lang="en-US" dirty="0" smtClean="0"/>
          </a:p>
          <a:p>
            <a:pPr>
              <a:buNone/>
            </a:pPr>
            <a:r>
              <a:rPr lang="en-US" i="1" dirty="0" smtClean="0"/>
              <a:t>		</a:t>
            </a:r>
            <a:r>
              <a:rPr lang="en-US" i="1" dirty="0" err="1" smtClean="0"/>
              <a:t>C</a:t>
            </a:r>
            <a:r>
              <a:rPr lang="en-US" i="1" baseline="-25000" dirty="0" err="1" smtClean="0"/>
              <a:t>d</a:t>
            </a:r>
            <a:r>
              <a:rPr lang="en-US" dirty="0" smtClean="0">
                <a:sym typeface="Symbol"/>
              </a:rPr>
              <a:t>= </a:t>
            </a:r>
            <a:r>
              <a:rPr lang="en-US" b="1" dirty="0" smtClean="0">
                <a:solidFill>
                  <a:srgbClr val="FF0000"/>
                </a:solidFill>
              </a:rPr>
              <a:t>2(</a:t>
            </a:r>
            <a:r>
              <a:rPr lang="en-US" b="1" i="1" dirty="0" smtClean="0">
                <a:solidFill>
                  <a:srgbClr val="FF0000"/>
                </a:solidFill>
                <a:sym typeface="Symbol"/>
              </a:rPr>
              <a:t>n</a:t>
            </a:r>
            <a:r>
              <a:rPr lang="en-US" b="1" dirty="0" smtClean="0">
                <a:solidFill>
                  <a:srgbClr val="FF0000"/>
                </a:solidFill>
                <a:sym typeface="Symbol"/>
              </a:rPr>
              <a:t>+1)(</a:t>
            </a:r>
            <a:r>
              <a:rPr lang="el-GR" b="1" i="1" dirty="0" smtClean="0">
                <a:solidFill>
                  <a:srgbClr val="FF0000"/>
                </a:solidFill>
              </a:rPr>
              <a:t>δ</a:t>
            </a:r>
            <a:r>
              <a:rPr lang="en-US" b="1" dirty="0" smtClean="0">
                <a:solidFill>
                  <a:srgbClr val="FF0000"/>
                </a:solidFill>
              </a:rPr>
              <a:t>+</a:t>
            </a:r>
            <a:r>
              <a:rPr lang="el-GR" b="1" i="1" dirty="0" smtClean="0">
                <a:solidFill>
                  <a:srgbClr val="FF0000"/>
                </a:solidFill>
              </a:rPr>
              <a:t>σ</a:t>
            </a:r>
            <a:r>
              <a:rPr lang="en-US" b="1" dirty="0" smtClean="0">
                <a:solidFill>
                  <a:srgbClr val="FF0000"/>
                </a:solidFill>
              </a:rPr>
              <a:t>)</a:t>
            </a:r>
            <a:r>
              <a:rPr lang="en-US" dirty="0" smtClean="0"/>
              <a:t> </a:t>
            </a:r>
            <a:r>
              <a:rPr lang="en-US" i="1" dirty="0" smtClean="0">
                <a:sym typeface="Symbol"/>
              </a:rPr>
              <a:t>+ </a:t>
            </a:r>
            <a:r>
              <a:rPr lang="en-US" b="1" i="1" dirty="0" smtClean="0">
                <a:solidFill>
                  <a:srgbClr val="0000FF"/>
                </a:solidFill>
              </a:rPr>
              <a:t>M</a:t>
            </a:r>
            <a:r>
              <a:rPr lang="en-US" b="1" dirty="0" smtClean="0">
                <a:solidFill>
                  <a:srgbClr val="0000FF"/>
                </a:solidFill>
                <a:sym typeface="Symbol"/>
              </a:rPr>
              <a:t>/</a:t>
            </a:r>
            <a:r>
              <a:rPr lang="en-US" b="1" i="1" dirty="0" smtClean="0">
                <a:solidFill>
                  <a:srgbClr val="0000FF"/>
                </a:solidFill>
                <a:sym typeface="Symbol"/>
              </a:rPr>
              <a:t>c</a:t>
            </a:r>
            <a:r>
              <a:rPr lang="en-US" i="1" dirty="0" smtClean="0">
                <a:sym typeface="Symbol"/>
              </a:rPr>
              <a:t> </a:t>
            </a:r>
            <a:r>
              <a:rPr lang="en-US" dirty="0" smtClean="0">
                <a:sym typeface="Symbol"/>
              </a:rPr>
              <a:t>+</a:t>
            </a:r>
            <a:r>
              <a:rPr lang="en-US" dirty="0" smtClean="0"/>
              <a:t> </a:t>
            </a:r>
            <a:r>
              <a:rPr lang="en-US" b="1" dirty="0" smtClean="0">
                <a:solidFill>
                  <a:srgbClr val="008000"/>
                </a:solidFill>
                <a:sym typeface="Symbol"/>
              </a:rPr>
              <a:t>(</a:t>
            </a:r>
            <a:r>
              <a:rPr lang="en-US" b="1" i="1" dirty="0" smtClean="0">
                <a:solidFill>
                  <a:srgbClr val="008000"/>
                </a:solidFill>
                <a:sym typeface="Symbol"/>
              </a:rPr>
              <a:t>n</a:t>
            </a:r>
            <a:r>
              <a:rPr lang="en-US" b="1" dirty="0" smtClean="0">
                <a:solidFill>
                  <a:srgbClr val="008000"/>
                </a:solidFill>
                <a:sym typeface="Symbol"/>
              </a:rPr>
              <a:t>+1)</a:t>
            </a:r>
            <a:r>
              <a:rPr lang="el-GR" b="1" i="1" dirty="0" smtClean="0">
                <a:solidFill>
                  <a:srgbClr val="008000"/>
                </a:solidFill>
              </a:rPr>
              <a:t>δ</a:t>
            </a:r>
            <a:endParaRPr lang="en-US" b="1" i="1" dirty="0" smtClean="0">
              <a:solidFill>
                <a:srgbClr val="008000"/>
              </a:solidFill>
            </a:endParaRPr>
          </a:p>
          <a:p>
            <a:pPr lvl="5"/>
            <a:endParaRPr lang="en-US" dirty="0" smtClean="0"/>
          </a:p>
          <a:p>
            <a:r>
              <a:rPr lang="en-US" dirty="0" smtClean="0"/>
              <a:t>Difference:</a:t>
            </a:r>
          </a:p>
          <a:p>
            <a:pPr lvl="4"/>
            <a:endParaRPr lang="en-US" i="1" dirty="0" smtClean="0"/>
          </a:p>
          <a:p>
            <a:pPr>
              <a:buNone/>
            </a:pPr>
            <a:r>
              <a:rPr lang="en-US" i="1" dirty="0" smtClean="0"/>
              <a:t>	P</a:t>
            </a:r>
            <a:r>
              <a:rPr lang="en-US" i="1" baseline="-25000" dirty="0" smtClean="0"/>
              <a:t>d </a:t>
            </a:r>
            <a:r>
              <a:rPr lang="en-US" dirty="0" smtClean="0">
                <a:sym typeface="Symbol"/>
              </a:rPr>
              <a:t>– </a:t>
            </a:r>
            <a:r>
              <a:rPr lang="en-US" i="1" dirty="0" err="1" smtClean="0"/>
              <a:t>C</a:t>
            </a:r>
            <a:r>
              <a:rPr lang="en-US" i="1" baseline="-25000" dirty="0" err="1" smtClean="0"/>
              <a:t>d</a:t>
            </a:r>
            <a:r>
              <a:rPr lang="en-US" dirty="0" smtClean="0">
                <a:sym typeface="Symbol"/>
              </a:rPr>
              <a:t>= </a:t>
            </a:r>
            <a:r>
              <a:rPr lang="en-US" i="1" dirty="0" smtClean="0">
                <a:sym typeface="Symbol"/>
              </a:rPr>
              <a:t>M</a:t>
            </a:r>
            <a:r>
              <a:rPr lang="en-US" dirty="0" smtClean="0">
                <a:sym typeface="Symbol"/>
              </a:rPr>
              <a:t>/</a:t>
            </a:r>
            <a:r>
              <a:rPr lang="en-US" i="1" dirty="0" smtClean="0">
                <a:sym typeface="Symbol"/>
              </a:rPr>
              <a:t>L</a:t>
            </a:r>
            <a:r>
              <a:rPr lang="en-US" dirty="0" smtClean="0">
                <a:sym typeface="Symbol"/>
              </a:rPr>
              <a:t></a:t>
            </a:r>
            <a:r>
              <a:rPr lang="en-US" i="1" dirty="0" smtClean="0">
                <a:sym typeface="Symbol"/>
              </a:rPr>
              <a:t>H</a:t>
            </a:r>
            <a:r>
              <a:rPr lang="en-US" dirty="0" smtClean="0">
                <a:sym typeface="Symbol"/>
              </a:rPr>
              <a:t>/</a:t>
            </a:r>
            <a:r>
              <a:rPr lang="en-US" i="1" dirty="0" smtClean="0">
                <a:sym typeface="Symbol"/>
              </a:rPr>
              <a:t>c</a:t>
            </a:r>
            <a:r>
              <a:rPr lang="en-US" dirty="0" smtClean="0">
                <a:sym typeface="Symbol"/>
              </a:rPr>
              <a:t> +</a:t>
            </a:r>
            <a:r>
              <a:rPr lang="en-US" i="1" dirty="0" smtClean="0">
                <a:sym typeface="Symbol"/>
              </a:rPr>
              <a:t>n</a:t>
            </a:r>
            <a:r>
              <a:rPr lang="en-US" dirty="0" smtClean="0">
                <a:sym typeface="Symbol"/>
              </a:rPr>
              <a:t>[(</a:t>
            </a:r>
            <a:r>
              <a:rPr lang="en-US" i="1" dirty="0" smtClean="0"/>
              <a:t>L</a:t>
            </a:r>
            <a:r>
              <a:rPr lang="en-US" dirty="0" smtClean="0"/>
              <a:t>+</a:t>
            </a:r>
            <a:r>
              <a:rPr lang="en-US" i="1" dirty="0" smtClean="0"/>
              <a:t>H</a:t>
            </a:r>
            <a:r>
              <a:rPr lang="en-US" dirty="0" smtClean="0"/>
              <a:t>)/</a:t>
            </a:r>
            <a:r>
              <a:rPr lang="en-US" i="1" dirty="0" smtClean="0"/>
              <a:t>c – </a:t>
            </a:r>
            <a:r>
              <a:rPr lang="en-US" dirty="0" smtClean="0"/>
              <a:t>2(</a:t>
            </a:r>
            <a:r>
              <a:rPr lang="en-US" i="1" dirty="0" smtClean="0"/>
              <a:t>n</a:t>
            </a:r>
            <a:r>
              <a:rPr lang="en-US" dirty="0" smtClean="0"/>
              <a:t>+1)(</a:t>
            </a:r>
            <a:r>
              <a:rPr lang="el-GR" i="1" dirty="0" smtClean="0"/>
              <a:t>σ</a:t>
            </a:r>
            <a:r>
              <a:rPr lang="en-US" dirty="0" smtClean="0"/>
              <a:t>+</a:t>
            </a:r>
            <a:r>
              <a:rPr lang="el-GR" i="1" dirty="0" smtClean="0"/>
              <a:t>δ</a:t>
            </a:r>
            <a:r>
              <a:rPr lang="en-US" dirty="0" smtClean="0"/>
              <a:t>)</a:t>
            </a:r>
          </a:p>
          <a:p>
            <a:pPr lvl="4"/>
            <a:endParaRPr lang="en-US" dirty="0" smtClean="0"/>
          </a:p>
          <a:p>
            <a:pPr lvl="1"/>
            <a:r>
              <a:rPr lang="en-US" dirty="0" smtClean="0"/>
              <a:t>Basically header overhead + hop-by-hop retransmissions versus setup delay.  As</a:t>
            </a:r>
            <a:r>
              <a:rPr lang="en-US" i="1" dirty="0" smtClean="0"/>
              <a:t> c </a:t>
            </a:r>
            <a:r>
              <a:rPr lang="en-US" dirty="0" smtClean="0"/>
              <a:t>increases, packet switching becomes more attractive (for file transfers)</a:t>
            </a:r>
            <a:endParaRPr lang="en-US" dirty="0"/>
          </a:p>
        </p:txBody>
      </p:sp>
      <p:sp>
        <p:nvSpPr>
          <p:cNvPr id="3" name="Title 2"/>
          <p:cNvSpPr>
            <a:spLocks noGrp="1"/>
          </p:cNvSpPr>
          <p:nvPr>
            <p:ph type="title"/>
          </p:nvPr>
        </p:nvSpPr>
        <p:spPr/>
        <p:txBody>
          <a:bodyPr/>
          <a:lstStyle/>
          <a:p>
            <a:r>
              <a:rPr lang="en-US" dirty="0" smtClean="0"/>
              <a:t>Packet vs. Circuit Switching</a:t>
            </a:r>
            <a:br>
              <a:rPr lang="en-US" dirty="0" smtClean="0"/>
            </a:br>
            <a:r>
              <a:rPr lang="en-US" sz="2800" dirty="0" smtClean="0"/>
              <a:t>File transfer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801502"/>
            <a:ext cx="9893984" cy="5970897"/>
          </a:xfrm>
        </p:spPr>
        <p:txBody>
          <a:bodyPr>
            <a:normAutofit fontScale="70000" lnSpcReduction="20000"/>
          </a:bodyPr>
          <a:lstStyle/>
          <a:p>
            <a:pPr>
              <a:lnSpc>
                <a:spcPct val="120000"/>
              </a:lnSpc>
            </a:pPr>
            <a:r>
              <a:rPr lang="en-US" dirty="0" smtClean="0"/>
              <a:t>Sequence of </a:t>
            </a:r>
            <a:r>
              <a:rPr lang="en-US" i="1" dirty="0" smtClean="0"/>
              <a:t>n </a:t>
            </a:r>
            <a:r>
              <a:rPr lang="en-US" b="1" dirty="0" smtClean="0"/>
              <a:t>packet</a:t>
            </a:r>
            <a:r>
              <a:rPr lang="en-US" dirty="0" smtClean="0"/>
              <a:t> switches, links of speed </a:t>
            </a:r>
            <a:r>
              <a:rPr lang="en-US" i="1" dirty="0" smtClean="0"/>
              <a:t>c</a:t>
            </a:r>
            <a:r>
              <a:rPr lang="en-US" dirty="0" smtClean="0"/>
              <a:t> bits/sec, propagation delay of </a:t>
            </a:r>
            <a:r>
              <a:rPr lang="el-GR" i="1" dirty="0" smtClean="0"/>
              <a:t>δ</a:t>
            </a:r>
            <a:r>
              <a:rPr lang="en-US" dirty="0" smtClean="0"/>
              <a:t> sec per “hop”</a:t>
            </a:r>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spcAft>
                <a:spcPts val="600"/>
              </a:spcAft>
            </a:pPr>
            <a:endParaRPr lang="en-US" dirty="0" smtClean="0"/>
          </a:p>
          <a:p>
            <a:pPr>
              <a:lnSpc>
                <a:spcPct val="120000"/>
              </a:lnSpc>
              <a:spcAft>
                <a:spcPts val="600"/>
              </a:spcAft>
            </a:pPr>
            <a:r>
              <a:rPr lang="en-US" dirty="0" smtClean="0"/>
              <a:t>Application generates bits at a rate of </a:t>
            </a:r>
            <a:r>
              <a:rPr lang="en-US" i="1" dirty="0" smtClean="0"/>
              <a:t>R</a:t>
            </a:r>
            <a:r>
              <a:rPr lang="en-US" dirty="0" smtClean="0"/>
              <a:t> bits/sec, packet header </a:t>
            </a:r>
            <a:r>
              <a:rPr lang="en-US" i="1" dirty="0" smtClean="0"/>
              <a:t>H</a:t>
            </a:r>
            <a:r>
              <a:rPr lang="en-US" dirty="0" smtClean="0"/>
              <a:t> bits, packet payload size </a:t>
            </a:r>
            <a:r>
              <a:rPr lang="en-US" i="1" dirty="0" smtClean="0"/>
              <a:t>L</a:t>
            </a:r>
            <a:r>
              <a:rPr lang="en-US" dirty="0" smtClean="0"/>
              <a:t> bits</a:t>
            </a:r>
          </a:p>
          <a:p>
            <a:pPr lvl="1">
              <a:lnSpc>
                <a:spcPct val="120000"/>
              </a:lnSpc>
            </a:pPr>
            <a:r>
              <a:rPr lang="en-US" dirty="0" smtClean="0"/>
              <a:t>First bit of (new) packet payload generated at </a:t>
            </a:r>
            <a:r>
              <a:rPr lang="en-US" i="1" dirty="0" smtClean="0"/>
              <a:t>t</a:t>
            </a:r>
            <a:r>
              <a:rPr lang="en-US" dirty="0" smtClean="0"/>
              <a:t>=0</a:t>
            </a:r>
          </a:p>
          <a:p>
            <a:pPr lvl="1">
              <a:lnSpc>
                <a:spcPct val="120000"/>
              </a:lnSpc>
            </a:pPr>
            <a:r>
              <a:rPr lang="en-US" dirty="0" smtClean="0"/>
              <a:t>Packet ready for transmission at </a:t>
            </a:r>
            <a:r>
              <a:rPr lang="en-US" i="1" dirty="0" smtClean="0">
                <a:sym typeface="Symbol"/>
              </a:rPr>
              <a:t>t</a:t>
            </a:r>
            <a:r>
              <a:rPr lang="en-US" baseline="-25000" dirty="0" smtClean="0">
                <a:sym typeface="Symbol"/>
              </a:rPr>
              <a:t>0</a:t>
            </a:r>
            <a:r>
              <a:rPr lang="en-US" dirty="0" smtClean="0">
                <a:sym typeface="Symbol"/>
              </a:rPr>
              <a:t>=</a:t>
            </a:r>
            <a:r>
              <a:rPr lang="en-US" b="1" i="1" dirty="0" smtClean="0">
                <a:solidFill>
                  <a:srgbClr val="FF0000"/>
                </a:solidFill>
                <a:sym typeface="Symbol"/>
              </a:rPr>
              <a:t>L</a:t>
            </a:r>
            <a:r>
              <a:rPr lang="en-US" b="1" dirty="0" smtClean="0">
                <a:solidFill>
                  <a:srgbClr val="FF0000"/>
                </a:solidFill>
                <a:sym typeface="Symbol"/>
              </a:rPr>
              <a:t>/</a:t>
            </a:r>
            <a:r>
              <a:rPr lang="en-US" b="1" i="1" dirty="0" smtClean="0">
                <a:solidFill>
                  <a:srgbClr val="FF0000"/>
                </a:solidFill>
                <a:sym typeface="Symbol"/>
              </a:rPr>
              <a:t>R</a:t>
            </a:r>
            <a:r>
              <a:rPr lang="en-US" i="1" dirty="0" smtClean="0">
                <a:sym typeface="Symbol"/>
              </a:rPr>
              <a:t>   – L/R</a:t>
            </a:r>
            <a:r>
              <a:rPr lang="en-US" dirty="0" smtClean="0">
                <a:sym typeface="Symbol"/>
              </a:rPr>
              <a:t> is the </a:t>
            </a:r>
            <a:r>
              <a:rPr lang="en-US" b="1" u="sng" dirty="0" err="1" smtClean="0">
                <a:sym typeface="Symbol"/>
              </a:rPr>
              <a:t>packetization</a:t>
            </a:r>
            <a:r>
              <a:rPr lang="en-US" b="1" u="sng" dirty="0" smtClean="0">
                <a:sym typeface="Symbol"/>
              </a:rPr>
              <a:t> delay</a:t>
            </a:r>
            <a:endParaRPr lang="en-US" dirty="0" smtClean="0">
              <a:sym typeface="Symbol"/>
            </a:endParaRPr>
          </a:p>
          <a:p>
            <a:pPr lvl="1">
              <a:lnSpc>
                <a:spcPct val="120000"/>
              </a:lnSpc>
            </a:pPr>
            <a:r>
              <a:rPr lang="en-US" dirty="0" smtClean="0">
                <a:sym typeface="Symbol"/>
              </a:rPr>
              <a:t>Last bit arrives at first switch at </a:t>
            </a:r>
            <a:r>
              <a:rPr lang="en-US" i="1" dirty="0" smtClean="0">
                <a:sym typeface="Symbol"/>
              </a:rPr>
              <a:t>t</a:t>
            </a:r>
            <a:r>
              <a:rPr lang="en-US" baseline="-25000" dirty="0" smtClean="0">
                <a:sym typeface="Symbol"/>
              </a:rPr>
              <a:t>1</a:t>
            </a:r>
            <a:r>
              <a:rPr lang="en-US" dirty="0" smtClean="0">
                <a:sym typeface="Symbol"/>
              </a:rPr>
              <a:t>=</a:t>
            </a:r>
            <a:r>
              <a:rPr lang="en-US" i="1" dirty="0" smtClean="0">
                <a:sym typeface="Symbol"/>
              </a:rPr>
              <a:t> L</a:t>
            </a:r>
            <a:r>
              <a:rPr lang="en-US" dirty="0" smtClean="0">
                <a:sym typeface="Symbol"/>
              </a:rPr>
              <a:t>/</a:t>
            </a:r>
            <a:r>
              <a:rPr lang="en-US" i="1" dirty="0" smtClean="0">
                <a:sym typeface="Symbol"/>
              </a:rPr>
              <a:t>R</a:t>
            </a:r>
            <a:r>
              <a:rPr lang="en-US" dirty="0" smtClean="0">
                <a:sym typeface="Symbol"/>
              </a:rPr>
              <a:t>+</a:t>
            </a:r>
            <a:r>
              <a:rPr lang="en-US" b="1" dirty="0" smtClean="0">
                <a:solidFill>
                  <a:srgbClr val="0000FF"/>
                </a:solidFill>
                <a:sym typeface="Symbol"/>
              </a:rPr>
              <a:t> (</a:t>
            </a:r>
            <a:r>
              <a:rPr lang="en-US" b="1" i="1" dirty="0" smtClean="0">
                <a:solidFill>
                  <a:srgbClr val="0000FF"/>
                </a:solidFill>
              </a:rPr>
              <a:t>L</a:t>
            </a:r>
            <a:r>
              <a:rPr lang="en-US" b="1" dirty="0" smtClean="0">
                <a:solidFill>
                  <a:srgbClr val="0000FF"/>
                </a:solidFill>
              </a:rPr>
              <a:t>+</a:t>
            </a:r>
            <a:r>
              <a:rPr lang="en-US" b="1" i="1" dirty="0" smtClean="0">
                <a:solidFill>
                  <a:srgbClr val="0000FF"/>
                </a:solidFill>
                <a:sym typeface="Symbol"/>
              </a:rPr>
              <a:t>H</a:t>
            </a:r>
            <a:r>
              <a:rPr lang="en-US" b="1" dirty="0" smtClean="0">
                <a:solidFill>
                  <a:srgbClr val="0000FF"/>
                </a:solidFill>
                <a:sym typeface="Symbol"/>
              </a:rPr>
              <a:t>)/</a:t>
            </a:r>
            <a:r>
              <a:rPr lang="en-US" b="1" i="1" dirty="0" smtClean="0">
                <a:solidFill>
                  <a:srgbClr val="0000FF"/>
                </a:solidFill>
                <a:sym typeface="Symbol"/>
              </a:rPr>
              <a:t>c</a:t>
            </a:r>
            <a:r>
              <a:rPr lang="en-US" i="1" dirty="0" smtClean="0">
                <a:sym typeface="Symbol"/>
              </a:rPr>
              <a:t> </a:t>
            </a:r>
            <a:r>
              <a:rPr lang="en-US" dirty="0" smtClean="0">
                <a:sym typeface="Symbol"/>
              </a:rPr>
              <a:t>+</a:t>
            </a:r>
            <a:r>
              <a:rPr lang="el-GR" b="1" i="1" dirty="0" smtClean="0">
                <a:solidFill>
                  <a:srgbClr val="008000"/>
                </a:solidFill>
              </a:rPr>
              <a:t> δ</a:t>
            </a:r>
            <a:r>
              <a:rPr lang="en-US" i="1" dirty="0" smtClean="0"/>
              <a:t>    </a:t>
            </a:r>
            <a:r>
              <a:rPr lang="en-US" dirty="0" smtClean="0"/>
              <a:t>– </a:t>
            </a:r>
            <a:r>
              <a:rPr lang="en-US" dirty="0" err="1" smtClean="0"/>
              <a:t>transmission+propagation</a:t>
            </a:r>
            <a:endParaRPr lang="en-US" dirty="0" smtClean="0"/>
          </a:p>
          <a:p>
            <a:pPr lvl="1">
              <a:lnSpc>
                <a:spcPct val="120000"/>
              </a:lnSpc>
              <a:spcAft>
                <a:spcPts val="600"/>
              </a:spcAft>
            </a:pPr>
            <a:r>
              <a:rPr lang="en-US" dirty="0" smtClean="0"/>
              <a:t>Last bit arrives at destination at </a:t>
            </a:r>
            <a:r>
              <a:rPr lang="en-US" i="1" dirty="0" smtClean="0">
                <a:sym typeface="Symbol"/>
              </a:rPr>
              <a:t>t</a:t>
            </a:r>
            <a:r>
              <a:rPr lang="en-US" i="1" baseline="-25000" dirty="0" smtClean="0">
                <a:sym typeface="Symbol"/>
              </a:rPr>
              <a:t>n+1</a:t>
            </a:r>
            <a:r>
              <a:rPr lang="en-US" i="1" dirty="0" smtClean="0">
                <a:sym typeface="Symbol"/>
              </a:rPr>
              <a:t>=</a:t>
            </a:r>
            <a:r>
              <a:rPr lang="en-US" i="1" dirty="0" err="1" smtClean="0">
                <a:sym typeface="Symbol"/>
              </a:rPr>
              <a:t>t</a:t>
            </a:r>
            <a:r>
              <a:rPr lang="en-US" i="1" baseline="-25000" dirty="0" err="1" smtClean="0">
                <a:sym typeface="Symbol"/>
              </a:rPr>
              <a:t>n</a:t>
            </a:r>
            <a:r>
              <a:rPr lang="en-US" i="1" dirty="0" smtClean="0">
                <a:sym typeface="Symbol"/>
              </a:rPr>
              <a:t>+</a:t>
            </a:r>
            <a:r>
              <a:rPr lang="en-US" b="1" dirty="0" smtClean="0">
                <a:solidFill>
                  <a:srgbClr val="0000FF"/>
                </a:solidFill>
                <a:sym typeface="Symbol"/>
              </a:rPr>
              <a:t> (</a:t>
            </a:r>
            <a:r>
              <a:rPr lang="en-US" b="1" i="1" dirty="0" smtClean="0">
                <a:solidFill>
                  <a:srgbClr val="0000FF"/>
                </a:solidFill>
              </a:rPr>
              <a:t>L</a:t>
            </a:r>
            <a:r>
              <a:rPr lang="en-US" b="1" dirty="0" smtClean="0">
                <a:solidFill>
                  <a:srgbClr val="0000FF"/>
                </a:solidFill>
              </a:rPr>
              <a:t>+</a:t>
            </a:r>
            <a:r>
              <a:rPr lang="en-US" b="1" i="1" dirty="0" smtClean="0">
                <a:solidFill>
                  <a:srgbClr val="0000FF"/>
                </a:solidFill>
                <a:sym typeface="Symbol"/>
              </a:rPr>
              <a:t>H</a:t>
            </a:r>
            <a:r>
              <a:rPr lang="en-US" b="1" dirty="0" smtClean="0">
                <a:solidFill>
                  <a:srgbClr val="0000FF"/>
                </a:solidFill>
                <a:sym typeface="Symbol"/>
              </a:rPr>
              <a:t>)/</a:t>
            </a:r>
            <a:r>
              <a:rPr lang="en-US" b="1" i="1" dirty="0" smtClean="0">
                <a:solidFill>
                  <a:srgbClr val="0000FF"/>
                </a:solidFill>
                <a:sym typeface="Symbol"/>
              </a:rPr>
              <a:t>c</a:t>
            </a:r>
            <a:r>
              <a:rPr lang="en-US" i="1" dirty="0" smtClean="0">
                <a:sym typeface="Symbol"/>
              </a:rPr>
              <a:t> </a:t>
            </a:r>
            <a:r>
              <a:rPr lang="en-US" dirty="0" smtClean="0">
                <a:sym typeface="Symbol"/>
              </a:rPr>
              <a:t>+</a:t>
            </a:r>
            <a:r>
              <a:rPr lang="en-US" i="1" dirty="0" smtClean="0">
                <a:sym typeface="Symbol"/>
              </a:rPr>
              <a:t> </a:t>
            </a:r>
            <a:r>
              <a:rPr lang="el-GR" b="1" i="1" dirty="0" smtClean="0">
                <a:solidFill>
                  <a:srgbClr val="008000"/>
                </a:solidFill>
              </a:rPr>
              <a:t>δ</a:t>
            </a:r>
            <a:endParaRPr lang="en-US" b="1" i="1" dirty="0" smtClean="0">
              <a:solidFill>
                <a:srgbClr val="008000"/>
              </a:solidFill>
            </a:endParaRPr>
          </a:p>
          <a:p>
            <a:pPr>
              <a:lnSpc>
                <a:spcPct val="120000"/>
              </a:lnSpc>
              <a:spcAft>
                <a:spcPts val="600"/>
              </a:spcAft>
            </a:pPr>
            <a:r>
              <a:rPr lang="en-US" dirty="0" smtClean="0"/>
              <a:t>Total </a:t>
            </a:r>
            <a:r>
              <a:rPr lang="en-US" i="1" dirty="0" smtClean="0"/>
              <a:t>minimum </a:t>
            </a:r>
            <a:r>
              <a:rPr lang="en-US" dirty="0" smtClean="0"/>
              <a:t>delay for </a:t>
            </a:r>
            <a:r>
              <a:rPr lang="en-US" i="1" dirty="0" smtClean="0"/>
              <a:t>first bit</a:t>
            </a:r>
            <a:r>
              <a:rPr lang="en-US" dirty="0" smtClean="0"/>
              <a:t> of packet: </a:t>
            </a:r>
            <a:r>
              <a:rPr lang="en-US" b="1" i="1" dirty="0" smtClean="0"/>
              <a:t>P</a:t>
            </a:r>
            <a:r>
              <a:rPr lang="en-US" b="1" i="1" baseline="-25000" dirty="0" smtClean="0"/>
              <a:t>S</a:t>
            </a:r>
            <a:r>
              <a:rPr lang="en-US" b="1" dirty="0" smtClean="0">
                <a:sym typeface="Symbol"/>
              </a:rPr>
              <a:t>=</a:t>
            </a:r>
            <a:r>
              <a:rPr lang="en-US" dirty="0" smtClean="0">
                <a:sym typeface="Symbol"/>
              </a:rPr>
              <a:t> </a:t>
            </a:r>
            <a:r>
              <a:rPr lang="en-US" b="1" i="1" dirty="0" smtClean="0">
                <a:solidFill>
                  <a:srgbClr val="FF0000"/>
                </a:solidFill>
                <a:sym typeface="Symbol"/>
              </a:rPr>
              <a:t>L</a:t>
            </a:r>
            <a:r>
              <a:rPr lang="en-US" b="1" dirty="0" smtClean="0">
                <a:solidFill>
                  <a:srgbClr val="FF0000"/>
                </a:solidFill>
                <a:sym typeface="Symbol"/>
              </a:rPr>
              <a:t>/</a:t>
            </a:r>
            <a:r>
              <a:rPr lang="en-US" b="1" i="1" dirty="0" smtClean="0">
                <a:solidFill>
                  <a:srgbClr val="FF0000"/>
                </a:solidFill>
                <a:sym typeface="Symbol"/>
              </a:rPr>
              <a:t>R</a:t>
            </a:r>
            <a:r>
              <a:rPr lang="en-US" i="1" dirty="0" smtClean="0">
                <a:sym typeface="Symbol"/>
              </a:rPr>
              <a:t> + </a:t>
            </a:r>
            <a:r>
              <a:rPr lang="en-US" b="1" dirty="0" smtClean="0"/>
              <a:t>(</a:t>
            </a:r>
            <a:r>
              <a:rPr lang="en-US" b="1" i="1" dirty="0" smtClean="0">
                <a:sym typeface="Symbol"/>
              </a:rPr>
              <a:t>n+</a:t>
            </a:r>
            <a:r>
              <a:rPr lang="en-US" b="1" dirty="0" smtClean="0">
                <a:sym typeface="Symbol"/>
              </a:rPr>
              <a:t>1)</a:t>
            </a:r>
            <a:r>
              <a:rPr lang="en-US" b="1" i="1" dirty="0" smtClean="0">
                <a:sym typeface="Symbol"/>
              </a:rPr>
              <a:t> </a:t>
            </a:r>
            <a:r>
              <a:rPr lang="en-US" b="1" dirty="0" smtClean="0">
                <a:sym typeface="Symbol"/>
              </a:rPr>
              <a:t>[</a:t>
            </a:r>
            <a:r>
              <a:rPr lang="en-US" b="1" dirty="0" smtClean="0">
                <a:solidFill>
                  <a:srgbClr val="0000FF"/>
                </a:solidFill>
                <a:sym typeface="Symbol"/>
              </a:rPr>
              <a:t>(</a:t>
            </a:r>
            <a:r>
              <a:rPr lang="en-US" b="1" i="1" dirty="0" smtClean="0">
                <a:solidFill>
                  <a:srgbClr val="0000FF"/>
                </a:solidFill>
              </a:rPr>
              <a:t>L</a:t>
            </a:r>
            <a:r>
              <a:rPr lang="en-US" b="1" dirty="0" smtClean="0">
                <a:solidFill>
                  <a:srgbClr val="0000FF"/>
                </a:solidFill>
              </a:rPr>
              <a:t>+</a:t>
            </a:r>
            <a:r>
              <a:rPr lang="en-US" b="1" i="1" dirty="0" smtClean="0">
                <a:solidFill>
                  <a:srgbClr val="0000FF"/>
                </a:solidFill>
              </a:rPr>
              <a:t>H</a:t>
            </a:r>
            <a:r>
              <a:rPr lang="en-US" b="1" dirty="0" smtClean="0">
                <a:solidFill>
                  <a:srgbClr val="0000FF"/>
                </a:solidFill>
              </a:rPr>
              <a:t>)/</a:t>
            </a:r>
            <a:r>
              <a:rPr lang="en-US" b="1" i="1" dirty="0" smtClean="0">
                <a:solidFill>
                  <a:srgbClr val="0000FF"/>
                </a:solidFill>
              </a:rPr>
              <a:t>c</a:t>
            </a:r>
            <a:r>
              <a:rPr lang="en-US" b="1" i="1" dirty="0" smtClean="0"/>
              <a:t> </a:t>
            </a:r>
            <a:r>
              <a:rPr lang="en-US" b="1" dirty="0" smtClean="0">
                <a:sym typeface="Symbol"/>
              </a:rPr>
              <a:t>+ </a:t>
            </a:r>
            <a:r>
              <a:rPr lang="el-GR" b="1" i="1" dirty="0" smtClean="0">
                <a:solidFill>
                  <a:srgbClr val="008000"/>
                </a:solidFill>
              </a:rPr>
              <a:t>δ</a:t>
            </a:r>
            <a:r>
              <a:rPr lang="en-US" b="1" dirty="0" smtClean="0"/>
              <a:t>]</a:t>
            </a:r>
          </a:p>
          <a:p>
            <a:pPr>
              <a:lnSpc>
                <a:spcPct val="120000"/>
              </a:lnSpc>
              <a:spcAft>
                <a:spcPts val="600"/>
              </a:spcAft>
            </a:pPr>
            <a:r>
              <a:rPr lang="en-US" i="1" dirty="0" smtClean="0"/>
              <a:t>R</a:t>
            </a:r>
            <a:r>
              <a:rPr lang="en-US" dirty="0" smtClean="0"/>
              <a:t>=64,000 bits/sec, </a:t>
            </a:r>
            <a:r>
              <a:rPr lang="en-US" i="1" dirty="0"/>
              <a:t>H</a:t>
            </a:r>
            <a:r>
              <a:rPr lang="en-US" dirty="0"/>
              <a:t>=100 bits, </a:t>
            </a:r>
            <a:r>
              <a:rPr lang="en-US" i="1" dirty="0" smtClean="0"/>
              <a:t>L</a:t>
            </a:r>
            <a:r>
              <a:rPr lang="en-US" dirty="0" smtClean="0"/>
              <a:t>=1000 bits,</a:t>
            </a:r>
            <a:r>
              <a:rPr lang="en-US" i="1" dirty="0" smtClean="0"/>
              <a:t> </a:t>
            </a:r>
            <a:r>
              <a:rPr lang="en-US" i="1" u="sng" dirty="0" smtClean="0"/>
              <a:t>c</a:t>
            </a:r>
            <a:r>
              <a:rPr lang="en-US" u="sng" dirty="0" smtClean="0"/>
              <a:t>=10</a:t>
            </a:r>
            <a:r>
              <a:rPr lang="en-US" u="sng" baseline="30000" dirty="0" smtClean="0"/>
              <a:t>6</a:t>
            </a:r>
            <a:r>
              <a:rPr lang="en-US" u="sng" dirty="0" smtClean="0"/>
              <a:t> bits/sec</a:t>
            </a:r>
            <a:r>
              <a:rPr lang="en-US" dirty="0" smtClean="0"/>
              <a:t>, </a:t>
            </a:r>
            <a:r>
              <a:rPr lang="el-GR" i="1" dirty="0" smtClean="0"/>
              <a:t>δ</a:t>
            </a:r>
            <a:r>
              <a:rPr lang="en-US" dirty="0" smtClean="0"/>
              <a:t>=5 </a:t>
            </a:r>
            <a:r>
              <a:rPr lang="en-US" dirty="0" err="1" smtClean="0"/>
              <a:t>msec</a:t>
            </a:r>
            <a:r>
              <a:rPr lang="en-US" dirty="0" smtClean="0"/>
              <a:t>, </a:t>
            </a:r>
            <a:r>
              <a:rPr lang="en-US" i="1" dirty="0" smtClean="0"/>
              <a:t>n</a:t>
            </a:r>
            <a:r>
              <a:rPr lang="en-US" dirty="0" smtClean="0"/>
              <a:t>=4 			</a:t>
            </a:r>
            <a:r>
              <a:rPr lang="en-US" i="1" dirty="0" smtClean="0"/>
              <a:t> P</a:t>
            </a:r>
            <a:r>
              <a:rPr lang="en-US" i="1" baseline="-25000" dirty="0" smtClean="0"/>
              <a:t>S </a:t>
            </a:r>
            <a:r>
              <a:rPr lang="en-US" b="1" dirty="0" smtClean="0">
                <a:sym typeface="Symbol"/>
              </a:rPr>
              <a:t>=46.125 </a:t>
            </a:r>
            <a:r>
              <a:rPr lang="en-US" b="1" dirty="0" err="1" smtClean="0">
                <a:sym typeface="Symbol"/>
              </a:rPr>
              <a:t>msec</a:t>
            </a:r>
            <a:endParaRPr lang="en-US" b="1" dirty="0" smtClean="0">
              <a:sym typeface="Symbol"/>
            </a:endParaRPr>
          </a:p>
          <a:p>
            <a:pPr>
              <a:lnSpc>
                <a:spcPct val="120000"/>
              </a:lnSpc>
            </a:pPr>
            <a:r>
              <a:rPr lang="en-US" i="1" dirty="0" smtClean="0"/>
              <a:t>R</a:t>
            </a:r>
            <a:r>
              <a:rPr lang="en-US" dirty="0" smtClean="0"/>
              <a:t>=64,000 bits/sec, </a:t>
            </a:r>
            <a:r>
              <a:rPr lang="en-US" i="1" dirty="0"/>
              <a:t>H</a:t>
            </a:r>
            <a:r>
              <a:rPr lang="en-US" dirty="0"/>
              <a:t>=100 bits, </a:t>
            </a:r>
            <a:r>
              <a:rPr lang="en-US" i="1" dirty="0" smtClean="0"/>
              <a:t>L</a:t>
            </a:r>
            <a:r>
              <a:rPr lang="en-US" dirty="0" smtClean="0"/>
              <a:t>=1000 bits,</a:t>
            </a:r>
            <a:r>
              <a:rPr lang="en-US" i="1" dirty="0" smtClean="0"/>
              <a:t> </a:t>
            </a:r>
            <a:r>
              <a:rPr lang="en-US" i="1" u="sng" dirty="0" smtClean="0"/>
              <a:t>c</a:t>
            </a:r>
            <a:r>
              <a:rPr lang="en-US" u="sng" dirty="0" smtClean="0"/>
              <a:t>=10</a:t>
            </a:r>
            <a:r>
              <a:rPr lang="en-US" u="sng" baseline="30000" dirty="0" smtClean="0"/>
              <a:t>9</a:t>
            </a:r>
            <a:r>
              <a:rPr lang="en-US" u="sng" dirty="0" smtClean="0"/>
              <a:t> bits/sec</a:t>
            </a:r>
            <a:r>
              <a:rPr lang="en-US" dirty="0" smtClean="0"/>
              <a:t>, </a:t>
            </a:r>
            <a:r>
              <a:rPr lang="el-GR" i="1" dirty="0" smtClean="0"/>
              <a:t>δ</a:t>
            </a:r>
            <a:r>
              <a:rPr lang="en-US" dirty="0" smtClean="0"/>
              <a:t>=5 </a:t>
            </a:r>
            <a:r>
              <a:rPr lang="en-US" dirty="0" err="1" smtClean="0"/>
              <a:t>msec</a:t>
            </a:r>
            <a:r>
              <a:rPr lang="en-US" dirty="0" smtClean="0"/>
              <a:t>, </a:t>
            </a:r>
            <a:r>
              <a:rPr lang="en-US" i="1" dirty="0" smtClean="0"/>
              <a:t>n</a:t>
            </a:r>
            <a:r>
              <a:rPr lang="en-US" dirty="0" smtClean="0"/>
              <a:t>=4</a:t>
            </a:r>
          </a:p>
          <a:p>
            <a:pPr>
              <a:lnSpc>
                <a:spcPct val="120000"/>
              </a:lnSpc>
              <a:buNone/>
            </a:pPr>
            <a:r>
              <a:rPr lang="en-US" i="1" dirty="0" smtClean="0"/>
              <a:t>				 P</a:t>
            </a:r>
            <a:r>
              <a:rPr lang="en-US" i="1" baseline="-25000" dirty="0" smtClean="0"/>
              <a:t>S </a:t>
            </a:r>
            <a:r>
              <a:rPr lang="en-US" b="1" dirty="0" smtClean="0">
                <a:sym typeface="Symbol"/>
              </a:rPr>
              <a:t>=40.63 </a:t>
            </a:r>
            <a:r>
              <a:rPr lang="en-US" b="1" dirty="0" err="1" smtClean="0">
                <a:sym typeface="Symbol"/>
              </a:rPr>
              <a:t>msec</a:t>
            </a:r>
            <a:endParaRPr lang="en-US" b="1" dirty="0" smtClean="0">
              <a:sym typeface="Symbol"/>
            </a:endParaRPr>
          </a:p>
        </p:txBody>
      </p:sp>
      <p:sp>
        <p:nvSpPr>
          <p:cNvPr id="5" name="Title 4"/>
          <p:cNvSpPr>
            <a:spLocks noGrp="1"/>
          </p:cNvSpPr>
          <p:nvPr>
            <p:ph type="title"/>
          </p:nvPr>
        </p:nvSpPr>
        <p:spPr/>
        <p:txBody>
          <a:bodyPr/>
          <a:lstStyle/>
          <a:p>
            <a:r>
              <a:rPr lang="en-US" dirty="0" smtClean="0"/>
              <a:t>Packet vs. Circuit Switching</a:t>
            </a:r>
            <a:br>
              <a:rPr lang="en-US" dirty="0" smtClean="0"/>
            </a:br>
            <a:r>
              <a:rPr lang="en-US" sz="2800" dirty="0" smtClean="0"/>
              <a:t>Streaming application – Packet</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18</a:t>
            </a:fld>
            <a:endParaRPr lang="en-US"/>
          </a:p>
        </p:txBody>
      </p:sp>
      <p:grpSp>
        <p:nvGrpSpPr>
          <p:cNvPr id="46" name="Group 45"/>
          <p:cNvGrpSpPr/>
          <p:nvPr/>
        </p:nvGrpSpPr>
        <p:grpSpPr>
          <a:xfrm>
            <a:off x="121630" y="2438573"/>
            <a:ext cx="9818477" cy="1283168"/>
            <a:chOff x="121630" y="2346213"/>
            <a:chExt cx="9818477" cy="1283168"/>
          </a:xfrm>
        </p:grpSpPr>
        <p:sp>
          <p:nvSpPr>
            <p:cNvPr id="47" name="Cube 46"/>
            <p:cNvSpPr/>
            <p:nvPr/>
          </p:nvSpPr>
          <p:spPr bwMode="auto">
            <a:xfrm>
              <a:off x="2002963"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48" name="Cube 47"/>
            <p:cNvSpPr/>
            <p:nvPr/>
          </p:nvSpPr>
          <p:spPr bwMode="auto">
            <a:xfrm>
              <a:off x="3537885"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49" name="Cube 48"/>
            <p:cNvSpPr/>
            <p:nvPr/>
          </p:nvSpPr>
          <p:spPr bwMode="auto">
            <a:xfrm>
              <a:off x="5072807"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50" name="Cube 49"/>
            <p:cNvSpPr/>
            <p:nvPr/>
          </p:nvSpPr>
          <p:spPr bwMode="auto">
            <a:xfrm>
              <a:off x="6607729"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51" name="Straight Arrow Connector 50"/>
            <p:cNvCxnSpPr>
              <a:endCxn id="47" idx="2"/>
            </p:cNvCxnSpPr>
            <p:nvPr/>
          </p:nvCxnSpPr>
          <p:spPr bwMode="auto">
            <a:xfrm flipV="1">
              <a:off x="1134836" y="2838442"/>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52" name="Straight Arrow Connector 51"/>
            <p:cNvCxnSpPr/>
            <p:nvPr/>
          </p:nvCxnSpPr>
          <p:spPr bwMode="auto">
            <a:xfrm flipV="1">
              <a:off x="2680644" y="2838438"/>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53" name="Straight Arrow Connector 52"/>
            <p:cNvCxnSpPr/>
            <p:nvPr/>
          </p:nvCxnSpPr>
          <p:spPr bwMode="auto">
            <a:xfrm flipV="1">
              <a:off x="4226452" y="2838434"/>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54" name="Straight Arrow Connector 53"/>
            <p:cNvCxnSpPr/>
            <p:nvPr/>
          </p:nvCxnSpPr>
          <p:spPr bwMode="auto">
            <a:xfrm flipV="1">
              <a:off x="5772260" y="2838430"/>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cxnSp>
          <p:nvCxnSpPr>
            <p:cNvPr id="55" name="Straight Arrow Connector 54"/>
            <p:cNvCxnSpPr/>
            <p:nvPr/>
          </p:nvCxnSpPr>
          <p:spPr bwMode="auto">
            <a:xfrm flipV="1">
              <a:off x="7318068" y="2838426"/>
              <a:ext cx="868127"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56" name="Left Brace 55"/>
            <p:cNvSpPr/>
            <p:nvPr/>
          </p:nvSpPr>
          <p:spPr bwMode="auto">
            <a:xfrm rot="16200000">
              <a:off x="1491342" y="2666995"/>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7" name="Left Brace 56"/>
            <p:cNvSpPr/>
            <p:nvPr/>
          </p:nvSpPr>
          <p:spPr bwMode="auto">
            <a:xfrm rot="16200000">
              <a:off x="3037150" y="2666991"/>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8" name="Left Brace 57"/>
            <p:cNvSpPr/>
            <p:nvPr/>
          </p:nvSpPr>
          <p:spPr bwMode="auto">
            <a:xfrm rot="16200000">
              <a:off x="4582958" y="2666987"/>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59" name="Left Brace 58"/>
            <p:cNvSpPr/>
            <p:nvPr/>
          </p:nvSpPr>
          <p:spPr bwMode="auto">
            <a:xfrm rot="16200000">
              <a:off x="6128766" y="2666983"/>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0" name="Left Brace 59"/>
            <p:cNvSpPr/>
            <p:nvPr/>
          </p:nvSpPr>
          <p:spPr bwMode="auto">
            <a:xfrm rot="16200000">
              <a:off x="7674574" y="2666979"/>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61" name="TextBox 60"/>
            <p:cNvSpPr txBox="1"/>
            <p:nvPr/>
          </p:nvSpPr>
          <p:spPr>
            <a:xfrm>
              <a:off x="1426031" y="2394847"/>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62" name="TextBox 61"/>
            <p:cNvSpPr txBox="1"/>
            <p:nvPr/>
          </p:nvSpPr>
          <p:spPr>
            <a:xfrm>
              <a:off x="3004497" y="2405729"/>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63" name="TextBox 62"/>
            <p:cNvSpPr txBox="1"/>
            <p:nvPr/>
          </p:nvSpPr>
          <p:spPr>
            <a:xfrm>
              <a:off x="4582963" y="2416611"/>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64" name="TextBox 63"/>
            <p:cNvSpPr txBox="1"/>
            <p:nvPr/>
          </p:nvSpPr>
          <p:spPr>
            <a:xfrm>
              <a:off x="6106999" y="2427493"/>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65" name="TextBox 64"/>
            <p:cNvSpPr txBox="1"/>
            <p:nvPr/>
          </p:nvSpPr>
          <p:spPr>
            <a:xfrm>
              <a:off x="7620149" y="2438375"/>
              <a:ext cx="304800" cy="523220"/>
            </a:xfrm>
            <a:prstGeom prst="rect">
              <a:avLst/>
            </a:prstGeom>
            <a:noFill/>
          </p:spPr>
          <p:txBody>
            <a:bodyPr wrap="square" lIns="0" rIns="0" rtlCol="0">
              <a:spAutoFit/>
            </a:bodyPr>
            <a:lstStyle/>
            <a:p>
              <a:pPr algn="ctr"/>
              <a:r>
                <a:rPr lang="en-US" sz="2800" i="1" dirty="0" smtClean="0"/>
                <a:t>c</a:t>
              </a:r>
              <a:endParaRPr lang="en-US" i="1" dirty="0"/>
            </a:p>
          </p:txBody>
        </p:sp>
        <p:sp>
          <p:nvSpPr>
            <p:cNvPr id="66" name="TextBox 65"/>
            <p:cNvSpPr txBox="1"/>
            <p:nvPr/>
          </p:nvSpPr>
          <p:spPr>
            <a:xfrm>
              <a:off x="1382669" y="3167716"/>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67" name="TextBox 66"/>
            <p:cNvSpPr txBox="1"/>
            <p:nvPr/>
          </p:nvSpPr>
          <p:spPr>
            <a:xfrm>
              <a:off x="2928495" y="3167715"/>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68" name="TextBox 67"/>
            <p:cNvSpPr txBox="1"/>
            <p:nvPr/>
          </p:nvSpPr>
          <p:spPr>
            <a:xfrm>
              <a:off x="4474321" y="3167714"/>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69" name="TextBox 68"/>
            <p:cNvSpPr txBox="1"/>
            <p:nvPr/>
          </p:nvSpPr>
          <p:spPr>
            <a:xfrm>
              <a:off x="6020147" y="3167713"/>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70" name="TextBox 69"/>
            <p:cNvSpPr txBox="1"/>
            <p:nvPr/>
          </p:nvSpPr>
          <p:spPr>
            <a:xfrm>
              <a:off x="7565973" y="3167712"/>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71" name="TextBox 70"/>
            <p:cNvSpPr txBox="1"/>
            <p:nvPr/>
          </p:nvSpPr>
          <p:spPr>
            <a:xfrm>
              <a:off x="9178563" y="2481893"/>
              <a:ext cx="761544" cy="523220"/>
            </a:xfrm>
            <a:prstGeom prst="rect">
              <a:avLst/>
            </a:prstGeom>
            <a:noFill/>
          </p:spPr>
          <p:txBody>
            <a:bodyPr wrap="square" lIns="0" rIns="0" rtlCol="0">
              <a:spAutoFit/>
            </a:bodyPr>
            <a:lstStyle/>
            <a:p>
              <a:pPr algn="ctr"/>
              <a:r>
                <a:rPr lang="en-US" sz="2800" i="1" dirty="0" smtClean="0"/>
                <a:t>n</a:t>
              </a:r>
              <a:r>
                <a:rPr lang="en-US" sz="2800" dirty="0" smtClean="0"/>
                <a:t>=4</a:t>
              </a:r>
              <a:endParaRPr lang="en-US" i="1" dirty="0"/>
            </a:p>
          </p:txBody>
        </p:sp>
        <p:sp>
          <p:nvSpPr>
            <p:cNvPr id="72" name="Vertical Scroll 71"/>
            <p:cNvSpPr>
              <a:spLocks noChangeAspect="1"/>
            </p:cNvSpPr>
            <p:nvPr/>
          </p:nvSpPr>
          <p:spPr bwMode="auto">
            <a:xfrm>
              <a:off x="2111834" y="2400304"/>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a:t>
              </a:r>
              <a:r>
                <a:rPr kumimoji="0" lang="en-US" sz="1000" b="0" u="none" strike="noStrike" cap="none" normalizeH="0" baseline="0" dirty="0" smtClean="0">
                  <a:ln>
                    <a:noFill/>
                  </a:ln>
                  <a:solidFill>
                    <a:schemeClr val="tx2"/>
                  </a:solidFill>
                  <a:effectLst/>
                  <a:latin typeface="Book Antiqua" pitchFamily="18" charset="0"/>
                </a:rPr>
                <a:t>+H bits</a:t>
              </a:r>
              <a:endParaRPr kumimoji="0" lang="en-US" sz="800" b="0" i="1" u="none" strike="noStrike" cap="none" normalizeH="0" baseline="0" dirty="0" smtClean="0">
                <a:ln>
                  <a:noFill/>
                </a:ln>
                <a:solidFill>
                  <a:schemeClr val="tx2"/>
                </a:solidFill>
                <a:effectLst/>
                <a:latin typeface="Book Antiqua" pitchFamily="18" charset="0"/>
              </a:endParaRPr>
            </a:p>
          </p:txBody>
        </p:sp>
        <p:sp>
          <p:nvSpPr>
            <p:cNvPr id="73" name="Vertical Scroll 72"/>
            <p:cNvSpPr>
              <a:spLocks noChangeAspect="1"/>
            </p:cNvSpPr>
            <p:nvPr/>
          </p:nvSpPr>
          <p:spPr bwMode="auto">
            <a:xfrm>
              <a:off x="3635836" y="2378542"/>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L+H</a:t>
              </a:r>
              <a:r>
                <a:rPr kumimoji="0" lang="en-US" sz="1000" b="0" u="none" strike="noStrike" cap="none" normalizeH="0" baseline="0" dirty="0" smtClean="0">
                  <a:ln>
                    <a:noFill/>
                  </a:ln>
                  <a:solidFill>
                    <a:schemeClr val="tx2"/>
                  </a:solidFill>
                  <a:effectLst/>
                  <a:latin typeface="Book Antiqua" pitchFamily="18" charset="0"/>
                </a:rPr>
                <a:t> bits</a:t>
              </a:r>
              <a:endParaRPr kumimoji="0" lang="en-US" sz="1000" b="0" i="1" u="none" strike="noStrike" cap="none" normalizeH="0" baseline="0" dirty="0" smtClean="0">
                <a:ln>
                  <a:noFill/>
                </a:ln>
                <a:solidFill>
                  <a:schemeClr val="tx2"/>
                </a:solidFill>
                <a:effectLst/>
                <a:latin typeface="Book Antiqua" pitchFamily="18" charset="0"/>
              </a:endParaRPr>
            </a:p>
          </p:txBody>
        </p:sp>
        <p:sp>
          <p:nvSpPr>
            <p:cNvPr id="74" name="Vertical Scroll 73"/>
            <p:cNvSpPr>
              <a:spLocks noChangeAspect="1"/>
            </p:cNvSpPr>
            <p:nvPr/>
          </p:nvSpPr>
          <p:spPr bwMode="auto">
            <a:xfrm>
              <a:off x="5159838" y="2389438"/>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L+H </a:t>
              </a:r>
              <a:r>
                <a:rPr kumimoji="0" lang="en-US" sz="1000" b="0" u="none" strike="noStrike" cap="none" normalizeH="0" baseline="0" dirty="0" smtClean="0">
                  <a:ln>
                    <a:noFill/>
                  </a:ln>
                  <a:solidFill>
                    <a:schemeClr val="tx2"/>
                  </a:solidFill>
                  <a:effectLst/>
                  <a:latin typeface="Book Antiqua" pitchFamily="18" charset="0"/>
                </a:rPr>
                <a:t>bits</a:t>
              </a:r>
              <a:endParaRPr kumimoji="0" lang="en-US" sz="1000" b="0" i="1" u="none" strike="noStrike" cap="none" normalizeH="0" baseline="0" dirty="0" smtClean="0">
                <a:ln>
                  <a:noFill/>
                </a:ln>
                <a:solidFill>
                  <a:schemeClr val="tx2"/>
                </a:solidFill>
                <a:effectLst/>
                <a:latin typeface="Book Antiqua" pitchFamily="18" charset="0"/>
              </a:endParaRPr>
            </a:p>
          </p:txBody>
        </p:sp>
        <p:sp>
          <p:nvSpPr>
            <p:cNvPr id="75" name="Vertical Scroll 74"/>
            <p:cNvSpPr>
              <a:spLocks noChangeAspect="1"/>
            </p:cNvSpPr>
            <p:nvPr/>
          </p:nvSpPr>
          <p:spPr bwMode="auto">
            <a:xfrm>
              <a:off x="6683840" y="2400334"/>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L+H</a:t>
              </a:r>
              <a:r>
                <a:rPr kumimoji="0" lang="en-US" sz="1000" b="0" u="none" strike="noStrike" cap="none" normalizeH="0" baseline="0" dirty="0" smtClean="0">
                  <a:ln>
                    <a:noFill/>
                  </a:ln>
                  <a:solidFill>
                    <a:schemeClr val="tx2"/>
                  </a:solidFill>
                  <a:effectLst/>
                  <a:latin typeface="Book Antiqua" pitchFamily="18" charset="0"/>
                </a:rPr>
                <a:t> bits</a:t>
              </a:r>
              <a:endParaRPr kumimoji="0" lang="en-US" sz="1000" b="0" i="1" u="none" strike="noStrike" cap="none" normalizeH="0" baseline="0" dirty="0" smtClean="0">
                <a:ln>
                  <a:noFill/>
                </a:ln>
                <a:solidFill>
                  <a:schemeClr val="tx2"/>
                </a:solidFill>
                <a:effectLst/>
                <a:latin typeface="Book Antiqua" pitchFamily="18" charset="0"/>
              </a:endParaRPr>
            </a:p>
          </p:txBody>
        </p:sp>
        <p:sp>
          <p:nvSpPr>
            <p:cNvPr id="76" name="Vertical Scroll 75"/>
            <p:cNvSpPr>
              <a:spLocks noChangeAspect="1"/>
            </p:cNvSpPr>
            <p:nvPr/>
          </p:nvSpPr>
          <p:spPr bwMode="auto">
            <a:xfrm>
              <a:off x="803664" y="2588626"/>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a:t>
              </a:r>
              <a:r>
                <a:rPr kumimoji="0" lang="en-US" sz="1000" b="0" u="none" strike="noStrike" cap="none" normalizeH="0" baseline="0" dirty="0" smtClean="0">
                  <a:ln>
                    <a:noFill/>
                  </a:ln>
                  <a:solidFill>
                    <a:schemeClr val="tx2"/>
                  </a:solidFill>
                  <a:effectLst/>
                  <a:latin typeface="Book Antiqua" pitchFamily="18" charset="0"/>
                </a:rPr>
                <a:t>+H bits</a:t>
              </a:r>
              <a:endParaRPr kumimoji="0" lang="en-US" sz="800" b="0" i="1" u="none" strike="noStrike" cap="none" normalizeH="0" baseline="0" dirty="0" smtClean="0">
                <a:ln>
                  <a:noFill/>
                </a:ln>
                <a:solidFill>
                  <a:schemeClr val="tx2"/>
                </a:solidFill>
                <a:effectLst/>
                <a:latin typeface="Book Antiqua" pitchFamily="18" charset="0"/>
              </a:endParaRPr>
            </a:p>
          </p:txBody>
        </p:sp>
        <p:sp>
          <p:nvSpPr>
            <p:cNvPr id="77" name="Vertical Scroll 76"/>
            <p:cNvSpPr>
              <a:spLocks noChangeAspect="1"/>
            </p:cNvSpPr>
            <p:nvPr/>
          </p:nvSpPr>
          <p:spPr bwMode="auto">
            <a:xfrm>
              <a:off x="8116400" y="2634014"/>
              <a:ext cx="381972" cy="420169"/>
            </a:xfrm>
            <a:prstGeom prst="vertic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2"/>
                  </a:solidFill>
                  <a:effectLst/>
                  <a:latin typeface="Book Antiqua" pitchFamily="18" charset="0"/>
                </a:rPr>
                <a:t>L+H</a:t>
              </a:r>
              <a:r>
                <a:rPr kumimoji="0" lang="en-US" sz="1000" b="0" u="none" strike="noStrike" cap="none" normalizeH="0" baseline="0" dirty="0" smtClean="0">
                  <a:ln>
                    <a:noFill/>
                  </a:ln>
                  <a:solidFill>
                    <a:schemeClr val="tx2"/>
                  </a:solidFill>
                  <a:effectLst/>
                  <a:latin typeface="Book Antiqua" pitchFamily="18" charset="0"/>
                </a:rPr>
                <a:t> bits</a:t>
              </a:r>
              <a:endParaRPr kumimoji="0" lang="en-US" sz="1000" b="0" i="1" u="none" strike="noStrike" cap="none" normalizeH="0" baseline="0" dirty="0" smtClean="0">
                <a:ln>
                  <a:noFill/>
                </a:ln>
                <a:solidFill>
                  <a:schemeClr val="tx2"/>
                </a:solidFill>
                <a:effectLst/>
                <a:latin typeface="Book Antiqua" pitchFamily="18" charset="0"/>
              </a:endParaRPr>
            </a:p>
          </p:txBody>
        </p:sp>
        <p:sp>
          <p:nvSpPr>
            <p:cNvPr id="78" name="Flowchart: Sequential Access Storage 77"/>
            <p:cNvSpPr/>
            <p:nvPr/>
          </p:nvSpPr>
          <p:spPr bwMode="auto">
            <a:xfrm>
              <a:off x="121630" y="2346213"/>
              <a:ext cx="732100" cy="660400"/>
            </a:xfrm>
            <a:prstGeom prst="flowChartMagneticTap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2"/>
                  </a:solidFill>
                  <a:effectLst/>
                  <a:latin typeface="Book Antiqua" pitchFamily="18" charset="0"/>
                </a:rPr>
                <a:t>R</a:t>
              </a:r>
              <a:r>
                <a:rPr kumimoji="0" lang="en-US" sz="1400" b="0" u="none" strike="noStrike" cap="none" normalizeH="0" baseline="0" dirty="0" smtClean="0">
                  <a:ln>
                    <a:noFill/>
                  </a:ln>
                  <a:solidFill>
                    <a:schemeClr val="tx2"/>
                  </a:solidFill>
                  <a:effectLst/>
                  <a:latin typeface="Book Antiqua" pitchFamily="18" charset="0"/>
                </a:rPr>
                <a:t> bps</a:t>
              </a:r>
              <a:endParaRPr kumimoji="0" lang="en-US" sz="1400" b="0" i="1" u="none" strike="noStrike" cap="none" normalizeH="0" baseline="0" dirty="0" smtClean="0">
                <a:ln>
                  <a:noFill/>
                </a:ln>
                <a:solidFill>
                  <a:schemeClr val="tx2"/>
                </a:solidFill>
                <a:effectLst/>
                <a:latin typeface="Book Antiqua" pitchFamily="18" charset="0"/>
              </a:endParaRPr>
            </a:p>
          </p:txBody>
        </p:sp>
        <p:sp>
          <p:nvSpPr>
            <p:cNvPr id="79" name="Flowchart: Sequential Access Storage 78"/>
            <p:cNvSpPr/>
            <p:nvPr/>
          </p:nvSpPr>
          <p:spPr bwMode="auto">
            <a:xfrm flipH="1">
              <a:off x="8442179" y="2387230"/>
              <a:ext cx="732100" cy="660400"/>
            </a:xfrm>
            <a:prstGeom prst="flowChartMagneticTap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2"/>
                  </a:solidFill>
                  <a:effectLst/>
                  <a:latin typeface="Book Antiqua" pitchFamily="18" charset="0"/>
                </a:rPr>
                <a:t>R</a:t>
              </a:r>
              <a:r>
                <a:rPr kumimoji="0" lang="en-US" sz="1400" b="0" u="none" strike="noStrike" cap="none" normalizeH="0" baseline="0" dirty="0" smtClean="0">
                  <a:ln>
                    <a:noFill/>
                  </a:ln>
                  <a:solidFill>
                    <a:schemeClr val="tx2"/>
                  </a:solidFill>
                  <a:effectLst/>
                  <a:latin typeface="Book Antiqua" pitchFamily="18" charset="0"/>
                </a:rPr>
                <a:t> bps</a:t>
              </a:r>
              <a:endParaRPr kumimoji="0" lang="en-US" sz="1400" b="0" i="1" u="none" strike="noStrike" cap="none" normalizeH="0" baseline="0" dirty="0" smtClean="0">
                <a:ln>
                  <a:noFill/>
                </a:ln>
                <a:solidFill>
                  <a:schemeClr val="tx2"/>
                </a:solidFill>
                <a:effectLst/>
                <a:latin typeface="Book Antiqua"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801502"/>
            <a:ext cx="9807900" cy="5676983"/>
          </a:xfrm>
        </p:spPr>
        <p:txBody>
          <a:bodyPr>
            <a:normAutofit fontScale="77500" lnSpcReduction="20000"/>
          </a:bodyPr>
          <a:lstStyle/>
          <a:p>
            <a:pPr>
              <a:lnSpc>
                <a:spcPct val="120000"/>
              </a:lnSpc>
            </a:pPr>
            <a:r>
              <a:rPr lang="en-US" dirty="0" smtClean="0"/>
              <a:t>Sequence of </a:t>
            </a:r>
            <a:r>
              <a:rPr lang="en-US" i="1" dirty="0" smtClean="0"/>
              <a:t>n </a:t>
            </a:r>
            <a:r>
              <a:rPr lang="en-US" b="1" dirty="0" smtClean="0"/>
              <a:t>circuit </a:t>
            </a:r>
            <a:r>
              <a:rPr lang="en-US" dirty="0" smtClean="0"/>
              <a:t>switches, propagation delay of </a:t>
            </a:r>
            <a:r>
              <a:rPr lang="el-GR" i="1" dirty="0" smtClean="0"/>
              <a:t>δ</a:t>
            </a:r>
            <a:r>
              <a:rPr lang="en-US" dirty="0" smtClean="0"/>
              <a:t> sec per “hop”</a:t>
            </a:r>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spcAft>
                <a:spcPts val="600"/>
              </a:spcAft>
            </a:pPr>
            <a:r>
              <a:rPr lang="en-US" dirty="0"/>
              <a:t>Application generates bits at a rate of </a:t>
            </a:r>
            <a:r>
              <a:rPr lang="en-US" i="1" dirty="0"/>
              <a:t>R</a:t>
            </a:r>
            <a:r>
              <a:rPr lang="en-US" dirty="0"/>
              <a:t> </a:t>
            </a:r>
            <a:r>
              <a:rPr lang="en-US" dirty="0" smtClean="0"/>
              <a:t>bits/sec (</a:t>
            </a:r>
            <a:r>
              <a:rPr lang="en-US" dirty="0" smtClean="0">
                <a:sym typeface="Symbol"/>
              </a:rPr>
              <a:t> </a:t>
            </a:r>
            <a:r>
              <a:rPr lang="en-US" dirty="0"/>
              <a:t>circuit of speed </a:t>
            </a:r>
            <a:r>
              <a:rPr lang="en-US" i="1" dirty="0" smtClean="0"/>
              <a:t>R</a:t>
            </a:r>
            <a:r>
              <a:rPr lang="en-US" dirty="0" smtClean="0"/>
              <a:t> bits/sec), </a:t>
            </a:r>
            <a:r>
              <a:rPr lang="en-US" dirty="0"/>
              <a:t>setup processing time of </a:t>
            </a:r>
            <a:r>
              <a:rPr lang="el-GR" i="1" dirty="0"/>
              <a:t>σ</a:t>
            </a:r>
            <a:r>
              <a:rPr lang="en-US" i="1" dirty="0"/>
              <a:t> </a:t>
            </a:r>
            <a:r>
              <a:rPr lang="en-US" dirty="0"/>
              <a:t>at each hop</a:t>
            </a:r>
          </a:p>
          <a:p>
            <a:pPr lvl="1">
              <a:lnSpc>
                <a:spcPct val="120000"/>
              </a:lnSpc>
            </a:pPr>
            <a:r>
              <a:rPr lang="en-US" dirty="0" smtClean="0"/>
              <a:t>Circuit setup time:  </a:t>
            </a:r>
            <a:r>
              <a:rPr lang="en-US" b="1" i="1" dirty="0" err="1" smtClean="0">
                <a:solidFill>
                  <a:srgbClr val="FF0000"/>
                </a:solidFill>
              </a:rPr>
              <a:t>T</a:t>
            </a:r>
            <a:r>
              <a:rPr lang="en-US" b="1" baseline="-25000" dirty="0" err="1" smtClean="0">
                <a:solidFill>
                  <a:srgbClr val="FF0000"/>
                </a:solidFill>
              </a:rPr>
              <a:t>setup</a:t>
            </a:r>
            <a:r>
              <a:rPr lang="en-US" b="1" i="1" dirty="0" smtClean="0">
                <a:solidFill>
                  <a:srgbClr val="FF0000"/>
                </a:solidFill>
              </a:rPr>
              <a:t>=</a:t>
            </a:r>
            <a:r>
              <a:rPr lang="en-US" b="1" dirty="0" smtClean="0">
                <a:solidFill>
                  <a:srgbClr val="FF0000"/>
                </a:solidFill>
              </a:rPr>
              <a:t>2(</a:t>
            </a:r>
            <a:r>
              <a:rPr lang="en-US" b="1" i="1" dirty="0" smtClean="0">
                <a:solidFill>
                  <a:srgbClr val="FF0000"/>
                </a:solidFill>
                <a:sym typeface="Symbol"/>
              </a:rPr>
              <a:t>n</a:t>
            </a:r>
            <a:r>
              <a:rPr lang="en-US" b="1" dirty="0" smtClean="0">
                <a:solidFill>
                  <a:srgbClr val="FF0000"/>
                </a:solidFill>
                <a:sym typeface="Symbol"/>
              </a:rPr>
              <a:t>+1)(</a:t>
            </a:r>
            <a:r>
              <a:rPr lang="el-GR" b="1" i="1" dirty="0" smtClean="0">
                <a:solidFill>
                  <a:srgbClr val="FF0000"/>
                </a:solidFill>
              </a:rPr>
              <a:t>δ</a:t>
            </a:r>
            <a:r>
              <a:rPr lang="en-US" b="1" dirty="0" smtClean="0">
                <a:solidFill>
                  <a:srgbClr val="FF0000"/>
                </a:solidFill>
              </a:rPr>
              <a:t>+</a:t>
            </a:r>
            <a:r>
              <a:rPr lang="el-GR" b="1" i="1" dirty="0" smtClean="0">
                <a:solidFill>
                  <a:srgbClr val="FF0000"/>
                </a:solidFill>
              </a:rPr>
              <a:t>σ</a:t>
            </a:r>
            <a:r>
              <a:rPr lang="en-US" b="1" dirty="0" smtClean="0">
                <a:solidFill>
                  <a:srgbClr val="FF0000"/>
                </a:solidFill>
              </a:rPr>
              <a:t>)</a:t>
            </a:r>
            <a:r>
              <a:rPr lang="en-US" dirty="0" smtClean="0"/>
              <a:t>  - same as before</a:t>
            </a:r>
          </a:p>
          <a:p>
            <a:pPr lvl="1">
              <a:lnSpc>
                <a:spcPct val="120000"/>
              </a:lnSpc>
            </a:pPr>
            <a:r>
              <a:rPr lang="en-US" i="1" dirty="0" smtClean="0">
                <a:sym typeface="Symbol"/>
              </a:rPr>
              <a:t>No </a:t>
            </a:r>
            <a:r>
              <a:rPr lang="en-US" i="1" dirty="0" err="1" smtClean="0">
                <a:sym typeface="Symbol"/>
              </a:rPr>
              <a:t>packetization</a:t>
            </a:r>
            <a:r>
              <a:rPr lang="en-US" i="1" dirty="0" smtClean="0">
                <a:sym typeface="Symbol"/>
              </a:rPr>
              <a:t> delay!</a:t>
            </a:r>
          </a:p>
          <a:p>
            <a:pPr lvl="2">
              <a:lnSpc>
                <a:spcPct val="120000"/>
              </a:lnSpc>
            </a:pPr>
            <a:r>
              <a:rPr lang="en-US" dirty="0" smtClean="0">
                <a:sym typeface="Symbol"/>
              </a:rPr>
              <a:t>Bit </a:t>
            </a:r>
            <a:r>
              <a:rPr lang="en-US" i="1" dirty="0" smtClean="0">
                <a:sym typeface="Symbol"/>
              </a:rPr>
              <a:t>b </a:t>
            </a:r>
            <a:r>
              <a:rPr lang="en-US" dirty="0" smtClean="0">
                <a:sym typeface="Symbol"/>
              </a:rPr>
              <a:t>generated at time </a:t>
            </a:r>
            <a:r>
              <a:rPr lang="en-US" i="1" dirty="0" smtClean="0">
                <a:sym typeface="Symbol"/>
              </a:rPr>
              <a:t>t</a:t>
            </a:r>
            <a:r>
              <a:rPr lang="en-US" baseline="-25000" dirty="0" smtClean="0">
                <a:sym typeface="Symbol"/>
              </a:rPr>
              <a:t>0</a:t>
            </a:r>
            <a:r>
              <a:rPr lang="en-US" dirty="0" smtClean="0">
                <a:sym typeface="Symbol"/>
              </a:rPr>
              <a:t> = 0</a:t>
            </a:r>
            <a:endParaRPr lang="en-US" baseline="-25000" dirty="0" smtClean="0">
              <a:sym typeface="Symbol"/>
            </a:endParaRPr>
          </a:p>
          <a:p>
            <a:pPr lvl="2">
              <a:lnSpc>
                <a:spcPct val="120000"/>
              </a:lnSpc>
            </a:pPr>
            <a:r>
              <a:rPr lang="en-US" dirty="0" smtClean="0"/>
              <a:t>Bit </a:t>
            </a:r>
            <a:r>
              <a:rPr lang="en-US" i="1" dirty="0" smtClean="0"/>
              <a:t>b </a:t>
            </a:r>
            <a:r>
              <a:rPr lang="en-US" dirty="0" smtClean="0"/>
              <a:t>leaves source at time</a:t>
            </a:r>
            <a:r>
              <a:rPr lang="en-US" i="1" dirty="0">
                <a:sym typeface="Symbol"/>
              </a:rPr>
              <a:t> </a:t>
            </a:r>
            <a:r>
              <a:rPr lang="en-US" i="1" dirty="0" smtClean="0">
                <a:sym typeface="Symbol"/>
              </a:rPr>
              <a:t>t</a:t>
            </a:r>
            <a:r>
              <a:rPr lang="en-US" baseline="-25000" dirty="0" smtClean="0">
                <a:sym typeface="Symbol"/>
              </a:rPr>
              <a:t>0</a:t>
            </a:r>
            <a:endParaRPr lang="en-US" dirty="0" smtClean="0"/>
          </a:p>
          <a:p>
            <a:pPr lvl="1">
              <a:lnSpc>
                <a:spcPct val="120000"/>
              </a:lnSpc>
            </a:pPr>
            <a:r>
              <a:rPr lang="en-US" dirty="0"/>
              <a:t>Bit </a:t>
            </a:r>
            <a:r>
              <a:rPr lang="en-US" i="1" dirty="0"/>
              <a:t>b </a:t>
            </a:r>
            <a:r>
              <a:rPr lang="en-US" dirty="0" smtClean="0"/>
              <a:t>arrives at/leaves switch </a:t>
            </a:r>
            <a:r>
              <a:rPr lang="en-US" i="1" dirty="0" err="1" smtClean="0"/>
              <a:t>i</a:t>
            </a:r>
            <a:r>
              <a:rPr lang="en-US" i="1" dirty="0" smtClean="0"/>
              <a:t> </a:t>
            </a:r>
            <a:r>
              <a:rPr lang="en-US" dirty="0" smtClean="0"/>
              <a:t>at time </a:t>
            </a:r>
            <a:r>
              <a:rPr lang="en-US" i="1" dirty="0" err="1" smtClean="0">
                <a:sym typeface="Symbol"/>
              </a:rPr>
              <a:t>t</a:t>
            </a:r>
            <a:r>
              <a:rPr lang="en-US" i="1" baseline="-25000" dirty="0" err="1" smtClean="0">
                <a:sym typeface="Symbol"/>
              </a:rPr>
              <a:t>i</a:t>
            </a:r>
            <a:r>
              <a:rPr lang="en-US" i="1" dirty="0" smtClean="0">
                <a:sym typeface="Symbol"/>
              </a:rPr>
              <a:t> </a:t>
            </a:r>
            <a:r>
              <a:rPr lang="en-US" dirty="0" smtClean="0">
                <a:sym typeface="Symbol"/>
              </a:rPr>
              <a:t>=</a:t>
            </a:r>
            <a:r>
              <a:rPr lang="en-US" i="1" dirty="0" smtClean="0">
                <a:sym typeface="Symbol"/>
              </a:rPr>
              <a:t> t</a:t>
            </a:r>
            <a:r>
              <a:rPr lang="en-US" baseline="-25000" dirty="0" smtClean="0">
                <a:sym typeface="Symbol"/>
              </a:rPr>
              <a:t>0</a:t>
            </a:r>
            <a:r>
              <a:rPr lang="en-US" dirty="0" smtClean="0">
                <a:sym typeface="Symbol"/>
              </a:rPr>
              <a:t>+</a:t>
            </a:r>
            <a:r>
              <a:rPr lang="en-US" i="1" dirty="0" smtClean="0">
                <a:sym typeface="Symbol"/>
              </a:rPr>
              <a:t>i</a:t>
            </a:r>
            <a:r>
              <a:rPr lang="el-GR" i="1" dirty="0" smtClean="0"/>
              <a:t>δ</a:t>
            </a:r>
            <a:endParaRPr lang="en-US" i="1" dirty="0" smtClean="0"/>
          </a:p>
          <a:p>
            <a:pPr lvl="1">
              <a:lnSpc>
                <a:spcPct val="120000"/>
              </a:lnSpc>
              <a:spcAft>
                <a:spcPts val="600"/>
              </a:spcAft>
            </a:pPr>
            <a:r>
              <a:rPr lang="en-US" dirty="0"/>
              <a:t>Bit </a:t>
            </a:r>
            <a:r>
              <a:rPr lang="en-US" i="1" dirty="0"/>
              <a:t>b </a:t>
            </a:r>
            <a:r>
              <a:rPr lang="en-US" dirty="0"/>
              <a:t>arrives at </a:t>
            </a:r>
            <a:r>
              <a:rPr lang="en-US" dirty="0" smtClean="0"/>
              <a:t>arrives at destination at </a:t>
            </a:r>
            <a:r>
              <a:rPr lang="en-US" i="1" dirty="0" smtClean="0">
                <a:sym typeface="Symbol"/>
              </a:rPr>
              <a:t>t</a:t>
            </a:r>
            <a:r>
              <a:rPr lang="en-US" i="1" baseline="-25000" dirty="0" smtClean="0">
                <a:sym typeface="Symbol"/>
              </a:rPr>
              <a:t>n+1</a:t>
            </a:r>
            <a:r>
              <a:rPr lang="en-US" i="1" dirty="0" smtClean="0">
                <a:sym typeface="Symbol"/>
              </a:rPr>
              <a:t> = t</a:t>
            </a:r>
            <a:r>
              <a:rPr lang="en-US" baseline="-25000" dirty="0" smtClean="0">
                <a:sym typeface="Symbol"/>
              </a:rPr>
              <a:t>0</a:t>
            </a:r>
            <a:r>
              <a:rPr lang="en-US" i="1" dirty="0" smtClean="0">
                <a:sym typeface="Symbol"/>
              </a:rPr>
              <a:t>+</a:t>
            </a:r>
            <a:r>
              <a:rPr lang="en-US" dirty="0" smtClean="0">
                <a:sym typeface="Symbol"/>
              </a:rPr>
              <a:t>(</a:t>
            </a:r>
            <a:r>
              <a:rPr lang="en-US" i="1" dirty="0" smtClean="0">
                <a:sym typeface="Symbol"/>
              </a:rPr>
              <a:t>n</a:t>
            </a:r>
            <a:r>
              <a:rPr lang="en-US" dirty="0" smtClean="0">
                <a:sym typeface="Symbol"/>
              </a:rPr>
              <a:t>+1)</a:t>
            </a:r>
            <a:r>
              <a:rPr lang="el-GR" i="1" dirty="0" smtClean="0"/>
              <a:t>δ</a:t>
            </a:r>
            <a:endParaRPr lang="en-US" i="1" dirty="0" smtClean="0"/>
          </a:p>
          <a:p>
            <a:pPr>
              <a:lnSpc>
                <a:spcPct val="120000"/>
              </a:lnSpc>
              <a:spcAft>
                <a:spcPts val="1200"/>
              </a:spcAft>
            </a:pPr>
            <a:r>
              <a:rPr lang="en-US" dirty="0" smtClean="0"/>
              <a:t>Total bit transfer delay </a:t>
            </a:r>
            <a:r>
              <a:rPr lang="en-US" b="1" i="1" dirty="0" smtClean="0"/>
              <a:t>C</a:t>
            </a:r>
            <a:r>
              <a:rPr lang="en-US" b="1" i="1" baseline="-25000" dirty="0" smtClean="0"/>
              <a:t>S</a:t>
            </a:r>
            <a:r>
              <a:rPr lang="en-US" b="1" dirty="0" smtClean="0">
                <a:sym typeface="Symbol"/>
              </a:rPr>
              <a:t>=</a:t>
            </a:r>
            <a:r>
              <a:rPr lang="en-US" b="1" dirty="0" smtClean="0">
                <a:solidFill>
                  <a:srgbClr val="0000FF"/>
                </a:solidFill>
                <a:sym typeface="Symbol"/>
              </a:rPr>
              <a:t> </a:t>
            </a:r>
            <a:r>
              <a:rPr lang="en-US" b="1" dirty="0" smtClean="0">
                <a:solidFill>
                  <a:srgbClr val="006600"/>
                </a:solidFill>
                <a:sym typeface="Symbol"/>
              </a:rPr>
              <a:t>(</a:t>
            </a:r>
            <a:r>
              <a:rPr lang="en-US" b="1" i="1" dirty="0" smtClean="0">
                <a:solidFill>
                  <a:srgbClr val="006600"/>
                </a:solidFill>
                <a:sym typeface="Symbol"/>
              </a:rPr>
              <a:t>n</a:t>
            </a:r>
            <a:r>
              <a:rPr lang="en-US" b="1" dirty="0" smtClean="0">
                <a:solidFill>
                  <a:srgbClr val="006600"/>
                </a:solidFill>
                <a:sym typeface="Symbol"/>
              </a:rPr>
              <a:t>+1)</a:t>
            </a:r>
            <a:r>
              <a:rPr lang="el-GR" b="1" i="1" dirty="0" smtClean="0">
                <a:solidFill>
                  <a:srgbClr val="006600"/>
                </a:solidFill>
              </a:rPr>
              <a:t>δ</a:t>
            </a:r>
            <a:r>
              <a:rPr lang="en-US" i="1" dirty="0" smtClean="0"/>
              <a:t>  </a:t>
            </a:r>
            <a:r>
              <a:rPr lang="en-US" i="1" dirty="0"/>
              <a:t> </a:t>
            </a:r>
            <a:r>
              <a:rPr lang="en-US" dirty="0" smtClean="0"/>
              <a:t>(basically just propagation delay)</a:t>
            </a:r>
            <a:endParaRPr lang="en-US" i="1" dirty="0" smtClean="0"/>
          </a:p>
          <a:p>
            <a:pPr>
              <a:lnSpc>
                <a:spcPct val="120000"/>
              </a:lnSpc>
            </a:pPr>
            <a:r>
              <a:rPr lang="el-GR" i="1" dirty="0" smtClean="0"/>
              <a:t>δ</a:t>
            </a:r>
            <a:r>
              <a:rPr lang="en-US" dirty="0" smtClean="0"/>
              <a:t>=5 </a:t>
            </a:r>
            <a:r>
              <a:rPr lang="en-US" dirty="0" err="1" smtClean="0"/>
              <a:t>msec</a:t>
            </a:r>
            <a:r>
              <a:rPr lang="en-US" dirty="0" smtClean="0"/>
              <a:t>,</a:t>
            </a:r>
            <a:r>
              <a:rPr lang="el-GR" i="1" dirty="0" smtClean="0"/>
              <a:t> σ</a:t>
            </a:r>
            <a:r>
              <a:rPr lang="en-US" dirty="0" smtClean="0"/>
              <a:t>=1 </a:t>
            </a:r>
            <a:r>
              <a:rPr lang="en-US" dirty="0" err="1" smtClean="0"/>
              <a:t>msec</a:t>
            </a:r>
            <a:r>
              <a:rPr lang="en-US" dirty="0" smtClean="0"/>
              <a:t>, </a:t>
            </a:r>
            <a:r>
              <a:rPr lang="en-US" i="1" dirty="0" smtClean="0"/>
              <a:t>n</a:t>
            </a:r>
            <a:r>
              <a:rPr lang="en-US" dirty="0" smtClean="0"/>
              <a:t>=4</a:t>
            </a:r>
          </a:p>
          <a:p>
            <a:pPr>
              <a:lnSpc>
                <a:spcPct val="120000"/>
              </a:lnSpc>
              <a:buNone/>
            </a:pPr>
            <a:r>
              <a:rPr lang="en-US" i="1" dirty="0" smtClean="0"/>
              <a:t>		</a:t>
            </a:r>
            <a:r>
              <a:rPr lang="en-US" b="1" i="1" dirty="0" smtClean="0">
                <a:solidFill>
                  <a:srgbClr val="0000FF"/>
                </a:solidFill>
              </a:rPr>
              <a:t> </a:t>
            </a:r>
            <a:r>
              <a:rPr lang="en-US" b="1" i="1" dirty="0" smtClean="0"/>
              <a:t>C</a:t>
            </a:r>
            <a:r>
              <a:rPr lang="en-US" b="1" i="1" baseline="-25000" dirty="0" smtClean="0"/>
              <a:t>S </a:t>
            </a:r>
            <a:r>
              <a:rPr lang="en-US" b="1" dirty="0" smtClean="0">
                <a:sym typeface="Symbol"/>
              </a:rPr>
              <a:t>=25 </a:t>
            </a:r>
            <a:r>
              <a:rPr lang="en-US" b="1" dirty="0" err="1" smtClean="0">
                <a:sym typeface="Symbol"/>
              </a:rPr>
              <a:t>msec</a:t>
            </a:r>
            <a:r>
              <a:rPr lang="en-US" b="1" dirty="0" smtClean="0">
                <a:sym typeface="Symbol"/>
              </a:rPr>
              <a:t>; </a:t>
            </a:r>
            <a:r>
              <a:rPr lang="en-US" b="1" i="1" dirty="0" err="1" smtClean="0">
                <a:sym typeface="Symbol"/>
              </a:rPr>
              <a:t>T</a:t>
            </a:r>
            <a:r>
              <a:rPr lang="en-US" b="1" baseline="-25000" dirty="0" err="1" smtClean="0">
                <a:sym typeface="Symbol"/>
              </a:rPr>
              <a:t>setup</a:t>
            </a:r>
            <a:r>
              <a:rPr lang="en-US" b="1" dirty="0" smtClean="0">
                <a:sym typeface="Symbol"/>
              </a:rPr>
              <a:t>=60 </a:t>
            </a:r>
            <a:r>
              <a:rPr lang="en-US" b="1" dirty="0" err="1" smtClean="0">
                <a:sym typeface="Symbol"/>
              </a:rPr>
              <a:t>msec</a:t>
            </a:r>
            <a:r>
              <a:rPr lang="en-US" b="1" dirty="0" smtClean="0">
                <a:sym typeface="Symbol"/>
              </a:rPr>
              <a:t> </a:t>
            </a:r>
            <a:r>
              <a:rPr lang="en-US" dirty="0" smtClean="0">
                <a:sym typeface="Symbol"/>
              </a:rPr>
              <a:t>(but only relevant to first bit)</a:t>
            </a:r>
            <a:endParaRPr lang="en-US" b="1" dirty="0" smtClean="0">
              <a:sym typeface="Symbol"/>
            </a:endParaRPr>
          </a:p>
          <a:p>
            <a:pPr>
              <a:lnSpc>
                <a:spcPct val="120000"/>
              </a:lnSpc>
            </a:pPr>
            <a:endParaRPr lang="en-US" i="1" dirty="0" smtClean="0"/>
          </a:p>
        </p:txBody>
      </p:sp>
      <p:sp>
        <p:nvSpPr>
          <p:cNvPr id="5" name="Title 4"/>
          <p:cNvSpPr>
            <a:spLocks noGrp="1"/>
          </p:cNvSpPr>
          <p:nvPr>
            <p:ph type="title"/>
          </p:nvPr>
        </p:nvSpPr>
        <p:spPr/>
        <p:txBody>
          <a:bodyPr/>
          <a:lstStyle/>
          <a:p>
            <a:r>
              <a:rPr lang="en-US" dirty="0" smtClean="0"/>
              <a:t>Packet vs. Circuit Switching</a:t>
            </a:r>
            <a:br>
              <a:rPr lang="en-US" dirty="0" smtClean="0"/>
            </a:br>
            <a:r>
              <a:rPr lang="en-US" sz="2800" dirty="0"/>
              <a:t>Streaming </a:t>
            </a:r>
            <a:r>
              <a:rPr lang="en-US" sz="2800" dirty="0" smtClean="0"/>
              <a:t>application – Circuit</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19</a:t>
            </a:fld>
            <a:endParaRPr lang="en-US"/>
          </a:p>
        </p:txBody>
      </p:sp>
      <p:grpSp>
        <p:nvGrpSpPr>
          <p:cNvPr id="72" name="Group 71"/>
          <p:cNvGrpSpPr/>
          <p:nvPr/>
        </p:nvGrpSpPr>
        <p:grpSpPr>
          <a:xfrm>
            <a:off x="406110" y="2203973"/>
            <a:ext cx="9432397" cy="1283168"/>
            <a:chOff x="406110" y="2346213"/>
            <a:chExt cx="9432397" cy="1283168"/>
          </a:xfrm>
        </p:grpSpPr>
        <p:sp>
          <p:nvSpPr>
            <p:cNvPr id="73" name="Cube 72"/>
            <p:cNvSpPr/>
            <p:nvPr/>
          </p:nvSpPr>
          <p:spPr bwMode="auto">
            <a:xfrm>
              <a:off x="2002963"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74" name="Cube 73"/>
            <p:cNvSpPr/>
            <p:nvPr/>
          </p:nvSpPr>
          <p:spPr bwMode="auto">
            <a:xfrm>
              <a:off x="3537885"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75" name="Cube 74"/>
            <p:cNvSpPr/>
            <p:nvPr/>
          </p:nvSpPr>
          <p:spPr bwMode="auto">
            <a:xfrm>
              <a:off x="5072807"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76" name="Cube 75"/>
            <p:cNvSpPr/>
            <p:nvPr/>
          </p:nvSpPr>
          <p:spPr bwMode="auto">
            <a:xfrm>
              <a:off x="6607729" y="2471050"/>
              <a:ext cx="707572" cy="587828"/>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77" name="Straight Arrow Connector 76"/>
            <p:cNvCxnSpPr/>
            <p:nvPr/>
          </p:nvCxnSpPr>
          <p:spPr bwMode="auto">
            <a:xfrm flipV="1">
              <a:off x="1134836" y="2960362"/>
              <a:ext cx="7165884" cy="2724"/>
            </a:xfrm>
            <a:prstGeom prst="straightConnector1">
              <a:avLst/>
            </a:prstGeom>
            <a:solidFill>
              <a:schemeClr val="accent1"/>
            </a:solidFill>
            <a:ln w="19050" cap="flat" cmpd="sng" algn="ctr">
              <a:solidFill>
                <a:schemeClr val="tx1"/>
              </a:solidFill>
              <a:prstDash val="solid"/>
              <a:round/>
              <a:headEnd type="none" w="sm" len="sm"/>
              <a:tailEnd type="arrow"/>
            </a:ln>
            <a:effectLst/>
          </p:spPr>
        </p:cxnSp>
        <p:sp>
          <p:nvSpPr>
            <p:cNvPr id="78" name="Left Brace 77"/>
            <p:cNvSpPr/>
            <p:nvPr/>
          </p:nvSpPr>
          <p:spPr bwMode="auto">
            <a:xfrm rot="16200000">
              <a:off x="1491342" y="2666995"/>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79" name="Left Brace 78"/>
            <p:cNvSpPr/>
            <p:nvPr/>
          </p:nvSpPr>
          <p:spPr bwMode="auto">
            <a:xfrm rot="16200000">
              <a:off x="3037150" y="2666991"/>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0" name="Left Brace 79"/>
            <p:cNvSpPr/>
            <p:nvPr/>
          </p:nvSpPr>
          <p:spPr bwMode="auto">
            <a:xfrm rot="16200000">
              <a:off x="4582958" y="2666987"/>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1" name="Left Brace 80"/>
            <p:cNvSpPr/>
            <p:nvPr/>
          </p:nvSpPr>
          <p:spPr bwMode="auto">
            <a:xfrm rot="16200000">
              <a:off x="6128766" y="2666983"/>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2" name="Left Brace 81"/>
            <p:cNvSpPr/>
            <p:nvPr/>
          </p:nvSpPr>
          <p:spPr bwMode="auto">
            <a:xfrm rot="16200000">
              <a:off x="7674574" y="2666979"/>
              <a:ext cx="141514" cy="947057"/>
            </a:xfrm>
            <a:prstGeom prst="leftBrace">
              <a:avLst/>
            </a:prstGeom>
            <a:noFill/>
            <a:ln w="190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3" name="TextBox 82"/>
            <p:cNvSpPr txBox="1"/>
            <p:nvPr/>
          </p:nvSpPr>
          <p:spPr>
            <a:xfrm>
              <a:off x="1426031" y="2611095"/>
              <a:ext cx="304800" cy="400110"/>
            </a:xfrm>
            <a:prstGeom prst="rect">
              <a:avLst/>
            </a:prstGeom>
            <a:noFill/>
          </p:spPr>
          <p:txBody>
            <a:bodyPr wrap="square" lIns="0" rIns="0" rtlCol="0">
              <a:spAutoFit/>
            </a:bodyPr>
            <a:lstStyle/>
            <a:p>
              <a:pPr algn="ctr"/>
              <a:r>
                <a:rPr lang="en-US" sz="2000" i="1" dirty="0"/>
                <a:t>R</a:t>
              </a:r>
              <a:endParaRPr lang="en-US" i="1" dirty="0"/>
            </a:p>
          </p:txBody>
        </p:sp>
        <p:sp>
          <p:nvSpPr>
            <p:cNvPr id="84" name="TextBox 83"/>
            <p:cNvSpPr txBox="1"/>
            <p:nvPr/>
          </p:nvSpPr>
          <p:spPr>
            <a:xfrm>
              <a:off x="3004497" y="2611095"/>
              <a:ext cx="304800" cy="400110"/>
            </a:xfrm>
            <a:prstGeom prst="rect">
              <a:avLst/>
            </a:prstGeom>
            <a:noFill/>
          </p:spPr>
          <p:txBody>
            <a:bodyPr wrap="square" lIns="0" rIns="0" rtlCol="0">
              <a:spAutoFit/>
            </a:bodyPr>
            <a:lstStyle/>
            <a:p>
              <a:pPr algn="ctr"/>
              <a:r>
                <a:rPr lang="en-US" sz="2000" i="1" dirty="0" smtClean="0"/>
                <a:t>R</a:t>
              </a:r>
              <a:endParaRPr lang="en-US" sz="1400" i="1" dirty="0"/>
            </a:p>
          </p:txBody>
        </p:sp>
        <p:sp>
          <p:nvSpPr>
            <p:cNvPr id="85" name="TextBox 84"/>
            <p:cNvSpPr txBox="1"/>
            <p:nvPr/>
          </p:nvSpPr>
          <p:spPr>
            <a:xfrm>
              <a:off x="4582963" y="2611095"/>
              <a:ext cx="304800" cy="400110"/>
            </a:xfrm>
            <a:prstGeom prst="rect">
              <a:avLst/>
            </a:prstGeom>
            <a:noFill/>
          </p:spPr>
          <p:txBody>
            <a:bodyPr wrap="square" lIns="0" rIns="0" rtlCol="0">
              <a:spAutoFit/>
            </a:bodyPr>
            <a:lstStyle/>
            <a:p>
              <a:pPr algn="ctr"/>
              <a:r>
                <a:rPr lang="en-US" sz="2000" i="1" dirty="0" smtClean="0"/>
                <a:t>R</a:t>
              </a:r>
              <a:endParaRPr lang="en-US" sz="1400" i="1" dirty="0"/>
            </a:p>
          </p:txBody>
        </p:sp>
        <p:sp>
          <p:nvSpPr>
            <p:cNvPr id="86" name="TextBox 85"/>
            <p:cNvSpPr txBox="1"/>
            <p:nvPr/>
          </p:nvSpPr>
          <p:spPr>
            <a:xfrm>
              <a:off x="6106999" y="2611095"/>
              <a:ext cx="304800" cy="400110"/>
            </a:xfrm>
            <a:prstGeom prst="rect">
              <a:avLst/>
            </a:prstGeom>
            <a:noFill/>
          </p:spPr>
          <p:txBody>
            <a:bodyPr wrap="square" lIns="0" rIns="0" rtlCol="0">
              <a:spAutoFit/>
            </a:bodyPr>
            <a:lstStyle/>
            <a:p>
              <a:pPr algn="ctr"/>
              <a:r>
                <a:rPr lang="en-US" sz="2000" i="1" dirty="0" smtClean="0"/>
                <a:t>R</a:t>
              </a:r>
              <a:endParaRPr lang="en-US" sz="1400" i="1" dirty="0"/>
            </a:p>
          </p:txBody>
        </p:sp>
        <p:sp>
          <p:nvSpPr>
            <p:cNvPr id="87" name="TextBox 86"/>
            <p:cNvSpPr txBox="1"/>
            <p:nvPr/>
          </p:nvSpPr>
          <p:spPr>
            <a:xfrm>
              <a:off x="7620149" y="2611095"/>
              <a:ext cx="304800" cy="400110"/>
            </a:xfrm>
            <a:prstGeom prst="rect">
              <a:avLst/>
            </a:prstGeom>
            <a:noFill/>
          </p:spPr>
          <p:txBody>
            <a:bodyPr wrap="square" lIns="0" rIns="0" rtlCol="0">
              <a:spAutoFit/>
            </a:bodyPr>
            <a:lstStyle/>
            <a:p>
              <a:pPr algn="ctr"/>
              <a:r>
                <a:rPr lang="en-US" sz="2000" i="1" dirty="0" smtClean="0"/>
                <a:t>R</a:t>
              </a:r>
              <a:endParaRPr lang="en-US" sz="1400" i="1" dirty="0"/>
            </a:p>
          </p:txBody>
        </p:sp>
        <p:sp>
          <p:nvSpPr>
            <p:cNvPr id="88" name="TextBox 87"/>
            <p:cNvSpPr txBox="1"/>
            <p:nvPr/>
          </p:nvSpPr>
          <p:spPr>
            <a:xfrm>
              <a:off x="1382669" y="3167716"/>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89" name="TextBox 88"/>
            <p:cNvSpPr txBox="1"/>
            <p:nvPr/>
          </p:nvSpPr>
          <p:spPr>
            <a:xfrm>
              <a:off x="2928495" y="3167715"/>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90" name="TextBox 89"/>
            <p:cNvSpPr txBox="1"/>
            <p:nvPr/>
          </p:nvSpPr>
          <p:spPr>
            <a:xfrm>
              <a:off x="4474321" y="3167714"/>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91" name="TextBox 90"/>
            <p:cNvSpPr txBox="1"/>
            <p:nvPr/>
          </p:nvSpPr>
          <p:spPr>
            <a:xfrm>
              <a:off x="6020147" y="3167713"/>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92" name="TextBox 91"/>
            <p:cNvSpPr txBox="1"/>
            <p:nvPr/>
          </p:nvSpPr>
          <p:spPr>
            <a:xfrm>
              <a:off x="7565973" y="3167712"/>
              <a:ext cx="304800" cy="461665"/>
            </a:xfrm>
            <a:prstGeom prst="rect">
              <a:avLst/>
            </a:prstGeom>
            <a:noFill/>
          </p:spPr>
          <p:txBody>
            <a:bodyPr wrap="square" lIns="0" rIns="0" rtlCol="0">
              <a:spAutoFit/>
            </a:bodyPr>
            <a:lstStyle/>
            <a:p>
              <a:pPr algn="ctr"/>
              <a:r>
                <a:rPr lang="el-GR" sz="2400" i="1" dirty="0" smtClean="0"/>
                <a:t>δ</a:t>
              </a:r>
              <a:endParaRPr lang="en-US" sz="1600" i="1" dirty="0"/>
            </a:p>
          </p:txBody>
        </p:sp>
        <p:sp>
          <p:nvSpPr>
            <p:cNvPr id="93" name="TextBox 92"/>
            <p:cNvSpPr txBox="1"/>
            <p:nvPr/>
          </p:nvSpPr>
          <p:spPr>
            <a:xfrm>
              <a:off x="9076963" y="2512373"/>
              <a:ext cx="761544" cy="523220"/>
            </a:xfrm>
            <a:prstGeom prst="rect">
              <a:avLst/>
            </a:prstGeom>
            <a:noFill/>
          </p:spPr>
          <p:txBody>
            <a:bodyPr wrap="square" lIns="0" rIns="0" rtlCol="0">
              <a:spAutoFit/>
            </a:bodyPr>
            <a:lstStyle/>
            <a:p>
              <a:pPr algn="ctr"/>
              <a:r>
                <a:rPr lang="en-US" sz="2800" i="1" dirty="0" smtClean="0"/>
                <a:t>n</a:t>
              </a:r>
              <a:r>
                <a:rPr lang="en-US" sz="2800" dirty="0" smtClean="0"/>
                <a:t>=4</a:t>
              </a:r>
              <a:endParaRPr lang="en-US" i="1" dirty="0"/>
            </a:p>
          </p:txBody>
        </p:sp>
        <p:sp>
          <p:nvSpPr>
            <p:cNvPr id="94" name="Flowchart: Sequential Access Storage 93"/>
            <p:cNvSpPr/>
            <p:nvPr/>
          </p:nvSpPr>
          <p:spPr bwMode="auto">
            <a:xfrm>
              <a:off x="406110" y="2346213"/>
              <a:ext cx="732100" cy="660400"/>
            </a:xfrm>
            <a:prstGeom prst="flowChartMagneticTap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2"/>
                  </a:solidFill>
                  <a:effectLst/>
                  <a:latin typeface="Book Antiqua" pitchFamily="18" charset="0"/>
                </a:rPr>
                <a:t>R</a:t>
              </a:r>
              <a:r>
                <a:rPr kumimoji="0" lang="en-US" sz="1400" b="0" u="none" strike="noStrike" cap="none" normalizeH="0" baseline="0" dirty="0" smtClean="0">
                  <a:ln>
                    <a:noFill/>
                  </a:ln>
                  <a:solidFill>
                    <a:schemeClr val="tx2"/>
                  </a:solidFill>
                  <a:effectLst/>
                  <a:latin typeface="Book Antiqua" pitchFamily="18" charset="0"/>
                </a:rPr>
                <a:t> bps</a:t>
              </a:r>
              <a:endParaRPr kumimoji="0" lang="en-US" sz="1400" b="0" i="1" u="none" strike="noStrike" cap="none" normalizeH="0" baseline="0" dirty="0" smtClean="0">
                <a:ln>
                  <a:noFill/>
                </a:ln>
                <a:solidFill>
                  <a:schemeClr val="tx2"/>
                </a:solidFill>
                <a:effectLst/>
                <a:latin typeface="Book Antiqua" pitchFamily="18" charset="0"/>
              </a:endParaRPr>
            </a:p>
          </p:txBody>
        </p:sp>
        <p:sp>
          <p:nvSpPr>
            <p:cNvPr id="95" name="Flowchart: Sequential Access Storage 94"/>
            <p:cNvSpPr/>
            <p:nvPr/>
          </p:nvSpPr>
          <p:spPr bwMode="auto">
            <a:xfrm flipH="1">
              <a:off x="8289779" y="2346590"/>
              <a:ext cx="732100" cy="660400"/>
            </a:xfrm>
            <a:prstGeom prst="flowChartMagneticTap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2"/>
                  </a:solidFill>
                  <a:effectLst/>
                  <a:latin typeface="Book Antiqua" pitchFamily="18" charset="0"/>
                </a:rPr>
                <a:t>R</a:t>
              </a:r>
              <a:r>
                <a:rPr kumimoji="0" lang="en-US" sz="1400" b="0" u="none" strike="noStrike" cap="none" normalizeH="0" baseline="0" dirty="0" smtClean="0">
                  <a:ln>
                    <a:noFill/>
                  </a:ln>
                  <a:solidFill>
                    <a:schemeClr val="tx2"/>
                  </a:solidFill>
                  <a:effectLst/>
                  <a:latin typeface="Book Antiqua" pitchFamily="18" charset="0"/>
                </a:rPr>
                <a:t> bps</a:t>
              </a:r>
              <a:endParaRPr kumimoji="0" lang="en-US" sz="1400" b="0" i="1" u="none" strike="noStrike" cap="none" normalizeH="0" baseline="0" dirty="0" smtClean="0">
                <a:ln>
                  <a:noFill/>
                </a:ln>
                <a:solidFill>
                  <a:schemeClr val="tx2"/>
                </a:solidFill>
                <a:effectLst/>
                <a:latin typeface="Book Antiqua"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256145"/>
            <a:ext cx="10058400" cy="6516255"/>
          </a:xfrm>
        </p:spPr>
        <p:txBody>
          <a:bodyPr/>
          <a:lstStyle/>
          <a:p>
            <a:r>
              <a:rPr lang="en-US" sz="3200" dirty="0" smtClean="0"/>
              <a:t> </a:t>
            </a:r>
            <a:r>
              <a:rPr lang="en-US" sz="2800" dirty="0" smtClean="0"/>
              <a:t>Course web site (wiki):</a:t>
            </a:r>
          </a:p>
          <a:p>
            <a:pPr lvl="1"/>
            <a:r>
              <a:rPr lang="en-US" sz="2000" dirty="0">
                <a:hlinkClick r:id="rId3"/>
              </a:rPr>
              <a:t>http://classes.engineering.wustl.edu/cse473/index.php/</a:t>
            </a:r>
            <a:r>
              <a:rPr lang="en-US" sz="2000" dirty="0" smtClean="0">
                <a:hlinkClick r:id="rId3"/>
              </a:rPr>
              <a:t>Main_Page</a:t>
            </a:r>
            <a:endParaRPr lang="en-US" sz="2400" dirty="0" smtClean="0"/>
          </a:p>
          <a:p>
            <a:pPr lvl="1"/>
            <a:r>
              <a:rPr lang="en-US" sz="2400" dirty="0" smtClean="0"/>
              <a:t>Check out the Syllabus page</a:t>
            </a:r>
          </a:p>
          <a:p>
            <a:pPr lvl="2"/>
            <a:r>
              <a:rPr lang="en-US" dirty="0" smtClean="0"/>
              <a:t>Schedule  and copies of lectures, labs, quizzes, exams, etc.</a:t>
            </a:r>
          </a:p>
          <a:p>
            <a:pPr lvl="2"/>
            <a:r>
              <a:rPr lang="en-US" dirty="0" smtClean="0"/>
              <a:t>Reading assignments: get you ready for each lecture</a:t>
            </a:r>
          </a:p>
          <a:p>
            <a:pPr lvl="3"/>
            <a:r>
              <a:rPr lang="en-US" dirty="0" smtClean="0"/>
              <a:t>Including RFCs: IETF Request For Comments</a:t>
            </a:r>
          </a:p>
          <a:p>
            <a:pPr lvl="4"/>
            <a:r>
              <a:rPr lang="en-US" dirty="0" smtClean="0"/>
              <a:t>“Standards” documents from the Internet Engineering Task Force</a:t>
            </a:r>
          </a:p>
          <a:p>
            <a:pPr lvl="2"/>
            <a:r>
              <a:rPr lang="en-US" dirty="0" smtClean="0"/>
              <a:t>Review Questions due almost every class, based on that day’s lecture’s reading assignment</a:t>
            </a:r>
          </a:p>
          <a:p>
            <a:pPr lvl="2"/>
            <a:r>
              <a:rPr lang="en-US" dirty="0" smtClean="0"/>
              <a:t>15 minute Quizzes about every two weeks</a:t>
            </a:r>
          </a:p>
          <a:p>
            <a:pPr lvl="1"/>
            <a:r>
              <a:rPr lang="en-US" sz="2400" dirty="0" smtClean="0"/>
              <a:t>Grades: </a:t>
            </a:r>
            <a:endParaRPr lang="en-US" dirty="0"/>
          </a:p>
          <a:p>
            <a:pPr lvl="2"/>
            <a:r>
              <a:rPr lang="en-US" dirty="0" smtClean="0"/>
              <a:t>10% : Review Questions (binary grades based on “effort”)</a:t>
            </a:r>
          </a:p>
          <a:p>
            <a:pPr lvl="2"/>
            <a:r>
              <a:rPr lang="en-US" dirty="0" smtClean="0"/>
              <a:t>20% : </a:t>
            </a:r>
            <a:r>
              <a:rPr lang="en-US" dirty="0" smtClean="0"/>
              <a:t>Quizzes (lowest quiz score is dropped)</a:t>
            </a:r>
            <a:endParaRPr lang="en-US" dirty="0" smtClean="0"/>
          </a:p>
          <a:p>
            <a:pPr lvl="2"/>
            <a:r>
              <a:rPr lang="en-US" dirty="0" smtClean="0"/>
              <a:t>25% : Labs</a:t>
            </a:r>
          </a:p>
          <a:p>
            <a:pPr lvl="2"/>
            <a:r>
              <a:rPr lang="en-US" dirty="0" smtClean="0"/>
              <a:t>20% : Midterm</a:t>
            </a:r>
          </a:p>
          <a:p>
            <a:pPr lvl="2"/>
            <a:r>
              <a:rPr lang="en-US" dirty="0" smtClean="0"/>
              <a:t>25% : Final</a:t>
            </a:r>
          </a:p>
          <a:p>
            <a:pPr lvl="2"/>
            <a:endParaRPr lang="en-US" dirty="0" smtClean="0"/>
          </a:p>
        </p:txBody>
      </p:sp>
      <p:sp>
        <p:nvSpPr>
          <p:cNvPr id="5" name="Title 4"/>
          <p:cNvSpPr>
            <a:spLocks noGrp="1"/>
          </p:cNvSpPr>
          <p:nvPr>
            <p:ph type="title"/>
          </p:nvPr>
        </p:nvSpPr>
        <p:spPr>
          <a:xfrm>
            <a:off x="134938" y="545886"/>
            <a:ext cx="9625012" cy="724083"/>
          </a:xfrm>
        </p:spPr>
        <p:txBody>
          <a:bodyPr/>
          <a:lstStyle/>
          <a:p>
            <a:r>
              <a:rPr lang="en-US" dirty="0" smtClean="0"/>
              <a:t>Structure of Course</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2</a:t>
            </a:fld>
            <a:endParaRPr lang="en-US"/>
          </a:p>
        </p:txBody>
      </p:sp>
    </p:spTree>
    <p:extLst>
      <p:ext uri="{BB962C8B-B14F-4D97-AF65-F5344CB8AC3E}">
        <p14:creationId xmlns="" xmlns:p14="http://schemas.microsoft.com/office/powerpoint/2010/main" val="2595126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416" y="1801503"/>
            <a:ext cx="9689267" cy="5596824"/>
          </a:xfrm>
        </p:spPr>
        <p:txBody>
          <a:bodyPr/>
          <a:lstStyle/>
          <a:p>
            <a:r>
              <a:rPr lang="en-US" dirty="0" smtClean="0"/>
              <a:t>Packet</a:t>
            </a:r>
            <a:r>
              <a:rPr lang="en-US" i="1" dirty="0" smtClean="0"/>
              <a:t> </a:t>
            </a:r>
            <a:r>
              <a:rPr lang="en-US" dirty="0" smtClean="0"/>
              <a:t>streaming delay</a:t>
            </a:r>
          </a:p>
          <a:p>
            <a:pPr lvl="4"/>
            <a:endParaRPr lang="en-US" dirty="0" smtClean="0"/>
          </a:p>
          <a:p>
            <a:pPr>
              <a:buNone/>
            </a:pPr>
            <a:r>
              <a:rPr lang="en-US" i="1" dirty="0" smtClean="0"/>
              <a:t>	 	P</a:t>
            </a:r>
            <a:r>
              <a:rPr lang="en-US" i="1" baseline="-25000" dirty="0" smtClean="0"/>
              <a:t>S </a:t>
            </a:r>
            <a:r>
              <a:rPr lang="en-US" dirty="0" smtClean="0">
                <a:sym typeface="Symbol"/>
              </a:rPr>
              <a:t>= </a:t>
            </a:r>
            <a:r>
              <a:rPr lang="en-US" b="1" i="1" dirty="0" smtClean="0">
                <a:solidFill>
                  <a:srgbClr val="FF0000"/>
                </a:solidFill>
                <a:sym typeface="Symbol"/>
              </a:rPr>
              <a:t>L</a:t>
            </a:r>
            <a:r>
              <a:rPr lang="en-US" b="1" dirty="0" smtClean="0">
                <a:solidFill>
                  <a:srgbClr val="FF0000"/>
                </a:solidFill>
                <a:sym typeface="Symbol"/>
              </a:rPr>
              <a:t>/</a:t>
            </a:r>
            <a:r>
              <a:rPr lang="en-US" b="1" i="1" dirty="0" smtClean="0">
                <a:solidFill>
                  <a:srgbClr val="FF0000"/>
                </a:solidFill>
                <a:sym typeface="Symbol"/>
              </a:rPr>
              <a:t>R</a:t>
            </a:r>
            <a:r>
              <a:rPr lang="en-US" i="1" dirty="0" smtClean="0">
                <a:sym typeface="Symbol"/>
              </a:rPr>
              <a:t> + </a:t>
            </a:r>
            <a:r>
              <a:rPr lang="en-US" b="1" dirty="0" smtClean="0"/>
              <a:t>(</a:t>
            </a:r>
            <a:r>
              <a:rPr lang="en-US" b="1" i="1" dirty="0" smtClean="0">
                <a:sym typeface="Symbol"/>
              </a:rPr>
              <a:t>n+</a:t>
            </a:r>
            <a:r>
              <a:rPr lang="en-US" b="1" dirty="0" smtClean="0">
                <a:sym typeface="Symbol"/>
              </a:rPr>
              <a:t>1)</a:t>
            </a:r>
            <a:r>
              <a:rPr lang="en-US" b="1" i="1" dirty="0" smtClean="0">
                <a:sym typeface="Symbol"/>
              </a:rPr>
              <a:t> </a:t>
            </a:r>
            <a:r>
              <a:rPr lang="en-US" b="1" dirty="0" smtClean="0">
                <a:sym typeface="Symbol"/>
              </a:rPr>
              <a:t>[</a:t>
            </a:r>
            <a:r>
              <a:rPr lang="en-US" b="1" dirty="0" smtClean="0">
                <a:solidFill>
                  <a:srgbClr val="0000FF"/>
                </a:solidFill>
                <a:sym typeface="Symbol"/>
              </a:rPr>
              <a:t>(</a:t>
            </a:r>
            <a:r>
              <a:rPr lang="en-US" b="1" i="1" dirty="0" smtClean="0">
                <a:solidFill>
                  <a:srgbClr val="0000FF"/>
                </a:solidFill>
              </a:rPr>
              <a:t>L</a:t>
            </a:r>
            <a:r>
              <a:rPr lang="en-US" b="1" dirty="0" smtClean="0">
                <a:solidFill>
                  <a:srgbClr val="0000FF"/>
                </a:solidFill>
              </a:rPr>
              <a:t>+</a:t>
            </a:r>
            <a:r>
              <a:rPr lang="en-US" b="1" i="1" dirty="0" smtClean="0">
                <a:solidFill>
                  <a:srgbClr val="0000FF"/>
                </a:solidFill>
              </a:rPr>
              <a:t>H</a:t>
            </a:r>
            <a:r>
              <a:rPr lang="en-US" b="1" dirty="0" smtClean="0">
                <a:solidFill>
                  <a:srgbClr val="0000FF"/>
                </a:solidFill>
              </a:rPr>
              <a:t>)/</a:t>
            </a:r>
            <a:r>
              <a:rPr lang="en-US" b="1" i="1" dirty="0" smtClean="0">
                <a:solidFill>
                  <a:srgbClr val="0000FF"/>
                </a:solidFill>
              </a:rPr>
              <a:t>c</a:t>
            </a:r>
            <a:r>
              <a:rPr lang="en-US" b="1" i="1" dirty="0" smtClean="0"/>
              <a:t> </a:t>
            </a:r>
            <a:r>
              <a:rPr lang="en-US" b="1" dirty="0" smtClean="0">
                <a:sym typeface="Symbol"/>
              </a:rPr>
              <a:t>+ </a:t>
            </a:r>
            <a:r>
              <a:rPr lang="el-GR" b="1" i="1" dirty="0" smtClean="0">
                <a:solidFill>
                  <a:srgbClr val="008000"/>
                </a:solidFill>
              </a:rPr>
              <a:t>δ</a:t>
            </a:r>
            <a:r>
              <a:rPr lang="en-US" b="1" dirty="0" smtClean="0"/>
              <a:t>]</a:t>
            </a:r>
            <a:endParaRPr lang="en-US" b="1" i="1" dirty="0" smtClean="0">
              <a:solidFill>
                <a:srgbClr val="006600"/>
              </a:solidFill>
            </a:endParaRPr>
          </a:p>
          <a:p>
            <a:pPr lvl="4"/>
            <a:endParaRPr lang="en-US" dirty="0" smtClean="0"/>
          </a:p>
          <a:p>
            <a:r>
              <a:rPr lang="en-US" dirty="0" smtClean="0"/>
              <a:t>Circuit delay</a:t>
            </a:r>
          </a:p>
          <a:p>
            <a:pPr lvl="4"/>
            <a:endParaRPr lang="en-US" dirty="0" smtClean="0"/>
          </a:p>
          <a:p>
            <a:pPr>
              <a:buNone/>
            </a:pPr>
            <a:r>
              <a:rPr lang="en-US" i="1" dirty="0" smtClean="0"/>
              <a:t>		</a:t>
            </a:r>
            <a:r>
              <a:rPr lang="en-US" b="1" i="1" dirty="0" smtClean="0"/>
              <a:t> </a:t>
            </a:r>
            <a:r>
              <a:rPr lang="en-US" i="1" dirty="0" smtClean="0"/>
              <a:t>C</a:t>
            </a:r>
            <a:r>
              <a:rPr lang="en-US" i="1" baseline="-25000" dirty="0" smtClean="0"/>
              <a:t>S </a:t>
            </a:r>
            <a:r>
              <a:rPr lang="en-US" dirty="0" smtClean="0">
                <a:sym typeface="Symbol"/>
              </a:rPr>
              <a:t>=</a:t>
            </a:r>
            <a:r>
              <a:rPr lang="en-US" dirty="0" smtClean="0"/>
              <a:t> </a:t>
            </a:r>
            <a:r>
              <a:rPr lang="en-US" b="1" dirty="0" smtClean="0">
                <a:solidFill>
                  <a:srgbClr val="008000"/>
                </a:solidFill>
                <a:sym typeface="Symbol"/>
              </a:rPr>
              <a:t>(</a:t>
            </a:r>
            <a:r>
              <a:rPr lang="en-US" b="1" i="1" dirty="0" smtClean="0">
                <a:solidFill>
                  <a:srgbClr val="008000"/>
                </a:solidFill>
                <a:sym typeface="Symbol"/>
              </a:rPr>
              <a:t>n</a:t>
            </a:r>
            <a:r>
              <a:rPr lang="en-US" b="1" dirty="0" smtClean="0">
                <a:solidFill>
                  <a:srgbClr val="008000"/>
                </a:solidFill>
                <a:sym typeface="Symbol"/>
              </a:rPr>
              <a:t>+1)</a:t>
            </a:r>
            <a:r>
              <a:rPr lang="el-GR" b="1" i="1" dirty="0" smtClean="0">
                <a:solidFill>
                  <a:srgbClr val="008000"/>
                </a:solidFill>
              </a:rPr>
              <a:t>δ</a:t>
            </a:r>
            <a:endParaRPr lang="en-US" b="1" i="1" dirty="0" smtClean="0">
              <a:solidFill>
                <a:srgbClr val="008000"/>
              </a:solidFill>
            </a:endParaRPr>
          </a:p>
          <a:p>
            <a:pPr lvl="5"/>
            <a:endParaRPr lang="en-US" dirty="0" smtClean="0"/>
          </a:p>
          <a:p>
            <a:r>
              <a:rPr lang="en-US" dirty="0" smtClean="0"/>
              <a:t>Difference:   </a:t>
            </a:r>
            <a:r>
              <a:rPr lang="en-US" i="1" dirty="0" smtClean="0"/>
              <a:t>P</a:t>
            </a:r>
            <a:r>
              <a:rPr lang="en-US" i="1" baseline="-25000" dirty="0" smtClean="0"/>
              <a:t>S </a:t>
            </a:r>
            <a:r>
              <a:rPr lang="en-US" dirty="0" smtClean="0">
                <a:sym typeface="Symbol"/>
              </a:rPr>
              <a:t>– </a:t>
            </a:r>
            <a:r>
              <a:rPr lang="en-US" i="1" dirty="0" smtClean="0"/>
              <a:t>C</a:t>
            </a:r>
            <a:r>
              <a:rPr lang="en-US" i="1" baseline="-25000" dirty="0" smtClean="0"/>
              <a:t>S </a:t>
            </a:r>
            <a:r>
              <a:rPr lang="en-US" dirty="0" smtClean="0">
                <a:sym typeface="Symbol"/>
              </a:rPr>
              <a:t>= </a:t>
            </a:r>
            <a:r>
              <a:rPr lang="en-US" i="1" dirty="0" smtClean="0">
                <a:sym typeface="Symbol"/>
              </a:rPr>
              <a:t>L</a:t>
            </a:r>
            <a:r>
              <a:rPr lang="en-US" dirty="0" smtClean="0">
                <a:sym typeface="Symbol"/>
              </a:rPr>
              <a:t>/</a:t>
            </a:r>
            <a:r>
              <a:rPr lang="en-US" i="1" dirty="0" smtClean="0">
                <a:sym typeface="Symbol"/>
              </a:rPr>
              <a:t>R + </a:t>
            </a:r>
            <a:r>
              <a:rPr lang="en-US" dirty="0" smtClean="0"/>
              <a:t>(</a:t>
            </a:r>
            <a:r>
              <a:rPr lang="en-US" i="1" dirty="0" smtClean="0">
                <a:sym typeface="Symbol"/>
              </a:rPr>
              <a:t>n+</a:t>
            </a:r>
            <a:r>
              <a:rPr lang="en-US" dirty="0" smtClean="0">
                <a:sym typeface="Symbol"/>
              </a:rPr>
              <a:t>1)(</a:t>
            </a:r>
            <a:r>
              <a:rPr lang="en-US" i="1" dirty="0" smtClean="0"/>
              <a:t>L</a:t>
            </a:r>
            <a:r>
              <a:rPr lang="en-US" dirty="0" smtClean="0"/>
              <a:t>+</a:t>
            </a:r>
            <a:r>
              <a:rPr lang="en-US" i="1" dirty="0" smtClean="0"/>
              <a:t>H</a:t>
            </a:r>
            <a:r>
              <a:rPr lang="en-US" dirty="0" smtClean="0"/>
              <a:t>)/</a:t>
            </a:r>
            <a:r>
              <a:rPr lang="en-US" i="1" dirty="0" smtClean="0"/>
              <a:t>c </a:t>
            </a:r>
            <a:endParaRPr lang="en-US" dirty="0" smtClean="0"/>
          </a:p>
          <a:p>
            <a:pPr lvl="4"/>
            <a:endParaRPr lang="en-US" dirty="0" smtClean="0"/>
          </a:p>
          <a:p>
            <a:pPr lvl="1"/>
            <a:r>
              <a:rPr lang="en-US" dirty="0" smtClean="0"/>
              <a:t>Basically </a:t>
            </a:r>
            <a:r>
              <a:rPr lang="en-US" dirty="0" err="1" smtClean="0"/>
              <a:t>packetization</a:t>
            </a:r>
            <a:r>
              <a:rPr lang="en-US" dirty="0" smtClean="0"/>
              <a:t> + hop-by-hop retransmissions.  </a:t>
            </a:r>
          </a:p>
          <a:p>
            <a:pPr lvl="1"/>
            <a:r>
              <a:rPr lang="en-US" dirty="0" smtClean="0"/>
              <a:t>As</a:t>
            </a:r>
            <a:r>
              <a:rPr lang="en-US" i="1" dirty="0" smtClean="0"/>
              <a:t> R </a:t>
            </a:r>
            <a:r>
              <a:rPr lang="en-US" dirty="0" smtClean="0"/>
              <a:t>and </a:t>
            </a:r>
            <a:r>
              <a:rPr lang="en-US" i="1" dirty="0" smtClean="0"/>
              <a:t>c </a:t>
            </a:r>
            <a:r>
              <a:rPr lang="en-US" dirty="0" smtClean="0"/>
              <a:t>increase, packet switching is less at a disadvantage</a:t>
            </a:r>
          </a:p>
          <a:p>
            <a:pPr lvl="1"/>
            <a:r>
              <a:rPr lang="en-US" dirty="0" smtClean="0"/>
              <a:t>But there are many other factors to consider, </a:t>
            </a:r>
            <a:r>
              <a:rPr lang="en-US" i="1" dirty="0" smtClean="0"/>
              <a:t>e.g.,</a:t>
            </a:r>
            <a:r>
              <a:rPr lang="en-US" dirty="0" smtClean="0"/>
              <a:t> coding and decoding delay, etc.</a:t>
            </a:r>
            <a:endParaRPr lang="en-US" dirty="0"/>
          </a:p>
        </p:txBody>
      </p:sp>
      <p:sp>
        <p:nvSpPr>
          <p:cNvPr id="3" name="Title 2"/>
          <p:cNvSpPr>
            <a:spLocks noGrp="1"/>
          </p:cNvSpPr>
          <p:nvPr>
            <p:ph type="title"/>
          </p:nvPr>
        </p:nvSpPr>
        <p:spPr/>
        <p:txBody>
          <a:bodyPr/>
          <a:lstStyle/>
          <a:p>
            <a:r>
              <a:rPr lang="en-US" dirty="0" smtClean="0"/>
              <a:t>Packet vs. Circuit Switching</a:t>
            </a:r>
            <a:br>
              <a:rPr lang="en-US" dirty="0" smtClean="0"/>
            </a:br>
            <a:r>
              <a:rPr lang="en-US" sz="2800" dirty="0" smtClean="0"/>
              <a:t>Streaming application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4416" y="1735150"/>
            <a:ext cx="9689267" cy="5858369"/>
          </a:xfrm>
        </p:spPr>
        <p:txBody>
          <a:bodyPr>
            <a:normAutofit/>
          </a:bodyPr>
          <a:lstStyle/>
          <a:p>
            <a:pPr>
              <a:lnSpc>
                <a:spcPct val="110000"/>
              </a:lnSpc>
            </a:pPr>
            <a:r>
              <a:rPr lang="en-US" sz="3200" dirty="0" smtClean="0"/>
              <a:t>Three main sources of network delay</a:t>
            </a:r>
          </a:p>
          <a:p>
            <a:pPr lvl="1">
              <a:lnSpc>
                <a:spcPct val="110000"/>
              </a:lnSpc>
            </a:pPr>
            <a:endParaRPr lang="en-US" sz="2800" dirty="0" smtClean="0"/>
          </a:p>
          <a:p>
            <a:pPr lvl="1">
              <a:lnSpc>
                <a:spcPct val="110000"/>
              </a:lnSpc>
            </a:pPr>
            <a:r>
              <a:rPr lang="en-US" sz="2800" dirty="0" smtClean="0"/>
              <a:t>Transmission delay: </a:t>
            </a:r>
          </a:p>
          <a:p>
            <a:pPr lvl="2">
              <a:lnSpc>
                <a:spcPct val="110000"/>
              </a:lnSpc>
            </a:pPr>
            <a:r>
              <a:rPr lang="en-US" sz="2600" dirty="0" smtClean="0"/>
              <a:t>Time to get bits sent onto a link</a:t>
            </a:r>
          </a:p>
          <a:p>
            <a:pPr lvl="1">
              <a:lnSpc>
                <a:spcPct val="110000"/>
              </a:lnSpc>
            </a:pPr>
            <a:endParaRPr lang="en-US" sz="2800" dirty="0" smtClean="0"/>
          </a:p>
          <a:p>
            <a:pPr lvl="1">
              <a:lnSpc>
                <a:spcPct val="110000"/>
              </a:lnSpc>
            </a:pPr>
            <a:r>
              <a:rPr lang="en-US" sz="2800" dirty="0" smtClean="0"/>
              <a:t>Propagation delay:</a:t>
            </a:r>
          </a:p>
          <a:p>
            <a:pPr lvl="2">
              <a:lnSpc>
                <a:spcPct val="110000"/>
              </a:lnSpc>
            </a:pPr>
            <a:r>
              <a:rPr lang="en-US" sz="2600" dirty="0" smtClean="0"/>
              <a:t>Time for bits to travel along a path</a:t>
            </a:r>
          </a:p>
          <a:p>
            <a:pPr lvl="1">
              <a:lnSpc>
                <a:spcPct val="110000"/>
              </a:lnSpc>
            </a:pPr>
            <a:endParaRPr lang="en-US" sz="2800" dirty="0" smtClean="0"/>
          </a:p>
          <a:p>
            <a:pPr lvl="1">
              <a:lnSpc>
                <a:spcPct val="110000"/>
              </a:lnSpc>
            </a:pPr>
            <a:r>
              <a:rPr lang="en-US" sz="2800" dirty="0" smtClean="0"/>
              <a:t>Queuing delay: </a:t>
            </a:r>
          </a:p>
          <a:p>
            <a:pPr lvl="2">
              <a:lnSpc>
                <a:spcPct val="110000"/>
              </a:lnSpc>
            </a:pPr>
            <a:r>
              <a:rPr lang="en-US" sz="2600" dirty="0" smtClean="0"/>
              <a:t>Time bits spend waiting in a queue (before a link)</a:t>
            </a:r>
          </a:p>
        </p:txBody>
      </p:sp>
      <p:sp>
        <p:nvSpPr>
          <p:cNvPr id="2" name="Title 1"/>
          <p:cNvSpPr>
            <a:spLocks noGrp="1"/>
          </p:cNvSpPr>
          <p:nvPr>
            <p:ph type="title"/>
          </p:nvPr>
        </p:nvSpPr>
        <p:spPr/>
        <p:txBody>
          <a:bodyPr/>
          <a:lstStyle/>
          <a:p>
            <a:r>
              <a:rPr lang="en-US" dirty="0" smtClean="0"/>
              <a:t>More on Delay in Packet Networks</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21</a:t>
            </a:fld>
            <a:endParaRPr lang="en-US"/>
          </a:p>
        </p:txBody>
      </p:sp>
    </p:spTree>
    <p:extLst>
      <p:ext uri="{BB962C8B-B14F-4D97-AF65-F5344CB8AC3E}">
        <p14:creationId xmlns="" xmlns:p14="http://schemas.microsoft.com/office/powerpoint/2010/main" val="3607411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4416" y="1735150"/>
            <a:ext cx="9893984" cy="5858369"/>
          </a:xfrm>
        </p:spPr>
        <p:txBody>
          <a:bodyPr>
            <a:normAutofit/>
          </a:bodyPr>
          <a:lstStyle/>
          <a:p>
            <a:pPr>
              <a:lnSpc>
                <a:spcPct val="110000"/>
              </a:lnSpc>
            </a:pPr>
            <a:r>
              <a:rPr lang="en-US" b="1" u="sng" dirty="0" smtClean="0"/>
              <a:t>Transmission </a:t>
            </a:r>
            <a:r>
              <a:rPr lang="en-US" b="1" u="sng" dirty="0"/>
              <a:t>delay</a:t>
            </a:r>
            <a:r>
              <a:rPr lang="en-US" dirty="0"/>
              <a:t>:  time to send a given number of bits </a:t>
            </a:r>
            <a:r>
              <a:rPr lang="en-US" dirty="0" smtClean="0"/>
              <a:t>(</a:t>
            </a:r>
            <a:r>
              <a:rPr lang="en-US" i="1" dirty="0" smtClean="0"/>
              <a:t>e.g.,</a:t>
            </a:r>
            <a:r>
              <a:rPr lang="en-US" dirty="0" smtClean="0"/>
              <a:t> a </a:t>
            </a:r>
            <a:r>
              <a:rPr lang="en-US" dirty="0"/>
              <a:t>packet) onto a link of a given transmission rate (bits/sec)</a:t>
            </a:r>
          </a:p>
          <a:p>
            <a:pPr marL="1349375" lvl="2" indent="-457200">
              <a:lnSpc>
                <a:spcPct val="110000"/>
              </a:lnSpc>
            </a:pPr>
            <a:r>
              <a:rPr lang="en-US" dirty="0"/>
              <a:t>Function of packet size and link speed, </a:t>
            </a:r>
            <a:r>
              <a:rPr lang="en-US" i="1" dirty="0"/>
              <a:t>T</a:t>
            </a:r>
            <a:r>
              <a:rPr lang="en-US" dirty="0"/>
              <a:t>=</a:t>
            </a:r>
            <a:r>
              <a:rPr lang="en-US" i="1" dirty="0"/>
              <a:t>L/c,</a:t>
            </a:r>
            <a:r>
              <a:rPr lang="en-US" dirty="0"/>
              <a:t> </a:t>
            </a:r>
            <a:r>
              <a:rPr lang="en-US" i="1" dirty="0"/>
              <a:t>L</a:t>
            </a:r>
            <a:r>
              <a:rPr lang="en-US" dirty="0"/>
              <a:t> is packet size (in bits) and </a:t>
            </a:r>
            <a:r>
              <a:rPr lang="en-US" i="1" dirty="0"/>
              <a:t>c</a:t>
            </a:r>
            <a:r>
              <a:rPr lang="en-US" dirty="0"/>
              <a:t> is link speed (in bits/sec</a:t>
            </a:r>
            <a:r>
              <a:rPr lang="en-US" dirty="0" smtClean="0"/>
              <a:t>)</a:t>
            </a:r>
          </a:p>
          <a:p>
            <a:pPr marL="1349375" lvl="2" indent="-457200">
              <a:lnSpc>
                <a:spcPct val="110000"/>
              </a:lnSpc>
            </a:pPr>
            <a:endParaRPr lang="en-US" dirty="0" smtClean="0"/>
          </a:p>
          <a:p>
            <a:pPr marL="590550" indent="-457200">
              <a:lnSpc>
                <a:spcPct val="110000"/>
              </a:lnSpc>
            </a:pPr>
            <a:r>
              <a:rPr lang="en-US" b="1" u="sng" dirty="0" smtClean="0"/>
              <a:t>Propagation delay</a:t>
            </a:r>
            <a:r>
              <a:rPr lang="en-US" dirty="0" smtClean="0"/>
              <a:t>: time for signals to travel over a given distance (</a:t>
            </a:r>
            <a:r>
              <a:rPr lang="en-US" i="1" dirty="0" smtClean="0">
                <a:sym typeface="Symbol"/>
              </a:rPr>
              <a:t></a:t>
            </a:r>
            <a:r>
              <a:rPr lang="en-US" dirty="0" smtClean="0">
                <a:sym typeface="Symbol"/>
              </a:rPr>
              <a:t> = </a:t>
            </a:r>
            <a:r>
              <a:rPr lang="en-US" i="1" dirty="0" smtClean="0">
                <a:sym typeface="Symbol"/>
              </a:rPr>
              <a:t>l/s, l</a:t>
            </a:r>
            <a:r>
              <a:rPr lang="en-US" dirty="0" smtClean="0">
                <a:sym typeface="Symbol"/>
              </a:rPr>
              <a:t> is distance, </a:t>
            </a:r>
            <a:r>
              <a:rPr lang="en-US" i="1" dirty="0" smtClean="0">
                <a:sym typeface="Symbol"/>
              </a:rPr>
              <a:t>s</a:t>
            </a:r>
            <a:r>
              <a:rPr lang="en-US" dirty="0" smtClean="0">
                <a:sym typeface="Symbol"/>
              </a:rPr>
              <a:t> is signal propagation speed)</a:t>
            </a:r>
            <a:endParaRPr lang="en-US" i="1" dirty="0" smtClean="0"/>
          </a:p>
          <a:p>
            <a:pPr marL="1349375" lvl="2" indent="-457200">
              <a:lnSpc>
                <a:spcPct val="110000"/>
              </a:lnSpc>
            </a:pPr>
            <a:r>
              <a:rPr lang="en-US" i="1" dirty="0" smtClean="0"/>
              <a:t>s</a:t>
            </a:r>
            <a:r>
              <a:rPr lang="en-US" dirty="0" smtClean="0"/>
              <a:t> is upper-bounded by speed of light, but typically lower in fiber, cables and atmosphere (from 180,000 km/sec to 300,000 km/sec), </a:t>
            </a:r>
            <a:r>
              <a:rPr lang="en-US" i="1" dirty="0" smtClean="0"/>
              <a:t>i.e.,</a:t>
            </a:r>
            <a:r>
              <a:rPr lang="en-US" dirty="0" smtClean="0"/>
              <a:t> around 25 </a:t>
            </a:r>
            <a:r>
              <a:rPr lang="en-US" dirty="0" err="1" smtClean="0"/>
              <a:t>msec</a:t>
            </a:r>
            <a:r>
              <a:rPr lang="en-US" dirty="0" smtClean="0"/>
              <a:t> coast-to-coast in the US</a:t>
            </a:r>
          </a:p>
          <a:p>
            <a:pPr marL="1349375" lvl="2" indent="-457200">
              <a:lnSpc>
                <a:spcPct val="110000"/>
              </a:lnSpc>
            </a:pPr>
            <a:r>
              <a:rPr lang="en-US" dirty="0" smtClean="0"/>
              <a:t>We will typically approximate this to 200,000 km/sec</a:t>
            </a:r>
          </a:p>
          <a:p>
            <a:pPr marL="968375" lvl="1" indent="-457200">
              <a:lnSpc>
                <a:spcPct val="110000"/>
              </a:lnSpc>
              <a:buFont typeface="+mj-lt"/>
              <a:buAutoNum type="arabicPeriod"/>
            </a:pPr>
            <a:endParaRPr lang="en-US" dirty="0"/>
          </a:p>
        </p:txBody>
      </p:sp>
      <p:sp>
        <p:nvSpPr>
          <p:cNvPr id="2" name="Title 1"/>
          <p:cNvSpPr>
            <a:spLocks noGrp="1"/>
          </p:cNvSpPr>
          <p:nvPr>
            <p:ph type="title"/>
          </p:nvPr>
        </p:nvSpPr>
        <p:spPr/>
        <p:txBody>
          <a:bodyPr/>
          <a:lstStyle/>
          <a:p>
            <a:r>
              <a:rPr lang="en-US" dirty="0" smtClean="0"/>
              <a:t>Delays in Packet Networks</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22</a:t>
            </a:fld>
            <a:endParaRPr lang="en-US"/>
          </a:p>
        </p:txBody>
      </p:sp>
    </p:spTree>
    <p:extLst>
      <p:ext uri="{BB962C8B-B14F-4D97-AF65-F5344CB8AC3E}">
        <p14:creationId xmlns="" xmlns:p14="http://schemas.microsoft.com/office/powerpoint/2010/main" val="1459757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4416" y="1735150"/>
            <a:ext cx="9689267" cy="5858369"/>
          </a:xfrm>
        </p:spPr>
        <p:txBody>
          <a:bodyPr>
            <a:normAutofit fontScale="92500"/>
          </a:bodyPr>
          <a:lstStyle/>
          <a:p>
            <a:pPr>
              <a:lnSpc>
                <a:spcPct val="110000"/>
              </a:lnSpc>
            </a:pPr>
            <a:r>
              <a:rPr lang="en-US" b="1" u="sng" dirty="0" smtClean="0"/>
              <a:t>Queuing delay</a:t>
            </a:r>
            <a:r>
              <a:rPr lang="en-US" dirty="0" smtClean="0"/>
              <a:t> (waiting time): Caused by contention for transmission resources (multiple packets seeking transmission on the same link)</a:t>
            </a:r>
          </a:p>
          <a:p>
            <a:pPr marL="968375" lvl="1" indent="-457200">
              <a:lnSpc>
                <a:spcPct val="110000"/>
              </a:lnSpc>
            </a:pPr>
            <a:r>
              <a:rPr lang="en-US" dirty="0" smtClean="0"/>
              <a:t>Queueing delay</a:t>
            </a:r>
            <a:endParaRPr lang="en-US" i="1" dirty="0" smtClean="0"/>
          </a:p>
          <a:p>
            <a:pPr marL="1349375" lvl="2" indent="-457200">
              <a:lnSpc>
                <a:spcPct val="110000"/>
              </a:lnSpc>
            </a:pPr>
            <a:r>
              <a:rPr lang="en-US" i="1" dirty="0" smtClean="0"/>
              <a:t>N</a:t>
            </a:r>
            <a:r>
              <a:rPr lang="en-US" dirty="0" smtClean="0"/>
              <a:t> is the number of packets in the queue (when a new packet arrives)</a:t>
            </a:r>
          </a:p>
          <a:p>
            <a:pPr marL="1349375" lvl="2" indent="-457200">
              <a:lnSpc>
                <a:spcPct val="110000"/>
              </a:lnSpc>
            </a:pPr>
            <a:r>
              <a:rPr lang="en-US" i="1" dirty="0" smtClean="0"/>
              <a:t>L</a:t>
            </a:r>
            <a:r>
              <a:rPr lang="en-US" i="1" baseline="-25000" dirty="0" smtClean="0"/>
              <a:t>i</a:t>
            </a:r>
            <a:r>
              <a:rPr lang="en-US" i="1" dirty="0" smtClean="0"/>
              <a:t>, </a:t>
            </a:r>
            <a:r>
              <a:rPr lang="en-US" i="1" dirty="0" err="1" smtClean="0"/>
              <a:t>i</a:t>
            </a:r>
            <a:r>
              <a:rPr lang="en-US" i="1" dirty="0" smtClean="0"/>
              <a:t> =</a:t>
            </a:r>
            <a:r>
              <a:rPr lang="en-US" dirty="0" smtClean="0"/>
              <a:t> 1,…,</a:t>
            </a:r>
            <a:r>
              <a:rPr lang="en-US" i="1" dirty="0" smtClean="0"/>
              <a:t>N, </a:t>
            </a:r>
            <a:r>
              <a:rPr lang="en-US" dirty="0" smtClean="0"/>
              <a:t>is the size of packet </a:t>
            </a:r>
            <a:r>
              <a:rPr lang="en-US" i="1" dirty="0" err="1" smtClean="0"/>
              <a:t>i</a:t>
            </a:r>
            <a:r>
              <a:rPr lang="en-US" i="1" dirty="0" smtClean="0"/>
              <a:t> </a:t>
            </a:r>
            <a:r>
              <a:rPr lang="en-US" dirty="0" smtClean="0"/>
              <a:t>in bits</a:t>
            </a:r>
          </a:p>
          <a:p>
            <a:pPr marL="1349375" lvl="2" indent="-457200">
              <a:lnSpc>
                <a:spcPct val="110000"/>
              </a:lnSpc>
            </a:pPr>
            <a:r>
              <a:rPr lang="en-US" sz="2400" dirty="0" smtClean="0">
                <a:sym typeface="Symbol"/>
              </a:rPr>
              <a:t></a:t>
            </a:r>
            <a:r>
              <a:rPr lang="en-US" i="1" baseline="-25000" dirty="0" err="1" smtClean="0">
                <a:sym typeface="Symbol"/>
              </a:rPr>
              <a:t>i</a:t>
            </a:r>
            <a:r>
              <a:rPr lang="en-US" baseline="-25000" dirty="0" smtClean="0">
                <a:sym typeface="Symbol"/>
              </a:rPr>
              <a:t>=1,…,</a:t>
            </a:r>
            <a:r>
              <a:rPr lang="en-US" i="1" baseline="-25000" dirty="0" smtClean="0">
                <a:sym typeface="Symbol"/>
              </a:rPr>
              <a:t>N </a:t>
            </a:r>
            <a:r>
              <a:rPr lang="en-US" i="1" dirty="0" smtClean="0">
                <a:sym typeface="Symbol"/>
              </a:rPr>
              <a:t>L</a:t>
            </a:r>
            <a:r>
              <a:rPr lang="en-US" i="1" baseline="-25000" dirty="0" smtClean="0">
                <a:sym typeface="Symbol"/>
              </a:rPr>
              <a:t>i</a:t>
            </a:r>
            <a:r>
              <a:rPr lang="en-US" dirty="0" smtClean="0">
                <a:sym typeface="Symbol"/>
              </a:rPr>
              <a:t> is number of bits ahead of you (assumes FCFS)</a:t>
            </a:r>
            <a:endParaRPr lang="en-US" dirty="0" smtClean="0"/>
          </a:p>
          <a:p>
            <a:pPr marL="1349375" lvl="2" indent="-457200">
              <a:lnSpc>
                <a:spcPct val="110000"/>
              </a:lnSpc>
            </a:pPr>
            <a:r>
              <a:rPr lang="en-US" i="1" dirty="0" smtClean="0"/>
              <a:t>c</a:t>
            </a:r>
            <a:r>
              <a:rPr lang="en-US" dirty="0" smtClean="0"/>
              <a:t> is link speed in bits/sec</a:t>
            </a:r>
          </a:p>
          <a:p>
            <a:pPr marL="1349375" lvl="2" indent="-457200">
              <a:lnSpc>
                <a:spcPct val="110000"/>
              </a:lnSpc>
            </a:pPr>
            <a:r>
              <a:rPr lang="en-US" dirty="0" smtClean="0"/>
              <a:t>Queueing delay is then </a:t>
            </a:r>
            <a:r>
              <a:rPr lang="en-US" sz="2400" dirty="0" smtClean="0">
                <a:sym typeface="Symbol"/>
              </a:rPr>
              <a:t></a:t>
            </a:r>
            <a:r>
              <a:rPr lang="en-US" i="1" baseline="-25000" dirty="0" err="1" smtClean="0">
                <a:sym typeface="Symbol"/>
              </a:rPr>
              <a:t>i</a:t>
            </a:r>
            <a:r>
              <a:rPr lang="en-US" baseline="-25000" dirty="0" smtClean="0">
                <a:sym typeface="Symbol"/>
              </a:rPr>
              <a:t>=1,…,</a:t>
            </a:r>
            <a:r>
              <a:rPr lang="en-US" i="1" baseline="-25000" dirty="0" smtClean="0">
                <a:sym typeface="Symbol"/>
              </a:rPr>
              <a:t>N </a:t>
            </a:r>
            <a:r>
              <a:rPr lang="en-US" i="1" dirty="0" smtClean="0">
                <a:sym typeface="Symbol"/>
              </a:rPr>
              <a:t>L</a:t>
            </a:r>
            <a:r>
              <a:rPr lang="en-US" i="1" baseline="-25000" dirty="0" smtClean="0">
                <a:sym typeface="Symbol"/>
              </a:rPr>
              <a:t>i</a:t>
            </a:r>
            <a:r>
              <a:rPr lang="en-US" dirty="0" smtClean="0">
                <a:sym typeface="Symbol"/>
              </a:rPr>
              <a:t>/</a:t>
            </a:r>
            <a:r>
              <a:rPr lang="en-US" i="1" dirty="0" smtClean="0">
                <a:sym typeface="Symbol"/>
              </a:rPr>
              <a:t>c</a:t>
            </a:r>
          </a:p>
          <a:p>
            <a:pPr marL="968375" lvl="1" indent="-457200">
              <a:lnSpc>
                <a:spcPct val="110000"/>
              </a:lnSpc>
            </a:pPr>
            <a:r>
              <a:rPr lang="en-US" dirty="0" smtClean="0">
                <a:sym typeface="Symbol"/>
              </a:rPr>
              <a:t>Average queueing delay</a:t>
            </a:r>
            <a:r>
              <a:rPr lang="en-US" i="1" dirty="0" smtClean="0">
                <a:sym typeface="Symbol"/>
              </a:rPr>
              <a:t> </a:t>
            </a:r>
            <a:r>
              <a:rPr lang="en-US" b="1" i="1" dirty="0" smtClean="0">
                <a:sym typeface="Symbol"/>
              </a:rPr>
              <a:t>W</a:t>
            </a:r>
            <a:endParaRPr lang="en-US" b="1" i="1" dirty="0" smtClean="0"/>
          </a:p>
          <a:p>
            <a:pPr marL="1349375" lvl="2" indent="-457200">
              <a:lnSpc>
                <a:spcPct val="110000"/>
              </a:lnSpc>
            </a:pPr>
            <a:r>
              <a:rPr lang="en-US" dirty="0" smtClean="0"/>
              <a:t>E[</a:t>
            </a:r>
            <a:r>
              <a:rPr lang="en-US" i="1" dirty="0" smtClean="0"/>
              <a:t>N</a:t>
            </a:r>
            <a:r>
              <a:rPr lang="en-US" dirty="0" smtClean="0"/>
              <a:t>] x E[</a:t>
            </a:r>
            <a:r>
              <a:rPr lang="en-US" i="1" dirty="0" smtClean="0"/>
              <a:t>L</a:t>
            </a:r>
            <a:r>
              <a:rPr lang="en-US" dirty="0" smtClean="0"/>
              <a:t>] is the number of bits already in the queue on average when a new packet arrives</a:t>
            </a:r>
          </a:p>
          <a:p>
            <a:pPr marL="1349375" lvl="2" indent="-457200">
              <a:lnSpc>
                <a:spcPct val="110000"/>
              </a:lnSpc>
            </a:pPr>
            <a:r>
              <a:rPr lang="en-US" dirty="0" smtClean="0"/>
              <a:t>Hence, </a:t>
            </a:r>
            <a:r>
              <a:rPr lang="en-US" i="1" dirty="0" smtClean="0"/>
              <a:t>W = </a:t>
            </a:r>
            <a:r>
              <a:rPr lang="en-US" dirty="0" smtClean="0"/>
              <a:t>(E[</a:t>
            </a:r>
            <a:r>
              <a:rPr lang="en-US" i="1" dirty="0" smtClean="0"/>
              <a:t>N</a:t>
            </a:r>
            <a:r>
              <a:rPr lang="en-US" dirty="0" smtClean="0"/>
              <a:t>] x E[</a:t>
            </a:r>
            <a:r>
              <a:rPr lang="en-US" i="1" dirty="0" smtClean="0"/>
              <a:t>L</a:t>
            </a:r>
            <a:r>
              <a:rPr lang="en-US" dirty="0" smtClean="0"/>
              <a:t>])/</a:t>
            </a:r>
            <a:r>
              <a:rPr lang="en-US" i="1" dirty="0" smtClean="0"/>
              <a:t>c</a:t>
            </a:r>
            <a:r>
              <a:rPr lang="en-US" dirty="0" smtClean="0"/>
              <a:t> is, the average time it takes to transmit bits ahead in the queue, a.k.a., average queueing delay</a:t>
            </a:r>
            <a:endParaRPr lang="en-US" dirty="0"/>
          </a:p>
        </p:txBody>
      </p:sp>
      <p:sp>
        <p:nvSpPr>
          <p:cNvPr id="2" name="Title 1"/>
          <p:cNvSpPr>
            <a:spLocks noGrp="1"/>
          </p:cNvSpPr>
          <p:nvPr>
            <p:ph type="title"/>
          </p:nvPr>
        </p:nvSpPr>
        <p:spPr/>
        <p:txBody>
          <a:bodyPr/>
          <a:lstStyle/>
          <a:p>
            <a:r>
              <a:rPr lang="en-US" dirty="0" smtClean="0"/>
              <a:t>Delays in Packet Networks</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23</a:t>
            </a:fld>
            <a:endParaRPr lang="en-US"/>
          </a:p>
        </p:txBody>
      </p:sp>
    </p:spTree>
    <p:extLst>
      <p:ext uri="{BB962C8B-B14F-4D97-AF65-F5344CB8AC3E}">
        <p14:creationId xmlns="" xmlns:p14="http://schemas.microsoft.com/office/powerpoint/2010/main" val="1479207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File transfer completion</a:t>
            </a:r>
          </a:p>
          <a:p>
            <a:pPr lvl="1"/>
            <a:r>
              <a:rPr lang="en-US" dirty="0" smtClean="0"/>
              <a:t>Time until last packet is ready for transmission by the source</a:t>
            </a:r>
          </a:p>
          <a:p>
            <a:pPr lvl="1"/>
            <a:r>
              <a:rPr lang="en-US" dirty="0" smtClean="0"/>
              <a:t>Plus sum of transmission, propagation, and </a:t>
            </a:r>
            <a:r>
              <a:rPr lang="en-US" b="1" dirty="0" smtClean="0">
                <a:solidFill>
                  <a:srgbClr val="FF0000"/>
                </a:solidFill>
              </a:rPr>
              <a:t>queueing delays </a:t>
            </a:r>
            <a:r>
              <a:rPr lang="en-US" dirty="0" smtClean="0"/>
              <a:t>at all hops for last packet</a:t>
            </a:r>
          </a:p>
          <a:p>
            <a:pPr marL="511175" lvl="1" indent="0">
              <a:buNone/>
            </a:pPr>
            <a:r>
              <a:rPr lang="en-US" i="1" dirty="0" smtClean="0"/>
              <a:t>	 P</a:t>
            </a:r>
            <a:r>
              <a:rPr lang="en-US" i="1" baseline="-25000" dirty="0" smtClean="0"/>
              <a:t>d</a:t>
            </a:r>
            <a:r>
              <a:rPr lang="en-US" dirty="0" smtClean="0">
                <a:sym typeface="Symbol"/>
              </a:rPr>
              <a:t>= (</a:t>
            </a:r>
            <a:r>
              <a:rPr lang="en-US" i="1" dirty="0" smtClean="0"/>
              <a:t>M</a:t>
            </a:r>
            <a:r>
              <a:rPr lang="en-US" dirty="0" smtClean="0"/>
              <a:t>+</a:t>
            </a:r>
            <a:r>
              <a:rPr lang="en-US" dirty="0" smtClean="0">
                <a:sym typeface="Symbol"/>
              </a:rPr>
              <a:t></a:t>
            </a:r>
            <a:r>
              <a:rPr lang="en-US" i="1" dirty="0" smtClean="0">
                <a:sym typeface="Symbol"/>
              </a:rPr>
              <a:t>M</a:t>
            </a:r>
            <a:r>
              <a:rPr lang="en-US" dirty="0" smtClean="0">
                <a:sym typeface="Symbol"/>
              </a:rPr>
              <a:t>/</a:t>
            </a:r>
            <a:r>
              <a:rPr lang="en-US" i="1" dirty="0" smtClean="0">
                <a:sym typeface="Symbol"/>
              </a:rPr>
              <a:t>L</a:t>
            </a:r>
            <a:r>
              <a:rPr lang="en-US" dirty="0" smtClean="0">
                <a:sym typeface="Symbol"/>
              </a:rPr>
              <a:t></a:t>
            </a:r>
            <a:r>
              <a:rPr lang="en-US" i="1" dirty="0" smtClean="0">
                <a:sym typeface="Symbol"/>
              </a:rPr>
              <a:t>H</a:t>
            </a:r>
            <a:r>
              <a:rPr lang="en-US" dirty="0" smtClean="0">
                <a:sym typeface="Symbol"/>
              </a:rPr>
              <a:t>)/</a:t>
            </a:r>
            <a:r>
              <a:rPr lang="en-US" i="1" dirty="0" smtClean="0">
                <a:sym typeface="Symbol"/>
              </a:rPr>
              <a:t>c + n</a:t>
            </a:r>
            <a:r>
              <a:rPr lang="en-US" dirty="0" smtClean="0">
                <a:sym typeface="Symbol"/>
              </a:rPr>
              <a:t>(</a:t>
            </a:r>
            <a:r>
              <a:rPr lang="en-US" i="1" dirty="0" smtClean="0"/>
              <a:t>L</a:t>
            </a:r>
            <a:r>
              <a:rPr lang="en-US" dirty="0" smtClean="0"/>
              <a:t>+</a:t>
            </a:r>
            <a:r>
              <a:rPr lang="en-US" i="1" dirty="0" smtClean="0"/>
              <a:t>H</a:t>
            </a:r>
            <a:r>
              <a:rPr lang="en-US" dirty="0" smtClean="0"/>
              <a:t>)/</a:t>
            </a:r>
            <a:r>
              <a:rPr lang="en-US" i="1" dirty="0" smtClean="0"/>
              <a:t>c</a:t>
            </a:r>
            <a:r>
              <a:rPr lang="en-US" dirty="0" smtClean="0">
                <a:sym typeface="Symbol"/>
              </a:rPr>
              <a:t> + (</a:t>
            </a:r>
            <a:r>
              <a:rPr lang="en-US" i="1" dirty="0" smtClean="0">
                <a:sym typeface="Symbol"/>
              </a:rPr>
              <a:t>n</a:t>
            </a:r>
            <a:r>
              <a:rPr lang="en-US" dirty="0" smtClean="0">
                <a:sym typeface="Symbol"/>
              </a:rPr>
              <a:t>+1)</a:t>
            </a:r>
            <a:r>
              <a:rPr lang="el-GR" i="1" dirty="0" smtClean="0"/>
              <a:t>δ </a:t>
            </a:r>
            <a:r>
              <a:rPr lang="en-US" dirty="0" smtClean="0"/>
              <a:t>+</a:t>
            </a:r>
            <a:r>
              <a:rPr lang="en-US" sz="3200" b="1" dirty="0" smtClean="0">
                <a:solidFill>
                  <a:srgbClr val="FF0000"/>
                </a:solidFill>
                <a:sym typeface="Symbol"/>
              </a:rPr>
              <a:t></a:t>
            </a:r>
            <a:r>
              <a:rPr lang="en-US" b="1" i="1" baseline="-25000" dirty="0" err="1" smtClean="0">
                <a:solidFill>
                  <a:srgbClr val="FF0000"/>
                </a:solidFill>
                <a:sym typeface="Symbol"/>
              </a:rPr>
              <a:t>i</a:t>
            </a:r>
            <a:r>
              <a:rPr lang="en-US" b="1" baseline="-25000" dirty="0" smtClean="0">
                <a:solidFill>
                  <a:srgbClr val="FF0000"/>
                </a:solidFill>
                <a:sym typeface="Symbol"/>
              </a:rPr>
              <a:t>=1,…,</a:t>
            </a:r>
            <a:r>
              <a:rPr lang="en-US" b="1" i="1" baseline="-25000" dirty="0" smtClean="0">
                <a:solidFill>
                  <a:srgbClr val="FF0000"/>
                </a:solidFill>
                <a:sym typeface="Symbol"/>
              </a:rPr>
              <a:t>n </a:t>
            </a:r>
            <a:r>
              <a:rPr lang="en-US" b="1" i="1" dirty="0" smtClean="0">
                <a:solidFill>
                  <a:srgbClr val="FF0000"/>
                </a:solidFill>
                <a:sym typeface="Symbol"/>
              </a:rPr>
              <a:t>W</a:t>
            </a:r>
            <a:r>
              <a:rPr lang="en-US" b="1" i="1" baseline="-25000" dirty="0" smtClean="0">
                <a:solidFill>
                  <a:srgbClr val="FF0000"/>
                </a:solidFill>
                <a:sym typeface="Symbol"/>
              </a:rPr>
              <a:t>i</a:t>
            </a:r>
            <a:endParaRPr lang="en-US" b="1" i="1" baseline="-25000" dirty="0">
              <a:solidFill>
                <a:srgbClr val="FF0000"/>
              </a:solidFill>
            </a:endParaRPr>
          </a:p>
          <a:p>
            <a:endParaRPr lang="en-US" dirty="0" smtClean="0"/>
          </a:p>
          <a:p>
            <a:r>
              <a:rPr lang="en-US" dirty="0" smtClean="0"/>
              <a:t>Streaming application delay</a:t>
            </a:r>
          </a:p>
          <a:p>
            <a:pPr lvl="1"/>
            <a:r>
              <a:rPr lang="en-US" dirty="0" err="1" smtClean="0"/>
              <a:t>Packetization</a:t>
            </a:r>
            <a:r>
              <a:rPr lang="en-US" dirty="0" smtClean="0"/>
              <a:t> delay (</a:t>
            </a:r>
            <a:r>
              <a:rPr lang="en-US" i="1" dirty="0" smtClean="0"/>
              <a:t>L/R</a:t>
            </a:r>
            <a:r>
              <a:rPr lang="en-US" dirty="0" smtClean="0"/>
              <a:t>)</a:t>
            </a:r>
          </a:p>
          <a:p>
            <a:pPr lvl="1"/>
            <a:r>
              <a:rPr lang="en-US" dirty="0"/>
              <a:t>Plus sum of transmission, propagation, and </a:t>
            </a:r>
            <a:r>
              <a:rPr lang="en-US" b="1" dirty="0">
                <a:solidFill>
                  <a:srgbClr val="FF0000"/>
                </a:solidFill>
              </a:rPr>
              <a:t>queueing delays </a:t>
            </a:r>
            <a:r>
              <a:rPr lang="en-US" dirty="0"/>
              <a:t>at all hops for </a:t>
            </a:r>
            <a:r>
              <a:rPr lang="en-US" dirty="0" smtClean="0"/>
              <a:t>each packet</a:t>
            </a:r>
          </a:p>
          <a:p>
            <a:pPr marL="511175" lvl="1" indent="0">
              <a:buNone/>
            </a:pPr>
            <a:r>
              <a:rPr lang="en-US" i="1" dirty="0" smtClean="0"/>
              <a:t>	 P</a:t>
            </a:r>
            <a:r>
              <a:rPr lang="en-US" i="1" baseline="-25000" dirty="0" smtClean="0"/>
              <a:t>S</a:t>
            </a:r>
            <a:r>
              <a:rPr lang="en-US" dirty="0" smtClean="0">
                <a:sym typeface="Symbol"/>
              </a:rPr>
              <a:t>= </a:t>
            </a:r>
            <a:r>
              <a:rPr lang="en-US" i="1" dirty="0" smtClean="0">
                <a:sym typeface="Symbol"/>
              </a:rPr>
              <a:t>L</a:t>
            </a:r>
            <a:r>
              <a:rPr lang="en-US" dirty="0" smtClean="0">
                <a:sym typeface="Symbol"/>
              </a:rPr>
              <a:t>/</a:t>
            </a:r>
            <a:r>
              <a:rPr lang="en-US" i="1" dirty="0" smtClean="0">
                <a:sym typeface="Symbol"/>
              </a:rPr>
              <a:t>R + </a:t>
            </a:r>
            <a:r>
              <a:rPr lang="en-US" dirty="0" smtClean="0"/>
              <a:t>(</a:t>
            </a:r>
            <a:r>
              <a:rPr lang="en-US" i="1" dirty="0" smtClean="0">
                <a:sym typeface="Symbol"/>
              </a:rPr>
              <a:t>n+</a:t>
            </a:r>
            <a:r>
              <a:rPr lang="en-US" dirty="0" smtClean="0">
                <a:sym typeface="Symbol"/>
              </a:rPr>
              <a:t>1)</a:t>
            </a:r>
            <a:r>
              <a:rPr lang="en-US" i="1" dirty="0" smtClean="0">
                <a:sym typeface="Symbol"/>
              </a:rPr>
              <a:t> </a:t>
            </a:r>
            <a:r>
              <a:rPr lang="en-US" dirty="0" smtClean="0">
                <a:sym typeface="Symbol"/>
              </a:rPr>
              <a:t>[(</a:t>
            </a:r>
            <a:r>
              <a:rPr lang="en-US" i="1" dirty="0" smtClean="0"/>
              <a:t>L</a:t>
            </a:r>
            <a:r>
              <a:rPr lang="en-US" dirty="0" smtClean="0"/>
              <a:t>+</a:t>
            </a:r>
            <a:r>
              <a:rPr lang="en-US" i="1" dirty="0" smtClean="0"/>
              <a:t>H</a:t>
            </a:r>
            <a:r>
              <a:rPr lang="en-US" dirty="0" smtClean="0"/>
              <a:t>)/</a:t>
            </a:r>
            <a:r>
              <a:rPr lang="en-US" i="1" dirty="0" smtClean="0"/>
              <a:t>c </a:t>
            </a:r>
            <a:r>
              <a:rPr lang="en-US" dirty="0" smtClean="0">
                <a:sym typeface="Symbol"/>
              </a:rPr>
              <a:t>+ </a:t>
            </a:r>
            <a:r>
              <a:rPr lang="el-GR" i="1" dirty="0" smtClean="0"/>
              <a:t>δ</a:t>
            </a:r>
            <a:r>
              <a:rPr lang="en-US" dirty="0" smtClean="0"/>
              <a:t>] </a:t>
            </a:r>
            <a:r>
              <a:rPr lang="en-US" dirty="0" smtClean="0">
                <a:sym typeface="Symbol"/>
              </a:rPr>
              <a:t>+</a:t>
            </a:r>
            <a:r>
              <a:rPr lang="en-US" i="1" dirty="0" smtClean="0">
                <a:sym typeface="Symbol"/>
              </a:rPr>
              <a:t> </a:t>
            </a:r>
            <a:r>
              <a:rPr lang="en-US" sz="2800" b="1" dirty="0" smtClean="0">
                <a:solidFill>
                  <a:srgbClr val="FF0000"/>
                </a:solidFill>
                <a:sym typeface="Symbol"/>
              </a:rPr>
              <a:t></a:t>
            </a:r>
            <a:r>
              <a:rPr lang="en-US" b="1" i="1" baseline="-25000" dirty="0" err="1">
                <a:solidFill>
                  <a:srgbClr val="FF0000"/>
                </a:solidFill>
                <a:sym typeface="Symbol"/>
              </a:rPr>
              <a:t>i</a:t>
            </a:r>
            <a:r>
              <a:rPr lang="en-US" b="1" baseline="-25000" dirty="0">
                <a:solidFill>
                  <a:srgbClr val="FF0000"/>
                </a:solidFill>
                <a:sym typeface="Symbol"/>
              </a:rPr>
              <a:t>=1,…,</a:t>
            </a:r>
            <a:r>
              <a:rPr lang="en-US" b="1" i="1" baseline="-25000" dirty="0">
                <a:solidFill>
                  <a:srgbClr val="FF0000"/>
                </a:solidFill>
                <a:sym typeface="Symbol"/>
              </a:rPr>
              <a:t>n </a:t>
            </a:r>
            <a:r>
              <a:rPr lang="en-US" b="1" i="1" dirty="0">
                <a:solidFill>
                  <a:srgbClr val="FF0000"/>
                </a:solidFill>
                <a:sym typeface="Symbol"/>
              </a:rPr>
              <a:t>W</a:t>
            </a:r>
            <a:r>
              <a:rPr lang="en-US" b="1" i="1" baseline="-25000" dirty="0">
                <a:solidFill>
                  <a:srgbClr val="FF0000"/>
                </a:solidFill>
                <a:sym typeface="Symbol"/>
              </a:rPr>
              <a:t>i</a:t>
            </a:r>
            <a:endParaRPr lang="en-US" b="1" i="1" dirty="0">
              <a:solidFill>
                <a:srgbClr val="FF0000"/>
              </a:solidFill>
            </a:endParaRPr>
          </a:p>
          <a:p>
            <a:pPr lvl="1"/>
            <a:endParaRPr lang="en-US" dirty="0"/>
          </a:p>
        </p:txBody>
      </p:sp>
      <p:sp>
        <p:nvSpPr>
          <p:cNvPr id="5" name="Title 4"/>
          <p:cNvSpPr>
            <a:spLocks noGrp="1"/>
          </p:cNvSpPr>
          <p:nvPr>
            <p:ph type="title"/>
          </p:nvPr>
        </p:nvSpPr>
        <p:spPr/>
        <p:txBody>
          <a:bodyPr>
            <a:normAutofit/>
          </a:bodyPr>
          <a:lstStyle/>
          <a:p>
            <a:r>
              <a:rPr lang="en-US" dirty="0" smtClean="0"/>
              <a:t>Revisiting Total Network Delay</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24</a:t>
            </a:fld>
            <a:endParaRPr lang="en-US"/>
          </a:p>
        </p:txBody>
      </p:sp>
    </p:spTree>
    <p:extLst>
      <p:ext uri="{BB962C8B-B14F-4D97-AF65-F5344CB8AC3E}">
        <p14:creationId xmlns="" xmlns:p14="http://schemas.microsoft.com/office/powerpoint/2010/main" val="3374452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801503"/>
            <a:ext cx="9689267" cy="1256775"/>
          </a:xfrm>
        </p:spPr>
        <p:txBody>
          <a:bodyPr>
            <a:normAutofit fontScale="92500" lnSpcReduction="10000"/>
          </a:bodyPr>
          <a:lstStyle/>
          <a:p>
            <a:pPr>
              <a:lnSpc>
                <a:spcPct val="110000"/>
              </a:lnSpc>
            </a:pPr>
            <a:r>
              <a:rPr lang="en-US" dirty="0" smtClean="0"/>
              <a:t>Estimating average packet size E[</a:t>
            </a:r>
            <a:r>
              <a:rPr lang="en-US" i="1" dirty="0" smtClean="0"/>
              <a:t>L</a:t>
            </a:r>
            <a:r>
              <a:rPr lang="en-US" dirty="0" smtClean="0"/>
              <a:t>] is relatively easy</a:t>
            </a:r>
          </a:p>
          <a:p>
            <a:pPr>
              <a:lnSpc>
                <a:spcPct val="110000"/>
              </a:lnSpc>
            </a:pPr>
            <a:r>
              <a:rPr lang="en-US" dirty="0" smtClean="0"/>
              <a:t>Link speeds </a:t>
            </a:r>
            <a:r>
              <a:rPr lang="en-US" i="1" dirty="0" smtClean="0"/>
              <a:t>c</a:t>
            </a:r>
            <a:r>
              <a:rPr lang="en-US" dirty="0" smtClean="0"/>
              <a:t> are known</a:t>
            </a:r>
          </a:p>
          <a:p>
            <a:pPr>
              <a:lnSpc>
                <a:spcPct val="110000"/>
              </a:lnSpc>
            </a:pPr>
            <a:r>
              <a:rPr lang="en-US" dirty="0" smtClean="0"/>
              <a:t>The main issue is estimating average queue size E[</a:t>
            </a:r>
            <a:r>
              <a:rPr lang="en-US" i="1" dirty="0" smtClean="0"/>
              <a:t>N</a:t>
            </a:r>
            <a:r>
              <a:rPr lang="en-US" dirty="0" smtClean="0"/>
              <a:t>]</a:t>
            </a:r>
            <a:endParaRPr lang="en-US" dirty="0"/>
          </a:p>
        </p:txBody>
      </p:sp>
      <p:sp>
        <p:nvSpPr>
          <p:cNvPr id="5" name="Title 4"/>
          <p:cNvSpPr>
            <a:spLocks noGrp="1"/>
          </p:cNvSpPr>
          <p:nvPr>
            <p:ph type="title"/>
          </p:nvPr>
        </p:nvSpPr>
        <p:spPr/>
        <p:txBody>
          <a:bodyPr>
            <a:normAutofit fontScale="90000"/>
          </a:bodyPr>
          <a:lstStyle/>
          <a:p>
            <a:r>
              <a:rPr lang="en-US" dirty="0" smtClean="0"/>
              <a:t>Estimating (Average) Queueing Delay</a:t>
            </a:r>
            <a:br>
              <a:rPr lang="en-US" dirty="0" smtClean="0"/>
            </a:br>
            <a:r>
              <a:rPr lang="en-US" sz="3100" dirty="0" smtClean="0"/>
              <a:t>(at a single link)</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25</a:t>
            </a:fld>
            <a:endParaRPr lang="en-US"/>
          </a:p>
        </p:txBody>
      </p:sp>
      <p:sp>
        <p:nvSpPr>
          <p:cNvPr id="7" name="Content Placeholder 5"/>
          <p:cNvSpPr txBox="1">
            <a:spLocks/>
          </p:cNvSpPr>
          <p:nvPr/>
        </p:nvSpPr>
        <p:spPr bwMode="auto">
          <a:xfrm>
            <a:off x="162441" y="3058279"/>
            <a:ext cx="5311259" cy="3722532"/>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lvl1pPr marL="384175" indent="-254000" algn="l" defTabSz="1019175" rtl="0" eaLnBrk="0" fontAlgn="base" hangingPunct="0">
              <a:spcBef>
                <a:spcPts val="0"/>
              </a:spcBef>
              <a:spcAft>
                <a:spcPct val="0"/>
              </a:spcAft>
              <a:buClr>
                <a:srgbClr val="993300"/>
              </a:buClr>
              <a:buSzPct val="75000"/>
              <a:buFont typeface="Wingdings" charset="2"/>
              <a:buChar char="n"/>
              <a:defRPr sz="2600">
                <a:solidFill>
                  <a:schemeClr val="tx1"/>
                </a:solidFill>
                <a:latin typeface="+mn-lt"/>
                <a:ea typeface="+mn-ea"/>
                <a:cs typeface="ＭＳ Ｐゴシック" charset="-128"/>
              </a:defRPr>
            </a:lvl1pPr>
            <a:lvl2pPr marL="762000" indent="-250825" algn="l" defTabSz="1019175" rtl="0" eaLnBrk="0" fontAlgn="base" hangingPunct="0">
              <a:spcBef>
                <a:spcPct val="20000"/>
              </a:spcBef>
              <a:spcAft>
                <a:spcPct val="0"/>
              </a:spcAft>
              <a:buClrTx/>
              <a:buFont typeface="Courier New" pitchFamily="49" charset="0"/>
              <a:buChar char="o"/>
              <a:defRPr sz="2200">
                <a:solidFill>
                  <a:schemeClr val="tx1"/>
                </a:solidFill>
                <a:latin typeface="+mn-lt"/>
                <a:ea typeface="+mn-ea"/>
              </a:defRPr>
            </a:lvl2pPr>
            <a:lvl3pPr marL="1143000" indent="-254000" algn="l" defTabSz="1019175" rtl="0" eaLnBrk="0" fontAlgn="base" hangingPunct="0">
              <a:spcBef>
                <a:spcPct val="20000"/>
              </a:spcBef>
              <a:spcAft>
                <a:spcPct val="0"/>
              </a:spcAft>
              <a:buChar char="•"/>
              <a:defRPr sz="2000">
                <a:solidFill>
                  <a:schemeClr val="tx1"/>
                </a:solidFill>
                <a:latin typeface="+mn-lt"/>
                <a:ea typeface="+mn-ea"/>
              </a:defRPr>
            </a:lvl3pPr>
            <a:lvl4pPr marL="1460500" indent="-190500" algn="l" defTabSz="1019175" rtl="0" eaLnBrk="0" fontAlgn="base" hangingPunct="0">
              <a:spcBef>
                <a:spcPct val="20000"/>
              </a:spcBef>
              <a:spcAft>
                <a:spcPct val="0"/>
              </a:spcAft>
              <a:buChar char="–"/>
              <a:defRPr>
                <a:solidFill>
                  <a:schemeClr val="tx1"/>
                </a:solidFill>
                <a:latin typeface="+mn-lt"/>
                <a:ea typeface="+mn-ea"/>
              </a:defRPr>
            </a:lvl4pPr>
            <a:lvl5pPr marL="1779588" indent="-190500" algn="l" defTabSz="1019175" rtl="0" eaLnBrk="0" fontAlgn="base" hangingPunct="0">
              <a:spcBef>
                <a:spcPct val="20000"/>
              </a:spcBef>
              <a:spcAft>
                <a:spcPct val="0"/>
              </a:spcAft>
              <a:buChar char="»"/>
              <a:defRPr>
                <a:solidFill>
                  <a:schemeClr val="tx1"/>
                </a:solidFill>
                <a:latin typeface="+mn-lt"/>
                <a:ea typeface="+mn-ea"/>
              </a:defRPr>
            </a:lvl5pPr>
            <a:lvl6pPr marL="2236788" indent="-190500" algn="l" defTabSz="1019175" rtl="0" fontAlgn="base">
              <a:spcBef>
                <a:spcPct val="20000"/>
              </a:spcBef>
              <a:spcAft>
                <a:spcPct val="0"/>
              </a:spcAft>
              <a:buChar char="»"/>
              <a:defRPr>
                <a:solidFill>
                  <a:schemeClr val="tx1"/>
                </a:solidFill>
                <a:latin typeface="+mn-lt"/>
                <a:ea typeface="+mn-ea"/>
              </a:defRPr>
            </a:lvl6pPr>
            <a:lvl7pPr marL="2693988" indent="-190500" algn="l" defTabSz="1019175" rtl="0" fontAlgn="base">
              <a:spcBef>
                <a:spcPct val="20000"/>
              </a:spcBef>
              <a:spcAft>
                <a:spcPct val="0"/>
              </a:spcAft>
              <a:buChar char="»"/>
              <a:defRPr>
                <a:solidFill>
                  <a:schemeClr val="tx1"/>
                </a:solidFill>
                <a:latin typeface="+mn-lt"/>
                <a:ea typeface="+mn-ea"/>
              </a:defRPr>
            </a:lvl7pPr>
            <a:lvl8pPr marL="3151188" indent="-190500" algn="l" defTabSz="1019175" rtl="0" fontAlgn="base">
              <a:spcBef>
                <a:spcPct val="20000"/>
              </a:spcBef>
              <a:spcAft>
                <a:spcPct val="0"/>
              </a:spcAft>
              <a:buChar char="»"/>
              <a:defRPr>
                <a:solidFill>
                  <a:schemeClr val="tx1"/>
                </a:solidFill>
                <a:latin typeface="+mn-lt"/>
                <a:ea typeface="+mn-ea"/>
              </a:defRPr>
            </a:lvl8pPr>
            <a:lvl9pPr marL="3608388" indent="-190500" algn="l" defTabSz="1019175" rtl="0" fontAlgn="base">
              <a:spcBef>
                <a:spcPct val="20000"/>
              </a:spcBef>
              <a:spcAft>
                <a:spcPct val="0"/>
              </a:spcAft>
              <a:buChar char="»"/>
              <a:defRPr>
                <a:solidFill>
                  <a:schemeClr val="tx1"/>
                </a:solidFill>
                <a:latin typeface="+mn-lt"/>
                <a:ea typeface="+mn-ea"/>
              </a:defRPr>
            </a:lvl9pPr>
          </a:lstStyle>
          <a:p>
            <a:r>
              <a:rPr lang="en-US" sz="2400" kern="0" dirty="0" smtClean="0"/>
              <a:t>Key parameters</a:t>
            </a:r>
          </a:p>
          <a:p>
            <a:pPr lvl="1"/>
            <a:r>
              <a:rPr lang="en-US" sz="2000" kern="0" dirty="0" smtClean="0"/>
              <a:t>Traffic load </a:t>
            </a:r>
            <a:r>
              <a:rPr lang="en-US" sz="2000" i="1" kern="0" dirty="0" smtClean="0">
                <a:sym typeface="Symbol"/>
              </a:rPr>
              <a:t></a:t>
            </a:r>
            <a:r>
              <a:rPr lang="en-US" sz="2000" kern="0" dirty="0" smtClean="0">
                <a:sym typeface="Symbol"/>
              </a:rPr>
              <a:t>=</a:t>
            </a:r>
            <a:r>
              <a:rPr lang="en-US" sz="2000" i="1" kern="0" dirty="0" err="1" smtClean="0">
                <a:sym typeface="Symbol"/>
              </a:rPr>
              <a:t>a</a:t>
            </a:r>
            <a:r>
              <a:rPr lang="en-US" sz="2000" kern="0" dirty="0" err="1" smtClean="0">
                <a:sym typeface="Symbol"/>
              </a:rPr>
              <a:t>E</a:t>
            </a:r>
            <a:r>
              <a:rPr lang="en-US" sz="2000" kern="0" dirty="0" smtClean="0">
                <a:sym typeface="Symbol"/>
              </a:rPr>
              <a:t>[</a:t>
            </a:r>
            <a:r>
              <a:rPr lang="en-US" sz="2000" i="1" kern="0" dirty="0" smtClean="0">
                <a:sym typeface="Symbol"/>
              </a:rPr>
              <a:t>L</a:t>
            </a:r>
            <a:r>
              <a:rPr lang="en-US" sz="2000" kern="0" dirty="0" smtClean="0">
                <a:sym typeface="Symbol"/>
              </a:rPr>
              <a:t>]/</a:t>
            </a:r>
            <a:r>
              <a:rPr lang="en-US" sz="2000" i="1" kern="0" dirty="0" smtClean="0">
                <a:sym typeface="Symbol"/>
              </a:rPr>
              <a:t>c,</a:t>
            </a:r>
            <a:r>
              <a:rPr lang="en-US" sz="2000" kern="0" dirty="0" smtClean="0">
                <a:sym typeface="Symbol"/>
              </a:rPr>
              <a:t> where </a:t>
            </a:r>
            <a:r>
              <a:rPr lang="en-US" sz="2000" i="1" kern="0" dirty="0" smtClean="0">
                <a:sym typeface="Symbol"/>
              </a:rPr>
              <a:t>a</a:t>
            </a:r>
            <a:r>
              <a:rPr lang="en-US" sz="2000" kern="0" dirty="0" smtClean="0">
                <a:sym typeface="Symbol"/>
              </a:rPr>
              <a:t> is packet arrival rate</a:t>
            </a:r>
          </a:p>
          <a:p>
            <a:pPr lvl="1"/>
            <a:r>
              <a:rPr lang="en-US" sz="2000" kern="0" dirty="0" smtClean="0">
                <a:sym typeface="Symbol"/>
              </a:rPr>
              <a:t>Maximum number of packets: </a:t>
            </a:r>
            <a:r>
              <a:rPr lang="en-US" sz="2000" b="1" i="1" kern="0" dirty="0" smtClean="0">
                <a:sym typeface="Symbol"/>
              </a:rPr>
              <a:t>B</a:t>
            </a:r>
          </a:p>
          <a:p>
            <a:r>
              <a:rPr lang="en-US" sz="2400" kern="0" dirty="0" smtClean="0">
                <a:sym typeface="Symbol"/>
              </a:rPr>
              <a:t>Infinite queue approx.</a:t>
            </a:r>
          </a:p>
          <a:p>
            <a:pPr lvl="1"/>
            <a:r>
              <a:rPr lang="en-US" sz="2000" kern="0" dirty="0" smtClean="0">
                <a:sym typeface="Symbol"/>
              </a:rPr>
              <a:t>E[</a:t>
            </a:r>
            <a:r>
              <a:rPr lang="en-US" sz="2000" i="1" kern="0" dirty="0" smtClean="0">
                <a:sym typeface="Symbol"/>
              </a:rPr>
              <a:t>N</a:t>
            </a:r>
            <a:r>
              <a:rPr lang="en-US" sz="2000" kern="0" dirty="0" smtClean="0">
                <a:sym typeface="Symbol"/>
              </a:rPr>
              <a:t>] </a:t>
            </a:r>
            <a:r>
              <a:rPr lang="en-US" sz="2000" i="1" kern="0" dirty="0" smtClean="0">
                <a:sym typeface="Symbol"/>
              </a:rPr>
              <a:t></a:t>
            </a:r>
            <a:r>
              <a:rPr lang="en-US" sz="2000" kern="0" dirty="0" smtClean="0">
                <a:sym typeface="Symbol"/>
              </a:rPr>
              <a:t>/(1-</a:t>
            </a:r>
            <a:r>
              <a:rPr lang="en-US" sz="2000" i="1" kern="0" dirty="0" smtClean="0">
                <a:sym typeface="Symbol"/>
              </a:rPr>
              <a:t></a:t>
            </a:r>
            <a:r>
              <a:rPr lang="en-US" sz="2000" kern="0" dirty="0" smtClean="0">
                <a:sym typeface="Symbol"/>
              </a:rPr>
              <a:t>)</a:t>
            </a:r>
          </a:p>
          <a:p>
            <a:pPr lvl="1"/>
            <a:r>
              <a:rPr lang="en-US" sz="2000" kern="0" dirty="0" smtClean="0"/>
              <a:t>Assumes “random” packet arrivals and lengths</a:t>
            </a:r>
          </a:p>
          <a:p>
            <a:pPr lvl="1"/>
            <a:r>
              <a:rPr lang="en-US" sz="2000" kern="0" dirty="0" smtClean="0"/>
              <a:t>Reasonable for </a:t>
            </a:r>
            <a:r>
              <a:rPr lang="en-US" sz="2000" i="1" kern="0" dirty="0" smtClean="0">
                <a:sym typeface="Symbol"/>
              </a:rPr>
              <a:t></a:t>
            </a:r>
            <a:r>
              <a:rPr lang="en-US" sz="2000" kern="0" dirty="0" smtClean="0">
                <a:sym typeface="Symbol"/>
              </a:rPr>
              <a:t> below 0.8</a:t>
            </a:r>
          </a:p>
          <a:p>
            <a:r>
              <a:rPr lang="en-US" sz="2400" kern="0" dirty="0" smtClean="0">
                <a:sym typeface="Symbol"/>
              </a:rPr>
              <a:t>Exact finite queue expression</a:t>
            </a:r>
          </a:p>
        </p:txBody>
      </p:sp>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61825" y="3354581"/>
            <a:ext cx="4584700" cy="275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Content Placeholder 5"/>
          <p:cNvSpPr txBox="1">
            <a:spLocks/>
          </p:cNvSpPr>
          <p:nvPr/>
        </p:nvSpPr>
        <p:spPr bwMode="auto">
          <a:xfrm>
            <a:off x="5162769" y="6198920"/>
            <a:ext cx="4859997" cy="1341911"/>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lvl1pPr marL="384175" indent="-254000" algn="l" defTabSz="1019175" rtl="0" eaLnBrk="0" fontAlgn="base" hangingPunct="0">
              <a:spcBef>
                <a:spcPts val="0"/>
              </a:spcBef>
              <a:spcAft>
                <a:spcPct val="0"/>
              </a:spcAft>
              <a:buClr>
                <a:srgbClr val="993300"/>
              </a:buClr>
              <a:buSzPct val="75000"/>
              <a:buFont typeface="Wingdings" charset="2"/>
              <a:buChar char="n"/>
              <a:defRPr sz="2600">
                <a:solidFill>
                  <a:schemeClr val="tx1"/>
                </a:solidFill>
                <a:latin typeface="+mn-lt"/>
                <a:ea typeface="+mn-ea"/>
                <a:cs typeface="ＭＳ Ｐゴシック" charset="-128"/>
              </a:defRPr>
            </a:lvl1pPr>
            <a:lvl2pPr marL="762000" indent="-250825" algn="l" defTabSz="1019175" rtl="0" eaLnBrk="0" fontAlgn="base" hangingPunct="0">
              <a:spcBef>
                <a:spcPct val="20000"/>
              </a:spcBef>
              <a:spcAft>
                <a:spcPct val="0"/>
              </a:spcAft>
              <a:buClrTx/>
              <a:buFont typeface="Courier New" pitchFamily="49" charset="0"/>
              <a:buChar char="o"/>
              <a:defRPr sz="2200">
                <a:solidFill>
                  <a:schemeClr val="tx1"/>
                </a:solidFill>
                <a:latin typeface="+mn-lt"/>
                <a:ea typeface="+mn-ea"/>
              </a:defRPr>
            </a:lvl2pPr>
            <a:lvl3pPr marL="1143000" indent="-254000" algn="l" defTabSz="1019175" rtl="0" eaLnBrk="0" fontAlgn="base" hangingPunct="0">
              <a:spcBef>
                <a:spcPct val="20000"/>
              </a:spcBef>
              <a:spcAft>
                <a:spcPct val="0"/>
              </a:spcAft>
              <a:buChar char="•"/>
              <a:defRPr sz="2000">
                <a:solidFill>
                  <a:schemeClr val="tx1"/>
                </a:solidFill>
                <a:latin typeface="+mn-lt"/>
                <a:ea typeface="+mn-ea"/>
              </a:defRPr>
            </a:lvl3pPr>
            <a:lvl4pPr marL="1460500" indent="-190500" algn="l" defTabSz="1019175" rtl="0" eaLnBrk="0" fontAlgn="base" hangingPunct="0">
              <a:spcBef>
                <a:spcPct val="20000"/>
              </a:spcBef>
              <a:spcAft>
                <a:spcPct val="0"/>
              </a:spcAft>
              <a:buChar char="–"/>
              <a:defRPr>
                <a:solidFill>
                  <a:schemeClr val="tx1"/>
                </a:solidFill>
                <a:latin typeface="+mn-lt"/>
                <a:ea typeface="+mn-ea"/>
              </a:defRPr>
            </a:lvl4pPr>
            <a:lvl5pPr marL="1779588" indent="-190500" algn="l" defTabSz="1019175" rtl="0" eaLnBrk="0" fontAlgn="base" hangingPunct="0">
              <a:spcBef>
                <a:spcPct val="20000"/>
              </a:spcBef>
              <a:spcAft>
                <a:spcPct val="0"/>
              </a:spcAft>
              <a:buChar char="»"/>
              <a:defRPr>
                <a:solidFill>
                  <a:schemeClr val="tx1"/>
                </a:solidFill>
                <a:latin typeface="+mn-lt"/>
                <a:ea typeface="+mn-ea"/>
              </a:defRPr>
            </a:lvl5pPr>
            <a:lvl6pPr marL="2236788" indent="-190500" algn="l" defTabSz="1019175" rtl="0" fontAlgn="base">
              <a:spcBef>
                <a:spcPct val="20000"/>
              </a:spcBef>
              <a:spcAft>
                <a:spcPct val="0"/>
              </a:spcAft>
              <a:buChar char="»"/>
              <a:defRPr>
                <a:solidFill>
                  <a:schemeClr val="tx1"/>
                </a:solidFill>
                <a:latin typeface="+mn-lt"/>
                <a:ea typeface="+mn-ea"/>
              </a:defRPr>
            </a:lvl6pPr>
            <a:lvl7pPr marL="2693988" indent="-190500" algn="l" defTabSz="1019175" rtl="0" fontAlgn="base">
              <a:spcBef>
                <a:spcPct val="20000"/>
              </a:spcBef>
              <a:spcAft>
                <a:spcPct val="0"/>
              </a:spcAft>
              <a:buChar char="»"/>
              <a:defRPr>
                <a:solidFill>
                  <a:schemeClr val="tx1"/>
                </a:solidFill>
                <a:latin typeface="+mn-lt"/>
                <a:ea typeface="+mn-ea"/>
              </a:defRPr>
            </a:lvl7pPr>
            <a:lvl8pPr marL="3151188" indent="-190500" algn="l" defTabSz="1019175" rtl="0" fontAlgn="base">
              <a:spcBef>
                <a:spcPct val="20000"/>
              </a:spcBef>
              <a:spcAft>
                <a:spcPct val="0"/>
              </a:spcAft>
              <a:buChar char="»"/>
              <a:defRPr>
                <a:solidFill>
                  <a:schemeClr val="tx1"/>
                </a:solidFill>
                <a:latin typeface="+mn-lt"/>
                <a:ea typeface="+mn-ea"/>
              </a:defRPr>
            </a:lvl8pPr>
            <a:lvl9pPr marL="3608388" indent="-190500" algn="l" defTabSz="1019175" rtl="0" fontAlgn="base">
              <a:spcBef>
                <a:spcPct val="20000"/>
              </a:spcBef>
              <a:spcAft>
                <a:spcPct val="0"/>
              </a:spcAft>
              <a:buChar char="»"/>
              <a:defRPr>
                <a:solidFill>
                  <a:schemeClr val="tx1"/>
                </a:solidFill>
                <a:latin typeface="+mn-lt"/>
                <a:ea typeface="+mn-ea"/>
              </a:defRPr>
            </a:lvl9pPr>
          </a:lstStyle>
          <a:p>
            <a:r>
              <a:rPr lang="en-US" sz="2400" kern="0" dirty="0" smtClean="0"/>
              <a:t>for </a:t>
            </a:r>
            <a:r>
              <a:rPr lang="en-US" sz="2400" i="1" kern="0" dirty="0" smtClean="0">
                <a:sym typeface="Symbol"/>
              </a:rPr>
              <a:t></a:t>
            </a:r>
            <a:r>
              <a:rPr lang="en-US" sz="2400" kern="0" dirty="0" smtClean="0">
                <a:sym typeface="Symbol"/>
              </a:rPr>
              <a:t>=0.8 E[</a:t>
            </a:r>
            <a:r>
              <a:rPr lang="en-US" sz="2400" i="1" kern="0" dirty="0" smtClean="0">
                <a:sym typeface="Symbol"/>
              </a:rPr>
              <a:t>N</a:t>
            </a:r>
            <a:r>
              <a:rPr lang="en-US" sz="2400" kern="0" dirty="0" smtClean="0">
                <a:sym typeface="Symbol"/>
              </a:rPr>
              <a:t>]=4, so that if E[</a:t>
            </a:r>
            <a:r>
              <a:rPr lang="en-US" sz="2400" i="1" kern="0" dirty="0" smtClean="0">
                <a:sym typeface="Symbol"/>
              </a:rPr>
              <a:t>L</a:t>
            </a:r>
            <a:r>
              <a:rPr lang="en-US" sz="2400" kern="0" dirty="0" smtClean="0">
                <a:sym typeface="Symbol"/>
              </a:rPr>
              <a:t>]=5,000 bits and </a:t>
            </a:r>
            <a:r>
              <a:rPr lang="en-US" sz="2400" i="1" kern="0" dirty="0" smtClean="0">
                <a:sym typeface="Symbol"/>
              </a:rPr>
              <a:t>c</a:t>
            </a:r>
            <a:r>
              <a:rPr lang="en-US" sz="2400" kern="0" dirty="0" smtClean="0">
                <a:sym typeface="Symbol"/>
              </a:rPr>
              <a:t>=10</a:t>
            </a:r>
            <a:r>
              <a:rPr lang="en-US" sz="2400" kern="0" baseline="30000" dirty="0" smtClean="0">
                <a:sym typeface="Symbol"/>
              </a:rPr>
              <a:t>8</a:t>
            </a:r>
            <a:r>
              <a:rPr lang="en-US" sz="2400" kern="0" dirty="0" smtClean="0">
                <a:sym typeface="Symbol"/>
              </a:rPr>
              <a:t> bps, </a:t>
            </a:r>
            <a:r>
              <a:rPr lang="en-US" sz="2400" i="1" kern="0" dirty="0" smtClean="0">
                <a:sym typeface="Symbol"/>
              </a:rPr>
              <a:t>W</a:t>
            </a:r>
            <a:r>
              <a:rPr lang="en-US" sz="2400" kern="0" dirty="0" smtClean="0">
                <a:sym typeface="Symbol"/>
              </a:rPr>
              <a:t>=200 sec</a:t>
            </a:r>
            <a:endParaRPr lang="en-US" sz="2400" kern="0" dirty="0"/>
          </a:p>
        </p:txBody>
      </p:sp>
      <p:graphicFrame>
        <p:nvGraphicFramePr>
          <p:cNvPr id="8" name="Object 7"/>
          <p:cNvGraphicFramePr>
            <a:graphicFrameLocks noChangeAspect="1"/>
          </p:cNvGraphicFramePr>
          <p:nvPr>
            <p:extLst>
              <p:ext uri="{D42A27DB-BD31-4B8C-83A1-F6EECF244321}">
                <p14:modId xmlns="" xmlns:p14="http://schemas.microsoft.com/office/powerpoint/2010/main" val="2984514830"/>
              </p:ext>
            </p:extLst>
          </p:nvPr>
        </p:nvGraphicFramePr>
        <p:xfrm>
          <a:off x="433388" y="6642100"/>
          <a:ext cx="4162425" cy="939800"/>
        </p:xfrm>
        <a:graphic>
          <a:graphicData uri="http://schemas.openxmlformats.org/presentationml/2006/ole">
            <p:oleObj spid="_x0000_s1250" name="Equation" r:id="rId5" imgW="1954951" imgH="444307" progId="Equation.3">
              <p:embed/>
            </p:oleObj>
          </a:graphicData>
        </a:graphic>
      </p:graphicFrame>
    </p:spTree>
    <p:extLst>
      <p:ext uri="{BB962C8B-B14F-4D97-AF65-F5344CB8AC3E}">
        <p14:creationId xmlns="" xmlns:p14="http://schemas.microsoft.com/office/powerpoint/2010/main" val="3152673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801502"/>
            <a:ext cx="10058400" cy="5970898"/>
          </a:xfrm>
        </p:spPr>
        <p:txBody>
          <a:bodyPr>
            <a:normAutofit fontScale="92500"/>
          </a:bodyPr>
          <a:lstStyle/>
          <a:p>
            <a:pPr>
              <a:lnSpc>
                <a:spcPct val="110000"/>
              </a:lnSpc>
            </a:pPr>
            <a:r>
              <a:rPr lang="en-US" dirty="0" smtClean="0"/>
              <a:t>Throughput: rate at which data can be transferred across the network</a:t>
            </a:r>
          </a:p>
          <a:p>
            <a:pPr lvl="1">
              <a:lnSpc>
                <a:spcPct val="110000"/>
              </a:lnSpc>
            </a:pPr>
            <a:r>
              <a:rPr lang="en-US" dirty="0" smtClean="0"/>
              <a:t>In a circuit-switched network, throughput is fixed and equal to the circuit rate </a:t>
            </a:r>
          </a:p>
          <a:p>
            <a:pPr lvl="1">
              <a:lnSpc>
                <a:spcPct val="110000"/>
              </a:lnSpc>
            </a:pPr>
            <a:r>
              <a:rPr lang="en-US" dirty="0" smtClean="0"/>
              <a:t>In a packet-switched network, throughput is variable (depends on interactions with other packets), but can be as high as the link rate</a:t>
            </a:r>
          </a:p>
          <a:p>
            <a:pPr>
              <a:lnSpc>
                <a:spcPct val="110000"/>
              </a:lnSpc>
            </a:pPr>
            <a:r>
              <a:rPr lang="en-US" dirty="0" smtClean="0"/>
              <a:t>Packet loss: fraction of packets not properly delivered (</a:t>
            </a:r>
            <a:r>
              <a:rPr lang="en-US" i="1" dirty="0" smtClean="0"/>
              <a:t>lost</a:t>
            </a:r>
            <a:r>
              <a:rPr lang="en-US" dirty="0" smtClean="0"/>
              <a:t> or </a:t>
            </a:r>
            <a:r>
              <a:rPr lang="en-US" i="1" dirty="0" smtClean="0"/>
              <a:t>corrupted – </a:t>
            </a:r>
            <a:r>
              <a:rPr lang="en-US" dirty="0" smtClean="0"/>
              <a:t>the former is much more prevalent, except in wireless networks) </a:t>
            </a:r>
          </a:p>
          <a:p>
            <a:pPr lvl="1">
              <a:lnSpc>
                <a:spcPct val="110000"/>
              </a:lnSpc>
            </a:pPr>
            <a:r>
              <a:rPr lang="en-US" dirty="0" smtClean="0"/>
              <a:t>In networks, losses depend mostly on traffic load (</a:t>
            </a:r>
            <a:r>
              <a:rPr lang="en-US" sz="2400" i="1" dirty="0">
                <a:sym typeface="Symbol"/>
              </a:rPr>
              <a:t></a:t>
            </a:r>
            <a:r>
              <a:rPr lang="en-US" dirty="0" smtClean="0"/>
              <a:t>) and queue size </a:t>
            </a:r>
            <a:r>
              <a:rPr lang="en-US" i="1" dirty="0" smtClean="0"/>
              <a:t>B</a:t>
            </a:r>
            <a:endParaRPr lang="en-US" dirty="0" smtClean="0"/>
          </a:p>
          <a:p>
            <a:pPr lvl="1">
              <a:lnSpc>
                <a:spcPct val="110000"/>
              </a:lnSpc>
            </a:pPr>
            <a:r>
              <a:rPr lang="en-US" dirty="0" smtClean="0"/>
              <a:t>Approximate expression for packet loss probability </a:t>
            </a:r>
            <a:r>
              <a:rPr lang="en-US" i="1" dirty="0" smtClean="0"/>
              <a:t>P</a:t>
            </a:r>
            <a:r>
              <a:rPr lang="en-US" i="1" baseline="-25000" dirty="0" smtClean="0"/>
              <a:t>B</a:t>
            </a:r>
          </a:p>
          <a:p>
            <a:pPr lvl="1">
              <a:lnSpc>
                <a:spcPct val="110000"/>
              </a:lnSpc>
            </a:pPr>
            <a:endParaRPr lang="en-US" i="1" baseline="-25000" dirty="0"/>
          </a:p>
          <a:p>
            <a:pPr lvl="1">
              <a:lnSpc>
                <a:spcPct val="110000"/>
              </a:lnSpc>
            </a:pPr>
            <a:endParaRPr lang="en-US" i="1" baseline="-25000" dirty="0" smtClean="0"/>
          </a:p>
          <a:p>
            <a:pPr marL="511175" lvl="1" indent="0">
              <a:lnSpc>
                <a:spcPct val="110000"/>
              </a:lnSpc>
              <a:buNone/>
            </a:pPr>
            <a:r>
              <a:rPr lang="en-US" dirty="0"/>
              <a:t> </a:t>
            </a:r>
            <a:r>
              <a:rPr lang="en-US" dirty="0" smtClean="0"/>
              <a:t> </a:t>
            </a:r>
          </a:p>
          <a:p>
            <a:pPr marL="511175" lvl="1" indent="0">
              <a:lnSpc>
                <a:spcPct val="110000"/>
              </a:lnSpc>
              <a:buNone/>
            </a:pPr>
            <a:r>
              <a:rPr lang="en-US" dirty="0" smtClean="0"/>
              <a:t>Accurate for random packet arrivals and lengths</a:t>
            </a:r>
          </a:p>
        </p:txBody>
      </p:sp>
      <p:sp>
        <p:nvSpPr>
          <p:cNvPr id="5" name="Title 4"/>
          <p:cNvSpPr>
            <a:spLocks noGrp="1"/>
          </p:cNvSpPr>
          <p:nvPr>
            <p:ph type="title"/>
          </p:nvPr>
        </p:nvSpPr>
        <p:spPr/>
        <p:txBody>
          <a:bodyPr/>
          <a:lstStyle/>
          <a:p>
            <a:r>
              <a:rPr lang="en-US" dirty="0" smtClean="0"/>
              <a:t>Other Performance Metrics</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26</a:t>
            </a:fld>
            <a:endParaRPr lang="en-US" dirty="0"/>
          </a:p>
        </p:txBody>
      </p:sp>
      <p:graphicFrame>
        <p:nvGraphicFramePr>
          <p:cNvPr id="8" name="Object 7"/>
          <p:cNvGraphicFramePr>
            <a:graphicFrameLocks noChangeAspect="1"/>
          </p:cNvGraphicFramePr>
          <p:nvPr>
            <p:extLst>
              <p:ext uri="{D42A27DB-BD31-4B8C-83A1-F6EECF244321}">
                <p14:modId xmlns="" xmlns:p14="http://schemas.microsoft.com/office/powerpoint/2010/main" val="2776800465"/>
              </p:ext>
            </p:extLst>
          </p:nvPr>
        </p:nvGraphicFramePr>
        <p:xfrm>
          <a:off x="1998663" y="6070600"/>
          <a:ext cx="1995487" cy="939800"/>
        </p:xfrm>
        <a:graphic>
          <a:graphicData uri="http://schemas.openxmlformats.org/presentationml/2006/ole">
            <p:oleObj spid="_x0000_s2270" name="Equation" r:id="rId4" imgW="939392" imgH="444307" progId="Equation.3">
              <p:embed/>
            </p:oleObj>
          </a:graphicData>
        </a:graphic>
      </p:graphicFrame>
    </p:spTree>
    <p:extLst>
      <p:ext uri="{BB962C8B-B14F-4D97-AF65-F5344CB8AC3E}">
        <p14:creationId xmlns="" xmlns:p14="http://schemas.microsoft.com/office/powerpoint/2010/main" val="2985485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50" y="586863"/>
            <a:ext cx="9730850" cy="1228300"/>
          </a:xfrm>
        </p:spPr>
        <p:txBody>
          <a:bodyPr/>
          <a:lstStyle/>
          <a:p>
            <a:r>
              <a:rPr lang="en-US" dirty="0" smtClean="0"/>
              <a:t>The Tiered Structure of the Internet</a:t>
            </a:r>
            <a:endParaRPr lang="en-US" dirty="0"/>
          </a:p>
        </p:txBody>
      </p:sp>
      <p:sp>
        <p:nvSpPr>
          <p:cNvPr id="3" name="Content Placeholder 2"/>
          <p:cNvSpPr>
            <a:spLocks noGrp="1"/>
          </p:cNvSpPr>
          <p:nvPr>
            <p:ph idx="1"/>
          </p:nvPr>
        </p:nvSpPr>
        <p:spPr>
          <a:xfrm>
            <a:off x="-13322" y="2047364"/>
            <a:ext cx="10044112" cy="5735821"/>
          </a:xfrm>
        </p:spPr>
        <p:txBody>
          <a:bodyPr/>
          <a:lstStyle/>
          <a:p>
            <a:r>
              <a:rPr lang="en-US" dirty="0" smtClean="0"/>
              <a:t>Network edge</a:t>
            </a:r>
          </a:p>
          <a:p>
            <a:pPr lvl="1"/>
            <a:r>
              <a:rPr lang="en-US" dirty="0" smtClean="0"/>
              <a:t>hosts and applications</a:t>
            </a:r>
          </a:p>
          <a:p>
            <a:pPr lvl="1"/>
            <a:r>
              <a:rPr lang="en-US" dirty="0" smtClean="0"/>
              <a:t>application architectures</a:t>
            </a:r>
          </a:p>
          <a:p>
            <a:pPr lvl="2"/>
            <a:r>
              <a:rPr lang="en-US" dirty="0" smtClean="0"/>
              <a:t>client/server, peer-to-peer</a:t>
            </a:r>
          </a:p>
          <a:p>
            <a:r>
              <a:rPr lang="en-US" dirty="0" smtClean="0"/>
              <a:t>Access network</a:t>
            </a:r>
          </a:p>
          <a:p>
            <a:pPr lvl="1"/>
            <a:r>
              <a:rPr lang="en-US" dirty="0" smtClean="0"/>
              <a:t>physical media</a:t>
            </a:r>
          </a:p>
          <a:p>
            <a:pPr lvl="2"/>
            <a:r>
              <a:rPr lang="en-US" dirty="0" smtClean="0"/>
              <a:t>wired Ethernet, wireless, </a:t>
            </a:r>
            <a:br>
              <a:rPr lang="en-US" dirty="0" smtClean="0"/>
            </a:br>
            <a:r>
              <a:rPr lang="en-US" dirty="0" smtClean="0"/>
              <a:t>DSL, cable networks, ...</a:t>
            </a:r>
          </a:p>
          <a:p>
            <a:pPr lvl="1"/>
            <a:r>
              <a:rPr lang="en-US" dirty="0" smtClean="0"/>
              <a:t>access network components</a:t>
            </a:r>
          </a:p>
          <a:p>
            <a:pPr lvl="2"/>
            <a:r>
              <a:rPr lang="en-US" dirty="0" smtClean="0"/>
              <a:t>DSL modems, firewalls, network address translators, ...</a:t>
            </a:r>
          </a:p>
          <a:p>
            <a:r>
              <a:rPr lang="en-US" dirty="0" smtClean="0"/>
              <a:t>Network core</a:t>
            </a:r>
          </a:p>
          <a:p>
            <a:pPr lvl="1"/>
            <a:r>
              <a:rPr lang="en-US" dirty="0" smtClean="0"/>
              <a:t>interconnected routers and related services</a:t>
            </a:r>
          </a:p>
          <a:p>
            <a:pPr lvl="2"/>
            <a:r>
              <a:rPr lang="en-US" dirty="0" smtClean="0"/>
              <a:t>Domain Name Service (DNS), routing protocols</a:t>
            </a:r>
          </a:p>
          <a:p>
            <a:pPr lvl="1"/>
            <a:r>
              <a:rPr lang="en-US" dirty="0" smtClean="0"/>
              <a:t>enable communication among a “network of networks”</a:t>
            </a:r>
          </a:p>
        </p:txBody>
      </p:sp>
      <p:grpSp>
        <p:nvGrpSpPr>
          <p:cNvPr id="125" name="Group 124"/>
          <p:cNvGrpSpPr/>
          <p:nvPr/>
        </p:nvGrpSpPr>
        <p:grpSpPr>
          <a:xfrm>
            <a:off x="5360186" y="1932893"/>
            <a:ext cx="4541786" cy="3321178"/>
            <a:chOff x="5473922" y="1496882"/>
            <a:chExt cx="4541786" cy="3321178"/>
          </a:xfrm>
        </p:grpSpPr>
        <p:pic>
          <p:nvPicPr>
            <p:cNvPr id="123" name="Picture 122"/>
            <p:cNvPicPr>
              <a:picLocks noChangeAspect="1"/>
            </p:cNvPicPr>
            <p:nvPr/>
          </p:nvPicPr>
          <p:blipFill>
            <a:blip r:embed="rId3" cstate="print"/>
            <a:srcRect l="11755" t="18363" r="12026" b="18362"/>
            <a:stretch>
              <a:fillRect/>
            </a:stretch>
          </p:blipFill>
          <p:spPr>
            <a:xfrm>
              <a:off x="8276484" y="3675341"/>
              <a:ext cx="431793" cy="287059"/>
            </a:xfrm>
            <a:prstGeom prst="rect">
              <a:avLst/>
            </a:prstGeom>
          </p:spPr>
        </p:pic>
        <p:pic>
          <p:nvPicPr>
            <p:cNvPr id="121" name="Picture 120"/>
            <p:cNvPicPr>
              <a:picLocks noChangeAspect="1"/>
            </p:cNvPicPr>
            <p:nvPr/>
          </p:nvPicPr>
          <p:blipFill>
            <a:blip r:embed="rId3" cstate="print"/>
            <a:srcRect l="11755" t="18363" r="12026" b="18362"/>
            <a:stretch>
              <a:fillRect/>
            </a:stretch>
          </p:blipFill>
          <p:spPr>
            <a:xfrm>
              <a:off x="5857134" y="3688041"/>
              <a:ext cx="431793" cy="287059"/>
            </a:xfrm>
            <a:prstGeom prst="rect">
              <a:avLst/>
            </a:prstGeom>
          </p:spPr>
        </p:pic>
        <p:grpSp>
          <p:nvGrpSpPr>
            <p:cNvPr id="116" name="Group 115"/>
            <p:cNvGrpSpPr/>
            <p:nvPr/>
          </p:nvGrpSpPr>
          <p:grpSpPr>
            <a:xfrm>
              <a:off x="5473922" y="1496882"/>
              <a:ext cx="4541786" cy="3321178"/>
              <a:chOff x="4165602" y="1372637"/>
              <a:chExt cx="5643031" cy="4126463"/>
            </a:xfrm>
          </p:grpSpPr>
          <p:pic>
            <p:nvPicPr>
              <p:cNvPr id="41" name="Picture 40"/>
              <p:cNvPicPr>
                <a:picLocks noChangeAspect="1"/>
              </p:cNvPicPr>
              <p:nvPr/>
            </p:nvPicPr>
            <p:blipFill>
              <a:blip r:embed="rId4" cstate="print"/>
              <a:srcRect t="13904" r="2674" b="13904"/>
              <a:stretch>
                <a:fillRect/>
              </a:stretch>
            </p:blipFill>
            <p:spPr>
              <a:xfrm>
                <a:off x="7175502" y="4851399"/>
                <a:ext cx="609600" cy="452176"/>
              </a:xfrm>
              <a:prstGeom prst="rect">
                <a:avLst/>
              </a:prstGeom>
            </p:spPr>
          </p:pic>
          <p:sp>
            <p:nvSpPr>
              <p:cNvPr id="10" name="Cloud"/>
              <p:cNvSpPr>
                <a:spLocks noChangeAspect="1" noEditPoints="1" noChangeArrowheads="1"/>
              </p:cNvSpPr>
              <p:nvPr/>
            </p:nvSpPr>
            <p:spPr bwMode="auto">
              <a:xfrm>
                <a:off x="7688945" y="3068101"/>
                <a:ext cx="1544188" cy="93598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1" name="Oval 10"/>
              <p:cNvSpPr/>
              <p:nvPr/>
            </p:nvSpPr>
            <p:spPr bwMode="auto">
              <a:xfrm>
                <a:off x="7964172" y="3493528"/>
                <a:ext cx="245101" cy="245101"/>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12" name="Oval 11"/>
              <p:cNvSpPr/>
              <p:nvPr/>
            </p:nvSpPr>
            <p:spPr bwMode="auto">
              <a:xfrm>
                <a:off x="8631232" y="3530961"/>
                <a:ext cx="245101" cy="245101"/>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13" name="Oval 12"/>
              <p:cNvSpPr/>
              <p:nvPr/>
            </p:nvSpPr>
            <p:spPr bwMode="auto">
              <a:xfrm>
                <a:off x="8489989" y="3202527"/>
                <a:ext cx="245101" cy="245101"/>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cxnSp>
            <p:nvCxnSpPr>
              <p:cNvPr id="16" name="Straight Connector 15"/>
              <p:cNvCxnSpPr>
                <a:stCxn id="11" idx="4"/>
              </p:cNvCxnSpPr>
              <p:nvPr/>
            </p:nvCxnSpPr>
            <p:spPr bwMode="auto">
              <a:xfrm rot="5400000">
                <a:off x="7722160" y="3929395"/>
                <a:ext cx="555329" cy="17379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a:stCxn id="11" idx="7"/>
                <a:endCxn id="13" idx="2"/>
              </p:cNvCxnSpPr>
              <p:nvPr/>
            </p:nvCxnSpPr>
            <p:spPr bwMode="auto">
              <a:xfrm rot="5400000" flipH="1" flipV="1">
                <a:off x="8229512" y="3268945"/>
                <a:ext cx="204344" cy="31661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a:stCxn id="13" idx="5"/>
                <a:endCxn id="12" idx="0"/>
              </p:cNvCxnSpPr>
              <p:nvPr/>
            </p:nvCxnSpPr>
            <p:spPr bwMode="auto">
              <a:xfrm rot="16200000" flipH="1">
                <a:off x="8666876" y="3444054"/>
                <a:ext cx="119227" cy="5458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a:stCxn id="11" idx="6"/>
                <a:endCxn id="12" idx="2"/>
              </p:cNvCxnSpPr>
              <p:nvPr/>
            </p:nvCxnSpPr>
            <p:spPr bwMode="auto">
              <a:xfrm>
                <a:off x="8209273" y="3616078"/>
                <a:ext cx="421959" cy="3743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rot="5400000">
                <a:off x="5557038" y="2929069"/>
                <a:ext cx="280329" cy="111796"/>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38" name="Picture 37"/>
              <p:cNvPicPr>
                <a:picLocks noChangeAspect="1"/>
              </p:cNvPicPr>
              <p:nvPr/>
            </p:nvPicPr>
            <p:blipFill>
              <a:blip r:embed="rId5" cstate="print"/>
              <a:stretch>
                <a:fillRect/>
              </a:stretch>
            </p:blipFill>
            <p:spPr>
              <a:xfrm>
                <a:off x="8807450" y="4028017"/>
                <a:ext cx="823383" cy="823383"/>
              </a:xfrm>
              <a:prstGeom prst="rect">
                <a:avLst/>
              </a:prstGeom>
            </p:spPr>
          </p:pic>
          <p:pic>
            <p:nvPicPr>
              <p:cNvPr id="39" name="Picture 38"/>
              <p:cNvPicPr>
                <a:picLocks noChangeAspect="1"/>
              </p:cNvPicPr>
              <p:nvPr/>
            </p:nvPicPr>
            <p:blipFill>
              <a:blip r:embed="rId6" cstate="print"/>
              <a:stretch>
                <a:fillRect/>
              </a:stretch>
            </p:blipFill>
            <p:spPr>
              <a:xfrm>
                <a:off x="8612716" y="5077883"/>
                <a:ext cx="395817" cy="395817"/>
              </a:xfrm>
              <a:prstGeom prst="rect">
                <a:avLst/>
              </a:prstGeom>
            </p:spPr>
          </p:pic>
          <p:pic>
            <p:nvPicPr>
              <p:cNvPr id="42" name="Picture 41"/>
              <p:cNvPicPr>
                <a:picLocks noChangeAspect="1"/>
              </p:cNvPicPr>
              <p:nvPr/>
            </p:nvPicPr>
            <p:blipFill>
              <a:blip r:embed="rId7" cstate="print"/>
              <a:srcRect t="9492" b="7947"/>
              <a:stretch>
                <a:fillRect/>
              </a:stretch>
            </p:blipFill>
            <p:spPr>
              <a:xfrm>
                <a:off x="7782983" y="4792133"/>
                <a:ext cx="687090" cy="567267"/>
              </a:xfrm>
              <a:prstGeom prst="rect">
                <a:avLst/>
              </a:prstGeom>
            </p:spPr>
          </p:pic>
          <p:cxnSp>
            <p:nvCxnSpPr>
              <p:cNvPr id="27" name="Straight Connector 26"/>
              <p:cNvCxnSpPr/>
              <p:nvPr/>
            </p:nvCxnSpPr>
            <p:spPr bwMode="auto">
              <a:xfrm rot="16200000" flipH="1">
                <a:off x="7906274" y="4506976"/>
                <a:ext cx="414764" cy="22317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3" name="Freeform 42"/>
              <p:cNvSpPr/>
              <p:nvPr/>
            </p:nvSpPr>
            <p:spPr bwMode="auto">
              <a:xfrm>
                <a:off x="7598834" y="4423833"/>
                <a:ext cx="249766" cy="452967"/>
              </a:xfrm>
              <a:custGeom>
                <a:avLst/>
                <a:gdLst>
                  <a:gd name="connsiteX0" fmla="*/ 0 w 160866"/>
                  <a:gd name="connsiteY0" fmla="*/ 351367 h 351367"/>
                  <a:gd name="connsiteX1" fmla="*/ 80433 w 160866"/>
                  <a:gd name="connsiteY1" fmla="*/ 131233 h 351367"/>
                  <a:gd name="connsiteX2" fmla="*/ 84666 w 160866"/>
                  <a:gd name="connsiteY2" fmla="*/ 203200 h 351367"/>
                  <a:gd name="connsiteX3" fmla="*/ 160866 w 160866"/>
                  <a:gd name="connsiteY3" fmla="*/ 0 h 351367"/>
                </a:gdLst>
                <a:ahLst/>
                <a:cxnLst>
                  <a:cxn ang="0">
                    <a:pos x="connsiteX0" y="connsiteY0"/>
                  </a:cxn>
                  <a:cxn ang="0">
                    <a:pos x="connsiteX1" y="connsiteY1"/>
                  </a:cxn>
                  <a:cxn ang="0">
                    <a:pos x="connsiteX2" y="connsiteY2"/>
                  </a:cxn>
                  <a:cxn ang="0">
                    <a:pos x="connsiteX3" y="connsiteY3"/>
                  </a:cxn>
                </a:cxnLst>
                <a:rect l="l" t="t" r="r" b="b"/>
                <a:pathLst>
                  <a:path w="160866" h="351367">
                    <a:moveTo>
                      <a:pt x="0" y="351367"/>
                    </a:moveTo>
                    <a:lnTo>
                      <a:pt x="80433" y="131233"/>
                    </a:lnTo>
                    <a:lnTo>
                      <a:pt x="84666" y="203200"/>
                    </a:lnTo>
                    <a:lnTo>
                      <a:pt x="160866" y="0"/>
                    </a:lnTo>
                  </a:path>
                </a:pathLst>
              </a:custGeom>
              <a:noFill/>
              <a:ln w="6350" cap="flat" cmpd="sng" algn="ctr">
                <a:solidFill>
                  <a:schemeClr val="tx1"/>
                </a:solidFill>
                <a:prstDash val="dash"/>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pic>
            <p:nvPicPr>
              <p:cNvPr id="47" name="Picture 46"/>
              <p:cNvPicPr>
                <a:picLocks noChangeAspect="1"/>
              </p:cNvPicPr>
              <p:nvPr/>
            </p:nvPicPr>
            <p:blipFill>
              <a:blip r:embed="rId6" cstate="print"/>
              <a:stretch>
                <a:fillRect/>
              </a:stretch>
            </p:blipFill>
            <p:spPr>
              <a:xfrm>
                <a:off x="9412816" y="5001683"/>
                <a:ext cx="395817" cy="395817"/>
              </a:xfrm>
              <a:prstGeom prst="rect">
                <a:avLst/>
              </a:prstGeom>
            </p:spPr>
          </p:pic>
          <p:sp>
            <p:nvSpPr>
              <p:cNvPr id="48" name="Freeform 47"/>
              <p:cNvSpPr/>
              <p:nvPr/>
            </p:nvSpPr>
            <p:spPr bwMode="auto">
              <a:xfrm>
                <a:off x="8881534" y="4800600"/>
                <a:ext cx="211666" cy="342900"/>
              </a:xfrm>
              <a:custGeom>
                <a:avLst/>
                <a:gdLst>
                  <a:gd name="connsiteX0" fmla="*/ 0 w 160866"/>
                  <a:gd name="connsiteY0" fmla="*/ 351367 h 351367"/>
                  <a:gd name="connsiteX1" fmla="*/ 80433 w 160866"/>
                  <a:gd name="connsiteY1" fmla="*/ 131233 h 351367"/>
                  <a:gd name="connsiteX2" fmla="*/ 84666 w 160866"/>
                  <a:gd name="connsiteY2" fmla="*/ 203200 h 351367"/>
                  <a:gd name="connsiteX3" fmla="*/ 160866 w 160866"/>
                  <a:gd name="connsiteY3" fmla="*/ 0 h 351367"/>
                </a:gdLst>
                <a:ahLst/>
                <a:cxnLst>
                  <a:cxn ang="0">
                    <a:pos x="connsiteX0" y="connsiteY0"/>
                  </a:cxn>
                  <a:cxn ang="0">
                    <a:pos x="connsiteX1" y="connsiteY1"/>
                  </a:cxn>
                  <a:cxn ang="0">
                    <a:pos x="connsiteX2" y="connsiteY2"/>
                  </a:cxn>
                  <a:cxn ang="0">
                    <a:pos x="connsiteX3" y="connsiteY3"/>
                  </a:cxn>
                </a:cxnLst>
                <a:rect l="l" t="t" r="r" b="b"/>
                <a:pathLst>
                  <a:path w="160866" h="351367">
                    <a:moveTo>
                      <a:pt x="0" y="351367"/>
                    </a:moveTo>
                    <a:lnTo>
                      <a:pt x="80433" y="131233"/>
                    </a:lnTo>
                    <a:lnTo>
                      <a:pt x="84666" y="203200"/>
                    </a:lnTo>
                    <a:lnTo>
                      <a:pt x="160866" y="0"/>
                    </a:lnTo>
                  </a:path>
                </a:pathLst>
              </a:custGeom>
              <a:noFill/>
              <a:ln w="6350" cap="flat" cmpd="sng" algn="ctr">
                <a:solidFill>
                  <a:schemeClr val="tx1"/>
                </a:solidFill>
                <a:prstDash val="dash"/>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49" name="Freeform 48"/>
              <p:cNvSpPr/>
              <p:nvPr/>
            </p:nvSpPr>
            <p:spPr bwMode="auto">
              <a:xfrm flipH="1">
                <a:off x="9326034" y="4826000"/>
                <a:ext cx="211666" cy="342900"/>
              </a:xfrm>
              <a:custGeom>
                <a:avLst/>
                <a:gdLst>
                  <a:gd name="connsiteX0" fmla="*/ 0 w 160866"/>
                  <a:gd name="connsiteY0" fmla="*/ 351367 h 351367"/>
                  <a:gd name="connsiteX1" fmla="*/ 80433 w 160866"/>
                  <a:gd name="connsiteY1" fmla="*/ 131233 h 351367"/>
                  <a:gd name="connsiteX2" fmla="*/ 84666 w 160866"/>
                  <a:gd name="connsiteY2" fmla="*/ 203200 h 351367"/>
                  <a:gd name="connsiteX3" fmla="*/ 160866 w 160866"/>
                  <a:gd name="connsiteY3" fmla="*/ 0 h 351367"/>
                </a:gdLst>
                <a:ahLst/>
                <a:cxnLst>
                  <a:cxn ang="0">
                    <a:pos x="connsiteX0" y="connsiteY0"/>
                  </a:cxn>
                  <a:cxn ang="0">
                    <a:pos x="connsiteX1" y="connsiteY1"/>
                  </a:cxn>
                  <a:cxn ang="0">
                    <a:pos x="connsiteX2" y="connsiteY2"/>
                  </a:cxn>
                  <a:cxn ang="0">
                    <a:pos x="connsiteX3" y="connsiteY3"/>
                  </a:cxn>
                </a:cxnLst>
                <a:rect l="l" t="t" r="r" b="b"/>
                <a:pathLst>
                  <a:path w="160866" h="351367">
                    <a:moveTo>
                      <a:pt x="0" y="351367"/>
                    </a:moveTo>
                    <a:lnTo>
                      <a:pt x="80433" y="131233"/>
                    </a:lnTo>
                    <a:lnTo>
                      <a:pt x="84666" y="203200"/>
                    </a:lnTo>
                    <a:lnTo>
                      <a:pt x="160866" y="0"/>
                    </a:lnTo>
                  </a:path>
                </a:pathLst>
              </a:custGeom>
              <a:noFill/>
              <a:ln w="6350" cap="flat" cmpd="sng" algn="ctr">
                <a:solidFill>
                  <a:schemeClr val="tx1"/>
                </a:solidFill>
                <a:prstDash val="dash"/>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52" name="Straight Connector 51"/>
              <p:cNvCxnSpPr>
                <a:stCxn id="12" idx="5"/>
              </p:cNvCxnSpPr>
              <p:nvPr/>
            </p:nvCxnSpPr>
            <p:spPr bwMode="auto">
              <a:xfrm rot="16200000" flipH="1">
                <a:off x="8677903" y="3902704"/>
                <a:ext cx="692132" cy="36706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58" name="Picture 57"/>
              <p:cNvPicPr>
                <a:picLocks noChangeAspect="1"/>
              </p:cNvPicPr>
              <p:nvPr/>
            </p:nvPicPr>
            <p:blipFill>
              <a:blip r:embed="rId4" cstate="print"/>
              <a:srcRect t="13904" r="2674" b="13904"/>
              <a:stretch>
                <a:fillRect/>
              </a:stretch>
            </p:blipFill>
            <p:spPr>
              <a:xfrm>
                <a:off x="4165602" y="4876799"/>
                <a:ext cx="609600" cy="452176"/>
              </a:xfrm>
              <a:prstGeom prst="rect">
                <a:avLst/>
              </a:prstGeom>
            </p:spPr>
          </p:pic>
          <p:sp>
            <p:nvSpPr>
              <p:cNvPr id="59" name="Cloud"/>
              <p:cNvSpPr>
                <a:spLocks noChangeAspect="1" noEditPoints="1" noChangeArrowheads="1"/>
              </p:cNvSpPr>
              <p:nvPr/>
            </p:nvSpPr>
            <p:spPr bwMode="auto">
              <a:xfrm>
                <a:off x="4679045" y="3093501"/>
                <a:ext cx="1544188" cy="93598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0" name="Oval 59"/>
              <p:cNvSpPr/>
              <p:nvPr/>
            </p:nvSpPr>
            <p:spPr bwMode="auto">
              <a:xfrm>
                <a:off x="4954272" y="3518928"/>
                <a:ext cx="245101" cy="245101"/>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61" name="Oval 60"/>
              <p:cNvSpPr/>
              <p:nvPr/>
            </p:nvSpPr>
            <p:spPr bwMode="auto">
              <a:xfrm>
                <a:off x="5621332" y="3556361"/>
                <a:ext cx="245101" cy="245101"/>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62" name="Oval 61"/>
              <p:cNvSpPr/>
              <p:nvPr/>
            </p:nvSpPr>
            <p:spPr bwMode="auto">
              <a:xfrm>
                <a:off x="5480089" y="3227927"/>
                <a:ext cx="245101" cy="245101"/>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cxnSp>
            <p:nvCxnSpPr>
              <p:cNvPr id="63" name="Straight Connector 62"/>
              <p:cNvCxnSpPr>
                <a:stCxn id="60" idx="4"/>
              </p:cNvCxnSpPr>
              <p:nvPr/>
            </p:nvCxnSpPr>
            <p:spPr bwMode="auto">
              <a:xfrm rot="5400000">
                <a:off x="4711147" y="3936170"/>
                <a:ext cx="537819" cy="19353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Straight Connector 63"/>
              <p:cNvCxnSpPr>
                <a:stCxn id="60" idx="7"/>
                <a:endCxn id="62" idx="2"/>
              </p:cNvCxnSpPr>
              <p:nvPr/>
            </p:nvCxnSpPr>
            <p:spPr bwMode="auto">
              <a:xfrm rot="5400000" flipH="1" flipV="1">
                <a:off x="5219612" y="3294345"/>
                <a:ext cx="204344" cy="31661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5" name="Straight Connector 64"/>
              <p:cNvCxnSpPr>
                <a:stCxn id="62" idx="5"/>
                <a:endCxn id="61" idx="0"/>
              </p:cNvCxnSpPr>
              <p:nvPr/>
            </p:nvCxnSpPr>
            <p:spPr bwMode="auto">
              <a:xfrm rot="16200000" flipH="1">
                <a:off x="5656976" y="3469454"/>
                <a:ext cx="119227" cy="5458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6" name="Straight Connector 65"/>
              <p:cNvCxnSpPr>
                <a:stCxn id="60" idx="6"/>
                <a:endCxn id="61" idx="2"/>
              </p:cNvCxnSpPr>
              <p:nvPr/>
            </p:nvCxnSpPr>
            <p:spPr bwMode="auto">
              <a:xfrm>
                <a:off x="5199373" y="3641478"/>
                <a:ext cx="421959" cy="37433"/>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68" name="Picture 67"/>
              <p:cNvPicPr>
                <a:picLocks noChangeAspect="1"/>
              </p:cNvPicPr>
              <p:nvPr/>
            </p:nvPicPr>
            <p:blipFill>
              <a:blip r:embed="rId5" cstate="print"/>
              <a:stretch>
                <a:fillRect/>
              </a:stretch>
            </p:blipFill>
            <p:spPr>
              <a:xfrm>
                <a:off x="5797550" y="4053417"/>
                <a:ext cx="823383" cy="823383"/>
              </a:xfrm>
              <a:prstGeom prst="rect">
                <a:avLst/>
              </a:prstGeom>
            </p:spPr>
          </p:pic>
          <p:pic>
            <p:nvPicPr>
              <p:cNvPr id="69" name="Picture 68"/>
              <p:cNvPicPr>
                <a:picLocks noChangeAspect="1"/>
              </p:cNvPicPr>
              <p:nvPr/>
            </p:nvPicPr>
            <p:blipFill>
              <a:blip r:embed="rId6" cstate="print"/>
              <a:stretch>
                <a:fillRect/>
              </a:stretch>
            </p:blipFill>
            <p:spPr>
              <a:xfrm>
                <a:off x="5602816" y="5103283"/>
                <a:ext cx="395817" cy="395817"/>
              </a:xfrm>
              <a:prstGeom prst="rect">
                <a:avLst/>
              </a:prstGeom>
            </p:spPr>
          </p:pic>
          <p:pic>
            <p:nvPicPr>
              <p:cNvPr id="70" name="Picture 69"/>
              <p:cNvPicPr>
                <a:picLocks noChangeAspect="1"/>
              </p:cNvPicPr>
              <p:nvPr/>
            </p:nvPicPr>
            <p:blipFill>
              <a:blip r:embed="rId7" cstate="print"/>
              <a:srcRect t="9492" b="7947"/>
              <a:stretch>
                <a:fillRect/>
              </a:stretch>
            </p:blipFill>
            <p:spPr>
              <a:xfrm>
                <a:off x="4773083" y="4817533"/>
                <a:ext cx="687090" cy="567267"/>
              </a:xfrm>
              <a:prstGeom prst="rect">
                <a:avLst/>
              </a:prstGeom>
            </p:spPr>
          </p:pic>
          <p:cxnSp>
            <p:nvCxnSpPr>
              <p:cNvPr id="71" name="Straight Connector 70"/>
              <p:cNvCxnSpPr/>
              <p:nvPr/>
            </p:nvCxnSpPr>
            <p:spPr bwMode="auto">
              <a:xfrm rot="16200000" flipH="1">
                <a:off x="4896374" y="4532376"/>
                <a:ext cx="414764" cy="22317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72" name="Freeform 71"/>
              <p:cNvSpPr/>
              <p:nvPr/>
            </p:nvSpPr>
            <p:spPr bwMode="auto">
              <a:xfrm>
                <a:off x="4588934" y="4449233"/>
                <a:ext cx="249766" cy="452967"/>
              </a:xfrm>
              <a:custGeom>
                <a:avLst/>
                <a:gdLst>
                  <a:gd name="connsiteX0" fmla="*/ 0 w 160866"/>
                  <a:gd name="connsiteY0" fmla="*/ 351367 h 351367"/>
                  <a:gd name="connsiteX1" fmla="*/ 80433 w 160866"/>
                  <a:gd name="connsiteY1" fmla="*/ 131233 h 351367"/>
                  <a:gd name="connsiteX2" fmla="*/ 84666 w 160866"/>
                  <a:gd name="connsiteY2" fmla="*/ 203200 h 351367"/>
                  <a:gd name="connsiteX3" fmla="*/ 160866 w 160866"/>
                  <a:gd name="connsiteY3" fmla="*/ 0 h 351367"/>
                </a:gdLst>
                <a:ahLst/>
                <a:cxnLst>
                  <a:cxn ang="0">
                    <a:pos x="connsiteX0" y="connsiteY0"/>
                  </a:cxn>
                  <a:cxn ang="0">
                    <a:pos x="connsiteX1" y="connsiteY1"/>
                  </a:cxn>
                  <a:cxn ang="0">
                    <a:pos x="connsiteX2" y="connsiteY2"/>
                  </a:cxn>
                  <a:cxn ang="0">
                    <a:pos x="connsiteX3" y="connsiteY3"/>
                  </a:cxn>
                </a:cxnLst>
                <a:rect l="l" t="t" r="r" b="b"/>
                <a:pathLst>
                  <a:path w="160866" h="351367">
                    <a:moveTo>
                      <a:pt x="0" y="351367"/>
                    </a:moveTo>
                    <a:lnTo>
                      <a:pt x="80433" y="131233"/>
                    </a:lnTo>
                    <a:lnTo>
                      <a:pt x="84666" y="203200"/>
                    </a:lnTo>
                    <a:lnTo>
                      <a:pt x="160866" y="0"/>
                    </a:lnTo>
                  </a:path>
                </a:pathLst>
              </a:custGeom>
              <a:noFill/>
              <a:ln w="6350" cap="flat" cmpd="sng" algn="ctr">
                <a:solidFill>
                  <a:schemeClr val="tx1"/>
                </a:solidFill>
                <a:prstDash val="dash"/>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pic>
            <p:nvPicPr>
              <p:cNvPr id="73" name="Picture 72"/>
              <p:cNvPicPr>
                <a:picLocks noChangeAspect="1"/>
              </p:cNvPicPr>
              <p:nvPr/>
            </p:nvPicPr>
            <p:blipFill>
              <a:blip r:embed="rId6" cstate="print"/>
              <a:stretch>
                <a:fillRect/>
              </a:stretch>
            </p:blipFill>
            <p:spPr>
              <a:xfrm>
                <a:off x="6402916" y="5027083"/>
                <a:ext cx="395817" cy="395817"/>
              </a:xfrm>
              <a:prstGeom prst="rect">
                <a:avLst/>
              </a:prstGeom>
            </p:spPr>
          </p:pic>
          <p:sp>
            <p:nvSpPr>
              <p:cNvPr id="74" name="Freeform 73"/>
              <p:cNvSpPr/>
              <p:nvPr/>
            </p:nvSpPr>
            <p:spPr bwMode="auto">
              <a:xfrm>
                <a:off x="5871634" y="4826000"/>
                <a:ext cx="211666" cy="342900"/>
              </a:xfrm>
              <a:custGeom>
                <a:avLst/>
                <a:gdLst>
                  <a:gd name="connsiteX0" fmla="*/ 0 w 160866"/>
                  <a:gd name="connsiteY0" fmla="*/ 351367 h 351367"/>
                  <a:gd name="connsiteX1" fmla="*/ 80433 w 160866"/>
                  <a:gd name="connsiteY1" fmla="*/ 131233 h 351367"/>
                  <a:gd name="connsiteX2" fmla="*/ 84666 w 160866"/>
                  <a:gd name="connsiteY2" fmla="*/ 203200 h 351367"/>
                  <a:gd name="connsiteX3" fmla="*/ 160866 w 160866"/>
                  <a:gd name="connsiteY3" fmla="*/ 0 h 351367"/>
                </a:gdLst>
                <a:ahLst/>
                <a:cxnLst>
                  <a:cxn ang="0">
                    <a:pos x="connsiteX0" y="connsiteY0"/>
                  </a:cxn>
                  <a:cxn ang="0">
                    <a:pos x="connsiteX1" y="connsiteY1"/>
                  </a:cxn>
                  <a:cxn ang="0">
                    <a:pos x="connsiteX2" y="connsiteY2"/>
                  </a:cxn>
                  <a:cxn ang="0">
                    <a:pos x="connsiteX3" y="connsiteY3"/>
                  </a:cxn>
                </a:cxnLst>
                <a:rect l="l" t="t" r="r" b="b"/>
                <a:pathLst>
                  <a:path w="160866" h="351367">
                    <a:moveTo>
                      <a:pt x="0" y="351367"/>
                    </a:moveTo>
                    <a:lnTo>
                      <a:pt x="80433" y="131233"/>
                    </a:lnTo>
                    <a:lnTo>
                      <a:pt x="84666" y="203200"/>
                    </a:lnTo>
                    <a:lnTo>
                      <a:pt x="160866" y="0"/>
                    </a:lnTo>
                  </a:path>
                </a:pathLst>
              </a:custGeom>
              <a:noFill/>
              <a:ln w="6350" cap="flat" cmpd="sng" algn="ctr">
                <a:solidFill>
                  <a:schemeClr val="tx1"/>
                </a:solidFill>
                <a:prstDash val="dash"/>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75" name="Freeform 74"/>
              <p:cNvSpPr/>
              <p:nvPr/>
            </p:nvSpPr>
            <p:spPr bwMode="auto">
              <a:xfrm flipH="1">
                <a:off x="6316134" y="4851400"/>
                <a:ext cx="211666" cy="342900"/>
              </a:xfrm>
              <a:custGeom>
                <a:avLst/>
                <a:gdLst>
                  <a:gd name="connsiteX0" fmla="*/ 0 w 160866"/>
                  <a:gd name="connsiteY0" fmla="*/ 351367 h 351367"/>
                  <a:gd name="connsiteX1" fmla="*/ 80433 w 160866"/>
                  <a:gd name="connsiteY1" fmla="*/ 131233 h 351367"/>
                  <a:gd name="connsiteX2" fmla="*/ 84666 w 160866"/>
                  <a:gd name="connsiteY2" fmla="*/ 203200 h 351367"/>
                  <a:gd name="connsiteX3" fmla="*/ 160866 w 160866"/>
                  <a:gd name="connsiteY3" fmla="*/ 0 h 351367"/>
                </a:gdLst>
                <a:ahLst/>
                <a:cxnLst>
                  <a:cxn ang="0">
                    <a:pos x="connsiteX0" y="connsiteY0"/>
                  </a:cxn>
                  <a:cxn ang="0">
                    <a:pos x="connsiteX1" y="connsiteY1"/>
                  </a:cxn>
                  <a:cxn ang="0">
                    <a:pos x="connsiteX2" y="connsiteY2"/>
                  </a:cxn>
                  <a:cxn ang="0">
                    <a:pos x="connsiteX3" y="connsiteY3"/>
                  </a:cxn>
                </a:cxnLst>
                <a:rect l="l" t="t" r="r" b="b"/>
                <a:pathLst>
                  <a:path w="160866" h="351367">
                    <a:moveTo>
                      <a:pt x="0" y="351367"/>
                    </a:moveTo>
                    <a:lnTo>
                      <a:pt x="80433" y="131233"/>
                    </a:lnTo>
                    <a:lnTo>
                      <a:pt x="84666" y="203200"/>
                    </a:lnTo>
                    <a:lnTo>
                      <a:pt x="160866" y="0"/>
                    </a:lnTo>
                  </a:path>
                </a:pathLst>
              </a:custGeom>
              <a:noFill/>
              <a:ln w="6350" cap="flat" cmpd="sng" algn="ctr">
                <a:solidFill>
                  <a:schemeClr val="tx1"/>
                </a:solidFill>
                <a:prstDash val="dash"/>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76" name="Straight Connector 75"/>
              <p:cNvCxnSpPr>
                <a:stCxn id="61" idx="5"/>
              </p:cNvCxnSpPr>
              <p:nvPr/>
            </p:nvCxnSpPr>
            <p:spPr bwMode="auto">
              <a:xfrm rot="16200000" flipH="1">
                <a:off x="5668003" y="3928104"/>
                <a:ext cx="692132" cy="36706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77" name="Cloud"/>
              <p:cNvSpPr>
                <a:spLocks noChangeAspect="1" noEditPoints="1" noChangeArrowheads="1"/>
              </p:cNvSpPr>
              <p:nvPr/>
            </p:nvSpPr>
            <p:spPr bwMode="auto">
              <a:xfrm>
                <a:off x="5479145" y="2331501"/>
                <a:ext cx="883555" cy="5355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8" name="Cloud"/>
              <p:cNvSpPr>
                <a:spLocks noChangeAspect="1" noEditPoints="1" noChangeArrowheads="1"/>
              </p:cNvSpPr>
              <p:nvPr/>
            </p:nvSpPr>
            <p:spPr bwMode="auto">
              <a:xfrm>
                <a:off x="7676245" y="2344201"/>
                <a:ext cx="883555" cy="5355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9" name="Cloud"/>
              <p:cNvSpPr>
                <a:spLocks noChangeAspect="1" noEditPoints="1" noChangeArrowheads="1"/>
              </p:cNvSpPr>
              <p:nvPr/>
            </p:nvSpPr>
            <p:spPr bwMode="auto">
              <a:xfrm>
                <a:off x="5872845" y="1531401"/>
                <a:ext cx="883555" cy="5355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80" name="Cloud"/>
              <p:cNvSpPr>
                <a:spLocks noChangeAspect="1" noEditPoints="1" noChangeArrowheads="1"/>
              </p:cNvSpPr>
              <p:nvPr/>
            </p:nvSpPr>
            <p:spPr bwMode="auto">
              <a:xfrm>
                <a:off x="7346045" y="1544101"/>
                <a:ext cx="883555" cy="53555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cxnSp>
            <p:nvCxnSpPr>
              <p:cNvPr id="82" name="Straight Connector 81"/>
              <p:cNvCxnSpPr>
                <a:endCxn id="78" idx="3"/>
              </p:cNvCxnSpPr>
              <p:nvPr/>
            </p:nvCxnSpPr>
            <p:spPr bwMode="auto">
              <a:xfrm rot="16200000" flipH="1">
                <a:off x="7843653" y="2100451"/>
                <a:ext cx="380919" cy="16782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3" name="Straight Connector 82"/>
              <p:cNvCxnSpPr>
                <a:endCxn id="10" idx="3"/>
              </p:cNvCxnSpPr>
              <p:nvPr/>
            </p:nvCxnSpPr>
            <p:spPr bwMode="auto">
              <a:xfrm rot="16200000" flipH="1">
                <a:off x="8219613" y="2880191"/>
                <a:ext cx="327614" cy="15523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4" name="Straight Connector 83"/>
              <p:cNvCxnSpPr/>
              <p:nvPr/>
            </p:nvCxnSpPr>
            <p:spPr bwMode="auto">
              <a:xfrm rot="5400000">
                <a:off x="5963438" y="2116270"/>
                <a:ext cx="280329" cy="11179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7" name="Straight Connector 86"/>
              <p:cNvCxnSpPr>
                <a:stCxn id="79" idx="2"/>
                <a:endCxn id="80" idx="0"/>
              </p:cNvCxnSpPr>
              <p:nvPr/>
            </p:nvCxnSpPr>
            <p:spPr bwMode="auto">
              <a:xfrm>
                <a:off x="6755664" y="1799178"/>
                <a:ext cx="593122" cy="127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8" name="Straight Connector 87"/>
              <p:cNvCxnSpPr/>
              <p:nvPr/>
            </p:nvCxnSpPr>
            <p:spPr bwMode="auto">
              <a:xfrm>
                <a:off x="6616700" y="1930400"/>
                <a:ext cx="1193800" cy="482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3" name="Straight Connector 92"/>
              <p:cNvCxnSpPr/>
              <p:nvPr/>
            </p:nvCxnSpPr>
            <p:spPr bwMode="auto">
              <a:xfrm flipV="1">
                <a:off x="6324600" y="2044700"/>
                <a:ext cx="1155700" cy="3683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7" name="Straight Connector 96"/>
              <p:cNvCxnSpPr/>
              <p:nvPr/>
            </p:nvCxnSpPr>
            <p:spPr bwMode="auto">
              <a:xfrm>
                <a:off x="6223000" y="2717800"/>
                <a:ext cx="1600200" cy="660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p:cNvCxnSpPr>
                <a:endCxn id="78" idx="0"/>
              </p:cNvCxnSpPr>
              <p:nvPr/>
            </p:nvCxnSpPr>
            <p:spPr bwMode="auto">
              <a:xfrm flipV="1">
                <a:off x="6348946" y="2611978"/>
                <a:ext cx="1330040" cy="9716"/>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02" name="Picture 101"/>
              <p:cNvPicPr>
                <a:picLocks noChangeAspect="1"/>
              </p:cNvPicPr>
              <p:nvPr/>
            </p:nvPicPr>
            <p:blipFill>
              <a:blip r:embed="rId8" cstate="print"/>
              <a:srcRect b="7859"/>
              <a:stretch>
                <a:fillRect/>
              </a:stretch>
            </p:blipFill>
            <p:spPr>
              <a:xfrm>
                <a:off x="8972927" y="2282165"/>
                <a:ext cx="323719" cy="672175"/>
              </a:xfrm>
              <a:prstGeom prst="rect">
                <a:avLst/>
              </a:prstGeom>
            </p:spPr>
          </p:pic>
          <p:pic>
            <p:nvPicPr>
              <p:cNvPr id="103" name="Picture 102"/>
              <p:cNvPicPr>
                <a:picLocks noChangeAspect="1"/>
              </p:cNvPicPr>
              <p:nvPr/>
            </p:nvPicPr>
            <p:blipFill>
              <a:blip r:embed="rId8" cstate="print"/>
              <a:srcRect b="7859"/>
              <a:stretch>
                <a:fillRect/>
              </a:stretch>
            </p:blipFill>
            <p:spPr>
              <a:xfrm>
                <a:off x="4445557" y="2420760"/>
                <a:ext cx="323719" cy="672175"/>
              </a:xfrm>
              <a:prstGeom prst="rect">
                <a:avLst/>
              </a:prstGeom>
            </p:spPr>
          </p:pic>
          <p:pic>
            <p:nvPicPr>
              <p:cNvPr id="104" name="Picture 103"/>
              <p:cNvPicPr>
                <a:picLocks noChangeAspect="1"/>
              </p:cNvPicPr>
              <p:nvPr/>
            </p:nvPicPr>
            <p:blipFill>
              <a:blip r:embed="rId8" cstate="print"/>
              <a:srcRect b="7859"/>
              <a:stretch>
                <a:fillRect/>
              </a:stretch>
            </p:blipFill>
            <p:spPr>
              <a:xfrm>
                <a:off x="5081119" y="1855283"/>
                <a:ext cx="323719" cy="672175"/>
              </a:xfrm>
              <a:prstGeom prst="rect">
                <a:avLst/>
              </a:prstGeom>
            </p:spPr>
          </p:pic>
          <p:pic>
            <p:nvPicPr>
              <p:cNvPr id="105" name="Picture 104"/>
              <p:cNvPicPr>
                <a:picLocks noChangeAspect="1"/>
              </p:cNvPicPr>
              <p:nvPr/>
            </p:nvPicPr>
            <p:blipFill>
              <a:blip r:embed="rId8" cstate="print"/>
              <a:srcRect b="7859"/>
              <a:stretch>
                <a:fillRect/>
              </a:stretch>
            </p:blipFill>
            <p:spPr>
              <a:xfrm>
                <a:off x="8491412" y="1372637"/>
                <a:ext cx="323719" cy="672175"/>
              </a:xfrm>
              <a:prstGeom prst="rect">
                <a:avLst/>
              </a:prstGeom>
            </p:spPr>
          </p:pic>
          <p:cxnSp>
            <p:nvCxnSpPr>
              <p:cNvPr id="106" name="Straight Connector 105"/>
              <p:cNvCxnSpPr>
                <a:endCxn id="60" idx="1"/>
              </p:cNvCxnSpPr>
              <p:nvPr/>
            </p:nvCxnSpPr>
            <p:spPr bwMode="auto">
              <a:xfrm rot="16200000" flipH="1">
                <a:off x="4586439" y="3151095"/>
                <a:ext cx="521934" cy="28551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7" name="Straight Connector 106"/>
              <p:cNvCxnSpPr>
                <a:endCxn id="80" idx="2"/>
              </p:cNvCxnSpPr>
              <p:nvPr/>
            </p:nvCxnSpPr>
            <p:spPr bwMode="auto">
              <a:xfrm rot="10800000" flipV="1">
                <a:off x="8228864" y="1721922"/>
                <a:ext cx="272606" cy="8995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8" name="Straight Connector 107"/>
              <p:cNvCxnSpPr>
                <a:endCxn id="77" idx="0"/>
              </p:cNvCxnSpPr>
              <p:nvPr/>
            </p:nvCxnSpPr>
            <p:spPr bwMode="auto">
              <a:xfrm rot="16200000" flipH="1">
                <a:off x="5331854" y="2449245"/>
                <a:ext cx="158937" cy="14112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9" name="Straight Connector 108"/>
              <p:cNvCxnSpPr>
                <a:endCxn id="13" idx="7"/>
              </p:cNvCxnSpPr>
              <p:nvPr/>
            </p:nvCxnSpPr>
            <p:spPr bwMode="auto">
              <a:xfrm rot="5400000">
                <a:off x="8673355" y="2897350"/>
                <a:ext cx="366913" cy="315229"/>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17" name="Rounded Rectangle 116"/>
            <p:cNvSpPr/>
            <p:nvPr/>
          </p:nvSpPr>
          <p:spPr bwMode="auto">
            <a:xfrm>
              <a:off x="7344062" y="4003547"/>
              <a:ext cx="676427" cy="358937"/>
            </a:xfrm>
            <a:prstGeom prst="roundRect">
              <a:avLst/>
            </a:prstGeom>
            <a:solidFill>
              <a:srgbClr val="FFFFCC"/>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edge</a:t>
              </a:r>
            </a:p>
          </p:txBody>
        </p:sp>
        <p:sp>
          <p:nvSpPr>
            <p:cNvPr id="118" name="Rounded Rectangle 117"/>
            <p:cNvSpPr/>
            <p:nvPr/>
          </p:nvSpPr>
          <p:spPr bwMode="auto">
            <a:xfrm>
              <a:off x="7302650" y="3230988"/>
              <a:ext cx="911106" cy="386549"/>
            </a:xfrm>
            <a:prstGeom prst="roundRect">
              <a:avLst/>
            </a:prstGeom>
            <a:solidFill>
              <a:srgbClr val="FFFFCC"/>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access</a:t>
              </a:r>
            </a:p>
          </p:txBody>
        </p:sp>
        <p:sp>
          <p:nvSpPr>
            <p:cNvPr id="119" name="Rounded Rectangle 118"/>
            <p:cNvSpPr/>
            <p:nvPr/>
          </p:nvSpPr>
          <p:spPr bwMode="auto">
            <a:xfrm>
              <a:off x="7469401" y="2306576"/>
              <a:ext cx="676427" cy="386549"/>
            </a:xfrm>
            <a:prstGeom prst="roundRect">
              <a:avLst/>
            </a:prstGeom>
            <a:solidFill>
              <a:srgbClr val="FFFFCC"/>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core</a:t>
              </a:r>
            </a:p>
          </p:txBody>
        </p:sp>
      </p:grpSp>
      <p:sp>
        <p:nvSpPr>
          <p:cNvPr id="81"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64" y="1719618"/>
            <a:ext cx="8885237" cy="5540991"/>
          </a:xfrm>
        </p:spPr>
        <p:txBody>
          <a:bodyPr>
            <a:normAutofit fontScale="92500" lnSpcReduction="10000"/>
          </a:bodyPr>
          <a:lstStyle/>
          <a:p>
            <a:r>
              <a:rPr lang="en-US" dirty="0" smtClean="0"/>
              <a:t>First-hop – from end systems to access routers</a:t>
            </a:r>
          </a:p>
          <a:p>
            <a:r>
              <a:rPr lang="en-US" dirty="0" smtClean="0"/>
              <a:t>Common types</a:t>
            </a:r>
          </a:p>
          <a:p>
            <a:pPr lvl="1"/>
            <a:r>
              <a:rPr lang="en-US" dirty="0" smtClean="0"/>
              <a:t>residential access – dial-up, DSL, cable modems, fiber-to-home</a:t>
            </a:r>
          </a:p>
          <a:p>
            <a:pPr lvl="1"/>
            <a:r>
              <a:rPr lang="en-US" dirty="0" smtClean="0"/>
              <a:t>institutional access – universities, businesses, governments</a:t>
            </a:r>
          </a:p>
          <a:p>
            <a:pPr lvl="1"/>
            <a:r>
              <a:rPr lang="en-US" dirty="0" smtClean="0"/>
              <a:t>mobile access – for cell phone, tablets</a:t>
            </a:r>
          </a:p>
          <a:p>
            <a:r>
              <a:rPr lang="en-US" dirty="0" smtClean="0"/>
              <a:t>Key attributes</a:t>
            </a:r>
          </a:p>
          <a:p>
            <a:pPr lvl="1"/>
            <a:r>
              <a:rPr lang="en-US" dirty="0" smtClean="0"/>
              <a:t>network data rates</a:t>
            </a:r>
          </a:p>
          <a:p>
            <a:pPr lvl="2"/>
            <a:r>
              <a:rPr lang="en-US" dirty="0" smtClean="0"/>
              <a:t>50 Kb/s for dialup to 10 </a:t>
            </a:r>
            <a:r>
              <a:rPr lang="en-US" dirty="0" err="1" smtClean="0"/>
              <a:t>Gb</a:t>
            </a:r>
            <a:r>
              <a:rPr lang="en-US" dirty="0" smtClean="0"/>
              <a:t>/s (or more) for wired Ethernet in institutional networks and data centers</a:t>
            </a:r>
          </a:p>
          <a:p>
            <a:pPr lvl="1"/>
            <a:r>
              <a:rPr lang="en-US" dirty="0" smtClean="0"/>
              <a:t>dedicated or shared</a:t>
            </a:r>
          </a:p>
          <a:p>
            <a:pPr lvl="2"/>
            <a:r>
              <a:rPr lang="en-US" dirty="0" smtClean="0"/>
              <a:t>in shared access, must compete for access bandwidth with other users, making service more variable, </a:t>
            </a:r>
            <a:r>
              <a:rPr lang="en-US" i="1" dirty="0" smtClean="0"/>
              <a:t>e.g.,</a:t>
            </a:r>
            <a:r>
              <a:rPr lang="en-US" dirty="0" smtClean="0"/>
              <a:t> </a:t>
            </a:r>
            <a:r>
              <a:rPr lang="en-US" dirty="0" err="1" smtClean="0"/>
              <a:t>WiFi</a:t>
            </a:r>
            <a:endParaRPr lang="en-US" dirty="0" smtClean="0"/>
          </a:p>
          <a:p>
            <a:pPr lvl="1"/>
            <a:r>
              <a:rPr lang="en-US" dirty="0" smtClean="0"/>
              <a:t>susceptibility to interference and eavesdropping</a:t>
            </a:r>
          </a:p>
          <a:p>
            <a:pPr lvl="2"/>
            <a:r>
              <a:rPr lang="en-US" dirty="0" smtClean="0"/>
              <a:t>service quality in wireless networks can be highly variable</a:t>
            </a:r>
          </a:p>
          <a:p>
            <a:pPr lvl="2"/>
            <a:r>
              <a:rPr lang="en-US" dirty="0" smtClean="0"/>
              <a:t>encryption essential for privacy</a:t>
            </a:r>
            <a:endParaRPr lang="en-US" dirty="0"/>
          </a:p>
        </p:txBody>
      </p:sp>
      <p:sp>
        <p:nvSpPr>
          <p:cNvPr id="2" name="Title 1"/>
          <p:cNvSpPr>
            <a:spLocks noGrp="1"/>
          </p:cNvSpPr>
          <p:nvPr>
            <p:ph type="title"/>
          </p:nvPr>
        </p:nvSpPr>
        <p:spPr/>
        <p:txBody>
          <a:bodyPr/>
          <a:lstStyle/>
          <a:p>
            <a:r>
              <a:rPr lang="en-US" dirty="0" smtClean="0"/>
              <a:t>Access Networks</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655" y="1496325"/>
            <a:ext cx="9274018" cy="6276075"/>
          </a:xfrm>
        </p:spPr>
        <p:txBody>
          <a:bodyPr>
            <a:normAutofit lnSpcReduction="10000"/>
          </a:bodyPr>
          <a:lstStyle/>
          <a:p>
            <a:r>
              <a:rPr lang="en-US" dirty="0" smtClean="0"/>
              <a:t>Rough hierarchy of Internet Service Providers</a:t>
            </a:r>
          </a:p>
          <a:p>
            <a:pPr lvl="1"/>
            <a:r>
              <a:rPr lang="en-US" dirty="0" smtClean="0"/>
              <a:t>Tier 1 ISPs operate at national/international scale</a:t>
            </a:r>
          </a:p>
          <a:p>
            <a:pPr lvl="2"/>
            <a:r>
              <a:rPr lang="en-US" dirty="0" smtClean="0"/>
              <a:t>large routers (Tb/</a:t>
            </a:r>
            <a:r>
              <a:rPr lang="en-US" dirty="0" err="1" smtClean="0"/>
              <a:t>s</a:t>
            </a:r>
            <a:r>
              <a:rPr lang="en-US" dirty="0" smtClean="0"/>
              <a:t> capacities) and growing</a:t>
            </a:r>
          </a:p>
          <a:p>
            <a:pPr lvl="2"/>
            <a:r>
              <a:rPr lang="en-US" dirty="0" smtClean="0"/>
              <a:t>connected by high speed links (10 to 40 </a:t>
            </a:r>
            <a:r>
              <a:rPr lang="en-US" dirty="0" err="1" smtClean="0"/>
              <a:t>Gb</a:t>
            </a:r>
            <a:r>
              <a:rPr lang="en-US" dirty="0" smtClean="0"/>
              <a:t>/s)</a:t>
            </a:r>
          </a:p>
          <a:p>
            <a:pPr lvl="1"/>
            <a:r>
              <a:rPr lang="en-US" dirty="0" smtClean="0"/>
              <a:t>Tier 2 ISPs operate on regional scale</a:t>
            </a:r>
          </a:p>
          <a:p>
            <a:pPr lvl="1"/>
            <a:r>
              <a:rPr lang="en-US" dirty="0" smtClean="0"/>
              <a:t>Tier 3 ISPs operate on local scale, provide access</a:t>
            </a:r>
          </a:p>
          <a:p>
            <a:pPr lvl="1"/>
            <a:r>
              <a:rPr lang="en-US" dirty="0" smtClean="0"/>
              <a:t>Large content providers (Google, Akamai, ...) operate partly like Tier 1 ISPs</a:t>
            </a:r>
          </a:p>
          <a:p>
            <a:pPr lvl="1"/>
            <a:endParaRPr lang="en-US" dirty="0" smtClean="0"/>
          </a:p>
          <a:p>
            <a:r>
              <a:rPr lang="en-US" dirty="0" smtClean="0"/>
              <a:t>Internet is a “network of networks”</a:t>
            </a:r>
          </a:p>
          <a:p>
            <a:pPr lvl="1"/>
            <a:r>
              <a:rPr lang="en-US" dirty="0" smtClean="0"/>
              <a:t>packets pass through many networks on their way from source to destination</a:t>
            </a:r>
          </a:p>
          <a:p>
            <a:pPr lvl="1"/>
            <a:r>
              <a:rPr lang="en-US" dirty="0" smtClean="0"/>
              <a:t>requires cooperation among providers and mechanisms to share cost and revenue</a:t>
            </a:r>
          </a:p>
          <a:p>
            <a:pPr lvl="1"/>
            <a:r>
              <a:rPr lang="en-US" dirty="0" smtClean="0"/>
              <a:t>ownership and management highly distributed</a:t>
            </a:r>
          </a:p>
          <a:p>
            <a:pPr lvl="1"/>
            <a:r>
              <a:rPr lang="en-US" dirty="0" smtClean="0"/>
              <a:t>~12,000 ISPs today </a:t>
            </a:r>
          </a:p>
          <a:p>
            <a:pPr lvl="2"/>
            <a:r>
              <a:rPr lang="en-US" dirty="0" smtClean="0">
                <a:hlinkClick r:id="rId3"/>
              </a:rPr>
              <a:t>Exact number</a:t>
            </a:r>
            <a:r>
              <a:rPr lang="en-US" dirty="0" smtClean="0"/>
              <a:t> is hard to pin down…</a:t>
            </a:r>
            <a:endParaRPr lang="en-US" dirty="0"/>
          </a:p>
        </p:txBody>
      </p:sp>
      <p:sp>
        <p:nvSpPr>
          <p:cNvPr id="2" name="Title 1"/>
          <p:cNvSpPr>
            <a:spLocks noGrp="1"/>
          </p:cNvSpPr>
          <p:nvPr>
            <p:ph type="title"/>
          </p:nvPr>
        </p:nvSpPr>
        <p:spPr/>
        <p:txBody>
          <a:bodyPr/>
          <a:lstStyle/>
          <a:p>
            <a:r>
              <a:rPr lang="en-US" dirty="0" smtClean="0"/>
              <a:t>Network Core</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333318"/>
            <a:ext cx="10058400" cy="6439083"/>
          </a:xfrm>
        </p:spPr>
        <p:txBody>
          <a:bodyPr/>
          <a:lstStyle/>
          <a:p>
            <a:r>
              <a:rPr lang="en-US" sz="3200" dirty="0" smtClean="0"/>
              <a:t>Lectures</a:t>
            </a:r>
          </a:p>
          <a:p>
            <a:pPr lvl="1"/>
            <a:r>
              <a:rPr lang="en-US" sz="2800" dirty="0" smtClean="0"/>
              <a:t>At the end of each lecture, time permitting, there will be some exercises to see what we have learned</a:t>
            </a:r>
          </a:p>
          <a:p>
            <a:r>
              <a:rPr lang="en-US" sz="3200" dirty="0" smtClean="0"/>
              <a:t>Office hours: Listed on web site</a:t>
            </a:r>
          </a:p>
          <a:p>
            <a:r>
              <a:rPr lang="en-US" sz="3200" dirty="0" smtClean="0"/>
              <a:t>TAs: </a:t>
            </a:r>
          </a:p>
          <a:p>
            <a:pPr lvl="1"/>
            <a:r>
              <a:rPr lang="en-US" sz="2800" dirty="0" smtClean="0"/>
              <a:t>Right now we have three:</a:t>
            </a:r>
          </a:p>
          <a:p>
            <a:pPr lvl="2"/>
            <a:r>
              <a:rPr lang="en-US" sz="2600" dirty="0" err="1" smtClean="0"/>
              <a:t>Jiayi</a:t>
            </a:r>
            <a:r>
              <a:rPr lang="en-US" sz="2600" dirty="0" smtClean="0"/>
              <a:t> Song</a:t>
            </a:r>
          </a:p>
          <a:p>
            <a:pPr lvl="2"/>
            <a:r>
              <a:rPr lang="en-US" sz="2600" dirty="0" err="1" smtClean="0"/>
              <a:t>Xin</a:t>
            </a:r>
            <a:r>
              <a:rPr lang="en-US" sz="2600" dirty="0" smtClean="0"/>
              <a:t> Yan</a:t>
            </a:r>
          </a:p>
          <a:p>
            <a:pPr lvl="2"/>
            <a:r>
              <a:rPr lang="en-US" sz="2600" dirty="0" err="1" smtClean="0"/>
              <a:t>Lingxin</a:t>
            </a:r>
            <a:r>
              <a:rPr lang="en-US" sz="2600" dirty="0" smtClean="0"/>
              <a:t> Zhao</a:t>
            </a:r>
          </a:p>
          <a:p>
            <a:pPr lvl="1"/>
            <a:r>
              <a:rPr lang="en-US" sz="2800" dirty="0" smtClean="0"/>
              <a:t>Office hours TBD</a:t>
            </a:r>
          </a:p>
          <a:p>
            <a:pPr lvl="2"/>
            <a:endParaRPr lang="en-US" sz="2600" dirty="0" smtClean="0"/>
          </a:p>
        </p:txBody>
      </p:sp>
      <p:sp>
        <p:nvSpPr>
          <p:cNvPr id="5" name="Title 4"/>
          <p:cNvSpPr>
            <a:spLocks noGrp="1"/>
          </p:cNvSpPr>
          <p:nvPr>
            <p:ph type="title"/>
          </p:nvPr>
        </p:nvSpPr>
        <p:spPr>
          <a:xfrm>
            <a:off x="134938" y="545886"/>
            <a:ext cx="9625012" cy="724083"/>
          </a:xfrm>
        </p:spPr>
        <p:txBody>
          <a:bodyPr/>
          <a:lstStyle/>
          <a:p>
            <a:r>
              <a:rPr lang="en-US" dirty="0" smtClean="0"/>
              <a:t>Structure of Course (continued)</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3</a:t>
            </a:fld>
            <a:endParaRPr lang="en-US"/>
          </a:p>
        </p:txBody>
      </p:sp>
    </p:spTree>
    <p:extLst>
      <p:ext uri="{BB962C8B-B14F-4D97-AF65-F5344CB8AC3E}">
        <p14:creationId xmlns="" xmlns:p14="http://schemas.microsoft.com/office/powerpoint/2010/main" val="3087367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8603"/>
            <a:ext cx="9853683" cy="6313798"/>
          </a:xfrm>
        </p:spPr>
        <p:txBody>
          <a:bodyPr/>
          <a:lstStyle/>
          <a:p>
            <a:r>
              <a:rPr lang="en-US" dirty="0" smtClean="0"/>
              <a:t>Application layer (messages)</a:t>
            </a:r>
          </a:p>
          <a:p>
            <a:pPr lvl="1"/>
            <a:r>
              <a:rPr lang="en-US" dirty="0" smtClean="0"/>
              <a:t>implements user applications</a:t>
            </a:r>
          </a:p>
          <a:p>
            <a:pPr lvl="2"/>
            <a:r>
              <a:rPr lang="en-US" dirty="0" smtClean="0"/>
              <a:t>email, web browsing</a:t>
            </a:r>
          </a:p>
          <a:p>
            <a:r>
              <a:rPr lang="en-US" dirty="0" smtClean="0"/>
              <a:t>Transport layer (segments)</a:t>
            </a:r>
          </a:p>
          <a:p>
            <a:pPr lvl="1"/>
            <a:r>
              <a:rPr lang="en-US" dirty="0" smtClean="0"/>
              <a:t>concerned with moving data </a:t>
            </a:r>
            <a:br>
              <a:rPr lang="en-US" dirty="0" smtClean="0"/>
            </a:br>
            <a:r>
              <a:rPr lang="en-US" dirty="0" smtClean="0"/>
              <a:t>between processes on hosts</a:t>
            </a:r>
          </a:p>
          <a:p>
            <a:pPr lvl="2"/>
            <a:r>
              <a:rPr lang="en-US" dirty="0" smtClean="0"/>
              <a:t>UDP and TCP</a:t>
            </a:r>
          </a:p>
          <a:p>
            <a:r>
              <a:rPr lang="en-US" dirty="0" smtClean="0"/>
              <a:t>Network layer (</a:t>
            </a:r>
            <a:r>
              <a:rPr lang="en-US" dirty="0" err="1" smtClean="0"/>
              <a:t>datagrams</a:t>
            </a:r>
            <a:r>
              <a:rPr lang="en-US" dirty="0" smtClean="0"/>
              <a:t>/packets)</a:t>
            </a:r>
          </a:p>
          <a:p>
            <a:pPr lvl="1"/>
            <a:r>
              <a:rPr lang="en-US" dirty="0" smtClean="0"/>
              <a:t>concerned with moving datagrams/packets from host to host through network of routers</a:t>
            </a:r>
          </a:p>
          <a:p>
            <a:pPr lvl="2"/>
            <a:r>
              <a:rPr lang="en-US" dirty="0" smtClean="0"/>
              <a:t>IP</a:t>
            </a:r>
          </a:p>
          <a:p>
            <a:r>
              <a:rPr lang="en-US" dirty="0" smtClean="0"/>
              <a:t>Link layer (frames)</a:t>
            </a:r>
          </a:p>
          <a:p>
            <a:pPr lvl="1"/>
            <a:r>
              <a:rPr lang="en-US" dirty="0" smtClean="0"/>
              <a:t>concerned with moving frames across local network</a:t>
            </a:r>
          </a:p>
          <a:p>
            <a:pPr lvl="2"/>
            <a:r>
              <a:rPr lang="en-US" dirty="0" smtClean="0"/>
              <a:t>Ethernet</a:t>
            </a:r>
          </a:p>
          <a:p>
            <a:r>
              <a:rPr lang="en-US" dirty="0" smtClean="0"/>
              <a:t>Physical Layer (bits)</a:t>
            </a:r>
          </a:p>
          <a:p>
            <a:pPr lvl="1"/>
            <a:r>
              <a:rPr lang="en-US" dirty="0" smtClean="0"/>
              <a:t>transferring bits across physical medium</a:t>
            </a:r>
            <a:endParaRPr lang="en-US" dirty="0"/>
          </a:p>
        </p:txBody>
      </p:sp>
      <p:sp>
        <p:nvSpPr>
          <p:cNvPr id="2" name="Title 1"/>
          <p:cNvSpPr>
            <a:spLocks noGrp="1"/>
          </p:cNvSpPr>
          <p:nvPr>
            <p:ph type="title"/>
          </p:nvPr>
        </p:nvSpPr>
        <p:spPr/>
        <p:txBody>
          <a:bodyPr/>
          <a:lstStyle/>
          <a:p>
            <a:r>
              <a:rPr lang="en-US" dirty="0" smtClean="0"/>
              <a:t>Internet Protocol Layers</a:t>
            </a:r>
            <a:endParaRPr lang="en-US" dirty="0"/>
          </a:p>
        </p:txBody>
      </p:sp>
      <p:graphicFrame>
        <p:nvGraphicFramePr>
          <p:cNvPr id="5" name="Table 4"/>
          <p:cNvGraphicFramePr>
            <a:graphicFrameLocks noGrp="1"/>
          </p:cNvGraphicFramePr>
          <p:nvPr/>
        </p:nvGraphicFramePr>
        <p:xfrm>
          <a:off x="7114070" y="2831879"/>
          <a:ext cx="1035761" cy="1112520"/>
        </p:xfrm>
        <a:graphic>
          <a:graphicData uri="http://schemas.openxmlformats.org/drawingml/2006/table">
            <a:tbl>
              <a:tblPr firstRow="1" bandRow="1">
                <a:tableStyleId>{5C22544A-7EE6-4342-B048-85BDC9FD1C3A}</a:tableStyleId>
              </a:tblPr>
              <a:tblGrid>
                <a:gridCol w="1035761"/>
              </a:tblGrid>
              <a:tr h="370840">
                <a:tc>
                  <a:txBody>
                    <a:bodyPr/>
                    <a:lstStyle/>
                    <a:p>
                      <a:pPr algn="ctr"/>
                      <a:r>
                        <a:rPr lang="en-US" sz="1600" b="0" dirty="0" smtClean="0">
                          <a:solidFill>
                            <a:srgbClr val="1C1C1C"/>
                          </a:solidFill>
                        </a:rPr>
                        <a:t>Network</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Link</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Physical</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bl>
          </a:graphicData>
        </a:graphic>
      </p:graphicFrame>
      <p:graphicFrame>
        <p:nvGraphicFramePr>
          <p:cNvPr id="6" name="Table 5"/>
          <p:cNvGraphicFramePr>
            <a:graphicFrameLocks noGrp="1"/>
          </p:cNvGraphicFramePr>
          <p:nvPr/>
        </p:nvGraphicFramePr>
        <p:xfrm>
          <a:off x="8508328" y="2090199"/>
          <a:ext cx="1386188" cy="1854200"/>
        </p:xfrm>
        <a:graphic>
          <a:graphicData uri="http://schemas.openxmlformats.org/drawingml/2006/table">
            <a:tbl>
              <a:tblPr firstRow="1" bandRow="1">
                <a:tableStyleId>{5C22544A-7EE6-4342-B048-85BDC9FD1C3A}</a:tableStyleId>
              </a:tblPr>
              <a:tblGrid>
                <a:gridCol w="1386188"/>
              </a:tblGrid>
              <a:tr h="370840">
                <a:tc>
                  <a:txBody>
                    <a:bodyPr/>
                    <a:lstStyle/>
                    <a:p>
                      <a:pPr algn="ctr"/>
                      <a:r>
                        <a:rPr lang="en-US" sz="1600" b="0" dirty="0" smtClean="0">
                          <a:solidFill>
                            <a:srgbClr val="1C1C1C"/>
                          </a:solidFill>
                        </a:rPr>
                        <a:t>Application</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Transport</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Network</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Link</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Physical</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bl>
          </a:graphicData>
        </a:graphic>
      </p:graphicFrame>
      <p:graphicFrame>
        <p:nvGraphicFramePr>
          <p:cNvPr id="7" name="Table 6"/>
          <p:cNvGraphicFramePr>
            <a:graphicFrameLocks noGrp="1"/>
          </p:cNvGraphicFramePr>
          <p:nvPr/>
        </p:nvGraphicFramePr>
        <p:xfrm>
          <a:off x="5369384" y="2090199"/>
          <a:ext cx="1386188" cy="1854200"/>
        </p:xfrm>
        <a:graphic>
          <a:graphicData uri="http://schemas.openxmlformats.org/drawingml/2006/table">
            <a:tbl>
              <a:tblPr firstRow="1" bandRow="1">
                <a:tableStyleId>{5C22544A-7EE6-4342-B048-85BDC9FD1C3A}</a:tableStyleId>
              </a:tblPr>
              <a:tblGrid>
                <a:gridCol w="1386188"/>
              </a:tblGrid>
              <a:tr h="370840">
                <a:tc>
                  <a:txBody>
                    <a:bodyPr/>
                    <a:lstStyle/>
                    <a:p>
                      <a:pPr algn="ctr"/>
                      <a:r>
                        <a:rPr lang="en-US" sz="1600" b="0" dirty="0" smtClean="0">
                          <a:solidFill>
                            <a:srgbClr val="1C1C1C"/>
                          </a:solidFill>
                        </a:rPr>
                        <a:t>Application</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Transport</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Network</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Link</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r h="370840">
                <a:tc>
                  <a:txBody>
                    <a:bodyPr/>
                    <a:lstStyle/>
                    <a:p>
                      <a:pPr algn="ctr"/>
                      <a:r>
                        <a:rPr lang="en-US" sz="1600" b="0" dirty="0" smtClean="0">
                          <a:solidFill>
                            <a:srgbClr val="1C1C1C"/>
                          </a:solidFill>
                        </a:rPr>
                        <a:t>Physical</a:t>
                      </a:r>
                      <a:endParaRPr lang="en-US" sz="1600" b="0" dirty="0">
                        <a:solidFill>
                          <a:srgbClr val="1C1C1C"/>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CC"/>
                    </a:solidFill>
                  </a:tcPr>
                </a:tc>
              </a:tr>
            </a:tbl>
          </a:graphicData>
        </a:graphic>
      </p:graphicFrame>
      <p:grpSp>
        <p:nvGrpSpPr>
          <p:cNvPr id="12" name="Group 11"/>
          <p:cNvGrpSpPr/>
          <p:nvPr/>
        </p:nvGrpSpPr>
        <p:grpSpPr>
          <a:xfrm>
            <a:off x="5754224" y="2362627"/>
            <a:ext cx="3884893" cy="1961971"/>
            <a:chOff x="5863480" y="1939260"/>
            <a:chExt cx="3884893" cy="1961971"/>
          </a:xfrm>
        </p:grpSpPr>
        <p:sp>
          <p:nvSpPr>
            <p:cNvPr id="8" name="Freeform 7"/>
            <p:cNvSpPr/>
            <p:nvPr/>
          </p:nvSpPr>
          <p:spPr bwMode="auto">
            <a:xfrm>
              <a:off x="6773885" y="1939260"/>
              <a:ext cx="1925641" cy="1802691"/>
            </a:xfrm>
            <a:custGeom>
              <a:avLst/>
              <a:gdLst>
                <a:gd name="connsiteX0" fmla="*/ 0 w 1925641"/>
                <a:gd name="connsiteY0" fmla="*/ 27313 h 1802691"/>
                <a:gd name="connsiteX1" fmla="*/ 13657 w 1925641"/>
                <a:gd name="connsiteY1" fmla="*/ 1789034 h 1802691"/>
                <a:gd name="connsiteX2" fmla="*/ 559938 w 1925641"/>
                <a:gd name="connsiteY2" fmla="*/ 1789034 h 1802691"/>
                <a:gd name="connsiteX3" fmla="*/ 546281 w 1925641"/>
                <a:gd name="connsiteY3" fmla="*/ 778434 h 1802691"/>
                <a:gd name="connsiteX4" fmla="*/ 1406674 w 1925641"/>
                <a:gd name="connsiteY4" fmla="*/ 778434 h 1802691"/>
                <a:gd name="connsiteX5" fmla="*/ 1393017 w 1925641"/>
                <a:gd name="connsiteY5" fmla="*/ 1802691 h 1802691"/>
                <a:gd name="connsiteX6" fmla="*/ 1925641 w 1925641"/>
                <a:gd name="connsiteY6" fmla="*/ 1802691 h 1802691"/>
                <a:gd name="connsiteX7" fmla="*/ 1911984 w 1925641"/>
                <a:gd name="connsiteY7" fmla="*/ 0 h 180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641" h="1802691">
                  <a:moveTo>
                    <a:pt x="0" y="27313"/>
                  </a:moveTo>
                  <a:lnTo>
                    <a:pt x="13657" y="1789034"/>
                  </a:lnTo>
                  <a:lnTo>
                    <a:pt x="559938" y="1789034"/>
                  </a:lnTo>
                  <a:lnTo>
                    <a:pt x="546281" y="778434"/>
                  </a:lnTo>
                  <a:lnTo>
                    <a:pt x="1406674" y="778434"/>
                  </a:lnTo>
                  <a:lnTo>
                    <a:pt x="1393017" y="1802691"/>
                  </a:lnTo>
                  <a:lnTo>
                    <a:pt x="1925641" y="1802691"/>
                  </a:lnTo>
                  <a:lnTo>
                    <a:pt x="1911984" y="0"/>
                  </a:lnTo>
                </a:path>
              </a:pathLst>
            </a:custGeom>
            <a:noFill/>
            <a:ln w="12700" cap="flat" cmpd="sng" algn="ctr">
              <a:solidFill>
                <a:schemeClr val="tx1"/>
              </a:solidFill>
              <a:prstDash val="solid"/>
              <a:round/>
              <a:headEnd type="oval"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9" name="TextBox 8"/>
            <p:cNvSpPr txBox="1"/>
            <p:nvPr/>
          </p:nvSpPr>
          <p:spPr>
            <a:xfrm>
              <a:off x="5863480" y="3531899"/>
              <a:ext cx="684803" cy="369332"/>
            </a:xfrm>
            <a:prstGeom prst="rect">
              <a:avLst/>
            </a:prstGeom>
            <a:noFill/>
          </p:spPr>
          <p:txBody>
            <a:bodyPr wrap="none" rtlCol="0" anchor="ctr">
              <a:spAutoFit/>
            </a:bodyPr>
            <a:lstStyle/>
            <a:p>
              <a:pPr algn="ctr"/>
              <a:r>
                <a:rPr lang="en-US" dirty="0" smtClean="0">
                  <a:latin typeface="+mn-lt"/>
                </a:rPr>
                <a:t>host</a:t>
              </a:r>
              <a:endParaRPr lang="en-US" dirty="0">
                <a:latin typeface="+mn-lt"/>
              </a:endParaRPr>
            </a:p>
          </p:txBody>
        </p:sp>
        <p:sp>
          <p:nvSpPr>
            <p:cNvPr id="10" name="TextBox 9"/>
            <p:cNvSpPr txBox="1"/>
            <p:nvPr/>
          </p:nvSpPr>
          <p:spPr>
            <a:xfrm>
              <a:off x="7299892" y="3531899"/>
              <a:ext cx="902811" cy="369332"/>
            </a:xfrm>
            <a:prstGeom prst="rect">
              <a:avLst/>
            </a:prstGeom>
            <a:noFill/>
          </p:spPr>
          <p:txBody>
            <a:bodyPr wrap="none" rtlCol="0" anchor="ctr">
              <a:spAutoFit/>
            </a:bodyPr>
            <a:lstStyle/>
            <a:p>
              <a:pPr algn="ctr"/>
              <a:r>
                <a:rPr lang="en-US" dirty="0" smtClean="0">
                  <a:latin typeface="+mn-lt"/>
                </a:rPr>
                <a:t>router</a:t>
              </a:r>
              <a:endParaRPr lang="en-US" dirty="0">
                <a:latin typeface="+mn-lt"/>
              </a:endParaRPr>
            </a:p>
          </p:txBody>
        </p:sp>
        <p:sp>
          <p:nvSpPr>
            <p:cNvPr id="11" name="TextBox 10"/>
            <p:cNvSpPr txBox="1"/>
            <p:nvPr/>
          </p:nvSpPr>
          <p:spPr>
            <a:xfrm>
              <a:off x="9063570" y="3531899"/>
              <a:ext cx="684803" cy="369332"/>
            </a:xfrm>
            <a:prstGeom prst="rect">
              <a:avLst/>
            </a:prstGeom>
            <a:noFill/>
          </p:spPr>
          <p:txBody>
            <a:bodyPr wrap="none" rtlCol="0" anchor="ctr">
              <a:spAutoFit/>
            </a:bodyPr>
            <a:lstStyle/>
            <a:p>
              <a:pPr algn="ctr"/>
              <a:r>
                <a:rPr lang="en-US" dirty="0" smtClean="0">
                  <a:latin typeface="+mn-lt"/>
                </a:rPr>
                <a:t>host</a:t>
              </a:r>
              <a:endParaRPr lang="en-US" dirty="0">
                <a:latin typeface="+mn-lt"/>
              </a:endParaRPr>
            </a:p>
          </p:txBody>
        </p:sp>
      </p:grpSp>
      <p:sp>
        <p:nvSpPr>
          <p:cNvPr id="13"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5044"/>
            <a:ext cx="9689267" cy="5535469"/>
          </a:xfrm>
        </p:spPr>
        <p:txBody>
          <a:bodyPr>
            <a:normAutofit/>
          </a:bodyPr>
          <a:lstStyle/>
          <a:p>
            <a:r>
              <a:rPr lang="en-US" dirty="0" smtClean="0"/>
              <a:t>Layers make network design more modular</a:t>
            </a:r>
          </a:p>
          <a:p>
            <a:pPr lvl="1"/>
            <a:r>
              <a:rPr lang="en-US" dirty="0" smtClean="0"/>
              <a:t>separate functions allowing different parts of a network to be changed without affecting other parts</a:t>
            </a:r>
          </a:p>
          <a:p>
            <a:pPr lvl="1"/>
            <a:r>
              <a:rPr lang="en-US" dirty="0" smtClean="0"/>
              <a:t>“layer violations” inhibit the ability to make changes</a:t>
            </a:r>
          </a:p>
          <a:p>
            <a:pPr lvl="1"/>
            <a:r>
              <a:rPr lang="en-US" dirty="0" smtClean="0"/>
              <a:t>layer violations have become common in modern internet</a:t>
            </a:r>
          </a:p>
          <a:p>
            <a:pPr lvl="2"/>
            <a:r>
              <a:rPr lang="en-US" dirty="0" smtClean="0"/>
              <a:t>firewalls, middle-boxes, cross-layer optimizations for better wireless performance</a:t>
            </a:r>
          </a:p>
          <a:p>
            <a:r>
              <a:rPr lang="en-US" dirty="0" smtClean="0"/>
              <a:t>As packets go “down the stack”, each layer adds its own packet header (encapsulation)</a:t>
            </a:r>
          </a:p>
          <a:p>
            <a:pPr lvl="1"/>
            <a:r>
              <a:rPr lang="en-US" dirty="0" smtClean="0"/>
              <a:t>UDP (alternatively TCP) adds 8 bytes (20) at transport layer</a:t>
            </a:r>
          </a:p>
          <a:p>
            <a:pPr lvl="1"/>
            <a:r>
              <a:rPr lang="en-US" dirty="0" smtClean="0"/>
              <a:t>IPv4 (alternatively IPv6) adds 20 bytes (40) at network layer</a:t>
            </a:r>
          </a:p>
          <a:p>
            <a:pPr lvl="1"/>
            <a:r>
              <a:rPr lang="en-US" dirty="0" smtClean="0"/>
              <a:t>Ethernet typically adds 26 bytes at link layer</a:t>
            </a:r>
          </a:p>
          <a:p>
            <a:r>
              <a:rPr lang="en-US" dirty="0" smtClean="0"/>
              <a:t>As packets go back “up the stack”, headers are removed (</a:t>
            </a:r>
            <a:r>
              <a:rPr lang="en-US" dirty="0" err="1" smtClean="0"/>
              <a:t>decapsulation</a:t>
            </a:r>
            <a:r>
              <a:rPr lang="en-US" dirty="0" smtClean="0"/>
              <a:t>) </a:t>
            </a:r>
            <a:endParaRPr lang="en-US" dirty="0"/>
          </a:p>
        </p:txBody>
      </p:sp>
      <p:sp>
        <p:nvSpPr>
          <p:cNvPr id="2" name="Title 1"/>
          <p:cNvSpPr>
            <a:spLocks noGrp="1"/>
          </p:cNvSpPr>
          <p:nvPr>
            <p:ph type="title"/>
          </p:nvPr>
        </p:nvSpPr>
        <p:spPr/>
        <p:txBody>
          <a:bodyPr/>
          <a:lstStyle/>
          <a:p>
            <a:r>
              <a:rPr lang="en-US" dirty="0" smtClean="0"/>
              <a:t>Layers and Encapsulation</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Internet designed with little thought for security</a:t>
            </a:r>
          </a:p>
          <a:p>
            <a:pPr lvl="1"/>
            <a:r>
              <a:rPr lang="en-US" dirty="0" smtClean="0"/>
              <a:t>designed for well-intentioned and cooperative users</a:t>
            </a:r>
          </a:p>
          <a:p>
            <a:pPr lvl="2"/>
            <a:r>
              <a:rPr lang="en-US" dirty="0" smtClean="0"/>
              <a:t>in the modern internet, reality is very different</a:t>
            </a:r>
          </a:p>
          <a:p>
            <a:r>
              <a:rPr lang="en-US" dirty="0" smtClean="0"/>
              <a:t>Variety of tools at disposal of “bad guys”</a:t>
            </a:r>
          </a:p>
          <a:p>
            <a:pPr lvl="1"/>
            <a:r>
              <a:rPr lang="en-US" dirty="0" smtClean="0"/>
              <a:t>insert malware on hosts via virus, worm, Trojan horse,...</a:t>
            </a:r>
          </a:p>
          <a:p>
            <a:pPr lvl="1"/>
            <a:r>
              <a:rPr lang="en-US" dirty="0" smtClean="0"/>
              <a:t>use malware to spy on users, steal passwords</a:t>
            </a:r>
          </a:p>
          <a:p>
            <a:pPr lvl="1"/>
            <a:r>
              <a:rPr lang="en-US" dirty="0" smtClean="0"/>
              <a:t>use subverted hosts to send spam, launch </a:t>
            </a:r>
            <a:r>
              <a:rPr lang="en-US" dirty="0" err="1" smtClean="0"/>
              <a:t>DDoS</a:t>
            </a:r>
            <a:r>
              <a:rPr lang="en-US" dirty="0" smtClean="0"/>
              <a:t> attacks</a:t>
            </a:r>
          </a:p>
          <a:p>
            <a:pPr lvl="1"/>
            <a:r>
              <a:rPr lang="en-US" dirty="0" smtClean="0"/>
              <a:t>evade detection using source-address spoofing</a:t>
            </a:r>
          </a:p>
          <a:p>
            <a:pPr lvl="1"/>
            <a:r>
              <a:rPr lang="en-US" dirty="0" smtClean="0"/>
              <a:t>eavesdrop on other users as packets pass through shared networks</a:t>
            </a:r>
          </a:p>
          <a:p>
            <a:pPr lvl="1"/>
            <a:r>
              <a:rPr lang="en-US" dirty="0" smtClean="0"/>
              <a:t>record and playback encrypted passwords</a:t>
            </a:r>
          </a:p>
          <a:p>
            <a:r>
              <a:rPr lang="en-US" dirty="0" smtClean="0"/>
              <a:t>Defenses</a:t>
            </a:r>
          </a:p>
          <a:p>
            <a:pPr lvl="1"/>
            <a:r>
              <a:rPr lang="en-US" dirty="0" smtClean="0"/>
              <a:t>keep up with security patches</a:t>
            </a:r>
          </a:p>
          <a:p>
            <a:pPr lvl="1"/>
            <a:r>
              <a:rPr lang="en-US" dirty="0" smtClean="0"/>
              <a:t>virus/malware detection and removal</a:t>
            </a:r>
          </a:p>
          <a:p>
            <a:pPr lvl="1"/>
            <a:r>
              <a:rPr lang="en-US" dirty="0" smtClean="0"/>
              <a:t>use strong encryption for all sensitive information</a:t>
            </a:r>
            <a:endParaRPr lang="en-US" dirty="0"/>
          </a:p>
        </p:txBody>
      </p:sp>
      <p:sp>
        <p:nvSpPr>
          <p:cNvPr id="2" name="Title 1"/>
          <p:cNvSpPr>
            <a:spLocks noGrp="1"/>
          </p:cNvSpPr>
          <p:nvPr>
            <p:ph type="title"/>
          </p:nvPr>
        </p:nvSpPr>
        <p:spPr/>
        <p:txBody>
          <a:bodyPr/>
          <a:lstStyle/>
          <a:p>
            <a:r>
              <a:rPr lang="en-US" dirty="0" smtClean="0"/>
              <a:t>Internet Security (or Insecurity)</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ClrTx/>
              <a:buSzPct val="100000"/>
              <a:buFont typeface="+mj-lt"/>
              <a:buAutoNum type="arabicPeriod"/>
            </a:pPr>
            <a:r>
              <a:rPr lang="en-US" sz="2400" dirty="0" smtClean="0"/>
              <a:t>Which of the following are </a:t>
            </a:r>
            <a:r>
              <a:rPr lang="en-US" sz="2400" i="1" dirty="0" smtClean="0"/>
              <a:t>not </a:t>
            </a:r>
            <a:r>
              <a:rPr lang="en-US" sz="2400" dirty="0" smtClean="0"/>
              <a:t>valid IPv4 addresses?</a:t>
            </a:r>
          </a:p>
          <a:p>
            <a:pPr marL="511175" lvl="1" indent="0">
              <a:buNone/>
            </a:pPr>
            <a:r>
              <a:rPr lang="en-US" sz="2000" i="1" dirty="0" smtClean="0"/>
              <a:t>a</a:t>
            </a:r>
            <a:r>
              <a:rPr lang="en-US" sz="2000" dirty="0" smtClean="0"/>
              <a:t>) 12.34.5.57      </a:t>
            </a:r>
            <a:r>
              <a:rPr lang="en-US" sz="2000" i="1" dirty="0" smtClean="0"/>
              <a:t>b</a:t>
            </a:r>
            <a:r>
              <a:rPr lang="en-US" sz="2000" dirty="0" smtClean="0"/>
              <a:t>) 134.25.321.44      </a:t>
            </a:r>
            <a:r>
              <a:rPr lang="en-US" sz="2000" i="1" dirty="0" smtClean="0"/>
              <a:t>c</a:t>
            </a:r>
            <a:r>
              <a:rPr lang="en-US" sz="2000" dirty="0" smtClean="0"/>
              <a:t>) 0x23fed97c</a:t>
            </a:r>
          </a:p>
          <a:p>
            <a:pPr marL="968375" lvl="1" indent="-457200">
              <a:buAutoNum type="alphaLcParenR" startAt="4"/>
            </a:pPr>
            <a:r>
              <a:rPr lang="en-US" sz="2000" dirty="0" smtClean="0"/>
              <a:t>0.0.0.0          </a:t>
            </a:r>
            <a:r>
              <a:rPr lang="en-US" sz="2000" i="1" dirty="0" smtClean="0"/>
              <a:t>e</a:t>
            </a:r>
            <a:r>
              <a:rPr lang="en-US" sz="2000" dirty="0" smtClean="0"/>
              <a:t>) 0x1435c984b            </a:t>
            </a:r>
            <a:r>
              <a:rPr lang="en-US" sz="2000" i="1" dirty="0" smtClean="0"/>
              <a:t>f</a:t>
            </a:r>
            <a:r>
              <a:rPr lang="en-US" sz="2000" dirty="0" smtClean="0"/>
              <a:t>) 275.31.48.21</a:t>
            </a:r>
          </a:p>
          <a:p>
            <a:pPr marL="511175" lvl="1" indent="0">
              <a:buNone/>
            </a:pPr>
            <a:endParaRPr lang="en-US" sz="2000" dirty="0" smtClean="0"/>
          </a:p>
          <a:p>
            <a:pPr marL="511175" lvl="1" indent="0">
              <a:buNone/>
            </a:pPr>
            <a:endParaRPr lang="en-US" sz="2000" dirty="0"/>
          </a:p>
        </p:txBody>
      </p:sp>
      <p:sp>
        <p:nvSpPr>
          <p:cNvPr id="2" name="Title 1"/>
          <p:cNvSpPr>
            <a:spLocks noGrp="1"/>
          </p:cNvSpPr>
          <p:nvPr>
            <p:ph type="title"/>
          </p:nvPr>
        </p:nvSpPr>
        <p:spPr/>
        <p:txBody>
          <a:bodyPr/>
          <a:lstStyle/>
          <a:p>
            <a:r>
              <a:rPr lang="en-US" dirty="0" smtClean="0"/>
              <a:t>Exercises</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33</a:t>
            </a:fld>
            <a:endParaRPr lang="en-US" dirty="0"/>
          </a:p>
        </p:txBody>
      </p:sp>
    </p:spTree>
    <p:extLst>
      <p:ext uri="{BB962C8B-B14F-4D97-AF65-F5344CB8AC3E}">
        <p14:creationId xmlns="" xmlns:p14="http://schemas.microsoft.com/office/powerpoint/2010/main" val="39047839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ClrTx/>
              <a:buSzPct val="100000"/>
              <a:buFont typeface="+mj-lt"/>
              <a:buAutoNum type="arabicPeriod"/>
            </a:pPr>
            <a:r>
              <a:rPr lang="en-US" sz="2400" dirty="0" smtClean="0"/>
              <a:t>Which of the following are </a:t>
            </a:r>
            <a:r>
              <a:rPr lang="en-US" sz="2400" i="1" dirty="0" smtClean="0"/>
              <a:t>not </a:t>
            </a:r>
            <a:r>
              <a:rPr lang="en-US" sz="2400" dirty="0" smtClean="0"/>
              <a:t>valid IPv4 addresses?</a:t>
            </a:r>
          </a:p>
          <a:p>
            <a:pPr marL="511175" lvl="1" indent="0">
              <a:buNone/>
            </a:pPr>
            <a:r>
              <a:rPr lang="en-US" sz="2000" i="1" dirty="0" smtClean="0"/>
              <a:t>a</a:t>
            </a:r>
            <a:r>
              <a:rPr lang="en-US" sz="2000" dirty="0" smtClean="0"/>
              <a:t>) 12.34.5.57    </a:t>
            </a:r>
            <a:r>
              <a:rPr lang="en-US" sz="2000" i="1" dirty="0" smtClean="0"/>
              <a:t>b</a:t>
            </a:r>
            <a:r>
              <a:rPr lang="en-US" sz="2000" dirty="0" smtClean="0"/>
              <a:t>) 134.25.</a:t>
            </a:r>
            <a:r>
              <a:rPr lang="en-US" sz="2000" b="1" dirty="0" smtClean="0">
                <a:solidFill>
                  <a:srgbClr val="FF0000"/>
                </a:solidFill>
              </a:rPr>
              <a:t>321</a:t>
            </a:r>
            <a:r>
              <a:rPr lang="en-US" sz="2000" dirty="0" smtClean="0"/>
              <a:t>.44    </a:t>
            </a:r>
            <a:r>
              <a:rPr lang="en-US" sz="2000" i="1" dirty="0" smtClean="0"/>
              <a:t>c</a:t>
            </a:r>
            <a:r>
              <a:rPr lang="en-US" sz="2000" dirty="0" smtClean="0"/>
              <a:t>) 0x23fed97c = 35.254.217.23</a:t>
            </a:r>
          </a:p>
          <a:p>
            <a:pPr marL="968375" lvl="1" indent="-457200">
              <a:buAutoNum type="alphaLcParenR" startAt="4"/>
            </a:pPr>
            <a:r>
              <a:rPr lang="en-US" sz="2000" dirty="0" smtClean="0"/>
              <a:t>0.0.0.0        </a:t>
            </a:r>
            <a:r>
              <a:rPr lang="en-US" sz="2000" i="1" dirty="0" smtClean="0"/>
              <a:t>e</a:t>
            </a:r>
            <a:r>
              <a:rPr lang="en-US" sz="2000" dirty="0" smtClean="0"/>
              <a:t>) 0x</a:t>
            </a:r>
            <a:r>
              <a:rPr lang="en-US" sz="2000" b="1" dirty="0" smtClean="0">
                <a:solidFill>
                  <a:srgbClr val="FF0000"/>
                </a:solidFill>
              </a:rPr>
              <a:t>1435c984b</a:t>
            </a:r>
            <a:r>
              <a:rPr lang="en-US" sz="2000" dirty="0" smtClean="0"/>
              <a:t>      </a:t>
            </a:r>
            <a:r>
              <a:rPr lang="en-US" sz="2000" i="1" dirty="0" smtClean="0"/>
              <a:t>f</a:t>
            </a:r>
            <a:r>
              <a:rPr lang="en-US" sz="2000" dirty="0" smtClean="0"/>
              <a:t>) </a:t>
            </a:r>
            <a:r>
              <a:rPr lang="en-US" sz="2000" b="1" dirty="0" smtClean="0">
                <a:solidFill>
                  <a:srgbClr val="FF0000"/>
                </a:solidFill>
              </a:rPr>
              <a:t>275</a:t>
            </a:r>
            <a:r>
              <a:rPr lang="en-US" sz="2000" dirty="0" smtClean="0"/>
              <a:t>.31.48.21</a:t>
            </a:r>
          </a:p>
          <a:p>
            <a:pPr marL="511175" lvl="1" indent="0">
              <a:buNone/>
            </a:pPr>
            <a:endParaRPr lang="en-US" sz="2000" dirty="0" smtClean="0"/>
          </a:p>
          <a:p>
            <a:pPr marL="511175" lvl="1" indent="0">
              <a:buNone/>
            </a:pPr>
            <a:r>
              <a:rPr lang="en-US" sz="2000" i="1" dirty="0" smtClean="0"/>
              <a:t>both b) and f) have numbers greater than 255, which is not possible given the 8-bit limitation of each number in a 32-bit IP address.</a:t>
            </a:r>
          </a:p>
          <a:p>
            <a:pPr marL="511175" lvl="1" indent="0">
              <a:buNone/>
            </a:pPr>
            <a:r>
              <a:rPr lang="en-US" sz="2000" i="1" dirty="0" smtClean="0"/>
              <a:t>e) involves 9 hex characters, which is too many for a 32-bit address.</a:t>
            </a:r>
          </a:p>
          <a:p>
            <a:pPr marL="511175" lvl="1" indent="0">
              <a:buNone/>
            </a:pPr>
            <a:endParaRPr lang="en-US" sz="2000" dirty="0"/>
          </a:p>
        </p:txBody>
      </p:sp>
      <p:sp>
        <p:nvSpPr>
          <p:cNvPr id="2" name="Title 1"/>
          <p:cNvSpPr>
            <a:spLocks noGrp="1"/>
          </p:cNvSpPr>
          <p:nvPr>
            <p:ph type="title"/>
          </p:nvPr>
        </p:nvSpPr>
        <p:spPr/>
        <p:txBody>
          <a:bodyPr/>
          <a:lstStyle/>
          <a:p>
            <a:r>
              <a:rPr lang="en-US" dirty="0" smtClean="0"/>
              <a:t>Exercises</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34</a:t>
            </a:fld>
            <a:endParaRPr lang="en-US" dirty="0"/>
          </a:p>
        </p:txBody>
      </p:sp>
    </p:spTree>
    <p:extLst>
      <p:ext uri="{BB962C8B-B14F-4D97-AF65-F5344CB8AC3E}">
        <p14:creationId xmlns="" xmlns:p14="http://schemas.microsoft.com/office/powerpoint/2010/main" val="406491708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ClrTx/>
              <a:buSzPct val="100000"/>
              <a:buFont typeface="+mj-lt"/>
              <a:buAutoNum type="arabicPeriod" startAt="2"/>
            </a:pPr>
            <a:r>
              <a:rPr lang="en-US" sz="2400" dirty="0" smtClean="0"/>
              <a:t>Suppose that 100 packets arrive at a router </a:t>
            </a:r>
            <a:r>
              <a:rPr lang="en-US" sz="2400" i="1" dirty="0" smtClean="0"/>
              <a:t>all at the same time</a:t>
            </a:r>
            <a:r>
              <a:rPr lang="en-US" sz="2400" dirty="0" smtClean="0"/>
              <a:t>, and must be sent out on the same output link. If it takes 5 </a:t>
            </a:r>
            <a:r>
              <a:rPr lang="en-US" sz="2400" dirty="0" err="1" smtClean="0">
                <a:latin typeface="Symbol" charset="2"/>
                <a:cs typeface="Symbol" charset="2"/>
              </a:rPr>
              <a:t>m</a:t>
            </a:r>
            <a:r>
              <a:rPr lang="en-US" sz="2400" dirty="0" err="1" smtClean="0"/>
              <a:t>s</a:t>
            </a:r>
            <a:r>
              <a:rPr lang="en-US" sz="2400" dirty="0" smtClean="0"/>
              <a:t> to transmit one packet, what is the maximum delay experienced by the arriving packets? What is the minimum delay? What is the average delay?</a:t>
            </a:r>
          </a:p>
          <a:p>
            <a:pPr marL="0" indent="0">
              <a:buClrTx/>
              <a:buSzPct val="100000"/>
              <a:buNone/>
            </a:pPr>
            <a:endParaRPr lang="en-US" sz="2400" dirty="0" smtClean="0"/>
          </a:p>
        </p:txBody>
      </p:sp>
      <p:sp>
        <p:nvSpPr>
          <p:cNvPr id="2" name="Title 1"/>
          <p:cNvSpPr>
            <a:spLocks noGrp="1"/>
          </p:cNvSpPr>
          <p:nvPr>
            <p:ph type="title"/>
          </p:nvPr>
        </p:nvSpPr>
        <p:spPr/>
        <p:txBody>
          <a:bodyPr/>
          <a:lstStyle/>
          <a:p>
            <a:r>
              <a:rPr lang="en-US" dirty="0" smtClean="0"/>
              <a:t>Exercises</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35</a:t>
            </a:fld>
            <a:endParaRPr lang="en-US" dirty="0"/>
          </a:p>
        </p:txBody>
      </p:sp>
    </p:spTree>
    <p:extLst>
      <p:ext uri="{BB962C8B-B14F-4D97-AF65-F5344CB8AC3E}">
        <p14:creationId xmlns="" xmlns:p14="http://schemas.microsoft.com/office/powerpoint/2010/main" val="3904783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ClrTx/>
              <a:buSzPct val="100000"/>
              <a:buFont typeface="+mj-lt"/>
              <a:buAutoNum type="arabicPeriod" startAt="2"/>
            </a:pPr>
            <a:r>
              <a:rPr lang="en-US" sz="2400" dirty="0" smtClean="0"/>
              <a:t>Suppose that 100 packets arrive at a router </a:t>
            </a:r>
            <a:r>
              <a:rPr lang="en-US" sz="2400" i="1" dirty="0" smtClean="0"/>
              <a:t>all at the same time</a:t>
            </a:r>
            <a:r>
              <a:rPr lang="en-US" sz="2400" dirty="0" smtClean="0"/>
              <a:t>, and must be sent out on the same output link. If it takes 5 </a:t>
            </a:r>
            <a:r>
              <a:rPr lang="en-US" sz="2400" dirty="0" err="1" smtClean="0">
                <a:latin typeface="Symbol" charset="2"/>
                <a:cs typeface="Symbol" charset="2"/>
              </a:rPr>
              <a:t>m</a:t>
            </a:r>
            <a:r>
              <a:rPr lang="en-US" sz="2400" dirty="0" err="1" smtClean="0"/>
              <a:t>s</a:t>
            </a:r>
            <a:r>
              <a:rPr lang="en-US" sz="2400" dirty="0" smtClean="0"/>
              <a:t> to transmit one packet, what is the maximum delay experienced by the arriving packets? What is the minimum delay? What is the average delay?</a:t>
            </a:r>
          </a:p>
          <a:p>
            <a:pPr marL="450850" indent="-450850">
              <a:buClrTx/>
              <a:buSzPct val="100000"/>
              <a:buFont typeface="+mj-lt"/>
              <a:buAutoNum type="arabicPeriod" startAt="2"/>
            </a:pPr>
            <a:endParaRPr lang="en-US" sz="2400" dirty="0" smtClean="0"/>
          </a:p>
          <a:p>
            <a:pPr marL="450850" indent="-450850">
              <a:buClrTx/>
              <a:buSzPct val="100000"/>
              <a:buNone/>
            </a:pPr>
            <a:r>
              <a:rPr lang="en-US" sz="2400" dirty="0" smtClean="0"/>
              <a:t>	</a:t>
            </a:r>
            <a:r>
              <a:rPr lang="en-US" sz="2400" i="1" dirty="0" smtClean="0"/>
              <a:t>If you have 100 packets waiting, the delay of the first is 5</a:t>
            </a:r>
            <a:r>
              <a:rPr lang="en-US" sz="2400" i="1" dirty="0" smtClean="0">
                <a:latin typeface="Symbol" charset="2"/>
                <a:cs typeface="Symbol" charset="2"/>
              </a:rPr>
              <a:t>m</a:t>
            </a:r>
            <a:r>
              <a:rPr lang="en-US" sz="2400" i="1" dirty="0" smtClean="0"/>
              <a:t>secs, the delay of the last is 500</a:t>
            </a:r>
            <a:r>
              <a:rPr lang="en-US" sz="2400" i="1" dirty="0" smtClean="0">
                <a:latin typeface="Symbol" charset="2"/>
                <a:cs typeface="Symbol" charset="2"/>
              </a:rPr>
              <a:t>m</a:t>
            </a:r>
            <a:r>
              <a:rPr lang="en-US" sz="2400" i="1" dirty="0" smtClean="0"/>
              <a:t>secs, and the average delay is 252.5</a:t>
            </a:r>
            <a:r>
              <a:rPr lang="en-US" sz="2400" i="1" dirty="0" smtClean="0">
                <a:latin typeface="Symbol" charset="2"/>
                <a:cs typeface="Symbol" charset="2"/>
              </a:rPr>
              <a:t>m</a:t>
            </a:r>
            <a:r>
              <a:rPr lang="en-US" sz="2400" i="1" dirty="0" smtClean="0"/>
              <a:t>secs</a:t>
            </a:r>
            <a:endParaRPr lang="en-US" sz="2400" i="1" dirty="0"/>
          </a:p>
        </p:txBody>
      </p:sp>
      <p:sp>
        <p:nvSpPr>
          <p:cNvPr id="2" name="Title 1"/>
          <p:cNvSpPr>
            <a:spLocks noGrp="1"/>
          </p:cNvSpPr>
          <p:nvPr>
            <p:ph type="title"/>
          </p:nvPr>
        </p:nvSpPr>
        <p:spPr/>
        <p:txBody>
          <a:bodyPr/>
          <a:lstStyle/>
          <a:p>
            <a:r>
              <a:rPr lang="en-US" dirty="0" smtClean="0"/>
              <a:t>Exercises</a:t>
            </a:r>
            <a:endParaRPr lang="en-US" dirty="0"/>
          </a:p>
        </p:txBody>
      </p:sp>
      <p:sp>
        <p:nvSpPr>
          <p:cNvPr id="4"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36</a:t>
            </a:fld>
            <a:endParaRPr lang="en-US" dirty="0"/>
          </a:p>
        </p:txBody>
      </p:sp>
    </p:spTree>
    <p:extLst>
      <p:ext uri="{BB962C8B-B14F-4D97-AF65-F5344CB8AC3E}">
        <p14:creationId xmlns="" xmlns:p14="http://schemas.microsoft.com/office/powerpoint/2010/main" val="33611627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ClrTx/>
              <a:buSzPct val="100000"/>
              <a:buFont typeface="+mj-lt"/>
              <a:buAutoNum type="arabicPeriod" startAt="3"/>
            </a:pPr>
            <a:r>
              <a:rPr lang="en-US" sz="2400" dirty="0" smtClean="0"/>
              <a:t>Consider the network path shown below. What is the total end-to-end delay for a packet sent from </a:t>
            </a:r>
            <a:r>
              <a:rPr lang="en-US" sz="2400" i="1" dirty="0" smtClean="0"/>
              <a:t>A</a:t>
            </a:r>
            <a:r>
              <a:rPr lang="en-US" sz="2400" dirty="0" smtClean="0"/>
              <a:t> to </a:t>
            </a:r>
            <a:r>
              <a:rPr lang="en-US" sz="2400" i="1" dirty="0" smtClean="0"/>
              <a:t>B</a:t>
            </a:r>
            <a:r>
              <a:rPr lang="en-US" sz="2400" dirty="0" smtClean="0"/>
              <a:t>? </a:t>
            </a:r>
          </a:p>
          <a:p>
            <a:pPr marL="377825" lvl="1" indent="0">
              <a:buSzPct val="100000"/>
              <a:buNone/>
            </a:pPr>
            <a:r>
              <a:rPr lang="en-US" sz="2000" dirty="0" smtClean="0"/>
              <a:t>Labels above the links denote their transmission rates (so the middle link has a rate of 1 Gb/s, </a:t>
            </a:r>
            <a:r>
              <a:rPr lang="en-US" sz="2000" i="1" dirty="0" smtClean="0"/>
              <a:t>i.e</a:t>
            </a:r>
            <a:r>
              <a:rPr lang="en-US" sz="2000" dirty="0" smtClean="0"/>
              <a:t>., 10</a:t>
            </a:r>
            <a:r>
              <a:rPr lang="en-US" sz="2000" baseline="30000" dirty="0" smtClean="0"/>
              <a:t>9</a:t>
            </a:r>
            <a:r>
              <a:rPr lang="en-US" sz="2000" dirty="0" smtClean="0"/>
              <a:t> bits/sec). The labels below the links are their lengths in km (signals propagate at 200,000 km/sec). Traffic intensities are shown at the left end of each link. The average packet length is 250 bytes</a:t>
            </a:r>
            <a:r>
              <a:rPr lang="en-US" sz="2000" dirty="0"/>
              <a:t>. Assume infinite queues at each node.</a:t>
            </a:r>
          </a:p>
          <a:p>
            <a:pPr marL="377825" lvl="1" indent="0">
              <a:buSzPct val="100000"/>
              <a:buNone/>
            </a:pPr>
            <a:endParaRPr lang="en-US" sz="2000" dirty="0" smtClean="0"/>
          </a:p>
          <a:p>
            <a:pPr marL="450850" indent="-450850">
              <a:buClrTx/>
              <a:buSzPct val="100000"/>
              <a:buFont typeface="+mj-lt"/>
              <a:buAutoNum type="arabicPeriod" startAt="3"/>
            </a:pPr>
            <a:endParaRPr lang="en-US" sz="2400" dirty="0" smtClean="0"/>
          </a:p>
          <a:p>
            <a:pPr marL="450850" indent="-450850">
              <a:buClrTx/>
              <a:buSzPct val="100000"/>
              <a:buFont typeface="+mj-lt"/>
              <a:buAutoNum type="arabicPeriod" startAt="3"/>
            </a:pPr>
            <a:endParaRPr lang="en-US" sz="2400" dirty="0"/>
          </a:p>
          <a:p>
            <a:pPr marL="1527175" lvl="3" indent="-450850">
              <a:buSzPct val="100000"/>
            </a:pPr>
            <a:endParaRPr lang="en-US" sz="1600" dirty="0" smtClean="0"/>
          </a:p>
          <a:p>
            <a:pPr marL="1852613" lvl="4" indent="-457200">
              <a:buSzPct val="100000"/>
            </a:pPr>
            <a:endParaRPr lang="en-US" dirty="0" smtClean="0"/>
          </a:p>
        </p:txBody>
      </p:sp>
      <p:sp>
        <p:nvSpPr>
          <p:cNvPr id="2" name="Title 1"/>
          <p:cNvSpPr>
            <a:spLocks noGrp="1"/>
          </p:cNvSpPr>
          <p:nvPr>
            <p:ph type="title"/>
          </p:nvPr>
        </p:nvSpPr>
        <p:spPr/>
        <p:txBody>
          <a:bodyPr/>
          <a:lstStyle/>
          <a:p>
            <a:r>
              <a:rPr lang="en-US" dirty="0" smtClean="0"/>
              <a:t>Exercises</a:t>
            </a:r>
            <a:endParaRPr lang="en-US" dirty="0"/>
          </a:p>
        </p:txBody>
      </p:sp>
      <p:grpSp>
        <p:nvGrpSpPr>
          <p:cNvPr id="4" name="Group 51"/>
          <p:cNvGrpSpPr/>
          <p:nvPr/>
        </p:nvGrpSpPr>
        <p:grpSpPr>
          <a:xfrm>
            <a:off x="343304" y="4285183"/>
            <a:ext cx="9447810" cy="1143693"/>
            <a:chOff x="343304" y="4851428"/>
            <a:chExt cx="9447810" cy="1143693"/>
          </a:xfrm>
        </p:grpSpPr>
        <p:grpSp>
          <p:nvGrpSpPr>
            <p:cNvPr id="5" name="Group 42"/>
            <p:cNvGrpSpPr/>
            <p:nvPr/>
          </p:nvGrpSpPr>
          <p:grpSpPr>
            <a:xfrm>
              <a:off x="343304" y="4851428"/>
              <a:ext cx="9447810" cy="1093140"/>
              <a:chOff x="343304" y="4353103"/>
              <a:chExt cx="9447810" cy="1093140"/>
            </a:xfrm>
          </p:grpSpPr>
          <p:pic>
            <p:nvPicPr>
              <p:cNvPr id="11" name="Picture 10"/>
              <p:cNvPicPr>
                <a:picLocks noChangeAspect="1"/>
              </p:cNvPicPr>
              <p:nvPr/>
            </p:nvPicPr>
            <p:blipFill>
              <a:blip r:embed="rId3" cstate="print"/>
              <a:stretch>
                <a:fillRect/>
              </a:stretch>
            </p:blipFill>
            <p:spPr>
              <a:xfrm>
                <a:off x="343304" y="4353103"/>
                <a:ext cx="1009806" cy="1009806"/>
              </a:xfrm>
              <a:prstGeom prst="rect">
                <a:avLst/>
              </a:prstGeom>
            </p:spPr>
          </p:pic>
          <p:pic>
            <p:nvPicPr>
              <p:cNvPr id="12" name="Picture 11"/>
              <p:cNvPicPr>
                <a:picLocks noChangeAspect="1"/>
              </p:cNvPicPr>
              <p:nvPr/>
            </p:nvPicPr>
            <p:blipFill>
              <a:blip r:embed="rId4" cstate="print"/>
              <a:stretch>
                <a:fillRect/>
              </a:stretch>
            </p:blipFill>
            <p:spPr>
              <a:xfrm>
                <a:off x="8938749" y="4408459"/>
                <a:ext cx="852365" cy="852365"/>
              </a:xfrm>
              <a:prstGeom prst="rect">
                <a:avLst/>
              </a:prstGeom>
            </p:spPr>
          </p:pic>
          <p:sp>
            <p:nvSpPr>
              <p:cNvPr id="13" name="TextBox 12"/>
              <p:cNvSpPr txBox="1"/>
              <p:nvPr/>
            </p:nvSpPr>
            <p:spPr>
              <a:xfrm>
                <a:off x="1500307" y="4444580"/>
                <a:ext cx="657151" cy="369332"/>
              </a:xfrm>
              <a:prstGeom prst="rect">
                <a:avLst/>
              </a:prstGeom>
              <a:noFill/>
            </p:spPr>
            <p:txBody>
              <a:bodyPr wrap="none" rtlCol="0" anchor="ctr">
                <a:spAutoFit/>
              </a:bodyPr>
              <a:lstStyle/>
              <a:p>
                <a:pPr algn="ctr"/>
                <a:r>
                  <a:rPr lang="en-US" dirty="0" smtClean="0">
                    <a:latin typeface="+mn-lt"/>
                  </a:rPr>
                  <a:t>10G</a:t>
                </a:r>
                <a:endParaRPr lang="en-US" dirty="0">
                  <a:latin typeface="+mn-lt"/>
                </a:endParaRPr>
              </a:p>
            </p:txBody>
          </p:sp>
          <p:sp>
            <p:nvSpPr>
              <p:cNvPr id="14" name="TextBox 13"/>
              <p:cNvSpPr txBox="1"/>
              <p:nvPr/>
            </p:nvSpPr>
            <p:spPr>
              <a:xfrm>
                <a:off x="2500043" y="5076911"/>
                <a:ext cx="731289" cy="369332"/>
              </a:xfrm>
              <a:prstGeom prst="rect">
                <a:avLst/>
              </a:prstGeom>
              <a:noFill/>
            </p:spPr>
            <p:txBody>
              <a:bodyPr wrap="none" rtlCol="0" anchor="ctr">
                <a:spAutoFit/>
              </a:bodyPr>
              <a:lstStyle/>
              <a:p>
                <a:pPr algn="ctr"/>
                <a:r>
                  <a:rPr lang="en-US" i="1" dirty="0" smtClean="0">
                    <a:latin typeface="+mn-lt"/>
                    <a:sym typeface="Symbol"/>
                  </a:rPr>
                  <a:t></a:t>
                </a:r>
                <a:r>
                  <a:rPr lang="en-US" dirty="0" smtClean="0">
                    <a:latin typeface="+mn-lt"/>
                  </a:rPr>
                  <a:t>=.9</a:t>
                </a:r>
                <a:endParaRPr lang="en-US" dirty="0">
                  <a:latin typeface="+mn-lt"/>
                </a:endParaRPr>
              </a:p>
            </p:txBody>
          </p:sp>
          <p:cxnSp>
            <p:nvCxnSpPr>
              <p:cNvPr id="16" name="Straight Arrow Connector 15"/>
              <p:cNvCxnSpPr>
                <a:stCxn id="11" idx="3"/>
                <a:endCxn id="19" idx="2"/>
              </p:cNvCxnSpPr>
              <p:nvPr/>
            </p:nvCxnSpPr>
            <p:spPr bwMode="auto">
              <a:xfrm flipV="1">
                <a:off x="1353110" y="4850546"/>
                <a:ext cx="1066198" cy="7460"/>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18" name="Oval 17"/>
            <p:cNvSpPr/>
            <p:nvPr/>
          </p:nvSpPr>
          <p:spPr bwMode="auto">
            <a:xfrm>
              <a:off x="7668902" y="5176176"/>
              <a:ext cx="321548" cy="321548"/>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9" name="Oval 18"/>
            <p:cNvSpPr/>
            <p:nvPr/>
          </p:nvSpPr>
          <p:spPr bwMode="auto">
            <a:xfrm>
              <a:off x="2419308" y="5095843"/>
              <a:ext cx="506056" cy="506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0" name="Oval 19"/>
            <p:cNvSpPr/>
            <p:nvPr/>
          </p:nvSpPr>
          <p:spPr bwMode="auto">
            <a:xfrm>
              <a:off x="6092651" y="5087489"/>
              <a:ext cx="506056" cy="506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1" name="Oval 20"/>
            <p:cNvSpPr/>
            <p:nvPr/>
          </p:nvSpPr>
          <p:spPr bwMode="auto">
            <a:xfrm>
              <a:off x="4187148" y="5095213"/>
              <a:ext cx="506056" cy="506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22" name="Straight Arrow Connector 21"/>
            <p:cNvCxnSpPr>
              <a:stCxn id="19" idx="6"/>
              <a:endCxn id="21" idx="2"/>
            </p:cNvCxnSpPr>
            <p:nvPr/>
          </p:nvCxnSpPr>
          <p:spPr bwMode="auto">
            <a:xfrm flipV="1">
              <a:off x="2925364" y="5348241"/>
              <a:ext cx="1261784" cy="630"/>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3" name="Straight Arrow Connector 22"/>
            <p:cNvCxnSpPr>
              <a:stCxn id="21" idx="6"/>
              <a:endCxn id="20" idx="2"/>
            </p:cNvCxnSpPr>
            <p:nvPr/>
          </p:nvCxnSpPr>
          <p:spPr bwMode="auto">
            <a:xfrm flipV="1">
              <a:off x="4693204" y="5340517"/>
              <a:ext cx="1399447" cy="7724"/>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4" name="Straight Arrow Connector 23"/>
            <p:cNvCxnSpPr>
              <a:stCxn id="20" idx="6"/>
              <a:endCxn id="18" idx="2"/>
            </p:cNvCxnSpPr>
            <p:nvPr/>
          </p:nvCxnSpPr>
          <p:spPr bwMode="auto">
            <a:xfrm flipV="1">
              <a:off x="6598707" y="5336950"/>
              <a:ext cx="1070195" cy="3567"/>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5" name="Straight Arrow Connector 24"/>
            <p:cNvCxnSpPr>
              <a:stCxn id="18" idx="6"/>
              <a:endCxn id="12" idx="1"/>
            </p:cNvCxnSpPr>
            <p:nvPr/>
          </p:nvCxnSpPr>
          <p:spPr bwMode="auto">
            <a:xfrm flipV="1">
              <a:off x="7990450" y="5332967"/>
              <a:ext cx="948299" cy="3983"/>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36" name="TextBox 35"/>
            <p:cNvSpPr txBox="1"/>
            <p:nvPr/>
          </p:nvSpPr>
          <p:spPr>
            <a:xfrm>
              <a:off x="3221276" y="4934550"/>
              <a:ext cx="510401" cy="369332"/>
            </a:xfrm>
            <a:prstGeom prst="rect">
              <a:avLst/>
            </a:prstGeom>
            <a:noFill/>
          </p:spPr>
          <p:txBody>
            <a:bodyPr wrap="none" rtlCol="0" anchor="ctr">
              <a:spAutoFit/>
            </a:bodyPr>
            <a:lstStyle/>
            <a:p>
              <a:pPr algn="ctr"/>
              <a:r>
                <a:rPr lang="en-US" dirty="0" smtClean="0">
                  <a:latin typeface="+mn-lt"/>
                </a:rPr>
                <a:t>1G</a:t>
              </a:r>
              <a:endParaRPr lang="en-US" dirty="0">
                <a:latin typeface="+mn-lt"/>
              </a:endParaRPr>
            </a:p>
          </p:txBody>
        </p:sp>
        <p:sp>
          <p:nvSpPr>
            <p:cNvPr id="37" name="TextBox 36"/>
            <p:cNvSpPr txBox="1"/>
            <p:nvPr/>
          </p:nvSpPr>
          <p:spPr>
            <a:xfrm>
              <a:off x="4997490" y="4958347"/>
              <a:ext cx="510401" cy="369332"/>
            </a:xfrm>
            <a:prstGeom prst="rect">
              <a:avLst/>
            </a:prstGeom>
            <a:noFill/>
          </p:spPr>
          <p:txBody>
            <a:bodyPr wrap="none" rtlCol="0" anchor="ctr">
              <a:spAutoFit/>
            </a:bodyPr>
            <a:lstStyle/>
            <a:p>
              <a:pPr algn="ctr"/>
              <a:r>
                <a:rPr lang="en-US" dirty="0" smtClean="0">
                  <a:latin typeface="+mn-lt"/>
                </a:rPr>
                <a:t>1G</a:t>
              </a:r>
              <a:endParaRPr lang="en-US" dirty="0">
                <a:latin typeface="+mn-lt"/>
              </a:endParaRPr>
            </a:p>
          </p:txBody>
        </p:sp>
        <p:sp>
          <p:nvSpPr>
            <p:cNvPr id="38" name="TextBox 37"/>
            <p:cNvSpPr txBox="1"/>
            <p:nvPr/>
          </p:nvSpPr>
          <p:spPr>
            <a:xfrm>
              <a:off x="6846314" y="4949995"/>
              <a:ext cx="525955" cy="369332"/>
            </a:xfrm>
            <a:prstGeom prst="rect">
              <a:avLst/>
            </a:prstGeom>
            <a:noFill/>
          </p:spPr>
          <p:txBody>
            <a:bodyPr wrap="none" rtlCol="0" anchor="ctr">
              <a:spAutoFit/>
            </a:bodyPr>
            <a:lstStyle/>
            <a:p>
              <a:pPr algn="ctr"/>
              <a:r>
                <a:rPr lang="en-US" dirty="0" smtClean="0">
                  <a:latin typeface="+mn-lt"/>
                </a:rPr>
                <a:t>2</a:t>
              </a:r>
              <a:r>
                <a:rPr lang="en-US" dirty="0">
                  <a:latin typeface="+mn-lt"/>
                </a:rPr>
                <a:t>M</a:t>
              </a:r>
            </a:p>
          </p:txBody>
        </p:sp>
        <p:sp>
          <p:nvSpPr>
            <p:cNvPr id="39" name="TextBox 38"/>
            <p:cNvSpPr txBox="1"/>
            <p:nvPr/>
          </p:nvSpPr>
          <p:spPr>
            <a:xfrm>
              <a:off x="8082909" y="4957713"/>
              <a:ext cx="672705" cy="369332"/>
            </a:xfrm>
            <a:prstGeom prst="rect">
              <a:avLst/>
            </a:prstGeom>
            <a:noFill/>
          </p:spPr>
          <p:txBody>
            <a:bodyPr wrap="none" rtlCol="0" anchor="ctr">
              <a:spAutoFit/>
            </a:bodyPr>
            <a:lstStyle/>
            <a:p>
              <a:pPr algn="ctr"/>
              <a:r>
                <a:rPr lang="en-US" dirty="0" smtClean="0">
                  <a:latin typeface="+mn-lt"/>
                </a:rPr>
                <a:t>10M</a:t>
              </a:r>
              <a:endParaRPr lang="en-US" dirty="0">
                <a:latin typeface="+mn-lt"/>
              </a:endParaRPr>
            </a:p>
          </p:txBody>
        </p:sp>
        <p:sp>
          <p:nvSpPr>
            <p:cNvPr id="40" name="TextBox 39"/>
            <p:cNvSpPr txBox="1"/>
            <p:nvPr/>
          </p:nvSpPr>
          <p:spPr>
            <a:xfrm>
              <a:off x="4242027" y="5599033"/>
              <a:ext cx="960520" cy="369332"/>
            </a:xfrm>
            <a:prstGeom prst="rect">
              <a:avLst/>
            </a:prstGeom>
            <a:noFill/>
          </p:spPr>
          <p:txBody>
            <a:bodyPr wrap="none" rtlCol="0" anchor="ctr">
              <a:spAutoFit/>
            </a:bodyPr>
            <a:lstStyle/>
            <a:p>
              <a:pPr algn="ctr"/>
              <a:r>
                <a:rPr lang="en-US" i="1" dirty="0">
                  <a:sym typeface="Symbol"/>
                </a:rPr>
                <a:t> </a:t>
              </a:r>
              <a:r>
                <a:rPr lang="en-US" dirty="0" smtClean="0">
                  <a:latin typeface="+mn-lt"/>
                </a:rPr>
                <a:t>=.98</a:t>
              </a:r>
              <a:endParaRPr lang="en-US" dirty="0">
                <a:latin typeface="+mn-lt"/>
              </a:endParaRPr>
            </a:p>
          </p:txBody>
        </p:sp>
        <p:sp>
          <p:nvSpPr>
            <p:cNvPr id="41" name="TextBox 40"/>
            <p:cNvSpPr txBox="1"/>
            <p:nvPr/>
          </p:nvSpPr>
          <p:spPr>
            <a:xfrm>
              <a:off x="6317062" y="5526380"/>
              <a:ext cx="813044" cy="369332"/>
            </a:xfrm>
            <a:prstGeom prst="rect">
              <a:avLst/>
            </a:prstGeom>
            <a:noFill/>
          </p:spPr>
          <p:txBody>
            <a:bodyPr wrap="none" rtlCol="0" anchor="ctr">
              <a:spAutoFit/>
            </a:bodyPr>
            <a:lstStyle/>
            <a:p>
              <a:pPr algn="ctr"/>
              <a:r>
                <a:rPr lang="en-US" i="1" dirty="0">
                  <a:sym typeface="Symbol"/>
                </a:rPr>
                <a:t> </a:t>
              </a:r>
              <a:r>
                <a:rPr lang="en-US" dirty="0" smtClean="0">
                  <a:latin typeface="+mn-lt"/>
                </a:rPr>
                <a:t>=.5</a:t>
              </a:r>
              <a:endParaRPr lang="en-US" dirty="0">
                <a:latin typeface="+mn-lt"/>
              </a:endParaRPr>
            </a:p>
          </p:txBody>
        </p:sp>
        <p:sp>
          <p:nvSpPr>
            <p:cNvPr id="42" name="TextBox 41"/>
            <p:cNvSpPr txBox="1"/>
            <p:nvPr/>
          </p:nvSpPr>
          <p:spPr>
            <a:xfrm>
              <a:off x="7675265" y="5518028"/>
              <a:ext cx="813044" cy="369332"/>
            </a:xfrm>
            <a:prstGeom prst="rect">
              <a:avLst/>
            </a:prstGeom>
            <a:noFill/>
          </p:spPr>
          <p:txBody>
            <a:bodyPr wrap="none" rtlCol="0" anchor="ctr">
              <a:spAutoFit/>
            </a:bodyPr>
            <a:lstStyle/>
            <a:p>
              <a:pPr algn="ctr"/>
              <a:r>
                <a:rPr lang="en-US" i="1" dirty="0">
                  <a:sym typeface="Symbol"/>
                </a:rPr>
                <a:t> </a:t>
              </a:r>
              <a:r>
                <a:rPr lang="en-US" dirty="0" smtClean="0">
                  <a:latin typeface="+mn-lt"/>
                </a:rPr>
                <a:t>=.1</a:t>
              </a:r>
              <a:endParaRPr lang="en-US" dirty="0">
                <a:latin typeface="+mn-lt"/>
              </a:endParaRPr>
            </a:p>
          </p:txBody>
        </p:sp>
        <p:sp>
          <p:nvSpPr>
            <p:cNvPr id="44" name="TextBox 43"/>
            <p:cNvSpPr txBox="1"/>
            <p:nvPr/>
          </p:nvSpPr>
          <p:spPr>
            <a:xfrm>
              <a:off x="957174" y="5625789"/>
              <a:ext cx="408329" cy="369332"/>
            </a:xfrm>
            <a:prstGeom prst="rect">
              <a:avLst/>
            </a:prstGeom>
            <a:noFill/>
          </p:spPr>
          <p:txBody>
            <a:bodyPr wrap="none" rtlCol="0" anchor="ctr">
              <a:spAutoFit/>
            </a:bodyPr>
            <a:lstStyle/>
            <a:p>
              <a:pPr algn="ctr"/>
              <a:r>
                <a:rPr lang="en-US" i="1" dirty="0" smtClean="0">
                  <a:latin typeface="+mn-lt"/>
                </a:rPr>
                <a:t>A</a:t>
              </a:r>
              <a:endParaRPr lang="en-US" i="1" dirty="0">
                <a:latin typeface="+mn-lt"/>
              </a:endParaRPr>
            </a:p>
          </p:txBody>
        </p:sp>
        <p:sp>
          <p:nvSpPr>
            <p:cNvPr id="45" name="TextBox 44"/>
            <p:cNvSpPr txBox="1"/>
            <p:nvPr/>
          </p:nvSpPr>
          <p:spPr>
            <a:xfrm>
              <a:off x="8987482" y="5601361"/>
              <a:ext cx="408329" cy="369332"/>
            </a:xfrm>
            <a:prstGeom prst="rect">
              <a:avLst/>
            </a:prstGeom>
            <a:noFill/>
          </p:spPr>
          <p:txBody>
            <a:bodyPr wrap="none" rtlCol="0" anchor="ctr">
              <a:spAutoFit/>
            </a:bodyPr>
            <a:lstStyle/>
            <a:p>
              <a:pPr algn="ctr"/>
              <a:r>
                <a:rPr lang="en-US" i="1" dirty="0" smtClean="0">
                  <a:latin typeface="+mn-lt"/>
                </a:rPr>
                <a:t>B</a:t>
              </a:r>
              <a:endParaRPr lang="en-US" i="1" dirty="0">
                <a:latin typeface="+mn-lt"/>
              </a:endParaRPr>
            </a:p>
          </p:txBody>
        </p:sp>
        <p:sp>
          <p:nvSpPr>
            <p:cNvPr id="47" name="TextBox 46"/>
            <p:cNvSpPr txBox="1"/>
            <p:nvPr/>
          </p:nvSpPr>
          <p:spPr>
            <a:xfrm>
              <a:off x="1439909" y="5336435"/>
              <a:ext cx="857664" cy="369332"/>
            </a:xfrm>
            <a:prstGeom prst="rect">
              <a:avLst/>
            </a:prstGeom>
            <a:noFill/>
          </p:spPr>
          <p:txBody>
            <a:bodyPr wrap="none" rtlCol="0" anchor="ctr">
              <a:spAutoFit/>
            </a:bodyPr>
            <a:lstStyle/>
            <a:p>
              <a:pPr algn="ctr"/>
              <a:r>
                <a:rPr lang="en-US" dirty="0" smtClean="0">
                  <a:latin typeface="+mn-lt"/>
                </a:rPr>
                <a:t>.1 km</a:t>
              </a:r>
              <a:endParaRPr lang="en-US" dirty="0">
                <a:latin typeface="+mn-lt"/>
              </a:endParaRPr>
            </a:p>
          </p:txBody>
        </p:sp>
        <p:sp>
          <p:nvSpPr>
            <p:cNvPr id="48" name="TextBox 47"/>
            <p:cNvSpPr txBox="1"/>
            <p:nvPr/>
          </p:nvSpPr>
          <p:spPr>
            <a:xfrm>
              <a:off x="2998815" y="5328083"/>
              <a:ext cx="1067194" cy="369332"/>
            </a:xfrm>
            <a:prstGeom prst="rect">
              <a:avLst/>
            </a:prstGeom>
            <a:noFill/>
          </p:spPr>
          <p:txBody>
            <a:bodyPr wrap="none" rtlCol="0" anchor="ctr">
              <a:spAutoFit/>
            </a:bodyPr>
            <a:lstStyle/>
            <a:p>
              <a:pPr algn="ctr"/>
              <a:r>
                <a:rPr lang="en-US" dirty="0" smtClean="0">
                  <a:latin typeface="+mn-lt"/>
                </a:rPr>
                <a:t>200 km</a:t>
              </a:r>
              <a:endParaRPr lang="en-US" dirty="0">
                <a:latin typeface="+mn-lt"/>
              </a:endParaRPr>
            </a:p>
          </p:txBody>
        </p:sp>
        <p:sp>
          <p:nvSpPr>
            <p:cNvPr id="49" name="TextBox 48"/>
            <p:cNvSpPr txBox="1"/>
            <p:nvPr/>
          </p:nvSpPr>
          <p:spPr>
            <a:xfrm>
              <a:off x="4798118" y="5303656"/>
              <a:ext cx="1213944" cy="369332"/>
            </a:xfrm>
            <a:prstGeom prst="rect">
              <a:avLst/>
            </a:prstGeom>
            <a:noFill/>
          </p:spPr>
          <p:txBody>
            <a:bodyPr wrap="none" rtlCol="0" anchor="ctr">
              <a:spAutoFit/>
            </a:bodyPr>
            <a:lstStyle/>
            <a:p>
              <a:pPr algn="ctr"/>
              <a:r>
                <a:rPr lang="en-US" dirty="0" smtClean="0">
                  <a:latin typeface="+mn-lt"/>
                </a:rPr>
                <a:t>1000 km</a:t>
              </a:r>
              <a:endParaRPr lang="en-US" dirty="0">
                <a:latin typeface="+mn-lt"/>
              </a:endParaRPr>
            </a:p>
          </p:txBody>
        </p:sp>
        <p:sp>
          <p:nvSpPr>
            <p:cNvPr id="50" name="TextBox 49"/>
            <p:cNvSpPr txBox="1"/>
            <p:nvPr/>
          </p:nvSpPr>
          <p:spPr>
            <a:xfrm>
              <a:off x="6810534" y="5295304"/>
              <a:ext cx="773694" cy="369332"/>
            </a:xfrm>
            <a:prstGeom prst="rect">
              <a:avLst/>
            </a:prstGeom>
            <a:noFill/>
          </p:spPr>
          <p:txBody>
            <a:bodyPr wrap="none" rtlCol="0" anchor="ctr">
              <a:spAutoFit/>
            </a:bodyPr>
            <a:lstStyle/>
            <a:p>
              <a:pPr algn="ctr"/>
              <a:r>
                <a:rPr lang="en-US" dirty="0" smtClean="0">
                  <a:latin typeface="+mn-lt"/>
                </a:rPr>
                <a:t>2 km</a:t>
              </a:r>
              <a:endParaRPr lang="en-US" dirty="0">
                <a:latin typeface="+mn-lt"/>
              </a:endParaRPr>
            </a:p>
          </p:txBody>
        </p:sp>
        <p:sp>
          <p:nvSpPr>
            <p:cNvPr id="51" name="TextBox 50"/>
            <p:cNvSpPr txBox="1"/>
            <p:nvPr/>
          </p:nvSpPr>
          <p:spPr>
            <a:xfrm>
              <a:off x="7972990" y="5286951"/>
              <a:ext cx="1004414" cy="369332"/>
            </a:xfrm>
            <a:prstGeom prst="rect">
              <a:avLst/>
            </a:prstGeom>
            <a:noFill/>
          </p:spPr>
          <p:txBody>
            <a:bodyPr wrap="none" rtlCol="0" anchor="ctr">
              <a:spAutoFit/>
            </a:bodyPr>
            <a:lstStyle/>
            <a:p>
              <a:pPr algn="ctr"/>
              <a:r>
                <a:rPr lang="en-US" dirty="0" smtClean="0">
                  <a:latin typeface="+mn-lt"/>
                </a:rPr>
                <a:t>.02 km</a:t>
              </a:r>
              <a:endParaRPr lang="en-US" dirty="0">
                <a:latin typeface="+mn-lt"/>
              </a:endParaRPr>
            </a:p>
          </p:txBody>
        </p:sp>
      </p:grpSp>
      <p:sp>
        <p:nvSpPr>
          <p:cNvPr id="33"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37</a:t>
            </a:fld>
            <a:endParaRPr lang="en-US" dirty="0"/>
          </a:p>
        </p:txBody>
      </p:sp>
    </p:spTree>
    <p:extLst>
      <p:ext uri="{BB962C8B-B14F-4D97-AF65-F5344CB8AC3E}">
        <p14:creationId xmlns="" xmlns:p14="http://schemas.microsoft.com/office/powerpoint/2010/main" val="875590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16" y="1249680"/>
            <a:ext cx="9689267" cy="6431281"/>
          </a:xfrm>
        </p:spPr>
        <p:txBody>
          <a:bodyPr/>
          <a:lstStyle/>
          <a:p>
            <a:pPr marL="457200" indent="-457200">
              <a:buClrTx/>
              <a:buSzPct val="100000"/>
              <a:buFont typeface="+mj-lt"/>
              <a:buAutoNum type="arabicPeriod" startAt="3"/>
            </a:pPr>
            <a:r>
              <a:rPr lang="en-US" sz="1800" dirty="0" smtClean="0"/>
              <a:t>Consider the network path shown below. What is the total end-to-end delay for a packet sent from </a:t>
            </a:r>
            <a:r>
              <a:rPr lang="en-US" sz="1800" i="1" dirty="0" smtClean="0"/>
              <a:t>A</a:t>
            </a:r>
            <a:r>
              <a:rPr lang="en-US" sz="1800" dirty="0" smtClean="0"/>
              <a:t> to </a:t>
            </a:r>
            <a:r>
              <a:rPr lang="en-US" sz="1800" i="1" dirty="0" smtClean="0"/>
              <a:t>B</a:t>
            </a:r>
            <a:r>
              <a:rPr lang="en-US" sz="1800" dirty="0" smtClean="0"/>
              <a:t>? </a:t>
            </a:r>
          </a:p>
          <a:p>
            <a:pPr marL="377825" lvl="1" indent="0">
              <a:buSzPct val="100000"/>
              <a:buNone/>
            </a:pPr>
            <a:r>
              <a:rPr lang="en-US" sz="1600" dirty="0" smtClean="0"/>
              <a:t>Labels above the links denote their transmission rates (so the middle link has a rate of 1 Gb/s, </a:t>
            </a:r>
            <a:r>
              <a:rPr lang="en-US" sz="1600" i="1" dirty="0" smtClean="0"/>
              <a:t>i.e</a:t>
            </a:r>
            <a:r>
              <a:rPr lang="en-US" sz="1600" dirty="0" smtClean="0"/>
              <a:t>., 10</a:t>
            </a:r>
            <a:r>
              <a:rPr lang="en-US" sz="1600" baseline="30000" dirty="0" smtClean="0"/>
              <a:t>9</a:t>
            </a:r>
            <a:r>
              <a:rPr lang="en-US" sz="1600" dirty="0" smtClean="0"/>
              <a:t> bits/sec). The labels below the links are their lengths in km (signals propagate at 200,000 km/sec). Traffic intensities are shown at the left end of each link. The average packet length is 250 bytes.</a:t>
            </a:r>
          </a:p>
          <a:p>
            <a:pPr marL="450850" indent="-450850">
              <a:buClrTx/>
              <a:buSzPct val="100000"/>
              <a:buFont typeface="+mj-lt"/>
              <a:buAutoNum type="arabicPeriod" startAt="3"/>
            </a:pPr>
            <a:endParaRPr lang="en-US" sz="2400" dirty="0" smtClean="0"/>
          </a:p>
          <a:p>
            <a:pPr marL="450850" indent="-450850">
              <a:buClrTx/>
              <a:buSzPct val="100000"/>
              <a:buFont typeface="+mj-lt"/>
              <a:buAutoNum type="arabicPeriod" startAt="3"/>
            </a:pPr>
            <a:endParaRPr lang="en-US" sz="2400" dirty="0"/>
          </a:p>
          <a:p>
            <a:pPr marL="1527175" lvl="3" indent="-450850">
              <a:buSzPct val="100000"/>
            </a:pPr>
            <a:endParaRPr lang="en-US" sz="1600" dirty="0" smtClean="0"/>
          </a:p>
          <a:p>
            <a:pPr marL="457200" lvl="1" indent="0">
              <a:spcBef>
                <a:spcPts val="0"/>
              </a:spcBef>
              <a:buClr>
                <a:srgbClr val="993300"/>
              </a:buClr>
              <a:buSzPct val="100000"/>
              <a:buNone/>
            </a:pPr>
            <a:endParaRPr lang="en-US" sz="2000" dirty="0" smtClean="0"/>
          </a:p>
          <a:p>
            <a:pPr marL="457200" lvl="1" indent="0">
              <a:spcBef>
                <a:spcPts val="0"/>
              </a:spcBef>
              <a:buClr>
                <a:srgbClr val="993300"/>
              </a:buClr>
              <a:buSzPct val="100000"/>
              <a:buNone/>
            </a:pPr>
            <a:r>
              <a:rPr lang="en-US" sz="2000" i="1" dirty="0" smtClean="0"/>
              <a:t>First calculate average queue sizes.</a:t>
            </a:r>
          </a:p>
          <a:p>
            <a:pPr marL="457200" lvl="1" indent="0">
              <a:spcBef>
                <a:spcPts val="0"/>
              </a:spcBef>
              <a:buClr>
                <a:srgbClr val="993300"/>
              </a:buClr>
              <a:buSzPct val="100000"/>
              <a:buNone/>
            </a:pPr>
            <a:r>
              <a:rPr lang="en-US" sz="2000" i="1" dirty="0" smtClean="0"/>
              <a:t>Next we need the transmission delay at each hop for 1 pkt.</a:t>
            </a:r>
          </a:p>
          <a:p>
            <a:pPr marL="457200" lvl="1" indent="0">
              <a:spcBef>
                <a:spcPts val="0"/>
              </a:spcBef>
              <a:buClr>
                <a:srgbClr val="993300"/>
              </a:buClr>
              <a:buSzPct val="100000"/>
              <a:buNone/>
            </a:pPr>
            <a:r>
              <a:rPr lang="en-US" sz="2000" i="1" dirty="0" smtClean="0"/>
              <a:t>Then apply that to the queue sizes + 1. Then calculate propagation delay. Sum that all up and we have 8.35 </a:t>
            </a:r>
            <a:r>
              <a:rPr lang="en-US" sz="2000" i="1" dirty="0" err="1" smtClean="0"/>
              <a:t>ms.</a:t>
            </a:r>
            <a:endParaRPr lang="en-US" sz="2000" i="1" dirty="0"/>
          </a:p>
          <a:p>
            <a:pPr marL="457200" lvl="1" indent="0">
              <a:spcBef>
                <a:spcPts val="0"/>
              </a:spcBef>
              <a:buClr>
                <a:srgbClr val="993300"/>
              </a:buClr>
              <a:buSzPct val="100000"/>
              <a:buNone/>
            </a:pPr>
            <a:endParaRPr lang="en-US" sz="2000" i="1" dirty="0" smtClean="0"/>
          </a:p>
          <a:p>
            <a:pPr marL="457200" lvl="1" indent="0">
              <a:spcBef>
                <a:spcPts val="0"/>
              </a:spcBef>
              <a:buClr>
                <a:srgbClr val="993300"/>
              </a:buClr>
              <a:buSzPct val="100000"/>
              <a:buNone/>
            </a:pPr>
            <a:endParaRPr lang="en-US" sz="2000" i="1" dirty="0"/>
          </a:p>
          <a:p>
            <a:pPr marL="457200" lvl="1" indent="0">
              <a:spcBef>
                <a:spcPts val="0"/>
              </a:spcBef>
              <a:buClr>
                <a:srgbClr val="993300"/>
              </a:buClr>
              <a:buSzPct val="100000"/>
              <a:buNone/>
            </a:pPr>
            <a:endParaRPr lang="en-US" sz="2000" i="1" dirty="0" smtClean="0"/>
          </a:p>
        </p:txBody>
      </p:sp>
      <p:sp>
        <p:nvSpPr>
          <p:cNvPr id="2" name="Title 1"/>
          <p:cNvSpPr>
            <a:spLocks noGrp="1"/>
          </p:cNvSpPr>
          <p:nvPr>
            <p:ph type="title"/>
          </p:nvPr>
        </p:nvSpPr>
        <p:spPr>
          <a:xfrm>
            <a:off x="134938" y="644525"/>
            <a:ext cx="9625012" cy="625475"/>
          </a:xfrm>
        </p:spPr>
        <p:txBody>
          <a:bodyPr/>
          <a:lstStyle/>
          <a:p>
            <a:r>
              <a:rPr lang="en-US" dirty="0" smtClean="0"/>
              <a:t>Exercises</a:t>
            </a:r>
            <a:endParaRPr lang="en-US" dirty="0"/>
          </a:p>
        </p:txBody>
      </p:sp>
      <p:grpSp>
        <p:nvGrpSpPr>
          <p:cNvPr id="52" name="Group 51"/>
          <p:cNvGrpSpPr/>
          <p:nvPr/>
        </p:nvGrpSpPr>
        <p:grpSpPr>
          <a:xfrm>
            <a:off x="434744" y="2923743"/>
            <a:ext cx="9447810" cy="1143693"/>
            <a:chOff x="343304" y="4851428"/>
            <a:chExt cx="9447810" cy="1143693"/>
          </a:xfrm>
        </p:grpSpPr>
        <p:grpSp>
          <p:nvGrpSpPr>
            <p:cNvPr id="43" name="Group 42"/>
            <p:cNvGrpSpPr/>
            <p:nvPr/>
          </p:nvGrpSpPr>
          <p:grpSpPr>
            <a:xfrm>
              <a:off x="343304" y="4851428"/>
              <a:ext cx="9447810" cy="1093140"/>
              <a:chOff x="343304" y="4353103"/>
              <a:chExt cx="9447810" cy="1093140"/>
            </a:xfrm>
          </p:grpSpPr>
          <p:pic>
            <p:nvPicPr>
              <p:cNvPr id="11" name="Picture 10"/>
              <p:cNvPicPr>
                <a:picLocks noChangeAspect="1"/>
              </p:cNvPicPr>
              <p:nvPr/>
            </p:nvPicPr>
            <p:blipFill>
              <a:blip r:embed="rId3" cstate="print"/>
              <a:stretch>
                <a:fillRect/>
              </a:stretch>
            </p:blipFill>
            <p:spPr>
              <a:xfrm>
                <a:off x="343304" y="4353103"/>
                <a:ext cx="1009806" cy="1009806"/>
              </a:xfrm>
              <a:prstGeom prst="rect">
                <a:avLst/>
              </a:prstGeom>
            </p:spPr>
          </p:pic>
          <p:pic>
            <p:nvPicPr>
              <p:cNvPr id="12" name="Picture 11"/>
              <p:cNvPicPr>
                <a:picLocks noChangeAspect="1"/>
              </p:cNvPicPr>
              <p:nvPr/>
            </p:nvPicPr>
            <p:blipFill>
              <a:blip r:embed="rId4" cstate="print"/>
              <a:stretch>
                <a:fillRect/>
              </a:stretch>
            </p:blipFill>
            <p:spPr>
              <a:xfrm>
                <a:off x="8938749" y="4408459"/>
                <a:ext cx="852365" cy="852365"/>
              </a:xfrm>
              <a:prstGeom prst="rect">
                <a:avLst/>
              </a:prstGeom>
            </p:spPr>
          </p:pic>
          <p:sp>
            <p:nvSpPr>
              <p:cNvPr id="13" name="TextBox 12"/>
              <p:cNvSpPr txBox="1"/>
              <p:nvPr/>
            </p:nvSpPr>
            <p:spPr>
              <a:xfrm>
                <a:off x="1500307" y="4444580"/>
                <a:ext cx="657151" cy="369332"/>
              </a:xfrm>
              <a:prstGeom prst="rect">
                <a:avLst/>
              </a:prstGeom>
              <a:noFill/>
            </p:spPr>
            <p:txBody>
              <a:bodyPr wrap="none" rtlCol="0" anchor="ctr">
                <a:spAutoFit/>
              </a:bodyPr>
              <a:lstStyle/>
              <a:p>
                <a:pPr algn="ctr"/>
                <a:r>
                  <a:rPr lang="en-US" dirty="0" smtClean="0">
                    <a:latin typeface="+mn-lt"/>
                  </a:rPr>
                  <a:t>10G</a:t>
                </a:r>
                <a:endParaRPr lang="en-US" dirty="0">
                  <a:latin typeface="+mn-lt"/>
                </a:endParaRPr>
              </a:p>
            </p:txBody>
          </p:sp>
          <p:sp>
            <p:nvSpPr>
              <p:cNvPr id="14" name="TextBox 13"/>
              <p:cNvSpPr txBox="1"/>
              <p:nvPr/>
            </p:nvSpPr>
            <p:spPr>
              <a:xfrm>
                <a:off x="2500043" y="5076911"/>
                <a:ext cx="731289" cy="369332"/>
              </a:xfrm>
              <a:prstGeom prst="rect">
                <a:avLst/>
              </a:prstGeom>
              <a:noFill/>
            </p:spPr>
            <p:txBody>
              <a:bodyPr wrap="none" rtlCol="0" anchor="ctr">
                <a:spAutoFit/>
              </a:bodyPr>
              <a:lstStyle/>
              <a:p>
                <a:pPr algn="ctr"/>
                <a:r>
                  <a:rPr lang="en-US" i="1" dirty="0" smtClean="0">
                    <a:latin typeface="+mn-lt"/>
                    <a:sym typeface="Symbol"/>
                  </a:rPr>
                  <a:t></a:t>
                </a:r>
                <a:r>
                  <a:rPr lang="en-US" dirty="0" smtClean="0">
                    <a:latin typeface="+mn-lt"/>
                  </a:rPr>
                  <a:t>=.9</a:t>
                </a:r>
                <a:endParaRPr lang="en-US" dirty="0">
                  <a:latin typeface="+mn-lt"/>
                </a:endParaRPr>
              </a:p>
            </p:txBody>
          </p:sp>
          <p:cxnSp>
            <p:nvCxnSpPr>
              <p:cNvPr id="16" name="Straight Arrow Connector 15"/>
              <p:cNvCxnSpPr>
                <a:stCxn id="11" idx="3"/>
                <a:endCxn id="19" idx="2"/>
              </p:cNvCxnSpPr>
              <p:nvPr/>
            </p:nvCxnSpPr>
            <p:spPr bwMode="auto">
              <a:xfrm flipV="1">
                <a:off x="1353110" y="4850546"/>
                <a:ext cx="1066198" cy="7460"/>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18" name="Oval 17"/>
            <p:cNvSpPr/>
            <p:nvPr/>
          </p:nvSpPr>
          <p:spPr bwMode="auto">
            <a:xfrm>
              <a:off x="7668902" y="5176176"/>
              <a:ext cx="321548" cy="321548"/>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9" name="Oval 18"/>
            <p:cNvSpPr/>
            <p:nvPr/>
          </p:nvSpPr>
          <p:spPr bwMode="auto">
            <a:xfrm>
              <a:off x="2419308" y="5095843"/>
              <a:ext cx="506056" cy="506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0" name="Oval 19"/>
            <p:cNvSpPr/>
            <p:nvPr/>
          </p:nvSpPr>
          <p:spPr bwMode="auto">
            <a:xfrm>
              <a:off x="6092651" y="5087489"/>
              <a:ext cx="506056" cy="506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1" name="Oval 20"/>
            <p:cNvSpPr/>
            <p:nvPr/>
          </p:nvSpPr>
          <p:spPr bwMode="auto">
            <a:xfrm>
              <a:off x="4187148" y="5095213"/>
              <a:ext cx="506056" cy="506056"/>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cxnSp>
          <p:nvCxnSpPr>
            <p:cNvPr id="22" name="Straight Arrow Connector 21"/>
            <p:cNvCxnSpPr>
              <a:stCxn id="19" idx="6"/>
              <a:endCxn id="21" idx="2"/>
            </p:cNvCxnSpPr>
            <p:nvPr/>
          </p:nvCxnSpPr>
          <p:spPr bwMode="auto">
            <a:xfrm flipV="1">
              <a:off x="2925364" y="5348241"/>
              <a:ext cx="1261784" cy="630"/>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3" name="Straight Arrow Connector 22"/>
            <p:cNvCxnSpPr>
              <a:stCxn id="21" idx="6"/>
              <a:endCxn id="20" idx="2"/>
            </p:cNvCxnSpPr>
            <p:nvPr/>
          </p:nvCxnSpPr>
          <p:spPr bwMode="auto">
            <a:xfrm flipV="1">
              <a:off x="4693204" y="5340517"/>
              <a:ext cx="1399447" cy="7724"/>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4" name="Straight Arrow Connector 23"/>
            <p:cNvCxnSpPr>
              <a:stCxn id="20" idx="6"/>
              <a:endCxn id="18" idx="2"/>
            </p:cNvCxnSpPr>
            <p:nvPr/>
          </p:nvCxnSpPr>
          <p:spPr bwMode="auto">
            <a:xfrm flipV="1">
              <a:off x="6598707" y="5336950"/>
              <a:ext cx="1070195" cy="3567"/>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5" name="Straight Arrow Connector 24"/>
            <p:cNvCxnSpPr>
              <a:stCxn id="18" idx="6"/>
              <a:endCxn id="12" idx="1"/>
            </p:cNvCxnSpPr>
            <p:nvPr/>
          </p:nvCxnSpPr>
          <p:spPr bwMode="auto">
            <a:xfrm flipV="1">
              <a:off x="7990450" y="5332967"/>
              <a:ext cx="948299" cy="3983"/>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36" name="TextBox 35"/>
            <p:cNvSpPr txBox="1"/>
            <p:nvPr/>
          </p:nvSpPr>
          <p:spPr>
            <a:xfrm>
              <a:off x="3221276" y="4934550"/>
              <a:ext cx="510401" cy="369332"/>
            </a:xfrm>
            <a:prstGeom prst="rect">
              <a:avLst/>
            </a:prstGeom>
            <a:noFill/>
          </p:spPr>
          <p:txBody>
            <a:bodyPr wrap="none" rtlCol="0" anchor="ctr">
              <a:spAutoFit/>
            </a:bodyPr>
            <a:lstStyle/>
            <a:p>
              <a:pPr algn="ctr"/>
              <a:r>
                <a:rPr lang="en-US" dirty="0" smtClean="0">
                  <a:latin typeface="+mn-lt"/>
                </a:rPr>
                <a:t>1G</a:t>
              </a:r>
              <a:endParaRPr lang="en-US" dirty="0">
                <a:latin typeface="+mn-lt"/>
              </a:endParaRPr>
            </a:p>
          </p:txBody>
        </p:sp>
        <p:sp>
          <p:nvSpPr>
            <p:cNvPr id="37" name="TextBox 36"/>
            <p:cNvSpPr txBox="1"/>
            <p:nvPr/>
          </p:nvSpPr>
          <p:spPr>
            <a:xfrm>
              <a:off x="4997490" y="4958347"/>
              <a:ext cx="510401" cy="369332"/>
            </a:xfrm>
            <a:prstGeom prst="rect">
              <a:avLst/>
            </a:prstGeom>
            <a:noFill/>
          </p:spPr>
          <p:txBody>
            <a:bodyPr wrap="none" rtlCol="0" anchor="ctr">
              <a:spAutoFit/>
            </a:bodyPr>
            <a:lstStyle/>
            <a:p>
              <a:pPr algn="ctr"/>
              <a:r>
                <a:rPr lang="en-US" dirty="0" smtClean="0">
                  <a:latin typeface="+mn-lt"/>
                </a:rPr>
                <a:t>1G</a:t>
              </a:r>
              <a:endParaRPr lang="en-US" dirty="0">
                <a:latin typeface="+mn-lt"/>
              </a:endParaRPr>
            </a:p>
          </p:txBody>
        </p:sp>
        <p:sp>
          <p:nvSpPr>
            <p:cNvPr id="38" name="TextBox 37"/>
            <p:cNvSpPr txBox="1"/>
            <p:nvPr/>
          </p:nvSpPr>
          <p:spPr>
            <a:xfrm>
              <a:off x="6846314" y="4949995"/>
              <a:ext cx="525955" cy="369332"/>
            </a:xfrm>
            <a:prstGeom prst="rect">
              <a:avLst/>
            </a:prstGeom>
            <a:noFill/>
          </p:spPr>
          <p:txBody>
            <a:bodyPr wrap="none" rtlCol="0" anchor="ctr">
              <a:spAutoFit/>
            </a:bodyPr>
            <a:lstStyle/>
            <a:p>
              <a:pPr algn="ctr"/>
              <a:r>
                <a:rPr lang="en-US" dirty="0" smtClean="0">
                  <a:latin typeface="+mn-lt"/>
                </a:rPr>
                <a:t>2</a:t>
              </a:r>
              <a:r>
                <a:rPr lang="en-US" dirty="0">
                  <a:latin typeface="+mn-lt"/>
                </a:rPr>
                <a:t>M</a:t>
              </a:r>
            </a:p>
          </p:txBody>
        </p:sp>
        <p:sp>
          <p:nvSpPr>
            <p:cNvPr id="39" name="TextBox 38"/>
            <p:cNvSpPr txBox="1"/>
            <p:nvPr/>
          </p:nvSpPr>
          <p:spPr>
            <a:xfrm>
              <a:off x="8082909" y="4957713"/>
              <a:ext cx="672705" cy="369332"/>
            </a:xfrm>
            <a:prstGeom prst="rect">
              <a:avLst/>
            </a:prstGeom>
            <a:noFill/>
          </p:spPr>
          <p:txBody>
            <a:bodyPr wrap="none" rtlCol="0" anchor="ctr">
              <a:spAutoFit/>
            </a:bodyPr>
            <a:lstStyle/>
            <a:p>
              <a:pPr algn="ctr"/>
              <a:r>
                <a:rPr lang="en-US" dirty="0" smtClean="0">
                  <a:latin typeface="+mn-lt"/>
                </a:rPr>
                <a:t>10M</a:t>
              </a:r>
              <a:endParaRPr lang="en-US" dirty="0">
                <a:latin typeface="+mn-lt"/>
              </a:endParaRPr>
            </a:p>
          </p:txBody>
        </p:sp>
        <p:sp>
          <p:nvSpPr>
            <p:cNvPr id="40" name="TextBox 39"/>
            <p:cNvSpPr txBox="1"/>
            <p:nvPr/>
          </p:nvSpPr>
          <p:spPr>
            <a:xfrm>
              <a:off x="4242027" y="5599033"/>
              <a:ext cx="960520" cy="369332"/>
            </a:xfrm>
            <a:prstGeom prst="rect">
              <a:avLst/>
            </a:prstGeom>
            <a:noFill/>
          </p:spPr>
          <p:txBody>
            <a:bodyPr wrap="none" rtlCol="0" anchor="ctr">
              <a:spAutoFit/>
            </a:bodyPr>
            <a:lstStyle/>
            <a:p>
              <a:pPr algn="ctr"/>
              <a:r>
                <a:rPr lang="en-US" i="1" dirty="0">
                  <a:sym typeface="Symbol"/>
                </a:rPr>
                <a:t> </a:t>
              </a:r>
              <a:r>
                <a:rPr lang="en-US" dirty="0" smtClean="0">
                  <a:latin typeface="+mn-lt"/>
                </a:rPr>
                <a:t>=.98</a:t>
              </a:r>
              <a:endParaRPr lang="en-US" dirty="0">
                <a:latin typeface="+mn-lt"/>
              </a:endParaRPr>
            </a:p>
          </p:txBody>
        </p:sp>
        <p:sp>
          <p:nvSpPr>
            <p:cNvPr id="41" name="TextBox 40"/>
            <p:cNvSpPr txBox="1"/>
            <p:nvPr/>
          </p:nvSpPr>
          <p:spPr>
            <a:xfrm>
              <a:off x="6317062" y="5526380"/>
              <a:ext cx="813044" cy="369332"/>
            </a:xfrm>
            <a:prstGeom prst="rect">
              <a:avLst/>
            </a:prstGeom>
            <a:noFill/>
          </p:spPr>
          <p:txBody>
            <a:bodyPr wrap="none" rtlCol="0" anchor="ctr">
              <a:spAutoFit/>
            </a:bodyPr>
            <a:lstStyle/>
            <a:p>
              <a:pPr algn="ctr"/>
              <a:r>
                <a:rPr lang="en-US" i="1" dirty="0">
                  <a:sym typeface="Symbol"/>
                </a:rPr>
                <a:t> </a:t>
              </a:r>
              <a:r>
                <a:rPr lang="en-US" dirty="0" smtClean="0">
                  <a:latin typeface="+mn-lt"/>
                </a:rPr>
                <a:t>=.5</a:t>
              </a:r>
              <a:endParaRPr lang="en-US" dirty="0">
                <a:latin typeface="+mn-lt"/>
              </a:endParaRPr>
            </a:p>
          </p:txBody>
        </p:sp>
        <p:sp>
          <p:nvSpPr>
            <p:cNvPr id="42" name="TextBox 41"/>
            <p:cNvSpPr txBox="1"/>
            <p:nvPr/>
          </p:nvSpPr>
          <p:spPr>
            <a:xfrm>
              <a:off x="7675265" y="5518028"/>
              <a:ext cx="813044" cy="369332"/>
            </a:xfrm>
            <a:prstGeom prst="rect">
              <a:avLst/>
            </a:prstGeom>
            <a:noFill/>
          </p:spPr>
          <p:txBody>
            <a:bodyPr wrap="none" rtlCol="0" anchor="ctr">
              <a:spAutoFit/>
            </a:bodyPr>
            <a:lstStyle/>
            <a:p>
              <a:pPr algn="ctr"/>
              <a:r>
                <a:rPr lang="en-US" i="1" dirty="0">
                  <a:sym typeface="Symbol"/>
                </a:rPr>
                <a:t> </a:t>
              </a:r>
              <a:r>
                <a:rPr lang="en-US" dirty="0" smtClean="0">
                  <a:latin typeface="+mn-lt"/>
                </a:rPr>
                <a:t>=.1</a:t>
              </a:r>
              <a:endParaRPr lang="en-US" dirty="0">
                <a:latin typeface="+mn-lt"/>
              </a:endParaRPr>
            </a:p>
          </p:txBody>
        </p:sp>
        <p:sp>
          <p:nvSpPr>
            <p:cNvPr id="44" name="TextBox 43"/>
            <p:cNvSpPr txBox="1"/>
            <p:nvPr/>
          </p:nvSpPr>
          <p:spPr>
            <a:xfrm>
              <a:off x="957174" y="5625789"/>
              <a:ext cx="408329" cy="369332"/>
            </a:xfrm>
            <a:prstGeom prst="rect">
              <a:avLst/>
            </a:prstGeom>
            <a:noFill/>
          </p:spPr>
          <p:txBody>
            <a:bodyPr wrap="none" rtlCol="0" anchor="ctr">
              <a:spAutoFit/>
            </a:bodyPr>
            <a:lstStyle/>
            <a:p>
              <a:pPr algn="ctr"/>
              <a:r>
                <a:rPr lang="en-US" i="1" dirty="0" smtClean="0">
                  <a:latin typeface="+mn-lt"/>
                </a:rPr>
                <a:t>A</a:t>
              </a:r>
              <a:endParaRPr lang="en-US" i="1" dirty="0">
                <a:latin typeface="+mn-lt"/>
              </a:endParaRPr>
            </a:p>
          </p:txBody>
        </p:sp>
        <p:sp>
          <p:nvSpPr>
            <p:cNvPr id="45" name="TextBox 44"/>
            <p:cNvSpPr txBox="1"/>
            <p:nvPr/>
          </p:nvSpPr>
          <p:spPr>
            <a:xfrm>
              <a:off x="8987482" y="5601361"/>
              <a:ext cx="408329" cy="369332"/>
            </a:xfrm>
            <a:prstGeom prst="rect">
              <a:avLst/>
            </a:prstGeom>
            <a:noFill/>
          </p:spPr>
          <p:txBody>
            <a:bodyPr wrap="none" rtlCol="0" anchor="ctr">
              <a:spAutoFit/>
            </a:bodyPr>
            <a:lstStyle/>
            <a:p>
              <a:pPr algn="ctr"/>
              <a:r>
                <a:rPr lang="en-US" i="1" dirty="0" smtClean="0">
                  <a:latin typeface="+mn-lt"/>
                </a:rPr>
                <a:t>B</a:t>
              </a:r>
              <a:endParaRPr lang="en-US" i="1" dirty="0">
                <a:latin typeface="+mn-lt"/>
              </a:endParaRPr>
            </a:p>
          </p:txBody>
        </p:sp>
        <p:sp>
          <p:nvSpPr>
            <p:cNvPr id="47" name="TextBox 46"/>
            <p:cNvSpPr txBox="1"/>
            <p:nvPr/>
          </p:nvSpPr>
          <p:spPr>
            <a:xfrm>
              <a:off x="1439909" y="5336435"/>
              <a:ext cx="857664" cy="369332"/>
            </a:xfrm>
            <a:prstGeom prst="rect">
              <a:avLst/>
            </a:prstGeom>
            <a:noFill/>
          </p:spPr>
          <p:txBody>
            <a:bodyPr wrap="none" rtlCol="0" anchor="ctr">
              <a:spAutoFit/>
            </a:bodyPr>
            <a:lstStyle/>
            <a:p>
              <a:pPr algn="ctr"/>
              <a:r>
                <a:rPr lang="en-US" dirty="0" smtClean="0">
                  <a:latin typeface="+mn-lt"/>
                </a:rPr>
                <a:t>.1 km</a:t>
              </a:r>
              <a:endParaRPr lang="en-US" dirty="0">
                <a:latin typeface="+mn-lt"/>
              </a:endParaRPr>
            </a:p>
          </p:txBody>
        </p:sp>
        <p:sp>
          <p:nvSpPr>
            <p:cNvPr id="48" name="TextBox 47"/>
            <p:cNvSpPr txBox="1"/>
            <p:nvPr/>
          </p:nvSpPr>
          <p:spPr>
            <a:xfrm>
              <a:off x="2998815" y="5328083"/>
              <a:ext cx="1067194" cy="369332"/>
            </a:xfrm>
            <a:prstGeom prst="rect">
              <a:avLst/>
            </a:prstGeom>
            <a:noFill/>
          </p:spPr>
          <p:txBody>
            <a:bodyPr wrap="none" rtlCol="0" anchor="ctr">
              <a:spAutoFit/>
            </a:bodyPr>
            <a:lstStyle/>
            <a:p>
              <a:pPr algn="ctr"/>
              <a:r>
                <a:rPr lang="en-US" dirty="0" smtClean="0">
                  <a:latin typeface="+mn-lt"/>
                </a:rPr>
                <a:t>200 km</a:t>
              </a:r>
              <a:endParaRPr lang="en-US" dirty="0">
                <a:latin typeface="+mn-lt"/>
              </a:endParaRPr>
            </a:p>
          </p:txBody>
        </p:sp>
        <p:sp>
          <p:nvSpPr>
            <p:cNvPr id="49" name="TextBox 48"/>
            <p:cNvSpPr txBox="1"/>
            <p:nvPr/>
          </p:nvSpPr>
          <p:spPr>
            <a:xfrm>
              <a:off x="4798118" y="5303656"/>
              <a:ext cx="1213944" cy="369332"/>
            </a:xfrm>
            <a:prstGeom prst="rect">
              <a:avLst/>
            </a:prstGeom>
            <a:noFill/>
          </p:spPr>
          <p:txBody>
            <a:bodyPr wrap="none" rtlCol="0" anchor="ctr">
              <a:spAutoFit/>
            </a:bodyPr>
            <a:lstStyle/>
            <a:p>
              <a:pPr algn="ctr"/>
              <a:r>
                <a:rPr lang="en-US" dirty="0" smtClean="0">
                  <a:latin typeface="+mn-lt"/>
                </a:rPr>
                <a:t>1000 km</a:t>
              </a:r>
              <a:endParaRPr lang="en-US" dirty="0">
                <a:latin typeface="+mn-lt"/>
              </a:endParaRPr>
            </a:p>
          </p:txBody>
        </p:sp>
        <p:sp>
          <p:nvSpPr>
            <p:cNvPr id="50" name="TextBox 49"/>
            <p:cNvSpPr txBox="1"/>
            <p:nvPr/>
          </p:nvSpPr>
          <p:spPr>
            <a:xfrm>
              <a:off x="6810534" y="5295304"/>
              <a:ext cx="773694" cy="369332"/>
            </a:xfrm>
            <a:prstGeom prst="rect">
              <a:avLst/>
            </a:prstGeom>
            <a:noFill/>
          </p:spPr>
          <p:txBody>
            <a:bodyPr wrap="none" rtlCol="0" anchor="ctr">
              <a:spAutoFit/>
            </a:bodyPr>
            <a:lstStyle/>
            <a:p>
              <a:pPr algn="ctr"/>
              <a:r>
                <a:rPr lang="en-US" dirty="0" smtClean="0">
                  <a:latin typeface="+mn-lt"/>
                </a:rPr>
                <a:t>2 km</a:t>
              </a:r>
              <a:endParaRPr lang="en-US" dirty="0">
                <a:latin typeface="+mn-lt"/>
              </a:endParaRPr>
            </a:p>
          </p:txBody>
        </p:sp>
        <p:sp>
          <p:nvSpPr>
            <p:cNvPr id="51" name="TextBox 50"/>
            <p:cNvSpPr txBox="1"/>
            <p:nvPr/>
          </p:nvSpPr>
          <p:spPr>
            <a:xfrm>
              <a:off x="7972990" y="5286951"/>
              <a:ext cx="1004414" cy="369332"/>
            </a:xfrm>
            <a:prstGeom prst="rect">
              <a:avLst/>
            </a:prstGeom>
            <a:noFill/>
          </p:spPr>
          <p:txBody>
            <a:bodyPr wrap="none" rtlCol="0" anchor="ctr">
              <a:spAutoFit/>
            </a:bodyPr>
            <a:lstStyle/>
            <a:p>
              <a:pPr algn="ctr"/>
              <a:r>
                <a:rPr lang="en-US" dirty="0" smtClean="0">
                  <a:latin typeface="+mn-lt"/>
                </a:rPr>
                <a:t>.02 km</a:t>
              </a:r>
              <a:endParaRPr lang="en-US" dirty="0">
                <a:latin typeface="+mn-lt"/>
              </a:endParaRPr>
            </a:p>
          </p:txBody>
        </p:sp>
      </p:grpSp>
      <p:sp>
        <p:nvSpPr>
          <p:cNvPr id="33"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38</a:t>
            </a:fld>
            <a:endParaRPr lang="en-US" dirty="0"/>
          </a:p>
        </p:txBody>
      </p:sp>
      <p:graphicFrame>
        <p:nvGraphicFramePr>
          <p:cNvPr id="35" name="Table 34"/>
          <p:cNvGraphicFramePr>
            <a:graphicFrameLocks noGrp="1"/>
          </p:cNvGraphicFramePr>
          <p:nvPr/>
        </p:nvGraphicFramePr>
        <p:xfrm>
          <a:off x="955962" y="5569528"/>
          <a:ext cx="8132621" cy="1891908"/>
        </p:xfrm>
        <a:graphic>
          <a:graphicData uri="http://schemas.openxmlformats.org/drawingml/2006/table">
            <a:tbl>
              <a:tblPr/>
              <a:tblGrid>
                <a:gridCol w="3602867"/>
                <a:gridCol w="941829"/>
                <a:gridCol w="717585"/>
                <a:gridCol w="717585"/>
                <a:gridCol w="717585"/>
                <a:gridCol w="717585"/>
                <a:gridCol w="717585"/>
              </a:tblGrid>
              <a:tr h="210212">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5</a:t>
                      </a:r>
                    </a:p>
                  </a:txBody>
                  <a:tcPr marL="9245" marR="9245" marT="9245" marB="0" anchor="b">
                    <a:lnL>
                      <a:noFill/>
                    </a:lnL>
                    <a:lnR>
                      <a:noFill/>
                    </a:lnR>
                    <a:lnT>
                      <a:noFill/>
                    </a:lnT>
                    <a:lnB>
                      <a:noFill/>
                    </a:lnB>
                  </a:tcPr>
                </a:tc>
                <a:tc>
                  <a:txBody>
                    <a:bodyPr/>
                    <a:lstStyle/>
                    <a:p>
                      <a:pPr algn="l" fontAlgn="b"/>
                      <a:r>
                        <a:rPr lang="en-US" sz="1100" b="0" i="0" u="none" strike="noStrike">
                          <a:solidFill>
                            <a:srgbClr val="000000"/>
                          </a:solidFill>
                          <a:latin typeface="Calibri"/>
                        </a:rPr>
                        <a:t>E2E</a:t>
                      </a:r>
                    </a:p>
                  </a:txBody>
                  <a:tcPr marL="9245" marR="9245" marT="9245" marB="0" anchor="b">
                    <a:lnL>
                      <a:noFill/>
                    </a:lnL>
                    <a:lnR>
                      <a:noFill/>
                    </a:lnR>
                    <a:lnT>
                      <a:noFill/>
                    </a:lnT>
                    <a:lnB>
                      <a:noFill/>
                    </a:lnB>
                  </a:tcPr>
                </a:tc>
              </a:tr>
              <a:tr h="210212">
                <a:tc>
                  <a:txBody>
                    <a:bodyPr/>
                    <a:lstStyle/>
                    <a:p>
                      <a:pPr algn="l" fontAlgn="b"/>
                      <a:r>
                        <a:rPr lang="en-US" sz="1100" b="0" i="0" u="none" strike="noStrike">
                          <a:solidFill>
                            <a:srgbClr val="000000"/>
                          </a:solidFill>
                          <a:latin typeface="Calibri"/>
                        </a:rPr>
                        <a:t>Load ( </a:t>
                      </a:r>
                      <a:r>
                        <a:rPr lang="en-US" sz="1100" b="0" i="0" u="none" strike="noStrike">
                          <a:solidFill>
                            <a:srgbClr val="000000"/>
                          </a:solidFill>
                          <a:latin typeface="Symbol"/>
                        </a:rPr>
                        <a:t>r</a:t>
                      </a:r>
                      <a:r>
                        <a:rPr lang="en-US" sz="1100" b="0" i="0" u="none" strike="noStrike">
                          <a:solidFill>
                            <a:srgbClr val="000000"/>
                          </a:solidFill>
                          <a:latin typeface="Calibri"/>
                        </a:rPr>
                        <a:t> )</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0.9</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0.98</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0.5</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0.1</a:t>
                      </a: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r>
              <a:tr h="210212">
                <a:tc>
                  <a:txBody>
                    <a:bodyPr/>
                    <a:lstStyle/>
                    <a:p>
                      <a:pPr algn="l" fontAlgn="b"/>
                      <a:r>
                        <a:rPr lang="en-US" sz="1100" b="0" i="0" u="none" strike="noStrike">
                          <a:solidFill>
                            <a:srgbClr val="000000"/>
                          </a:solidFill>
                          <a:latin typeface="Calibri"/>
                        </a:rPr>
                        <a:t>Link rate (b/s)</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1.00E+10</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1.00E+09</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1.00E+09</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2.00E+06</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1.00E+07</a:t>
                      </a: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r>
              <a:tr h="210212">
                <a:tc>
                  <a:txBody>
                    <a:bodyPr/>
                    <a:lstStyle/>
                    <a:p>
                      <a:pPr algn="l" fontAlgn="b"/>
                      <a:r>
                        <a:rPr lang="en-US" sz="1100" b="0" i="0" u="none" strike="noStrike">
                          <a:solidFill>
                            <a:srgbClr val="000000"/>
                          </a:solidFill>
                          <a:latin typeface="Calibri"/>
                        </a:rPr>
                        <a:t>Link length (km)</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0.1</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1000</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0.02</a:t>
                      </a: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r>
              <a:tr h="210212">
                <a:tc>
                  <a:txBody>
                    <a:bodyPr/>
                    <a:lstStyle/>
                    <a:p>
                      <a:pPr algn="l" fontAlgn="b"/>
                      <a:r>
                        <a:rPr lang="pt-BR" sz="1100" b="0" i="0" u="none" strike="noStrike">
                          <a:solidFill>
                            <a:srgbClr val="000000"/>
                          </a:solidFill>
                          <a:latin typeface="Calibri"/>
                        </a:rPr>
                        <a:t>Average queue length (pkts): E[N] =  </a:t>
                      </a:r>
                      <a:r>
                        <a:rPr lang="pt-BR" sz="1100" b="0" i="0" u="none" strike="noStrike">
                          <a:solidFill>
                            <a:srgbClr val="000000"/>
                          </a:solidFill>
                          <a:latin typeface="Symbol"/>
                        </a:rPr>
                        <a:t>r/(1- r)</a:t>
                      </a:r>
                      <a:endParaRPr lang="pt-BR"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9</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49</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0.111111</a:t>
                      </a: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r>
              <a:tr h="210212">
                <a:tc>
                  <a:txBody>
                    <a:bodyPr/>
                    <a:lstStyle/>
                    <a:p>
                      <a:pPr algn="l" fontAlgn="b"/>
                      <a:r>
                        <a:rPr lang="en-US" sz="1100" b="0" i="0" u="none" strike="noStrike">
                          <a:solidFill>
                            <a:srgbClr val="000000"/>
                          </a:solidFill>
                          <a:latin typeface="Calibri"/>
                        </a:rPr>
                        <a:t>Packet transmission time (sec): T = L/c</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2.00E-07</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2.00E-06</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2.00E-06</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1.00E-03</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2.00E-04</a:t>
                      </a: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r>
              <a:tr h="210212">
                <a:tc>
                  <a:txBody>
                    <a:bodyPr/>
                    <a:lstStyle/>
                    <a:p>
                      <a:pPr algn="l" fontAlgn="b"/>
                      <a:r>
                        <a:rPr lang="en-US" sz="1100" b="0" i="0" u="none" strike="noStrike">
                          <a:solidFill>
                            <a:srgbClr val="000000"/>
                          </a:solidFill>
                          <a:latin typeface="Calibri"/>
                        </a:rPr>
                        <a:t>Queueing + transmission delay (sec):  (E[N]+1)*T</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2.00E-07</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2.00E-05</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1.00E-04</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2.00E-03</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2.22E-04</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2.34E-03</a:t>
                      </a:r>
                    </a:p>
                  </a:txBody>
                  <a:tcPr marL="9245" marR="9245" marT="9245" marB="0" anchor="b">
                    <a:lnL>
                      <a:noFill/>
                    </a:lnL>
                    <a:lnR>
                      <a:noFill/>
                    </a:lnR>
                    <a:lnT>
                      <a:noFill/>
                    </a:lnT>
                    <a:lnB>
                      <a:noFill/>
                    </a:lnB>
                  </a:tcPr>
                </a:tc>
              </a:tr>
              <a:tr h="210212">
                <a:tc>
                  <a:txBody>
                    <a:bodyPr/>
                    <a:lstStyle/>
                    <a:p>
                      <a:pPr algn="l" fontAlgn="b"/>
                      <a:r>
                        <a:rPr lang="en-US" sz="1100" b="0" i="0" u="none" strike="noStrike">
                          <a:solidFill>
                            <a:srgbClr val="000000"/>
                          </a:solidFill>
                          <a:latin typeface="Calibri"/>
                        </a:rPr>
                        <a:t>Propagation delay (sec): link length/200,000 km/s</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5.00E-07</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1.00E-03</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5.00E-03</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1.00E-05</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1.00E-07</a:t>
                      </a:r>
                    </a:p>
                  </a:txBody>
                  <a:tcPr marL="9245" marR="9245" marT="9245" marB="0" anchor="b">
                    <a:lnL>
                      <a:noFill/>
                    </a:lnL>
                    <a:lnR>
                      <a:noFill/>
                    </a:lnR>
                    <a:lnT>
                      <a:noFill/>
                    </a:lnT>
                    <a:lnB>
                      <a:noFill/>
                    </a:lnB>
                  </a:tcPr>
                </a:tc>
                <a:tc>
                  <a:txBody>
                    <a:bodyPr/>
                    <a:lstStyle/>
                    <a:p>
                      <a:pPr algn="r" fontAlgn="b"/>
                      <a:r>
                        <a:rPr lang="en-US" sz="1100" b="0" i="0" u="none" strike="noStrike">
                          <a:solidFill>
                            <a:srgbClr val="000000"/>
                          </a:solidFill>
                          <a:latin typeface="Calibri"/>
                        </a:rPr>
                        <a:t>6.01E-03</a:t>
                      </a:r>
                    </a:p>
                  </a:txBody>
                  <a:tcPr marL="9245" marR="9245" marT="9245" marB="0" anchor="b">
                    <a:lnL>
                      <a:noFill/>
                    </a:lnL>
                    <a:lnR>
                      <a:noFill/>
                    </a:lnR>
                    <a:lnT>
                      <a:noFill/>
                    </a:lnT>
                    <a:lnB>
                      <a:noFill/>
                    </a:lnB>
                  </a:tcPr>
                </a:tc>
              </a:tr>
              <a:tr h="210212">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245" marR="9245" marT="9245" marB="0" anchor="b">
                    <a:lnL>
                      <a:noFill/>
                    </a:lnL>
                    <a:lnR>
                      <a:noFill/>
                    </a:lnR>
                    <a:lnT>
                      <a:noFill/>
                    </a:lnT>
                    <a:lnB>
                      <a:noFill/>
                    </a:lnB>
                  </a:tcPr>
                </a:tc>
                <a:tc>
                  <a:txBody>
                    <a:bodyPr/>
                    <a:lstStyle/>
                    <a:p>
                      <a:pPr algn="r" fontAlgn="b"/>
                      <a:r>
                        <a:rPr lang="en-US" sz="1100" b="1" i="0" u="none" strike="noStrike" dirty="0">
                          <a:solidFill>
                            <a:srgbClr val="000000"/>
                          </a:solidFill>
                          <a:latin typeface="Calibri"/>
                        </a:rPr>
                        <a:t>8.35E-03</a:t>
                      </a:r>
                    </a:p>
                  </a:txBody>
                  <a:tcPr marL="9245" marR="9245" marT="9245" marB="0" anchor="b">
                    <a:lnL>
                      <a:noFill/>
                    </a:lnL>
                    <a:lnR>
                      <a:noFill/>
                    </a:lnR>
                    <a:lnT>
                      <a:noFill/>
                    </a:lnT>
                    <a:lnB>
                      <a:noFill/>
                    </a:lnB>
                  </a:tcPr>
                </a:tc>
              </a:tr>
            </a:tbl>
          </a:graphicData>
        </a:graphic>
      </p:graphicFrame>
    </p:spTree>
    <p:extLst>
      <p:ext uri="{BB962C8B-B14F-4D97-AF65-F5344CB8AC3E}">
        <p14:creationId xmlns="" xmlns:p14="http://schemas.microsoft.com/office/powerpoint/2010/main" val="26835401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ClrTx/>
              <a:buSzPct val="100000"/>
              <a:buFont typeface="+mj-lt"/>
              <a:buAutoNum type="arabicPeriod" startAt="4"/>
            </a:pPr>
            <a:r>
              <a:rPr lang="en-US" sz="2400" dirty="0"/>
              <a:t>Using the previous exercise, the </a:t>
            </a:r>
            <a:r>
              <a:rPr lang="en-US" sz="2400" dirty="0" smtClean="0"/>
              <a:t>traffic intensity at the 2 Mb/s link increases to 1.5, so that the average queueing delay at the link increases to 200 ms, what is the capacity of the queue feeding the link? What fraction of packets are discarded?</a:t>
            </a:r>
          </a:p>
          <a:p>
            <a:pPr marL="457200" indent="-457200">
              <a:buClrTx/>
              <a:buSzPct val="100000"/>
              <a:buNone/>
            </a:pPr>
            <a:r>
              <a:rPr lang="en-US" sz="2400" dirty="0" smtClean="0"/>
              <a:t>	</a:t>
            </a:r>
          </a:p>
          <a:p>
            <a:pPr marL="457200" indent="-457200">
              <a:buClrTx/>
              <a:buSzPct val="100000"/>
              <a:buNone/>
            </a:pPr>
            <a:r>
              <a:rPr lang="en-US" sz="2400" dirty="0" smtClean="0"/>
              <a:t>	</a:t>
            </a:r>
          </a:p>
        </p:txBody>
      </p:sp>
      <p:sp>
        <p:nvSpPr>
          <p:cNvPr id="2" name="Title 1"/>
          <p:cNvSpPr>
            <a:spLocks noGrp="1"/>
          </p:cNvSpPr>
          <p:nvPr>
            <p:ph type="title"/>
          </p:nvPr>
        </p:nvSpPr>
        <p:spPr/>
        <p:txBody>
          <a:bodyPr/>
          <a:lstStyle/>
          <a:p>
            <a:r>
              <a:rPr lang="en-US" dirty="0" smtClean="0"/>
              <a:t>Exercises</a:t>
            </a:r>
            <a:endParaRPr lang="en-US" dirty="0"/>
          </a:p>
        </p:txBody>
      </p:sp>
      <p:sp>
        <p:nvSpPr>
          <p:cNvPr id="33"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39</a:t>
            </a:fld>
            <a:endParaRPr lang="en-US" dirty="0"/>
          </a:p>
        </p:txBody>
      </p:sp>
    </p:spTree>
    <p:extLst>
      <p:ext uri="{BB962C8B-B14F-4D97-AF65-F5344CB8AC3E}">
        <p14:creationId xmlns="" xmlns:p14="http://schemas.microsoft.com/office/powerpoint/2010/main" val="875590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333318"/>
            <a:ext cx="10058400" cy="6439083"/>
          </a:xfrm>
        </p:spPr>
        <p:txBody>
          <a:bodyPr>
            <a:normAutofit lnSpcReduction="10000"/>
          </a:bodyPr>
          <a:lstStyle/>
          <a:p>
            <a:r>
              <a:rPr lang="en-US" sz="3200" dirty="0" smtClean="0"/>
              <a:t>Studios</a:t>
            </a:r>
          </a:p>
          <a:p>
            <a:pPr lvl="1"/>
            <a:r>
              <a:rPr lang="en-US" sz="2800" dirty="0" smtClean="0"/>
              <a:t>Basically </a:t>
            </a:r>
            <a:r>
              <a:rPr lang="en-US" sz="2800" dirty="0" err="1" smtClean="0"/>
              <a:t>warmups</a:t>
            </a:r>
            <a:r>
              <a:rPr lang="en-US" sz="2800" dirty="0" smtClean="0"/>
              <a:t> for the Labs</a:t>
            </a:r>
          </a:p>
          <a:p>
            <a:r>
              <a:rPr lang="en-US" sz="3200" dirty="0" err="1" smtClean="0"/>
              <a:t>Git</a:t>
            </a:r>
            <a:r>
              <a:rPr lang="en-US" sz="3200" dirty="0" smtClean="0"/>
              <a:t> repository on </a:t>
            </a:r>
            <a:r>
              <a:rPr lang="en-US" sz="3200" dirty="0" err="1" smtClean="0">
                <a:hlinkClick r:id="rId3"/>
              </a:rPr>
              <a:t>bitbucket</a:t>
            </a:r>
            <a:endParaRPr lang="en-US" sz="3200" dirty="0" smtClean="0"/>
          </a:p>
          <a:p>
            <a:pPr lvl="1"/>
            <a:r>
              <a:rPr lang="en-US" sz="2800" dirty="0" smtClean="0"/>
              <a:t>Code for studios and labs will come to you via your </a:t>
            </a:r>
            <a:r>
              <a:rPr lang="en-US" sz="2800" dirty="0" err="1" smtClean="0"/>
              <a:t>Git</a:t>
            </a:r>
            <a:r>
              <a:rPr lang="en-US" sz="2800" dirty="0" smtClean="0"/>
              <a:t> repository, and you will submit your solutions using </a:t>
            </a:r>
            <a:r>
              <a:rPr lang="en-US" sz="2800" dirty="0" err="1" smtClean="0"/>
              <a:t>Git</a:t>
            </a:r>
            <a:r>
              <a:rPr lang="en-US" sz="2800" dirty="0" smtClean="0"/>
              <a:t> as well </a:t>
            </a:r>
          </a:p>
          <a:p>
            <a:pPr lvl="2"/>
            <a:r>
              <a:rPr lang="en-US" sz="2600" dirty="0" smtClean="0"/>
              <a:t>See the wiki for details</a:t>
            </a:r>
            <a:endParaRPr lang="en-US" sz="2600" dirty="0" smtClean="0"/>
          </a:p>
          <a:p>
            <a:r>
              <a:rPr lang="en-US" sz="3200" dirty="0" smtClean="0"/>
              <a:t>Piazza</a:t>
            </a:r>
          </a:p>
          <a:p>
            <a:pPr lvl="1"/>
            <a:r>
              <a:rPr lang="en-US" sz="2800" dirty="0" smtClean="0"/>
              <a:t>Link to class Piazza page on course web site</a:t>
            </a:r>
            <a:endParaRPr lang="en-US" sz="2600" dirty="0" smtClean="0"/>
          </a:p>
          <a:p>
            <a:pPr lvl="1"/>
            <a:r>
              <a:rPr lang="en-US" sz="2800" dirty="0" smtClean="0"/>
              <a:t>Ask questions there so everyone can benefit</a:t>
            </a:r>
          </a:p>
          <a:p>
            <a:pPr lvl="2"/>
            <a:r>
              <a:rPr lang="en-US" sz="2600" dirty="0" smtClean="0"/>
              <a:t>We will not respond to direct email questions.</a:t>
            </a:r>
          </a:p>
          <a:p>
            <a:pPr lvl="2"/>
            <a:r>
              <a:rPr lang="en-US" sz="2600" dirty="0" smtClean="0"/>
              <a:t>There are no dumb questions!</a:t>
            </a:r>
          </a:p>
          <a:p>
            <a:pPr lvl="1"/>
            <a:r>
              <a:rPr lang="en-US" sz="2800" dirty="0" smtClean="0"/>
              <a:t>Sign up for our class on Piazza</a:t>
            </a:r>
          </a:p>
          <a:p>
            <a:pPr lvl="2"/>
            <a:r>
              <a:rPr lang="en-US" sz="2600" dirty="0" smtClean="0"/>
              <a:t>https://piazza.com/wustl/fall2017/cse473</a:t>
            </a:r>
          </a:p>
        </p:txBody>
      </p:sp>
      <p:sp>
        <p:nvSpPr>
          <p:cNvPr id="5" name="Title 4"/>
          <p:cNvSpPr>
            <a:spLocks noGrp="1"/>
          </p:cNvSpPr>
          <p:nvPr>
            <p:ph type="title"/>
          </p:nvPr>
        </p:nvSpPr>
        <p:spPr>
          <a:xfrm>
            <a:off x="134938" y="545886"/>
            <a:ext cx="9625012" cy="724083"/>
          </a:xfrm>
        </p:spPr>
        <p:txBody>
          <a:bodyPr/>
          <a:lstStyle/>
          <a:p>
            <a:r>
              <a:rPr lang="en-US" dirty="0" smtClean="0"/>
              <a:t>Structure of Course (continued)</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4</a:t>
            </a:fld>
            <a:endParaRPr lang="en-US"/>
          </a:p>
        </p:txBody>
      </p:sp>
    </p:spTree>
    <p:extLst>
      <p:ext uri="{BB962C8B-B14F-4D97-AF65-F5344CB8AC3E}">
        <p14:creationId xmlns="" xmlns:p14="http://schemas.microsoft.com/office/powerpoint/2010/main" val="5588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16" y="1404336"/>
            <a:ext cx="9893984" cy="6368065"/>
          </a:xfrm>
        </p:spPr>
        <p:txBody>
          <a:bodyPr/>
          <a:lstStyle/>
          <a:p>
            <a:pPr marL="457200" indent="-457200">
              <a:buClrTx/>
              <a:buSzPct val="100000"/>
              <a:buFont typeface="+mj-lt"/>
              <a:buAutoNum type="arabicPeriod" startAt="4"/>
            </a:pPr>
            <a:r>
              <a:rPr lang="en-US" sz="2400" dirty="0" smtClean="0"/>
              <a:t>Using the previous exercise, the traffic intensity at the 2 Mb/s link increases to 1.5, so that the average queueing delay at the link increases to 200 ms, what is the capacity of the queue feeding the link? What fraction of packets are discarded?</a:t>
            </a:r>
          </a:p>
          <a:p>
            <a:pPr marL="457200" indent="-457200">
              <a:buClrTx/>
              <a:buSzPct val="100000"/>
              <a:buNone/>
            </a:pPr>
            <a:r>
              <a:rPr lang="en-US" sz="2400" dirty="0" smtClean="0"/>
              <a:t>	</a:t>
            </a:r>
          </a:p>
          <a:p>
            <a:pPr marL="457200" indent="-457200">
              <a:buClrTx/>
              <a:buSzPct val="100000"/>
              <a:buNone/>
            </a:pPr>
            <a:r>
              <a:rPr lang="en-US" sz="2400" dirty="0" smtClean="0"/>
              <a:t>	</a:t>
            </a:r>
            <a:r>
              <a:rPr lang="en-US" sz="2400" i="1" dirty="0" smtClean="0"/>
              <a:t>Assuming that under a load of 1.5, the queue is nearly full all the time, the queue size or capacity is 200 packets (the transmission time of a 250 bytes = 2,000 bits packet over a 2 </a:t>
            </a:r>
            <a:r>
              <a:rPr lang="en-US" sz="2400" i="1" dirty="0" err="1" smtClean="0"/>
              <a:t>Mbits</a:t>
            </a:r>
            <a:r>
              <a:rPr lang="en-US" sz="2400" i="1" dirty="0" smtClean="0"/>
              <a:t>/sec link is 1 </a:t>
            </a:r>
            <a:r>
              <a:rPr lang="en-US" sz="2400" i="1" dirty="0" err="1" smtClean="0"/>
              <a:t>ms</a:t>
            </a:r>
            <a:r>
              <a:rPr lang="en-US" sz="2400" i="1" dirty="0" smtClean="0"/>
              <a:t>). A queue size of 200 packets translates into 200*250 = 50 </a:t>
            </a:r>
            <a:r>
              <a:rPr lang="en-US" sz="2400" i="1" dirty="0" err="1" smtClean="0"/>
              <a:t>kbytes</a:t>
            </a:r>
            <a:r>
              <a:rPr lang="en-US" sz="2400" i="1" dirty="0" smtClean="0"/>
              <a:t>.</a:t>
            </a:r>
          </a:p>
          <a:p>
            <a:pPr marL="457200" indent="-457200">
              <a:buClrTx/>
              <a:buSzPct val="100000"/>
              <a:buNone/>
            </a:pPr>
            <a:endParaRPr lang="en-US" sz="2400" i="1" dirty="0" smtClean="0"/>
          </a:p>
          <a:p>
            <a:pPr marL="457200" indent="-457200">
              <a:buClrTx/>
              <a:buSzPct val="100000"/>
              <a:buNone/>
            </a:pPr>
            <a:r>
              <a:rPr lang="en-US" sz="2400" i="1" dirty="0" smtClean="0"/>
              <a:t>	Given a load of 1.5, about 1/3 of the packets are lost (roughly (</a:t>
            </a:r>
            <a:r>
              <a:rPr lang="en-US" sz="2400" i="1" dirty="0" smtClean="0">
                <a:sym typeface="Symbol"/>
              </a:rPr>
              <a:t> -</a:t>
            </a:r>
            <a:r>
              <a:rPr lang="en-US" sz="2400" dirty="0" smtClean="0">
                <a:sym typeface="Symbol"/>
              </a:rPr>
              <a:t>1</a:t>
            </a:r>
            <a:r>
              <a:rPr lang="en-US" sz="2400" i="1" dirty="0" smtClean="0">
                <a:sym typeface="Symbol"/>
              </a:rPr>
              <a:t>)/ : explanation on next page)</a:t>
            </a:r>
            <a:endParaRPr lang="en-US" sz="2400" dirty="0" smtClean="0"/>
          </a:p>
        </p:txBody>
      </p:sp>
      <p:sp>
        <p:nvSpPr>
          <p:cNvPr id="2" name="Title 1"/>
          <p:cNvSpPr>
            <a:spLocks noGrp="1"/>
          </p:cNvSpPr>
          <p:nvPr>
            <p:ph type="title"/>
          </p:nvPr>
        </p:nvSpPr>
        <p:spPr/>
        <p:txBody>
          <a:bodyPr/>
          <a:lstStyle/>
          <a:p>
            <a:r>
              <a:rPr lang="en-US" dirty="0" smtClean="0"/>
              <a:t>Exercises</a:t>
            </a:r>
            <a:endParaRPr lang="en-US" dirty="0"/>
          </a:p>
        </p:txBody>
      </p:sp>
      <p:sp>
        <p:nvSpPr>
          <p:cNvPr id="33"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40</a:t>
            </a:fld>
            <a:endParaRPr lang="en-US" dirty="0"/>
          </a:p>
        </p:txBody>
      </p:sp>
    </p:spTree>
    <p:extLst>
      <p:ext uri="{BB962C8B-B14F-4D97-AF65-F5344CB8AC3E}">
        <p14:creationId xmlns="" xmlns:p14="http://schemas.microsoft.com/office/powerpoint/2010/main" val="184596109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16" y="1404336"/>
            <a:ext cx="9893984" cy="5162719"/>
          </a:xfrm>
        </p:spPr>
        <p:txBody>
          <a:bodyPr/>
          <a:lstStyle/>
          <a:p>
            <a:pPr marL="457200" indent="-457200">
              <a:buClrTx/>
              <a:buSzPct val="100000"/>
              <a:buFont typeface="+mj-lt"/>
              <a:buAutoNum type="arabicPeriod" startAt="4"/>
            </a:pPr>
            <a:r>
              <a:rPr lang="en-US" sz="2400" dirty="0" smtClean="0"/>
              <a:t>Continued…</a:t>
            </a:r>
          </a:p>
          <a:p>
            <a:pPr marL="0" indent="0">
              <a:buClrTx/>
              <a:buSzPct val="100000"/>
              <a:buNone/>
            </a:pPr>
            <a:endParaRPr lang="en-US" sz="2400" dirty="0" smtClean="0"/>
          </a:p>
          <a:p>
            <a:pPr marL="0" indent="0">
              <a:buClrTx/>
              <a:buSzPct val="100000"/>
              <a:buNone/>
            </a:pPr>
            <a:r>
              <a:rPr lang="en-US" sz="2400" i="1" dirty="0" smtClean="0"/>
              <a:t>A load of </a:t>
            </a:r>
            <a:r>
              <a:rPr lang="en-US" sz="2400" i="1" dirty="0" smtClean="0">
                <a:sym typeface="Symbol"/>
              </a:rPr>
              <a:t> = 1.5 means that for a link of capacity c bits/sec, we are trying to push 1.5 x c bits/sec.  Ignoring packet granularity and focusing on bits, this means that for every 2 bits we transmit, the input link brings in 3 bits.  The transmission of 2 bits frees up 2 bits in the buffer that can then accommodate 2 of the 3 arriving bits, but the 3</a:t>
            </a:r>
            <a:r>
              <a:rPr lang="en-US" sz="2400" i="1" baseline="30000" dirty="0" smtClean="0">
                <a:sym typeface="Symbol"/>
              </a:rPr>
              <a:t>rd</a:t>
            </a:r>
            <a:r>
              <a:rPr lang="en-US" sz="2400" i="1" dirty="0" smtClean="0">
                <a:sym typeface="Symbol"/>
              </a:rPr>
              <a:t> is lost.  Hence the fraction of bits we lose is 1/3</a:t>
            </a:r>
            <a:r>
              <a:rPr lang="en-US" sz="2400" i="1" baseline="30000" dirty="0" smtClean="0">
                <a:sym typeface="Symbol"/>
              </a:rPr>
              <a:t>rd</a:t>
            </a:r>
            <a:r>
              <a:rPr lang="en-US" sz="2400" i="1" dirty="0" smtClean="0">
                <a:sym typeface="Symbol"/>
              </a:rPr>
              <a:t> or in other words, a loss probability of 1/3</a:t>
            </a:r>
            <a:r>
              <a:rPr lang="en-US" sz="2400" i="1" baseline="30000" dirty="0" smtClean="0">
                <a:sym typeface="Symbol"/>
              </a:rPr>
              <a:t>rd</a:t>
            </a:r>
            <a:r>
              <a:rPr lang="en-US" sz="2400" i="1" dirty="0" smtClean="0">
                <a:sym typeface="Symbol"/>
              </a:rPr>
              <a:t>, which is indeed equal to</a:t>
            </a:r>
            <a:r>
              <a:rPr lang="en-US" sz="2400" i="1" dirty="0" smtClean="0"/>
              <a:t> (</a:t>
            </a:r>
            <a:r>
              <a:rPr lang="en-US" sz="2400" i="1" dirty="0" smtClean="0">
                <a:sym typeface="Symbol"/>
              </a:rPr>
              <a:t> -1)/ = 0.5/1.5 = 1/3</a:t>
            </a:r>
            <a:r>
              <a:rPr lang="en-US" sz="2400" i="1" baseline="30000" dirty="0" smtClean="0">
                <a:sym typeface="Symbol"/>
              </a:rPr>
              <a:t>rd</a:t>
            </a:r>
            <a:r>
              <a:rPr lang="en-US" sz="2400" i="1" dirty="0" smtClean="0">
                <a:sym typeface="Symbol"/>
              </a:rPr>
              <a:t> </a:t>
            </a:r>
            <a:endParaRPr lang="en-US" sz="2400" i="1" dirty="0" smtClean="0"/>
          </a:p>
        </p:txBody>
      </p:sp>
      <p:sp>
        <p:nvSpPr>
          <p:cNvPr id="2" name="Title 1"/>
          <p:cNvSpPr>
            <a:spLocks noGrp="1"/>
          </p:cNvSpPr>
          <p:nvPr>
            <p:ph type="title"/>
          </p:nvPr>
        </p:nvSpPr>
        <p:spPr/>
        <p:txBody>
          <a:bodyPr/>
          <a:lstStyle/>
          <a:p>
            <a:r>
              <a:rPr lang="en-US" dirty="0" smtClean="0"/>
              <a:t>Exercises</a:t>
            </a:r>
            <a:endParaRPr lang="en-US" dirty="0"/>
          </a:p>
        </p:txBody>
      </p:sp>
      <p:sp>
        <p:nvSpPr>
          <p:cNvPr id="33"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41</a:t>
            </a:fld>
            <a:endParaRPr lang="en-US" dirty="0"/>
          </a:p>
        </p:txBody>
      </p:sp>
    </p:spTree>
    <p:extLst>
      <p:ext uri="{BB962C8B-B14F-4D97-AF65-F5344CB8AC3E}">
        <p14:creationId xmlns="" xmlns:p14="http://schemas.microsoft.com/office/powerpoint/2010/main" val="220208098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4416" y="1568662"/>
            <a:ext cx="9545641" cy="6051330"/>
          </a:xfrm>
        </p:spPr>
        <p:txBody>
          <a:bodyPr>
            <a:normAutofit fontScale="92500" lnSpcReduction="10000"/>
          </a:bodyPr>
          <a:lstStyle/>
          <a:p>
            <a:pPr>
              <a:lnSpc>
                <a:spcPct val="110000"/>
              </a:lnSpc>
            </a:pPr>
            <a:r>
              <a:rPr lang="en-US" dirty="0"/>
              <a:t>Architectural principles of the </a:t>
            </a:r>
            <a:r>
              <a:rPr lang="en-US" dirty="0" smtClean="0"/>
              <a:t>Internet (RFC 1958)</a:t>
            </a:r>
            <a:endParaRPr lang="en-US" dirty="0"/>
          </a:p>
          <a:p>
            <a:pPr lvl="1">
              <a:lnSpc>
                <a:spcPct val="110000"/>
              </a:lnSpc>
            </a:pPr>
            <a:r>
              <a:rPr lang="en-US" dirty="0" smtClean="0"/>
              <a:t>Primary goal </a:t>
            </a:r>
            <a:r>
              <a:rPr lang="en-US" dirty="0"/>
              <a:t>is connectivity</a:t>
            </a:r>
          </a:p>
          <a:p>
            <a:pPr lvl="1">
              <a:lnSpc>
                <a:spcPct val="110000"/>
              </a:lnSpc>
            </a:pPr>
            <a:r>
              <a:rPr lang="en-US" dirty="0" smtClean="0"/>
              <a:t>Constant change (the network is not static)</a:t>
            </a:r>
          </a:p>
          <a:p>
            <a:pPr lvl="1">
              <a:lnSpc>
                <a:spcPct val="110000"/>
              </a:lnSpc>
            </a:pPr>
            <a:r>
              <a:rPr lang="en-US" dirty="0" smtClean="0"/>
              <a:t>End-to-end </a:t>
            </a:r>
            <a:r>
              <a:rPr lang="en-US" dirty="0"/>
              <a:t>argument</a:t>
            </a:r>
          </a:p>
          <a:p>
            <a:pPr lvl="1">
              <a:lnSpc>
                <a:spcPct val="110000"/>
              </a:lnSpc>
            </a:pPr>
            <a:r>
              <a:rPr lang="en-US" dirty="0"/>
              <a:t>Key is IP </a:t>
            </a:r>
            <a:r>
              <a:rPr lang="en-US" dirty="0" smtClean="0"/>
              <a:t>protocol</a:t>
            </a:r>
            <a:endParaRPr lang="en-US" dirty="0"/>
          </a:p>
          <a:p>
            <a:pPr>
              <a:lnSpc>
                <a:spcPct val="110000"/>
              </a:lnSpc>
            </a:pPr>
            <a:r>
              <a:rPr lang="en-US" dirty="0" smtClean="0"/>
              <a:t>Understanding sources and causes of packet delay</a:t>
            </a:r>
          </a:p>
          <a:p>
            <a:pPr>
              <a:lnSpc>
                <a:spcPct val="110000"/>
              </a:lnSpc>
            </a:pPr>
            <a:r>
              <a:rPr lang="en-US" dirty="0" smtClean="0"/>
              <a:t>Socket programming</a:t>
            </a:r>
          </a:p>
          <a:p>
            <a:pPr>
              <a:lnSpc>
                <a:spcPct val="110000"/>
              </a:lnSpc>
            </a:pPr>
            <a:r>
              <a:rPr lang="en-US" dirty="0" smtClean="0"/>
              <a:t>Reliable Data Transport a.k.a. TCP: </a:t>
            </a:r>
          </a:p>
          <a:p>
            <a:pPr lvl="1">
              <a:lnSpc>
                <a:spcPct val="110000"/>
              </a:lnSpc>
            </a:pPr>
            <a:r>
              <a:rPr lang="en-US" dirty="0" smtClean="0"/>
              <a:t>Connection setup</a:t>
            </a:r>
            <a:endParaRPr lang="en-US" dirty="0"/>
          </a:p>
          <a:p>
            <a:pPr lvl="1">
              <a:lnSpc>
                <a:spcPct val="110000"/>
              </a:lnSpc>
            </a:pPr>
            <a:r>
              <a:rPr lang="en-US" dirty="0"/>
              <a:t>R</a:t>
            </a:r>
            <a:r>
              <a:rPr lang="en-US" dirty="0" smtClean="0"/>
              <a:t>eliability</a:t>
            </a:r>
            <a:endParaRPr lang="en-US" dirty="0"/>
          </a:p>
          <a:p>
            <a:pPr lvl="1">
              <a:lnSpc>
                <a:spcPct val="110000"/>
              </a:lnSpc>
            </a:pPr>
            <a:r>
              <a:rPr lang="en-US" dirty="0"/>
              <a:t>F</a:t>
            </a:r>
            <a:r>
              <a:rPr lang="en-US" dirty="0" smtClean="0"/>
              <a:t>low control</a:t>
            </a:r>
            <a:endParaRPr lang="en-US" dirty="0"/>
          </a:p>
          <a:p>
            <a:pPr lvl="1">
              <a:lnSpc>
                <a:spcPct val="110000"/>
              </a:lnSpc>
            </a:pPr>
            <a:r>
              <a:rPr lang="en-US" dirty="0"/>
              <a:t>C</a:t>
            </a:r>
            <a:r>
              <a:rPr lang="en-US" dirty="0" smtClean="0"/>
              <a:t>ongestion control</a:t>
            </a:r>
          </a:p>
          <a:p>
            <a:pPr>
              <a:lnSpc>
                <a:spcPct val="110000"/>
              </a:lnSpc>
            </a:pPr>
            <a:r>
              <a:rPr lang="en-US" dirty="0" smtClean="0"/>
              <a:t>IP Routing</a:t>
            </a:r>
          </a:p>
          <a:p>
            <a:pPr>
              <a:lnSpc>
                <a:spcPct val="110000"/>
              </a:lnSpc>
            </a:pPr>
            <a:r>
              <a:rPr lang="en-US" dirty="0" smtClean="0"/>
              <a:t>Internet system of protocols</a:t>
            </a:r>
          </a:p>
          <a:p>
            <a:pPr>
              <a:lnSpc>
                <a:spcPct val="110000"/>
              </a:lnSpc>
            </a:pPr>
            <a:r>
              <a:rPr lang="en-US" dirty="0" smtClean="0"/>
              <a:t>Some Internet security</a:t>
            </a:r>
          </a:p>
        </p:txBody>
      </p:sp>
      <p:sp>
        <p:nvSpPr>
          <p:cNvPr id="5" name="Title 4"/>
          <p:cNvSpPr>
            <a:spLocks noGrp="1"/>
          </p:cNvSpPr>
          <p:nvPr>
            <p:ph type="title"/>
          </p:nvPr>
        </p:nvSpPr>
        <p:spPr>
          <a:xfrm>
            <a:off x="134938" y="644526"/>
            <a:ext cx="9625012" cy="810392"/>
          </a:xfrm>
        </p:spPr>
        <p:txBody>
          <a:bodyPr/>
          <a:lstStyle/>
          <a:p>
            <a:r>
              <a:rPr lang="en-US" dirty="0" smtClean="0"/>
              <a:t>Some Key Course Goals</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5</a:t>
            </a:fld>
            <a:endParaRPr lang="en-US"/>
          </a:p>
        </p:txBody>
      </p:sp>
    </p:spTree>
    <p:extLst>
      <p:ext uri="{BB962C8B-B14F-4D97-AF65-F5344CB8AC3E}">
        <p14:creationId xmlns="" xmlns:p14="http://schemas.microsoft.com/office/powerpoint/2010/main" val="941314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938" y="644525"/>
            <a:ext cx="9625012" cy="949325"/>
          </a:xfrm>
        </p:spPr>
        <p:txBody>
          <a:bodyPr/>
          <a:lstStyle/>
          <a:p>
            <a:r>
              <a:rPr lang="en-US" altLang="zh-CN" dirty="0" smtClean="0">
                <a:ea typeface="宋体" pitchFamily="2" charset="-122"/>
              </a:rPr>
              <a:t>Our Scope – Broadly Speaking</a:t>
            </a:r>
            <a:endParaRPr lang="en-US" dirty="0"/>
          </a:p>
        </p:txBody>
      </p:sp>
      <p:grpSp>
        <p:nvGrpSpPr>
          <p:cNvPr id="6" name="Group 5"/>
          <p:cNvGrpSpPr/>
          <p:nvPr/>
        </p:nvGrpSpPr>
        <p:grpSpPr>
          <a:xfrm>
            <a:off x="598824" y="1937501"/>
            <a:ext cx="9000433" cy="5479355"/>
            <a:chOff x="107504" y="1268760"/>
            <a:chExt cx="9000433" cy="5479355"/>
          </a:xfrm>
        </p:grpSpPr>
        <p:sp>
          <p:nvSpPr>
            <p:cNvPr id="7" name="Freeform 6"/>
            <p:cNvSpPr/>
            <p:nvPr/>
          </p:nvSpPr>
          <p:spPr bwMode="auto">
            <a:xfrm>
              <a:off x="4952144" y="1952090"/>
              <a:ext cx="395555" cy="1489753"/>
            </a:xfrm>
            <a:custGeom>
              <a:avLst/>
              <a:gdLst>
                <a:gd name="connsiteX0" fmla="*/ 0 w 395555"/>
                <a:gd name="connsiteY0" fmla="*/ 1489753 h 1489753"/>
                <a:gd name="connsiteX1" fmla="*/ 133564 w 395555"/>
                <a:gd name="connsiteY1" fmla="*/ 1191802 h 1489753"/>
                <a:gd name="connsiteX2" fmla="*/ 390418 w 395555"/>
                <a:gd name="connsiteY2" fmla="*/ 606175 h 1489753"/>
                <a:gd name="connsiteX3" fmla="*/ 164386 w 395555"/>
                <a:gd name="connsiteY3" fmla="*/ 0 h 1489753"/>
              </a:gdLst>
              <a:ahLst/>
              <a:cxnLst>
                <a:cxn ang="0">
                  <a:pos x="connsiteX0" y="connsiteY0"/>
                </a:cxn>
                <a:cxn ang="0">
                  <a:pos x="connsiteX1" y="connsiteY1"/>
                </a:cxn>
                <a:cxn ang="0">
                  <a:pos x="connsiteX2" y="connsiteY2"/>
                </a:cxn>
                <a:cxn ang="0">
                  <a:pos x="connsiteX3" y="connsiteY3"/>
                </a:cxn>
              </a:cxnLst>
              <a:rect l="l" t="t" r="r" b="b"/>
              <a:pathLst>
                <a:path w="395555" h="1489753">
                  <a:moveTo>
                    <a:pt x="0" y="1489753"/>
                  </a:moveTo>
                  <a:cubicBezTo>
                    <a:pt x="34247" y="1414409"/>
                    <a:pt x="68494" y="1339065"/>
                    <a:pt x="133564" y="1191802"/>
                  </a:cubicBezTo>
                  <a:cubicBezTo>
                    <a:pt x="198634" y="1044539"/>
                    <a:pt x="385281" y="804809"/>
                    <a:pt x="390418" y="606175"/>
                  </a:cubicBezTo>
                  <a:cubicBezTo>
                    <a:pt x="395555" y="407541"/>
                    <a:pt x="279970" y="203770"/>
                    <a:pt x="164386"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8" name="Freeform 7"/>
            <p:cNvSpPr/>
            <p:nvPr/>
          </p:nvSpPr>
          <p:spPr bwMode="auto">
            <a:xfrm>
              <a:off x="5424755" y="3976099"/>
              <a:ext cx="671245" cy="1047964"/>
            </a:xfrm>
            <a:custGeom>
              <a:avLst/>
              <a:gdLst>
                <a:gd name="connsiteX0" fmla="*/ 647272 w 671245"/>
                <a:gd name="connsiteY0" fmla="*/ 1047964 h 1047964"/>
                <a:gd name="connsiteX1" fmla="*/ 647272 w 671245"/>
                <a:gd name="connsiteY1" fmla="*/ 647272 h 1047964"/>
                <a:gd name="connsiteX2" fmla="*/ 503434 w 671245"/>
                <a:gd name="connsiteY2" fmla="*/ 133564 h 1047964"/>
                <a:gd name="connsiteX3" fmla="*/ 0 w 671245"/>
                <a:gd name="connsiteY3" fmla="*/ 0 h 1047964"/>
              </a:gdLst>
              <a:ahLst/>
              <a:cxnLst>
                <a:cxn ang="0">
                  <a:pos x="connsiteX0" y="connsiteY0"/>
                </a:cxn>
                <a:cxn ang="0">
                  <a:pos x="connsiteX1" y="connsiteY1"/>
                </a:cxn>
                <a:cxn ang="0">
                  <a:pos x="connsiteX2" y="connsiteY2"/>
                </a:cxn>
                <a:cxn ang="0">
                  <a:pos x="connsiteX3" y="connsiteY3"/>
                </a:cxn>
              </a:cxnLst>
              <a:rect l="l" t="t" r="r" b="b"/>
              <a:pathLst>
                <a:path w="671245" h="1047964">
                  <a:moveTo>
                    <a:pt x="647272" y="1047964"/>
                  </a:moveTo>
                  <a:cubicBezTo>
                    <a:pt x="659258" y="923818"/>
                    <a:pt x="671245" y="799672"/>
                    <a:pt x="647272" y="647272"/>
                  </a:cubicBezTo>
                  <a:cubicBezTo>
                    <a:pt x="623299" y="494872"/>
                    <a:pt x="611313" y="241443"/>
                    <a:pt x="503434" y="133564"/>
                  </a:cubicBezTo>
                  <a:cubicBezTo>
                    <a:pt x="395555" y="25685"/>
                    <a:pt x="197777" y="12842"/>
                    <a:pt x="0"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pic>
          <p:nvPicPr>
            <p:cNvPr id="9" name="Picture 41" descr="IPTVBroadcastServer"/>
            <p:cNvPicPr>
              <a:picLocks noChangeAspect="1" noChangeArrowheads="1"/>
            </p:cNvPicPr>
            <p:nvPr/>
          </p:nvPicPr>
          <p:blipFill>
            <a:blip r:embed="rId3" cstate="print"/>
            <a:srcRect/>
            <a:stretch>
              <a:fillRect/>
            </a:stretch>
          </p:blipFill>
          <p:spPr bwMode="auto">
            <a:xfrm flipH="1">
              <a:off x="7709350" y="2996952"/>
              <a:ext cx="1398587" cy="784225"/>
            </a:xfrm>
            <a:prstGeom prst="rect">
              <a:avLst/>
            </a:prstGeom>
            <a:noFill/>
            <a:ln w="9525">
              <a:noFill/>
              <a:miter lim="800000"/>
              <a:headEnd/>
              <a:tailEnd/>
            </a:ln>
          </p:spPr>
        </p:pic>
        <p:sp>
          <p:nvSpPr>
            <p:cNvPr id="10" name="Rectangle 139"/>
            <p:cNvSpPr>
              <a:spLocks noChangeArrowheads="1"/>
            </p:cNvSpPr>
            <p:nvPr/>
          </p:nvSpPr>
          <p:spPr bwMode="auto">
            <a:xfrm>
              <a:off x="3636963" y="1522413"/>
              <a:ext cx="1885950" cy="346075"/>
            </a:xfrm>
            <a:prstGeom prst="rect">
              <a:avLst/>
            </a:prstGeom>
            <a:solidFill>
              <a:srgbClr val="FFFFFF"/>
            </a:solidFill>
            <a:ln w="9525">
              <a:noFill/>
              <a:miter lim="800000"/>
              <a:headEnd/>
              <a:tailEnd/>
            </a:ln>
          </p:spPr>
          <p:txBody>
            <a:bodyPr/>
            <a:lstStyle/>
            <a:p>
              <a:endParaRPr lang="en-US"/>
            </a:p>
          </p:txBody>
        </p:sp>
        <p:pic>
          <p:nvPicPr>
            <p:cNvPr id="11" name="Picture 2" descr="C:\Documents and Settings\Roch\Local Settings\Temporary Internet Files\Content.IE5\QN6LYXGF\MC900439833[2].png"/>
            <p:cNvPicPr>
              <a:picLocks noChangeAspect="1" noChangeArrowheads="1"/>
            </p:cNvPicPr>
            <p:nvPr/>
          </p:nvPicPr>
          <p:blipFill>
            <a:blip r:embed="rId4" cstate="print"/>
            <a:srcRect/>
            <a:stretch>
              <a:fillRect/>
            </a:stretch>
          </p:blipFill>
          <p:spPr bwMode="auto">
            <a:xfrm rot="1054795">
              <a:off x="2051720" y="5013176"/>
              <a:ext cx="1375048" cy="1375048"/>
            </a:xfrm>
            <a:prstGeom prst="rect">
              <a:avLst/>
            </a:prstGeom>
            <a:noFill/>
          </p:spPr>
        </p:pic>
        <p:pic>
          <p:nvPicPr>
            <p:cNvPr id="12" name="Picture 4" descr="C:\Documents and Settings\Roch\Local Settings\Temporary Internet Files\Content.IE5\OO0D4POH\dglxasset[1].aspx"/>
            <p:cNvPicPr>
              <a:picLocks noChangeAspect="1" noChangeArrowheads="1"/>
            </p:cNvPicPr>
            <p:nvPr/>
          </p:nvPicPr>
          <p:blipFill>
            <a:blip r:embed="rId5" cstate="print"/>
            <a:srcRect/>
            <a:stretch>
              <a:fillRect/>
            </a:stretch>
          </p:blipFill>
          <p:spPr bwMode="auto">
            <a:xfrm rot="21398790">
              <a:off x="107504" y="5085184"/>
              <a:ext cx="2185416" cy="1400861"/>
            </a:xfrm>
            <a:prstGeom prst="rect">
              <a:avLst/>
            </a:prstGeom>
            <a:noFill/>
          </p:spPr>
        </p:pic>
        <p:pic>
          <p:nvPicPr>
            <p:cNvPr id="13" name="Picture 24" descr="EndUser Female"/>
            <p:cNvPicPr>
              <a:picLocks noChangeAspect="1" noChangeArrowheads="1"/>
            </p:cNvPicPr>
            <p:nvPr/>
          </p:nvPicPr>
          <p:blipFill>
            <a:blip r:embed="rId6" cstate="print"/>
            <a:srcRect/>
            <a:stretch>
              <a:fillRect/>
            </a:stretch>
          </p:blipFill>
          <p:spPr bwMode="auto">
            <a:xfrm>
              <a:off x="7380312" y="4797152"/>
              <a:ext cx="769938" cy="1219200"/>
            </a:xfrm>
            <a:prstGeom prst="rect">
              <a:avLst/>
            </a:prstGeom>
            <a:noFill/>
            <a:ln w="9525">
              <a:noFill/>
              <a:miter lim="800000"/>
              <a:headEnd/>
              <a:tailEnd/>
            </a:ln>
          </p:spPr>
        </p:pic>
        <p:pic>
          <p:nvPicPr>
            <p:cNvPr id="14" name="Picture 27" descr="EndUserLeft"/>
            <p:cNvPicPr>
              <a:picLocks noChangeAspect="1" noChangeArrowheads="1"/>
            </p:cNvPicPr>
            <p:nvPr/>
          </p:nvPicPr>
          <p:blipFill>
            <a:blip r:embed="rId7" cstate="print"/>
            <a:srcRect/>
            <a:stretch>
              <a:fillRect/>
            </a:stretch>
          </p:blipFill>
          <p:spPr bwMode="auto">
            <a:xfrm>
              <a:off x="4499992" y="5589240"/>
              <a:ext cx="831850" cy="1158875"/>
            </a:xfrm>
            <a:prstGeom prst="rect">
              <a:avLst/>
            </a:prstGeom>
            <a:noFill/>
            <a:ln w="9525">
              <a:noFill/>
              <a:miter lim="800000"/>
              <a:headEnd/>
              <a:tailEnd/>
            </a:ln>
          </p:spPr>
        </p:pic>
        <p:pic>
          <p:nvPicPr>
            <p:cNvPr id="15" name="Picture 232"/>
            <p:cNvPicPr>
              <a:picLocks noChangeAspect="1" noChangeArrowheads="1"/>
            </p:cNvPicPr>
            <p:nvPr/>
          </p:nvPicPr>
          <p:blipFill>
            <a:blip r:embed="rId8" cstate="print"/>
            <a:srcRect/>
            <a:stretch>
              <a:fillRect/>
            </a:stretch>
          </p:blipFill>
          <p:spPr bwMode="auto">
            <a:xfrm>
              <a:off x="1043608" y="2996952"/>
              <a:ext cx="831850" cy="1127125"/>
            </a:xfrm>
            <a:prstGeom prst="rect">
              <a:avLst/>
            </a:prstGeom>
            <a:noFill/>
            <a:ln w="9525" algn="ctr">
              <a:noFill/>
              <a:miter lim="800000"/>
              <a:headEnd/>
              <a:tailEnd/>
            </a:ln>
          </p:spPr>
        </p:pic>
        <p:pic>
          <p:nvPicPr>
            <p:cNvPr id="16" name="Picture 253" descr="CUC"/>
            <p:cNvPicPr>
              <a:picLocks noChangeAspect="1" noChangeArrowheads="1"/>
            </p:cNvPicPr>
            <p:nvPr/>
          </p:nvPicPr>
          <p:blipFill>
            <a:blip r:embed="rId9" cstate="print"/>
            <a:srcRect/>
            <a:stretch>
              <a:fillRect/>
            </a:stretch>
          </p:blipFill>
          <p:spPr bwMode="auto">
            <a:xfrm>
              <a:off x="6228184" y="1268760"/>
              <a:ext cx="1003300" cy="993775"/>
            </a:xfrm>
            <a:prstGeom prst="rect">
              <a:avLst/>
            </a:prstGeom>
            <a:noFill/>
            <a:ln w="9525">
              <a:noFill/>
              <a:miter lim="800000"/>
              <a:headEnd/>
              <a:tailEnd/>
            </a:ln>
          </p:spPr>
        </p:pic>
        <p:sp>
          <p:nvSpPr>
            <p:cNvPr id="17" name="Freeform 16"/>
            <p:cNvSpPr/>
            <p:nvPr/>
          </p:nvSpPr>
          <p:spPr bwMode="auto">
            <a:xfrm>
              <a:off x="2917861" y="3356225"/>
              <a:ext cx="4798031" cy="1883595"/>
            </a:xfrm>
            <a:custGeom>
              <a:avLst/>
              <a:gdLst>
                <a:gd name="connsiteX0" fmla="*/ 0 w 4798031"/>
                <a:gd name="connsiteY0" fmla="*/ 1883595 h 1883595"/>
                <a:gd name="connsiteX1" fmla="*/ 400692 w 4798031"/>
                <a:gd name="connsiteY1" fmla="*/ 1667838 h 1883595"/>
                <a:gd name="connsiteX2" fmla="*/ 1551397 w 4798031"/>
                <a:gd name="connsiteY2" fmla="*/ 1554822 h 1883595"/>
                <a:gd name="connsiteX3" fmla="*/ 2856215 w 4798031"/>
                <a:gd name="connsiteY3" fmla="*/ 1123308 h 1883595"/>
                <a:gd name="connsiteX4" fmla="*/ 3760341 w 4798031"/>
                <a:gd name="connsiteY4" fmla="*/ 178085 h 1883595"/>
                <a:gd name="connsiteX5" fmla="*/ 4798031 w 4798031"/>
                <a:gd name="connsiteY5" fmla="*/ 54795 h 18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8031" h="1883595">
                  <a:moveTo>
                    <a:pt x="0" y="1883595"/>
                  </a:moveTo>
                  <a:cubicBezTo>
                    <a:pt x="71063" y="1803114"/>
                    <a:pt x="142126" y="1722634"/>
                    <a:pt x="400692" y="1667838"/>
                  </a:cubicBezTo>
                  <a:cubicBezTo>
                    <a:pt x="659258" y="1613043"/>
                    <a:pt x="1142143" y="1645577"/>
                    <a:pt x="1551397" y="1554822"/>
                  </a:cubicBezTo>
                  <a:cubicBezTo>
                    <a:pt x="1960651" y="1464067"/>
                    <a:pt x="2488058" y="1352764"/>
                    <a:pt x="2856215" y="1123308"/>
                  </a:cubicBezTo>
                  <a:cubicBezTo>
                    <a:pt x="3224372" y="893852"/>
                    <a:pt x="3436705" y="356170"/>
                    <a:pt x="3760341" y="178085"/>
                  </a:cubicBezTo>
                  <a:cubicBezTo>
                    <a:pt x="4083977" y="0"/>
                    <a:pt x="4441004" y="27397"/>
                    <a:pt x="4798031" y="54795"/>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18" name="Freeform 17"/>
            <p:cNvSpPr/>
            <p:nvPr/>
          </p:nvSpPr>
          <p:spPr bwMode="auto">
            <a:xfrm>
              <a:off x="1797978" y="1962364"/>
              <a:ext cx="4448710" cy="1397285"/>
            </a:xfrm>
            <a:custGeom>
              <a:avLst/>
              <a:gdLst>
                <a:gd name="connsiteX0" fmla="*/ 0 w 4448710"/>
                <a:gd name="connsiteY0" fmla="*/ 1397285 h 1397285"/>
                <a:gd name="connsiteX1" fmla="*/ 328773 w 4448710"/>
                <a:gd name="connsiteY1" fmla="*/ 1047964 h 1397285"/>
                <a:gd name="connsiteX2" fmla="*/ 976044 w 4448710"/>
                <a:gd name="connsiteY2" fmla="*/ 410966 h 1397285"/>
                <a:gd name="connsiteX3" fmla="*/ 2517168 w 4448710"/>
                <a:gd name="connsiteY3" fmla="*/ 328773 h 1397285"/>
                <a:gd name="connsiteX4" fmla="*/ 4448710 w 4448710"/>
                <a:gd name="connsiteY4" fmla="*/ 0 h 139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8710" h="1397285">
                  <a:moveTo>
                    <a:pt x="0" y="1397285"/>
                  </a:moveTo>
                  <a:cubicBezTo>
                    <a:pt x="83049" y="1304817"/>
                    <a:pt x="166099" y="1212350"/>
                    <a:pt x="328773" y="1047964"/>
                  </a:cubicBezTo>
                  <a:cubicBezTo>
                    <a:pt x="491447" y="883578"/>
                    <a:pt x="611312" y="530831"/>
                    <a:pt x="976044" y="410966"/>
                  </a:cubicBezTo>
                  <a:cubicBezTo>
                    <a:pt x="1340776" y="291101"/>
                    <a:pt x="1938390" y="397267"/>
                    <a:pt x="2517168" y="328773"/>
                  </a:cubicBezTo>
                  <a:cubicBezTo>
                    <a:pt x="3095946" y="260279"/>
                    <a:pt x="3772328" y="130139"/>
                    <a:pt x="4448710"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19" name="Freeform 18"/>
            <p:cNvSpPr/>
            <p:nvPr/>
          </p:nvSpPr>
          <p:spPr bwMode="auto">
            <a:xfrm>
              <a:off x="5539483" y="2106202"/>
              <a:ext cx="1899007" cy="3061699"/>
            </a:xfrm>
            <a:custGeom>
              <a:avLst/>
              <a:gdLst>
                <a:gd name="connsiteX0" fmla="*/ 1899007 w 1899007"/>
                <a:gd name="connsiteY0" fmla="*/ 3061699 h 3061699"/>
                <a:gd name="connsiteX1" fmla="*/ 429802 w 1899007"/>
                <a:gd name="connsiteY1" fmla="*/ 2630185 h 3061699"/>
                <a:gd name="connsiteX2" fmla="*/ 39384 w 1899007"/>
                <a:gd name="connsiteY2" fmla="*/ 1520576 h 3061699"/>
                <a:gd name="connsiteX3" fmla="*/ 193497 w 1899007"/>
                <a:gd name="connsiteY3" fmla="*/ 267128 h 3061699"/>
                <a:gd name="connsiteX4" fmla="*/ 686656 w 1899007"/>
                <a:gd name="connsiteY4" fmla="*/ 0 h 3061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007" h="3061699">
                  <a:moveTo>
                    <a:pt x="1899007" y="3061699"/>
                  </a:moveTo>
                  <a:cubicBezTo>
                    <a:pt x="1319373" y="2974369"/>
                    <a:pt x="739739" y="2887039"/>
                    <a:pt x="429802" y="2630185"/>
                  </a:cubicBezTo>
                  <a:cubicBezTo>
                    <a:pt x="119865" y="2373331"/>
                    <a:pt x="78768" y="1914419"/>
                    <a:pt x="39384" y="1520576"/>
                  </a:cubicBezTo>
                  <a:cubicBezTo>
                    <a:pt x="0" y="1126733"/>
                    <a:pt x="85618" y="520557"/>
                    <a:pt x="193497" y="267128"/>
                  </a:cubicBezTo>
                  <a:cubicBezTo>
                    <a:pt x="301376" y="13699"/>
                    <a:pt x="494016" y="6849"/>
                    <a:pt x="686656"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pic>
          <p:nvPicPr>
            <p:cNvPr id="20" name="Picture 26"/>
            <p:cNvPicPr>
              <a:picLocks noChangeAspect="1" noChangeArrowheads="1"/>
            </p:cNvPicPr>
            <p:nvPr/>
          </p:nvPicPr>
          <p:blipFill>
            <a:blip r:embed="rId10" cstate="print"/>
            <a:srcRect/>
            <a:stretch>
              <a:fillRect/>
            </a:stretch>
          </p:blipFill>
          <p:spPr bwMode="auto">
            <a:xfrm>
              <a:off x="2267744" y="1268760"/>
              <a:ext cx="1152525" cy="781050"/>
            </a:xfrm>
            <a:prstGeom prst="rect">
              <a:avLst/>
            </a:prstGeom>
            <a:noFill/>
            <a:ln w="9525">
              <a:noFill/>
              <a:miter lim="800000"/>
              <a:headEnd/>
              <a:tailEnd/>
            </a:ln>
          </p:spPr>
        </p:pic>
        <p:sp>
          <p:nvSpPr>
            <p:cNvPr id="21" name="Freeform 20"/>
            <p:cNvSpPr/>
            <p:nvPr/>
          </p:nvSpPr>
          <p:spPr bwMode="auto">
            <a:xfrm>
              <a:off x="2640458" y="2024009"/>
              <a:ext cx="2258602" cy="3657600"/>
            </a:xfrm>
            <a:custGeom>
              <a:avLst/>
              <a:gdLst>
                <a:gd name="connsiteX0" fmla="*/ 2013735 w 2258602"/>
                <a:gd name="connsiteY0" fmla="*/ 3657600 h 3657600"/>
                <a:gd name="connsiteX1" fmla="*/ 2208944 w 2258602"/>
                <a:gd name="connsiteY1" fmla="*/ 2332234 h 3657600"/>
                <a:gd name="connsiteX2" fmla="*/ 1715785 w 2258602"/>
                <a:gd name="connsiteY2" fmla="*/ 1191802 h 3657600"/>
                <a:gd name="connsiteX3" fmla="*/ 308225 w 2258602"/>
                <a:gd name="connsiteY3" fmla="*/ 647272 h 3657600"/>
                <a:gd name="connsiteX4" fmla="*/ 0 w 2258602"/>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602" h="3657600">
                  <a:moveTo>
                    <a:pt x="2013735" y="3657600"/>
                  </a:moveTo>
                  <a:cubicBezTo>
                    <a:pt x="2136168" y="3200400"/>
                    <a:pt x="2258602" y="2743200"/>
                    <a:pt x="2208944" y="2332234"/>
                  </a:cubicBezTo>
                  <a:cubicBezTo>
                    <a:pt x="2159286" y="1921268"/>
                    <a:pt x="2032571" y="1472629"/>
                    <a:pt x="1715785" y="1191802"/>
                  </a:cubicBezTo>
                  <a:cubicBezTo>
                    <a:pt x="1398999" y="910975"/>
                    <a:pt x="594189" y="845906"/>
                    <a:pt x="308225" y="647272"/>
                  </a:cubicBezTo>
                  <a:cubicBezTo>
                    <a:pt x="22261" y="448638"/>
                    <a:pt x="11130" y="224319"/>
                    <a:pt x="0"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pic>
          <p:nvPicPr>
            <p:cNvPr id="22" name="Picture 35"/>
            <p:cNvPicPr>
              <a:picLocks noChangeAspect="1" noChangeArrowheads="1"/>
            </p:cNvPicPr>
            <p:nvPr/>
          </p:nvPicPr>
          <p:blipFill>
            <a:blip r:embed="rId11" cstate="print"/>
            <a:srcRect/>
            <a:stretch>
              <a:fillRect/>
            </a:stretch>
          </p:blipFill>
          <p:spPr bwMode="auto">
            <a:xfrm>
              <a:off x="4283968" y="1268760"/>
              <a:ext cx="1050925" cy="717550"/>
            </a:xfrm>
            <a:prstGeom prst="rect">
              <a:avLst/>
            </a:prstGeom>
            <a:noFill/>
            <a:ln w="9525" algn="ctr">
              <a:noFill/>
              <a:miter lim="800000"/>
              <a:headEnd/>
              <a:tailEnd/>
            </a:ln>
          </p:spPr>
        </p:pic>
        <p:sp>
          <p:nvSpPr>
            <p:cNvPr id="23" name="Freeform 22"/>
            <p:cNvSpPr/>
            <p:nvPr/>
          </p:nvSpPr>
          <p:spPr bwMode="auto">
            <a:xfrm>
              <a:off x="1828800" y="1962364"/>
              <a:ext cx="3092521" cy="1503452"/>
            </a:xfrm>
            <a:custGeom>
              <a:avLst/>
              <a:gdLst>
                <a:gd name="connsiteX0" fmla="*/ 0 w 3092521"/>
                <a:gd name="connsiteY0" fmla="*/ 1438382 h 1503452"/>
                <a:gd name="connsiteX1" fmla="*/ 678094 w 3092521"/>
                <a:gd name="connsiteY1" fmla="*/ 1438382 h 1503452"/>
                <a:gd name="connsiteX2" fmla="*/ 1500027 w 3092521"/>
                <a:gd name="connsiteY2" fmla="*/ 1047964 h 1503452"/>
                <a:gd name="connsiteX3" fmla="*/ 2116476 w 3092521"/>
                <a:gd name="connsiteY3" fmla="*/ 606175 h 1503452"/>
                <a:gd name="connsiteX4" fmla="*/ 2887038 w 3092521"/>
                <a:gd name="connsiteY4" fmla="*/ 482885 h 1503452"/>
                <a:gd name="connsiteX5" fmla="*/ 3092521 w 3092521"/>
                <a:gd name="connsiteY5" fmla="*/ 0 h 150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2521" h="1503452">
                  <a:moveTo>
                    <a:pt x="0" y="1438382"/>
                  </a:moveTo>
                  <a:cubicBezTo>
                    <a:pt x="214045" y="1470917"/>
                    <a:pt x="428090" y="1503452"/>
                    <a:pt x="678094" y="1438382"/>
                  </a:cubicBezTo>
                  <a:cubicBezTo>
                    <a:pt x="928099" y="1373312"/>
                    <a:pt x="1260297" y="1186665"/>
                    <a:pt x="1500027" y="1047964"/>
                  </a:cubicBezTo>
                  <a:cubicBezTo>
                    <a:pt x="1739757" y="909263"/>
                    <a:pt x="1885308" y="700355"/>
                    <a:pt x="2116476" y="606175"/>
                  </a:cubicBezTo>
                  <a:cubicBezTo>
                    <a:pt x="2347645" y="511995"/>
                    <a:pt x="2724364" y="583914"/>
                    <a:pt x="2887038" y="482885"/>
                  </a:cubicBezTo>
                  <a:cubicBezTo>
                    <a:pt x="3049712" y="381856"/>
                    <a:pt x="3071116" y="190928"/>
                    <a:pt x="3092521"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24" name="Freeform 23"/>
            <p:cNvSpPr/>
            <p:nvPr/>
          </p:nvSpPr>
          <p:spPr bwMode="auto">
            <a:xfrm>
              <a:off x="4162747" y="1962364"/>
              <a:ext cx="1130156" cy="3729519"/>
            </a:xfrm>
            <a:custGeom>
              <a:avLst/>
              <a:gdLst>
                <a:gd name="connsiteX0" fmla="*/ 594188 w 1130156"/>
                <a:gd name="connsiteY0" fmla="*/ 3729519 h 3729519"/>
                <a:gd name="connsiteX1" fmla="*/ 809945 w 1130156"/>
                <a:gd name="connsiteY1" fmla="*/ 3339101 h 3729519"/>
                <a:gd name="connsiteX2" fmla="*/ 1015428 w 1130156"/>
                <a:gd name="connsiteY2" fmla="*/ 1551398 h 3729519"/>
                <a:gd name="connsiteX3" fmla="*/ 121577 w 1130156"/>
                <a:gd name="connsiteY3" fmla="*/ 852755 h 3729519"/>
                <a:gd name="connsiteX4" fmla="*/ 285963 w 1130156"/>
                <a:gd name="connsiteY4" fmla="*/ 0 h 372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156" h="3729519">
                  <a:moveTo>
                    <a:pt x="594188" y="3729519"/>
                  </a:moveTo>
                  <a:cubicBezTo>
                    <a:pt x="666963" y="3715820"/>
                    <a:pt x="739738" y="3702121"/>
                    <a:pt x="809945" y="3339101"/>
                  </a:cubicBezTo>
                  <a:cubicBezTo>
                    <a:pt x="880152" y="2976081"/>
                    <a:pt x="1130156" y="1965789"/>
                    <a:pt x="1015428" y="1551398"/>
                  </a:cubicBezTo>
                  <a:cubicBezTo>
                    <a:pt x="900700" y="1137007"/>
                    <a:pt x="243155" y="1111321"/>
                    <a:pt x="121577" y="852755"/>
                  </a:cubicBezTo>
                  <a:cubicBezTo>
                    <a:pt x="0" y="594189"/>
                    <a:pt x="142981" y="297094"/>
                    <a:pt x="285963"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25" name="Freeform 24"/>
            <p:cNvSpPr/>
            <p:nvPr/>
          </p:nvSpPr>
          <p:spPr bwMode="auto">
            <a:xfrm>
              <a:off x="5311739" y="1695236"/>
              <a:ext cx="2085654" cy="3423007"/>
            </a:xfrm>
            <a:custGeom>
              <a:avLst/>
              <a:gdLst>
                <a:gd name="connsiteX0" fmla="*/ 2085654 w 2085654"/>
                <a:gd name="connsiteY0" fmla="*/ 3390472 h 3423007"/>
                <a:gd name="connsiteX1" fmla="*/ 1602769 w 2085654"/>
                <a:gd name="connsiteY1" fmla="*/ 3133618 h 3423007"/>
                <a:gd name="connsiteX2" fmla="*/ 1273996 w 2085654"/>
                <a:gd name="connsiteY2" fmla="*/ 1654139 h 3423007"/>
                <a:gd name="connsiteX3" fmla="*/ 565079 w 2085654"/>
                <a:gd name="connsiteY3" fmla="*/ 965771 h 3423007"/>
                <a:gd name="connsiteX4" fmla="*/ 585627 w 2085654"/>
                <a:gd name="connsiteY4" fmla="*/ 164386 h 3423007"/>
                <a:gd name="connsiteX5" fmla="*/ 0 w 2085654"/>
                <a:gd name="connsiteY5" fmla="*/ 0 h 342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5654" h="3423007">
                  <a:moveTo>
                    <a:pt x="2085654" y="3390472"/>
                  </a:moveTo>
                  <a:cubicBezTo>
                    <a:pt x="1911849" y="3406739"/>
                    <a:pt x="1738045" y="3423007"/>
                    <a:pt x="1602769" y="3133618"/>
                  </a:cubicBezTo>
                  <a:cubicBezTo>
                    <a:pt x="1467493" y="2844229"/>
                    <a:pt x="1446944" y="2015447"/>
                    <a:pt x="1273996" y="1654139"/>
                  </a:cubicBezTo>
                  <a:cubicBezTo>
                    <a:pt x="1101048" y="1292831"/>
                    <a:pt x="679807" y="1214063"/>
                    <a:pt x="565079" y="965771"/>
                  </a:cubicBezTo>
                  <a:cubicBezTo>
                    <a:pt x="450351" y="717479"/>
                    <a:pt x="679807" y="325348"/>
                    <a:pt x="585627" y="164386"/>
                  </a:cubicBezTo>
                  <a:cubicBezTo>
                    <a:pt x="491447" y="3424"/>
                    <a:pt x="245723" y="1712"/>
                    <a:pt x="0"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sp>
          <p:nvSpPr>
            <p:cNvPr id="26" name="Cloud"/>
            <p:cNvSpPr>
              <a:spLocks noEditPoints="1" noChangeArrowheads="1"/>
            </p:cNvSpPr>
            <p:nvPr/>
          </p:nvSpPr>
          <p:spPr bwMode="auto">
            <a:xfrm>
              <a:off x="1691680" y="2120981"/>
              <a:ext cx="6172200" cy="33242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50000"/>
              </a:srgb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27" name="Picture 34" descr="CarrierRoutingSystem"/>
            <p:cNvPicPr>
              <a:picLocks noChangeAspect="1" noChangeArrowheads="1"/>
            </p:cNvPicPr>
            <p:nvPr/>
          </p:nvPicPr>
          <p:blipFill>
            <a:blip r:embed="rId12" cstate="print"/>
            <a:srcRect/>
            <a:stretch>
              <a:fillRect/>
            </a:stretch>
          </p:blipFill>
          <p:spPr bwMode="auto">
            <a:xfrm>
              <a:off x="4499992" y="3429000"/>
              <a:ext cx="958850" cy="1028700"/>
            </a:xfrm>
            <a:prstGeom prst="rect">
              <a:avLst/>
            </a:prstGeom>
            <a:noFill/>
            <a:ln w="9525">
              <a:noFill/>
              <a:miter lim="800000"/>
              <a:headEnd/>
              <a:tailEnd/>
            </a:ln>
          </p:spPr>
        </p:pic>
        <p:sp>
          <p:nvSpPr>
            <p:cNvPr id="28" name="TextBox 27"/>
            <p:cNvSpPr txBox="1"/>
            <p:nvPr/>
          </p:nvSpPr>
          <p:spPr>
            <a:xfrm>
              <a:off x="2464565" y="2498480"/>
              <a:ext cx="4881831" cy="923330"/>
            </a:xfrm>
            <a:prstGeom prst="rect">
              <a:avLst/>
            </a:prstGeom>
            <a:solidFill>
              <a:srgbClr val="FFFFFF"/>
            </a:solidFill>
          </p:spPr>
          <p:txBody>
            <a:bodyPr wrap="square" rtlCol="0">
              <a:spAutoFit/>
            </a:bodyPr>
            <a:lstStyle/>
            <a:p>
              <a:pPr algn="ctr"/>
              <a:r>
                <a:rPr lang="en-US" dirty="0" smtClean="0"/>
                <a:t>The mechanisms  and devices behind the Internet’s ability to offer </a:t>
              </a:r>
              <a:r>
                <a:rPr lang="en-US" b="1" u="sng" dirty="0" smtClean="0"/>
                <a:t>end-to-end connectivity</a:t>
              </a:r>
              <a:r>
                <a:rPr lang="en-US" dirty="0" smtClean="0"/>
                <a:t>, and their </a:t>
              </a:r>
              <a:r>
                <a:rPr lang="en-US" b="1" u="sng" dirty="0" smtClean="0"/>
                <a:t>performance</a:t>
              </a:r>
              <a:endParaRPr lang="en-US" b="1" u="sng" dirty="0"/>
            </a:p>
          </p:txBody>
        </p:sp>
        <p:pic>
          <p:nvPicPr>
            <p:cNvPr id="29" name="Picture 36" descr="C:\Documents and Settings\Roch\Local Settings\Temporary Internet Files\Content.IE5\OO0D4POH\MC900292000[1].wmf"/>
            <p:cNvPicPr>
              <a:picLocks noChangeAspect="1" noChangeArrowheads="1"/>
            </p:cNvPicPr>
            <p:nvPr/>
          </p:nvPicPr>
          <p:blipFill>
            <a:blip r:embed="rId13" cstate="print"/>
            <a:srcRect/>
            <a:stretch>
              <a:fillRect/>
            </a:stretch>
          </p:blipFill>
          <p:spPr bwMode="auto">
            <a:xfrm>
              <a:off x="6588224" y="5589240"/>
              <a:ext cx="878976" cy="1064245"/>
            </a:xfrm>
            <a:prstGeom prst="rect">
              <a:avLst/>
            </a:prstGeom>
            <a:noFill/>
          </p:spPr>
        </p:pic>
        <p:pic>
          <p:nvPicPr>
            <p:cNvPr id="30" name="Picture 68" descr="Wireless Router, Added 04/20/2004"/>
            <p:cNvPicPr>
              <a:picLocks noChangeAspect="1" noChangeArrowheads="1"/>
            </p:cNvPicPr>
            <p:nvPr/>
          </p:nvPicPr>
          <p:blipFill>
            <a:blip r:embed="rId14" cstate="print"/>
            <a:srcRect/>
            <a:stretch>
              <a:fillRect/>
            </a:stretch>
          </p:blipFill>
          <p:spPr bwMode="auto">
            <a:xfrm>
              <a:off x="5724128" y="4797152"/>
              <a:ext cx="664989" cy="592751"/>
            </a:xfrm>
            <a:prstGeom prst="rect">
              <a:avLst/>
            </a:prstGeom>
            <a:noFill/>
            <a:ln w="9525">
              <a:noFill/>
              <a:miter lim="800000"/>
              <a:headEnd/>
              <a:tailEnd/>
            </a:ln>
          </p:spPr>
        </p:pic>
        <p:sp>
          <p:nvSpPr>
            <p:cNvPr id="31" name="Freeform 30"/>
            <p:cNvSpPr/>
            <p:nvPr/>
          </p:nvSpPr>
          <p:spPr bwMode="auto">
            <a:xfrm>
              <a:off x="6051479" y="5363110"/>
              <a:ext cx="554804" cy="933236"/>
            </a:xfrm>
            <a:custGeom>
              <a:avLst/>
              <a:gdLst>
                <a:gd name="connsiteX0" fmla="*/ 554804 w 554804"/>
                <a:gd name="connsiteY0" fmla="*/ 904126 h 933236"/>
                <a:gd name="connsiteX1" fmla="*/ 256854 w 554804"/>
                <a:gd name="connsiteY1" fmla="*/ 852755 h 933236"/>
                <a:gd name="connsiteX2" fmla="*/ 133564 w 554804"/>
                <a:gd name="connsiteY2" fmla="*/ 421241 h 933236"/>
                <a:gd name="connsiteX3" fmla="*/ 0 w 554804"/>
                <a:gd name="connsiteY3" fmla="*/ 0 h 933236"/>
              </a:gdLst>
              <a:ahLst/>
              <a:cxnLst>
                <a:cxn ang="0">
                  <a:pos x="connsiteX0" y="connsiteY0"/>
                </a:cxn>
                <a:cxn ang="0">
                  <a:pos x="connsiteX1" y="connsiteY1"/>
                </a:cxn>
                <a:cxn ang="0">
                  <a:pos x="connsiteX2" y="connsiteY2"/>
                </a:cxn>
                <a:cxn ang="0">
                  <a:pos x="connsiteX3" y="connsiteY3"/>
                </a:cxn>
              </a:cxnLst>
              <a:rect l="l" t="t" r="r" b="b"/>
              <a:pathLst>
                <a:path w="554804" h="933236">
                  <a:moveTo>
                    <a:pt x="554804" y="904126"/>
                  </a:moveTo>
                  <a:cubicBezTo>
                    <a:pt x="440932" y="918681"/>
                    <a:pt x="327061" y="933236"/>
                    <a:pt x="256854" y="852755"/>
                  </a:cubicBezTo>
                  <a:cubicBezTo>
                    <a:pt x="186647" y="772274"/>
                    <a:pt x="176373" y="563367"/>
                    <a:pt x="133564" y="421241"/>
                  </a:cubicBezTo>
                  <a:cubicBezTo>
                    <a:pt x="90755" y="279115"/>
                    <a:pt x="45377" y="139557"/>
                    <a:pt x="0" y="0"/>
                  </a:cubicBezTo>
                </a:path>
              </a:pathLst>
            </a:custGeom>
            <a:noFill/>
            <a:ln w="19050" cap="flat" cmpd="sng" algn="ctr">
              <a:solidFill>
                <a:schemeClr val="tx1"/>
              </a:solidFill>
              <a:prstDash val="solid"/>
              <a:round/>
              <a:headEnd type="arrow" w="med" len="med"/>
              <a:tailEnd type="arrow"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a typeface="宋体" pitchFamily="2" charset="-122"/>
              </a:endParaRPr>
            </a:p>
          </p:txBody>
        </p:sp>
      </p:grpSp>
      <p:sp>
        <p:nvSpPr>
          <p:cNvPr id="32"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Internet</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7</a:t>
            </a:fld>
            <a:endParaRPr lang="en-US"/>
          </a:p>
        </p:txBody>
      </p:sp>
      <p:sp>
        <p:nvSpPr>
          <p:cNvPr id="7" name="Content Placeholder 2"/>
          <p:cNvSpPr>
            <a:spLocks noGrp="1"/>
          </p:cNvSpPr>
          <p:nvPr>
            <p:ph idx="1"/>
          </p:nvPr>
        </p:nvSpPr>
        <p:spPr>
          <a:xfrm>
            <a:off x="-1" y="4556988"/>
            <a:ext cx="10058401" cy="2746337"/>
          </a:xfrm>
        </p:spPr>
        <p:txBody>
          <a:bodyPr>
            <a:normAutofit fontScale="92500"/>
          </a:bodyPr>
          <a:lstStyle/>
          <a:p>
            <a:r>
              <a:rPr lang="en-US" dirty="0" smtClean="0"/>
              <a:t>Three main components</a:t>
            </a:r>
          </a:p>
          <a:p>
            <a:pPr lvl="1"/>
            <a:r>
              <a:rPr lang="en-US" b="1" dirty="0" smtClean="0"/>
              <a:t>Hosts</a:t>
            </a:r>
            <a:r>
              <a:rPr lang="en-US" dirty="0" smtClean="0"/>
              <a:t> or end-systems: sources and sinks of information</a:t>
            </a:r>
          </a:p>
          <a:p>
            <a:pPr lvl="1"/>
            <a:r>
              <a:rPr lang="en-US" b="1" dirty="0" smtClean="0"/>
              <a:t>Routers</a:t>
            </a:r>
            <a:r>
              <a:rPr lang="en-US" dirty="0" smtClean="0"/>
              <a:t>: responsible for information delivery through the network </a:t>
            </a:r>
          </a:p>
          <a:p>
            <a:pPr lvl="1"/>
            <a:r>
              <a:rPr lang="en-US" b="1" dirty="0" smtClean="0"/>
              <a:t>Protocols</a:t>
            </a:r>
            <a:r>
              <a:rPr lang="en-US" dirty="0" smtClean="0"/>
              <a:t>: the languages (there are many) used by hosts and routers to deliver information from end to end</a:t>
            </a:r>
          </a:p>
          <a:p>
            <a:r>
              <a:rPr lang="en-US" dirty="0" smtClean="0"/>
              <a:t>A basic paradigm: a </a:t>
            </a:r>
            <a:r>
              <a:rPr lang="en-US" b="1" dirty="0" smtClean="0"/>
              <a:t>packet</a:t>
            </a:r>
            <a:r>
              <a:rPr lang="en-US" dirty="0" smtClean="0"/>
              <a:t> network, </a:t>
            </a:r>
            <a:r>
              <a:rPr lang="en-US" i="1" dirty="0" smtClean="0"/>
              <a:t>i.e.,</a:t>
            </a:r>
            <a:r>
              <a:rPr lang="en-US" dirty="0" smtClean="0"/>
              <a:t> a network where information delivery relies on atomic, self-contained units</a:t>
            </a:r>
          </a:p>
        </p:txBody>
      </p:sp>
      <p:grpSp>
        <p:nvGrpSpPr>
          <p:cNvPr id="9" name="Group 91"/>
          <p:cNvGrpSpPr/>
          <p:nvPr/>
        </p:nvGrpSpPr>
        <p:grpSpPr>
          <a:xfrm>
            <a:off x="1970204" y="1684109"/>
            <a:ext cx="4679914" cy="2763115"/>
            <a:chOff x="1497104" y="1572050"/>
            <a:chExt cx="4679914" cy="2763115"/>
          </a:xfrm>
        </p:grpSpPr>
        <p:sp>
          <p:nvSpPr>
            <p:cNvPr id="26" name="laptop"/>
            <p:cNvSpPr>
              <a:spLocks noEditPoints="1" noChangeArrowheads="1"/>
            </p:cNvSpPr>
            <p:nvPr/>
          </p:nvSpPr>
          <p:spPr bwMode="auto">
            <a:xfrm>
              <a:off x="1497104" y="2283294"/>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pSp>
          <p:nvGrpSpPr>
            <p:cNvPr id="27" name="Group 88"/>
            <p:cNvGrpSpPr/>
            <p:nvPr/>
          </p:nvGrpSpPr>
          <p:grpSpPr>
            <a:xfrm>
              <a:off x="1676242" y="1572050"/>
              <a:ext cx="4500776" cy="2763115"/>
              <a:chOff x="1676242" y="1612157"/>
              <a:chExt cx="4500776" cy="2763115"/>
            </a:xfrm>
          </p:grpSpPr>
          <p:sp>
            <p:nvSpPr>
              <p:cNvPr id="30" name="laptop"/>
              <p:cNvSpPr>
                <a:spLocks noEditPoints="1" noChangeArrowheads="1"/>
              </p:cNvSpPr>
              <p:nvPr/>
            </p:nvSpPr>
            <p:spPr bwMode="auto">
              <a:xfrm>
                <a:off x="5210965" y="1612157"/>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1" name="Cloud"/>
              <p:cNvSpPr>
                <a:spLocks noChangeAspect="1" noEditPoints="1" noChangeArrowheads="1"/>
              </p:cNvSpPr>
              <p:nvPr/>
            </p:nvSpPr>
            <p:spPr bwMode="auto">
              <a:xfrm>
                <a:off x="2642583" y="2232622"/>
                <a:ext cx="2426296" cy="147066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Oval 31"/>
              <p:cNvSpPr/>
              <p:nvPr/>
            </p:nvSpPr>
            <p:spPr bwMode="auto">
              <a:xfrm>
                <a:off x="3075032" y="2901072"/>
                <a:ext cx="385113" cy="385113"/>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33" name="Oval 32"/>
              <p:cNvSpPr/>
              <p:nvPr/>
            </p:nvSpPr>
            <p:spPr bwMode="auto">
              <a:xfrm>
                <a:off x="4123146" y="2959889"/>
                <a:ext cx="385113" cy="385113"/>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34" name="Oval 33"/>
              <p:cNvSpPr/>
              <p:nvPr/>
            </p:nvSpPr>
            <p:spPr bwMode="auto">
              <a:xfrm>
                <a:off x="3901218" y="2443839"/>
                <a:ext cx="385113" cy="385113"/>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35" name="laptop"/>
              <p:cNvSpPr>
                <a:spLocks noEditPoints="1" noChangeArrowheads="1"/>
              </p:cNvSpPr>
              <p:nvPr/>
            </p:nvSpPr>
            <p:spPr bwMode="auto">
              <a:xfrm>
                <a:off x="1676242" y="3425000"/>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6" name="laptop"/>
              <p:cNvSpPr>
                <a:spLocks noEditPoints="1" noChangeArrowheads="1"/>
              </p:cNvSpPr>
              <p:nvPr/>
            </p:nvSpPr>
            <p:spPr bwMode="auto">
              <a:xfrm>
                <a:off x="5309890" y="3301992"/>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cxnSp>
            <p:nvCxnSpPr>
              <p:cNvPr id="37" name="Straight Connector 36"/>
              <p:cNvCxnSpPr>
                <a:endCxn id="32" idx="1"/>
              </p:cNvCxnSpPr>
              <p:nvPr/>
            </p:nvCxnSpPr>
            <p:spPr bwMode="auto">
              <a:xfrm>
                <a:off x="2232838" y="2524612"/>
                <a:ext cx="898592" cy="43285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a:stCxn id="35" idx="3"/>
                <a:endCxn id="32" idx="3"/>
              </p:cNvCxnSpPr>
              <p:nvPr/>
            </p:nvCxnSpPr>
            <p:spPr bwMode="auto">
              <a:xfrm flipV="1">
                <a:off x="2411976" y="3229787"/>
                <a:ext cx="719454" cy="40979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p:cNvCxnSpPr>
                <a:stCxn id="32" idx="7"/>
                <a:endCxn id="34" idx="2"/>
              </p:cNvCxnSpPr>
              <p:nvPr/>
            </p:nvCxnSpPr>
            <p:spPr bwMode="auto">
              <a:xfrm rot="5400000" flipH="1" flipV="1">
                <a:off x="3491945" y="2548198"/>
                <a:ext cx="321074" cy="49747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Straight Connector 39"/>
              <p:cNvCxnSpPr>
                <a:stCxn id="34" idx="5"/>
                <a:endCxn id="33" idx="0"/>
              </p:cNvCxnSpPr>
              <p:nvPr/>
            </p:nvCxnSpPr>
            <p:spPr bwMode="auto">
              <a:xfrm rot="16200000" flipH="1">
                <a:off x="4179151" y="2823336"/>
                <a:ext cx="187335" cy="8577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1" name="Straight Connector 40"/>
              <p:cNvCxnSpPr>
                <a:stCxn id="32" idx="6"/>
                <a:endCxn id="33" idx="2"/>
              </p:cNvCxnSpPr>
              <p:nvPr/>
            </p:nvCxnSpPr>
            <p:spPr bwMode="auto">
              <a:xfrm>
                <a:off x="3460145" y="3093629"/>
                <a:ext cx="663001" cy="588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2" name="Straight Connector 41"/>
              <p:cNvCxnSpPr>
                <a:stCxn id="33" idx="6"/>
                <a:endCxn id="36" idx="1"/>
              </p:cNvCxnSpPr>
              <p:nvPr/>
            </p:nvCxnSpPr>
            <p:spPr bwMode="auto">
              <a:xfrm>
                <a:off x="4508259" y="3152446"/>
                <a:ext cx="936598" cy="36412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Straight Connector 42"/>
              <p:cNvCxnSpPr>
                <a:stCxn id="34" idx="7"/>
                <a:endCxn id="30" idx="1"/>
              </p:cNvCxnSpPr>
              <p:nvPr/>
            </p:nvCxnSpPr>
            <p:spPr bwMode="auto">
              <a:xfrm rot="5400000" flipH="1" flipV="1">
                <a:off x="4451182" y="1605488"/>
                <a:ext cx="673500" cy="111599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4" name="TextBox 43"/>
              <p:cNvSpPr txBox="1"/>
              <p:nvPr/>
            </p:nvSpPr>
            <p:spPr>
              <a:xfrm>
                <a:off x="1758150" y="4129051"/>
                <a:ext cx="745697" cy="246221"/>
              </a:xfrm>
              <a:prstGeom prst="rect">
                <a:avLst/>
              </a:prstGeom>
              <a:noFill/>
            </p:spPr>
            <p:txBody>
              <a:bodyPr wrap="none" lIns="0" tIns="0" rIns="0" bIns="0" rtlCol="0" anchor="ctr">
                <a:spAutoFit/>
              </a:bodyPr>
              <a:lstStyle/>
              <a:p>
                <a:pPr algn="ctr"/>
                <a:r>
                  <a:rPr lang="en-US" sz="1600" dirty="0" smtClean="0">
                    <a:latin typeface="+mn-lt"/>
                  </a:rPr>
                  <a:t>1.2.3.4</a:t>
                </a:r>
                <a:endParaRPr lang="en-US" sz="1600" dirty="0">
                  <a:latin typeface="+mn-lt"/>
                </a:endParaRPr>
              </a:p>
            </p:txBody>
          </p:sp>
        </p:grpSp>
        <p:sp>
          <p:nvSpPr>
            <p:cNvPr id="28" name="Rectangle 27"/>
            <p:cNvSpPr/>
            <p:nvPr/>
          </p:nvSpPr>
          <p:spPr bwMode="auto">
            <a:xfrm>
              <a:off x="3475905" y="3141714"/>
              <a:ext cx="267378" cy="120321"/>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9" name="Rectangle 28"/>
            <p:cNvSpPr/>
            <p:nvPr/>
          </p:nvSpPr>
          <p:spPr bwMode="auto">
            <a:xfrm>
              <a:off x="3802101" y="3187162"/>
              <a:ext cx="267378" cy="120321"/>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grpSp>
      <p:sp>
        <p:nvSpPr>
          <p:cNvPr id="10" name="Rounded Rectangular Callout 9"/>
          <p:cNvSpPr/>
          <p:nvPr/>
        </p:nvSpPr>
        <p:spPr bwMode="auto">
          <a:xfrm>
            <a:off x="1122093" y="2180263"/>
            <a:ext cx="621055" cy="372255"/>
          </a:xfrm>
          <a:prstGeom prst="wedgeRoundRectCallout">
            <a:avLst>
              <a:gd name="adj1" fmla="val 98963"/>
              <a:gd name="adj2" fmla="val 73795"/>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host</a:t>
            </a:r>
            <a:endParaRPr kumimoji="0" lang="en-US" sz="1800" b="1" i="0" u="none" strike="noStrike" cap="none" normalizeH="0" baseline="0" dirty="0" smtClean="0">
              <a:ln>
                <a:noFill/>
              </a:ln>
              <a:solidFill>
                <a:schemeClr val="tx2"/>
              </a:solidFill>
              <a:effectLst/>
              <a:latin typeface="+mn-lt"/>
            </a:endParaRPr>
          </a:p>
        </p:txBody>
      </p:sp>
      <p:sp>
        <p:nvSpPr>
          <p:cNvPr id="11" name="Rounded Rectangular Callout 10"/>
          <p:cNvSpPr/>
          <p:nvPr/>
        </p:nvSpPr>
        <p:spPr bwMode="auto">
          <a:xfrm>
            <a:off x="780587" y="3641474"/>
            <a:ext cx="1056139" cy="668450"/>
          </a:xfrm>
          <a:prstGeom prst="wedgeRoundRectCallout">
            <a:avLst>
              <a:gd name="adj1" fmla="val 79750"/>
              <a:gd name="adj2" fmla="val 53641"/>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2"/>
                </a:solidFill>
                <a:latin typeface="+mn-lt"/>
              </a:rPr>
              <a:t>IP</a:t>
            </a:r>
            <a:br>
              <a:rPr lang="en-US" sz="1800" dirty="0" smtClean="0">
                <a:solidFill>
                  <a:schemeClr val="bg2"/>
                </a:solidFill>
                <a:latin typeface="+mn-lt"/>
              </a:rPr>
            </a:br>
            <a:r>
              <a:rPr lang="en-US" sz="1800" dirty="0" smtClean="0">
                <a:solidFill>
                  <a:schemeClr val="bg2"/>
                </a:solidFill>
                <a:latin typeface="+mn-lt"/>
              </a:rPr>
              <a:t>address</a:t>
            </a:r>
            <a:endParaRPr kumimoji="0" lang="en-US" sz="1800" b="0" i="0" u="none" strike="noStrike" cap="none" normalizeH="0" baseline="0" dirty="0" smtClean="0">
              <a:ln>
                <a:noFill/>
              </a:ln>
              <a:solidFill>
                <a:schemeClr val="bg2"/>
              </a:solidFill>
              <a:effectLst/>
              <a:latin typeface="+mn-lt"/>
            </a:endParaRPr>
          </a:p>
        </p:txBody>
      </p:sp>
      <p:grpSp>
        <p:nvGrpSpPr>
          <p:cNvPr id="12" name="Group 87"/>
          <p:cNvGrpSpPr/>
          <p:nvPr/>
        </p:nvGrpSpPr>
        <p:grpSpPr>
          <a:xfrm>
            <a:off x="7170907" y="1618233"/>
            <a:ext cx="1778059" cy="2076717"/>
            <a:chOff x="6697807" y="1546281"/>
            <a:chExt cx="1778059" cy="2076717"/>
          </a:xfrm>
        </p:grpSpPr>
        <p:sp>
          <p:nvSpPr>
            <p:cNvPr id="17" name="Rounded Rectangular Callout 16"/>
            <p:cNvSpPr/>
            <p:nvPr/>
          </p:nvSpPr>
          <p:spPr bwMode="auto">
            <a:xfrm>
              <a:off x="6697807" y="1546281"/>
              <a:ext cx="1778059" cy="2076717"/>
            </a:xfrm>
            <a:prstGeom prst="wedgeRoundRectCallout">
              <a:avLst>
                <a:gd name="adj1" fmla="val -96832"/>
                <a:gd name="adj2" fmla="val -35889"/>
                <a:gd name="adj3" fmla="val 16667"/>
              </a:avLst>
            </a:prstGeom>
            <a:solidFill>
              <a:srgbClr val="CCFF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mn-lt"/>
              </a:endParaRPr>
            </a:p>
          </p:txBody>
        </p:sp>
        <p:sp>
          <p:nvSpPr>
            <p:cNvPr id="18" name="Rounded Rectangle 17"/>
            <p:cNvSpPr/>
            <p:nvPr/>
          </p:nvSpPr>
          <p:spPr bwMode="auto">
            <a:xfrm>
              <a:off x="6791389" y="1631017"/>
              <a:ext cx="1604263" cy="1911767"/>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9" name="Oval 18"/>
            <p:cNvSpPr/>
            <p:nvPr/>
          </p:nvSpPr>
          <p:spPr bwMode="auto">
            <a:xfrm>
              <a:off x="6925076" y="1764707"/>
              <a:ext cx="481279" cy="70855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mn-lt"/>
                </a:rPr>
                <a:t>p</a:t>
              </a:r>
              <a:r>
                <a:rPr kumimoji="0" lang="en-US" sz="1800" b="0" i="0" u="none" strike="noStrike" cap="none" normalizeH="0" baseline="-25000" dirty="0" smtClean="0">
                  <a:ln>
                    <a:noFill/>
                  </a:ln>
                  <a:solidFill>
                    <a:schemeClr val="bg2"/>
                  </a:solidFill>
                  <a:effectLst/>
                  <a:latin typeface="+mn-lt"/>
                </a:rPr>
                <a:t>1</a:t>
              </a:r>
            </a:p>
          </p:txBody>
        </p:sp>
        <p:sp>
          <p:nvSpPr>
            <p:cNvPr id="20" name="Oval 19"/>
            <p:cNvSpPr/>
            <p:nvPr/>
          </p:nvSpPr>
          <p:spPr bwMode="auto">
            <a:xfrm>
              <a:off x="7451804" y="1756679"/>
              <a:ext cx="481279" cy="70855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mn-lt"/>
                </a:rPr>
                <a:t>p</a:t>
              </a:r>
              <a:r>
                <a:rPr kumimoji="0" lang="en-US" sz="1800" b="0" i="0" u="none" strike="noStrike" cap="none" normalizeH="0" baseline="-25000" dirty="0" smtClean="0">
                  <a:ln>
                    <a:noFill/>
                  </a:ln>
                  <a:solidFill>
                    <a:schemeClr val="bg2"/>
                  </a:solidFill>
                  <a:effectLst/>
                  <a:latin typeface="+mn-lt"/>
                </a:rPr>
                <a:t>2</a:t>
              </a:r>
            </a:p>
          </p:txBody>
        </p:sp>
        <p:sp>
          <p:nvSpPr>
            <p:cNvPr id="21" name="TextBox 20"/>
            <p:cNvSpPr txBox="1"/>
            <p:nvPr/>
          </p:nvSpPr>
          <p:spPr>
            <a:xfrm>
              <a:off x="8075132" y="1976643"/>
              <a:ext cx="223919" cy="246221"/>
            </a:xfrm>
            <a:prstGeom prst="rect">
              <a:avLst/>
            </a:prstGeom>
            <a:noFill/>
          </p:spPr>
          <p:txBody>
            <a:bodyPr wrap="none" lIns="0" tIns="0" rIns="0" bIns="0" rtlCol="0" anchor="ctr">
              <a:spAutoFit/>
            </a:bodyPr>
            <a:lstStyle/>
            <a:p>
              <a:pPr algn="ctr"/>
              <a:r>
                <a:rPr lang="en-US" sz="1600" dirty="0" smtClean="0">
                  <a:latin typeface="+mn-lt"/>
                </a:rPr>
                <a:t>...</a:t>
              </a:r>
              <a:endParaRPr lang="en-US" sz="1600" dirty="0">
                <a:latin typeface="+mn-lt"/>
              </a:endParaRPr>
            </a:p>
          </p:txBody>
        </p:sp>
        <p:cxnSp>
          <p:nvCxnSpPr>
            <p:cNvPr id="22" name="Straight Connector 21"/>
            <p:cNvCxnSpPr>
              <a:stCxn id="18" idx="1"/>
              <a:endCxn id="18" idx="3"/>
            </p:cNvCxnSpPr>
            <p:nvPr/>
          </p:nvCxnSpPr>
          <p:spPr bwMode="auto">
            <a:xfrm rot="10800000" flipH="1">
              <a:off x="6791388" y="2586901"/>
              <a:ext cx="1604263" cy="158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3" name="Rounded Rectangle 22"/>
            <p:cNvSpPr/>
            <p:nvPr/>
          </p:nvSpPr>
          <p:spPr bwMode="auto">
            <a:xfrm>
              <a:off x="6925078" y="2754013"/>
              <a:ext cx="1256673" cy="655081"/>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mn-lt"/>
                </a:rPr>
                <a:t>network</a:t>
              </a:r>
              <a:r>
                <a:rPr kumimoji="0" lang="en-US" sz="1800" b="0" i="0" u="none" strike="noStrike" cap="none" normalizeH="0" dirty="0" smtClean="0">
                  <a:ln>
                    <a:noFill/>
                  </a:ln>
                  <a:solidFill>
                    <a:schemeClr val="bg2"/>
                  </a:solidFill>
                  <a:effectLst/>
                  <a:latin typeface="+mn-lt"/>
                </a:rPr>
                <a:t> stack</a:t>
              </a:r>
              <a:endParaRPr kumimoji="0" lang="en-US" sz="1800" b="0" i="0" u="none" strike="noStrike" cap="none" normalizeH="0" baseline="0" dirty="0" smtClean="0">
                <a:ln>
                  <a:noFill/>
                </a:ln>
                <a:solidFill>
                  <a:schemeClr val="bg2"/>
                </a:solidFill>
                <a:effectLst/>
                <a:latin typeface="+mn-lt"/>
              </a:endParaRPr>
            </a:p>
          </p:txBody>
        </p:sp>
        <p:sp>
          <p:nvSpPr>
            <p:cNvPr id="24" name="Rounded Rectangle 23"/>
            <p:cNvSpPr/>
            <p:nvPr/>
          </p:nvSpPr>
          <p:spPr bwMode="auto">
            <a:xfrm>
              <a:off x="7620258" y="2433157"/>
              <a:ext cx="133689" cy="347594"/>
            </a:xfrm>
            <a:prstGeom prst="roundRect">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5" name="Rounded Rectangle 24"/>
            <p:cNvSpPr/>
            <p:nvPr/>
          </p:nvSpPr>
          <p:spPr bwMode="auto">
            <a:xfrm>
              <a:off x="7104215" y="2425129"/>
              <a:ext cx="133689" cy="347594"/>
            </a:xfrm>
            <a:prstGeom prst="roundRect">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grpSp>
      <p:sp>
        <p:nvSpPr>
          <p:cNvPr id="13" name="Rounded Rectangular Callout 12"/>
          <p:cNvSpPr/>
          <p:nvPr/>
        </p:nvSpPr>
        <p:spPr bwMode="auto">
          <a:xfrm>
            <a:off x="8259130" y="1118239"/>
            <a:ext cx="997319" cy="372255"/>
          </a:xfrm>
          <a:prstGeom prst="wedgeRoundRectCallout">
            <a:avLst>
              <a:gd name="adj1" fmla="val -52306"/>
              <a:gd name="adj2" fmla="val 166250"/>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2"/>
                </a:solidFill>
                <a:latin typeface="+mn-lt"/>
              </a:rPr>
              <a:t>process</a:t>
            </a:r>
            <a:endParaRPr kumimoji="0" lang="en-US" sz="1800" b="0" i="0" u="none" strike="noStrike" cap="none" normalizeH="0" baseline="0" dirty="0" smtClean="0">
              <a:ln>
                <a:noFill/>
              </a:ln>
              <a:solidFill>
                <a:schemeClr val="bg2"/>
              </a:solidFill>
              <a:effectLst/>
              <a:latin typeface="+mn-lt"/>
            </a:endParaRPr>
          </a:p>
        </p:txBody>
      </p:sp>
      <p:sp>
        <p:nvSpPr>
          <p:cNvPr id="14" name="Rounded Rectangular Callout 13"/>
          <p:cNvSpPr/>
          <p:nvPr/>
        </p:nvSpPr>
        <p:spPr bwMode="auto">
          <a:xfrm>
            <a:off x="3239980" y="3945646"/>
            <a:ext cx="943074" cy="372255"/>
          </a:xfrm>
          <a:prstGeom prst="wedgeRoundRectCallout">
            <a:avLst>
              <a:gd name="adj1" fmla="val 43449"/>
              <a:gd name="adj2" fmla="val -200069"/>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packet</a:t>
            </a:r>
            <a:endParaRPr kumimoji="0" lang="en-US" sz="1800" b="1" i="0" u="none" strike="noStrike" cap="none" normalizeH="0" baseline="0" dirty="0" smtClean="0">
              <a:ln>
                <a:noFill/>
              </a:ln>
              <a:solidFill>
                <a:schemeClr val="tx2"/>
              </a:solidFill>
              <a:effectLst/>
              <a:latin typeface="+mn-lt"/>
            </a:endParaRPr>
          </a:p>
        </p:txBody>
      </p:sp>
      <p:sp>
        <p:nvSpPr>
          <p:cNvPr id="15" name="Rounded Rectangular Callout 14"/>
          <p:cNvSpPr/>
          <p:nvPr/>
        </p:nvSpPr>
        <p:spPr bwMode="auto">
          <a:xfrm flipH="1">
            <a:off x="4671665" y="1799609"/>
            <a:ext cx="898517" cy="372255"/>
          </a:xfrm>
          <a:prstGeom prst="wedgeRoundRectCallout">
            <a:avLst>
              <a:gd name="adj1" fmla="val 62128"/>
              <a:gd name="adj2" fmla="val 141017"/>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router</a:t>
            </a:r>
            <a:endParaRPr kumimoji="0" lang="en-US" sz="1800" b="1" i="0" u="none" strike="noStrike" cap="none" normalizeH="0" baseline="0" dirty="0" smtClean="0">
              <a:ln>
                <a:noFill/>
              </a:ln>
              <a:solidFill>
                <a:schemeClr val="tx2"/>
              </a:solidFill>
              <a:effectLst/>
              <a:latin typeface="+mn-lt"/>
            </a:endParaRPr>
          </a:p>
        </p:txBody>
      </p:sp>
      <p:sp>
        <p:nvSpPr>
          <p:cNvPr id="16" name="Rounded Rectangular Callout 15"/>
          <p:cNvSpPr/>
          <p:nvPr/>
        </p:nvSpPr>
        <p:spPr bwMode="auto">
          <a:xfrm>
            <a:off x="6162968" y="2714930"/>
            <a:ext cx="905199" cy="372255"/>
          </a:xfrm>
          <a:prstGeom prst="wedgeRoundRectCallout">
            <a:avLst>
              <a:gd name="adj1" fmla="val 103743"/>
              <a:gd name="adj2" fmla="val -47810"/>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2"/>
                </a:solidFill>
                <a:latin typeface="+mn-lt"/>
              </a:rPr>
              <a:t>socket</a:t>
            </a:r>
            <a:endParaRPr kumimoji="0" lang="en-US" sz="1800" b="0" i="0" u="none" strike="noStrike" cap="none" normalizeH="0" baseline="0" dirty="0" smtClean="0">
              <a:ln>
                <a:noFill/>
              </a:ln>
              <a:solidFill>
                <a:schemeClr val="bg2"/>
              </a:solidFill>
              <a:effectLst/>
              <a:latin typeface="+mn-lt"/>
            </a:endParaRPr>
          </a:p>
        </p:txBody>
      </p:sp>
      <p:cxnSp>
        <p:nvCxnSpPr>
          <p:cNvPr id="46" name="Straight Arrow Connector 45"/>
          <p:cNvCxnSpPr/>
          <p:nvPr/>
        </p:nvCxnSpPr>
        <p:spPr bwMode="auto">
          <a:xfrm flipV="1">
            <a:off x="3823855" y="2590800"/>
            <a:ext cx="519545" cy="306779"/>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8" name="Straight Arrow Connector 47"/>
          <p:cNvCxnSpPr/>
          <p:nvPr/>
        </p:nvCxnSpPr>
        <p:spPr bwMode="auto">
          <a:xfrm>
            <a:off x="2802577" y="2470068"/>
            <a:ext cx="843148" cy="415636"/>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50" name="Rounded Rectangular Callout 49"/>
          <p:cNvSpPr/>
          <p:nvPr/>
        </p:nvSpPr>
        <p:spPr bwMode="auto">
          <a:xfrm flipH="1">
            <a:off x="3158828" y="1667009"/>
            <a:ext cx="1183115" cy="372255"/>
          </a:xfrm>
          <a:prstGeom prst="wedgeRoundRectCallout">
            <a:avLst>
              <a:gd name="adj1" fmla="val 46068"/>
              <a:gd name="adj2" fmla="val 211199"/>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mn-lt"/>
              </a:rPr>
              <a:t>protocol</a:t>
            </a:r>
            <a:endParaRPr kumimoji="0" lang="en-US" sz="1800" b="0" i="0" u="none" strike="noStrike" cap="none" normalizeH="0" baseline="0" dirty="0" smtClean="0">
              <a:ln>
                <a:noFill/>
              </a:ln>
              <a:solidFill>
                <a:schemeClr val="tx2"/>
              </a:solidFill>
              <a:effectLst/>
              <a:latin typeface="+mn-lt"/>
            </a:endParaRPr>
          </a:p>
        </p:txBody>
      </p:sp>
      <p:sp>
        <p:nvSpPr>
          <p:cNvPr id="51" name="Rounded Rectangular Callout 50"/>
          <p:cNvSpPr/>
          <p:nvPr/>
        </p:nvSpPr>
        <p:spPr bwMode="auto">
          <a:xfrm>
            <a:off x="3156853" y="1665034"/>
            <a:ext cx="1183115" cy="372255"/>
          </a:xfrm>
          <a:prstGeom prst="wedgeRoundRectCallout">
            <a:avLst>
              <a:gd name="adj1" fmla="val 29005"/>
              <a:gd name="adj2" fmla="val 227150"/>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protocol</a:t>
            </a:r>
            <a:endParaRPr kumimoji="0" lang="en-US" sz="1800" b="1" i="0" u="none" strike="noStrike" cap="none" normalizeH="0" baseline="0" dirty="0" smtClean="0">
              <a:ln>
                <a:noFill/>
              </a:ln>
              <a:solidFill>
                <a:schemeClr val="tx2"/>
              </a:solidFill>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Internet Overview</a:t>
            </a:r>
            <a:endParaRPr lang="en-US" dirty="0"/>
          </a:p>
        </p:txBody>
      </p:sp>
      <p:sp>
        <p:nvSpPr>
          <p:cNvPr id="3" name="Slide Number Placeholder 2"/>
          <p:cNvSpPr>
            <a:spLocks noGrp="1"/>
          </p:cNvSpPr>
          <p:nvPr>
            <p:ph type="sldNum" sz="quarter" idx="10"/>
          </p:nvPr>
        </p:nvSpPr>
        <p:spPr/>
        <p:txBody>
          <a:bodyPr/>
          <a:lstStyle/>
          <a:p>
            <a:fld id="{3B155C15-4607-4E50-BFA7-493D23AF9B83}" type="slidenum">
              <a:rPr lang="en-US" smtClean="0"/>
              <a:pPr/>
              <a:t>8</a:t>
            </a:fld>
            <a:endParaRPr lang="en-US"/>
          </a:p>
        </p:txBody>
      </p:sp>
      <p:sp>
        <p:nvSpPr>
          <p:cNvPr id="7" name="Content Placeholder 2"/>
          <p:cNvSpPr>
            <a:spLocks noGrp="1"/>
          </p:cNvSpPr>
          <p:nvPr>
            <p:ph idx="1"/>
          </p:nvPr>
        </p:nvSpPr>
        <p:spPr>
          <a:xfrm>
            <a:off x="-1" y="4556988"/>
            <a:ext cx="10058401" cy="3178060"/>
          </a:xfrm>
        </p:spPr>
        <p:txBody>
          <a:bodyPr/>
          <a:lstStyle/>
          <a:p>
            <a:r>
              <a:rPr lang="en-US" dirty="0" smtClean="0"/>
              <a:t>Communication between running processes in </a:t>
            </a:r>
            <a:r>
              <a:rPr lang="en-US" i="1" dirty="0" smtClean="0"/>
              <a:t>hosts</a:t>
            </a:r>
            <a:endParaRPr lang="en-US" dirty="0" smtClean="0"/>
          </a:p>
          <a:p>
            <a:r>
              <a:rPr lang="en-US" dirty="0" smtClean="0"/>
              <a:t>Host operating systems implement </a:t>
            </a:r>
            <a:r>
              <a:rPr lang="en-US" i="1" dirty="0" smtClean="0"/>
              <a:t>network stack</a:t>
            </a:r>
          </a:p>
          <a:p>
            <a:pPr lvl="1"/>
            <a:r>
              <a:rPr lang="en-US" i="1" dirty="0" smtClean="0"/>
              <a:t>Sockets</a:t>
            </a:r>
            <a:r>
              <a:rPr lang="en-US" dirty="0" smtClean="0"/>
              <a:t> provide interface between processes and network stack</a:t>
            </a:r>
            <a:endParaRPr lang="en-US" i="1" dirty="0" smtClean="0"/>
          </a:p>
          <a:p>
            <a:r>
              <a:rPr lang="en-US" i="1" dirty="0" smtClean="0"/>
              <a:t>Internet Protocol</a:t>
            </a:r>
            <a:r>
              <a:rPr lang="en-US" dirty="0" smtClean="0"/>
              <a:t> (IP) </a:t>
            </a:r>
          </a:p>
          <a:p>
            <a:pPr lvl="1"/>
            <a:r>
              <a:rPr lang="en-US" dirty="0" smtClean="0"/>
              <a:t>IP address determines where packets are to be delivered</a:t>
            </a:r>
          </a:p>
          <a:p>
            <a:pPr lvl="1"/>
            <a:r>
              <a:rPr lang="en-US" dirty="0" smtClean="0"/>
              <a:t>Best effort delivery: no reliability built in to IP</a:t>
            </a:r>
          </a:p>
          <a:p>
            <a:pPr lvl="1"/>
            <a:r>
              <a:rPr lang="en-US" dirty="0" smtClean="0"/>
              <a:t>Packets also called Datagrams</a:t>
            </a:r>
          </a:p>
        </p:txBody>
      </p:sp>
      <p:grpSp>
        <p:nvGrpSpPr>
          <p:cNvPr id="6" name="Group 91"/>
          <p:cNvGrpSpPr/>
          <p:nvPr/>
        </p:nvGrpSpPr>
        <p:grpSpPr>
          <a:xfrm>
            <a:off x="1970204" y="1684109"/>
            <a:ext cx="4679914" cy="2763115"/>
            <a:chOff x="1497104" y="1572050"/>
            <a:chExt cx="4679914" cy="2763115"/>
          </a:xfrm>
        </p:grpSpPr>
        <p:sp>
          <p:nvSpPr>
            <p:cNvPr id="26" name="laptop"/>
            <p:cNvSpPr>
              <a:spLocks noEditPoints="1" noChangeArrowheads="1"/>
            </p:cNvSpPr>
            <p:nvPr/>
          </p:nvSpPr>
          <p:spPr bwMode="auto">
            <a:xfrm>
              <a:off x="1497104" y="2283294"/>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pSp>
          <p:nvGrpSpPr>
            <p:cNvPr id="8" name="Group 88"/>
            <p:cNvGrpSpPr/>
            <p:nvPr/>
          </p:nvGrpSpPr>
          <p:grpSpPr>
            <a:xfrm>
              <a:off x="1676242" y="1572050"/>
              <a:ext cx="4500776" cy="2763115"/>
              <a:chOff x="1676242" y="1612157"/>
              <a:chExt cx="4500776" cy="2763115"/>
            </a:xfrm>
          </p:grpSpPr>
          <p:sp>
            <p:nvSpPr>
              <p:cNvPr id="30" name="laptop"/>
              <p:cNvSpPr>
                <a:spLocks noEditPoints="1" noChangeArrowheads="1"/>
              </p:cNvSpPr>
              <p:nvPr/>
            </p:nvSpPr>
            <p:spPr bwMode="auto">
              <a:xfrm>
                <a:off x="5210965" y="1612157"/>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1" name="Cloud"/>
              <p:cNvSpPr>
                <a:spLocks noChangeAspect="1" noEditPoints="1" noChangeArrowheads="1"/>
              </p:cNvSpPr>
              <p:nvPr/>
            </p:nvSpPr>
            <p:spPr bwMode="auto">
              <a:xfrm>
                <a:off x="2642583" y="2232622"/>
                <a:ext cx="2426296" cy="147066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Oval 31"/>
              <p:cNvSpPr/>
              <p:nvPr/>
            </p:nvSpPr>
            <p:spPr bwMode="auto">
              <a:xfrm>
                <a:off x="3075032" y="2901072"/>
                <a:ext cx="385113" cy="385113"/>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33" name="Oval 32"/>
              <p:cNvSpPr/>
              <p:nvPr/>
            </p:nvSpPr>
            <p:spPr bwMode="auto">
              <a:xfrm>
                <a:off x="4123146" y="2959889"/>
                <a:ext cx="385113" cy="385113"/>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34" name="Oval 33"/>
              <p:cNvSpPr/>
              <p:nvPr/>
            </p:nvSpPr>
            <p:spPr bwMode="auto">
              <a:xfrm>
                <a:off x="3901218" y="2443839"/>
                <a:ext cx="385113" cy="385113"/>
              </a:xfrm>
              <a:prstGeom prst="ellipse">
                <a:avLst/>
              </a:prstGeom>
              <a:solidFill>
                <a:srgbClr val="CC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Book Antiqua" pitchFamily="18" charset="0"/>
                </a:endParaRPr>
              </a:p>
            </p:txBody>
          </p:sp>
          <p:sp>
            <p:nvSpPr>
              <p:cNvPr id="35" name="laptop"/>
              <p:cNvSpPr>
                <a:spLocks noEditPoints="1" noChangeArrowheads="1"/>
              </p:cNvSpPr>
              <p:nvPr/>
            </p:nvSpPr>
            <p:spPr bwMode="auto">
              <a:xfrm>
                <a:off x="1676242" y="3425000"/>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6" name="laptop"/>
              <p:cNvSpPr>
                <a:spLocks noEditPoints="1" noChangeArrowheads="1"/>
              </p:cNvSpPr>
              <p:nvPr/>
            </p:nvSpPr>
            <p:spPr bwMode="auto">
              <a:xfrm>
                <a:off x="5309890" y="3301992"/>
                <a:ext cx="867128" cy="6461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66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cxnSp>
            <p:nvCxnSpPr>
              <p:cNvPr id="37" name="Straight Connector 36"/>
              <p:cNvCxnSpPr>
                <a:endCxn id="32" idx="1"/>
              </p:cNvCxnSpPr>
              <p:nvPr/>
            </p:nvCxnSpPr>
            <p:spPr bwMode="auto">
              <a:xfrm>
                <a:off x="2232838" y="2524612"/>
                <a:ext cx="898592" cy="43285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a:stCxn id="35" idx="3"/>
                <a:endCxn id="32" idx="3"/>
              </p:cNvCxnSpPr>
              <p:nvPr/>
            </p:nvCxnSpPr>
            <p:spPr bwMode="auto">
              <a:xfrm flipV="1">
                <a:off x="2411976" y="3229787"/>
                <a:ext cx="719454" cy="40979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p:cNvCxnSpPr>
                <a:stCxn id="32" idx="7"/>
                <a:endCxn id="34" idx="2"/>
              </p:cNvCxnSpPr>
              <p:nvPr/>
            </p:nvCxnSpPr>
            <p:spPr bwMode="auto">
              <a:xfrm rot="5400000" flipH="1" flipV="1">
                <a:off x="3491945" y="2548198"/>
                <a:ext cx="321074" cy="49747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Straight Connector 39"/>
              <p:cNvCxnSpPr>
                <a:stCxn id="34" idx="5"/>
                <a:endCxn id="33" idx="0"/>
              </p:cNvCxnSpPr>
              <p:nvPr/>
            </p:nvCxnSpPr>
            <p:spPr bwMode="auto">
              <a:xfrm rot="16200000" flipH="1">
                <a:off x="4179151" y="2823336"/>
                <a:ext cx="187335" cy="8577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1" name="Straight Connector 40"/>
              <p:cNvCxnSpPr>
                <a:stCxn id="32" idx="6"/>
                <a:endCxn id="33" idx="2"/>
              </p:cNvCxnSpPr>
              <p:nvPr/>
            </p:nvCxnSpPr>
            <p:spPr bwMode="auto">
              <a:xfrm>
                <a:off x="3460145" y="3093629"/>
                <a:ext cx="663001" cy="588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2" name="Straight Connector 41"/>
              <p:cNvCxnSpPr>
                <a:stCxn id="33" idx="6"/>
                <a:endCxn id="36" idx="1"/>
              </p:cNvCxnSpPr>
              <p:nvPr/>
            </p:nvCxnSpPr>
            <p:spPr bwMode="auto">
              <a:xfrm>
                <a:off x="4508259" y="3152446"/>
                <a:ext cx="936598" cy="36412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Straight Connector 42"/>
              <p:cNvCxnSpPr>
                <a:stCxn id="34" idx="7"/>
                <a:endCxn id="30" idx="1"/>
              </p:cNvCxnSpPr>
              <p:nvPr/>
            </p:nvCxnSpPr>
            <p:spPr bwMode="auto">
              <a:xfrm rot="5400000" flipH="1" flipV="1">
                <a:off x="4451182" y="1605488"/>
                <a:ext cx="673500" cy="111599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4" name="TextBox 43"/>
              <p:cNvSpPr txBox="1"/>
              <p:nvPr/>
            </p:nvSpPr>
            <p:spPr>
              <a:xfrm>
                <a:off x="1758150" y="4129051"/>
                <a:ext cx="745697" cy="246221"/>
              </a:xfrm>
              <a:prstGeom prst="rect">
                <a:avLst/>
              </a:prstGeom>
              <a:noFill/>
            </p:spPr>
            <p:txBody>
              <a:bodyPr wrap="none" lIns="0" tIns="0" rIns="0" bIns="0" rtlCol="0" anchor="ctr">
                <a:spAutoFit/>
              </a:bodyPr>
              <a:lstStyle/>
              <a:p>
                <a:pPr algn="ctr"/>
                <a:r>
                  <a:rPr lang="en-US" sz="1600" dirty="0" smtClean="0">
                    <a:latin typeface="+mn-lt"/>
                  </a:rPr>
                  <a:t>1.2.3.4</a:t>
                </a:r>
                <a:endParaRPr lang="en-US" sz="1600" dirty="0">
                  <a:latin typeface="+mn-lt"/>
                </a:endParaRPr>
              </a:p>
            </p:txBody>
          </p:sp>
        </p:grpSp>
        <p:sp>
          <p:nvSpPr>
            <p:cNvPr id="28" name="Rectangle 27"/>
            <p:cNvSpPr/>
            <p:nvPr/>
          </p:nvSpPr>
          <p:spPr bwMode="auto">
            <a:xfrm>
              <a:off x="3475905" y="3141714"/>
              <a:ext cx="267378" cy="120321"/>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9" name="Rectangle 28"/>
            <p:cNvSpPr/>
            <p:nvPr/>
          </p:nvSpPr>
          <p:spPr bwMode="auto">
            <a:xfrm>
              <a:off x="3802101" y="3187162"/>
              <a:ext cx="267378" cy="120321"/>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grpSp>
      <p:sp>
        <p:nvSpPr>
          <p:cNvPr id="10" name="Rounded Rectangular Callout 9"/>
          <p:cNvSpPr/>
          <p:nvPr/>
        </p:nvSpPr>
        <p:spPr bwMode="auto">
          <a:xfrm>
            <a:off x="1122093" y="2180263"/>
            <a:ext cx="621055" cy="372255"/>
          </a:xfrm>
          <a:prstGeom prst="wedgeRoundRectCallout">
            <a:avLst>
              <a:gd name="adj1" fmla="val 98963"/>
              <a:gd name="adj2" fmla="val 73795"/>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host</a:t>
            </a:r>
            <a:endParaRPr kumimoji="0" lang="en-US" sz="1800" b="1" i="0" u="none" strike="noStrike" cap="none" normalizeH="0" baseline="0" dirty="0" smtClean="0">
              <a:ln>
                <a:noFill/>
              </a:ln>
              <a:solidFill>
                <a:schemeClr val="tx2"/>
              </a:solidFill>
              <a:effectLst/>
              <a:latin typeface="+mn-lt"/>
            </a:endParaRPr>
          </a:p>
        </p:txBody>
      </p:sp>
      <p:sp>
        <p:nvSpPr>
          <p:cNvPr id="11" name="Rounded Rectangular Callout 10"/>
          <p:cNvSpPr/>
          <p:nvPr/>
        </p:nvSpPr>
        <p:spPr bwMode="auto">
          <a:xfrm>
            <a:off x="780587" y="3641474"/>
            <a:ext cx="1056139" cy="668450"/>
          </a:xfrm>
          <a:prstGeom prst="wedgeRoundRectCallout">
            <a:avLst>
              <a:gd name="adj1" fmla="val 79750"/>
              <a:gd name="adj2" fmla="val 53641"/>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IP</a:t>
            </a:r>
            <a:br>
              <a:rPr lang="en-US" sz="1800" b="1" dirty="0" smtClean="0">
                <a:latin typeface="+mn-lt"/>
              </a:rPr>
            </a:br>
            <a:r>
              <a:rPr lang="en-US" sz="1800" b="1" dirty="0" smtClean="0">
                <a:latin typeface="+mn-lt"/>
              </a:rPr>
              <a:t>address</a:t>
            </a:r>
            <a:endParaRPr kumimoji="0" lang="en-US" sz="1800" b="1" i="0" u="none" strike="noStrike" cap="none" normalizeH="0" baseline="0" dirty="0" smtClean="0">
              <a:ln>
                <a:noFill/>
              </a:ln>
              <a:solidFill>
                <a:schemeClr val="tx2"/>
              </a:solidFill>
              <a:effectLst/>
              <a:latin typeface="+mn-lt"/>
            </a:endParaRPr>
          </a:p>
        </p:txBody>
      </p:sp>
      <p:grpSp>
        <p:nvGrpSpPr>
          <p:cNvPr id="9" name="Group 87"/>
          <p:cNvGrpSpPr/>
          <p:nvPr/>
        </p:nvGrpSpPr>
        <p:grpSpPr>
          <a:xfrm>
            <a:off x="7170907" y="1618233"/>
            <a:ext cx="1778059" cy="2076717"/>
            <a:chOff x="6697807" y="1546281"/>
            <a:chExt cx="1778059" cy="2076717"/>
          </a:xfrm>
        </p:grpSpPr>
        <p:sp>
          <p:nvSpPr>
            <p:cNvPr id="17" name="Rounded Rectangular Callout 16"/>
            <p:cNvSpPr/>
            <p:nvPr/>
          </p:nvSpPr>
          <p:spPr bwMode="auto">
            <a:xfrm>
              <a:off x="6697807" y="1546281"/>
              <a:ext cx="1778059" cy="2076717"/>
            </a:xfrm>
            <a:prstGeom prst="wedgeRoundRectCallout">
              <a:avLst>
                <a:gd name="adj1" fmla="val -96832"/>
                <a:gd name="adj2" fmla="val -35889"/>
                <a:gd name="adj3" fmla="val 16667"/>
              </a:avLst>
            </a:prstGeom>
            <a:solidFill>
              <a:srgbClr val="CCFF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mn-lt"/>
              </a:endParaRPr>
            </a:p>
          </p:txBody>
        </p:sp>
        <p:sp>
          <p:nvSpPr>
            <p:cNvPr id="18" name="Rounded Rectangle 17"/>
            <p:cNvSpPr/>
            <p:nvPr/>
          </p:nvSpPr>
          <p:spPr bwMode="auto">
            <a:xfrm>
              <a:off x="6791389" y="1631017"/>
              <a:ext cx="1604263" cy="1911767"/>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19" name="Oval 18"/>
            <p:cNvSpPr/>
            <p:nvPr/>
          </p:nvSpPr>
          <p:spPr bwMode="auto">
            <a:xfrm>
              <a:off x="6925076" y="1764707"/>
              <a:ext cx="481279" cy="70855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2"/>
                  </a:solidFill>
                  <a:effectLst/>
                  <a:latin typeface="+mn-lt"/>
                </a:rPr>
                <a:t>p</a:t>
              </a:r>
              <a:r>
                <a:rPr kumimoji="0" lang="en-US" sz="1800" b="0" i="0" u="none" strike="noStrike" cap="none" normalizeH="0" baseline="-25000" dirty="0" smtClean="0">
                  <a:ln>
                    <a:noFill/>
                  </a:ln>
                  <a:solidFill>
                    <a:schemeClr val="tx2"/>
                  </a:solidFill>
                  <a:effectLst/>
                  <a:latin typeface="+mn-lt"/>
                </a:rPr>
                <a:t>1</a:t>
              </a:r>
            </a:p>
          </p:txBody>
        </p:sp>
        <p:sp>
          <p:nvSpPr>
            <p:cNvPr id="20" name="Oval 19"/>
            <p:cNvSpPr/>
            <p:nvPr/>
          </p:nvSpPr>
          <p:spPr bwMode="auto">
            <a:xfrm>
              <a:off x="7451804" y="1756679"/>
              <a:ext cx="481279" cy="708557"/>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2"/>
                  </a:solidFill>
                  <a:effectLst/>
                  <a:latin typeface="+mn-lt"/>
                </a:rPr>
                <a:t>p</a:t>
              </a:r>
              <a:r>
                <a:rPr kumimoji="0" lang="en-US" sz="1800" b="0" i="0" u="none" strike="noStrike" cap="none" normalizeH="0" baseline="-25000" dirty="0" smtClean="0">
                  <a:ln>
                    <a:noFill/>
                  </a:ln>
                  <a:solidFill>
                    <a:schemeClr val="tx2"/>
                  </a:solidFill>
                  <a:effectLst/>
                  <a:latin typeface="+mn-lt"/>
                </a:rPr>
                <a:t>2</a:t>
              </a:r>
            </a:p>
          </p:txBody>
        </p:sp>
        <p:sp>
          <p:nvSpPr>
            <p:cNvPr id="21" name="TextBox 20"/>
            <p:cNvSpPr txBox="1"/>
            <p:nvPr/>
          </p:nvSpPr>
          <p:spPr>
            <a:xfrm>
              <a:off x="8075132" y="1976643"/>
              <a:ext cx="223919" cy="246221"/>
            </a:xfrm>
            <a:prstGeom prst="rect">
              <a:avLst/>
            </a:prstGeom>
            <a:noFill/>
          </p:spPr>
          <p:txBody>
            <a:bodyPr wrap="none" lIns="0" tIns="0" rIns="0" bIns="0" rtlCol="0" anchor="ctr">
              <a:spAutoFit/>
            </a:bodyPr>
            <a:lstStyle/>
            <a:p>
              <a:pPr algn="ctr"/>
              <a:r>
                <a:rPr lang="en-US" sz="1600" dirty="0" smtClean="0">
                  <a:latin typeface="+mn-lt"/>
                </a:rPr>
                <a:t>...</a:t>
              </a:r>
              <a:endParaRPr lang="en-US" sz="1600" dirty="0">
                <a:latin typeface="+mn-lt"/>
              </a:endParaRPr>
            </a:p>
          </p:txBody>
        </p:sp>
        <p:cxnSp>
          <p:nvCxnSpPr>
            <p:cNvPr id="22" name="Straight Connector 21"/>
            <p:cNvCxnSpPr>
              <a:stCxn id="18" idx="1"/>
              <a:endCxn id="18" idx="3"/>
            </p:cNvCxnSpPr>
            <p:nvPr/>
          </p:nvCxnSpPr>
          <p:spPr bwMode="auto">
            <a:xfrm rot="10800000" flipH="1">
              <a:off x="6791388" y="2586901"/>
              <a:ext cx="1604263" cy="158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3" name="Rounded Rectangle 22"/>
            <p:cNvSpPr/>
            <p:nvPr/>
          </p:nvSpPr>
          <p:spPr bwMode="auto">
            <a:xfrm>
              <a:off x="6925078" y="2754013"/>
              <a:ext cx="1256673" cy="655081"/>
            </a:xfrm>
            <a:prstGeom prst="round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mn-lt"/>
                </a:rPr>
                <a:t>network</a:t>
              </a:r>
              <a:r>
                <a:rPr kumimoji="0" lang="en-US" sz="1800" b="0" i="0" u="none" strike="noStrike" cap="none" normalizeH="0" dirty="0" smtClean="0">
                  <a:ln>
                    <a:noFill/>
                  </a:ln>
                  <a:solidFill>
                    <a:schemeClr val="tx2"/>
                  </a:solidFill>
                  <a:effectLst/>
                  <a:latin typeface="+mn-lt"/>
                </a:rPr>
                <a:t> stack</a:t>
              </a:r>
              <a:endParaRPr kumimoji="0" lang="en-US" sz="1800" b="0" i="0" u="none" strike="noStrike" cap="none" normalizeH="0" baseline="0" dirty="0" smtClean="0">
                <a:ln>
                  <a:noFill/>
                </a:ln>
                <a:solidFill>
                  <a:schemeClr val="tx2"/>
                </a:solidFill>
                <a:effectLst/>
                <a:latin typeface="+mn-lt"/>
              </a:endParaRPr>
            </a:p>
          </p:txBody>
        </p:sp>
        <p:sp>
          <p:nvSpPr>
            <p:cNvPr id="24" name="Rounded Rectangle 23"/>
            <p:cNvSpPr/>
            <p:nvPr/>
          </p:nvSpPr>
          <p:spPr bwMode="auto">
            <a:xfrm>
              <a:off x="7620258" y="2433157"/>
              <a:ext cx="133689" cy="347594"/>
            </a:xfrm>
            <a:prstGeom prst="roundRect">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sp>
          <p:nvSpPr>
            <p:cNvPr id="25" name="Rounded Rectangle 24"/>
            <p:cNvSpPr/>
            <p:nvPr/>
          </p:nvSpPr>
          <p:spPr bwMode="auto">
            <a:xfrm>
              <a:off x="7104215" y="2425129"/>
              <a:ext cx="133689" cy="347594"/>
            </a:xfrm>
            <a:prstGeom prst="roundRect">
              <a:avLst/>
            </a:prstGeom>
            <a:solidFill>
              <a:srgbClr val="99FF9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2"/>
                </a:solidFill>
                <a:effectLst/>
                <a:latin typeface="Book Antiqua" pitchFamily="18" charset="0"/>
              </a:endParaRPr>
            </a:p>
          </p:txBody>
        </p:sp>
      </p:grpSp>
      <p:sp>
        <p:nvSpPr>
          <p:cNvPr id="13" name="Rounded Rectangular Callout 12"/>
          <p:cNvSpPr/>
          <p:nvPr/>
        </p:nvSpPr>
        <p:spPr bwMode="auto">
          <a:xfrm>
            <a:off x="8259130" y="1118239"/>
            <a:ext cx="1047716" cy="372255"/>
          </a:xfrm>
          <a:prstGeom prst="wedgeRoundRectCallout">
            <a:avLst>
              <a:gd name="adj1" fmla="val -52306"/>
              <a:gd name="adj2" fmla="val 166250"/>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process</a:t>
            </a:r>
            <a:endParaRPr kumimoji="0" lang="en-US" sz="1800" b="1" i="0" u="none" strike="noStrike" cap="none" normalizeH="0" baseline="0" dirty="0" smtClean="0">
              <a:ln>
                <a:noFill/>
              </a:ln>
              <a:solidFill>
                <a:schemeClr val="tx2"/>
              </a:solidFill>
              <a:effectLst/>
              <a:latin typeface="+mn-lt"/>
            </a:endParaRPr>
          </a:p>
        </p:txBody>
      </p:sp>
      <p:sp>
        <p:nvSpPr>
          <p:cNvPr id="14" name="Rounded Rectangular Callout 13"/>
          <p:cNvSpPr/>
          <p:nvPr/>
        </p:nvSpPr>
        <p:spPr bwMode="auto">
          <a:xfrm>
            <a:off x="3334044" y="3915046"/>
            <a:ext cx="849520" cy="372255"/>
          </a:xfrm>
          <a:prstGeom prst="wedgeRoundRectCallout">
            <a:avLst>
              <a:gd name="adj1" fmla="val 43449"/>
              <a:gd name="adj2" fmla="val -200069"/>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lumMod val="50000"/>
                  </a:schemeClr>
                </a:solidFill>
                <a:latin typeface="+mn-lt"/>
              </a:rPr>
              <a:t>packet</a:t>
            </a:r>
            <a:endParaRPr kumimoji="0" lang="en-US" sz="1800" b="0" i="0" u="none" strike="noStrike" cap="none" normalizeH="0" baseline="0" dirty="0" smtClean="0">
              <a:ln>
                <a:noFill/>
              </a:ln>
              <a:solidFill>
                <a:schemeClr val="bg1">
                  <a:lumMod val="50000"/>
                </a:schemeClr>
              </a:solidFill>
              <a:effectLst/>
              <a:latin typeface="+mn-lt"/>
            </a:endParaRPr>
          </a:p>
        </p:txBody>
      </p:sp>
      <p:sp>
        <p:nvSpPr>
          <p:cNvPr id="15" name="Rounded Rectangular Callout 14"/>
          <p:cNvSpPr/>
          <p:nvPr/>
        </p:nvSpPr>
        <p:spPr bwMode="auto">
          <a:xfrm>
            <a:off x="3614791" y="1870859"/>
            <a:ext cx="788502" cy="372255"/>
          </a:xfrm>
          <a:prstGeom prst="wedgeRoundRectCallout">
            <a:avLst>
              <a:gd name="adj1" fmla="val 62128"/>
              <a:gd name="adj2" fmla="val 141017"/>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lumMod val="50000"/>
                  </a:schemeClr>
                </a:solidFill>
                <a:latin typeface="+mn-lt"/>
              </a:rPr>
              <a:t>router</a:t>
            </a:r>
            <a:endParaRPr kumimoji="0" lang="en-US" sz="1800" b="0" i="0" u="none" strike="noStrike" cap="none" normalizeH="0" baseline="0" dirty="0" smtClean="0">
              <a:ln>
                <a:noFill/>
              </a:ln>
              <a:solidFill>
                <a:schemeClr val="bg1">
                  <a:lumMod val="50000"/>
                </a:schemeClr>
              </a:solidFill>
              <a:effectLst/>
              <a:latin typeface="+mn-lt"/>
            </a:endParaRPr>
          </a:p>
        </p:txBody>
      </p:sp>
      <p:sp>
        <p:nvSpPr>
          <p:cNvPr id="16" name="Rounded Rectangular Callout 15"/>
          <p:cNvSpPr/>
          <p:nvPr/>
        </p:nvSpPr>
        <p:spPr bwMode="auto">
          <a:xfrm>
            <a:off x="6162968" y="2714930"/>
            <a:ext cx="905199" cy="372255"/>
          </a:xfrm>
          <a:prstGeom prst="wedgeRoundRectCallout">
            <a:avLst>
              <a:gd name="adj1" fmla="val 103743"/>
              <a:gd name="adj2" fmla="val -47810"/>
              <a:gd name="adj3" fmla="val 16667"/>
            </a:avLst>
          </a:prstGeom>
          <a:solidFill>
            <a:srgbClr val="FFFFCC"/>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latin typeface="+mn-lt"/>
              </a:rPr>
              <a:t>socket</a:t>
            </a:r>
            <a:endParaRPr kumimoji="0" lang="en-US" sz="1800" b="1" i="0" u="none" strike="noStrike" cap="none" normalizeH="0" baseline="0" dirty="0" smtClean="0">
              <a:ln>
                <a:noFill/>
              </a:ln>
              <a:solidFill>
                <a:schemeClr val="tx2"/>
              </a:solidFill>
              <a:effectLst/>
              <a:latin typeface="+mn-lt"/>
            </a:endParaRPr>
          </a:p>
        </p:txBody>
      </p:sp>
    </p:spTree>
    <p:extLst>
      <p:ext uri="{BB962C8B-B14F-4D97-AF65-F5344CB8AC3E}">
        <p14:creationId xmlns="" xmlns:p14="http://schemas.microsoft.com/office/powerpoint/2010/main" val="410353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3" y="614159"/>
            <a:ext cx="7124132" cy="1269243"/>
          </a:xfrm>
        </p:spPr>
        <p:txBody>
          <a:bodyPr/>
          <a:lstStyle/>
          <a:p>
            <a:r>
              <a:rPr lang="en-US" dirty="0" smtClean="0"/>
              <a:t>Packet Switching</a:t>
            </a:r>
            <a:endParaRPr lang="en-US" dirty="0"/>
          </a:p>
        </p:txBody>
      </p:sp>
      <p:sp>
        <p:nvSpPr>
          <p:cNvPr id="3" name="Content Placeholder 2"/>
          <p:cNvSpPr>
            <a:spLocks noGrp="1"/>
          </p:cNvSpPr>
          <p:nvPr>
            <p:ph idx="1"/>
          </p:nvPr>
        </p:nvSpPr>
        <p:spPr>
          <a:xfrm>
            <a:off x="14288" y="1662951"/>
            <a:ext cx="10044112" cy="6124568"/>
          </a:xfrm>
        </p:spPr>
        <p:txBody>
          <a:bodyPr/>
          <a:lstStyle/>
          <a:p>
            <a:r>
              <a:rPr lang="en-US" dirty="0" smtClean="0"/>
              <a:t>Packets have a </a:t>
            </a:r>
            <a:r>
              <a:rPr lang="en-US" i="1" dirty="0" smtClean="0"/>
              <a:t>header</a:t>
            </a:r>
            <a:r>
              <a:rPr lang="en-US" dirty="0" smtClean="0"/>
              <a:t> and a </a:t>
            </a:r>
            <a:r>
              <a:rPr lang="en-US" i="1" dirty="0" smtClean="0"/>
              <a:t>payload</a:t>
            </a:r>
          </a:p>
          <a:p>
            <a:r>
              <a:rPr lang="en-US" dirty="0" smtClean="0"/>
              <a:t>Packets carry information in their </a:t>
            </a:r>
            <a:r>
              <a:rPr lang="en-US" i="1" dirty="0" smtClean="0"/>
              <a:t>payload</a:t>
            </a:r>
            <a:endParaRPr lang="en-US" dirty="0" smtClean="0"/>
          </a:p>
          <a:p>
            <a:r>
              <a:rPr lang="en-US" dirty="0" smtClean="0"/>
              <a:t>Packets include a </a:t>
            </a:r>
            <a:r>
              <a:rPr lang="en-US" i="1" dirty="0" smtClean="0"/>
              <a:t>header</a:t>
            </a:r>
            <a:r>
              <a:rPr lang="en-US" dirty="0" smtClean="0"/>
              <a:t> that determines how they are handled by routers </a:t>
            </a:r>
            <a:r>
              <a:rPr lang="en-US" i="1" dirty="0" smtClean="0"/>
              <a:t>and</a:t>
            </a:r>
            <a:r>
              <a:rPr lang="en-US" dirty="0" smtClean="0"/>
              <a:t> hosts</a:t>
            </a:r>
          </a:p>
          <a:p>
            <a:pPr lvl="1"/>
            <a:r>
              <a:rPr lang="en-US" dirty="0" smtClean="0"/>
              <a:t>Internet headers are “global,” </a:t>
            </a:r>
            <a:r>
              <a:rPr lang="en-US" i="1" dirty="0" smtClean="0"/>
              <a:t>i.e.,</a:t>
            </a:r>
            <a:r>
              <a:rPr lang="en-US" dirty="0" smtClean="0"/>
              <a:t> contain all the information needed to handle a packet</a:t>
            </a:r>
          </a:p>
          <a:p>
            <a:pPr lvl="1"/>
            <a:endParaRPr lang="en-US" dirty="0" smtClean="0"/>
          </a:p>
          <a:p>
            <a:pPr lvl="1"/>
            <a:endParaRPr lang="en-US" dirty="0" smtClean="0"/>
          </a:p>
          <a:p>
            <a:pPr lvl="1"/>
            <a:endParaRPr lang="en-US" dirty="0" smtClean="0"/>
          </a:p>
          <a:p>
            <a:pPr lvl="1"/>
            <a:r>
              <a:rPr lang="en-US" dirty="0" smtClean="0"/>
              <a:t>Other paradigms exist that rely on “local” headers involving prior coordination with the network (e.g. MPLS)</a:t>
            </a:r>
          </a:p>
          <a:p>
            <a:pPr lvl="2"/>
            <a:endParaRPr lang="en-US" dirty="0"/>
          </a:p>
        </p:txBody>
      </p:sp>
      <p:grpSp>
        <p:nvGrpSpPr>
          <p:cNvPr id="6" name="Group 5"/>
          <p:cNvGrpSpPr/>
          <p:nvPr/>
        </p:nvGrpSpPr>
        <p:grpSpPr>
          <a:xfrm>
            <a:off x="2375065" y="4037610"/>
            <a:ext cx="1175657" cy="1028577"/>
            <a:chOff x="2375065" y="4037610"/>
            <a:chExt cx="1175657" cy="1028577"/>
          </a:xfrm>
        </p:grpSpPr>
        <p:pic>
          <p:nvPicPr>
            <p:cNvPr id="4" name="Picture 36"/>
            <p:cNvPicPr>
              <a:picLocks noChangeArrowheads="1"/>
            </p:cNvPicPr>
            <p:nvPr/>
          </p:nvPicPr>
          <p:blipFill>
            <a:blip r:embed="rId3" cstate="print"/>
            <a:srcRect/>
            <a:stretch>
              <a:fillRect/>
            </a:stretch>
          </p:blipFill>
          <p:spPr bwMode="auto">
            <a:xfrm>
              <a:off x="2535568" y="4528025"/>
              <a:ext cx="928687" cy="538162"/>
            </a:xfrm>
            <a:prstGeom prst="rect">
              <a:avLst/>
            </a:prstGeom>
            <a:noFill/>
            <a:ln w="9525">
              <a:noFill/>
              <a:miter lim="800000"/>
              <a:headEnd/>
              <a:tailEnd/>
            </a:ln>
          </p:spPr>
        </p:pic>
        <p:sp>
          <p:nvSpPr>
            <p:cNvPr id="5" name="Horizontal Scroll 4"/>
            <p:cNvSpPr/>
            <p:nvPr/>
          </p:nvSpPr>
          <p:spPr bwMode="auto">
            <a:xfrm>
              <a:off x="2375065" y="4037610"/>
              <a:ext cx="1175657" cy="522515"/>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Global address</a:t>
              </a:r>
              <a:r>
                <a:rPr kumimoji="0" lang="en-US" sz="1100" b="0" i="0" u="none" strike="noStrike" cap="none" normalizeH="0" dirty="0" smtClean="0">
                  <a:ln>
                    <a:noFill/>
                  </a:ln>
                  <a:solidFill>
                    <a:schemeClr val="tx2"/>
                  </a:solidFill>
                  <a:effectLst/>
                  <a:latin typeface="Book Antiqua" pitchFamily="18" charset="0"/>
                </a:rPr>
                <a:t> table</a:t>
              </a:r>
              <a:endParaRPr kumimoji="0" lang="en-US" sz="1100" b="0" i="0" u="none" strike="noStrike" cap="none" normalizeH="0" baseline="0" dirty="0" smtClean="0">
                <a:ln>
                  <a:noFill/>
                </a:ln>
                <a:solidFill>
                  <a:schemeClr val="tx2"/>
                </a:solidFill>
                <a:effectLst/>
                <a:latin typeface="Book Antiqua" pitchFamily="18" charset="0"/>
              </a:endParaRPr>
            </a:p>
          </p:txBody>
        </p:sp>
      </p:grpSp>
      <p:grpSp>
        <p:nvGrpSpPr>
          <p:cNvPr id="7" name="Group 6"/>
          <p:cNvGrpSpPr/>
          <p:nvPr/>
        </p:nvGrpSpPr>
        <p:grpSpPr>
          <a:xfrm>
            <a:off x="4795590" y="4035635"/>
            <a:ext cx="1175657" cy="1028577"/>
            <a:chOff x="2375065" y="4037610"/>
            <a:chExt cx="1175657" cy="1028577"/>
          </a:xfrm>
        </p:grpSpPr>
        <p:pic>
          <p:nvPicPr>
            <p:cNvPr id="8" name="Picture 36"/>
            <p:cNvPicPr>
              <a:picLocks noChangeArrowheads="1"/>
            </p:cNvPicPr>
            <p:nvPr/>
          </p:nvPicPr>
          <p:blipFill>
            <a:blip r:embed="rId3" cstate="print"/>
            <a:srcRect/>
            <a:stretch>
              <a:fillRect/>
            </a:stretch>
          </p:blipFill>
          <p:spPr bwMode="auto">
            <a:xfrm>
              <a:off x="2535568" y="4528025"/>
              <a:ext cx="928687" cy="538162"/>
            </a:xfrm>
            <a:prstGeom prst="rect">
              <a:avLst/>
            </a:prstGeom>
            <a:noFill/>
            <a:ln w="9525">
              <a:noFill/>
              <a:miter lim="800000"/>
              <a:headEnd/>
              <a:tailEnd/>
            </a:ln>
          </p:spPr>
        </p:pic>
        <p:sp>
          <p:nvSpPr>
            <p:cNvPr id="9" name="Horizontal Scroll 8"/>
            <p:cNvSpPr/>
            <p:nvPr/>
          </p:nvSpPr>
          <p:spPr bwMode="auto">
            <a:xfrm>
              <a:off x="2375065" y="4037610"/>
              <a:ext cx="1175657" cy="522515"/>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Global address</a:t>
              </a:r>
              <a:r>
                <a:rPr kumimoji="0" lang="en-US" sz="1100" b="0" i="0" u="none" strike="noStrike" cap="none" normalizeH="0" dirty="0" smtClean="0">
                  <a:ln>
                    <a:noFill/>
                  </a:ln>
                  <a:solidFill>
                    <a:schemeClr val="tx2"/>
                  </a:solidFill>
                  <a:effectLst/>
                  <a:latin typeface="Book Antiqua" pitchFamily="18" charset="0"/>
                </a:rPr>
                <a:t> table</a:t>
              </a:r>
              <a:endParaRPr kumimoji="0" lang="en-US" sz="1100" b="0" i="0" u="none" strike="noStrike" cap="none" normalizeH="0" baseline="0" dirty="0" smtClean="0">
                <a:ln>
                  <a:noFill/>
                </a:ln>
                <a:solidFill>
                  <a:schemeClr val="tx2"/>
                </a:solidFill>
                <a:effectLst/>
                <a:latin typeface="Book Antiqua" pitchFamily="18" charset="0"/>
              </a:endParaRPr>
            </a:p>
          </p:txBody>
        </p:sp>
      </p:grpSp>
      <p:grpSp>
        <p:nvGrpSpPr>
          <p:cNvPr id="10" name="Group 9"/>
          <p:cNvGrpSpPr/>
          <p:nvPr/>
        </p:nvGrpSpPr>
        <p:grpSpPr>
          <a:xfrm>
            <a:off x="7216115" y="4033660"/>
            <a:ext cx="1175657" cy="1028577"/>
            <a:chOff x="2375065" y="4037610"/>
            <a:chExt cx="1175657" cy="1028577"/>
          </a:xfrm>
        </p:grpSpPr>
        <p:pic>
          <p:nvPicPr>
            <p:cNvPr id="11" name="Picture 36"/>
            <p:cNvPicPr>
              <a:picLocks noChangeArrowheads="1"/>
            </p:cNvPicPr>
            <p:nvPr/>
          </p:nvPicPr>
          <p:blipFill>
            <a:blip r:embed="rId3" cstate="print"/>
            <a:srcRect/>
            <a:stretch>
              <a:fillRect/>
            </a:stretch>
          </p:blipFill>
          <p:spPr bwMode="auto">
            <a:xfrm>
              <a:off x="2535568" y="4528025"/>
              <a:ext cx="928687" cy="538162"/>
            </a:xfrm>
            <a:prstGeom prst="rect">
              <a:avLst/>
            </a:prstGeom>
            <a:noFill/>
            <a:ln w="9525">
              <a:noFill/>
              <a:miter lim="800000"/>
              <a:headEnd/>
              <a:tailEnd/>
            </a:ln>
          </p:spPr>
        </p:pic>
        <p:sp>
          <p:nvSpPr>
            <p:cNvPr id="12" name="Horizontal Scroll 11"/>
            <p:cNvSpPr/>
            <p:nvPr/>
          </p:nvSpPr>
          <p:spPr bwMode="auto">
            <a:xfrm>
              <a:off x="2375065" y="4037610"/>
              <a:ext cx="1175657" cy="522515"/>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Global address</a:t>
              </a:r>
              <a:r>
                <a:rPr kumimoji="0" lang="en-US" sz="1100" b="0" i="0" u="none" strike="noStrike" cap="none" normalizeH="0" dirty="0" smtClean="0">
                  <a:ln>
                    <a:noFill/>
                  </a:ln>
                  <a:solidFill>
                    <a:schemeClr val="tx2"/>
                  </a:solidFill>
                  <a:effectLst/>
                  <a:latin typeface="Book Antiqua" pitchFamily="18" charset="0"/>
                </a:rPr>
                <a:t> table</a:t>
              </a:r>
              <a:endParaRPr kumimoji="0" lang="en-US" sz="1100" b="0" i="0" u="none" strike="noStrike" cap="none" normalizeH="0" baseline="0" dirty="0" smtClean="0">
                <a:ln>
                  <a:noFill/>
                </a:ln>
                <a:solidFill>
                  <a:schemeClr val="tx2"/>
                </a:solidFill>
                <a:effectLst/>
                <a:latin typeface="Book Antiqua" pitchFamily="18" charset="0"/>
              </a:endParaRPr>
            </a:p>
          </p:txBody>
        </p:sp>
      </p:grpSp>
      <p:cxnSp>
        <p:nvCxnSpPr>
          <p:cNvPr id="14" name="Straight Arrow Connector 13"/>
          <p:cNvCxnSpPr>
            <a:endCxn id="4" idx="1"/>
          </p:cNvCxnSpPr>
          <p:nvPr/>
        </p:nvCxnSpPr>
        <p:spPr bwMode="auto">
          <a:xfrm flipV="1">
            <a:off x="1674421" y="4797106"/>
            <a:ext cx="861147" cy="525"/>
          </a:xfrm>
          <a:prstGeom prst="straightConnector1">
            <a:avLst/>
          </a:prstGeom>
          <a:solidFill>
            <a:schemeClr val="accent1"/>
          </a:solidFill>
          <a:ln w="28575" cap="flat" cmpd="sng" algn="ctr">
            <a:solidFill>
              <a:schemeClr val="tx1"/>
            </a:solidFill>
            <a:prstDash val="solid"/>
            <a:round/>
            <a:headEnd type="none" w="sm" len="sm"/>
            <a:tailEnd type="arrow"/>
          </a:ln>
          <a:effectLst/>
        </p:spPr>
      </p:cxnSp>
      <p:pic>
        <p:nvPicPr>
          <p:cNvPr id="16" name="Picture 137"/>
          <p:cNvPicPr>
            <a:picLocks noChangeAspect="1" noChangeArrowheads="1"/>
          </p:cNvPicPr>
          <p:nvPr/>
        </p:nvPicPr>
        <p:blipFill>
          <a:blip r:embed="rId4" cstate="print"/>
          <a:srcRect/>
          <a:stretch>
            <a:fillRect/>
          </a:stretch>
        </p:blipFill>
        <p:spPr bwMode="auto">
          <a:xfrm>
            <a:off x="24744" y="4489865"/>
            <a:ext cx="1012235" cy="517370"/>
          </a:xfrm>
          <a:prstGeom prst="rect">
            <a:avLst/>
          </a:prstGeom>
          <a:noFill/>
          <a:ln w="9525" algn="ctr">
            <a:noFill/>
            <a:miter lim="800000"/>
            <a:headEnd/>
            <a:tailEnd/>
          </a:ln>
        </p:spPr>
      </p:pic>
      <p:pic>
        <p:nvPicPr>
          <p:cNvPr id="17" name="Picture 14" descr="MainframeFEPApr99"/>
          <p:cNvPicPr>
            <a:picLocks noChangeAspect="1" noChangeArrowheads="1"/>
          </p:cNvPicPr>
          <p:nvPr/>
        </p:nvPicPr>
        <p:blipFill>
          <a:blip r:embed="rId5" cstate="print"/>
          <a:srcRect/>
          <a:stretch>
            <a:fillRect/>
          </a:stretch>
        </p:blipFill>
        <p:spPr bwMode="auto">
          <a:xfrm>
            <a:off x="9107868" y="4308760"/>
            <a:ext cx="926782" cy="713423"/>
          </a:xfrm>
          <a:prstGeom prst="rect">
            <a:avLst/>
          </a:prstGeom>
          <a:noFill/>
          <a:ln w="9525">
            <a:noFill/>
            <a:miter lim="800000"/>
            <a:headEnd/>
            <a:tailEnd/>
          </a:ln>
        </p:spPr>
      </p:pic>
      <p:cxnSp>
        <p:nvCxnSpPr>
          <p:cNvPr id="18" name="Straight Arrow Connector 17"/>
          <p:cNvCxnSpPr>
            <a:stCxn id="4" idx="3"/>
            <a:endCxn id="8" idx="1"/>
          </p:cNvCxnSpPr>
          <p:nvPr/>
        </p:nvCxnSpPr>
        <p:spPr bwMode="auto">
          <a:xfrm flipV="1">
            <a:off x="3464255" y="4795131"/>
            <a:ext cx="1491838" cy="1975"/>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21" name="Straight Arrow Connector 20"/>
          <p:cNvCxnSpPr>
            <a:stCxn id="8" idx="3"/>
            <a:endCxn id="11" idx="1"/>
          </p:cNvCxnSpPr>
          <p:nvPr/>
        </p:nvCxnSpPr>
        <p:spPr bwMode="auto">
          <a:xfrm flipV="1">
            <a:off x="5884780" y="4793156"/>
            <a:ext cx="1491838" cy="1975"/>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24" name="Straight Arrow Connector 23"/>
          <p:cNvCxnSpPr>
            <a:stCxn id="11" idx="3"/>
          </p:cNvCxnSpPr>
          <p:nvPr/>
        </p:nvCxnSpPr>
        <p:spPr bwMode="auto">
          <a:xfrm>
            <a:off x="8305305" y="4793156"/>
            <a:ext cx="826820" cy="16350"/>
          </a:xfrm>
          <a:prstGeom prst="straightConnector1">
            <a:avLst/>
          </a:prstGeom>
          <a:solidFill>
            <a:schemeClr val="accent1"/>
          </a:solidFill>
          <a:ln w="28575" cap="flat" cmpd="sng" algn="ctr">
            <a:solidFill>
              <a:schemeClr val="tx1"/>
            </a:solidFill>
            <a:prstDash val="solid"/>
            <a:round/>
            <a:headEnd type="none" w="sm" len="sm"/>
            <a:tailEnd type="arrow"/>
          </a:ln>
          <a:effectLst/>
        </p:spPr>
      </p:cxnSp>
      <p:sp>
        <p:nvSpPr>
          <p:cNvPr id="29" name="Horizontal Scroll 28"/>
          <p:cNvSpPr/>
          <p:nvPr/>
        </p:nvSpPr>
        <p:spPr bwMode="auto">
          <a:xfrm>
            <a:off x="9013371" y="4027714"/>
            <a:ext cx="1045029" cy="261257"/>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2"/>
                </a:solidFill>
                <a:effectLst/>
                <a:latin typeface="Book Antiqua" pitchFamily="18" charset="0"/>
              </a:rPr>
              <a:t>myAddress</a:t>
            </a:r>
            <a:endParaRPr kumimoji="0" lang="en-US" sz="1800" b="0" i="0" u="none" strike="noStrike" cap="none" normalizeH="0" baseline="0" dirty="0" smtClean="0">
              <a:ln>
                <a:noFill/>
              </a:ln>
              <a:solidFill>
                <a:schemeClr val="tx2"/>
              </a:solidFill>
              <a:effectLst/>
              <a:latin typeface="Book Antiqua" pitchFamily="18" charset="0"/>
            </a:endParaRPr>
          </a:p>
        </p:txBody>
      </p:sp>
      <p:grpSp>
        <p:nvGrpSpPr>
          <p:cNvPr id="32" name="Group 31"/>
          <p:cNvGrpSpPr/>
          <p:nvPr/>
        </p:nvGrpSpPr>
        <p:grpSpPr>
          <a:xfrm>
            <a:off x="1001460" y="4571996"/>
            <a:ext cx="1480480" cy="195947"/>
            <a:chOff x="1099434" y="4571996"/>
            <a:chExt cx="1480480" cy="195947"/>
          </a:xfrm>
        </p:grpSpPr>
        <p:sp>
          <p:nvSpPr>
            <p:cNvPr id="30" name="Rectangle 29"/>
            <p:cNvSpPr/>
            <p:nvPr/>
          </p:nvSpPr>
          <p:spPr bwMode="auto">
            <a:xfrm>
              <a:off x="1839686" y="4572000"/>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Book Antiqua" pitchFamily="18" charset="0"/>
                </a:rPr>
                <a:t>myAddress</a:t>
              </a:r>
              <a:endParaRPr kumimoji="0" lang="en-US" sz="1000" b="0" i="0" u="none" strike="noStrike" cap="none" normalizeH="0" baseline="0" dirty="0" smtClean="0">
                <a:ln>
                  <a:noFill/>
                </a:ln>
                <a:solidFill>
                  <a:schemeClr val="tx2"/>
                </a:solidFill>
                <a:effectLst/>
                <a:latin typeface="Book Antiqua" pitchFamily="18" charset="0"/>
              </a:endParaRPr>
            </a:p>
          </p:txBody>
        </p:sp>
        <p:sp>
          <p:nvSpPr>
            <p:cNvPr id="31" name="Rectangle 30"/>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grpSp>
        <p:nvGrpSpPr>
          <p:cNvPr id="33" name="Group 32"/>
          <p:cNvGrpSpPr/>
          <p:nvPr/>
        </p:nvGrpSpPr>
        <p:grpSpPr>
          <a:xfrm>
            <a:off x="3483464" y="4571992"/>
            <a:ext cx="1480480" cy="195947"/>
            <a:chOff x="1099434" y="4571996"/>
            <a:chExt cx="1480480" cy="195947"/>
          </a:xfrm>
        </p:grpSpPr>
        <p:sp>
          <p:nvSpPr>
            <p:cNvPr id="34" name="Rectangle 33"/>
            <p:cNvSpPr/>
            <p:nvPr/>
          </p:nvSpPr>
          <p:spPr bwMode="auto">
            <a:xfrm>
              <a:off x="1839686" y="4572000"/>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Book Antiqua" pitchFamily="18" charset="0"/>
                </a:rPr>
                <a:t>myAddress</a:t>
              </a:r>
              <a:endParaRPr kumimoji="0" lang="en-US" sz="1000" b="0" i="0" u="none" strike="noStrike" cap="none" normalizeH="0" baseline="0" dirty="0" smtClean="0">
                <a:ln>
                  <a:noFill/>
                </a:ln>
                <a:solidFill>
                  <a:schemeClr val="tx2"/>
                </a:solidFill>
                <a:effectLst/>
                <a:latin typeface="Book Antiqua" pitchFamily="18" charset="0"/>
              </a:endParaRPr>
            </a:p>
          </p:txBody>
        </p:sp>
        <p:sp>
          <p:nvSpPr>
            <p:cNvPr id="35" name="Rectangle 34"/>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grpSp>
        <p:nvGrpSpPr>
          <p:cNvPr id="36" name="Group 35"/>
          <p:cNvGrpSpPr/>
          <p:nvPr/>
        </p:nvGrpSpPr>
        <p:grpSpPr>
          <a:xfrm>
            <a:off x="5921924" y="4571988"/>
            <a:ext cx="1480480" cy="195947"/>
            <a:chOff x="1099434" y="4571996"/>
            <a:chExt cx="1480480" cy="195947"/>
          </a:xfrm>
        </p:grpSpPr>
        <p:sp>
          <p:nvSpPr>
            <p:cNvPr id="37" name="Rectangle 36"/>
            <p:cNvSpPr/>
            <p:nvPr/>
          </p:nvSpPr>
          <p:spPr bwMode="auto">
            <a:xfrm>
              <a:off x="1839686" y="4572000"/>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Book Antiqua" pitchFamily="18" charset="0"/>
                </a:rPr>
                <a:t>myAddress</a:t>
              </a:r>
              <a:endParaRPr kumimoji="0" lang="en-US" sz="1000" b="0" i="0" u="none" strike="noStrike" cap="none" normalizeH="0" baseline="0" dirty="0" smtClean="0">
                <a:ln>
                  <a:noFill/>
                </a:ln>
                <a:solidFill>
                  <a:schemeClr val="tx2"/>
                </a:solidFill>
                <a:effectLst/>
                <a:latin typeface="Book Antiqua" pitchFamily="18" charset="0"/>
              </a:endParaRPr>
            </a:p>
          </p:txBody>
        </p:sp>
        <p:sp>
          <p:nvSpPr>
            <p:cNvPr id="38" name="Rectangle 37"/>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pic>
        <p:nvPicPr>
          <p:cNvPr id="39" name="Picture 38"/>
          <p:cNvPicPr>
            <a:picLocks noChangeAspect="1" noChangeArrowheads="1"/>
          </p:cNvPicPr>
          <p:nvPr/>
        </p:nvPicPr>
        <p:blipFill>
          <a:blip r:embed="rId6" cstate="print"/>
          <a:srcRect/>
          <a:stretch>
            <a:fillRect/>
          </a:stretch>
        </p:blipFill>
        <p:spPr bwMode="auto">
          <a:xfrm>
            <a:off x="2477850" y="6522902"/>
            <a:ext cx="1012825" cy="433070"/>
          </a:xfrm>
          <a:prstGeom prst="rect">
            <a:avLst/>
          </a:prstGeom>
          <a:noFill/>
          <a:ln w="9525">
            <a:noFill/>
            <a:miter lim="800000"/>
            <a:headEnd/>
            <a:tailEnd/>
          </a:ln>
        </p:spPr>
      </p:pic>
      <p:sp>
        <p:nvSpPr>
          <p:cNvPr id="42" name="Horizontal Scroll 41"/>
          <p:cNvSpPr/>
          <p:nvPr/>
        </p:nvSpPr>
        <p:spPr bwMode="auto">
          <a:xfrm>
            <a:off x="2375061" y="5975314"/>
            <a:ext cx="1175657" cy="522515"/>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Local </a:t>
            </a:r>
          </a:p>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address</a:t>
            </a:r>
            <a:r>
              <a:rPr kumimoji="0" lang="en-US" sz="1100" b="0" i="0" u="none" strike="noStrike" cap="none" normalizeH="0" dirty="0" smtClean="0">
                <a:ln>
                  <a:noFill/>
                </a:ln>
                <a:solidFill>
                  <a:schemeClr val="tx2"/>
                </a:solidFill>
                <a:effectLst/>
                <a:latin typeface="Book Antiqua" pitchFamily="18" charset="0"/>
              </a:rPr>
              <a:t> table</a:t>
            </a:r>
            <a:endParaRPr kumimoji="0" lang="en-US" sz="1100" b="0" i="0" u="none" strike="noStrike" cap="none" normalizeH="0" baseline="0" dirty="0" smtClean="0">
              <a:ln>
                <a:noFill/>
              </a:ln>
              <a:solidFill>
                <a:schemeClr val="tx2"/>
              </a:solidFill>
              <a:effectLst/>
              <a:latin typeface="Book Antiqua" pitchFamily="18" charset="0"/>
            </a:endParaRPr>
          </a:p>
        </p:txBody>
      </p:sp>
      <p:sp>
        <p:nvSpPr>
          <p:cNvPr id="45" name="Horizontal Scroll 44"/>
          <p:cNvSpPr/>
          <p:nvPr/>
        </p:nvSpPr>
        <p:spPr bwMode="auto">
          <a:xfrm>
            <a:off x="4795586" y="5973339"/>
            <a:ext cx="1175657" cy="522515"/>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Local</a:t>
            </a:r>
          </a:p>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address</a:t>
            </a:r>
            <a:r>
              <a:rPr kumimoji="0" lang="en-US" sz="1100" b="0" i="0" u="none" strike="noStrike" cap="none" normalizeH="0" dirty="0" smtClean="0">
                <a:ln>
                  <a:noFill/>
                </a:ln>
                <a:solidFill>
                  <a:schemeClr val="tx2"/>
                </a:solidFill>
                <a:effectLst/>
                <a:latin typeface="Book Antiqua" pitchFamily="18" charset="0"/>
              </a:rPr>
              <a:t> table</a:t>
            </a:r>
            <a:endParaRPr kumimoji="0" lang="en-US" sz="1100" b="0" i="0" u="none" strike="noStrike" cap="none" normalizeH="0" baseline="0" dirty="0" smtClean="0">
              <a:ln>
                <a:noFill/>
              </a:ln>
              <a:solidFill>
                <a:schemeClr val="tx2"/>
              </a:solidFill>
              <a:effectLst/>
              <a:latin typeface="Book Antiqua" pitchFamily="18" charset="0"/>
            </a:endParaRPr>
          </a:p>
        </p:txBody>
      </p:sp>
      <p:sp>
        <p:nvSpPr>
          <p:cNvPr id="48" name="Horizontal Scroll 47"/>
          <p:cNvSpPr/>
          <p:nvPr/>
        </p:nvSpPr>
        <p:spPr bwMode="auto">
          <a:xfrm>
            <a:off x="7216111" y="5971364"/>
            <a:ext cx="1175657" cy="522515"/>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Local</a:t>
            </a:r>
          </a:p>
          <a:p>
            <a:pPr marL="0" marR="0" indent="0" algn="ct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2"/>
                </a:solidFill>
                <a:effectLst/>
                <a:latin typeface="Book Antiqua" pitchFamily="18" charset="0"/>
              </a:rPr>
              <a:t>address</a:t>
            </a:r>
            <a:r>
              <a:rPr kumimoji="0" lang="en-US" sz="1100" b="0" i="0" u="none" strike="noStrike" cap="none" normalizeH="0" dirty="0" smtClean="0">
                <a:ln>
                  <a:noFill/>
                </a:ln>
                <a:solidFill>
                  <a:schemeClr val="tx2"/>
                </a:solidFill>
                <a:effectLst/>
                <a:latin typeface="Book Antiqua" pitchFamily="18" charset="0"/>
              </a:rPr>
              <a:t> table</a:t>
            </a:r>
            <a:endParaRPr kumimoji="0" lang="en-US" sz="1100" b="0" i="0" u="none" strike="noStrike" cap="none" normalizeH="0" baseline="0" dirty="0" smtClean="0">
              <a:ln>
                <a:noFill/>
              </a:ln>
              <a:solidFill>
                <a:schemeClr val="tx2"/>
              </a:solidFill>
              <a:effectLst/>
              <a:latin typeface="Book Antiqua" pitchFamily="18" charset="0"/>
            </a:endParaRPr>
          </a:p>
        </p:txBody>
      </p:sp>
      <p:cxnSp>
        <p:nvCxnSpPr>
          <p:cNvPr id="49" name="Straight Arrow Connector 48"/>
          <p:cNvCxnSpPr/>
          <p:nvPr/>
        </p:nvCxnSpPr>
        <p:spPr bwMode="auto">
          <a:xfrm flipV="1">
            <a:off x="1674417" y="6734810"/>
            <a:ext cx="861147" cy="525"/>
          </a:xfrm>
          <a:prstGeom prst="straightConnector1">
            <a:avLst/>
          </a:prstGeom>
          <a:solidFill>
            <a:schemeClr val="accent1"/>
          </a:solidFill>
          <a:ln w="28575" cap="flat" cmpd="sng" algn="ctr">
            <a:solidFill>
              <a:schemeClr val="tx1"/>
            </a:solidFill>
            <a:prstDash val="solid"/>
            <a:round/>
            <a:headEnd type="none" w="sm" len="sm"/>
            <a:tailEnd type="arrow"/>
          </a:ln>
          <a:effectLst/>
        </p:spPr>
      </p:cxnSp>
      <p:pic>
        <p:nvPicPr>
          <p:cNvPr id="50" name="Picture 137"/>
          <p:cNvPicPr>
            <a:picLocks noChangeAspect="1" noChangeArrowheads="1"/>
          </p:cNvPicPr>
          <p:nvPr/>
        </p:nvPicPr>
        <p:blipFill>
          <a:blip r:embed="rId4" cstate="print"/>
          <a:srcRect/>
          <a:stretch>
            <a:fillRect/>
          </a:stretch>
        </p:blipFill>
        <p:spPr bwMode="auto">
          <a:xfrm>
            <a:off x="24740" y="6427569"/>
            <a:ext cx="1012235" cy="517370"/>
          </a:xfrm>
          <a:prstGeom prst="rect">
            <a:avLst/>
          </a:prstGeom>
          <a:noFill/>
          <a:ln w="9525" algn="ctr">
            <a:noFill/>
            <a:miter lim="800000"/>
            <a:headEnd/>
            <a:tailEnd/>
          </a:ln>
        </p:spPr>
      </p:pic>
      <p:pic>
        <p:nvPicPr>
          <p:cNvPr id="51" name="Picture 14" descr="MainframeFEPApr99"/>
          <p:cNvPicPr>
            <a:picLocks noChangeAspect="1" noChangeArrowheads="1"/>
          </p:cNvPicPr>
          <p:nvPr/>
        </p:nvPicPr>
        <p:blipFill>
          <a:blip r:embed="rId5" cstate="print"/>
          <a:srcRect/>
          <a:stretch>
            <a:fillRect/>
          </a:stretch>
        </p:blipFill>
        <p:spPr bwMode="auto">
          <a:xfrm>
            <a:off x="9107864" y="6246464"/>
            <a:ext cx="926782" cy="713423"/>
          </a:xfrm>
          <a:prstGeom prst="rect">
            <a:avLst/>
          </a:prstGeom>
          <a:noFill/>
          <a:ln w="9525">
            <a:noFill/>
            <a:miter lim="800000"/>
            <a:headEnd/>
            <a:tailEnd/>
          </a:ln>
        </p:spPr>
      </p:pic>
      <p:cxnSp>
        <p:nvCxnSpPr>
          <p:cNvPr id="52" name="Straight Arrow Connector 51"/>
          <p:cNvCxnSpPr/>
          <p:nvPr/>
        </p:nvCxnSpPr>
        <p:spPr bwMode="auto">
          <a:xfrm flipV="1">
            <a:off x="3464251" y="6732835"/>
            <a:ext cx="1491838" cy="1975"/>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53" name="Straight Arrow Connector 52"/>
          <p:cNvCxnSpPr/>
          <p:nvPr/>
        </p:nvCxnSpPr>
        <p:spPr bwMode="auto">
          <a:xfrm flipV="1">
            <a:off x="5884776" y="6730860"/>
            <a:ext cx="1491838" cy="1975"/>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54" name="Straight Arrow Connector 53"/>
          <p:cNvCxnSpPr/>
          <p:nvPr/>
        </p:nvCxnSpPr>
        <p:spPr bwMode="auto">
          <a:xfrm>
            <a:off x="8305301" y="6730860"/>
            <a:ext cx="826820" cy="16350"/>
          </a:xfrm>
          <a:prstGeom prst="straightConnector1">
            <a:avLst/>
          </a:prstGeom>
          <a:solidFill>
            <a:schemeClr val="accent1"/>
          </a:solidFill>
          <a:ln w="28575" cap="flat" cmpd="sng" algn="ctr">
            <a:solidFill>
              <a:schemeClr val="tx1"/>
            </a:solidFill>
            <a:prstDash val="solid"/>
            <a:round/>
            <a:headEnd type="none" w="sm" len="sm"/>
            <a:tailEnd type="arrow"/>
          </a:ln>
          <a:effectLst/>
        </p:spPr>
      </p:cxnSp>
      <p:sp>
        <p:nvSpPr>
          <p:cNvPr id="55" name="Horizontal Scroll 54"/>
          <p:cNvSpPr/>
          <p:nvPr/>
        </p:nvSpPr>
        <p:spPr bwMode="auto">
          <a:xfrm>
            <a:off x="9013367" y="5965418"/>
            <a:ext cx="1045029" cy="261257"/>
          </a:xfrm>
          <a:prstGeom prst="horizontalScroll">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1019175"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2"/>
                </a:solidFill>
                <a:effectLst/>
                <a:latin typeface="Book Antiqua" pitchFamily="18" charset="0"/>
              </a:rPr>
              <a:t>myAddress</a:t>
            </a:r>
            <a:endParaRPr kumimoji="0" lang="en-US" sz="1800" b="0" i="0" u="none" strike="noStrike" cap="none" normalizeH="0" baseline="0" dirty="0" smtClean="0">
              <a:ln>
                <a:noFill/>
              </a:ln>
              <a:solidFill>
                <a:schemeClr val="tx2"/>
              </a:solidFill>
              <a:effectLst/>
              <a:latin typeface="Book Antiqua" pitchFamily="18" charset="0"/>
            </a:endParaRPr>
          </a:p>
        </p:txBody>
      </p:sp>
      <p:grpSp>
        <p:nvGrpSpPr>
          <p:cNvPr id="59" name="Group 58"/>
          <p:cNvGrpSpPr/>
          <p:nvPr/>
        </p:nvGrpSpPr>
        <p:grpSpPr>
          <a:xfrm>
            <a:off x="3483460" y="6509696"/>
            <a:ext cx="1110371" cy="195947"/>
            <a:chOff x="1099434" y="4571996"/>
            <a:chExt cx="1110371" cy="195947"/>
          </a:xfrm>
        </p:grpSpPr>
        <p:sp>
          <p:nvSpPr>
            <p:cNvPr id="60" name="Rectangle 59"/>
            <p:cNvSpPr/>
            <p:nvPr/>
          </p:nvSpPr>
          <p:spPr bwMode="auto">
            <a:xfrm>
              <a:off x="1839691" y="4572000"/>
              <a:ext cx="370114" cy="195943"/>
            </a:xfrm>
            <a:prstGeom prst="rect">
              <a:avLst/>
            </a:prstGeom>
            <a:solidFill>
              <a:srgbClr val="C0504D"/>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Book Antiqua" pitchFamily="18" charset="0"/>
                </a:rPr>
                <a:t>L2</a:t>
              </a:r>
            </a:p>
          </p:txBody>
        </p:sp>
        <p:sp>
          <p:nvSpPr>
            <p:cNvPr id="61" name="Rectangle 60"/>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grpSp>
        <p:nvGrpSpPr>
          <p:cNvPr id="62" name="Group 61"/>
          <p:cNvGrpSpPr/>
          <p:nvPr/>
        </p:nvGrpSpPr>
        <p:grpSpPr>
          <a:xfrm>
            <a:off x="5921920" y="6509692"/>
            <a:ext cx="1110373" cy="195947"/>
            <a:chOff x="1099434" y="4571996"/>
            <a:chExt cx="1110373" cy="195947"/>
          </a:xfrm>
        </p:grpSpPr>
        <p:sp>
          <p:nvSpPr>
            <p:cNvPr id="63" name="Rectangle 62"/>
            <p:cNvSpPr/>
            <p:nvPr/>
          </p:nvSpPr>
          <p:spPr bwMode="auto">
            <a:xfrm>
              <a:off x="1839693" y="4572000"/>
              <a:ext cx="370114" cy="195943"/>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Book Antiqua" pitchFamily="18" charset="0"/>
                </a:rPr>
                <a:t>L3</a:t>
              </a:r>
            </a:p>
          </p:txBody>
        </p:sp>
        <p:sp>
          <p:nvSpPr>
            <p:cNvPr id="64" name="Rectangle 63"/>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pic>
        <p:nvPicPr>
          <p:cNvPr id="65" name="Picture 64"/>
          <p:cNvPicPr>
            <a:picLocks noChangeAspect="1" noChangeArrowheads="1"/>
          </p:cNvPicPr>
          <p:nvPr/>
        </p:nvPicPr>
        <p:blipFill>
          <a:blip r:embed="rId6" cstate="print"/>
          <a:srcRect/>
          <a:stretch>
            <a:fillRect/>
          </a:stretch>
        </p:blipFill>
        <p:spPr bwMode="auto">
          <a:xfrm>
            <a:off x="4916310" y="6522898"/>
            <a:ext cx="1012825" cy="433070"/>
          </a:xfrm>
          <a:prstGeom prst="rect">
            <a:avLst/>
          </a:prstGeom>
          <a:noFill/>
          <a:ln w="9525">
            <a:noFill/>
            <a:miter lim="800000"/>
            <a:headEnd/>
            <a:tailEnd/>
          </a:ln>
        </p:spPr>
      </p:pic>
      <p:pic>
        <p:nvPicPr>
          <p:cNvPr id="66" name="Picture 65"/>
          <p:cNvPicPr>
            <a:picLocks noChangeAspect="1" noChangeArrowheads="1"/>
          </p:cNvPicPr>
          <p:nvPr/>
        </p:nvPicPr>
        <p:blipFill>
          <a:blip r:embed="rId6" cstate="print"/>
          <a:srcRect/>
          <a:stretch>
            <a:fillRect/>
          </a:stretch>
        </p:blipFill>
        <p:spPr bwMode="auto">
          <a:xfrm>
            <a:off x="7354770" y="6522894"/>
            <a:ext cx="1012825" cy="433070"/>
          </a:xfrm>
          <a:prstGeom prst="rect">
            <a:avLst/>
          </a:prstGeom>
          <a:noFill/>
          <a:ln w="9525">
            <a:noFill/>
            <a:miter lim="800000"/>
            <a:headEnd/>
            <a:tailEnd/>
          </a:ln>
        </p:spPr>
      </p:pic>
      <p:grpSp>
        <p:nvGrpSpPr>
          <p:cNvPr id="67" name="Group 66"/>
          <p:cNvGrpSpPr/>
          <p:nvPr/>
        </p:nvGrpSpPr>
        <p:grpSpPr>
          <a:xfrm>
            <a:off x="7805198" y="5029196"/>
            <a:ext cx="1480480" cy="195947"/>
            <a:chOff x="1099434" y="4571996"/>
            <a:chExt cx="1480480" cy="195947"/>
          </a:xfrm>
        </p:grpSpPr>
        <p:sp>
          <p:nvSpPr>
            <p:cNvPr id="68" name="Rectangle 67"/>
            <p:cNvSpPr/>
            <p:nvPr/>
          </p:nvSpPr>
          <p:spPr bwMode="auto">
            <a:xfrm>
              <a:off x="1839686" y="4572000"/>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2"/>
                  </a:solidFill>
                  <a:effectLst/>
                  <a:latin typeface="Book Antiqua" pitchFamily="18" charset="0"/>
                </a:rPr>
                <a:t>myAddress</a:t>
              </a:r>
              <a:endParaRPr kumimoji="0" lang="en-US" sz="1000" b="0" i="0" u="none" strike="noStrike" cap="none" normalizeH="0" baseline="0" dirty="0" smtClean="0">
                <a:ln>
                  <a:noFill/>
                </a:ln>
                <a:solidFill>
                  <a:schemeClr val="tx2"/>
                </a:solidFill>
                <a:effectLst/>
                <a:latin typeface="Book Antiqua" pitchFamily="18" charset="0"/>
              </a:endParaRPr>
            </a:p>
          </p:txBody>
        </p:sp>
        <p:sp>
          <p:nvSpPr>
            <p:cNvPr id="69" name="Rectangle 68"/>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grpSp>
        <p:nvGrpSpPr>
          <p:cNvPr id="76" name="Group 75"/>
          <p:cNvGrpSpPr/>
          <p:nvPr/>
        </p:nvGrpSpPr>
        <p:grpSpPr>
          <a:xfrm>
            <a:off x="1197396" y="6509692"/>
            <a:ext cx="1110371" cy="195947"/>
            <a:chOff x="1099434" y="4571996"/>
            <a:chExt cx="1110371" cy="195947"/>
          </a:xfrm>
        </p:grpSpPr>
        <p:sp>
          <p:nvSpPr>
            <p:cNvPr id="77" name="Rectangle 76"/>
            <p:cNvSpPr/>
            <p:nvPr/>
          </p:nvSpPr>
          <p:spPr bwMode="auto">
            <a:xfrm>
              <a:off x="1839691" y="4572000"/>
              <a:ext cx="370114"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Book Antiqua" pitchFamily="18" charset="0"/>
                </a:rPr>
                <a:t>L1</a:t>
              </a:r>
            </a:p>
          </p:txBody>
        </p:sp>
        <p:sp>
          <p:nvSpPr>
            <p:cNvPr id="78" name="Rectangle 77"/>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grpSp>
        <p:nvGrpSpPr>
          <p:cNvPr id="79" name="Group 78"/>
          <p:cNvGrpSpPr/>
          <p:nvPr/>
        </p:nvGrpSpPr>
        <p:grpSpPr>
          <a:xfrm>
            <a:off x="8044686" y="6956014"/>
            <a:ext cx="1110373" cy="195947"/>
            <a:chOff x="1099434" y="4571996"/>
            <a:chExt cx="1110373" cy="195947"/>
          </a:xfrm>
        </p:grpSpPr>
        <p:sp>
          <p:nvSpPr>
            <p:cNvPr id="80" name="Rectangle 79"/>
            <p:cNvSpPr/>
            <p:nvPr/>
          </p:nvSpPr>
          <p:spPr bwMode="auto">
            <a:xfrm>
              <a:off x="1839693" y="4572000"/>
              <a:ext cx="370114" cy="195943"/>
            </a:xfrm>
            <a:prstGeom prst="rect">
              <a:avLst/>
            </a:prstGeom>
            <a:solidFill>
              <a:srgbClr val="FF660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2"/>
                  </a:solidFill>
                  <a:effectLst/>
                  <a:latin typeface="Book Antiqua" pitchFamily="18" charset="0"/>
                </a:rPr>
                <a:t>L4</a:t>
              </a:r>
            </a:p>
          </p:txBody>
        </p:sp>
        <p:sp>
          <p:nvSpPr>
            <p:cNvPr id="81" name="Rectangle 80"/>
            <p:cNvSpPr/>
            <p:nvPr/>
          </p:nvSpPr>
          <p:spPr bwMode="auto">
            <a:xfrm>
              <a:off x="1099434" y="4571996"/>
              <a:ext cx="740228" cy="195943"/>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1019175" rtl="0" eaLnBrk="0" fontAlgn="base" latinLnBrk="0" hangingPunct="0">
                <a:lnSpc>
                  <a:spcPct val="100000"/>
                </a:lnSpc>
                <a:spcBef>
                  <a:spcPct val="0"/>
                </a:spcBef>
                <a:spcAft>
                  <a:spcPct val="0"/>
                </a:spcAft>
                <a:buClrTx/>
                <a:buSzTx/>
                <a:buFontTx/>
                <a:buNone/>
                <a:tabLst/>
              </a:pPr>
              <a:r>
                <a:rPr lang="en-US" sz="1000" dirty="0" smtClean="0">
                  <a:latin typeface="Book Antiqua" pitchFamily="18" charset="0"/>
                </a:rPr>
                <a:t>Data</a:t>
              </a:r>
            </a:p>
          </p:txBody>
        </p:sp>
      </p:grpSp>
      <p:sp>
        <p:nvSpPr>
          <p:cNvPr id="57" name="Slide Number Placeholder 2"/>
          <p:cNvSpPr>
            <a:spLocks noGrp="1"/>
          </p:cNvSpPr>
          <p:nvPr>
            <p:ph type="sldNum" sz="quarter" idx="10"/>
          </p:nvPr>
        </p:nvSpPr>
        <p:spPr>
          <a:xfrm>
            <a:off x="7208838" y="7204075"/>
            <a:ext cx="2346325" cy="414338"/>
          </a:xfrm>
        </p:spPr>
        <p:txBody>
          <a:bodyPr/>
          <a:lstStyle/>
          <a:p>
            <a:fld id="{3B155C15-4607-4E50-BFA7-493D23AF9B83}"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E473">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Book Antiqua" pitchFamily="18" charset="0"/>
          </a:defRPr>
        </a:defPPr>
      </a:lstStyle>
    </a:spDef>
    <a:lnDef>
      <a:spPr bwMode="auto">
        <a:solidFill>
          <a:schemeClr val="accent1"/>
        </a:solidFill>
        <a:ln w="19050" cap="flat" cmpd="sng" algn="ctr">
          <a:solidFill>
            <a:schemeClr val="tx1"/>
          </a:solidFill>
          <a:prstDash val="solid"/>
          <a:round/>
          <a:headEnd type="none" w="sm" len="sm"/>
          <a:tailEnd type="arrow"/>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c:\winapps\msoffice\powerpnt\template\clrovrhd\dbllinec.ppt</Template>
  <TotalTime>80162254</TotalTime>
  <Pages>9</Pages>
  <Words>4136</Words>
  <Application>Microsoft Office PowerPoint</Application>
  <PresentationFormat>Custom</PresentationFormat>
  <Paragraphs>947</Paragraphs>
  <Slides>41</Slides>
  <Notes>41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CSE473</vt:lpstr>
      <vt:lpstr>Title and content</vt:lpstr>
      <vt:lpstr>Equation</vt:lpstr>
      <vt:lpstr>1. Introduction to Computer Networks</vt:lpstr>
      <vt:lpstr>Structure of Course</vt:lpstr>
      <vt:lpstr>Structure of Course (continued)</vt:lpstr>
      <vt:lpstr>Structure of Course (continued)</vt:lpstr>
      <vt:lpstr>Some Key Course Goals</vt:lpstr>
      <vt:lpstr>Our Scope – Broadly Speaking</vt:lpstr>
      <vt:lpstr>The Internet</vt:lpstr>
      <vt:lpstr>Internet Overview</vt:lpstr>
      <vt:lpstr>Packet Switching</vt:lpstr>
      <vt:lpstr>Internet Packet Format (Version 4)</vt:lpstr>
      <vt:lpstr>Internet Packet Format (Version 6)</vt:lpstr>
      <vt:lpstr>Internet Addresses</vt:lpstr>
      <vt:lpstr>Circuit Switching</vt:lpstr>
      <vt:lpstr>Packet vs. Circuit Switching</vt:lpstr>
      <vt:lpstr>Packet vs. Circuit Switching File transfer – Packet</vt:lpstr>
      <vt:lpstr>Packet vs. Circuit Switching File transfer – Circuit</vt:lpstr>
      <vt:lpstr>Packet vs. Circuit Switching File transfer</vt:lpstr>
      <vt:lpstr>Packet vs. Circuit Switching Streaming application – Packet</vt:lpstr>
      <vt:lpstr>Packet vs. Circuit Switching Streaming application – Circuit</vt:lpstr>
      <vt:lpstr>Packet vs. Circuit Switching Streaming application</vt:lpstr>
      <vt:lpstr>More on Delay in Packet Networks</vt:lpstr>
      <vt:lpstr>Delays in Packet Networks</vt:lpstr>
      <vt:lpstr>Delays in Packet Networks</vt:lpstr>
      <vt:lpstr>Revisiting Total Network Delay</vt:lpstr>
      <vt:lpstr>Estimating (Average) Queueing Delay (at a single link)</vt:lpstr>
      <vt:lpstr>Other Performance Metrics</vt:lpstr>
      <vt:lpstr>The Tiered Structure of the Internet</vt:lpstr>
      <vt:lpstr>Access Networks</vt:lpstr>
      <vt:lpstr>Network Core</vt:lpstr>
      <vt:lpstr>Internet Protocol Layers</vt:lpstr>
      <vt:lpstr>Layers and Encapsulation</vt:lpstr>
      <vt:lpstr>Internet Security (or Insecurity)</vt:lpstr>
      <vt:lpstr>Exercises</vt:lpstr>
      <vt:lpstr>Exercises</vt:lpstr>
      <vt:lpstr>Exercises</vt:lpstr>
      <vt:lpstr>Exercises</vt:lpstr>
      <vt:lpstr>Exercises</vt:lpstr>
      <vt:lpstr>Exercises</vt:lpstr>
      <vt:lpstr>Exercises</vt:lpstr>
      <vt:lpstr>Exercises</vt:lpstr>
      <vt:lpstr>Exercises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ATM Network Control</dc:title>
  <dc:creator>Roch</dc:creator>
  <cp:lastModifiedBy>Roch Guerin</cp:lastModifiedBy>
  <cp:revision>1974</cp:revision>
  <cp:lastPrinted>2013-08-27T16:40:25Z</cp:lastPrinted>
  <dcterms:created xsi:type="dcterms:W3CDTF">2013-08-02T18:32:56Z</dcterms:created>
  <dcterms:modified xsi:type="dcterms:W3CDTF">2017-08-18T23:27:57Z</dcterms:modified>
</cp:coreProperties>
</file>