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51"/>
  </p:notesMasterIdLst>
  <p:handoutMasterIdLst>
    <p:handoutMasterId r:id="rId52"/>
  </p:handoutMasterIdLst>
  <p:sldIdLst>
    <p:sldId id="362" r:id="rId3"/>
    <p:sldId id="479" r:id="rId4"/>
    <p:sldId id="480" r:id="rId5"/>
    <p:sldId id="478" r:id="rId6"/>
    <p:sldId id="511" r:id="rId7"/>
    <p:sldId id="530" r:id="rId8"/>
    <p:sldId id="491" r:id="rId9"/>
    <p:sldId id="512" r:id="rId10"/>
    <p:sldId id="492" r:id="rId11"/>
    <p:sldId id="493" r:id="rId12"/>
    <p:sldId id="490" r:id="rId13"/>
    <p:sldId id="471" r:id="rId14"/>
    <p:sldId id="531" r:id="rId15"/>
    <p:sldId id="472" r:id="rId16"/>
    <p:sldId id="473" r:id="rId17"/>
    <p:sldId id="474" r:id="rId18"/>
    <p:sldId id="475" r:id="rId19"/>
    <p:sldId id="498" r:id="rId20"/>
    <p:sldId id="481" r:id="rId21"/>
    <p:sldId id="513" r:id="rId22"/>
    <p:sldId id="482" r:id="rId23"/>
    <p:sldId id="483" r:id="rId24"/>
    <p:sldId id="484" r:id="rId25"/>
    <p:sldId id="485" r:id="rId26"/>
    <p:sldId id="506" r:id="rId27"/>
    <p:sldId id="502" r:id="rId28"/>
    <p:sldId id="532" r:id="rId29"/>
    <p:sldId id="533" r:id="rId30"/>
    <p:sldId id="534" r:id="rId31"/>
    <p:sldId id="535" r:id="rId32"/>
    <p:sldId id="536" r:id="rId33"/>
    <p:sldId id="537" r:id="rId34"/>
    <p:sldId id="538" r:id="rId35"/>
    <p:sldId id="539" r:id="rId36"/>
    <p:sldId id="540" r:id="rId37"/>
    <p:sldId id="541" r:id="rId38"/>
    <p:sldId id="548" r:id="rId39"/>
    <p:sldId id="549" r:id="rId40"/>
    <p:sldId id="542" r:id="rId41"/>
    <p:sldId id="543" r:id="rId42"/>
    <p:sldId id="544" r:id="rId43"/>
    <p:sldId id="545" r:id="rId44"/>
    <p:sldId id="550" r:id="rId45"/>
    <p:sldId id="551" r:id="rId46"/>
    <p:sldId id="546" r:id="rId47"/>
    <p:sldId id="547" r:id="rId48"/>
    <p:sldId id="552" r:id="rId49"/>
    <p:sldId id="553" r:id="rId50"/>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CCFF"/>
    <a:srgbClr val="50B1CB"/>
    <a:srgbClr val="C3B954"/>
    <a:srgbClr val="53B6C3"/>
    <a:srgbClr val="393939"/>
    <a:srgbClr val="1C1C1C"/>
    <a:srgbClr val="99FF99"/>
    <a:srgbClr val="006600"/>
    <a:srgbClr val="B3FFFF"/>
    <a:srgbClr val="CC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09" autoAdjust="0"/>
    <p:restoredTop sz="90444" autoAdjust="0"/>
  </p:normalViewPr>
  <p:slideViewPr>
    <p:cSldViewPr snapToGrid="0">
      <p:cViewPr varScale="1">
        <p:scale>
          <a:sx n="76" d="100"/>
          <a:sy n="76" d="100"/>
        </p:scale>
        <p:origin x="-90" y="-612"/>
      </p:cViewPr>
      <p:guideLst>
        <p:guide orient="horz" pos="2448"/>
        <p:guide pos="3168"/>
      </p:guideLst>
    </p:cSldViewPr>
  </p:slideViewPr>
  <p:outlineViewPr>
    <p:cViewPr>
      <p:scale>
        <a:sx n="33" d="100"/>
        <a:sy n="33" d="100"/>
      </p:scale>
      <p:origin x="0" y="1614"/>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4146275" y="-1640"/>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1657" y="9122452"/>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2"/>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xmlns="" val="41670105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7" y="-1640"/>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0"/>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7" y="9122452"/>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2"/>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6"/>
            <a:ext cx="5362160" cy="4318573"/>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1206253668"/>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extLst>
      <p:ext uri="{BB962C8B-B14F-4D97-AF65-F5344CB8AC3E}">
        <p14:creationId xmlns:p14="http://schemas.microsoft.com/office/powerpoint/2010/main" xmlns="" val="954999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p14="http://schemas.microsoft.com/office/powerpoint/2010/main" xmlns="" val="3297224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C07BB513-E83E-6846-8740-46830D1D18AC}" type="slidenum">
              <a:rPr lang="en-US"/>
              <a:pPr/>
              <a:t>12</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C07BB513-E83E-6846-8740-46830D1D18AC}" type="slidenum">
              <a:rPr lang="en-US"/>
              <a:pPr/>
              <a:t>13</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5AC6DB41-5DB1-B349-8147-6EB04C1882D1}" type="slidenum">
              <a:rPr lang="en-US"/>
              <a:pPr/>
              <a:t>14</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6A103F15-736B-2C45-970C-C5CBC14F82BA}" type="slidenum">
              <a:rPr lang="en-US"/>
              <a:pPr/>
              <a:t>15</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p14="http://schemas.microsoft.com/office/powerpoint/2010/main" xmlns="" val="697473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p14="http://schemas.microsoft.com/office/powerpoint/2010/main" xmlns="" val="1804709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p14="http://schemas.microsoft.com/office/powerpoint/2010/main" xmlns="" val="1804709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extLst>
      <p:ext uri="{BB962C8B-B14F-4D97-AF65-F5344CB8AC3E}">
        <p14:creationId xmlns:p14="http://schemas.microsoft.com/office/powerpoint/2010/main" xmlns="" val="3725585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p14="http://schemas.microsoft.com/office/powerpoint/2010/main" xmlns="" val="22449582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extLst>
      <p:ext uri="{BB962C8B-B14F-4D97-AF65-F5344CB8AC3E}">
        <p14:creationId xmlns:p14="http://schemas.microsoft.com/office/powerpoint/2010/main" xmlns="" val="3725585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extLst>
      <p:ext uri="{BB962C8B-B14F-4D97-AF65-F5344CB8AC3E}">
        <p14:creationId xmlns:p14="http://schemas.microsoft.com/office/powerpoint/2010/main" xmlns="" val="7848196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xmlns="" val="21127100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extLst>
      <p:ext uri="{BB962C8B-B14F-4D97-AF65-F5344CB8AC3E}">
        <p14:creationId xmlns:p14="http://schemas.microsoft.com/office/powerpoint/2010/main" xmlns="" val="12090653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extLst>
      <p:ext uri="{BB962C8B-B14F-4D97-AF65-F5344CB8AC3E}">
        <p14:creationId xmlns:p14="http://schemas.microsoft.com/office/powerpoint/2010/main" xmlns="" val="1449903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extLst>
      <p:ext uri="{BB962C8B-B14F-4D97-AF65-F5344CB8AC3E}">
        <p14:creationId xmlns:p14="http://schemas.microsoft.com/office/powerpoint/2010/main" xmlns="" val="41081949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extLst>
      <p:ext uri="{BB962C8B-B14F-4D97-AF65-F5344CB8AC3E}">
        <p14:creationId xmlns:p14="http://schemas.microsoft.com/office/powerpoint/2010/main" xmlns="" val="14499032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p14="http://schemas.microsoft.com/office/powerpoint/2010/main" xmlns="" val="15287154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32</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33</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extLst>
      <p:ext uri="{BB962C8B-B14F-4D97-AF65-F5344CB8AC3E}">
        <p14:creationId xmlns:p14="http://schemas.microsoft.com/office/powerpoint/2010/main" xmlns="" val="749062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35</a:t>
            </a:fld>
            <a:endParaRPr lang="en-US"/>
          </a:p>
        </p:txBody>
      </p:sp>
    </p:spTree>
    <p:extLst>
      <p:ext uri="{BB962C8B-B14F-4D97-AF65-F5344CB8AC3E}">
        <p14:creationId xmlns:p14="http://schemas.microsoft.com/office/powerpoint/2010/main" xmlns="" val="26300999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36</a:t>
            </a:fld>
            <a:endParaRPr lang="en-US"/>
          </a:p>
        </p:txBody>
      </p:sp>
    </p:spTree>
    <p:extLst>
      <p:ext uri="{BB962C8B-B14F-4D97-AF65-F5344CB8AC3E}">
        <p14:creationId xmlns:p14="http://schemas.microsoft.com/office/powerpoint/2010/main" xmlns="" val="26300999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37</a:t>
            </a:fld>
            <a:endParaRPr lang="en-US"/>
          </a:p>
        </p:txBody>
      </p:sp>
    </p:spTree>
    <p:extLst>
      <p:ext uri="{BB962C8B-B14F-4D97-AF65-F5344CB8AC3E}">
        <p14:creationId xmlns:p14="http://schemas.microsoft.com/office/powerpoint/2010/main" xmlns="" val="26300999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38</a:t>
            </a:fld>
            <a:endParaRPr lang="en-US"/>
          </a:p>
        </p:txBody>
      </p:sp>
    </p:spTree>
    <p:extLst>
      <p:ext uri="{BB962C8B-B14F-4D97-AF65-F5344CB8AC3E}">
        <p14:creationId xmlns:p14="http://schemas.microsoft.com/office/powerpoint/2010/main" xmlns="" val="26300999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39</a:t>
            </a:fld>
            <a:endParaRPr lang="en-US"/>
          </a:p>
        </p:txBody>
      </p:sp>
    </p:spTree>
    <p:extLst>
      <p:ext uri="{BB962C8B-B14F-4D97-AF65-F5344CB8AC3E}">
        <p14:creationId xmlns:p14="http://schemas.microsoft.com/office/powerpoint/2010/main" xmlns="" val="2630099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p14="http://schemas.microsoft.com/office/powerpoint/2010/main" xmlns="" val="23175635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40</a:t>
            </a:fld>
            <a:endParaRPr lang="en-US"/>
          </a:p>
        </p:txBody>
      </p:sp>
    </p:spTree>
    <p:extLst>
      <p:ext uri="{BB962C8B-B14F-4D97-AF65-F5344CB8AC3E}">
        <p14:creationId xmlns:p14="http://schemas.microsoft.com/office/powerpoint/2010/main" xmlns="" val="26300999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41</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42</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43</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44</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45</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46</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47</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48</a:t>
            </a:fld>
            <a:endParaRPr lang="en-US"/>
          </a:p>
        </p:txBody>
      </p:sp>
    </p:spTree>
    <p:extLst>
      <p:ext uri="{BB962C8B-B14F-4D97-AF65-F5344CB8AC3E}">
        <p14:creationId xmlns:p14="http://schemas.microsoft.com/office/powerpoint/2010/main" xmlns="" val="2437426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xmlns="" val="2317563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p14="http://schemas.microsoft.com/office/powerpoint/2010/main" xmlns="" val="2317563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extLst>
      <p:ext uri="{BB962C8B-B14F-4D97-AF65-F5344CB8AC3E}">
        <p14:creationId xmlns:p14="http://schemas.microsoft.com/office/powerpoint/2010/main" xmlns="" val="3130958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p14="http://schemas.microsoft.com/office/powerpoint/2010/main" xmlns="" val="3130958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p14="http://schemas.microsoft.com/office/powerpoint/2010/main" xmlns="" val="862650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a:xfrm>
            <a:off x="9691381" y="7520901"/>
            <a:ext cx="309981" cy="215444"/>
          </a:xfrm>
        </p:spPr>
        <p:txBody>
          <a:bodyPr/>
          <a:lstStyle/>
          <a:p>
            <a:fld id="{E868FC65-E3BE-574C-AF7C-54ADBC4916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4"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8885237" cy="4664075"/>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748419" y="7537109"/>
            <a:ext cx="309981" cy="215444"/>
          </a:xfrm>
          <a:prstGeom prst="rect">
            <a:avLst/>
          </a:prstGeom>
        </p:spPr>
        <p:txBody>
          <a:bodyPr vert="horz" wrap="none" lIns="0" tIns="0" rIns="0" bIns="0" rtlCol="0" anchor="ctr">
            <a:spAutoFit/>
          </a:bodyPr>
          <a:lstStyle>
            <a:lvl1pPr algn="r">
              <a:defRPr sz="1400">
                <a:solidFill>
                  <a:schemeClr val="tx1"/>
                </a:solidFill>
                <a:latin typeface="+mn-lt"/>
              </a:defRPr>
            </a:lvl1pPr>
          </a:lstStyle>
          <a:p>
            <a:fld id="{E868FC65-E3BE-574C-AF7C-54ADBC4916D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omcast.ne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ytimes.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268288" y="1338263"/>
            <a:ext cx="9790112" cy="1665287"/>
          </a:xfrm>
          <a:noFill/>
        </p:spPr>
        <p:txBody>
          <a:bodyPr/>
          <a:lstStyle/>
          <a:p>
            <a:pPr eaLnBrk="1" hangingPunct="1"/>
            <a:r>
              <a:rPr lang="en-US" sz="4400" dirty="0"/>
              <a:t>7</a:t>
            </a:r>
            <a:r>
              <a:rPr lang="en-US" sz="4400" smtClean="0"/>
              <a:t>. </a:t>
            </a:r>
            <a:r>
              <a:rPr lang="en-US" sz="4400" dirty="0" smtClean="0"/>
              <a:t>Auxiliary Internet Protocols</a:t>
            </a:r>
            <a:endParaRPr lang="en-US" i="1" dirty="0" smtClean="0"/>
          </a:p>
        </p:txBody>
      </p:sp>
      <p:sp>
        <p:nvSpPr>
          <p:cNvPr id="120835" name="Rectangle 3"/>
          <p:cNvSpPr>
            <a:spLocks noGrp="1" noChangeArrowheads="1"/>
          </p:cNvSpPr>
          <p:nvPr>
            <p:ph type="subTitle" idx="1"/>
          </p:nvPr>
        </p:nvSpPr>
        <p:spPr>
          <a:xfrm>
            <a:off x="91264" y="4656592"/>
            <a:ext cx="9607630" cy="1814109"/>
          </a:xfrm>
          <a:noFill/>
        </p:spPr>
        <p:txBody>
          <a:bodyPr/>
          <a:lstStyle/>
          <a:p>
            <a:pPr indent="339725" algn="l" eaLnBrk="1" hangingPunct="1">
              <a:buClr>
                <a:srgbClr val="50B1CB"/>
              </a:buClr>
              <a:buSzPct val="75000"/>
              <a:buFont typeface="Wingdings" charset="2"/>
              <a:buChar char="n"/>
            </a:pPr>
            <a:r>
              <a:rPr lang="en-US" sz="2800" dirty="0" smtClean="0"/>
              <a:t>Internet Control Message Protocol (ICMP)</a:t>
            </a:r>
          </a:p>
          <a:p>
            <a:pPr indent="339725" algn="l" eaLnBrk="1" hangingPunct="1">
              <a:buClr>
                <a:srgbClr val="50B1CB"/>
              </a:buClr>
              <a:buSzPct val="75000"/>
              <a:buFont typeface="Wingdings" charset="2"/>
              <a:buChar char="n"/>
            </a:pPr>
            <a:r>
              <a:rPr lang="en-US" sz="2800" dirty="0" smtClean="0"/>
              <a:t>Dynamic Host Configuration Protocol (DHCP)</a:t>
            </a:r>
          </a:p>
          <a:p>
            <a:pPr indent="339725" algn="l" eaLnBrk="1" hangingPunct="1">
              <a:buClr>
                <a:srgbClr val="50B1CB"/>
              </a:buClr>
              <a:buSzPct val="75000"/>
              <a:buFont typeface="Wingdings" charset="2"/>
              <a:buChar char="n"/>
            </a:pPr>
            <a:r>
              <a:rPr lang="en-US" sz="2800" dirty="0" smtClean="0"/>
              <a:t>Network Address Translation (NAT)</a:t>
            </a:r>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pPr>
            <a:endParaRPr lang="en-US" sz="2800" dirty="0" smtClean="0"/>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3" y="6410227"/>
            <a:ext cx="8576234" cy="1291759"/>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traceroute.org </a:t>
            </a:r>
            <a:br>
              <a:rPr lang="en-US" dirty="0" smtClean="0"/>
            </a:br>
            <a:r>
              <a:rPr lang="en-US" sz="3100" dirty="0" smtClean="0">
                <a:solidFill>
                  <a:srgbClr val="000000"/>
                </a:solidFill>
              </a:rPr>
              <a:t>Example when </a:t>
            </a:r>
            <a:r>
              <a:rPr lang="en-US" sz="3100" dirty="0" err="1" smtClean="0">
                <a:solidFill>
                  <a:srgbClr val="000000"/>
                </a:solidFill>
              </a:rPr>
              <a:t>akamai</a:t>
            </a:r>
            <a:r>
              <a:rPr lang="en-US" sz="3100" dirty="0" smtClean="0">
                <a:solidFill>
                  <a:srgbClr val="000000"/>
                </a:solidFill>
              </a:rPr>
              <a:t> is used (CDN usage)</a:t>
            </a:r>
            <a:endParaRPr lang="en-US" sz="3100" dirty="0">
              <a:solidFill>
                <a:srgbClr val="000000"/>
              </a:solidFill>
            </a:endParaRPr>
          </a:p>
        </p:txBody>
      </p:sp>
      <p:sp>
        <p:nvSpPr>
          <p:cNvPr id="3" name="Content Placeholder 2"/>
          <p:cNvSpPr>
            <a:spLocks noGrp="1"/>
          </p:cNvSpPr>
          <p:nvPr>
            <p:ph idx="1"/>
          </p:nvPr>
        </p:nvSpPr>
        <p:spPr>
          <a:xfrm>
            <a:off x="449177" y="1985963"/>
            <a:ext cx="9475408" cy="5574564"/>
          </a:xfrm>
        </p:spPr>
        <p:txBody>
          <a:bodyPr>
            <a:normAutofit/>
          </a:bodyPr>
          <a:lstStyle/>
          <a:p>
            <a:pPr marL="130175" indent="0">
              <a:buNone/>
            </a:pPr>
            <a:r>
              <a:rPr lang="en-US" sz="1400" dirty="0"/>
              <a:t>$ </a:t>
            </a:r>
            <a:r>
              <a:rPr lang="en-US" sz="1400" dirty="0" err="1"/>
              <a:t>nslookup</a:t>
            </a:r>
            <a:r>
              <a:rPr lang="en-US" sz="1400" dirty="0"/>
              <a:t> </a:t>
            </a:r>
            <a:r>
              <a:rPr lang="en-US" sz="1400" dirty="0" smtClean="0">
                <a:hlinkClick r:id="rId3"/>
              </a:rPr>
              <a:t>www.comcast.net</a:t>
            </a:r>
            <a:r>
              <a:rPr lang="en-US" sz="1400" dirty="0" smtClean="0"/>
              <a:t>  (</a:t>
            </a:r>
            <a:r>
              <a:rPr lang="en-US" sz="1400" i="1" dirty="0" smtClean="0"/>
              <a:t>from WUSTL</a:t>
            </a:r>
            <a:r>
              <a:rPr lang="en-US" sz="1400" dirty="0" smtClean="0"/>
              <a:t>)</a:t>
            </a:r>
            <a:endParaRPr lang="en-US" sz="1400" dirty="0"/>
          </a:p>
          <a:p>
            <a:pPr marL="130175" indent="0">
              <a:buNone/>
            </a:pPr>
            <a:r>
              <a:rPr lang="en-US" sz="1400" dirty="0" smtClean="0"/>
              <a:t>Name</a:t>
            </a:r>
            <a:r>
              <a:rPr lang="en-US" sz="1400" dirty="0"/>
              <a:t>:    a1526.dscg.akamai.net</a:t>
            </a:r>
          </a:p>
          <a:p>
            <a:pPr marL="130175" indent="0">
              <a:buNone/>
            </a:pPr>
            <a:r>
              <a:rPr lang="en-US" sz="1400" dirty="0"/>
              <a:t>Addresses:  2600:1402:a::b81a:8fb3</a:t>
            </a:r>
          </a:p>
          <a:p>
            <a:pPr marL="130175" indent="0">
              <a:buNone/>
            </a:pPr>
            <a:r>
              <a:rPr lang="en-US" sz="1400" dirty="0"/>
              <a:t>          2600:1402:a::b81a:8fb8</a:t>
            </a:r>
          </a:p>
          <a:p>
            <a:pPr marL="130175" indent="0">
              <a:buNone/>
            </a:pPr>
            <a:r>
              <a:rPr lang="en-US" sz="1400" dirty="0"/>
              <a:t>          184.51.150.139</a:t>
            </a:r>
          </a:p>
          <a:p>
            <a:pPr marL="130175" indent="0">
              <a:buNone/>
            </a:pPr>
            <a:r>
              <a:rPr lang="en-US" sz="1400" dirty="0"/>
              <a:t>          184.51.150.107</a:t>
            </a:r>
          </a:p>
          <a:p>
            <a:pPr marL="130175" indent="0">
              <a:buNone/>
            </a:pPr>
            <a:r>
              <a:rPr lang="en-US" sz="1400" dirty="0"/>
              <a:t>Aliases:  www.comcast.net</a:t>
            </a:r>
          </a:p>
          <a:p>
            <a:pPr marL="130175" indent="0">
              <a:buNone/>
            </a:pPr>
            <a:r>
              <a:rPr lang="en-US" sz="1400" dirty="0"/>
              <a:t>          </a:t>
            </a:r>
            <a:r>
              <a:rPr lang="en-US" sz="1400" dirty="0" smtClean="0"/>
              <a:t>   www.comcast.net.edgesuite.net</a:t>
            </a:r>
            <a:endParaRPr lang="en-US" sz="1400" dirty="0"/>
          </a:p>
          <a:p>
            <a:pPr marL="130175" indent="0">
              <a:buNone/>
            </a:pPr>
            <a:endParaRPr lang="en-US" sz="1400" dirty="0" smtClean="0"/>
          </a:p>
          <a:p>
            <a:pPr marL="130175" indent="0">
              <a:buNone/>
            </a:pPr>
            <a:r>
              <a:rPr lang="en-US" sz="1400" dirty="0" smtClean="0"/>
              <a:t>From Princeton </a:t>
            </a:r>
            <a:r>
              <a:rPr lang="en-US" sz="1400" dirty="0" err="1" smtClean="0"/>
              <a:t>traceroute</a:t>
            </a:r>
            <a:r>
              <a:rPr lang="en-US" sz="1400" dirty="0" smtClean="0"/>
              <a:t> server:</a:t>
            </a:r>
          </a:p>
          <a:p>
            <a:pPr marL="130175" indent="0">
              <a:buNone/>
            </a:pPr>
            <a:r>
              <a:rPr lang="en-US" sz="1400" dirty="0" smtClean="0"/>
              <a:t>Warning</a:t>
            </a:r>
            <a:r>
              <a:rPr lang="en-US" sz="1400" dirty="0"/>
              <a:t>: multiple IP addresses found for www.comcast.net, using </a:t>
            </a:r>
            <a:r>
              <a:rPr lang="en-US" sz="1400" dirty="0" smtClean="0"/>
              <a:t>204.153.49.137</a:t>
            </a:r>
          </a:p>
          <a:p>
            <a:pPr marL="130175" indent="0">
              <a:buNone/>
            </a:pPr>
            <a:endParaRPr lang="en-US" sz="1400" dirty="0"/>
          </a:p>
          <a:p>
            <a:pPr marL="130175" indent="0">
              <a:buNone/>
            </a:pPr>
            <a:r>
              <a:rPr lang="en-US" sz="1400" dirty="0"/>
              <a:t>tracing path from www.net.princeton.edu to 204.153.49.137 </a:t>
            </a:r>
            <a:r>
              <a:rPr lang="en-US" sz="1400" dirty="0" smtClean="0"/>
              <a:t>...</a:t>
            </a:r>
          </a:p>
          <a:p>
            <a:pPr marL="130175" indent="0">
              <a:buNone/>
            </a:pPr>
            <a:endParaRPr lang="en-US" sz="1400" dirty="0"/>
          </a:p>
          <a:p>
            <a:pPr marL="130175" indent="0">
              <a:buNone/>
            </a:pPr>
            <a:r>
              <a:rPr lang="en-US" sz="1400" dirty="0" err="1"/>
              <a:t>traceroute</a:t>
            </a:r>
            <a:r>
              <a:rPr lang="en-US" sz="1400" dirty="0"/>
              <a:t> to 204.153.49.137 (204.153.49.137), 30 hops max, 40 byte packets </a:t>
            </a:r>
            <a:endParaRPr lang="en-US" sz="1400" dirty="0" smtClean="0"/>
          </a:p>
          <a:p>
            <a:pPr marL="130175" indent="0">
              <a:buNone/>
            </a:pPr>
            <a:r>
              <a:rPr lang="en-US" sz="1400" b="1" dirty="0" smtClean="0"/>
              <a:t>1</a:t>
            </a:r>
            <a:r>
              <a:rPr lang="en-US" sz="1400" dirty="0" smtClean="0"/>
              <a:t> </a:t>
            </a:r>
            <a:r>
              <a:rPr lang="en-US" sz="1400" dirty="0"/>
              <a:t>gigagate2 (128.112.64.1) 0.625 </a:t>
            </a:r>
            <a:r>
              <a:rPr lang="en-US" sz="1400" dirty="0" err="1"/>
              <a:t>ms</a:t>
            </a:r>
            <a:r>
              <a:rPr lang="en-US" sz="1400" dirty="0"/>
              <a:t> 0.456 </a:t>
            </a:r>
            <a:r>
              <a:rPr lang="en-US" sz="1400" dirty="0" err="1"/>
              <a:t>ms</a:t>
            </a:r>
            <a:r>
              <a:rPr lang="en-US" sz="1400" dirty="0"/>
              <a:t> 0.436 </a:t>
            </a:r>
            <a:r>
              <a:rPr lang="en-US" sz="1400" dirty="0" err="1"/>
              <a:t>ms</a:t>
            </a:r>
            <a:r>
              <a:rPr lang="en-US" sz="1400" dirty="0"/>
              <a:t> </a:t>
            </a:r>
            <a:endParaRPr lang="en-US" sz="1400" dirty="0" smtClean="0"/>
          </a:p>
          <a:p>
            <a:pPr marL="130175" indent="0">
              <a:buNone/>
            </a:pPr>
            <a:r>
              <a:rPr lang="en-US" sz="1400" b="1" dirty="0" smtClean="0"/>
              <a:t>2</a:t>
            </a:r>
            <a:r>
              <a:rPr lang="en-US" sz="1400" dirty="0" smtClean="0"/>
              <a:t> </a:t>
            </a:r>
            <a:r>
              <a:rPr lang="en-US" sz="1400" dirty="0"/>
              <a:t>a204-153-49-137.deploy.akamaitechnologies.com (204.153.49.137) 0.456 </a:t>
            </a:r>
            <a:r>
              <a:rPr lang="en-US" sz="1400" dirty="0" err="1"/>
              <a:t>ms</a:t>
            </a:r>
            <a:r>
              <a:rPr lang="en-US" sz="1400" dirty="0"/>
              <a:t> 0.591 </a:t>
            </a:r>
            <a:r>
              <a:rPr lang="en-US" sz="1400" dirty="0" err="1"/>
              <a:t>ms</a:t>
            </a:r>
            <a:r>
              <a:rPr lang="en-US" sz="1400" dirty="0"/>
              <a:t> 0.418 </a:t>
            </a:r>
            <a:r>
              <a:rPr lang="en-US" sz="1400" dirty="0" err="1"/>
              <a:t>ms</a:t>
            </a:r>
            <a:r>
              <a:rPr lang="en-US" sz="1400" dirty="0"/>
              <a:t> </a:t>
            </a:r>
            <a:endParaRPr lang="en-US" sz="1400" dirty="0" smtClean="0"/>
          </a:p>
          <a:p>
            <a:pPr marL="130175" indent="0">
              <a:buNone/>
            </a:pPr>
            <a:endParaRPr lang="en-US" sz="1400" dirty="0"/>
          </a:p>
          <a:p>
            <a:pPr marL="130175" indent="0">
              <a:buNone/>
            </a:pPr>
            <a:r>
              <a:rPr lang="en-US" sz="1400" dirty="0" smtClean="0"/>
              <a:t>Done</a:t>
            </a:r>
            <a:r>
              <a:rPr lang="en-US" sz="1400" dirty="0"/>
              <a:t>.</a:t>
            </a:r>
          </a:p>
        </p:txBody>
      </p:sp>
      <p:sp>
        <p:nvSpPr>
          <p:cNvPr id="4" name="Slide Number Placeholder 3"/>
          <p:cNvSpPr>
            <a:spLocks noGrp="1"/>
          </p:cNvSpPr>
          <p:nvPr>
            <p:ph type="sldNum" sz="quarter" idx="10"/>
          </p:nvPr>
        </p:nvSpPr>
        <p:spPr/>
        <p:txBody>
          <a:bodyPr/>
          <a:lstStyle/>
          <a:p>
            <a:fld id="{E868FC65-E3BE-574C-AF7C-54ADBC4916D9}" type="slidenum">
              <a:rPr lang="en-US" smtClean="0"/>
              <a:pPr/>
              <a:t>10</a:t>
            </a:fld>
            <a:endParaRPr lang="en-US"/>
          </a:p>
        </p:txBody>
      </p:sp>
    </p:spTree>
    <p:extLst>
      <p:ext uri="{BB962C8B-B14F-4D97-AF65-F5344CB8AC3E}">
        <p14:creationId xmlns:p14="http://schemas.microsoft.com/office/powerpoint/2010/main" xmlns="" val="384270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traceroute.org </a:t>
            </a:r>
            <a:br>
              <a:rPr lang="en-US" sz="2800" dirty="0" smtClean="0"/>
            </a:br>
            <a:r>
              <a:rPr lang="en-US" sz="2800" dirty="0" smtClean="0">
                <a:solidFill>
                  <a:srgbClr val="000000"/>
                </a:solidFill>
              </a:rPr>
              <a:t>WUSTL engineering firewall blocks ICMP? </a:t>
            </a:r>
            <a:endParaRPr lang="en-US" sz="2800" dirty="0">
              <a:solidFill>
                <a:srgbClr val="000000"/>
              </a:solidFill>
            </a:endParaRPr>
          </a:p>
        </p:txBody>
      </p:sp>
      <p:sp>
        <p:nvSpPr>
          <p:cNvPr id="3" name="Content Placeholder 2"/>
          <p:cNvSpPr>
            <a:spLocks noGrp="1"/>
          </p:cNvSpPr>
          <p:nvPr>
            <p:ph idx="1"/>
          </p:nvPr>
        </p:nvSpPr>
        <p:spPr>
          <a:xfrm>
            <a:off x="449177" y="1985963"/>
            <a:ext cx="8885237" cy="5574564"/>
          </a:xfrm>
        </p:spPr>
        <p:txBody>
          <a:bodyPr>
            <a:normAutofit fontScale="55000" lnSpcReduction="20000"/>
          </a:bodyPr>
          <a:lstStyle/>
          <a:p>
            <a:pPr marL="130175" indent="0">
              <a:buNone/>
            </a:pPr>
            <a:r>
              <a:rPr lang="en-US" dirty="0"/>
              <a:t>$ </a:t>
            </a:r>
            <a:r>
              <a:rPr lang="en-US" dirty="0" err="1"/>
              <a:t>nslookup</a:t>
            </a:r>
            <a:r>
              <a:rPr lang="en-US" dirty="0"/>
              <a:t> www.cse.wustl.edu</a:t>
            </a:r>
          </a:p>
          <a:p>
            <a:pPr marL="130175" indent="0">
              <a:buNone/>
            </a:pPr>
            <a:r>
              <a:rPr lang="en-US" dirty="0" smtClean="0"/>
              <a:t>Name</a:t>
            </a:r>
            <a:r>
              <a:rPr lang="en-US" dirty="0"/>
              <a:t>:    insularum2.seas.wustl.edu</a:t>
            </a:r>
          </a:p>
          <a:p>
            <a:pPr marL="130175" indent="0">
              <a:buNone/>
            </a:pPr>
            <a:r>
              <a:rPr lang="en-US" dirty="0"/>
              <a:t>Address:  128.252.202.246</a:t>
            </a:r>
          </a:p>
          <a:p>
            <a:pPr marL="130175" indent="0">
              <a:buNone/>
            </a:pPr>
            <a:r>
              <a:rPr lang="en-US" dirty="0"/>
              <a:t>Aliases:  www.cse.wustl.edu</a:t>
            </a:r>
          </a:p>
          <a:p>
            <a:pPr marL="130175" indent="0">
              <a:buNone/>
            </a:pPr>
            <a:endParaRPr lang="en-US" dirty="0" smtClean="0"/>
          </a:p>
          <a:p>
            <a:pPr marL="130175" indent="0">
              <a:buNone/>
            </a:pPr>
            <a:r>
              <a:rPr lang="en-US" dirty="0" smtClean="0"/>
              <a:t>tracing </a:t>
            </a:r>
            <a:r>
              <a:rPr lang="en-US" dirty="0"/>
              <a:t>path from www.net.princeton.edu to 128.252.202.246 ...</a:t>
            </a:r>
          </a:p>
          <a:p>
            <a:pPr marL="130175" indent="0">
              <a:buNone/>
            </a:pPr>
            <a:r>
              <a:rPr lang="en-US" dirty="0" err="1"/>
              <a:t>traceroute</a:t>
            </a:r>
            <a:r>
              <a:rPr lang="en-US" dirty="0"/>
              <a:t> to 128.252.202.246 (128.252.202.246), 30 hops max, 40 byte packets </a:t>
            </a:r>
            <a:endParaRPr lang="en-US" dirty="0" smtClean="0"/>
          </a:p>
          <a:p>
            <a:pPr marL="130175" indent="0">
              <a:buNone/>
            </a:pPr>
            <a:r>
              <a:rPr lang="en-US" b="1" dirty="0" smtClean="0"/>
              <a:t>1</a:t>
            </a:r>
            <a:r>
              <a:rPr lang="en-US" dirty="0" smtClean="0"/>
              <a:t> </a:t>
            </a:r>
            <a:r>
              <a:rPr lang="en-US" dirty="0"/>
              <a:t>core-87-router (128.112.128.2) 0.624 </a:t>
            </a:r>
            <a:r>
              <a:rPr lang="en-US" dirty="0" err="1"/>
              <a:t>ms</a:t>
            </a:r>
            <a:r>
              <a:rPr lang="en-US" dirty="0"/>
              <a:t> 0.404 </a:t>
            </a:r>
            <a:r>
              <a:rPr lang="en-US" dirty="0" err="1"/>
              <a:t>ms</a:t>
            </a:r>
            <a:r>
              <a:rPr lang="en-US" dirty="0"/>
              <a:t> 0.361 </a:t>
            </a:r>
            <a:r>
              <a:rPr lang="en-US" dirty="0" err="1"/>
              <a:t>ms</a:t>
            </a:r>
            <a:r>
              <a:rPr lang="en-US" dirty="0"/>
              <a:t> </a:t>
            </a:r>
            <a:endParaRPr lang="en-US" dirty="0" smtClean="0"/>
          </a:p>
          <a:p>
            <a:pPr marL="130175" indent="0">
              <a:buNone/>
            </a:pPr>
            <a:r>
              <a:rPr lang="en-US" b="1" dirty="0" smtClean="0"/>
              <a:t>2</a:t>
            </a:r>
            <a:r>
              <a:rPr lang="en-US" dirty="0" smtClean="0"/>
              <a:t> </a:t>
            </a:r>
            <a:r>
              <a:rPr lang="en-US" dirty="0"/>
              <a:t>border-87-router (128.112.12.142) 0.440 </a:t>
            </a:r>
            <a:r>
              <a:rPr lang="en-US" dirty="0" err="1"/>
              <a:t>ms</a:t>
            </a:r>
            <a:r>
              <a:rPr lang="en-US" dirty="0"/>
              <a:t> 0.435 </a:t>
            </a:r>
            <a:r>
              <a:rPr lang="en-US" dirty="0" err="1"/>
              <a:t>ms</a:t>
            </a:r>
            <a:r>
              <a:rPr lang="en-US" dirty="0"/>
              <a:t> 0.410 </a:t>
            </a:r>
            <a:r>
              <a:rPr lang="en-US" dirty="0" err="1"/>
              <a:t>ms</a:t>
            </a:r>
            <a:r>
              <a:rPr lang="en-US" dirty="0"/>
              <a:t> </a:t>
            </a:r>
            <a:endParaRPr lang="en-US" dirty="0" smtClean="0"/>
          </a:p>
          <a:p>
            <a:pPr marL="130175" indent="0">
              <a:buNone/>
            </a:pPr>
            <a:r>
              <a:rPr lang="en-US" b="1" dirty="0" smtClean="0"/>
              <a:t>3</a:t>
            </a:r>
            <a:r>
              <a:rPr lang="en-US" dirty="0" smtClean="0"/>
              <a:t> </a:t>
            </a:r>
            <a:r>
              <a:rPr lang="en-US" dirty="0"/>
              <a:t>local1.princeton.magpi.net (216.27.98.113) 3.610 </a:t>
            </a:r>
            <a:r>
              <a:rPr lang="en-US" dirty="0" err="1"/>
              <a:t>ms</a:t>
            </a:r>
            <a:r>
              <a:rPr lang="en-US" dirty="0"/>
              <a:t> 2.604 </a:t>
            </a:r>
            <a:r>
              <a:rPr lang="en-US" dirty="0" err="1"/>
              <a:t>ms</a:t>
            </a:r>
            <a:r>
              <a:rPr lang="en-US" dirty="0"/>
              <a:t> 2.609 </a:t>
            </a:r>
            <a:r>
              <a:rPr lang="en-US" dirty="0" err="1"/>
              <a:t>ms</a:t>
            </a:r>
            <a:r>
              <a:rPr lang="en-US" dirty="0"/>
              <a:t> </a:t>
            </a:r>
            <a:endParaRPr lang="en-US" dirty="0" smtClean="0"/>
          </a:p>
          <a:p>
            <a:pPr marL="130175" indent="0">
              <a:buNone/>
            </a:pPr>
            <a:r>
              <a:rPr lang="en-US" b="1" dirty="0" smtClean="0"/>
              <a:t>4</a:t>
            </a:r>
            <a:r>
              <a:rPr lang="en-US" dirty="0" smtClean="0"/>
              <a:t> </a:t>
            </a:r>
            <a:r>
              <a:rPr lang="en-US" dirty="0"/>
              <a:t>remote.internet2.magpi.net (216.27.100.54) 5.807 </a:t>
            </a:r>
            <a:r>
              <a:rPr lang="en-US" dirty="0" err="1"/>
              <a:t>ms</a:t>
            </a:r>
            <a:r>
              <a:rPr lang="en-US" dirty="0"/>
              <a:t> 4.672 </a:t>
            </a:r>
            <a:r>
              <a:rPr lang="en-US" dirty="0" err="1"/>
              <a:t>ms</a:t>
            </a:r>
            <a:r>
              <a:rPr lang="en-US" dirty="0"/>
              <a:t> 4.672 </a:t>
            </a:r>
            <a:r>
              <a:rPr lang="en-US" dirty="0" err="1"/>
              <a:t>ms</a:t>
            </a:r>
            <a:r>
              <a:rPr lang="en-US" dirty="0"/>
              <a:t> </a:t>
            </a:r>
            <a:endParaRPr lang="en-US" dirty="0" smtClean="0"/>
          </a:p>
          <a:p>
            <a:pPr marL="130175" indent="0">
              <a:buNone/>
            </a:pPr>
            <a:r>
              <a:rPr lang="en-US" b="1" dirty="0" smtClean="0"/>
              <a:t>5</a:t>
            </a:r>
            <a:r>
              <a:rPr lang="en-US" dirty="0" smtClean="0"/>
              <a:t> </a:t>
            </a:r>
            <a:r>
              <a:rPr lang="en-US" dirty="0"/>
              <a:t>et-5-0-0.102.rtr.clev.net.internet2.edu (198.71.45.2) 22.392 </a:t>
            </a:r>
            <a:r>
              <a:rPr lang="en-US" dirty="0" err="1"/>
              <a:t>ms</a:t>
            </a:r>
            <a:r>
              <a:rPr lang="en-US" dirty="0"/>
              <a:t> 22.587 </a:t>
            </a:r>
            <a:r>
              <a:rPr lang="en-US" dirty="0" err="1"/>
              <a:t>ms</a:t>
            </a:r>
            <a:r>
              <a:rPr lang="en-US" dirty="0"/>
              <a:t> 22.132 </a:t>
            </a:r>
            <a:r>
              <a:rPr lang="en-US" dirty="0" err="1"/>
              <a:t>ms</a:t>
            </a:r>
            <a:r>
              <a:rPr lang="en-US" dirty="0"/>
              <a:t> </a:t>
            </a:r>
            <a:endParaRPr lang="en-US" dirty="0" smtClean="0"/>
          </a:p>
          <a:p>
            <a:pPr marL="130175" indent="0">
              <a:buNone/>
            </a:pPr>
            <a:r>
              <a:rPr lang="en-US" b="1" dirty="0" smtClean="0"/>
              <a:t>6</a:t>
            </a:r>
            <a:r>
              <a:rPr lang="en-US" dirty="0" smtClean="0"/>
              <a:t> </a:t>
            </a:r>
            <a:r>
              <a:rPr lang="en-US" dirty="0"/>
              <a:t>et-10-0-0.107.rtr.chic.net.internet2.edu (198.71.45.8) 31.979 </a:t>
            </a:r>
            <a:r>
              <a:rPr lang="en-US" dirty="0" err="1"/>
              <a:t>ms</a:t>
            </a:r>
            <a:r>
              <a:rPr lang="en-US" dirty="0"/>
              <a:t> 33.619 </a:t>
            </a:r>
            <a:r>
              <a:rPr lang="en-US" dirty="0" err="1"/>
              <a:t>ms</a:t>
            </a:r>
            <a:r>
              <a:rPr lang="en-US" dirty="0"/>
              <a:t> 32.202 </a:t>
            </a:r>
            <a:r>
              <a:rPr lang="en-US" dirty="0" err="1"/>
              <a:t>ms</a:t>
            </a:r>
            <a:r>
              <a:rPr lang="en-US" dirty="0"/>
              <a:t> </a:t>
            </a:r>
            <a:endParaRPr lang="en-US" dirty="0" smtClean="0"/>
          </a:p>
          <a:p>
            <a:pPr marL="130175" indent="0">
              <a:buNone/>
            </a:pPr>
            <a:r>
              <a:rPr lang="en-US" b="1" dirty="0" smtClean="0"/>
              <a:t>7</a:t>
            </a:r>
            <a:r>
              <a:rPr lang="en-US" dirty="0" smtClean="0"/>
              <a:t> </a:t>
            </a:r>
            <a:r>
              <a:rPr lang="en-US" dirty="0"/>
              <a:t>ae-1.2063.rtr.ictc.indiana.gigapop.net (149.165.254.185) 36.729 </a:t>
            </a:r>
            <a:r>
              <a:rPr lang="en-US" dirty="0" err="1"/>
              <a:t>ms</a:t>
            </a:r>
            <a:r>
              <a:rPr lang="en-US" dirty="0"/>
              <a:t> 36.481 </a:t>
            </a:r>
            <a:r>
              <a:rPr lang="en-US" dirty="0" err="1"/>
              <a:t>ms</a:t>
            </a:r>
            <a:r>
              <a:rPr lang="en-US" dirty="0"/>
              <a:t> 44.426 </a:t>
            </a:r>
            <a:r>
              <a:rPr lang="en-US" dirty="0" err="1"/>
              <a:t>ms</a:t>
            </a:r>
            <a:r>
              <a:rPr lang="en-US" dirty="0"/>
              <a:t> </a:t>
            </a:r>
            <a:r>
              <a:rPr lang="en-US" b="1" dirty="0"/>
              <a:t>8</a:t>
            </a:r>
            <a:r>
              <a:rPr lang="en-US" dirty="0"/>
              <a:t> et-3-0-0.1.rtr.ll.indiana.gigapop.net (149.165.255.194) 36.550 </a:t>
            </a:r>
            <a:r>
              <a:rPr lang="en-US" dirty="0" err="1"/>
              <a:t>ms</a:t>
            </a:r>
            <a:r>
              <a:rPr lang="en-US" dirty="0"/>
              <a:t> 36.766 </a:t>
            </a:r>
            <a:r>
              <a:rPr lang="en-US" dirty="0" err="1"/>
              <a:t>ms</a:t>
            </a:r>
            <a:r>
              <a:rPr lang="en-US" dirty="0"/>
              <a:t> 38.435 </a:t>
            </a:r>
            <a:r>
              <a:rPr lang="en-US" dirty="0" err="1"/>
              <a:t>ms</a:t>
            </a:r>
            <a:r>
              <a:rPr lang="en-US" dirty="0"/>
              <a:t> </a:t>
            </a:r>
            <a:endParaRPr lang="en-US" dirty="0" smtClean="0"/>
          </a:p>
          <a:p>
            <a:pPr marL="130175" indent="0">
              <a:buNone/>
            </a:pPr>
            <a:r>
              <a:rPr lang="en-US" b="1" dirty="0" smtClean="0"/>
              <a:t>9</a:t>
            </a:r>
            <a:r>
              <a:rPr lang="en-US" dirty="0" smtClean="0"/>
              <a:t> </a:t>
            </a:r>
            <a:r>
              <a:rPr lang="en-US" dirty="0"/>
              <a:t>149.165.254.142 (149.165.254.142) 46.351 </a:t>
            </a:r>
            <a:r>
              <a:rPr lang="en-US" dirty="0" err="1"/>
              <a:t>ms</a:t>
            </a:r>
            <a:r>
              <a:rPr lang="en-US" dirty="0"/>
              <a:t> 46.126 </a:t>
            </a:r>
            <a:r>
              <a:rPr lang="en-US" dirty="0" err="1"/>
              <a:t>ms</a:t>
            </a:r>
            <a:r>
              <a:rPr lang="en-US" dirty="0"/>
              <a:t> 46.461 </a:t>
            </a:r>
            <a:r>
              <a:rPr lang="en-US" dirty="0" err="1"/>
              <a:t>ms</a:t>
            </a:r>
            <a:r>
              <a:rPr lang="en-US" dirty="0"/>
              <a:t> </a:t>
            </a:r>
            <a:endParaRPr lang="en-US" dirty="0" smtClean="0"/>
          </a:p>
          <a:p>
            <a:pPr marL="130175" indent="0">
              <a:buNone/>
            </a:pPr>
            <a:r>
              <a:rPr lang="en-US" b="1" dirty="0" smtClean="0"/>
              <a:t>10</a:t>
            </a:r>
            <a:r>
              <a:rPr lang="en-US" dirty="0" smtClean="0"/>
              <a:t> </a:t>
            </a:r>
            <a:r>
              <a:rPr lang="en-US" dirty="0"/>
              <a:t>commodity-te-9-1.nts.wustl.edu (128.252.100.158) 47.066 </a:t>
            </a:r>
            <a:r>
              <a:rPr lang="en-US" dirty="0" err="1"/>
              <a:t>ms</a:t>
            </a:r>
            <a:r>
              <a:rPr lang="en-US" dirty="0"/>
              <a:t> 47.786 </a:t>
            </a:r>
            <a:r>
              <a:rPr lang="en-US" dirty="0" err="1"/>
              <a:t>ms</a:t>
            </a:r>
            <a:r>
              <a:rPr lang="en-US" dirty="0"/>
              <a:t> 46.599 </a:t>
            </a:r>
            <a:r>
              <a:rPr lang="en-US" dirty="0" err="1"/>
              <a:t>ms</a:t>
            </a:r>
            <a:r>
              <a:rPr lang="en-US" dirty="0"/>
              <a:t> </a:t>
            </a:r>
            <a:endParaRPr lang="en-US" dirty="0" smtClean="0"/>
          </a:p>
          <a:p>
            <a:pPr marL="130175" indent="0">
              <a:buNone/>
            </a:pPr>
            <a:r>
              <a:rPr lang="en-US" b="1" dirty="0" smtClean="0"/>
              <a:t>11</a:t>
            </a:r>
            <a:r>
              <a:rPr lang="en-US" dirty="0" smtClean="0"/>
              <a:t> </a:t>
            </a:r>
            <a:r>
              <a:rPr lang="en-US" dirty="0"/>
              <a:t>eth7-2-eps-core.nts.wustl.edu (128.252.100.125) 51.867 </a:t>
            </a:r>
            <a:r>
              <a:rPr lang="en-US" dirty="0" err="1"/>
              <a:t>ms</a:t>
            </a:r>
            <a:r>
              <a:rPr lang="en-US" dirty="0"/>
              <a:t> 47.359 </a:t>
            </a:r>
            <a:r>
              <a:rPr lang="en-US" dirty="0" err="1"/>
              <a:t>ms</a:t>
            </a:r>
            <a:r>
              <a:rPr lang="en-US" dirty="0"/>
              <a:t> 47.771 </a:t>
            </a:r>
            <a:r>
              <a:rPr lang="en-US" dirty="0" err="1"/>
              <a:t>ms</a:t>
            </a:r>
            <a:r>
              <a:rPr lang="en-US" dirty="0"/>
              <a:t> </a:t>
            </a:r>
            <a:endParaRPr lang="en-US" dirty="0" smtClean="0"/>
          </a:p>
          <a:p>
            <a:pPr marL="130175" indent="0">
              <a:buNone/>
            </a:pPr>
            <a:r>
              <a:rPr lang="en-US" b="1" dirty="0" smtClean="0"/>
              <a:t>12</a:t>
            </a:r>
            <a:r>
              <a:rPr lang="en-US" dirty="0" smtClean="0"/>
              <a:t> </a:t>
            </a:r>
            <a:r>
              <a:rPr lang="en-US" dirty="0"/>
              <a:t>eng-epscore-p2p.nts.wustl.edu (128.252.1.50) 46.747 </a:t>
            </a:r>
            <a:r>
              <a:rPr lang="en-US" dirty="0" err="1"/>
              <a:t>ms</a:t>
            </a:r>
            <a:r>
              <a:rPr lang="en-US" dirty="0"/>
              <a:t> 47.081 </a:t>
            </a:r>
            <a:r>
              <a:rPr lang="en-US" dirty="0" err="1"/>
              <a:t>ms</a:t>
            </a:r>
            <a:r>
              <a:rPr lang="en-US" dirty="0"/>
              <a:t> 46.620 </a:t>
            </a:r>
            <a:r>
              <a:rPr lang="en-US" dirty="0" err="1"/>
              <a:t>ms</a:t>
            </a:r>
            <a:r>
              <a:rPr lang="en-US" dirty="0"/>
              <a:t> </a:t>
            </a:r>
            <a:endParaRPr lang="en-US" dirty="0" smtClean="0"/>
          </a:p>
          <a:p>
            <a:pPr marL="130175" indent="0">
              <a:buNone/>
            </a:pPr>
            <a:r>
              <a:rPr lang="en-US" b="1" dirty="0" smtClean="0"/>
              <a:t>13</a:t>
            </a:r>
            <a:r>
              <a:rPr lang="en-US" dirty="0" smtClean="0"/>
              <a:t> </a:t>
            </a:r>
            <a:r>
              <a:rPr lang="en-US" dirty="0"/>
              <a:t>* * * </a:t>
            </a:r>
            <a:endParaRPr lang="en-US" dirty="0" smtClean="0"/>
          </a:p>
          <a:p>
            <a:pPr marL="130175" indent="0">
              <a:buNone/>
            </a:pPr>
            <a:r>
              <a:rPr lang="en-US" b="1" dirty="0" smtClean="0"/>
              <a:t>14</a:t>
            </a:r>
            <a:r>
              <a:rPr lang="en-US" dirty="0" smtClean="0"/>
              <a:t> </a:t>
            </a:r>
            <a:r>
              <a:rPr lang="en-US" dirty="0"/>
              <a:t>* * * </a:t>
            </a:r>
            <a:endParaRPr lang="en-US" dirty="0" smtClean="0"/>
          </a:p>
          <a:p>
            <a:pPr marL="130175" indent="0">
              <a:buNone/>
            </a:pPr>
            <a:r>
              <a:rPr lang="en-US" b="1" dirty="0" smtClean="0"/>
              <a:t>15</a:t>
            </a:r>
            <a:r>
              <a:rPr lang="en-US" dirty="0" smtClean="0"/>
              <a:t> </a:t>
            </a:r>
            <a:r>
              <a:rPr lang="en-US" dirty="0"/>
              <a:t>* * * </a:t>
            </a:r>
            <a:endParaRPr lang="en-US" dirty="0" smtClean="0"/>
          </a:p>
          <a:p>
            <a:pPr marL="130175" indent="0">
              <a:buNone/>
            </a:pPr>
            <a:r>
              <a:rPr lang="en-US" b="1" dirty="0" smtClean="0"/>
              <a:t>16</a:t>
            </a:r>
            <a:r>
              <a:rPr lang="en-US" dirty="0" smtClean="0"/>
              <a:t> </a:t>
            </a:r>
            <a:r>
              <a:rPr lang="en-US" dirty="0"/>
              <a:t>* * *</a:t>
            </a:r>
          </a:p>
        </p:txBody>
      </p:sp>
      <p:sp>
        <p:nvSpPr>
          <p:cNvPr id="4" name="Slide Number Placeholder 3"/>
          <p:cNvSpPr>
            <a:spLocks noGrp="1"/>
          </p:cNvSpPr>
          <p:nvPr>
            <p:ph type="sldNum" sz="quarter" idx="10"/>
          </p:nvPr>
        </p:nvSpPr>
        <p:spPr/>
        <p:txBody>
          <a:bodyPr/>
          <a:lstStyle/>
          <a:p>
            <a:fld id="{E868FC65-E3BE-574C-AF7C-54ADBC4916D9}" type="slidenum">
              <a:rPr lang="en-US" smtClean="0"/>
              <a:pPr/>
              <a:t>11</a:t>
            </a:fld>
            <a:endParaRPr lang="en-US"/>
          </a:p>
        </p:txBody>
      </p:sp>
    </p:spTree>
    <p:extLst>
      <p:ext uri="{BB962C8B-B14F-4D97-AF65-F5344CB8AC3E}">
        <p14:creationId xmlns:p14="http://schemas.microsoft.com/office/powerpoint/2010/main" xmlns="" val="2612499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2"/>
          <p:cNvSpPr>
            <a:spLocks noGrp="1" noChangeArrowheads="1"/>
          </p:cNvSpPr>
          <p:nvPr>
            <p:ph type="title"/>
          </p:nvPr>
        </p:nvSpPr>
        <p:spPr>
          <a:xfrm>
            <a:off x="0" y="744133"/>
            <a:ext cx="10058400" cy="800479"/>
          </a:xfrm>
        </p:spPr>
        <p:txBody>
          <a:bodyPr/>
          <a:lstStyle/>
          <a:p>
            <a:r>
              <a:rPr lang="en-US" sz="3200" dirty="0" smtClean="0"/>
              <a:t>Dynamic </a:t>
            </a:r>
            <a:r>
              <a:rPr lang="en-US" sz="3200" dirty="0"/>
              <a:t>Host Configuration </a:t>
            </a:r>
            <a:r>
              <a:rPr lang="en-US" sz="3200" dirty="0" smtClean="0"/>
              <a:t>Protocol RFC 2131</a:t>
            </a:r>
            <a:endParaRPr lang="en-US" sz="3200" dirty="0"/>
          </a:p>
        </p:txBody>
      </p:sp>
      <p:sp>
        <p:nvSpPr>
          <p:cNvPr id="73733" name="Rectangle 3"/>
          <p:cNvSpPr>
            <a:spLocks noGrp="1" noChangeArrowheads="1"/>
          </p:cNvSpPr>
          <p:nvPr>
            <p:ph idx="1"/>
          </p:nvPr>
        </p:nvSpPr>
        <p:spPr>
          <a:xfrm>
            <a:off x="14288" y="1722366"/>
            <a:ext cx="10044112" cy="6050033"/>
          </a:xfrm>
        </p:spPr>
        <p:txBody>
          <a:bodyPr/>
          <a:lstStyle/>
          <a:p>
            <a:r>
              <a:rPr lang="en-US" dirty="0" smtClean="0">
                <a:solidFill>
                  <a:srgbClr val="000000"/>
                </a:solidFill>
              </a:rPr>
              <a:t>A host’s IP address can be set manually by a system administrator</a:t>
            </a:r>
          </a:p>
          <a:p>
            <a:pPr lvl="1"/>
            <a:r>
              <a:rPr lang="en-US" dirty="0" smtClean="0">
                <a:solidFill>
                  <a:srgbClr val="000000"/>
                </a:solidFill>
              </a:rPr>
              <a:t>to do this right, need to know the subnet where the computer connects and which addresses are still available</a:t>
            </a:r>
          </a:p>
          <a:p>
            <a:pPr lvl="1"/>
            <a:endParaRPr lang="en-US" dirty="0" smtClean="0">
              <a:solidFill>
                <a:srgbClr val="000000"/>
              </a:solidFill>
            </a:endParaRPr>
          </a:p>
          <a:p>
            <a:r>
              <a:rPr lang="en-US" dirty="0" smtClean="0">
                <a:solidFill>
                  <a:srgbClr val="000000"/>
                </a:solidFill>
              </a:rPr>
              <a:t>DHCP automates this chore, allowing a host </a:t>
            </a:r>
            <a:r>
              <a:rPr lang="en-US" dirty="0">
                <a:solidFill>
                  <a:srgbClr val="000000"/>
                </a:solidFill>
              </a:rPr>
              <a:t>to</a:t>
            </a:r>
            <a:r>
              <a:rPr lang="en-US" dirty="0" smtClean="0">
                <a:solidFill>
                  <a:srgbClr val="000000"/>
                </a:solidFill>
              </a:rPr>
              <a:t> obtain its </a:t>
            </a:r>
            <a:r>
              <a:rPr lang="en-US" dirty="0">
                <a:solidFill>
                  <a:srgbClr val="000000"/>
                </a:solidFill>
              </a:rPr>
              <a:t>address</a:t>
            </a:r>
            <a:r>
              <a:rPr lang="en-US" dirty="0" smtClean="0">
                <a:solidFill>
                  <a:srgbClr val="000000"/>
                </a:solidFill>
              </a:rPr>
              <a:t> automatically </a:t>
            </a:r>
            <a:r>
              <a:rPr lang="en-US" dirty="0">
                <a:solidFill>
                  <a:srgbClr val="000000"/>
                </a:solidFill>
              </a:rPr>
              <a:t>when </a:t>
            </a:r>
            <a:r>
              <a:rPr lang="en-US" dirty="0" smtClean="0">
                <a:solidFill>
                  <a:srgbClr val="000000"/>
                </a:solidFill>
              </a:rPr>
              <a:t>it joins network</a:t>
            </a:r>
          </a:p>
          <a:p>
            <a:pPr lvl="1"/>
            <a:r>
              <a:rPr lang="en-US" dirty="0" smtClean="0">
                <a:solidFill>
                  <a:srgbClr val="000000"/>
                </a:solidFill>
              </a:rPr>
              <a:t>allows “sequential re-use” of addresses</a:t>
            </a:r>
          </a:p>
          <a:p>
            <a:pPr lvl="1"/>
            <a:r>
              <a:rPr lang="en-US" dirty="0" smtClean="0">
                <a:solidFill>
                  <a:srgbClr val="000000"/>
                </a:solidFill>
              </a:rPr>
              <a:t>support </a:t>
            </a:r>
            <a:r>
              <a:rPr lang="en-US" dirty="0">
                <a:solidFill>
                  <a:srgbClr val="000000"/>
                </a:solidFill>
              </a:rPr>
              <a:t>for mobile users who want to join </a:t>
            </a:r>
            <a:r>
              <a:rPr lang="en-US" dirty="0" smtClean="0">
                <a:solidFill>
                  <a:srgbClr val="000000"/>
                </a:solidFill>
              </a:rPr>
              <a:t>network</a:t>
            </a:r>
          </a:p>
          <a:p>
            <a:pPr lvl="1"/>
            <a:r>
              <a:rPr lang="en-US" dirty="0" smtClean="0">
                <a:solidFill>
                  <a:srgbClr val="000000"/>
                </a:solidFill>
              </a:rPr>
              <a:t>Client-Server protocol</a:t>
            </a:r>
          </a:p>
        </p:txBody>
      </p:sp>
      <p:sp>
        <p:nvSpPr>
          <p:cNvPr id="2" name="Slide Number Placeholder 1"/>
          <p:cNvSpPr>
            <a:spLocks noGrp="1"/>
          </p:cNvSpPr>
          <p:nvPr>
            <p:ph type="sldNum" sz="quarter" idx="10"/>
          </p:nvPr>
        </p:nvSpPr>
        <p:spPr/>
        <p:txBody>
          <a:bodyPr/>
          <a:lstStyle/>
          <a:p>
            <a:fld id="{E868FC65-E3BE-574C-AF7C-54ADBC4916D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2"/>
          <p:cNvSpPr>
            <a:spLocks noGrp="1" noChangeArrowheads="1"/>
          </p:cNvSpPr>
          <p:nvPr>
            <p:ph type="title"/>
          </p:nvPr>
        </p:nvSpPr>
        <p:spPr>
          <a:xfrm>
            <a:off x="0" y="744133"/>
            <a:ext cx="10058400" cy="800479"/>
          </a:xfrm>
        </p:spPr>
        <p:txBody>
          <a:bodyPr/>
          <a:lstStyle/>
          <a:p>
            <a:r>
              <a:rPr lang="en-US" sz="3200" dirty="0" smtClean="0"/>
              <a:t>Dynamic </a:t>
            </a:r>
            <a:r>
              <a:rPr lang="en-US" sz="3200" dirty="0"/>
              <a:t>Host Configuration </a:t>
            </a:r>
            <a:r>
              <a:rPr lang="en-US" sz="3200" dirty="0" smtClean="0"/>
              <a:t>Protocol RFC 2131</a:t>
            </a:r>
            <a:endParaRPr lang="en-US" sz="3200" dirty="0"/>
          </a:p>
        </p:txBody>
      </p:sp>
      <p:sp>
        <p:nvSpPr>
          <p:cNvPr id="73733" name="Rectangle 3"/>
          <p:cNvSpPr>
            <a:spLocks noGrp="1" noChangeArrowheads="1"/>
          </p:cNvSpPr>
          <p:nvPr>
            <p:ph idx="1"/>
          </p:nvPr>
        </p:nvSpPr>
        <p:spPr>
          <a:xfrm>
            <a:off x="14288" y="1441638"/>
            <a:ext cx="10044112" cy="6330762"/>
          </a:xfrm>
        </p:spPr>
        <p:txBody>
          <a:bodyPr/>
          <a:lstStyle/>
          <a:p>
            <a:r>
              <a:rPr lang="en-US" dirty="0" smtClean="0">
                <a:solidFill>
                  <a:srgbClr val="000000"/>
                </a:solidFill>
              </a:rPr>
              <a:t>DHCP </a:t>
            </a:r>
            <a:r>
              <a:rPr lang="en-US" dirty="0">
                <a:solidFill>
                  <a:srgbClr val="000000"/>
                </a:solidFill>
              </a:rPr>
              <a:t>overview:</a:t>
            </a:r>
          </a:p>
          <a:p>
            <a:pPr lvl="1"/>
            <a:r>
              <a:rPr lang="en-US" dirty="0" smtClean="0">
                <a:solidFill>
                  <a:srgbClr val="000000"/>
                </a:solidFill>
              </a:rPr>
              <a:t>Client broadcasts </a:t>
            </a:r>
            <a:r>
              <a:rPr lang="en-US" dirty="0">
                <a:solidFill>
                  <a:srgbClr val="000000"/>
                </a:solidFill>
              </a:rPr>
              <a:t>“DHCP discover”</a:t>
            </a:r>
            <a:r>
              <a:rPr lang="en-US" dirty="0" smtClean="0">
                <a:solidFill>
                  <a:srgbClr val="000000"/>
                </a:solidFill>
              </a:rPr>
              <a:t> message [</a:t>
            </a:r>
            <a:r>
              <a:rPr lang="en-US" dirty="0">
                <a:solidFill>
                  <a:srgbClr val="000000"/>
                </a:solidFill>
              </a:rPr>
              <a:t>optional</a:t>
            </a:r>
            <a:r>
              <a:rPr lang="en-US" dirty="0" smtClean="0">
                <a:solidFill>
                  <a:srgbClr val="000000"/>
                </a:solidFill>
              </a:rPr>
              <a:t>]</a:t>
            </a:r>
          </a:p>
          <a:p>
            <a:pPr lvl="2"/>
            <a:r>
              <a:rPr lang="en-US" dirty="0" smtClean="0">
                <a:solidFill>
                  <a:srgbClr val="000000"/>
                </a:solidFill>
              </a:rPr>
              <a:t>Looking for a server</a:t>
            </a:r>
            <a:endParaRPr lang="en-US" dirty="0">
              <a:solidFill>
                <a:srgbClr val="000000"/>
              </a:solidFill>
            </a:endParaRPr>
          </a:p>
          <a:p>
            <a:pPr lvl="1"/>
            <a:r>
              <a:rPr lang="en-US" dirty="0">
                <a:solidFill>
                  <a:srgbClr val="000000"/>
                </a:solidFill>
              </a:rPr>
              <a:t>DHCP server responds with “DHCP offer”</a:t>
            </a:r>
            <a:r>
              <a:rPr lang="en-US" dirty="0" smtClean="0">
                <a:solidFill>
                  <a:srgbClr val="000000"/>
                </a:solidFill>
              </a:rPr>
              <a:t> message [</a:t>
            </a:r>
            <a:r>
              <a:rPr lang="en-US" dirty="0">
                <a:solidFill>
                  <a:srgbClr val="000000"/>
                </a:solidFill>
              </a:rPr>
              <a:t>optional</a:t>
            </a:r>
            <a:r>
              <a:rPr lang="en-US" dirty="0" smtClean="0">
                <a:solidFill>
                  <a:srgbClr val="000000"/>
                </a:solidFill>
              </a:rPr>
              <a:t>]</a:t>
            </a:r>
          </a:p>
          <a:p>
            <a:pPr lvl="2"/>
            <a:r>
              <a:rPr lang="en-US" dirty="0" smtClean="0">
                <a:solidFill>
                  <a:srgbClr val="000000"/>
                </a:solidFill>
              </a:rPr>
              <a:t>Server offering service including address and other parameters</a:t>
            </a:r>
          </a:p>
          <a:p>
            <a:pPr lvl="2"/>
            <a:r>
              <a:rPr lang="en-US" dirty="0" smtClean="0">
                <a:solidFill>
                  <a:srgbClr val="000000"/>
                </a:solidFill>
              </a:rPr>
              <a:t>Many servers may respond to a Discover</a:t>
            </a:r>
            <a:endParaRPr lang="en-US" dirty="0">
              <a:solidFill>
                <a:srgbClr val="000000"/>
              </a:solidFill>
            </a:endParaRPr>
          </a:p>
          <a:p>
            <a:pPr lvl="1"/>
            <a:r>
              <a:rPr lang="en-US" dirty="0" smtClean="0">
                <a:solidFill>
                  <a:srgbClr val="000000"/>
                </a:solidFill>
              </a:rPr>
              <a:t>Client requests </a:t>
            </a:r>
            <a:r>
              <a:rPr lang="en-US" dirty="0">
                <a:solidFill>
                  <a:srgbClr val="000000"/>
                </a:solidFill>
              </a:rPr>
              <a:t>IP </a:t>
            </a:r>
            <a:r>
              <a:rPr lang="en-US" dirty="0" smtClean="0">
                <a:solidFill>
                  <a:srgbClr val="000000"/>
                </a:solidFill>
              </a:rPr>
              <a:t>address in </a:t>
            </a:r>
            <a:r>
              <a:rPr lang="en-US" dirty="0">
                <a:solidFill>
                  <a:srgbClr val="000000"/>
                </a:solidFill>
              </a:rPr>
              <a:t>“DHCP request”</a:t>
            </a:r>
            <a:r>
              <a:rPr lang="en-US" dirty="0" smtClean="0">
                <a:solidFill>
                  <a:srgbClr val="000000"/>
                </a:solidFill>
              </a:rPr>
              <a:t> message</a:t>
            </a:r>
          </a:p>
          <a:p>
            <a:pPr lvl="2"/>
            <a:r>
              <a:rPr lang="en-US" dirty="0" smtClean="0">
                <a:solidFill>
                  <a:srgbClr val="000000"/>
                </a:solidFill>
              </a:rPr>
              <a:t>This requests the offered parameters from a DHCP Offer</a:t>
            </a:r>
          </a:p>
          <a:p>
            <a:pPr lvl="2"/>
            <a:r>
              <a:rPr lang="en-US" dirty="0" smtClean="0">
                <a:solidFill>
                  <a:srgbClr val="000000"/>
                </a:solidFill>
              </a:rPr>
              <a:t>Implicitly declines other offers other servers might have sent.</a:t>
            </a:r>
          </a:p>
          <a:p>
            <a:pPr lvl="1"/>
            <a:r>
              <a:rPr lang="en-US" dirty="0">
                <a:solidFill>
                  <a:srgbClr val="000000"/>
                </a:solidFill>
              </a:rPr>
              <a:t>DHCP server sends </a:t>
            </a:r>
            <a:r>
              <a:rPr lang="en-US" dirty="0" smtClean="0">
                <a:solidFill>
                  <a:srgbClr val="000000"/>
                </a:solidFill>
              </a:rPr>
              <a:t>address in </a:t>
            </a:r>
            <a:r>
              <a:rPr lang="en-US" dirty="0">
                <a:solidFill>
                  <a:srgbClr val="000000"/>
                </a:solidFill>
              </a:rPr>
              <a:t>“DHCP </a:t>
            </a:r>
            <a:r>
              <a:rPr lang="en-US" dirty="0" err="1">
                <a:solidFill>
                  <a:srgbClr val="000000"/>
                </a:solidFill>
              </a:rPr>
              <a:t>ack</a:t>
            </a:r>
            <a:r>
              <a:rPr lang="en-US" dirty="0">
                <a:solidFill>
                  <a:srgbClr val="000000"/>
                </a:solidFill>
              </a:rPr>
              <a:t>”</a:t>
            </a:r>
            <a:r>
              <a:rPr lang="en-US" dirty="0" smtClean="0">
                <a:solidFill>
                  <a:srgbClr val="000000"/>
                </a:solidFill>
              </a:rPr>
              <a:t> message</a:t>
            </a:r>
          </a:p>
          <a:p>
            <a:pPr lvl="2"/>
            <a:r>
              <a:rPr lang="en-US" dirty="0" smtClean="0">
                <a:solidFill>
                  <a:srgbClr val="000000"/>
                </a:solidFill>
              </a:rPr>
              <a:t>Server commits to its offer</a:t>
            </a:r>
            <a:endParaRPr lang="en-US" dirty="0">
              <a:solidFill>
                <a:srgbClr val="000000"/>
              </a:solidFill>
            </a:endParaRPr>
          </a:p>
        </p:txBody>
      </p:sp>
      <p:sp>
        <p:nvSpPr>
          <p:cNvPr id="2" name="Slide Number Placeholder 1"/>
          <p:cNvSpPr>
            <a:spLocks noGrp="1"/>
          </p:cNvSpPr>
          <p:nvPr>
            <p:ph type="sldNum" sz="quarter" idx="10"/>
          </p:nvPr>
        </p:nvSpPr>
        <p:spPr/>
        <p:txBody>
          <a:bodyPr/>
          <a:lstStyle/>
          <a:p>
            <a:fld id="{E868FC65-E3BE-574C-AF7C-54ADBC4916D9}" type="slidenum">
              <a:rPr lang="en-US" smtClean="0"/>
              <a:pPr/>
              <a:t>13</a:t>
            </a:fld>
            <a:endParaRPr lang="en-US"/>
          </a:p>
        </p:txBody>
      </p:sp>
    </p:spTree>
    <p:extLst>
      <p:ext uri="{BB962C8B-B14F-4D97-AF65-F5344CB8AC3E}">
        <p14:creationId xmlns:p14="http://schemas.microsoft.com/office/powerpoint/2010/main" xmlns="" val="543884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9" name="Rectangle 2"/>
          <p:cNvSpPr>
            <a:spLocks noGrp="1" noChangeArrowheads="1"/>
          </p:cNvSpPr>
          <p:nvPr>
            <p:ph type="title"/>
          </p:nvPr>
        </p:nvSpPr>
        <p:spPr>
          <a:xfrm>
            <a:off x="167742" y="532448"/>
            <a:ext cx="8549640" cy="1295400"/>
          </a:xfrm>
        </p:spPr>
        <p:txBody>
          <a:bodyPr/>
          <a:lstStyle/>
          <a:p>
            <a:r>
              <a:rPr lang="en-US" dirty="0"/>
              <a:t>DHCP</a:t>
            </a:r>
            <a:r>
              <a:rPr lang="en-US" dirty="0" smtClean="0"/>
              <a:t> Client-Server Scenario</a:t>
            </a:r>
            <a:endParaRPr lang="en-US" dirty="0"/>
          </a:p>
        </p:txBody>
      </p:sp>
      <p:grpSp>
        <p:nvGrpSpPr>
          <p:cNvPr id="2" name="Group 112"/>
          <p:cNvGrpSpPr/>
          <p:nvPr/>
        </p:nvGrpSpPr>
        <p:grpSpPr>
          <a:xfrm>
            <a:off x="518390" y="2112383"/>
            <a:ext cx="8514567" cy="4743140"/>
            <a:chOff x="518390" y="2112383"/>
            <a:chExt cx="8514567" cy="4743140"/>
          </a:xfrm>
        </p:grpSpPr>
        <p:sp>
          <p:nvSpPr>
            <p:cNvPr id="109" name="Rounded Rectangle 108"/>
            <p:cNvSpPr/>
            <p:nvPr/>
          </p:nvSpPr>
          <p:spPr bwMode="auto">
            <a:xfrm>
              <a:off x="518390" y="2112383"/>
              <a:ext cx="8514567" cy="47431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75791" name="Freeform 4"/>
            <p:cNvSpPr>
              <a:spLocks/>
            </p:cNvSpPr>
            <p:nvPr/>
          </p:nvSpPr>
          <p:spPr bwMode="auto">
            <a:xfrm>
              <a:off x="719251" y="2240271"/>
              <a:ext cx="2896523" cy="2969408"/>
            </a:xfrm>
            <a:custGeom>
              <a:avLst/>
              <a:gdLst>
                <a:gd name="T0" fmla="*/ 1201 w 1223"/>
                <a:gd name="T1" fmla="*/ 756 h 1291"/>
                <a:gd name="T2" fmla="*/ 702 w 1223"/>
                <a:gd name="T3" fmla="*/ 670 h 1291"/>
                <a:gd name="T4" fmla="*/ 608 w 1223"/>
                <a:gd name="T5" fmla="*/ 103 h 1291"/>
                <a:gd name="T6" fmla="*/ 335 w 1223"/>
                <a:gd name="T7" fmla="*/ 52 h 1291"/>
                <a:gd name="T8" fmla="*/ 65 w 1223"/>
                <a:gd name="T9" fmla="*/ 82 h 1291"/>
                <a:gd name="T10" fmla="*/ 41 w 1223"/>
                <a:gd name="T11" fmla="*/ 544 h 1291"/>
                <a:gd name="T12" fmla="*/ 38 w 1223"/>
                <a:gd name="T13" fmla="*/ 751 h 1291"/>
                <a:gd name="T14" fmla="*/ 23 w 1223"/>
                <a:gd name="T15" fmla="*/ 940 h 1291"/>
                <a:gd name="T16" fmla="*/ 17 w 1223"/>
                <a:gd name="T17" fmla="*/ 1114 h 1291"/>
                <a:gd name="T18" fmla="*/ 128 w 1223"/>
                <a:gd name="T19" fmla="*/ 1219 h 1291"/>
                <a:gd name="T20" fmla="*/ 602 w 1223"/>
                <a:gd name="T21" fmla="*/ 1243 h 1291"/>
                <a:gd name="T22" fmla="*/ 686 w 1223"/>
                <a:gd name="T23" fmla="*/ 930 h 1291"/>
                <a:gd name="T24" fmla="*/ 1177 w 1223"/>
                <a:gd name="T25" fmla="*/ 916 h 1291"/>
                <a:gd name="T26" fmla="*/ 1201 w 1223"/>
                <a:gd name="T27" fmla="*/ 756 h 12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23"/>
                <a:gd name="T43" fmla="*/ 0 h 1291"/>
                <a:gd name="T44" fmla="*/ 1223 w 1223"/>
                <a:gd name="T45" fmla="*/ 1291 h 12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23" h="1291">
                  <a:moveTo>
                    <a:pt x="1201" y="756"/>
                  </a:moveTo>
                  <a:cubicBezTo>
                    <a:pt x="1180" y="640"/>
                    <a:pt x="798" y="744"/>
                    <a:pt x="702" y="670"/>
                  </a:cubicBezTo>
                  <a:cubicBezTo>
                    <a:pt x="603" y="561"/>
                    <a:pt x="669" y="206"/>
                    <a:pt x="608" y="103"/>
                  </a:cubicBezTo>
                  <a:cubicBezTo>
                    <a:pt x="547" y="0"/>
                    <a:pt x="425" y="55"/>
                    <a:pt x="335" y="52"/>
                  </a:cubicBezTo>
                  <a:cubicBezTo>
                    <a:pt x="245" y="49"/>
                    <a:pt x="114" y="0"/>
                    <a:pt x="65" y="82"/>
                  </a:cubicBezTo>
                  <a:cubicBezTo>
                    <a:pt x="16" y="164"/>
                    <a:pt x="45" y="433"/>
                    <a:pt x="41" y="544"/>
                  </a:cubicBezTo>
                  <a:cubicBezTo>
                    <a:pt x="37" y="655"/>
                    <a:pt x="41" y="685"/>
                    <a:pt x="38" y="751"/>
                  </a:cubicBezTo>
                  <a:cubicBezTo>
                    <a:pt x="35" y="817"/>
                    <a:pt x="26" y="880"/>
                    <a:pt x="23" y="940"/>
                  </a:cubicBezTo>
                  <a:cubicBezTo>
                    <a:pt x="20" y="1000"/>
                    <a:pt x="0" y="1068"/>
                    <a:pt x="17" y="1114"/>
                  </a:cubicBezTo>
                  <a:cubicBezTo>
                    <a:pt x="34" y="1160"/>
                    <a:pt x="31" y="1198"/>
                    <a:pt x="128" y="1219"/>
                  </a:cubicBezTo>
                  <a:cubicBezTo>
                    <a:pt x="225" y="1240"/>
                    <a:pt x="509" y="1291"/>
                    <a:pt x="602" y="1243"/>
                  </a:cubicBezTo>
                  <a:cubicBezTo>
                    <a:pt x="695" y="1195"/>
                    <a:pt x="590" y="984"/>
                    <a:pt x="686" y="930"/>
                  </a:cubicBezTo>
                  <a:cubicBezTo>
                    <a:pt x="782" y="876"/>
                    <a:pt x="1091" y="945"/>
                    <a:pt x="1177" y="916"/>
                  </a:cubicBezTo>
                  <a:cubicBezTo>
                    <a:pt x="1208" y="864"/>
                    <a:pt x="1223" y="871"/>
                    <a:pt x="1201" y="756"/>
                  </a:cubicBezTo>
                  <a:close/>
                </a:path>
              </a:pathLst>
            </a:custGeom>
            <a:solidFill>
              <a:srgbClr val="FFFFFF"/>
            </a:solidFill>
            <a:ln w="9525">
              <a:noFill/>
              <a:round/>
              <a:headEnd/>
              <a:tailEnd/>
            </a:ln>
          </p:spPr>
          <p:txBody>
            <a:bodyPr wrap="none" lIns="101882" tIns="50941" rIns="101882" bIns="50941" anchor="ctr">
              <a:prstTxWarp prst="textNoShape">
                <a:avLst/>
              </a:prstTxWarp>
            </a:bodyPr>
            <a:lstStyle/>
            <a:p>
              <a:pPr algn="ctr"/>
              <a:endParaRPr lang="en-US"/>
            </a:p>
          </p:txBody>
        </p:sp>
        <p:sp>
          <p:nvSpPr>
            <p:cNvPr id="75792" name="Freeform 5"/>
            <p:cNvSpPr>
              <a:spLocks/>
            </p:cNvSpPr>
            <p:nvPr/>
          </p:nvSpPr>
          <p:spPr bwMode="auto">
            <a:xfrm>
              <a:off x="4017530" y="2593135"/>
              <a:ext cx="2831486" cy="2807291"/>
            </a:xfrm>
            <a:custGeom>
              <a:avLst/>
              <a:gdLst>
                <a:gd name="T0" fmla="*/ 25 w 1201"/>
                <a:gd name="T1" fmla="*/ 709 h 1234"/>
                <a:gd name="T2" fmla="*/ 526 w 1201"/>
                <a:gd name="T3" fmla="*/ 780 h 1234"/>
                <a:gd name="T4" fmla="*/ 613 w 1201"/>
                <a:gd name="T5" fmla="*/ 1134 h 1234"/>
                <a:gd name="T6" fmla="*/ 946 w 1201"/>
                <a:gd name="T7" fmla="*/ 1230 h 1234"/>
                <a:gd name="T8" fmla="*/ 1171 w 1201"/>
                <a:gd name="T9" fmla="*/ 1107 h 1234"/>
                <a:gd name="T10" fmla="*/ 1126 w 1201"/>
                <a:gd name="T11" fmla="*/ 894 h 1234"/>
                <a:gd name="T12" fmla="*/ 1114 w 1201"/>
                <a:gd name="T13" fmla="*/ 693 h 1234"/>
                <a:gd name="T14" fmla="*/ 1099 w 1201"/>
                <a:gd name="T15" fmla="*/ 423 h 1234"/>
                <a:gd name="T16" fmla="*/ 1141 w 1201"/>
                <a:gd name="T17" fmla="*/ 216 h 1234"/>
                <a:gd name="T18" fmla="*/ 1102 w 1201"/>
                <a:gd name="T19" fmla="*/ 33 h 1234"/>
                <a:gd name="T20" fmla="*/ 646 w 1201"/>
                <a:gd name="T21" fmla="*/ 81 h 1234"/>
                <a:gd name="T22" fmla="*/ 535 w 1201"/>
                <a:gd name="T23" fmla="*/ 519 h 1234"/>
                <a:gd name="T24" fmla="*/ 44 w 1201"/>
                <a:gd name="T25" fmla="*/ 548 h 1234"/>
                <a:gd name="T26" fmla="*/ 25 w 1201"/>
                <a:gd name="T27" fmla="*/ 709 h 1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1"/>
                <a:gd name="T43" fmla="*/ 0 h 1234"/>
                <a:gd name="T44" fmla="*/ 1201 w 1201"/>
                <a:gd name="T45" fmla="*/ 1234 h 1234"/>
                <a:gd name="connsiteX0" fmla="*/ 25 w 1201"/>
                <a:gd name="connsiteY0" fmla="*/ 761 h 1286"/>
                <a:gd name="connsiteX1" fmla="*/ 526 w 1201"/>
                <a:gd name="connsiteY1" fmla="*/ 832 h 1286"/>
                <a:gd name="connsiteX2" fmla="*/ 613 w 1201"/>
                <a:gd name="connsiteY2" fmla="*/ 1186 h 1286"/>
                <a:gd name="connsiteX3" fmla="*/ 946 w 1201"/>
                <a:gd name="connsiteY3" fmla="*/ 1282 h 1286"/>
                <a:gd name="connsiteX4" fmla="*/ 1171 w 1201"/>
                <a:gd name="connsiteY4" fmla="*/ 1159 h 1286"/>
                <a:gd name="connsiteX5" fmla="*/ 1126 w 1201"/>
                <a:gd name="connsiteY5" fmla="*/ 946 h 1286"/>
                <a:gd name="connsiteX6" fmla="*/ 1114 w 1201"/>
                <a:gd name="connsiteY6" fmla="*/ 745 h 1286"/>
                <a:gd name="connsiteX7" fmla="*/ 1099 w 1201"/>
                <a:gd name="connsiteY7" fmla="*/ 475 h 1286"/>
                <a:gd name="connsiteX8" fmla="*/ 1141 w 1201"/>
                <a:gd name="connsiteY8" fmla="*/ 268 h 1286"/>
                <a:gd name="connsiteX9" fmla="*/ 1102 w 1201"/>
                <a:gd name="connsiteY9" fmla="*/ 85 h 1286"/>
                <a:gd name="connsiteX10" fmla="*/ 646 w 1201"/>
                <a:gd name="connsiteY10" fmla="*/ 133 h 1286"/>
                <a:gd name="connsiteX11" fmla="*/ 227 w 1201"/>
                <a:gd name="connsiteY11" fmla="*/ 78 h 1286"/>
                <a:gd name="connsiteX12" fmla="*/ 44 w 1201"/>
                <a:gd name="connsiteY12" fmla="*/ 600 h 1286"/>
                <a:gd name="connsiteX13" fmla="*/ 25 w 1201"/>
                <a:gd name="connsiteY13" fmla="*/ 761 h 1286"/>
                <a:gd name="connsiteX0" fmla="*/ 25 w 1201"/>
                <a:gd name="connsiteY0" fmla="*/ 772 h 1297"/>
                <a:gd name="connsiteX1" fmla="*/ 526 w 1201"/>
                <a:gd name="connsiteY1" fmla="*/ 843 h 1297"/>
                <a:gd name="connsiteX2" fmla="*/ 613 w 1201"/>
                <a:gd name="connsiteY2" fmla="*/ 1197 h 1297"/>
                <a:gd name="connsiteX3" fmla="*/ 946 w 1201"/>
                <a:gd name="connsiteY3" fmla="*/ 1293 h 1297"/>
                <a:gd name="connsiteX4" fmla="*/ 1171 w 1201"/>
                <a:gd name="connsiteY4" fmla="*/ 1170 h 1297"/>
                <a:gd name="connsiteX5" fmla="*/ 1126 w 1201"/>
                <a:gd name="connsiteY5" fmla="*/ 957 h 1297"/>
                <a:gd name="connsiteX6" fmla="*/ 1114 w 1201"/>
                <a:gd name="connsiteY6" fmla="*/ 756 h 1297"/>
                <a:gd name="connsiteX7" fmla="*/ 1099 w 1201"/>
                <a:gd name="connsiteY7" fmla="*/ 486 h 1297"/>
                <a:gd name="connsiteX8" fmla="*/ 1141 w 1201"/>
                <a:gd name="connsiteY8" fmla="*/ 279 h 1297"/>
                <a:gd name="connsiteX9" fmla="*/ 1102 w 1201"/>
                <a:gd name="connsiteY9" fmla="*/ 96 h 1297"/>
                <a:gd name="connsiteX10" fmla="*/ 646 w 1201"/>
                <a:gd name="connsiteY10" fmla="*/ 74 h 1297"/>
                <a:gd name="connsiteX11" fmla="*/ 227 w 1201"/>
                <a:gd name="connsiteY11" fmla="*/ 89 h 1297"/>
                <a:gd name="connsiteX12" fmla="*/ 44 w 1201"/>
                <a:gd name="connsiteY12" fmla="*/ 611 h 1297"/>
                <a:gd name="connsiteX13" fmla="*/ 25 w 1201"/>
                <a:gd name="connsiteY13" fmla="*/ 772 h 1297"/>
                <a:gd name="connsiteX0" fmla="*/ 25 w 1201"/>
                <a:gd name="connsiteY0" fmla="*/ 732 h 1257"/>
                <a:gd name="connsiteX1" fmla="*/ 526 w 1201"/>
                <a:gd name="connsiteY1" fmla="*/ 803 h 1257"/>
                <a:gd name="connsiteX2" fmla="*/ 613 w 1201"/>
                <a:gd name="connsiteY2" fmla="*/ 1157 h 1257"/>
                <a:gd name="connsiteX3" fmla="*/ 946 w 1201"/>
                <a:gd name="connsiteY3" fmla="*/ 1253 h 1257"/>
                <a:gd name="connsiteX4" fmla="*/ 1171 w 1201"/>
                <a:gd name="connsiteY4" fmla="*/ 1130 h 1257"/>
                <a:gd name="connsiteX5" fmla="*/ 1126 w 1201"/>
                <a:gd name="connsiteY5" fmla="*/ 917 h 1257"/>
                <a:gd name="connsiteX6" fmla="*/ 1114 w 1201"/>
                <a:gd name="connsiteY6" fmla="*/ 716 h 1257"/>
                <a:gd name="connsiteX7" fmla="*/ 1099 w 1201"/>
                <a:gd name="connsiteY7" fmla="*/ 446 h 1257"/>
                <a:gd name="connsiteX8" fmla="*/ 1141 w 1201"/>
                <a:gd name="connsiteY8" fmla="*/ 239 h 1257"/>
                <a:gd name="connsiteX9" fmla="*/ 1102 w 1201"/>
                <a:gd name="connsiteY9" fmla="*/ 56 h 1257"/>
                <a:gd name="connsiteX10" fmla="*/ 646 w 1201"/>
                <a:gd name="connsiteY10" fmla="*/ 34 h 1257"/>
                <a:gd name="connsiteX11" fmla="*/ 227 w 1201"/>
                <a:gd name="connsiteY11" fmla="*/ 49 h 1257"/>
                <a:gd name="connsiteX12" fmla="*/ 198 w 1201"/>
                <a:gd name="connsiteY12" fmla="*/ 330 h 1257"/>
                <a:gd name="connsiteX13" fmla="*/ 44 w 1201"/>
                <a:gd name="connsiteY13" fmla="*/ 571 h 1257"/>
                <a:gd name="connsiteX14" fmla="*/ 25 w 1201"/>
                <a:gd name="connsiteY14" fmla="*/ 732 h 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01" h="1257">
                  <a:moveTo>
                    <a:pt x="25" y="732"/>
                  </a:moveTo>
                  <a:cubicBezTo>
                    <a:pt x="49" y="847"/>
                    <a:pt x="428" y="732"/>
                    <a:pt x="526" y="803"/>
                  </a:cubicBezTo>
                  <a:cubicBezTo>
                    <a:pt x="624" y="874"/>
                    <a:pt x="543" y="1082"/>
                    <a:pt x="613" y="1157"/>
                  </a:cubicBezTo>
                  <a:cubicBezTo>
                    <a:pt x="683" y="1232"/>
                    <a:pt x="853" y="1257"/>
                    <a:pt x="946" y="1253"/>
                  </a:cubicBezTo>
                  <a:cubicBezTo>
                    <a:pt x="1039" y="1249"/>
                    <a:pt x="1141" y="1186"/>
                    <a:pt x="1171" y="1130"/>
                  </a:cubicBezTo>
                  <a:cubicBezTo>
                    <a:pt x="1201" y="1074"/>
                    <a:pt x="1135" y="986"/>
                    <a:pt x="1126" y="917"/>
                  </a:cubicBezTo>
                  <a:cubicBezTo>
                    <a:pt x="1117" y="848"/>
                    <a:pt x="1119" y="795"/>
                    <a:pt x="1114" y="716"/>
                  </a:cubicBezTo>
                  <a:cubicBezTo>
                    <a:pt x="1109" y="637"/>
                    <a:pt x="1095" y="525"/>
                    <a:pt x="1099" y="446"/>
                  </a:cubicBezTo>
                  <a:cubicBezTo>
                    <a:pt x="1103" y="367"/>
                    <a:pt x="1141" y="304"/>
                    <a:pt x="1141" y="239"/>
                  </a:cubicBezTo>
                  <a:cubicBezTo>
                    <a:pt x="1141" y="174"/>
                    <a:pt x="1184" y="90"/>
                    <a:pt x="1102" y="56"/>
                  </a:cubicBezTo>
                  <a:cubicBezTo>
                    <a:pt x="1020" y="22"/>
                    <a:pt x="792" y="35"/>
                    <a:pt x="646" y="34"/>
                  </a:cubicBezTo>
                  <a:cubicBezTo>
                    <a:pt x="500" y="33"/>
                    <a:pt x="302" y="0"/>
                    <a:pt x="227" y="49"/>
                  </a:cubicBezTo>
                  <a:cubicBezTo>
                    <a:pt x="152" y="98"/>
                    <a:pt x="229" y="243"/>
                    <a:pt x="198" y="330"/>
                  </a:cubicBezTo>
                  <a:cubicBezTo>
                    <a:pt x="168" y="417"/>
                    <a:pt x="60" y="504"/>
                    <a:pt x="44" y="571"/>
                  </a:cubicBezTo>
                  <a:cubicBezTo>
                    <a:pt x="15" y="624"/>
                    <a:pt x="0" y="617"/>
                    <a:pt x="25" y="732"/>
                  </a:cubicBezTo>
                  <a:close/>
                </a:path>
              </a:pathLst>
            </a:custGeom>
            <a:solidFill>
              <a:schemeClr val="bg1"/>
            </a:solidFill>
            <a:ln w="9525">
              <a:noFill/>
              <a:round/>
              <a:headEnd/>
              <a:tailEnd/>
            </a:ln>
          </p:spPr>
          <p:txBody>
            <a:bodyPr wrap="none" lIns="101882" tIns="50941" rIns="101882" bIns="50941" anchor="ctr">
              <a:prstTxWarp prst="textNoShape">
                <a:avLst/>
              </a:prstTxWarp>
            </a:bodyPr>
            <a:lstStyle/>
            <a:p>
              <a:pPr algn="ctr"/>
              <a:endParaRPr lang="en-US"/>
            </a:p>
          </p:txBody>
        </p:sp>
        <p:sp>
          <p:nvSpPr>
            <p:cNvPr id="75793" name="Freeform 6"/>
            <p:cNvSpPr>
              <a:spLocks/>
            </p:cNvSpPr>
            <p:nvPr/>
          </p:nvSpPr>
          <p:spPr bwMode="auto">
            <a:xfrm>
              <a:off x="2047648" y="4172925"/>
              <a:ext cx="3283792" cy="2384306"/>
            </a:xfrm>
            <a:custGeom>
              <a:avLst/>
              <a:gdLst>
                <a:gd name="T0" fmla="*/ 600 w 1295"/>
                <a:gd name="T1" fmla="*/ 30 h 939"/>
                <a:gd name="T2" fmla="*/ 525 w 1295"/>
                <a:gd name="T3" fmla="*/ 393 h 939"/>
                <a:gd name="T4" fmla="*/ 81 w 1295"/>
                <a:gd name="T5" fmla="*/ 471 h 939"/>
                <a:gd name="T6" fmla="*/ 39 w 1295"/>
                <a:gd name="T7" fmla="*/ 855 h 939"/>
                <a:gd name="T8" fmla="*/ 207 w 1295"/>
                <a:gd name="T9" fmla="*/ 927 h 939"/>
                <a:gd name="T10" fmla="*/ 429 w 1295"/>
                <a:gd name="T11" fmla="*/ 927 h 939"/>
                <a:gd name="T12" fmla="*/ 705 w 1295"/>
                <a:gd name="T13" fmla="*/ 891 h 939"/>
                <a:gd name="T14" fmla="*/ 1227 w 1295"/>
                <a:gd name="T15" fmla="*/ 849 h 939"/>
                <a:gd name="T16" fmla="*/ 1113 w 1295"/>
                <a:gd name="T17" fmla="*/ 459 h 939"/>
                <a:gd name="T18" fmla="*/ 777 w 1295"/>
                <a:gd name="T19" fmla="*/ 363 h 939"/>
                <a:gd name="T20" fmla="*/ 762 w 1295"/>
                <a:gd name="T21" fmla="*/ 42 h 939"/>
                <a:gd name="T22" fmla="*/ 600 w 1295"/>
                <a:gd name="T23" fmla="*/ 30 h 9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5"/>
                <a:gd name="T37" fmla="*/ 0 h 939"/>
                <a:gd name="T38" fmla="*/ 1295 w 1295"/>
                <a:gd name="T39" fmla="*/ 939 h 939"/>
                <a:gd name="connsiteX0" fmla="*/ 600 w 1295"/>
                <a:gd name="connsiteY0" fmla="*/ 58 h 967"/>
                <a:gd name="connsiteX1" fmla="*/ 525 w 1295"/>
                <a:gd name="connsiteY1" fmla="*/ 421 h 967"/>
                <a:gd name="connsiteX2" fmla="*/ 81 w 1295"/>
                <a:gd name="connsiteY2" fmla="*/ 499 h 967"/>
                <a:gd name="connsiteX3" fmla="*/ 39 w 1295"/>
                <a:gd name="connsiteY3" fmla="*/ 883 h 967"/>
                <a:gd name="connsiteX4" fmla="*/ 207 w 1295"/>
                <a:gd name="connsiteY4" fmla="*/ 955 h 967"/>
                <a:gd name="connsiteX5" fmla="*/ 429 w 1295"/>
                <a:gd name="connsiteY5" fmla="*/ 955 h 967"/>
                <a:gd name="connsiteX6" fmla="*/ 705 w 1295"/>
                <a:gd name="connsiteY6" fmla="*/ 919 h 967"/>
                <a:gd name="connsiteX7" fmla="*/ 1227 w 1295"/>
                <a:gd name="connsiteY7" fmla="*/ 877 h 967"/>
                <a:gd name="connsiteX8" fmla="*/ 1113 w 1295"/>
                <a:gd name="connsiteY8" fmla="*/ 487 h 967"/>
                <a:gd name="connsiteX9" fmla="*/ 777 w 1295"/>
                <a:gd name="connsiteY9" fmla="*/ 391 h 967"/>
                <a:gd name="connsiteX10" fmla="*/ 762 w 1295"/>
                <a:gd name="connsiteY10" fmla="*/ 70 h 967"/>
                <a:gd name="connsiteX11" fmla="*/ 600 w 1295"/>
                <a:gd name="connsiteY11" fmla="*/ 58 h 967"/>
                <a:gd name="connsiteX0" fmla="*/ 600 w 1295"/>
                <a:gd name="connsiteY0" fmla="*/ 58 h 971"/>
                <a:gd name="connsiteX1" fmla="*/ 525 w 1295"/>
                <a:gd name="connsiteY1" fmla="*/ 421 h 971"/>
                <a:gd name="connsiteX2" fmla="*/ 81 w 1295"/>
                <a:gd name="connsiteY2" fmla="*/ 424 h 971"/>
                <a:gd name="connsiteX3" fmla="*/ 39 w 1295"/>
                <a:gd name="connsiteY3" fmla="*/ 883 h 971"/>
                <a:gd name="connsiteX4" fmla="*/ 207 w 1295"/>
                <a:gd name="connsiteY4" fmla="*/ 955 h 971"/>
                <a:gd name="connsiteX5" fmla="*/ 429 w 1295"/>
                <a:gd name="connsiteY5" fmla="*/ 955 h 971"/>
                <a:gd name="connsiteX6" fmla="*/ 705 w 1295"/>
                <a:gd name="connsiteY6" fmla="*/ 919 h 971"/>
                <a:gd name="connsiteX7" fmla="*/ 1227 w 1295"/>
                <a:gd name="connsiteY7" fmla="*/ 877 h 971"/>
                <a:gd name="connsiteX8" fmla="*/ 1113 w 1295"/>
                <a:gd name="connsiteY8" fmla="*/ 487 h 971"/>
                <a:gd name="connsiteX9" fmla="*/ 777 w 1295"/>
                <a:gd name="connsiteY9" fmla="*/ 391 h 971"/>
                <a:gd name="connsiteX10" fmla="*/ 762 w 1295"/>
                <a:gd name="connsiteY10" fmla="*/ 70 h 971"/>
                <a:gd name="connsiteX11" fmla="*/ 600 w 1295"/>
                <a:gd name="connsiteY11" fmla="*/ 58 h 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95" h="971">
                  <a:moveTo>
                    <a:pt x="600" y="58"/>
                  </a:moveTo>
                  <a:cubicBezTo>
                    <a:pt x="561" y="116"/>
                    <a:pt x="610" y="275"/>
                    <a:pt x="525" y="421"/>
                  </a:cubicBezTo>
                  <a:cubicBezTo>
                    <a:pt x="439" y="495"/>
                    <a:pt x="162" y="347"/>
                    <a:pt x="81" y="424"/>
                  </a:cubicBezTo>
                  <a:cubicBezTo>
                    <a:pt x="0" y="501"/>
                    <a:pt x="18" y="795"/>
                    <a:pt x="39" y="883"/>
                  </a:cubicBezTo>
                  <a:cubicBezTo>
                    <a:pt x="60" y="971"/>
                    <a:pt x="142" y="943"/>
                    <a:pt x="207" y="955"/>
                  </a:cubicBezTo>
                  <a:cubicBezTo>
                    <a:pt x="272" y="967"/>
                    <a:pt x="346" y="961"/>
                    <a:pt x="429" y="955"/>
                  </a:cubicBezTo>
                  <a:cubicBezTo>
                    <a:pt x="512" y="949"/>
                    <a:pt x="572" y="932"/>
                    <a:pt x="705" y="919"/>
                  </a:cubicBezTo>
                  <a:cubicBezTo>
                    <a:pt x="838" y="906"/>
                    <a:pt x="1159" y="949"/>
                    <a:pt x="1227" y="877"/>
                  </a:cubicBezTo>
                  <a:cubicBezTo>
                    <a:pt x="1295" y="805"/>
                    <a:pt x="1188" y="568"/>
                    <a:pt x="1113" y="487"/>
                  </a:cubicBezTo>
                  <a:cubicBezTo>
                    <a:pt x="1038" y="406"/>
                    <a:pt x="835" y="460"/>
                    <a:pt x="777" y="391"/>
                  </a:cubicBezTo>
                  <a:cubicBezTo>
                    <a:pt x="719" y="322"/>
                    <a:pt x="791" y="125"/>
                    <a:pt x="762" y="70"/>
                  </a:cubicBezTo>
                  <a:cubicBezTo>
                    <a:pt x="708" y="43"/>
                    <a:pt x="639" y="0"/>
                    <a:pt x="600" y="58"/>
                  </a:cubicBezTo>
                  <a:close/>
                </a:path>
              </a:pathLst>
            </a:custGeom>
            <a:solidFill>
              <a:schemeClr val="bg1"/>
            </a:solidFill>
            <a:ln w="9525">
              <a:noFill/>
              <a:round/>
              <a:headEnd/>
              <a:tailEnd/>
            </a:ln>
          </p:spPr>
          <p:txBody>
            <a:bodyPr wrap="none" lIns="101882" tIns="50941" rIns="101882" bIns="50941" anchor="ctr">
              <a:prstTxWarp prst="textNoShape">
                <a:avLst/>
              </a:prstTxWarp>
            </a:bodyPr>
            <a:lstStyle/>
            <a:p>
              <a:pPr algn="ctr"/>
              <a:endParaRPr lang="en-US"/>
            </a:p>
          </p:txBody>
        </p:sp>
        <p:sp>
          <p:nvSpPr>
            <p:cNvPr id="75794" name="Line 8"/>
            <p:cNvSpPr>
              <a:spLocks noChangeShapeType="1"/>
            </p:cNvSpPr>
            <p:nvPr/>
          </p:nvSpPr>
          <p:spPr bwMode="auto">
            <a:xfrm>
              <a:off x="1590644" y="2912502"/>
              <a:ext cx="379336" cy="22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795" name="Line 9"/>
            <p:cNvSpPr>
              <a:spLocks noChangeShapeType="1"/>
            </p:cNvSpPr>
            <p:nvPr/>
          </p:nvSpPr>
          <p:spPr bwMode="auto">
            <a:xfrm flipH="1">
              <a:off x="1987321" y="2892405"/>
              <a:ext cx="0" cy="1604508"/>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796" name="Line 10"/>
            <p:cNvSpPr>
              <a:spLocks noChangeShapeType="1"/>
            </p:cNvSpPr>
            <p:nvPr/>
          </p:nvSpPr>
          <p:spPr bwMode="auto">
            <a:xfrm flipV="1">
              <a:off x="1590644" y="3728519"/>
              <a:ext cx="379336" cy="4466"/>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797" name="Line 11"/>
            <p:cNvSpPr>
              <a:spLocks noChangeShapeType="1"/>
            </p:cNvSpPr>
            <p:nvPr/>
          </p:nvSpPr>
          <p:spPr bwMode="auto">
            <a:xfrm>
              <a:off x="1616609" y="4507011"/>
              <a:ext cx="372834" cy="2233"/>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798" name="Line 14"/>
            <p:cNvSpPr>
              <a:spLocks noChangeShapeType="1"/>
            </p:cNvSpPr>
            <p:nvPr/>
          </p:nvSpPr>
          <p:spPr bwMode="auto">
            <a:xfrm>
              <a:off x="1987321" y="4098398"/>
              <a:ext cx="1413301" cy="89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00" name="Text Box 29"/>
            <p:cNvSpPr txBox="1">
              <a:spLocks noChangeArrowheads="1"/>
            </p:cNvSpPr>
            <p:nvPr/>
          </p:nvSpPr>
          <p:spPr bwMode="auto">
            <a:xfrm>
              <a:off x="1492879" y="2454671"/>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223.1.1.1</a:t>
              </a:r>
              <a:endParaRPr lang="en-US" dirty="0"/>
            </a:p>
          </p:txBody>
        </p:sp>
        <p:sp>
          <p:nvSpPr>
            <p:cNvPr id="75802" name="Text Box 31"/>
            <p:cNvSpPr txBox="1">
              <a:spLocks noChangeArrowheads="1"/>
            </p:cNvSpPr>
            <p:nvPr/>
          </p:nvSpPr>
          <p:spPr bwMode="auto">
            <a:xfrm>
              <a:off x="850364" y="3092843"/>
              <a:ext cx="1168420" cy="379876"/>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dirty="0">
                  <a:latin typeface="Arial" charset="0"/>
                </a:rPr>
                <a:t>223.1.1.2</a:t>
              </a:r>
              <a:endParaRPr lang="en-US" dirty="0"/>
            </a:p>
          </p:txBody>
        </p:sp>
        <p:sp>
          <p:nvSpPr>
            <p:cNvPr id="75804" name="Text Box 33"/>
            <p:cNvSpPr txBox="1">
              <a:spLocks noChangeArrowheads="1"/>
            </p:cNvSpPr>
            <p:nvPr/>
          </p:nvSpPr>
          <p:spPr bwMode="auto">
            <a:xfrm>
              <a:off x="2040453" y="3734366"/>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223.1.1.4</a:t>
              </a:r>
              <a:endParaRPr lang="en-US" dirty="0"/>
            </a:p>
          </p:txBody>
        </p:sp>
        <p:sp>
          <p:nvSpPr>
            <p:cNvPr id="75805" name="Line 34"/>
            <p:cNvSpPr>
              <a:spLocks noChangeShapeType="1"/>
            </p:cNvSpPr>
            <p:nvPr/>
          </p:nvSpPr>
          <p:spPr bwMode="auto">
            <a:xfrm>
              <a:off x="4100769" y="4111798"/>
              <a:ext cx="1387289" cy="2233"/>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06" name="Text Box 35"/>
            <p:cNvSpPr txBox="1">
              <a:spLocks noChangeArrowheads="1"/>
            </p:cNvSpPr>
            <p:nvPr/>
          </p:nvSpPr>
          <p:spPr bwMode="auto">
            <a:xfrm>
              <a:off x="3885953" y="3720966"/>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223.1.2.9</a:t>
              </a:r>
              <a:endParaRPr lang="en-US" dirty="0"/>
            </a:p>
          </p:txBody>
        </p:sp>
        <p:sp>
          <p:nvSpPr>
            <p:cNvPr id="75807" name="Line 36"/>
            <p:cNvSpPr>
              <a:spLocks noChangeShapeType="1"/>
            </p:cNvSpPr>
            <p:nvPr/>
          </p:nvSpPr>
          <p:spPr bwMode="auto">
            <a:xfrm flipH="1">
              <a:off x="5498896" y="3133603"/>
              <a:ext cx="0" cy="1815693"/>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08" name="Line 38"/>
            <p:cNvSpPr>
              <a:spLocks noChangeShapeType="1"/>
            </p:cNvSpPr>
            <p:nvPr/>
          </p:nvSpPr>
          <p:spPr bwMode="auto">
            <a:xfrm>
              <a:off x="5498896" y="3140301"/>
              <a:ext cx="320811" cy="89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09" name="Line 40"/>
            <p:cNvSpPr>
              <a:spLocks noChangeShapeType="1"/>
            </p:cNvSpPr>
            <p:nvPr/>
          </p:nvSpPr>
          <p:spPr bwMode="auto">
            <a:xfrm>
              <a:off x="5498896" y="4929195"/>
              <a:ext cx="320811" cy="89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11" name="Text Box 42"/>
            <p:cNvSpPr txBox="1">
              <a:spLocks noChangeArrowheads="1"/>
            </p:cNvSpPr>
            <p:nvPr/>
          </p:nvSpPr>
          <p:spPr bwMode="auto">
            <a:xfrm>
              <a:off x="5309680" y="4293989"/>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223.1.2.2</a:t>
              </a:r>
              <a:endParaRPr lang="en-US" dirty="0"/>
            </a:p>
          </p:txBody>
        </p:sp>
        <p:sp>
          <p:nvSpPr>
            <p:cNvPr id="75812" name="Text Box 43"/>
            <p:cNvSpPr txBox="1">
              <a:spLocks noChangeArrowheads="1"/>
            </p:cNvSpPr>
            <p:nvPr/>
          </p:nvSpPr>
          <p:spPr bwMode="auto">
            <a:xfrm>
              <a:off x="5572376" y="2298338"/>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223.1.2.1</a:t>
              </a:r>
              <a:endParaRPr lang="en-US" dirty="0"/>
            </a:p>
          </p:txBody>
        </p:sp>
        <p:sp>
          <p:nvSpPr>
            <p:cNvPr id="75813" name="Line 44"/>
            <p:cNvSpPr>
              <a:spLocks noChangeShapeType="1"/>
            </p:cNvSpPr>
            <p:nvPr/>
          </p:nvSpPr>
          <p:spPr bwMode="auto">
            <a:xfrm flipH="1">
              <a:off x="3749704" y="4393111"/>
              <a:ext cx="0" cy="1011697"/>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14" name="Line 45"/>
            <p:cNvSpPr>
              <a:spLocks noChangeShapeType="1"/>
            </p:cNvSpPr>
            <p:nvPr/>
          </p:nvSpPr>
          <p:spPr bwMode="auto">
            <a:xfrm flipH="1">
              <a:off x="2578993" y="5404808"/>
              <a:ext cx="1892533" cy="0"/>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18" name="Text Box 51"/>
            <p:cNvSpPr txBox="1">
              <a:spLocks noChangeArrowheads="1"/>
            </p:cNvSpPr>
            <p:nvPr/>
          </p:nvSpPr>
          <p:spPr bwMode="auto">
            <a:xfrm>
              <a:off x="2898942" y="5954537"/>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223.1.3.1</a:t>
              </a:r>
              <a:endParaRPr lang="en-US" dirty="0"/>
            </a:p>
          </p:txBody>
        </p:sp>
        <p:sp>
          <p:nvSpPr>
            <p:cNvPr id="75820" name="Text Box 53"/>
            <p:cNvSpPr txBox="1">
              <a:spLocks noChangeArrowheads="1"/>
            </p:cNvSpPr>
            <p:nvPr/>
          </p:nvSpPr>
          <p:spPr bwMode="auto">
            <a:xfrm>
              <a:off x="2844457" y="4489145"/>
              <a:ext cx="1609730"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223.1.3.27</a:t>
              </a:r>
              <a:endParaRPr lang="en-US" dirty="0"/>
            </a:p>
          </p:txBody>
        </p:sp>
        <p:grpSp>
          <p:nvGrpSpPr>
            <p:cNvPr id="3" name="Group 54"/>
            <p:cNvGrpSpPr>
              <a:grpSpLocks/>
            </p:cNvGrpSpPr>
            <p:nvPr/>
          </p:nvGrpSpPr>
          <p:grpSpPr bwMode="auto">
            <a:xfrm>
              <a:off x="966372" y="2334068"/>
              <a:ext cx="500725" cy="471231"/>
              <a:chOff x="2824" y="1181"/>
              <a:chExt cx="231" cy="211"/>
            </a:xfrm>
          </p:grpSpPr>
          <p:sp>
            <p:nvSpPr>
              <p:cNvPr id="75859" name="Rectangle 55"/>
              <p:cNvSpPr>
                <a:spLocks noChangeArrowheads="1"/>
              </p:cNvSpPr>
              <p:nvPr/>
            </p:nvSpPr>
            <p:spPr bwMode="auto">
              <a:xfrm>
                <a:off x="2886" y="1230"/>
                <a:ext cx="114" cy="162"/>
              </a:xfrm>
              <a:prstGeom prst="rect">
                <a:avLst/>
              </a:prstGeom>
              <a:solidFill>
                <a:schemeClr val="bg1"/>
              </a:solidFill>
              <a:ln w="9525">
                <a:noFill/>
                <a:miter lim="800000"/>
                <a:headEnd/>
                <a:tailEnd/>
              </a:ln>
            </p:spPr>
            <p:txBody>
              <a:bodyPr wrap="none" anchor="ctr">
                <a:prstTxWarp prst="textNoShape">
                  <a:avLst/>
                </a:prstTxWarp>
              </a:bodyPr>
              <a:lstStyle/>
              <a:p>
                <a:pPr algn="ctr"/>
                <a:endParaRPr lang="en-US"/>
              </a:p>
            </p:txBody>
          </p:sp>
          <p:sp>
            <p:nvSpPr>
              <p:cNvPr id="75860" name="Text Box 56"/>
              <p:cNvSpPr txBox="1">
                <a:spLocks noChangeArrowheads="1"/>
              </p:cNvSpPr>
              <p:nvPr/>
            </p:nvSpPr>
            <p:spPr bwMode="auto">
              <a:xfrm>
                <a:off x="2824" y="1181"/>
                <a:ext cx="231" cy="193"/>
              </a:xfrm>
              <a:prstGeom prst="rect">
                <a:avLst/>
              </a:prstGeom>
              <a:noFill/>
              <a:ln w="9525">
                <a:noFill/>
                <a:miter lim="800000"/>
                <a:headEnd/>
                <a:tailEnd/>
              </a:ln>
            </p:spPr>
            <p:txBody>
              <a:bodyPr wrap="square">
                <a:prstTxWarp prst="textNoShape">
                  <a:avLst/>
                </a:prstTxWarp>
                <a:spAutoFit/>
              </a:bodyPr>
              <a:lstStyle/>
              <a:p>
                <a:pPr algn="ctr"/>
                <a:r>
                  <a:rPr lang="en-US" sz="2200" dirty="0">
                    <a:solidFill>
                      <a:srgbClr val="FF0000"/>
                    </a:solidFill>
                  </a:rPr>
                  <a:t>A</a:t>
                </a:r>
                <a:endParaRPr lang="en-US" dirty="0">
                  <a:solidFill>
                    <a:srgbClr val="FF0000"/>
                  </a:solidFill>
                </a:endParaRPr>
              </a:p>
            </p:txBody>
          </p:sp>
        </p:grpSp>
        <p:sp>
          <p:nvSpPr>
            <p:cNvPr id="75837" name="Rectangle 76"/>
            <p:cNvSpPr>
              <a:spLocks noChangeArrowheads="1"/>
            </p:cNvSpPr>
            <p:nvPr/>
          </p:nvSpPr>
          <p:spPr bwMode="auto">
            <a:xfrm>
              <a:off x="3864418" y="2510124"/>
              <a:ext cx="806718" cy="553998"/>
            </a:xfrm>
            <a:prstGeom prst="rect">
              <a:avLst/>
            </a:prstGeom>
            <a:noFill/>
            <a:ln w="9525">
              <a:noFill/>
              <a:miter lim="800000"/>
              <a:headEnd/>
              <a:tailEnd/>
            </a:ln>
          </p:spPr>
          <p:txBody>
            <a:bodyPr wrap="square" lIns="0" tIns="0" rIns="0" bIns="0">
              <a:prstTxWarp prst="textNoShape">
                <a:avLst/>
              </a:prstTxWarp>
              <a:spAutoFit/>
            </a:bodyPr>
            <a:lstStyle/>
            <a:p>
              <a:pPr algn="ctr"/>
              <a:r>
                <a:rPr lang="en-US" dirty="0" smtClean="0">
                  <a:solidFill>
                    <a:srgbClr val="000000"/>
                  </a:solidFill>
                  <a:latin typeface="Arial" charset="0"/>
                </a:rPr>
                <a:t>DHCP</a:t>
              </a:r>
            </a:p>
            <a:p>
              <a:pPr algn="ctr"/>
              <a:r>
                <a:rPr lang="en-US" dirty="0" smtClean="0">
                  <a:solidFill>
                    <a:srgbClr val="000000"/>
                  </a:solidFill>
                  <a:latin typeface="Arial" charset="0"/>
                </a:rPr>
                <a:t>server </a:t>
              </a:r>
              <a:endParaRPr lang="en-US" dirty="0">
                <a:solidFill>
                  <a:srgbClr val="000000"/>
                </a:solidFill>
              </a:endParaRPr>
            </a:p>
          </p:txBody>
        </p:sp>
        <p:sp>
          <p:nvSpPr>
            <p:cNvPr id="75841" name="Rectangle 80"/>
            <p:cNvSpPr>
              <a:spLocks noChangeArrowheads="1"/>
            </p:cNvSpPr>
            <p:nvPr/>
          </p:nvSpPr>
          <p:spPr bwMode="auto">
            <a:xfrm>
              <a:off x="4642771" y="4739277"/>
              <a:ext cx="0" cy="276999"/>
            </a:xfrm>
            <a:prstGeom prst="rect">
              <a:avLst/>
            </a:prstGeom>
            <a:noFill/>
            <a:ln w="9525">
              <a:noFill/>
              <a:miter lim="800000"/>
              <a:headEnd/>
              <a:tailEnd/>
            </a:ln>
          </p:spPr>
          <p:txBody>
            <a:bodyPr wrap="square" lIns="0" tIns="0" rIns="0" bIns="0">
              <a:prstTxWarp prst="textNoShape">
                <a:avLst/>
              </a:prstTxWarp>
              <a:spAutoFit/>
            </a:bodyPr>
            <a:lstStyle/>
            <a:p>
              <a:pPr algn="ctr"/>
              <a:r>
                <a:rPr lang="en-US">
                  <a:solidFill>
                    <a:srgbClr val="000000"/>
                  </a:solidFill>
                  <a:latin typeface="Arial" charset="0"/>
                </a:rPr>
                <a:t> </a:t>
              </a:r>
              <a:endParaRPr lang="en-US"/>
            </a:p>
          </p:txBody>
        </p:sp>
        <p:sp>
          <p:nvSpPr>
            <p:cNvPr id="75842" name="Freeform 81"/>
            <p:cNvSpPr>
              <a:spLocks/>
            </p:cNvSpPr>
            <p:nvPr/>
          </p:nvSpPr>
          <p:spPr bwMode="auto">
            <a:xfrm>
              <a:off x="6766966" y="6322791"/>
              <a:ext cx="4336" cy="4466"/>
            </a:xfrm>
            <a:custGeom>
              <a:avLst/>
              <a:gdLst>
                <a:gd name="T0" fmla="*/ 0 w 2"/>
                <a:gd name="T1" fmla="*/ 0 h 2"/>
                <a:gd name="T2" fmla="*/ 0 w 2"/>
                <a:gd name="T3" fmla="*/ 0 h 2"/>
                <a:gd name="T4" fmla="*/ 0 w 2"/>
                <a:gd name="T5" fmla="*/ 0 h 2"/>
                <a:gd name="T6" fmla="*/ 0 w 2"/>
                <a:gd name="T7" fmla="*/ 2 h 2"/>
                <a:gd name="T8" fmla="*/ 2 w 2"/>
                <a:gd name="T9" fmla="*/ 2 h 2"/>
                <a:gd name="T10" fmla="*/ 2 w 2"/>
                <a:gd name="T11" fmla="*/ 2 h 2"/>
                <a:gd name="T12" fmla="*/ 2 w 2"/>
                <a:gd name="T13" fmla="*/ 0 h 2"/>
                <a:gd name="T14" fmla="*/ 2 w 2"/>
                <a:gd name="T15" fmla="*/ 0 h 2"/>
                <a:gd name="T16" fmla="*/ 2 w 2"/>
                <a:gd name="T17" fmla="*/ 0 h 2"/>
                <a:gd name="T18" fmla="*/ 2 w 2"/>
                <a:gd name="T19" fmla="*/ 0 h 2"/>
                <a:gd name="T20" fmla="*/ 2 w 2"/>
                <a:gd name="T21" fmla="*/ 0 h 2"/>
                <a:gd name="T22" fmla="*/ 2 w 2"/>
                <a:gd name="T23" fmla="*/ 0 h 2"/>
                <a:gd name="T24" fmla="*/ 2 w 2"/>
                <a:gd name="T25" fmla="*/ 0 h 2"/>
                <a:gd name="T26" fmla="*/ 0 w 2"/>
                <a:gd name="T27" fmla="*/ 0 h 2"/>
                <a:gd name="T28" fmla="*/ 0 w 2"/>
                <a:gd name="T29" fmla="*/ 0 h 2"/>
                <a:gd name="T30" fmla="*/ 0 w 2"/>
                <a:gd name="T31" fmla="*/ 0 h 2"/>
                <a:gd name="T32" fmla="*/ 0 w 2"/>
                <a:gd name="T33" fmla="*/ 0 h 2"/>
                <a:gd name="T34" fmla="*/ 0 w 2"/>
                <a:gd name="T35" fmla="*/ 0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0"/>
                  </a:moveTo>
                  <a:lnTo>
                    <a:pt x="0" y="0"/>
                  </a:lnTo>
                  <a:lnTo>
                    <a:pt x="0" y="2"/>
                  </a:lnTo>
                  <a:lnTo>
                    <a:pt x="2" y="2"/>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3" name="Freeform 82"/>
            <p:cNvSpPr>
              <a:spLocks/>
            </p:cNvSpPr>
            <p:nvPr/>
          </p:nvSpPr>
          <p:spPr bwMode="auto">
            <a:xfrm>
              <a:off x="6784307" y="6313857"/>
              <a:ext cx="4336" cy="4466"/>
            </a:xfrm>
            <a:custGeom>
              <a:avLst/>
              <a:gdLst>
                <a:gd name="T0" fmla="*/ 0 w 2"/>
                <a:gd name="T1" fmla="*/ 2 h 2"/>
                <a:gd name="T2" fmla="*/ 0 w 2"/>
                <a:gd name="T3" fmla="*/ 2 h 2"/>
                <a:gd name="T4" fmla="*/ 0 w 2"/>
                <a:gd name="T5" fmla="*/ 2 h 2"/>
                <a:gd name="T6" fmla="*/ 0 w 2"/>
                <a:gd name="T7" fmla="*/ 2 h 2"/>
                <a:gd name="T8" fmla="*/ 2 w 2"/>
                <a:gd name="T9" fmla="*/ 2 h 2"/>
                <a:gd name="T10" fmla="*/ 2 w 2"/>
                <a:gd name="T11" fmla="*/ 2 h 2"/>
                <a:gd name="T12" fmla="*/ 2 w 2"/>
                <a:gd name="T13" fmla="*/ 2 h 2"/>
                <a:gd name="T14" fmla="*/ 2 w 2"/>
                <a:gd name="T15" fmla="*/ 2 h 2"/>
                <a:gd name="T16" fmla="*/ 2 w 2"/>
                <a:gd name="T17" fmla="*/ 2 h 2"/>
                <a:gd name="T18" fmla="*/ 2 w 2"/>
                <a:gd name="T19" fmla="*/ 0 h 2"/>
                <a:gd name="T20" fmla="*/ 2 w 2"/>
                <a:gd name="T21" fmla="*/ 0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w 2"/>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2"/>
                  </a:moveTo>
                  <a:lnTo>
                    <a:pt x="0" y="2"/>
                  </a:lnTo>
                  <a:lnTo>
                    <a:pt x="2" y="2"/>
                  </a:lnTo>
                  <a:lnTo>
                    <a:pt x="2" y="0"/>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4" name="Freeform 83"/>
            <p:cNvSpPr>
              <a:spLocks/>
            </p:cNvSpPr>
            <p:nvPr/>
          </p:nvSpPr>
          <p:spPr bwMode="auto">
            <a:xfrm>
              <a:off x="6808150" y="6309391"/>
              <a:ext cx="4336" cy="4466"/>
            </a:xfrm>
            <a:custGeom>
              <a:avLst/>
              <a:gdLst>
                <a:gd name="T0" fmla="*/ 0 w 2"/>
                <a:gd name="T1" fmla="*/ 0 h 2"/>
                <a:gd name="T2" fmla="*/ 0 w 2"/>
                <a:gd name="T3" fmla="*/ 0 h 2"/>
                <a:gd name="T4" fmla="*/ 0 w 2"/>
                <a:gd name="T5" fmla="*/ 0 h 2"/>
                <a:gd name="T6" fmla="*/ 0 w 2"/>
                <a:gd name="T7" fmla="*/ 2 h 2"/>
                <a:gd name="T8" fmla="*/ 0 w 2"/>
                <a:gd name="T9" fmla="*/ 2 h 2"/>
                <a:gd name="T10" fmla="*/ 0 w 2"/>
                <a:gd name="T11" fmla="*/ 2 h 2"/>
                <a:gd name="T12" fmla="*/ 0 w 2"/>
                <a:gd name="T13" fmla="*/ 0 h 2"/>
                <a:gd name="T14" fmla="*/ 2 w 2"/>
                <a:gd name="T15" fmla="*/ 0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0"/>
                  </a:moveTo>
                  <a:lnTo>
                    <a:pt x="0" y="0"/>
                  </a:lnTo>
                  <a:lnTo>
                    <a:pt x="0" y="2"/>
                  </a:lnTo>
                  <a:lnTo>
                    <a:pt x="0" y="0"/>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5" name="Freeform 84"/>
            <p:cNvSpPr>
              <a:spLocks/>
            </p:cNvSpPr>
            <p:nvPr/>
          </p:nvSpPr>
          <p:spPr bwMode="auto">
            <a:xfrm>
              <a:off x="6799480" y="6327257"/>
              <a:ext cx="2169" cy="2233"/>
            </a:xfrm>
            <a:custGeom>
              <a:avLst/>
              <a:gdLst>
                <a:gd name="T0" fmla="*/ 0 w 1588"/>
                <a:gd name="T1" fmla="*/ 0 h 1587"/>
                <a:gd name="T2" fmla="*/ 0 w 1588"/>
                <a:gd name="T3" fmla="*/ 0 h 1587"/>
                <a:gd name="T4" fmla="*/ 0 w 1588"/>
                <a:gd name="T5" fmla="*/ 0 h 1587"/>
                <a:gd name="T6" fmla="*/ 0 w 1588"/>
                <a:gd name="T7" fmla="*/ 0 h 1587"/>
                <a:gd name="T8" fmla="*/ 0 w 1588"/>
                <a:gd name="T9" fmla="*/ 0 h 1587"/>
                <a:gd name="T10" fmla="*/ 0 w 1588"/>
                <a:gd name="T11" fmla="*/ 0 h 1587"/>
                <a:gd name="T12" fmla="*/ 0 w 1588"/>
                <a:gd name="T13" fmla="*/ 0 h 1587"/>
                <a:gd name="T14" fmla="*/ 0 w 1588"/>
                <a:gd name="T15" fmla="*/ 0 h 1587"/>
                <a:gd name="T16" fmla="*/ 0 w 1588"/>
                <a:gd name="T17" fmla="*/ 0 h 1587"/>
                <a:gd name="T18" fmla="*/ 0 w 1588"/>
                <a:gd name="T19" fmla="*/ 0 h 1587"/>
                <a:gd name="T20" fmla="*/ 0 w 1588"/>
                <a:gd name="T21" fmla="*/ 0 h 1587"/>
                <a:gd name="T22" fmla="*/ 0 w 1588"/>
                <a:gd name="T23" fmla="*/ 0 h 1587"/>
                <a:gd name="T24" fmla="*/ 0 w 1588"/>
                <a:gd name="T25" fmla="*/ 0 h 1587"/>
                <a:gd name="T26" fmla="*/ 0 w 1588"/>
                <a:gd name="T27" fmla="*/ 0 h 1587"/>
                <a:gd name="T28" fmla="*/ 0 w 1588"/>
                <a:gd name="T29" fmla="*/ 0 h 1587"/>
                <a:gd name="T30" fmla="*/ 0 w 1588"/>
                <a:gd name="T31" fmla="*/ 0 h 1587"/>
                <a:gd name="T32" fmla="*/ 0 w 1588"/>
                <a:gd name="T33" fmla="*/ 0 h 1587"/>
                <a:gd name="T34" fmla="*/ 0 w 1588"/>
                <a:gd name="T35" fmla="*/ 0 h 15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88"/>
                <a:gd name="T55" fmla="*/ 0 h 1587"/>
                <a:gd name="T56" fmla="*/ 1588 w 1588"/>
                <a:gd name="T57" fmla="*/ 1587 h 158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88" h="1587">
                  <a:moveTo>
                    <a:pt x="0" y="0"/>
                  </a:move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6" name="Freeform 85"/>
            <p:cNvSpPr>
              <a:spLocks/>
            </p:cNvSpPr>
            <p:nvPr/>
          </p:nvSpPr>
          <p:spPr bwMode="auto">
            <a:xfrm>
              <a:off x="6779973" y="6333957"/>
              <a:ext cx="2167" cy="4466"/>
            </a:xfrm>
            <a:custGeom>
              <a:avLst/>
              <a:gdLst>
                <a:gd name="T0" fmla="*/ 0 w 1587"/>
                <a:gd name="T1" fmla="*/ 2 h 2"/>
                <a:gd name="T2" fmla="*/ 0 w 1587"/>
                <a:gd name="T3" fmla="*/ 2 h 2"/>
                <a:gd name="T4" fmla="*/ 0 w 1587"/>
                <a:gd name="T5" fmla="*/ 2 h 2"/>
                <a:gd name="T6" fmla="*/ 0 w 1587"/>
                <a:gd name="T7" fmla="*/ 2 h 2"/>
                <a:gd name="T8" fmla="*/ 0 w 1587"/>
                <a:gd name="T9" fmla="*/ 2 h 2"/>
                <a:gd name="T10" fmla="*/ 0 w 1587"/>
                <a:gd name="T11" fmla="*/ 2 h 2"/>
                <a:gd name="T12" fmla="*/ 0 w 1587"/>
                <a:gd name="T13" fmla="*/ 2 h 2"/>
                <a:gd name="T14" fmla="*/ 0 w 1587"/>
                <a:gd name="T15" fmla="*/ 2 h 2"/>
                <a:gd name="T16" fmla="*/ 0 w 1587"/>
                <a:gd name="T17" fmla="*/ 2 h 2"/>
                <a:gd name="T18" fmla="*/ 0 w 1587"/>
                <a:gd name="T19" fmla="*/ 2 h 2"/>
                <a:gd name="T20" fmla="*/ 0 w 1587"/>
                <a:gd name="T21" fmla="*/ 2 h 2"/>
                <a:gd name="T22" fmla="*/ 0 w 1587"/>
                <a:gd name="T23" fmla="*/ 0 h 2"/>
                <a:gd name="T24" fmla="*/ 0 w 1587"/>
                <a:gd name="T25" fmla="*/ 0 h 2"/>
                <a:gd name="T26" fmla="*/ 0 w 1587"/>
                <a:gd name="T27" fmla="*/ 0 h 2"/>
                <a:gd name="T28" fmla="*/ 0 w 1587"/>
                <a:gd name="T29" fmla="*/ 2 h 2"/>
                <a:gd name="T30" fmla="*/ 0 w 1587"/>
                <a:gd name="T31" fmla="*/ 2 h 2"/>
                <a:gd name="T32" fmla="*/ 0 w 1587"/>
                <a:gd name="T33" fmla="*/ 2 h 2"/>
                <a:gd name="T34" fmla="*/ 0 w 1587"/>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87"/>
                <a:gd name="T55" fmla="*/ 0 h 2"/>
                <a:gd name="T56" fmla="*/ 1587 w 1587"/>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87" h="2">
                  <a:moveTo>
                    <a:pt x="0" y="2"/>
                  </a:moveTo>
                  <a:lnTo>
                    <a:pt x="0" y="2"/>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7" name="Freeform 86"/>
            <p:cNvSpPr>
              <a:spLocks/>
            </p:cNvSpPr>
            <p:nvPr/>
          </p:nvSpPr>
          <p:spPr bwMode="auto">
            <a:xfrm>
              <a:off x="6654249" y="6150824"/>
              <a:ext cx="4336" cy="4466"/>
            </a:xfrm>
            <a:custGeom>
              <a:avLst/>
              <a:gdLst>
                <a:gd name="T0" fmla="*/ 0 w 2"/>
                <a:gd name="T1" fmla="*/ 0 h 2"/>
                <a:gd name="T2" fmla="*/ 0 w 2"/>
                <a:gd name="T3" fmla="*/ 2 h 2"/>
                <a:gd name="T4" fmla="*/ 0 w 2"/>
                <a:gd name="T5" fmla="*/ 2 h 2"/>
                <a:gd name="T6" fmla="*/ 0 w 2"/>
                <a:gd name="T7" fmla="*/ 2 h 2"/>
                <a:gd name="T8" fmla="*/ 0 w 2"/>
                <a:gd name="T9" fmla="*/ 2 h 2"/>
                <a:gd name="T10" fmla="*/ 2 w 2"/>
                <a:gd name="T11" fmla="*/ 2 h 2"/>
                <a:gd name="T12" fmla="*/ 2 w 2"/>
                <a:gd name="T13" fmla="*/ 2 h 2"/>
                <a:gd name="T14" fmla="*/ 2 w 2"/>
                <a:gd name="T15" fmla="*/ 2 h 2"/>
                <a:gd name="T16" fmla="*/ 2 w 2"/>
                <a:gd name="T17" fmla="*/ 0 h 2"/>
                <a:gd name="T18" fmla="*/ 2 w 2"/>
                <a:gd name="T19" fmla="*/ 0 h 2"/>
                <a:gd name="T20" fmla="*/ 2 w 2"/>
                <a:gd name="T21" fmla="*/ 0 h 2"/>
                <a:gd name="T22" fmla="*/ 2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0"/>
                  </a:moveTo>
                  <a:lnTo>
                    <a:pt x="0" y="2"/>
                  </a:lnTo>
                  <a:lnTo>
                    <a:pt x="2" y="2"/>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8" name="Freeform 87"/>
            <p:cNvSpPr>
              <a:spLocks/>
            </p:cNvSpPr>
            <p:nvPr/>
          </p:nvSpPr>
          <p:spPr bwMode="auto">
            <a:xfrm>
              <a:off x="6673757" y="6144124"/>
              <a:ext cx="4336" cy="6699"/>
            </a:xfrm>
            <a:custGeom>
              <a:avLst/>
              <a:gdLst>
                <a:gd name="T0" fmla="*/ 0 w 2"/>
                <a:gd name="T1" fmla="*/ 3 h 3"/>
                <a:gd name="T2" fmla="*/ 0 w 2"/>
                <a:gd name="T3" fmla="*/ 3 h 3"/>
                <a:gd name="T4" fmla="*/ 0 w 2"/>
                <a:gd name="T5" fmla="*/ 3 h 3"/>
                <a:gd name="T6" fmla="*/ 2 w 2"/>
                <a:gd name="T7" fmla="*/ 3 h 3"/>
                <a:gd name="T8" fmla="*/ 2 w 2"/>
                <a:gd name="T9" fmla="*/ 3 h 3"/>
                <a:gd name="T10" fmla="*/ 2 w 2"/>
                <a:gd name="T11" fmla="*/ 3 h 3"/>
                <a:gd name="T12" fmla="*/ 2 w 2"/>
                <a:gd name="T13" fmla="*/ 3 h 3"/>
                <a:gd name="T14" fmla="*/ 2 w 2"/>
                <a:gd name="T15" fmla="*/ 3 h 3"/>
                <a:gd name="T16" fmla="*/ 2 w 2"/>
                <a:gd name="T17" fmla="*/ 3 h 3"/>
                <a:gd name="T18" fmla="*/ 2 w 2"/>
                <a:gd name="T19" fmla="*/ 0 h 3"/>
                <a:gd name="T20" fmla="*/ 2 w 2"/>
                <a:gd name="T21" fmla="*/ 0 h 3"/>
                <a:gd name="T22" fmla="*/ 2 w 2"/>
                <a:gd name="T23" fmla="*/ 0 h 3"/>
                <a:gd name="T24" fmla="*/ 2 w 2"/>
                <a:gd name="T25" fmla="*/ 0 h 3"/>
                <a:gd name="T26" fmla="*/ 2 w 2"/>
                <a:gd name="T27" fmla="*/ 0 h 3"/>
                <a:gd name="T28" fmla="*/ 0 w 2"/>
                <a:gd name="T29" fmla="*/ 0 h 3"/>
                <a:gd name="T30" fmla="*/ 0 w 2"/>
                <a:gd name="T31" fmla="*/ 0 h 3"/>
                <a:gd name="T32" fmla="*/ 0 w 2"/>
                <a:gd name="T33" fmla="*/ 3 h 3"/>
                <a:gd name="T34" fmla="*/ 0 w 2"/>
                <a:gd name="T35" fmla="*/ 3 h 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3"/>
                <a:gd name="T56" fmla="*/ 2 w 2"/>
                <a:gd name="T57" fmla="*/ 3 h 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3">
                  <a:moveTo>
                    <a:pt x="0" y="3"/>
                  </a:moveTo>
                  <a:lnTo>
                    <a:pt x="0" y="3"/>
                  </a:lnTo>
                  <a:lnTo>
                    <a:pt x="2" y="3"/>
                  </a:lnTo>
                  <a:lnTo>
                    <a:pt x="2" y="0"/>
                  </a:lnTo>
                  <a:lnTo>
                    <a:pt x="0" y="0"/>
                  </a:lnTo>
                  <a:lnTo>
                    <a:pt x="0" y="3"/>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49" name="Freeform 88"/>
            <p:cNvSpPr>
              <a:spLocks/>
            </p:cNvSpPr>
            <p:nvPr/>
          </p:nvSpPr>
          <p:spPr bwMode="auto">
            <a:xfrm>
              <a:off x="6691098" y="6139658"/>
              <a:ext cx="4336" cy="4466"/>
            </a:xfrm>
            <a:custGeom>
              <a:avLst/>
              <a:gdLst>
                <a:gd name="T0" fmla="*/ 0 w 2"/>
                <a:gd name="T1" fmla="*/ 2 h 2"/>
                <a:gd name="T2" fmla="*/ 0 w 2"/>
                <a:gd name="T3" fmla="*/ 2 h 2"/>
                <a:gd name="T4" fmla="*/ 0 w 2"/>
                <a:gd name="T5" fmla="*/ 2 h 2"/>
                <a:gd name="T6" fmla="*/ 0 w 2"/>
                <a:gd name="T7" fmla="*/ 2 h 2"/>
                <a:gd name="T8" fmla="*/ 0 w 2"/>
                <a:gd name="T9" fmla="*/ 2 h 2"/>
                <a:gd name="T10" fmla="*/ 2 w 2"/>
                <a:gd name="T11" fmla="*/ 2 h 2"/>
                <a:gd name="T12" fmla="*/ 2 w 2"/>
                <a:gd name="T13" fmla="*/ 2 h 2"/>
                <a:gd name="T14" fmla="*/ 2 w 2"/>
                <a:gd name="T15" fmla="*/ 2 h 2"/>
                <a:gd name="T16" fmla="*/ 2 w 2"/>
                <a:gd name="T17" fmla="*/ 2 h 2"/>
                <a:gd name="T18" fmla="*/ 2 w 2"/>
                <a:gd name="T19" fmla="*/ 2 h 2"/>
                <a:gd name="T20" fmla="*/ 2 w 2"/>
                <a:gd name="T21" fmla="*/ 2 h 2"/>
                <a:gd name="T22" fmla="*/ 2 w 2"/>
                <a:gd name="T23" fmla="*/ 0 h 2"/>
                <a:gd name="T24" fmla="*/ 0 w 2"/>
                <a:gd name="T25" fmla="*/ 0 h 2"/>
                <a:gd name="T26" fmla="*/ 0 w 2"/>
                <a:gd name="T27" fmla="*/ 0 h 2"/>
                <a:gd name="T28" fmla="*/ 0 w 2"/>
                <a:gd name="T29" fmla="*/ 2 h 2"/>
                <a:gd name="T30" fmla="*/ 0 w 2"/>
                <a:gd name="T31" fmla="*/ 2 h 2"/>
                <a:gd name="T32" fmla="*/ 0 w 2"/>
                <a:gd name="T33" fmla="*/ 2 h 2"/>
                <a:gd name="T34" fmla="*/ 0 w 2"/>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2"/>
                  </a:moveTo>
                  <a:lnTo>
                    <a:pt x="0" y="2"/>
                  </a:lnTo>
                  <a:lnTo>
                    <a:pt x="2" y="2"/>
                  </a:lnTo>
                  <a:lnTo>
                    <a:pt x="2" y="0"/>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50" name="Freeform 89"/>
            <p:cNvSpPr>
              <a:spLocks/>
            </p:cNvSpPr>
            <p:nvPr/>
          </p:nvSpPr>
          <p:spPr bwMode="auto">
            <a:xfrm>
              <a:off x="6695433" y="6150824"/>
              <a:ext cx="10839" cy="4466"/>
            </a:xfrm>
            <a:custGeom>
              <a:avLst/>
              <a:gdLst>
                <a:gd name="T0" fmla="*/ 0 w 5"/>
                <a:gd name="T1" fmla="*/ 2 h 2"/>
                <a:gd name="T2" fmla="*/ 0 w 5"/>
                <a:gd name="T3" fmla="*/ 2 h 2"/>
                <a:gd name="T4" fmla="*/ 0 w 5"/>
                <a:gd name="T5" fmla="*/ 2 h 2"/>
                <a:gd name="T6" fmla="*/ 3 w 5"/>
                <a:gd name="T7" fmla="*/ 2 h 2"/>
                <a:gd name="T8" fmla="*/ 3 w 5"/>
                <a:gd name="T9" fmla="*/ 2 h 2"/>
                <a:gd name="T10" fmla="*/ 3 w 5"/>
                <a:gd name="T11" fmla="*/ 2 h 2"/>
                <a:gd name="T12" fmla="*/ 3 w 5"/>
                <a:gd name="T13" fmla="*/ 2 h 2"/>
                <a:gd name="T14" fmla="*/ 5 w 5"/>
                <a:gd name="T15" fmla="*/ 2 h 2"/>
                <a:gd name="T16" fmla="*/ 5 w 5"/>
                <a:gd name="T17" fmla="*/ 2 h 2"/>
                <a:gd name="T18" fmla="*/ 5 w 5"/>
                <a:gd name="T19" fmla="*/ 0 h 2"/>
                <a:gd name="T20" fmla="*/ 3 w 5"/>
                <a:gd name="T21" fmla="*/ 0 h 2"/>
                <a:gd name="T22" fmla="*/ 3 w 5"/>
                <a:gd name="T23" fmla="*/ 0 h 2"/>
                <a:gd name="T24" fmla="*/ 3 w 5"/>
                <a:gd name="T25" fmla="*/ 0 h 2"/>
                <a:gd name="T26" fmla="*/ 3 w 5"/>
                <a:gd name="T27" fmla="*/ 0 h 2"/>
                <a:gd name="T28" fmla="*/ 0 w 5"/>
                <a:gd name="T29" fmla="*/ 0 h 2"/>
                <a:gd name="T30" fmla="*/ 0 w 5"/>
                <a:gd name="T31" fmla="*/ 0 h 2"/>
                <a:gd name="T32" fmla="*/ 0 w 5"/>
                <a:gd name="T33" fmla="*/ 2 h 2"/>
                <a:gd name="T34" fmla="*/ 0 w 5"/>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2"/>
                <a:gd name="T56" fmla="*/ 5 w 5"/>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2">
                  <a:moveTo>
                    <a:pt x="0" y="2"/>
                  </a:moveTo>
                  <a:lnTo>
                    <a:pt x="0" y="2"/>
                  </a:lnTo>
                  <a:lnTo>
                    <a:pt x="3" y="2"/>
                  </a:lnTo>
                  <a:lnTo>
                    <a:pt x="5" y="2"/>
                  </a:lnTo>
                  <a:lnTo>
                    <a:pt x="5" y="0"/>
                  </a:lnTo>
                  <a:lnTo>
                    <a:pt x="3" y="0"/>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51" name="Freeform 90"/>
            <p:cNvSpPr>
              <a:spLocks/>
            </p:cNvSpPr>
            <p:nvPr/>
          </p:nvSpPr>
          <p:spPr bwMode="auto">
            <a:xfrm>
              <a:off x="6678092" y="6159756"/>
              <a:ext cx="4336" cy="2234"/>
            </a:xfrm>
            <a:custGeom>
              <a:avLst/>
              <a:gdLst>
                <a:gd name="T0" fmla="*/ 0 w 2"/>
                <a:gd name="T1" fmla="*/ 0 h 1588"/>
                <a:gd name="T2" fmla="*/ 0 w 2"/>
                <a:gd name="T3" fmla="*/ 0 h 1588"/>
                <a:gd name="T4" fmla="*/ 0 w 2"/>
                <a:gd name="T5" fmla="*/ 0 h 1588"/>
                <a:gd name="T6" fmla="*/ 0 w 2"/>
                <a:gd name="T7" fmla="*/ 0 h 1588"/>
                <a:gd name="T8" fmla="*/ 2 w 2"/>
                <a:gd name="T9" fmla="*/ 0 h 1588"/>
                <a:gd name="T10" fmla="*/ 2 w 2"/>
                <a:gd name="T11" fmla="*/ 0 h 1588"/>
                <a:gd name="T12" fmla="*/ 2 w 2"/>
                <a:gd name="T13" fmla="*/ 0 h 1588"/>
                <a:gd name="T14" fmla="*/ 2 w 2"/>
                <a:gd name="T15" fmla="*/ 0 h 1588"/>
                <a:gd name="T16" fmla="*/ 2 w 2"/>
                <a:gd name="T17" fmla="*/ 0 h 1588"/>
                <a:gd name="T18" fmla="*/ 2 w 2"/>
                <a:gd name="T19" fmla="*/ 0 h 1588"/>
                <a:gd name="T20" fmla="*/ 2 w 2"/>
                <a:gd name="T21" fmla="*/ 0 h 1588"/>
                <a:gd name="T22" fmla="*/ 2 w 2"/>
                <a:gd name="T23" fmla="*/ 0 h 1588"/>
                <a:gd name="T24" fmla="*/ 2 w 2"/>
                <a:gd name="T25" fmla="*/ 0 h 1588"/>
                <a:gd name="T26" fmla="*/ 0 w 2"/>
                <a:gd name="T27" fmla="*/ 0 h 1588"/>
                <a:gd name="T28" fmla="*/ 0 w 2"/>
                <a:gd name="T29" fmla="*/ 0 h 1588"/>
                <a:gd name="T30" fmla="*/ 0 w 2"/>
                <a:gd name="T31" fmla="*/ 0 h 1588"/>
                <a:gd name="T32" fmla="*/ 0 w 2"/>
                <a:gd name="T33" fmla="*/ 0 h 1588"/>
                <a:gd name="T34" fmla="*/ 0 w 2"/>
                <a:gd name="T35" fmla="*/ 0 h 15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1588"/>
                <a:gd name="T56" fmla="*/ 2 w 2"/>
                <a:gd name="T57" fmla="*/ 1588 h 15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1588">
                  <a:moveTo>
                    <a:pt x="0" y="0"/>
                  </a:moveTo>
                  <a:lnTo>
                    <a:pt x="0" y="0"/>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75853" name="Rectangle 94"/>
            <p:cNvSpPr>
              <a:spLocks noChangeArrowheads="1"/>
            </p:cNvSpPr>
            <p:nvPr/>
          </p:nvSpPr>
          <p:spPr bwMode="auto">
            <a:xfrm>
              <a:off x="7159521" y="4444564"/>
              <a:ext cx="1847583" cy="1107997"/>
            </a:xfrm>
            <a:prstGeom prst="rect">
              <a:avLst/>
            </a:prstGeom>
            <a:noFill/>
            <a:ln w="9525">
              <a:noFill/>
              <a:miter lim="800000"/>
              <a:headEnd/>
              <a:tailEnd/>
            </a:ln>
          </p:spPr>
          <p:txBody>
            <a:bodyPr wrap="square" lIns="0" tIns="0" rIns="0" bIns="0">
              <a:prstTxWarp prst="textNoShape">
                <a:avLst/>
              </a:prstTxWarp>
              <a:spAutoFit/>
            </a:bodyPr>
            <a:lstStyle/>
            <a:p>
              <a:pPr algn="ctr"/>
              <a:r>
                <a:rPr lang="en-US" dirty="0">
                  <a:solidFill>
                    <a:srgbClr val="000000"/>
                  </a:solidFill>
                  <a:latin typeface="Arial" charset="0"/>
                </a:rPr>
                <a:t>arriving DHCP </a:t>
              </a:r>
            </a:p>
            <a:p>
              <a:pPr algn="ctr"/>
              <a:r>
                <a:rPr lang="en-US" dirty="0">
                  <a:solidFill>
                    <a:srgbClr val="000000"/>
                  </a:solidFill>
                  <a:latin typeface="Arial" charset="0"/>
                </a:rPr>
                <a:t>client needs</a:t>
              </a:r>
            </a:p>
            <a:p>
              <a:pPr algn="ctr"/>
              <a:r>
                <a:rPr lang="en-US" dirty="0">
                  <a:solidFill>
                    <a:srgbClr val="000000"/>
                  </a:solidFill>
                  <a:latin typeface="Arial" charset="0"/>
                </a:rPr>
                <a:t>address in this</a:t>
              </a:r>
            </a:p>
            <a:p>
              <a:pPr algn="ctr"/>
              <a:r>
                <a:rPr lang="en-US" dirty="0">
                  <a:solidFill>
                    <a:srgbClr val="000000"/>
                  </a:solidFill>
                  <a:latin typeface="Arial" charset="0"/>
                </a:rPr>
                <a:t>network</a:t>
              </a:r>
              <a:endParaRPr lang="en-US" dirty="0">
                <a:solidFill>
                  <a:srgbClr val="000000"/>
                </a:solidFill>
              </a:endParaRPr>
            </a:p>
          </p:txBody>
        </p:sp>
        <p:sp>
          <p:nvSpPr>
            <p:cNvPr id="75854" name="Freeform 95"/>
            <p:cNvSpPr>
              <a:spLocks noEditPoints="1"/>
            </p:cNvSpPr>
            <p:nvPr/>
          </p:nvSpPr>
          <p:spPr bwMode="auto">
            <a:xfrm>
              <a:off x="6066817" y="3866133"/>
              <a:ext cx="964600" cy="241199"/>
            </a:xfrm>
            <a:custGeom>
              <a:avLst/>
              <a:gdLst>
                <a:gd name="T0" fmla="*/ 439 w 445"/>
                <a:gd name="T1" fmla="*/ 63 h 108"/>
                <a:gd name="T2" fmla="*/ 88 w 445"/>
                <a:gd name="T3" fmla="*/ 63 h 108"/>
                <a:gd name="T4" fmla="*/ 86 w 445"/>
                <a:gd name="T5" fmla="*/ 60 h 108"/>
                <a:gd name="T6" fmla="*/ 84 w 445"/>
                <a:gd name="T7" fmla="*/ 60 h 108"/>
                <a:gd name="T8" fmla="*/ 82 w 445"/>
                <a:gd name="T9" fmla="*/ 58 h 108"/>
                <a:gd name="T10" fmla="*/ 82 w 445"/>
                <a:gd name="T11" fmla="*/ 54 h 108"/>
                <a:gd name="T12" fmla="*/ 82 w 445"/>
                <a:gd name="T13" fmla="*/ 52 h 108"/>
                <a:gd name="T14" fmla="*/ 84 w 445"/>
                <a:gd name="T15" fmla="*/ 50 h 108"/>
                <a:gd name="T16" fmla="*/ 86 w 445"/>
                <a:gd name="T17" fmla="*/ 50 h 108"/>
                <a:gd name="T18" fmla="*/ 88 w 445"/>
                <a:gd name="T19" fmla="*/ 48 h 108"/>
                <a:gd name="T20" fmla="*/ 439 w 445"/>
                <a:gd name="T21" fmla="*/ 48 h 108"/>
                <a:gd name="T22" fmla="*/ 441 w 445"/>
                <a:gd name="T23" fmla="*/ 50 h 108"/>
                <a:gd name="T24" fmla="*/ 443 w 445"/>
                <a:gd name="T25" fmla="*/ 50 h 108"/>
                <a:gd name="T26" fmla="*/ 445 w 445"/>
                <a:gd name="T27" fmla="*/ 52 h 108"/>
                <a:gd name="T28" fmla="*/ 445 w 445"/>
                <a:gd name="T29" fmla="*/ 54 h 108"/>
                <a:gd name="T30" fmla="*/ 445 w 445"/>
                <a:gd name="T31" fmla="*/ 58 h 108"/>
                <a:gd name="T32" fmla="*/ 443 w 445"/>
                <a:gd name="T33" fmla="*/ 60 h 108"/>
                <a:gd name="T34" fmla="*/ 441 w 445"/>
                <a:gd name="T35" fmla="*/ 60 h 108"/>
                <a:gd name="T36" fmla="*/ 439 w 445"/>
                <a:gd name="T37" fmla="*/ 63 h 108"/>
                <a:gd name="T38" fmla="*/ 439 w 445"/>
                <a:gd name="T39" fmla="*/ 63 h 108"/>
                <a:gd name="T40" fmla="*/ 107 w 445"/>
                <a:gd name="T41" fmla="*/ 108 h 108"/>
                <a:gd name="T42" fmla="*/ 0 w 445"/>
                <a:gd name="T43" fmla="*/ 54 h 108"/>
                <a:gd name="T44" fmla="*/ 107 w 445"/>
                <a:gd name="T45" fmla="*/ 0 h 108"/>
                <a:gd name="T46" fmla="*/ 107 w 445"/>
                <a:gd name="T47" fmla="*/ 108 h 10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45"/>
                <a:gd name="T73" fmla="*/ 0 h 108"/>
                <a:gd name="T74" fmla="*/ 445 w 445"/>
                <a:gd name="T75" fmla="*/ 108 h 10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45" h="108">
                  <a:moveTo>
                    <a:pt x="439" y="63"/>
                  </a:moveTo>
                  <a:lnTo>
                    <a:pt x="88" y="63"/>
                  </a:lnTo>
                  <a:lnTo>
                    <a:pt x="86" y="60"/>
                  </a:lnTo>
                  <a:lnTo>
                    <a:pt x="84" y="60"/>
                  </a:lnTo>
                  <a:lnTo>
                    <a:pt x="82" y="58"/>
                  </a:lnTo>
                  <a:lnTo>
                    <a:pt x="82" y="54"/>
                  </a:lnTo>
                  <a:lnTo>
                    <a:pt x="82" y="52"/>
                  </a:lnTo>
                  <a:lnTo>
                    <a:pt x="84" y="50"/>
                  </a:lnTo>
                  <a:lnTo>
                    <a:pt x="86" y="50"/>
                  </a:lnTo>
                  <a:lnTo>
                    <a:pt x="88" y="48"/>
                  </a:lnTo>
                  <a:lnTo>
                    <a:pt x="439" y="48"/>
                  </a:lnTo>
                  <a:lnTo>
                    <a:pt x="441" y="50"/>
                  </a:lnTo>
                  <a:lnTo>
                    <a:pt x="443" y="50"/>
                  </a:lnTo>
                  <a:lnTo>
                    <a:pt x="445" y="52"/>
                  </a:lnTo>
                  <a:lnTo>
                    <a:pt x="445" y="54"/>
                  </a:lnTo>
                  <a:lnTo>
                    <a:pt x="445" y="58"/>
                  </a:lnTo>
                  <a:lnTo>
                    <a:pt x="443" y="60"/>
                  </a:lnTo>
                  <a:lnTo>
                    <a:pt x="441" y="60"/>
                  </a:lnTo>
                  <a:lnTo>
                    <a:pt x="439" y="63"/>
                  </a:lnTo>
                  <a:close/>
                  <a:moveTo>
                    <a:pt x="107" y="108"/>
                  </a:moveTo>
                  <a:lnTo>
                    <a:pt x="0" y="54"/>
                  </a:lnTo>
                  <a:lnTo>
                    <a:pt x="107" y="0"/>
                  </a:lnTo>
                  <a:lnTo>
                    <a:pt x="107" y="108"/>
                  </a:lnTo>
                  <a:close/>
                </a:path>
              </a:pathLst>
            </a:custGeom>
            <a:solidFill>
              <a:srgbClr val="FF0000"/>
            </a:solidFill>
            <a:ln w="3175">
              <a:solidFill>
                <a:srgbClr val="FF0000"/>
              </a:solidFill>
              <a:round/>
              <a:headEnd/>
              <a:tailEnd/>
            </a:ln>
          </p:spPr>
          <p:txBody>
            <a:bodyPr lIns="101882" tIns="50941" rIns="101882" bIns="50941">
              <a:prstTxWarp prst="textNoShape">
                <a:avLst/>
              </a:prstTxWarp>
            </a:bodyPr>
            <a:lstStyle/>
            <a:p>
              <a:pPr algn="ctr"/>
              <a:endParaRPr lang="en-US"/>
            </a:p>
          </p:txBody>
        </p:sp>
        <p:pic>
          <p:nvPicPr>
            <p:cNvPr id="99" name="Picture 98"/>
            <p:cNvPicPr>
              <a:picLocks noChangeAspect="1"/>
            </p:cNvPicPr>
            <p:nvPr/>
          </p:nvPicPr>
          <p:blipFill>
            <a:blip r:embed="rId3" cstate="print"/>
            <a:stretch>
              <a:fillRect/>
            </a:stretch>
          </p:blipFill>
          <p:spPr>
            <a:xfrm>
              <a:off x="4652557" y="2775563"/>
              <a:ext cx="662568" cy="662568"/>
            </a:xfrm>
            <a:prstGeom prst="rect">
              <a:avLst/>
            </a:prstGeom>
          </p:spPr>
        </p:pic>
        <p:pic>
          <p:nvPicPr>
            <p:cNvPr id="100" name="Picture 99"/>
            <p:cNvPicPr>
              <a:picLocks noChangeAspect="1"/>
            </p:cNvPicPr>
            <p:nvPr/>
          </p:nvPicPr>
          <p:blipFill>
            <a:blip r:embed="rId4" cstate="print"/>
            <a:stretch>
              <a:fillRect/>
            </a:stretch>
          </p:blipFill>
          <p:spPr>
            <a:xfrm>
              <a:off x="1030469" y="2426062"/>
              <a:ext cx="697154" cy="697154"/>
            </a:xfrm>
            <a:prstGeom prst="rect">
              <a:avLst/>
            </a:prstGeom>
          </p:spPr>
        </p:pic>
        <p:pic>
          <p:nvPicPr>
            <p:cNvPr id="101" name="Picture 100"/>
            <p:cNvPicPr>
              <a:picLocks noChangeAspect="1"/>
            </p:cNvPicPr>
            <p:nvPr/>
          </p:nvPicPr>
          <p:blipFill>
            <a:blip r:embed="rId5" cstate="print"/>
            <a:srcRect t="9074" r="3186" b="7966"/>
            <a:stretch>
              <a:fillRect/>
            </a:stretch>
          </p:blipFill>
          <p:spPr>
            <a:xfrm flipH="1">
              <a:off x="6991114" y="3479158"/>
              <a:ext cx="993181" cy="851053"/>
            </a:xfrm>
            <a:prstGeom prst="rect">
              <a:avLst/>
            </a:prstGeom>
          </p:spPr>
        </p:pic>
        <p:pic>
          <p:nvPicPr>
            <p:cNvPr id="102" name="Picture 101"/>
            <p:cNvPicPr>
              <a:picLocks noChangeAspect="1"/>
            </p:cNvPicPr>
            <p:nvPr/>
          </p:nvPicPr>
          <p:blipFill>
            <a:blip r:embed="rId6" cstate="print"/>
            <a:srcRect l="8864" t="13046" r="11530" b="13851"/>
            <a:stretch>
              <a:fillRect/>
            </a:stretch>
          </p:blipFill>
          <p:spPr>
            <a:xfrm>
              <a:off x="3327649" y="3771191"/>
              <a:ext cx="830960" cy="636647"/>
            </a:xfrm>
            <a:prstGeom prst="rect">
              <a:avLst/>
            </a:prstGeom>
          </p:spPr>
        </p:pic>
        <p:pic>
          <p:nvPicPr>
            <p:cNvPr id="103" name="Picture 102"/>
            <p:cNvPicPr>
              <a:picLocks noChangeAspect="1"/>
            </p:cNvPicPr>
            <p:nvPr/>
          </p:nvPicPr>
          <p:blipFill>
            <a:blip r:embed="rId4" cstate="print"/>
            <a:stretch>
              <a:fillRect/>
            </a:stretch>
          </p:blipFill>
          <p:spPr>
            <a:xfrm>
              <a:off x="962553" y="4315022"/>
              <a:ext cx="697154" cy="697154"/>
            </a:xfrm>
            <a:prstGeom prst="rect">
              <a:avLst/>
            </a:prstGeom>
          </p:spPr>
        </p:pic>
        <p:pic>
          <p:nvPicPr>
            <p:cNvPr id="104" name="Picture 103"/>
            <p:cNvPicPr>
              <a:picLocks noChangeAspect="1"/>
            </p:cNvPicPr>
            <p:nvPr/>
          </p:nvPicPr>
          <p:blipFill>
            <a:blip r:embed="rId4" cstate="print"/>
            <a:stretch>
              <a:fillRect/>
            </a:stretch>
          </p:blipFill>
          <p:spPr>
            <a:xfrm>
              <a:off x="5819349" y="4584056"/>
              <a:ext cx="697154" cy="697154"/>
            </a:xfrm>
            <a:prstGeom prst="rect">
              <a:avLst/>
            </a:prstGeom>
          </p:spPr>
        </p:pic>
        <p:pic>
          <p:nvPicPr>
            <p:cNvPr id="105" name="Picture 104"/>
            <p:cNvPicPr>
              <a:picLocks noChangeAspect="1"/>
            </p:cNvPicPr>
            <p:nvPr/>
          </p:nvPicPr>
          <p:blipFill>
            <a:blip r:embed="rId4" cstate="print"/>
            <a:stretch>
              <a:fillRect/>
            </a:stretch>
          </p:blipFill>
          <p:spPr>
            <a:xfrm>
              <a:off x="995199" y="3388681"/>
              <a:ext cx="697154" cy="697154"/>
            </a:xfrm>
            <a:prstGeom prst="rect">
              <a:avLst/>
            </a:prstGeom>
          </p:spPr>
        </p:pic>
        <p:pic>
          <p:nvPicPr>
            <p:cNvPr id="106" name="Picture 105"/>
            <p:cNvPicPr>
              <a:picLocks noChangeAspect="1"/>
            </p:cNvPicPr>
            <p:nvPr/>
          </p:nvPicPr>
          <p:blipFill>
            <a:blip r:embed="rId4" cstate="print"/>
            <a:stretch>
              <a:fillRect/>
            </a:stretch>
          </p:blipFill>
          <p:spPr>
            <a:xfrm>
              <a:off x="5890873" y="2802392"/>
              <a:ext cx="697154" cy="697154"/>
            </a:xfrm>
            <a:prstGeom prst="rect">
              <a:avLst/>
            </a:prstGeom>
          </p:spPr>
        </p:pic>
        <p:pic>
          <p:nvPicPr>
            <p:cNvPr id="107" name="Picture 106"/>
            <p:cNvPicPr>
              <a:picLocks noChangeAspect="1"/>
            </p:cNvPicPr>
            <p:nvPr/>
          </p:nvPicPr>
          <p:blipFill>
            <a:blip r:embed="rId4" cstate="print"/>
            <a:stretch>
              <a:fillRect/>
            </a:stretch>
          </p:blipFill>
          <p:spPr>
            <a:xfrm>
              <a:off x="4190024" y="5650353"/>
              <a:ext cx="697154" cy="697154"/>
            </a:xfrm>
            <a:prstGeom prst="rect">
              <a:avLst/>
            </a:prstGeom>
          </p:spPr>
        </p:pic>
        <p:pic>
          <p:nvPicPr>
            <p:cNvPr id="108" name="Picture 107"/>
            <p:cNvPicPr>
              <a:picLocks noChangeAspect="1"/>
            </p:cNvPicPr>
            <p:nvPr/>
          </p:nvPicPr>
          <p:blipFill>
            <a:blip r:embed="rId4" cstate="print"/>
            <a:stretch>
              <a:fillRect/>
            </a:stretch>
          </p:blipFill>
          <p:spPr>
            <a:xfrm>
              <a:off x="2411415" y="5647240"/>
              <a:ext cx="697154" cy="697154"/>
            </a:xfrm>
            <a:prstGeom prst="rect">
              <a:avLst/>
            </a:prstGeom>
          </p:spPr>
        </p:pic>
        <p:sp>
          <p:nvSpPr>
            <p:cNvPr id="75858" name="Text Box 59"/>
            <p:cNvSpPr txBox="1">
              <a:spLocks noChangeArrowheads="1"/>
            </p:cNvSpPr>
            <p:nvPr/>
          </p:nvSpPr>
          <p:spPr bwMode="auto">
            <a:xfrm>
              <a:off x="976109" y="4321382"/>
              <a:ext cx="378078" cy="430887"/>
            </a:xfrm>
            <a:prstGeom prst="rect">
              <a:avLst/>
            </a:prstGeom>
            <a:noFill/>
            <a:ln w="9525">
              <a:noFill/>
              <a:miter lim="800000"/>
              <a:headEnd/>
              <a:tailEnd/>
            </a:ln>
          </p:spPr>
          <p:txBody>
            <a:bodyPr wrap="none">
              <a:prstTxWarp prst="textNoShape">
                <a:avLst/>
              </a:prstTxWarp>
              <a:spAutoFit/>
            </a:bodyPr>
            <a:lstStyle/>
            <a:p>
              <a:pPr algn="ctr"/>
              <a:r>
                <a:rPr lang="en-US" sz="2200" dirty="0">
                  <a:solidFill>
                    <a:srgbClr val="000000"/>
                  </a:solidFill>
                  <a:latin typeface="+mn-lt"/>
                </a:rPr>
                <a:t>B</a:t>
              </a:r>
              <a:endParaRPr lang="en-US" dirty="0">
                <a:solidFill>
                  <a:srgbClr val="000000"/>
                </a:solidFill>
                <a:latin typeface="+mn-lt"/>
              </a:endParaRPr>
            </a:p>
          </p:txBody>
        </p:sp>
        <p:sp>
          <p:nvSpPr>
            <p:cNvPr id="111" name="Text Box 59"/>
            <p:cNvSpPr txBox="1">
              <a:spLocks noChangeArrowheads="1"/>
            </p:cNvSpPr>
            <p:nvPr/>
          </p:nvSpPr>
          <p:spPr bwMode="auto">
            <a:xfrm>
              <a:off x="5933466" y="4639142"/>
              <a:ext cx="378078" cy="430887"/>
            </a:xfrm>
            <a:prstGeom prst="rect">
              <a:avLst/>
            </a:prstGeom>
            <a:noFill/>
            <a:ln w="9525">
              <a:noFill/>
              <a:miter lim="800000"/>
              <a:headEnd/>
              <a:tailEnd/>
            </a:ln>
          </p:spPr>
          <p:txBody>
            <a:bodyPr wrap="none">
              <a:prstTxWarp prst="textNoShape">
                <a:avLst/>
              </a:prstTxWarp>
              <a:spAutoFit/>
            </a:bodyPr>
            <a:lstStyle/>
            <a:p>
              <a:pPr algn="ctr"/>
              <a:r>
                <a:rPr lang="en-US" sz="2200" dirty="0" smtClean="0">
                  <a:solidFill>
                    <a:srgbClr val="000000"/>
                  </a:solidFill>
                  <a:latin typeface="+mn-lt"/>
                </a:rPr>
                <a:t>C</a:t>
              </a:r>
              <a:endParaRPr lang="en-US" dirty="0">
                <a:solidFill>
                  <a:srgbClr val="000000"/>
                </a:solidFill>
                <a:latin typeface="+mn-lt"/>
              </a:endParaRPr>
            </a:p>
          </p:txBody>
        </p:sp>
        <p:sp>
          <p:nvSpPr>
            <p:cNvPr id="112" name="Text Box 59"/>
            <p:cNvSpPr txBox="1">
              <a:spLocks noChangeArrowheads="1"/>
            </p:cNvSpPr>
            <p:nvPr/>
          </p:nvSpPr>
          <p:spPr bwMode="auto">
            <a:xfrm>
              <a:off x="1070436" y="2432931"/>
              <a:ext cx="378078" cy="430887"/>
            </a:xfrm>
            <a:prstGeom prst="rect">
              <a:avLst/>
            </a:prstGeom>
            <a:noFill/>
            <a:ln w="9525">
              <a:noFill/>
              <a:miter lim="800000"/>
              <a:headEnd/>
              <a:tailEnd/>
            </a:ln>
          </p:spPr>
          <p:txBody>
            <a:bodyPr wrap="none">
              <a:prstTxWarp prst="textNoShape">
                <a:avLst/>
              </a:prstTxWarp>
              <a:spAutoFit/>
            </a:bodyPr>
            <a:lstStyle/>
            <a:p>
              <a:pPr algn="ctr"/>
              <a:r>
                <a:rPr lang="en-US" sz="2200" dirty="0" smtClean="0">
                  <a:solidFill>
                    <a:srgbClr val="000000"/>
                  </a:solidFill>
                  <a:latin typeface="+mn-lt"/>
                </a:rPr>
                <a:t>A</a:t>
              </a:r>
              <a:endParaRPr lang="en-US" dirty="0">
                <a:solidFill>
                  <a:srgbClr val="000000"/>
                </a:solidFill>
                <a:latin typeface="+mn-lt"/>
              </a:endParaRPr>
            </a:p>
          </p:txBody>
        </p:sp>
        <p:sp>
          <p:nvSpPr>
            <p:cNvPr id="75803" name="Text Box 32"/>
            <p:cNvSpPr txBox="1">
              <a:spLocks noChangeArrowheads="1"/>
            </p:cNvSpPr>
            <p:nvPr/>
          </p:nvSpPr>
          <p:spPr bwMode="auto">
            <a:xfrm>
              <a:off x="727699" y="4031096"/>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223.1.1.3</a:t>
              </a:r>
              <a:endParaRPr lang="en-US" dirty="0"/>
            </a:p>
          </p:txBody>
        </p:sp>
        <p:sp>
          <p:nvSpPr>
            <p:cNvPr id="75825" name="Line 64"/>
            <p:cNvSpPr>
              <a:spLocks noChangeShapeType="1"/>
            </p:cNvSpPr>
            <p:nvPr/>
          </p:nvSpPr>
          <p:spPr bwMode="auto">
            <a:xfrm>
              <a:off x="5004676" y="3372566"/>
              <a:ext cx="457372" cy="2234"/>
            </a:xfrm>
            <a:prstGeom prst="line">
              <a:avLst/>
            </a:prstGeom>
            <a:noFill/>
            <a:ln w="20638">
              <a:solidFill>
                <a:srgbClr val="000000"/>
              </a:solidFill>
              <a:round/>
              <a:headEnd/>
              <a:tailEnd/>
            </a:ln>
          </p:spPr>
          <p:txBody>
            <a:bodyPr lIns="101882" tIns="50941" rIns="101882" bIns="50941">
              <a:prstTxWarp prst="textNoShape">
                <a:avLst/>
              </a:prstTxWarp>
            </a:bodyPr>
            <a:lstStyle/>
            <a:p>
              <a:pPr algn="ctr"/>
              <a:endParaRPr lang="en-US"/>
            </a:p>
          </p:txBody>
        </p:sp>
        <p:sp>
          <p:nvSpPr>
            <p:cNvPr id="75816" name="Line 47"/>
            <p:cNvSpPr>
              <a:spLocks noChangeShapeType="1"/>
            </p:cNvSpPr>
            <p:nvPr/>
          </p:nvSpPr>
          <p:spPr bwMode="auto">
            <a:xfrm flipH="1" flipV="1">
              <a:off x="4454186" y="5400341"/>
              <a:ext cx="4336" cy="339465"/>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15" name="Line 46"/>
            <p:cNvSpPr>
              <a:spLocks noChangeShapeType="1"/>
            </p:cNvSpPr>
            <p:nvPr/>
          </p:nvSpPr>
          <p:spPr bwMode="auto">
            <a:xfrm flipH="1" flipV="1">
              <a:off x="2575806" y="5393641"/>
              <a:ext cx="4336" cy="339465"/>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75817" name="Text Box 50"/>
            <p:cNvSpPr txBox="1">
              <a:spLocks noChangeArrowheads="1"/>
            </p:cNvSpPr>
            <p:nvPr/>
          </p:nvSpPr>
          <p:spPr bwMode="auto">
            <a:xfrm>
              <a:off x="3330660" y="5382560"/>
              <a:ext cx="1217100"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223.1.3.2</a:t>
              </a:r>
              <a:endParaRPr lang="en-US" dirty="0"/>
            </a:p>
          </p:txBody>
        </p:sp>
      </p:grpSp>
      <p:sp>
        <p:nvSpPr>
          <p:cNvPr id="4" name="Slide Number Placeholder 3"/>
          <p:cNvSpPr>
            <a:spLocks noGrp="1"/>
          </p:cNvSpPr>
          <p:nvPr>
            <p:ph type="sldNum" sz="quarter" idx="10"/>
          </p:nvPr>
        </p:nvSpPr>
        <p:spPr/>
        <p:txBody>
          <a:bodyPr/>
          <a:lstStyle/>
          <a:p>
            <a:fld id="{E868FC65-E3BE-574C-AF7C-54ADBC4916D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0" name="Rectangle 2"/>
          <p:cNvSpPr>
            <a:spLocks noGrp="1" noChangeArrowheads="1"/>
          </p:cNvSpPr>
          <p:nvPr>
            <p:ph type="title"/>
          </p:nvPr>
        </p:nvSpPr>
        <p:spPr>
          <a:xfrm>
            <a:off x="0" y="361698"/>
            <a:ext cx="8549640" cy="1156865"/>
          </a:xfrm>
        </p:spPr>
        <p:txBody>
          <a:bodyPr/>
          <a:lstStyle/>
          <a:p>
            <a:r>
              <a:rPr lang="en-US" dirty="0"/>
              <a:t>DHCP</a:t>
            </a:r>
            <a:r>
              <a:rPr lang="en-US" dirty="0" smtClean="0"/>
              <a:t> Client-Server Scenario</a:t>
            </a:r>
            <a:endParaRPr lang="en-US" dirty="0"/>
          </a:p>
        </p:txBody>
      </p:sp>
      <p:grpSp>
        <p:nvGrpSpPr>
          <p:cNvPr id="2" name="Group 23"/>
          <p:cNvGrpSpPr/>
          <p:nvPr/>
        </p:nvGrpSpPr>
        <p:grpSpPr>
          <a:xfrm>
            <a:off x="380583" y="1461908"/>
            <a:ext cx="7742772" cy="6244342"/>
            <a:chOff x="1055222" y="1489181"/>
            <a:chExt cx="7742772" cy="6244342"/>
          </a:xfrm>
        </p:grpSpPr>
        <p:sp>
          <p:nvSpPr>
            <p:cNvPr id="77833" name="Text Box 7"/>
            <p:cNvSpPr txBox="1">
              <a:spLocks noChangeArrowheads="1"/>
            </p:cNvSpPr>
            <p:nvPr/>
          </p:nvSpPr>
          <p:spPr bwMode="auto">
            <a:xfrm>
              <a:off x="1055222" y="1489181"/>
              <a:ext cx="3292536" cy="410654"/>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sz="2000" dirty="0">
                  <a:latin typeface="+mn-lt"/>
                </a:rPr>
                <a:t>DHCP server: 223.1.2.5</a:t>
              </a:r>
            </a:p>
          </p:txBody>
        </p:sp>
        <p:sp>
          <p:nvSpPr>
            <p:cNvPr id="77834" name="Text Box 8"/>
            <p:cNvSpPr txBox="1">
              <a:spLocks noChangeArrowheads="1"/>
            </p:cNvSpPr>
            <p:nvPr/>
          </p:nvSpPr>
          <p:spPr bwMode="auto">
            <a:xfrm>
              <a:off x="7703400" y="1632466"/>
              <a:ext cx="1094594"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dirty="0">
                  <a:latin typeface="+mn-lt"/>
                </a:rPr>
                <a:t>arriving</a:t>
              </a:r>
            </a:p>
            <a:p>
              <a:pPr algn="ctr"/>
              <a:r>
                <a:rPr lang="en-US" dirty="0">
                  <a:latin typeface="+mn-lt"/>
                </a:rPr>
                <a:t> </a:t>
              </a:r>
              <a:r>
                <a:rPr lang="en-US" dirty="0" smtClean="0">
                  <a:latin typeface="+mn-lt"/>
                </a:rPr>
                <a:t>host</a:t>
              </a:r>
              <a:endParaRPr lang="en-US" dirty="0">
                <a:latin typeface="+mn-lt"/>
              </a:endParaRPr>
            </a:p>
          </p:txBody>
        </p:sp>
        <p:sp>
          <p:nvSpPr>
            <p:cNvPr id="77835" name="Line 9"/>
            <p:cNvSpPr>
              <a:spLocks noChangeShapeType="1"/>
            </p:cNvSpPr>
            <p:nvPr/>
          </p:nvSpPr>
          <p:spPr bwMode="auto">
            <a:xfrm flipH="1">
              <a:off x="2779169" y="2624455"/>
              <a:ext cx="4835367" cy="608118"/>
            </a:xfrm>
            <a:prstGeom prst="line">
              <a:avLst/>
            </a:prstGeom>
            <a:noFill/>
            <a:ln w="19050">
              <a:solidFill>
                <a:srgbClr val="000000"/>
              </a:solidFill>
              <a:round/>
              <a:headEnd/>
              <a:tailEnd type="arrow" w="med" len="med"/>
            </a:ln>
          </p:spPr>
          <p:txBody>
            <a:bodyPr lIns="101882" tIns="50941" rIns="101882" bIns="50941">
              <a:prstTxWarp prst="textNoShape">
                <a:avLst/>
              </a:prstTxWarp>
            </a:bodyPr>
            <a:lstStyle/>
            <a:p>
              <a:endParaRPr lang="en-US"/>
            </a:p>
          </p:txBody>
        </p:sp>
        <p:sp>
          <p:nvSpPr>
            <p:cNvPr id="77836" name="Line 10"/>
            <p:cNvSpPr>
              <a:spLocks noChangeShapeType="1"/>
            </p:cNvSpPr>
            <p:nvPr/>
          </p:nvSpPr>
          <p:spPr bwMode="auto">
            <a:xfrm>
              <a:off x="2742499" y="2574077"/>
              <a:ext cx="0" cy="4583959"/>
            </a:xfrm>
            <a:prstGeom prst="line">
              <a:avLst/>
            </a:prstGeom>
            <a:noFill/>
            <a:ln w="12700" cap="rnd" cmpd="sng" algn="ctr">
              <a:solidFill>
                <a:srgbClr val="000000"/>
              </a:solidFill>
              <a:prstDash val="solid"/>
              <a:round/>
              <a:headEnd type="none" w="med" len="med"/>
              <a:tailEnd type="none" w="med" len="med"/>
            </a:ln>
          </p:spPr>
          <p:txBody>
            <a:bodyPr lIns="101882" tIns="50941" rIns="101882" bIns="50941">
              <a:prstTxWarp prst="textNoShape">
                <a:avLst/>
              </a:prstTxWarp>
            </a:bodyPr>
            <a:lstStyle/>
            <a:p>
              <a:endParaRPr lang="en-US"/>
            </a:p>
          </p:txBody>
        </p:sp>
        <p:sp>
          <p:nvSpPr>
            <p:cNvPr id="77837" name="Line 11"/>
            <p:cNvSpPr>
              <a:spLocks noChangeShapeType="1"/>
            </p:cNvSpPr>
            <p:nvPr/>
          </p:nvSpPr>
          <p:spPr bwMode="auto">
            <a:xfrm>
              <a:off x="7721057" y="2660438"/>
              <a:ext cx="4218" cy="4524058"/>
            </a:xfrm>
            <a:prstGeom prst="line">
              <a:avLst/>
            </a:prstGeom>
            <a:noFill/>
            <a:ln w="12700" cap="rnd" cmpd="sng" algn="ctr">
              <a:solidFill>
                <a:srgbClr val="000000"/>
              </a:solidFill>
              <a:prstDash val="solid"/>
              <a:round/>
              <a:headEnd type="none" w="med" len="med"/>
              <a:tailEnd type="none" w="med" len="med"/>
            </a:ln>
          </p:spPr>
          <p:txBody>
            <a:bodyPr lIns="101882" tIns="50941" rIns="101882" bIns="50941">
              <a:prstTxWarp prst="textNoShape">
                <a:avLst/>
              </a:prstTxWarp>
            </a:bodyPr>
            <a:lstStyle/>
            <a:p>
              <a:endParaRPr lang="en-US"/>
            </a:p>
          </p:txBody>
        </p:sp>
        <p:sp>
          <p:nvSpPr>
            <p:cNvPr id="77838" name="Line 12"/>
            <p:cNvSpPr>
              <a:spLocks noChangeShapeType="1"/>
            </p:cNvSpPr>
            <p:nvPr/>
          </p:nvSpPr>
          <p:spPr bwMode="auto">
            <a:xfrm>
              <a:off x="2281489" y="3444874"/>
              <a:ext cx="0" cy="2160800"/>
            </a:xfrm>
            <a:prstGeom prst="line">
              <a:avLst/>
            </a:prstGeom>
            <a:noFill/>
            <a:ln w="9525">
              <a:solidFill>
                <a:srgbClr val="000000"/>
              </a:solidFill>
              <a:round/>
              <a:headEnd/>
              <a:tailEnd type="arrow" w="med" len="med"/>
            </a:ln>
          </p:spPr>
          <p:txBody>
            <a:bodyPr lIns="101882" tIns="50941" rIns="101882" bIns="50941">
              <a:prstTxWarp prst="textNoShape">
                <a:avLst/>
              </a:prstTxWarp>
            </a:bodyPr>
            <a:lstStyle/>
            <a:p>
              <a:endParaRPr lang="en-US"/>
            </a:p>
          </p:txBody>
        </p:sp>
        <p:sp>
          <p:nvSpPr>
            <p:cNvPr id="77839" name="Text Box 13"/>
            <p:cNvSpPr txBox="1">
              <a:spLocks noChangeArrowheads="1"/>
            </p:cNvSpPr>
            <p:nvPr/>
          </p:nvSpPr>
          <p:spPr bwMode="auto">
            <a:xfrm>
              <a:off x="1996849" y="5569691"/>
              <a:ext cx="616427" cy="446193"/>
            </a:xfrm>
            <a:prstGeom prst="rect">
              <a:avLst/>
            </a:prstGeom>
            <a:solidFill>
              <a:srgbClr val="FFFFFF"/>
            </a:solidFill>
            <a:ln w="9525">
              <a:noFill/>
              <a:miter lim="800000"/>
              <a:headEnd/>
              <a:tailEnd/>
            </a:ln>
          </p:spPr>
          <p:txBody>
            <a:bodyPr wrap="none" lIns="101882" tIns="50941" rIns="101882" bIns="50941">
              <a:prstTxWarp prst="textNoShape">
                <a:avLst/>
              </a:prstTxWarp>
            </a:bodyPr>
            <a:lstStyle/>
            <a:p>
              <a:pPr algn="ctr"/>
              <a:r>
                <a:rPr lang="en-US" sz="1600" dirty="0">
                  <a:latin typeface="+mn-lt"/>
                </a:rPr>
                <a:t>time</a:t>
              </a:r>
              <a:endParaRPr lang="en-US" sz="2400" dirty="0">
                <a:latin typeface="+mn-lt"/>
              </a:endParaRPr>
            </a:p>
          </p:txBody>
        </p:sp>
        <p:grpSp>
          <p:nvGrpSpPr>
            <p:cNvPr id="3" name="Group 23"/>
            <p:cNvGrpSpPr>
              <a:grpSpLocks/>
            </p:cNvGrpSpPr>
            <p:nvPr/>
          </p:nvGrpSpPr>
          <p:grpSpPr bwMode="auto">
            <a:xfrm>
              <a:off x="4500331" y="1526460"/>
              <a:ext cx="2901159" cy="1382260"/>
              <a:chOff x="11915" y="3768"/>
              <a:chExt cx="3670" cy="1377"/>
            </a:xfrm>
          </p:grpSpPr>
          <p:sp>
            <p:nvSpPr>
              <p:cNvPr id="77851" name="Text Box 24"/>
              <p:cNvSpPr txBox="1">
                <a:spLocks noChangeArrowheads="1"/>
              </p:cNvSpPr>
              <p:nvPr/>
            </p:nvSpPr>
            <p:spPr bwMode="auto">
              <a:xfrm>
                <a:off x="11915" y="3768"/>
                <a:ext cx="3152" cy="490"/>
              </a:xfrm>
              <a:prstGeom prst="rect">
                <a:avLst/>
              </a:prstGeom>
              <a:solidFill>
                <a:srgbClr val="FFFFFF"/>
              </a:solidFill>
              <a:ln w="9525">
                <a:noFill/>
                <a:miter lim="800000"/>
                <a:headEnd/>
                <a:tailEnd/>
              </a:ln>
            </p:spPr>
            <p:txBody>
              <a:bodyPr>
                <a:prstTxWarp prst="textNoShape">
                  <a:avLst/>
                </a:prstTxWarp>
              </a:bodyPr>
              <a:lstStyle/>
              <a:p>
                <a:pPr algn="l"/>
                <a:r>
                  <a:rPr lang="en-US" sz="1600" b="1" dirty="0">
                    <a:latin typeface="Arial" charset="0"/>
                  </a:rPr>
                  <a:t>DHCP discover</a:t>
                </a:r>
                <a:endParaRPr lang="en-US" sz="1600" b="1" dirty="0"/>
              </a:p>
            </p:txBody>
          </p:sp>
          <p:sp>
            <p:nvSpPr>
              <p:cNvPr id="77852" name="Text Box 25"/>
              <p:cNvSpPr txBox="1">
                <a:spLocks noChangeArrowheads="1"/>
              </p:cNvSpPr>
              <p:nvPr/>
            </p:nvSpPr>
            <p:spPr bwMode="auto">
              <a:xfrm>
                <a:off x="12015" y="4108"/>
                <a:ext cx="3570" cy="1037"/>
              </a:xfrm>
              <a:prstGeom prst="rect">
                <a:avLst/>
              </a:prstGeom>
              <a:solidFill>
                <a:srgbClr val="FFFFFF"/>
              </a:solidFill>
              <a:ln w="9525">
                <a:solidFill>
                  <a:srgbClr val="000000"/>
                </a:solidFill>
                <a:miter lim="800000"/>
                <a:headEnd/>
                <a:tailEnd/>
              </a:ln>
            </p:spPr>
            <p:txBody>
              <a:bodyPr>
                <a:prstTxWarp prst="textNoShape">
                  <a:avLst/>
                </a:prstTxWarp>
              </a:bodyPr>
              <a:lstStyle/>
              <a:p>
                <a:pPr algn="l"/>
                <a:r>
                  <a:rPr lang="en-US" sz="1600" dirty="0" err="1">
                    <a:latin typeface="Arial" charset="0"/>
                  </a:rPr>
                  <a:t>src</a:t>
                </a:r>
                <a:r>
                  <a:rPr lang="en-US" sz="1600" dirty="0">
                    <a:latin typeface="Arial" charset="0"/>
                  </a:rPr>
                  <a:t> : 0.0.0.0, 68     </a:t>
                </a:r>
              </a:p>
              <a:p>
                <a:pPr algn="l"/>
                <a:r>
                  <a:rPr lang="en-US" sz="1600" dirty="0" err="1">
                    <a:latin typeface="Arial" charset="0"/>
                  </a:rPr>
                  <a:t>dest</a:t>
                </a:r>
                <a:r>
                  <a:rPr lang="en-US" sz="1600" dirty="0">
                    <a:latin typeface="Arial" charset="0"/>
                  </a:rPr>
                  <a:t>.: 255.255.255.255,67</a:t>
                </a:r>
                <a:endParaRPr lang="en-US" sz="1600" dirty="0" smtClean="0">
                  <a:latin typeface="Arial" charset="0"/>
                </a:endParaRPr>
              </a:p>
              <a:p>
                <a:pPr algn="l"/>
                <a:r>
                  <a:rPr lang="en-US" sz="1600" dirty="0" err="1" smtClean="0">
                    <a:latin typeface="Arial" charset="0"/>
                  </a:rPr>
                  <a:t>yiaddr</a:t>
                </a:r>
                <a:r>
                  <a:rPr lang="en-US" sz="1600" dirty="0">
                    <a:latin typeface="Arial" charset="0"/>
                  </a:rPr>
                  <a:t>:    0.0.0.0</a:t>
                </a:r>
              </a:p>
              <a:p>
                <a:pPr algn="l"/>
                <a:r>
                  <a:rPr lang="en-US" sz="1600" dirty="0">
                    <a:latin typeface="Arial" charset="0"/>
                  </a:rPr>
                  <a:t>transaction ID: 654</a:t>
                </a:r>
                <a:endParaRPr lang="en-US" sz="2400" dirty="0"/>
              </a:p>
            </p:txBody>
          </p:sp>
        </p:grpSp>
        <p:sp>
          <p:nvSpPr>
            <p:cNvPr id="77842" name="Line 26"/>
            <p:cNvSpPr>
              <a:spLocks noChangeShapeType="1"/>
            </p:cNvSpPr>
            <p:nvPr/>
          </p:nvSpPr>
          <p:spPr bwMode="auto">
            <a:xfrm>
              <a:off x="2826319" y="3741737"/>
              <a:ext cx="4835366" cy="609917"/>
            </a:xfrm>
            <a:prstGeom prst="line">
              <a:avLst/>
            </a:prstGeom>
            <a:noFill/>
            <a:ln w="19050">
              <a:solidFill>
                <a:srgbClr val="000000"/>
              </a:solidFill>
              <a:round/>
              <a:headEnd/>
              <a:tailEnd type="arrow" w="med" len="med"/>
            </a:ln>
          </p:spPr>
          <p:txBody>
            <a:bodyPr lIns="101882" tIns="50941" rIns="101882" bIns="50941">
              <a:prstTxWarp prst="textNoShape">
                <a:avLst/>
              </a:prstTxWarp>
            </a:bodyPr>
            <a:lstStyle/>
            <a:p>
              <a:endParaRPr lang="en-US"/>
            </a:p>
          </p:txBody>
        </p:sp>
        <p:sp>
          <p:nvSpPr>
            <p:cNvPr id="77843" name="Text Box 27"/>
            <p:cNvSpPr txBox="1">
              <a:spLocks noChangeArrowheads="1"/>
            </p:cNvSpPr>
            <p:nvPr/>
          </p:nvSpPr>
          <p:spPr bwMode="auto">
            <a:xfrm>
              <a:off x="4690428" y="2993087"/>
              <a:ext cx="1517492" cy="374227"/>
            </a:xfrm>
            <a:prstGeom prst="rect">
              <a:avLst/>
            </a:prstGeom>
            <a:solidFill>
              <a:srgbClr val="FFFFFF"/>
            </a:solidFill>
            <a:ln w="9525">
              <a:noFill/>
              <a:miter lim="800000"/>
              <a:headEnd/>
              <a:tailEnd/>
            </a:ln>
          </p:spPr>
          <p:txBody>
            <a:bodyPr lIns="101882" tIns="50941" rIns="101882" bIns="50941">
              <a:prstTxWarp prst="textNoShape">
                <a:avLst/>
              </a:prstTxWarp>
            </a:bodyPr>
            <a:lstStyle/>
            <a:p>
              <a:pPr algn="l"/>
              <a:r>
                <a:rPr lang="en-US" sz="1600" b="1" dirty="0">
                  <a:latin typeface="Arial" charset="0"/>
                </a:rPr>
                <a:t>DHCP offer</a:t>
              </a:r>
              <a:endParaRPr lang="en-US" sz="2400" dirty="0"/>
            </a:p>
          </p:txBody>
        </p:sp>
        <p:sp>
          <p:nvSpPr>
            <p:cNvPr id="77844" name="Text Box 28"/>
            <p:cNvSpPr txBox="1">
              <a:spLocks noChangeArrowheads="1"/>
            </p:cNvSpPr>
            <p:nvPr/>
          </p:nvSpPr>
          <p:spPr bwMode="auto">
            <a:xfrm>
              <a:off x="4757671" y="3331527"/>
              <a:ext cx="2666523" cy="1312022"/>
            </a:xfrm>
            <a:prstGeom prst="rect">
              <a:avLst/>
            </a:prstGeom>
            <a:solidFill>
              <a:srgbClr val="FFFFFF"/>
            </a:solidFill>
            <a:ln w="9525">
              <a:solidFill>
                <a:srgbClr val="000000"/>
              </a:solidFill>
              <a:miter lim="800000"/>
              <a:headEnd/>
              <a:tailEnd/>
            </a:ln>
          </p:spPr>
          <p:txBody>
            <a:bodyPr lIns="101882" tIns="50941" rIns="101882" bIns="50941">
              <a:prstTxWarp prst="textNoShape">
                <a:avLst/>
              </a:prstTxWarp>
            </a:bodyPr>
            <a:lstStyle/>
            <a:p>
              <a:pPr algn="l"/>
              <a:r>
                <a:rPr lang="en-US" sz="1600" dirty="0" err="1">
                  <a:latin typeface="Arial" charset="0"/>
                </a:rPr>
                <a:t>src</a:t>
              </a:r>
              <a:r>
                <a:rPr lang="en-US" sz="1600" dirty="0">
                  <a:latin typeface="Arial" charset="0"/>
                </a:rPr>
                <a:t>: 223.1.2.5, 67      </a:t>
              </a:r>
            </a:p>
            <a:p>
              <a:pPr algn="l"/>
              <a:r>
                <a:rPr lang="en-US" sz="1600" dirty="0" err="1">
                  <a:latin typeface="Arial" charset="0"/>
                </a:rPr>
                <a:t>dest</a:t>
              </a:r>
              <a:r>
                <a:rPr lang="en-US" sz="1600" dirty="0">
                  <a:latin typeface="Arial" charset="0"/>
                </a:rPr>
                <a:t>:  </a:t>
              </a:r>
              <a:r>
                <a:rPr lang="en-US" sz="1600" i="1" dirty="0">
                  <a:latin typeface="Arial" charset="0"/>
                </a:rPr>
                <a:t>255.255.255.255</a:t>
              </a:r>
              <a:r>
                <a:rPr lang="en-US" sz="1600" dirty="0">
                  <a:latin typeface="Arial" charset="0"/>
                </a:rPr>
                <a:t>, 68</a:t>
              </a:r>
            </a:p>
            <a:p>
              <a:pPr algn="l"/>
              <a:r>
                <a:rPr lang="en-US" sz="1600" dirty="0" err="1" smtClean="0">
                  <a:latin typeface="Arial" charset="0"/>
                </a:rPr>
                <a:t>yiaddr</a:t>
              </a:r>
              <a:r>
                <a:rPr lang="en-US" sz="1600" dirty="0">
                  <a:latin typeface="Arial" charset="0"/>
                </a:rPr>
                <a:t>: 223.1.2.4</a:t>
              </a:r>
            </a:p>
            <a:p>
              <a:pPr algn="l"/>
              <a:r>
                <a:rPr lang="en-US" sz="1600" dirty="0">
                  <a:latin typeface="Arial" charset="0"/>
                </a:rPr>
                <a:t>transaction ID: 654</a:t>
              </a:r>
            </a:p>
            <a:p>
              <a:pPr algn="l"/>
              <a:r>
                <a:rPr lang="en-US" sz="1600" dirty="0">
                  <a:latin typeface="Arial" charset="0"/>
                </a:rPr>
                <a:t>Lifetime: 3600 </a:t>
              </a:r>
              <a:r>
                <a:rPr lang="en-US" sz="1600" dirty="0" err="1">
                  <a:latin typeface="Arial" charset="0"/>
                </a:rPr>
                <a:t>secs</a:t>
              </a:r>
              <a:endParaRPr lang="en-US" sz="1050" dirty="0"/>
            </a:p>
          </p:txBody>
        </p:sp>
        <p:sp>
          <p:nvSpPr>
            <p:cNvPr id="77845" name="Line 29"/>
            <p:cNvSpPr>
              <a:spLocks noChangeShapeType="1"/>
            </p:cNvSpPr>
            <p:nvPr/>
          </p:nvSpPr>
          <p:spPr bwMode="auto">
            <a:xfrm flipH="1">
              <a:off x="2786132" y="5134293"/>
              <a:ext cx="4835366" cy="608118"/>
            </a:xfrm>
            <a:prstGeom prst="line">
              <a:avLst/>
            </a:prstGeom>
            <a:noFill/>
            <a:ln w="19050">
              <a:solidFill>
                <a:srgbClr val="000000"/>
              </a:solidFill>
              <a:round/>
              <a:headEnd/>
              <a:tailEnd type="arrow" w="med" len="med"/>
            </a:ln>
          </p:spPr>
          <p:txBody>
            <a:bodyPr lIns="101882" tIns="50941" rIns="101882" bIns="50941">
              <a:prstTxWarp prst="textNoShape">
                <a:avLst/>
              </a:prstTxWarp>
            </a:bodyPr>
            <a:lstStyle/>
            <a:p>
              <a:endParaRPr lang="en-US"/>
            </a:p>
          </p:txBody>
        </p:sp>
        <p:sp>
          <p:nvSpPr>
            <p:cNvPr id="77846" name="Text Box 30"/>
            <p:cNvSpPr txBox="1">
              <a:spLocks noChangeArrowheads="1"/>
            </p:cNvSpPr>
            <p:nvPr/>
          </p:nvSpPr>
          <p:spPr bwMode="auto">
            <a:xfrm>
              <a:off x="2987820" y="4363519"/>
              <a:ext cx="1517491" cy="372427"/>
            </a:xfrm>
            <a:prstGeom prst="rect">
              <a:avLst/>
            </a:prstGeom>
            <a:solidFill>
              <a:srgbClr val="FFFFFF"/>
            </a:solidFill>
            <a:ln w="9525">
              <a:noFill/>
              <a:miter lim="800000"/>
              <a:headEnd/>
              <a:tailEnd/>
            </a:ln>
          </p:spPr>
          <p:txBody>
            <a:bodyPr wrap="none" lIns="101882" tIns="50941" rIns="101882" bIns="50941">
              <a:prstTxWarp prst="textNoShape">
                <a:avLst/>
              </a:prstTxWarp>
            </a:bodyPr>
            <a:lstStyle/>
            <a:p>
              <a:pPr algn="ctr"/>
              <a:r>
                <a:rPr lang="en-US" sz="1600" b="1" dirty="0">
                  <a:latin typeface="Arial" charset="0"/>
                </a:rPr>
                <a:t>DHCP request</a:t>
              </a:r>
              <a:endParaRPr lang="en-US" sz="2400" dirty="0"/>
            </a:p>
          </p:txBody>
        </p:sp>
        <p:sp>
          <p:nvSpPr>
            <p:cNvPr id="77847" name="Text Box 31"/>
            <p:cNvSpPr txBox="1">
              <a:spLocks noChangeArrowheads="1"/>
            </p:cNvSpPr>
            <p:nvPr/>
          </p:nvSpPr>
          <p:spPr bwMode="auto">
            <a:xfrm>
              <a:off x="3039362" y="4686300"/>
              <a:ext cx="3033236" cy="1332026"/>
            </a:xfrm>
            <a:prstGeom prst="rect">
              <a:avLst/>
            </a:prstGeom>
            <a:solidFill>
              <a:srgbClr val="FFFFFF"/>
            </a:solidFill>
            <a:ln w="9525">
              <a:solidFill>
                <a:srgbClr val="000000"/>
              </a:solidFill>
              <a:miter lim="800000"/>
              <a:headEnd/>
              <a:tailEnd/>
            </a:ln>
          </p:spPr>
          <p:txBody>
            <a:bodyPr lIns="101882" tIns="50941" rIns="101882" bIns="50941">
              <a:prstTxWarp prst="textNoShape">
                <a:avLst/>
              </a:prstTxWarp>
            </a:bodyPr>
            <a:lstStyle/>
            <a:p>
              <a:pPr algn="l"/>
              <a:r>
                <a:rPr lang="en-US" sz="1600" dirty="0" err="1">
                  <a:latin typeface="Arial" charset="0"/>
                </a:rPr>
                <a:t>src</a:t>
              </a:r>
              <a:r>
                <a:rPr lang="en-US" sz="1600" dirty="0">
                  <a:latin typeface="Arial" charset="0"/>
                </a:rPr>
                <a:t>:  0.0.0.0, 68     </a:t>
              </a:r>
            </a:p>
            <a:p>
              <a:pPr algn="l"/>
              <a:r>
                <a:rPr lang="en-US" sz="1600" dirty="0" err="1">
                  <a:latin typeface="Arial" charset="0"/>
                </a:rPr>
                <a:t>dest</a:t>
              </a:r>
              <a:r>
                <a:rPr lang="en-US" sz="1600" dirty="0">
                  <a:latin typeface="Arial" charset="0"/>
                </a:rPr>
                <a:t>::  255.255.255.255, 67</a:t>
              </a:r>
            </a:p>
            <a:p>
              <a:pPr algn="l"/>
              <a:r>
                <a:rPr lang="en-US" sz="1600" dirty="0" err="1" smtClean="0">
                  <a:latin typeface="Arial" charset="0"/>
                </a:rPr>
                <a:t>yiaddr</a:t>
              </a:r>
              <a:r>
                <a:rPr lang="en-US" sz="1600" dirty="0">
                  <a:latin typeface="Arial" charset="0"/>
                </a:rPr>
                <a:t>: 223.1.2.4</a:t>
              </a:r>
            </a:p>
            <a:p>
              <a:pPr algn="l"/>
              <a:r>
                <a:rPr lang="en-US" sz="1600" dirty="0">
                  <a:latin typeface="Arial" charset="0"/>
                </a:rPr>
                <a:t>transaction ID: </a:t>
              </a:r>
              <a:r>
                <a:rPr lang="en-US" sz="1600" dirty="0" smtClean="0">
                  <a:latin typeface="Arial" charset="0"/>
                </a:rPr>
                <a:t>654</a:t>
              </a:r>
            </a:p>
            <a:p>
              <a:pPr algn="l"/>
              <a:r>
                <a:rPr lang="en-US" sz="1600" dirty="0">
                  <a:latin typeface="Arial" charset="0"/>
                </a:rPr>
                <a:t>Lifetime: 3600 </a:t>
              </a:r>
              <a:r>
                <a:rPr lang="en-US" sz="1600" dirty="0" err="1">
                  <a:latin typeface="Arial" charset="0"/>
                </a:rPr>
                <a:t>secs</a:t>
              </a:r>
              <a:endParaRPr lang="en-US" sz="2400" dirty="0"/>
            </a:p>
          </p:txBody>
        </p:sp>
        <p:sp>
          <p:nvSpPr>
            <p:cNvPr id="77848" name="Line 32"/>
            <p:cNvSpPr>
              <a:spLocks noChangeShapeType="1"/>
            </p:cNvSpPr>
            <p:nvPr/>
          </p:nvSpPr>
          <p:spPr bwMode="auto">
            <a:xfrm>
              <a:off x="2801872" y="6301951"/>
              <a:ext cx="4835366" cy="609918"/>
            </a:xfrm>
            <a:prstGeom prst="line">
              <a:avLst/>
            </a:prstGeom>
            <a:noFill/>
            <a:ln w="19050">
              <a:solidFill>
                <a:srgbClr val="000000"/>
              </a:solidFill>
              <a:round/>
              <a:headEnd/>
              <a:tailEnd type="arrow" w="med" len="med"/>
            </a:ln>
          </p:spPr>
          <p:txBody>
            <a:bodyPr lIns="101882" tIns="50941" rIns="101882" bIns="50941">
              <a:prstTxWarp prst="textNoShape">
                <a:avLst/>
              </a:prstTxWarp>
            </a:bodyPr>
            <a:lstStyle/>
            <a:p>
              <a:endParaRPr lang="en-US"/>
            </a:p>
          </p:txBody>
        </p:sp>
        <p:sp>
          <p:nvSpPr>
            <p:cNvPr id="77849" name="Text Box 33"/>
            <p:cNvSpPr txBox="1">
              <a:spLocks noChangeArrowheads="1"/>
            </p:cNvSpPr>
            <p:nvPr/>
          </p:nvSpPr>
          <p:spPr bwMode="auto">
            <a:xfrm>
              <a:off x="4565122" y="6071819"/>
              <a:ext cx="1517491" cy="372427"/>
            </a:xfrm>
            <a:prstGeom prst="rect">
              <a:avLst/>
            </a:prstGeom>
            <a:solidFill>
              <a:srgbClr val="FFFFFF"/>
            </a:solidFill>
            <a:ln w="9525">
              <a:noFill/>
              <a:miter lim="800000"/>
              <a:headEnd/>
              <a:tailEnd/>
            </a:ln>
          </p:spPr>
          <p:txBody>
            <a:bodyPr lIns="101882" tIns="50941" rIns="101882" bIns="50941">
              <a:prstTxWarp prst="textNoShape">
                <a:avLst/>
              </a:prstTxWarp>
            </a:bodyPr>
            <a:lstStyle/>
            <a:p>
              <a:pPr algn="ctr"/>
              <a:r>
                <a:rPr lang="en-US" sz="1600" b="1" dirty="0">
                  <a:latin typeface="Arial" charset="0"/>
                </a:rPr>
                <a:t>DHCP ACK</a:t>
              </a:r>
              <a:endParaRPr lang="en-US" sz="2400" dirty="0"/>
            </a:p>
          </p:txBody>
        </p:sp>
        <p:sp>
          <p:nvSpPr>
            <p:cNvPr id="77850" name="Text Box 34"/>
            <p:cNvSpPr txBox="1">
              <a:spLocks noChangeArrowheads="1"/>
            </p:cNvSpPr>
            <p:nvPr/>
          </p:nvSpPr>
          <p:spPr bwMode="auto">
            <a:xfrm>
              <a:off x="4710522" y="6383805"/>
              <a:ext cx="2654300" cy="1349718"/>
            </a:xfrm>
            <a:prstGeom prst="rect">
              <a:avLst/>
            </a:prstGeom>
            <a:solidFill>
              <a:srgbClr val="FFFFFF"/>
            </a:solidFill>
            <a:ln w="9525">
              <a:solidFill>
                <a:srgbClr val="000000"/>
              </a:solidFill>
              <a:miter lim="800000"/>
              <a:headEnd/>
              <a:tailEnd/>
            </a:ln>
          </p:spPr>
          <p:txBody>
            <a:bodyPr lIns="101882" tIns="50941" rIns="101882" bIns="50941">
              <a:prstTxWarp prst="textNoShape">
                <a:avLst/>
              </a:prstTxWarp>
            </a:bodyPr>
            <a:lstStyle/>
            <a:p>
              <a:pPr algn="l"/>
              <a:r>
                <a:rPr lang="en-US" sz="1600" dirty="0" err="1">
                  <a:latin typeface="Arial" charset="0"/>
                </a:rPr>
                <a:t>src</a:t>
              </a:r>
              <a:r>
                <a:rPr lang="en-US" sz="1600" dirty="0">
                  <a:latin typeface="Arial" charset="0"/>
                </a:rPr>
                <a:t>: 223.1.2.5, 67      </a:t>
              </a:r>
            </a:p>
            <a:p>
              <a:pPr algn="l"/>
              <a:r>
                <a:rPr lang="en-US" sz="1600" dirty="0" err="1">
                  <a:latin typeface="Arial" charset="0"/>
                </a:rPr>
                <a:t>dest</a:t>
              </a:r>
              <a:r>
                <a:rPr lang="en-US" sz="1600" dirty="0">
                  <a:latin typeface="Arial" charset="0"/>
                </a:rPr>
                <a:t>:  255.255.255.255, 68</a:t>
              </a:r>
            </a:p>
            <a:p>
              <a:pPr algn="l"/>
              <a:r>
                <a:rPr lang="en-US" sz="1600" dirty="0" err="1">
                  <a:latin typeface="Arial" charset="0"/>
                </a:rPr>
                <a:t>yiaddrr</a:t>
              </a:r>
              <a:r>
                <a:rPr lang="en-US" sz="1600" dirty="0">
                  <a:latin typeface="Arial" charset="0"/>
                </a:rPr>
                <a:t>: 223.1.2.4</a:t>
              </a:r>
            </a:p>
            <a:p>
              <a:pPr algn="l"/>
              <a:r>
                <a:rPr lang="en-US" sz="1600" dirty="0">
                  <a:latin typeface="Arial" charset="0"/>
                </a:rPr>
                <a:t>transaction ID: </a:t>
              </a:r>
              <a:r>
                <a:rPr lang="en-US" sz="1600" dirty="0" smtClean="0">
                  <a:latin typeface="Arial" charset="0"/>
                </a:rPr>
                <a:t>654</a:t>
              </a:r>
              <a:endParaRPr lang="en-US" sz="1600" dirty="0">
                <a:latin typeface="Arial" charset="0"/>
              </a:endParaRPr>
            </a:p>
            <a:p>
              <a:pPr algn="l"/>
              <a:r>
                <a:rPr lang="en-US" sz="1600" dirty="0">
                  <a:latin typeface="Arial" charset="0"/>
                </a:rPr>
                <a:t>Lifetime: 3600 </a:t>
              </a:r>
              <a:r>
                <a:rPr lang="en-US" sz="1600" dirty="0" err="1">
                  <a:latin typeface="Arial" charset="0"/>
                </a:rPr>
                <a:t>secs</a:t>
              </a:r>
              <a:endParaRPr lang="en-US" sz="1400" dirty="0"/>
            </a:p>
          </p:txBody>
        </p:sp>
        <p:pic>
          <p:nvPicPr>
            <p:cNvPr id="34" name="Picture 33"/>
            <p:cNvPicPr>
              <a:picLocks noChangeAspect="1"/>
            </p:cNvPicPr>
            <p:nvPr/>
          </p:nvPicPr>
          <p:blipFill>
            <a:blip r:embed="rId3" cstate="print"/>
            <a:stretch>
              <a:fillRect/>
            </a:stretch>
          </p:blipFill>
          <p:spPr>
            <a:xfrm>
              <a:off x="2410517" y="1907285"/>
              <a:ext cx="662568" cy="662568"/>
            </a:xfrm>
            <a:prstGeom prst="rect">
              <a:avLst/>
            </a:prstGeom>
          </p:spPr>
        </p:pic>
        <p:pic>
          <p:nvPicPr>
            <p:cNvPr id="35" name="Picture 34"/>
            <p:cNvPicPr>
              <a:picLocks noChangeAspect="1"/>
            </p:cNvPicPr>
            <p:nvPr/>
          </p:nvPicPr>
          <p:blipFill>
            <a:blip r:embed="rId4" cstate="print"/>
            <a:srcRect t="9074" r="3186" b="7966"/>
            <a:stretch>
              <a:fillRect/>
            </a:stretch>
          </p:blipFill>
          <p:spPr>
            <a:xfrm flipH="1">
              <a:off x="7535424" y="1962910"/>
              <a:ext cx="734012" cy="628972"/>
            </a:xfrm>
            <a:prstGeom prst="rect">
              <a:avLst/>
            </a:prstGeom>
          </p:spPr>
        </p:pic>
      </p:grpSp>
      <p:sp>
        <p:nvSpPr>
          <p:cNvPr id="25" name="Rounded Rectangular Callout 24"/>
          <p:cNvSpPr/>
          <p:nvPr/>
        </p:nvSpPr>
        <p:spPr bwMode="auto">
          <a:xfrm>
            <a:off x="7626027" y="3915446"/>
            <a:ext cx="1679983" cy="952532"/>
          </a:xfrm>
          <a:prstGeom prst="wedgeRoundRectCallout">
            <a:avLst>
              <a:gd name="adj1" fmla="val -225853"/>
              <a:gd name="adj2" fmla="val -35944"/>
              <a:gd name="adj3" fmla="val 16667"/>
            </a:avLst>
          </a:prstGeom>
          <a:solidFill>
            <a:srgbClr val="CCFFCC"/>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stands for  </a:t>
            </a:r>
            <a:br>
              <a:rPr kumimoji="0" lang="en-US" sz="1800" b="0" i="0" u="none" strike="noStrike" cap="none" normalizeH="0" baseline="0" dirty="0" smtClean="0">
                <a:ln>
                  <a:noFill/>
                </a:ln>
                <a:solidFill>
                  <a:schemeClr val="tx2"/>
                </a:solidFill>
                <a:effectLst/>
                <a:latin typeface="+mn-lt"/>
              </a:rPr>
            </a:br>
            <a:r>
              <a:rPr kumimoji="0" lang="en-US" sz="1800" b="0" i="0" u="none" strike="noStrike" cap="none" normalizeH="0" baseline="0" dirty="0" smtClean="0">
                <a:ln>
                  <a:noFill/>
                </a:ln>
                <a:solidFill>
                  <a:schemeClr val="tx2"/>
                </a:solidFill>
                <a:effectLst/>
                <a:latin typeface="+mn-lt"/>
              </a:rPr>
              <a:t>“your internet </a:t>
            </a:r>
            <a:br>
              <a:rPr kumimoji="0" lang="en-US" sz="1800" b="0" i="0" u="none" strike="noStrike" cap="none" normalizeH="0" baseline="0" dirty="0" smtClean="0">
                <a:ln>
                  <a:noFill/>
                </a:ln>
                <a:solidFill>
                  <a:schemeClr val="tx2"/>
                </a:solidFill>
                <a:effectLst/>
                <a:latin typeface="+mn-lt"/>
              </a:rPr>
            </a:br>
            <a:r>
              <a:rPr kumimoji="0" lang="en-US" sz="1800" b="0" i="0" u="none" strike="noStrike" cap="none" normalizeH="0" baseline="0" dirty="0" smtClean="0">
                <a:ln>
                  <a:noFill/>
                </a:ln>
                <a:solidFill>
                  <a:schemeClr val="tx2"/>
                </a:solidFill>
                <a:effectLst/>
                <a:latin typeface="+mn-lt"/>
              </a:rPr>
              <a:t>address”</a:t>
            </a:r>
          </a:p>
        </p:txBody>
      </p:sp>
      <p:sp>
        <p:nvSpPr>
          <p:cNvPr id="4" name="Slide Number Placeholder 3"/>
          <p:cNvSpPr>
            <a:spLocks noGrp="1"/>
          </p:cNvSpPr>
          <p:nvPr>
            <p:ph type="sldNum" sz="quarter" idx="10"/>
          </p:nvPr>
        </p:nvSpPr>
        <p:spPr/>
        <p:txBody>
          <a:bodyPr/>
          <a:lstStyle/>
          <a:p>
            <a:fld id="{E868FC65-E3BE-574C-AF7C-54ADBC4916D9}" type="slidenum">
              <a:rPr lang="en-US" smtClean="0"/>
              <a:pPr/>
              <a:t>15</a:t>
            </a:fld>
            <a:endParaRPr lang="en-US"/>
          </a:p>
        </p:txBody>
      </p:sp>
      <p:sp>
        <p:nvSpPr>
          <p:cNvPr id="27" name="Rounded Rectangular Callout 26"/>
          <p:cNvSpPr/>
          <p:nvPr/>
        </p:nvSpPr>
        <p:spPr bwMode="auto">
          <a:xfrm>
            <a:off x="7282406" y="2360966"/>
            <a:ext cx="2653331" cy="1353498"/>
          </a:xfrm>
          <a:prstGeom prst="wedgeRoundRectCallout">
            <a:avLst>
              <a:gd name="adj1" fmla="val -126567"/>
              <a:gd name="adj2" fmla="val 46371"/>
              <a:gd name="adj3" fmla="val 16667"/>
            </a:avLst>
          </a:prstGeom>
          <a:solidFill>
            <a:srgbClr val="CCFFCC"/>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l"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or set to 223.1.2.4 </a:t>
            </a:r>
          </a:p>
          <a:p>
            <a:pPr marL="0" marR="0" indent="0" algn="l"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if client can receive</a:t>
            </a:r>
          </a:p>
          <a:p>
            <a:pPr marL="0" marR="0" indent="0" algn="l" defTabSz="1019175" rtl="0" eaLnBrk="0" fontAlgn="base" latinLnBrk="0" hangingPunct="0">
              <a:lnSpc>
                <a:spcPct val="100000"/>
              </a:lnSpc>
              <a:spcBef>
                <a:spcPct val="0"/>
              </a:spcBef>
              <a:spcAft>
                <a:spcPct val="0"/>
              </a:spcAft>
              <a:buClrTx/>
              <a:buSzTx/>
              <a:buFontTx/>
              <a:buNone/>
              <a:tabLst/>
            </a:pPr>
            <a:r>
              <a:rPr lang="en-US" dirty="0" smtClean="0">
                <a:latin typeface="+mn-lt"/>
              </a:rPr>
              <a:t>unicast IP messages</a:t>
            </a:r>
          </a:p>
          <a:p>
            <a:pPr marL="0" marR="0" indent="0" algn="l"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before having</a:t>
            </a:r>
            <a:r>
              <a:rPr kumimoji="0" lang="en-US" sz="1800" b="0" i="0" u="none" strike="noStrike" cap="none" normalizeH="0" dirty="0" smtClean="0">
                <a:ln>
                  <a:noFill/>
                </a:ln>
                <a:solidFill>
                  <a:schemeClr val="tx2"/>
                </a:solidFill>
                <a:effectLst/>
                <a:latin typeface="+mn-lt"/>
              </a:rPr>
              <a:t> an IP </a:t>
            </a:r>
          </a:p>
          <a:p>
            <a:pPr marL="0" marR="0" indent="0" algn="l"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dirty="0" smtClean="0">
                <a:ln>
                  <a:noFill/>
                </a:ln>
                <a:solidFill>
                  <a:schemeClr val="tx2"/>
                </a:solidFill>
                <a:effectLst/>
                <a:latin typeface="+mn-lt"/>
              </a:rPr>
              <a:t>address</a:t>
            </a:r>
            <a:endParaRPr kumimoji="0" lang="en-US" sz="1800" b="0" i="0" u="none" strike="noStrike" cap="none" normalizeH="0" baseline="0" dirty="0" smtClean="0">
              <a:ln>
                <a:noFill/>
              </a:ln>
              <a:solidFill>
                <a:schemeClr val="tx2"/>
              </a:solidFill>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2"/>
          <p:cNvSpPr>
            <a:spLocks noGrp="1" noChangeArrowheads="1"/>
          </p:cNvSpPr>
          <p:nvPr>
            <p:ph type="title"/>
          </p:nvPr>
        </p:nvSpPr>
        <p:spPr/>
        <p:txBody>
          <a:bodyPr/>
          <a:lstStyle/>
          <a:p>
            <a:r>
              <a:rPr lang="en-US" dirty="0" smtClean="0"/>
              <a:t>Some Details</a:t>
            </a:r>
            <a:endParaRPr lang="en-US" dirty="0"/>
          </a:p>
        </p:txBody>
      </p:sp>
      <p:sp>
        <p:nvSpPr>
          <p:cNvPr id="79877" name="Rectangle 3"/>
          <p:cNvSpPr>
            <a:spLocks noGrp="1" noChangeArrowheads="1"/>
          </p:cNvSpPr>
          <p:nvPr>
            <p:ph type="body" idx="1"/>
          </p:nvPr>
        </p:nvSpPr>
        <p:spPr>
          <a:xfrm>
            <a:off x="0" y="1985964"/>
            <a:ext cx="10058400" cy="5786436"/>
          </a:xfrm>
        </p:spPr>
        <p:txBody>
          <a:bodyPr/>
          <a:lstStyle/>
          <a:p>
            <a:r>
              <a:rPr lang="en-US" dirty="0" smtClean="0"/>
              <a:t>Assigned addresses must be “renewed” before they timeout</a:t>
            </a:r>
          </a:p>
          <a:p>
            <a:pPr lvl="1"/>
            <a:r>
              <a:rPr lang="en-US" dirty="0" smtClean="0"/>
              <a:t>Client sends new DHCP request, asking for its previously assigned address</a:t>
            </a:r>
          </a:p>
          <a:p>
            <a:pPr lvl="1"/>
            <a:r>
              <a:rPr lang="en-US" dirty="0" smtClean="0"/>
              <a:t>Client may release its address when finished</a:t>
            </a:r>
          </a:p>
          <a:p>
            <a:pPr lvl="2"/>
            <a:r>
              <a:rPr lang="en-US" dirty="0" smtClean="0"/>
              <a:t>allows immediate reuse</a:t>
            </a:r>
          </a:p>
          <a:p>
            <a:pPr lvl="2"/>
            <a:r>
              <a:rPr lang="en-US" dirty="0" smtClean="0"/>
              <a:t>server does not rely on this, since client crashes or software bugs may prevent release – example of </a:t>
            </a:r>
            <a:r>
              <a:rPr lang="en-US" i="1" dirty="0" smtClean="0"/>
              <a:t>soft-state</a:t>
            </a:r>
            <a:r>
              <a:rPr lang="en-US" dirty="0" smtClean="0"/>
              <a:t> in protocols</a:t>
            </a:r>
          </a:p>
          <a:p>
            <a:r>
              <a:rPr lang="en-US" dirty="0" smtClean="0"/>
              <a:t>DHCP </a:t>
            </a:r>
            <a:r>
              <a:rPr lang="en-US" dirty="0"/>
              <a:t>can </a:t>
            </a:r>
            <a:r>
              <a:rPr lang="en-US" b="1" dirty="0"/>
              <a:t>return more </a:t>
            </a:r>
            <a:r>
              <a:rPr lang="en-US" dirty="0"/>
              <a:t>than just allocated IP address on </a:t>
            </a:r>
            <a:r>
              <a:rPr lang="en-US" dirty="0" smtClean="0"/>
              <a:t>subnet</a:t>
            </a:r>
          </a:p>
          <a:p>
            <a:pPr lvl="1"/>
            <a:r>
              <a:rPr lang="en-US" dirty="0"/>
              <a:t>address of first-hop router for client</a:t>
            </a:r>
          </a:p>
          <a:p>
            <a:pPr lvl="1"/>
            <a:r>
              <a:rPr lang="en-US" dirty="0"/>
              <a:t>name and IP address of DNS </a:t>
            </a:r>
            <a:r>
              <a:rPr lang="en-US" dirty="0" smtClean="0"/>
              <a:t>server</a:t>
            </a:r>
            <a:endParaRPr lang="en-US" dirty="0"/>
          </a:p>
          <a:p>
            <a:pPr lvl="1"/>
            <a:r>
              <a:rPr lang="en-US" dirty="0"/>
              <a:t>network mask</a:t>
            </a:r>
            <a:r>
              <a:rPr lang="en-US" dirty="0" smtClean="0"/>
              <a:t> for client’s subnet</a:t>
            </a:r>
          </a:p>
          <a:p>
            <a:pPr lvl="2"/>
            <a:r>
              <a:rPr lang="en-US" dirty="0" smtClean="0"/>
              <a:t>defining the prefix that identifies the subnet (more on this later)</a:t>
            </a:r>
            <a:endParaRPr lang="en-US" dirty="0"/>
          </a:p>
        </p:txBody>
      </p:sp>
      <p:sp>
        <p:nvSpPr>
          <p:cNvPr id="2" name="Slide Number Placeholder 1"/>
          <p:cNvSpPr>
            <a:spLocks noGrp="1"/>
          </p:cNvSpPr>
          <p:nvPr>
            <p:ph type="sldNum" sz="quarter" idx="10"/>
          </p:nvPr>
        </p:nvSpPr>
        <p:spPr/>
        <p:txBody>
          <a:bodyPr/>
          <a:lstStyle/>
          <a:p>
            <a:fld id="{E868FC65-E3BE-574C-AF7C-54ADBC4916D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2"/>
          <p:cNvSpPr>
            <a:spLocks noGrp="1" noChangeArrowheads="1"/>
          </p:cNvSpPr>
          <p:nvPr>
            <p:ph type="title"/>
          </p:nvPr>
        </p:nvSpPr>
        <p:spPr>
          <a:xfrm>
            <a:off x="51840" y="516046"/>
            <a:ext cx="9967680" cy="1295400"/>
          </a:xfrm>
        </p:spPr>
        <p:txBody>
          <a:bodyPr/>
          <a:lstStyle/>
          <a:p>
            <a:r>
              <a:rPr lang="en-US" dirty="0"/>
              <a:t>DHCP: </a:t>
            </a:r>
            <a:r>
              <a:rPr lang="en-US" dirty="0" err="1"/>
              <a:t>Wireshark</a:t>
            </a:r>
            <a:r>
              <a:rPr lang="en-US" dirty="0" smtClean="0"/>
              <a:t> Output </a:t>
            </a:r>
            <a:r>
              <a:rPr lang="en-US" dirty="0"/>
              <a:t>(home LAN)</a:t>
            </a:r>
          </a:p>
        </p:txBody>
      </p:sp>
      <p:sp>
        <p:nvSpPr>
          <p:cNvPr id="2" name="Slide Number Placeholder 1"/>
          <p:cNvSpPr>
            <a:spLocks noGrp="1"/>
          </p:cNvSpPr>
          <p:nvPr>
            <p:ph type="sldNum" sz="quarter" idx="10"/>
          </p:nvPr>
        </p:nvSpPr>
        <p:spPr/>
        <p:txBody>
          <a:bodyPr/>
          <a:lstStyle/>
          <a:p>
            <a:fld id="{E868FC65-E3BE-574C-AF7C-54ADBC4916D9}" type="slidenum">
              <a:rPr lang="en-US" smtClean="0"/>
              <a:pPr/>
              <a:t>17</a:t>
            </a:fld>
            <a:endParaRPr lang="en-US"/>
          </a:p>
        </p:txBody>
      </p:sp>
      <p:grpSp>
        <p:nvGrpSpPr>
          <p:cNvPr id="7" name="Group 6"/>
          <p:cNvGrpSpPr/>
          <p:nvPr/>
        </p:nvGrpSpPr>
        <p:grpSpPr>
          <a:xfrm>
            <a:off x="3468119" y="1610579"/>
            <a:ext cx="6004762" cy="6079048"/>
            <a:chOff x="2152301" y="1610579"/>
            <a:chExt cx="6004762" cy="6079048"/>
          </a:xfrm>
        </p:grpSpPr>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52301" y="1610579"/>
              <a:ext cx="6004762" cy="6079048"/>
            </a:xfrm>
            <a:prstGeom prst="rect">
              <a:avLst/>
            </a:prstGeom>
          </p:spPr>
        </p:pic>
        <p:sp>
          <p:nvSpPr>
            <p:cNvPr id="6" name="Rectangle 5"/>
            <p:cNvSpPr/>
            <p:nvPr/>
          </p:nvSpPr>
          <p:spPr bwMode="auto">
            <a:xfrm>
              <a:off x="6010507" y="2397512"/>
              <a:ext cx="2101952" cy="178420"/>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4" name="Rectangle 13"/>
            <p:cNvSpPr/>
            <p:nvPr/>
          </p:nvSpPr>
          <p:spPr bwMode="auto">
            <a:xfrm>
              <a:off x="3069089" y="3296974"/>
              <a:ext cx="860435" cy="145036"/>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5" name="Rectangle 14"/>
            <p:cNvSpPr/>
            <p:nvPr/>
          </p:nvSpPr>
          <p:spPr bwMode="auto">
            <a:xfrm>
              <a:off x="2346174" y="3694101"/>
              <a:ext cx="1388157" cy="145636"/>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6" name="Rectangle 15"/>
            <p:cNvSpPr/>
            <p:nvPr/>
          </p:nvSpPr>
          <p:spPr bwMode="auto">
            <a:xfrm>
              <a:off x="2314047" y="3992135"/>
              <a:ext cx="2252531" cy="264561"/>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7" name="Rectangle 16"/>
            <p:cNvSpPr/>
            <p:nvPr/>
          </p:nvSpPr>
          <p:spPr bwMode="auto">
            <a:xfrm>
              <a:off x="2343785" y="4376660"/>
              <a:ext cx="2921896" cy="161875"/>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8" name="Rectangle 17"/>
            <p:cNvSpPr/>
            <p:nvPr/>
          </p:nvSpPr>
          <p:spPr bwMode="auto">
            <a:xfrm>
              <a:off x="4202546" y="2432397"/>
              <a:ext cx="860435" cy="147271"/>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19" name="Rectangle 18"/>
            <p:cNvSpPr/>
            <p:nvPr/>
          </p:nvSpPr>
          <p:spPr bwMode="auto">
            <a:xfrm>
              <a:off x="3160099" y="2419837"/>
              <a:ext cx="438490" cy="159832"/>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0" name="Rectangle 19"/>
            <p:cNvSpPr/>
            <p:nvPr/>
          </p:nvSpPr>
          <p:spPr bwMode="auto">
            <a:xfrm>
              <a:off x="2343786" y="4880501"/>
              <a:ext cx="2202197" cy="338270"/>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1" name="Rectangle 20"/>
            <p:cNvSpPr/>
            <p:nvPr/>
          </p:nvSpPr>
          <p:spPr bwMode="auto">
            <a:xfrm>
              <a:off x="2373525" y="6482531"/>
              <a:ext cx="2822943" cy="620796"/>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8" name="TextBox 7"/>
          <p:cNvSpPr txBox="1"/>
          <p:nvPr/>
        </p:nvSpPr>
        <p:spPr>
          <a:xfrm>
            <a:off x="234176" y="3839737"/>
            <a:ext cx="2955073" cy="461665"/>
          </a:xfrm>
          <a:prstGeom prst="rect">
            <a:avLst/>
          </a:prstGeom>
          <a:noFill/>
        </p:spPr>
        <p:txBody>
          <a:bodyPr wrap="square" rtlCol="0">
            <a:spAutoFit/>
          </a:bodyPr>
          <a:lstStyle/>
          <a:p>
            <a:pPr algn="l"/>
            <a:r>
              <a:rPr lang="en-US" sz="2400" dirty="0" smtClean="0">
                <a:latin typeface="Arial" panose="020B0604020202020204" pitchFamily="34" charset="0"/>
                <a:cs typeface="Arial" panose="020B0604020202020204" pitchFamily="34" charset="0"/>
              </a:rPr>
              <a:t>DHCP Discover</a:t>
            </a:r>
            <a:endParaRPr lang="en-US" sz="2400" dirty="0">
              <a:latin typeface="Arial" panose="020B0604020202020204" pitchFamily="34" charset="0"/>
              <a:cs typeface="Arial" panose="020B0604020202020204" pitchFamily="34" charset="0"/>
            </a:endParaRPr>
          </a:p>
        </p:txBody>
      </p:sp>
      <p:sp>
        <p:nvSpPr>
          <p:cNvPr id="22" name="Rectangle 21"/>
          <p:cNvSpPr/>
          <p:nvPr/>
        </p:nvSpPr>
        <p:spPr bwMode="auto">
          <a:xfrm>
            <a:off x="3604447" y="2625323"/>
            <a:ext cx="3113063" cy="131028"/>
          </a:xfrm>
          <a:prstGeom prst="rect">
            <a:avLst/>
          </a:prstGeom>
          <a:noFill/>
          <a:ln w="38100" cap="flat" cmpd="sng" algn="ctr">
            <a:solidFill>
              <a:srgbClr val="FF66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3" name="Rectangle 22"/>
          <p:cNvSpPr/>
          <p:nvPr/>
        </p:nvSpPr>
        <p:spPr bwMode="auto">
          <a:xfrm>
            <a:off x="3761727" y="2146728"/>
            <a:ext cx="1410648" cy="131028"/>
          </a:xfrm>
          <a:prstGeom prst="rect">
            <a:avLst/>
          </a:prstGeom>
          <a:noFill/>
          <a:ln w="38100" cap="flat" cmpd="sng" algn="ctr">
            <a:solidFill>
              <a:srgbClr val="FF66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4" name="Rectangle 23"/>
          <p:cNvSpPr/>
          <p:nvPr/>
        </p:nvSpPr>
        <p:spPr bwMode="auto">
          <a:xfrm>
            <a:off x="3637601" y="5587917"/>
            <a:ext cx="2553579" cy="320171"/>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2"/>
          <p:cNvSpPr>
            <a:spLocks noGrp="1" noChangeArrowheads="1"/>
          </p:cNvSpPr>
          <p:nvPr>
            <p:ph type="title"/>
          </p:nvPr>
        </p:nvSpPr>
        <p:spPr>
          <a:xfrm>
            <a:off x="51840" y="516046"/>
            <a:ext cx="9967680" cy="1295400"/>
          </a:xfrm>
        </p:spPr>
        <p:txBody>
          <a:bodyPr/>
          <a:lstStyle/>
          <a:p>
            <a:r>
              <a:rPr lang="en-US" dirty="0"/>
              <a:t>DHCP: </a:t>
            </a:r>
            <a:r>
              <a:rPr lang="en-US" dirty="0" err="1"/>
              <a:t>Wireshark</a:t>
            </a:r>
            <a:r>
              <a:rPr lang="en-US" dirty="0" smtClean="0"/>
              <a:t> Output </a:t>
            </a:r>
            <a:r>
              <a:rPr lang="en-US" dirty="0"/>
              <a:t>(home LAN)</a:t>
            </a:r>
          </a:p>
        </p:txBody>
      </p:sp>
      <p:sp>
        <p:nvSpPr>
          <p:cNvPr id="2" name="Slide Number Placeholder 1"/>
          <p:cNvSpPr>
            <a:spLocks noGrp="1"/>
          </p:cNvSpPr>
          <p:nvPr>
            <p:ph type="sldNum" sz="quarter" idx="10"/>
          </p:nvPr>
        </p:nvSpPr>
        <p:spPr/>
        <p:txBody>
          <a:bodyPr/>
          <a:lstStyle/>
          <a:p>
            <a:fld id="{E868FC65-E3BE-574C-AF7C-54ADBC4916D9}" type="slidenum">
              <a:rPr lang="en-US" smtClean="0"/>
              <a:pPr/>
              <a:t>18</a:t>
            </a:fld>
            <a:endParaRPr lang="en-US"/>
          </a:p>
        </p:txBody>
      </p:sp>
      <p:grpSp>
        <p:nvGrpSpPr>
          <p:cNvPr id="7" name="Group 6"/>
          <p:cNvGrpSpPr/>
          <p:nvPr/>
        </p:nvGrpSpPr>
        <p:grpSpPr>
          <a:xfrm>
            <a:off x="2819423" y="1739594"/>
            <a:ext cx="6985715" cy="5950001"/>
            <a:chOff x="2674460" y="1739594"/>
            <a:chExt cx="6985715" cy="5950001"/>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674460" y="1739594"/>
              <a:ext cx="6985715" cy="5950001"/>
            </a:xfrm>
            <a:prstGeom prst="rect">
              <a:avLst/>
            </a:prstGeom>
            <a:ln>
              <a:solidFill>
                <a:srgbClr val="008000"/>
              </a:solidFill>
            </a:ln>
          </p:spPr>
        </p:pic>
        <p:sp>
          <p:nvSpPr>
            <p:cNvPr id="22" name="Rectangle 21"/>
            <p:cNvSpPr/>
            <p:nvPr/>
          </p:nvSpPr>
          <p:spPr bwMode="auto">
            <a:xfrm>
              <a:off x="3883358" y="2615440"/>
              <a:ext cx="734226" cy="158752"/>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3" name="Rectangle 22"/>
            <p:cNvSpPr/>
            <p:nvPr/>
          </p:nvSpPr>
          <p:spPr bwMode="auto">
            <a:xfrm>
              <a:off x="5064686" y="2611218"/>
              <a:ext cx="852895" cy="157999"/>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4" name="Rectangle 23"/>
            <p:cNvSpPr/>
            <p:nvPr/>
          </p:nvSpPr>
          <p:spPr bwMode="auto">
            <a:xfrm>
              <a:off x="8060648" y="2596351"/>
              <a:ext cx="1554923" cy="172866"/>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5" name="Rectangle 24"/>
            <p:cNvSpPr/>
            <p:nvPr/>
          </p:nvSpPr>
          <p:spPr bwMode="auto">
            <a:xfrm>
              <a:off x="2887192" y="3278230"/>
              <a:ext cx="1785169" cy="279010"/>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6" name="Rectangle 25"/>
            <p:cNvSpPr/>
            <p:nvPr/>
          </p:nvSpPr>
          <p:spPr bwMode="auto">
            <a:xfrm>
              <a:off x="2966571" y="3834135"/>
              <a:ext cx="1616580" cy="157999"/>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7" name="Rectangle 26"/>
            <p:cNvSpPr/>
            <p:nvPr/>
          </p:nvSpPr>
          <p:spPr bwMode="auto">
            <a:xfrm>
              <a:off x="2988873" y="4298770"/>
              <a:ext cx="2951010" cy="157999"/>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1" name="Rectangle 20"/>
            <p:cNvSpPr/>
            <p:nvPr/>
          </p:nvSpPr>
          <p:spPr bwMode="auto">
            <a:xfrm>
              <a:off x="2890196" y="5902667"/>
              <a:ext cx="2822943" cy="1423683"/>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8" name="Rectangle 27"/>
            <p:cNvSpPr/>
            <p:nvPr/>
          </p:nvSpPr>
          <p:spPr bwMode="auto">
            <a:xfrm>
              <a:off x="7168511" y="2629807"/>
              <a:ext cx="715401" cy="135696"/>
            </a:xfrm>
            <a:prstGeom prst="rect">
              <a:avLst/>
            </a:prstGeom>
            <a:noFill/>
            <a:ln w="38100" cap="flat" cmpd="sng" algn="ctr">
              <a:solidFill>
                <a:srgbClr val="008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sp>
        <p:nvSpPr>
          <p:cNvPr id="29" name="TextBox 28"/>
          <p:cNvSpPr txBox="1"/>
          <p:nvPr/>
        </p:nvSpPr>
        <p:spPr>
          <a:xfrm>
            <a:off x="234176" y="3839737"/>
            <a:ext cx="2408663" cy="461665"/>
          </a:xfrm>
          <a:prstGeom prst="rect">
            <a:avLst/>
          </a:prstGeom>
          <a:noFill/>
        </p:spPr>
        <p:txBody>
          <a:bodyPr wrap="square" rtlCol="0">
            <a:spAutoFit/>
          </a:bodyPr>
          <a:lstStyle/>
          <a:p>
            <a:pPr algn="l"/>
            <a:r>
              <a:rPr lang="en-US" sz="2400" dirty="0" smtClean="0">
                <a:latin typeface="Arial" panose="020B0604020202020204" pitchFamily="34" charset="0"/>
                <a:cs typeface="Arial" panose="020B0604020202020204" pitchFamily="34" charset="0"/>
              </a:rPr>
              <a:t>DHCP Offer</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73807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2"/>
          <p:cNvSpPr>
            <a:spLocks noGrp="1" noChangeArrowheads="1"/>
          </p:cNvSpPr>
          <p:nvPr>
            <p:ph type="title"/>
          </p:nvPr>
        </p:nvSpPr>
        <p:spPr>
          <a:xfrm>
            <a:off x="116640" y="440518"/>
            <a:ext cx="9349423" cy="1295400"/>
          </a:xfrm>
        </p:spPr>
        <p:txBody>
          <a:bodyPr/>
          <a:lstStyle/>
          <a:p>
            <a:r>
              <a:rPr lang="en-US" dirty="0" smtClean="0"/>
              <a:t>Network </a:t>
            </a:r>
            <a:r>
              <a:rPr lang="en-US" dirty="0"/>
              <a:t>Address Translation</a:t>
            </a:r>
          </a:p>
        </p:txBody>
      </p:sp>
      <p:sp>
        <p:nvSpPr>
          <p:cNvPr id="89093" name="Rectangle 3"/>
          <p:cNvSpPr>
            <a:spLocks noGrp="1" noChangeArrowheads="1"/>
          </p:cNvSpPr>
          <p:nvPr>
            <p:ph type="body" idx="1"/>
          </p:nvPr>
        </p:nvSpPr>
        <p:spPr>
          <a:xfrm>
            <a:off x="79100" y="1956868"/>
            <a:ext cx="9875343" cy="5815531"/>
          </a:xfrm>
        </p:spPr>
        <p:txBody>
          <a:bodyPr/>
          <a:lstStyle/>
          <a:p>
            <a:r>
              <a:rPr lang="en-US" dirty="0" smtClean="0">
                <a:solidFill>
                  <a:srgbClr val="000000"/>
                </a:solidFill>
              </a:rPr>
              <a:t>NAT allows multiple hosts in a local network (most often a home net) to share a single public IP address</a:t>
            </a:r>
          </a:p>
          <a:p>
            <a:pPr lvl="1"/>
            <a:r>
              <a:rPr lang="en-US" dirty="0" smtClean="0">
                <a:solidFill>
                  <a:srgbClr val="000000"/>
                </a:solidFill>
              </a:rPr>
              <a:t>this conserves limited IPv4 addresses and since ISPs charge for static addresses, it allows users to save money</a:t>
            </a:r>
          </a:p>
          <a:p>
            <a:r>
              <a:rPr lang="en-US" dirty="0" smtClean="0">
                <a:solidFill>
                  <a:srgbClr val="000000"/>
                </a:solidFill>
              </a:rPr>
              <a:t>Other advantages</a:t>
            </a:r>
          </a:p>
          <a:p>
            <a:pPr lvl="1"/>
            <a:r>
              <a:rPr lang="en-US" dirty="0" smtClean="0">
                <a:solidFill>
                  <a:srgbClr val="000000"/>
                </a:solidFill>
              </a:rPr>
              <a:t>home nets can add new hosts at anytime without requiring new addresses from ISP</a:t>
            </a:r>
          </a:p>
          <a:p>
            <a:pPr lvl="2"/>
            <a:r>
              <a:rPr lang="en-US" dirty="0" smtClean="0">
                <a:solidFill>
                  <a:srgbClr val="000000"/>
                </a:solidFill>
              </a:rPr>
              <a:t>home nets all reuse the same set of (private) IP addresses</a:t>
            </a:r>
          </a:p>
          <a:p>
            <a:pPr lvl="1"/>
            <a:r>
              <a:rPr lang="en-US" dirty="0" smtClean="0">
                <a:solidFill>
                  <a:srgbClr val="000000"/>
                </a:solidFill>
              </a:rPr>
              <a:t>insulates administration of home net from outside world</a:t>
            </a:r>
          </a:p>
          <a:p>
            <a:pPr lvl="1"/>
            <a:r>
              <a:rPr lang="en-US" dirty="0" smtClean="0">
                <a:solidFill>
                  <a:srgbClr val="000000"/>
                </a:solidFill>
              </a:rPr>
              <a:t>devices </a:t>
            </a:r>
            <a:r>
              <a:rPr lang="en-US" dirty="0">
                <a:solidFill>
                  <a:srgbClr val="000000"/>
                </a:solidFill>
              </a:rPr>
              <a:t>inside local net not</a:t>
            </a:r>
            <a:r>
              <a:rPr lang="en-US" dirty="0" smtClean="0">
                <a:solidFill>
                  <a:srgbClr val="000000"/>
                </a:solidFill>
              </a:rPr>
              <a:t> directly addressable from the outside, making network (a little) more secure</a:t>
            </a:r>
          </a:p>
          <a:p>
            <a:r>
              <a:rPr lang="en-US" dirty="0" smtClean="0">
                <a:solidFill>
                  <a:srgbClr val="000000"/>
                </a:solidFill>
              </a:rPr>
              <a:t>Drawbacks and Objections?</a:t>
            </a:r>
          </a:p>
          <a:p>
            <a:pPr lvl="1"/>
            <a:r>
              <a:rPr lang="en-US" dirty="0" smtClean="0">
                <a:solidFill>
                  <a:srgbClr val="000000"/>
                </a:solidFill>
              </a:rPr>
              <a:t>There are a few…</a:t>
            </a:r>
          </a:p>
        </p:txBody>
      </p:sp>
      <p:sp>
        <p:nvSpPr>
          <p:cNvPr id="2" name="Slide Number Placeholder 1"/>
          <p:cNvSpPr>
            <a:spLocks noGrp="1"/>
          </p:cNvSpPr>
          <p:nvPr>
            <p:ph type="sldNum" sz="quarter" idx="10"/>
          </p:nvPr>
        </p:nvSpPr>
        <p:spPr/>
        <p:txBody>
          <a:bodyPr/>
          <a:lstStyle/>
          <a:p>
            <a:fld id="{E868FC65-E3BE-574C-AF7C-54ADBC4916D9}"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706780"/>
            <a:ext cx="10058400" cy="614721"/>
          </a:xfrm>
        </p:spPr>
        <p:txBody>
          <a:bodyPr/>
          <a:lstStyle/>
          <a:p>
            <a:r>
              <a:rPr lang="en-US" sz="3200" dirty="0" smtClean="0"/>
              <a:t>Internet Control Message Protocol RFC 792</a:t>
            </a:r>
            <a:endParaRPr lang="en-US" sz="3200" dirty="0"/>
          </a:p>
        </p:txBody>
      </p:sp>
      <p:sp>
        <p:nvSpPr>
          <p:cNvPr id="6" name="Content Placeholder 5"/>
          <p:cNvSpPr>
            <a:spLocks noGrp="1"/>
          </p:cNvSpPr>
          <p:nvPr>
            <p:ph idx="1"/>
          </p:nvPr>
        </p:nvSpPr>
        <p:spPr>
          <a:xfrm>
            <a:off x="14287" y="1304339"/>
            <a:ext cx="7502163" cy="6468061"/>
          </a:xfrm>
        </p:spPr>
        <p:txBody>
          <a:bodyPr/>
          <a:lstStyle/>
          <a:p>
            <a:r>
              <a:rPr lang="en-US" dirty="0" smtClean="0"/>
              <a:t>Used mainly to detect or report problems</a:t>
            </a:r>
          </a:p>
          <a:p>
            <a:r>
              <a:rPr lang="en-US" dirty="0" smtClean="0"/>
              <a:t>Part of IP protocol suite, but implemented “above” IP layer</a:t>
            </a:r>
          </a:p>
          <a:p>
            <a:pPr lvl="1"/>
            <a:r>
              <a:rPr lang="en-US" dirty="0" smtClean="0"/>
              <a:t>Not a Transport protocol</a:t>
            </a:r>
          </a:p>
          <a:p>
            <a:pPr lvl="2"/>
            <a:r>
              <a:rPr lang="en-US" dirty="0" smtClean="0"/>
              <a:t>Nothing layers on top of ICMP</a:t>
            </a:r>
          </a:p>
          <a:p>
            <a:pPr lvl="1"/>
            <a:r>
              <a:rPr lang="en-US" dirty="0" smtClean="0"/>
              <a:t>IP protocol field=1 identifies ICMP packet</a:t>
            </a:r>
          </a:p>
          <a:p>
            <a:pPr lvl="1"/>
            <a:r>
              <a:rPr lang="en-US" dirty="0" smtClean="0"/>
              <a:t>type and code fields specify various options</a:t>
            </a:r>
          </a:p>
          <a:p>
            <a:r>
              <a:rPr lang="en-US" dirty="0" smtClean="0"/>
              <a:t>Examples</a:t>
            </a:r>
          </a:p>
          <a:p>
            <a:pPr lvl="1"/>
            <a:r>
              <a:rPr lang="en-US" dirty="0" smtClean="0"/>
              <a:t>echo packet (used by ping command)</a:t>
            </a:r>
          </a:p>
          <a:p>
            <a:pPr lvl="1"/>
            <a:r>
              <a:rPr lang="en-US" dirty="0" smtClean="0"/>
              <a:t>destination unreachable</a:t>
            </a:r>
          </a:p>
          <a:p>
            <a:r>
              <a:rPr lang="en-US" dirty="0" smtClean="0"/>
              <a:t>Remainder varies with ICMP type</a:t>
            </a:r>
          </a:p>
          <a:p>
            <a:pPr lvl="1"/>
            <a:r>
              <a:rPr lang="en-US" dirty="0" smtClean="0"/>
              <a:t>often includes IP header of original packet plus first 8 bytes of its payload</a:t>
            </a:r>
          </a:p>
          <a:p>
            <a:pPr lvl="1"/>
            <a:r>
              <a:rPr lang="en-US" dirty="0" smtClean="0"/>
              <a:t>this information can often be used to determine cause of a problem</a:t>
            </a:r>
          </a:p>
        </p:txBody>
      </p:sp>
      <p:sp>
        <p:nvSpPr>
          <p:cNvPr id="4" name="Slide Number Placeholder 3"/>
          <p:cNvSpPr>
            <a:spLocks noGrp="1"/>
          </p:cNvSpPr>
          <p:nvPr>
            <p:ph type="sldNum" sz="quarter" idx="10"/>
          </p:nvPr>
        </p:nvSpPr>
        <p:spPr/>
        <p:txBody>
          <a:bodyPr/>
          <a:lstStyle/>
          <a:p>
            <a:fld id="{E868FC65-E3BE-574C-AF7C-54ADBC4916D9}" type="slidenum">
              <a:rPr lang="en-US" smtClean="0"/>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xmlns="" val="313184557"/>
              </p:ext>
            </p:extLst>
          </p:nvPr>
        </p:nvGraphicFramePr>
        <p:xfrm>
          <a:off x="7061924" y="1827234"/>
          <a:ext cx="2996476" cy="5310058"/>
        </p:xfrm>
        <a:graphic>
          <a:graphicData uri="http://schemas.openxmlformats.org/drawingml/2006/table">
            <a:tbl>
              <a:tblPr firstRow="1" bandRow="1">
                <a:tableStyleId>{5C22544A-7EE6-4342-B048-85BDC9FD1C3A}</a:tableStyleId>
              </a:tblPr>
              <a:tblGrid>
                <a:gridCol w="499412"/>
                <a:gridCol w="249707"/>
                <a:gridCol w="249707"/>
                <a:gridCol w="499412"/>
                <a:gridCol w="94090"/>
                <a:gridCol w="485568"/>
                <a:gridCol w="918580"/>
              </a:tblGrid>
              <a:tr h="440108">
                <a:tc>
                  <a:txBody>
                    <a:bodyPr/>
                    <a:lstStyle/>
                    <a:p>
                      <a:pPr algn="ctr"/>
                      <a:r>
                        <a:rPr lang="en-US" sz="1400" b="0" dirty="0" smtClean="0">
                          <a:solidFill>
                            <a:srgbClr val="000000"/>
                          </a:solidFill>
                        </a:rPr>
                        <a:t>4</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1400" b="0" dirty="0" smtClean="0">
                          <a:solidFill>
                            <a:srgbClr val="000000"/>
                          </a:solidFill>
                        </a:rPr>
                        <a:t>4</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ctr"/>
                      <a:r>
                        <a:rPr lang="en-US" sz="1400" b="0" dirty="0" smtClean="0">
                          <a:solidFill>
                            <a:srgbClr val="000000"/>
                          </a:solidFill>
                        </a:rPr>
                        <a:t>8</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400" b="0" dirty="0" smtClean="0">
                          <a:solidFill>
                            <a:srgbClr val="000000"/>
                          </a:solidFill>
                        </a:rPr>
                        <a:t>16 bits</a:t>
                      </a:r>
                      <a:endParaRPr lang="en-US" sz="1400" b="0" dirty="0">
                        <a:solidFill>
                          <a:srgbClr val="000000"/>
                        </a:solidFill>
                      </a:endParaRPr>
                    </a:p>
                  </a:txBody>
                  <a:tcPr marL="0" marR="0" marT="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r>
              <a:tr h="440108">
                <a:tc>
                  <a:txBody>
                    <a:bodyPr/>
                    <a:lstStyle/>
                    <a:p>
                      <a:pPr algn="ctr"/>
                      <a:r>
                        <a:rPr lang="en-US" sz="1600" b="0" dirty="0" err="1" smtClean="0">
                          <a:solidFill>
                            <a:srgbClr val="000000"/>
                          </a:solidFill>
                        </a:rPr>
                        <a:t>ver</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gridSpan="2">
                  <a:txBody>
                    <a:bodyPr/>
                    <a:lstStyle/>
                    <a:p>
                      <a:pPr algn="ctr"/>
                      <a:r>
                        <a:rPr lang="en-US" sz="1600" b="0" dirty="0" err="1" smtClean="0">
                          <a:solidFill>
                            <a:srgbClr val="000000"/>
                          </a:solidFill>
                        </a:rPr>
                        <a:t>hlen</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a:txBody>
                    <a:bodyPr/>
                    <a:lstStyle/>
                    <a:p>
                      <a:pPr algn="ctr"/>
                      <a:r>
                        <a:rPr lang="en-US" sz="1600" b="0" dirty="0" smtClean="0">
                          <a:solidFill>
                            <a:srgbClr val="000000"/>
                          </a:solidFill>
                        </a:rPr>
                        <a:t>TOS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gridSpan="3">
                  <a:txBody>
                    <a:bodyPr/>
                    <a:lstStyle/>
                    <a:p>
                      <a:pPr algn="ctr"/>
                      <a:r>
                        <a:rPr lang="en-US" sz="1600" b="0" dirty="0" smtClean="0">
                          <a:solidFill>
                            <a:srgbClr val="000000"/>
                          </a:solidFill>
                        </a:rPr>
                        <a:t>length</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r>
              <a:tr h="440108">
                <a:tc gridSpan="4">
                  <a:txBody>
                    <a:bodyPr/>
                    <a:lstStyle/>
                    <a:p>
                      <a:pPr algn="ctr"/>
                      <a:r>
                        <a:rPr lang="en-US" sz="1600" b="0" dirty="0" smtClean="0">
                          <a:solidFill>
                            <a:srgbClr val="000000"/>
                          </a:solidFill>
                        </a:rPr>
                        <a:t>identification</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ctr"/>
                      <a:r>
                        <a:rPr lang="en-US" sz="1600" b="0" dirty="0" smtClean="0">
                          <a:solidFill>
                            <a:srgbClr val="000000"/>
                          </a:solidFill>
                        </a:rPr>
                        <a:t>flags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a:txBody>
                    <a:bodyPr/>
                    <a:lstStyle/>
                    <a:p>
                      <a:pPr algn="ctr"/>
                      <a:r>
                        <a:rPr lang="en-US" sz="1600" b="0" dirty="0" smtClean="0">
                          <a:solidFill>
                            <a:srgbClr val="000000"/>
                          </a:solidFill>
                        </a:rPr>
                        <a:t>offset</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r>
              <a:tr h="440108">
                <a:tc gridSpan="2">
                  <a:txBody>
                    <a:bodyPr/>
                    <a:lstStyle/>
                    <a:p>
                      <a:pPr algn="ctr"/>
                      <a:r>
                        <a:rPr lang="en-US" sz="1600" b="0" dirty="0" smtClean="0">
                          <a:solidFill>
                            <a:srgbClr val="000000"/>
                          </a:solidFill>
                        </a:rPr>
                        <a:t>TTL</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gridSpan="2">
                  <a:txBody>
                    <a:bodyPr/>
                    <a:lstStyle/>
                    <a:p>
                      <a:pPr algn="ctr"/>
                      <a:r>
                        <a:rPr lang="en-US" sz="1600" b="0" dirty="0" smtClean="0">
                          <a:solidFill>
                            <a:srgbClr val="000000"/>
                          </a:solidFill>
                        </a:rPr>
                        <a:t>proto</a:t>
                      </a:r>
                      <a:br>
                        <a:rPr lang="en-US" sz="1600" b="0" dirty="0" smtClean="0">
                          <a:solidFill>
                            <a:srgbClr val="000000"/>
                          </a:solidFill>
                        </a:rPr>
                      </a:br>
                      <a:r>
                        <a:rPr lang="en-US" sz="1600" b="0" dirty="0" smtClean="0">
                          <a:solidFill>
                            <a:srgbClr val="000000"/>
                          </a:solidFill>
                        </a:rPr>
                        <a:t>=1</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gridSpan="3">
                  <a:txBody>
                    <a:bodyPr/>
                    <a:lstStyle/>
                    <a:p>
                      <a:pPr algn="ctr"/>
                      <a:r>
                        <a:rPr lang="en-US" sz="1600" b="0" dirty="0" smtClean="0">
                          <a:solidFill>
                            <a:srgbClr val="000000"/>
                          </a:solidFill>
                        </a:rPr>
                        <a:t>checksum</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r>
              <a:tr h="466631">
                <a:tc gridSpan="7">
                  <a:txBody>
                    <a:bodyPr/>
                    <a:lstStyle/>
                    <a:p>
                      <a:pPr algn="ctr"/>
                      <a:r>
                        <a:rPr lang="en-US" sz="1600" b="0" dirty="0" smtClean="0">
                          <a:solidFill>
                            <a:srgbClr val="000000"/>
                          </a:solidFill>
                        </a:rPr>
                        <a:t>source address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66631">
                <a:tc gridSpan="7">
                  <a:txBody>
                    <a:bodyPr/>
                    <a:lstStyle/>
                    <a:p>
                      <a:pPr algn="ctr"/>
                      <a:r>
                        <a:rPr lang="en-US" sz="1600" b="0" dirty="0" smtClean="0">
                          <a:solidFill>
                            <a:srgbClr val="000000"/>
                          </a:solidFill>
                        </a:rPr>
                        <a:t>destination address</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8587">
                <a:tc gridSpan="2">
                  <a:txBody>
                    <a:bodyPr/>
                    <a:lstStyle/>
                    <a:p>
                      <a:pPr algn="ctr"/>
                      <a:r>
                        <a:rPr lang="en-US" sz="1600" b="0" dirty="0" smtClean="0">
                          <a:solidFill>
                            <a:srgbClr val="000000"/>
                          </a:solidFill>
                        </a:rPr>
                        <a:t>type</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endParaRPr lang="en-US"/>
                    </a:p>
                  </a:txBody>
                  <a:tcPr/>
                </a:tc>
                <a:tc gridSpan="3">
                  <a:txBody>
                    <a:bodyPr/>
                    <a:lstStyle/>
                    <a:p>
                      <a:pPr algn="ctr"/>
                      <a:r>
                        <a:rPr lang="en-US" sz="1600" b="0" dirty="0" smtClean="0">
                          <a:solidFill>
                            <a:srgbClr val="000000"/>
                          </a:solidFill>
                        </a:rPr>
                        <a:t>code</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pPr algn="ct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EEFF"/>
                    </a:solidFill>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gridSpan="2">
                  <a:txBody>
                    <a:bodyPr/>
                    <a:lstStyle/>
                    <a:p>
                      <a:pPr algn="ctr"/>
                      <a:r>
                        <a:rPr lang="en-US" sz="1600" b="0" dirty="0" smtClean="0">
                          <a:solidFill>
                            <a:srgbClr val="000000"/>
                          </a:solidFill>
                        </a:rPr>
                        <a:t>checksum</a:t>
                      </a:r>
                      <a:endParaRPr lang="en-US" sz="16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endParaRPr lang="en-US"/>
                    </a:p>
                  </a:txBody>
                  <a:tcPr/>
                </a:tc>
              </a:tr>
              <a:tr h="2110205">
                <a:tc gridSpan="7">
                  <a:txBody>
                    <a:bodyPr/>
                    <a:lstStyle/>
                    <a:p>
                      <a:pPr algn="ctr"/>
                      <a:r>
                        <a:rPr lang="en-US" sz="1800" b="0" dirty="0" smtClean="0">
                          <a:solidFill>
                            <a:srgbClr val="000000"/>
                          </a:solidFill>
                        </a:rPr>
                        <a:t>remainder</a:t>
                      </a:r>
                      <a:br>
                        <a:rPr lang="en-US" sz="1800" b="0" dirty="0" smtClean="0">
                          <a:solidFill>
                            <a:srgbClr val="000000"/>
                          </a:solidFill>
                        </a:rPr>
                      </a:br>
                      <a:r>
                        <a:rPr lang="en-US" sz="1800" b="0" dirty="0" smtClean="0">
                          <a:solidFill>
                            <a:srgbClr val="000000"/>
                          </a:solidFill>
                        </a:rPr>
                        <a:t>(variable)</a:t>
                      </a:r>
                      <a:endParaRPr lang="en-US" sz="1800" b="0" dirty="0">
                        <a:solidFill>
                          <a:srgbClr val="000000"/>
                        </a:solidFill>
                      </a:endParaRPr>
                    </a:p>
                  </a:txBody>
                  <a:tcPr marL="0" marR="0" marT="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2"/>
          <p:cNvSpPr>
            <a:spLocks noGrp="1" noChangeArrowheads="1"/>
          </p:cNvSpPr>
          <p:nvPr>
            <p:ph type="title"/>
          </p:nvPr>
        </p:nvSpPr>
        <p:spPr>
          <a:xfrm>
            <a:off x="116640" y="440518"/>
            <a:ext cx="9349423" cy="1295400"/>
          </a:xfrm>
        </p:spPr>
        <p:txBody>
          <a:bodyPr/>
          <a:lstStyle/>
          <a:p>
            <a:r>
              <a:rPr lang="en-US" dirty="0" smtClean="0"/>
              <a:t>Network </a:t>
            </a:r>
            <a:r>
              <a:rPr lang="en-US" dirty="0"/>
              <a:t>Address Translation</a:t>
            </a:r>
          </a:p>
        </p:txBody>
      </p:sp>
      <p:sp>
        <p:nvSpPr>
          <p:cNvPr id="89093" name="Rectangle 3"/>
          <p:cNvSpPr>
            <a:spLocks noGrp="1" noChangeArrowheads="1"/>
          </p:cNvSpPr>
          <p:nvPr>
            <p:ph type="body" idx="1"/>
          </p:nvPr>
        </p:nvSpPr>
        <p:spPr>
          <a:xfrm>
            <a:off x="79100" y="1956868"/>
            <a:ext cx="9875343" cy="5815531"/>
          </a:xfrm>
        </p:spPr>
        <p:txBody>
          <a:bodyPr/>
          <a:lstStyle/>
          <a:p>
            <a:r>
              <a:rPr lang="en-US" dirty="0" smtClean="0">
                <a:solidFill>
                  <a:srgbClr val="000000"/>
                </a:solidFill>
              </a:rPr>
              <a:t>Drawbacks and Objections:</a:t>
            </a:r>
          </a:p>
          <a:p>
            <a:pPr lvl="1"/>
            <a:r>
              <a:rPr lang="en-US" dirty="0" smtClean="0">
                <a:solidFill>
                  <a:srgbClr val="000000"/>
                </a:solidFill>
              </a:rPr>
              <a:t>Uses Transport layer port numbers to address hosts instead of processes</a:t>
            </a:r>
          </a:p>
          <a:p>
            <a:pPr lvl="1"/>
            <a:r>
              <a:rPr lang="en-US" dirty="0" smtClean="0">
                <a:solidFill>
                  <a:srgbClr val="000000"/>
                </a:solidFill>
              </a:rPr>
              <a:t>NAT Router needs to process above layer 3</a:t>
            </a:r>
          </a:p>
          <a:p>
            <a:pPr lvl="1"/>
            <a:r>
              <a:rPr lang="en-US" dirty="0" smtClean="0">
                <a:solidFill>
                  <a:srgbClr val="000000"/>
                </a:solidFill>
              </a:rPr>
              <a:t>Violates end-to-end argument. Not strictly host talking to host anymore. NAT router changes headers in between.</a:t>
            </a:r>
          </a:p>
          <a:p>
            <a:pPr lvl="1"/>
            <a:r>
              <a:rPr lang="en-US" dirty="0" smtClean="0">
                <a:solidFill>
                  <a:srgbClr val="000000"/>
                </a:solidFill>
              </a:rPr>
              <a:t>Interferes with peer to peer applications.</a:t>
            </a:r>
          </a:p>
          <a:p>
            <a:pPr lvl="1"/>
            <a:r>
              <a:rPr lang="en-US" dirty="0" smtClean="0">
                <a:solidFill>
                  <a:srgbClr val="000000"/>
                </a:solidFill>
              </a:rPr>
              <a:t>What about protocols that don’t use port numbers?</a:t>
            </a:r>
          </a:p>
          <a:p>
            <a:pPr lvl="1"/>
            <a:endParaRPr lang="en-US" dirty="0" smtClean="0">
              <a:solidFill>
                <a:srgbClr val="000000"/>
              </a:solidFill>
            </a:endParaRPr>
          </a:p>
          <a:p>
            <a:pPr lvl="1"/>
            <a:r>
              <a:rPr lang="en-US" dirty="0" smtClean="0">
                <a:solidFill>
                  <a:srgbClr val="000000"/>
                </a:solidFill>
              </a:rPr>
              <a:t>NAT violates layer boundaries, making it more difficult to change internet protocols over time</a:t>
            </a:r>
          </a:p>
          <a:p>
            <a:pPr>
              <a:buFont typeface="Wingdings" charset="2"/>
              <a:buNone/>
            </a:pPr>
            <a:endParaRPr lang="en-US" dirty="0">
              <a:solidFill>
                <a:srgbClr val="000000"/>
              </a:solidFill>
            </a:endParaRPr>
          </a:p>
        </p:txBody>
      </p:sp>
      <p:sp>
        <p:nvSpPr>
          <p:cNvPr id="2" name="Slide Number Placeholder 1"/>
          <p:cNvSpPr>
            <a:spLocks noGrp="1"/>
          </p:cNvSpPr>
          <p:nvPr>
            <p:ph type="sldNum" sz="quarter" idx="10"/>
          </p:nvPr>
        </p:nvSpPr>
        <p:spPr/>
        <p:txBody>
          <a:bodyPr/>
          <a:lstStyle/>
          <a:p>
            <a:fld id="{E868FC65-E3BE-574C-AF7C-54ADBC4916D9}" type="slidenum">
              <a:rPr lang="en-US" smtClean="0"/>
              <a:pPr/>
              <a:t>20</a:t>
            </a:fld>
            <a:endParaRPr lang="en-US"/>
          </a:p>
        </p:txBody>
      </p:sp>
    </p:spTree>
    <p:extLst>
      <p:ext uri="{BB962C8B-B14F-4D97-AF65-F5344CB8AC3E}">
        <p14:creationId xmlns:p14="http://schemas.microsoft.com/office/powerpoint/2010/main" xmlns="" val="41668266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2" name="Rectangle 2"/>
          <p:cNvSpPr>
            <a:spLocks noGrp="1" noChangeArrowheads="1"/>
          </p:cNvSpPr>
          <p:nvPr>
            <p:ph type="title"/>
          </p:nvPr>
        </p:nvSpPr>
        <p:spPr>
          <a:xfrm>
            <a:off x="90720" y="647850"/>
            <a:ext cx="9487377" cy="1295400"/>
          </a:xfrm>
        </p:spPr>
        <p:txBody>
          <a:bodyPr/>
          <a:lstStyle/>
          <a:p>
            <a:r>
              <a:rPr lang="en-US" dirty="0" smtClean="0">
                <a:latin typeface="+mn-lt"/>
              </a:rPr>
              <a:t>A Closer Look At NAT</a:t>
            </a:r>
            <a:endParaRPr lang="en-US" dirty="0">
              <a:latin typeface="+mn-lt"/>
            </a:endParaRPr>
          </a:p>
        </p:txBody>
      </p:sp>
      <p:sp>
        <p:nvSpPr>
          <p:cNvPr id="88074" name="Line 8"/>
          <p:cNvSpPr>
            <a:spLocks noChangeShapeType="1"/>
          </p:cNvSpPr>
          <p:nvPr/>
        </p:nvSpPr>
        <p:spPr bwMode="auto">
          <a:xfrm>
            <a:off x="4784640" y="4475228"/>
            <a:ext cx="3328353" cy="7197"/>
          </a:xfrm>
          <a:prstGeom prst="line">
            <a:avLst/>
          </a:prstGeom>
          <a:noFill/>
          <a:ln w="19050">
            <a:solidFill>
              <a:schemeClr val="tx1"/>
            </a:solidFill>
            <a:round/>
            <a:headEnd/>
            <a:tailEnd/>
          </a:ln>
        </p:spPr>
        <p:txBody>
          <a:bodyPr wrap="none" lIns="101882" tIns="50941" rIns="101882" bIns="50941">
            <a:prstTxWarp prst="textNoShape">
              <a:avLst/>
            </a:prstTxWarp>
          </a:bodyPr>
          <a:lstStyle/>
          <a:p>
            <a:endParaRPr lang="en-US">
              <a:latin typeface="+mn-lt"/>
            </a:endParaRPr>
          </a:p>
        </p:txBody>
      </p:sp>
      <p:sp>
        <p:nvSpPr>
          <p:cNvPr id="88075" name="Line 9"/>
          <p:cNvSpPr>
            <a:spLocks noChangeShapeType="1"/>
          </p:cNvSpPr>
          <p:nvPr/>
        </p:nvSpPr>
        <p:spPr bwMode="auto">
          <a:xfrm flipH="1">
            <a:off x="7903443" y="3633218"/>
            <a:ext cx="10478" cy="1691217"/>
          </a:xfrm>
          <a:prstGeom prst="line">
            <a:avLst/>
          </a:prstGeom>
          <a:noFill/>
          <a:ln w="19050">
            <a:solidFill>
              <a:schemeClr val="tx1"/>
            </a:solidFill>
            <a:round/>
            <a:headEnd/>
            <a:tailEnd/>
          </a:ln>
        </p:spPr>
        <p:txBody>
          <a:bodyPr wrap="none" lIns="101882" tIns="50941" rIns="101882" bIns="50941">
            <a:prstTxWarp prst="textNoShape">
              <a:avLst/>
            </a:prstTxWarp>
          </a:bodyPr>
          <a:lstStyle/>
          <a:p>
            <a:endParaRPr lang="en-US">
              <a:latin typeface="+mn-lt"/>
            </a:endParaRPr>
          </a:p>
        </p:txBody>
      </p:sp>
      <p:sp>
        <p:nvSpPr>
          <p:cNvPr id="88076" name="Line 10"/>
          <p:cNvSpPr>
            <a:spLocks noChangeShapeType="1"/>
          </p:cNvSpPr>
          <p:nvPr/>
        </p:nvSpPr>
        <p:spPr bwMode="auto">
          <a:xfrm>
            <a:off x="7908682" y="3627821"/>
            <a:ext cx="146685" cy="7197"/>
          </a:xfrm>
          <a:prstGeom prst="line">
            <a:avLst/>
          </a:prstGeom>
          <a:noFill/>
          <a:ln w="19050">
            <a:solidFill>
              <a:schemeClr val="tx1"/>
            </a:solidFill>
            <a:round/>
            <a:headEnd/>
            <a:tailEnd/>
          </a:ln>
        </p:spPr>
        <p:txBody>
          <a:bodyPr wrap="none" lIns="101882" tIns="50941" rIns="101882" bIns="50941">
            <a:prstTxWarp prst="textNoShape">
              <a:avLst/>
            </a:prstTxWarp>
          </a:bodyPr>
          <a:lstStyle/>
          <a:p>
            <a:endParaRPr lang="en-US">
              <a:latin typeface="+mn-lt"/>
            </a:endParaRPr>
          </a:p>
        </p:txBody>
      </p:sp>
      <p:sp>
        <p:nvSpPr>
          <p:cNvPr id="88077" name="Line 11"/>
          <p:cNvSpPr>
            <a:spLocks noChangeShapeType="1"/>
          </p:cNvSpPr>
          <p:nvPr/>
        </p:nvSpPr>
        <p:spPr bwMode="auto">
          <a:xfrm flipV="1">
            <a:off x="7915667" y="5333431"/>
            <a:ext cx="188595" cy="0"/>
          </a:xfrm>
          <a:prstGeom prst="line">
            <a:avLst/>
          </a:prstGeom>
          <a:noFill/>
          <a:ln w="19050">
            <a:solidFill>
              <a:schemeClr val="tx1"/>
            </a:solidFill>
            <a:round/>
            <a:headEnd/>
            <a:tailEnd/>
          </a:ln>
        </p:spPr>
        <p:txBody>
          <a:bodyPr wrap="none" lIns="101882" tIns="50941" rIns="101882" bIns="50941">
            <a:prstTxWarp prst="textNoShape">
              <a:avLst/>
            </a:prstTxWarp>
          </a:bodyPr>
          <a:lstStyle/>
          <a:p>
            <a:endParaRPr lang="en-US">
              <a:latin typeface="+mn-lt"/>
            </a:endParaRPr>
          </a:p>
        </p:txBody>
      </p:sp>
      <p:sp>
        <p:nvSpPr>
          <p:cNvPr id="88078" name="Text Box 12"/>
          <p:cNvSpPr txBox="1">
            <a:spLocks noChangeArrowheads="1"/>
          </p:cNvSpPr>
          <p:nvPr/>
        </p:nvSpPr>
        <p:spPr bwMode="auto">
          <a:xfrm>
            <a:off x="8632919" y="3288482"/>
            <a:ext cx="1191413" cy="379876"/>
          </a:xfrm>
          <a:prstGeom prst="rect">
            <a:avLst/>
          </a:prstGeom>
          <a:noFill/>
          <a:ln w="9525">
            <a:noFill/>
            <a:miter lim="800000"/>
            <a:headEnd/>
            <a:tailEnd/>
          </a:ln>
        </p:spPr>
        <p:txBody>
          <a:bodyPr wrap="none" lIns="101882" tIns="50941" rIns="101882" bIns="50941">
            <a:prstTxWarp prst="textNoShape">
              <a:avLst/>
            </a:prstTxWarp>
            <a:spAutoFit/>
          </a:bodyPr>
          <a:lstStyle/>
          <a:p>
            <a:r>
              <a:rPr lang="en-US" dirty="0" smtClean="0">
                <a:latin typeface="+mn-lt"/>
              </a:rPr>
              <a:t>10.0.0.2</a:t>
            </a:r>
            <a:endParaRPr lang="en-US" dirty="0">
              <a:latin typeface="+mn-lt"/>
            </a:endParaRPr>
          </a:p>
        </p:txBody>
      </p:sp>
      <p:sp>
        <p:nvSpPr>
          <p:cNvPr id="88079" name="Text Box 13"/>
          <p:cNvSpPr txBox="1">
            <a:spLocks noChangeArrowheads="1"/>
          </p:cNvSpPr>
          <p:nvPr/>
        </p:nvSpPr>
        <p:spPr bwMode="auto">
          <a:xfrm>
            <a:off x="8664990" y="4198157"/>
            <a:ext cx="1191413" cy="379876"/>
          </a:xfrm>
          <a:prstGeom prst="rect">
            <a:avLst/>
          </a:prstGeom>
          <a:noFill/>
          <a:ln w="9525">
            <a:noFill/>
            <a:miter lim="800000"/>
            <a:headEnd/>
            <a:tailEnd/>
          </a:ln>
        </p:spPr>
        <p:txBody>
          <a:bodyPr wrap="none" lIns="101882" tIns="50941" rIns="101882" bIns="50941">
            <a:prstTxWarp prst="textNoShape">
              <a:avLst/>
            </a:prstTxWarp>
            <a:spAutoFit/>
          </a:bodyPr>
          <a:lstStyle/>
          <a:p>
            <a:r>
              <a:rPr lang="en-US" dirty="0" smtClean="0">
                <a:latin typeface="+mn-lt"/>
              </a:rPr>
              <a:t>10.0.0.3</a:t>
            </a:r>
            <a:endParaRPr lang="en-US" dirty="0">
              <a:latin typeface="+mn-lt"/>
            </a:endParaRPr>
          </a:p>
        </p:txBody>
      </p:sp>
      <p:sp>
        <p:nvSpPr>
          <p:cNvPr id="88080" name="Text Box 14"/>
          <p:cNvSpPr txBox="1">
            <a:spLocks noChangeArrowheads="1"/>
          </p:cNvSpPr>
          <p:nvPr/>
        </p:nvSpPr>
        <p:spPr bwMode="auto">
          <a:xfrm>
            <a:off x="8700835" y="5148091"/>
            <a:ext cx="1191413" cy="379876"/>
          </a:xfrm>
          <a:prstGeom prst="rect">
            <a:avLst/>
          </a:prstGeom>
          <a:noFill/>
          <a:ln w="9525">
            <a:noFill/>
            <a:miter lim="800000"/>
            <a:headEnd/>
            <a:tailEnd/>
          </a:ln>
        </p:spPr>
        <p:txBody>
          <a:bodyPr wrap="none" lIns="101882" tIns="50941" rIns="101882" bIns="50941">
            <a:prstTxWarp prst="textNoShape">
              <a:avLst/>
            </a:prstTxWarp>
            <a:spAutoFit/>
          </a:bodyPr>
          <a:lstStyle/>
          <a:p>
            <a:r>
              <a:rPr lang="en-US" dirty="0" smtClean="0">
                <a:latin typeface="+mn-lt"/>
              </a:rPr>
              <a:t>10.0.0.4</a:t>
            </a:r>
            <a:endParaRPr lang="en-US" dirty="0">
              <a:latin typeface="+mn-lt"/>
            </a:endParaRPr>
          </a:p>
        </p:txBody>
      </p:sp>
      <p:sp>
        <p:nvSpPr>
          <p:cNvPr id="88081" name="Text Box 15"/>
          <p:cNvSpPr txBox="1">
            <a:spLocks noChangeArrowheads="1"/>
          </p:cNvSpPr>
          <p:nvPr/>
        </p:nvSpPr>
        <p:spPr bwMode="auto">
          <a:xfrm>
            <a:off x="5009007" y="3892976"/>
            <a:ext cx="1191413" cy="379876"/>
          </a:xfrm>
          <a:prstGeom prst="rect">
            <a:avLst/>
          </a:prstGeom>
          <a:noFill/>
          <a:ln w="9525">
            <a:noFill/>
            <a:miter lim="800000"/>
            <a:headEnd/>
            <a:tailEnd/>
          </a:ln>
        </p:spPr>
        <p:txBody>
          <a:bodyPr wrap="none" lIns="101882" tIns="50941" rIns="101882" bIns="50941">
            <a:prstTxWarp prst="textNoShape">
              <a:avLst/>
            </a:prstTxWarp>
            <a:spAutoFit/>
          </a:bodyPr>
          <a:lstStyle/>
          <a:p>
            <a:r>
              <a:rPr lang="en-US" dirty="0" smtClean="0">
                <a:latin typeface="+mn-lt"/>
              </a:rPr>
              <a:t>10.0.0.1</a:t>
            </a:r>
            <a:endParaRPr lang="en-US" dirty="0">
              <a:latin typeface="+mn-lt"/>
            </a:endParaRPr>
          </a:p>
        </p:txBody>
      </p:sp>
      <p:sp>
        <p:nvSpPr>
          <p:cNvPr id="88082" name="Line 16"/>
          <p:cNvSpPr>
            <a:spLocks noChangeShapeType="1"/>
          </p:cNvSpPr>
          <p:nvPr/>
        </p:nvSpPr>
        <p:spPr bwMode="auto">
          <a:xfrm flipH="1">
            <a:off x="4879675" y="4172928"/>
            <a:ext cx="200554" cy="227805"/>
          </a:xfrm>
          <a:prstGeom prst="line">
            <a:avLst/>
          </a:prstGeom>
          <a:noFill/>
          <a:ln w="19050">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83" name="Text Box 17"/>
          <p:cNvSpPr txBox="1">
            <a:spLocks noChangeArrowheads="1"/>
          </p:cNvSpPr>
          <p:nvPr/>
        </p:nvSpPr>
        <p:spPr bwMode="auto">
          <a:xfrm>
            <a:off x="2501626" y="4628158"/>
            <a:ext cx="1631663" cy="379876"/>
          </a:xfrm>
          <a:prstGeom prst="rect">
            <a:avLst/>
          </a:prstGeom>
          <a:noFill/>
          <a:ln w="9525">
            <a:noFill/>
            <a:miter lim="800000"/>
            <a:headEnd/>
            <a:tailEnd/>
          </a:ln>
        </p:spPr>
        <p:txBody>
          <a:bodyPr wrap="none" lIns="101882" tIns="50941" rIns="101882" bIns="50941">
            <a:prstTxWarp prst="textNoShape">
              <a:avLst/>
            </a:prstTxWarp>
            <a:spAutoFit/>
          </a:bodyPr>
          <a:lstStyle/>
          <a:p>
            <a:r>
              <a:rPr lang="en-US" dirty="0">
                <a:latin typeface="+mn-lt"/>
              </a:rPr>
              <a:t>138.76.29.7</a:t>
            </a:r>
          </a:p>
        </p:txBody>
      </p:sp>
      <p:sp>
        <p:nvSpPr>
          <p:cNvPr id="88084" name="Line 18"/>
          <p:cNvSpPr>
            <a:spLocks noChangeShapeType="1"/>
          </p:cNvSpPr>
          <p:nvPr/>
        </p:nvSpPr>
        <p:spPr bwMode="auto">
          <a:xfrm flipH="1">
            <a:off x="4052962" y="4550793"/>
            <a:ext cx="94298" cy="145733"/>
          </a:xfrm>
          <a:prstGeom prst="line">
            <a:avLst/>
          </a:prstGeom>
          <a:noFill/>
          <a:ln w="19050">
            <a:solidFill>
              <a:schemeClr val="tx1"/>
            </a:solidFill>
            <a:round/>
            <a:headEnd type="triangle" w="med" len="med"/>
            <a:tailEnd/>
          </a:ln>
        </p:spPr>
        <p:txBody>
          <a:bodyPr wrap="none" lIns="101882" tIns="50941" rIns="101882" bIns="50941">
            <a:prstTxWarp prst="textNoShape">
              <a:avLst/>
            </a:prstTxWarp>
          </a:bodyPr>
          <a:lstStyle/>
          <a:p>
            <a:endParaRPr lang="en-US">
              <a:latin typeface="+mn-lt"/>
            </a:endParaRPr>
          </a:p>
        </p:txBody>
      </p:sp>
      <p:sp>
        <p:nvSpPr>
          <p:cNvPr id="88086" name="Line 79"/>
          <p:cNvSpPr>
            <a:spLocks noChangeShapeType="1"/>
          </p:cNvSpPr>
          <p:nvPr/>
        </p:nvSpPr>
        <p:spPr bwMode="auto">
          <a:xfrm>
            <a:off x="867802" y="4507613"/>
            <a:ext cx="3328353" cy="7197"/>
          </a:xfrm>
          <a:prstGeom prst="line">
            <a:avLst/>
          </a:prstGeom>
          <a:noFill/>
          <a:ln w="19050">
            <a:solidFill>
              <a:schemeClr val="tx1"/>
            </a:solidFill>
            <a:round/>
            <a:headEnd/>
            <a:tailEnd/>
          </a:ln>
        </p:spPr>
        <p:txBody>
          <a:bodyPr wrap="none" lIns="101882" tIns="50941" rIns="101882" bIns="50941">
            <a:prstTxWarp prst="textNoShape">
              <a:avLst/>
            </a:prstTxWarp>
          </a:bodyPr>
          <a:lstStyle/>
          <a:p>
            <a:endParaRPr lang="en-US">
              <a:latin typeface="+mn-lt"/>
            </a:endParaRPr>
          </a:p>
        </p:txBody>
      </p:sp>
      <p:sp>
        <p:nvSpPr>
          <p:cNvPr id="88087" name="Text Box 81"/>
          <p:cNvSpPr txBox="1">
            <a:spLocks noChangeArrowheads="1"/>
          </p:cNvSpPr>
          <p:nvPr/>
        </p:nvSpPr>
        <p:spPr bwMode="auto">
          <a:xfrm>
            <a:off x="5191938" y="2758823"/>
            <a:ext cx="2683145" cy="933874"/>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a:latin typeface="+mn-lt"/>
              </a:rPr>
              <a:t>local network</a:t>
            </a:r>
          </a:p>
          <a:p>
            <a:pPr algn="ctr"/>
            <a:r>
              <a:rPr lang="en-US">
                <a:latin typeface="+mn-lt"/>
              </a:rPr>
              <a:t>(e.g., home network)</a:t>
            </a:r>
          </a:p>
          <a:p>
            <a:pPr algn="ctr"/>
            <a:r>
              <a:rPr lang="en-US">
                <a:latin typeface="+mn-lt"/>
              </a:rPr>
              <a:t>10.0.0/24</a:t>
            </a:r>
          </a:p>
        </p:txBody>
      </p:sp>
      <p:sp>
        <p:nvSpPr>
          <p:cNvPr id="88088" name="Line 82"/>
          <p:cNvSpPr>
            <a:spLocks noChangeShapeType="1"/>
          </p:cNvSpPr>
          <p:nvPr/>
        </p:nvSpPr>
        <p:spPr bwMode="auto">
          <a:xfrm>
            <a:off x="7774220" y="3008908"/>
            <a:ext cx="1524477" cy="0"/>
          </a:xfrm>
          <a:prstGeom prst="line">
            <a:avLst/>
          </a:prstGeom>
          <a:noFill/>
          <a:ln w="9525">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89" name="Line 83"/>
          <p:cNvSpPr>
            <a:spLocks noChangeShapeType="1"/>
          </p:cNvSpPr>
          <p:nvPr/>
        </p:nvSpPr>
        <p:spPr bwMode="auto">
          <a:xfrm>
            <a:off x="4527942" y="2850582"/>
            <a:ext cx="0" cy="1225232"/>
          </a:xfrm>
          <a:prstGeom prst="line">
            <a:avLst/>
          </a:prstGeom>
          <a:noFill/>
          <a:ln w="9525">
            <a:solidFill>
              <a:schemeClr val="tx1"/>
            </a:solidFill>
            <a:round/>
            <a:headEnd/>
            <a:tailEnd/>
          </a:ln>
        </p:spPr>
        <p:txBody>
          <a:bodyPr wrap="none" lIns="101882" tIns="50941" rIns="101882" bIns="50941">
            <a:prstTxWarp prst="textNoShape">
              <a:avLst/>
            </a:prstTxWarp>
          </a:bodyPr>
          <a:lstStyle/>
          <a:p>
            <a:endParaRPr lang="en-US">
              <a:latin typeface="+mn-lt"/>
            </a:endParaRPr>
          </a:p>
        </p:txBody>
      </p:sp>
      <p:sp>
        <p:nvSpPr>
          <p:cNvPr id="88090" name="Line 84"/>
          <p:cNvSpPr>
            <a:spLocks noChangeShapeType="1"/>
          </p:cNvSpPr>
          <p:nvPr/>
        </p:nvSpPr>
        <p:spPr bwMode="auto">
          <a:xfrm flipH="1" flipV="1">
            <a:off x="4681612" y="2994515"/>
            <a:ext cx="988378" cy="0"/>
          </a:xfrm>
          <a:prstGeom prst="line">
            <a:avLst/>
          </a:prstGeom>
          <a:noFill/>
          <a:ln w="9525">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91" name="Line 86"/>
          <p:cNvSpPr>
            <a:spLocks noChangeShapeType="1"/>
          </p:cNvSpPr>
          <p:nvPr/>
        </p:nvSpPr>
        <p:spPr bwMode="auto">
          <a:xfrm>
            <a:off x="2926630" y="3008908"/>
            <a:ext cx="1524477" cy="0"/>
          </a:xfrm>
          <a:prstGeom prst="line">
            <a:avLst/>
          </a:prstGeom>
          <a:noFill/>
          <a:ln w="9525">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92" name="Line 87"/>
          <p:cNvSpPr>
            <a:spLocks noChangeShapeType="1"/>
          </p:cNvSpPr>
          <p:nvPr/>
        </p:nvSpPr>
        <p:spPr bwMode="auto">
          <a:xfrm flipH="1" flipV="1">
            <a:off x="934160" y="2994515"/>
            <a:ext cx="988378" cy="0"/>
          </a:xfrm>
          <a:prstGeom prst="line">
            <a:avLst/>
          </a:prstGeom>
          <a:noFill/>
          <a:ln w="9525">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93" name="Text Box 88"/>
          <p:cNvSpPr txBox="1">
            <a:spLocks noChangeArrowheads="1"/>
          </p:cNvSpPr>
          <p:nvPr/>
        </p:nvSpPr>
        <p:spPr bwMode="auto">
          <a:xfrm>
            <a:off x="1860315" y="2744430"/>
            <a:ext cx="1154732" cy="656875"/>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a:latin typeface="+mn-lt"/>
              </a:rPr>
              <a:t>rest of</a:t>
            </a:r>
          </a:p>
          <a:p>
            <a:pPr algn="ctr"/>
            <a:r>
              <a:rPr lang="en-US">
                <a:latin typeface="+mn-lt"/>
              </a:rPr>
              <a:t>Internet</a:t>
            </a:r>
          </a:p>
        </p:txBody>
      </p:sp>
      <p:sp>
        <p:nvSpPr>
          <p:cNvPr id="88094" name="Line 89"/>
          <p:cNvSpPr>
            <a:spLocks noChangeShapeType="1"/>
          </p:cNvSpPr>
          <p:nvPr/>
        </p:nvSpPr>
        <p:spPr bwMode="auto">
          <a:xfrm flipH="1" flipV="1">
            <a:off x="3192061" y="4986192"/>
            <a:ext cx="12224" cy="894186"/>
          </a:xfrm>
          <a:prstGeom prst="line">
            <a:avLst/>
          </a:prstGeom>
          <a:noFill/>
          <a:ln w="9525">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95" name="Text Box 90"/>
          <p:cNvSpPr txBox="1">
            <a:spLocks noChangeArrowheads="1"/>
          </p:cNvSpPr>
          <p:nvPr/>
        </p:nvSpPr>
        <p:spPr bwMode="auto">
          <a:xfrm>
            <a:off x="5076422" y="5858788"/>
            <a:ext cx="4429141" cy="1457094"/>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sz="2200" dirty="0" err="1">
                <a:latin typeface="+mn-lt"/>
              </a:rPr>
              <a:t>Datagrams</a:t>
            </a:r>
            <a:r>
              <a:rPr lang="en-US" sz="2200" dirty="0">
                <a:latin typeface="+mn-lt"/>
              </a:rPr>
              <a:t> with source or </a:t>
            </a:r>
          </a:p>
          <a:p>
            <a:pPr algn="ctr"/>
            <a:r>
              <a:rPr lang="en-US" sz="2200" dirty="0">
                <a:latin typeface="+mn-lt"/>
              </a:rPr>
              <a:t>destination in this network</a:t>
            </a:r>
          </a:p>
          <a:p>
            <a:pPr algn="ctr"/>
            <a:r>
              <a:rPr lang="en-US" sz="2200" dirty="0">
                <a:latin typeface="+mn-lt"/>
              </a:rPr>
              <a:t>have 10.0.0/24 address for </a:t>
            </a:r>
          </a:p>
          <a:p>
            <a:pPr algn="ctr"/>
            <a:r>
              <a:rPr lang="en-US" sz="2200" dirty="0">
                <a:latin typeface="+mn-lt"/>
              </a:rPr>
              <a:t>source, destination </a:t>
            </a:r>
            <a:r>
              <a:rPr lang="en-US" sz="2200" dirty="0" smtClean="0">
                <a:latin typeface="+mn-lt"/>
              </a:rPr>
              <a:t>(typically)</a:t>
            </a:r>
            <a:endParaRPr lang="en-US" sz="2200" dirty="0">
              <a:latin typeface="+mn-lt"/>
            </a:endParaRPr>
          </a:p>
        </p:txBody>
      </p:sp>
      <p:sp>
        <p:nvSpPr>
          <p:cNvPr id="88096" name="Line 91"/>
          <p:cNvSpPr>
            <a:spLocks noChangeShapeType="1"/>
          </p:cNvSpPr>
          <p:nvPr/>
        </p:nvSpPr>
        <p:spPr bwMode="auto">
          <a:xfrm flipH="1" flipV="1">
            <a:off x="6513428" y="4766693"/>
            <a:ext cx="12224" cy="1129877"/>
          </a:xfrm>
          <a:prstGeom prst="line">
            <a:avLst/>
          </a:prstGeom>
          <a:noFill/>
          <a:ln w="9525">
            <a:solidFill>
              <a:schemeClr val="tx1"/>
            </a:solidFill>
            <a:round/>
            <a:headEnd/>
            <a:tailEnd type="arrow" w="med" len="med"/>
          </a:ln>
        </p:spPr>
        <p:txBody>
          <a:bodyPr wrap="none" lIns="101882" tIns="50941" rIns="101882" bIns="50941">
            <a:prstTxWarp prst="textNoShape">
              <a:avLst/>
            </a:prstTxWarp>
          </a:bodyPr>
          <a:lstStyle/>
          <a:p>
            <a:endParaRPr lang="en-US">
              <a:latin typeface="+mn-lt"/>
            </a:endParaRPr>
          </a:p>
        </p:txBody>
      </p:sp>
      <p:sp>
        <p:nvSpPr>
          <p:cNvPr id="88097" name="Text Box 92"/>
          <p:cNvSpPr txBox="1">
            <a:spLocks noChangeArrowheads="1"/>
          </p:cNvSpPr>
          <p:nvPr/>
        </p:nvSpPr>
        <p:spPr bwMode="auto">
          <a:xfrm>
            <a:off x="90720" y="5869583"/>
            <a:ext cx="4948873" cy="1457094"/>
          </a:xfrm>
          <a:prstGeom prst="rect">
            <a:avLst/>
          </a:prstGeom>
          <a:noFill/>
          <a:ln w="9525">
            <a:noFill/>
            <a:miter lim="800000"/>
            <a:headEnd/>
            <a:tailEnd/>
          </a:ln>
        </p:spPr>
        <p:txBody>
          <a:bodyPr lIns="101882" tIns="50941" rIns="101882" bIns="50941">
            <a:prstTxWarp prst="textNoShape">
              <a:avLst/>
            </a:prstTxWarp>
            <a:spAutoFit/>
          </a:bodyPr>
          <a:lstStyle/>
          <a:p>
            <a:pPr algn="ctr"/>
            <a:r>
              <a:rPr lang="en-US" sz="2200" i="1" dirty="0">
                <a:solidFill>
                  <a:schemeClr val="tx1"/>
                </a:solidFill>
                <a:latin typeface="+mn-lt"/>
              </a:rPr>
              <a:t>All</a:t>
            </a:r>
            <a:r>
              <a:rPr lang="en-US" sz="2200" dirty="0">
                <a:solidFill>
                  <a:schemeClr val="tx1"/>
                </a:solidFill>
                <a:latin typeface="+mn-lt"/>
              </a:rPr>
              <a:t> </a:t>
            </a:r>
            <a:r>
              <a:rPr lang="en-US" sz="2200" dirty="0" err="1">
                <a:solidFill>
                  <a:schemeClr val="tx1"/>
                </a:solidFill>
                <a:latin typeface="+mn-lt"/>
              </a:rPr>
              <a:t>datagrams</a:t>
            </a:r>
            <a:r>
              <a:rPr lang="en-US" sz="2200" dirty="0">
                <a:solidFill>
                  <a:schemeClr val="tx1"/>
                </a:solidFill>
                <a:latin typeface="+mn-lt"/>
              </a:rPr>
              <a:t> </a:t>
            </a:r>
            <a:r>
              <a:rPr lang="en-US" sz="2200" i="1" dirty="0">
                <a:solidFill>
                  <a:schemeClr val="tx1"/>
                </a:solidFill>
                <a:latin typeface="+mn-lt"/>
              </a:rPr>
              <a:t>leaving</a:t>
            </a:r>
            <a:r>
              <a:rPr lang="en-US" sz="2200" dirty="0">
                <a:solidFill>
                  <a:schemeClr val="tx1"/>
                </a:solidFill>
                <a:latin typeface="+mn-lt"/>
              </a:rPr>
              <a:t> local</a:t>
            </a:r>
          </a:p>
          <a:p>
            <a:pPr algn="ctr"/>
            <a:r>
              <a:rPr lang="en-US" sz="2200" dirty="0">
                <a:solidFill>
                  <a:schemeClr val="tx1"/>
                </a:solidFill>
                <a:latin typeface="+mn-lt"/>
              </a:rPr>
              <a:t>network have same single source NAT IP address: 138.76.29.7,</a:t>
            </a:r>
          </a:p>
          <a:p>
            <a:pPr algn="ctr"/>
            <a:r>
              <a:rPr lang="en-US" sz="2200" dirty="0">
                <a:solidFill>
                  <a:schemeClr val="tx1"/>
                </a:solidFill>
                <a:latin typeface="+mn-lt"/>
              </a:rPr>
              <a:t>different source port numbers</a:t>
            </a:r>
          </a:p>
        </p:txBody>
      </p:sp>
      <p:pic>
        <p:nvPicPr>
          <p:cNvPr id="47" name="Picture 46"/>
          <p:cNvPicPr>
            <a:picLocks noChangeAspect="1"/>
          </p:cNvPicPr>
          <p:nvPr/>
        </p:nvPicPr>
        <p:blipFill>
          <a:blip r:embed="rId3" cstate="print"/>
          <a:srcRect l="8864" t="13046" r="11530" b="13851"/>
          <a:stretch>
            <a:fillRect/>
          </a:stretch>
        </p:blipFill>
        <p:spPr>
          <a:xfrm>
            <a:off x="4053397" y="4185876"/>
            <a:ext cx="830960" cy="636647"/>
          </a:xfrm>
          <a:prstGeom prst="rect">
            <a:avLst/>
          </a:prstGeom>
        </p:spPr>
      </p:pic>
      <p:pic>
        <p:nvPicPr>
          <p:cNvPr id="48" name="Picture 47"/>
          <p:cNvPicPr>
            <a:picLocks noChangeAspect="1"/>
          </p:cNvPicPr>
          <p:nvPr/>
        </p:nvPicPr>
        <p:blipFill>
          <a:blip r:embed="rId4" cstate="print"/>
          <a:stretch>
            <a:fillRect/>
          </a:stretch>
        </p:blipFill>
        <p:spPr>
          <a:xfrm>
            <a:off x="8016276" y="3230037"/>
            <a:ext cx="697154" cy="697154"/>
          </a:xfrm>
          <a:prstGeom prst="rect">
            <a:avLst/>
          </a:prstGeom>
        </p:spPr>
      </p:pic>
      <p:pic>
        <p:nvPicPr>
          <p:cNvPr id="49" name="Picture 48"/>
          <p:cNvPicPr>
            <a:picLocks noChangeAspect="1"/>
          </p:cNvPicPr>
          <p:nvPr/>
        </p:nvPicPr>
        <p:blipFill>
          <a:blip r:embed="rId4" cstate="print"/>
          <a:stretch>
            <a:fillRect/>
          </a:stretch>
        </p:blipFill>
        <p:spPr>
          <a:xfrm>
            <a:off x="8077957" y="5067159"/>
            <a:ext cx="697154" cy="697154"/>
          </a:xfrm>
          <a:prstGeom prst="rect">
            <a:avLst/>
          </a:prstGeom>
        </p:spPr>
      </p:pic>
      <p:pic>
        <p:nvPicPr>
          <p:cNvPr id="50" name="Picture 49"/>
          <p:cNvPicPr>
            <a:picLocks noChangeAspect="1"/>
          </p:cNvPicPr>
          <p:nvPr/>
        </p:nvPicPr>
        <p:blipFill>
          <a:blip r:embed="rId4" cstate="print"/>
          <a:stretch>
            <a:fillRect/>
          </a:stretch>
        </p:blipFill>
        <p:spPr>
          <a:xfrm>
            <a:off x="8061881" y="4156888"/>
            <a:ext cx="697154" cy="697154"/>
          </a:xfrm>
          <a:prstGeom prst="rect">
            <a:avLst/>
          </a:prstGeom>
        </p:spPr>
      </p:pic>
      <p:sp>
        <p:nvSpPr>
          <p:cNvPr id="2" name="Slide Number Placeholder 1"/>
          <p:cNvSpPr>
            <a:spLocks noGrp="1"/>
          </p:cNvSpPr>
          <p:nvPr>
            <p:ph type="sldNum" sz="quarter" idx="10"/>
          </p:nvPr>
        </p:nvSpPr>
        <p:spPr/>
        <p:txBody>
          <a:bodyPr/>
          <a:lstStyle/>
          <a:p>
            <a:fld id="{E868FC65-E3BE-574C-AF7C-54ADBC4916D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2"/>
          <p:cNvSpPr>
            <a:spLocks noGrp="1" noChangeArrowheads="1"/>
          </p:cNvSpPr>
          <p:nvPr>
            <p:ph type="title"/>
          </p:nvPr>
        </p:nvSpPr>
        <p:spPr>
          <a:xfrm>
            <a:off x="97298" y="470750"/>
            <a:ext cx="8762683" cy="1295400"/>
          </a:xfrm>
        </p:spPr>
        <p:txBody>
          <a:bodyPr/>
          <a:lstStyle/>
          <a:p>
            <a:r>
              <a:rPr lang="en-US" dirty="0" smtClean="0"/>
              <a:t>Implementing NAT</a:t>
            </a:r>
            <a:endParaRPr lang="en-US" dirty="0"/>
          </a:p>
        </p:txBody>
      </p:sp>
      <p:sp>
        <p:nvSpPr>
          <p:cNvPr id="90117" name="Rectangle 3"/>
          <p:cNvSpPr>
            <a:spLocks noGrp="1" noChangeArrowheads="1"/>
          </p:cNvSpPr>
          <p:nvPr>
            <p:ph type="body" idx="1"/>
          </p:nvPr>
        </p:nvSpPr>
        <p:spPr>
          <a:xfrm>
            <a:off x="92596" y="1918294"/>
            <a:ext cx="9965804" cy="5854105"/>
          </a:xfrm>
        </p:spPr>
        <p:txBody>
          <a:bodyPr/>
          <a:lstStyle/>
          <a:p>
            <a:r>
              <a:rPr lang="en-US" sz="2700" dirty="0" smtClean="0">
                <a:solidFill>
                  <a:srgbClr val="000000"/>
                </a:solidFill>
              </a:rPr>
              <a:t>NAT device maintains a table that maps external port numbers to internal (</a:t>
            </a:r>
            <a:r>
              <a:rPr lang="en-US" sz="2700" dirty="0" err="1" smtClean="0">
                <a:solidFill>
                  <a:srgbClr val="000000"/>
                </a:solidFill>
              </a:rPr>
              <a:t>IP,port</a:t>
            </a:r>
            <a:r>
              <a:rPr lang="en-US" sz="2700" dirty="0" smtClean="0">
                <a:solidFill>
                  <a:srgbClr val="000000"/>
                </a:solidFill>
              </a:rPr>
              <a:t>) pairs</a:t>
            </a:r>
          </a:p>
          <a:p>
            <a:pPr lvl="1"/>
            <a:r>
              <a:rPr lang="en-US" sz="2300" dirty="0" smtClean="0">
                <a:solidFill>
                  <a:srgbClr val="000000"/>
                </a:solidFill>
              </a:rPr>
              <a:t>table entries are used to update IP headers of packets as they enter or leave the network</a:t>
            </a:r>
          </a:p>
          <a:p>
            <a:pPr lvl="1"/>
            <a:r>
              <a:rPr lang="en-US" sz="2300" dirty="0" smtClean="0">
                <a:solidFill>
                  <a:srgbClr val="000000"/>
                </a:solidFill>
              </a:rPr>
              <a:t>since there are &gt;65,000 ports, can support many hosts</a:t>
            </a:r>
          </a:p>
          <a:p>
            <a:pPr lvl="1"/>
            <a:r>
              <a:rPr lang="en-US" sz="2300" dirty="0" smtClean="0">
                <a:solidFill>
                  <a:srgbClr val="000000"/>
                </a:solidFill>
              </a:rPr>
              <a:t>but, how are the entries created?</a:t>
            </a:r>
          </a:p>
          <a:p>
            <a:r>
              <a:rPr lang="en-US" dirty="0" smtClean="0">
                <a:solidFill>
                  <a:srgbClr val="000000"/>
                </a:solidFill>
              </a:rPr>
              <a:t>For UDP, if an outgoing packet has unknown source (</a:t>
            </a:r>
            <a:r>
              <a:rPr lang="en-US" dirty="0" err="1" smtClean="0">
                <a:solidFill>
                  <a:srgbClr val="000000"/>
                </a:solidFill>
              </a:rPr>
              <a:t>IP,port</a:t>
            </a:r>
            <a:r>
              <a:rPr lang="en-US" dirty="0" smtClean="0">
                <a:solidFill>
                  <a:srgbClr val="000000"/>
                </a:solidFill>
              </a:rPr>
              <a:t>) pair, NAT creates entry with new external port</a:t>
            </a:r>
          </a:p>
          <a:p>
            <a:pPr lvl="1"/>
            <a:r>
              <a:rPr lang="en-US" dirty="0" smtClean="0">
                <a:solidFill>
                  <a:srgbClr val="000000"/>
                </a:solidFill>
              </a:rPr>
              <a:t>this can then be used for subsequent packets and is retained until a timeout expires</a:t>
            </a:r>
          </a:p>
          <a:p>
            <a:pPr lvl="1"/>
            <a:r>
              <a:rPr lang="en-US" dirty="0" smtClean="0">
                <a:solidFill>
                  <a:srgbClr val="000000"/>
                </a:solidFill>
              </a:rPr>
              <a:t>note need outgoing packet to create entry</a:t>
            </a:r>
          </a:p>
          <a:p>
            <a:r>
              <a:rPr lang="en-US" dirty="0" smtClean="0">
                <a:solidFill>
                  <a:srgbClr val="000000"/>
                </a:solidFill>
              </a:rPr>
              <a:t>For TCP, connection created when NAT observes outgoing packet with SYN flag set</a:t>
            </a:r>
          </a:p>
          <a:p>
            <a:pPr lvl="1"/>
            <a:r>
              <a:rPr lang="en-US" dirty="0" smtClean="0">
                <a:solidFill>
                  <a:srgbClr val="000000"/>
                </a:solidFill>
              </a:rPr>
              <a:t>entry is retained until connection is closed</a:t>
            </a:r>
            <a:endParaRPr lang="en-US" dirty="0"/>
          </a:p>
        </p:txBody>
      </p:sp>
      <p:sp>
        <p:nvSpPr>
          <p:cNvPr id="2" name="Slide Number Placeholder 1"/>
          <p:cNvSpPr>
            <a:spLocks noGrp="1"/>
          </p:cNvSpPr>
          <p:nvPr>
            <p:ph type="sldNum" sz="quarter" idx="10"/>
          </p:nvPr>
        </p:nvSpPr>
        <p:spPr/>
        <p:txBody>
          <a:bodyPr/>
          <a:lstStyle/>
          <a:p>
            <a:fld id="{E868FC65-E3BE-574C-AF7C-54ADBC4916D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2"/>
          <p:cNvSpPr>
            <a:spLocks noGrp="1" noChangeArrowheads="1"/>
          </p:cNvSpPr>
          <p:nvPr>
            <p:ph type="title"/>
          </p:nvPr>
        </p:nvSpPr>
        <p:spPr>
          <a:xfrm>
            <a:off x="97298" y="470750"/>
            <a:ext cx="8762683" cy="1295400"/>
          </a:xfrm>
        </p:spPr>
        <p:txBody>
          <a:bodyPr/>
          <a:lstStyle/>
          <a:p>
            <a:r>
              <a:rPr lang="en-US" dirty="0" smtClean="0"/>
              <a:t>More Details</a:t>
            </a:r>
            <a:endParaRPr lang="en-US" dirty="0"/>
          </a:p>
        </p:txBody>
      </p:sp>
      <p:sp>
        <p:nvSpPr>
          <p:cNvPr id="90117" name="Rectangle 3"/>
          <p:cNvSpPr>
            <a:spLocks noGrp="1" noChangeArrowheads="1"/>
          </p:cNvSpPr>
          <p:nvPr>
            <p:ph type="body" idx="1"/>
          </p:nvPr>
        </p:nvSpPr>
        <p:spPr>
          <a:xfrm>
            <a:off x="13228" y="1362945"/>
            <a:ext cx="10045172" cy="6409455"/>
          </a:xfrm>
        </p:spPr>
        <p:txBody>
          <a:bodyPr/>
          <a:lstStyle/>
          <a:p>
            <a:r>
              <a:rPr lang="en-US" sz="2700" dirty="0" smtClean="0">
                <a:solidFill>
                  <a:srgbClr val="000000"/>
                </a:solidFill>
              </a:rPr>
              <a:t>What about protocols other than UDP/TCP?</a:t>
            </a:r>
            <a:endParaRPr lang="en-US" dirty="0" smtClean="0">
              <a:solidFill>
                <a:srgbClr val="000000"/>
              </a:solidFill>
            </a:endParaRPr>
          </a:p>
          <a:p>
            <a:pPr lvl="1"/>
            <a:r>
              <a:rPr lang="en-US" dirty="0" smtClean="0">
                <a:solidFill>
                  <a:srgbClr val="000000"/>
                </a:solidFill>
              </a:rPr>
              <a:t>a robust NAT implementation must handle all of them</a:t>
            </a:r>
          </a:p>
          <a:p>
            <a:pPr lvl="1"/>
            <a:r>
              <a:rPr lang="en-US" dirty="0" smtClean="0">
                <a:solidFill>
                  <a:srgbClr val="000000"/>
                </a:solidFill>
              </a:rPr>
              <a:t>many don’t use port numbers</a:t>
            </a:r>
            <a:r>
              <a:rPr lang="en-US" dirty="0" smtClean="0"/>
              <a:t>, so NAT must provide protocol-specific methods to map between external and internal packets</a:t>
            </a:r>
          </a:p>
          <a:p>
            <a:pPr lvl="2"/>
            <a:r>
              <a:rPr lang="en-US" dirty="0" smtClean="0"/>
              <a:t>e.g. ICMP echo request/reply (uses ID field)</a:t>
            </a:r>
          </a:p>
          <a:p>
            <a:r>
              <a:rPr lang="en-US" dirty="0" smtClean="0">
                <a:solidFill>
                  <a:srgbClr val="000000"/>
                </a:solidFill>
              </a:rPr>
              <a:t>What about IP addresses that appear in higher-level data?</a:t>
            </a:r>
          </a:p>
          <a:p>
            <a:pPr lvl="1"/>
            <a:r>
              <a:rPr lang="en-US" dirty="0" smtClean="0">
                <a:solidFill>
                  <a:srgbClr val="000000"/>
                </a:solidFill>
              </a:rPr>
              <a:t>FTP carries IP addresses of connected hosts in the application layer byte-stream (recall, FTP runs over TCP)</a:t>
            </a:r>
          </a:p>
          <a:p>
            <a:pPr lvl="1"/>
            <a:r>
              <a:rPr lang="en-US" dirty="0" smtClean="0">
                <a:solidFill>
                  <a:srgbClr val="000000"/>
                </a:solidFill>
              </a:rPr>
              <a:t>NAT must recognize FTP packets, find IP addresses in byte streams and re-map them</a:t>
            </a:r>
          </a:p>
          <a:p>
            <a:r>
              <a:rPr lang="en-US" dirty="0" smtClean="0">
                <a:solidFill>
                  <a:srgbClr val="000000"/>
                </a:solidFill>
              </a:rPr>
              <a:t>NAT is dependent on details of many higher level protocols</a:t>
            </a:r>
          </a:p>
          <a:p>
            <a:pPr lvl="1"/>
            <a:r>
              <a:rPr lang="en-US" dirty="0" smtClean="0">
                <a:solidFill>
                  <a:srgbClr val="000000"/>
                </a:solidFill>
              </a:rPr>
              <a:t>changing those protocols has potential to break NAT</a:t>
            </a:r>
          </a:p>
          <a:p>
            <a:pPr lvl="1"/>
            <a:r>
              <a:rPr lang="en-US" dirty="0" smtClean="0">
                <a:solidFill>
                  <a:srgbClr val="000000"/>
                </a:solidFill>
              </a:rPr>
              <a:t>this inhibits making changes to protocols or adding new ones</a:t>
            </a:r>
          </a:p>
        </p:txBody>
      </p:sp>
      <p:sp>
        <p:nvSpPr>
          <p:cNvPr id="2" name="Slide Number Placeholder 1"/>
          <p:cNvSpPr>
            <a:spLocks noGrp="1"/>
          </p:cNvSpPr>
          <p:nvPr>
            <p:ph type="sldNum" sz="quarter" idx="10"/>
          </p:nvPr>
        </p:nvSpPr>
        <p:spPr/>
        <p:txBody>
          <a:bodyPr/>
          <a:lstStyle/>
          <a:p>
            <a:fld id="{E868FC65-E3BE-574C-AF7C-54ADBC4916D9}"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 Traversal</a:t>
            </a:r>
            <a:endParaRPr lang="en-US" dirty="0"/>
          </a:p>
        </p:txBody>
      </p:sp>
      <p:sp>
        <p:nvSpPr>
          <p:cNvPr id="3" name="Content Placeholder 2"/>
          <p:cNvSpPr>
            <a:spLocks noGrp="1"/>
          </p:cNvSpPr>
          <p:nvPr>
            <p:ph idx="1"/>
          </p:nvPr>
        </p:nvSpPr>
        <p:spPr>
          <a:xfrm>
            <a:off x="14288" y="1760314"/>
            <a:ext cx="10044112" cy="5890165"/>
          </a:xfrm>
        </p:spPr>
        <p:txBody>
          <a:bodyPr>
            <a:noAutofit/>
          </a:bodyPr>
          <a:lstStyle/>
          <a:p>
            <a:pPr>
              <a:spcBef>
                <a:spcPts val="400"/>
              </a:spcBef>
            </a:pPr>
            <a:r>
              <a:rPr lang="en-US" sz="2400" dirty="0" smtClean="0"/>
              <a:t>NAT requires an outgoing packet to trigger creation of a table entry</a:t>
            </a:r>
          </a:p>
          <a:p>
            <a:pPr lvl="1">
              <a:spcBef>
                <a:spcPts val="400"/>
              </a:spcBef>
            </a:pPr>
            <a:r>
              <a:rPr lang="en-US" sz="2000" dirty="0" smtClean="0"/>
              <a:t>works fine, so long as inside hosts talk only to “public” servers (can find its public address by talking to DNS)</a:t>
            </a:r>
          </a:p>
          <a:p>
            <a:pPr lvl="1">
              <a:spcBef>
                <a:spcPts val="400"/>
              </a:spcBef>
            </a:pPr>
            <a:r>
              <a:rPr lang="en-US" sz="2000" dirty="0" smtClean="0"/>
              <a:t>but how does host behind a NAT talk to host behind another NAT?</a:t>
            </a:r>
          </a:p>
          <a:p>
            <a:pPr lvl="1">
              <a:spcBef>
                <a:spcPts val="400"/>
              </a:spcBef>
            </a:pPr>
            <a:r>
              <a:rPr lang="en-US" sz="2000" dirty="0" smtClean="0"/>
              <a:t>option 1: statically configure “port map” in NAT device and somehow let the remote host know the port number (and IP address) to use</a:t>
            </a:r>
          </a:p>
          <a:p>
            <a:pPr lvl="1">
              <a:spcBef>
                <a:spcPts val="400"/>
              </a:spcBef>
            </a:pPr>
            <a:r>
              <a:rPr lang="en-US" sz="2000" dirty="0" smtClean="0"/>
              <a:t>option 2: communicate through a non-NAT-</a:t>
            </a:r>
            <a:r>
              <a:rPr lang="en-US" sz="2000" dirty="0" err="1" smtClean="0"/>
              <a:t>ed</a:t>
            </a:r>
            <a:r>
              <a:rPr lang="en-US" sz="2000" dirty="0" smtClean="0"/>
              <a:t> intermediary</a:t>
            </a:r>
          </a:p>
          <a:p>
            <a:pPr lvl="2">
              <a:spcBef>
                <a:spcPts val="400"/>
              </a:spcBef>
            </a:pPr>
            <a:r>
              <a:rPr lang="en-US" sz="1800" dirty="0" smtClean="0"/>
              <a:t>intermediary can relay packets between two NAT-</a:t>
            </a:r>
            <a:r>
              <a:rPr lang="en-US" sz="1800" dirty="0" err="1" smtClean="0"/>
              <a:t>ed</a:t>
            </a:r>
            <a:r>
              <a:rPr lang="en-US" sz="1800" dirty="0" smtClean="0"/>
              <a:t> hosts</a:t>
            </a:r>
          </a:p>
          <a:p>
            <a:pPr lvl="3">
              <a:spcBef>
                <a:spcPts val="400"/>
              </a:spcBef>
            </a:pPr>
            <a:r>
              <a:rPr lang="en-US" sz="1600" dirty="0" smtClean="0"/>
              <a:t>NAT-</a:t>
            </a:r>
            <a:r>
              <a:rPr lang="en-US" sz="1600" dirty="0" err="1" smtClean="0"/>
              <a:t>ed</a:t>
            </a:r>
            <a:r>
              <a:rPr lang="en-US" sz="1600" dirty="0" smtClean="0"/>
              <a:t> host connect to external intermediary first</a:t>
            </a:r>
          </a:p>
          <a:p>
            <a:pPr lvl="2">
              <a:spcBef>
                <a:spcPts val="400"/>
              </a:spcBef>
            </a:pPr>
            <a:r>
              <a:rPr lang="en-US" sz="1800" dirty="0" smtClean="0"/>
              <a:t>UDP mappings can then be “handed-off” to enable direct communication</a:t>
            </a:r>
          </a:p>
          <a:p>
            <a:pPr lvl="2">
              <a:spcBef>
                <a:spcPts val="400"/>
              </a:spcBef>
            </a:pPr>
            <a:r>
              <a:rPr lang="en-US" sz="1800" dirty="0" smtClean="0"/>
              <a:t>common solution used in p2p applications</a:t>
            </a:r>
          </a:p>
        </p:txBody>
      </p:sp>
      <p:sp>
        <p:nvSpPr>
          <p:cNvPr id="4" name="Slide Number Placeholder 3"/>
          <p:cNvSpPr>
            <a:spLocks noGrp="1"/>
          </p:cNvSpPr>
          <p:nvPr>
            <p:ph type="sldNum" sz="quarter" idx="10"/>
          </p:nvPr>
        </p:nvSpPr>
        <p:spPr/>
        <p:txBody>
          <a:bodyPr/>
          <a:lstStyle/>
          <a:p>
            <a:fld id="{E868FC65-E3BE-574C-AF7C-54ADBC4916D9}"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Intermediary for NAT Traversal</a:t>
            </a:r>
            <a:endParaRPr lang="en-US" dirty="0"/>
          </a:p>
        </p:txBody>
      </p:sp>
      <p:sp>
        <p:nvSpPr>
          <p:cNvPr id="4" name="Slide Number Placeholder 3"/>
          <p:cNvSpPr>
            <a:spLocks noGrp="1"/>
          </p:cNvSpPr>
          <p:nvPr>
            <p:ph type="sldNum" sz="quarter" idx="10"/>
          </p:nvPr>
        </p:nvSpPr>
        <p:spPr/>
        <p:txBody>
          <a:bodyPr/>
          <a:lstStyle/>
          <a:p>
            <a:fld id="{E868FC65-E3BE-574C-AF7C-54ADBC4916D9}" type="slidenum">
              <a:rPr lang="en-US" smtClean="0"/>
              <a:pPr/>
              <a:t>25</a:t>
            </a:fld>
            <a:endParaRPr lang="en-US"/>
          </a:p>
        </p:txBody>
      </p:sp>
      <p:sp>
        <p:nvSpPr>
          <p:cNvPr id="20" name="Rectangle 3"/>
          <p:cNvSpPr txBox="1">
            <a:spLocks noChangeArrowheads="1"/>
          </p:cNvSpPr>
          <p:nvPr/>
        </p:nvSpPr>
        <p:spPr bwMode="auto">
          <a:xfrm>
            <a:off x="0" y="3569918"/>
            <a:ext cx="10058400" cy="4177430"/>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a:lstStyle>
          <a:p>
            <a:pPr marL="569913" indent="-457200">
              <a:buClr>
                <a:schemeClr val="tx1"/>
              </a:buClr>
              <a:buFont typeface="+mj-lt"/>
              <a:buAutoNum type="arabicPeriod"/>
            </a:pPr>
            <a:r>
              <a:rPr lang="en-US" sz="2000" kern="0" dirty="0" smtClean="0"/>
              <a:t>A &amp; B connect to S using </a:t>
            </a:r>
            <a:r>
              <a:rPr lang="en-US" sz="2000" kern="0" dirty="0" err="1" smtClean="0"/>
              <a:t>src</a:t>
            </a:r>
            <a:r>
              <a:rPr lang="en-US" sz="2000" kern="0" dirty="0" smtClean="0"/>
              <a:t> ports </a:t>
            </a:r>
            <a:r>
              <a:rPr lang="en-US" sz="2000" i="1" kern="0" dirty="0" smtClean="0"/>
              <a:t>a</a:t>
            </a:r>
            <a:r>
              <a:rPr lang="en-US" sz="2000" kern="0" dirty="0" smtClean="0"/>
              <a:t>1 and </a:t>
            </a:r>
            <a:r>
              <a:rPr lang="en-US" sz="2000" i="1" kern="0" dirty="0" smtClean="0"/>
              <a:t>b</a:t>
            </a:r>
            <a:r>
              <a:rPr lang="en-US" sz="2000" kern="0" dirty="0" smtClean="0"/>
              <a:t>1, </a:t>
            </a:r>
            <a:r>
              <a:rPr lang="en-US" sz="2000" kern="0" dirty="0" smtClean="0"/>
              <a:t>respectively, and tell S that they want to talk to each other</a:t>
            </a:r>
            <a:endParaRPr lang="en-US" sz="2000" kern="0" dirty="0" smtClean="0"/>
          </a:p>
          <a:p>
            <a:pPr marL="947738" lvl="1" indent="-457200">
              <a:buClr>
                <a:schemeClr val="tx1"/>
              </a:buClr>
              <a:buFont typeface="+mj-lt"/>
              <a:buAutoNum type="alphaLcParenR"/>
            </a:pPr>
            <a:r>
              <a:rPr lang="en-US" sz="1600" kern="0" dirty="0" smtClean="0"/>
              <a:t>N1 creates mapping &lt;10.0.1.8,</a:t>
            </a:r>
            <a:r>
              <a:rPr lang="en-US" sz="1600" i="1" kern="0" dirty="0" smtClean="0"/>
              <a:t>a</a:t>
            </a:r>
            <a:r>
              <a:rPr lang="en-US" sz="1600" kern="0" dirty="0" smtClean="0"/>
              <a:t>1:</a:t>
            </a:r>
            <a:r>
              <a:rPr lang="en-US" sz="1600" i="1" kern="0" dirty="0" smtClean="0"/>
              <a:t>X</a:t>
            </a:r>
            <a:r>
              <a:rPr lang="en-US" sz="1600" kern="0" dirty="0" smtClean="0"/>
              <a:t>&gt;; N2 creates mapping &lt;10.0.1.9,</a:t>
            </a:r>
            <a:r>
              <a:rPr lang="en-US" sz="1600" i="1" kern="0" dirty="0" smtClean="0"/>
              <a:t>b</a:t>
            </a:r>
            <a:r>
              <a:rPr lang="en-US" sz="1600" kern="0" dirty="0" smtClean="0"/>
              <a:t>1:</a:t>
            </a:r>
            <a:r>
              <a:rPr lang="en-US" sz="1600" i="1" kern="0" dirty="0" smtClean="0"/>
              <a:t>Y</a:t>
            </a:r>
            <a:r>
              <a:rPr lang="en-US" sz="1600" kern="0" dirty="0" smtClean="0"/>
              <a:t>&gt;</a:t>
            </a:r>
          </a:p>
          <a:p>
            <a:pPr marL="947738" lvl="1" indent="-457200">
              <a:buClr>
                <a:schemeClr val="tx1"/>
              </a:buClr>
              <a:buFont typeface="+mj-lt"/>
              <a:buAutoNum type="alphaLcParenR"/>
            </a:pPr>
            <a:r>
              <a:rPr lang="en-US" sz="1600" kern="0" dirty="0" smtClean="0"/>
              <a:t>S receives packets &lt;1.2.3.4,</a:t>
            </a:r>
            <a:r>
              <a:rPr lang="en-US" sz="1600" i="1" kern="0" dirty="0" smtClean="0"/>
              <a:t>X</a:t>
            </a:r>
            <a:r>
              <a:rPr lang="en-US" sz="1600" kern="0" dirty="0" smtClean="0"/>
              <a:t>;2.3.4.5,</a:t>
            </a:r>
            <a:r>
              <a:rPr lang="en-US" sz="1600" i="1" kern="0" dirty="0" smtClean="0"/>
              <a:t>P</a:t>
            </a:r>
            <a:r>
              <a:rPr lang="en-US" sz="1600" kern="0" dirty="0" smtClean="0"/>
              <a:t>1</a:t>
            </a:r>
            <a:r>
              <a:rPr lang="en-US" sz="1600" kern="0" dirty="0" smtClean="0"/>
              <a:t>&gt; from A </a:t>
            </a:r>
            <a:r>
              <a:rPr lang="en-US" sz="1600" kern="0" dirty="0" smtClean="0"/>
              <a:t>and &lt;5.6.7.8,</a:t>
            </a:r>
            <a:r>
              <a:rPr lang="en-US" sz="1600" i="1" kern="0" dirty="0" smtClean="0"/>
              <a:t>Y</a:t>
            </a:r>
            <a:r>
              <a:rPr lang="en-US" sz="1600" kern="0" dirty="0" smtClean="0"/>
              <a:t>;2.3.4.5,</a:t>
            </a:r>
            <a:r>
              <a:rPr lang="en-US" sz="1600" i="1" kern="0" dirty="0" smtClean="0"/>
              <a:t>P</a:t>
            </a:r>
            <a:r>
              <a:rPr lang="en-US" sz="1600" kern="0" dirty="0" smtClean="0"/>
              <a:t>2</a:t>
            </a:r>
            <a:r>
              <a:rPr lang="en-US" sz="1600" kern="0" dirty="0" smtClean="0"/>
              <a:t>&gt; from B</a:t>
            </a:r>
            <a:endParaRPr lang="en-US" sz="1600" kern="0" dirty="0" smtClean="0"/>
          </a:p>
          <a:p>
            <a:pPr marL="569913" indent="-457200">
              <a:buClr>
                <a:schemeClr val="tx1"/>
              </a:buClr>
              <a:buFont typeface="+mj-lt"/>
              <a:buAutoNum type="arabicPeriod"/>
            </a:pPr>
            <a:r>
              <a:rPr lang="en-US" sz="2000" kern="0" dirty="0" smtClean="0"/>
              <a:t>S “passes” &lt;5.6.7.8,</a:t>
            </a:r>
            <a:r>
              <a:rPr lang="en-US" sz="2000" i="1" kern="0" dirty="0" smtClean="0"/>
              <a:t>Y</a:t>
            </a:r>
            <a:r>
              <a:rPr lang="en-US" sz="2000" kern="0" dirty="0" smtClean="0"/>
              <a:t>&gt; to A and &lt;1.2.3.4,</a:t>
            </a:r>
            <a:r>
              <a:rPr lang="en-US" sz="2000" i="1" kern="0" dirty="0" smtClean="0"/>
              <a:t>X</a:t>
            </a:r>
            <a:r>
              <a:rPr lang="en-US" sz="2000" kern="0" dirty="0" smtClean="0"/>
              <a:t>&gt; to </a:t>
            </a:r>
            <a:r>
              <a:rPr lang="en-US" sz="2000" kern="0" dirty="0" smtClean="0"/>
              <a:t>B</a:t>
            </a:r>
          </a:p>
          <a:p>
            <a:pPr marL="947738" lvl="1" indent="-457200">
              <a:buClr>
                <a:schemeClr val="tx1"/>
              </a:buClr>
              <a:buFont typeface="+mj-lt"/>
              <a:buAutoNum type="alphaLcParenR"/>
            </a:pPr>
            <a:r>
              <a:rPr lang="en-US" sz="1600" kern="0" dirty="0" smtClean="0"/>
              <a:t>S packet header to A is &lt;2.3.4.5,</a:t>
            </a:r>
            <a:r>
              <a:rPr lang="en-US" sz="1600" i="1" kern="0" dirty="0" smtClean="0"/>
              <a:t>P</a:t>
            </a:r>
            <a:r>
              <a:rPr lang="en-US" sz="1600" kern="0" dirty="0" smtClean="0"/>
              <a:t>1;1.2.3.4,</a:t>
            </a:r>
            <a:r>
              <a:rPr lang="en-US" sz="1600" i="1" kern="0" dirty="0" smtClean="0"/>
              <a:t>X</a:t>
            </a:r>
            <a:r>
              <a:rPr lang="en-US" sz="1600" kern="0" dirty="0" smtClean="0"/>
              <a:t>&gt; and &lt;2.3.4.5,</a:t>
            </a:r>
            <a:r>
              <a:rPr lang="en-US" sz="1600" i="1" kern="0" dirty="0" smtClean="0"/>
              <a:t>P</a:t>
            </a:r>
            <a:r>
              <a:rPr lang="en-US" sz="1600" kern="0" dirty="0" smtClean="0"/>
              <a:t>2;5.6.7.8,</a:t>
            </a:r>
            <a:r>
              <a:rPr lang="en-US" sz="1600" i="1" kern="0" dirty="0" smtClean="0"/>
              <a:t>Y</a:t>
            </a:r>
            <a:r>
              <a:rPr lang="en-US" sz="1600" kern="0" dirty="0" smtClean="0"/>
              <a:t>&gt; to B</a:t>
            </a:r>
            <a:endParaRPr lang="en-US" sz="1600" kern="0" dirty="0" smtClean="0"/>
          </a:p>
          <a:p>
            <a:pPr marL="569913" indent="-457200">
              <a:buClr>
                <a:schemeClr val="tx1"/>
              </a:buClr>
              <a:buFont typeface="+mj-lt"/>
              <a:buAutoNum type="arabicPeriod"/>
            </a:pPr>
            <a:r>
              <a:rPr lang="en-US" sz="2000" kern="0" dirty="0" smtClean="0"/>
              <a:t>A sends </a:t>
            </a:r>
            <a:r>
              <a:rPr lang="en-US" sz="2000" kern="0" dirty="0" smtClean="0"/>
              <a:t>packets to </a:t>
            </a:r>
            <a:r>
              <a:rPr lang="en-US" sz="2000" kern="0" dirty="0" smtClean="0"/>
              <a:t>&lt;10.0.1.8,</a:t>
            </a:r>
            <a:r>
              <a:rPr lang="en-US" sz="2000" i="1" kern="0" dirty="0" smtClean="0"/>
              <a:t>a</a:t>
            </a:r>
            <a:r>
              <a:rPr lang="en-US" sz="2000" kern="0" dirty="0" smtClean="0"/>
              <a:t>1;5.6.7.8,</a:t>
            </a:r>
            <a:r>
              <a:rPr lang="en-US" sz="2000" i="1" kern="0" dirty="0" smtClean="0"/>
              <a:t>Y&gt;</a:t>
            </a:r>
          </a:p>
          <a:p>
            <a:pPr marL="947738" lvl="1" indent="-457200">
              <a:buClr>
                <a:schemeClr val="tx1"/>
              </a:buClr>
              <a:buFont typeface="+mj-lt"/>
              <a:buAutoNum type="alphaLcParenR"/>
            </a:pPr>
            <a:r>
              <a:rPr lang="en-US" sz="1600" kern="0" dirty="0" smtClean="0"/>
              <a:t>N1 converts it to &lt;1.2.3.4,</a:t>
            </a:r>
            <a:r>
              <a:rPr lang="en-US" sz="1600" i="1" kern="0" dirty="0" smtClean="0"/>
              <a:t>X</a:t>
            </a:r>
            <a:r>
              <a:rPr lang="en-US" sz="1600" kern="0" dirty="0" smtClean="0"/>
              <a:t>;5.6.7.8,</a:t>
            </a:r>
            <a:r>
              <a:rPr lang="en-US" sz="1600" i="1" kern="0" dirty="0" smtClean="0"/>
              <a:t>Y</a:t>
            </a:r>
            <a:r>
              <a:rPr lang="en-US" sz="1600" i="1" kern="0" dirty="0" smtClean="0"/>
              <a:t>&gt; - Note that this assumes that </a:t>
            </a:r>
            <a:r>
              <a:rPr lang="en-US" sz="1600" kern="0" dirty="0" smtClean="0"/>
              <a:t>N1</a:t>
            </a:r>
            <a:r>
              <a:rPr lang="en-US" sz="1600" i="1" kern="0" dirty="0" smtClean="0"/>
              <a:t> is oblivious to the fact that </a:t>
            </a:r>
            <a:r>
              <a:rPr lang="en-US" sz="1600" kern="0" dirty="0" smtClean="0"/>
              <a:t>A</a:t>
            </a:r>
            <a:r>
              <a:rPr lang="en-US" sz="1600" i="1" kern="0" dirty="0" smtClean="0"/>
              <a:t> is sending to different IP address and port number, i.e., </a:t>
            </a:r>
            <a:r>
              <a:rPr lang="en-US" sz="1600" kern="0" dirty="0" smtClean="0"/>
              <a:t>&lt;5.6.7.8,</a:t>
            </a:r>
            <a:r>
              <a:rPr lang="en-US" sz="1600" i="1" kern="0" dirty="0" smtClean="0"/>
              <a:t>Y</a:t>
            </a:r>
            <a:r>
              <a:rPr lang="en-US" sz="1600" kern="0" dirty="0" smtClean="0"/>
              <a:t>&gt; </a:t>
            </a:r>
            <a:r>
              <a:rPr lang="en-US" sz="1600" i="1" kern="0" dirty="0" smtClean="0"/>
              <a:t>as opposed to </a:t>
            </a:r>
            <a:r>
              <a:rPr lang="en-US" sz="1600" kern="0" dirty="0" smtClean="0"/>
              <a:t>&lt;1.2.3.4,</a:t>
            </a:r>
            <a:r>
              <a:rPr lang="en-US" sz="1600" i="1" kern="0" dirty="0" smtClean="0"/>
              <a:t>P</a:t>
            </a:r>
            <a:r>
              <a:rPr lang="en-US" sz="1600" kern="0" dirty="0" smtClean="0"/>
              <a:t>1</a:t>
            </a:r>
            <a:r>
              <a:rPr lang="en-US" sz="1600" i="1" kern="0" dirty="0" smtClean="0"/>
              <a:t>&gt; in the original exchange with </a:t>
            </a:r>
            <a:r>
              <a:rPr lang="en-US" sz="1600" kern="0" dirty="0" smtClean="0"/>
              <a:t>S –</a:t>
            </a:r>
            <a:r>
              <a:rPr lang="en-US" sz="1600" i="1" kern="0" dirty="0" smtClean="0"/>
              <a:t> not all routers do that</a:t>
            </a:r>
            <a:endParaRPr lang="en-US" sz="1600" i="1" kern="0" dirty="0" smtClean="0"/>
          </a:p>
          <a:p>
            <a:pPr marL="947738" lvl="1" indent="-457200">
              <a:buClr>
                <a:schemeClr val="tx1"/>
              </a:buClr>
              <a:buFont typeface="+mj-lt"/>
              <a:buAutoNum type="alphaLcParenR"/>
            </a:pPr>
            <a:r>
              <a:rPr lang="en-US" sz="1600" kern="0" dirty="0" smtClean="0"/>
              <a:t>N2 receives packet</a:t>
            </a:r>
            <a:r>
              <a:rPr lang="en-US" sz="1600" kern="0" dirty="0"/>
              <a:t> &lt;1.2.3.4,</a:t>
            </a:r>
            <a:r>
              <a:rPr lang="en-US" sz="1600" i="1" kern="0" dirty="0"/>
              <a:t>X</a:t>
            </a:r>
            <a:r>
              <a:rPr lang="en-US" sz="1600" kern="0" dirty="0"/>
              <a:t>;5.6.7.8,</a:t>
            </a:r>
            <a:r>
              <a:rPr lang="en-US" sz="1600" i="1" kern="0" dirty="0"/>
              <a:t>Y</a:t>
            </a:r>
            <a:r>
              <a:rPr lang="en-US" sz="1600" kern="0" dirty="0" smtClean="0"/>
              <a:t>&gt; and converts it to &lt;1.2.3.4,</a:t>
            </a:r>
            <a:r>
              <a:rPr lang="en-US" sz="1600" i="1" kern="0" dirty="0" smtClean="0"/>
              <a:t>X</a:t>
            </a:r>
            <a:r>
              <a:rPr lang="en-US" sz="1600" kern="0" dirty="0" smtClean="0"/>
              <a:t>;10.0.1.9,</a:t>
            </a:r>
            <a:r>
              <a:rPr lang="en-US" sz="1600" i="1" kern="0" dirty="0" smtClean="0"/>
              <a:t>b1</a:t>
            </a:r>
            <a:r>
              <a:rPr lang="en-US" sz="1600" kern="0" dirty="0" smtClean="0"/>
              <a:t>&gt;</a:t>
            </a:r>
          </a:p>
          <a:p>
            <a:pPr marL="947738" lvl="1" indent="-457200">
              <a:buClr>
                <a:schemeClr val="tx1"/>
              </a:buClr>
              <a:buFont typeface="+mj-lt"/>
              <a:buAutoNum type="alphaLcParenR"/>
            </a:pPr>
            <a:r>
              <a:rPr lang="en-US" sz="1600" kern="0" dirty="0" smtClean="0"/>
              <a:t>Packets are </a:t>
            </a:r>
            <a:r>
              <a:rPr lang="en-US" sz="1600" kern="0" dirty="0" smtClean="0"/>
              <a:t>delivered to B</a:t>
            </a:r>
          </a:p>
          <a:p>
            <a:pPr marL="569913" indent="-457200">
              <a:buClr>
                <a:schemeClr val="tx1"/>
              </a:buClr>
              <a:buFont typeface="+mj-lt"/>
              <a:buAutoNum type="arabicPeriod"/>
            </a:pPr>
            <a:r>
              <a:rPr lang="en-US" sz="2000" kern="0" dirty="0" smtClean="0"/>
              <a:t>Symmetric process for responses from B</a:t>
            </a:r>
            <a:r>
              <a:rPr lang="en-US" sz="2000" i="1" kern="0" dirty="0" smtClean="0"/>
              <a:t> </a:t>
            </a:r>
            <a:endParaRPr lang="en-US" sz="2000" kern="0" dirty="0"/>
          </a:p>
        </p:txBody>
      </p:sp>
      <p:grpSp>
        <p:nvGrpSpPr>
          <p:cNvPr id="25" name="Group 24"/>
          <p:cNvGrpSpPr/>
          <p:nvPr/>
        </p:nvGrpSpPr>
        <p:grpSpPr>
          <a:xfrm>
            <a:off x="365760" y="1440675"/>
            <a:ext cx="8798560" cy="2129394"/>
            <a:chOff x="365760" y="1766351"/>
            <a:chExt cx="8798560" cy="2129394"/>
          </a:xfrm>
        </p:grpSpPr>
        <p:grpSp>
          <p:nvGrpSpPr>
            <p:cNvPr id="10" name="Group 9"/>
            <p:cNvGrpSpPr/>
            <p:nvPr/>
          </p:nvGrpSpPr>
          <p:grpSpPr>
            <a:xfrm>
              <a:off x="365760" y="3048000"/>
              <a:ext cx="843280" cy="754817"/>
              <a:chOff x="365760" y="3088640"/>
              <a:chExt cx="843280" cy="754817"/>
            </a:xfrm>
          </p:grpSpPr>
          <p:sp>
            <p:nvSpPr>
              <p:cNvPr id="5" name="Rectangle 4"/>
              <p:cNvSpPr/>
              <p:nvPr/>
            </p:nvSpPr>
            <p:spPr bwMode="auto">
              <a:xfrm>
                <a:off x="447040" y="3088640"/>
                <a:ext cx="640080" cy="4876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Book Antiqua" pitchFamily="18" charset="0"/>
                  </a:rPr>
                  <a:t>A</a:t>
                </a:r>
              </a:p>
            </p:txBody>
          </p:sp>
          <p:sp>
            <p:nvSpPr>
              <p:cNvPr id="7" name="TextBox 6"/>
              <p:cNvSpPr txBox="1"/>
              <p:nvPr/>
            </p:nvSpPr>
            <p:spPr>
              <a:xfrm>
                <a:off x="365760" y="3535680"/>
                <a:ext cx="843280" cy="307777"/>
              </a:xfrm>
              <a:prstGeom prst="rect">
                <a:avLst/>
              </a:prstGeom>
              <a:noFill/>
            </p:spPr>
            <p:txBody>
              <a:bodyPr wrap="square" rtlCol="0">
                <a:spAutoFit/>
              </a:bodyPr>
              <a:lstStyle/>
              <a:p>
                <a:pPr algn="l"/>
                <a:r>
                  <a:rPr lang="en-US" sz="1400" dirty="0" smtClean="0"/>
                  <a:t>10.0.1.8</a:t>
                </a:r>
                <a:endParaRPr lang="en-US" sz="1400" dirty="0"/>
              </a:p>
            </p:txBody>
          </p:sp>
        </p:grpSp>
        <p:grpSp>
          <p:nvGrpSpPr>
            <p:cNvPr id="9" name="Group 8"/>
            <p:cNvGrpSpPr/>
            <p:nvPr/>
          </p:nvGrpSpPr>
          <p:grpSpPr>
            <a:xfrm>
              <a:off x="8321040" y="3038584"/>
              <a:ext cx="843280" cy="773648"/>
              <a:chOff x="8321040" y="2936240"/>
              <a:chExt cx="843280" cy="773648"/>
            </a:xfrm>
          </p:grpSpPr>
          <p:sp>
            <p:nvSpPr>
              <p:cNvPr id="6" name="Rectangle 5"/>
              <p:cNvSpPr/>
              <p:nvPr/>
            </p:nvSpPr>
            <p:spPr bwMode="auto">
              <a:xfrm>
                <a:off x="8402320" y="2936240"/>
                <a:ext cx="640080" cy="48768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Book Antiqua" pitchFamily="18" charset="0"/>
                  </a:rPr>
                  <a:t>B</a:t>
                </a:r>
              </a:p>
            </p:txBody>
          </p:sp>
          <p:sp>
            <p:nvSpPr>
              <p:cNvPr id="8" name="TextBox 7"/>
              <p:cNvSpPr txBox="1"/>
              <p:nvPr/>
            </p:nvSpPr>
            <p:spPr>
              <a:xfrm>
                <a:off x="8321040" y="3402111"/>
                <a:ext cx="843280" cy="307777"/>
              </a:xfrm>
              <a:prstGeom prst="rect">
                <a:avLst/>
              </a:prstGeom>
              <a:noFill/>
            </p:spPr>
            <p:txBody>
              <a:bodyPr wrap="square" rtlCol="0">
                <a:spAutoFit/>
              </a:bodyPr>
              <a:lstStyle/>
              <a:p>
                <a:pPr algn="l"/>
                <a:r>
                  <a:rPr lang="en-US" sz="1400" dirty="0" smtClean="0"/>
                  <a:t>10.0.1.9</a:t>
                </a:r>
                <a:endParaRPr lang="en-US" sz="1400" dirty="0"/>
              </a:p>
            </p:txBody>
          </p:sp>
        </p:grpSp>
        <p:grpSp>
          <p:nvGrpSpPr>
            <p:cNvPr id="13" name="Group 12"/>
            <p:cNvGrpSpPr/>
            <p:nvPr/>
          </p:nvGrpSpPr>
          <p:grpSpPr>
            <a:xfrm>
              <a:off x="1981200" y="2955071"/>
              <a:ext cx="812800" cy="940674"/>
              <a:chOff x="1981200" y="3048000"/>
              <a:chExt cx="812800" cy="940674"/>
            </a:xfrm>
          </p:grpSpPr>
          <p:sp>
            <p:nvSpPr>
              <p:cNvPr id="11" name="Oval 10"/>
              <p:cNvSpPr/>
              <p:nvPr/>
            </p:nvSpPr>
            <p:spPr bwMode="auto">
              <a:xfrm>
                <a:off x="1981200" y="3048000"/>
                <a:ext cx="812800" cy="663377"/>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Book Antiqua" pitchFamily="18" charset="0"/>
                  </a:rPr>
                  <a:t>N1</a:t>
                </a:r>
              </a:p>
            </p:txBody>
          </p:sp>
          <p:sp>
            <p:nvSpPr>
              <p:cNvPr id="12" name="TextBox 11"/>
              <p:cNvSpPr txBox="1"/>
              <p:nvPr/>
            </p:nvSpPr>
            <p:spPr>
              <a:xfrm>
                <a:off x="2032000" y="3680897"/>
                <a:ext cx="731520" cy="307777"/>
              </a:xfrm>
              <a:prstGeom prst="rect">
                <a:avLst/>
              </a:prstGeom>
              <a:noFill/>
            </p:spPr>
            <p:txBody>
              <a:bodyPr wrap="square" rtlCol="0">
                <a:spAutoFit/>
              </a:bodyPr>
              <a:lstStyle/>
              <a:p>
                <a:pPr algn="l"/>
                <a:r>
                  <a:rPr lang="en-US" sz="1400" dirty="0" smtClean="0"/>
                  <a:t>1.2.3.4</a:t>
                </a:r>
                <a:endParaRPr lang="en-US" sz="1400" dirty="0"/>
              </a:p>
            </p:txBody>
          </p:sp>
        </p:grpSp>
        <p:grpSp>
          <p:nvGrpSpPr>
            <p:cNvPr id="14" name="Group 13"/>
            <p:cNvGrpSpPr/>
            <p:nvPr/>
          </p:nvGrpSpPr>
          <p:grpSpPr>
            <a:xfrm>
              <a:off x="6786880" y="2955071"/>
              <a:ext cx="812800" cy="940674"/>
              <a:chOff x="1981200" y="3048000"/>
              <a:chExt cx="812800" cy="940674"/>
            </a:xfrm>
          </p:grpSpPr>
          <p:sp>
            <p:nvSpPr>
              <p:cNvPr id="15" name="Oval 14"/>
              <p:cNvSpPr/>
              <p:nvPr/>
            </p:nvSpPr>
            <p:spPr bwMode="auto">
              <a:xfrm>
                <a:off x="1981200" y="3048000"/>
                <a:ext cx="812800" cy="663377"/>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Book Antiqua" pitchFamily="18" charset="0"/>
                  </a:rPr>
                  <a:t>N2</a:t>
                </a:r>
              </a:p>
            </p:txBody>
          </p:sp>
          <p:sp>
            <p:nvSpPr>
              <p:cNvPr id="16" name="TextBox 15"/>
              <p:cNvSpPr txBox="1"/>
              <p:nvPr/>
            </p:nvSpPr>
            <p:spPr>
              <a:xfrm>
                <a:off x="2032000" y="3680897"/>
                <a:ext cx="731520" cy="307777"/>
              </a:xfrm>
              <a:prstGeom prst="rect">
                <a:avLst/>
              </a:prstGeom>
              <a:noFill/>
            </p:spPr>
            <p:txBody>
              <a:bodyPr wrap="square" rtlCol="0">
                <a:spAutoFit/>
              </a:bodyPr>
              <a:lstStyle/>
              <a:p>
                <a:pPr algn="l"/>
                <a:r>
                  <a:rPr lang="en-US" sz="1400" dirty="0" smtClean="0"/>
                  <a:t>5.6.7.8</a:t>
                </a:r>
                <a:endParaRPr lang="en-US" sz="1400" dirty="0"/>
              </a:p>
            </p:txBody>
          </p:sp>
        </p:grpSp>
        <p:grpSp>
          <p:nvGrpSpPr>
            <p:cNvPr id="17" name="Group 16"/>
            <p:cNvGrpSpPr/>
            <p:nvPr/>
          </p:nvGrpSpPr>
          <p:grpSpPr>
            <a:xfrm>
              <a:off x="4419600" y="1766351"/>
              <a:ext cx="812800" cy="940674"/>
              <a:chOff x="1981200" y="3048000"/>
              <a:chExt cx="812800" cy="940674"/>
            </a:xfrm>
          </p:grpSpPr>
          <p:sp>
            <p:nvSpPr>
              <p:cNvPr id="18" name="Oval 17"/>
              <p:cNvSpPr/>
              <p:nvPr/>
            </p:nvSpPr>
            <p:spPr bwMode="auto">
              <a:xfrm>
                <a:off x="1981200" y="3048000"/>
                <a:ext cx="812800" cy="663377"/>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Book Antiqua" pitchFamily="18" charset="0"/>
                  </a:rPr>
                  <a:t>S</a:t>
                </a:r>
              </a:p>
            </p:txBody>
          </p:sp>
          <p:sp>
            <p:nvSpPr>
              <p:cNvPr id="19" name="TextBox 18"/>
              <p:cNvSpPr txBox="1"/>
              <p:nvPr/>
            </p:nvSpPr>
            <p:spPr>
              <a:xfrm>
                <a:off x="2032000" y="3680897"/>
                <a:ext cx="731520" cy="307777"/>
              </a:xfrm>
              <a:prstGeom prst="rect">
                <a:avLst/>
              </a:prstGeom>
              <a:noFill/>
            </p:spPr>
            <p:txBody>
              <a:bodyPr wrap="square" rtlCol="0">
                <a:spAutoFit/>
              </a:bodyPr>
              <a:lstStyle/>
              <a:p>
                <a:pPr algn="l"/>
                <a:r>
                  <a:rPr lang="en-US" sz="1400" dirty="0" smtClean="0"/>
                  <a:t>2.3.4.5</a:t>
                </a:r>
                <a:endParaRPr lang="en-US" sz="1400" dirty="0"/>
              </a:p>
            </p:txBody>
          </p:sp>
        </p:grpSp>
        <p:cxnSp>
          <p:nvCxnSpPr>
            <p:cNvPr id="22" name="Straight Connector 21"/>
            <p:cNvCxnSpPr>
              <a:stCxn id="5" idx="3"/>
              <a:endCxn id="11" idx="2"/>
            </p:cNvCxnSpPr>
            <p:nvPr/>
          </p:nvCxnSpPr>
          <p:spPr bwMode="auto">
            <a:xfrm flipV="1">
              <a:off x="1087120" y="3286760"/>
              <a:ext cx="894080" cy="508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3" name="Straight Connector 22"/>
            <p:cNvCxnSpPr>
              <a:stCxn id="11" idx="7"/>
              <a:endCxn id="18" idx="2"/>
            </p:cNvCxnSpPr>
            <p:nvPr/>
          </p:nvCxnSpPr>
          <p:spPr bwMode="auto">
            <a:xfrm flipV="1">
              <a:off x="2674968" y="2098040"/>
              <a:ext cx="1744632" cy="95418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6" name="Straight Connector 25"/>
            <p:cNvCxnSpPr>
              <a:stCxn id="18" idx="6"/>
              <a:endCxn id="15" idx="1"/>
            </p:cNvCxnSpPr>
            <p:nvPr/>
          </p:nvCxnSpPr>
          <p:spPr bwMode="auto">
            <a:xfrm>
              <a:off x="5232400" y="2098040"/>
              <a:ext cx="1673512" cy="95418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9" name="Straight Connector 28"/>
            <p:cNvCxnSpPr>
              <a:stCxn id="11" idx="6"/>
              <a:endCxn id="15" idx="2"/>
            </p:cNvCxnSpPr>
            <p:nvPr/>
          </p:nvCxnSpPr>
          <p:spPr bwMode="auto">
            <a:xfrm>
              <a:off x="2794000" y="3286760"/>
              <a:ext cx="399288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32" name="Straight Connector 31"/>
            <p:cNvCxnSpPr>
              <a:stCxn id="15" idx="6"/>
              <a:endCxn id="6" idx="1"/>
            </p:cNvCxnSpPr>
            <p:nvPr/>
          </p:nvCxnSpPr>
          <p:spPr bwMode="auto">
            <a:xfrm flipV="1">
              <a:off x="7599680" y="3282424"/>
              <a:ext cx="802640" cy="4336"/>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xmlns="" val="173556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dissolve">
                                      <p:cBhvr>
                                        <p:cTn id="7" dur="500"/>
                                        <p:tgtEl>
                                          <p:spTgt spid="20">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0">
                                            <p:txEl>
                                              <p:pRg st="1" end="1"/>
                                            </p:txEl>
                                          </p:spTgt>
                                        </p:tgtEl>
                                        <p:attrNameLst>
                                          <p:attrName>style.visibility</p:attrName>
                                        </p:attrNameLst>
                                      </p:cBhvr>
                                      <p:to>
                                        <p:strVal val="visible"/>
                                      </p:to>
                                    </p:set>
                                    <p:animEffect transition="in" filter="dissolve">
                                      <p:cBhvr>
                                        <p:cTn id="10" dur="500"/>
                                        <p:tgtEl>
                                          <p:spTgt spid="20">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0">
                                            <p:txEl>
                                              <p:pRg st="2" end="2"/>
                                            </p:txEl>
                                          </p:spTgt>
                                        </p:tgtEl>
                                        <p:attrNameLst>
                                          <p:attrName>style.visibility</p:attrName>
                                        </p:attrNameLst>
                                      </p:cBhvr>
                                      <p:to>
                                        <p:strVal val="visible"/>
                                      </p:to>
                                    </p:set>
                                    <p:animEffect transition="in" filter="dissolve">
                                      <p:cBhvr>
                                        <p:cTn id="13" dur="500"/>
                                        <p:tgtEl>
                                          <p:spTgt spid="20">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0">
                                            <p:txEl>
                                              <p:pRg st="3" end="3"/>
                                            </p:txEl>
                                          </p:spTgt>
                                        </p:tgtEl>
                                        <p:attrNameLst>
                                          <p:attrName>style.visibility</p:attrName>
                                        </p:attrNameLst>
                                      </p:cBhvr>
                                      <p:to>
                                        <p:strVal val="visible"/>
                                      </p:to>
                                    </p:set>
                                    <p:animEffect transition="in" filter="dissolve">
                                      <p:cBhvr>
                                        <p:cTn id="18" dur="500"/>
                                        <p:tgtEl>
                                          <p:spTgt spid="20">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0">
                                            <p:txEl>
                                              <p:pRg st="4" end="4"/>
                                            </p:txEl>
                                          </p:spTgt>
                                        </p:tgtEl>
                                        <p:attrNameLst>
                                          <p:attrName>style.visibility</p:attrName>
                                        </p:attrNameLst>
                                      </p:cBhvr>
                                      <p:to>
                                        <p:strVal val="visible"/>
                                      </p:to>
                                    </p:set>
                                    <p:animEffect transition="in" filter="dissolve">
                                      <p:cBhvr>
                                        <p:cTn id="21" dur="500"/>
                                        <p:tgtEl>
                                          <p:spTgt spid="20">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0">
                                            <p:txEl>
                                              <p:pRg st="5" end="5"/>
                                            </p:txEl>
                                          </p:spTgt>
                                        </p:tgtEl>
                                        <p:attrNameLst>
                                          <p:attrName>style.visibility</p:attrName>
                                        </p:attrNameLst>
                                      </p:cBhvr>
                                      <p:to>
                                        <p:strVal val="visible"/>
                                      </p:to>
                                    </p:set>
                                    <p:animEffect transition="in" filter="dissolve">
                                      <p:cBhvr>
                                        <p:cTn id="26" dur="500"/>
                                        <p:tgtEl>
                                          <p:spTgt spid="20">
                                            <p:txEl>
                                              <p:pRg st="5" end="5"/>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20">
                                            <p:txEl>
                                              <p:pRg st="6" end="6"/>
                                            </p:txEl>
                                          </p:spTgt>
                                        </p:tgtEl>
                                        <p:attrNameLst>
                                          <p:attrName>style.visibility</p:attrName>
                                        </p:attrNameLst>
                                      </p:cBhvr>
                                      <p:to>
                                        <p:strVal val="visible"/>
                                      </p:to>
                                    </p:set>
                                    <p:animEffect transition="in" filter="dissolve">
                                      <p:cBhvr>
                                        <p:cTn id="29" dur="500"/>
                                        <p:tgtEl>
                                          <p:spTgt spid="20">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0">
                                            <p:txEl>
                                              <p:pRg st="7" end="7"/>
                                            </p:txEl>
                                          </p:spTgt>
                                        </p:tgtEl>
                                        <p:attrNameLst>
                                          <p:attrName>style.visibility</p:attrName>
                                        </p:attrNameLst>
                                      </p:cBhvr>
                                      <p:to>
                                        <p:strVal val="visible"/>
                                      </p:to>
                                    </p:set>
                                    <p:animEffect transition="in" filter="dissolve">
                                      <p:cBhvr>
                                        <p:cTn id="32" dur="500"/>
                                        <p:tgtEl>
                                          <p:spTgt spid="20">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0">
                                            <p:txEl>
                                              <p:pRg st="8" end="8"/>
                                            </p:txEl>
                                          </p:spTgt>
                                        </p:tgtEl>
                                        <p:attrNameLst>
                                          <p:attrName>style.visibility</p:attrName>
                                        </p:attrNameLst>
                                      </p:cBhvr>
                                      <p:to>
                                        <p:strVal val="visible"/>
                                      </p:to>
                                    </p:set>
                                    <p:animEffect transition="in" filter="dissolve">
                                      <p:cBhvr>
                                        <p:cTn id="35" dur="500"/>
                                        <p:tgtEl>
                                          <p:spTgt spid="20">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0">
                                            <p:txEl>
                                              <p:pRg st="9" end="9"/>
                                            </p:txEl>
                                          </p:spTgt>
                                        </p:tgtEl>
                                        <p:attrNameLst>
                                          <p:attrName>style.visibility</p:attrName>
                                        </p:attrNameLst>
                                      </p:cBhvr>
                                      <p:to>
                                        <p:strVal val="visible"/>
                                      </p:to>
                                    </p:set>
                                    <p:animEffect transition="in" filter="dissolve">
                                      <p:cBhvr>
                                        <p:cTn id="40" dur="500"/>
                                        <p:tgtEl>
                                          <p:spTgt spid="2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 Traversal</a:t>
            </a:r>
            <a:endParaRPr lang="en-US" dirty="0"/>
          </a:p>
        </p:txBody>
      </p:sp>
      <p:sp>
        <p:nvSpPr>
          <p:cNvPr id="3" name="Content Placeholder 2"/>
          <p:cNvSpPr>
            <a:spLocks noGrp="1"/>
          </p:cNvSpPr>
          <p:nvPr>
            <p:ph idx="1"/>
          </p:nvPr>
        </p:nvSpPr>
        <p:spPr>
          <a:xfrm>
            <a:off x="14288" y="1760314"/>
            <a:ext cx="10044112" cy="5103949"/>
          </a:xfrm>
        </p:spPr>
        <p:txBody>
          <a:bodyPr>
            <a:normAutofit/>
          </a:bodyPr>
          <a:lstStyle/>
          <a:p>
            <a:pPr lvl="1">
              <a:spcBef>
                <a:spcPts val="400"/>
              </a:spcBef>
            </a:pPr>
            <a:r>
              <a:rPr lang="en-US" dirty="0" smtClean="0"/>
              <a:t>option 3: using Universal Plug and Play NAT device (UPnP)</a:t>
            </a:r>
          </a:p>
          <a:p>
            <a:pPr lvl="2">
              <a:spcBef>
                <a:spcPts val="400"/>
              </a:spcBef>
            </a:pPr>
            <a:r>
              <a:rPr lang="en-US" dirty="0" smtClean="0"/>
              <a:t>host behind NAT can discover existence of UPnP-capable NAT device and automatically install port maps</a:t>
            </a:r>
          </a:p>
          <a:p>
            <a:pPr lvl="2">
              <a:spcBef>
                <a:spcPts val="400"/>
              </a:spcBef>
            </a:pPr>
            <a:r>
              <a:rPr lang="en-US" dirty="0" smtClean="0"/>
              <a:t>allows </a:t>
            </a:r>
            <a:r>
              <a:rPr lang="en-US" i="1" u="sng" dirty="0" smtClean="0"/>
              <a:t>applications</a:t>
            </a:r>
            <a:r>
              <a:rPr lang="en-US" dirty="0" smtClean="0"/>
              <a:t> to create port maps as needed</a:t>
            </a:r>
          </a:p>
          <a:p>
            <a:pPr lvl="2">
              <a:spcBef>
                <a:spcPts val="400"/>
              </a:spcBef>
            </a:pPr>
            <a:r>
              <a:rPr lang="en-US" dirty="0" smtClean="0"/>
              <a:t>requires UPnP-capable NAT device and UPnP-aware hosts &amp; app</a:t>
            </a:r>
          </a:p>
          <a:p>
            <a:pPr lvl="2">
              <a:spcBef>
                <a:spcPts val="400"/>
              </a:spcBef>
            </a:pPr>
            <a:r>
              <a:rPr lang="en-US" dirty="0" smtClean="0"/>
              <a:t>UPnP somewhat controversial due to security vulnerabilities</a:t>
            </a:r>
          </a:p>
          <a:p>
            <a:pPr lvl="1">
              <a:spcBef>
                <a:spcPts val="400"/>
              </a:spcBef>
            </a:pPr>
            <a:r>
              <a:rPr lang="en-US" dirty="0" smtClean="0"/>
              <a:t>option 4: SOCKS v5 protocol (RFC 1928)</a:t>
            </a:r>
          </a:p>
          <a:p>
            <a:pPr lvl="2">
              <a:spcBef>
                <a:spcPts val="400"/>
              </a:spcBef>
            </a:pPr>
            <a:r>
              <a:rPr lang="en-US" dirty="0" smtClean="0"/>
              <a:t>Requires availability of SOCKS server at remote site and SOCKS client in the local </a:t>
            </a:r>
            <a:r>
              <a:rPr lang="en-US" dirty="0" smtClean="0"/>
              <a:t>host (to redirect application network calls to the SOCK server)</a:t>
            </a:r>
            <a:endParaRPr lang="en-US" dirty="0" smtClean="0"/>
          </a:p>
          <a:p>
            <a:pPr lvl="2">
              <a:spcBef>
                <a:spcPts val="400"/>
              </a:spcBef>
            </a:pPr>
            <a:r>
              <a:rPr lang="en-US" dirty="0" smtClean="0"/>
              <a:t>Used mostly in corporate settings</a:t>
            </a:r>
          </a:p>
          <a:p>
            <a:pPr lvl="2">
              <a:spcBef>
                <a:spcPts val="400"/>
              </a:spcBef>
            </a:pPr>
            <a:r>
              <a:rPr lang="en-US" dirty="0" smtClean="0"/>
              <a:t>Basically a “shim layer” between the application and transport layers</a:t>
            </a:r>
          </a:p>
        </p:txBody>
      </p:sp>
      <p:sp>
        <p:nvSpPr>
          <p:cNvPr id="4" name="Slide Number Placeholder 3"/>
          <p:cNvSpPr>
            <a:spLocks noGrp="1"/>
          </p:cNvSpPr>
          <p:nvPr>
            <p:ph type="sldNum" sz="quarter" idx="10"/>
          </p:nvPr>
        </p:nvSpPr>
        <p:spPr/>
        <p:txBody>
          <a:bodyPr/>
          <a:lstStyle/>
          <a:p>
            <a:fld id="{E868FC65-E3BE-574C-AF7C-54ADBC4916D9}" type="slidenum">
              <a:rPr lang="en-US" smtClean="0"/>
              <a:pPr/>
              <a:t>26</a:t>
            </a:fld>
            <a:endParaRPr lang="en-US"/>
          </a:p>
        </p:txBody>
      </p:sp>
    </p:spTree>
    <p:extLst>
      <p:ext uri="{BB962C8B-B14F-4D97-AF65-F5344CB8AC3E}">
        <p14:creationId xmlns:p14="http://schemas.microsoft.com/office/powerpoint/2010/main" xmlns="" val="5006722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11175" indent="-381000">
              <a:buClrTx/>
              <a:buFont typeface="+mj-lt"/>
              <a:buAutoNum type="arabicPeriod"/>
            </a:pPr>
            <a:r>
              <a:rPr lang="en-US" sz="2400" dirty="0" smtClean="0"/>
              <a:t>Suppose host </a:t>
            </a:r>
            <a:r>
              <a:rPr lang="en-US" sz="2400" i="1" dirty="0" smtClean="0"/>
              <a:t>A </a:t>
            </a:r>
            <a:r>
              <a:rPr lang="en-US" sz="2400" dirty="0" smtClean="0"/>
              <a:t>sends </a:t>
            </a:r>
            <a:r>
              <a:rPr lang="en-US" sz="2400" dirty="0" smtClean="0"/>
              <a:t>a packet, and a short time later gets back an ICMP message with type=3 and code=2. Which of the following is the most likely explanation for the problem?</a:t>
            </a:r>
          </a:p>
          <a:p>
            <a:pPr marL="965200" lvl="1" indent="-457200">
              <a:buClrTx/>
              <a:buFont typeface="+mj-lt"/>
              <a:buAutoNum type="alphaLcPeriod"/>
            </a:pPr>
            <a:r>
              <a:rPr lang="en-US" sz="2000" dirty="0" smtClean="0"/>
              <a:t>packet too large for some network, but do not fragment bit is set</a:t>
            </a:r>
          </a:p>
          <a:p>
            <a:pPr marL="965200" lvl="1" indent="-457200">
              <a:buClrTx/>
              <a:buFont typeface="+mj-lt"/>
              <a:buAutoNum type="alphaLcPeriod"/>
            </a:pPr>
            <a:r>
              <a:rPr lang="en-US" sz="2000" dirty="0" smtClean="0"/>
              <a:t>the header checksum does not match the header contents</a:t>
            </a:r>
          </a:p>
          <a:p>
            <a:pPr marL="965200" lvl="1" indent="-457200">
              <a:buClrTx/>
              <a:buFont typeface="+mj-lt"/>
              <a:buAutoNum type="alphaLcPeriod"/>
            </a:pPr>
            <a:r>
              <a:rPr lang="en-US" sz="2000" dirty="0" smtClean="0"/>
              <a:t>the TTL expired before the packet reached the destination</a:t>
            </a:r>
          </a:p>
          <a:p>
            <a:pPr marL="965200" lvl="1" indent="-457200">
              <a:buClrTx/>
              <a:buFont typeface="+mj-lt"/>
              <a:buAutoNum type="alphaLcPeriod"/>
            </a:pPr>
            <a:r>
              <a:rPr lang="en-US" sz="2000" dirty="0" smtClean="0"/>
              <a:t>the value of the protocol field is not valid</a:t>
            </a:r>
          </a:p>
          <a:p>
            <a:pPr marL="965200" lvl="1" indent="-457200">
              <a:buClrTx/>
              <a:buFont typeface="+mj-lt"/>
              <a:buAutoNum type="alphaLcPeriod"/>
            </a:pPr>
            <a:r>
              <a:rPr lang="en-US" sz="2000" dirty="0" smtClean="0"/>
              <a:t>the destination port number does not match an open socket at the destination host</a:t>
            </a:r>
          </a:p>
          <a:p>
            <a:pPr marL="508000" lvl="1" indent="0">
              <a:buClrTx/>
              <a:buNone/>
            </a:pPr>
            <a:endParaRPr lang="en-US" sz="2000" i="1"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27</a:t>
            </a:fld>
            <a:endParaRPr lang="en-US"/>
          </a:p>
        </p:txBody>
      </p:sp>
    </p:spTree>
    <p:extLst>
      <p:ext uri="{BB962C8B-B14F-4D97-AF65-F5344CB8AC3E}">
        <p14:creationId xmlns:p14="http://schemas.microsoft.com/office/powerpoint/2010/main" xmlns="" val="385730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11175" indent="-381000">
              <a:buClrTx/>
              <a:buFont typeface="+mj-lt"/>
              <a:buAutoNum type="arabicPeriod"/>
            </a:pPr>
            <a:r>
              <a:rPr lang="en-US" sz="2400" dirty="0" smtClean="0"/>
              <a:t>Suppose host </a:t>
            </a:r>
            <a:r>
              <a:rPr lang="en-US" sz="2400" i="1" dirty="0" smtClean="0"/>
              <a:t>A </a:t>
            </a:r>
            <a:r>
              <a:rPr lang="en-US" sz="2400" dirty="0" smtClean="0"/>
              <a:t> sends a packet, and a short time later gets back an ICMP message with type=3 and code=2. Which of the following is the most likely explanation for the problem?</a:t>
            </a:r>
          </a:p>
          <a:p>
            <a:pPr marL="965200" lvl="1" indent="-457200">
              <a:buClrTx/>
              <a:buFont typeface="+mj-lt"/>
              <a:buAutoNum type="alphaLcPeriod"/>
            </a:pPr>
            <a:r>
              <a:rPr lang="en-US" sz="2000" dirty="0" smtClean="0"/>
              <a:t>packet too large for some network, but do not fragment bit is set</a:t>
            </a:r>
          </a:p>
          <a:p>
            <a:pPr marL="965200" lvl="1" indent="-457200">
              <a:buClrTx/>
              <a:buFont typeface="+mj-lt"/>
              <a:buAutoNum type="alphaLcPeriod"/>
            </a:pPr>
            <a:r>
              <a:rPr lang="en-US" sz="2000" dirty="0" smtClean="0"/>
              <a:t>the header checksum does not match the header contents</a:t>
            </a:r>
          </a:p>
          <a:p>
            <a:pPr marL="965200" lvl="1" indent="-457200">
              <a:buClrTx/>
              <a:buFont typeface="+mj-lt"/>
              <a:buAutoNum type="alphaLcPeriod"/>
            </a:pPr>
            <a:r>
              <a:rPr lang="en-US" sz="2000" dirty="0" smtClean="0"/>
              <a:t>the TTL expired before the packet reached the destination</a:t>
            </a:r>
          </a:p>
          <a:p>
            <a:pPr marL="965200" lvl="1" indent="-457200">
              <a:buClrTx/>
              <a:buFont typeface="+mj-lt"/>
              <a:buAutoNum type="alphaLcPeriod"/>
            </a:pPr>
            <a:r>
              <a:rPr lang="en-US" sz="2000" dirty="0" smtClean="0"/>
              <a:t>the value of the protocol field is not valid</a:t>
            </a:r>
          </a:p>
          <a:p>
            <a:pPr marL="965200" lvl="1" indent="-457200">
              <a:buClrTx/>
              <a:buFont typeface="+mj-lt"/>
              <a:buAutoNum type="alphaLcPeriod"/>
            </a:pPr>
            <a:r>
              <a:rPr lang="en-US" sz="2000" dirty="0" smtClean="0"/>
              <a:t>the destination port number does not match an open socket at the destination host</a:t>
            </a:r>
          </a:p>
          <a:p>
            <a:pPr marL="508000" lvl="1" indent="0">
              <a:buClrTx/>
              <a:buNone/>
            </a:pPr>
            <a:r>
              <a:rPr lang="en-US" sz="2000" i="1" dirty="0" smtClean="0"/>
              <a:t>Type 3 indicates destination unreachable, while code 2 corresponds to protocol unreachable.</a:t>
            </a:r>
          </a:p>
          <a:p>
            <a:pPr marL="508000" lvl="1" indent="0">
              <a:buClrTx/>
              <a:buNone/>
            </a:pPr>
            <a:r>
              <a:rPr lang="en-US" sz="2000" i="1" dirty="0" smtClean="0"/>
              <a:t>So the most likely cause from the above five listed reasons is d).</a:t>
            </a:r>
            <a:endParaRPr lang="en-US" sz="2000" i="1" dirty="0"/>
          </a:p>
        </p:txBody>
      </p:sp>
      <p:sp>
        <p:nvSpPr>
          <p:cNvPr id="2" name="Slide Number Placeholder 1"/>
          <p:cNvSpPr>
            <a:spLocks noGrp="1"/>
          </p:cNvSpPr>
          <p:nvPr>
            <p:ph type="sldNum" sz="quarter" idx="10"/>
          </p:nvPr>
        </p:nvSpPr>
        <p:spPr/>
        <p:txBody>
          <a:bodyPr/>
          <a:lstStyle/>
          <a:p>
            <a:fld id="{E868FC65-E3BE-574C-AF7C-54ADBC4916D9}" type="slidenum">
              <a:rPr lang="en-US" smtClean="0"/>
              <a:pPr/>
              <a:t>28</a:t>
            </a:fld>
            <a:endParaRPr lang="en-US"/>
          </a:p>
        </p:txBody>
      </p:sp>
    </p:spTree>
    <p:extLst>
      <p:ext uri="{BB962C8B-B14F-4D97-AF65-F5344CB8AC3E}">
        <p14:creationId xmlns:p14="http://schemas.microsoft.com/office/powerpoint/2010/main" xmlns="" val="2416881479"/>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2"/>
            </a:pPr>
            <a:r>
              <a:rPr lang="en-US" sz="2400" dirty="0" smtClean="0"/>
              <a:t>Repeat the previous question, assuming that the returned ICMP packet has type=3 and code=3.</a:t>
            </a:r>
          </a:p>
          <a:p>
            <a:pPr marL="965200" lvl="1" indent="-457200">
              <a:buClrTx/>
              <a:buFont typeface="+mj-lt"/>
              <a:buAutoNum type="alphaLcPeriod"/>
            </a:pPr>
            <a:r>
              <a:rPr lang="en-US" sz="2000" dirty="0"/>
              <a:t>packet too large for some network, but do not fragment bit is set</a:t>
            </a:r>
          </a:p>
          <a:p>
            <a:pPr marL="965200" lvl="1" indent="-457200">
              <a:buClrTx/>
              <a:buFont typeface="+mj-lt"/>
              <a:buAutoNum type="alphaLcPeriod"/>
            </a:pPr>
            <a:r>
              <a:rPr lang="en-US" sz="2000" dirty="0"/>
              <a:t>the header checksum does not match the header contents</a:t>
            </a:r>
          </a:p>
          <a:p>
            <a:pPr marL="965200" lvl="1" indent="-457200">
              <a:buClrTx/>
              <a:buFont typeface="+mj-lt"/>
              <a:buAutoNum type="alphaLcPeriod"/>
            </a:pPr>
            <a:r>
              <a:rPr lang="en-US" sz="2000" dirty="0"/>
              <a:t>the TTL expired before the packet reached the destination</a:t>
            </a:r>
          </a:p>
          <a:p>
            <a:pPr marL="965200" lvl="1" indent="-457200">
              <a:buClrTx/>
              <a:buFont typeface="+mj-lt"/>
              <a:buAutoNum type="alphaLcPeriod"/>
            </a:pPr>
            <a:r>
              <a:rPr lang="en-US" sz="2000" dirty="0"/>
              <a:t>the value of the protocol field is not valid</a:t>
            </a:r>
          </a:p>
          <a:p>
            <a:pPr marL="965200" lvl="1" indent="-457200">
              <a:buClrTx/>
              <a:buFont typeface="+mj-lt"/>
              <a:buAutoNum type="alphaLcPeriod"/>
            </a:pPr>
            <a:r>
              <a:rPr lang="en-US" sz="2000" dirty="0"/>
              <a:t>the destination port number does not match an open socket at the destination host</a:t>
            </a:r>
            <a:endParaRPr lang="en-US" sz="2000" dirty="0" smtClean="0"/>
          </a:p>
          <a:p>
            <a:pPr marL="587375" indent="-457200">
              <a:buClrTx/>
              <a:buFont typeface="+mj-lt"/>
              <a:buAutoNum type="arabicPeriod" startAt="2"/>
            </a:pPr>
            <a:endParaRPr lang="en-US" sz="24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29</a:t>
            </a:fld>
            <a:endParaRPr lang="en-US"/>
          </a:p>
        </p:txBody>
      </p:sp>
    </p:spTree>
    <p:extLst>
      <p:ext uri="{BB962C8B-B14F-4D97-AF65-F5344CB8AC3E}">
        <p14:creationId xmlns:p14="http://schemas.microsoft.com/office/powerpoint/2010/main" xmlns="" val="1884452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Common ICMP Messages</a:t>
            </a:r>
            <a:endParaRPr lang="en-US" dirty="0"/>
          </a:p>
        </p:txBody>
      </p:sp>
      <p:sp>
        <p:nvSpPr>
          <p:cNvPr id="6" name="Content Placeholder 5"/>
          <p:cNvSpPr>
            <a:spLocks noGrp="1"/>
          </p:cNvSpPr>
          <p:nvPr>
            <p:ph idx="1"/>
          </p:nvPr>
        </p:nvSpPr>
        <p:spPr>
          <a:xfrm>
            <a:off x="14288" y="1985963"/>
            <a:ext cx="10044112" cy="5786437"/>
          </a:xfrm>
        </p:spPr>
        <p:txBody>
          <a:bodyPr/>
          <a:lstStyle/>
          <a:p>
            <a:r>
              <a:rPr lang="en-US" dirty="0" smtClean="0"/>
              <a:t>ICMP echo</a:t>
            </a:r>
          </a:p>
          <a:p>
            <a:pPr lvl="1"/>
            <a:r>
              <a:rPr lang="en-US" dirty="0" smtClean="0"/>
              <a:t>used by ping command to verify </a:t>
            </a:r>
            <a:r>
              <a:rPr lang="en-US" dirty="0" err="1" smtClean="0"/>
              <a:t>reachability</a:t>
            </a:r>
            <a:endParaRPr lang="en-US" dirty="0" smtClean="0"/>
          </a:p>
          <a:p>
            <a:pPr lvl="1"/>
            <a:r>
              <a:rPr lang="en-US" dirty="0" smtClean="0"/>
              <a:t>request uses type 4, reply uses type 0</a:t>
            </a:r>
          </a:p>
          <a:p>
            <a:r>
              <a:rPr lang="en-US" dirty="0" smtClean="0"/>
              <a:t>Destination unreachable (type 3)</a:t>
            </a:r>
          </a:p>
          <a:p>
            <a:pPr lvl="1"/>
            <a:r>
              <a:rPr lang="en-US" dirty="0" smtClean="0"/>
              <a:t>code 0 means destination </a:t>
            </a:r>
            <a:r>
              <a:rPr lang="en-US" i="1" dirty="0" smtClean="0"/>
              <a:t>network</a:t>
            </a:r>
            <a:r>
              <a:rPr lang="en-US" dirty="0" smtClean="0"/>
              <a:t> cannot be reached</a:t>
            </a:r>
          </a:p>
          <a:p>
            <a:pPr lvl="1"/>
            <a:r>
              <a:rPr lang="en-US" dirty="0" smtClean="0"/>
              <a:t>code 1 means </a:t>
            </a:r>
            <a:r>
              <a:rPr lang="en-US" i="1" dirty="0" smtClean="0"/>
              <a:t>host</a:t>
            </a:r>
            <a:r>
              <a:rPr lang="en-US" dirty="0" smtClean="0"/>
              <a:t> cannot be reached</a:t>
            </a:r>
          </a:p>
          <a:p>
            <a:pPr lvl="1"/>
            <a:r>
              <a:rPr lang="en-US" dirty="0" smtClean="0"/>
              <a:t>code 2 means specified protocol not available at destination</a:t>
            </a:r>
          </a:p>
          <a:p>
            <a:pPr lvl="1"/>
            <a:r>
              <a:rPr lang="en-US" dirty="0" smtClean="0"/>
              <a:t>code 3 means specified port not available at destination</a:t>
            </a:r>
          </a:p>
          <a:p>
            <a:pPr lvl="1"/>
            <a:r>
              <a:rPr lang="en-US" dirty="0" smtClean="0"/>
              <a:t>code 6 means specified network does not exist</a:t>
            </a:r>
          </a:p>
          <a:p>
            <a:pPr lvl="1"/>
            <a:r>
              <a:rPr lang="en-US" dirty="0" smtClean="0"/>
              <a:t>code 7 means specified host does not exist</a:t>
            </a:r>
          </a:p>
          <a:p>
            <a:r>
              <a:rPr lang="en-US" dirty="0" smtClean="0"/>
              <a:t>Others</a:t>
            </a:r>
          </a:p>
          <a:p>
            <a:pPr lvl="1"/>
            <a:r>
              <a:rPr lang="en-US" dirty="0" smtClean="0"/>
              <a:t>type 11 means TTL expired</a:t>
            </a:r>
          </a:p>
          <a:p>
            <a:pPr lvl="1"/>
            <a:r>
              <a:rPr lang="en-US" dirty="0" smtClean="0"/>
              <a:t>type 12 means that error detected in IP header format</a:t>
            </a:r>
            <a:endParaRPr lang="en-US" dirty="0"/>
          </a:p>
        </p:txBody>
      </p:sp>
      <p:sp>
        <p:nvSpPr>
          <p:cNvPr id="8" name="Slide Number Placeholder 7"/>
          <p:cNvSpPr>
            <a:spLocks noGrp="1"/>
          </p:cNvSpPr>
          <p:nvPr>
            <p:ph type="sldNum" sz="quarter" idx="10"/>
          </p:nvPr>
        </p:nvSpPr>
        <p:spPr/>
        <p:txBody>
          <a:bodyPr/>
          <a:lstStyle/>
          <a:p>
            <a:fld id="{E868FC65-E3BE-574C-AF7C-54ADBC4916D9}"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2"/>
            </a:pPr>
            <a:r>
              <a:rPr lang="en-US" sz="2400" dirty="0" smtClean="0"/>
              <a:t>Repeat the previous question, assuming that the returned ICMP packet has type=3 and code=3.</a:t>
            </a:r>
          </a:p>
          <a:p>
            <a:pPr marL="965200" lvl="1" indent="-457200">
              <a:buClrTx/>
              <a:buFont typeface="+mj-lt"/>
              <a:buAutoNum type="alphaLcPeriod"/>
            </a:pPr>
            <a:r>
              <a:rPr lang="en-US" sz="2000" dirty="0"/>
              <a:t>packet too large for some network, but do not fragment bit is set</a:t>
            </a:r>
          </a:p>
          <a:p>
            <a:pPr marL="965200" lvl="1" indent="-457200">
              <a:buClrTx/>
              <a:buFont typeface="+mj-lt"/>
              <a:buAutoNum type="alphaLcPeriod"/>
            </a:pPr>
            <a:r>
              <a:rPr lang="en-US" sz="2000" dirty="0"/>
              <a:t>the header checksum does not match the header contents</a:t>
            </a:r>
          </a:p>
          <a:p>
            <a:pPr marL="965200" lvl="1" indent="-457200">
              <a:buClrTx/>
              <a:buFont typeface="+mj-lt"/>
              <a:buAutoNum type="alphaLcPeriod"/>
            </a:pPr>
            <a:r>
              <a:rPr lang="en-US" sz="2000" dirty="0"/>
              <a:t>the TTL expired before the packet reached the destination</a:t>
            </a:r>
          </a:p>
          <a:p>
            <a:pPr marL="965200" lvl="1" indent="-457200">
              <a:buClrTx/>
              <a:buFont typeface="+mj-lt"/>
              <a:buAutoNum type="alphaLcPeriod"/>
            </a:pPr>
            <a:r>
              <a:rPr lang="en-US" sz="2000" dirty="0"/>
              <a:t>the value of the protocol field is not valid</a:t>
            </a:r>
          </a:p>
          <a:p>
            <a:pPr marL="965200" lvl="1" indent="-457200">
              <a:buClrTx/>
              <a:buFont typeface="+mj-lt"/>
              <a:buAutoNum type="alphaLcPeriod"/>
            </a:pPr>
            <a:r>
              <a:rPr lang="en-US" sz="2000" dirty="0"/>
              <a:t>the destination port number does not match an open socket at the destination host</a:t>
            </a:r>
            <a:endParaRPr lang="en-US" sz="2000" dirty="0" smtClean="0"/>
          </a:p>
          <a:p>
            <a:pPr marL="508000" lvl="1" indent="0">
              <a:buClrTx/>
              <a:buNone/>
            </a:pPr>
            <a:r>
              <a:rPr lang="en-US" sz="2000" i="1" dirty="0" smtClean="0"/>
              <a:t>Code 3 corresponds to port unreachable. In this case, the most likely reason is e).</a:t>
            </a:r>
            <a:endParaRPr lang="en-US" sz="2000" i="1" dirty="0"/>
          </a:p>
          <a:p>
            <a:pPr marL="587375" indent="-457200">
              <a:buClrTx/>
              <a:buFont typeface="+mj-lt"/>
              <a:buAutoNum type="arabicPeriod" startAt="2"/>
            </a:pPr>
            <a:endParaRPr lang="en-US" sz="24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30</a:t>
            </a:fld>
            <a:endParaRPr lang="en-US"/>
          </a:p>
        </p:txBody>
      </p:sp>
    </p:spTree>
    <p:extLst>
      <p:ext uri="{BB962C8B-B14F-4D97-AF65-F5344CB8AC3E}">
        <p14:creationId xmlns:p14="http://schemas.microsoft.com/office/powerpoint/2010/main" xmlns="" val="3787266698"/>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3"/>
            </a:pPr>
            <a:r>
              <a:rPr lang="en-US" sz="2400" dirty="0" smtClean="0"/>
              <a:t>Repeat </a:t>
            </a:r>
            <a:r>
              <a:rPr lang="en-US" sz="2400" dirty="0"/>
              <a:t>the previous question, assuming that the returned ICMP packet has type=3 and code</a:t>
            </a:r>
            <a:r>
              <a:rPr lang="en-US" sz="2400" dirty="0" smtClean="0"/>
              <a:t>=4.</a:t>
            </a:r>
          </a:p>
          <a:p>
            <a:pPr marL="965200" lvl="1" indent="-457200">
              <a:buClrTx/>
              <a:buFont typeface="+mj-lt"/>
              <a:buAutoNum type="alphaLcPeriod"/>
            </a:pPr>
            <a:r>
              <a:rPr lang="en-US" sz="2000" dirty="0"/>
              <a:t>packet too large for some network, but do not fragment bit is set</a:t>
            </a:r>
          </a:p>
          <a:p>
            <a:pPr marL="965200" lvl="1" indent="-457200">
              <a:buClrTx/>
              <a:buFont typeface="+mj-lt"/>
              <a:buAutoNum type="alphaLcPeriod"/>
            </a:pPr>
            <a:r>
              <a:rPr lang="en-US" sz="2000" dirty="0"/>
              <a:t>the header checksum does not match the header contents</a:t>
            </a:r>
          </a:p>
          <a:p>
            <a:pPr marL="965200" lvl="1" indent="-457200">
              <a:buClrTx/>
              <a:buFont typeface="+mj-lt"/>
              <a:buAutoNum type="alphaLcPeriod"/>
            </a:pPr>
            <a:r>
              <a:rPr lang="en-US" sz="2000" dirty="0"/>
              <a:t>the TTL expired before the packet reached the destination</a:t>
            </a:r>
          </a:p>
          <a:p>
            <a:pPr marL="965200" lvl="1" indent="-457200">
              <a:buClrTx/>
              <a:buFont typeface="+mj-lt"/>
              <a:buAutoNum type="alphaLcPeriod"/>
            </a:pPr>
            <a:r>
              <a:rPr lang="en-US" sz="2000" dirty="0"/>
              <a:t>the value of the protocol field is not valid</a:t>
            </a:r>
          </a:p>
          <a:p>
            <a:pPr marL="965200" lvl="1" indent="-457200">
              <a:buClrTx/>
              <a:buFont typeface="+mj-lt"/>
              <a:buAutoNum type="alphaLcPeriod"/>
            </a:pPr>
            <a:r>
              <a:rPr lang="en-US" sz="2000" dirty="0"/>
              <a:t>the destination port number does not match an open socket at the destination </a:t>
            </a:r>
            <a:r>
              <a:rPr lang="en-US" sz="2000" dirty="0" smtClean="0"/>
              <a:t>host</a:t>
            </a:r>
          </a:p>
          <a:p>
            <a:pPr marL="508000" lvl="1" indent="0">
              <a:buClrTx/>
              <a:buNone/>
            </a:pPr>
            <a:endParaRPr lang="en-US" sz="2000" i="1"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31</a:t>
            </a:fld>
            <a:endParaRPr lang="en-US"/>
          </a:p>
        </p:txBody>
      </p:sp>
    </p:spTree>
    <p:extLst>
      <p:ext uri="{BB962C8B-B14F-4D97-AF65-F5344CB8AC3E}">
        <p14:creationId xmlns:p14="http://schemas.microsoft.com/office/powerpoint/2010/main" xmlns="" val="39856306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3"/>
            </a:pPr>
            <a:r>
              <a:rPr lang="en-US" sz="2400" dirty="0" smtClean="0"/>
              <a:t>Repeat </a:t>
            </a:r>
            <a:r>
              <a:rPr lang="en-US" sz="2400" dirty="0"/>
              <a:t>the previous question, assuming that the returned ICMP packet has type=3 and code</a:t>
            </a:r>
            <a:r>
              <a:rPr lang="en-US" sz="2400" dirty="0" smtClean="0"/>
              <a:t>=4.</a:t>
            </a:r>
          </a:p>
          <a:p>
            <a:pPr marL="965200" lvl="1" indent="-457200">
              <a:buClrTx/>
              <a:buFont typeface="+mj-lt"/>
              <a:buAutoNum type="alphaLcPeriod"/>
            </a:pPr>
            <a:r>
              <a:rPr lang="en-US" sz="2000" dirty="0"/>
              <a:t>packet too large for some network, but do not fragment bit is set</a:t>
            </a:r>
          </a:p>
          <a:p>
            <a:pPr marL="965200" lvl="1" indent="-457200">
              <a:buClrTx/>
              <a:buFont typeface="+mj-lt"/>
              <a:buAutoNum type="alphaLcPeriod"/>
            </a:pPr>
            <a:r>
              <a:rPr lang="en-US" sz="2000" dirty="0"/>
              <a:t>the header checksum does not match the header contents</a:t>
            </a:r>
          </a:p>
          <a:p>
            <a:pPr marL="965200" lvl="1" indent="-457200">
              <a:buClrTx/>
              <a:buFont typeface="+mj-lt"/>
              <a:buAutoNum type="alphaLcPeriod"/>
            </a:pPr>
            <a:r>
              <a:rPr lang="en-US" sz="2000" dirty="0"/>
              <a:t>the TTL expired before the packet reached the destination</a:t>
            </a:r>
          </a:p>
          <a:p>
            <a:pPr marL="965200" lvl="1" indent="-457200">
              <a:buClrTx/>
              <a:buFont typeface="+mj-lt"/>
              <a:buAutoNum type="alphaLcPeriod"/>
            </a:pPr>
            <a:r>
              <a:rPr lang="en-US" sz="2000" dirty="0"/>
              <a:t>the value of the protocol field is not valid</a:t>
            </a:r>
          </a:p>
          <a:p>
            <a:pPr marL="965200" lvl="1" indent="-457200">
              <a:buClrTx/>
              <a:buFont typeface="+mj-lt"/>
              <a:buAutoNum type="alphaLcPeriod"/>
            </a:pPr>
            <a:r>
              <a:rPr lang="en-US" sz="2000" dirty="0"/>
              <a:t>the destination port number does not match an open socket at the destination </a:t>
            </a:r>
            <a:r>
              <a:rPr lang="en-US" sz="2000" dirty="0" smtClean="0"/>
              <a:t>host</a:t>
            </a:r>
          </a:p>
          <a:p>
            <a:pPr marL="508000" lvl="1" indent="0">
              <a:buClrTx/>
              <a:buNone/>
            </a:pPr>
            <a:r>
              <a:rPr lang="en-US" sz="2000" i="1" dirty="0" smtClean="0"/>
              <a:t>Code 4 indicates that fragmentation was needed (packet was too large for the link’s MTU) and the DF (don’t fragment) bit had been set in the packet header, which prevented fragmentation and led to the packet being dropped.  This points to reason a).</a:t>
            </a:r>
            <a:endParaRPr lang="en-US" sz="2400" i="1"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32</a:t>
            </a:fld>
            <a:endParaRPr lang="en-US"/>
          </a:p>
        </p:txBody>
      </p:sp>
    </p:spTree>
    <p:extLst>
      <p:ext uri="{BB962C8B-B14F-4D97-AF65-F5344CB8AC3E}">
        <p14:creationId xmlns:p14="http://schemas.microsoft.com/office/powerpoint/2010/main" xmlns="" val="901819349"/>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4"/>
            </a:pPr>
            <a:r>
              <a:rPr lang="en-US" sz="2400" dirty="0"/>
              <a:t>Suppose the received packet has type=11 and code=1. Who sent this packet</a:t>
            </a:r>
            <a:r>
              <a:rPr lang="en-US" sz="2400" dirty="0" smtClean="0"/>
              <a:t>?</a:t>
            </a:r>
            <a:endParaRPr lang="en-US" sz="2000" i="1"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33</a:t>
            </a:fld>
            <a:endParaRPr lang="en-US"/>
          </a:p>
        </p:txBody>
      </p:sp>
    </p:spTree>
    <p:extLst>
      <p:ext uri="{BB962C8B-B14F-4D97-AF65-F5344CB8AC3E}">
        <p14:creationId xmlns:p14="http://schemas.microsoft.com/office/powerpoint/2010/main" xmlns="" val="3045142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4"/>
            </a:pPr>
            <a:r>
              <a:rPr lang="en-US" sz="2400" dirty="0"/>
              <a:t>Suppose the received packet has type=11 and code=1. Who sent this packet</a:t>
            </a:r>
            <a:r>
              <a:rPr lang="en-US" sz="2400" dirty="0" smtClean="0"/>
              <a:t>?</a:t>
            </a:r>
          </a:p>
          <a:p>
            <a:pPr marL="508000" lvl="1" indent="0">
              <a:buClrTx/>
              <a:buNone/>
            </a:pPr>
            <a:r>
              <a:rPr lang="en-US" sz="2000" i="1" dirty="0" smtClean="0"/>
              <a:t>Type 11 is a “Time Exceeded” message, while code 1 corresponds to “fragment reassembly time exceeded”.  The likely sender of this packet is the destination host for the original packet, as code 1 indicates that reassembly of the original packet had been started (it must have been fragmented somewhere on the way), but that a fragment failed to arrive in time.  The destination host is the only one who would be performing reassembly of fragments.  Hence, the ICMP message must have originated with it.</a:t>
            </a:r>
            <a:endParaRPr lang="en-US" sz="2000" i="1" dirty="0"/>
          </a:p>
        </p:txBody>
      </p:sp>
      <p:sp>
        <p:nvSpPr>
          <p:cNvPr id="2" name="Slide Number Placeholder 1"/>
          <p:cNvSpPr>
            <a:spLocks noGrp="1"/>
          </p:cNvSpPr>
          <p:nvPr>
            <p:ph type="sldNum" sz="quarter" idx="10"/>
          </p:nvPr>
        </p:nvSpPr>
        <p:spPr/>
        <p:txBody>
          <a:bodyPr/>
          <a:lstStyle/>
          <a:p>
            <a:fld id="{E868FC65-E3BE-574C-AF7C-54ADBC4916D9}" type="slidenum">
              <a:rPr lang="en-US" smtClean="0"/>
              <a:pPr/>
              <a:t>34</a:t>
            </a:fld>
            <a:endParaRPr lang="en-US"/>
          </a:p>
        </p:txBody>
      </p:sp>
    </p:spTree>
    <p:extLst>
      <p:ext uri="{BB962C8B-B14F-4D97-AF65-F5344CB8AC3E}">
        <p14:creationId xmlns:p14="http://schemas.microsoft.com/office/powerpoint/2010/main" xmlns="" val="3568467583"/>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5"/>
            </a:pPr>
            <a:r>
              <a:rPr lang="en-US" sz="2400" dirty="0" smtClean="0"/>
              <a:t>What is the purpose of the DHCP transaction id?</a:t>
            </a:r>
          </a:p>
          <a:p>
            <a:pPr marL="508000" lvl="1" indent="0">
              <a:buClrTx/>
              <a:buNone/>
            </a:pPr>
            <a:endParaRPr lang="en-US" sz="2000" i="1" dirty="0" smtClean="0"/>
          </a:p>
          <a:p>
            <a:pPr marL="587375" indent="-457200">
              <a:buClrTx/>
              <a:buFont typeface="+mj-lt"/>
              <a:buAutoNum type="arabicPeriod" startAt="5"/>
            </a:pPr>
            <a:r>
              <a:rPr lang="en-US" sz="2400" dirty="0" smtClean="0"/>
              <a:t>Consider a network in which there are two DHCP servers. If both send offer packets in response to a DHCP discover packet, what should the host do?</a:t>
            </a:r>
          </a:p>
          <a:p>
            <a:pPr marL="508000" lvl="1" indent="0">
              <a:buClrTx/>
              <a:buNone/>
            </a:pPr>
            <a:endParaRPr lang="en-US" sz="2000" i="1" dirty="0" smtClean="0"/>
          </a:p>
          <a:p>
            <a:pPr marL="587375" indent="-457200">
              <a:buClrTx/>
              <a:buFont typeface="+mj-lt"/>
              <a:buAutoNum type="arabicPeriod" startAt="5"/>
            </a:pPr>
            <a:endParaRPr lang="en-US" sz="2000" i="1" dirty="0"/>
          </a:p>
          <a:p>
            <a:pPr marL="587375" indent="-457200">
              <a:buClrTx/>
              <a:buFont typeface="+mj-lt"/>
              <a:buAutoNum type="arabicPeriod" startAt="5"/>
            </a:pPr>
            <a:endParaRPr lang="en-US" sz="2000" i="1" dirty="0" smtClean="0"/>
          </a:p>
          <a:p>
            <a:pPr marL="587375" indent="-457200">
              <a:buClrTx/>
              <a:buFont typeface="+mj-lt"/>
              <a:buAutoNum type="arabicPeriod" startAt="5"/>
            </a:pPr>
            <a:r>
              <a:rPr lang="en-US" sz="2400" dirty="0" smtClean="0"/>
              <a:t>Why do you think that DHCP request packets are sent as broadcast packets, rather than unicast?</a:t>
            </a:r>
          </a:p>
        </p:txBody>
      </p:sp>
      <p:sp>
        <p:nvSpPr>
          <p:cNvPr id="2" name="Slide Number Placeholder 1"/>
          <p:cNvSpPr>
            <a:spLocks noGrp="1"/>
          </p:cNvSpPr>
          <p:nvPr>
            <p:ph type="sldNum" sz="quarter" idx="10"/>
          </p:nvPr>
        </p:nvSpPr>
        <p:spPr/>
        <p:txBody>
          <a:bodyPr/>
          <a:lstStyle/>
          <a:p>
            <a:fld id="{E868FC65-E3BE-574C-AF7C-54ADBC4916D9}" type="slidenum">
              <a:rPr lang="en-US" smtClean="0"/>
              <a:pPr/>
              <a:t>35</a:t>
            </a:fld>
            <a:endParaRPr lang="en-US"/>
          </a:p>
        </p:txBody>
      </p:sp>
    </p:spTree>
    <p:extLst>
      <p:ext uri="{BB962C8B-B14F-4D97-AF65-F5344CB8AC3E}">
        <p14:creationId xmlns:p14="http://schemas.microsoft.com/office/powerpoint/2010/main" xmlns="" val="9211827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5"/>
            </a:pPr>
            <a:r>
              <a:rPr lang="en-US" sz="2400" dirty="0" smtClean="0"/>
              <a:t>What is the purpose of the DHCP transaction id?</a:t>
            </a:r>
          </a:p>
          <a:p>
            <a:pPr marL="508000" lvl="1" indent="0">
              <a:buClrTx/>
              <a:buNone/>
            </a:pPr>
            <a:r>
              <a:rPr lang="en-US" sz="2000" i="1" dirty="0" smtClean="0"/>
              <a:t>To match DHCP offers to the original request</a:t>
            </a:r>
          </a:p>
          <a:p>
            <a:pPr marL="587375" indent="-457200">
              <a:buClrTx/>
              <a:buFont typeface="+mj-lt"/>
              <a:buAutoNum type="arabicPeriod" startAt="5"/>
            </a:pPr>
            <a:r>
              <a:rPr lang="en-US" sz="2400" dirty="0" smtClean="0"/>
              <a:t>Consider a network in which there are two DHCP servers. If both send offer packets in response to a DHCP discover packet, what should the host do?</a:t>
            </a:r>
          </a:p>
          <a:p>
            <a:pPr marL="508000" lvl="1" indent="0">
              <a:buClrTx/>
              <a:buNone/>
            </a:pPr>
            <a:endParaRPr lang="en-US" sz="2000" i="1" dirty="0" smtClean="0"/>
          </a:p>
          <a:p>
            <a:pPr marL="587375" indent="-457200">
              <a:buClrTx/>
              <a:buFont typeface="+mj-lt"/>
              <a:buAutoNum type="arabicPeriod" startAt="5"/>
            </a:pPr>
            <a:endParaRPr lang="en-US" sz="2000" i="1" dirty="0"/>
          </a:p>
          <a:p>
            <a:pPr marL="587375" indent="-457200">
              <a:buClrTx/>
              <a:buFont typeface="+mj-lt"/>
              <a:buAutoNum type="arabicPeriod" startAt="5"/>
            </a:pPr>
            <a:endParaRPr lang="en-US" sz="2000" i="1" dirty="0" smtClean="0"/>
          </a:p>
          <a:p>
            <a:pPr marL="587375" indent="-457200">
              <a:buClrTx/>
              <a:buFont typeface="+mj-lt"/>
              <a:buAutoNum type="arabicPeriod" startAt="5"/>
            </a:pPr>
            <a:r>
              <a:rPr lang="en-US" sz="2400" dirty="0" smtClean="0"/>
              <a:t>Why do you think that DHCP request packets are sent as broadcast packets, rather than unicast?</a:t>
            </a:r>
          </a:p>
          <a:p>
            <a:pPr marL="508000" lvl="1" indent="0">
              <a:buClrTx/>
              <a:buNone/>
            </a:pPr>
            <a:endParaRPr lang="en-US" sz="2000" i="1"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36</a:t>
            </a:fld>
            <a:endParaRPr lang="en-US"/>
          </a:p>
        </p:txBody>
      </p:sp>
    </p:spTree>
    <p:extLst>
      <p:ext uri="{BB962C8B-B14F-4D97-AF65-F5344CB8AC3E}">
        <p14:creationId xmlns:p14="http://schemas.microsoft.com/office/powerpoint/2010/main" xmlns="" val="2387816212"/>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5"/>
            </a:pPr>
            <a:r>
              <a:rPr lang="en-US" sz="2400" dirty="0" smtClean="0"/>
              <a:t>What is the purpose of the DHCP transaction id?</a:t>
            </a:r>
          </a:p>
          <a:p>
            <a:pPr marL="508000" lvl="1" indent="0">
              <a:buClrTx/>
              <a:buNone/>
            </a:pPr>
            <a:r>
              <a:rPr lang="en-US" sz="2000" i="1" dirty="0" smtClean="0"/>
              <a:t>To match DHCP offers to the original request</a:t>
            </a:r>
          </a:p>
          <a:p>
            <a:pPr marL="587375" indent="-457200">
              <a:buClrTx/>
              <a:buFont typeface="+mj-lt"/>
              <a:buAutoNum type="arabicPeriod" startAt="5"/>
            </a:pPr>
            <a:r>
              <a:rPr lang="en-US" sz="2400" dirty="0" smtClean="0"/>
              <a:t>Consider a network in which there are two DHCP servers. If both send offer packets in response to a DHCP discover packet, what should the host do?</a:t>
            </a:r>
          </a:p>
          <a:p>
            <a:pPr marL="508000" lvl="1" indent="0">
              <a:buClrTx/>
              <a:buNone/>
            </a:pPr>
            <a:r>
              <a:rPr lang="en-US" sz="2000" i="1" dirty="0" smtClean="0"/>
              <a:t>Select one server, e.g., the first to reply or the one it previously used, and extracts the selected server address form the server identifier option of the offer message.  It then includes that address in the server identifier field of the subsequent request.</a:t>
            </a:r>
          </a:p>
          <a:p>
            <a:pPr marL="587375" indent="-457200">
              <a:buClrTx/>
              <a:buFont typeface="+mj-lt"/>
              <a:buAutoNum type="arabicPeriod" startAt="5"/>
            </a:pPr>
            <a:r>
              <a:rPr lang="en-US" sz="2400" dirty="0" smtClean="0"/>
              <a:t>Why do you think that DHCP request packets are sent as broadcast packets, rather than unicast?</a:t>
            </a:r>
          </a:p>
          <a:p>
            <a:pPr marL="508000" lvl="1" indent="0">
              <a:buClrTx/>
              <a:buNone/>
            </a:pPr>
            <a:endParaRPr lang="en-US" sz="2000" i="1"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37</a:t>
            </a:fld>
            <a:endParaRPr lang="en-US"/>
          </a:p>
        </p:txBody>
      </p:sp>
    </p:spTree>
    <p:extLst>
      <p:ext uri="{BB962C8B-B14F-4D97-AF65-F5344CB8AC3E}">
        <p14:creationId xmlns:p14="http://schemas.microsoft.com/office/powerpoint/2010/main" xmlns="" val="2543558050"/>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5"/>
            </a:pPr>
            <a:r>
              <a:rPr lang="en-US" sz="2400" dirty="0" smtClean="0"/>
              <a:t>What is the purpose of the DHCP transaction id?</a:t>
            </a:r>
          </a:p>
          <a:p>
            <a:pPr marL="508000" lvl="1" indent="0">
              <a:buClrTx/>
              <a:buNone/>
            </a:pPr>
            <a:r>
              <a:rPr lang="en-US" sz="2000" i="1" dirty="0" smtClean="0"/>
              <a:t>To match DHCP offers to the original request</a:t>
            </a:r>
          </a:p>
          <a:p>
            <a:pPr marL="587375" indent="-457200">
              <a:buClrTx/>
              <a:buFont typeface="+mj-lt"/>
              <a:buAutoNum type="arabicPeriod" startAt="5"/>
            </a:pPr>
            <a:r>
              <a:rPr lang="en-US" sz="2400" dirty="0" smtClean="0"/>
              <a:t>Consider a network in which there are two DHCP servers. If both send offer packets in response to a DHCP discover packet, what should the host do?</a:t>
            </a:r>
          </a:p>
          <a:p>
            <a:pPr marL="508000" lvl="1" indent="0">
              <a:buClrTx/>
              <a:buNone/>
            </a:pPr>
            <a:r>
              <a:rPr lang="en-US" sz="2000" i="1" dirty="0" smtClean="0"/>
              <a:t>Select one server, e.g., the first to reply or the one it previously used, and extracts the selected server address form the server identifier option of the offer message.  It then includes that address in the server identifier field of the subsequent request.</a:t>
            </a:r>
          </a:p>
          <a:p>
            <a:pPr marL="587375" indent="-457200">
              <a:buClrTx/>
              <a:buFont typeface="+mj-lt"/>
              <a:buAutoNum type="arabicPeriod" startAt="5"/>
            </a:pPr>
            <a:r>
              <a:rPr lang="en-US" sz="2400" dirty="0" smtClean="0"/>
              <a:t>Why do you think that DHCP request packets are sent as broadcast packets, rather than unicast?</a:t>
            </a:r>
          </a:p>
          <a:p>
            <a:pPr marL="508000" lvl="1" indent="0">
              <a:buClrTx/>
              <a:buNone/>
            </a:pPr>
            <a:r>
              <a:rPr lang="en-US" sz="2000" i="1" dirty="0" smtClean="0"/>
              <a:t>So that all servers that responded with an offer are aware of which one the user selected, and don’t wait for a request message that would never come.</a:t>
            </a:r>
          </a:p>
        </p:txBody>
      </p:sp>
      <p:sp>
        <p:nvSpPr>
          <p:cNvPr id="2" name="Slide Number Placeholder 1"/>
          <p:cNvSpPr>
            <a:spLocks noGrp="1"/>
          </p:cNvSpPr>
          <p:nvPr>
            <p:ph type="sldNum" sz="quarter" idx="10"/>
          </p:nvPr>
        </p:nvSpPr>
        <p:spPr/>
        <p:txBody>
          <a:bodyPr/>
          <a:lstStyle/>
          <a:p>
            <a:fld id="{E868FC65-E3BE-574C-AF7C-54ADBC4916D9}" type="slidenum">
              <a:rPr lang="en-US" smtClean="0"/>
              <a:pPr/>
              <a:t>38</a:t>
            </a:fld>
            <a:endParaRPr lang="en-US"/>
          </a:p>
        </p:txBody>
      </p:sp>
    </p:spTree>
    <p:extLst>
      <p:ext uri="{BB962C8B-B14F-4D97-AF65-F5344CB8AC3E}">
        <p14:creationId xmlns:p14="http://schemas.microsoft.com/office/powerpoint/2010/main" xmlns="" val="2543558050"/>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4938" y="644525"/>
            <a:ext cx="9625012" cy="949325"/>
          </a:xfrm>
        </p:spPr>
        <p:txBody>
          <a:bodyPr/>
          <a:lstStyle/>
          <a:p>
            <a:r>
              <a:rPr lang="en-US" dirty="0" smtClean="0"/>
              <a:t>Exercises</a:t>
            </a:r>
            <a:endParaRPr lang="en-US" dirty="0"/>
          </a:p>
        </p:txBody>
      </p:sp>
      <p:sp>
        <p:nvSpPr>
          <p:cNvPr id="6" name="Content Placeholder 5"/>
          <p:cNvSpPr>
            <a:spLocks noGrp="1"/>
          </p:cNvSpPr>
          <p:nvPr>
            <p:ph idx="1"/>
          </p:nvPr>
        </p:nvSpPr>
        <p:spPr>
          <a:xfrm>
            <a:off x="14288" y="1604953"/>
            <a:ext cx="10044112" cy="5786437"/>
          </a:xfrm>
        </p:spPr>
        <p:txBody>
          <a:bodyPr/>
          <a:lstStyle/>
          <a:p>
            <a:pPr marL="587375" indent="-457200">
              <a:buClrTx/>
              <a:buFont typeface="+mj-lt"/>
              <a:buAutoNum type="arabicPeriod" startAt="8"/>
            </a:pPr>
            <a:r>
              <a:rPr lang="en-US" sz="2400" dirty="0" smtClean="0"/>
              <a:t>In the example of slide 19 (see below), if the new host arrived in the left-hand subnet (223.1.1.*), rather the right-hand subnet, how would it communicate with the DHCP server? (Recall that the discover packets are broadcast at the link rather than network layer).</a:t>
            </a:r>
            <a:endParaRPr lang="en-US" sz="2400" dirty="0"/>
          </a:p>
        </p:txBody>
      </p:sp>
      <p:sp>
        <p:nvSpPr>
          <p:cNvPr id="2" name="Slide Number Placeholder 1"/>
          <p:cNvSpPr>
            <a:spLocks noGrp="1"/>
          </p:cNvSpPr>
          <p:nvPr>
            <p:ph type="sldNum" sz="quarter" idx="10"/>
          </p:nvPr>
        </p:nvSpPr>
        <p:spPr>
          <a:xfrm>
            <a:off x="9691381" y="7520901"/>
            <a:ext cx="309981" cy="215444"/>
          </a:xfrm>
        </p:spPr>
        <p:txBody>
          <a:bodyPr/>
          <a:lstStyle/>
          <a:p>
            <a:fld id="{E868FC65-E3BE-574C-AF7C-54ADBC4916D9}" type="slidenum">
              <a:rPr lang="en-US" smtClean="0"/>
              <a:pPr/>
              <a:t>39</a:t>
            </a:fld>
            <a:endParaRPr lang="en-US"/>
          </a:p>
        </p:txBody>
      </p:sp>
      <p:grpSp>
        <p:nvGrpSpPr>
          <p:cNvPr id="7" name="Group 112"/>
          <p:cNvGrpSpPr>
            <a:grpSpLocks noChangeAspect="1"/>
          </p:cNvGrpSpPr>
          <p:nvPr/>
        </p:nvGrpSpPr>
        <p:grpSpPr>
          <a:xfrm>
            <a:off x="871897" y="3505792"/>
            <a:ext cx="7663110" cy="4268825"/>
            <a:chOff x="-1433484" y="2112383"/>
            <a:chExt cx="8514567" cy="4743140"/>
          </a:xfrm>
        </p:grpSpPr>
        <p:sp>
          <p:nvSpPr>
            <p:cNvPr id="8" name="Rounded Rectangle 7"/>
            <p:cNvSpPr/>
            <p:nvPr/>
          </p:nvSpPr>
          <p:spPr bwMode="auto">
            <a:xfrm>
              <a:off x="-1433484" y="2112383"/>
              <a:ext cx="8514567" cy="474314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9" name="Freeform 4"/>
            <p:cNvSpPr>
              <a:spLocks/>
            </p:cNvSpPr>
            <p:nvPr/>
          </p:nvSpPr>
          <p:spPr bwMode="auto">
            <a:xfrm>
              <a:off x="773287" y="2240271"/>
              <a:ext cx="2896523" cy="2969408"/>
            </a:xfrm>
            <a:custGeom>
              <a:avLst/>
              <a:gdLst>
                <a:gd name="T0" fmla="*/ 1201 w 1223"/>
                <a:gd name="T1" fmla="*/ 756 h 1291"/>
                <a:gd name="T2" fmla="*/ 702 w 1223"/>
                <a:gd name="T3" fmla="*/ 670 h 1291"/>
                <a:gd name="T4" fmla="*/ 608 w 1223"/>
                <a:gd name="T5" fmla="*/ 103 h 1291"/>
                <a:gd name="T6" fmla="*/ 335 w 1223"/>
                <a:gd name="T7" fmla="*/ 52 h 1291"/>
                <a:gd name="T8" fmla="*/ 65 w 1223"/>
                <a:gd name="T9" fmla="*/ 82 h 1291"/>
                <a:gd name="T10" fmla="*/ 41 w 1223"/>
                <a:gd name="T11" fmla="*/ 544 h 1291"/>
                <a:gd name="T12" fmla="*/ 38 w 1223"/>
                <a:gd name="T13" fmla="*/ 751 h 1291"/>
                <a:gd name="T14" fmla="*/ 23 w 1223"/>
                <a:gd name="T15" fmla="*/ 940 h 1291"/>
                <a:gd name="T16" fmla="*/ 17 w 1223"/>
                <a:gd name="T17" fmla="*/ 1114 h 1291"/>
                <a:gd name="T18" fmla="*/ 128 w 1223"/>
                <a:gd name="T19" fmla="*/ 1219 h 1291"/>
                <a:gd name="T20" fmla="*/ 602 w 1223"/>
                <a:gd name="T21" fmla="*/ 1243 h 1291"/>
                <a:gd name="T22" fmla="*/ 686 w 1223"/>
                <a:gd name="T23" fmla="*/ 930 h 1291"/>
                <a:gd name="T24" fmla="*/ 1177 w 1223"/>
                <a:gd name="T25" fmla="*/ 916 h 1291"/>
                <a:gd name="T26" fmla="*/ 1201 w 1223"/>
                <a:gd name="T27" fmla="*/ 756 h 12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23"/>
                <a:gd name="T43" fmla="*/ 0 h 1291"/>
                <a:gd name="T44" fmla="*/ 1223 w 1223"/>
                <a:gd name="T45" fmla="*/ 1291 h 12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23" h="1291">
                  <a:moveTo>
                    <a:pt x="1201" y="756"/>
                  </a:moveTo>
                  <a:cubicBezTo>
                    <a:pt x="1180" y="640"/>
                    <a:pt x="798" y="744"/>
                    <a:pt x="702" y="670"/>
                  </a:cubicBezTo>
                  <a:cubicBezTo>
                    <a:pt x="603" y="561"/>
                    <a:pt x="669" y="206"/>
                    <a:pt x="608" y="103"/>
                  </a:cubicBezTo>
                  <a:cubicBezTo>
                    <a:pt x="547" y="0"/>
                    <a:pt x="425" y="55"/>
                    <a:pt x="335" y="52"/>
                  </a:cubicBezTo>
                  <a:cubicBezTo>
                    <a:pt x="245" y="49"/>
                    <a:pt x="114" y="0"/>
                    <a:pt x="65" y="82"/>
                  </a:cubicBezTo>
                  <a:cubicBezTo>
                    <a:pt x="16" y="164"/>
                    <a:pt x="45" y="433"/>
                    <a:pt x="41" y="544"/>
                  </a:cubicBezTo>
                  <a:cubicBezTo>
                    <a:pt x="37" y="655"/>
                    <a:pt x="41" y="685"/>
                    <a:pt x="38" y="751"/>
                  </a:cubicBezTo>
                  <a:cubicBezTo>
                    <a:pt x="35" y="817"/>
                    <a:pt x="26" y="880"/>
                    <a:pt x="23" y="940"/>
                  </a:cubicBezTo>
                  <a:cubicBezTo>
                    <a:pt x="20" y="1000"/>
                    <a:pt x="0" y="1068"/>
                    <a:pt x="17" y="1114"/>
                  </a:cubicBezTo>
                  <a:cubicBezTo>
                    <a:pt x="34" y="1160"/>
                    <a:pt x="31" y="1198"/>
                    <a:pt x="128" y="1219"/>
                  </a:cubicBezTo>
                  <a:cubicBezTo>
                    <a:pt x="225" y="1240"/>
                    <a:pt x="509" y="1291"/>
                    <a:pt x="602" y="1243"/>
                  </a:cubicBezTo>
                  <a:cubicBezTo>
                    <a:pt x="695" y="1195"/>
                    <a:pt x="590" y="984"/>
                    <a:pt x="686" y="930"/>
                  </a:cubicBezTo>
                  <a:cubicBezTo>
                    <a:pt x="782" y="876"/>
                    <a:pt x="1091" y="945"/>
                    <a:pt x="1177" y="916"/>
                  </a:cubicBezTo>
                  <a:cubicBezTo>
                    <a:pt x="1208" y="864"/>
                    <a:pt x="1223" y="871"/>
                    <a:pt x="1201" y="756"/>
                  </a:cubicBezTo>
                  <a:close/>
                </a:path>
              </a:pathLst>
            </a:custGeom>
            <a:solidFill>
              <a:srgbClr val="FFFFFF"/>
            </a:solidFill>
            <a:ln w="9525">
              <a:noFill/>
              <a:round/>
              <a:headEnd/>
              <a:tailEnd/>
            </a:ln>
          </p:spPr>
          <p:txBody>
            <a:bodyPr wrap="none" lIns="101882" tIns="50941" rIns="101882" bIns="50941" anchor="ctr">
              <a:prstTxWarp prst="textNoShape">
                <a:avLst/>
              </a:prstTxWarp>
            </a:bodyPr>
            <a:lstStyle/>
            <a:p>
              <a:pPr algn="ctr"/>
              <a:endParaRPr lang="en-US"/>
            </a:p>
          </p:txBody>
        </p:sp>
        <p:sp>
          <p:nvSpPr>
            <p:cNvPr id="10" name="Freeform 5"/>
            <p:cNvSpPr>
              <a:spLocks/>
            </p:cNvSpPr>
            <p:nvPr/>
          </p:nvSpPr>
          <p:spPr bwMode="auto">
            <a:xfrm>
              <a:off x="4017530" y="2593135"/>
              <a:ext cx="2831486" cy="2807291"/>
            </a:xfrm>
            <a:custGeom>
              <a:avLst/>
              <a:gdLst>
                <a:gd name="T0" fmla="*/ 25 w 1201"/>
                <a:gd name="T1" fmla="*/ 709 h 1234"/>
                <a:gd name="T2" fmla="*/ 526 w 1201"/>
                <a:gd name="T3" fmla="*/ 780 h 1234"/>
                <a:gd name="T4" fmla="*/ 613 w 1201"/>
                <a:gd name="T5" fmla="*/ 1134 h 1234"/>
                <a:gd name="T6" fmla="*/ 946 w 1201"/>
                <a:gd name="T7" fmla="*/ 1230 h 1234"/>
                <a:gd name="T8" fmla="*/ 1171 w 1201"/>
                <a:gd name="T9" fmla="*/ 1107 h 1234"/>
                <a:gd name="T10" fmla="*/ 1126 w 1201"/>
                <a:gd name="T11" fmla="*/ 894 h 1234"/>
                <a:gd name="T12" fmla="*/ 1114 w 1201"/>
                <a:gd name="T13" fmla="*/ 693 h 1234"/>
                <a:gd name="T14" fmla="*/ 1099 w 1201"/>
                <a:gd name="T15" fmla="*/ 423 h 1234"/>
                <a:gd name="T16" fmla="*/ 1141 w 1201"/>
                <a:gd name="T17" fmla="*/ 216 h 1234"/>
                <a:gd name="T18" fmla="*/ 1102 w 1201"/>
                <a:gd name="T19" fmla="*/ 33 h 1234"/>
                <a:gd name="T20" fmla="*/ 646 w 1201"/>
                <a:gd name="T21" fmla="*/ 81 h 1234"/>
                <a:gd name="T22" fmla="*/ 535 w 1201"/>
                <a:gd name="T23" fmla="*/ 519 h 1234"/>
                <a:gd name="T24" fmla="*/ 44 w 1201"/>
                <a:gd name="T25" fmla="*/ 548 h 1234"/>
                <a:gd name="T26" fmla="*/ 25 w 1201"/>
                <a:gd name="T27" fmla="*/ 709 h 1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01"/>
                <a:gd name="T43" fmla="*/ 0 h 1234"/>
                <a:gd name="T44" fmla="*/ 1201 w 1201"/>
                <a:gd name="T45" fmla="*/ 1234 h 1234"/>
                <a:gd name="connsiteX0" fmla="*/ 25 w 1201"/>
                <a:gd name="connsiteY0" fmla="*/ 761 h 1286"/>
                <a:gd name="connsiteX1" fmla="*/ 526 w 1201"/>
                <a:gd name="connsiteY1" fmla="*/ 832 h 1286"/>
                <a:gd name="connsiteX2" fmla="*/ 613 w 1201"/>
                <a:gd name="connsiteY2" fmla="*/ 1186 h 1286"/>
                <a:gd name="connsiteX3" fmla="*/ 946 w 1201"/>
                <a:gd name="connsiteY3" fmla="*/ 1282 h 1286"/>
                <a:gd name="connsiteX4" fmla="*/ 1171 w 1201"/>
                <a:gd name="connsiteY4" fmla="*/ 1159 h 1286"/>
                <a:gd name="connsiteX5" fmla="*/ 1126 w 1201"/>
                <a:gd name="connsiteY5" fmla="*/ 946 h 1286"/>
                <a:gd name="connsiteX6" fmla="*/ 1114 w 1201"/>
                <a:gd name="connsiteY6" fmla="*/ 745 h 1286"/>
                <a:gd name="connsiteX7" fmla="*/ 1099 w 1201"/>
                <a:gd name="connsiteY7" fmla="*/ 475 h 1286"/>
                <a:gd name="connsiteX8" fmla="*/ 1141 w 1201"/>
                <a:gd name="connsiteY8" fmla="*/ 268 h 1286"/>
                <a:gd name="connsiteX9" fmla="*/ 1102 w 1201"/>
                <a:gd name="connsiteY9" fmla="*/ 85 h 1286"/>
                <a:gd name="connsiteX10" fmla="*/ 646 w 1201"/>
                <a:gd name="connsiteY10" fmla="*/ 133 h 1286"/>
                <a:gd name="connsiteX11" fmla="*/ 227 w 1201"/>
                <a:gd name="connsiteY11" fmla="*/ 78 h 1286"/>
                <a:gd name="connsiteX12" fmla="*/ 44 w 1201"/>
                <a:gd name="connsiteY12" fmla="*/ 600 h 1286"/>
                <a:gd name="connsiteX13" fmla="*/ 25 w 1201"/>
                <a:gd name="connsiteY13" fmla="*/ 761 h 1286"/>
                <a:gd name="connsiteX0" fmla="*/ 25 w 1201"/>
                <a:gd name="connsiteY0" fmla="*/ 772 h 1297"/>
                <a:gd name="connsiteX1" fmla="*/ 526 w 1201"/>
                <a:gd name="connsiteY1" fmla="*/ 843 h 1297"/>
                <a:gd name="connsiteX2" fmla="*/ 613 w 1201"/>
                <a:gd name="connsiteY2" fmla="*/ 1197 h 1297"/>
                <a:gd name="connsiteX3" fmla="*/ 946 w 1201"/>
                <a:gd name="connsiteY3" fmla="*/ 1293 h 1297"/>
                <a:gd name="connsiteX4" fmla="*/ 1171 w 1201"/>
                <a:gd name="connsiteY4" fmla="*/ 1170 h 1297"/>
                <a:gd name="connsiteX5" fmla="*/ 1126 w 1201"/>
                <a:gd name="connsiteY5" fmla="*/ 957 h 1297"/>
                <a:gd name="connsiteX6" fmla="*/ 1114 w 1201"/>
                <a:gd name="connsiteY6" fmla="*/ 756 h 1297"/>
                <a:gd name="connsiteX7" fmla="*/ 1099 w 1201"/>
                <a:gd name="connsiteY7" fmla="*/ 486 h 1297"/>
                <a:gd name="connsiteX8" fmla="*/ 1141 w 1201"/>
                <a:gd name="connsiteY8" fmla="*/ 279 h 1297"/>
                <a:gd name="connsiteX9" fmla="*/ 1102 w 1201"/>
                <a:gd name="connsiteY9" fmla="*/ 96 h 1297"/>
                <a:gd name="connsiteX10" fmla="*/ 646 w 1201"/>
                <a:gd name="connsiteY10" fmla="*/ 74 h 1297"/>
                <a:gd name="connsiteX11" fmla="*/ 227 w 1201"/>
                <a:gd name="connsiteY11" fmla="*/ 89 h 1297"/>
                <a:gd name="connsiteX12" fmla="*/ 44 w 1201"/>
                <a:gd name="connsiteY12" fmla="*/ 611 h 1297"/>
                <a:gd name="connsiteX13" fmla="*/ 25 w 1201"/>
                <a:gd name="connsiteY13" fmla="*/ 772 h 1297"/>
                <a:gd name="connsiteX0" fmla="*/ 25 w 1201"/>
                <a:gd name="connsiteY0" fmla="*/ 732 h 1257"/>
                <a:gd name="connsiteX1" fmla="*/ 526 w 1201"/>
                <a:gd name="connsiteY1" fmla="*/ 803 h 1257"/>
                <a:gd name="connsiteX2" fmla="*/ 613 w 1201"/>
                <a:gd name="connsiteY2" fmla="*/ 1157 h 1257"/>
                <a:gd name="connsiteX3" fmla="*/ 946 w 1201"/>
                <a:gd name="connsiteY3" fmla="*/ 1253 h 1257"/>
                <a:gd name="connsiteX4" fmla="*/ 1171 w 1201"/>
                <a:gd name="connsiteY4" fmla="*/ 1130 h 1257"/>
                <a:gd name="connsiteX5" fmla="*/ 1126 w 1201"/>
                <a:gd name="connsiteY5" fmla="*/ 917 h 1257"/>
                <a:gd name="connsiteX6" fmla="*/ 1114 w 1201"/>
                <a:gd name="connsiteY6" fmla="*/ 716 h 1257"/>
                <a:gd name="connsiteX7" fmla="*/ 1099 w 1201"/>
                <a:gd name="connsiteY7" fmla="*/ 446 h 1257"/>
                <a:gd name="connsiteX8" fmla="*/ 1141 w 1201"/>
                <a:gd name="connsiteY8" fmla="*/ 239 h 1257"/>
                <a:gd name="connsiteX9" fmla="*/ 1102 w 1201"/>
                <a:gd name="connsiteY9" fmla="*/ 56 h 1257"/>
                <a:gd name="connsiteX10" fmla="*/ 646 w 1201"/>
                <a:gd name="connsiteY10" fmla="*/ 34 h 1257"/>
                <a:gd name="connsiteX11" fmla="*/ 227 w 1201"/>
                <a:gd name="connsiteY11" fmla="*/ 49 h 1257"/>
                <a:gd name="connsiteX12" fmla="*/ 198 w 1201"/>
                <a:gd name="connsiteY12" fmla="*/ 330 h 1257"/>
                <a:gd name="connsiteX13" fmla="*/ 44 w 1201"/>
                <a:gd name="connsiteY13" fmla="*/ 571 h 1257"/>
                <a:gd name="connsiteX14" fmla="*/ 25 w 1201"/>
                <a:gd name="connsiteY14" fmla="*/ 732 h 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01" h="1257">
                  <a:moveTo>
                    <a:pt x="25" y="732"/>
                  </a:moveTo>
                  <a:cubicBezTo>
                    <a:pt x="49" y="847"/>
                    <a:pt x="428" y="732"/>
                    <a:pt x="526" y="803"/>
                  </a:cubicBezTo>
                  <a:cubicBezTo>
                    <a:pt x="624" y="874"/>
                    <a:pt x="543" y="1082"/>
                    <a:pt x="613" y="1157"/>
                  </a:cubicBezTo>
                  <a:cubicBezTo>
                    <a:pt x="683" y="1232"/>
                    <a:pt x="853" y="1257"/>
                    <a:pt x="946" y="1253"/>
                  </a:cubicBezTo>
                  <a:cubicBezTo>
                    <a:pt x="1039" y="1249"/>
                    <a:pt x="1141" y="1186"/>
                    <a:pt x="1171" y="1130"/>
                  </a:cubicBezTo>
                  <a:cubicBezTo>
                    <a:pt x="1201" y="1074"/>
                    <a:pt x="1135" y="986"/>
                    <a:pt x="1126" y="917"/>
                  </a:cubicBezTo>
                  <a:cubicBezTo>
                    <a:pt x="1117" y="848"/>
                    <a:pt x="1119" y="795"/>
                    <a:pt x="1114" y="716"/>
                  </a:cubicBezTo>
                  <a:cubicBezTo>
                    <a:pt x="1109" y="637"/>
                    <a:pt x="1095" y="525"/>
                    <a:pt x="1099" y="446"/>
                  </a:cubicBezTo>
                  <a:cubicBezTo>
                    <a:pt x="1103" y="367"/>
                    <a:pt x="1141" y="304"/>
                    <a:pt x="1141" y="239"/>
                  </a:cubicBezTo>
                  <a:cubicBezTo>
                    <a:pt x="1141" y="174"/>
                    <a:pt x="1184" y="90"/>
                    <a:pt x="1102" y="56"/>
                  </a:cubicBezTo>
                  <a:cubicBezTo>
                    <a:pt x="1020" y="22"/>
                    <a:pt x="792" y="35"/>
                    <a:pt x="646" y="34"/>
                  </a:cubicBezTo>
                  <a:cubicBezTo>
                    <a:pt x="500" y="33"/>
                    <a:pt x="302" y="0"/>
                    <a:pt x="227" y="49"/>
                  </a:cubicBezTo>
                  <a:cubicBezTo>
                    <a:pt x="152" y="98"/>
                    <a:pt x="229" y="243"/>
                    <a:pt x="198" y="330"/>
                  </a:cubicBezTo>
                  <a:cubicBezTo>
                    <a:pt x="168" y="417"/>
                    <a:pt x="60" y="504"/>
                    <a:pt x="44" y="571"/>
                  </a:cubicBezTo>
                  <a:cubicBezTo>
                    <a:pt x="15" y="624"/>
                    <a:pt x="0" y="617"/>
                    <a:pt x="25" y="732"/>
                  </a:cubicBezTo>
                  <a:close/>
                </a:path>
              </a:pathLst>
            </a:custGeom>
            <a:solidFill>
              <a:schemeClr val="bg1"/>
            </a:solidFill>
            <a:ln w="9525">
              <a:noFill/>
              <a:round/>
              <a:headEnd/>
              <a:tailEnd/>
            </a:ln>
          </p:spPr>
          <p:txBody>
            <a:bodyPr wrap="none" lIns="101882" tIns="50941" rIns="101882" bIns="50941" anchor="ctr">
              <a:prstTxWarp prst="textNoShape">
                <a:avLst/>
              </a:prstTxWarp>
            </a:bodyPr>
            <a:lstStyle/>
            <a:p>
              <a:pPr algn="ctr"/>
              <a:endParaRPr lang="en-US"/>
            </a:p>
          </p:txBody>
        </p:sp>
        <p:sp>
          <p:nvSpPr>
            <p:cNvPr id="11" name="Freeform 6"/>
            <p:cNvSpPr>
              <a:spLocks/>
            </p:cNvSpPr>
            <p:nvPr/>
          </p:nvSpPr>
          <p:spPr bwMode="auto">
            <a:xfrm>
              <a:off x="2047648" y="4172925"/>
              <a:ext cx="3283792" cy="2384306"/>
            </a:xfrm>
            <a:custGeom>
              <a:avLst/>
              <a:gdLst>
                <a:gd name="T0" fmla="*/ 600 w 1295"/>
                <a:gd name="T1" fmla="*/ 30 h 939"/>
                <a:gd name="T2" fmla="*/ 525 w 1295"/>
                <a:gd name="T3" fmla="*/ 393 h 939"/>
                <a:gd name="T4" fmla="*/ 81 w 1295"/>
                <a:gd name="T5" fmla="*/ 471 h 939"/>
                <a:gd name="T6" fmla="*/ 39 w 1295"/>
                <a:gd name="T7" fmla="*/ 855 h 939"/>
                <a:gd name="T8" fmla="*/ 207 w 1295"/>
                <a:gd name="T9" fmla="*/ 927 h 939"/>
                <a:gd name="T10" fmla="*/ 429 w 1295"/>
                <a:gd name="T11" fmla="*/ 927 h 939"/>
                <a:gd name="T12" fmla="*/ 705 w 1295"/>
                <a:gd name="T13" fmla="*/ 891 h 939"/>
                <a:gd name="T14" fmla="*/ 1227 w 1295"/>
                <a:gd name="T15" fmla="*/ 849 h 939"/>
                <a:gd name="T16" fmla="*/ 1113 w 1295"/>
                <a:gd name="T17" fmla="*/ 459 h 939"/>
                <a:gd name="T18" fmla="*/ 777 w 1295"/>
                <a:gd name="T19" fmla="*/ 363 h 939"/>
                <a:gd name="T20" fmla="*/ 762 w 1295"/>
                <a:gd name="T21" fmla="*/ 42 h 939"/>
                <a:gd name="T22" fmla="*/ 600 w 1295"/>
                <a:gd name="T23" fmla="*/ 30 h 9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5"/>
                <a:gd name="T37" fmla="*/ 0 h 939"/>
                <a:gd name="T38" fmla="*/ 1295 w 1295"/>
                <a:gd name="T39" fmla="*/ 939 h 939"/>
                <a:gd name="connsiteX0" fmla="*/ 600 w 1295"/>
                <a:gd name="connsiteY0" fmla="*/ 58 h 967"/>
                <a:gd name="connsiteX1" fmla="*/ 525 w 1295"/>
                <a:gd name="connsiteY1" fmla="*/ 421 h 967"/>
                <a:gd name="connsiteX2" fmla="*/ 81 w 1295"/>
                <a:gd name="connsiteY2" fmla="*/ 499 h 967"/>
                <a:gd name="connsiteX3" fmla="*/ 39 w 1295"/>
                <a:gd name="connsiteY3" fmla="*/ 883 h 967"/>
                <a:gd name="connsiteX4" fmla="*/ 207 w 1295"/>
                <a:gd name="connsiteY4" fmla="*/ 955 h 967"/>
                <a:gd name="connsiteX5" fmla="*/ 429 w 1295"/>
                <a:gd name="connsiteY5" fmla="*/ 955 h 967"/>
                <a:gd name="connsiteX6" fmla="*/ 705 w 1295"/>
                <a:gd name="connsiteY6" fmla="*/ 919 h 967"/>
                <a:gd name="connsiteX7" fmla="*/ 1227 w 1295"/>
                <a:gd name="connsiteY7" fmla="*/ 877 h 967"/>
                <a:gd name="connsiteX8" fmla="*/ 1113 w 1295"/>
                <a:gd name="connsiteY8" fmla="*/ 487 h 967"/>
                <a:gd name="connsiteX9" fmla="*/ 777 w 1295"/>
                <a:gd name="connsiteY9" fmla="*/ 391 h 967"/>
                <a:gd name="connsiteX10" fmla="*/ 762 w 1295"/>
                <a:gd name="connsiteY10" fmla="*/ 70 h 967"/>
                <a:gd name="connsiteX11" fmla="*/ 600 w 1295"/>
                <a:gd name="connsiteY11" fmla="*/ 58 h 967"/>
                <a:gd name="connsiteX0" fmla="*/ 600 w 1295"/>
                <a:gd name="connsiteY0" fmla="*/ 58 h 971"/>
                <a:gd name="connsiteX1" fmla="*/ 525 w 1295"/>
                <a:gd name="connsiteY1" fmla="*/ 421 h 971"/>
                <a:gd name="connsiteX2" fmla="*/ 81 w 1295"/>
                <a:gd name="connsiteY2" fmla="*/ 424 h 971"/>
                <a:gd name="connsiteX3" fmla="*/ 39 w 1295"/>
                <a:gd name="connsiteY3" fmla="*/ 883 h 971"/>
                <a:gd name="connsiteX4" fmla="*/ 207 w 1295"/>
                <a:gd name="connsiteY4" fmla="*/ 955 h 971"/>
                <a:gd name="connsiteX5" fmla="*/ 429 w 1295"/>
                <a:gd name="connsiteY5" fmla="*/ 955 h 971"/>
                <a:gd name="connsiteX6" fmla="*/ 705 w 1295"/>
                <a:gd name="connsiteY6" fmla="*/ 919 h 971"/>
                <a:gd name="connsiteX7" fmla="*/ 1227 w 1295"/>
                <a:gd name="connsiteY7" fmla="*/ 877 h 971"/>
                <a:gd name="connsiteX8" fmla="*/ 1113 w 1295"/>
                <a:gd name="connsiteY8" fmla="*/ 487 h 971"/>
                <a:gd name="connsiteX9" fmla="*/ 777 w 1295"/>
                <a:gd name="connsiteY9" fmla="*/ 391 h 971"/>
                <a:gd name="connsiteX10" fmla="*/ 762 w 1295"/>
                <a:gd name="connsiteY10" fmla="*/ 70 h 971"/>
                <a:gd name="connsiteX11" fmla="*/ 600 w 1295"/>
                <a:gd name="connsiteY11" fmla="*/ 58 h 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95" h="971">
                  <a:moveTo>
                    <a:pt x="600" y="58"/>
                  </a:moveTo>
                  <a:cubicBezTo>
                    <a:pt x="561" y="116"/>
                    <a:pt x="610" y="275"/>
                    <a:pt x="525" y="421"/>
                  </a:cubicBezTo>
                  <a:cubicBezTo>
                    <a:pt x="439" y="495"/>
                    <a:pt x="162" y="347"/>
                    <a:pt x="81" y="424"/>
                  </a:cubicBezTo>
                  <a:cubicBezTo>
                    <a:pt x="0" y="501"/>
                    <a:pt x="18" y="795"/>
                    <a:pt x="39" y="883"/>
                  </a:cubicBezTo>
                  <a:cubicBezTo>
                    <a:pt x="60" y="971"/>
                    <a:pt x="142" y="943"/>
                    <a:pt x="207" y="955"/>
                  </a:cubicBezTo>
                  <a:cubicBezTo>
                    <a:pt x="272" y="967"/>
                    <a:pt x="346" y="961"/>
                    <a:pt x="429" y="955"/>
                  </a:cubicBezTo>
                  <a:cubicBezTo>
                    <a:pt x="512" y="949"/>
                    <a:pt x="572" y="932"/>
                    <a:pt x="705" y="919"/>
                  </a:cubicBezTo>
                  <a:cubicBezTo>
                    <a:pt x="838" y="906"/>
                    <a:pt x="1159" y="949"/>
                    <a:pt x="1227" y="877"/>
                  </a:cubicBezTo>
                  <a:cubicBezTo>
                    <a:pt x="1295" y="805"/>
                    <a:pt x="1188" y="568"/>
                    <a:pt x="1113" y="487"/>
                  </a:cubicBezTo>
                  <a:cubicBezTo>
                    <a:pt x="1038" y="406"/>
                    <a:pt x="835" y="460"/>
                    <a:pt x="777" y="391"/>
                  </a:cubicBezTo>
                  <a:cubicBezTo>
                    <a:pt x="719" y="322"/>
                    <a:pt x="791" y="125"/>
                    <a:pt x="762" y="70"/>
                  </a:cubicBezTo>
                  <a:cubicBezTo>
                    <a:pt x="708" y="43"/>
                    <a:pt x="639" y="0"/>
                    <a:pt x="600" y="58"/>
                  </a:cubicBezTo>
                  <a:close/>
                </a:path>
              </a:pathLst>
            </a:custGeom>
            <a:solidFill>
              <a:schemeClr val="bg1"/>
            </a:solidFill>
            <a:ln w="9525">
              <a:noFill/>
              <a:round/>
              <a:headEnd/>
              <a:tailEnd/>
            </a:ln>
          </p:spPr>
          <p:txBody>
            <a:bodyPr wrap="none" lIns="101882" tIns="50941" rIns="101882" bIns="50941" anchor="ctr">
              <a:prstTxWarp prst="textNoShape">
                <a:avLst/>
              </a:prstTxWarp>
            </a:bodyPr>
            <a:lstStyle/>
            <a:p>
              <a:pPr algn="ctr"/>
              <a:endParaRPr lang="en-US"/>
            </a:p>
          </p:txBody>
        </p:sp>
        <p:sp>
          <p:nvSpPr>
            <p:cNvPr id="12" name="Line 8"/>
            <p:cNvSpPr>
              <a:spLocks noChangeShapeType="1"/>
            </p:cNvSpPr>
            <p:nvPr/>
          </p:nvSpPr>
          <p:spPr bwMode="auto">
            <a:xfrm>
              <a:off x="1590644" y="2912502"/>
              <a:ext cx="379336" cy="22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13" name="Line 9"/>
            <p:cNvSpPr>
              <a:spLocks noChangeShapeType="1"/>
            </p:cNvSpPr>
            <p:nvPr/>
          </p:nvSpPr>
          <p:spPr bwMode="auto">
            <a:xfrm flipH="1">
              <a:off x="1987321" y="2892405"/>
              <a:ext cx="0" cy="1604508"/>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14" name="Line 10"/>
            <p:cNvSpPr>
              <a:spLocks noChangeShapeType="1"/>
            </p:cNvSpPr>
            <p:nvPr/>
          </p:nvSpPr>
          <p:spPr bwMode="auto">
            <a:xfrm flipV="1">
              <a:off x="1590644" y="3728519"/>
              <a:ext cx="379336" cy="4466"/>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15" name="Line 11"/>
            <p:cNvSpPr>
              <a:spLocks noChangeShapeType="1"/>
            </p:cNvSpPr>
            <p:nvPr/>
          </p:nvSpPr>
          <p:spPr bwMode="auto">
            <a:xfrm>
              <a:off x="1616609" y="4507011"/>
              <a:ext cx="372834" cy="2233"/>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16" name="Line 14"/>
            <p:cNvSpPr>
              <a:spLocks noChangeShapeType="1"/>
            </p:cNvSpPr>
            <p:nvPr/>
          </p:nvSpPr>
          <p:spPr bwMode="auto">
            <a:xfrm>
              <a:off x="1987321" y="4098398"/>
              <a:ext cx="1413301" cy="89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17" name="Text Box 29"/>
            <p:cNvSpPr txBox="1">
              <a:spLocks noChangeArrowheads="1"/>
            </p:cNvSpPr>
            <p:nvPr/>
          </p:nvSpPr>
          <p:spPr bwMode="auto">
            <a:xfrm>
              <a:off x="1565452" y="2454671"/>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223.1.1.1</a:t>
              </a:r>
              <a:endParaRPr lang="en-US" dirty="0"/>
            </a:p>
          </p:txBody>
        </p:sp>
        <p:sp>
          <p:nvSpPr>
            <p:cNvPr id="18" name="Text Box 31"/>
            <p:cNvSpPr txBox="1">
              <a:spLocks noChangeArrowheads="1"/>
            </p:cNvSpPr>
            <p:nvPr/>
          </p:nvSpPr>
          <p:spPr bwMode="auto">
            <a:xfrm>
              <a:off x="850364" y="3092843"/>
              <a:ext cx="1168420" cy="379876"/>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dirty="0">
                  <a:latin typeface="Arial" charset="0"/>
                </a:rPr>
                <a:t>223.1.1.2</a:t>
              </a:r>
              <a:endParaRPr lang="en-US" dirty="0"/>
            </a:p>
          </p:txBody>
        </p:sp>
        <p:sp>
          <p:nvSpPr>
            <p:cNvPr id="19" name="Text Box 33"/>
            <p:cNvSpPr txBox="1">
              <a:spLocks noChangeArrowheads="1"/>
            </p:cNvSpPr>
            <p:nvPr/>
          </p:nvSpPr>
          <p:spPr bwMode="auto">
            <a:xfrm>
              <a:off x="2040453" y="3734366"/>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223.1.1.4</a:t>
              </a:r>
              <a:endParaRPr lang="en-US" dirty="0"/>
            </a:p>
          </p:txBody>
        </p:sp>
        <p:sp>
          <p:nvSpPr>
            <p:cNvPr id="20" name="Line 34"/>
            <p:cNvSpPr>
              <a:spLocks noChangeShapeType="1"/>
            </p:cNvSpPr>
            <p:nvPr/>
          </p:nvSpPr>
          <p:spPr bwMode="auto">
            <a:xfrm>
              <a:off x="4100769" y="4111798"/>
              <a:ext cx="1387289" cy="2233"/>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21" name="Text Box 35"/>
            <p:cNvSpPr txBox="1">
              <a:spLocks noChangeArrowheads="1"/>
            </p:cNvSpPr>
            <p:nvPr/>
          </p:nvSpPr>
          <p:spPr bwMode="auto">
            <a:xfrm>
              <a:off x="3885953" y="3720966"/>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223.1.2.9</a:t>
              </a:r>
              <a:endParaRPr lang="en-US" dirty="0"/>
            </a:p>
          </p:txBody>
        </p:sp>
        <p:sp>
          <p:nvSpPr>
            <p:cNvPr id="22" name="Line 36"/>
            <p:cNvSpPr>
              <a:spLocks noChangeShapeType="1"/>
            </p:cNvSpPr>
            <p:nvPr/>
          </p:nvSpPr>
          <p:spPr bwMode="auto">
            <a:xfrm flipH="1">
              <a:off x="5498896" y="3133603"/>
              <a:ext cx="0" cy="1815693"/>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23" name="Line 38"/>
            <p:cNvSpPr>
              <a:spLocks noChangeShapeType="1"/>
            </p:cNvSpPr>
            <p:nvPr/>
          </p:nvSpPr>
          <p:spPr bwMode="auto">
            <a:xfrm>
              <a:off x="5498896" y="3140301"/>
              <a:ext cx="320811" cy="89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24" name="Line 40"/>
            <p:cNvSpPr>
              <a:spLocks noChangeShapeType="1"/>
            </p:cNvSpPr>
            <p:nvPr/>
          </p:nvSpPr>
          <p:spPr bwMode="auto">
            <a:xfrm>
              <a:off x="5498896" y="4929195"/>
              <a:ext cx="320811" cy="8934"/>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25" name="Text Box 42"/>
            <p:cNvSpPr txBox="1">
              <a:spLocks noChangeArrowheads="1"/>
            </p:cNvSpPr>
            <p:nvPr/>
          </p:nvSpPr>
          <p:spPr bwMode="auto">
            <a:xfrm>
              <a:off x="5333871" y="4257702"/>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223.1.2.2</a:t>
              </a:r>
              <a:endParaRPr lang="en-US" dirty="0"/>
            </a:p>
          </p:txBody>
        </p:sp>
        <p:sp>
          <p:nvSpPr>
            <p:cNvPr id="26" name="Text Box 43"/>
            <p:cNvSpPr txBox="1">
              <a:spLocks noChangeArrowheads="1"/>
            </p:cNvSpPr>
            <p:nvPr/>
          </p:nvSpPr>
          <p:spPr bwMode="auto">
            <a:xfrm>
              <a:off x="5572376" y="2298338"/>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223.1.2.1</a:t>
              </a:r>
              <a:endParaRPr lang="en-US" dirty="0"/>
            </a:p>
          </p:txBody>
        </p:sp>
        <p:sp>
          <p:nvSpPr>
            <p:cNvPr id="27" name="Line 44"/>
            <p:cNvSpPr>
              <a:spLocks noChangeShapeType="1"/>
            </p:cNvSpPr>
            <p:nvPr/>
          </p:nvSpPr>
          <p:spPr bwMode="auto">
            <a:xfrm flipH="1">
              <a:off x="3749704" y="4393111"/>
              <a:ext cx="0" cy="1011697"/>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28" name="Line 45"/>
            <p:cNvSpPr>
              <a:spLocks noChangeShapeType="1"/>
            </p:cNvSpPr>
            <p:nvPr/>
          </p:nvSpPr>
          <p:spPr bwMode="auto">
            <a:xfrm flipH="1">
              <a:off x="2578993" y="5404808"/>
              <a:ext cx="1892533" cy="0"/>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29" name="Text Box 51"/>
            <p:cNvSpPr txBox="1">
              <a:spLocks noChangeArrowheads="1"/>
            </p:cNvSpPr>
            <p:nvPr/>
          </p:nvSpPr>
          <p:spPr bwMode="auto">
            <a:xfrm>
              <a:off x="2959420" y="5954537"/>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223.1.3.1</a:t>
              </a:r>
              <a:endParaRPr lang="en-US" dirty="0"/>
            </a:p>
          </p:txBody>
        </p:sp>
        <p:sp>
          <p:nvSpPr>
            <p:cNvPr id="30" name="Text Box 53"/>
            <p:cNvSpPr txBox="1">
              <a:spLocks noChangeArrowheads="1"/>
            </p:cNvSpPr>
            <p:nvPr/>
          </p:nvSpPr>
          <p:spPr bwMode="auto">
            <a:xfrm>
              <a:off x="2844457" y="4489145"/>
              <a:ext cx="1609730"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223.1.3.27</a:t>
              </a:r>
              <a:endParaRPr lang="en-US" dirty="0"/>
            </a:p>
          </p:txBody>
        </p:sp>
        <p:grpSp>
          <p:nvGrpSpPr>
            <p:cNvPr id="31" name="Group 54"/>
            <p:cNvGrpSpPr>
              <a:grpSpLocks/>
            </p:cNvGrpSpPr>
            <p:nvPr/>
          </p:nvGrpSpPr>
          <p:grpSpPr bwMode="auto">
            <a:xfrm>
              <a:off x="966372" y="2334068"/>
              <a:ext cx="500725" cy="471231"/>
              <a:chOff x="2824" y="1181"/>
              <a:chExt cx="231" cy="211"/>
            </a:xfrm>
          </p:grpSpPr>
          <p:sp>
            <p:nvSpPr>
              <p:cNvPr id="64" name="Rectangle 55"/>
              <p:cNvSpPr>
                <a:spLocks noChangeArrowheads="1"/>
              </p:cNvSpPr>
              <p:nvPr/>
            </p:nvSpPr>
            <p:spPr bwMode="auto">
              <a:xfrm>
                <a:off x="2886" y="1230"/>
                <a:ext cx="114" cy="162"/>
              </a:xfrm>
              <a:prstGeom prst="rect">
                <a:avLst/>
              </a:prstGeom>
              <a:solidFill>
                <a:schemeClr val="bg1"/>
              </a:solidFill>
              <a:ln w="9525">
                <a:noFill/>
                <a:miter lim="800000"/>
                <a:headEnd/>
                <a:tailEnd/>
              </a:ln>
            </p:spPr>
            <p:txBody>
              <a:bodyPr wrap="none" anchor="ctr">
                <a:prstTxWarp prst="textNoShape">
                  <a:avLst/>
                </a:prstTxWarp>
              </a:bodyPr>
              <a:lstStyle/>
              <a:p>
                <a:pPr algn="ctr"/>
                <a:endParaRPr lang="en-US"/>
              </a:p>
            </p:txBody>
          </p:sp>
          <p:sp>
            <p:nvSpPr>
              <p:cNvPr id="65" name="Text Box 56"/>
              <p:cNvSpPr txBox="1">
                <a:spLocks noChangeArrowheads="1"/>
              </p:cNvSpPr>
              <p:nvPr/>
            </p:nvSpPr>
            <p:spPr bwMode="auto">
              <a:xfrm>
                <a:off x="2824" y="1181"/>
                <a:ext cx="231" cy="193"/>
              </a:xfrm>
              <a:prstGeom prst="rect">
                <a:avLst/>
              </a:prstGeom>
              <a:noFill/>
              <a:ln w="9525">
                <a:noFill/>
                <a:miter lim="800000"/>
                <a:headEnd/>
                <a:tailEnd/>
              </a:ln>
            </p:spPr>
            <p:txBody>
              <a:bodyPr wrap="square">
                <a:prstTxWarp prst="textNoShape">
                  <a:avLst/>
                </a:prstTxWarp>
                <a:spAutoFit/>
              </a:bodyPr>
              <a:lstStyle/>
              <a:p>
                <a:pPr algn="ctr"/>
                <a:r>
                  <a:rPr lang="en-US" sz="2200" dirty="0">
                    <a:solidFill>
                      <a:srgbClr val="FF0000"/>
                    </a:solidFill>
                  </a:rPr>
                  <a:t>A</a:t>
                </a:r>
                <a:endParaRPr lang="en-US" dirty="0">
                  <a:solidFill>
                    <a:srgbClr val="FF0000"/>
                  </a:solidFill>
                </a:endParaRPr>
              </a:p>
            </p:txBody>
          </p:sp>
        </p:grpSp>
        <p:sp>
          <p:nvSpPr>
            <p:cNvPr id="32" name="Rectangle 76"/>
            <p:cNvSpPr>
              <a:spLocks noChangeArrowheads="1"/>
            </p:cNvSpPr>
            <p:nvPr/>
          </p:nvSpPr>
          <p:spPr bwMode="auto">
            <a:xfrm>
              <a:off x="3864418" y="2510124"/>
              <a:ext cx="806718" cy="553998"/>
            </a:xfrm>
            <a:prstGeom prst="rect">
              <a:avLst/>
            </a:prstGeom>
            <a:noFill/>
            <a:ln w="9525">
              <a:noFill/>
              <a:miter lim="800000"/>
              <a:headEnd/>
              <a:tailEnd/>
            </a:ln>
          </p:spPr>
          <p:txBody>
            <a:bodyPr wrap="square" lIns="0" tIns="0" rIns="0" bIns="0">
              <a:prstTxWarp prst="textNoShape">
                <a:avLst/>
              </a:prstTxWarp>
              <a:spAutoFit/>
            </a:bodyPr>
            <a:lstStyle/>
            <a:p>
              <a:pPr algn="ctr"/>
              <a:r>
                <a:rPr lang="en-US" dirty="0" smtClean="0">
                  <a:solidFill>
                    <a:srgbClr val="000000"/>
                  </a:solidFill>
                  <a:latin typeface="Arial" charset="0"/>
                </a:rPr>
                <a:t>DHCP</a:t>
              </a:r>
            </a:p>
            <a:p>
              <a:pPr algn="ctr"/>
              <a:r>
                <a:rPr lang="en-US" dirty="0" smtClean="0">
                  <a:solidFill>
                    <a:srgbClr val="000000"/>
                  </a:solidFill>
                  <a:latin typeface="Arial" charset="0"/>
                </a:rPr>
                <a:t>server </a:t>
              </a:r>
              <a:endParaRPr lang="en-US" dirty="0">
                <a:solidFill>
                  <a:srgbClr val="000000"/>
                </a:solidFill>
              </a:endParaRPr>
            </a:p>
          </p:txBody>
        </p:sp>
        <p:sp>
          <p:nvSpPr>
            <p:cNvPr id="33" name="Rectangle 80"/>
            <p:cNvSpPr>
              <a:spLocks noChangeArrowheads="1"/>
            </p:cNvSpPr>
            <p:nvPr/>
          </p:nvSpPr>
          <p:spPr bwMode="auto">
            <a:xfrm>
              <a:off x="4642771" y="4739277"/>
              <a:ext cx="0" cy="276999"/>
            </a:xfrm>
            <a:prstGeom prst="rect">
              <a:avLst/>
            </a:prstGeom>
            <a:noFill/>
            <a:ln w="9525">
              <a:noFill/>
              <a:miter lim="800000"/>
              <a:headEnd/>
              <a:tailEnd/>
            </a:ln>
          </p:spPr>
          <p:txBody>
            <a:bodyPr wrap="square" lIns="0" tIns="0" rIns="0" bIns="0">
              <a:prstTxWarp prst="textNoShape">
                <a:avLst/>
              </a:prstTxWarp>
              <a:spAutoFit/>
            </a:bodyPr>
            <a:lstStyle/>
            <a:p>
              <a:pPr algn="ctr"/>
              <a:r>
                <a:rPr lang="en-US">
                  <a:solidFill>
                    <a:srgbClr val="000000"/>
                  </a:solidFill>
                  <a:latin typeface="Arial" charset="0"/>
                </a:rPr>
                <a:t> </a:t>
              </a:r>
              <a:endParaRPr lang="en-US"/>
            </a:p>
          </p:txBody>
        </p:sp>
        <p:sp>
          <p:nvSpPr>
            <p:cNvPr id="34" name="Freeform 81"/>
            <p:cNvSpPr>
              <a:spLocks/>
            </p:cNvSpPr>
            <p:nvPr/>
          </p:nvSpPr>
          <p:spPr bwMode="auto">
            <a:xfrm>
              <a:off x="6766966" y="6322791"/>
              <a:ext cx="4336" cy="4466"/>
            </a:xfrm>
            <a:custGeom>
              <a:avLst/>
              <a:gdLst>
                <a:gd name="T0" fmla="*/ 0 w 2"/>
                <a:gd name="T1" fmla="*/ 0 h 2"/>
                <a:gd name="T2" fmla="*/ 0 w 2"/>
                <a:gd name="T3" fmla="*/ 0 h 2"/>
                <a:gd name="T4" fmla="*/ 0 w 2"/>
                <a:gd name="T5" fmla="*/ 0 h 2"/>
                <a:gd name="T6" fmla="*/ 0 w 2"/>
                <a:gd name="T7" fmla="*/ 2 h 2"/>
                <a:gd name="T8" fmla="*/ 2 w 2"/>
                <a:gd name="T9" fmla="*/ 2 h 2"/>
                <a:gd name="T10" fmla="*/ 2 w 2"/>
                <a:gd name="T11" fmla="*/ 2 h 2"/>
                <a:gd name="T12" fmla="*/ 2 w 2"/>
                <a:gd name="T13" fmla="*/ 0 h 2"/>
                <a:gd name="T14" fmla="*/ 2 w 2"/>
                <a:gd name="T15" fmla="*/ 0 h 2"/>
                <a:gd name="T16" fmla="*/ 2 w 2"/>
                <a:gd name="T17" fmla="*/ 0 h 2"/>
                <a:gd name="T18" fmla="*/ 2 w 2"/>
                <a:gd name="T19" fmla="*/ 0 h 2"/>
                <a:gd name="T20" fmla="*/ 2 w 2"/>
                <a:gd name="T21" fmla="*/ 0 h 2"/>
                <a:gd name="T22" fmla="*/ 2 w 2"/>
                <a:gd name="T23" fmla="*/ 0 h 2"/>
                <a:gd name="T24" fmla="*/ 2 w 2"/>
                <a:gd name="T25" fmla="*/ 0 h 2"/>
                <a:gd name="T26" fmla="*/ 0 w 2"/>
                <a:gd name="T27" fmla="*/ 0 h 2"/>
                <a:gd name="T28" fmla="*/ 0 w 2"/>
                <a:gd name="T29" fmla="*/ 0 h 2"/>
                <a:gd name="T30" fmla="*/ 0 w 2"/>
                <a:gd name="T31" fmla="*/ 0 h 2"/>
                <a:gd name="T32" fmla="*/ 0 w 2"/>
                <a:gd name="T33" fmla="*/ 0 h 2"/>
                <a:gd name="T34" fmla="*/ 0 w 2"/>
                <a:gd name="T35" fmla="*/ 0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0"/>
                  </a:moveTo>
                  <a:lnTo>
                    <a:pt x="0" y="0"/>
                  </a:lnTo>
                  <a:lnTo>
                    <a:pt x="0" y="2"/>
                  </a:lnTo>
                  <a:lnTo>
                    <a:pt x="2" y="2"/>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35" name="Freeform 82"/>
            <p:cNvSpPr>
              <a:spLocks/>
            </p:cNvSpPr>
            <p:nvPr/>
          </p:nvSpPr>
          <p:spPr bwMode="auto">
            <a:xfrm>
              <a:off x="6784307" y="6313857"/>
              <a:ext cx="4336" cy="4466"/>
            </a:xfrm>
            <a:custGeom>
              <a:avLst/>
              <a:gdLst>
                <a:gd name="T0" fmla="*/ 0 w 2"/>
                <a:gd name="T1" fmla="*/ 2 h 2"/>
                <a:gd name="T2" fmla="*/ 0 w 2"/>
                <a:gd name="T3" fmla="*/ 2 h 2"/>
                <a:gd name="T4" fmla="*/ 0 w 2"/>
                <a:gd name="T5" fmla="*/ 2 h 2"/>
                <a:gd name="T6" fmla="*/ 0 w 2"/>
                <a:gd name="T7" fmla="*/ 2 h 2"/>
                <a:gd name="T8" fmla="*/ 2 w 2"/>
                <a:gd name="T9" fmla="*/ 2 h 2"/>
                <a:gd name="T10" fmla="*/ 2 w 2"/>
                <a:gd name="T11" fmla="*/ 2 h 2"/>
                <a:gd name="T12" fmla="*/ 2 w 2"/>
                <a:gd name="T13" fmla="*/ 2 h 2"/>
                <a:gd name="T14" fmla="*/ 2 w 2"/>
                <a:gd name="T15" fmla="*/ 2 h 2"/>
                <a:gd name="T16" fmla="*/ 2 w 2"/>
                <a:gd name="T17" fmla="*/ 2 h 2"/>
                <a:gd name="T18" fmla="*/ 2 w 2"/>
                <a:gd name="T19" fmla="*/ 0 h 2"/>
                <a:gd name="T20" fmla="*/ 2 w 2"/>
                <a:gd name="T21" fmla="*/ 0 h 2"/>
                <a:gd name="T22" fmla="*/ 2 w 2"/>
                <a:gd name="T23" fmla="*/ 0 h 2"/>
                <a:gd name="T24" fmla="*/ 2 w 2"/>
                <a:gd name="T25" fmla="*/ 0 h 2"/>
                <a:gd name="T26" fmla="*/ 0 w 2"/>
                <a:gd name="T27" fmla="*/ 0 h 2"/>
                <a:gd name="T28" fmla="*/ 0 w 2"/>
                <a:gd name="T29" fmla="*/ 0 h 2"/>
                <a:gd name="T30" fmla="*/ 0 w 2"/>
                <a:gd name="T31" fmla="*/ 0 h 2"/>
                <a:gd name="T32" fmla="*/ 0 w 2"/>
                <a:gd name="T33" fmla="*/ 2 h 2"/>
                <a:gd name="T34" fmla="*/ 0 w 2"/>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2"/>
                  </a:moveTo>
                  <a:lnTo>
                    <a:pt x="0" y="2"/>
                  </a:lnTo>
                  <a:lnTo>
                    <a:pt x="2" y="2"/>
                  </a:lnTo>
                  <a:lnTo>
                    <a:pt x="2" y="0"/>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36" name="Freeform 83"/>
            <p:cNvSpPr>
              <a:spLocks/>
            </p:cNvSpPr>
            <p:nvPr/>
          </p:nvSpPr>
          <p:spPr bwMode="auto">
            <a:xfrm>
              <a:off x="6808150" y="6309391"/>
              <a:ext cx="4336" cy="4466"/>
            </a:xfrm>
            <a:custGeom>
              <a:avLst/>
              <a:gdLst>
                <a:gd name="T0" fmla="*/ 0 w 2"/>
                <a:gd name="T1" fmla="*/ 0 h 2"/>
                <a:gd name="T2" fmla="*/ 0 w 2"/>
                <a:gd name="T3" fmla="*/ 0 h 2"/>
                <a:gd name="T4" fmla="*/ 0 w 2"/>
                <a:gd name="T5" fmla="*/ 0 h 2"/>
                <a:gd name="T6" fmla="*/ 0 w 2"/>
                <a:gd name="T7" fmla="*/ 2 h 2"/>
                <a:gd name="T8" fmla="*/ 0 w 2"/>
                <a:gd name="T9" fmla="*/ 2 h 2"/>
                <a:gd name="T10" fmla="*/ 0 w 2"/>
                <a:gd name="T11" fmla="*/ 2 h 2"/>
                <a:gd name="T12" fmla="*/ 0 w 2"/>
                <a:gd name="T13" fmla="*/ 0 h 2"/>
                <a:gd name="T14" fmla="*/ 2 w 2"/>
                <a:gd name="T15" fmla="*/ 0 h 2"/>
                <a:gd name="T16" fmla="*/ 2 w 2"/>
                <a:gd name="T17" fmla="*/ 0 h 2"/>
                <a:gd name="T18" fmla="*/ 2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0"/>
                  </a:moveTo>
                  <a:lnTo>
                    <a:pt x="0" y="0"/>
                  </a:lnTo>
                  <a:lnTo>
                    <a:pt x="0" y="2"/>
                  </a:lnTo>
                  <a:lnTo>
                    <a:pt x="0" y="0"/>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37" name="Freeform 84"/>
            <p:cNvSpPr>
              <a:spLocks/>
            </p:cNvSpPr>
            <p:nvPr/>
          </p:nvSpPr>
          <p:spPr bwMode="auto">
            <a:xfrm>
              <a:off x="6799480" y="6327257"/>
              <a:ext cx="2169" cy="2233"/>
            </a:xfrm>
            <a:custGeom>
              <a:avLst/>
              <a:gdLst>
                <a:gd name="T0" fmla="*/ 0 w 1588"/>
                <a:gd name="T1" fmla="*/ 0 h 1587"/>
                <a:gd name="T2" fmla="*/ 0 w 1588"/>
                <a:gd name="T3" fmla="*/ 0 h 1587"/>
                <a:gd name="T4" fmla="*/ 0 w 1588"/>
                <a:gd name="T5" fmla="*/ 0 h 1587"/>
                <a:gd name="T6" fmla="*/ 0 w 1588"/>
                <a:gd name="T7" fmla="*/ 0 h 1587"/>
                <a:gd name="T8" fmla="*/ 0 w 1588"/>
                <a:gd name="T9" fmla="*/ 0 h 1587"/>
                <a:gd name="T10" fmla="*/ 0 w 1588"/>
                <a:gd name="T11" fmla="*/ 0 h 1587"/>
                <a:gd name="T12" fmla="*/ 0 w 1588"/>
                <a:gd name="T13" fmla="*/ 0 h 1587"/>
                <a:gd name="T14" fmla="*/ 0 w 1588"/>
                <a:gd name="T15" fmla="*/ 0 h 1587"/>
                <a:gd name="T16" fmla="*/ 0 w 1588"/>
                <a:gd name="T17" fmla="*/ 0 h 1587"/>
                <a:gd name="T18" fmla="*/ 0 w 1588"/>
                <a:gd name="T19" fmla="*/ 0 h 1587"/>
                <a:gd name="T20" fmla="*/ 0 w 1588"/>
                <a:gd name="T21" fmla="*/ 0 h 1587"/>
                <a:gd name="T22" fmla="*/ 0 w 1588"/>
                <a:gd name="T23" fmla="*/ 0 h 1587"/>
                <a:gd name="T24" fmla="*/ 0 w 1588"/>
                <a:gd name="T25" fmla="*/ 0 h 1587"/>
                <a:gd name="T26" fmla="*/ 0 w 1588"/>
                <a:gd name="T27" fmla="*/ 0 h 1587"/>
                <a:gd name="T28" fmla="*/ 0 w 1588"/>
                <a:gd name="T29" fmla="*/ 0 h 1587"/>
                <a:gd name="T30" fmla="*/ 0 w 1588"/>
                <a:gd name="T31" fmla="*/ 0 h 1587"/>
                <a:gd name="T32" fmla="*/ 0 w 1588"/>
                <a:gd name="T33" fmla="*/ 0 h 1587"/>
                <a:gd name="T34" fmla="*/ 0 w 1588"/>
                <a:gd name="T35" fmla="*/ 0 h 15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88"/>
                <a:gd name="T55" fmla="*/ 0 h 1587"/>
                <a:gd name="T56" fmla="*/ 1588 w 1588"/>
                <a:gd name="T57" fmla="*/ 1587 h 158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88" h="1587">
                  <a:moveTo>
                    <a:pt x="0" y="0"/>
                  </a:move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38" name="Freeform 85"/>
            <p:cNvSpPr>
              <a:spLocks/>
            </p:cNvSpPr>
            <p:nvPr/>
          </p:nvSpPr>
          <p:spPr bwMode="auto">
            <a:xfrm>
              <a:off x="6779973" y="6333957"/>
              <a:ext cx="2167" cy="4466"/>
            </a:xfrm>
            <a:custGeom>
              <a:avLst/>
              <a:gdLst>
                <a:gd name="T0" fmla="*/ 0 w 1587"/>
                <a:gd name="T1" fmla="*/ 2 h 2"/>
                <a:gd name="T2" fmla="*/ 0 w 1587"/>
                <a:gd name="T3" fmla="*/ 2 h 2"/>
                <a:gd name="T4" fmla="*/ 0 w 1587"/>
                <a:gd name="T5" fmla="*/ 2 h 2"/>
                <a:gd name="T6" fmla="*/ 0 w 1587"/>
                <a:gd name="T7" fmla="*/ 2 h 2"/>
                <a:gd name="T8" fmla="*/ 0 w 1587"/>
                <a:gd name="T9" fmla="*/ 2 h 2"/>
                <a:gd name="T10" fmla="*/ 0 w 1587"/>
                <a:gd name="T11" fmla="*/ 2 h 2"/>
                <a:gd name="T12" fmla="*/ 0 w 1587"/>
                <a:gd name="T13" fmla="*/ 2 h 2"/>
                <a:gd name="T14" fmla="*/ 0 w 1587"/>
                <a:gd name="T15" fmla="*/ 2 h 2"/>
                <a:gd name="T16" fmla="*/ 0 w 1587"/>
                <a:gd name="T17" fmla="*/ 2 h 2"/>
                <a:gd name="T18" fmla="*/ 0 w 1587"/>
                <a:gd name="T19" fmla="*/ 2 h 2"/>
                <a:gd name="T20" fmla="*/ 0 w 1587"/>
                <a:gd name="T21" fmla="*/ 2 h 2"/>
                <a:gd name="T22" fmla="*/ 0 w 1587"/>
                <a:gd name="T23" fmla="*/ 0 h 2"/>
                <a:gd name="T24" fmla="*/ 0 w 1587"/>
                <a:gd name="T25" fmla="*/ 0 h 2"/>
                <a:gd name="T26" fmla="*/ 0 w 1587"/>
                <a:gd name="T27" fmla="*/ 0 h 2"/>
                <a:gd name="T28" fmla="*/ 0 w 1587"/>
                <a:gd name="T29" fmla="*/ 2 h 2"/>
                <a:gd name="T30" fmla="*/ 0 w 1587"/>
                <a:gd name="T31" fmla="*/ 2 h 2"/>
                <a:gd name="T32" fmla="*/ 0 w 1587"/>
                <a:gd name="T33" fmla="*/ 2 h 2"/>
                <a:gd name="T34" fmla="*/ 0 w 1587"/>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87"/>
                <a:gd name="T55" fmla="*/ 0 h 2"/>
                <a:gd name="T56" fmla="*/ 1587 w 1587"/>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87" h="2">
                  <a:moveTo>
                    <a:pt x="0" y="2"/>
                  </a:moveTo>
                  <a:lnTo>
                    <a:pt x="0" y="2"/>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39" name="Freeform 86"/>
            <p:cNvSpPr>
              <a:spLocks/>
            </p:cNvSpPr>
            <p:nvPr/>
          </p:nvSpPr>
          <p:spPr bwMode="auto">
            <a:xfrm>
              <a:off x="6654249" y="6150824"/>
              <a:ext cx="4336" cy="4466"/>
            </a:xfrm>
            <a:custGeom>
              <a:avLst/>
              <a:gdLst>
                <a:gd name="T0" fmla="*/ 0 w 2"/>
                <a:gd name="T1" fmla="*/ 0 h 2"/>
                <a:gd name="T2" fmla="*/ 0 w 2"/>
                <a:gd name="T3" fmla="*/ 2 h 2"/>
                <a:gd name="T4" fmla="*/ 0 w 2"/>
                <a:gd name="T5" fmla="*/ 2 h 2"/>
                <a:gd name="T6" fmla="*/ 0 w 2"/>
                <a:gd name="T7" fmla="*/ 2 h 2"/>
                <a:gd name="T8" fmla="*/ 0 w 2"/>
                <a:gd name="T9" fmla="*/ 2 h 2"/>
                <a:gd name="T10" fmla="*/ 2 w 2"/>
                <a:gd name="T11" fmla="*/ 2 h 2"/>
                <a:gd name="T12" fmla="*/ 2 w 2"/>
                <a:gd name="T13" fmla="*/ 2 h 2"/>
                <a:gd name="T14" fmla="*/ 2 w 2"/>
                <a:gd name="T15" fmla="*/ 2 h 2"/>
                <a:gd name="T16" fmla="*/ 2 w 2"/>
                <a:gd name="T17" fmla="*/ 0 h 2"/>
                <a:gd name="T18" fmla="*/ 2 w 2"/>
                <a:gd name="T19" fmla="*/ 0 h 2"/>
                <a:gd name="T20" fmla="*/ 2 w 2"/>
                <a:gd name="T21" fmla="*/ 0 h 2"/>
                <a:gd name="T22" fmla="*/ 2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0"/>
                  </a:moveTo>
                  <a:lnTo>
                    <a:pt x="0" y="2"/>
                  </a:lnTo>
                  <a:lnTo>
                    <a:pt x="2" y="2"/>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40" name="Freeform 87"/>
            <p:cNvSpPr>
              <a:spLocks/>
            </p:cNvSpPr>
            <p:nvPr/>
          </p:nvSpPr>
          <p:spPr bwMode="auto">
            <a:xfrm>
              <a:off x="6673757" y="6144124"/>
              <a:ext cx="4336" cy="6699"/>
            </a:xfrm>
            <a:custGeom>
              <a:avLst/>
              <a:gdLst>
                <a:gd name="T0" fmla="*/ 0 w 2"/>
                <a:gd name="T1" fmla="*/ 3 h 3"/>
                <a:gd name="T2" fmla="*/ 0 w 2"/>
                <a:gd name="T3" fmla="*/ 3 h 3"/>
                <a:gd name="T4" fmla="*/ 0 w 2"/>
                <a:gd name="T5" fmla="*/ 3 h 3"/>
                <a:gd name="T6" fmla="*/ 2 w 2"/>
                <a:gd name="T7" fmla="*/ 3 h 3"/>
                <a:gd name="T8" fmla="*/ 2 w 2"/>
                <a:gd name="T9" fmla="*/ 3 h 3"/>
                <a:gd name="T10" fmla="*/ 2 w 2"/>
                <a:gd name="T11" fmla="*/ 3 h 3"/>
                <a:gd name="T12" fmla="*/ 2 w 2"/>
                <a:gd name="T13" fmla="*/ 3 h 3"/>
                <a:gd name="T14" fmla="*/ 2 w 2"/>
                <a:gd name="T15" fmla="*/ 3 h 3"/>
                <a:gd name="T16" fmla="*/ 2 w 2"/>
                <a:gd name="T17" fmla="*/ 3 h 3"/>
                <a:gd name="T18" fmla="*/ 2 w 2"/>
                <a:gd name="T19" fmla="*/ 0 h 3"/>
                <a:gd name="T20" fmla="*/ 2 w 2"/>
                <a:gd name="T21" fmla="*/ 0 h 3"/>
                <a:gd name="T22" fmla="*/ 2 w 2"/>
                <a:gd name="T23" fmla="*/ 0 h 3"/>
                <a:gd name="T24" fmla="*/ 2 w 2"/>
                <a:gd name="T25" fmla="*/ 0 h 3"/>
                <a:gd name="T26" fmla="*/ 2 w 2"/>
                <a:gd name="T27" fmla="*/ 0 h 3"/>
                <a:gd name="T28" fmla="*/ 0 w 2"/>
                <a:gd name="T29" fmla="*/ 0 h 3"/>
                <a:gd name="T30" fmla="*/ 0 w 2"/>
                <a:gd name="T31" fmla="*/ 0 h 3"/>
                <a:gd name="T32" fmla="*/ 0 w 2"/>
                <a:gd name="T33" fmla="*/ 3 h 3"/>
                <a:gd name="T34" fmla="*/ 0 w 2"/>
                <a:gd name="T35" fmla="*/ 3 h 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3"/>
                <a:gd name="T56" fmla="*/ 2 w 2"/>
                <a:gd name="T57" fmla="*/ 3 h 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3">
                  <a:moveTo>
                    <a:pt x="0" y="3"/>
                  </a:moveTo>
                  <a:lnTo>
                    <a:pt x="0" y="3"/>
                  </a:lnTo>
                  <a:lnTo>
                    <a:pt x="2" y="3"/>
                  </a:lnTo>
                  <a:lnTo>
                    <a:pt x="2" y="0"/>
                  </a:lnTo>
                  <a:lnTo>
                    <a:pt x="0" y="0"/>
                  </a:lnTo>
                  <a:lnTo>
                    <a:pt x="0" y="3"/>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41" name="Freeform 88"/>
            <p:cNvSpPr>
              <a:spLocks/>
            </p:cNvSpPr>
            <p:nvPr/>
          </p:nvSpPr>
          <p:spPr bwMode="auto">
            <a:xfrm>
              <a:off x="6691098" y="6139658"/>
              <a:ext cx="4336" cy="4466"/>
            </a:xfrm>
            <a:custGeom>
              <a:avLst/>
              <a:gdLst>
                <a:gd name="T0" fmla="*/ 0 w 2"/>
                <a:gd name="T1" fmla="*/ 2 h 2"/>
                <a:gd name="T2" fmla="*/ 0 w 2"/>
                <a:gd name="T3" fmla="*/ 2 h 2"/>
                <a:gd name="T4" fmla="*/ 0 w 2"/>
                <a:gd name="T5" fmla="*/ 2 h 2"/>
                <a:gd name="T6" fmla="*/ 0 w 2"/>
                <a:gd name="T7" fmla="*/ 2 h 2"/>
                <a:gd name="T8" fmla="*/ 0 w 2"/>
                <a:gd name="T9" fmla="*/ 2 h 2"/>
                <a:gd name="T10" fmla="*/ 2 w 2"/>
                <a:gd name="T11" fmla="*/ 2 h 2"/>
                <a:gd name="T12" fmla="*/ 2 w 2"/>
                <a:gd name="T13" fmla="*/ 2 h 2"/>
                <a:gd name="T14" fmla="*/ 2 w 2"/>
                <a:gd name="T15" fmla="*/ 2 h 2"/>
                <a:gd name="T16" fmla="*/ 2 w 2"/>
                <a:gd name="T17" fmla="*/ 2 h 2"/>
                <a:gd name="T18" fmla="*/ 2 w 2"/>
                <a:gd name="T19" fmla="*/ 2 h 2"/>
                <a:gd name="T20" fmla="*/ 2 w 2"/>
                <a:gd name="T21" fmla="*/ 2 h 2"/>
                <a:gd name="T22" fmla="*/ 2 w 2"/>
                <a:gd name="T23" fmla="*/ 0 h 2"/>
                <a:gd name="T24" fmla="*/ 0 w 2"/>
                <a:gd name="T25" fmla="*/ 0 h 2"/>
                <a:gd name="T26" fmla="*/ 0 w 2"/>
                <a:gd name="T27" fmla="*/ 0 h 2"/>
                <a:gd name="T28" fmla="*/ 0 w 2"/>
                <a:gd name="T29" fmla="*/ 2 h 2"/>
                <a:gd name="T30" fmla="*/ 0 w 2"/>
                <a:gd name="T31" fmla="*/ 2 h 2"/>
                <a:gd name="T32" fmla="*/ 0 w 2"/>
                <a:gd name="T33" fmla="*/ 2 h 2"/>
                <a:gd name="T34" fmla="*/ 0 w 2"/>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2"/>
                <a:gd name="T56" fmla="*/ 2 w 2"/>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2">
                  <a:moveTo>
                    <a:pt x="0" y="2"/>
                  </a:moveTo>
                  <a:lnTo>
                    <a:pt x="0" y="2"/>
                  </a:lnTo>
                  <a:lnTo>
                    <a:pt x="2" y="2"/>
                  </a:lnTo>
                  <a:lnTo>
                    <a:pt x="2" y="0"/>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42" name="Freeform 89"/>
            <p:cNvSpPr>
              <a:spLocks/>
            </p:cNvSpPr>
            <p:nvPr/>
          </p:nvSpPr>
          <p:spPr bwMode="auto">
            <a:xfrm>
              <a:off x="6695433" y="6150824"/>
              <a:ext cx="10839" cy="4466"/>
            </a:xfrm>
            <a:custGeom>
              <a:avLst/>
              <a:gdLst>
                <a:gd name="T0" fmla="*/ 0 w 5"/>
                <a:gd name="T1" fmla="*/ 2 h 2"/>
                <a:gd name="T2" fmla="*/ 0 w 5"/>
                <a:gd name="T3" fmla="*/ 2 h 2"/>
                <a:gd name="T4" fmla="*/ 0 w 5"/>
                <a:gd name="T5" fmla="*/ 2 h 2"/>
                <a:gd name="T6" fmla="*/ 3 w 5"/>
                <a:gd name="T7" fmla="*/ 2 h 2"/>
                <a:gd name="T8" fmla="*/ 3 w 5"/>
                <a:gd name="T9" fmla="*/ 2 h 2"/>
                <a:gd name="T10" fmla="*/ 3 w 5"/>
                <a:gd name="T11" fmla="*/ 2 h 2"/>
                <a:gd name="T12" fmla="*/ 3 w 5"/>
                <a:gd name="T13" fmla="*/ 2 h 2"/>
                <a:gd name="T14" fmla="*/ 5 w 5"/>
                <a:gd name="T15" fmla="*/ 2 h 2"/>
                <a:gd name="T16" fmla="*/ 5 w 5"/>
                <a:gd name="T17" fmla="*/ 2 h 2"/>
                <a:gd name="T18" fmla="*/ 5 w 5"/>
                <a:gd name="T19" fmla="*/ 0 h 2"/>
                <a:gd name="T20" fmla="*/ 3 w 5"/>
                <a:gd name="T21" fmla="*/ 0 h 2"/>
                <a:gd name="T22" fmla="*/ 3 w 5"/>
                <a:gd name="T23" fmla="*/ 0 h 2"/>
                <a:gd name="T24" fmla="*/ 3 w 5"/>
                <a:gd name="T25" fmla="*/ 0 h 2"/>
                <a:gd name="T26" fmla="*/ 3 w 5"/>
                <a:gd name="T27" fmla="*/ 0 h 2"/>
                <a:gd name="T28" fmla="*/ 0 w 5"/>
                <a:gd name="T29" fmla="*/ 0 h 2"/>
                <a:gd name="T30" fmla="*/ 0 w 5"/>
                <a:gd name="T31" fmla="*/ 0 h 2"/>
                <a:gd name="T32" fmla="*/ 0 w 5"/>
                <a:gd name="T33" fmla="*/ 2 h 2"/>
                <a:gd name="T34" fmla="*/ 0 w 5"/>
                <a:gd name="T35" fmla="*/ 2 h 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
                <a:gd name="T55" fmla="*/ 0 h 2"/>
                <a:gd name="T56" fmla="*/ 5 w 5"/>
                <a:gd name="T57" fmla="*/ 2 h 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 h="2">
                  <a:moveTo>
                    <a:pt x="0" y="2"/>
                  </a:moveTo>
                  <a:lnTo>
                    <a:pt x="0" y="2"/>
                  </a:lnTo>
                  <a:lnTo>
                    <a:pt x="3" y="2"/>
                  </a:lnTo>
                  <a:lnTo>
                    <a:pt x="5" y="2"/>
                  </a:lnTo>
                  <a:lnTo>
                    <a:pt x="5" y="0"/>
                  </a:lnTo>
                  <a:lnTo>
                    <a:pt x="3" y="0"/>
                  </a:lnTo>
                  <a:lnTo>
                    <a:pt x="0" y="0"/>
                  </a:lnTo>
                  <a:lnTo>
                    <a:pt x="0" y="2"/>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43" name="Freeform 90"/>
            <p:cNvSpPr>
              <a:spLocks/>
            </p:cNvSpPr>
            <p:nvPr/>
          </p:nvSpPr>
          <p:spPr bwMode="auto">
            <a:xfrm>
              <a:off x="6678092" y="6159756"/>
              <a:ext cx="4336" cy="2234"/>
            </a:xfrm>
            <a:custGeom>
              <a:avLst/>
              <a:gdLst>
                <a:gd name="T0" fmla="*/ 0 w 2"/>
                <a:gd name="T1" fmla="*/ 0 h 1588"/>
                <a:gd name="T2" fmla="*/ 0 w 2"/>
                <a:gd name="T3" fmla="*/ 0 h 1588"/>
                <a:gd name="T4" fmla="*/ 0 w 2"/>
                <a:gd name="T5" fmla="*/ 0 h 1588"/>
                <a:gd name="T6" fmla="*/ 0 w 2"/>
                <a:gd name="T7" fmla="*/ 0 h 1588"/>
                <a:gd name="T8" fmla="*/ 2 w 2"/>
                <a:gd name="T9" fmla="*/ 0 h 1588"/>
                <a:gd name="T10" fmla="*/ 2 w 2"/>
                <a:gd name="T11" fmla="*/ 0 h 1588"/>
                <a:gd name="T12" fmla="*/ 2 w 2"/>
                <a:gd name="T13" fmla="*/ 0 h 1588"/>
                <a:gd name="T14" fmla="*/ 2 w 2"/>
                <a:gd name="T15" fmla="*/ 0 h 1588"/>
                <a:gd name="T16" fmla="*/ 2 w 2"/>
                <a:gd name="T17" fmla="*/ 0 h 1588"/>
                <a:gd name="T18" fmla="*/ 2 w 2"/>
                <a:gd name="T19" fmla="*/ 0 h 1588"/>
                <a:gd name="T20" fmla="*/ 2 w 2"/>
                <a:gd name="T21" fmla="*/ 0 h 1588"/>
                <a:gd name="T22" fmla="*/ 2 w 2"/>
                <a:gd name="T23" fmla="*/ 0 h 1588"/>
                <a:gd name="T24" fmla="*/ 2 w 2"/>
                <a:gd name="T25" fmla="*/ 0 h 1588"/>
                <a:gd name="T26" fmla="*/ 0 w 2"/>
                <a:gd name="T27" fmla="*/ 0 h 1588"/>
                <a:gd name="T28" fmla="*/ 0 w 2"/>
                <a:gd name="T29" fmla="*/ 0 h 1588"/>
                <a:gd name="T30" fmla="*/ 0 w 2"/>
                <a:gd name="T31" fmla="*/ 0 h 1588"/>
                <a:gd name="T32" fmla="*/ 0 w 2"/>
                <a:gd name="T33" fmla="*/ 0 h 1588"/>
                <a:gd name="T34" fmla="*/ 0 w 2"/>
                <a:gd name="T35" fmla="*/ 0 h 15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
                <a:gd name="T55" fmla="*/ 0 h 1588"/>
                <a:gd name="T56" fmla="*/ 2 w 2"/>
                <a:gd name="T57" fmla="*/ 1588 h 15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 h="1588">
                  <a:moveTo>
                    <a:pt x="0" y="0"/>
                  </a:moveTo>
                  <a:lnTo>
                    <a:pt x="0" y="0"/>
                  </a:lnTo>
                  <a:lnTo>
                    <a:pt x="2" y="0"/>
                  </a:lnTo>
                  <a:lnTo>
                    <a:pt x="0" y="0"/>
                  </a:lnTo>
                  <a:close/>
                </a:path>
              </a:pathLst>
            </a:custGeom>
            <a:solidFill>
              <a:srgbClr val="000000"/>
            </a:solidFill>
            <a:ln w="9525">
              <a:noFill/>
              <a:round/>
              <a:headEnd/>
              <a:tailEnd/>
            </a:ln>
          </p:spPr>
          <p:txBody>
            <a:bodyPr lIns="101882" tIns="50941" rIns="101882" bIns="50941">
              <a:prstTxWarp prst="textNoShape">
                <a:avLst/>
              </a:prstTxWarp>
            </a:bodyPr>
            <a:lstStyle/>
            <a:p>
              <a:pPr algn="ctr"/>
              <a:endParaRPr lang="en-US"/>
            </a:p>
          </p:txBody>
        </p:sp>
        <p:sp>
          <p:nvSpPr>
            <p:cNvPr id="44" name="Rectangle 94"/>
            <p:cNvSpPr>
              <a:spLocks noChangeArrowheads="1"/>
            </p:cNvSpPr>
            <p:nvPr/>
          </p:nvSpPr>
          <p:spPr bwMode="auto">
            <a:xfrm>
              <a:off x="-1274502" y="4584056"/>
              <a:ext cx="1847583" cy="1107997"/>
            </a:xfrm>
            <a:prstGeom prst="rect">
              <a:avLst/>
            </a:prstGeom>
            <a:noFill/>
            <a:ln w="9525">
              <a:noFill/>
              <a:miter lim="800000"/>
              <a:headEnd/>
              <a:tailEnd/>
            </a:ln>
          </p:spPr>
          <p:txBody>
            <a:bodyPr wrap="square" lIns="0" tIns="0" rIns="0" bIns="0">
              <a:prstTxWarp prst="textNoShape">
                <a:avLst/>
              </a:prstTxWarp>
              <a:spAutoFit/>
            </a:bodyPr>
            <a:lstStyle/>
            <a:p>
              <a:pPr algn="ctr"/>
              <a:r>
                <a:rPr lang="en-US" dirty="0">
                  <a:solidFill>
                    <a:srgbClr val="000000"/>
                  </a:solidFill>
                  <a:latin typeface="Arial" charset="0"/>
                </a:rPr>
                <a:t>arriving DHCP </a:t>
              </a:r>
            </a:p>
            <a:p>
              <a:pPr algn="ctr"/>
              <a:r>
                <a:rPr lang="en-US" dirty="0">
                  <a:solidFill>
                    <a:srgbClr val="000000"/>
                  </a:solidFill>
                  <a:latin typeface="Arial" charset="0"/>
                </a:rPr>
                <a:t>client needs</a:t>
              </a:r>
            </a:p>
            <a:p>
              <a:pPr algn="ctr"/>
              <a:r>
                <a:rPr lang="en-US" dirty="0">
                  <a:solidFill>
                    <a:srgbClr val="000000"/>
                  </a:solidFill>
                  <a:latin typeface="Arial" charset="0"/>
                </a:rPr>
                <a:t>address in this</a:t>
              </a:r>
            </a:p>
            <a:p>
              <a:pPr algn="ctr"/>
              <a:r>
                <a:rPr lang="en-US" dirty="0">
                  <a:solidFill>
                    <a:srgbClr val="000000"/>
                  </a:solidFill>
                  <a:latin typeface="Arial" charset="0"/>
                </a:rPr>
                <a:t>network</a:t>
              </a:r>
              <a:endParaRPr lang="en-US" dirty="0">
                <a:solidFill>
                  <a:srgbClr val="000000"/>
                </a:solidFill>
              </a:endParaRPr>
            </a:p>
          </p:txBody>
        </p:sp>
        <p:sp>
          <p:nvSpPr>
            <p:cNvPr id="45" name="Freeform 95"/>
            <p:cNvSpPr>
              <a:spLocks noEditPoints="1"/>
            </p:cNvSpPr>
            <p:nvPr/>
          </p:nvSpPr>
          <p:spPr bwMode="auto">
            <a:xfrm rot="10800000">
              <a:off x="-336211" y="3692558"/>
              <a:ext cx="964600" cy="241199"/>
            </a:xfrm>
            <a:custGeom>
              <a:avLst/>
              <a:gdLst>
                <a:gd name="T0" fmla="*/ 439 w 445"/>
                <a:gd name="T1" fmla="*/ 63 h 108"/>
                <a:gd name="T2" fmla="*/ 88 w 445"/>
                <a:gd name="T3" fmla="*/ 63 h 108"/>
                <a:gd name="T4" fmla="*/ 86 w 445"/>
                <a:gd name="T5" fmla="*/ 60 h 108"/>
                <a:gd name="T6" fmla="*/ 84 w 445"/>
                <a:gd name="T7" fmla="*/ 60 h 108"/>
                <a:gd name="T8" fmla="*/ 82 w 445"/>
                <a:gd name="T9" fmla="*/ 58 h 108"/>
                <a:gd name="T10" fmla="*/ 82 w 445"/>
                <a:gd name="T11" fmla="*/ 54 h 108"/>
                <a:gd name="T12" fmla="*/ 82 w 445"/>
                <a:gd name="T13" fmla="*/ 52 h 108"/>
                <a:gd name="T14" fmla="*/ 84 w 445"/>
                <a:gd name="T15" fmla="*/ 50 h 108"/>
                <a:gd name="T16" fmla="*/ 86 w 445"/>
                <a:gd name="T17" fmla="*/ 50 h 108"/>
                <a:gd name="T18" fmla="*/ 88 w 445"/>
                <a:gd name="T19" fmla="*/ 48 h 108"/>
                <a:gd name="T20" fmla="*/ 439 w 445"/>
                <a:gd name="T21" fmla="*/ 48 h 108"/>
                <a:gd name="T22" fmla="*/ 441 w 445"/>
                <a:gd name="T23" fmla="*/ 50 h 108"/>
                <a:gd name="T24" fmla="*/ 443 w 445"/>
                <a:gd name="T25" fmla="*/ 50 h 108"/>
                <a:gd name="T26" fmla="*/ 445 w 445"/>
                <a:gd name="T27" fmla="*/ 52 h 108"/>
                <a:gd name="T28" fmla="*/ 445 w 445"/>
                <a:gd name="T29" fmla="*/ 54 h 108"/>
                <a:gd name="T30" fmla="*/ 445 w 445"/>
                <a:gd name="T31" fmla="*/ 58 h 108"/>
                <a:gd name="T32" fmla="*/ 443 w 445"/>
                <a:gd name="T33" fmla="*/ 60 h 108"/>
                <a:gd name="T34" fmla="*/ 441 w 445"/>
                <a:gd name="T35" fmla="*/ 60 h 108"/>
                <a:gd name="T36" fmla="*/ 439 w 445"/>
                <a:gd name="T37" fmla="*/ 63 h 108"/>
                <a:gd name="T38" fmla="*/ 439 w 445"/>
                <a:gd name="T39" fmla="*/ 63 h 108"/>
                <a:gd name="T40" fmla="*/ 107 w 445"/>
                <a:gd name="T41" fmla="*/ 108 h 108"/>
                <a:gd name="T42" fmla="*/ 0 w 445"/>
                <a:gd name="T43" fmla="*/ 54 h 108"/>
                <a:gd name="T44" fmla="*/ 107 w 445"/>
                <a:gd name="T45" fmla="*/ 0 h 108"/>
                <a:gd name="T46" fmla="*/ 107 w 445"/>
                <a:gd name="T47" fmla="*/ 108 h 10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45"/>
                <a:gd name="T73" fmla="*/ 0 h 108"/>
                <a:gd name="T74" fmla="*/ 445 w 445"/>
                <a:gd name="T75" fmla="*/ 108 h 10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45" h="108">
                  <a:moveTo>
                    <a:pt x="439" y="63"/>
                  </a:moveTo>
                  <a:lnTo>
                    <a:pt x="88" y="63"/>
                  </a:lnTo>
                  <a:lnTo>
                    <a:pt x="86" y="60"/>
                  </a:lnTo>
                  <a:lnTo>
                    <a:pt x="84" y="60"/>
                  </a:lnTo>
                  <a:lnTo>
                    <a:pt x="82" y="58"/>
                  </a:lnTo>
                  <a:lnTo>
                    <a:pt x="82" y="54"/>
                  </a:lnTo>
                  <a:lnTo>
                    <a:pt x="82" y="52"/>
                  </a:lnTo>
                  <a:lnTo>
                    <a:pt x="84" y="50"/>
                  </a:lnTo>
                  <a:lnTo>
                    <a:pt x="86" y="50"/>
                  </a:lnTo>
                  <a:lnTo>
                    <a:pt x="88" y="48"/>
                  </a:lnTo>
                  <a:lnTo>
                    <a:pt x="439" y="48"/>
                  </a:lnTo>
                  <a:lnTo>
                    <a:pt x="441" y="50"/>
                  </a:lnTo>
                  <a:lnTo>
                    <a:pt x="443" y="50"/>
                  </a:lnTo>
                  <a:lnTo>
                    <a:pt x="445" y="52"/>
                  </a:lnTo>
                  <a:lnTo>
                    <a:pt x="445" y="54"/>
                  </a:lnTo>
                  <a:lnTo>
                    <a:pt x="445" y="58"/>
                  </a:lnTo>
                  <a:lnTo>
                    <a:pt x="443" y="60"/>
                  </a:lnTo>
                  <a:lnTo>
                    <a:pt x="441" y="60"/>
                  </a:lnTo>
                  <a:lnTo>
                    <a:pt x="439" y="63"/>
                  </a:lnTo>
                  <a:close/>
                  <a:moveTo>
                    <a:pt x="107" y="108"/>
                  </a:moveTo>
                  <a:lnTo>
                    <a:pt x="0" y="54"/>
                  </a:lnTo>
                  <a:lnTo>
                    <a:pt x="107" y="0"/>
                  </a:lnTo>
                  <a:lnTo>
                    <a:pt x="107" y="108"/>
                  </a:lnTo>
                  <a:close/>
                </a:path>
              </a:pathLst>
            </a:custGeom>
            <a:solidFill>
              <a:srgbClr val="FF0000"/>
            </a:solidFill>
            <a:ln w="3175">
              <a:solidFill>
                <a:srgbClr val="FF0000"/>
              </a:solidFill>
              <a:round/>
              <a:headEnd/>
              <a:tailEnd/>
            </a:ln>
          </p:spPr>
          <p:txBody>
            <a:bodyPr lIns="101882" tIns="50941" rIns="101882" bIns="50941">
              <a:prstTxWarp prst="textNoShape">
                <a:avLst/>
              </a:prstTxWarp>
            </a:bodyPr>
            <a:lstStyle/>
            <a:p>
              <a:pPr algn="ctr"/>
              <a:endParaRPr lang="en-US"/>
            </a:p>
          </p:txBody>
        </p:sp>
        <p:pic>
          <p:nvPicPr>
            <p:cNvPr id="46" name="Picture 45"/>
            <p:cNvPicPr>
              <a:picLocks noChangeAspect="1"/>
            </p:cNvPicPr>
            <p:nvPr/>
          </p:nvPicPr>
          <p:blipFill>
            <a:blip r:embed="rId3" cstate="print"/>
            <a:stretch>
              <a:fillRect/>
            </a:stretch>
          </p:blipFill>
          <p:spPr>
            <a:xfrm>
              <a:off x="4652557" y="2775563"/>
              <a:ext cx="662568" cy="662568"/>
            </a:xfrm>
            <a:prstGeom prst="rect">
              <a:avLst/>
            </a:prstGeom>
          </p:spPr>
        </p:pic>
        <p:pic>
          <p:nvPicPr>
            <p:cNvPr id="47" name="Picture 46"/>
            <p:cNvPicPr>
              <a:picLocks noChangeAspect="1"/>
            </p:cNvPicPr>
            <p:nvPr/>
          </p:nvPicPr>
          <p:blipFill>
            <a:blip r:embed="rId4" cstate="print"/>
            <a:stretch>
              <a:fillRect/>
            </a:stretch>
          </p:blipFill>
          <p:spPr>
            <a:xfrm>
              <a:off x="1030469" y="2426062"/>
              <a:ext cx="697154" cy="697154"/>
            </a:xfrm>
            <a:prstGeom prst="rect">
              <a:avLst/>
            </a:prstGeom>
          </p:spPr>
        </p:pic>
        <p:pic>
          <p:nvPicPr>
            <p:cNvPr id="48" name="Picture 47"/>
            <p:cNvPicPr>
              <a:picLocks noChangeAspect="1"/>
            </p:cNvPicPr>
            <p:nvPr/>
          </p:nvPicPr>
          <p:blipFill>
            <a:blip r:embed="rId5" cstate="print"/>
            <a:srcRect t="9074" r="3186" b="7966"/>
            <a:stretch>
              <a:fillRect/>
            </a:stretch>
          </p:blipFill>
          <p:spPr>
            <a:xfrm flipH="1">
              <a:off x="-1087730" y="3496042"/>
              <a:ext cx="993181" cy="851053"/>
            </a:xfrm>
            <a:prstGeom prst="rect">
              <a:avLst/>
            </a:prstGeom>
          </p:spPr>
        </p:pic>
        <p:pic>
          <p:nvPicPr>
            <p:cNvPr id="49" name="Picture 48"/>
            <p:cNvPicPr>
              <a:picLocks noChangeAspect="1"/>
            </p:cNvPicPr>
            <p:nvPr/>
          </p:nvPicPr>
          <p:blipFill>
            <a:blip r:embed="rId6" cstate="print"/>
            <a:srcRect l="8864" t="13046" r="11530" b="13851"/>
            <a:stretch>
              <a:fillRect/>
            </a:stretch>
          </p:blipFill>
          <p:spPr>
            <a:xfrm>
              <a:off x="3327655" y="3795391"/>
              <a:ext cx="692107" cy="531750"/>
            </a:xfrm>
            <a:prstGeom prst="rect">
              <a:avLst/>
            </a:prstGeom>
          </p:spPr>
        </p:pic>
        <p:pic>
          <p:nvPicPr>
            <p:cNvPr id="50" name="Picture 49"/>
            <p:cNvPicPr>
              <a:picLocks noChangeAspect="1"/>
            </p:cNvPicPr>
            <p:nvPr/>
          </p:nvPicPr>
          <p:blipFill>
            <a:blip r:embed="rId4" cstate="print"/>
            <a:stretch>
              <a:fillRect/>
            </a:stretch>
          </p:blipFill>
          <p:spPr>
            <a:xfrm>
              <a:off x="962553" y="4315022"/>
              <a:ext cx="697154" cy="697154"/>
            </a:xfrm>
            <a:prstGeom prst="rect">
              <a:avLst/>
            </a:prstGeom>
          </p:spPr>
        </p:pic>
        <p:pic>
          <p:nvPicPr>
            <p:cNvPr id="51" name="Picture 50"/>
            <p:cNvPicPr>
              <a:picLocks noChangeAspect="1"/>
            </p:cNvPicPr>
            <p:nvPr/>
          </p:nvPicPr>
          <p:blipFill>
            <a:blip r:embed="rId4" cstate="print"/>
            <a:stretch>
              <a:fillRect/>
            </a:stretch>
          </p:blipFill>
          <p:spPr>
            <a:xfrm>
              <a:off x="5819349" y="4584056"/>
              <a:ext cx="697154" cy="697154"/>
            </a:xfrm>
            <a:prstGeom prst="rect">
              <a:avLst/>
            </a:prstGeom>
          </p:spPr>
        </p:pic>
        <p:pic>
          <p:nvPicPr>
            <p:cNvPr id="52" name="Picture 51"/>
            <p:cNvPicPr>
              <a:picLocks noChangeAspect="1"/>
            </p:cNvPicPr>
            <p:nvPr/>
          </p:nvPicPr>
          <p:blipFill>
            <a:blip r:embed="rId4" cstate="print"/>
            <a:stretch>
              <a:fillRect/>
            </a:stretch>
          </p:blipFill>
          <p:spPr>
            <a:xfrm>
              <a:off x="995199" y="3388681"/>
              <a:ext cx="697154" cy="697154"/>
            </a:xfrm>
            <a:prstGeom prst="rect">
              <a:avLst/>
            </a:prstGeom>
          </p:spPr>
        </p:pic>
        <p:pic>
          <p:nvPicPr>
            <p:cNvPr id="53" name="Picture 52"/>
            <p:cNvPicPr>
              <a:picLocks noChangeAspect="1"/>
            </p:cNvPicPr>
            <p:nvPr/>
          </p:nvPicPr>
          <p:blipFill>
            <a:blip r:embed="rId4" cstate="print"/>
            <a:stretch>
              <a:fillRect/>
            </a:stretch>
          </p:blipFill>
          <p:spPr>
            <a:xfrm>
              <a:off x="5890873" y="2802392"/>
              <a:ext cx="697154" cy="697154"/>
            </a:xfrm>
            <a:prstGeom prst="rect">
              <a:avLst/>
            </a:prstGeom>
          </p:spPr>
        </p:pic>
        <p:pic>
          <p:nvPicPr>
            <p:cNvPr id="54" name="Picture 53"/>
            <p:cNvPicPr>
              <a:picLocks noChangeAspect="1"/>
            </p:cNvPicPr>
            <p:nvPr/>
          </p:nvPicPr>
          <p:blipFill>
            <a:blip r:embed="rId4" cstate="print"/>
            <a:stretch>
              <a:fillRect/>
            </a:stretch>
          </p:blipFill>
          <p:spPr>
            <a:xfrm>
              <a:off x="4190024" y="5650353"/>
              <a:ext cx="697154" cy="697154"/>
            </a:xfrm>
            <a:prstGeom prst="rect">
              <a:avLst/>
            </a:prstGeom>
          </p:spPr>
        </p:pic>
        <p:pic>
          <p:nvPicPr>
            <p:cNvPr id="55" name="Picture 54"/>
            <p:cNvPicPr>
              <a:picLocks noChangeAspect="1"/>
            </p:cNvPicPr>
            <p:nvPr/>
          </p:nvPicPr>
          <p:blipFill>
            <a:blip r:embed="rId4" cstate="print"/>
            <a:stretch>
              <a:fillRect/>
            </a:stretch>
          </p:blipFill>
          <p:spPr>
            <a:xfrm>
              <a:off x="2411415" y="5647240"/>
              <a:ext cx="697154" cy="697154"/>
            </a:xfrm>
            <a:prstGeom prst="rect">
              <a:avLst/>
            </a:prstGeom>
          </p:spPr>
        </p:pic>
        <p:sp>
          <p:nvSpPr>
            <p:cNvPr id="56" name="Text Box 59"/>
            <p:cNvSpPr txBox="1">
              <a:spLocks noChangeArrowheads="1"/>
            </p:cNvSpPr>
            <p:nvPr/>
          </p:nvSpPr>
          <p:spPr bwMode="auto">
            <a:xfrm>
              <a:off x="976109" y="4321382"/>
              <a:ext cx="378078" cy="430887"/>
            </a:xfrm>
            <a:prstGeom prst="rect">
              <a:avLst/>
            </a:prstGeom>
            <a:noFill/>
            <a:ln w="9525">
              <a:noFill/>
              <a:miter lim="800000"/>
              <a:headEnd/>
              <a:tailEnd/>
            </a:ln>
          </p:spPr>
          <p:txBody>
            <a:bodyPr wrap="none">
              <a:prstTxWarp prst="textNoShape">
                <a:avLst/>
              </a:prstTxWarp>
              <a:spAutoFit/>
            </a:bodyPr>
            <a:lstStyle/>
            <a:p>
              <a:pPr algn="ctr"/>
              <a:r>
                <a:rPr lang="en-US" sz="2200" dirty="0">
                  <a:solidFill>
                    <a:srgbClr val="000000"/>
                  </a:solidFill>
                  <a:latin typeface="+mn-lt"/>
                </a:rPr>
                <a:t>B</a:t>
              </a:r>
              <a:endParaRPr lang="en-US" dirty="0">
                <a:solidFill>
                  <a:srgbClr val="000000"/>
                </a:solidFill>
                <a:latin typeface="+mn-lt"/>
              </a:endParaRPr>
            </a:p>
          </p:txBody>
        </p:sp>
        <p:sp>
          <p:nvSpPr>
            <p:cNvPr id="57" name="Text Box 59"/>
            <p:cNvSpPr txBox="1">
              <a:spLocks noChangeArrowheads="1"/>
            </p:cNvSpPr>
            <p:nvPr/>
          </p:nvSpPr>
          <p:spPr bwMode="auto">
            <a:xfrm>
              <a:off x="5933466" y="4639142"/>
              <a:ext cx="378078" cy="430887"/>
            </a:xfrm>
            <a:prstGeom prst="rect">
              <a:avLst/>
            </a:prstGeom>
            <a:noFill/>
            <a:ln w="9525">
              <a:noFill/>
              <a:miter lim="800000"/>
              <a:headEnd/>
              <a:tailEnd/>
            </a:ln>
          </p:spPr>
          <p:txBody>
            <a:bodyPr wrap="none">
              <a:prstTxWarp prst="textNoShape">
                <a:avLst/>
              </a:prstTxWarp>
              <a:spAutoFit/>
            </a:bodyPr>
            <a:lstStyle/>
            <a:p>
              <a:pPr algn="ctr"/>
              <a:r>
                <a:rPr lang="en-US" sz="2200" dirty="0" smtClean="0">
                  <a:solidFill>
                    <a:srgbClr val="000000"/>
                  </a:solidFill>
                  <a:latin typeface="+mn-lt"/>
                </a:rPr>
                <a:t>C</a:t>
              </a:r>
              <a:endParaRPr lang="en-US" dirty="0">
                <a:solidFill>
                  <a:srgbClr val="000000"/>
                </a:solidFill>
                <a:latin typeface="+mn-lt"/>
              </a:endParaRPr>
            </a:p>
          </p:txBody>
        </p:sp>
        <p:sp>
          <p:nvSpPr>
            <p:cNvPr id="58" name="Text Box 59"/>
            <p:cNvSpPr txBox="1">
              <a:spLocks noChangeArrowheads="1"/>
            </p:cNvSpPr>
            <p:nvPr/>
          </p:nvSpPr>
          <p:spPr bwMode="auto">
            <a:xfrm>
              <a:off x="1070436" y="2432931"/>
              <a:ext cx="378078" cy="430887"/>
            </a:xfrm>
            <a:prstGeom prst="rect">
              <a:avLst/>
            </a:prstGeom>
            <a:noFill/>
            <a:ln w="9525">
              <a:noFill/>
              <a:miter lim="800000"/>
              <a:headEnd/>
              <a:tailEnd/>
            </a:ln>
          </p:spPr>
          <p:txBody>
            <a:bodyPr wrap="none">
              <a:prstTxWarp prst="textNoShape">
                <a:avLst/>
              </a:prstTxWarp>
              <a:spAutoFit/>
            </a:bodyPr>
            <a:lstStyle/>
            <a:p>
              <a:pPr algn="ctr"/>
              <a:r>
                <a:rPr lang="en-US" sz="2200" dirty="0" smtClean="0">
                  <a:solidFill>
                    <a:srgbClr val="000000"/>
                  </a:solidFill>
                  <a:latin typeface="+mn-lt"/>
                </a:rPr>
                <a:t>A</a:t>
              </a:r>
              <a:endParaRPr lang="en-US" dirty="0">
                <a:solidFill>
                  <a:srgbClr val="000000"/>
                </a:solidFill>
                <a:latin typeface="+mn-lt"/>
              </a:endParaRPr>
            </a:p>
          </p:txBody>
        </p:sp>
        <p:sp>
          <p:nvSpPr>
            <p:cNvPr id="59" name="Text Box 32"/>
            <p:cNvSpPr txBox="1">
              <a:spLocks noChangeArrowheads="1"/>
            </p:cNvSpPr>
            <p:nvPr/>
          </p:nvSpPr>
          <p:spPr bwMode="auto">
            <a:xfrm>
              <a:off x="727699" y="4031096"/>
              <a:ext cx="1450373" cy="379876"/>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223.1.1.3</a:t>
              </a:r>
              <a:endParaRPr lang="en-US" dirty="0"/>
            </a:p>
          </p:txBody>
        </p:sp>
        <p:sp>
          <p:nvSpPr>
            <p:cNvPr id="60" name="Line 64"/>
            <p:cNvSpPr>
              <a:spLocks noChangeShapeType="1"/>
            </p:cNvSpPr>
            <p:nvPr/>
          </p:nvSpPr>
          <p:spPr bwMode="auto">
            <a:xfrm>
              <a:off x="5004676" y="3372566"/>
              <a:ext cx="457372" cy="2234"/>
            </a:xfrm>
            <a:prstGeom prst="line">
              <a:avLst/>
            </a:prstGeom>
            <a:noFill/>
            <a:ln w="20638">
              <a:solidFill>
                <a:srgbClr val="000000"/>
              </a:solidFill>
              <a:round/>
              <a:headEnd/>
              <a:tailEnd/>
            </a:ln>
          </p:spPr>
          <p:txBody>
            <a:bodyPr lIns="101882" tIns="50941" rIns="101882" bIns="50941">
              <a:prstTxWarp prst="textNoShape">
                <a:avLst/>
              </a:prstTxWarp>
            </a:bodyPr>
            <a:lstStyle/>
            <a:p>
              <a:pPr algn="ctr"/>
              <a:endParaRPr lang="en-US"/>
            </a:p>
          </p:txBody>
        </p:sp>
        <p:sp>
          <p:nvSpPr>
            <p:cNvPr id="61" name="Line 47"/>
            <p:cNvSpPr>
              <a:spLocks noChangeShapeType="1"/>
            </p:cNvSpPr>
            <p:nvPr/>
          </p:nvSpPr>
          <p:spPr bwMode="auto">
            <a:xfrm flipH="1" flipV="1">
              <a:off x="4454186" y="5400341"/>
              <a:ext cx="4336" cy="339465"/>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62" name="Line 46"/>
            <p:cNvSpPr>
              <a:spLocks noChangeShapeType="1"/>
            </p:cNvSpPr>
            <p:nvPr/>
          </p:nvSpPr>
          <p:spPr bwMode="auto">
            <a:xfrm flipH="1" flipV="1">
              <a:off x="2575806" y="5393641"/>
              <a:ext cx="4336" cy="339465"/>
            </a:xfrm>
            <a:prstGeom prst="line">
              <a:avLst/>
            </a:prstGeom>
            <a:noFill/>
            <a:ln w="19050">
              <a:solidFill>
                <a:schemeClr val="tx1"/>
              </a:solidFill>
              <a:round/>
              <a:headEnd/>
              <a:tailEnd/>
            </a:ln>
          </p:spPr>
          <p:txBody>
            <a:bodyPr wrap="none" lIns="101882" tIns="50941" rIns="101882" bIns="50941" anchor="ctr">
              <a:prstTxWarp prst="textNoShape">
                <a:avLst/>
              </a:prstTxWarp>
            </a:bodyPr>
            <a:lstStyle/>
            <a:p>
              <a:pPr algn="ctr"/>
              <a:endParaRPr lang="en-US"/>
            </a:p>
          </p:txBody>
        </p:sp>
        <p:sp>
          <p:nvSpPr>
            <p:cNvPr id="63" name="Text Box 50"/>
            <p:cNvSpPr txBox="1">
              <a:spLocks noChangeArrowheads="1"/>
            </p:cNvSpPr>
            <p:nvPr/>
          </p:nvSpPr>
          <p:spPr bwMode="auto">
            <a:xfrm>
              <a:off x="3159723" y="5382560"/>
              <a:ext cx="1388037" cy="422085"/>
            </a:xfrm>
            <a:prstGeom prst="rect">
              <a:avLst/>
            </a:prstGeom>
            <a:noFill/>
            <a:ln w="9525">
              <a:noFill/>
              <a:miter lim="800000"/>
              <a:headEnd/>
              <a:tailEnd/>
            </a:ln>
          </p:spPr>
          <p:txBody>
            <a:bodyPr wrap="square" lIns="101882" tIns="50941" rIns="101882" bIns="50941">
              <a:prstTxWarp prst="textNoShape">
                <a:avLst/>
              </a:prstTxWarp>
              <a:spAutoFit/>
            </a:bodyPr>
            <a:lstStyle/>
            <a:p>
              <a:pPr algn="ctr"/>
              <a:r>
                <a:rPr lang="en-US" dirty="0">
                  <a:latin typeface="Arial" charset="0"/>
                </a:rPr>
                <a:t>223.1.3.2</a:t>
              </a:r>
              <a:endParaRPr lang="en-US" dirty="0"/>
            </a:p>
          </p:txBody>
        </p:sp>
      </p:grpSp>
    </p:spTree>
    <p:extLst>
      <p:ext uri="{BB962C8B-B14F-4D97-AF65-F5344CB8AC3E}">
        <p14:creationId xmlns:p14="http://schemas.microsoft.com/office/powerpoint/2010/main" xmlns="" val="190403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2"/>
          <p:cNvSpPr>
            <a:spLocks noGrp="1" noChangeArrowheads="1"/>
          </p:cNvSpPr>
          <p:nvPr>
            <p:ph type="title"/>
          </p:nvPr>
        </p:nvSpPr>
        <p:spPr/>
        <p:txBody>
          <a:bodyPr/>
          <a:lstStyle/>
          <a:p>
            <a:r>
              <a:rPr lang="en-US" dirty="0" err="1"/>
              <a:t>Traceroute</a:t>
            </a:r>
            <a:r>
              <a:rPr lang="en-US" dirty="0"/>
              <a:t> and </a:t>
            </a:r>
            <a:r>
              <a:rPr lang="en-US" dirty="0" smtClean="0"/>
              <a:t>ICMP</a:t>
            </a:r>
            <a:endParaRPr lang="en-US" dirty="0"/>
          </a:p>
        </p:txBody>
      </p:sp>
      <p:sp>
        <p:nvSpPr>
          <p:cNvPr id="98309" name="Rectangle 3"/>
          <p:cNvSpPr>
            <a:spLocks noGrp="1" noChangeArrowheads="1"/>
          </p:cNvSpPr>
          <p:nvPr>
            <p:ph idx="1"/>
          </p:nvPr>
        </p:nvSpPr>
        <p:spPr>
          <a:xfrm>
            <a:off x="14288" y="2940203"/>
            <a:ext cx="10044112" cy="4832197"/>
          </a:xfrm>
        </p:spPr>
        <p:txBody>
          <a:bodyPr/>
          <a:lstStyle/>
          <a:p>
            <a:r>
              <a:rPr lang="en-US" sz="2600" dirty="0" err="1" smtClean="0"/>
              <a:t>Traceroute</a:t>
            </a:r>
            <a:r>
              <a:rPr lang="en-US" sz="2600" dirty="0" smtClean="0"/>
              <a:t>: Utility to identify routers on a path</a:t>
            </a:r>
          </a:p>
          <a:p>
            <a:pPr lvl="1"/>
            <a:r>
              <a:rPr lang="en-US" sz="2200" dirty="0" smtClean="0"/>
              <a:t>Also gives us RTT information</a:t>
            </a:r>
          </a:p>
          <a:p>
            <a:r>
              <a:rPr lang="en-US" dirty="0" smtClean="0"/>
              <a:t>Relies on ICMP TTL expired (type=11) packet </a:t>
            </a:r>
          </a:p>
          <a:p>
            <a:r>
              <a:rPr lang="en-US" sz="2600" dirty="0" smtClean="0"/>
              <a:t>Source </a:t>
            </a:r>
            <a:r>
              <a:rPr lang="en-US" sz="2600" dirty="0"/>
              <a:t>sends series of UDP segments </a:t>
            </a:r>
            <a:r>
              <a:rPr lang="en-US" sz="2600" dirty="0" smtClean="0"/>
              <a:t>to destination</a:t>
            </a:r>
          </a:p>
          <a:p>
            <a:pPr lvl="1"/>
            <a:r>
              <a:rPr lang="en-US" sz="2200" dirty="0"/>
              <a:t>first has </a:t>
            </a:r>
            <a:r>
              <a:rPr lang="en-US" sz="2200" dirty="0" smtClean="0"/>
              <a:t>TTL=1,</a:t>
            </a:r>
            <a:r>
              <a:rPr lang="en-US" dirty="0" smtClean="0"/>
              <a:t> </a:t>
            </a:r>
            <a:r>
              <a:rPr lang="en-US" sz="2200" dirty="0" smtClean="0"/>
              <a:t>second </a:t>
            </a:r>
            <a:r>
              <a:rPr lang="en-US" sz="2200" dirty="0"/>
              <a:t>has TTL=2, etc.</a:t>
            </a:r>
          </a:p>
          <a:p>
            <a:pPr lvl="1"/>
            <a:r>
              <a:rPr lang="en-US" sz="2200" dirty="0" smtClean="0"/>
              <a:t>Uses an unlikely </a:t>
            </a:r>
            <a:r>
              <a:rPr lang="en-US" sz="2200" dirty="0"/>
              <a:t>port number</a:t>
            </a:r>
          </a:p>
          <a:p>
            <a:r>
              <a:rPr lang="en-US" sz="2600" dirty="0" smtClean="0"/>
              <a:t>When TTL expires, router discards it</a:t>
            </a:r>
            <a:endParaRPr lang="en-US" sz="2600" dirty="0"/>
          </a:p>
          <a:p>
            <a:pPr lvl="1"/>
            <a:r>
              <a:rPr lang="en-US" sz="2200" dirty="0" smtClean="0"/>
              <a:t>sends </a:t>
            </a:r>
            <a:r>
              <a:rPr lang="en-US" sz="2200" dirty="0"/>
              <a:t>ICMP</a:t>
            </a:r>
            <a:r>
              <a:rPr lang="en-US" sz="2200" dirty="0" smtClean="0"/>
              <a:t> “TTL expired” packet (</a:t>
            </a:r>
            <a:r>
              <a:rPr lang="en-US" sz="2200" dirty="0"/>
              <a:t>type </a:t>
            </a:r>
            <a:r>
              <a:rPr lang="en-US" sz="2200" dirty="0" smtClean="0"/>
              <a:t>11) back to source</a:t>
            </a:r>
          </a:p>
          <a:p>
            <a:pPr lvl="1"/>
            <a:r>
              <a:rPr lang="en-US" sz="2200" dirty="0" smtClean="0"/>
              <a:t>packet includes </a:t>
            </a:r>
            <a:r>
              <a:rPr lang="en-US" sz="2200" dirty="0"/>
              <a:t>name of router</a:t>
            </a:r>
            <a:r>
              <a:rPr lang="en-US" sz="2200" dirty="0" smtClean="0"/>
              <a:t> and its IP address</a:t>
            </a:r>
          </a:p>
          <a:p>
            <a:r>
              <a:rPr lang="en-US" sz="2600" dirty="0" smtClean="0"/>
              <a:t>Does not always work</a:t>
            </a:r>
          </a:p>
          <a:p>
            <a:pPr lvl="1"/>
            <a:r>
              <a:rPr lang="en-US" dirty="0" smtClean="0"/>
              <a:t>target router or firewall on return path may drop ICMP packets</a:t>
            </a:r>
            <a:endParaRPr lang="en-US" sz="2200" dirty="0" smtClean="0"/>
          </a:p>
        </p:txBody>
      </p:sp>
      <p:sp>
        <p:nvSpPr>
          <p:cNvPr id="5" name="Slide Number Placeholder 4"/>
          <p:cNvSpPr>
            <a:spLocks noGrp="1"/>
          </p:cNvSpPr>
          <p:nvPr>
            <p:ph type="sldNum" sz="quarter" idx="10"/>
          </p:nvPr>
        </p:nvSpPr>
        <p:spPr/>
        <p:txBody>
          <a:bodyPr/>
          <a:lstStyle/>
          <a:p>
            <a:fld id="{E868FC65-E3BE-574C-AF7C-54ADBC4916D9}" type="slidenum">
              <a:rPr lang="en-US" smtClean="0"/>
              <a:pPr/>
              <a:t>4</a:t>
            </a:fld>
            <a:endParaRPr lang="en-US"/>
          </a:p>
        </p:txBody>
      </p:sp>
      <p:grpSp>
        <p:nvGrpSpPr>
          <p:cNvPr id="7" name="Group 6"/>
          <p:cNvGrpSpPr/>
          <p:nvPr/>
        </p:nvGrpSpPr>
        <p:grpSpPr>
          <a:xfrm>
            <a:off x="154982" y="1737360"/>
            <a:ext cx="9804496" cy="1231996"/>
            <a:chOff x="154982" y="1818066"/>
            <a:chExt cx="9804496" cy="1231996"/>
          </a:xfrm>
        </p:grpSpPr>
        <p:pic>
          <p:nvPicPr>
            <p:cNvPr id="6" name="Picture 5"/>
            <p:cNvPicPr>
              <a:picLocks noChangeAspect="1"/>
            </p:cNvPicPr>
            <p:nvPr/>
          </p:nvPicPr>
          <p:blipFill>
            <a:blip r:embed="rId3" cstate="print"/>
            <a:stretch>
              <a:fillRect/>
            </a:stretch>
          </p:blipFill>
          <p:spPr>
            <a:xfrm>
              <a:off x="154982" y="1830766"/>
              <a:ext cx="1219296" cy="1219296"/>
            </a:xfrm>
            <a:prstGeom prst="rect">
              <a:avLst/>
            </a:prstGeom>
          </p:spPr>
        </p:pic>
        <p:pic>
          <p:nvPicPr>
            <p:cNvPr id="8" name="Picture 7"/>
            <p:cNvPicPr>
              <a:picLocks noChangeAspect="1"/>
            </p:cNvPicPr>
            <p:nvPr/>
          </p:nvPicPr>
          <p:blipFill>
            <a:blip r:embed="rId3" cstate="print"/>
            <a:stretch>
              <a:fillRect/>
            </a:stretch>
          </p:blipFill>
          <p:spPr>
            <a:xfrm>
              <a:off x="8740182" y="1818066"/>
              <a:ext cx="1219296" cy="1219296"/>
            </a:xfrm>
            <a:prstGeom prst="rect">
              <a:avLst/>
            </a:prstGeom>
          </p:spPr>
        </p:pic>
        <p:sp>
          <p:nvSpPr>
            <p:cNvPr id="2" name="Oval 1"/>
            <p:cNvSpPr/>
            <p:nvPr/>
          </p:nvSpPr>
          <p:spPr bwMode="auto">
            <a:xfrm>
              <a:off x="3644900" y="2159000"/>
              <a:ext cx="571500" cy="5715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2"/>
                  </a:solidFill>
                  <a:effectLst/>
                  <a:latin typeface="+mn-lt"/>
                </a:rPr>
                <a:t>R</a:t>
              </a:r>
              <a:r>
                <a:rPr kumimoji="0" lang="en-US" sz="2000" b="0" i="0" u="none" strike="noStrike" cap="none" normalizeH="0" baseline="-25000" dirty="0" smtClean="0">
                  <a:ln>
                    <a:noFill/>
                  </a:ln>
                  <a:solidFill>
                    <a:schemeClr val="tx2"/>
                  </a:solidFill>
                  <a:effectLst/>
                  <a:latin typeface="+mn-lt"/>
                </a:rPr>
                <a:t>1</a:t>
              </a:r>
            </a:p>
          </p:txBody>
        </p:sp>
        <p:sp>
          <p:nvSpPr>
            <p:cNvPr id="9" name="Oval 8"/>
            <p:cNvSpPr/>
            <p:nvPr/>
          </p:nvSpPr>
          <p:spPr bwMode="auto">
            <a:xfrm>
              <a:off x="6235700" y="2146300"/>
              <a:ext cx="571500" cy="5715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2"/>
                  </a:solidFill>
                  <a:effectLst/>
                  <a:latin typeface="+mn-lt"/>
                </a:rPr>
                <a:t>R</a:t>
              </a:r>
              <a:r>
                <a:rPr kumimoji="0" lang="en-US" sz="2000" b="0" i="0" u="none" strike="noStrike" cap="none" normalizeH="0" baseline="-25000" dirty="0" smtClean="0">
                  <a:ln>
                    <a:noFill/>
                  </a:ln>
                  <a:solidFill>
                    <a:schemeClr val="tx2"/>
                  </a:solidFill>
                  <a:effectLst/>
                  <a:latin typeface="+mn-lt"/>
                </a:rPr>
                <a:t>2</a:t>
              </a:r>
            </a:p>
          </p:txBody>
        </p:sp>
        <p:sp>
          <p:nvSpPr>
            <p:cNvPr id="10" name="Cloud"/>
            <p:cNvSpPr>
              <a:spLocks noChangeAspect="1" noEditPoints="1" noChangeArrowheads="1"/>
            </p:cNvSpPr>
            <p:nvPr/>
          </p:nvSpPr>
          <p:spPr bwMode="auto">
            <a:xfrm>
              <a:off x="4641621" y="21380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1" name="Cloud"/>
            <p:cNvSpPr>
              <a:spLocks noChangeAspect="1" noEditPoints="1" noChangeArrowheads="1"/>
            </p:cNvSpPr>
            <p:nvPr/>
          </p:nvSpPr>
          <p:spPr bwMode="auto">
            <a:xfrm>
              <a:off x="7207021" y="21253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2" name="Cloud"/>
            <p:cNvSpPr>
              <a:spLocks noChangeAspect="1" noEditPoints="1" noChangeArrowheads="1"/>
            </p:cNvSpPr>
            <p:nvPr/>
          </p:nvSpPr>
          <p:spPr bwMode="auto">
            <a:xfrm>
              <a:off x="2076221" y="21380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cxnSp>
          <p:nvCxnSpPr>
            <p:cNvPr id="4" name="Straight Connector 3"/>
            <p:cNvCxnSpPr>
              <a:stCxn id="6" idx="3"/>
              <a:endCxn id="12" idx="0"/>
            </p:cNvCxnSpPr>
            <p:nvPr/>
          </p:nvCxnSpPr>
          <p:spPr bwMode="auto">
            <a:xfrm flipV="1">
              <a:off x="1374278" y="2440288"/>
              <a:ext cx="705036" cy="126"/>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5" name="Straight Connector 14"/>
            <p:cNvCxnSpPr>
              <a:stCxn id="9" idx="6"/>
              <a:endCxn id="11" idx="0"/>
            </p:cNvCxnSpPr>
            <p:nvPr/>
          </p:nvCxnSpPr>
          <p:spPr bwMode="auto">
            <a:xfrm flipV="1">
              <a:off x="6807200" y="2427588"/>
              <a:ext cx="402914"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6" name="Straight Connector 15"/>
            <p:cNvCxnSpPr>
              <a:stCxn id="10" idx="2"/>
              <a:endCxn id="9" idx="2"/>
            </p:cNvCxnSpPr>
            <p:nvPr/>
          </p:nvCxnSpPr>
          <p:spPr bwMode="auto">
            <a:xfrm flipV="1">
              <a:off x="5637969" y="2432050"/>
              <a:ext cx="597731" cy="8238"/>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7" name="Straight Connector 16"/>
            <p:cNvCxnSpPr>
              <a:stCxn id="2" idx="6"/>
              <a:endCxn id="10" idx="0"/>
            </p:cNvCxnSpPr>
            <p:nvPr/>
          </p:nvCxnSpPr>
          <p:spPr bwMode="auto">
            <a:xfrm flipV="1">
              <a:off x="4216400" y="2440288"/>
              <a:ext cx="428314"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8" name="Straight Connector 17"/>
            <p:cNvCxnSpPr>
              <a:stCxn id="12" idx="2"/>
              <a:endCxn id="2" idx="2"/>
            </p:cNvCxnSpPr>
            <p:nvPr/>
          </p:nvCxnSpPr>
          <p:spPr bwMode="auto">
            <a:xfrm>
              <a:off x="3072569" y="2440288"/>
              <a:ext cx="572331"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28" name="Straight Connector 27"/>
            <p:cNvCxnSpPr>
              <a:stCxn id="11" idx="2"/>
              <a:endCxn id="8" idx="1"/>
            </p:cNvCxnSpPr>
            <p:nvPr/>
          </p:nvCxnSpPr>
          <p:spPr bwMode="auto">
            <a:xfrm>
              <a:off x="8203369" y="2427588"/>
              <a:ext cx="536813" cy="126"/>
            </a:xfrm>
            <a:prstGeom prst="line">
              <a:avLst/>
            </a:prstGeom>
            <a:solidFill>
              <a:schemeClr val="accent1"/>
            </a:solidFill>
            <a:ln w="38100" cap="flat" cmpd="sng" algn="ctr">
              <a:solidFill>
                <a:schemeClr val="tx1"/>
              </a:solidFill>
              <a:prstDash val="solid"/>
              <a:round/>
              <a:headEnd type="none" w="sm" len="sm"/>
              <a:tailEnd type="none" w="sm" len="sm"/>
            </a:ln>
            <a:effectLst/>
          </p:spPr>
        </p:cxn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a:xfrm>
            <a:off x="14288" y="1985963"/>
            <a:ext cx="10044112" cy="5786437"/>
          </a:xfrm>
        </p:spPr>
        <p:txBody>
          <a:bodyPr/>
          <a:lstStyle/>
          <a:p>
            <a:pPr marL="587375" indent="-457200">
              <a:buClrTx/>
              <a:buFont typeface="+mj-lt"/>
              <a:buAutoNum type="arabicPeriod" startAt="8"/>
            </a:pPr>
            <a:r>
              <a:rPr lang="en-US" sz="2400" dirty="0" smtClean="0"/>
              <a:t>In the example of slide 18, if the new host arrived in the left-hand subnet (223.1.1.*), rather the right-hand subnet, how would it communicate with the DHCP server? (Recall that the discover packets are broadcast at the link rather than network layer).</a:t>
            </a:r>
            <a:endParaRPr lang="en-US" sz="2400" dirty="0"/>
          </a:p>
          <a:p>
            <a:pPr marL="508000" lvl="1" indent="0">
              <a:buClrTx/>
              <a:buNone/>
            </a:pPr>
            <a:r>
              <a:rPr lang="en-US" sz="2000" i="1" dirty="0" smtClean="0"/>
              <a:t>Assuming that the router on this network is configured to act as a </a:t>
            </a:r>
            <a:r>
              <a:rPr lang="en-US" sz="2000" i="1" dirty="0" smtClean="0"/>
              <a:t>BOOTP/DHCP </a:t>
            </a:r>
            <a:r>
              <a:rPr lang="en-US" sz="2000" i="1" dirty="0" smtClean="0"/>
              <a:t>relay </a:t>
            </a:r>
            <a:r>
              <a:rPr lang="en-US" sz="2000" i="1" dirty="0" smtClean="0"/>
              <a:t>agent (both protocols are sent on port 67), </a:t>
            </a:r>
            <a:r>
              <a:rPr lang="en-US" sz="2000" i="1" dirty="0" smtClean="0"/>
              <a:t>it will </a:t>
            </a:r>
            <a:r>
              <a:rPr lang="en-US" sz="2000" i="1" dirty="0" smtClean="0"/>
              <a:t>“forward” DHCP messages to DHCP servers on other subnets (see RFC 1542 for details)</a:t>
            </a:r>
            <a:endParaRPr lang="en-US" sz="2000" i="1" dirty="0"/>
          </a:p>
        </p:txBody>
      </p:sp>
      <p:sp>
        <p:nvSpPr>
          <p:cNvPr id="2" name="Slide Number Placeholder 1"/>
          <p:cNvSpPr>
            <a:spLocks noGrp="1"/>
          </p:cNvSpPr>
          <p:nvPr>
            <p:ph type="sldNum" sz="quarter" idx="10"/>
          </p:nvPr>
        </p:nvSpPr>
        <p:spPr/>
        <p:txBody>
          <a:bodyPr/>
          <a:lstStyle/>
          <a:p>
            <a:fld id="{E868FC65-E3BE-574C-AF7C-54ADBC4916D9}" type="slidenum">
              <a:rPr lang="en-US" smtClean="0"/>
              <a:pPr/>
              <a:t>40</a:t>
            </a:fld>
            <a:endParaRPr lang="en-US"/>
          </a:p>
        </p:txBody>
      </p:sp>
    </p:spTree>
    <p:extLst>
      <p:ext uri="{BB962C8B-B14F-4D97-AF65-F5344CB8AC3E}">
        <p14:creationId xmlns:p14="http://schemas.microsoft.com/office/powerpoint/2010/main" xmlns="" val="230322816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3"/>
            <a:ext cx="10058400" cy="5655768"/>
          </a:xfrm>
        </p:spPr>
        <p:txBody>
          <a:bodyPr/>
          <a:lstStyle/>
          <a:p>
            <a:pPr marL="569913" indent="-457200">
              <a:buClr>
                <a:schemeClr val="tx1"/>
              </a:buClr>
              <a:buFont typeface="+mj-lt"/>
              <a:buAutoNum type="arabicPeriod" startAt="9"/>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a UDP packet from </a:t>
            </a:r>
            <a:r>
              <a:rPr lang="en-US" sz="2200" i="1" dirty="0" smtClean="0"/>
              <a:t>a</a:t>
            </a:r>
            <a:r>
              <a:rPr lang="en-US" sz="2200" dirty="0" smtClean="0"/>
              <a:t> to </a:t>
            </a:r>
            <a:r>
              <a:rPr lang="en-US" sz="2200" i="1" dirty="0" smtClean="0"/>
              <a:t>b</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t>
            </a:r>
            <a:r>
              <a:rPr lang="en-US" sz="2200" dirty="0" err="1" smtClean="0"/>
              <a:t>addr</a:t>
            </a:r>
            <a:r>
              <a:rPr lang="en-US" sz="2200" dirty="0" smtClean="0"/>
              <a:t>, </a:t>
            </a:r>
            <a:r>
              <a:rPr lang="en-US" sz="2200" dirty="0" err="1" smtClean="0"/>
              <a:t>src</a:t>
            </a:r>
            <a:r>
              <a:rPr lang="en-US" sz="2200" dirty="0" smtClean="0"/>
              <a:t> port, </a:t>
            </a:r>
            <a:r>
              <a:rPr lang="en-US" sz="2200" dirty="0" err="1" smtClean="0"/>
              <a:t>dest</a:t>
            </a:r>
            <a:r>
              <a:rPr lang="en-US" sz="2200" dirty="0" smtClean="0"/>
              <a:t> </a:t>
            </a:r>
            <a:r>
              <a:rPr lang="en-US" sz="2200" dirty="0" err="1" smtClean="0"/>
              <a:t>addr</a:t>
            </a:r>
            <a:r>
              <a:rPr lang="en-US" sz="2200" dirty="0" smtClean="0"/>
              <a:t> and </a:t>
            </a:r>
            <a:r>
              <a:rPr lang="en-US" sz="2200" dirty="0" err="1" smtClean="0"/>
              <a:t>dest</a:t>
            </a:r>
            <a:r>
              <a:rPr lang="en-US" sz="2200" dirty="0" smtClean="0"/>
              <a:t> port fields when the packet is inside network </a:t>
            </a:r>
            <a:r>
              <a:rPr lang="en-US" sz="2200" i="1" dirty="0" smtClean="0"/>
              <a:t>A</a:t>
            </a:r>
            <a:r>
              <a:rPr lang="en-US" sz="2200" dirty="0" smtClean="0"/>
              <a:t>?</a:t>
            </a:r>
            <a:endParaRPr lang="en-US" sz="1800" dirty="0" smtClean="0"/>
          </a:p>
          <a:p>
            <a:pPr marL="569913" indent="-457200">
              <a:buClr>
                <a:schemeClr val="tx1"/>
              </a:buClr>
              <a:buFont typeface="+mj-lt"/>
              <a:buAutoNum type="alphaLcPeriod"/>
            </a:pPr>
            <a:r>
              <a:rPr lang="en-US" sz="2200" dirty="0" smtClean="0"/>
              <a:t>What </a:t>
            </a:r>
            <a:r>
              <a:rPr lang="en-US" sz="2200" dirty="0"/>
              <a:t>are they when the packet </a:t>
            </a:r>
            <a:r>
              <a:rPr lang="en-US" sz="2200" dirty="0" smtClean="0"/>
              <a:t>goes through the public Internet?</a:t>
            </a:r>
            <a:endParaRPr lang="en-US" sz="1800" dirty="0" smtClean="0"/>
          </a:p>
          <a:p>
            <a:pPr marL="569913" indent="-45720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B</a:t>
            </a:r>
            <a:r>
              <a:rPr lang="en-US" sz="2200" dirty="0" smtClean="0"/>
              <a:t>?</a:t>
            </a:r>
            <a:endParaRPr lang="en-US" sz="1800" dirty="0" smtClean="0"/>
          </a:p>
          <a:p>
            <a:pPr marL="569913" indent="-457200">
              <a:buClr>
                <a:schemeClr val="tx1"/>
              </a:buClr>
              <a:buFont typeface="+mj-lt"/>
              <a:buAutoNum type="alphaLcPeriod"/>
            </a:pPr>
            <a:r>
              <a:rPr lang="en-US" sz="2200" dirty="0" smtClean="0"/>
              <a:t>Answer the above questions again for a reply packet from </a:t>
            </a:r>
            <a:r>
              <a:rPr lang="en-US" sz="2200" i="1" dirty="0" smtClean="0"/>
              <a:t>b </a:t>
            </a:r>
            <a:r>
              <a:rPr lang="en-US" sz="2200" dirty="0" smtClean="0"/>
              <a:t>to </a:t>
            </a:r>
            <a:r>
              <a:rPr lang="en-US" sz="2200" i="1" dirty="0" smtClean="0"/>
              <a:t>a</a:t>
            </a:r>
            <a:r>
              <a:rPr lang="en-US" sz="2200" dirty="0"/>
              <a:t>.</a:t>
            </a:r>
          </a:p>
          <a:p>
            <a:pPr marL="398463" indent="-285750">
              <a:buClr>
                <a:schemeClr val="tx1"/>
              </a:buClr>
              <a:buFont typeface="+mj-lt"/>
              <a:buAutoNum type="alphaLcPeriod"/>
            </a:pPr>
            <a:endParaRPr lang="en-US" sz="2200" dirty="0" smtClean="0"/>
          </a:p>
          <a:p>
            <a:pPr marL="398463" indent="-285750">
              <a:buFont typeface="+mj-lt"/>
              <a:buAutoNum type="alphaLcPeriod"/>
            </a:pPr>
            <a:endParaRPr lang="en-US" sz="2400" dirty="0" smtClean="0"/>
          </a:p>
          <a:p>
            <a:pPr marL="398463" indent="-285750">
              <a:buFont typeface="+mj-lt"/>
              <a:buAutoNum type="alphaLcPeriod"/>
            </a:pPr>
            <a:endParaRPr lang="en-US" sz="2400" dirty="0" smtClean="0"/>
          </a:p>
          <a:p>
            <a:endParaRPr lang="en-US" sz="32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41</a:t>
            </a:fld>
            <a:endParaRPr lang="en-US"/>
          </a:p>
        </p:txBody>
      </p:sp>
    </p:spTree>
    <p:extLst>
      <p:ext uri="{BB962C8B-B14F-4D97-AF65-F5344CB8AC3E}">
        <p14:creationId xmlns:p14="http://schemas.microsoft.com/office/powerpoint/2010/main" xmlns="" val="40687610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506592"/>
            <a:ext cx="10058400" cy="6265807"/>
          </a:xfrm>
        </p:spPr>
        <p:txBody>
          <a:bodyPr/>
          <a:lstStyle/>
          <a:p>
            <a:pPr marL="569913" indent="-457200">
              <a:buClr>
                <a:schemeClr val="tx1"/>
              </a:buClr>
              <a:buFont typeface="+mj-lt"/>
              <a:buAutoNum type="arabicPeriod" startAt="9"/>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a UDP packet from </a:t>
            </a:r>
            <a:r>
              <a:rPr lang="en-US" sz="2200" i="1" dirty="0" smtClean="0"/>
              <a:t>a</a:t>
            </a:r>
            <a:r>
              <a:rPr lang="en-US" sz="2200" dirty="0" smtClean="0"/>
              <a:t> to </a:t>
            </a:r>
            <a:r>
              <a:rPr lang="en-US" sz="2200" i="1" dirty="0" smtClean="0"/>
              <a:t>b</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t>
            </a:r>
            <a:r>
              <a:rPr lang="en-US" sz="2200" dirty="0" err="1" smtClean="0"/>
              <a:t>addr</a:t>
            </a:r>
            <a:r>
              <a:rPr lang="en-US" sz="2200" dirty="0" smtClean="0"/>
              <a:t>, </a:t>
            </a:r>
            <a:r>
              <a:rPr lang="en-US" sz="2200" dirty="0" err="1" smtClean="0"/>
              <a:t>src</a:t>
            </a:r>
            <a:r>
              <a:rPr lang="en-US" sz="2200" dirty="0" smtClean="0"/>
              <a:t> port, </a:t>
            </a:r>
            <a:r>
              <a:rPr lang="en-US" sz="2200" dirty="0" err="1" smtClean="0"/>
              <a:t>dest</a:t>
            </a:r>
            <a:r>
              <a:rPr lang="en-US" sz="2200" dirty="0" smtClean="0"/>
              <a:t> </a:t>
            </a:r>
            <a:r>
              <a:rPr lang="en-US" sz="2200" dirty="0" err="1" smtClean="0"/>
              <a:t>addr</a:t>
            </a:r>
            <a:r>
              <a:rPr lang="en-US" sz="2200" dirty="0" smtClean="0"/>
              <a:t> and </a:t>
            </a:r>
            <a:r>
              <a:rPr lang="en-US" sz="2200" dirty="0" err="1" smtClean="0"/>
              <a:t>dest</a:t>
            </a:r>
            <a:r>
              <a:rPr lang="en-US" sz="2200" dirty="0" smtClean="0"/>
              <a:t> port fields when the packet is inside network </a:t>
            </a:r>
            <a:r>
              <a:rPr lang="en-US" sz="2200" i="1" dirty="0" smtClean="0"/>
              <a:t>A</a:t>
            </a:r>
            <a:r>
              <a:rPr lang="en-US" sz="2200" dirty="0" smtClean="0"/>
              <a:t>?</a:t>
            </a:r>
          </a:p>
          <a:p>
            <a:pPr marL="490538" lvl="1" indent="0">
              <a:buClr>
                <a:schemeClr val="tx1"/>
              </a:buClr>
              <a:buNone/>
            </a:pPr>
            <a:r>
              <a:rPr lang="en-US" sz="1800" dirty="0" smtClean="0"/>
              <a:t>10.0.1.2,12345;5.6.7.8,32156</a:t>
            </a:r>
          </a:p>
          <a:p>
            <a:pPr marL="398463" indent="-285750">
              <a:buClr>
                <a:schemeClr val="tx1"/>
              </a:buClr>
              <a:buFont typeface="+mj-lt"/>
              <a:buAutoNum type="alphaLcPeriod"/>
            </a:pPr>
            <a:r>
              <a:rPr lang="en-US" sz="2200" dirty="0"/>
              <a:t>What are they when the packet </a:t>
            </a:r>
            <a:r>
              <a:rPr lang="en-US" sz="2200" dirty="0" smtClean="0"/>
              <a:t>goes through the public Internet?</a:t>
            </a:r>
          </a:p>
          <a:p>
            <a:pPr marL="490538" lvl="1" indent="0">
              <a:buClr>
                <a:schemeClr val="tx1"/>
              </a:buClr>
              <a:buNone/>
            </a:pPr>
            <a:endParaRPr lang="en-US" sz="1800" dirty="0" smtClean="0"/>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B</a:t>
            </a:r>
            <a:r>
              <a:rPr lang="en-US" sz="2200" dirty="0" smtClean="0"/>
              <a:t>?</a:t>
            </a:r>
          </a:p>
          <a:p>
            <a:pPr marL="490538" lvl="1" indent="0">
              <a:buClr>
                <a:schemeClr val="tx1"/>
              </a:buClr>
              <a:buNone/>
            </a:pPr>
            <a:endParaRPr lang="en-US" sz="1800" dirty="0" smtClean="0"/>
          </a:p>
          <a:p>
            <a:pPr marL="398463" indent="-285750">
              <a:buClr>
                <a:schemeClr val="tx1"/>
              </a:buClr>
              <a:buFont typeface="+mj-lt"/>
              <a:buAutoNum type="alphaLcPeriod"/>
            </a:pPr>
            <a:r>
              <a:rPr lang="en-US" sz="2200" dirty="0" smtClean="0"/>
              <a:t>Answer the above questions again for a reply packet from </a:t>
            </a:r>
            <a:r>
              <a:rPr lang="en-US" sz="2200" i="1" dirty="0" smtClean="0"/>
              <a:t>b </a:t>
            </a:r>
            <a:r>
              <a:rPr lang="en-US" sz="2200" dirty="0" smtClean="0"/>
              <a:t>to </a:t>
            </a:r>
            <a:r>
              <a:rPr lang="en-US" sz="2200" i="1" dirty="0" smtClean="0"/>
              <a:t>a</a:t>
            </a:r>
            <a:r>
              <a:rPr lang="en-US" sz="2200" dirty="0"/>
              <a:t>.</a:t>
            </a:r>
          </a:p>
          <a:p>
            <a:pPr marL="398463" indent="-285750">
              <a:buClr>
                <a:schemeClr val="tx1"/>
              </a:buClr>
              <a:buFont typeface="+mj-lt"/>
              <a:buAutoNum type="alphaLcPeriod"/>
            </a:pPr>
            <a:endParaRPr lang="en-US" sz="2200" dirty="0" smtClean="0"/>
          </a:p>
          <a:p>
            <a:pPr marL="398463" indent="-285750">
              <a:buFont typeface="+mj-lt"/>
              <a:buAutoNum type="alphaLcPeriod"/>
            </a:pPr>
            <a:endParaRPr lang="en-US" sz="2400" dirty="0" smtClean="0"/>
          </a:p>
          <a:p>
            <a:pPr marL="398463" indent="-285750">
              <a:buFont typeface="+mj-lt"/>
              <a:buAutoNum type="alphaLcPeriod"/>
            </a:pPr>
            <a:endParaRPr lang="en-US" sz="2400" dirty="0" smtClean="0"/>
          </a:p>
          <a:p>
            <a:endParaRPr lang="en-US" sz="32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42</a:t>
            </a:fld>
            <a:endParaRPr lang="en-US"/>
          </a:p>
        </p:txBody>
      </p:sp>
    </p:spTree>
    <p:extLst>
      <p:ext uri="{BB962C8B-B14F-4D97-AF65-F5344CB8AC3E}">
        <p14:creationId xmlns:p14="http://schemas.microsoft.com/office/powerpoint/2010/main" xmlns="" val="23266857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3973">
                                            <p:txEl>
                                              <p:pRg st="3" end="3"/>
                                            </p:txEl>
                                          </p:spTgt>
                                        </p:tgtEl>
                                        <p:attrNameLst>
                                          <p:attrName>style.visibility</p:attrName>
                                        </p:attrNameLst>
                                      </p:cBhvr>
                                      <p:to>
                                        <p:strVal val="visible"/>
                                      </p:to>
                                    </p:set>
                                    <p:animEffect transition="in" filter="dissolve">
                                      <p:cBhvr>
                                        <p:cTn id="19" dur="500"/>
                                        <p:tgtEl>
                                          <p:spTgt spid="8397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3973">
                                            <p:txEl>
                                              <p:pRg st="4" end="4"/>
                                            </p:txEl>
                                          </p:spTgt>
                                        </p:tgtEl>
                                        <p:attrNameLst>
                                          <p:attrName>style.visibility</p:attrName>
                                        </p:attrNameLst>
                                      </p:cBhvr>
                                      <p:to>
                                        <p:strVal val="visible"/>
                                      </p:to>
                                    </p:set>
                                    <p:animEffect transition="in" filter="dissolve">
                                      <p:cBhvr>
                                        <p:cTn id="24" dur="500"/>
                                        <p:tgtEl>
                                          <p:spTgt spid="8397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83973">
                                            <p:txEl>
                                              <p:pRg st="6" end="6"/>
                                            </p:txEl>
                                          </p:spTgt>
                                        </p:tgtEl>
                                        <p:attrNameLst>
                                          <p:attrName>style.visibility</p:attrName>
                                        </p:attrNameLst>
                                      </p:cBhvr>
                                      <p:to>
                                        <p:strVal val="visible"/>
                                      </p:to>
                                    </p:set>
                                    <p:animEffect transition="in" filter="dissolve">
                                      <p:cBhvr>
                                        <p:cTn id="29" dur="500"/>
                                        <p:tgtEl>
                                          <p:spTgt spid="8397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83973">
                                            <p:txEl>
                                              <p:pRg st="8" end="8"/>
                                            </p:txEl>
                                          </p:spTgt>
                                        </p:tgtEl>
                                        <p:attrNameLst>
                                          <p:attrName>style.visibility</p:attrName>
                                        </p:attrNameLst>
                                      </p:cBhvr>
                                      <p:to>
                                        <p:strVal val="visible"/>
                                      </p:to>
                                    </p:set>
                                    <p:animEffect transition="in" filter="dissolve">
                                      <p:cBhvr>
                                        <p:cTn id="34" dur="500"/>
                                        <p:tgtEl>
                                          <p:spTgt spid="8397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2"/>
            <a:ext cx="10058400" cy="6062167"/>
          </a:xfrm>
        </p:spPr>
        <p:txBody>
          <a:bodyPr/>
          <a:lstStyle/>
          <a:p>
            <a:pPr marL="569913" indent="-457200">
              <a:buClr>
                <a:schemeClr val="tx1"/>
              </a:buClr>
              <a:buFont typeface="+mj-lt"/>
              <a:buAutoNum type="arabicPeriod" startAt="9"/>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a UDP packet from </a:t>
            </a:r>
            <a:r>
              <a:rPr lang="en-US" sz="2200" i="1" dirty="0" smtClean="0"/>
              <a:t>a</a:t>
            </a:r>
            <a:r>
              <a:rPr lang="en-US" sz="2200" dirty="0" smtClean="0"/>
              <a:t> to </a:t>
            </a:r>
            <a:r>
              <a:rPr lang="en-US" sz="2200" i="1" dirty="0" smtClean="0"/>
              <a:t>b</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t>
            </a:r>
            <a:r>
              <a:rPr lang="en-US" sz="2200" dirty="0" err="1" smtClean="0"/>
              <a:t>addr</a:t>
            </a:r>
            <a:r>
              <a:rPr lang="en-US" sz="2200" dirty="0" smtClean="0"/>
              <a:t>, </a:t>
            </a:r>
            <a:r>
              <a:rPr lang="en-US" sz="2200" dirty="0" err="1" smtClean="0"/>
              <a:t>src</a:t>
            </a:r>
            <a:r>
              <a:rPr lang="en-US" sz="2200" dirty="0" smtClean="0"/>
              <a:t> port, </a:t>
            </a:r>
            <a:r>
              <a:rPr lang="en-US" sz="2200" dirty="0" err="1" smtClean="0"/>
              <a:t>dest</a:t>
            </a:r>
            <a:r>
              <a:rPr lang="en-US" sz="2200" dirty="0" smtClean="0"/>
              <a:t> </a:t>
            </a:r>
            <a:r>
              <a:rPr lang="en-US" sz="2200" dirty="0" err="1" smtClean="0"/>
              <a:t>addr</a:t>
            </a:r>
            <a:r>
              <a:rPr lang="en-US" sz="2200" dirty="0" smtClean="0"/>
              <a:t> and </a:t>
            </a:r>
            <a:r>
              <a:rPr lang="en-US" sz="2200" dirty="0" err="1" smtClean="0"/>
              <a:t>dest</a:t>
            </a:r>
            <a:r>
              <a:rPr lang="en-US" sz="2200" dirty="0" smtClean="0"/>
              <a:t> port fields when the packet is inside network </a:t>
            </a:r>
            <a:r>
              <a:rPr lang="en-US" sz="2200" i="1" dirty="0" smtClean="0"/>
              <a:t>A</a:t>
            </a:r>
            <a:r>
              <a:rPr lang="en-US" sz="2200" dirty="0" smtClean="0"/>
              <a:t>?</a:t>
            </a:r>
          </a:p>
          <a:p>
            <a:pPr marL="490538" lvl="1" indent="0">
              <a:buClr>
                <a:schemeClr val="tx1"/>
              </a:buClr>
              <a:buNone/>
            </a:pPr>
            <a:r>
              <a:rPr lang="en-US" sz="1800" dirty="0" smtClean="0"/>
              <a:t>10.0.1.2,12345;5.6.7.8,32156</a:t>
            </a:r>
          </a:p>
          <a:p>
            <a:pPr marL="398463" indent="-285750">
              <a:buClr>
                <a:schemeClr val="tx1"/>
              </a:buClr>
              <a:buFont typeface="+mj-lt"/>
              <a:buAutoNum type="alphaLcPeriod"/>
            </a:pPr>
            <a:r>
              <a:rPr lang="en-US" sz="2200" dirty="0"/>
              <a:t>What are they when the packet </a:t>
            </a:r>
            <a:r>
              <a:rPr lang="en-US" sz="2200" dirty="0" smtClean="0"/>
              <a:t>goes through the public Internet?</a:t>
            </a:r>
          </a:p>
          <a:p>
            <a:pPr marL="490538" lvl="1" indent="0">
              <a:buClr>
                <a:schemeClr val="tx1"/>
              </a:buClr>
              <a:buNone/>
            </a:pPr>
            <a:r>
              <a:rPr lang="en-US" sz="1800" dirty="0" smtClean="0"/>
              <a:t>1.2.3.4,34567;</a:t>
            </a:r>
            <a:r>
              <a:rPr lang="en-US" sz="1800" dirty="0"/>
              <a:t> 5.6.7.8,32156</a:t>
            </a:r>
            <a:endParaRPr lang="en-US" sz="1800" dirty="0" smtClean="0"/>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B</a:t>
            </a:r>
            <a:r>
              <a:rPr lang="en-US" sz="2200" dirty="0" smtClean="0"/>
              <a:t>?</a:t>
            </a:r>
          </a:p>
          <a:p>
            <a:pPr marL="490538" lvl="1" indent="0">
              <a:buClr>
                <a:schemeClr val="tx1"/>
              </a:buClr>
              <a:buNone/>
            </a:pPr>
            <a:endParaRPr lang="en-US" sz="1800" dirty="0" smtClean="0"/>
          </a:p>
          <a:p>
            <a:pPr marL="398463" indent="-285750">
              <a:buClr>
                <a:schemeClr val="tx1"/>
              </a:buClr>
              <a:buFont typeface="+mj-lt"/>
              <a:buAutoNum type="alphaLcPeriod"/>
            </a:pPr>
            <a:r>
              <a:rPr lang="en-US" sz="2200" dirty="0" smtClean="0"/>
              <a:t>Answer the above questions again for a reply packet from </a:t>
            </a:r>
            <a:r>
              <a:rPr lang="en-US" sz="2200" i="1" dirty="0" smtClean="0"/>
              <a:t>b </a:t>
            </a:r>
            <a:r>
              <a:rPr lang="en-US" sz="2200" dirty="0" smtClean="0"/>
              <a:t>to </a:t>
            </a:r>
            <a:r>
              <a:rPr lang="en-US" sz="2200" i="1" dirty="0" smtClean="0"/>
              <a:t>a</a:t>
            </a:r>
            <a:r>
              <a:rPr lang="en-US" sz="2200" dirty="0"/>
              <a:t>.</a:t>
            </a:r>
          </a:p>
          <a:p>
            <a:pPr marL="398463" indent="-285750">
              <a:buClr>
                <a:schemeClr val="tx1"/>
              </a:buClr>
              <a:buFont typeface="+mj-lt"/>
              <a:buAutoNum type="alphaLcPeriod"/>
            </a:pPr>
            <a:endParaRPr lang="en-US" sz="2200" dirty="0" smtClean="0"/>
          </a:p>
          <a:p>
            <a:pPr marL="398463" indent="-285750">
              <a:buFont typeface="+mj-lt"/>
              <a:buAutoNum type="alphaLcPeriod"/>
            </a:pPr>
            <a:endParaRPr lang="en-US" sz="2400" dirty="0" smtClean="0"/>
          </a:p>
          <a:p>
            <a:pPr marL="398463" indent="-285750">
              <a:buFont typeface="+mj-lt"/>
              <a:buAutoNum type="alphaLcPeriod"/>
            </a:pPr>
            <a:endParaRPr lang="en-US" sz="2400" dirty="0" smtClean="0"/>
          </a:p>
          <a:p>
            <a:endParaRPr lang="en-US" sz="32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43</a:t>
            </a:fld>
            <a:endParaRPr lang="en-US"/>
          </a:p>
        </p:txBody>
      </p:sp>
    </p:spTree>
    <p:extLst>
      <p:ext uri="{BB962C8B-B14F-4D97-AF65-F5344CB8AC3E}">
        <p14:creationId xmlns:p14="http://schemas.microsoft.com/office/powerpoint/2010/main" xmlns="" val="415465367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3973">
                                            <p:txEl>
                                              <p:pRg st="3" end="3"/>
                                            </p:txEl>
                                          </p:spTgt>
                                        </p:tgtEl>
                                        <p:attrNameLst>
                                          <p:attrName>style.visibility</p:attrName>
                                        </p:attrNameLst>
                                      </p:cBhvr>
                                      <p:to>
                                        <p:strVal val="visible"/>
                                      </p:to>
                                    </p:set>
                                    <p:animEffect transition="in" filter="dissolve">
                                      <p:cBhvr>
                                        <p:cTn id="19" dur="500"/>
                                        <p:tgtEl>
                                          <p:spTgt spid="8397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3973">
                                            <p:txEl>
                                              <p:pRg st="4" end="4"/>
                                            </p:txEl>
                                          </p:spTgt>
                                        </p:tgtEl>
                                        <p:attrNameLst>
                                          <p:attrName>style.visibility</p:attrName>
                                        </p:attrNameLst>
                                      </p:cBhvr>
                                      <p:to>
                                        <p:strVal val="visible"/>
                                      </p:to>
                                    </p:set>
                                    <p:animEffect transition="in" filter="dissolve">
                                      <p:cBhvr>
                                        <p:cTn id="24" dur="500"/>
                                        <p:tgtEl>
                                          <p:spTgt spid="83973">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3973">
                                            <p:txEl>
                                              <p:pRg st="5" end="5"/>
                                            </p:txEl>
                                          </p:spTgt>
                                        </p:tgtEl>
                                        <p:attrNameLst>
                                          <p:attrName>style.visibility</p:attrName>
                                        </p:attrNameLst>
                                      </p:cBhvr>
                                      <p:to>
                                        <p:strVal val="visible"/>
                                      </p:to>
                                    </p:set>
                                    <p:animEffect transition="in" filter="dissolve">
                                      <p:cBhvr>
                                        <p:cTn id="27" dur="500"/>
                                        <p:tgtEl>
                                          <p:spTgt spid="8397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3">
                                            <p:txEl>
                                              <p:pRg st="6" end="6"/>
                                            </p:txEl>
                                          </p:spTgt>
                                        </p:tgtEl>
                                        <p:attrNameLst>
                                          <p:attrName>style.visibility</p:attrName>
                                        </p:attrNameLst>
                                      </p:cBhvr>
                                      <p:to>
                                        <p:strVal val="visible"/>
                                      </p:to>
                                    </p:set>
                                    <p:animEffect transition="in" filter="dissolve">
                                      <p:cBhvr>
                                        <p:cTn id="32" dur="500"/>
                                        <p:tgtEl>
                                          <p:spTgt spid="8397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3973">
                                            <p:txEl>
                                              <p:pRg st="8" end="8"/>
                                            </p:txEl>
                                          </p:spTgt>
                                        </p:tgtEl>
                                        <p:attrNameLst>
                                          <p:attrName>style.visibility</p:attrName>
                                        </p:attrNameLst>
                                      </p:cBhvr>
                                      <p:to>
                                        <p:strVal val="visible"/>
                                      </p:to>
                                    </p:set>
                                    <p:animEffect transition="in" filter="dissolve">
                                      <p:cBhvr>
                                        <p:cTn id="37" dur="500"/>
                                        <p:tgtEl>
                                          <p:spTgt spid="8397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3"/>
            <a:ext cx="10058400" cy="5655768"/>
          </a:xfrm>
        </p:spPr>
        <p:txBody>
          <a:bodyPr/>
          <a:lstStyle/>
          <a:p>
            <a:pPr marL="569913" indent="-457200">
              <a:buClr>
                <a:schemeClr val="tx1"/>
              </a:buClr>
              <a:buFont typeface="+mj-lt"/>
              <a:buAutoNum type="arabicPeriod" startAt="9"/>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a UDP packet from </a:t>
            </a:r>
            <a:r>
              <a:rPr lang="en-US" sz="2200" i="1" dirty="0" smtClean="0"/>
              <a:t>a</a:t>
            </a:r>
            <a:r>
              <a:rPr lang="en-US" sz="2200" dirty="0" smtClean="0"/>
              <a:t> to </a:t>
            </a:r>
            <a:r>
              <a:rPr lang="en-US" sz="2200" i="1" dirty="0" smtClean="0"/>
              <a:t>b</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t>
            </a:r>
            <a:r>
              <a:rPr lang="en-US" sz="2200" dirty="0" err="1" smtClean="0"/>
              <a:t>addr</a:t>
            </a:r>
            <a:r>
              <a:rPr lang="en-US" sz="2200" dirty="0" smtClean="0"/>
              <a:t>, </a:t>
            </a:r>
            <a:r>
              <a:rPr lang="en-US" sz="2200" dirty="0" err="1" smtClean="0"/>
              <a:t>src</a:t>
            </a:r>
            <a:r>
              <a:rPr lang="en-US" sz="2200" dirty="0" smtClean="0"/>
              <a:t> port, </a:t>
            </a:r>
            <a:r>
              <a:rPr lang="en-US" sz="2200" dirty="0" err="1" smtClean="0"/>
              <a:t>dest</a:t>
            </a:r>
            <a:r>
              <a:rPr lang="en-US" sz="2200" dirty="0" smtClean="0"/>
              <a:t> </a:t>
            </a:r>
            <a:r>
              <a:rPr lang="en-US" sz="2200" dirty="0" err="1" smtClean="0"/>
              <a:t>addr</a:t>
            </a:r>
            <a:r>
              <a:rPr lang="en-US" sz="2200" dirty="0" smtClean="0"/>
              <a:t> and </a:t>
            </a:r>
            <a:r>
              <a:rPr lang="en-US" sz="2200" dirty="0" err="1" smtClean="0"/>
              <a:t>dest</a:t>
            </a:r>
            <a:r>
              <a:rPr lang="en-US" sz="2200" dirty="0" smtClean="0"/>
              <a:t> port fields when the packet is inside network </a:t>
            </a:r>
            <a:r>
              <a:rPr lang="en-US" sz="2200" i="1" dirty="0" smtClean="0"/>
              <a:t>A</a:t>
            </a:r>
            <a:r>
              <a:rPr lang="en-US" sz="2200" dirty="0" smtClean="0"/>
              <a:t>?</a:t>
            </a:r>
          </a:p>
          <a:p>
            <a:pPr marL="490538" lvl="1" indent="0">
              <a:buClr>
                <a:schemeClr val="tx1"/>
              </a:buClr>
              <a:buNone/>
            </a:pPr>
            <a:r>
              <a:rPr lang="en-US" sz="1800" dirty="0" smtClean="0"/>
              <a:t>10.0.1.2,12345;5.6.7.8,32156</a:t>
            </a:r>
          </a:p>
          <a:p>
            <a:pPr marL="398463" indent="-285750">
              <a:buClr>
                <a:schemeClr val="tx1"/>
              </a:buClr>
              <a:buFont typeface="+mj-lt"/>
              <a:buAutoNum type="alphaLcPeriod"/>
            </a:pPr>
            <a:r>
              <a:rPr lang="en-US" sz="2200" dirty="0"/>
              <a:t>What are they when the packet </a:t>
            </a:r>
            <a:r>
              <a:rPr lang="en-US" sz="2200" dirty="0" smtClean="0"/>
              <a:t>goes through the public Internet?</a:t>
            </a:r>
          </a:p>
          <a:p>
            <a:pPr marL="490538" lvl="1" indent="0">
              <a:buClr>
                <a:schemeClr val="tx1"/>
              </a:buClr>
              <a:buNone/>
            </a:pPr>
            <a:r>
              <a:rPr lang="en-US" sz="1800" dirty="0" smtClean="0"/>
              <a:t>1.2.3.4,34567;</a:t>
            </a:r>
            <a:r>
              <a:rPr lang="en-US" sz="1800" dirty="0"/>
              <a:t> 5.6.7.8,32156</a:t>
            </a:r>
            <a:endParaRPr lang="en-US" sz="1800" dirty="0" smtClean="0"/>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B</a:t>
            </a:r>
            <a:r>
              <a:rPr lang="en-US" sz="2200" dirty="0" smtClean="0"/>
              <a:t>?</a:t>
            </a:r>
          </a:p>
          <a:p>
            <a:pPr marL="490538" lvl="1" indent="0">
              <a:buClr>
                <a:schemeClr val="tx1"/>
              </a:buClr>
              <a:buNone/>
            </a:pPr>
            <a:r>
              <a:rPr lang="en-US" sz="1800" dirty="0" smtClean="0"/>
              <a:t>1.2.3.4,34567;10.0.3.4,43210</a:t>
            </a:r>
          </a:p>
          <a:p>
            <a:pPr marL="398463" indent="-285750">
              <a:buClr>
                <a:schemeClr val="tx1"/>
              </a:buClr>
              <a:buFont typeface="+mj-lt"/>
              <a:buAutoNum type="alphaLcPeriod"/>
            </a:pPr>
            <a:r>
              <a:rPr lang="en-US" sz="2200" dirty="0" smtClean="0"/>
              <a:t>Answer the above questions again for a reply packet from </a:t>
            </a:r>
            <a:r>
              <a:rPr lang="en-US" sz="2200" i="1" dirty="0" smtClean="0"/>
              <a:t>b </a:t>
            </a:r>
            <a:r>
              <a:rPr lang="en-US" sz="2200" dirty="0" smtClean="0"/>
              <a:t>to </a:t>
            </a:r>
            <a:r>
              <a:rPr lang="en-US" sz="2200" i="1" dirty="0" smtClean="0"/>
              <a:t>a</a:t>
            </a:r>
            <a:r>
              <a:rPr lang="en-US" sz="2200" dirty="0"/>
              <a:t>.</a:t>
            </a:r>
          </a:p>
          <a:p>
            <a:pPr marL="398463" indent="-285750">
              <a:buClr>
                <a:schemeClr val="tx1"/>
              </a:buClr>
              <a:buFont typeface="+mj-lt"/>
              <a:buAutoNum type="alphaLcPeriod"/>
            </a:pPr>
            <a:endParaRPr lang="en-US" sz="2200" dirty="0" smtClean="0"/>
          </a:p>
          <a:p>
            <a:pPr marL="398463" indent="-285750">
              <a:buFont typeface="+mj-lt"/>
              <a:buAutoNum type="alphaLcPeriod"/>
            </a:pPr>
            <a:endParaRPr lang="en-US" sz="2400" dirty="0" smtClean="0"/>
          </a:p>
          <a:p>
            <a:pPr marL="398463" indent="-285750">
              <a:buFont typeface="+mj-lt"/>
              <a:buAutoNum type="alphaLcPeriod"/>
            </a:pPr>
            <a:endParaRPr lang="en-US" sz="2400" dirty="0" smtClean="0"/>
          </a:p>
          <a:p>
            <a:endParaRPr lang="en-US" sz="32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44</a:t>
            </a:fld>
            <a:endParaRPr lang="en-US"/>
          </a:p>
        </p:txBody>
      </p:sp>
    </p:spTree>
    <p:extLst>
      <p:ext uri="{BB962C8B-B14F-4D97-AF65-F5344CB8AC3E}">
        <p14:creationId xmlns:p14="http://schemas.microsoft.com/office/powerpoint/2010/main" xmlns="" val="415465367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3973">
                                            <p:txEl>
                                              <p:pRg st="3" end="3"/>
                                            </p:txEl>
                                          </p:spTgt>
                                        </p:tgtEl>
                                        <p:attrNameLst>
                                          <p:attrName>style.visibility</p:attrName>
                                        </p:attrNameLst>
                                      </p:cBhvr>
                                      <p:to>
                                        <p:strVal val="visible"/>
                                      </p:to>
                                    </p:set>
                                    <p:animEffect transition="in" filter="dissolve">
                                      <p:cBhvr>
                                        <p:cTn id="19" dur="500"/>
                                        <p:tgtEl>
                                          <p:spTgt spid="8397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3973">
                                            <p:txEl>
                                              <p:pRg st="4" end="4"/>
                                            </p:txEl>
                                          </p:spTgt>
                                        </p:tgtEl>
                                        <p:attrNameLst>
                                          <p:attrName>style.visibility</p:attrName>
                                        </p:attrNameLst>
                                      </p:cBhvr>
                                      <p:to>
                                        <p:strVal val="visible"/>
                                      </p:to>
                                    </p:set>
                                    <p:animEffect transition="in" filter="dissolve">
                                      <p:cBhvr>
                                        <p:cTn id="24" dur="500"/>
                                        <p:tgtEl>
                                          <p:spTgt spid="83973">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3973">
                                            <p:txEl>
                                              <p:pRg st="5" end="5"/>
                                            </p:txEl>
                                          </p:spTgt>
                                        </p:tgtEl>
                                        <p:attrNameLst>
                                          <p:attrName>style.visibility</p:attrName>
                                        </p:attrNameLst>
                                      </p:cBhvr>
                                      <p:to>
                                        <p:strVal val="visible"/>
                                      </p:to>
                                    </p:set>
                                    <p:animEffect transition="in" filter="dissolve">
                                      <p:cBhvr>
                                        <p:cTn id="27" dur="500"/>
                                        <p:tgtEl>
                                          <p:spTgt spid="8397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3">
                                            <p:txEl>
                                              <p:pRg st="6" end="6"/>
                                            </p:txEl>
                                          </p:spTgt>
                                        </p:tgtEl>
                                        <p:attrNameLst>
                                          <p:attrName>style.visibility</p:attrName>
                                        </p:attrNameLst>
                                      </p:cBhvr>
                                      <p:to>
                                        <p:strVal val="visible"/>
                                      </p:to>
                                    </p:set>
                                    <p:animEffect transition="in" filter="dissolve">
                                      <p:cBhvr>
                                        <p:cTn id="32" dur="500"/>
                                        <p:tgtEl>
                                          <p:spTgt spid="83973">
                                            <p:txEl>
                                              <p:pRg st="6" end="6"/>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83973">
                                            <p:txEl>
                                              <p:pRg st="7" end="7"/>
                                            </p:txEl>
                                          </p:spTgt>
                                        </p:tgtEl>
                                        <p:attrNameLst>
                                          <p:attrName>style.visibility</p:attrName>
                                        </p:attrNameLst>
                                      </p:cBhvr>
                                      <p:to>
                                        <p:strVal val="visible"/>
                                      </p:to>
                                    </p:set>
                                    <p:animEffect transition="in" filter="dissolve">
                                      <p:cBhvr>
                                        <p:cTn id="35" dur="500"/>
                                        <p:tgtEl>
                                          <p:spTgt spid="8397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83973">
                                            <p:txEl>
                                              <p:pRg st="8" end="8"/>
                                            </p:txEl>
                                          </p:spTgt>
                                        </p:tgtEl>
                                        <p:attrNameLst>
                                          <p:attrName>style.visibility</p:attrName>
                                        </p:attrNameLst>
                                      </p:cBhvr>
                                      <p:to>
                                        <p:strVal val="visible"/>
                                      </p:to>
                                    </p:set>
                                    <p:animEffect transition="in" filter="dissolve">
                                      <p:cBhvr>
                                        <p:cTn id="40" dur="500"/>
                                        <p:tgtEl>
                                          <p:spTgt spid="8397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3"/>
            <a:ext cx="10058400" cy="5655768"/>
          </a:xfrm>
        </p:spPr>
        <p:txBody>
          <a:bodyPr/>
          <a:lstStyle/>
          <a:p>
            <a:pPr marL="569913" indent="-457200">
              <a:buClr>
                <a:schemeClr val="tx1"/>
              </a:buClr>
              <a:buFont typeface="+mj-lt"/>
              <a:buAutoNum type="arabicPeriod" startAt="10"/>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now a UDP packet </a:t>
            </a:r>
            <a:r>
              <a:rPr lang="en-US" sz="2200" u="sng" dirty="0" smtClean="0"/>
              <a:t>from </a:t>
            </a:r>
            <a:r>
              <a:rPr lang="en-US" sz="2200" i="1" u="sng" dirty="0" smtClean="0"/>
              <a:t>b</a:t>
            </a:r>
            <a:r>
              <a:rPr lang="en-US" sz="2200" u="sng" dirty="0" smtClean="0"/>
              <a:t> to </a:t>
            </a:r>
            <a:r>
              <a:rPr lang="en-US" sz="2200" i="1" u="sng" dirty="0" smtClean="0"/>
              <a:t>a</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address, </a:t>
            </a:r>
            <a:r>
              <a:rPr lang="en-US" sz="2200" dirty="0" err="1" smtClean="0"/>
              <a:t>src</a:t>
            </a:r>
            <a:r>
              <a:rPr lang="en-US" sz="2200" dirty="0" smtClean="0"/>
              <a:t> port, </a:t>
            </a:r>
            <a:r>
              <a:rPr lang="en-US" sz="2200" dirty="0" err="1" smtClean="0"/>
              <a:t>dest</a:t>
            </a:r>
            <a:r>
              <a:rPr lang="en-US" sz="2200" dirty="0" smtClean="0"/>
              <a:t> address and </a:t>
            </a:r>
            <a:r>
              <a:rPr lang="en-US" sz="2200" dirty="0" err="1" smtClean="0"/>
              <a:t>dest</a:t>
            </a:r>
            <a:r>
              <a:rPr lang="en-US" sz="2200" dirty="0" smtClean="0"/>
              <a:t> port fields when the packet is inside network </a:t>
            </a:r>
            <a:r>
              <a:rPr lang="en-US" sz="2200" i="1" dirty="0" smtClean="0"/>
              <a:t>B</a:t>
            </a:r>
            <a:r>
              <a:rPr lang="en-US" sz="2200" dirty="0" smtClean="0"/>
              <a:t>?</a:t>
            </a:r>
          </a:p>
          <a:p>
            <a:pPr marL="490538" lvl="1" indent="0">
              <a:buClr>
                <a:schemeClr val="tx1"/>
              </a:buClr>
              <a:buNone/>
            </a:pPr>
            <a:endParaRPr lang="en-US" sz="1800" dirty="0" smtClean="0"/>
          </a:p>
          <a:p>
            <a:pPr marL="398463" indent="-285750">
              <a:buClr>
                <a:schemeClr val="tx1"/>
              </a:buClr>
              <a:buFont typeface="+mj-lt"/>
              <a:buAutoNum type="alphaLcPeriod"/>
            </a:pPr>
            <a:r>
              <a:rPr lang="en-US" sz="2200" dirty="0" smtClean="0"/>
              <a:t>What </a:t>
            </a:r>
            <a:r>
              <a:rPr lang="en-US" sz="2200" dirty="0"/>
              <a:t>are they when the packet </a:t>
            </a:r>
            <a:r>
              <a:rPr lang="en-US" sz="2200" dirty="0" smtClean="0"/>
              <a:t>goes through the public internet?</a:t>
            </a:r>
          </a:p>
          <a:p>
            <a:pPr marL="490538" lvl="1" indent="0">
              <a:buClr>
                <a:schemeClr val="tx1"/>
              </a:buClr>
              <a:buNone/>
            </a:pPr>
            <a:endParaRPr lang="en-US" sz="1800" dirty="0" smtClean="0"/>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A</a:t>
            </a:r>
            <a:r>
              <a:rPr lang="en-US" sz="2200" dirty="0" smtClean="0"/>
              <a:t>?</a:t>
            </a:r>
          </a:p>
          <a:p>
            <a:pPr marL="490538" lvl="1" indent="0">
              <a:buClr>
                <a:schemeClr val="tx1"/>
              </a:buClr>
              <a:buNone/>
            </a:pPr>
            <a:endParaRPr lang="en-US" sz="20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45</a:t>
            </a:fld>
            <a:endParaRPr lang="en-US"/>
          </a:p>
        </p:txBody>
      </p:sp>
    </p:spTree>
    <p:extLst>
      <p:ext uri="{BB962C8B-B14F-4D97-AF65-F5344CB8AC3E}">
        <p14:creationId xmlns:p14="http://schemas.microsoft.com/office/powerpoint/2010/main" xmlns="" val="177580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83973">
                                            <p:txEl>
                                              <p:pRg st="4" end="4"/>
                                            </p:txEl>
                                          </p:spTgt>
                                        </p:tgtEl>
                                        <p:attrNameLst>
                                          <p:attrName>style.visibility</p:attrName>
                                        </p:attrNameLst>
                                      </p:cBhvr>
                                      <p:to>
                                        <p:strVal val="visible"/>
                                      </p:to>
                                    </p:set>
                                    <p:animEffect transition="in" filter="dissolve">
                                      <p:cBhvr>
                                        <p:cTn id="21" dur="500"/>
                                        <p:tgtEl>
                                          <p:spTgt spid="8397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3973">
                                            <p:txEl>
                                              <p:pRg st="6" end="6"/>
                                            </p:txEl>
                                          </p:spTgt>
                                        </p:tgtEl>
                                        <p:attrNameLst>
                                          <p:attrName>style.visibility</p:attrName>
                                        </p:attrNameLst>
                                      </p:cBhvr>
                                      <p:to>
                                        <p:strVal val="visible"/>
                                      </p:to>
                                    </p:set>
                                    <p:animEffect transition="in" filter="dissolve">
                                      <p:cBhvr>
                                        <p:cTn id="26" dur="500"/>
                                        <p:tgtEl>
                                          <p:spTgt spid="8397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3"/>
            <a:ext cx="10058400" cy="5655768"/>
          </a:xfrm>
        </p:spPr>
        <p:txBody>
          <a:bodyPr/>
          <a:lstStyle/>
          <a:p>
            <a:pPr marL="569913" indent="-457200">
              <a:buClr>
                <a:schemeClr val="tx1"/>
              </a:buClr>
              <a:buFont typeface="+mj-lt"/>
              <a:buAutoNum type="arabicPeriod" startAt="10"/>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now a UDP packet </a:t>
            </a:r>
            <a:r>
              <a:rPr lang="en-US" sz="2200" u="sng" dirty="0" smtClean="0"/>
              <a:t>from </a:t>
            </a:r>
            <a:r>
              <a:rPr lang="en-US" sz="2200" i="1" u="sng" dirty="0" smtClean="0"/>
              <a:t>b</a:t>
            </a:r>
            <a:r>
              <a:rPr lang="en-US" sz="2200" u="sng" dirty="0" smtClean="0"/>
              <a:t> to </a:t>
            </a:r>
            <a:r>
              <a:rPr lang="en-US" sz="2200" i="1" u="sng" dirty="0" smtClean="0"/>
              <a:t>a</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address, </a:t>
            </a:r>
            <a:r>
              <a:rPr lang="en-US" sz="2200" dirty="0" err="1" smtClean="0"/>
              <a:t>src</a:t>
            </a:r>
            <a:r>
              <a:rPr lang="en-US" sz="2200" dirty="0" smtClean="0"/>
              <a:t> port, </a:t>
            </a:r>
            <a:r>
              <a:rPr lang="en-US" sz="2200" dirty="0" err="1" smtClean="0"/>
              <a:t>dest</a:t>
            </a:r>
            <a:r>
              <a:rPr lang="en-US" sz="2200" dirty="0" smtClean="0"/>
              <a:t> address and </a:t>
            </a:r>
            <a:r>
              <a:rPr lang="en-US" sz="2200" dirty="0" err="1" smtClean="0"/>
              <a:t>dest</a:t>
            </a:r>
            <a:r>
              <a:rPr lang="en-US" sz="2200" dirty="0" smtClean="0"/>
              <a:t> port fields when the packet is inside network </a:t>
            </a:r>
            <a:r>
              <a:rPr lang="en-US" sz="2200" i="1" dirty="0" smtClean="0"/>
              <a:t>B</a:t>
            </a:r>
            <a:r>
              <a:rPr lang="en-US" sz="2200" dirty="0" smtClean="0"/>
              <a:t>?</a:t>
            </a:r>
          </a:p>
          <a:p>
            <a:pPr marL="490538" lvl="1" indent="0">
              <a:buClr>
                <a:schemeClr val="tx1"/>
              </a:buClr>
              <a:buNone/>
            </a:pPr>
            <a:r>
              <a:rPr lang="en-US" sz="1800" dirty="0" smtClean="0"/>
              <a:t>10.0.3.4, 43210; 1.2.3.4, 34567</a:t>
            </a:r>
          </a:p>
          <a:p>
            <a:pPr marL="398463" indent="-285750">
              <a:buClr>
                <a:schemeClr val="tx1"/>
              </a:buClr>
              <a:buFont typeface="+mj-lt"/>
              <a:buAutoNum type="alphaLcPeriod"/>
            </a:pPr>
            <a:r>
              <a:rPr lang="en-US" sz="2200" dirty="0"/>
              <a:t>What are they when the packet </a:t>
            </a:r>
            <a:r>
              <a:rPr lang="en-US" sz="2200" dirty="0" smtClean="0"/>
              <a:t>goes through the public internet?</a:t>
            </a:r>
          </a:p>
          <a:p>
            <a:pPr marL="490538" lvl="1" indent="0">
              <a:buClr>
                <a:schemeClr val="tx1"/>
              </a:buClr>
              <a:buNone/>
            </a:pPr>
            <a:endParaRPr lang="en-US" sz="1800" dirty="0" smtClean="0"/>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A</a:t>
            </a:r>
            <a:r>
              <a:rPr lang="en-US" sz="2200" dirty="0" smtClean="0"/>
              <a:t>?</a:t>
            </a:r>
          </a:p>
          <a:p>
            <a:pPr marL="490538" lvl="1" indent="0">
              <a:buClr>
                <a:schemeClr val="tx1"/>
              </a:buClr>
              <a:buNone/>
            </a:pPr>
            <a:endParaRPr lang="en-US" sz="20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46</a:t>
            </a:fld>
            <a:endParaRPr lang="en-US"/>
          </a:p>
        </p:txBody>
      </p:sp>
    </p:spTree>
    <p:extLst>
      <p:ext uri="{BB962C8B-B14F-4D97-AF65-F5344CB8AC3E}">
        <p14:creationId xmlns:p14="http://schemas.microsoft.com/office/powerpoint/2010/main" xmlns="" val="371755298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3973">
                                            <p:txEl>
                                              <p:pRg st="3" end="3"/>
                                            </p:txEl>
                                          </p:spTgt>
                                        </p:tgtEl>
                                        <p:attrNameLst>
                                          <p:attrName>style.visibility</p:attrName>
                                        </p:attrNameLst>
                                      </p:cBhvr>
                                      <p:to>
                                        <p:strVal val="visible"/>
                                      </p:to>
                                    </p:set>
                                    <p:animEffect transition="in" filter="dissolve">
                                      <p:cBhvr>
                                        <p:cTn id="19" dur="500"/>
                                        <p:tgtEl>
                                          <p:spTgt spid="8397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3973">
                                            <p:txEl>
                                              <p:pRg st="4" end="4"/>
                                            </p:txEl>
                                          </p:spTgt>
                                        </p:tgtEl>
                                        <p:attrNameLst>
                                          <p:attrName>style.visibility</p:attrName>
                                        </p:attrNameLst>
                                      </p:cBhvr>
                                      <p:to>
                                        <p:strVal val="visible"/>
                                      </p:to>
                                    </p:set>
                                    <p:animEffect transition="in" filter="dissolve">
                                      <p:cBhvr>
                                        <p:cTn id="24" dur="500"/>
                                        <p:tgtEl>
                                          <p:spTgt spid="8397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83973">
                                            <p:txEl>
                                              <p:pRg st="6" end="6"/>
                                            </p:txEl>
                                          </p:spTgt>
                                        </p:tgtEl>
                                        <p:attrNameLst>
                                          <p:attrName>style.visibility</p:attrName>
                                        </p:attrNameLst>
                                      </p:cBhvr>
                                      <p:to>
                                        <p:strVal val="visible"/>
                                      </p:to>
                                    </p:set>
                                    <p:animEffect transition="in" filter="dissolve">
                                      <p:cBhvr>
                                        <p:cTn id="29" dur="500"/>
                                        <p:tgtEl>
                                          <p:spTgt spid="8397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2"/>
            <a:ext cx="10058400" cy="6062167"/>
          </a:xfrm>
        </p:spPr>
        <p:txBody>
          <a:bodyPr/>
          <a:lstStyle/>
          <a:p>
            <a:pPr marL="569913" indent="-457200">
              <a:buClr>
                <a:schemeClr val="tx1"/>
              </a:buClr>
              <a:buFont typeface="+mj-lt"/>
              <a:buAutoNum type="arabicPeriod" startAt="10"/>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now a UDP packet </a:t>
            </a:r>
            <a:r>
              <a:rPr lang="en-US" sz="2200" u="sng" dirty="0" smtClean="0"/>
              <a:t>from </a:t>
            </a:r>
            <a:r>
              <a:rPr lang="en-US" sz="2200" i="1" u="sng" dirty="0" smtClean="0"/>
              <a:t>b</a:t>
            </a:r>
            <a:r>
              <a:rPr lang="en-US" sz="2200" u="sng" dirty="0" smtClean="0"/>
              <a:t> to </a:t>
            </a:r>
            <a:r>
              <a:rPr lang="en-US" sz="2200" i="1" u="sng" dirty="0" smtClean="0"/>
              <a:t>a</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address, </a:t>
            </a:r>
            <a:r>
              <a:rPr lang="en-US" sz="2200" dirty="0" err="1" smtClean="0"/>
              <a:t>src</a:t>
            </a:r>
            <a:r>
              <a:rPr lang="en-US" sz="2200" dirty="0" smtClean="0"/>
              <a:t> port, </a:t>
            </a:r>
            <a:r>
              <a:rPr lang="en-US" sz="2200" dirty="0" err="1" smtClean="0"/>
              <a:t>dest</a:t>
            </a:r>
            <a:r>
              <a:rPr lang="en-US" sz="2200" dirty="0" smtClean="0"/>
              <a:t> address and </a:t>
            </a:r>
            <a:r>
              <a:rPr lang="en-US" sz="2200" dirty="0" err="1" smtClean="0"/>
              <a:t>dest</a:t>
            </a:r>
            <a:r>
              <a:rPr lang="en-US" sz="2200" dirty="0" smtClean="0"/>
              <a:t> port fields when the packet is inside network </a:t>
            </a:r>
            <a:r>
              <a:rPr lang="en-US" sz="2200" i="1" dirty="0" smtClean="0"/>
              <a:t>B</a:t>
            </a:r>
            <a:r>
              <a:rPr lang="en-US" sz="2200" dirty="0" smtClean="0"/>
              <a:t>?</a:t>
            </a:r>
          </a:p>
          <a:p>
            <a:pPr marL="490538" lvl="1" indent="0">
              <a:buClr>
                <a:schemeClr val="tx1"/>
              </a:buClr>
              <a:buNone/>
            </a:pPr>
            <a:r>
              <a:rPr lang="en-US" sz="1800" dirty="0" smtClean="0"/>
              <a:t>10.0.3.4</a:t>
            </a:r>
            <a:r>
              <a:rPr lang="en-US" sz="1800" dirty="0"/>
              <a:t>, 43210; 1.2.3.4, 34567</a:t>
            </a:r>
          </a:p>
          <a:p>
            <a:pPr marL="398463" indent="-285750">
              <a:buClr>
                <a:schemeClr val="tx1"/>
              </a:buClr>
              <a:buFont typeface="+mj-lt"/>
              <a:buAutoNum type="alphaLcPeriod"/>
            </a:pPr>
            <a:r>
              <a:rPr lang="en-US" sz="2200" dirty="0" smtClean="0"/>
              <a:t>What </a:t>
            </a:r>
            <a:r>
              <a:rPr lang="en-US" sz="2200" dirty="0"/>
              <a:t>are they when the packet </a:t>
            </a:r>
            <a:r>
              <a:rPr lang="en-US" sz="2200" dirty="0" smtClean="0"/>
              <a:t>goes through the public internet?</a:t>
            </a:r>
          </a:p>
          <a:p>
            <a:pPr marL="490538" lvl="1" indent="0">
              <a:buClr>
                <a:schemeClr val="tx1"/>
              </a:buClr>
              <a:buNone/>
            </a:pPr>
            <a:r>
              <a:rPr lang="en-US" sz="1800" dirty="0" smtClean="0"/>
              <a:t>5.6.7.8,32156;1.2.3.4,34567</a:t>
            </a:r>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A</a:t>
            </a:r>
            <a:r>
              <a:rPr lang="en-US" sz="2200" dirty="0" smtClean="0"/>
              <a:t>?</a:t>
            </a:r>
          </a:p>
          <a:p>
            <a:pPr marL="490538" lvl="1" indent="0">
              <a:buClr>
                <a:schemeClr val="tx1"/>
              </a:buClr>
              <a:buNone/>
            </a:pPr>
            <a:endParaRPr lang="en-US" sz="2000" dirty="0" smtClean="0"/>
          </a:p>
        </p:txBody>
      </p:sp>
      <p:sp>
        <p:nvSpPr>
          <p:cNvPr id="2" name="Slide Number Placeholder 1"/>
          <p:cNvSpPr>
            <a:spLocks noGrp="1"/>
          </p:cNvSpPr>
          <p:nvPr>
            <p:ph type="sldNum" sz="quarter" idx="10"/>
          </p:nvPr>
        </p:nvSpPr>
        <p:spPr/>
        <p:txBody>
          <a:bodyPr/>
          <a:lstStyle/>
          <a:p>
            <a:fld id="{E868FC65-E3BE-574C-AF7C-54ADBC4916D9}" type="slidenum">
              <a:rPr lang="en-US" smtClean="0"/>
              <a:pPr/>
              <a:t>47</a:t>
            </a:fld>
            <a:endParaRPr lang="en-US"/>
          </a:p>
        </p:txBody>
      </p:sp>
    </p:spTree>
    <p:extLst>
      <p:ext uri="{BB962C8B-B14F-4D97-AF65-F5344CB8AC3E}">
        <p14:creationId xmlns:p14="http://schemas.microsoft.com/office/powerpoint/2010/main" xmlns="" val="32830517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3973">
                                            <p:txEl>
                                              <p:pRg st="3" end="3"/>
                                            </p:txEl>
                                          </p:spTgt>
                                        </p:tgtEl>
                                        <p:attrNameLst>
                                          <p:attrName>style.visibility</p:attrName>
                                        </p:attrNameLst>
                                      </p:cBhvr>
                                      <p:to>
                                        <p:strVal val="visible"/>
                                      </p:to>
                                    </p:set>
                                    <p:animEffect transition="in" filter="dissolve">
                                      <p:cBhvr>
                                        <p:cTn id="19" dur="500"/>
                                        <p:tgtEl>
                                          <p:spTgt spid="8397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3973">
                                            <p:txEl>
                                              <p:pRg st="4" end="4"/>
                                            </p:txEl>
                                          </p:spTgt>
                                        </p:tgtEl>
                                        <p:attrNameLst>
                                          <p:attrName>style.visibility</p:attrName>
                                        </p:attrNameLst>
                                      </p:cBhvr>
                                      <p:to>
                                        <p:strVal val="visible"/>
                                      </p:to>
                                    </p:set>
                                    <p:animEffect transition="in" filter="dissolve">
                                      <p:cBhvr>
                                        <p:cTn id="24" dur="500"/>
                                        <p:tgtEl>
                                          <p:spTgt spid="83973">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3973">
                                            <p:txEl>
                                              <p:pRg st="5" end="5"/>
                                            </p:txEl>
                                          </p:spTgt>
                                        </p:tgtEl>
                                        <p:attrNameLst>
                                          <p:attrName>style.visibility</p:attrName>
                                        </p:attrNameLst>
                                      </p:cBhvr>
                                      <p:to>
                                        <p:strVal val="visible"/>
                                      </p:to>
                                    </p:set>
                                    <p:animEffect transition="in" filter="dissolve">
                                      <p:cBhvr>
                                        <p:cTn id="27" dur="500"/>
                                        <p:tgtEl>
                                          <p:spTgt spid="8397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3">
                                            <p:txEl>
                                              <p:pRg st="6" end="6"/>
                                            </p:txEl>
                                          </p:spTgt>
                                        </p:tgtEl>
                                        <p:attrNameLst>
                                          <p:attrName>style.visibility</p:attrName>
                                        </p:attrNameLst>
                                      </p:cBhvr>
                                      <p:to>
                                        <p:strVal val="visible"/>
                                      </p:to>
                                    </p:set>
                                    <p:animEffect transition="in" filter="dissolve">
                                      <p:cBhvr>
                                        <p:cTn id="32" dur="500"/>
                                        <p:tgtEl>
                                          <p:spTgt spid="8397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a:xfrm>
            <a:off x="105320" y="544999"/>
            <a:ext cx="9874783" cy="1295400"/>
          </a:xfrm>
        </p:spPr>
        <p:txBody>
          <a:bodyPr/>
          <a:lstStyle/>
          <a:p>
            <a:r>
              <a:rPr lang="en-US" dirty="0" smtClean="0"/>
              <a:t>Exercises</a:t>
            </a:r>
            <a:endParaRPr lang="en-US" dirty="0"/>
          </a:p>
        </p:txBody>
      </p:sp>
      <p:sp>
        <p:nvSpPr>
          <p:cNvPr id="83973" name="Rectangle 3"/>
          <p:cNvSpPr>
            <a:spLocks noGrp="1" noChangeArrowheads="1"/>
          </p:cNvSpPr>
          <p:nvPr>
            <p:ph type="body" idx="1"/>
          </p:nvPr>
        </p:nvSpPr>
        <p:spPr>
          <a:xfrm>
            <a:off x="0" y="1710233"/>
            <a:ext cx="10058400" cy="5655768"/>
          </a:xfrm>
        </p:spPr>
        <p:txBody>
          <a:bodyPr/>
          <a:lstStyle/>
          <a:p>
            <a:pPr marL="569913" indent="-457200">
              <a:buClr>
                <a:schemeClr val="tx1"/>
              </a:buClr>
              <a:buFont typeface="+mj-lt"/>
              <a:buAutoNum type="arabicPeriod" startAt="10"/>
            </a:pPr>
            <a:r>
              <a:rPr lang="en-US" sz="2200" dirty="0" smtClean="0"/>
              <a:t>Consider two home networks </a:t>
            </a:r>
            <a:r>
              <a:rPr lang="en-US" sz="2200" i="1" dirty="0" smtClean="0"/>
              <a:t>A</a:t>
            </a:r>
            <a:r>
              <a:rPr lang="en-US" sz="2200" dirty="0" smtClean="0"/>
              <a:t> and </a:t>
            </a:r>
            <a:r>
              <a:rPr lang="en-US" sz="2200" i="1" dirty="0" smtClean="0"/>
              <a:t>B</a:t>
            </a:r>
            <a:r>
              <a:rPr lang="en-US" sz="2200" dirty="0" smtClean="0"/>
              <a:t> with public IP addresses 1.2.3.4 and 5.6.7.8 respectively. Suppose host </a:t>
            </a:r>
            <a:r>
              <a:rPr lang="en-US" sz="2200" i="1" dirty="0" smtClean="0"/>
              <a:t>a </a:t>
            </a:r>
            <a:r>
              <a:rPr lang="en-US" sz="2200" dirty="0" smtClean="0"/>
              <a:t>in network </a:t>
            </a:r>
            <a:r>
              <a:rPr lang="en-US" sz="2200" i="1" dirty="0" smtClean="0"/>
              <a:t>A </a:t>
            </a:r>
            <a:r>
              <a:rPr lang="en-US" sz="2200" dirty="0" smtClean="0"/>
              <a:t>wants to send a packet to host </a:t>
            </a:r>
            <a:r>
              <a:rPr lang="en-US" sz="2200" i="1" dirty="0" smtClean="0"/>
              <a:t>b </a:t>
            </a:r>
            <a:r>
              <a:rPr lang="en-US" sz="2200" dirty="0" smtClean="0"/>
              <a:t>in network </a:t>
            </a:r>
            <a:r>
              <a:rPr lang="en-US" sz="2200" i="1" dirty="0" smtClean="0"/>
              <a:t>B. </a:t>
            </a:r>
            <a:r>
              <a:rPr lang="en-US" sz="2200" dirty="0" smtClean="0"/>
              <a:t>Assume that </a:t>
            </a:r>
            <a:r>
              <a:rPr lang="en-US" sz="2200" i="1" dirty="0" smtClean="0"/>
              <a:t>a </a:t>
            </a:r>
            <a:r>
              <a:rPr lang="en-US" sz="2200" dirty="0" smtClean="0"/>
              <a:t>has local IP address 10.0.1.2 and that </a:t>
            </a:r>
            <a:r>
              <a:rPr lang="en-US" sz="2200" i="1" dirty="0" smtClean="0"/>
              <a:t>b </a:t>
            </a:r>
            <a:r>
              <a:rPr lang="en-US" sz="2200" dirty="0" smtClean="0"/>
              <a:t>has local IP 10.0.3.4.</a:t>
            </a:r>
            <a:r>
              <a:rPr lang="en-US" sz="2200" dirty="0"/>
              <a:t> </a:t>
            </a:r>
            <a:r>
              <a:rPr lang="en-US" sz="2200" dirty="0" smtClean="0"/>
              <a:t>Suppose that the NAT box at </a:t>
            </a:r>
            <a:r>
              <a:rPr lang="en-US" sz="2200" i="1" dirty="0" smtClean="0"/>
              <a:t>A </a:t>
            </a:r>
            <a:r>
              <a:rPr lang="en-US" sz="2200" dirty="0" smtClean="0"/>
              <a:t>has the UDP mapping</a:t>
            </a:r>
            <a:r>
              <a:rPr lang="en-US" sz="2200" dirty="0"/>
              <a:t> </a:t>
            </a:r>
            <a:r>
              <a:rPr lang="en-US" sz="2200" dirty="0" smtClean="0"/>
              <a:t>10.0.1.2,12345 =&gt; 34567</a:t>
            </a:r>
            <a:r>
              <a:rPr lang="en-US" sz="2200" dirty="0"/>
              <a:t> </a:t>
            </a:r>
            <a:r>
              <a:rPr lang="en-US" sz="2200" dirty="0" smtClean="0"/>
              <a:t>and that </a:t>
            </a:r>
            <a:r>
              <a:rPr lang="en-US" sz="2200" i="1" dirty="0" smtClean="0"/>
              <a:t>B </a:t>
            </a:r>
            <a:r>
              <a:rPr lang="en-US" sz="2200" dirty="0" smtClean="0"/>
              <a:t>has the UDP mapping 10.0.3.4,43210 </a:t>
            </a:r>
            <a:r>
              <a:rPr lang="en-US" sz="2200" dirty="0"/>
              <a:t>=&gt; </a:t>
            </a:r>
            <a:r>
              <a:rPr lang="en-US" sz="2200" dirty="0" smtClean="0"/>
              <a:t>32156. </a:t>
            </a:r>
          </a:p>
          <a:p>
            <a:pPr marL="112713" indent="0">
              <a:buClr>
                <a:schemeClr val="tx1"/>
              </a:buClr>
              <a:buNone/>
            </a:pPr>
            <a:r>
              <a:rPr lang="en-US" sz="2200" dirty="0" smtClean="0"/>
              <a:t>Consider now a UDP packet </a:t>
            </a:r>
            <a:r>
              <a:rPr lang="en-US" sz="2200" u="sng" dirty="0" smtClean="0"/>
              <a:t>from </a:t>
            </a:r>
            <a:r>
              <a:rPr lang="en-US" sz="2200" i="1" u="sng" dirty="0" smtClean="0"/>
              <a:t>b</a:t>
            </a:r>
            <a:r>
              <a:rPr lang="en-US" sz="2200" u="sng" dirty="0" smtClean="0"/>
              <a:t> to </a:t>
            </a:r>
            <a:r>
              <a:rPr lang="en-US" sz="2200" i="1" u="sng" dirty="0" smtClean="0"/>
              <a:t>a</a:t>
            </a:r>
            <a:r>
              <a:rPr lang="en-US" sz="2200" dirty="0" smtClean="0"/>
              <a:t> that uses these mappings.</a:t>
            </a:r>
          </a:p>
          <a:p>
            <a:pPr marL="569913" indent="-457200">
              <a:buClr>
                <a:schemeClr val="tx1"/>
              </a:buClr>
              <a:buFont typeface="+mj-lt"/>
              <a:buAutoNum type="alphaLcPeriod"/>
            </a:pPr>
            <a:r>
              <a:rPr lang="en-US" sz="2200" dirty="0" smtClean="0"/>
              <a:t>What are the values of the </a:t>
            </a:r>
            <a:r>
              <a:rPr lang="en-US" sz="2200" dirty="0" err="1" smtClean="0"/>
              <a:t>src</a:t>
            </a:r>
            <a:r>
              <a:rPr lang="en-US" sz="2200" dirty="0" smtClean="0"/>
              <a:t> address, </a:t>
            </a:r>
            <a:r>
              <a:rPr lang="en-US" sz="2200" dirty="0" err="1" smtClean="0"/>
              <a:t>src</a:t>
            </a:r>
            <a:r>
              <a:rPr lang="en-US" sz="2200" dirty="0" smtClean="0"/>
              <a:t> port, </a:t>
            </a:r>
            <a:r>
              <a:rPr lang="en-US" sz="2200" dirty="0" err="1" smtClean="0"/>
              <a:t>dest</a:t>
            </a:r>
            <a:r>
              <a:rPr lang="en-US" sz="2200" dirty="0" smtClean="0"/>
              <a:t> address and </a:t>
            </a:r>
            <a:r>
              <a:rPr lang="en-US" sz="2200" dirty="0" err="1" smtClean="0"/>
              <a:t>dest</a:t>
            </a:r>
            <a:r>
              <a:rPr lang="en-US" sz="2200" dirty="0" smtClean="0"/>
              <a:t> port fields when the packet is inside network </a:t>
            </a:r>
            <a:r>
              <a:rPr lang="en-US" sz="2200" i="1" dirty="0" smtClean="0"/>
              <a:t>B</a:t>
            </a:r>
            <a:r>
              <a:rPr lang="en-US" sz="2200" dirty="0" smtClean="0"/>
              <a:t>?</a:t>
            </a:r>
          </a:p>
          <a:p>
            <a:pPr marL="490538" lvl="1" indent="0">
              <a:buClr>
                <a:schemeClr val="tx1"/>
              </a:buClr>
              <a:buNone/>
            </a:pPr>
            <a:r>
              <a:rPr lang="en-US" sz="1800" dirty="0" smtClean="0"/>
              <a:t>10.0.3.4,43210;1.2.3.4,34567</a:t>
            </a:r>
            <a:endParaRPr lang="en-US" sz="1800" dirty="0"/>
          </a:p>
          <a:p>
            <a:pPr marL="398463" indent="-285750">
              <a:buClr>
                <a:schemeClr val="tx1"/>
              </a:buClr>
              <a:buFont typeface="+mj-lt"/>
              <a:buAutoNum type="alphaLcPeriod"/>
            </a:pPr>
            <a:r>
              <a:rPr lang="en-US" sz="2200" dirty="0" smtClean="0"/>
              <a:t>What </a:t>
            </a:r>
            <a:r>
              <a:rPr lang="en-US" sz="2200" dirty="0"/>
              <a:t>are they when the packet </a:t>
            </a:r>
            <a:r>
              <a:rPr lang="en-US" sz="2200" dirty="0" smtClean="0"/>
              <a:t>goes through the public internet?</a:t>
            </a:r>
          </a:p>
          <a:p>
            <a:pPr marL="490538" lvl="1" indent="0">
              <a:buClr>
                <a:schemeClr val="tx1"/>
              </a:buClr>
              <a:buNone/>
            </a:pPr>
            <a:r>
              <a:rPr lang="en-US" sz="1800" dirty="0" smtClean="0"/>
              <a:t>5.6.7.8,32156;1.2.3.4,34567</a:t>
            </a:r>
          </a:p>
          <a:p>
            <a:pPr marL="398463" indent="-285750">
              <a:buClr>
                <a:schemeClr val="tx1"/>
              </a:buClr>
              <a:buFont typeface="+mj-lt"/>
              <a:buAutoNum type="alphaLcPeriod"/>
            </a:pPr>
            <a:r>
              <a:rPr lang="en-US" sz="2200" dirty="0" smtClean="0"/>
              <a:t>What </a:t>
            </a:r>
            <a:r>
              <a:rPr lang="en-US" sz="2200" dirty="0"/>
              <a:t>are </a:t>
            </a:r>
            <a:r>
              <a:rPr lang="en-US" sz="2200" dirty="0" smtClean="0"/>
              <a:t>they </a:t>
            </a:r>
            <a:r>
              <a:rPr lang="en-US" sz="2200" dirty="0"/>
              <a:t>when the packet is inside network </a:t>
            </a:r>
            <a:r>
              <a:rPr lang="en-US" sz="2200" i="1" dirty="0" smtClean="0"/>
              <a:t>A</a:t>
            </a:r>
            <a:r>
              <a:rPr lang="en-US" sz="2200" dirty="0" smtClean="0"/>
              <a:t>?</a:t>
            </a:r>
          </a:p>
          <a:p>
            <a:pPr marL="490538" lvl="1" indent="0">
              <a:buClr>
                <a:schemeClr val="tx1"/>
              </a:buClr>
              <a:buNone/>
            </a:pPr>
            <a:r>
              <a:rPr lang="en-US" sz="1800" dirty="0" smtClean="0"/>
              <a:t>5.6.7.8,32156;10.0.1.2,12345</a:t>
            </a:r>
          </a:p>
        </p:txBody>
      </p:sp>
      <p:sp>
        <p:nvSpPr>
          <p:cNvPr id="2" name="Slide Number Placeholder 1"/>
          <p:cNvSpPr>
            <a:spLocks noGrp="1"/>
          </p:cNvSpPr>
          <p:nvPr>
            <p:ph type="sldNum" sz="quarter" idx="10"/>
          </p:nvPr>
        </p:nvSpPr>
        <p:spPr/>
        <p:txBody>
          <a:bodyPr/>
          <a:lstStyle/>
          <a:p>
            <a:fld id="{E868FC65-E3BE-574C-AF7C-54ADBC4916D9}" type="slidenum">
              <a:rPr lang="en-US" smtClean="0"/>
              <a:pPr/>
              <a:t>48</a:t>
            </a:fld>
            <a:endParaRPr lang="en-US"/>
          </a:p>
        </p:txBody>
      </p:sp>
    </p:spTree>
    <p:extLst>
      <p:ext uri="{BB962C8B-B14F-4D97-AF65-F5344CB8AC3E}">
        <p14:creationId xmlns:p14="http://schemas.microsoft.com/office/powerpoint/2010/main" xmlns="" val="32830517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973">
                                            <p:txEl>
                                              <p:pRg st="0" end="0"/>
                                            </p:txEl>
                                          </p:spTgt>
                                        </p:tgtEl>
                                        <p:attrNameLst>
                                          <p:attrName>style.visibility</p:attrName>
                                        </p:attrNameLst>
                                      </p:cBhvr>
                                      <p:to>
                                        <p:strVal val="visible"/>
                                      </p:to>
                                    </p:set>
                                    <p:animEffect transition="in" filter="dissolve">
                                      <p:cBhvr>
                                        <p:cTn id="7" dur="500"/>
                                        <p:tgtEl>
                                          <p:spTgt spid="8397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3973">
                                            <p:txEl>
                                              <p:pRg st="1" end="1"/>
                                            </p:txEl>
                                          </p:spTgt>
                                        </p:tgtEl>
                                        <p:attrNameLst>
                                          <p:attrName>style.visibility</p:attrName>
                                        </p:attrNameLst>
                                      </p:cBhvr>
                                      <p:to>
                                        <p:strVal val="visible"/>
                                      </p:to>
                                    </p:set>
                                    <p:animEffect transition="in" filter="dissolve">
                                      <p:cBhvr>
                                        <p:cTn id="11" dur="500"/>
                                        <p:tgtEl>
                                          <p:spTgt spid="8397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83973">
                                            <p:txEl>
                                              <p:pRg st="2" end="2"/>
                                            </p:txEl>
                                          </p:spTgt>
                                        </p:tgtEl>
                                        <p:attrNameLst>
                                          <p:attrName>style.visibility</p:attrName>
                                        </p:attrNameLst>
                                      </p:cBhvr>
                                      <p:to>
                                        <p:strVal val="visible"/>
                                      </p:to>
                                    </p:set>
                                    <p:animEffect transition="in" filter="dissolve">
                                      <p:cBhvr>
                                        <p:cTn id="16" dur="500"/>
                                        <p:tgtEl>
                                          <p:spTgt spid="8397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3973">
                                            <p:txEl>
                                              <p:pRg st="3" end="3"/>
                                            </p:txEl>
                                          </p:spTgt>
                                        </p:tgtEl>
                                        <p:attrNameLst>
                                          <p:attrName>style.visibility</p:attrName>
                                        </p:attrNameLst>
                                      </p:cBhvr>
                                      <p:to>
                                        <p:strVal val="visible"/>
                                      </p:to>
                                    </p:set>
                                    <p:animEffect transition="in" filter="dissolve">
                                      <p:cBhvr>
                                        <p:cTn id="19" dur="500"/>
                                        <p:tgtEl>
                                          <p:spTgt spid="8397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3973">
                                            <p:txEl>
                                              <p:pRg st="4" end="4"/>
                                            </p:txEl>
                                          </p:spTgt>
                                        </p:tgtEl>
                                        <p:attrNameLst>
                                          <p:attrName>style.visibility</p:attrName>
                                        </p:attrNameLst>
                                      </p:cBhvr>
                                      <p:to>
                                        <p:strVal val="visible"/>
                                      </p:to>
                                    </p:set>
                                    <p:animEffect transition="in" filter="dissolve">
                                      <p:cBhvr>
                                        <p:cTn id="24" dur="500"/>
                                        <p:tgtEl>
                                          <p:spTgt spid="83973">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3973">
                                            <p:txEl>
                                              <p:pRg st="5" end="5"/>
                                            </p:txEl>
                                          </p:spTgt>
                                        </p:tgtEl>
                                        <p:attrNameLst>
                                          <p:attrName>style.visibility</p:attrName>
                                        </p:attrNameLst>
                                      </p:cBhvr>
                                      <p:to>
                                        <p:strVal val="visible"/>
                                      </p:to>
                                    </p:set>
                                    <p:animEffect transition="in" filter="dissolve">
                                      <p:cBhvr>
                                        <p:cTn id="27" dur="500"/>
                                        <p:tgtEl>
                                          <p:spTgt spid="8397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3973">
                                            <p:txEl>
                                              <p:pRg st="6" end="6"/>
                                            </p:txEl>
                                          </p:spTgt>
                                        </p:tgtEl>
                                        <p:attrNameLst>
                                          <p:attrName>style.visibility</p:attrName>
                                        </p:attrNameLst>
                                      </p:cBhvr>
                                      <p:to>
                                        <p:strVal val="visible"/>
                                      </p:to>
                                    </p:set>
                                    <p:animEffect transition="in" filter="dissolve">
                                      <p:cBhvr>
                                        <p:cTn id="32" dur="500"/>
                                        <p:tgtEl>
                                          <p:spTgt spid="83973">
                                            <p:txEl>
                                              <p:pRg st="6" end="6"/>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83973">
                                            <p:txEl>
                                              <p:pRg st="7" end="7"/>
                                            </p:txEl>
                                          </p:spTgt>
                                        </p:tgtEl>
                                        <p:attrNameLst>
                                          <p:attrName>style.visibility</p:attrName>
                                        </p:attrNameLst>
                                      </p:cBhvr>
                                      <p:to>
                                        <p:strVal val="visible"/>
                                      </p:to>
                                    </p:set>
                                    <p:animEffect transition="in" filter="dissolve">
                                      <p:cBhvr>
                                        <p:cTn id="35" dur="500"/>
                                        <p:tgtEl>
                                          <p:spTgt spid="8397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2"/>
          <p:cNvSpPr>
            <a:spLocks noGrp="1" noChangeArrowheads="1"/>
          </p:cNvSpPr>
          <p:nvPr>
            <p:ph type="title"/>
          </p:nvPr>
        </p:nvSpPr>
        <p:spPr/>
        <p:txBody>
          <a:bodyPr/>
          <a:lstStyle/>
          <a:p>
            <a:r>
              <a:rPr lang="en-US" dirty="0" err="1"/>
              <a:t>Traceroute</a:t>
            </a:r>
            <a:r>
              <a:rPr lang="en-US" dirty="0"/>
              <a:t> and </a:t>
            </a:r>
            <a:r>
              <a:rPr lang="en-US" dirty="0" smtClean="0"/>
              <a:t>ICMP</a:t>
            </a:r>
            <a:endParaRPr lang="en-US" dirty="0"/>
          </a:p>
        </p:txBody>
      </p:sp>
      <p:sp>
        <p:nvSpPr>
          <p:cNvPr id="98309" name="Rectangle 3"/>
          <p:cNvSpPr>
            <a:spLocks noGrp="1" noChangeArrowheads="1"/>
          </p:cNvSpPr>
          <p:nvPr>
            <p:ph idx="1"/>
          </p:nvPr>
        </p:nvSpPr>
        <p:spPr>
          <a:xfrm>
            <a:off x="14288" y="3860800"/>
            <a:ext cx="10044112" cy="3911600"/>
          </a:xfrm>
        </p:spPr>
        <p:txBody>
          <a:bodyPr/>
          <a:lstStyle/>
          <a:p>
            <a:r>
              <a:rPr lang="en-US" sz="2600" dirty="0" smtClean="0"/>
              <a:t>Source sends </a:t>
            </a:r>
            <a:r>
              <a:rPr lang="en-US" sz="2600" dirty="0" err="1" smtClean="0"/>
              <a:t>pkt</a:t>
            </a:r>
            <a:r>
              <a:rPr lang="en-US" sz="2600" dirty="0" smtClean="0"/>
              <a:t> with TTL=1</a:t>
            </a:r>
          </a:p>
          <a:p>
            <a:pPr lvl="1"/>
            <a:r>
              <a:rPr lang="en-US" sz="2200" dirty="0" smtClean="0"/>
              <a:t>When it reaches R1, TTL has expired</a:t>
            </a:r>
          </a:p>
          <a:p>
            <a:pPr lvl="2"/>
            <a:r>
              <a:rPr lang="en-US" sz="2000" dirty="0" smtClean="0"/>
              <a:t>Each Router decrements TTL and will NOT send on if TTL == 0</a:t>
            </a:r>
          </a:p>
          <a:p>
            <a:pPr lvl="1"/>
            <a:r>
              <a:rPr lang="en-US" dirty="0" smtClean="0"/>
              <a:t>R1 sends back ICMP TTL expired</a:t>
            </a:r>
            <a:endParaRPr lang="en-US" sz="2200" dirty="0"/>
          </a:p>
        </p:txBody>
      </p:sp>
      <p:sp>
        <p:nvSpPr>
          <p:cNvPr id="5" name="Slide Number Placeholder 4"/>
          <p:cNvSpPr>
            <a:spLocks noGrp="1"/>
          </p:cNvSpPr>
          <p:nvPr>
            <p:ph type="sldNum" sz="quarter" idx="10"/>
          </p:nvPr>
        </p:nvSpPr>
        <p:spPr/>
        <p:txBody>
          <a:bodyPr/>
          <a:lstStyle/>
          <a:p>
            <a:fld id="{E868FC65-E3BE-574C-AF7C-54ADBC4916D9}" type="slidenum">
              <a:rPr lang="en-US" smtClean="0"/>
              <a:pPr/>
              <a:t>5</a:t>
            </a:fld>
            <a:endParaRPr lang="en-US"/>
          </a:p>
        </p:txBody>
      </p:sp>
      <p:grpSp>
        <p:nvGrpSpPr>
          <p:cNvPr id="7" name="Group 6"/>
          <p:cNvGrpSpPr/>
          <p:nvPr/>
        </p:nvGrpSpPr>
        <p:grpSpPr>
          <a:xfrm>
            <a:off x="154982" y="1818066"/>
            <a:ext cx="9804496" cy="1231996"/>
            <a:chOff x="154982" y="1818066"/>
            <a:chExt cx="9804496" cy="1231996"/>
          </a:xfrm>
        </p:grpSpPr>
        <p:pic>
          <p:nvPicPr>
            <p:cNvPr id="6" name="Picture 5"/>
            <p:cNvPicPr>
              <a:picLocks noChangeAspect="1"/>
            </p:cNvPicPr>
            <p:nvPr/>
          </p:nvPicPr>
          <p:blipFill>
            <a:blip r:embed="rId3" cstate="print"/>
            <a:stretch>
              <a:fillRect/>
            </a:stretch>
          </p:blipFill>
          <p:spPr>
            <a:xfrm>
              <a:off x="154982" y="1830766"/>
              <a:ext cx="1219296" cy="1219296"/>
            </a:xfrm>
            <a:prstGeom prst="rect">
              <a:avLst/>
            </a:prstGeom>
          </p:spPr>
        </p:pic>
        <p:pic>
          <p:nvPicPr>
            <p:cNvPr id="8" name="Picture 7"/>
            <p:cNvPicPr>
              <a:picLocks noChangeAspect="1"/>
            </p:cNvPicPr>
            <p:nvPr/>
          </p:nvPicPr>
          <p:blipFill>
            <a:blip r:embed="rId3" cstate="print"/>
            <a:stretch>
              <a:fillRect/>
            </a:stretch>
          </p:blipFill>
          <p:spPr>
            <a:xfrm>
              <a:off x="8740182" y="1818066"/>
              <a:ext cx="1219296" cy="1219296"/>
            </a:xfrm>
            <a:prstGeom prst="rect">
              <a:avLst/>
            </a:prstGeom>
          </p:spPr>
        </p:pic>
        <p:sp>
          <p:nvSpPr>
            <p:cNvPr id="2" name="Oval 1"/>
            <p:cNvSpPr/>
            <p:nvPr/>
          </p:nvSpPr>
          <p:spPr bwMode="auto">
            <a:xfrm>
              <a:off x="3644900" y="2159000"/>
              <a:ext cx="571500" cy="5715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2"/>
                  </a:solidFill>
                  <a:effectLst/>
                  <a:latin typeface="+mn-lt"/>
                </a:rPr>
                <a:t>R</a:t>
              </a:r>
              <a:r>
                <a:rPr kumimoji="0" lang="en-US" sz="2000" b="0" i="0" u="none" strike="noStrike" cap="none" normalizeH="0" baseline="-25000" dirty="0" smtClean="0">
                  <a:ln>
                    <a:noFill/>
                  </a:ln>
                  <a:solidFill>
                    <a:schemeClr val="tx2"/>
                  </a:solidFill>
                  <a:effectLst/>
                  <a:latin typeface="+mn-lt"/>
                </a:rPr>
                <a:t>1</a:t>
              </a:r>
            </a:p>
          </p:txBody>
        </p:sp>
        <p:sp>
          <p:nvSpPr>
            <p:cNvPr id="9" name="Oval 8"/>
            <p:cNvSpPr/>
            <p:nvPr/>
          </p:nvSpPr>
          <p:spPr bwMode="auto">
            <a:xfrm>
              <a:off x="6235700" y="2146300"/>
              <a:ext cx="571500" cy="5715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2"/>
                  </a:solidFill>
                  <a:effectLst/>
                  <a:latin typeface="+mn-lt"/>
                </a:rPr>
                <a:t>R</a:t>
              </a:r>
              <a:r>
                <a:rPr kumimoji="0" lang="en-US" sz="2000" b="0" i="0" u="none" strike="noStrike" cap="none" normalizeH="0" baseline="-25000" dirty="0" smtClean="0">
                  <a:ln>
                    <a:noFill/>
                  </a:ln>
                  <a:solidFill>
                    <a:schemeClr val="tx2"/>
                  </a:solidFill>
                  <a:effectLst/>
                  <a:latin typeface="+mn-lt"/>
                </a:rPr>
                <a:t>2</a:t>
              </a:r>
            </a:p>
          </p:txBody>
        </p:sp>
        <p:sp>
          <p:nvSpPr>
            <p:cNvPr id="10" name="Cloud"/>
            <p:cNvSpPr>
              <a:spLocks noChangeAspect="1" noEditPoints="1" noChangeArrowheads="1"/>
            </p:cNvSpPr>
            <p:nvPr/>
          </p:nvSpPr>
          <p:spPr bwMode="auto">
            <a:xfrm>
              <a:off x="4641621" y="21380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1" name="Cloud"/>
            <p:cNvSpPr>
              <a:spLocks noChangeAspect="1" noEditPoints="1" noChangeArrowheads="1"/>
            </p:cNvSpPr>
            <p:nvPr/>
          </p:nvSpPr>
          <p:spPr bwMode="auto">
            <a:xfrm>
              <a:off x="7207021" y="21253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2" name="Cloud"/>
            <p:cNvSpPr>
              <a:spLocks noChangeAspect="1" noEditPoints="1" noChangeArrowheads="1"/>
            </p:cNvSpPr>
            <p:nvPr/>
          </p:nvSpPr>
          <p:spPr bwMode="auto">
            <a:xfrm>
              <a:off x="2076221" y="21380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cxnSp>
          <p:nvCxnSpPr>
            <p:cNvPr id="4" name="Straight Connector 3"/>
            <p:cNvCxnSpPr>
              <a:stCxn id="6" idx="3"/>
              <a:endCxn id="12" idx="0"/>
            </p:cNvCxnSpPr>
            <p:nvPr/>
          </p:nvCxnSpPr>
          <p:spPr bwMode="auto">
            <a:xfrm flipV="1">
              <a:off x="1374278" y="2440288"/>
              <a:ext cx="705036" cy="126"/>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5" name="Straight Connector 14"/>
            <p:cNvCxnSpPr>
              <a:stCxn id="9" idx="6"/>
              <a:endCxn id="11" idx="0"/>
            </p:cNvCxnSpPr>
            <p:nvPr/>
          </p:nvCxnSpPr>
          <p:spPr bwMode="auto">
            <a:xfrm flipV="1">
              <a:off x="6807200" y="2427588"/>
              <a:ext cx="402914"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6" name="Straight Connector 15"/>
            <p:cNvCxnSpPr>
              <a:stCxn id="10" idx="2"/>
              <a:endCxn id="9" idx="2"/>
            </p:cNvCxnSpPr>
            <p:nvPr/>
          </p:nvCxnSpPr>
          <p:spPr bwMode="auto">
            <a:xfrm flipV="1">
              <a:off x="5637969" y="2432050"/>
              <a:ext cx="597731" cy="8238"/>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7" name="Straight Connector 16"/>
            <p:cNvCxnSpPr>
              <a:stCxn id="2" idx="6"/>
              <a:endCxn id="10" idx="0"/>
            </p:cNvCxnSpPr>
            <p:nvPr/>
          </p:nvCxnSpPr>
          <p:spPr bwMode="auto">
            <a:xfrm flipV="1">
              <a:off x="4216400" y="2440288"/>
              <a:ext cx="428314"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8" name="Straight Connector 17"/>
            <p:cNvCxnSpPr>
              <a:stCxn id="12" idx="2"/>
              <a:endCxn id="2" idx="2"/>
            </p:cNvCxnSpPr>
            <p:nvPr/>
          </p:nvCxnSpPr>
          <p:spPr bwMode="auto">
            <a:xfrm>
              <a:off x="3072569" y="2440288"/>
              <a:ext cx="572331"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28" name="Straight Connector 27"/>
            <p:cNvCxnSpPr>
              <a:stCxn id="11" idx="2"/>
              <a:endCxn id="8" idx="1"/>
            </p:cNvCxnSpPr>
            <p:nvPr/>
          </p:nvCxnSpPr>
          <p:spPr bwMode="auto">
            <a:xfrm>
              <a:off x="8203369" y="2427588"/>
              <a:ext cx="536813" cy="126"/>
            </a:xfrm>
            <a:prstGeom prst="line">
              <a:avLst/>
            </a:prstGeom>
            <a:solidFill>
              <a:schemeClr val="accent1"/>
            </a:solidFill>
            <a:ln w="38100" cap="flat" cmpd="sng" algn="ctr">
              <a:solidFill>
                <a:schemeClr val="tx1"/>
              </a:solidFill>
              <a:prstDash val="solid"/>
              <a:round/>
              <a:headEnd type="none" w="sm" len="sm"/>
              <a:tailEnd type="none" w="sm" len="sm"/>
            </a:ln>
            <a:effectLst/>
          </p:spPr>
        </p:cxnSp>
      </p:grpSp>
      <p:grpSp>
        <p:nvGrpSpPr>
          <p:cNvPr id="13" name="Group 12"/>
          <p:cNvGrpSpPr/>
          <p:nvPr/>
        </p:nvGrpSpPr>
        <p:grpSpPr>
          <a:xfrm>
            <a:off x="1041400" y="1577651"/>
            <a:ext cx="2882900" cy="1768799"/>
            <a:chOff x="1041400" y="1577651"/>
            <a:chExt cx="2882900" cy="1768799"/>
          </a:xfrm>
        </p:grpSpPr>
        <p:grpSp>
          <p:nvGrpSpPr>
            <p:cNvPr id="32" name="Group 31"/>
            <p:cNvGrpSpPr/>
            <p:nvPr/>
          </p:nvGrpSpPr>
          <p:grpSpPr>
            <a:xfrm>
              <a:off x="2241550" y="1577651"/>
              <a:ext cx="1587402" cy="451859"/>
              <a:chOff x="2730741" y="4144389"/>
              <a:chExt cx="1587402" cy="451859"/>
            </a:xfrm>
          </p:grpSpPr>
          <p:sp>
            <p:nvSpPr>
              <p:cNvPr id="37" name="Rectangle 36"/>
              <p:cNvSpPr/>
              <p:nvPr/>
            </p:nvSpPr>
            <p:spPr bwMode="auto">
              <a:xfrm>
                <a:off x="2730741" y="4144389"/>
                <a:ext cx="1587402" cy="451859"/>
              </a:xfrm>
              <a:prstGeom prst="rect">
                <a:avLst/>
              </a:prstGeom>
              <a:solidFill>
                <a:schemeClr val="accent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u="none" strike="noStrike" cap="none" normalizeH="0" baseline="0" smtClean="0">
                  <a:ln>
                    <a:noFill/>
                  </a:ln>
                  <a:solidFill>
                    <a:schemeClr val="tx2"/>
                  </a:solidFill>
                  <a:effectLst/>
                  <a:latin typeface="Book Antiqua" pitchFamily="18" charset="0"/>
                </a:endParaRPr>
              </a:p>
            </p:txBody>
          </p:sp>
          <p:sp>
            <p:nvSpPr>
              <p:cNvPr id="38" name="Rectangle 37"/>
              <p:cNvSpPr/>
              <p:nvPr/>
            </p:nvSpPr>
            <p:spPr bwMode="auto">
              <a:xfrm>
                <a:off x="3970553"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sp>
            <p:nvSpPr>
              <p:cNvPr id="39" name="Rectangle 38"/>
              <p:cNvSpPr/>
              <p:nvPr/>
            </p:nvSpPr>
            <p:spPr bwMode="auto">
              <a:xfrm>
                <a:off x="3564449" y="4163099"/>
                <a:ext cx="404542" cy="414439"/>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400" dirty="0" err="1" smtClean="0">
                    <a:latin typeface="+mn-lt"/>
                  </a:rPr>
                  <a:t>ttl</a:t>
                </a:r>
                <a:r>
                  <a:rPr lang="en-US" sz="1400" dirty="0" smtClean="0">
                    <a:latin typeface="+mn-lt"/>
                  </a:rPr>
                  <a:t/>
                </a:r>
                <a:br>
                  <a:rPr lang="en-US" sz="1400" dirty="0" smtClean="0">
                    <a:latin typeface="+mn-lt"/>
                  </a:rPr>
                </a:br>
                <a:r>
                  <a:rPr lang="en-US" sz="1400" dirty="0" smtClean="0">
                    <a:latin typeface="+mn-lt"/>
                  </a:rPr>
                  <a:t>=1</a:t>
                </a:r>
                <a:endParaRPr kumimoji="0" lang="en-US" sz="1400" b="0" u="none" strike="noStrike" cap="none" normalizeH="0" baseline="0" dirty="0" smtClean="0">
                  <a:ln>
                    <a:noFill/>
                  </a:ln>
                  <a:solidFill>
                    <a:schemeClr val="tx2"/>
                  </a:solidFill>
                  <a:effectLst/>
                  <a:latin typeface="+mn-lt"/>
                </a:endParaRPr>
              </a:p>
            </p:txBody>
          </p:sp>
          <p:sp>
            <p:nvSpPr>
              <p:cNvPr id="41" name="Rectangle 40"/>
              <p:cNvSpPr/>
              <p:nvPr/>
            </p:nvSpPr>
            <p:spPr bwMode="auto">
              <a:xfrm>
                <a:off x="3220559"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grpSp>
        <p:sp>
          <p:nvSpPr>
            <p:cNvPr id="68" name="Multiply 67"/>
            <p:cNvSpPr/>
            <p:nvPr/>
          </p:nvSpPr>
          <p:spPr bwMode="auto">
            <a:xfrm>
              <a:off x="3340100" y="1993900"/>
              <a:ext cx="298450" cy="42545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69" name="Arc 68"/>
            <p:cNvSpPr/>
            <p:nvPr/>
          </p:nvSpPr>
          <p:spPr bwMode="auto">
            <a:xfrm>
              <a:off x="1041400" y="2324100"/>
              <a:ext cx="2882900" cy="774700"/>
            </a:xfrm>
            <a:prstGeom prst="arc">
              <a:avLst>
                <a:gd name="adj1" fmla="val 33137"/>
                <a:gd name="adj2" fmla="val 10018373"/>
              </a:avLst>
            </a:prstGeom>
            <a:noFill/>
            <a:ln w="28575"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nvGrpSpPr>
            <p:cNvPr id="42" name="Group 41"/>
            <p:cNvGrpSpPr/>
            <p:nvPr/>
          </p:nvGrpSpPr>
          <p:grpSpPr>
            <a:xfrm>
              <a:off x="2025650" y="2841301"/>
              <a:ext cx="1587402" cy="505149"/>
              <a:chOff x="3149841" y="4144389"/>
              <a:chExt cx="1587402" cy="451859"/>
            </a:xfrm>
          </p:grpSpPr>
          <p:sp>
            <p:nvSpPr>
              <p:cNvPr id="43" name="Rectangle 42"/>
              <p:cNvSpPr/>
              <p:nvPr/>
            </p:nvSpPr>
            <p:spPr bwMode="auto">
              <a:xfrm>
                <a:off x="3149841" y="4144389"/>
                <a:ext cx="1587402" cy="451859"/>
              </a:xfrm>
              <a:prstGeom prst="rect">
                <a:avLst/>
              </a:prstGeom>
              <a:solidFill>
                <a:schemeClr val="accent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u="none" strike="noStrike" cap="none" normalizeH="0" baseline="0" smtClean="0">
                  <a:ln>
                    <a:noFill/>
                  </a:ln>
                  <a:solidFill>
                    <a:schemeClr val="tx2"/>
                  </a:solidFill>
                  <a:effectLst/>
                  <a:latin typeface="Book Antiqua" pitchFamily="18" charset="0"/>
                </a:endParaRPr>
              </a:p>
            </p:txBody>
          </p:sp>
          <p:sp>
            <p:nvSpPr>
              <p:cNvPr id="44" name="Rectangle 43"/>
              <p:cNvSpPr/>
              <p:nvPr/>
            </p:nvSpPr>
            <p:spPr bwMode="auto">
              <a:xfrm>
                <a:off x="4129303"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sp>
            <p:nvSpPr>
              <p:cNvPr id="45" name="Rectangle 44"/>
              <p:cNvSpPr/>
              <p:nvPr/>
            </p:nvSpPr>
            <p:spPr bwMode="auto">
              <a:xfrm>
                <a:off x="3492741" y="4163099"/>
                <a:ext cx="641350" cy="414439"/>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400" dirty="0" err="1" smtClean="0">
                    <a:latin typeface="+mn-lt"/>
                  </a:rPr>
                  <a:t>exp</a:t>
                </a:r>
                <a:r>
                  <a:rPr lang="en-US" sz="1400" dirty="0" smtClean="0">
                    <a:latin typeface="+mn-lt"/>
                  </a:rPr>
                  <a:t> </a:t>
                </a:r>
                <a:r>
                  <a:rPr lang="en-US" sz="1400" dirty="0" err="1" smtClean="0">
                    <a:latin typeface="+mn-lt"/>
                  </a:rPr>
                  <a:t>ttl</a:t>
                </a:r>
                <a:r>
                  <a:rPr lang="en-US" sz="1400" dirty="0" smtClean="0">
                    <a:latin typeface="+mn-lt"/>
                  </a:rPr>
                  <a:t/>
                </a:r>
                <a:br>
                  <a:rPr lang="en-US" sz="1400" dirty="0" smtClean="0">
                    <a:latin typeface="+mn-lt"/>
                  </a:rPr>
                </a:br>
                <a:r>
                  <a:rPr lang="en-US" sz="1400" i="1" dirty="0" smtClean="0">
                    <a:latin typeface="+mn-lt"/>
                  </a:rPr>
                  <a:t>R</a:t>
                </a:r>
                <a:r>
                  <a:rPr lang="en-US" sz="1400" baseline="-25000" dirty="0" smtClean="0">
                    <a:latin typeface="+mn-lt"/>
                  </a:rPr>
                  <a:t>1</a:t>
                </a:r>
                <a:endParaRPr kumimoji="0" lang="en-US" sz="1400" b="0" u="none" strike="noStrike" cap="none" normalizeH="0" baseline="-25000" dirty="0" smtClean="0">
                  <a:ln>
                    <a:noFill/>
                  </a:ln>
                  <a:solidFill>
                    <a:schemeClr val="tx2"/>
                  </a:solidFill>
                  <a:effectLst/>
                  <a:latin typeface="+mn-lt"/>
                </a:endParaRPr>
              </a:p>
            </p:txBody>
          </p:sp>
          <p:sp>
            <p:nvSpPr>
              <p:cNvPr id="46" name="Rectangle 45"/>
              <p:cNvSpPr/>
              <p:nvPr/>
            </p:nvSpPr>
            <p:spPr bwMode="auto">
              <a:xfrm>
                <a:off x="3150709"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grpSp>
      </p:grpSp>
    </p:spTree>
    <p:extLst>
      <p:ext uri="{BB962C8B-B14F-4D97-AF65-F5344CB8AC3E}">
        <p14:creationId xmlns:p14="http://schemas.microsoft.com/office/powerpoint/2010/main" xmlns="" val="3726329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2"/>
          <p:cNvSpPr>
            <a:spLocks noGrp="1" noChangeArrowheads="1"/>
          </p:cNvSpPr>
          <p:nvPr>
            <p:ph type="title"/>
          </p:nvPr>
        </p:nvSpPr>
        <p:spPr/>
        <p:txBody>
          <a:bodyPr/>
          <a:lstStyle/>
          <a:p>
            <a:r>
              <a:rPr lang="en-US" dirty="0" err="1"/>
              <a:t>Traceroute</a:t>
            </a:r>
            <a:r>
              <a:rPr lang="en-US" dirty="0"/>
              <a:t> and </a:t>
            </a:r>
            <a:r>
              <a:rPr lang="en-US" dirty="0" smtClean="0"/>
              <a:t>ICMP</a:t>
            </a:r>
            <a:endParaRPr lang="en-US" dirty="0"/>
          </a:p>
        </p:txBody>
      </p:sp>
      <p:sp>
        <p:nvSpPr>
          <p:cNvPr id="98309" name="Rectangle 3"/>
          <p:cNvSpPr>
            <a:spLocks noGrp="1" noChangeArrowheads="1"/>
          </p:cNvSpPr>
          <p:nvPr>
            <p:ph idx="1"/>
          </p:nvPr>
        </p:nvSpPr>
        <p:spPr>
          <a:xfrm>
            <a:off x="14288" y="3860800"/>
            <a:ext cx="10044112" cy="3911600"/>
          </a:xfrm>
        </p:spPr>
        <p:txBody>
          <a:bodyPr/>
          <a:lstStyle/>
          <a:p>
            <a:r>
              <a:rPr lang="en-US" sz="2600" dirty="0" smtClean="0"/>
              <a:t>Sources sends </a:t>
            </a:r>
            <a:r>
              <a:rPr lang="en-US" sz="2600" dirty="0" err="1" smtClean="0"/>
              <a:t>pkt</a:t>
            </a:r>
            <a:r>
              <a:rPr lang="en-US" sz="2600" dirty="0" smtClean="0"/>
              <a:t> with TTL=2</a:t>
            </a:r>
          </a:p>
          <a:p>
            <a:pPr lvl="1"/>
            <a:r>
              <a:rPr lang="en-US" dirty="0" smtClean="0"/>
              <a:t>R1 decrements TTL and forwards packet on.</a:t>
            </a:r>
          </a:p>
          <a:p>
            <a:pPr lvl="1"/>
            <a:r>
              <a:rPr lang="en-US" sz="2200" dirty="0" smtClean="0"/>
              <a:t>When it reaches R2, TTL has expired</a:t>
            </a:r>
          </a:p>
          <a:p>
            <a:pPr lvl="1"/>
            <a:r>
              <a:rPr lang="en-US" dirty="0" smtClean="0"/>
              <a:t>R2 sends back ICMP TTL expired</a:t>
            </a:r>
            <a:endParaRPr lang="en-US" sz="2200" dirty="0" smtClean="0"/>
          </a:p>
        </p:txBody>
      </p:sp>
      <p:sp>
        <p:nvSpPr>
          <p:cNvPr id="5" name="Slide Number Placeholder 4"/>
          <p:cNvSpPr>
            <a:spLocks noGrp="1"/>
          </p:cNvSpPr>
          <p:nvPr>
            <p:ph type="sldNum" sz="quarter" idx="10"/>
          </p:nvPr>
        </p:nvSpPr>
        <p:spPr/>
        <p:txBody>
          <a:bodyPr/>
          <a:lstStyle/>
          <a:p>
            <a:fld id="{E868FC65-E3BE-574C-AF7C-54ADBC4916D9}" type="slidenum">
              <a:rPr lang="en-US" smtClean="0"/>
              <a:pPr/>
              <a:t>6</a:t>
            </a:fld>
            <a:endParaRPr lang="en-US"/>
          </a:p>
        </p:txBody>
      </p:sp>
      <p:grpSp>
        <p:nvGrpSpPr>
          <p:cNvPr id="3" name="Group 2"/>
          <p:cNvGrpSpPr/>
          <p:nvPr/>
        </p:nvGrpSpPr>
        <p:grpSpPr>
          <a:xfrm>
            <a:off x="154982" y="1577651"/>
            <a:ext cx="9804496" cy="1472411"/>
            <a:chOff x="154982" y="1577651"/>
            <a:chExt cx="9804496" cy="1472411"/>
          </a:xfrm>
        </p:grpSpPr>
        <p:grpSp>
          <p:nvGrpSpPr>
            <p:cNvPr id="7" name="Group 6"/>
            <p:cNvGrpSpPr/>
            <p:nvPr/>
          </p:nvGrpSpPr>
          <p:grpSpPr>
            <a:xfrm>
              <a:off x="154982" y="1818066"/>
              <a:ext cx="9804496" cy="1231996"/>
              <a:chOff x="154982" y="1818066"/>
              <a:chExt cx="9804496" cy="1231996"/>
            </a:xfrm>
          </p:grpSpPr>
          <p:pic>
            <p:nvPicPr>
              <p:cNvPr id="6" name="Picture 5"/>
              <p:cNvPicPr>
                <a:picLocks noChangeAspect="1"/>
              </p:cNvPicPr>
              <p:nvPr/>
            </p:nvPicPr>
            <p:blipFill>
              <a:blip r:embed="rId3" cstate="print"/>
              <a:stretch>
                <a:fillRect/>
              </a:stretch>
            </p:blipFill>
            <p:spPr>
              <a:xfrm>
                <a:off x="154982" y="1830766"/>
                <a:ext cx="1219296" cy="1219296"/>
              </a:xfrm>
              <a:prstGeom prst="rect">
                <a:avLst/>
              </a:prstGeom>
            </p:spPr>
          </p:pic>
          <p:pic>
            <p:nvPicPr>
              <p:cNvPr id="8" name="Picture 7"/>
              <p:cNvPicPr>
                <a:picLocks noChangeAspect="1"/>
              </p:cNvPicPr>
              <p:nvPr/>
            </p:nvPicPr>
            <p:blipFill>
              <a:blip r:embed="rId3" cstate="print"/>
              <a:stretch>
                <a:fillRect/>
              </a:stretch>
            </p:blipFill>
            <p:spPr>
              <a:xfrm>
                <a:off x="8740182" y="1818066"/>
                <a:ext cx="1219296" cy="1219296"/>
              </a:xfrm>
              <a:prstGeom prst="rect">
                <a:avLst/>
              </a:prstGeom>
            </p:spPr>
          </p:pic>
          <p:sp>
            <p:nvSpPr>
              <p:cNvPr id="2" name="Oval 1"/>
              <p:cNvSpPr/>
              <p:nvPr/>
            </p:nvSpPr>
            <p:spPr bwMode="auto">
              <a:xfrm>
                <a:off x="3644900" y="2159000"/>
                <a:ext cx="571500" cy="5715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2"/>
                    </a:solidFill>
                    <a:effectLst/>
                    <a:latin typeface="+mn-lt"/>
                  </a:rPr>
                  <a:t>R</a:t>
                </a:r>
                <a:r>
                  <a:rPr kumimoji="0" lang="en-US" sz="2000" b="0" i="0" u="none" strike="noStrike" cap="none" normalizeH="0" baseline="-25000" dirty="0" smtClean="0">
                    <a:ln>
                      <a:noFill/>
                    </a:ln>
                    <a:solidFill>
                      <a:schemeClr val="tx2"/>
                    </a:solidFill>
                    <a:effectLst/>
                    <a:latin typeface="+mn-lt"/>
                  </a:rPr>
                  <a:t>1</a:t>
                </a:r>
              </a:p>
            </p:txBody>
          </p:sp>
          <p:sp>
            <p:nvSpPr>
              <p:cNvPr id="9" name="Oval 8"/>
              <p:cNvSpPr/>
              <p:nvPr/>
            </p:nvSpPr>
            <p:spPr bwMode="auto">
              <a:xfrm>
                <a:off x="6235700" y="2146300"/>
                <a:ext cx="571500" cy="5715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2"/>
                    </a:solidFill>
                    <a:effectLst/>
                    <a:latin typeface="+mn-lt"/>
                  </a:rPr>
                  <a:t>R</a:t>
                </a:r>
                <a:r>
                  <a:rPr kumimoji="0" lang="en-US" sz="2000" b="0" i="0" u="none" strike="noStrike" cap="none" normalizeH="0" baseline="-25000" dirty="0" smtClean="0">
                    <a:ln>
                      <a:noFill/>
                    </a:ln>
                    <a:solidFill>
                      <a:schemeClr val="tx2"/>
                    </a:solidFill>
                    <a:effectLst/>
                    <a:latin typeface="+mn-lt"/>
                  </a:rPr>
                  <a:t>2</a:t>
                </a:r>
              </a:p>
            </p:txBody>
          </p:sp>
          <p:sp>
            <p:nvSpPr>
              <p:cNvPr id="10" name="Cloud"/>
              <p:cNvSpPr>
                <a:spLocks noChangeAspect="1" noEditPoints="1" noChangeArrowheads="1"/>
              </p:cNvSpPr>
              <p:nvPr/>
            </p:nvSpPr>
            <p:spPr bwMode="auto">
              <a:xfrm>
                <a:off x="4641621" y="21380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1" name="Cloud"/>
              <p:cNvSpPr>
                <a:spLocks noChangeAspect="1" noEditPoints="1" noChangeArrowheads="1"/>
              </p:cNvSpPr>
              <p:nvPr/>
            </p:nvSpPr>
            <p:spPr bwMode="auto">
              <a:xfrm>
                <a:off x="7207021" y="21253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2" name="Cloud"/>
              <p:cNvSpPr>
                <a:spLocks noChangeAspect="1" noEditPoints="1" noChangeArrowheads="1"/>
              </p:cNvSpPr>
              <p:nvPr/>
            </p:nvSpPr>
            <p:spPr bwMode="auto">
              <a:xfrm>
                <a:off x="2076221" y="2138076"/>
                <a:ext cx="997179" cy="60442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lumMod val="75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cxnSp>
            <p:nvCxnSpPr>
              <p:cNvPr id="4" name="Straight Connector 3"/>
              <p:cNvCxnSpPr>
                <a:stCxn id="6" idx="3"/>
                <a:endCxn id="12" idx="0"/>
              </p:cNvCxnSpPr>
              <p:nvPr/>
            </p:nvCxnSpPr>
            <p:spPr bwMode="auto">
              <a:xfrm flipV="1">
                <a:off x="1374278" y="2440288"/>
                <a:ext cx="705036" cy="126"/>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5" name="Straight Connector 14"/>
              <p:cNvCxnSpPr>
                <a:stCxn id="9" idx="6"/>
                <a:endCxn id="11" idx="0"/>
              </p:cNvCxnSpPr>
              <p:nvPr/>
            </p:nvCxnSpPr>
            <p:spPr bwMode="auto">
              <a:xfrm flipV="1">
                <a:off x="6807200" y="2427588"/>
                <a:ext cx="402914"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6" name="Straight Connector 15"/>
              <p:cNvCxnSpPr>
                <a:stCxn id="10" idx="2"/>
                <a:endCxn id="9" idx="2"/>
              </p:cNvCxnSpPr>
              <p:nvPr/>
            </p:nvCxnSpPr>
            <p:spPr bwMode="auto">
              <a:xfrm flipV="1">
                <a:off x="5637969" y="2432050"/>
                <a:ext cx="597731" cy="8238"/>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7" name="Straight Connector 16"/>
              <p:cNvCxnSpPr>
                <a:stCxn id="2" idx="6"/>
                <a:endCxn id="10" idx="0"/>
              </p:cNvCxnSpPr>
              <p:nvPr/>
            </p:nvCxnSpPr>
            <p:spPr bwMode="auto">
              <a:xfrm flipV="1">
                <a:off x="4216400" y="2440288"/>
                <a:ext cx="428314"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18" name="Straight Connector 17"/>
              <p:cNvCxnSpPr>
                <a:stCxn id="12" idx="2"/>
                <a:endCxn id="2" idx="2"/>
              </p:cNvCxnSpPr>
              <p:nvPr/>
            </p:nvCxnSpPr>
            <p:spPr bwMode="auto">
              <a:xfrm>
                <a:off x="3072569" y="2440288"/>
                <a:ext cx="572331" cy="446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28" name="Straight Connector 27"/>
              <p:cNvCxnSpPr>
                <a:stCxn id="11" idx="2"/>
                <a:endCxn id="8" idx="1"/>
              </p:cNvCxnSpPr>
              <p:nvPr/>
            </p:nvCxnSpPr>
            <p:spPr bwMode="auto">
              <a:xfrm>
                <a:off x="8203369" y="2427588"/>
                <a:ext cx="536813" cy="126"/>
              </a:xfrm>
              <a:prstGeom prst="line">
                <a:avLst/>
              </a:prstGeom>
              <a:solidFill>
                <a:schemeClr val="accent1"/>
              </a:solidFill>
              <a:ln w="38100" cap="flat" cmpd="sng" algn="ctr">
                <a:solidFill>
                  <a:schemeClr val="tx1"/>
                </a:solidFill>
                <a:prstDash val="solid"/>
                <a:round/>
                <a:headEnd type="none" w="sm" len="sm"/>
                <a:tailEnd type="none" w="sm" len="sm"/>
              </a:ln>
              <a:effectLst/>
            </p:spPr>
          </p:cxnSp>
        </p:grpSp>
        <p:grpSp>
          <p:nvGrpSpPr>
            <p:cNvPr id="32" name="Group 31"/>
            <p:cNvGrpSpPr/>
            <p:nvPr/>
          </p:nvGrpSpPr>
          <p:grpSpPr>
            <a:xfrm>
              <a:off x="2241550" y="1577651"/>
              <a:ext cx="1587402" cy="451859"/>
              <a:chOff x="2730741" y="4144389"/>
              <a:chExt cx="1587402" cy="451859"/>
            </a:xfrm>
          </p:grpSpPr>
          <p:sp>
            <p:nvSpPr>
              <p:cNvPr id="37" name="Rectangle 36"/>
              <p:cNvSpPr/>
              <p:nvPr/>
            </p:nvSpPr>
            <p:spPr bwMode="auto">
              <a:xfrm>
                <a:off x="2730741" y="4144389"/>
                <a:ext cx="1587402" cy="451859"/>
              </a:xfrm>
              <a:prstGeom prst="rect">
                <a:avLst/>
              </a:prstGeom>
              <a:solidFill>
                <a:schemeClr val="accent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u="none" strike="noStrike" cap="none" normalizeH="0" baseline="0" smtClean="0">
                  <a:ln>
                    <a:noFill/>
                  </a:ln>
                  <a:solidFill>
                    <a:schemeClr val="tx2"/>
                  </a:solidFill>
                  <a:effectLst/>
                  <a:latin typeface="Book Antiqua" pitchFamily="18" charset="0"/>
                </a:endParaRPr>
              </a:p>
            </p:txBody>
          </p:sp>
          <p:sp>
            <p:nvSpPr>
              <p:cNvPr id="38" name="Rectangle 37"/>
              <p:cNvSpPr/>
              <p:nvPr/>
            </p:nvSpPr>
            <p:spPr bwMode="auto">
              <a:xfrm>
                <a:off x="3970553"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sp>
            <p:nvSpPr>
              <p:cNvPr id="39" name="Rectangle 38"/>
              <p:cNvSpPr/>
              <p:nvPr/>
            </p:nvSpPr>
            <p:spPr bwMode="auto">
              <a:xfrm>
                <a:off x="3564449" y="4163099"/>
                <a:ext cx="404542" cy="414439"/>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400" dirty="0" err="1" smtClean="0">
                    <a:latin typeface="+mn-lt"/>
                  </a:rPr>
                  <a:t>ttl</a:t>
                </a:r>
                <a:r>
                  <a:rPr lang="en-US" sz="1400" dirty="0" smtClean="0">
                    <a:latin typeface="+mn-lt"/>
                  </a:rPr>
                  <a:t/>
                </a:r>
                <a:br>
                  <a:rPr lang="en-US" sz="1400" dirty="0" smtClean="0">
                    <a:latin typeface="+mn-lt"/>
                  </a:rPr>
                </a:br>
                <a:r>
                  <a:rPr lang="en-US" sz="1400" dirty="0" smtClean="0">
                    <a:latin typeface="+mn-lt"/>
                  </a:rPr>
                  <a:t>=2</a:t>
                </a:r>
                <a:endParaRPr kumimoji="0" lang="en-US" sz="1400" b="0" u="none" strike="noStrike" cap="none" normalizeH="0" baseline="0" dirty="0" smtClean="0">
                  <a:ln>
                    <a:noFill/>
                  </a:ln>
                  <a:solidFill>
                    <a:schemeClr val="tx2"/>
                  </a:solidFill>
                  <a:effectLst/>
                  <a:latin typeface="+mn-lt"/>
                </a:endParaRPr>
              </a:p>
            </p:txBody>
          </p:sp>
          <p:sp>
            <p:nvSpPr>
              <p:cNvPr id="41" name="Rectangle 40"/>
              <p:cNvSpPr/>
              <p:nvPr/>
            </p:nvSpPr>
            <p:spPr bwMode="auto">
              <a:xfrm>
                <a:off x="3220559"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grpSp>
      </p:grpSp>
      <p:grpSp>
        <p:nvGrpSpPr>
          <p:cNvPr id="14" name="Group 13"/>
          <p:cNvGrpSpPr/>
          <p:nvPr/>
        </p:nvGrpSpPr>
        <p:grpSpPr>
          <a:xfrm>
            <a:off x="819150" y="1558601"/>
            <a:ext cx="5708650" cy="2194249"/>
            <a:chOff x="819150" y="1558601"/>
            <a:chExt cx="5708650" cy="2194249"/>
          </a:xfrm>
        </p:grpSpPr>
        <p:grpSp>
          <p:nvGrpSpPr>
            <p:cNvPr id="47" name="Group 46"/>
            <p:cNvGrpSpPr/>
            <p:nvPr/>
          </p:nvGrpSpPr>
          <p:grpSpPr>
            <a:xfrm>
              <a:off x="4794250" y="1558601"/>
              <a:ext cx="1587402" cy="451859"/>
              <a:chOff x="2730741" y="4144389"/>
              <a:chExt cx="1587402" cy="451859"/>
            </a:xfrm>
          </p:grpSpPr>
          <p:sp>
            <p:nvSpPr>
              <p:cNvPr id="48" name="Rectangle 47"/>
              <p:cNvSpPr/>
              <p:nvPr/>
            </p:nvSpPr>
            <p:spPr bwMode="auto">
              <a:xfrm>
                <a:off x="2730741" y="4144389"/>
                <a:ext cx="1587402" cy="451859"/>
              </a:xfrm>
              <a:prstGeom prst="rect">
                <a:avLst/>
              </a:prstGeom>
              <a:solidFill>
                <a:schemeClr val="accent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u="none" strike="noStrike" cap="none" normalizeH="0" baseline="0" smtClean="0">
                  <a:ln>
                    <a:noFill/>
                  </a:ln>
                  <a:solidFill>
                    <a:schemeClr val="tx2"/>
                  </a:solidFill>
                  <a:effectLst/>
                  <a:latin typeface="Book Antiqua" pitchFamily="18" charset="0"/>
                </a:endParaRPr>
              </a:p>
            </p:txBody>
          </p:sp>
          <p:sp>
            <p:nvSpPr>
              <p:cNvPr id="49" name="Rectangle 48"/>
              <p:cNvSpPr/>
              <p:nvPr/>
            </p:nvSpPr>
            <p:spPr bwMode="auto">
              <a:xfrm>
                <a:off x="3970553"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sp>
            <p:nvSpPr>
              <p:cNvPr id="50" name="Rectangle 49"/>
              <p:cNvSpPr/>
              <p:nvPr/>
            </p:nvSpPr>
            <p:spPr bwMode="auto">
              <a:xfrm>
                <a:off x="3564449" y="4163099"/>
                <a:ext cx="404542" cy="414439"/>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400" dirty="0" err="1" smtClean="0">
                    <a:latin typeface="+mn-lt"/>
                  </a:rPr>
                  <a:t>ttl</a:t>
                </a:r>
                <a:r>
                  <a:rPr lang="en-US" sz="1400" dirty="0" smtClean="0">
                    <a:latin typeface="+mn-lt"/>
                  </a:rPr>
                  <a:t/>
                </a:r>
                <a:br>
                  <a:rPr lang="en-US" sz="1400" dirty="0" smtClean="0">
                    <a:latin typeface="+mn-lt"/>
                  </a:rPr>
                </a:br>
                <a:r>
                  <a:rPr lang="en-US" sz="1400" dirty="0" smtClean="0">
                    <a:latin typeface="+mn-lt"/>
                  </a:rPr>
                  <a:t>=1</a:t>
                </a:r>
                <a:endParaRPr kumimoji="0" lang="en-US" sz="1400" b="0" u="none" strike="noStrike" cap="none" normalizeH="0" baseline="0" dirty="0" smtClean="0">
                  <a:ln>
                    <a:noFill/>
                  </a:ln>
                  <a:solidFill>
                    <a:schemeClr val="tx2"/>
                  </a:solidFill>
                  <a:effectLst/>
                  <a:latin typeface="+mn-lt"/>
                </a:endParaRPr>
              </a:p>
            </p:txBody>
          </p:sp>
          <p:sp>
            <p:nvSpPr>
              <p:cNvPr id="51" name="Rectangle 50"/>
              <p:cNvSpPr/>
              <p:nvPr/>
            </p:nvSpPr>
            <p:spPr bwMode="auto">
              <a:xfrm>
                <a:off x="3220559"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grpSp>
        <p:sp>
          <p:nvSpPr>
            <p:cNvPr id="71" name="Multiply 70"/>
            <p:cNvSpPr/>
            <p:nvPr/>
          </p:nvSpPr>
          <p:spPr bwMode="auto">
            <a:xfrm>
              <a:off x="5981700" y="1974850"/>
              <a:ext cx="298450" cy="425450"/>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2"/>
                </a:solidFill>
                <a:effectLst/>
                <a:latin typeface="Book Antiqua" pitchFamily="18" charset="0"/>
              </a:endParaRPr>
            </a:p>
          </p:txBody>
        </p:sp>
        <p:sp>
          <p:nvSpPr>
            <p:cNvPr id="73" name="Arc 72"/>
            <p:cNvSpPr/>
            <p:nvPr/>
          </p:nvSpPr>
          <p:spPr bwMode="auto">
            <a:xfrm>
              <a:off x="819150" y="1803400"/>
              <a:ext cx="5708650" cy="1771650"/>
            </a:xfrm>
            <a:prstGeom prst="arc">
              <a:avLst>
                <a:gd name="adj1" fmla="val 33137"/>
                <a:gd name="adj2" fmla="val 10267554"/>
              </a:avLst>
            </a:prstGeom>
            <a:noFill/>
            <a:ln w="28575" cap="flat" cmpd="sng" algn="ctr">
              <a:solidFill>
                <a:schemeClr val="tx1"/>
              </a:solidFill>
              <a:prstDash val="solid"/>
              <a:round/>
              <a:headEnd type="none" w="sm" len="sm"/>
              <a:tailEnd type="arrow"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grpSp>
          <p:nvGrpSpPr>
            <p:cNvPr id="62" name="Group 61"/>
            <p:cNvGrpSpPr/>
            <p:nvPr/>
          </p:nvGrpSpPr>
          <p:grpSpPr>
            <a:xfrm>
              <a:off x="3987800" y="3247701"/>
              <a:ext cx="1587402" cy="505149"/>
              <a:chOff x="3149841" y="4144389"/>
              <a:chExt cx="1587402" cy="451859"/>
            </a:xfrm>
          </p:grpSpPr>
          <p:sp>
            <p:nvSpPr>
              <p:cNvPr id="63" name="Rectangle 62"/>
              <p:cNvSpPr/>
              <p:nvPr/>
            </p:nvSpPr>
            <p:spPr bwMode="auto">
              <a:xfrm>
                <a:off x="3149841" y="4144389"/>
                <a:ext cx="1587402" cy="451859"/>
              </a:xfrm>
              <a:prstGeom prst="rect">
                <a:avLst/>
              </a:prstGeom>
              <a:solidFill>
                <a:schemeClr val="accent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u="none" strike="noStrike" cap="none" normalizeH="0" baseline="0" smtClean="0">
                  <a:ln>
                    <a:noFill/>
                  </a:ln>
                  <a:solidFill>
                    <a:schemeClr val="tx2"/>
                  </a:solidFill>
                  <a:effectLst/>
                  <a:latin typeface="Book Antiqua" pitchFamily="18" charset="0"/>
                </a:endParaRPr>
              </a:p>
            </p:txBody>
          </p:sp>
          <p:sp>
            <p:nvSpPr>
              <p:cNvPr id="64" name="Rectangle 63"/>
              <p:cNvSpPr/>
              <p:nvPr/>
            </p:nvSpPr>
            <p:spPr bwMode="auto">
              <a:xfrm>
                <a:off x="4129303"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sp>
            <p:nvSpPr>
              <p:cNvPr id="65" name="Rectangle 64"/>
              <p:cNvSpPr/>
              <p:nvPr/>
            </p:nvSpPr>
            <p:spPr bwMode="auto">
              <a:xfrm>
                <a:off x="3492741" y="4163099"/>
                <a:ext cx="641350" cy="414439"/>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sz="1400" dirty="0" err="1" smtClean="0">
                    <a:latin typeface="+mn-lt"/>
                  </a:rPr>
                  <a:t>exp</a:t>
                </a:r>
                <a:r>
                  <a:rPr lang="en-US" sz="1400" dirty="0" smtClean="0">
                    <a:latin typeface="+mn-lt"/>
                  </a:rPr>
                  <a:t> </a:t>
                </a:r>
                <a:r>
                  <a:rPr lang="en-US" sz="1400" dirty="0" err="1" smtClean="0">
                    <a:latin typeface="+mn-lt"/>
                  </a:rPr>
                  <a:t>ttl</a:t>
                </a:r>
                <a:r>
                  <a:rPr lang="en-US" sz="1400" dirty="0" smtClean="0">
                    <a:latin typeface="+mn-lt"/>
                  </a:rPr>
                  <a:t/>
                </a:r>
                <a:br>
                  <a:rPr lang="en-US" sz="1400" dirty="0" smtClean="0">
                    <a:latin typeface="+mn-lt"/>
                  </a:rPr>
                </a:br>
                <a:r>
                  <a:rPr lang="en-US" sz="1400" i="1" dirty="0" smtClean="0">
                    <a:latin typeface="+mn-lt"/>
                  </a:rPr>
                  <a:t>R</a:t>
                </a:r>
                <a:r>
                  <a:rPr lang="en-US" sz="1400" baseline="-25000" dirty="0" smtClean="0">
                    <a:latin typeface="+mn-lt"/>
                  </a:rPr>
                  <a:t>2</a:t>
                </a:r>
                <a:endParaRPr kumimoji="0" lang="en-US" sz="1400" b="0" u="none" strike="noStrike" cap="none" normalizeH="0" baseline="-25000" dirty="0" smtClean="0">
                  <a:ln>
                    <a:noFill/>
                  </a:ln>
                  <a:solidFill>
                    <a:schemeClr val="tx2"/>
                  </a:solidFill>
                  <a:effectLst/>
                  <a:latin typeface="+mn-lt"/>
                </a:endParaRPr>
              </a:p>
            </p:txBody>
          </p:sp>
          <p:sp>
            <p:nvSpPr>
              <p:cNvPr id="66" name="Rectangle 65"/>
              <p:cNvSpPr/>
              <p:nvPr/>
            </p:nvSpPr>
            <p:spPr bwMode="auto">
              <a:xfrm>
                <a:off x="3150709" y="4163099"/>
                <a:ext cx="339564" cy="41443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smtClean="0">
                    <a:ln>
                      <a:noFill/>
                    </a:ln>
                    <a:solidFill>
                      <a:schemeClr val="tx2"/>
                    </a:solidFill>
                    <a:effectLst/>
                    <a:latin typeface="+mn-lt"/>
                  </a:rPr>
                  <a:t>...</a:t>
                </a:r>
              </a:p>
            </p:txBody>
          </p:sp>
        </p:grpSp>
      </p:grpSp>
    </p:spTree>
    <p:extLst>
      <p:ext uri="{BB962C8B-B14F-4D97-AF65-F5344CB8AC3E}">
        <p14:creationId xmlns:p14="http://schemas.microsoft.com/office/powerpoint/2010/main" xmlns="" val="2791619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traceroute.org</a:t>
            </a:r>
            <a:r>
              <a:rPr lang="en-US" dirty="0" smtClean="0"/>
              <a:t> </a:t>
            </a:r>
            <a:endParaRPr lang="en-US" sz="3100" dirty="0"/>
          </a:p>
        </p:txBody>
      </p:sp>
      <p:sp>
        <p:nvSpPr>
          <p:cNvPr id="4" name="Slide Number Placeholder 3"/>
          <p:cNvSpPr>
            <a:spLocks noGrp="1"/>
          </p:cNvSpPr>
          <p:nvPr>
            <p:ph type="sldNum" sz="quarter" idx="10"/>
          </p:nvPr>
        </p:nvSpPr>
        <p:spPr/>
        <p:txBody>
          <a:bodyPr/>
          <a:lstStyle/>
          <a:p>
            <a:fld id="{E868FC65-E3BE-574C-AF7C-54ADBC4916D9}" type="slidenum">
              <a:rPr lang="en-US" smtClean="0"/>
              <a:pPr/>
              <a:t>7</a:t>
            </a:fld>
            <a:endParaRPr lang="en-US"/>
          </a:p>
        </p:txBody>
      </p:sp>
      <p:sp>
        <p:nvSpPr>
          <p:cNvPr id="5" name="Rectangle 3"/>
          <p:cNvSpPr>
            <a:spLocks noGrp="1" noChangeArrowheads="1"/>
          </p:cNvSpPr>
          <p:nvPr>
            <p:ph idx="1"/>
          </p:nvPr>
        </p:nvSpPr>
        <p:spPr>
          <a:xfrm>
            <a:off x="14288" y="2147826"/>
            <a:ext cx="10044112" cy="5372449"/>
          </a:xfrm>
        </p:spPr>
        <p:txBody>
          <a:bodyPr/>
          <a:lstStyle/>
          <a:p>
            <a:r>
              <a:rPr lang="en-US" dirty="0" smtClean="0">
                <a:solidFill>
                  <a:srgbClr val="000000"/>
                </a:solidFill>
              </a:rPr>
              <a:t>Gives a list of </a:t>
            </a:r>
            <a:r>
              <a:rPr lang="en-US" dirty="0" err="1" smtClean="0">
                <a:solidFill>
                  <a:srgbClr val="000000"/>
                </a:solidFill>
                <a:latin typeface="Courier New" pitchFamily="49" charset="0"/>
                <a:cs typeface="Courier New" pitchFamily="49" charset="0"/>
              </a:rPr>
              <a:t>traceroute</a:t>
            </a:r>
            <a:r>
              <a:rPr lang="en-US" dirty="0" smtClean="0">
                <a:solidFill>
                  <a:srgbClr val="000000"/>
                </a:solidFill>
              </a:rPr>
              <a:t> servers from around the world</a:t>
            </a:r>
          </a:p>
          <a:p>
            <a:r>
              <a:rPr lang="en-US" dirty="0" smtClean="0">
                <a:solidFill>
                  <a:srgbClr val="000000"/>
                </a:solidFill>
              </a:rPr>
              <a:t>You can select a server and give it an address or hostname and it will perform a </a:t>
            </a:r>
            <a:r>
              <a:rPr lang="en-US" dirty="0" err="1" smtClean="0">
                <a:solidFill>
                  <a:srgbClr val="000000"/>
                </a:solidFill>
                <a:latin typeface="Courier New" pitchFamily="49" charset="0"/>
                <a:cs typeface="Courier New" pitchFamily="49" charset="0"/>
              </a:rPr>
              <a:t>traceroute</a:t>
            </a:r>
            <a:r>
              <a:rPr lang="en-US" dirty="0" smtClean="0">
                <a:solidFill>
                  <a:srgbClr val="000000"/>
                </a:solidFill>
              </a:rPr>
              <a:t> from that server to  that host</a:t>
            </a:r>
          </a:p>
          <a:p>
            <a:pPr lvl="1"/>
            <a:r>
              <a:rPr lang="en-US" dirty="0" smtClean="0">
                <a:solidFill>
                  <a:srgbClr val="000000"/>
                </a:solidFill>
              </a:rPr>
              <a:t>Some appear to be not working now.</a:t>
            </a:r>
          </a:p>
          <a:p>
            <a:r>
              <a:rPr lang="en-US" dirty="0" smtClean="0">
                <a:solidFill>
                  <a:srgbClr val="000000"/>
                </a:solidFill>
              </a:rPr>
              <a:t>Try the Princeton server</a:t>
            </a:r>
          </a:p>
          <a:p>
            <a:r>
              <a:rPr lang="en-US" dirty="0" smtClean="0">
                <a:solidFill>
                  <a:srgbClr val="000000"/>
                </a:solidFill>
              </a:rPr>
              <a:t>The following slides show some examples.</a:t>
            </a:r>
          </a:p>
          <a:p>
            <a:endParaRPr lang="en-US" dirty="0" smtClean="0">
              <a:solidFill>
                <a:srgbClr val="000000"/>
              </a:solidFill>
            </a:endParaRPr>
          </a:p>
        </p:txBody>
      </p:sp>
    </p:spTree>
    <p:extLst>
      <p:ext uri="{BB962C8B-B14F-4D97-AF65-F5344CB8AC3E}">
        <p14:creationId xmlns:p14="http://schemas.microsoft.com/office/powerpoint/2010/main" xmlns="" val="3810904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traceroute.org </a:t>
            </a:r>
            <a:br>
              <a:rPr lang="en-US" dirty="0" smtClean="0"/>
            </a:br>
            <a:r>
              <a:rPr lang="en-US" sz="3100" dirty="0" smtClean="0">
                <a:solidFill>
                  <a:srgbClr val="000000"/>
                </a:solidFill>
              </a:rPr>
              <a:t>A fully successful trace:</a:t>
            </a:r>
            <a:endParaRPr lang="en-US" sz="3100" dirty="0">
              <a:solidFill>
                <a:srgbClr val="000000"/>
              </a:solidFill>
            </a:endParaRPr>
          </a:p>
        </p:txBody>
      </p:sp>
      <p:sp>
        <p:nvSpPr>
          <p:cNvPr id="3" name="Content Placeholder 2"/>
          <p:cNvSpPr>
            <a:spLocks noGrp="1"/>
          </p:cNvSpPr>
          <p:nvPr>
            <p:ph idx="1"/>
          </p:nvPr>
        </p:nvSpPr>
        <p:spPr>
          <a:xfrm>
            <a:off x="449177" y="1985963"/>
            <a:ext cx="9609223" cy="5574564"/>
          </a:xfrm>
        </p:spPr>
        <p:txBody>
          <a:bodyPr>
            <a:normAutofit fontScale="55000" lnSpcReduction="20000"/>
          </a:bodyPr>
          <a:lstStyle/>
          <a:p>
            <a:pPr marL="130175" indent="0">
              <a:buNone/>
            </a:pPr>
            <a:r>
              <a:rPr lang="en-US" dirty="0"/>
              <a:t>$ </a:t>
            </a:r>
            <a:r>
              <a:rPr lang="en-US" dirty="0" err="1"/>
              <a:t>nslookup</a:t>
            </a:r>
            <a:r>
              <a:rPr lang="en-US" dirty="0"/>
              <a:t> www.nytimes.com</a:t>
            </a:r>
          </a:p>
          <a:p>
            <a:pPr marL="130175" indent="0">
              <a:buNone/>
            </a:pPr>
            <a:r>
              <a:rPr lang="en-US" dirty="0" smtClean="0"/>
              <a:t>Name</a:t>
            </a:r>
            <a:r>
              <a:rPr lang="en-US" dirty="0"/>
              <a:t>:    www.gtm.nytimes.com</a:t>
            </a:r>
          </a:p>
          <a:p>
            <a:pPr marL="130175" indent="0">
              <a:buNone/>
            </a:pPr>
            <a:r>
              <a:rPr lang="en-US" dirty="0"/>
              <a:t>Address:  170.149.168.130</a:t>
            </a:r>
          </a:p>
          <a:p>
            <a:pPr marL="130175" indent="0">
              <a:buNone/>
            </a:pPr>
            <a:r>
              <a:rPr lang="en-US" dirty="0"/>
              <a:t>Aliases:  </a:t>
            </a:r>
            <a:r>
              <a:rPr lang="en-US" dirty="0" smtClean="0">
                <a:hlinkClick r:id="rId3"/>
              </a:rPr>
              <a:t>www.nytimes.com</a:t>
            </a:r>
            <a:endParaRPr lang="en-US" dirty="0" smtClean="0"/>
          </a:p>
          <a:p>
            <a:pPr marL="130175" indent="0">
              <a:buNone/>
            </a:pPr>
            <a:endParaRPr lang="en-US" dirty="0"/>
          </a:p>
          <a:p>
            <a:pPr marL="130175" indent="0">
              <a:buNone/>
            </a:pPr>
            <a:r>
              <a:rPr lang="en-US" dirty="0"/>
              <a:t>tracing path from www.net.princeton.edu to 170.149.168.130 ...</a:t>
            </a:r>
          </a:p>
          <a:p>
            <a:pPr marL="130175" indent="0">
              <a:buNone/>
            </a:pPr>
            <a:r>
              <a:rPr lang="en-US" dirty="0" err="1"/>
              <a:t>traceroute</a:t>
            </a:r>
            <a:r>
              <a:rPr lang="en-US" dirty="0"/>
              <a:t> to 170.149.168.130 (170.149.168.130), 30 hops max, 40 byte packets </a:t>
            </a:r>
            <a:endParaRPr lang="en-US" dirty="0" smtClean="0"/>
          </a:p>
          <a:p>
            <a:pPr marL="130175" indent="0">
              <a:buNone/>
            </a:pPr>
            <a:r>
              <a:rPr lang="en-US" b="1" dirty="0" smtClean="0"/>
              <a:t>1</a:t>
            </a:r>
            <a:r>
              <a:rPr lang="en-US" dirty="0" smtClean="0"/>
              <a:t> </a:t>
            </a:r>
            <a:r>
              <a:rPr lang="en-US" dirty="0"/>
              <a:t>core-87-router (128.112.128.2) 0.607 ms 0.376 ms 0.572 ms </a:t>
            </a:r>
            <a:endParaRPr lang="en-US" dirty="0" smtClean="0"/>
          </a:p>
          <a:p>
            <a:pPr marL="130175" indent="0">
              <a:buNone/>
            </a:pPr>
            <a:r>
              <a:rPr lang="en-US" b="1" dirty="0" smtClean="0"/>
              <a:t>2</a:t>
            </a:r>
            <a:r>
              <a:rPr lang="en-US" dirty="0" smtClean="0"/>
              <a:t> </a:t>
            </a:r>
            <a:r>
              <a:rPr lang="en-US" dirty="0"/>
              <a:t>border-87-router (128.112.12.142) 0.461 </a:t>
            </a:r>
            <a:r>
              <a:rPr lang="en-US" dirty="0" err="1"/>
              <a:t>ms</a:t>
            </a:r>
            <a:r>
              <a:rPr lang="en-US" dirty="0"/>
              <a:t> 0.351 </a:t>
            </a:r>
            <a:r>
              <a:rPr lang="en-US" dirty="0" err="1"/>
              <a:t>ms</a:t>
            </a:r>
            <a:r>
              <a:rPr lang="en-US" dirty="0"/>
              <a:t> 0.333 </a:t>
            </a:r>
            <a:r>
              <a:rPr lang="en-US" dirty="0" err="1"/>
              <a:t>ms</a:t>
            </a:r>
            <a:r>
              <a:rPr lang="en-US" dirty="0"/>
              <a:t> </a:t>
            </a:r>
            <a:endParaRPr lang="en-US" dirty="0" smtClean="0"/>
          </a:p>
          <a:p>
            <a:pPr marL="130175" indent="0">
              <a:buNone/>
            </a:pPr>
            <a:r>
              <a:rPr lang="en-US" b="1" dirty="0" smtClean="0"/>
              <a:t>3</a:t>
            </a:r>
            <a:r>
              <a:rPr lang="en-US" dirty="0" smtClean="0"/>
              <a:t> </a:t>
            </a:r>
            <a:r>
              <a:rPr lang="en-US" dirty="0"/>
              <a:t>te0-0-1-1.204.rcr12.phl03.atlas.cogentco.com (38.122.150.1) 3.356 </a:t>
            </a:r>
            <a:r>
              <a:rPr lang="en-US" dirty="0" err="1"/>
              <a:t>ms</a:t>
            </a:r>
            <a:r>
              <a:rPr lang="en-US" dirty="0"/>
              <a:t> 3.337 </a:t>
            </a:r>
            <a:r>
              <a:rPr lang="en-US" dirty="0" err="1"/>
              <a:t>ms</a:t>
            </a:r>
            <a:r>
              <a:rPr lang="en-US" dirty="0"/>
              <a:t> 3.263 </a:t>
            </a:r>
            <a:r>
              <a:rPr lang="en-US" dirty="0" err="1"/>
              <a:t>ms</a:t>
            </a:r>
            <a:r>
              <a:rPr lang="en-US" dirty="0"/>
              <a:t> </a:t>
            </a:r>
            <a:endParaRPr lang="en-US" dirty="0" smtClean="0"/>
          </a:p>
          <a:p>
            <a:pPr marL="130175" indent="0">
              <a:buNone/>
            </a:pPr>
            <a:r>
              <a:rPr lang="en-US" b="1" dirty="0" smtClean="0"/>
              <a:t>4</a:t>
            </a:r>
            <a:r>
              <a:rPr lang="en-US" dirty="0" smtClean="0"/>
              <a:t> </a:t>
            </a:r>
            <a:r>
              <a:rPr lang="en-US" dirty="0"/>
              <a:t>te2-8.ccr01.phl01.atlas.cogentco.com (154.54.27.117) 2.972 </a:t>
            </a:r>
            <a:r>
              <a:rPr lang="en-US" dirty="0" err="1"/>
              <a:t>ms</a:t>
            </a:r>
            <a:r>
              <a:rPr lang="en-US" dirty="0"/>
              <a:t> </a:t>
            </a:r>
            <a:r>
              <a:rPr lang="en-US" dirty="0" smtClean="0"/>
              <a:t>te4-3.ccr01.phl01.atlas.cogentco.com </a:t>
            </a:r>
            <a:r>
              <a:rPr lang="en-US" dirty="0"/>
              <a:t>(66.28.4.233) 2.892 </a:t>
            </a:r>
            <a:r>
              <a:rPr lang="en-US" dirty="0" err="1"/>
              <a:t>ms</a:t>
            </a:r>
            <a:r>
              <a:rPr lang="en-US" dirty="0"/>
              <a:t> 2.806 </a:t>
            </a:r>
            <a:r>
              <a:rPr lang="en-US" dirty="0" err="1"/>
              <a:t>ms</a:t>
            </a:r>
            <a:r>
              <a:rPr lang="en-US" dirty="0"/>
              <a:t> </a:t>
            </a:r>
            <a:endParaRPr lang="en-US" dirty="0" smtClean="0"/>
          </a:p>
          <a:p>
            <a:pPr marL="130175" indent="0">
              <a:buNone/>
            </a:pPr>
            <a:r>
              <a:rPr lang="en-US" b="1" dirty="0" smtClean="0"/>
              <a:t>5</a:t>
            </a:r>
            <a:r>
              <a:rPr lang="en-US" dirty="0" smtClean="0"/>
              <a:t> </a:t>
            </a:r>
            <a:r>
              <a:rPr lang="en-US" dirty="0"/>
              <a:t>te0-0-0-19.mpd21.jfk02.atlas.cogentco.com (154.54.2.110) 5.810 </a:t>
            </a:r>
            <a:r>
              <a:rPr lang="en-US" dirty="0" err="1"/>
              <a:t>ms</a:t>
            </a:r>
            <a:r>
              <a:rPr lang="en-US" dirty="0"/>
              <a:t> te0-0-0-7.ccr22.jfk02.atlas.cogentco.com (154.54.31.53) 5.974 </a:t>
            </a:r>
            <a:r>
              <a:rPr lang="en-US" dirty="0" err="1"/>
              <a:t>ms</a:t>
            </a:r>
            <a:r>
              <a:rPr lang="en-US" dirty="0"/>
              <a:t> te0-0-0-19.mpd21.jfk02.atlas.cogentco.com (154.54.2.110) 5.927 </a:t>
            </a:r>
            <a:r>
              <a:rPr lang="en-US" dirty="0" err="1"/>
              <a:t>ms</a:t>
            </a:r>
            <a:r>
              <a:rPr lang="en-US" dirty="0"/>
              <a:t> </a:t>
            </a:r>
            <a:endParaRPr lang="en-US" dirty="0" smtClean="0"/>
          </a:p>
          <a:p>
            <a:pPr marL="130175" indent="0">
              <a:buNone/>
            </a:pPr>
            <a:r>
              <a:rPr lang="en-US" b="1" dirty="0" smtClean="0"/>
              <a:t>6</a:t>
            </a:r>
            <a:r>
              <a:rPr lang="en-US" dirty="0" smtClean="0"/>
              <a:t> </a:t>
            </a:r>
            <a:r>
              <a:rPr lang="en-US" dirty="0"/>
              <a:t>be2057.ccr21.jfk10.atlas.cogentco.com (154.54.80.178) 6.162 </a:t>
            </a:r>
            <a:r>
              <a:rPr lang="en-US" dirty="0" err="1"/>
              <a:t>ms</a:t>
            </a:r>
            <a:r>
              <a:rPr lang="en-US" dirty="0"/>
              <a:t> be2056.ccr21.jfk10.atlas.cogentco.com (154.54.44.218) 6.255 </a:t>
            </a:r>
            <a:r>
              <a:rPr lang="en-US" dirty="0" err="1"/>
              <a:t>ms</a:t>
            </a:r>
            <a:r>
              <a:rPr lang="en-US" dirty="0"/>
              <a:t> be2059.ccr21.jfk10.atlas.cogentco.com (154.54.1.222) 6.788 </a:t>
            </a:r>
            <a:r>
              <a:rPr lang="en-US" dirty="0" err="1"/>
              <a:t>ms</a:t>
            </a:r>
            <a:r>
              <a:rPr lang="en-US" dirty="0"/>
              <a:t> </a:t>
            </a:r>
            <a:endParaRPr lang="en-US" dirty="0" smtClean="0"/>
          </a:p>
          <a:p>
            <a:pPr marL="130175" indent="0">
              <a:buNone/>
            </a:pPr>
            <a:r>
              <a:rPr lang="en-US" b="1" dirty="0" smtClean="0"/>
              <a:t>7</a:t>
            </a:r>
            <a:r>
              <a:rPr lang="en-US" dirty="0" smtClean="0"/>
              <a:t> </a:t>
            </a:r>
            <a:r>
              <a:rPr lang="en-US" dirty="0"/>
              <a:t>level3.ord03.atlas.cogentco.com (154.54.13.10) 5.724 </a:t>
            </a:r>
            <a:r>
              <a:rPr lang="en-US" dirty="0" err="1"/>
              <a:t>ms</a:t>
            </a:r>
            <a:r>
              <a:rPr lang="en-US" dirty="0"/>
              <a:t> 7.982 </a:t>
            </a:r>
            <a:r>
              <a:rPr lang="en-US" dirty="0" err="1"/>
              <a:t>ms</a:t>
            </a:r>
            <a:r>
              <a:rPr lang="en-US" dirty="0"/>
              <a:t> 5.682 </a:t>
            </a:r>
            <a:r>
              <a:rPr lang="en-US" dirty="0" err="1"/>
              <a:t>ms</a:t>
            </a:r>
            <a:r>
              <a:rPr lang="en-US" dirty="0"/>
              <a:t> </a:t>
            </a:r>
            <a:endParaRPr lang="en-US" dirty="0" smtClean="0"/>
          </a:p>
          <a:p>
            <a:pPr marL="130175" indent="0">
              <a:buNone/>
            </a:pPr>
            <a:r>
              <a:rPr lang="en-US" b="1" dirty="0" smtClean="0"/>
              <a:t>8</a:t>
            </a:r>
            <a:r>
              <a:rPr lang="en-US" dirty="0" smtClean="0"/>
              <a:t> </a:t>
            </a:r>
            <a:r>
              <a:rPr lang="en-US" dirty="0"/>
              <a:t>ae2.cr1.lga5.us.above.net (64.125.31.213) 7.682 </a:t>
            </a:r>
            <a:r>
              <a:rPr lang="en-US" dirty="0" err="1"/>
              <a:t>ms</a:t>
            </a:r>
            <a:r>
              <a:rPr lang="en-US" dirty="0"/>
              <a:t> 6.972 </a:t>
            </a:r>
            <a:r>
              <a:rPr lang="en-US" dirty="0" err="1"/>
              <a:t>ms</a:t>
            </a:r>
            <a:r>
              <a:rPr lang="en-US" dirty="0"/>
              <a:t> 5.903 </a:t>
            </a:r>
            <a:r>
              <a:rPr lang="en-US" dirty="0" err="1"/>
              <a:t>ms</a:t>
            </a:r>
            <a:r>
              <a:rPr lang="en-US" dirty="0"/>
              <a:t> </a:t>
            </a:r>
            <a:endParaRPr lang="en-US" dirty="0" smtClean="0"/>
          </a:p>
          <a:p>
            <a:pPr marL="130175" indent="0">
              <a:buNone/>
            </a:pPr>
            <a:r>
              <a:rPr lang="en-US" b="1" dirty="0" smtClean="0"/>
              <a:t>9</a:t>
            </a:r>
            <a:r>
              <a:rPr lang="en-US" dirty="0" smtClean="0"/>
              <a:t> </a:t>
            </a:r>
            <a:r>
              <a:rPr lang="en-US" dirty="0"/>
              <a:t>xe-2-2-0.mpr1.ewr1.us.above.net (64.125.27.133) 6.468 </a:t>
            </a:r>
            <a:r>
              <a:rPr lang="en-US" dirty="0" err="1"/>
              <a:t>ms</a:t>
            </a:r>
            <a:r>
              <a:rPr lang="en-US" dirty="0"/>
              <a:t> 7.020 </a:t>
            </a:r>
            <a:r>
              <a:rPr lang="en-US" dirty="0" err="1"/>
              <a:t>ms</a:t>
            </a:r>
            <a:r>
              <a:rPr lang="en-US" dirty="0"/>
              <a:t> 6.360 </a:t>
            </a:r>
            <a:r>
              <a:rPr lang="en-US" dirty="0" err="1"/>
              <a:t>ms</a:t>
            </a:r>
            <a:r>
              <a:rPr lang="en-US" dirty="0"/>
              <a:t> </a:t>
            </a:r>
            <a:endParaRPr lang="en-US" dirty="0" smtClean="0"/>
          </a:p>
          <a:p>
            <a:pPr marL="130175" indent="0">
              <a:buNone/>
            </a:pPr>
            <a:r>
              <a:rPr lang="en-US" b="1" dirty="0" smtClean="0"/>
              <a:t>10</a:t>
            </a:r>
            <a:r>
              <a:rPr lang="en-US" dirty="0" smtClean="0"/>
              <a:t> </a:t>
            </a:r>
            <a:r>
              <a:rPr lang="en-US" dirty="0"/>
              <a:t>xe-0-0-0.mpr1.ewr4.us.above.net (64.125.25.246) 6.607 </a:t>
            </a:r>
            <a:r>
              <a:rPr lang="en-US" dirty="0" err="1"/>
              <a:t>ms</a:t>
            </a:r>
            <a:r>
              <a:rPr lang="en-US" dirty="0"/>
              <a:t> 6.565 </a:t>
            </a:r>
            <a:r>
              <a:rPr lang="en-US" dirty="0" err="1"/>
              <a:t>ms</a:t>
            </a:r>
            <a:r>
              <a:rPr lang="en-US" dirty="0"/>
              <a:t> 6.683 </a:t>
            </a:r>
            <a:r>
              <a:rPr lang="en-US" dirty="0" err="1"/>
              <a:t>ms</a:t>
            </a:r>
            <a:r>
              <a:rPr lang="en-US" dirty="0"/>
              <a:t> </a:t>
            </a:r>
            <a:endParaRPr lang="en-US" dirty="0" smtClean="0"/>
          </a:p>
          <a:p>
            <a:pPr marL="130175" indent="0">
              <a:buNone/>
            </a:pPr>
            <a:r>
              <a:rPr lang="en-US" b="1" dirty="0" smtClean="0"/>
              <a:t>11</a:t>
            </a:r>
            <a:r>
              <a:rPr lang="en-US" dirty="0" smtClean="0"/>
              <a:t> </a:t>
            </a:r>
            <a:r>
              <a:rPr lang="en-US" dirty="0"/>
              <a:t>64.125.173.70.t01646-03.above.net (64.125.173.70) 6.726 </a:t>
            </a:r>
            <a:r>
              <a:rPr lang="en-US" dirty="0" err="1"/>
              <a:t>ms</a:t>
            </a:r>
            <a:r>
              <a:rPr lang="en-US" dirty="0"/>
              <a:t> 6.786 </a:t>
            </a:r>
            <a:r>
              <a:rPr lang="en-US" dirty="0" err="1"/>
              <a:t>ms</a:t>
            </a:r>
            <a:r>
              <a:rPr lang="en-US" dirty="0"/>
              <a:t> 22.894 </a:t>
            </a:r>
            <a:r>
              <a:rPr lang="en-US" dirty="0" err="1"/>
              <a:t>ms</a:t>
            </a:r>
            <a:r>
              <a:rPr lang="en-US" dirty="0"/>
              <a:t> </a:t>
            </a:r>
            <a:endParaRPr lang="en-US" dirty="0" smtClean="0"/>
          </a:p>
          <a:p>
            <a:pPr marL="130175" indent="0">
              <a:buNone/>
            </a:pPr>
            <a:r>
              <a:rPr lang="en-US" b="1" dirty="0" smtClean="0"/>
              <a:t>12</a:t>
            </a:r>
            <a:r>
              <a:rPr lang="en-US" dirty="0" smtClean="0"/>
              <a:t> </a:t>
            </a:r>
            <a:r>
              <a:rPr lang="en-US" dirty="0"/>
              <a:t>170.149.168.130 (170.149.168.130) 6.902 </a:t>
            </a:r>
            <a:r>
              <a:rPr lang="en-US" dirty="0" err="1"/>
              <a:t>ms</a:t>
            </a:r>
            <a:r>
              <a:rPr lang="en-US" dirty="0"/>
              <a:t> 7.259 </a:t>
            </a:r>
            <a:r>
              <a:rPr lang="en-US" dirty="0" err="1"/>
              <a:t>ms</a:t>
            </a:r>
            <a:r>
              <a:rPr lang="en-US" dirty="0"/>
              <a:t> 9.523 </a:t>
            </a:r>
            <a:r>
              <a:rPr lang="en-US" dirty="0" err="1"/>
              <a:t>ms</a:t>
            </a:r>
            <a:r>
              <a:rPr lang="en-US" dirty="0"/>
              <a:t> </a:t>
            </a:r>
            <a:endParaRPr lang="en-US" dirty="0" smtClean="0"/>
          </a:p>
          <a:p>
            <a:pPr marL="130175" indent="0">
              <a:buNone/>
            </a:pPr>
            <a:endParaRPr lang="en-US" dirty="0"/>
          </a:p>
          <a:p>
            <a:pPr marL="130175" indent="0">
              <a:buNone/>
            </a:pPr>
            <a:r>
              <a:rPr lang="en-US" dirty="0" smtClean="0"/>
              <a:t>Done</a:t>
            </a:r>
            <a:r>
              <a:rPr lang="en-US" dirty="0"/>
              <a:t>.</a:t>
            </a:r>
          </a:p>
        </p:txBody>
      </p:sp>
      <p:sp>
        <p:nvSpPr>
          <p:cNvPr id="4" name="Slide Number Placeholder 3"/>
          <p:cNvSpPr>
            <a:spLocks noGrp="1"/>
          </p:cNvSpPr>
          <p:nvPr>
            <p:ph type="sldNum" sz="quarter" idx="10"/>
          </p:nvPr>
        </p:nvSpPr>
        <p:spPr/>
        <p:txBody>
          <a:bodyPr/>
          <a:lstStyle/>
          <a:p>
            <a:fld id="{E868FC65-E3BE-574C-AF7C-54ADBC4916D9}" type="slidenum">
              <a:rPr lang="en-US" smtClean="0"/>
              <a:pPr/>
              <a:t>8</a:t>
            </a:fld>
            <a:endParaRPr lang="en-US"/>
          </a:p>
        </p:txBody>
      </p:sp>
    </p:spTree>
    <p:extLst>
      <p:ext uri="{BB962C8B-B14F-4D97-AF65-F5344CB8AC3E}">
        <p14:creationId xmlns:p14="http://schemas.microsoft.com/office/powerpoint/2010/main" xmlns="" val="4062101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531195"/>
          </a:xfrm>
        </p:spPr>
        <p:txBody>
          <a:bodyPr>
            <a:normAutofit fontScale="90000"/>
          </a:bodyPr>
          <a:lstStyle/>
          <a:p>
            <a:r>
              <a:rPr lang="en-US" dirty="0" smtClean="0"/>
              <a:t>traceroute.org </a:t>
            </a:r>
            <a:br>
              <a:rPr lang="en-US" dirty="0" smtClean="0"/>
            </a:br>
            <a:r>
              <a:rPr lang="en-US" sz="3100" dirty="0" smtClean="0">
                <a:solidFill>
                  <a:srgbClr val="000000"/>
                </a:solidFill>
              </a:rPr>
              <a:t>Example not reaching final destination. Firewall blocking ICMP?</a:t>
            </a:r>
            <a:endParaRPr lang="en-US" sz="3100" dirty="0">
              <a:solidFill>
                <a:srgbClr val="000000"/>
              </a:solidFill>
            </a:endParaRPr>
          </a:p>
        </p:txBody>
      </p:sp>
      <p:sp>
        <p:nvSpPr>
          <p:cNvPr id="3" name="Content Placeholder 2"/>
          <p:cNvSpPr>
            <a:spLocks noGrp="1"/>
          </p:cNvSpPr>
          <p:nvPr>
            <p:ph idx="1"/>
          </p:nvPr>
        </p:nvSpPr>
        <p:spPr>
          <a:xfrm>
            <a:off x="449177" y="2694799"/>
            <a:ext cx="8885237" cy="4865727"/>
          </a:xfrm>
        </p:spPr>
        <p:txBody>
          <a:bodyPr>
            <a:normAutofit fontScale="47500" lnSpcReduction="20000"/>
          </a:bodyPr>
          <a:lstStyle/>
          <a:p>
            <a:pPr marL="130175" indent="0">
              <a:buNone/>
            </a:pPr>
            <a:r>
              <a:rPr lang="en-US" dirty="0"/>
              <a:t>$ </a:t>
            </a:r>
            <a:r>
              <a:rPr lang="en-US" dirty="0" err="1"/>
              <a:t>nslookup</a:t>
            </a:r>
            <a:r>
              <a:rPr lang="en-US" dirty="0"/>
              <a:t> www.comcast.com</a:t>
            </a:r>
          </a:p>
          <a:p>
            <a:pPr marL="130175" indent="0">
              <a:buNone/>
            </a:pPr>
            <a:r>
              <a:rPr lang="en-US" dirty="0" smtClean="0"/>
              <a:t>Name</a:t>
            </a:r>
            <a:r>
              <a:rPr lang="en-US" dirty="0"/>
              <a:t>:    www-prd.g.comcast.com</a:t>
            </a:r>
          </a:p>
          <a:p>
            <a:pPr marL="130175" indent="0">
              <a:buNone/>
            </a:pPr>
            <a:r>
              <a:rPr lang="en-US" dirty="0"/>
              <a:t>Address:  68.87.29.59</a:t>
            </a:r>
          </a:p>
          <a:p>
            <a:pPr marL="130175" indent="0">
              <a:buNone/>
            </a:pPr>
            <a:r>
              <a:rPr lang="en-US" dirty="0"/>
              <a:t>Aliases:  www.comcast.com</a:t>
            </a:r>
          </a:p>
          <a:p>
            <a:pPr marL="130175" indent="0">
              <a:buNone/>
            </a:pPr>
            <a:endParaRPr lang="en-US" dirty="0" smtClean="0"/>
          </a:p>
          <a:p>
            <a:pPr marL="130175" indent="0">
              <a:buNone/>
            </a:pPr>
            <a:r>
              <a:rPr lang="en-US" dirty="0"/>
              <a:t>tracing path from www.net.princeton.edu to 68.87.29.59 ...</a:t>
            </a:r>
          </a:p>
          <a:p>
            <a:pPr marL="130175" indent="0">
              <a:buNone/>
            </a:pPr>
            <a:r>
              <a:rPr lang="en-US" dirty="0" err="1"/>
              <a:t>traceroute</a:t>
            </a:r>
            <a:r>
              <a:rPr lang="en-US" dirty="0"/>
              <a:t> to 68.87.29.59 (68.87.29.59), 30 hops max, 40 byte packets </a:t>
            </a:r>
            <a:endParaRPr lang="en-US" dirty="0" smtClean="0"/>
          </a:p>
          <a:p>
            <a:pPr marL="130175" indent="0">
              <a:buNone/>
            </a:pPr>
            <a:r>
              <a:rPr lang="en-US" b="1" dirty="0" smtClean="0"/>
              <a:t>1</a:t>
            </a:r>
            <a:r>
              <a:rPr lang="en-US" dirty="0" smtClean="0"/>
              <a:t> </a:t>
            </a:r>
            <a:r>
              <a:rPr lang="en-US" dirty="0"/>
              <a:t>core-87-router (128.112.128.2) 0.688 </a:t>
            </a:r>
            <a:r>
              <a:rPr lang="en-US" dirty="0" err="1"/>
              <a:t>ms</a:t>
            </a:r>
            <a:r>
              <a:rPr lang="en-US" dirty="0"/>
              <a:t> 0.533 </a:t>
            </a:r>
            <a:r>
              <a:rPr lang="en-US" dirty="0" err="1"/>
              <a:t>ms</a:t>
            </a:r>
            <a:r>
              <a:rPr lang="en-US" dirty="0"/>
              <a:t> 0.459 </a:t>
            </a:r>
            <a:r>
              <a:rPr lang="en-US" dirty="0" err="1"/>
              <a:t>ms</a:t>
            </a:r>
            <a:r>
              <a:rPr lang="en-US" dirty="0"/>
              <a:t> </a:t>
            </a:r>
            <a:endParaRPr lang="en-US" dirty="0" smtClean="0"/>
          </a:p>
          <a:p>
            <a:pPr marL="130175" indent="0">
              <a:buNone/>
            </a:pPr>
            <a:r>
              <a:rPr lang="en-US" b="1" dirty="0" smtClean="0"/>
              <a:t>2</a:t>
            </a:r>
            <a:r>
              <a:rPr lang="en-US" dirty="0" smtClean="0"/>
              <a:t> </a:t>
            </a:r>
            <a:r>
              <a:rPr lang="en-US" dirty="0"/>
              <a:t>border-87-router (128.112.12.142) 0.558 </a:t>
            </a:r>
            <a:r>
              <a:rPr lang="en-US" dirty="0" err="1"/>
              <a:t>ms</a:t>
            </a:r>
            <a:r>
              <a:rPr lang="en-US" dirty="0"/>
              <a:t> 0.463 </a:t>
            </a:r>
            <a:r>
              <a:rPr lang="en-US" dirty="0" err="1"/>
              <a:t>ms</a:t>
            </a:r>
            <a:r>
              <a:rPr lang="en-US" dirty="0"/>
              <a:t> 0.365 </a:t>
            </a:r>
            <a:r>
              <a:rPr lang="en-US" dirty="0" err="1"/>
              <a:t>ms</a:t>
            </a:r>
            <a:r>
              <a:rPr lang="en-US" dirty="0"/>
              <a:t> </a:t>
            </a:r>
            <a:endParaRPr lang="en-US" dirty="0" smtClean="0"/>
          </a:p>
          <a:p>
            <a:pPr marL="130175" indent="0">
              <a:buNone/>
            </a:pPr>
            <a:r>
              <a:rPr lang="en-US" b="1" dirty="0" smtClean="0"/>
              <a:t>3</a:t>
            </a:r>
            <a:r>
              <a:rPr lang="en-US" dirty="0" smtClean="0"/>
              <a:t> </a:t>
            </a:r>
            <a:r>
              <a:rPr lang="en-US" dirty="0"/>
              <a:t>63-138-53-73.customer.static.ip.paetec.net (63.138.53.73) 3.184 </a:t>
            </a:r>
            <a:r>
              <a:rPr lang="en-US" dirty="0" err="1"/>
              <a:t>ms</a:t>
            </a:r>
            <a:r>
              <a:rPr lang="en-US" dirty="0"/>
              <a:t> 3.077 </a:t>
            </a:r>
            <a:r>
              <a:rPr lang="en-US" dirty="0" err="1"/>
              <a:t>ms</a:t>
            </a:r>
            <a:r>
              <a:rPr lang="en-US" dirty="0"/>
              <a:t> 3.029 </a:t>
            </a:r>
            <a:r>
              <a:rPr lang="en-US" dirty="0" err="1"/>
              <a:t>ms</a:t>
            </a:r>
            <a:r>
              <a:rPr lang="en-US" dirty="0"/>
              <a:t> </a:t>
            </a:r>
            <a:endParaRPr lang="en-US" dirty="0" smtClean="0"/>
          </a:p>
          <a:p>
            <a:pPr marL="130175" indent="0">
              <a:buNone/>
            </a:pPr>
            <a:r>
              <a:rPr lang="en-US" b="1" dirty="0" smtClean="0"/>
              <a:t>4</a:t>
            </a:r>
            <a:r>
              <a:rPr lang="en-US" dirty="0" smtClean="0"/>
              <a:t> </a:t>
            </a:r>
            <a:r>
              <a:rPr lang="en-US" dirty="0"/>
              <a:t>TE-0-1-0-0.NYCMNYBXH71CR03.paetec.net (67.151.33.20) 4.150 </a:t>
            </a:r>
            <a:r>
              <a:rPr lang="en-US" dirty="0" err="1"/>
              <a:t>ms</a:t>
            </a:r>
            <a:r>
              <a:rPr lang="en-US" dirty="0"/>
              <a:t> 4.081 </a:t>
            </a:r>
            <a:r>
              <a:rPr lang="en-US" dirty="0" err="1"/>
              <a:t>ms</a:t>
            </a:r>
            <a:r>
              <a:rPr lang="en-US" dirty="0"/>
              <a:t> 7.660 </a:t>
            </a:r>
            <a:r>
              <a:rPr lang="en-US" dirty="0" err="1"/>
              <a:t>ms</a:t>
            </a:r>
            <a:r>
              <a:rPr lang="en-US" dirty="0"/>
              <a:t> </a:t>
            </a:r>
            <a:endParaRPr lang="en-US" dirty="0" smtClean="0"/>
          </a:p>
          <a:p>
            <a:pPr marL="130175" indent="0">
              <a:buNone/>
            </a:pPr>
            <a:r>
              <a:rPr lang="en-US" b="1" dirty="0" smtClean="0"/>
              <a:t>5</a:t>
            </a:r>
            <a:r>
              <a:rPr lang="en-US" dirty="0" smtClean="0"/>
              <a:t> </a:t>
            </a:r>
            <a:r>
              <a:rPr lang="en-US" dirty="0"/>
              <a:t>BE1.nycmny83iy6ig02.paetec.net (169.130.82.126) 6.055 </a:t>
            </a:r>
            <a:r>
              <a:rPr lang="en-US" dirty="0" err="1"/>
              <a:t>ms</a:t>
            </a:r>
            <a:r>
              <a:rPr lang="en-US" dirty="0"/>
              <a:t> 5.494 </a:t>
            </a:r>
            <a:r>
              <a:rPr lang="en-US" dirty="0" err="1"/>
              <a:t>ms</a:t>
            </a:r>
            <a:r>
              <a:rPr lang="en-US" dirty="0"/>
              <a:t> 3.703 </a:t>
            </a:r>
            <a:r>
              <a:rPr lang="en-US" dirty="0" err="1"/>
              <a:t>ms</a:t>
            </a:r>
            <a:r>
              <a:rPr lang="en-US" dirty="0"/>
              <a:t> </a:t>
            </a:r>
            <a:endParaRPr lang="en-US" dirty="0" smtClean="0"/>
          </a:p>
          <a:p>
            <a:pPr marL="130175" indent="0">
              <a:buNone/>
            </a:pPr>
            <a:r>
              <a:rPr lang="en-US" b="1" dirty="0" smtClean="0"/>
              <a:t>6</a:t>
            </a:r>
            <a:r>
              <a:rPr lang="en-US" dirty="0" smtClean="0"/>
              <a:t> </a:t>
            </a:r>
            <a:r>
              <a:rPr lang="en-US" dirty="0"/>
              <a:t>146.82.34.141 (146.82.34.141) 3.224 </a:t>
            </a:r>
            <a:r>
              <a:rPr lang="en-US" dirty="0" err="1"/>
              <a:t>ms</a:t>
            </a:r>
            <a:r>
              <a:rPr lang="en-US" dirty="0"/>
              <a:t> 6.536 </a:t>
            </a:r>
            <a:r>
              <a:rPr lang="en-US" dirty="0" err="1"/>
              <a:t>ms</a:t>
            </a:r>
            <a:r>
              <a:rPr lang="en-US" dirty="0"/>
              <a:t> 3.240 </a:t>
            </a:r>
            <a:r>
              <a:rPr lang="en-US" dirty="0" err="1"/>
              <a:t>ms</a:t>
            </a:r>
            <a:r>
              <a:rPr lang="en-US" dirty="0"/>
              <a:t> </a:t>
            </a:r>
            <a:endParaRPr lang="en-US" dirty="0" smtClean="0"/>
          </a:p>
          <a:p>
            <a:pPr marL="130175" indent="0">
              <a:buNone/>
            </a:pPr>
            <a:r>
              <a:rPr lang="en-US" b="1" dirty="0" smtClean="0"/>
              <a:t>7</a:t>
            </a:r>
            <a:r>
              <a:rPr lang="en-US" dirty="0" smtClean="0"/>
              <a:t> </a:t>
            </a:r>
            <a:r>
              <a:rPr lang="en-US" dirty="0"/>
              <a:t>vlan70.csw2.NewYork1.Level3.net (4.69.155.126) 3.515 </a:t>
            </a:r>
            <a:r>
              <a:rPr lang="en-US" dirty="0" err="1"/>
              <a:t>ms</a:t>
            </a:r>
            <a:r>
              <a:rPr lang="en-US" dirty="0"/>
              <a:t> vlan60.csw1.NewYork1.Level3.net (4.69.155.62) 3.630 </a:t>
            </a:r>
            <a:r>
              <a:rPr lang="en-US" dirty="0" err="1"/>
              <a:t>ms</a:t>
            </a:r>
            <a:r>
              <a:rPr lang="en-US" dirty="0"/>
              <a:t> 5.913 </a:t>
            </a:r>
            <a:r>
              <a:rPr lang="en-US" dirty="0" err="1"/>
              <a:t>ms</a:t>
            </a:r>
            <a:r>
              <a:rPr lang="en-US" dirty="0"/>
              <a:t> </a:t>
            </a:r>
            <a:endParaRPr lang="en-US" dirty="0" smtClean="0"/>
          </a:p>
          <a:p>
            <a:pPr marL="130175" indent="0">
              <a:buNone/>
            </a:pPr>
            <a:r>
              <a:rPr lang="en-US" b="1" dirty="0" smtClean="0"/>
              <a:t>8</a:t>
            </a:r>
            <a:r>
              <a:rPr lang="en-US" dirty="0" smtClean="0"/>
              <a:t> </a:t>
            </a:r>
            <a:r>
              <a:rPr lang="en-US" dirty="0"/>
              <a:t>* * * </a:t>
            </a:r>
            <a:endParaRPr lang="en-US" dirty="0" smtClean="0"/>
          </a:p>
          <a:p>
            <a:pPr marL="130175" indent="0">
              <a:buNone/>
            </a:pPr>
            <a:r>
              <a:rPr lang="en-US" b="1" dirty="0" smtClean="0"/>
              <a:t>9</a:t>
            </a:r>
            <a:r>
              <a:rPr lang="en-US" dirty="0" smtClean="0"/>
              <a:t> </a:t>
            </a:r>
            <a:r>
              <a:rPr lang="en-US" dirty="0"/>
              <a:t>* * * </a:t>
            </a:r>
            <a:endParaRPr lang="en-US" dirty="0" smtClean="0"/>
          </a:p>
          <a:p>
            <a:pPr marL="130175" indent="0">
              <a:buNone/>
            </a:pPr>
            <a:r>
              <a:rPr lang="en-US" b="1" dirty="0" smtClean="0"/>
              <a:t>10</a:t>
            </a:r>
            <a:r>
              <a:rPr lang="en-US" dirty="0" smtClean="0"/>
              <a:t> </a:t>
            </a:r>
            <a:r>
              <a:rPr lang="en-US" dirty="0"/>
              <a:t>ae-1-51.edge1.NewYork2.Level3.net (4.69.138.194) 3.520 </a:t>
            </a:r>
            <a:r>
              <a:rPr lang="en-US" dirty="0" err="1"/>
              <a:t>ms</a:t>
            </a:r>
            <a:r>
              <a:rPr lang="en-US" dirty="0"/>
              <a:t> ae-2-52.edge1.NewYork2.Level3.net (4.69.138.226) 3.454 </a:t>
            </a:r>
            <a:r>
              <a:rPr lang="en-US" dirty="0" err="1"/>
              <a:t>ms</a:t>
            </a:r>
            <a:r>
              <a:rPr lang="en-US" dirty="0"/>
              <a:t> 3.617 </a:t>
            </a:r>
            <a:r>
              <a:rPr lang="en-US" dirty="0" err="1"/>
              <a:t>ms</a:t>
            </a:r>
            <a:r>
              <a:rPr lang="en-US" dirty="0"/>
              <a:t> </a:t>
            </a:r>
            <a:endParaRPr lang="en-US" dirty="0" smtClean="0"/>
          </a:p>
          <a:p>
            <a:pPr marL="130175" indent="0">
              <a:buNone/>
            </a:pPr>
            <a:r>
              <a:rPr lang="en-US" b="1" dirty="0" smtClean="0"/>
              <a:t>11</a:t>
            </a:r>
            <a:r>
              <a:rPr lang="en-US" dirty="0" smtClean="0"/>
              <a:t> </a:t>
            </a:r>
            <a:r>
              <a:rPr lang="en-US" dirty="0"/>
              <a:t>comcast-level3.NewYork2.level3.net (4.68.127.2) 7.691 </a:t>
            </a:r>
            <a:r>
              <a:rPr lang="en-US" dirty="0" err="1"/>
              <a:t>ms</a:t>
            </a:r>
            <a:r>
              <a:rPr lang="en-US" dirty="0"/>
              <a:t> 7.852 </a:t>
            </a:r>
            <a:r>
              <a:rPr lang="en-US" dirty="0" err="1"/>
              <a:t>ms</a:t>
            </a:r>
            <a:r>
              <a:rPr lang="en-US" dirty="0"/>
              <a:t> 7.976 </a:t>
            </a:r>
            <a:r>
              <a:rPr lang="en-US" dirty="0" err="1"/>
              <a:t>ms</a:t>
            </a:r>
            <a:r>
              <a:rPr lang="en-US" dirty="0"/>
              <a:t> </a:t>
            </a:r>
            <a:endParaRPr lang="en-US" dirty="0" smtClean="0"/>
          </a:p>
          <a:p>
            <a:pPr marL="130175" indent="0">
              <a:buNone/>
            </a:pPr>
            <a:r>
              <a:rPr lang="en-US" b="1" dirty="0" smtClean="0"/>
              <a:t>12</a:t>
            </a:r>
            <a:r>
              <a:rPr lang="en-US" dirty="0" smtClean="0"/>
              <a:t> </a:t>
            </a:r>
            <a:r>
              <a:rPr lang="en-US" dirty="0"/>
              <a:t>he-0-2-0-0-ar02-d.westchester.pa.bo.comcast.net (68.86.91.178) 8.009 </a:t>
            </a:r>
            <a:r>
              <a:rPr lang="en-US" dirty="0" err="1"/>
              <a:t>ms</a:t>
            </a:r>
            <a:r>
              <a:rPr lang="en-US" dirty="0"/>
              <a:t> </a:t>
            </a:r>
            <a:r>
              <a:rPr lang="en-US" dirty="0" smtClean="0"/>
              <a:t>11.143 </a:t>
            </a:r>
            <a:r>
              <a:rPr lang="en-US" dirty="0" err="1"/>
              <a:t>ms</a:t>
            </a:r>
            <a:r>
              <a:rPr lang="en-US" dirty="0"/>
              <a:t> 7.904 </a:t>
            </a:r>
            <a:r>
              <a:rPr lang="en-US" dirty="0" err="1"/>
              <a:t>ms</a:t>
            </a:r>
            <a:r>
              <a:rPr lang="en-US" dirty="0"/>
              <a:t> </a:t>
            </a:r>
            <a:endParaRPr lang="en-US" dirty="0" smtClean="0"/>
          </a:p>
          <a:p>
            <a:pPr marL="130175" indent="0">
              <a:buNone/>
            </a:pPr>
            <a:r>
              <a:rPr lang="en-US" b="1" dirty="0" smtClean="0"/>
              <a:t>13</a:t>
            </a:r>
            <a:r>
              <a:rPr lang="en-US" dirty="0" smtClean="0"/>
              <a:t> </a:t>
            </a:r>
            <a:r>
              <a:rPr lang="en-US" dirty="0"/>
              <a:t>te-4-1-ur08-d.westchester.pa.bo.comcast.net (68.85.215.150) 7.944 </a:t>
            </a:r>
            <a:r>
              <a:rPr lang="en-US" dirty="0" err="1"/>
              <a:t>ms</a:t>
            </a:r>
            <a:r>
              <a:rPr lang="en-US" dirty="0"/>
              <a:t> 7.851 </a:t>
            </a:r>
            <a:r>
              <a:rPr lang="en-US" dirty="0" err="1"/>
              <a:t>ms</a:t>
            </a:r>
            <a:r>
              <a:rPr lang="en-US" dirty="0"/>
              <a:t> 7.625 </a:t>
            </a:r>
            <a:r>
              <a:rPr lang="en-US" dirty="0" err="1"/>
              <a:t>ms</a:t>
            </a:r>
            <a:r>
              <a:rPr lang="en-US" dirty="0"/>
              <a:t> </a:t>
            </a:r>
            <a:endParaRPr lang="en-US" dirty="0" smtClean="0"/>
          </a:p>
          <a:p>
            <a:pPr marL="130175" indent="0">
              <a:buNone/>
            </a:pPr>
            <a:r>
              <a:rPr lang="en-US" b="1" dirty="0" smtClean="0"/>
              <a:t>14</a:t>
            </a:r>
            <a:r>
              <a:rPr lang="en-US" dirty="0" smtClean="0"/>
              <a:t> </a:t>
            </a:r>
            <a:r>
              <a:rPr lang="en-US" dirty="0"/>
              <a:t>* * * </a:t>
            </a:r>
            <a:endParaRPr lang="en-US" dirty="0" smtClean="0"/>
          </a:p>
          <a:p>
            <a:pPr marL="130175" indent="0">
              <a:buNone/>
            </a:pPr>
            <a:r>
              <a:rPr lang="en-US" b="1" dirty="0" smtClean="0"/>
              <a:t>15</a:t>
            </a:r>
            <a:r>
              <a:rPr lang="en-US" dirty="0" smtClean="0"/>
              <a:t> </a:t>
            </a:r>
            <a:r>
              <a:rPr lang="en-US" dirty="0"/>
              <a:t>* * * </a:t>
            </a:r>
            <a:endParaRPr lang="en-US" dirty="0" smtClean="0"/>
          </a:p>
          <a:p>
            <a:pPr marL="130175" indent="0">
              <a:buNone/>
            </a:pPr>
            <a:r>
              <a:rPr lang="en-US" b="1" dirty="0" smtClean="0"/>
              <a:t>16</a:t>
            </a:r>
            <a:r>
              <a:rPr lang="en-US" dirty="0" smtClean="0"/>
              <a:t> </a:t>
            </a:r>
            <a:r>
              <a:rPr lang="en-US" dirty="0"/>
              <a:t>* * * </a:t>
            </a:r>
            <a:endParaRPr lang="en-US" dirty="0" smtClean="0"/>
          </a:p>
          <a:p>
            <a:pPr marL="130175" indent="0">
              <a:buNone/>
            </a:pPr>
            <a:r>
              <a:rPr lang="en-US" b="1" dirty="0" smtClean="0"/>
              <a:t>17</a:t>
            </a:r>
            <a:r>
              <a:rPr lang="en-US" dirty="0" smtClean="0"/>
              <a:t> </a:t>
            </a:r>
            <a:r>
              <a:rPr lang="en-US" dirty="0"/>
              <a:t>* * *</a:t>
            </a:r>
          </a:p>
        </p:txBody>
      </p:sp>
      <p:sp>
        <p:nvSpPr>
          <p:cNvPr id="4" name="Slide Number Placeholder 3"/>
          <p:cNvSpPr>
            <a:spLocks noGrp="1"/>
          </p:cNvSpPr>
          <p:nvPr>
            <p:ph type="sldNum" sz="quarter" idx="10"/>
          </p:nvPr>
        </p:nvSpPr>
        <p:spPr/>
        <p:txBody>
          <a:bodyPr/>
          <a:lstStyle/>
          <a:p>
            <a:fld id="{E868FC65-E3BE-574C-AF7C-54ADBC4916D9}" type="slidenum">
              <a:rPr lang="en-US" smtClean="0"/>
              <a:pPr/>
              <a:t>9</a:t>
            </a:fld>
            <a:endParaRPr lang="en-US"/>
          </a:p>
        </p:txBody>
      </p:sp>
    </p:spTree>
    <p:extLst>
      <p:ext uri="{BB962C8B-B14F-4D97-AF65-F5344CB8AC3E}">
        <p14:creationId xmlns:p14="http://schemas.microsoft.com/office/powerpoint/2010/main" xmlns="" val="1657104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sm" len="sm"/>
          <a:tailEnd type="none" w="sm" len="sm"/>
        </a:ln>
        <a:effectLst/>
      </a:spPr>
      <a:bodyPr vert="horz" wrap="square" lIns="0" tIns="45720" rIns="0" bIns="45720" numCol="1" rtlCol="0" anchor="ctr" anchorCtr="0" compatLnSpc="1">
        <a:prstTxWarp prst="textNoShape">
          <a:avLst/>
        </a:prstTxWarp>
      </a:bodyPr>
      <a:lstStyle>
        <a:defPPr marL="0" marR="0" indent="0" algn="ctr" defTabSz="1019175" rtl="0" eaLnBrk="0" fontAlgn="base" latinLnBrk="0" hangingPunct="0">
          <a:lnSpc>
            <a:spcPct val="100000"/>
          </a:lnSpc>
          <a:spcBef>
            <a:spcPct val="0"/>
          </a:spcBef>
          <a:spcAft>
            <a:spcPct val="0"/>
          </a:spcAft>
          <a:buClrTx/>
          <a:buSzTx/>
          <a:buFontTx/>
          <a:buNone/>
          <a:tabLst/>
          <a:defRPr kumimoji="0" sz="1800" b="0" i="0" u="none" strike="noStrike" cap="none" normalizeH="0" baseline="0" dirty="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80155754</TotalTime>
  <Pages>9</Pages>
  <Words>4444</Words>
  <Application>Microsoft Office PowerPoint</Application>
  <PresentationFormat>Custom</PresentationFormat>
  <Paragraphs>663</Paragraphs>
  <Slides>48</Slides>
  <Notes>48</Notes>
  <HiddenSlides>0</HiddenSlides>
  <MMClips>0</MMClips>
  <ScaleCrop>false</ScaleCrop>
  <HeadingPairs>
    <vt:vector size="4" baseType="variant">
      <vt:variant>
        <vt:lpstr>Theme</vt:lpstr>
      </vt:variant>
      <vt:variant>
        <vt:i4>2</vt:i4>
      </vt:variant>
      <vt:variant>
        <vt:lpstr>Slide Titles</vt:lpstr>
      </vt:variant>
      <vt:variant>
        <vt:i4>48</vt:i4>
      </vt:variant>
    </vt:vector>
  </HeadingPairs>
  <TitlesOfParts>
    <vt:vector size="50" baseType="lpstr">
      <vt:lpstr>1_Blank Presentation</vt:lpstr>
      <vt:lpstr>Blank Presentation</vt:lpstr>
      <vt:lpstr>7. Auxiliary Internet Protocols</vt:lpstr>
      <vt:lpstr>Internet Control Message Protocol RFC 792</vt:lpstr>
      <vt:lpstr>Common ICMP Messages</vt:lpstr>
      <vt:lpstr>Traceroute and ICMP</vt:lpstr>
      <vt:lpstr>Traceroute and ICMP</vt:lpstr>
      <vt:lpstr>Traceroute and ICMP</vt:lpstr>
      <vt:lpstr>traceroute.org </vt:lpstr>
      <vt:lpstr>traceroute.org  A fully successful trace:</vt:lpstr>
      <vt:lpstr>traceroute.org  Example not reaching final destination. Firewall blocking ICMP?</vt:lpstr>
      <vt:lpstr>traceroute.org  Example when akamai is used (CDN usage)</vt:lpstr>
      <vt:lpstr>traceroute.org  WUSTL engineering firewall blocks ICMP? </vt:lpstr>
      <vt:lpstr>Dynamic Host Configuration Protocol RFC 2131</vt:lpstr>
      <vt:lpstr>Dynamic Host Configuration Protocol RFC 2131</vt:lpstr>
      <vt:lpstr>DHCP Client-Server Scenario</vt:lpstr>
      <vt:lpstr>DHCP Client-Server Scenario</vt:lpstr>
      <vt:lpstr>Some Details</vt:lpstr>
      <vt:lpstr>DHCP: Wireshark Output (home LAN)</vt:lpstr>
      <vt:lpstr>DHCP: Wireshark Output (home LAN)</vt:lpstr>
      <vt:lpstr>Network Address Translation</vt:lpstr>
      <vt:lpstr>Network Address Translation</vt:lpstr>
      <vt:lpstr>A Closer Look At NAT</vt:lpstr>
      <vt:lpstr>Implementing NAT</vt:lpstr>
      <vt:lpstr>More Details</vt:lpstr>
      <vt:lpstr>NAT Traversal</vt:lpstr>
      <vt:lpstr>Using Intermediary for NAT Traversal</vt:lpstr>
      <vt:lpstr>NAT Traversal</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Guerin</dc:creator>
  <cp:lastModifiedBy>Roch Guerin</cp:lastModifiedBy>
  <cp:revision>939</cp:revision>
  <cp:lastPrinted>2014-09-06T19:24:16Z</cp:lastPrinted>
  <dcterms:created xsi:type="dcterms:W3CDTF">2013-08-02T18:38:39Z</dcterms:created>
  <dcterms:modified xsi:type="dcterms:W3CDTF">2017-09-20T14:37:06Z</dcterms:modified>
</cp:coreProperties>
</file>