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8.xml" ContentType="application/vnd.openxmlformats-officedocument.presentationml.notesSlide+xml"/>
  <Default Extension="vml" ContentType="application/vnd.openxmlformats-officedocument.vmlDrawing"/>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50" r:id="rId2"/>
    <p:sldMasterId id="2147483674" r:id="rId3"/>
    <p:sldMasterId id="2147483676" r:id="rId4"/>
  </p:sldMasterIdLst>
  <p:notesMasterIdLst>
    <p:notesMasterId r:id="rId26"/>
  </p:notesMasterIdLst>
  <p:handoutMasterIdLst>
    <p:handoutMasterId r:id="rId27"/>
  </p:handoutMasterIdLst>
  <p:sldIdLst>
    <p:sldId id="362" r:id="rId5"/>
    <p:sldId id="513" r:id="rId6"/>
    <p:sldId id="497" r:id="rId7"/>
    <p:sldId id="517" r:id="rId8"/>
    <p:sldId id="518" r:id="rId9"/>
    <p:sldId id="502" r:id="rId10"/>
    <p:sldId id="501" r:id="rId11"/>
    <p:sldId id="521" r:id="rId12"/>
    <p:sldId id="533" r:id="rId13"/>
    <p:sldId id="543" r:id="rId14"/>
    <p:sldId id="532" r:id="rId15"/>
    <p:sldId id="506" r:id="rId16"/>
    <p:sldId id="504" r:id="rId17"/>
    <p:sldId id="534" r:id="rId18"/>
    <p:sldId id="542" r:id="rId19"/>
    <p:sldId id="536" r:id="rId20"/>
    <p:sldId id="537" r:id="rId21"/>
    <p:sldId id="538" r:id="rId22"/>
    <p:sldId id="539" r:id="rId23"/>
    <p:sldId id="540" r:id="rId24"/>
    <p:sldId id="541" r:id="rId25"/>
  </p:sldIdLst>
  <p:sldSz cx="10058400" cy="7772400"/>
  <p:notesSz cx="7315200" cy="9601200"/>
  <p:defaultTextStyle>
    <a:defPPr>
      <a:defRPr lang="en-US"/>
    </a:defPPr>
    <a:lvl1pPr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1pPr>
    <a:lvl2pPr marL="4572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2pPr>
    <a:lvl3pPr marL="9144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3pPr>
    <a:lvl4pPr marL="13716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4pPr>
    <a:lvl5pPr marL="18288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5pPr>
    <a:lvl6pPr marL="2286000" algn="l" defTabSz="457200" rtl="0" eaLnBrk="1" latinLnBrk="0" hangingPunct="1">
      <a:defRPr kern="1200">
        <a:solidFill>
          <a:schemeClr val="tx2"/>
        </a:solidFill>
        <a:latin typeface="Book Antiqua" charset="0"/>
        <a:ea typeface="ＭＳ Ｐゴシック" charset="-128"/>
        <a:cs typeface="ＭＳ Ｐゴシック" charset="-128"/>
      </a:defRPr>
    </a:lvl6pPr>
    <a:lvl7pPr marL="2743200" algn="l" defTabSz="457200" rtl="0" eaLnBrk="1" latinLnBrk="0" hangingPunct="1">
      <a:defRPr kern="1200">
        <a:solidFill>
          <a:schemeClr val="tx2"/>
        </a:solidFill>
        <a:latin typeface="Book Antiqua" charset="0"/>
        <a:ea typeface="ＭＳ Ｐゴシック" charset="-128"/>
        <a:cs typeface="ＭＳ Ｐゴシック" charset="-128"/>
      </a:defRPr>
    </a:lvl7pPr>
    <a:lvl8pPr marL="3200400" algn="l" defTabSz="457200" rtl="0" eaLnBrk="1" latinLnBrk="0" hangingPunct="1">
      <a:defRPr kern="1200">
        <a:solidFill>
          <a:schemeClr val="tx2"/>
        </a:solidFill>
        <a:latin typeface="Book Antiqua" charset="0"/>
        <a:ea typeface="ＭＳ Ｐゴシック" charset="-128"/>
        <a:cs typeface="ＭＳ Ｐゴシック" charset="-128"/>
      </a:defRPr>
    </a:lvl8pPr>
    <a:lvl9pPr marL="3657600" algn="l" defTabSz="457200" rtl="0" eaLnBrk="1" latinLnBrk="0" hangingPunct="1">
      <a:defRPr kern="1200">
        <a:solidFill>
          <a:schemeClr val="tx2"/>
        </a:solidFill>
        <a:latin typeface="Book Antiqua"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schemeClr val="bg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66"/>
    <a:srgbClr val="800040"/>
    <a:srgbClr val="CAFEB2"/>
    <a:srgbClr val="70898E"/>
    <a:srgbClr val="8BA8AD"/>
    <a:srgbClr val="A7C8CD"/>
    <a:srgbClr val="50B1CB"/>
    <a:srgbClr val="C3B954"/>
    <a:srgbClr val="53B6C3"/>
    <a:srgbClr val="39393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88176" autoAdjust="0"/>
  </p:normalViewPr>
  <p:slideViewPr>
    <p:cSldViewPr snapToGrid="0">
      <p:cViewPr varScale="1">
        <p:scale>
          <a:sx n="89" d="100"/>
          <a:sy n="89" d="100"/>
        </p:scale>
        <p:origin x="-108" y="-132"/>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655" y="-1641"/>
            <a:ext cx="3168926" cy="480388"/>
          </a:xfrm>
          <a:prstGeom prst="rect">
            <a:avLst/>
          </a:prstGeom>
          <a:noFill/>
          <a:ln w="9525">
            <a:noFill/>
            <a:miter lim="800000"/>
            <a:headEnd/>
            <a:tailEnd/>
          </a:ln>
          <a:effectLst/>
        </p:spPr>
        <p:txBody>
          <a:bodyPr vert="horz" wrap="square" lIns="19776" tIns="0" rIns="19776" bIns="0" numCol="1" anchor="t" anchorCtr="0" compatLnSpc="1">
            <a:prstTxWarp prst="textNoShape">
              <a:avLst/>
            </a:prstTxWarp>
          </a:bodyPr>
          <a:lstStyle>
            <a:lvl1pPr algn="l" defTabSz="988283">
              <a:defRPr sz="1000" i="1"/>
            </a:lvl1pPr>
          </a:lstStyle>
          <a:p>
            <a:pPr>
              <a:defRPr/>
            </a:pPr>
            <a:endParaRPr lang="en-US"/>
          </a:p>
        </p:txBody>
      </p:sp>
      <p:sp>
        <p:nvSpPr>
          <p:cNvPr id="3075" name="Rectangle 3"/>
          <p:cNvSpPr>
            <a:spLocks noGrp="1" noChangeArrowheads="1"/>
          </p:cNvSpPr>
          <p:nvPr>
            <p:ph type="dt" sz="quarter" idx="1"/>
          </p:nvPr>
        </p:nvSpPr>
        <p:spPr bwMode="auto">
          <a:xfrm>
            <a:off x="4146276" y="-1641"/>
            <a:ext cx="3168925" cy="480388"/>
          </a:xfrm>
          <a:prstGeom prst="rect">
            <a:avLst/>
          </a:prstGeom>
          <a:noFill/>
          <a:ln w="9525">
            <a:noFill/>
            <a:miter lim="800000"/>
            <a:headEnd/>
            <a:tailEnd/>
          </a:ln>
          <a:effectLst/>
        </p:spPr>
        <p:txBody>
          <a:bodyPr vert="horz" wrap="square" lIns="19776" tIns="0" rIns="19776" bIns="0" numCol="1" anchor="t" anchorCtr="0" compatLnSpc="1">
            <a:prstTxWarp prst="textNoShape">
              <a:avLst/>
            </a:prstTxWarp>
          </a:bodyPr>
          <a:lstStyle>
            <a:lvl1pPr defTabSz="988283">
              <a:defRPr sz="1000" i="1"/>
            </a:lvl1pPr>
          </a:lstStyle>
          <a:p>
            <a:pPr>
              <a:defRPr/>
            </a:pPr>
            <a:endParaRPr lang="en-US"/>
          </a:p>
        </p:txBody>
      </p:sp>
      <p:sp>
        <p:nvSpPr>
          <p:cNvPr id="3076" name="Rectangle 4"/>
          <p:cNvSpPr>
            <a:spLocks noGrp="1" noChangeArrowheads="1"/>
          </p:cNvSpPr>
          <p:nvPr>
            <p:ph type="ftr" sz="quarter" idx="2"/>
          </p:nvPr>
        </p:nvSpPr>
        <p:spPr bwMode="auto">
          <a:xfrm>
            <a:off x="-1655" y="9122453"/>
            <a:ext cx="3168926" cy="480388"/>
          </a:xfrm>
          <a:prstGeom prst="rect">
            <a:avLst/>
          </a:prstGeom>
          <a:noFill/>
          <a:ln w="9525">
            <a:noFill/>
            <a:miter lim="800000"/>
            <a:headEnd/>
            <a:tailEnd/>
          </a:ln>
          <a:effectLst/>
        </p:spPr>
        <p:txBody>
          <a:bodyPr vert="horz" wrap="square" lIns="19776" tIns="0" rIns="19776" bIns="0" numCol="1" anchor="b" anchorCtr="0" compatLnSpc="1">
            <a:prstTxWarp prst="textNoShape">
              <a:avLst/>
            </a:prstTxWarp>
          </a:bodyPr>
          <a:lstStyle>
            <a:lvl1pPr algn="l" defTabSz="988283">
              <a:defRPr sz="1000" i="1"/>
            </a:lvl1pPr>
          </a:lstStyle>
          <a:p>
            <a:pPr>
              <a:defRPr/>
            </a:pPr>
            <a:endParaRPr lang="en-US"/>
          </a:p>
        </p:txBody>
      </p:sp>
      <p:sp>
        <p:nvSpPr>
          <p:cNvPr id="3077" name="Rectangle 5"/>
          <p:cNvSpPr>
            <a:spLocks noGrp="1" noChangeArrowheads="1"/>
          </p:cNvSpPr>
          <p:nvPr>
            <p:ph type="sldNum" sz="quarter" idx="3"/>
          </p:nvPr>
        </p:nvSpPr>
        <p:spPr bwMode="auto">
          <a:xfrm>
            <a:off x="4146276" y="9122453"/>
            <a:ext cx="3168925" cy="480388"/>
          </a:xfrm>
          <a:prstGeom prst="rect">
            <a:avLst/>
          </a:prstGeom>
          <a:noFill/>
          <a:ln w="9525">
            <a:noFill/>
            <a:miter lim="800000"/>
            <a:headEnd/>
            <a:tailEnd/>
          </a:ln>
          <a:effectLst/>
        </p:spPr>
        <p:txBody>
          <a:bodyPr vert="horz" wrap="square" lIns="19776" tIns="0" rIns="19776" bIns="0" numCol="1" anchor="b" anchorCtr="0" compatLnSpc="1">
            <a:prstTxWarp prst="textNoShape">
              <a:avLst/>
            </a:prstTxWarp>
          </a:bodyPr>
          <a:lstStyle>
            <a:lvl1pPr defTabSz="988283">
              <a:defRPr sz="1000" i="1"/>
            </a:lvl1pPr>
          </a:lstStyle>
          <a:p>
            <a:pPr>
              <a:defRPr/>
            </a:pPr>
            <a:fld id="{9FFC03EE-2879-4F41-A72A-15A9C64D4D23}" type="slidenum">
              <a:rPr lang="en-US"/>
              <a:pPr>
                <a:defRPr/>
              </a:pPr>
              <a:t>‹#›</a:t>
            </a:fld>
            <a:endParaRPr lang="en-US"/>
          </a:p>
        </p:txBody>
      </p:sp>
    </p:spTree>
    <p:extLst>
      <p:ext uri="{BB962C8B-B14F-4D97-AF65-F5344CB8AC3E}">
        <p14:creationId xmlns="" xmlns:p14="http://schemas.microsoft.com/office/powerpoint/2010/main" val="30461152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655" y="-1641"/>
            <a:ext cx="3168926" cy="480388"/>
          </a:xfrm>
          <a:prstGeom prst="rect">
            <a:avLst/>
          </a:prstGeom>
          <a:noFill/>
          <a:ln w="9525">
            <a:noFill/>
            <a:miter lim="800000"/>
            <a:headEnd/>
            <a:tailEnd/>
          </a:ln>
          <a:effectLst/>
        </p:spPr>
        <p:txBody>
          <a:bodyPr vert="horz" wrap="square" lIns="19776" tIns="0" rIns="19776" bIns="0" numCol="1" anchor="t" anchorCtr="0" compatLnSpc="1">
            <a:prstTxWarp prst="textNoShape">
              <a:avLst/>
            </a:prstTxWarp>
          </a:bodyPr>
          <a:lstStyle>
            <a:lvl1pPr algn="l" defTabSz="988283">
              <a:defRPr sz="1000" i="1">
                <a:solidFill>
                  <a:schemeClr val="tx1"/>
                </a:solidFill>
                <a:latin typeface="Times New Roman" charset="0"/>
              </a:defRPr>
            </a:lvl1pPr>
          </a:lstStyle>
          <a:p>
            <a:pPr>
              <a:defRPr/>
            </a:pPr>
            <a:endParaRPr lang="en-US"/>
          </a:p>
        </p:txBody>
      </p:sp>
      <p:sp>
        <p:nvSpPr>
          <p:cNvPr id="2051" name="Rectangle 3"/>
          <p:cNvSpPr>
            <a:spLocks noGrp="1" noChangeArrowheads="1"/>
          </p:cNvSpPr>
          <p:nvPr>
            <p:ph type="dt" idx="1"/>
          </p:nvPr>
        </p:nvSpPr>
        <p:spPr bwMode="auto">
          <a:xfrm>
            <a:off x="4146276" y="-1641"/>
            <a:ext cx="3168925" cy="480388"/>
          </a:xfrm>
          <a:prstGeom prst="rect">
            <a:avLst/>
          </a:prstGeom>
          <a:noFill/>
          <a:ln w="9525">
            <a:noFill/>
            <a:miter lim="800000"/>
            <a:headEnd/>
            <a:tailEnd/>
          </a:ln>
          <a:effectLst/>
        </p:spPr>
        <p:txBody>
          <a:bodyPr vert="horz" wrap="square" lIns="19776" tIns="0" rIns="19776" bIns="0" numCol="1" anchor="t" anchorCtr="0" compatLnSpc="1">
            <a:prstTxWarp prst="textNoShape">
              <a:avLst/>
            </a:prstTxWarp>
          </a:bodyPr>
          <a:lstStyle>
            <a:lvl1pPr defTabSz="988283">
              <a:defRPr sz="1000" i="1">
                <a:solidFill>
                  <a:schemeClr val="tx1"/>
                </a:solidFill>
                <a:latin typeface="Times New Roman" charset="0"/>
              </a:defRPr>
            </a:lvl1pPr>
          </a:lstStyle>
          <a:p>
            <a:pPr>
              <a:defRPr/>
            </a:pPr>
            <a:endParaRPr lang="en-US"/>
          </a:p>
        </p:txBody>
      </p:sp>
      <p:sp>
        <p:nvSpPr>
          <p:cNvPr id="2052" name="Rectangle 4"/>
          <p:cNvSpPr>
            <a:spLocks noGrp="1" noChangeArrowheads="1"/>
          </p:cNvSpPr>
          <p:nvPr>
            <p:ph type="ftr" sz="quarter" idx="4"/>
          </p:nvPr>
        </p:nvSpPr>
        <p:spPr bwMode="auto">
          <a:xfrm>
            <a:off x="-1655" y="9122453"/>
            <a:ext cx="3168926" cy="480388"/>
          </a:xfrm>
          <a:prstGeom prst="rect">
            <a:avLst/>
          </a:prstGeom>
          <a:noFill/>
          <a:ln w="9525">
            <a:noFill/>
            <a:miter lim="800000"/>
            <a:headEnd/>
            <a:tailEnd/>
          </a:ln>
          <a:effectLst/>
        </p:spPr>
        <p:txBody>
          <a:bodyPr vert="horz" wrap="square" lIns="19776" tIns="0" rIns="19776" bIns="0" numCol="1" anchor="b" anchorCtr="0" compatLnSpc="1">
            <a:prstTxWarp prst="textNoShape">
              <a:avLst/>
            </a:prstTxWarp>
          </a:bodyPr>
          <a:lstStyle>
            <a:lvl1pPr algn="l" defTabSz="988283">
              <a:defRPr sz="1000" i="1">
                <a:solidFill>
                  <a:schemeClr val="tx1"/>
                </a:solidFill>
                <a:latin typeface="Times New Roman" charset="0"/>
              </a:defRPr>
            </a:lvl1pPr>
          </a:lstStyle>
          <a:p>
            <a:pPr>
              <a:defRPr/>
            </a:pPr>
            <a:endParaRPr lang="en-US"/>
          </a:p>
        </p:txBody>
      </p:sp>
      <p:sp>
        <p:nvSpPr>
          <p:cNvPr id="2053" name="Rectangle 5"/>
          <p:cNvSpPr>
            <a:spLocks noGrp="1" noChangeArrowheads="1"/>
          </p:cNvSpPr>
          <p:nvPr>
            <p:ph type="sldNum" sz="quarter" idx="5"/>
          </p:nvPr>
        </p:nvSpPr>
        <p:spPr bwMode="auto">
          <a:xfrm>
            <a:off x="4146276" y="9122453"/>
            <a:ext cx="3168925" cy="480388"/>
          </a:xfrm>
          <a:prstGeom prst="rect">
            <a:avLst/>
          </a:prstGeom>
          <a:noFill/>
          <a:ln w="9525">
            <a:noFill/>
            <a:miter lim="800000"/>
            <a:headEnd/>
            <a:tailEnd/>
          </a:ln>
          <a:effectLst/>
        </p:spPr>
        <p:txBody>
          <a:bodyPr vert="horz" wrap="square" lIns="19776" tIns="0" rIns="19776" bIns="0" numCol="1" anchor="b" anchorCtr="0" compatLnSpc="1">
            <a:prstTxWarp prst="textNoShape">
              <a:avLst/>
            </a:prstTxWarp>
          </a:bodyPr>
          <a:lstStyle>
            <a:lvl1pPr defTabSz="988283">
              <a:defRPr sz="1000" i="1">
                <a:solidFill>
                  <a:schemeClr val="tx1"/>
                </a:solidFill>
                <a:latin typeface="Times New Roman" charset="0"/>
              </a:defRPr>
            </a:lvl1pPr>
          </a:lstStyle>
          <a:p>
            <a:pPr>
              <a:defRPr/>
            </a:pPr>
            <a:fld id="{3FA952C1-0F39-B041-8D51-B7A31F96C81E}" type="slidenum">
              <a:rPr lang="en-US"/>
              <a:pPr>
                <a:defRPr/>
              </a:pPr>
              <a:t>‹#›</a:t>
            </a:fld>
            <a:endParaRPr lang="en-US"/>
          </a:p>
        </p:txBody>
      </p:sp>
      <p:sp>
        <p:nvSpPr>
          <p:cNvPr id="2054" name="Rectangle 6"/>
          <p:cNvSpPr>
            <a:spLocks noGrp="1" noChangeArrowheads="1"/>
          </p:cNvSpPr>
          <p:nvPr>
            <p:ph type="body" sz="quarter" idx="3"/>
          </p:nvPr>
        </p:nvSpPr>
        <p:spPr bwMode="auto">
          <a:xfrm>
            <a:off x="975693" y="4561229"/>
            <a:ext cx="5362160" cy="4318573"/>
          </a:xfrm>
          <a:prstGeom prst="rect">
            <a:avLst/>
          </a:prstGeom>
          <a:noFill/>
          <a:ln w="9525">
            <a:noFill/>
            <a:miter lim="800000"/>
            <a:headEnd/>
            <a:tailEnd/>
          </a:ln>
          <a:effectLst/>
        </p:spPr>
        <p:txBody>
          <a:bodyPr vert="horz" wrap="square" lIns="97227" tIns="49438" rIns="97227" bIns="49438"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7" name="Rectangle 7"/>
          <p:cNvSpPr>
            <a:spLocks noGrp="1" noRot="1" noChangeAspect="1" noChangeArrowheads="1" noTextEdit="1"/>
          </p:cNvSpPr>
          <p:nvPr>
            <p:ph type="sldImg" idx="2"/>
          </p:nvPr>
        </p:nvSpPr>
        <p:spPr bwMode="auto">
          <a:xfrm>
            <a:off x="1325563" y="720725"/>
            <a:ext cx="4660900" cy="3602038"/>
          </a:xfrm>
          <a:prstGeom prst="rect">
            <a:avLst/>
          </a:prstGeom>
          <a:noFill/>
          <a:ln w="12700">
            <a:solidFill>
              <a:schemeClr val="tx1"/>
            </a:solidFill>
            <a:miter lim="800000"/>
            <a:headEnd/>
            <a:tailEnd/>
          </a:ln>
        </p:spPr>
      </p:sp>
    </p:spTree>
    <p:extLst>
      <p:ext uri="{BB962C8B-B14F-4D97-AF65-F5344CB8AC3E}">
        <p14:creationId xmlns="" xmlns:p14="http://schemas.microsoft.com/office/powerpoint/2010/main" val="2347267667"/>
      </p:ext>
    </p:extLst>
  </p:cSld>
  <p:clrMap bg1="lt1" tx1="dk1" bg2="lt2" tx2="dk2" accent1="accent1" accent2="accent2" accent3="accent3" accent4="accent4" accent5="accent5" accent6="accent6" hlink="hlink" folHlink="folHlink"/>
  <p:hf hdr="0" ftr="0" dt="0"/>
  <p:notesStyle>
    <a:lvl1pPr algn="l" defTabSz="952500"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66725"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33450"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98588"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65313"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a:ln/>
        </p:spPr>
      </p:sp>
      <p:sp>
        <p:nvSpPr>
          <p:cNvPr id="32771" name="Notes Placeholder 2"/>
          <p:cNvSpPr>
            <a:spLocks noGrp="1"/>
          </p:cNvSpPr>
          <p:nvPr>
            <p:ph type="body" idx="1"/>
          </p:nvPr>
        </p:nvSpPr>
        <p:spPr>
          <a:noFill/>
          <a:ln/>
        </p:spPr>
        <p:txBody>
          <a:bodyPr/>
          <a:lstStyle/>
          <a:p>
            <a:endParaRPr lang="en-US"/>
          </a:p>
        </p:txBody>
      </p:sp>
      <p:sp>
        <p:nvSpPr>
          <p:cNvPr id="32772" name="Slide Number Placeholder 3"/>
          <p:cNvSpPr>
            <a:spLocks noGrp="1"/>
          </p:cNvSpPr>
          <p:nvPr>
            <p:ph type="sldNum" sz="quarter" idx="5"/>
          </p:nvPr>
        </p:nvSpPr>
        <p:spPr>
          <a:noFill/>
        </p:spPr>
        <p:txBody>
          <a:bodyPr/>
          <a:lstStyle/>
          <a:p>
            <a:fld id="{EAE66E4A-7140-6A48-9BA4-B7989D740E0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11</a:t>
            </a:fld>
            <a:endParaRPr lang="en-US"/>
          </a:p>
        </p:txBody>
      </p:sp>
    </p:spTree>
    <p:extLst>
      <p:ext uri="{BB962C8B-B14F-4D97-AF65-F5344CB8AC3E}">
        <p14:creationId xmlns="" xmlns:p14="http://schemas.microsoft.com/office/powerpoint/2010/main" val="2968830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 windows size is greater than half the sequence number space, then if an ACK is lost, the sender may send new packets that the receiver believes are retransmissions.</a:t>
            </a:r>
          </a:p>
          <a:p>
            <a:r>
              <a:rPr lang="en-US" dirty="0" smtClean="0"/>
              <a:t>For example, assume</a:t>
            </a:r>
            <a:r>
              <a:rPr lang="en-US" baseline="0" dirty="0" smtClean="0"/>
              <a:t> SWS=RWS=2 and S=3 (0, 1, 2).  Sender A sends packets 0 and 1, receiver B </a:t>
            </a:r>
            <a:r>
              <a:rPr lang="en-US" baseline="0" dirty="0" err="1" smtClean="0"/>
              <a:t>acks</a:t>
            </a:r>
            <a:r>
              <a:rPr lang="en-US" baseline="0" dirty="0" smtClean="0"/>
              <a:t> both, but </a:t>
            </a:r>
            <a:r>
              <a:rPr lang="en-US" baseline="0" dirty="0" err="1" smtClean="0"/>
              <a:t>ack</a:t>
            </a:r>
            <a:r>
              <a:rPr lang="en-US" baseline="0" dirty="0" smtClean="0"/>
              <a:t> for 1 is lost.  When receiving the </a:t>
            </a:r>
            <a:r>
              <a:rPr lang="en-US" baseline="0" dirty="0" err="1" smtClean="0"/>
              <a:t>ack</a:t>
            </a:r>
            <a:r>
              <a:rPr lang="en-US" baseline="0" dirty="0" smtClean="0"/>
              <a:t> for 0, A sends 2 that is also correctly received by B.  After a time-out, A resends 1 that is interpreted by B as being packet #4 with #3 having been lost (or delayed).</a:t>
            </a:r>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12</a:t>
            </a:fld>
            <a:endParaRPr lang="en-US"/>
          </a:p>
        </p:txBody>
      </p:sp>
    </p:spTree>
    <p:extLst>
      <p:ext uri="{BB962C8B-B14F-4D97-AF65-F5344CB8AC3E}">
        <p14:creationId xmlns="" xmlns:p14="http://schemas.microsoft.com/office/powerpoint/2010/main" val="266179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13</a:t>
            </a:fld>
            <a:endParaRPr lang="en-US"/>
          </a:p>
        </p:txBody>
      </p:sp>
    </p:spTree>
    <p:extLst>
      <p:ext uri="{BB962C8B-B14F-4D97-AF65-F5344CB8AC3E}">
        <p14:creationId xmlns="" xmlns:p14="http://schemas.microsoft.com/office/powerpoint/2010/main" val="19907847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14</a:t>
            </a:fld>
            <a:endParaRPr lang="en-US"/>
          </a:p>
        </p:txBody>
      </p:sp>
    </p:spTree>
    <p:extLst>
      <p:ext uri="{BB962C8B-B14F-4D97-AF65-F5344CB8AC3E}">
        <p14:creationId xmlns="" xmlns:p14="http://schemas.microsoft.com/office/powerpoint/2010/main" val="4565320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15</a:t>
            </a:fld>
            <a:endParaRPr lang="en-US"/>
          </a:p>
        </p:txBody>
      </p:sp>
    </p:spTree>
    <p:extLst>
      <p:ext uri="{BB962C8B-B14F-4D97-AF65-F5344CB8AC3E}">
        <p14:creationId xmlns="" xmlns:p14="http://schemas.microsoft.com/office/powerpoint/2010/main" val="5005954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16</a:t>
            </a:fld>
            <a:endParaRPr lang="en-US"/>
          </a:p>
        </p:txBody>
      </p:sp>
    </p:spTree>
    <p:extLst>
      <p:ext uri="{BB962C8B-B14F-4D97-AF65-F5344CB8AC3E}">
        <p14:creationId xmlns="" xmlns:p14="http://schemas.microsoft.com/office/powerpoint/2010/main" val="4565320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17</a:t>
            </a:fld>
            <a:endParaRPr lang="en-US"/>
          </a:p>
        </p:txBody>
      </p:sp>
    </p:spTree>
    <p:extLst>
      <p:ext uri="{BB962C8B-B14F-4D97-AF65-F5344CB8AC3E}">
        <p14:creationId xmlns="" xmlns:p14="http://schemas.microsoft.com/office/powerpoint/2010/main" val="4565320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18</a:t>
            </a:fld>
            <a:endParaRPr lang="en-US"/>
          </a:p>
        </p:txBody>
      </p:sp>
    </p:spTree>
    <p:extLst>
      <p:ext uri="{BB962C8B-B14F-4D97-AF65-F5344CB8AC3E}">
        <p14:creationId xmlns="" xmlns:p14="http://schemas.microsoft.com/office/powerpoint/2010/main" val="185259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19</a:t>
            </a:fld>
            <a:endParaRPr lang="en-US"/>
          </a:p>
        </p:txBody>
      </p:sp>
    </p:spTree>
    <p:extLst>
      <p:ext uri="{BB962C8B-B14F-4D97-AF65-F5344CB8AC3E}">
        <p14:creationId xmlns="" xmlns:p14="http://schemas.microsoft.com/office/powerpoint/2010/main" val="500595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a:t>
            </a:fld>
            <a:endParaRPr lang="en-US"/>
          </a:p>
        </p:txBody>
      </p:sp>
    </p:spTree>
    <p:extLst>
      <p:ext uri="{BB962C8B-B14F-4D97-AF65-F5344CB8AC3E}">
        <p14:creationId xmlns="" xmlns:p14="http://schemas.microsoft.com/office/powerpoint/2010/main" val="7701392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20</a:t>
            </a:fld>
            <a:endParaRPr lang="en-US"/>
          </a:p>
        </p:txBody>
      </p:sp>
    </p:spTree>
    <p:extLst>
      <p:ext uri="{BB962C8B-B14F-4D97-AF65-F5344CB8AC3E}">
        <p14:creationId xmlns="" xmlns:p14="http://schemas.microsoft.com/office/powerpoint/2010/main" val="1852592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21</a:t>
            </a:fld>
            <a:endParaRPr lang="en-US"/>
          </a:p>
        </p:txBody>
      </p:sp>
    </p:spTree>
    <p:extLst>
      <p:ext uri="{BB962C8B-B14F-4D97-AF65-F5344CB8AC3E}">
        <p14:creationId xmlns="" xmlns:p14="http://schemas.microsoft.com/office/powerpoint/2010/main" val="185259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a:t>
            </a:fld>
            <a:endParaRPr lang="en-US"/>
          </a:p>
        </p:txBody>
      </p:sp>
    </p:spTree>
    <p:extLst>
      <p:ext uri="{BB962C8B-B14F-4D97-AF65-F5344CB8AC3E}">
        <p14:creationId xmlns="" xmlns:p14="http://schemas.microsoft.com/office/powerpoint/2010/main" val="500595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a:t>
            </a:fld>
            <a:endParaRPr lang="en-US"/>
          </a:p>
        </p:txBody>
      </p:sp>
    </p:spTree>
    <p:extLst>
      <p:ext uri="{BB962C8B-B14F-4D97-AF65-F5344CB8AC3E}">
        <p14:creationId xmlns="" xmlns:p14="http://schemas.microsoft.com/office/powerpoint/2010/main" val="3572405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a:t>
            </a:fld>
            <a:endParaRPr lang="en-US"/>
          </a:p>
        </p:txBody>
      </p:sp>
    </p:spTree>
    <p:extLst>
      <p:ext uri="{BB962C8B-B14F-4D97-AF65-F5344CB8AC3E}">
        <p14:creationId xmlns="" xmlns:p14="http://schemas.microsoft.com/office/powerpoint/2010/main" val="3464284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Sequence numbers 0 – N-1 =( 2^m)  - 1</a:t>
            </a:r>
            <a:r>
              <a:rPr lang="en-US" baseline="0" dirty="0" smtClean="0"/>
              <a:t>  , What is m? Number of bits in Sequence number.</a:t>
            </a:r>
          </a:p>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6</a:t>
            </a:fld>
            <a:endParaRPr lang="en-US"/>
          </a:p>
        </p:txBody>
      </p:sp>
    </p:spTree>
    <p:extLst>
      <p:ext uri="{BB962C8B-B14F-4D97-AF65-F5344CB8AC3E}">
        <p14:creationId xmlns="" xmlns:p14="http://schemas.microsoft.com/office/powerpoint/2010/main" val="3253126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7</a:t>
            </a:fld>
            <a:endParaRPr lang="en-US"/>
          </a:p>
        </p:txBody>
      </p:sp>
    </p:spTree>
    <p:extLst>
      <p:ext uri="{BB962C8B-B14F-4D97-AF65-F5344CB8AC3E}">
        <p14:creationId xmlns="" xmlns:p14="http://schemas.microsoft.com/office/powerpoint/2010/main" val="56075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8</a:t>
            </a:fld>
            <a:endParaRPr lang="en-US"/>
          </a:p>
        </p:txBody>
      </p:sp>
    </p:spTree>
    <p:extLst>
      <p:ext uri="{BB962C8B-B14F-4D97-AF65-F5344CB8AC3E}">
        <p14:creationId xmlns="" xmlns:p14="http://schemas.microsoft.com/office/powerpoint/2010/main" val="2968830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9</a:t>
            </a:fld>
            <a:endParaRPr lang="en-US"/>
          </a:p>
        </p:txBody>
      </p:sp>
    </p:spTree>
    <p:extLst>
      <p:ext uri="{BB962C8B-B14F-4D97-AF65-F5344CB8AC3E}">
        <p14:creationId xmlns="" xmlns:p14="http://schemas.microsoft.com/office/powerpoint/2010/main" val="2968830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p>
            <a:fld id="{CAA77503-7BDB-B54F-9367-5E17C192C2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288" y="1985963"/>
            <a:ext cx="4365625"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32313" y="1985963"/>
            <a:ext cx="4367212"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p>
            <a:fld id="{CAA77503-7BDB-B54F-9367-5E17C192C2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CAA77503-7BDB-B54F-9367-5E17C192C2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24725" y="644525"/>
            <a:ext cx="2435225" cy="60055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288" y="644525"/>
            <a:ext cx="7158037" cy="60055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image" Target="../media/image1.jpeg"/><Relationship Id="rId4" Type="http://schemas.openxmlformats.org/officeDocument/2006/relationships/slideLayout" Target="../slideLayouts/slideLayout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PPT_banner"/>
          <p:cNvPicPr>
            <a:picLocks noChangeAspect="1" noChangeArrowheads="1"/>
          </p:cNvPicPr>
          <p:nvPr/>
        </p:nvPicPr>
        <p:blipFill>
          <a:blip r:embed="rId3" cstate="print"/>
          <a:srcRect/>
          <a:stretch>
            <a:fillRect/>
          </a:stretch>
        </p:blipFill>
        <p:spPr bwMode="auto">
          <a:xfrm>
            <a:off x="0" y="0"/>
            <a:ext cx="10059988" cy="706438"/>
          </a:xfrm>
          <a:prstGeom prst="rect">
            <a:avLst/>
          </a:prstGeom>
          <a:noFill/>
          <a:ln w="9525">
            <a:noFill/>
            <a:miter lim="800000"/>
            <a:headEnd/>
            <a:tailEnd/>
          </a:ln>
        </p:spPr>
      </p:pic>
      <p:sp>
        <p:nvSpPr>
          <p:cNvPr id="1028" name="Rectangle 2"/>
          <p:cNvSpPr>
            <a:spLocks noGrp="1" noChangeArrowheads="1"/>
          </p:cNvSpPr>
          <p:nvPr>
            <p:ph type="title"/>
          </p:nvPr>
        </p:nvSpPr>
        <p:spPr bwMode="auto">
          <a:xfrm>
            <a:off x="434975" y="1557338"/>
            <a:ext cx="8921750" cy="950912"/>
          </a:xfrm>
          <a:prstGeom prst="rect">
            <a:avLst/>
          </a:prstGeom>
          <a:noFill/>
          <a:ln w="9525">
            <a:noFill/>
            <a:miter lim="800000"/>
            <a:headEnd/>
            <a:tailEnd/>
          </a:ln>
        </p:spPr>
        <p:txBody>
          <a:bodyPr vert="horz" wrap="square" lIns="101858" tIns="50929" rIns="101858" bIns="50929" numCol="1" anchor="ctr" anchorCtr="0" compatLnSpc="1">
            <a:prstTxWarp prst="textNoShape">
              <a:avLst/>
            </a:prstTxWarp>
          </a:bodyPr>
          <a:lstStyle/>
          <a:p>
            <a:pPr lvl="0"/>
            <a:r>
              <a:rPr lang="en-US"/>
              <a:t>Click to edit Master title style</a:t>
            </a:r>
          </a:p>
        </p:txBody>
      </p:sp>
      <p:sp>
        <p:nvSpPr>
          <p:cNvPr id="134148" name="Rectangle 4"/>
          <p:cNvSpPr>
            <a:spLocks noChangeArrowheads="1"/>
          </p:cNvSpPr>
          <p:nvPr/>
        </p:nvSpPr>
        <p:spPr bwMode="auto">
          <a:xfrm>
            <a:off x="0" y="3886200"/>
            <a:ext cx="10058400" cy="3886200"/>
          </a:xfrm>
          <a:prstGeom prst="rect">
            <a:avLst/>
          </a:prstGeom>
          <a:solidFill>
            <a:srgbClr val="7F0813"/>
          </a:solidFill>
          <a:ln w="0">
            <a:noFill/>
            <a:miter lim="800000"/>
            <a:headEnd/>
            <a:tailEnd/>
          </a:ln>
        </p:spPr>
        <p:txBody>
          <a:bodyPr wrap="none" anchor="ctr">
            <a:prstTxWarp prst="textNoShape">
              <a:avLst/>
            </a:prstTxWarp>
          </a:bodyPr>
          <a:lstStyle/>
          <a:p>
            <a:pPr>
              <a:defRPr/>
            </a:pPr>
            <a:endParaRPr lang="en-US"/>
          </a:p>
        </p:txBody>
      </p:sp>
      <p:sp>
        <p:nvSpPr>
          <p:cNvPr id="1030" name="Rectangle 5"/>
          <p:cNvSpPr>
            <a:spLocks noGrp="1" noChangeArrowheads="1"/>
          </p:cNvSpPr>
          <p:nvPr>
            <p:ph type="body" idx="1"/>
          </p:nvPr>
        </p:nvSpPr>
        <p:spPr bwMode="auto">
          <a:xfrm>
            <a:off x="314325" y="5072063"/>
            <a:ext cx="8885238" cy="1296987"/>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bodyPr>
          <a:lstStyle/>
          <a:p>
            <a:pPr lvl="0"/>
            <a:r>
              <a:rPr lang="en-US"/>
              <a:t>Click to edit Master text styles</a:t>
            </a:r>
          </a:p>
        </p:txBody>
      </p:sp>
    </p:spTree>
  </p:cSld>
  <p:clrMap bg1="lt1" tx1="dk1" bg2="lt2" tx2="dk2" accent1="accent1" accent2="accent2" accent3="accent3" accent4="accent4" accent5="accent5" accent6="accent6" hlink="hlink" folHlink="folHlink"/>
  <p:sldLayoutIdLst>
    <p:sldLayoutId id="2147483677" r:id="rId1"/>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7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7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7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7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700">
          <a:solidFill>
            <a:srgbClr val="7F0813"/>
          </a:solidFill>
          <a:latin typeface="Verdana" pitchFamily="34" charset="0"/>
          <a:ea typeface="ＭＳ Ｐゴシック" pitchFamily="1" charset="-128"/>
        </a:defRPr>
      </a:lvl9pPr>
    </p:titleStyle>
    <p:bodyStyle>
      <a:lvl1pPr marL="382588" indent="-258763" algn="l" defTabSz="1019175" rtl="0" eaLnBrk="0" fontAlgn="base" hangingPunct="0">
        <a:spcBef>
          <a:spcPct val="20000"/>
        </a:spcBef>
        <a:spcAft>
          <a:spcPct val="0"/>
        </a:spcAft>
        <a:defRPr sz="3300">
          <a:solidFill>
            <a:schemeClr val="bg1"/>
          </a:solidFill>
          <a:latin typeface="+mn-lt"/>
          <a:ea typeface="+mn-ea"/>
          <a:cs typeface="ＭＳ Ｐゴシック" charset="-128"/>
        </a:defRPr>
      </a:lvl1pPr>
      <a:lvl2pPr marL="827088" indent="-317500" algn="l" defTabSz="1019175" rtl="0" eaLnBrk="0" fontAlgn="base" hangingPunct="0">
        <a:spcBef>
          <a:spcPct val="20000"/>
        </a:spcBef>
        <a:spcAft>
          <a:spcPct val="0"/>
        </a:spcAft>
        <a:buChar char="–"/>
        <a:defRPr sz="3100">
          <a:solidFill>
            <a:schemeClr val="bg1"/>
          </a:solidFill>
          <a:latin typeface="Arial" charset="0"/>
          <a:ea typeface="+mn-ea"/>
        </a:defRPr>
      </a:lvl2pPr>
      <a:lvl3pPr marL="1273175" indent="-254000" algn="l" defTabSz="1019175" rtl="0" eaLnBrk="0" fontAlgn="base" hangingPunct="0">
        <a:spcBef>
          <a:spcPct val="20000"/>
        </a:spcBef>
        <a:spcAft>
          <a:spcPct val="0"/>
        </a:spcAft>
        <a:buChar char="•"/>
        <a:defRPr sz="2700">
          <a:solidFill>
            <a:schemeClr val="bg1"/>
          </a:solidFill>
          <a:latin typeface="Arial" charset="0"/>
          <a:ea typeface="+mn-ea"/>
        </a:defRPr>
      </a:lvl3pPr>
      <a:lvl4pPr marL="1782763" indent="-254000" algn="l" defTabSz="1019175" rtl="0" eaLnBrk="0" fontAlgn="base" hangingPunct="0">
        <a:spcBef>
          <a:spcPct val="20000"/>
        </a:spcBef>
        <a:spcAft>
          <a:spcPct val="0"/>
        </a:spcAft>
        <a:buChar char="–"/>
        <a:defRPr sz="2200">
          <a:solidFill>
            <a:schemeClr val="bg1"/>
          </a:solidFill>
          <a:latin typeface="Arial" charset="0"/>
          <a:ea typeface="+mn-ea"/>
        </a:defRPr>
      </a:lvl4pPr>
      <a:lvl5pPr marL="2292350" indent="-254000" algn="l" defTabSz="1019175" rtl="0" eaLnBrk="0" fontAlgn="base" hangingPunct="0">
        <a:spcBef>
          <a:spcPct val="20000"/>
        </a:spcBef>
        <a:spcAft>
          <a:spcPct val="0"/>
        </a:spcAft>
        <a:buChar char="»"/>
        <a:defRPr sz="2200">
          <a:solidFill>
            <a:schemeClr val="bg1"/>
          </a:solidFill>
          <a:latin typeface="Arial" charset="0"/>
          <a:ea typeface="+mn-ea"/>
        </a:defRPr>
      </a:lvl5pPr>
      <a:lvl6pPr marL="2749550" indent="-254000" algn="l" defTabSz="1019175" rtl="0" fontAlgn="base">
        <a:spcBef>
          <a:spcPct val="20000"/>
        </a:spcBef>
        <a:spcAft>
          <a:spcPct val="0"/>
        </a:spcAft>
        <a:buChar char="»"/>
        <a:defRPr sz="2200">
          <a:solidFill>
            <a:schemeClr val="bg1"/>
          </a:solidFill>
          <a:latin typeface="Arial" charset="0"/>
          <a:ea typeface="+mn-ea"/>
        </a:defRPr>
      </a:lvl6pPr>
      <a:lvl7pPr marL="3206750" indent="-254000" algn="l" defTabSz="1019175" rtl="0" fontAlgn="base">
        <a:spcBef>
          <a:spcPct val="20000"/>
        </a:spcBef>
        <a:spcAft>
          <a:spcPct val="0"/>
        </a:spcAft>
        <a:buChar char="»"/>
        <a:defRPr sz="2200">
          <a:solidFill>
            <a:schemeClr val="bg1"/>
          </a:solidFill>
          <a:latin typeface="Arial" charset="0"/>
          <a:ea typeface="+mn-ea"/>
        </a:defRPr>
      </a:lvl7pPr>
      <a:lvl8pPr marL="3663950" indent="-254000" algn="l" defTabSz="1019175" rtl="0" fontAlgn="base">
        <a:spcBef>
          <a:spcPct val="20000"/>
        </a:spcBef>
        <a:spcAft>
          <a:spcPct val="0"/>
        </a:spcAft>
        <a:buChar char="»"/>
        <a:defRPr sz="2200">
          <a:solidFill>
            <a:schemeClr val="bg1"/>
          </a:solidFill>
          <a:latin typeface="Arial" charset="0"/>
          <a:ea typeface="+mn-ea"/>
        </a:defRPr>
      </a:lvl8pPr>
      <a:lvl9pPr marL="4121150" indent="-254000" algn="l" defTabSz="1019175" rtl="0" fontAlgn="base">
        <a:spcBef>
          <a:spcPct val="20000"/>
        </a:spcBef>
        <a:spcAft>
          <a:spcPct val="0"/>
        </a:spcAft>
        <a:buChar char="»"/>
        <a:defRPr sz="2200">
          <a:solidFill>
            <a:schemeClr val="bg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4" descr="PPT_banner"/>
          <p:cNvPicPr>
            <a:picLocks noChangeAspect="1" noChangeArrowheads="1"/>
          </p:cNvPicPr>
          <p:nvPr/>
        </p:nvPicPr>
        <p:blipFill>
          <a:blip r:embed="rId10" cstate="print"/>
          <a:srcRect/>
          <a:stretch>
            <a:fillRect/>
          </a:stretch>
        </p:blipFill>
        <p:spPr bwMode="auto">
          <a:xfrm>
            <a:off x="0" y="0"/>
            <a:ext cx="10059988" cy="706438"/>
          </a:xfrm>
          <a:prstGeom prst="rect">
            <a:avLst/>
          </a:prstGeom>
          <a:noFill/>
          <a:ln w="9525">
            <a:noFill/>
            <a:miter lim="800000"/>
            <a:headEnd/>
            <a:tailEnd/>
          </a:ln>
        </p:spPr>
      </p:pic>
      <p:sp>
        <p:nvSpPr>
          <p:cNvPr id="13316" name="Rectangle 2"/>
          <p:cNvSpPr>
            <a:spLocks noGrp="1" noChangeArrowheads="1"/>
          </p:cNvSpPr>
          <p:nvPr>
            <p:ph type="body" idx="1"/>
          </p:nvPr>
        </p:nvSpPr>
        <p:spPr bwMode="auto">
          <a:xfrm>
            <a:off x="14288" y="1985963"/>
            <a:ext cx="8885237" cy="4664075"/>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317" name="Rectangle 3"/>
          <p:cNvSpPr>
            <a:spLocks noGrp="1" noChangeArrowheads="1"/>
          </p:cNvSpPr>
          <p:nvPr>
            <p:ph type="title"/>
          </p:nvPr>
        </p:nvSpPr>
        <p:spPr bwMode="auto">
          <a:xfrm>
            <a:off x="134938" y="644525"/>
            <a:ext cx="9625012" cy="949325"/>
          </a:xfrm>
          <a:prstGeom prst="rect">
            <a:avLst/>
          </a:prstGeom>
          <a:noFill/>
          <a:ln w="9525">
            <a:noFill/>
            <a:miter lim="800000"/>
            <a:headEnd/>
            <a:tailEnd/>
          </a:ln>
        </p:spPr>
        <p:txBody>
          <a:bodyPr vert="horz" wrap="square" lIns="101870" tIns="50935" rIns="101870" bIns="50935" numCol="1" anchor="ctr" anchorCtr="0" compatLnSpc="1">
            <a:prstTxWarp prst="textNoShape">
              <a:avLst/>
            </a:prstTxWarp>
          </a:bodyPr>
          <a:lstStyle/>
          <a:p>
            <a:pPr lvl="0"/>
            <a:r>
              <a:rPr lang="en-US"/>
              <a:t>Click to edit Master title style</a:t>
            </a:r>
          </a:p>
        </p:txBody>
      </p:sp>
      <p:sp>
        <p:nvSpPr>
          <p:cNvPr id="2" name="Slide Number Placeholder 1"/>
          <p:cNvSpPr>
            <a:spLocks noGrp="1"/>
          </p:cNvSpPr>
          <p:nvPr>
            <p:ph type="sldNum" sz="quarter" idx="4"/>
          </p:nvPr>
        </p:nvSpPr>
        <p:spPr>
          <a:xfrm>
            <a:off x="9654347" y="7486402"/>
            <a:ext cx="309981" cy="215444"/>
          </a:xfrm>
          <a:prstGeom prst="rect">
            <a:avLst/>
          </a:prstGeom>
        </p:spPr>
        <p:txBody>
          <a:bodyPr vert="horz" wrap="none" lIns="0" tIns="0" rIns="0" bIns="0" rtlCol="0" anchor="ctr">
            <a:spAutoFit/>
          </a:bodyPr>
          <a:lstStyle>
            <a:lvl1pPr algn="r">
              <a:defRPr sz="1400">
                <a:solidFill>
                  <a:srgbClr val="000000"/>
                </a:solidFill>
                <a:latin typeface="+mn-lt"/>
              </a:defRPr>
            </a:lvl1pPr>
          </a:lstStyle>
          <a:p>
            <a:fld id="{CAA77503-7BDB-B54F-9367-5E17C192C24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91" r:id="rId2"/>
    <p:sldLayoutId id="2147483693" r:id="rId3"/>
    <p:sldLayoutId id="2147483694" r:id="rId4"/>
    <p:sldLayoutId id="2147483695" r:id="rId5"/>
    <p:sldLayoutId id="2147483696" r:id="rId6"/>
    <p:sldLayoutId id="2147483697" r:id="rId7"/>
    <p:sldLayoutId id="2147483698" r:id="rId8"/>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0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0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0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0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000">
          <a:solidFill>
            <a:srgbClr val="7F0813"/>
          </a:solidFill>
          <a:latin typeface="Verdana" pitchFamily="34" charset="0"/>
          <a:ea typeface="ＭＳ Ｐゴシック" pitchFamily="1" charset="-128"/>
        </a:defRPr>
      </a:lvl9pPr>
    </p:titleStyle>
    <p:bodyStyle>
      <a:lvl1pPr marL="290513" indent="-290513"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568325" indent="-223838"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860425" indent="-225425" algn="l" defTabSz="1019175" rtl="0" eaLnBrk="0" fontAlgn="base" hangingPunct="0">
        <a:spcBef>
          <a:spcPct val="20000"/>
        </a:spcBef>
        <a:spcAft>
          <a:spcPct val="0"/>
        </a:spcAft>
        <a:buChar char="•"/>
        <a:defRPr sz="2000">
          <a:solidFill>
            <a:schemeClr val="tx1"/>
          </a:solidFill>
          <a:latin typeface="+mn-lt"/>
          <a:ea typeface="+mn-ea"/>
        </a:defRPr>
      </a:lvl3pPr>
      <a:lvl4pPr marL="1084263" indent="-171450" algn="l" defTabSz="1019175" rtl="0" eaLnBrk="0" fontAlgn="base" hangingPunct="0">
        <a:spcBef>
          <a:spcPct val="20000"/>
        </a:spcBef>
        <a:spcAft>
          <a:spcPct val="0"/>
        </a:spcAft>
        <a:buChar char="–"/>
        <a:defRPr>
          <a:solidFill>
            <a:schemeClr val="tx1"/>
          </a:solidFill>
          <a:latin typeface="+mn-lt"/>
          <a:ea typeface="+mn-ea"/>
        </a:defRPr>
      </a:lvl4pPr>
      <a:lvl5pPr marL="1309688" indent="-17145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5602" name="Picture 4" descr="PPT_banner"/>
          <p:cNvPicPr>
            <a:picLocks noChangeAspect="1" noChangeArrowheads="1"/>
          </p:cNvPicPr>
          <p:nvPr/>
        </p:nvPicPr>
        <p:blipFill>
          <a:blip r:embed="rId2" cstate="print"/>
          <a:srcRect/>
          <a:stretch>
            <a:fillRect/>
          </a:stretch>
        </p:blipFill>
        <p:spPr bwMode="auto">
          <a:xfrm>
            <a:off x="0" y="0"/>
            <a:ext cx="10059988" cy="706438"/>
          </a:xfrm>
          <a:prstGeom prst="rect">
            <a:avLst/>
          </a:prstGeom>
          <a:noFill/>
          <a:ln w="9525">
            <a:noFill/>
            <a:miter lim="800000"/>
            <a:headEnd/>
            <a:tailEnd/>
          </a:ln>
        </p:spPr>
      </p:pic>
      <p:grpSp>
        <p:nvGrpSpPr>
          <p:cNvPr id="25603" name="Group 171"/>
          <p:cNvGrpSpPr>
            <a:grpSpLocks/>
          </p:cNvGrpSpPr>
          <p:nvPr/>
        </p:nvGrpSpPr>
        <p:grpSpPr bwMode="auto">
          <a:xfrm>
            <a:off x="0" y="0"/>
            <a:ext cx="10058400" cy="7772400"/>
            <a:chOff x="0" y="0"/>
            <a:chExt cx="6336" cy="4896"/>
          </a:xfrm>
        </p:grpSpPr>
        <p:sp>
          <p:nvSpPr>
            <p:cNvPr id="133127" name="Line 7"/>
            <p:cNvSpPr>
              <a:spLocks noChangeShapeType="1"/>
            </p:cNvSpPr>
            <p:nvPr userDrawn="1"/>
          </p:nvSpPr>
          <p:spPr bwMode="auto">
            <a:xfrm flipH="1">
              <a:off x="0" y="1824"/>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28" name="Line 8"/>
            <p:cNvSpPr>
              <a:spLocks noChangeShapeType="1"/>
            </p:cNvSpPr>
            <p:nvPr userDrawn="1"/>
          </p:nvSpPr>
          <p:spPr bwMode="auto">
            <a:xfrm flipH="1">
              <a:off x="0" y="1920"/>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29" name="Line 9"/>
            <p:cNvSpPr>
              <a:spLocks noChangeShapeType="1"/>
            </p:cNvSpPr>
            <p:nvPr userDrawn="1"/>
          </p:nvSpPr>
          <p:spPr bwMode="auto">
            <a:xfrm flipH="1">
              <a:off x="0" y="2016"/>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30" name="Line 10"/>
            <p:cNvSpPr>
              <a:spLocks noChangeShapeType="1"/>
            </p:cNvSpPr>
            <p:nvPr userDrawn="1"/>
          </p:nvSpPr>
          <p:spPr bwMode="auto">
            <a:xfrm flipH="1">
              <a:off x="0" y="2113"/>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31" name="Line 11"/>
            <p:cNvSpPr>
              <a:spLocks noChangeShapeType="1"/>
            </p:cNvSpPr>
            <p:nvPr userDrawn="1"/>
          </p:nvSpPr>
          <p:spPr bwMode="auto">
            <a:xfrm flipH="1">
              <a:off x="0" y="2208"/>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32" name="Line 12"/>
            <p:cNvSpPr>
              <a:spLocks noChangeShapeType="1"/>
            </p:cNvSpPr>
            <p:nvPr userDrawn="1"/>
          </p:nvSpPr>
          <p:spPr bwMode="auto">
            <a:xfrm flipH="1">
              <a:off x="0" y="2304"/>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33" name="Line 13"/>
            <p:cNvSpPr>
              <a:spLocks noChangeShapeType="1"/>
            </p:cNvSpPr>
            <p:nvPr userDrawn="1"/>
          </p:nvSpPr>
          <p:spPr bwMode="auto">
            <a:xfrm flipH="1">
              <a:off x="0" y="2400"/>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34" name="Line 14"/>
            <p:cNvSpPr>
              <a:spLocks noChangeShapeType="1"/>
            </p:cNvSpPr>
            <p:nvPr userDrawn="1"/>
          </p:nvSpPr>
          <p:spPr bwMode="auto">
            <a:xfrm flipH="1">
              <a:off x="0" y="2496"/>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35" name="Line 15"/>
            <p:cNvSpPr>
              <a:spLocks noChangeShapeType="1"/>
            </p:cNvSpPr>
            <p:nvPr userDrawn="1"/>
          </p:nvSpPr>
          <p:spPr bwMode="auto">
            <a:xfrm flipH="1">
              <a:off x="0" y="2592"/>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36" name="Line 16"/>
            <p:cNvSpPr>
              <a:spLocks noChangeShapeType="1"/>
            </p:cNvSpPr>
            <p:nvPr userDrawn="1"/>
          </p:nvSpPr>
          <p:spPr bwMode="auto">
            <a:xfrm flipH="1">
              <a:off x="0" y="2688"/>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37" name="Line 17"/>
            <p:cNvSpPr>
              <a:spLocks noChangeShapeType="1"/>
            </p:cNvSpPr>
            <p:nvPr userDrawn="1"/>
          </p:nvSpPr>
          <p:spPr bwMode="auto">
            <a:xfrm flipH="1">
              <a:off x="0" y="2783"/>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38" name="Line 18"/>
            <p:cNvSpPr>
              <a:spLocks noChangeShapeType="1"/>
            </p:cNvSpPr>
            <p:nvPr userDrawn="1"/>
          </p:nvSpPr>
          <p:spPr bwMode="auto">
            <a:xfrm flipH="1">
              <a:off x="0" y="2880"/>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39" name="Line 19"/>
            <p:cNvSpPr>
              <a:spLocks noChangeShapeType="1"/>
            </p:cNvSpPr>
            <p:nvPr userDrawn="1"/>
          </p:nvSpPr>
          <p:spPr bwMode="auto">
            <a:xfrm flipH="1">
              <a:off x="0" y="2976"/>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40" name="Line 20"/>
            <p:cNvSpPr>
              <a:spLocks noChangeShapeType="1"/>
            </p:cNvSpPr>
            <p:nvPr userDrawn="1"/>
          </p:nvSpPr>
          <p:spPr bwMode="auto">
            <a:xfrm flipH="1">
              <a:off x="0" y="3072"/>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41" name="Line 21"/>
            <p:cNvSpPr>
              <a:spLocks noChangeShapeType="1"/>
            </p:cNvSpPr>
            <p:nvPr userDrawn="1"/>
          </p:nvSpPr>
          <p:spPr bwMode="auto">
            <a:xfrm flipH="1">
              <a:off x="0" y="3168"/>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42" name="Line 22"/>
            <p:cNvSpPr>
              <a:spLocks noChangeShapeType="1"/>
            </p:cNvSpPr>
            <p:nvPr userDrawn="1"/>
          </p:nvSpPr>
          <p:spPr bwMode="auto">
            <a:xfrm flipH="1">
              <a:off x="0" y="3264"/>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43" name="Line 23"/>
            <p:cNvSpPr>
              <a:spLocks noChangeShapeType="1"/>
            </p:cNvSpPr>
            <p:nvPr userDrawn="1"/>
          </p:nvSpPr>
          <p:spPr bwMode="auto">
            <a:xfrm flipH="1">
              <a:off x="0" y="3360"/>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44" name="Line 24"/>
            <p:cNvSpPr>
              <a:spLocks noChangeShapeType="1"/>
            </p:cNvSpPr>
            <p:nvPr userDrawn="1"/>
          </p:nvSpPr>
          <p:spPr bwMode="auto">
            <a:xfrm flipH="1">
              <a:off x="0" y="3456"/>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45" name="Line 25"/>
            <p:cNvSpPr>
              <a:spLocks noChangeShapeType="1"/>
            </p:cNvSpPr>
            <p:nvPr userDrawn="1"/>
          </p:nvSpPr>
          <p:spPr bwMode="auto">
            <a:xfrm flipH="1">
              <a:off x="0" y="3552"/>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46" name="Line 26"/>
            <p:cNvSpPr>
              <a:spLocks noChangeShapeType="1"/>
            </p:cNvSpPr>
            <p:nvPr userDrawn="1"/>
          </p:nvSpPr>
          <p:spPr bwMode="auto">
            <a:xfrm flipH="1">
              <a:off x="0" y="3648"/>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47" name="Line 27"/>
            <p:cNvSpPr>
              <a:spLocks noChangeShapeType="1"/>
            </p:cNvSpPr>
            <p:nvPr userDrawn="1"/>
          </p:nvSpPr>
          <p:spPr bwMode="auto">
            <a:xfrm flipH="1">
              <a:off x="0" y="3745"/>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48" name="Line 28"/>
            <p:cNvSpPr>
              <a:spLocks noChangeShapeType="1"/>
            </p:cNvSpPr>
            <p:nvPr userDrawn="1"/>
          </p:nvSpPr>
          <p:spPr bwMode="auto">
            <a:xfrm flipH="1">
              <a:off x="0" y="3840"/>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49" name="Line 29"/>
            <p:cNvSpPr>
              <a:spLocks noChangeShapeType="1"/>
            </p:cNvSpPr>
            <p:nvPr userDrawn="1"/>
          </p:nvSpPr>
          <p:spPr bwMode="auto">
            <a:xfrm flipH="1">
              <a:off x="0" y="3936"/>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50" name="Line 30"/>
            <p:cNvSpPr>
              <a:spLocks noChangeShapeType="1"/>
            </p:cNvSpPr>
            <p:nvPr userDrawn="1"/>
          </p:nvSpPr>
          <p:spPr bwMode="auto">
            <a:xfrm flipH="1">
              <a:off x="0" y="4032"/>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51" name="Line 31"/>
            <p:cNvSpPr>
              <a:spLocks noChangeShapeType="1"/>
            </p:cNvSpPr>
            <p:nvPr userDrawn="1"/>
          </p:nvSpPr>
          <p:spPr bwMode="auto">
            <a:xfrm flipH="1">
              <a:off x="0" y="4128"/>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52" name="Line 32"/>
            <p:cNvSpPr>
              <a:spLocks noChangeShapeType="1"/>
            </p:cNvSpPr>
            <p:nvPr userDrawn="1"/>
          </p:nvSpPr>
          <p:spPr bwMode="auto">
            <a:xfrm flipH="1">
              <a:off x="0" y="4224"/>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53" name="Line 33"/>
            <p:cNvSpPr>
              <a:spLocks noChangeShapeType="1"/>
            </p:cNvSpPr>
            <p:nvPr userDrawn="1"/>
          </p:nvSpPr>
          <p:spPr bwMode="auto">
            <a:xfrm flipH="1">
              <a:off x="0" y="4320"/>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54" name="Line 34"/>
            <p:cNvSpPr>
              <a:spLocks noChangeShapeType="1"/>
            </p:cNvSpPr>
            <p:nvPr userDrawn="1"/>
          </p:nvSpPr>
          <p:spPr bwMode="auto">
            <a:xfrm flipH="1">
              <a:off x="0" y="4415"/>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55" name="Line 35"/>
            <p:cNvSpPr>
              <a:spLocks noChangeShapeType="1"/>
            </p:cNvSpPr>
            <p:nvPr userDrawn="1"/>
          </p:nvSpPr>
          <p:spPr bwMode="auto">
            <a:xfrm flipH="1">
              <a:off x="0" y="4512"/>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56" name="Line 36"/>
            <p:cNvSpPr>
              <a:spLocks noChangeShapeType="1"/>
            </p:cNvSpPr>
            <p:nvPr userDrawn="1"/>
          </p:nvSpPr>
          <p:spPr bwMode="auto">
            <a:xfrm flipH="1">
              <a:off x="0" y="4608"/>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57" name="Line 37"/>
            <p:cNvSpPr>
              <a:spLocks noChangeShapeType="1"/>
            </p:cNvSpPr>
            <p:nvPr userDrawn="1"/>
          </p:nvSpPr>
          <p:spPr bwMode="auto">
            <a:xfrm flipH="1">
              <a:off x="0" y="4704"/>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58" name="Line 38"/>
            <p:cNvSpPr>
              <a:spLocks noChangeShapeType="1"/>
            </p:cNvSpPr>
            <p:nvPr userDrawn="1"/>
          </p:nvSpPr>
          <p:spPr bwMode="auto">
            <a:xfrm flipH="1">
              <a:off x="0" y="4800"/>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59" name="Line 39"/>
            <p:cNvSpPr>
              <a:spLocks noChangeShapeType="1"/>
            </p:cNvSpPr>
            <p:nvPr userDrawn="1"/>
          </p:nvSpPr>
          <p:spPr bwMode="auto">
            <a:xfrm flipH="1">
              <a:off x="0" y="576"/>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60" name="Line 40"/>
            <p:cNvSpPr>
              <a:spLocks noChangeShapeType="1"/>
            </p:cNvSpPr>
            <p:nvPr userDrawn="1"/>
          </p:nvSpPr>
          <p:spPr bwMode="auto">
            <a:xfrm flipH="1">
              <a:off x="0" y="672"/>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61" name="Line 41"/>
            <p:cNvSpPr>
              <a:spLocks noChangeShapeType="1"/>
            </p:cNvSpPr>
            <p:nvPr userDrawn="1"/>
          </p:nvSpPr>
          <p:spPr bwMode="auto">
            <a:xfrm flipH="1">
              <a:off x="0" y="768"/>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62" name="Line 42"/>
            <p:cNvSpPr>
              <a:spLocks noChangeShapeType="1"/>
            </p:cNvSpPr>
            <p:nvPr userDrawn="1"/>
          </p:nvSpPr>
          <p:spPr bwMode="auto">
            <a:xfrm flipH="1">
              <a:off x="0" y="864"/>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63" name="Line 43"/>
            <p:cNvSpPr>
              <a:spLocks noChangeShapeType="1"/>
            </p:cNvSpPr>
            <p:nvPr userDrawn="1"/>
          </p:nvSpPr>
          <p:spPr bwMode="auto">
            <a:xfrm flipH="1">
              <a:off x="0" y="960"/>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64" name="Line 44"/>
            <p:cNvSpPr>
              <a:spLocks noChangeShapeType="1"/>
            </p:cNvSpPr>
            <p:nvPr userDrawn="1"/>
          </p:nvSpPr>
          <p:spPr bwMode="auto">
            <a:xfrm flipH="1">
              <a:off x="0" y="1056"/>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65" name="Line 45"/>
            <p:cNvSpPr>
              <a:spLocks noChangeShapeType="1"/>
            </p:cNvSpPr>
            <p:nvPr userDrawn="1"/>
          </p:nvSpPr>
          <p:spPr bwMode="auto">
            <a:xfrm flipH="1">
              <a:off x="0" y="1151"/>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66" name="Line 46"/>
            <p:cNvSpPr>
              <a:spLocks noChangeShapeType="1"/>
            </p:cNvSpPr>
            <p:nvPr userDrawn="1"/>
          </p:nvSpPr>
          <p:spPr bwMode="auto">
            <a:xfrm flipH="1">
              <a:off x="0" y="1248"/>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67" name="Line 47"/>
            <p:cNvSpPr>
              <a:spLocks noChangeShapeType="1"/>
            </p:cNvSpPr>
            <p:nvPr userDrawn="1"/>
          </p:nvSpPr>
          <p:spPr bwMode="auto">
            <a:xfrm flipH="1">
              <a:off x="0" y="1344"/>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68" name="Line 48"/>
            <p:cNvSpPr>
              <a:spLocks noChangeShapeType="1"/>
            </p:cNvSpPr>
            <p:nvPr userDrawn="1"/>
          </p:nvSpPr>
          <p:spPr bwMode="auto">
            <a:xfrm flipH="1">
              <a:off x="0" y="1440"/>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69" name="Line 49"/>
            <p:cNvSpPr>
              <a:spLocks noChangeShapeType="1"/>
            </p:cNvSpPr>
            <p:nvPr userDrawn="1"/>
          </p:nvSpPr>
          <p:spPr bwMode="auto">
            <a:xfrm flipH="1">
              <a:off x="0" y="1536"/>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70" name="Line 50"/>
            <p:cNvSpPr>
              <a:spLocks noChangeShapeType="1"/>
            </p:cNvSpPr>
            <p:nvPr userDrawn="1"/>
          </p:nvSpPr>
          <p:spPr bwMode="auto">
            <a:xfrm flipH="1">
              <a:off x="0" y="1632"/>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71" name="Line 51"/>
            <p:cNvSpPr>
              <a:spLocks noChangeShapeType="1"/>
            </p:cNvSpPr>
            <p:nvPr userDrawn="1"/>
          </p:nvSpPr>
          <p:spPr bwMode="auto">
            <a:xfrm flipH="1">
              <a:off x="0" y="1728"/>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72" name="Line 52"/>
            <p:cNvSpPr>
              <a:spLocks noChangeShapeType="1"/>
            </p:cNvSpPr>
            <p:nvPr userDrawn="1"/>
          </p:nvSpPr>
          <p:spPr bwMode="auto">
            <a:xfrm flipH="1">
              <a:off x="0" y="481"/>
              <a:ext cx="633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73" name="Line 53"/>
            <p:cNvSpPr>
              <a:spLocks noChangeShapeType="1"/>
            </p:cNvSpPr>
            <p:nvPr userDrawn="1"/>
          </p:nvSpPr>
          <p:spPr bwMode="auto">
            <a:xfrm flipH="1">
              <a:off x="0" y="384"/>
              <a:ext cx="4259"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17" name="Line 97"/>
            <p:cNvSpPr>
              <a:spLocks noChangeShapeType="1"/>
            </p:cNvSpPr>
            <p:nvPr userDrawn="1"/>
          </p:nvSpPr>
          <p:spPr bwMode="auto">
            <a:xfrm rot="16200000" flipH="1">
              <a:off x="1962" y="2632"/>
              <a:ext cx="452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18" name="Line 98"/>
            <p:cNvSpPr>
              <a:spLocks noChangeShapeType="1"/>
            </p:cNvSpPr>
            <p:nvPr userDrawn="1"/>
          </p:nvSpPr>
          <p:spPr bwMode="auto">
            <a:xfrm rot="16200000" flipH="1">
              <a:off x="2085" y="2661"/>
              <a:ext cx="4470"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19" name="Line 99"/>
            <p:cNvSpPr>
              <a:spLocks noChangeShapeType="1"/>
            </p:cNvSpPr>
            <p:nvPr userDrawn="1"/>
          </p:nvSpPr>
          <p:spPr bwMode="auto">
            <a:xfrm rot="16200000" flipH="1">
              <a:off x="2195"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20" name="Line 100"/>
            <p:cNvSpPr>
              <a:spLocks noChangeShapeType="1"/>
            </p:cNvSpPr>
            <p:nvPr userDrawn="1"/>
          </p:nvSpPr>
          <p:spPr bwMode="auto">
            <a:xfrm rot="16200000" flipH="1">
              <a:off x="2290"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21" name="Line 101"/>
            <p:cNvSpPr>
              <a:spLocks noChangeShapeType="1"/>
            </p:cNvSpPr>
            <p:nvPr userDrawn="1"/>
          </p:nvSpPr>
          <p:spPr bwMode="auto">
            <a:xfrm rot="16200000" flipH="1">
              <a:off x="2386"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22" name="Line 102"/>
            <p:cNvSpPr>
              <a:spLocks noChangeShapeType="1"/>
            </p:cNvSpPr>
            <p:nvPr userDrawn="1"/>
          </p:nvSpPr>
          <p:spPr bwMode="auto">
            <a:xfrm rot="16200000" flipH="1">
              <a:off x="2482"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23" name="Line 103"/>
            <p:cNvSpPr>
              <a:spLocks noChangeShapeType="1"/>
            </p:cNvSpPr>
            <p:nvPr userDrawn="1"/>
          </p:nvSpPr>
          <p:spPr bwMode="auto">
            <a:xfrm rot="16200000" flipH="1">
              <a:off x="2578"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24" name="Line 104"/>
            <p:cNvSpPr>
              <a:spLocks noChangeShapeType="1"/>
            </p:cNvSpPr>
            <p:nvPr userDrawn="1"/>
          </p:nvSpPr>
          <p:spPr bwMode="auto">
            <a:xfrm rot="16200000" flipH="1">
              <a:off x="2674"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25" name="Line 105"/>
            <p:cNvSpPr>
              <a:spLocks noChangeShapeType="1"/>
            </p:cNvSpPr>
            <p:nvPr userDrawn="1"/>
          </p:nvSpPr>
          <p:spPr bwMode="auto">
            <a:xfrm rot="16200000" flipH="1">
              <a:off x="2770"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26" name="Line 106"/>
            <p:cNvSpPr>
              <a:spLocks noChangeShapeType="1"/>
            </p:cNvSpPr>
            <p:nvPr userDrawn="1"/>
          </p:nvSpPr>
          <p:spPr bwMode="auto">
            <a:xfrm rot="16200000" flipH="1">
              <a:off x="2866"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27" name="Line 107"/>
            <p:cNvSpPr>
              <a:spLocks noChangeShapeType="1"/>
            </p:cNvSpPr>
            <p:nvPr userDrawn="1"/>
          </p:nvSpPr>
          <p:spPr bwMode="auto">
            <a:xfrm rot="16200000" flipH="1">
              <a:off x="2962"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28" name="Line 108"/>
            <p:cNvSpPr>
              <a:spLocks noChangeShapeType="1"/>
            </p:cNvSpPr>
            <p:nvPr userDrawn="1"/>
          </p:nvSpPr>
          <p:spPr bwMode="auto">
            <a:xfrm rot="16200000" flipH="1">
              <a:off x="3058"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29" name="Line 109"/>
            <p:cNvSpPr>
              <a:spLocks noChangeShapeType="1"/>
            </p:cNvSpPr>
            <p:nvPr userDrawn="1"/>
          </p:nvSpPr>
          <p:spPr bwMode="auto">
            <a:xfrm rot="16200000" flipH="1">
              <a:off x="3154"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30" name="Line 110"/>
            <p:cNvSpPr>
              <a:spLocks noChangeShapeType="1"/>
            </p:cNvSpPr>
            <p:nvPr userDrawn="1"/>
          </p:nvSpPr>
          <p:spPr bwMode="auto">
            <a:xfrm rot="16200000" flipH="1">
              <a:off x="3251"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31" name="Line 111"/>
            <p:cNvSpPr>
              <a:spLocks noChangeShapeType="1"/>
            </p:cNvSpPr>
            <p:nvPr userDrawn="1"/>
          </p:nvSpPr>
          <p:spPr bwMode="auto">
            <a:xfrm rot="16200000" flipH="1">
              <a:off x="3346"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32" name="Line 112"/>
            <p:cNvSpPr>
              <a:spLocks noChangeShapeType="1"/>
            </p:cNvSpPr>
            <p:nvPr userDrawn="1"/>
          </p:nvSpPr>
          <p:spPr bwMode="auto">
            <a:xfrm rot="16200000" flipH="1">
              <a:off x="3442"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33" name="Line 113"/>
            <p:cNvSpPr>
              <a:spLocks noChangeShapeType="1"/>
            </p:cNvSpPr>
            <p:nvPr userDrawn="1"/>
          </p:nvSpPr>
          <p:spPr bwMode="auto">
            <a:xfrm rot="16200000" flipH="1">
              <a:off x="3538"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34" name="Line 114"/>
            <p:cNvSpPr>
              <a:spLocks noChangeShapeType="1"/>
            </p:cNvSpPr>
            <p:nvPr userDrawn="1"/>
          </p:nvSpPr>
          <p:spPr bwMode="auto">
            <a:xfrm rot="16200000" flipH="1">
              <a:off x="3634"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35" name="Line 115"/>
            <p:cNvSpPr>
              <a:spLocks noChangeShapeType="1"/>
            </p:cNvSpPr>
            <p:nvPr userDrawn="1"/>
          </p:nvSpPr>
          <p:spPr bwMode="auto">
            <a:xfrm rot="16200000" flipH="1">
              <a:off x="3730"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36" name="Line 116"/>
            <p:cNvSpPr>
              <a:spLocks noChangeShapeType="1"/>
            </p:cNvSpPr>
            <p:nvPr userDrawn="1"/>
          </p:nvSpPr>
          <p:spPr bwMode="auto">
            <a:xfrm rot="16200000" flipH="1">
              <a:off x="3826"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37" name="Line 117"/>
            <p:cNvSpPr>
              <a:spLocks noChangeShapeType="1"/>
            </p:cNvSpPr>
            <p:nvPr userDrawn="1"/>
          </p:nvSpPr>
          <p:spPr bwMode="auto">
            <a:xfrm rot="16200000" flipH="1">
              <a:off x="3922"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38" name="Line 118"/>
            <p:cNvSpPr>
              <a:spLocks noChangeShapeType="1"/>
            </p:cNvSpPr>
            <p:nvPr userDrawn="1"/>
          </p:nvSpPr>
          <p:spPr bwMode="auto">
            <a:xfrm rot="16200000" flipH="1">
              <a:off x="4018" y="2674"/>
              <a:ext cx="444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75" name="Line 55"/>
            <p:cNvSpPr>
              <a:spLocks noChangeShapeType="1"/>
            </p:cNvSpPr>
            <p:nvPr userDrawn="1"/>
          </p:nvSpPr>
          <p:spPr bwMode="auto">
            <a:xfrm rot="16200000" flipH="1">
              <a:off x="-1890"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76" name="Line 56"/>
            <p:cNvSpPr>
              <a:spLocks noChangeShapeType="1"/>
            </p:cNvSpPr>
            <p:nvPr userDrawn="1"/>
          </p:nvSpPr>
          <p:spPr bwMode="auto">
            <a:xfrm rot="16200000" flipH="1">
              <a:off x="-1794"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77" name="Line 57"/>
            <p:cNvSpPr>
              <a:spLocks noChangeShapeType="1"/>
            </p:cNvSpPr>
            <p:nvPr userDrawn="1"/>
          </p:nvSpPr>
          <p:spPr bwMode="auto">
            <a:xfrm rot="16200000" flipH="1">
              <a:off x="-1698"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78" name="Line 58"/>
            <p:cNvSpPr>
              <a:spLocks noChangeShapeType="1"/>
            </p:cNvSpPr>
            <p:nvPr userDrawn="1"/>
          </p:nvSpPr>
          <p:spPr bwMode="auto">
            <a:xfrm rot="16200000" flipH="1">
              <a:off x="-1602"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79" name="Line 59"/>
            <p:cNvSpPr>
              <a:spLocks noChangeShapeType="1"/>
            </p:cNvSpPr>
            <p:nvPr userDrawn="1"/>
          </p:nvSpPr>
          <p:spPr bwMode="auto">
            <a:xfrm rot="16200000" flipH="1">
              <a:off x="-1506"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80" name="Line 60"/>
            <p:cNvSpPr>
              <a:spLocks noChangeShapeType="1"/>
            </p:cNvSpPr>
            <p:nvPr userDrawn="1"/>
          </p:nvSpPr>
          <p:spPr bwMode="auto">
            <a:xfrm rot="16200000" flipH="1">
              <a:off x="-1411"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81" name="Line 61"/>
            <p:cNvSpPr>
              <a:spLocks noChangeShapeType="1"/>
            </p:cNvSpPr>
            <p:nvPr userDrawn="1"/>
          </p:nvSpPr>
          <p:spPr bwMode="auto">
            <a:xfrm rot="16200000" flipH="1">
              <a:off x="-1314"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82" name="Line 62"/>
            <p:cNvSpPr>
              <a:spLocks noChangeShapeType="1"/>
            </p:cNvSpPr>
            <p:nvPr userDrawn="1"/>
          </p:nvSpPr>
          <p:spPr bwMode="auto">
            <a:xfrm rot="16200000" flipH="1">
              <a:off x="-1218"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83" name="Line 63"/>
            <p:cNvSpPr>
              <a:spLocks noChangeShapeType="1"/>
            </p:cNvSpPr>
            <p:nvPr userDrawn="1"/>
          </p:nvSpPr>
          <p:spPr bwMode="auto">
            <a:xfrm rot="16200000" flipH="1">
              <a:off x="-1122"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84" name="Line 64"/>
            <p:cNvSpPr>
              <a:spLocks noChangeShapeType="1"/>
            </p:cNvSpPr>
            <p:nvPr userDrawn="1"/>
          </p:nvSpPr>
          <p:spPr bwMode="auto">
            <a:xfrm rot="16200000" flipH="1">
              <a:off x="-1026"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85" name="Line 65"/>
            <p:cNvSpPr>
              <a:spLocks noChangeShapeType="1"/>
            </p:cNvSpPr>
            <p:nvPr userDrawn="1"/>
          </p:nvSpPr>
          <p:spPr bwMode="auto">
            <a:xfrm rot="16200000" flipH="1">
              <a:off x="-930"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86" name="Line 66"/>
            <p:cNvSpPr>
              <a:spLocks noChangeShapeType="1"/>
            </p:cNvSpPr>
            <p:nvPr userDrawn="1"/>
          </p:nvSpPr>
          <p:spPr bwMode="auto">
            <a:xfrm rot="16200000" flipH="1">
              <a:off x="-834"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87" name="Line 67"/>
            <p:cNvSpPr>
              <a:spLocks noChangeShapeType="1"/>
            </p:cNvSpPr>
            <p:nvPr userDrawn="1"/>
          </p:nvSpPr>
          <p:spPr bwMode="auto">
            <a:xfrm rot="16200000" flipH="1">
              <a:off x="-738"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88" name="Line 68"/>
            <p:cNvSpPr>
              <a:spLocks noChangeShapeType="1"/>
            </p:cNvSpPr>
            <p:nvPr userDrawn="1"/>
          </p:nvSpPr>
          <p:spPr bwMode="auto">
            <a:xfrm rot="16200000" flipH="1">
              <a:off x="-642"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89" name="Line 69"/>
            <p:cNvSpPr>
              <a:spLocks noChangeShapeType="1"/>
            </p:cNvSpPr>
            <p:nvPr userDrawn="1"/>
          </p:nvSpPr>
          <p:spPr bwMode="auto">
            <a:xfrm rot="16200000" flipH="1">
              <a:off x="-546"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90" name="Line 70"/>
            <p:cNvSpPr>
              <a:spLocks noChangeShapeType="1"/>
            </p:cNvSpPr>
            <p:nvPr userDrawn="1"/>
          </p:nvSpPr>
          <p:spPr bwMode="auto">
            <a:xfrm rot="16200000" flipH="1">
              <a:off x="-450"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91" name="Line 71"/>
            <p:cNvSpPr>
              <a:spLocks noChangeShapeType="1"/>
            </p:cNvSpPr>
            <p:nvPr userDrawn="1"/>
          </p:nvSpPr>
          <p:spPr bwMode="auto">
            <a:xfrm rot="16200000" flipH="1">
              <a:off x="-355"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92" name="Line 72"/>
            <p:cNvSpPr>
              <a:spLocks noChangeShapeType="1"/>
            </p:cNvSpPr>
            <p:nvPr userDrawn="1"/>
          </p:nvSpPr>
          <p:spPr bwMode="auto">
            <a:xfrm rot="16200000" flipH="1">
              <a:off x="-258"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93" name="Line 73"/>
            <p:cNvSpPr>
              <a:spLocks noChangeShapeType="1"/>
            </p:cNvSpPr>
            <p:nvPr userDrawn="1"/>
          </p:nvSpPr>
          <p:spPr bwMode="auto">
            <a:xfrm rot="16200000" flipH="1">
              <a:off x="-162"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94" name="Line 74"/>
            <p:cNvSpPr>
              <a:spLocks noChangeShapeType="1"/>
            </p:cNvSpPr>
            <p:nvPr userDrawn="1"/>
          </p:nvSpPr>
          <p:spPr bwMode="auto">
            <a:xfrm rot="16200000" flipH="1">
              <a:off x="-66"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95" name="Line 75"/>
            <p:cNvSpPr>
              <a:spLocks noChangeShapeType="1"/>
            </p:cNvSpPr>
            <p:nvPr userDrawn="1"/>
          </p:nvSpPr>
          <p:spPr bwMode="auto">
            <a:xfrm rot="16200000" flipH="1">
              <a:off x="30"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96" name="Line 76"/>
            <p:cNvSpPr>
              <a:spLocks noChangeShapeType="1"/>
            </p:cNvSpPr>
            <p:nvPr userDrawn="1"/>
          </p:nvSpPr>
          <p:spPr bwMode="auto">
            <a:xfrm rot="16200000" flipH="1">
              <a:off x="126"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97" name="Line 77"/>
            <p:cNvSpPr>
              <a:spLocks noChangeShapeType="1"/>
            </p:cNvSpPr>
            <p:nvPr userDrawn="1"/>
          </p:nvSpPr>
          <p:spPr bwMode="auto">
            <a:xfrm rot="16200000" flipH="1">
              <a:off x="222"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98" name="Line 78"/>
            <p:cNvSpPr>
              <a:spLocks noChangeShapeType="1"/>
            </p:cNvSpPr>
            <p:nvPr userDrawn="1"/>
          </p:nvSpPr>
          <p:spPr bwMode="auto">
            <a:xfrm rot="16200000" flipH="1">
              <a:off x="318"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99" name="Line 79"/>
            <p:cNvSpPr>
              <a:spLocks noChangeShapeType="1"/>
            </p:cNvSpPr>
            <p:nvPr userDrawn="1"/>
          </p:nvSpPr>
          <p:spPr bwMode="auto">
            <a:xfrm rot="16200000" flipH="1">
              <a:off x="414"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00" name="Line 80"/>
            <p:cNvSpPr>
              <a:spLocks noChangeShapeType="1"/>
            </p:cNvSpPr>
            <p:nvPr userDrawn="1"/>
          </p:nvSpPr>
          <p:spPr bwMode="auto">
            <a:xfrm rot="16200000" flipH="1">
              <a:off x="510"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01" name="Line 81"/>
            <p:cNvSpPr>
              <a:spLocks noChangeShapeType="1"/>
            </p:cNvSpPr>
            <p:nvPr userDrawn="1"/>
          </p:nvSpPr>
          <p:spPr bwMode="auto">
            <a:xfrm rot="16200000" flipH="1">
              <a:off x="606"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02" name="Line 82"/>
            <p:cNvSpPr>
              <a:spLocks noChangeShapeType="1"/>
            </p:cNvSpPr>
            <p:nvPr userDrawn="1"/>
          </p:nvSpPr>
          <p:spPr bwMode="auto">
            <a:xfrm rot="16200000" flipH="1">
              <a:off x="701"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03" name="Line 83"/>
            <p:cNvSpPr>
              <a:spLocks noChangeShapeType="1"/>
            </p:cNvSpPr>
            <p:nvPr userDrawn="1"/>
          </p:nvSpPr>
          <p:spPr bwMode="auto">
            <a:xfrm rot="16200000" flipH="1">
              <a:off x="798"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04" name="Line 84"/>
            <p:cNvSpPr>
              <a:spLocks noChangeShapeType="1"/>
            </p:cNvSpPr>
            <p:nvPr userDrawn="1"/>
          </p:nvSpPr>
          <p:spPr bwMode="auto">
            <a:xfrm rot="16200000" flipH="1">
              <a:off x="894"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05" name="Line 85"/>
            <p:cNvSpPr>
              <a:spLocks noChangeShapeType="1"/>
            </p:cNvSpPr>
            <p:nvPr userDrawn="1"/>
          </p:nvSpPr>
          <p:spPr bwMode="auto">
            <a:xfrm rot="16200000" flipH="1">
              <a:off x="990"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06" name="Line 86"/>
            <p:cNvSpPr>
              <a:spLocks noChangeShapeType="1"/>
            </p:cNvSpPr>
            <p:nvPr userDrawn="1"/>
          </p:nvSpPr>
          <p:spPr bwMode="auto">
            <a:xfrm rot="16200000" flipH="1">
              <a:off x="-2274"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07" name="Line 87"/>
            <p:cNvSpPr>
              <a:spLocks noChangeShapeType="1"/>
            </p:cNvSpPr>
            <p:nvPr userDrawn="1"/>
          </p:nvSpPr>
          <p:spPr bwMode="auto">
            <a:xfrm rot="16200000" flipH="1">
              <a:off x="-2178"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08" name="Line 88"/>
            <p:cNvSpPr>
              <a:spLocks noChangeShapeType="1"/>
            </p:cNvSpPr>
            <p:nvPr userDrawn="1"/>
          </p:nvSpPr>
          <p:spPr bwMode="auto">
            <a:xfrm rot="16200000" flipH="1">
              <a:off x="-2082"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09" name="Line 89"/>
            <p:cNvSpPr>
              <a:spLocks noChangeShapeType="1"/>
            </p:cNvSpPr>
            <p:nvPr userDrawn="1"/>
          </p:nvSpPr>
          <p:spPr bwMode="auto">
            <a:xfrm rot="16200000" flipH="1">
              <a:off x="-1986"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12" name="Line 92"/>
            <p:cNvSpPr>
              <a:spLocks noChangeShapeType="1"/>
            </p:cNvSpPr>
            <p:nvPr userDrawn="1"/>
          </p:nvSpPr>
          <p:spPr bwMode="auto">
            <a:xfrm rot="16200000" flipH="1">
              <a:off x="1470"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13" name="Line 93"/>
            <p:cNvSpPr>
              <a:spLocks noChangeShapeType="1"/>
            </p:cNvSpPr>
            <p:nvPr userDrawn="1"/>
          </p:nvSpPr>
          <p:spPr bwMode="auto">
            <a:xfrm rot="16200000" flipH="1">
              <a:off x="1566"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14" name="Line 94"/>
            <p:cNvSpPr>
              <a:spLocks noChangeShapeType="1"/>
            </p:cNvSpPr>
            <p:nvPr userDrawn="1"/>
          </p:nvSpPr>
          <p:spPr bwMode="auto">
            <a:xfrm rot="16200000" flipH="1">
              <a:off x="1662"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15" name="Line 95"/>
            <p:cNvSpPr>
              <a:spLocks noChangeShapeType="1"/>
            </p:cNvSpPr>
            <p:nvPr userDrawn="1"/>
          </p:nvSpPr>
          <p:spPr bwMode="auto">
            <a:xfrm rot="16200000" flipH="1">
              <a:off x="1757"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16" name="Line 96"/>
            <p:cNvSpPr>
              <a:spLocks noChangeShapeType="1"/>
            </p:cNvSpPr>
            <p:nvPr userDrawn="1"/>
          </p:nvSpPr>
          <p:spPr bwMode="auto">
            <a:xfrm rot="16200000" flipH="1">
              <a:off x="1854"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43" name="Line 123"/>
            <p:cNvSpPr>
              <a:spLocks noChangeShapeType="1"/>
            </p:cNvSpPr>
            <p:nvPr userDrawn="1"/>
          </p:nvSpPr>
          <p:spPr bwMode="auto">
            <a:xfrm rot="16200000" flipH="1">
              <a:off x="1086"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44" name="Line 124"/>
            <p:cNvSpPr>
              <a:spLocks noChangeShapeType="1"/>
            </p:cNvSpPr>
            <p:nvPr userDrawn="1"/>
          </p:nvSpPr>
          <p:spPr bwMode="auto">
            <a:xfrm rot="16200000" flipH="1">
              <a:off x="1182"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45" name="Line 125"/>
            <p:cNvSpPr>
              <a:spLocks noChangeShapeType="1"/>
            </p:cNvSpPr>
            <p:nvPr userDrawn="1"/>
          </p:nvSpPr>
          <p:spPr bwMode="auto">
            <a:xfrm rot="16200000" flipH="1">
              <a:off x="1278"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46" name="Line 126"/>
            <p:cNvSpPr>
              <a:spLocks noChangeShapeType="1"/>
            </p:cNvSpPr>
            <p:nvPr userDrawn="1"/>
          </p:nvSpPr>
          <p:spPr bwMode="auto">
            <a:xfrm rot="16200000" flipH="1">
              <a:off x="1374" y="2622"/>
              <a:ext cx="4548"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74" name="Line 54"/>
            <p:cNvSpPr>
              <a:spLocks noChangeShapeType="1"/>
            </p:cNvSpPr>
            <p:nvPr userDrawn="1"/>
          </p:nvSpPr>
          <p:spPr bwMode="auto">
            <a:xfrm flipH="1" flipV="1">
              <a:off x="4344" y="77"/>
              <a:ext cx="1992"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57" name="Line 137"/>
            <p:cNvSpPr>
              <a:spLocks noChangeShapeType="1"/>
            </p:cNvSpPr>
            <p:nvPr userDrawn="1"/>
          </p:nvSpPr>
          <p:spPr bwMode="auto">
            <a:xfrm rot="16200000" flipH="1">
              <a:off x="4283" y="37"/>
              <a:ext cx="74"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58" name="Line 138"/>
            <p:cNvSpPr>
              <a:spLocks noChangeShapeType="1"/>
            </p:cNvSpPr>
            <p:nvPr userDrawn="1"/>
          </p:nvSpPr>
          <p:spPr bwMode="auto">
            <a:xfrm rot="16200000" flipH="1">
              <a:off x="4368" y="48"/>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59" name="Line 139"/>
            <p:cNvSpPr>
              <a:spLocks noChangeShapeType="1"/>
            </p:cNvSpPr>
            <p:nvPr userDrawn="1"/>
          </p:nvSpPr>
          <p:spPr bwMode="auto">
            <a:xfrm rot="16200000" flipH="1">
              <a:off x="4464" y="48"/>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60" name="Line 140"/>
            <p:cNvSpPr>
              <a:spLocks noChangeShapeType="1"/>
            </p:cNvSpPr>
            <p:nvPr userDrawn="1"/>
          </p:nvSpPr>
          <p:spPr bwMode="auto">
            <a:xfrm rot="16200000" flipH="1">
              <a:off x="4560" y="48"/>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61" name="Line 141"/>
            <p:cNvSpPr>
              <a:spLocks noChangeShapeType="1"/>
            </p:cNvSpPr>
            <p:nvPr userDrawn="1"/>
          </p:nvSpPr>
          <p:spPr bwMode="auto">
            <a:xfrm rot="16200000" flipH="1">
              <a:off x="4655" y="49"/>
              <a:ext cx="97"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62" name="Line 142"/>
            <p:cNvSpPr>
              <a:spLocks noChangeShapeType="1"/>
            </p:cNvSpPr>
            <p:nvPr userDrawn="1"/>
          </p:nvSpPr>
          <p:spPr bwMode="auto">
            <a:xfrm rot="16200000" flipH="1">
              <a:off x="4751" y="49"/>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63" name="Line 143"/>
            <p:cNvSpPr>
              <a:spLocks noChangeShapeType="1"/>
            </p:cNvSpPr>
            <p:nvPr userDrawn="1"/>
          </p:nvSpPr>
          <p:spPr bwMode="auto">
            <a:xfrm rot="16200000" flipH="1">
              <a:off x="4847" y="49"/>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64" name="Line 144"/>
            <p:cNvSpPr>
              <a:spLocks noChangeShapeType="1"/>
            </p:cNvSpPr>
            <p:nvPr userDrawn="1"/>
          </p:nvSpPr>
          <p:spPr bwMode="auto">
            <a:xfrm rot="16200000" flipH="1">
              <a:off x="4943" y="49"/>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65" name="Line 145"/>
            <p:cNvSpPr>
              <a:spLocks noChangeShapeType="1"/>
            </p:cNvSpPr>
            <p:nvPr userDrawn="1"/>
          </p:nvSpPr>
          <p:spPr bwMode="auto">
            <a:xfrm rot="16200000" flipH="1">
              <a:off x="5039" y="49"/>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66" name="Line 146"/>
            <p:cNvSpPr>
              <a:spLocks noChangeShapeType="1"/>
            </p:cNvSpPr>
            <p:nvPr userDrawn="1"/>
          </p:nvSpPr>
          <p:spPr bwMode="auto">
            <a:xfrm rot="16200000" flipH="1">
              <a:off x="5135" y="49"/>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67" name="Line 147"/>
            <p:cNvSpPr>
              <a:spLocks noChangeShapeType="1"/>
            </p:cNvSpPr>
            <p:nvPr userDrawn="1"/>
          </p:nvSpPr>
          <p:spPr bwMode="auto">
            <a:xfrm rot="16200000" flipH="1">
              <a:off x="5231" y="49"/>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68" name="Line 148"/>
            <p:cNvSpPr>
              <a:spLocks noChangeShapeType="1"/>
            </p:cNvSpPr>
            <p:nvPr userDrawn="1"/>
          </p:nvSpPr>
          <p:spPr bwMode="auto">
            <a:xfrm rot="16200000" flipH="1">
              <a:off x="5325" y="49"/>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69" name="Line 149"/>
            <p:cNvSpPr>
              <a:spLocks noChangeShapeType="1"/>
            </p:cNvSpPr>
            <p:nvPr userDrawn="1"/>
          </p:nvSpPr>
          <p:spPr bwMode="auto">
            <a:xfrm rot="16200000" flipH="1">
              <a:off x="5423" y="49"/>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70" name="Line 150"/>
            <p:cNvSpPr>
              <a:spLocks noChangeShapeType="1"/>
            </p:cNvSpPr>
            <p:nvPr userDrawn="1"/>
          </p:nvSpPr>
          <p:spPr bwMode="auto">
            <a:xfrm rot="16200000" flipH="1">
              <a:off x="5519" y="49"/>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71" name="Line 151"/>
            <p:cNvSpPr>
              <a:spLocks noChangeShapeType="1"/>
            </p:cNvSpPr>
            <p:nvPr userDrawn="1"/>
          </p:nvSpPr>
          <p:spPr bwMode="auto">
            <a:xfrm rot="16200000" flipH="1">
              <a:off x="5615" y="49"/>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72" name="Line 152"/>
            <p:cNvSpPr>
              <a:spLocks noChangeShapeType="1"/>
            </p:cNvSpPr>
            <p:nvPr userDrawn="1"/>
          </p:nvSpPr>
          <p:spPr bwMode="auto">
            <a:xfrm rot="16200000" flipH="1">
              <a:off x="5710" y="49"/>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73" name="Line 153"/>
            <p:cNvSpPr>
              <a:spLocks noChangeShapeType="1"/>
            </p:cNvSpPr>
            <p:nvPr userDrawn="1"/>
          </p:nvSpPr>
          <p:spPr bwMode="auto">
            <a:xfrm rot="16200000" flipH="1">
              <a:off x="5807" y="49"/>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74" name="Line 154"/>
            <p:cNvSpPr>
              <a:spLocks noChangeShapeType="1"/>
            </p:cNvSpPr>
            <p:nvPr userDrawn="1"/>
          </p:nvSpPr>
          <p:spPr bwMode="auto">
            <a:xfrm rot="16200000" flipH="1">
              <a:off x="5903" y="49"/>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75" name="Line 155"/>
            <p:cNvSpPr>
              <a:spLocks noChangeShapeType="1"/>
            </p:cNvSpPr>
            <p:nvPr userDrawn="1"/>
          </p:nvSpPr>
          <p:spPr bwMode="auto">
            <a:xfrm rot="16200000" flipH="1">
              <a:off x="5999" y="49"/>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76" name="Line 156"/>
            <p:cNvSpPr>
              <a:spLocks noChangeShapeType="1"/>
            </p:cNvSpPr>
            <p:nvPr userDrawn="1"/>
          </p:nvSpPr>
          <p:spPr bwMode="auto">
            <a:xfrm rot="16200000" flipH="1">
              <a:off x="6095" y="49"/>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277" name="Line 157"/>
            <p:cNvSpPr>
              <a:spLocks noChangeShapeType="1"/>
            </p:cNvSpPr>
            <p:nvPr userDrawn="1"/>
          </p:nvSpPr>
          <p:spPr bwMode="auto">
            <a:xfrm rot="16200000" flipH="1">
              <a:off x="6191" y="49"/>
              <a:ext cx="96" cy="0"/>
            </a:xfrm>
            <a:prstGeom prst="line">
              <a:avLst/>
            </a:prstGeom>
            <a:noFill/>
            <a:ln w="12700">
              <a:solidFill>
                <a:srgbClr val="CCFFFF"/>
              </a:solidFill>
              <a:round/>
              <a:headEnd type="none" w="sm" len="sm"/>
              <a:tailEnd type="none" w="sm" len="sm"/>
            </a:ln>
            <a:effectLst/>
          </p:spPr>
          <p:txBody>
            <a:bodyPr/>
            <a:lstStyle/>
            <a:p>
              <a:pPr>
                <a:defRPr/>
              </a:pPr>
              <a:endParaRPr lang="en-US">
                <a:solidFill>
                  <a:srgbClr val="000000"/>
                </a:solidFill>
                <a:ea typeface="ＭＳ Ｐゴシック"/>
              </a:endParaRPr>
            </a:p>
          </p:txBody>
        </p:sp>
        <p:sp>
          <p:nvSpPr>
            <p:cNvPr id="133125" name="Text Box 5"/>
            <p:cNvSpPr txBox="1">
              <a:spLocks noChangeArrowheads="1"/>
            </p:cNvSpPr>
            <p:nvPr userDrawn="1"/>
          </p:nvSpPr>
          <p:spPr bwMode="auto">
            <a:xfrm>
              <a:off x="6122" y="4741"/>
              <a:ext cx="181" cy="126"/>
            </a:xfrm>
            <a:prstGeom prst="rect">
              <a:avLst/>
            </a:prstGeom>
            <a:noFill/>
            <a:ln w="12700">
              <a:solidFill>
                <a:srgbClr val="CCFFFF"/>
              </a:solidFill>
              <a:miter lim="800000"/>
              <a:headEnd type="none" w="sm" len="sm"/>
              <a:tailEnd type="none" w="sm" len="sm"/>
            </a:ln>
            <a:effectLst/>
          </p:spPr>
          <p:txBody>
            <a:bodyPr wrap="none" lIns="0" tIns="0" rIns="0" bIns="0">
              <a:prstTxWarp prst="textNoShape">
                <a:avLst/>
              </a:prstTxWarp>
              <a:spAutoFit/>
            </a:bodyPr>
            <a:lstStyle/>
            <a:p>
              <a:pPr defTabSz="1017588">
                <a:spcBef>
                  <a:spcPct val="50000"/>
                </a:spcBef>
                <a:defRPr/>
              </a:pPr>
              <a:fld id="{5043B229-7D4D-054A-9C7F-36E84D3AB263}" type="slidenum">
                <a:rPr lang="en-US" sz="1300">
                  <a:solidFill>
                    <a:srgbClr val="000000"/>
                  </a:solidFill>
                  <a:latin typeface="Verdana" charset="0"/>
                </a:rPr>
                <a:pPr defTabSz="1017588">
                  <a:spcBef>
                    <a:spcPct val="50000"/>
                  </a:spcBef>
                  <a:defRPr/>
                </a:pPr>
                <a:t>‹#›</a:t>
              </a:fld>
              <a:endParaRPr lang="en-US" sz="1300">
                <a:solidFill>
                  <a:srgbClr val="000000"/>
                </a:solidFill>
                <a:latin typeface="Verdana" charset="0"/>
              </a:endParaRPr>
            </a:p>
          </p:txBody>
        </p:sp>
      </p:grpSp>
      <p:sp>
        <p:nvSpPr>
          <p:cNvPr id="25604" name="Rectangle 2"/>
          <p:cNvSpPr>
            <a:spLocks noGrp="1" noChangeArrowheads="1"/>
          </p:cNvSpPr>
          <p:nvPr>
            <p:ph type="body" idx="1"/>
          </p:nvPr>
        </p:nvSpPr>
        <p:spPr bwMode="auto">
          <a:xfrm>
            <a:off x="14288" y="1985963"/>
            <a:ext cx="8885237" cy="4664075"/>
          </a:xfrm>
          <a:prstGeom prst="rect">
            <a:avLst/>
          </a:prstGeom>
          <a:noFill/>
          <a:ln w="9525">
            <a:noFill/>
            <a:miter lim="800000"/>
            <a:headEnd/>
            <a:tailEnd/>
          </a:ln>
        </p:spPr>
        <p:txBody>
          <a:bodyPr vert="horz" wrap="square" lIns="101846" tIns="50923" rIns="101846" bIns="5092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605" name="Rectangle 3"/>
          <p:cNvSpPr>
            <a:spLocks noGrp="1" noChangeArrowheads="1"/>
          </p:cNvSpPr>
          <p:nvPr>
            <p:ph type="title"/>
          </p:nvPr>
        </p:nvSpPr>
        <p:spPr bwMode="auto">
          <a:xfrm>
            <a:off x="134938" y="644525"/>
            <a:ext cx="9625012" cy="949325"/>
          </a:xfrm>
          <a:prstGeom prst="rect">
            <a:avLst/>
          </a:prstGeom>
          <a:noFill/>
          <a:ln w="9525">
            <a:noFill/>
            <a:miter lim="800000"/>
            <a:headEnd/>
            <a:tailEnd/>
          </a:ln>
        </p:spPr>
        <p:txBody>
          <a:bodyPr vert="horz" wrap="square" lIns="101846" tIns="50923" rIns="101846" bIns="50923" numCol="1" anchor="ctr" anchorCtr="0" compatLnSpc="1">
            <a:prstTxWarp prst="textNoShape">
              <a:avLst/>
            </a:prstTxWarp>
          </a:bodyPr>
          <a:lstStyle/>
          <a:p>
            <a:pPr lvl="0"/>
            <a:r>
              <a:rPr lang="en-US"/>
              <a:t>Click to edit Master title style</a:t>
            </a:r>
          </a:p>
        </p:txBody>
      </p:sp>
    </p:spTree>
  </p:cSld>
  <p:clrMap bg1="lt1" tx1="dk1" bg2="lt2" tx2="dk2" accent1="accent1" accent2="accent2" accent3="accent3" accent4="accent4" accent5="accent5" accent6="accent6" hlink="hlink" folHlink="folHlink"/>
  <p:timing>
    <p:tnLst>
      <p:par>
        <p:cTn id="1" dur="indefinite" restart="never" nodeType="tmRoot"/>
      </p:par>
    </p:tnLst>
  </p:timing>
  <p:hf hdr="0" ftr="0" dt="0"/>
  <p:txStyles>
    <p:titleStyle>
      <a:lvl1pPr algn="l" rtl="0" eaLnBrk="0" fontAlgn="base" hangingPunct="0">
        <a:spcBef>
          <a:spcPct val="0"/>
        </a:spcBef>
        <a:spcAft>
          <a:spcPct val="0"/>
        </a:spcAft>
        <a:defRPr sz="4000">
          <a:solidFill>
            <a:srgbClr val="7F0813"/>
          </a:solidFill>
          <a:latin typeface="+mj-lt"/>
          <a:ea typeface="+mj-ea"/>
          <a:cs typeface="ＭＳ Ｐゴシック" charset="-128"/>
        </a:defRPr>
      </a:lvl1pPr>
      <a:lvl2pPr algn="l"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2pPr>
      <a:lvl3pPr algn="l"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3pPr>
      <a:lvl4pPr algn="l"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4pPr>
      <a:lvl5pPr algn="l"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5pPr>
      <a:lvl6pPr marL="457093" algn="l" defTabSz="1018937" rtl="0" fontAlgn="base">
        <a:spcBef>
          <a:spcPct val="0"/>
        </a:spcBef>
        <a:spcAft>
          <a:spcPct val="0"/>
        </a:spcAft>
        <a:defRPr sz="4000">
          <a:solidFill>
            <a:srgbClr val="7F0813"/>
          </a:solidFill>
          <a:latin typeface="Verdana" pitchFamily="34" charset="0"/>
          <a:ea typeface="ＭＳ Ｐゴシック" pitchFamily="1" charset="-128"/>
        </a:defRPr>
      </a:lvl6pPr>
      <a:lvl7pPr marL="914187" algn="l" defTabSz="1018937" rtl="0" fontAlgn="base">
        <a:spcBef>
          <a:spcPct val="0"/>
        </a:spcBef>
        <a:spcAft>
          <a:spcPct val="0"/>
        </a:spcAft>
        <a:defRPr sz="4000">
          <a:solidFill>
            <a:srgbClr val="7F0813"/>
          </a:solidFill>
          <a:latin typeface="Verdana" pitchFamily="34" charset="0"/>
          <a:ea typeface="ＭＳ Ｐゴシック" pitchFamily="1" charset="-128"/>
        </a:defRPr>
      </a:lvl7pPr>
      <a:lvl8pPr marL="1371279" algn="l" defTabSz="1018937" rtl="0" fontAlgn="base">
        <a:spcBef>
          <a:spcPct val="0"/>
        </a:spcBef>
        <a:spcAft>
          <a:spcPct val="0"/>
        </a:spcAft>
        <a:defRPr sz="4000">
          <a:solidFill>
            <a:srgbClr val="7F0813"/>
          </a:solidFill>
          <a:latin typeface="Verdana" pitchFamily="34" charset="0"/>
          <a:ea typeface="ＭＳ Ｐゴシック" pitchFamily="1" charset="-128"/>
        </a:defRPr>
      </a:lvl8pPr>
      <a:lvl9pPr marL="1828372" algn="l" defTabSz="1018937" rtl="0" fontAlgn="base">
        <a:spcBef>
          <a:spcPct val="0"/>
        </a:spcBef>
        <a:spcAft>
          <a:spcPct val="0"/>
        </a:spcAft>
        <a:defRPr sz="4000">
          <a:solidFill>
            <a:srgbClr val="7F0813"/>
          </a:solidFill>
          <a:latin typeface="Verdana" pitchFamily="34" charset="0"/>
          <a:ea typeface="ＭＳ Ｐゴシック" pitchFamily="1" charset="-128"/>
        </a:defRPr>
      </a:lvl9pPr>
    </p:titleStyle>
    <p:bodyStyle>
      <a:lvl1pPr marL="382588" indent="-252413" algn="l"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0413" indent="-249238" algn="l" rtl="0" eaLnBrk="0" fontAlgn="base" hangingPunct="0">
        <a:spcBef>
          <a:spcPct val="20000"/>
        </a:spcBef>
        <a:spcAft>
          <a:spcPct val="0"/>
        </a:spcAft>
        <a:buClr>
          <a:srgbClr val="006600"/>
        </a:buClr>
        <a:buChar char="»"/>
        <a:defRPr sz="2200">
          <a:solidFill>
            <a:schemeClr val="tx1"/>
          </a:solidFill>
          <a:latin typeface="+mn-lt"/>
          <a:ea typeface="+mn-ea"/>
        </a:defRPr>
      </a:lvl2pPr>
      <a:lvl3pPr marL="1141413" indent="-252413" algn="l" rtl="0" eaLnBrk="0" fontAlgn="base" hangingPunct="0">
        <a:spcBef>
          <a:spcPct val="20000"/>
        </a:spcBef>
        <a:spcAft>
          <a:spcPct val="0"/>
        </a:spcAft>
        <a:buChar char="•"/>
        <a:defRPr>
          <a:solidFill>
            <a:schemeClr val="tx1"/>
          </a:solidFill>
          <a:latin typeface="+mn-lt"/>
          <a:ea typeface="+mn-ea"/>
        </a:defRPr>
      </a:lvl3pPr>
      <a:lvl4pPr marL="1458913" indent="-188913" algn="l" rtl="0" eaLnBrk="0" fontAlgn="base" hangingPunct="0">
        <a:spcBef>
          <a:spcPct val="20000"/>
        </a:spcBef>
        <a:spcAft>
          <a:spcPct val="0"/>
        </a:spcAft>
        <a:buChar char="–"/>
        <a:defRPr>
          <a:solidFill>
            <a:schemeClr val="tx1"/>
          </a:solidFill>
          <a:latin typeface="+mn-lt"/>
          <a:ea typeface="+mn-ea"/>
        </a:defRPr>
      </a:lvl4pPr>
      <a:lvl5pPr marL="1776413" indent="-188913" algn="l" rtl="0" eaLnBrk="0" fontAlgn="base" hangingPunct="0">
        <a:spcBef>
          <a:spcPct val="20000"/>
        </a:spcBef>
        <a:spcAft>
          <a:spcPct val="0"/>
        </a:spcAft>
        <a:buChar char="»"/>
        <a:defRPr>
          <a:solidFill>
            <a:schemeClr val="tx1"/>
          </a:solidFill>
          <a:latin typeface="+mn-lt"/>
          <a:ea typeface="+mn-ea"/>
        </a:defRPr>
      </a:lvl5pPr>
      <a:lvl6pPr marL="2236265" indent="-190456" algn="l" defTabSz="1018937" rtl="0" fontAlgn="base">
        <a:spcBef>
          <a:spcPct val="20000"/>
        </a:spcBef>
        <a:spcAft>
          <a:spcPct val="0"/>
        </a:spcAft>
        <a:buChar char="»"/>
        <a:defRPr>
          <a:solidFill>
            <a:schemeClr val="tx1"/>
          </a:solidFill>
          <a:latin typeface="+mn-lt"/>
          <a:ea typeface="+mn-ea"/>
        </a:defRPr>
      </a:lvl6pPr>
      <a:lvl7pPr marL="2693358" indent="-190456" algn="l" defTabSz="1018937" rtl="0" fontAlgn="base">
        <a:spcBef>
          <a:spcPct val="20000"/>
        </a:spcBef>
        <a:spcAft>
          <a:spcPct val="0"/>
        </a:spcAft>
        <a:buChar char="»"/>
        <a:defRPr>
          <a:solidFill>
            <a:schemeClr val="tx1"/>
          </a:solidFill>
          <a:latin typeface="+mn-lt"/>
          <a:ea typeface="+mn-ea"/>
        </a:defRPr>
      </a:lvl7pPr>
      <a:lvl8pPr marL="3150451" indent="-190456" algn="l" defTabSz="1018937" rtl="0" fontAlgn="base">
        <a:spcBef>
          <a:spcPct val="20000"/>
        </a:spcBef>
        <a:spcAft>
          <a:spcPct val="0"/>
        </a:spcAft>
        <a:buChar char="»"/>
        <a:defRPr>
          <a:solidFill>
            <a:schemeClr val="tx1"/>
          </a:solidFill>
          <a:latin typeface="+mn-lt"/>
          <a:ea typeface="+mn-ea"/>
        </a:defRPr>
      </a:lvl8pPr>
      <a:lvl9pPr marL="3607545" indent="-190456" algn="l" defTabSz="1018937"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914187" rtl="0" eaLnBrk="1" latinLnBrk="0" hangingPunct="1">
        <a:defRPr sz="1800" kern="1200">
          <a:solidFill>
            <a:schemeClr val="tx1"/>
          </a:solidFill>
          <a:latin typeface="+mn-lt"/>
          <a:ea typeface="+mn-ea"/>
          <a:cs typeface="+mn-cs"/>
        </a:defRPr>
      </a:lvl1pPr>
      <a:lvl2pPr marL="457093" algn="l" defTabSz="914187" rtl="0" eaLnBrk="1" latinLnBrk="0" hangingPunct="1">
        <a:defRPr sz="1800" kern="1200">
          <a:solidFill>
            <a:schemeClr val="tx1"/>
          </a:solidFill>
          <a:latin typeface="+mn-lt"/>
          <a:ea typeface="+mn-ea"/>
          <a:cs typeface="+mn-cs"/>
        </a:defRPr>
      </a:lvl2pPr>
      <a:lvl3pPr marL="914187" algn="l" defTabSz="914187" rtl="0" eaLnBrk="1" latinLnBrk="0" hangingPunct="1">
        <a:defRPr sz="1800" kern="1200">
          <a:solidFill>
            <a:schemeClr val="tx1"/>
          </a:solidFill>
          <a:latin typeface="+mn-lt"/>
          <a:ea typeface="+mn-ea"/>
          <a:cs typeface="+mn-cs"/>
        </a:defRPr>
      </a:lvl3pPr>
      <a:lvl4pPr marL="1371279" algn="l" defTabSz="914187" rtl="0" eaLnBrk="1" latinLnBrk="0" hangingPunct="1">
        <a:defRPr sz="1800" kern="1200">
          <a:solidFill>
            <a:schemeClr val="tx1"/>
          </a:solidFill>
          <a:latin typeface="+mn-lt"/>
          <a:ea typeface="+mn-ea"/>
          <a:cs typeface="+mn-cs"/>
        </a:defRPr>
      </a:lvl4pPr>
      <a:lvl5pPr marL="1828372" algn="l" defTabSz="914187" rtl="0" eaLnBrk="1" latinLnBrk="0" hangingPunct="1">
        <a:defRPr sz="1800" kern="1200">
          <a:solidFill>
            <a:schemeClr val="tx1"/>
          </a:solidFill>
          <a:latin typeface="+mn-lt"/>
          <a:ea typeface="+mn-ea"/>
          <a:cs typeface="+mn-cs"/>
        </a:defRPr>
      </a:lvl5pPr>
      <a:lvl6pPr marL="2285465" algn="l" defTabSz="914187" rtl="0" eaLnBrk="1" latinLnBrk="0" hangingPunct="1">
        <a:defRPr sz="1800" kern="1200">
          <a:solidFill>
            <a:schemeClr val="tx1"/>
          </a:solidFill>
          <a:latin typeface="+mn-lt"/>
          <a:ea typeface="+mn-ea"/>
          <a:cs typeface="+mn-cs"/>
        </a:defRPr>
      </a:lvl6pPr>
      <a:lvl7pPr marL="2742560" algn="l" defTabSz="914187" rtl="0" eaLnBrk="1" latinLnBrk="0" hangingPunct="1">
        <a:defRPr sz="1800" kern="1200">
          <a:solidFill>
            <a:schemeClr val="tx1"/>
          </a:solidFill>
          <a:latin typeface="+mn-lt"/>
          <a:ea typeface="+mn-ea"/>
          <a:cs typeface="+mn-cs"/>
        </a:defRPr>
      </a:lvl7pPr>
      <a:lvl8pPr marL="3199651" algn="l" defTabSz="914187" rtl="0" eaLnBrk="1" latinLnBrk="0" hangingPunct="1">
        <a:defRPr sz="1800" kern="1200">
          <a:solidFill>
            <a:schemeClr val="tx1"/>
          </a:solidFill>
          <a:latin typeface="+mn-lt"/>
          <a:ea typeface="+mn-ea"/>
          <a:cs typeface="+mn-cs"/>
        </a:defRPr>
      </a:lvl8pPr>
      <a:lvl9pPr marL="3656744" algn="l" defTabSz="914187"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7650" name="Picture 2" descr="PPT_banner"/>
          <p:cNvPicPr>
            <a:picLocks noChangeAspect="1" noChangeArrowheads="1"/>
          </p:cNvPicPr>
          <p:nvPr/>
        </p:nvPicPr>
        <p:blipFill>
          <a:blip r:embed="rId2" cstate="print"/>
          <a:srcRect/>
          <a:stretch>
            <a:fillRect/>
          </a:stretch>
        </p:blipFill>
        <p:spPr bwMode="auto">
          <a:xfrm>
            <a:off x="0" y="0"/>
            <a:ext cx="10059988" cy="706438"/>
          </a:xfrm>
          <a:prstGeom prst="rect">
            <a:avLst/>
          </a:prstGeom>
          <a:noFill/>
          <a:ln w="9525">
            <a:noFill/>
            <a:miter lim="800000"/>
            <a:headEnd/>
            <a:tailEnd/>
          </a:ln>
        </p:spPr>
      </p:pic>
      <p:sp>
        <p:nvSpPr>
          <p:cNvPr id="209926" name="Line 6"/>
          <p:cNvSpPr>
            <a:spLocks noChangeShapeType="1"/>
          </p:cNvSpPr>
          <p:nvPr/>
        </p:nvSpPr>
        <p:spPr bwMode="auto">
          <a:xfrm flipH="1">
            <a:off x="0" y="28956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27" name="Line 7"/>
          <p:cNvSpPr>
            <a:spLocks noChangeShapeType="1"/>
          </p:cNvSpPr>
          <p:nvPr/>
        </p:nvSpPr>
        <p:spPr bwMode="auto">
          <a:xfrm flipH="1">
            <a:off x="0" y="30480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28" name="Line 8"/>
          <p:cNvSpPr>
            <a:spLocks noChangeShapeType="1"/>
          </p:cNvSpPr>
          <p:nvPr/>
        </p:nvSpPr>
        <p:spPr bwMode="auto">
          <a:xfrm flipH="1">
            <a:off x="0" y="32004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29" name="Line 9"/>
          <p:cNvSpPr>
            <a:spLocks noChangeShapeType="1"/>
          </p:cNvSpPr>
          <p:nvPr/>
        </p:nvSpPr>
        <p:spPr bwMode="auto">
          <a:xfrm flipH="1">
            <a:off x="0" y="3354388"/>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30" name="Line 10"/>
          <p:cNvSpPr>
            <a:spLocks noChangeShapeType="1"/>
          </p:cNvSpPr>
          <p:nvPr/>
        </p:nvSpPr>
        <p:spPr bwMode="auto">
          <a:xfrm flipH="1">
            <a:off x="0" y="35052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31" name="Line 11"/>
          <p:cNvSpPr>
            <a:spLocks noChangeShapeType="1"/>
          </p:cNvSpPr>
          <p:nvPr/>
        </p:nvSpPr>
        <p:spPr bwMode="auto">
          <a:xfrm flipH="1">
            <a:off x="0" y="36576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32" name="Line 12"/>
          <p:cNvSpPr>
            <a:spLocks noChangeShapeType="1"/>
          </p:cNvSpPr>
          <p:nvPr/>
        </p:nvSpPr>
        <p:spPr bwMode="auto">
          <a:xfrm flipH="1">
            <a:off x="0" y="38100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33" name="Line 13"/>
          <p:cNvSpPr>
            <a:spLocks noChangeShapeType="1"/>
          </p:cNvSpPr>
          <p:nvPr/>
        </p:nvSpPr>
        <p:spPr bwMode="auto">
          <a:xfrm flipH="1">
            <a:off x="0" y="39624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34" name="Line 14"/>
          <p:cNvSpPr>
            <a:spLocks noChangeShapeType="1"/>
          </p:cNvSpPr>
          <p:nvPr/>
        </p:nvSpPr>
        <p:spPr bwMode="auto">
          <a:xfrm flipH="1">
            <a:off x="0" y="41148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35" name="Line 15"/>
          <p:cNvSpPr>
            <a:spLocks noChangeShapeType="1"/>
          </p:cNvSpPr>
          <p:nvPr/>
        </p:nvSpPr>
        <p:spPr bwMode="auto">
          <a:xfrm flipH="1">
            <a:off x="0" y="42672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36" name="Line 16"/>
          <p:cNvSpPr>
            <a:spLocks noChangeShapeType="1"/>
          </p:cNvSpPr>
          <p:nvPr/>
        </p:nvSpPr>
        <p:spPr bwMode="auto">
          <a:xfrm flipH="1">
            <a:off x="0" y="4418013"/>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37" name="Line 17"/>
          <p:cNvSpPr>
            <a:spLocks noChangeShapeType="1"/>
          </p:cNvSpPr>
          <p:nvPr/>
        </p:nvSpPr>
        <p:spPr bwMode="auto">
          <a:xfrm flipH="1">
            <a:off x="0" y="45720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38" name="Line 18"/>
          <p:cNvSpPr>
            <a:spLocks noChangeShapeType="1"/>
          </p:cNvSpPr>
          <p:nvPr/>
        </p:nvSpPr>
        <p:spPr bwMode="auto">
          <a:xfrm flipH="1">
            <a:off x="0" y="47244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39" name="Line 19"/>
          <p:cNvSpPr>
            <a:spLocks noChangeShapeType="1"/>
          </p:cNvSpPr>
          <p:nvPr/>
        </p:nvSpPr>
        <p:spPr bwMode="auto">
          <a:xfrm flipH="1">
            <a:off x="0" y="48768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40" name="Line 20"/>
          <p:cNvSpPr>
            <a:spLocks noChangeShapeType="1"/>
          </p:cNvSpPr>
          <p:nvPr/>
        </p:nvSpPr>
        <p:spPr bwMode="auto">
          <a:xfrm flipH="1">
            <a:off x="0" y="50292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41" name="Line 21"/>
          <p:cNvSpPr>
            <a:spLocks noChangeShapeType="1"/>
          </p:cNvSpPr>
          <p:nvPr/>
        </p:nvSpPr>
        <p:spPr bwMode="auto">
          <a:xfrm flipH="1">
            <a:off x="0" y="51816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42" name="Line 22"/>
          <p:cNvSpPr>
            <a:spLocks noChangeShapeType="1"/>
          </p:cNvSpPr>
          <p:nvPr/>
        </p:nvSpPr>
        <p:spPr bwMode="auto">
          <a:xfrm flipH="1">
            <a:off x="0" y="53340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43" name="Line 23"/>
          <p:cNvSpPr>
            <a:spLocks noChangeShapeType="1"/>
          </p:cNvSpPr>
          <p:nvPr/>
        </p:nvSpPr>
        <p:spPr bwMode="auto">
          <a:xfrm flipH="1">
            <a:off x="0" y="54864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44" name="Line 24"/>
          <p:cNvSpPr>
            <a:spLocks noChangeShapeType="1"/>
          </p:cNvSpPr>
          <p:nvPr/>
        </p:nvSpPr>
        <p:spPr bwMode="auto">
          <a:xfrm flipH="1">
            <a:off x="0" y="56388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45" name="Line 25"/>
          <p:cNvSpPr>
            <a:spLocks noChangeShapeType="1"/>
          </p:cNvSpPr>
          <p:nvPr/>
        </p:nvSpPr>
        <p:spPr bwMode="auto">
          <a:xfrm flipH="1">
            <a:off x="0" y="57912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46" name="Line 26"/>
          <p:cNvSpPr>
            <a:spLocks noChangeShapeType="1"/>
          </p:cNvSpPr>
          <p:nvPr/>
        </p:nvSpPr>
        <p:spPr bwMode="auto">
          <a:xfrm flipH="1">
            <a:off x="0" y="5945188"/>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47" name="Line 27"/>
          <p:cNvSpPr>
            <a:spLocks noChangeShapeType="1"/>
          </p:cNvSpPr>
          <p:nvPr/>
        </p:nvSpPr>
        <p:spPr bwMode="auto">
          <a:xfrm flipH="1">
            <a:off x="0" y="60960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48" name="Line 28"/>
          <p:cNvSpPr>
            <a:spLocks noChangeShapeType="1"/>
          </p:cNvSpPr>
          <p:nvPr/>
        </p:nvSpPr>
        <p:spPr bwMode="auto">
          <a:xfrm flipH="1">
            <a:off x="0" y="62484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49" name="Line 29"/>
          <p:cNvSpPr>
            <a:spLocks noChangeShapeType="1"/>
          </p:cNvSpPr>
          <p:nvPr/>
        </p:nvSpPr>
        <p:spPr bwMode="auto">
          <a:xfrm flipH="1">
            <a:off x="0" y="64008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50" name="Line 30"/>
          <p:cNvSpPr>
            <a:spLocks noChangeShapeType="1"/>
          </p:cNvSpPr>
          <p:nvPr/>
        </p:nvSpPr>
        <p:spPr bwMode="auto">
          <a:xfrm flipH="1">
            <a:off x="0" y="65532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51" name="Line 31"/>
          <p:cNvSpPr>
            <a:spLocks noChangeShapeType="1"/>
          </p:cNvSpPr>
          <p:nvPr/>
        </p:nvSpPr>
        <p:spPr bwMode="auto">
          <a:xfrm flipH="1">
            <a:off x="0" y="67056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52" name="Line 32"/>
          <p:cNvSpPr>
            <a:spLocks noChangeShapeType="1"/>
          </p:cNvSpPr>
          <p:nvPr/>
        </p:nvSpPr>
        <p:spPr bwMode="auto">
          <a:xfrm flipH="1">
            <a:off x="0" y="68580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53" name="Line 33"/>
          <p:cNvSpPr>
            <a:spLocks noChangeShapeType="1"/>
          </p:cNvSpPr>
          <p:nvPr/>
        </p:nvSpPr>
        <p:spPr bwMode="auto">
          <a:xfrm flipH="1">
            <a:off x="0" y="7008813"/>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54" name="Line 34"/>
          <p:cNvSpPr>
            <a:spLocks noChangeShapeType="1"/>
          </p:cNvSpPr>
          <p:nvPr/>
        </p:nvSpPr>
        <p:spPr bwMode="auto">
          <a:xfrm flipH="1">
            <a:off x="0" y="71628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55" name="Line 35"/>
          <p:cNvSpPr>
            <a:spLocks noChangeShapeType="1"/>
          </p:cNvSpPr>
          <p:nvPr/>
        </p:nvSpPr>
        <p:spPr bwMode="auto">
          <a:xfrm flipH="1">
            <a:off x="0" y="73152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56" name="Line 36"/>
          <p:cNvSpPr>
            <a:spLocks noChangeShapeType="1"/>
          </p:cNvSpPr>
          <p:nvPr/>
        </p:nvSpPr>
        <p:spPr bwMode="auto">
          <a:xfrm flipH="1">
            <a:off x="0" y="74676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57" name="Line 37"/>
          <p:cNvSpPr>
            <a:spLocks noChangeShapeType="1"/>
          </p:cNvSpPr>
          <p:nvPr/>
        </p:nvSpPr>
        <p:spPr bwMode="auto">
          <a:xfrm flipH="1">
            <a:off x="0" y="76200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58" name="Line 38"/>
          <p:cNvSpPr>
            <a:spLocks noChangeShapeType="1"/>
          </p:cNvSpPr>
          <p:nvPr/>
        </p:nvSpPr>
        <p:spPr bwMode="auto">
          <a:xfrm flipH="1">
            <a:off x="0" y="9144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59" name="Line 39"/>
          <p:cNvSpPr>
            <a:spLocks noChangeShapeType="1"/>
          </p:cNvSpPr>
          <p:nvPr/>
        </p:nvSpPr>
        <p:spPr bwMode="auto">
          <a:xfrm flipH="1">
            <a:off x="0" y="10668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60" name="Line 40"/>
          <p:cNvSpPr>
            <a:spLocks noChangeShapeType="1"/>
          </p:cNvSpPr>
          <p:nvPr/>
        </p:nvSpPr>
        <p:spPr bwMode="auto">
          <a:xfrm flipH="1">
            <a:off x="0" y="12192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61" name="Line 41"/>
          <p:cNvSpPr>
            <a:spLocks noChangeShapeType="1"/>
          </p:cNvSpPr>
          <p:nvPr/>
        </p:nvSpPr>
        <p:spPr bwMode="auto">
          <a:xfrm flipH="1">
            <a:off x="0" y="13716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62" name="Line 42"/>
          <p:cNvSpPr>
            <a:spLocks noChangeShapeType="1"/>
          </p:cNvSpPr>
          <p:nvPr/>
        </p:nvSpPr>
        <p:spPr bwMode="auto">
          <a:xfrm flipH="1">
            <a:off x="0" y="15240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63" name="Line 43"/>
          <p:cNvSpPr>
            <a:spLocks noChangeShapeType="1"/>
          </p:cNvSpPr>
          <p:nvPr/>
        </p:nvSpPr>
        <p:spPr bwMode="auto">
          <a:xfrm flipH="1">
            <a:off x="0" y="16764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64" name="Line 44"/>
          <p:cNvSpPr>
            <a:spLocks noChangeShapeType="1"/>
          </p:cNvSpPr>
          <p:nvPr/>
        </p:nvSpPr>
        <p:spPr bwMode="auto">
          <a:xfrm flipH="1">
            <a:off x="0" y="1827213"/>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65" name="Line 45"/>
          <p:cNvSpPr>
            <a:spLocks noChangeShapeType="1"/>
          </p:cNvSpPr>
          <p:nvPr/>
        </p:nvSpPr>
        <p:spPr bwMode="auto">
          <a:xfrm flipH="1">
            <a:off x="0" y="19812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66" name="Line 46"/>
          <p:cNvSpPr>
            <a:spLocks noChangeShapeType="1"/>
          </p:cNvSpPr>
          <p:nvPr/>
        </p:nvSpPr>
        <p:spPr bwMode="auto">
          <a:xfrm flipH="1">
            <a:off x="0" y="21336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67" name="Line 47"/>
          <p:cNvSpPr>
            <a:spLocks noChangeShapeType="1"/>
          </p:cNvSpPr>
          <p:nvPr/>
        </p:nvSpPr>
        <p:spPr bwMode="auto">
          <a:xfrm flipH="1">
            <a:off x="0" y="22860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68" name="Line 48"/>
          <p:cNvSpPr>
            <a:spLocks noChangeShapeType="1"/>
          </p:cNvSpPr>
          <p:nvPr/>
        </p:nvSpPr>
        <p:spPr bwMode="auto">
          <a:xfrm flipH="1">
            <a:off x="0" y="24384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69" name="Line 49"/>
          <p:cNvSpPr>
            <a:spLocks noChangeShapeType="1"/>
          </p:cNvSpPr>
          <p:nvPr/>
        </p:nvSpPr>
        <p:spPr bwMode="auto">
          <a:xfrm flipH="1">
            <a:off x="0" y="25908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70" name="Line 50"/>
          <p:cNvSpPr>
            <a:spLocks noChangeShapeType="1"/>
          </p:cNvSpPr>
          <p:nvPr/>
        </p:nvSpPr>
        <p:spPr bwMode="auto">
          <a:xfrm flipH="1">
            <a:off x="0" y="2743200"/>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71" name="Line 51"/>
          <p:cNvSpPr>
            <a:spLocks noChangeShapeType="1"/>
          </p:cNvSpPr>
          <p:nvPr/>
        </p:nvSpPr>
        <p:spPr bwMode="auto">
          <a:xfrm flipH="1">
            <a:off x="0" y="763588"/>
            <a:ext cx="10058400"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sp>
        <p:nvSpPr>
          <p:cNvPr id="209972" name="Line 52"/>
          <p:cNvSpPr>
            <a:spLocks noChangeShapeType="1"/>
          </p:cNvSpPr>
          <p:nvPr/>
        </p:nvSpPr>
        <p:spPr bwMode="auto">
          <a:xfrm flipH="1">
            <a:off x="0" y="609600"/>
            <a:ext cx="6761163" cy="0"/>
          </a:xfrm>
          <a:prstGeom prst="line">
            <a:avLst/>
          </a:prstGeom>
          <a:noFill/>
          <a:ln w="12700">
            <a:solidFill>
              <a:srgbClr val="D5FFFF"/>
            </a:solidFill>
            <a:round/>
            <a:headEnd type="none" w="sm" len="sm"/>
            <a:tailEnd type="none" w="sm" len="sm"/>
          </a:ln>
          <a:effectLst/>
        </p:spPr>
        <p:txBody>
          <a:bodyPr lIns="101870" tIns="50935" rIns="101870" bIns="50935"/>
          <a:lstStyle/>
          <a:p>
            <a:pPr>
              <a:defRPr/>
            </a:pPr>
            <a:endParaRPr lang="en-US">
              <a:ea typeface="+mn-ea"/>
            </a:endParaRPr>
          </a:p>
        </p:txBody>
      </p:sp>
      <p:grpSp>
        <p:nvGrpSpPr>
          <p:cNvPr id="27698" name="Group 144"/>
          <p:cNvGrpSpPr>
            <a:grpSpLocks/>
          </p:cNvGrpSpPr>
          <p:nvPr/>
        </p:nvGrpSpPr>
        <p:grpSpPr bwMode="auto">
          <a:xfrm>
            <a:off x="0" y="552450"/>
            <a:ext cx="9906000" cy="7219950"/>
            <a:chOff x="0" y="487456"/>
            <a:chExt cx="9005455" cy="6371244"/>
          </a:xfrm>
        </p:grpSpPr>
        <p:sp>
          <p:nvSpPr>
            <p:cNvPr id="209995" name="Line 75"/>
            <p:cNvSpPr>
              <a:spLocks noChangeShapeType="1"/>
            </p:cNvSpPr>
            <p:nvPr userDrawn="1"/>
          </p:nvSpPr>
          <p:spPr bwMode="auto">
            <a:xfrm rot="16200000" flipH="1">
              <a:off x="-2631440"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96" name="Line 76"/>
            <p:cNvSpPr>
              <a:spLocks noChangeShapeType="1"/>
            </p:cNvSpPr>
            <p:nvPr userDrawn="1"/>
          </p:nvSpPr>
          <p:spPr bwMode="auto">
            <a:xfrm rot="16200000" flipH="1">
              <a:off x="-2492895"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97" name="Line 77"/>
            <p:cNvSpPr>
              <a:spLocks noChangeShapeType="1"/>
            </p:cNvSpPr>
            <p:nvPr userDrawn="1"/>
          </p:nvSpPr>
          <p:spPr bwMode="auto">
            <a:xfrm rot="16200000" flipH="1">
              <a:off x="-2354349"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98" name="Line 78"/>
            <p:cNvSpPr>
              <a:spLocks noChangeShapeType="1"/>
            </p:cNvSpPr>
            <p:nvPr userDrawn="1"/>
          </p:nvSpPr>
          <p:spPr bwMode="auto">
            <a:xfrm rot="16200000" flipH="1">
              <a:off x="-2215804"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99" name="Line 79"/>
            <p:cNvSpPr>
              <a:spLocks noChangeShapeType="1"/>
            </p:cNvSpPr>
            <p:nvPr userDrawn="1"/>
          </p:nvSpPr>
          <p:spPr bwMode="auto">
            <a:xfrm rot="16200000" flipH="1">
              <a:off x="-2077258"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00" name="Line 80"/>
            <p:cNvSpPr>
              <a:spLocks noChangeShapeType="1"/>
            </p:cNvSpPr>
            <p:nvPr userDrawn="1"/>
          </p:nvSpPr>
          <p:spPr bwMode="auto">
            <a:xfrm rot="16200000" flipH="1">
              <a:off x="-1940156"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01" name="Line 81"/>
            <p:cNvSpPr>
              <a:spLocks noChangeShapeType="1"/>
            </p:cNvSpPr>
            <p:nvPr userDrawn="1"/>
          </p:nvSpPr>
          <p:spPr bwMode="auto">
            <a:xfrm rot="16200000" flipH="1">
              <a:off x="-1800167"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02" name="Line 82"/>
            <p:cNvSpPr>
              <a:spLocks noChangeShapeType="1"/>
            </p:cNvSpPr>
            <p:nvPr userDrawn="1"/>
          </p:nvSpPr>
          <p:spPr bwMode="auto">
            <a:xfrm rot="16200000" flipH="1">
              <a:off x="-1661622"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03" name="Line 83"/>
            <p:cNvSpPr>
              <a:spLocks noChangeShapeType="1"/>
            </p:cNvSpPr>
            <p:nvPr userDrawn="1"/>
          </p:nvSpPr>
          <p:spPr bwMode="auto">
            <a:xfrm rot="16200000" flipH="1">
              <a:off x="-1523076"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04" name="Line 84"/>
            <p:cNvSpPr>
              <a:spLocks noChangeShapeType="1"/>
            </p:cNvSpPr>
            <p:nvPr userDrawn="1"/>
          </p:nvSpPr>
          <p:spPr bwMode="auto">
            <a:xfrm rot="16200000" flipH="1">
              <a:off x="-1384531"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05" name="Line 85"/>
            <p:cNvSpPr>
              <a:spLocks noChangeShapeType="1"/>
            </p:cNvSpPr>
            <p:nvPr userDrawn="1"/>
          </p:nvSpPr>
          <p:spPr bwMode="auto">
            <a:xfrm rot="16200000" flipH="1">
              <a:off x="-1245986"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06" name="Line 86"/>
            <p:cNvSpPr>
              <a:spLocks noChangeShapeType="1"/>
            </p:cNvSpPr>
            <p:nvPr userDrawn="1"/>
          </p:nvSpPr>
          <p:spPr bwMode="auto">
            <a:xfrm rot="16200000" flipH="1">
              <a:off x="-1107440"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07" name="Line 87"/>
            <p:cNvSpPr>
              <a:spLocks noChangeShapeType="1"/>
            </p:cNvSpPr>
            <p:nvPr userDrawn="1"/>
          </p:nvSpPr>
          <p:spPr bwMode="auto">
            <a:xfrm rot="16200000" flipH="1">
              <a:off x="-968895"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08" name="Line 88"/>
            <p:cNvSpPr>
              <a:spLocks noChangeShapeType="1"/>
            </p:cNvSpPr>
            <p:nvPr userDrawn="1"/>
          </p:nvSpPr>
          <p:spPr bwMode="auto">
            <a:xfrm rot="16200000" flipH="1">
              <a:off x="-830349"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09" name="Line 89"/>
            <p:cNvSpPr>
              <a:spLocks noChangeShapeType="1"/>
            </p:cNvSpPr>
            <p:nvPr userDrawn="1"/>
          </p:nvSpPr>
          <p:spPr bwMode="auto">
            <a:xfrm rot="16200000" flipH="1">
              <a:off x="-691804"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26" name="Line 106"/>
            <p:cNvSpPr>
              <a:spLocks noChangeShapeType="1"/>
            </p:cNvSpPr>
            <p:nvPr userDrawn="1"/>
          </p:nvSpPr>
          <p:spPr bwMode="auto">
            <a:xfrm rot="16200000" flipH="1">
              <a:off x="-3185622"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27" name="Line 107"/>
            <p:cNvSpPr>
              <a:spLocks noChangeShapeType="1"/>
            </p:cNvSpPr>
            <p:nvPr userDrawn="1"/>
          </p:nvSpPr>
          <p:spPr bwMode="auto">
            <a:xfrm rot="16200000" flipH="1">
              <a:off x="-3047077"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28" name="Line 108"/>
            <p:cNvSpPr>
              <a:spLocks noChangeShapeType="1"/>
            </p:cNvSpPr>
            <p:nvPr userDrawn="1"/>
          </p:nvSpPr>
          <p:spPr bwMode="auto">
            <a:xfrm rot="16200000" flipH="1">
              <a:off x="-2908531"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29" name="Line 109"/>
            <p:cNvSpPr>
              <a:spLocks noChangeShapeType="1"/>
            </p:cNvSpPr>
            <p:nvPr userDrawn="1"/>
          </p:nvSpPr>
          <p:spPr bwMode="auto">
            <a:xfrm rot="16200000" flipH="1">
              <a:off x="-2769986"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grpSp>
          <p:nvGrpSpPr>
            <p:cNvPr id="27744" name="Group 143"/>
            <p:cNvGrpSpPr>
              <a:grpSpLocks/>
            </p:cNvGrpSpPr>
            <p:nvPr userDrawn="1"/>
          </p:nvGrpSpPr>
          <p:grpSpPr bwMode="auto">
            <a:xfrm>
              <a:off x="2632364" y="487456"/>
              <a:ext cx="6373091" cy="6371244"/>
              <a:chOff x="2632364" y="487456"/>
              <a:chExt cx="6373091" cy="6371244"/>
            </a:xfrm>
          </p:grpSpPr>
          <p:sp>
            <p:nvSpPr>
              <p:cNvPr id="209973" name="Line 53"/>
              <p:cNvSpPr>
                <a:spLocks noChangeShapeType="1"/>
              </p:cNvSpPr>
              <p:nvPr userDrawn="1"/>
            </p:nvSpPr>
            <p:spPr bwMode="auto">
              <a:xfrm rot="16200000" flipH="1">
                <a:off x="2927189" y="3689889"/>
                <a:ext cx="6337623"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74" name="Line 54"/>
              <p:cNvSpPr>
                <a:spLocks noChangeShapeType="1"/>
              </p:cNvSpPr>
              <p:nvPr userDrawn="1"/>
            </p:nvSpPr>
            <p:spPr bwMode="auto">
              <a:xfrm rot="16200000" flipH="1">
                <a:off x="3102115" y="3727713"/>
                <a:ext cx="6261975"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75" name="Line 55"/>
              <p:cNvSpPr>
                <a:spLocks noChangeShapeType="1"/>
              </p:cNvSpPr>
              <p:nvPr userDrawn="1"/>
            </p:nvSpPr>
            <p:spPr bwMode="auto">
              <a:xfrm rot="16200000" flipH="1">
                <a:off x="3260316"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76" name="Line 56"/>
              <p:cNvSpPr>
                <a:spLocks noChangeShapeType="1"/>
              </p:cNvSpPr>
              <p:nvPr userDrawn="1"/>
            </p:nvSpPr>
            <p:spPr bwMode="auto">
              <a:xfrm rot="16200000" flipH="1">
                <a:off x="3398861"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77" name="Line 57"/>
              <p:cNvSpPr>
                <a:spLocks noChangeShapeType="1"/>
              </p:cNvSpPr>
              <p:nvPr userDrawn="1"/>
            </p:nvSpPr>
            <p:spPr bwMode="auto">
              <a:xfrm rot="16200000" flipH="1">
                <a:off x="3537406"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78" name="Line 58"/>
              <p:cNvSpPr>
                <a:spLocks noChangeShapeType="1"/>
              </p:cNvSpPr>
              <p:nvPr userDrawn="1"/>
            </p:nvSpPr>
            <p:spPr bwMode="auto">
              <a:xfrm rot="16200000" flipH="1">
                <a:off x="3674509"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79" name="Line 59"/>
              <p:cNvSpPr>
                <a:spLocks noChangeShapeType="1"/>
              </p:cNvSpPr>
              <p:nvPr userDrawn="1"/>
            </p:nvSpPr>
            <p:spPr bwMode="auto">
              <a:xfrm rot="16200000" flipH="1">
                <a:off x="3814497"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80" name="Line 60"/>
              <p:cNvSpPr>
                <a:spLocks noChangeShapeType="1"/>
              </p:cNvSpPr>
              <p:nvPr userDrawn="1"/>
            </p:nvSpPr>
            <p:spPr bwMode="auto">
              <a:xfrm rot="16200000" flipH="1">
                <a:off x="3953043"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81" name="Line 61"/>
              <p:cNvSpPr>
                <a:spLocks noChangeShapeType="1"/>
              </p:cNvSpPr>
              <p:nvPr userDrawn="1"/>
            </p:nvSpPr>
            <p:spPr bwMode="auto">
              <a:xfrm rot="16200000" flipH="1">
                <a:off x="4091588"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82" name="Line 62"/>
              <p:cNvSpPr>
                <a:spLocks noChangeShapeType="1"/>
              </p:cNvSpPr>
              <p:nvPr userDrawn="1"/>
            </p:nvSpPr>
            <p:spPr bwMode="auto">
              <a:xfrm rot="16200000" flipH="1">
                <a:off x="4230134"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83" name="Line 63"/>
              <p:cNvSpPr>
                <a:spLocks noChangeShapeType="1"/>
              </p:cNvSpPr>
              <p:nvPr userDrawn="1"/>
            </p:nvSpPr>
            <p:spPr bwMode="auto">
              <a:xfrm rot="16200000" flipH="1">
                <a:off x="4368679"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84" name="Line 64"/>
              <p:cNvSpPr>
                <a:spLocks noChangeShapeType="1"/>
              </p:cNvSpPr>
              <p:nvPr userDrawn="1"/>
            </p:nvSpPr>
            <p:spPr bwMode="auto">
              <a:xfrm rot="16200000" flipH="1">
                <a:off x="4507225"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85" name="Line 65"/>
              <p:cNvSpPr>
                <a:spLocks noChangeShapeType="1"/>
              </p:cNvSpPr>
              <p:nvPr userDrawn="1"/>
            </p:nvSpPr>
            <p:spPr bwMode="auto">
              <a:xfrm rot="16200000" flipH="1">
                <a:off x="4644327"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86" name="Line 66"/>
              <p:cNvSpPr>
                <a:spLocks noChangeShapeType="1"/>
              </p:cNvSpPr>
              <p:nvPr userDrawn="1"/>
            </p:nvSpPr>
            <p:spPr bwMode="auto">
              <a:xfrm rot="16200000" flipH="1">
                <a:off x="4784316"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87" name="Line 67"/>
              <p:cNvSpPr>
                <a:spLocks noChangeShapeType="1"/>
              </p:cNvSpPr>
              <p:nvPr userDrawn="1"/>
            </p:nvSpPr>
            <p:spPr bwMode="auto">
              <a:xfrm rot="16200000" flipH="1">
                <a:off x="4922861"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88" name="Line 68"/>
              <p:cNvSpPr>
                <a:spLocks noChangeShapeType="1"/>
              </p:cNvSpPr>
              <p:nvPr userDrawn="1"/>
            </p:nvSpPr>
            <p:spPr bwMode="auto">
              <a:xfrm rot="16200000" flipH="1">
                <a:off x="5061406"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89" name="Line 69"/>
              <p:cNvSpPr>
                <a:spLocks noChangeShapeType="1"/>
              </p:cNvSpPr>
              <p:nvPr userDrawn="1"/>
            </p:nvSpPr>
            <p:spPr bwMode="auto">
              <a:xfrm rot="16200000" flipH="1">
                <a:off x="5199952"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90" name="Line 70"/>
              <p:cNvSpPr>
                <a:spLocks noChangeShapeType="1"/>
              </p:cNvSpPr>
              <p:nvPr userDrawn="1"/>
            </p:nvSpPr>
            <p:spPr bwMode="auto">
              <a:xfrm rot="16200000" flipH="1">
                <a:off x="5338497"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91" name="Line 71"/>
              <p:cNvSpPr>
                <a:spLocks noChangeShapeType="1"/>
              </p:cNvSpPr>
              <p:nvPr userDrawn="1"/>
            </p:nvSpPr>
            <p:spPr bwMode="auto">
              <a:xfrm rot="16200000" flipH="1">
                <a:off x="5477043"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92" name="Line 72"/>
              <p:cNvSpPr>
                <a:spLocks noChangeShapeType="1"/>
              </p:cNvSpPr>
              <p:nvPr userDrawn="1"/>
            </p:nvSpPr>
            <p:spPr bwMode="auto">
              <a:xfrm rot="16200000" flipH="1">
                <a:off x="5615588"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93" name="Line 73"/>
              <p:cNvSpPr>
                <a:spLocks noChangeShapeType="1"/>
              </p:cNvSpPr>
              <p:nvPr userDrawn="1"/>
            </p:nvSpPr>
            <p:spPr bwMode="auto">
              <a:xfrm rot="16200000" flipH="1">
                <a:off x="5754134"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09994" name="Line 74"/>
              <p:cNvSpPr>
                <a:spLocks noChangeShapeType="1"/>
              </p:cNvSpPr>
              <p:nvPr userDrawn="1"/>
            </p:nvSpPr>
            <p:spPr bwMode="auto">
              <a:xfrm rot="16200000" flipH="1">
                <a:off x="5892679" y="3745924"/>
                <a:ext cx="622555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10" name="Line 90"/>
              <p:cNvSpPr>
                <a:spLocks noChangeShapeType="1"/>
              </p:cNvSpPr>
              <p:nvPr userDrawn="1"/>
            </p:nvSpPr>
            <p:spPr bwMode="auto">
              <a:xfrm rot="16200000" flipH="1">
                <a:off x="-553258"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11" name="Line 91"/>
              <p:cNvSpPr>
                <a:spLocks noChangeShapeType="1"/>
              </p:cNvSpPr>
              <p:nvPr userDrawn="1"/>
            </p:nvSpPr>
            <p:spPr bwMode="auto">
              <a:xfrm rot="16200000" flipH="1">
                <a:off x="-416155"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12" name="Line 92"/>
              <p:cNvSpPr>
                <a:spLocks noChangeShapeType="1"/>
              </p:cNvSpPr>
              <p:nvPr userDrawn="1"/>
            </p:nvSpPr>
            <p:spPr bwMode="auto">
              <a:xfrm rot="16200000" flipH="1">
                <a:off x="-276167"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13" name="Line 93"/>
              <p:cNvSpPr>
                <a:spLocks noChangeShapeType="1"/>
              </p:cNvSpPr>
              <p:nvPr userDrawn="1"/>
            </p:nvSpPr>
            <p:spPr bwMode="auto">
              <a:xfrm rot="16200000" flipH="1">
                <a:off x="-137622"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14" name="Line 94"/>
              <p:cNvSpPr>
                <a:spLocks noChangeShapeType="1"/>
              </p:cNvSpPr>
              <p:nvPr userDrawn="1"/>
            </p:nvSpPr>
            <p:spPr bwMode="auto">
              <a:xfrm rot="16200000" flipH="1">
                <a:off x="924"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15" name="Line 95"/>
              <p:cNvSpPr>
                <a:spLocks noChangeShapeType="1"/>
              </p:cNvSpPr>
              <p:nvPr userDrawn="1"/>
            </p:nvSpPr>
            <p:spPr bwMode="auto">
              <a:xfrm rot="16200000" flipH="1">
                <a:off x="138027"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16" name="Line 96"/>
              <p:cNvSpPr>
                <a:spLocks noChangeShapeType="1"/>
              </p:cNvSpPr>
              <p:nvPr userDrawn="1"/>
            </p:nvSpPr>
            <p:spPr bwMode="auto">
              <a:xfrm rot="16200000" flipH="1">
                <a:off x="278015"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17" name="Line 97"/>
              <p:cNvSpPr>
                <a:spLocks noChangeShapeType="1"/>
              </p:cNvSpPr>
              <p:nvPr userDrawn="1"/>
            </p:nvSpPr>
            <p:spPr bwMode="auto">
              <a:xfrm rot="16200000" flipH="1">
                <a:off x="416560"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18" name="Line 98"/>
              <p:cNvSpPr>
                <a:spLocks noChangeShapeType="1"/>
              </p:cNvSpPr>
              <p:nvPr userDrawn="1"/>
            </p:nvSpPr>
            <p:spPr bwMode="auto">
              <a:xfrm rot="16200000" flipH="1">
                <a:off x="553663"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19" name="Line 99"/>
              <p:cNvSpPr>
                <a:spLocks noChangeShapeType="1"/>
              </p:cNvSpPr>
              <p:nvPr userDrawn="1"/>
            </p:nvSpPr>
            <p:spPr bwMode="auto">
              <a:xfrm rot="16200000" flipH="1">
                <a:off x="693651"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20" name="Line 100"/>
              <p:cNvSpPr>
                <a:spLocks noChangeShapeType="1"/>
              </p:cNvSpPr>
              <p:nvPr userDrawn="1"/>
            </p:nvSpPr>
            <p:spPr bwMode="auto">
              <a:xfrm rot="16200000" flipH="1">
                <a:off x="832197"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21" name="Line 101"/>
              <p:cNvSpPr>
                <a:spLocks noChangeShapeType="1"/>
              </p:cNvSpPr>
              <p:nvPr userDrawn="1"/>
            </p:nvSpPr>
            <p:spPr bwMode="auto">
              <a:xfrm rot="16200000" flipH="1">
                <a:off x="970742"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22" name="Line 102"/>
              <p:cNvSpPr>
                <a:spLocks noChangeShapeType="1"/>
              </p:cNvSpPr>
              <p:nvPr userDrawn="1"/>
            </p:nvSpPr>
            <p:spPr bwMode="auto">
              <a:xfrm rot="16200000" flipH="1">
                <a:off x="1107845"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23" name="Line 103"/>
              <p:cNvSpPr>
                <a:spLocks noChangeShapeType="1"/>
              </p:cNvSpPr>
              <p:nvPr userDrawn="1"/>
            </p:nvSpPr>
            <p:spPr bwMode="auto">
              <a:xfrm rot="16200000" flipH="1">
                <a:off x="1247833"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24" name="Line 104"/>
              <p:cNvSpPr>
                <a:spLocks noChangeShapeType="1"/>
              </p:cNvSpPr>
              <p:nvPr userDrawn="1"/>
            </p:nvSpPr>
            <p:spPr bwMode="auto">
              <a:xfrm rot="16200000" flipH="1">
                <a:off x="1386378"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25" name="Line 105"/>
              <p:cNvSpPr>
                <a:spLocks noChangeShapeType="1"/>
              </p:cNvSpPr>
              <p:nvPr userDrawn="1"/>
            </p:nvSpPr>
            <p:spPr bwMode="auto">
              <a:xfrm rot="16200000" flipH="1">
                <a:off x="1524924"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30" name="Line 110"/>
              <p:cNvSpPr>
                <a:spLocks noChangeShapeType="1"/>
              </p:cNvSpPr>
              <p:nvPr userDrawn="1"/>
            </p:nvSpPr>
            <p:spPr bwMode="auto">
              <a:xfrm rot="16200000" flipH="1">
                <a:off x="2217651"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31" name="Line 111"/>
              <p:cNvSpPr>
                <a:spLocks noChangeShapeType="1"/>
              </p:cNvSpPr>
              <p:nvPr userDrawn="1"/>
            </p:nvSpPr>
            <p:spPr bwMode="auto">
              <a:xfrm rot="16200000" flipH="1">
                <a:off x="2356197"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32" name="Line 112"/>
              <p:cNvSpPr>
                <a:spLocks noChangeShapeType="1"/>
              </p:cNvSpPr>
              <p:nvPr userDrawn="1"/>
            </p:nvSpPr>
            <p:spPr bwMode="auto">
              <a:xfrm rot="16200000" flipH="1">
                <a:off x="2494742"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33" name="Line 113"/>
              <p:cNvSpPr>
                <a:spLocks noChangeShapeType="1"/>
              </p:cNvSpPr>
              <p:nvPr userDrawn="1"/>
            </p:nvSpPr>
            <p:spPr bwMode="auto">
              <a:xfrm rot="16200000" flipH="1">
                <a:off x="2631845"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34" name="Line 114"/>
              <p:cNvSpPr>
                <a:spLocks noChangeShapeType="1"/>
              </p:cNvSpPr>
              <p:nvPr userDrawn="1"/>
            </p:nvSpPr>
            <p:spPr bwMode="auto">
              <a:xfrm rot="16200000" flipH="1">
                <a:off x="2771833"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35" name="Line 115"/>
              <p:cNvSpPr>
                <a:spLocks noChangeShapeType="1"/>
              </p:cNvSpPr>
              <p:nvPr userDrawn="1"/>
            </p:nvSpPr>
            <p:spPr bwMode="auto">
              <a:xfrm rot="16200000" flipH="1">
                <a:off x="1663469"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36" name="Line 116"/>
              <p:cNvSpPr>
                <a:spLocks noChangeShapeType="1"/>
              </p:cNvSpPr>
              <p:nvPr userDrawn="1"/>
            </p:nvSpPr>
            <p:spPr bwMode="auto">
              <a:xfrm rot="16200000" flipH="1">
                <a:off x="1802015"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37" name="Line 117"/>
              <p:cNvSpPr>
                <a:spLocks noChangeShapeType="1"/>
              </p:cNvSpPr>
              <p:nvPr userDrawn="1"/>
            </p:nvSpPr>
            <p:spPr bwMode="auto">
              <a:xfrm rot="16200000" flipH="1">
                <a:off x="1940560"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38" name="Line 118"/>
              <p:cNvSpPr>
                <a:spLocks noChangeShapeType="1"/>
              </p:cNvSpPr>
              <p:nvPr userDrawn="1"/>
            </p:nvSpPr>
            <p:spPr bwMode="auto">
              <a:xfrm rot="16200000" flipH="1">
                <a:off x="2077663" y="3673078"/>
                <a:ext cx="6371244"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grpSp>
      </p:grpSp>
      <p:grpSp>
        <p:nvGrpSpPr>
          <p:cNvPr id="27699" name="Group 141"/>
          <p:cNvGrpSpPr>
            <a:grpSpLocks/>
          </p:cNvGrpSpPr>
          <p:nvPr/>
        </p:nvGrpSpPr>
        <p:grpSpPr bwMode="auto">
          <a:xfrm>
            <a:off x="6858000" y="-22225"/>
            <a:ext cx="3200400" cy="155575"/>
            <a:chOff x="6234545" y="-1"/>
            <a:chExt cx="2909455" cy="136572"/>
          </a:xfrm>
        </p:grpSpPr>
        <p:sp>
          <p:nvSpPr>
            <p:cNvPr id="210039" name="Line 119"/>
            <p:cNvSpPr>
              <a:spLocks noChangeShapeType="1"/>
            </p:cNvSpPr>
            <p:nvPr userDrawn="1"/>
          </p:nvSpPr>
          <p:spPr bwMode="auto">
            <a:xfrm flipH="1" flipV="1">
              <a:off x="6269181" y="107306"/>
              <a:ext cx="287481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40" name="Line 120"/>
            <p:cNvSpPr>
              <a:spLocks noChangeShapeType="1"/>
            </p:cNvSpPr>
            <p:nvPr userDrawn="1"/>
          </p:nvSpPr>
          <p:spPr bwMode="auto">
            <a:xfrm rot="16200000" flipH="1">
              <a:off x="6182982" y="51562"/>
              <a:ext cx="103126"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41" name="Line 121"/>
            <p:cNvSpPr>
              <a:spLocks noChangeShapeType="1"/>
            </p:cNvSpPr>
            <p:nvPr userDrawn="1"/>
          </p:nvSpPr>
          <p:spPr bwMode="auto">
            <a:xfrm rot="16200000" flipH="1">
              <a:off x="6305501" y="67588"/>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42" name="Line 122"/>
            <p:cNvSpPr>
              <a:spLocks noChangeShapeType="1"/>
            </p:cNvSpPr>
            <p:nvPr userDrawn="1"/>
          </p:nvSpPr>
          <p:spPr bwMode="auto">
            <a:xfrm rot="16200000" flipH="1">
              <a:off x="6444047" y="67588"/>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43" name="Line 123"/>
            <p:cNvSpPr>
              <a:spLocks noChangeShapeType="1"/>
            </p:cNvSpPr>
            <p:nvPr userDrawn="1"/>
          </p:nvSpPr>
          <p:spPr bwMode="auto">
            <a:xfrm rot="16200000" flipH="1">
              <a:off x="6582592" y="67588"/>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44" name="Line 124"/>
            <p:cNvSpPr>
              <a:spLocks noChangeShapeType="1"/>
            </p:cNvSpPr>
            <p:nvPr userDrawn="1"/>
          </p:nvSpPr>
          <p:spPr bwMode="auto">
            <a:xfrm rot="16200000" flipH="1">
              <a:off x="6720440" y="68285"/>
              <a:ext cx="136572"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45" name="Line 125"/>
            <p:cNvSpPr>
              <a:spLocks noChangeShapeType="1"/>
            </p:cNvSpPr>
            <p:nvPr userDrawn="1"/>
          </p:nvSpPr>
          <p:spPr bwMode="auto">
            <a:xfrm rot="16200000" flipH="1">
              <a:off x="6859683" y="68982"/>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46" name="Line 126"/>
            <p:cNvSpPr>
              <a:spLocks noChangeShapeType="1"/>
            </p:cNvSpPr>
            <p:nvPr userDrawn="1"/>
          </p:nvSpPr>
          <p:spPr bwMode="auto">
            <a:xfrm rot="16200000" flipH="1">
              <a:off x="6996786" y="68982"/>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47" name="Line 127"/>
            <p:cNvSpPr>
              <a:spLocks noChangeShapeType="1"/>
            </p:cNvSpPr>
            <p:nvPr userDrawn="1"/>
          </p:nvSpPr>
          <p:spPr bwMode="auto">
            <a:xfrm rot="16200000" flipH="1">
              <a:off x="7135331" y="68982"/>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48" name="Line 128"/>
            <p:cNvSpPr>
              <a:spLocks noChangeShapeType="1"/>
            </p:cNvSpPr>
            <p:nvPr userDrawn="1"/>
          </p:nvSpPr>
          <p:spPr bwMode="auto">
            <a:xfrm rot="16200000" flipH="1">
              <a:off x="7273877" y="68982"/>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49" name="Line 129"/>
            <p:cNvSpPr>
              <a:spLocks noChangeShapeType="1"/>
            </p:cNvSpPr>
            <p:nvPr userDrawn="1"/>
          </p:nvSpPr>
          <p:spPr bwMode="auto">
            <a:xfrm rot="16200000" flipH="1">
              <a:off x="7412422" y="68982"/>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50" name="Line 130"/>
            <p:cNvSpPr>
              <a:spLocks noChangeShapeType="1"/>
            </p:cNvSpPr>
            <p:nvPr userDrawn="1"/>
          </p:nvSpPr>
          <p:spPr bwMode="auto">
            <a:xfrm rot="16200000" flipH="1">
              <a:off x="7550968" y="68982"/>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51" name="Line 131"/>
            <p:cNvSpPr>
              <a:spLocks noChangeShapeType="1"/>
            </p:cNvSpPr>
            <p:nvPr userDrawn="1"/>
          </p:nvSpPr>
          <p:spPr bwMode="auto">
            <a:xfrm rot="16200000" flipH="1">
              <a:off x="7689513" y="68982"/>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52" name="Line 132"/>
            <p:cNvSpPr>
              <a:spLocks noChangeShapeType="1"/>
            </p:cNvSpPr>
            <p:nvPr userDrawn="1"/>
          </p:nvSpPr>
          <p:spPr bwMode="auto">
            <a:xfrm rot="16200000" flipH="1">
              <a:off x="7829501" y="68982"/>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53" name="Line 133"/>
            <p:cNvSpPr>
              <a:spLocks noChangeShapeType="1"/>
            </p:cNvSpPr>
            <p:nvPr userDrawn="1"/>
          </p:nvSpPr>
          <p:spPr bwMode="auto">
            <a:xfrm rot="16200000" flipH="1">
              <a:off x="7966604" y="68982"/>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54" name="Line 134"/>
            <p:cNvSpPr>
              <a:spLocks noChangeShapeType="1"/>
            </p:cNvSpPr>
            <p:nvPr userDrawn="1"/>
          </p:nvSpPr>
          <p:spPr bwMode="auto">
            <a:xfrm rot="16200000" flipH="1">
              <a:off x="8105150" y="68982"/>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55" name="Line 135"/>
            <p:cNvSpPr>
              <a:spLocks noChangeShapeType="1"/>
            </p:cNvSpPr>
            <p:nvPr userDrawn="1"/>
          </p:nvSpPr>
          <p:spPr bwMode="auto">
            <a:xfrm rot="16200000" flipH="1">
              <a:off x="8243695" y="68982"/>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56" name="Line 136"/>
            <p:cNvSpPr>
              <a:spLocks noChangeShapeType="1"/>
            </p:cNvSpPr>
            <p:nvPr userDrawn="1"/>
          </p:nvSpPr>
          <p:spPr bwMode="auto">
            <a:xfrm rot="16200000" flipH="1">
              <a:off x="8382240" y="68982"/>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57" name="Line 137"/>
            <p:cNvSpPr>
              <a:spLocks noChangeShapeType="1"/>
            </p:cNvSpPr>
            <p:nvPr userDrawn="1"/>
          </p:nvSpPr>
          <p:spPr bwMode="auto">
            <a:xfrm rot="16200000" flipH="1">
              <a:off x="8520786" y="68982"/>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58" name="Line 138"/>
            <p:cNvSpPr>
              <a:spLocks noChangeShapeType="1"/>
            </p:cNvSpPr>
            <p:nvPr userDrawn="1"/>
          </p:nvSpPr>
          <p:spPr bwMode="auto">
            <a:xfrm rot="16200000" flipH="1">
              <a:off x="8659331" y="68982"/>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59" name="Line 139"/>
            <p:cNvSpPr>
              <a:spLocks noChangeShapeType="1"/>
            </p:cNvSpPr>
            <p:nvPr userDrawn="1"/>
          </p:nvSpPr>
          <p:spPr bwMode="auto">
            <a:xfrm rot="16200000" flipH="1">
              <a:off x="8799320" y="68982"/>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sp>
          <p:nvSpPr>
            <p:cNvPr id="210060" name="Line 140"/>
            <p:cNvSpPr>
              <a:spLocks noChangeShapeType="1"/>
            </p:cNvSpPr>
            <p:nvPr userDrawn="1"/>
          </p:nvSpPr>
          <p:spPr bwMode="auto">
            <a:xfrm rot="16200000" flipH="1">
              <a:off x="8936422" y="68982"/>
              <a:ext cx="135179" cy="0"/>
            </a:xfrm>
            <a:prstGeom prst="line">
              <a:avLst/>
            </a:prstGeom>
            <a:noFill/>
            <a:ln w="12700">
              <a:solidFill>
                <a:srgbClr val="D5FFFF"/>
              </a:solidFill>
              <a:round/>
              <a:headEnd type="none" w="sm" len="sm"/>
              <a:tailEnd type="none" w="sm" len="sm"/>
            </a:ln>
            <a:effectLst/>
          </p:spPr>
          <p:txBody>
            <a:bodyPr/>
            <a:lstStyle/>
            <a:p>
              <a:pPr>
                <a:defRPr/>
              </a:pPr>
              <a:endParaRPr lang="en-US">
                <a:ea typeface="+mn-ea"/>
              </a:endParaRPr>
            </a:p>
          </p:txBody>
        </p:sp>
      </p:grpSp>
      <p:sp>
        <p:nvSpPr>
          <p:cNvPr id="210061" name="Text Box 141"/>
          <p:cNvSpPr txBox="1">
            <a:spLocks noChangeArrowheads="1"/>
          </p:cNvSpPr>
          <p:nvPr/>
        </p:nvSpPr>
        <p:spPr bwMode="auto">
          <a:xfrm>
            <a:off x="9718675" y="7526338"/>
            <a:ext cx="287338" cy="200025"/>
          </a:xfrm>
          <a:prstGeom prst="rect">
            <a:avLst/>
          </a:prstGeom>
          <a:noFill/>
          <a:ln w="12700">
            <a:solidFill>
              <a:srgbClr val="D5FFFF"/>
            </a:solidFill>
            <a:miter lim="800000"/>
            <a:headEnd type="none" w="sm" len="sm"/>
            <a:tailEnd type="none" w="sm" len="sm"/>
          </a:ln>
          <a:effectLst/>
        </p:spPr>
        <p:txBody>
          <a:bodyPr wrap="none" lIns="0" tIns="0" rIns="0" bIns="0">
            <a:prstTxWarp prst="textNoShape">
              <a:avLst/>
            </a:prstTxWarp>
            <a:spAutoFit/>
          </a:bodyPr>
          <a:lstStyle/>
          <a:p>
            <a:pPr eaLnBrk="1" hangingPunct="1">
              <a:spcBef>
                <a:spcPct val="50000"/>
              </a:spcBef>
              <a:defRPr/>
            </a:pPr>
            <a:fld id="{629DAC7F-BF25-6546-B738-09EDC9DD3E89}" type="slidenum">
              <a:rPr lang="en-US" sz="1300">
                <a:solidFill>
                  <a:schemeClr val="tx1"/>
                </a:solidFill>
                <a:latin typeface="Verdana" charset="0"/>
              </a:rPr>
              <a:pPr eaLnBrk="1" hangingPunct="1">
                <a:spcBef>
                  <a:spcPct val="50000"/>
                </a:spcBef>
                <a:defRPr/>
              </a:pPr>
              <a:t>‹#›</a:t>
            </a:fld>
            <a:endParaRPr lang="en-US" sz="1300">
              <a:solidFill>
                <a:schemeClr val="tx1"/>
              </a:solidFill>
              <a:latin typeface="Verdana" charset="0"/>
            </a:endParaRPr>
          </a:p>
        </p:txBody>
      </p:sp>
      <p:sp>
        <p:nvSpPr>
          <p:cNvPr id="27701" name="Rectangle 3"/>
          <p:cNvSpPr>
            <a:spLocks noGrp="1" noChangeArrowheads="1"/>
          </p:cNvSpPr>
          <p:nvPr>
            <p:ph type="body" idx="1"/>
          </p:nvPr>
        </p:nvSpPr>
        <p:spPr bwMode="auto">
          <a:xfrm>
            <a:off x="14288" y="1985963"/>
            <a:ext cx="8885237" cy="4664075"/>
          </a:xfrm>
          <a:prstGeom prst="rect">
            <a:avLst/>
          </a:prstGeom>
          <a:noFill/>
          <a:ln w="9525">
            <a:noFill/>
            <a:miter lim="800000"/>
            <a:headEnd/>
            <a:tailEnd/>
          </a:ln>
        </p:spPr>
        <p:txBody>
          <a:bodyPr vert="horz" wrap="square" lIns="101775" tIns="50888" rIns="101775" bIns="5088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7702" name="Rectangle 4"/>
          <p:cNvSpPr>
            <a:spLocks noGrp="1" noChangeArrowheads="1"/>
          </p:cNvSpPr>
          <p:nvPr>
            <p:ph type="title"/>
          </p:nvPr>
        </p:nvSpPr>
        <p:spPr bwMode="auto">
          <a:xfrm>
            <a:off x="134938" y="644525"/>
            <a:ext cx="9625012" cy="949325"/>
          </a:xfrm>
          <a:prstGeom prst="rect">
            <a:avLst/>
          </a:prstGeom>
          <a:noFill/>
          <a:ln w="9525">
            <a:noFill/>
            <a:miter lim="800000"/>
            <a:headEnd/>
            <a:tailEnd/>
          </a:ln>
        </p:spPr>
        <p:txBody>
          <a:bodyPr vert="horz" wrap="square" lIns="101775" tIns="50888" rIns="101775" bIns="50888" numCol="1" anchor="ctr" anchorCtr="0" compatLnSpc="1">
            <a:prstTxWarp prst="textNoShape">
              <a:avLst/>
            </a:prstTxWarp>
          </a:bodyPr>
          <a:lstStyle/>
          <a:p>
            <a:pPr lvl="0"/>
            <a:r>
              <a:rPr lang="en-US"/>
              <a:t>Click to edit Master title style</a:t>
            </a:r>
          </a:p>
        </p:txBody>
      </p:sp>
    </p:spTree>
  </p:cSld>
  <p:clrMap bg1="lt1" tx1="dk1" bg2="lt2" tx2="dk2" accent1="accent1" accent2="accent2" accent3="accent3" accent4="accent4" accent5="accent5" accent6="accent6" hlink="hlink" folHlink="folHlink"/>
  <p:timing>
    <p:tnLst>
      <p:par>
        <p:cTn id="1" dur="indefinite" restart="never" nodeType="tmRoot"/>
      </p:par>
    </p:tnLst>
  </p:timing>
  <p:hf hdr="0" ftr="0" dt="0"/>
  <p:txStyles>
    <p:titleStyle>
      <a:lvl1pPr algn="l" rtl="0" eaLnBrk="0" fontAlgn="base" hangingPunct="0">
        <a:spcBef>
          <a:spcPct val="0"/>
        </a:spcBef>
        <a:spcAft>
          <a:spcPct val="0"/>
        </a:spcAft>
        <a:defRPr sz="4000">
          <a:solidFill>
            <a:srgbClr val="7F0813"/>
          </a:solidFill>
          <a:latin typeface="+mj-lt"/>
          <a:ea typeface="+mj-ea"/>
          <a:cs typeface="ＭＳ Ｐゴシック" charset="-128"/>
        </a:defRPr>
      </a:lvl1pPr>
      <a:lvl2pPr algn="l"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2pPr>
      <a:lvl3pPr algn="l"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3pPr>
      <a:lvl4pPr algn="l"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4pPr>
      <a:lvl5pPr algn="l"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5pPr>
      <a:lvl6pPr marL="509115" algn="l" rtl="0" fontAlgn="base">
        <a:spcBef>
          <a:spcPct val="0"/>
        </a:spcBef>
        <a:spcAft>
          <a:spcPct val="0"/>
        </a:spcAft>
        <a:defRPr sz="4000">
          <a:solidFill>
            <a:srgbClr val="7F0813"/>
          </a:solidFill>
          <a:latin typeface="Verdana" pitchFamily="34" charset="0"/>
          <a:ea typeface="ＭＳ Ｐゴシック" pitchFamily="1" charset="-128"/>
        </a:defRPr>
      </a:lvl6pPr>
      <a:lvl7pPr marL="1018228" algn="l" rtl="0" fontAlgn="base">
        <a:spcBef>
          <a:spcPct val="0"/>
        </a:spcBef>
        <a:spcAft>
          <a:spcPct val="0"/>
        </a:spcAft>
        <a:defRPr sz="4000">
          <a:solidFill>
            <a:srgbClr val="7F0813"/>
          </a:solidFill>
          <a:latin typeface="Verdana" pitchFamily="34" charset="0"/>
          <a:ea typeface="ＭＳ Ｐゴシック" pitchFamily="1" charset="-128"/>
        </a:defRPr>
      </a:lvl7pPr>
      <a:lvl8pPr marL="1527344" algn="l" rtl="0" fontAlgn="base">
        <a:spcBef>
          <a:spcPct val="0"/>
        </a:spcBef>
        <a:spcAft>
          <a:spcPct val="0"/>
        </a:spcAft>
        <a:defRPr sz="4000">
          <a:solidFill>
            <a:srgbClr val="7F0813"/>
          </a:solidFill>
          <a:latin typeface="Verdana" pitchFamily="34" charset="0"/>
          <a:ea typeface="ＭＳ Ｐゴシック" pitchFamily="1" charset="-128"/>
        </a:defRPr>
      </a:lvl8pPr>
      <a:lvl9pPr marL="2036458" algn="l" rtl="0" fontAlgn="base">
        <a:spcBef>
          <a:spcPct val="0"/>
        </a:spcBef>
        <a:spcAft>
          <a:spcPct val="0"/>
        </a:spcAft>
        <a:defRPr sz="4000">
          <a:solidFill>
            <a:srgbClr val="7F0813"/>
          </a:solidFill>
          <a:latin typeface="Verdana" pitchFamily="34" charset="0"/>
          <a:ea typeface="ＭＳ Ｐゴシック" pitchFamily="1" charset="-128"/>
        </a:defRPr>
      </a:lvl9pPr>
    </p:titleStyle>
    <p:bodyStyle>
      <a:lvl1pPr marL="381000" indent="-250825" algn="l" rtl="0" eaLnBrk="0" fontAlgn="base" hangingPunct="0">
        <a:spcBef>
          <a:spcPct val="20000"/>
        </a:spcBef>
        <a:spcAft>
          <a:spcPct val="0"/>
        </a:spcAft>
        <a:buClr>
          <a:srgbClr val="993300"/>
        </a:buClr>
        <a:buSzPct val="75000"/>
        <a:buFont typeface="Wingdings" charset="2"/>
        <a:buChar char="n"/>
        <a:defRPr sz="2900">
          <a:solidFill>
            <a:schemeClr val="tx1"/>
          </a:solidFill>
          <a:latin typeface="+mn-lt"/>
          <a:ea typeface="+mn-ea"/>
          <a:cs typeface="ＭＳ Ｐゴシック" charset="-128"/>
        </a:defRPr>
      </a:lvl1pPr>
      <a:lvl2pPr marL="760413" indent="-249238" algn="l" rtl="0" eaLnBrk="0" fontAlgn="base" hangingPunct="0">
        <a:spcBef>
          <a:spcPct val="20000"/>
        </a:spcBef>
        <a:spcAft>
          <a:spcPct val="0"/>
        </a:spcAft>
        <a:buClr>
          <a:srgbClr val="006600"/>
        </a:buClr>
        <a:buChar char="»"/>
        <a:defRPr sz="2500">
          <a:solidFill>
            <a:schemeClr val="tx1"/>
          </a:solidFill>
          <a:latin typeface="+mn-lt"/>
          <a:ea typeface="+mn-ea"/>
        </a:defRPr>
      </a:lvl2pPr>
      <a:lvl3pPr marL="1139825" indent="-250825" algn="l" rtl="0" eaLnBrk="0" fontAlgn="base" hangingPunct="0">
        <a:spcBef>
          <a:spcPct val="20000"/>
        </a:spcBef>
        <a:spcAft>
          <a:spcPct val="0"/>
        </a:spcAft>
        <a:buChar char="•"/>
        <a:defRPr sz="2200">
          <a:solidFill>
            <a:schemeClr val="tx1"/>
          </a:solidFill>
          <a:latin typeface="+mn-lt"/>
          <a:ea typeface="+mn-ea"/>
        </a:defRPr>
      </a:lvl3pPr>
      <a:lvl4pPr marL="1458913" indent="-188913" algn="l" rtl="0" eaLnBrk="0" fontAlgn="base" hangingPunct="0">
        <a:spcBef>
          <a:spcPct val="20000"/>
        </a:spcBef>
        <a:spcAft>
          <a:spcPct val="0"/>
        </a:spcAft>
        <a:buChar char="–"/>
        <a:defRPr>
          <a:solidFill>
            <a:schemeClr val="tx1"/>
          </a:solidFill>
          <a:latin typeface="+mn-lt"/>
          <a:ea typeface="+mn-ea"/>
        </a:defRPr>
      </a:lvl4pPr>
      <a:lvl5pPr marL="1776413" indent="-188913" algn="l" rtl="0" eaLnBrk="0" fontAlgn="base" hangingPunct="0">
        <a:spcBef>
          <a:spcPct val="20000"/>
        </a:spcBef>
        <a:spcAft>
          <a:spcPct val="0"/>
        </a:spcAft>
        <a:buChar char="»"/>
        <a:defRPr>
          <a:solidFill>
            <a:schemeClr val="tx1"/>
          </a:solidFill>
          <a:latin typeface="+mn-lt"/>
          <a:ea typeface="+mn-ea"/>
        </a:defRPr>
      </a:lvl5pPr>
      <a:lvl6pPr marL="2287479" indent="-190918" algn="l" rtl="0" fontAlgn="base">
        <a:spcBef>
          <a:spcPct val="20000"/>
        </a:spcBef>
        <a:spcAft>
          <a:spcPct val="0"/>
        </a:spcAft>
        <a:buChar char="»"/>
        <a:defRPr sz="1800">
          <a:solidFill>
            <a:schemeClr val="tx1"/>
          </a:solidFill>
          <a:latin typeface="+mn-lt"/>
          <a:ea typeface="+mn-ea"/>
        </a:defRPr>
      </a:lvl6pPr>
      <a:lvl7pPr marL="2796595" indent="-190918" algn="l" rtl="0" fontAlgn="base">
        <a:spcBef>
          <a:spcPct val="20000"/>
        </a:spcBef>
        <a:spcAft>
          <a:spcPct val="0"/>
        </a:spcAft>
        <a:buChar char="»"/>
        <a:defRPr sz="1800">
          <a:solidFill>
            <a:schemeClr val="tx1"/>
          </a:solidFill>
          <a:latin typeface="+mn-lt"/>
          <a:ea typeface="+mn-ea"/>
        </a:defRPr>
      </a:lvl7pPr>
      <a:lvl8pPr marL="3305709" indent="-190918" algn="l" rtl="0" fontAlgn="base">
        <a:spcBef>
          <a:spcPct val="20000"/>
        </a:spcBef>
        <a:spcAft>
          <a:spcPct val="0"/>
        </a:spcAft>
        <a:buChar char="»"/>
        <a:defRPr sz="1800">
          <a:solidFill>
            <a:schemeClr val="tx1"/>
          </a:solidFill>
          <a:latin typeface="+mn-lt"/>
          <a:ea typeface="+mn-ea"/>
        </a:defRPr>
      </a:lvl8pPr>
      <a:lvl9pPr marL="3814822" indent="-190918" algn="l" rtl="0" fontAlgn="base">
        <a:spcBef>
          <a:spcPct val="20000"/>
        </a:spcBef>
        <a:spcAft>
          <a:spcPct val="0"/>
        </a:spcAft>
        <a:buChar char="»"/>
        <a:defRPr sz="1800">
          <a:solidFill>
            <a:schemeClr val="tx1"/>
          </a:solidFill>
          <a:latin typeface="+mn-lt"/>
          <a:ea typeface="+mn-ea"/>
        </a:defRPr>
      </a:lvl9pPr>
    </p:bodyStyle>
    <p:other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ctrTitle"/>
          </p:nvPr>
        </p:nvSpPr>
        <p:spPr>
          <a:xfrm>
            <a:off x="156238" y="1338263"/>
            <a:ext cx="9790112" cy="1665287"/>
          </a:xfrm>
          <a:noFill/>
        </p:spPr>
        <p:txBody>
          <a:bodyPr/>
          <a:lstStyle/>
          <a:p>
            <a:pPr marL="1082675" indent="-1082675" eaLnBrk="1" hangingPunct="1"/>
            <a:r>
              <a:rPr lang="en-US" sz="4400" dirty="0" smtClean="0"/>
              <a:t>10. Principles of Reliable Data Transport – Part 2</a:t>
            </a:r>
            <a:endParaRPr lang="en-US" i="1" dirty="0" smtClean="0"/>
          </a:p>
        </p:txBody>
      </p:sp>
      <p:sp>
        <p:nvSpPr>
          <p:cNvPr id="120835" name="Rectangle 3"/>
          <p:cNvSpPr>
            <a:spLocks noGrp="1" noChangeArrowheads="1"/>
          </p:cNvSpPr>
          <p:nvPr>
            <p:ph type="subTitle" idx="1"/>
          </p:nvPr>
        </p:nvSpPr>
        <p:spPr>
          <a:xfrm>
            <a:off x="0" y="4041004"/>
            <a:ext cx="9607630" cy="2528220"/>
          </a:xfrm>
          <a:noFill/>
        </p:spPr>
        <p:txBody>
          <a:bodyPr/>
          <a:lstStyle/>
          <a:p>
            <a:pPr indent="339725" algn="l" eaLnBrk="1" hangingPunct="1">
              <a:buClr>
                <a:srgbClr val="50B1CB"/>
              </a:buClr>
              <a:buSzPct val="75000"/>
              <a:buFont typeface="Wingdings" charset="2"/>
              <a:buChar char="n"/>
            </a:pPr>
            <a:r>
              <a:rPr lang="en-US" sz="2800" dirty="0">
                <a:solidFill>
                  <a:srgbClr val="BFBFBF"/>
                </a:solidFill>
              </a:rPr>
              <a:t>Basic concepts</a:t>
            </a:r>
          </a:p>
          <a:p>
            <a:pPr indent="339725" algn="l" eaLnBrk="1" hangingPunct="1">
              <a:buClr>
                <a:srgbClr val="50B1CB"/>
              </a:buClr>
              <a:buSzPct val="75000"/>
              <a:buFont typeface="Wingdings" charset="2"/>
              <a:buChar char="n"/>
            </a:pPr>
            <a:r>
              <a:rPr lang="en-US" sz="2800" dirty="0">
                <a:solidFill>
                  <a:srgbClr val="BFBFBF"/>
                </a:solidFill>
              </a:rPr>
              <a:t>Stop-and-wait protocol</a:t>
            </a:r>
          </a:p>
          <a:p>
            <a:pPr indent="339725" algn="l" eaLnBrk="1" hangingPunct="1">
              <a:buClr>
                <a:srgbClr val="50B1CB"/>
              </a:buClr>
              <a:buSzPct val="75000"/>
              <a:buFont typeface="Wingdings" charset="2"/>
              <a:buChar char="n"/>
            </a:pPr>
            <a:r>
              <a:rPr lang="en-US" sz="2800" dirty="0" smtClean="0"/>
              <a:t>Go-Back-</a:t>
            </a:r>
            <a:r>
              <a:rPr lang="en-US" sz="2800" i="1" dirty="0" smtClean="0"/>
              <a:t>N </a:t>
            </a:r>
            <a:r>
              <a:rPr lang="en-US" sz="2800" dirty="0" smtClean="0"/>
              <a:t>protocol</a:t>
            </a:r>
          </a:p>
          <a:p>
            <a:pPr indent="339725" algn="l" eaLnBrk="1" hangingPunct="1">
              <a:buClr>
                <a:srgbClr val="50B1CB"/>
              </a:buClr>
              <a:buSzPct val="75000"/>
              <a:buFont typeface="Wingdings" charset="2"/>
              <a:buChar char="n"/>
            </a:pPr>
            <a:r>
              <a:rPr lang="en-US" sz="2800" dirty="0" smtClean="0"/>
              <a:t>Selective Repeat protocol</a:t>
            </a:r>
          </a:p>
          <a:p>
            <a:pPr indent="339725" algn="l" eaLnBrk="1" hangingPunct="1">
              <a:buClr>
                <a:srgbClr val="50B1CB"/>
              </a:buClr>
              <a:buSzPct val="75000"/>
              <a:buFont typeface="Wingdings" charset="2"/>
              <a:buChar char="n"/>
            </a:pPr>
            <a:endParaRPr lang="en-US" sz="2800" dirty="0" smtClean="0"/>
          </a:p>
          <a:p>
            <a:pPr indent="339725" algn="l" eaLnBrk="1" hangingPunct="1">
              <a:buClr>
                <a:srgbClr val="50B1CB"/>
              </a:buClr>
              <a:buSzPct val="75000"/>
              <a:buFont typeface="Wingdings" charset="2"/>
              <a:buChar char="n"/>
            </a:pPr>
            <a:endParaRPr lang="en-US" sz="2800" dirty="0"/>
          </a:p>
        </p:txBody>
      </p:sp>
      <p:sp>
        <p:nvSpPr>
          <p:cNvPr id="120836" name="Rectangle 4"/>
          <p:cNvSpPr>
            <a:spLocks noChangeArrowheads="1"/>
          </p:cNvSpPr>
          <p:nvPr/>
        </p:nvSpPr>
        <p:spPr bwMode="auto">
          <a:xfrm>
            <a:off x="89272" y="6282267"/>
            <a:ext cx="9348161" cy="1419719"/>
          </a:xfrm>
          <a:prstGeom prst="rect">
            <a:avLst/>
          </a:prstGeom>
          <a:noFill/>
          <a:ln w="9525">
            <a:noFill/>
            <a:miter lim="800000"/>
            <a:headEnd/>
            <a:tailEnd/>
          </a:ln>
        </p:spPr>
        <p:txBody>
          <a:bodyPr lIns="101858" tIns="50929" rIns="101858" bIns="50929">
            <a:prstTxWarp prst="textNoShape">
              <a:avLst/>
            </a:prstTxWarp>
          </a:bodyPr>
          <a:lstStyle/>
          <a:p>
            <a:pPr algn="l" defTabSz="1019175" eaLnBrk="1" hangingPunct="1">
              <a:spcBef>
                <a:spcPct val="20000"/>
              </a:spcBef>
              <a:buClr>
                <a:srgbClr val="99FF99"/>
              </a:buClr>
              <a:buSzPct val="75000"/>
            </a:pPr>
            <a:r>
              <a:rPr lang="en-US" sz="2200" i="1" dirty="0">
                <a:solidFill>
                  <a:schemeClr val="bg1"/>
                </a:solidFill>
                <a:latin typeface="Verdana" charset="0"/>
              </a:rPr>
              <a:t>Roch Guerin</a:t>
            </a:r>
          </a:p>
          <a:p>
            <a:pPr algn="l" defTabSz="1019175" eaLnBrk="1" hangingPunct="1">
              <a:spcBef>
                <a:spcPct val="20000"/>
              </a:spcBef>
              <a:buClr>
                <a:srgbClr val="99FF99"/>
              </a:buClr>
              <a:buSzPct val="75000"/>
            </a:pPr>
            <a:r>
              <a:rPr lang="en-US" sz="2200" i="1" dirty="0">
                <a:solidFill>
                  <a:schemeClr val="bg1"/>
                </a:solidFill>
                <a:latin typeface="Verdana" charset="0"/>
              </a:rPr>
              <a:t>(with adaptations from Jon Turner and John </a:t>
            </a:r>
            <a:r>
              <a:rPr lang="en-US" sz="2200" i="1" dirty="0" err="1">
                <a:solidFill>
                  <a:schemeClr val="bg1"/>
                </a:solidFill>
                <a:latin typeface="Verdana" charset="0"/>
              </a:rPr>
              <a:t>DeHart</a:t>
            </a:r>
            <a:r>
              <a:rPr lang="en-US" sz="2200" i="1" dirty="0">
                <a:solidFill>
                  <a:schemeClr val="bg1"/>
                </a:solidFill>
                <a:latin typeface="Verdana" charset="0"/>
              </a:rPr>
              <a:t>, and material from Kurose and Ross)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Retransmissions as a Geometrically Distributed Random Variable</a:t>
            </a:r>
            <a:endParaRPr lang="en-US" dirty="0"/>
          </a:p>
        </p:txBody>
      </p:sp>
      <p:sp>
        <p:nvSpPr>
          <p:cNvPr id="7" name="Content Placeholder 6"/>
          <p:cNvSpPr>
            <a:spLocks noGrp="1"/>
          </p:cNvSpPr>
          <p:nvPr>
            <p:ph idx="1"/>
          </p:nvPr>
        </p:nvSpPr>
        <p:spPr>
          <a:xfrm>
            <a:off x="517714" y="1985963"/>
            <a:ext cx="9283832" cy="5308689"/>
          </a:xfrm>
        </p:spPr>
        <p:txBody>
          <a:bodyPr/>
          <a:lstStyle/>
          <a:p>
            <a:r>
              <a:rPr lang="en-US" dirty="0" smtClean="0"/>
              <a:t>Packet loss probability: </a:t>
            </a:r>
            <a:r>
              <a:rPr lang="en-US" i="1" dirty="0" smtClean="0"/>
              <a:t>q </a:t>
            </a:r>
            <a:r>
              <a:rPr lang="en-US" dirty="0" smtClean="0"/>
              <a:t>(we can ignore </a:t>
            </a:r>
            <a:r>
              <a:rPr lang="en-US" dirty="0" err="1" smtClean="0"/>
              <a:t>ack</a:t>
            </a:r>
            <a:r>
              <a:rPr lang="en-US" dirty="0" smtClean="0"/>
              <a:t> losses)</a:t>
            </a:r>
            <a:endParaRPr lang="en-US" i="1" dirty="0" smtClean="0"/>
          </a:p>
          <a:p>
            <a:r>
              <a:rPr lang="en-US" i="1" dirty="0" smtClean="0"/>
              <a:t>R</a:t>
            </a:r>
            <a:r>
              <a:rPr lang="en-US" dirty="0" smtClean="0"/>
              <a:t> retransmissions means that packet transmissions fail </a:t>
            </a:r>
            <a:r>
              <a:rPr lang="en-US" i="1" dirty="0" smtClean="0"/>
              <a:t>R </a:t>
            </a:r>
            <a:r>
              <a:rPr lang="en-US" dirty="0" smtClean="0"/>
              <a:t>times before succeeding</a:t>
            </a:r>
          </a:p>
          <a:p>
            <a:pPr lvl="1"/>
            <a:r>
              <a:rPr lang="en-US" i="1" dirty="0" smtClean="0"/>
              <a:t>P</a:t>
            </a:r>
            <a:r>
              <a:rPr lang="en-US" dirty="0" smtClean="0"/>
              <a:t>(</a:t>
            </a:r>
            <a:r>
              <a:rPr lang="en-US" i="1" dirty="0" smtClean="0"/>
              <a:t>R</a:t>
            </a:r>
            <a:r>
              <a:rPr lang="en-US" dirty="0" smtClean="0"/>
              <a:t> retransmissions) = </a:t>
            </a:r>
            <a:r>
              <a:rPr lang="en-US" i="1" dirty="0" err="1" smtClean="0"/>
              <a:t>q</a:t>
            </a:r>
            <a:r>
              <a:rPr lang="en-US" i="1" baseline="30000" dirty="0" err="1" smtClean="0"/>
              <a:t>R</a:t>
            </a:r>
            <a:r>
              <a:rPr lang="en-US" dirty="0" smtClean="0"/>
              <a:t>(1–</a:t>
            </a:r>
            <a:r>
              <a:rPr lang="en-US" i="1" dirty="0" smtClean="0"/>
              <a:t>q</a:t>
            </a:r>
            <a:r>
              <a:rPr lang="en-US" dirty="0" smtClean="0"/>
              <a:t>)</a:t>
            </a:r>
          </a:p>
          <a:p>
            <a:r>
              <a:rPr lang="en-US" dirty="0" smtClean="0"/>
              <a:t>E[</a:t>
            </a:r>
            <a:r>
              <a:rPr lang="en-US" i="1" dirty="0" smtClean="0"/>
              <a:t>R</a:t>
            </a:r>
            <a:r>
              <a:rPr lang="en-US" dirty="0" smtClean="0"/>
              <a:t>] = </a:t>
            </a:r>
            <a:r>
              <a:rPr lang="en-US" dirty="0" smtClean="0">
                <a:sym typeface="Symbol"/>
              </a:rPr>
              <a:t></a:t>
            </a:r>
            <a:r>
              <a:rPr lang="en-US" baseline="-25000" dirty="0" smtClean="0">
                <a:sym typeface="Symbol"/>
              </a:rPr>
              <a:t>{</a:t>
            </a:r>
            <a:r>
              <a:rPr lang="en-US" i="1" baseline="-25000" dirty="0" smtClean="0">
                <a:sym typeface="Symbol"/>
              </a:rPr>
              <a:t>R</a:t>
            </a:r>
            <a:r>
              <a:rPr lang="en-US" baseline="-25000" dirty="0" smtClean="0">
                <a:sym typeface="Symbol"/>
              </a:rPr>
              <a:t>=0 to ∞}</a:t>
            </a:r>
            <a:r>
              <a:rPr lang="en-US" i="1" dirty="0" err="1" smtClean="0">
                <a:sym typeface="Symbol"/>
              </a:rPr>
              <a:t>R</a:t>
            </a:r>
            <a:r>
              <a:rPr lang="en-US" i="1" dirty="0" err="1" smtClean="0"/>
              <a:t>q</a:t>
            </a:r>
            <a:r>
              <a:rPr lang="en-US" i="1" baseline="30000" dirty="0" err="1" smtClean="0"/>
              <a:t>R</a:t>
            </a:r>
            <a:r>
              <a:rPr lang="en-US" dirty="0" smtClean="0"/>
              <a:t>(1–</a:t>
            </a:r>
            <a:r>
              <a:rPr lang="en-US" i="1" dirty="0" smtClean="0"/>
              <a:t>q</a:t>
            </a:r>
            <a:r>
              <a:rPr lang="en-US" dirty="0" smtClean="0"/>
              <a:t>) </a:t>
            </a:r>
          </a:p>
          <a:p>
            <a:pPr>
              <a:buNone/>
            </a:pPr>
            <a:r>
              <a:rPr lang="en-US" dirty="0" smtClean="0"/>
              <a:t>		 = </a:t>
            </a:r>
            <a:r>
              <a:rPr lang="en-US" i="1" dirty="0" smtClean="0"/>
              <a:t>q</a:t>
            </a:r>
            <a:r>
              <a:rPr lang="en-US" dirty="0" smtClean="0"/>
              <a:t>(1–</a:t>
            </a:r>
            <a:r>
              <a:rPr lang="en-US" i="1" dirty="0" smtClean="0"/>
              <a:t>q</a:t>
            </a:r>
            <a:r>
              <a:rPr lang="en-US" dirty="0" smtClean="0"/>
              <a:t>)</a:t>
            </a:r>
            <a:r>
              <a:rPr lang="en-US" dirty="0" smtClean="0">
                <a:sym typeface="Symbol"/>
              </a:rPr>
              <a:t></a:t>
            </a:r>
            <a:r>
              <a:rPr lang="en-US" baseline="-25000" dirty="0" smtClean="0">
                <a:sym typeface="Symbol"/>
              </a:rPr>
              <a:t>{</a:t>
            </a:r>
            <a:r>
              <a:rPr lang="en-US" i="1" baseline="-25000" dirty="0" smtClean="0">
                <a:sym typeface="Symbol"/>
              </a:rPr>
              <a:t>R</a:t>
            </a:r>
            <a:r>
              <a:rPr lang="en-US" baseline="-25000" dirty="0" smtClean="0">
                <a:sym typeface="Symbol"/>
              </a:rPr>
              <a:t>=0 to ∞}</a:t>
            </a:r>
            <a:r>
              <a:rPr lang="en-US" i="1" dirty="0" smtClean="0">
                <a:sym typeface="Symbol"/>
              </a:rPr>
              <a:t>R</a:t>
            </a:r>
            <a:r>
              <a:rPr lang="en-US" i="1" dirty="0" smtClean="0"/>
              <a:t>q</a:t>
            </a:r>
            <a:r>
              <a:rPr lang="en-US" i="1" baseline="30000" dirty="0" smtClean="0"/>
              <a:t>R</a:t>
            </a:r>
            <a:r>
              <a:rPr lang="en-US" baseline="30000" dirty="0" smtClean="0"/>
              <a:t>-1</a:t>
            </a:r>
          </a:p>
          <a:p>
            <a:pPr>
              <a:buNone/>
            </a:pPr>
            <a:r>
              <a:rPr lang="en-US" dirty="0" smtClean="0"/>
              <a:t>		 =</a:t>
            </a:r>
            <a:r>
              <a:rPr lang="en-US" i="1" dirty="0" smtClean="0"/>
              <a:t> q</a:t>
            </a:r>
            <a:r>
              <a:rPr lang="en-US" dirty="0" smtClean="0"/>
              <a:t>(1–</a:t>
            </a:r>
            <a:r>
              <a:rPr lang="en-US" i="1" dirty="0" smtClean="0"/>
              <a:t>q</a:t>
            </a:r>
            <a:r>
              <a:rPr lang="en-US" dirty="0" smtClean="0"/>
              <a:t>)/(1–</a:t>
            </a:r>
            <a:r>
              <a:rPr lang="en-US" i="1" dirty="0" smtClean="0"/>
              <a:t>q</a:t>
            </a:r>
            <a:r>
              <a:rPr lang="en-US" dirty="0" smtClean="0"/>
              <a:t>)</a:t>
            </a:r>
            <a:r>
              <a:rPr lang="en-US" baseline="30000" dirty="0" smtClean="0"/>
              <a:t>2</a:t>
            </a:r>
            <a:r>
              <a:rPr lang="en-US" dirty="0" smtClean="0"/>
              <a:t> =</a:t>
            </a:r>
            <a:r>
              <a:rPr lang="en-US" i="1" dirty="0" smtClean="0"/>
              <a:t>q</a:t>
            </a:r>
            <a:r>
              <a:rPr lang="en-US" dirty="0" smtClean="0"/>
              <a:t>/(1–</a:t>
            </a:r>
            <a:r>
              <a:rPr lang="en-US" i="1" dirty="0" smtClean="0"/>
              <a:t>q</a:t>
            </a:r>
            <a:r>
              <a:rPr lang="en-US" dirty="0" smtClean="0"/>
              <a:t>)</a:t>
            </a:r>
          </a:p>
          <a:p>
            <a:r>
              <a:rPr lang="en-US" dirty="0" smtClean="0"/>
              <a:t>So a successful transmission requires one original transmission plus </a:t>
            </a:r>
            <a:r>
              <a:rPr lang="en-US" i="1" dirty="0" smtClean="0"/>
              <a:t>R</a:t>
            </a:r>
            <a:r>
              <a:rPr lang="en-US" dirty="0" smtClean="0"/>
              <a:t> retransmissions, for a total time of </a:t>
            </a:r>
            <a:r>
              <a:rPr lang="en-US" i="1" dirty="0" err="1" smtClean="0"/>
              <a:t>t</a:t>
            </a:r>
            <a:r>
              <a:rPr lang="en-US" i="1" baseline="-25000" dirty="0" err="1" smtClean="0"/>
              <a:t>pkt</a:t>
            </a:r>
            <a:r>
              <a:rPr lang="en-US" dirty="0" smtClean="0"/>
              <a:t> + </a:t>
            </a:r>
            <a:r>
              <a:rPr lang="en-US" i="1" dirty="0" smtClean="0"/>
              <a:t>R</a:t>
            </a:r>
            <a:r>
              <a:rPr lang="en-US" dirty="0" smtClean="0"/>
              <a:t> (</a:t>
            </a:r>
            <a:r>
              <a:rPr lang="en-US" i="1" dirty="0" smtClean="0"/>
              <a:t>t</a:t>
            </a:r>
            <a:r>
              <a:rPr lang="en-US" i="1" baseline="-25000" dirty="0" smtClean="0"/>
              <a:t>out</a:t>
            </a:r>
            <a:r>
              <a:rPr lang="en-US" dirty="0" smtClean="0"/>
              <a:t> + </a:t>
            </a:r>
            <a:r>
              <a:rPr lang="en-US" i="1" dirty="0" err="1" smtClean="0"/>
              <a:t>t</a:t>
            </a:r>
            <a:r>
              <a:rPr lang="en-US" i="1" baseline="-25000" dirty="0" err="1" smtClean="0"/>
              <a:t>pkt</a:t>
            </a:r>
            <a:r>
              <a:rPr lang="en-US" dirty="0" smtClean="0"/>
              <a:t>), or on average</a:t>
            </a:r>
          </a:p>
          <a:p>
            <a:pPr>
              <a:buNone/>
            </a:pPr>
            <a:r>
              <a:rPr lang="en-US" dirty="0" smtClean="0"/>
              <a:t>	</a:t>
            </a:r>
            <a:r>
              <a:rPr lang="en-US" i="1" dirty="0" smtClean="0"/>
              <a:t> </a:t>
            </a:r>
            <a:r>
              <a:rPr lang="en-US" i="1" dirty="0" err="1" smtClean="0"/>
              <a:t>t</a:t>
            </a:r>
            <a:r>
              <a:rPr lang="en-US" i="1" baseline="-25000" dirty="0" err="1" smtClean="0"/>
              <a:t>pkt</a:t>
            </a:r>
            <a:r>
              <a:rPr lang="en-US" dirty="0" smtClean="0"/>
              <a:t> + </a:t>
            </a:r>
            <a:r>
              <a:rPr lang="en-US" dirty="0" smtClean="0">
                <a:sym typeface="Symbol"/>
              </a:rPr>
              <a:t></a:t>
            </a:r>
            <a:r>
              <a:rPr lang="en-US" i="1" dirty="0" err="1" smtClean="0"/>
              <a:t>t</a:t>
            </a:r>
            <a:r>
              <a:rPr lang="en-US" i="1" baseline="-25000" dirty="0" err="1" smtClean="0"/>
              <a:t>pkt</a:t>
            </a:r>
            <a:r>
              <a:rPr lang="en-US" dirty="0" smtClean="0"/>
              <a:t> x </a:t>
            </a:r>
            <a:r>
              <a:rPr lang="en-US" i="1" dirty="0" smtClean="0"/>
              <a:t>q</a:t>
            </a:r>
            <a:r>
              <a:rPr lang="en-US" dirty="0" smtClean="0"/>
              <a:t>/(1–</a:t>
            </a:r>
            <a:r>
              <a:rPr lang="en-US" i="1" dirty="0" smtClean="0"/>
              <a:t>q</a:t>
            </a:r>
            <a:r>
              <a:rPr lang="en-US" dirty="0" smtClean="0"/>
              <a:t>) = </a:t>
            </a:r>
            <a:r>
              <a:rPr lang="en-US" i="1" dirty="0" err="1" smtClean="0"/>
              <a:t>t</a:t>
            </a:r>
            <a:r>
              <a:rPr lang="en-US" i="1" baseline="-25000" dirty="0" err="1" smtClean="0"/>
              <a:t>pkt</a:t>
            </a:r>
            <a:r>
              <a:rPr lang="en-US" dirty="0" err="1" smtClean="0"/>
              <a:t>x</a:t>
            </a:r>
            <a:r>
              <a:rPr lang="en-US" dirty="0" smtClean="0"/>
              <a:t>(1 + (</a:t>
            </a:r>
            <a:r>
              <a:rPr lang="en-US" dirty="0" smtClean="0">
                <a:sym typeface="Symbol"/>
              </a:rPr>
              <a:t></a:t>
            </a:r>
            <a:r>
              <a:rPr lang="en-US" dirty="0" smtClean="0"/>
              <a:t>–1)</a:t>
            </a:r>
            <a:r>
              <a:rPr lang="en-US" i="1" dirty="0" smtClean="0"/>
              <a:t>q</a:t>
            </a:r>
            <a:r>
              <a:rPr lang="en-US" dirty="0" smtClean="0"/>
              <a:t>)/(1–</a:t>
            </a:r>
            <a:r>
              <a:rPr lang="en-US" i="1" dirty="0" smtClean="0"/>
              <a:t>q</a:t>
            </a:r>
            <a:r>
              <a:rPr lang="en-US" dirty="0" smtClean="0"/>
              <a:t>) </a:t>
            </a:r>
          </a:p>
          <a:p>
            <a:pPr lvl="1"/>
            <a:endParaRPr lang="en-US" i="1" dirty="0"/>
          </a:p>
        </p:txBody>
      </p:sp>
      <p:sp>
        <p:nvSpPr>
          <p:cNvPr id="5" name="Slide Number Placeholder 4"/>
          <p:cNvSpPr>
            <a:spLocks noGrp="1"/>
          </p:cNvSpPr>
          <p:nvPr>
            <p:ph type="sldNum" sz="quarter" idx="10"/>
          </p:nvPr>
        </p:nvSpPr>
        <p:spPr/>
        <p:txBody>
          <a:bodyPr/>
          <a:lstStyle/>
          <a:p>
            <a:fld id="{CAA77503-7BDB-B54F-9367-5E17C192C244}"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5"/>
            <a:ext cx="9625012" cy="775457"/>
          </a:xfrm>
        </p:spPr>
        <p:txBody>
          <a:bodyPr/>
          <a:lstStyle/>
          <a:p>
            <a:r>
              <a:rPr lang="en-US" sz="3600" dirty="0" smtClean="0"/>
              <a:t>Go-Back-N Performance (continued)</a:t>
            </a:r>
            <a:endParaRPr lang="en-US" sz="3600" dirty="0"/>
          </a:p>
        </p:txBody>
      </p:sp>
      <p:sp>
        <p:nvSpPr>
          <p:cNvPr id="4" name="Slide Number Placeholder 3"/>
          <p:cNvSpPr>
            <a:spLocks noGrp="1"/>
          </p:cNvSpPr>
          <p:nvPr>
            <p:ph type="sldNum" sz="quarter" idx="10"/>
          </p:nvPr>
        </p:nvSpPr>
        <p:spPr/>
        <p:txBody>
          <a:bodyPr/>
          <a:lstStyle/>
          <a:p>
            <a:fld id="{CAA77503-7BDB-B54F-9367-5E17C192C244}" type="slidenum">
              <a:rPr lang="en-US" smtClean="0"/>
              <a:pPr/>
              <a:t>11</a:t>
            </a:fld>
            <a:endParaRPr lang="en-US"/>
          </a:p>
        </p:txBody>
      </p:sp>
      <p:sp>
        <p:nvSpPr>
          <p:cNvPr id="5" name="Rectangle 3"/>
          <p:cNvSpPr txBox="1">
            <a:spLocks noChangeArrowheads="1"/>
          </p:cNvSpPr>
          <p:nvPr/>
        </p:nvSpPr>
        <p:spPr bwMode="auto">
          <a:xfrm>
            <a:off x="139995" y="1379982"/>
            <a:ext cx="9918405" cy="6392418"/>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lvl1pPr marL="290513" indent="-290513"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568325" indent="-223838"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860425" indent="-225425" algn="l" defTabSz="1019175" rtl="0" eaLnBrk="0" fontAlgn="base" hangingPunct="0">
              <a:spcBef>
                <a:spcPct val="20000"/>
              </a:spcBef>
              <a:spcAft>
                <a:spcPct val="0"/>
              </a:spcAft>
              <a:buChar char="•"/>
              <a:defRPr sz="2000">
                <a:solidFill>
                  <a:schemeClr val="tx1"/>
                </a:solidFill>
                <a:latin typeface="+mn-lt"/>
                <a:ea typeface="+mn-ea"/>
              </a:defRPr>
            </a:lvl3pPr>
            <a:lvl4pPr marL="1084263" indent="-171450" algn="l" defTabSz="1019175" rtl="0" eaLnBrk="0" fontAlgn="base" hangingPunct="0">
              <a:spcBef>
                <a:spcPct val="20000"/>
              </a:spcBef>
              <a:spcAft>
                <a:spcPct val="0"/>
              </a:spcAft>
              <a:buChar char="–"/>
              <a:defRPr>
                <a:solidFill>
                  <a:schemeClr val="tx1"/>
                </a:solidFill>
                <a:latin typeface="+mn-lt"/>
                <a:ea typeface="+mn-ea"/>
              </a:defRPr>
            </a:lvl4pPr>
            <a:lvl5pPr marL="1309688" indent="-17145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a:lstStyle>
          <a:p>
            <a:pPr eaLnBrk="1" hangingPunct="1"/>
            <a:r>
              <a:rPr lang="en-US" sz="2400" kern="0" dirty="0" smtClean="0">
                <a:sym typeface="Symbol" pitchFamily="18" charset="2"/>
              </a:rPr>
              <a:t>Derivation of </a:t>
            </a:r>
            <a:r>
              <a:rPr lang="en-US" sz="2400" i="1" kern="0" dirty="0" err="1" smtClean="0">
                <a:latin typeface="Times New Roman" panose="02020603050405020304" pitchFamily="18" charset="0"/>
                <a:cs typeface="Times New Roman" panose="02020603050405020304" pitchFamily="18" charset="0"/>
                <a:sym typeface="Symbol" pitchFamily="18" charset="2"/>
              </a:rPr>
              <a:t>T</a:t>
            </a:r>
            <a:r>
              <a:rPr lang="en-US" sz="2400" i="1" kern="0" baseline="-25000" dirty="0" err="1" smtClean="0">
                <a:latin typeface="Times New Roman" panose="02020603050405020304" pitchFamily="18" charset="0"/>
                <a:cs typeface="Times New Roman" panose="02020603050405020304" pitchFamily="18" charset="0"/>
                <a:sym typeface="Symbol" pitchFamily="18" charset="2"/>
              </a:rPr>
              <a:t>succ</a:t>
            </a:r>
            <a:endParaRPr lang="en-US" sz="2400" i="1" kern="0" baseline="-25000" dirty="0" smtClean="0">
              <a:latin typeface="Times New Roman" panose="02020603050405020304" pitchFamily="18" charset="0"/>
              <a:cs typeface="Times New Roman" panose="02020603050405020304" pitchFamily="18" charset="0"/>
              <a:sym typeface="Symbol" pitchFamily="18" charset="2"/>
            </a:endParaRPr>
          </a:p>
          <a:p>
            <a:pPr lvl="1" eaLnBrk="1" hangingPunct="1"/>
            <a:r>
              <a:rPr lang="en-US" sz="2000" i="1" kern="0" dirty="0" err="1" smtClean="0">
                <a:latin typeface="Times New Roman" panose="02020603050405020304" pitchFamily="18" charset="0"/>
                <a:cs typeface="Times New Roman" panose="02020603050405020304" pitchFamily="18" charset="0"/>
                <a:sym typeface="Symbol" pitchFamily="18" charset="2"/>
              </a:rPr>
              <a:t>T</a:t>
            </a:r>
            <a:r>
              <a:rPr lang="en-US" sz="2000" i="1" kern="0" baseline="-25000" dirty="0" err="1" smtClean="0">
                <a:latin typeface="Times New Roman" panose="02020603050405020304" pitchFamily="18" charset="0"/>
                <a:cs typeface="Times New Roman" panose="02020603050405020304" pitchFamily="18" charset="0"/>
                <a:sym typeface="Symbol" pitchFamily="18" charset="2"/>
              </a:rPr>
              <a:t>succ</a:t>
            </a:r>
            <a:r>
              <a:rPr lang="en-US" sz="2000" i="1" kern="0" dirty="0" smtClean="0">
                <a:latin typeface="Times New Roman" panose="02020603050405020304" pitchFamily="18" charset="0"/>
                <a:cs typeface="Times New Roman" panose="02020603050405020304" pitchFamily="18" charset="0"/>
                <a:sym typeface="Symbol" pitchFamily="18" charset="2"/>
              </a:rPr>
              <a:t> = </a:t>
            </a:r>
            <a:r>
              <a:rPr lang="en-US" sz="2000" kern="0" dirty="0" smtClean="0">
                <a:latin typeface="Times New Roman" panose="02020603050405020304" pitchFamily="18" charset="0"/>
                <a:cs typeface="Times New Roman" panose="02020603050405020304" pitchFamily="18" charset="0"/>
                <a:sym typeface="Symbol" pitchFamily="18" charset="2"/>
              </a:rPr>
              <a:t>E[</a:t>
            </a:r>
            <a:r>
              <a:rPr lang="en-US" sz="2000" i="1" kern="0" dirty="0" smtClean="0">
                <a:latin typeface="Times New Roman" panose="02020603050405020304" pitchFamily="18" charset="0"/>
                <a:cs typeface="Times New Roman" panose="02020603050405020304" pitchFamily="18" charset="0"/>
                <a:sym typeface="Symbol" pitchFamily="18" charset="2"/>
              </a:rPr>
              <a:t>R</a:t>
            </a:r>
            <a:r>
              <a:rPr lang="en-US" sz="2000" kern="0" dirty="0" smtClean="0">
                <a:latin typeface="Times New Roman" panose="02020603050405020304" pitchFamily="18" charset="0"/>
                <a:cs typeface="Times New Roman" panose="02020603050405020304" pitchFamily="18" charset="0"/>
                <a:sym typeface="Symbol" pitchFamily="18" charset="2"/>
              </a:rPr>
              <a:t>]</a:t>
            </a:r>
            <a:r>
              <a:rPr lang="en-US" sz="2000" i="1" kern="0" dirty="0" smtClean="0">
                <a:latin typeface="Times New Roman" panose="02020603050405020304" pitchFamily="18" charset="0"/>
                <a:cs typeface="Times New Roman" panose="02020603050405020304" pitchFamily="18" charset="0"/>
                <a:sym typeface="Symbol" pitchFamily="18" charset="2"/>
              </a:rPr>
              <a:t> </a:t>
            </a:r>
            <a:r>
              <a:rPr lang="en-US" sz="2000" i="1" kern="0" dirty="0" err="1" smtClean="0">
                <a:latin typeface="Times New Roman" panose="02020603050405020304" pitchFamily="18" charset="0"/>
                <a:cs typeface="Times New Roman" panose="02020603050405020304" pitchFamily="18" charset="0"/>
                <a:sym typeface="Symbol" pitchFamily="18" charset="2"/>
              </a:rPr>
              <a:t>T</a:t>
            </a:r>
            <a:r>
              <a:rPr lang="en-US" sz="2000" i="1" kern="0" baseline="-25000" dirty="0" err="1" smtClean="0">
                <a:latin typeface="Times New Roman" panose="02020603050405020304" pitchFamily="18" charset="0"/>
                <a:cs typeface="Times New Roman" panose="02020603050405020304" pitchFamily="18" charset="0"/>
                <a:sym typeface="Symbol" pitchFamily="18" charset="2"/>
              </a:rPr>
              <a:t>total</a:t>
            </a:r>
            <a:r>
              <a:rPr lang="en-US" sz="2000" i="1" kern="0" dirty="0" smtClean="0">
                <a:latin typeface="Times New Roman" panose="02020603050405020304" pitchFamily="18" charset="0"/>
                <a:cs typeface="Times New Roman" panose="02020603050405020304" pitchFamily="18" charset="0"/>
                <a:sym typeface="Symbol" pitchFamily="18" charset="2"/>
              </a:rPr>
              <a:t> + </a:t>
            </a:r>
            <a:r>
              <a:rPr lang="en-US" sz="2000" i="1" kern="0" dirty="0" err="1" smtClean="0">
                <a:latin typeface="Times New Roman" panose="02020603050405020304" pitchFamily="18" charset="0"/>
                <a:cs typeface="Times New Roman" panose="02020603050405020304" pitchFamily="18" charset="0"/>
                <a:sym typeface="Symbol" pitchFamily="18" charset="2"/>
              </a:rPr>
              <a:t>t</a:t>
            </a:r>
            <a:r>
              <a:rPr lang="en-US" sz="2000" i="1" kern="0" baseline="-25000" dirty="0" err="1" smtClean="0">
                <a:latin typeface="Times New Roman" panose="02020603050405020304" pitchFamily="18" charset="0"/>
                <a:cs typeface="Times New Roman" panose="02020603050405020304" pitchFamily="18" charset="0"/>
                <a:sym typeface="Symbol" pitchFamily="18" charset="2"/>
              </a:rPr>
              <a:t>pkt</a:t>
            </a:r>
            <a:endParaRPr lang="en-US" sz="2000" i="1" kern="0" baseline="-25000" dirty="0" smtClean="0">
              <a:latin typeface="Times New Roman" panose="02020603050405020304" pitchFamily="18" charset="0"/>
              <a:cs typeface="Times New Roman" panose="02020603050405020304" pitchFamily="18" charset="0"/>
              <a:sym typeface="Symbol" pitchFamily="18" charset="2"/>
            </a:endParaRPr>
          </a:p>
          <a:p>
            <a:pPr lvl="1" eaLnBrk="1" hangingPunct="1"/>
            <a:endParaRPr lang="en-US" sz="2000" i="1" kern="0" baseline="-25000" dirty="0" smtClean="0">
              <a:latin typeface="Times New Roman" panose="02020603050405020304" pitchFamily="18" charset="0"/>
              <a:cs typeface="Times New Roman" panose="02020603050405020304" pitchFamily="18" charset="0"/>
              <a:sym typeface="Symbol" pitchFamily="18" charset="2"/>
            </a:endParaRPr>
          </a:p>
          <a:p>
            <a:pPr lvl="1" eaLnBrk="1" hangingPunct="1"/>
            <a:r>
              <a:rPr lang="en-US" sz="2000" i="1" kern="0" dirty="0" smtClean="0">
                <a:latin typeface="Times New Roman" panose="02020603050405020304" pitchFamily="18" charset="0"/>
                <a:cs typeface="Times New Roman" panose="02020603050405020304" pitchFamily="18" charset="0"/>
                <a:sym typeface="Symbol" pitchFamily="18" charset="2"/>
              </a:rPr>
              <a:t>E[R] = q/</a:t>
            </a:r>
            <a:r>
              <a:rPr lang="en-US" sz="2000" kern="0" dirty="0" smtClean="0">
                <a:latin typeface="Times New Roman" panose="02020603050405020304" pitchFamily="18" charset="0"/>
                <a:cs typeface="Times New Roman" panose="02020603050405020304" pitchFamily="18" charset="0"/>
                <a:sym typeface="Symbol" pitchFamily="18" charset="2"/>
              </a:rPr>
              <a:t>(1</a:t>
            </a:r>
            <a:r>
              <a:rPr lang="en-US" sz="2000" i="1" kern="0" dirty="0" smtClean="0">
                <a:latin typeface="Times New Roman" panose="02020603050405020304" pitchFamily="18" charset="0"/>
                <a:cs typeface="Times New Roman" panose="02020603050405020304" pitchFamily="18" charset="0"/>
                <a:sym typeface="Symbol" pitchFamily="18" charset="2"/>
              </a:rPr>
              <a:t>-q</a:t>
            </a:r>
            <a:r>
              <a:rPr lang="en-US" sz="2000" kern="0" dirty="0" smtClean="0">
                <a:latin typeface="Times New Roman" panose="02020603050405020304" pitchFamily="18" charset="0"/>
                <a:cs typeface="Times New Roman" panose="02020603050405020304" pitchFamily="18" charset="0"/>
                <a:sym typeface="Symbol" pitchFamily="18" charset="2"/>
              </a:rPr>
              <a:t>)</a:t>
            </a:r>
            <a:r>
              <a:rPr lang="en-US" sz="2000" i="1" kern="0" dirty="0" smtClean="0">
                <a:latin typeface="Times New Roman" panose="02020603050405020304" pitchFamily="18" charset="0"/>
                <a:cs typeface="Times New Roman" panose="02020603050405020304" pitchFamily="18" charset="0"/>
                <a:sym typeface="Symbol" pitchFamily="18" charset="2"/>
              </a:rPr>
              <a:t>   and    </a:t>
            </a:r>
            <a:r>
              <a:rPr lang="en-US" sz="2000" i="1" kern="0" dirty="0" err="1" smtClean="0">
                <a:latin typeface="Times New Roman" panose="02020603050405020304" pitchFamily="18" charset="0"/>
                <a:cs typeface="Times New Roman" panose="02020603050405020304" pitchFamily="18" charset="0"/>
                <a:sym typeface="Symbol" pitchFamily="18" charset="2"/>
              </a:rPr>
              <a:t>T</a:t>
            </a:r>
            <a:r>
              <a:rPr lang="en-US" sz="2000" i="1" kern="0" baseline="-25000" dirty="0" err="1" smtClean="0">
                <a:latin typeface="Times New Roman" panose="02020603050405020304" pitchFamily="18" charset="0"/>
                <a:cs typeface="Times New Roman" panose="02020603050405020304" pitchFamily="18" charset="0"/>
                <a:sym typeface="Symbol" pitchFamily="18" charset="2"/>
              </a:rPr>
              <a:t>total</a:t>
            </a:r>
            <a:r>
              <a:rPr lang="en-US" sz="2000" i="1" kern="0" dirty="0" smtClean="0">
                <a:latin typeface="Times New Roman" panose="02020603050405020304" pitchFamily="18" charset="0"/>
                <a:cs typeface="Times New Roman" panose="02020603050405020304" pitchFamily="18" charset="0"/>
                <a:sym typeface="Symbol" pitchFamily="18" charset="2"/>
              </a:rPr>
              <a:t> = </a:t>
            </a:r>
            <a:r>
              <a:rPr lang="en-US" sz="2000" i="1" kern="0" dirty="0">
                <a:latin typeface="Times New Roman" pitchFamily="18" charset="0"/>
                <a:cs typeface="Times New Roman" pitchFamily="18" charset="0"/>
                <a:sym typeface="Symbol"/>
              </a:rPr>
              <a:t></a:t>
            </a:r>
            <a:r>
              <a:rPr lang="en-US" sz="2000" i="1" kern="0" dirty="0" err="1" smtClean="0">
                <a:latin typeface="Times New Roman" panose="02020603050405020304" pitchFamily="18" charset="0"/>
                <a:cs typeface="Times New Roman" panose="02020603050405020304" pitchFamily="18" charset="0"/>
                <a:sym typeface="Symbol" pitchFamily="18" charset="2"/>
              </a:rPr>
              <a:t>t</a:t>
            </a:r>
            <a:r>
              <a:rPr lang="en-US" sz="2000" i="1" kern="0" baseline="-25000" dirty="0" err="1" smtClean="0">
                <a:latin typeface="Times New Roman" panose="02020603050405020304" pitchFamily="18" charset="0"/>
                <a:cs typeface="Times New Roman" panose="02020603050405020304" pitchFamily="18" charset="0"/>
                <a:sym typeface="Symbol" pitchFamily="18" charset="2"/>
              </a:rPr>
              <a:t>pkt</a:t>
            </a:r>
            <a:endParaRPr lang="en-US" sz="2000" i="1" kern="0" baseline="-25000" dirty="0" smtClean="0">
              <a:latin typeface="Times New Roman" panose="02020603050405020304" pitchFamily="18" charset="0"/>
              <a:cs typeface="Times New Roman" panose="02020603050405020304" pitchFamily="18" charset="0"/>
              <a:sym typeface="Symbol" pitchFamily="18" charset="2"/>
            </a:endParaRPr>
          </a:p>
          <a:p>
            <a:pPr lvl="1" eaLnBrk="1" hangingPunct="1"/>
            <a:endParaRPr lang="en-US" sz="2000" i="1" kern="0" baseline="-25000" dirty="0" smtClean="0">
              <a:latin typeface="Times New Roman" panose="02020603050405020304" pitchFamily="18" charset="0"/>
              <a:cs typeface="Times New Roman" panose="02020603050405020304" pitchFamily="18" charset="0"/>
              <a:sym typeface="Symbol" pitchFamily="18" charset="2"/>
            </a:endParaRPr>
          </a:p>
          <a:p>
            <a:pPr lvl="1" eaLnBrk="1" hangingPunct="1"/>
            <a:r>
              <a:rPr lang="en-US" sz="2000" i="1" kern="0" dirty="0" err="1" smtClean="0">
                <a:latin typeface="Times New Roman" panose="02020603050405020304" pitchFamily="18" charset="0"/>
                <a:cs typeface="Times New Roman" panose="02020603050405020304" pitchFamily="18" charset="0"/>
                <a:sym typeface="Symbol" pitchFamily="18" charset="2"/>
              </a:rPr>
              <a:t>T</a:t>
            </a:r>
            <a:r>
              <a:rPr lang="en-US" sz="2000" i="1" kern="0" baseline="-25000" dirty="0" err="1" smtClean="0">
                <a:latin typeface="Times New Roman" panose="02020603050405020304" pitchFamily="18" charset="0"/>
                <a:cs typeface="Times New Roman" panose="02020603050405020304" pitchFamily="18" charset="0"/>
                <a:sym typeface="Symbol" pitchFamily="18" charset="2"/>
              </a:rPr>
              <a:t>succ</a:t>
            </a:r>
            <a:r>
              <a:rPr lang="en-US" sz="2000" i="1" kern="0" baseline="-25000" dirty="0" smtClean="0">
                <a:latin typeface="Times New Roman" panose="02020603050405020304" pitchFamily="18" charset="0"/>
                <a:cs typeface="Times New Roman" panose="02020603050405020304" pitchFamily="18" charset="0"/>
                <a:sym typeface="Symbol" pitchFamily="18" charset="2"/>
              </a:rPr>
              <a:t> </a:t>
            </a:r>
            <a:r>
              <a:rPr lang="en-US" sz="2000" i="1" kern="0" dirty="0" smtClean="0">
                <a:latin typeface="Times New Roman" panose="02020603050405020304" pitchFamily="18" charset="0"/>
                <a:cs typeface="Times New Roman" panose="02020603050405020304" pitchFamily="18" charset="0"/>
                <a:sym typeface="Symbol" pitchFamily="18" charset="2"/>
              </a:rPr>
              <a:t>= </a:t>
            </a:r>
            <a:r>
              <a:rPr lang="en-US" sz="2000" kern="0" dirty="0" smtClean="0">
                <a:latin typeface="Times New Roman" panose="02020603050405020304" pitchFamily="18" charset="0"/>
                <a:cs typeface="Times New Roman" panose="02020603050405020304" pitchFamily="18" charset="0"/>
                <a:sym typeface="Symbol" pitchFamily="18" charset="2"/>
              </a:rPr>
              <a:t>(</a:t>
            </a:r>
            <a:r>
              <a:rPr lang="en-US" sz="2000" i="1" kern="0" dirty="0" smtClean="0">
                <a:latin typeface="Times New Roman" panose="02020603050405020304" pitchFamily="18" charset="0"/>
                <a:cs typeface="Times New Roman" panose="02020603050405020304" pitchFamily="18" charset="0"/>
                <a:sym typeface="Symbol" pitchFamily="18" charset="2"/>
              </a:rPr>
              <a:t>q/</a:t>
            </a:r>
            <a:r>
              <a:rPr lang="en-US" sz="2000" kern="0" dirty="0" smtClean="0">
                <a:latin typeface="Times New Roman" panose="02020603050405020304" pitchFamily="18" charset="0"/>
                <a:cs typeface="Times New Roman" panose="02020603050405020304" pitchFamily="18" charset="0"/>
                <a:sym typeface="Symbol" pitchFamily="18" charset="2"/>
              </a:rPr>
              <a:t>(1-</a:t>
            </a:r>
            <a:r>
              <a:rPr lang="en-US" sz="2000" i="1" kern="0" dirty="0" smtClean="0">
                <a:latin typeface="Times New Roman" panose="02020603050405020304" pitchFamily="18" charset="0"/>
                <a:cs typeface="Times New Roman" panose="02020603050405020304" pitchFamily="18" charset="0"/>
                <a:sym typeface="Symbol" pitchFamily="18" charset="2"/>
              </a:rPr>
              <a:t>q</a:t>
            </a:r>
            <a:r>
              <a:rPr lang="en-US" sz="2000" kern="0" dirty="0" smtClean="0">
                <a:latin typeface="Times New Roman" panose="02020603050405020304" pitchFamily="18" charset="0"/>
                <a:cs typeface="Times New Roman" panose="02020603050405020304" pitchFamily="18" charset="0"/>
                <a:sym typeface="Symbol" pitchFamily="18" charset="2"/>
              </a:rPr>
              <a:t>))</a:t>
            </a:r>
            <a:r>
              <a:rPr lang="en-US" sz="2000" i="1" kern="0" dirty="0" smtClean="0">
                <a:latin typeface="Times New Roman" panose="02020603050405020304" pitchFamily="18" charset="0"/>
                <a:cs typeface="Times New Roman" panose="02020603050405020304" pitchFamily="18" charset="0"/>
                <a:sym typeface="Symbol" pitchFamily="18" charset="2"/>
              </a:rPr>
              <a:t> </a:t>
            </a:r>
            <a:r>
              <a:rPr lang="en-US" sz="2000" i="1" kern="0" dirty="0">
                <a:latin typeface="Times New Roman" pitchFamily="18" charset="0"/>
                <a:cs typeface="Times New Roman" pitchFamily="18" charset="0"/>
                <a:sym typeface="Symbol"/>
              </a:rPr>
              <a:t></a:t>
            </a:r>
            <a:r>
              <a:rPr lang="en-US" sz="2000" i="1" kern="0" dirty="0" err="1" smtClean="0">
                <a:latin typeface="Times New Roman" panose="02020603050405020304" pitchFamily="18" charset="0"/>
                <a:cs typeface="Times New Roman" panose="02020603050405020304" pitchFamily="18" charset="0"/>
                <a:sym typeface="Symbol" pitchFamily="18" charset="2"/>
              </a:rPr>
              <a:t>t</a:t>
            </a:r>
            <a:r>
              <a:rPr lang="en-US" sz="2000" i="1" kern="0" baseline="-25000" dirty="0" err="1" smtClean="0">
                <a:latin typeface="Times New Roman" panose="02020603050405020304" pitchFamily="18" charset="0"/>
                <a:cs typeface="Times New Roman" panose="02020603050405020304" pitchFamily="18" charset="0"/>
                <a:sym typeface="Symbol" pitchFamily="18" charset="2"/>
              </a:rPr>
              <a:t>pkt</a:t>
            </a:r>
            <a:r>
              <a:rPr lang="en-US" sz="2000" i="1" kern="0" baseline="-25000" dirty="0" smtClean="0">
                <a:latin typeface="Times New Roman" panose="02020603050405020304" pitchFamily="18" charset="0"/>
                <a:cs typeface="Times New Roman" panose="02020603050405020304" pitchFamily="18" charset="0"/>
                <a:sym typeface="Symbol" pitchFamily="18" charset="2"/>
              </a:rPr>
              <a:t>  + </a:t>
            </a:r>
            <a:r>
              <a:rPr lang="en-US" sz="2000" i="1" kern="0" dirty="0" err="1" smtClean="0">
                <a:latin typeface="Times New Roman" panose="02020603050405020304" pitchFamily="18" charset="0"/>
                <a:cs typeface="Times New Roman" panose="02020603050405020304" pitchFamily="18" charset="0"/>
                <a:sym typeface="Symbol" pitchFamily="18" charset="2"/>
              </a:rPr>
              <a:t>t</a:t>
            </a:r>
            <a:r>
              <a:rPr lang="en-US" sz="2000" i="1" kern="0" baseline="-25000" dirty="0" err="1" smtClean="0">
                <a:latin typeface="Times New Roman" panose="02020603050405020304" pitchFamily="18" charset="0"/>
                <a:cs typeface="Times New Roman" panose="02020603050405020304" pitchFamily="18" charset="0"/>
                <a:sym typeface="Symbol" pitchFamily="18" charset="2"/>
              </a:rPr>
              <a:t>pkt</a:t>
            </a:r>
            <a:endParaRPr lang="en-US" sz="2000" i="1" kern="0" baseline="-25000" dirty="0" smtClean="0">
              <a:latin typeface="Times New Roman" panose="02020603050405020304" pitchFamily="18" charset="0"/>
              <a:cs typeface="Times New Roman" panose="02020603050405020304" pitchFamily="18" charset="0"/>
              <a:sym typeface="Symbol" pitchFamily="18" charset="2"/>
            </a:endParaRPr>
          </a:p>
          <a:p>
            <a:pPr lvl="1" eaLnBrk="1" hangingPunct="1"/>
            <a:endParaRPr lang="en-US" sz="2000" i="1" kern="0" baseline="-25000" dirty="0" smtClean="0">
              <a:latin typeface="Times New Roman" panose="02020603050405020304" pitchFamily="18" charset="0"/>
              <a:cs typeface="Times New Roman" panose="02020603050405020304" pitchFamily="18" charset="0"/>
              <a:sym typeface="Symbol" pitchFamily="18" charset="2"/>
            </a:endParaRPr>
          </a:p>
          <a:p>
            <a:pPr lvl="1" eaLnBrk="1" hangingPunct="1"/>
            <a:r>
              <a:rPr lang="en-US" sz="2000" i="1" kern="0" dirty="0" err="1">
                <a:latin typeface="Times New Roman" panose="02020603050405020304" pitchFamily="18" charset="0"/>
                <a:cs typeface="Times New Roman" panose="02020603050405020304" pitchFamily="18" charset="0"/>
                <a:sym typeface="Symbol" pitchFamily="18" charset="2"/>
              </a:rPr>
              <a:t>T</a:t>
            </a:r>
            <a:r>
              <a:rPr lang="en-US" sz="2000" i="1" kern="0" baseline="-25000" dirty="0" err="1">
                <a:latin typeface="Times New Roman" panose="02020603050405020304" pitchFamily="18" charset="0"/>
                <a:cs typeface="Times New Roman" panose="02020603050405020304" pitchFamily="18" charset="0"/>
                <a:sym typeface="Symbol" pitchFamily="18" charset="2"/>
              </a:rPr>
              <a:t>succ</a:t>
            </a:r>
            <a:r>
              <a:rPr lang="en-US" sz="2000" i="1" kern="0" baseline="-25000" dirty="0">
                <a:latin typeface="Times New Roman" panose="02020603050405020304" pitchFamily="18" charset="0"/>
                <a:cs typeface="Times New Roman" panose="02020603050405020304" pitchFamily="18" charset="0"/>
                <a:sym typeface="Symbol" pitchFamily="18" charset="2"/>
              </a:rPr>
              <a:t> </a:t>
            </a:r>
            <a:r>
              <a:rPr lang="en-US" sz="2000" i="1" kern="0" dirty="0" smtClean="0">
                <a:latin typeface="Times New Roman" panose="02020603050405020304" pitchFamily="18" charset="0"/>
                <a:cs typeface="Times New Roman" panose="02020603050405020304" pitchFamily="18" charset="0"/>
                <a:sym typeface="Symbol" pitchFamily="18" charset="2"/>
              </a:rPr>
              <a:t>= </a:t>
            </a:r>
            <a:r>
              <a:rPr lang="en-US" sz="2000" kern="0" dirty="0">
                <a:latin typeface="Times New Roman" panose="02020603050405020304" pitchFamily="18" charset="0"/>
                <a:cs typeface="Times New Roman" panose="02020603050405020304" pitchFamily="18" charset="0"/>
                <a:sym typeface="Symbol" pitchFamily="18" charset="2"/>
              </a:rPr>
              <a:t>(</a:t>
            </a:r>
            <a:r>
              <a:rPr lang="en-US" sz="2000" i="1" kern="0" dirty="0">
                <a:latin typeface="Times New Roman" panose="02020603050405020304" pitchFamily="18" charset="0"/>
                <a:cs typeface="Times New Roman" panose="02020603050405020304" pitchFamily="18" charset="0"/>
                <a:sym typeface="Symbol" pitchFamily="18" charset="2"/>
              </a:rPr>
              <a:t>q/</a:t>
            </a:r>
            <a:r>
              <a:rPr lang="en-US" sz="2000" kern="0" dirty="0">
                <a:latin typeface="Times New Roman" panose="02020603050405020304" pitchFamily="18" charset="0"/>
                <a:cs typeface="Times New Roman" panose="02020603050405020304" pitchFamily="18" charset="0"/>
                <a:sym typeface="Symbol" pitchFamily="18" charset="2"/>
              </a:rPr>
              <a:t>(1-</a:t>
            </a:r>
            <a:r>
              <a:rPr lang="en-US" sz="2000" i="1" kern="0" dirty="0">
                <a:latin typeface="Times New Roman" panose="02020603050405020304" pitchFamily="18" charset="0"/>
                <a:cs typeface="Times New Roman" panose="02020603050405020304" pitchFamily="18" charset="0"/>
                <a:sym typeface="Symbol" pitchFamily="18" charset="2"/>
              </a:rPr>
              <a:t>q</a:t>
            </a:r>
            <a:r>
              <a:rPr lang="en-US" sz="2000" kern="0" dirty="0">
                <a:latin typeface="Times New Roman" panose="02020603050405020304" pitchFamily="18" charset="0"/>
                <a:cs typeface="Times New Roman" panose="02020603050405020304" pitchFamily="18" charset="0"/>
                <a:sym typeface="Symbol" pitchFamily="18" charset="2"/>
              </a:rPr>
              <a:t>))</a:t>
            </a:r>
            <a:r>
              <a:rPr lang="en-US" sz="2000" i="1" kern="0" dirty="0">
                <a:latin typeface="Times New Roman" panose="02020603050405020304" pitchFamily="18" charset="0"/>
                <a:cs typeface="Times New Roman" panose="02020603050405020304" pitchFamily="18" charset="0"/>
                <a:sym typeface="Symbol" pitchFamily="18" charset="2"/>
              </a:rPr>
              <a:t> </a:t>
            </a:r>
            <a:r>
              <a:rPr lang="en-US" sz="2000" i="1" kern="0" dirty="0">
                <a:latin typeface="Times New Roman" pitchFamily="18" charset="0"/>
                <a:cs typeface="Times New Roman" pitchFamily="18" charset="0"/>
                <a:sym typeface="Symbol"/>
              </a:rPr>
              <a:t></a:t>
            </a:r>
            <a:r>
              <a:rPr lang="en-US" sz="2000" i="1" kern="0" dirty="0" err="1">
                <a:latin typeface="Times New Roman" panose="02020603050405020304" pitchFamily="18" charset="0"/>
                <a:cs typeface="Times New Roman" panose="02020603050405020304" pitchFamily="18" charset="0"/>
                <a:sym typeface="Symbol" pitchFamily="18" charset="2"/>
              </a:rPr>
              <a:t>t</a:t>
            </a:r>
            <a:r>
              <a:rPr lang="en-US" sz="2000" i="1" kern="0" baseline="-25000" dirty="0" err="1">
                <a:latin typeface="Times New Roman" panose="02020603050405020304" pitchFamily="18" charset="0"/>
                <a:cs typeface="Times New Roman" panose="02020603050405020304" pitchFamily="18" charset="0"/>
                <a:sym typeface="Symbol" pitchFamily="18" charset="2"/>
              </a:rPr>
              <a:t>pkt</a:t>
            </a:r>
            <a:r>
              <a:rPr lang="en-US" sz="2000" i="1" kern="0" baseline="-25000" dirty="0">
                <a:latin typeface="Times New Roman" panose="02020603050405020304" pitchFamily="18" charset="0"/>
                <a:cs typeface="Times New Roman" panose="02020603050405020304" pitchFamily="18" charset="0"/>
                <a:sym typeface="Symbol" pitchFamily="18" charset="2"/>
              </a:rPr>
              <a:t>  + </a:t>
            </a:r>
            <a:r>
              <a:rPr lang="en-US" sz="2000" i="1" kern="0" dirty="0" err="1" smtClean="0">
                <a:latin typeface="Times New Roman" panose="02020603050405020304" pitchFamily="18" charset="0"/>
                <a:cs typeface="Times New Roman" panose="02020603050405020304" pitchFamily="18" charset="0"/>
                <a:sym typeface="Symbol" pitchFamily="18" charset="2"/>
              </a:rPr>
              <a:t>t</a:t>
            </a:r>
            <a:r>
              <a:rPr lang="en-US" sz="2000" i="1" kern="0" baseline="-25000" dirty="0" err="1" smtClean="0">
                <a:latin typeface="Times New Roman" panose="02020603050405020304" pitchFamily="18" charset="0"/>
                <a:cs typeface="Times New Roman" panose="02020603050405020304" pitchFamily="18" charset="0"/>
                <a:sym typeface="Symbol" pitchFamily="18" charset="2"/>
              </a:rPr>
              <a:t>pkt</a:t>
            </a:r>
            <a:r>
              <a:rPr lang="en-US" sz="2000" i="1" kern="0" baseline="-25000" dirty="0" smtClean="0">
                <a:latin typeface="Times New Roman" panose="02020603050405020304" pitchFamily="18" charset="0"/>
                <a:cs typeface="Times New Roman" panose="02020603050405020304" pitchFamily="18" charset="0"/>
                <a:sym typeface="Symbol" pitchFamily="18" charset="2"/>
              </a:rPr>
              <a:t> </a:t>
            </a:r>
            <a:r>
              <a:rPr lang="en-US" sz="2000" kern="0" dirty="0" smtClean="0">
                <a:latin typeface="Times New Roman" panose="02020603050405020304" pitchFamily="18" charset="0"/>
                <a:cs typeface="Times New Roman" panose="02020603050405020304" pitchFamily="18" charset="0"/>
                <a:sym typeface="Symbol" pitchFamily="18" charset="2"/>
              </a:rPr>
              <a:t>(1-</a:t>
            </a:r>
            <a:r>
              <a:rPr lang="en-US" sz="2000" i="1" kern="0" dirty="0" smtClean="0">
                <a:latin typeface="Times New Roman" panose="02020603050405020304" pitchFamily="18" charset="0"/>
                <a:cs typeface="Times New Roman" panose="02020603050405020304" pitchFamily="18" charset="0"/>
                <a:sym typeface="Symbol" pitchFamily="18" charset="2"/>
              </a:rPr>
              <a:t>q</a:t>
            </a:r>
            <a:r>
              <a:rPr lang="en-US" sz="2000" kern="0" dirty="0" smtClean="0">
                <a:latin typeface="Times New Roman" panose="02020603050405020304" pitchFamily="18" charset="0"/>
                <a:cs typeface="Times New Roman" panose="02020603050405020304" pitchFamily="18" charset="0"/>
                <a:sym typeface="Symbol" pitchFamily="18" charset="2"/>
              </a:rPr>
              <a:t>)/(</a:t>
            </a:r>
            <a:r>
              <a:rPr lang="en-US" sz="2000" i="1" kern="0" dirty="0" smtClean="0">
                <a:latin typeface="Times New Roman" panose="02020603050405020304" pitchFamily="18" charset="0"/>
                <a:cs typeface="Times New Roman" panose="02020603050405020304" pitchFamily="18" charset="0"/>
                <a:sym typeface="Symbol" pitchFamily="18" charset="2"/>
              </a:rPr>
              <a:t>1-q</a:t>
            </a:r>
            <a:r>
              <a:rPr lang="en-US" sz="2000" kern="0" dirty="0" smtClean="0">
                <a:latin typeface="Times New Roman" panose="02020603050405020304" pitchFamily="18" charset="0"/>
                <a:cs typeface="Times New Roman" panose="02020603050405020304" pitchFamily="18" charset="0"/>
                <a:sym typeface="Symbol" pitchFamily="18" charset="2"/>
              </a:rPr>
              <a:t>)</a:t>
            </a:r>
          </a:p>
          <a:p>
            <a:pPr lvl="1" eaLnBrk="1" hangingPunct="1"/>
            <a:endParaRPr lang="en-US" sz="2000" i="1" kern="0" baseline="-25000" dirty="0">
              <a:latin typeface="Times New Roman" panose="02020603050405020304" pitchFamily="18" charset="0"/>
              <a:cs typeface="Times New Roman" panose="02020603050405020304" pitchFamily="18" charset="0"/>
              <a:sym typeface="Symbol" pitchFamily="18" charset="2"/>
            </a:endParaRPr>
          </a:p>
          <a:p>
            <a:pPr lvl="1" eaLnBrk="1" hangingPunct="1"/>
            <a:r>
              <a:rPr lang="en-US" sz="2000" i="1" kern="0" dirty="0" err="1">
                <a:latin typeface="Times New Roman" panose="02020603050405020304" pitchFamily="18" charset="0"/>
                <a:cs typeface="Times New Roman" panose="02020603050405020304" pitchFamily="18" charset="0"/>
                <a:sym typeface="Symbol" pitchFamily="18" charset="2"/>
              </a:rPr>
              <a:t>T</a:t>
            </a:r>
            <a:r>
              <a:rPr lang="en-US" sz="2000" i="1" kern="0" baseline="-25000" dirty="0" err="1">
                <a:latin typeface="Times New Roman" panose="02020603050405020304" pitchFamily="18" charset="0"/>
                <a:cs typeface="Times New Roman" panose="02020603050405020304" pitchFamily="18" charset="0"/>
                <a:sym typeface="Symbol" pitchFamily="18" charset="2"/>
              </a:rPr>
              <a:t>succ</a:t>
            </a:r>
            <a:r>
              <a:rPr lang="en-US" sz="2000" i="1" kern="0" baseline="-25000" dirty="0">
                <a:latin typeface="Times New Roman" panose="02020603050405020304" pitchFamily="18" charset="0"/>
                <a:cs typeface="Times New Roman" panose="02020603050405020304" pitchFamily="18" charset="0"/>
                <a:sym typeface="Symbol" pitchFamily="18" charset="2"/>
              </a:rPr>
              <a:t> </a:t>
            </a:r>
            <a:r>
              <a:rPr lang="en-US" sz="2000" i="1" kern="0" dirty="0">
                <a:latin typeface="Times New Roman" panose="02020603050405020304" pitchFamily="18" charset="0"/>
                <a:cs typeface="Times New Roman" panose="02020603050405020304" pitchFamily="18" charset="0"/>
                <a:sym typeface="Symbol" pitchFamily="18" charset="2"/>
              </a:rPr>
              <a:t>= </a:t>
            </a:r>
            <a:r>
              <a:rPr lang="en-US" sz="2000" kern="0" dirty="0">
                <a:latin typeface="Times New Roman" panose="02020603050405020304" pitchFamily="18" charset="0"/>
                <a:cs typeface="Times New Roman" panose="02020603050405020304" pitchFamily="18" charset="0"/>
                <a:sym typeface="Symbol" pitchFamily="18" charset="2"/>
              </a:rPr>
              <a:t>(</a:t>
            </a:r>
            <a:r>
              <a:rPr lang="en-US" sz="2000" i="1" kern="0" dirty="0" err="1" smtClean="0">
                <a:latin typeface="Times New Roman" panose="02020603050405020304" pitchFamily="18" charset="0"/>
                <a:cs typeface="Times New Roman" panose="02020603050405020304" pitchFamily="18" charset="0"/>
                <a:sym typeface="Symbol" pitchFamily="18" charset="2"/>
              </a:rPr>
              <a:t>q</a:t>
            </a:r>
            <a:r>
              <a:rPr lang="en-US" sz="2000" i="1" kern="0" dirty="0" err="1">
                <a:latin typeface="Times New Roman" pitchFamily="18" charset="0"/>
                <a:cs typeface="Times New Roman" pitchFamily="18" charset="0"/>
                <a:sym typeface="Symbol"/>
              </a:rPr>
              <a:t></a:t>
            </a:r>
            <a:r>
              <a:rPr lang="en-US" sz="2000" i="1" kern="0" dirty="0" err="1">
                <a:latin typeface="Times New Roman" panose="02020603050405020304" pitchFamily="18" charset="0"/>
                <a:cs typeface="Times New Roman" panose="02020603050405020304" pitchFamily="18" charset="0"/>
                <a:sym typeface="Symbol" pitchFamily="18" charset="2"/>
              </a:rPr>
              <a:t>t</a:t>
            </a:r>
            <a:r>
              <a:rPr lang="en-US" sz="2000" i="1" kern="0" baseline="-25000" dirty="0" err="1">
                <a:latin typeface="Times New Roman" panose="02020603050405020304" pitchFamily="18" charset="0"/>
                <a:cs typeface="Times New Roman" panose="02020603050405020304" pitchFamily="18" charset="0"/>
                <a:sym typeface="Symbol" pitchFamily="18" charset="2"/>
              </a:rPr>
              <a:t>pkt</a:t>
            </a:r>
            <a:r>
              <a:rPr lang="en-US" sz="2000" i="1" kern="0" baseline="-25000" dirty="0">
                <a:latin typeface="Times New Roman" panose="02020603050405020304" pitchFamily="18" charset="0"/>
                <a:cs typeface="Times New Roman" panose="02020603050405020304" pitchFamily="18" charset="0"/>
                <a:sym typeface="Symbol" pitchFamily="18" charset="2"/>
              </a:rPr>
              <a:t> </a:t>
            </a:r>
            <a:r>
              <a:rPr lang="en-US" sz="2000" i="1" kern="0" dirty="0" smtClean="0">
                <a:latin typeface="Times New Roman" panose="02020603050405020304" pitchFamily="18" charset="0"/>
                <a:cs typeface="Times New Roman" panose="02020603050405020304" pitchFamily="18" charset="0"/>
                <a:sym typeface="Symbol" pitchFamily="18" charset="2"/>
              </a:rPr>
              <a:t>/</a:t>
            </a:r>
            <a:r>
              <a:rPr lang="en-US" sz="2000" kern="0" dirty="0">
                <a:latin typeface="Times New Roman" panose="02020603050405020304" pitchFamily="18" charset="0"/>
                <a:cs typeface="Times New Roman" panose="02020603050405020304" pitchFamily="18" charset="0"/>
                <a:sym typeface="Symbol" pitchFamily="18" charset="2"/>
              </a:rPr>
              <a:t>(1-</a:t>
            </a:r>
            <a:r>
              <a:rPr lang="en-US" sz="2000" i="1" kern="0" dirty="0">
                <a:latin typeface="Times New Roman" panose="02020603050405020304" pitchFamily="18" charset="0"/>
                <a:cs typeface="Times New Roman" panose="02020603050405020304" pitchFamily="18" charset="0"/>
                <a:sym typeface="Symbol" pitchFamily="18" charset="2"/>
              </a:rPr>
              <a:t>q</a:t>
            </a:r>
            <a:r>
              <a:rPr lang="en-US" sz="2000" kern="0" dirty="0">
                <a:latin typeface="Times New Roman" panose="02020603050405020304" pitchFamily="18" charset="0"/>
                <a:cs typeface="Times New Roman" panose="02020603050405020304" pitchFamily="18" charset="0"/>
                <a:sym typeface="Symbol" pitchFamily="18" charset="2"/>
              </a:rPr>
              <a:t>))</a:t>
            </a:r>
            <a:r>
              <a:rPr lang="en-US" sz="2000" i="1" kern="0" dirty="0">
                <a:latin typeface="Times New Roman" panose="02020603050405020304" pitchFamily="18" charset="0"/>
                <a:cs typeface="Times New Roman" panose="02020603050405020304" pitchFamily="18" charset="0"/>
                <a:sym typeface="Symbol" pitchFamily="18" charset="2"/>
              </a:rPr>
              <a:t> </a:t>
            </a:r>
            <a:r>
              <a:rPr lang="en-US" sz="2000" i="1" kern="0" dirty="0" smtClean="0">
                <a:latin typeface="Times New Roman" panose="02020603050405020304" pitchFamily="18" charset="0"/>
                <a:cs typeface="Times New Roman" panose="02020603050405020304" pitchFamily="18" charset="0"/>
                <a:sym typeface="Symbol" pitchFamily="18" charset="2"/>
              </a:rPr>
              <a:t>+ </a:t>
            </a:r>
            <a:r>
              <a:rPr lang="en-US" sz="2000" kern="0" dirty="0" smtClean="0">
                <a:latin typeface="Times New Roman" panose="02020603050405020304" pitchFamily="18" charset="0"/>
                <a:cs typeface="Times New Roman" panose="02020603050405020304" pitchFamily="18" charset="0"/>
                <a:sym typeface="Symbol" pitchFamily="18" charset="2"/>
              </a:rPr>
              <a:t>(</a:t>
            </a:r>
            <a:r>
              <a:rPr lang="en-US" sz="2000" i="1" kern="0" dirty="0" err="1" smtClean="0">
                <a:latin typeface="Times New Roman" panose="02020603050405020304" pitchFamily="18" charset="0"/>
                <a:cs typeface="Times New Roman" panose="02020603050405020304" pitchFamily="18" charset="0"/>
                <a:sym typeface="Symbol" pitchFamily="18" charset="2"/>
              </a:rPr>
              <a:t>t</a:t>
            </a:r>
            <a:r>
              <a:rPr lang="en-US" sz="2000" i="1" kern="0" baseline="-25000" dirty="0" err="1" smtClean="0">
                <a:latin typeface="Times New Roman" panose="02020603050405020304" pitchFamily="18" charset="0"/>
                <a:cs typeface="Times New Roman" panose="02020603050405020304" pitchFamily="18" charset="0"/>
                <a:sym typeface="Symbol" pitchFamily="18" charset="2"/>
              </a:rPr>
              <a:t>pkt</a:t>
            </a:r>
            <a:r>
              <a:rPr lang="en-US" sz="2000" i="1" kern="0" baseline="-25000" dirty="0" smtClean="0">
                <a:latin typeface="Times New Roman" panose="02020603050405020304" pitchFamily="18" charset="0"/>
                <a:cs typeface="Times New Roman" panose="02020603050405020304" pitchFamily="18" charset="0"/>
                <a:sym typeface="Symbol" pitchFamily="18" charset="2"/>
              </a:rPr>
              <a:t> </a:t>
            </a:r>
            <a:r>
              <a:rPr lang="en-US" sz="2000" i="1" kern="0" dirty="0" smtClean="0">
                <a:latin typeface="Times New Roman" panose="02020603050405020304" pitchFamily="18" charset="0"/>
                <a:cs typeface="Times New Roman" panose="02020603050405020304" pitchFamily="18" charset="0"/>
                <a:sym typeface="Symbol" pitchFamily="18" charset="2"/>
              </a:rPr>
              <a:t>- </a:t>
            </a:r>
            <a:r>
              <a:rPr lang="en-US" sz="2000" i="1" kern="0" dirty="0" err="1" smtClean="0">
                <a:latin typeface="Times New Roman" panose="02020603050405020304" pitchFamily="18" charset="0"/>
                <a:cs typeface="Times New Roman" panose="02020603050405020304" pitchFamily="18" charset="0"/>
                <a:sym typeface="Symbol" pitchFamily="18" charset="2"/>
              </a:rPr>
              <a:t>q</a:t>
            </a:r>
            <a:r>
              <a:rPr lang="en-US" sz="2000" i="1" kern="0" dirty="0" err="1">
                <a:latin typeface="Times New Roman" panose="02020603050405020304" pitchFamily="18" charset="0"/>
                <a:cs typeface="Times New Roman" panose="02020603050405020304" pitchFamily="18" charset="0"/>
                <a:sym typeface="Symbol" pitchFamily="18" charset="2"/>
              </a:rPr>
              <a:t>t</a:t>
            </a:r>
            <a:r>
              <a:rPr lang="en-US" sz="2000" i="1" kern="0" baseline="-25000" dirty="0" err="1">
                <a:latin typeface="Times New Roman" panose="02020603050405020304" pitchFamily="18" charset="0"/>
                <a:cs typeface="Times New Roman" panose="02020603050405020304" pitchFamily="18" charset="0"/>
                <a:sym typeface="Symbol" pitchFamily="18" charset="2"/>
              </a:rPr>
              <a:t>pkt</a:t>
            </a:r>
            <a:r>
              <a:rPr lang="en-US" sz="2000" i="1" kern="0" baseline="-25000" dirty="0">
                <a:latin typeface="Times New Roman" panose="02020603050405020304" pitchFamily="18" charset="0"/>
                <a:cs typeface="Times New Roman" panose="02020603050405020304" pitchFamily="18" charset="0"/>
                <a:sym typeface="Symbol" pitchFamily="18" charset="2"/>
              </a:rPr>
              <a:t> </a:t>
            </a:r>
            <a:r>
              <a:rPr lang="en-US" sz="2000" kern="0" dirty="0" smtClean="0">
                <a:latin typeface="Times New Roman" panose="02020603050405020304" pitchFamily="18" charset="0"/>
                <a:cs typeface="Times New Roman" panose="02020603050405020304" pitchFamily="18" charset="0"/>
                <a:sym typeface="Symbol" pitchFamily="18" charset="2"/>
              </a:rPr>
              <a:t>)</a:t>
            </a:r>
            <a:r>
              <a:rPr lang="en-US" sz="2000" kern="0" dirty="0">
                <a:latin typeface="Times New Roman" panose="02020603050405020304" pitchFamily="18" charset="0"/>
                <a:cs typeface="Times New Roman" panose="02020603050405020304" pitchFamily="18" charset="0"/>
                <a:sym typeface="Symbol" pitchFamily="18" charset="2"/>
              </a:rPr>
              <a:t>/(1</a:t>
            </a:r>
            <a:r>
              <a:rPr lang="en-US" sz="2000" i="1" kern="0" dirty="0">
                <a:latin typeface="Times New Roman" panose="02020603050405020304" pitchFamily="18" charset="0"/>
                <a:cs typeface="Times New Roman" panose="02020603050405020304" pitchFamily="18" charset="0"/>
                <a:sym typeface="Symbol" pitchFamily="18" charset="2"/>
              </a:rPr>
              <a:t>-q</a:t>
            </a:r>
            <a:r>
              <a:rPr lang="en-US" sz="2000" kern="0" dirty="0" smtClean="0">
                <a:latin typeface="Times New Roman" panose="02020603050405020304" pitchFamily="18" charset="0"/>
                <a:cs typeface="Times New Roman" panose="02020603050405020304" pitchFamily="18" charset="0"/>
                <a:sym typeface="Symbol" pitchFamily="18" charset="2"/>
              </a:rPr>
              <a:t>)</a:t>
            </a:r>
          </a:p>
          <a:p>
            <a:pPr lvl="1" eaLnBrk="1" hangingPunct="1"/>
            <a:endParaRPr lang="en-US" sz="2000" i="1" kern="0" dirty="0" smtClean="0">
              <a:latin typeface="Times New Roman" panose="02020603050405020304" pitchFamily="18" charset="0"/>
              <a:cs typeface="Times New Roman" panose="02020603050405020304" pitchFamily="18" charset="0"/>
              <a:sym typeface="Symbol" pitchFamily="18" charset="2"/>
            </a:endParaRPr>
          </a:p>
          <a:p>
            <a:pPr lvl="1" eaLnBrk="1" hangingPunct="1"/>
            <a:r>
              <a:rPr lang="en-US" sz="2000" i="1" kern="0" dirty="0" err="1">
                <a:latin typeface="Times New Roman" panose="02020603050405020304" pitchFamily="18" charset="0"/>
                <a:cs typeface="Times New Roman" panose="02020603050405020304" pitchFamily="18" charset="0"/>
                <a:sym typeface="Symbol" pitchFamily="18" charset="2"/>
              </a:rPr>
              <a:t>T</a:t>
            </a:r>
            <a:r>
              <a:rPr lang="en-US" sz="2000" i="1" kern="0" baseline="-25000" dirty="0" err="1">
                <a:latin typeface="Times New Roman" panose="02020603050405020304" pitchFamily="18" charset="0"/>
                <a:cs typeface="Times New Roman" panose="02020603050405020304" pitchFamily="18" charset="0"/>
                <a:sym typeface="Symbol" pitchFamily="18" charset="2"/>
              </a:rPr>
              <a:t>succ</a:t>
            </a:r>
            <a:r>
              <a:rPr lang="en-US" sz="2000" i="1" kern="0" baseline="-25000" dirty="0">
                <a:latin typeface="Times New Roman" panose="02020603050405020304" pitchFamily="18" charset="0"/>
                <a:cs typeface="Times New Roman" panose="02020603050405020304" pitchFamily="18" charset="0"/>
                <a:sym typeface="Symbol" pitchFamily="18" charset="2"/>
              </a:rPr>
              <a:t> </a:t>
            </a:r>
            <a:r>
              <a:rPr lang="en-US" sz="2000" i="1" kern="0" dirty="0">
                <a:latin typeface="Times New Roman" panose="02020603050405020304" pitchFamily="18" charset="0"/>
                <a:cs typeface="Times New Roman" panose="02020603050405020304" pitchFamily="18" charset="0"/>
                <a:sym typeface="Symbol" pitchFamily="18" charset="2"/>
              </a:rPr>
              <a:t>= </a:t>
            </a:r>
            <a:r>
              <a:rPr lang="en-US" sz="2000" kern="0" dirty="0">
                <a:latin typeface="Times New Roman" panose="02020603050405020304" pitchFamily="18" charset="0"/>
                <a:cs typeface="Times New Roman" panose="02020603050405020304" pitchFamily="18" charset="0"/>
                <a:sym typeface="Symbol" pitchFamily="18" charset="2"/>
              </a:rPr>
              <a:t>(</a:t>
            </a:r>
            <a:r>
              <a:rPr lang="en-US" sz="2000" i="1" kern="0" dirty="0" err="1">
                <a:latin typeface="Times New Roman" panose="02020603050405020304" pitchFamily="18" charset="0"/>
                <a:cs typeface="Times New Roman" panose="02020603050405020304" pitchFamily="18" charset="0"/>
                <a:sym typeface="Symbol" pitchFamily="18" charset="2"/>
              </a:rPr>
              <a:t>q</a:t>
            </a:r>
            <a:r>
              <a:rPr lang="en-US" sz="2000" i="1" kern="0" dirty="0" err="1">
                <a:latin typeface="Times New Roman" pitchFamily="18" charset="0"/>
                <a:cs typeface="Times New Roman" pitchFamily="18" charset="0"/>
                <a:sym typeface="Symbol"/>
              </a:rPr>
              <a:t></a:t>
            </a:r>
            <a:r>
              <a:rPr lang="en-US" sz="2000" i="1" kern="0" dirty="0" err="1">
                <a:latin typeface="Times New Roman" panose="02020603050405020304" pitchFamily="18" charset="0"/>
                <a:cs typeface="Times New Roman" panose="02020603050405020304" pitchFamily="18" charset="0"/>
                <a:sym typeface="Symbol" pitchFamily="18" charset="2"/>
              </a:rPr>
              <a:t>t</a:t>
            </a:r>
            <a:r>
              <a:rPr lang="en-US" sz="2000" i="1" kern="0" baseline="-25000" dirty="0" err="1">
                <a:latin typeface="Times New Roman" panose="02020603050405020304" pitchFamily="18" charset="0"/>
                <a:cs typeface="Times New Roman" panose="02020603050405020304" pitchFamily="18" charset="0"/>
                <a:sym typeface="Symbol" pitchFamily="18" charset="2"/>
              </a:rPr>
              <a:t>pkt</a:t>
            </a:r>
            <a:r>
              <a:rPr lang="en-US" sz="2000" i="1" kern="0" baseline="-25000" dirty="0">
                <a:latin typeface="Times New Roman" panose="02020603050405020304" pitchFamily="18" charset="0"/>
                <a:cs typeface="Times New Roman" panose="02020603050405020304" pitchFamily="18" charset="0"/>
                <a:sym typeface="Symbol" pitchFamily="18" charset="2"/>
              </a:rPr>
              <a:t> </a:t>
            </a:r>
            <a:r>
              <a:rPr lang="en-US" sz="2000" i="1" kern="0" dirty="0" smtClean="0">
                <a:latin typeface="Times New Roman" panose="02020603050405020304" pitchFamily="18" charset="0"/>
                <a:cs typeface="Times New Roman" panose="02020603050405020304" pitchFamily="18" charset="0"/>
                <a:sym typeface="Symbol" pitchFamily="18" charset="2"/>
              </a:rPr>
              <a:t>+ </a:t>
            </a:r>
            <a:r>
              <a:rPr lang="en-US" sz="2000" i="1" kern="0" dirty="0" err="1" smtClean="0">
                <a:latin typeface="Times New Roman" panose="02020603050405020304" pitchFamily="18" charset="0"/>
                <a:cs typeface="Times New Roman" panose="02020603050405020304" pitchFamily="18" charset="0"/>
                <a:sym typeface="Symbol" pitchFamily="18" charset="2"/>
              </a:rPr>
              <a:t>t</a:t>
            </a:r>
            <a:r>
              <a:rPr lang="en-US" sz="2000" i="1" kern="0" baseline="-25000" dirty="0" err="1" smtClean="0">
                <a:latin typeface="Times New Roman" panose="02020603050405020304" pitchFamily="18" charset="0"/>
                <a:cs typeface="Times New Roman" panose="02020603050405020304" pitchFamily="18" charset="0"/>
                <a:sym typeface="Symbol" pitchFamily="18" charset="2"/>
              </a:rPr>
              <a:t>pkt</a:t>
            </a:r>
            <a:r>
              <a:rPr lang="en-US" sz="2000" i="1" kern="0" baseline="-25000" dirty="0" smtClean="0">
                <a:latin typeface="Times New Roman" panose="02020603050405020304" pitchFamily="18" charset="0"/>
                <a:cs typeface="Times New Roman" panose="02020603050405020304" pitchFamily="18" charset="0"/>
                <a:sym typeface="Symbol" pitchFamily="18" charset="2"/>
              </a:rPr>
              <a:t> </a:t>
            </a:r>
            <a:r>
              <a:rPr lang="en-US" sz="2000" i="1" kern="0" dirty="0">
                <a:latin typeface="Times New Roman" panose="02020603050405020304" pitchFamily="18" charset="0"/>
                <a:cs typeface="Times New Roman" panose="02020603050405020304" pitchFamily="18" charset="0"/>
                <a:sym typeface="Symbol" pitchFamily="18" charset="2"/>
              </a:rPr>
              <a:t>- </a:t>
            </a:r>
            <a:r>
              <a:rPr lang="en-US" sz="2000" i="1" kern="0" dirty="0" err="1">
                <a:latin typeface="Times New Roman" panose="02020603050405020304" pitchFamily="18" charset="0"/>
                <a:cs typeface="Times New Roman" panose="02020603050405020304" pitchFamily="18" charset="0"/>
                <a:sym typeface="Symbol" pitchFamily="18" charset="2"/>
              </a:rPr>
              <a:t>qt</a:t>
            </a:r>
            <a:r>
              <a:rPr lang="en-US" sz="2000" i="1" kern="0" baseline="-25000" dirty="0" err="1">
                <a:latin typeface="Times New Roman" panose="02020603050405020304" pitchFamily="18" charset="0"/>
                <a:cs typeface="Times New Roman" panose="02020603050405020304" pitchFamily="18" charset="0"/>
                <a:sym typeface="Symbol" pitchFamily="18" charset="2"/>
              </a:rPr>
              <a:t>pkt</a:t>
            </a:r>
            <a:r>
              <a:rPr lang="en-US" sz="2000" i="1" kern="0" baseline="-25000" dirty="0">
                <a:latin typeface="Times New Roman" panose="02020603050405020304" pitchFamily="18" charset="0"/>
                <a:cs typeface="Times New Roman" panose="02020603050405020304" pitchFamily="18" charset="0"/>
                <a:sym typeface="Symbol" pitchFamily="18" charset="2"/>
              </a:rPr>
              <a:t> </a:t>
            </a:r>
            <a:r>
              <a:rPr lang="en-US" sz="2000" kern="0" dirty="0">
                <a:latin typeface="Times New Roman" panose="02020603050405020304" pitchFamily="18" charset="0"/>
                <a:cs typeface="Times New Roman" panose="02020603050405020304" pitchFamily="18" charset="0"/>
                <a:sym typeface="Symbol" pitchFamily="18" charset="2"/>
              </a:rPr>
              <a:t>)/(1-</a:t>
            </a:r>
            <a:r>
              <a:rPr lang="en-US" sz="2000" i="1" kern="0" dirty="0">
                <a:latin typeface="Times New Roman" panose="02020603050405020304" pitchFamily="18" charset="0"/>
                <a:cs typeface="Times New Roman" panose="02020603050405020304" pitchFamily="18" charset="0"/>
                <a:sym typeface="Symbol" pitchFamily="18" charset="2"/>
              </a:rPr>
              <a:t>q</a:t>
            </a:r>
            <a:r>
              <a:rPr lang="en-US" sz="2000" kern="0" dirty="0" smtClean="0">
                <a:latin typeface="Times New Roman" panose="02020603050405020304" pitchFamily="18" charset="0"/>
                <a:cs typeface="Times New Roman" panose="02020603050405020304" pitchFamily="18" charset="0"/>
                <a:sym typeface="Symbol" pitchFamily="18" charset="2"/>
              </a:rPr>
              <a:t>)</a:t>
            </a:r>
          </a:p>
          <a:p>
            <a:pPr lvl="1" eaLnBrk="1" hangingPunct="1"/>
            <a:endParaRPr lang="en-US" sz="2000" i="1" kern="0" baseline="-25000" dirty="0">
              <a:latin typeface="Times New Roman" panose="02020603050405020304" pitchFamily="18" charset="0"/>
              <a:cs typeface="Times New Roman" panose="02020603050405020304" pitchFamily="18" charset="0"/>
              <a:sym typeface="Symbol" pitchFamily="18" charset="2"/>
            </a:endParaRPr>
          </a:p>
          <a:p>
            <a:pPr lvl="1" eaLnBrk="1" hangingPunct="1"/>
            <a:r>
              <a:rPr lang="en-US" sz="2000" i="1" kern="0" dirty="0" err="1">
                <a:latin typeface="Times New Roman" panose="02020603050405020304" pitchFamily="18" charset="0"/>
                <a:cs typeface="Times New Roman" panose="02020603050405020304" pitchFamily="18" charset="0"/>
                <a:sym typeface="Symbol" pitchFamily="18" charset="2"/>
              </a:rPr>
              <a:t>T</a:t>
            </a:r>
            <a:r>
              <a:rPr lang="en-US" sz="2000" i="1" kern="0" baseline="-25000" dirty="0" err="1">
                <a:latin typeface="Times New Roman" panose="02020603050405020304" pitchFamily="18" charset="0"/>
                <a:cs typeface="Times New Roman" panose="02020603050405020304" pitchFamily="18" charset="0"/>
                <a:sym typeface="Symbol" pitchFamily="18" charset="2"/>
              </a:rPr>
              <a:t>succ</a:t>
            </a:r>
            <a:r>
              <a:rPr lang="en-US" sz="2000" i="1" kern="0" baseline="-25000" dirty="0">
                <a:latin typeface="Times New Roman" panose="02020603050405020304" pitchFamily="18" charset="0"/>
                <a:cs typeface="Times New Roman" panose="02020603050405020304" pitchFamily="18" charset="0"/>
                <a:sym typeface="Symbol" pitchFamily="18" charset="2"/>
              </a:rPr>
              <a:t> </a:t>
            </a:r>
            <a:r>
              <a:rPr lang="en-US" sz="2000" i="1" kern="0" dirty="0">
                <a:latin typeface="Times New Roman" panose="02020603050405020304" pitchFamily="18" charset="0"/>
                <a:cs typeface="Times New Roman" panose="02020603050405020304" pitchFamily="18" charset="0"/>
                <a:sym typeface="Symbol" pitchFamily="18" charset="2"/>
              </a:rPr>
              <a:t>= </a:t>
            </a:r>
            <a:r>
              <a:rPr lang="en-US" sz="2000" i="1" kern="0" dirty="0" err="1">
                <a:latin typeface="Times New Roman" panose="02020603050405020304" pitchFamily="18" charset="0"/>
                <a:cs typeface="Times New Roman" panose="02020603050405020304" pitchFamily="18" charset="0"/>
                <a:sym typeface="Symbol" pitchFamily="18" charset="2"/>
              </a:rPr>
              <a:t>t</a:t>
            </a:r>
            <a:r>
              <a:rPr lang="en-US" sz="2000" i="1" kern="0" baseline="-25000" dirty="0" err="1">
                <a:latin typeface="Times New Roman" panose="02020603050405020304" pitchFamily="18" charset="0"/>
                <a:cs typeface="Times New Roman" panose="02020603050405020304" pitchFamily="18" charset="0"/>
                <a:sym typeface="Symbol" pitchFamily="18" charset="2"/>
              </a:rPr>
              <a:t>pkt</a:t>
            </a:r>
            <a:r>
              <a:rPr lang="en-US" sz="2000" i="1" kern="0" baseline="-25000" dirty="0">
                <a:latin typeface="Times New Roman" panose="02020603050405020304" pitchFamily="18" charset="0"/>
                <a:cs typeface="Times New Roman" panose="02020603050405020304" pitchFamily="18" charset="0"/>
                <a:sym typeface="Symbol" pitchFamily="18" charset="2"/>
              </a:rPr>
              <a:t> </a:t>
            </a:r>
            <a:r>
              <a:rPr lang="en-US" sz="2000" kern="0" dirty="0" smtClean="0">
                <a:latin typeface="Times New Roman" panose="02020603050405020304" pitchFamily="18" charset="0"/>
                <a:cs typeface="Times New Roman" panose="02020603050405020304" pitchFamily="18" charset="0"/>
                <a:sym typeface="Symbol" pitchFamily="18" charset="2"/>
              </a:rPr>
              <a:t>(</a:t>
            </a:r>
            <a:r>
              <a:rPr lang="en-US" sz="2000" i="1" kern="0" dirty="0">
                <a:latin typeface="Times New Roman" panose="02020603050405020304" pitchFamily="18" charset="0"/>
                <a:cs typeface="Times New Roman" panose="02020603050405020304" pitchFamily="18" charset="0"/>
                <a:sym typeface="Symbol" pitchFamily="18" charset="2"/>
              </a:rPr>
              <a:t>q</a:t>
            </a:r>
            <a:r>
              <a:rPr lang="en-US" sz="2000" i="1" kern="0" dirty="0" smtClean="0">
                <a:latin typeface="Times New Roman" pitchFamily="18" charset="0"/>
                <a:cs typeface="Times New Roman" pitchFamily="18" charset="0"/>
                <a:sym typeface="Symbol"/>
              </a:rPr>
              <a:t></a:t>
            </a:r>
            <a:r>
              <a:rPr lang="en-US" sz="2000" i="1" kern="0" dirty="0" smtClean="0">
                <a:latin typeface="Times New Roman" panose="02020603050405020304" pitchFamily="18" charset="0"/>
                <a:cs typeface="Times New Roman" panose="02020603050405020304" pitchFamily="18" charset="0"/>
                <a:sym typeface="Symbol" pitchFamily="18" charset="2"/>
              </a:rPr>
              <a:t>+ </a:t>
            </a:r>
            <a:r>
              <a:rPr lang="en-US" sz="2000" kern="0" dirty="0" smtClean="0">
                <a:latin typeface="Times New Roman" panose="02020603050405020304" pitchFamily="18" charset="0"/>
                <a:cs typeface="Times New Roman" panose="02020603050405020304" pitchFamily="18" charset="0"/>
                <a:sym typeface="Symbol" pitchFamily="18" charset="2"/>
              </a:rPr>
              <a:t>1 -</a:t>
            </a:r>
            <a:r>
              <a:rPr lang="en-US" sz="2000" i="1" kern="0" dirty="0" smtClean="0">
                <a:latin typeface="Times New Roman" panose="02020603050405020304" pitchFamily="18" charset="0"/>
                <a:cs typeface="Times New Roman" panose="02020603050405020304" pitchFamily="18" charset="0"/>
                <a:sym typeface="Symbol" pitchFamily="18" charset="2"/>
              </a:rPr>
              <a:t> q</a:t>
            </a:r>
            <a:r>
              <a:rPr lang="en-US" sz="2000" kern="0" dirty="0" smtClean="0">
                <a:latin typeface="Times New Roman" panose="02020603050405020304" pitchFamily="18" charset="0"/>
                <a:cs typeface="Times New Roman" panose="02020603050405020304" pitchFamily="18" charset="0"/>
                <a:sym typeface="Symbol" pitchFamily="18" charset="2"/>
              </a:rPr>
              <a:t>)</a:t>
            </a:r>
            <a:r>
              <a:rPr lang="en-US" sz="2000" kern="0" dirty="0">
                <a:latin typeface="Times New Roman" panose="02020603050405020304" pitchFamily="18" charset="0"/>
                <a:cs typeface="Times New Roman" panose="02020603050405020304" pitchFamily="18" charset="0"/>
                <a:sym typeface="Symbol" pitchFamily="18" charset="2"/>
              </a:rPr>
              <a:t>/(1-</a:t>
            </a:r>
            <a:r>
              <a:rPr lang="en-US" sz="2000" i="1" kern="0" dirty="0">
                <a:latin typeface="Times New Roman" panose="02020603050405020304" pitchFamily="18" charset="0"/>
                <a:cs typeface="Times New Roman" panose="02020603050405020304" pitchFamily="18" charset="0"/>
                <a:sym typeface="Symbol" pitchFamily="18" charset="2"/>
              </a:rPr>
              <a:t>q</a:t>
            </a:r>
            <a:r>
              <a:rPr lang="en-US" sz="2000" kern="0" dirty="0" smtClean="0">
                <a:latin typeface="Times New Roman" panose="02020603050405020304" pitchFamily="18" charset="0"/>
                <a:cs typeface="Times New Roman" panose="02020603050405020304" pitchFamily="18" charset="0"/>
                <a:sym typeface="Symbol" pitchFamily="18" charset="2"/>
              </a:rPr>
              <a:t>)</a:t>
            </a:r>
          </a:p>
          <a:p>
            <a:pPr lvl="1" eaLnBrk="1" hangingPunct="1"/>
            <a:endParaRPr lang="en-US" sz="2000" i="1" kern="0" dirty="0" smtClean="0">
              <a:latin typeface="Times New Roman" panose="02020603050405020304" pitchFamily="18" charset="0"/>
              <a:cs typeface="Times New Roman" panose="02020603050405020304" pitchFamily="18" charset="0"/>
              <a:sym typeface="Symbol" pitchFamily="18" charset="2"/>
            </a:endParaRPr>
          </a:p>
          <a:p>
            <a:pPr lvl="1" eaLnBrk="1" hangingPunct="1"/>
            <a:r>
              <a:rPr lang="en-US" sz="2000" i="1" kern="0" dirty="0" err="1">
                <a:latin typeface="Times New Roman" panose="02020603050405020304" pitchFamily="18" charset="0"/>
                <a:cs typeface="Times New Roman" panose="02020603050405020304" pitchFamily="18" charset="0"/>
                <a:sym typeface="Symbol" pitchFamily="18" charset="2"/>
              </a:rPr>
              <a:t>T</a:t>
            </a:r>
            <a:r>
              <a:rPr lang="en-US" sz="2000" i="1" kern="0" baseline="-25000" dirty="0" err="1">
                <a:latin typeface="Times New Roman" panose="02020603050405020304" pitchFamily="18" charset="0"/>
                <a:cs typeface="Times New Roman" panose="02020603050405020304" pitchFamily="18" charset="0"/>
                <a:sym typeface="Symbol" pitchFamily="18" charset="2"/>
              </a:rPr>
              <a:t>succ</a:t>
            </a:r>
            <a:r>
              <a:rPr lang="en-US" sz="2000" i="1" kern="0" baseline="-25000" dirty="0">
                <a:latin typeface="Times New Roman" panose="02020603050405020304" pitchFamily="18" charset="0"/>
                <a:cs typeface="Times New Roman" panose="02020603050405020304" pitchFamily="18" charset="0"/>
                <a:sym typeface="Symbol" pitchFamily="18" charset="2"/>
              </a:rPr>
              <a:t> </a:t>
            </a:r>
            <a:r>
              <a:rPr lang="en-US" sz="2000" i="1" kern="0" dirty="0">
                <a:latin typeface="Times New Roman" panose="02020603050405020304" pitchFamily="18" charset="0"/>
                <a:cs typeface="Times New Roman" panose="02020603050405020304" pitchFamily="18" charset="0"/>
                <a:sym typeface="Symbol" pitchFamily="18" charset="2"/>
              </a:rPr>
              <a:t>= </a:t>
            </a:r>
            <a:r>
              <a:rPr lang="en-US" sz="2000" kern="0" dirty="0" smtClean="0">
                <a:latin typeface="Times New Roman" panose="02020603050405020304" pitchFamily="18" charset="0"/>
                <a:cs typeface="Times New Roman" panose="02020603050405020304" pitchFamily="18" charset="0"/>
                <a:sym typeface="Symbol" pitchFamily="18" charset="2"/>
              </a:rPr>
              <a:t>(1</a:t>
            </a:r>
            <a:r>
              <a:rPr lang="en-US" sz="2000" i="1" kern="0" dirty="0" smtClean="0">
                <a:latin typeface="Times New Roman" panose="02020603050405020304" pitchFamily="18" charset="0"/>
                <a:cs typeface="Times New Roman" panose="02020603050405020304" pitchFamily="18" charset="0"/>
                <a:sym typeface="Symbol" pitchFamily="18" charset="2"/>
              </a:rPr>
              <a:t> + </a:t>
            </a:r>
            <a:r>
              <a:rPr lang="en-US" sz="2000" kern="0" dirty="0" smtClean="0">
                <a:latin typeface="Times New Roman" panose="02020603050405020304" pitchFamily="18" charset="0"/>
                <a:cs typeface="Times New Roman" panose="02020603050405020304" pitchFamily="18" charset="0"/>
                <a:sym typeface="Symbol" pitchFamily="18" charset="2"/>
              </a:rPr>
              <a:t>(</a:t>
            </a:r>
            <a:r>
              <a:rPr lang="en-US" sz="2000" i="1" kern="0" dirty="0" smtClean="0">
                <a:latin typeface="Times New Roman" pitchFamily="18" charset="0"/>
                <a:cs typeface="Times New Roman" pitchFamily="18" charset="0"/>
                <a:sym typeface="Symbol"/>
              </a:rPr>
              <a:t></a:t>
            </a:r>
            <a:r>
              <a:rPr lang="en-US" sz="2000" i="1" kern="0" dirty="0" smtClean="0">
                <a:latin typeface="Times New Roman" panose="02020603050405020304" pitchFamily="18" charset="0"/>
                <a:cs typeface="Times New Roman" panose="02020603050405020304" pitchFamily="18" charset="0"/>
                <a:sym typeface="Symbol" pitchFamily="18" charset="2"/>
              </a:rPr>
              <a:t> </a:t>
            </a:r>
            <a:r>
              <a:rPr lang="en-US" sz="2000" i="1" kern="0" dirty="0">
                <a:latin typeface="Times New Roman" panose="02020603050405020304" pitchFamily="18" charset="0"/>
                <a:cs typeface="Times New Roman" panose="02020603050405020304" pitchFamily="18" charset="0"/>
                <a:sym typeface="Symbol" pitchFamily="18" charset="2"/>
              </a:rPr>
              <a:t>-</a:t>
            </a:r>
            <a:r>
              <a:rPr lang="en-US" sz="2000" kern="0" dirty="0">
                <a:latin typeface="Times New Roman" panose="02020603050405020304" pitchFamily="18" charset="0"/>
                <a:cs typeface="Times New Roman" panose="02020603050405020304" pitchFamily="18" charset="0"/>
                <a:sym typeface="Symbol" pitchFamily="18" charset="2"/>
              </a:rPr>
              <a:t> </a:t>
            </a:r>
            <a:r>
              <a:rPr lang="en-US" sz="2000" kern="0" dirty="0" smtClean="0">
                <a:latin typeface="Times New Roman" panose="02020603050405020304" pitchFamily="18" charset="0"/>
                <a:cs typeface="Times New Roman" panose="02020603050405020304" pitchFamily="18" charset="0"/>
                <a:sym typeface="Symbol" pitchFamily="18" charset="2"/>
              </a:rPr>
              <a:t>1)</a:t>
            </a:r>
            <a:r>
              <a:rPr lang="en-US" sz="2000" i="1" kern="0" dirty="0" smtClean="0">
                <a:latin typeface="Times New Roman" panose="02020603050405020304" pitchFamily="18" charset="0"/>
                <a:cs typeface="Times New Roman" panose="02020603050405020304" pitchFamily="18" charset="0"/>
                <a:sym typeface="Symbol" pitchFamily="18" charset="2"/>
              </a:rPr>
              <a:t>q</a:t>
            </a:r>
            <a:r>
              <a:rPr lang="en-US" sz="2000" kern="0" dirty="0" smtClean="0">
                <a:latin typeface="Times New Roman" panose="02020603050405020304" pitchFamily="18" charset="0"/>
                <a:cs typeface="Times New Roman" panose="02020603050405020304" pitchFamily="18" charset="0"/>
                <a:sym typeface="Symbol" pitchFamily="18" charset="2"/>
              </a:rPr>
              <a:t>)</a:t>
            </a:r>
            <a:r>
              <a:rPr lang="en-US" sz="2000" i="1" kern="0" dirty="0">
                <a:latin typeface="Times New Roman" panose="02020603050405020304" pitchFamily="18" charset="0"/>
                <a:cs typeface="Times New Roman" panose="02020603050405020304" pitchFamily="18" charset="0"/>
                <a:sym typeface="Symbol" pitchFamily="18" charset="2"/>
              </a:rPr>
              <a:t> </a:t>
            </a:r>
            <a:r>
              <a:rPr lang="en-US" sz="2000" i="1" kern="0" dirty="0" err="1">
                <a:latin typeface="Times New Roman" panose="02020603050405020304" pitchFamily="18" charset="0"/>
                <a:cs typeface="Times New Roman" panose="02020603050405020304" pitchFamily="18" charset="0"/>
                <a:sym typeface="Symbol" pitchFamily="18" charset="2"/>
              </a:rPr>
              <a:t>t</a:t>
            </a:r>
            <a:r>
              <a:rPr lang="en-US" sz="2000" i="1" kern="0" baseline="-25000" dirty="0" err="1">
                <a:latin typeface="Times New Roman" panose="02020603050405020304" pitchFamily="18" charset="0"/>
                <a:cs typeface="Times New Roman" panose="02020603050405020304" pitchFamily="18" charset="0"/>
                <a:sym typeface="Symbol" pitchFamily="18" charset="2"/>
              </a:rPr>
              <a:t>pkt</a:t>
            </a:r>
            <a:r>
              <a:rPr lang="en-US" sz="2000" i="1" kern="0" baseline="-25000" dirty="0">
                <a:latin typeface="Times New Roman" panose="02020603050405020304" pitchFamily="18" charset="0"/>
                <a:cs typeface="Times New Roman" panose="02020603050405020304" pitchFamily="18" charset="0"/>
                <a:sym typeface="Symbol" pitchFamily="18" charset="2"/>
              </a:rPr>
              <a:t> </a:t>
            </a:r>
            <a:r>
              <a:rPr lang="en-US" sz="2000" kern="0" dirty="0" smtClean="0">
                <a:latin typeface="Times New Roman" panose="02020603050405020304" pitchFamily="18" charset="0"/>
                <a:cs typeface="Times New Roman" panose="02020603050405020304" pitchFamily="18" charset="0"/>
                <a:sym typeface="Symbol" pitchFamily="18" charset="2"/>
              </a:rPr>
              <a:t>/</a:t>
            </a:r>
            <a:r>
              <a:rPr lang="en-US" sz="2000" kern="0" dirty="0">
                <a:latin typeface="Times New Roman" panose="02020603050405020304" pitchFamily="18" charset="0"/>
                <a:cs typeface="Times New Roman" panose="02020603050405020304" pitchFamily="18" charset="0"/>
                <a:sym typeface="Symbol" pitchFamily="18" charset="2"/>
              </a:rPr>
              <a:t>(1-</a:t>
            </a:r>
            <a:r>
              <a:rPr lang="en-US" sz="2000" i="1" kern="0" dirty="0">
                <a:latin typeface="Times New Roman" panose="02020603050405020304" pitchFamily="18" charset="0"/>
                <a:cs typeface="Times New Roman" panose="02020603050405020304" pitchFamily="18" charset="0"/>
                <a:sym typeface="Symbol" pitchFamily="18" charset="2"/>
              </a:rPr>
              <a:t>q</a:t>
            </a:r>
            <a:r>
              <a:rPr lang="en-US" sz="2000" kern="0" dirty="0">
                <a:latin typeface="Times New Roman" panose="02020603050405020304" pitchFamily="18" charset="0"/>
                <a:cs typeface="Times New Roman" panose="02020603050405020304" pitchFamily="18" charset="0"/>
                <a:sym typeface="Symbol" pitchFamily="18" charset="2"/>
              </a:rPr>
              <a:t>)</a:t>
            </a:r>
            <a:endParaRPr lang="en-US" sz="2000" kern="0" baseline="-25000" dirty="0">
              <a:latin typeface="Times New Roman" panose="02020603050405020304" pitchFamily="18" charset="0"/>
              <a:cs typeface="Times New Roman" panose="02020603050405020304" pitchFamily="18" charset="0"/>
              <a:sym typeface="Symbol" pitchFamily="18" charset="2"/>
            </a:endParaRPr>
          </a:p>
          <a:p>
            <a:pPr lvl="1" eaLnBrk="1" hangingPunct="1"/>
            <a:endParaRPr lang="en-US" sz="2000" kern="0" baseline="-25000" dirty="0" smtClean="0">
              <a:sym typeface="Symbol" pitchFamily="18" charset="2"/>
            </a:endParaRPr>
          </a:p>
          <a:p>
            <a:pPr lvl="1" eaLnBrk="1" hangingPunct="1"/>
            <a:endParaRPr lang="en-US" sz="2000" kern="0" baseline="-25000" dirty="0">
              <a:sym typeface="Symbol" pitchFamily="18" charset="2"/>
            </a:endParaRPr>
          </a:p>
        </p:txBody>
      </p:sp>
      <p:graphicFrame>
        <p:nvGraphicFramePr>
          <p:cNvPr id="7" name="Object 6"/>
          <p:cNvGraphicFramePr>
            <a:graphicFrameLocks noChangeAspect="1"/>
          </p:cNvGraphicFramePr>
          <p:nvPr>
            <p:extLst>
              <p:ext uri="{D42A27DB-BD31-4B8C-83A1-F6EECF244321}">
                <p14:modId xmlns="" xmlns:p14="http://schemas.microsoft.com/office/powerpoint/2010/main" val="570510846"/>
              </p:ext>
            </p:extLst>
          </p:nvPr>
        </p:nvGraphicFramePr>
        <p:xfrm>
          <a:off x="454592" y="6823046"/>
          <a:ext cx="4935537" cy="871537"/>
        </p:xfrm>
        <a:graphic>
          <a:graphicData uri="http://schemas.openxmlformats.org/presentationml/2006/ole">
            <p:oleObj spid="_x0000_s1079" name="Equation" r:id="rId4" imgW="2361787" imgH="418893" progId="Equation.3">
              <p:embed/>
            </p:oleObj>
          </a:graphicData>
        </a:graphic>
      </p:graphicFrame>
    </p:spTree>
    <p:extLst>
      <p:ext uri="{BB962C8B-B14F-4D97-AF65-F5344CB8AC3E}">
        <p14:creationId xmlns="" xmlns:p14="http://schemas.microsoft.com/office/powerpoint/2010/main" val="38542958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Receive Buffer in Selective Repeat</a:t>
            </a:r>
            <a:endParaRPr lang="en-US" dirty="0"/>
          </a:p>
        </p:txBody>
      </p:sp>
      <p:sp>
        <p:nvSpPr>
          <p:cNvPr id="7" name="Content Placeholder 6"/>
          <p:cNvSpPr>
            <a:spLocks noGrp="1"/>
          </p:cNvSpPr>
          <p:nvPr>
            <p:ph idx="1"/>
          </p:nvPr>
        </p:nvSpPr>
        <p:spPr>
          <a:xfrm>
            <a:off x="14288" y="3694467"/>
            <a:ext cx="10044112" cy="4077934"/>
          </a:xfrm>
        </p:spPr>
        <p:txBody>
          <a:bodyPr/>
          <a:lstStyle/>
          <a:p>
            <a:r>
              <a:rPr lang="en-US" dirty="0" smtClean="0"/>
              <a:t>Receiver maintains buffer of up to </a:t>
            </a:r>
            <a:r>
              <a:rPr lang="en-US" i="1" dirty="0" smtClean="0">
                <a:latin typeface="Times New Roman" panose="02020603050405020304" pitchFamily="18" charset="0"/>
                <a:cs typeface="Times New Roman" panose="02020603050405020304" pitchFamily="18" charset="0"/>
              </a:rPr>
              <a:t>RWS=SWS=N</a:t>
            </a:r>
            <a:r>
              <a:rPr lang="en-US" dirty="0" smtClean="0"/>
              <a:t> packets</a:t>
            </a:r>
          </a:p>
          <a:p>
            <a:pPr lvl="1"/>
            <a:r>
              <a:rPr lang="en-US" dirty="0" smtClean="0"/>
              <a:t>On receiving packet </a:t>
            </a:r>
            <a:r>
              <a:rPr lang="en-US" i="1" dirty="0" err="1" smtClean="0">
                <a:latin typeface="Times New Roman" panose="02020603050405020304" pitchFamily="18" charset="0"/>
                <a:cs typeface="Times New Roman" panose="02020603050405020304" pitchFamily="18" charset="0"/>
              </a:rPr>
              <a:t>i</a:t>
            </a:r>
            <a:r>
              <a:rPr lang="en-US" dirty="0" smtClean="0"/>
              <a:t>, send </a:t>
            </a:r>
            <a:r>
              <a:rPr lang="en-US" dirty="0" err="1" smtClean="0"/>
              <a:t>ack</a:t>
            </a:r>
            <a:r>
              <a:rPr lang="en-US" dirty="0" smtClean="0"/>
              <a:t> </a:t>
            </a:r>
            <a:r>
              <a:rPr lang="en-US" i="1" dirty="0" err="1" smtClean="0">
                <a:latin typeface="Times New Roman" panose="02020603050405020304" pitchFamily="18" charset="0"/>
                <a:cs typeface="Times New Roman" panose="02020603050405020304" pitchFamily="18" charset="0"/>
              </a:rPr>
              <a:t>i</a:t>
            </a:r>
            <a:endParaRPr lang="en-US" i="1" dirty="0" smtClean="0">
              <a:latin typeface="Times New Roman" panose="02020603050405020304" pitchFamily="18" charset="0"/>
              <a:cs typeface="Times New Roman" panose="02020603050405020304" pitchFamily="18" charset="0"/>
            </a:endParaRPr>
          </a:p>
          <a:p>
            <a:pPr lvl="1"/>
            <a:r>
              <a:rPr lang="en-US" dirty="0" smtClean="0"/>
              <a:t>If arriving packet is in window range and no previous copy is in buffer, store new packet</a:t>
            </a:r>
          </a:p>
          <a:p>
            <a:pPr lvl="1"/>
            <a:r>
              <a:rPr lang="en-US" dirty="0" smtClean="0"/>
              <a:t>If arriving packet is next one expected</a:t>
            </a:r>
          </a:p>
          <a:p>
            <a:pPr lvl="2"/>
            <a:r>
              <a:rPr lang="en-US" dirty="0" smtClean="0"/>
              <a:t>deliver it and all other packets up until the first “hole” in buffer</a:t>
            </a:r>
          </a:p>
          <a:p>
            <a:pPr lvl="2"/>
            <a:r>
              <a:rPr lang="en-US" dirty="0" smtClean="0"/>
              <a:t>advance window to location of first hole</a:t>
            </a:r>
          </a:p>
          <a:p>
            <a:r>
              <a:rPr lang="en-US" dirty="0" smtClean="0"/>
              <a:t>Correct operation calls for in-order packet delivery and </a:t>
            </a:r>
            <a:r>
              <a:rPr lang="en-US" i="1" dirty="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≥2</a:t>
            </a:r>
            <a:r>
              <a:rPr lang="en-US" i="1" dirty="0" smtClean="0">
                <a:latin typeface="Times New Roman" panose="02020603050405020304" pitchFamily="18" charset="0"/>
                <a:cs typeface="Times New Roman" panose="02020603050405020304" pitchFamily="18" charset="0"/>
              </a:rPr>
              <a:t>N </a:t>
            </a:r>
            <a:r>
              <a:rPr lang="en-US" i="1" dirty="0" smtClean="0"/>
              <a:t>(</a:t>
            </a:r>
            <a:r>
              <a:rPr lang="en-US" i="1" dirty="0" smtClean="0">
                <a:latin typeface="Times New Roman" panose="02020603050405020304" pitchFamily="18" charset="0"/>
                <a:cs typeface="Times New Roman" panose="02020603050405020304" pitchFamily="18" charset="0"/>
              </a:rPr>
              <a:t>S</a:t>
            </a:r>
            <a:r>
              <a:rPr lang="en-US" i="1" dirty="0" smtClean="0"/>
              <a:t> is the number of sequence numbers)</a:t>
            </a:r>
          </a:p>
          <a:p>
            <a:pPr lvl="1"/>
            <a:r>
              <a:rPr lang="en-US" i="1" dirty="0" smtClean="0"/>
              <a:t>Why?</a:t>
            </a:r>
            <a:endParaRPr lang="en-US" i="1" dirty="0"/>
          </a:p>
        </p:txBody>
      </p:sp>
      <p:sp>
        <p:nvSpPr>
          <p:cNvPr id="5" name="Slide Number Placeholder 4"/>
          <p:cNvSpPr>
            <a:spLocks noGrp="1"/>
          </p:cNvSpPr>
          <p:nvPr>
            <p:ph type="sldNum" sz="quarter" idx="10"/>
          </p:nvPr>
        </p:nvSpPr>
        <p:spPr/>
        <p:txBody>
          <a:bodyPr/>
          <a:lstStyle/>
          <a:p>
            <a:fld id="{CAA77503-7BDB-B54F-9367-5E17C192C244}" type="slidenum">
              <a:rPr lang="en-US" smtClean="0"/>
              <a:pPr/>
              <a:t>12</a:t>
            </a:fld>
            <a:endParaRPr lang="en-US"/>
          </a:p>
        </p:txBody>
      </p:sp>
      <p:grpSp>
        <p:nvGrpSpPr>
          <p:cNvPr id="59" name="Group 58"/>
          <p:cNvGrpSpPr/>
          <p:nvPr/>
        </p:nvGrpSpPr>
        <p:grpSpPr>
          <a:xfrm>
            <a:off x="1995803" y="1655041"/>
            <a:ext cx="3663788" cy="2040837"/>
            <a:chOff x="1283016" y="1706878"/>
            <a:chExt cx="3663788" cy="2040837"/>
          </a:xfrm>
        </p:grpSpPr>
        <p:grpSp>
          <p:nvGrpSpPr>
            <p:cNvPr id="11" name="Group 10"/>
            <p:cNvGrpSpPr/>
            <p:nvPr/>
          </p:nvGrpSpPr>
          <p:grpSpPr>
            <a:xfrm>
              <a:off x="1283016" y="1863260"/>
              <a:ext cx="1573691" cy="1573691"/>
              <a:chOff x="1283017" y="2190103"/>
              <a:chExt cx="1244138" cy="1244138"/>
            </a:xfrm>
          </p:grpSpPr>
          <p:sp>
            <p:nvSpPr>
              <p:cNvPr id="27" name="Oval 26"/>
              <p:cNvSpPr/>
              <p:nvPr/>
            </p:nvSpPr>
            <p:spPr bwMode="auto">
              <a:xfrm>
                <a:off x="1283017" y="2190103"/>
                <a:ext cx="1244138" cy="1244138"/>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8" name="Oval 27"/>
              <p:cNvSpPr/>
              <p:nvPr/>
            </p:nvSpPr>
            <p:spPr bwMode="auto">
              <a:xfrm>
                <a:off x="1443456" y="2350542"/>
                <a:ext cx="923261" cy="923261"/>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sp>
          <p:nvSpPr>
            <p:cNvPr id="12" name="TextBox 11"/>
            <p:cNvSpPr txBox="1"/>
            <p:nvPr/>
          </p:nvSpPr>
          <p:spPr>
            <a:xfrm>
              <a:off x="2328755" y="2157728"/>
              <a:ext cx="177795"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i="1" dirty="0">
                <a:latin typeface="+mn-lt"/>
              </a:endParaRPr>
            </a:p>
          </p:txBody>
        </p:sp>
        <p:sp>
          <p:nvSpPr>
            <p:cNvPr id="13" name="TextBox 12"/>
            <p:cNvSpPr txBox="1"/>
            <p:nvPr/>
          </p:nvSpPr>
          <p:spPr>
            <a:xfrm>
              <a:off x="1998555" y="2043428"/>
              <a:ext cx="177795" cy="246221"/>
            </a:xfrm>
            <a:prstGeom prst="rect">
              <a:avLst/>
            </a:prstGeom>
            <a:noFill/>
          </p:spPr>
          <p:txBody>
            <a:bodyPr wrap="none" lIns="0" tIns="0" rIns="0" bIns="0" rtlCol="0" anchor="ctr">
              <a:spAutoFit/>
            </a:bodyPr>
            <a:lstStyle/>
            <a:p>
              <a:pPr algn="ctr"/>
              <a:r>
                <a:rPr lang="en-US" sz="1600" dirty="0">
                  <a:latin typeface="+mn-lt"/>
                </a:rPr>
                <a:t>0</a:t>
              </a:r>
              <a:endParaRPr lang="en-US" sz="1600" i="1" dirty="0">
                <a:latin typeface="+mn-lt"/>
              </a:endParaRPr>
            </a:p>
          </p:txBody>
        </p:sp>
        <p:sp>
          <p:nvSpPr>
            <p:cNvPr id="14" name="TextBox 13"/>
            <p:cNvSpPr txBox="1"/>
            <p:nvPr/>
          </p:nvSpPr>
          <p:spPr>
            <a:xfrm>
              <a:off x="2500205" y="2519678"/>
              <a:ext cx="177795" cy="246221"/>
            </a:xfrm>
            <a:prstGeom prst="rect">
              <a:avLst/>
            </a:prstGeom>
            <a:noFill/>
          </p:spPr>
          <p:txBody>
            <a:bodyPr wrap="none" lIns="0" tIns="0" rIns="0" bIns="0" rtlCol="0" anchor="ctr">
              <a:spAutoFit/>
            </a:bodyPr>
            <a:lstStyle/>
            <a:p>
              <a:pPr algn="ctr"/>
              <a:r>
                <a:rPr lang="en-US" sz="1600" dirty="0" smtClean="0">
                  <a:latin typeface="+mn-lt"/>
                </a:rPr>
                <a:t>2</a:t>
              </a:r>
              <a:endParaRPr lang="en-US" sz="1600" i="1" dirty="0">
                <a:latin typeface="+mn-lt"/>
              </a:endParaRPr>
            </a:p>
          </p:txBody>
        </p:sp>
        <p:sp>
          <p:nvSpPr>
            <p:cNvPr id="15" name="TextBox 14"/>
            <p:cNvSpPr txBox="1"/>
            <p:nvPr/>
          </p:nvSpPr>
          <p:spPr>
            <a:xfrm>
              <a:off x="2004905" y="2976878"/>
              <a:ext cx="177795" cy="246221"/>
            </a:xfrm>
            <a:prstGeom prst="rect">
              <a:avLst/>
            </a:prstGeom>
            <a:noFill/>
          </p:spPr>
          <p:txBody>
            <a:bodyPr wrap="none" lIns="0" tIns="0" rIns="0" bIns="0" rtlCol="0" anchor="ctr">
              <a:spAutoFit/>
            </a:bodyPr>
            <a:lstStyle/>
            <a:p>
              <a:pPr algn="ctr"/>
              <a:r>
                <a:rPr lang="en-US" sz="1600" dirty="0" smtClean="0">
                  <a:latin typeface="+mn-lt"/>
                </a:rPr>
                <a:t>4</a:t>
              </a:r>
              <a:endParaRPr lang="en-US" sz="1600" i="1" dirty="0">
                <a:latin typeface="+mn-lt"/>
              </a:endParaRPr>
            </a:p>
          </p:txBody>
        </p:sp>
        <p:sp>
          <p:nvSpPr>
            <p:cNvPr id="16" name="TextBox 15"/>
            <p:cNvSpPr txBox="1"/>
            <p:nvPr/>
          </p:nvSpPr>
          <p:spPr>
            <a:xfrm>
              <a:off x="2347805" y="2843528"/>
              <a:ext cx="177795" cy="246221"/>
            </a:xfrm>
            <a:prstGeom prst="rect">
              <a:avLst/>
            </a:prstGeom>
            <a:noFill/>
          </p:spPr>
          <p:txBody>
            <a:bodyPr wrap="none" lIns="0" tIns="0" rIns="0" bIns="0" rtlCol="0" anchor="ctr">
              <a:spAutoFit/>
            </a:bodyPr>
            <a:lstStyle/>
            <a:p>
              <a:pPr algn="ctr"/>
              <a:r>
                <a:rPr lang="en-US" sz="1600" dirty="0" smtClean="0">
                  <a:latin typeface="+mn-lt"/>
                </a:rPr>
                <a:t>3</a:t>
              </a:r>
              <a:endParaRPr lang="en-US" sz="1600" i="1" dirty="0">
                <a:latin typeface="+mn-lt"/>
              </a:endParaRPr>
            </a:p>
          </p:txBody>
        </p:sp>
        <p:sp>
          <p:nvSpPr>
            <p:cNvPr id="17" name="TextBox 16"/>
            <p:cNvSpPr txBox="1"/>
            <p:nvPr/>
          </p:nvSpPr>
          <p:spPr>
            <a:xfrm>
              <a:off x="1506315" y="2529909"/>
              <a:ext cx="177795" cy="246221"/>
            </a:xfrm>
            <a:prstGeom prst="rect">
              <a:avLst/>
            </a:prstGeom>
            <a:noFill/>
          </p:spPr>
          <p:txBody>
            <a:bodyPr wrap="none" lIns="0" tIns="0" rIns="0" bIns="0" rtlCol="0" anchor="ctr">
              <a:spAutoFit/>
            </a:bodyPr>
            <a:lstStyle/>
            <a:p>
              <a:pPr algn="ctr"/>
              <a:r>
                <a:rPr lang="en-US" sz="1600" dirty="0" smtClean="0">
                  <a:latin typeface="+mn-lt"/>
                </a:rPr>
                <a:t>6</a:t>
              </a:r>
              <a:endParaRPr lang="en-US" sz="1600" i="1" dirty="0">
                <a:latin typeface="+mn-lt"/>
              </a:endParaRPr>
            </a:p>
          </p:txBody>
        </p:sp>
        <p:sp>
          <p:nvSpPr>
            <p:cNvPr id="18" name="TextBox 17"/>
            <p:cNvSpPr txBox="1"/>
            <p:nvPr/>
          </p:nvSpPr>
          <p:spPr>
            <a:xfrm>
              <a:off x="1662092" y="2849743"/>
              <a:ext cx="177795" cy="246221"/>
            </a:xfrm>
            <a:prstGeom prst="rect">
              <a:avLst/>
            </a:prstGeom>
            <a:noFill/>
          </p:spPr>
          <p:txBody>
            <a:bodyPr wrap="none" lIns="0" tIns="0" rIns="0" bIns="0" rtlCol="0" anchor="ctr">
              <a:spAutoFit/>
            </a:bodyPr>
            <a:lstStyle/>
            <a:p>
              <a:pPr algn="ctr"/>
              <a:r>
                <a:rPr lang="en-US" sz="1600" dirty="0" smtClean="0">
                  <a:latin typeface="+mn-lt"/>
                </a:rPr>
                <a:t>5</a:t>
              </a:r>
              <a:endParaRPr lang="en-US" sz="1600" i="1" dirty="0">
                <a:latin typeface="+mn-lt"/>
              </a:endParaRPr>
            </a:p>
          </p:txBody>
        </p:sp>
        <p:sp>
          <p:nvSpPr>
            <p:cNvPr id="19" name="TextBox 18"/>
            <p:cNvSpPr txBox="1"/>
            <p:nvPr/>
          </p:nvSpPr>
          <p:spPr>
            <a:xfrm>
              <a:off x="1677765" y="2180659"/>
              <a:ext cx="177795" cy="246221"/>
            </a:xfrm>
            <a:prstGeom prst="rect">
              <a:avLst/>
            </a:prstGeom>
            <a:noFill/>
          </p:spPr>
          <p:txBody>
            <a:bodyPr wrap="none" lIns="0" tIns="0" rIns="0" bIns="0" rtlCol="0" anchor="ctr">
              <a:spAutoFit/>
            </a:bodyPr>
            <a:lstStyle/>
            <a:p>
              <a:pPr algn="ctr"/>
              <a:r>
                <a:rPr lang="en-US" sz="1600" dirty="0" smtClean="0">
                  <a:latin typeface="+mn-lt"/>
                </a:rPr>
                <a:t>7</a:t>
              </a:r>
              <a:endParaRPr lang="en-US" sz="1600" i="1" dirty="0">
                <a:latin typeface="+mn-lt"/>
              </a:endParaRPr>
            </a:p>
          </p:txBody>
        </p:sp>
        <p:sp>
          <p:nvSpPr>
            <p:cNvPr id="20" name="Arc 19"/>
            <p:cNvSpPr/>
            <p:nvPr/>
          </p:nvSpPr>
          <p:spPr bwMode="auto">
            <a:xfrm>
              <a:off x="1365250" y="1962150"/>
              <a:ext cx="1390650" cy="1374310"/>
            </a:xfrm>
            <a:prstGeom prst="arc">
              <a:avLst>
                <a:gd name="adj1" fmla="val 17419620"/>
                <a:gd name="adj2" fmla="val 6508676"/>
              </a:avLst>
            </a:prstGeom>
            <a:noFill/>
            <a:ln w="1905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1" name="TextBox 20"/>
            <p:cNvSpPr txBox="1"/>
            <p:nvPr/>
          </p:nvSpPr>
          <p:spPr>
            <a:xfrm>
              <a:off x="2847610" y="1706878"/>
              <a:ext cx="2099194" cy="246221"/>
            </a:xfrm>
            <a:prstGeom prst="rect">
              <a:avLst/>
            </a:prstGeom>
            <a:noFill/>
          </p:spPr>
          <p:txBody>
            <a:bodyPr wrap="none" lIns="0" tIns="0" rIns="0" bIns="0" rtlCol="0" anchor="ctr">
              <a:spAutoFit/>
            </a:bodyPr>
            <a:lstStyle/>
            <a:p>
              <a:pPr algn="ctr"/>
              <a:r>
                <a:rPr lang="en-US" sz="1600" dirty="0" smtClean="0">
                  <a:latin typeface="+mn-lt"/>
                </a:rPr>
                <a:t>waiting for packet 1</a:t>
              </a:r>
              <a:endParaRPr lang="en-US" sz="1600" i="1" dirty="0">
                <a:latin typeface="+mn-lt"/>
              </a:endParaRPr>
            </a:p>
          </p:txBody>
        </p:sp>
        <p:cxnSp>
          <p:nvCxnSpPr>
            <p:cNvPr id="22" name="Straight Arrow Connector 21"/>
            <p:cNvCxnSpPr>
              <a:stCxn id="21" idx="1"/>
              <a:endCxn id="27" idx="7"/>
            </p:cNvCxnSpPr>
            <p:nvPr/>
          </p:nvCxnSpPr>
          <p:spPr bwMode="auto">
            <a:xfrm flipH="1">
              <a:off x="2626245" y="1829989"/>
              <a:ext cx="221365" cy="26373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6" name="Straight Arrow Connector 25"/>
            <p:cNvCxnSpPr/>
            <p:nvPr/>
          </p:nvCxnSpPr>
          <p:spPr bwMode="auto">
            <a:xfrm>
              <a:off x="2755900" y="2647950"/>
              <a:ext cx="574760" cy="8727"/>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nvGrpSpPr>
            <p:cNvPr id="34" name="Group 33"/>
            <p:cNvGrpSpPr/>
            <p:nvPr/>
          </p:nvGrpSpPr>
          <p:grpSpPr>
            <a:xfrm>
              <a:off x="3392890" y="2517236"/>
              <a:ext cx="920144" cy="246229"/>
              <a:chOff x="3481790" y="2517236"/>
              <a:chExt cx="920144" cy="246229"/>
            </a:xfrm>
          </p:grpSpPr>
          <p:sp>
            <p:nvSpPr>
              <p:cNvPr id="32" name="Rectangle 31"/>
              <p:cNvSpPr/>
              <p:nvPr/>
            </p:nvSpPr>
            <p:spPr bwMode="auto">
              <a:xfrm>
                <a:off x="3481790" y="2517236"/>
                <a:ext cx="920144" cy="24622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3" name="Rectangle 32"/>
              <p:cNvSpPr/>
              <p:nvPr/>
            </p:nvSpPr>
            <p:spPr bwMode="auto">
              <a:xfrm>
                <a:off x="3481790" y="2517236"/>
                <a:ext cx="258360" cy="246229"/>
              </a:xfrm>
              <a:prstGeom prst="rect">
                <a:avLst/>
              </a:prstGeom>
              <a:solidFill>
                <a:srgbClr val="FF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cxnSp>
          <p:nvCxnSpPr>
            <p:cNvPr id="37" name="Straight Arrow Connector 36"/>
            <p:cNvCxnSpPr/>
            <p:nvPr/>
          </p:nvCxnSpPr>
          <p:spPr bwMode="auto">
            <a:xfrm>
              <a:off x="2051050" y="3327400"/>
              <a:ext cx="357590" cy="2972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nvGrpSpPr>
            <p:cNvPr id="38" name="Group 37"/>
            <p:cNvGrpSpPr/>
            <p:nvPr/>
          </p:nvGrpSpPr>
          <p:grpSpPr>
            <a:xfrm>
              <a:off x="2414990" y="3501486"/>
              <a:ext cx="920144" cy="246229"/>
              <a:chOff x="3481790" y="2517236"/>
              <a:chExt cx="920144" cy="246229"/>
            </a:xfrm>
          </p:grpSpPr>
          <p:sp>
            <p:nvSpPr>
              <p:cNvPr id="39" name="Rectangle 38"/>
              <p:cNvSpPr/>
              <p:nvPr/>
            </p:nvSpPr>
            <p:spPr bwMode="auto">
              <a:xfrm>
                <a:off x="3481790" y="2517236"/>
                <a:ext cx="920144" cy="24622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40" name="Rectangle 39"/>
              <p:cNvSpPr/>
              <p:nvPr/>
            </p:nvSpPr>
            <p:spPr bwMode="auto">
              <a:xfrm>
                <a:off x="3481790" y="2517236"/>
                <a:ext cx="258360" cy="246229"/>
              </a:xfrm>
              <a:prstGeom prst="rect">
                <a:avLst/>
              </a:prstGeom>
              <a:solidFill>
                <a:srgbClr val="FF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cxnSp>
          <p:nvCxnSpPr>
            <p:cNvPr id="45" name="Straight Connector 44"/>
            <p:cNvCxnSpPr/>
            <p:nvPr/>
          </p:nvCxnSpPr>
          <p:spPr bwMode="auto">
            <a:xfrm flipV="1">
              <a:off x="2581275" y="2273300"/>
              <a:ext cx="177800" cy="9842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p:nvPr/>
          </p:nvCxnSpPr>
          <p:spPr bwMode="auto">
            <a:xfrm flipV="1">
              <a:off x="2260600" y="1905000"/>
              <a:ext cx="85725" cy="1968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7" name="Straight Connector 46"/>
            <p:cNvCxnSpPr/>
            <p:nvPr/>
          </p:nvCxnSpPr>
          <p:spPr bwMode="auto">
            <a:xfrm>
              <a:off x="2603500" y="2892425"/>
              <a:ext cx="180975" cy="9842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8" name="Straight Connector 47"/>
            <p:cNvCxnSpPr/>
            <p:nvPr/>
          </p:nvCxnSpPr>
          <p:spPr bwMode="auto">
            <a:xfrm>
              <a:off x="2317750" y="3187700"/>
              <a:ext cx="113145" cy="15557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2" name="Straight Connector 51"/>
            <p:cNvCxnSpPr/>
            <p:nvPr/>
          </p:nvCxnSpPr>
          <p:spPr bwMode="auto">
            <a:xfrm flipH="1">
              <a:off x="1809750" y="3209925"/>
              <a:ext cx="63500" cy="17780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Tree>
    <p:extLst>
      <p:ext uri="{BB962C8B-B14F-4D97-AF65-F5344CB8AC3E}">
        <p14:creationId xmlns="" xmlns:p14="http://schemas.microsoft.com/office/powerpoint/2010/main" val="13958457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Selective Repeat State Machines</a:t>
            </a:r>
            <a:endParaRPr lang="en-US" dirty="0"/>
          </a:p>
        </p:txBody>
      </p:sp>
      <p:sp>
        <p:nvSpPr>
          <p:cNvPr id="5" name="Slide Number Placeholder 4"/>
          <p:cNvSpPr>
            <a:spLocks noGrp="1"/>
          </p:cNvSpPr>
          <p:nvPr>
            <p:ph type="sldNum" sz="quarter" idx="10"/>
          </p:nvPr>
        </p:nvSpPr>
        <p:spPr/>
        <p:txBody>
          <a:bodyPr/>
          <a:lstStyle/>
          <a:p>
            <a:fld id="{CAA77503-7BDB-B54F-9367-5E17C192C244}" type="slidenum">
              <a:rPr lang="en-US" smtClean="0"/>
              <a:pPr/>
              <a:t>13</a:t>
            </a:fld>
            <a:endParaRPr lang="en-US"/>
          </a:p>
        </p:txBody>
      </p:sp>
      <p:sp>
        <p:nvSpPr>
          <p:cNvPr id="34" name="TextBox 33"/>
          <p:cNvSpPr txBox="1"/>
          <p:nvPr/>
        </p:nvSpPr>
        <p:spPr>
          <a:xfrm>
            <a:off x="198022" y="2065137"/>
            <a:ext cx="3344706" cy="307777"/>
          </a:xfrm>
          <a:prstGeom prst="rect">
            <a:avLst/>
          </a:prstGeom>
          <a:noFill/>
        </p:spPr>
        <p:txBody>
          <a:bodyPr wrap="none" lIns="0" tIns="0" rIns="0" bIns="0" rtlCol="0" anchor="ctr">
            <a:spAutoFit/>
          </a:bodyPr>
          <a:lstStyle/>
          <a:p>
            <a:pPr algn="l"/>
            <a:r>
              <a:rPr lang="en-US" sz="2000" i="1" dirty="0" smtClean="0">
                <a:latin typeface="+mn-lt"/>
              </a:rPr>
              <a:t>Receiver </a:t>
            </a:r>
            <a:r>
              <a:rPr lang="en-US" sz="2000" dirty="0" smtClean="0">
                <a:latin typeface="+mn-lt"/>
              </a:rPr>
              <a:t>(start in state 0)</a:t>
            </a:r>
            <a:endParaRPr lang="en-US" sz="2000" dirty="0">
              <a:latin typeface="+mn-lt"/>
            </a:endParaRPr>
          </a:p>
        </p:txBody>
      </p:sp>
      <p:sp>
        <p:nvSpPr>
          <p:cNvPr id="48" name="TextBox 47"/>
          <p:cNvSpPr txBox="1"/>
          <p:nvPr/>
        </p:nvSpPr>
        <p:spPr>
          <a:xfrm>
            <a:off x="258270" y="4498387"/>
            <a:ext cx="2971208" cy="307777"/>
          </a:xfrm>
          <a:prstGeom prst="rect">
            <a:avLst/>
          </a:prstGeom>
          <a:noFill/>
        </p:spPr>
        <p:txBody>
          <a:bodyPr wrap="none" lIns="0" tIns="0" rIns="0" bIns="0" rtlCol="0" anchor="ctr">
            <a:spAutoFit/>
          </a:bodyPr>
          <a:lstStyle/>
          <a:p>
            <a:pPr algn="l"/>
            <a:r>
              <a:rPr lang="en-US" sz="2000" i="1" dirty="0" smtClean="0">
                <a:latin typeface="+mn-lt"/>
              </a:rPr>
              <a:t>Sender </a:t>
            </a:r>
            <a:r>
              <a:rPr lang="en-US" sz="2000" dirty="0" smtClean="0">
                <a:latin typeface="+mn-lt"/>
              </a:rPr>
              <a:t>(start in (0,0))</a:t>
            </a:r>
            <a:endParaRPr lang="en-US" sz="2000" i="1" dirty="0">
              <a:latin typeface="+mn-lt"/>
            </a:endParaRPr>
          </a:p>
        </p:txBody>
      </p:sp>
      <p:grpSp>
        <p:nvGrpSpPr>
          <p:cNvPr id="19" name="Group 18"/>
          <p:cNvGrpSpPr/>
          <p:nvPr/>
        </p:nvGrpSpPr>
        <p:grpSpPr>
          <a:xfrm>
            <a:off x="1360787" y="4805364"/>
            <a:ext cx="7965417" cy="2844268"/>
            <a:chOff x="1360787" y="4805364"/>
            <a:chExt cx="7965417" cy="2844268"/>
          </a:xfrm>
        </p:grpSpPr>
        <p:sp>
          <p:nvSpPr>
            <p:cNvPr id="37" name="Rounded Rectangle 36"/>
            <p:cNvSpPr/>
            <p:nvPr/>
          </p:nvSpPr>
          <p:spPr bwMode="auto">
            <a:xfrm>
              <a:off x="3955174" y="5902902"/>
              <a:ext cx="1384263" cy="54773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sz="1600" dirty="0" smtClean="0">
                  <a:latin typeface="+mn-lt"/>
                </a:rPr>
                <a:t>state (</a:t>
              </a:r>
              <a:r>
                <a:rPr lang="en-US" sz="1600" i="1" dirty="0" err="1" smtClean="0">
                  <a:latin typeface="+mn-lt"/>
                </a:rPr>
                <a:t>i</a:t>
              </a:r>
              <a:r>
                <a:rPr lang="en-US" sz="1600" dirty="0" err="1" smtClean="0">
                  <a:latin typeface="+mn-lt"/>
                </a:rPr>
                <a:t>,</a:t>
              </a:r>
              <a:r>
                <a:rPr lang="en-US" sz="1600" i="1" dirty="0" err="1" smtClean="0">
                  <a:latin typeface="+mn-lt"/>
                </a:rPr>
                <a:t>j</a:t>
              </a:r>
              <a:r>
                <a:rPr lang="en-US" sz="1600" dirty="0" smtClean="0">
                  <a:latin typeface="+mn-lt"/>
                </a:rPr>
                <a:t>)</a:t>
              </a:r>
              <a:endParaRPr kumimoji="0" lang="en-US" sz="1600" b="0" u="none" strike="noStrike" cap="none" normalizeH="0" baseline="0" dirty="0" smtClean="0">
                <a:ln>
                  <a:noFill/>
                </a:ln>
                <a:solidFill>
                  <a:schemeClr val="tx2"/>
                </a:solidFill>
                <a:effectLst/>
                <a:latin typeface="+mn-lt"/>
              </a:endParaRPr>
            </a:p>
          </p:txBody>
        </p:sp>
        <p:sp>
          <p:nvSpPr>
            <p:cNvPr id="38" name="TextBox 37"/>
            <p:cNvSpPr txBox="1"/>
            <p:nvPr/>
          </p:nvSpPr>
          <p:spPr>
            <a:xfrm>
              <a:off x="2901374" y="7066168"/>
              <a:ext cx="3340520" cy="492443"/>
            </a:xfrm>
            <a:prstGeom prst="rect">
              <a:avLst/>
            </a:prstGeom>
            <a:noFill/>
          </p:spPr>
          <p:txBody>
            <a:bodyPr wrap="none" lIns="0" tIns="0" rIns="0" bIns="0" rtlCol="0" anchor="ctr">
              <a:spAutoFit/>
            </a:bodyPr>
            <a:lstStyle/>
            <a:p>
              <a:pPr algn="ctr"/>
              <a:r>
                <a:rPr lang="en-US" sz="1600" dirty="0" smtClean="0">
                  <a:latin typeface="+mn-lt"/>
                </a:rPr>
                <a:t>oldest </a:t>
              </a:r>
              <a:r>
                <a:rPr lang="en-US" sz="1600" dirty="0" err="1" smtClean="0">
                  <a:latin typeface="+mn-lt"/>
                </a:rPr>
                <a:t>unacked</a:t>
              </a:r>
              <a:r>
                <a:rPr lang="en-US" sz="1600" dirty="0" smtClean="0">
                  <a:latin typeface="+mn-lt"/>
                </a:rPr>
                <a:t> packet is </a:t>
              </a:r>
              <a:r>
                <a:rPr lang="en-US" sz="1600" i="1" dirty="0" err="1" smtClean="0">
                  <a:latin typeface="+mn-lt"/>
                </a:rPr>
                <a:t>i</a:t>
              </a:r>
              <a:r>
                <a:rPr lang="en-US" sz="1600" dirty="0" smtClean="0">
                  <a:latin typeface="+mn-lt"/>
                </a:rPr>
                <a:t>,</a:t>
              </a:r>
              <a:r>
                <a:rPr lang="en-US" sz="1600" i="1" dirty="0" smtClean="0">
                  <a:latin typeface="+mn-lt"/>
                </a:rPr>
                <a:t/>
              </a:r>
              <a:br>
                <a:rPr lang="en-US" sz="1600" i="1" dirty="0" smtClean="0">
                  <a:latin typeface="+mn-lt"/>
                </a:rPr>
              </a:br>
              <a:r>
                <a:rPr lang="en-US" sz="1600" dirty="0" smtClean="0">
                  <a:latin typeface="+mn-lt"/>
                </a:rPr>
                <a:t>next packet to send gets </a:t>
              </a:r>
              <a:r>
                <a:rPr lang="en-US" sz="1600" dirty="0" err="1" smtClean="0">
                  <a:latin typeface="+mn-lt"/>
                </a:rPr>
                <a:t>seq</a:t>
              </a:r>
              <a:r>
                <a:rPr lang="en-US" sz="1600" dirty="0" smtClean="0">
                  <a:latin typeface="+mn-lt"/>
                </a:rPr>
                <a:t># </a:t>
              </a:r>
              <a:r>
                <a:rPr lang="en-US" sz="1600" i="1" dirty="0" smtClean="0">
                  <a:latin typeface="+mn-lt"/>
                </a:rPr>
                <a:t>j</a:t>
              </a:r>
              <a:endParaRPr lang="en-US" sz="1600" i="1" dirty="0">
                <a:latin typeface="+mn-lt"/>
              </a:endParaRPr>
            </a:p>
          </p:txBody>
        </p:sp>
        <p:sp>
          <p:nvSpPr>
            <p:cNvPr id="39" name="Arc 38"/>
            <p:cNvSpPr/>
            <p:nvPr/>
          </p:nvSpPr>
          <p:spPr bwMode="auto">
            <a:xfrm flipH="1">
              <a:off x="3479694" y="5974397"/>
              <a:ext cx="625799" cy="411428"/>
            </a:xfrm>
            <a:prstGeom prst="arc">
              <a:avLst>
                <a:gd name="adj1" fmla="val 13749419"/>
                <a:gd name="adj2" fmla="val 7895254"/>
              </a:avLst>
            </a:pr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40" name="Straight Connector 39"/>
            <p:cNvCxnSpPr/>
            <p:nvPr/>
          </p:nvCxnSpPr>
          <p:spPr bwMode="auto">
            <a:xfrm>
              <a:off x="4164389" y="5078591"/>
              <a:ext cx="289002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1" name="TextBox 40"/>
            <p:cNvSpPr txBox="1"/>
            <p:nvPr/>
          </p:nvSpPr>
          <p:spPr>
            <a:xfrm>
              <a:off x="4196736" y="4805364"/>
              <a:ext cx="2872442" cy="246221"/>
            </a:xfrm>
            <a:prstGeom prst="rect">
              <a:avLst/>
            </a:prstGeom>
            <a:noFill/>
          </p:spPr>
          <p:txBody>
            <a:bodyPr wrap="none" lIns="0" tIns="0" rIns="0" bIns="0" rtlCol="0" anchor="ctr">
              <a:spAutoFit/>
            </a:bodyPr>
            <a:lstStyle/>
            <a:p>
              <a:pPr algn="ctr"/>
              <a:r>
                <a:rPr lang="en-US" sz="1600" dirty="0" smtClean="0">
                  <a:latin typeface="+mn-lt"/>
                </a:rPr>
                <a:t>packet available and </a:t>
              </a:r>
              <a:r>
                <a:rPr lang="en-US" sz="1600" i="1" dirty="0" smtClean="0">
                  <a:latin typeface="+mn-lt"/>
                </a:rPr>
                <a:t>j</a:t>
              </a:r>
              <a:r>
                <a:rPr lang="en-US" sz="1600" dirty="0" smtClean="0">
                  <a:latin typeface="+mn-lt"/>
                </a:rPr>
                <a:t>–</a:t>
              </a:r>
              <a:r>
                <a:rPr lang="en-US" sz="1600" i="1" dirty="0" err="1" smtClean="0">
                  <a:latin typeface="+mn-lt"/>
                </a:rPr>
                <a:t>i</a:t>
              </a:r>
              <a:r>
                <a:rPr lang="en-US" sz="1600" dirty="0" smtClean="0">
                  <a:latin typeface="+mn-lt"/>
                </a:rPr>
                <a:t>&lt;</a:t>
              </a:r>
              <a:r>
                <a:rPr lang="en-US" sz="1600" i="1" dirty="0" smtClean="0">
                  <a:latin typeface="+mn-lt"/>
                </a:rPr>
                <a:t>W</a:t>
              </a:r>
              <a:endParaRPr lang="en-US" sz="1600" i="1" dirty="0">
                <a:latin typeface="+mn-lt"/>
              </a:endParaRPr>
            </a:p>
          </p:txBody>
        </p:sp>
        <p:sp>
          <p:nvSpPr>
            <p:cNvPr id="42" name="TextBox 41"/>
            <p:cNvSpPr txBox="1"/>
            <p:nvPr/>
          </p:nvSpPr>
          <p:spPr>
            <a:xfrm>
              <a:off x="4343415" y="5080187"/>
              <a:ext cx="2592957" cy="492443"/>
            </a:xfrm>
            <a:prstGeom prst="rect">
              <a:avLst/>
            </a:prstGeom>
            <a:noFill/>
          </p:spPr>
          <p:txBody>
            <a:bodyPr wrap="none" lIns="0" tIns="0" rIns="0" bIns="0" rtlCol="0" anchor="ctr">
              <a:spAutoFit/>
            </a:bodyPr>
            <a:lstStyle/>
            <a:p>
              <a:pPr algn="ctr"/>
              <a:r>
                <a:rPr lang="en-US" sz="1600" dirty="0" smtClean="0">
                  <a:latin typeface="+mn-lt"/>
                </a:rPr>
                <a:t>send packet </a:t>
              </a:r>
              <a:r>
                <a:rPr lang="en-US" sz="1600" i="1" dirty="0" smtClean="0">
                  <a:latin typeface="+mn-lt"/>
                </a:rPr>
                <a:t>j</a:t>
              </a:r>
              <a:r>
                <a:rPr lang="en-US" sz="1600" dirty="0" smtClean="0">
                  <a:latin typeface="+mn-lt"/>
                </a:rPr>
                <a:t>, save copy,</a:t>
              </a:r>
            </a:p>
            <a:p>
              <a:pPr algn="ctr"/>
              <a:r>
                <a:rPr lang="en-US" sz="1600" dirty="0" smtClean="0">
                  <a:latin typeface="+mn-lt"/>
                </a:rPr>
                <a:t>start timer </a:t>
              </a:r>
              <a:r>
                <a:rPr lang="en-US" sz="1600" i="1" dirty="0" err="1" smtClean="0">
                  <a:latin typeface="+mn-lt"/>
                </a:rPr>
                <a:t>T</a:t>
              </a:r>
              <a:r>
                <a:rPr lang="en-US" sz="1600" i="1" baseline="-25000" dirty="0" err="1" smtClean="0">
                  <a:latin typeface="+mn-lt"/>
                </a:rPr>
                <a:t>j</a:t>
              </a:r>
              <a:endParaRPr lang="en-US" sz="1600" i="1" baseline="-25000" dirty="0">
                <a:latin typeface="+mn-lt"/>
              </a:endParaRPr>
            </a:p>
          </p:txBody>
        </p:sp>
        <p:cxnSp>
          <p:nvCxnSpPr>
            <p:cNvPr id="44" name="Straight Connector 43"/>
            <p:cNvCxnSpPr/>
            <p:nvPr/>
          </p:nvCxnSpPr>
          <p:spPr bwMode="auto">
            <a:xfrm flipV="1">
              <a:off x="5339438" y="5227620"/>
              <a:ext cx="2008078" cy="785507"/>
            </a:xfrm>
            <a:prstGeom prst="line">
              <a:avLst/>
            </a:prstGeom>
            <a:solidFill>
              <a:schemeClr val="accent1"/>
            </a:solidFill>
            <a:ln w="12700" cap="flat" cmpd="sng" algn="ctr">
              <a:solidFill>
                <a:schemeClr val="tx1"/>
              </a:solidFill>
              <a:prstDash val="solid"/>
              <a:round/>
              <a:headEnd type="none" w="sm" len="sm"/>
              <a:tailEnd type="arrow" w="sm" len="sm"/>
            </a:ln>
            <a:effectLst/>
          </p:spPr>
        </p:cxnSp>
        <p:cxnSp>
          <p:nvCxnSpPr>
            <p:cNvPr id="49" name="Straight Arrow Connector 48"/>
            <p:cNvCxnSpPr/>
            <p:nvPr/>
          </p:nvCxnSpPr>
          <p:spPr bwMode="auto">
            <a:xfrm flipV="1">
              <a:off x="4532754" y="6311192"/>
              <a:ext cx="340121" cy="78089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2" name="Rounded Rectangle 51"/>
            <p:cNvSpPr/>
            <p:nvPr/>
          </p:nvSpPr>
          <p:spPr bwMode="auto">
            <a:xfrm>
              <a:off x="7360476" y="4979672"/>
              <a:ext cx="1384263" cy="54773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sz="1600" dirty="0" smtClean="0">
                  <a:latin typeface="+mn-lt"/>
                </a:rPr>
                <a:t>state (</a:t>
              </a:r>
              <a:r>
                <a:rPr lang="en-US" sz="1600" i="1" dirty="0" smtClean="0">
                  <a:latin typeface="+mn-lt"/>
                </a:rPr>
                <a:t>i</a:t>
              </a:r>
              <a:r>
                <a:rPr lang="en-US" sz="1600" dirty="0" smtClean="0">
                  <a:latin typeface="+mn-lt"/>
                </a:rPr>
                <a:t>,</a:t>
              </a:r>
              <a:r>
                <a:rPr lang="en-US" sz="1600" i="1" dirty="0" smtClean="0">
                  <a:latin typeface="+mn-lt"/>
                </a:rPr>
                <a:t>j</a:t>
              </a:r>
              <a:r>
                <a:rPr lang="en-US" sz="1600" dirty="0" smtClean="0">
                  <a:latin typeface="+mn-lt"/>
                </a:rPr>
                <a:t>+1)</a:t>
              </a:r>
              <a:endParaRPr kumimoji="0" lang="en-US" sz="1600" b="0" u="none" strike="noStrike" cap="none" normalizeH="0" baseline="0" dirty="0" smtClean="0">
                <a:ln>
                  <a:noFill/>
                </a:ln>
                <a:solidFill>
                  <a:schemeClr val="tx2"/>
                </a:solidFill>
                <a:effectLst/>
                <a:latin typeface="+mn-lt"/>
              </a:endParaRPr>
            </a:p>
          </p:txBody>
        </p:sp>
        <p:sp>
          <p:nvSpPr>
            <p:cNvPr id="53" name="Rounded Rectangle 52"/>
            <p:cNvSpPr/>
            <p:nvPr/>
          </p:nvSpPr>
          <p:spPr bwMode="auto">
            <a:xfrm>
              <a:off x="7344400" y="7101900"/>
              <a:ext cx="1384263" cy="54773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sz="1600" dirty="0" smtClean="0">
                  <a:latin typeface="+mn-lt"/>
                </a:rPr>
                <a:t>state (</a:t>
              </a:r>
              <a:r>
                <a:rPr lang="en-US" sz="1600" i="1" dirty="0" err="1" smtClean="0">
                  <a:latin typeface="+mn-lt"/>
                </a:rPr>
                <a:t>i</a:t>
              </a:r>
              <a:r>
                <a:rPr lang="en-US" sz="1600" dirty="0" smtClean="0">
                  <a:latin typeface="+mn-lt"/>
                </a:rPr>
                <a:t>’,</a:t>
              </a:r>
              <a:r>
                <a:rPr lang="en-US" sz="1600" i="1" dirty="0" smtClean="0">
                  <a:latin typeface="+mn-lt"/>
                </a:rPr>
                <a:t>j</a:t>
              </a:r>
              <a:r>
                <a:rPr lang="en-US" sz="1600" dirty="0" smtClean="0">
                  <a:latin typeface="+mn-lt"/>
                </a:rPr>
                <a:t>)</a:t>
              </a:r>
              <a:endParaRPr kumimoji="0" lang="en-US" sz="1600" b="0" u="none" strike="noStrike" cap="none" normalizeH="0" baseline="0" dirty="0" smtClean="0">
                <a:ln>
                  <a:noFill/>
                </a:ln>
                <a:solidFill>
                  <a:schemeClr val="tx2"/>
                </a:solidFill>
                <a:effectLst/>
                <a:latin typeface="+mn-lt"/>
              </a:endParaRPr>
            </a:p>
          </p:txBody>
        </p:sp>
        <p:cxnSp>
          <p:nvCxnSpPr>
            <p:cNvPr id="61" name="Straight Connector 60"/>
            <p:cNvCxnSpPr>
              <a:endCxn id="53" idx="1"/>
            </p:cNvCxnSpPr>
            <p:nvPr/>
          </p:nvCxnSpPr>
          <p:spPr bwMode="auto">
            <a:xfrm>
              <a:off x="5352384" y="6337146"/>
              <a:ext cx="1992016" cy="1038620"/>
            </a:xfrm>
            <a:prstGeom prst="line">
              <a:avLst/>
            </a:prstGeom>
            <a:solidFill>
              <a:schemeClr val="accent1"/>
            </a:solidFill>
            <a:ln w="12700" cap="flat" cmpd="sng" algn="ctr">
              <a:solidFill>
                <a:schemeClr val="tx1"/>
              </a:solidFill>
              <a:prstDash val="solid"/>
              <a:round/>
              <a:headEnd type="none" w="sm" len="sm"/>
              <a:tailEnd type="arrow" w="sm" len="sm"/>
            </a:ln>
            <a:effectLst/>
          </p:spPr>
        </p:cxnSp>
        <p:cxnSp>
          <p:nvCxnSpPr>
            <p:cNvPr id="63" name="Straight Connector 62"/>
            <p:cNvCxnSpPr/>
            <p:nvPr/>
          </p:nvCxnSpPr>
          <p:spPr bwMode="auto">
            <a:xfrm>
              <a:off x="5992439" y="6218078"/>
              <a:ext cx="333376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4" name="TextBox 63"/>
            <p:cNvSpPr txBox="1"/>
            <p:nvPr/>
          </p:nvSpPr>
          <p:spPr>
            <a:xfrm>
              <a:off x="6521306" y="5944850"/>
              <a:ext cx="2268211" cy="246221"/>
            </a:xfrm>
            <a:prstGeom prst="rect">
              <a:avLst/>
            </a:prstGeom>
            <a:noFill/>
          </p:spPr>
          <p:txBody>
            <a:bodyPr wrap="none" lIns="0" tIns="0" rIns="0" bIns="0" rtlCol="0" anchor="ctr">
              <a:spAutoFit/>
            </a:bodyPr>
            <a:lstStyle/>
            <a:p>
              <a:pPr algn="ctr"/>
              <a:r>
                <a:rPr lang="en-US" sz="1600" dirty="0" smtClean="0">
                  <a:latin typeface="+mn-lt"/>
                </a:rPr>
                <a:t>receive </a:t>
              </a:r>
              <a:r>
                <a:rPr lang="en-US" sz="1600" dirty="0" err="1" smtClean="0">
                  <a:latin typeface="+mn-lt"/>
                </a:rPr>
                <a:t>ack</a:t>
              </a:r>
              <a:r>
                <a:rPr lang="en-US" sz="1600" dirty="0" smtClean="0">
                  <a:latin typeface="+mn-lt"/>
                </a:rPr>
                <a:t> </a:t>
              </a:r>
              <a:r>
                <a:rPr lang="en-US" sz="1600" i="1" dirty="0" smtClean="0">
                  <a:latin typeface="+mn-lt"/>
                </a:rPr>
                <a:t>k</a:t>
              </a:r>
              <a:r>
                <a:rPr lang="en-US" sz="1600" dirty="0" smtClean="0">
                  <a:latin typeface="+mn-lt"/>
                </a:rPr>
                <a:t> in </a:t>
              </a:r>
              <a:r>
                <a:rPr lang="en-US" sz="1600" i="1" dirty="0" err="1" smtClean="0">
                  <a:latin typeface="+mn-lt"/>
                </a:rPr>
                <a:t>i</a:t>
              </a:r>
              <a:r>
                <a:rPr lang="en-US" sz="1600" dirty="0" smtClean="0">
                  <a:latin typeface="+mn-lt"/>
                </a:rPr>
                <a:t>..</a:t>
              </a:r>
              <a:r>
                <a:rPr lang="en-US" sz="1600" i="1" dirty="0" smtClean="0">
                  <a:latin typeface="+mn-lt"/>
                </a:rPr>
                <a:t>j</a:t>
              </a:r>
              <a:r>
                <a:rPr lang="en-US" sz="1600" dirty="0" smtClean="0">
                  <a:latin typeface="+mn-lt"/>
                </a:rPr>
                <a:t>–1</a:t>
              </a:r>
              <a:endParaRPr lang="en-US" sz="1600" i="1" dirty="0">
                <a:latin typeface="+mn-lt"/>
              </a:endParaRPr>
            </a:p>
          </p:txBody>
        </p:sp>
        <p:sp>
          <p:nvSpPr>
            <p:cNvPr id="65" name="TextBox 64"/>
            <p:cNvSpPr txBox="1"/>
            <p:nvPr/>
          </p:nvSpPr>
          <p:spPr>
            <a:xfrm>
              <a:off x="5991748" y="6239105"/>
              <a:ext cx="3334246" cy="738664"/>
            </a:xfrm>
            <a:prstGeom prst="rect">
              <a:avLst/>
            </a:prstGeom>
            <a:noFill/>
          </p:spPr>
          <p:txBody>
            <a:bodyPr wrap="none" lIns="0" tIns="0" rIns="0" bIns="0" rtlCol="0" anchor="ctr">
              <a:spAutoFit/>
            </a:bodyPr>
            <a:lstStyle/>
            <a:p>
              <a:pPr algn="ctr"/>
              <a:r>
                <a:rPr lang="en-US" sz="1600" dirty="0" smtClean="0">
                  <a:latin typeface="+mn-lt"/>
                </a:rPr>
                <a:t>discard packet </a:t>
              </a:r>
              <a:r>
                <a:rPr lang="en-US" sz="1600" i="1" dirty="0" smtClean="0">
                  <a:latin typeface="+mn-lt"/>
                </a:rPr>
                <a:t>k</a:t>
              </a:r>
              <a:r>
                <a:rPr lang="en-US" sz="1600" dirty="0" smtClean="0">
                  <a:latin typeface="+mn-lt"/>
                </a:rPr>
                <a:t>,</a:t>
              </a:r>
              <a:r>
                <a:rPr lang="en-US" sz="1600" i="1" dirty="0">
                  <a:latin typeface="+mn-lt"/>
                </a:rPr>
                <a:t> </a:t>
              </a:r>
              <a:r>
                <a:rPr lang="en-US" sz="1600" dirty="0" smtClean="0">
                  <a:latin typeface="+mn-lt"/>
                </a:rPr>
                <a:t>clear timer </a:t>
              </a:r>
              <a:r>
                <a:rPr lang="en-US" sz="1600" i="1" dirty="0" err="1" smtClean="0">
                  <a:solidFill>
                    <a:srgbClr val="000000"/>
                  </a:solidFill>
                  <a:latin typeface="Verdana"/>
                </a:rPr>
                <a:t>T</a:t>
              </a:r>
              <a:r>
                <a:rPr lang="en-US" sz="1600" i="1" baseline="-25000" dirty="0" err="1" smtClean="0">
                  <a:solidFill>
                    <a:srgbClr val="000000"/>
                  </a:solidFill>
                  <a:latin typeface="Verdana"/>
                </a:rPr>
                <a:t>k</a:t>
              </a:r>
              <a:r>
                <a:rPr lang="en-US" sz="1600" dirty="0" smtClean="0">
                  <a:solidFill>
                    <a:srgbClr val="000000"/>
                  </a:solidFill>
                  <a:latin typeface="Verdana"/>
                </a:rPr>
                <a:t>,</a:t>
              </a:r>
              <a:br>
                <a:rPr lang="en-US" sz="1600" dirty="0" smtClean="0">
                  <a:solidFill>
                    <a:srgbClr val="000000"/>
                  </a:solidFill>
                  <a:latin typeface="Verdana"/>
                </a:rPr>
              </a:br>
              <a:r>
                <a:rPr lang="en-US" sz="1600" dirty="0" smtClean="0">
                  <a:solidFill>
                    <a:srgbClr val="000000"/>
                  </a:solidFill>
                  <a:latin typeface="Verdana"/>
                </a:rPr>
                <a:t>let </a:t>
              </a:r>
              <a:r>
                <a:rPr lang="en-US" sz="1600" i="1" dirty="0" err="1" smtClean="0">
                  <a:solidFill>
                    <a:srgbClr val="000000"/>
                  </a:solidFill>
                  <a:latin typeface="Verdana"/>
                </a:rPr>
                <a:t>i</a:t>
              </a:r>
              <a:r>
                <a:rPr lang="en-US" sz="1600" dirty="0" smtClean="0">
                  <a:solidFill>
                    <a:srgbClr val="000000"/>
                  </a:solidFill>
                  <a:latin typeface="Verdana"/>
                </a:rPr>
                <a:t>’ be </a:t>
              </a:r>
              <a:r>
                <a:rPr lang="en-US" sz="1600" dirty="0" err="1" smtClean="0">
                  <a:solidFill>
                    <a:srgbClr val="000000"/>
                  </a:solidFill>
                  <a:latin typeface="Verdana"/>
                </a:rPr>
                <a:t>seq</a:t>
              </a:r>
              <a:r>
                <a:rPr lang="en-US" sz="1600" dirty="0" smtClean="0">
                  <a:solidFill>
                    <a:srgbClr val="000000"/>
                  </a:solidFill>
                  <a:latin typeface="Verdana"/>
                </a:rPr>
                <a:t># of oldest</a:t>
              </a:r>
              <a:br>
                <a:rPr lang="en-US" sz="1600" dirty="0" smtClean="0">
                  <a:solidFill>
                    <a:srgbClr val="000000"/>
                  </a:solidFill>
                  <a:latin typeface="Verdana"/>
                </a:rPr>
              </a:br>
              <a:r>
                <a:rPr lang="en-US" sz="1600" dirty="0" err="1" smtClean="0">
                  <a:solidFill>
                    <a:srgbClr val="000000"/>
                  </a:solidFill>
                  <a:latin typeface="Verdana"/>
                </a:rPr>
                <a:t>unacked</a:t>
              </a:r>
              <a:r>
                <a:rPr lang="en-US" sz="1600" dirty="0" smtClean="0">
                  <a:solidFill>
                    <a:srgbClr val="000000"/>
                  </a:solidFill>
                  <a:latin typeface="Verdana"/>
                </a:rPr>
                <a:t> packet, or </a:t>
              </a:r>
              <a:r>
                <a:rPr lang="en-US" sz="1600" i="1" dirty="0" smtClean="0">
                  <a:solidFill>
                    <a:srgbClr val="000000"/>
                  </a:solidFill>
                  <a:latin typeface="Verdana"/>
                </a:rPr>
                <a:t>j</a:t>
              </a:r>
              <a:endParaRPr lang="en-US" sz="1600" i="1" dirty="0">
                <a:latin typeface="+mn-lt"/>
              </a:endParaRPr>
            </a:p>
          </p:txBody>
        </p:sp>
        <p:cxnSp>
          <p:nvCxnSpPr>
            <p:cNvPr id="74" name="Straight Connector 73"/>
            <p:cNvCxnSpPr/>
            <p:nvPr/>
          </p:nvCxnSpPr>
          <p:spPr bwMode="auto">
            <a:xfrm>
              <a:off x="1360787" y="5800264"/>
              <a:ext cx="272153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5" name="TextBox 74"/>
            <p:cNvSpPr txBox="1"/>
            <p:nvPr/>
          </p:nvSpPr>
          <p:spPr>
            <a:xfrm>
              <a:off x="1407587" y="5527037"/>
              <a:ext cx="2675574" cy="246221"/>
            </a:xfrm>
            <a:prstGeom prst="rect">
              <a:avLst/>
            </a:prstGeom>
            <a:noFill/>
          </p:spPr>
          <p:txBody>
            <a:bodyPr wrap="none" lIns="0" tIns="0" rIns="0" bIns="0" rtlCol="0" anchor="ctr">
              <a:spAutoFit/>
            </a:bodyPr>
            <a:lstStyle/>
            <a:p>
              <a:pPr lvl="0" algn="ctr"/>
              <a:r>
                <a:rPr lang="en-US" sz="1600" dirty="0" smtClean="0">
                  <a:latin typeface="+mn-lt"/>
                </a:rPr>
                <a:t>receive </a:t>
              </a:r>
              <a:r>
                <a:rPr lang="en-US" sz="1600" dirty="0" err="1" smtClean="0">
                  <a:latin typeface="+mn-lt"/>
                </a:rPr>
                <a:t>ack</a:t>
              </a:r>
              <a:r>
                <a:rPr lang="en-US" sz="1600" dirty="0" smtClean="0">
                  <a:latin typeface="+mn-lt"/>
                </a:rPr>
                <a:t> </a:t>
              </a:r>
              <a:r>
                <a:rPr lang="en-US" sz="1600" i="1" dirty="0" smtClean="0">
                  <a:latin typeface="+mn-lt"/>
                </a:rPr>
                <a:t>k not </a:t>
              </a:r>
              <a:r>
                <a:rPr lang="en-US" sz="1600" dirty="0" smtClean="0">
                  <a:solidFill>
                    <a:srgbClr val="000000"/>
                  </a:solidFill>
                  <a:latin typeface="Verdana"/>
                </a:rPr>
                <a:t>in </a:t>
              </a:r>
              <a:r>
                <a:rPr lang="en-US" sz="1600" i="1" dirty="0" err="1" smtClean="0">
                  <a:solidFill>
                    <a:srgbClr val="000000"/>
                  </a:solidFill>
                  <a:latin typeface="Verdana"/>
                </a:rPr>
                <a:t>i</a:t>
              </a:r>
              <a:r>
                <a:rPr lang="en-US" sz="1600" dirty="0" smtClean="0">
                  <a:solidFill>
                    <a:srgbClr val="000000"/>
                  </a:solidFill>
                  <a:latin typeface="Verdana"/>
                </a:rPr>
                <a:t>..</a:t>
              </a:r>
              <a:r>
                <a:rPr lang="en-US" sz="1600" i="1" dirty="0" smtClean="0">
                  <a:solidFill>
                    <a:srgbClr val="000000"/>
                  </a:solidFill>
                  <a:latin typeface="Verdana"/>
                </a:rPr>
                <a:t>j</a:t>
              </a:r>
              <a:r>
                <a:rPr lang="en-US" sz="1600" dirty="0" smtClean="0">
                  <a:solidFill>
                    <a:srgbClr val="000000"/>
                  </a:solidFill>
                  <a:latin typeface="Verdana"/>
                </a:rPr>
                <a:t>–1</a:t>
              </a:r>
              <a:endParaRPr lang="en-US" sz="1600" i="1" dirty="0">
                <a:solidFill>
                  <a:srgbClr val="000000"/>
                </a:solidFill>
                <a:latin typeface="Verdana"/>
              </a:endParaRPr>
            </a:p>
          </p:txBody>
        </p:sp>
        <p:sp>
          <p:nvSpPr>
            <p:cNvPr id="76" name="TextBox 75"/>
            <p:cNvSpPr txBox="1"/>
            <p:nvPr/>
          </p:nvSpPr>
          <p:spPr>
            <a:xfrm>
              <a:off x="2147450" y="5795381"/>
              <a:ext cx="1150918" cy="246221"/>
            </a:xfrm>
            <a:prstGeom prst="rect">
              <a:avLst/>
            </a:prstGeom>
            <a:noFill/>
          </p:spPr>
          <p:txBody>
            <a:bodyPr wrap="none" lIns="0" tIns="0" rIns="0" bIns="0" rtlCol="0" anchor="ctr">
              <a:spAutoFit/>
            </a:bodyPr>
            <a:lstStyle/>
            <a:p>
              <a:pPr algn="ctr"/>
              <a:r>
                <a:rPr lang="en-US" sz="1600" dirty="0" smtClean="0">
                  <a:latin typeface="+mn-lt"/>
                </a:rPr>
                <a:t>do nothing</a:t>
              </a:r>
              <a:endParaRPr lang="en-US" sz="1600" i="1" dirty="0">
                <a:latin typeface="+mn-lt"/>
              </a:endParaRPr>
            </a:p>
          </p:txBody>
        </p:sp>
        <p:cxnSp>
          <p:nvCxnSpPr>
            <p:cNvPr id="78" name="Straight Connector 77"/>
            <p:cNvCxnSpPr/>
            <p:nvPr/>
          </p:nvCxnSpPr>
          <p:spPr bwMode="auto">
            <a:xfrm>
              <a:off x="1610636" y="6548796"/>
              <a:ext cx="196626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9" name="TextBox 78"/>
            <p:cNvSpPr txBox="1"/>
            <p:nvPr/>
          </p:nvSpPr>
          <p:spPr>
            <a:xfrm>
              <a:off x="1640655" y="6262609"/>
              <a:ext cx="1918088" cy="246221"/>
            </a:xfrm>
            <a:prstGeom prst="rect">
              <a:avLst/>
            </a:prstGeom>
            <a:noFill/>
          </p:spPr>
          <p:txBody>
            <a:bodyPr wrap="none" lIns="0" tIns="0" rIns="0" bIns="0" rtlCol="0" anchor="ctr">
              <a:spAutoFit/>
            </a:bodyPr>
            <a:lstStyle/>
            <a:p>
              <a:pPr algn="ctr"/>
              <a:r>
                <a:rPr lang="en-US" sz="1600" dirty="0" smtClean="0">
                  <a:latin typeface="+mn-lt"/>
                </a:rPr>
                <a:t>timer </a:t>
              </a:r>
              <a:r>
                <a:rPr lang="en-US" sz="1600" i="1" dirty="0" err="1" smtClean="0">
                  <a:latin typeface="+mn-lt"/>
                </a:rPr>
                <a:t>T</a:t>
              </a:r>
              <a:r>
                <a:rPr lang="en-US" sz="1600" i="1" baseline="-25000" dirty="0" err="1" smtClean="0">
                  <a:latin typeface="+mn-lt"/>
                </a:rPr>
                <a:t>k</a:t>
              </a:r>
              <a:r>
                <a:rPr lang="en-US" sz="1600" dirty="0" smtClean="0">
                  <a:latin typeface="+mn-lt"/>
                </a:rPr>
                <a:t> times out</a:t>
              </a:r>
              <a:endParaRPr lang="en-US" sz="1600" i="1" dirty="0">
                <a:latin typeface="+mn-lt"/>
              </a:endParaRPr>
            </a:p>
          </p:txBody>
        </p:sp>
        <p:sp>
          <p:nvSpPr>
            <p:cNvPr id="80" name="TextBox 79"/>
            <p:cNvSpPr txBox="1"/>
            <p:nvPr/>
          </p:nvSpPr>
          <p:spPr>
            <a:xfrm>
              <a:off x="1707815" y="6537432"/>
              <a:ext cx="1764768" cy="492443"/>
            </a:xfrm>
            <a:prstGeom prst="rect">
              <a:avLst/>
            </a:prstGeom>
            <a:noFill/>
          </p:spPr>
          <p:txBody>
            <a:bodyPr wrap="none" lIns="0" tIns="0" rIns="0" bIns="0" rtlCol="0" anchor="ctr">
              <a:spAutoFit/>
            </a:bodyPr>
            <a:lstStyle/>
            <a:p>
              <a:pPr algn="ctr"/>
              <a:r>
                <a:rPr lang="en-US" sz="1600" dirty="0" smtClean="0">
                  <a:latin typeface="+mn-lt"/>
                </a:rPr>
                <a:t>resend packet </a:t>
              </a:r>
              <a:r>
                <a:rPr lang="en-US" sz="1600" i="1" dirty="0" smtClean="0">
                  <a:latin typeface="+mn-lt"/>
                </a:rPr>
                <a:t>k</a:t>
              </a:r>
              <a:r>
                <a:rPr lang="en-US" sz="1600" dirty="0" smtClean="0">
                  <a:latin typeface="+mn-lt"/>
                </a:rPr>
                <a:t>,</a:t>
              </a:r>
              <a:r>
                <a:rPr lang="en-US" sz="1600" i="1" dirty="0">
                  <a:latin typeface="+mn-lt"/>
                </a:rPr>
                <a:t/>
              </a:r>
              <a:br>
                <a:rPr lang="en-US" sz="1600" i="1" dirty="0">
                  <a:latin typeface="+mn-lt"/>
                </a:rPr>
              </a:br>
              <a:r>
                <a:rPr lang="en-US" sz="1600" dirty="0" smtClean="0">
                  <a:latin typeface="+mn-lt"/>
                </a:rPr>
                <a:t>restart </a:t>
              </a:r>
              <a:r>
                <a:rPr lang="en-US" sz="1600" i="1" dirty="0" err="1" smtClean="0">
                  <a:latin typeface="+mn-lt"/>
                </a:rPr>
                <a:t>T</a:t>
              </a:r>
              <a:r>
                <a:rPr lang="en-US" sz="1600" i="1" baseline="-25000" dirty="0" err="1" smtClean="0">
                  <a:latin typeface="+mn-lt"/>
                </a:rPr>
                <a:t>k</a:t>
              </a:r>
              <a:endParaRPr lang="en-US" sz="1600" dirty="0">
                <a:latin typeface="+mn-lt"/>
              </a:endParaRPr>
            </a:p>
          </p:txBody>
        </p:sp>
      </p:grpSp>
      <p:grpSp>
        <p:nvGrpSpPr>
          <p:cNvPr id="20" name="Group 19"/>
          <p:cNvGrpSpPr/>
          <p:nvPr/>
        </p:nvGrpSpPr>
        <p:grpSpPr>
          <a:xfrm>
            <a:off x="1073471" y="2115094"/>
            <a:ext cx="7570716" cy="1852735"/>
            <a:chOff x="904991" y="1920709"/>
            <a:chExt cx="7570716" cy="1852735"/>
          </a:xfrm>
        </p:grpSpPr>
        <p:sp>
          <p:nvSpPr>
            <p:cNvPr id="9" name="Rounded Rectangle 8"/>
            <p:cNvSpPr/>
            <p:nvPr/>
          </p:nvSpPr>
          <p:spPr bwMode="auto">
            <a:xfrm>
              <a:off x="3712052" y="2756897"/>
              <a:ext cx="1121960" cy="54773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sz="1600" dirty="0">
                  <a:latin typeface="+mn-lt"/>
                </a:rPr>
                <a:t>s</a:t>
              </a:r>
              <a:r>
                <a:rPr lang="en-US" sz="1600" dirty="0" smtClean="0">
                  <a:latin typeface="+mn-lt"/>
                </a:rPr>
                <a:t>tate </a:t>
              </a:r>
              <a:r>
                <a:rPr lang="en-US" sz="1600" i="1" dirty="0" err="1" smtClean="0">
                  <a:latin typeface="+mn-lt"/>
                </a:rPr>
                <a:t>i</a:t>
              </a:r>
              <a:endParaRPr kumimoji="0" lang="en-US" sz="1600" b="0" i="1" u="none" strike="noStrike" cap="none" normalizeH="0" baseline="0" dirty="0" smtClean="0">
                <a:ln>
                  <a:noFill/>
                </a:ln>
                <a:solidFill>
                  <a:schemeClr val="tx2"/>
                </a:solidFill>
                <a:effectLst/>
                <a:latin typeface="+mn-lt"/>
              </a:endParaRPr>
            </a:p>
          </p:txBody>
        </p:sp>
        <p:sp>
          <p:nvSpPr>
            <p:cNvPr id="12" name="TextBox 11"/>
            <p:cNvSpPr txBox="1"/>
            <p:nvPr/>
          </p:nvSpPr>
          <p:spPr>
            <a:xfrm>
              <a:off x="3794221" y="3511948"/>
              <a:ext cx="1923866" cy="246221"/>
            </a:xfrm>
            <a:prstGeom prst="rect">
              <a:avLst/>
            </a:prstGeom>
            <a:noFill/>
          </p:spPr>
          <p:txBody>
            <a:bodyPr wrap="none" lIns="0" tIns="0" rIns="0" bIns="0" rtlCol="0" anchor="ctr">
              <a:spAutoFit/>
            </a:bodyPr>
            <a:lstStyle/>
            <a:p>
              <a:pPr algn="ctr"/>
              <a:r>
                <a:rPr lang="en-US" sz="1600" dirty="0" smtClean="0">
                  <a:latin typeface="+mn-lt"/>
                </a:rPr>
                <a:t>expecting packet </a:t>
              </a:r>
              <a:r>
                <a:rPr lang="en-US" sz="1600" i="1" dirty="0" err="1" smtClean="0">
                  <a:latin typeface="+mn-lt"/>
                </a:rPr>
                <a:t>i</a:t>
              </a:r>
              <a:endParaRPr lang="en-US" sz="1600" i="1" dirty="0">
                <a:latin typeface="+mn-lt"/>
              </a:endParaRPr>
            </a:p>
          </p:txBody>
        </p:sp>
        <p:sp>
          <p:nvSpPr>
            <p:cNvPr id="15" name="Arc 14"/>
            <p:cNvSpPr/>
            <p:nvPr/>
          </p:nvSpPr>
          <p:spPr bwMode="auto">
            <a:xfrm flipH="1">
              <a:off x="3236571" y="2828392"/>
              <a:ext cx="625799" cy="411428"/>
            </a:xfrm>
            <a:prstGeom prst="arc">
              <a:avLst>
                <a:gd name="adj1" fmla="val 13749419"/>
                <a:gd name="adj2" fmla="val 7895254"/>
              </a:avLst>
            </a:pr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16" name="Straight Connector 15"/>
            <p:cNvCxnSpPr/>
            <p:nvPr/>
          </p:nvCxnSpPr>
          <p:spPr bwMode="auto">
            <a:xfrm>
              <a:off x="4603404" y="2180982"/>
              <a:ext cx="2887343"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5237424" y="1920709"/>
              <a:ext cx="1618131" cy="246221"/>
            </a:xfrm>
            <a:prstGeom prst="rect">
              <a:avLst/>
            </a:prstGeom>
            <a:noFill/>
          </p:spPr>
          <p:txBody>
            <a:bodyPr wrap="none" lIns="0" tIns="0" rIns="0" bIns="0" rtlCol="0" anchor="ctr">
              <a:spAutoFit/>
            </a:bodyPr>
            <a:lstStyle/>
            <a:p>
              <a:pPr algn="ctr"/>
              <a:r>
                <a:rPr lang="en-US" sz="1600" dirty="0" smtClean="0">
                  <a:latin typeface="+mn-lt"/>
                </a:rPr>
                <a:t>receive packet </a:t>
              </a:r>
              <a:r>
                <a:rPr lang="en-US" sz="1600" i="1" dirty="0" err="1" smtClean="0">
                  <a:latin typeface="+mn-lt"/>
                </a:rPr>
                <a:t>i</a:t>
              </a:r>
              <a:endParaRPr lang="en-US" sz="1600" dirty="0">
                <a:latin typeface="+mn-lt"/>
              </a:endParaRPr>
            </a:p>
          </p:txBody>
        </p:sp>
        <p:sp>
          <p:nvSpPr>
            <p:cNvPr id="18" name="TextBox 17"/>
            <p:cNvSpPr txBox="1"/>
            <p:nvPr/>
          </p:nvSpPr>
          <p:spPr>
            <a:xfrm>
              <a:off x="4627041" y="2176090"/>
              <a:ext cx="2845831" cy="738664"/>
            </a:xfrm>
            <a:prstGeom prst="rect">
              <a:avLst/>
            </a:prstGeom>
            <a:noFill/>
          </p:spPr>
          <p:txBody>
            <a:bodyPr wrap="none" lIns="0" tIns="0" rIns="0" bIns="0" rtlCol="0" anchor="ctr">
              <a:spAutoFit/>
            </a:bodyPr>
            <a:lstStyle/>
            <a:p>
              <a:pPr algn="ctr"/>
              <a:r>
                <a:rPr lang="en-US" sz="1600" dirty="0" smtClean="0">
                  <a:latin typeface="+mn-lt"/>
                </a:rPr>
                <a:t>send </a:t>
              </a:r>
              <a:r>
                <a:rPr lang="en-US" sz="1600" dirty="0" err="1" smtClean="0">
                  <a:latin typeface="+mn-lt"/>
                </a:rPr>
                <a:t>ack</a:t>
              </a:r>
              <a:r>
                <a:rPr lang="en-US" sz="1600" dirty="0" smtClean="0">
                  <a:latin typeface="+mn-lt"/>
                </a:rPr>
                <a:t> </a:t>
              </a:r>
              <a:r>
                <a:rPr lang="en-US" sz="1600" i="1" dirty="0" err="1" smtClean="0">
                  <a:latin typeface="+mn-lt"/>
                </a:rPr>
                <a:t>i</a:t>
              </a:r>
              <a:r>
                <a:rPr lang="en-US" sz="1600" dirty="0" smtClean="0">
                  <a:latin typeface="+mn-lt"/>
                </a:rPr>
                <a:t>,</a:t>
              </a:r>
              <a:r>
                <a:rPr lang="en-US" sz="1600" dirty="0">
                  <a:latin typeface="+mn-lt"/>
                </a:rPr>
                <a:t> </a:t>
              </a:r>
              <a:r>
                <a:rPr lang="en-US" sz="1600" dirty="0" smtClean="0">
                  <a:latin typeface="+mn-lt"/>
                </a:rPr>
                <a:t/>
              </a:r>
              <a:br>
                <a:rPr lang="en-US" sz="1600" dirty="0" smtClean="0">
                  <a:latin typeface="+mn-lt"/>
                </a:rPr>
              </a:br>
              <a:r>
                <a:rPr lang="en-US" sz="1600" dirty="0" smtClean="0">
                  <a:latin typeface="+mn-lt"/>
                </a:rPr>
                <a:t>let </a:t>
              </a:r>
              <a:r>
                <a:rPr lang="en-US" sz="1600" i="1" dirty="0" smtClean="0">
                  <a:latin typeface="+mn-lt"/>
                </a:rPr>
                <a:t>j</a:t>
              </a:r>
              <a:r>
                <a:rPr lang="en-US" sz="1600" dirty="0" smtClean="0">
                  <a:latin typeface="+mn-lt"/>
                </a:rPr>
                <a:t> be index of first “hole”,</a:t>
              </a:r>
              <a:br>
                <a:rPr lang="en-US" sz="1600" dirty="0" smtClean="0">
                  <a:latin typeface="+mn-lt"/>
                </a:rPr>
              </a:br>
              <a:r>
                <a:rPr lang="en-US" sz="1600" dirty="0" smtClean="0">
                  <a:latin typeface="+mn-lt"/>
                </a:rPr>
                <a:t>deliver packets </a:t>
              </a:r>
              <a:r>
                <a:rPr lang="en-US" sz="1600" i="1" dirty="0" err="1" smtClean="0">
                  <a:latin typeface="+mn-lt"/>
                </a:rPr>
                <a:t>i</a:t>
              </a:r>
              <a:r>
                <a:rPr lang="en-US" sz="1600" dirty="0" smtClean="0">
                  <a:latin typeface="+mn-lt"/>
                </a:rPr>
                <a:t>..</a:t>
              </a:r>
              <a:r>
                <a:rPr lang="en-US" sz="1600" i="1" dirty="0" smtClean="0">
                  <a:latin typeface="+mn-lt"/>
                </a:rPr>
                <a:t>j</a:t>
              </a:r>
              <a:r>
                <a:rPr lang="en-US" sz="1600" dirty="0" smtClean="0">
                  <a:latin typeface="+mn-lt"/>
                </a:rPr>
                <a:t>–1</a:t>
              </a:r>
              <a:endParaRPr lang="en-US" sz="1600" i="1" dirty="0">
                <a:latin typeface="+mn-lt"/>
              </a:endParaRPr>
            </a:p>
          </p:txBody>
        </p:sp>
        <p:sp>
          <p:nvSpPr>
            <p:cNvPr id="27" name="Rounded Rectangle 26"/>
            <p:cNvSpPr/>
            <p:nvPr/>
          </p:nvSpPr>
          <p:spPr bwMode="auto">
            <a:xfrm>
              <a:off x="7285831" y="2766744"/>
              <a:ext cx="1189876" cy="54773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sz="1600" dirty="0">
                  <a:latin typeface="+mn-lt"/>
                </a:rPr>
                <a:t>s</a:t>
              </a:r>
              <a:r>
                <a:rPr lang="en-US" sz="1600" dirty="0" smtClean="0">
                  <a:latin typeface="+mn-lt"/>
                </a:rPr>
                <a:t>tate </a:t>
              </a:r>
              <a:r>
                <a:rPr lang="en-US" sz="1600" i="1" dirty="0" smtClean="0">
                  <a:latin typeface="+mn-lt"/>
                </a:rPr>
                <a:t>j</a:t>
              </a:r>
              <a:endParaRPr kumimoji="0" lang="en-US" sz="1600" b="0" u="none" strike="noStrike" cap="none" normalizeH="0" baseline="0" dirty="0" smtClean="0">
                <a:ln>
                  <a:noFill/>
                </a:ln>
                <a:solidFill>
                  <a:schemeClr val="tx2"/>
                </a:solidFill>
                <a:effectLst/>
                <a:latin typeface="+mn-lt"/>
              </a:endParaRPr>
            </a:p>
          </p:txBody>
        </p:sp>
        <p:cxnSp>
          <p:nvCxnSpPr>
            <p:cNvPr id="29" name="Straight Connector 28"/>
            <p:cNvCxnSpPr>
              <a:stCxn id="9" idx="3"/>
              <a:endCxn id="27" idx="1"/>
            </p:cNvCxnSpPr>
            <p:nvPr/>
          </p:nvCxnSpPr>
          <p:spPr bwMode="auto">
            <a:xfrm>
              <a:off x="4834012" y="3030763"/>
              <a:ext cx="2451819" cy="9847"/>
            </a:xfrm>
            <a:prstGeom prst="line">
              <a:avLst/>
            </a:prstGeom>
            <a:solidFill>
              <a:schemeClr val="accent1"/>
            </a:solidFill>
            <a:ln w="12700" cap="flat" cmpd="sng" algn="ctr">
              <a:solidFill>
                <a:schemeClr val="tx1"/>
              </a:solidFill>
              <a:prstDash val="solid"/>
              <a:round/>
              <a:headEnd type="none" w="sm" len="sm"/>
              <a:tailEnd type="arrow" w="sm" len="sm"/>
            </a:ln>
            <a:effectLst/>
          </p:spPr>
        </p:cxnSp>
        <p:cxnSp>
          <p:nvCxnSpPr>
            <p:cNvPr id="30" name="Straight Connector 29"/>
            <p:cNvCxnSpPr/>
            <p:nvPr/>
          </p:nvCxnSpPr>
          <p:spPr bwMode="auto">
            <a:xfrm>
              <a:off x="920160" y="2786963"/>
              <a:ext cx="2218233"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TextBox 30"/>
            <p:cNvSpPr txBox="1"/>
            <p:nvPr/>
          </p:nvSpPr>
          <p:spPr>
            <a:xfrm>
              <a:off x="1049380" y="2513736"/>
              <a:ext cx="1953822" cy="246221"/>
            </a:xfrm>
            <a:prstGeom prst="rect">
              <a:avLst/>
            </a:prstGeom>
            <a:noFill/>
          </p:spPr>
          <p:txBody>
            <a:bodyPr wrap="none" lIns="0" tIns="0" rIns="0" bIns="0" rtlCol="0" anchor="ctr">
              <a:spAutoFit/>
            </a:bodyPr>
            <a:lstStyle/>
            <a:p>
              <a:pPr algn="ctr"/>
              <a:r>
                <a:rPr lang="en-US" sz="1600" dirty="0" smtClean="0">
                  <a:latin typeface="+mn-lt"/>
                </a:rPr>
                <a:t>receive packet </a:t>
              </a:r>
              <a:r>
                <a:rPr lang="en-US" sz="1600" i="1" dirty="0" err="1" smtClean="0">
                  <a:latin typeface="+mn-lt"/>
                </a:rPr>
                <a:t>k</a:t>
              </a:r>
              <a:r>
                <a:rPr lang="en-US" sz="1600" dirty="0" err="1" smtClean="0">
                  <a:latin typeface="+mn-lt"/>
                </a:rPr>
                <a:t>≠</a:t>
              </a:r>
              <a:r>
                <a:rPr lang="en-US" sz="1600" i="1" dirty="0" err="1" smtClean="0">
                  <a:latin typeface="+mn-lt"/>
                </a:rPr>
                <a:t>i</a:t>
              </a:r>
              <a:endParaRPr lang="en-US" sz="1600" i="1" dirty="0">
                <a:latin typeface="+mn-lt"/>
              </a:endParaRPr>
            </a:p>
          </p:txBody>
        </p:sp>
        <p:sp>
          <p:nvSpPr>
            <p:cNvPr id="32" name="TextBox 31"/>
            <p:cNvSpPr txBox="1"/>
            <p:nvPr/>
          </p:nvSpPr>
          <p:spPr>
            <a:xfrm>
              <a:off x="904991" y="2788559"/>
              <a:ext cx="2256828" cy="984885"/>
            </a:xfrm>
            <a:prstGeom prst="rect">
              <a:avLst/>
            </a:prstGeom>
            <a:noFill/>
          </p:spPr>
          <p:txBody>
            <a:bodyPr wrap="none" lIns="0" tIns="0" rIns="0" bIns="0" rtlCol="0" anchor="ctr">
              <a:spAutoFit/>
            </a:bodyPr>
            <a:lstStyle/>
            <a:p>
              <a:pPr algn="ctr"/>
              <a:r>
                <a:rPr lang="en-US" sz="1600" dirty="0" smtClean="0">
                  <a:latin typeface="+mn-lt"/>
                </a:rPr>
                <a:t>send </a:t>
              </a:r>
              <a:r>
                <a:rPr lang="en-US" sz="1600" dirty="0" err="1" smtClean="0">
                  <a:latin typeface="+mn-lt"/>
                </a:rPr>
                <a:t>ack</a:t>
              </a:r>
              <a:r>
                <a:rPr lang="en-US" sz="1600" dirty="0" smtClean="0">
                  <a:latin typeface="+mn-lt"/>
                </a:rPr>
                <a:t> </a:t>
              </a:r>
              <a:r>
                <a:rPr lang="en-US" sz="1600" i="1" dirty="0" smtClean="0">
                  <a:latin typeface="+mn-lt"/>
                </a:rPr>
                <a:t>k,</a:t>
              </a:r>
              <a:br>
                <a:rPr lang="en-US" sz="1600" i="1" dirty="0" smtClean="0">
                  <a:latin typeface="+mn-lt"/>
                </a:rPr>
              </a:br>
              <a:r>
                <a:rPr lang="en-US" sz="1600" dirty="0" smtClean="0">
                  <a:latin typeface="+mn-lt"/>
                </a:rPr>
                <a:t>if </a:t>
              </a:r>
              <a:r>
                <a:rPr lang="en-US" sz="1600" i="1" dirty="0" smtClean="0">
                  <a:latin typeface="+mn-lt"/>
                </a:rPr>
                <a:t>k</a:t>
              </a:r>
              <a:r>
                <a:rPr lang="en-US" sz="1600" dirty="0" smtClean="0">
                  <a:latin typeface="+mn-lt"/>
                </a:rPr>
                <a:t> in </a:t>
              </a:r>
              <a:r>
                <a:rPr lang="en-US" sz="1600" i="1" dirty="0" err="1" smtClean="0">
                  <a:latin typeface="+mn-lt"/>
                </a:rPr>
                <a:t>i</a:t>
              </a:r>
              <a:r>
                <a:rPr lang="en-US" sz="1600" dirty="0" smtClean="0">
                  <a:latin typeface="+mn-lt"/>
                </a:rPr>
                <a:t>..</a:t>
              </a:r>
              <a:r>
                <a:rPr lang="en-US" sz="1600" i="1" dirty="0" err="1" smtClean="0">
                  <a:latin typeface="+mn-lt"/>
                </a:rPr>
                <a:t>i</a:t>
              </a:r>
              <a:r>
                <a:rPr lang="en-US" sz="1600" dirty="0" err="1" smtClean="0">
                  <a:latin typeface="+mn-lt"/>
                </a:rPr>
                <a:t>+</a:t>
              </a:r>
              <a:r>
                <a:rPr lang="en-US" sz="1600" i="1" dirty="0" err="1" smtClean="0">
                  <a:latin typeface="+mn-lt"/>
                </a:rPr>
                <a:t>W</a:t>
              </a:r>
              <a:r>
                <a:rPr lang="en-US" sz="1600" dirty="0" smtClean="0">
                  <a:latin typeface="+mn-lt"/>
                </a:rPr>
                <a:t>–1 and</a:t>
              </a:r>
              <a:br>
                <a:rPr lang="en-US" sz="1600" dirty="0" smtClean="0">
                  <a:latin typeface="+mn-lt"/>
                </a:rPr>
              </a:br>
              <a:r>
                <a:rPr lang="en-US" sz="1600" dirty="0" smtClean="0">
                  <a:latin typeface="+mn-lt"/>
                </a:rPr>
                <a:t>no copy of </a:t>
              </a:r>
              <a:r>
                <a:rPr lang="en-US" sz="1600" i="1" dirty="0" smtClean="0">
                  <a:latin typeface="+mn-lt"/>
                </a:rPr>
                <a:t>k</a:t>
              </a:r>
              <a:r>
                <a:rPr lang="en-US" sz="1600" dirty="0" smtClean="0">
                  <a:latin typeface="+mn-lt"/>
                </a:rPr>
                <a:t> in buffer, </a:t>
              </a:r>
              <a:br>
                <a:rPr lang="en-US" sz="1600" dirty="0" smtClean="0">
                  <a:latin typeface="+mn-lt"/>
                </a:rPr>
              </a:br>
              <a:r>
                <a:rPr lang="en-US" sz="1600" dirty="0" smtClean="0">
                  <a:latin typeface="+mn-lt"/>
                </a:rPr>
                <a:t>store </a:t>
              </a:r>
              <a:r>
                <a:rPr lang="en-US" sz="1600" i="1" dirty="0" smtClean="0">
                  <a:latin typeface="+mn-lt"/>
                </a:rPr>
                <a:t>k</a:t>
              </a:r>
              <a:r>
                <a:rPr lang="en-US" sz="1600" dirty="0" smtClean="0">
                  <a:latin typeface="+mn-lt"/>
                </a:rPr>
                <a:t> in buffer</a:t>
              </a:r>
              <a:endParaRPr lang="en-US" sz="1600" i="1" dirty="0">
                <a:latin typeface="+mn-lt"/>
              </a:endParaRPr>
            </a:p>
          </p:txBody>
        </p:sp>
        <p:cxnSp>
          <p:nvCxnSpPr>
            <p:cNvPr id="36" name="Straight Arrow Connector 35"/>
            <p:cNvCxnSpPr/>
            <p:nvPr/>
          </p:nvCxnSpPr>
          <p:spPr bwMode="auto">
            <a:xfrm flipH="1" flipV="1">
              <a:off x="4548889" y="3149136"/>
              <a:ext cx="207265" cy="336894"/>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spTree>
    <p:extLst>
      <p:ext uri="{BB962C8B-B14F-4D97-AF65-F5344CB8AC3E}">
        <p14:creationId xmlns="" xmlns:p14="http://schemas.microsoft.com/office/powerpoint/2010/main" val="2757541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Exercises</a:t>
            </a:r>
            <a:endParaRPr lang="en-US" dirty="0"/>
          </a:p>
        </p:txBody>
      </p:sp>
      <p:sp>
        <p:nvSpPr>
          <p:cNvPr id="7" name="Content Placeholder 6"/>
          <p:cNvSpPr>
            <a:spLocks noGrp="1"/>
          </p:cNvSpPr>
          <p:nvPr>
            <p:ph idx="1"/>
          </p:nvPr>
        </p:nvSpPr>
        <p:spPr>
          <a:xfrm>
            <a:off x="14288" y="1985963"/>
            <a:ext cx="10044112" cy="1989137"/>
          </a:xfrm>
        </p:spPr>
        <p:txBody>
          <a:bodyPr/>
          <a:lstStyle/>
          <a:p>
            <a:pPr marL="344488" indent="-344488">
              <a:buClr>
                <a:schemeClr val="tx1"/>
              </a:buClr>
              <a:buFont typeface="+mj-lt"/>
              <a:buAutoNum type="arabicPeriod"/>
            </a:pPr>
            <a:r>
              <a:rPr lang="en-US" sz="2200" dirty="0" smtClean="0"/>
              <a:t>Draw a time-space diagram for the go-back-</a:t>
            </a:r>
            <a:r>
              <a:rPr lang="en-US" sz="2200" i="1" dirty="0" smtClean="0"/>
              <a:t>N</a:t>
            </a:r>
            <a:r>
              <a:rPr lang="en-US" sz="2200" dirty="0" smtClean="0"/>
              <a:t> protocol with </a:t>
            </a:r>
            <a:r>
              <a:rPr lang="en-US" sz="2200" i="1" dirty="0"/>
              <a:t>N</a:t>
            </a:r>
            <a:r>
              <a:rPr lang="en-US" sz="2200" dirty="0" smtClean="0"/>
              <a:t>=3, </a:t>
            </a:r>
            <a:r>
              <a:rPr lang="en-US" sz="2200" i="1" dirty="0"/>
              <a:t>S</a:t>
            </a:r>
            <a:r>
              <a:rPr lang="en-US" sz="2200" dirty="0" smtClean="0"/>
              <a:t>=6, assuming that five packets are sent, and the second and fifth packets are lost the first time they are sent. Show the states of the sender and receiver.</a:t>
            </a:r>
            <a:endParaRPr lang="en-US" sz="2200" dirty="0"/>
          </a:p>
        </p:txBody>
      </p:sp>
      <p:sp>
        <p:nvSpPr>
          <p:cNvPr id="5" name="Slide Number Placeholder 4"/>
          <p:cNvSpPr>
            <a:spLocks noGrp="1"/>
          </p:cNvSpPr>
          <p:nvPr>
            <p:ph type="sldNum" sz="quarter" idx="10"/>
          </p:nvPr>
        </p:nvSpPr>
        <p:spPr/>
        <p:txBody>
          <a:bodyPr/>
          <a:lstStyle/>
          <a:p>
            <a:fld id="{CAA77503-7BDB-B54F-9367-5E17C192C244}" type="slidenum">
              <a:rPr lang="en-US" smtClean="0"/>
              <a:pPr/>
              <a:t>14</a:t>
            </a:fld>
            <a:endParaRPr lang="en-US"/>
          </a:p>
        </p:txBody>
      </p:sp>
    </p:spTree>
    <p:extLst>
      <p:ext uri="{BB962C8B-B14F-4D97-AF65-F5344CB8AC3E}">
        <p14:creationId xmlns="" xmlns:p14="http://schemas.microsoft.com/office/powerpoint/2010/main" val="3975725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4938" y="644525"/>
            <a:ext cx="4640262" cy="1178909"/>
          </a:xfrm>
        </p:spPr>
        <p:txBody>
          <a:bodyPr/>
          <a:lstStyle/>
          <a:p>
            <a:r>
              <a:rPr lang="en-US" dirty="0" smtClean="0"/>
              <a:t>Go-back-</a:t>
            </a:r>
            <a:r>
              <a:rPr lang="en-US" i="1" dirty="0" smtClean="0"/>
              <a:t>N</a:t>
            </a:r>
            <a:r>
              <a:rPr lang="en-US" dirty="0" smtClean="0"/>
              <a:t> with </a:t>
            </a:r>
            <a:r>
              <a:rPr lang="en-US" i="1" dirty="0" smtClean="0"/>
              <a:t>N</a:t>
            </a:r>
            <a:r>
              <a:rPr lang="en-US" dirty="0" smtClean="0"/>
              <a:t>=3, </a:t>
            </a:r>
            <a:r>
              <a:rPr lang="en-US" i="1" dirty="0"/>
              <a:t>S</a:t>
            </a:r>
            <a:r>
              <a:rPr lang="en-US" dirty="0" smtClean="0"/>
              <a:t>=6</a:t>
            </a:r>
            <a:endParaRPr lang="en-US" dirty="0"/>
          </a:p>
        </p:txBody>
      </p:sp>
      <p:sp>
        <p:nvSpPr>
          <p:cNvPr id="5" name="Slide Number Placeholder 4"/>
          <p:cNvSpPr>
            <a:spLocks noGrp="1"/>
          </p:cNvSpPr>
          <p:nvPr>
            <p:ph type="sldNum" sz="quarter" idx="10"/>
          </p:nvPr>
        </p:nvSpPr>
        <p:spPr>
          <a:xfrm>
            <a:off x="9689143" y="7486402"/>
            <a:ext cx="309981" cy="215444"/>
          </a:xfrm>
        </p:spPr>
        <p:txBody>
          <a:bodyPr/>
          <a:lstStyle/>
          <a:p>
            <a:fld id="{CAA77503-7BDB-B54F-9367-5E17C192C244}" type="slidenum">
              <a:rPr lang="en-US" smtClean="0"/>
              <a:pPr/>
              <a:t>15</a:t>
            </a:fld>
            <a:endParaRPr lang="en-US"/>
          </a:p>
        </p:txBody>
      </p:sp>
      <p:cxnSp>
        <p:nvCxnSpPr>
          <p:cNvPr id="150" name="Straight Arrow Connector 149"/>
          <p:cNvCxnSpPr/>
          <p:nvPr/>
        </p:nvCxnSpPr>
        <p:spPr bwMode="auto">
          <a:xfrm>
            <a:off x="5923991" y="440690"/>
            <a:ext cx="8335" cy="7315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51" name="Straight Arrow Connector 150"/>
          <p:cNvCxnSpPr/>
          <p:nvPr/>
        </p:nvCxnSpPr>
        <p:spPr bwMode="auto">
          <a:xfrm>
            <a:off x="7704616" y="440690"/>
            <a:ext cx="6454" cy="7315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52" name="Straight Arrow Connector 151"/>
          <p:cNvCxnSpPr/>
          <p:nvPr/>
        </p:nvCxnSpPr>
        <p:spPr bwMode="auto">
          <a:xfrm>
            <a:off x="5923298" y="1159490"/>
            <a:ext cx="1794984" cy="67537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53" name="TextBox 152"/>
          <p:cNvSpPr txBox="1"/>
          <p:nvPr/>
        </p:nvSpPr>
        <p:spPr>
          <a:xfrm>
            <a:off x="6387191" y="1255949"/>
            <a:ext cx="222404" cy="215444"/>
          </a:xfrm>
          <a:prstGeom prst="rect">
            <a:avLst/>
          </a:prstGeom>
          <a:solidFill>
            <a:srgbClr val="FFFFFF"/>
          </a:solidFill>
        </p:spPr>
        <p:txBody>
          <a:bodyPr wrap="none" lIns="0" tIns="0" rIns="0" bIns="0" rtlCol="0" anchor="ctr">
            <a:spAutoFit/>
          </a:bodyPr>
          <a:lstStyle/>
          <a:p>
            <a:pPr algn="ctr"/>
            <a:r>
              <a:rPr lang="en-US" sz="1400" dirty="0" smtClean="0">
                <a:latin typeface="+mn-lt"/>
              </a:rPr>
              <a:t>P0</a:t>
            </a:r>
            <a:endParaRPr lang="en-US" sz="1400" dirty="0">
              <a:latin typeface="+mn-lt"/>
            </a:endParaRPr>
          </a:p>
        </p:txBody>
      </p:sp>
      <p:sp>
        <p:nvSpPr>
          <p:cNvPr id="155" name="Freeform 154"/>
          <p:cNvSpPr/>
          <p:nvPr/>
        </p:nvSpPr>
        <p:spPr bwMode="auto">
          <a:xfrm>
            <a:off x="7711070" y="1626620"/>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159" name="Straight Arrow Connector 158"/>
          <p:cNvCxnSpPr/>
          <p:nvPr/>
        </p:nvCxnSpPr>
        <p:spPr bwMode="auto">
          <a:xfrm>
            <a:off x="5938035" y="1377916"/>
            <a:ext cx="1245951" cy="458461"/>
          </a:xfrm>
          <a:prstGeom prst="straightConnector1">
            <a:avLst/>
          </a:prstGeom>
          <a:solidFill>
            <a:schemeClr val="accent1"/>
          </a:solidFill>
          <a:ln w="12700" cap="flat" cmpd="sng" algn="ctr">
            <a:solidFill>
              <a:schemeClr val="tx1"/>
            </a:solidFill>
            <a:prstDash val="solid"/>
            <a:round/>
            <a:headEnd type="none" w="sm" len="sm"/>
            <a:tailEnd type="none"/>
          </a:ln>
          <a:effectLst/>
        </p:spPr>
      </p:cxnSp>
      <p:sp>
        <p:nvSpPr>
          <p:cNvPr id="170" name="TextBox 169"/>
          <p:cNvSpPr txBox="1"/>
          <p:nvPr/>
        </p:nvSpPr>
        <p:spPr>
          <a:xfrm>
            <a:off x="6401568" y="1473924"/>
            <a:ext cx="222404" cy="215444"/>
          </a:xfrm>
          <a:prstGeom prst="rect">
            <a:avLst/>
          </a:prstGeom>
          <a:solidFill>
            <a:schemeClr val="bg1"/>
          </a:solidFill>
        </p:spPr>
        <p:txBody>
          <a:bodyPr wrap="none" lIns="0" tIns="0" rIns="0" bIns="0" rtlCol="0" anchor="ctr">
            <a:spAutoFit/>
          </a:bodyPr>
          <a:lstStyle/>
          <a:p>
            <a:pPr algn="ctr"/>
            <a:r>
              <a:rPr lang="en-US" sz="1400" dirty="0" smtClean="0">
                <a:latin typeface="+mn-lt"/>
              </a:rPr>
              <a:t>P1</a:t>
            </a:r>
            <a:endParaRPr lang="en-US" sz="1400" dirty="0">
              <a:latin typeface="+mn-lt"/>
            </a:endParaRPr>
          </a:p>
        </p:txBody>
      </p:sp>
      <p:sp>
        <p:nvSpPr>
          <p:cNvPr id="171" name="TextBox 170"/>
          <p:cNvSpPr txBox="1"/>
          <p:nvPr/>
        </p:nvSpPr>
        <p:spPr>
          <a:xfrm>
            <a:off x="6409277" y="1683322"/>
            <a:ext cx="222404" cy="215444"/>
          </a:xfrm>
          <a:prstGeom prst="rect">
            <a:avLst/>
          </a:prstGeom>
          <a:solidFill>
            <a:srgbClr val="FFFFFF"/>
          </a:solidFill>
        </p:spPr>
        <p:txBody>
          <a:bodyPr wrap="none" lIns="0" tIns="0" rIns="0" bIns="0" rtlCol="0" anchor="ctr">
            <a:spAutoFit/>
          </a:bodyPr>
          <a:lstStyle/>
          <a:p>
            <a:pPr algn="ctr"/>
            <a:r>
              <a:rPr lang="en-US" sz="1400" dirty="0" smtClean="0">
                <a:latin typeface="+mn-lt"/>
              </a:rPr>
              <a:t>P2</a:t>
            </a:r>
            <a:endParaRPr lang="en-US" sz="1400" dirty="0">
              <a:latin typeface="+mn-lt"/>
            </a:endParaRPr>
          </a:p>
        </p:txBody>
      </p:sp>
      <p:sp>
        <p:nvSpPr>
          <p:cNvPr id="173" name="TextBox 172"/>
          <p:cNvSpPr txBox="1"/>
          <p:nvPr/>
        </p:nvSpPr>
        <p:spPr>
          <a:xfrm>
            <a:off x="7112019" y="1729931"/>
            <a:ext cx="153888" cy="215444"/>
          </a:xfrm>
          <a:prstGeom prst="rect">
            <a:avLst/>
          </a:prstGeom>
          <a:noFill/>
        </p:spPr>
        <p:txBody>
          <a:bodyPr wrap="none" lIns="0" tIns="0" rIns="0" bIns="0" rtlCol="0" anchor="ctr">
            <a:spAutoFit/>
          </a:bodyPr>
          <a:lstStyle/>
          <a:p>
            <a:pPr algn="ctr"/>
            <a:r>
              <a:rPr lang="en-US" sz="1400" dirty="0" smtClean="0">
                <a:latin typeface="Zapf Dingbats"/>
                <a:ea typeface="Zapf Dingbats"/>
                <a:cs typeface="Zapf Dingbats"/>
              </a:rPr>
              <a:t>✕</a:t>
            </a:r>
            <a:endParaRPr lang="en-US" sz="1400" dirty="0">
              <a:latin typeface="+mn-lt"/>
            </a:endParaRPr>
          </a:p>
        </p:txBody>
      </p:sp>
      <p:sp>
        <p:nvSpPr>
          <p:cNvPr id="193" name="Left Bracket 192"/>
          <p:cNvSpPr/>
          <p:nvPr/>
        </p:nvSpPr>
        <p:spPr bwMode="auto">
          <a:xfrm>
            <a:off x="5815607" y="1375199"/>
            <a:ext cx="90772" cy="1332850"/>
          </a:xfrm>
          <a:prstGeom prst="leftBracke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94" name="TextBox 193"/>
          <p:cNvSpPr txBox="1"/>
          <p:nvPr/>
        </p:nvSpPr>
        <p:spPr>
          <a:xfrm rot="16200000">
            <a:off x="5277000" y="1882235"/>
            <a:ext cx="795089" cy="246221"/>
          </a:xfrm>
          <a:prstGeom prst="rect">
            <a:avLst/>
          </a:prstGeom>
          <a:noFill/>
        </p:spPr>
        <p:txBody>
          <a:bodyPr wrap="square" lIns="0" tIns="0" rIns="0" bIns="0" rtlCol="0" anchor="ctr">
            <a:spAutoFit/>
          </a:bodyPr>
          <a:lstStyle/>
          <a:p>
            <a:pPr algn="ctr"/>
            <a:r>
              <a:rPr lang="en-US" sz="1600" dirty="0" smtClean="0">
                <a:latin typeface="+mn-lt"/>
              </a:rPr>
              <a:t>timeout</a:t>
            </a:r>
            <a:endParaRPr lang="en-US" sz="1600" dirty="0">
              <a:latin typeface="+mn-lt"/>
            </a:endParaRPr>
          </a:p>
        </p:txBody>
      </p:sp>
      <p:sp>
        <p:nvSpPr>
          <p:cNvPr id="95" name="Content Placeholder 6"/>
          <p:cNvSpPr>
            <a:spLocks noGrp="1"/>
          </p:cNvSpPr>
          <p:nvPr>
            <p:ph idx="1"/>
          </p:nvPr>
        </p:nvSpPr>
        <p:spPr>
          <a:xfrm>
            <a:off x="90488" y="1715288"/>
            <a:ext cx="4583112" cy="6057112"/>
          </a:xfrm>
        </p:spPr>
        <p:txBody>
          <a:bodyPr/>
          <a:lstStyle/>
          <a:p>
            <a:pPr marL="344488" indent="-344488">
              <a:buClr>
                <a:schemeClr val="tx1"/>
              </a:buClr>
              <a:buFont typeface="+mj-lt"/>
              <a:buAutoNum type="arabicPeriod"/>
            </a:pPr>
            <a:r>
              <a:rPr lang="en-US" sz="2200" dirty="0" smtClean="0"/>
              <a:t>Draw a time-space diagram for the go-back-</a:t>
            </a:r>
            <a:r>
              <a:rPr lang="en-US" sz="2200" i="1" dirty="0" smtClean="0"/>
              <a:t>N</a:t>
            </a:r>
            <a:r>
              <a:rPr lang="en-US" sz="2200" dirty="0" smtClean="0"/>
              <a:t> protocol with </a:t>
            </a:r>
            <a:r>
              <a:rPr lang="en-US" sz="2200" i="1" dirty="0"/>
              <a:t>N</a:t>
            </a:r>
            <a:r>
              <a:rPr lang="en-US" sz="2200" dirty="0" smtClean="0"/>
              <a:t>=3, </a:t>
            </a:r>
            <a:r>
              <a:rPr lang="en-US" sz="2200" i="1" dirty="0"/>
              <a:t>S</a:t>
            </a:r>
            <a:r>
              <a:rPr lang="en-US" sz="2200" dirty="0" smtClean="0"/>
              <a:t>=6, assuming that five packets are sent, and the second and fifth packets are lost the first time they are sent. Show the states of the sender and receiver.</a:t>
            </a:r>
          </a:p>
          <a:p>
            <a:pPr marL="0" indent="0">
              <a:buClr>
                <a:schemeClr val="tx1"/>
              </a:buClr>
              <a:buNone/>
            </a:pPr>
            <a:r>
              <a:rPr lang="en-US" sz="2200" dirty="0" smtClean="0"/>
              <a:t>Sender: (</a:t>
            </a:r>
            <a:r>
              <a:rPr lang="en-US" sz="2200" dirty="0" err="1" smtClean="0"/>
              <a:t>ack</a:t>
            </a:r>
            <a:r>
              <a:rPr lang="en-US" sz="2200" dirty="0" smtClean="0"/>
              <a:t>-waiting, </a:t>
            </a:r>
            <a:r>
              <a:rPr lang="en-US" sz="2200" dirty="0" err="1" smtClean="0"/>
              <a:t>nxt_pkt</a:t>
            </a:r>
            <a:r>
              <a:rPr lang="en-US" sz="2200" dirty="0" smtClean="0"/>
              <a:t>)</a:t>
            </a:r>
          </a:p>
          <a:p>
            <a:pPr marL="0" indent="0">
              <a:buClr>
                <a:schemeClr val="tx1"/>
              </a:buClr>
              <a:buNone/>
            </a:pPr>
            <a:r>
              <a:rPr lang="en-US" sz="2200" dirty="0" smtClean="0"/>
              <a:t>Receiver: (</a:t>
            </a:r>
            <a:r>
              <a:rPr lang="en-US" sz="2200" dirty="0" err="1" smtClean="0"/>
              <a:t>expecting_pkt</a:t>
            </a:r>
            <a:r>
              <a:rPr lang="en-US" sz="2200" dirty="0" smtClean="0"/>
              <a:t>)</a:t>
            </a:r>
            <a:endParaRPr lang="en-US" sz="2200" dirty="0"/>
          </a:p>
          <a:p>
            <a:pPr marL="0" indent="0">
              <a:buClr>
                <a:schemeClr val="tx1"/>
              </a:buClr>
              <a:buNone/>
            </a:pPr>
            <a:r>
              <a:rPr lang="en-US" sz="2200" i="1" dirty="0" smtClean="0"/>
              <a:t>Sender state starts at (0,0) and eventually ends at (5,5) when </a:t>
            </a:r>
            <a:r>
              <a:rPr lang="en-US" sz="2200" i="1" dirty="0" err="1" smtClean="0"/>
              <a:t>ack</a:t>
            </a:r>
            <a:r>
              <a:rPr lang="en-US" sz="2200" i="1" dirty="0" smtClean="0"/>
              <a:t> for P4 is received.</a:t>
            </a:r>
          </a:p>
          <a:p>
            <a:pPr marL="0" indent="0">
              <a:buClr>
                <a:schemeClr val="tx1"/>
              </a:buClr>
              <a:buNone/>
            </a:pPr>
            <a:r>
              <a:rPr lang="en-US" sz="2200" i="1" dirty="0" smtClean="0"/>
              <a:t>Receiver state starts at 0 and ends at 5</a:t>
            </a:r>
            <a:endParaRPr lang="en-US" sz="2200" i="1" dirty="0"/>
          </a:p>
        </p:txBody>
      </p:sp>
      <p:cxnSp>
        <p:nvCxnSpPr>
          <p:cNvPr id="110" name="Straight Arrow Connector 109"/>
          <p:cNvCxnSpPr/>
          <p:nvPr/>
        </p:nvCxnSpPr>
        <p:spPr bwMode="auto">
          <a:xfrm>
            <a:off x="5910863" y="4061605"/>
            <a:ext cx="1328493" cy="497838"/>
          </a:xfrm>
          <a:prstGeom prst="straightConnector1">
            <a:avLst/>
          </a:prstGeom>
          <a:solidFill>
            <a:schemeClr val="accent1"/>
          </a:solidFill>
          <a:ln w="12700" cap="flat" cmpd="sng" algn="ctr">
            <a:solidFill>
              <a:schemeClr val="tx1"/>
            </a:solidFill>
            <a:prstDash val="solid"/>
            <a:round/>
            <a:headEnd type="none" w="med" len="med"/>
            <a:tailEnd type="none" w="med" len="med"/>
          </a:ln>
          <a:effectLst/>
        </p:spPr>
      </p:cxnSp>
      <p:sp>
        <p:nvSpPr>
          <p:cNvPr id="114" name="TextBox 113"/>
          <p:cNvSpPr txBox="1"/>
          <p:nvPr/>
        </p:nvSpPr>
        <p:spPr>
          <a:xfrm>
            <a:off x="7162331" y="4430919"/>
            <a:ext cx="158726" cy="215444"/>
          </a:xfrm>
          <a:prstGeom prst="rect">
            <a:avLst/>
          </a:prstGeom>
          <a:noFill/>
        </p:spPr>
        <p:txBody>
          <a:bodyPr wrap="square" lIns="0" tIns="0" rIns="0" bIns="0" rtlCol="0" anchor="ctr">
            <a:spAutoFit/>
          </a:bodyPr>
          <a:lstStyle/>
          <a:p>
            <a:pPr algn="ctr"/>
            <a:r>
              <a:rPr lang="en-US" sz="1400" dirty="0" smtClean="0">
                <a:latin typeface="Zapf Dingbats"/>
                <a:ea typeface="Zapf Dingbats"/>
                <a:cs typeface="Zapf Dingbats"/>
              </a:rPr>
              <a:t>✕</a:t>
            </a:r>
            <a:endParaRPr lang="en-US" sz="1400" dirty="0">
              <a:latin typeface="+mn-lt"/>
            </a:endParaRPr>
          </a:p>
        </p:txBody>
      </p:sp>
      <p:sp>
        <p:nvSpPr>
          <p:cNvPr id="122" name="TextBox 121"/>
          <p:cNvSpPr txBox="1"/>
          <p:nvPr/>
        </p:nvSpPr>
        <p:spPr>
          <a:xfrm rot="16200000">
            <a:off x="5289700" y="4570553"/>
            <a:ext cx="795089" cy="246221"/>
          </a:xfrm>
          <a:prstGeom prst="rect">
            <a:avLst/>
          </a:prstGeom>
          <a:noFill/>
        </p:spPr>
        <p:txBody>
          <a:bodyPr wrap="square" lIns="0" tIns="0" rIns="0" bIns="0" rtlCol="0" anchor="ctr">
            <a:spAutoFit/>
          </a:bodyPr>
          <a:lstStyle/>
          <a:p>
            <a:pPr algn="ctr"/>
            <a:r>
              <a:rPr lang="en-US" sz="1600" dirty="0" smtClean="0">
                <a:latin typeface="+mn-lt"/>
              </a:rPr>
              <a:t>timeout</a:t>
            </a:r>
            <a:endParaRPr lang="en-US" sz="1600" dirty="0">
              <a:latin typeface="+mn-lt"/>
            </a:endParaRPr>
          </a:p>
        </p:txBody>
      </p:sp>
      <p:sp>
        <p:nvSpPr>
          <p:cNvPr id="123" name="Freeform 122"/>
          <p:cNvSpPr/>
          <p:nvPr/>
        </p:nvSpPr>
        <p:spPr bwMode="auto">
          <a:xfrm>
            <a:off x="7718586" y="3141797"/>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24" name="Freeform 123"/>
          <p:cNvSpPr/>
          <p:nvPr/>
        </p:nvSpPr>
        <p:spPr bwMode="auto">
          <a:xfrm>
            <a:off x="7715735" y="3355364"/>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25" name="Freeform 124"/>
          <p:cNvSpPr/>
          <p:nvPr/>
        </p:nvSpPr>
        <p:spPr bwMode="auto">
          <a:xfrm>
            <a:off x="7712884" y="3563748"/>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26" name="Freeform 125"/>
          <p:cNvSpPr/>
          <p:nvPr/>
        </p:nvSpPr>
        <p:spPr bwMode="auto">
          <a:xfrm>
            <a:off x="7720400" y="5861651"/>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7" name="TextBox 6"/>
          <p:cNvSpPr txBox="1"/>
          <p:nvPr/>
        </p:nvSpPr>
        <p:spPr>
          <a:xfrm>
            <a:off x="8219645" y="978394"/>
            <a:ext cx="252476" cy="369332"/>
          </a:xfrm>
          <a:prstGeom prst="rect">
            <a:avLst/>
          </a:prstGeom>
          <a:noFill/>
        </p:spPr>
        <p:txBody>
          <a:bodyPr wrap="square" rtlCol="0">
            <a:spAutoFit/>
          </a:bodyPr>
          <a:lstStyle/>
          <a:p>
            <a:r>
              <a:rPr lang="en-US" dirty="0" smtClean="0"/>
              <a:t>0</a:t>
            </a:r>
            <a:endParaRPr lang="en-US" dirty="0"/>
          </a:p>
        </p:txBody>
      </p:sp>
      <p:sp>
        <p:nvSpPr>
          <p:cNvPr id="127" name="TextBox 126"/>
          <p:cNvSpPr txBox="1"/>
          <p:nvPr/>
        </p:nvSpPr>
        <p:spPr>
          <a:xfrm>
            <a:off x="8287035" y="2119079"/>
            <a:ext cx="252476" cy="369332"/>
          </a:xfrm>
          <a:prstGeom prst="rect">
            <a:avLst/>
          </a:prstGeom>
          <a:noFill/>
        </p:spPr>
        <p:txBody>
          <a:bodyPr wrap="square" rtlCol="0">
            <a:spAutoFit/>
          </a:bodyPr>
          <a:lstStyle/>
          <a:p>
            <a:r>
              <a:rPr lang="en-US" dirty="0" smtClean="0"/>
              <a:t>1</a:t>
            </a:r>
            <a:endParaRPr lang="en-US" dirty="0"/>
          </a:p>
        </p:txBody>
      </p:sp>
      <p:sp>
        <p:nvSpPr>
          <p:cNvPr id="130" name="TextBox 129"/>
          <p:cNvSpPr txBox="1"/>
          <p:nvPr/>
        </p:nvSpPr>
        <p:spPr>
          <a:xfrm>
            <a:off x="8351288" y="3210416"/>
            <a:ext cx="252476" cy="369332"/>
          </a:xfrm>
          <a:prstGeom prst="rect">
            <a:avLst/>
          </a:prstGeom>
          <a:noFill/>
        </p:spPr>
        <p:txBody>
          <a:bodyPr wrap="square" rtlCol="0">
            <a:spAutoFit/>
          </a:bodyPr>
          <a:lstStyle/>
          <a:p>
            <a:r>
              <a:rPr lang="en-US" dirty="0" smtClean="0"/>
              <a:t>2</a:t>
            </a:r>
            <a:endParaRPr lang="en-US" dirty="0"/>
          </a:p>
        </p:txBody>
      </p:sp>
      <p:sp>
        <p:nvSpPr>
          <p:cNvPr id="131" name="TextBox 130"/>
          <p:cNvSpPr txBox="1"/>
          <p:nvPr/>
        </p:nvSpPr>
        <p:spPr>
          <a:xfrm>
            <a:off x="8377100" y="3502951"/>
            <a:ext cx="252476" cy="369332"/>
          </a:xfrm>
          <a:prstGeom prst="rect">
            <a:avLst/>
          </a:prstGeom>
          <a:noFill/>
        </p:spPr>
        <p:txBody>
          <a:bodyPr wrap="square" rtlCol="0">
            <a:spAutoFit/>
          </a:bodyPr>
          <a:lstStyle/>
          <a:p>
            <a:r>
              <a:rPr lang="en-US" dirty="0" smtClean="0"/>
              <a:t>3</a:t>
            </a:r>
            <a:endParaRPr lang="en-US" dirty="0"/>
          </a:p>
        </p:txBody>
      </p:sp>
      <p:sp>
        <p:nvSpPr>
          <p:cNvPr id="132" name="TextBox 131"/>
          <p:cNvSpPr txBox="1"/>
          <p:nvPr/>
        </p:nvSpPr>
        <p:spPr>
          <a:xfrm>
            <a:off x="8355195" y="4801605"/>
            <a:ext cx="252476" cy="369332"/>
          </a:xfrm>
          <a:prstGeom prst="rect">
            <a:avLst/>
          </a:prstGeom>
          <a:noFill/>
        </p:spPr>
        <p:txBody>
          <a:bodyPr wrap="square" rtlCol="0">
            <a:spAutoFit/>
          </a:bodyPr>
          <a:lstStyle/>
          <a:p>
            <a:r>
              <a:rPr lang="en-US" dirty="0" smtClean="0"/>
              <a:t>4</a:t>
            </a:r>
            <a:endParaRPr lang="en-US" dirty="0"/>
          </a:p>
        </p:txBody>
      </p:sp>
      <p:sp>
        <p:nvSpPr>
          <p:cNvPr id="134" name="TextBox 133"/>
          <p:cNvSpPr txBox="1"/>
          <p:nvPr/>
        </p:nvSpPr>
        <p:spPr>
          <a:xfrm>
            <a:off x="4918050" y="747648"/>
            <a:ext cx="648013" cy="369332"/>
          </a:xfrm>
          <a:prstGeom prst="rect">
            <a:avLst/>
          </a:prstGeom>
          <a:noFill/>
        </p:spPr>
        <p:txBody>
          <a:bodyPr wrap="square" rtlCol="0">
            <a:spAutoFit/>
          </a:bodyPr>
          <a:lstStyle/>
          <a:p>
            <a:r>
              <a:rPr lang="en-US" dirty="0" smtClean="0"/>
              <a:t>(0,0)</a:t>
            </a:r>
            <a:endParaRPr lang="en-US" dirty="0"/>
          </a:p>
        </p:txBody>
      </p:sp>
      <p:sp>
        <p:nvSpPr>
          <p:cNvPr id="136" name="TextBox 135"/>
          <p:cNvSpPr txBox="1"/>
          <p:nvPr/>
        </p:nvSpPr>
        <p:spPr>
          <a:xfrm>
            <a:off x="4942513" y="1267355"/>
            <a:ext cx="648013" cy="369332"/>
          </a:xfrm>
          <a:prstGeom prst="rect">
            <a:avLst/>
          </a:prstGeom>
          <a:noFill/>
        </p:spPr>
        <p:txBody>
          <a:bodyPr wrap="square" rtlCol="0">
            <a:spAutoFit/>
          </a:bodyPr>
          <a:lstStyle/>
          <a:p>
            <a:r>
              <a:rPr lang="en-US" dirty="0" smtClean="0"/>
              <a:t>(0,2)</a:t>
            </a:r>
            <a:endParaRPr lang="en-US" dirty="0"/>
          </a:p>
        </p:txBody>
      </p:sp>
      <p:sp>
        <p:nvSpPr>
          <p:cNvPr id="137" name="TextBox 136"/>
          <p:cNvSpPr txBox="1"/>
          <p:nvPr/>
        </p:nvSpPr>
        <p:spPr>
          <a:xfrm>
            <a:off x="4950111" y="1617704"/>
            <a:ext cx="648013" cy="369332"/>
          </a:xfrm>
          <a:prstGeom prst="rect">
            <a:avLst/>
          </a:prstGeom>
          <a:noFill/>
        </p:spPr>
        <p:txBody>
          <a:bodyPr wrap="square" rtlCol="0">
            <a:spAutoFit/>
          </a:bodyPr>
          <a:lstStyle/>
          <a:p>
            <a:r>
              <a:rPr lang="en-US" dirty="0" smtClean="0"/>
              <a:t>(0,3)</a:t>
            </a:r>
            <a:endParaRPr lang="en-US" dirty="0"/>
          </a:p>
        </p:txBody>
      </p:sp>
      <p:sp>
        <p:nvSpPr>
          <p:cNvPr id="142" name="TextBox 141"/>
          <p:cNvSpPr txBox="1"/>
          <p:nvPr/>
        </p:nvSpPr>
        <p:spPr>
          <a:xfrm>
            <a:off x="4973119" y="2412651"/>
            <a:ext cx="648013" cy="369332"/>
          </a:xfrm>
          <a:prstGeom prst="rect">
            <a:avLst/>
          </a:prstGeom>
          <a:noFill/>
        </p:spPr>
        <p:txBody>
          <a:bodyPr wrap="square" rtlCol="0">
            <a:spAutoFit/>
          </a:bodyPr>
          <a:lstStyle/>
          <a:p>
            <a:r>
              <a:rPr lang="en-US" dirty="0" smtClean="0"/>
              <a:t>(1,4)</a:t>
            </a:r>
            <a:endParaRPr lang="en-US" dirty="0"/>
          </a:p>
        </p:txBody>
      </p:sp>
      <p:sp>
        <p:nvSpPr>
          <p:cNvPr id="145" name="TextBox 144"/>
          <p:cNvSpPr txBox="1"/>
          <p:nvPr/>
        </p:nvSpPr>
        <p:spPr>
          <a:xfrm>
            <a:off x="4968516" y="3737134"/>
            <a:ext cx="648013" cy="338554"/>
          </a:xfrm>
          <a:prstGeom prst="rect">
            <a:avLst/>
          </a:prstGeom>
          <a:noFill/>
        </p:spPr>
        <p:txBody>
          <a:bodyPr wrap="square" rtlCol="0">
            <a:spAutoFit/>
          </a:bodyPr>
          <a:lstStyle/>
          <a:p>
            <a:r>
              <a:rPr lang="en-US" sz="1600" dirty="0" smtClean="0"/>
              <a:t>(1,4)</a:t>
            </a:r>
            <a:endParaRPr lang="en-US" sz="1600" dirty="0"/>
          </a:p>
        </p:txBody>
      </p:sp>
      <p:sp>
        <p:nvSpPr>
          <p:cNvPr id="146" name="TextBox 145"/>
          <p:cNvSpPr txBox="1"/>
          <p:nvPr/>
        </p:nvSpPr>
        <p:spPr>
          <a:xfrm>
            <a:off x="4973118" y="3940518"/>
            <a:ext cx="648013" cy="338554"/>
          </a:xfrm>
          <a:prstGeom prst="rect">
            <a:avLst/>
          </a:prstGeom>
          <a:noFill/>
        </p:spPr>
        <p:txBody>
          <a:bodyPr wrap="square" rtlCol="0">
            <a:spAutoFit/>
          </a:bodyPr>
          <a:lstStyle/>
          <a:p>
            <a:r>
              <a:rPr lang="en-US" sz="1600" dirty="0" smtClean="0"/>
              <a:t>(2,5)</a:t>
            </a:r>
            <a:endParaRPr lang="en-US" sz="1600" dirty="0"/>
          </a:p>
        </p:txBody>
      </p:sp>
      <p:sp>
        <p:nvSpPr>
          <p:cNvPr id="156" name="TextBox 155"/>
          <p:cNvSpPr txBox="1"/>
          <p:nvPr/>
        </p:nvSpPr>
        <p:spPr>
          <a:xfrm>
            <a:off x="4991524" y="4163412"/>
            <a:ext cx="648013" cy="338554"/>
          </a:xfrm>
          <a:prstGeom prst="rect">
            <a:avLst/>
          </a:prstGeom>
          <a:noFill/>
        </p:spPr>
        <p:txBody>
          <a:bodyPr wrap="square" rtlCol="0">
            <a:spAutoFit/>
          </a:bodyPr>
          <a:lstStyle/>
          <a:p>
            <a:r>
              <a:rPr lang="en-US" sz="1600" dirty="0" smtClean="0"/>
              <a:t>(3,5)</a:t>
            </a:r>
            <a:endParaRPr lang="en-US" sz="1600" dirty="0"/>
          </a:p>
        </p:txBody>
      </p:sp>
      <p:sp>
        <p:nvSpPr>
          <p:cNvPr id="157" name="TextBox 156"/>
          <p:cNvSpPr txBox="1"/>
          <p:nvPr/>
        </p:nvSpPr>
        <p:spPr>
          <a:xfrm>
            <a:off x="4996125" y="4395509"/>
            <a:ext cx="648013" cy="338554"/>
          </a:xfrm>
          <a:prstGeom prst="rect">
            <a:avLst/>
          </a:prstGeom>
          <a:noFill/>
        </p:spPr>
        <p:txBody>
          <a:bodyPr wrap="square" rtlCol="0">
            <a:spAutoFit/>
          </a:bodyPr>
          <a:lstStyle/>
          <a:p>
            <a:r>
              <a:rPr lang="en-US" sz="1600" dirty="0" smtClean="0"/>
              <a:t>(4,5)</a:t>
            </a:r>
            <a:endParaRPr lang="en-US" sz="1600" dirty="0"/>
          </a:p>
        </p:txBody>
      </p:sp>
      <p:cxnSp>
        <p:nvCxnSpPr>
          <p:cNvPr id="65" name="Straight Arrow Connector 64"/>
          <p:cNvCxnSpPr/>
          <p:nvPr/>
        </p:nvCxnSpPr>
        <p:spPr bwMode="auto">
          <a:xfrm>
            <a:off x="5944323" y="1563716"/>
            <a:ext cx="1794984" cy="67537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6" name="Straight Arrow Connector 65"/>
          <p:cNvCxnSpPr/>
          <p:nvPr/>
        </p:nvCxnSpPr>
        <p:spPr bwMode="auto">
          <a:xfrm flipH="1">
            <a:off x="5911680" y="1841453"/>
            <a:ext cx="1794984" cy="67537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8" name="Straight Arrow Connector 67"/>
          <p:cNvCxnSpPr/>
          <p:nvPr/>
        </p:nvCxnSpPr>
        <p:spPr bwMode="auto">
          <a:xfrm flipH="1">
            <a:off x="5904748" y="2256291"/>
            <a:ext cx="1794984" cy="67537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69" name="TextBox 68"/>
          <p:cNvSpPr txBox="1"/>
          <p:nvPr/>
        </p:nvSpPr>
        <p:spPr>
          <a:xfrm>
            <a:off x="6758304" y="2067825"/>
            <a:ext cx="249693" cy="215444"/>
          </a:xfrm>
          <a:prstGeom prst="rect">
            <a:avLst/>
          </a:prstGeom>
          <a:solidFill>
            <a:srgbClr val="FFFFFF"/>
          </a:solidFill>
        </p:spPr>
        <p:txBody>
          <a:bodyPr wrap="none" lIns="0" tIns="0" rIns="0" bIns="0" rtlCol="0" anchor="ctr">
            <a:spAutoFit/>
          </a:bodyPr>
          <a:lstStyle/>
          <a:p>
            <a:pPr algn="ctr"/>
            <a:r>
              <a:rPr lang="en-US" sz="1400" dirty="0" smtClean="0">
                <a:latin typeface="+mn-lt"/>
              </a:rPr>
              <a:t>A0</a:t>
            </a:r>
            <a:endParaRPr lang="en-US" sz="1400" dirty="0">
              <a:latin typeface="+mn-lt"/>
            </a:endParaRPr>
          </a:p>
        </p:txBody>
      </p:sp>
      <p:sp>
        <p:nvSpPr>
          <p:cNvPr id="70" name="TextBox 69"/>
          <p:cNvSpPr txBox="1"/>
          <p:nvPr/>
        </p:nvSpPr>
        <p:spPr>
          <a:xfrm>
            <a:off x="6756059" y="2426427"/>
            <a:ext cx="249693" cy="215444"/>
          </a:xfrm>
          <a:prstGeom prst="rect">
            <a:avLst/>
          </a:prstGeom>
          <a:solidFill>
            <a:srgbClr val="FFFFFF"/>
          </a:solidFill>
        </p:spPr>
        <p:txBody>
          <a:bodyPr wrap="none" lIns="0" tIns="0" rIns="0" bIns="0" rtlCol="0" anchor="ctr">
            <a:spAutoFit/>
          </a:bodyPr>
          <a:lstStyle/>
          <a:p>
            <a:pPr algn="ctr"/>
            <a:r>
              <a:rPr lang="en-US" sz="1400" dirty="0" smtClean="0">
                <a:latin typeface="+mn-lt"/>
              </a:rPr>
              <a:t>A0</a:t>
            </a:r>
            <a:endParaRPr lang="en-US" sz="1400" dirty="0">
              <a:latin typeface="+mn-lt"/>
            </a:endParaRPr>
          </a:p>
        </p:txBody>
      </p:sp>
      <p:cxnSp>
        <p:nvCxnSpPr>
          <p:cNvPr id="71" name="Straight Arrow Connector 70"/>
          <p:cNvCxnSpPr/>
          <p:nvPr/>
        </p:nvCxnSpPr>
        <p:spPr bwMode="auto">
          <a:xfrm>
            <a:off x="5928019" y="2522177"/>
            <a:ext cx="1794984" cy="67537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39" name="TextBox 138"/>
          <p:cNvSpPr txBox="1"/>
          <p:nvPr/>
        </p:nvSpPr>
        <p:spPr>
          <a:xfrm>
            <a:off x="6737619" y="2755165"/>
            <a:ext cx="222404" cy="215444"/>
          </a:xfrm>
          <a:prstGeom prst="rect">
            <a:avLst/>
          </a:prstGeom>
          <a:solidFill>
            <a:schemeClr val="bg1"/>
          </a:solidFill>
        </p:spPr>
        <p:txBody>
          <a:bodyPr wrap="none" lIns="0" tIns="0" rIns="0" bIns="0" rtlCol="0" anchor="ctr">
            <a:spAutoFit/>
          </a:bodyPr>
          <a:lstStyle/>
          <a:p>
            <a:pPr algn="ctr"/>
            <a:r>
              <a:rPr lang="en-US" sz="1400" dirty="0" smtClean="0">
                <a:latin typeface="+mn-lt"/>
              </a:rPr>
              <a:t>P3</a:t>
            </a:r>
            <a:endParaRPr lang="en-US" sz="1400" dirty="0">
              <a:latin typeface="+mn-lt"/>
            </a:endParaRPr>
          </a:p>
        </p:txBody>
      </p:sp>
      <p:cxnSp>
        <p:nvCxnSpPr>
          <p:cNvPr id="72" name="Straight Arrow Connector 71"/>
          <p:cNvCxnSpPr/>
          <p:nvPr/>
        </p:nvCxnSpPr>
        <p:spPr bwMode="auto">
          <a:xfrm flipH="1">
            <a:off x="5907189" y="3210066"/>
            <a:ext cx="1794984" cy="67537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73" name="TextBox 72"/>
          <p:cNvSpPr txBox="1"/>
          <p:nvPr/>
        </p:nvSpPr>
        <p:spPr>
          <a:xfrm>
            <a:off x="6393637" y="3511038"/>
            <a:ext cx="249693" cy="215444"/>
          </a:xfrm>
          <a:prstGeom prst="rect">
            <a:avLst/>
          </a:prstGeom>
          <a:solidFill>
            <a:srgbClr val="FFFFFF"/>
          </a:solidFill>
        </p:spPr>
        <p:txBody>
          <a:bodyPr wrap="none" lIns="0" tIns="0" rIns="0" bIns="0" rtlCol="0" anchor="ctr">
            <a:spAutoFit/>
          </a:bodyPr>
          <a:lstStyle/>
          <a:p>
            <a:pPr algn="ctr"/>
            <a:r>
              <a:rPr lang="en-US" sz="1400" dirty="0" smtClean="0">
                <a:latin typeface="+mn-lt"/>
              </a:rPr>
              <a:t>A0</a:t>
            </a:r>
            <a:endParaRPr lang="en-US" sz="1400" dirty="0">
              <a:latin typeface="+mn-lt"/>
            </a:endParaRPr>
          </a:p>
        </p:txBody>
      </p:sp>
      <p:cxnSp>
        <p:nvCxnSpPr>
          <p:cNvPr id="74" name="Straight Arrow Connector 73"/>
          <p:cNvCxnSpPr/>
          <p:nvPr/>
        </p:nvCxnSpPr>
        <p:spPr bwMode="auto">
          <a:xfrm>
            <a:off x="5925774" y="2688637"/>
            <a:ext cx="1794984" cy="67537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5" name="Straight Arrow Connector 74"/>
          <p:cNvCxnSpPr/>
          <p:nvPr/>
        </p:nvCxnSpPr>
        <p:spPr bwMode="auto">
          <a:xfrm>
            <a:off x="5923529" y="2878529"/>
            <a:ext cx="1794984" cy="67537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6" name="Straight Arrow Connector 75"/>
          <p:cNvCxnSpPr/>
          <p:nvPr/>
        </p:nvCxnSpPr>
        <p:spPr bwMode="auto">
          <a:xfrm>
            <a:off x="5916596" y="3096539"/>
            <a:ext cx="1794984" cy="67537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2" name="TextBox 171"/>
          <p:cNvSpPr txBox="1"/>
          <p:nvPr/>
        </p:nvSpPr>
        <p:spPr>
          <a:xfrm>
            <a:off x="6401568" y="2799636"/>
            <a:ext cx="222404" cy="215444"/>
          </a:xfrm>
          <a:prstGeom prst="rect">
            <a:avLst/>
          </a:prstGeom>
          <a:solidFill>
            <a:schemeClr val="bg1"/>
          </a:solidFill>
        </p:spPr>
        <p:txBody>
          <a:bodyPr wrap="none" lIns="0" tIns="0" rIns="0" bIns="0" rtlCol="0" anchor="ctr">
            <a:spAutoFit/>
          </a:bodyPr>
          <a:lstStyle/>
          <a:p>
            <a:pPr algn="ctr"/>
            <a:r>
              <a:rPr lang="en-US" sz="1400" dirty="0" smtClean="0">
                <a:latin typeface="+mn-lt"/>
              </a:rPr>
              <a:t>P1</a:t>
            </a:r>
            <a:endParaRPr lang="en-US" sz="1400" dirty="0">
              <a:latin typeface="+mn-lt"/>
            </a:endParaRPr>
          </a:p>
        </p:txBody>
      </p:sp>
      <p:sp>
        <p:nvSpPr>
          <p:cNvPr id="97" name="TextBox 96"/>
          <p:cNvSpPr txBox="1"/>
          <p:nvPr/>
        </p:nvSpPr>
        <p:spPr>
          <a:xfrm>
            <a:off x="6392195" y="2994823"/>
            <a:ext cx="222404" cy="215444"/>
          </a:xfrm>
          <a:prstGeom prst="rect">
            <a:avLst/>
          </a:prstGeom>
          <a:solidFill>
            <a:schemeClr val="bg1"/>
          </a:solidFill>
        </p:spPr>
        <p:txBody>
          <a:bodyPr wrap="none" lIns="0" tIns="0" rIns="0" bIns="0" rtlCol="0" anchor="ctr">
            <a:spAutoFit/>
          </a:bodyPr>
          <a:lstStyle/>
          <a:p>
            <a:pPr algn="ctr"/>
            <a:r>
              <a:rPr lang="en-US" sz="1400" dirty="0" smtClean="0">
                <a:latin typeface="+mn-lt"/>
              </a:rPr>
              <a:t>P2</a:t>
            </a:r>
            <a:endParaRPr lang="en-US" sz="1400" dirty="0">
              <a:latin typeface="+mn-lt"/>
            </a:endParaRPr>
          </a:p>
        </p:txBody>
      </p:sp>
      <p:sp>
        <p:nvSpPr>
          <p:cNvPr id="99" name="TextBox 98"/>
          <p:cNvSpPr txBox="1"/>
          <p:nvPr/>
        </p:nvSpPr>
        <p:spPr>
          <a:xfrm>
            <a:off x="6401568" y="3193336"/>
            <a:ext cx="222404" cy="215444"/>
          </a:xfrm>
          <a:prstGeom prst="rect">
            <a:avLst/>
          </a:prstGeom>
          <a:solidFill>
            <a:schemeClr val="bg1"/>
          </a:solidFill>
        </p:spPr>
        <p:txBody>
          <a:bodyPr wrap="none" lIns="0" tIns="0" rIns="0" bIns="0" rtlCol="0" anchor="ctr">
            <a:spAutoFit/>
          </a:bodyPr>
          <a:lstStyle/>
          <a:p>
            <a:pPr algn="ctr"/>
            <a:r>
              <a:rPr lang="en-US" sz="1400" dirty="0" smtClean="0">
                <a:latin typeface="+mn-lt"/>
              </a:rPr>
              <a:t>P3</a:t>
            </a:r>
            <a:endParaRPr lang="en-US" sz="1400" dirty="0">
              <a:latin typeface="+mn-lt"/>
            </a:endParaRPr>
          </a:p>
        </p:txBody>
      </p:sp>
      <p:cxnSp>
        <p:nvCxnSpPr>
          <p:cNvPr id="77" name="Straight Arrow Connector 76"/>
          <p:cNvCxnSpPr/>
          <p:nvPr/>
        </p:nvCxnSpPr>
        <p:spPr bwMode="auto">
          <a:xfrm flipH="1">
            <a:off x="5909629" y="3381211"/>
            <a:ext cx="1794984" cy="67537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8" name="Straight Arrow Connector 77"/>
          <p:cNvCxnSpPr/>
          <p:nvPr/>
        </p:nvCxnSpPr>
        <p:spPr bwMode="auto">
          <a:xfrm flipH="1">
            <a:off x="5907383" y="3552357"/>
            <a:ext cx="1794984" cy="67537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9" name="Straight Arrow Connector 78"/>
          <p:cNvCxnSpPr/>
          <p:nvPr/>
        </p:nvCxnSpPr>
        <p:spPr bwMode="auto">
          <a:xfrm flipH="1">
            <a:off x="5900452" y="3775053"/>
            <a:ext cx="1794984" cy="67537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81" name="TextBox 80"/>
          <p:cNvSpPr txBox="1"/>
          <p:nvPr/>
        </p:nvSpPr>
        <p:spPr>
          <a:xfrm>
            <a:off x="6403390" y="3718656"/>
            <a:ext cx="249693" cy="215444"/>
          </a:xfrm>
          <a:prstGeom prst="rect">
            <a:avLst/>
          </a:prstGeom>
          <a:solidFill>
            <a:srgbClr val="FFFFFF"/>
          </a:solidFill>
        </p:spPr>
        <p:txBody>
          <a:bodyPr wrap="none" lIns="0" tIns="0" rIns="0" bIns="0" rtlCol="0" anchor="ctr">
            <a:spAutoFit/>
          </a:bodyPr>
          <a:lstStyle/>
          <a:p>
            <a:pPr algn="ctr"/>
            <a:r>
              <a:rPr lang="en-US" sz="1400" dirty="0" smtClean="0">
                <a:latin typeface="+mn-lt"/>
              </a:rPr>
              <a:t>A1</a:t>
            </a:r>
            <a:endParaRPr lang="en-US" sz="1400" dirty="0">
              <a:latin typeface="+mn-lt"/>
            </a:endParaRPr>
          </a:p>
        </p:txBody>
      </p:sp>
      <p:sp>
        <p:nvSpPr>
          <p:cNvPr id="82" name="TextBox 81"/>
          <p:cNvSpPr txBox="1"/>
          <p:nvPr/>
        </p:nvSpPr>
        <p:spPr>
          <a:xfrm>
            <a:off x="6376328" y="3926274"/>
            <a:ext cx="249693" cy="215444"/>
          </a:xfrm>
          <a:prstGeom prst="rect">
            <a:avLst/>
          </a:prstGeom>
          <a:solidFill>
            <a:srgbClr val="FFFFFF"/>
          </a:solidFill>
        </p:spPr>
        <p:txBody>
          <a:bodyPr wrap="none" lIns="0" tIns="0" rIns="0" bIns="0" rtlCol="0" anchor="ctr">
            <a:spAutoFit/>
          </a:bodyPr>
          <a:lstStyle/>
          <a:p>
            <a:pPr algn="ctr"/>
            <a:r>
              <a:rPr lang="en-US" sz="1400" dirty="0" smtClean="0">
                <a:latin typeface="+mn-lt"/>
              </a:rPr>
              <a:t>A2</a:t>
            </a:r>
            <a:endParaRPr lang="en-US" sz="1400" dirty="0">
              <a:latin typeface="+mn-lt"/>
            </a:endParaRPr>
          </a:p>
        </p:txBody>
      </p:sp>
      <p:sp>
        <p:nvSpPr>
          <p:cNvPr id="83" name="TextBox 82"/>
          <p:cNvSpPr txBox="1"/>
          <p:nvPr/>
        </p:nvSpPr>
        <p:spPr>
          <a:xfrm>
            <a:off x="6390683" y="4138491"/>
            <a:ext cx="249693" cy="215444"/>
          </a:xfrm>
          <a:prstGeom prst="rect">
            <a:avLst/>
          </a:prstGeom>
          <a:solidFill>
            <a:srgbClr val="FFFFFF"/>
          </a:solidFill>
        </p:spPr>
        <p:txBody>
          <a:bodyPr wrap="none" lIns="0" tIns="0" rIns="0" bIns="0" rtlCol="0" anchor="ctr">
            <a:spAutoFit/>
          </a:bodyPr>
          <a:lstStyle/>
          <a:p>
            <a:pPr algn="ctr"/>
            <a:r>
              <a:rPr lang="en-US" sz="1400" dirty="0" smtClean="0">
                <a:latin typeface="+mn-lt"/>
              </a:rPr>
              <a:t>A3</a:t>
            </a:r>
            <a:endParaRPr lang="en-US" sz="1400" dirty="0">
              <a:latin typeface="+mn-lt"/>
            </a:endParaRPr>
          </a:p>
        </p:txBody>
      </p:sp>
      <p:sp>
        <p:nvSpPr>
          <p:cNvPr id="85" name="TextBox 84"/>
          <p:cNvSpPr txBox="1"/>
          <p:nvPr/>
        </p:nvSpPr>
        <p:spPr>
          <a:xfrm>
            <a:off x="6784045" y="4344248"/>
            <a:ext cx="222404" cy="215444"/>
          </a:xfrm>
          <a:prstGeom prst="rect">
            <a:avLst/>
          </a:prstGeom>
          <a:solidFill>
            <a:schemeClr val="bg1"/>
          </a:solidFill>
        </p:spPr>
        <p:txBody>
          <a:bodyPr wrap="none" lIns="0" tIns="0" rIns="0" bIns="0" rtlCol="0" anchor="ctr">
            <a:spAutoFit/>
          </a:bodyPr>
          <a:lstStyle/>
          <a:p>
            <a:pPr algn="ctr"/>
            <a:r>
              <a:rPr lang="en-US" sz="1400" dirty="0" smtClean="0">
                <a:latin typeface="+mn-lt"/>
              </a:rPr>
              <a:t>P4</a:t>
            </a:r>
            <a:endParaRPr lang="en-US" sz="1400" dirty="0">
              <a:latin typeface="+mn-lt"/>
            </a:endParaRPr>
          </a:p>
        </p:txBody>
      </p:sp>
      <p:sp>
        <p:nvSpPr>
          <p:cNvPr id="87" name="Left Bracket 86"/>
          <p:cNvSpPr/>
          <p:nvPr/>
        </p:nvSpPr>
        <p:spPr bwMode="auto">
          <a:xfrm>
            <a:off x="5812498" y="4059001"/>
            <a:ext cx="90772" cy="1332850"/>
          </a:xfrm>
          <a:prstGeom prst="leftBracke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88" name="Straight Arrow Connector 87"/>
          <p:cNvCxnSpPr/>
          <p:nvPr/>
        </p:nvCxnSpPr>
        <p:spPr bwMode="auto">
          <a:xfrm>
            <a:off x="5920563" y="5393049"/>
            <a:ext cx="1794984" cy="67537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89" name="TextBox 88"/>
          <p:cNvSpPr txBox="1"/>
          <p:nvPr/>
        </p:nvSpPr>
        <p:spPr>
          <a:xfrm>
            <a:off x="6687626" y="5580054"/>
            <a:ext cx="222404" cy="215444"/>
          </a:xfrm>
          <a:prstGeom prst="rect">
            <a:avLst/>
          </a:prstGeom>
          <a:solidFill>
            <a:schemeClr val="bg1"/>
          </a:solidFill>
        </p:spPr>
        <p:txBody>
          <a:bodyPr wrap="none" lIns="0" tIns="0" rIns="0" bIns="0" rtlCol="0" anchor="ctr">
            <a:spAutoFit/>
          </a:bodyPr>
          <a:lstStyle/>
          <a:p>
            <a:pPr algn="ctr"/>
            <a:r>
              <a:rPr lang="en-US" sz="1400" dirty="0" smtClean="0">
                <a:latin typeface="+mn-lt"/>
              </a:rPr>
              <a:t>P4</a:t>
            </a:r>
            <a:endParaRPr lang="en-US" sz="1400" dirty="0">
              <a:latin typeface="+mn-lt"/>
            </a:endParaRPr>
          </a:p>
        </p:txBody>
      </p:sp>
      <p:cxnSp>
        <p:nvCxnSpPr>
          <p:cNvPr id="90" name="Straight Arrow Connector 89"/>
          <p:cNvCxnSpPr/>
          <p:nvPr/>
        </p:nvCxnSpPr>
        <p:spPr bwMode="auto">
          <a:xfrm flipH="1">
            <a:off x="5902524" y="6073531"/>
            <a:ext cx="1794984" cy="67537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0" name="TextBox 99"/>
          <p:cNvSpPr txBox="1"/>
          <p:nvPr/>
        </p:nvSpPr>
        <p:spPr>
          <a:xfrm>
            <a:off x="6389361" y="6436969"/>
            <a:ext cx="256480" cy="215444"/>
          </a:xfrm>
          <a:prstGeom prst="rect">
            <a:avLst/>
          </a:prstGeom>
          <a:solidFill>
            <a:srgbClr val="FFFFFF"/>
          </a:solidFill>
        </p:spPr>
        <p:txBody>
          <a:bodyPr wrap="none" lIns="0" tIns="0" rIns="0" bIns="0" rtlCol="0" anchor="ctr">
            <a:spAutoFit/>
          </a:bodyPr>
          <a:lstStyle/>
          <a:p>
            <a:pPr algn="ctr"/>
            <a:r>
              <a:rPr lang="en-US" sz="1400" dirty="0" smtClean="0">
                <a:latin typeface="+mn-lt"/>
              </a:rPr>
              <a:t>A4</a:t>
            </a:r>
            <a:endParaRPr lang="en-US" sz="1400" dirty="0">
              <a:latin typeface="+mn-lt"/>
            </a:endParaRPr>
          </a:p>
        </p:txBody>
      </p:sp>
      <p:sp>
        <p:nvSpPr>
          <p:cNvPr id="101" name="TextBox 100"/>
          <p:cNvSpPr txBox="1"/>
          <p:nvPr/>
        </p:nvSpPr>
        <p:spPr>
          <a:xfrm>
            <a:off x="8454677" y="6483348"/>
            <a:ext cx="252476" cy="369332"/>
          </a:xfrm>
          <a:prstGeom prst="rect">
            <a:avLst/>
          </a:prstGeom>
          <a:noFill/>
        </p:spPr>
        <p:txBody>
          <a:bodyPr wrap="square" rtlCol="0">
            <a:spAutoFit/>
          </a:bodyPr>
          <a:lstStyle/>
          <a:p>
            <a:r>
              <a:rPr lang="en-US" dirty="0"/>
              <a:t>5</a:t>
            </a:r>
          </a:p>
        </p:txBody>
      </p:sp>
      <p:sp>
        <p:nvSpPr>
          <p:cNvPr id="102" name="TextBox 101"/>
          <p:cNvSpPr txBox="1"/>
          <p:nvPr/>
        </p:nvSpPr>
        <p:spPr>
          <a:xfrm>
            <a:off x="4927286" y="1024352"/>
            <a:ext cx="648013" cy="369332"/>
          </a:xfrm>
          <a:prstGeom prst="rect">
            <a:avLst/>
          </a:prstGeom>
          <a:noFill/>
        </p:spPr>
        <p:txBody>
          <a:bodyPr wrap="square" rtlCol="0">
            <a:spAutoFit/>
          </a:bodyPr>
          <a:lstStyle/>
          <a:p>
            <a:r>
              <a:rPr lang="en-US" dirty="0" smtClean="0"/>
              <a:t>(0,1)</a:t>
            </a:r>
            <a:endParaRPr lang="en-US" dirty="0"/>
          </a:p>
        </p:txBody>
      </p:sp>
      <p:sp>
        <p:nvSpPr>
          <p:cNvPr id="108" name="TextBox 107"/>
          <p:cNvSpPr txBox="1"/>
          <p:nvPr/>
        </p:nvSpPr>
        <p:spPr>
          <a:xfrm>
            <a:off x="5230988" y="6741499"/>
            <a:ext cx="648013" cy="338554"/>
          </a:xfrm>
          <a:prstGeom prst="rect">
            <a:avLst/>
          </a:prstGeom>
          <a:noFill/>
        </p:spPr>
        <p:txBody>
          <a:bodyPr wrap="square" rtlCol="0">
            <a:spAutoFit/>
          </a:bodyPr>
          <a:lstStyle/>
          <a:p>
            <a:r>
              <a:rPr lang="en-US" sz="1600" dirty="0" smtClean="0"/>
              <a:t>(5,5)</a:t>
            </a:r>
            <a:endParaRPr lang="en-US" sz="1600" dirty="0"/>
          </a:p>
        </p:txBody>
      </p:sp>
    </p:spTree>
    <p:extLst>
      <p:ext uri="{BB962C8B-B14F-4D97-AF65-F5344CB8AC3E}">
        <p14:creationId xmlns="" xmlns:p14="http://schemas.microsoft.com/office/powerpoint/2010/main" val="1451503595"/>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Exercises</a:t>
            </a:r>
            <a:endParaRPr lang="en-US" dirty="0"/>
          </a:p>
        </p:txBody>
      </p:sp>
      <p:sp>
        <p:nvSpPr>
          <p:cNvPr id="7" name="Content Placeholder 6"/>
          <p:cNvSpPr>
            <a:spLocks noGrp="1"/>
          </p:cNvSpPr>
          <p:nvPr>
            <p:ph idx="1"/>
          </p:nvPr>
        </p:nvSpPr>
        <p:spPr>
          <a:xfrm>
            <a:off x="14288" y="1985963"/>
            <a:ext cx="10044112" cy="5786437"/>
          </a:xfrm>
        </p:spPr>
        <p:txBody>
          <a:bodyPr/>
          <a:lstStyle/>
          <a:p>
            <a:pPr marL="457200" indent="-457200">
              <a:buClr>
                <a:schemeClr val="tx1"/>
              </a:buClr>
              <a:buFont typeface="+mj-lt"/>
              <a:buAutoNum type="arabicPeriod" startAt="2"/>
            </a:pPr>
            <a:r>
              <a:rPr lang="en-US" sz="2200" dirty="0" smtClean="0"/>
              <a:t>Consider a link that uses go-back-</a:t>
            </a:r>
            <a:r>
              <a:rPr lang="en-US" sz="2200" i="1" dirty="0" smtClean="0"/>
              <a:t>N</a:t>
            </a:r>
            <a:r>
              <a:rPr lang="en-US" sz="2200" dirty="0" smtClean="0"/>
              <a:t> with </a:t>
            </a:r>
            <a:r>
              <a:rPr lang="en-US" sz="2200" i="1" dirty="0"/>
              <a:t>S</a:t>
            </a:r>
            <a:r>
              <a:rPr lang="en-US" sz="2200" dirty="0" smtClean="0"/>
              <a:t>=10, </a:t>
            </a:r>
            <a:r>
              <a:rPr lang="en-US" sz="2200" i="1" dirty="0"/>
              <a:t>N</a:t>
            </a:r>
            <a:r>
              <a:rPr lang="en-US" sz="2200" dirty="0" smtClean="0"/>
              <a:t>=5. Suppose 4 packets have been sent and 2 </a:t>
            </a:r>
            <a:r>
              <a:rPr lang="en-US" sz="2200" dirty="0" err="1" smtClean="0"/>
              <a:t>acks</a:t>
            </a:r>
            <a:r>
              <a:rPr lang="en-US" sz="2200" dirty="0" smtClean="0"/>
              <a:t> have been received. What is the smallest possible number of packets that could still be in the send buffer? What is the largest number?</a:t>
            </a:r>
          </a:p>
          <a:p>
            <a:pPr marL="344488" indent="-344488">
              <a:buClr>
                <a:schemeClr val="tx1"/>
              </a:buClr>
              <a:buFont typeface="+mj-lt"/>
              <a:buAutoNum type="arabicPeriod" startAt="2"/>
            </a:pPr>
            <a:endParaRPr lang="en-US" sz="2200" dirty="0"/>
          </a:p>
        </p:txBody>
      </p:sp>
      <p:sp>
        <p:nvSpPr>
          <p:cNvPr id="5" name="Slide Number Placeholder 4"/>
          <p:cNvSpPr>
            <a:spLocks noGrp="1"/>
          </p:cNvSpPr>
          <p:nvPr>
            <p:ph type="sldNum" sz="quarter" idx="10"/>
          </p:nvPr>
        </p:nvSpPr>
        <p:spPr/>
        <p:txBody>
          <a:bodyPr/>
          <a:lstStyle/>
          <a:p>
            <a:fld id="{CAA77503-7BDB-B54F-9367-5E17C192C244}" type="slidenum">
              <a:rPr lang="en-US" smtClean="0"/>
              <a:pPr/>
              <a:t>16</a:t>
            </a:fld>
            <a:endParaRPr lang="en-US"/>
          </a:p>
        </p:txBody>
      </p:sp>
    </p:spTree>
    <p:extLst>
      <p:ext uri="{BB962C8B-B14F-4D97-AF65-F5344CB8AC3E}">
        <p14:creationId xmlns="" xmlns:p14="http://schemas.microsoft.com/office/powerpoint/2010/main" val="35866662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Exercises</a:t>
            </a:r>
            <a:endParaRPr lang="en-US" dirty="0"/>
          </a:p>
        </p:txBody>
      </p:sp>
      <p:sp>
        <p:nvSpPr>
          <p:cNvPr id="7" name="Content Placeholder 6"/>
          <p:cNvSpPr>
            <a:spLocks noGrp="1"/>
          </p:cNvSpPr>
          <p:nvPr>
            <p:ph idx="1"/>
          </p:nvPr>
        </p:nvSpPr>
        <p:spPr>
          <a:xfrm>
            <a:off x="14288" y="1985963"/>
            <a:ext cx="10044112" cy="5786437"/>
          </a:xfrm>
        </p:spPr>
        <p:txBody>
          <a:bodyPr/>
          <a:lstStyle/>
          <a:p>
            <a:pPr marL="457200" indent="-457200">
              <a:buClr>
                <a:schemeClr val="tx1"/>
              </a:buClr>
              <a:buFont typeface="+mj-lt"/>
              <a:buAutoNum type="arabicPeriod" startAt="2"/>
            </a:pPr>
            <a:r>
              <a:rPr lang="en-US" sz="2200" dirty="0" smtClean="0"/>
              <a:t>Consider a link that uses go-back-</a:t>
            </a:r>
            <a:r>
              <a:rPr lang="en-US" sz="2200" i="1" dirty="0" smtClean="0"/>
              <a:t>N</a:t>
            </a:r>
            <a:r>
              <a:rPr lang="en-US" sz="2200" dirty="0" smtClean="0"/>
              <a:t> with </a:t>
            </a:r>
            <a:r>
              <a:rPr lang="en-US" sz="2200" i="1" dirty="0"/>
              <a:t>S</a:t>
            </a:r>
            <a:r>
              <a:rPr lang="en-US" sz="2200" dirty="0" smtClean="0"/>
              <a:t>=10, </a:t>
            </a:r>
            <a:r>
              <a:rPr lang="en-US" sz="2200" i="1" dirty="0"/>
              <a:t>N</a:t>
            </a:r>
            <a:r>
              <a:rPr lang="en-US" sz="2200" dirty="0" smtClean="0"/>
              <a:t>=5. Suppose 4 packets have been sent and 2 </a:t>
            </a:r>
            <a:r>
              <a:rPr lang="en-US" sz="2200" dirty="0" err="1" smtClean="0"/>
              <a:t>acks</a:t>
            </a:r>
            <a:r>
              <a:rPr lang="en-US" sz="2200" dirty="0" smtClean="0"/>
              <a:t> have been received. What is the smallest possible number of packets that could still be in the send buffer? What is the largest number?</a:t>
            </a:r>
          </a:p>
          <a:p>
            <a:pPr marL="344488" indent="-344488">
              <a:buClr>
                <a:schemeClr val="tx1"/>
              </a:buClr>
              <a:buFont typeface="+mj-lt"/>
              <a:buAutoNum type="arabicPeriod" startAt="2"/>
            </a:pPr>
            <a:endParaRPr lang="en-US" sz="2200" dirty="0"/>
          </a:p>
          <a:p>
            <a:pPr marL="0" indent="0">
              <a:buClr>
                <a:schemeClr val="tx1"/>
              </a:buClr>
              <a:buNone/>
            </a:pPr>
            <a:r>
              <a:rPr lang="en-US" sz="2200" i="1" dirty="0" smtClean="0"/>
              <a:t>Consider a scenario, where the first and second packets are lost.  This will trigger ACKs when the third and fourth packets arrive, acknowledging receipt of the packet before the first (or the SYN packet).  Under such a scenario, the two </a:t>
            </a:r>
            <a:r>
              <a:rPr lang="en-US" sz="2200" i="1" dirty="0" err="1" smtClean="0"/>
              <a:t>acks</a:t>
            </a:r>
            <a:r>
              <a:rPr lang="en-US" sz="2200" i="1" dirty="0" smtClean="0"/>
              <a:t> will not be for any of the four packets that have been sent, so that the sender will still have all four in its send buffer.</a:t>
            </a:r>
          </a:p>
          <a:p>
            <a:pPr marL="0" indent="0">
              <a:buClr>
                <a:schemeClr val="tx1"/>
              </a:buClr>
              <a:buNone/>
            </a:pPr>
            <a:endParaRPr lang="en-US" sz="2200" b="1" i="1" dirty="0" smtClean="0"/>
          </a:p>
          <a:p>
            <a:pPr marL="0" indent="0">
              <a:buClr>
                <a:schemeClr val="tx1"/>
              </a:buClr>
              <a:buNone/>
            </a:pPr>
            <a:r>
              <a:rPr lang="en-US" sz="2200" i="1" dirty="0" smtClean="0"/>
              <a:t>In the best case, the two </a:t>
            </a:r>
            <a:r>
              <a:rPr lang="en-US" sz="2200" i="1" dirty="0" err="1" smtClean="0"/>
              <a:t>acks</a:t>
            </a:r>
            <a:r>
              <a:rPr lang="en-US" sz="2200" i="1" dirty="0" smtClean="0"/>
              <a:t> are for the 3</a:t>
            </a:r>
            <a:r>
              <a:rPr lang="en-US" sz="2200" i="1" baseline="30000" dirty="0" smtClean="0"/>
              <a:t>rd</a:t>
            </a:r>
            <a:r>
              <a:rPr lang="en-US" sz="2200" i="1" dirty="0" smtClean="0"/>
              <a:t> and 4</a:t>
            </a:r>
            <a:r>
              <a:rPr lang="en-US" sz="2200" i="1" baseline="30000" dirty="0" smtClean="0"/>
              <a:t>th</a:t>
            </a:r>
            <a:r>
              <a:rPr lang="en-US" sz="2200" i="1" dirty="0" smtClean="0"/>
              <a:t> packets and there are zero packets left in the send buffer (</a:t>
            </a:r>
            <a:r>
              <a:rPr lang="en-US" sz="2200" i="1" dirty="0" err="1" smtClean="0"/>
              <a:t>acks</a:t>
            </a:r>
            <a:r>
              <a:rPr lang="en-US" sz="2200" i="1" dirty="0" smtClean="0"/>
              <a:t> for packets 1 and 2 were lost).</a:t>
            </a:r>
            <a:endParaRPr lang="en-US" sz="2200" i="1" dirty="0"/>
          </a:p>
        </p:txBody>
      </p:sp>
      <p:sp>
        <p:nvSpPr>
          <p:cNvPr id="5" name="Slide Number Placeholder 4"/>
          <p:cNvSpPr>
            <a:spLocks noGrp="1"/>
          </p:cNvSpPr>
          <p:nvPr>
            <p:ph type="sldNum" sz="quarter" idx="10"/>
          </p:nvPr>
        </p:nvSpPr>
        <p:spPr/>
        <p:txBody>
          <a:bodyPr/>
          <a:lstStyle/>
          <a:p>
            <a:fld id="{CAA77503-7BDB-B54F-9367-5E17C192C244}" type="slidenum">
              <a:rPr lang="en-US" smtClean="0"/>
              <a:pPr/>
              <a:t>17</a:t>
            </a:fld>
            <a:endParaRPr lang="en-US"/>
          </a:p>
        </p:txBody>
      </p:sp>
    </p:spTree>
    <p:extLst>
      <p:ext uri="{BB962C8B-B14F-4D97-AF65-F5344CB8AC3E}">
        <p14:creationId xmlns="" xmlns:p14="http://schemas.microsoft.com/office/powerpoint/2010/main" val="3270731184"/>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Exercises</a:t>
            </a:r>
            <a:endParaRPr lang="en-US" dirty="0"/>
          </a:p>
        </p:txBody>
      </p:sp>
      <p:sp>
        <p:nvSpPr>
          <p:cNvPr id="7" name="Content Placeholder 6"/>
          <p:cNvSpPr>
            <a:spLocks noGrp="1"/>
          </p:cNvSpPr>
          <p:nvPr>
            <p:ph idx="1"/>
          </p:nvPr>
        </p:nvSpPr>
        <p:spPr>
          <a:xfrm>
            <a:off x="14288" y="1985963"/>
            <a:ext cx="10044112" cy="5786437"/>
          </a:xfrm>
        </p:spPr>
        <p:txBody>
          <a:bodyPr/>
          <a:lstStyle/>
          <a:p>
            <a:pPr marL="457200" indent="-457200">
              <a:buClr>
                <a:schemeClr val="tx1"/>
              </a:buClr>
              <a:buFont typeface="+mj-lt"/>
              <a:buAutoNum type="arabicPeriod" startAt="3"/>
            </a:pPr>
            <a:r>
              <a:rPr lang="en-US" sz="2200" dirty="0" smtClean="0"/>
              <a:t>Draw a time-space diagram for the selective repeat protocol with </a:t>
            </a:r>
            <a:r>
              <a:rPr lang="en-US" sz="2200" i="1" dirty="0" smtClean="0"/>
              <a:t>N</a:t>
            </a:r>
            <a:r>
              <a:rPr lang="en-US" sz="2200" dirty="0" smtClean="0"/>
              <a:t>=3, </a:t>
            </a:r>
            <a:r>
              <a:rPr lang="en-US" sz="2200" i="1" dirty="0"/>
              <a:t>S</a:t>
            </a:r>
            <a:r>
              <a:rPr lang="en-US" sz="2200" dirty="0" smtClean="0"/>
              <a:t>=6, assuming that five packets are sent, and the second and fifth packets are lost the first time they are sent. Show when each packet is delivered and the states of the sender and receiver at each step.</a:t>
            </a:r>
            <a:endParaRPr lang="en-US" sz="2200" dirty="0"/>
          </a:p>
        </p:txBody>
      </p:sp>
      <p:sp>
        <p:nvSpPr>
          <p:cNvPr id="5" name="Slide Number Placeholder 4"/>
          <p:cNvSpPr>
            <a:spLocks noGrp="1"/>
          </p:cNvSpPr>
          <p:nvPr>
            <p:ph type="sldNum" sz="quarter" idx="10"/>
          </p:nvPr>
        </p:nvSpPr>
        <p:spPr/>
        <p:txBody>
          <a:bodyPr/>
          <a:lstStyle/>
          <a:p>
            <a:fld id="{CAA77503-7BDB-B54F-9367-5E17C192C244}" type="slidenum">
              <a:rPr lang="en-US" smtClean="0"/>
              <a:pPr/>
              <a:t>18</a:t>
            </a:fld>
            <a:endParaRPr lang="en-US"/>
          </a:p>
        </p:txBody>
      </p:sp>
    </p:spTree>
    <p:extLst>
      <p:ext uri="{BB962C8B-B14F-4D97-AF65-F5344CB8AC3E}">
        <p14:creationId xmlns="" xmlns:p14="http://schemas.microsoft.com/office/powerpoint/2010/main" val="1684959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4938" y="644525"/>
            <a:ext cx="4640262" cy="1178909"/>
          </a:xfrm>
        </p:spPr>
        <p:txBody>
          <a:bodyPr/>
          <a:lstStyle/>
          <a:p>
            <a:r>
              <a:rPr lang="en-US" dirty="0" smtClean="0"/>
              <a:t>Selective Repeat with </a:t>
            </a:r>
            <a:r>
              <a:rPr lang="en-US" i="1" dirty="0"/>
              <a:t>N</a:t>
            </a:r>
            <a:r>
              <a:rPr lang="en-US" dirty="0" smtClean="0"/>
              <a:t>=3, </a:t>
            </a:r>
            <a:r>
              <a:rPr lang="en-US" i="1" dirty="0"/>
              <a:t>S</a:t>
            </a:r>
            <a:r>
              <a:rPr lang="en-US" dirty="0" smtClean="0"/>
              <a:t>=6</a:t>
            </a:r>
            <a:endParaRPr lang="en-US" dirty="0"/>
          </a:p>
        </p:txBody>
      </p:sp>
      <p:sp>
        <p:nvSpPr>
          <p:cNvPr id="5" name="Slide Number Placeholder 4"/>
          <p:cNvSpPr>
            <a:spLocks noGrp="1"/>
          </p:cNvSpPr>
          <p:nvPr>
            <p:ph type="sldNum" sz="quarter" idx="10"/>
          </p:nvPr>
        </p:nvSpPr>
        <p:spPr>
          <a:xfrm>
            <a:off x="9689143" y="7486402"/>
            <a:ext cx="309981" cy="215444"/>
          </a:xfrm>
        </p:spPr>
        <p:txBody>
          <a:bodyPr/>
          <a:lstStyle/>
          <a:p>
            <a:fld id="{CAA77503-7BDB-B54F-9367-5E17C192C244}" type="slidenum">
              <a:rPr lang="en-US" smtClean="0"/>
              <a:pPr/>
              <a:t>19</a:t>
            </a:fld>
            <a:endParaRPr lang="en-US"/>
          </a:p>
        </p:txBody>
      </p:sp>
      <p:cxnSp>
        <p:nvCxnSpPr>
          <p:cNvPr id="150" name="Straight Arrow Connector 149"/>
          <p:cNvCxnSpPr/>
          <p:nvPr/>
        </p:nvCxnSpPr>
        <p:spPr bwMode="auto">
          <a:xfrm>
            <a:off x="5923991" y="440690"/>
            <a:ext cx="8335" cy="7315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51" name="Straight Arrow Connector 150"/>
          <p:cNvCxnSpPr/>
          <p:nvPr/>
        </p:nvCxnSpPr>
        <p:spPr bwMode="auto">
          <a:xfrm>
            <a:off x="7704616" y="440690"/>
            <a:ext cx="6454" cy="7315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52" name="Straight Arrow Connector 151"/>
          <p:cNvCxnSpPr/>
          <p:nvPr/>
        </p:nvCxnSpPr>
        <p:spPr bwMode="auto">
          <a:xfrm>
            <a:off x="5923298" y="583756"/>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53" name="TextBox 152"/>
          <p:cNvSpPr txBox="1"/>
          <p:nvPr/>
        </p:nvSpPr>
        <p:spPr>
          <a:xfrm>
            <a:off x="6371305" y="735124"/>
            <a:ext cx="254176" cy="246221"/>
          </a:xfrm>
          <a:prstGeom prst="rect">
            <a:avLst/>
          </a:prstGeom>
          <a:solidFill>
            <a:srgbClr val="FFFFFF"/>
          </a:solidFill>
        </p:spPr>
        <p:txBody>
          <a:bodyPr wrap="none" lIns="0" tIns="0" rIns="0" bIns="0" rtlCol="0" anchor="ctr">
            <a:spAutoFit/>
          </a:bodyPr>
          <a:lstStyle/>
          <a:p>
            <a:pPr algn="ctr"/>
            <a:r>
              <a:rPr lang="en-US" sz="1600" dirty="0" smtClean="0">
                <a:latin typeface="+mn-lt"/>
              </a:rPr>
              <a:t>P0</a:t>
            </a:r>
            <a:endParaRPr lang="en-US" sz="1600" dirty="0">
              <a:latin typeface="+mn-lt"/>
            </a:endParaRPr>
          </a:p>
        </p:txBody>
      </p:sp>
      <p:sp>
        <p:nvSpPr>
          <p:cNvPr id="155" name="Freeform 154"/>
          <p:cNvSpPr/>
          <p:nvPr/>
        </p:nvSpPr>
        <p:spPr bwMode="auto">
          <a:xfrm>
            <a:off x="7711070" y="1367096"/>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158" name="Straight Arrow Connector 157"/>
          <p:cNvCxnSpPr/>
          <p:nvPr/>
        </p:nvCxnSpPr>
        <p:spPr bwMode="auto">
          <a:xfrm flipH="1">
            <a:off x="5919113" y="1599427"/>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59" name="Straight Arrow Connector 158"/>
          <p:cNvCxnSpPr/>
          <p:nvPr/>
        </p:nvCxnSpPr>
        <p:spPr bwMode="auto">
          <a:xfrm>
            <a:off x="5938035" y="802182"/>
            <a:ext cx="1339477" cy="734518"/>
          </a:xfrm>
          <a:prstGeom prst="straightConnector1">
            <a:avLst/>
          </a:prstGeom>
          <a:solidFill>
            <a:schemeClr val="accent1"/>
          </a:solidFill>
          <a:ln w="12700" cap="flat" cmpd="sng" algn="ctr">
            <a:solidFill>
              <a:schemeClr val="tx1"/>
            </a:solidFill>
            <a:prstDash val="solid"/>
            <a:round/>
            <a:headEnd type="none" w="sm" len="sm"/>
            <a:tailEnd type="none"/>
          </a:ln>
          <a:effectLst/>
        </p:spPr>
      </p:cxnSp>
      <p:cxnSp>
        <p:nvCxnSpPr>
          <p:cNvPr id="160" name="Straight Arrow Connector 159"/>
          <p:cNvCxnSpPr/>
          <p:nvPr/>
        </p:nvCxnSpPr>
        <p:spPr bwMode="auto">
          <a:xfrm>
            <a:off x="5932326" y="993817"/>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61" name="Straight Arrow Connector 160"/>
          <p:cNvCxnSpPr/>
          <p:nvPr/>
        </p:nvCxnSpPr>
        <p:spPr bwMode="auto">
          <a:xfrm>
            <a:off x="5928142" y="2830099"/>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66" name="TextBox 165"/>
          <p:cNvSpPr txBox="1"/>
          <p:nvPr/>
        </p:nvSpPr>
        <p:spPr>
          <a:xfrm>
            <a:off x="6377585" y="2123427"/>
            <a:ext cx="270707" cy="246221"/>
          </a:xfrm>
          <a:prstGeom prst="rect">
            <a:avLst/>
          </a:prstGeom>
          <a:solidFill>
            <a:srgbClr val="FFFFFF"/>
          </a:solidFill>
        </p:spPr>
        <p:txBody>
          <a:bodyPr wrap="none" lIns="0" tIns="0" rIns="0" bIns="0" rtlCol="0" anchor="ctr">
            <a:spAutoFit/>
          </a:bodyPr>
          <a:lstStyle/>
          <a:p>
            <a:pPr algn="ctr"/>
            <a:r>
              <a:rPr lang="en-US" sz="1600" dirty="0" smtClean="0">
                <a:latin typeface="+mn-lt"/>
              </a:rPr>
              <a:t>A0</a:t>
            </a:r>
            <a:endParaRPr lang="en-US" sz="1600" dirty="0">
              <a:latin typeface="+mn-lt"/>
            </a:endParaRPr>
          </a:p>
        </p:txBody>
      </p:sp>
      <p:sp>
        <p:nvSpPr>
          <p:cNvPr id="170" name="TextBox 169"/>
          <p:cNvSpPr txBox="1"/>
          <p:nvPr/>
        </p:nvSpPr>
        <p:spPr>
          <a:xfrm>
            <a:off x="6399741" y="999962"/>
            <a:ext cx="254176" cy="246221"/>
          </a:xfrm>
          <a:prstGeom prst="rect">
            <a:avLst/>
          </a:prstGeom>
          <a:solidFill>
            <a:schemeClr val="bg1"/>
          </a:solidFill>
        </p:spPr>
        <p:txBody>
          <a:bodyPr wrap="none" lIns="0" tIns="0" rIns="0" bIns="0" rtlCol="0" anchor="ctr">
            <a:spAutoFit/>
          </a:bodyPr>
          <a:lstStyle/>
          <a:p>
            <a:pPr algn="ctr"/>
            <a:r>
              <a:rPr lang="en-US" sz="1600" dirty="0" smtClean="0">
                <a:latin typeface="+mn-lt"/>
              </a:rPr>
              <a:t>P1</a:t>
            </a:r>
            <a:endParaRPr lang="en-US" sz="1600" dirty="0">
              <a:latin typeface="+mn-lt"/>
            </a:endParaRPr>
          </a:p>
        </p:txBody>
      </p:sp>
      <p:sp>
        <p:nvSpPr>
          <p:cNvPr id="171" name="TextBox 170"/>
          <p:cNvSpPr txBox="1"/>
          <p:nvPr/>
        </p:nvSpPr>
        <p:spPr>
          <a:xfrm>
            <a:off x="6393391" y="1199987"/>
            <a:ext cx="254176" cy="246221"/>
          </a:xfrm>
          <a:prstGeom prst="rect">
            <a:avLst/>
          </a:prstGeom>
          <a:solidFill>
            <a:schemeClr val="bg1"/>
          </a:solidFill>
        </p:spPr>
        <p:txBody>
          <a:bodyPr wrap="none" lIns="0" tIns="0" rIns="0" bIns="0" rtlCol="0" anchor="ctr">
            <a:spAutoFit/>
          </a:bodyPr>
          <a:lstStyle/>
          <a:p>
            <a:pPr algn="ctr"/>
            <a:r>
              <a:rPr lang="en-US" sz="1600" dirty="0" smtClean="0">
                <a:latin typeface="+mn-lt"/>
              </a:rPr>
              <a:t>P2</a:t>
            </a:r>
            <a:endParaRPr lang="en-US" sz="1600" dirty="0">
              <a:latin typeface="+mn-lt"/>
            </a:endParaRPr>
          </a:p>
        </p:txBody>
      </p:sp>
      <p:sp>
        <p:nvSpPr>
          <p:cNvPr id="172" name="TextBox 171"/>
          <p:cNvSpPr txBox="1"/>
          <p:nvPr/>
        </p:nvSpPr>
        <p:spPr>
          <a:xfrm>
            <a:off x="6400192" y="3019262"/>
            <a:ext cx="253274" cy="246221"/>
          </a:xfrm>
          <a:prstGeom prst="rect">
            <a:avLst/>
          </a:prstGeom>
          <a:solidFill>
            <a:schemeClr val="bg1"/>
          </a:solidFill>
        </p:spPr>
        <p:txBody>
          <a:bodyPr wrap="none" lIns="0" tIns="0" rIns="0" bIns="0" rtlCol="0" anchor="ctr">
            <a:spAutoFit/>
          </a:bodyPr>
          <a:lstStyle/>
          <a:p>
            <a:pPr algn="ctr"/>
            <a:r>
              <a:rPr lang="en-US" sz="1600" dirty="0" smtClean="0">
                <a:latin typeface="+mn-lt"/>
              </a:rPr>
              <a:t>P1</a:t>
            </a:r>
            <a:endParaRPr lang="en-US" sz="1600" dirty="0">
              <a:latin typeface="+mn-lt"/>
            </a:endParaRPr>
          </a:p>
        </p:txBody>
      </p:sp>
      <p:sp>
        <p:nvSpPr>
          <p:cNvPr id="173" name="TextBox 172"/>
          <p:cNvSpPr txBox="1"/>
          <p:nvPr/>
        </p:nvSpPr>
        <p:spPr>
          <a:xfrm>
            <a:off x="7210632" y="1393662"/>
            <a:ext cx="156393" cy="246221"/>
          </a:xfrm>
          <a:prstGeom prst="rect">
            <a:avLst/>
          </a:prstGeom>
          <a:noFill/>
        </p:spPr>
        <p:txBody>
          <a:bodyPr wrap="none" lIns="0" tIns="0" rIns="0" bIns="0" rtlCol="0" anchor="ctr">
            <a:spAutoFit/>
          </a:bodyPr>
          <a:lstStyle/>
          <a:p>
            <a:pPr algn="ctr"/>
            <a:r>
              <a:rPr lang="en-US" sz="1600" dirty="0" smtClean="0">
                <a:latin typeface="Zapf Dingbats"/>
                <a:ea typeface="Zapf Dingbats"/>
                <a:cs typeface="Zapf Dingbats"/>
              </a:rPr>
              <a:t>✕</a:t>
            </a:r>
            <a:endParaRPr lang="en-US" sz="1600" dirty="0">
              <a:latin typeface="+mn-lt"/>
            </a:endParaRPr>
          </a:p>
        </p:txBody>
      </p:sp>
      <p:sp>
        <p:nvSpPr>
          <p:cNvPr id="193" name="Left Bracket 192"/>
          <p:cNvSpPr/>
          <p:nvPr/>
        </p:nvSpPr>
        <p:spPr bwMode="auto">
          <a:xfrm>
            <a:off x="5823713" y="799464"/>
            <a:ext cx="82665" cy="1994536"/>
          </a:xfrm>
          <a:prstGeom prst="leftBracke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94" name="TextBox 193"/>
          <p:cNvSpPr txBox="1"/>
          <p:nvPr/>
        </p:nvSpPr>
        <p:spPr>
          <a:xfrm rot="16200000">
            <a:off x="5302919" y="1824877"/>
            <a:ext cx="795089" cy="246221"/>
          </a:xfrm>
          <a:prstGeom prst="rect">
            <a:avLst/>
          </a:prstGeom>
          <a:noFill/>
        </p:spPr>
        <p:txBody>
          <a:bodyPr wrap="square" lIns="0" tIns="0" rIns="0" bIns="0" rtlCol="0" anchor="ctr">
            <a:spAutoFit/>
          </a:bodyPr>
          <a:lstStyle/>
          <a:p>
            <a:pPr algn="ctr"/>
            <a:r>
              <a:rPr lang="en-US" sz="1600" dirty="0" smtClean="0">
                <a:latin typeface="+mn-lt"/>
              </a:rPr>
              <a:t>timeout</a:t>
            </a:r>
            <a:endParaRPr lang="en-US" sz="1600" dirty="0">
              <a:latin typeface="+mn-lt"/>
            </a:endParaRPr>
          </a:p>
        </p:txBody>
      </p:sp>
      <p:cxnSp>
        <p:nvCxnSpPr>
          <p:cNvPr id="91" name="Straight Arrow Connector 90"/>
          <p:cNvCxnSpPr/>
          <p:nvPr/>
        </p:nvCxnSpPr>
        <p:spPr bwMode="auto">
          <a:xfrm flipH="1">
            <a:off x="5941915" y="1989506"/>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92" name="TextBox 91"/>
          <p:cNvSpPr txBox="1"/>
          <p:nvPr/>
        </p:nvSpPr>
        <p:spPr>
          <a:xfrm>
            <a:off x="6750307" y="2293203"/>
            <a:ext cx="270707" cy="246221"/>
          </a:xfrm>
          <a:prstGeom prst="rect">
            <a:avLst/>
          </a:prstGeom>
          <a:solidFill>
            <a:srgbClr val="FFFFFF"/>
          </a:solidFill>
        </p:spPr>
        <p:txBody>
          <a:bodyPr wrap="none" lIns="0" tIns="0" rIns="0" bIns="0" rtlCol="0" anchor="ctr">
            <a:spAutoFit/>
          </a:bodyPr>
          <a:lstStyle/>
          <a:p>
            <a:pPr algn="ctr"/>
            <a:r>
              <a:rPr lang="en-US" sz="1600" dirty="0" smtClean="0">
                <a:latin typeface="+mn-lt"/>
              </a:rPr>
              <a:t>A2</a:t>
            </a:r>
            <a:endParaRPr lang="en-US" sz="1600" dirty="0">
              <a:latin typeface="+mn-lt"/>
            </a:endParaRPr>
          </a:p>
        </p:txBody>
      </p:sp>
      <p:cxnSp>
        <p:nvCxnSpPr>
          <p:cNvPr id="93" name="Straight Arrow Connector 92"/>
          <p:cNvCxnSpPr/>
          <p:nvPr/>
        </p:nvCxnSpPr>
        <p:spPr bwMode="auto">
          <a:xfrm flipH="1">
            <a:off x="5912878" y="3795242"/>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94" name="TextBox 93"/>
          <p:cNvSpPr txBox="1"/>
          <p:nvPr/>
        </p:nvSpPr>
        <p:spPr>
          <a:xfrm>
            <a:off x="6785966" y="4124846"/>
            <a:ext cx="270908" cy="246221"/>
          </a:xfrm>
          <a:prstGeom prst="rect">
            <a:avLst/>
          </a:prstGeom>
          <a:solidFill>
            <a:srgbClr val="FFFFFF"/>
          </a:solidFill>
        </p:spPr>
        <p:txBody>
          <a:bodyPr wrap="none" lIns="0" tIns="0" rIns="0" bIns="0" rtlCol="0" anchor="ctr">
            <a:spAutoFit/>
          </a:bodyPr>
          <a:lstStyle/>
          <a:p>
            <a:pPr algn="ctr"/>
            <a:r>
              <a:rPr lang="en-US" sz="1600" dirty="0" smtClean="0">
                <a:latin typeface="+mn-lt"/>
              </a:rPr>
              <a:t>A1</a:t>
            </a:r>
            <a:endParaRPr lang="en-US" sz="1600" dirty="0">
              <a:latin typeface="+mn-lt"/>
            </a:endParaRPr>
          </a:p>
        </p:txBody>
      </p:sp>
      <p:sp>
        <p:nvSpPr>
          <p:cNvPr id="95" name="Content Placeholder 6"/>
          <p:cNvSpPr>
            <a:spLocks noGrp="1"/>
          </p:cNvSpPr>
          <p:nvPr>
            <p:ph idx="1"/>
          </p:nvPr>
        </p:nvSpPr>
        <p:spPr>
          <a:xfrm>
            <a:off x="90488" y="2358862"/>
            <a:ext cx="4583112" cy="5236208"/>
          </a:xfrm>
        </p:spPr>
        <p:txBody>
          <a:bodyPr/>
          <a:lstStyle/>
          <a:p>
            <a:pPr marL="457200" indent="-457200">
              <a:buClr>
                <a:schemeClr val="tx1"/>
              </a:buClr>
              <a:buFont typeface="+mj-lt"/>
              <a:buAutoNum type="arabicPeriod" startAt="3"/>
            </a:pPr>
            <a:r>
              <a:rPr lang="en-US" sz="2200" dirty="0"/>
              <a:t>Draw a time-space diagram for the selective repeat protocol with </a:t>
            </a:r>
            <a:r>
              <a:rPr lang="en-US" sz="2200" i="1" dirty="0"/>
              <a:t>N</a:t>
            </a:r>
            <a:r>
              <a:rPr lang="en-US" sz="2200" dirty="0" smtClean="0"/>
              <a:t>=</a:t>
            </a:r>
            <a:r>
              <a:rPr lang="en-US" sz="2200" dirty="0"/>
              <a:t>3, </a:t>
            </a:r>
            <a:r>
              <a:rPr lang="en-US" sz="2200" i="1" dirty="0"/>
              <a:t>S</a:t>
            </a:r>
            <a:r>
              <a:rPr lang="en-US" sz="2200" dirty="0" smtClean="0"/>
              <a:t>=</a:t>
            </a:r>
            <a:r>
              <a:rPr lang="en-US" sz="2200" dirty="0"/>
              <a:t>6, assuming that five packets are sent, and the second and fifth packets are lost the first time they are sent. Show when each packet is delivered and the states of the sender and receiver at each step.</a:t>
            </a:r>
          </a:p>
          <a:p>
            <a:pPr marL="0" indent="0">
              <a:buClr>
                <a:schemeClr val="tx1"/>
              </a:buClr>
              <a:buNone/>
            </a:pPr>
            <a:endParaRPr lang="en-US" sz="2200" dirty="0"/>
          </a:p>
          <a:p>
            <a:pPr marL="0" indent="0">
              <a:buClr>
                <a:schemeClr val="tx1"/>
              </a:buClr>
              <a:buNone/>
            </a:pPr>
            <a:r>
              <a:rPr lang="en-US" sz="2200" i="1" dirty="0" smtClean="0"/>
              <a:t>State starts at (0,0) and eventually ends at (5,5) when </a:t>
            </a:r>
            <a:r>
              <a:rPr lang="en-US" sz="2200" i="1" dirty="0" err="1" smtClean="0"/>
              <a:t>ack</a:t>
            </a:r>
            <a:r>
              <a:rPr lang="en-US" sz="2200" i="1" dirty="0" smtClean="0"/>
              <a:t> for P4 is received</a:t>
            </a:r>
            <a:endParaRPr lang="en-US" sz="2200" i="1" dirty="0"/>
          </a:p>
        </p:txBody>
      </p:sp>
      <p:sp>
        <p:nvSpPr>
          <p:cNvPr id="103" name="TextBox 102"/>
          <p:cNvSpPr txBox="1"/>
          <p:nvPr/>
        </p:nvSpPr>
        <p:spPr>
          <a:xfrm>
            <a:off x="6400192" y="4911562"/>
            <a:ext cx="253274" cy="246221"/>
          </a:xfrm>
          <a:prstGeom prst="rect">
            <a:avLst/>
          </a:prstGeom>
          <a:solidFill>
            <a:schemeClr val="bg1"/>
          </a:solidFill>
        </p:spPr>
        <p:txBody>
          <a:bodyPr wrap="none" lIns="0" tIns="0" rIns="0" bIns="0" rtlCol="0" anchor="ctr">
            <a:spAutoFit/>
          </a:bodyPr>
          <a:lstStyle/>
          <a:p>
            <a:pPr algn="ctr"/>
            <a:r>
              <a:rPr lang="en-US" sz="1600" dirty="0" smtClean="0">
                <a:latin typeface="+mn-lt"/>
              </a:rPr>
              <a:t>P4</a:t>
            </a:r>
            <a:endParaRPr lang="en-US" sz="1600" dirty="0">
              <a:latin typeface="+mn-lt"/>
            </a:endParaRPr>
          </a:p>
        </p:txBody>
      </p:sp>
      <p:cxnSp>
        <p:nvCxnSpPr>
          <p:cNvPr id="110" name="Straight Arrow Connector 109"/>
          <p:cNvCxnSpPr/>
          <p:nvPr/>
        </p:nvCxnSpPr>
        <p:spPr bwMode="auto">
          <a:xfrm>
            <a:off x="5928142" y="4747799"/>
            <a:ext cx="1282490" cy="701373"/>
          </a:xfrm>
          <a:prstGeom prst="straightConnector1">
            <a:avLst/>
          </a:prstGeom>
          <a:solidFill>
            <a:schemeClr val="accent1"/>
          </a:solidFill>
          <a:ln w="12700" cap="flat" cmpd="sng" algn="ctr">
            <a:solidFill>
              <a:schemeClr val="tx1"/>
            </a:solidFill>
            <a:prstDash val="solid"/>
            <a:round/>
            <a:headEnd type="none" w="med" len="med"/>
            <a:tailEnd type="none" w="med" len="med"/>
          </a:ln>
          <a:effectLst/>
        </p:spPr>
      </p:cxnSp>
      <p:sp>
        <p:nvSpPr>
          <p:cNvPr id="114" name="TextBox 113"/>
          <p:cNvSpPr txBox="1"/>
          <p:nvPr/>
        </p:nvSpPr>
        <p:spPr>
          <a:xfrm>
            <a:off x="7171534" y="5326061"/>
            <a:ext cx="78196" cy="246221"/>
          </a:xfrm>
          <a:prstGeom prst="rect">
            <a:avLst/>
          </a:prstGeom>
          <a:noFill/>
        </p:spPr>
        <p:txBody>
          <a:bodyPr wrap="square" lIns="0" tIns="0" rIns="0" bIns="0" rtlCol="0" anchor="ctr">
            <a:spAutoFit/>
          </a:bodyPr>
          <a:lstStyle/>
          <a:p>
            <a:pPr algn="ctr"/>
            <a:r>
              <a:rPr lang="en-US" sz="1600" dirty="0" smtClean="0">
                <a:latin typeface="Zapf Dingbats"/>
                <a:ea typeface="Zapf Dingbats"/>
                <a:cs typeface="Zapf Dingbats"/>
              </a:rPr>
              <a:t>✕</a:t>
            </a:r>
            <a:endParaRPr lang="en-US" sz="1600" dirty="0">
              <a:latin typeface="+mn-lt"/>
            </a:endParaRPr>
          </a:p>
        </p:txBody>
      </p:sp>
      <p:cxnSp>
        <p:nvCxnSpPr>
          <p:cNvPr id="119" name="Straight Arrow Connector 118"/>
          <p:cNvCxnSpPr/>
          <p:nvPr/>
        </p:nvCxnSpPr>
        <p:spPr bwMode="auto">
          <a:xfrm>
            <a:off x="5928142" y="6716299"/>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20" name="TextBox 119"/>
          <p:cNvSpPr txBox="1"/>
          <p:nvPr/>
        </p:nvSpPr>
        <p:spPr>
          <a:xfrm>
            <a:off x="6400192" y="6892762"/>
            <a:ext cx="253274" cy="246221"/>
          </a:xfrm>
          <a:prstGeom prst="rect">
            <a:avLst/>
          </a:prstGeom>
          <a:solidFill>
            <a:schemeClr val="bg1"/>
          </a:solidFill>
        </p:spPr>
        <p:txBody>
          <a:bodyPr wrap="none" lIns="0" tIns="0" rIns="0" bIns="0" rtlCol="0" anchor="ctr">
            <a:spAutoFit/>
          </a:bodyPr>
          <a:lstStyle/>
          <a:p>
            <a:pPr algn="ctr"/>
            <a:r>
              <a:rPr lang="en-US" sz="1600" dirty="0" smtClean="0">
                <a:latin typeface="+mn-lt"/>
              </a:rPr>
              <a:t>P4</a:t>
            </a:r>
            <a:endParaRPr lang="en-US" sz="1600" dirty="0">
              <a:latin typeface="+mn-lt"/>
            </a:endParaRPr>
          </a:p>
        </p:txBody>
      </p:sp>
      <p:sp>
        <p:nvSpPr>
          <p:cNvPr id="121" name="Left Bracket 120"/>
          <p:cNvSpPr/>
          <p:nvPr/>
        </p:nvSpPr>
        <p:spPr bwMode="auto">
          <a:xfrm>
            <a:off x="5836413" y="4749164"/>
            <a:ext cx="82665" cy="1994536"/>
          </a:xfrm>
          <a:prstGeom prst="leftBracke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22" name="TextBox 121"/>
          <p:cNvSpPr txBox="1"/>
          <p:nvPr/>
        </p:nvSpPr>
        <p:spPr>
          <a:xfrm rot="16200000">
            <a:off x="5315619" y="5774577"/>
            <a:ext cx="795089" cy="246221"/>
          </a:xfrm>
          <a:prstGeom prst="rect">
            <a:avLst/>
          </a:prstGeom>
          <a:noFill/>
        </p:spPr>
        <p:txBody>
          <a:bodyPr wrap="square" lIns="0" tIns="0" rIns="0" bIns="0" rtlCol="0" anchor="ctr">
            <a:spAutoFit/>
          </a:bodyPr>
          <a:lstStyle/>
          <a:p>
            <a:pPr algn="ctr"/>
            <a:r>
              <a:rPr lang="en-US" sz="1600" dirty="0" smtClean="0">
                <a:latin typeface="+mn-lt"/>
              </a:rPr>
              <a:t>timeout</a:t>
            </a:r>
            <a:endParaRPr lang="en-US" sz="1600" dirty="0">
              <a:latin typeface="+mn-lt"/>
            </a:endParaRPr>
          </a:p>
        </p:txBody>
      </p:sp>
      <p:sp>
        <p:nvSpPr>
          <p:cNvPr id="123" name="Freeform 122"/>
          <p:cNvSpPr/>
          <p:nvPr/>
        </p:nvSpPr>
        <p:spPr bwMode="auto">
          <a:xfrm>
            <a:off x="7723770" y="3576896"/>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26" name="Freeform 125"/>
          <p:cNvSpPr/>
          <p:nvPr/>
        </p:nvSpPr>
        <p:spPr bwMode="auto">
          <a:xfrm>
            <a:off x="7761870" y="7463096"/>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7" name="TextBox 6"/>
          <p:cNvSpPr txBox="1"/>
          <p:nvPr/>
        </p:nvSpPr>
        <p:spPr>
          <a:xfrm>
            <a:off x="7659624" y="981345"/>
            <a:ext cx="252476" cy="369332"/>
          </a:xfrm>
          <a:prstGeom prst="rect">
            <a:avLst/>
          </a:prstGeom>
          <a:noFill/>
        </p:spPr>
        <p:txBody>
          <a:bodyPr wrap="square" rtlCol="0">
            <a:spAutoFit/>
          </a:bodyPr>
          <a:lstStyle/>
          <a:p>
            <a:r>
              <a:rPr lang="en-US" dirty="0" smtClean="0"/>
              <a:t>0</a:t>
            </a:r>
            <a:endParaRPr lang="en-US" dirty="0"/>
          </a:p>
        </p:txBody>
      </p:sp>
      <p:sp>
        <p:nvSpPr>
          <p:cNvPr id="127" name="TextBox 126"/>
          <p:cNvSpPr txBox="1"/>
          <p:nvPr/>
        </p:nvSpPr>
        <p:spPr>
          <a:xfrm>
            <a:off x="7659624" y="2365645"/>
            <a:ext cx="252476" cy="369332"/>
          </a:xfrm>
          <a:prstGeom prst="rect">
            <a:avLst/>
          </a:prstGeom>
          <a:noFill/>
        </p:spPr>
        <p:txBody>
          <a:bodyPr wrap="square" rtlCol="0">
            <a:spAutoFit/>
          </a:bodyPr>
          <a:lstStyle/>
          <a:p>
            <a:r>
              <a:rPr lang="en-US" dirty="0" smtClean="0"/>
              <a:t>1</a:t>
            </a:r>
            <a:endParaRPr lang="en-US" dirty="0"/>
          </a:p>
        </p:txBody>
      </p:sp>
      <p:sp>
        <p:nvSpPr>
          <p:cNvPr id="130" name="TextBox 129"/>
          <p:cNvSpPr txBox="1"/>
          <p:nvPr/>
        </p:nvSpPr>
        <p:spPr>
          <a:xfrm>
            <a:off x="7646924" y="3724545"/>
            <a:ext cx="252476" cy="369332"/>
          </a:xfrm>
          <a:prstGeom prst="rect">
            <a:avLst/>
          </a:prstGeom>
          <a:noFill/>
        </p:spPr>
        <p:txBody>
          <a:bodyPr wrap="square" rtlCol="0">
            <a:spAutoFit/>
          </a:bodyPr>
          <a:lstStyle/>
          <a:p>
            <a:r>
              <a:rPr lang="en-US" dirty="0" smtClean="0"/>
              <a:t>4</a:t>
            </a:r>
            <a:endParaRPr lang="en-US" dirty="0"/>
          </a:p>
        </p:txBody>
      </p:sp>
      <p:sp>
        <p:nvSpPr>
          <p:cNvPr id="132" name="TextBox 131"/>
          <p:cNvSpPr txBox="1"/>
          <p:nvPr/>
        </p:nvSpPr>
        <p:spPr>
          <a:xfrm>
            <a:off x="7659624" y="5312045"/>
            <a:ext cx="252476" cy="369332"/>
          </a:xfrm>
          <a:prstGeom prst="rect">
            <a:avLst/>
          </a:prstGeom>
          <a:noFill/>
        </p:spPr>
        <p:txBody>
          <a:bodyPr wrap="square" rtlCol="0">
            <a:spAutoFit/>
          </a:bodyPr>
          <a:lstStyle/>
          <a:p>
            <a:r>
              <a:rPr lang="en-US" dirty="0" smtClean="0"/>
              <a:t>4</a:t>
            </a:r>
            <a:endParaRPr lang="en-US" dirty="0"/>
          </a:p>
        </p:txBody>
      </p:sp>
      <p:sp>
        <p:nvSpPr>
          <p:cNvPr id="133" name="TextBox 132"/>
          <p:cNvSpPr txBox="1"/>
          <p:nvPr/>
        </p:nvSpPr>
        <p:spPr>
          <a:xfrm>
            <a:off x="7951724" y="7458345"/>
            <a:ext cx="252476" cy="369332"/>
          </a:xfrm>
          <a:prstGeom prst="rect">
            <a:avLst/>
          </a:prstGeom>
          <a:noFill/>
        </p:spPr>
        <p:txBody>
          <a:bodyPr wrap="square" rtlCol="0">
            <a:spAutoFit/>
          </a:bodyPr>
          <a:lstStyle/>
          <a:p>
            <a:r>
              <a:rPr lang="en-US" dirty="0" smtClean="0"/>
              <a:t>5</a:t>
            </a:r>
            <a:endParaRPr lang="en-US" dirty="0"/>
          </a:p>
        </p:txBody>
      </p:sp>
      <p:sp>
        <p:nvSpPr>
          <p:cNvPr id="134" name="TextBox 133"/>
          <p:cNvSpPr txBox="1"/>
          <p:nvPr/>
        </p:nvSpPr>
        <p:spPr>
          <a:xfrm>
            <a:off x="4876486" y="498264"/>
            <a:ext cx="648013" cy="369332"/>
          </a:xfrm>
          <a:prstGeom prst="rect">
            <a:avLst/>
          </a:prstGeom>
          <a:noFill/>
        </p:spPr>
        <p:txBody>
          <a:bodyPr wrap="square" rtlCol="0">
            <a:spAutoFit/>
          </a:bodyPr>
          <a:lstStyle/>
          <a:p>
            <a:r>
              <a:rPr lang="en-US" dirty="0" smtClean="0"/>
              <a:t>(0,1)</a:t>
            </a:r>
            <a:endParaRPr lang="en-US" dirty="0"/>
          </a:p>
        </p:txBody>
      </p:sp>
      <p:sp>
        <p:nvSpPr>
          <p:cNvPr id="136" name="TextBox 135"/>
          <p:cNvSpPr txBox="1"/>
          <p:nvPr/>
        </p:nvSpPr>
        <p:spPr>
          <a:xfrm>
            <a:off x="4876486" y="688764"/>
            <a:ext cx="648013" cy="369332"/>
          </a:xfrm>
          <a:prstGeom prst="rect">
            <a:avLst/>
          </a:prstGeom>
          <a:noFill/>
        </p:spPr>
        <p:txBody>
          <a:bodyPr wrap="square" rtlCol="0">
            <a:spAutoFit/>
          </a:bodyPr>
          <a:lstStyle/>
          <a:p>
            <a:r>
              <a:rPr lang="en-US" dirty="0" smtClean="0"/>
              <a:t>(0,2)</a:t>
            </a:r>
            <a:endParaRPr lang="en-US" dirty="0"/>
          </a:p>
        </p:txBody>
      </p:sp>
      <p:sp>
        <p:nvSpPr>
          <p:cNvPr id="137" name="TextBox 136"/>
          <p:cNvSpPr txBox="1"/>
          <p:nvPr/>
        </p:nvSpPr>
        <p:spPr>
          <a:xfrm>
            <a:off x="4876486" y="1488864"/>
            <a:ext cx="648013" cy="369332"/>
          </a:xfrm>
          <a:prstGeom prst="rect">
            <a:avLst/>
          </a:prstGeom>
          <a:noFill/>
        </p:spPr>
        <p:txBody>
          <a:bodyPr wrap="square" rtlCol="0">
            <a:spAutoFit/>
          </a:bodyPr>
          <a:lstStyle/>
          <a:p>
            <a:r>
              <a:rPr lang="en-US" dirty="0" smtClean="0"/>
              <a:t>(0,3)</a:t>
            </a:r>
            <a:endParaRPr lang="en-US" dirty="0"/>
          </a:p>
        </p:txBody>
      </p:sp>
      <p:cxnSp>
        <p:nvCxnSpPr>
          <p:cNvPr id="138" name="Straight Arrow Connector 137"/>
          <p:cNvCxnSpPr/>
          <p:nvPr/>
        </p:nvCxnSpPr>
        <p:spPr bwMode="auto">
          <a:xfrm>
            <a:off x="5940842" y="2588799"/>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39" name="TextBox 138"/>
          <p:cNvSpPr txBox="1"/>
          <p:nvPr/>
        </p:nvSpPr>
        <p:spPr>
          <a:xfrm>
            <a:off x="6412892" y="2777962"/>
            <a:ext cx="253274" cy="246221"/>
          </a:xfrm>
          <a:prstGeom prst="rect">
            <a:avLst/>
          </a:prstGeom>
          <a:solidFill>
            <a:schemeClr val="bg1"/>
          </a:solidFill>
        </p:spPr>
        <p:txBody>
          <a:bodyPr wrap="none" lIns="0" tIns="0" rIns="0" bIns="0" rtlCol="0" anchor="ctr">
            <a:spAutoFit/>
          </a:bodyPr>
          <a:lstStyle/>
          <a:p>
            <a:pPr algn="ctr"/>
            <a:r>
              <a:rPr lang="en-US" sz="1600" dirty="0" smtClean="0">
                <a:latin typeface="+mn-lt"/>
              </a:rPr>
              <a:t>P3</a:t>
            </a:r>
            <a:endParaRPr lang="en-US" sz="1600" dirty="0">
              <a:latin typeface="+mn-lt"/>
            </a:endParaRPr>
          </a:p>
        </p:txBody>
      </p:sp>
      <p:cxnSp>
        <p:nvCxnSpPr>
          <p:cNvPr id="140" name="Straight Arrow Connector 139"/>
          <p:cNvCxnSpPr/>
          <p:nvPr/>
        </p:nvCxnSpPr>
        <p:spPr bwMode="auto">
          <a:xfrm flipH="1">
            <a:off x="5929215" y="3551606"/>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41" name="TextBox 140"/>
          <p:cNvSpPr txBox="1"/>
          <p:nvPr/>
        </p:nvSpPr>
        <p:spPr>
          <a:xfrm>
            <a:off x="6737607" y="3855303"/>
            <a:ext cx="270707" cy="246221"/>
          </a:xfrm>
          <a:prstGeom prst="rect">
            <a:avLst/>
          </a:prstGeom>
          <a:solidFill>
            <a:srgbClr val="FFFFFF"/>
          </a:solidFill>
        </p:spPr>
        <p:txBody>
          <a:bodyPr wrap="none" lIns="0" tIns="0" rIns="0" bIns="0" rtlCol="0" anchor="ctr">
            <a:spAutoFit/>
          </a:bodyPr>
          <a:lstStyle/>
          <a:p>
            <a:pPr algn="ctr"/>
            <a:r>
              <a:rPr lang="en-US" sz="1600" dirty="0" smtClean="0">
                <a:latin typeface="+mn-lt"/>
              </a:rPr>
              <a:t>A3</a:t>
            </a:r>
            <a:endParaRPr lang="en-US" sz="1600" dirty="0">
              <a:latin typeface="+mn-lt"/>
            </a:endParaRPr>
          </a:p>
        </p:txBody>
      </p:sp>
      <p:sp>
        <p:nvSpPr>
          <p:cNvPr id="142" name="TextBox 141"/>
          <p:cNvSpPr txBox="1"/>
          <p:nvPr/>
        </p:nvSpPr>
        <p:spPr>
          <a:xfrm>
            <a:off x="4876486" y="3228764"/>
            <a:ext cx="648013" cy="369332"/>
          </a:xfrm>
          <a:prstGeom prst="rect">
            <a:avLst/>
          </a:prstGeom>
          <a:noFill/>
        </p:spPr>
        <p:txBody>
          <a:bodyPr wrap="square" rtlCol="0">
            <a:spAutoFit/>
          </a:bodyPr>
          <a:lstStyle/>
          <a:p>
            <a:r>
              <a:rPr lang="en-US" dirty="0" smtClean="0"/>
              <a:t>(1,4)</a:t>
            </a:r>
            <a:endParaRPr lang="en-US" dirty="0"/>
          </a:p>
        </p:txBody>
      </p:sp>
      <p:sp>
        <p:nvSpPr>
          <p:cNvPr id="146" name="TextBox 145"/>
          <p:cNvSpPr txBox="1"/>
          <p:nvPr/>
        </p:nvSpPr>
        <p:spPr>
          <a:xfrm>
            <a:off x="4876486" y="4727364"/>
            <a:ext cx="648013" cy="369332"/>
          </a:xfrm>
          <a:prstGeom prst="rect">
            <a:avLst/>
          </a:prstGeom>
          <a:noFill/>
        </p:spPr>
        <p:txBody>
          <a:bodyPr wrap="square" rtlCol="0">
            <a:spAutoFit/>
          </a:bodyPr>
          <a:lstStyle/>
          <a:p>
            <a:r>
              <a:rPr lang="en-US" dirty="0" smtClean="0"/>
              <a:t>(4,5)</a:t>
            </a:r>
            <a:endParaRPr lang="en-US" dirty="0"/>
          </a:p>
        </p:txBody>
      </p:sp>
      <p:sp>
        <p:nvSpPr>
          <p:cNvPr id="62" name="TextBox 61"/>
          <p:cNvSpPr txBox="1"/>
          <p:nvPr/>
        </p:nvSpPr>
        <p:spPr>
          <a:xfrm>
            <a:off x="7875524" y="1184545"/>
            <a:ext cx="252476" cy="369332"/>
          </a:xfrm>
          <a:prstGeom prst="rect">
            <a:avLst/>
          </a:prstGeom>
          <a:noFill/>
        </p:spPr>
        <p:txBody>
          <a:bodyPr wrap="square" rtlCol="0">
            <a:spAutoFit/>
          </a:bodyPr>
          <a:lstStyle/>
          <a:p>
            <a:r>
              <a:rPr lang="en-US" dirty="0" smtClean="0"/>
              <a:t>0</a:t>
            </a:r>
            <a:endParaRPr lang="en-US" dirty="0"/>
          </a:p>
        </p:txBody>
      </p:sp>
      <p:sp>
        <p:nvSpPr>
          <p:cNvPr id="63" name="TextBox 62"/>
          <p:cNvSpPr txBox="1"/>
          <p:nvPr/>
        </p:nvSpPr>
        <p:spPr>
          <a:xfrm>
            <a:off x="7843012" y="3367083"/>
            <a:ext cx="653288" cy="369332"/>
          </a:xfrm>
          <a:prstGeom prst="rect">
            <a:avLst/>
          </a:prstGeom>
          <a:noFill/>
        </p:spPr>
        <p:txBody>
          <a:bodyPr wrap="square" rtlCol="0">
            <a:spAutoFit/>
          </a:bodyPr>
          <a:lstStyle/>
          <a:p>
            <a:r>
              <a:rPr lang="en-US" dirty="0" smtClean="0"/>
              <a:t>1,2,3</a:t>
            </a:r>
            <a:endParaRPr lang="en-US" dirty="0"/>
          </a:p>
        </p:txBody>
      </p:sp>
      <p:cxnSp>
        <p:nvCxnSpPr>
          <p:cNvPr id="3" name="Straight Connector 2"/>
          <p:cNvCxnSpPr/>
          <p:nvPr/>
        </p:nvCxnSpPr>
        <p:spPr bwMode="auto">
          <a:xfrm flipH="1">
            <a:off x="4876486" y="799464"/>
            <a:ext cx="104259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6" name="Straight Connector 65"/>
          <p:cNvCxnSpPr/>
          <p:nvPr/>
        </p:nvCxnSpPr>
        <p:spPr bwMode="auto">
          <a:xfrm flipH="1">
            <a:off x="4889186" y="1002664"/>
            <a:ext cx="104259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7" name="Straight Connector 66"/>
          <p:cNvCxnSpPr/>
          <p:nvPr/>
        </p:nvCxnSpPr>
        <p:spPr bwMode="auto">
          <a:xfrm flipH="1">
            <a:off x="4889186" y="2539364"/>
            <a:ext cx="104259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8" name="Straight Connector 67"/>
          <p:cNvCxnSpPr/>
          <p:nvPr/>
        </p:nvCxnSpPr>
        <p:spPr bwMode="auto">
          <a:xfrm flipH="1">
            <a:off x="4889186" y="4749164"/>
            <a:ext cx="104259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9" name="TextBox 68"/>
          <p:cNvSpPr txBox="1"/>
          <p:nvPr/>
        </p:nvSpPr>
        <p:spPr>
          <a:xfrm>
            <a:off x="7900924" y="7216013"/>
            <a:ext cx="252476" cy="369332"/>
          </a:xfrm>
          <a:prstGeom prst="rect">
            <a:avLst/>
          </a:prstGeom>
          <a:noFill/>
        </p:spPr>
        <p:txBody>
          <a:bodyPr wrap="square" rtlCol="0">
            <a:spAutoFit/>
          </a:bodyPr>
          <a:lstStyle/>
          <a:p>
            <a:r>
              <a:rPr lang="en-US" dirty="0" smtClean="0"/>
              <a:t>4</a:t>
            </a:r>
            <a:endParaRPr lang="en-US" dirty="0"/>
          </a:p>
        </p:txBody>
      </p:sp>
    </p:spTree>
    <p:extLst>
      <p:ext uri="{BB962C8B-B14F-4D97-AF65-F5344CB8AC3E}">
        <p14:creationId xmlns="" xmlns:p14="http://schemas.microsoft.com/office/powerpoint/2010/main" val="1855145657"/>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Improving RDT 3.0</a:t>
            </a:r>
            <a:endParaRPr lang="en-US" dirty="0"/>
          </a:p>
        </p:txBody>
      </p:sp>
      <p:sp>
        <p:nvSpPr>
          <p:cNvPr id="7" name="Content Placeholder 6"/>
          <p:cNvSpPr>
            <a:spLocks noGrp="1"/>
          </p:cNvSpPr>
          <p:nvPr>
            <p:ph idx="1"/>
          </p:nvPr>
        </p:nvSpPr>
        <p:spPr>
          <a:xfrm>
            <a:off x="14288" y="1931140"/>
            <a:ext cx="10044112" cy="5841260"/>
          </a:xfrm>
        </p:spPr>
        <p:txBody>
          <a:bodyPr/>
          <a:lstStyle/>
          <a:p>
            <a:r>
              <a:rPr lang="en-US" dirty="0" smtClean="0"/>
              <a:t>Basic goal is to be able to transmit non-stop under normal (no errors) operation</a:t>
            </a:r>
          </a:p>
          <a:p>
            <a:pPr lvl="1"/>
            <a:r>
              <a:rPr lang="en-US" dirty="0" smtClean="0"/>
              <a:t>first </a:t>
            </a:r>
            <a:r>
              <a:rPr lang="en-US" dirty="0" err="1" smtClean="0"/>
              <a:t>ack</a:t>
            </a:r>
            <a:r>
              <a:rPr lang="en-US" dirty="0" smtClean="0"/>
              <a:t> must arrive before the sender finishes transmission of </a:t>
            </a:r>
            <a:r>
              <a:rPr lang="en-US" i="1" dirty="0" smtClean="0"/>
              <a:t>N</a:t>
            </a:r>
            <a:r>
              <a:rPr lang="en-US" baseline="30000" dirty="0" smtClean="0"/>
              <a:t>th</a:t>
            </a:r>
            <a:r>
              <a:rPr lang="en-US" i="1" dirty="0" smtClean="0"/>
              <a:t> </a:t>
            </a:r>
            <a:r>
              <a:rPr lang="en-US" dirty="0" smtClean="0"/>
              <a:t>packet</a:t>
            </a:r>
          </a:p>
          <a:p>
            <a:r>
              <a:rPr lang="en-US" dirty="0" smtClean="0"/>
              <a:t>To enable more efficient operation, we want a protocol that can keep transmitting while waiting for </a:t>
            </a:r>
            <a:r>
              <a:rPr lang="en-US" dirty="0" err="1" smtClean="0"/>
              <a:t>acks</a:t>
            </a:r>
            <a:r>
              <a:rPr lang="en-US" dirty="0" smtClean="0"/>
              <a:t>, </a:t>
            </a:r>
            <a:r>
              <a:rPr lang="en-US" i="1" dirty="0" smtClean="0"/>
              <a:t>i.e., </a:t>
            </a:r>
            <a:r>
              <a:rPr lang="en-US" dirty="0" smtClean="0"/>
              <a:t>one that </a:t>
            </a:r>
            <a:r>
              <a:rPr lang="en-US" i="1" dirty="0" smtClean="0"/>
              <a:t>pipelines </a:t>
            </a:r>
            <a:r>
              <a:rPr lang="en-US" dirty="0" smtClean="0"/>
              <a:t>transmissions</a:t>
            </a:r>
          </a:p>
          <a:p>
            <a:pPr lvl="1"/>
            <a:r>
              <a:rPr lang="en-US" dirty="0" smtClean="0"/>
              <a:t>sender can transmit up to </a:t>
            </a:r>
            <a:r>
              <a:rPr lang="en-US" i="1" dirty="0" smtClean="0"/>
              <a:t>N </a:t>
            </a:r>
            <a:r>
              <a:rPr lang="en-US" dirty="0" smtClean="0"/>
              <a:t>packets while waiting for </a:t>
            </a:r>
            <a:r>
              <a:rPr lang="en-US" dirty="0" err="1" smtClean="0"/>
              <a:t>acks</a:t>
            </a:r>
            <a:endParaRPr lang="en-US" dirty="0" smtClean="0"/>
          </a:p>
          <a:p>
            <a:pPr lvl="2"/>
            <a:r>
              <a:rPr lang="en-US" dirty="0" smtClean="0"/>
              <a:t>each packet labeled with sequence # from set of </a:t>
            </a:r>
            <a:r>
              <a:rPr lang="en-US" i="1" dirty="0" smtClean="0"/>
              <a:t>S</a:t>
            </a:r>
            <a:r>
              <a:rPr lang="en-US" dirty="0" smtClean="0"/>
              <a:t>&gt;</a:t>
            </a:r>
            <a:r>
              <a:rPr lang="en-US" i="1" dirty="0" smtClean="0"/>
              <a:t>N </a:t>
            </a:r>
            <a:r>
              <a:rPr lang="en-US" dirty="0" smtClean="0"/>
              <a:t>sequence #s</a:t>
            </a:r>
          </a:p>
          <a:p>
            <a:pPr lvl="1"/>
            <a:r>
              <a:rPr lang="en-US" dirty="0" smtClean="0"/>
              <a:t>receiver sends </a:t>
            </a:r>
            <a:r>
              <a:rPr lang="en-US" dirty="0" err="1" smtClean="0"/>
              <a:t>acks</a:t>
            </a:r>
            <a:r>
              <a:rPr lang="en-US" dirty="0" smtClean="0"/>
              <a:t> with sequence numbers</a:t>
            </a:r>
          </a:p>
          <a:p>
            <a:r>
              <a:rPr lang="en-US" dirty="0" smtClean="0"/>
              <a:t>Two major variants</a:t>
            </a:r>
          </a:p>
          <a:p>
            <a:pPr lvl="1"/>
            <a:r>
              <a:rPr lang="en-US" dirty="0" smtClean="0"/>
              <a:t>go-back-</a:t>
            </a:r>
            <a:r>
              <a:rPr lang="en-US" i="1" dirty="0" smtClean="0"/>
              <a:t>N </a:t>
            </a:r>
            <a:r>
              <a:rPr lang="en-US" dirty="0" smtClean="0"/>
              <a:t>(cumulative </a:t>
            </a:r>
            <a:r>
              <a:rPr lang="en-US" dirty="0" err="1" smtClean="0"/>
              <a:t>ack</a:t>
            </a:r>
            <a:r>
              <a:rPr lang="en-US" dirty="0" smtClean="0"/>
              <a:t>)</a:t>
            </a:r>
            <a:r>
              <a:rPr lang="en-US" i="1" dirty="0" smtClean="0"/>
              <a:t> </a:t>
            </a:r>
            <a:r>
              <a:rPr lang="en-US" dirty="0" smtClean="0"/>
              <a:t>and selective repeat (specific </a:t>
            </a:r>
            <a:r>
              <a:rPr lang="en-US" dirty="0" err="1" smtClean="0"/>
              <a:t>ack</a:t>
            </a:r>
            <a:r>
              <a:rPr lang="en-US" dirty="0" smtClean="0"/>
              <a:t>)</a:t>
            </a:r>
          </a:p>
        </p:txBody>
      </p:sp>
      <p:sp>
        <p:nvSpPr>
          <p:cNvPr id="5" name="Slide Number Placeholder 4"/>
          <p:cNvSpPr>
            <a:spLocks noGrp="1"/>
          </p:cNvSpPr>
          <p:nvPr>
            <p:ph type="sldNum" sz="quarter" idx="10"/>
          </p:nvPr>
        </p:nvSpPr>
        <p:spPr/>
        <p:txBody>
          <a:bodyPr/>
          <a:lstStyle/>
          <a:p>
            <a:fld id="{CAA77503-7BDB-B54F-9367-5E17C192C244}" type="slidenum">
              <a:rPr lang="en-US" smtClean="0"/>
              <a:pPr/>
              <a:t>2</a:t>
            </a:fld>
            <a:endParaRPr lang="en-US"/>
          </a:p>
        </p:txBody>
      </p:sp>
    </p:spTree>
    <p:extLst>
      <p:ext uri="{BB962C8B-B14F-4D97-AF65-F5344CB8AC3E}">
        <p14:creationId xmlns="" xmlns:p14="http://schemas.microsoft.com/office/powerpoint/2010/main" val="605411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Exercises</a:t>
            </a:r>
            <a:endParaRPr lang="en-US" dirty="0"/>
          </a:p>
        </p:txBody>
      </p:sp>
      <p:sp>
        <p:nvSpPr>
          <p:cNvPr id="7" name="Content Placeholder 6"/>
          <p:cNvSpPr>
            <a:spLocks noGrp="1"/>
          </p:cNvSpPr>
          <p:nvPr>
            <p:ph idx="1"/>
          </p:nvPr>
        </p:nvSpPr>
        <p:spPr>
          <a:xfrm>
            <a:off x="14288" y="1985963"/>
            <a:ext cx="10044112" cy="5786437"/>
          </a:xfrm>
        </p:spPr>
        <p:txBody>
          <a:bodyPr/>
          <a:lstStyle/>
          <a:p>
            <a:pPr marL="457200" indent="-457200">
              <a:buClr>
                <a:schemeClr val="tx1"/>
              </a:buClr>
              <a:buFont typeface="+mj-lt"/>
              <a:buAutoNum type="arabicPeriod" startAt="4"/>
            </a:pPr>
            <a:r>
              <a:rPr lang="en-US" sz="2200" dirty="0" smtClean="0"/>
              <a:t>Consider </a:t>
            </a:r>
            <a:r>
              <a:rPr lang="en-US" sz="2200" dirty="0"/>
              <a:t>a link that uses </a:t>
            </a:r>
            <a:r>
              <a:rPr lang="en-US" sz="2200" dirty="0" smtClean="0"/>
              <a:t>selective repeat </a:t>
            </a:r>
            <a:r>
              <a:rPr lang="en-US" sz="2200" dirty="0"/>
              <a:t>with </a:t>
            </a:r>
            <a:r>
              <a:rPr lang="en-US" sz="2200" i="1" dirty="0"/>
              <a:t>S</a:t>
            </a:r>
            <a:r>
              <a:rPr lang="en-US" sz="2200" dirty="0" smtClean="0"/>
              <a:t>=</a:t>
            </a:r>
            <a:r>
              <a:rPr lang="en-US" sz="2200" dirty="0"/>
              <a:t>10, </a:t>
            </a:r>
            <a:r>
              <a:rPr lang="en-US" sz="2200" i="1" dirty="0"/>
              <a:t>N</a:t>
            </a:r>
            <a:r>
              <a:rPr lang="en-US" sz="2200" dirty="0" smtClean="0"/>
              <a:t>=</a:t>
            </a:r>
            <a:r>
              <a:rPr lang="en-US" sz="2200" dirty="0"/>
              <a:t>5. Suppose 4 packets have been sent and 2 </a:t>
            </a:r>
            <a:r>
              <a:rPr lang="en-US" sz="2200" dirty="0" err="1"/>
              <a:t>acks</a:t>
            </a:r>
            <a:r>
              <a:rPr lang="en-US" sz="2200" dirty="0"/>
              <a:t> have been received. What is the smallest possible number of packets that could still be in the send buffer? What is the largest number</a:t>
            </a:r>
            <a:r>
              <a:rPr lang="en-US" sz="2200" dirty="0" smtClean="0"/>
              <a:t>?</a:t>
            </a:r>
          </a:p>
          <a:p>
            <a:pPr marL="344488" indent="-344488">
              <a:buClr>
                <a:schemeClr val="tx1"/>
              </a:buClr>
              <a:buFont typeface="+mj-lt"/>
              <a:buAutoNum type="arabicPeriod" startAt="4"/>
            </a:pPr>
            <a:endParaRPr lang="en-US" sz="2200" dirty="0"/>
          </a:p>
        </p:txBody>
      </p:sp>
      <p:sp>
        <p:nvSpPr>
          <p:cNvPr id="5" name="Slide Number Placeholder 4"/>
          <p:cNvSpPr>
            <a:spLocks noGrp="1"/>
          </p:cNvSpPr>
          <p:nvPr>
            <p:ph type="sldNum" sz="quarter" idx="10"/>
          </p:nvPr>
        </p:nvSpPr>
        <p:spPr/>
        <p:txBody>
          <a:bodyPr/>
          <a:lstStyle/>
          <a:p>
            <a:fld id="{CAA77503-7BDB-B54F-9367-5E17C192C244}" type="slidenum">
              <a:rPr lang="en-US" smtClean="0"/>
              <a:pPr/>
              <a:t>20</a:t>
            </a:fld>
            <a:endParaRPr lang="en-US"/>
          </a:p>
        </p:txBody>
      </p:sp>
    </p:spTree>
    <p:extLst>
      <p:ext uri="{BB962C8B-B14F-4D97-AF65-F5344CB8AC3E}">
        <p14:creationId xmlns="" xmlns:p14="http://schemas.microsoft.com/office/powerpoint/2010/main" val="1218468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Exercises</a:t>
            </a:r>
            <a:endParaRPr lang="en-US" dirty="0"/>
          </a:p>
        </p:txBody>
      </p:sp>
      <p:sp>
        <p:nvSpPr>
          <p:cNvPr id="7" name="Content Placeholder 6"/>
          <p:cNvSpPr>
            <a:spLocks noGrp="1"/>
          </p:cNvSpPr>
          <p:nvPr>
            <p:ph idx="1"/>
          </p:nvPr>
        </p:nvSpPr>
        <p:spPr>
          <a:xfrm>
            <a:off x="14288" y="1985963"/>
            <a:ext cx="10044112" cy="5786437"/>
          </a:xfrm>
        </p:spPr>
        <p:txBody>
          <a:bodyPr/>
          <a:lstStyle/>
          <a:p>
            <a:pPr marL="457200" indent="-457200">
              <a:buClr>
                <a:schemeClr val="tx1"/>
              </a:buClr>
              <a:buFont typeface="+mj-lt"/>
              <a:buAutoNum type="arabicPeriod" startAt="4"/>
            </a:pPr>
            <a:r>
              <a:rPr lang="en-US" sz="2200" dirty="0" smtClean="0"/>
              <a:t>Consider </a:t>
            </a:r>
            <a:r>
              <a:rPr lang="en-US" sz="2200" dirty="0"/>
              <a:t>a link that uses </a:t>
            </a:r>
            <a:r>
              <a:rPr lang="en-US" sz="2200" dirty="0" smtClean="0"/>
              <a:t>selective repeat </a:t>
            </a:r>
            <a:r>
              <a:rPr lang="en-US" sz="2200" dirty="0"/>
              <a:t>with </a:t>
            </a:r>
            <a:r>
              <a:rPr lang="en-US" sz="2200" i="1" dirty="0" smtClean="0"/>
              <a:t>S</a:t>
            </a:r>
            <a:r>
              <a:rPr lang="en-US" sz="2200" dirty="0" smtClean="0"/>
              <a:t>=10</a:t>
            </a:r>
            <a:r>
              <a:rPr lang="en-US" sz="2200" dirty="0"/>
              <a:t>, </a:t>
            </a:r>
            <a:r>
              <a:rPr lang="en-US" sz="2200" i="1" dirty="0" smtClean="0"/>
              <a:t>N</a:t>
            </a:r>
            <a:r>
              <a:rPr lang="en-US" sz="2200" dirty="0" smtClean="0"/>
              <a:t>=5</a:t>
            </a:r>
            <a:r>
              <a:rPr lang="en-US" sz="2200" dirty="0"/>
              <a:t>. Suppose 4 packets have been sent and 2 </a:t>
            </a:r>
            <a:r>
              <a:rPr lang="en-US" sz="2200" dirty="0" err="1"/>
              <a:t>acks</a:t>
            </a:r>
            <a:r>
              <a:rPr lang="en-US" sz="2200" dirty="0"/>
              <a:t> have been received. What is the smallest possible number of packets that could still be in the send buffer? What is the largest number</a:t>
            </a:r>
            <a:r>
              <a:rPr lang="en-US" sz="2200" dirty="0" smtClean="0"/>
              <a:t>?</a:t>
            </a:r>
          </a:p>
          <a:p>
            <a:pPr marL="1138238" lvl="3" indent="-344488">
              <a:buClr>
                <a:schemeClr val="tx1"/>
              </a:buClr>
              <a:buFont typeface="+mj-lt"/>
              <a:buAutoNum type="arabicPeriod"/>
            </a:pPr>
            <a:endParaRPr lang="en-US" sz="1400" dirty="0"/>
          </a:p>
          <a:p>
            <a:pPr marL="0" indent="0">
              <a:buClr>
                <a:schemeClr val="tx1"/>
              </a:buClr>
              <a:buNone/>
            </a:pPr>
            <a:r>
              <a:rPr lang="en-US" sz="2200" i="1" dirty="0" smtClean="0"/>
              <a:t>With selective repeat, packets are </a:t>
            </a:r>
            <a:r>
              <a:rPr lang="en-US" sz="2200" i="1" dirty="0" err="1" smtClean="0"/>
              <a:t>acked</a:t>
            </a:r>
            <a:r>
              <a:rPr lang="en-US" sz="2200" i="1" dirty="0" smtClean="0"/>
              <a:t> individually.  So in all cases, the receipt of two ACKs identifies two packets (out of four) that have been received.  Hence, there will then be two packets in the sender’s send buffer (even if all four packets were successfully received). </a:t>
            </a:r>
          </a:p>
          <a:p>
            <a:pPr marL="0" indent="0">
              <a:buClr>
                <a:schemeClr val="tx1"/>
              </a:buClr>
              <a:buNone/>
            </a:pPr>
            <a:endParaRPr lang="en-US" sz="1200" i="1" dirty="0" smtClean="0"/>
          </a:p>
          <a:p>
            <a:pPr marL="0" indent="0">
              <a:buClr>
                <a:schemeClr val="tx1"/>
              </a:buClr>
              <a:buNone/>
            </a:pPr>
            <a:r>
              <a:rPr lang="en-US" sz="2200" i="1" dirty="0" smtClean="0"/>
              <a:t>Note that in practice, selective acknowledgments are used in combination with cumulative ACKs, e.g., through the use of a SACK </a:t>
            </a:r>
            <a:r>
              <a:rPr lang="en-US" sz="2200" i="1" u="sng" dirty="0" smtClean="0"/>
              <a:t>option</a:t>
            </a:r>
            <a:r>
              <a:rPr lang="en-US" sz="2200" i="1" dirty="0" smtClean="0"/>
              <a:t> as in TCP (see RFC 2018).  This helps overcome the fragility problem caused by requiring that each packet be individually </a:t>
            </a:r>
            <a:r>
              <a:rPr lang="en-US" sz="2200" i="1" dirty="0" err="1" smtClean="0"/>
              <a:t>acked</a:t>
            </a:r>
            <a:r>
              <a:rPr lang="en-US" sz="2200" i="1" dirty="0" smtClean="0"/>
              <a:t>.  In particular, TCP’s SACK option allows the receiver to inform the sender of multiple (up to 4) non-contiguous blocks of data it received.  It is used </a:t>
            </a:r>
            <a:r>
              <a:rPr lang="en-US" sz="2200" i="1" u="sng" dirty="0" smtClean="0"/>
              <a:t>in combination</a:t>
            </a:r>
            <a:r>
              <a:rPr lang="en-US" sz="2200" i="1" dirty="0" smtClean="0"/>
              <a:t> with regular ACKs.</a:t>
            </a:r>
            <a:endParaRPr lang="en-US" sz="2200" i="1" dirty="0"/>
          </a:p>
        </p:txBody>
      </p:sp>
      <p:sp>
        <p:nvSpPr>
          <p:cNvPr id="5" name="Slide Number Placeholder 4"/>
          <p:cNvSpPr>
            <a:spLocks noGrp="1"/>
          </p:cNvSpPr>
          <p:nvPr>
            <p:ph type="sldNum" sz="quarter" idx="10"/>
          </p:nvPr>
        </p:nvSpPr>
        <p:spPr/>
        <p:txBody>
          <a:bodyPr/>
          <a:lstStyle/>
          <a:p>
            <a:fld id="{CAA77503-7BDB-B54F-9367-5E17C192C244}" type="slidenum">
              <a:rPr lang="en-US" smtClean="0"/>
              <a:pPr/>
              <a:t>21</a:t>
            </a:fld>
            <a:endParaRPr lang="en-US"/>
          </a:p>
        </p:txBody>
      </p:sp>
    </p:spTree>
    <p:extLst>
      <p:ext uri="{BB962C8B-B14F-4D97-AF65-F5344CB8AC3E}">
        <p14:creationId xmlns="" xmlns:p14="http://schemas.microsoft.com/office/powerpoint/2010/main" val="2513574583"/>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Go-back-</a:t>
            </a:r>
            <a:r>
              <a:rPr lang="en-US" i="1" dirty="0" smtClean="0"/>
              <a:t>N</a:t>
            </a:r>
            <a:r>
              <a:rPr lang="en-US" dirty="0" smtClean="0"/>
              <a:t> with </a:t>
            </a:r>
            <a:r>
              <a:rPr lang="en-US" i="1" dirty="0"/>
              <a:t>N</a:t>
            </a:r>
            <a:r>
              <a:rPr lang="en-US" dirty="0" smtClean="0"/>
              <a:t>=4</a:t>
            </a:r>
            <a:endParaRPr lang="en-US" dirty="0"/>
          </a:p>
        </p:txBody>
      </p:sp>
      <p:sp>
        <p:nvSpPr>
          <p:cNvPr id="5" name="Slide Number Placeholder 4"/>
          <p:cNvSpPr>
            <a:spLocks noGrp="1"/>
          </p:cNvSpPr>
          <p:nvPr>
            <p:ph type="sldNum" sz="quarter" idx="10"/>
          </p:nvPr>
        </p:nvSpPr>
        <p:spPr>
          <a:xfrm>
            <a:off x="9689143" y="7486402"/>
            <a:ext cx="309981" cy="215444"/>
          </a:xfrm>
        </p:spPr>
        <p:txBody>
          <a:bodyPr/>
          <a:lstStyle/>
          <a:p>
            <a:fld id="{CAA77503-7BDB-B54F-9367-5E17C192C244}" type="slidenum">
              <a:rPr lang="en-US" smtClean="0"/>
              <a:pPr/>
              <a:t>3</a:t>
            </a:fld>
            <a:endParaRPr lang="en-US"/>
          </a:p>
        </p:txBody>
      </p:sp>
      <p:cxnSp>
        <p:nvCxnSpPr>
          <p:cNvPr id="30" name="Straight Arrow Connector 29"/>
          <p:cNvCxnSpPr/>
          <p:nvPr/>
        </p:nvCxnSpPr>
        <p:spPr bwMode="auto">
          <a:xfrm rot="5400000">
            <a:off x="-1608351" y="4732273"/>
            <a:ext cx="4825343" cy="137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Straight Arrow Connector 30"/>
          <p:cNvCxnSpPr/>
          <p:nvPr/>
        </p:nvCxnSpPr>
        <p:spPr bwMode="auto">
          <a:xfrm rot="5400000">
            <a:off x="172274" y="4732273"/>
            <a:ext cx="4825343" cy="137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2" name="Straight Arrow Connector 31"/>
          <p:cNvCxnSpPr/>
          <p:nvPr/>
        </p:nvCxnSpPr>
        <p:spPr bwMode="auto">
          <a:xfrm>
            <a:off x="804320" y="2717356"/>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3" name="TextBox 32"/>
          <p:cNvSpPr txBox="1"/>
          <p:nvPr/>
        </p:nvSpPr>
        <p:spPr>
          <a:xfrm>
            <a:off x="1265287" y="2907601"/>
            <a:ext cx="254176" cy="246221"/>
          </a:xfrm>
          <a:prstGeom prst="rect">
            <a:avLst/>
          </a:prstGeom>
          <a:solidFill>
            <a:srgbClr val="FFFFFF"/>
          </a:solidFill>
        </p:spPr>
        <p:txBody>
          <a:bodyPr wrap="none" lIns="0" tIns="0" rIns="0" bIns="0" rtlCol="0" anchor="ctr">
            <a:spAutoFit/>
          </a:bodyPr>
          <a:lstStyle/>
          <a:p>
            <a:pPr algn="ctr"/>
            <a:r>
              <a:rPr lang="en-US" sz="1600" dirty="0" smtClean="0">
                <a:latin typeface="+mn-lt"/>
              </a:rPr>
              <a:t>P0</a:t>
            </a:r>
            <a:endParaRPr lang="en-US" sz="1600" dirty="0">
              <a:latin typeface="+mn-lt"/>
            </a:endParaRPr>
          </a:p>
        </p:txBody>
      </p:sp>
      <p:sp>
        <p:nvSpPr>
          <p:cNvPr id="48" name="TextBox 47"/>
          <p:cNvSpPr txBox="1"/>
          <p:nvPr/>
        </p:nvSpPr>
        <p:spPr>
          <a:xfrm>
            <a:off x="858067" y="1895697"/>
            <a:ext cx="1664690" cy="307777"/>
          </a:xfrm>
          <a:prstGeom prst="rect">
            <a:avLst/>
          </a:prstGeom>
          <a:noFill/>
        </p:spPr>
        <p:txBody>
          <a:bodyPr wrap="square" lIns="0" tIns="0" rIns="0" bIns="0" rtlCol="0" anchor="ctr">
            <a:spAutoFit/>
          </a:bodyPr>
          <a:lstStyle/>
          <a:p>
            <a:pPr algn="ctr"/>
            <a:r>
              <a:rPr lang="en-US" sz="2000" i="1" dirty="0" smtClean="0">
                <a:latin typeface="+mn-lt"/>
              </a:rPr>
              <a:t>normal case</a:t>
            </a:r>
            <a:endParaRPr lang="en-US" sz="2000" i="1" dirty="0">
              <a:latin typeface="+mn-lt"/>
            </a:endParaRPr>
          </a:p>
        </p:txBody>
      </p:sp>
      <p:sp>
        <p:nvSpPr>
          <p:cNvPr id="79" name="Freeform 78"/>
          <p:cNvSpPr/>
          <p:nvPr/>
        </p:nvSpPr>
        <p:spPr bwMode="auto">
          <a:xfrm>
            <a:off x="2592092" y="3500696"/>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80" name="Freeform 79"/>
          <p:cNvSpPr/>
          <p:nvPr/>
        </p:nvSpPr>
        <p:spPr bwMode="auto">
          <a:xfrm>
            <a:off x="2592093" y="3825884"/>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81" name="Freeform 80"/>
          <p:cNvSpPr/>
          <p:nvPr/>
        </p:nvSpPr>
        <p:spPr bwMode="auto">
          <a:xfrm>
            <a:off x="2574694" y="4118406"/>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84" name="Straight Arrow Connector 83"/>
          <p:cNvCxnSpPr/>
          <p:nvPr/>
        </p:nvCxnSpPr>
        <p:spPr bwMode="auto">
          <a:xfrm flipH="1">
            <a:off x="800135" y="3809227"/>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87" name="Straight Arrow Connector 86"/>
          <p:cNvCxnSpPr/>
          <p:nvPr/>
        </p:nvCxnSpPr>
        <p:spPr bwMode="auto">
          <a:xfrm>
            <a:off x="819057" y="3037382"/>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88" name="Straight Arrow Connector 87"/>
          <p:cNvCxnSpPr/>
          <p:nvPr/>
        </p:nvCxnSpPr>
        <p:spPr bwMode="auto">
          <a:xfrm>
            <a:off x="813348" y="3317917"/>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89" name="Straight Arrow Connector 88"/>
          <p:cNvCxnSpPr/>
          <p:nvPr/>
        </p:nvCxnSpPr>
        <p:spPr bwMode="auto">
          <a:xfrm>
            <a:off x="809164" y="3592099"/>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0" name="Straight Arrow Connector 89"/>
          <p:cNvCxnSpPr/>
          <p:nvPr/>
        </p:nvCxnSpPr>
        <p:spPr bwMode="auto">
          <a:xfrm flipH="1">
            <a:off x="813350" y="4100808"/>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16" name="Straight Arrow Connector 115"/>
          <p:cNvCxnSpPr/>
          <p:nvPr/>
        </p:nvCxnSpPr>
        <p:spPr bwMode="auto">
          <a:xfrm flipH="1">
            <a:off x="809164" y="4374992"/>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17" name="Straight Arrow Connector 116"/>
          <p:cNvCxnSpPr/>
          <p:nvPr/>
        </p:nvCxnSpPr>
        <p:spPr bwMode="auto">
          <a:xfrm flipH="1">
            <a:off x="787581" y="4666574"/>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28" name="Freeform 127"/>
          <p:cNvSpPr/>
          <p:nvPr/>
        </p:nvSpPr>
        <p:spPr bwMode="auto">
          <a:xfrm>
            <a:off x="2587907" y="4392589"/>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29" name="TextBox 128"/>
          <p:cNvSpPr txBox="1"/>
          <p:nvPr/>
        </p:nvSpPr>
        <p:spPr>
          <a:xfrm>
            <a:off x="1297487" y="4282168"/>
            <a:ext cx="270707" cy="246221"/>
          </a:xfrm>
          <a:prstGeom prst="rect">
            <a:avLst/>
          </a:prstGeom>
          <a:solidFill>
            <a:srgbClr val="FFFFFF"/>
          </a:solidFill>
        </p:spPr>
        <p:txBody>
          <a:bodyPr wrap="none" lIns="0" tIns="0" rIns="0" bIns="0" rtlCol="0" anchor="ctr">
            <a:spAutoFit/>
          </a:bodyPr>
          <a:lstStyle/>
          <a:p>
            <a:pPr algn="ctr"/>
            <a:r>
              <a:rPr lang="en-US" sz="1600" dirty="0" smtClean="0">
                <a:latin typeface="+mn-lt"/>
              </a:rPr>
              <a:t>A0</a:t>
            </a:r>
            <a:endParaRPr lang="en-US" sz="1600" dirty="0">
              <a:latin typeface="+mn-lt"/>
            </a:endParaRPr>
          </a:p>
        </p:txBody>
      </p:sp>
      <p:sp>
        <p:nvSpPr>
          <p:cNvPr id="135" name="TextBox 134"/>
          <p:cNvSpPr txBox="1"/>
          <p:nvPr/>
        </p:nvSpPr>
        <p:spPr>
          <a:xfrm>
            <a:off x="1320123" y="4590887"/>
            <a:ext cx="270707" cy="246221"/>
          </a:xfrm>
          <a:prstGeom prst="rect">
            <a:avLst/>
          </a:prstGeom>
          <a:solidFill>
            <a:schemeClr val="bg1"/>
          </a:solidFill>
        </p:spPr>
        <p:txBody>
          <a:bodyPr wrap="none" lIns="0" tIns="0" rIns="0" bIns="0" rtlCol="0" anchor="ctr">
            <a:spAutoFit/>
          </a:bodyPr>
          <a:lstStyle/>
          <a:p>
            <a:pPr algn="ctr"/>
            <a:r>
              <a:rPr lang="en-US" sz="1600" dirty="0" smtClean="0">
                <a:latin typeface="+mn-lt"/>
              </a:rPr>
              <a:t>A1</a:t>
            </a:r>
            <a:endParaRPr lang="en-US" sz="1600" dirty="0">
              <a:latin typeface="+mn-lt"/>
            </a:endParaRPr>
          </a:p>
        </p:txBody>
      </p:sp>
      <p:sp>
        <p:nvSpPr>
          <p:cNvPr id="143" name="TextBox 142"/>
          <p:cNvSpPr txBox="1"/>
          <p:nvPr/>
        </p:nvSpPr>
        <p:spPr>
          <a:xfrm>
            <a:off x="1313773" y="4879812"/>
            <a:ext cx="270707" cy="246221"/>
          </a:xfrm>
          <a:prstGeom prst="rect">
            <a:avLst/>
          </a:prstGeom>
          <a:solidFill>
            <a:schemeClr val="bg1"/>
          </a:solidFill>
        </p:spPr>
        <p:txBody>
          <a:bodyPr wrap="none" lIns="0" tIns="0" rIns="0" bIns="0" rtlCol="0" anchor="ctr">
            <a:spAutoFit/>
          </a:bodyPr>
          <a:lstStyle/>
          <a:p>
            <a:pPr algn="ctr"/>
            <a:r>
              <a:rPr lang="en-US" sz="1600" dirty="0" smtClean="0">
                <a:latin typeface="+mn-lt"/>
              </a:rPr>
              <a:t>A2</a:t>
            </a:r>
            <a:endParaRPr lang="en-US" sz="1600" dirty="0">
              <a:latin typeface="+mn-lt"/>
            </a:endParaRPr>
          </a:p>
        </p:txBody>
      </p:sp>
      <p:sp>
        <p:nvSpPr>
          <p:cNvPr id="144" name="TextBox 143"/>
          <p:cNvSpPr txBox="1"/>
          <p:nvPr/>
        </p:nvSpPr>
        <p:spPr>
          <a:xfrm>
            <a:off x="1320123" y="5136987"/>
            <a:ext cx="270707" cy="246221"/>
          </a:xfrm>
          <a:prstGeom prst="rect">
            <a:avLst/>
          </a:prstGeom>
          <a:solidFill>
            <a:schemeClr val="bg1"/>
          </a:solidFill>
        </p:spPr>
        <p:txBody>
          <a:bodyPr wrap="none" lIns="0" tIns="0" rIns="0" bIns="0" rtlCol="0" anchor="ctr">
            <a:spAutoFit/>
          </a:bodyPr>
          <a:lstStyle/>
          <a:p>
            <a:pPr algn="ctr"/>
            <a:r>
              <a:rPr lang="en-US" sz="1600" dirty="0" smtClean="0">
                <a:latin typeface="+mn-lt"/>
              </a:rPr>
              <a:t>A3</a:t>
            </a:r>
            <a:endParaRPr lang="en-US" sz="1600" dirty="0">
              <a:latin typeface="+mn-lt"/>
            </a:endParaRPr>
          </a:p>
        </p:txBody>
      </p:sp>
      <p:sp>
        <p:nvSpPr>
          <p:cNvPr id="147" name="TextBox 146"/>
          <p:cNvSpPr txBox="1"/>
          <p:nvPr/>
        </p:nvSpPr>
        <p:spPr>
          <a:xfrm>
            <a:off x="1280763" y="3235162"/>
            <a:ext cx="254176" cy="246221"/>
          </a:xfrm>
          <a:prstGeom prst="rect">
            <a:avLst/>
          </a:prstGeom>
          <a:solidFill>
            <a:schemeClr val="bg1"/>
          </a:solidFill>
        </p:spPr>
        <p:txBody>
          <a:bodyPr wrap="none" lIns="0" tIns="0" rIns="0" bIns="0" rtlCol="0" anchor="ctr">
            <a:spAutoFit/>
          </a:bodyPr>
          <a:lstStyle/>
          <a:p>
            <a:pPr algn="ctr"/>
            <a:r>
              <a:rPr lang="en-US" sz="1600" dirty="0" smtClean="0">
                <a:latin typeface="+mn-lt"/>
              </a:rPr>
              <a:t>P1</a:t>
            </a:r>
            <a:endParaRPr lang="en-US" sz="1600" dirty="0">
              <a:latin typeface="+mn-lt"/>
            </a:endParaRPr>
          </a:p>
        </p:txBody>
      </p:sp>
      <p:sp>
        <p:nvSpPr>
          <p:cNvPr id="148" name="TextBox 147"/>
          <p:cNvSpPr txBox="1"/>
          <p:nvPr/>
        </p:nvSpPr>
        <p:spPr>
          <a:xfrm>
            <a:off x="1274413" y="3524087"/>
            <a:ext cx="254176" cy="246221"/>
          </a:xfrm>
          <a:prstGeom prst="rect">
            <a:avLst/>
          </a:prstGeom>
          <a:solidFill>
            <a:schemeClr val="bg1"/>
          </a:solidFill>
        </p:spPr>
        <p:txBody>
          <a:bodyPr wrap="none" lIns="0" tIns="0" rIns="0" bIns="0" rtlCol="0" anchor="ctr">
            <a:spAutoFit/>
          </a:bodyPr>
          <a:lstStyle/>
          <a:p>
            <a:pPr algn="ctr"/>
            <a:r>
              <a:rPr lang="en-US" sz="1600" dirty="0" smtClean="0">
                <a:latin typeface="+mn-lt"/>
              </a:rPr>
              <a:t>P2</a:t>
            </a:r>
            <a:endParaRPr lang="en-US" sz="1600" dirty="0">
              <a:latin typeface="+mn-lt"/>
            </a:endParaRPr>
          </a:p>
        </p:txBody>
      </p:sp>
      <p:sp>
        <p:nvSpPr>
          <p:cNvPr id="149" name="TextBox 148"/>
          <p:cNvSpPr txBox="1"/>
          <p:nvPr/>
        </p:nvSpPr>
        <p:spPr>
          <a:xfrm>
            <a:off x="1280763" y="3781262"/>
            <a:ext cx="254176" cy="246221"/>
          </a:xfrm>
          <a:prstGeom prst="rect">
            <a:avLst/>
          </a:prstGeom>
          <a:solidFill>
            <a:schemeClr val="bg1"/>
          </a:solidFill>
        </p:spPr>
        <p:txBody>
          <a:bodyPr wrap="none" lIns="0" tIns="0" rIns="0" bIns="0" rtlCol="0" anchor="ctr">
            <a:spAutoFit/>
          </a:bodyPr>
          <a:lstStyle/>
          <a:p>
            <a:pPr algn="ctr"/>
            <a:r>
              <a:rPr lang="en-US" sz="1600" dirty="0" smtClean="0">
                <a:latin typeface="+mn-lt"/>
              </a:rPr>
              <a:t>P3</a:t>
            </a:r>
            <a:endParaRPr lang="en-US" sz="1600" dirty="0">
              <a:latin typeface="+mn-lt"/>
            </a:endParaRPr>
          </a:p>
        </p:txBody>
      </p:sp>
      <p:cxnSp>
        <p:nvCxnSpPr>
          <p:cNvPr id="150" name="Straight Arrow Connector 149"/>
          <p:cNvCxnSpPr/>
          <p:nvPr/>
        </p:nvCxnSpPr>
        <p:spPr bwMode="auto">
          <a:xfrm rot="5400000">
            <a:off x="1369135" y="4906645"/>
            <a:ext cx="5223509"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51" name="Straight Arrow Connector 150"/>
          <p:cNvCxnSpPr/>
          <p:nvPr/>
        </p:nvCxnSpPr>
        <p:spPr bwMode="auto">
          <a:xfrm rot="5400000">
            <a:off x="3149760" y="4906645"/>
            <a:ext cx="5223509"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52" name="Straight Arrow Connector 151"/>
          <p:cNvCxnSpPr/>
          <p:nvPr/>
        </p:nvCxnSpPr>
        <p:spPr bwMode="auto">
          <a:xfrm>
            <a:off x="3980198" y="2437956"/>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53" name="TextBox 152"/>
          <p:cNvSpPr txBox="1"/>
          <p:nvPr/>
        </p:nvSpPr>
        <p:spPr>
          <a:xfrm>
            <a:off x="4428205" y="2589324"/>
            <a:ext cx="254176" cy="246221"/>
          </a:xfrm>
          <a:prstGeom prst="rect">
            <a:avLst/>
          </a:prstGeom>
          <a:solidFill>
            <a:srgbClr val="FFFFFF"/>
          </a:solidFill>
        </p:spPr>
        <p:txBody>
          <a:bodyPr wrap="none" lIns="0" tIns="0" rIns="0" bIns="0" rtlCol="0" anchor="ctr">
            <a:spAutoFit/>
          </a:bodyPr>
          <a:lstStyle/>
          <a:p>
            <a:pPr algn="ctr"/>
            <a:r>
              <a:rPr lang="en-US" sz="1600" dirty="0" smtClean="0">
                <a:latin typeface="+mn-lt"/>
              </a:rPr>
              <a:t>P0</a:t>
            </a:r>
            <a:endParaRPr lang="en-US" sz="1600" dirty="0">
              <a:latin typeface="+mn-lt"/>
            </a:endParaRPr>
          </a:p>
        </p:txBody>
      </p:sp>
      <p:sp>
        <p:nvSpPr>
          <p:cNvPr id="154" name="TextBox 153"/>
          <p:cNvSpPr txBox="1"/>
          <p:nvPr/>
        </p:nvSpPr>
        <p:spPr>
          <a:xfrm>
            <a:off x="4033945" y="1716409"/>
            <a:ext cx="1664690" cy="615553"/>
          </a:xfrm>
          <a:prstGeom prst="rect">
            <a:avLst/>
          </a:prstGeom>
          <a:noFill/>
        </p:spPr>
        <p:txBody>
          <a:bodyPr wrap="square" lIns="0" tIns="0" rIns="0" bIns="0" rtlCol="0" anchor="ctr">
            <a:spAutoFit/>
          </a:bodyPr>
          <a:lstStyle/>
          <a:p>
            <a:pPr algn="ctr"/>
            <a:r>
              <a:rPr lang="en-US" sz="2000" i="1" dirty="0" smtClean="0">
                <a:latin typeface="+mn-lt"/>
              </a:rPr>
              <a:t>lost packet</a:t>
            </a:r>
            <a:br>
              <a:rPr lang="en-US" sz="2000" i="1" dirty="0" smtClean="0">
                <a:latin typeface="+mn-lt"/>
              </a:rPr>
            </a:br>
            <a:r>
              <a:rPr lang="en-US" sz="2000" i="1" dirty="0" smtClean="0">
                <a:latin typeface="+mn-lt"/>
              </a:rPr>
              <a:t>go-back</a:t>
            </a:r>
            <a:endParaRPr lang="en-US" sz="2000" i="1" dirty="0">
              <a:latin typeface="+mn-lt"/>
            </a:endParaRPr>
          </a:p>
        </p:txBody>
      </p:sp>
      <p:sp>
        <p:nvSpPr>
          <p:cNvPr id="155" name="Freeform 154"/>
          <p:cNvSpPr/>
          <p:nvPr/>
        </p:nvSpPr>
        <p:spPr bwMode="auto">
          <a:xfrm>
            <a:off x="5767970" y="3221296"/>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158" name="Straight Arrow Connector 157"/>
          <p:cNvCxnSpPr/>
          <p:nvPr/>
        </p:nvCxnSpPr>
        <p:spPr bwMode="auto">
          <a:xfrm flipH="1">
            <a:off x="3976013" y="3491727"/>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59" name="Straight Arrow Connector 158"/>
          <p:cNvCxnSpPr/>
          <p:nvPr/>
        </p:nvCxnSpPr>
        <p:spPr bwMode="auto">
          <a:xfrm>
            <a:off x="3994935" y="2757982"/>
            <a:ext cx="1339477" cy="734518"/>
          </a:xfrm>
          <a:prstGeom prst="straightConnector1">
            <a:avLst/>
          </a:prstGeom>
          <a:solidFill>
            <a:schemeClr val="accent1"/>
          </a:solidFill>
          <a:ln w="12700" cap="flat" cmpd="sng" algn="ctr">
            <a:solidFill>
              <a:srgbClr val="FF0000"/>
            </a:solidFill>
            <a:prstDash val="solid"/>
            <a:round/>
            <a:headEnd type="none" w="sm" len="sm"/>
            <a:tailEnd type="none"/>
          </a:ln>
          <a:effectLst/>
        </p:spPr>
      </p:cxnSp>
      <p:cxnSp>
        <p:nvCxnSpPr>
          <p:cNvPr id="160" name="Straight Arrow Connector 159"/>
          <p:cNvCxnSpPr/>
          <p:nvPr/>
        </p:nvCxnSpPr>
        <p:spPr bwMode="auto">
          <a:xfrm>
            <a:off x="3989226" y="3038517"/>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61" name="Straight Arrow Connector 160"/>
          <p:cNvCxnSpPr/>
          <p:nvPr/>
        </p:nvCxnSpPr>
        <p:spPr bwMode="auto">
          <a:xfrm>
            <a:off x="3985042" y="3312699"/>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66" name="TextBox 165"/>
          <p:cNvSpPr txBox="1"/>
          <p:nvPr/>
        </p:nvSpPr>
        <p:spPr>
          <a:xfrm>
            <a:off x="4434485" y="4015727"/>
            <a:ext cx="270707" cy="246221"/>
          </a:xfrm>
          <a:prstGeom prst="rect">
            <a:avLst/>
          </a:prstGeom>
          <a:solidFill>
            <a:srgbClr val="FFFFFF"/>
          </a:solidFill>
        </p:spPr>
        <p:txBody>
          <a:bodyPr wrap="none" lIns="0" tIns="0" rIns="0" bIns="0" rtlCol="0" anchor="ctr">
            <a:spAutoFit/>
          </a:bodyPr>
          <a:lstStyle/>
          <a:p>
            <a:pPr algn="ctr"/>
            <a:r>
              <a:rPr lang="en-US" sz="1600" dirty="0" smtClean="0">
                <a:latin typeface="+mn-lt"/>
              </a:rPr>
              <a:t>A0</a:t>
            </a:r>
            <a:endParaRPr lang="en-US" sz="1600" dirty="0">
              <a:latin typeface="+mn-lt"/>
            </a:endParaRPr>
          </a:p>
        </p:txBody>
      </p:sp>
      <p:sp>
        <p:nvSpPr>
          <p:cNvPr id="170" name="TextBox 169"/>
          <p:cNvSpPr txBox="1"/>
          <p:nvPr/>
        </p:nvSpPr>
        <p:spPr>
          <a:xfrm>
            <a:off x="4456641" y="2955762"/>
            <a:ext cx="254176" cy="246221"/>
          </a:xfrm>
          <a:prstGeom prst="rect">
            <a:avLst/>
          </a:prstGeom>
          <a:solidFill>
            <a:schemeClr val="bg1"/>
          </a:solidFill>
        </p:spPr>
        <p:txBody>
          <a:bodyPr wrap="none" lIns="0" tIns="0" rIns="0" bIns="0" rtlCol="0" anchor="ctr">
            <a:spAutoFit/>
          </a:bodyPr>
          <a:lstStyle/>
          <a:p>
            <a:pPr algn="ctr"/>
            <a:r>
              <a:rPr lang="en-US" sz="1600" dirty="0" smtClean="0">
                <a:latin typeface="+mn-lt"/>
              </a:rPr>
              <a:t>P1</a:t>
            </a:r>
            <a:endParaRPr lang="en-US" sz="1600" dirty="0">
              <a:latin typeface="+mn-lt"/>
            </a:endParaRPr>
          </a:p>
        </p:txBody>
      </p:sp>
      <p:sp>
        <p:nvSpPr>
          <p:cNvPr id="171" name="TextBox 170"/>
          <p:cNvSpPr txBox="1"/>
          <p:nvPr/>
        </p:nvSpPr>
        <p:spPr>
          <a:xfrm>
            <a:off x="4450291" y="3244687"/>
            <a:ext cx="254176" cy="246221"/>
          </a:xfrm>
          <a:prstGeom prst="rect">
            <a:avLst/>
          </a:prstGeom>
          <a:solidFill>
            <a:schemeClr val="bg1"/>
          </a:solidFill>
        </p:spPr>
        <p:txBody>
          <a:bodyPr wrap="none" lIns="0" tIns="0" rIns="0" bIns="0" rtlCol="0" anchor="ctr">
            <a:spAutoFit/>
          </a:bodyPr>
          <a:lstStyle/>
          <a:p>
            <a:pPr algn="ctr"/>
            <a:r>
              <a:rPr lang="en-US" sz="1600" dirty="0" smtClean="0">
                <a:latin typeface="+mn-lt"/>
              </a:rPr>
              <a:t>P2</a:t>
            </a:r>
            <a:endParaRPr lang="en-US" sz="1600" dirty="0">
              <a:latin typeface="+mn-lt"/>
            </a:endParaRPr>
          </a:p>
        </p:txBody>
      </p:sp>
      <p:sp>
        <p:nvSpPr>
          <p:cNvPr id="172" name="TextBox 171"/>
          <p:cNvSpPr txBox="1"/>
          <p:nvPr/>
        </p:nvSpPr>
        <p:spPr>
          <a:xfrm>
            <a:off x="4456641" y="3501862"/>
            <a:ext cx="254176" cy="246221"/>
          </a:xfrm>
          <a:prstGeom prst="rect">
            <a:avLst/>
          </a:prstGeom>
          <a:solidFill>
            <a:schemeClr val="bg1"/>
          </a:solidFill>
        </p:spPr>
        <p:txBody>
          <a:bodyPr wrap="none" lIns="0" tIns="0" rIns="0" bIns="0" rtlCol="0" anchor="ctr">
            <a:spAutoFit/>
          </a:bodyPr>
          <a:lstStyle/>
          <a:p>
            <a:pPr algn="ctr"/>
            <a:r>
              <a:rPr lang="en-US" sz="1600" dirty="0" smtClean="0">
                <a:latin typeface="+mn-lt"/>
              </a:rPr>
              <a:t>P3</a:t>
            </a:r>
            <a:endParaRPr lang="en-US" sz="1600" dirty="0">
              <a:latin typeface="+mn-lt"/>
            </a:endParaRPr>
          </a:p>
        </p:txBody>
      </p:sp>
      <p:sp>
        <p:nvSpPr>
          <p:cNvPr id="173" name="TextBox 172"/>
          <p:cNvSpPr txBox="1"/>
          <p:nvPr/>
        </p:nvSpPr>
        <p:spPr>
          <a:xfrm>
            <a:off x="5243136" y="3349462"/>
            <a:ext cx="205185" cy="246221"/>
          </a:xfrm>
          <a:prstGeom prst="rect">
            <a:avLst/>
          </a:prstGeom>
          <a:noFill/>
        </p:spPr>
        <p:txBody>
          <a:bodyPr wrap="none" lIns="0" tIns="0" rIns="0" bIns="0" rtlCol="0" anchor="ctr">
            <a:spAutoFit/>
          </a:bodyPr>
          <a:lstStyle/>
          <a:p>
            <a:pPr algn="ctr"/>
            <a:r>
              <a:rPr lang="en-US" sz="1600" dirty="0" smtClean="0">
                <a:solidFill>
                  <a:srgbClr val="FF0000"/>
                </a:solidFill>
                <a:latin typeface="Zapf Dingbats"/>
                <a:ea typeface="Zapf Dingbats"/>
                <a:cs typeface="Zapf Dingbats"/>
              </a:rPr>
              <a:t>✕</a:t>
            </a:r>
            <a:endParaRPr lang="en-US" sz="1600" dirty="0">
              <a:solidFill>
                <a:srgbClr val="FF0000"/>
              </a:solidFill>
              <a:latin typeface="+mn-lt"/>
            </a:endParaRPr>
          </a:p>
        </p:txBody>
      </p:sp>
      <p:sp>
        <p:nvSpPr>
          <p:cNvPr id="176" name="Freeform 175"/>
          <p:cNvSpPr/>
          <p:nvPr/>
        </p:nvSpPr>
        <p:spPr bwMode="auto">
          <a:xfrm>
            <a:off x="5767971" y="5553084"/>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77" name="Freeform 176"/>
          <p:cNvSpPr/>
          <p:nvPr/>
        </p:nvSpPr>
        <p:spPr bwMode="auto">
          <a:xfrm>
            <a:off x="5750572" y="5767852"/>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179" name="Straight Arrow Connector 178"/>
          <p:cNvCxnSpPr/>
          <p:nvPr/>
        </p:nvCxnSpPr>
        <p:spPr bwMode="auto">
          <a:xfrm>
            <a:off x="3994935" y="4764582"/>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0" name="Straight Arrow Connector 179"/>
          <p:cNvCxnSpPr/>
          <p:nvPr/>
        </p:nvCxnSpPr>
        <p:spPr bwMode="auto">
          <a:xfrm>
            <a:off x="3989226" y="4980322"/>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1" name="Straight Arrow Connector 180"/>
          <p:cNvCxnSpPr/>
          <p:nvPr/>
        </p:nvCxnSpPr>
        <p:spPr bwMode="auto">
          <a:xfrm>
            <a:off x="3985042" y="5228586"/>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2" name="Straight Arrow Connector 181"/>
          <p:cNvCxnSpPr/>
          <p:nvPr/>
        </p:nvCxnSpPr>
        <p:spPr bwMode="auto">
          <a:xfrm flipH="1">
            <a:off x="3989228" y="5789131"/>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3" name="Straight Arrow Connector 182"/>
          <p:cNvCxnSpPr/>
          <p:nvPr/>
        </p:nvCxnSpPr>
        <p:spPr bwMode="auto">
          <a:xfrm flipH="1">
            <a:off x="3985042" y="6011479"/>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4" name="Straight Arrow Connector 183"/>
          <p:cNvCxnSpPr/>
          <p:nvPr/>
        </p:nvCxnSpPr>
        <p:spPr bwMode="auto">
          <a:xfrm flipH="1">
            <a:off x="3976159" y="6251225"/>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5" name="Freeform 184"/>
          <p:cNvSpPr/>
          <p:nvPr/>
        </p:nvSpPr>
        <p:spPr bwMode="auto">
          <a:xfrm>
            <a:off x="5763785" y="6029076"/>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87" name="TextBox 186"/>
          <p:cNvSpPr txBox="1"/>
          <p:nvPr/>
        </p:nvSpPr>
        <p:spPr>
          <a:xfrm>
            <a:off x="4496001" y="6279210"/>
            <a:ext cx="270707" cy="246221"/>
          </a:xfrm>
          <a:prstGeom prst="rect">
            <a:avLst/>
          </a:prstGeom>
          <a:solidFill>
            <a:schemeClr val="bg1"/>
          </a:solidFill>
        </p:spPr>
        <p:txBody>
          <a:bodyPr wrap="none" lIns="0" tIns="0" rIns="0" bIns="0" rtlCol="0" anchor="ctr">
            <a:spAutoFit/>
          </a:bodyPr>
          <a:lstStyle/>
          <a:p>
            <a:pPr algn="ctr"/>
            <a:r>
              <a:rPr lang="en-US" sz="1600" dirty="0" smtClean="0">
                <a:latin typeface="+mn-lt"/>
              </a:rPr>
              <a:t>A1</a:t>
            </a:r>
            <a:endParaRPr lang="en-US" sz="1600" dirty="0">
              <a:latin typeface="+mn-lt"/>
            </a:endParaRPr>
          </a:p>
        </p:txBody>
      </p:sp>
      <p:sp>
        <p:nvSpPr>
          <p:cNvPr id="188" name="TextBox 187"/>
          <p:cNvSpPr txBox="1"/>
          <p:nvPr/>
        </p:nvSpPr>
        <p:spPr>
          <a:xfrm>
            <a:off x="4489651" y="6516299"/>
            <a:ext cx="270707" cy="246221"/>
          </a:xfrm>
          <a:prstGeom prst="rect">
            <a:avLst/>
          </a:prstGeom>
          <a:solidFill>
            <a:schemeClr val="bg1"/>
          </a:solidFill>
        </p:spPr>
        <p:txBody>
          <a:bodyPr wrap="none" lIns="0" tIns="0" rIns="0" bIns="0" rtlCol="0" anchor="ctr">
            <a:spAutoFit/>
          </a:bodyPr>
          <a:lstStyle/>
          <a:p>
            <a:pPr algn="ctr"/>
            <a:r>
              <a:rPr lang="en-US" sz="1600" dirty="0" smtClean="0">
                <a:latin typeface="+mn-lt"/>
              </a:rPr>
              <a:t>A2</a:t>
            </a:r>
            <a:endParaRPr lang="en-US" sz="1600" dirty="0">
              <a:latin typeface="+mn-lt"/>
            </a:endParaRPr>
          </a:p>
        </p:txBody>
      </p:sp>
      <p:sp>
        <p:nvSpPr>
          <p:cNvPr id="189" name="TextBox 188"/>
          <p:cNvSpPr txBox="1"/>
          <p:nvPr/>
        </p:nvSpPr>
        <p:spPr>
          <a:xfrm>
            <a:off x="4496001" y="6760515"/>
            <a:ext cx="270707" cy="246221"/>
          </a:xfrm>
          <a:prstGeom prst="rect">
            <a:avLst/>
          </a:prstGeom>
          <a:solidFill>
            <a:schemeClr val="bg1"/>
          </a:solidFill>
        </p:spPr>
        <p:txBody>
          <a:bodyPr wrap="none" lIns="0" tIns="0" rIns="0" bIns="0" rtlCol="0" anchor="ctr">
            <a:spAutoFit/>
          </a:bodyPr>
          <a:lstStyle/>
          <a:p>
            <a:pPr algn="ctr"/>
            <a:r>
              <a:rPr lang="en-US" sz="1600" dirty="0" smtClean="0">
                <a:latin typeface="+mn-lt"/>
              </a:rPr>
              <a:t>A3</a:t>
            </a:r>
            <a:endParaRPr lang="en-US" sz="1600" dirty="0">
              <a:latin typeface="+mn-lt"/>
            </a:endParaRPr>
          </a:p>
        </p:txBody>
      </p:sp>
      <p:sp>
        <p:nvSpPr>
          <p:cNvPr id="190" name="TextBox 189"/>
          <p:cNvSpPr txBox="1"/>
          <p:nvPr/>
        </p:nvSpPr>
        <p:spPr>
          <a:xfrm>
            <a:off x="4702881" y="5066025"/>
            <a:ext cx="254176" cy="246221"/>
          </a:xfrm>
          <a:prstGeom prst="rect">
            <a:avLst/>
          </a:prstGeom>
          <a:solidFill>
            <a:schemeClr val="bg1"/>
          </a:solidFill>
        </p:spPr>
        <p:txBody>
          <a:bodyPr wrap="none" lIns="0" tIns="0" rIns="0" bIns="0" rtlCol="0" anchor="ctr">
            <a:spAutoFit/>
          </a:bodyPr>
          <a:lstStyle/>
          <a:p>
            <a:pPr algn="ctr"/>
            <a:r>
              <a:rPr lang="en-US" sz="1600" dirty="0" smtClean="0">
                <a:latin typeface="+mn-lt"/>
              </a:rPr>
              <a:t>P1</a:t>
            </a:r>
            <a:endParaRPr lang="en-US" sz="1600" dirty="0">
              <a:latin typeface="+mn-lt"/>
            </a:endParaRPr>
          </a:p>
        </p:txBody>
      </p:sp>
      <p:sp>
        <p:nvSpPr>
          <p:cNvPr id="191" name="TextBox 190"/>
          <p:cNvSpPr txBox="1"/>
          <p:nvPr/>
        </p:nvSpPr>
        <p:spPr>
          <a:xfrm>
            <a:off x="4709491" y="5303123"/>
            <a:ext cx="254176" cy="246221"/>
          </a:xfrm>
          <a:prstGeom prst="rect">
            <a:avLst/>
          </a:prstGeom>
          <a:solidFill>
            <a:schemeClr val="bg1"/>
          </a:solidFill>
        </p:spPr>
        <p:txBody>
          <a:bodyPr wrap="none" lIns="0" tIns="0" rIns="0" bIns="0" rtlCol="0" anchor="ctr">
            <a:spAutoFit/>
          </a:bodyPr>
          <a:lstStyle/>
          <a:p>
            <a:pPr algn="ctr"/>
            <a:r>
              <a:rPr lang="en-US" sz="1600" dirty="0" smtClean="0">
                <a:latin typeface="+mn-lt"/>
              </a:rPr>
              <a:t>P2</a:t>
            </a:r>
            <a:endParaRPr lang="en-US" sz="1600" dirty="0">
              <a:latin typeface="+mn-lt"/>
            </a:endParaRPr>
          </a:p>
        </p:txBody>
      </p:sp>
      <p:sp>
        <p:nvSpPr>
          <p:cNvPr id="192" name="TextBox 191"/>
          <p:cNvSpPr txBox="1"/>
          <p:nvPr/>
        </p:nvSpPr>
        <p:spPr>
          <a:xfrm>
            <a:off x="4715841" y="5534380"/>
            <a:ext cx="254176" cy="246221"/>
          </a:xfrm>
          <a:prstGeom prst="rect">
            <a:avLst/>
          </a:prstGeom>
          <a:solidFill>
            <a:schemeClr val="bg1"/>
          </a:solidFill>
        </p:spPr>
        <p:txBody>
          <a:bodyPr wrap="none" lIns="0" tIns="0" rIns="0" bIns="0" rtlCol="0" anchor="ctr">
            <a:spAutoFit/>
          </a:bodyPr>
          <a:lstStyle/>
          <a:p>
            <a:pPr algn="ctr"/>
            <a:r>
              <a:rPr lang="en-US" sz="1600" dirty="0">
                <a:latin typeface="+mn-lt"/>
              </a:rPr>
              <a:t>P</a:t>
            </a:r>
            <a:r>
              <a:rPr lang="en-US" sz="1600" dirty="0" smtClean="0">
                <a:latin typeface="+mn-lt"/>
              </a:rPr>
              <a:t>3</a:t>
            </a:r>
            <a:endParaRPr lang="en-US" sz="1600" dirty="0">
              <a:latin typeface="+mn-lt"/>
            </a:endParaRPr>
          </a:p>
        </p:txBody>
      </p:sp>
      <p:sp>
        <p:nvSpPr>
          <p:cNvPr id="193" name="Left Bracket 192"/>
          <p:cNvSpPr/>
          <p:nvPr/>
        </p:nvSpPr>
        <p:spPr bwMode="auto">
          <a:xfrm>
            <a:off x="3880613" y="2767964"/>
            <a:ext cx="82665" cy="1994536"/>
          </a:xfrm>
          <a:prstGeom prst="leftBracke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94" name="TextBox 193"/>
          <p:cNvSpPr txBox="1"/>
          <p:nvPr/>
        </p:nvSpPr>
        <p:spPr>
          <a:xfrm rot="16200000">
            <a:off x="3359819" y="3679077"/>
            <a:ext cx="795089" cy="246221"/>
          </a:xfrm>
          <a:prstGeom prst="rect">
            <a:avLst/>
          </a:prstGeom>
          <a:noFill/>
        </p:spPr>
        <p:txBody>
          <a:bodyPr wrap="square" lIns="0" tIns="0" rIns="0" bIns="0" rtlCol="0" anchor="ctr">
            <a:spAutoFit/>
          </a:bodyPr>
          <a:lstStyle/>
          <a:p>
            <a:pPr algn="ctr"/>
            <a:r>
              <a:rPr lang="en-US" sz="1600" dirty="0" smtClean="0">
                <a:latin typeface="+mn-lt"/>
              </a:rPr>
              <a:t>timeout</a:t>
            </a:r>
            <a:endParaRPr lang="en-US" sz="1600" dirty="0">
              <a:latin typeface="+mn-lt"/>
            </a:endParaRPr>
          </a:p>
        </p:txBody>
      </p:sp>
      <p:grpSp>
        <p:nvGrpSpPr>
          <p:cNvPr id="233" name="Group 232"/>
          <p:cNvGrpSpPr/>
          <p:nvPr/>
        </p:nvGrpSpPr>
        <p:grpSpPr>
          <a:xfrm>
            <a:off x="6885815" y="1460921"/>
            <a:ext cx="2686528" cy="6032079"/>
            <a:chOff x="6885815" y="1460921"/>
            <a:chExt cx="2686528" cy="6032079"/>
          </a:xfrm>
        </p:grpSpPr>
        <p:cxnSp>
          <p:nvCxnSpPr>
            <p:cNvPr id="197" name="Straight Arrow Connector 196"/>
            <p:cNvCxnSpPr/>
            <p:nvPr/>
          </p:nvCxnSpPr>
          <p:spPr bwMode="auto">
            <a:xfrm rot="5400000">
              <a:off x="4620697" y="4881245"/>
              <a:ext cx="5223509"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8" name="Straight Arrow Connector 197"/>
            <p:cNvCxnSpPr/>
            <p:nvPr/>
          </p:nvCxnSpPr>
          <p:spPr bwMode="auto">
            <a:xfrm rot="5400000">
              <a:off x="6401322" y="4881245"/>
              <a:ext cx="5223509"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9" name="Straight Arrow Connector 198"/>
            <p:cNvCxnSpPr/>
            <p:nvPr/>
          </p:nvCxnSpPr>
          <p:spPr bwMode="auto">
            <a:xfrm>
              <a:off x="7231760" y="2412556"/>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0" name="TextBox 199"/>
            <p:cNvSpPr txBox="1"/>
            <p:nvPr/>
          </p:nvSpPr>
          <p:spPr>
            <a:xfrm>
              <a:off x="7705687" y="2589842"/>
              <a:ext cx="254176" cy="246221"/>
            </a:xfrm>
            <a:prstGeom prst="rect">
              <a:avLst/>
            </a:prstGeom>
            <a:solidFill>
              <a:srgbClr val="FFFFFF"/>
            </a:solidFill>
          </p:spPr>
          <p:txBody>
            <a:bodyPr wrap="none" lIns="0" tIns="0" rIns="0" bIns="0" rtlCol="0" anchor="ctr">
              <a:spAutoFit/>
            </a:bodyPr>
            <a:lstStyle/>
            <a:p>
              <a:pPr algn="ctr"/>
              <a:r>
                <a:rPr lang="en-US" sz="1600" dirty="0" smtClean="0">
                  <a:latin typeface="+mn-lt"/>
                </a:rPr>
                <a:t>P0</a:t>
              </a:r>
              <a:endParaRPr lang="en-US" sz="1600" dirty="0">
                <a:latin typeface="+mn-lt"/>
              </a:endParaRPr>
            </a:p>
          </p:txBody>
        </p:sp>
        <p:sp>
          <p:nvSpPr>
            <p:cNvPr id="201" name="TextBox 200"/>
            <p:cNvSpPr txBox="1"/>
            <p:nvPr/>
          </p:nvSpPr>
          <p:spPr>
            <a:xfrm>
              <a:off x="7285507" y="1460921"/>
              <a:ext cx="1664690" cy="923330"/>
            </a:xfrm>
            <a:prstGeom prst="rect">
              <a:avLst/>
            </a:prstGeom>
            <a:noFill/>
          </p:spPr>
          <p:txBody>
            <a:bodyPr wrap="square" lIns="0" tIns="0" rIns="0" bIns="0" rtlCol="0" anchor="ctr">
              <a:spAutoFit/>
            </a:bodyPr>
            <a:lstStyle/>
            <a:p>
              <a:pPr algn="ctr"/>
              <a:r>
                <a:rPr lang="en-US" sz="2000" i="1" dirty="0" smtClean="0">
                  <a:latin typeface="+mn-lt"/>
                </a:rPr>
                <a:t>lost packet</a:t>
              </a:r>
              <a:br>
                <a:rPr lang="en-US" sz="2000" i="1" dirty="0" smtClean="0">
                  <a:latin typeface="+mn-lt"/>
                </a:rPr>
              </a:br>
              <a:r>
                <a:rPr lang="en-US" sz="2000" i="1" dirty="0" smtClean="0">
                  <a:latin typeface="+mn-lt"/>
                </a:rPr>
                <a:t>selective</a:t>
              </a:r>
            </a:p>
            <a:p>
              <a:pPr algn="ctr"/>
              <a:r>
                <a:rPr lang="en-US" sz="2000" i="1" dirty="0" smtClean="0">
                  <a:latin typeface="+mn-lt"/>
                </a:rPr>
                <a:t>repeat</a:t>
              </a:r>
              <a:endParaRPr lang="en-US" sz="2000" i="1" dirty="0">
                <a:latin typeface="+mn-lt"/>
              </a:endParaRPr>
            </a:p>
          </p:txBody>
        </p:sp>
        <p:sp>
          <p:nvSpPr>
            <p:cNvPr id="202" name="Freeform 201"/>
            <p:cNvSpPr/>
            <p:nvPr/>
          </p:nvSpPr>
          <p:spPr bwMode="auto">
            <a:xfrm>
              <a:off x="9019532" y="3233996"/>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203" name="Straight Arrow Connector 202"/>
            <p:cNvCxnSpPr/>
            <p:nvPr/>
          </p:nvCxnSpPr>
          <p:spPr bwMode="auto">
            <a:xfrm flipH="1">
              <a:off x="7227575" y="3504427"/>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04" name="Straight Arrow Connector 203"/>
            <p:cNvCxnSpPr/>
            <p:nvPr/>
          </p:nvCxnSpPr>
          <p:spPr bwMode="auto">
            <a:xfrm>
              <a:off x="7246497" y="2732582"/>
              <a:ext cx="1339477" cy="734518"/>
            </a:xfrm>
            <a:prstGeom prst="straightConnector1">
              <a:avLst/>
            </a:prstGeom>
            <a:solidFill>
              <a:schemeClr val="accent1"/>
            </a:solidFill>
            <a:ln w="12700" cap="flat" cmpd="sng" algn="ctr">
              <a:solidFill>
                <a:srgbClr val="FF0000"/>
              </a:solidFill>
              <a:prstDash val="solid"/>
              <a:round/>
              <a:headEnd type="none" w="sm" len="sm"/>
              <a:tailEnd type="none"/>
            </a:ln>
            <a:effectLst/>
          </p:spPr>
        </p:cxnSp>
        <p:cxnSp>
          <p:nvCxnSpPr>
            <p:cNvPr id="205" name="Straight Arrow Connector 204"/>
            <p:cNvCxnSpPr/>
            <p:nvPr/>
          </p:nvCxnSpPr>
          <p:spPr bwMode="auto">
            <a:xfrm>
              <a:off x="7240788" y="3013117"/>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06" name="Straight Arrow Connector 205"/>
            <p:cNvCxnSpPr/>
            <p:nvPr/>
          </p:nvCxnSpPr>
          <p:spPr bwMode="auto">
            <a:xfrm>
              <a:off x="7236604" y="3287299"/>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8" name="TextBox 207"/>
            <p:cNvSpPr txBox="1"/>
            <p:nvPr/>
          </p:nvSpPr>
          <p:spPr>
            <a:xfrm>
              <a:off x="7708203" y="2930362"/>
              <a:ext cx="254176" cy="246221"/>
            </a:xfrm>
            <a:prstGeom prst="rect">
              <a:avLst/>
            </a:prstGeom>
            <a:solidFill>
              <a:schemeClr val="bg1"/>
            </a:solidFill>
          </p:spPr>
          <p:txBody>
            <a:bodyPr wrap="none" lIns="0" tIns="0" rIns="0" bIns="0" rtlCol="0" anchor="ctr">
              <a:spAutoFit/>
            </a:bodyPr>
            <a:lstStyle/>
            <a:p>
              <a:pPr algn="ctr"/>
              <a:r>
                <a:rPr lang="en-US" sz="1600" dirty="0" smtClean="0">
                  <a:latin typeface="+mn-lt"/>
                </a:rPr>
                <a:t>P1</a:t>
              </a:r>
              <a:endParaRPr lang="en-US" sz="1600" dirty="0">
                <a:latin typeface="+mn-lt"/>
              </a:endParaRPr>
            </a:p>
          </p:txBody>
        </p:sp>
        <p:sp>
          <p:nvSpPr>
            <p:cNvPr id="209" name="TextBox 208"/>
            <p:cNvSpPr txBox="1"/>
            <p:nvPr/>
          </p:nvSpPr>
          <p:spPr>
            <a:xfrm>
              <a:off x="7701853" y="3219287"/>
              <a:ext cx="254176" cy="246221"/>
            </a:xfrm>
            <a:prstGeom prst="rect">
              <a:avLst/>
            </a:prstGeom>
            <a:solidFill>
              <a:schemeClr val="bg1"/>
            </a:solidFill>
          </p:spPr>
          <p:txBody>
            <a:bodyPr wrap="none" lIns="0" tIns="0" rIns="0" bIns="0" rtlCol="0" anchor="ctr">
              <a:spAutoFit/>
            </a:bodyPr>
            <a:lstStyle/>
            <a:p>
              <a:pPr algn="ctr"/>
              <a:r>
                <a:rPr lang="en-US" sz="1600" dirty="0" smtClean="0">
                  <a:latin typeface="+mn-lt"/>
                </a:rPr>
                <a:t>P2</a:t>
              </a:r>
              <a:endParaRPr lang="en-US" sz="1600" dirty="0">
                <a:latin typeface="+mn-lt"/>
              </a:endParaRPr>
            </a:p>
          </p:txBody>
        </p:sp>
        <p:sp>
          <p:nvSpPr>
            <p:cNvPr id="210" name="TextBox 209"/>
            <p:cNvSpPr txBox="1"/>
            <p:nvPr/>
          </p:nvSpPr>
          <p:spPr>
            <a:xfrm>
              <a:off x="7708203" y="3476462"/>
              <a:ext cx="254176" cy="246221"/>
            </a:xfrm>
            <a:prstGeom prst="rect">
              <a:avLst/>
            </a:prstGeom>
            <a:solidFill>
              <a:schemeClr val="bg1"/>
            </a:solidFill>
          </p:spPr>
          <p:txBody>
            <a:bodyPr wrap="none" lIns="0" tIns="0" rIns="0" bIns="0" rtlCol="0" anchor="ctr">
              <a:spAutoFit/>
            </a:bodyPr>
            <a:lstStyle/>
            <a:p>
              <a:pPr algn="ctr"/>
              <a:r>
                <a:rPr lang="en-US" sz="1600" dirty="0" smtClean="0">
                  <a:latin typeface="+mn-lt"/>
                </a:rPr>
                <a:t>P3</a:t>
              </a:r>
              <a:endParaRPr lang="en-US" sz="1600" dirty="0">
                <a:latin typeface="+mn-lt"/>
              </a:endParaRPr>
            </a:p>
          </p:txBody>
        </p:sp>
        <p:sp>
          <p:nvSpPr>
            <p:cNvPr id="211" name="TextBox 210"/>
            <p:cNvSpPr txBox="1"/>
            <p:nvPr/>
          </p:nvSpPr>
          <p:spPr>
            <a:xfrm>
              <a:off x="8494698" y="3324062"/>
              <a:ext cx="205185" cy="246221"/>
            </a:xfrm>
            <a:prstGeom prst="rect">
              <a:avLst/>
            </a:prstGeom>
            <a:noFill/>
          </p:spPr>
          <p:txBody>
            <a:bodyPr wrap="none" lIns="0" tIns="0" rIns="0" bIns="0" rtlCol="0" anchor="ctr">
              <a:spAutoFit/>
            </a:bodyPr>
            <a:lstStyle/>
            <a:p>
              <a:pPr algn="ctr"/>
              <a:r>
                <a:rPr lang="en-US" sz="1600" dirty="0" smtClean="0">
                  <a:solidFill>
                    <a:srgbClr val="FF0000"/>
                  </a:solidFill>
                  <a:latin typeface="Zapf Dingbats"/>
                  <a:ea typeface="Zapf Dingbats"/>
                  <a:cs typeface="Zapf Dingbats"/>
                </a:rPr>
                <a:t>✕</a:t>
              </a:r>
              <a:endParaRPr lang="en-US" sz="1600" dirty="0">
                <a:solidFill>
                  <a:srgbClr val="FF0000"/>
                </a:solidFill>
                <a:latin typeface="+mn-lt"/>
              </a:endParaRPr>
            </a:p>
          </p:txBody>
        </p:sp>
        <p:sp>
          <p:nvSpPr>
            <p:cNvPr id="212" name="Freeform 211"/>
            <p:cNvSpPr/>
            <p:nvPr/>
          </p:nvSpPr>
          <p:spPr bwMode="auto">
            <a:xfrm>
              <a:off x="9019533" y="5527684"/>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13" name="Freeform 212"/>
            <p:cNvSpPr/>
            <p:nvPr/>
          </p:nvSpPr>
          <p:spPr bwMode="auto">
            <a:xfrm>
              <a:off x="9395834" y="5527684"/>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215" name="Straight Arrow Connector 214"/>
            <p:cNvCxnSpPr/>
            <p:nvPr/>
          </p:nvCxnSpPr>
          <p:spPr bwMode="auto">
            <a:xfrm>
              <a:off x="7246497" y="4739182"/>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19" name="Straight Arrow Connector 218"/>
            <p:cNvCxnSpPr/>
            <p:nvPr/>
          </p:nvCxnSpPr>
          <p:spPr bwMode="auto">
            <a:xfrm flipH="1">
              <a:off x="7236604" y="4057492"/>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20" name="Straight Arrow Connector 219"/>
            <p:cNvCxnSpPr/>
            <p:nvPr/>
          </p:nvCxnSpPr>
          <p:spPr bwMode="auto">
            <a:xfrm flipH="1">
              <a:off x="7227721" y="4349074"/>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21" name="Freeform 220"/>
            <p:cNvSpPr/>
            <p:nvPr/>
          </p:nvSpPr>
          <p:spPr bwMode="auto">
            <a:xfrm>
              <a:off x="9205847" y="5527684"/>
              <a:ext cx="176509" cy="203200"/>
            </a:xfrm>
            <a:custGeom>
              <a:avLst/>
              <a:gdLst>
                <a:gd name="connsiteX0" fmla="*/ 0 w 203200"/>
                <a:gd name="connsiteY0" fmla="*/ 203200 h 203200"/>
                <a:gd name="connsiteX1" fmla="*/ 203200 w 203200"/>
                <a:gd name="connsiteY1" fmla="*/ 203200 h 203200"/>
                <a:gd name="connsiteX2" fmla="*/ 196850 w 203200"/>
                <a:gd name="connsiteY2" fmla="*/ 0 h 203200"/>
              </a:gdLst>
              <a:ahLst/>
              <a:cxnLst>
                <a:cxn ang="0">
                  <a:pos x="connsiteX0" y="connsiteY0"/>
                </a:cxn>
                <a:cxn ang="0">
                  <a:pos x="connsiteX1" y="connsiteY1"/>
                </a:cxn>
                <a:cxn ang="0">
                  <a:pos x="connsiteX2" y="connsiteY2"/>
                </a:cxn>
              </a:cxnLst>
              <a:rect l="l" t="t" r="r" b="b"/>
              <a:pathLst>
                <a:path w="203200" h="203200">
                  <a:moveTo>
                    <a:pt x="0" y="203200"/>
                  </a:moveTo>
                  <a:lnTo>
                    <a:pt x="203200" y="203200"/>
                  </a:lnTo>
                  <a:lnTo>
                    <a:pt x="196850" y="0"/>
                  </a:lnTo>
                </a:path>
              </a:pathLst>
            </a:cu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22" name="TextBox 221"/>
            <p:cNvSpPr txBox="1"/>
            <p:nvPr/>
          </p:nvSpPr>
          <p:spPr>
            <a:xfrm>
              <a:off x="7669967" y="4004063"/>
              <a:ext cx="270707" cy="246221"/>
            </a:xfrm>
            <a:prstGeom prst="rect">
              <a:avLst/>
            </a:prstGeom>
            <a:solidFill>
              <a:srgbClr val="FFFFFF"/>
            </a:solidFill>
          </p:spPr>
          <p:txBody>
            <a:bodyPr wrap="none" lIns="0" tIns="0" rIns="0" bIns="0" rtlCol="0" anchor="ctr">
              <a:spAutoFit/>
            </a:bodyPr>
            <a:lstStyle/>
            <a:p>
              <a:pPr algn="ctr"/>
              <a:r>
                <a:rPr lang="en-US" sz="1600" dirty="0" smtClean="0">
                  <a:latin typeface="+mn-lt"/>
                </a:rPr>
                <a:t>A0</a:t>
              </a:r>
              <a:endParaRPr lang="en-US" sz="1600" dirty="0">
                <a:latin typeface="+mn-lt"/>
              </a:endParaRPr>
            </a:p>
          </p:txBody>
        </p:sp>
        <p:sp>
          <p:nvSpPr>
            <p:cNvPr id="224" name="TextBox 223"/>
            <p:cNvSpPr txBox="1"/>
            <p:nvPr/>
          </p:nvSpPr>
          <p:spPr>
            <a:xfrm>
              <a:off x="7919013" y="4448012"/>
              <a:ext cx="270707" cy="246221"/>
            </a:xfrm>
            <a:prstGeom prst="rect">
              <a:avLst/>
            </a:prstGeom>
            <a:solidFill>
              <a:schemeClr val="bg1"/>
            </a:solidFill>
          </p:spPr>
          <p:txBody>
            <a:bodyPr wrap="none" lIns="0" tIns="0" rIns="0" bIns="0" rtlCol="0" anchor="ctr">
              <a:spAutoFit/>
            </a:bodyPr>
            <a:lstStyle/>
            <a:p>
              <a:pPr algn="ctr"/>
              <a:r>
                <a:rPr lang="en-US" sz="1600" dirty="0" smtClean="0">
                  <a:latin typeface="+mn-lt"/>
                </a:rPr>
                <a:t>A2</a:t>
              </a:r>
              <a:endParaRPr lang="en-US" sz="1600" dirty="0">
                <a:latin typeface="+mn-lt"/>
              </a:endParaRPr>
            </a:p>
          </p:txBody>
        </p:sp>
        <p:sp>
          <p:nvSpPr>
            <p:cNvPr id="225" name="TextBox 224"/>
            <p:cNvSpPr txBox="1"/>
            <p:nvPr/>
          </p:nvSpPr>
          <p:spPr>
            <a:xfrm>
              <a:off x="7925363" y="4743287"/>
              <a:ext cx="270707" cy="246221"/>
            </a:xfrm>
            <a:prstGeom prst="rect">
              <a:avLst/>
            </a:prstGeom>
            <a:solidFill>
              <a:schemeClr val="bg1"/>
            </a:solidFill>
          </p:spPr>
          <p:txBody>
            <a:bodyPr wrap="none" lIns="0" tIns="0" rIns="0" bIns="0" rtlCol="0" anchor="ctr">
              <a:spAutoFit/>
            </a:bodyPr>
            <a:lstStyle/>
            <a:p>
              <a:pPr algn="ctr"/>
              <a:r>
                <a:rPr lang="en-US" sz="1600" dirty="0" smtClean="0">
                  <a:latin typeface="+mn-lt"/>
                </a:rPr>
                <a:t>A3</a:t>
              </a:r>
              <a:endParaRPr lang="en-US" sz="1600" dirty="0">
                <a:latin typeface="+mn-lt"/>
              </a:endParaRPr>
            </a:p>
          </p:txBody>
        </p:sp>
        <p:sp>
          <p:nvSpPr>
            <p:cNvPr id="226" name="TextBox 225"/>
            <p:cNvSpPr txBox="1"/>
            <p:nvPr/>
          </p:nvSpPr>
          <p:spPr>
            <a:xfrm>
              <a:off x="7963791" y="5072264"/>
              <a:ext cx="254176" cy="246221"/>
            </a:xfrm>
            <a:prstGeom prst="rect">
              <a:avLst/>
            </a:prstGeom>
            <a:solidFill>
              <a:schemeClr val="bg1"/>
            </a:solidFill>
          </p:spPr>
          <p:txBody>
            <a:bodyPr wrap="none" lIns="0" tIns="0" rIns="0" bIns="0" rtlCol="0" anchor="ctr">
              <a:spAutoFit/>
            </a:bodyPr>
            <a:lstStyle/>
            <a:p>
              <a:pPr algn="ctr"/>
              <a:r>
                <a:rPr lang="en-US" sz="1600" dirty="0" smtClean="0">
                  <a:latin typeface="+mn-lt"/>
                </a:rPr>
                <a:t>P1</a:t>
              </a:r>
              <a:endParaRPr lang="en-US" sz="1600" dirty="0">
                <a:latin typeface="+mn-lt"/>
              </a:endParaRPr>
            </a:p>
          </p:txBody>
        </p:sp>
        <p:sp>
          <p:nvSpPr>
            <p:cNvPr id="229" name="Left Bracket 228"/>
            <p:cNvSpPr/>
            <p:nvPr/>
          </p:nvSpPr>
          <p:spPr bwMode="auto">
            <a:xfrm>
              <a:off x="7132175" y="2742564"/>
              <a:ext cx="108065" cy="1994536"/>
            </a:xfrm>
            <a:prstGeom prst="leftBracke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30" name="TextBox 229"/>
            <p:cNvSpPr txBox="1"/>
            <p:nvPr/>
          </p:nvSpPr>
          <p:spPr>
            <a:xfrm rot="16200000">
              <a:off x="6611381" y="3653677"/>
              <a:ext cx="795089" cy="246221"/>
            </a:xfrm>
            <a:prstGeom prst="rect">
              <a:avLst/>
            </a:prstGeom>
            <a:noFill/>
          </p:spPr>
          <p:txBody>
            <a:bodyPr wrap="square" lIns="0" tIns="0" rIns="0" bIns="0" rtlCol="0" anchor="ctr">
              <a:spAutoFit/>
            </a:bodyPr>
            <a:lstStyle/>
            <a:p>
              <a:pPr algn="ctr"/>
              <a:r>
                <a:rPr lang="en-US" sz="1600" dirty="0" smtClean="0">
                  <a:latin typeface="+mn-lt"/>
                </a:rPr>
                <a:t>timeout</a:t>
              </a:r>
              <a:endParaRPr lang="en-US" sz="1600" dirty="0">
                <a:latin typeface="+mn-lt"/>
              </a:endParaRPr>
            </a:p>
          </p:txBody>
        </p:sp>
        <p:cxnSp>
          <p:nvCxnSpPr>
            <p:cNvPr id="231" name="Straight Arrow Connector 230"/>
            <p:cNvCxnSpPr/>
            <p:nvPr/>
          </p:nvCxnSpPr>
          <p:spPr bwMode="auto">
            <a:xfrm flipH="1">
              <a:off x="7227721" y="5822274"/>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32" name="TextBox 231"/>
            <p:cNvSpPr txBox="1"/>
            <p:nvPr/>
          </p:nvSpPr>
          <p:spPr>
            <a:xfrm>
              <a:off x="7912663" y="6203787"/>
              <a:ext cx="270707" cy="246221"/>
            </a:xfrm>
            <a:prstGeom prst="rect">
              <a:avLst/>
            </a:prstGeom>
            <a:solidFill>
              <a:schemeClr val="bg1"/>
            </a:solidFill>
          </p:spPr>
          <p:txBody>
            <a:bodyPr wrap="none" lIns="0" tIns="0" rIns="0" bIns="0" rtlCol="0" anchor="ctr">
              <a:spAutoFit/>
            </a:bodyPr>
            <a:lstStyle/>
            <a:p>
              <a:pPr algn="ctr"/>
              <a:r>
                <a:rPr lang="en-US" sz="1600" dirty="0" smtClean="0">
                  <a:latin typeface="+mn-lt"/>
                </a:rPr>
                <a:t>A1</a:t>
              </a:r>
              <a:endParaRPr lang="en-US" sz="1600" dirty="0">
                <a:latin typeface="+mn-lt"/>
              </a:endParaRPr>
            </a:p>
          </p:txBody>
        </p:sp>
      </p:grpSp>
      <p:cxnSp>
        <p:nvCxnSpPr>
          <p:cNvPr id="91" name="Straight Arrow Connector 90"/>
          <p:cNvCxnSpPr/>
          <p:nvPr/>
        </p:nvCxnSpPr>
        <p:spPr bwMode="auto">
          <a:xfrm flipH="1">
            <a:off x="3998815" y="4097706"/>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92" name="TextBox 91"/>
          <p:cNvSpPr txBox="1"/>
          <p:nvPr/>
        </p:nvSpPr>
        <p:spPr>
          <a:xfrm>
            <a:off x="4807207" y="4401403"/>
            <a:ext cx="270707" cy="246221"/>
          </a:xfrm>
          <a:prstGeom prst="rect">
            <a:avLst/>
          </a:prstGeom>
          <a:solidFill>
            <a:srgbClr val="FFFFFF"/>
          </a:solidFill>
        </p:spPr>
        <p:txBody>
          <a:bodyPr wrap="none" lIns="0" tIns="0" rIns="0" bIns="0" rtlCol="0" anchor="ctr">
            <a:spAutoFit/>
          </a:bodyPr>
          <a:lstStyle/>
          <a:p>
            <a:pPr algn="ctr"/>
            <a:r>
              <a:rPr lang="en-US" sz="1600" dirty="0" smtClean="0">
                <a:latin typeface="+mn-lt"/>
              </a:rPr>
              <a:t>A0</a:t>
            </a:r>
            <a:endParaRPr lang="en-US" sz="1600" dirty="0">
              <a:latin typeface="+mn-lt"/>
            </a:endParaRPr>
          </a:p>
        </p:txBody>
      </p:sp>
      <p:cxnSp>
        <p:nvCxnSpPr>
          <p:cNvPr id="93" name="Straight Arrow Connector 92"/>
          <p:cNvCxnSpPr/>
          <p:nvPr/>
        </p:nvCxnSpPr>
        <p:spPr bwMode="auto">
          <a:xfrm flipH="1">
            <a:off x="3969778" y="4366742"/>
            <a:ext cx="1770630" cy="97094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94" name="TextBox 93"/>
          <p:cNvSpPr txBox="1"/>
          <p:nvPr/>
        </p:nvSpPr>
        <p:spPr>
          <a:xfrm>
            <a:off x="4842967" y="4696346"/>
            <a:ext cx="270707" cy="246221"/>
          </a:xfrm>
          <a:prstGeom prst="rect">
            <a:avLst/>
          </a:prstGeom>
          <a:solidFill>
            <a:srgbClr val="FFFFFF"/>
          </a:solidFill>
        </p:spPr>
        <p:txBody>
          <a:bodyPr wrap="none" lIns="0" tIns="0" rIns="0" bIns="0" rtlCol="0" anchor="ctr">
            <a:spAutoFit/>
          </a:bodyPr>
          <a:lstStyle/>
          <a:p>
            <a:pPr algn="ctr"/>
            <a:r>
              <a:rPr lang="en-US" sz="1600" dirty="0" smtClean="0">
                <a:latin typeface="+mn-lt"/>
              </a:rPr>
              <a:t>A0</a:t>
            </a:r>
            <a:endParaRPr lang="en-US" sz="1600" dirty="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Go-Back-N Operation</a:t>
            </a:r>
            <a:endParaRPr lang="en-US" dirty="0"/>
          </a:p>
        </p:txBody>
      </p:sp>
      <p:sp>
        <p:nvSpPr>
          <p:cNvPr id="8" name="Content Placeholder 7"/>
          <p:cNvSpPr>
            <a:spLocks noGrp="1"/>
          </p:cNvSpPr>
          <p:nvPr>
            <p:ph sz="half" idx="1"/>
          </p:nvPr>
        </p:nvSpPr>
        <p:spPr>
          <a:xfrm>
            <a:off x="14288" y="1985963"/>
            <a:ext cx="4862512" cy="5507037"/>
          </a:xfrm>
        </p:spPr>
        <p:txBody>
          <a:bodyPr>
            <a:normAutofit fontScale="85000" lnSpcReduction="20000"/>
          </a:bodyPr>
          <a:lstStyle/>
          <a:p>
            <a:pPr eaLnBrk="1" hangingPunct="1">
              <a:lnSpc>
                <a:spcPct val="120000"/>
              </a:lnSpc>
              <a:buNone/>
            </a:pPr>
            <a:r>
              <a:rPr lang="en-US" sz="2600" b="1" dirty="0"/>
              <a:t>Sender variables</a:t>
            </a:r>
          </a:p>
          <a:p>
            <a:pPr lvl="1" eaLnBrk="1" hangingPunct="1">
              <a:lnSpc>
                <a:spcPct val="120000"/>
              </a:lnSpc>
            </a:pPr>
            <a:r>
              <a:rPr lang="en-US" sz="2300" dirty="0"/>
              <a:t>Send </a:t>
            </a:r>
            <a:r>
              <a:rPr lang="en-US" sz="2300" dirty="0" smtClean="0"/>
              <a:t>window size</a:t>
            </a:r>
            <a:r>
              <a:rPr lang="en-US" sz="2300" dirty="0"/>
              <a:t>:  </a:t>
            </a:r>
            <a:r>
              <a:rPr lang="en-US" sz="2300" i="1" dirty="0" smtClean="0">
                <a:latin typeface="Times New Roman" pitchFamily="18" charset="0"/>
                <a:cs typeface="Times New Roman" pitchFamily="18" charset="0"/>
              </a:rPr>
              <a:t>SWS=N</a:t>
            </a:r>
            <a:endParaRPr lang="en-US" sz="2300" i="1" dirty="0">
              <a:latin typeface="Times New Roman" pitchFamily="18" charset="0"/>
              <a:cs typeface="Times New Roman" pitchFamily="18" charset="0"/>
            </a:endParaRPr>
          </a:p>
          <a:p>
            <a:pPr lvl="1" eaLnBrk="1" hangingPunct="1">
              <a:lnSpc>
                <a:spcPct val="120000"/>
              </a:lnSpc>
            </a:pPr>
            <a:r>
              <a:rPr lang="en-US" sz="2300" dirty="0"/>
              <a:t>Last </a:t>
            </a:r>
            <a:r>
              <a:rPr lang="en-US" sz="2300" dirty="0" err="1" smtClean="0"/>
              <a:t>pkt</a:t>
            </a:r>
            <a:r>
              <a:rPr lang="en-US" sz="2300" dirty="0" smtClean="0"/>
              <a:t> sent</a:t>
            </a:r>
            <a:r>
              <a:rPr lang="en-US" sz="2300" dirty="0"/>
              <a:t>: </a:t>
            </a:r>
            <a:r>
              <a:rPr lang="en-US" sz="2300" i="1" dirty="0" smtClean="0">
                <a:latin typeface="Times New Roman" pitchFamily="18" charset="0"/>
                <a:cs typeface="Times New Roman" pitchFamily="18" charset="0"/>
              </a:rPr>
              <a:t>LPS</a:t>
            </a:r>
            <a:endParaRPr lang="en-US" sz="2300" i="1" dirty="0">
              <a:latin typeface="Times New Roman" pitchFamily="18" charset="0"/>
              <a:cs typeface="Times New Roman" pitchFamily="18" charset="0"/>
            </a:endParaRPr>
          </a:p>
          <a:p>
            <a:pPr lvl="1" eaLnBrk="1" hangingPunct="1">
              <a:lnSpc>
                <a:spcPct val="120000"/>
              </a:lnSpc>
            </a:pPr>
            <a:r>
              <a:rPr lang="en-US" sz="2300" dirty="0"/>
              <a:t>Last </a:t>
            </a:r>
            <a:r>
              <a:rPr lang="en-US" sz="2300" dirty="0" err="1" smtClean="0"/>
              <a:t>ack</a:t>
            </a:r>
            <a:r>
              <a:rPr lang="en-US" sz="2300" dirty="0" smtClean="0"/>
              <a:t> received</a:t>
            </a:r>
            <a:r>
              <a:rPr lang="en-US" sz="2300" dirty="0"/>
              <a:t>: </a:t>
            </a:r>
            <a:r>
              <a:rPr lang="en-US" sz="2300" i="1" dirty="0">
                <a:latin typeface="Times New Roman" pitchFamily="18" charset="0"/>
                <a:cs typeface="Times New Roman" pitchFamily="18" charset="0"/>
              </a:rPr>
              <a:t>LAR</a:t>
            </a:r>
            <a:endParaRPr lang="en-US" sz="2000" i="1" dirty="0">
              <a:latin typeface="Times New Roman" pitchFamily="18" charset="0"/>
              <a:cs typeface="Times New Roman" pitchFamily="18" charset="0"/>
            </a:endParaRPr>
          </a:p>
          <a:p>
            <a:pPr lvl="4" eaLnBrk="1" hangingPunct="1">
              <a:lnSpc>
                <a:spcPct val="120000"/>
              </a:lnSpc>
            </a:pPr>
            <a:endParaRPr lang="en-US" sz="1000" i="1" dirty="0">
              <a:latin typeface="Times New Roman" pitchFamily="18" charset="0"/>
              <a:cs typeface="Times New Roman" pitchFamily="18" charset="0"/>
            </a:endParaRPr>
          </a:p>
          <a:p>
            <a:pPr eaLnBrk="1" hangingPunct="1">
              <a:lnSpc>
                <a:spcPct val="120000"/>
              </a:lnSpc>
            </a:pPr>
            <a:r>
              <a:rPr lang="en-US" sz="2700" dirty="0" smtClean="0">
                <a:cs typeface="Arial" pitchFamily="34" charset="0"/>
              </a:rPr>
              <a:t>Allow </a:t>
            </a:r>
            <a:r>
              <a:rPr lang="en-US" sz="2700" dirty="0" err="1" smtClean="0">
                <a:cs typeface="Arial" pitchFamily="34" charset="0"/>
              </a:rPr>
              <a:t>pkt</a:t>
            </a:r>
            <a:r>
              <a:rPr lang="en-US" sz="2700" dirty="0" smtClean="0">
                <a:cs typeface="Arial" pitchFamily="34" charset="0"/>
              </a:rPr>
              <a:t> transmissions as </a:t>
            </a:r>
            <a:r>
              <a:rPr lang="en-US" sz="2700" dirty="0">
                <a:cs typeface="Arial" pitchFamily="34" charset="0"/>
              </a:rPr>
              <a:t>long as </a:t>
            </a:r>
            <a:r>
              <a:rPr lang="en-US" sz="2700" i="1" dirty="0" smtClean="0">
                <a:latin typeface="Times New Roman" pitchFamily="18" charset="0"/>
                <a:cs typeface="Times New Roman" pitchFamily="18" charset="0"/>
              </a:rPr>
              <a:t>LPS-LAR </a:t>
            </a:r>
            <a:r>
              <a:rPr lang="en-US" sz="2700" i="1" dirty="0">
                <a:latin typeface="Times New Roman" pitchFamily="18" charset="0"/>
                <a:cs typeface="Times New Roman" pitchFamily="18" charset="0"/>
              </a:rPr>
              <a:t>≤ SWS</a:t>
            </a:r>
            <a:endParaRPr lang="en-US" sz="2700" dirty="0">
              <a:cs typeface="Arial" pitchFamily="34" charset="0"/>
            </a:endParaRPr>
          </a:p>
          <a:p>
            <a:pPr lvl="1" eaLnBrk="1" hangingPunct="1">
              <a:lnSpc>
                <a:spcPct val="120000"/>
              </a:lnSpc>
            </a:pPr>
            <a:r>
              <a:rPr lang="en-US" sz="2300" dirty="0"/>
              <a:t>If </a:t>
            </a:r>
            <a:r>
              <a:rPr lang="en-US" sz="2300" i="1" dirty="0" smtClean="0">
                <a:latin typeface="Times New Roman" pitchFamily="18" charset="0"/>
                <a:cs typeface="Times New Roman" pitchFamily="18" charset="0"/>
              </a:rPr>
              <a:t>LPS-LAR </a:t>
            </a:r>
            <a:r>
              <a:rPr lang="en-US" sz="2300" i="1" dirty="0">
                <a:latin typeface="Times New Roman" pitchFamily="18" charset="0"/>
                <a:cs typeface="Times New Roman" pitchFamily="18" charset="0"/>
              </a:rPr>
              <a:t>≤ SWS, </a:t>
            </a:r>
            <a:r>
              <a:rPr lang="en-US" sz="2300" dirty="0">
                <a:cs typeface="Times New Roman" pitchFamily="18" charset="0"/>
              </a:rPr>
              <a:t>send next </a:t>
            </a:r>
            <a:r>
              <a:rPr lang="en-US" sz="2300" dirty="0" err="1" smtClean="0">
                <a:cs typeface="Times New Roman" pitchFamily="18" charset="0"/>
              </a:rPr>
              <a:t>pkt</a:t>
            </a:r>
            <a:r>
              <a:rPr lang="en-US" sz="2300" dirty="0" smtClean="0">
                <a:cs typeface="Times New Roman" pitchFamily="18" charset="0"/>
              </a:rPr>
              <a:t> with </a:t>
            </a:r>
            <a:r>
              <a:rPr lang="en-US" sz="2300" i="1" dirty="0">
                <a:latin typeface="Times New Roman" pitchFamily="18" charset="0"/>
                <a:cs typeface="Times New Roman" pitchFamily="18" charset="0"/>
              </a:rPr>
              <a:t>SN = </a:t>
            </a:r>
            <a:r>
              <a:rPr lang="en-US" sz="2300" i="1" dirty="0" smtClean="0">
                <a:latin typeface="Times New Roman" pitchFamily="18" charset="0"/>
                <a:cs typeface="Times New Roman" pitchFamily="18" charset="0"/>
              </a:rPr>
              <a:t>LPS</a:t>
            </a:r>
            <a:r>
              <a:rPr lang="en-US" sz="2300" dirty="0" smtClean="0">
                <a:latin typeface="Times New Roman" pitchFamily="18" charset="0"/>
                <a:cs typeface="Times New Roman" pitchFamily="18" charset="0"/>
              </a:rPr>
              <a:t>+1</a:t>
            </a:r>
            <a:r>
              <a:rPr lang="en-US" sz="2300" dirty="0" smtClean="0"/>
              <a:t>  </a:t>
            </a:r>
            <a:endParaRPr lang="en-US" sz="2300" dirty="0"/>
          </a:p>
          <a:p>
            <a:pPr eaLnBrk="1" hangingPunct="1">
              <a:lnSpc>
                <a:spcPct val="120000"/>
              </a:lnSpc>
            </a:pPr>
            <a:r>
              <a:rPr lang="en-US" sz="2600" dirty="0">
                <a:cs typeface="Arial" pitchFamily="34" charset="0"/>
              </a:rPr>
              <a:t>ACK for </a:t>
            </a:r>
            <a:r>
              <a:rPr lang="en-US" sz="2600" dirty="0" err="1" smtClean="0">
                <a:cs typeface="Arial" pitchFamily="34" charset="0"/>
              </a:rPr>
              <a:t>pkt</a:t>
            </a:r>
            <a:r>
              <a:rPr lang="en-US" sz="2600" dirty="0" smtClean="0">
                <a:cs typeface="Arial" pitchFamily="34" charset="0"/>
              </a:rPr>
              <a:t> number </a:t>
            </a:r>
            <a:r>
              <a:rPr lang="en-US" sz="2600" i="1" dirty="0">
                <a:latin typeface="Times New Roman" pitchFamily="18" charset="0"/>
                <a:cs typeface="Times New Roman" pitchFamily="18" charset="0"/>
              </a:rPr>
              <a:t>X&gt;LAR </a:t>
            </a:r>
            <a:r>
              <a:rPr lang="en-US" sz="2600" dirty="0">
                <a:cs typeface="Arial" pitchFamily="34" charset="0"/>
              </a:rPr>
              <a:t>updates </a:t>
            </a:r>
            <a:r>
              <a:rPr lang="en-US" sz="2600" i="1" dirty="0">
                <a:latin typeface="Times New Roman" pitchFamily="18" charset="0"/>
                <a:cs typeface="Times New Roman" pitchFamily="18" charset="0"/>
              </a:rPr>
              <a:t>LAR</a:t>
            </a:r>
            <a:r>
              <a:rPr lang="en-US" sz="2600" dirty="0">
                <a:cs typeface="Arial" pitchFamily="34" charset="0"/>
              </a:rPr>
              <a:t> to </a:t>
            </a:r>
            <a:r>
              <a:rPr lang="en-US" sz="2600" i="1" dirty="0">
                <a:latin typeface="Times New Roman" pitchFamily="18" charset="0"/>
                <a:cs typeface="Times New Roman" pitchFamily="18" charset="0"/>
              </a:rPr>
              <a:t>X </a:t>
            </a:r>
            <a:r>
              <a:rPr lang="en-US" sz="2600" dirty="0">
                <a:cs typeface="Arial" pitchFamily="34" charset="0"/>
              </a:rPr>
              <a:t>(slides the window)</a:t>
            </a:r>
          </a:p>
          <a:p>
            <a:pPr lvl="1" eaLnBrk="1" hangingPunct="1">
              <a:lnSpc>
                <a:spcPct val="120000"/>
              </a:lnSpc>
            </a:pPr>
            <a:r>
              <a:rPr lang="en-US" sz="2300" dirty="0">
                <a:cs typeface="Arial" pitchFamily="34" charset="0"/>
              </a:rPr>
              <a:t>Note that </a:t>
            </a:r>
            <a:r>
              <a:rPr lang="en-US" sz="2300" i="1" dirty="0">
                <a:latin typeface="Times New Roman" pitchFamily="18" charset="0"/>
                <a:cs typeface="Times New Roman" pitchFamily="18" charset="0"/>
              </a:rPr>
              <a:t>X ≠ LAR+</a:t>
            </a:r>
            <a:r>
              <a:rPr lang="en-US" sz="2300" dirty="0">
                <a:latin typeface="Times New Roman" pitchFamily="18" charset="0"/>
                <a:cs typeface="Times New Roman" pitchFamily="18" charset="0"/>
              </a:rPr>
              <a:t>1</a:t>
            </a:r>
            <a:r>
              <a:rPr lang="en-US" sz="2300" dirty="0">
                <a:cs typeface="Times New Roman" pitchFamily="18" charset="0"/>
              </a:rPr>
              <a:t> is </a:t>
            </a:r>
            <a:r>
              <a:rPr lang="en-US" sz="2300" b="1" dirty="0">
                <a:cs typeface="Times New Roman" pitchFamily="18" charset="0"/>
              </a:rPr>
              <a:t>OK</a:t>
            </a:r>
            <a:r>
              <a:rPr lang="en-US" sz="2300" dirty="0">
                <a:cs typeface="Times New Roman" pitchFamily="18" charset="0"/>
              </a:rPr>
              <a:t> (cumulative ACKs acknowledge </a:t>
            </a:r>
            <a:r>
              <a:rPr lang="en-US" sz="2300" b="1" dirty="0">
                <a:cs typeface="Times New Roman" pitchFamily="18" charset="0"/>
              </a:rPr>
              <a:t>all </a:t>
            </a:r>
            <a:r>
              <a:rPr lang="en-US" sz="2300" b="1" dirty="0" err="1" smtClean="0">
                <a:cs typeface="Times New Roman" pitchFamily="18" charset="0"/>
              </a:rPr>
              <a:t>pkts</a:t>
            </a:r>
            <a:r>
              <a:rPr lang="en-US" sz="2300" b="1" dirty="0" smtClean="0">
                <a:cs typeface="Times New Roman" pitchFamily="18" charset="0"/>
              </a:rPr>
              <a:t> </a:t>
            </a:r>
            <a:r>
              <a:rPr lang="en-US" sz="2300" dirty="0" smtClean="0">
                <a:cs typeface="Times New Roman" pitchFamily="18" charset="0"/>
              </a:rPr>
              <a:t>up </a:t>
            </a:r>
            <a:r>
              <a:rPr lang="en-US" sz="2300" dirty="0">
                <a:cs typeface="Times New Roman" pitchFamily="18" charset="0"/>
              </a:rPr>
              <a:t>to </a:t>
            </a:r>
            <a:r>
              <a:rPr lang="en-US" sz="2300" i="1" dirty="0">
                <a:latin typeface="Times New Roman" pitchFamily="18" charset="0"/>
                <a:cs typeface="Times New Roman" pitchFamily="18" charset="0"/>
              </a:rPr>
              <a:t>X</a:t>
            </a:r>
            <a:r>
              <a:rPr lang="en-US" sz="2300" dirty="0">
                <a:cs typeface="Times New Roman" pitchFamily="18" charset="0"/>
              </a:rPr>
              <a:t>)</a:t>
            </a:r>
            <a:endParaRPr lang="en-US" sz="2300" dirty="0">
              <a:cs typeface="Arial" pitchFamily="34" charset="0"/>
            </a:endParaRPr>
          </a:p>
          <a:p>
            <a:endParaRPr lang="en-US" dirty="0"/>
          </a:p>
        </p:txBody>
      </p:sp>
      <p:sp>
        <p:nvSpPr>
          <p:cNvPr id="9" name="Content Placeholder 8"/>
          <p:cNvSpPr>
            <a:spLocks noGrp="1"/>
          </p:cNvSpPr>
          <p:nvPr>
            <p:ph sz="half" idx="2"/>
          </p:nvPr>
        </p:nvSpPr>
        <p:spPr>
          <a:xfrm>
            <a:off x="4851400" y="1985963"/>
            <a:ext cx="5156199" cy="5786437"/>
          </a:xfrm>
        </p:spPr>
        <p:txBody>
          <a:bodyPr/>
          <a:lstStyle/>
          <a:p>
            <a:pPr eaLnBrk="1" hangingPunct="1">
              <a:lnSpc>
                <a:spcPct val="110000"/>
              </a:lnSpc>
              <a:buNone/>
            </a:pPr>
            <a:r>
              <a:rPr lang="en-US" sz="2200" b="1" dirty="0"/>
              <a:t>Receiver variables</a:t>
            </a:r>
          </a:p>
          <a:p>
            <a:pPr lvl="1" eaLnBrk="1" hangingPunct="1">
              <a:lnSpc>
                <a:spcPct val="110000"/>
              </a:lnSpc>
            </a:pPr>
            <a:r>
              <a:rPr lang="en-US" sz="2000" dirty="0"/>
              <a:t>Receive </a:t>
            </a:r>
            <a:r>
              <a:rPr lang="en-US" sz="2000" dirty="0" smtClean="0"/>
              <a:t>window size</a:t>
            </a:r>
            <a:r>
              <a:rPr lang="en-US" sz="2000" dirty="0"/>
              <a:t>: </a:t>
            </a:r>
            <a:r>
              <a:rPr lang="en-US" sz="2000" i="1" dirty="0" smtClean="0">
                <a:latin typeface="Times New Roman" pitchFamily="18" charset="0"/>
                <a:cs typeface="Times New Roman" pitchFamily="18" charset="0"/>
              </a:rPr>
              <a:t>RWS </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1)</a:t>
            </a:r>
            <a:endParaRPr lang="en-US" sz="2000" i="1" dirty="0">
              <a:latin typeface="Times New Roman" pitchFamily="18" charset="0"/>
              <a:cs typeface="Times New Roman" pitchFamily="18" charset="0"/>
            </a:endParaRPr>
          </a:p>
          <a:p>
            <a:pPr lvl="1" eaLnBrk="1" hangingPunct="1">
              <a:lnSpc>
                <a:spcPct val="110000"/>
              </a:lnSpc>
            </a:pPr>
            <a:r>
              <a:rPr lang="en-US" sz="2000" dirty="0"/>
              <a:t>Last </a:t>
            </a:r>
            <a:r>
              <a:rPr lang="en-US" sz="2000" dirty="0" err="1" smtClean="0"/>
              <a:t>pkt</a:t>
            </a:r>
            <a:r>
              <a:rPr lang="en-US" sz="2000" dirty="0" smtClean="0"/>
              <a:t> received</a:t>
            </a:r>
            <a:r>
              <a:rPr lang="en-US" sz="2000" dirty="0"/>
              <a:t>:  </a:t>
            </a:r>
            <a:r>
              <a:rPr lang="en-US" sz="2000" i="1" dirty="0" smtClean="0">
                <a:latin typeface="Times New Roman" pitchFamily="18" charset="0"/>
                <a:cs typeface="Times New Roman" pitchFamily="18" charset="0"/>
              </a:rPr>
              <a:t>LPR</a:t>
            </a:r>
            <a:endParaRPr lang="en-US" sz="2000" i="1" dirty="0">
              <a:latin typeface="Times New Roman" pitchFamily="18" charset="0"/>
              <a:cs typeface="Times New Roman" pitchFamily="18" charset="0"/>
            </a:endParaRPr>
          </a:p>
          <a:p>
            <a:pPr lvl="1" eaLnBrk="1" hangingPunct="1">
              <a:lnSpc>
                <a:spcPct val="110000"/>
              </a:lnSpc>
            </a:pPr>
            <a:r>
              <a:rPr lang="en-US" sz="2000" dirty="0"/>
              <a:t>Latest </a:t>
            </a:r>
            <a:r>
              <a:rPr lang="en-US" sz="2000" dirty="0" smtClean="0"/>
              <a:t>acceptable </a:t>
            </a:r>
            <a:r>
              <a:rPr lang="en-US" sz="2000" dirty="0" err="1" smtClean="0"/>
              <a:t>pkt</a:t>
            </a:r>
            <a:r>
              <a:rPr lang="en-US" sz="2000" dirty="0" smtClean="0"/>
              <a:t>: </a:t>
            </a:r>
            <a:r>
              <a:rPr lang="en-US" sz="2000" i="1" dirty="0" smtClean="0">
                <a:latin typeface="Times New Roman" pitchFamily="18" charset="0"/>
                <a:cs typeface="Times New Roman" pitchFamily="18" charset="0"/>
              </a:rPr>
              <a:t>LAP</a:t>
            </a:r>
            <a:endParaRPr lang="en-US" sz="1600" dirty="0"/>
          </a:p>
          <a:p>
            <a:pPr lvl="3" eaLnBrk="1" hangingPunct="1">
              <a:lnSpc>
                <a:spcPct val="110000"/>
              </a:lnSpc>
            </a:pPr>
            <a:endParaRPr lang="en-US" sz="900" dirty="0"/>
          </a:p>
          <a:p>
            <a:pPr eaLnBrk="1" hangingPunct="1">
              <a:lnSpc>
                <a:spcPct val="110000"/>
              </a:lnSpc>
            </a:pPr>
            <a:r>
              <a:rPr lang="en-US" sz="2200" dirty="0"/>
              <a:t>Need: </a:t>
            </a:r>
            <a:r>
              <a:rPr lang="en-US" sz="2200" i="1" dirty="0" smtClean="0">
                <a:latin typeface="Times New Roman" pitchFamily="18" charset="0"/>
                <a:cs typeface="Times New Roman" pitchFamily="18" charset="0"/>
              </a:rPr>
              <a:t>LAP-LPR </a:t>
            </a:r>
            <a:r>
              <a:rPr lang="en-US" sz="2200" i="1" dirty="0">
                <a:latin typeface="Times New Roman" pitchFamily="18" charset="0"/>
                <a:cs typeface="Times New Roman" pitchFamily="18" charset="0"/>
              </a:rPr>
              <a:t>≤ RWS</a:t>
            </a:r>
          </a:p>
          <a:p>
            <a:pPr lvl="1" eaLnBrk="1" hangingPunct="1"/>
            <a:r>
              <a:rPr lang="en-US" sz="2000" i="1" dirty="0">
                <a:cs typeface="Times New Roman" pitchFamily="18" charset="0"/>
              </a:rPr>
              <a:t>i.e., </a:t>
            </a:r>
            <a:r>
              <a:rPr lang="en-US" sz="2000" i="1" dirty="0" smtClean="0">
                <a:latin typeface="Times New Roman" pitchFamily="18" charset="0"/>
                <a:cs typeface="Times New Roman" pitchFamily="18" charset="0"/>
              </a:rPr>
              <a:t>LAP </a:t>
            </a:r>
            <a:r>
              <a:rPr lang="en-US" i="1"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 </a:t>
            </a:r>
            <a:r>
              <a:rPr lang="en-US" sz="2000" i="1" dirty="0">
                <a:latin typeface="Times New Roman" pitchFamily="18" charset="0"/>
                <a:cs typeface="Times New Roman" pitchFamily="18" charset="0"/>
              </a:rPr>
              <a:t>RWS +</a:t>
            </a:r>
            <a:r>
              <a:rPr lang="en-US" sz="2000" i="1" dirty="0" smtClean="0">
                <a:latin typeface="Times New Roman" pitchFamily="18" charset="0"/>
                <a:cs typeface="Times New Roman" pitchFamily="18" charset="0"/>
              </a:rPr>
              <a:t>LPR</a:t>
            </a:r>
            <a:endParaRPr lang="en-US" sz="2000" i="1" dirty="0">
              <a:latin typeface="Times New Roman" pitchFamily="18" charset="0"/>
              <a:cs typeface="Times New Roman" pitchFamily="18" charset="0"/>
            </a:endParaRPr>
          </a:p>
          <a:p>
            <a:pPr lvl="1" eaLnBrk="1" hangingPunct="1">
              <a:spcBef>
                <a:spcPts val="0"/>
              </a:spcBef>
              <a:buNone/>
            </a:pPr>
            <a:r>
              <a:rPr lang="en-US" sz="2000" dirty="0" smtClean="0">
                <a:cs typeface="Times New Roman" pitchFamily="18" charset="0"/>
              </a:rPr>
              <a:t>(</a:t>
            </a:r>
            <a:r>
              <a:rPr lang="en-US" sz="2000" i="1" dirty="0" smtClean="0">
                <a:latin typeface="Times New Roman" pitchFamily="18" charset="0"/>
                <a:cs typeface="Times New Roman" pitchFamily="18" charset="0"/>
              </a:rPr>
              <a:t>RWS</a:t>
            </a:r>
            <a:r>
              <a:rPr lang="en-US" sz="2000" dirty="0" smtClean="0">
                <a:latin typeface="Times New Roman" pitchFamily="18" charset="0"/>
                <a:cs typeface="Times New Roman" pitchFamily="18" charset="0"/>
              </a:rPr>
              <a:t>=1 </a:t>
            </a:r>
            <a:r>
              <a:rPr lang="en-US" sz="2000" dirty="0" smtClean="0">
                <a:latin typeface="Times New Roman" pitchFamily="18" charset="0"/>
                <a:cs typeface="Times New Roman" pitchFamily="18" charset="0"/>
                <a:sym typeface="Symbol"/>
              </a:rPr>
              <a:t> </a:t>
            </a:r>
            <a:r>
              <a:rPr lang="en-US" sz="2000" dirty="0" smtClean="0">
                <a:cs typeface="Times New Roman" pitchFamily="18" charset="0"/>
              </a:rPr>
              <a:t>only </a:t>
            </a:r>
            <a:r>
              <a:rPr lang="en-US" sz="2000" dirty="0">
                <a:cs typeface="Times New Roman" pitchFamily="18" charset="0"/>
              </a:rPr>
              <a:t>one </a:t>
            </a:r>
            <a:r>
              <a:rPr lang="en-US" sz="2000" dirty="0" smtClean="0">
                <a:cs typeface="Times New Roman" pitchFamily="18" charset="0"/>
              </a:rPr>
              <a:t>acceptable </a:t>
            </a:r>
            <a:r>
              <a:rPr lang="en-US" sz="2000" dirty="0" err="1" smtClean="0">
                <a:cs typeface="Times New Roman" pitchFamily="18" charset="0"/>
              </a:rPr>
              <a:t>pkt</a:t>
            </a:r>
            <a:r>
              <a:rPr lang="en-US" sz="2000" dirty="0" smtClean="0">
                <a:cs typeface="Times New Roman" pitchFamily="18" charset="0"/>
              </a:rPr>
              <a:t>)</a:t>
            </a:r>
            <a:endParaRPr lang="en-US" sz="2800" dirty="0">
              <a:cs typeface="Times New Roman" pitchFamily="18" charset="0"/>
            </a:endParaRPr>
          </a:p>
          <a:p>
            <a:pPr eaLnBrk="1" hangingPunct="1">
              <a:lnSpc>
                <a:spcPct val="110000"/>
              </a:lnSpc>
            </a:pPr>
            <a:r>
              <a:rPr lang="en-US" sz="2200" dirty="0">
                <a:cs typeface="Arial" pitchFamily="34" charset="0"/>
              </a:rPr>
              <a:t>When </a:t>
            </a:r>
            <a:r>
              <a:rPr lang="en-US" sz="2200" dirty="0" err="1" smtClean="0">
                <a:cs typeface="Arial" pitchFamily="34" charset="0"/>
              </a:rPr>
              <a:t>pkt</a:t>
            </a:r>
            <a:r>
              <a:rPr lang="en-US" sz="2200" dirty="0" smtClean="0">
                <a:cs typeface="Arial" pitchFamily="34" charset="0"/>
              </a:rPr>
              <a:t> </a:t>
            </a:r>
            <a:r>
              <a:rPr lang="en-US" sz="2200" i="1" dirty="0" smtClean="0">
                <a:latin typeface="Times New Roman" pitchFamily="18" charset="0"/>
                <a:cs typeface="Arial" pitchFamily="34" charset="0"/>
              </a:rPr>
              <a:t>SN </a:t>
            </a:r>
            <a:r>
              <a:rPr lang="en-US" sz="2200" dirty="0" smtClean="0">
                <a:cs typeface="Arial" pitchFamily="34" charset="0"/>
              </a:rPr>
              <a:t>arrives (with </a:t>
            </a:r>
            <a:r>
              <a:rPr lang="en-US" sz="2200" i="1" dirty="0" smtClean="0">
                <a:latin typeface="Times New Roman" pitchFamily="18" charset="0"/>
                <a:cs typeface="Times New Roman" pitchFamily="18" charset="0"/>
              </a:rPr>
              <a:t>RWS</a:t>
            </a:r>
            <a:r>
              <a:rPr lang="en-US" sz="2200" dirty="0" smtClean="0">
                <a:latin typeface="Times New Roman" pitchFamily="18" charset="0"/>
                <a:cs typeface="Times New Roman" pitchFamily="18" charset="0"/>
              </a:rPr>
              <a:t>=1)</a:t>
            </a:r>
          </a:p>
          <a:p>
            <a:pPr lvl="1" eaLnBrk="1" hangingPunct="1">
              <a:lnSpc>
                <a:spcPct val="110000"/>
              </a:lnSpc>
            </a:pPr>
            <a:r>
              <a:rPr lang="en-US" sz="2000" dirty="0" smtClean="0">
                <a:cs typeface="Arial" pitchFamily="34" charset="0"/>
              </a:rPr>
              <a:t>If </a:t>
            </a:r>
            <a:r>
              <a:rPr lang="en-US" sz="2000" i="1" dirty="0" smtClean="0">
                <a:latin typeface="Times New Roman" panose="02020603050405020304" pitchFamily="18" charset="0"/>
                <a:cs typeface="Times New Roman" panose="02020603050405020304" pitchFamily="18" charset="0"/>
              </a:rPr>
              <a:t>SN</a:t>
            </a:r>
            <a:r>
              <a:rPr lang="en-US" sz="2000" dirty="0" smtClean="0">
                <a:latin typeface="Times New Roman" panose="02020603050405020304" pitchFamily="18" charset="0"/>
                <a:cs typeface="Times New Roman" panose="02020603050405020304" pitchFamily="18" charset="0"/>
              </a:rPr>
              <a:t> !=</a:t>
            </a:r>
            <a:r>
              <a:rPr lang="en-US" sz="2000" i="1" dirty="0" smtClean="0">
                <a:latin typeface="Times New Roman" panose="02020603050405020304" pitchFamily="18" charset="0"/>
                <a:cs typeface="Times New Roman" panose="02020603050405020304" pitchFamily="18" charset="0"/>
              </a:rPr>
              <a:t>LPR</a:t>
            </a:r>
            <a:r>
              <a:rPr lang="en-US" sz="2000" dirty="0" smtClean="0">
                <a:latin typeface="Times New Roman" panose="02020603050405020304" pitchFamily="18" charset="0"/>
                <a:cs typeface="Times New Roman" panose="02020603050405020304" pitchFamily="18" charset="0"/>
              </a:rPr>
              <a:t>+1</a:t>
            </a:r>
            <a:r>
              <a:rPr lang="en-US" sz="2000" dirty="0" smtClean="0">
                <a:cs typeface="Arial" pitchFamily="34" charset="0"/>
              </a:rPr>
              <a:t>, discard </a:t>
            </a:r>
            <a:r>
              <a:rPr lang="en-US" sz="2000" dirty="0" err="1" smtClean="0">
                <a:cs typeface="Arial" pitchFamily="34" charset="0"/>
              </a:rPr>
              <a:t>pkt</a:t>
            </a:r>
            <a:endParaRPr lang="en-US" sz="2000" dirty="0" smtClean="0">
              <a:cs typeface="Arial" pitchFamily="34" charset="0"/>
            </a:endParaRPr>
          </a:p>
          <a:p>
            <a:pPr lvl="2" eaLnBrk="1" hangingPunct="1">
              <a:lnSpc>
                <a:spcPct val="110000"/>
              </a:lnSpc>
            </a:pPr>
            <a:r>
              <a:rPr lang="en-US" sz="1800" dirty="0" smtClean="0">
                <a:cs typeface="Arial" pitchFamily="34" charset="0"/>
              </a:rPr>
              <a:t>Only accepts packets in order</a:t>
            </a:r>
            <a:endParaRPr lang="en-US" sz="1600" dirty="0" smtClean="0">
              <a:cs typeface="Arial" pitchFamily="34" charset="0"/>
            </a:endParaRPr>
          </a:p>
          <a:p>
            <a:pPr lvl="1" eaLnBrk="1" hangingPunct="1">
              <a:lnSpc>
                <a:spcPct val="110000"/>
              </a:lnSpc>
            </a:pPr>
            <a:r>
              <a:rPr lang="en-US" sz="2000" dirty="0" smtClean="0">
                <a:cs typeface="Arial" pitchFamily="34" charset="0"/>
              </a:rPr>
              <a:t>Else </a:t>
            </a:r>
            <a:r>
              <a:rPr lang="en-US" sz="2000" dirty="0">
                <a:cs typeface="Arial" pitchFamily="34" charset="0"/>
              </a:rPr>
              <a:t>accept </a:t>
            </a:r>
            <a:r>
              <a:rPr lang="en-US" sz="2000" dirty="0" err="1" smtClean="0">
                <a:cs typeface="Arial" pitchFamily="34" charset="0"/>
              </a:rPr>
              <a:t>pkt</a:t>
            </a:r>
            <a:r>
              <a:rPr lang="en-US" sz="2000" dirty="0" smtClean="0">
                <a:cs typeface="Arial" pitchFamily="34" charset="0"/>
              </a:rPr>
              <a:t> and </a:t>
            </a:r>
            <a:r>
              <a:rPr lang="en-US" sz="2200" dirty="0" smtClean="0">
                <a:cs typeface="Arial" pitchFamily="34" charset="0"/>
              </a:rPr>
              <a:t>set</a:t>
            </a:r>
            <a:r>
              <a:rPr lang="en-US" sz="2000" dirty="0" smtClean="0"/>
              <a:t> </a:t>
            </a:r>
            <a:r>
              <a:rPr lang="en-US" sz="2000" i="1" dirty="0">
                <a:latin typeface="Times New Roman" pitchFamily="18" charset="0"/>
                <a:cs typeface="Times New Roman" pitchFamily="18" charset="0"/>
              </a:rPr>
              <a:t>LPR</a:t>
            </a:r>
            <a:r>
              <a:rPr lang="en-US" sz="2000" dirty="0"/>
              <a:t> = </a:t>
            </a:r>
            <a:r>
              <a:rPr lang="en-US" sz="2000" i="1" dirty="0">
                <a:latin typeface="Times New Roman" panose="02020603050405020304" pitchFamily="18" charset="0"/>
                <a:cs typeface="Times New Roman" panose="02020603050405020304" pitchFamily="18" charset="0"/>
              </a:rPr>
              <a:t>SN</a:t>
            </a:r>
            <a:endParaRPr lang="en-US" dirty="0">
              <a:latin typeface="Times New Roman" panose="02020603050405020304" pitchFamily="18" charset="0"/>
              <a:cs typeface="Times New Roman" panose="02020603050405020304" pitchFamily="18" charset="0"/>
            </a:endParaRPr>
          </a:p>
          <a:p>
            <a:pPr lvl="1" eaLnBrk="1" hangingPunct="1">
              <a:lnSpc>
                <a:spcPct val="110000"/>
              </a:lnSpc>
            </a:pPr>
            <a:r>
              <a:rPr lang="en-US" sz="2000" dirty="0" smtClean="0"/>
              <a:t>Send </a:t>
            </a:r>
            <a:r>
              <a:rPr lang="en-US" sz="2000" dirty="0"/>
              <a:t>(cumulative) ACK for </a:t>
            </a:r>
            <a:r>
              <a:rPr lang="en-US" sz="2000" i="1" dirty="0" smtClean="0"/>
              <a:t>LPR</a:t>
            </a:r>
          </a:p>
          <a:p>
            <a:pPr lvl="2" eaLnBrk="1" hangingPunct="1">
              <a:lnSpc>
                <a:spcPct val="110000"/>
              </a:lnSpc>
            </a:pPr>
            <a:r>
              <a:rPr lang="en-US" sz="1600" dirty="0" smtClean="0"/>
              <a:t>It is a cumulative ACK but it is always just 1 more than last ACK sent!</a:t>
            </a:r>
            <a:endParaRPr lang="en-US" sz="1600" dirty="0"/>
          </a:p>
        </p:txBody>
      </p:sp>
      <p:sp>
        <p:nvSpPr>
          <p:cNvPr id="5" name="Slide Number Placeholder 4"/>
          <p:cNvSpPr>
            <a:spLocks noGrp="1"/>
          </p:cNvSpPr>
          <p:nvPr>
            <p:ph type="sldNum" sz="quarter" idx="10"/>
          </p:nvPr>
        </p:nvSpPr>
        <p:spPr/>
        <p:txBody>
          <a:bodyPr/>
          <a:lstStyle/>
          <a:p>
            <a:fld id="{CAA77503-7BDB-B54F-9367-5E17C192C244}" type="slidenum">
              <a:rPr lang="en-US" smtClean="0"/>
              <a:pPr/>
              <a:t>4</a:t>
            </a:fld>
            <a:endParaRPr lang="en-US"/>
          </a:p>
        </p:txBody>
      </p:sp>
    </p:spTree>
    <p:extLst>
      <p:ext uri="{BB962C8B-B14F-4D97-AF65-F5344CB8AC3E}">
        <p14:creationId xmlns="" xmlns:p14="http://schemas.microsoft.com/office/powerpoint/2010/main" val="3878513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Go-Back-N – Sender &amp; Receiver</a:t>
            </a:r>
            <a:endParaRPr lang="en-US" dirty="0"/>
          </a:p>
        </p:txBody>
      </p:sp>
      <p:sp>
        <p:nvSpPr>
          <p:cNvPr id="5" name="Slide Number Placeholder 4"/>
          <p:cNvSpPr>
            <a:spLocks noGrp="1"/>
          </p:cNvSpPr>
          <p:nvPr>
            <p:ph type="sldNum" sz="quarter" idx="10"/>
          </p:nvPr>
        </p:nvSpPr>
        <p:spPr/>
        <p:txBody>
          <a:bodyPr/>
          <a:lstStyle/>
          <a:p>
            <a:fld id="{CAA77503-7BDB-B54F-9367-5E17C192C244}" type="slidenum">
              <a:rPr lang="en-US" smtClean="0"/>
              <a:pPr/>
              <a:t>5</a:t>
            </a:fld>
            <a:endParaRPr lang="en-US"/>
          </a:p>
        </p:txBody>
      </p:sp>
      <p:sp>
        <p:nvSpPr>
          <p:cNvPr id="7" name="Rectangle 4"/>
          <p:cNvSpPr>
            <a:spLocks noChangeArrowheads="1"/>
          </p:cNvSpPr>
          <p:nvPr/>
        </p:nvSpPr>
        <p:spPr bwMode="auto">
          <a:xfrm>
            <a:off x="1116013" y="2671763"/>
            <a:ext cx="647700" cy="4318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w="9525" algn="ctr">
            <a:solidFill>
              <a:schemeClr val="tx1"/>
            </a:solidFill>
            <a:miter lim="800000"/>
            <a:headEnd/>
            <a:tailEnd/>
          </a:ln>
          <a:effectLst/>
        </p:spPr>
        <p:txBody>
          <a:bodyPr wrap="none" lIns="0" tIns="0" rIns="0" bIns="0" anchor="ctr">
            <a:spAutoFit/>
          </a:bodyPr>
          <a:lstStyle/>
          <a:p>
            <a:pPr>
              <a:defRPr/>
            </a:pPr>
            <a:endParaRPr lang="en-US">
              <a:latin typeface="Arial" charset="0"/>
            </a:endParaRPr>
          </a:p>
        </p:txBody>
      </p:sp>
      <p:sp>
        <p:nvSpPr>
          <p:cNvPr id="8" name="Rectangle 5" descr="Outlined diamond"/>
          <p:cNvSpPr>
            <a:spLocks noChangeArrowheads="1"/>
          </p:cNvSpPr>
          <p:nvPr/>
        </p:nvSpPr>
        <p:spPr bwMode="auto">
          <a:xfrm>
            <a:off x="1763713" y="2671763"/>
            <a:ext cx="647700" cy="431800"/>
          </a:xfrm>
          <a:prstGeom prst="rect">
            <a:avLst/>
          </a:prstGeom>
          <a:pattFill prst="openDmnd">
            <a:fgClr>
              <a:schemeClr val="accent1"/>
            </a:fgClr>
            <a:bgClr>
              <a:schemeClr val="bg1"/>
            </a:bgClr>
          </a:pattFill>
          <a:ln w="9525" algn="ctr">
            <a:solidFill>
              <a:schemeClr val="tx1"/>
            </a:solidFill>
            <a:miter lim="800000"/>
            <a:headEnd/>
            <a:tailEnd/>
          </a:ln>
        </p:spPr>
        <p:txBody>
          <a:bodyPr wrap="none" lIns="0" tIns="0" rIns="0" bIns="0" anchor="ctr">
            <a:spAutoFit/>
          </a:bodyPr>
          <a:lstStyle/>
          <a:p>
            <a:endParaRPr lang="en-US"/>
          </a:p>
        </p:txBody>
      </p:sp>
      <p:sp>
        <p:nvSpPr>
          <p:cNvPr id="9" name="Rectangle 6" descr="Outlined diamond"/>
          <p:cNvSpPr>
            <a:spLocks noChangeArrowheads="1"/>
          </p:cNvSpPr>
          <p:nvPr/>
        </p:nvSpPr>
        <p:spPr bwMode="auto">
          <a:xfrm>
            <a:off x="2411413" y="2671763"/>
            <a:ext cx="647700" cy="431800"/>
          </a:xfrm>
          <a:prstGeom prst="rect">
            <a:avLst/>
          </a:prstGeom>
          <a:pattFill prst="openDmnd">
            <a:fgClr>
              <a:schemeClr val="accent1"/>
            </a:fgClr>
            <a:bgClr>
              <a:schemeClr val="bg1"/>
            </a:bgClr>
          </a:pattFill>
          <a:ln w="9525" algn="ctr">
            <a:solidFill>
              <a:schemeClr val="tx1"/>
            </a:solidFill>
            <a:miter lim="800000"/>
            <a:headEnd/>
            <a:tailEnd/>
          </a:ln>
        </p:spPr>
        <p:txBody>
          <a:bodyPr wrap="none" lIns="0" tIns="0" rIns="0" bIns="0" anchor="ctr">
            <a:spAutoFit/>
          </a:bodyPr>
          <a:lstStyle/>
          <a:p>
            <a:endParaRPr lang="en-US"/>
          </a:p>
        </p:txBody>
      </p:sp>
      <p:sp>
        <p:nvSpPr>
          <p:cNvPr id="10" name="Rectangle 7" descr="Outlined diamond"/>
          <p:cNvSpPr>
            <a:spLocks noChangeArrowheads="1"/>
          </p:cNvSpPr>
          <p:nvPr/>
        </p:nvSpPr>
        <p:spPr bwMode="auto">
          <a:xfrm>
            <a:off x="3059113" y="2671763"/>
            <a:ext cx="647700" cy="431800"/>
          </a:xfrm>
          <a:prstGeom prst="rect">
            <a:avLst/>
          </a:prstGeom>
          <a:pattFill prst="openDmnd">
            <a:fgClr>
              <a:schemeClr val="accent1"/>
            </a:fgClr>
            <a:bgClr>
              <a:schemeClr val="bg1"/>
            </a:bgClr>
          </a:pattFill>
          <a:ln w="9525" algn="ctr">
            <a:solidFill>
              <a:schemeClr val="tx1"/>
            </a:solidFill>
            <a:miter lim="800000"/>
            <a:headEnd/>
            <a:tailEnd/>
          </a:ln>
        </p:spPr>
        <p:txBody>
          <a:bodyPr wrap="none" lIns="0" tIns="0" rIns="0" bIns="0" anchor="ctr">
            <a:spAutoFit/>
          </a:bodyPr>
          <a:lstStyle/>
          <a:p>
            <a:endParaRPr lang="en-US"/>
          </a:p>
        </p:txBody>
      </p:sp>
      <p:sp>
        <p:nvSpPr>
          <p:cNvPr id="11" name="Rectangle 8" descr="Outlined diamond"/>
          <p:cNvSpPr>
            <a:spLocks noChangeArrowheads="1"/>
          </p:cNvSpPr>
          <p:nvPr/>
        </p:nvSpPr>
        <p:spPr bwMode="auto">
          <a:xfrm>
            <a:off x="3706813" y="2671763"/>
            <a:ext cx="647700" cy="431800"/>
          </a:xfrm>
          <a:prstGeom prst="rect">
            <a:avLst/>
          </a:prstGeom>
          <a:pattFill prst="openDmnd">
            <a:fgClr>
              <a:schemeClr val="accent1"/>
            </a:fgClr>
            <a:bgClr>
              <a:schemeClr val="bg1"/>
            </a:bgClr>
          </a:pattFill>
          <a:ln w="9525" algn="ctr">
            <a:solidFill>
              <a:schemeClr val="tx1"/>
            </a:solidFill>
            <a:miter lim="800000"/>
            <a:headEnd/>
            <a:tailEnd/>
          </a:ln>
        </p:spPr>
        <p:txBody>
          <a:bodyPr wrap="none" lIns="0" tIns="0" rIns="0" bIns="0" anchor="ctr">
            <a:spAutoFit/>
          </a:bodyPr>
          <a:lstStyle/>
          <a:p>
            <a:endParaRPr lang="en-US"/>
          </a:p>
        </p:txBody>
      </p:sp>
      <p:sp>
        <p:nvSpPr>
          <p:cNvPr id="12" name="Rectangle 9" descr="Outlined diamond"/>
          <p:cNvSpPr>
            <a:spLocks noChangeArrowheads="1"/>
          </p:cNvSpPr>
          <p:nvPr/>
        </p:nvSpPr>
        <p:spPr bwMode="auto">
          <a:xfrm>
            <a:off x="4354513" y="2671763"/>
            <a:ext cx="647700" cy="431800"/>
          </a:xfrm>
          <a:prstGeom prst="rect">
            <a:avLst/>
          </a:prstGeom>
          <a:pattFill prst="openDmnd">
            <a:fgClr>
              <a:schemeClr val="accent1"/>
            </a:fgClr>
            <a:bgClr>
              <a:schemeClr val="bg1"/>
            </a:bgClr>
          </a:pattFill>
          <a:ln w="9525" algn="ctr">
            <a:solidFill>
              <a:schemeClr val="tx1"/>
            </a:solidFill>
            <a:miter lim="800000"/>
            <a:headEnd/>
            <a:tailEnd/>
          </a:ln>
        </p:spPr>
        <p:txBody>
          <a:bodyPr wrap="none" lIns="0" tIns="0" rIns="0" bIns="0" anchor="ctr">
            <a:spAutoFit/>
          </a:bodyPr>
          <a:lstStyle/>
          <a:p>
            <a:endParaRPr lang="en-US"/>
          </a:p>
        </p:txBody>
      </p:sp>
      <p:sp>
        <p:nvSpPr>
          <p:cNvPr id="13" name="Rectangle 10"/>
          <p:cNvSpPr>
            <a:spLocks noChangeArrowheads="1"/>
          </p:cNvSpPr>
          <p:nvPr/>
        </p:nvSpPr>
        <p:spPr bwMode="auto">
          <a:xfrm>
            <a:off x="5002213" y="2671763"/>
            <a:ext cx="647700" cy="431800"/>
          </a:xfrm>
          <a:prstGeom prst="rect">
            <a:avLst/>
          </a:prstGeom>
          <a:solidFill>
            <a:schemeClr val="accent1"/>
          </a:solidFill>
          <a:ln w="9525" algn="ctr">
            <a:solidFill>
              <a:schemeClr val="tx1"/>
            </a:solidFill>
            <a:miter lim="800000"/>
            <a:headEnd/>
            <a:tailEnd/>
          </a:ln>
        </p:spPr>
        <p:txBody>
          <a:bodyPr wrap="none" lIns="0" tIns="0" rIns="0" bIns="0" anchor="ctr">
            <a:spAutoFit/>
          </a:bodyPr>
          <a:lstStyle/>
          <a:p>
            <a:endParaRPr lang="en-US"/>
          </a:p>
        </p:txBody>
      </p:sp>
      <p:sp>
        <p:nvSpPr>
          <p:cNvPr id="14" name="Rectangle 11"/>
          <p:cNvSpPr>
            <a:spLocks noChangeArrowheads="1"/>
          </p:cNvSpPr>
          <p:nvPr/>
        </p:nvSpPr>
        <p:spPr bwMode="auto">
          <a:xfrm>
            <a:off x="5649913" y="2671763"/>
            <a:ext cx="647700" cy="431800"/>
          </a:xfrm>
          <a:prstGeom prst="rect">
            <a:avLst/>
          </a:prstGeom>
          <a:solidFill>
            <a:schemeClr val="accent1"/>
          </a:solidFill>
          <a:ln w="9525" algn="ctr">
            <a:solidFill>
              <a:schemeClr val="tx1"/>
            </a:solidFill>
            <a:miter lim="800000"/>
            <a:headEnd/>
            <a:tailEnd/>
          </a:ln>
        </p:spPr>
        <p:txBody>
          <a:bodyPr wrap="none" lIns="0" tIns="0" rIns="0" bIns="0" anchor="ctr">
            <a:spAutoFit/>
          </a:bodyPr>
          <a:lstStyle/>
          <a:p>
            <a:endParaRPr lang="en-US"/>
          </a:p>
        </p:txBody>
      </p:sp>
      <p:sp>
        <p:nvSpPr>
          <p:cNvPr id="15" name="Rectangle 12"/>
          <p:cNvSpPr>
            <a:spLocks noChangeArrowheads="1"/>
          </p:cNvSpPr>
          <p:nvPr/>
        </p:nvSpPr>
        <p:spPr bwMode="auto">
          <a:xfrm>
            <a:off x="6297613" y="2671763"/>
            <a:ext cx="647700" cy="431800"/>
          </a:xfrm>
          <a:prstGeom prst="rect">
            <a:avLst/>
          </a:prstGeom>
          <a:gradFill rotWithShape="1">
            <a:gsLst>
              <a:gs pos="0">
                <a:schemeClr val="accent1"/>
              </a:gs>
              <a:gs pos="50000">
                <a:schemeClr val="accent1">
                  <a:gamma/>
                  <a:shade val="46275"/>
                  <a:invGamma/>
                </a:schemeClr>
              </a:gs>
              <a:gs pos="100000">
                <a:schemeClr val="accent1"/>
              </a:gs>
            </a:gsLst>
            <a:lin ang="5400000" scaled="1"/>
          </a:gradFill>
          <a:ln w="9525" algn="ctr">
            <a:solidFill>
              <a:schemeClr val="tx1"/>
            </a:solidFill>
            <a:miter lim="800000"/>
            <a:headEnd/>
            <a:tailEnd/>
          </a:ln>
          <a:effectLst/>
        </p:spPr>
        <p:txBody>
          <a:bodyPr wrap="none" lIns="0" tIns="0" rIns="0" bIns="0" anchor="ctr">
            <a:spAutoFit/>
          </a:bodyPr>
          <a:lstStyle/>
          <a:p>
            <a:pPr>
              <a:defRPr/>
            </a:pPr>
            <a:endParaRPr lang="en-US">
              <a:latin typeface="Arial" charset="0"/>
            </a:endParaRPr>
          </a:p>
        </p:txBody>
      </p:sp>
      <p:sp>
        <p:nvSpPr>
          <p:cNvPr id="16" name="Rectangle 13"/>
          <p:cNvSpPr>
            <a:spLocks noChangeArrowheads="1"/>
          </p:cNvSpPr>
          <p:nvPr/>
        </p:nvSpPr>
        <p:spPr bwMode="auto">
          <a:xfrm>
            <a:off x="6945313" y="2671763"/>
            <a:ext cx="647700" cy="431800"/>
          </a:xfrm>
          <a:prstGeom prst="rect">
            <a:avLst/>
          </a:prstGeom>
          <a:gradFill rotWithShape="1">
            <a:gsLst>
              <a:gs pos="0">
                <a:schemeClr val="accent1"/>
              </a:gs>
              <a:gs pos="50000">
                <a:schemeClr val="accent1">
                  <a:gamma/>
                  <a:shade val="46275"/>
                  <a:invGamma/>
                </a:schemeClr>
              </a:gs>
              <a:gs pos="100000">
                <a:schemeClr val="accent1"/>
              </a:gs>
            </a:gsLst>
            <a:lin ang="5400000" scaled="1"/>
          </a:gradFill>
          <a:ln w="9525" algn="ctr">
            <a:solidFill>
              <a:schemeClr val="tx1"/>
            </a:solidFill>
            <a:miter lim="800000"/>
            <a:headEnd/>
            <a:tailEnd/>
          </a:ln>
          <a:effectLst/>
        </p:spPr>
        <p:txBody>
          <a:bodyPr wrap="none" lIns="0" tIns="0" rIns="0" bIns="0" anchor="ctr">
            <a:spAutoFit/>
          </a:bodyPr>
          <a:lstStyle/>
          <a:p>
            <a:pPr>
              <a:defRPr/>
            </a:pPr>
            <a:endParaRPr lang="en-US">
              <a:latin typeface="Arial" charset="0"/>
            </a:endParaRPr>
          </a:p>
        </p:txBody>
      </p:sp>
      <p:sp>
        <p:nvSpPr>
          <p:cNvPr id="17" name="Rectangle 14"/>
          <p:cNvSpPr>
            <a:spLocks noChangeArrowheads="1"/>
          </p:cNvSpPr>
          <p:nvPr/>
        </p:nvSpPr>
        <p:spPr bwMode="auto">
          <a:xfrm>
            <a:off x="7593013" y="2671763"/>
            <a:ext cx="647700" cy="431800"/>
          </a:xfrm>
          <a:prstGeom prst="rect">
            <a:avLst/>
          </a:prstGeom>
          <a:gradFill rotWithShape="1">
            <a:gsLst>
              <a:gs pos="0">
                <a:schemeClr val="accent1"/>
              </a:gs>
              <a:gs pos="50000">
                <a:schemeClr val="accent1">
                  <a:gamma/>
                  <a:shade val="46275"/>
                  <a:invGamma/>
                </a:schemeClr>
              </a:gs>
              <a:gs pos="100000">
                <a:schemeClr val="accent1"/>
              </a:gs>
            </a:gsLst>
            <a:lin ang="5400000" scaled="1"/>
          </a:gradFill>
          <a:ln w="9525" algn="ctr">
            <a:solidFill>
              <a:schemeClr val="tx1"/>
            </a:solidFill>
            <a:miter lim="800000"/>
            <a:headEnd/>
            <a:tailEnd/>
          </a:ln>
          <a:effectLst/>
        </p:spPr>
        <p:txBody>
          <a:bodyPr wrap="none" lIns="0" tIns="0" rIns="0" bIns="0" anchor="ctr">
            <a:spAutoFit/>
          </a:bodyPr>
          <a:lstStyle/>
          <a:p>
            <a:pPr>
              <a:defRPr/>
            </a:pPr>
            <a:endParaRPr lang="en-US">
              <a:latin typeface="Arial" charset="0"/>
            </a:endParaRPr>
          </a:p>
        </p:txBody>
      </p:sp>
      <p:sp>
        <p:nvSpPr>
          <p:cNvPr id="18" name="Freeform 18"/>
          <p:cNvSpPr>
            <a:spLocks/>
          </p:cNvSpPr>
          <p:nvPr/>
        </p:nvSpPr>
        <p:spPr bwMode="auto">
          <a:xfrm>
            <a:off x="323850" y="2671763"/>
            <a:ext cx="792163" cy="417512"/>
          </a:xfrm>
          <a:custGeom>
            <a:avLst/>
            <a:gdLst/>
            <a:ahLst/>
            <a:cxnLst>
              <a:cxn ang="0">
                <a:pos x="91" y="0"/>
              </a:cxn>
              <a:cxn ang="0">
                <a:pos x="499" y="0"/>
              </a:cxn>
              <a:cxn ang="0">
                <a:pos x="499" y="272"/>
              </a:cxn>
              <a:cxn ang="0">
                <a:pos x="91" y="272"/>
              </a:cxn>
              <a:cxn ang="0">
                <a:pos x="182" y="227"/>
              </a:cxn>
              <a:cxn ang="0">
                <a:pos x="0" y="181"/>
              </a:cxn>
              <a:cxn ang="0">
                <a:pos x="182" y="136"/>
              </a:cxn>
              <a:cxn ang="0">
                <a:pos x="91" y="91"/>
              </a:cxn>
              <a:cxn ang="0">
                <a:pos x="182" y="45"/>
              </a:cxn>
              <a:cxn ang="0">
                <a:pos x="91" y="0"/>
              </a:cxn>
            </a:cxnLst>
            <a:rect l="0" t="0" r="r" b="b"/>
            <a:pathLst>
              <a:path w="499" h="272">
                <a:moveTo>
                  <a:pt x="91" y="0"/>
                </a:moveTo>
                <a:lnTo>
                  <a:pt x="499" y="0"/>
                </a:lnTo>
                <a:lnTo>
                  <a:pt x="499" y="272"/>
                </a:lnTo>
                <a:lnTo>
                  <a:pt x="91" y="272"/>
                </a:lnTo>
                <a:lnTo>
                  <a:pt x="182" y="227"/>
                </a:lnTo>
                <a:lnTo>
                  <a:pt x="0" y="181"/>
                </a:lnTo>
                <a:lnTo>
                  <a:pt x="182" y="136"/>
                </a:lnTo>
                <a:lnTo>
                  <a:pt x="91" y="91"/>
                </a:lnTo>
                <a:lnTo>
                  <a:pt x="182" y="45"/>
                </a:lnTo>
                <a:lnTo>
                  <a:pt x="91" y="0"/>
                </a:lnTo>
                <a:close/>
              </a:path>
            </a:pathLst>
          </a:custGeom>
          <a:gradFill rotWithShape="1">
            <a:gsLst>
              <a:gs pos="0">
                <a:schemeClr val="accent1">
                  <a:gamma/>
                  <a:shade val="46275"/>
                  <a:invGamma/>
                </a:schemeClr>
              </a:gs>
              <a:gs pos="50000">
                <a:schemeClr val="accent1"/>
              </a:gs>
              <a:gs pos="100000">
                <a:schemeClr val="accent1">
                  <a:gamma/>
                  <a:shade val="46275"/>
                  <a:invGamma/>
                </a:schemeClr>
              </a:gs>
            </a:gsLst>
            <a:lin ang="0" scaled="1"/>
          </a:gradFill>
          <a:ln w="9525" cap="flat" cmpd="sng">
            <a:solidFill>
              <a:schemeClr val="tx1"/>
            </a:solidFill>
            <a:prstDash val="solid"/>
            <a:round/>
            <a:headEnd/>
            <a:tailEnd/>
          </a:ln>
          <a:effectLst/>
        </p:spPr>
        <p:txBody>
          <a:bodyPr lIns="0" tIns="0" rIns="0" bIns="0">
            <a:spAutoFit/>
          </a:bodyPr>
          <a:lstStyle/>
          <a:p>
            <a:pPr>
              <a:defRPr/>
            </a:pPr>
            <a:endParaRPr lang="en-US">
              <a:latin typeface="Arial" charset="0"/>
            </a:endParaRPr>
          </a:p>
        </p:txBody>
      </p:sp>
      <p:sp>
        <p:nvSpPr>
          <p:cNvPr id="19" name="Freeform 19"/>
          <p:cNvSpPr>
            <a:spLocks/>
          </p:cNvSpPr>
          <p:nvPr/>
        </p:nvSpPr>
        <p:spPr bwMode="auto">
          <a:xfrm flipH="1">
            <a:off x="8243888" y="2671763"/>
            <a:ext cx="792162" cy="417512"/>
          </a:xfrm>
          <a:custGeom>
            <a:avLst/>
            <a:gdLst/>
            <a:ahLst/>
            <a:cxnLst>
              <a:cxn ang="0">
                <a:pos x="91" y="0"/>
              </a:cxn>
              <a:cxn ang="0">
                <a:pos x="499" y="0"/>
              </a:cxn>
              <a:cxn ang="0">
                <a:pos x="499" y="272"/>
              </a:cxn>
              <a:cxn ang="0">
                <a:pos x="91" y="272"/>
              </a:cxn>
              <a:cxn ang="0">
                <a:pos x="182" y="227"/>
              </a:cxn>
              <a:cxn ang="0">
                <a:pos x="0" y="181"/>
              </a:cxn>
              <a:cxn ang="0">
                <a:pos x="182" y="136"/>
              </a:cxn>
              <a:cxn ang="0">
                <a:pos x="91" y="91"/>
              </a:cxn>
              <a:cxn ang="0">
                <a:pos x="182" y="45"/>
              </a:cxn>
              <a:cxn ang="0">
                <a:pos x="91" y="0"/>
              </a:cxn>
            </a:cxnLst>
            <a:rect l="0" t="0" r="r" b="b"/>
            <a:pathLst>
              <a:path w="499" h="272">
                <a:moveTo>
                  <a:pt x="91" y="0"/>
                </a:moveTo>
                <a:lnTo>
                  <a:pt x="499" y="0"/>
                </a:lnTo>
                <a:lnTo>
                  <a:pt x="499" y="272"/>
                </a:lnTo>
                <a:lnTo>
                  <a:pt x="91" y="272"/>
                </a:lnTo>
                <a:lnTo>
                  <a:pt x="182" y="227"/>
                </a:lnTo>
                <a:lnTo>
                  <a:pt x="0" y="181"/>
                </a:lnTo>
                <a:lnTo>
                  <a:pt x="182" y="136"/>
                </a:lnTo>
                <a:lnTo>
                  <a:pt x="91" y="91"/>
                </a:lnTo>
                <a:lnTo>
                  <a:pt x="182" y="45"/>
                </a:lnTo>
                <a:lnTo>
                  <a:pt x="91" y="0"/>
                </a:lnTo>
                <a:close/>
              </a:path>
            </a:pathLst>
          </a:custGeom>
          <a:gradFill rotWithShape="1">
            <a:gsLst>
              <a:gs pos="0">
                <a:schemeClr val="accent1"/>
              </a:gs>
              <a:gs pos="50000">
                <a:schemeClr val="accent1">
                  <a:gamma/>
                  <a:shade val="46275"/>
                  <a:invGamma/>
                </a:schemeClr>
              </a:gs>
              <a:gs pos="100000">
                <a:schemeClr val="accent1"/>
              </a:gs>
            </a:gsLst>
            <a:lin ang="5400000" scaled="1"/>
          </a:gradFill>
          <a:ln w="9525" cap="flat" cmpd="sng">
            <a:solidFill>
              <a:schemeClr val="tx1"/>
            </a:solidFill>
            <a:prstDash val="solid"/>
            <a:round/>
            <a:headEnd/>
            <a:tailEnd/>
          </a:ln>
          <a:effectLst/>
        </p:spPr>
        <p:txBody>
          <a:bodyPr lIns="0" tIns="0" rIns="0" bIns="0">
            <a:spAutoFit/>
          </a:bodyPr>
          <a:lstStyle/>
          <a:p>
            <a:pPr>
              <a:defRPr/>
            </a:pPr>
            <a:endParaRPr lang="en-US">
              <a:latin typeface="Arial" charset="0"/>
            </a:endParaRPr>
          </a:p>
        </p:txBody>
      </p:sp>
      <p:sp>
        <p:nvSpPr>
          <p:cNvPr id="20" name="Freeform 22"/>
          <p:cNvSpPr>
            <a:spLocks/>
          </p:cNvSpPr>
          <p:nvPr/>
        </p:nvSpPr>
        <p:spPr bwMode="auto">
          <a:xfrm>
            <a:off x="1763713" y="2311400"/>
            <a:ext cx="4537075" cy="287338"/>
          </a:xfrm>
          <a:custGeom>
            <a:avLst/>
            <a:gdLst>
              <a:gd name="T0" fmla="*/ 0 w 2858"/>
              <a:gd name="T1" fmla="*/ 287338 h 181"/>
              <a:gd name="T2" fmla="*/ 0 w 2858"/>
              <a:gd name="T3" fmla="*/ 0 h 181"/>
              <a:gd name="T4" fmla="*/ 4537075 w 2858"/>
              <a:gd name="T5" fmla="*/ 0 h 181"/>
              <a:gd name="T6" fmla="*/ 4537075 w 2858"/>
              <a:gd name="T7" fmla="*/ 287338 h 181"/>
              <a:gd name="T8" fmla="*/ 0 60000 65536"/>
              <a:gd name="T9" fmla="*/ 0 60000 65536"/>
              <a:gd name="T10" fmla="*/ 0 60000 65536"/>
              <a:gd name="T11" fmla="*/ 0 60000 65536"/>
              <a:gd name="T12" fmla="*/ 0 w 2858"/>
              <a:gd name="T13" fmla="*/ 0 h 181"/>
              <a:gd name="T14" fmla="*/ 2858 w 2858"/>
              <a:gd name="T15" fmla="*/ 181 h 181"/>
            </a:gdLst>
            <a:ahLst/>
            <a:cxnLst>
              <a:cxn ang="T8">
                <a:pos x="T0" y="T1"/>
              </a:cxn>
              <a:cxn ang="T9">
                <a:pos x="T2" y="T3"/>
              </a:cxn>
              <a:cxn ang="T10">
                <a:pos x="T4" y="T5"/>
              </a:cxn>
              <a:cxn ang="T11">
                <a:pos x="T6" y="T7"/>
              </a:cxn>
            </a:cxnLst>
            <a:rect l="T12" t="T13" r="T14" b="T15"/>
            <a:pathLst>
              <a:path w="2858" h="181">
                <a:moveTo>
                  <a:pt x="0" y="181"/>
                </a:moveTo>
                <a:lnTo>
                  <a:pt x="0" y="0"/>
                </a:lnTo>
                <a:lnTo>
                  <a:pt x="2858" y="0"/>
                </a:lnTo>
                <a:lnTo>
                  <a:pt x="2858" y="181"/>
                </a:lnTo>
              </a:path>
            </a:pathLst>
          </a:custGeom>
          <a:noFill/>
          <a:ln w="9525">
            <a:solidFill>
              <a:schemeClr val="tx1"/>
            </a:solidFill>
            <a:round/>
            <a:headEnd/>
            <a:tailEnd/>
          </a:ln>
        </p:spPr>
        <p:txBody>
          <a:bodyPr wrap="none" lIns="0" tIns="0" rIns="0" bIns="0">
            <a:spAutoFit/>
          </a:bodyPr>
          <a:lstStyle/>
          <a:p>
            <a:endParaRPr lang="en-US"/>
          </a:p>
        </p:txBody>
      </p:sp>
      <p:sp>
        <p:nvSpPr>
          <p:cNvPr id="21" name="Line 23"/>
          <p:cNvSpPr>
            <a:spLocks noChangeShapeType="1"/>
          </p:cNvSpPr>
          <p:nvPr/>
        </p:nvSpPr>
        <p:spPr bwMode="auto">
          <a:xfrm flipV="1">
            <a:off x="1403350" y="3175000"/>
            <a:ext cx="0" cy="360363"/>
          </a:xfrm>
          <a:prstGeom prst="line">
            <a:avLst/>
          </a:prstGeom>
          <a:noFill/>
          <a:ln w="9525">
            <a:solidFill>
              <a:schemeClr val="tx1"/>
            </a:solidFill>
            <a:round/>
            <a:headEnd/>
            <a:tailEnd type="triangle" w="med" len="med"/>
          </a:ln>
        </p:spPr>
        <p:txBody>
          <a:bodyPr wrap="none" lIns="0" tIns="0" rIns="0" bIns="0">
            <a:spAutoFit/>
          </a:bodyPr>
          <a:lstStyle/>
          <a:p>
            <a:endParaRPr lang="en-US"/>
          </a:p>
        </p:txBody>
      </p:sp>
      <p:sp>
        <p:nvSpPr>
          <p:cNvPr id="22" name="Line 24"/>
          <p:cNvSpPr>
            <a:spLocks noChangeShapeType="1"/>
          </p:cNvSpPr>
          <p:nvPr/>
        </p:nvSpPr>
        <p:spPr bwMode="auto">
          <a:xfrm flipV="1">
            <a:off x="4716463" y="3175000"/>
            <a:ext cx="0" cy="360363"/>
          </a:xfrm>
          <a:prstGeom prst="line">
            <a:avLst/>
          </a:prstGeom>
          <a:noFill/>
          <a:ln w="9525">
            <a:solidFill>
              <a:schemeClr val="tx1"/>
            </a:solidFill>
            <a:round/>
            <a:headEnd/>
            <a:tailEnd type="triangle" w="med" len="med"/>
          </a:ln>
        </p:spPr>
        <p:txBody>
          <a:bodyPr wrap="none" lIns="0" tIns="0" rIns="0" bIns="0">
            <a:spAutoFit/>
          </a:bodyPr>
          <a:lstStyle/>
          <a:p>
            <a:endParaRPr lang="en-US"/>
          </a:p>
        </p:txBody>
      </p:sp>
      <p:sp>
        <p:nvSpPr>
          <p:cNvPr id="23" name="Text Box 25"/>
          <p:cNvSpPr txBox="1">
            <a:spLocks noChangeArrowheads="1"/>
          </p:cNvSpPr>
          <p:nvPr/>
        </p:nvSpPr>
        <p:spPr bwMode="auto">
          <a:xfrm>
            <a:off x="984250" y="3479800"/>
            <a:ext cx="936625" cy="274638"/>
          </a:xfrm>
          <a:prstGeom prst="rect">
            <a:avLst/>
          </a:prstGeom>
          <a:noFill/>
          <a:ln w="9525" algn="ctr">
            <a:noFill/>
            <a:miter lim="800000"/>
            <a:headEnd/>
            <a:tailEnd/>
          </a:ln>
        </p:spPr>
        <p:txBody>
          <a:bodyPr lIns="0" tIns="0" rIns="0" bIns="0">
            <a:spAutoFit/>
          </a:bodyPr>
          <a:lstStyle/>
          <a:p>
            <a:pPr>
              <a:spcBef>
                <a:spcPct val="50000"/>
              </a:spcBef>
            </a:pPr>
            <a:r>
              <a:rPr lang="en-US" i="1"/>
              <a:t>LAR</a:t>
            </a:r>
          </a:p>
        </p:txBody>
      </p:sp>
      <p:sp>
        <p:nvSpPr>
          <p:cNvPr id="24" name="Text Box 26"/>
          <p:cNvSpPr txBox="1">
            <a:spLocks noChangeArrowheads="1"/>
          </p:cNvSpPr>
          <p:nvPr/>
        </p:nvSpPr>
        <p:spPr bwMode="auto">
          <a:xfrm>
            <a:off x="4244975" y="3479800"/>
            <a:ext cx="936625" cy="274638"/>
          </a:xfrm>
          <a:prstGeom prst="rect">
            <a:avLst/>
          </a:prstGeom>
          <a:noFill/>
          <a:ln w="9525" algn="ctr">
            <a:noFill/>
            <a:miter lim="800000"/>
            <a:headEnd/>
            <a:tailEnd/>
          </a:ln>
        </p:spPr>
        <p:txBody>
          <a:bodyPr lIns="0" tIns="0" rIns="0" bIns="0">
            <a:spAutoFit/>
          </a:bodyPr>
          <a:lstStyle/>
          <a:p>
            <a:pPr>
              <a:spcBef>
                <a:spcPct val="50000"/>
              </a:spcBef>
            </a:pPr>
            <a:r>
              <a:rPr lang="en-US" i="1" dirty="0" smtClean="0"/>
              <a:t>LPS</a:t>
            </a:r>
            <a:endParaRPr lang="en-US" i="1" dirty="0"/>
          </a:p>
        </p:txBody>
      </p:sp>
      <p:sp>
        <p:nvSpPr>
          <p:cNvPr id="25" name="Text Box 27"/>
          <p:cNvSpPr txBox="1">
            <a:spLocks noChangeArrowheads="1"/>
          </p:cNvSpPr>
          <p:nvPr/>
        </p:nvSpPr>
        <p:spPr bwMode="auto">
          <a:xfrm>
            <a:off x="3779838" y="1951038"/>
            <a:ext cx="936625" cy="274637"/>
          </a:xfrm>
          <a:prstGeom prst="rect">
            <a:avLst/>
          </a:prstGeom>
          <a:noFill/>
          <a:ln w="9525" algn="ctr">
            <a:noFill/>
            <a:miter lim="800000"/>
            <a:headEnd/>
            <a:tailEnd/>
          </a:ln>
        </p:spPr>
        <p:txBody>
          <a:bodyPr lIns="0" tIns="0" rIns="0" bIns="0">
            <a:spAutoFit/>
          </a:bodyPr>
          <a:lstStyle/>
          <a:p>
            <a:pPr>
              <a:spcBef>
                <a:spcPct val="50000"/>
              </a:spcBef>
            </a:pPr>
            <a:r>
              <a:rPr lang="en-US" i="1" dirty="0">
                <a:cs typeface="Arial" pitchFamily="34" charset="0"/>
              </a:rPr>
              <a:t>SW</a:t>
            </a:r>
            <a:r>
              <a:rPr lang="en-US" i="1" dirty="0"/>
              <a:t>S</a:t>
            </a:r>
          </a:p>
        </p:txBody>
      </p:sp>
      <p:sp>
        <p:nvSpPr>
          <p:cNvPr id="26" name="Text Box 28"/>
          <p:cNvSpPr txBox="1">
            <a:spLocks noChangeArrowheads="1"/>
          </p:cNvSpPr>
          <p:nvPr/>
        </p:nvSpPr>
        <p:spPr bwMode="auto">
          <a:xfrm>
            <a:off x="1330326" y="3759201"/>
            <a:ext cx="3024187" cy="274637"/>
          </a:xfrm>
          <a:prstGeom prst="rect">
            <a:avLst/>
          </a:prstGeom>
          <a:noFill/>
          <a:ln w="9525" algn="ctr">
            <a:noFill/>
            <a:miter lim="800000"/>
            <a:headEnd/>
            <a:tailEnd/>
          </a:ln>
        </p:spPr>
        <p:txBody>
          <a:bodyPr lIns="0" tIns="0" rIns="0" bIns="0">
            <a:spAutoFit/>
          </a:bodyPr>
          <a:lstStyle/>
          <a:p>
            <a:pPr>
              <a:spcBef>
                <a:spcPct val="50000"/>
              </a:spcBef>
            </a:pPr>
            <a:r>
              <a:rPr lang="en-US" i="1" dirty="0" smtClean="0">
                <a:cs typeface="Arial" pitchFamily="34" charset="0"/>
              </a:rPr>
              <a:t>LPS - </a:t>
            </a:r>
            <a:r>
              <a:rPr lang="en-US" i="1" dirty="0">
                <a:cs typeface="Arial" pitchFamily="34" charset="0"/>
              </a:rPr>
              <a:t>LAR ≤ SW</a:t>
            </a:r>
            <a:r>
              <a:rPr lang="en-US" i="1" dirty="0"/>
              <a:t>S</a:t>
            </a:r>
          </a:p>
        </p:txBody>
      </p:sp>
      <p:sp>
        <p:nvSpPr>
          <p:cNvPr id="27" name="Rectangle 29"/>
          <p:cNvSpPr>
            <a:spLocks noChangeArrowheads="1"/>
          </p:cNvSpPr>
          <p:nvPr/>
        </p:nvSpPr>
        <p:spPr bwMode="auto">
          <a:xfrm>
            <a:off x="1116013" y="5322888"/>
            <a:ext cx="647700" cy="43180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w="9525" algn="ctr">
            <a:solidFill>
              <a:schemeClr val="tx1"/>
            </a:solidFill>
            <a:miter lim="800000"/>
            <a:headEnd/>
            <a:tailEnd/>
          </a:ln>
          <a:effectLst/>
        </p:spPr>
        <p:txBody>
          <a:bodyPr wrap="none" lIns="0" tIns="0" rIns="0" bIns="0" anchor="ctr">
            <a:spAutoFit/>
          </a:bodyPr>
          <a:lstStyle/>
          <a:p>
            <a:pPr>
              <a:defRPr/>
            </a:pPr>
            <a:endParaRPr lang="en-US">
              <a:latin typeface="Arial" charset="0"/>
            </a:endParaRPr>
          </a:p>
        </p:txBody>
      </p:sp>
      <p:sp>
        <p:nvSpPr>
          <p:cNvPr id="28" name="Rectangle 30"/>
          <p:cNvSpPr>
            <a:spLocks noChangeArrowheads="1"/>
          </p:cNvSpPr>
          <p:nvPr/>
        </p:nvSpPr>
        <p:spPr bwMode="auto">
          <a:xfrm>
            <a:off x="1763713" y="5322888"/>
            <a:ext cx="647700" cy="431800"/>
          </a:xfrm>
          <a:prstGeom prst="rect">
            <a:avLst/>
          </a:prstGeom>
          <a:gradFill rotWithShape="1">
            <a:gsLst>
              <a:gs pos="0">
                <a:schemeClr val="accent1"/>
              </a:gs>
              <a:gs pos="50000">
                <a:schemeClr val="accent1">
                  <a:gamma/>
                  <a:shade val="46275"/>
                  <a:invGamma/>
                </a:schemeClr>
              </a:gs>
              <a:gs pos="100000">
                <a:schemeClr val="accent1"/>
              </a:gs>
            </a:gsLst>
            <a:lin ang="5400000" scaled="1"/>
          </a:gradFill>
          <a:ln w="9525" algn="ctr">
            <a:solidFill>
              <a:schemeClr val="tx1"/>
            </a:solidFill>
            <a:miter lim="800000"/>
            <a:headEnd/>
            <a:tailEnd/>
          </a:ln>
          <a:effectLst/>
        </p:spPr>
        <p:txBody>
          <a:bodyPr wrap="none" lIns="0" tIns="0" rIns="0" bIns="0" anchor="ctr">
            <a:spAutoFit/>
          </a:bodyPr>
          <a:lstStyle/>
          <a:p>
            <a:pPr>
              <a:defRPr/>
            </a:pPr>
            <a:endParaRPr lang="en-US">
              <a:latin typeface="Arial" charset="0"/>
            </a:endParaRPr>
          </a:p>
        </p:txBody>
      </p:sp>
      <p:sp>
        <p:nvSpPr>
          <p:cNvPr id="29" name="Rectangle 31"/>
          <p:cNvSpPr>
            <a:spLocks noChangeArrowheads="1"/>
          </p:cNvSpPr>
          <p:nvPr/>
        </p:nvSpPr>
        <p:spPr bwMode="auto">
          <a:xfrm>
            <a:off x="2411413" y="5322888"/>
            <a:ext cx="647700" cy="431800"/>
          </a:xfrm>
          <a:prstGeom prst="rect">
            <a:avLst/>
          </a:prstGeom>
          <a:gradFill rotWithShape="1">
            <a:gsLst>
              <a:gs pos="0">
                <a:schemeClr val="accent1"/>
              </a:gs>
              <a:gs pos="50000">
                <a:schemeClr val="accent1">
                  <a:gamma/>
                  <a:shade val="46275"/>
                  <a:invGamma/>
                </a:schemeClr>
              </a:gs>
              <a:gs pos="100000">
                <a:schemeClr val="accent1"/>
              </a:gs>
            </a:gsLst>
            <a:lin ang="5400000" scaled="1"/>
          </a:gradFill>
          <a:ln w="9525" algn="ctr">
            <a:solidFill>
              <a:schemeClr val="tx1"/>
            </a:solidFill>
            <a:miter lim="800000"/>
            <a:headEnd/>
            <a:tailEnd/>
          </a:ln>
          <a:effectLst/>
        </p:spPr>
        <p:txBody>
          <a:bodyPr wrap="none" lIns="0" tIns="0" rIns="0" bIns="0" anchor="ctr">
            <a:spAutoFit/>
          </a:bodyPr>
          <a:lstStyle/>
          <a:p>
            <a:pPr>
              <a:defRPr/>
            </a:pPr>
            <a:endParaRPr lang="en-US">
              <a:latin typeface="Arial" charset="0"/>
            </a:endParaRPr>
          </a:p>
        </p:txBody>
      </p:sp>
      <p:sp>
        <p:nvSpPr>
          <p:cNvPr id="30" name="Rectangle 32"/>
          <p:cNvSpPr>
            <a:spLocks noChangeArrowheads="1"/>
          </p:cNvSpPr>
          <p:nvPr/>
        </p:nvSpPr>
        <p:spPr bwMode="auto">
          <a:xfrm>
            <a:off x="3059113" y="5322888"/>
            <a:ext cx="647700" cy="431800"/>
          </a:xfrm>
          <a:prstGeom prst="rect">
            <a:avLst/>
          </a:prstGeom>
          <a:gradFill rotWithShape="1">
            <a:gsLst>
              <a:gs pos="0">
                <a:schemeClr val="accent1"/>
              </a:gs>
              <a:gs pos="50000">
                <a:schemeClr val="accent1">
                  <a:gamma/>
                  <a:shade val="46275"/>
                  <a:invGamma/>
                </a:schemeClr>
              </a:gs>
              <a:gs pos="100000">
                <a:schemeClr val="accent1"/>
              </a:gs>
            </a:gsLst>
            <a:lin ang="5400000" scaled="1"/>
          </a:gradFill>
          <a:ln w="9525" algn="ctr">
            <a:solidFill>
              <a:schemeClr val="tx1"/>
            </a:solidFill>
            <a:miter lim="800000"/>
            <a:headEnd/>
            <a:tailEnd/>
          </a:ln>
          <a:effectLst/>
        </p:spPr>
        <p:txBody>
          <a:bodyPr wrap="none" lIns="0" tIns="0" rIns="0" bIns="0" anchor="ctr">
            <a:spAutoFit/>
          </a:bodyPr>
          <a:lstStyle/>
          <a:p>
            <a:pPr>
              <a:defRPr/>
            </a:pPr>
            <a:endParaRPr lang="en-US">
              <a:latin typeface="Arial" charset="0"/>
            </a:endParaRPr>
          </a:p>
        </p:txBody>
      </p:sp>
      <p:sp>
        <p:nvSpPr>
          <p:cNvPr id="31" name="Rectangle 33"/>
          <p:cNvSpPr>
            <a:spLocks noChangeArrowheads="1"/>
          </p:cNvSpPr>
          <p:nvPr/>
        </p:nvSpPr>
        <p:spPr bwMode="auto">
          <a:xfrm>
            <a:off x="3706813" y="5322888"/>
            <a:ext cx="647700" cy="431800"/>
          </a:xfrm>
          <a:prstGeom prst="rect">
            <a:avLst/>
          </a:prstGeom>
          <a:gradFill rotWithShape="1">
            <a:gsLst>
              <a:gs pos="0">
                <a:schemeClr val="accent1"/>
              </a:gs>
              <a:gs pos="50000">
                <a:schemeClr val="accent1">
                  <a:gamma/>
                  <a:shade val="46275"/>
                  <a:invGamma/>
                </a:schemeClr>
              </a:gs>
              <a:gs pos="100000">
                <a:schemeClr val="accent1"/>
              </a:gs>
            </a:gsLst>
            <a:lin ang="5400000" scaled="1"/>
          </a:gradFill>
          <a:ln w="9525" algn="ctr">
            <a:solidFill>
              <a:schemeClr val="tx1"/>
            </a:solidFill>
            <a:miter lim="800000"/>
            <a:headEnd/>
            <a:tailEnd/>
          </a:ln>
          <a:effectLst/>
        </p:spPr>
        <p:txBody>
          <a:bodyPr wrap="none" lIns="0" tIns="0" rIns="0" bIns="0" anchor="ctr">
            <a:spAutoFit/>
          </a:bodyPr>
          <a:lstStyle/>
          <a:p>
            <a:pPr>
              <a:defRPr/>
            </a:pPr>
            <a:endParaRPr lang="en-US">
              <a:latin typeface="Arial" charset="0"/>
            </a:endParaRPr>
          </a:p>
        </p:txBody>
      </p:sp>
      <p:sp>
        <p:nvSpPr>
          <p:cNvPr id="32" name="Rectangle 34"/>
          <p:cNvSpPr>
            <a:spLocks noChangeArrowheads="1"/>
          </p:cNvSpPr>
          <p:nvPr/>
        </p:nvSpPr>
        <p:spPr bwMode="auto">
          <a:xfrm>
            <a:off x="4354513" y="5322888"/>
            <a:ext cx="647700" cy="431800"/>
          </a:xfrm>
          <a:prstGeom prst="rect">
            <a:avLst/>
          </a:prstGeom>
          <a:gradFill rotWithShape="1">
            <a:gsLst>
              <a:gs pos="0">
                <a:schemeClr val="accent1"/>
              </a:gs>
              <a:gs pos="50000">
                <a:schemeClr val="accent1">
                  <a:gamma/>
                  <a:shade val="46275"/>
                  <a:invGamma/>
                </a:schemeClr>
              </a:gs>
              <a:gs pos="100000">
                <a:schemeClr val="accent1"/>
              </a:gs>
            </a:gsLst>
            <a:lin ang="5400000" scaled="1"/>
          </a:gradFill>
          <a:ln w="9525" algn="ctr">
            <a:solidFill>
              <a:schemeClr val="tx1"/>
            </a:solidFill>
            <a:miter lim="800000"/>
            <a:headEnd/>
            <a:tailEnd/>
          </a:ln>
          <a:effectLst/>
        </p:spPr>
        <p:txBody>
          <a:bodyPr wrap="none" lIns="0" tIns="0" rIns="0" bIns="0" anchor="ctr">
            <a:spAutoFit/>
          </a:bodyPr>
          <a:lstStyle/>
          <a:p>
            <a:pPr>
              <a:defRPr/>
            </a:pPr>
            <a:endParaRPr lang="en-US">
              <a:latin typeface="Arial" charset="0"/>
            </a:endParaRPr>
          </a:p>
        </p:txBody>
      </p:sp>
      <p:sp>
        <p:nvSpPr>
          <p:cNvPr id="33" name="Rectangle 35"/>
          <p:cNvSpPr>
            <a:spLocks noChangeArrowheads="1"/>
          </p:cNvSpPr>
          <p:nvPr/>
        </p:nvSpPr>
        <p:spPr bwMode="auto">
          <a:xfrm>
            <a:off x="5002213" y="5322888"/>
            <a:ext cx="647700" cy="431800"/>
          </a:xfrm>
          <a:prstGeom prst="rect">
            <a:avLst/>
          </a:prstGeom>
          <a:gradFill rotWithShape="1">
            <a:gsLst>
              <a:gs pos="0">
                <a:schemeClr val="accent1"/>
              </a:gs>
              <a:gs pos="50000">
                <a:schemeClr val="accent1">
                  <a:gamma/>
                  <a:shade val="46275"/>
                  <a:invGamma/>
                </a:schemeClr>
              </a:gs>
              <a:gs pos="100000">
                <a:schemeClr val="accent1"/>
              </a:gs>
            </a:gsLst>
            <a:lin ang="5400000" scaled="1"/>
          </a:gradFill>
          <a:ln w="9525" algn="ctr">
            <a:solidFill>
              <a:schemeClr val="tx1"/>
            </a:solidFill>
            <a:miter lim="800000"/>
            <a:headEnd/>
            <a:tailEnd/>
          </a:ln>
          <a:effectLst/>
        </p:spPr>
        <p:txBody>
          <a:bodyPr wrap="none" lIns="0" tIns="0" rIns="0" bIns="0" anchor="ctr">
            <a:spAutoFit/>
          </a:bodyPr>
          <a:lstStyle/>
          <a:p>
            <a:pPr>
              <a:defRPr/>
            </a:pPr>
            <a:endParaRPr lang="en-US">
              <a:latin typeface="Arial" charset="0"/>
            </a:endParaRPr>
          </a:p>
        </p:txBody>
      </p:sp>
      <p:sp>
        <p:nvSpPr>
          <p:cNvPr id="34" name="Rectangle 36"/>
          <p:cNvSpPr>
            <a:spLocks noChangeArrowheads="1"/>
          </p:cNvSpPr>
          <p:nvPr/>
        </p:nvSpPr>
        <p:spPr bwMode="auto">
          <a:xfrm>
            <a:off x="5649913" y="5322888"/>
            <a:ext cx="647700" cy="431800"/>
          </a:xfrm>
          <a:prstGeom prst="rect">
            <a:avLst/>
          </a:prstGeom>
          <a:gradFill rotWithShape="1">
            <a:gsLst>
              <a:gs pos="0">
                <a:schemeClr val="accent1"/>
              </a:gs>
              <a:gs pos="50000">
                <a:schemeClr val="accent1">
                  <a:gamma/>
                  <a:shade val="46275"/>
                  <a:invGamma/>
                </a:schemeClr>
              </a:gs>
              <a:gs pos="100000">
                <a:schemeClr val="accent1"/>
              </a:gs>
            </a:gsLst>
            <a:lin ang="5400000" scaled="1"/>
          </a:gradFill>
          <a:ln w="9525" algn="ctr">
            <a:solidFill>
              <a:schemeClr val="tx1"/>
            </a:solidFill>
            <a:miter lim="800000"/>
            <a:headEnd/>
            <a:tailEnd/>
          </a:ln>
          <a:effectLst/>
        </p:spPr>
        <p:txBody>
          <a:bodyPr wrap="none" lIns="0" tIns="0" rIns="0" bIns="0" anchor="ctr">
            <a:spAutoFit/>
          </a:bodyPr>
          <a:lstStyle/>
          <a:p>
            <a:pPr>
              <a:defRPr/>
            </a:pPr>
            <a:endParaRPr lang="en-US">
              <a:latin typeface="Arial" charset="0"/>
            </a:endParaRPr>
          </a:p>
        </p:txBody>
      </p:sp>
      <p:sp>
        <p:nvSpPr>
          <p:cNvPr id="35" name="Rectangle 37"/>
          <p:cNvSpPr>
            <a:spLocks noChangeArrowheads="1"/>
          </p:cNvSpPr>
          <p:nvPr/>
        </p:nvSpPr>
        <p:spPr bwMode="auto">
          <a:xfrm>
            <a:off x="6297613" y="5322888"/>
            <a:ext cx="647700" cy="431800"/>
          </a:xfrm>
          <a:prstGeom prst="rect">
            <a:avLst/>
          </a:prstGeom>
          <a:gradFill rotWithShape="1">
            <a:gsLst>
              <a:gs pos="0">
                <a:schemeClr val="accent1"/>
              </a:gs>
              <a:gs pos="50000">
                <a:schemeClr val="accent1">
                  <a:gamma/>
                  <a:shade val="46275"/>
                  <a:invGamma/>
                </a:schemeClr>
              </a:gs>
              <a:gs pos="100000">
                <a:schemeClr val="accent1"/>
              </a:gs>
            </a:gsLst>
            <a:lin ang="5400000" scaled="1"/>
          </a:gradFill>
          <a:ln w="9525" algn="ctr">
            <a:solidFill>
              <a:schemeClr val="tx1"/>
            </a:solidFill>
            <a:miter lim="800000"/>
            <a:headEnd/>
            <a:tailEnd/>
          </a:ln>
          <a:effectLst/>
        </p:spPr>
        <p:txBody>
          <a:bodyPr wrap="none" lIns="0" tIns="0" rIns="0" bIns="0" anchor="ctr">
            <a:spAutoFit/>
          </a:bodyPr>
          <a:lstStyle/>
          <a:p>
            <a:pPr>
              <a:defRPr/>
            </a:pPr>
            <a:endParaRPr lang="en-US">
              <a:latin typeface="Arial" charset="0"/>
            </a:endParaRPr>
          </a:p>
        </p:txBody>
      </p:sp>
      <p:sp>
        <p:nvSpPr>
          <p:cNvPr id="36" name="Rectangle 38"/>
          <p:cNvSpPr>
            <a:spLocks noChangeArrowheads="1"/>
          </p:cNvSpPr>
          <p:nvPr/>
        </p:nvSpPr>
        <p:spPr bwMode="auto">
          <a:xfrm>
            <a:off x="6945313" y="5322888"/>
            <a:ext cx="647700" cy="431800"/>
          </a:xfrm>
          <a:prstGeom prst="rect">
            <a:avLst/>
          </a:prstGeom>
          <a:gradFill rotWithShape="1">
            <a:gsLst>
              <a:gs pos="0">
                <a:schemeClr val="accent1"/>
              </a:gs>
              <a:gs pos="50000">
                <a:schemeClr val="accent1">
                  <a:gamma/>
                  <a:shade val="46275"/>
                  <a:invGamma/>
                </a:schemeClr>
              </a:gs>
              <a:gs pos="100000">
                <a:schemeClr val="accent1"/>
              </a:gs>
            </a:gsLst>
            <a:lin ang="5400000" scaled="1"/>
          </a:gradFill>
          <a:ln w="9525" algn="ctr">
            <a:solidFill>
              <a:schemeClr val="tx1"/>
            </a:solidFill>
            <a:miter lim="800000"/>
            <a:headEnd/>
            <a:tailEnd/>
          </a:ln>
          <a:effectLst/>
        </p:spPr>
        <p:txBody>
          <a:bodyPr wrap="none" lIns="0" tIns="0" rIns="0" bIns="0" anchor="ctr">
            <a:spAutoFit/>
          </a:bodyPr>
          <a:lstStyle/>
          <a:p>
            <a:pPr>
              <a:defRPr/>
            </a:pPr>
            <a:endParaRPr lang="en-US">
              <a:latin typeface="Arial" charset="0"/>
            </a:endParaRPr>
          </a:p>
        </p:txBody>
      </p:sp>
      <p:sp>
        <p:nvSpPr>
          <p:cNvPr id="37" name="Rectangle 39"/>
          <p:cNvSpPr>
            <a:spLocks noChangeArrowheads="1"/>
          </p:cNvSpPr>
          <p:nvPr/>
        </p:nvSpPr>
        <p:spPr bwMode="auto">
          <a:xfrm>
            <a:off x="7593013" y="5322888"/>
            <a:ext cx="647700" cy="431800"/>
          </a:xfrm>
          <a:prstGeom prst="rect">
            <a:avLst/>
          </a:prstGeom>
          <a:gradFill rotWithShape="1">
            <a:gsLst>
              <a:gs pos="0">
                <a:schemeClr val="accent1"/>
              </a:gs>
              <a:gs pos="50000">
                <a:schemeClr val="accent1">
                  <a:gamma/>
                  <a:shade val="46275"/>
                  <a:invGamma/>
                </a:schemeClr>
              </a:gs>
              <a:gs pos="100000">
                <a:schemeClr val="accent1"/>
              </a:gs>
            </a:gsLst>
            <a:lin ang="5400000" scaled="1"/>
          </a:gradFill>
          <a:ln w="9525" algn="ctr">
            <a:solidFill>
              <a:schemeClr val="tx1"/>
            </a:solidFill>
            <a:miter lim="800000"/>
            <a:headEnd/>
            <a:tailEnd/>
          </a:ln>
          <a:effectLst/>
        </p:spPr>
        <p:txBody>
          <a:bodyPr wrap="none" lIns="0" tIns="0" rIns="0" bIns="0" anchor="ctr">
            <a:spAutoFit/>
          </a:bodyPr>
          <a:lstStyle/>
          <a:p>
            <a:pPr>
              <a:defRPr/>
            </a:pPr>
            <a:endParaRPr lang="en-US">
              <a:latin typeface="Arial" charset="0"/>
            </a:endParaRPr>
          </a:p>
        </p:txBody>
      </p:sp>
      <p:sp>
        <p:nvSpPr>
          <p:cNvPr id="38" name="Freeform 40"/>
          <p:cNvSpPr>
            <a:spLocks/>
          </p:cNvSpPr>
          <p:nvPr/>
        </p:nvSpPr>
        <p:spPr bwMode="auto">
          <a:xfrm>
            <a:off x="323850" y="5322888"/>
            <a:ext cx="792163" cy="417512"/>
          </a:xfrm>
          <a:custGeom>
            <a:avLst/>
            <a:gdLst/>
            <a:ahLst/>
            <a:cxnLst>
              <a:cxn ang="0">
                <a:pos x="91" y="0"/>
              </a:cxn>
              <a:cxn ang="0">
                <a:pos x="499" y="0"/>
              </a:cxn>
              <a:cxn ang="0">
                <a:pos x="499" y="272"/>
              </a:cxn>
              <a:cxn ang="0">
                <a:pos x="91" y="272"/>
              </a:cxn>
              <a:cxn ang="0">
                <a:pos x="182" y="227"/>
              </a:cxn>
              <a:cxn ang="0">
                <a:pos x="0" y="181"/>
              </a:cxn>
              <a:cxn ang="0">
                <a:pos x="182" y="136"/>
              </a:cxn>
              <a:cxn ang="0">
                <a:pos x="91" y="91"/>
              </a:cxn>
              <a:cxn ang="0">
                <a:pos x="182" y="45"/>
              </a:cxn>
              <a:cxn ang="0">
                <a:pos x="91" y="0"/>
              </a:cxn>
            </a:cxnLst>
            <a:rect l="0" t="0" r="r" b="b"/>
            <a:pathLst>
              <a:path w="499" h="272">
                <a:moveTo>
                  <a:pt x="91" y="0"/>
                </a:moveTo>
                <a:lnTo>
                  <a:pt x="499" y="0"/>
                </a:lnTo>
                <a:lnTo>
                  <a:pt x="499" y="272"/>
                </a:lnTo>
                <a:lnTo>
                  <a:pt x="91" y="272"/>
                </a:lnTo>
                <a:lnTo>
                  <a:pt x="182" y="227"/>
                </a:lnTo>
                <a:lnTo>
                  <a:pt x="0" y="181"/>
                </a:lnTo>
                <a:lnTo>
                  <a:pt x="182" y="136"/>
                </a:lnTo>
                <a:lnTo>
                  <a:pt x="91" y="91"/>
                </a:lnTo>
                <a:lnTo>
                  <a:pt x="182" y="45"/>
                </a:lnTo>
                <a:lnTo>
                  <a:pt x="91" y="0"/>
                </a:lnTo>
                <a:close/>
              </a:path>
            </a:pathLst>
          </a:custGeom>
          <a:gradFill rotWithShape="1">
            <a:gsLst>
              <a:gs pos="0">
                <a:schemeClr val="accent1">
                  <a:gamma/>
                  <a:shade val="46275"/>
                  <a:invGamma/>
                </a:schemeClr>
              </a:gs>
              <a:gs pos="50000">
                <a:schemeClr val="accent1"/>
              </a:gs>
              <a:gs pos="100000">
                <a:schemeClr val="accent1">
                  <a:gamma/>
                  <a:shade val="46275"/>
                  <a:invGamma/>
                </a:schemeClr>
              </a:gs>
            </a:gsLst>
            <a:lin ang="0" scaled="1"/>
          </a:gradFill>
          <a:ln w="9525" cap="flat" cmpd="sng">
            <a:solidFill>
              <a:schemeClr val="tx1"/>
            </a:solidFill>
            <a:prstDash val="solid"/>
            <a:round/>
            <a:headEnd/>
            <a:tailEnd/>
          </a:ln>
          <a:effectLst/>
        </p:spPr>
        <p:txBody>
          <a:bodyPr lIns="0" tIns="0" rIns="0" bIns="0">
            <a:spAutoFit/>
          </a:bodyPr>
          <a:lstStyle/>
          <a:p>
            <a:pPr>
              <a:defRPr/>
            </a:pPr>
            <a:endParaRPr lang="en-US">
              <a:latin typeface="Arial" charset="0"/>
            </a:endParaRPr>
          </a:p>
        </p:txBody>
      </p:sp>
      <p:sp>
        <p:nvSpPr>
          <p:cNvPr id="39" name="Freeform 41"/>
          <p:cNvSpPr>
            <a:spLocks/>
          </p:cNvSpPr>
          <p:nvPr/>
        </p:nvSpPr>
        <p:spPr bwMode="auto">
          <a:xfrm flipH="1">
            <a:off x="8243888" y="5322888"/>
            <a:ext cx="792162" cy="417512"/>
          </a:xfrm>
          <a:custGeom>
            <a:avLst/>
            <a:gdLst/>
            <a:ahLst/>
            <a:cxnLst>
              <a:cxn ang="0">
                <a:pos x="91" y="0"/>
              </a:cxn>
              <a:cxn ang="0">
                <a:pos x="499" y="0"/>
              </a:cxn>
              <a:cxn ang="0">
                <a:pos x="499" y="272"/>
              </a:cxn>
              <a:cxn ang="0">
                <a:pos x="91" y="272"/>
              </a:cxn>
              <a:cxn ang="0">
                <a:pos x="182" y="227"/>
              </a:cxn>
              <a:cxn ang="0">
                <a:pos x="0" y="181"/>
              </a:cxn>
              <a:cxn ang="0">
                <a:pos x="182" y="136"/>
              </a:cxn>
              <a:cxn ang="0">
                <a:pos x="91" y="91"/>
              </a:cxn>
              <a:cxn ang="0">
                <a:pos x="182" y="45"/>
              </a:cxn>
              <a:cxn ang="0">
                <a:pos x="91" y="0"/>
              </a:cxn>
            </a:cxnLst>
            <a:rect l="0" t="0" r="r" b="b"/>
            <a:pathLst>
              <a:path w="499" h="272">
                <a:moveTo>
                  <a:pt x="91" y="0"/>
                </a:moveTo>
                <a:lnTo>
                  <a:pt x="499" y="0"/>
                </a:lnTo>
                <a:lnTo>
                  <a:pt x="499" y="272"/>
                </a:lnTo>
                <a:lnTo>
                  <a:pt x="91" y="272"/>
                </a:lnTo>
                <a:lnTo>
                  <a:pt x="182" y="227"/>
                </a:lnTo>
                <a:lnTo>
                  <a:pt x="0" y="181"/>
                </a:lnTo>
                <a:lnTo>
                  <a:pt x="182" y="136"/>
                </a:lnTo>
                <a:lnTo>
                  <a:pt x="91" y="91"/>
                </a:lnTo>
                <a:lnTo>
                  <a:pt x="182" y="45"/>
                </a:lnTo>
                <a:lnTo>
                  <a:pt x="91" y="0"/>
                </a:lnTo>
                <a:close/>
              </a:path>
            </a:pathLst>
          </a:custGeom>
          <a:gradFill rotWithShape="1">
            <a:gsLst>
              <a:gs pos="0">
                <a:schemeClr val="accent1"/>
              </a:gs>
              <a:gs pos="50000">
                <a:schemeClr val="accent1">
                  <a:gamma/>
                  <a:shade val="46275"/>
                  <a:invGamma/>
                </a:schemeClr>
              </a:gs>
              <a:gs pos="100000">
                <a:schemeClr val="accent1"/>
              </a:gs>
            </a:gsLst>
            <a:lin ang="5400000" scaled="1"/>
          </a:gradFill>
          <a:ln w="9525" cap="flat" cmpd="sng">
            <a:solidFill>
              <a:schemeClr val="tx1"/>
            </a:solidFill>
            <a:prstDash val="solid"/>
            <a:round/>
            <a:headEnd/>
            <a:tailEnd/>
          </a:ln>
          <a:effectLst/>
        </p:spPr>
        <p:txBody>
          <a:bodyPr lIns="0" tIns="0" rIns="0" bIns="0">
            <a:spAutoFit/>
          </a:bodyPr>
          <a:lstStyle/>
          <a:p>
            <a:pPr>
              <a:defRPr/>
            </a:pPr>
            <a:endParaRPr lang="en-US">
              <a:latin typeface="Arial" charset="0"/>
            </a:endParaRPr>
          </a:p>
        </p:txBody>
      </p:sp>
      <p:sp>
        <p:nvSpPr>
          <p:cNvPr id="40" name="Freeform 42"/>
          <p:cNvSpPr>
            <a:spLocks/>
          </p:cNvSpPr>
          <p:nvPr/>
        </p:nvSpPr>
        <p:spPr bwMode="auto">
          <a:xfrm>
            <a:off x="1763714" y="4962524"/>
            <a:ext cx="647700" cy="360363"/>
          </a:xfrm>
          <a:custGeom>
            <a:avLst/>
            <a:gdLst>
              <a:gd name="T0" fmla="*/ 0 w 2858"/>
              <a:gd name="T1" fmla="*/ 287338 h 181"/>
              <a:gd name="T2" fmla="*/ 0 w 2858"/>
              <a:gd name="T3" fmla="*/ 0 h 181"/>
              <a:gd name="T4" fmla="*/ 4537075 w 2858"/>
              <a:gd name="T5" fmla="*/ 0 h 181"/>
              <a:gd name="T6" fmla="*/ 4537075 w 2858"/>
              <a:gd name="T7" fmla="*/ 287338 h 181"/>
              <a:gd name="T8" fmla="*/ 0 60000 65536"/>
              <a:gd name="T9" fmla="*/ 0 60000 65536"/>
              <a:gd name="T10" fmla="*/ 0 60000 65536"/>
              <a:gd name="T11" fmla="*/ 0 60000 65536"/>
              <a:gd name="T12" fmla="*/ 0 w 2858"/>
              <a:gd name="T13" fmla="*/ 0 h 181"/>
              <a:gd name="T14" fmla="*/ 2858 w 2858"/>
              <a:gd name="T15" fmla="*/ 181 h 181"/>
            </a:gdLst>
            <a:ahLst/>
            <a:cxnLst>
              <a:cxn ang="T8">
                <a:pos x="T0" y="T1"/>
              </a:cxn>
              <a:cxn ang="T9">
                <a:pos x="T2" y="T3"/>
              </a:cxn>
              <a:cxn ang="T10">
                <a:pos x="T4" y="T5"/>
              </a:cxn>
              <a:cxn ang="T11">
                <a:pos x="T6" y="T7"/>
              </a:cxn>
            </a:cxnLst>
            <a:rect l="T12" t="T13" r="T14" b="T15"/>
            <a:pathLst>
              <a:path w="2858" h="181">
                <a:moveTo>
                  <a:pt x="0" y="181"/>
                </a:moveTo>
                <a:lnTo>
                  <a:pt x="0" y="0"/>
                </a:lnTo>
                <a:lnTo>
                  <a:pt x="2858" y="0"/>
                </a:lnTo>
                <a:lnTo>
                  <a:pt x="2858" y="181"/>
                </a:lnTo>
              </a:path>
            </a:pathLst>
          </a:custGeom>
          <a:noFill/>
          <a:ln w="9525">
            <a:solidFill>
              <a:schemeClr val="tx1"/>
            </a:solidFill>
            <a:round/>
            <a:headEnd/>
            <a:tailEnd/>
          </a:ln>
        </p:spPr>
        <p:txBody>
          <a:bodyPr wrap="square" lIns="0" tIns="0" rIns="0" bIns="0">
            <a:spAutoFit/>
          </a:bodyPr>
          <a:lstStyle/>
          <a:p>
            <a:endParaRPr lang="en-US"/>
          </a:p>
        </p:txBody>
      </p:sp>
      <p:sp>
        <p:nvSpPr>
          <p:cNvPr id="41" name="Line 43"/>
          <p:cNvSpPr>
            <a:spLocks noChangeShapeType="1"/>
          </p:cNvSpPr>
          <p:nvPr/>
        </p:nvSpPr>
        <p:spPr bwMode="auto">
          <a:xfrm flipV="1">
            <a:off x="1403350" y="5826125"/>
            <a:ext cx="0" cy="360363"/>
          </a:xfrm>
          <a:prstGeom prst="line">
            <a:avLst/>
          </a:prstGeom>
          <a:noFill/>
          <a:ln w="9525">
            <a:solidFill>
              <a:schemeClr val="tx1"/>
            </a:solidFill>
            <a:round/>
            <a:headEnd/>
            <a:tailEnd type="triangle" w="med" len="med"/>
          </a:ln>
        </p:spPr>
        <p:txBody>
          <a:bodyPr wrap="none" lIns="0" tIns="0" rIns="0" bIns="0">
            <a:spAutoFit/>
          </a:bodyPr>
          <a:lstStyle/>
          <a:p>
            <a:endParaRPr lang="en-US"/>
          </a:p>
        </p:txBody>
      </p:sp>
      <p:sp>
        <p:nvSpPr>
          <p:cNvPr id="42" name="Line 44"/>
          <p:cNvSpPr>
            <a:spLocks noChangeShapeType="1"/>
          </p:cNvSpPr>
          <p:nvPr/>
        </p:nvSpPr>
        <p:spPr bwMode="auto">
          <a:xfrm flipV="1">
            <a:off x="2115080" y="5792258"/>
            <a:ext cx="0" cy="360363"/>
          </a:xfrm>
          <a:prstGeom prst="line">
            <a:avLst/>
          </a:prstGeom>
          <a:noFill/>
          <a:ln w="9525">
            <a:solidFill>
              <a:schemeClr val="tx1"/>
            </a:solidFill>
            <a:round/>
            <a:headEnd/>
            <a:tailEnd type="triangle" w="med" len="med"/>
          </a:ln>
        </p:spPr>
        <p:txBody>
          <a:bodyPr wrap="none" lIns="0" tIns="0" rIns="0" bIns="0">
            <a:spAutoFit/>
          </a:bodyPr>
          <a:lstStyle/>
          <a:p>
            <a:endParaRPr lang="en-US"/>
          </a:p>
        </p:txBody>
      </p:sp>
      <p:sp>
        <p:nvSpPr>
          <p:cNvPr id="43" name="Text Box 45"/>
          <p:cNvSpPr txBox="1">
            <a:spLocks noChangeArrowheads="1"/>
          </p:cNvSpPr>
          <p:nvPr/>
        </p:nvSpPr>
        <p:spPr bwMode="auto">
          <a:xfrm>
            <a:off x="687487" y="6194684"/>
            <a:ext cx="936625" cy="274638"/>
          </a:xfrm>
          <a:prstGeom prst="rect">
            <a:avLst/>
          </a:prstGeom>
          <a:noFill/>
          <a:ln w="9525" algn="ctr">
            <a:noFill/>
            <a:miter lim="800000"/>
            <a:headEnd/>
            <a:tailEnd/>
          </a:ln>
        </p:spPr>
        <p:txBody>
          <a:bodyPr lIns="0" tIns="0" rIns="0" bIns="0">
            <a:spAutoFit/>
          </a:bodyPr>
          <a:lstStyle/>
          <a:p>
            <a:pPr>
              <a:spcBef>
                <a:spcPct val="50000"/>
              </a:spcBef>
            </a:pPr>
            <a:r>
              <a:rPr lang="en-US" i="1" dirty="0" smtClean="0"/>
              <a:t>LPR</a:t>
            </a:r>
            <a:endParaRPr lang="en-US" i="1" dirty="0"/>
          </a:p>
        </p:txBody>
      </p:sp>
      <p:sp>
        <p:nvSpPr>
          <p:cNvPr id="44" name="Text Box 46"/>
          <p:cNvSpPr txBox="1">
            <a:spLocks noChangeArrowheads="1"/>
          </p:cNvSpPr>
          <p:nvPr/>
        </p:nvSpPr>
        <p:spPr bwMode="auto">
          <a:xfrm>
            <a:off x="1449468" y="6167987"/>
            <a:ext cx="936625" cy="274638"/>
          </a:xfrm>
          <a:prstGeom prst="rect">
            <a:avLst/>
          </a:prstGeom>
          <a:noFill/>
          <a:ln w="9525" algn="ctr">
            <a:noFill/>
            <a:miter lim="800000"/>
            <a:headEnd/>
            <a:tailEnd/>
          </a:ln>
        </p:spPr>
        <p:txBody>
          <a:bodyPr lIns="0" tIns="0" rIns="0" bIns="0">
            <a:spAutoFit/>
          </a:bodyPr>
          <a:lstStyle/>
          <a:p>
            <a:pPr>
              <a:spcBef>
                <a:spcPct val="50000"/>
              </a:spcBef>
            </a:pPr>
            <a:r>
              <a:rPr lang="en-US" i="1" dirty="0" smtClean="0"/>
              <a:t>LAP</a:t>
            </a:r>
            <a:endParaRPr lang="en-US" i="1" dirty="0"/>
          </a:p>
        </p:txBody>
      </p:sp>
      <p:sp>
        <p:nvSpPr>
          <p:cNvPr id="45" name="Text Box 47"/>
          <p:cNvSpPr txBox="1">
            <a:spLocks noChangeArrowheads="1"/>
          </p:cNvSpPr>
          <p:nvPr/>
        </p:nvSpPr>
        <p:spPr bwMode="auto">
          <a:xfrm>
            <a:off x="1619250" y="4602162"/>
            <a:ext cx="936625" cy="274637"/>
          </a:xfrm>
          <a:prstGeom prst="rect">
            <a:avLst/>
          </a:prstGeom>
          <a:noFill/>
          <a:ln w="9525" algn="ctr">
            <a:noFill/>
            <a:miter lim="800000"/>
            <a:headEnd/>
            <a:tailEnd/>
          </a:ln>
        </p:spPr>
        <p:txBody>
          <a:bodyPr lIns="0" tIns="0" rIns="0" bIns="0">
            <a:spAutoFit/>
          </a:bodyPr>
          <a:lstStyle/>
          <a:p>
            <a:pPr>
              <a:spcBef>
                <a:spcPct val="50000"/>
              </a:spcBef>
            </a:pPr>
            <a:r>
              <a:rPr lang="en-US" i="1" dirty="0">
                <a:cs typeface="Arial" pitchFamily="34" charset="0"/>
              </a:rPr>
              <a:t>RW</a:t>
            </a:r>
            <a:r>
              <a:rPr lang="en-US" i="1" dirty="0"/>
              <a:t>S</a:t>
            </a:r>
          </a:p>
        </p:txBody>
      </p:sp>
      <p:sp>
        <p:nvSpPr>
          <p:cNvPr id="46" name="Text Box 48"/>
          <p:cNvSpPr txBox="1">
            <a:spLocks noChangeArrowheads="1"/>
          </p:cNvSpPr>
          <p:nvPr/>
        </p:nvSpPr>
        <p:spPr bwMode="auto">
          <a:xfrm>
            <a:off x="2195513" y="6343650"/>
            <a:ext cx="3024187" cy="274638"/>
          </a:xfrm>
          <a:prstGeom prst="rect">
            <a:avLst/>
          </a:prstGeom>
          <a:noFill/>
          <a:ln w="9525" algn="ctr">
            <a:noFill/>
            <a:miter lim="800000"/>
            <a:headEnd/>
            <a:tailEnd/>
          </a:ln>
        </p:spPr>
        <p:txBody>
          <a:bodyPr lIns="0" tIns="0" rIns="0" bIns="0">
            <a:spAutoFit/>
          </a:bodyPr>
          <a:lstStyle/>
          <a:p>
            <a:pPr>
              <a:spcBef>
                <a:spcPct val="50000"/>
              </a:spcBef>
            </a:pPr>
            <a:r>
              <a:rPr lang="en-US" i="1" dirty="0" smtClean="0">
                <a:cs typeface="Arial" pitchFamily="34" charset="0"/>
              </a:rPr>
              <a:t>LAP- LPR </a:t>
            </a:r>
            <a:r>
              <a:rPr lang="en-US" i="1" dirty="0">
                <a:cs typeface="Arial" pitchFamily="34" charset="0"/>
              </a:rPr>
              <a:t>≤ RW</a:t>
            </a:r>
            <a:r>
              <a:rPr lang="en-US" i="1" dirty="0"/>
              <a:t>S</a:t>
            </a:r>
          </a:p>
        </p:txBody>
      </p:sp>
      <p:sp>
        <p:nvSpPr>
          <p:cNvPr id="47" name="Line 49"/>
          <p:cNvSpPr>
            <a:spLocks noChangeShapeType="1"/>
          </p:cNvSpPr>
          <p:nvPr/>
        </p:nvSpPr>
        <p:spPr bwMode="auto">
          <a:xfrm>
            <a:off x="0" y="4170363"/>
            <a:ext cx="9144000" cy="0"/>
          </a:xfrm>
          <a:prstGeom prst="line">
            <a:avLst/>
          </a:prstGeom>
          <a:noFill/>
          <a:ln w="9525">
            <a:solidFill>
              <a:schemeClr val="tx1"/>
            </a:solidFill>
            <a:round/>
            <a:headEnd/>
            <a:tailEnd/>
          </a:ln>
        </p:spPr>
        <p:txBody>
          <a:bodyPr wrap="none" lIns="0" tIns="0" rIns="0" bIns="0">
            <a:spAutoFit/>
          </a:bodyPr>
          <a:lstStyle/>
          <a:p>
            <a:endParaRPr lang="en-US"/>
          </a:p>
        </p:txBody>
      </p:sp>
      <p:sp>
        <p:nvSpPr>
          <p:cNvPr id="48" name="Text Box 50"/>
          <p:cNvSpPr txBox="1">
            <a:spLocks noChangeArrowheads="1"/>
          </p:cNvSpPr>
          <p:nvPr/>
        </p:nvSpPr>
        <p:spPr bwMode="auto">
          <a:xfrm>
            <a:off x="250825" y="1577975"/>
            <a:ext cx="1657350" cy="304800"/>
          </a:xfrm>
          <a:prstGeom prst="rect">
            <a:avLst/>
          </a:prstGeom>
          <a:noFill/>
          <a:ln w="9525" algn="ctr">
            <a:noFill/>
            <a:miter lim="800000"/>
            <a:headEnd/>
            <a:tailEnd/>
          </a:ln>
        </p:spPr>
        <p:txBody>
          <a:bodyPr lIns="0" tIns="0" rIns="0" bIns="0">
            <a:spAutoFit/>
          </a:bodyPr>
          <a:lstStyle/>
          <a:p>
            <a:pPr>
              <a:spcBef>
                <a:spcPct val="50000"/>
              </a:spcBef>
            </a:pPr>
            <a:r>
              <a:rPr lang="en-US" sz="2000" b="0"/>
              <a:t>SENDER</a:t>
            </a:r>
          </a:p>
        </p:txBody>
      </p:sp>
      <p:sp>
        <p:nvSpPr>
          <p:cNvPr id="49" name="Text Box 51"/>
          <p:cNvSpPr txBox="1">
            <a:spLocks noChangeArrowheads="1"/>
          </p:cNvSpPr>
          <p:nvPr/>
        </p:nvSpPr>
        <p:spPr bwMode="auto">
          <a:xfrm>
            <a:off x="250825" y="4297363"/>
            <a:ext cx="1657350" cy="304800"/>
          </a:xfrm>
          <a:prstGeom prst="rect">
            <a:avLst/>
          </a:prstGeom>
          <a:noFill/>
          <a:ln w="9525" algn="ctr">
            <a:noFill/>
            <a:miter lim="800000"/>
            <a:headEnd/>
            <a:tailEnd/>
          </a:ln>
        </p:spPr>
        <p:txBody>
          <a:bodyPr lIns="0" tIns="0" rIns="0" bIns="0">
            <a:spAutoFit/>
          </a:bodyPr>
          <a:lstStyle/>
          <a:p>
            <a:pPr>
              <a:spcBef>
                <a:spcPct val="50000"/>
              </a:spcBef>
            </a:pPr>
            <a:r>
              <a:rPr lang="en-US" sz="2000" b="0"/>
              <a:t>RECEIVER</a:t>
            </a:r>
          </a:p>
        </p:txBody>
      </p:sp>
      <p:sp>
        <p:nvSpPr>
          <p:cNvPr id="50" name="Content Placeholder 6"/>
          <p:cNvSpPr txBox="1">
            <a:spLocks/>
          </p:cNvSpPr>
          <p:nvPr/>
        </p:nvSpPr>
        <p:spPr>
          <a:xfrm>
            <a:off x="14288" y="6908799"/>
            <a:ext cx="10044112" cy="863601"/>
          </a:xfrm>
          <a:prstGeom prst="rect">
            <a:avLst/>
          </a:prstGeom>
        </p:spPr>
        <p:txBody>
          <a:bodyPr/>
          <a:lstStyle>
            <a:lvl1pPr marL="290513" indent="-290513"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568325" indent="-223838"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860425" indent="-225425" algn="l" defTabSz="1019175" rtl="0" eaLnBrk="0" fontAlgn="base" hangingPunct="0">
              <a:spcBef>
                <a:spcPct val="20000"/>
              </a:spcBef>
              <a:spcAft>
                <a:spcPct val="0"/>
              </a:spcAft>
              <a:buChar char="•"/>
              <a:defRPr sz="2000">
                <a:solidFill>
                  <a:schemeClr val="tx1"/>
                </a:solidFill>
                <a:latin typeface="+mn-lt"/>
                <a:ea typeface="+mn-ea"/>
              </a:defRPr>
            </a:lvl3pPr>
            <a:lvl4pPr marL="1084263" indent="-171450" algn="l" defTabSz="1019175" rtl="0" eaLnBrk="0" fontAlgn="base" hangingPunct="0">
              <a:spcBef>
                <a:spcPct val="20000"/>
              </a:spcBef>
              <a:spcAft>
                <a:spcPct val="0"/>
              </a:spcAft>
              <a:buChar char="–"/>
              <a:defRPr>
                <a:solidFill>
                  <a:schemeClr val="tx1"/>
                </a:solidFill>
                <a:latin typeface="+mn-lt"/>
                <a:ea typeface="+mn-ea"/>
              </a:defRPr>
            </a:lvl4pPr>
            <a:lvl5pPr marL="1309688" indent="-17145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a:lstStyle>
          <a:p>
            <a:r>
              <a:rPr lang="en-US" sz="1600" i="1" dirty="0" smtClean="0">
                <a:latin typeface="Times New Roman" panose="02020603050405020304" pitchFamily="18" charset="0"/>
                <a:cs typeface="Times New Roman" panose="02020603050405020304" pitchFamily="18" charset="0"/>
              </a:rPr>
              <a:t>LAR</a:t>
            </a:r>
            <a:r>
              <a:rPr lang="en-US" sz="1600" dirty="0" smtClean="0"/>
              <a:t>: Last </a:t>
            </a:r>
            <a:r>
              <a:rPr lang="en-US" sz="1600" dirty="0" err="1" smtClean="0"/>
              <a:t>Ack</a:t>
            </a:r>
            <a:r>
              <a:rPr lang="en-US" sz="1600" dirty="0" smtClean="0"/>
              <a:t> Received, </a:t>
            </a:r>
            <a:r>
              <a:rPr lang="en-US" sz="1600" i="1" dirty="0" smtClean="0">
                <a:latin typeface="Times New Roman" panose="02020603050405020304" pitchFamily="18" charset="0"/>
                <a:cs typeface="Times New Roman" panose="02020603050405020304" pitchFamily="18" charset="0"/>
              </a:rPr>
              <a:t>LPS</a:t>
            </a:r>
            <a:r>
              <a:rPr lang="en-US" sz="1600" dirty="0" smtClean="0"/>
              <a:t>: Last Packet Sent, </a:t>
            </a:r>
            <a:r>
              <a:rPr lang="en-US" sz="1600" i="1" dirty="0" smtClean="0">
                <a:latin typeface="Times New Roman" panose="02020603050405020304" pitchFamily="18" charset="0"/>
                <a:cs typeface="Times New Roman" panose="02020603050405020304" pitchFamily="18" charset="0"/>
              </a:rPr>
              <a:t>SWS=N</a:t>
            </a:r>
            <a:r>
              <a:rPr lang="en-US" sz="1600" dirty="0" smtClean="0"/>
              <a:t>: Send Window Size</a:t>
            </a:r>
          </a:p>
          <a:p>
            <a:r>
              <a:rPr lang="en-US" sz="1600" i="1" dirty="0" smtClean="0">
                <a:latin typeface="Times New Roman" panose="02020603050405020304" pitchFamily="18" charset="0"/>
                <a:cs typeface="Times New Roman" panose="02020603050405020304" pitchFamily="18" charset="0"/>
              </a:rPr>
              <a:t>LPR</a:t>
            </a:r>
            <a:r>
              <a:rPr lang="en-US" sz="1600" dirty="0" smtClean="0"/>
              <a:t>: Last Packet Received, </a:t>
            </a:r>
            <a:r>
              <a:rPr lang="en-US" sz="1600" i="1" dirty="0" smtClean="0">
                <a:latin typeface="Times New Roman" panose="02020603050405020304" pitchFamily="18" charset="0"/>
                <a:cs typeface="Times New Roman" panose="02020603050405020304" pitchFamily="18" charset="0"/>
              </a:rPr>
              <a:t>LAP</a:t>
            </a:r>
            <a:r>
              <a:rPr lang="en-US" sz="1600" dirty="0" smtClean="0"/>
              <a:t>: Latest Acceptable Packet, </a:t>
            </a:r>
            <a:r>
              <a:rPr lang="en-US" sz="1600" i="1" dirty="0" smtClean="0">
                <a:latin typeface="Times New Roman" panose="02020603050405020304" pitchFamily="18" charset="0"/>
                <a:cs typeface="Times New Roman" panose="02020603050405020304" pitchFamily="18" charset="0"/>
              </a:rPr>
              <a:t>RWS</a:t>
            </a:r>
            <a:r>
              <a:rPr lang="en-US" sz="1600" dirty="0" smtClean="0"/>
              <a:t>: Receive Window Size</a:t>
            </a:r>
            <a:endParaRPr lang="en-US" sz="1600" i="1" dirty="0"/>
          </a:p>
        </p:txBody>
      </p:sp>
    </p:spTree>
    <p:extLst>
      <p:ext uri="{BB962C8B-B14F-4D97-AF65-F5344CB8AC3E}">
        <p14:creationId xmlns="" xmlns:p14="http://schemas.microsoft.com/office/powerpoint/2010/main" val="2772594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4938" y="644525"/>
            <a:ext cx="9923462" cy="949325"/>
          </a:xfrm>
        </p:spPr>
        <p:txBody>
          <a:bodyPr/>
          <a:lstStyle/>
          <a:p>
            <a:r>
              <a:rPr lang="en-US" dirty="0" smtClean="0"/>
              <a:t>Buffering &amp; Numbering Packets</a:t>
            </a:r>
            <a:endParaRPr lang="en-US" dirty="0"/>
          </a:p>
        </p:txBody>
      </p:sp>
      <p:sp>
        <p:nvSpPr>
          <p:cNvPr id="7" name="Content Placeholder 6"/>
          <p:cNvSpPr>
            <a:spLocks noGrp="1"/>
          </p:cNvSpPr>
          <p:nvPr>
            <p:ph idx="1"/>
          </p:nvPr>
        </p:nvSpPr>
        <p:spPr>
          <a:xfrm>
            <a:off x="14288" y="4233333"/>
            <a:ext cx="5067480" cy="3539066"/>
          </a:xfrm>
        </p:spPr>
        <p:txBody>
          <a:bodyPr>
            <a:normAutofit lnSpcReduction="10000"/>
          </a:bodyPr>
          <a:lstStyle/>
          <a:p>
            <a:r>
              <a:rPr lang="en-US" dirty="0" smtClean="0"/>
              <a:t>Protocol uses sequence numbers </a:t>
            </a:r>
            <a:r>
              <a:rPr lang="en-US" dirty="0" smtClean="0">
                <a:latin typeface="Times New Roman" panose="02020603050405020304" pitchFamily="18" charset="0"/>
                <a:cs typeface="Times New Roman" panose="02020603050405020304" pitchFamily="18" charset="0"/>
              </a:rPr>
              <a:t>0…</a:t>
            </a:r>
            <a:r>
              <a:rPr lang="en-US" i="1" dirty="0" smtClean="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–1=2</a:t>
            </a:r>
            <a:r>
              <a:rPr lang="en-US" i="1" baseline="30000" dirty="0" smtClean="0">
                <a:latin typeface="Times New Roman" panose="02020603050405020304" pitchFamily="18" charset="0"/>
                <a:cs typeface="Times New Roman" panose="02020603050405020304" pitchFamily="18" charset="0"/>
              </a:rPr>
              <a:t>m</a:t>
            </a:r>
            <a:r>
              <a:rPr lang="en-US" dirty="0" smtClean="0">
                <a:latin typeface="Times New Roman" panose="02020603050405020304" pitchFamily="18" charset="0"/>
                <a:cs typeface="Times New Roman" panose="02020603050405020304" pitchFamily="18" charset="0"/>
              </a:rPr>
              <a:t>-1</a:t>
            </a:r>
          </a:p>
          <a:p>
            <a:r>
              <a:rPr lang="en-US" dirty="0" smtClean="0"/>
              <a:t>Re-use sequence numbers in circular fashion</a:t>
            </a:r>
          </a:p>
          <a:p>
            <a:pPr lvl="1"/>
            <a:r>
              <a:rPr lang="en-US" dirty="0" smtClean="0"/>
              <a:t>all sequence number arithmetic is modulo </a:t>
            </a:r>
            <a:r>
              <a:rPr lang="en-US" i="1" dirty="0">
                <a:latin typeface="Times New Roman" panose="02020603050405020304" pitchFamily="18" charset="0"/>
                <a:cs typeface="Times New Roman" panose="02020603050405020304" pitchFamily="18" charset="0"/>
              </a:rPr>
              <a:t>S</a:t>
            </a:r>
            <a:endParaRPr lang="en-US" i="1" dirty="0" smtClean="0">
              <a:latin typeface="Times New Roman" panose="02020603050405020304" pitchFamily="18" charset="0"/>
              <a:cs typeface="Times New Roman" panose="02020603050405020304" pitchFamily="18" charset="0"/>
            </a:endParaRPr>
          </a:p>
          <a:p>
            <a:r>
              <a:rPr lang="en-US" dirty="0" smtClean="0"/>
              <a:t>Window size </a:t>
            </a:r>
            <a:r>
              <a:rPr lang="en-US" i="1" dirty="0" smtClean="0">
                <a:latin typeface="Times New Roman" panose="02020603050405020304" pitchFamily="18" charset="0"/>
                <a:cs typeface="Times New Roman" panose="02020603050405020304" pitchFamily="18" charset="0"/>
              </a:rPr>
              <a:t>SWS</a:t>
            </a:r>
            <a:r>
              <a:rPr lang="en-US" i="1" dirty="0" smtClean="0"/>
              <a:t> </a:t>
            </a:r>
            <a:r>
              <a:rPr lang="en-US" dirty="0" smtClean="0"/>
              <a:t>specifies number of </a:t>
            </a:r>
            <a:r>
              <a:rPr lang="en-US" dirty="0" err="1" smtClean="0"/>
              <a:t>pkts</a:t>
            </a:r>
            <a:r>
              <a:rPr lang="en-US" dirty="0" smtClean="0"/>
              <a:t> that can be unacknowledged</a:t>
            </a:r>
            <a:endParaRPr lang="en-US" i="1" dirty="0"/>
          </a:p>
        </p:txBody>
      </p:sp>
      <p:sp>
        <p:nvSpPr>
          <p:cNvPr id="5" name="Slide Number Placeholder 4"/>
          <p:cNvSpPr>
            <a:spLocks noGrp="1"/>
          </p:cNvSpPr>
          <p:nvPr>
            <p:ph type="sldNum" sz="quarter" idx="10"/>
          </p:nvPr>
        </p:nvSpPr>
        <p:spPr/>
        <p:txBody>
          <a:bodyPr/>
          <a:lstStyle/>
          <a:p>
            <a:fld id="{CAA77503-7BDB-B54F-9367-5E17C192C244}" type="slidenum">
              <a:rPr lang="en-US" smtClean="0"/>
              <a:pPr/>
              <a:t>6</a:t>
            </a:fld>
            <a:endParaRPr lang="en-US"/>
          </a:p>
        </p:txBody>
      </p:sp>
      <p:sp>
        <p:nvSpPr>
          <p:cNvPr id="32" name="TextBox 31"/>
          <p:cNvSpPr txBox="1"/>
          <p:nvPr/>
        </p:nvSpPr>
        <p:spPr>
          <a:xfrm>
            <a:off x="1156882" y="1461687"/>
            <a:ext cx="820738" cy="276999"/>
          </a:xfrm>
          <a:prstGeom prst="rect">
            <a:avLst/>
          </a:prstGeom>
          <a:noFill/>
        </p:spPr>
        <p:txBody>
          <a:bodyPr wrap="none" lIns="0" tIns="0" rIns="0" bIns="0" rtlCol="0" anchor="ctr">
            <a:spAutoFit/>
          </a:bodyPr>
          <a:lstStyle/>
          <a:p>
            <a:pPr algn="ctr"/>
            <a:r>
              <a:rPr lang="en-US" dirty="0" smtClean="0">
                <a:latin typeface="+mn-lt"/>
              </a:rPr>
              <a:t>Sender</a:t>
            </a:r>
            <a:endParaRPr lang="en-US" dirty="0">
              <a:latin typeface="+mn-lt"/>
            </a:endParaRPr>
          </a:p>
        </p:txBody>
      </p:sp>
      <p:grpSp>
        <p:nvGrpSpPr>
          <p:cNvPr id="35" name="Group 34"/>
          <p:cNvGrpSpPr/>
          <p:nvPr/>
        </p:nvGrpSpPr>
        <p:grpSpPr>
          <a:xfrm>
            <a:off x="733725" y="1860851"/>
            <a:ext cx="1573691" cy="1573691"/>
            <a:chOff x="1283017" y="2190103"/>
            <a:chExt cx="1244138" cy="1244138"/>
          </a:xfrm>
        </p:grpSpPr>
        <p:sp>
          <p:nvSpPr>
            <p:cNvPr id="60" name="Oval 59"/>
            <p:cNvSpPr/>
            <p:nvPr/>
          </p:nvSpPr>
          <p:spPr bwMode="auto">
            <a:xfrm>
              <a:off x="1283017" y="2190103"/>
              <a:ext cx="1244138" cy="1244138"/>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61" name="Oval 60"/>
            <p:cNvSpPr/>
            <p:nvPr/>
          </p:nvSpPr>
          <p:spPr bwMode="auto">
            <a:xfrm>
              <a:off x="1443456" y="2350542"/>
              <a:ext cx="923261" cy="923261"/>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sp>
        <p:nvSpPr>
          <p:cNvPr id="36" name="TextBox 35"/>
          <p:cNvSpPr txBox="1"/>
          <p:nvPr/>
        </p:nvSpPr>
        <p:spPr>
          <a:xfrm>
            <a:off x="1779464" y="2155319"/>
            <a:ext cx="177795" cy="246221"/>
          </a:xfrm>
          <a:prstGeom prst="rect">
            <a:avLst/>
          </a:prstGeom>
          <a:noFill/>
        </p:spPr>
        <p:txBody>
          <a:bodyPr wrap="none" lIns="0" tIns="0" rIns="0" bIns="0" rtlCol="0" anchor="ctr">
            <a:spAutoFit/>
          </a:bodyPr>
          <a:lstStyle/>
          <a:p>
            <a:pPr algn="ctr"/>
            <a:r>
              <a:rPr lang="en-US" sz="1600" dirty="0" smtClean="0">
                <a:latin typeface="+mn-lt"/>
              </a:rPr>
              <a:t>1</a:t>
            </a:r>
            <a:endParaRPr lang="en-US" sz="1600" i="1" dirty="0">
              <a:latin typeface="+mn-lt"/>
            </a:endParaRPr>
          </a:p>
        </p:txBody>
      </p:sp>
      <p:sp>
        <p:nvSpPr>
          <p:cNvPr id="37" name="TextBox 36"/>
          <p:cNvSpPr txBox="1"/>
          <p:nvPr/>
        </p:nvSpPr>
        <p:spPr>
          <a:xfrm>
            <a:off x="1449264" y="2041019"/>
            <a:ext cx="177795" cy="246221"/>
          </a:xfrm>
          <a:prstGeom prst="rect">
            <a:avLst/>
          </a:prstGeom>
          <a:noFill/>
        </p:spPr>
        <p:txBody>
          <a:bodyPr wrap="none" lIns="0" tIns="0" rIns="0" bIns="0" rtlCol="0" anchor="ctr">
            <a:spAutoFit/>
          </a:bodyPr>
          <a:lstStyle/>
          <a:p>
            <a:pPr algn="ctr"/>
            <a:r>
              <a:rPr lang="en-US" sz="1600" dirty="0">
                <a:latin typeface="+mn-lt"/>
              </a:rPr>
              <a:t>0</a:t>
            </a:r>
            <a:endParaRPr lang="en-US" sz="1600" i="1" dirty="0">
              <a:latin typeface="+mn-lt"/>
            </a:endParaRPr>
          </a:p>
        </p:txBody>
      </p:sp>
      <p:sp>
        <p:nvSpPr>
          <p:cNvPr id="38" name="TextBox 37"/>
          <p:cNvSpPr txBox="1"/>
          <p:nvPr/>
        </p:nvSpPr>
        <p:spPr>
          <a:xfrm>
            <a:off x="1950914" y="2517269"/>
            <a:ext cx="177795" cy="246221"/>
          </a:xfrm>
          <a:prstGeom prst="rect">
            <a:avLst/>
          </a:prstGeom>
          <a:noFill/>
        </p:spPr>
        <p:txBody>
          <a:bodyPr wrap="none" lIns="0" tIns="0" rIns="0" bIns="0" rtlCol="0" anchor="ctr">
            <a:spAutoFit/>
          </a:bodyPr>
          <a:lstStyle/>
          <a:p>
            <a:pPr algn="ctr"/>
            <a:r>
              <a:rPr lang="en-US" sz="1600" dirty="0" smtClean="0">
                <a:latin typeface="+mn-lt"/>
              </a:rPr>
              <a:t>2</a:t>
            </a:r>
            <a:endParaRPr lang="en-US" sz="1600" i="1" dirty="0">
              <a:latin typeface="+mn-lt"/>
            </a:endParaRPr>
          </a:p>
        </p:txBody>
      </p:sp>
      <p:sp>
        <p:nvSpPr>
          <p:cNvPr id="39" name="TextBox 38"/>
          <p:cNvSpPr txBox="1"/>
          <p:nvPr/>
        </p:nvSpPr>
        <p:spPr>
          <a:xfrm>
            <a:off x="1455614" y="2974469"/>
            <a:ext cx="177795" cy="246221"/>
          </a:xfrm>
          <a:prstGeom prst="rect">
            <a:avLst/>
          </a:prstGeom>
          <a:noFill/>
        </p:spPr>
        <p:txBody>
          <a:bodyPr wrap="none" lIns="0" tIns="0" rIns="0" bIns="0" rtlCol="0" anchor="ctr">
            <a:spAutoFit/>
          </a:bodyPr>
          <a:lstStyle/>
          <a:p>
            <a:pPr algn="ctr"/>
            <a:r>
              <a:rPr lang="en-US" sz="1600" dirty="0" smtClean="0">
                <a:latin typeface="+mn-lt"/>
              </a:rPr>
              <a:t>4</a:t>
            </a:r>
            <a:endParaRPr lang="en-US" sz="1600" i="1" dirty="0">
              <a:latin typeface="+mn-lt"/>
            </a:endParaRPr>
          </a:p>
        </p:txBody>
      </p:sp>
      <p:sp>
        <p:nvSpPr>
          <p:cNvPr id="40" name="TextBox 39"/>
          <p:cNvSpPr txBox="1"/>
          <p:nvPr/>
        </p:nvSpPr>
        <p:spPr>
          <a:xfrm>
            <a:off x="1798514" y="2841119"/>
            <a:ext cx="177795" cy="246221"/>
          </a:xfrm>
          <a:prstGeom prst="rect">
            <a:avLst/>
          </a:prstGeom>
          <a:noFill/>
        </p:spPr>
        <p:txBody>
          <a:bodyPr wrap="none" lIns="0" tIns="0" rIns="0" bIns="0" rtlCol="0" anchor="ctr">
            <a:spAutoFit/>
          </a:bodyPr>
          <a:lstStyle/>
          <a:p>
            <a:pPr algn="ctr"/>
            <a:r>
              <a:rPr lang="en-US" sz="1600" dirty="0" smtClean="0">
                <a:latin typeface="+mn-lt"/>
              </a:rPr>
              <a:t>3</a:t>
            </a:r>
            <a:endParaRPr lang="en-US" sz="1600" i="1" dirty="0">
              <a:latin typeface="+mn-lt"/>
            </a:endParaRPr>
          </a:p>
        </p:txBody>
      </p:sp>
      <p:sp>
        <p:nvSpPr>
          <p:cNvPr id="41" name="TextBox 40"/>
          <p:cNvSpPr txBox="1"/>
          <p:nvPr/>
        </p:nvSpPr>
        <p:spPr>
          <a:xfrm>
            <a:off x="957024" y="2527500"/>
            <a:ext cx="177795" cy="246221"/>
          </a:xfrm>
          <a:prstGeom prst="rect">
            <a:avLst/>
          </a:prstGeom>
          <a:noFill/>
        </p:spPr>
        <p:txBody>
          <a:bodyPr wrap="none" lIns="0" tIns="0" rIns="0" bIns="0" rtlCol="0" anchor="ctr">
            <a:spAutoFit/>
          </a:bodyPr>
          <a:lstStyle/>
          <a:p>
            <a:pPr algn="ctr"/>
            <a:r>
              <a:rPr lang="en-US" sz="1600" dirty="0" smtClean="0">
                <a:latin typeface="+mn-lt"/>
              </a:rPr>
              <a:t>6</a:t>
            </a:r>
            <a:endParaRPr lang="en-US" sz="1600" i="1" dirty="0">
              <a:latin typeface="+mn-lt"/>
            </a:endParaRPr>
          </a:p>
        </p:txBody>
      </p:sp>
      <p:sp>
        <p:nvSpPr>
          <p:cNvPr id="42" name="TextBox 41"/>
          <p:cNvSpPr txBox="1"/>
          <p:nvPr/>
        </p:nvSpPr>
        <p:spPr>
          <a:xfrm>
            <a:off x="1112801" y="2847334"/>
            <a:ext cx="177795" cy="246221"/>
          </a:xfrm>
          <a:prstGeom prst="rect">
            <a:avLst/>
          </a:prstGeom>
          <a:noFill/>
        </p:spPr>
        <p:txBody>
          <a:bodyPr wrap="none" lIns="0" tIns="0" rIns="0" bIns="0" rtlCol="0" anchor="ctr">
            <a:spAutoFit/>
          </a:bodyPr>
          <a:lstStyle/>
          <a:p>
            <a:pPr algn="ctr"/>
            <a:r>
              <a:rPr lang="en-US" sz="1600" dirty="0" smtClean="0">
                <a:latin typeface="+mn-lt"/>
              </a:rPr>
              <a:t>5</a:t>
            </a:r>
            <a:endParaRPr lang="en-US" sz="1600" i="1" dirty="0">
              <a:latin typeface="+mn-lt"/>
            </a:endParaRPr>
          </a:p>
        </p:txBody>
      </p:sp>
      <p:sp>
        <p:nvSpPr>
          <p:cNvPr id="43" name="TextBox 42"/>
          <p:cNvSpPr txBox="1"/>
          <p:nvPr/>
        </p:nvSpPr>
        <p:spPr>
          <a:xfrm>
            <a:off x="1128474" y="2178250"/>
            <a:ext cx="177795" cy="246221"/>
          </a:xfrm>
          <a:prstGeom prst="rect">
            <a:avLst/>
          </a:prstGeom>
          <a:noFill/>
        </p:spPr>
        <p:txBody>
          <a:bodyPr wrap="none" lIns="0" tIns="0" rIns="0" bIns="0" rtlCol="0" anchor="ctr">
            <a:spAutoFit/>
          </a:bodyPr>
          <a:lstStyle/>
          <a:p>
            <a:pPr algn="ctr"/>
            <a:r>
              <a:rPr lang="en-US" sz="1600" dirty="0" smtClean="0">
                <a:latin typeface="+mn-lt"/>
              </a:rPr>
              <a:t>7</a:t>
            </a:r>
            <a:endParaRPr lang="en-US" sz="1600" i="1" dirty="0">
              <a:latin typeface="+mn-lt"/>
            </a:endParaRPr>
          </a:p>
        </p:txBody>
      </p:sp>
      <p:sp>
        <p:nvSpPr>
          <p:cNvPr id="44" name="Arc 43"/>
          <p:cNvSpPr/>
          <p:nvPr/>
        </p:nvSpPr>
        <p:spPr bwMode="auto">
          <a:xfrm>
            <a:off x="815959" y="1959741"/>
            <a:ext cx="1390650" cy="1374310"/>
          </a:xfrm>
          <a:prstGeom prst="arc">
            <a:avLst>
              <a:gd name="adj1" fmla="val 17419620"/>
              <a:gd name="adj2" fmla="val 3704294"/>
            </a:avLst>
          </a:prstGeom>
          <a:noFill/>
          <a:ln w="1905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47" name="Straight Arrow Connector 46"/>
          <p:cNvCxnSpPr/>
          <p:nvPr/>
        </p:nvCxnSpPr>
        <p:spPr bwMode="auto">
          <a:xfrm flipV="1">
            <a:off x="2230967" y="2641569"/>
            <a:ext cx="550402" cy="31"/>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nvGrpSpPr>
          <p:cNvPr id="48" name="Group 47"/>
          <p:cNvGrpSpPr/>
          <p:nvPr/>
        </p:nvGrpSpPr>
        <p:grpSpPr>
          <a:xfrm>
            <a:off x="2788570" y="2514827"/>
            <a:ext cx="920144" cy="246229"/>
            <a:chOff x="3481790" y="2517236"/>
            <a:chExt cx="920144" cy="246229"/>
          </a:xfrm>
        </p:grpSpPr>
        <p:sp>
          <p:nvSpPr>
            <p:cNvPr id="58" name="Rectangle 57"/>
            <p:cNvSpPr/>
            <p:nvPr/>
          </p:nvSpPr>
          <p:spPr bwMode="auto">
            <a:xfrm>
              <a:off x="3481790" y="2517236"/>
              <a:ext cx="920144" cy="24622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59" name="Rectangle 58"/>
            <p:cNvSpPr/>
            <p:nvPr/>
          </p:nvSpPr>
          <p:spPr bwMode="auto">
            <a:xfrm>
              <a:off x="3481790" y="2517236"/>
              <a:ext cx="258360" cy="246229"/>
            </a:xfrm>
            <a:prstGeom prst="rect">
              <a:avLst/>
            </a:prstGeom>
            <a:solidFill>
              <a:srgbClr val="FF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cxnSp>
        <p:nvCxnSpPr>
          <p:cNvPr id="49" name="Straight Arrow Connector 48"/>
          <p:cNvCxnSpPr/>
          <p:nvPr/>
        </p:nvCxnSpPr>
        <p:spPr bwMode="auto">
          <a:xfrm>
            <a:off x="2026693" y="3130258"/>
            <a:ext cx="357590" cy="2972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nvGrpSpPr>
          <p:cNvPr id="50" name="Group 49"/>
          <p:cNvGrpSpPr/>
          <p:nvPr/>
        </p:nvGrpSpPr>
        <p:grpSpPr>
          <a:xfrm>
            <a:off x="2390633" y="3304344"/>
            <a:ext cx="920144" cy="246229"/>
            <a:chOff x="3481790" y="2517236"/>
            <a:chExt cx="920144" cy="246229"/>
          </a:xfrm>
        </p:grpSpPr>
        <p:sp>
          <p:nvSpPr>
            <p:cNvPr id="56" name="Rectangle 55"/>
            <p:cNvSpPr/>
            <p:nvPr/>
          </p:nvSpPr>
          <p:spPr bwMode="auto">
            <a:xfrm>
              <a:off x="3481790" y="2517236"/>
              <a:ext cx="920144" cy="24622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57" name="Rectangle 56"/>
            <p:cNvSpPr/>
            <p:nvPr/>
          </p:nvSpPr>
          <p:spPr bwMode="auto">
            <a:xfrm>
              <a:off x="3481790" y="2517236"/>
              <a:ext cx="258360" cy="246229"/>
            </a:xfrm>
            <a:prstGeom prst="rect">
              <a:avLst/>
            </a:prstGeom>
            <a:solidFill>
              <a:srgbClr val="FF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cxnSp>
        <p:nvCxnSpPr>
          <p:cNvPr id="51" name="Straight Connector 50"/>
          <p:cNvCxnSpPr/>
          <p:nvPr/>
        </p:nvCxnSpPr>
        <p:spPr bwMode="auto">
          <a:xfrm flipV="1">
            <a:off x="2031984" y="2270891"/>
            <a:ext cx="177800" cy="9842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2" name="Straight Connector 51"/>
          <p:cNvCxnSpPr/>
          <p:nvPr/>
        </p:nvCxnSpPr>
        <p:spPr bwMode="auto">
          <a:xfrm flipV="1">
            <a:off x="1711309" y="1902591"/>
            <a:ext cx="85725" cy="1968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3" name="Straight Connector 52"/>
          <p:cNvCxnSpPr/>
          <p:nvPr/>
        </p:nvCxnSpPr>
        <p:spPr bwMode="auto">
          <a:xfrm>
            <a:off x="2054209" y="2890016"/>
            <a:ext cx="180975" cy="9842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4" name="Straight Connector 53"/>
          <p:cNvCxnSpPr/>
          <p:nvPr/>
        </p:nvCxnSpPr>
        <p:spPr bwMode="auto">
          <a:xfrm>
            <a:off x="1778000" y="3162300"/>
            <a:ext cx="103604" cy="17856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3" name="Straight Arrow Connector 62"/>
          <p:cNvCxnSpPr>
            <a:endCxn id="66" idx="1"/>
          </p:cNvCxnSpPr>
          <p:nvPr/>
        </p:nvCxnSpPr>
        <p:spPr bwMode="auto">
          <a:xfrm flipV="1">
            <a:off x="1973775" y="1918275"/>
            <a:ext cx="438024" cy="215033"/>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nvGrpSpPr>
          <p:cNvPr id="64" name="Group 63"/>
          <p:cNvGrpSpPr/>
          <p:nvPr/>
        </p:nvGrpSpPr>
        <p:grpSpPr>
          <a:xfrm>
            <a:off x="2411799" y="1795160"/>
            <a:ext cx="920144" cy="246229"/>
            <a:chOff x="3481790" y="2517236"/>
            <a:chExt cx="920144" cy="246229"/>
          </a:xfrm>
        </p:grpSpPr>
        <p:sp>
          <p:nvSpPr>
            <p:cNvPr id="65" name="Rectangle 64"/>
            <p:cNvSpPr/>
            <p:nvPr/>
          </p:nvSpPr>
          <p:spPr bwMode="auto">
            <a:xfrm>
              <a:off x="3481790" y="2517236"/>
              <a:ext cx="920144" cy="24622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66" name="Rectangle 65"/>
            <p:cNvSpPr/>
            <p:nvPr/>
          </p:nvSpPr>
          <p:spPr bwMode="auto">
            <a:xfrm>
              <a:off x="3481790" y="2517236"/>
              <a:ext cx="258360" cy="246229"/>
            </a:xfrm>
            <a:prstGeom prst="rect">
              <a:avLst/>
            </a:prstGeom>
            <a:solidFill>
              <a:srgbClr val="FF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sp>
        <p:nvSpPr>
          <p:cNvPr id="70" name="TextBox 69"/>
          <p:cNvSpPr txBox="1"/>
          <p:nvPr/>
        </p:nvSpPr>
        <p:spPr>
          <a:xfrm>
            <a:off x="4145614" y="2307524"/>
            <a:ext cx="936154" cy="738664"/>
          </a:xfrm>
          <a:prstGeom prst="rect">
            <a:avLst/>
          </a:prstGeom>
          <a:noFill/>
        </p:spPr>
        <p:txBody>
          <a:bodyPr wrap="none" lIns="0" tIns="0" rIns="0" bIns="0" rtlCol="0" anchor="ctr">
            <a:spAutoFit/>
          </a:bodyPr>
          <a:lstStyle/>
          <a:p>
            <a:pPr algn="ctr"/>
            <a:r>
              <a:rPr lang="en-US" sz="1600" dirty="0" smtClean="0">
                <a:latin typeface="+mn-lt"/>
              </a:rPr>
              <a:t>copies of</a:t>
            </a:r>
            <a:br>
              <a:rPr lang="en-US" sz="1600" dirty="0" smtClean="0">
                <a:latin typeface="+mn-lt"/>
              </a:rPr>
            </a:br>
            <a:r>
              <a:rPr lang="en-US" sz="1600" dirty="0" err="1" smtClean="0">
                <a:latin typeface="+mn-lt"/>
              </a:rPr>
              <a:t>unacked</a:t>
            </a:r>
            <a:r>
              <a:rPr lang="en-US" sz="1600" dirty="0" smtClean="0">
                <a:latin typeface="+mn-lt"/>
              </a:rPr>
              <a:t/>
            </a:r>
            <a:br>
              <a:rPr lang="en-US" sz="1600" dirty="0" smtClean="0">
                <a:latin typeface="+mn-lt"/>
              </a:rPr>
            </a:br>
            <a:r>
              <a:rPr lang="en-US" sz="1600" dirty="0" smtClean="0">
                <a:latin typeface="+mn-lt"/>
              </a:rPr>
              <a:t>packets</a:t>
            </a:r>
            <a:endParaRPr lang="en-US" sz="1600" i="1" dirty="0">
              <a:latin typeface="+mn-lt"/>
            </a:endParaRPr>
          </a:p>
        </p:txBody>
      </p:sp>
      <p:sp>
        <p:nvSpPr>
          <p:cNvPr id="71" name="Right Brace 70"/>
          <p:cNvSpPr/>
          <p:nvPr/>
        </p:nvSpPr>
        <p:spPr bwMode="auto">
          <a:xfrm>
            <a:off x="3905250" y="1758950"/>
            <a:ext cx="190500" cy="184785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72" name="TextBox 71"/>
          <p:cNvSpPr txBox="1"/>
          <p:nvPr/>
        </p:nvSpPr>
        <p:spPr>
          <a:xfrm>
            <a:off x="1359996" y="3804695"/>
            <a:ext cx="1668688" cy="246221"/>
          </a:xfrm>
          <a:prstGeom prst="rect">
            <a:avLst/>
          </a:prstGeom>
          <a:noFill/>
        </p:spPr>
        <p:txBody>
          <a:bodyPr wrap="none" lIns="0" tIns="0" rIns="0" bIns="0" rtlCol="0" anchor="ctr">
            <a:spAutoFit/>
          </a:bodyPr>
          <a:lstStyle/>
          <a:p>
            <a:pPr algn="ctr"/>
            <a:r>
              <a:rPr lang="en-US" sz="1600" dirty="0" smtClean="0">
                <a:latin typeface="+mn-lt"/>
              </a:rPr>
              <a:t>ready to send 4</a:t>
            </a:r>
            <a:endParaRPr lang="en-US" sz="1600" i="1" dirty="0">
              <a:latin typeface="+mn-lt"/>
            </a:endParaRPr>
          </a:p>
        </p:txBody>
      </p:sp>
      <p:cxnSp>
        <p:nvCxnSpPr>
          <p:cNvPr id="73" name="Straight Arrow Connector 72"/>
          <p:cNvCxnSpPr>
            <a:endCxn id="60" idx="4"/>
          </p:cNvCxnSpPr>
          <p:nvPr/>
        </p:nvCxnSpPr>
        <p:spPr bwMode="auto">
          <a:xfrm flipH="1" flipV="1">
            <a:off x="1520571" y="3434542"/>
            <a:ext cx="136779" cy="39450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5" name="Content Placeholder 6"/>
          <p:cNvSpPr txBox="1">
            <a:spLocks/>
          </p:cNvSpPr>
          <p:nvPr/>
        </p:nvSpPr>
        <p:spPr bwMode="auto">
          <a:xfrm>
            <a:off x="5081768" y="1717856"/>
            <a:ext cx="4849632" cy="6054543"/>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noAutofit/>
          </a:bodyPr>
          <a:lstStyle>
            <a:lvl1pPr marL="290513" indent="-290513"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568325" indent="-223838"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860425" indent="-225425" algn="l" defTabSz="1019175" rtl="0" eaLnBrk="0" fontAlgn="base" hangingPunct="0">
              <a:spcBef>
                <a:spcPct val="20000"/>
              </a:spcBef>
              <a:spcAft>
                <a:spcPct val="0"/>
              </a:spcAft>
              <a:buChar char="•"/>
              <a:defRPr sz="2000">
                <a:solidFill>
                  <a:schemeClr val="tx1"/>
                </a:solidFill>
                <a:latin typeface="+mn-lt"/>
                <a:ea typeface="+mn-ea"/>
              </a:defRPr>
            </a:lvl3pPr>
            <a:lvl4pPr marL="1084263" indent="-171450" algn="l" defTabSz="1019175" rtl="0" eaLnBrk="0" fontAlgn="base" hangingPunct="0">
              <a:spcBef>
                <a:spcPct val="20000"/>
              </a:spcBef>
              <a:spcAft>
                <a:spcPct val="0"/>
              </a:spcAft>
              <a:buChar char="–"/>
              <a:defRPr>
                <a:solidFill>
                  <a:schemeClr val="tx1"/>
                </a:solidFill>
                <a:latin typeface="+mn-lt"/>
                <a:ea typeface="+mn-ea"/>
              </a:defRPr>
            </a:lvl4pPr>
            <a:lvl5pPr marL="1309688" indent="-17145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a:lstStyle>
          <a:p>
            <a:r>
              <a:rPr lang="en-US" sz="2400" kern="0" dirty="0" smtClean="0"/>
              <a:t>How big should </a:t>
            </a:r>
            <a:r>
              <a:rPr lang="en-US" sz="2400" i="1" kern="0" dirty="0"/>
              <a:t>S</a:t>
            </a:r>
            <a:r>
              <a:rPr lang="en-US" sz="2400" kern="0" dirty="0" smtClean="0"/>
              <a:t> be?</a:t>
            </a:r>
          </a:p>
          <a:p>
            <a:r>
              <a:rPr lang="en-US" altLang="zh-CN" sz="2400" dirty="0" smtClean="0">
                <a:ea typeface="宋体" pitchFamily="2" charset="-122"/>
              </a:rPr>
              <a:t>Obviously</a:t>
            </a:r>
            <a:r>
              <a:rPr lang="en-US" altLang="zh-CN" sz="2400" dirty="0">
                <a:ea typeface="宋体" pitchFamily="2" charset="-122"/>
              </a:rPr>
              <a:t>) </a:t>
            </a:r>
            <a:r>
              <a:rPr lang="en-US" altLang="zh-CN" sz="2400" i="1" dirty="0">
                <a:latin typeface="Times New Roman" panose="02020603050405020304" pitchFamily="18" charset="0"/>
                <a:ea typeface="宋体" pitchFamily="2" charset="-122"/>
                <a:cs typeface="Times New Roman" panose="02020603050405020304" pitchFamily="18" charset="0"/>
              </a:rPr>
              <a:t>S</a:t>
            </a:r>
            <a:r>
              <a:rPr lang="en-US" altLang="zh-CN" sz="2400" dirty="0" smtClean="0">
                <a:latin typeface="Times New Roman" panose="02020603050405020304" pitchFamily="18" charset="0"/>
                <a:ea typeface="宋体" pitchFamily="2" charset="-122"/>
                <a:cs typeface="Times New Roman" panose="02020603050405020304" pitchFamily="18" charset="0"/>
              </a:rPr>
              <a:t> ≥ </a:t>
            </a:r>
            <a:r>
              <a:rPr lang="en-US" altLang="zh-CN" sz="2400" i="1" dirty="0" smtClean="0">
                <a:latin typeface="Times New Roman" panose="02020603050405020304" pitchFamily="18" charset="0"/>
                <a:ea typeface="宋体" pitchFamily="2" charset="-122"/>
                <a:cs typeface="Times New Roman" panose="02020603050405020304" pitchFamily="18" charset="0"/>
              </a:rPr>
              <a:t>SWS</a:t>
            </a:r>
          </a:p>
          <a:p>
            <a:pPr lvl="1"/>
            <a:r>
              <a:rPr lang="en-US" altLang="zh-CN" sz="2000" dirty="0" smtClean="0">
                <a:ea typeface="宋体" pitchFamily="2" charset="-122"/>
              </a:rPr>
              <a:t>Suppose </a:t>
            </a:r>
            <a:r>
              <a:rPr lang="en-US" altLang="zh-CN" sz="2000" i="1" dirty="0">
                <a:latin typeface="Times New Roman" panose="02020603050405020304" pitchFamily="18" charset="0"/>
                <a:ea typeface="宋体" pitchFamily="2" charset="-122"/>
                <a:cs typeface="Times New Roman" panose="02020603050405020304" pitchFamily="18" charset="0"/>
              </a:rPr>
              <a:t>S</a:t>
            </a:r>
            <a:r>
              <a:rPr lang="en-US" altLang="zh-CN" sz="2000" dirty="0" smtClean="0">
                <a:latin typeface="Times New Roman" panose="02020603050405020304" pitchFamily="18" charset="0"/>
                <a:ea typeface="宋体" pitchFamily="2" charset="-122"/>
                <a:cs typeface="Times New Roman" panose="02020603050405020304" pitchFamily="18" charset="0"/>
              </a:rPr>
              <a:t>=4</a:t>
            </a:r>
            <a:r>
              <a:rPr lang="en-US" altLang="zh-CN" sz="2000" dirty="0" smtClean="0">
                <a:ea typeface="宋体" pitchFamily="2" charset="-122"/>
              </a:rPr>
              <a:t> (Seq</a:t>
            </a:r>
            <a:r>
              <a:rPr lang="en-US" altLang="zh-CN" sz="2000" dirty="0">
                <a:ea typeface="宋体" pitchFamily="2" charset="-122"/>
              </a:rPr>
              <a:t>. Num. field </a:t>
            </a:r>
            <a:r>
              <a:rPr lang="en-US" altLang="zh-CN" sz="2000" dirty="0">
                <a:latin typeface="Times New Roman" pitchFamily="18" charset="0"/>
                <a:ea typeface="宋体" pitchFamily="2" charset="-122"/>
                <a:cs typeface="Times New Roman" pitchFamily="18" charset="0"/>
              </a:rPr>
              <a:t>{0,…,3</a:t>
            </a:r>
            <a:r>
              <a:rPr lang="en-US" altLang="zh-CN" sz="2000" dirty="0" smtClean="0">
                <a:latin typeface="Times New Roman" pitchFamily="18" charset="0"/>
                <a:ea typeface="宋体" pitchFamily="2" charset="-122"/>
                <a:cs typeface="Times New Roman" pitchFamily="18" charset="0"/>
              </a:rPr>
              <a:t>}</a:t>
            </a:r>
            <a:r>
              <a:rPr lang="en-US" altLang="zh-CN" sz="2000" dirty="0" smtClean="0">
                <a:ea typeface="宋体" pitchFamily="2" charset="-122"/>
                <a:cs typeface="Times New Roman" pitchFamily="18" charset="0"/>
              </a:rPr>
              <a:t>) and </a:t>
            </a:r>
            <a:r>
              <a:rPr lang="en-US" altLang="zh-CN" sz="2000" i="1" dirty="0" smtClean="0">
                <a:latin typeface="Times New Roman" panose="02020603050405020304" pitchFamily="18" charset="0"/>
                <a:ea typeface="宋体" pitchFamily="2" charset="-122"/>
                <a:cs typeface="Times New Roman" panose="02020603050405020304" pitchFamily="18" charset="0"/>
              </a:rPr>
              <a:t>SWS</a:t>
            </a:r>
            <a:r>
              <a:rPr lang="en-US" altLang="zh-CN" sz="2000" dirty="0" smtClean="0">
                <a:latin typeface="Times New Roman" panose="02020603050405020304" pitchFamily="18" charset="0"/>
                <a:ea typeface="宋体" pitchFamily="2" charset="-122"/>
                <a:cs typeface="Times New Roman" panose="02020603050405020304" pitchFamily="18" charset="0"/>
              </a:rPr>
              <a:t> </a:t>
            </a:r>
            <a:r>
              <a:rPr lang="en-US" altLang="zh-CN" sz="2000" dirty="0">
                <a:latin typeface="Times New Roman" panose="02020603050405020304" pitchFamily="18" charset="0"/>
                <a:ea typeface="宋体" pitchFamily="2" charset="-122"/>
                <a:cs typeface="Times New Roman" panose="02020603050405020304" pitchFamily="18" charset="0"/>
              </a:rPr>
              <a:t>=</a:t>
            </a:r>
            <a:r>
              <a:rPr lang="en-US" altLang="zh-CN" sz="1800" dirty="0">
                <a:latin typeface="Times New Roman" panose="02020603050405020304" pitchFamily="18" charset="0"/>
                <a:ea typeface="宋体" pitchFamily="2" charset="-122"/>
                <a:cs typeface="Times New Roman" panose="02020603050405020304" pitchFamily="18" charset="0"/>
              </a:rPr>
              <a:t> </a:t>
            </a:r>
            <a:r>
              <a:rPr lang="en-US" altLang="zh-CN" sz="2000" dirty="0" smtClean="0">
                <a:latin typeface="Times New Roman" panose="02020603050405020304" pitchFamily="18" charset="0"/>
                <a:ea typeface="宋体" pitchFamily="2" charset="-122"/>
                <a:cs typeface="Times New Roman" panose="02020603050405020304" pitchFamily="18" charset="0"/>
              </a:rPr>
              <a:t>4</a:t>
            </a:r>
          </a:p>
          <a:p>
            <a:pPr lvl="2"/>
            <a:r>
              <a:rPr lang="en-US" altLang="zh-CN" dirty="0" smtClean="0">
                <a:ea typeface="宋体" pitchFamily="2" charset="-122"/>
              </a:rPr>
              <a:t>Sender </a:t>
            </a:r>
            <a:r>
              <a:rPr lang="en-US" altLang="zh-CN" dirty="0">
                <a:ea typeface="宋体" pitchFamily="2" charset="-122"/>
              </a:rPr>
              <a:t>transmit frames </a:t>
            </a:r>
            <a:r>
              <a:rPr lang="en-US" altLang="zh-CN" dirty="0">
                <a:latin typeface="Times New Roman" pitchFamily="18" charset="0"/>
                <a:ea typeface="宋体" pitchFamily="2" charset="-122"/>
                <a:cs typeface="Times New Roman" pitchFamily="18" charset="0"/>
              </a:rPr>
              <a:t>0,…,</a:t>
            </a:r>
            <a:r>
              <a:rPr lang="en-US" altLang="zh-CN" dirty="0" smtClean="0">
                <a:latin typeface="Times New Roman" pitchFamily="18" charset="0"/>
                <a:ea typeface="宋体" pitchFamily="2" charset="-122"/>
                <a:cs typeface="Times New Roman" pitchFamily="18" charset="0"/>
              </a:rPr>
              <a:t>3</a:t>
            </a:r>
          </a:p>
          <a:p>
            <a:pPr lvl="2"/>
            <a:r>
              <a:rPr lang="en-US" altLang="zh-CN" dirty="0" smtClean="0">
                <a:ea typeface="宋体" pitchFamily="2" charset="-122"/>
              </a:rPr>
              <a:t>Arrive </a:t>
            </a:r>
            <a:r>
              <a:rPr lang="en-US" altLang="zh-CN" dirty="0">
                <a:ea typeface="宋体" pitchFamily="2" charset="-122"/>
              </a:rPr>
              <a:t>successfully, but all ACKs are </a:t>
            </a:r>
            <a:r>
              <a:rPr lang="en-US" altLang="zh-CN" dirty="0" smtClean="0">
                <a:ea typeface="宋体" pitchFamily="2" charset="-122"/>
              </a:rPr>
              <a:t>lost</a:t>
            </a:r>
          </a:p>
          <a:p>
            <a:pPr lvl="2"/>
            <a:r>
              <a:rPr lang="en-US" altLang="zh-CN" dirty="0" smtClean="0">
                <a:ea typeface="宋体" pitchFamily="2" charset="-122"/>
              </a:rPr>
              <a:t>Sender </a:t>
            </a:r>
            <a:r>
              <a:rPr lang="en-US" altLang="zh-CN" dirty="0">
                <a:ea typeface="宋体" pitchFamily="2" charset="-122"/>
              </a:rPr>
              <a:t>retransmits </a:t>
            </a:r>
            <a:r>
              <a:rPr lang="en-US" altLang="zh-CN" dirty="0">
                <a:latin typeface="Times New Roman" pitchFamily="18" charset="0"/>
                <a:ea typeface="宋体" pitchFamily="2" charset="-122"/>
                <a:cs typeface="Times New Roman" pitchFamily="18" charset="0"/>
              </a:rPr>
              <a:t>0,…,3 </a:t>
            </a:r>
            <a:r>
              <a:rPr lang="en-US" altLang="zh-CN" dirty="0">
                <a:ea typeface="宋体" pitchFamily="2" charset="-122"/>
                <a:cs typeface="Times New Roman" pitchFamily="18" charset="0"/>
              </a:rPr>
              <a:t>(after </a:t>
            </a:r>
            <a:r>
              <a:rPr lang="en-US" altLang="zh-CN" dirty="0" smtClean="0">
                <a:ea typeface="宋体" pitchFamily="2" charset="-122"/>
                <a:cs typeface="Times New Roman" pitchFamily="18" charset="0"/>
              </a:rPr>
              <a:t>timeout)</a:t>
            </a:r>
          </a:p>
          <a:p>
            <a:pPr lvl="2"/>
            <a:r>
              <a:rPr lang="en-US" altLang="zh-CN" dirty="0" smtClean="0">
                <a:ea typeface="宋体" pitchFamily="2" charset="-122"/>
              </a:rPr>
              <a:t>Receiver </a:t>
            </a:r>
            <a:r>
              <a:rPr lang="en-US" altLang="zh-CN" dirty="0">
                <a:ea typeface="宋体" pitchFamily="2" charset="-122"/>
              </a:rPr>
              <a:t>expects </a:t>
            </a:r>
            <a:r>
              <a:rPr lang="en-US" altLang="zh-CN" b="1" dirty="0">
                <a:ea typeface="宋体" pitchFamily="2" charset="-122"/>
              </a:rPr>
              <a:t>new </a:t>
            </a:r>
            <a:r>
              <a:rPr lang="en-US" altLang="zh-CN" dirty="0">
                <a:latin typeface="Times New Roman" pitchFamily="18" charset="0"/>
                <a:ea typeface="宋体" pitchFamily="2" charset="-122"/>
                <a:cs typeface="Times New Roman" pitchFamily="18" charset="0"/>
              </a:rPr>
              <a:t>0,…,3</a:t>
            </a:r>
            <a:r>
              <a:rPr lang="en-US" altLang="zh-CN" dirty="0">
                <a:ea typeface="宋体" pitchFamily="2" charset="-122"/>
              </a:rPr>
              <a:t>, gets second incarnation of </a:t>
            </a:r>
            <a:r>
              <a:rPr lang="en-US" altLang="zh-CN" b="1" dirty="0">
                <a:ea typeface="宋体" pitchFamily="2" charset="-122"/>
              </a:rPr>
              <a:t>old</a:t>
            </a:r>
            <a:r>
              <a:rPr lang="en-US" altLang="zh-CN" dirty="0">
                <a:ea typeface="宋体" pitchFamily="2" charset="-122"/>
              </a:rPr>
              <a:t> </a:t>
            </a:r>
            <a:r>
              <a:rPr lang="en-US" altLang="zh-CN" dirty="0">
                <a:latin typeface="Times New Roman" pitchFamily="18" charset="0"/>
                <a:ea typeface="宋体" pitchFamily="2" charset="-122"/>
                <a:cs typeface="Times New Roman" pitchFamily="18" charset="0"/>
              </a:rPr>
              <a:t>0,…,3</a:t>
            </a:r>
            <a:r>
              <a:rPr lang="en-US" altLang="zh-CN" dirty="0">
                <a:ea typeface="宋体" pitchFamily="2" charset="-122"/>
              </a:rPr>
              <a:t>, incorrectly accepts as </a:t>
            </a:r>
            <a:r>
              <a:rPr lang="en-US" altLang="zh-CN" dirty="0" smtClean="0">
                <a:ea typeface="宋体" pitchFamily="2" charset="-122"/>
              </a:rPr>
              <a:t>new</a:t>
            </a:r>
          </a:p>
          <a:p>
            <a:pPr lvl="4"/>
            <a:endParaRPr lang="en-US" altLang="zh-CN" sz="100" b="1" dirty="0">
              <a:ea typeface="宋体" pitchFamily="2" charset="-122"/>
            </a:endParaRPr>
          </a:p>
          <a:p>
            <a:pPr eaLnBrk="1" latinLnBrk="1" hangingPunct="1"/>
            <a:r>
              <a:rPr lang="en-US" altLang="zh-CN" sz="2400" dirty="0">
                <a:ea typeface="宋体" pitchFamily="2" charset="-122"/>
              </a:rPr>
              <a:t>In general, </a:t>
            </a:r>
            <a:r>
              <a:rPr lang="en-US" altLang="zh-CN" sz="2400" dirty="0" smtClean="0">
                <a:ea typeface="宋体" pitchFamily="2" charset="-122"/>
              </a:rPr>
              <a:t>we need</a:t>
            </a:r>
          </a:p>
          <a:p>
            <a:pPr lvl="1" eaLnBrk="1" latinLnBrk="1" hangingPunct="1"/>
            <a:r>
              <a:rPr lang="en-US" altLang="zh-CN" sz="2000" i="1" dirty="0">
                <a:latin typeface="Times New Roman" panose="02020603050405020304" pitchFamily="18" charset="0"/>
                <a:ea typeface="宋体" pitchFamily="2" charset="-122"/>
                <a:cs typeface="Times New Roman" panose="02020603050405020304" pitchFamily="18" charset="0"/>
              </a:rPr>
              <a:t>S</a:t>
            </a:r>
            <a:r>
              <a:rPr lang="en-US" altLang="zh-CN" sz="2000" i="1" dirty="0" smtClean="0">
                <a:latin typeface="Times New Roman" panose="02020603050405020304" pitchFamily="18" charset="0"/>
                <a:ea typeface="宋体" pitchFamily="2" charset="-122"/>
                <a:cs typeface="Times New Roman" panose="02020603050405020304" pitchFamily="18" charset="0"/>
              </a:rPr>
              <a:t> </a:t>
            </a:r>
            <a:r>
              <a:rPr lang="en-US" altLang="zh-CN" sz="2000" dirty="0" smtClean="0">
                <a:latin typeface="Times New Roman" panose="02020603050405020304" pitchFamily="18" charset="0"/>
                <a:ea typeface="宋体" pitchFamily="2" charset="-122"/>
                <a:cs typeface="Times New Roman" panose="02020603050405020304" pitchFamily="18" charset="0"/>
              </a:rPr>
              <a:t>≥ </a:t>
            </a:r>
            <a:r>
              <a:rPr lang="en-US" altLang="zh-CN" sz="2000" i="1" dirty="0" smtClean="0">
                <a:latin typeface="Times New Roman" panose="02020603050405020304" pitchFamily="18" charset="0"/>
                <a:ea typeface="宋体" pitchFamily="2" charset="-122"/>
                <a:cs typeface="Times New Roman" panose="02020603050405020304" pitchFamily="18" charset="0"/>
              </a:rPr>
              <a:t>RWS</a:t>
            </a:r>
            <a:r>
              <a:rPr lang="en-US" altLang="zh-CN" sz="2000" dirty="0" smtClean="0">
                <a:latin typeface="Times New Roman" panose="02020603050405020304" pitchFamily="18" charset="0"/>
                <a:ea typeface="宋体" pitchFamily="2" charset="-122"/>
                <a:cs typeface="Times New Roman" panose="02020603050405020304" pitchFamily="18" charset="0"/>
              </a:rPr>
              <a:t> </a:t>
            </a:r>
            <a:r>
              <a:rPr lang="en-US" altLang="zh-CN" sz="2000" dirty="0">
                <a:latin typeface="Times New Roman" panose="02020603050405020304" pitchFamily="18" charset="0"/>
                <a:ea typeface="宋体" pitchFamily="2" charset="-122"/>
                <a:cs typeface="Times New Roman" panose="02020603050405020304" pitchFamily="18" charset="0"/>
              </a:rPr>
              <a:t>+ </a:t>
            </a:r>
            <a:r>
              <a:rPr lang="en-US" altLang="zh-CN" sz="2000" i="1" dirty="0" smtClean="0">
                <a:latin typeface="Times New Roman" panose="02020603050405020304" pitchFamily="18" charset="0"/>
                <a:ea typeface="宋体" pitchFamily="2" charset="-122"/>
                <a:cs typeface="Times New Roman" panose="02020603050405020304" pitchFamily="18" charset="0"/>
              </a:rPr>
              <a:t>SWS</a:t>
            </a:r>
            <a:endParaRPr lang="en-US" altLang="zh-CN" sz="2000" baseline="30000" dirty="0">
              <a:latin typeface="Times New Roman" panose="02020603050405020304" pitchFamily="18" charset="0"/>
              <a:ea typeface="宋体" pitchFamily="2" charset="-122"/>
              <a:cs typeface="Times New Roman" panose="02020603050405020304" pitchFamily="18" charset="0"/>
            </a:endParaRPr>
          </a:p>
        </p:txBody>
      </p:sp>
    </p:spTree>
    <p:extLst>
      <p:ext uri="{BB962C8B-B14F-4D97-AF65-F5344CB8AC3E}">
        <p14:creationId xmlns="" xmlns:p14="http://schemas.microsoft.com/office/powerpoint/2010/main" val="25726001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Go-Back-</a:t>
            </a:r>
            <a:r>
              <a:rPr lang="en-US" i="1" dirty="0" smtClean="0"/>
              <a:t>N</a:t>
            </a:r>
            <a:r>
              <a:rPr lang="en-US" dirty="0" smtClean="0"/>
              <a:t> State Machines</a:t>
            </a:r>
            <a:endParaRPr lang="en-US" dirty="0"/>
          </a:p>
        </p:txBody>
      </p:sp>
      <p:sp>
        <p:nvSpPr>
          <p:cNvPr id="5" name="Slide Number Placeholder 4"/>
          <p:cNvSpPr>
            <a:spLocks noGrp="1"/>
          </p:cNvSpPr>
          <p:nvPr>
            <p:ph type="sldNum" sz="quarter" idx="10"/>
          </p:nvPr>
        </p:nvSpPr>
        <p:spPr/>
        <p:txBody>
          <a:bodyPr/>
          <a:lstStyle/>
          <a:p>
            <a:fld id="{CAA77503-7BDB-B54F-9367-5E17C192C244}" type="slidenum">
              <a:rPr lang="en-US" smtClean="0"/>
              <a:pPr/>
              <a:t>7</a:t>
            </a:fld>
            <a:endParaRPr lang="en-US"/>
          </a:p>
        </p:txBody>
      </p:sp>
      <p:sp>
        <p:nvSpPr>
          <p:cNvPr id="34" name="TextBox 33"/>
          <p:cNvSpPr txBox="1"/>
          <p:nvPr/>
        </p:nvSpPr>
        <p:spPr>
          <a:xfrm>
            <a:off x="198022" y="2065137"/>
            <a:ext cx="3344706" cy="307777"/>
          </a:xfrm>
          <a:prstGeom prst="rect">
            <a:avLst/>
          </a:prstGeom>
          <a:noFill/>
        </p:spPr>
        <p:txBody>
          <a:bodyPr wrap="none" lIns="0" tIns="0" rIns="0" bIns="0" rtlCol="0" anchor="ctr">
            <a:spAutoFit/>
          </a:bodyPr>
          <a:lstStyle/>
          <a:p>
            <a:pPr algn="l"/>
            <a:r>
              <a:rPr lang="en-US" sz="2000" i="1" dirty="0" smtClean="0">
                <a:latin typeface="+mn-lt"/>
              </a:rPr>
              <a:t>Receiver </a:t>
            </a:r>
            <a:r>
              <a:rPr lang="en-US" sz="2000" dirty="0" smtClean="0">
                <a:latin typeface="+mn-lt"/>
              </a:rPr>
              <a:t>(start in state 0)</a:t>
            </a:r>
            <a:endParaRPr lang="en-US" sz="2000" dirty="0">
              <a:latin typeface="+mn-lt"/>
            </a:endParaRPr>
          </a:p>
        </p:txBody>
      </p:sp>
      <p:sp>
        <p:nvSpPr>
          <p:cNvPr id="48" name="TextBox 47"/>
          <p:cNvSpPr txBox="1"/>
          <p:nvPr/>
        </p:nvSpPr>
        <p:spPr>
          <a:xfrm>
            <a:off x="258270" y="4498387"/>
            <a:ext cx="2971208" cy="307777"/>
          </a:xfrm>
          <a:prstGeom prst="rect">
            <a:avLst/>
          </a:prstGeom>
          <a:noFill/>
        </p:spPr>
        <p:txBody>
          <a:bodyPr wrap="none" lIns="0" tIns="0" rIns="0" bIns="0" rtlCol="0" anchor="ctr">
            <a:spAutoFit/>
          </a:bodyPr>
          <a:lstStyle/>
          <a:p>
            <a:pPr algn="l"/>
            <a:r>
              <a:rPr lang="en-US" sz="2000" i="1" dirty="0" smtClean="0">
                <a:latin typeface="+mn-lt"/>
              </a:rPr>
              <a:t>Sender </a:t>
            </a:r>
            <a:r>
              <a:rPr lang="en-US" sz="2000" dirty="0" smtClean="0">
                <a:latin typeface="+mn-lt"/>
              </a:rPr>
              <a:t>(start in (0,0))</a:t>
            </a:r>
            <a:endParaRPr lang="en-US" sz="2000" i="1" dirty="0">
              <a:latin typeface="+mn-lt"/>
            </a:endParaRPr>
          </a:p>
        </p:txBody>
      </p:sp>
      <p:grpSp>
        <p:nvGrpSpPr>
          <p:cNvPr id="91" name="Group 90"/>
          <p:cNvGrpSpPr/>
          <p:nvPr/>
        </p:nvGrpSpPr>
        <p:grpSpPr>
          <a:xfrm>
            <a:off x="1096606" y="4331998"/>
            <a:ext cx="8529979" cy="3045187"/>
            <a:chOff x="1096606" y="4331998"/>
            <a:chExt cx="8529979" cy="3045187"/>
          </a:xfrm>
        </p:grpSpPr>
        <p:sp>
          <p:nvSpPr>
            <p:cNvPr id="37" name="Rounded Rectangle 36"/>
            <p:cNvSpPr/>
            <p:nvPr/>
          </p:nvSpPr>
          <p:spPr bwMode="auto">
            <a:xfrm>
              <a:off x="3462694" y="5721476"/>
              <a:ext cx="1384263" cy="54773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sz="1600" dirty="0" smtClean="0">
                  <a:latin typeface="+mn-lt"/>
                </a:rPr>
                <a:t>state (</a:t>
              </a:r>
              <a:r>
                <a:rPr lang="en-US" sz="1600" i="1" dirty="0" err="1" smtClean="0">
                  <a:latin typeface="+mn-lt"/>
                </a:rPr>
                <a:t>i</a:t>
              </a:r>
              <a:r>
                <a:rPr lang="en-US" sz="1600" dirty="0" err="1" smtClean="0">
                  <a:latin typeface="+mn-lt"/>
                </a:rPr>
                <a:t>,</a:t>
              </a:r>
              <a:r>
                <a:rPr lang="en-US" sz="1600" i="1" dirty="0" err="1" smtClean="0">
                  <a:latin typeface="+mn-lt"/>
                </a:rPr>
                <a:t>j</a:t>
              </a:r>
              <a:r>
                <a:rPr lang="en-US" sz="1600" dirty="0" smtClean="0">
                  <a:latin typeface="+mn-lt"/>
                </a:rPr>
                <a:t>)</a:t>
              </a:r>
              <a:endParaRPr kumimoji="0" lang="en-US" sz="1600" b="0" u="none" strike="noStrike" cap="none" normalizeH="0" baseline="0" dirty="0" smtClean="0">
                <a:ln>
                  <a:noFill/>
                </a:ln>
                <a:solidFill>
                  <a:schemeClr val="tx2"/>
                </a:solidFill>
                <a:effectLst/>
                <a:latin typeface="+mn-lt"/>
              </a:endParaRPr>
            </a:p>
          </p:txBody>
        </p:sp>
        <p:sp>
          <p:nvSpPr>
            <p:cNvPr id="38" name="TextBox 37"/>
            <p:cNvSpPr txBox="1"/>
            <p:nvPr/>
          </p:nvSpPr>
          <p:spPr>
            <a:xfrm>
              <a:off x="2416062" y="6884742"/>
              <a:ext cx="3326193" cy="492443"/>
            </a:xfrm>
            <a:prstGeom prst="rect">
              <a:avLst/>
            </a:prstGeom>
            <a:noFill/>
          </p:spPr>
          <p:txBody>
            <a:bodyPr wrap="none" lIns="0" tIns="0" rIns="0" bIns="0" rtlCol="0" anchor="ctr">
              <a:spAutoFit/>
            </a:bodyPr>
            <a:lstStyle/>
            <a:p>
              <a:pPr algn="ctr"/>
              <a:r>
                <a:rPr lang="en-US" sz="1600" dirty="0" smtClean="0">
                  <a:latin typeface="+mn-lt"/>
                </a:rPr>
                <a:t>oldest </a:t>
              </a:r>
              <a:r>
                <a:rPr lang="en-US" sz="1600" dirty="0" err="1" smtClean="0">
                  <a:latin typeface="+mn-lt"/>
                </a:rPr>
                <a:t>unacked</a:t>
              </a:r>
              <a:r>
                <a:rPr lang="en-US" sz="1600" dirty="0" smtClean="0">
                  <a:latin typeface="+mn-lt"/>
                </a:rPr>
                <a:t> packet is </a:t>
              </a:r>
              <a:r>
                <a:rPr lang="en-US" sz="1600" i="1" dirty="0" err="1" smtClean="0">
                  <a:latin typeface="+mn-lt"/>
                </a:rPr>
                <a:t>i</a:t>
              </a:r>
              <a:r>
                <a:rPr lang="en-US" sz="1600" i="1" dirty="0" smtClean="0">
                  <a:latin typeface="+mn-lt"/>
                </a:rPr>
                <a:t>,</a:t>
              </a:r>
              <a:br>
                <a:rPr lang="en-US" sz="1600" i="1" dirty="0" smtClean="0">
                  <a:latin typeface="+mn-lt"/>
                </a:rPr>
              </a:br>
              <a:r>
                <a:rPr lang="en-US" sz="1600" dirty="0" smtClean="0">
                  <a:latin typeface="+mn-lt"/>
                </a:rPr>
                <a:t>next packet to send gets </a:t>
              </a:r>
              <a:r>
                <a:rPr lang="en-US" sz="1600" dirty="0" err="1" smtClean="0">
                  <a:latin typeface="+mn-lt"/>
                </a:rPr>
                <a:t>seq#</a:t>
              </a:r>
              <a:r>
                <a:rPr lang="en-US" sz="1600" i="1" dirty="0" err="1" smtClean="0">
                  <a:latin typeface="+mn-lt"/>
                </a:rPr>
                <a:t>j</a:t>
              </a:r>
              <a:endParaRPr lang="en-US" sz="1600" i="1" dirty="0">
                <a:latin typeface="+mn-lt"/>
              </a:endParaRPr>
            </a:p>
          </p:txBody>
        </p:sp>
        <p:sp>
          <p:nvSpPr>
            <p:cNvPr id="39" name="Arc 38"/>
            <p:cNvSpPr/>
            <p:nvPr/>
          </p:nvSpPr>
          <p:spPr bwMode="auto">
            <a:xfrm flipH="1">
              <a:off x="2987214" y="5792971"/>
              <a:ext cx="625799" cy="411428"/>
            </a:xfrm>
            <a:prstGeom prst="arc">
              <a:avLst>
                <a:gd name="adj1" fmla="val 13749419"/>
                <a:gd name="adj2" fmla="val 7895254"/>
              </a:avLst>
            </a:pr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40" name="Straight Connector 39"/>
            <p:cNvCxnSpPr/>
            <p:nvPr/>
          </p:nvCxnSpPr>
          <p:spPr bwMode="auto">
            <a:xfrm>
              <a:off x="3550981" y="5003005"/>
              <a:ext cx="289002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1" name="TextBox 40"/>
            <p:cNvSpPr txBox="1"/>
            <p:nvPr/>
          </p:nvSpPr>
          <p:spPr>
            <a:xfrm>
              <a:off x="3446539" y="4729778"/>
              <a:ext cx="3094180" cy="246221"/>
            </a:xfrm>
            <a:prstGeom prst="rect">
              <a:avLst/>
            </a:prstGeom>
            <a:noFill/>
          </p:spPr>
          <p:txBody>
            <a:bodyPr wrap="none" lIns="0" tIns="0" rIns="0" bIns="0" rtlCol="0" anchor="ctr">
              <a:spAutoFit/>
            </a:bodyPr>
            <a:lstStyle/>
            <a:p>
              <a:pPr algn="ctr"/>
              <a:r>
                <a:rPr lang="en-US" sz="1600" dirty="0" smtClean="0">
                  <a:latin typeface="+mn-lt"/>
                </a:rPr>
                <a:t>packet available and </a:t>
              </a:r>
              <a:r>
                <a:rPr lang="en-US" sz="1600" i="1" dirty="0" smtClean="0">
                  <a:latin typeface="+mn-lt"/>
                </a:rPr>
                <a:t>j</a:t>
              </a:r>
              <a:r>
                <a:rPr lang="en-US" sz="1600" dirty="0" smtClean="0">
                  <a:latin typeface="+mn-lt"/>
                </a:rPr>
                <a:t>–</a:t>
              </a:r>
              <a:r>
                <a:rPr lang="en-US" sz="1600" i="1" dirty="0" err="1" smtClean="0">
                  <a:latin typeface="+mn-lt"/>
                </a:rPr>
                <a:t>i</a:t>
              </a:r>
              <a:r>
                <a:rPr lang="en-US" sz="1600" dirty="0" smtClean="0">
                  <a:latin typeface="+mn-lt"/>
                </a:rPr>
                <a:t>&lt;</a:t>
              </a:r>
              <a:r>
                <a:rPr lang="en-US" sz="1600" i="1" dirty="0" smtClean="0">
                  <a:latin typeface="+mn-lt"/>
                </a:rPr>
                <a:t>SWS</a:t>
              </a:r>
              <a:endParaRPr lang="en-US" sz="1600" i="1" dirty="0">
                <a:latin typeface="+mn-lt"/>
              </a:endParaRPr>
            </a:p>
          </p:txBody>
        </p:sp>
        <p:sp>
          <p:nvSpPr>
            <p:cNvPr id="42" name="TextBox 41"/>
            <p:cNvSpPr txBox="1"/>
            <p:nvPr/>
          </p:nvSpPr>
          <p:spPr>
            <a:xfrm>
              <a:off x="3674683" y="5004601"/>
              <a:ext cx="2592957" cy="492443"/>
            </a:xfrm>
            <a:prstGeom prst="rect">
              <a:avLst/>
            </a:prstGeom>
            <a:noFill/>
          </p:spPr>
          <p:txBody>
            <a:bodyPr wrap="none" lIns="0" tIns="0" rIns="0" bIns="0" rtlCol="0" anchor="ctr">
              <a:spAutoFit/>
            </a:bodyPr>
            <a:lstStyle/>
            <a:p>
              <a:pPr algn="ctr"/>
              <a:r>
                <a:rPr lang="en-US" sz="1600" dirty="0" smtClean="0">
                  <a:latin typeface="+mn-lt"/>
                </a:rPr>
                <a:t>send packet </a:t>
              </a:r>
              <a:r>
                <a:rPr lang="en-US" sz="1600" i="1" dirty="0" smtClean="0">
                  <a:latin typeface="+mn-lt"/>
                </a:rPr>
                <a:t>j</a:t>
              </a:r>
              <a:r>
                <a:rPr lang="en-US" sz="1600" dirty="0" smtClean="0">
                  <a:latin typeface="+mn-lt"/>
                </a:rPr>
                <a:t>, save copy,</a:t>
              </a:r>
            </a:p>
            <a:p>
              <a:pPr algn="ctr"/>
              <a:r>
                <a:rPr lang="en-US" sz="1600" dirty="0" smtClean="0">
                  <a:latin typeface="+mn-lt"/>
                </a:rPr>
                <a:t>start timer</a:t>
              </a:r>
              <a:endParaRPr lang="en-US" sz="1600" i="1" dirty="0">
                <a:latin typeface="+mn-lt"/>
              </a:endParaRPr>
            </a:p>
          </p:txBody>
        </p:sp>
        <p:cxnSp>
          <p:nvCxnSpPr>
            <p:cNvPr id="44" name="Straight Connector 43"/>
            <p:cNvCxnSpPr>
              <a:endCxn id="52" idx="1"/>
            </p:cNvCxnSpPr>
            <p:nvPr/>
          </p:nvCxnSpPr>
          <p:spPr bwMode="auto">
            <a:xfrm flipV="1">
              <a:off x="4859918" y="5072112"/>
              <a:ext cx="2008078" cy="785507"/>
            </a:xfrm>
            <a:prstGeom prst="line">
              <a:avLst/>
            </a:prstGeom>
            <a:solidFill>
              <a:schemeClr val="accent1"/>
            </a:solidFill>
            <a:ln w="12700" cap="flat" cmpd="sng" algn="ctr">
              <a:solidFill>
                <a:schemeClr val="tx1"/>
              </a:solidFill>
              <a:prstDash val="solid"/>
              <a:round/>
              <a:headEnd type="none" w="sm" len="sm"/>
              <a:tailEnd type="arrow" w="sm" len="sm"/>
            </a:ln>
            <a:effectLst/>
          </p:spPr>
        </p:cxnSp>
        <p:cxnSp>
          <p:nvCxnSpPr>
            <p:cNvPr id="49" name="Straight Arrow Connector 48"/>
            <p:cNvCxnSpPr/>
            <p:nvPr/>
          </p:nvCxnSpPr>
          <p:spPr bwMode="auto">
            <a:xfrm flipV="1">
              <a:off x="4040274" y="6129766"/>
              <a:ext cx="340121" cy="78089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2" name="Rounded Rectangle 51"/>
            <p:cNvSpPr/>
            <p:nvPr/>
          </p:nvSpPr>
          <p:spPr bwMode="auto">
            <a:xfrm>
              <a:off x="6867996" y="4798246"/>
              <a:ext cx="1384263" cy="54773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sz="1600" dirty="0" smtClean="0">
                  <a:latin typeface="+mn-lt"/>
                </a:rPr>
                <a:t>state (</a:t>
              </a:r>
              <a:r>
                <a:rPr lang="en-US" sz="1600" i="1" dirty="0" smtClean="0">
                  <a:latin typeface="+mn-lt"/>
                </a:rPr>
                <a:t>i</a:t>
              </a:r>
              <a:r>
                <a:rPr lang="en-US" sz="1600" dirty="0" smtClean="0">
                  <a:latin typeface="+mn-lt"/>
                </a:rPr>
                <a:t>,</a:t>
              </a:r>
              <a:r>
                <a:rPr lang="en-US" sz="1600" i="1" dirty="0" smtClean="0">
                  <a:latin typeface="+mn-lt"/>
                </a:rPr>
                <a:t>j</a:t>
              </a:r>
              <a:r>
                <a:rPr lang="en-US" sz="1600" dirty="0" smtClean="0">
                  <a:latin typeface="+mn-lt"/>
                </a:rPr>
                <a:t>+1)</a:t>
              </a:r>
              <a:endParaRPr kumimoji="0" lang="en-US" sz="1600" b="0" u="none" strike="noStrike" cap="none" normalizeH="0" baseline="0" dirty="0" smtClean="0">
                <a:ln>
                  <a:noFill/>
                </a:ln>
                <a:solidFill>
                  <a:schemeClr val="tx2"/>
                </a:solidFill>
                <a:effectLst/>
                <a:latin typeface="+mn-lt"/>
              </a:endParaRPr>
            </a:p>
          </p:txBody>
        </p:sp>
        <p:sp>
          <p:nvSpPr>
            <p:cNvPr id="53" name="Rounded Rectangle 52"/>
            <p:cNvSpPr/>
            <p:nvPr/>
          </p:nvSpPr>
          <p:spPr bwMode="auto">
            <a:xfrm>
              <a:off x="6864879" y="6635367"/>
              <a:ext cx="1384263" cy="54773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sz="1600" dirty="0" smtClean="0">
                  <a:latin typeface="+mn-lt"/>
                </a:rPr>
                <a:t>state (</a:t>
              </a:r>
              <a:r>
                <a:rPr lang="en-US" sz="1600" i="1" dirty="0" smtClean="0">
                  <a:latin typeface="+mn-lt"/>
                </a:rPr>
                <a:t>k</a:t>
              </a:r>
              <a:r>
                <a:rPr lang="en-US" sz="1600" dirty="0" smtClean="0">
                  <a:latin typeface="+mn-lt"/>
                </a:rPr>
                <a:t>+1,</a:t>
              </a:r>
              <a:r>
                <a:rPr lang="en-US" sz="1600" i="1" dirty="0" smtClean="0">
                  <a:latin typeface="+mn-lt"/>
                </a:rPr>
                <a:t>j</a:t>
              </a:r>
              <a:r>
                <a:rPr lang="en-US" sz="1600" dirty="0" smtClean="0">
                  <a:latin typeface="+mn-lt"/>
                </a:rPr>
                <a:t>)</a:t>
              </a:r>
              <a:endParaRPr kumimoji="0" lang="en-US" sz="1600" b="0" u="none" strike="noStrike" cap="none" normalizeH="0" baseline="0" dirty="0" smtClean="0">
                <a:ln>
                  <a:noFill/>
                </a:ln>
                <a:solidFill>
                  <a:schemeClr val="tx2"/>
                </a:solidFill>
                <a:effectLst/>
                <a:latin typeface="+mn-lt"/>
              </a:endParaRPr>
            </a:p>
          </p:txBody>
        </p:sp>
        <p:cxnSp>
          <p:nvCxnSpPr>
            <p:cNvPr id="61" name="Straight Connector 60"/>
            <p:cNvCxnSpPr>
              <a:endCxn id="53" idx="1"/>
            </p:cNvCxnSpPr>
            <p:nvPr/>
          </p:nvCxnSpPr>
          <p:spPr bwMode="auto">
            <a:xfrm>
              <a:off x="4843841" y="6131669"/>
              <a:ext cx="2021038" cy="777564"/>
            </a:xfrm>
            <a:prstGeom prst="line">
              <a:avLst/>
            </a:prstGeom>
            <a:solidFill>
              <a:schemeClr val="accent1"/>
            </a:solidFill>
            <a:ln w="12700" cap="flat" cmpd="sng" algn="ctr">
              <a:solidFill>
                <a:schemeClr val="tx1"/>
              </a:solidFill>
              <a:prstDash val="solid"/>
              <a:round/>
              <a:headEnd type="none" w="sm" len="sm"/>
              <a:tailEnd type="arrow" w="sm" len="sm"/>
            </a:ln>
            <a:effectLst/>
          </p:spPr>
        </p:cxnSp>
        <p:cxnSp>
          <p:nvCxnSpPr>
            <p:cNvPr id="63" name="Straight Connector 62"/>
            <p:cNvCxnSpPr/>
            <p:nvPr/>
          </p:nvCxnSpPr>
          <p:spPr bwMode="auto">
            <a:xfrm>
              <a:off x="5673077" y="6023685"/>
              <a:ext cx="389425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4" name="TextBox 63"/>
            <p:cNvSpPr txBox="1"/>
            <p:nvPr/>
          </p:nvSpPr>
          <p:spPr>
            <a:xfrm>
              <a:off x="6745940" y="5750458"/>
              <a:ext cx="1353335" cy="246221"/>
            </a:xfrm>
            <a:prstGeom prst="rect">
              <a:avLst/>
            </a:prstGeom>
            <a:noFill/>
          </p:spPr>
          <p:txBody>
            <a:bodyPr wrap="none" lIns="0" tIns="0" rIns="0" bIns="0" rtlCol="0" anchor="ctr">
              <a:spAutoFit/>
            </a:bodyPr>
            <a:lstStyle/>
            <a:p>
              <a:pPr algn="ctr"/>
              <a:r>
                <a:rPr lang="en-US" sz="1600" dirty="0" smtClean="0">
                  <a:latin typeface="+mn-lt"/>
                </a:rPr>
                <a:t>receive </a:t>
              </a:r>
              <a:r>
                <a:rPr lang="en-US" sz="1600" dirty="0" err="1" smtClean="0">
                  <a:latin typeface="+mn-lt"/>
                </a:rPr>
                <a:t>ack</a:t>
              </a:r>
              <a:r>
                <a:rPr lang="en-US" sz="1600" dirty="0" smtClean="0">
                  <a:latin typeface="+mn-lt"/>
                </a:rPr>
                <a:t> </a:t>
              </a:r>
              <a:r>
                <a:rPr lang="en-US" sz="1600" i="1" dirty="0" smtClean="0">
                  <a:latin typeface="+mn-lt"/>
                </a:rPr>
                <a:t>k</a:t>
              </a:r>
              <a:r>
                <a:rPr lang="en-US" sz="1600" dirty="0" smtClean="0">
                  <a:latin typeface="+mn-lt"/>
                </a:rPr>
                <a:t> </a:t>
              </a:r>
              <a:endParaRPr lang="en-US" sz="1600" i="1" dirty="0">
                <a:latin typeface="+mn-lt"/>
              </a:endParaRPr>
            </a:p>
          </p:txBody>
        </p:sp>
        <p:sp>
          <p:nvSpPr>
            <p:cNvPr id="65" name="TextBox 64"/>
            <p:cNvSpPr txBox="1"/>
            <p:nvPr/>
          </p:nvSpPr>
          <p:spPr>
            <a:xfrm>
              <a:off x="5613968" y="6025281"/>
              <a:ext cx="4012617" cy="492443"/>
            </a:xfrm>
            <a:prstGeom prst="rect">
              <a:avLst/>
            </a:prstGeom>
            <a:noFill/>
          </p:spPr>
          <p:txBody>
            <a:bodyPr wrap="none" lIns="0" tIns="0" rIns="0" bIns="0" rtlCol="0" anchor="ctr">
              <a:spAutoFit/>
            </a:bodyPr>
            <a:lstStyle/>
            <a:p>
              <a:pPr algn="ctr"/>
              <a:r>
                <a:rPr lang="en-US" sz="1600" dirty="0" smtClean="0">
                  <a:latin typeface="+mn-lt"/>
                </a:rPr>
                <a:t>if </a:t>
              </a:r>
              <a:r>
                <a:rPr lang="en-US" sz="1600" i="1" dirty="0" smtClean="0">
                  <a:latin typeface="+mn-lt"/>
                </a:rPr>
                <a:t>k</a:t>
              </a:r>
              <a:r>
                <a:rPr lang="en-US" sz="1600" dirty="0" smtClean="0">
                  <a:latin typeface="+mn-lt"/>
                </a:rPr>
                <a:t> in </a:t>
              </a:r>
              <a:r>
                <a:rPr lang="en-US" sz="1600" i="1" dirty="0" err="1" smtClean="0">
                  <a:latin typeface="+mn-lt"/>
                </a:rPr>
                <a:t>i</a:t>
              </a:r>
              <a:r>
                <a:rPr lang="en-US" sz="1600" dirty="0" smtClean="0">
                  <a:latin typeface="+mn-lt"/>
                </a:rPr>
                <a:t>..</a:t>
              </a:r>
              <a:r>
                <a:rPr lang="en-US" sz="1600" i="1" dirty="0" smtClean="0">
                  <a:latin typeface="+mn-lt"/>
                </a:rPr>
                <a:t>j</a:t>
              </a:r>
              <a:r>
                <a:rPr lang="en-US" sz="1600" dirty="0" smtClean="0">
                  <a:latin typeface="+mn-lt"/>
                </a:rPr>
                <a:t>–1 discard packet copies  </a:t>
              </a:r>
              <a:r>
                <a:rPr lang="en-US" sz="1600" i="1" dirty="0" err="1" smtClean="0">
                  <a:latin typeface="+mn-lt"/>
                </a:rPr>
                <a:t>i</a:t>
              </a:r>
              <a:r>
                <a:rPr lang="en-US" sz="1600" i="1" dirty="0" smtClean="0">
                  <a:latin typeface="+mn-lt"/>
                </a:rPr>
                <a:t>..k</a:t>
              </a:r>
              <a:r>
                <a:rPr lang="en-US" sz="1600" dirty="0" smtClean="0">
                  <a:latin typeface="+mn-lt"/>
                </a:rPr>
                <a:t>,</a:t>
              </a:r>
            </a:p>
            <a:p>
              <a:pPr algn="just"/>
              <a:r>
                <a:rPr lang="en-US" sz="1600" dirty="0" smtClean="0">
                  <a:latin typeface="+mn-lt"/>
                </a:rPr>
                <a:t>for </a:t>
              </a:r>
              <a:r>
                <a:rPr lang="en-US" sz="1600" i="1" dirty="0" err="1" smtClean="0">
                  <a:latin typeface="+mn-lt"/>
                </a:rPr>
                <a:t>k</a:t>
              </a:r>
              <a:r>
                <a:rPr lang="en-US" sz="1600" dirty="0" err="1" smtClean="0">
                  <a:latin typeface="+mn-lt"/>
                </a:rPr>
                <a:t>≤</a:t>
              </a:r>
              <a:r>
                <a:rPr lang="en-US" sz="1600" i="1" dirty="0" err="1" smtClean="0">
                  <a:latin typeface="+mn-lt"/>
                </a:rPr>
                <a:t>j</a:t>
              </a:r>
              <a:r>
                <a:rPr lang="en-US" sz="1600" dirty="0" smtClean="0">
                  <a:latin typeface="+mn-lt"/>
                </a:rPr>
                <a:t> stop timers</a:t>
              </a:r>
              <a:endParaRPr lang="en-US" sz="1600" i="1" dirty="0">
                <a:latin typeface="+mn-lt"/>
              </a:endParaRPr>
            </a:p>
          </p:txBody>
        </p:sp>
        <p:sp>
          <p:nvSpPr>
            <p:cNvPr id="69" name="TextBox 68"/>
            <p:cNvSpPr txBox="1"/>
            <p:nvPr/>
          </p:nvSpPr>
          <p:spPr>
            <a:xfrm>
              <a:off x="6114615" y="4331998"/>
              <a:ext cx="711695" cy="246221"/>
            </a:xfrm>
            <a:prstGeom prst="rect">
              <a:avLst/>
            </a:prstGeom>
            <a:noFill/>
          </p:spPr>
          <p:txBody>
            <a:bodyPr wrap="none" lIns="0" tIns="0" rIns="0" bIns="0" rtlCol="0" anchor="ctr">
              <a:spAutoFit/>
            </a:bodyPr>
            <a:lstStyle/>
            <a:p>
              <a:pPr algn="ctr"/>
              <a:r>
                <a:rPr lang="en-US" sz="1600" dirty="0" smtClean="0">
                  <a:latin typeface="+mn-lt"/>
                </a:rPr>
                <a:t>mod S</a:t>
              </a:r>
              <a:endParaRPr lang="en-US" sz="1600" i="1" dirty="0">
                <a:latin typeface="+mn-lt"/>
              </a:endParaRPr>
            </a:p>
          </p:txBody>
        </p:sp>
        <p:cxnSp>
          <p:nvCxnSpPr>
            <p:cNvPr id="70" name="Straight Arrow Connector 69"/>
            <p:cNvCxnSpPr>
              <a:stCxn id="69" idx="1"/>
            </p:cNvCxnSpPr>
            <p:nvPr/>
          </p:nvCxnSpPr>
          <p:spPr bwMode="auto">
            <a:xfrm flipH="1">
              <a:off x="5870777" y="4455109"/>
              <a:ext cx="243838" cy="30096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8" name="Straight Connector 77"/>
            <p:cNvCxnSpPr/>
            <p:nvPr/>
          </p:nvCxnSpPr>
          <p:spPr bwMode="auto">
            <a:xfrm>
              <a:off x="1131116" y="6341452"/>
              <a:ext cx="218658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9" name="TextBox 78"/>
            <p:cNvSpPr txBox="1"/>
            <p:nvPr/>
          </p:nvSpPr>
          <p:spPr>
            <a:xfrm>
              <a:off x="1841967" y="6081183"/>
              <a:ext cx="841538" cy="246221"/>
            </a:xfrm>
            <a:prstGeom prst="rect">
              <a:avLst/>
            </a:prstGeom>
            <a:noFill/>
          </p:spPr>
          <p:txBody>
            <a:bodyPr wrap="none" lIns="0" tIns="0" rIns="0" bIns="0" rtlCol="0" anchor="ctr">
              <a:spAutoFit/>
            </a:bodyPr>
            <a:lstStyle/>
            <a:p>
              <a:pPr algn="ctr"/>
              <a:r>
                <a:rPr lang="en-US" sz="1600" dirty="0" smtClean="0">
                  <a:latin typeface="+mn-lt"/>
                </a:rPr>
                <a:t>timeout</a:t>
              </a:r>
              <a:endParaRPr lang="en-US" sz="1600" i="1" dirty="0">
                <a:latin typeface="+mn-lt"/>
              </a:endParaRPr>
            </a:p>
          </p:txBody>
        </p:sp>
        <p:sp>
          <p:nvSpPr>
            <p:cNvPr id="80" name="TextBox 79"/>
            <p:cNvSpPr txBox="1"/>
            <p:nvPr/>
          </p:nvSpPr>
          <p:spPr>
            <a:xfrm>
              <a:off x="1096606" y="6330088"/>
              <a:ext cx="2287346" cy="492443"/>
            </a:xfrm>
            <a:prstGeom prst="rect">
              <a:avLst/>
            </a:prstGeom>
            <a:noFill/>
          </p:spPr>
          <p:txBody>
            <a:bodyPr wrap="none" lIns="0" tIns="0" rIns="0" bIns="0" rtlCol="0" anchor="ctr">
              <a:spAutoFit/>
            </a:bodyPr>
            <a:lstStyle/>
            <a:p>
              <a:pPr algn="ctr"/>
              <a:r>
                <a:rPr lang="en-US" sz="1600" dirty="0" smtClean="0">
                  <a:latin typeface="+mn-lt"/>
                </a:rPr>
                <a:t>resend packets </a:t>
              </a:r>
              <a:r>
                <a:rPr lang="en-US" sz="1600" i="1" dirty="0" err="1" smtClean="0">
                  <a:latin typeface="+mn-lt"/>
                </a:rPr>
                <a:t>i</a:t>
              </a:r>
              <a:r>
                <a:rPr lang="en-US" sz="1600" dirty="0" smtClean="0">
                  <a:latin typeface="+mn-lt"/>
                </a:rPr>
                <a:t>..</a:t>
              </a:r>
              <a:r>
                <a:rPr lang="en-US" sz="1600" i="1" dirty="0" smtClean="0">
                  <a:latin typeface="+mn-lt"/>
                </a:rPr>
                <a:t>j–</a:t>
              </a:r>
              <a:r>
                <a:rPr lang="en-US" sz="1600" dirty="0" smtClean="0">
                  <a:latin typeface="+mn-lt"/>
                </a:rPr>
                <a:t>1,</a:t>
              </a:r>
              <a:r>
                <a:rPr lang="en-US" sz="1600" i="1" dirty="0">
                  <a:latin typeface="+mn-lt"/>
                </a:rPr>
                <a:t/>
              </a:r>
              <a:br>
                <a:rPr lang="en-US" sz="1600" i="1" dirty="0">
                  <a:latin typeface="+mn-lt"/>
                </a:rPr>
              </a:br>
              <a:r>
                <a:rPr lang="en-US" sz="1600" dirty="0" smtClean="0">
                  <a:latin typeface="+mn-lt"/>
                </a:rPr>
                <a:t>restart timers</a:t>
              </a:r>
              <a:endParaRPr lang="en-US" sz="1600" dirty="0">
                <a:latin typeface="+mn-lt"/>
              </a:endParaRPr>
            </a:p>
          </p:txBody>
        </p:sp>
      </p:grpSp>
      <p:grpSp>
        <p:nvGrpSpPr>
          <p:cNvPr id="92" name="Group 91"/>
          <p:cNvGrpSpPr/>
          <p:nvPr/>
        </p:nvGrpSpPr>
        <p:grpSpPr>
          <a:xfrm>
            <a:off x="920160" y="2205818"/>
            <a:ext cx="8151712" cy="1461638"/>
            <a:chOff x="920160" y="2205818"/>
            <a:chExt cx="8151712" cy="1461638"/>
          </a:xfrm>
        </p:grpSpPr>
        <p:sp>
          <p:nvSpPr>
            <p:cNvPr id="9" name="Rounded Rectangle 8"/>
            <p:cNvSpPr/>
            <p:nvPr/>
          </p:nvSpPr>
          <p:spPr bwMode="auto">
            <a:xfrm>
              <a:off x="3712052" y="2756897"/>
              <a:ext cx="1121960" cy="54773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sz="1600" dirty="0">
                  <a:latin typeface="+mn-lt"/>
                </a:rPr>
                <a:t>s</a:t>
              </a:r>
              <a:r>
                <a:rPr lang="en-US" sz="1600" dirty="0" smtClean="0">
                  <a:latin typeface="+mn-lt"/>
                </a:rPr>
                <a:t>tate </a:t>
              </a:r>
              <a:r>
                <a:rPr lang="en-US" sz="1600" i="1" dirty="0" err="1" smtClean="0">
                  <a:latin typeface="+mn-lt"/>
                </a:rPr>
                <a:t>i</a:t>
              </a:r>
              <a:endParaRPr kumimoji="0" lang="en-US" sz="1600" b="0" i="1" u="none" strike="noStrike" cap="none" normalizeH="0" baseline="0" dirty="0" smtClean="0">
                <a:ln>
                  <a:noFill/>
                </a:ln>
                <a:solidFill>
                  <a:schemeClr val="tx2"/>
                </a:solidFill>
                <a:effectLst/>
                <a:latin typeface="+mn-lt"/>
              </a:endParaRPr>
            </a:p>
          </p:txBody>
        </p:sp>
        <p:sp>
          <p:nvSpPr>
            <p:cNvPr id="12" name="TextBox 11"/>
            <p:cNvSpPr txBox="1"/>
            <p:nvPr/>
          </p:nvSpPr>
          <p:spPr>
            <a:xfrm>
              <a:off x="4714373" y="3421235"/>
              <a:ext cx="1923866" cy="246221"/>
            </a:xfrm>
            <a:prstGeom prst="rect">
              <a:avLst/>
            </a:prstGeom>
            <a:noFill/>
          </p:spPr>
          <p:txBody>
            <a:bodyPr wrap="none" lIns="0" tIns="0" rIns="0" bIns="0" rtlCol="0" anchor="ctr">
              <a:spAutoFit/>
            </a:bodyPr>
            <a:lstStyle/>
            <a:p>
              <a:pPr algn="ctr"/>
              <a:r>
                <a:rPr lang="en-US" sz="1600" dirty="0" smtClean="0">
                  <a:latin typeface="+mn-lt"/>
                </a:rPr>
                <a:t>expecting packet </a:t>
              </a:r>
              <a:r>
                <a:rPr lang="en-US" sz="1600" i="1" dirty="0" err="1" smtClean="0">
                  <a:latin typeface="+mn-lt"/>
                </a:rPr>
                <a:t>i</a:t>
              </a:r>
              <a:endParaRPr lang="en-US" sz="1600" i="1" dirty="0">
                <a:latin typeface="+mn-lt"/>
              </a:endParaRPr>
            </a:p>
          </p:txBody>
        </p:sp>
        <p:sp>
          <p:nvSpPr>
            <p:cNvPr id="15" name="Arc 14"/>
            <p:cNvSpPr/>
            <p:nvPr/>
          </p:nvSpPr>
          <p:spPr bwMode="auto">
            <a:xfrm flipH="1">
              <a:off x="3236571" y="2828392"/>
              <a:ext cx="625799" cy="411428"/>
            </a:xfrm>
            <a:prstGeom prst="arc">
              <a:avLst>
                <a:gd name="adj1" fmla="val 13749419"/>
                <a:gd name="adj2" fmla="val 7895254"/>
              </a:avLst>
            </a:prstGeom>
            <a:noFill/>
            <a:ln w="12700"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16" name="Straight Connector 15"/>
            <p:cNvCxnSpPr/>
            <p:nvPr/>
          </p:nvCxnSpPr>
          <p:spPr bwMode="auto">
            <a:xfrm>
              <a:off x="5186593" y="2479045"/>
              <a:ext cx="1718733"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5213745" y="2205818"/>
              <a:ext cx="1665482" cy="246221"/>
            </a:xfrm>
            <a:prstGeom prst="rect">
              <a:avLst/>
            </a:prstGeom>
            <a:noFill/>
          </p:spPr>
          <p:txBody>
            <a:bodyPr wrap="none" lIns="0" tIns="0" rIns="0" bIns="0" rtlCol="0" anchor="ctr">
              <a:spAutoFit/>
            </a:bodyPr>
            <a:lstStyle/>
            <a:p>
              <a:pPr algn="ctr"/>
              <a:r>
                <a:rPr lang="en-US" sz="1600" dirty="0" smtClean="0">
                  <a:latin typeface="+mn-lt"/>
                </a:rPr>
                <a:t>receive packet </a:t>
              </a:r>
              <a:r>
                <a:rPr lang="en-US" sz="1600" i="1" dirty="0" err="1" smtClean="0">
                  <a:latin typeface="+mn-lt"/>
                </a:rPr>
                <a:t>i</a:t>
              </a:r>
              <a:endParaRPr lang="en-US" sz="1600" i="1" dirty="0">
                <a:latin typeface="+mn-lt"/>
              </a:endParaRPr>
            </a:p>
          </p:txBody>
        </p:sp>
        <p:sp>
          <p:nvSpPr>
            <p:cNvPr id="18" name="TextBox 17"/>
            <p:cNvSpPr txBox="1"/>
            <p:nvPr/>
          </p:nvSpPr>
          <p:spPr>
            <a:xfrm>
              <a:off x="5319149" y="2480641"/>
              <a:ext cx="1539345" cy="492443"/>
            </a:xfrm>
            <a:prstGeom prst="rect">
              <a:avLst/>
            </a:prstGeom>
            <a:noFill/>
          </p:spPr>
          <p:txBody>
            <a:bodyPr wrap="none" lIns="0" tIns="0" rIns="0" bIns="0" rtlCol="0" anchor="ctr">
              <a:spAutoFit/>
            </a:bodyPr>
            <a:lstStyle/>
            <a:p>
              <a:pPr algn="ctr"/>
              <a:r>
                <a:rPr lang="en-US" sz="1600" dirty="0" smtClean="0">
                  <a:latin typeface="+mn-lt"/>
                </a:rPr>
                <a:t>deliver packet</a:t>
              </a:r>
              <a:br>
                <a:rPr lang="en-US" sz="1600" dirty="0" smtClean="0">
                  <a:latin typeface="+mn-lt"/>
                </a:rPr>
              </a:br>
              <a:r>
                <a:rPr lang="en-US" sz="1600" dirty="0" smtClean="0">
                  <a:latin typeface="+mn-lt"/>
                </a:rPr>
                <a:t>and send </a:t>
              </a:r>
              <a:r>
                <a:rPr lang="en-US" sz="1600" dirty="0" err="1" smtClean="0">
                  <a:latin typeface="+mn-lt"/>
                </a:rPr>
                <a:t>ack</a:t>
              </a:r>
              <a:r>
                <a:rPr lang="en-US" sz="1600" dirty="0" smtClean="0">
                  <a:latin typeface="+mn-lt"/>
                </a:rPr>
                <a:t> </a:t>
              </a:r>
              <a:r>
                <a:rPr lang="en-US" sz="1600" i="1" dirty="0" err="1" smtClean="0">
                  <a:latin typeface="+mn-lt"/>
                </a:rPr>
                <a:t>i</a:t>
              </a:r>
              <a:endParaRPr lang="en-US" sz="1600" i="1" dirty="0">
                <a:latin typeface="+mn-lt"/>
              </a:endParaRPr>
            </a:p>
          </p:txBody>
        </p:sp>
        <p:sp>
          <p:nvSpPr>
            <p:cNvPr id="27" name="Rounded Rectangle 26"/>
            <p:cNvSpPr/>
            <p:nvPr/>
          </p:nvSpPr>
          <p:spPr bwMode="auto">
            <a:xfrm>
              <a:off x="7285831" y="2766744"/>
              <a:ext cx="1189876" cy="54773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sz="1600" dirty="0">
                  <a:latin typeface="+mn-lt"/>
                </a:rPr>
                <a:t>s</a:t>
              </a:r>
              <a:r>
                <a:rPr lang="en-US" sz="1600" dirty="0" smtClean="0">
                  <a:latin typeface="+mn-lt"/>
                </a:rPr>
                <a:t>tate </a:t>
              </a:r>
              <a:r>
                <a:rPr lang="en-US" sz="1600" i="1" dirty="0" smtClean="0">
                  <a:latin typeface="+mn-lt"/>
                </a:rPr>
                <a:t>i</a:t>
              </a:r>
              <a:r>
                <a:rPr lang="en-US" sz="1600" dirty="0" smtClean="0">
                  <a:latin typeface="+mn-lt"/>
                </a:rPr>
                <a:t>+1</a:t>
              </a:r>
              <a:endParaRPr kumimoji="0" lang="en-US" sz="1600" b="0" u="none" strike="noStrike" cap="none" normalizeH="0" baseline="0" dirty="0" smtClean="0">
                <a:ln>
                  <a:noFill/>
                </a:ln>
                <a:solidFill>
                  <a:schemeClr val="tx2"/>
                </a:solidFill>
                <a:effectLst/>
                <a:latin typeface="+mn-lt"/>
              </a:endParaRPr>
            </a:p>
          </p:txBody>
        </p:sp>
        <p:cxnSp>
          <p:nvCxnSpPr>
            <p:cNvPr id="29" name="Straight Connector 28"/>
            <p:cNvCxnSpPr>
              <a:stCxn id="9" idx="3"/>
              <a:endCxn id="27" idx="1"/>
            </p:cNvCxnSpPr>
            <p:nvPr/>
          </p:nvCxnSpPr>
          <p:spPr bwMode="auto">
            <a:xfrm>
              <a:off x="4834012" y="3030763"/>
              <a:ext cx="2451819" cy="9847"/>
            </a:xfrm>
            <a:prstGeom prst="line">
              <a:avLst/>
            </a:prstGeom>
            <a:solidFill>
              <a:schemeClr val="accent1"/>
            </a:solidFill>
            <a:ln w="12700" cap="flat" cmpd="sng" algn="ctr">
              <a:solidFill>
                <a:schemeClr val="tx1"/>
              </a:solidFill>
              <a:prstDash val="solid"/>
              <a:round/>
              <a:headEnd type="none" w="sm" len="sm"/>
              <a:tailEnd type="arrow" w="sm" len="sm"/>
            </a:ln>
            <a:effectLst/>
          </p:spPr>
        </p:cxnSp>
        <p:cxnSp>
          <p:nvCxnSpPr>
            <p:cNvPr id="30" name="Straight Connector 29"/>
            <p:cNvCxnSpPr/>
            <p:nvPr/>
          </p:nvCxnSpPr>
          <p:spPr bwMode="auto">
            <a:xfrm>
              <a:off x="920160" y="3020225"/>
              <a:ext cx="2218233"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TextBox 30"/>
            <p:cNvSpPr txBox="1"/>
            <p:nvPr/>
          </p:nvSpPr>
          <p:spPr>
            <a:xfrm>
              <a:off x="1049380" y="2746998"/>
              <a:ext cx="1953822" cy="246221"/>
            </a:xfrm>
            <a:prstGeom prst="rect">
              <a:avLst/>
            </a:prstGeom>
            <a:noFill/>
          </p:spPr>
          <p:txBody>
            <a:bodyPr wrap="none" lIns="0" tIns="0" rIns="0" bIns="0" rtlCol="0" anchor="ctr">
              <a:spAutoFit/>
            </a:bodyPr>
            <a:lstStyle/>
            <a:p>
              <a:pPr algn="ctr"/>
              <a:r>
                <a:rPr lang="en-US" sz="1600" dirty="0" smtClean="0">
                  <a:latin typeface="+mn-lt"/>
                </a:rPr>
                <a:t>receive packet </a:t>
              </a:r>
              <a:r>
                <a:rPr lang="en-US" sz="1600" i="1" dirty="0" err="1" smtClean="0">
                  <a:latin typeface="+mn-lt"/>
                </a:rPr>
                <a:t>k</a:t>
              </a:r>
              <a:r>
                <a:rPr lang="en-US" sz="1600" dirty="0" err="1" smtClean="0">
                  <a:latin typeface="+mn-lt"/>
                </a:rPr>
                <a:t>≠</a:t>
              </a:r>
              <a:r>
                <a:rPr lang="en-US" sz="1600" i="1" dirty="0" err="1" smtClean="0">
                  <a:latin typeface="+mn-lt"/>
                </a:rPr>
                <a:t>i</a:t>
              </a:r>
              <a:endParaRPr lang="en-US" sz="1600" i="1" dirty="0">
                <a:latin typeface="+mn-lt"/>
              </a:endParaRPr>
            </a:p>
          </p:txBody>
        </p:sp>
        <p:sp>
          <p:nvSpPr>
            <p:cNvPr id="32" name="TextBox 31"/>
            <p:cNvSpPr txBox="1"/>
            <p:nvPr/>
          </p:nvSpPr>
          <p:spPr>
            <a:xfrm>
              <a:off x="991572" y="3041259"/>
              <a:ext cx="2083665" cy="246221"/>
            </a:xfrm>
            <a:prstGeom prst="rect">
              <a:avLst/>
            </a:prstGeom>
            <a:noFill/>
          </p:spPr>
          <p:txBody>
            <a:bodyPr wrap="none" lIns="0" tIns="0" rIns="0" bIns="0" rtlCol="0" anchor="ctr">
              <a:spAutoFit/>
            </a:bodyPr>
            <a:lstStyle/>
            <a:p>
              <a:pPr algn="ctr"/>
              <a:r>
                <a:rPr lang="en-US" sz="1600" dirty="0" smtClean="0">
                  <a:latin typeface="+mn-lt"/>
                </a:rPr>
                <a:t>send </a:t>
              </a:r>
              <a:r>
                <a:rPr lang="en-US" sz="1600" dirty="0" err="1" smtClean="0">
                  <a:latin typeface="+mn-lt"/>
                </a:rPr>
                <a:t>ack</a:t>
              </a:r>
              <a:r>
                <a:rPr lang="en-US" sz="1600" dirty="0" smtClean="0">
                  <a:latin typeface="+mn-lt"/>
                </a:rPr>
                <a:t> </a:t>
              </a:r>
              <a:r>
                <a:rPr lang="en-US" sz="1600" i="1" dirty="0" err="1" smtClean="0">
                  <a:latin typeface="+mn-lt"/>
                </a:rPr>
                <a:t>i</a:t>
              </a:r>
              <a:r>
                <a:rPr lang="en-US" sz="1600" i="1" dirty="0" smtClean="0">
                  <a:latin typeface="+mn-lt"/>
                </a:rPr>
                <a:t>–</a:t>
              </a:r>
              <a:r>
                <a:rPr lang="en-US" sz="1600" dirty="0" smtClean="0">
                  <a:latin typeface="+mn-lt"/>
                </a:rPr>
                <a:t>1</a:t>
              </a:r>
              <a:r>
                <a:rPr lang="en-US" sz="1600" i="1" dirty="0" smtClean="0">
                  <a:latin typeface="+mn-lt"/>
                </a:rPr>
                <a:t> </a:t>
              </a:r>
              <a:r>
                <a:rPr lang="en-US" sz="1600" dirty="0" smtClean="0">
                  <a:latin typeface="+mn-lt"/>
                </a:rPr>
                <a:t>mod </a:t>
              </a:r>
              <a:r>
                <a:rPr lang="en-US" sz="1600" i="1" dirty="0">
                  <a:latin typeface="+mn-lt"/>
                </a:rPr>
                <a:t>S</a:t>
              </a:r>
            </a:p>
          </p:txBody>
        </p:sp>
        <p:cxnSp>
          <p:nvCxnSpPr>
            <p:cNvPr id="36" name="Straight Arrow Connector 35"/>
            <p:cNvCxnSpPr>
              <a:stCxn id="12" idx="1"/>
            </p:cNvCxnSpPr>
            <p:nvPr/>
          </p:nvCxnSpPr>
          <p:spPr bwMode="auto">
            <a:xfrm flipH="1" flipV="1">
              <a:off x="4561847" y="3149115"/>
              <a:ext cx="152526" cy="39523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86" name="TextBox 85"/>
            <p:cNvSpPr txBox="1"/>
            <p:nvPr/>
          </p:nvSpPr>
          <p:spPr>
            <a:xfrm>
              <a:off x="8405023" y="3385973"/>
              <a:ext cx="666849" cy="246221"/>
            </a:xfrm>
            <a:prstGeom prst="rect">
              <a:avLst/>
            </a:prstGeom>
            <a:noFill/>
          </p:spPr>
          <p:txBody>
            <a:bodyPr wrap="none" lIns="0" tIns="0" rIns="0" bIns="0" rtlCol="0" anchor="ctr">
              <a:spAutoFit/>
            </a:bodyPr>
            <a:lstStyle/>
            <a:p>
              <a:pPr algn="ctr"/>
              <a:r>
                <a:rPr lang="en-US" sz="1600" dirty="0" smtClean="0">
                  <a:latin typeface="+mn-lt"/>
                </a:rPr>
                <a:t>mod </a:t>
              </a:r>
              <a:r>
                <a:rPr lang="en-US" sz="1600" i="1" dirty="0" smtClean="0">
                  <a:latin typeface="+mn-lt"/>
                </a:rPr>
                <a:t>S</a:t>
              </a:r>
              <a:endParaRPr lang="en-US" sz="1600" i="1" dirty="0">
                <a:latin typeface="+mn-lt"/>
              </a:endParaRPr>
            </a:p>
          </p:txBody>
        </p:sp>
        <p:cxnSp>
          <p:nvCxnSpPr>
            <p:cNvPr id="87" name="Straight Arrow Connector 86"/>
            <p:cNvCxnSpPr>
              <a:stCxn id="86" idx="1"/>
            </p:cNvCxnSpPr>
            <p:nvPr/>
          </p:nvCxnSpPr>
          <p:spPr bwMode="auto">
            <a:xfrm flipH="1" flipV="1">
              <a:off x="8103490" y="3178658"/>
              <a:ext cx="301533" cy="330426"/>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spTree>
    <p:extLst>
      <p:ext uri="{BB962C8B-B14F-4D97-AF65-F5344CB8AC3E}">
        <p14:creationId xmlns="" xmlns:p14="http://schemas.microsoft.com/office/powerpoint/2010/main" val="6752377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Go-Back-N Performance</a:t>
            </a:r>
            <a:endParaRPr lang="en-US" dirty="0"/>
          </a:p>
        </p:txBody>
      </p:sp>
      <p:sp>
        <p:nvSpPr>
          <p:cNvPr id="4" name="Slide Number Placeholder 3"/>
          <p:cNvSpPr>
            <a:spLocks noGrp="1"/>
          </p:cNvSpPr>
          <p:nvPr>
            <p:ph type="sldNum" sz="quarter" idx="10"/>
          </p:nvPr>
        </p:nvSpPr>
        <p:spPr/>
        <p:txBody>
          <a:bodyPr/>
          <a:lstStyle/>
          <a:p>
            <a:fld id="{CAA77503-7BDB-B54F-9367-5E17C192C244}" type="slidenum">
              <a:rPr lang="en-US" smtClean="0"/>
              <a:pPr/>
              <a:t>8</a:t>
            </a:fld>
            <a:endParaRPr lang="en-US"/>
          </a:p>
        </p:txBody>
      </p:sp>
      <p:sp>
        <p:nvSpPr>
          <p:cNvPr id="5" name="Rectangle 3"/>
          <p:cNvSpPr txBox="1">
            <a:spLocks noChangeArrowheads="1"/>
          </p:cNvSpPr>
          <p:nvPr/>
        </p:nvSpPr>
        <p:spPr bwMode="auto">
          <a:xfrm>
            <a:off x="139995" y="1799976"/>
            <a:ext cx="9627949" cy="5972423"/>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lvl1pPr marL="290513" indent="-290513"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568325" indent="-223838"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860425" indent="-225425" algn="l" defTabSz="1019175" rtl="0" eaLnBrk="0" fontAlgn="base" hangingPunct="0">
              <a:spcBef>
                <a:spcPct val="20000"/>
              </a:spcBef>
              <a:spcAft>
                <a:spcPct val="0"/>
              </a:spcAft>
              <a:buChar char="•"/>
              <a:defRPr sz="2000">
                <a:solidFill>
                  <a:schemeClr val="tx1"/>
                </a:solidFill>
                <a:latin typeface="+mn-lt"/>
                <a:ea typeface="+mn-ea"/>
              </a:defRPr>
            </a:lvl3pPr>
            <a:lvl4pPr marL="1084263" indent="-171450" algn="l" defTabSz="1019175" rtl="0" eaLnBrk="0" fontAlgn="base" hangingPunct="0">
              <a:spcBef>
                <a:spcPct val="20000"/>
              </a:spcBef>
              <a:spcAft>
                <a:spcPct val="0"/>
              </a:spcAft>
              <a:buChar char="–"/>
              <a:defRPr>
                <a:solidFill>
                  <a:schemeClr val="tx1"/>
                </a:solidFill>
                <a:latin typeface="+mn-lt"/>
                <a:ea typeface="+mn-ea"/>
              </a:defRPr>
            </a:lvl4pPr>
            <a:lvl5pPr marL="1309688" indent="-17145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a:lstStyle>
          <a:p>
            <a:pPr eaLnBrk="1" hangingPunct="1"/>
            <a:r>
              <a:rPr lang="en-US" sz="2400" kern="0" dirty="0" smtClean="0">
                <a:sym typeface="Symbol" pitchFamily="18" charset="2"/>
              </a:rPr>
              <a:t>Performance depends on</a:t>
            </a:r>
          </a:p>
          <a:p>
            <a:pPr lvl="1" eaLnBrk="1" hangingPunct="1"/>
            <a:r>
              <a:rPr lang="en-US" sz="2000" kern="0" dirty="0" smtClean="0">
                <a:sym typeface="Symbol" pitchFamily="18" charset="2"/>
              </a:rPr>
              <a:t>Time-out value</a:t>
            </a:r>
            <a:r>
              <a:rPr lang="en-US" sz="2000" kern="0" dirty="0" smtClean="0">
                <a:sym typeface="Symbol" pitchFamily="18" charset="2"/>
              </a:rPr>
              <a:t> </a:t>
            </a:r>
            <a:r>
              <a:rPr lang="en-US" sz="2000" kern="0" dirty="0" smtClean="0">
                <a:sym typeface="Symbol" pitchFamily="18" charset="2"/>
              </a:rPr>
              <a:t>(timer starts when last bit of packet is sent)</a:t>
            </a:r>
            <a:endParaRPr lang="en-US" sz="2000" kern="0" dirty="0" smtClean="0">
              <a:sym typeface="Symbol" pitchFamily="18" charset="2"/>
            </a:endParaRPr>
          </a:p>
          <a:p>
            <a:pPr lvl="2" eaLnBrk="1" hangingPunct="1"/>
            <a:r>
              <a:rPr lang="en-US" sz="1800" kern="0" dirty="0" smtClean="0">
                <a:sym typeface="Symbol" pitchFamily="18" charset="2"/>
              </a:rPr>
              <a:t>Assume </a:t>
            </a:r>
            <a:r>
              <a:rPr lang="en-US" sz="1800" i="1" kern="0" dirty="0" smtClean="0">
                <a:latin typeface="Times New Roman" pitchFamily="18" charset="0"/>
                <a:cs typeface="Times New Roman" pitchFamily="18" charset="0"/>
                <a:sym typeface="Symbol" pitchFamily="18" charset="2"/>
              </a:rPr>
              <a:t>t</a:t>
            </a:r>
            <a:r>
              <a:rPr lang="en-US" sz="1800" i="1" kern="0" baseline="-25000" dirty="0" smtClean="0">
                <a:latin typeface="Times New Roman" pitchFamily="18" charset="0"/>
                <a:cs typeface="Times New Roman" pitchFamily="18" charset="0"/>
                <a:sym typeface="Symbol" pitchFamily="18" charset="2"/>
              </a:rPr>
              <a:t>out</a:t>
            </a:r>
            <a:r>
              <a:rPr lang="en-US" sz="1800" i="1" kern="0" dirty="0" smtClean="0">
                <a:latin typeface="Times New Roman" pitchFamily="18" charset="0"/>
                <a:cs typeface="Times New Roman" pitchFamily="18" charset="0"/>
                <a:sym typeface="Symbol" pitchFamily="18" charset="2"/>
              </a:rPr>
              <a:t> </a:t>
            </a:r>
            <a:r>
              <a:rPr lang="en-US" sz="1800" kern="0" dirty="0" smtClean="0">
                <a:latin typeface="Times New Roman" pitchFamily="18" charset="0"/>
                <a:cs typeface="Times New Roman" pitchFamily="18" charset="0"/>
                <a:sym typeface="Symbol" pitchFamily="18" charset="2"/>
              </a:rPr>
              <a:t>= (</a:t>
            </a:r>
            <a:r>
              <a:rPr lang="en-US" sz="1800" i="1" kern="0" dirty="0" smtClean="0">
                <a:latin typeface="Times New Roman" pitchFamily="18" charset="0"/>
                <a:cs typeface="Times New Roman" pitchFamily="18" charset="0"/>
                <a:sym typeface="Symbol"/>
              </a:rPr>
              <a:t></a:t>
            </a:r>
            <a:r>
              <a:rPr lang="en-US" sz="1800" i="1" kern="0" dirty="0">
                <a:latin typeface="Times New Roman" pitchFamily="18" charset="0"/>
                <a:cs typeface="Times New Roman" pitchFamily="18" charset="0"/>
                <a:sym typeface="Symbol" pitchFamily="18" charset="2"/>
              </a:rPr>
              <a:t> </a:t>
            </a:r>
            <a:r>
              <a:rPr lang="en-US" sz="1800" kern="0" dirty="0" smtClean="0">
                <a:latin typeface="Times New Roman" pitchFamily="18" charset="0"/>
                <a:cs typeface="Times New Roman" pitchFamily="18" charset="0"/>
                <a:sym typeface="Symbol" pitchFamily="18" charset="2"/>
              </a:rPr>
              <a:t>- 1)</a:t>
            </a:r>
            <a:r>
              <a:rPr lang="en-US" sz="1800" i="1" kern="0" dirty="0" err="1" smtClean="0">
                <a:latin typeface="Times New Roman" pitchFamily="18" charset="0"/>
                <a:cs typeface="Times New Roman" pitchFamily="18" charset="0"/>
                <a:sym typeface="Symbol" pitchFamily="18" charset="2"/>
              </a:rPr>
              <a:t>t</a:t>
            </a:r>
            <a:r>
              <a:rPr lang="en-US" sz="1800" i="1" kern="0" baseline="-25000" dirty="0" err="1" smtClean="0">
                <a:latin typeface="Times New Roman" pitchFamily="18" charset="0"/>
                <a:cs typeface="Times New Roman" pitchFamily="18" charset="0"/>
                <a:sym typeface="Symbol" pitchFamily="18" charset="2"/>
              </a:rPr>
              <a:t>pkt</a:t>
            </a:r>
            <a:r>
              <a:rPr lang="en-US" sz="1800" kern="0" dirty="0" smtClean="0">
                <a:latin typeface="Times New Roman" pitchFamily="18" charset="0"/>
                <a:cs typeface="Times New Roman" pitchFamily="18" charset="0"/>
                <a:sym typeface="Symbol" pitchFamily="18" charset="2"/>
              </a:rPr>
              <a:t>  ≥ RTT</a:t>
            </a:r>
          </a:p>
          <a:p>
            <a:pPr lvl="3" eaLnBrk="1" hangingPunct="1"/>
            <a:r>
              <a:rPr lang="en-US" kern="0" dirty="0" smtClean="0">
                <a:cs typeface="Times New Roman" pitchFamily="18" charset="0"/>
                <a:sym typeface="Symbol" pitchFamily="18" charset="2"/>
              </a:rPr>
              <a:t>As RTT increases</a:t>
            </a:r>
            <a:r>
              <a:rPr lang="en-US" kern="0" dirty="0" smtClean="0">
                <a:latin typeface="Times New Roman" pitchFamily="18" charset="0"/>
                <a:cs typeface="Times New Roman" pitchFamily="18" charset="0"/>
                <a:sym typeface="Symbol" pitchFamily="18" charset="2"/>
              </a:rPr>
              <a:t>, </a:t>
            </a:r>
            <a:r>
              <a:rPr lang="en-US" i="1" kern="0" dirty="0" smtClean="0">
                <a:latin typeface="Times New Roman" pitchFamily="18" charset="0"/>
                <a:cs typeface="Times New Roman" pitchFamily="18" charset="0"/>
                <a:sym typeface="Symbol" pitchFamily="18" charset="2"/>
              </a:rPr>
              <a:t>t</a:t>
            </a:r>
            <a:r>
              <a:rPr lang="en-US" i="1" kern="0" baseline="-25000" dirty="0" smtClean="0">
                <a:latin typeface="Times New Roman" pitchFamily="18" charset="0"/>
                <a:cs typeface="Times New Roman" pitchFamily="18" charset="0"/>
                <a:sym typeface="Symbol" pitchFamily="18" charset="2"/>
              </a:rPr>
              <a:t>out</a:t>
            </a:r>
            <a:r>
              <a:rPr lang="en-US" kern="0" dirty="0" smtClean="0">
                <a:latin typeface="Times New Roman" pitchFamily="18" charset="0"/>
                <a:cs typeface="Times New Roman" pitchFamily="18" charset="0"/>
                <a:sym typeface="Symbol" pitchFamily="18" charset="2"/>
              </a:rPr>
              <a:t> </a:t>
            </a:r>
            <a:r>
              <a:rPr lang="en-US" kern="0" dirty="0" smtClean="0">
                <a:cs typeface="Times New Roman" pitchFamily="18" charset="0"/>
                <a:sym typeface="Symbol" pitchFamily="18" charset="2"/>
              </a:rPr>
              <a:t>would increase</a:t>
            </a:r>
          </a:p>
          <a:p>
            <a:pPr lvl="2" eaLnBrk="1" hangingPunct="1"/>
            <a:r>
              <a:rPr lang="en-US" sz="1800" i="1" kern="0" dirty="0" err="1">
                <a:latin typeface="Times New Roman" pitchFamily="18" charset="0"/>
                <a:cs typeface="Times New Roman" pitchFamily="18" charset="0"/>
                <a:sym typeface="Symbol" pitchFamily="18" charset="2"/>
              </a:rPr>
              <a:t>t</a:t>
            </a:r>
            <a:r>
              <a:rPr lang="en-US" sz="1800" i="1" kern="0" baseline="-25000" dirty="0" err="1" smtClean="0">
                <a:latin typeface="Times New Roman" pitchFamily="18" charset="0"/>
                <a:cs typeface="Times New Roman" pitchFamily="18" charset="0"/>
                <a:sym typeface="Symbol" pitchFamily="18" charset="2"/>
              </a:rPr>
              <a:t>pkt</a:t>
            </a:r>
            <a:r>
              <a:rPr lang="en-US" sz="1800" kern="0" dirty="0" smtClean="0">
                <a:latin typeface="Times New Roman" pitchFamily="18" charset="0"/>
                <a:cs typeface="Times New Roman" pitchFamily="18" charset="0"/>
                <a:sym typeface="Symbol" pitchFamily="18" charset="2"/>
              </a:rPr>
              <a:t> : </a:t>
            </a:r>
            <a:r>
              <a:rPr lang="en-US" sz="1800" kern="0" dirty="0" smtClean="0">
                <a:cs typeface="Times New Roman" pitchFamily="18" charset="0"/>
                <a:sym typeface="Symbol" pitchFamily="18" charset="2"/>
              </a:rPr>
              <a:t>transmission time of </a:t>
            </a:r>
            <a:r>
              <a:rPr lang="en-US" sz="1800" kern="0" dirty="0" smtClean="0">
                <a:cs typeface="Times New Roman" pitchFamily="18" charset="0"/>
                <a:sym typeface="Symbol" pitchFamily="18" charset="2"/>
              </a:rPr>
              <a:t>packet</a:t>
            </a:r>
            <a:endParaRPr lang="en-US" sz="1800" kern="0" baseline="-25000" dirty="0" smtClean="0">
              <a:sym typeface="Symbol" pitchFamily="18" charset="2"/>
            </a:endParaRPr>
          </a:p>
          <a:p>
            <a:pPr lvl="1" eaLnBrk="1" hangingPunct="1"/>
            <a:r>
              <a:rPr lang="en-US" sz="2000" kern="0" dirty="0" smtClean="0">
                <a:sym typeface="Symbol" pitchFamily="18" charset="2"/>
              </a:rPr>
              <a:t>Value of window size </a:t>
            </a:r>
            <a:r>
              <a:rPr lang="en-US" sz="2000" i="1" kern="0" dirty="0" smtClean="0">
                <a:sym typeface="Symbol" pitchFamily="18" charset="2"/>
              </a:rPr>
              <a:t>N</a:t>
            </a:r>
            <a:endParaRPr lang="en-US" sz="2000" kern="0" dirty="0" smtClean="0">
              <a:sym typeface="Symbol" pitchFamily="18" charset="2"/>
            </a:endParaRPr>
          </a:p>
          <a:p>
            <a:pPr lvl="2" eaLnBrk="1" hangingPunct="1"/>
            <a:r>
              <a:rPr lang="en-US" sz="1800" kern="0" dirty="0" smtClean="0">
                <a:sym typeface="Symbol" pitchFamily="18" charset="2"/>
              </a:rPr>
              <a:t>Assume </a:t>
            </a:r>
            <a:r>
              <a:rPr lang="en-US" sz="1800" i="1" kern="0" dirty="0" smtClean="0">
                <a:sym typeface="Symbol" pitchFamily="18" charset="2"/>
              </a:rPr>
              <a:t>N</a:t>
            </a:r>
            <a:r>
              <a:rPr lang="en-US" sz="1800" kern="0" dirty="0" smtClean="0">
                <a:sym typeface="Symbol" pitchFamily="18" charset="2"/>
              </a:rPr>
              <a:t> is large enough to keep the pipe full in the absence of losses, </a:t>
            </a:r>
            <a:r>
              <a:rPr lang="en-US" sz="1800" i="1" kern="0" dirty="0" smtClean="0">
                <a:sym typeface="Symbol" pitchFamily="18" charset="2"/>
              </a:rPr>
              <a:t>i.e., </a:t>
            </a:r>
            <a:r>
              <a:rPr lang="en-US" sz="1800" kern="0" dirty="0" smtClean="0">
                <a:sym typeface="Symbol" pitchFamily="18" charset="2"/>
              </a:rPr>
              <a:t>(</a:t>
            </a:r>
            <a:r>
              <a:rPr lang="en-US" sz="1800" i="1" kern="0" dirty="0" smtClean="0">
                <a:sym typeface="Symbol" pitchFamily="18" charset="2"/>
              </a:rPr>
              <a:t>N</a:t>
            </a:r>
            <a:r>
              <a:rPr lang="en-US" sz="1800" kern="0" dirty="0" smtClean="0">
                <a:sym typeface="Symbol" pitchFamily="18" charset="2"/>
              </a:rPr>
              <a:t>–1)</a:t>
            </a:r>
            <a:r>
              <a:rPr lang="en-US" sz="1800" i="1" kern="0" dirty="0" err="1" smtClean="0">
                <a:latin typeface="Times New Roman" panose="02020603050405020304" pitchFamily="18" charset="0"/>
                <a:cs typeface="Times New Roman" panose="02020603050405020304" pitchFamily="18" charset="0"/>
                <a:sym typeface="Symbol" pitchFamily="18" charset="2"/>
              </a:rPr>
              <a:t>t</a:t>
            </a:r>
            <a:r>
              <a:rPr lang="en-US" sz="1800" i="1" kern="0" baseline="-25000" dirty="0" err="1" smtClean="0">
                <a:latin typeface="Times New Roman" panose="02020603050405020304" pitchFamily="18" charset="0"/>
                <a:cs typeface="Times New Roman" panose="02020603050405020304" pitchFamily="18" charset="0"/>
                <a:sym typeface="Symbol" pitchFamily="18" charset="2"/>
              </a:rPr>
              <a:t>pkt</a:t>
            </a:r>
            <a:r>
              <a:rPr lang="en-US" sz="1800" kern="0" dirty="0" smtClean="0">
                <a:sym typeface="Symbol" pitchFamily="18" charset="2"/>
              </a:rPr>
              <a:t> &gt; RTT</a:t>
            </a:r>
            <a:endParaRPr lang="en-US" sz="1800" kern="0" dirty="0" smtClean="0">
              <a:sym typeface="Symbol" pitchFamily="18" charset="2"/>
            </a:endParaRPr>
          </a:p>
          <a:p>
            <a:pPr lvl="1" eaLnBrk="1" hangingPunct="1"/>
            <a:r>
              <a:rPr lang="en-US" sz="2000" kern="0" dirty="0" smtClean="0">
                <a:sym typeface="Symbol" pitchFamily="18" charset="2"/>
              </a:rPr>
              <a:t>Impact and frequency of retransmissions </a:t>
            </a:r>
            <a:r>
              <a:rPr lang="en-US" sz="2000" i="1" kern="0" dirty="0" smtClean="0">
                <a:sym typeface="Symbol" pitchFamily="18" charset="2"/>
              </a:rPr>
              <a:t> </a:t>
            </a:r>
          </a:p>
          <a:p>
            <a:pPr eaLnBrk="1" hangingPunct="1">
              <a:spcAft>
                <a:spcPts val="600"/>
              </a:spcAft>
            </a:pPr>
            <a:r>
              <a:rPr lang="en-US" sz="2400" kern="0" dirty="0" smtClean="0">
                <a:sym typeface="Symbol" pitchFamily="18" charset="2"/>
              </a:rPr>
              <a:t>Expected </a:t>
            </a:r>
            <a:r>
              <a:rPr lang="en-US" sz="2400" kern="0" dirty="0" smtClean="0">
                <a:sym typeface="Symbol" pitchFamily="18" charset="2"/>
              </a:rPr>
              <a:t>Time for a Successful Packet Transmission: </a:t>
            </a:r>
            <a:r>
              <a:rPr lang="en-US" sz="2400" i="1" kern="0" dirty="0" err="1" smtClean="0">
                <a:latin typeface="Times New Roman" panose="02020603050405020304" pitchFamily="18" charset="0"/>
                <a:cs typeface="Times New Roman" panose="02020603050405020304" pitchFamily="18" charset="0"/>
                <a:sym typeface="Symbol" pitchFamily="18" charset="2"/>
              </a:rPr>
              <a:t>T</a:t>
            </a:r>
            <a:r>
              <a:rPr lang="en-US" sz="2400" i="1" kern="0" baseline="-25000" dirty="0" err="1" smtClean="0">
                <a:latin typeface="Times New Roman" panose="02020603050405020304" pitchFamily="18" charset="0"/>
                <a:cs typeface="Times New Roman" panose="02020603050405020304" pitchFamily="18" charset="0"/>
                <a:sym typeface="Symbol" pitchFamily="18" charset="2"/>
              </a:rPr>
              <a:t>succ</a:t>
            </a:r>
            <a:endParaRPr lang="en-US" sz="2400" i="1" kern="0" baseline="-25000" dirty="0" smtClean="0">
              <a:latin typeface="Times New Roman" panose="02020603050405020304" pitchFamily="18" charset="0"/>
              <a:cs typeface="Times New Roman" panose="02020603050405020304" pitchFamily="18" charset="0"/>
              <a:sym typeface="Symbol" pitchFamily="18" charset="2"/>
            </a:endParaRPr>
          </a:p>
          <a:p>
            <a:pPr lvl="1" eaLnBrk="1" hangingPunct="1">
              <a:spcAft>
                <a:spcPts val="600"/>
              </a:spcAft>
            </a:pPr>
            <a:r>
              <a:rPr lang="en-US" sz="2000" kern="0" dirty="0" smtClean="0">
                <a:sym typeface="Symbol" pitchFamily="18" charset="2"/>
              </a:rPr>
              <a:t>We need to know:</a:t>
            </a:r>
          </a:p>
          <a:p>
            <a:pPr lvl="2" eaLnBrk="1" hangingPunct="1">
              <a:spcAft>
                <a:spcPts val="600"/>
              </a:spcAft>
            </a:pPr>
            <a:r>
              <a:rPr lang="en-US" sz="1800" kern="0" dirty="0">
                <a:sym typeface="Symbol" pitchFamily="18" charset="2"/>
              </a:rPr>
              <a:t>Time for the initial </a:t>
            </a:r>
            <a:r>
              <a:rPr lang="en-US" sz="1800" kern="0" dirty="0" smtClean="0">
                <a:sym typeface="Symbol" pitchFamily="18" charset="2"/>
              </a:rPr>
              <a:t>transmission: </a:t>
            </a:r>
            <a:r>
              <a:rPr lang="en-US" sz="1800" i="1" kern="0" dirty="0" err="1" smtClean="0">
                <a:latin typeface="Times New Roman" panose="02020603050405020304" pitchFamily="18" charset="0"/>
                <a:cs typeface="Times New Roman" panose="02020603050405020304" pitchFamily="18" charset="0"/>
                <a:sym typeface="Symbol" pitchFamily="18" charset="2"/>
              </a:rPr>
              <a:t>t</a:t>
            </a:r>
            <a:r>
              <a:rPr lang="en-US" sz="1800" i="1" kern="0" baseline="-25000" dirty="0" err="1" smtClean="0">
                <a:latin typeface="Times New Roman" panose="02020603050405020304" pitchFamily="18" charset="0"/>
                <a:cs typeface="Times New Roman" panose="02020603050405020304" pitchFamily="18" charset="0"/>
                <a:sym typeface="Symbol" pitchFamily="18" charset="2"/>
              </a:rPr>
              <a:t>pkt</a:t>
            </a:r>
            <a:endParaRPr lang="en-US" sz="1800" i="1" kern="0" baseline="-25000" dirty="0">
              <a:latin typeface="Times New Roman" panose="02020603050405020304" pitchFamily="18" charset="0"/>
              <a:cs typeface="Times New Roman" panose="02020603050405020304" pitchFamily="18" charset="0"/>
              <a:sym typeface="Symbol" pitchFamily="18" charset="2"/>
            </a:endParaRPr>
          </a:p>
          <a:p>
            <a:pPr lvl="2" eaLnBrk="1" hangingPunct="1">
              <a:spcAft>
                <a:spcPts val="600"/>
              </a:spcAft>
            </a:pPr>
            <a:r>
              <a:rPr lang="en-US" sz="1800" kern="0" dirty="0" smtClean="0">
                <a:sym typeface="Symbol" pitchFamily="18" charset="2"/>
              </a:rPr>
              <a:t>Expected number of retransmissions: </a:t>
            </a:r>
            <a:r>
              <a:rPr lang="en-US" sz="1800" kern="0" dirty="0" smtClean="0">
                <a:latin typeface="Times New Roman" panose="02020603050405020304" pitchFamily="18" charset="0"/>
                <a:cs typeface="Times New Roman" panose="02020603050405020304" pitchFamily="18" charset="0"/>
                <a:sym typeface="Symbol" pitchFamily="18" charset="2"/>
              </a:rPr>
              <a:t>E[</a:t>
            </a:r>
            <a:r>
              <a:rPr lang="en-US" sz="1800" i="1" kern="0" dirty="0" smtClean="0">
                <a:latin typeface="Times New Roman" panose="02020603050405020304" pitchFamily="18" charset="0"/>
                <a:cs typeface="Times New Roman" panose="02020603050405020304" pitchFamily="18" charset="0"/>
                <a:sym typeface="Symbol" pitchFamily="18" charset="2"/>
              </a:rPr>
              <a:t>R</a:t>
            </a:r>
            <a:r>
              <a:rPr lang="en-US" sz="1800" kern="0" dirty="0" smtClean="0">
                <a:latin typeface="Times New Roman" panose="02020603050405020304" pitchFamily="18" charset="0"/>
                <a:cs typeface="Times New Roman" panose="02020603050405020304" pitchFamily="18" charset="0"/>
                <a:sym typeface="Symbol" pitchFamily="18" charset="2"/>
              </a:rPr>
              <a:t>]</a:t>
            </a:r>
          </a:p>
          <a:p>
            <a:pPr lvl="2" eaLnBrk="1" hangingPunct="1">
              <a:spcAft>
                <a:spcPts val="600"/>
              </a:spcAft>
            </a:pPr>
            <a:r>
              <a:rPr lang="en-US" sz="1800" kern="0" dirty="0" smtClean="0">
                <a:sym typeface="Symbol" pitchFamily="18" charset="2"/>
              </a:rPr>
              <a:t>Time for a single retransmission: </a:t>
            </a:r>
            <a:r>
              <a:rPr lang="en-US" sz="1800" i="1" kern="0" dirty="0" err="1" smtClean="0">
                <a:latin typeface="Times New Roman" panose="02020603050405020304" pitchFamily="18" charset="0"/>
                <a:cs typeface="Times New Roman" panose="02020603050405020304" pitchFamily="18" charset="0"/>
                <a:sym typeface="Symbol" pitchFamily="18" charset="2"/>
              </a:rPr>
              <a:t>T</a:t>
            </a:r>
            <a:r>
              <a:rPr lang="en-US" sz="1800" i="1" kern="0" baseline="-25000" dirty="0" err="1" smtClean="0">
                <a:latin typeface="Times New Roman" panose="02020603050405020304" pitchFamily="18" charset="0"/>
                <a:cs typeface="Times New Roman" panose="02020603050405020304" pitchFamily="18" charset="0"/>
                <a:sym typeface="Symbol" pitchFamily="18" charset="2"/>
              </a:rPr>
              <a:t>r</a:t>
            </a:r>
            <a:endParaRPr lang="en-US" sz="1600" kern="0" dirty="0" smtClean="0">
              <a:sym typeface="Symbol" pitchFamily="18" charset="2"/>
            </a:endParaRPr>
          </a:p>
          <a:p>
            <a:pPr eaLnBrk="1" hangingPunct="1">
              <a:spcAft>
                <a:spcPts val="600"/>
              </a:spcAft>
            </a:pPr>
            <a:r>
              <a:rPr lang="en-US" i="1" kern="0" dirty="0" err="1" smtClean="0">
                <a:latin typeface="Times New Roman" panose="02020603050405020304" pitchFamily="18" charset="0"/>
                <a:cs typeface="Times New Roman" panose="02020603050405020304" pitchFamily="18" charset="0"/>
                <a:sym typeface="Symbol" pitchFamily="18" charset="2"/>
              </a:rPr>
              <a:t>T</a:t>
            </a:r>
            <a:r>
              <a:rPr lang="en-US" i="1" kern="0" baseline="-25000" dirty="0" err="1" smtClean="0">
                <a:latin typeface="Times New Roman" panose="02020603050405020304" pitchFamily="18" charset="0"/>
                <a:cs typeface="Times New Roman" panose="02020603050405020304" pitchFamily="18" charset="0"/>
                <a:sym typeface="Symbol" pitchFamily="18" charset="2"/>
              </a:rPr>
              <a:t>succ</a:t>
            </a:r>
            <a:r>
              <a:rPr lang="en-US" kern="0" dirty="0" smtClean="0">
                <a:latin typeface="Times New Roman" panose="02020603050405020304" pitchFamily="18" charset="0"/>
                <a:cs typeface="Times New Roman" panose="02020603050405020304" pitchFamily="18" charset="0"/>
                <a:sym typeface="Symbol" pitchFamily="18" charset="2"/>
              </a:rPr>
              <a:t> = E[</a:t>
            </a:r>
            <a:r>
              <a:rPr lang="en-US" i="1" kern="0" dirty="0" smtClean="0">
                <a:latin typeface="Times New Roman" panose="02020603050405020304" pitchFamily="18" charset="0"/>
                <a:cs typeface="Times New Roman" panose="02020603050405020304" pitchFamily="18" charset="0"/>
                <a:sym typeface="Symbol" pitchFamily="18" charset="2"/>
              </a:rPr>
              <a:t>R</a:t>
            </a:r>
            <a:r>
              <a:rPr lang="en-US" kern="0" dirty="0" smtClean="0">
                <a:latin typeface="Times New Roman" panose="02020603050405020304" pitchFamily="18" charset="0"/>
                <a:cs typeface="Times New Roman" panose="02020603050405020304" pitchFamily="18" charset="0"/>
                <a:sym typeface="Symbol" pitchFamily="18" charset="2"/>
              </a:rPr>
              <a:t>] </a:t>
            </a:r>
            <a:r>
              <a:rPr lang="en-US" i="1" kern="0" dirty="0" err="1" smtClean="0">
                <a:latin typeface="Times New Roman" panose="02020603050405020304" pitchFamily="18" charset="0"/>
                <a:cs typeface="Times New Roman" panose="02020603050405020304" pitchFamily="18" charset="0"/>
                <a:sym typeface="Symbol" pitchFamily="18" charset="2"/>
              </a:rPr>
              <a:t>T</a:t>
            </a:r>
            <a:r>
              <a:rPr lang="en-US" i="1" kern="0" baseline="-25000" dirty="0" err="1" smtClean="0">
                <a:latin typeface="Times New Roman" panose="02020603050405020304" pitchFamily="18" charset="0"/>
                <a:cs typeface="Times New Roman" panose="02020603050405020304" pitchFamily="18" charset="0"/>
                <a:sym typeface="Symbol" pitchFamily="18" charset="2"/>
              </a:rPr>
              <a:t>r</a:t>
            </a:r>
            <a:r>
              <a:rPr lang="en-US" kern="0" dirty="0" smtClean="0">
                <a:latin typeface="Times New Roman" panose="02020603050405020304" pitchFamily="18" charset="0"/>
                <a:cs typeface="Times New Roman" panose="02020603050405020304" pitchFamily="18" charset="0"/>
                <a:sym typeface="Symbol" pitchFamily="18" charset="2"/>
              </a:rPr>
              <a:t> + </a:t>
            </a:r>
            <a:r>
              <a:rPr lang="en-US" i="1" kern="0" dirty="0" err="1" smtClean="0">
                <a:latin typeface="Times New Roman" panose="02020603050405020304" pitchFamily="18" charset="0"/>
                <a:cs typeface="Times New Roman" panose="02020603050405020304" pitchFamily="18" charset="0"/>
                <a:sym typeface="Symbol" pitchFamily="18" charset="2"/>
              </a:rPr>
              <a:t>t</a:t>
            </a:r>
            <a:r>
              <a:rPr lang="en-US" i="1" kern="0" baseline="-25000" dirty="0" err="1" smtClean="0">
                <a:latin typeface="Times New Roman" panose="02020603050405020304" pitchFamily="18" charset="0"/>
                <a:cs typeface="Times New Roman" panose="02020603050405020304" pitchFamily="18" charset="0"/>
                <a:sym typeface="Symbol" pitchFamily="18" charset="2"/>
              </a:rPr>
              <a:t>pkt</a:t>
            </a:r>
            <a:endParaRPr lang="en-US" i="1" kern="0" baseline="-25000" dirty="0" smtClean="0">
              <a:latin typeface="Times New Roman" panose="02020603050405020304" pitchFamily="18" charset="0"/>
              <a:cs typeface="Times New Roman" panose="02020603050405020304" pitchFamily="18" charset="0"/>
              <a:sym typeface="Symbol" pitchFamily="18" charset="2"/>
            </a:endParaRPr>
          </a:p>
        </p:txBody>
      </p:sp>
    </p:spTree>
    <p:extLst>
      <p:ext uri="{BB962C8B-B14F-4D97-AF65-F5344CB8AC3E}">
        <p14:creationId xmlns="" xmlns:p14="http://schemas.microsoft.com/office/powerpoint/2010/main" val="1960666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Go-Back-N Performance</a:t>
            </a:r>
            <a:endParaRPr lang="en-US" dirty="0"/>
          </a:p>
        </p:txBody>
      </p:sp>
      <p:sp>
        <p:nvSpPr>
          <p:cNvPr id="4" name="Slide Number Placeholder 3"/>
          <p:cNvSpPr>
            <a:spLocks noGrp="1"/>
          </p:cNvSpPr>
          <p:nvPr>
            <p:ph type="sldNum" sz="quarter" idx="10"/>
          </p:nvPr>
        </p:nvSpPr>
        <p:spPr/>
        <p:txBody>
          <a:bodyPr/>
          <a:lstStyle/>
          <a:p>
            <a:fld id="{CAA77503-7BDB-B54F-9367-5E17C192C244}" type="slidenum">
              <a:rPr lang="en-US" smtClean="0"/>
              <a:pPr/>
              <a:t>9</a:t>
            </a:fld>
            <a:endParaRPr lang="en-US"/>
          </a:p>
        </p:txBody>
      </p:sp>
      <p:sp>
        <p:nvSpPr>
          <p:cNvPr id="5" name="Rectangle 3"/>
          <p:cNvSpPr txBox="1">
            <a:spLocks noChangeArrowheads="1"/>
          </p:cNvSpPr>
          <p:nvPr/>
        </p:nvSpPr>
        <p:spPr bwMode="auto">
          <a:xfrm>
            <a:off x="139995" y="1589980"/>
            <a:ext cx="9918405" cy="6182420"/>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lvl1pPr marL="290513" indent="-290513"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568325" indent="-223838"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860425" indent="-225425" algn="l" defTabSz="1019175" rtl="0" eaLnBrk="0" fontAlgn="base" hangingPunct="0">
              <a:spcBef>
                <a:spcPct val="20000"/>
              </a:spcBef>
              <a:spcAft>
                <a:spcPct val="0"/>
              </a:spcAft>
              <a:buChar char="•"/>
              <a:defRPr sz="2000">
                <a:solidFill>
                  <a:schemeClr val="tx1"/>
                </a:solidFill>
                <a:latin typeface="+mn-lt"/>
                <a:ea typeface="+mn-ea"/>
              </a:defRPr>
            </a:lvl3pPr>
            <a:lvl4pPr marL="1084263" indent="-171450" algn="l" defTabSz="1019175" rtl="0" eaLnBrk="0" fontAlgn="base" hangingPunct="0">
              <a:spcBef>
                <a:spcPct val="20000"/>
              </a:spcBef>
              <a:spcAft>
                <a:spcPct val="0"/>
              </a:spcAft>
              <a:buChar char="–"/>
              <a:defRPr>
                <a:solidFill>
                  <a:schemeClr val="tx1"/>
                </a:solidFill>
                <a:latin typeface="+mn-lt"/>
                <a:ea typeface="+mn-ea"/>
              </a:defRPr>
            </a:lvl4pPr>
            <a:lvl5pPr marL="1309688" indent="-17145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a:lstStyle>
          <a:p>
            <a:pPr eaLnBrk="1" hangingPunct="1">
              <a:spcAft>
                <a:spcPts val="600"/>
              </a:spcAft>
            </a:pPr>
            <a:r>
              <a:rPr lang="en-US" sz="2400" kern="0" dirty="0" smtClean="0">
                <a:sym typeface="Symbol" pitchFamily="18" charset="2"/>
              </a:rPr>
              <a:t>Let </a:t>
            </a:r>
            <a:r>
              <a:rPr lang="en-US" sz="2400" i="1" kern="0" dirty="0" err="1" smtClean="0">
                <a:latin typeface="Times New Roman" pitchFamily="18" charset="0"/>
                <a:sym typeface="Symbol" pitchFamily="18" charset="2"/>
              </a:rPr>
              <a:t>T</a:t>
            </a:r>
            <a:r>
              <a:rPr lang="en-US" sz="2400" i="1" kern="0" baseline="-25000" dirty="0" err="1">
                <a:latin typeface="Times New Roman" pitchFamily="18" charset="0"/>
                <a:sym typeface="Symbol" pitchFamily="18" charset="2"/>
              </a:rPr>
              <a:t>r</a:t>
            </a:r>
            <a:r>
              <a:rPr lang="en-US" sz="2400" i="1" kern="0" dirty="0" smtClean="0">
                <a:latin typeface="Times New Roman" pitchFamily="18" charset="0"/>
                <a:sym typeface="Symbol" pitchFamily="18" charset="2"/>
              </a:rPr>
              <a:t> </a:t>
            </a:r>
            <a:r>
              <a:rPr lang="en-US" sz="2400" kern="0" dirty="0" smtClean="0">
                <a:sym typeface="Symbol" pitchFamily="18" charset="2"/>
              </a:rPr>
              <a:t>be the time spent for one </a:t>
            </a:r>
            <a:r>
              <a:rPr lang="en-US" sz="2400" b="1" i="1" kern="0" dirty="0" smtClean="0">
                <a:sym typeface="Symbol" pitchFamily="18" charset="2"/>
              </a:rPr>
              <a:t>retransmission</a:t>
            </a:r>
            <a:endParaRPr lang="en-US" sz="2400" b="1" kern="0" dirty="0" smtClean="0">
              <a:sym typeface="Symbol" pitchFamily="18" charset="2"/>
            </a:endParaRPr>
          </a:p>
          <a:p>
            <a:pPr lvl="1" eaLnBrk="1" hangingPunct="1">
              <a:lnSpc>
                <a:spcPct val="80000"/>
              </a:lnSpc>
            </a:pPr>
            <a:r>
              <a:rPr lang="en-US" sz="2400" i="1" kern="0" dirty="0" err="1" smtClean="0">
                <a:latin typeface="Times New Roman" pitchFamily="18" charset="0"/>
                <a:cs typeface="Times New Roman" pitchFamily="18" charset="0"/>
                <a:sym typeface="Symbol" pitchFamily="18" charset="2"/>
              </a:rPr>
              <a:t>T</a:t>
            </a:r>
            <a:r>
              <a:rPr lang="en-US" sz="2400" i="1" kern="0" baseline="-25000" dirty="0" err="1" smtClean="0">
                <a:latin typeface="Times New Roman" pitchFamily="18" charset="0"/>
                <a:cs typeface="Times New Roman" pitchFamily="18" charset="0"/>
                <a:sym typeface="Symbol" pitchFamily="18" charset="2"/>
              </a:rPr>
              <a:t>r</a:t>
            </a:r>
            <a:r>
              <a:rPr lang="en-US" sz="2400" i="1" kern="0" dirty="0" smtClean="0">
                <a:latin typeface="Times New Roman" pitchFamily="18" charset="0"/>
                <a:cs typeface="Times New Roman" pitchFamily="18" charset="0"/>
                <a:sym typeface="Symbol" pitchFamily="18" charset="2"/>
              </a:rPr>
              <a:t> </a:t>
            </a:r>
            <a:r>
              <a:rPr lang="en-US" sz="2400" kern="0" dirty="0" smtClean="0">
                <a:latin typeface="Times New Roman" pitchFamily="18" charset="0"/>
                <a:cs typeface="Times New Roman" pitchFamily="18" charset="0"/>
                <a:sym typeface="Symbol" pitchFamily="18" charset="2"/>
              </a:rPr>
              <a:t>= </a:t>
            </a:r>
            <a:r>
              <a:rPr lang="en-US" sz="2400" i="1" kern="0" dirty="0" err="1" smtClean="0">
                <a:latin typeface="Times New Roman" pitchFamily="18" charset="0"/>
                <a:cs typeface="Times New Roman" pitchFamily="18" charset="0"/>
                <a:sym typeface="Symbol" pitchFamily="18" charset="2"/>
              </a:rPr>
              <a:t>t</a:t>
            </a:r>
            <a:r>
              <a:rPr lang="en-US" sz="2400" i="1" kern="0" baseline="-25000" dirty="0" err="1" smtClean="0">
                <a:latin typeface="Times New Roman" pitchFamily="18" charset="0"/>
                <a:cs typeface="Times New Roman" pitchFamily="18" charset="0"/>
                <a:sym typeface="Symbol" pitchFamily="18" charset="2"/>
              </a:rPr>
              <a:t>pkt</a:t>
            </a:r>
            <a:r>
              <a:rPr lang="en-US" sz="2400" kern="0" dirty="0" smtClean="0">
                <a:latin typeface="Times New Roman" pitchFamily="18" charset="0"/>
                <a:cs typeface="Times New Roman" pitchFamily="18" charset="0"/>
                <a:sym typeface="Symbol" pitchFamily="18" charset="2"/>
              </a:rPr>
              <a:t>  + </a:t>
            </a:r>
            <a:r>
              <a:rPr lang="en-US" sz="2400" i="1" kern="0" dirty="0" smtClean="0">
                <a:latin typeface="Times New Roman" pitchFamily="18" charset="0"/>
                <a:cs typeface="Times New Roman" pitchFamily="18" charset="0"/>
                <a:sym typeface="Symbol" pitchFamily="18" charset="2"/>
              </a:rPr>
              <a:t>t</a:t>
            </a:r>
            <a:r>
              <a:rPr lang="en-US" sz="2400" i="1" kern="0" baseline="-25000" dirty="0" smtClean="0">
                <a:latin typeface="Times New Roman" pitchFamily="18" charset="0"/>
                <a:cs typeface="Times New Roman" pitchFamily="18" charset="0"/>
                <a:sym typeface="Symbol" pitchFamily="18" charset="2"/>
              </a:rPr>
              <a:t>out </a:t>
            </a:r>
            <a:r>
              <a:rPr lang="en-US" sz="2400" i="1" kern="0" dirty="0" smtClean="0">
                <a:latin typeface="Times New Roman" pitchFamily="18" charset="0"/>
                <a:cs typeface="Times New Roman" pitchFamily="18" charset="0"/>
                <a:sym typeface="Symbol" pitchFamily="18" charset="2"/>
              </a:rPr>
              <a:t>= </a:t>
            </a:r>
            <a:r>
              <a:rPr lang="en-US" sz="2400" i="1" kern="0" dirty="0" smtClean="0">
                <a:latin typeface="Times New Roman" pitchFamily="18" charset="0"/>
                <a:cs typeface="Times New Roman" pitchFamily="18" charset="0"/>
                <a:sym typeface="Symbol"/>
              </a:rPr>
              <a:t></a:t>
            </a:r>
            <a:r>
              <a:rPr lang="en-US" sz="2400" i="1" kern="0" dirty="0" err="1" smtClean="0">
                <a:latin typeface="Times New Roman" pitchFamily="18" charset="0"/>
                <a:cs typeface="Times New Roman" pitchFamily="18" charset="0"/>
                <a:sym typeface="Symbol" pitchFamily="18" charset="2"/>
              </a:rPr>
              <a:t>t</a:t>
            </a:r>
            <a:r>
              <a:rPr lang="en-US" sz="2400" i="1" kern="0" baseline="-25000" dirty="0" err="1" smtClean="0">
                <a:latin typeface="Times New Roman" pitchFamily="18" charset="0"/>
                <a:cs typeface="Times New Roman" pitchFamily="18" charset="0"/>
                <a:sym typeface="Symbol" pitchFamily="18" charset="2"/>
              </a:rPr>
              <a:t>pkt</a:t>
            </a:r>
            <a:endParaRPr lang="en-US" sz="2400" i="1" kern="0" baseline="-25000" dirty="0" smtClean="0">
              <a:latin typeface="Times New Roman" pitchFamily="18" charset="0"/>
              <a:cs typeface="Times New Roman" pitchFamily="18" charset="0"/>
              <a:sym typeface="Symbol" pitchFamily="18" charset="2"/>
            </a:endParaRPr>
          </a:p>
          <a:p>
            <a:pPr lvl="1" eaLnBrk="1" hangingPunct="1">
              <a:lnSpc>
                <a:spcPct val="80000"/>
              </a:lnSpc>
            </a:pPr>
            <a:endParaRPr lang="en-US" sz="2400" kern="0" dirty="0" smtClean="0">
              <a:sym typeface="Symbol" pitchFamily="18" charset="2"/>
            </a:endParaRPr>
          </a:p>
          <a:p>
            <a:pPr eaLnBrk="1" hangingPunct="1"/>
            <a:r>
              <a:rPr lang="en-US" sz="2400" kern="0" dirty="0" smtClean="0">
                <a:sym typeface="Symbol" pitchFamily="18" charset="2"/>
              </a:rPr>
              <a:t>Time spent per packet: </a:t>
            </a:r>
            <a:r>
              <a:rPr lang="en-US" sz="2800" i="1" kern="0" dirty="0" smtClean="0">
                <a:latin typeface="Times New Roman" pitchFamily="18" charset="0"/>
                <a:sym typeface="Symbol" pitchFamily="18" charset="2"/>
              </a:rPr>
              <a:t>T = </a:t>
            </a:r>
            <a:r>
              <a:rPr lang="en-US" sz="2800" i="1" kern="0" dirty="0" err="1" smtClean="0">
                <a:latin typeface="Times New Roman" pitchFamily="18" charset="0"/>
                <a:sym typeface="Symbol" pitchFamily="18" charset="2"/>
              </a:rPr>
              <a:t>RT</a:t>
            </a:r>
            <a:r>
              <a:rPr lang="en-US" sz="2800" i="1" kern="0" baseline="-25000" dirty="0" err="1" smtClean="0">
                <a:latin typeface="Times New Roman" pitchFamily="18" charset="0"/>
                <a:sym typeface="Symbol" pitchFamily="18" charset="2"/>
              </a:rPr>
              <a:t>r</a:t>
            </a:r>
            <a:r>
              <a:rPr lang="en-US" sz="2800" i="1" kern="0" baseline="-25000" dirty="0" smtClean="0">
                <a:latin typeface="Times New Roman" pitchFamily="18" charset="0"/>
                <a:sym typeface="Symbol" pitchFamily="18" charset="2"/>
              </a:rPr>
              <a:t> </a:t>
            </a:r>
            <a:r>
              <a:rPr lang="en-US" sz="2800" i="1" kern="0" dirty="0" smtClean="0">
                <a:latin typeface="Times New Roman" pitchFamily="18" charset="0"/>
                <a:sym typeface="Symbol" pitchFamily="18" charset="2"/>
              </a:rPr>
              <a:t>+ </a:t>
            </a:r>
            <a:r>
              <a:rPr lang="en-US" sz="2800" i="1" kern="0" dirty="0" err="1" smtClean="0">
                <a:latin typeface="Times New Roman" pitchFamily="18" charset="0"/>
                <a:sym typeface="Symbol" pitchFamily="18" charset="2"/>
              </a:rPr>
              <a:t>t</a:t>
            </a:r>
            <a:r>
              <a:rPr lang="en-US" sz="2800" i="1" kern="0" baseline="-25000" dirty="0" err="1" smtClean="0">
                <a:latin typeface="Times New Roman" pitchFamily="18" charset="0"/>
                <a:sym typeface="Symbol" pitchFamily="18" charset="2"/>
              </a:rPr>
              <a:t>pkt</a:t>
            </a:r>
            <a:endParaRPr lang="en-US" sz="2400" kern="0" dirty="0" smtClean="0">
              <a:sym typeface="Symbol" pitchFamily="18" charset="2"/>
            </a:endParaRPr>
          </a:p>
          <a:p>
            <a:pPr lvl="1" eaLnBrk="1" hangingPunct="1">
              <a:lnSpc>
                <a:spcPct val="70000"/>
              </a:lnSpc>
            </a:pPr>
            <a:r>
              <a:rPr lang="en-US" sz="2400" i="1" kern="0" dirty="0" smtClean="0">
                <a:latin typeface="Times New Roman" pitchFamily="18" charset="0"/>
                <a:sym typeface="Symbol" pitchFamily="18" charset="2"/>
              </a:rPr>
              <a:t>R</a:t>
            </a:r>
            <a:r>
              <a:rPr lang="en-US" sz="2000" i="1" kern="0" dirty="0" smtClean="0">
                <a:sym typeface="Symbol" pitchFamily="18" charset="2"/>
              </a:rPr>
              <a:t> </a:t>
            </a:r>
            <a:r>
              <a:rPr lang="en-US" sz="2000" kern="0" dirty="0" smtClean="0">
                <a:sym typeface="Symbol" pitchFamily="18" charset="2"/>
              </a:rPr>
              <a:t>is number of </a:t>
            </a:r>
            <a:r>
              <a:rPr lang="en-US" sz="2000" b="1" i="1" kern="0" dirty="0" smtClean="0">
                <a:sym typeface="Symbol" pitchFamily="18" charset="2"/>
              </a:rPr>
              <a:t>retransmissions</a:t>
            </a:r>
            <a:r>
              <a:rPr lang="en-US" sz="2000" kern="0" dirty="0" smtClean="0">
                <a:sym typeface="Symbol" pitchFamily="18" charset="2"/>
              </a:rPr>
              <a:t> (geometrically distributed)</a:t>
            </a:r>
          </a:p>
          <a:p>
            <a:pPr lvl="1" eaLnBrk="1" hangingPunct="1">
              <a:lnSpc>
                <a:spcPct val="80000"/>
              </a:lnSpc>
            </a:pPr>
            <a:r>
              <a:rPr lang="en-US" sz="2000" kern="0" dirty="0" smtClean="0">
                <a:latin typeface="Times New Roman" panose="02020603050405020304" pitchFamily="18" charset="0"/>
                <a:cs typeface="Times New Roman" panose="02020603050405020304" pitchFamily="18" charset="0"/>
                <a:sym typeface="Symbol" pitchFamily="18" charset="2"/>
              </a:rPr>
              <a:t>E[</a:t>
            </a:r>
            <a:r>
              <a:rPr lang="en-US" sz="2000" i="1" kern="0" dirty="0" smtClean="0">
                <a:latin typeface="Times New Roman" panose="02020603050405020304" pitchFamily="18" charset="0"/>
                <a:cs typeface="Times New Roman" panose="02020603050405020304" pitchFamily="18" charset="0"/>
                <a:sym typeface="Symbol" pitchFamily="18" charset="2"/>
              </a:rPr>
              <a:t>R</a:t>
            </a:r>
            <a:r>
              <a:rPr lang="en-US" sz="2000" kern="0" dirty="0" smtClean="0">
                <a:latin typeface="Times New Roman" panose="02020603050405020304" pitchFamily="18" charset="0"/>
                <a:cs typeface="Times New Roman" panose="02020603050405020304" pitchFamily="18" charset="0"/>
                <a:sym typeface="Symbol" pitchFamily="18" charset="2"/>
              </a:rPr>
              <a:t>]=</a:t>
            </a:r>
            <a:r>
              <a:rPr lang="en-US" sz="2000" i="1" kern="0" dirty="0" smtClean="0">
                <a:latin typeface="Times New Roman" panose="02020603050405020304" pitchFamily="18" charset="0"/>
                <a:cs typeface="Times New Roman" panose="02020603050405020304" pitchFamily="18" charset="0"/>
                <a:sym typeface="Symbol" pitchFamily="18" charset="2"/>
              </a:rPr>
              <a:t>q</a:t>
            </a:r>
            <a:r>
              <a:rPr lang="en-US" sz="2000" kern="0" dirty="0" smtClean="0">
                <a:latin typeface="Times New Roman" panose="02020603050405020304" pitchFamily="18" charset="0"/>
                <a:cs typeface="Times New Roman" panose="02020603050405020304" pitchFamily="18" charset="0"/>
                <a:sym typeface="Symbol" pitchFamily="18" charset="2"/>
              </a:rPr>
              <a:t>/(1-</a:t>
            </a:r>
            <a:r>
              <a:rPr lang="en-US" sz="2000" i="1" kern="0" dirty="0" smtClean="0">
                <a:latin typeface="Times New Roman" panose="02020603050405020304" pitchFamily="18" charset="0"/>
                <a:cs typeface="Times New Roman" panose="02020603050405020304" pitchFamily="18" charset="0"/>
                <a:sym typeface="Symbol" pitchFamily="18" charset="2"/>
              </a:rPr>
              <a:t>q</a:t>
            </a:r>
            <a:r>
              <a:rPr lang="en-US" sz="2000" kern="0" dirty="0" smtClean="0">
                <a:latin typeface="Times New Roman" panose="02020603050405020304" pitchFamily="18" charset="0"/>
                <a:cs typeface="Times New Roman" panose="02020603050405020304" pitchFamily="18" charset="0"/>
                <a:sym typeface="Symbol" pitchFamily="18" charset="2"/>
              </a:rPr>
              <a:t>), </a:t>
            </a:r>
            <a:r>
              <a:rPr lang="en-US" sz="2000" kern="0" dirty="0" smtClean="0">
                <a:sym typeface="Symbol" pitchFamily="18" charset="2"/>
              </a:rPr>
              <a:t>where </a:t>
            </a:r>
            <a:r>
              <a:rPr lang="en-US" sz="2000" i="1" kern="0" dirty="0" smtClean="0">
                <a:latin typeface="Times New Roman" panose="02020603050405020304" pitchFamily="18" charset="0"/>
                <a:cs typeface="Times New Roman" panose="02020603050405020304" pitchFamily="18" charset="0"/>
                <a:sym typeface="Symbol" pitchFamily="18" charset="2"/>
              </a:rPr>
              <a:t>q</a:t>
            </a:r>
            <a:r>
              <a:rPr lang="en-US" sz="2000" i="1" kern="0" dirty="0">
                <a:sym typeface="Symbol" pitchFamily="18" charset="2"/>
              </a:rPr>
              <a:t> </a:t>
            </a:r>
            <a:r>
              <a:rPr lang="en-US" sz="2000" kern="0" dirty="0" smtClean="0">
                <a:sym typeface="Symbol" pitchFamily="18" charset="2"/>
              </a:rPr>
              <a:t>is the </a:t>
            </a:r>
            <a:r>
              <a:rPr lang="en-US" sz="2000" kern="0" dirty="0" err="1" smtClean="0">
                <a:sym typeface="Symbol" pitchFamily="18" charset="2"/>
              </a:rPr>
              <a:t>pkt</a:t>
            </a:r>
            <a:r>
              <a:rPr lang="en-US" sz="2000" kern="0" dirty="0" smtClean="0">
                <a:sym typeface="Symbol" pitchFamily="18" charset="2"/>
              </a:rPr>
              <a:t> loss probability</a:t>
            </a:r>
          </a:p>
          <a:p>
            <a:pPr lvl="1" eaLnBrk="1" hangingPunct="1">
              <a:lnSpc>
                <a:spcPct val="80000"/>
              </a:lnSpc>
            </a:pPr>
            <a:endParaRPr lang="en-US" sz="2000" kern="0" dirty="0" smtClean="0">
              <a:sym typeface="Symbol" pitchFamily="18" charset="2"/>
            </a:endParaRPr>
          </a:p>
          <a:p>
            <a:pPr eaLnBrk="1" hangingPunct="1">
              <a:lnSpc>
                <a:spcPct val="80000"/>
              </a:lnSpc>
            </a:pPr>
            <a:r>
              <a:rPr lang="en-US" sz="2400" kern="0" dirty="0" smtClean="0">
                <a:sym typeface="Symbol" pitchFamily="18" charset="2"/>
              </a:rPr>
              <a:t>Expected time for successful packet transmission</a:t>
            </a:r>
          </a:p>
          <a:p>
            <a:pPr eaLnBrk="1" hangingPunct="1">
              <a:lnSpc>
                <a:spcPct val="80000"/>
              </a:lnSpc>
            </a:pPr>
            <a:endParaRPr lang="en-US" sz="2400" kern="0" dirty="0">
              <a:sym typeface="Symbol" pitchFamily="18" charset="2"/>
            </a:endParaRPr>
          </a:p>
          <a:p>
            <a:pPr marL="0" indent="0" eaLnBrk="1" hangingPunct="1">
              <a:lnSpc>
                <a:spcPct val="80000"/>
              </a:lnSpc>
              <a:buNone/>
            </a:pPr>
            <a:endParaRPr lang="en-US" sz="2400" kern="0" dirty="0">
              <a:sym typeface="Symbol" pitchFamily="18" charset="2"/>
            </a:endParaRPr>
          </a:p>
          <a:p>
            <a:pPr eaLnBrk="1" hangingPunct="1">
              <a:lnSpc>
                <a:spcPct val="80000"/>
              </a:lnSpc>
            </a:pPr>
            <a:endParaRPr lang="en-US" sz="2400" kern="0" dirty="0" smtClean="0">
              <a:sym typeface="Symbol" pitchFamily="18" charset="2"/>
            </a:endParaRPr>
          </a:p>
          <a:p>
            <a:pPr lvl="1" eaLnBrk="1" hangingPunct="1">
              <a:lnSpc>
                <a:spcPct val="80000"/>
              </a:lnSpc>
            </a:pPr>
            <a:r>
              <a:rPr lang="en-US" sz="2000" kern="0" dirty="0" smtClean="0">
                <a:sym typeface="Symbol" pitchFamily="18" charset="2"/>
              </a:rPr>
              <a:t>Next pages show how we get to the above equation</a:t>
            </a:r>
          </a:p>
          <a:p>
            <a:pPr lvl="1" eaLnBrk="1" hangingPunct="1">
              <a:lnSpc>
                <a:spcPct val="80000"/>
              </a:lnSpc>
            </a:pPr>
            <a:endParaRPr lang="en-US" sz="2000" kern="0" dirty="0" smtClean="0">
              <a:sym typeface="Symbol" pitchFamily="18" charset="2"/>
            </a:endParaRPr>
          </a:p>
          <a:p>
            <a:pPr eaLnBrk="1" hangingPunct="1">
              <a:lnSpc>
                <a:spcPct val="80000"/>
              </a:lnSpc>
            </a:pPr>
            <a:r>
              <a:rPr lang="en-US" sz="2400" kern="0" dirty="0" smtClean="0">
                <a:sym typeface="Symbol" pitchFamily="18" charset="2"/>
              </a:rPr>
              <a:t>100% throughput if </a:t>
            </a:r>
            <a:r>
              <a:rPr lang="en-US" sz="2400" i="1" kern="0" dirty="0" err="1" smtClean="0">
                <a:latin typeface="Times New Roman" panose="02020603050405020304" pitchFamily="18" charset="0"/>
                <a:cs typeface="Times New Roman" panose="02020603050405020304" pitchFamily="18" charset="0"/>
                <a:sym typeface="Symbol" pitchFamily="18" charset="2"/>
              </a:rPr>
              <a:t>t</a:t>
            </a:r>
            <a:r>
              <a:rPr lang="en-US" sz="2400" i="1" kern="0" baseline="-25000" dirty="0" err="1" smtClean="0">
                <a:latin typeface="Times New Roman" panose="02020603050405020304" pitchFamily="18" charset="0"/>
                <a:cs typeface="Times New Roman" panose="02020603050405020304" pitchFamily="18" charset="0"/>
                <a:sym typeface="Symbol" pitchFamily="18" charset="2"/>
              </a:rPr>
              <a:t>pkt</a:t>
            </a:r>
            <a:r>
              <a:rPr lang="en-US" sz="2400" i="1" kern="0" dirty="0" smtClean="0">
                <a:latin typeface="Times New Roman" panose="02020603050405020304" pitchFamily="18" charset="0"/>
                <a:cs typeface="Times New Roman" panose="02020603050405020304" pitchFamily="18" charset="0"/>
                <a:sym typeface="Symbol" pitchFamily="18" charset="2"/>
              </a:rPr>
              <a:t> = </a:t>
            </a:r>
            <a:r>
              <a:rPr lang="en-US" sz="2400" i="1" kern="0" dirty="0" err="1" smtClean="0">
                <a:latin typeface="Times New Roman" panose="02020603050405020304" pitchFamily="18" charset="0"/>
                <a:cs typeface="Times New Roman" panose="02020603050405020304" pitchFamily="18" charset="0"/>
                <a:sym typeface="Symbol" pitchFamily="18" charset="2"/>
              </a:rPr>
              <a:t>T</a:t>
            </a:r>
            <a:r>
              <a:rPr lang="en-US" sz="2400" i="1" kern="0" baseline="-25000" dirty="0" err="1" smtClean="0">
                <a:latin typeface="Times New Roman" panose="02020603050405020304" pitchFamily="18" charset="0"/>
                <a:cs typeface="Times New Roman" panose="02020603050405020304" pitchFamily="18" charset="0"/>
                <a:sym typeface="Symbol" pitchFamily="18" charset="2"/>
              </a:rPr>
              <a:t>succ</a:t>
            </a:r>
            <a:endParaRPr lang="en-US" sz="2400" i="1" kern="0" baseline="-25000" dirty="0" smtClean="0">
              <a:latin typeface="Times New Roman" panose="02020603050405020304" pitchFamily="18" charset="0"/>
              <a:cs typeface="Times New Roman" panose="02020603050405020304" pitchFamily="18" charset="0"/>
              <a:sym typeface="Symbol" pitchFamily="18" charset="2"/>
            </a:endParaRPr>
          </a:p>
          <a:p>
            <a:pPr lvl="1" eaLnBrk="1" hangingPunct="1">
              <a:lnSpc>
                <a:spcPct val="80000"/>
              </a:lnSpc>
            </a:pPr>
            <a:r>
              <a:rPr lang="en-US" sz="2000" kern="0" dirty="0" smtClean="0">
                <a:sym typeface="Symbol" pitchFamily="18" charset="2"/>
              </a:rPr>
              <a:t>Achievable when </a:t>
            </a:r>
            <a:r>
              <a:rPr lang="en-US" sz="2000" i="1" kern="0" dirty="0" smtClean="0">
                <a:latin typeface="Times New Roman" panose="02020603050405020304" pitchFamily="18" charset="0"/>
                <a:cs typeface="Times New Roman" panose="02020603050405020304" pitchFamily="18" charset="0"/>
                <a:sym typeface="Symbol" pitchFamily="18" charset="2"/>
              </a:rPr>
              <a:t>q</a:t>
            </a:r>
            <a:r>
              <a:rPr lang="en-US" sz="2000" kern="0" dirty="0" smtClean="0">
                <a:latin typeface="Times New Roman" panose="02020603050405020304" pitchFamily="18" charset="0"/>
                <a:cs typeface="Times New Roman" panose="02020603050405020304" pitchFamily="18" charset="0"/>
                <a:sym typeface="Symbol" pitchFamily="18" charset="2"/>
              </a:rPr>
              <a:t>=0 </a:t>
            </a:r>
            <a:r>
              <a:rPr lang="en-US" sz="2000" kern="0" dirty="0" smtClean="0">
                <a:cs typeface="Times New Roman" panose="02020603050405020304" pitchFamily="18" charset="0"/>
                <a:sym typeface="Symbol" pitchFamily="18" charset="2"/>
              </a:rPr>
              <a:t>(no </a:t>
            </a:r>
            <a:r>
              <a:rPr lang="en-US" sz="2000" kern="0" dirty="0" err="1" smtClean="0">
                <a:cs typeface="Times New Roman" panose="02020603050405020304" pitchFamily="18" charset="0"/>
                <a:sym typeface="Symbol" pitchFamily="18" charset="2"/>
              </a:rPr>
              <a:t>pkt</a:t>
            </a:r>
            <a:r>
              <a:rPr lang="en-US" sz="2000" kern="0" dirty="0" smtClean="0">
                <a:cs typeface="Times New Roman" panose="02020603050405020304" pitchFamily="18" charset="0"/>
                <a:sym typeface="Symbol" pitchFamily="18" charset="2"/>
              </a:rPr>
              <a:t> or ACK losses)</a:t>
            </a:r>
            <a:endParaRPr lang="en-US" sz="2000" kern="0" dirty="0" smtClean="0">
              <a:latin typeface="Times New Roman" panose="02020603050405020304" pitchFamily="18" charset="0"/>
              <a:cs typeface="Times New Roman" panose="02020603050405020304" pitchFamily="18" charset="0"/>
              <a:sym typeface="Symbol" pitchFamily="18" charset="2"/>
            </a:endParaRPr>
          </a:p>
          <a:p>
            <a:pPr lvl="1" eaLnBrk="1" hangingPunct="1">
              <a:lnSpc>
                <a:spcPct val="80000"/>
              </a:lnSpc>
            </a:pPr>
            <a:r>
              <a:rPr lang="en-US" sz="2000" kern="0" dirty="0" smtClean="0">
                <a:sym typeface="Symbol" pitchFamily="18" charset="2"/>
              </a:rPr>
              <a:t>For a given value of </a:t>
            </a:r>
            <a:r>
              <a:rPr lang="en-US" sz="2000" i="1" kern="0" dirty="0" smtClean="0">
                <a:latin typeface="Times New Roman" panose="02020603050405020304" pitchFamily="18" charset="0"/>
                <a:cs typeface="Times New Roman" panose="02020603050405020304" pitchFamily="18" charset="0"/>
                <a:sym typeface="Symbol" pitchFamily="18" charset="2"/>
              </a:rPr>
              <a:t>q</a:t>
            </a:r>
            <a:r>
              <a:rPr lang="en-US" sz="2000" i="1" kern="0" dirty="0" smtClean="0">
                <a:sym typeface="Symbol" pitchFamily="18" charset="2"/>
              </a:rPr>
              <a:t>, </a:t>
            </a:r>
            <a:r>
              <a:rPr lang="en-US" sz="2000" kern="0" dirty="0" smtClean="0">
                <a:sym typeface="Symbol" pitchFamily="18" charset="2"/>
              </a:rPr>
              <a:t>throughput decreases as </a:t>
            </a:r>
            <a:r>
              <a:rPr lang="en-US" sz="2000" i="1" kern="0" dirty="0">
                <a:latin typeface="Times New Roman" pitchFamily="18" charset="0"/>
                <a:cs typeface="Times New Roman" pitchFamily="18" charset="0"/>
                <a:sym typeface="Symbol"/>
              </a:rPr>
              <a:t></a:t>
            </a:r>
            <a:r>
              <a:rPr lang="en-US" sz="2000" kern="0" dirty="0" smtClean="0">
                <a:sym typeface="Symbol" pitchFamily="18" charset="2"/>
              </a:rPr>
              <a:t>, </a:t>
            </a:r>
            <a:r>
              <a:rPr lang="en-US" sz="2000" i="1" kern="0" dirty="0" smtClean="0">
                <a:sym typeface="Symbol" pitchFamily="18" charset="2"/>
              </a:rPr>
              <a:t>i.e.,</a:t>
            </a:r>
            <a:r>
              <a:rPr lang="en-US" sz="2000" kern="0" dirty="0" smtClean="0">
                <a:sym typeface="Symbol" pitchFamily="18" charset="2"/>
              </a:rPr>
              <a:t> RTT, increases</a:t>
            </a:r>
          </a:p>
          <a:p>
            <a:pPr eaLnBrk="1" hangingPunct="1"/>
            <a:endParaRPr lang="en-US" sz="2800" kern="0" dirty="0" smtClean="0">
              <a:sym typeface="Symbol" pitchFamily="18" charset="2"/>
            </a:endParaRPr>
          </a:p>
        </p:txBody>
      </p:sp>
      <p:graphicFrame>
        <p:nvGraphicFramePr>
          <p:cNvPr id="6" name="Object 6"/>
          <p:cNvGraphicFramePr>
            <a:graphicFrameLocks noChangeAspect="1"/>
          </p:cNvGraphicFramePr>
          <p:nvPr>
            <p:extLst>
              <p:ext uri="{D42A27DB-BD31-4B8C-83A1-F6EECF244321}">
                <p14:modId xmlns="" xmlns:p14="http://schemas.microsoft.com/office/powerpoint/2010/main" val="920825432"/>
              </p:ext>
            </p:extLst>
          </p:nvPr>
        </p:nvGraphicFramePr>
        <p:xfrm>
          <a:off x="2127561" y="4686637"/>
          <a:ext cx="4510087" cy="1268413"/>
        </p:xfrm>
        <a:graphic>
          <a:graphicData uri="http://schemas.openxmlformats.org/presentationml/2006/ole">
            <p:oleObj spid="_x0000_s3126" name="Equation" r:id="rId4" imgW="2148480" imgH="594000" progId="Equation.3">
              <p:embed/>
            </p:oleObj>
          </a:graphicData>
        </a:graphic>
      </p:graphicFrame>
    </p:spTree>
    <p:extLst>
      <p:ext uri="{BB962C8B-B14F-4D97-AF65-F5344CB8AC3E}">
        <p14:creationId xmlns="" xmlns:p14="http://schemas.microsoft.com/office/powerpoint/2010/main" val="1678314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c:\winapps\msoffice\powerpnt\template\clrovrhd\dbllinec.ppt</Template>
  <TotalTime>80149410</TotalTime>
  <Pages>9</Pages>
  <Words>2198</Words>
  <Application>Microsoft Office PowerPoint</Application>
  <PresentationFormat>Custom</PresentationFormat>
  <Paragraphs>379</Paragraphs>
  <Slides>21</Slides>
  <Notes>21</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21</vt:i4>
      </vt:variant>
    </vt:vector>
  </HeadingPairs>
  <TitlesOfParts>
    <vt:vector size="26" baseType="lpstr">
      <vt:lpstr>1_Blank Presentation</vt:lpstr>
      <vt:lpstr>Blank Presentation</vt:lpstr>
      <vt:lpstr>3_Blank Presentation</vt:lpstr>
      <vt:lpstr>2_Blank Presentation</vt:lpstr>
      <vt:lpstr>Equation</vt:lpstr>
      <vt:lpstr>10. Principles of Reliable Data Transport – Part 2</vt:lpstr>
      <vt:lpstr>Improving RDT 3.0</vt:lpstr>
      <vt:lpstr>Go-back-N with N=4</vt:lpstr>
      <vt:lpstr>Go-Back-N Operation</vt:lpstr>
      <vt:lpstr>Go-Back-N – Sender &amp; Receiver</vt:lpstr>
      <vt:lpstr>Buffering &amp; Numbering Packets</vt:lpstr>
      <vt:lpstr>Go-Back-N State Machines</vt:lpstr>
      <vt:lpstr>Go-Back-N Performance</vt:lpstr>
      <vt:lpstr>Go-Back-N Performance</vt:lpstr>
      <vt:lpstr>Retransmissions as a Geometrically Distributed Random Variable</vt:lpstr>
      <vt:lpstr>Go-Back-N Performance (continued)</vt:lpstr>
      <vt:lpstr>Receive Buffer in Selective Repeat</vt:lpstr>
      <vt:lpstr>Selective Repeat State Machines</vt:lpstr>
      <vt:lpstr>Exercises</vt:lpstr>
      <vt:lpstr>Go-back-N with N=3, S=6</vt:lpstr>
      <vt:lpstr>Exercises</vt:lpstr>
      <vt:lpstr>Exercises</vt:lpstr>
      <vt:lpstr>Exercises</vt:lpstr>
      <vt:lpstr>Selective Repeat with N=3, S=6</vt:lpstr>
      <vt:lpstr>Exercises</vt:lpstr>
      <vt:lpstr>Exercises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ATM Network Control</dc:title>
  <dc:creator>Guerin</dc:creator>
  <cp:lastModifiedBy>Roch Guerin</cp:lastModifiedBy>
  <cp:revision>1080</cp:revision>
  <cp:lastPrinted>2014-09-13T21:47:00Z</cp:lastPrinted>
  <dcterms:created xsi:type="dcterms:W3CDTF">2013-07-16T19:53:31Z</dcterms:created>
  <dcterms:modified xsi:type="dcterms:W3CDTF">2017-10-06T21:17:01Z</dcterms:modified>
</cp:coreProperties>
</file>