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5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Lst>
  <p:notesMasterIdLst>
    <p:notesMasterId r:id="rId62"/>
  </p:notesMasterIdLst>
  <p:handoutMasterIdLst>
    <p:handoutMasterId r:id="rId63"/>
  </p:handoutMasterIdLst>
  <p:sldIdLst>
    <p:sldId id="362" r:id="rId3"/>
    <p:sldId id="550" r:id="rId4"/>
    <p:sldId id="659" r:id="rId5"/>
    <p:sldId id="551" r:id="rId6"/>
    <p:sldId id="555" r:id="rId7"/>
    <p:sldId id="611" r:id="rId8"/>
    <p:sldId id="556" r:id="rId9"/>
    <p:sldId id="612" r:id="rId10"/>
    <p:sldId id="613" r:id="rId11"/>
    <p:sldId id="557" r:id="rId12"/>
    <p:sldId id="604" r:id="rId13"/>
    <p:sldId id="615" r:id="rId14"/>
    <p:sldId id="560" r:id="rId15"/>
    <p:sldId id="561" r:id="rId16"/>
    <p:sldId id="563" r:id="rId17"/>
    <p:sldId id="564" r:id="rId18"/>
    <p:sldId id="601" r:id="rId19"/>
    <p:sldId id="566" r:id="rId20"/>
    <p:sldId id="568" r:id="rId21"/>
    <p:sldId id="602" r:id="rId22"/>
    <p:sldId id="616" r:id="rId23"/>
    <p:sldId id="651" r:id="rId24"/>
    <p:sldId id="617" r:id="rId25"/>
    <p:sldId id="657" r:id="rId26"/>
    <p:sldId id="658" r:id="rId27"/>
    <p:sldId id="603" r:id="rId28"/>
    <p:sldId id="652" r:id="rId29"/>
    <p:sldId id="605" r:id="rId30"/>
    <p:sldId id="606" r:id="rId31"/>
    <p:sldId id="653" r:id="rId32"/>
    <p:sldId id="607" r:id="rId33"/>
    <p:sldId id="638" r:id="rId34"/>
    <p:sldId id="654" r:id="rId35"/>
    <p:sldId id="639" r:id="rId36"/>
    <p:sldId id="642" r:id="rId37"/>
    <p:sldId id="640" r:id="rId38"/>
    <p:sldId id="641" r:id="rId39"/>
    <p:sldId id="655" r:id="rId40"/>
    <p:sldId id="643" r:id="rId41"/>
    <p:sldId id="656" r:id="rId42"/>
    <p:sldId id="644" r:id="rId43"/>
    <p:sldId id="645" r:id="rId44"/>
    <p:sldId id="646" r:id="rId45"/>
    <p:sldId id="647" r:id="rId46"/>
    <p:sldId id="648" r:id="rId47"/>
    <p:sldId id="649" r:id="rId48"/>
    <p:sldId id="650" r:id="rId49"/>
    <p:sldId id="660" r:id="rId50"/>
    <p:sldId id="661" r:id="rId51"/>
    <p:sldId id="662" r:id="rId52"/>
    <p:sldId id="663" r:id="rId53"/>
    <p:sldId id="664" r:id="rId54"/>
    <p:sldId id="665" r:id="rId55"/>
    <p:sldId id="666" r:id="rId56"/>
    <p:sldId id="667" r:id="rId57"/>
    <p:sldId id="668" r:id="rId58"/>
    <p:sldId id="669" r:id="rId59"/>
    <p:sldId id="670" r:id="rId60"/>
    <p:sldId id="671" r:id="rId61"/>
  </p:sldIdLst>
  <p:sldSz cx="10058400" cy="7772400"/>
  <p:notesSz cx="7315200" cy="9601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2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4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6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800"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6000" algn="l" defTabSz="457200" rtl="0" eaLnBrk="1" latinLnBrk="0" hangingPunct="1">
      <a:defRPr kern="1200">
        <a:solidFill>
          <a:schemeClr val="tx2"/>
        </a:solidFill>
        <a:latin typeface="Book Antiqua" charset="0"/>
        <a:ea typeface="ＭＳ Ｐゴシック" charset="-128"/>
        <a:cs typeface="ＭＳ Ｐゴシック" charset="-128"/>
      </a:defRPr>
    </a:lvl6pPr>
    <a:lvl7pPr marL="2743200" algn="l" defTabSz="457200" rtl="0" eaLnBrk="1" latinLnBrk="0" hangingPunct="1">
      <a:defRPr kern="1200">
        <a:solidFill>
          <a:schemeClr val="tx2"/>
        </a:solidFill>
        <a:latin typeface="Book Antiqua" charset="0"/>
        <a:ea typeface="ＭＳ Ｐゴシック" charset="-128"/>
        <a:cs typeface="ＭＳ Ｐゴシック" charset="-128"/>
      </a:defRPr>
    </a:lvl7pPr>
    <a:lvl8pPr marL="3200400" algn="l" defTabSz="457200" rtl="0" eaLnBrk="1" latinLnBrk="0" hangingPunct="1">
      <a:defRPr kern="1200">
        <a:solidFill>
          <a:schemeClr val="tx2"/>
        </a:solidFill>
        <a:latin typeface="Book Antiqua" charset="0"/>
        <a:ea typeface="ＭＳ Ｐゴシック" charset="-128"/>
        <a:cs typeface="ＭＳ Ｐゴシック" charset="-128"/>
      </a:defRPr>
    </a:lvl8pPr>
    <a:lvl9pPr marL="3657600" algn="l" defTabSz="457200"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chemeClr val="bg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AFEB2"/>
    <a:srgbClr val="70898E"/>
    <a:srgbClr val="8BA8AD"/>
    <a:srgbClr val="A7C8CD"/>
    <a:srgbClr val="50B1CB"/>
    <a:srgbClr val="C3B954"/>
    <a:srgbClr val="53B6C3"/>
    <a:srgbClr val="393939"/>
    <a:srgbClr val="1C1C1C"/>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778" autoAdjust="0"/>
  </p:normalViewPr>
  <p:slideViewPr>
    <p:cSldViewPr snapToGrid="0">
      <p:cViewPr>
        <p:scale>
          <a:sx n="85" d="100"/>
          <a:sy n="85" d="100"/>
        </p:scale>
        <p:origin x="-672" y="-438"/>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656" y="-1641"/>
            <a:ext cx="3168927"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lvl1pPr>
          </a:lstStyle>
          <a:p>
            <a:pPr>
              <a:defRPr/>
            </a:pPr>
            <a:endParaRPr lang="en-US"/>
          </a:p>
        </p:txBody>
      </p:sp>
      <p:sp>
        <p:nvSpPr>
          <p:cNvPr id="3075" name="Rectangle 3"/>
          <p:cNvSpPr>
            <a:spLocks noGrp="1" noChangeArrowheads="1"/>
          </p:cNvSpPr>
          <p:nvPr>
            <p:ph type="dt" sz="quarter" idx="1"/>
          </p:nvPr>
        </p:nvSpPr>
        <p:spPr bwMode="auto">
          <a:xfrm>
            <a:off x="4146275" y="-1641"/>
            <a:ext cx="3168926"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lvl1pPr>
          </a:lstStyle>
          <a:p>
            <a:pPr>
              <a:defRPr/>
            </a:pPr>
            <a:endParaRPr lang="en-US"/>
          </a:p>
        </p:txBody>
      </p:sp>
      <p:sp>
        <p:nvSpPr>
          <p:cNvPr id="3076" name="Rectangle 4"/>
          <p:cNvSpPr>
            <a:spLocks noGrp="1" noChangeArrowheads="1"/>
          </p:cNvSpPr>
          <p:nvPr>
            <p:ph type="ftr" sz="quarter" idx="2"/>
          </p:nvPr>
        </p:nvSpPr>
        <p:spPr bwMode="auto">
          <a:xfrm>
            <a:off x="-1656" y="9122453"/>
            <a:ext cx="3168927"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lvl1pPr>
          </a:lstStyle>
          <a:p>
            <a:pPr>
              <a:defRPr/>
            </a:pPr>
            <a:endParaRPr lang="en-US"/>
          </a:p>
        </p:txBody>
      </p:sp>
      <p:sp>
        <p:nvSpPr>
          <p:cNvPr id="3077" name="Rectangle 5"/>
          <p:cNvSpPr>
            <a:spLocks noGrp="1" noChangeArrowheads="1"/>
          </p:cNvSpPr>
          <p:nvPr>
            <p:ph type="sldNum" sz="quarter" idx="3"/>
          </p:nvPr>
        </p:nvSpPr>
        <p:spPr bwMode="auto">
          <a:xfrm>
            <a:off x="4146275" y="9122453"/>
            <a:ext cx="3168926"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lvl1pPr>
          </a:lstStyle>
          <a:p>
            <a:pPr>
              <a:defRPr/>
            </a:pPr>
            <a:fld id="{9FFC03EE-2879-4F41-A72A-15A9C64D4D23}" type="slidenum">
              <a:rPr lang="en-US"/>
              <a:pPr>
                <a:defRPr/>
              </a:pPr>
              <a:t>‹#›</a:t>
            </a:fld>
            <a:endParaRPr lang="en-US"/>
          </a:p>
        </p:txBody>
      </p:sp>
    </p:spTree>
    <p:extLst>
      <p:ext uri="{BB962C8B-B14F-4D97-AF65-F5344CB8AC3E}">
        <p14:creationId xmlns:p14="http://schemas.microsoft.com/office/powerpoint/2010/main" xmlns="" val="30376976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656" y="-1641"/>
            <a:ext cx="3168927"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4146275" y="-1641"/>
            <a:ext cx="3168926"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1656" y="9122453"/>
            <a:ext cx="3168927"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4146275" y="9122453"/>
            <a:ext cx="3168926"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975693" y="4561227"/>
            <a:ext cx="5362160" cy="4318573"/>
          </a:xfrm>
          <a:prstGeom prst="rect">
            <a:avLst/>
          </a:prstGeom>
          <a:noFill/>
          <a:ln w="9525">
            <a:noFill/>
            <a:miter lim="800000"/>
            <a:headEnd/>
            <a:tailEnd/>
          </a:ln>
          <a:effectLst/>
        </p:spPr>
        <p:txBody>
          <a:bodyPr vert="horz" wrap="square" lIns="97202" tIns="49425" rIns="97202" bIns="49425"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1325563" y="720725"/>
            <a:ext cx="4660900" cy="3602038"/>
          </a:xfrm>
          <a:prstGeom prst="rect">
            <a:avLst/>
          </a:prstGeom>
          <a:noFill/>
          <a:ln w="12700">
            <a:solidFill>
              <a:schemeClr val="tx1"/>
            </a:solidFill>
            <a:miter lim="800000"/>
            <a:headEnd/>
            <a:tailEnd/>
          </a:ln>
        </p:spPr>
      </p:sp>
    </p:spTree>
    <p:extLst>
      <p:ext uri="{BB962C8B-B14F-4D97-AF65-F5344CB8AC3E}">
        <p14:creationId xmlns:p14="http://schemas.microsoft.com/office/powerpoint/2010/main" xmlns="" val="1588183856"/>
      </p:ext>
    </p:extLst>
  </p:cSld>
  <p:clrMap bg1="lt1" tx1="dk1" bg2="lt2" tx2="dk2" accent1="accent1" accent2="accent2" accent3="accent3" accent4="accent4" accent5="accent5" accent6="accent6" hlink="hlink" folHlink="folHlink"/>
  <p:hf hdr="0" ftr="0" dt="0"/>
  <p:notesStyle>
    <a:lvl1pPr algn="l" defTabSz="952500"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725"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450"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588"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5313" algn="l" defTabSz="952500"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10</a:t>
            </a:fld>
            <a:endParaRPr lang="en-US"/>
          </a:p>
        </p:txBody>
      </p:sp>
    </p:spTree>
    <p:extLst>
      <p:ext uri="{BB962C8B-B14F-4D97-AF65-F5344CB8AC3E}">
        <p14:creationId xmlns:p14="http://schemas.microsoft.com/office/powerpoint/2010/main" xmlns="" val="1456326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IV need not be secret because it is just there to keep from having repeating patterns.</a:t>
            </a:r>
          </a:p>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11</a:t>
            </a:fld>
            <a:endParaRPr lang="en-US"/>
          </a:p>
        </p:txBody>
      </p:sp>
    </p:spTree>
    <p:extLst>
      <p:ext uri="{BB962C8B-B14F-4D97-AF65-F5344CB8AC3E}">
        <p14:creationId xmlns:p14="http://schemas.microsoft.com/office/powerpoint/2010/main" xmlns="" val="3351084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13</a:t>
            </a:fld>
            <a:endParaRPr lang="en-US"/>
          </a:p>
        </p:txBody>
      </p:sp>
    </p:spTree>
    <p:extLst>
      <p:ext uri="{BB962C8B-B14F-4D97-AF65-F5344CB8AC3E}">
        <p14:creationId xmlns:p14="http://schemas.microsoft.com/office/powerpoint/2010/main" xmlns="" val="28952858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a:t>
            </a:r>
            <a:r>
              <a:rPr lang="en-US" dirty="0" err="1" smtClean="0"/>
              <a:t>en.wikipedia.org</a:t>
            </a:r>
            <a:r>
              <a:rPr lang="en-US" dirty="0" smtClean="0"/>
              <a:t>/wiki/</a:t>
            </a:r>
            <a:r>
              <a:rPr lang="en-US" dirty="0" err="1" smtClean="0"/>
              <a:t>Data_Encryption_Standard</a:t>
            </a:r>
            <a:endParaRPr lang="en-US" dirty="0" smtClean="0"/>
          </a:p>
          <a:p>
            <a:r>
              <a:rPr lang="en-US" dirty="0" smtClean="0"/>
              <a:t>Initial</a:t>
            </a:r>
            <a:r>
              <a:rPr lang="en-US" baseline="0" dirty="0" smtClean="0"/>
              <a:t> and Final permutation are inverses of each other. Originally put in place</a:t>
            </a:r>
          </a:p>
          <a:p>
            <a:r>
              <a:rPr lang="en-US" baseline="0" dirty="0" smtClean="0"/>
              <a:t>to facilitate loading of data into 8-bit hardware of the 1970’s.</a:t>
            </a:r>
          </a:p>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14</a:t>
            </a:fld>
            <a:endParaRPr lang="en-US"/>
          </a:p>
        </p:txBody>
      </p:sp>
    </p:spTree>
    <p:extLst>
      <p:ext uri="{BB962C8B-B14F-4D97-AF65-F5344CB8AC3E}">
        <p14:creationId xmlns:p14="http://schemas.microsoft.com/office/powerpoint/2010/main" xmlns="" val="10474025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15</a:t>
            </a:fld>
            <a:endParaRPr lang="en-US"/>
          </a:p>
        </p:txBody>
      </p:sp>
    </p:spTree>
    <p:extLst>
      <p:ext uri="{BB962C8B-B14F-4D97-AF65-F5344CB8AC3E}">
        <p14:creationId xmlns:p14="http://schemas.microsoft.com/office/powerpoint/2010/main" xmlns="" val="2369233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16</a:t>
            </a:fld>
            <a:endParaRPr lang="en-US"/>
          </a:p>
        </p:txBody>
      </p:sp>
    </p:spTree>
    <p:extLst>
      <p:ext uri="{BB962C8B-B14F-4D97-AF65-F5344CB8AC3E}">
        <p14:creationId xmlns:p14="http://schemas.microsoft.com/office/powerpoint/2010/main" xmlns="" val="36061068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17</a:t>
            </a:fld>
            <a:endParaRPr lang="en-US"/>
          </a:p>
        </p:txBody>
      </p:sp>
    </p:spTree>
    <p:extLst>
      <p:ext uri="{BB962C8B-B14F-4D97-AF65-F5344CB8AC3E}">
        <p14:creationId xmlns:p14="http://schemas.microsoft.com/office/powerpoint/2010/main" xmlns="" val="3739278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a=alpha*</a:t>
            </a:r>
            <a:r>
              <a:rPr lang="en-US" dirty="0" err="1" smtClean="0"/>
              <a:t>n+gamma</a:t>
            </a:r>
            <a:r>
              <a:rPr lang="en-US" dirty="0" smtClean="0"/>
              <a:t> and b= beta*</a:t>
            </a:r>
            <a:r>
              <a:rPr lang="en-US" dirty="0" err="1" smtClean="0"/>
              <a:t>n+delta</a:t>
            </a:r>
            <a:r>
              <a:rPr lang="en-US" dirty="0" smtClean="0"/>
              <a:t>, so that a+/-b=(alpha+/-beta)*n+(gamma+/-delta) and a*b=zeta*</a:t>
            </a:r>
            <a:r>
              <a:rPr lang="en-US" dirty="0" err="1" smtClean="0"/>
              <a:t>n+gamma</a:t>
            </a:r>
            <a:r>
              <a:rPr lang="en-US" dirty="0" smtClean="0"/>
              <a:t>*delta</a:t>
            </a:r>
          </a:p>
          <a:p>
            <a:r>
              <a:rPr lang="en-US" dirty="0" smtClean="0"/>
              <a:t>Hence</a:t>
            </a:r>
            <a:r>
              <a:rPr lang="en-US" baseline="0" dirty="0" smtClean="0"/>
              <a:t> a mod n +/- b mod n=(gamma+/-delta) mod n = (a+/-b) mod n</a:t>
            </a:r>
          </a:p>
          <a:p>
            <a:r>
              <a:rPr lang="en-US" baseline="0" dirty="0" smtClean="0"/>
              <a:t>And (a mod n)*(b mod n)=(gamma*delta) mod n= (a*b) mod n</a:t>
            </a:r>
            <a:endParaRPr lang="en-US" dirty="0" smtClean="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18</a:t>
            </a:fld>
            <a:endParaRPr lang="en-US"/>
          </a:p>
        </p:txBody>
      </p:sp>
    </p:spTree>
    <p:extLst>
      <p:ext uri="{BB962C8B-B14F-4D97-AF65-F5344CB8AC3E}">
        <p14:creationId xmlns:p14="http://schemas.microsoft.com/office/powerpoint/2010/main" xmlns="" val="27474147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19</a:t>
            </a:fld>
            <a:endParaRPr lang="en-US"/>
          </a:p>
        </p:txBody>
      </p:sp>
    </p:spTree>
    <p:extLst>
      <p:ext uri="{BB962C8B-B14F-4D97-AF65-F5344CB8AC3E}">
        <p14:creationId xmlns:p14="http://schemas.microsoft.com/office/powerpoint/2010/main" xmlns="" val="1908443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lvl1pPr defTabSz="966646">
              <a:defRPr sz="2000">
                <a:solidFill>
                  <a:schemeClr val="tx1"/>
                </a:solidFill>
                <a:latin typeface="Comic Sans MS" charset="0"/>
                <a:ea typeface="ＭＳ Ｐゴシック" charset="0"/>
                <a:cs typeface="ＭＳ Ｐゴシック" charset="0"/>
              </a:defRPr>
            </a:lvl1pPr>
            <a:lvl2pPr marL="742842" indent="-285708" defTabSz="966646">
              <a:defRPr sz="2000">
                <a:solidFill>
                  <a:schemeClr val="tx1"/>
                </a:solidFill>
                <a:latin typeface="Comic Sans MS" charset="0"/>
                <a:ea typeface="ＭＳ Ｐゴシック" charset="0"/>
              </a:defRPr>
            </a:lvl2pPr>
            <a:lvl3pPr marL="1142833" indent="-228567" defTabSz="966646">
              <a:defRPr sz="2000">
                <a:solidFill>
                  <a:schemeClr val="tx1"/>
                </a:solidFill>
                <a:latin typeface="Comic Sans MS" charset="0"/>
                <a:ea typeface="ＭＳ Ｐゴシック" charset="0"/>
              </a:defRPr>
            </a:lvl3pPr>
            <a:lvl4pPr marL="1599966" indent="-228567" defTabSz="966646">
              <a:defRPr sz="2000">
                <a:solidFill>
                  <a:schemeClr val="tx1"/>
                </a:solidFill>
                <a:latin typeface="Comic Sans MS" charset="0"/>
                <a:ea typeface="ＭＳ Ｐゴシック" charset="0"/>
              </a:defRPr>
            </a:lvl4pPr>
            <a:lvl5pPr marL="2057099" indent="-228567" defTabSz="966646">
              <a:defRPr sz="2000">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sz="2000">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sz="2000">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sz="2000">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sz="2000">
                <a:solidFill>
                  <a:schemeClr val="tx1"/>
                </a:solidFill>
                <a:latin typeface="Comic Sans MS" charset="0"/>
                <a:ea typeface="ＭＳ Ｐゴシック" charset="0"/>
              </a:defRPr>
            </a:lvl9pPr>
          </a:lstStyle>
          <a:p>
            <a:fld id="{05F904B8-3BD3-C64F-AD86-7E7BAD372E9C}" type="slidenum">
              <a:rPr lang="en-US" sz="1300">
                <a:latin typeface="Times New Roman" charset="0"/>
              </a:rPr>
              <a:pPr/>
              <a:t>2</a:t>
            </a:fld>
            <a:endParaRPr lang="en-US" sz="1300" dirty="0">
              <a:latin typeface="Times New Roman"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m^e</a:t>
            </a:r>
            <a:r>
              <a:rPr lang="en-US" dirty="0" smtClean="0"/>
              <a:t>=a*</a:t>
            </a:r>
            <a:r>
              <a:rPr lang="en-US" dirty="0" err="1" smtClean="0"/>
              <a:t>n+b</a:t>
            </a:r>
            <a:r>
              <a:rPr lang="en-US" dirty="0" smtClean="0"/>
              <a:t> so that </a:t>
            </a:r>
            <a:r>
              <a:rPr lang="en-US" dirty="0" err="1" smtClean="0"/>
              <a:t>m^e</a:t>
            </a:r>
            <a:r>
              <a:rPr lang="en-US" dirty="0" smtClean="0"/>
              <a:t> mod n = b and (</a:t>
            </a:r>
            <a:r>
              <a:rPr lang="en-US" dirty="0" err="1" smtClean="0"/>
              <a:t>m^e</a:t>
            </a:r>
            <a:r>
              <a:rPr lang="en-US" dirty="0" smtClean="0"/>
              <a:t> mod n)^d mod n = </a:t>
            </a:r>
            <a:r>
              <a:rPr lang="en-US" dirty="0" err="1" smtClean="0"/>
              <a:t>b^d</a:t>
            </a:r>
            <a:r>
              <a:rPr lang="en-US" dirty="0" smtClean="0"/>
              <a:t> mod n</a:t>
            </a:r>
          </a:p>
          <a:p>
            <a:r>
              <a:rPr lang="en-US" dirty="0" err="1" smtClean="0"/>
              <a:t>m^ed</a:t>
            </a:r>
            <a:r>
              <a:rPr lang="en-US" dirty="0" smtClean="0"/>
              <a:t> = (a*</a:t>
            </a:r>
            <a:r>
              <a:rPr lang="en-US" dirty="0" err="1" smtClean="0"/>
              <a:t>n+b</a:t>
            </a:r>
            <a:r>
              <a:rPr lang="en-US" dirty="0" smtClean="0"/>
              <a:t>)(a*</a:t>
            </a:r>
            <a:r>
              <a:rPr lang="en-US" dirty="0" err="1" smtClean="0"/>
              <a:t>n+b</a:t>
            </a:r>
            <a:r>
              <a:rPr lang="en-US" dirty="0" smtClean="0"/>
              <a:t>)…(a*</a:t>
            </a:r>
            <a:r>
              <a:rPr lang="en-US" dirty="0" err="1" smtClean="0"/>
              <a:t>n+b</a:t>
            </a:r>
            <a:r>
              <a:rPr lang="en-US" dirty="0" smtClean="0"/>
              <a:t>) where the factor (a*</a:t>
            </a:r>
            <a:r>
              <a:rPr lang="en-US" dirty="0" err="1" smtClean="0"/>
              <a:t>n+b</a:t>
            </a:r>
            <a:r>
              <a:rPr lang="en-US" dirty="0" smtClean="0"/>
              <a:t>) is repeated d times</a:t>
            </a:r>
          </a:p>
          <a:p>
            <a:r>
              <a:rPr lang="en-US" dirty="0" smtClean="0"/>
              <a:t>=&gt; </a:t>
            </a:r>
            <a:r>
              <a:rPr lang="en-US" dirty="0" err="1" smtClean="0"/>
              <a:t>m^ed</a:t>
            </a:r>
            <a:r>
              <a:rPr lang="en-US" dirty="0" smtClean="0"/>
              <a:t> = n*</a:t>
            </a:r>
            <a:r>
              <a:rPr lang="en-US" dirty="0" err="1" smtClean="0"/>
              <a:t>X+b^d</a:t>
            </a:r>
            <a:r>
              <a:rPr lang="en-US" dirty="0" smtClean="0"/>
              <a:t> so that </a:t>
            </a:r>
            <a:r>
              <a:rPr lang="en-US" dirty="0" err="1" smtClean="0"/>
              <a:t>m^ed</a:t>
            </a:r>
            <a:r>
              <a:rPr lang="en-US" dirty="0" smtClean="0"/>
              <a:t> mod n = </a:t>
            </a:r>
            <a:r>
              <a:rPr lang="en-US" dirty="0" err="1" smtClean="0"/>
              <a:t>b^d</a:t>
            </a:r>
            <a:r>
              <a:rPr lang="en-US" dirty="0" smtClean="0"/>
              <a:t> mod n = (</a:t>
            </a:r>
            <a:r>
              <a:rPr lang="en-US" dirty="0" err="1" smtClean="0"/>
              <a:t>m^e</a:t>
            </a:r>
            <a:r>
              <a:rPr lang="en-US" dirty="0" smtClean="0"/>
              <a:t> mod n)^d mod n </a:t>
            </a:r>
          </a:p>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20</a:t>
            </a:fld>
            <a:endParaRPr lang="en-US"/>
          </a:p>
        </p:txBody>
      </p:sp>
    </p:spTree>
    <p:extLst>
      <p:ext uri="{BB962C8B-B14F-4D97-AF65-F5344CB8AC3E}">
        <p14:creationId xmlns:p14="http://schemas.microsoft.com/office/powerpoint/2010/main" xmlns="" val="5878851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460CDC-0093-439F-B9BC-88003A08A413}" type="slidenum">
              <a:rPr lang="en-US"/>
              <a:pPr/>
              <a:t>21</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r>
              <a:rPr lang="en-US"/>
              <a:t>m^e=a*n+b so that m^e mod n = b and (m^e mod n)^d mod n = b^d mod n</a:t>
            </a:r>
          </a:p>
          <a:p>
            <a:r>
              <a:rPr lang="en-US"/>
              <a:t>m^ed = (a*n+b)(a*n+b)…(a*n+b) where the factor (a*n+b) is repeated d times</a:t>
            </a:r>
          </a:p>
          <a:p>
            <a:r>
              <a:rPr lang="en-US"/>
              <a:t>=&gt; m^ed = n*X+b^d so that m^ed mod n = b^d mod n = (m^e mod n)^d mod n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m^e</a:t>
            </a:r>
            <a:r>
              <a:rPr lang="en-US" dirty="0" smtClean="0"/>
              <a:t>=a*</a:t>
            </a:r>
            <a:r>
              <a:rPr lang="en-US" dirty="0" err="1" smtClean="0"/>
              <a:t>n+b</a:t>
            </a:r>
            <a:r>
              <a:rPr lang="en-US" dirty="0" smtClean="0"/>
              <a:t> so that </a:t>
            </a:r>
            <a:r>
              <a:rPr lang="en-US" dirty="0" err="1" smtClean="0"/>
              <a:t>m^e</a:t>
            </a:r>
            <a:r>
              <a:rPr lang="en-US" dirty="0" smtClean="0"/>
              <a:t> mod n = b and (</a:t>
            </a:r>
            <a:r>
              <a:rPr lang="en-US" dirty="0" err="1" smtClean="0"/>
              <a:t>m^e</a:t>
            </a:r>
            <a:r>
              <a:rPr lang="en-US" dirty="0" smtClean="0"/>
              <a:t> mod n)^d mod n = </a:t>
            </a:r>
            <a:r>
              <a:rPr lang="en-US" dirty="0" err="1" smtClean="0"/>
              <a:t>b^d</a:t>
            </a:r>
            <a:r>
              <a:rPr lang="en-US" dirty="0" smtClean="0"/>
              <a:t> mod n</a:t>
            </a:r>
          </a:p>
          <a:p>
            <a:r>
              <a:rPr lang="en-US" dirty="0" err="1" smtClean="0"/>
              <a:t>m^ed</a:t>
            </a:r>
            <a:r>
              <a:rPr lang="en-US" dirty="0" smtClean="0"/>
              <a:t> = (a*</a:t>
            </a:r>
            <a:r>
              <a:rPr lang="en-US" dirty="0" err="1" smtClean="0"/>
              <a:t>n+b</a:t>
            </a:r>
            <a:r>
              <a:rPr lang="en-US" dirty="0" smtClean="0"/>
              <a:t>)(a*</a:t>
            </a:r>
            <a:r>
              <a:rPr lang="en-US" dirty="0" err="1" smtClean="0"/>
              <a:t>n+b</a:t>
            </a:r>
            <a:r>
              <a:rPr lang="en-US" dirty="0" smtClean="0"/>
              <a:t>)…(a*</a:t>
            </a:r>
            <a:r>
              <a:rPr lang="en-US" dirty="0" err="1" smtClean="0"/>
              <a:t>n+b</a:t>
            </a:r>
            <a:r>
              <a:rPr lang="en-US" dirty="0" smtClean="0"/>
              <a:t>) where the factor (a*</a:t>
            </a:r>
            <a:r>
              <a:rPr lang="en-US" dirty="0" err="1" smtClean="0"/>
              <a:t>n+b</a:t>
            </a:r>
            <a:r>
              <a:rPr lang="en-US" dirty="0" smtClean="0"/>
              <a:t>) is repeated d times</a:t>
            </a:r>
          </a:p>
          <a:p>
            <a:r>
              <a:rPr lang="en-US" dirty="0" smtClean="0"/>
              <a:t>=&gt; </a:t>
            </a:r>
            <a:r>
              <a:rPr lang="en-US" dirty="0" err="1" smtClean="0"/>
              <a:t>m^ed</a:t>
            </a:r>
            <a:r>
              <a:rPr lang="en-US" dirty="0" smtClean="0"/>
              <a:t> = n*</a:t>
            </a:r>
            <a:r>
              <a:rPr lang="en-US" dirty="0" err="1" smtClean="0"/>
              <a:t>X+b^d</a:t>
            </a:r>
            <a:r>
              <a:rPr lang="en-US" dirty="0" smtClean="0"/>
              <a:t> so that </a:t>
            </a:r>
            <a:r>
              <a:rPr lang="en-US" dirty="0" err="1" smtClean="0"/>
              <a:t>m^ed</a:t>
            </a:r>
            <a:r>
              <a:rPr lang="en-US" dirty="0" smtClean="0"/>
              <a:t> mod n = </a:t>
            </a:r>
            <a:r>
              <a:rPr lang="en-US" dirty="0" err="1" smtClean="0"/>
              <a:t>b^d</a:t>
            </a:r>
            <a:r>
              <a:rPr lang="en-US" dirty="0" smtClean="0"/>
              <a:t> mod n = (</a:t>
            </a:r>
            <a:r>
              <a:rPr lang="en-US" dirty="0" err="1" smtClean="0"/>
              <a:t>m^e</a:t>
            </a:r>
            <a:r>
              <a:rPr lang="en-US" dirty="0" smtClean="0"/>
              <a:t> mod n)^d mod n </a:t>
            </a:r>
          </a:p>
          <a:p>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22</a:t>
            </a:fld>
            <a:endParaRPr lang="en-US"/>
          </a:p>
        </p:txBody>
      </p:sp>
    </p:spTree>
    <p:extLst>
      <p:ext uri="{BB962C8B-B14F-4D97-AF65-F5344CB8AC3E}">
        <p14:creationId xmlns:p14="http://schemas.microsoft.com/office/powerpoint/2010/main" xmlns="" val="587885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89702E-59CA-4DD1-9E4C-B2FE0868E2F6}" type="slidenum">
              <a:rPr lang="en-US"/>
              <a:pPr/>
              <a:t>23</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dirty="0" smtClean="0"/>
              <a:t>Other examples, p</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89702E-59CA-4DD1-9E4C-B2FE0868E2F6}" type="slidenum">
              <a:rPr lang="en-US"/>
              <a:pPr/>
              <a:t>24</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dirty="0" smtClean="0"/>
              <a:t>Other examples, p</a:t>
            </a:r>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89702E-59CA-4DD1-9E4C-B2FE0868E2F6}" type="slidenum">
              <a:rPr lang="en-US"/>
              <a:pPr/>
              <a:t>25</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dirty="0" smtClean="0"/>
              <a:t>Other examples, p</a:t>
            </a:r>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26</a:t>
            </a:fld>
            <a:endParaRPr lang="en-US"/>
          </a:p>
        </p:txBody>
      </p:sp>
    </p:spTree>
    <p:extLst>
      <p:ext uri="{BB962C8B-B14F-4D97-AF65-F5344CB8AC3E}">
        <p14:creationId xmlns:p14="http://schemas.microsoft.com/office/powerpoint/2010/main" xmlns="" val="31074159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lvl1pPr defTabSz="966646">
              <a:defRPr sz="2000">
                <a:solidFill>
                  <a:schemeClr val="tx1"/>
                </a:solidFill>
                <a:latin typeface="Comic Sans MS" charset="0"/>
                <a:ea typeface="ＭＳ Ｐゴシック" charset="0"/>
                <a:cs typeface="ＭＳ Ｐゴシック" charset="0"/>
              </a:defRPr>
            </a:lvl1pPr>
            <a:lvl2pPr marL="742842" indent="-285708" defTabSz="966646">
              <a:defRPr sz="2000">
                <a:solidFill>
                  <a:schemeClr val="tx1"/>
                </a:solidFill>
                <a:latin typeface="Comic Sans MS" charset="0"/>
                <a:ea typeface="ＭＳ Ｐゴシック" charset="0"/>
              </a:defRPr>
            </a:lvl2pPr>
            <a:lvl3pPr marL="1142833" indent="-228567" defTabSz="966646">
              <a:defRPr sz="2000">
                <a:solidFill>
                  <a:schemeClr val="tx1"/>
                </a:solidFill>
                <a:latin typeface="Comic Sans MS" charset="0"/>
                <a:ea typeface="ＭＳ Ｐゴシック" charset="0"/>
              </a:defRPr>
            </a:lvl3pPr>
            <a:lvl4pPr marL="1599966" indent="-228567" defTabSz="966646">
              <a:defRPr sz="2000">
                <a:solidFill>
                  <a:schemeClr val="tx1"/>
                </a:solidFill>
                <a:latin typeface="Comic Sans MS" charset="0"/>
                <a:ea typeface="ＭＳ Ｐゴシック" charset="0"/>
              </a:defRPr>
            </a:lvl4pPr>
            <a:lvl5pPr marL="2057099" indent="-228567" defTabSz="966646">
              <a:defRPr sz="2000">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sz="2000">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sz="2000">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sz="2000">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sz="2000">
                <a:solidFill>
                  <a:schemeClr val="tx1"/>
                </a:solidFill>
                <a:latin typeface="Comic Sans MS" charset="0"/>
                <a:ea typeface="ＭＳ Ｐゴシック" charset="0"/>
              </a:defRPr>
            </a:lvl9pPr>
          </a:lstStyle>
          <a:p>
            <a:fld id="{05F904B8-3BD3-C64F-AD86-7E7BAD372E9C}" type="slidenum">
              <a:rPr lang="en-US" sz="1300">
                <a:latin typeface="Times New Roman" charset="0"/>
              </a:rPr>
              <a:pPr/>
              <a:t>27</a:t>
            </a:fld>
            <a:endParaRPr lang="en-US" sz="1300" dirty="0">
              <a:latin typeface="Times New Roman"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28</a:t>
            </a:fld>
            <a:endParaRPr lang="en-US"/>
          </a:p>
        </p:txBody>
      </p:sp>
    </p:spTree>
    <p:extLst>
      <p:ext uri="{BB962C8B-B14F-4D97-AF65-F5344CB8AC3E}">
        <p14:creationId xmlns:p14="http://schemas.microsoft.com/office/powerpoint/2010/main" xmlns="" val="21805151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29</a:t>
            </a:fld>
            <a:endParaRPr lang="en-US"/>
          </a:p>
        </p:txBody>
      </p:sp>
    </p:spTree>
    <p:extLst>
      <p:ext uri="{BB962C8B-B14F-4D97-AF65-F5344CB8AC3E}">
        <p14:creationId xmlns:p14="http://schemas.microsoft.com/office/powerpoint/2010/main" xmlns="" val="1030633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lvl1pPr defTabSz="966646">
              <a:defRPr sz="2000">
                <a:solidFill>
                  <a:schemeClr val="tx1"/>
                </a:solidFill>
                <a:latin typeface="Comic Sans MS" charset="0"/>
                <a:ea typeface="ＭＳ Ｐゴシック" charset="0"/>
                <a:cs typeface="ＭＳ Ｐゴシック" charset="0"/>
              </a:defRPr>
            </a:lvl1pPr>
            <a:lvl2pPr marL="742842" indent="-285708" defTabSz="966646">
              <a:defRPr sz="2000">
                <a:solidFill>
                  <a:schemeClr val="tx1"/>
                </a:solidFill>
                <a:latin typeface="Comic Sans MS" charset="0"/>
                <a:ea typeface="ＭＳ Ｐゴシック" charset="0"/>
              </a:defRPr>
            </a:lvl2pPr>
            <a:lvl3pPr marL="1142833" indent="-228567" defTabSz="966646">
              <a:defRPr sz="2000">
                <a:solidFill>
                  <a:schemeClr val="tx1"/>
                </a:solidFill>
                <a:latin typeface="Comic Sans MS" charset="0"/>
                <a:ea typeface="ＭＳ Ｐゴシック" charset="0"/>
              </a:defRPr>
            </a:lvl3pPr>
            <a:lvl4pPr marL="1599966" indent="-228567" defTabSz="966646">
              <a:defRPr sz="2000">
                <a:solidFill>
                  <a:schemeClr val="tx1"/>
                </a:solidFill>
                <a:latin typeface="Comic Sans MS" charset="0"/>
                <a:ea typeface="ＭＳ Ｐゴシック" charset="0"/>
              </a:defRPr>
            </a:lvl4pPr>
            <a:lvl5pPr marL="2057099" indent="-228567" defTabSz="966646">
              <a:defRPr sz="2000">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sz="2000">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sz="2000">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sz="2000">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sz="2000">
                <a:solidFill>
                  <a:schemeClr val="tx1"/>
                </a:solidFill>
                <a:latin typeface="Comic Sans MS" charset="0"/>
                <a:ea typeface="ＭＳ Ｐゴシック" charset="0"/>
              </a:defRPr>
            </a:lvl9pPr>
          </a:lstStyle>
          <a:p>
            <a:fld id="{05F904B8-3BD3-C64F-AD86-7E7BAD372E9C}" type="slidenum">
              <a:rPr lang="en-US" sz="1300">
                <a:latin typeface="Times New Roman" charset="0"/>
              </a:rPr>
              <a:pPr/>
              <a:t>3</a:t>
            </a:fld>
            <a:endParaRPr lang="en-US" sz="1300" dirty="0">
              <a:latin typeface="Times New Roman"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lvl1pPr defTabSz="966646">
              <a:defRPr sz="2000">
                <a:solidFill>
                  <a:schemeClr val="tx1"/>
                </a:solidFill>
                <a:latin typeface="Comic Sans MS" charset="0"/>
                <a:ea typeface="ＭＳ Ｐゴシック" charset="0"/>
                <a:cs typeface="ＭＳ Ｐゴシック" charset="0"/>
              </a:defRPr>
            </a:lvl1pPr>
            <a:lvl2pPr marL="742842" indent="-285708" defTabSz="966646">
              <a:defRPr sz="2000">
                <a:solidFill>
                  <a:schemeClr val="tx1"/>
                </a:solidFill>
                <a:latin typeface="Comic Sans MS" charset="0"/>
                <a:ea typeface="ＭＳ Ｐゴシック" charset="0"/>
              </a:defRPr>
            </a:lvl2pPr>
            <a:lvl3pPr marL="1142833" indent="-228567" defTabSz="966646">
              <a:defRPr sz="2000">
                <a:solidFill>
                  <a:schemeClr val="tx1"/>
                </a:solidFill>
                <a:latin typeface="Comic Sans MS" charset="0"/>
                <a:ea typeface="ＭＳ Ｐゴシック" charset="0"/>
              </a:defRPr>
            </a:lvl3pPr>
            <a:lvl4pPr marL="1599966" indent="-228567" defTabSz="966646">
              <a:defRPr sz="2000">
                <a:solidFill>
                  <a:schemeClr val="tx1"/>
                </a:solidFill>
                <a:latin typeface="Comic Sans MS" charset="0"/>
                <a:ea typeface="ＭＳ Ｐゴシック" charset="0"/>
              </a:defRPr>
            </a:lvl4pPr>
            <a:lvl5pPr marL="2057099" indent="-228567" defTabSz="966646">
              <a:defRPr sz="2000">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sz="2000">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sz="2000">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sz="2000">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sz="2000">
                <a:solidFill>
                  <a:schemeClr val="tx1"/>
                </a:solidFill>
                <a:latin typeface="Comic Sans MS" charset="0"/>
                <a:ea typeface="ＭＳ Ｐゴシック" charset="0"/>
              </a:defRPr>
            </a:lvl9pPr>
          </a:lstStyle>
          <a:p>
            <a:fld id="{05F904B8-3BD3-C64F-AD86-7E7BAD372E9C}" type="slidenum">
              <a:rPr lang="en-US" sz="1300">
                <a:latin typeface="Times New Roman" charset="0"/>
              </a:rPr>
              <a:pPr/>
              <a:t>30</a:t>
            </a:fld>
            <a:endParaRPr lang="en-US" sz="1300" dirty="0">
              <a:latin typeface="Times New Roman"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31</a:t>
            </a:fld>
            <a:endParaRPr lang="en-US"/>
          </a:p>
        </p:txBody>
      </p:sp>
    </p:spTree>
    <p:extLst>
      <p:ext uri="{BB962C8B-B14F-4D97-AF65-F5344CB8AC3E}">
        <p14:creationId xmlns:p14="http://schemas.microsoft.com/office/powerpoint/2010/main" xmlns="" val="1109771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lvl1pPr defTabSz="966646">
              <a:defRPr sz="2000">
                <a:solidFill>
                  <a:schemeClr val="tx1"/>
                </a:solidFill>
                <a:latin typeface="Comic Sans MS" charset="0"/>
                <a:ea typeface="ＭＳ Ｐゴシック" charset="0"/>
                <a:cs typeface="ＭＳ Ｐゴシック" charset="0"/>
              </a:defRPr>
            </a:lvl1pPr>
            <a:lvl2pPr marL="742842" indent="-285708" defTabSz="966646">
              <a:defRPr sz="2000">
                <a:solidFill>
                  <a:schemeClr val="tx1"/>
                </a:solidFill>
                <a:latin typeface="Comic Sans MS" charset="0"/>
                <a:ea typeface="ＭＳ Ｐゴシック" charset="0"/>
              </a:defRPr>
            </a:lvl2pPr>
            <a:lvl3pPr marL="1142833" indent="-228567" defTabSz="966646">
              <a:defRPr sz="2000">
                <a:solidFill>
                  <a:schemeClr val="tx1"/>
                </a:solidFill>
                <a:latin typeface="Comic Sans MS" charset="0"/>
                <a:ea typeface="ＭＳ Ｐゴシック" charset="0"/>
              </a:defRPr>
            </a:lvl3pPr>
            <a:lvl4pPr marL="1599966" indent="-228567" defTabSz="966646">
              <a:defRPr sz="2000">
                <a:solidFill>
                  <a:schemeClr val="tx1"/>
                </a:solidFill>
                <a:latin typeface="Comic Sans MS" charset="0"/>
                <a:ea typeface="ＭＳ Ｐゴシック" charset="0"/>
              </a:defRPr>
            </a:lvl4pPr>
            <a:lvl5pPr marL="2057099" indent="-228567" defTabSz="966646">
              <a:defRPr sz="2000">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sz="2000">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sz="2000">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sz="2000">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sz="2000">
                <a:solidFill>
                  <a:schemeClr val="tx1"/>
                </a:solidFill>
                <a:latin typeface="Comic Sans MS" charset="0"/>
                <a:ea typeface="ＭＳ Ｐゴシック" charset="0"/>
              </a:defRPr>
            </a:lvl9pPr>
          </a:lstStyle>
          <a:p>
            <a:fld id="{05F904B8-3BD3-C64F-AD86-7E7BAD372E9C}" type="slidenum">
              <a:rPr lang="en-US" sz="1300">
                <a:latin typeface="Times New Roman" charset="0"/>
              </a:rPr>
              <a:pPr/>
              <a:t>33</a:t>
            </a:fld>
            <a:endParaRPr lang="en-US" sz="1300" dirty="0">
              <a:latin typeface="Times New Roman"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34</a:t>
            </a:fld>
            <a:endParaRPr lang="en-US"/>
          </a:p>
        </p:txBody>
      </p:sp>
    </p:spTree>
    <p:extLst>
      <p:ext uri="{BB962C8B-B14F-4D97-AF65-F5344CB8AC3E}">
        <p14:creationId xmlns:p14="http://schemas.microsoft.com/office/powerpoint/2010/main" xmlns="" val="2436260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lvl1pPr defTabSz="966646">
              <a:defRPr sz="2000">
                <a:solidFill>
                  <a:schemeClr val="tx1"/>
                </a:solidFill>
                <a:latin typeface="Comic Sans MS" charset="0"/>
                <a:ea typeface="ＭＳ Ｐゴシック" charset="0"/>
                <a:cs typeface="ＭＳ Ｐゴシック" charset="0"/>
              </a:defRPr>
            </a:lvl1pPr>
            <a:lvl2pPr marL="742842" indent="-285708" defTabSz="966646">
              <a:defRPr sz="2000">
                <a:solidFill>
                  <a:schemeClr val="tx1"/>
                </a:solidFill>
                <a:latin typeface="Comic Sans MS" charset="0"/>
                <a:ea typeface="ＭＳ Ｐゴシック" charset="0"/>
              </a:defRPr>
            </a:lvl2pPr>
            <a:lvl3pPr marL="1142833" indent="-228567" defTabSz="966646">
              <a:defRPr sz="2000">
                <a:solidFill>
                  <a:schemeClr val="tx1"/>
                </a:solidFill>
                <a:latin typeface="Comic Sans MS" charset="0"/>
                <a:ea typeface="ＭＳ Ｐゴシック" charset="0"/>
              </a:defRPr>
            </a:lvl3pPr>
            <a:lvl4pPr marL="1599966" indent="-228567" defTabSz="966646">
              <a:defRPr sz="2000">
                <a:solidFill>
                  <a:schemeClr val="tx1"/>
                </a:solidFill>
                <a:latin typeface="Comic Sans MS" charset="0"/>
                <a:ea typeface="ＭＳ Ｐゴシック" charset="0"/>
              </a:defRPr>
            </a:lvl4pPr>
            <a:lvl5pPr marL="2057099" indent="-228567" defTabSz="966646">
              <a:defRPr sz="2000">
                <a:solidFill>
                  <a:schemeClr val="tx1"/>
                </a:solidFill>
                <a:latin typeface="Comic Sans MS" charset="0"/>
                <a:ea typeface="ＭＳ Ｐゴシック" charset="0"/>
              </a:defRPr>
            </a:lvl5pPr>
            <a:lvl6pPr marL="2514232" indent="-228567" defTabSz="966646" eaLnBrk="0" fontAlgn="base" hangingPunct="0">
              <a:spcBef>
                <a:spcPct val="0"/>
              </a:spcBef>
              <a:spcAft>
                <a:spcPct val="0"/>
              </a:spcAft>
              <a:defRPr sz="2000">
                <a:solidFill>
                  <a:schemeClr val="tx1"/>
                </a:solidFill>
                <a:latin typeface="Comic Sans MS" charset="0"/>
                <a:ea typeface="ＭＳ Ｐゴシック" charset="0"/>
              </a:defRPr>
            </a:lvl6pPr>
            <a:lvl7pPr marL="2971365" indent="-228567" defTabSz="966646" eaLnBrk="0" fontAlgn="base" hangingPunct="0">
              <a:spcBef>
                <a:spcPct val="0"/>
              </a:spcBef>
              <a:spcAft>
                <a:spcPct val="0"/>
              </a:spcAft>
              <a:defRPr sz="2000">
                <a:solidFill>
                  <a:schemeClr val="tx1"/>
                </a:solidFill>
                <a:latin typeface="Comic Sans MS" charset="0"/>
                <a:ea typeface="ＭＳ Ｐゴシック" charset="0"/>
              </a:defRPr>
            </a:lvl7pPr>
            <a:lvl8pPr marL="3428497" indent="-228567" defTabSz="966646" eaLnBrk="0" fontAlgn="base" hangingPunct="0">
              <a:spcBef>
                <a:spcPct val="0"/>
              </a:spcBef>
              <a:spcAft>
                <a:spcPct val="0"/>
              </a:spcAft>
              <a:defRPr sz="2000">
                <a:solidFill>
                  <a:schemeClr val="tx1"/>
                </a:solidFill>
                <a:latin typeface="Comic Sans MS" charset="0"/>
                <a:ea typeface="ＭＳ Ｐゴシック" charset="0"/>
              </a:defRPr>
            </a:lvl8pPr>
            <a:lvl9pPr marL="3885630" indent="-228567" defTabSz="966646" eaLnBrk="0" fontAlgn="base" hangingPunct="0">
              <a:spcBef>
                <a:spcPct val="0"/>
              </a:spcBef>
              <a:spcAft>
                <a:spcPct val="0"/>
              </a:spcAft>
              <a:defRPr sz="2000">
                <a:solidFill>
                  <a:schemeClr val="tx1"/>
                </a:solidFill>
                <a:latin typeface="Comic Sans MS" charset="0"/>
                <a:ea typeface="ＭＳ Ｐゴシック" charset="0"/>
              </a:defRPr>
            </a:lvl9pPr>
          </a:lstStyle>
          <a:p>
            <a:fld id="{20C7CF0C-6CC0-7A43-ACC8-152FFAA8A82E}" type="slidenum">
              <a:rPr lang="en-US" sz="1300">
                <a:latin typeface="Times New Roman" charset="0"/>
              </a:rPr>
              <a:pPr/>
              <a:t>4</a:t>
            </a:fld>
            <a:endParaRPr lang="en-US" sz="1300" dirty="0">
              <a:latin typeface="Times New Roman" charset="0"/>
            </a:endParaRP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extLs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0554AD-608D-4B0C-9B2F-4123E454E342}"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48</a:t>
            </a:fld>
            <a:endParaRPr lang="en-US"/>
          </a:p>
        </p:txBody>
      </p:sp>
    </p:spTree>
    <p:extLst>
      <p:ext uri="{BB962C8B-B14F-4D97-AF65-F5344CB8AC3E}">
        <p14:creationId xmlns:p14="http://schemas.microsoft.com/office/powerpoint/2010/main" xmlns="" val="338115115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49</a:t>
            </a:fld>
            <a:endParaRPr lang="en-US"/>
          </a:p>
        </p:txBody>
      </p:sp>
    </p:spTree>
    <p:extLst>
      <p:ext uri="{BB962C8B-B14F-4D97-AF65-F5344CB8AC3E}">
        <p14:creationId xmlns:p14="http://schemas.microsoft.com/office/powerpoint/2010/main" xmlns="" val="3381151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a:t>
            </a:fld>
            <a:endParaRPr lang="en-US"/>
          </a:p>
        </p:txBody>
      </p:sp>
    </p:spTree>
    <p:extLst>
      <p:ext uri="{BB962C8B-B14F-4D97-AF65-F5344CB8AC3E}">
        <p14:creationId xmlns:p14="http://schemas.microsoft.com/office/powerpoint/2010/main" xmlns="" val="34810672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50</a:t>
            </a:fld>
            <a:endParaRPr lang="en-US"/>
          </a:p>
        </p:txBody>
      </p:sp>
    </p:spTree>
    <p:extLst>
      <p:ext uri="{BB962C8B-B14F-4D97-AF65-F5344CB8AC3E}">
        <p14:creationId xmlns:p14="http://schemas.microsoft.com/office/powerpoint/2010/main" xmlns="" val="338115115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51</a:t>
            </a:fld>
            <a:endParaRPr lang="en-US"/>
          </a:p>
        </p:txBody>
      </p:sp>
    </p:spTree>
    <p:extLst>
      <p:ext uri="{BB962C8B-B14F-4D97-AF65-F5344CB8AC3E}">
        <p14:creationId xmlns:p14="http://schemas.microsoft.com/office/powerpoint/2010/main" xmlns="" val="338115115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52</a:t>
            </a:fld>
            <a:endParaRPr lang="en-US"/>
          </a:p>
        </p:txBody>
      </p:sp>
    </p:spTree>
    <p:extLst>
      <p:ext uri="{BB962C8B-B14F-4D97-AF65-F5344CB8AC3E}">
        <p14:creationId xmlns:p14="http://schemas.microsoft.com/office/powerpoint/2010/main" xmlns="" val="167203961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53</a:t>
            </a:fld>
            <a:endParaRPr lang="en-US"/>
          </a:p>
        </p:txBody>
      </p:sp>
    </p:spTree>
    <p:extLst>
      <p:ext uri="{BB962C8B-B14F-4D97-AF65-F5344CB8AC3E}">
        <p14:creationId xmlns:p14="http://schemas.microsoft.com/office/powerpoint/2010/main" xmlns="" val="167203961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54</a:t>
            </a:fld>
            <a:endParaRPr lang="en-US"/>
          </a:p>
        </p:txBody>
      </p:sp>
    </p:spTree>
    <p:extLst>
      <p:ext uri="{BB962C8B-B14F-4D97-AF65-F5344CB8AC3E}">
        <p14:creationId xmlns:p14="http://schemas.microsoft.com/office/powerpoint/2010/main" xmlns="" val="167203961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55</a:t>
            </a:fld>
            <a:endParaRPr lang="en-US"/>
          </a:p>
        </p:txBody>
      </p:sp>
    </p:spTree>
    <p:extLst>
      <p:ext uri="{BB962C8B-B14F-4D97-AF65-F5344CB8AC3E}">
        <p14:creationId xmlns:p14="http://schemas.microsoft.com/office/powerpoint/2010/main" xmlns="" val="167203961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56</a:t>
            </a:fld>
            <a:endParaRPr lang="en-US"/>
          </a:p>
        </p:txBody>
      </p:sp>
    </p:spTree>
    <p:extLst>
      <p:ext uri="{BB962C8B-B14F-4D97-AF65-F5344CB8AC3E}">
        <p14:creationId xmlns:p14="http://schemas.microsoft.com/office/powerpoint/2010/main" xmlns="" val="167203961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57</a:t>
            </a:fld>
            <a:endParaRPr lang="en-US"/>
          </a:p>
        </p:txBody>
      </p:sp>
    </p:spTree>
    <p:extLst>
      <p:ext uri="{BB962C8B-B14F-4D97-AF65-F5344CB8AC3E}">
        <p14:creationId xmlns:p14="http://schemas.microsoft.com/office/powerpoint/2010/main" xmlns="" val="167203961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58</a:t>
            </a:fld>
            <a:endParaRPr lang="en-US"/>
          </a:p>
        </p:txBody>
      </p:sp>
    </p:spTree>
    <p:extLst>
      <p:ext uri="{BB962C8B-B14F-4D97-AF65-F5344CB8AC3E}">
        <p14:creationId xmlns:p14="http://schemas.microsoft.com/office/powerpoint/2010/main" xmlns="" val="390913036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59</a:t>
            </a:fld>
            <a:endParaRPr lang="en-US"/>
          </a:p>
        </p:txBody>
      </p:sp>
    </p:spTree>
    <p:extLst>
      <p:ext uri="{BB962C8B-B14F-4D97-AF65-F5344CB8AC3E}">
        <p14:creationId xmlns:p14="http://schemas.microsoft.com/office/powerpoint/2010/main" xmlns="" val="390913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6</a:t>
            </a:fld>
            <a:endParaRPr lang="en-US"/>
          </a:p>
        </p:txBody>
      </p:sp>
    </p:spTree>
    <p:extLst>
      <p:ext uri="{BB962C8B-B14F-4D97-AF65-F5344CB8AC3E}">
        <p14:creationId xmlns:p14="http://schemas.microsoft.com/office/powerpoint/2010/main" xmlns="" val="2231953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7</a:t>
            </a:fld>
            <a:endParaRPr lang="en-US"/>
          </a:p>
        </p:txBody>
      </p:sp>
    </p:spTree>
    <p:extLst>
      <p:ext uri="{BB962C8B-B14F-4D97-AF65-F5344CB8AC3E}">
        <p14:creationId xmlns:p14="http://schemas.microsoft.com/office/powerpoint/2010/main" xmlns="" val="2340459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6 distinct permutations are: 0: (123),  1: (132),</a:t>
            </a:r>
            <a:r>
              <a:rPr lang="en-US" baseline="0" dirty="0" smtClean="0"/>
              <a:t>  2: (213),  3: (231),  4: (312),  5: (321)</a:t>
            </a:r>
          </a:p>
          <a:p>
            <a:r>
              <a:rPr lang="en-US" baseline="0" dirty="0" smtClean="0"/>
              <a:t>So, we have to have enough bits to know which of these 6 mappings we are using.</a:t>
            </a:r>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8</a:t>
            </a:fld>
            <a:endParaRPr lang="en-US"/>
          </a:p>
        </p:txBody>
      </p:sp>
    </p:spTree>
    <p:extLst>
      <p:ext uri="{BB962C8B-B14F-4D97-AF65-F5344CB8AC3E}">
        <p14:creationId xmlns:p14="http://schemas.microsoft.com/office/powerpoint/2010/main" xmlns="" val="2231953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16 bits identify which one of the </a:t>
            </a:r>
            <a:r>
              <a:rPr lang="en-US" smtClean="0"/>
              <a:t>40,320 permutations</a:t>
            </a:r>
            <a:endParaRPr lang="en-US" dirty="0"/>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9</a:t>
            </a:fld>
            <a:endParaRPr lang="en-US"/>
          </a:p>
        </p:txBody>
      </p:sp>
    </p:spTree>
    <p:extLst>
      <p:ext uri="{BB962C8B-B14F-4D97-AF65-F5344CB8AC3E}">
        <p14:creationId xmlns:p14="http://schemas.microsoft.com/office/powerpoint/2010/main" xmlns="" val="2231953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4288" y="1985963"/>
            <a:ext cx="10044112" cy="57864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288" y="1985963"/>
            <a:ext cx="4365625"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2313" y="1985963"/>
            <a:ext cx="4367212" cy="466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fld id="{0783864D-491B-0D48-9494-9F5AD408C5E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0783864D-491B-0D48-9494-9F5AD408C5E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0783864D-491B-0D48-9494-9F5AD408C5EE}"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6740" y="259080"/>
            <a:ext cx="854964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86740" y="1813560"/>
            <a:ext cx="4191000" cy="52679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45380" y="1813560"/>
            <a:ext cx="4191000" cy="52679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1"/>
          </p:nvPr>
        </p:nvSpPr>
        <p:spPr/>
        <p:txBody>
          <a:bodyPr/>
          <a:lstStyle/>
          <a:p>
            <a:fld id="{0783864D-491B-0D48-9494-9F5AD408C5EE}" type="slidenum">
              <a:rPr lang="en-US" smtClean="0"/>
              <a:pPr/>
              <a:t>‹#›</a:t>
            </a:fld>
            <a:endParaRPr lang="en-US" dirty="0"/>
          </a:p>
        </p:txBody>
      </p:sp>
    </p:spTree>
    <p:extLst>
      <p:ext uri="{BB962C8B-B14F-4D97-AF65-F5344CB8AC3E}">
        <p14:creationId xmlns:p14="http://schemas.microsoft.com/office/powerpoint/2010/main" xmlns="" val="27116968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1.jpe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3"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58" tIns="50929" rIns="101858" bIns="50929"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2379125"/>
            <a:ext cx="10058400" cy="5393276"/>
          </a:xfrm>
          <a:prstGeom prst="rect">
            <a:avLst/>
          </a:prstGeom>
          <a:solidFill>
            <a:srgbClr val="7F0813"/>
          </a:solidFill>
          <a:ln w="0">
            <a:noFill/>
            <a:miter lim="800000"/>
            <a:headEnd/>
            <a:tailEnd/>
          </a:ln>
        </p:spPr>
        <p:txBody>
          <a:bodyPr wrap="none"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5" y="5072063"/>
            <a:ext cx="8885238" cy="1296987"/>
          </a:xfrm>
          <a:prstGeom prst="rect">
            <a:avLst/>
          </a:prstGeom>
          <a:noFill/>
          <a:ln w="9525">
            <a:noFill/>
            <a:miter lim="800000"/>
            <a:headEnd/>
            <a:tailEnd/>
          </a:ln>
        </p:spPr>
        <p:txBody>
          <a:bodyPr vert="horz" wrap="square" lIns="101858" tIns="50929" rIns="101858" bIns="50929"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7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7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7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588" indent="-258763" algn="l" defTabSz="1019175" rtl="0" eaLnBrk="0" fontAlgn="base" hangingPunct="0">
        <a:spcBef>
          <a:spcPct val="20000"/>
        </a:spcBef>
        <a:spcAft>
          <a:spcPct val="0"/>
        </a:spcAft>
        <a:defRPr sz="3300">
          <a:solidFill>
            <a:schemeClr val="bg1"/>
          </a:solidFill>
          <a:latin typeface="+mn-lt"/>
          <a:ea typeface="+mn-ea"/>
          <a:cs typeface="ＭＳ Ｐゴシック" charset="-128"/>
        </a:defRPr>
      </a:lvl1pPr>
      <a:lvl2pPr marL="827088" indent="-317500" algn="l" defTabSz="1019175" rtl="0" eaLnBrk="0" fontAlgn="base" hangingPunct="0">
        <a:spcBef>
          <a:spcPct val="20000"/>
        </a:spcBef>
        <a:spcAft>
          <a:spcPct val="0"/>
        </a:spcAft>
        <a:buChar char="–"/>
        <a:defRPr sz="3100">
          <a:solidFill>
            <a:schemeClr val="bg1"/>
          </a:solidFill>
          <a:latin typeface="Arial" charset="0"/>
          <a:ea typeface="+mn-ea"/>
        </a:defRPr>
      </a:lvl2pPr>
      <a:lvl3pPr marL="1273175" indent="-254000" algn="l" defTabSz="1019175" rtl="0" eaLnBrk="0" fontAlgn="base" hangingPunct="0">
        <a:spcBef>
          <a:spcPct val="20000"/>
        </a:spcBef>
        <a:spcAft>
          <a:spcPct val="0"/>
        </a:spcAft>
        <a:buChar char="•"/>
        <a:defRPr sz="2700">
          <a:solidFill>
            <a:schemeClr val="bg1"/>
          </a:solidFill>
          <a:latin typeface="Arial" charset="0"/>
          <a:ea typeface="+mn-ea"/>
        </a:defRPr>
      </a:lvl3pPr>
      <a:lvl4pPr marL="1782763" indent="-254000" algn="l" defTabSz="1019175" rtl="0" eaLnBrk="0" fontAlgn="base" hangingPunct="0">
        <a:spcBef>
          <a:spcPct val="20000"/>
        </a:spcBef>
        <a:spcAft>
          <a:spcPct val="0"/>
        </a:spcAft>
        <a:buChar char="–"/>
        <a:defRPr sz="2200">
          <a:solidFill>
            <a:schemeClr val="bg1"/>
          </a:solidFill>
          <a:latin typeface="Arial" charset="0"/>
          <a:ea typeface="+mn-ea"/>
        </a:defRPr>
      </a:lvl4pPr>
      <a:lvl5pPr marL="2292350" indent="-254000" algn="l" defTabSz="1019175" rtl="0" eaLnBrk="0" fontAlgn="base" hangingPunct="0">
        <a:spcBef>
          <a:spcPct val="20000"/>
        </a:spcBef>
        <a:spcAft>
          <a:spcPct val="0"/>
        </a:spcAft>
        <a:buChar char="»"/>
        <a:defRPr sz="2200">
          <a:solidFill>
            <a:schemeClr val="bg1"/>
          </a:solidFill>
          <a:latin typeface="Arial" charset="0"/>
          <a:ea typeface="+mn-ea"/>
        </a:defRPr>
      </a:lvl5pPr>
      <a:lvl6pPr marL="2749550" indent="-254000" algn="l" defTabSz="1019175" rtl="0" fontAlgn="base">
        <a:spcBef>
          <a:spcPct val="20000"/>
        </a:spcBef>
        <a:spcAft>
          <a:spcPct val="0"/>
        </a:spcAft>
        <a:buChar char="»"/>
        <a:defRPr sz="2200">
          <a:solidFill>
            <a:schemeClr val="bg1"/>
          </a:solidFill>
          <a:latin typeface="Arial" charset="0"/>
          <a:ea typeface="+mn-ea"/>
        </a:defRPr>
      </a:lvl6pPr>
      <a:lvl7pPr marL="3206750" indent="-254000" algn="l" defTabSz="1019175" rtl="0" fontAlgn="base">
        <a:spcBef>
          <a:spcPct val="20000"/>
        </a:spcBef>
        <a:spcAft>
          <a:spcPct val="0"/>
        </a:spcAft>
        <a:buChar char="»"/>
        <a:defRPr sz="2200">
          <a:solidFill>
            <a:schemeClr val="bg1"/>
          </a:solidFill>
          <a:latin typeface="Arial" charset="0"/>
          <a:ea typeface="+mn-ea"/>
        </a:defRPr>
      </a:lvl7pPr>
      <a:lvl8pPr marL="3663950" indent="-254000" algn="l" defTabSz="1019175" rtl="0" fontAlgn="base">
        <a:spcBef>
          <a:spcPct val="20000"/>
        </a:spcBef>
        <a:spcAft>
          <a:spcPct val="0"/>
        </a:spcAft>
        <a:buChar char="»"/>
        <a:defRPr sz="2200">
          <a:solidFill>
            <a:schemeClr val="bg1"/>
          </a:solidFill>
          <a:latin typeface="Arial" charset="0"/>
          <a:ea typeface="+mn-ea"/>
        </a:defRPr>
      </a:lvl8pPr>
      <a:lvl9pPr marL="4121150" indent="-254000" algn="l" defTabSz="1019175"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7"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88" y="1985963"/>
            <a:ext cx="10044112" cy="5786437"/>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317" name="Rectangle 3"/>
          <p:cNvSpPr>
            <a:spLocks noGrp="1" noChangeArrowheads="1"/>
          </p:cNvSpPr>
          <p:nvPr>
            <p:ph type="title"/>
          </p:nvPr>
        </p:nvSpPr>
        <p:spPr bwMode="auto">
          <a:xfrm>
            <a:off x="134938" y="644525"/>
            <a:ext cx="9625012" cy="949325"/>
          </a:xfrm>
          <a:prstGeom prst="rect">
            <a:avLst/>
          </a:prstGeom>
          <a:noFill/>
          <a:ln w="9525">
            <a:noFill/>
            <a:miter lim="800000"/>
            <a:headEnd/>
            <a:tailEnd/>
          </a:ln>
        </p:spPr>
        <p:txBody>
          <a:bodyPr vert="horz" wrap="square" lIns="101870" tIns="50935" rIns="101870" bIns="50935"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708162" y="7541662"/>
            <a:ext cx="309981" cy="215444"/>
          </a:xfrm>
          <a:prstGeom prst="rect">
            <a:avLst/>
          </a:prstGeom>
        </p:spPr>
        <p:txBody>
          <a:bodyPr vert="horz" wrap="none" lIns="0" tIns="0" rIns="0" bIns="0" rtlCol="0" anchor="ctr">
            <a:spAutoFit/>
          </a:bodyPr>
          <a:lstStyle>
            <a:lvl1pPr algn="r">
              <a:defRPr sz="1400">
                <a:solidFill>
                  <a:schemeClr val="tx1"/>
                </a:solidFill>
                <a:latin typeface="+mn-lt"/>
              </a:defRPr>
            </a:lvl1pPr>
          </a:lstStyle>
          <a:p>
            <a:fld id="{0783864D-491B-0D48-9494-9F5AD408C5E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9" r:id="rId1"/>
    <p:sldLayoutId id="2147483691" r:id="rId2"/>
    <p:sldLayoutId id="2147483693" r:id="rId3"/>
    <p:sldLayoutId id="2147483694" r:id="rId4"/>
    <p:sldLayoutId id="2147483695" r:id="rId5"/>
  </p:sldLayoutIdLst>
  <p:timing>
    <p:tnLst>
      <p:par>
        <p:cTn id="1" dur="indefinite" restart="never" nodeType="tmRoot"/>
      </p:par>
    </p:tnLst>
  </p:timing>
  <p:hf hdr="0" ftr="0" dt="0"/>
  <p:txStyles>
    <p:titleStyle>
      <a:lvl1pPr algn="l" defTabSz="1019175"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9175"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200" algn="l" defTabSz="1019175" rtl="0" fontAlgn="base">
        <a:spcBef>
          <a:spcPct val="0"/>
        </a:spcBef>
        <a:spcAft>
          <a:spcPct val="0"/>
        </a:spcAft>
        <a:defRPr sz="4000">
          <a:solidFill>
            <a:srgbClr val="7F0813"/>
          </a:solidFill>
          <a:latin typeface="Verdana" pitchFamily="34" charset="0"/>
          <a:ea typeface="ＭＳ Ｐゴシック" pitchFamily="1" charset="-128"/>
        </a:defRPr>
      </a:lvl6pPr>
      <a:lvl7pPr marL="914400" algn="l" defTabSz="1019175" rtl="0" fontAlgn="base">
        <a:spcBef>
          <a:spcPct val="0"/>
        </a:spcBef>
        <a:spcAft>
          <a:spcPct val="0"/>
        </a:spcAft>
        <a:defRPr sz="4000">
          <a:solidFill>
            <a:srgbClr val="7F0813"/>
          </a:solidFill>
          <a:latin typeface="Verdana" pitchFamily="34" charset="0"/>
          <a:ea typeface="ＭＳ Ｐゴシック" pitchFamily="1" charset="-128"/>
        </a:defRPr>
      </a:lvl7pPr>
      <a:lvl8pPr marL="1371600" algn="l" defTabSz="1019175" rtl="0" fontAlgn="base">
        <a:spcBef>
          <a:spcPct val="0"/>
        </a:spcBef>
        <a:spcAft>
          <a:spcPct val="0"/>
        </a:spcAft>
        <a:defRPr sz="4000">
          <a:solidFill>
            <a:srgbClr val="7F0813"/>
          </a:solidFill>
          <a:latin typeface="Verdana" pitchFamily="34" charset="0"/>
          <a:ea typeface="ＭＳ Ｐゴシック" pitchFamily="1" charset="-128"/>
        </a:defRPr>
      </a:lvl8pPr>
      <a:lvl9pPr marL="1828800" algn="l" defTabSz="1019175"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175" indent="-254000" algn="l" defTabSz="1019175"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2000" indent="-250825" algn="l" defTabSz="1019175" rtl="0" eaLnBrk="0" fontAlgn="base" hangingPunct="0">
        <a:spcBef>
          <a:spcPct val="20000"/>
        </a:spcBef>
        <a:spcAft>
          <a:spcPct val="0"/>
        </a:spcAft>
        <a:buClr>
          <a:srgbClr val="006600"/>
        </a:buClr>
        <a:buChar char="»"/>
        <a:defRPr sz="2200">
          <a:solidFill>
            <a:schemeClr val="tx1"/>
          </a:solidFill>
          <a:latin typeface="+mn-lt"/>
          <a:ea typeface="+mn-ea"/>
        </a:defRPr>
      </a:lvl2pPr>
      <a:lvl3pPr marL="1143000" indent="-254000" algn="l" defTabSz="1019175" rtl="0" eaLnBrk="0" fontAlgn="base" hangingPunct="0">
        <a:spcBef>
          <a:spcPct val="20000"/>
        </a:spcBef>
        <a:spcAft>
          <a:spcPct val="0"/>
        </a:spcAft>
        <a:buChar char="•"/>
        <a:defRPr sz="2000">
          <a:solidFill>
            <a:schemeClr val="tx1"/>
          </a:solidFill>
          <a:latin typeface="+mn-lt"/>
          <a:ea typeface="+mn-ea"/>
        </a:defRPr>
      </a:lvl3pPr>
      <a:lvl4pPr marL="1460500" indent="-190500" algn="l" defTabSz="1019175" rtl="0" eaLnBrk="0" fontAlgn="base" hangingPunct="0">
        <a:spcBef>
          <a:spcPct val="20000"/>
        </a:spcBef>
        <a:spcAft>
          <a:spcPct val="0"/>
        </a:spcAft>
        <a:buChar char="–"/>
        <a:defRPr>
          <a:solidFill>
            <a:schemeClr val="tx1"/>
          </a:solidFill>
          <a:latin typeface="+mn-lt"/>
          <a:ea typeface="+mn-ea"/>
        </a:defRPr>
      </a:lvl4pPr>
      <a:lvl5pPr marL="1779588" indent="-190500" algn="l" defTabSz="1019175" rtl="0" eaLnBrk="0" fontAlgn="base" hangingPunct="0">
        <a:spcBef>
          <a:spcPct val="20000"/>
        </a:spcBef>
        <a:spcAft>
          <a:spcPct val="0"/>
        </a:spcAft>
        <a:buChar char="»"/>
        <a:defRPr>
          <a:solidFill>
            <a:schemeClr val="tx1"/>
          </a:solidFill>
          <a:latin typeface="+mn-lt"/>
          <a:ea typeface="+mn-ea"/>
        </a:defRPr>
      </a:lvl5pPr>
      <a:lvl6pPr marL="2236788" indent="-190500" algn="l" defTabSz="1019175" rtl="0" fontAlgn="base">
        <a:spcBef>
          <a:spcPct val="20000"/>
        </a:spcBef>
        <a:spcAft>
          <a:spcPct val="0"/>
        </a:spcAft>
        <a:buChar char="»"/>
        <a:defRPr>
          <a:solidFill>
            <a:schemeClr val="tx1"/>
          </a:solidFill>
          <a:latin typeface="+mn-lt"/>
          <a:ea typeface="+mn-ea"/>
        </a:defRPr>
      </a:lvl6pPr>
      <a:lvl7pPr marL="2693988" indent="-190500" algn="l" defTabSz="1019175" rtl="0" fontAlgn="base">
        <a:spcBef>
          <a:spcPct val="20000"/>
        </a:spcBef>
        <a:spcAft>
          <a:spcPct val="0"/>
        </a:spcAft>
        <a:buChar char="»"/>
        <a:defRPr>
          <a:solidFill>
            <a:schemeClr val="tx1"/>
          </a:solidFill>
          <a:latin typeface="+mn-lt"/>
          <a:ea typeface="+mn-ea"/>
        </a:defRPr>
      </a:lvl7pPr>
      <a:lvl8pPr marL="3151188" indent="-190500" algn="l" defTabSz="1019175" rtl="0" fontAlgn="base">
        <a:spcBef>
          <a:spcPct val="20000"/>
        </a:spcBef>
        <a:spcAft>
          <a:spcPct val="0"/>
        </a:spcAft>
        <a:buChar char="»"/>
        <a:defRPr>
          <a:solidFill>
            <a:schemeClr val="tx1"/>
          </a:solidFill>
          <a:latin typeface="+mn-lt"/>
          <a:ea typeface="+mn-ea"/>
        </a:defRPr>
      </a:lvl8pPr>
      <a:lvl9pPr marL="3608388" indent="-190500" algn="l" defTabSz="1019175"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vals.wustl.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5.wmf"/></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0" y="742592"/>
            <a:ext cx="10058400" cy="1443075"/>
          </a:xfrm>
          <a:noFill/>
        </p:spPr>
        <p:txBody>
          <a:bodyPr/>
          <a:lstStyle/>
          <a:p>
            <a:pPr marL="1089025" indent="-1089025" eaLnBrk="1" hangingPunct="1"/>
            <a:r>
              <a:rPr lang="en-US" sz="4400" dirty="0" smtClean="0"/>
              <a:t>24. Principles of Network Security/ Internet Attacks and Defenses</a:t>
            </a:r>
            <a:endParaRPr lang="en-US" i="1" dirty="0" smtClean="0"/>
          </a:p>
        </p:txBody>
      </p:sp>
      <p:sp>
        <p:nvSpPr>
          <p:cNvPr id="120835" name="Rectangle 3"/>
          <p:cNvSpPr>
            <a:spLocks noGrp="1" noChangeArrowheads="1"/>
          </p:cNvSpPr>
          <p:nvPr>
            <p:ph idx="1"/>
          </p:nvPr>
        </p:nvSpPr>
        <p:spPr>
          <a:xfrm>
            <a:off x="189077" y="2578773"/>
            <a:ext cx="9233218" cy="5193628"/>
          </a:xfrm>
          <a:noFill/>
        </p:spPr>
        <p:txBody>
          <a:bodyPr/>
          <a:lstStyle/>
          <a:p>
            <a:pPr indent="-382588" algn="l" eaLnBrk="1" hangingPunct="1">
              <a:buClr>
                <a:srgbClr val="50B1CB"/>
              </a:buClr>
              <a:buSzPct val="75000"/>
              <a:buFont typeface="Wingdings" charset="2"/>
              <a:buChar char="n"/>
            </a:pPr>
            <a:r>
              <a:rPr lang="en-US" sz="2800" dirty="0" smtClean="0"/>
              <a:t>Basic principles</a:t>
            </a:r>
          </a:p>
          <a:p>
            <a:pPr indent="-382588" algn="l" eaLnBrk="1" hangingPunct="1">
              <a:buClr>
                <a:srgbClr val="50B1CB"/>
              </a:buClr>
              <a:buSzPct val="75000"/>
              <a:buFont typeface="Wingdings" charset="2"/>
              <a:buChar char="n"/>
            </a:pPr>
            <a:r>
              <a:rPr lang="en-US" sz="2800" dirty="0" smtClean="0"/>
              <a:t>Symmetric encryption</a:t>
            </a:r>
          </a:p>
          <a:p>
            <a:pPr indent="-382588" algn="l" eaLnBrk="1" hangingPunct="1">
              <a:buClr>
                <a:srgbClr val="50B1CB"/>
              </a:buClr>
              <a:buSzPct val="75000"/>
              <a:buFont typeface="Wingdings" charset="2"/>
              <a:buChar char="n"/>
            </a:pPr>
            <a:r>
              <a:rPr lang="en-US" sz="2800" dirty="0" smtClean="0"/>
              <a:t>Public-key encryption</a:t>
            </a:r>
          </a:p>
          <a:p>
            <a:pPr indent="-382588" algn="l" eaLnBrk="1" hangingPunct="1">
              <a:buClr>
                <a:srgbClr val="50B1CB"/>
              </a:buClr>
              <a:buSzPct val="75000"/>
              <a:buFont typeface="Wingdings" charset="2"/>
              <a:buChar char="n"/>
            </a:pPr>
            <a:r>
              <a:rPr lang="en-US" sz="2800" dirty="0" smtClean="0"/>
              <a:t>Signatures, authentication, message integrity</a:t>
            </a:r>
          </a:p>
          <a:p>
            <a:pPr indent="-382588" eaLnBrk="1" hangingPunct="1">
              <a:buClr>
                <a:srgbClr val="50B1CB"/>
              </a:buClr>
              <a:buSzPct val="75000"/>
              <a:buFont typeface="Wingdings" charset="2"/>
              <a:buChar char="n"/>
            </a:pPr>
            <a:r>
              <a:rPr lang="en-US" sz="2800" dirty="0"/>
              <a:t>Denial-of-Service &amp; Distributed Denial-of-Service</a:t>
            </a:r>
          </a:p>
          <a:p>
            <a:pPr indent="-382588" eaLnBrk="1" hangingPunct="1">
              <a:buClr>
                <a:srgbClr val="50B1CB"/>
              </a:buClr>
              <a:buSzPct val="75000"/>
              <a:buFont typeface="Wingdings" charset="2"/>
              <a:buChar char="n"/>
            </a:pPr>
            <a:r>
              <a:rPr lang="en-US" sz="2800" dirty="0"/>
              <a:t>Attacks on the Internet Routing System</a:t>
            </a:r>
          </a:p>
          <a:p>
            <a:pPr indent="-382588" eaLnBrk="1" hangingPunct="1">
              <a:buClr>
                <a:srgbClr val="50B1CB"/>
              </a:buClr>
              <a:buSzPct val="75000"/>
              <a:buFont typeface="Wingdings" charset="2"/>
              <a:buChar char="n"/>
            </a:pPr>
            <a:r>
              <a:rPr lang="en-US" sz="2800" dirty="0"/>
              <a:t>General Defense Mechanisms</a:t>
            </a:r>
          </a:p>
          <a:p>
            <a:pPr indent="-382588"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buFont typeface="Wingdings" charset="2"/>
              <a:buChar char="n"/>
            </a:pPr>
            <a:endParaRPr lang="en-US" sz="2800" dirty="0" smtClean="0"/>
          </a:p>
          <a:p>
            <a:pPr indent="33972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2" y="6490442"/>
            <a:ext cx="9348161" cy="1244997"/>
          </a:xfrm>
          <a:prstGeom prst="rect">
            <a:avLst/>
          </a:prstGeom>
          <a:noFill/>
          <a:ln w="9525">
            <a:noFill/>
            <a:miter lim="800000"/>
            <a:headEnd/>
            <a:tailEnd/>
          </a:ln>
        </p:spPr>
        <p:txBody>
          <a:bodyPr lIns="101858" tIns="50929" rIns="101858" bIns="50929">
            <a:prstTxWarp prst="textNoShape">
              <a:avLst/>
            </a:prstTxWarp>
          </a:bodyPr>
          <a:lstStyle/>
          <a:p>
            <a:pPr algn="l" defTabSz="1019175" eaLnBrk="1" hangingPunct="1">
              <a:spcBef>
                <a:spcPct val="20000"/>
              </a:spcBef>
              <a:buClr>
                <a:srgbClr val="99FF99"/>
              </a:buClr>
              <a:buSzPct val="75000"/>
            </a:pPr>
            <a:r>
              <a:rPr lang="en-US" sz="2200" i="1" dirty="0" smtClean="0">
                <a:solidFill>
                  <a:schemeClr val="bg1"/>
                </a:solidFill>
                <a:latin typeface="Verdana" charset="0"/>
              </a:rPr>
              <a:t>Roch Guerin</a:t>
            </a:r>
          </a:p>
          <a:p>
            <a:pPr algn="l" defTabSz="1019175" eaLnBrk="1" hangingPunct="1">
              <a:spcBef>
                <a:spcPct val="20000"/>
              </a:spcBef>
              <a:buClr>
                <a:srgbClr val="99FF99"/>
              </a:buClr>
              <a:buSzPct val="75000"/>
            </a:pPr>
            <a:r>
              <a:rPr lang="en-US" sz="2200" i="1" dirty="0" smtClean="0">
                <a:solidFill>
                  <a:schemeClr val="bg1"/>
                </a:solidFill>
                <a:latin typeface="Verdana" charset="0"/>
              </a:rPr>
              <a:t>(with adaptations from Jon Turner and John </a:t>
            </a:r>
            <a:r>
              <a:rPr lang="en-US" sz="2200" i="1" dirty="0" err="1" smtClean="0">
                <a:solidFill>
                  <a:schemeClr val="bg1"/>
                </a:solidFill>
                <a:latin typeface="Verdana" charset="0"/>
              </a:rPr>
              <a:t>DeHart</a:t>
            </a:r>
            <a:r>
              <a:rPr lang="en-US" sz="2200" i="1" dirty="0" smtClean="0">
                <a:solidFill>
                  <a:schemeClr val="bg1"/>
                </a:solidFill>
                <a:latin typeface="Verdana" charset="0"/>
              </a:rPr>
              <a:t>, and material from Kurose and Ross)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75323" y="531524"/>
            <a:ext cx="8549640" cy="1295400"/>
          </a:xfrm>
        </p:spPr>
        <p:txBody>
          <a:bodyPr/>
          <a:lstStyle/>
          <a:p>
            <a:r>
              <a:rPr lang="en-US" dirty="0">
                <a:latin typeface="+mn-lt"/>
              </a:rPr>
              <a:t>Symmetric </a:t>
            </a:r>
            <a:r>
              <a:rPr lang="en-US" dirty="0" smtClean="0">
                <a:latin typeface="+mn-lt"/>
              </a:rPr>
              <a:t>Key Cryptography</a:t>
            </a:r>
            <a:endParaRPr lang="en-US" dirty="0">
              <a:latin typeface="+mn-lt"/>
            </a:endParaRPr>
          </a:p>
        </p:txBody>
      </p:sp>
      <p:sp>
        <p:nvSpPr>
          <p:cNvPr id="37891" name="Rectangle 3"/>
          <p:cNvSpPr>
            <a:spLocks noGrp="1" noChangeArrowheads="1"/>
          </p:cNvSpPr>
          <p:nvPr>
            <p:ph type="body" idx="1"/>
          </p:nvPr>
        </p:nvSpPr>
        <p:spPr>
          <a:xfrm>
            <a:off x="136876" y="4376290"/>
            <a:ext cx="9651942" cy="3396110"/>
          </a:xfrm>
        </p:spPr>
        <p:txBody>
          <a:bodyPr/>
          <a:lstStyle/>
          <a:p>
            <a:r>
              <a:rPr lang="en-US" dirty="0" smtClean="0">
                <a:solidFill>
                  <a:srgbClr val="000000"/>
                </a:solidFill>
              </a:rPr>
              <a:t>Symmetric </a:t>
            </a:r>
            <a:r>
              <a:rPr lang="en-US" dirty="0">
                <a:solidFill>
                  <a:srgbClr val="000000"/>
                </a:solidFill>
              </a:rPr>
              <a:t>key </a:t>
            </a:r>
            <a:r>
              <a:rPr lang="en-US" dirty="0" smtClean="0">
                <a:solidFill>
                  <a:srgbClr val="000000"/>
                </a:solidFill>
              </a:rPr>
              <a:t>cryptography</a:t>
            </a:r>
          </a:p>
          <a:p>
            <a:pPr lvl="1"/>
            <a:r>
              <a:rPr lang="en-US" dirty="0" smtClean="0">
                <a:solidFill>
                  <a:srgbClr val="000000"/>
                </a:solidFill>
              </a:rPr>
              <a:t>Bob </a:t>
            </a:r>
            <a:r>
              <a:rPr lang="en-US" dirty="0">
                <a:solidFill>
                  <a:srgbClr val="000000"/>
                </a:solidFill>
              </a:rPr>
              <a:t>and Alice share same (symmetric) key: </a:t>
            </a:r>
            <a:r>
              <a:rPr lang="en-US" i="1" dirty="0" smtClean="0">
                <a:solidFill>
                  <a:srgbClr val="000000"/>
                </a:solidFill>
              </a:rPr>
              <a:t>K</a:t>
            </a:r>
            <a:r>
              <a:rPr lang="en-US" i="1" baseline="-25000" dirty="0" smtClean="0">
                <a:solidFill>
                  <a:srgbClr val="000000"/>
                </a:solidFill>
              </a:rPr>
              <a:t>S</a:t>
            </a:r>
            <a:endParaRPr lang="en-US" i="1" baseline="-25000" dirty="0">
              <a:solidFill>
                <a:srgbClr val="000000"/>
              </a:solidFill>
            </a:endParaRPr>
          </a:p>
          <a:p>
            <a:pPr lvl="1"/>
            <a:r>
              <a:rPr lang="en-US" b="1" i="1" dirty="0">
                <a:solidFill>
                  <a:srgbClr val="000000"/>
                </a:solidFill>
              </a:rPr>
              <a:t>e.g</a:t>
            </a:r>
            <a:r>
              <a:rPr lang="en-US" i="1" dirty="0">
                <a:solidFill>
                  <a:srgbClr val="000000"/>
                </a:solidFill>
              </a:rPr>
              <a:t>., </a:t>
            </a:r>
            <a:r>
              <a:rPr lang="en-US" dirty="0">
                <a:solidFill>
                  <a:srgbClr val="000000"/>
                </a:solidFill>
              </a:rPr>
              <a:t>key is knowing substitution pattern in mono alphabetic substitution cipher</a:t>
            </a:r>
          </a:p>
          <a:p>
            <a:r>
              <a:rPr lang="en-US" dirty="0" smtClean="0">
                <a:solidFill>
                  <a:srgbClr val="000000"/>
                </a:solidFill>
              </a:rPr>
              <a:t>Main issue: how </a:t>
            </a:r>
            <a:r>
              <a:rPr lang="en-US" dirty="0">
                <a:solidFill>
                  <a:srgbClr val="000000"/>
                </a:solidFill>
              </a:rPr>
              <a:t>do Bob and Alice agree on key value</a:t>
            </a:r>
            <a:r>
              <a:rPr lang="en-US" dirty="0" smtClean="0">
                <a:solidFill>
                  <a:srgbClr val="000000"/>
                </a:solidFill>
              </a:rPr>
              <a:t>?</a:t>
            </a:r>
          </a:p>
          <a:p>
            <a:pPr lvl="1"/>
            <a:r>
              <a:rPr lang="en-US" dirty="0" smtClean="0">
                <a:solidFill>
                  <a:srgbClr val="000000"/>
                </a:solidFill>
              </a:rPr>
              <a:t>need a separate, secure channel (to exchange key)</a:t>
            </a:r>
          </a:p>
          <a:p>
            <a:pPr lvl="1"/>
            <a:r>
              <a:rPr lang="en-US" dirty="0" smtClean="0">
                <a:solidFill>
                  <a:srgbClr val="000000"/>
                </a:solidFill>
              </a:rPr>
              <a:t>governments can use couriers, but that’s not a practical solution for individuals over the Internet</a:t>
            </a:r>
            <a:endParaRPr lang="en-US" dirty="0">
              <a:solidFill>
                <a:srgbClr val="000000"/>
              </a:solidFill>
            </a:endParaRPr>
          </a:p>
        </p:txBody>
      </p:sp>
      <p:sp>
        <p:nvSpPr>
          <p:cNvPr id="2" name="Slide Number Placeholder 1"/>
          <p:cNvSpPr>
            <a:spLocks noGrp="1"/>
          </p:cNvSpPr>
          <p:nvPr>
            <p:ph type="sldNum" sz="quarter" idx="10"/>
          </p:nvPr>
        </p:nvSpPr>
        <p:spPr/>
        <p:txBody>
          <a:bodyPr/>
          <a:lstStyle/>
          <a:p>
            <a:fld id="{0783864D-491B-0D48-9494-9F5AD408C5EE}" type="slidenum">
              <a:rPr lang="en-US" smtClean="0"/>
              <a:pPr/>
              <a:t>10</a:t>
            </a:fld>
            <a:endParaRPr lang="en-US" dirty="0"/>
          </a:p>
        </p:txBody>
      </p:sp>
      <p:grpSp>
        <p:nvGrpSpPr>
          <p:cNvPr id="3" name="Group 2"/>
          <p:cNvGrpSpPr/>
          <p:nvPr/>
        </p:nvGrpSpPr>
        <p:grpSpPr>
          <a:xfrm>
            <a:off x="318894" y="1800967"/>
            <a:ext cx="8951277" cy="2058880"/>
            <a:chOff x="318894" y="1800967"/>
            <a:chExt cx="8951277" cy="2058880"/>
          </a:xfrm>
        </p:grpSpPr>
        <p:sp>
          <p:nvSpPr>
            <p:cNvPr id="37892" name="Text Box 4"/>
            <p:cNvSpPr txBox="1">
              <a:spLocks noChangeArrowheads="1"/>
            </p:cNvSpPr>
            <p:nvPr/>
          </p:nvSpPr>
          <p:spPr bwMode="auto">
            <a:xfrm>
              <a:off x="7162179" y="2983018"/>
              <a:ext cx="1334268" cy="410654"/>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a:solidFill>
                    <a:srgbClr val="000000"/>
                  </a:solidFill>
                  <a:latin typeface="+mn-lt"/>
                  <a:cs typeface="Arial" charset="0"/>
                </a:rPr>
                <a:t>plaintext</a:t>
              </a:r>
            </a:p>
          </p:txBody>
        </p:sp>
        <p:sp>
          <p:nvSpPr>
            <p:cNvPr id="37893" name="Text Box 5"/>
            <p:cNvSpPr txBox="1">
              <a:spLocks noChangeArrowheads="1"/>
            </p:cNvSpPr>
            <p:nvPr/>
          </p:nvSpPr>
          <p:spPr bwMode="auto">
            <a:xfrm>
              <a:off x="3859610" y="2961428"/>
              <a:ext cx="1500980" cy="410654"/>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a:solidFill>
                    <a:srgbClr val="000000"/>
                  </a:solidFill>
                  <a:latin typeface="+mn-lt"/>
                  <a:cs typeface="Arial" charset="0"/>
                </a:rPr>
                <a:t>ciphertext</a:t>
              </a:r>
            </a:p>
          </p:txBody>
        </p:sp>
        <p:sp>
          <p:nvSpPr>
            <p:cNvPr id="37917" name="Text Box 7"/>
            <p:cNvSpPr txBox="1">
              <a:spLocks noChangeArrowheads="1"/>
            </p:cNvSpPr>
            <p:nvPr/>
          </p:nvSpPr>
          <p:spPr bwMode="auto">
            <a:xfrm>
              <a:off x="2295336" y="1992821"/>
              <a:ext cx="532528" cy="400110"/>
            </a:xfrm>
            <a:prstGeom prst="rect">
              <a:avLst/>
            </a:prstGeom>
            <a:noFill/>
            <a:ln>
              <a:noFill/>
            </a:ln>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i="1" dirty="0" smtClean="0">
                  <a:solidFill>
                    <a:srgbClr val="000000"/>
                  </a:solidFill>
                  <a:latin typeface="+mn-lt"/>
                  <a:cs typeface="Arial" charset="0"/>
                </a:rPr>
                <a:t>K</a:t>
              </a:r>
              <a:r>
                <a:rPr lang="en-US" i="1" baseline="-25000" dirty="0" smtClean="0">
                  <a:solidFill>
                    <a:srgbClr val="000000"/>
                  </a:solidFill>
                  <a:latin typeface="+mn-lt"/>
                  <a:cs typeface="Arial" charset="0"/>
                </a:rPr>
                <a:t>S</a:t>
              </a:r>
              <a:endParaRPr lang="en-US" i="1" baseline="-25000" dirty="0">
                <a:solidFill>
                  <a:srgbClr val="000000"/>
                </a:solidFill>
                <a:latin typeface="+mn-lt"/>
                <a:cs typeface="Arial" charset="0"/>
              </a:endParaRPr>
            </a:p>
          </p:txBody>
        </p:sp>
        <p:sp>
          <p:nvSpPr>
            <p:cNvPr id="37896" name="Rectangle 10"/>
            <p:cNvSpPr>
              <a:spLocks noChangeArrowheads="1"/>
            </p:cNvSpPr>
            <p:nvPr/>
          </p:nvSpPr>
          <p:spPr bwMode="auto">
            <a:xfrm>
              <a:off x="2181067" y="2916450"/>
              <a:ext cx="1531461" cy="910378"/>
            </a:xfrm>
            <a:prstGeom prst="rect">
              <a:avLst/>
            </a:prstGeom>
            <a:solidFill>
              <a:schemeClr val="accent1"/>
            </a:solidFill>
            <a:ln w="9525">
              <a:solidFill>
                <a:schemeClr val="tx1"/>
              </a:solidFill>
              <a:miter lim="800000"/>
              <a:headEnd/>
              <a:tailEnd/>
            </a:ln>
          </p:spPr>
          <p:txBody>
            <a:bodyPr wrap="none" lIns="101882" tIns="50941" rIns="101882" bIns="50941" anchor="ctr"/>
            <a:lstStyle/>
            <a:p>
              <a:endParaRPr lang="en-US" sz="2000">
                <a:solidFill>
                  <a:srgbClr val="000000"/>
                </a:solidFill>
                <a:latin typeface="+mn-lt"/>
                <a:cs typeface="Arial" charset="0"/>
              </a:endParaRPr>
            </a:p>
          </p:txBody>
        </p:sp>
        <p:sp>
          <p:nvSpPr>
            <p:cNvPr id="37897" name="Text Box 11"/>
            <p:cNvSpPr txBox="1">
              <a:spLocks noChangeArrowheads="1"/>
            </p:cNvSpPr>
            <p:nvPr/>
          </p:nvSpPr>
          <p:spPr bwMode="auto">
            <a:xfrm>
              <a:off x="2122989" y="2972205"/>
              <a:ext cx="1564925" cy="7184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dirty="0">
                  <a:solidFill>
                    <a:srgbClr val="000000"/>
                  </a:solidFill>
                  <a:latin typeface="+mn-lt"/>
                  <a:cs typeface="Arial" charset="0"/>
                </a:rPr>
                <a:t>encryption</a:t>
              </a:r>
            </a:p>
            <a:p>
              <a:pPr algn="ctr"/>
              <a:r>
                <a:rPr lang="en-US" dirty="0">
                  <a:solidFill>
                    <a:srgbClr val="000000"/>
                  </a:solidFill>
                  <a:latin typeface="+mn-lt"/>
                  <a:cs typeface="Arial" charset="0"/>
                </a:rPr>
                <a:t>algorithm</a:t>
              </a:r>
            </a:p>
          </p:txBody>
        </p:sp>
        <p:sp>
          <p:nvSpPr>
            <p:cNvPr id="37898" name="Rectangle 12"/>
            <p:cNvSpPr>
              <a:spLocks noChangeArrowheads="1"/>
            </p:cNvSpPr>
            <p:nvPr/>
          </p:nvSpPr>
          <p:spPr bwMode="auto">
            <a:xfrm>
              <a:off x="5610702" y="2914651"/>
              <a:ext cx="1515745" cy="910378"/>
            </a:xfrm>
            <a:prstGeom prst="rect">
              <a:avLst/>
            </a:prstGeom>
            <a:solidFill>
              <a:schemeClr val="accent1"/>
            </a:solidFill>
            <a:ln w="9525">
              <a:solidFill>
                <a:schemeClr val="tx1"/>
              </a:solidFill>
              <a:miter lim="800000"/>
              <a:headEnd/>
              <a:tailEnd/>
            </a:ln>
          </p:spPr>
          <p:txBody>
            <a:bodyPr wrap="none" lIns="101882" tIns="50941" rIns="101882" bIns="50941" anchor="ctr"/>
            <a:lstStyle/>
            <a:p>
              <a:endParaRPr lang="en-US" sz="2000">
                <a:solidFill>
                  <a:srgbClr val="000000"/>
                </a:solidFill>
                <a:latin typeface="+mn-lt"/>
                <a:cs typeface="Arial" charset="0"/>
              </a:endParaRPr>
            </a:p>
          </p:txBody>
        </p:sp>
        <p:sp>
          <p:nvSpPr>
            <p:cNvPr id="37899" name="Text Box 13"/>
            <p:cNvSpPr txBox="1">
              <a:spLocks noChangeArrowheads="1"/>
            </p:cNvSpPr>
            <p:nvPr/>
          </p:nvSpPr>
          <p:spPr bwMode="auto">
            <a:xfrm>
              <a:off x="5587054" y="2986599"/>
              <a:ext cx="1562420" cy="7184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a:solidFill>
                    <a:srgbClr val="000000"/>
                  </a:solidFill>
                  <a:latin typeface="+mn-lt"/>
                  <a:cs typeface="Arial" charset="0"/>
                </a:rPr>
                <a:t>decryption </a:t>
              </a:r>
            </a:p>
            <a:p>
              <a:pPr algn="ctr"/>
              <a:r>
                <a:rPr lang="en-US">
                  <a:solidFill>
                    <a:srgbClr val="000000"/>
                  </a:solidFill>
                  <a:latin typeface="+mn-lt"/>
                  <a:cs typeface="Arial" charset="0"/>
                </a:rPr>
                <a:t>algorithm</a:t>
              </a:r>
            </a:p>
          </p:txBody>
        </p:sp>
        <p:sp>
          <p:nvSpPr>
            <p:cNvPr id="37900" name="Line 14"/>
            <p:cNvSpPr>
              <a:spLocks noChangeShapeType="1"/>
            </p:cNvSpPr>
            <p:nvPr/>
          </p:nvSpPr>
          <p:spPr bwMode="auto">
            <a:xfrm>
              <a:off x="3743960" y="3384234"/>
              <a:ext cx="1861503" cy="8995"/>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1882" tIns="50941" rIns="101882" bIns="50941"/>
            <a:lstStyle/>
            <a:p>
              <a:endParaRPr lang="en-US" sz="2000">
                <a:solidFill>
                  <a:srgbClr val="000000"/>
                </a:solidFill>
                <a:latin typeface="+mn-lt"/>
              </a:endParaRPr>
            </a:p>
          </p:txBody>
        </p:sp>
        <p:sp>
          <p:nvSpPr>
            <p:cNvPr id="37901" name="Line 15"/>
            <p:cNvSpPr>
              <a:spLocks noChangeShapeType="1"/>
            </p:cNvSpPr>
            <p:nvPr/>
          </p:nvSpPr>
          <p:spPr bwMode="auto">
            <a:xfrm flipH="1">
              <a:off x="2610645" y="2486449"/>
              <a:ext cx="1746" cy="444395"/>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1882" tIns="50941" rIns="101882" bIns="50941"/>
            <a:lstStyle/>
            <a:p>
              <a:endParaRPr lang="en-US" sz="2000">
                <a:solidFill>
                  <a:srgbClr val="000000"/>
                </a:solidFill>
                <a:latin typeface="+mn-lt"/>
              </a:endParaRPr>
            </a:p>
          </p:txBody>
        </p:sp>
        <p:sp>
          <p:nvSpPr>
            <p:cNvPr id="37903" name="Line 17"/>
            <p:cNvSpPr>
              <a:spLocks noChangeShapeType="1"/>
            </p:cNvSpPr>
            <p:nvPr/>
          </p:nvSpPr>
          <p:spPr bwMode="auto">
            <a:xfrm>
              <a:off x="1362075" y="3413020"/>
              <a:ext cx="742157" cy="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1882" tIns="50941" rIns="101882" bIns="50941"/>
            <a:lstStyle/>
            <a:p>
              <a:endParaRPr lang="en-US" sz="2000">
                <a:solidFill>
                  <a:srgbClr val="000000"/>
                </a:solidFill>
                <a:latin typeface="+mn-lt"/>
              </a:endParaRPr>
            </a:p>
          </p:txBody>
        </p:sp>
        <p:sp>
          <p:nvSpPr>
            <p:cNvPr id="37904" name="Line 18"/>
            <p:cNvSpPr>
              <a:spLocks noChangeShapeType="1"/>
            </p:cNvSpPr>
            <p:nvPr/>
          </p:nvSpPr>
          <p:spPr bwMode="auto">
            <a:xfrm>
              <a:off x="7203282" y="3409421"/>
              <a:ext cx="742156" cy="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1882" tIns="50941" rIns="101882" bIns="50941"/>
            <a:lstStyle/>
            <a:p>
              <a:endParaRPr lang="en-US" sz="2000">
                <a:solidFill>
                  <a:srgbClr val="000000"/>
                </a:solidFill>
                <a:latin typeface="+mn-lt"/>
              </a:endParaRPr>
            </a:p>
          </p:txBody>
        </p:sp>
        <p:pic>
          <p:nvPicPr>
            <p:cNvPr id="37905" name="Picture 19" descr="BS00768_[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flipV="1">
              <a:off x="2762567" y="1858540"/>
              <a:ext cx="511652" cy="2734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7908" name="Line 24"/>
            <p:cNvSpPr>
              <a:spLocks noChangeShapeType="1"/>
            </p:cNvSpPr>
            <p:nvPr/>
          </p:nvSpPr>
          <p:spPr bwMode="auto">
            <a:xfrm flipH="1">
              <a:off x="6115367" y="2428875"/>
              <a:ext cx="1747" cy="444395"/>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1882" tIns="50941" rIns="101882" bIns="50941"/>
            <a:lstStyle/>
            <a:p>
              <a:endParaRPr lang="en-US" sz="2000">
                <a:solidFill>
                  <a:srgbClr val="000000"/>
                </a:solidFill>
                <a:latin typeface="+mn-lt"/>
              </a:endParaRPr>
            </a:p>
          </p:txBody>
        </p:sp>
        <p:pic>
          <p:nvPicPr>
            <p:cNvPr id="37909" name="Picture 25" descr="BS00768_[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flipV="1">
              <a:off x="6267292" y="1800967"/>
              <a:ext cx="511651" cy="2734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7910" name="Text Box 26"/>
            <p:cNvSpPr txBox="1">
              <a:spLocks noChangeArrowheads="1"/>
            </p:cNvSpPr>
            <p:nvPr/>
          </p:nvSpPr>
          <p:spPr bwMode="auto">
            <a:xfrm>
              <a:off x="318894" y="3031557"/>
              <a:ext cx="1834131" cy="7184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dirty="0">
                  <a:solidFill>
                    <a:srgbClr val="000000"/>
                  </a:solidFill>
                  <a:latin typeface="+mn-lt"/>
                  <a:cs typeface="Arial" charset="0"/>
                </a:rPr>
                <a:t>plaintext</a:t>
              </a:r>
            </a:p>
            <a:p>
              <a:pPr algn="ctr"/>
              <a:r>
                <a:rPr lang="en-US" dirty="0">
                  <a:solidFill>
                    <a:srgbClr val="000000"/>
                  </a:solidFill>
                  <a:latin typeface="+mn-lt"/>
                  <a:cs typeface="Arial" charset="0"/>
                </a:rPr>
                <a:t>message, </a:t>
              </a:r>
              <a:r>
                <a:rPr lang="en-US" i="1" dirty="0">
                  <a:solidFill>
                    <a:srgbClr val="000000"/>
                  </a:solidFill>
                  <a:latin typeface="+mn-lt"/>
                  <a:cs typeface="Arial" charset="0"/>
                </a:rPr>
                <a:t>m</a:t>
              </a:r>
            </a:p>
          </p:txBody>
        </p:sp>
        <p:pic>
          <p:nvPicPr>
            <p:cNvPr id="33" name="Picture 32"/>
            <p:cNvPicPr>
              <a:picLocks noChangeAspect="1"/>
            </p:cNvPicPr>
            <p:nvPr/>
          </p:nvPicPr>
          <p:blipFill>
            <a:blip r:embed="rId4" cstate="print"/>
            <a:stretch>
              <a:fillRect/>
            </a:stretch>
          </p:blipFill>
          <p:spPr>
            <a:xfrm>
              <a:off x="1071347" y="2087799"/>
              <a:ext cx="876345" cy="879643"/>
            </a:xfrm>
            <a:prstGeom prst="rect">
              <a:avLst/>
            </a:prstGeom>
          </p:spPr>
        </p:pic>
        <p:pic>
          <p:nvPicPr>
            <p:cNvPr id="34" name="Picture 33"/>
            <p:cNvPicPr>
              <a:picLocks noChangeAspect="1"/>
            </p:cNvPicPr>
            <p:nvPr/>
          </p:nvPicPr>
          <p:blipFill>
            <a:blip r:embed="rId5" cstate="print"/>
            <a:stretch>
              <a:fillRect/>
            </a:stretch>
          </p:blipFill>
          <p:spPr>
            <a:xfrm>
              <a:off x="7508529" y="2226197"/>
              <a:ext cx="784920" cy="839487"/>
            </a:xfrm>
            <a:prstGeom prst="rect">
              <a:avLst/>
            </a:prstGeom>
          </p:spPr>
        </p:pic>
        <p:sp>
          <p:nvSpPr>
            <p:cNvPr id="35" name="Text Box 7"/>
            <p:cNvSpPr txBox="1">
              <a:spLocks noChangeArrowheads="1"/>
            </p:cNvSpPr>
            <p:nvPr/>
          </p:nvSpPr>
          <p:spPr bwMode="auto">
            <a:xfrm>
              <a:off x="5778569" y="1893630"/>
              <a:ext cx="532528" cy="400110"/>
            </a:xfrm>
            <a:prstGeom prst="rect">
              <a:avLst/>
            </a:prstGeom>
            <a:noFill/>
            <a:ln>
              <a:noFill/>
            </a:ln>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i="1" dirty="0" smtClean="0">
                  <a:solidFill>
                    <a:srgbClr val="000000"/>
                  </a:solidFill>
                  <a:latin typeface="+mn-lt"/>
                  <a:cs typeface="Arial" charset="0"/>
                </a:rPr>
                <a:t>K</a:t>
              </a:r>
              <a:r>
                <a:rPr lang="en-US" i="1" baseline="-25000" dirty="0" smtClean="0">
                  <a:solidFill>
                    <a:srgbClr val="000000"/>
                  </a:solidFill>
                  <a:latin typeface="+mn-lt"/>
                  <a:cs typeface="Arial" charset="0"/>
                </a:rPr>
                <a:t>S</a:t>
              </a:r>
              <a:endParaRPr lang="en-US" i="1" baseline="-25000" dirty="0">
                <a:solidFill>
                  <a:srgbClr val="000000"/>
                </a:solidFill>
                <a:latin typeface="+mn-lt"/>
                <a:cs typeface="Arial" charset="0"/>
              </a:endParaRPr>
            </a:p>
          </p:txBody>
        </p:sp>
        <p:sp>
          <p:nvSpPr>
            <p:cNvPr id="36" name="Text Box 7"/>
            <p:cNvSpPr txBox="1">
              <a:spLocks noChangeArrowheads="1"/>
            </p:cNvSpPr>
            <p:nvPr/>
          </p:nvSpPr>
          <p:spPr bwMode="auto">
            <a:xfrm>
              <a:off x="4046678" y="3439122"/>
              <a:ext cx="1024922" cy="400110"/>
            </a:xfrm>
            <a:prstGeom prst="rect">
              <a:avLst/>
            </a:prstGeom>
            <a:noFill/>
            <a:ln>
              <a:noFill/>
            </a:ln>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i="1" dirty="0" smtClean="0">
                  <a:solidFill>
                    <a:srgbClr val="000000"/>
                  </a:solidFill>
                  <a:latin typeface="+mn-lt"/>
                  <a:cs typeface="Arial" charset="0"/>
                </a:rPr>
                <a:t>K</a:t>
              </a:r>
              <a:r>
                <a:rPr lang="en-US" i="1" baseline="-25000" dirty="0" smtClean="0">
                  <a:solidFill>
                    <a:srgbClr val="000000"/>
                  </a:solidFill>
                  <a:latin typeface="+mn-lt"/>
                  <a:cs typeface="Arial" charset="0"/>
                </a:rPr>
                <a:t>S</a:t>
              </a:r>
              <a:r>
                <a:rPr lang="en-US" dirty="0" smtClean="0">
                  <a:solidFill>
                    <a:srgbClr val="000000"/>
                  </a:solidFill>
                  <a:latin typeface="+mn-lt"/>
                  <a:cs typeface="Arial" charset="0"/>
                </a:rPr>
                <a:t>(</a:t>
              </a:r>
              <a:r>
                <a:rPr lang="en-US" i="1" dirty="0" smtClean="0">
                  <a:solidFill>
                    <a:srgbClr val="000000"/>
                  </a:solidFill>
                  <a:latin typeface="+mn-lt"/>
                  <a:cs typeface="Arial" charset="0"/>
                </a:rPr>
                <a:t>m</a:t>
              </a:r>
              <a:r>
                <a:rPr lang="en-US" dirty="0" smtClean="0">
                  <a:solidFill>
                    <a:srgbClr val="000000"/>
                  </a:solidFill>
                  <a:latin typeface="+mn-lt"/>
                  <a:cs typeface="Arial" charset="0"/>
                </a:rPr>
                <a:t>)</a:t>
              </a:r>
              <a:endParaRPr lang="en-US" i="1" baseline="-25000" dirty="0">
                <a:solidFill>
                  <a:srgbClr val="000000"/>
                </a:solidFill>
                <a:latin typeface="+mn-lt"/>
                <a:cs typeface="Arial" charset="0"/>
              </a:endParaRPr>
            </a:p>
          </p:txBody>
        </p:sp>
        <p:sp>
          <p:nvSpPr>
            <p:cNvPr id="37" name="Text Box 7"/>
            <p:cNvSpPr txBox="1">
              <a:spLocks noChangeArrowheads="1"/>
            </p:cNvSpPr>
            <p:nvPr/>
          </p:nvSpPr>
          <p:spPr bwMode="auto">
            <a:xfrm>
              <a:off x="7269880" y="3459737"/>
              <a:ext cx="2000291" cy="400110"/>
            </a:xfrm>
            <a:prstGeom prst="rect">
              <a:avLst/>
            </a:prstGeom>
            <a:noFill/>
            <a:ln>
              <a:noFill/>
            </a:ln>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i="1" dirty="0" smtClean="0">
                  <a:solidFill>
                    <a:srgbClr val="000000"/>
                  </a:solidFill>
                  <a:latin typeface="Verdana"/>
                  <a:ea typeface="ＭＳ Ｐゴシック" charset="-128"/>
                  <a:cs typeface="Arial" charset="0"/>
                </a:rPr>
                <a:t>m=K</a:t>
              </a:r>
              <a:r>
                <a:rPr lang="en-US" i="1" baseline="-25000" dirty="0" smtClean="0">
                  <a:solidFill>
                    <a:srgbClr val="000000"/>
                  </a:solidFill>
                  <a:latin typeface="Verdana"/>
                  <a:ea typeface="ＭＳ Ｐゴシック" charset="-128"/>
                  <a:cs typeface="Arial" charset="0"/>
                </a:rPr>
                <a:t>S</a:t>
              </a:r>
              <a:r>
                <a:rPr lang="en-US" sz="1800" dirty="0">
                  <a:solidFill>
                    <a:srgbClr val="000000"/>
                  </a:solidFill>
                  <a:latin typeface="Verdana"/>
                  <a:ea typeface="ＭＳ Ｐゴシック" charset="-128"/>
                  <a:cs typeface="Arial" charset="0"/>
                </a:rPr>
                <a:t>(</a:t>
              </a:r>
              <a:r>
                <a:rPr lang="en-US" i="1" dirty="0" smtClean="0">
                  <a:solidFill>
                    <a:srgbClr val="000000"/>
                  </a:solidFill>
                  <a:latin typeface="+mn-lt"/>
                  <a:cs typeface="Arial" charset="0"/>
                </a:rPr>
                <a:t>K</a:t>
              </a:r>
              <a:r>
                <a:rPr lang="en-US" i="1" baseline="-25000" dirty="0" smtClean="0">
                  <a:solidFill>
                    <a:srgbClr val="000000"/>
                  </a:solidFill>
                  <a:latin typeface="+mn-lt"/>
                  <a:cs typeface="Arial" charset="0"/>
                </a:rPr>
                <a:t>S</a:t>
              </a:r>
              <a:r>
                <a:rPr lang="en-US" dirty="0" smtClean="0">
                  <a:solidFill>
                    <a:srgbClr val="000000"/>
                  </a:solidFill>
                  <a:latin typeface="+mn-lt"/>
                  <a:cs typeface="Arial" charset="0"/>
                </a:rPr>
                <a:t>(</a:t>
              </a:r>
              <a:r>
                <a:rPr lang="en-US" i="1" dirty="0" smtClean="0">
                  <a:solidFill>
                    <a:srgbClr val="000000"/>
                  </a:solidFill>
                  <a:latin typeface="+mn-lt"/>
                  <a:cs typeface="Arial" charset="0"/>
                </a:rPr>
                <a:t>m</a:t>
              </a:r>
              <a:r>
                <a:rPr lang="en-US" dirty="0" smtClean="0">
                  <a:solidFill>
                    <a:srgbClr val="000000"/>
                  </a:solidFill>
                  <a:latin typeface="+mn-lt"/>
                  <a:cs typeface="Arial" charset="0"/>
                </a:rPr>
                <a:t>))</a:t>
              </a:r>
              <a:endParaRPr lang="en-US" i="1" baseline="-25000" dirty="0">
                <a:solidFill>
                  <a:srgbClr val="000000"/>
                </a:solidFill>
                <a:latin typeface="+mn-lt"/>
                <a:cs typeface="Arial" charset="0"/>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Block Ciphers</a:t>
            </a:r>
            <a:endParaRPr lang="en-US" dirty="0"/>
          </a:p>
        </p:txBody>
      </p:sp>
      <p:sp>
        <p:nvSpPr>
          <p:cNvPr id="7" name="Content Placeholder 6"/>
          <p:cNvSpPr>
            <a:spLocks noGrp="1"/>
          </p:cNvSpPr>
          <p:nvPr>
            <p:ph idx="1"/>
          </p:nvPr>
        </p:nvSpPr>
        <p:spPr>
          <a:xfrm>
            <a:off x="14288" y="1927949"/>
            <a:ext cx="10044112" cy="5844452"/>
          </a:xfrm>
        </p:spPr>
        <p:txBody>
          <a:bodyPr/>
          <a:lstStyle/>
          <a:p>
            <a:r>
              <a:rPr lang="en-US" dirty="0" smtClean="0"/>
              <a:t>DES is an example of a </a:t>
            </a:r>
            <a:r>
              <a:rPr lang="en-US" i="1" dirty="0" smtClean="0"/>
              <a:t>block cipher</a:t>
            </a:r>
          </a:p>
          <a:p>
            <a:pPr lvl="1"/>
            <a:r>
              <a:rPr lang="en-US" dirty="0" smtClean="0"/>
              <a:t>encrypts fixed length chunks separately (each chunk is a letter in an alphabet of size 2</a:t>
            </a:r>
            <a:r>
              <a:rPr lang="en-US" i="1" baseline="30000" dirty="0" smtClean="0"/>
              <a:t>k</a:t>
            </a:r>
            <a:r>
              <a:rPr lang="en-US" i="1" dirty="0" smtClean="0"/>
              <a:t>, </a:t>
            </a:r>
            <a:r>
              <a:rPr lang="en-US" dirty="0" smtClean="0"/>
              <a:t>where </a:t>
            </a:r>
            <a:r>
              <a:rPr lang="en-US" i="1" dirty="0" smtClean="0"/>
              <a:t>k</a:t>
            </a:r>
            <a:r>
              <a:rPr lang="en-US" dirty="0" smtClean="0"/>
              <a:t> is the chunk size in bits)</a:t>
            </a:r>
          </a:p>
          <a:p>
            <a:r>
              <a:rPr lang="en-US" dirty="0" smtClean="0"/>
              <a:t>Naive implementation can be vulnerable</a:t>
            </a:r>
          </a:p>
          <a:p>
            <a:pPr lvl="1"/>
            <a:r>
              <a:rPr lang="en-US" dirty="0" smtClean="0"/>
              <a:t>if each block is encrypted in the same way, repeated clear-text blocks produce repeated cipher-text blocks</a:t>
            </a:r>
          </a:p>
          <a:p>
            <a:pPr lvl="1"/>
            <a:r>
              <a:rPr lang="en-US" dirty="0" smtClean="0"/>
              <a:t>statistics of repeated blocks can aid attacker</a:t>
            </a:r>
          </a:p>
          <a:p>
            <a:r>
              <a:rPr lang="en-US" dirty="0" smtClean="0"/>
              <a:t>Cipher Block Chaining (CBC) used to address this</a:t>
            </a:r>
          </a:p>
          <a:p>
            <a:pPr lvl="1"/>
            <a:r>
              <a:rPr lang="en-US" dirty="0" smtClean="0"/>
              <a:t>makes identical clear-text blocks look different when encrypted</a:t>
            </a:r>
          </a:p>
          <a:p>
            <a:pPr lvl="1"/>
            <a:r>
              <a:rPr lang="en-US" dirty="0" smtClean="0"/>
              <a:t>example: each clear-text block </a:t>
            </a:r>
            <a:r>
              <a:rPr lang="en-US" i="1" dirty="0" smtClean="0"/>
              <a:t>m</a:t>
            </a:r>
            <a:r>
              <a:rPr lang="en-US" dirty="0" smtClean="0"/>
              <a:t> is </a:t>
            </a:r>
            <a:r>
              <a:rPr lang="en-US" dirty="0" err="1" smtClean="0"/>
              <a:t>xor-ed</a:t>
            </a:r>
            <a:r>
              <a:rPr lang="en-US" dirty="0" smtClean="0"/>
              <a:t> with a different  “random” value before encryption</a:t>
            </a:r>
          </a:p>
          <a:p>
            <a:pPr marL="1027113" lvl="2" indent="-230188"/>
            <a:r>
              <a:rPr lang="en-US" dirty="0" smtClean="0"/>
              <a:t>start with random </a:t>
            </a:r>
            <a:r>
              <a:rPr lang="en-US" i="1" dirty="0" smtClean="0"/>
              <a:t>Initialization Vector</a:t>
            </a:r>
            <a:r>
              <a:rPr lang="en-US" dirty="0" smtClean="0"/>
              <a:t> (IV) and </a:t>
            </a:r>
            <a:r>
              <a:rPr lang="en-US" dirty="0" err="1" smtClean="0"/>
              <a:t>xor</a:t>
            </a:r>
            <a:r>
              <a:rPr lang="en-US" dirty="0" smtClean="0"/>
              <a:t> this with first block before encrypting (IV sent to receiver, but need not be secret)</a:t>
            </a:r>
          </a:p>
          <a:p>
            <a:pPr marL="1027113" lvl="2" indent="-230188"/>
            <a:r>
              <a:rPr lang="en-US" dirty="0" smtClean="0"/>
              <a:t>before encrypting each subsequent block, </a:t>
            </a:r>
            <a:r>
              <a:rPr lang="en-US" dirty="0" err="1" smtClean="0"/>
              <a:t>xor</a:t>
            </a:r>
            <a:r>
              <a:rPr lang="en-US" dirty="0" smtClean="0"/>
              <a:t> it with the </a:t>
            </a:r>
            <a:r>
              <a:rPr lang="en-US" dirty="0" err="1" smtClean="0"/>
              <a:t>ciphertext</a:t>
            </a:r>
            <a:r>
              <a:rPr lang="en-US" dirty="0" smtClean="0"/>
              <a:t> of the previous block</a:t>
            </a:r>
          </a:p>
        </p:txBody>
      </p:sp>
      <p:sp>
        <p:nvSpPr>
          <p:cNvPr id="5" name="Slide Number Placeholder 4"/>
          <p:cNvSpPr>
            <a:spLocks noGrp="1"/>
          </p:cNvSpPr>
          <p:nvPr>
            <p:ph type="sldNum" sz="quarter" idx="10"/>
          </p:nvPr>
        </p:nvSpPr>
        <p:spPr/>
        <p:txBody>
          <a:bodyPr/>
          <a:lstStyle/>
          <a:p>
            <a:fld id="{0783864D-491B-0D48-9494-9F5AD408C5EE}" type="slidenum">
              <a:rPr lang="en-US" smtClean="0"/>
              <a:pPr/>
              <a:t>11</a:t>
            </a:fld>
            <a:endParaRPr lang="en-US" dirty="0"/>
          </a:p>
        </p:txBody>
      </p:sp>
    </p:spTree>
    <p:extLst>
      <p:ext uri="{BB962C8B-B14F-4D97-AF65-F5344CB8AC3E}">
        <p14:creationId xmlns:p14="http://schemas.microsoft.com/office/powerpoint/2010/main" xmlns="" val="1748517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itle 60"/>
          <p:cNvSpPr>
            <a:spLocks noGrp="1"/>
          </p:cNvSpPr>
          <p:nvPr>
            <p:ph type="title"/>
          </p:nvPr>
        </p:nvSpPr>
        <p:spPr/>
        <p:txBody>
          <a:bodyPr/>
          <a:lstStyle/>
          <a:p>
            <a:r>
              <a:rPr lang="en-US" dirty="0" smtClean="0"/>
              <a:t>General Cipher Block Chaining</a:t>
            </a:r>
            <a:endParaRPr lang="en-US" dirty="0"/>
          </a:p>
        </p:txBody>
      </p:sp>
      <p:sp>
        <p:nvSpPr>
          <p:cNvPr id="30723" name="Rectangle 3"/>
          <p:cNvSpPr>
            <a:spLocks noGrp="1" noChangeArrowheads="1"/>
          </p:cNvSpPr>
          <p:nvPr>
            <p:ph type="body" idx="4294967295"/>
          </p:nvPr>
        </p:nvSpPr>
        <p:spPr>
          <a:xfrm>
            <a:off x="492579" y="1863725"/>
            <a:ext cx="8801100" cy="950913"/>
          </a:xfrm>
        </p:spPr>
        <p:txBody>
          <a:bodyPr/>
          <a:lstStyle/>
          <a:p>
            <a:r>
              <a:rPr lang="en-US" sz="2700" dirty="0" smtClean="0"/>
              <a:t>Repeat across independent blocks</a:t>
            </a:r>
          </a:p>
          <a:p>
            <a:pPr>
              <a:buNone/>
            </a:pPr>
            <a:r>
              <a:rPr lang="en-US" sz="2700" dirty="0" smtClean="0"/>
              <a:t>	(IV = Initial Vector – can be sent in the clear)</a:t>
            </a:r>
            <a:endParaRPr lang="en-US" sz="2700" dirty="0"/>
          </a:p>
        </p:txBody>
      </p:sp>
      <p:grpSp>
        <p:nvGrpSpPr>
          <p:cNvPr id="63" name="Group 62"/>
          <p:cNvGrpSpPr/>
          <p:nvPr/>
        </p:nvGrpSpPr>
        <p:grpSpPr>
          <a:xfrm>
            <a:off x="605641" y="3028208"/>
            <a:ext cx="8900407" cy="3328992"/>
            <a:chOff x="950016" y="3028208"/>
            <a:chExt cx="8900407" cy="3328992"/>
          </a:xfrm>
        </p:grpSpPr>
        <p:sp>
          <p:nvSpPr>
            <p:cNvPr id="4" name="Cube 3"/>
            <p:cNvSpPr/>
            <p:nvPr/>
          </p:nvSpPr>
          <p:spPr bwMode="auto">
            <a:xfrm>
              <a:off x="950016" y="3942618"/>
              <a:ext cx="819397" cy="534389"/>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lang="en-US" dirty="0" smtClean="0">
                  <a:latin typeface="+mn-lt"/>
                </a:rPr>
                <a:t>IV</a:t>
              </a:r>
              <a:endParaRPr kumimoji="0" lang="en-US" sz="1800" b="0" i="0" u="none" strike="noStrike" cap="none" normalizeH="0" baseline="0" dirty="0" smtClean="0">
                <a:ln>
                  <a:noFill/>
                </a:ln>
                <a:solidFill>
                  <a:schemeClr val="tx2"/>
                </a:solidFill>
                <a:effectLst/>
                <a:latin typeface="+mn-lt"/>
              </a:endParaRPr>
            </a:p>
          </p:txBody>
        </p:sp>
        <p:sp>
          <p:nvSpPr>
            <p:cNvPr id="5" name="Cube 4"/>
            <p:cNvSpPr/>
            <p:nvPr/>
          </p:nvSpPr>
          <p:spPr bwMode="auto">
            <a:xfrm>
              <a:off x="2161312" y="3028208"/>
              <a:ext cx="1318161" cy="617517"/>
            </a:xfrm>
            <a:prstGeom prst="cube">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Block</a:t>
              </a:r>
              <a:r>
                <a:rPr kumimoji="0" lang="en-US" sz="1800" b="0" i="0" u="none" strike="noStrike" cap="none" normalizeH="0" baseline="-25000" dirty="0" smtClean="0">
                  <a:ln>
                    <a:noFill/>
                  </a:ln>
                  <a:solidFill>
                    <a:schemeClr val="tx2"/>
                  </a:solidFill>
                  <a:effectLst/>
                  <a:latin typeface="+mn-lt"/>
                </a:rPr>
                <a:t>1</a:t>
              </a:r>
              <a:endParaRPr kumimoji="0" lang="en-US" sz="1800" b="0" i="0" u="none" strike="noStrike" cap="none" normalizeH="0" baseline="0" dirty="0" smtClean="0">
                <a:ln>
                  <a:noFill/>
                </a:ln>
                <a:solidFill>
                  <a:schemeClr val="tx2"/>
                </a:solidFill>
                <a:effectLst/>
                <a:latin typeface="+mn-lt"/>
              </a:endParaRPr>
            </a:p>
          </p:txBody>
        </p:sp>
        <p:sp>
          <p:nvSpPr>
            <p:cNvPr id="9" name="Cube 8"/>
            <p:cNvSpPr/>
            <p:nvPr/>
          </p:nvSpPr>
          <p:spPr bwMode="auto">
            <a:xfrm>
              <a:off x="2016837" y="5709983"/>
              <a:ext cx="1318161" cy="617517"/>
            </a:xfrm>
            <a:prstGeom prst="cube">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Cipher</a:t>
              </a:r>
              <a:r>
                <a:rPr kumimoji="0" lang="en-US" sz="1800" b="0" i="0" u="none" strike="noStrike" cap="none" normalizeH="0" baseline="-25000" dirty="0" smtClean="0">
                  <a:ln>
                    <a:noFill/>
                  </a:ln>
                  <a:solidFill>
                    <a:schemeClr val="tx2"/>
                  </a:solidFill>
                  <a:effectLst/>
                  <a:latin typeface="+mn-lt"/>
                </a:rPr>
                <a:t>1</a:t>
              </a:r>
              <a:endParaRPr kumimoji="0" lang="en-US" sz="1800" b="0" i="0" u="none" strike="noStrike" cap="none" normalizeH="0" baseline="0" dirty="0" smtClean="0">
                <a:ln>
                  <a:noFill/>
                </a:ln>
                <a:solidFill>
                  <a:schemeClr val="tx2"/>
                </a:solidFill>
                <a:effectLst/>
                <a:latin typeface="+mn-lt"/>
              </a:endParaRPr>
            </a:p>
          </p:txBody>
        </p:sp>
        <p:sp>
          <p:nvSpPr>
            <p:cNvPr id="13" name="Flowchart: Punched Tape 12"/>
            <p:cNvSpPr/>
            <p:nvPr/>
          </p:nvSpPr>
          <p:spPr bwMode="auto">
            <a:xfrm>
              <a:off x="2256316" y="4595745"/>
              <a:ext cx="985652" cy="724395"/>
            </a:xfrm>
            <a:prstGeom prst="flowChartPunchedTape">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DES</a:t>
              </a:r>
            </a:p>
          </p:txBody>
        </p:sp>
        <p:sp>
          <p:nvSpPr>
            <p:cNvPr id="14" name="Flowchart: Or 13"/>
            <p:cNvSpPr/>
            <p:nvPr/>
          </p:nvSpPr>
          <p:spPr bwMode="auto">
            <a:xfrm>
              <a:off x="2600703" y="4001981"/>
              <a:ext cx="285008" cy="296883"/>
            </a:xfrm>
            <a:prstGeom prst="flowChartOr">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16" name="Straight Arrow Connector 15"/>
            <p:cNvCxnSpPr>
              <a:stCxn id="5" idx="3"/>
              <a:endCxn id="14" idx="0"/>
            </p:cNvCxnSpPr>
            <p:nvPr/>
          </p:nvCxnSpPr>
          <p:spPr bwMode="auto">
            <a:xfrm>
              <a:off x="2743203" y="3645725"/>
              <a:ext cx="4" cy="356256"/>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17" name="Straight Arrow Connector 16"/>
            <p:cNvCxnSpPr>
              <a:stCxn id="14" idx="4"/>
              <a:endCxn id="13" idx="0"/>
            </p:cNvCxnSpPr>
            <p:nvPr/>
          </p:nvCxnSpPr>
          <p:spPr bwMode="auto">
            <a:xfrm>
              <a:off x="2743207" y="4298864"/>
              <a:ext cx="5935" cy="36932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20" name="Straight Arrow Connector 19"/>
            <p:cNvCxnSpPr>
              <a:stCxn id="13" idx="2"/>
              <a:endCxn id="9" idx="0"/>
            </p:cNvCxnSpPr>
            <p:nvPr/>
          </p:nvCxnSpPr>
          <p:spPr bwMode="auto">
            <a:xfrm>
              <a:off x="2749142" y="5247701"/>
              <a:ext cx="3965" cy="462282"/>
            </a:xfrm>
            <a:prstGeom prst="straightConnector1">
              <a:avLst/>
            </a:prstGeom>
            <a:solidFill>
              <a:schemeClr val="accent1"/>
            </a:solidFill>
            <a:ln w="19050" cap="flat" cmpd="sng" algn="ctr">
              <a:solidFill>
                <a:schemeClr val="tx1"/>
              </a:solidFill>
              <a:prstDash val="solid"/>
              <a:round/>
              <a:headEnd type="none" w="sm" len="sm"/>
              <a:tailEnd type="arrow"/>
            </a:ln>
            <a:effectLst/>
          </p:spPr>
        </p:cxnSp>
        <p:sp>
          <p:nvSpPr>
            <p:cNvPr id="25" name="Cube 24"/>
            <p:cNvSpPr/>
            <p:nvPr/>
          </p:nvSpPr>
          <p:spPr bwMode="auto">
            <a:xfrm>
              <a:off x="4284962" y="3038108"/>
              <a:ext cx="1318161" cy="617517"/>
            </a:xfrm>
            <a:prstGeom prst="cube">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Block</a:t>
              </a:r>
              <a:r>
                <a:rPr kumimoji="0" lang="en-US" sz="1800" b="0" i="0" u="none" strike="noStrike" cap="none" normalizeH="0" baseline="-25000" dirty="0" smtClean="0">
                  <a:ln>
                    <a:noFill/>
                  </a:ln>
                  <a:solidFill>
                    <a:schemeClr val="tx2"/>
                  </a:solidFill>
                  <a:effectLst/>
                  <a:latin typeface="+mn-lt"/>
                </a:rPr>
                <a:t>2</a:t>
              </a:r>
              <a:endParaRPr kumimoji="0" lang="en-US" sz="1800" b="0" i="0" u="none" strike="noStrike" cap="none" normalizeH="0" baseline="0" dirty="0" smtClean="0">
                <a:ln>
                  <a:noFill/>
                </a:ln>
                <a:solidFill>
                  <a:schemeClr val="tx2"/>
                </a:solidFill>
                <a:effectLst/>
                <a:latin typeface="+mn-lt"/>
              </a:endParaRPr>
            </a:p>
          </p:txBody>
        </p:sp>
        <p:sp>
          <p:nvSpPr>
            <p:cNvPr id="26" name="Cube 25"/>
            <p:cNvSpPr/>
            <p:nvPr/>
          </p:nvSpPr>
          <p:spPr bwMode="auto">
            <a:xfrm>
              <a:off x="4140487" y="5719883"/>
              <a:ext cx="1318161" cy="617517"/>
            </a:xfrm>
            <a:prstGeom prst="cube">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Cipher</a:t>
              </a:r>
              <a:r>
                <a:rPr kumimoji="0" lang="en-US" sz="1800" b="0" i="0" u="none" strike="noStrike" cap="none" normalizeH="0" baseline="-25000" dirty="0" smtClean="0">
                  <a:ln>
                    <a:noFill/>
                  </a:ln>
                  <a:solidFill>
                    <a:schemeClr val="tx2"/>
                  </a:solidFill>
                  <a:effectLst/>
                  <a:latin typeface="+mn-lt"/>
                </a:rPr>
                <a:t>2</a:t>
              </a:r>
              <a:endParaRPr kumimoji="0" lang="en-US" sz="1800" b="0" i="0" u="none" strike="noStrike" cap="none" normalizeH="0" baseline="0" dirty="0" smtClean="0">
                <a:ln>
                  <a:noFill/>
                </a:ln>
                <a:solidFill>
                  <a:schemeClr val="tx2"/>
                </a:solidFill>
                <a:effectLst/>
                <a:latin typeface="+mn-lt"/>
              </a:endParaRPr>
            </a:p>
          </p:txBody>
        </p:sp>
        <p:sp>
          <p:nvSpPr>
            <p:cNvPr id="27" name="Flowchart: Punched Tape 26"/>
            <p:cNvSpPr/>
            <p:nvPr/>
          </p:nvSpPr>
          <p:spPr bwMode="auto">
            <a:xfrm>
              <a:off x="4379966" y="4605645"/>
              <a:ext cx="985652" cy="724395"/>
            </a:xfrm>
            <a:prstGeom prst="flowChartPunchedTape">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DES</a:t>
              </a:r>
            </a:p>
          </p:txBody>
        </p:sp>
        <p:sp>
          <p:nvSpPr>
            <p:cNvPr id="28" name="Flowchart: Or 27"/>
            <p:cNvSpPr/>
            <p:nvPr/>
          </p:nvSpPr>
          <p:spPr bwMode="auto">
            <a:xfrm>
              <a:off x="4724353" y="4011881"/>
              <a:ext cx="285008" cy="296883"/>
            </a:xfrm>
            <a:prstGeom prst="flowChartOr">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29" name="Straight Arrow Connector 28"/>
            <p:cNvCxnSpPr>
              <a:stCxn id="25" idx="3"/>
              <a:endCxn id="28" idx="0"/>
            </p:cNvCxnSpPr>
            <p:nvPr/>
          </p:nvCxnSpPr>
          <p:spPr bwMode="auto">
            <a:xfrm>
              <a:off x="4866853" y="3655625"/>
              <a:ext cx="4" cy="356256"/>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0" name="Straight Arrow Connector 29"/>
            <p:cNvCxnSpPr>
              <a:stCxn id="28" idx="4"/>
              <a:endCxn id="27" idx="0"/>
            </p:cNvCxnSpPr>
            <p:nvPr/>
          </p:nvCxnSpPr>
          <p:spPr bwMode="auto">
            <a:xfrm>
              <a:off x="4866857" y="4308764"/>
              <a:ext cx="5935" cy="36932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1" name="Straight Arrow Connector 30"/>
            <p:cNvCxnSpPr>
              <a:stCxn id="27" idx="2"/>
              <a:endCxn id="26" idx="0"/>
            </p:cNvCxnSpPr>
            <p:nvPr/>
          </p:nvCxnSpPr>
          <p:spPr bwMode="auto">
            <a:xfrm>
              <a:off x="4872792" y="5257601"/>
              <a:ext cx="3965" cy="462282"/>
            </a:xfrm>
            <a:prstGeom prst="straightConnector1">
              <a:avLst/>
            </a:prstGeom>
            <a:solidFill>
              <a:schemeClr val="accent1"/>
            </a:solidFill>
            <a:ln w="19050" cap="flat" cmpd="sng" algn="ctr">
              <a:solidFill>
                <a:schemeClr val="tx1"/>
              </a:solidFill>
              <a:prstDash val="solid"/>
              <a:round/>
              <a:headEnd type="none" w="sm" len="sm"/>
              <a:tailEnd type="arrow"/>
            </a:ln>
            <a:effectLst/>
          </p:spPr>
        </p:cxnSp>
        <p:sp>
          <p:nvSpPr>
            <p:cNvPr id="32" name="Cube 31"/>
            <p:cNvSpPr/>
            <p:nvPr/>
          </p:nvSpPr>
          <p:spPr bwMode="auto">
            <a:xfrm>
              <a:off x="6408612" y="3048008"/>
              <a:ext cx="1318161" cy="617517"/>
            </a:xfrm>
            <a:prstGeom prst="cube">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Block</a:t>
              </a:r>
              <a:r>
                <a:rPr kumimoji="0" lang="en-US" sz="1800" b="0" i="0" u="none" strike="noStrike" cap="none" normalizeH="0" baseline="-25000" dirty="0" smtClean="0">
                  <a:ln>
                    <a:noFill/>
                  </a:ln>
                  <a:solidFill>
                    <a:schemeClr val="tx2"/>
                  </a:solidFill>
                  <a:effectLst/>
                  <a:latin typeface="+mn-lt"/>
                </a:rPr>
                <a:t>3</a:t>
              </a:r>
              <a:endParaRPr kumimoji="0" lang="en-US" sz="1800" b="0" i="0" u="none" strike="noStrike" cap="none" normalizeH="0" baseline="0" dirty="0" smtClean="0">
                <a:ln>
                  <a:noFill/>
                </a:ln>
                <a:solidFill>
                  <a:schemeClr val="tx2"/>
                </a:solidFill>
                <a:effectLst/>
                <a:latin typeface="+mn-lt"/>
              </a:endParaRPr>
            </a:p>
          </p:txBody>
        </p:sp>
        <p:sp>
          <p:nvSpPr>
            <p:cNvPr id="33" name="Cube 32"/>
            <p:cNvSpPr/>
            <p:nvPr/>
          </p:nvSpPr>
          <p:spPr bwMode="auto">
            <a:xfrm>
              <a:off x="6264137" y="5729783"/>
              <a:ext cx="1318161" cy="617517"/>
            </a:xfrm>
            <a:prstGeom prst="cube">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Cipher</a:t>
              </a:r>
              <a:r>
                <a:rPr kumimoji="0" lang="en-US" sz="1800" b="0" i="0" u="none" strike="noStrike" cap="none" normalizeH="0" baseline="-25000" dirty="0" smtClean="0">
                  <a:ln>
                    <a:noFill/>
                  </a:ln>
                  <a:solidFill>
                    <a:schemeClr val="tx2"/>
                  </a:solidFill>
                  <a:effectLst/>
                  <a:latin typeface="+mn-lt"/>
                </a:rPr>
                <a:t>3</a:t>
              </a:r>
              <a:endParaRPr kumimoji="0" lang="en-US" sz="1800" b="0" i="0" u="none" strike="noStrike" cap="none" normalizeH="0" baseline="0" dirty="0" smtClean="0">
                <a:ln>
                  <a:noFill/>
                </a:ln>
                <a:solidFill>
                  <a:schemeClr val="tx2"/>
                </a:solidFill>
                <a:effectLst/>
                <a:latin typeface="+mn-lt"/>
              </a:endParaRPr>
            </a:p>
          </p:txBody>
        </p:sp>
        <p:sp>
          <p:nvSpPr>
            <p:cNvPr id="34" name="Flowchart: Punched Tape 33"/>
            <p:cNvSpPr/>
            <p:nvPr/>
          </p:nvSpPr>
          <p:spPr bwMode="auto">
            <a:xfrm>
              <a:off x="6503616" y="4615545"/>
              <a:ext cx="985652" cy="724395"/>
            </a:xfrm>
            <a:prstGeom prst="flowChartPunchedTape">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DES</a:t>
              </a:r>
            </a:p>
          </p:txBody>
        </p:sp>
        <p:sp>
          <p:nvSpPr>
            <p:cNvPr id="35" name="Flowchart: Or 34"/>
            <p:cNvSpPr/>
            <p:nvPr/>
          </p:nvSpPr>
          <p:spPr bwMode="auto">
            <a:xfrm>
              <a:off x="6848003" y="4021781"/>
              <a:ext cx="285008" cy="296883"/>
            </a:xfrm>
            <a:prstGeom prst="flowChartOr">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36" name="Straight Arrow Connector 35"/>
            <p:cNvCxnSpPr>
              <a:stCxn id="32" idx="3"/>
              <a:endCxn id="35" idx="0"/>
            </p:cNvCxnSpPr>
            <p:nvPr/>
          </p:nvCxnSpPr>
          <p:spPr bwMode="auto">
            <a:xfrm>
              <a:off x="6990503" y="3665525"/>
              <a:ext cx="4" cy="356256"/>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7" name="Straight Arrow Connector 36"/>
            <p:cNvCxnSpPr>
              <a:stCxn id="35" idx="4"/>
              <a:endCxn id="34" idx="0"/>
            </p:cNvCxnSpPr>
            <p:nvPr/>
          </p:nvCxnSpPr>
          <p:spPr bwMode="auto">
            <a:xfrm>
              <a:off x="6990507" y="4318664"/>
              <a:ext cx="5935" cy="36932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8" name="Straight Arrow Connector 37"/>
            <p:cNvCxnSpPr>
              <a:stCxn id="34" idx="2"/>
              <a:endCxn id="33" idx="0"/>
            </p:cNvCxnSpPr>
            <p:nvPr/>
          </p:nvCxnSpPr>
          <p:spPr bwMode="auto">
            <a:xfrm>
              <a:off x="6996442" y="5267501"/>
              <a:ext cx="3965" cy="462282"/>
            </a:xfrm>
            <a:prstGeom prst="straightConnector1">
              <a:avLst/>
            </a:prstGeom>
            <a:solidFill>
              <a:schemeClr val="accent1"/>
            </a:solidFill>
            <a:ln w="19050" cap="flat" cmpd="sng" algn="ctr">
              <a:solidFill>
                <a:schemeClr val="tx1"/>
              </a:solidFill>
              <a:prstDash val="solid"/>
              <a:round/>
              <a:headEnd type="none" w="sm" len="sm"/>
              <a:tailEnd type="arrow"/>
            </a:ln>
            <a:effectLst/>
          </p:spPr>
        </p:cxnSp>
        <p:sp>
          <p:nvSpPr>
            <p:cNvPr id="39" name="Cube 38"/>
            <p:cNvSpPr/>
            <p:nvPr/>
          </p:nvSpPr>
          <p:spPr bwMode="auto">
            <a:xfrm>
              <a:off x="8532262" y="3057908"/>
              <a:ext cx="1318161" cy="617517"/>
            </a:xfrm>
            <a:prstGeom prst="cube">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Block</a:t>
              </a:r>
              <a:r>
                <a:rPr kumimoji="0" lang="en-US" sz="1800" b="0" i="0" u="none" strike="noStrike" cap="none" normalizeH="0" baseline="-25000" dirty="0" smtClean="0">
                  <a:ln>
                    <a:noFill/>
                  </a:ln>
                  <a:solidFill>
                    <a:schemeClr val="tx2"/>
                  </a:solidFill>
                  <a:effectLst/>
                  <a:latin typeface="+mn-lt"/>
                </a:rPr>
                <a:t>4</a:t>
              </a:r>
              <a:endParaRPr kumimoji="0" lang="en-US" sz="1800" b="0" i="0" u="none" strike="noStrike" cap="none" normalizeH="0" baseline="0" dirty="0" smtClean="0">
                <a:ln>
                  <a:noFill/>
                </a:ln>
                <a:solidFill>
                  <a:schemeClr val="tx2"/>
                </a:solidFill>
                <a:effectLst/>
                <a:latin typeface="+mn-lt"/>
              </a:endParaRPr>
            </a:p>
          </p:txBody>
        </p:sp>
        <p:sp>
          <p:nvSpPr>
            <p:cNvPr id="40" name="Cube 39"/>
            <p:cNvSpPr/>
            <p:nvPr/>
          </p:nvSpPr>
          <p:spPr bwMode="auto">
            <a:xfrm>
              <a:off x="8387787" y="5739683"/>
              <a:ext cx="1318161" cy="617517"/>
            </a:xfrm>
            <a:prstGeom prst="cube">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Cipher</a:t>
              </a:r>
              <a:r>
                <a:rPr kumimoji="0" lang="en-US" sz="1800" b="0" i="0" u="none" strike="noStrike" cap="none" normalizeH="0" baseline="-25000" dirty="0" smtClean="0">
                  <a:ln>
                    <a:noFill/>
                  </a:ln>
                  <a:solidFill>
                    <a:schemeClr val="tx2"/>
                  </a:solidFill>
                  <a:effectLst/>
                  <a:latin typeface="+mn-lt"/>
                </a:rPr>
                <a:t>4</a:t>
              </a:r>
              <a:endParaRPr kumimoji="0" lang="en-US" sz="1800" b="0" i="0" u="none" strike="noStrike" cap="none" normalizeH="0" baseline="0" dirty="0" smtClean="0">
                <a:ln>
                  <a:noFill/>
                </a:ln>
                <a:solidFill>
                  <a:schemeClr val="tx2"/>
                </a:solidFill>
                <a:effectLst/>
                <a:latin typeface="+mn-lt"/>
              </a:endParaRPr>
            </a:p>
          </p:txBody>
        </p:sp>
        <p:sp>
          <p:nvSpPr>
            <p:cNvPr id="41" name="Flowchart: Punched Tape 40"/>
            <p:cNvSpPr/>
            <p:nvPr/>
          </p:nvSpPr>
          <p:spPr bwMode="auto">
            <a:xfrm>
              <a:off x="8627266" y="4625445"/>
              <a:ext cx="985652" cy="724395"/>
            </a:xfrm>
            <a:prstGeom prst="flowChartPunchedTape">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DES</a:t>
              </a:r>
            </a:p>
          </p:txBody>
        </p:sp>
        <p:sp>
          <p:nvSpPr>
            <p:cNvPr id="42" name="Flowchart: Or 41"/>
            <p:cNvSpPr/>
            <p:nvPr/>
          </p:nvSpPr>
          <p:spPr bwMode="auto">
            <a:xfrm>
              <a:off x="8971653" y="4031681"/>
              <a:ext cx="285008" cy="296883"/>
            </a:xfrm>
            <a:prstGeom prst="flowChartOr">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cxnSp>
          <p:nvCxnSpPr>
            <p:cNvPr id="43" name="Straight Arrow Connector 42"/>
            <p:cNvCxnSpPr>
              <a:stCxn id="39" idx="3"/>
              <a:endCxn id="42" idx="0"/>
            </p:cNvCxnSpPr>
            <p:nvPr/>
          </p:nvCxnSpPr>
          <p:spPr bwMode="auto">
            <a:xfrm>
              <a:off x="9114153" y="3675425"/>
              <a:ext cx="4" cy="356256"/>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4" name="Straight Arrow Connector 43"/>
            <p:cNvCxnSpPr>
              <a:stCxn id="42" idx="4"/>
              <a:endCxn id="41" idx="0"/>
            </p:cNvCxnSpPr>
            <p:nvPr/>
          </p:nvCxnSpPr>
          <p:spPr bwMode="auto">
            <a:xfrm>
              <a:off x="9114157" y="4328564"/>
              <a:ext cx="5935" cy="36932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5" name="Straight Arrow Connector 44"/>
            <p:cNvCxnSpPr>
              <a:stCxn id="41" idx="2"/>
              <a:endCxn id="40" idx="0"/>
            </p:cNvCxnSpPr>
            <p:nvPr/>
          </p:nvCxnSpPr>
          <p:spPr bwMode="auto">
            <a:xfrm>
              <a:off x="9120092" y="5277401"/>
              <a:ext cx="3965" cy="462282"/>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6" name="Straight Arrow Connector 45"/>
            <p:cNvCxnSpPr>
              <a:stCxn id="9" idx="5"/>
              <a:endCxn id="28" idx="2"/>
            </p:cNvCxnSpPr>
            <p:nvPr/>
          </p:nvCxnSpPr>
          <p:spPr bwMode="auto">
            <a:xfrm flipV="1">
              <a:off x="3334998" y="4160323"/>
              <a:ext cx="1389355" cy="1781229"/>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50" name="Straight Arrow Connector 49"/>
            <p:cNvCxnSpPr>
              <a:stCxn id="26" idx="5"/>
              <a:endCxn id="35" idx="2"/>
            </p:cNvCxnSpPr>
            <p:nvPr/>
          </p:nvCxnSpPr>
          <p:spPr bwMode="auto">
            <a:xfrm flipV="1">
              <a:off x="5458648" y="4170223"/>
              <a:ext cx="1389355" cy="1781229"/>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53" name="Straight Arrow Connector 52"/>
            <p:cNvCxnSpPr>
              <a:stCxn id="33" idx="5"/>
              <a:endCxn id="42" idx="2"/>
            </p:cNvCxnSpPr>
            <p:nvPr/>
          </p:nvCxnSpPr>
          <p:spPr bwMode="auto">
            <a:xfrm flipV="1">
              <a:off x="7582298" y="4180123"/>
              <a:ext cx="1389355" cy="1781229"/>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56" name="Straight Arrow Connector 55"/>
            <p:cNvCxnSpPr>
              <a:stCxn id="4" idx="5"/>
              <a:endCxn id="14" idx="2"/>
            </p:cNvCxnSpPr>
            <p:nvPr/>
          </p:nvCxnSpPr>
          <p:spPr bwMode="auto">
            <a:xfrm>
              <a:off x="1769413" y="4143014"/>
              <a:ext cx="831290" cy="7409"/>
            </a:xfrm>
            <a:prstGeom prst="straightConnector1">
              <a:avLst/>
            </a:prstGeom>
            <a:solidFill>
              <a:schemeClr val="accent1"/>
            </a:solidFill>
            <a:ln w="19050" cap="flat" cmpd="sng" algn="ctr">
              <a:solidFill>
                <a:schemeClr val="tx1"/>
              </a:solidFill>
              <a:prstDash val="solid"/>
              <a:round/>
              <a:headEnd type="none" w="sm" len="sm"/>
              <a:tailEnd type="arrow"/>
            </a:ln>
            <a:effectLst/>
          </p:spPr>
        </p:cxnSp>
      </p:grpSp>
      <p:sp>
        <p:nvSpPr>
          <p:cNvPr id="62" name="Slide Number Placeholder 61"/>
          <p:cNvSpPr>
            <a:spLocks noGrp="1"/>
          </p:cNvSpPr>
          <p:nvPr>
            <p:ph type="sldNum" sz="quarter" idx="10"/>
          </p:nvPr>
        </p:nvSpPr>
        <p:spPr/>
        <p:txBody>
          <a:bodyPr/>
          <a:lstStyle/>
          <a:p>
            <a:fld id="{0783864D-491B-0D48-9494-9F5AD408C5EE}" type="slidenum">
              <a:rPr lang="en-US" smtClean="0"/>
              <a:pPr/>
              <a:t>12</a:t>
            </a:fld>
            <a:endParaRPr lang="en-US" dirty="0"/>
          </a:p>
        </p:txBody>
      </p:sp>
      <p:sp>
        <p:nvSpPr>
          <p:cNvPr id="64" name="TextBox 63"/>
          <p:cNvSpPr txBox="1"/>
          <p:nvPr/>
        </p:nvSpPr>
        <p:spPr>
          <a:xfrm>
            <a:off x="2553201" y="3966360"/>
            <a:ext cx="724395" cy="369332"/>
          </a:xfrm>
          <a:prstGeom prst="rect">
            <a:avLst/>
          </a:prstGeom>
          <a:noFill/>
        </p:spPr>
        <p:txBody>
          <a:bodyPr wrap="square" rtlCol="0">
            <a:spAutoFit/>
          </a:bodyPr>
          <a:lstStyle/>
          <a:p>
            <a:pPr algn="l"/>
            <a:r>
              <a:rPr lang="en-US" dirty="0" smtClean="0">
                <a:latin typeface="+mn-lt"/>
              </a:rPr>
              <a:t>XOR</a:t>
            </a:r>
            <a:endParaRPr lang="en-US" dirty="0">
              <a:latin typeface="+mn-lt"/>
            </a:endParaRPr>
          </a:p>
        </p:txBody>
      </p:sp>
      <p:sp>
        <p:nvSpPr>
          <p:cNvPr id="52" name="Rectangle 3"/>
          <p:cNvSpPr txBox="1">
            <a:spLocks noChangeArrowheads="1"/>
          </p:cNvSpPr>
          <p:nvPr/>
        </p:nvSpPr>
        <p:spPr bwMode="auto">
          <a:xfrm>
            <a:off x="492579" y="6568029"/>
            <a:ext cx="8801100" cy="950913"/>
          </a:xfrm>
          <a:prstGeom prst="rect">
            <a:avLst/>
          </a:prstGeom>
          <a:noFill/>
          <a:ln w="9525">
            <a:noFill/>
            <a:miter lim="800000"/>
            <a:headEnd/>
            <a:tailEnd/>
          </a:ln>
        </p:spPr>
        <p:txBody>
          <a:bodyPr vert="horz" wrap="square" lIns="101870" tIns="50935" rIns="101870" bIns="50935" numCol="1" anchor="t" anchorCtr="0" compatLnSpc="1">
            <a:prstTxWarp prst="textNoShape">
              <a:avLst/>
            </a:prstTxWarp>
          </a:bodyPr>
          <a:lstStyle/>
          <a:p>
            <a:pPr marL="384175" marR="0" lvl="0" indent="-254000" algn="l" defTabSz="1019175" rtl="0" eaLnBrk="0" fontAlgn="base" latinLnBrk="0" hangingPunct="0">
              <a:lnSpc>
                <a:spcPct val="100000"/>
              </a:lnSpc>
              <a:spcBef>
                <a:spcPct val="20000"/>
              </a:spcBef>
              <a:spcAft>
                <a:spcPct val="0"/>
              </a:spcAft>
              <a:buClr>
                <a:srgbClr val="993300"/>
              </a:buClr>
              <a:buSzPct val="75000"/>
              <a:buFont typeface="Wingdings" charset="2"/>
              <a:buChar char="n"/>
              <a:tabLst/>
              <a:defRPr/>
            </a:pPr>
            <a:r>
              <a:rPr kumimoji="0" lang="en-US" sz="2700" b="0" i="0" u="none" strike="noStrike" kern="0" cap="none" spc="0" normalizeH="0" baseline="0" noProof="0" dirty="0" smtClean="0">
                <a:ln>
                  <a:noFill/>
                </a:ln>
                <a:solidFill>
                  <a:schemeClr val="tx1"/>
                </a:solidFill>
                <a:effectLst/>
                <a:uLnTx/>
                <a:uFillTx/>
                <a:latin typeface="+mn-lt"/>
                <a:ea typeface="+mn-ea"/>
                <a:cs typeface="ＭＳ Ｐゴシック" charset="-128"/>
              </a:rPr>
              <a:t>Any other cipher block encryption can be used in</a:t>
            </a:r>
            <a:r>
              <a:rPr kumimoji="0" lang="en-US" sz="2700" b="0" i="0" u="none" strike="noStrike" kern="0" cap="none" spc="0" normalizeH="0" noProof="0" dirty="0" smtClean="0">
                <a:ln>
                  <a:noFill/>
                </a:ln>
                <a:solidFill>
                  <a:schemeClr val="tx1"/>
                </a:solidFill>
                <a:effectLst/>
                <a:uLnTx/>
                <a:uFillTx/>
                <a:latin typeface="+mn-lt"/>
                <a:ea typeface="+mn-ea"/>
                <a:cs typeface="ＭＳ Ｐゴシック" charset="-128"/>
              </a:rPr>
              <a:t> lieu of DES</a:t>
            </a:r>
            <a:endParaRPr kumimoji="0" lang="en-US" sz="2700" b="0" i="0" u="none" strike="noStrike" kern="0" cap="none" spc="0" normalizeH="0" baseline="0" noProof="0" dirty="0">
              <a:ln>
                <a:noFill/>
              </a:ln>
              <a:solidFill>
                <a:schemeClr val="tx1"/>
              </a:solidFill>
              <a:effectLst/>
              <a:uLnTx/>
              <a:uFillTx/>
              <a:latin typeface="+mn-lt"/>
              <a:ea typeface="+mn-ea"/>
              <a:cs typeface="ＭＳ Ｐゴシック"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92248" y="775554"/>
            <a:ext cx="9212854" cy="887953"/>
          </a:xfrm>
        </p:spPr>
        <p:txBody>
          <a:bodyPr/>
          <a:lstStyle/>
          <a:p>
            <a:r>
              <a:rPr lang="en-US" dirty="0" smtClean="0">
                <a:latin typeface="+mn-lt"/>
              </a:rPr>
              <a:t>Data Encryption Standard (DES)</a:t>
            </a:r>
            <a:endParaRPr lang="en-US" dirty="0">
              <a:latin typeface="+mn-lt"/>
            </a:endParaRPr>
          </a:p>
        </p:txBody>
      </p:sp>
      <p:sp>
        <p:nvSpPr>
          <p:cNvPr id="41987" name="Rectangle 3"/>
          <p:cNvSpPr>
            <a:spLocks noGrp="1" noChangeArrowheads="1"/>
          </p:cNvSpPr>
          <p:nvPr>
            <p:ph type="body" idx="1"/>
          </p:nvPr>
        </p:nvSpPr>
        <p:spPr>
          <a:xfrm>
            <a:off x="107832" y="1583613"/>
            <a:ext cx="9815711" cy="6080474"/>
          </a:xfrm>
        </p:spPr>
        <p:txBody>
          <a:bodyPr/>
          <a:lstStyle/>
          <a:p>
            <a:r>
              <a:rPr lang="en-US" dirty="0" smtClean="0"/>
              <a:t>Block cipher with cipher block chaining</a:t>
            </a:r>
          </a:p>
          <a:p>
            <a:pPr lvl="1"/>
            <a:r>
              <a:rPr lang="en-US" dirty="0" smtClean="0"/>
              <a:t>56</a:t>
            </a:r>
            <a:r>
              <a:rPr lang="en-US" dirty="0"/>
              <a:t>-bit symmetric key, 64-bit plaintext input</a:t>
            </a:r>
          </a:p>
          <a:p>
            <a:r>
              <a:rPr lang="en-US" dirty="0" smtClean="0"/>
              <a:t>How </a:t>
            </a:r>
            <a:r>
              <a:rPr lang="en-US" dirty="0"/>
              <a:t>secure is </a:t>
            </a:r>
            <a:r>
              <a:rPr lang="en-US" dirty="0" smtClean="0"/>
              <a:t>it?</a:t>
            </a:r>
            <a:endParaRPr lang="en-US" dirty="0"/>
          </a:p>
          <a:p>
            <a:pPr lvl="1"/>
            <a:r>
              <a:rPr lang="en-US" dirty="0"/>
              <a:t>DES Challenge: 56-bit-key-encrypted </a:t>
            </a:r>
            <a:r>
              <a:rPr lang="en-US" dirty="0" smtClean="0"/>
              <a:t>phrase decrypted </a:t>
            </a:r>
            <a:br>
              <a:rPr lang="en-US" dirty="0" smtClean="0"/>
            </a:br>
            <a:r>
              <a:rPr lang="en-US" dirty="0" smtClean="0"/>
              <a:t>(</a:t>
            </a:r>
            <a:r>
              <a:rPr lang="en-US" dirty="0"/>
              <a:t>brute force) in less than a </a:t>
            </a:r>
            <a:r>
              <a:rPr lang="en-US" dirty="0" smtClean="0"/>
              <a:t>day in January 1999</a:t>
            </a:r>
            <a:endParaRPr lang="en-US" dirty="0"/>
          </a:p>
          <a:p>
            <a:pPr lvl="1"/>
            <a:r>
              <a:rPr lang="en-US" dirty="0"/>
              <a:t>no known good analytic </a:t>
            </a:r>
            <a:r>
              <a:rPr lang="en-US" dirty="0" smtClean="0"/>
              <a:t>attack</a:t>
            </a:r>
          </a:p>
          <a:p>
            <a:pPr lvl="1"/>
            <a:r>
              <a:rPr lang="en-US" dirty="0" smtClean="0"/>
              <a:t>Has been withdrawn as a NIST standard.</a:t>
            </a:r>
            <a:endParaRPr lang="en-US" dirty="0"/>
          </a:p>
          <a:p>
            <a:r>
              <a:rPr lang="en-US" dirty="0" smtClean="0"/>
              <a:t>More secure variant</a:t>
            </a:r>
            <a:endParaRPr lang="en-US" dirty="0"/>
          </a:p>
          <a:p>
            <a:pPr lvl="1"/>
            <a:r>
              <a:rPr lang="en-US" dirty="0"/>
              <a:t>3DES: encrypt 3 times with 3 different </a:t>
            </a:r>
            <a:r>
              <a:rPr lang="en-US" dirty="0" smtClean="0"/>
              <a:t>keys</a:t>
            </a:r>
          </a:p>
          <a:p>
            <a:pPr lvl="1"/>
            <a:r>
              <a:rPr lang="en-US" dirty="0" smtClean="0"/>
              <a:t>Advanced Encryption Standard (AES)</a:t>
            </a:r>
          </a:p>
          <a:p>
            <a:pPr lvl="2"/>
            <a:r>
              <a:rPr lang="en-US" dirty="0"/>
              <a:t>replaced DES </a:t>
            </a:r>
            <a:r>
              <a:rPr lang="en-US" dirty="0" smtClean="0"/>
              <a:t>in 2001</a:t>
            </a:r>
            <a:endParaRPr lang="en-US" dirty="0"/>
          </a:p>
          <a:p>
            <a:pPr lvl="2"/>
            <a:r>
              <a:rPr lang="en-US" dirty="0"/>
              <a:t>processes data in 128 bit blocks</a:t>
            </a:r>
          </a:p>
          <a:p>
            <a:pPr lvl="2"/>
            <a:r>
              <a:rPr lang="en-US" dirty="0"/>
              <a:t>128, 192, or 256 bit keys</a:t>
            </a:r>
          </a:p>
          <a:p>
            <a:pPr lvl="2"/>
            <a:r>
              <a:rPr lang="en-US" dirty="0" smtClean="0"/>
              <a:t>a </a:t>
            </a:r>
            <a:r>
              <a:rPr lang="en-US" dirty="0"/>
              <a:t>computer that could break DES in one second (by brute force) would need 149 trillion years to break AES</a:t>
            </a:r>
          </a:p>
        </p:txBody>
      </p:sp>
      <p:sp>
        <p:nvSpPr>
          <p:cNvPr id="2" name="Slide Number Placeholder 1"/>
          <p:cNvSpPr>
            <a:spLocks noGrp="1"/>
          </p:cNvSpPr>
          <p:nvPr>
            <p:ph type="sldNum" sz="quarter" idx="10"/>
          </p:nvPr>
        </p:nvSpPr>
        <p:spPr/>
        <p:txBody>
          <a:bodyPr/>
          <a:lstStyle/>
          <a:p>
            <a:fld id="{0783864D-491B-0D48-9494-9F5AD408C5EE}"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title"/>
          </p:nvPr>
        </p:nvSpPr>
        <p:spPr>
          <a:xfrm>
            <a:off x="105649" y="679593"/>
            <a:ext cx="4320223" cy="1295400"/>
          </a:xfrm>
        </p:spPr>
        <p:txBody>
          <a:bodyPr/>
          <a:lstStyle/>
          <a:p>
            <a:pPr>
              <a:lnSpc>
                <a:spcPts val="4123"/>
              </a:lnSpc>
            </a:pPr>
            <a:r>
              <a:rPr lang="en-US" dirty="0" smtClean="0">
                <a:latin typeface="+mn-lt"/>
              </a:rPr>
              <a:t>DES Cipher</a:t>
            </a:r>
            <a:endParaRPr lang="en-US" dirty="0">
              <a:latin typeface="+mn-lt"/>
            </a:endParaRPr>
          </a:p>
        </p:txBody>
      </p:sp>
      <p:sp>
        <p:nvSpPr>
          <p:cNvPr id="43012" name="Rectangle 4"/>
          <p:cNvSpPr>
            <a:spLocks noGrp="1" noChangeArrowheads="1"/>
          </p:cNvSpPr>
          <p:nvPr>
            <p:ph type="body" idx="1"/>
          </p:nvPr>
        </p:nvSpPr>
        <p:spPr>
          <a:xfrm>
            <a:off x="351267" y="2781595"/>
            <a:ext cx="4498922" cy="3041136"/>
          </a:xfrm>
          <a:ln>
            <a:solidFill>
              <a:srgbClr val="FF0000"/>
            </a:solidFill>
          </a:ln>
        </p:spPr>
        <p:txBody>
          <a:bodyPr/>
          <a:lstStyle/>
          <a:p>
            <a:pPr marL="287338" indent="-287338"/>
            <a:r>
              <a:rPr lang="en-US" sz="2400" dirty="0" smtClean="0"/>
              <a:t>encrypt 64 bit chunks</a:t>
            </a:r>
          </a:p>
          <a:p>
            <a:pPr marL="287338" indent="-287338"/>
            <a:r>
              <a:rPr lang="en-US" sz="2400" dirty="0" smtClean="0"/>
              <a:t>initial </a:t>
            </a:r>
            <a:r>
              <a:rPr lang="en-US" sz="2400" dirty="0"/>
              <a:t>permutation </a:t>
            </a:r>
          </a:p>
          <a:p>
            <a:pPr marL="287338" indent="-287338"/>
            <a:r>
              <a:rPr lang="en-US" sz="2400" dirty="0"/>
              <a:t>16 identical </a:t>
            </a:r>
            <a:r>
              <a:rPr lang="ja-JP" altLang="en-US" sz="2400" dirty="0"/>
              <a:t>“</a:t>
            </a:r>
            <a:r>
              <a:rPr lang="en-US" altLang="ja-JP" sz="2400" dirty="0"/>
              <a:t>rounds</a:t>
            </a:r>
            <a:r>
              <a:rPr lang="ja-JP" altLang="en-US" sz="2400" dirty="0"/>
              <a:t>”</a:t>
            </a:r>
            <a:r>
              <a:rPr lang="en-US" altLang="ja-JP" sz="2400" dirty="0"/>
              <a:t> of function application, </a:t>
            </a:r>
            <a:r>
              <a:rPr lang="en-US" altLang="ja-JP" sz="2400" dirty="0" smtClean="0"/>
              <a:t>each using </a:t>
            </a:r>
            <a:r>
              <a:rPr lang="en-US" altLang="ja-JP" sz="2400" dirty="0"/>
              <a:t>different 48 bits of </a:t>
            </a:r>
            <a:r>
              <a:rPr lang="en-US" altLang="ja-JP" sz="2400" dirty="0" smtClean="0"/>
              <a:t>key = F(56 bit key)</a:t>
            </a:r>
            <a:endParaRPr lang="en-US" altLang="ja-JP" sz="2400" dirty="0"/>
          </a:p>
          <a:p>
            <a:pPr marL="287338" indent="-287338"/>
            <a:r>
              <a:rPr lang="en-US" sz="2400" dirty="0"/>
              <a:t>final permutation</a:t>
            </a:r>
          </a:p>
          <a:p>
            <a:pPr>
              <a:buFont typeface="Wingdings" charset="0"/>
              <a:buNone/>
            </a:pPr>
            <a:endParaRPr lang="en-US" sz="2400" dirty="0"/>
          </a:p>
        </p:txBody>
      </p:sp>
      <p:grpSp>
        <p:nvGrpSpPr>
          <p:cNvPr id="43013" name="Group 5"/>
          <p:cNvGrpSpPr>
            <a:grpSpLocks/>
          </p:cNvGrpSpPr>
          <p:nvPr/>
        </p:nvGrpSpPr>
        <p:grpSpPr bwMode="auto">
          <a:xfrm>
            <a:off x="313008" y="1573088"/>
            <a:ext cx="4468658" cy="899581"/>
            <a:chOff x="-210" y="1356"/>
            <a:chExt cx="2559" cy="500"/>
          </a:xfrm>
        </p:grpSpPr>
        <p:sp>
          <p:nvSpPr>
            <p:cNvPr id="43016" name="Rectangle 6"/>
            <p:cNvSpPr>
              <a:spLocks noChangeArrowheads="1"/>
            </p:cNvSpPr>
            <p:nvPr/>
          </p:nvSpPr>
          <p:spPr bwMode="auto">
            <a:xfrm>
              <a:off x="385" y="1356"/>
              <a:ext cx="1370" cy="266"/>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sz="1600">
                <a:latin typeface="+mn-lt"/>
              </a:endParaRPr>
            </a:p>
          </p:txBody>
        </p:sp>
        <p:sp>
          <p:nvSpPr>
            <p:cNvPr id="43017" name="Text Box 7"/>
            <p:cNvSpPr txBox="1">
              <a:spLocks noChangeArrowheads="1"/>
            </p:cNvSpPr>
            <p:nvPr/>
          </p:nvSpPr>
          <p:spPr bwMode="auto">
            <a:xfrm>
              <a:off x="-210" y="1394"/>
              <a:ext cx="2559" cy="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sz="2400" i="1" dirty="0">
                  <a:solidFill>
                    <a:srgbClr val="C00000"/>
                  </a:solidFill>
                  <a:latin typeface="+mn-lt"/>
                  <a:cs typeface="Arial" charset="0"/>
                </a:rPr>
                <a:t>DES </a:t>
              </a:r>
              <a:r>
                <a:rPr lang="en-US" sz="2400" i="1" dirty="0" smtClean="0">
                  <a:solidFill>
                    <a:srgbClr val="C00000"/>
                  </a:solidFill>
                  <a:latin typeface="+mn-lt"/>
                  <a:cs typeface="Arial" charset="0"/>
                </a:rPr>
                <a:t>operation </a:t>
              </a:r>
            </a:p>
            <a:p>
              <a:pPr algn="ctr"/>
              <a:r>
                <a:rPr lang="en-US" sz="2400" i="1" dirty="0" smtClean="0">
                  <a:solidFill>
                    <a:srgbClr val="C00000"/>
                  </a:solidFill>
                  <a:latin typeface="+mn-lt"/>
                  <a:cs typeface="Arial" charset="0"/>
                </a:rPr>
                <a:t>(encryption by obfuscation)</a:t>
              </a:r>
              <a:endParaRPr lang="en-US" sz="2400" i="1" dirty="0">
                <a:solidFill>
                  <a:srgbClr val="C00000"/>
                </a:solidFill>
                <a:latin typeface="+mn-lt"/>
                <a:cs typeface="Arial" charset="0"/>
              </a:endParaRPr>
            </a:p>
          </p:txBody>
        </p:sp>
      </p:grpSp>
      <p:pic>
        <p:nvPicPr>
          <p:cNvPr id="43014" name="Picture 8" descr="07-06"/>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218573" y="811030"/>
            <a:ext cx="4381611" cy="69337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fld id="{0783864D-491B-0D48-9494-9F5AD408C5EE}"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title"/>
          </p:nvPr>
        </p:nvSpPr>
        <p:spPr/>
        <p:txBody>
          <a:bodyPr/>
          <a:lstStyle/>
          <a:p>
            <a:r>
              <a:rPr lang="en-US">
                <a:latin typeface="+mn-lt"/>
              </a:rPr>
              <a:t>Public Key Cryptography</a:t>
            </a:r>
          </a:p>
        </p:txBody>
      </p:sp>
      <p:sp>
        <p:nvSpPr>
          <p:cNvPr id="45059" name="Rectangle 4"/>
          <p:cNvSpPr>
            <a:spLocks noGrp="1" noChangeArrowheads="1"/>
          </p:cNvSpPr>
          <p:nvPr>
            <p:ph idx="1"/>
          </p:nvPr>
        </p:nvSpPr>
        <p:spPr/>
        <p:txBody>
          <a:bodyPr/>
          <a:lstStyle/>
          <a:p>
            <a:r>
              <a:rPr lang="en-US" dirty="0" smtClean="0"/>
              <a:t>The problem with symmetric keys</a:t>
            </a:r>
          </a:p>
          <a:p>
            <a:pPr lvl="1"/>
            <a:r>
              <a:rPr lang="en-US" dirty="0" smtClean="0"/>
              <a:t>They require sender &amp; receiver to </a:t>
            </a:r>
            <a:r>
              <a:rPr lang="en-US" dirty="0"/>
              <a:t>know </a:t>
            </a:r>
            <a:r>
              <a:rPr lang="en-US" dirty="0" smtClean="0"/>
              <a:t>a shared </a:t>
            </a:r>
            <a:r>
              <a:rPr lang="en-US" dirty="0"/>
              <a:t>secret </a:t>
            </a:r>
            <a:r>
              <a:rPr lang="en-US" dirty="0" smtClean="0"/>
              <a:t>key</a:t>
            </a:r>
          </a:p>
          <a:p>
            <a:pPr lvl="1"/>
            <a:r>
              <a:rPr lang="en-US" dirty="0" smtClean="0"/>
              <a:t>ok for governments perhaps, but no good for public internet</a:t>
            </a:r>
            <a:endParaRPr lang="en-US" dirty="0"/>
          </a:p>
          <a:p>
            <a:r>
              <a:rPr lang="en-US" altLang="ja-JP" dirty="0" smtClean="0"/>
              <a:t>Public </a:t>
            </a:r>
            <a:r>
              <a:rPr lang="en-US" altLang="ja-JP" dirty="0"/>
              <a:t>key </a:t>
            </a:r>
            <a:r>
              <a:rPr lang="en-US" altLang="ja-JP" dirty="0" smtClean="0"/>
              <a:t>cryptography</a:t>
            </a:r>
            <a:endParaRPr lang="en-US" altLang="ja-JP" dirty="0"/>
          </a:p>
          <a:p>
            <a:pPr lvl="1"/>
            <a:r>
              <a:rPr lang="en-US" altLang="ja-JP" dirty="0"/>
              <a:t>radically different approach [Diffie-Hellman76, RSA78]</a:t>
            </a:r>
          </a:p>
          <a:p>
            <a:pPr lvl="1"/>
            <a:r>
              <a:rPr lang="en-US" altLang="ja-JP" dirty="0" smtClean="0"/>
              <a:t>built around idea of “one-way functions” that are easy to compute, but computationally difficult to invert</a:t>
            </a:r>
          </a:p>
          <a:p>
            <a:pPr lvl="1"/>
            <a:r>
              <a:rPr lang="en-US" altLang="ja-JP" dirty="0" smtClean="0"/>
              <a:t>uses two keys</a:t>
            </a:r>
          </a:p>
          <a:p>
            <a:pPr lvl="2"/>
            <a:r>
              <a:rPr lang="en-US" altLang="ja-JP" dirty="0" smtClean="0"/>
              <a:t>public key known to all (used to encrypt messages)</a:t>
            </a:r>
          </a:p>
          <a:p>
            <a:pPr lvl="2"/>
            <a:r>
              <a:rPr lang="en-US" altLang="ja-JP" dirty="0" smtClean="0"/>
              <a:t>private key known only to message recipient (used to decrypt)</a:t>
            </a:r>
          </a:p>
          <a:p>
            <a:pPr lvl="1"/>
            <a:r>
              <a:rPr lang="en-US" altLang="ja-JP" dirty="0" smtClean="0"/>
              <a:t>since no common shared key, allows communication with strangers over insecure network</a:t>
            </a:r>
          </a:p>
          <a:p>
            <a:pPr lvl="1"/>
            <a:r>
              <a:rPr lang="en-US" altLang="ja-JP" dirty="0" smtClean="0"/>
              <a:t>drawback: computationally expensive for large messages</a:t>
            </a:r>
          </a:p>
          <a:p>
            <a:pPr lvl="2"/>
            <a:r>
              <a:rPr lang="en-US" altLang="ja-JP" dirty="0" smtClean="0"/>
              <a:t>in practice, used to encrypt and share symmetric keys</a:t>
            </a:r>
            <a:endParaRPr lang="en-US" altLang="ja-JP" dirty="0"/>
          </a:p>
          <a:p>
            <a:endParaRPr lang="en-US" altLang="ja-JP" sz="2700" dirty="0"/>
          </a:p>
          <a:p>
            <a:endParaRPr lang="en-US" sz="2700" dirty="0"/>
          </a:p>
        </p:txBody>
      </p:sp>
      <p:sp>
        <p:nvSpPr>
          <p:cNvPr id="2" name="Slide Number Placeholder 1"/>
          <p:cNvSpPr>
            <a:spLocks noGrp="1"/>
          </p:cNvSpPr>
          <p:nvPr>
            <p:ph type="sldNum" sz="quarter" idx="10"/>
          </p:nvPr>
        </p:nvSpPr>
        <p:spPr/>
        <p:txBody>
          <a:bodyPr/>
          <a:lstStyle/>
          <a:p>
            <a:fld id="{0783864D-491B-0D48-9494-9F5AD408C5EE}"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95167" y="602794"/>
            <a:ext cx="8549640" cy="1295400"/>
          </a:xfrm>
        </p:spPr>
        <p:txBody>
          <a:bodyPr/>
          <a:lstStyle/>
          <a:p>
            <a:r>
              <a:rPr lang="en-US" dirty="0">
                <a:latin typeface="+mn-lt"/>
              </a:rPr>
              <a:t>Public </a:t>
            </a:r>
            <a:r>
              <a:rPr lang="en-US" dirty="0" smtClean="0">
                <a:latin typeface="+mn-lt"/>
              </a:rPr>
              <a:t>Key Cryptography</a:t>
            </a:r>
            <a:endParaRPr lang="en-US" dirty="0">
              <a:latin typeface="+mn-lt"/>
            </a:endParaRPr>
          </a:p>
        </p:txBody>
      </p:sp>
      <p:sp>
        <p:nvSpPr>
          <p:cNvPr id="2" name="Slide Number Placeholder 1"/>
          <p:cNvSpPr>
            <a:spLocks noGrp="1"/>
          </p:cNvSpPr>
          <p:nvPr>
            <p:ph type="sldNum" sz="quarter" idx="10"/>
          </p:nvPr>
        </p:nvSpPr>
        <p:spPr/>
        <p:txBody>
          <a:bodyPr/>
          <a:lstStyle/>
          <a:p>
            <a:fld id="{0783864D-491B-0D48-9494-9F5AD408C5EE}" type="slidenum">
              <a:rPr lang="en-US" smtClean="0"/>
              <a:pPr/>
              <a:t>16</a:t>
            </a:fld>
            <a:endParaRPr lang="en-US" dirty="0"/>
          </a:p>
        </p:txBody>
      </p:sp>
      <p:grpSp>
        <p:nvGrpSpPr>
          <p:cNvPr id="4" name="Group 3"/>
          <p:cNvGrpSpPr/>
          <p:nvPr/>
        </p:nvGrpSpPr>
        <p:grpSpPr>
          <a:xfrm>
            <a:off x="223232" y="2402532"/>
            <a:ext cx="9337939" cy="3474827"/>
            <a:chOff x="223232" y="2402532"/>
            <a:chExt cx="9337939" cy="3474827"/>
          </a:xfrm>
        </p:grpSpPr>
        <p:sp>
          <p:nvSpPr>
            <p:cNvPr id="46083" name="Text Box 3"/>
            <p:cNvSpPr txBox="1">
              <a:spLocks noChangeArrowheads="1"/>
            </p:cNvSpPr>
            <p:nvPr/>
          </p:nvSpPr>
          <p:spPr bwMode="auto">
            <a:xfrm>
              <a:off x="223232" y="4846375"/>
              <a:ext cx="1834131" cy="71843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dirty="0">
                  <a:solidFill>
                    <a:srgbClr val="000000"/>
                  </a:solidFill>
                  <a:latin typeface="+mn-lt"/>
                  <a:cs typeface="Arial" charset="0"/>
                </a:rPr>
                <a:t>plaintext</a:t>
              </a:r>
            </a:p>
            <a:p>
              <a:pPr algn="ctr"/>
              <a:r>
                <a:rPr lang="en-US" dirty="0">
                  <a:solidFill>
                    <a:srgbClr val="000000"/>
                  </a:solidFill>
                  <a:latin typeface="+mn-lt"/>
                  <a:cs typeface="Arial" charset="0"/>
                </a:rPr>
                <a:t>message, </a:t>
              </a:r>
              <a:r>
                <a:rPr lang="en-US" i="1" dirty="0">
                  <a:solidFill>
                    <a:srgbClr val="000000"/>
                  </a:solidFill>
                  <a:latin typeface="+mn-lt"/>
                  <a:cs typeface="Arial" charset="0"/>
                </a:rPr>
                <a:t>m</a:t>
              </a:r>
            </a:p>
          </p:txBody>
        </p:sp>
        <p:sp>
          <p:nvSpPr>
            <p:cNvPr id="46084" name="Text Box 4"/>
            <p:cNvSpPr txBox="1">
              <a:spLocks noChangeArrowheads="1"/>
            </p:cNvSpPr>
            <p:nvPr/>
          </p:nvSpPr>
          <p:spPr bwMode="auto">
            <a:xfrm>
              <a:off x="3794122" y="4802049"/>
              <a:ext cx="1500980" cy="410654"/>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a:solidFill>
                    <a:srgbClr val="000000"/>
                  </a:solidFill>
                  <a:latin typeface="+mn-lt"/>
                  <a:cs typeface="Arial" charset="0"/>
                </a:rPr>
                <a:t>ciphertext</a:t>
              </a:r>
            </a:p>
          </p:txBody>
        </p:sp>
        <p:sp>
          <p:nvSpPr>
            <p:cNvPr id="46087" name="Text Box 7"/>
            <p:cNvSpPr txBox="1">
              <a:spLocks noChangeArrowheads="1"/>
            </p:cNvSpPr>
            <p:nvPr/>
          </p:nvSpPr>
          <p:spPr bwMode="auto">
            <a:xfrm>
              <a:off x="2103213" y="4751673"/>
              <a:ext cx="1564925" cy="7184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a:solidFill>
                    <a:srgbClr val="000000"/>
                  </a:solidFill>
                  <a:latin typeface="+mn-lt"/>
                  <a:cs typeface="Arial" charset="0"/>
                </a:rPr>
                <a:t>encryption</a:t>
              </a:r>
            </a:p>
            <a:p>
              <a:pPr algn="ctr"/>
              <a:r>
                <a:rPr lang="en-US">
                  <a:solidFill>
                    <a:srgbClr val="000000"/>
                  </a:solidFill>
                  <a:latin typeface="+mn-lt"/>
                  <a:cs typeface="Arial" charset="0"/>
                </a:rPr>
                <a:t>algorithm</a:t>
              </a:r>
            </a:p>
          </p:txBody>
        </p:sp>
        <p:sp>
          <p:nvSpPr>
            <p:cNvPr id="46088" name="Rectangle 8"/>
            <p:cNvSpPr>
              <a:spLocks noChangeArrowheads="1"/>
            </p:cNvSpPr>
            <p:nvPr/>
          </p:nvSpPr>
          <p:spPr bwMode="auto">
            <a:xfrm>
              <a:off x="5648242" y="4755271"/>
              <a:ext cx="1515745" cy="910378"/>
            </a:xfrm>
            <a:prstGeom prst="rect">
              <a:avLst/>
            </a:prstGeom>
            <a:solidFill>
              <a:schemeClr val="accent1"/>
            </a:solidFill>
            <a:ln w="9525">
              <a:solidFill>
                <a:schemeClr val="tx1"/>
              </a:solidFill>
              <a:miter lim="800000"/>
              <a:headEnd/>
              <a:tailEnd/>
            </a:ln>
          </p:spPr>
          <p:txBody>
            <a:bodyPr wrap="none" lIns="101882" tIns="50941" rIns="101882" bIns="50941" anchor="ctr"/>
            <a:lstStyle/>
            <a:p>
              <a:pPr algn="ctr"/>
              <a:r>
                <a:rPr lang="en-US" sz="2000" dirty="0" smtClean="0">
                  <a:solidFill>
                    <a:srgbClr val="000000"/>
                  </a:solidFill>
                  <a:latin typeface="+mn-lt"/>
                  <a:cs typeface="Arial" charset="0"/>
                </a:rPr>
                <a:t>decryption </a:t>
              </a:r>
              <a:br>
                <a:rPr lang="en-US" sz="2000" dirty="0" smtClean="0">
                  <a:solidFill>
                    <a:srgbClr val="000000"/>
                  </a:solidFill>
                  <a:latin typeface="+mn-lt"/>
                  <a:cs typeface="Arial" charset="0"/>
                </a:rPr>
              </a:br>
              <a:r>
                <a:rPr lang="en-US" sz="2000" dirty="0" smtClean="0">
                  <a:solidFill>
                    <a:srgbClr val="000000"/>
                  </a:solidFill>
                  <a:latin typeface="+mn-lt"/>
                  <a:cs typeface="Arial" charset="0"/>
                </a:rPr>
                <a:t>algorithm</a:t>
              </a:r>
              <a:endParaRPr lang="en-US" sz="2000" dirty="0">
                <a:solidFill>
                  <a:srgbClr val="000000"/>
                </a:solidFill>
                <a:latin typeface="+mn-lt"/>
                <a:cs typeface="Arial" charset="0"/>
              </a:endParaRPr>
            </a:p>
          </p:txBody>
        </p:sp>
        <p:sp>
          <p:nvSpPr>
            <p:cNvPr id="46090" name="Line 10"/>
            <p:cNvSpPr>
              <a:spLocks noChangeShapeType="1"/>
            </p:cNvSpPr>
            <p:nvPr/>
          </p:nvSpPr>
          <p:spPr bwMode="auto">
            <a:xfrm flipV="1">
              <a:off x="3667994" y="5203263"/>
              <a:ext cx="1990725" cy="5397"/>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1882" tIns="50941" rIns="101882" bIns="50941"/>
            <a:lstStyle/>
            <a:p>
              <a:endParaRPr lang="en-US">
                <a:solidFill>
                  <a:srgbClr val="000000"/>
                </a:solidFill>
                <a:latin typeface="+mn-lt"/>
              </a:endParaRPr>
            </a:p>
          </p:txBody>
        </p:sp>
        <p:sp>
          <p:nvSpPr>
            <p:cNvPr id="46091" name="Text Box 11"/>
            <p:cNvSpPr txBox="1">
              <a:spLocks noChangeArrowheads="1"/>
            </p:cNvSpPr>
            <p:nvPr/>
          </p:nvSpPr>
          <p:spPr bwMode="auto">
            <a:xfrm>
              <a:off x="6881579" y="2402532"/>
              <a:ext cx="2260242" cy="410654"/>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l"/>
              <a:r>
                <a:rPr lang="en-US" dirty="0">
                  <a:solidFill>
                    <a:srgbClr val="000000"/>
                  </a:solidFill>
                  <a:latin typeface="Arial" charset="0"/>
                  <a:cs typeface="Arial" charset="0"/>
                </a:rPr>
                <a:t>Bob</a:t>
              </a:r>
              <a:r>
                <a:rPr lang="ja-JP" altLang="en-US" dirty="0">
                  <a:solidFill>
                    <a:srgbClr val="000000"/>
                  </a:solidFill>
                  <a:latin typeface="Arial" charset="0"/>
                  <a:cs typeface="Arial" charset="0"/>
                </a:rPr>
                <a:t>’</a:t>
              </a:r>
              <a:r>
                <a:rPr lang="en-US" altLang="ja-JP" dirty="0">
                  <a:solidFill>
                    <a:srgbClr val="000000"/>
                  </a:solidFill>
                  <a:latin typeface="Arial" charset="0"/>
                  <a:cs typeface="Arial" charset="0"/>
                </a:rPr>
                <a:t>s </a:t>
              </a:r>
              <a:r>
                <a:rPr lang="en-US" altLang="ja-JP" i="1" dirty="0" smtClean="0">
                  <a:solidFill>
                    <a:srgbClr val="000000"/>
                  </a:solidFill>
                  <a:latin typeface="Arial" charset="0"/>
                  <a:cs typeface="Arial" charset="0"/>
                </a:rPr>
                <a:t>public </a:t>
              </a:r>
              <a:r>
                <a:rPr lang="en-US" dirty="0" smtClean="0">
                  <a:solidFill>
                    <a:srgbClr val="000000"/>
                  </a:solidFill>
                  <a:latin typeface="Arial" charset="0"/>
                  <a:cs typeface="Arial" charset="0"/>
                </a:rPr>
                <a:t>key </a:t>
              </a:r>
              <a:endParaRPr lang="en-US" dirty="0">
                <a:solidFill>
                  <a:srgbClr val="000000"/>
                </a:solidFill>
                <a:latin typeface="Arial" charset="0"/>
                <a:cs typeface="Arial" charset="0"/>
              </a:endParaRPr>
            </a:p>
          </p:txBody>
        </p:sp>
        <p:sp>
          <p:nvSpPr>
            <p:cNvPr id="46093" name="Line 13"/>
            <p:cNvSpPr>
              <a:spLocks noChangeShapeType="1"/>
            </p:cNvSpPr>
            <p:nvPr/>
          </p:nvSpPr>
          <p:spPr bwMode="auto">
            <a:xfrm>
              <a:off x="1286109" y="5237447"/>
              <a:ext cx="742157" cy="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1882" tIns="50941" rIns="101882" bIns="50941"/>
            <a:lstStyle/>
            <a:p>
              <a:endParaRPr lang="en-US">
                <a:solidFill>
                  <a:srgbClr val="000000"/>
                </a:solidFill>
                <a:latin typeface="+mn-lt"/>
              </a:endParaRPr>
            </a:p>
          </p:txBody>
        </p:sp>
        <p:sp>
          <p:nvSpPr>
            <p:cNvPr id="46094" name="Line 14"/>
            <p:cNvSpPr>
              <a:spLocks noChangeShapeType="1"/>
            </p:cNvSpPr>
            <p:nvPr/>
          </p:nvSpPr>
          <p:spPr bwMode="auto">
            <a:xfrm>
              <a:off x="7209389" y="5187070"/>
              <a:ext cx="742157" cy="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lIns="101882" tIns="50941" rIns="101882" bIns="50941"/>
            <a:lstStyle/>
            <a:p>
              <a:endParaRPr lang="en-US">
                <a:solidFill>
                  <a:srgbClr val="000000"/>
                </a:solidFill>
                <a:latin typeface="+mn-lt"/>
              </a:endParaRPr>
            </a:p>
          </p:txBody>
        </p:sp>
        <p:pic>
          <p:nvPicPr>
            <p:cNvPr id="46095" name="Picture 15" descr="BS00768_[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flipV="1">
              <a:off x="5852554" y="2540497"/>
              <a:ext cx="504666" cy="26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6096" name="Text Box 16"/>
            <p:cNvSpPr txBox="1">
              <a:spLocks noChangeArrowheads="1"/>
            </p:cNvSpPr>
            <p:nvPr/>
          </p:nvSpPr>
          <p:spPr bwMode="auto">
            <a:xfrm>
              <a:off x="7291956" y="4796652"/>
              <a:ext cx="1341882" cy="7184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a:solidFill>
                    <a:srgbClr val="000000"/>
                  </a:solidFill>
                  <a:latin typeface="+mn-lt"/>
                  <a:cs typeface="Arial" charset="0"/>
                </a:rPr>
                <a:t>plaintext</a:t>
              </a:r>
            </a:p>
            <a:p>
              <a:pPr algn="ctr"/>
              <a:r>
                <a:rPr lang="en-US">
                  <a:solidFill>
                    <a:srgbClr val="000000"/>
                  </a:solidFill>
                  <a:latin typeface="+mn-lt"/>
                  <a:cs typeface="Arial" charset="0"/>
                </a:rPr>
                <a:t>message</a:t>
              </a:r>
            </a:p>
          </p:txBody>
        </p:sp>
        <p:sp>
          <p:nvSpPr>
            <p:cNvPr id="46101" name="Text Box 24"/>
            <p:cNvSpPr txBox="1">
              <a:spLocks noChangeArrowheads="1"/>
            </p:cNvSpPr>
            <p:nvPr/>
          </p:nvSpPr>
          <p:spPr bwMode="auto">
            <a:xfrm>
              <a:off x="6902048" y="3146816"/>
              <a:ext cx="2635160" cy="410654"/>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l"/>
              <a:r>
                <a:rPr lang="en-US" dirty="0">
                  <a:solidFill>
                    <a:srgbClr val="000000"/>
                  </a:solidFill>
                  <a:latin typeface="Arial" charset="0"/>
                  <a:cs typeface="Arial" charset="0"/>
                </a:rPr>
                <a:t>Bob</a:t>
              </a:r>
              <a:r>
                <a:rPr lang="ja-JP" altLang="en-US" dirty="0">
                  <a:solidFill>
                    <a:srgbClr val="000000"/>
                  </a:solidFill>
                  <a:latin typeface="Arial" charset="0"/>
                  <a:cs typeface="Arial" charset="0"/>
                </a:rPr>
                <a:t>’</a:t>
              </a:r>
              <a:r>
                <a:rPr lang="en-US" altLang="ja-JP" dirty="0">
                  <a:solidFill>
                    <a:srgbClr val="000000"/>
                  </a:solidFill>
                  <a:latin typeface="Arial" charset="0"/>
                  <a:cs typeface="Arial" charset="0"/>
                </a:rPr>
                <a:t>s </a:t>
              </a:r>
              <a:r>
                <a:rPr lang="en-US" altLang="ja-JP" i="1" dirty="0" smtClean="0">
                  <a:solidFill>
                    <a:srgbClr val="000000"/>
                  </a:solidFill>
                  <a:latin typeface="Arial" charset="0"/>
                  <a:cs typeface="Arial" charset="0"/>
                </a:rPr>
                <a:t>private </a:t>
              </a:r>
              <a:r>
                <a:rPr lang="en-US" dirty="0" smtClean="0">
                  <a:solidFill>
                    <a:srgbClr val="000000"/>
                  </a:solidFill>
                  <a:latin typeface="Arial" charset="0"/>
                  <a:cs typeface="Arial" charset="0"/>
                </a:rPr>
                <a:t>key </a:t>
              </a:r>
              <a:endParaRPr lang="en-US" dirty="0">
                <a:solidFill>
                  <a:srgbClr val="000000"/>
                </a:solidFill>
                <a:latin typeface="Arial" charset="0"/>
                <a:cs typeface="Arial" charset="0"/>
              </a:endParaRPr>
            </a:p>
          </p:txBody>
        </p:sp>
        <p:pic>
          <p:nvPicPr>
            <p:cNvPr id="46102" name="Picture 25" descr="BS00768_[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flipV="1">
              <a:off x="5849061" y="3303344"/>
              <a:ext cx="597218" cy="3166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6107" name="Freeform 35"/>
            <p:cNvSpPr>
              <a:spLocks/>
            </p:cNvSpPr>
            <p:nvPr/>
          </p:nvSpPr>
          <p:spPr bwMode="auto">
            <a:xfrm>
              <a:off x="3086493" y="2691627"/>
              <a:ext cx="2633345" cy="1988079"/>
            </a:xfrm>
            <a:custGeom>
              <a:avLst/>
              <a:gdLst>
                <a:gd name="T0" fmla="*/ 2147483647 w 1508"/>
                <a:gd name="T1" fmla="*/ 0 h 1105"/>
                <a:gd name="T2" fmla="*/ 0 w 1508"/>
                <a:gd name="T3" fmla="*/ 0 h 1105"/>
                <a:gd name="T4" fmla="*/ 2147483647 w 1508"/>
                <a:gd name="T5" fmla="*/ 2147483647 h 1105"/>
                <a:gd name="T6" fmla="*/ 0 60000 65536"/>
                <a:gd name="T7" fmla="*/ 0 60000 65536"/>
                <a:gd name="T8" fmla="*/ 0 60000 65536"/>
                <a:gd name="T9" fmla="*/ 0 w 1508"/>
                <a:gd name="T10" fmla="*/ 0 h 1105"/>
                <a:gd name="T11" fmla="*/ 1508 w 1508"/>
                <a:gd name="T12" fmla="*/ 1105 h 1105"/>
              </a:gdLst>
              <a:ahLst/>
              <a:cxnLst>
                <a:cxn ang="T6">
                  <a:pos x="T0" y="T1"/>
                </a:cxn>
                <a:cxn ang="T7">
                  <a:pos x="T2" y="T3"/>
                </a:cxn>
                <a:cxn ang="T8">
                  <a:pos x="T4" y="T5"/>
                </a:cxn>
              </a:cxnLst>
              <a:rect l="T9" t="T10" r="T11" b="T12"/>
              <a:pathLst>
                <a:path w="1508" h="1105">
                  <a:moveTo>
                    <a:pt x="1508" y="0"/>
                  </a:moveTo>
                  <a:lnTo>
                    <a:pt x="0" y="0"/>
                  </a:lnTo>
                  <a:lnTo>
                    <a:pt x="5" y="1105"/>
                  </a:lnTo>
                </a:path>
              </a:pathLst>
            </a:custGeom>
            <a:noFill/>
            <a:ln w="19050">
              <a:solidFill>
                <a:schemeClr val="tx1"/>
              </a:solidFill>
              <a:prstDash val="dash"/>
              <a:round/>
              <a:headEnd/>
              <a:tailEnd type="triangle" w="med" len="med"/>
            </a:ln>
            <a:extLst>
              <a:ext uri="{909E8E84-426E-40dd-AFC4-6F175D3DCCD1}">
                <a14:hiddenFill xmlns:a14="http://schemas.microsoft.com/office/drawing/2010/main" xmlns="">
                  <a:solidFill>
                    <a:srgbClr val="FFFFFF"/>
                  </a:solidFill>
                </a14:hiddenFill>
              </a:ext>
            </a:extLst>
          </p:spPr>
          <p:txBody>
            <a:bodyPr lIns="101882" tIns="50941" rIns="101882" bIns="50941"/>
            <a:lstStyle/>
            <a:p>
              <a:endParaRPr lang="en-US">
                <a:solidFill>
                  <a:srgbClr val="000000"/>
                </a:solidFill>
              </a:endParaRPr>
            </a:p>
          </p:txBody>
        </p:sp>
        <p:sp>
          <p:nvSpPr>
            <p:cNvPr id="46108" name="Freeform 36"/>
            <p:cNvSpPr>
              <a:spLocks/>
            </p:cNvSpPr>
            <p:nvPr/>
          </p:nvSpPr>
          <p:spPr bwMode="auto">
            <a:xfrm>
              <a:off x="5775718" y="3454474"/>
              <a:ext cx="363220" cy="1218035"/>
            </a:xfrm>
            <a:custGeom>
              <a:avLst/>
              <a:gdLst>
                <a:gd name="T0" fmla="*/ 2147483647 w 184"/>
                <a:gd name="T1" fmla="*/ 0 h 1113"/>
                <a:gd name="T2" fmla="*/ 0 w 184"/>
                <a:gd name="T3" fmla="*/ 2147483647 h 1113"/>
                <a:gd name="T4" fmla="*/ 2147483647 w 184"/>
                <a:gd name="T5" fmla="*/ 2147483647 h 1113"/>
                <a:gd name="T6" fmla="*/ 0 60000 65536"/>
                <a:gd name="T7" fmla="*/ 0 60000 65536"/>
                <a:gd name="T8" fmla="*/ 0 60000 65536"/>
                <a:gd name="T9" fmla="*/ 0 w 184"/>
                <a:gd name="T10" fmla="*/ 0 h 1113"/>
                <a:gd name="T11" fmla="*/ 184 w 184"/>
                <a:gd name="T12" fmla="*/ 1113 h 1113"/>
              </a:gdLst>
              <a:ahLst/>
              <a:cxnLst>
                <a:cxn ang="T6">
                  <a:pos x="T0" y="T1"/>
                </a:cxn>
                <a:cxn ang="T7">
                  <a:pos x="T2" y="T3"/>
                </a:cxn>
                <a:cxn ang="T8">
                  <a:pos x="T4" y="T5"/>
                </a:cxn>
              </a:cxnLst>
              <a:rect l="T9" t="T10" r="T11" b="T12"/>
              <a:pathLst>
                <a:path w="184" h="1113">
                  <a:moveTo>
                    <a:pt x="184" y="0"/>
                  </a:moveTo>
                  <a:lnTo>
                    <a:pt x="0" y="8"/>
                  </a:lnTo>
                  <a:lnTo>
                    <a:pt x="5" y="1113"/>
                  </a:lnTo>
                </a:path>
              </a:pathLst>
            </a:custGeom>
            <a:noFill/>
            <a:ln w="19050">
              <a:solidFill>
                <a:schemeClr val="tx1"/>
              </a:solidFill>
              <a:prstDash val="dash"/>
              <a:round/>
              <a:headEnd/>
              <a:tailEnd type="triangle" w="med" len="med"/>
            </a:ln>
            <a:extLst>
              <a:ext uri="{909E8E84-426E-40dd-AFC4-6F175D3DCCD1}">
                <a14:hiddenFill xmlns:a14="http://schemas.microsoft.com/office/drawing/2010/main" xmlns="">
                  <a:solidFill>
                    <a:srgbClr val="FFFFFF"/>
                  </a:solidFill>
                </a14:hiddenFill>
              </a:ext>
            </a:extLst>
          </p:spPr>
          <p:txBody>
            <a:bodyPr lIns="101882" tIns="50941" rIns="101882" bIns="50941"/>
            <a:lstStyle/>
            <a:p>
              <a:endParaRPr lang="en-US">
                <a:solidFill>
                  <a:srgbClr val="000000"/>
                </a:solidFill>
              </a:endParaRPr>
            </a:p>
          </p:txBody>
        </p:sp>
        <p:pic>
          <p:nvPicPr>
            <p:cNvPr id="40" name="Picture 39"/>
            <p:cNvPicPr>
              <a:picLocks noChangeAspect="1"/>
            </p:cNvPicPr>
            <p:nvPr/>
          </p:nvPicPr>
          <p:blipFill>
            <a:blip r:embed="rId4" cstate="print"/>
            <a:stretch>
              <a:fillRect/>
            </a:stretch>
          </p:blipFill>
          <p:spPr>
            <a:xfrm>
              <a:off x="2021706" y="3812966"/>
              <a:ext cx="876345" cy="879643"/>
            </a:xfrm>
            <a:prstGeom prst="rect">
              <a:avLst/>
            </a:prstGeom>
          </p:spPr>
        </p:pic>
        <p:pic>
          <p:nvPicPr>
            <p:cNvPr id="41" name="Picture 40"/>
            <p:cNvPicPr>
              <a:picLocks noChangeAspect="1"/>
            </p:cNvPicPr>
            <p:nvPr/>
          </p:nvPicPr>
          <p:blipFill>
            <a:blip r:embed="rId5" cstate="print"/>
            <a:stretch>
              <a:fillRect/>
            </a:stretch>
          </p:blipFill>
          <p:spPr>
            <a:xfrm>
              <a:off x="6034480" y="3870552"/>
              <a:ext cx="784920" cy="839487"/>
            </a:xfrm>
            <a:prstGeom prst="rect">
              <a:avLst/>
            </a:prstGeom>
          </p:spPr>
        </p:pic>
        <p:sp>
          <p:nvSpPr>
            <p:cNvPr id="42" name="Rectangle 8"/>
            <p:cNvSpPr>
              <a:spLocks noChangeArrowheads="1"/>
            </p:cNvSpPr>
            <p:nvPr/>
          </p:nvSpPr>
          <p:spPr bwMode="auto">
            <a:xfrm>
              <a:off x="2038476" y="4811826"/>
              <a:ext cx="1515745" cy="910378"/>
            </a:xfrm>
            <a:prstGeom prst="rect">
              <a:avLst/>
            </a:prstGeom>
            <a:solidFill>
              <a:schemeClr val="accent1"/>
            </a:solidFill>
            <a:ln w="9525">
              <a:solidFill>
                <a:schemeClr val="tx1"/>
              </a:solidFill>
              <a:miter lim="800000"/>
              <a:headEnd/>
              <a:tailEnd/>
            </a:ln>
          </p:spPr>
          <p:txBody>
            <a:bodyPr wrap="none" lIns="101882" tIns="50941" rIns="101882" bIns="50941" anchor="ctr"/>
            <a:lstStyle/>
            <a:p>
              <a:pPr algn="ctr"/>
              <a:r>
                <a:rPr lang="en-US" sz="2000" dirty="0" smtClean="0">
                  <a:solidFill>
                    <a:srgbClr val="000000"/>
                  </a:solidFill>
                  <a:latin typeface="+mn-lt"/>
                  <a:cs typeface="Arial" charset="0"/>
                </a:rPr>
                <a:t>encryption </a:t>
              </a:r>
              <a:br>
                <a:rPr lang="en-US" sz="2000" dirty="0" smtClean="0">
                  <a:solidFill>
                    <a:srgbClr val="000000"/>
                  </a:solidFill>
                  <a:latin typeface="+mn-lt"/>
                  <a:cs typeface="Arial" charset="0"/>
                </a:rPr>
              </a:br>
              <a:r>
                <a:rPr lang="en-US" sz="2000" dirty="0" smtClean="0">
                  <a:solidFill>
                    <a:srgbClr val="000000"/>
                  </a:solidFill>
                  <a:latin typeface="+mn-lt"/>
                  <a:cs typeface="Arial" charset="0"/>
                </a:rPr>
                <a:t>algorithm</a:t>
              </a:r>
              <a:endParaRPr lang="en-US" sz="2000" dirty="0">
                <a:solidFill>
                  <a:srgbClr val="000000"/>
                </a:solidFill>
                <a:latin typeface="+mn-lt"/>
                <a:cs typeface="Arial" charset="0"/>
              </a:endParaRPr>
            </a:p>
          </p:txBody>
        </p:sp>
        <p:sp>
          <p:nvSpPr>
            <p:cNvPr id="44" name="Text Box 18"/>
            <p:cNvSpPr txBox="1">
              <a:spLocks noChangeArrowheads="1"/>
            </p:cNvSpPr>
            <p:nvPr/>
          </p:nvSpPr>
          <p:spPr bwMode="auto">
            <a:xfrm>
              <a:off x="3953261" y="5316216"/>
              <a:ext cx="1125726"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i="1" dirty="0" smtClean="0">
                  <a:solidFill>
                    <a:srgbClr val="000000"/>
                  </a:solidFill>
                  <a:latin typeface="+mn-lt"/>
                  <a:cs typeface="Arial" charset="0"/>
                </a:rPr>
                <a:t>K</a:t>
              </a:r>
              <a:r>
                <a:rPr lang="en-US" i="1" baseline="-25000" dirty="0" smtClean="0">
                  <a:solidFill>
                    <a:srgbClr val="000000"/>
                  </a:solidFill>
                  <a:latin typeface="+mn-lt"/>
                  <a:cs typeface="Arial" charset="0"/>
                </a:rPr>
                <a:t>+B</a:t>
              </a:r>
              <a:r>
                <a:rPr lang="en-US" dirty="0" smtClean="0">
                  <a:solidFill>
                    <a:srgbClr val="000000"/>
                  </a:solidFill>
                  <a:latin typeface="+mn-lt"/>
                  <a:cs typeface="Arial" charset="0"/>
                </a:rPr>
                <a:t>(</a:t>
              </a:r>
              <a:r>
                <a:rPr lang="en-US" i="1" dirty="0">
                  <a:solidFill>
                    <a:srgbClr val="000000"/>
                  </a:solidFill>
                  <a:latin typeface="+mn-lt"/>
                  <a:cs typeface="Arial" charset="0"/>
                </a:rPr>
                <a:t>m</a:t>
              </a:r>
              <a:r>
                <a:rPr lang="en-US" dirty="0">
                  <a:solidFill>
                    <a:srgbClr val="000000"/>
                  </a:solidFill>
                  <a:latin typeface="+mn-lt"/>
                  <a:cs typeface="Arial" charset="0"/>
                </a:rPr>
                <a:t>)</a:t>
              </a:r>
            </a:p>
          </p:txBody>
        </p:sp>
        <p:sp>
          <p:nvSpPr>
            <p:cNvPr id="49" name="Text Box 18"/>
            <p:cNvSpPr txBox="1">
              <a:spLocks noChangeArrowheads="1"/>
            </p:cNvSpPr>
            <p:nvPr/>
          </p:nvSpPr>
          <p:spPr bwMode="auto">
            <a:xfrm>
              <a:off x="7165428" y="5477249"/>
              <a:ext cx="239574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i="1" dirty="0" smtClean="0">
                  <a:solidFill>
                    <a:srgbClr val="000000"/>
                  </a:solidFill>
                  <a:latin typeface="+mn-lt"/>
                  <a:cs typeface="Arial" charset="0"/>
                </a:rPr>
                <a:t>m=K</a:t>
              </a:r>
              <a:r>
                <a:rPr lang="en-US" i="1" baseline="-25000" dirty="0" smtClean="0">
                  <a:solidFill>
                    <a:srgbClr val="000000"/>
                  </a:solidFill>
                  <a:latin typeface="+mn-lt"/>
                  <a:cs typeface="Arial" charset="0"/>
                </a:rPr>
                <a:t>–B</a:t>
              </a:r>
              <a:r>
                <a:rPr lang="en-US" dirty="0" smtClean="0">
                  <a:solidFill>
                    <a:srgbClr val="000000"/>
                  </a:solidFill>
                  <a:latin typeface="+mn-lt"/>
                  <a:cs typeface="Arial" charset="0"/>
                </a:rPr>
                <a:t>(</a:t>
              </a:r>
              <a:r>
                <a:rPr lang="en-US" i="1" dirty="0">
                  <a:solidFill>
                    <a:srgbClr val="000000"/>
                  </a:solidFill>
                  <a:latin typeface="+mn-lt"/>
                  <a:cs typeface="Arial" charset="0"/>
                </a:rPr>
                <a:t>K</a:t>
              </a:r>
              <a:r>
                <a:rPr lang="en-US" i="1" baseline="-25000" dirty="0">
                  <a:solidFill>
                    <a:srgbClr val="000000"/>
                  </a:solidFill>
                  <a:latin typeface="+mn-lt"/>
                  <a:cs typeface="Arial" charset="0"/>
                </a:rPr>
                <a:t>+B</a:t>
              </a:r>
              <a:r>
                <a:rPr lang="en-US" dirty="0">
                  <a:solidFill>
                    <a:srgbClr val="000000"/>
                  </a:solidFill>
                  <a:latin typeface="+mn-lt"/>
                  <a:cs typeface="Arial" charset="0"/>
                </a:rPr>
                <a:t>(</a:t>
              </a:r>
              <a:r>
                <a:rPr lang="en-US" i="1" dirty="0">
                  <a:solidFill>
                    <a:srgbClr val="000000"/>
                  </a:solidFill>
                  <a:latin typeface="+mn-lt"/>
                  <a:cs typeface="Arial" charset="0"/>
                </a:rPr>
                <a:t>m</a:t>
              </a:r>
              <a:r>
                <a:rPr lang="en-US" dirty="0" smtClean="0">
                  <a:solidFill>
                    <a:srgbClr val="000000"/>
                  </a:solidFill>
                  <a:latin typeface="+mn-lt"/>
                  <a:cs typeface="Arial" charset="0"/>
                </a:rPr>
                <a:t>))</a:t>
              </a:r>
              <a:endParaRPr lang="en-US" dirty="0">
                <a:solidFill>
                  <a:srgbClr val="000000"/>
                </a:solidFill>
                <a:latin typeface="+mn-lt"/>
                <a:cs typeface="Arial" charset="0"/>
              </a:endParaRPr>
            </a:p>
          </p:txBody>
        </p:sp>
        <p:sp>
          <p:nvSpPr>
            <p:cNvPr id="50" name="Text Box 18"/>
            <p:cNvSpPr txBox="1">
              <a:spLocks noChangeArrowheads="1"/>
            </p:cNvSpPr>
            <p:nvPr/>
          </p:nvSpPr>
          <p:spPr bwMode="auto">
            <a:xfrm>
              <a:off x="6504832" y="3245514"/>
              <a:ext cx="427306"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i="1" dirty="0" smtClean="0">
                  <a:solidFill>
                    <a:srgbClr val="000000"/>
                  </a:solidFill>
                  <a:latin typeface="+mn-lt"/>
                  <a:cs typeface="Arial" charset="0"/>
                </a:rPr>
                <a:t>K</a:t>
              </a:r>
              <a:r>
                <a:rPr lang="en-US" i="1" baseline="-25000" dirty="0" smtClean="0">
                  <a:solidFill>
                    <a:srgbClr val="000000"/>
                  </a:solidFill>
                  <a:latin typeface="+mn-lt"/>
                  <a:cs typeface="Arial" charset="0"/>
                </a:rPr>
                <a:t>–B</a:t>
              </a:r>
              <a:endParaRPr lang="en-US" dirty="0">
                <a:solidFill>
                  <a:srgbClr val="000000"/>
                </a:solidFill>
                <a:latin typeface="+mn-lt"/>
                <a:cs typeface="Arial" charset="0"/>
              </a:endParaRPr>
            </a:p>
          </p:txBody>
        </p:sp>
        <p:sp>
          <p:nvSpPr>
            <p:cNvPr id="51" name="Text Box 18"/>
            <p:cNvSpPr txBox="1">
              <a:spLocks noChangeArrowheads="1"/>
            </p:cNvSpPr>
            <p:nvPr/>
          </p:nvSpPr>
          <p:spPr bwMode="auto">
            <a:xfrm>
              <a:off x="6449917" y="2451448"/>
              <a:ext cx="458531"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i="1" dirty="0" smtClean="0">
                  <a:solidFill>
                    <a:srgbClr val="000000"/>
                  </a:solidFill>
                  <a:latin typeface="+mn-lt"/>
                  <a:cs typeface="Arial" charset="0"/>
                </a:rPr>
                <a:t>K</a:t>
              </a:r>
              <a:r>
                <a:rPr lang="en-US" i="1" baseline="-25000" dirty="0" smtClean="0">
                  <a:solidFill>
                    <a:srgbClr val="000000"/>
                  </a:solidFill>
                  <a:latin typeface="+mn-lt"/>
                  <a:cs typeface="Arial" charset="0"/>
                </a:rPr>
                <a:t>+B</a:t>
              </a:r>
              <a:endParaRPr lang="en-US" dirty="0">
                <a:solidFill>
                  <a:srgbClr val="000000"/>
                </a:solidFill>
                <a:latin typeface="+mn-lt"/>
                <a:cs typeface="Arial" charset="0"/>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One-Way Functions</a:t>
            </a:r>
            <a:endParaRPr lang="en-US" dirty="0"/>
          </a:p>
        </p:txBody>
      </p:sp>
      <p:sp>
        <p:nvSpPr>
          <p:cNvPr id="7" name="Content Placeholder 6"/>
          <p:cNvSpPr>
            <a:spLocks noGrp="1"/>
          </p:cNvSpPr>
          <p:nvPr>
            <p:ph idx="1"/>
          </p:nvPr>
        </p:nvSpPr>
        <p:spPr>
          <a:xfrm>
            <a:off x="14288" y="1853195"/>
            <a:ext cx="10044112" cy="5919206"/>
          </a:xfrm>
        </p:spPr>
        <p:txBody>
          <a:bodyPr/>
          <a:lstStyle/>
          <a:p>
            <a:r>
              <a:rPr lang="en-US" dirty="0" smtClean="0"/>
              <a:t>Function that is easy to compute, hard to invert</a:t>
            </a:r>
          </a:p>
          <a:p>
            <a:pPr lvl="1"/>
            <a:r>
              <a:rPr lang="en-US" dirty="0" smtClean="0"/>
              <a:t>example: easy to multiply two large prime numbers, but hard to find prime factors of a large composite number</a:t>
            </a:r>
          </a:p>
          <a:p>
            <a:pPr lvl="2"/>
            <a:r>
              <a:rPr lang="en-US" dirty="0" smtClean="0"/>
              <a:t>no known method that is substantially better than trial-and error</a:t>
            </a:r>
          </a:p>
          <a:p>
            <a:pPr lvl="2"/>
            <a:r>
              <a:rPr lang="en-US" dirty="0" smtClean="0"/>
              <a:t>a 300 digit number has about 10</a:t>
            </a:r>
            <a:r>
              <a:rPr lang="en-US" baseline="30000" dirty="0" smtClean="0"/>
              <a:t>150</a:t>
            </a:r>
            <a:r>
              <a:rPr lang="en-US" dirty="0" smtClean="0"/>
              <a:t> candidate factors</a:t>
            </a:r>
          </a:p>
          <a:p>
            <a:r>
              <a:rPr lang="en-US" dirty="0" smtClean="0"/>
              <a:t>Key idea leading to practical public-key encryption</a:t>
            </a:r>
          </a:p>
          <a:p>
            <a:pPr lvl="1"/>
            <a:r>
              <a:rPr lang="en-US" dirty="0" smtClean="0"/>
              <a:t>compute product of two large primes and make product public, while keeping prime factors private</a:t>
            </a:r>
          </a:p>
          <a:p>
            <a:pPr lvl="1"/>
            <a:r>
              <a:rPr lang="en-US" dirty="0" smtClean="0"/>
              <a:t>product can be used to encrypt message, but to decrypt it, you must know the prime factors</a:t>
            </a:r>
          </a:p>
          <a:p>
            <a:r>
              <a:rPr lang="en-US" dirty="0" smtClean="0"/>
              <a:t>RSA method based on this idea</a:t>
            </a:r>
          </a:p>
          <a:p>
            <a:pPr lvl="1"/>
            <a:r>
              <a:rPr lang="en-US" dirty="0" smtClean="0"/>
              <a:t>named for its inventors </a:t>
            </a:r>
            <a:r>
              <a:rPr lang="en-US" b="1" dirty="0" err="1" smtClean="0"/>
              <a:t>R</a:t>
            </a:r>
            <a:r>
              <a:rPr lang="en-US" dirty="0" err="1" smtClean="0"/>
              <a:t>ivest</a:t>
            </a:r>
            <a:r>
              <a:rPr lang="en-US" dirty="0" smtClean="0"/>
              <a:t>, </a:t>
            </a:r>
            <a:r>
              <a:rPr lang="en-US" b="1" dirty="0" smtClean="0"/>
              <a:t>S</a:t>
            </a:r>
            <a:r>
              <a:rPr lang="en-US" dirty="0" smtClean="0"/>
              <a:t>hamir and </a:t>
            </a:r>
            <a:r>
              <a:rPr lang="en-US" b="1" dirty="0" smtClean="0"/>
              <a:t>A</a:t>
            </a:r>
            <a:r>
              <a:rPr lang="en-US" dirty="0" smtClean="0"/>
              <a:t>delman</a:t>
            </a:r>
          </a:p>
          <a:p>
            <a:r>
              <a:rPr lang="en-US" dirty="0" smtClean="0"/>
              <a:t>Alternate one-way functions have been proposed</a:t>
            </a:r>
          </a:p>
          <a:p>
            <a:pPr lvl="1"/>
            <a:r>
              <a:rPr lang="en-US" dirty="0" smtClean="0"/>
              <a:t>based on variety of hard </a:t>
            </a:r>
            <a:r>
              <a:rPr lang="en-US" dirty="0"/>
              <a:t>(NP-complete</a:t>
            </a:r>
            <a:r>
              <a:rPr lang="en-US" dirty="0" smtClean="0"/>
              <a:t>) computational problems </a:t>
            </a:r>
          </a:p>
        </p:txBody>
      </p:sp>
      <p:sp>
        <p:nvSpPr>
          <p:cNvPr id="5" name="Slide Number Placeholder 4"/>
          <p:cNvSpPr>
            <a:spLocks noGrp="1"/>
          </p:cNvSpPr>
          <p:nvPr>
            <p:ph type="sldNum" sz="quarter" idx="10"/>
          </p:nvPr>
        </p:nvSpPr>
        <p:spPr/>
        <p:txBody>
          <a:bodyPr/>
          <a:lstStyle/>
          <a:p>
            <a:fld id="{0783864D-491B-0D48-9494-9F5AD408C5EE}" type="slidenum">
              <a:rPr lang="en-US" smtClean="0"/>
              <a:pPr/>
              <a:t>17</a:t>
            </a:fld>
            <a:endParaRPr lang="en-US" dirty="0"/>
          </a:p>
        </p:txBody>
      </p:sp>
    </p:spTree>
    <p:extLst>
      <p:ext uri="{BB962C8B-B14F-4D97-AF65-F5344CB8AC3E}">
        <p14:creationId xmlns:p14="http://schemas.microsoft.com/office/powerpoint/2010/main" xmlns="" val="35031652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615388"/>
            <a:ext cx="8549640" cy="1049912"/>
          </a:xfrm>
        </p:spPr>
        <p:txBody>
          <a:bodyPr/>
          <a:lstStyle/>
          <a:p>
            <a:r>
              <a:rPr lang="en-US" dirty="0" smtClean="0"/>
              <a:t>Background: Modulo Arithmetic</a:t>
            </a:r>
            <a:endParaRPr lang="en-US" dirty="0"/>
          </a:p>
        </p:txBody>
      </p:sp>
      <p:sp>
        <p:nvSpPr>
          <p:cNvPr id="48131" name="Rectangle 3"/>
          <p:cNvSpPr>
            <a:spLocks noGrp="1" noChangeArrowheads="1"/>
          </p:cNvSpPr>
          <p:nvPr>
            <p:ph type="body" idx="1"/>
          </p:nvPr>
        </p:nvSpPr>
        <p:spPr>
          <a:xfrm>
            <a:off x="143191" y="1449155"/>
            <a:ext cx="9915209" cy="6323245"/>
          </a:xfrm>
        </p:spPr>
        <p:txBody>
          <a:bodyPr>
            <a:normAutofit lnSpcReduction="10000"/>
          </a:bodyPr>
          <a:lstStyle/>
          <a:p>
            <a:pPr marL="347663" indent="-347663"/>
            <a:r>
              <a:rPr lang="en-US" i="1" dirty="0">
                <a:latin typeface="+mj-lt"/>
              </a:rPr>
              <a:t>x</a:t>
            </a:r>
            <a:r>
              <a:rPr lang="en-US" dirty="0">
                <a:latin typeface="+mj-lt"/>
              </a:rPr>
              <a:t> mod </a:t>
            </a:r>
            <a:r>
              <a:rPr lang="en-US" i="1" dirty="0">
                <a:latin typeface="+mj-lt"/>
              </a:rPr>
              <a:t>n</a:t>
            </a:r>
            <a:r>
              <a:rPr lang="en-US" dirty="0">
                <a:latin typeface="+mj-lt"/>
              </a:rPr>
              <a:t> = remainder of </a:t>
            </a:r>
            <a:r>
              <a:rPr lang="en-US" i="1" dirty="0">
                <a:latin typeface="+mj-lt"/>
              </a:rPr>
              <a:t>x</a:t>
            </a:r>
            <a:r>
              <a:rPr lang="en-US" dirty="0">
                <a:latin typeface="+mj-lt"/>
              </a:rPr>
              <a:t> when </a:t>
            </a:r>
            <a:r>
              <a:rPr lang="en-US" dirty="0" smtClean="0">
                <a:latin typeface="+mj-lt"/>
              </a:rPr>
              <a:t>divided </a:t>
            </a:r>
            <a:r>
              <a:rPr lang="en-US" dirty="0">
                <a:latin typeface="+mj-lt"/>
              </a:rPr>
              <a:t>by </a:t>
            </a:r>
            <a:r>
              <a:rPr lang="en-US" i="1" dirty="0">
                <a:latin typeface="+mj-lt"/>
              </a:rPr>
              <a:t>n</a:t>
            </a:r>
          </a:p>
          <a:p>
            <a:pPr marL="347663" indent="-347663"/>
            <a:r>
              <a:rPr lang="en-US" dirty="0" smtClean="0">
                <a:latin typeface="+mj-lt"/>
              </a:rPr>
              <a:t>Basic properties</a:t>
            </a:r>
          </a:p>
          <a:p>
            <a:pPr marL="0" indent="0">
              <a:buNone/>
            </a:pPr>
            <a:r>
              <a:rPr lang="en-US" dirty="0" smtClean="0">
                <a:solidFill>
                  <a:srgbClr val="000000"/>
                </a:solidFill>
                <a:latin typeface="+mj-lt"/>
              </a:rPr>
              <a:t>	[(</a:t>
            </a:r>
            <a:r>
              <a:rPr lang="en-US" i="1" dirty="0" smtClean="0">
                <a:solidFill>
                  <a:srgbClr val="000000"/>
                </a:solidFill>
                <a:latin typeface="+mj-lt"/>
              </a:rPr>
              <a:t>a</a:t>
            </a:r>
            <a:r>
              <a:rPr lang="en-US" dirty="0" smtClean="0">
                <a:solidFill>
                  <a:srgbClr val="000000"/>
                </a:solidFill>
                <a:latin typeface="+mj-lt"/>
              </a:rPr>
              <a:t> mod </a:t>
            </a:r>
            <a:r>
              <a:rPr lang="en-US" i="1" dirty="0" smtClean="0">
                <a:solidFill>
                  <a:srgbClr val="000000"/>
                </a:solidFill>
                <a:latin typeface="+mj-lt"/>
              </a:rPr>
              <a:t>n</a:t>
            </a:r>
            <a:r>
              <a:rPr lang="en-US" dirty="0" smtClean="0">
                <a:solidFill>
                  <a:srgbClr val="000000"/>
                </a:solidFill>
                <a:latin typeface="+mj-lt"/>
              </a:rPr>
              <a:t>) + (</a:t>
            </a:r>
            <a:r>
              <a:rPr lang="en-US" i="1" dirty="0" smtClean="0">
                <a:solidFill>
                  <a:srgbClr val="000000"/>
                </a:solidFill>
                <a:latin typeface="+mj-lt"/>
              </a:rPr>
              <a:t>b</a:t>
            </a:r>
            <a:r>
              <a:rPr lang="en-US" dirty="0" smtClean="0">
                <a:solidFill>
                  <a:srgbClr val="000000"/>
                </a:solidFill>
                <a:latin typeface="+mj-lt"/>
              </a:rPr>
              <a:t> mod </a:t>
            </a:r>
            <a:r>
              <a:rPr lang="en-US" i="1" dirty="0" smtClean="0">
                <a:solidFill>
                  <a:srgbClr val="000000"/>
                </a:solidFill>
                <a:latin typeface="+mj-lt"/>
              </a:rPr>
              <a:t>n</a:t>
            </a:r>
            <a:r>
              <a:rPr lang="en-US" dirty="0" smtClean="0">
                <a:solidFill>
                  <a:srgbClr val="000000"/>
                </a:solidFill>
                <a:latin typeface="+mj-lt"/>
              </a:rPr>
              <a:t>)] mod </a:t>
            </a:r>
            <a:r>
              <a:rPr lang="en-US" i="1" dirty="0" smtClean="0">
                <a:solidFill>
                  <a:srgbClr val="000000"/>
                </a:solidFill>
                <a:latin typeface="+mj-lt"/>
              </a:rPr>
              <a:t>n</a:t>
            </a:r>
            <a:r>
              <a:rPr lang="en-US" dirty="0" smtClean="0">
                <a:solidFill>
                  <a:srgbClr val="000000"/>
                </a:solidFill>
                <a:latin typeface="+mj-lt"/>
              </a:rPr>
              <a:t> = (</a:t>
            </a:r>
            <a:r>
              <a:rPr lang="en-US" i="1" dirty="0" err="1" smtClean="0">
                <a:solidFill>
                  <a:srgbClr val="000000"/>
                </a:solidFill>
                <a:latin typeface="+mj-lt"/>
              </a:rPr>
              <a:t>a</a:t>
            </a:r>
            <a:r>
              <a:rPr lang="en-US" dirty="0" err="1" smtClean="0">
                <a:solidFill>
                  <a:srgbClr val="000000"/>
                </a:solidFill>
                <a:latin typeface="+mj-lt"/>
              </a:rPr>
              <a:t>+</a:t>
            </a:r>
            <a:r>
              <a:rPr lang="en-US" i="1" dirty="0" err="1" smtClean="0">
                <a:solidFill>
                  <a:srgbClr val="000000"/>
                </a:solidFill>
                <a:latin typeface="+mj-lt"/>
              </a:rPr>
              <a:t>b</a:t>
            </a:r>
            <a:r>
              <a:rPr lang="en-US" dirty="0" smtClean="0">
                <a:solidFill>
                  <a:srgbClr val="000000"/>
                </a:solidFill>
                <a:latin typeface="+mj-lt"/>
              </a:rPr>
              <a:t>) mod </a:t>
            </a:r>
            <a:r>
              <a:rPr lang="en-US" i="1" dirty="0" smtClean="0">
                <a:solidFill>
                  <a:srgbClr val="000000"/>
                </a:solidFill>
                <a:latin typeface="+mj-lt"/>
              </a:rPr>
              <a:t>n</a:t>
            </a:r>
          </a:p>
          <a:p>
            <a:pPr marL="0" indent="0">
              <a:buNone/>
            </a:pPr>
            <a:r>
              <a:rPr lang="en-US" i="1" dirty="0">
                <a:solidFill>
                  <a:srgbClr val="000000"/>
                </a:solidFill>
                <a:latin typeface="+mj-lt"/>
              </a:rPr>
              <a:t>	</a:t>
            </a:r>
            <a:r>
              <a:rPr lang="en-US" dirty="0">
                <a:solidFill>
                  <a:srgbClr val="000000"/>
                </a:solidFill>
              </a:rPr>
              <a:t>[(</a:t>
            </a:r>
            <a:r>
              <a:rPr lang="en-US" i="1" dirty="0">
                <a:solidFill>
                  <a:srgbClr val="000000"/>
                </a:solidFill>
              </a:rPr>
              <a:t>a</a:t>
            </a:r>
            <a:r>
              <a:rPr lang="en-US" dirty="0">
                <a:solidFill>
                  <a:srgbClr val="000000"/>
                </a:solidFill>
              </a:rPr>
              <a:t> mod </a:t>
            </a:r>
            <a:r>
              <a:rPr lang="en-US" i="1" dirty="0">
                <a:solidFill>
                  <a:srgbClr val="000000"/>
                </a:solidFill>
              </a:rPr>
              <a:t>n</a:t>
            </a:r>
            <a:r>
              <a:rPr lang="en-US" dirty="0">
                <a:solidFill>
                  <a:srgbClr val="000000"/>
                </a:solidFill>
              </a:rPr>
              <a:t>) </a:t>
            </a:r>
            <a:r>
              <a:rPr lang="en-US" dirty="0" smtClean="0">
                <a:solidFill>
                  <a:srgbClr val="000000"/>
                </a:solidFill>
              </a:rPr>
              <a:t>– </a:t>
            </a:r>
            <a:r>
              <a:rPr lang="en-US" dirty="0">
                <a:solidFill>
                  <a:srgbClr val="000000"/>
                </a:solidFill>
              </a:rPr>
              <a:t>(</a:t>
            </a:r>
            <a:r>
              <a:rPr lang="en-US" i="1" dirty="0">
                <a:solidFill>
                  <a:srgbClr val="000000"/>
                </a:solidFill>
              </a:rPr>
              <a:t>b</a:t>
            </a:r>
            <a:r>
              <a:rPr lang="en-US" dirty="0">
                <a:solidFill>
                  <a:srgbClr val="000000"/>
                </a:solidFill>
              </a:rPr>
              <a:t> mod </a:t>
            </a:r>
            <a:r>
              <a:rPr lang="en-US" i="1" dirty="0">
                <a:solidFill>
                  <a:srgbClr val="000000"/>
                </a:solidFill>
              </a:rPr>
              <a:t>n</a:t>
            </a:r>
            <a:r>
              <a:rPr lang="en-US" dirty="0">
                <a:solidFill>
                  <a:srgbClr val="000000"/>
                </a:solidFill>
              </a:rPr>
              <a:t>)] mod </a:t>
            </a:r>
            <a:r>
              <a:rPr lang="en-US" i="1" dirty="0">
                <a:solidFill>
                  <a:srgbClr val="000000"/>
                </a:solidFill>
              </a:rPr>
              <a:t>n</a:t>
            </a:r>
            <a:r>
              <a:rPr lang="en-US" dirty="0">
                <a:solidFill>
                  <a:srgbClr val="000000"/>
                </a:solidFill>
              </a:rPr>
              <a:t> = (</a:t>
            </a:r>
            <a:r>
              <a:rPr lang="en-US" i="1" dirty="0" smtClean="0">
                <a:solidFill>
                  <a:srgbClr val="000000"/>
                </a:solidFill>
              </a:rPr>
              <a:t>a</a:t>
            </a:r>
            <a:r>
              <a:rPr lang="en-US" dirty="0">
                <a:solidFill>
                  <a:srgbClr val="000000"/>
                </a:solidFill>
              </a:rPr>
              <a:t>–</a:t>
            </a:r>
            <a:r>
              <a:rPr lang="en-US" i="1" dirty="0" smtClean="0">
                <a:solidFill>
                  <a:srgbClr val="000000"/>
                </a:solidFill>
              </a:rPr>
              <a:t>b</a:t>
            </a:r>
            <a:r>
              <a:rPr lang="en-US" dirty="0">
                <a:solidFill>
                  <a:srgbClr val="000000"/>
                </a:solidFill>
              </a:rPr>
              <a:t>) mod </a:t>
            </a:r>
            <a:r>
              <a:rPr lang="en-US" i="1" dirty="0" smtClean="0">
                <a:solidFill>
                  <a:srgbClr val="000000"/>
                </a:solidFill>
              </a:rPr>
              <a:t>n</a:t>
            </a:r>
          </a:p>
          <a:p>
            <a:pPr marL="0" indent="0">
              <a:buNone/>
            </a:pPr>
            <a:r>
              <a:rPr lang="en-US" i="1" dirty="0">
                <a:solidFill>
                  <a:srgbClr val="000000"/>
                </a:solidFill>
                <a:latin typeface="+mj-lt"/>
              </a:rPr>
              <a:t>	</a:t>
            </a:r>
            <a:r>
              <a:rPr lang="en-US" dirty="0">
                <a:solidFill>
                  <a:srgbClr val="000000"/>
                </a:solidFill>
              </a:rPr>
              <a:t>[(</a:t>
            </a:r>
            <a:r>
              <a:rPr lang="en-US" i="1" dirty="0">
                <a:solidFill>
                  <a:srgbClr val="000000"/>
                </a:solidFill>
              </a:rPr>
              <a:t>a</a:t>
            </a:r>
            <a:r>
              <a:rPr lang="en-US" dirty="0">
                <a:solidFill>
                  <a:srgbClr val="000000"/>
                </a:solidFill>
              </a:rPr>
              <a:t> mod </a:t>
            </a:r>
            <a:r>
              <a:rPr lang="en-US" i="1" dirty="0">
                <a:solidFill>
                  <a:srgbClr val="000000"/>
                </a:solidFill>
              </a:rPr>
              <a:t>n</a:t>
            </a:r>
            <a:r>
              <a:rPr lang="en-US" dirty="0">
                <a:solidFill>
                  <a:srgbClr val="000000"/>
                </a:solidFill>
              </a:rPr>
              <a:t>) </a:t>
            </a:r>
            <a:r>
              <a:rPr lang="en-US" dirty="0" smtClean="0">
                <a:solidFill>
                  <a:srgbClr val="000000"/>
                </a:solidFill>
              </a:rPr>
              <a:t>* </a:t>
            </a:r>
            <a:r>
              <a:rPr lang="en-US" dirty="0">
                <a:solidFill>
                  <a:srgbClr val="000000"/>
                </a:solidFill>
              </a:rPr>
              <a:t>(</a:t>
            </a:r>
            <a:r>
              <a:rPr lang="en-US" i="1" dirty="0">
                <a:solidFill>
                  <a:srgbClr val="000000"/>
                </a:solidFill>
              </a:rPr>
              <a:t>b</a:t>
            </a:r>
            <a:r>
              <a:rPr lang="en-US" dirty="0">
                <a:solidFill>
                  <a:srgbClr val="000000"/>
                </a:solidFill>
              </a:rPr>
              <a:t> mod </a:t>
            </a:r>
            <a:r>
              <a:rPr lang="en-US" i="1" dirty="0">
                <a:solidFill>
                  <a:srgbClr val="000000"/>
                </a:solidFill>
              </a:rPr>
              <a:t>n</a:t>
            </a:r>
            <a:r>
              <a:rPr lang="en-US" dirty="0">
                <a:solidFill>
                  <a:srgbClr val="000000"/>
                </a:solidFill>
              </a:rPr>
              <a:t>)] mod </a:t>
            </a:r>
            <a:r>
              <a:rPr lang="en-US" i="1" dirty="0">
                <a:solidFill>
                  <a:srgbClr val="000000"/>
                </a:solidFill>
              </a:rPr>
              <a:t>n</a:t>
            </a:r>
            <a:r>
              <a:rPr lang="en-US" dirty="0">
                <a:solidFill>
                  <a:srgbClr val="000000"/>
                </a:solidFill>
              </a:rPr>
              <a:t> = (</a:t>
            </a:r>
            <a:r>
              <a:rPr lang="en-US" i="1" dirty="0" smtClean="0">
                <a:solidFill>
                  <a:srgbClr val="000000"/>
                </a:solidFill>
              </a:rPr>
              <a:t>a</a:t>
            </a:r>
            <a:r>
              <a:rPr lang="en-US" dirty="0" smtClean="0">
                <a:solidFill>
                  <a:srgbClr val="000000"/>
                </a:solidFill>
              </a:rPr>
              <a:t>*</a:t>
            </a:r>
            <a:r>
              <a:rPr lang="en-US" i="1" dirty="0" smtClean="0">
                <a:solidFill>
                  <a:srgbClr val="000000"/>
                </a:solidFill>
              </a:rPr>
              <a:t>b</a:t>
            </a:r>
            <a:r>
              <a:rPr lang="en-US" dirty="0">
                <a:solidFill>
                  <a:srgbClr val="000000"/>
                </a:solidFill>
              </a:rPr>
              <a:t>) mod </a:t>
            </a:r>
            <a:r>
              <a:rPr lang="en-US" i="1" dirty="0">
                <a:solidFill>
                  <a:srgbClr val="000000"/>
                </a:solidFill>
              </a:rPr>
              <a:t>n</a:t>
            </a:r>
            <a:endParaRPr lang="en-US" i="1" dirty="0" smtClean="0">
              <a:solidFill>
                <a:srgbClr val="000000"/>
              </a:solidFill>
              <a:latin typeface="+mj-lt"/>
            </a:endParaRPr>
          </a:p>
          <a:p>
            <a:pPr marL="347663" indent="-347663"/>
            <a:r>
              <a:rPr lang="en-US" dirty="0" smtClean="0">
                <a:latin typeface="+mj-lt"/>
              </a:rPr>
              <a:t>Consequently,</a:t>
            </a:r>
          </a:p>
          <a:p>
            <a:pPr marL="347663" indent="-347663">
              <a:buNone/>
            </a:pPr>
            <a:r>
              <a:rPr lang="en-US" dirty="0" smtClean="0">
                <a:solidFill>
                  <a:srgbClr val="000000"/>
                </a:solidFill>
                <a:latin typeface="+mj-lt"/>
              </a:rPr>
              <a:t>(</a:t>
            </a:r>
            <a:r>
              <a:rPr lang="en-US" i="1" dirty="0" smtClean="0">
                <a:solidFill>
                  <a:srgbClr val="000000"/>
                </a:solidFill>
                <a:latin typeface="+mj-lt"/>
              </a:rPr>
              <a:t>a</a:t>
            </a:r>
            <a:r>
              <a:rPr lang="en-US" dirty="0" smtClean="0">
                <a:solidFill>
                  <a:srgbClr val="000000"/>
                </a:solidFill>
                <a:latin typeface="+mj-lt"/>
              </a:rPr>
              <a:t> mod </a:t>
            </a:r>
            <a:r>
              <a:rPr lang="en-US" i="1" dirty="0" smtClean="0">
                <a:solidFill>
                  <a:srgbClr val="000000"/>
                </a:solidFill>
                <a:latin typeface="+mj-lt"/>
              </a:rPr>
              <a:t>n</a:t>
            </a:r>
            <a:r>
              <a:rPr lang="en-US" dirty="0" smtClean="0">
                <a:solidFill>
                  <a:srgbClr val="000000"/>
                </a:solidFill>
                <a:latin typeface="+mj-lt"/>
              </a:rPr>
              <a:t>)</a:t>
            </a:r>
            <a:r>
              <a:rPr lang="en-US" i="1" baseline="30000" dirty="0" smtClean="0">
                <a:solidFill>
                  <a:srgbClr val="000000"/>
                </a:solidFill>
                <a:latin typeface="+mj-lt"/>
              </a:rPr>
              <a:t>d</a:t>
            </a:r>
            <a:r>
              <a:rPr lang="en-US" dirty="0" smtClean="0">
                <a:solidFill>
                  <a:srgbClr val="000000"/>
                </a:solidFill>
                <a:latin typeface="+mj-lt"/>
              </a:rPr>
              <a:t> mod </a:t>
            </a:r>
            <a:r>
              <a:rPr lang="en-US" i="1" dirty="0" smtClean="0">
                <a:solidFill>
                  <a:srgbClr val="000000"/>
                </a:solidFill>
                <a:latin typeface="+mj-lt"/>
              </a:rPr>
              <a:t>n</a:t>
            </a:r>
            <a:r>
              <a:rPr lang="en-US" dirty="0" smtClean="0">
                <a:solidFill>
                  <a:srgbClr val="000000"/>
                </a:solidFill>
                <a:latin typeface="+mj-lt"/>
              </a:rPr>
              <a:t> = </a:t>
            </a:r>
            <a:r>
              <a:rPr lang="en-US" i="1" dirty="0" smtClean="0">
                <a:solidFill>
                  <a:srgbClr val="000000"/>
                </a:solidFill>
                <a:latin typeface="+mj-lt"/>
              </a:rPr>
              <a:t>a</a:t>
            </a:r>
            <a:r>
              <a:rPr lang="en-US" i="1" baseline="30000" dirty="0" smtClean="0">
                <a:solidFill>
                  <a:srgbClr val="000000"/>
                </a:solidFill>
                <a:latin typeface="+mj-lt"/>
              </a:rPr>
              <a:t>d</a:t>
            </a:r>
            <a:r>
              <a:rPr lang="en-US" dirty="0" smtClean="0">
                <a:solidFill>
                  <a:srgbClr val="000000"/>
                </a:solidFill>
                <a:latin typeface="+mj-lt"/>
              </a:rPr>
              <a:t> mod </a:t>
            </a:r>
            <a:r>
              <a:rPr lang="en-US" i="1" dirty="0" smtClean="0">
                <a:solidFill>
                  <a:srgbClr val="000000"/>
                </a:solidFill>
                <a:latin typeface="+mj-lt"/>
              </a:rPr>
              <a:t>n </a:t>
            </a:r>
          </a:p>
          <a:p>
            <a:pPr marL="347663" indent="-347663">
              <a:buNone/>
            </a:pPr>
            <a:r>
              <a:rPr lang="en-US" i="1" dirty="0" smtClean="0">
                <a:solidFill>
                  <a:srgbClr val="000000"/>
                </a:solidFill>
                <a:latin typeface="+mj-lt"/>
              </a:rPr>
              <a:t>				</a:t>
            </a:r>
            <a:r>
              <a:rPr lang="en-US" dirty="0" smtClean="0">
                <a:solidFill>
                  <a:srgbClr val="000000"/>
                </a:solidFill>
                <a:latin typeface="+mj-lt"/>
              </a:rPr>
              <a:t>= [(</a:t>
            </a:r>
            <a:r>
              <a:rPr lang="en-US" i="1" dirty="0" smtClean="0">
                <a:solidFill>
                  <a:srgbClr val="000000"/>
                </a:solidFill>
                <a:latin typeface="+mj-lt"/>
              </a:rPr>
              <a:t>a</a:t>
            </a:r>
            <a:r>
              <a:rPr lang="en-US" dirty="0" smtClean="0">
                <a:solidFill>
                  <a:srgbClr val="000000"/>
                </a:solidFill>
                <a:latin typeface="+mj-lt"/>
              </a:rPr>
              <a:t> mod </a:t>
            </a:r>
            <a:r>
              <a:rPr lang="en-US" i="1" dirty="0" smtClean="0">
                <a:solidFill>
                  <a:srgbClr val="000000"/>
                </a:solidFill>
                <a:latin typeface="+mj-lt"/>
              </a:rPr>
              <a:t>n</a:t>
            </a:r>
            <a:r>
              <a:rPr lang="en-US" dirty="0" smtClean="0">
                <a:solidFill>
                  <a:srgbClr val="000000"/>
                </a:solidFill>
                <a:latin typeface="+mj-lt"/>
              </a:rPr>
              <a:t>)</a:t>
            </a:r>
            <a:r>
              <a:rPr lang="en-US" i="1" baseline="30000" dirty="0" smtClean="0">
                <a:solidFill>
                  <a:srgbClr val="000000"/>
                </a:solidFill>
                <a:latin typeface="+mj-lt"/>
              </a:rPr>
              <a:t>l</a:t>
            </a:r>
            <a:r>
              <a:rPr lang="en-US" dirty="0" smtClean="0">
                <a:solidFill>
                  <a:srgbClr val="000000"/>
                </a:solidFill>
                <a:latin typeface="+mj-lt"/>
              </a:rPr>
              <a:t> mod </a:t>
            </a:r>
            <a:r>
              <a:rPr lang="en-US" i="1" dirty="0" smtClean="0">
                <a:solidFill>
                  <a:srgbClr val="000000"/>
                </a:solidFill>
                <a:latin typeface="+mj-lt"/>
              </a:rPr>
              <a:t>n</a:t>
            </a:r>
            <a:r>
              <a:rPr lang="en-US" dirty="0" smtClean="0">
                <a:solidFill>
                  <a:srgbClr val="000000"/>
                </a:solidFill>
                <a:latin typeface="+mj-lt"/>
              </a:rPr>
              <a:t>]*         					   </a:t>
            </a:r>
            <a:r>
              <a:rPr lang="en-US" dirty="0" smtClean="0">
                <a:solidFill>
                  <a:srgbClr val="000000"/>
                </a:solidFill>
              </a:rPr>
              <a:t>[(</a:t>
            </a:r>
            <a:r>
              <a:rPr lang="en-US" i="1" dirty="0" smtClean="0">
                <a:solidFill>
                  <a:srgbClr val="000000"/>
                </a:solidFill>
              </a:rPr>
              <a:t>a</a:t>
            </a:r>
            <a:r>
              <a:rPr lang="en-US" dirty="0" smtClean="0">
                <a:solidFill>
                  <a:srgbClr val="000000"/>
                </a:solidFill>
              </a:rPr>
              <a:t> mod </a:t>
            </a:r>
            <a:r>
              <a:rPr lang="en-US" i="1" dirty="0" smtClean="0">
                <a:solidFill>
                  <a:srgbClr val="000000"/>
                </a:solidFill>
              </a:rPr>
              <a:t>n</a:t>
            </a:r>
            <a:r>
              <a:rPr lang="en-US" dirty="0" smtClean="0">
                <a:solidFill>
                  <a:srgbClr val="000000"/>
                </a:solidFill>
              </a:rPr>
              <a:t>)</a:t>
            </a:r>
            <a:r>
              <a:rPr lang="en-US" i="1" baseline="30000" dirty="0" smtClean="0">
                <a:solidFill>
                  <a:srgbClr val="000000"/>
                </a:solidFill>
              </a:rPr>
              <a:t>d-l</a:t>
            </a:r>
            <a:r>
              <a:rPr lang="en-US" dirty="0" smtClean="0">
                <a:solidFill>
                  <a:srgbClr val="000000"/>
                </a:solidFill>
              </a:rPr>
              <a:t> mod </a:t>
            </a:r>
            <a:r>
              <a:rPr lang="en-US" i="1" dirty="0" smtClean="0">
                <a:solidFill>
                  <a:srgbClr val="000000"/>
                </a:solidFill>
              </a:rPr>
              <a:t>n</a:t>
            </a:r>
            <a:r>
              <a:rPr lang="en-US" dirty="0" smtClean="0">
                <a:solidFill>
                  <a:srgbClr val="000000"/>
                </a:solidFill>
              </a:rPr>
              <a:t>] mod </a:t>
            </a:r>
            <a:r>
              <a:rPr lang="en-US" i="1" dirty="0" smtClean="0">
                <a:solidFill>
                  <a:srgbClr val="000000"/>
                </a:solidFill>
              </a:rPr>
              <a:t>n</a:t>
            </a:r>
            <a:endParaRPr lang="en-US" i="1" dirty="0" smtClean="0">
              <a:solidFill>
                <a:srgbClr val="000000"/>
              </a:solidFill>
              <a:latin typeface="+mj-lt"/>
            </a:endParaRPr>
          </a:p>
          <a:p>
            <a:pPr marL="347663" indent="-347663">
              <a:lnSpc>
                <a:spcPct val="110000"/>
              </a:lnSpc>
            </a:pPr>
            <a:r>
              <a:rPr lang="en-US" dirty="0" smtClean="0">
                <a:latin typeface="+mj-lt"/>
              </a:rPr>
              <a:t>Example</a:t>
            </a:r>
            <a:r>
              <a:rPr lang="en-US" dirty="0">
                <a:latin typeface="+mj-lt"/>
              </a:rPr>
              <a:t>: </a:t>
            </a:r>
            <a:r>
              <a:rPr lang="en-US" i="1" dirty="0" smtClean="0">
                <a:latin typeface="+mj-lt"/>
              </a:rPr>
              <a:t>a</a:t>
            </a:r>
            <a:r>
              <a:rPr lang="en-US" dirty="0" smtClean="0">
                <a:latin typeface="+mj-lt"/>
              </a:rPr>
              <a:t>=14, </a:t>
            </a:r>
            <a:r>
              <a:rPr lang="en-US" i="1" dirty="0">
                <a:latin typeface="+mj-lt"/>
              </a:rPr>
              <a:t>n</a:t>
            </a:r>
            <a:r>
              <a:rPr lang="en-US" dirty="0">
                <a:latin typeface="+mj-lt"/>
              </a:rPr>
              <a:t>=10, </a:t>
            </a:r>
            <a:r>
              <a:rPr lang="en-US" i="1" dirty="0">
                <a:latin typeface="+mj-lt"/>
              </a:rPr>
              <a:t>d</a:t>
            </a:r>
            <a:r>
              <a:rPr lang="en-US" dirty="0" smtClean="0">
                <a:latin typeface="+mj-lt"/>
              </a:rPr>
              <a:t>=3:</a:t>
            </a:r>
            <a:r>
              <a:rPr lang="en-US" dirty="0">
                <a:latin typeface="+mj-lt"/>
              </a:rPr>
              <a:t/>
            </a:r>
            <a:br>
              <a:rPr lang="en-US" dirty="0">
                <a:latin typeface="+mj-lt"/>
              </a:rPr>
            </a:br>
            <a:r>
              <a:rPr lang="en-US" dirty="0" smtClean="0">
                <a:latin typeface="+mj-lt"/>
              </a:rPr>
              <a:t>(</a:t>
            </a:r>
            <a:r>
              <a:rPr lang="en-US" i="1" dirty="0" smtClean="0">
                <a:latin typeface="+mj-lt"/>
              </a:rPr>
              <a:t>a</a:t>
            </a:r>
            <a:r>
              <a:rPr lang="en-US" dirty="0" smtClean="0">
                <a:latin typeface="+mj-lt"/>
              </a:rPr>
              <a:t> </a:t>
            </a:r>
            <a:r>
              <a:rPr lang="en-US" dirty="0">
                <a:latin typeface="+mj-lt"/>
              </a:rPr>
              <a:t>mod </a:t>
            </a:r>
            <a:r>
              <a:rPr lang="en-US" i="1" dirty="0">
                <a:latin typeface="+mj-lt"/>
              </a:rPr>
              <a:t>n</a:t>
            </a:r>
            <a:r>
              <a:rPr lang="en-US" dirty="0">
                <a:latin typeface="+mj-lt"/>
              </a:rPr>
              <a:t>)</a:t>
            </a:r>
            <a:r>
              <a:rPr lang="en-US" i="1" baseline="30000" dirty="0">
                <a:latin typeface="+mj-lt"/>
              </a:rPr>
              <a:t>d</a:t>
            </a:r>
            <a:r>
              <a:rPr lang="en-US" dirty="0">
                <a:latin typeface="+mj-lt"/>
              </a:rPr>
              <a:t> mod </a:t>
            </a:r>
            <a:r>
              <a:rPr lang="en-US" i="1" dirty="0" smtClean="0">
                <a:latin typeface="+mj-lt"/>
              </a:rPr>
              <a:t>n</a:t>
            </a:r>
            <a:r>
              <a:rPr lang="en-US" dirty="0" smtClean="0">
                <a:latin typeface="+mj-lt"/>
              </a:rPr>
              <a:t> </a:t>
            </a:r>
            <a:r>
              <a:rPr lang="en-US" dirty="0">
                <a:latin typeface="+mj-lt"/>
              </a:rPr>
              <a:t>= </a:t>
            </a:r>
            <a:r>
              <a:rPr lang="en-US" dirty="0" smtClean="0">
                <a:latin typeface="+mj-lt"/>
              </a:rPr>
              <a:t>(14 </a:t>
            </a:r>
            <a:r>
              <a:rPr lang="en-US" dirty="0">
                <a:latin typeface="+mj-lt"/>
              </a:rPr>
              <a:t>mod </a:t>
            </a:r>
            <a:r>
              <a:rPr lang="en-US" dirty="0" smtClean="0">
                <a:latin typeface="+mj-lt"/>
              </a:rPr>
              <a:t>10)</a:t>
            </a:r>
            <a:r>
              <a:rPr lang="en-US" baseline="30000" dirty="0" smtClean="0">
                <a:latin typeface="+mj-lt"/>
              </a:rPr>
              <a:t>3</a:t>
            </a:r>
            <a:r>
              <a:rPr lang="en-US" dirty="0" smtClean="0">
                <a:latin typeface="+mj-lt"/>
              </a:rPr>
              <a:t> mod 10 </a:t>
            </a:r>
          </a:p>
          <a:p>
            <a:pPr marL="0" indent="0">
              <a:lnSpc>
                <a:spcPct val="110000"/>
              </a:lnSpc>
              <a:buNone/>
            </a:pPr>
            <a:r>
              <a:rPr lang="en-US" dirty="0" smtClean="0">
                <a:latin typeface="+mj-lt"/>
              </a:rPr>
              <a:t>                             = 4</a:t>
            </a:r>
            <a:r>
              <a:rPr lang="en-US" baseline="30000" dirty="0" smtClean="0">
                <a:latin typeface="+mj-lt"/>
              </a:rPr>
              <a:t>3</a:t>
            </a:r>
            <a:r>
              <a:rPr lang="en-US" dirty="0" smtClean="0">
                <a:latin typeface="+mj-lt"/>
              </a:rPr>
              <a:t> mod 10 </a:t>
            </a:r>
            <a:br>
              <a:rPr lang="en-US" dirty="0" smtClean="0">
                <a:latin typeface="+mj-lt"/>
              </a:rPr>
            </a:br>
            <a:r>
              <a:rPr lang="en-US" dirty="0" smtClean="0">
                <a:latin typeface="+mj-lt"/>
              </a:rPr>
              <a:t>			  </a:t>
            </a:r>
            <a:r>
              <a:rPr lang="en-US" sz="1800" dirty="0" smtClean="0">
                <a:latin typeface="+mj-lt"/>
              </a:rPr>
              <a:t>  </a:t>
            </a:r>
            <a:r>
              <a:rPr lang="en-US" dirty="0" smtClean="0">
                <a:latin typeface="+mj-lt"/>
              </a:rPr>
              <a:t>= 64 mod 10 = 4</a:t>
            </a:r>
            <a:r>
              <a:rPr lang="en-US" dirty="0">
                <a:latin typeface="+mj-lt"/>
              </a:rPr>
              <a:t/>
            </a:r>
            <a:br>
              <a:rPr lang="en-US" dirty="0">
                <a:latin typeface="+mj-lt"/>
              </a:rPr>
            </a:br>
            <a:r>
              <a:rPr lang="en-US" dirty="0" smtClean="0">
                <a:latin typeface="+mj-lt"/>
              </a:rPr>
              <a:t>		</a:t>
            </a:r>
            <a:r>
              <a:rPr lang="en-US" sz="2800" dirty="0" smtClean="0">
                <a:latin typeface="+mj-lt"/>
              </a:rPr>
              <a:t>	</a:t>
            </a:r>
            <a:r>
              <a:rPr lang="en-US" i="1" dirty="0" smtClean="0">
                <a:latin typeface="+mj-lt"/>
              </a:rPr>
              <a:t>a</a:t>
            </a:r>
            <a:r>
              <a:rPr lang="en-US" i="1" baseline="30000" dirty="0" smtClean="0">
                <a:latin typeface="+mj-lt"/>
              </a:rPr>
              <a:t>d</a:t>
            </a:r>
            <a:r>
              <a:rPr lang="en-US" sz="1800" dirty="0" smtClean="0">
                <a:latin typeface="+mj-lt"/>
              </a:rPr>
              <a:t> </a:t>
            </a:r>
            <a:r>
              <a:rPr lang="en-US" dirty="0">
                <a:latin typeface="+mj-lt"/>
              </a:rPr>
              <a:t>= </a:t>
            </a:r>
            <a:r>
              <a:rPr lang="en-US" dirty="0" smtClean="0">
                <a:latin typeface="+mj-lt"/>
              </a:rPr>
              <a:t>14</a:t>
            </a:r>
            <a:r>
              <a:rPr lang="en-US" baseline="30000" dirty="0" smtClean="0">
                <a:latin typeface="+mj-lt"/>
              </a:rPr>
              <a:t>3</a:t>
            </a:r>
            <a:r>
              <a:rPr lang="en-US" dirty="0" smtClean="0">
                <a:latin typeface="+mj-lt"/>
              </a:rPr>
              <a:t> </a:t>
            </a:r>
            <a:r>
              <a:rPr lang="en-US" dirty="0">
                <a:latin typeface="+mj-lt"/>
              </a:rPr>
              <a:t>= </a:t>
            </a:r>
            <a:r>
              <a:rPr lang="en-US" dirty="0" smtClean="0">
                <a:latin typeface="+mj-lt"/>
              </a:rPr>
              <a:t>2744   </a:t>
            </a:r>
            <a:r>
              <a:rPr lang="en-US" i="1" dirty="0" smtClean="0">
                <a:latin typeface="+mj-lt"/>
              </a:rPr>
              <a:t>a</a:t>
            </a:r>
            <a:r>
              <a:rPr lang="en-US" i="1" baseline="30000" dirty="0" smtClean="0">
                <a:latin typeface="+mj-lt"/>
              </a:rPr>
              <a:t>d</a:t>
            </a:r>
            <a:r>
              <a:rPr lang="en-US" dirty="0" smtClean="0">
                <a:latin typeface="+mj-lt"/>
              </a:rPr>
              <a:t> </a:t>
            </a:r>
            <a:r>
              <a:rPr lang="en-US" dirty="0">
                <a:latin typeface="+mj-lt"/>
              </a:rPr>
              <a:t>mod 10 </a:t>
            </a:r>
            <a:r>
              <a:rPr lang="en-US" dirty="0" smtClean="0">
                <a:latin typeface="+mj-lt"/>
              </a:rPr>
              <a:t>= 4</a:t>
            </a:r>
            <a:endParaRPr lang="en-US" dirty="0">
              <a:latin typeface="+mj-lt"/>
            </a:endParaRPr>
          </a:p>
        </p:txBody>
      </p:sp>
      <p:sp>
        <p:nvSpPr>
          <p:cNvPr id="2" name="Slide Number Placeholder 1"/>
          <p:cNvSpPr>
            <a:spLocks noGrp="1"/>
          </p:cNvSpPr>
          <p:nvPr>
            <p:ph type="sldNum" sz="quarter" idx="10"/>
          </p:nvPr>
        </p:nvSpPr>
        <p:spPr/>
        <p:txBody>
          <a:bodyPr/>
          <a:lstStyle/>
          <a:p>
            <a:fld id="{0783864D-491B-0D48-9494-9F5AD408C5EE}"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dirty="0" smtClean="0">
                <a:latin typeface="+mn-lt"/>
              </a:rPr>
              <a:t>Creating an RSA Key Pair</a:t>
            </a:r>
            <a:endParaRPr lang="en-US" dirty="0">
              <a:latin typeface="+mn-lt"/>
            </a:endParaRPr>
          </a:p>
        </p:txBody>
      </p:sp>
      <p:sp>
        <p:nvSpPr>
          <p:cNvPr id="6" name="Content Placeholder 5"/>
          <p:cNvSpPr>
            <a:spLocks noGrp="1"/>
          </p:cNvSpPr>
          <p:nvPr>
            <p:ph idx="1"/>
          </p:nvPr>
        </p:nvSpPr>
        <p:spPr>
          <a:xfrm>
            <a:off x="14288" y="1479034"/>
            <a:ext cx="10044112" cy="6293367"/>
          </a:xfrm>
        </p:spPr>
        <p:txBody>
          <a:bodyPr>
            <a:normAutofit fontScale="70000" lnSpcReduction="20000"/>
          </a:bodyPr>
          <a:lstStyle/>
          <a:p>
            <a:pPr marL="365760" indent="-365760">
              <a:lnSpc>
                <a:spcPct val="120000"/>
              </a:lnSpc>
              <a:spcBef>
                <a:spcPts val="600"/>
              </a:spcBef>
              <a:buFont typeface="+mj-lt"/>
              <a:buAutoNum type="arabicPeriod"/>
            </a:pPr>
            <a:r>
              <a:rPr lang="en-US" sz="2800" dirty="0" smtClean="0"/>
              <a:t>Choose two large prime numbers </a:t>
            </a:r>
            <a:r>
              <a:rPr lang="en-US" sz="2800" i="1" dirty="0" smtClean="0"/>
              <a:t>p, q </a:t>
            </a:r>
            <a:r>
              <a:rPr lang="en-US" sz="2800" dirty="0" smtClean="0"/>
              <a:t>(say, 1024 bits long) and compute </a:t>
            </a:r>
            <a:r>
              <a:rPr lang="en-US" sz="2800" i="1" dirty="0" smtClean="0"/>
              <a:t>n</a:t>
            </a:r>
            <a:r>
              <a:rPr lang="en-US" sz="2800" dirty="0" smtClean="0"/>
              <a:t>=</a:t>
            </a:r>
            <a:r>
              <a:rPr lang="en-US" sz="2800" i="1" dirty="0" err="1" smtClean="0"/>
              <a:t>pq</a:t>
            </a:r>
            <a:endParaRPr lang="en-US" sz="2800" i="1" dirty="0" smtClean="0"/>
          </a:p>
          <a:p>
            <a:pPr marL="365760" indent="-365760">
              <a:lnSpc>
                <a:spcPct val="120000"/>
              </a:lnSpc>
              <a:spcBef>
                <a:spcPts val="600"/>
              </a:spcBef>
              <a:buFont typeface="+mj-lt"/>
              <a:buAutoNum type="arabicPeriod"/>
            </a:pPr>
            <a:r>
              <a:rPr lang="en-US" sz="2800" dirty="0" smtClean="0"/>
              <a:t>Choose a number </a:t>
            </a:r>
            <a:r>
              <a:rPr lang="en-US" sz="2800" i="1" dirty="0" smtClean="0"/>
              <a:t>e</a:t>
            </a:r>
            <a:r>
              <a:rPr lang="en-US" sz="2800" dirty="0" smtClean="0"/>
              <a:t>&lt;</a:t>
            </a:r>
            <a:r>
              <a:rPr lang="en-US" sz="2800" dirty="0" smtClean="0">
                <a:solidFill>
                  <a:srgbClr val="000000"/>
                </a:solidFill>
                <a:ea typeface="ＭＳ Ｐゴシック" charset="-128"/>
              </a:rPr>
              <a:t>(</a:t>
            </a:r>
            <a:r>
              <a:rPr lang="en-US" sz="2800" i="1" dirty="0" smtClean="0">
                <a:solidFill>
                  <a:srgbClr val="000000"/>
                </a:solidFill>
                <a:ea typeface="ＭＳ Ｐゴシック" charset="-128"/>
              </a:rPr>
              <a:t>p</a:t>
            </a:r>
            <a:r>
              <a:rPr lang="en-US" sz="2800" dirty="0" smtClean="0">
                <a:solidFill>
                  <a:srgbClr val="000000"/>
                </a:solidFill>
                <a:ea typeface="ＭＳ Ｐゴシック" charset="-128"/>
              </a:rPr>
              <a:t>–1)(</a:t>
            </a:r>
            <a:r>
              <a:rPr lang="en-US" sz="2800" i="1" dirty="0" smtClean="0">
                <a:solidFill>
                  <a:srgbClr val="000000"/>
                </a:solidFill>
                <a:ea typeface="ＭＳ Ｐゴシック" charset="-128"/>
              </a:rPr>
              <a:t>q</a:t>
            </a:r>
            <a:r>
              <a:rPr lang="en-US" sz="2800" dirty="0" smtClean="0">
                <a:solidFill>
                  <a:srgbClr val="000000"/>
                </a:solidFill>
                <a:ea typeface="ＭＳ Ｐゴシック" charset="-128"/>
              </a:rPr>
              <a:t>–1)</a:t>
            </a:r>
            <a:r>
              <a:rPr lang="en-US" sz="2800" dirty="0" smtClean="0"/>
              <a:t> with no common factor &gt;1 with </a:t>
            </a:r>
            <a:r>
              <a:rPr lang="en-US" sz="2800" dirty="0" smtClean="0">
                <a:solidFill>
                  <a:srgbClr val="000000"/>
                </a:solidFill>
                <a:ea typeface="ＭＳ Ｐゴシック" charset="-128"/>
              </a:rPr>
              <a:t>(</a:t>
            </a:r>
            <a:r>
              <a:rPr lang="en-US" sz="2800" i="1" dirty="0" smtClean="0">
                <a:solidFill>
                  <a:srgbClr val="000000"/>
                </a:solidFill>
                <a:ea typeface="ＭＳ Ｐゴシック" charset="-128"/>
              </a:rPr>
              <a:t>p</a:t>
            </a:r>
            <a:r>
              <a:rPr lang="en-US" sz="2800" dirty="0" smtClean="0">
                <a:solidFill>
                  <a:srgbClr val="000000"/>
                </a:solidFill>
                <a:ea typeface="ＭＳ Ｐゴシック" charset="-128"/>
              </a:rPr>
              <a:t>–1)(</a:t>
            </a:r>
            <a:r>
              <a:rPr lang="en-US" sz="2800" i="1" dirty="0" smtClean="0">
                <a:solidFill>
                  <a:srgbClr val="000000"/>
                </a:solidFill>
                <a:ea typeface="ＭＳ Ｐゴシック" charset="-128"/>
              </a:rPr>
              <a:t>q</a:t>
            </a:r>
            <a:r>
              <a:rPr lang="en-US" sz="2800" dirty="0" smtClean="0">
                <a:solidFill>
                  <a:srgbClr val="000000"/>
                </a:solidFill>
                <a:ea typeface="ＭＳ Ｐゴシック" charset="-128"/>
              </a:rPr>
              <a:t>–1), </a:t>
            </a:r>
            <a:r>
              <a:rPr lang="en-US" sz="2800" i="1" dirty="0" smtClean="0">
                <a:solidFill>
                  <a:srgbClr val="000000"/>
                </a:solidFill>
                <a:ea typeface="ＭＳ Ｐゴシック" charset="-128"/>
              </a:rPr>
              <a:t>i.e.,</a:t>
            </a:r>
            <a:r>
              <a:rPr lang="en-US" sz="2800" i="1" dirty="0" smtClean="0"/>
              <a:t> e</a:t>
            </a:r>
            <a:r>
              <a:rPr lang="en-US" sz="2800" dirty="0" smtClean="0"/>
              <a:t> and </a:t>
            </a:r>
            <a:r>
              <a:rPr lang="en-US" sz="2800" dirty="0" smtClean="0">
                <a:solidFill>
                  <a:srgbClr val="000000"/>
                </a:solidFill>
                <a:ea typeface="ＭＳ Ｐゴシック" charset="-128"/>
              </a:rPr>
              <a:t>(</a:t>
            </a:r>
            <a:r>
              <a:rPr lang="en-US" sz="2800" i="1" dirty="0" smtClean="0">
                <a:solidFill>
                  <a:srgbClr val="000000"/>
                </a:solidFill>
                <a:ea typeface="ＭＳ Ｐゴシック" charset="-128"/>
              </a:rPr>
              <a:t>p</a:t>
            </a:r>
            <a:r>
              <a:rPr lang="en-US" sz="2800" dirty="0" smtClean="0">
                <a:solidFill>
                  <a:srgbClr val="000000"/>
                </a:solidFill>
                <a:ea typeface="ＭＳ Ｐゴシック" charset="-128"/>
              </a:rPr>
              <a:t>–1)(</a:t>
            </a:r>
            <a:r>
              <a:rPr lang="en-US" sz="2800" i="1" dirty="0" smtClean="0">
                <a:solidFill>
                  <a:srgbClr val="000000"/>
                </a:solidFill>
                <a:ea typeface="ＭＳ Ｐゴシック" charset="-128"/>
              </a:rPr>
              <a:t>q</a:t>
            </a:r>
            <a:r>
              <a:rPr lang="en-US" sz="2800" dirty="0" smtClean="0">
                <a:solidFill>
                  <a:srgbClr val="000000"/>
                </a:solidFill>
                <a:ea typeface="ＭＳ Ｐゴシック" charset="-128"/>
              </a:rPr>
              <a:t>–1)</a:t>
            </a:r>
            <a:r>
              <a:rPr lang="en-US" sz="2800" dirty="0" smtClean="0"/>
              <a:t> are </a:t>
            </a:r>
            <a:r>
              <a:rPr lang="en-US" sz="2800" b="1" i="1" dirty="0" smtClean="0"/>
              <a:t>relatively prime</a:t>
            </a:r>
            <a:endParaRPr lang="en-US" sz="2800" b="1" dirty="0" smtClean="0"/>
          </a:p>
          <a:p>
            <a:pPr marL="365760" indent="-365760">
              <a:lnSpc>
                <a:spcPct val="120000"/>
              </a:lnSpc>
              <a:spcBef>
                <a:spcPts val="600"/>
              </a:spcBef>
              <a:buFont typeface="+mj-lt"/>
              <a:buAutoNum type="arabicPeriod"/>
            </a:pPr>
            <a:r>
              <a:rPr lang="en-US" sz="2800" dirty="0" smtClean="0"/>
              <a:t>Choose a number </a:t>
            </a:r>
            <a:r>
              <a:rPr lang="en-US" sz="2800" i="1" dirty="0" smtClean="0"/>
              <a:t>d</a:t>
            </a:r>
            <a:r>
              <a:rPr lang="en-US" sz="2800" dirty="0" smtClean="0"/>
              <a:t> such that </a:t>
            </a:r>
            <a:r>
              <a:rPr lang="en-US" sz="2800" i="1" dirty="0" smtClean="0"/>
              <a:t>ed–</a:t>
            </a:r>
            <a:r>
              <a:rPr lang="en-US" sz="2800" dirty="0" smtClean="0"/>
              <a:t>1</a:t>
            </a:r>
            <a:r>
              <a:rPr lang="en-US" sz="2800" i="1" dirty="0" smtClean="0"/>
              <a:t> </a:t>
            </a:r>
            <a:r>
              <a:rPr lang="en-US" sz="2800" dirty="0" smtClean="0"/>
              <a:t>is a multiple of</a:t>
            </a:r>
            <a:br>
              <a:rPr lang="en-US" sz="2800" dirty="0" smtClean="0"/>
            </a:br>
            <a:r>
              <a:rPr lang="en-US" sz="2800" dirty="0" smtClean="0">
                <a:solidFill>
                  <a:srgbClr val="000000"/>
                </a:solidFill>
                <a:ea typeface="ＭＳ Ｐゴシック" charset="-128"/>
              </a:rPr>
              <a:t>(</a:t>
            </a:r>
            <a:r>
              <a:rPr lang="en-US" sz="2800" i="1" dirty="0" smtClean="0">
                <a:solidFill>
                  <a:srgbClr val="000000"/>
                </a:solidFill>
                <a:ea typeface="ＭＳ Ｐゴシック" charset="-128"/>
              </a:rPr>
              <a:t>p</a:t>
            </a:r>
            <a:r>
              <a:rPr lang="en-US" sz="2800" dirty="0" smtClean="0">
                <a:solidFill>
                  <a:srgbClr val="000000"/>
                </a:solidFill>
                <a:ea typeface="ＭＳ Ｐゴシック" charset="-128"/>
              </a:rPr>
              <a:t>–1)(</a:t>
            </a:r>
            <a:r>
              <a:rPr lang="en-US" sz="2800" i="1" dirty="0" smtClean="0">
                <a:solidFill>
                  <a:srgbClr val="000000"/>
                </a:solidFill>
                <a:ea typeface="ＭＳ Ｐゴシック" charset="-128"/>
              </a:rPr>
              <a:t>q</a:t>
            </a:r>
            <a:r>
              <a:rPr lang="en-US" sz="2800" dirty="0" smtClean="0">
                <a:solidFill>
                  <a:srgbClr val="000000"/>
                </a:solidFill>
                <a:ea typeface="ＭＳ Ｐゴシック" charset="-128"/>
              </a:rPr>
              <a:t>–1)</a:t>
            </a:r>
            <a:r>
              <a:rPr lang="en-US" sz="2800" dirty="0" smtClean="0"/>
              <a:t> – equivalently, </a:t>
            </a:r>
            <a:r>
              <a:rPr lang="en-US" sz="2800" i="1" dirty="0" smtClean="0"/>
              <a:t>d</a:t>
            </a:r>
            <a:r>
              <a:rPr lang="en-US" sz="2800" dirty="0" smtClean="0"/>
              <a:t> = (</a:t>
            </a:r>
            <a:r>
              <a:rPr lang="en-US" sz="2800" i="1" dirty="0" smtClean="0"/>
              <a:t>k</a:t>
            </a:r>
            <a:r>
              <a:rPr lang="en-US" sz="2800" dirty="0" smtClean="0">
                <a:solidFill>
                  <a:srgbClr val="000000"/>
                </a:solidFill>
                <a:ea typeface="ＭＳ Ｐゴシック" charset="-128"/>
              </a:rPr>
              <a:t>(</a:t>
            </a:r>
            <a:r>
              <a:rPr lang="en-US" sz="2800" i="1" dirty="0" smtClean="0">
                <a:solidFill>
                  <a:srgbClr val="000000"/>
                </a:solidFill>
                <a:ea typeface="ＭＳ Ｐゴシック" charset="-128"/>
              </a:rPr>
              <a:t>p</a:t>
            </a:r>
            <a:r>
              <a:rPr lang="en-US" sz="2800" dirty="0" smtClean="0">
                <a:solidFill>
                  <a:srgbClr val="000000"/>
                </a:solidFill>
                <a:ea typeface="ＭＳ Ｐゴシック" charset="-128"/>
              </a:rPr>
              <a:t>–1)(</a:t>
            </a:r>
            <a:r>
              <a:rPr lang="en-US" sz="2800" i="1" dirty="0" smtClean="0">
                <a:solidFill>
                  <a:srgbClr val="000000"/>
                </a:solidFill>
                <a:ea typeface="ＭＳ Ｐゴシック" charset="-128"/>
              </a:rPr>
              <a:t>q</a:t>
            </a:r>
            <a:r>
              <a:rPr lang="en-US" sz="2800" dirty="0" smtClean="0">
                <a:solidFill>
                  <a:srgbClr val="000000"/>
                </a:solidFill>
                <a:ea typeface="ＭＳ Ｐゴシック" charset="-128"/>
              </a:rPr>
              <a:t>–1)+1)/</a:t>
            </a:r>
            <a:r>
              <a:rPr lang="en-US" sz="2800" i="1" dirty="0" smtClean="0">
                <a:solidFill>
                  <a:srgbClr val="000000"/>
                </a:solidFill>
                <a:ea typeface="ＭＳ Ｐゴシック" charset="-128"/>
              </a:rPr>
              <a:t>e</a:t>
            </a:r>
            <a:r>
              <a:rPr lang="en-US" sz="2800" dirty="0" smtClean="0"/>
              <a:t> for some positive integer </a:t>
            </a:r>
            <a:r>
              <a:rPr lang="en-US" sz="2800" i="1" dirty="0" smtClean="0"/>
              <a:t>k</a:t>
            </a:r>
            <a:endParaRPr lang="en-US" sz="2800" dirty="0" smtClean="0"/>
          </a:p>
          <a:p>
            <a:pPr marL="365760" indent="-365760">
              <a:lnSpc>
                <a:spcPct val="120000"/>
              </a:lnSpc>
              <a:spcBef>
                <a:spcPts val="600"/>
              </a:spcBef>
              <a:buFont typeface="+mj-lt"/>
              <a:buAutoNum type="arabicPeriod"/>
            </a:pPr>
            <a:r>
              <a:rPr lang="en-US" sz="2800" dirty="0" smtClean="0"/>
              <a:t>Public key </a:t>
            </a:r>
            <a:r>
              <a:rPr lang="en-US" sz="2800" i="1" dirty="0" smtClean="0"/>
              <a:t>K</a:t>
            </a:r>
            <a:r>
              <a:rPr lang="en-US" sz="2800" i="1" baseline="-25000" dirty="0" smtClean="0"/>
              <a:t>+</a:t>
            </a:r>
            <a:r>
              <a:rPr lang="en-US" sz="2800" dirty="0" smtClean="0"/>
              <a:t>=(</a:t>
            </a:r>
            <a:r>
              <a:rPr lang="en-US" sz="2800" i="1" dirty="0" err="1" smtClean="0"/>
              <a:t>n</a:t>
            </a:r>
            <a:r>
              <a:rPr lang="en-US" sz="2800" dirty="0" err="1" smtClean="0"/>
              <a:t>,</a:t>
            </a:r>
            <a:r>
              <a:rPr lang="en-US" sz="2800" i="1" dirty="0" err="1" smtClean="0"/>
              <a:t>e</a:t>
            </a:r>
            <a:r>
              <a:rPr lang="en-US" sz="2800" dirty="0" smtClean="0"/>
              <a:t>), private key </a:t>
            </a:r>
            <a:r>
              <a:rPr lang="en-US" sz="2800" i="1" dirty="0" smtClean="0">
                <a:solidFill>
                  <a:srgbClr val="000000"/>
                </a:solidFill>
                <a:ea typeface="ＭＳ Ｐゴシック" charset="-128"/>
              </a:rPr>
              <a:t>K</a:t>
            </a:r>
            <a:r>
              <a:rPr lang="en-US" sz="2800" i="1" baseline="-25000" dirty="0" smtClean="0">
                <a:solidFill>
                  <a:srgbClr val="000000"/>
                </a:solidFill>
                <a:ea typeface="ＭＳ Ｐゴシック" charset="-128"/>
              </a:rPr>
              <a:t>–</a:t>
            </a:r>
            <a:r>
              <a:rPr lang="en-US" sz="2800" dirty="0" smtClean="0">
                <a:solidFill>
                  <a:srgbClr val="000000"/>
                </a:solidFill>
                <a:ea typeface="ＭＳ Ｐゴシック" charset="-128"/>
              </a:rPr>
              <a:t>=</a:t>
            </a:r>
            <a:r>
              <a:rPr lang="en-US" sz="2800" dirty="0" smtClean="0"/>
              <a:t>(</a:t>
            </a:r>
            <a:r>
              <a:rPr lang="en-US" sz="2800" i="1" dirty="0" err="1" smtClean="0"/>
              <a:t>n</a:t>
            </a:r>
            <a:r>
              <a:rPr lang="en-US" sz="2800" dirty="0" err="1" smtClean="0"/>
              <a:t>,</a:t>
            </a:r>
            <a:r>
              <a:rPr lang="en-US" sz="2800" i="1" dirty="0" err="1" smtClean="0"/>
              <a:t>d</a:t>
            </a:r>
            <a:r>
              <a:rPr lang="en-US" sz="2800" dirty="0" smtClean="0"/>
              <a:t>)</a:t>
            </a:r>
          </a:p>
          <a:p>
            <a:pPr marL="365760" indent="-365760">
              <a:lnSpc>
                <a:spcPct val="120000"/>
              </a:lnSpc>
              <a:spcBef>
                <a:spcPts val="600"/>
              </a:spcBef>
              <a:buFont typeface="+mj-lt"/>
              <a:buAutoNum type="arabicPeriod"/>
            </a:pPr>
            <a:r>
              <a:rPr lang="en-US" sz="2800" dirty="0" smtClean="0"/>
              <a:t>Advertise </a:t>
            </a:r>
            <a:r>
              <a:rPr lang="en-US" sz="2800" i="1" dirty="0" smtClean="0"/>
              <a:t>K</a:t>
            </a:r>
            <a:r>
              <a:rPr lang="en-US" sz="2800" baseline="-25000" dirty="0" smtClean="0"/>
              <a:t>+</a:t>
            </a:r>
            <a:r>
              <a:rPr lang="en-US" sz="2800" dirty="0" smtClean="0"/>
              <a:t> but keep </a:t>
            </a:r>
            <a:r>
              <a:rPr lang="en-US" sz="2800" i="1" dirty="0" smtClean="0">
                <a:solidFill>
                  <a:srgbClr val="000000"/>
                </a:solidFill>
                <a:ea typeface="ＭＳ Ｐゴシック" charset="-128"/>
              </a:rPr>
              <a:t>K</a:t>
            </a:r>
            <a:r>
              <a:rPr lang="en-US" sz="2800" i="1" baseline="-25000" dirty="0" smtClean="0">
                <a:solidFill>
                  <a:srgbClr val="000000"/>
                </a:solidFill>
                <a:ea typeface="ＭＳ Ｐゴシック" charset="-128"/>
              </a:rPr>
              <a:t>–</a:t>
            </a:r>
            <a:r>
              <a:rPr lang="en-US" sz="2800" dirty="0" smtClean="0"/>
              <a:t> private, and discard (do not disclose) </a:t>
            </a:r>
            <a:r>
              <a:rPr lang="en-US" sz="2800" i="1" dirty="0" smtClean="0"/>
              <a:t>p</a:t>
            </a:r>
            <a:r>
              <a:rPr lang="en-US" sz="2800" dirty="0" smtClean="0"/>
              <a:t> and</a:t>
            </a:r>
            <a:r>
              <a:rPr lang="en-US" sz="2800" i="1" dirty="0" smtClean="0"/>
              <a:t> q </a:t>
            </a:r>
            <a:r>
              <a:rPr lang="en-US" sz="2800" dirty="0" smtClean="0"/>
              <a:t>(if </a:t>
            </a:r>
            <a:r>
              <a:rPr lang="en-US" sz="2800" i="1" dirty="0" smtClean="0"/>
              <a:t>p</a:t>
            </a:r>
            <a:r>
              <a:rPr lang="en-US" sz="2800" dirty="0" smtClean="0"/>
              <a:t> and </a:t>
            </a:r>
            <a:r>
              <a:rPr lang="en-US" sz="2800" i="1" dirty="0" smtClean="0"/>
              <a:t>q</a:t>
            </a:r>
            <a:r>
              <a:rPr lang="en-US" sz="2800" dirty="0" smtClean="0"/>
              <a:t> are known, </a:t>
            </a:r>
            <a:r>
              <a:rPr lang="en-US" sz="2800" i="1" dirty="0" smtClean="0"/>
              <a:t>e</a:t>
            </a:r>
            <a:r>
              <a:rPr lang="en-US" sz="2800" dirty="0" smtClean="0"/>
              <a:t> and </a:t>
            </a:r>
            <a:r>
              <a:rPr lang="en-US" sz="2800" i="1" dirty="0" smtClean="0"/>
              <a:t>d</a:t>
            </a:r>
            <a:r>
              <a:rPr lang="en-US" sz="2800" dirty="0" smtClean="0"/>
              <a:t> can be easily inferred)</a:t>
            </a:r>
          </a:p>
          <a:p>
            <a:pPr marL="91440" indent="0">
              <a:lnSpc>
                <a:spcPct val="120000"/>
              </a:lnSpc>
              <a:spcBef>
                <a:spcPts val="1800"/>
              </a:spcBef>
              <a:buNone/>
            </a:pPr>
            <a:r>
              <a:rPr lang="en-US" sz="2800" dirty="0" smtClean="0">
                <a:solidFill>
                  <a:srgbClr val="000000"/>
                </a:solidFill>
              </a:rPr>
              <a:t>Example with small numbers:</a:t>
            </a:r>
          </a:p>
          <a:p>
            <a:pPr marL="91440" indent="0">
              <a:lnSpc>
                <a:spcPct val="120000"/>
              </a:lnSpc>
              <a:spcBef>
                <a:spcPts val="1800"/>
              </a:spcBef>
              <a:buNone/>
            </a:pPr>
            <a:r>
              <a:rPr lang="en-US" sz="2800" i="1" dirty="0">
                <a:solidFill>
                  <a:srgbClr val="000000"/>
                </a:solidFill>
              </a:rPr>
              <a:t> </a:t>
            </a:r>
            <a:r>
              <a:rPr lang="en-US" sz="2800" i="1" dirty="0" smtClean="0">
                <a:solidFill>
                  <a:srgbClr val="000000"/>
                </a:solidFill>
              </a:rPr>
              <a:t>               p</a:t>
            </a:r>
            <a:r>
              <a:rPr lang="en-US" sz="2800" dirty="0" smtClean="0">
                <a:solidFill>
                  <a:srgbClr val="000000"/>
                </a:solidFill>
              </a:rPr>
              <a:t>=5, </a:t>
            </a:r>
            <a:r>
              <a:rPr lang="en-US" sz="2800" i="1" dirty="0" smtClean="0">
                <a:solidFill>
                  <a:srgbClr val="000000"/>
                </a:solidFill>
              </a:rPr>
              <a:t>q</a:t>
            </a:r>
            <a:r>
              <a:rPr lang="en-US" sz="2800" dirty="0" smtClean="0">
                <a:solidFill>
                  <a:srgbClr val="000000"/>
                </a:solidFill>
              </a:rPr>
              <a:t>=7, </a:t>
            </a:r>
            <a:r>
              <a:rPr lang="en-US" sz="2800" i="1" dirty="0" smtClean="0">
                <a:solidFill>
                  <a:srgbClr val="000000"/>
                </a:solidFill>
              </a:rPr>
              <a:t>n</a:t>
            </a:r>
            <a:r>
              <a:rPr lang="en-US" sz="2800" dirty="0" smtClean="0">
                <a:solidFill>
                  <a:srgbClr val="000000"/>
                </a:solidFill>
              </a:rPr>
              <a:t>=35, (</a:t>
            </a:r>
            <a:r>
              <a:rPr lang="en-US" sz="2800" i="1" dirty="0" smtClean="0">
                <a:solidFill>
                  <a:srgbClr val="000000"/>
                </a:solidFill>
              </a:rPr>
              <a:t>p</a:t>
            </a:r>
            <a:r>
              <a:rPr lang="en-US" sz="2800" dirty="0" smtClean="0">
                <a:solidFill>
                  <a:srgbClr val="000000"/>
                </a:solidFill>
              </a:rPr>
              <a:t>–1)(</a:t>
            </a:r>
            <a:r>
              <a:rPr lang="en-US" sz="2800" i="1" dirty="0" smtClean="0">
                <a:solidFill>
                  <a:srgbClr val="000000"/>
                </a:solidFill>
              </a:rPr>
              <a:t>q</a:t>
            </a:r>
            <a:r>
              <a:rPr lang="en-US" sz="2800" dirty="0" smtClean="0">
                <a:solidFill>
                  <a:srgbClr val="000000"/>
                </a:solidFill>
              </a:rPr>
              <a:t>–1)=24, </a:t>
            </a:r>
            <a:r>
              <a:rPr lang="en-US" sz="2800" i="1" dirty="0" smtClean="0">
                <a:solidFill>
                  <a:srgbClr val="000000"/>
                </a:solidFill>
              </a:rPr>
              <a:t>e</a:t>
            </a:r>
            <a:r>
              <a:rPr lang="en-US" sz="2800" dirty="0" smtClean="0">
                <a:solidFill>
                  <a:srgbClr val="000000"/>
                </a:solidFill>
              </a:rPr>
              <a:t>=5, </a:t>
            </a:r>
            <a:r>
              <a:rPr lang="en-US" sz="2800" i="1" dirty="0" smtClean="0">
                <a:solidFill>
                  <a:srgbClr val="000000"/>
                </a:solidFill>
              </a:rPr>
              <a:t>d</a:t>
            </a:r>
            <a:r>
              <a:rPr lang="en-US" sz="2800" dirty="0" smtClean="0">
                <a:solidFill>
                  <a:srgbClr val="000000"/>
                </a:solidFill>
              </a:rPr>
              <a:t>=29 		      	     (d = (6*4*6+1)/5 = 29   for  </a:t>
            </a:r>
            <a:r>
              <a:rPr lang="en-US" sz="2800" i="1" dirty="0" smtClean="0">
                <a:solidFill>
                  <a:srgbClr val="000000"/>
                </a:solidFill>
              </a:rPr>
              <a:t>k</a:t>
            </a:r>
            <a:r>
              <a:rPr lang="en-US" sz="2800" dirty="0" smtClean="0">
                <a:solidFill>
                  <a:srgbClr val="000000"/>
                </a:solidFill>
              </a:rPr>
              <a:t>=6, p-1=4, q-1=6, e=5 )</a:t>
            </a:r>
            <a:endParaRPr lang="en-US" sz="2800" dirty="0" smtClean="0"/>
          </a:p>
          <a:p>
            <a:pPr marL="91440" indent="0">
              <a:lnSpc>
                <a:spcPct val="120000"/>
              </a:lnSpc>
              <a:spcBef>
                <a:spcPts val="1800"/>
              </a:spcBef>
              <a:buNone/>
            </a:pPr>
            <a:r>
              <a:rPr lang="en-US" sz="2800" dirty="0" smtClean="0"/>
              <a:t>Dependent on having an efficient way to generate large prime numbers and efficient ways to select </a:t>
            </a:r>
            <a:r>
              <a:rPr lang="en-US" sz="2800" i="1" dirty="0" smtClean="0"/>
              <a:t>e</a:t>
            </a:r>
            <a:r>
              <a:rPr lang="en-US" sz="2800" dirty="0" smtClean="0"/>
              <a:t> and </a:t>
            </a:r>
            <a:r>
              <a:rPr lang="en-US" sz="2800" i="1" dirty="0" smtClean="0"/>
              <a:t>d</a:t>
            </a:r>
            <a:endParaRPr lang="en-US" sz="2800" dirty="0" smtClean="0"/>
          </a:p>
          <a:p>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latin typeface="+mn-lt"/>
              </a:rPr>
              <a:t>Course Evaluation Time</a:t>
            </a:r>
            <a:endParaRPr lang="en-US" dirty="0">
              <a:latin typeface="+mn-lt"/>
            </a:endParaRPr>
          </a:p>
        </p:txBody>
      </p:sp>
      <p:sp>
        <p:nvSpPr>
          <p:cNvPr id="25603" name="Rectangle 3"/>
          <p:cNvSpPr>
            <a:spLocks noGrp="1" noChangeArrowheads="1"/>
          </p:cNvSpPr>
          <p:nvPr>
            <p:ph type="body" idx="1"/>
          </p:nvPr>
        </p:nvSpPr>
        <p:spPr/>
        <p:txBody>
          <a:bodyPr/>
          <a:lstStyle/>
          <a:p>
            <a:r>
              <a:rPr lang="en-US" sz="2300" i="1" dirty="0" smtClean="0">
                <a:solidFill>
                  <a:srgbClr val="000000"/>
                </a:solidFill>
              </a:rPr>
              <a:t>Please </a:t>
            </a:r>
            <a:r>
              <a:rPr lang="en-US" sz="2300" i="1" dirty="0" smtClean="0">
                <a:solidFill>
                  <a:srgbClr val="000000"/>
                </a:solidFill>
              </a:rPr>
              <a:t>complete it.</a:t>
            </a:r>
          </a:p>
          <a:p>
            <a:r>
              <a:rPr lang="en-US" sz="2300" dirty="0" smtClean="0">
                <a:solidFill>
                  <a:srgbClr val="000000"/>
                </a:solidFill>
              </a:rPr>
              <a:t>They are helpful to us.</a:t>
            </a:r>
          </a:p>
          <a:p>
            <a:r>
              <a:rPr lang="en-US" sz="2300" dirty="0" smtClean="0">
                <a:solidFill>
                  <a:srgbClr val="000000"/>
                </a:solidFill>
                <a:hlinkClick r:id="rId3"/>
              </a:rPr>
              <a:t>http://evals.wustl.edu/</a:t>
            </a:r>
            <a:endParaRPr lang="en-US" sz="2300" dirty="0" smtClean="0">
              <a:solidFill>
                <a:srgbClr val="000000"/>
              </a:solidFill>
            </a:endParaRPr>
          </a:p>
          <a:p>
            <a:endParaRPr lang="en-US" sz="2300" dirty="0" smtClean="0">
              <a:solidFill>
                <a:srgbClr val="000000"/>
              </a:solidFill>
            </a:endParaRPr>
          </a:p>
          <a:p>
            <a:endParaRPr lang="en-US" sz="2300" dirty="0">
              <a:solidFill>
                <a:srgbClr val="000000"/>
              </a:solidFill>
            </a:endParaRPr>
          </a:p>
        </p:txBody>
      </p:sp>
      <p:sp>
        <p:nvSpPr>
          <p:cNvPr id="2" name="Slide Number Placeholder 1"/>
          <p:cNvSpPr>
            <a:spLocks noGrp="1"/>
          </p:cNvSpPr>
          <p:nvPr>
            <p:ph type="sldNum" sz="quarter" idx="10"/>
          </p:nvPr>
        </p:nvSpPr>
        <p:spPr/>
        <p:txBody>
          <a:bodyPr/>
          <a:lstStyle/>
          <a:p>
            <a:fld id="{0783864D-491B-0D48-9494-9F5AD408C5EE}"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2956" y="728389"/>
            <a:ext cx="9625012" cy="949325"/>
          </a:xfrm>
        </p:spPr>
        <p:txBody>
          <a:bodyPr/>
          <a:lstStyle/>
          <a:p>
            <a:r>
              <a:rPr lang="en-US" dirty="0" smtClean="0"/>
              <a:t>RSA Encryption/Decryption</a:t>
            </a:r>
            <a:endParaRPr lang="en-US" dirty="0"/>
          </a:p>
        </p:txBody>
      </p:sp>
      <p:sp>
        <p:nvSpPr>
          <p:cNvPr id="7" name="Content Placeholder 6"/>
          <p:cNvSpPr>
            <a:spLocks noGrp="1"/>
          </p:cNvSpPr>
          <p:nvPr>
            <p:ph idx="1"/>
          </p:nvPr>
        </p:nvSpPr>
        <p:spPr>
          <a:xfrm>
            <a:off x="14288" y="1568673"/>
            <a:ext cx="10044112" cy="6203727"/>
          </a:xfrm>
        </p:spPr>
        <p:txBody>
          <a:bodyPr>
            <a:normAutofit lnSpcReduction="10000"/>
          </a:bodyPr>
          <a:lstStyle/>
          <a:p>
            <a:pPr>
              <a:buNone/>
            </a:pPr>
            <a:r>
              <a:rPr lang="en-US" dirty="0" smtClean="0"/>
              <a:t>Sending encrypted message </a:t>
            </a:r>
            <a:r>
              <a:rPr lang="en-US" u="sng" dirty="0" smtClean="0"/>
              <a:t>to</a:t>
            </a:r>
            <a:r>
              <a:rPr lang="en-US" dirty="0" smtClean="0"/>
              <a:t> owner of (</a:t>
            </a:r>
            <a:r>
              <a:rPr lang="en-US" sz="2800" i="1" dirty="0" smtClean="0"/>
              <a:t>K</a:t>
            </a:r>
            <a:r>
              <a:rPr lang="en-US" sz="2800" i="1" baseline="-25000" dirty="0" smtClean="0"/>
              <a:t>+</a:t>
            </a:r>
            <a:r>
              <a:rPr lang="en-US" sz="2800" i="1" dirty="0" smtClean="0">
                <a:solidFill>
                  <a:srgbClr val="000000"/>
                </a:solidFill>
                <a:ea typeface="ＭＳ Ｐゴシック" charset="-128"/>
              </a:rPr>
              <a:t> K</a:t>
            </a:r>
            <a:r>
              <a:rPr lang="en-US" sz="2800" i="1" baseline="-25000" dirty="0" smtClean="0">
                <a:solidFill>
                  <a:srgbClr val="000000"/>
                </a:solidFill>
                <a:ea typeface="ＭＳ Ｐゴシック" charset="-128"/>
              </a:rPr>
              <a:t>–</a:t>
            </a:r>
            <a:r>
              <a:rPr lang="en-US" dirty="0" smtClean="0"/>
              <a:t>)</a:t>
            </a:r>
          </a:p>
          <a:p>
            <a:pPr lvl="5"/>
            <a:endParaRPr lang="en-US" sz="1000" dirty="0" smtClean="0"/>
          </a:p>
          <a:p>
            <a:r>
              <a:rPr lang="en-US" dirty="0" smtClean="0"/>
              <a:t>Given (</a:t>
            </a:r>
            <a:r>
              <a:rPr lang="en-US" i="1" dirty="0" err="1" smtClean="0"/>
              <a:t>n</a:t>
            </a:r>
            <a:r>
              <a:rPr lang="en-US" dirty="0" err="1" smtClean="0"/>
              <a:t>,</a:t>
            </a:r>
            <a:r>
              <a:rPr lang="en-US" i="1" dirty="0" err="1" smtClean="0"/>
              <a:t>e</a:t>
            </a:r>
            <a:r>
              <a:rPr lang="en-US" dirty="0" smtClean="0"/>
              <a:t>), (</a:t>
            </a:r>
            <a:r>
              <a:rPr lang="en-US" i="1" dirty="0" err="1" smtClean="0"/>
              <a:t>n</a:t>
            </a:r>
            <a:r>
              <a:rPr lang="en-US" dirty="0" err="1" smtClean="0"/>
              <a:t>,</a:t>
            </a:r>
            <a:r>
              <a:rPr lang="en-US" i="1" dirty="0" err="1" smtClean="0"/>
              <a:t>d</a:t>
            </a:r>
            <a:r>
              <a:rPr lang="en-US" dirty="0" smtClean="0"/>
              <a:t>) as discussed, and message </a:t>
            </a:r>
            <a:r>
              <a:rPr lang="en-US" b="1" i="1" u="sng" dirty="0" smtClean="0"/>
              <a:t>m</a:t>
            </a:r>
            <a:r>
              <a:rPr lang="en-US" b="1" u="sng" dirty="0" smtClean="0"/>
              <a:t>&lt;</a:t>
            </a:r>
            <a:r>
              <a:rPr lang="en-US" b="1" i="1" u="sng" dirty="0" smtClean="0"/>
              <a:t>n</a:t>
            </a:r>
            <a:endParaRPr lang="en-US" dirty="0" smtClean="0"/>
          </a:p>
          <a:p>
            <a:pPr lvl="1"/>
            <a:r>
              <a:rPr lang="en-US" dirty="0" smtClean="0"/>
              <a:t> m MUST be less than n</a:t>
            </a:r>
          </a:p>
          <a:p>
            <a:r>
              <a:rPr lang="en-US" dirty="0" smtClean="0"/>
              <a:t>Encrypt by computing </a:t>
            </a:r>
            <a:r>
              <a:rPr lang="en-US" i="1" dirty="0" smtClean="0"/>
              <a:t>K</a:t>
            </a:r>
            <a:r>
              <a:rPr lang="en-US" i="1" baseline="-25000" dirty="0" smtClean="0"/>
              <a:t>+</a:t>
            </a:r>
            <a:r>
              <a:rPr lang="en-US" dirty="0" smtClean="0"/>
              <a:t>(</a:t>
            </a:r>
            <a:r>
              <a:rPr lang="en-US" i="1" dirty="0" smtClean="0"/>
              <a:t>m</a:t>
            </a:r>
            <a:r>
              <a:rPr lang="en-US" dirty="0" smtClean="0"/>
              <a:t>) = </a:t>
            </a:r>
            <a:r>
              <a:rPr lang="en-US" i="1" dirty="0" smtClean="0">
                <a:solidFill>
                  <a:srgbClr val="000000"/>
                </a:solidFill>
              </a:rPr>
              <a:t>c </a:t>
            </a:r>
            <a:r>
              <a:rPr lang="en-US" i="1" dirty="0">
                <a:solidFill>
                  <a:srgbClr val="000000"/>
                </a:solidFill>
              </a:rPr>
              <a:t>= </a:t>
            </a:r>
            <a:r>
              <a:rPr lang="en-US" i="1" dirty="0" smtClean="0">
                <a:solidFill>
                  <a:srgbClr val="000000"/>
                </a:solidFill>
              </a:rPr>
              <a:t>m</a:t>
            </a:r>
            <a:r>
              <a:rPr lang="en-US" i="1" baseline="30000" dirty="0" smtClean="0">
                <a:solidFill>
                  <a:srgbClr val="000000"/>
                </a:solidFill>
              </a:rPr>
              <a:t>e</a:t>
            </a:r>
            <a:r>
              <a:rPr lang="en-US" i="1" dirty="0" smtClean="0">
                <a:solidFill>
                  <a:srgbClr val="000000"/>
                </a:solidFill>
              </a:rPr>
              <a:t> </a:t>
            </a:r>
            <a:r>
              <a:rPr lang="en-US" dirty="0" smtClean="0">
                <a:solidFill>
                  <a:srgbClr val="000000"/>
                </a:solidFill>
              </a:rPr>
              <a:t>mod</a:t>
            </a:r>
            <a:r>
              <a:rPr lang="en-US" i="1" dirty="0" smtClean="0">
                <a:solidFill>
                  <a:srgbClr val="000000"/>
                </a:solidFill>
              </a:rPr>
              <a:t> n</a:t>
            </a:r>
            <a:endParaRPr lang="en-US" i="1" dirty="0">
              <a:solidFill>
                <a:srgbClr val="000000"/>
              </a:solidFill>
            </a:endParaRPr>
          </a:p>
          <a:p>
            <a:r>
              <a:rPr lang="en-US" dirty="0" smtClean="0"/>
              <a:t>Decrypt </a:t>
            </a:r>
            <a:r>
              <a:rPr lang="en-US" dirty="0"/>
              <a:t>by </a:t>
            </a:r>
            <a:r>
              <a:rPr lang="en-US" dirty="0" smtClean="0"/>
              <a:t>computing </a:t>
            </a:r>
            <a:r>
              <a:rPr lang="en-US" i="1" dirty="0" smtClean="0">
                <a:solidFill>
                  <a:srgbClr val="000000"/>
                </a:solidFill>
                <a:ea typeface="ＭＳ Ｐゴシック" charset="-128"/>
              </a:rPr>
              <a:t>K</a:t>
            </a:r>
            <a:r>
              <a:rPr lang="en-US" i="1" baseline="-25000" dirty="0" smtClean="0">
                <a:solidFill>
                  <a:srgbClr val="000000"/>
                </a:solidFill>
                <a:ea typeface="ＭＳ Ｐゴシック" charset="-128"/>
              </a:rPr>
              <a:t>–</a:t>
            </a:r>
            <a:r>
              <a:rPr lang="en-US" dirty="0" smtClean="0"/>
              <a:t>(</a:t>
            </a:r>
            <a:r>
              <a:rPr lang="en-US" i="1" dirty="0" smtClean="0"/>
              <a:t>c</a:t>
            </a:r>
            <a:r>
              <a:rPr lang="en-US" dirty="0" smtClean="0"/>
              <a:t>)</a:t>
            </a:r>
            <a:r>
              <a:rPr lang="en-US" i="1" dirty="0" smtClean="0">
                <a:solidFill>
                  <a:srgbClr val="000000"/>
                </a:solidFill>
              </a:rPr>
              <a:t> </a:t>
            </a:r>
            <a:r>
              <a:rPr lang="en-US" i="1" dirty="0">
                <a:solidFill>
                  <a:srgbClr val="000000"/>
                </a:solidFill>
              </a:rPr>
              <a:t>= </a:t>
            </a:r>
            <a:r>
              <a:rPr lang="en-US" i="1" dirty="0" smtClean="0">
                <a:solidFill>
                  <a:srgbClr val="000000"/>
                </a:solidFill>
              </a:rPr>
              <a:t>c </a:t>
            </a:r>
            <a:r>
              <a:rPr lang="en-US" i="1" baseline="30000" dirty="0" smtClean="0">
                <a:solidFill>
                  <a:srgbClr val="000000"/>
                </a:solidFill>
              </a:rPr>
              <a:t>d</a:t>
            </a:r>
            <a:r>
              <a:rPr lang="en-US" i="1" dirty="0" smtClean="0">
                <a:solidFill>
                  <a:srgbClr val="000000"/>
                </a:solidFill>
              </a:rPr>
              <a:t> </a:t>
            </a:r>
            <a:r>
              <a:rPr lang="en-US" dirty="0">
                <a:solidFill>
                  <a:srgbClr val="000000"/>
                </a:solidFill>
              </a:rPr>
              <a:t>mod</a:t>
            </a:r>
            <a:r>
              <a:rPr lang="en-US" i="1" dirty="0">
                <a:solidFill>
                  <a:srgbClr val="000000"/>
                </a:solidFill>
              </a:rPr>
              <a:t> </a:t>
            </a:r>
            <a:r>
              <a:rPr lang="en-US" i="1" dirty="0" smtClean="0">
                <a:solidFill>
                  <a:srgbClr val="000000"/>
                </a:solidFill>
              </a:rPr>
              <a:t>n = m </a:t>
            </a:r>
            <a:r>
              <a:rPr lang="en-US" dirty="0" smtClean="0">
                <a:solidFill>
                  <a:srgbClr val="000000"/>
                </a:solidFill>
              </a:rPr>
              <a:t>(you need to know </a:t>
            </a:r>
            <a:r>
              <a:rPr lang="en-US" i="1" dirty="0" smtClean="0">
                <a:solidFill>
                  <a:srgbClr val="000000"/>
                </a:solidFill>
              </a:rPr>
              <a:t>d</a:t>
            </a:r>
            <a:r>
              <a:rPr lang="en-US" dirty="0" smtClean="0">
                <a:solidFill>
                  <a:srgbClr val="000000"/>
                </a:solidFill>
              </a:rPr>
              <a:t> to successfully decrypt a message)</a:t>
            </a:r>
            <a:endParaRPr lang="en-US" i="1" dirty="0" smtClean="0">
              <a:solidFill>
                <a:srgbClr val="000000"/>
              </a:solidFill>
            </a:endParaRPr>
          </a:p>
          <a:p>
            <a:pPr marL="473075" indent="-342900"/>
            <a:r>
              <a:rPr lang="en-US" dirty="0" smtClean="0">
                <a:solidFill>
                  <a:srgbClr val="000000"/>
                </a:solidFill>
              </a:rPr>
              <a:t>This works because</a:t>
            </a:r>
            <a:endParaRPr lang="en-US" dirty="0">
              <a:solidFill>
                <a:srgbClr val="000000"/>
              </a:solidFill>
            </a:endParaRPr>
          </a:p>
          <a:p>
            <a:pPr marL="130175" indent="0">
              <a:buNone/>
            </a:pPr>
            <a:r>
              <a:rPr lang="en-US" dirty="0" smtClean="0"/>
              <a:t>	</a:t>
            </a:r>
            <a:r>
              <a:rPr lang="en-US" i="1" dirty="0" smtClean="0">
                <a:solidFill>
                  <a:srgbClr val="000000"/>
                </a:solidFill>
              </a:rPr>
              <a:t>c</a:t>
            </a:r>
            <a:r>
              <a:rPr lang="en-US" sz="500" i="1" dirty="0" smtClean="0">
                <a:solidFill>
                  <a:srgbClr val="000000"/>
                </a:solidFill>
              </a:rPr>
              <a:t> </a:t>
            </a:r>
            <a:r>
              <a:rPr lang="en-US" i="1" baseline="30000" dirty="0" smtClean="0">
                <a:solidFill>
                  <a:srgbClr val="000000"/>
                </a:solidFill>
              </a:rPr>
              <a:t>d</a:t>
            </a:r>
            <a:r>
              <a:rPr lang="en-US" i="1" dirty="0" smtClean="0">
                <a:solidFill>
                  <a:srgbClr val="000000"/>
                </a:solidFill>
              </a:rPr>
              <a:t> </a:t>
            </a:r>
            <a:r>
              <a:rPr lang="en-US" dirty="0" smtClean="0">
                <a:solidFill>
                  <a:srgbClr val="000000"/>
                </a:solidFill>
              </a:rPr>
              <a:t>mod</a:t>
            </a:r>
            <a:r>
              <a:rPr lang="en-US" i="1" dirty="0" smtClean="0">
                <a:solidFill>
                  <a:srgbClr val="000000"/>
                </a:solidFill>
              </a:rPr>
              <a:t> n = </a:t>
            </a:r>
            <a:r>
              <a:rPr lang="en-US" dirty="0" smtClean="0">
                <a:solidFill>
                  <a:srgbClr val="000000"/>
                </a:solidFill>
              </a:rPr>
              <a:t>(</a:t>
            </a:r>
            <a:r>
              <a:rPr lang="en-US" i="1" dirty="0">
                <a:solidFill>
                  <a:srgbClr val="000000"/>
                </a:solidFill>
              </a:rPr>
              <a:t>m</a:t>
            </a:r>
            <a:r>
              <a:rPr lang="en-US" i="1" baseline="30000" dirty="0">
                <a:solidFill>
                  <a:srgbClr val="000000"/>
                </a:solidFill>
              </a:rPr>
              <a:t>e</a:t>
            </a:r>
            <a:r>
              <a:rPr lang="en-US" i="1" dirty="0">
                <a:solidFill>
                  <a:srgbClr val="000000"/>
                </a:solidFill>
              </a:rPr>
              <a:t> </a:t>
            </a:r>
            <a:r>
              <a:rPr lang="en-US" dirty="0">
                <a:solidFill>
                  <a:srgbClr val="000000"/>
                </a:solidFill>
              </a:rPr>
              <a:t>mod</a:t>
            </a:r>
            <a:r>
              <a:rPr lang="en-US" i="1" dirty="0">
                <a:solidFill>
                  <a:srgbClr val="000000"/>
                </a:solidFill>
              </a:rPr>
              <a:t>  n</a:t>
            </a:r>
            <a:r>
              <a:rPr lang="en-US" dirty="0" smtClean="0">
                <a:solidFill>
                  <a:srgbClr val="000000"/>
                </a:solidFill>
              </a:rPr>
              <a:t>)</a:t>
            </a:r>
            <a:r>
              <a:rPr lang="en-US" i="1" baseline="30000" dirty="0" smtClean="0">
                <a:solidFill>
                  <a:srgbClr val="000000"/>
                </a:solidFill>
              </a:rPr>
              <a:t>d</a:t>
            </a:r>
            <a:r>
              <a:rPr lang="en-US" i="1" dirty="0" smtClean="0">
                <a:solidFill>
                  <a:srgbClr val="000000"/>
                </a:solidFill>
              </a:rPr>
              <a:t> </a:t>
            </a:r>
            <a:r>
              <a:rPr lang="en-US" dirty="0">
                <a:solidFill>
                  <a:srgbClr val="000000"/>
                </a:solidFill>
              </a:rPr>
              <a:t>mod</a:t>
            </a:r>
            <a:r>
              <a:rPr lang="en-US" i="1" dirty="0">
                <a:solidFill>
                  <a:srgbClr val="000000"/>
                </a:solidFill>
              </a:rPr>
              <a:t>  </a:t>
            </a:r>
            <a:r>
              <a:rPr lang="en-US" i="1" dirty="0" smtClean="0">
                <a:solidFill>
                  <a:srgbClr val="000000"/>
                </a:solidFill>
              </a:rPr>
              <a:t>n</a:t>
            </a:r>
          </a:p>
          <a:p>
            <a:pPr marL="130175" indent="0">
              <a:buNone/>
            </a:pPr>
            <a:r>
              <a:rPr lang="en-US" i="1" dirty="0">
                <a:solidFill>
                  <a:srgbClr val="000000"/>
                </a:solidFill>
              </a:rPr>
              <a:t>	</a:t>
            </a:r>
            <a:r>
              <a:rPr lang="en-US" i="1" dirty="0" smtClean="0">
                <a:solidFill>
                  <a:srgbClr val="000000"/>
                </a:solidFill>
              </a:rPr>
              <a:t>	     = m</a:t>
            </a:r>
            <a:r>
              <a:rPr lang="en-US" i="1" baseline="30000" dirty="0" smtClean="0">
                <a:solidFill>
                  <a:srgbClr val="000000"/>
                </a:solidFill>
              </a:rPr>
              <a:t>ed</a:t>
            </a:r>
            <a:r>
              <a:rPr lang="en-US" i="1" dirty="0" smtClean="0">
                <a:solidFill>
                  <a:srgbClr val="000000"/>
                </a:solidFill>
              </a:rPr>
              <a:t> </a:t>
            </a:r>
            <a:r>
              <a:rPr lang="en-US" dirty="0">
                <a:solidFill>
                  <a:srgbClr val="000000"/>
                </a:solidFill>
              </a:rPr>
              <a:t>mod</a:t>
            </a:r>
            <a:r>
              <a:rPr lang="en-US" i="1" dirty="0">
                <a:solidFill>
                  <a:srgbClr val="000000"/>
                </a:solidFill>
              </a:rPr>
              <a:t>  </a:t>
            </a:r>
            <a:r>
              <a:rPr lang="en-US" i="1" dirty="0" smtClean="0">
                <a:solidFill>
                  <a:srgbClr val="000000"/>
                </a:solidFill>
              </a:rPr>
              <a:t>n</a:t>
            </a:r>
          </a:p>
          <a:p>
            <a:pPr marL="130175" indent="0">
              <a:buNone/>
            </a:pPr>
            <a:r>
              <a:rPr lang="en-US" i="1" dirty="0">
                <a:solidFill>
                  <a:srgbClr val="000000"/>
                </a:solidFill>
              </a:rPr>
              <a:t>	</a:t>
            </a:r>
            <a:r>
              <a:rPr lang="en-US" i="1" dirty="0" smtClean="0">
                <a:solidFill>
                  <a:srgbClr val="000000"/>
                </a:solidFill>
              </a:rPr>
              <a:t>	     = m</a:t>
            </a:r>
            <a:r>
              <a:rPr lang="en-US" i="1" baseline="30000" dirty="0" smtClean="0">
                <a:solidFill>
                  <a:srgbClr val="000000"/>
                </a:solidFill>
              </a:rPr>
              <a:t>ed mod </a:t>
            </a:r>
            <a:r>
              <a:rPr lang="en-US" baseline="30000" dirty="0" smtClean="0">
                <a:solidFill>
                  <a:srgbClr val="000000"/>
                </a:solidFill>
              </a:rPr>
              <a:t>(</a:t>
            </a:r>
            <a:r>
              <a:rPr lang="en-US" i="1" baseline="30000" dirty="0" smtClean="0">
                <a:solidFill>
                  <a:srgbClr val="000000"/>
                </a:solidFill>
              </a:rPr>
              <a:t>p</a:t>
            </a:r>
            <a:r>
              <a:rPr lang="en-US" baseline="30000" dirty="0" smtClean="0">
                <a:solidFill>
                  <a:srgbClr val="000000"/>
                </a:solidFill>
              </a:rPr>
              <a:t>–1)(</a:t>
            </a:r>
            <a:r>
              <a:rPr lang="en-US" i="1" baseline="30000" dirty="0" smtClean="0">
                <a:solidFill>
                  <a:srgbClr val="000000"/>
                </a:solidFill>
              </a:rPr>
              <a:t>q–</a:t>
            </a:r>
            <a:r>
              <a:rPr lang="en-US" baseline="30000" dirty="0" smtClean="0">
                <a:solidFill>
                  <a:srgbClr val="000000"/>
                </a:solidFill>
              </a:rPr>
              <a:t>1)</a:t>
            </a:r>
            <a:r>
              <a:rPr lang="en-US" dirty="0" smtClean="0">
                <a:solidFill>
                  <a:srgbClr val="000000"/>
                </a:solidFill>
              </a:rPr>
              <a:t> mod </a:t>
            </a:r>
            <a:r>
              <a:rPr lang="en-US" i="1" dirty="0" smtClean="0">
                <a:solidFill>
                  <a:srgbClr val="000000"/>
                </a:solidFill>
              </a:rPr>
              <a:t>n </a:t>
            </a:r>
            <a:r>
              <a:rPr lang="en-US" dirty="0" smtClean="0">
                <a:solidFill>
                  <a:srgbClr val="000000"/>
                </a:solidFill>
              </a:rPr>
              <a:t>*</a:t>
            </a:r>
            <a:endParaRPr lang="en-US" i="1" dirty="0" smtClean="0">
              <a:solidFill>
                <a:srgbClr val="000000"/>
              </a:solidFill>
            </a:endParaRPr>
          </a:p>
          <a:p>
            <a:pPr marL="130175" indent="0">
              <a:buNone/>
            </a:pPr>
            <a:r>
              <a:rPr lang="en-US" i="1" dirty="0">
                <a:solidFill>
                  <a:srgbClr val="000000"/>
                </a:solidFill>
              </a:rPr>
              <a:t>	</a:t>
            </a:r>
            <a:r>
              <a:rPr lang="en-US" i="1" dirty="0" smtClean="0">
                <a:solidFill>
                  <a:srgbClr val="000000"/>
                </a:solidFill>
              </a:rPr>
              <a:t>	     = m</a:t>
            </a:r>
            <a:r>
              <a:rPr lang="en-US" baseline="30000" dirty="0" smtClean="0">
                <a:solidFill>
                  <a:srgbClr val="000000"/>
                </a:solidFill>
              </a:rPr>
              <a:t>1</a:t>
            </a:r>
            <a:r>
              <a:rPr lang="en-US" dirty="0" smtClean="0">
                <a:solidFill>
                  <a:srgbClr val="000000"/>
                </a:solidFill>
              </a:rPr>
              <a:t> mod</a:t>
            </a:r>
            <a:r>
              <a:rPr lang="en-US" i="1" dirty="0" smtClean="0">
                <a:solidFill>
                  <a:srgbClr val="000000"/>
                </a:solidFill>
              </a:rPr>
              <a:t> n = m **</a:t>
            </a:r>
          </a:p>
          <a:p>
            <a:pPr lvl="4"/>
            <a:endParaRPr lang="en-US" dirty="0">
              <a:solidFill>
                <a:srgbClr val="000000"/>
              </a:solidFill>
            </a:endParaRPr>
          </a:p>
          <a:p>
            <a:pPr marL="511175" lvl="1" indent="0">
              <a:buNone/>
            </a:pPr>
            <a:r>
              <a:rPr lang="en-US" dirty="0" smtClean="0">
                <a:solidFill>
                  <a:srgbClr val="000000"/>
                </a:solidFill>
              </a:rPr>
              <a:t>* by the magic of number theory</a:t>
            </a:r>
          </a:p>
          <a:p>
            <a:pPr>
              <a:spcBef>
                <a:spcPct val="0"/>
              </a:spcBef>
              <a:buFontTx/>
              <a:buNone/>
            </a:pPr>
            <a:r>
              <a:rPr lang="en-US" sz="2200" dirty="0" smtClean="0">
                <a:solidFill>
                  <a:srgbClr val="000000"/>
                </a:solidFill>
              </a:rPr>
              <a:t>  ** since </a:t>
            </a:r>
            <a:r>
              <a:rPr lang="en-US" sz="2200" i="1" dirty="0" err="1" smtClean="0"/>
              <a:t>ed</a:t>
            </a:r>
            <a:r>
              <a:rPr lang="en-US" sz="2200" i="1" dirty="0"/>
              <a:t> </a:t>
            </a:r>
            <a:r>
              <a:rPr lang="en-US" sz="2200" dirty="0" smtClean="0"/>
              <a:t>mod (</a:t>
            </a:r>
            <a:r>
              <a:rPr lang="en-US" sz="2200" i="1" dirty="0" smtClean="0"/>
              <a:t>p</a:t>
            </a:r>
            <a:r>
              <a:rPr lang="en-US" sz="2200" dirty="0" smtClean="0"/>
              <a:t>-1)(</a:t>
            </a:r>
            <a:r>
              <a:rPr lang="en-US" sz="2200" i="1" dirty="0" smtClean="0"/>
              <a:t>q</a:t>
            </a:r>
            <a:r>
              <a:rPr lang="en-US" sz="2200" dirty="0" smtClean="0"/>
              <a:t>-1) = 1 by construction of </a:t>
            </a:r>
            <a:r>
              <a:rPr lang="en-US" sz="2200" i="1" dirty="0" smtClean="0"/>
              <a:t>d </a:t>
            </a:r>
            <a:r>
              <a:rPr lang="en-US" sz="2200" dirty="0" smtClean="0"/>
              <a:t>and </a:t>
            </a:r>
            <a:r>
              <a:rPr lang="en-US" sz="2200" i="1" dirty="0" smtClean="0"/>
              <a:t>m</a:t>
            </a:r>
            <a:r>
              <a:rPr lang="en-US" sz="2200" dirty="0" smtClean="0"/>
              <a:t>&lt;</a:t>
            </a:r>
            <a:r>
              <a:rPr lang="en-US" sz="2200" i="1" dirty="0" smtClean="0"/>
              <a:t>n</a:t>
            </a:r>
          </a:p>
        </p:txBody>
      </p:sp>
      <p:sp>
        <p:nvSpPr>
          <p:cNvPr id="5" name="Slide Number Placeholder 4"/>
          <p:cNvSpPr>
            <a:spLocks noGrp="1"/>
          </p:cNvSpPr>
          <p:nvPr>
            <p:ph type="sldNum" sz="quarter" idx="10"/>
          </p:nvPr>
        </p:nvSpPr>
        <p:spPr/>
        <p:txBody>
          <a:bodyPr/>
          <a:lstStyle/>
          <a:p>
            <a:fld id="{0783864D-491B-0D48-9494-9F5AD408C5EE}" type="slidenum">
              <a:rPr lang="en-US" smtClean="0"/>
              <a:pPr/>
              <a:t>20</a:t>
            </a:fld>
            <a:endParaRPr lang="en-US" dirty="0"/>
          </a:p>
        </p:txBody>
      </p:sp>
    </p:spTree>
    <p:extLst>
      <p:ext uri="{BB962C8B-B14F-4D97-AF65-F5344CB8AC3E}">
        <p14:creationId xmlns:p14="http://schemas.microsoft.com/office/powerpoint/2010/main" xmlns="" val="22961619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83130" y="1726135"/>
            <a:ext cx="9880269" cy="1036320"/>
          </a:xfrm>
        </p:spPr>
        <p:txBody>
          <a:bodyPr/>
          <a:lstStyle/>
          <a:p>
            <a:pPr marL="0" indent="0">
              <a:lnSpc>
                <a:spcPct val="120000"/>
              </a:lnSpc>
              <a:buFontTx/>
              <a:buNone/>
            </a:pPr>
            <a:r>
              <a:rPr lang="en-US" sz="2700" dirty="0"/>
              <a:t>From </a:t>
            </a:r>
            <a:r>
              <a:rPr lang="en-US" sz="2700" b="1" dirty="0"/>
              <a:t>number theory</a:t>
            </a:r>
            <a:r>
              <a:rPr lang="en-US" sz="2700" dirty="0"/>
              <a:t>, </a:t>
            </a:r>
            <a:r>
              <a:rPr lang="en-US" sz="2700" i="1" dirty="0" smtClean="0">
                <a:latin typeface="Times New Roman" pitchFamily="18" charset="0"/>
                <a:cs typeface="Times New Roman" pitchFamily="18" charset="0"/>
              </a:rPr>
              <a:t>p </a:t>
            </a:r>
            <a:r>
              <a:rPr lang="en-US" sz="2700" dirty="0" smtClean="0">
                <a:latin typeface="Times New Roman" pitchFamily="18" charset="0"/>
                <a:cs typeface="Times New Roman" pitchFamily="18" charset="0"/>
              </a:rPr>
              <a:t>&amp; </a:t>
            </a:r>
            <a:r>
              <a:rPr lang="en-US" sz="2700" i="1" dirty="0">
                <a:latin typeface="Times New Roman" pitchFamily="18" charset="0"/>
                <a:cs typeface="Times New Roman" pitchFamily="18" charset="0"/>
              </a:rPr>
              <a:t>q</a:t>
            </a:r>
            <a:r>
              <a:rPr lang="en-US" sz="2700" dirty="0">
                <a:latin typeface="Times New Roman" pitchFamily="18" charset="0"/>
                <a:cs typeface="Times New Roman" pitchFamily="18" charset="0"/>
              </a:rPr>
              <a:t> </a:t>
            </a:r>
            <a:r>
              <a:rPr lang="en-US" sz="2700" dirty="0"/>
              <a:t>prime with </a:t>
            </a:r>
            <a:r>
              <a:rPr lang="en-US" sz="2700" i="1" dirty="0">
                <a:latin typeface="Times New Roman" pitchFamily="18" charset="0"/>
                <a:cs typeface="Times New Roman" pitchFamily="18" charset="0"/>
              </a:rPr>
              <a:t>n</a:t>
            </a:r>
            <a:r>
              <a:rPr lang="en-US" sz="2700" dirty="0">
                <a:latin typeface="Times New Roman" pitchFamily="18" charset="0"/>
                <a:cs typeface="Times New Roman" pitchFamily="18" charset="0"/>
              </a:rPr>
              <a:t> = </a:t>
            </a:r>
            <a:r>
              <a:rPr lang="en-US" sz="2700" i="1" dirty="0" err="1">
                <a:latin typeface="Times New Roman" pitchFamily="18" charset="0"/>
                <a:cs typeface="Times New Roman" pitchFamily="18" charset="0"/>
              </a:rPr>
              <a:t>pq</a:t>
            </a:r>
            <a:r>
              <a:rPr lang="en-US" sz="2700" dirty="0">
                <a:latin typeface="Times New Roman" pitchFamily="18" charset="0"/>
                <a:cs typeface="Times New Roman" pitchFamily="18" charset="0"/>
              </a:rPr>
              <a:t> </a:t>
            </a:r>
            <a:r>
              <a:rPr lang="en-US" sz="2700" dirty="0"/>
              <a:t>implies  </a:t>
            </a:r>
          </a:p>
          <a:p>
            <a:pPr>
              <a:lnSpc>
                <a:spcPct val="120000"/>
              </a:lnSpc>
              <a:buFontTx/>
              <a:buNone/>
            </a:pPr>
            <a:endParaRPr lang="en-US" sz="2700" dirty="0"/>
          </a:p>
          <a:p>
            <a:pPr>
              <a:lnSpc>
                <a:spcPct val="120000"/>
              </a:lnSpc>
              <a:buFontTx/>
              <a:buNone/>
            </a:pPr>
            <a:endParaRPr lang="en-US" sz="2700" dirty="0"/>
          </a:p>
          <a:p>
            <a:pPr indent="0">
              <a:lnSpc>
                <a:spcPct val="120000"/>
              </a:lnSpc>
              <a:buFontTx/>
              <a:buNone/>
            </a:pPr>
            <a:r>
              <a:rPr lang="en-US" sz="2700" dirty="0"/>
              <a:t>So that</a:t>
            </a:r>
          </a:p>
          <a:p>
            <a:pPr>
              <a:lnSpc>
                <a:spcPct val="120000"/>
              </a:lnSpc>
            </a:pPr>
            <a:endParaRPr lang="en-US" sz="2200" dirty="0"/>
          </a:p>
          <a:p>
            <a:pPr>
              <a:spcBef>
                <a:spcPct val="0"/>
              </a:spcBef>
              <a:buFontTx/>
              <a:buNone/>
            </a:pPr>
            <a:endParaRPr lang="en-US" sz="2700" dirty="0"/>
          </a:p>
          <a:p>
            <a:pPr>
              <a:spcBef>
                <a:spcPct val="0"/>
              </a:spcBef>
              <a:buFontTx/>
              <a:buNone/>
            </a:pPr>
            <a:endParaRPr lang="en-US" sz="2700" dirty="0" smtClean="0"/>
          </a:p>
          <a:p>
            <a:pPr>
              <a:spcBef>
                <a:spcPct val="0"/>
              </a:spcBef>
              <a:buFontTx/>
              <a:buNone/>
            </a:pPr>
            <a:endParaRPr lang="en-US" sz="2700" dirty="0" smtClean="0"/>
          </a:p>
          <a:p>
            <a:pPr>
              <a:spcBef>
                <a:spcPct val="0"/>
              </a:spcBef>
              <a:buFontTx/>
              <a:buNone/>
            </a:pPr>
            <a:endParaRPr lang="en-US" sz="2700" dirty="0" smtClean="0"/>
          </a:p>
          <a:p>
            <a:pPr>
              <a:spcBef>
                <a:spcPct val="0"/>
              </a:spcBef>
              <a:buFontTx/>
              <a:buNone/>
            </a:pPr>
            <a:r>
              <a:rPr lang="en-US" sz="2700" dirty="0" smtClean="0"/>
              <a:t>Since </a:t>
            </a:r>
            <a:r>
              <a:rPr lang="en-US" sz="2700" i="1" dirty="0" err="1" smtClean="0">
                <a:latin typeface="Times New Roman" pitchFamily="18" charset="0"/>
                <a:cs typeface="Times New Roman" pitchFamily="18" charset="0"/>
              </a:rPr>
              <a:t>ed</a:t>
            </a:r>
            <a:r>
              <a:rPr lang="en-US" sz="2700" i="1" dirty="0" smtClean="0">
                <a:latin typeface="Times New Roman" pitchFamily="18" charset="0"/>
                <a:cs typeface="Times New Roman" pitchFamily="18" charset="0"/>
              </a:rPr>
              <a:t>=</a:t>
            </a:r>
            <a:r>
              <a:rPr lang="en-US" sz="2700" dirty="0" smtClean="0">
                <a:latin typeface="Times New Roman" pitchFamily="18" charset="0"/>
                <a:cs typeface="Times New Roman" pitchFamily="18" charset="0"/>
              </a:rPr>
              <a:t>1 mod (</a:t>
            </a:r>
            <a:r>
              <a:rPr lang="en-US" sz="2700" i="1" dirty="0" smtClean="0">
                <a:latin typeface="Times New Roman" pitchFamily="18" charset="0"/>
                <a:cs typeface="Times New Roman" pitchFamily="18" charset="0"/>
              </a:rPr>
              <a:t>p</a:t>
            </a:r>
            <a:r>
              <a:rPr lang="en-US" sz="2700" dirty="0" smtClean="0">
                <a:latin typeface="Times New Roman" pitchFamily="18" charset="0"/>
                <a:cs typeface="Times New Roman" pitchFamily="18" charset="0"/>
              </a:rPr>
              <a:t>-1)(</a:t>
            </a:r>
            <a:r>
              <a:rPr lang="en-US" sz="2700" i="1" dirty="0" smtClean="0">
                <a:latin typeface="Times New Roman" pitchFamily="18" charset="0"/>
                <a:cs typeface="Times New Roman" pitchFamily="18" charset="0"/>
              </a:rPr>
              <a:t>q</a:t>
            </a:r>
            <a:r>
              <a:rPr lang="en-US" sz="2700" dirty="0" smtClean="0">
                <a:latin typeface="Times New Roman" pitchFamily="18" charset="0"/>
                <a:cs typeface="Times New Roman" pitchFamily="18" charset="0"/>
              </a:rPr>
              <a:t>-1)</a:t>
            </a:r>
          </a:p>
          <a:p>
            <a:pPr>
              <a:spcBef>
                <a:spcPct val="0"/>
              </a:spcBef>
              <a:buFontTx/>
              <a:buNone/>
            </a:pPr>
            <a:r>
              <a:rPr lang="en-US" sz="2700" dirty="0" smtClean="0"/>
              <a:t>by construction of </a:t>
            </a:r>
            <a:r>
              <a:rPr lang="en-US" sz="2700" i="1" dirty="0" smtClean="0">
                <a:latin typeface="Times New Roman" pitchFamily="18" charset="0"/>
                <a:cs typeface="Times New Roman" pitchFamily="18" charset="0"/>
              </a:rPr>
              <a:t>d</a:t>
            </a:r>
            <a:endParaRPr lang="en-US" sz="2700" dirty="0">
              <a:latin typeface="Times New Roman" pitchFamily="18" charset="0"/>
              <a:cs typeface="Times New Roman" pitchFamily="18" charset="0"/>
            </a:endParaRPr>
          </a:p>
        </p:txBody>
      </p:sp>
      <p:graphicFrame>
        <p:nvGraphicFramePr>
          <p:cNvPr id="43012" name="Object 4"/>
          <p:cNvGraphicFramePr>
            <a:graphicFrameLocks noGrp="1" noChangeAspect="1"/>
          </p:cNvGraphicFramePr>
          <p:nvPr>
            <p:ph sz="half" idx="4294967295"/>
          </p:nvPr>
        </p:nvGraphicFramePr>
        <p:xfrm>
          <a:off x="922020" y="2447235"/>
          <a:ext cx="6090920" cy="665692"/>
        </p:xfrm>
        <a:graphic>
          <a:graphicData uri="http://schemas.openxmlformats.org/presentationml/2006/ole">
            <p:oleObj spid="_x0000_s1287" name="Equation" r:id="rId4" imgW="1917539" imgH="203384" progId="Equation.3">
              <p:embed/>
            </p:oleObj>
          </a:graphicData>
        </a:graphic>
      </p:graphicFrame>
      <p:graphicFrame>
        <p:nvGraphicFramePr>
          <p:cNvPr id="43017" name="Object 9"/>
          <p:cNvGraphicFramePr>
            <a:graphicFrameLocks noChangeAspect="1"/>
          </p:cNvGraphicFramePr>
          <p:nvPr/>
        </p:nvGraphicFramePr>
        <p:xfrm>
          <a:off x="1492021" y="4352926"/>
          <a:ext cx="8471059" cy="3078374"/>
        </p:xfrm>
        <a:graphic>
          <a:graphicData uri="http://schemas.openxmlformats.org/presentationml/2006/ole">
            <p:oleObj spid="_x0000_s1288" name="Equation" r:id="rId5" imgW="2666587" imgH="939754" progId="Equation.3">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2956" y="728390"/>
            <a:ext cx="9625012" cy="690302"/>
          </a:xfrm>
        </p:spPr>
        <p:txBody>
          <a:bodyPr/>
          <a:lstStyle/>
          <a:p>
            <a:r>
              <a:rPr lang="en-US" dirty="0" smtClean="0"/>
              <a:t>RSA Encryption/Decryption</a:t>
            </a:r>
            <a:endParaRPr lang="en-US" dirty="0"/>
          </a:p>
        </p:txBody>
      </p:sp>
      <p:sp>
        <p:nvSpPr>
          <p:cNvPr id="7" name="Content Placeholder 6"/>
          <p:cNvSpPr>
            <a:spLocks noGrp="1"/>
          </p:cNvSpPr>
          <p:nvPr>
            <p:ph idx="1"/>
          </p:nvPr>
        </p:nvSpPr>
        <p:spPr>
          <a:xfrm>
            <a:off x="14288" y="1378157"/>
            <a:ext cx="10044112" cy="6394243"/>
          </a:xfrm>
        </p:spPr>
        <p:txBody>
          <a:bodyPr>
            <a:normAutofit fontScale="92500" lnSpcReduction="20000"/>
          </a:bodyPr>
          <a:lstStyle/>
          <a:p>
            <a:pPr>
              <a:buNone/>
            </a:pPr>
            <a:r>
              <a:rPr lang="en-US" dirty="0" smtClean="0"/>
              <a:t>Sending encrypted message </a:t>
            </a:r>
            <a:r>
              <a:rPr lang="en-US" u="sng" dirty="0" smtClean="0"/>
              <a:t>to</a:t>
            </a:r>
            <a:r>
              <a:rPr lang="en-US" dirty="0" smtClean="0"/>
              <a:t> owner of </a:t>
            </a:r>
            <a:r>
              <a:rPr lang="en-US" dirty="0" smtClean="0">
                <a:latin typeface="Times New Roman" pitchFamily="18" charset="0"/>
                <a:cs typeface="Times New Roman" pitchFamily="18" charset="0"/>
              </a:rPr>
              <a:t>(</a:t>
            </a:r>
            <a:r>
              <a:rPr lang="en-US" sz="2800" i="1" dirty="0" smtClean="0">
                <a:latin typeface="Times New Roman" pitchFamily="18" charset="0"/>
                <a:cs typeface="Times New Roman" pitchFamily="18" charset="0"/>
              </a:rPr>
              <a:t>K</a:t>
            </a:r>
            <a:r>
              <a:rPr lang="en-US" sz="2800" i="1" baseline="-25000" dirty="0" smtClean="0">
                <a:latin typeface="Times New Roman" pitchFamily="18" charset="0"/>
                <a:cs typeface="Times New Roman" pitchFamily="18" charset="0"/>
              </a:rPr>
              <a:t>+</a:t>
            </a:r>
            <a:r>
              <a:rPr lang="en-US" sz="2800" i="1" dirty="0" smtClean="0">
                <a:solidFill>
                  <a:srgbClr val="000000"/>
                </a:solidFill>
                <a:latin typeface="Times New Roman" pitchFamily="18" charset="0"/>
                <a:ea typeface="ＭＳ Ｐゴシック" charset="-128"/>
                <a:cs typeface="Times New Roman" pitchFamily="18" charset="0"/>
              </a:rPr>
              <a:t> K</a:t>
            </a:r>
            <a:r>
              <a:rPr lang="en-US" sz="2800" i="1" baseline="-25000" dirty="0" smtClean="0">
                <a:solidFill>
                  <a:srgbClr val="000000"/>
                </a:solidFill>
                <a:latin typeface="Times New Roman" pitchFamily="18" charset="0"/>
                <a:ea typeface="ＭＳ Ｐゴシック" charset="-128"/>
                <a:cs typeface="Times New Roman" pitchFamily="18" charset="0"/>
              </a:rPr>
              <a:t>–</a:t>
            </a:r>
            <a:r>
              <a:rPr lang="en-US" dirty="0" smtClean="0">
                <a:latin typeface="Times New Roman" pitchFamily="18" charset="0"/>
                <a:cs typeface="Times New Roman" pitchFamily="18" charset="0"/>
              </a:rPr>
              <a:t>)</a:t>
            </a:r>
          </a:p>
          <a:p>
            <a:pPr lvl="5"/>
            <a:endParaRPr lang="en-US" sz="1000" dirty="0" smtClean="0"/>
          </a:p>
          <a:p>
            <a:r>
              <a:rPr lang="en-US" i="1" dirty="0" smtClean="0">
                <a:latin typeface="Times New Roman" pitchFamily="18" charset="0"/>
                <a:cs typeface="Times New Roman" pitchFamily="18" charset="0"/>
              </a:rPr>
              <a:t>p</a:t>
            </a:r>
            <a:r>
              <a:rPr lang="en-US" i="1" dirty="0"/>
              <a:t> </a:t>
            </a:r>
            <a:r>
              <a:rPr lang="en-US" dirty="0" smtClean="0"/>
              <a:t>and </a:t>
            </a:r>
            <a:r>
              <a:rPr lang="en-US" i="1" dirty="0" smtClean="0">
                <a:latin typeface="Times New Roman" pitchFamily="18" charset="0"/>
                <a:cs typeface="Times New Roman" pitchFamily="18" charset="0"/>
              </a:rPr>
              <a:t>q</a:t>
            </a:r>
            <a:r>
              <a:rPr lang="en-US" dirty="0" smtClean="0"/>
              <a:t> are prime. </a:t>
            </a:r>
            <a:r>
              <a:rPr lang="en-US" i="1" dirty="0" smtClean="0">
                <a:latin typeface="Times New Roman" pitchFamily="18" charset="0"/>
                <a:cs typeface="Times New Roman" pitchFamily="18" charset="0"/>
              </a:rPr>
              <a:t>n = </a:t>
            </a:r>
            <a:r>
              <a:rPr lang="en-US" i="1" dirty="0" err="1" smtClean="0">
                <a:latin typeface="Times New Roman" pitchFamily="18" charset="0"/>
                <a:cs typeface="Times New Roman" pitchFamily="18" charset="0"/>
              </a:rPr>
              <a:t>pq</a:t>
            </a:r>
            <a:endParaRPr lang="en-US" i="1" dirty="0" smtClean="0">
              <a:latin typeface="Times New Roman" pitchFamily="18" charset="0"/>
              <a:cs typeface="Times New Roman" pitchFamily="18" charset="0"/>
            </a:endParaRPr>
          </a:p>
          <a:p>
            <a:r>
              <a:rPr lang="en-US" dirty="0" smtClean="0"/>
              <a:t>Then number theory gives us: </a:t>
            </a:r>
          </a:p>
          <a:p>
            <a:pPr lvl="1"/>
            <a:r>
              <a:rPr lang="en-US" i="1" dirty="0" err="1" smtClean="0">
                <a:latin typeface="Times New Roman" pitchFamily="18" charset="0"/>
                <a:cs typeface="Times New Roman" pitchFamily="18" charset="0"/>
              </a:rPr>
              <a:t>x</a:t>
            </a:r>
            <a:r>
              <a:rPr lang="en-US" i="1" baseline="30000" dirty="0" err="1" smtClean="0">
                <a:latin typeface="Times New Roman" pitchFamily="18" charset="0"/>
                <a:cs typeface="Times New Roman" pitchFamily="18" charset="0"/>
              </a:rPr>
              <a:t>y</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mod </a:t>
            </a:r>
            <a:r>
              <a:rPr lang="en-US" i="1"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 = </a:t>
            </a:r>
            <a:r>
              <a:rPr lang="en-US" i="1" dirty="0" err="1" smtClean="0">
                <a:latin typeface="Times New Roman" pitchFamily="18" charset="0"/>
                <a:cs typeface="Times New Roman" pitchFamily="18" charset="0"/>
              </a:rPr>
              <a:t>x</a:t>
            </a:r>
            <a:r>
              <a:rPr lang="en-US" i="1" baseline="30000" dirty="0" err="1" smtClean="0">
                <a:latin typeface="Times New Roman" pitchFamily="18" charset="0"/>
                <a:cs typeface="Times New Roman" pitchFamily="18" charset="0"/>
              </a:rPr>
              <a:t>y</a:t>
            </a:r>
            <a:r>
              <a:rPr lang="en-US" baseline="30000" dirty="0" smtClean="0">
                <a:latin typeface="Times New Roman" pitchFamily="18" charset="0"/>
                <a:cs typeface="Times New Roman" pitchFamily="18" charset="0"/>
              </a:rPr>
              <a:t> mod (</a:t>
            </a:r>
            <a:r>
              <a:rPr lang="en-US" i="1" baseline="30000" dirty="0" smtClean="0">
                <a:latin typeface="Times New Roman" pitchFamily="18" charset="0"/>
                <a:cs typeface="Times New Roman" pitchFamily="18" charset="0"/>
              </a:rPr>
              <a:t>p</a:t>
            </a:r>
            <a:r>
              <a:rPr lang="en-US" baseline="30000" dirty="0" smtClean="0">
                <a:latin typeface="Times New Roman" pitchFamily="18" charset="0"/>
                <a:cs typeface="Times New Roman" pitchFamily="18" charset="0"/>
              </a:rPr>
              <a:t>-1)(</a:t>
            </a:r>
            <a:r>
              <a:rPr lang="en-US" i="1" baseline="30000" dirty="0" smtClean="0">
                <a:latin typeface="Times New Roman" pitchFamily="18" charset="0"/>
                <a:cs typeface="Times New Roman" pitchFamily="18" charset="0"/>
              </a:rPr>
              <a:t>q</a:t>
            </a:r>
            <a:r>
              <a:rPr lang="en-US" baseline="30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mod n</a:t>
            </a:r>
          </a:p>
          <a:p>
            <a:r>
              <a:rPr lang="en-US" sz="2400" i="1" dirty="0" smtClean="0"/>
              <a:t>Choose </a:t>
            </a:r>
            <a:r>
              <a:rPr lang="en-US" sz="2400" i="1" dirty="0" smtClean="0">
                <a:latin typeface="Times New Roman" pitchFamily="18" charset="0"/>
                <a:cs typeface="Times New Roman" pitchFamily="18" charset="0"/>
              </a:rPr>
              <a:t>e</a:t>
            </a:r>
            <a:r>
              <a:rPr lang="en-US" sz="2400" dirty="0">
                <a:latin typeface="Times New Roman" pitchFamily="18" charset="0"/>
                <a:cs typeface="Times New Roman" pitchFamily="18" charset="0"/>
              </a:rPr>
              <a:t>&lt;</a:t>
            </a:r>
            <a:r>
              <a:rPr lang="en-US" sz="2400" dirty="0">
                <a:solidFill>
                  <a:srgbClr val="000000"/>
                </a:solidFill>
                <a:latin typeface="Times New Roman" pitchFamily="18" charset="0"/>
                <a:ea typeface="ＭＳ Ｐゴシック" charset="-128"/>
                <a:cs typeface="Times New Roman" pitchFamily="18" charset="0"/>
              </a:rPr>
              <a:t>(</a:t>
            </a:r>
            <a:r>
              <a:rPr lang="en-US" sz="2400" i="1" dirty="0">
                <a:solidFill>
                  <a:srgbClr val="000000"/>
                </a:solidFill>
                <a:latin typeface="Times New Roman" pitchFamily="18" charset="0"/>
                <a:ea typeface="ＭＳ Ｐゴシック" charset="-128"/>
                <a:cs typeface="Times New Roman" pitchFamily="18" charset="0"/>
              </a:rPr>
              <a:t>p</a:t>
            </a:r>
            <a:r>
              <a:rPr lang="en-US" sz="2400" dirty="0">
                <a:solidFill>
                  <a:srgbClr val="000000"/>
                </a:solidFill>
                <a:latin typeface="Times New Roman" pitchFamily="18" charset="0"/>
                <a:ea typeface="ＭＳ Ｐゴシック" charset="-128"/>
                <a:cs typeface="Times New Roman" pitchFamily="18" charset="0"/>
              </a:rPr>
              <a:t>–1)(</a:t>
            </a:r>
            <a:r>
              <a:rPr lang="en-US" sz="2400" i="1" dirty="0">
                <a:solidFill>
                  <a:srgbClr val="000000"/>
                </a:solidFill>
                <a:latin typeface="Times New Roman" pitchFamily="18" charset="0"/>
                <a:ea typeface="ＭＳ Ｐゴシック" charset="-128"/>
                <a:cs typeface="Times New Roman" pitchFamily="18" charset="0"/>
              </a:rPr>
              <a:t>q</a:t>
            </a:r>
            <a:r>
              <a:rPr lang="en-US" sz="2400" dirty="0">
                <a:solidFill>
                  <a:srgbClr val="000000"/>
                </a:solidFill>
                <a:latin typeface="Times New Roman" pitchFamily="18" charset="0"/>
                <a:ea typeface="ＭＳ Ｐゴシック" charset="-128"/>
                <a:cs typeface="Times New Roman" pitchFamily="18" charset="0"/>
              </a:rPr>
              <a:t>–1)</a:t>
            </a:r>
            <a:r>
              <a:rPr lang="en-US" sz="2400" dirty="0">
                <a:latin typeface="Times New Roman" pitchFamily="18" charset="0"/>
                <a:cs typeface="Times New Roman" pitchFamily="18" charset="0"/>
              </a:rPr>
              <a:t> </a:t>
            </a:r>
            <a:r>
              <a:rPr lang="en-US" sz="2400" dirty="0" smtClean="0"/>
              <a:t>such that </a:t>
            </a:r>
            <a:r>
              <a:rPr lang="en-US" sz="2400" i="1" dirty="0" smtClean="0">
                <a:latin typeface="Times New Roman" pitchFamily="18" charset="0"/>
                <a:cs typeface="Times New Roman" pitchFamily="18" charset="0"/>
              </a:rPr>
              <a:t>e</a:t>
            </a:r>
            <a:r>
              <a:rPr lang="en-US" sz="2400" dirty="0" smtClean="0">
                <a:latin typeface="Times New Roman" pitchFamily="18" charset="0"/>
                <a:cs typeface="Times New Roman" pitchFamily="18" charset="0"/>
              </a:rPr>
              <a:t> </a:t>
            </a:r>
            <a:r>
              <a:rPr lang="en-US" sz="2400" dirty="0" smtClean="0"/>
              <a:t>and </a:t>
            </a:r>
            <a:r>
              <a:rPr lang="en-US" sz="2400" dirty="0" smtClean="0">
                <a:solidFill>
                  <a:srgbClr val="000000"/>
                </a:solidFill>
                <a:latin typeface="Times New Roman" pitchFamily="18" charset="0"/>
                <a:ea typeface="ＭＳ Ｐゴシック" charset="-128"/>
                <a:cs typeface="Times New Roman" pitchFamily="18" charset="0"/>
              </a:rPr>
              <a:t>(</a:t>
            </a:r>
            <a:r>
              <a:rPr lang="en-US" sz="2400" i="1" dirty="0">
                <a:solidFill>
                  <a:srgbClr val="000000"/>
                </a:solidFill>
                <a:latin typeface="Times New Roman" pitchFamily="18" charset="0"/>
                <a:ea typeface="ＭＳ Ｐゴシック" charset="-128"/>
                <a:cs typeface="Times New Roman" pitchFamily="18" charset="0"/>
              </a:rPr>
              <a:t>p</a:t>
            </a:r>
            <a:r>
              <a:rPr lang="en-US" sz="2400" dirty="0">
                <a:solidFill>
                  <a:srgbClr val="000000"/>
                </a:solidFill>
                <a:latin typeface="Times New Roman" pitchFamily="18" charset="0"/>
                <a:ea typeface="ＭＳ Ｐゴシック" charset="-128"/>
                <a:cs typeface="Times New Roman" pitchFamily="18" charset="0"/>
              </a:rPr>
              <a:t>–1)(</a:t>
            </a:r>
            <a:r>
              <a:rPr lang="en-US" sz="2400" i="1" dirty="0">
                <a:solidFill>
                  <a:srgbClr val="000000"/>
                </a:solidFill>
                <a:latin typeface="Times New Roman" pitchFamily="18" charset="0"/>
                <a:ea typeface="ＭＳ Ｐゴシック" charset="-128"/>
                <a:cs typeface="Times New Roman" pitchFamily="18" charset="0"/>
              </a:rPr>
              <a:t>q</a:t>
            </a:r>
            <a:r>
              <a:rPr lang="en-US" sz="2400" dirty="0">
                <a:solidFill>
                  <a:srgbClr val="000000"/>
                </a:solidFill>
                <a:latin typeface="Times New Roman" pitchFamily="18" charset="0"/>
                <a:ea typeface="ＭＳ Ｐゴシック" charset="-128"/>
                <a:cs typeface="Times New Roman" pitchFamily="18" charset="0"/>
              </a:rPr>
              <a:t>–1</a:t>
            </a:r>
            <a:r>
              <a:rPr lang="en-US" sz="2400" dirty="0" smtClean="0">
                <a:solidFill>
                  <a:srgbClr val="000000"/>
                </a:solidFill>
                <a:latin typeface="Times New Roman" pitchFamily="18" charset="0"/>
                <a:ea typeface="ＭＳ Ｐゴシック" charset="-128"/>
                <a:cs typeface="Times New Roman" pitchFamily="18" charset="0"/>
              </a:rPr>
              <a:t>), </a:t>
            </a:r>
            <a:r>
              <a:rPr lang="en-US" sz="2400" dirty="0" smtClean="0">
                <a:solidFill>
                  <a:srgbClr val="000000"/>
                </a:solidFill>
                <a:ea typeface="ＭＳ Ｐゴシック" charset="-128"/>
              </a:rPr>
              <a:t>relatively prime</a:t>
            </a:r>
          </a:p>
          <a:p>
            <a:r>
              <a:rPr lang="en-US" sz="2400" i="1" dirty="0" smtClean="0"/>
              <a:t>Choose </a:t>
            </a:r>
            <a:r>
              <a:rPr lang="en-US" sz="2400" i="1" dirty="0" smtClean="0">
                <a:latin typeface="Times New Roman" pitchFamily="18" charset="0"/>
                <a:cs typeface="Times New Roman" pitchFamily="18" charset="0"/>
              </a:rPr>
              <a:t>d</a:t>
            </a:r>
            <a:r>
              <a:rPr lang="en-US" sz="2400" dirty="0" smtClean="0"/>
              <a:t> </a:t>
            </a:r>
            <a:r>
              <a:rPr lang="en-US" sz="2400" dirty="0"/>
              <a:t>such that </a:t>
            </a:r>
            <a:r>
              <a:rPr lang="en-US" sz="2400" i="1" dirty="0" err="1">
                <a:latin typeface="Times New Roman" pitchFamily="18" charset="0"/>
                <a:cs typeface="Times New Roman" pitchFamily="18" charset="0"/>
              </a:rPr>
              <a:t>ed</a:t>
            </a:r>
            <a:r>
              <a:rPr lang="en-US" sz="2400" i="1" dirty="0">
                <a:latin typeface="Times New Roman" pitchFamily="18" charset="0"/>
                <a:cs typeface="Times New Roman" pitchFamily="18" charset="0"/>
              </a:rPr>
              <a:t>–</a:t>
            </a:r>
            <a:r>
              <a:rPr lang="en-US" sz="2400" dirty="0">
                <a:latin typeface="Times New Roman" pitchFamily="18" charset="0"/>
                <a:cs typeface="Times New Roman" pitchFamily="18" charset="0"/>
              </a:rPr>
              <a:t>1</a:t>
            </a:r>
            <a:r>
              <a:rPr lang="en-US" sz="2400" i="1" dirty="0"/>
              <a:t> </a:t>
            </a:r>
            <a:r>
              <a:rPr lang="en-US" sz="2400" dirty="0"/>
              <a:t>is a multiple </a:t>
            </a:r>
            <a:r>
              <a:rPr lang="en-US" sz="2400" dirty="0" smtClean="0"/>
              <a:t>of </a:t>
            </a:r>
            <a:r>
              <a:rPr lang="en-US" sz="2400" dirty="0" smtClean="0">
                <a:solidFill>
                  <a:srgbClr val="000000"/>
                </a:solidFill>
                <a:latin typeface="Times New Roman" pitchFamily="18" charset="0"/>
                <a:ea typeface="ＭＳ Ｐゴシック" charset="-128"/>
                <a:cs typeface="Times New Roman" pitchFamily="18" charset="0"/>
              </a:rPr>
              <a:t>(</a:t>
            </a:r>
            <a:r>
              <a:rPr lang="en-US" sz="2400" i="1" dirty="0">
                <a:solidFill>
                  <a:srgbClr val="000000"/>
                </a:solidFill>
                <a:latin typeface="Times New Roman" pitchFamily="18" charset="0"/>
                <a:ea typeface="ＭＳ Ｐゴシック" charset="-128"/>
                <a:cs typeface="Times New Roman" pitchFamily="18" charset="0"/>
              </a:rPr>
              <a:t>p</a:t>
            </a:r>
            <a:r>
              <a:rPr lang="en-US" sz="2400" dirty="0">
                <a:solidFill>
                  <a:srgbClr val="000000"/>
                </a:solidFill>
                <a:latin typeface="Times New Roman" pitchFamily="18" charset="0"/>
                <a:ea typeface="ＭＳ Ｐゴシック" charset="-128"/>
                <a:cs typeface="Times New Roman" pitchFamily="18" charset="0"/>
              </a:rPr>
              <a:t>–1)(</a:t>
            </a:r>
            <a:r>
              <a:rPr lang="en-US" sz="2400" i="1" dirty="0">
                <a:solidFill>
                  <a:srgbClr val="000000"/>
                </a:solidFill>
                <a:latin typeface="Times New Roman" pitchFamily="18" charset="0"/>
                <a:ea typeface="ＭＳ Ｐゴシック" charset="-128"/>
                <a:cs typeface="Times New Roman" pitchFamily="18" charset="0"/>
              </a:rPr>
              <a:t>q</a:t>
            </a:r>
            <a:r>
              <a:rPr lang="en-US" sz="2400" dirty="0">
                <a:solidFill>
                  <a:srgbClr val="000000"/>
                </a:solidFill>
                <a:latin typeface="Times New Roman" pitchFamily="18" charset="0"/>
                <a:ea typeface="ＭＳ Ｐゴシック" charset="-128"/>
                <a:cs typeface="Times New Roman" pitchFamily="18" charset="0"/>
              </a:rPr>
              <a:t>–1</a:t>
            </a:r>
            <a:r>
              <a:rPr lang="en-US" sz="2400" dirty="0" smtClean="0">
                <a:solidFill>
                  <a:srgbClr val="000000"/>
                </a:solidFill>
                <a:latin typeface="Times New Roman" pitchFamily="18" charset="0"/>
                <a:ea typeface="ＭＳ Ｐゴシック" charset="-128"/>
                <a:cs typeface="Times New Roman" pitchFamily="18" charset="0"/>
              </a:rPr>
              <a:t>)</a:t>
            </a:r>
          </a:p>
          <a:p>
            <a:pPr lvl="1"/>
            <a:r>
              <a:rPr lang="en-US" sz="2000" i="1" dirty="0" err="1" smtClean="0">
                <a:latin typeface="Times New Roman" pitchFamily="18" charset="0"/>
                <a:cs typeface="Times New Roman" pitchFamily="18" charset="0"/>
              </a:rPr>
              <a:t>ed</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en-US" sz="2000" i="1" dirty="0" smtClean="0">
                <a:latin typeface="Times New Roman" pitchFamily="18" charset="0"/>
                <a:cs typeface="Times New Roman" pitchFamily="18" charset="0"/>
              </a:rPr>
              <a:t>k</a:t>
            </a:r>
            <a:r>
              <a:rPr lang="en-US" sz="2000" dirty="0">
                <a:solidFill>
                  <a:srgbClr val="000000"/>
                </a:solidFill>
                <a:latin typeface="Times New Roman" pitchFamily="18" charset="0"/>
                <a:ea typeface="ＭＳ Ｐゴシック" charset="-128"/>
                <a:cs typeface="Times New Roman" pitchFamily="18" charset="0"/>
              </a:rPr>
              <a:t>(</a:t>
            </a:r>
            <a:r>
              <a:rPr lang="en-US" sz="2000" i="1" dirty="0">
                <a:solidFill>
                  <a:srgbClr val="000000"/>
                </a:solidFill>
                <a:latin typeface="Times New Roman" pitchFamily="18" charset="0"/>
                <a:ea typeface="ＭＳ Ｐゴシック" charset="-128"/>
                <a:cs typeface="Times New Roman" pitchFamily="18" charset="0"/>
              </a:rPr>
              <a:t>p</a:t>
            </a:r>
            <a:r>
              <a:rPr lang="en-US" sz="2000" dirty="0">
                <a:solidFill>
                  <a:srgbClr val="000000"/>
                </a:solidFill>
                <a:latin typeface="Times New Roman" pitchFamily="18" charset="0"/>
                <a:ea typeface="ＭＳ Ｐゴシック" charset="-128"/>
                <a:cs typeface="Times New Roman" pitchFamily="18" charset="0"/>
              </a:rPr>
              <a:t>–1)(</a:t>
            </a:r>
            <a:r>
              <a:rPr lang="en-US" sz="2000" i="1" dirty="0">
                <a:solidFill>
                  <a:srgbClr val="000000"/>
                </a:solidFill>
                <a:latin typeface="Times New Roman" pitchFamily="18" charset="0"/>
                <a:ea typeface="ＭＳ Ｐゴシック" charset="-128"/>
                <a:cs typeface="Times New Roman" pitchFamily="18" charset="0"/>
              </a:rPr>
              <a:t>q</a:t>
            </a:r>
            <a:r>
              <a:rPr lang="en-US" sz="2000" dirty="0">
                <a:solidFill>
                  <a:srgbClr val="000000"/>
                </a:solidFill>
                <a:latin typeface="Times New Roman" pitchFamily="18" charset="0"/>
                <a:ea typeface="ＭＳ Ｐゴシック" charset="-128"/>
                <a:cs typeface="Times New Roman" pitchFamily="18" charset="0"/>
              </a:rPr>
              <a:t>–1)+</a:t>
            </a:r>
            <a:r>
              <a:rPr lang="en-US" sz="2000" dirty="0" smtClean="0">
                <a:solidFill>
                  <a:srgbClr val="000000"/>
                </a:solidFill>
                <a:latin typeface="Times New Roman" pitchFamily="18" charset="0"/>
                <a:ea typeface="ＭＳ Ｐゴシック" charset="-128"/>
                <a:cs typeface="Times New Roman" pitchFamily="18" charset="0"/>
              </a:rPr>
              <a:t>1</a:t>
            </a:r>
            <a:r>
              <a:rPr lang="en-US" sz="2000" dirty="0" smtClean="0">
                <a:latin typeface="Times New Roman" pitchFamily="18" charset="0"/>
                <a:cs typeface="Times New Roman" pitchFamily="18" charset="0"/>
              </a:rPr>
              <a:t> </a:t>
            </a:r>
            <a:r>
              <a:rPr lang="en-US" sz="2000" dirty="0"/>
              <a:t>for some positive integer </a:t>
            </a:r>
            <a:r>
              <a:rPr lang="en-US" sz="2000" i="1" dirty="0" smtClean="0">
                <a:latin typeface="Times New Roman" pitchFamily="18" charset="0"/>
                <a:cs typeface="Times New Roman" pitchFamily="18" charset="0"/>
              </a:rPr>
              <a:t>k</a:t>
            </a:r>
          </a:p>
          <a:p>
            <a:pPr lvl="1"/>
            <a:r>
              <a:rPr lang="en-US" sz="2000" i="1" dirty="0" err="1">
                <a:latin typeface="Times New Roman" pitchFamily="18" charset="0"/>
                <a:cs typeface="Times New Roman" pitchFamily="18" charset="0"/>
              </a:rPr>
              <a:t>e</a:t>
            </a:r>
            <a:r>
              <a:rPr lang="en-US" sz="2000" i="1" dirty="0" err="1" smtClean="0">
                <a:latin typeface="Times New Roman" pitchFamily="18" charset="0"/>
                <a:cs typeface="Times New Roman" pitchFamily="18" charset="0"/>
              </a:rPr>
              <a:t>d</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mod</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p</a:t>
            </a:r>
            <a:r>
              <a:rPr lang="en-US" sz="2000" dirty="0" smtClean="0">
                <a:latin typeface="Times New Roman" pitchFamily="18" charset="0"/>
                <a:cs typeface="Times New Roman" pitchFamily="18" charset="0"/>
              </a:rPr>
              <a:t>-1)(</a:t>
            </a:r>
            <a:r>
              <a:rPr lang="en-US" sz="2000" i="1" dirty="0" smtClean="0">
                <a:latin typeface="Times New Roman" pitchFamily="18" charset="0"/>
                <a:cs typeface="Times New Roman" pitchFamily="18" charset="0"/>
              </a:rPr>
              <a:t>q</a:t>
            </a:r>
            <a:r>
              <a:rPr lang="en-US" sz="2000" dirty="0" smtClean="0">
                <a:latin typeface="Times New Roman" pitchFamily="18" charset="0"/>
                <a:cs typeface="Times New Roman" pitchFamily="18" charset="0"/>
              </a:rPr>
              <a:t>-1)</a:t>
            </a:r>
            <a:r>
              <a:rPr lang="en-US" sz="2000" i="1"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k</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p</a:t>
            </a:r>
            <a:r>
              <a:rPr lang="en-US" sz="2000" dirty="0" smtClean="0">
                <a:latin typeface="Times New Roman" pitchFamily="18" charset="0"/>
                <a:cs typeface="Times New Roman" pitchFamily="18" charset="0"/>
              </a:rPr>
              <a:t>-1)(</a:t>
            </a:r>
            <a:r>
              <a:rPr lang="en-US" sz="2000" i="1" dirty="0" smtClean="0">
                <a:latin typeface="Times New Roman" pitchFamily="18" charset="0"/>
                <a:cs typeface="Times New Roman" pitchFamily="18" charset="0"/>
              </a:rPr>
              <a:t>q</a:t>
            </a:r>
            <a:r>
              <a:rPr lang="en-US" sz="2000" dirty="0" smtClean="0">
                <a:latin typeface="Times New Roman" pitchFamily="18" charset="0"/>
                <a:cs typeface="Times New Roman" pitchFamily="18" charset="0"/>
              </a:rPr>
              <a:t>-1) + 1)</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mod</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p</a:t>
            </a:r>
            <a:r>
              <a:rPr lang="en-US" sz="2000" dirty="0" smtClean="0">
                <a:latin typeface="Times New Roman" pitchFamily="18" charset="0"/>
                <a:cs typeface="Times New Roman" pitchFamily="18" charset="0"/>
              </a:rPr>
              <a:t>-1)(</a:t>
            </a:r>
            <a:r>
              <a:rPr lang="en-US" sz="2000" i="1" dirty="0" smtClean="0">
                <a:latin typeface="Times New Roman" pitchFamily="18" charset="0"/>
                <a:cs typeface="Times New Roman" pitchFamily="18" charset="0"/>
              </a:rPr>
              <a:t>q</a:t>
            </a:r>
            <a:r>
              <a:rPr lang="en-US" sz="2000" dirty="0" smtClean="0">
                <a:latin typeface="Times New Roman" pitchFamily="18" charset="0"/>
                <a:cs typeface="Times New Roman" pitchFamily="18" charset="0"/>
              </a:rPr>
              <a:t>-1) = 1</a:t>
            </a:r>
          </a:p>
          <a:p>
            <a:pPr lvl="2"/>
            <a:r>
              <a:rPr lang="en-US" sz="1800" i="1" dirty="0" smtClean="0"/>
              <a:t>Because </a:t>
            </a:r>
            <a:r>
              <a:rPr lang="en-US" sz="1800" dirty="0" smtClean="0">
                <a:latin typeface="Times New Roman" pitchFamily="18" charset="0"/>
                <a:cs typeface="Times New Roman" pitchFamily="18" charset="0"/>
              </a:rPr>
              <a:t>(</a:t>
            </a:r>
            <a:r>
              <a:rPr lang="en-US" sz="1800" i="1" dirty="0" err="1" smtClean="0">
                <a:latin typeface="Times New Roman" pitchFamily="18" charset="0"/>
                <a:cs typeface="Times New Roman" pitchFamily="18" charset="0"/>
              </a:rPr>
              <a:t>xy</a:t>
            </a:r>
            <a:r>
              <a:rPr lang="en-US" sz="1800" i="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+ 1) mod </a:t>
            </a:r>
            <a:r>
              <a:rPr lang="en-US" sz="1800" i="1" dirty="0" smtClean="0">
                <a:latin typeface="Times New Roman" pitchFamily="18" charset="0"/>
                <a:cs typeface="Times New Roman" pitchFamily="18" charset="0"/>
              </a:rPr>
              <a:t>y </a:t>
            </a:r>
            <a:r>
              <a:rPr lang="en-US" sz="1800" dirty="0" smtClean="0">
                <a:latin typeface="Times New Roman" pitchFamily="18" charset="0"/>
                <a:cs typeface="Times New Roman" pitchFamily="18" charset="0"/>
              </a:rPr>
              <a:t>= 1</a:t>
            </a:r>
          </a:p>
          <a:p>
            <a:r>
              <a:rPr lang="en-US" dirty="0"/>
              <a:t>Message </a:t>
            </a:r>
            <a:r>
              <a:rPr lang="en-US" i="1" dirty="0">
                <a:latin typeface="Times New Roman" pitchFamily="18" charset="0"/>
                <a:cs typeface="Times New Roman" pitchFamily="18" charset="0"/>
              </a:rPr>
              <a:t>m</a:t>
            </a:r>
            <a:r>
              <a:rPr lang="en-US" dirty="0">
                <a:latin typeface="Times New Roman" pitchFamily="18" charset="0"/>
                <a:cs typeface="Times New Roman" pitchFamily="18" charset="0"/>
              </a:rPr>
              <a:t> &lt; </a:t>
            </a:r>
            <a:r>
              <a:rPr lang="en-US" i="1" dirty="0">
                <a:latin typeface="Times New Roman" pitchFamily="18" charset="0"/>
                <a:cs typeface="Times New Roman" pitchFamily="18" charset="0"/>
              </a:rPr>
              <a:t>n</a:t>
            </a:r>
          </a:p>
          <a:p>
            <a:r>
              <a:rPr lang="en-US" i="1" dirty="0" smtClean="0"/>
              <a:t>Encrypt: </a:t>
            </a:r>
            <a:r>
              <a:rPr lang="en-US" i="1" dirty="0" smtClean="0">
                <a:latin typeface="Times New Roman" pitchFamily="18" charset="0"/>
                <a:cs typeface="Times New Roman" pitchFamily="18" charset="0"/>
              </a:rPr>
              <a:t>K</a:t>
            </a:r>
            <a:r>
              <a:rPr lang="en-US" i="1" baseline="-25000" dirty="0">
                <a:latin typeface="Times New Roman" pitchFamily="18" charset="0"/>
                <a:cs typeface="Times New Roman" pitchFamily="18" charset="0"/>
              </a:rPr>
              <a:t>+</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m</a:t>
            </a:r>
            <a:r>
              <a:rPr lang="en-US" dirty="0">
                <a:latin typeface="Times New Roman" pitchFamily="18" charset="0"/>
                <a:cs typeface="Times New Roman" pitchFamily="18" charset="0"/>
              </a:rPr>
              <a:t>) = </a:t>
            </a:r>
            <a:r>
              <a:rPr lang="en-US" i="1" dirty="0">
                <a:solidFill>
                  <a:srgbClr val="000000"/>
                </a:solidFill>
                <a:latin typeface="Times New Roman" pitchFamily="18" charset="0"/>
                <a:cs typeface="Times New Roman" pitchFamily="18" charset="0"/>
              </a:rPr>
              <a:t>c = m</a:t>
            </a:r>
            <a:r>
              <a:rPr lang="en-US" i="1" baseline="30000" dirty="0">
                <a:solidFill>
                  <a:srgbClr val="000000"/>
                </a:solidFill>
                <a:latin typeface="Times New Roman" pitchFamily="18" charset="0"/>
                <a:cs typeface="Times New Roman" pitchFamily="18" charset="0"/>
              </a:rPr>
              <a:t>e</a:t>
            </a:r>
            <a:r>
              <a:rPr lang="en-US" i="1" dirty="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mod</a:t>
            </a:r>
            <a:r>
              <a:rPr lang="en-US" i="1" dirty="0">
                <a:solidFill>
                  <a:srgbClr val="000000"/>
                </a:solidFill>
                <a:latin typeface="Times New Roman" pitchFamily="18" charset="0"/>
                <a:cs typeface="Times New Roman" pitchFamily="18" charset="0"/>
              </a:rPr>
              <a:t> </a:t>
            </a:r>
            <a:r>
              <a:rPr lang="en-US" i="1" dirty="0" smtClean="0">
                <a:solidFill>
                  <a:srgbClr val="000000"/>
                </a:solidFill>
                <a:latin typeface="Times New Roman" pitchFamily="18" charset="0"/>
                <a:cs typeface="Times New Roman" pitchFamily="18" charset="0"/>
              </a:rPr>
              <a:t>n</a:t>
            </a:r>
            <a:endParaRPr lang="en-US" dirty="0" smtClean="0">
              <a:latin typeface="Times New Roman" pitchFamily="18" charset="0"/>
              <a:cs typeface="Times New Roman" pitchFamily="18" charset="0"/>
            </a:endParaRPr>
          </a:p>
          <a:p>
            <a:r>
              <a:rPr lang="en-US" i="1" dirty="0" smtClean="0">
                <a:solidFill>
                  <a:srgbClr val="000000"/>
                </a:solidFill>
                <a:ea typeface="ＭＳ Ｐゴシック" charset="-128"/>
              </a:rPr>
              <a:t>Decrypt: </a:t>
            </a:r>
            <a:r>
              <a:rPr lang="en-US" i="1" dirty="0" smtClean="0">
                <a:solidFill>
                  <a:srgbClr val="000000"/>
                </a:solidFill>
                <a:latin typeface="Times New Roman" pitchFamily="18" charset="0"/>
                <a:ea typeface="ＭＳ Ｐゴシック" charset="-128"/>
                <a:cs typeface="Times New Roman" pitchFamily="18" charset="0"/>
              </a:rPr>
              <a:t>K</a:t>
            </a:r>
            <a:r>
              <a:rPr lang="en-US" i="1" baseline="-25000" dirty="0" smtClean="0">
                <a:solidFill>
                  <a:srgbClr val="000000"/>
                </a:solidFill>
                <a:latin typeface="Times New Roman" pitchFamily="18" charset="0"/>
                <a:ea typeface="ＭＳ Ｐゴシック" charset="-128"/>
                <a:cs typeface="Times New Roman" pitchFamily="18" charset="0"/>
              </a:rPr>
              <a:t>–</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r>
              <a:rPr lang="en-US" i="1" dirty="0" smtClean="0">
                <a:solidFill>
                  <a:srgbClr val="000000"/>
                </a:solidFill>
                <a:latin typeface="Times New Roman" pitchFamily="18" charset="0"/>
                <a:cs typeface="Times New Roman" pitchFamily="18" charset="0"/>
              </a:rPr>
              <a:t> </a:t>
            </a:r>
            <a:r>
              <a:rPr lang="en-US" i="1" dirty="0">
                <a:solidFill>
                  <a:srgbClr val="000000"/>
                </a:solidFill>
                <a:latin typeface="Times New Roman" pitchFamily="18" charset="0"/>
                <a:cs typeface="Times New Roman" pitchFamily="18" charset="0"/>
              </a:rPr>
              <a:t>= </a:t>
            </a:r>
            <a:r>
              <a:rPr lang="en-US" i="1" dirty="0" smtClean="0">
                <a:solidFill>
                  <a:srgbClr val="000000"/>
                </a:solidFill>
                <a:latin typeface="Times New Roman" pitchFamily="18" charset="0"/>
                <a:cs typeface="Times New Roman" pitchFamily="18" charset="0"/>
              </a:rPr>
              <a:t>c </a:t>
            </a:r>
            <a:r>
              <a:rPr lang="en-US" i="1" baseline="30000" dirty="0" smtClean="0">
                <a:solidFill>
                  <a:srgbClr val="000000"/>
                </a:solidFill>
                <a:latin typeface="Times New Roman" pitchFamily="18" charset="0"/>
                <a:cs typeface="Times New Roman" pitchFamily="18" charset="0"/>
              </a:rPr>
              <a:t>d</a:t>
            </a:r>
            <a:r>
              <a:rPr lang="en-US" i="1"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mod</a:t>
            </a:r>
            <a:r>
              <a:rPr lang="en-US" i="1" dirty="0">
                <a:solidFill>
                  <a:srgbClr val="000000"/>
                </a:solidFill>
                <a:latin typeface="Times New Roman" pitchFamily="18" charset="0"/>
                <a:cs typeface="Times New Roman" pitchFamily="18" charset="0"/>
              </a:rPr>
              <a:t> </a:t>
            </a:r>
            <a:r>
              <a:rPr lang="en-US" i="1" dirty="0" smtClean="0">
                <a:solidFill>
                  <a:srgbClr val="000000"/>
                </a:solidFill>
                <a:latin typeface="Times New Roman" pitchFamily="18" charset="0"/>
                <a:cs typeface="Times New Roman" pitchFamily="18" charset="0"/>
              </a:rPr>
              <a:t>n = m</a:t>
            </a:r>
          </a:p>
          <a:p>
            <a:pPr marL="473075" indent="-342900"/>
            <a:r>
              <a:rPr lang="en-US" dirty="0" smtClean="0">
                <a:solidFill>
                  <a:srgbClr val="000000"/>
                </a:solidFill>
              </a:rPr>
              <a:t>This works because</a:t>
            </a:r>
            <a:endParaRPr lang="en-US" dirty="0">
              <a:solidFill>
                <a:srgbClr val="000000"/>
              </a:solidFill>
            </a:endParaRPr>
          </a:p>
          <a:p>
            <a:pPr marL="130175" indent="0">
              <a:buNone/>
            </a:pPr>
            <a:r>
              <a:rPr lang="en-US" dirty="0" smtClean="0"/>
              <a:t>	</a:t>
            </a:r>
            <a:r>
              <a:rPr lang="en-US" i="1" dirty="0" smtClean="0">
                <a:solidFill>
                  <a:srgbClr val="000000"/>
                </a:solidFill>
                <a:latin typeface="Times New Roman" pitchFamily="18" charset="0"/>
                <a:cs typeface="Times New Roman" pitchFamily="18" charset="0"/>
              </a:rPr>
              <a:t>c</a:t>
            </a:r>
            <a:r>
              <a:rPr lang="en-US" sz="500" i="1" dirty="0" smtClean="0">
                <a:solidFill>
                  <a:srgbClr val="000000"/>
                </a:solidFill>
                <a:latin typeface="Times New Roman" pitchFamily="18" charset="0"/>
                <a:cs typeface="Times New Roman" pitchFamily="18" charset="0"/>
              </a:rPr>
              <a:t> </a:t>
            </a:r>
            <a:r>
              <a:rPr lang="en-US" i="1" baseline="30000" dirty="0" smtClean="0">
                <a:solidFill>
                  <a:srgbClr val="000000"/>
                </a:solidFill>
                <a:latin typeface="Times New Roman" pitchFamily="18" charset="0"/>
                <a:cs typeface="Times New Roman" pitchFamily="18" charset="0"/>
              </a:rPr>
              <a:t>d</a:t>
            </a:r>
            <a:r>
              <a:rPr lang="en-US" i="1" dirty="0" smtClean="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mod</a:t>
            </a:r>
            <a:r>
              <a:rPr lang="en-US" i="1" dirty="0" smtClean="0">
                <a:solidFill>
                  <a:srgbClr val="000000"/>
                </a:solidFill>
                <a:latin typeface="Times New Roman" pitchFamily="18" charset="0"/>
                <a:cs typeface="Times New Roman" pitchFamily="18" charset="0"/>
              </a:rPr>
              <a:t> n = </a:t>
            </a:r>
            <a:r>
              <a:rPr lang="en-US" dirty="0" smtClean="0">
                <a:solidFill>
                  <a:srgbClr val="000000"/>
                </a:solidFill>
                <a:latin typeface="Times New Roman" pitchFamily="18" charset="0"/>
                <a:cs typeface="Times New Roman" pitchFamily="18" charset="0"/>
              </a:rPr>
              <a:t>(</a:t>
            </a:r>
            <a:r>
              <a:rPr lang="en-US" i="1" dirty="0">
                <a:solidFill>
                  <a:srgbClr val="000000"/>
                </a:solidFill>
                <a:latin typeface="Times New Roman" pitchFamily="18" charset="0"/>
                <a:cs typeface="Times New Roman" pitchFamily="18" charset="0"/>
              </a:rPr>
              <a:t>m</a:t>
            </a:r>
            <a:r>
              <a:rPr lang="en-US" i="1" baseline="30000" dirty="0">
                <a:solidFill>
                  <a:srgbClr val="000000"/>
                </a:solidFill>
                <a:latin typeface="Times New Roman" pitchFamily="18" charset="0"/>
                <a:cs typeface="Times New Roman" pitchFamily="18" charset="0"/>
              </a:rPr>
              <a:t>e</a:t>
            </a:r>
            <a:r>
              <a:rPr lang="en-US" i="1" dirty="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mod</a:t>
            </a:r>
            <a:r>
              <a:rPr lang="en-US" i="1" dirty="0">
                <a:solidFill>
                  <a:srgbClr val="000000"/>
                </a:solidFill>
                <a:latin typeface="Times New Roman" pitchFamily="18" charset="0"/>
                <a:cs typeface="Times New Roman" pitchFamily="18" charset="0"/>
              </a:rPr>
              <a:t>  n</a:t>
            </a:r>
            <a:r>
              <a:rPr lang="en-US" dirty="0" smtClean="0">
                <a:solidFill>
                  <a:srgbClr val="000000"/>
                </a:solidFill>
                <a:latin typeface="Times New Roman" pitchFamily="18" charset="0"/>
                <a:cs typeface="Times New Roman" pitchFamily="18" charset="0"/>
              </a:rPr>
              <a:t>)</a:t>
            </a:r>
            <a:r>
              <a:rPr lang="en-US" i="1" baseline="30000" dirty="0" smtClean="0">
                <a:solidFill>
                  <a:srgbClr val="000000"/>
                </a:solidFill>
                <a:latin typeface="Times New Roman" pitchFamily="18" charset="0"/>
                <a:cs typeface="Times New Roman" pitchFamily="18" charset="0"/>
              </a:rPr>
              <a:t>d</a:t>
            </a:r>
            <a:r>
              <a:rPr lang="en-US" i="1"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mod</a:t>
            </a:r>
            <a:r>
              <a:rPr lang="en-US" i="1" dirty="0">
                <a:solidFill>
                  <a:srgbClr val="000000"/>
                </a:solidFill>
                <a:latin typeface="Times New Roman" pitchFamily="18" charset="0"/>
                <a:cs typeface="Times New Roman" pitchFamily="18" charset="0"/>
              </a:rPr>
              <a:t>  </a:t>
            </a:r>
            <a:r>
              <a:rPr lang="en-US" i="1" dirty="0" smtClean="0">
                <a:solidFill>
                  <a:srgbClr val="000000"/>
                </a:solidFill>
                <a:latin typeface="Times New Roman" pitchFamily="18" charset="0"/>
                <a:cs typeface="Times New Roman" pitchFamily="18" charset="0"/>
              </a:rPr>
              <a:t>n</a:t>
            </a:r>
          </a:p>
          <a:p>
            <a:pPr marL="130175" indent="0">
              <a:buNone/>
            </a:pPr>
            <a:r>
              <a:rPr lang="en-US" i="1" dirty="0">
                <a:solidFill>
                  <a:srgbClr val="000000"/>
                </a:solidFill>
                <a:latin typeface="Times New Roman" pitchFamily="18" charset="0"/>
                <a:cs typeface="Times New Roman" pitchFamily="18" charset="0"/>
              </a:rPr>
              <a:t>	</a:t>
            </a:r>
            <a:r>
              <a:rPr lang="en-US" i="1" dirty="0" smtClean="0">
                <a:solidFill>
                  <a:srgbClr val="000000"/>
                </a:solidFill>
                <a:latin typeface="Times New Roman" pitchFamily="18" charset="0"/>
                <a:cs typeface="Times New Roman" pitchFamily="18" charset="0"/>
              </a:rPr>
              <a:t>	     = m</a:t>
            </a:r>
            <a:r>
              <a:rPr lang="en-US" i="1" baseline="30000" dirty="0" smtClean="0">
                <a:solidFill>
                  <a:srgbClr val="000000"/>
                </a:solidFill>
                <a:latin typeface="Times New Roman" pitchFamily="18" charset="0"/>
                <a:cs typeface="Times New Roman" pitchFamily="18" charset="0"/>
              </a:rPr>
              <a:t>ed</a:t>
            </a:r>
            <a:r>
              <a:rPr lang="en-US" i="1"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mod</a:t>
            </a:r>
            <a:r>
              <a:rPr lang="en-US" i="1" dirty="0">
                <a:solidFill>
                  <a:srgbClr val="000000"/>
                </a:solidFill>
                <a:latin typeface="Times New Roman" pitchFamily="18" charset="0"/>
                <a:cs typeface="Times New Roman" pitchFamily="18" charset="0"/>
              </a:rPr>
              <a:t>  </a:t>
            </a:r>
            <a:r>
              <a:rPr lang="en-US" i="1" dirty="0" smtClean="0">
                <a:solidFill>
                  <a:srgbClr val="000000"/>
                </a:solidFill>
                <a:latin typeface="Times New Roman" pitchFamily="18" charset="0"/>
                <a:cs typeface="Times New Roman" pitchFamily="18" charset="0"/>
              </a:rPr>
              <a:t>n</a:t>
            </a:r>
          </a:p>
          <a:p>
            <a:pPr marL="130175" indent="0">
              <a:buNone/>
            </a:pPr>
            <a:r>
              <a:rPr lang="en-US" i="1" dirty="0">
                <a:solidFill>
                  <a:srgbClr val="000000"/>
                </a:solidFill>
                <a:latin typeface="Times New Roman" pitchFamily="18" charset="0"/>
                <a:cs typeface="Times New Roman" pitchFamily="18" charset="0"/>
              </a:rPr>
              <a:t>	</a:t>
            </a:r>
            <a:r>
              <a:rPr lang="en-US" i="1" dirty="0" smtClean="0">
                <a:solidFill>
                  <a:srgbClr val="000000"/>
                </a:solidFill>
                <a:latin typeface="Times New Roman" pitchFamily="18" charset="0"/>
                <a:cs typeface="Times New Roman" pitchFamily="18" charset="0"/>
              </a:rPr>
              <a:t>	     = m</a:t>
            </a:r>
            <a:r>
              <a:rPr lang="en-US" i="1" baseline="30000" dirty="0" smtClean="0">
                <a:solidFill>
                  <a:srgbClr val="000000"/>
                </a:solidFill>
                <a:latin typeface="Times New Roman" pitchFamily="18" charset="0"/>
                <a:cs typeface="Times New Roman" pitchFamily="18" charset="0"/>
              </a:rPr>
              <a:t>ed mod </a:t>
            </a:r>
            <a:r>
              <a:rPr lang="en-US" baseline="30000" dirty="0" smtClean="0">
                <a:solidFill>
                  <a:srgbClr val="000000"/>
                </a:solidFill>
                <a:latin typeface="Times New Roman" pitchFamily="18" charset="0"/>
                <a:cs typeface="Times New Roman" pitchFamily="18" charset="0"/>
              </a:rPr>
              <a:t>(</a:t>
            </a:r>
            <a:r>
              <a:rPr lang="en-US" i="1" baseline="30000" dirty="0" smtClean="0">
                <a:solidFill>
                  <a:srgbClr val="000000"/>
                </a:solidFill>
                <a:latin typeface="Times New Roman" pitchFamily="18" charset="0"/>
                <a:cs typeface="Times New Roman" pitchFamily="18" charset="0"/>
              </a:rPr>
              <a:t>p</a:t>
            </a:r>
            <a:r>
              <a:rPr lang="en-US" baseline="30000" dirty="0" smtClean="0">
                <a:solidFill>
                  <a:srgbClr val="000000"/>
                </a:solidFill>
                <a:latin typeface="Times New Roman" pitchFamily="18" charset="0"/>
                <a:cs typeface="Times New Roman" pitchFamily="18" charset="0"/>
              </a:rPr>
              <a:t>–1)(</a:t>
            </a:r>
            <a:r>
              <a:rPr lang="en-US" i="1" baseline="30000" dirty="0" smtClean="0">
                <a:solidFill>
                  <a:srgbClr val="000000"/>
                </a:solidFill>
                <a:latin typeface="Times New Roman" pitchFamily="18" charset="0"/>
                <a:cs typeface="Times New Roman" pitchFamily="18" charset="0"/>
              </a:rPr>
              <a:t>q–</a:t>
            </a:r>
            <a:r>
              <a:rPr lang="en-US" baseline="30000" dirty="0" smtClean="0">
                <a:solidFill>
                  <a:srgbClr val="000000"/>
                </a:solidFill>
                <a:latin typeface="Times New Roman" pitchFamily="18" charset="0"/>
                <a:cs typeface="Times New Roman" pitchFamily="18" charset="0"/>
              </a:rPr>
              <a:t>1)</a:t>
            </a:r>
            <a:r>
              <a:rPr lang="en-US" dirty="0" smtClean="0">
                <a:solidFill>
                  <a:srgbClr val="000000"/>
                </a:solidFill>
                <a:latin typeface="Times New Roman" pitchFamily="18" charset="0"/>
                <a:cs typeface="Times New Roman" pitchFamily="18" charset="0"/>
              </a:rPr>
              <a:t> mod </a:t>
            </a:r>
            <a:r>
              <a:rPr lang="en-US" i="1" dirty="0" smtClean="0">
                <a:solidFill>
                  <a:srgbClr val="000000"/>
                </a:solidFill>
                <a:latin typeface="Times New Roman" pitchFamily="18" charset="0"/>
                <a:cs typeface="Times New Roman" pitchFamily="18" charset="0"/>
              </a:rPr>
              <a:t>n    </a:t>
            </a:r>
            <a:r>
              <a:rPr lang="en-US" dirty="0" smtClean="0">
                <a:solidFill>
                  <a:srgbClr val="000000"/>
                </a:solidFill>
              </a:rPr>
              <a:t>(number theory)</a:t>
            </a:r>
          </a:p>
          <a:p>
            <a:pPr marL="130175" indent="0">
              <a:buNone/>
            </a:pPr>
            <a:r>
              <a:rPr lang="en-US" i="1" dirty="0">
                <a:solidFill>
                  <a:srgbClr val="000000"/>
                </a:solidFill>
              </a:rPr>
              <a:t>		     = </a:t>
            </a:r>
            <a:r>
              <a:rPr lang="en-US" i="1" dirty="0">
                <a:solidFill>
                  <a:srgbClr val="000000"/>
                </a:solidFill>
                <a:latin typeface="Times New Roman" pitchFamily="18" charset="0"/>
                <a:cs typeface="Times New Roman" pitchFamily="18" charset="0"/>
              </a:rPr>
              <a:t>m</a:t>
            </a:r>
            <a:r>
              <a:rPr lang="en-US" baseline="30000" dirty="0">
                <a:solidFill>
                  <a:srgbClr val="000000"/>
                </a:solidFill>
                <a:latin typeface="Times New Roman" pitchFamily="18" charset="0"/>
                <a:cs typeface="Times New Roman" pitchFamily="18" charset="0"/>
              </a:rPr>
              <a:t>1</a:t>
            </a:r>
            <a:r>
              <a:rPr lang="en-US" dirty="0">
                <a:solidFill>
                  <a:srgbClr val="000000"/>
                </a:solidFill>
                <a:latin typeface="Times New Roman" pitchFamily="18" charset="0"/>
                <a:cs typeface="Times New Roman" pitchFamily="18" charset="0"/>
              </a:rPr>
              <a:t> mod</a:t>
            </a:r>
            <a:r>
              <a:rPr lang="en-US" i="1" dirty="0">
                <a:solidFill>
                  <a:srgbClr val="000000"/>
                </a:solidFill>
                <a:latin typeface="Times New Roman" pitchFamily="18" charset="0"/>
                <a:cs typeface="Times New Roman" pitchFamily="18" charset="0"/>
              </a:rPr>
              <a:t> n      </a:t>
            </a:r>
            <a:r>
              <a:rPr lang="en-US" dirty="0">
                <a:solidFill>
                  <a:srgbClr val="000000"/>
                </a:solidFill>
              </a:rPr>
              <a:t>(see above)</a:t>
            </a:r>
          </a:p>
          <a:p>
            <a:pPr marL="130175" indent="0">
              <a:buNone/>
            </a:pPr>
            <a:r>
              <a:rPr lang="en-US" i="1" dirty="0">
                <a:solidFill>
                  <a:srgbClr val="000000"/>
                </a:solidFill>
              </a:rPr>
              <a:t>	</a:t>
            </a:r>
            <a:r>
              <a:rPr lang="en-US" i="1" dirty="0" smtClean="0">
                <a:solidFill>
                  <a:srgbClr val="000000"/>
                </a:solidFill>
              </a:rPr>
              <a:t>	     = </a:t>
            </a:r>
            <a:r>
              <a:rPr lang="en-US" i="1" dirty="0" smtClean="0">
                <a:solidFill>
                  <a:srgbClr val="000000"/>
                </a:solidFill>
                <a:latin typeface="Times New Roman" pitchFamily="18" charset="0"/>
                <a:cs typeface="Times New Roman" pitchFamily="18" charset="0"/>
              </a:rPr>
              <a:t>m               (m &lt; n)</a:t>
            </a:r>
          </a:p>
        </p:txBody>
      </p:sp>
      <p:sp>
        <p:nvSpPr>
          <p:cNvPr id="5" name="Slide Number Placeholder 4"/>
          <p:cNvSpPr>
            <a:spLocks noGrp="1"/>
          </p:cNvSpPr>
          <p:nvPr>
            <p:ph type="sldNum" sz="quarter" idx="10"/>
          </p:nvPr>
        </p:nvSpPr>
        <p:spPr/>
        <p:txBody>
          <a:bodyPr/>
          <a:lstStyle/>
          <a:p>
            <a:fld id="{0783864D-491B-0D48-9494-9F5AD408C5EE}" type="slidenum">
              <a:rPr lang="en-US" smtClean="0"/>
              <a:pPr/>
              <a:t>22</a:t>
            </a:fld>
            <a:endParaRPr lang="en-US" dirty="0"/>
          </a:p>
        </p:txBody>
      </p:sp>
    </p:spTree>
    <p:extLst>
      <p:ext uri="{BB962C8B-B14F-4D97-AF65-F5344CB8AC3E}">
        <p14:creationId xmlns:p14="http://schemas.microsoft.com/office/powerpoint/2010/main" xmlns="" val="24805755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754380" y="532205"/>
            <a:ext cx="8549640" cy="781671"/>
          </a:xfrm>
        </p:spPr>
        <p:txBody>
          <a:bodyPr/>
          <a:lstStyle/>
          <a:p>
            <a:r>
              <a:rPr lang="en-US" dirty="0"/>
              <a:t>Simple </a:t>
            </a:r>
            <a:r>
              <a:rPr lang="en-US" dirty="0" smtClean="0"/>
              <a:t>RSA Example</a:t>
            </a:r>
            <a:endParaRPr lang="en-US" dirty="0"/>
          </a:p>
        </p:txBody>
      </p:sp>
      <p:sp>
        <p:nvSpPr>
          <p:cNvPr id="44037" name="Rectangle 5"/>
          <p:cNvSpPr>
            <a:spLocks noGrp="1" noChangeArrowheads="1"/>
          </p:cNvSpPr>
          <p:nvPr>
            <p:ph type="body" idx="1"/>
          </p:nvPr>
        </p:nvSpPr>
        <p:spPr>
          <a:xfrm>
            <a:off x="0" y="1259133"/>
            <a:ext cx="10058400" cy="6483574"/>
          </a:xfrm>
        </p:spPr>
        <p:txBody>
          <a:bodyPr>
            <a:normAutofit/>
          </a:bodyPr>
          <a:lstStyle/>
          <a:p>
            <a:pPr marL="644525" indent="-514350">
              <a:buFont typeface="+mj-lt"/>
              <a:buAutoNum type="arabicPeriod"/>
            </a:pPr>
            <a:r>
              <a:rPr lang="en-US" sz="2700" dirty="0"/>
              <a:t>Pick </a:t>
            </a:r>
            <a:r>
              <a:rPr lang="en-US" sz="2700" i="1" dirty="0"/>
              <a:t>p</a:t>
            </a:r>
            <a:r>
              <a:rPr lang="en-US" sz="2700" dirty="0"/>
              <a:t>=7, </a:t>
            </a:r>
            <a:r>
              <a:rPr lang="en-US" sz="2700" i="1" dirty="0"/>
              <a:t>q</a:t>
            </a:r>
            <a:r>
              <a:rPr lang="en-US" sz="2700" dirty="0"/>
              <a:t>=11  </a:t>
            </a:r>
            <a:r>
              <a:rPr lang="en-US" sz="2700" dirty="0" smtClean="0"/>
              <a:t>prime</a:t>
            </a:r>
            <a:r>
              <a:rPr lang="en-US" sz="2700" dirty="0"/>
              <a:t>	</a:t>
            </a:r>
          </a:p>
          <a:p>
            <a:pPr marL="1022350" lvl="1" indent="-514350"/>
            <a:r>
              <a:rPr lang="en-US" sz="2300" i="1" dirty="0">
                <a:latin typeface="Times New Roman" pitchFamily="18" charset="0"/>
                <a:cs typeface="Times New Roman" pitchFamily="18" charset="0"/>
              </a:rPr>
              <a:t>n </a:t>
            </a:r>
            <a:r>
              <a:rPr lang="en-US" sz="2300" dirty="0">
                <a:latin typeface="Times New Roman" pitchFamily="18" charset="0"/>
                <a:cs typeface="Times New Roman" pitchFamily="18" charset="0"/>
              </a:rPr>
              <a:t>= </a:t>
            </a:r>
            <a:r>
              <a:rPr lang="en-US" sz="2300" i="1" dirty="0" err="1">
                <a:latin typeface="Times New Roman" pitchFamily="18" charset="0"/>
                <a:cs typeface="Times New Roman" pitchFamily="18" charset="0"/>
              </a:rPr>
              <a:t>pq</a:t>
            </a:r>
            <a:r>
              <a:rPr lang="en-US" sz="2300" dirty="0">
                <a:latin typeface="Times New Roman" pitchFamily="18" charset="0"/>
                <a:cs typeface="Times New Roman" pitchFamily="18" charset="0"/>
              </a:rPr>
              <a:t> = 77, </a:t>
            </a:r>
            <a:r>
              <a:rPr lang="en-US" sz="2300" i="1" dirty="0">
                <a:latin typeface="Times New Roman" pitchFamily="18" charset="0"/>
                <a:cs typeface="Times New Roman" pitchFamily="18" charset="0"/>
              </a:rPr>
              <a:t>z </a:t>
            </a:r>
            <a:r>
              <a:rPr lang="en-US" sz="2300" dirty="0">
                <a:latin typeface="Times New Roman" pitchFamily="18" charset="0"/>
                <a:cs typeface="Times New Roman" pitchFamily="18" charset="0"/>
              </a:rPr>
              <a:t>= (</a:t>
            </a:r>
            <a:r>
              <a:rPr lang="en-US" sz="2300" i="1" dirty="0">
                <a:latin typeface="Times New Roman" pitchFamily="18" charset="0"/>
                <a:cs typeface="Times New Roman" pitchFamily="18" charset="0"/>
              </a:rPr>
              <a:t>p</a:t>
            </a:r>
            <a:r>
              <a:rPr lang="en-US" sz="2300" dirty="0">
                <a:latin typeface="Times New Roman" pitchFamily="18" charset="0"/>
                <a:cs typeface="Times New Roman" pitchFamily="18" charset="0"/>
              </a:rPr>
              <a:t>-1)(</a:t>
            </a:r>
            <a:r>
              <a:rPr lang="en-US" sz="2300" i="1" dirty="0">
                <a:latin typeface="Times New Roman" pitchFamily="18" charset="0"/>
                <a:cs typeface="Times New Roman" pitchFamily="18" charset="0"/>
              </a:rPr>
              <a:t>q</a:t>
            </a:r>
            <a:r>
              <a:rPr lang="en-US" sz="2300" dirty="0">
                <a:latin typeface="Times New Roman" pitchFamily="18" charset="0"/>
                <a:cs typeface="Times New Roman" pitchFamily="18" charset="0"/>
              </a:rPr>
              <a:t>-1) = </a:t>
            </a:r>
            <a:r>
              <a:rPr lang="en-US" sz="2300" dirty="0" smtClean="0">
                <a:latin typeface="Times New Roman" pitchFamily="18" charset="0"/>
                <a:cs typeface="Times New Roman" pitchFamily="18" charset="0"/>
              </a:rPr>
              <a:t>60 </a:t>
            </a:r>
            <a:endParaRPr lang="en-US" sz="2300" dirty="0">
              <a:latin typeface="Times New Roman" pitchFamily="18" charset="0"/>
              <a:cs typeface="Times New Roman" pitchFamily="18" charset="0"/>
            </a:endParaRPr>
          </a:p>
          <a:p>
            <a:pPr marL="644525" indent="-514350">
              <a:buFont typeface="+mj-lt"/>
              <a:buAutoNum type="arabicPeriod"/>
            </a:pPr>
            <a:r>
              <a:rPr lang="en-US" sz="2700" dirty="0" smtClean="0"/>
              <a:t>Choose </a:t>
            </a:r>
            <a:r>
              <a:rPr lang="en-US" sz="2700" dirty="0"/>
              <a:t>Encryption key </a:t>
            </a:r>
            <a:r>
              <a:rPr lang="en-US" sz="2700" i="1" dirty="0" smtClean="0">
                <a:latin typeface="Times New Roman" pitchFamily="18" charset="0"/>
                <a:cs typeface="Times New Roman" pitchFamily="18" charset="0"/>
              </a:rPr>
              <a:t>e</a:t>
            </a:r>
            <a:r>
              <a:rPr lang="en-US" sz="2700" dirty="0" smtClean="0">
                <a:latin typeface="Times New Roman" pitchFamily="18" charset="0"/>
                <a:cs typeface="Times New Roman" pitchFamily="18" charset="0"/>
              </a:rPr>
              <a:t>&lt;</a:t>
            </a:r>
            <a:r>
              <a:rPr lang="en-US" sz="2700" i="1" dirty="0" smtClean="0">
                <a:latin typeface="Times New Roman" pitchFamily="18" charset="0"/>
                <a:cs typeface="Times New Roman" pitchFamily="18" charset="0"/>
              </a:rPr>
              <a:t>n</a:t>
            </a:r>
            <a:r>
              <a:rPr lang="en-US" sz="2700" dirty="0" smtClean="0"/>
              <a:t> such that </a:t>
            </a:r>
            <a:r>
              <a:rPr lang="en-US" sz="2700" i="1" dirty="0" smtClean="0">
                <a:latin typeface="Times New Roman" pitchFamily="18" charset="0"/>
                <a:cs typeface="Times New Roman" pitchFamily="18" charset="0"/>
              </a:rPr>
              <a:t>e</a:t>
            </a:r>
            <a:r>
              <a:rPr lang="en-US" sz="2700" dirty="0" smtClean="0">
                <a:latin typeface="Times New Roman" pitchFamily="18" charset="0"/>
                <a:cs typeface="Times New Roman" pitchFamily="18" charset="0"/>
              </a:rPr>
              <a:t> &amp; </a:t>
            </a:r>
            <a:r>
              <a:rPr lang="en-US" sz="2700" i="1" dirty="0">
                <a:latin typeface="Times New Roman" pitchFamily="18" charset="0"/>
                <a:cs typeface="Times New Roman" pitchFamily="18" charset="0"/>
              </a:rPr>
              <a:t>z</a:t>
            </a:r>
            <a:r>
              <a:rPr lang="en-US" sz="2700" dirty="0">
                <a:latin typeface="Times New Roman" pitchFamily="18" charset="0"/>
                <a:cs typeface="Times New Roman" pitchFamily="18" charset="0"/>
              </a:rPr>
              <a:t> </a:t>
            </a:r>
            <a:r>
              <a:rPr lang="en-US" sz="2700" dirty="0"/>
              <a:t>are relatively prime:  </a:t>
            </a:r>
            <a:endParaRPr lang="en-US" sz="2700" dirty="0" smtClean="0"/>
          </a:p>
          <a:p>
            <a:pPr marL="1022350" lvl="1" indent="-514350"/>
            <a:r>
              <a:rPr lang="en-US" sz="2300" i="1" dirty="0" smtClean="0">
                <a:latin typeface="Times New Roman" pitchFamily="18" charset="0"/>
                <a:cs typeface="Times New Roman" pitchFamily="18" charset="0"/>
              </a:rPr>
              <a:t>e </a:t>
            </a:r>
            <a:r>
              <a:rPr lang="en-US" sz="2300" dirty="0">
                <a:latin typeface="Times New Roman" pitchFamily="18" charset="0"/>
                <a:cs typeface="Times New Roman" pitchFamily="18" charset="0"/>
              </a:rPr>
              <a:t>= </a:t>
            </a:r>
            <a:r>
              <a:rPr lang="en-US" sz="2300" dirty="0" smtClean="0">
                <a:latin typeface="Times New Roman" pitchFamily="18" charset="0"/>
                <a:cs typeface="Times New Roman" pitchFamily="18" charset="0"/>
              </a:rPr>
              <a:t>17</a:t>
            </a:r>
            <a:endParaRPr lang="en-US" sz="2700" dirty="0">
              <a:latin typeface="Times New Roman" pitchFamily="18" charset="0"/>
              <a:cs typeface="Times New Roman" pitchFamily="18" charset="0"/>
            </a:endParaRPr>
          </a:p>
          <a:p>
            <a:pPr marL="644525" indent="-514350">
              <a:buFont typeface="+mj-lt"/>
              <a:buAutoNum type="arabicPeriod"/>
            </a:pPr>
            <a:r>
              <a:rPr lang="en-US" sz="2700" dirty="0" smtClean="0"/>
              <a:t>pick Decryption key </a:t>
            </a:r>
            <a:r>
              <a:rPr lang="en-US" sz="2700" i="1" dirty="0" smtClean="0">
                <a:latin typeface="Times New Roman" pitchFamily="18" charset="0"/>
                <a:cs typeface="Times New Roman" pitchFamily="18" charset="0"/>
              </a:rPr>
              <a:t>d</a:t>
            </a:r>
            <a:r>
              <a:rPr lang="en-US" sz="2700" i="1" dirty="0" smtClean="0"/>
              <a:t> </a:t>
            </a:r>
            <a:r>
              <a:rPr lang="en-US" sz="2700" dirty="0" smtClean="0"/>
              <a:t>such that </a:t>
            </a:r>
            <a:r>
              <a:rPr lang="en-US" sz="2700" i="1" dirty="0" err="1" smtClean="0">
                <a:latin typeface="Times New Roman" pitchFamily="18" charset="0"/>
                <a:cs typeface="Times New Roman" pitchFamily="18" charset="0"/>
              </a:rPr>
              <a:t>ed</a:t>
            </a:r>
            <a:r>
              <a:rPr lang="en-US" sz="2700" dirty="0" smtClean="0">
                <a:latin typeface="Times New Roman" pitchFamily="18" charset="0"/>
                <a:cs typeface="Times New Roman" pitchFamily="18" charset="0"/>
              </a:rPr>
              <a:t> </a:t>
            </a:r>
            <a:r>
              <a:rPr lang="en-US" sz="2700" dirty="0">
                <a:latin typeface="Times New Roman" pitchFamily="18" charset="0"/>
                <a:cs typeface="Times New Roman" pitchFamily="18" charset="0"/>
              </a:rPr>
              <a:t>[mod </a:t>
            </a:r>
            <a:r>
              <a:rPr lang="en-US" sz="2700" i="1" dirty="0">
                <a:latin typeface="Times New Roman" pitchFamily="18" charset="0"/>
                <a:cs typeface="Times New Roman" pitchFamily="18" charset="0"/>
              </a:rPr>
              <a:t>z</a:t>
            </a:r>
            <a:r>
              <a:rPr lang="en-US" sz="2700" dirty="0">
                <a:latin typeface="Times New Roman" pitchFamily="18" charset="0"/>
                <a:cs typeface="Times New Roman" pitchFamily="18" charset="0"/>
              </a:rPr>
              <a:t>] </a:t>
            </a:r>
            <a:r>
              <a:rPr lang="en-US" sz="2700" dirty="0" smtClean="0">
                <a:latin typeface="Times New Roman" pitchFamily="18" charset="0"/>
                <a:cs typeface="Times New Roman" pitchFamily="18" charset="0"/>
              </a:rPr>
              <a:t>= 1</a:t>
            </a:r>
          </a:p>
          <a:p>
            <a:pPr marL="1022350" lvl="1" indent="-514350"/>
            <a:r>
              <a:rPr lang="en-US" sz="2400" i="1" dirty="0" smtClean="0">
                <a:latin typeface="Times New Roman" pitchFamily="18" charset="0"/>
                <a:cs typeface="Times New Roman" pitchFamily="18" charset="0"/>
              </a:rPr>
              <a:t>d</a:t>
            </a:r>
            <a:r>
              <a:rPr lang="en-US" sz="2400" dirty="0" smtClean="0">
                <a:latin typeface="Times New Roman" pitchFamily="18" charset="0"/>
                <a:cs typeface="Times New Roman" pitchFamily="18" charset="0"/>
              </a:rPr>
              <a:t> = 53  (53 </a:t>
            </a:r>
            <a:r>
              <a:rPr lang="en-US" sz="2400" dirty="0">
                <a:latin typeface="Times New Roman" pitchFamily="18" charset="0"/>
                <a:cs typeface="Times New Roman" pitchFamily="18" charset="0"/>
              </a:rPr>
              <a:t>x </a:t>
            </a:r>
            <a:r>
              <a:rPr lang="en-US" sz="2400" dirty="0" smtClean="0">
                <a:latin typeface="Times New Roman" pitchFamily="18" charset="0"/>
                <a:cs typeface="Times New Roman" pitchFamily="18" charset="0"/>
              </a:rPr>
              <a:t>17 </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901</a:t>
            </a:r>
            <a:r>
              <a:rPr lang="en-US" sz="2400" dirty="0" smtClean="0"/>
              <a:t>  </a:t>
            </a:r>
            <a:r>
              <a:rPr lang="en-US" sz="2400" dirty="0"/>
              <a:t>which </a:t>
            </a:r>
            <a:r>
              <a:rPr lang="en-US" sz="2400" dirty="0">
                <a:latin typeface="Times New Roman" pitchFamily="18" charset="0"/>
                <a:cs typeface="Times New Roman" pitchFamily="18" charset="0"/>
              </a:rPr>
              <a:t>mod 60 </a:t>
            </a:r>
            <a:r>
              <a:rPr lang="en-US" sz="2400" dirty="0"/>
              <a:t>is </a:t>
            </a:r>
            <a:r>
              <a:rPr lang="en-US" sz="2400" dirty="0">
                <a:latin typeface="Times New Roman" pitchFamily="18" charset="0"/>
                <a:cs typeface="Times New Roman" pitchFamily="18" charset="0"/>
              </a:rPr>
              <a:t>1</a:t>
            </a:r>
            <a:r>
              <a:rPr lang="en-US" sz="2400" dirty="0" smtClean="0"/>
              <a:t>)</a:t>
            </a:r>
            <a:endParaRPr lang="en-US" sz="2700" dirty="0"/>
          </a:p>
          <a:p>
            <a:pPr marL="644525" indent="-514350">
              <a:buFont typeface="+mj-lt"/>
              <a:buAutoNum type="arabicPeriod"/>
            </a:pPr>
            <a:r>
              <a:rPr lang="en-US" sz="2700" dirty="0" smtClean="0"/>
              <a:t>Pub. </a:t>
            </a:r>
            <a:r>
              <a:rPr lang="en-US" sz="2700" dirty="0"/>
              <a:t>Key: </a:t>
            </a:r>
            <a:r>
              <a:rPr lang="en-US" sz="2700" dirty="0">
                <a:latin typeface="Times New Roman" pitchFamily="18" charset="0"/>
                <a:cs typeface="Times New Roman" pitchFamily="18" charset="0"/>
              </a:rPr>
              <a:t>(</a:t>
            </a:r>
            <a:r>
              <a:rPr lang="en-US" sz="2700" i="1" dirty="0" err="1">
                <a:latin typeface="Times New Roman" pitchFamily="18" charset="0"/>
                <a:cs typeface="Times New Roman" pitchFamily="18" charset="0"/>
              </a:rPr>
              <a:t>n</a:t>
            </a:r>
            <a:r>
              <a:rPr lang="en-US" sz="2700" dirty="0" err="1">
                <a:latin typeface="Times New Roman" pitchFamily="18" charset="0"/>
                <a:cs typeface="Times New Roman" pitchFamily="18" charset="0"/>
              </a:rPr>
              <a:t>,</a:t>
            </a:r>
            <a:r>
              <a:rPr lang="en-US" sz="2700" i="1" dirty="0" err="1">
                <a:latin typeface="Times New Roman" pitchFamily="18" charset="0"/>
                <a:cs typeface="Times New Roman" pitchFamily="18" charset="0"/>
              </a:rPr>
              <a:t>e</a:t>
            </a:r>
            <a:r>
              <a:rPr lang="en-US" sz="2700" dirty="0" smtClean="0">
                <a:latin typeface="Times New Roman" pitchFamily="18" charset="0"/>
                <a:cs typeface="Times New Roman" pitchFamily="18" charset="0"/>
              </a:rPr>
              <a:t>)=(77,17); </a:t>
            </a:r>
            <a:r>
              <a:rPr lang="en-US" sz="2700" dirty="0" smtClean="0"/>
              <a:t>Priv. </a:t>
            </a:r>
            <a:r>
              <a:rPr lang="en-US" sz="2700" dirty="0"/>
              <a:t>Key</a:t>
            </a:r>
            <a:r>
              <a:rPr lang="en-US" sz="2700" dirty="0" smtClean="0"/>
              <a:t>: </a:t>
            </a:r>
            <a:r>
              <a:rPr lang="en-US" sz="2700" dirty="0" smtClean="0">
                <a:latin typeface="Times New Roman" pitchFamily="18" charset="0"/>
                <a:cs typeface="Times New Roman" pitchFamily="18" charset="0"/>
              </a:rPr>
              <a:t>(</a:t>
            </a:r>
            <a:r>
              <a:rPr lang="en-US" sz="2700" i="1" dirty="0" err="1" smtClean="0">
                <a:latin typeface="Times New Roman" pitchFamily="18" charset="0"/>
                <a:cs typeface="Times New Roman" pitchFamily="18" charset="0"/>
              </a:rPr>
              <a:t>n</a:t>
            </a:r>
            <a:r>
              <a:rPr lang="en-US" sz="2700" dirty="0" err="1" smtClean="0">
                <a:latin typeface="Times New Roman" pitchFamily="18" charset="0"/>
                <a:cs typeface="Times New Roman" pitchFamily="18" charset="0"/>
              </a:rPr>
              <a:t>,</a:t>
            </a:r>
            <a:r>
              <a:rPr lang="en-US" sz="2700" i="1" dirty="0" err="1" smtClean="0">
                <a:latin typeface="Times New Roman" pitchFamily="18" charset="0"/>
                <a:cs typeface="Times New Roman" pitchFamily="18" charset="0"/>
              </a:rPr>
              <a:t>d</a:t>
            </a:r>
            <a:r>
              <a:rPr lang="en-US" sz="2700" dirty="0" smtClean="0">
                <a:latin typeface="Times New Roman" pitchFamily="18" charset="0"/>
                <a:cs typeface="Times New Roman" pitchFamily="18" charset="0"/>
              </a:rPr>
              <a:t>)=(77,53</a:t>
            </a:r>
            <a:r>
              <a:rPr lang="en-US" sz="2700" dirty="0">
                <a:latin typeface="Times New Roman" pitchFamily="18" charset="0"/>
                <a:cs typeface="Times New Roman" pitchFamily="18" charset="0"/>
              </a:rPr>
              <a:t>)</a:t>
            </a:r>
          </a:p>
          <a:p>
            <a:pPr lvl="4"/>
            <a:endParaRPr lang="en-US" sz="1000" dirty="0"/>
          </a:p>
          <a:p>
            <a:r>
              <a:rPr lang="en-US" sz="2700" dirty="0" smtClean="0"/>
              <a:t>Assume message </a:t>
            </a:r>
            <a:r>
              <a:rPr lang="en-US" sz="2700" dirty="0"/>
              <a:t>value </a:t>
            </a:r>
            <a:r>
              <a:rPr lang="en-US" sz="2700" dirty="0" smtClean="0"/>
              <a:t>of </a:t>
            </a:r>
            <a:r>
              <a:rPr lang="en-US" sz="2700" i="1" dirty="0">
                <a:latin typeface="Times New Roman" pitchFamily="18" charset="0"/>
                <a:cs typeface="Times New Roman" pitchFamily="18" charset="0"/>
              </a:rPr>
              <a:t>m</a:t>
            </a:r>
            <a:r>
              <a:rPr lang="en-US" sz="2700" dirty="0">
                <a:latin typeface="Times New Roman" pitchFamily="18" charset="0"/>
                <a:cs typeface="Times New Roman" pitchFamily="18" charset="0"/>
              </a:rPr>
              <a:t> = 9</a:t>
            </a:r>
          </a:p>
          <a:p>
            <a:pPr>
              <a:buFontTx/>
              <a:buNone/>
            </a:pPr>
            <a:r>
              <a:rPr lang="en-US" sz="2700" dirty="0"/>
              <a:t>		encode it as  </a:t>
            </a:r>
            <a:r>
              <a:rPr lang="en-US" sz="2700" i="1" dirty="0">
                <a:latin typeface="Times New Roman" pitchFamily="18" charset="0"/>
                <a:cs typeface="Times New Roman" pitchFamily="18" charset="0"/>
              </a:rPr>
              <a:t>c</a:t>
            </a:r>
            <a:r>
              <a:rPr lang="en-US" sz="2700" dirty="0">
                <a:latin typeface="Times New Roman" pitchFamily="18" charset="0"/>
                <a:cs typeface="Times New Roman" pitchFamily="18" charset="0"/>
              </a:rPr>
              <a:t> = </a:t>
            </a:r>
            <a:r>
              <a:rPr lang="en-US" sz="2700" dirty="0" smtClean="0">
                <a:latin typeface="Times New Roman" pitchFamily="18" charset="0"/>
                <a:cs typeface="Times New Roman" pitchFamily="18" charset="0"/>
              </a:rPr>
              <a:t>9</a:t>
            </a:r>
            <a:r>
              <a:rPr lang="en-US" sz="2700" baseline="30000" dirty="0" smtClean="0">
                <a:latin typeface="Times New Roman" pitchFamily="18" charset="0"/>
                <a:cs typeface="Times New Roman" pitchFamily="18" charset="0"/>
              </a:rPr>
              <a:t>17</a:t>
            </a:r>
            <a:r>
              <a:rPr lang="en-US" sz="2700" dirty="0" smtClean="0">
                <a:latin typeface="Times New Roman" pitchFamily="18" charset="0"/>
                <a:cs typeface="Times New Roman" pitchFamily="18" charset="0"/>
              </a:rPr>
              <a:t> </a:t>
            </a:r>
            <a:r>
              <a:rPr lang="en-US" sz="2700" dirty="0">
                <a:latin typeface="Times New Roman" pitchFamily="18" charset="0"/>
                <a:cs typeface="Times New Roman" pitchFamily="18" charset="0"/>
              </a:rPr>
              <a:t>[mod 77] = </a:t>
            </a:r>
            <a:r>
              <a:rPr lang="en-US" sz="2700" dirty="0" smtClean="0">
                <a:latin typeface="Times New Roman" pitchFamily="18" charset="0"/>
                <a:cs typeface="Times New Roman" pitchFamily="18" charset="0"/>
              </a:rPr>
              <a:t>4,   </a:t>
            </a:r>
            <a:endParaRPr lang="en-US" sz="2700" dirty="0">
              <a:latin typeface="Times New Roman" pitchFamily="18" charset="0"/>
              <a:cs typeface="Times New Roman" pitchFamily="18" charset="0"/>
            </a:endParaRPr>
          </a:p>
          <a:p>
            <a:pPr>
              <a:buFontTx/>
              <a:buNone/>
            </a:pPr>
            <a:r>
              <a:rPr lang="en-US" sz="2700" dirty="0"/>
              <a:t>		decode this as  </a:t>
            </a:r>
            <a:r>
              <a:rPr lang="en-US" sz="2700" dirty="0" smtClean="0">
                <a:latin typeface="Times New Roman" pitchFamily="18" charset="0"/>
                <a:cs typeface="Times New Roman" pitchFamily="18" charset="0"/>
              </a:rPr>
              <a:t>4</a:t>
            </a:r>
            <a:r>
              <a:rPr lang="en-US" sz="2700" baseline="30000" dirty="0" smtClean="0">
                <a:latin typeface="Times New Roman" pitchFamily="18" charset="0"/>
                <a:cs typeface="Times New Roman" pitchFamily="18" charset="0"/>
              </a:rPr>
              <a:t>53</a:t>
            </a:r>
            <a:r>
              <a:rPr lang="en-US" sz="2700" dirty="0" smtClean="0">
                <a:latin typeface="Times New Roman" pitchFamily="18" charset="0"/>
                <a:cs typeface="Times New Roman" pitchFamily="18" charset="0"/>
              </a:rPr>
              <a:t> </a:t>
            </a:r>
            <a:r>
              <a:rPr lang="en-US" sz="2700" dirty="0">
                <a:latin typeface="Times New Roman" pitchFamily="18" charset="0"/>
                <a:cs typeface="Times New Roman" pitchFamily="18" charset="0"/>
              </a:rPr>
              <a:t>[mod 77] = </a:t>
            </a:r>
            <a:r>
              <a:rPr lang="en-US" sz="2700" dirty="0" smtClean="0">
                <a:latin typeface="Times New Roman" pitchFamily="18" charset="0"/>
                <a:cs typeface="Times New Roman" pitchFamily="18" charset="0"/>
              </a:rPr>
              <a:t>9</a:t>
            </a:r>
          </a:p>
          <a:p>
            <a:pPr>
              <a:buFontTx/>
              <a:buNone/>
            </a:pPr>
            <a:r>
              <a:rPr lang="en-US" sz="2700" dirty="0" smtClean="0"/>
              <a:t>Note: If too big, compute </a:t>
            </a:r>
            <a:r>
              <a:rPr lang="en-US" sz="2700" i="1" dirty="0" err="1" smtClean="0">
                <a:latin typeface="Times New Roman" pitchFamily="18" charset="0"/>
                <a:cs typeface="Times New Roman" pitchFamily="18" charset="0"/>
              </a:rPr>
              <a:t>x</a:t>
            </a:r>
            <a:r>
              <a:rPr lang="en-US" sz="2700" i="1" baseline="30000" dirty="0" err="1" smtClean="0">
                <a:latin typeface="Times New Roman" pitchFamily="18" charset="0"/>
                <a:cs typeface="Times New Roman" pitchFamily="18" charset="0"/>
              </a:rPr>
              <a:t>y</a:t>
            </a:r>
            <a:r>
              <a:rPr lang="en-US" sz="2700" dirty="0" smtClean="0">
                <a:latin typeface="Times New Roman" pitchFamily="18" charset="0"/>
                <a:cs typeface="Times New Roman" pitchFamily="18" charset="0"/>
              </a:rPr>
              <a:t> mod </a:t>
            </a:r>
            <a:r>
              <a:rPr lang="en-US" sz="2700" i="1" dirty="0" smtClean="0">
                <a:latin typeface="Times New Roman" pitchFamily="18" charset="0"/>
                <a:cs typeface="Times New Roman" pitchFamily="18" charset="0"/>
              </a:rPr>
              <a:t>v</a:t>
            </a:r>
            <a:r>
              <a:rPr lang="en-US" sz="2700" dirty="0" smtClean="0">
                <a:latin typeface="Times New Roman" pitchFamily="18" charset="0"/>
                <a:cs typeface="Times New Roman" pitchFamily="18" charset="0"/>
              </a:rPr>
              <a:t> </a:t>
            </a:r>
            <a:r>
              <a:rPr lang="en-US" sz="2700" dirty="0" smtClean="0"/>
              <a:t>progressively, </a:t>
            </a:r>
          </a:p>
          <a:p>
            <a:pPr>
              <a:buFontTx/>
              <a:buNone/>
            </a:pPr>
            <a:r>
              <a:rPr lang="en-US" sz="2700" i="1" dirty="0"/>
              <a:t> </a:t>
            </a:r>
            <a:r>
              <a:rPr lang="en-US" sz="2700" i="1" dirty="0" smtClean="0"/>
              <a:t>         i.e., </a:t>
            </a:r>
            <a:r>
              <a:rPr lang="en-US" sz="2700" dirty="0" smtClean="0">
                <a:latin typeface="Times New Roman" pitchFamily="18" charset="0"/>
                <a:cs typeface="Times New Roman" pitchFamily="18" charset="0"/>
              </a:rPr>
              <a:t>(</a:t>
            </a:r>
            <a:r>
              <a:rPr lang="en-US" sz="2700" i="1" dirty="0" smtClean="0">
                <a:latin typeface="Times New Roman" pitchFamily="18" charset="0"/>
                <a:cs typeface="Times New Roman" pitchFamily="18" charset="0"/>
              </a:rPr>
              <a:t>x</a:t>
            </a:r>
            <a:r>
              <a:rPr lang="en-US" sz="2700" dirty="0" smtClean="0">
                <a:latin typeface="Times New Roman" pitchFamily="18" charset="0"/>
                <a:cs typeface="Times New Roman" pitchFamily="18" charset="0"/>
              </a:rPr>
              <a:t> mod </a:t>
            </a:r>
            <a:r>
              <a:rPr lang="en-US" sz="2700" i="1" dirty="0" smtClean="0">
                <a:latin typeface="Times New Roman" pitchFamily="18" charset="0"/>
                <a:cs typeface="Times New Roman" pitchFamily="18" charset="0"/>
              </a:rPr>
              <a:t>v</a:t>
            </a:r>
            <a:r>
              <a:rPr lang="en-US" sz="2700" dirty="0" smtClean="0">
                <a:latin typeface="Times New Roman" pitchFamily="18" charset="0"/>
                <a:cs typeface="Times New Roman" pitchFamily="18" charset="0"/>
              </a:rPr>
              <a:t>)</a:t>
            </a:r>
            <a:r>
              <a:rPr lang="en-US" sz="2700" i="1" baseline="30000" dirty="0" smtClean="0">
                <a:latin typeface="Times New Roman" pitchFamily="18" charset="0"/>
                <a:cs typeface="Times New Roman" pitchFamily="18" charset="0"/>
              </a:rPr>
              <a:t>y</a:t>
            </a:r>
            <a:r>
              <a:rPr lang="en-US" sz="2700" i="1" dirty="0" smtClean="0">
                <a:latin typeface="Times New Roman" pitchFamily="18" charset="0"/>
                <a:cs typeface="Times New Roman" pitchFamily="18" charset="0"/>
              </a:rPr>
              <a:t> mod v</a:t>
            </a:r>
            <a:endParaRPr lang="en-US" sz="2700" dirty="0">
              <a:latin typeface="Times New Roman" pitchFamily="18" charset="0"/>
              <a:cs typeface="Times New Roman" pitchFamily="18" charset="0"/>
            </a:endParaRPr>
          </a:p>
        </p:txBody>
      </p:sp>
      <p:sp>
        <p:nvSpPr>
          <p:cNvPr id="6" name="Slide Number Placeholder 5"/>
          <p:cNvSpPr>
            <a:spLocks noGrp="1"/>
          </p:cNvSpPr>
          <p:nvPr>
            <p:ph type="sldNum" sz="quarter" idx="10"/>
          </p:nvPr>
        </p:nvSpPr>
        <p:spPr/>
        <p:txBody>
          <a:bodyPr/>
          <a:lstStyle/>
          <a:p>
            <a:fld id="{0783864D-491B-0D48-9494-9F5AD408C5EE}"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754380" y="532205"/>
            <a:ext cx="8549640" cy="781671"/>
          </a:xfrm>
        </p:spPr>
        <p:txBody>
          <a:bodyPr/>
          <a:lstStyle/>
          <a:p>
            <a:r>
              <a:rPr lang="en-US" dirty="0"/>
              <a:t>Simple </a:t>
            </a:r>
            <a:r>
              <a:rPr lang="en-US" dirty="0" smtClean="0"/>
              <a:t>RSA Example</a:t>
            </a:r>
            <a:endParaRPr lang="en-US" dirty="0"/>
          </a:p>
        </p:txBody>
      </p:sp>
      <p:sp>
        <p:nvSpPr>
          <p:cNvPr id="44037" name="Rectangle 5"/>
          <p:cNvSpPr>
            <a:spLocks noGrp="1" noChangeArrowheads="1"/>
          </p:cNvSpPr>
          <p:nvPr>
            <p:ph type="body" idx="1"/>
          </p:nvPr>
        </p:nvSpPr>
        <p:spPr>
          <a:xfrm>
            <a:off x="0" y="1259133"/>
            <a:ext cx="10058400" cy="6483574"/>
          </a:xfrm>
        </p:spPr>
        <p:txBody>
          <a:bodyPr>
            <a:normAutofit/>
          </a:bodyPr>
          <a:lstStyle/>
          <a:p>
            <a:pPr>
              <a:buFontTx/>
              <a:buNone/>
            </a:pPr>
            <a:r>
              <a:rPr lang="en-US" sz="2700" dirty="0"/>
              <a:t>		encode it as  </a:t>
            </a:r>
            <a:r>
              <a:rPr lang="en-US" sz="2700" i="1" dirty="0">
                <a:latin typeface="Times New Roman" pitchFamily="18" charset="0"/>
                <a:cs typeface="Times New Roman" pitchFamily="18" charset="0"/>
              </a:rPr>
              <a:t>c</a:t>
            </a:r>
            <a:r>
              <a:rPr lang="en-US" sz="2700" dirty="0">
                <a:latin typeface="Times New Roman" pitchFamily="18" charset="0"/>
                <a:cs typeface="Times New Roman" pitchFamily="18" charset="0"/>
              </a:rPr>
              <a:t> = </a:t>
            </a:r>
            <a:r>
              <a:rPr lang="en-US" sz="2700" dirty="0" smtClean="0">
                <a:latin typeface="Times New Roman" pitchFamily="18" charset="0"/>
                <a:cs typeface="Times New Roman" pitchFamily="18" charset="0"/>
              </a:rPr>
              <a:t>9</a:t>
            </a:r>
            <a:r>
              <a:rPr lang="en-US" sz="2700" baseline="30000" dirty="0" smtClean="0">
                <a:latin typeface="Times New Roman" pitchFamily="18" charset="0"/>
                <a:cs typeface="Times New Roman" pitchFamily="18" charset="0"/>
              </a:rPr>
              <a:t>17</a:t>
            </a:r>
            <a:r>
              <a:rPr lang="en-US" sz="2700" dirty="0" smtClean="0">
                <a:latin typeface="Times New Roman" pitchFamily="18" charset="0"/>
                <a:cs typeface="Times New Roman" pitchFamily="18" charset="0"/>
              </a:rPr>
              <a:t> </a:t>
            </a:r>
            <a:r>
              <a:rPr lang="en-US" sz="2700" dirty="0">
                <a:latin typeface="Times New Roman" pitchFamily="18" charset="0"/>
                <a:cs typeface="Times New Roman" pitchFamily="18" charset="0"/>
              </a:rPr>
              <a:t>[mod 77] = </a:t>
            </a:r>
            <a:r>
              <a:rPr lang="en-US" sz="2700" dirty="0" smtClean="0">
                <a:latin typeface="Times New Roman" pitchFamily="18" charset="0"/>
                <a:cs typeface="Times New Roman" pitchFamily="18" charset="0"/>
              </a:rPr>
              <a:t>4,   </a:t>
            </a:r>
            <a:endParaRPr lang="en-US" sz="2700" dirty="0">
              <a:latin typeface="Times New Roman" pitchFamily="18" charset="0"/>
              <a:cs typeface="Times New Roman" pitchFamily="18" charset="0"/>
            </a:endParaRPr>
          </a:p>
          <a:p>
            <a:pPr>
              <a:buFontTx/>
              <a:buNone/>
            </a:pPr>
            <a:r>
              <a:rPr lang="en-US" sz="2700" dirty="0"/>
              <a:t>		decode this as  </a:t>
            </a:r>
            <a:r>
              <a:rPr lang="en-US" sz="2700" dirty="0" smtClean="0">
                <a:latin typeface="Times New Roman" pitchFamily="18" charset="0"/>
                <a:cs typeface="Times New Roman" pitchFamily="18" charset="0"/>
              </a:rPr>
              <a:t>4</a:t>
            </a:r>
            <a:r>
              <a:rPr lang="en-US" sz="2700" baseline="30000" dirty="0" smtClean="0">
                <a:latin typeface="Times New Roman" pitchFamily="18" charset="0"/>
                <a:cs typeface="Times New Roman" pitchFamily="18" charset="0"/>
              </a:rPr>
              <a:t>53</a:t>
            </a:r>
            <a:r>
              <a:rPr lang="en-US" sz="2700" dirty="0" smtClean="0">
                <a:latin typeface="Times New Roman" pitchFamily="18" charset="0"/>
                <a:cs typeface="Times New Roman" pitchFamily="18" charset="0"/>
              </a:rPr>
              <a:t> </a:t>
            </a:r>
            <a:r>
              <a:rPr lang="en-US" sz="2700" dirty="0">
                <a:latin typeface="Times New Roman" pitchFamily="18" charset="0"/>
                <a:cs typeface="Times New Roman" pitchFamily="18" charset="0"/>
              </a:rPr>
              <a:t>[mod 77] = </a:t>
            </a:r>
            <a:r>
              <a:rPr lang="en-US" sz="2700" dirty="0" smtClean="0">
                <a:latin typeface="Times New Roman" pitchFamily="18" charset="0"/>
                <a:cs typeface="Times New Roman" pitchFamily="18" charset="0"/>
              </a:rPr>
              <a:t>9</a:t>
            </a:r>
          </a:p>
          <a:p>
            <a:pPr>
              <a:buFontTx/>
              <a:buNone/>
            </a:pPr>
            <a:r>
              <a:rPr lang="en-US" sz="2700" dirty="0"/>
              <a:t>Note: If too big, compute </a:t>
            </a:r>
            <a:r>
              <a:rPr lang="en-US" sz="2700" i="1" dirty="0" err="1">
                <a:latin typeface="Times New Roman" pitchFamily="18" charset="0"/>
                <a:cs typeface="Times New Roman" pitchFamily="18" charset="0"/>
              </a:rPr>
              <a:t>x</a:t>
            </a:r>
            <a:r>
              <a:rPr lang="en-US" sz="2700" i="1" baseline="30000" dirty="0" err="1">
                <a:latin typeface="Times New Roman" pitchFamily="18" charset="0"/>
                <a:cs typeface="Times New Roman" pitchFamily="18" charset="0"/>
              </a:rPr>
              <a:t>y</a:t>
            </a:r>
            <a:r>
              <a:rPr lang="en-US" sz="2700" dirty="0">
                <a:latin typeface="Times New Roman" pitchFamily="18" charset="0"/>
                <a:cs typeface="Times New Roman" pitchFamily="18" charset="0"/>
              </a:rPr>
              <a:t> mod </a:t>
            </a:r>
            <a:r>
              <a:rPr lang="en-US" sz="2700" i="1" dirty="0">
                <a:latin typeface="Times New Roman" pitchFamily="18" charset="0"/>
                <a:cs typeface="Times New Roman" pitchFamily="18" charset="0"/>
              </a:rPr>
              <a:t>v</a:t>
            </a:r>
            <a:r>
              <a:rPr lang="en-US" sz="2700" dirty="0">
                <a:latin typeface="Times New Roman" pitchFamily="18" charset="0"/>
                <a:cs typeface="Times New Roman" pitchFamily="18" charset="0"/>
              </a:rPr>
              <a:t> </a:t>
            </a:r>
            <a:r>
              <a:rPr lang="en-US" sz="2700" dirty="0"/>
              <a:t>progressively, </a:t>
            </a:r>
          </a:p>
          <a:p>
            <a:pPr>
              <a:buFontTx/>
              <a:buNone/>
            </a:pPr>
            <a:r>
              <a:rPr lang="en-US" sz="2700" i="1" dirty="0" smtClean="0"/>
              <a:t>          i.e., </a:t>
            </a:r>
            <a:r>
              <a:rPr lang="en-US" sz="2700" dirty="0" smtClean="0">
                <a:latin typeface="Times New Roman" pitchFamily="18" charset="0"/>
                <a:cs typeface="Times New Roman" pitchFamily="18" charset="0"/>
              </a:rPr>
              <a:t>(</a:t>
            </a:r>
            <a:r>
              <a:rPr lang="en-US" sz="2700" i="1" dirty="0" smtClean="0">
                <a:latin typeface="Times New Roman" pitchFamily="18" charset="0"/>
                <a:cs typeface="Times New Roman" pitchFamily="18" charset="0"/>
              </a:rPr>
              <a:t>x</a:t>
            </a:r>
            <a:r>
              <a:rPr lang="en-US" sz="2700" dirty="0" smtClean="0">
                <a:latin typeface="Times New Roman" pitchFamily="18" charset="0"/>
                <a:cs typeface="Times New Roman" pitchFamily="18" charset="0"/>
              </a:rPr>
              <a:t> mod </a:t>
            </a:r>
            <a:r>
              <a:rPr lang="en-US" sz="2700" i="1" dirty="0" smtClean="0">
                <a:latin typeface="Times New Roman" pitchFamily="18" charset="0"/>
                <a:cs typeface="Times New Roman" pitchFamily="18" charset="0"/>
              </a:rPr>
              <a:t>v</a:t>
            </a:r>
            <a:r>
              <a:rPr lang="en-US" sz="2700" dirty="0" smtClean="0">
                <a:latin typeface="Times New Roman" pitchFamily="18" charset="0"/>
                <a:cs typeface="Times New Roman" pitchFamily="18" charset="0"/>
              </a:rPr>
              <a:t>)</a:t>
            </a:r>
            <a:r>
              <a:rPr lang="en-US" sz="2700" i="1" baseline="30000" dirty="0" smtClean="0">
                <a:latin typeface="Times New Roman" pitchFamily="18" charset="0"/>
                <a:cs typeface="Times New Roman" pitchFamily="18" charset="0"/>
              </a:rPr>
              <a:t>y</a:t>
            </a:r>
            <a:r>
              <a:rPr lang="en-US" sz="2700" i="1" dirty="0" smtClean="0">
                <a:latin typeface="Times New Roman" pitchFamily="18" charset="0"/>
                <a:cs typeface="Times New Roman" pitchFamily="18" charset="0"/>
              </a:rPr>
              <a:t> mod v</a:t>
            </a:r>
          </a:p>
          <a:p>
            <a:pPr>
              <a:buFontTx/>
              <a:buNone/>
            </a:pPr>
            <a:r>
              <a:rPr lang="en-US" sz="2000" i="1" dirty="0">
                <a:latin typeface="Times New Roman" pitchFamily="18" charset="0"/>
                <a:cs typeface="Times New Roman" pitchFamily="18" charset="0"/>
              </a:rPr>
              <a:t>c</a:t>
            </a:r>
            <a:r>
              <a:rPr lang="en-US" sz="2000" dirty="0">
                <a:latin typeface="Times New Roman" pitchFamily="18" charset="0"/>
                <a:cs typeface="Times New Roman" pitchFamily="18" charset="0"/>
              </a:rPr>
              <a:t> = 9</a:t>
            </a:r>
            <a:r>
              <a:rPr lang="en-US" sz="2000" baseline="30000" dirty="0">
                <a:latin typeface="Times New Roman" pitchFamily="18" charset="0"/>
                <a:cs typeface="Times New Roman" pitchFamily="18" charset="0"/>
              </a:rPr>
              <a:t>17</a:t>
            </a:r>
            <a:r>
              <a:rPr lang="en-US" sz="2000" dirty="0">
                <a:latin typeface="Times New Roman" pitchFamily="18" charset="0"/>
                <a:cs typeface="Times New Roman" pitchFamily="18" charset="0"/>
              </a:rPr>
              <a:t> [mod 77] </a:t>
            </a:r>
            <a:r>
              <a:rPr lang="en-US" sz="2000" dirty="0" smtClean="0">
                <a:latin typeface="Times New Roman" pitchFamily="18" charset="0"/>
                <a:cs typeface="Times New Roman" pitchFamily="18" charset="0"/>
              </a:rPr>
              <a:t> = ((9</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mod 77)</a:t>
            </a:r>
            <a:r>
              <a:rPr lang="en-US" sz="2000" baseline="30000" dirty="0" smtClean="0">
                <a:latin typeface="Times New Roman" pitchFamily="18" charset="0"/>
                <a:cs typeface="Times New Roman" pitchFamily="18" charset="0"/>
              </a:rPr>
              <a:t>8</a:t>
            </a:r>
            <a:r>
              <a:rPr lang="en-US" sz="2000" dirty="0" smtClean="0">
                <a:latin typeface="Times New Roman" pitchFamily="18" charset="0"/>
                <a:cs typeface="Times New Roman" pitchFamily="18" charset="0"/>
              </a:rPr>
              <a:t> * (9 mod 77))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((81 mod 77)</a:t>
            </a:r>
            <a:r>
              <a:rPr lang="en-US" sz="2000" baseline="30000" dirty="0" smtClean="0">
                <a:latin typeface="Times New Roman" pitchFamily="18" charset="0"/>
                <a:cs typeface="Times New Roman" pitchFamily="18" charset="0"/>
              </a:rPr>
              <a:t>8</a:t>
            </a:r>
            <a:r>
              <a:rPr lang="en-US" sz="2000" dirty="0" smtClean="0">
                <a:latin typeface="Times New Roman" pitchFamily="18" charset="0"/>
                <a:cs typeface="Times New Roman" pitchFamily="18" charset="0"/>
              </a:rPr>
              <a:t> * 9)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((4 mod 77)</a:t>
            </a:r>
            <a:r>
              <a:rPr lang="en-US" sz="2000" baseline="30000" dirty="0" smtClean="0">
                <a:latin typeface="Times New Roman" pitchFamily="18" charset="0"/>
                <a:cs typeface="Times New Roman" pitchFamily="18" charset="0"/>
              </a:rPr>
              <a:t>8</a:t>
            </a:r>
            <a:r>
              <a:rPr lang="en-US" sz="2000" dirty="0" smtClean="0">
                <a:latin typeface="Times New Roman" pitchFamily="18" charset="0"/>
                <a:cs typeface="Times New Roman" pitchFamily="18" charset="0"/>
              </a:rPr>
              <a:t> * 9)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((256 mod 77) * (256 mod 77) * 9)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(25 * 25 * 9)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((125 mod 77) * (5 * 9 mod 77))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(48 * 5 * 9)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((240 mod 77) * (9 mod 77))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( 9 * 9) mod 77 </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4</a:t>
            </a:r>
            <a:endParaRPr lang="en-US" sz="2000" dirty="0">
              <a:latin typeface="Times New Roman" pitchFamily="18" charset="0"/>
              <a:cs typeface="Times New Roman" pitchFamily="18" charset="0"/>
            </a:endParaRPr>
          </a:p>
        </p:txBody>
      </p:sp>
      <p:sp>
        <p:nvSpPr>
          <p:cNvPr id="6" name="Slide Number Placeholder 5"/>
          <p:cNvSpPr>
            <a:spLocks noGrp="1"/>
          </p:cNvSpPr>
          <p:nvPr>
            <p:ph type="sldNum" sz="quarter" idx="10"/>
          </p:nvPr>
        </p:nvSpPr>
        <p:spPr/>
        <p:txBody>
          <a:bodyPr/>
          <a:lstStyle/>
          <a:p>
            <a:fld id="{0783864D-491B-0D48-9494-9F5AD408C5EE}" type="slidenum">
              <a:rPr lang="en-US" smtClean="0"/>
              <a:pPr/>
              <a:t>24</a:t>
            </a:fld>
            <a:endParaRPr lang="en-US" dirty="0"/>
          </a:p>
        </p:txBody>
      </p:sp>
    </p:spTree>
    <p:extLst>
      <p:ext uri="{BB962C8B-B14F-4D97-AF65-F5344CB8AC3E}">
        <p14:creationId xmlns:p14="http://schemas.microsoft.com/office/powerpoint/2010/main" xmlns="" val="39363431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754380" y="532205"/>
            <a:ext cx="8549640" cy="781671"/>
          </a:xfrm>
        </p:spPr>
        <p:txBody>
          <a:bodyPr/>
          <a:lstStyle/>
          <a:p>
            <a:r>
              <a:rPr lang="en-US" dirty="0"/>
              <a:t>Simple </a:t>
            </a:r>
            <a:r>
              <a:rPr lang="en-US" dirty="0" smtClean="0"/>
              <a:t>RSA Example</a:t>
            </a:r>
            <a:endParaRPr lang="en-US" dirty="0"/>
          </a:p>
        </p:txBody>
      </p:sp>
      <p:sp>
        <p:nvSpPr>
          <p:cNvPr id="44037" name="Rectangle 5"/>
          <p:cNvSpPr>
            <a:spLocks noGrp="1" noChangeArrowheads="1"/>
          </p:cNvSpPr>
          <p:nvPr>
            <p:ph type="body" idx="1"/>
          </p:nvPr>
        </p:nvSpPr>
        <p:spPr>
          <a:xfrm>
            <a:off x="0" y="1259133"/>
            <a:ext cx="10058400" cy="6483574"/>
          </a:xfrm>
        </p:spPr>
        <p:txBody>
          <a:bodyPr>
            <a:normAutofit/>
          </a:bodyPr>
          <a:lstStyle/>
          <a:p>
            <a:pPr>
              <a:buFontTx/>
              <a:buNone/>
            </a:pPr>
            <a:r>
              <a:rPr lang="en-US" sz="2700" dirty="0"/>
              <a:t>		encode it as  </a:t>
            </a:r>
            <a:r>
              <a:rPr lang="en-US" sz="2700" i="1" dirty="0">
                <a:latin typeface="Times New Roman" pitchFamily="18" charset="0"/>
                <a:cs typeface="Times New Roman" pitchFamily="18" charset="0"/>
              </a:rPr>
              <a:t>c</a:t>
            </a:r>
            <a:r>
              <a:rPr lang="en-US" sz="2700" dirty="0">
                <a:latin typeface="Times New Roman" pitchFamily="18" charset="0"/>
                <a:cs typeface="Times New Roman" pitchFamily="18" charset="0"/>
              </a:rPr>
              <a:t> = </a:t>
            </a:r>
            <a:r>
              <a:rPr lang="en-US" sz="2700" dirty="0" smtClean="0">
                <a:latin typeface="Times New Roman" pitchFamily="18" charset="0"/>
                <a:cs typeface="Times New Roman" pitchFamily="18" charset="0"/>
              </a:rPr>
              <a:t>9</a:t>
            </a:r>
            <a:r>
              <a:rPr lang="en-US" sz="2700" baseline="30000" dirty="0" smtClean="0">
                <a:latin typeface="Times New Roman" pitchFamily="18" charset="0"/>
                <a:cs typeface="Times New Roman" pitchFamily="18" charset="0"/>
              </a:rPr>
              <a:t>17</a:t>
            </a:r>
            <a:r>
              <a:rPr lang="en-US" sz="2700" dirty="0" smtClean="0">
                <a:latin typeface="Times New Roman" pitchFamily="18" charset="0"/>
                <a:cs typeface="Times New Roman" pitchFamily="18" charset="0"/>
              </a:rPr>
              <a:t> </a:t>
            </a:r>
            <a:r>
              <a:rPr lang="en-US" sz="2700" dirty="0">
                <a:latin typeface="Times New Roman" pitchFamily="18" charset="0"/>
                <a:cs typeface="Times New Roman" pitchFamily="18" charset="0"/>
              </a:rPr>
              <a:t>[mod 77] = </a:t>
            </a:r>
            <a:r>
              <a:rPr lang="en-US" sz="2700" dirty="0" smtClean="0">
                <a:latin typeface="Times New Roman" pitchFamily="18" charset="0"/>
                <a:cs typeface="Times New Roman" pitchFamily="18" charset="0"/>
              </a:rPr>
              <a:t>4,   </a:t>
            </a:r>
            <a:endParaRPr lang="en-US" sz="2700" dirty="0">
              <a:latin typeface="Times New Roman" pitchFamily="18" charset="0"/>
              <a:cs typeface="Times New Roman" pitchFamily="18" charset="0"/>
            </a:endParaRPr>
          </a:p>
          <a:p>
            <a:pPr>
              <a:buFontTx/>
              <a:buNone/>
            </a:pPr>
            <a:r>
              <a:rPr lang="en-US" sz="2700" dirty="0"/>
              <a:t>		decode this as  </a:t>
            </a:r>
            <a:r>
              <a:rPr lang="en-US" sz="2700" dirty="0" smtClean="0">
                <a:latin typeface="Times New Roman" pitchFamily="18" charset="0"/>
                <a:cs typeface="Times New Roman" pitchFamily="18" charset="0"/>
              </a:rPr>
              <a:t>4</a:t>
            </a:r>
            <a:r>
              <a:rPr lang="en-US" sz="2700" baseline="30000" dirty="0" smtClean="0">
                <a:latin typeface="Times New Roman" pitchFamily="18" charset="0"/>
                <a:cs typeface="Times New Roman" pitchFamily="18" charset="0"/>
              </a:rPr>
              <a:t>53</a:t>
            </a:r>
            <a:r>
              <a:rPr lang="en-US" sz="2700" dirty="0" smtClean="0">
                <a:latin typeface="Times New Roman" pitchFamily="18" charset="0"/>
                <a:cs typeface="Times New Roman" pitchFamily="18" charset="0"/>
              </a:rPr>
              <a:t> </a:t>
            </a:r>
            <a:r>
              <a:rPr lang="en-US" sz="2700" dirty="0">
                <a:latin typeface="Times New Roman" pitchFamily="18" charset="0"/>
                <a:cs typeface="Times New Roman" pitchFamily="18" charset="0"/>
              </a:rPr>
              <a:t>[mod 77] = </a:t>
            </a:r>
            <a:r>
              <a:rPr lang="en-US" sz="2700" dirty="0" smtClean="0">
                <a:latin typeface="Times New Roman" pitchFamily="18" charset="0"/>
                <a:cs typeface="Times New Roman" pitchFamily="18" charset="0"/>
              </a:rPr>
              <a:t>9</a:t>
            </a:r>
          </a:p>
          <a:p>
            <a:pPr>
              <a:buFontTx/>
              <a:buNone/>
            </a:pPr>
            <a:r>
              <a:rPr lang="en-US" sz="2700" dirty="0"/>
              <a:t>Note: If too big, compute </a:t>
            </a:r>
            <a:r>
              <a:rPr lang="en-US" sz="2700" i="1" dirty="0" err="1">
                <a:latin typeface="Times New Roman" pitchFamily="18" charset="0"/>
                <a:cs typeface="Times New Roman" pitchFamily="18" charset="0"/>
              </a:rPr>
              <a:t>x</a:t>
            </a:r>
            <a:r>
              <a:rPr lang="en-US" sz="2700" i="1" baseline="30000" dirty="0" err="1">
                <a:latin typeface="Times New Roman" pitchFamily="18" charset="0"/>
                <a:cs typeface="Times New Roman" pitchFamily="18" charset="0"/>
              </a:rPr>
              <a:t>y</a:t>
            </a:r>
            <a:r>
              <a:rPr lang="en-US" sz="2700" dirty="0">
                <a:latin typeface="Times New Roman" pitchFamily="18" charset="0"/>
                <a:cs typeface="Times New Roman" pitchFamily="18" charset="0"/>
              </a:rPr>
              <a:t> mod </a:t>
            </a:r>
            <a:r>
              <a:rPr lang="en-US" sz="2700" i="1" dirty="0">
                <a:latin typeface="Times New Roman" pitchFamily="18" charset="0"/>
                <a:cs typeface="Times New Roman" pitchFamily="18" charset="0"/>
              </a:rPr>
              <a:t>v</a:t>
            </a:r>
            <a:r>
              <a:rPr lang="en-US" sz="2700" dirty="0">
                <a:latin typeface="Times New Roman" pitchFamily="18" charset="0"/>
                <a:cs typeface="Times New Roman" pitchFamily="18" charset="0"/>
              </a:rPr>
              <a:t> </a:t>
            </a:r>
            <a:r>
              <a:rPr lang="en-US" sz="2700" dirty="0"/>
              <a:t>progressively, </a:t>
            </a:r>
          </a:p>
          <a:p>
            <a:pPr>
              <a:buFontTx/>
              <a:buNone/>
            </a:pPr>
            <a:r>
              <a:rPr lang="en-US" sz="2700" i="1" dirty="0" smtClean="0"/>
              <a:t>          i.e., </a:t>
            </a:r>
            <a:r>
              <a:rPr lang="en-US" sz="2700" dirty="0" smtClean="0">
                <a:latin typeface="Times New Roman" pitchFamily="18" charset="0"/>
                <a:cs typeface="Times New Roman" pitchFamily="18" charset="0"/>
              </a:rPr>
              <a:t>(</a:t>
            </a:r>
            <a:r>
              <a:rPr lang="en-US" sz="2700" i="1" dirty="0" smtClean="0">
                <a:latin typeface="Times New Roman" pitchFamily="18" charset="0"/>
                <a:cs typeface="Times New Roman" pitchFamily="18" charset="0"/>
              </a:rPr>
              <a:t>x</a:t>
            </a:r>
            <a:r>
              <a:rPr lang="en-US" sz="2700" dirty="0" smtClean="0">
                <a:latin typeface="Times New Roman" pitchFamily="18" charset="0"/>
                <a:cs typeface="Times New Roman" pitchFamily="18" charset="0"/>
              </a:rPr>
              <a:t> mod </a:t>
            </a:r>
            <a:r>
              <a:rPr lang="en-US" sz="2700" i="1" dirty="0" smtClean="0">
                <a:latin typeface="Times New Roman" pitchFamily="18" charset="0"/>
                <a:cs typeface="Times New Roman" pitchFamily="18" charset="0"/>
              </a:rPr>
              <a:t>v</a:t>
            </a:r>
            <a:r>
              <a:rPr lang="en-US" sz="2700" dirty="0" smtClean="0">
                <a:latin typeface="Times New Roman" pitchFamily="18" charset="0"/>
                <a:cs typeface="Times New Roman" pitchFamily="18" charset="0"/>
              </a:rPr>
              <a:t>)</a:t>
            </a:r>
            <a:r>
              <a:rPr lang="en-US" sz="2700" i="1" baseline="30000" dirty="0" smtClean="0">
                <a:latin typeface="Times New Roman" pitchFamily="18" charset="0"/>
                <a:cs typeface="Times New Roman" pitchFamily="18" charset="0"/>
              </a:rPr>
              <a:t>y</a:t>
            </a:r>
            <a:r>
              <a:rPr lang="en-US" sz="2700" i="1" dirty="0" smtClean="0">
                <a:latin typeface="Times New Roman" pitchFamily="18" charset="0"/>
                <a:cs typeface="Times New Roman" pitchFamily="18" charset="0"/>
              </a:rPr>
              <a:t> mod v</a:t>
            </a:r>
          </a:p>
          <a:p>
            <a:pPr>
              <a:buFontTx/>
              <a:buNone/>
            </a:pPr>
            <a:r>
              <a:rPr lang="en-US" sz="2000" i="1" dirty="0">
                <a:latin typeface="Times New Roman" pitchFamily="18" charset="0"/>
                <a:cs typeface="Times New Roman" pitchFamily="18" charset="0"/>
              </a:rPr>
              <a:t>c</a:t>
            </a:r>
            <a:r>
              <a:rPr lang="en-US" sz="2000" dirty="0">
                <a:latin typeface="Times New Roman" pitchFamily="18" charset="0"/>
                <a:cs typeface="Times New Roman" pitchFamily="18" charset="0"/>
              </a:rPr>
              <a:t> = 9</a:t>
            </a:r>
            <a:r>
              <a:rPr lang="en-US" sz="2000" baseline="30000" dirty="0">
                <a:latin typeface="Times New Roman" pitchFamily="18" charset="0"/>
                <a:cs typeface="Times New Roman" pitchFamily="18" charset="0"/>
              </a:rPr>
              <a:t>17</a:t>
            </a:r>
            <a:r>
              <a:rPr lang="en-US" sz="2000" dirty="0">
                <a:latin typeface="Times New Roman" pitchFamily="18" charset="0"/>
                <a:cs typeface="Times New Roman" pitchFamily="18" charset="0"/>
              </a:rPr>
              <a:t> [mod 77] </a:t>
            </a:r>
            <a:r>
              <a:rPr lang="en-US" sz="2000" dirty="0" smtClean="0">
                <a:latin typeface="Times New Roman" pitchFamily="18" charset="0"/>
                <a:cs typeface="Times New Roman" pitchFamily="18" charset="0"/>
              </a:rPr>
              <a:t> = ((9</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mod 77)</a:t>
            </a:r>
            <a:r>
              <a:rPr lang="en-US" sz="2000" baseline="30000" dirty="0" smtClean="0">
                <a:latin typeface="Times New Roman" pitchFamily="18" charset="0"/>
                <a:cs typeface="Times New Roman" pitchFamily="18" charset="0"/>
              </a:rPr>
              <a:t>8</a:t>
            </a:r>
            <a:r>
              <a:rPr lang="en-US" sz="2000" dirty="0" smtClean="0">
                <a:latin typeface="Times New Roman" pitchFamily="18" charset="0"/>
                <a:cs typeface="Times New Roman" pitchFamily="18" charset="0"/>
              </a:rPr>
              <a:t> * (9 mod 77))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((81 mod 77)</a:t>
            </a:r>
            <a:r>
              <a:rPr lang="en-US" sz="2000" baseline="30000" dirty="0" smtClean="0">
                <a:latin typeface="Times New Roman" pitchFamily="18" charset="0"/>
                <a:cs typeface="Times New Roman" pitchFamily="18" charset="0"/>
              </a:rPr>
              <a:t>8</a:t>
            </a:r>
            <a:r>
              <a:rPr lang="en-US" sz="2000" dirty="0" smtClean="0">
                <a:latin typeface="Times New Roman" pitchFamily="18" charset="0"/>
                <a:cs typeface="Times New Roman" pitchFamily="18" charset="0"/>
              </a:rPr>
              <a:t> * 9)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((4 mod 77)</a:t>
            </a:r>
            <a:r>
              <a:rPr lang="en-US" sz="2000" baseline="30000" dirty="0" smtClean="0">
                <a:latin typeface="Times New Roman" pitchFamily="18" charset="0"/>
                <a:cs typeface="Times New Roman" pitchFamily="18" charset="0"/>
              </a:rPr>
              <a:t>8</a:t>
            </a:r>
            <a:r>
              <a:rPr lang="en-US" sz="2000" dirty="0" smtClean="0">
                <a:latin typeface="Times New Roman" pitchFamily="18" charset="0"/>
                <a:cs typeface="Times New Roman" pitchFamily="18" charset="0"/>
              </a:rPr>
              <a:t> * 9)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((4</a:t>
            </a:r>
            <a:r>
              <a:rPr lang="en-US" sz="2000" baseline="30000" dirty="0" smtClean="0">
                <a:latin typeface="Times New Roman" pitchFamily="18" charset="0"/>
                <a:cs typeface="Times New Roman" pitchFamily="18" charset="0"/>
              </a:rPr>
              <a:t>6</a:t>
            </a:r>
            <a:r>
              <a:rPr lang="en-US" sz="2000" dirty="0" smtClean="0">
                <a:latin typeface="Times New Roman" pitchFamily="18" charset="0"/>
                <a:cs typeface="Times New Roman" pitchFamily="18" charset="0"/>
              </a:rPr>
              <a:t> mod 77) * (4</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 9 mod 77))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((4096 mod 77) * (16 * 9 mod 77))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(15 * 16 * 9) mod 77</a:t>
            </a:r>
          </a:p>
          <a:p>
            <a:pPr>
              <a:buFontTx/>
              <a:buNone/>
            </a:pPr>
            <a:r>
              <a:rPr lang="en-US" sz="2000" dirty="0" smtClean="0">
                <a:latin typeface="Times New Roman" pitchFamily="18" charset="0"/>
                <a:cs typeface="Times New Roman" pitchFamily="18" charset="0"/>
              </a:rPr>
              <a:t>                           = (3 * 80 * 9)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(3 * 3 * 9) mod 77</a:t>
            </a:r>
          </a:p>
          <a:p>
            <a:pPr>
              <a:buFontTx/>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 4</a:t>
            </a:r>
            <a:endParaRPr lang="en-US" sz="2000" dirty="0">
              <a:latin typeface="Times New Roman" pitchFamily="18" charset="0"/>
              <a:cs typeface="Times New Roman" pitchFamily="18" charset="0"/>
            </a:endParaRPr>
          </a:p>
        </p:txBody>
      </p:sp>
      <p:sp>
        <p:nvSpPr>
          <p:cNvPr id="6" name="Slide Number Placeholder 5"/>
          <p:cNvSpPr>
            <a:spLocks noGrp="1"/>
          </p:cNvSpPr>
          <p:nvPr>
            <p:ph type="sldNum" sz="quarter" idx="10"/>
          </p:nvPr>
        </p:nvSpPr>
        <p:spPr/>
        <p:txBody>
          <a:bodyPr/>
          <a:lstStyle/>
          <a:p>
            <a:fld id="{0783864D-491B-0D48-9494-9F5AD408C5EE}" type="slidenum">
              <a:rPr lang="en-US" smtClean="0"/>
              <a:pPr/>
              <a:t>25</a:t>
            </a:fld>
            <a:endParaRPr lang="en-US" dirty="0"/>
          </a:p>
        </p:txBody>
      </p:sp>
    </p:spTree>
    <p:extLst>
      <p:ext uri="{BB962C8B-B14F-4D97-AF65-F5344CB8AC3E}">
        <p14:creationId xmlns:p14="http://schemas.microsoft.com/office/powerpoint/2010/main" xmlns="" val="5980828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More About RSA Operation</a:t>
            </a:r>
            <a:endParaRPr lang="en-US" dirty="0"/>
          </a:p>
        </p:txBody>
      </p:sp>
      <p:sp>
        <p:nvSpPr>
          <p:cNvPr id="7" name="Content Placeholder 6"/>
          <p:cNvSpPr>
            <a:spLocks noGrp="1"/>
          </p:cNvSpPr>
          <p:nvPr>
            <p:ph idx="1"/>
          </p:nvPr>
        </p:nvSpPr>
        <p:spPr>
          <a:xfrm>
            <a:off x="14288" y="1898057"/>
            <a:ext cx="10044112" cy="5874343"/>
          </a:xfrm>
        </p:spPr>
        <p:txBody>
          <a:bodyPr/>
          <a:lstStyle/>
          <a:p>
            <a:r>
              <a:rPr lang="en-US" dirty="0" smtClean="0"/>
              <a:t>To break RSA, need to find </a:t>
            </a:r>
            <a:r>
              <a:rPr lang="en-US" i="1" dirty="0" smtClean="0">
                <a:latin typeface="Times New Roman" pitchFamily="18" charset="0"/>
                <a:cs typeface="Times New Roman" pitchFamily="18" charset="0"/>
              </a:rPr>
              <a:t>d</a:t>
            </a:r>
            <a:r>
              <a:rPr lang="en-US" dirty="0" smtClean="0"/>
              <a:t>, given </a:t>
            </a:r>
            <a:r>
              <a:rPr lang="en-US" i="1" dirty="0" smtClean="0">
                <a:latin typeface="Times New Roman" pitchFamily="18" charset="0"/>
                <a:cs typeface="Times New Roman" pitchFamily="18" charset="0"/>
              </a:rPr>
              <a:t>e</a:t>
            </a:r>
            <a:r>
              <a:rPr lang="en-US" dirty="0" smtClean="0"/>
              <a:t> and </a:t>
            </a:r>
            <a:r>
              <a:rPr lang="en-US" i="1" dirty="0" smtClean="0">
                <a:latin typeface="Times New Roman" pitchFamily="18" charset="0"/>
                <a:cs typeface="Times New Roman" pitchFamily="18" charset="0"/>
              </a:rPr>
              <a:t>n</a:t>
            </a:r>
          </a:p>
          <a:p>
            <a:pPr lvl="1"/>
            <a:r>
              <a:rPr lang="en-US" dirty="0" smtClean="0"/>
              <a:t>this can be done if we know </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–1), </a:t>
            </a:r>
            <a:r>
              <a:rPr lang="en-US" dirty="0" smtClean="0"/>
              <a:t>but that requires knowing </a:t>
            </a:r>
            <a:r>
              <a:rPr lang="en-US" i="1" dirty="0" smtClean="0">
                <a:latin typeface="Times New Roman" pitchFamily="18" charset="0"/>
                <a:cs typeface="Times New Roman" pitchFamily="18" charset="0"/>
              </a:rPr>
              <a:t>p</a:t>
            </a:r>
            <a:r>
              <a:rPr lang="en-US" dirty="0" smtClean="0"/>
              <a:t> and </a:t>
            </a:r>
            <a:r>
              <a:rPr lang="en-US" i="1" dirty="0" smtClean="0">
                <a:latin typeface="Times New Roman" pitchFamily="18" charset="0"/>
                <a:cs typeface="Times New Roman" pitchFamily="18" charset="0"/>
              </a:rPr>
              <a:t>q</a:t>
            </a:r>
            <a:endParaRPr lang="en-US" dirty="0" smtClean="0">
              <a:latin typeface="Times New Roman" pitchFamily="18" charset="0"/>
              <a:cs typeface="Times New Roman" pitchFamily="18" charset="0"/>
            </a:endParaRPr>
          </a:p>
          <a:p>
            <a:pPr lvl="1"/>
            <a:r>
              <a:rPr lang="en-US" dirty="0" smtClean="0"/>
              <a:t>and that requires being able to factor </a:t>
            </a:r>
            <a:r>
              <a:rPr lang="en-US" i="1" dirty="0" smtClean="0">
                <a:latin typeface="Times New Roman" pitchFamily="18" charset="0"/>
                <a:cs typeface="Times New Roman" pitchFamily="18" charset="0"/>
              </a:rPr>
              <a:t>n</a:t>
            </a:r>
            <a:r>
              <a:rPr lang="en-US" dirty="0" smtClean="0"/>
              <a:t>, which is hard</a:t>
            </a:r>
          </a:p>
          <a:p>
            <a:r>
              <a:rPr lang="en-US" dirty="0" smtClean="0"/>
              <a:t>Session keys</a:t>
            </a:r>
          </a:p>
          <a:p>
            <a:pPr lvl="1"/>
            <a:r>
              <a:rPr lang="en-US" dirty="0" smtClean="0"/>
              <a:t>exponentiation required by RSA is expensive for large values</a:t>
            </a:r>
          </a:p>
          <a:p>
            <a:pPr lvl="2"/>
            <a:r>
              <a:rPr lang="en-US" dirty="0" smtClean="0"/>
              <a:t>because multiplication time grows as product of the number of bits </a:t>
            </a:r>
          </a:p>
          <a:p>
            <a:pPr lvl="1"/>
            <a:r>
              <a:rPr lang="en-US" dirty="0" smtClean="0"/>
              <a:t>in practice, use RSA to exchange “session keys” for use with symmetric encryption method like AES</a:t>
            </a:r>
          </a:p>
          <a:p>
            <a:pPr marL="130175" indent="0"/>
            <a:r>
              <a:rPr lang="en-US" dirty="0" smtClean="0"/>
              <a:t> Keys can also be “reversed” – useful for authentication</a:t>
            </a:r>
          </a:p>
          <a:p>
            <a:pPr marL="508000" lvl="1" indent="0"/>
            <a:r>
              <a:rPr lang="en-US" i="1" dirty="0" smtClean="0">
                <a:solidFill>
                  <a:srgbClr val="000000"/>
                </a:solidFill>
                <a:ea typeface="ＭＳ Ｐゴシック" charset="-128"/>
              </a:rPr>
              <a:t> </a:t>
            </a:r>
            <a:r>
              <a:rPr lang="en-US" dirty="0" smtClean="0">
                <a:solidFill>
                  <a:srgbClr val="000000"/>
                </a:solidFill>
                <a:ea typeface="ＭＳ Ｐゴシック" charset="-128"/>
              </a:rPr>
              <a:t>Sign with </a:t>
            </a:r>
            <a:r>
              <a:rPr lang="en-US" i="1" dirty="0" smtClean="0">
                <a:solidFill>
                  <a:srgbClr val="000000"/>
                </a:solidFill>
                <a:latin typeface="Times New Roman" pitchFamily="18" charset="0"/>
                <a:ea typeface="ＭＳ Ｐゴシック" charset="-128"/>
                <a:cs typeface="Times New Roman" pitchFamily="18" charset="0"/>
              </a:rPr>
              <a:t>K</a:t>
            </a:r>
            <a:r>
              <a:rPr lang="en-US" i="1" baseline="-25000" dirty="0" smtClean="0">
                <a:solidFill>
                  <a:srgbClr val="000000"/>
                </a:solidFill>
                <a:latin typeface="Times New Roman" pitchFamily="18" charset="0"/>
                <a:ea typeface="ＭＳ Ｐゴシック" charset="-128"/>
                <a:cs typeface="Times New Roman" pitchFamily="18" charset="0"/>
              </a:rPr>
              <a:t>–</a:t>
            </a:r>
            <a:r>
              <a:rPr lang="en-US" dirty="0" smtClean="0">
                <a:solidFill>
                  <a:srgbClr val="000000"/>
                </a:solidFill>
                <a:latin typeface="Times New Roman" pitchFamily="18" charset="0"/>
                <a:ea typeface="ＭＳ Ｐゴシック" charset="-128"/>
                <a:cs typeface="Times New Roman" pitchFamily="18" charset="0"/>
              </a:rPr>
              <a:t> </a:t>
            </a:r>
            <a:r>
              <a:rPr lang="en-US" dirty="0" smtClean="0">
                <a:solidFill>
                  <a:srgbClr val="000000"/>
                </a:solidFill>
                <a:ea typeface="ＭＳ Ｐゴシック" charset="-128"/>
                <a:cs typeface="ＭＳ Ｐゴシック" charset="-128"/>
              </a:rPr>
              <a:t>(private) </a:t>
            </a:r>
            <a:r>
              <a:rPr lang="en-US" dirty="0" smtClean="0"/>
              <a:t>and verify signature with </a:t>
            </a:r>
            <a:r>
              <a:rPr lang="en-US" i="1" dirty="0" smtClean="0">
                <a:solidFill>
                  <a:srgbClr val="000000"/>
                </a:solidFill>
                <a:latin typeface="Times New Roman" pitchFamily="18" charset="0"/>
                <a:ea typeface="ＭＳ Ｐゴシック" charset="-128"/>
                <a:cs typeface="Times New Roman" pitchFamily="18" charset="0"/>
              </a:rPr>
              <a:t>K</a:t>
            </a:r>
            <a:r>
              <a:rPr lang="en-US" i="1" baseline="-25000" dirty="0" smtClean="0">
                <a:solidFill>
                  <a:srgbClr val="000000"/>
                </a:solidFill>
                <a:latin typeface="Times New Roman" pitchFamily="18" charset="0"/>
                <a:ea typeface="ＭＳ Ｐゴシック" charset="-128"/>
                <a:cs typeface="Times New Roman" pitchFamily="18" charset="0"/>
              </a:rPr>
              <a:t>+</a:t>
            </a:r>
            <a:r>
              <a:rPr lang="en-US" dirty="0" smtClean="0">
                <a:solidFill>
                  <a:srgbClr val="000000"/>
                </a:solidFill>
                <a:ea typeface="ＭＳ Ｐゴシック" charset="-128"/>
                <a:cs typeface="ＭＳ Ｐゴシック" charset="-128"/>
              </a:rPr>
              <a:t> (public)</a:t>
            </a:r>
            <a:endParaRPr lang="en-US" dirty="0" smtClean="0">
              <a:solidFill>
                <a:srgbClr val="000000"/>
              </a:solidFill>
              <a:ea typeface="ＭＳ Ｐゴシック" charset="-128"/>
            </a:endParaRPr>
          </a:p>
          <a:p>
            <a:pPr marL="130175" indent="0">
              <a:buNone/>
            </a:pPr>
            <a:endParaRPr lang="en-US" sz="1400" i="1" dirty="0" smtClean="0">
              <a:solidFill>
                <a:srgbClr val="000000"/>
              </a:solidFill>
              <a:ea typeface="ＭＳ Ｐゴシック" charset="-128"/>
            </a:endParaRPr>
          </a:p>
          <a:p>
            <a:pPr marL="130175" indent="0">
              <a:buNone/>
            </a:pPr>
            <a:r>
              <a:rPr lang="en-US" i="1" dirty="0" smtClean="0">
                <a:solidFill>
                  <a:srgbClr val="000000"/>
                </a:solidFill>
                <a:latin typeface="Times New Roman" pitchFamily="18" charset="0"/>
                <a:ea typeface="ＭＳ Ｐゴシック" charset="-128"/>
                <a:cs typeface="Times New Roman" pitchFamily="18" charset="0"/>
              </a:rPr>
              <a:t>K</a:t>
            </a:r>
            <a:r>
              <a:rPr lang="en-US" i="1" baseline="-25000" dirty="0" smtClean="0">
                <a:solidFill>
                  <a:srgbClr val="000000"/>
                </a:solidFill>
                <a:latin typeface="Times New Roman" pitchFamily="18" charset="0"/>
                <a:ea typeface="ＭＳ Ｐゴシック" charset="-128"/>
                <a:cs typeface="Times New Roman" pitchFamily="18" charset="0"/>
              </a:rPr>
              <a:t>–</a:t>
            </a:r>
            <a:r>
              <a:rPr lang="en-US" dirty="0" smtClean="0">
                <a:solidFill>
                  <a:srgbClr val="000000"/>
                </a:solidFill>
                <a:latin typeface="Times New Roman" pitchFamily="18" charset="0"/>
                <a:ea typeface="ＭＳ Ｐゴシック" charset="-128"/>
                <a:cs typeface="Times New Roman" pitchFamily="18" charset="0"/>
              </a:rPr>
              <a:t>(</a:t>
            </a:r>
            <a:r>
              <a:rPr lang="en-US" i="1" dirty="0" smtClean="0">
                <a:solidFill>
                  <a:srgbClr val="000000"/>
                </a:solidFill>
                <a:latin typeface="Times New Roman" pitchFamily="18" charset="0"/>
                <a:ea typeface="ＭＳ Ｐゴシック" charset="-128"/>
                <a:cs typeface="Times New Roman" pitchFamily="18" charset="0"/>
              </a:rPr>
              <a:t>K</a:t>
            </a:r>
            <a:r>
              <a:rPr lang="en-US" i="1" baseline="-25000" dirty="0" smtClean="0">
                <a:solidFill>
                  <a:srgbClr val="000000"/>
                </a:solidFill>
                <a:latin typeface="Times New Roman" pitchFamily="18" charset="0"/>
                <a:ea typeface="ＭＳ Ｐゴシック" charset="-128"/>
                <a:cs typeface="Times New Roman" pitchFamily="18" charset="0"/>
              </a:rPr>
              <a:t>+</a:t>
            </a:r>
            <a:r>
              <a:rPr lang="en-US" dirty="0" smtClean="0">
                <a:solidFill>
                  <a:srgbClr val="000000"/>
                </a:solidFill>
                <a:latin typeface="Times New Roman" pitchFamily="18" charset="0"/>
                <a:ea typeface="ＭＳ Ｐゴシック" charset="-128"/>
                <a:cs typeface="Times New Roman" pitchFamily="18" charset="0"/>
              </a:rPr>
              <a:t>(</a:t>
            </a:r>
            <a:r>
              <a:rPr lang="en-US" i="1" dirty="0" smtClean="0">
                <a:solidFill>
                  <a:srgbClr val="000000"/>
                </a:solidFill>
                <a:latin typeface="Times New Roman" pitchFamily="18" charset="0"/>
                <a:ea typeface="ＭＳ Ｐゴシック" charset="-128"/>
                <a:cs typeface="Times New Roman" pitchFamily="18" charset="0"/>
              </a:rPr>
              <a:t>m</a:t>
            </a:r>
            <a:r>
              <a:rPr lang="en-US" dirty="0" smtClean="0">
                <a:solidFill>
                  <a:srgbClr val="000000"/>
                </a:solidFill>
                <a:latin typeface="Times New Roman" pitchFamily="18" charset="0"/>
                <a:ea typeface="ＭＳ Ｐゴシック" charset="-128"/>
                <a:cs typeface="Times New Roman" pitchFamily="18" charset="0"/>
              </a:rPr>
              <a:t>)) = </a:t>
            </a:r>
            <a:r>
              <a:rPr lang="en-US" sz="2400" i="1" dirty="0" smtClean="0">
                <a:solidFill>
                  <a:srgbClr val="000000"/>
                </a:solidFill>
                <a:latin typeface="Times New Roman" pitchFamily="18" charset="0"/>
                <a:cs typeface="Times New Roman" pitchFamily="18" charset="0"/>
              </a:rPr>
              <a:t>m</a:t>
            </a:r>
            <a:r>
              <a:rPr lang="en-US" sz="2400" i="1" baseline="30000" dirty="0" smtClean="0">
                <a:solidFill>
                  <a:srgbClr val="000000"/>
                </a:solidFill>
                <a:latin typeface="Times New Roman" pitchFamily="18" charset="0"/>
                <a:cs typeface="Times New Roman" pitchFamily="18" charset="0"/>
              </a:rPr>
              <a:t>ed</a:t>
            </a:r>
            <a:r>
              <a:rPr lang="en-US" sz="2400" i="1" dirty="0" smtClean="0">
                <a:solidFill>
                  <a:srgbClr val="000000"/>
                </a:solidFill>
                <a:latin typeface="Times New Roman" pitchFamily="18" charset="0"/>
                <a:cs typeface="Times New Roman" pitchFamily="18" charset="0"/>
              </a:rPr>
              <a:t> </a:t>
            </a:r>
            <a:r>
              <a:rPr lang="en-US" sz="2400" dirty="0" smtClean="0">
                <a:solidFill>
                  <a:srgbClr val="000000"/>
                </a:solidFill>
                <a:latin typeface="Times New Roman" pitchFamily="18" charset="0"/>
                <a:cs typeface="Times New Roman" pitchFamily="18" charset="0"/>
              </a:rPr>
              <a:t>mod</a:t>
            </a:r>
            <a:r>
              <a:rPr lang="en-US" sz="2400" i="1" dirty="0" smtClean="0">
                <a:solidFill>
                  <a:srgbClr val="000000"/>
                </a:solidFill>
                <a:latin typeface="Times New Roman" pitchFamily="18" charset="0"/>
                <a:cs typeface="Times New Roman" pitchFamily="18" charset="0"/>
              </a:rPr>
              <a:t> n = m = </a:t>
            </a:r>
            <a:r>
              <a:rPr lang="en-US" sz="2400" i="1" dirty="0" err="1" smtClean="0">
                <a:solidFill>
                  <a:srgbClr val="000000"/>
                </a:solidFill>
                <a:latin typeface="Times New Roman" pitchFamily="18" charset="0"/>
                <a:cs typeface="Times New Roman" pitchFamily="18" charset="0"/>
              </a:rPr>
              <a:t>m</a:t>
            </a:r>
            <a:r>
              <a:rPr lang="en-US" sz="2400" i="1" baseline="30000" dirty="0" err="1" smtClean="0">
                <a:solidFill>
                  <a:srgbClr val="000000"/>
                </a:solidFill>
                <a:latin typeface="Times New Roman" pitchFamily="18" charset="0"/>
                <a:cs typeface="Times New Roman" pitchFamily="18" charset="0"/>
              </a:rPr>
              <a:t>de</a:t>
            </a:r>
            <a:r>
              <a:rPr lang="en-US" sz="2400" i="1" dirty="0" smtClean="0">
                <a:solidFill>
                  <a:srgbClr val="000000"/>
                </a:solidFill>
                <a:latin typeface="Times New Roman" pitchFamily="18" charset="0"/>
                <a:cs typeface="Times New Roman" pitchFamily="18" charset="0"/>
              </a:rPr>
              <a:t> </a:t>
            </a:r>
            <a:r>
              <a:rPr lang="en-US" sz="2400" dirty="0" smtClean="0">
                <a:solidFill>
                  <a:srgbClr val="000000"/>
                </a:solidFill>
                <a:latin typeface="Times New Roman" pitchFamily="18" charset="0"/>
                <a:cs typeface="Times New Roman" pitchFamily="18" charset="0"/>
              </a:rPr>
              <a:t>mod</a:t>
            </a:r>
            <a:r>
              <a:rPr lang="en-US" sz="2400" i="1" dirty="0" smtClean="0">
                <a:solidFill>
                  <a:srgbClr val="000000"/>
                </a:solidFill>
                <a:latin typeface="Times New Roman" pitchFamily="18" charset="0"/>
                <a:cs typeface="Times New Roman" pitchFamily="18" charset="0"/>
              </a:rPr>
              <a:t> n = </a:t>
            </a:r>
            <a:r>
              <a:rPr lang="en-US" i="1" dirty="0" smtClean="0">
                <a:solidFill>
                  <a:srgbClr val="000000"/>
                </a:solidFill>
                <a:latin typeface="Times New Roman" pitchFamily="18" charset="0"/>
                <a:ea typeface="ＭＳ Ｐゴシック" charset="-128"/>
                <a:cs typeface="Times New Roman" pitchFamily="18" charset="0"/>
              </a:rPr>
              <a:t>K</a:t>
            </a:r>
            <a:r>
              <a:rPr lang="en-US" i="1" baseline="-25000" dirty="0" smtClean="0">
                <a:solidFill>
                  <a:srgbClr val="000000"/>
                </a:solidFill>
                <a:latin typeface="Times New Roman" pitchFamily="18" charset="0"/>
                <a:ea typeface="ＭＳ Ｐゴシック" charset="-128"/>
                <a:cs typeface="Times New Roman" pitchFamily="18" charset="0"/>
              </a:rPr>
              <a:t>+</a:t>
            </a:r>
            <a:r>
              <a:rPr lang="en-US" dirty="0" smtClean="0">
                <a:solidFill>
                  <a:srgbClr val="000000"/>
                </a:solidFill>
                <a:latin typeface="Times New Roman" pitchFamily="18" charset="0"/>
                <a:ea typeface="ＭＳ Ｐゴシック" charset="-128"/>
                <a:cs typeface="Times New Roman" pitchFamily="18" charset="0"/>
              </a:rPr>
              <a:t>(</a:t>
            </a:r>
            <a:r>
              <a:rPr lang="en-US" i="1" dirty="0" smtClean="0">
                <a:solidFill>
                  <a:srgbClr val="000000"/>
                </a:solidFill>
                <a:latin typeface="Times New Roman" pitchFamily="18" charset="0"/>
                <a:ea typeface="ＭＳ Ｐゴシック" charset="-128"/>
                <a:cs typeface="Times New Roman" pitchFamily="18" charset="0"/>
              </a:rPr>
              <a:t>K</a:t>
            </a:r>
            <a:r>
              <a:rPr lang="en-US" i="1" baseline="-25000" dirty="0" smtClean="0">
                <a:solidFill>
                  <a:srgbClr val="000000"/>
                </a:solidFill>
                <a:latin typeface="Times New Roman" pitchFamily="18" charset="0"/>
                <a:ea typeface="ＭＳ Ｐゴシック" charset="-128"/>
                <a:cs typeface="Times New Roman" pitchFamily="18" charset="0"/>
              </a:rPr>
              <a:t>–</a:t>
            </a:r>
            <a:r>
              <a:rPr lang="en-US" dirty="0" smtClean="0">
                <a:solidFill>
                  <a:srgbClr val="000000"/>
                </a:solidFill>
                <a:latin typeface="Times New Roman" pitchFamily="18" charset="0"/>
                <a:ea typeface="ＭＳ Ｐゴシック" charset="-128"/>
                <a:cs typeface="Times New Roman" pitchFamily="18" charset="0"/>
              </a:rPr>
              <a:t>(</a:t>
            </a:r>
            <a:r>
              <a:rPr lang="en-US" i="1" dirty="0" smtClean="0">
                <a:solidFill>
                  <a:srgbClr val="000000"/>
                </a:solidFill>
                <a:latin typeface="Times New Roman" pitchFamily="18" charset="0"/>
                <a:ea typeface="ＭＳ Ｐゴシック" charset="-128"/>
                <a:cs typeface="Times New Roman" pitchFamily="18" charset="0"/>
              </a:rPr>
              <a:t>m</a:t>
            </a:r>
            <a:r>
              <a:rPr lang="en-US" dirty="0" smtClean="0">
                <a:solidFill>
                  <a:srgbClr val="000000"/>
                </a:solidFill>
                <a:latin typeface="Times New Roman" pitchFamily="18" charset="0"/>
                <a:ea typeface="ＭＳ Ｐゴシック" charset="-128"/>
                <a:cs typeface="Times New Roman" pitchFamily="18" charset="0"/>
              </a:rPr>
              <a:t>))</a:t>
            </a:r>
            <a:endParaRPr lang="en-US" sz="2000" dirty="0" smtClean="0">
              <a:latin typeface="Times New Roman" pitchFamily="18" charset="0"/>
              <a:cs typeface="Times New Roman" pitchFamily="18" charset="0"/>
            </a:endParaRPr>
          </a:p>
          <a:p>
            <a:pPr>
              <a:buNone/>
            </a:pPr>
            <a:endParaRPr lang="en-US" dirty="0" smtClean="0"/>
          </a:p>
          <a:p>
            <a:pPr lvl="1"/>
            <a:endParaRPr lang="en-US" dirty="0" smtClean="0"/>
          </a:p>
        </p:txBody>
      </p:sp>
      <p:sp>
        <p:nvSpPr>
          <p:cNvPr id="5" name="Slide Number Placeholder 4"/>
          <p:cNvSpPr>
            <a:spLocks noGrp="1"/>
          </p:cNvSpPr>
          <p:nvPr>
            <p:ph type="sldNum" sz="quarter" idx="10"/>
          </p:nvPr>
        </p:nvSpPr>
        <p:spPr/>
        <p:txBody>
          <a:bodyPr/>
          <a:lstStyle/>
          <a:p>
            <a:fld id="{0783864D-491B-0D48-9494-9F5AD408C5EE}" type="slidenum">
              <a:rPr lang="en-US" smtClean="0"/>
              <a:pPr/>
              <a:t>26</a:t>
            </a:fld>
            <a:endParaRPr lang="en-US" dirty="0"/>
          </a:p>
        </p:txBody>
      </p:sp>
    </p:spTree>
    <p:extLst>
      <p:ext uri="{BB962C8B-B14F-4D97-AF65-F5344CB8AC3E}">
        <p14:creationId xmlns:p14="http://schemas.microsoft.com/office/powerpoint/2010/main" xmlns="" val="46710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latin typeface="+mn-lt"/>
              </a:rPr>
              <a:t>Elements of Network Security</a:t>
            </a:r>
            <a:endParaRPr lang="en-US" dirty="0">
              <a:latin typeface="+mn-lt"/>
            </a:endParaRPr>
          </a:p>
        </p:txBody>
      </p:sp>
      <p:sp>
        <p:nvSpPr>
          <p:cNvPr id="25603" name="Rectangle 3"/>
          <p:cNvSpPr>
            <a:spLocks noGrp="1" noChangeArrowheads="1"/>
          </p:cNvSpPr>
          <p:nvPr>
            <p:ph type="body" idx="1"/>
          </p:nvPr>
        </p:nvSpPr>
        <p:spPr/>
        <p:txBody>
          <a:bodyPr/>
          <a:lstStyle/>
          <a:p>
            <a:r>
              <a:rPr lang="en-US" i="1" dirty="0" smtClean="0">
                <a:solidFill>
                  <a:srgbClr val="000000"/>
                </a:solidFill>
              </a:rPr>
              <a:t>Confidentiality</a:t>
            </a:r>
            <a:endParaRPr lang="en-US" dirty="0" smtClean="0">
              <a:solidFill>
                <a:srgbClr val="000000"/>
              </a:solidFill>
            </a:endParaRPr>
          </a:p>
          <a:p>
            <a:pPr lvl="1"/>
            <a:r>
              <a:rPr lang="en-US" dirty="0" smtClean="0">
                <a:solidFill>
                  <a:srgbClr val="000000"/>
                </a:solidFill>
              </a:rPr>
              <a:t>only </a:t>
            </a:r>
            <a:r>
              <a:rPr lang="en-US" dirty="0">
                <a:solidFill>
                  <a:srgbClr val="000000"/>
                </a:solidFill>
              </a:rPr>
              <a:t>sender, intended receiver should </a:t>
            </a:r>
            <a:r>
              <a:rPr lang="ja-JP" altLang="en-US" dirty="0">
                <a:solidFill>
                  <a:srgbClr val="000000"/>
                </a:solidFill>
              </a:rPr>
              <a:t>“</a:t>
            </a:r>
            <a:r>
              <a:rPr lang="en-US" altLang="ja-JP" dirty="0">
                <a:solidFill>
                  <a:srgbClr val="000000"/>
                </a:solidFill>
              </a:rPr>
              <a:t>understand</a:t>
            </a:r>
            <a:r>
              <a:rPr lang="ja-JP" altLang="en-US" dirty="0">
                <a:solidFill>
                  <a:srgbClr val="000000"/>
                </a:solidFill>
              </a:rPr>
              <a:t>”</a:t>
            </a:r>
            <a:r>
              <a:rPr lang="en-US" altLang="ja-JP" dirty="0">
                <a:solidFill>
                  <a:srgbClr val="000000"/>
                </a:solidFill>
              </a:rPr>
              <a:t> message </a:t>
            </a:r>
          </a:p>
          <a:p>
            <a:pPr lvl="1"/>
            <a:r>
              <a:rPr lang="en-US" dirty="0">
                <a:solidFill>
                  <a:srgbClr val="000000"/>
                </a:solidFill>
              </a:rPr>
              <a:t>sender encrypts </a:t>
            </a:r>
            <a:r>
              <a:rPr lang="en-US" dirty="0" smtClean="0">
                <a:solidFill>
                  <a:srgbClr val="000000"/>
                </a:solidFill>
              </a:rPr>
              <a:t>message, receiver decrypts</a:t>
            </a:r>
            <a:endParaRPr lang="en-US" dirty="0">
              <a:solidFill>
                <a:srgbClr val="000000"/>
              </a:solidFill>
            </a:endParaRPr>
          </a:p>
          <a:p>
            <a:r>
              <a:rPr lang="en-US" b="1" i="1" dirty="0" smtClean="0">
                <a:solidFill>
                  <a:srgbClr val="000000"/>
                </a:solidFill>
              </a:rPr>
              <a:t>Authentication</a:t>
            </a:r>
          </a:p>
          <a:p>
            <a:pPr lvl="1"/>
            <a:r>
              <a:rPr lang="en-US" dirty="0" smtClean="0">
                <a:solidFill>
                  <a:srgbClr val="000000"/>
                </a:solidFill>
              </a:rPr>
              <a:t>sender</a:t>
            </a:r>
            <a:r>
              <a:rPr lang="en-US" dirty="0">
                <a:solidFill>
                  <a:srgbClr val="000000"/>
                </a:solidFill>
              </a:rPr>
              <a:t>, receiver want to confirm identity of each other </a:t>
            </a:r>
            <a:endParaRPr lang="en-US" dirty="0" smtClean="0">
              <a:solidFill>
                <a:srgbClr val="000000"/>
              </a:solidFill>
            </a:endParaRPr>
          </a:p>
          <a:p>
            <a:pPr lvl="1"/>
            <a:r>
              <a:rPr lang="en-US" dirty="0" smtClean="0">
                <a:solidFill>
                  <a:srgbClr val="000000"/>
                </a:solidFill>
              </a:rPr>
              <a:t>Use of “certification of authenticity” issued by trusted entity</a:t>
            </a:r>
            <a:endParaRPr lang="en-US" dirty="0">
              <a:solidFill>
                <a:srgbClr val="000000"/>
              </a:solidFill>
            </a:endParaRPr>
          </a:p>
          <a:p>
            <a:r>
              <a:rPr lang="en-US" i="1" dirty="0" smtClean="0">
                <a:solidFill>
                  <a:srgbClr val="000000"/>
                </a:solidFill>
              </a:rPr>
              <a:t>Message integrity</a:t>
            </a:r>
          </a:p>
          <a:p>
            <a:pPr lvl="1"/>
            <a:r>
              <a:rPr lang="en-US" dirty="0" smtClean="0">
                <a:solidFill>
                  <a:srgbClr val="000000"/>
                </a:solidFill>
              </a:rPr>
              <a:t>sender</a:t>
            </a:r>
            <a:r>
              <a:rPr lang="en-US" dirty="0">
                <a:solidFill>
                  <a:srgbClr val="000000"/>
                </a:solidFill>
              </a:rPr>
              <a:t>, receiver want to ensure message not altered (in transit, or afterwards) without detection</a:t>
            </a:r>
          </a:p>
          <a:p>
            <a:r>
              <a:rPr lang="en-US" i="1" dirty="0" smtClean="0">
                <a:solidFill>
                  <a:srgbClr val="000000"/>
                </a:solidFill>
              </a:rPr>
              <a:t>Access </a:t>
            </a:r>
            <a:r>
              <a:rPr lang="en-US" i="1" dirty="0">
                <a:solidFill>
                  <a:srgbClr val="000000"/>
                </a:solidFill>
              </a:rPr>
              <a:t>and </a:t>
            </a:r>
            <a:r>
              <a:rPr lang="en-US" i="1" dirty="0" smtClean="0">
                <a:solidFill>
                  <a:srgbClr val="000000"/>
                </a:solidFill>
              </a:rPr>
              <a:t>availability</a:t>
            </a:r>
            <a:endParaRPr lang="en-US" dirty="0" smtClean="0">
              <a:solidFill>
                <a:srgbClr val="000000"/>
              </a:solidFill>
            </a:endParaRPr>
          </a:p>
          <a:p>
            <a:pPr lvl="1"/>
            <a:r>
              <a:rPr lang="en-US" sz="2300" dirty="0" smtClean="0">
                <a:solidFill>
                  <a:srgbClr val="000000"/>
                </a:solidFill>
              </a:rPr>
              <a:t>services </a:t>
            </a:r>
            <a:r>
              <a:rPr lang="en-US" sz="2300" dirty="0">
                <a:solidFill>
                  <a:srgbClr val="000000"/>
                </a:solidFill>
              </a:rPr>
              <a:t>must be accessible and available to users</a:t>
            </a:r>
          </a:p>
        </p:txBody>
      </p:sp>
      <p:sp>
        <p:nvSpPr>
          <p:cNvPr id="2" name="Slide Number Placeholder 1"/>
          <p:cNvSpPr>
            <a:spLocks noGrp="1"/>
          </p:cNvSpPr>
          <p:nvPr>
            <p:ph type="sldNum" sz="quarter" idx="10"/>
          </p:nvPr>
        </p:nvSpPr>
        <p:spPr/>
        <p:txBody>
          <a:bodyPr/>
          <a:lstStyle/>
          <a:p>
            <a:fld id="{0783864D-491B-0D48-9494-9F5AD408C5EE}" type="slidenum">
              <a:rPr lang="en-US" smtClean="0"/>
              <a:pPr/>
              <a:t>27</a:t>
            </a:fld>
            <a:endParaRPr lang="en-US" dirty="0"/>
          </a:p>
        </p:txBody>
      </p:sp>
    </p:spTree>
    <p:extLst>
      <p:ext uri="{BB962C8B-B14F-4D97-AF65-F5344CB8AC3E}">
        <p14:creationId xmlns:p14="http://schemas.microsoft.com/office/powerpoint/2010/main" xmlns="" val="31147993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Signatures</a:t>
            </a:r>
            <a:endParaRPr lang="en-US" dirty="0"/>
          </a:p>
        </p:txBody>
      </p:sp>
      <p:sp>
        <p:nvSpPr>
          <p:cNvPr id="6" name="Content Placeholder 5"/>
          <p:cNvSpPr>
            <a:spLocks noGrp="1"/>
          </p:cNvSpPr>
          <p:nvPr>
            <p:ph idx="1"/>
          </p:nvPr>
        </p:nvSpPr>
        <p:spPr>
          <a:xfrm>
            <a:off x="14288" y="1631083"/>
            <a:ext cx="10044112" cy="6141317"/>
          </a:xfrm>
        </p:spPr>
        <p:txBody>
          <a:bodyPr/>
          <a:lstStyle/>
          <a:p>
            <a:r>
              <a:rPr lang="en-US" b="1" dirty="0" smtClean="0"/>
              <a:t>Authentication</a:t>
            </a:r>
          </a:p>
          <a:p>
            <a:r>
              <a:rPr lang="en-US" dirty="0" smtClean="0"/>
              <a:t>Digital signatures allow user to “sign” a document in a way that can’t be forged</a:t>
            </a:r>
          </a:p>
          <a:p>
            <a:pPr lvl="1"/>
            <a:r>
              <a:rPr lang="en-US" dirty="0" smtClean="0"/>
              <a:t>this ensures that user cannot repudiate a signed document</a:t>
            </a:r>
          </a:p>
          <a:p>
            <a:r>
              <a:rPr lang="en-US" i="1" dirty="0" smtClean="0"/>
              <a:t>A</a:t>
            </a:r>
            <a:r>
              <a:rPr lang="en-US" dirty="0" smtClean="0"/>
              <a:t> can sign a message by “encrypting” it using </a:t>
            </a:r>
            <a:r>
              <a:rPr lang="en-US" i="1" dirty="0" smtClean="0"/>
              <a:t>A</a:t>
            </a:r>
            <a:r>
              <a:rPr lang="en-US" dirty="0" smtClean="0"/>
              <a:t>’s private key</a:t>
            </a:r>
          </a:p>
          <a:p>
            <a:pPr lvl="1"/>
            <a:r>
              <a:rPr lang="en-US" dirty="0" smtClean="0"/>
              <a:t>message can then be “decrypted” using </a:t>
            </a:r>
            <a:r>
              <a:rPr lang="en-US" i="1" dirty="0" smtClean="0"/>
              <a:t>A</a:t>
            </a:r>
            <a:r>
              <a:rPr lang="en-US" dirty="0" smtClean="0"/>
              <a:t>’s public key</a:t>
            </a:r>
          </a:p>
          <a:p>
            <a:pPr lvl="1"/>
            <a:r>
              <a:rPr lang="en-US" dirty="0" smtClean="0"/>
              <a:t>so long as no one but </a:t>
            </a:r>
            <a:r>
              <a:rPr lang="en-US" i="1" dirty="0" smtClean="0"/>
              <a:t>A</a:t>
            </a:r>
            <a:r>
              <a:rPr lang="en-US" dirty="0" smtClean="0"/>
              <a:t> has access to the private key, the message must have come from </a:t>
            </a:r>
            <a:r>
              <a:rPr lang="en-US" i="1" dirty="0" smtClean="0"/>
              <a:t>A</a:t>
            </a:r>
          </a:p>
          <a:p>
            <a:r>
              <a:rPr lang="en-US" i="1" dirty="0" smtClean="0"/>
              <a:t>A</a:t>
            </a:r>
            <a:r>
              <a:rPr lang="en-US" dirty="0" smtClean="0"/>
              <a:t> can also encrypt message using </a:t>
            </a:r>
            <a:r>
              <a:rPr lang="en-US" i="1" dirty="0" smtClean="0"/>
              <a:t>B</a:t>
            </a:r>
            <a:r>
              <a:rPr lang="en-US" dirty="0" smtClean="0"/>
              <a:t>’s public key to provide privacy</a:t>
            </a:r>
          </a:p>
          <a:p>
            <a:pPr lvl="1"/>
            <a:r>
              <a:rPr lang="en-US" i="1" dirty="0" smtClean="0">
                <a:latin typeface="Times New Roman" pitchFamily="18" charset="0"/>
                <a:cs typeface="Times New Roman" pitchFamily="18" charset="0"/>
              </a:rPr>
              <a:t>K</a:t>
            </a:r>
            <a:r>
              <a:rPr lang="en-US" baseline="-25000" dirty="0" smtClean="0">
                <a:latin typeface="Times New Roman" pitchFamily="18" charset="0"/>
                <a:cs typeface="Times New Roman" pitchFamily="18" charset="0"/>
              </a:rPr>
              <a:t>+</a:t>
            </a:r>
            <a:r>
              <a:rPr lang="en-US" i="1" baseline="-25000" dirty="0" smtClean="0">
                <a:latin typeface="Times New Roman" pitchFamily="18" charset="0"/>
                <a:cs typeface="Times New Roman" pitchFamily="18" charset="0"/>
              </a:rPr>
              <a:t>B</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K</a:t>
            </a:r>
            <a:r>
              <a:rPr lang="en-US" baseline="-25000" dirty="0" smtClean="0">
                <a:latin typeface="Times New Roman" pitchFamily="18" charset="0"/>
                <a:cs typeface="Times New Roman" pitchFamily="18" charset="0"/>
              </a:rPr>
              <a:t>–</a:t>
            </a:r>
            <a:r>
              <a:rPr lang="en-US" i="1" baseline="-25000"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  =&gt;  </a:t>
            </a:r>
            <a:r>
              <a:rPr lang="en-US" i="1" dirty="0" smtClean="0">
                <a:latin typeface="Times New Roman" pitchFamily="18" charset="0"/>
                <a:cs typeface="Times New Roman" pitchFamily="18" charset="0"/>
              </a:rPr>
              <a:t>K</a:t>
            </a:r>
            <a:r>
              <a:rPr lang="en-US" baseline="-25000" dirty="0" smtClean="0">
                <a:latin typeface="Times New Roman" pitchFamily="18" charset="0"/>
                <a:cs typeface="Times New Roman" pitchFamily="18" charset="0"/>
              </a:rPr>
              <a:t>+</a:t>
            </a:r>
            <a:r>
              <a:rPr lang="en-US" i="1" baseline="-25000"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K</a:t>
            </a:r>
            <a:r>
              <a:rPr lang="en-US" baseline="-25000" dirty="0" smtClean="0">
                <a:latin typeface="Times New Roman" pitchFamily="18" charset="0"/>
                <a:cs typeface="Times New Roman" pitchFamily="18" charset="0"/>
              </a:rPr>
              <a:t>–</a:t>
            </a:r>
            <a:r>
              <a:rPr lang="en-US" i="1" baseline="-25000" dirty="0" smtClean="0">
                <a:latin typeface="Times New Roman" pitchFamily="18" charset="0"/>
                <a:cs typeface="Times New Roman" pitchFamily="18" charset="0"/>
              </a:rPr>
              <a:t>B</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m</a:t>
            </a:r>
          </a:p>
          <a:p>
            <a:pPr lvl="1"/>
            <a:r>
              <a:rPr lang="en-US" dirty="0" smtClean="0"/>
              <a:t>Only B can decrypt it and B can confirm it came from A.</a:t>
            </a:r>
            <a:endParaRPr lang="en-US" dirty="0"/>
          </a:p>
        </p:txBody>
      </p:sp>
      <p:sp>
        <p:nvSpPr>
          <p:cNvPr id="5" name="Slide Number Placeholder 4"/>
          <p:cNvSpPr>
            <a:spLocks noGrp="1"/>
          </p:cNvSpPr>
          <p:nvPr>
            <p:ph type="sldNum" sz="quarter" idx="10"/>
          </p:nvPr>
        </p:nvSpPr>
        <p:spPr/>
        <p:txBody>
          <a:bodyPr/>
          <a:lstStyle/>
          <a:p>
            <a:fld id="{0783864D-491B-0D48-9494-9F5AD408C5EE}" type="slidenum">
              <a:rPr lang="en-US" smtClean="0"/>
              <a:pPr/>
              <a:t>28</a:t>
            </a:fld>
            <a:endParaRPr lang="en-US" dirty="0"/>
          </a:p>
        </p:txBody>
      </p:sp>
    </p:spTree>
    <p:extLst>
      <p:ext uri="{BB962C8B-B14F-4D97-AF65-F5344CB8AC3E}">
        <p14:creationId xmlns:p14="http://schemas.microsoft.com/office/powerpoint/2010/main" xmlns="" val="26986948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Certificate Authorities</a:t>
            </a:r>
            <a:endParaRPr lang="en-US" dirty="0"/>
          </a:p>
        </p:txBody>
      </p:sp>
      <p:sp>
        <p:nvSpPr>
          <p:cNvPr id="7" name="Content Placeholder 6"/>
          <p:cNvSpPr>
            <a:spLocks noGrp="1"/>
          </p:cNvSpPr>
          <p:nvPr>
            <p:ph idx="1"/>
          </p:nvPr>
        </p:nvSpPr>
        <p:spPr>
          <a:xfrm>
            <a:off x="14288" y="1759855"/>
            <a:ext cx="10044112" cy="5893795"/>
          </a:xfrm>
        </p:spPr>
        <p:txBody>
          <a:bodyPr/>
          <a:lstStyle/>
          <a:p>
            <a:r>
              <a:rPr lang="en-US" dirty="0" smtClean="0"/>
              <a:t>Public-key systems require a secure way of making public keys available</a:t>
            </a:r>
          </a:p>
          <a:p>
            <a:pPr lvl="1"/>
            <a:r>
              <a:rPr lang="en-US" dirty="0" smtClean="0"/>
              <a:t>can’t simply start by exchanging public keys in the clear, as this allows a “man-in-the-middle” attack</a:t>
            </a:r>
          </a:p>
          <a:p>
            <a:pPr lvl="2"/>
            <a:r>
              <a:rPr lang="en-US" dirty="0" smtClean="0"/>
              <a:t>intruder, sitting between </a:t>
            </a:r>
            <a:r>
              <a:rPr lang="en-US" i="1" dirty="0" smtClean="0"/>
              <a:t>A</a:t>
            </a:r>
            <a:r>
              <a:rPr lang="en-US" dirty="0" smtClean="0"/>
              <a:t> and </a:t>
            </a:r>
            <a:r>
              <a:rPr lang="en-US" i="1" dirty="0" smtClean="0"/>
              <a:t>B</a:t>
            </a:r>
            <a:r>
              <a:rPr lang="en-US" dirty="0" smtClean="0"/>
              <a:t>, can substitute its own public key, causing </a:t>
            </a:r>
            <a:r>
              <a:rPr lang="en-US" i="1" dirty="0" smtClean="0"/>
              <a:t>A</a:t>
            </a:r>
            <a:r>
              <a:rPr lang="en-US" dirty="0" smtClean="0"/>
              <a:t> to encrypt messages using intruder’s public key</a:t>
            </a:r>
          </a:p>
          <a:p>
            <a:pPr lvl="2"/>
            <a:r>
              <a:rPr lang="en-US" dirty="0" smtClean="0"/>
              <a:t>intruder can then snoop on messages and re-encrypt using </a:t>
            </a:r>
            <a:r>
              <a:rPr lang="en-US" i="1" dirty="0" smtClean="0"/>
              <a:t>B</a:t>
            </a:r>
            <a:r>
              <a:rPr lang="en-US" dirty="0" smtClean="0"/>
              <a:t>’s public key, so </a:t>
            </a:r>
            <a:r>
              <a:rPr lang="en-US" i="1" dirty="0" smtClean="0"/>
              <a:t>B</a:t>
            </a:r>
            <a:r>
              <a:rPr lang="en-US" dirty="0" smtClean="0"/>
              <a:t> can’t detect intrusion</a:t>
            </a:r>
          </a:p>
          <a:p>
            <a:r>
              <a:rPr lang="en-US" dirty="0" smtClean="0"/>
              <a:t>Certificate Authority (CA) vouches for the association between a user and their public key</a:t>
            </a:r>
          </a:p>
          <a:p>
            <a:pPr lvl="1"/>
            <a:r>
              <a:rPr lang="en-US" dirty="0" smtClean="0"/>
              <a:t>CA provides Bob with </a:t>
            </a:r>
            <a:r>
              <a:rPr lang="en-US" i="1" dirty="0" smtClean="0"/>
              <a:t>signed certificate</a:t>
            </a:r>
            <a:r>
              <a:rPr lang="en-US" dirty="0" smtClean="0"/>
              <a:t> of Bob’s identity</a:t>
            </a:r>
          </a:p>
          <a:p>
            <a:pPr lvl="2"/>
            <a:r>
              <a:rPr lang="en-US" dirty="0" smtClean="0"/>
              <a:t>CA encrypts Bob’s identifier and public key using CA’s private key</a:t>
            </a:r>
          </a:p>
          <a:p>
            <a:pPr lvl="1"/>
            <a:r>
              <a:rPr lang="en-US" dirty="0" smtClean="0"/>
              <a:t>so, Alice decrypts certificate using CA’s public key</a:t>
            </a:r>
          </a:p>
          <a:p>
            <a:pPr lvl="2"/>
            <a:r>
              <a:rPr lang="en-US" dirty="0" smtClean="0"/>
              <a:t>public keys for “reputable” CAs “built in” to browsers</a:t>
            </a:r>
          </a:p>
          <a:p>
            <a:pPr lvl="1"/>
            <a:r>
              <a:rPr lang="en-US" dirty="0" smtClean="0"/>
              <a:t>security depends on trustworthiness/reliability of CAs</a:t>
            </a:r>
          </a:p>
          <a:p>
            <a:endParaRPr lang="en-US" dirty="0"/>
          </a:p>
        </p:txBody>
      </p:sp>
      <p:sp>
        <p:nvSpPr>
          <p:cNvPr id="5" name="Slide Number Placeholder 4"/>
          <p:cNvSpPr>
            <a:spLocks noGrp="1"/>
          </p:cNvSpPr>
          <p:nvPr>
            <p:ph type="sldNum" sz="quarter" idx="10"/>
          </p:nvPr>
        </p:nvSpPr>
        <p:spPr/>
        <p:txBody>
          <a:bodyPr/>
          <a:lstStyle/>
          <a:p>
            <a:fld id="{0783864D-491B-0D48-9494-9F5AD408C5EE}" type="slidenum">
              <a:rPr lang="en-US" smtClean="0"/>
              <a:pPr/>
              <a:t>29</a:t>
            </a:fld>
            <a:endParaRPr lang="en-US" dirty="0"/>
          </a:p>
        </p:txBody>
      </p:sp>
    </p:spTree>
    <p:extLst>
      <p:ext uri="{BB962C8B-B14F-4D97-AF65-F5344CB8AC3E}">
        <p14:creationId xmlns:p14="http://schemas.microsoft.com/office/powerpoint/2010/main" xmlns="" val="32930665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latin typeface="+mn-lt"/>
              </a:rPr>
              <a:t>Four Elements of Network Security</a:t>
            </a:r>
            <a:endParaRPr lang="en-US" dirty="0">
              <a:latin typeface="+mn-lt"/>
            </a:endParaRPr>
          </a:p>
        </p:txBody>
      </p:sp>
      <p:sp>
        <p:nvSpPr>
          <p:cNvPr id="25603" name="Rectangle 3"/>
          <p:cNvSpPr>
            <a:spLocks noGrp="1" noChangeArrowheads="1"/>
          </p:cNvSpPr>
          <p:nvPr>
            <p:ph type="body" idx="1"/>
          </p:nvPr>
        </p:nvSpPr>
        <p:spPr/>
        <p:txBody>
          <a:bodyPr/>
          <a:lstStyle/>
          <a:p>
            <a:r>
              <a:rPr lang="en-US" b="1" i="1" dirty="0" smtClean="0">
                <a:solidFill>
                  <a:srgbClr val="000000"/>
                </a:solidFill>
              </a:rPr>
              <a:t>Confidentiality</a:t>
            </a:r>
            <a:endParaRPr lang="en-US" b="1" dirty="0" smtClean="0">
              <a:solidFill>
                <a:srgbClr val="000000"/>
              </a:solidFill>
            </a:endParaRPr>
          </a:p>
          <a:p>
            <a:pPr lvl="1"/>
            <a:r>
              <a:rPr lang="en-US" dirty="0" smtClean="0">
                <a:solidFill>
                  <a:srgbClr val="000000"/>
                </a:solidFill>
              </a:rPr>
              <a:t>only sender, </a:t>
            </a:r>
            <a:r>
              <a:rPr lang="en-US" dirty="0">
                <a:solidFill>
                  <a:srgbClr val="000000"/>
                </a:solidFill>
              </a:rPr>
              <a:t>intended receiver should </a:t>
            </a:r>
            <a:r>
              <a:rPr lang="ja-JP" altLang="en-US" dirty="0">
                <a:solidFill>
                  <a:srgbClr val="000000"/>
                </a:solidFill>
              </a:rPr>
              <a:t>“</a:t>
            </a:r>
            <a:r>
              <a:rPr lang="en-US" altLang="ja-JP" dirty="0">
                <a:solidFill>
                  <a:srgbClr val="000000"/>
                </a:solidFill>
              </a:rPr>
              <a:t>understand</a:t>
            </a:r>
            <a:r>
              <a:rPr lang="ja-JP" altLang="en-US" dirty="0">
                <a:solidFill>
                  <a:srgbClr val="000000"/>
                </a:solidFill>
              </a:rPr>
              <a:t>”</a:t>
            </a:r>
            <a:r>
              <a:rPr lang="en-US" altLang="ja-JP" dirty="0">
                <a:solidFill>
                  <a:srgbClr val="000000"/>
                </a:solidFill>
              </a:rPr>
              <a:t> message </a:t>
            </a:r>
          </a:p>
          <a:p>
            <a:pPr lvl="1"/>
            <a:r>
              <a:rPr lang="en-US" dirty="0">
                <a:solidFill>
                  <a:srgbClr val="000000"/>
                </a:solidFill>
              </a:rPr>
              <a:t>sender encrypts </a:t>
            </a:r>
            <a:r>
              <a:rPr lang="en-US" dirty="0" smtClean="0">
                <a:solidFill>
                  <a:srgbClr val="000000"/>
                </a:solidFill>
              </a:rPr>
              <a:t>message, receiver decrypts</a:t>
            </a:r>
            <a:endParaRPr lang="en-US" dirty="0">
              <a:solidFill>
                <a:srgbClr val="000000"/>
              </a:solidFill>
            </a:endParaRPr>
          </a:p>
          <a:p>
            <a:r>
              <a:rPr lang="en-US" i="1" dirty="0" smtClean="0">
                <a:solidFill>
                  <a:srgbClr val="000000"/>
                </a:solidFill>
              </a:rPr>
              <a:t>Authentication</a:t>
            </a:r>
          </a:p>
          <a:p>
            <a:pPr lvl="1"/>
            <a:r>
              <a:rPr lang="en-US" dirty="0" smtClean="0">
                <a:solidFill>
                  <a:srgbClr val="000000"/>
                </a:solidFill>
              </a:rPr>
              <a:t>sender</a:t>
            </a:r>
            <a:r>
              <a:rPr lang="en-US" dirty="0">
                <a:solidFill>
                  <a:srgbClr val="000000"/>
                </a:solidFill>
              </a:rPr>
              <a:t>, receiver want to confirm identity of each other </a:t>
            </a:r>
            <a:endParaRPr lang="en-US" dirty="0" smtClean="0">
              <a:solidFill>
                <a:srgbClr val="000000"/>
              </a:solidFill>
            </a:endParaRPr>
          </a:p>
          <a:p>
            <a:pPr lvl="1"/>
            <a:r>
              <a:rPr lang="en-US" dirty="0" smtClean="0">
                <a:solidFill>
                  <a:srgbClr val="000000"/>
                </a:solidFill>
              </a:rPr>
              <a:t>Use of “certification of authenticity” issued by trusted entity</a:t>
            </a:r>
            <a:endParaRPr lang="en-US" dirty="0">
              <a:solidFill>
                <a:srgbClr val="000000"/>
              </a:solidFill>
            </a:endParaRPr>
          </a:p>
          <a:p>
            <a:r>
              <a:rPr lang="en-US" i="1" dirty="0" smtClean="0">
                <a:solidFill>
                  <a:srgbClr val="000000"/>
                </a:solidFill>
              </a:rPr>
              <a:t>Message integrity</a:t>
            </a:r>
          </a:p>
          <a:p>
            <a:pPr lvl="1"/>
            <a:r>
              <a:rPr lang="en-US" dirty="0" smtClean="0">
                <a:solidFill>
                  <a:srgbClr val="000000"/>
                </a:solidFill>
              </a:rPr>
              <a:t>sender</a:t>
            </a:r>
            <a:r>
              <a:rPr lang="en-US" dirty="0">
                <a:solidFill>
                  <a:srgbClr val="000000"/>
                </a:solidFill>
              </a:rPr>
              <a:t>, receiver want to ensure message not altered (in transit, or afterwards) without detection</a:t>
            </a:r>
          </a:p>
          <a:p>
            <a:r>
              <a:rPr lang="en-US" i="1" dirty="0" smtClean="0">
                <a:solidFill>
                  <a:srgbClr val="000000"/>
                </a:solidFill>
              </a:rPr>
              <a:t>Access </a:t>
            </a:r>
            <a:r>
              <a:rPr lang="en-US" i="1" dirty="0">
                <a:solidFill>
                  <a:srgbClr val="000000"/>
                </a:solidFill>
              </a:rPr>
              <a:t>and </a:t>
            </a:r>
            <a:r>
              <a:rPr lang="en-US" i="1" dirty="0" smtClean="0">
                <a:solidFill>
                  <a:srgbClr val="000000"/>
                </a:solidFill>
              </a:rPr>
              <a:t>availability</a:t>
            </a:r>
            <a:endParaRPr lang="en-US" dirty="0" smtClean="0">
              <a:solidFill>
                <a:srgbClr val="000000"/>
              </a:solidFill>
            </a:endParaRPr>
          </a:p>
          <a:p>
            <a:pPr lvl="1"/>
            <a:r>
              <a:rPr lang="en-US" sz="2300" dirty="0" smtClean="0">
                <a:solidFill>
                  <a:srgbClr val="000000"/>
                </a:solidFill>
              </a:rPr>
              <a:t>services </a:t>
            </a:r>
            <a:r>
              <a:rPr lang="en-US" sz="2300" dirty="0">
                <a:solidFill>
                  <a:srgbClr val="000000"/>
                </a:solidFill>
              </a:rPr>
              <a:t>must be accessible and available to users</a:t>
            </a:r>
          </a:p>
        </p:txBody>
      </p:sp>
      <p:sp>
        <p:nvSpPr>
          <p:cNvPr id="2" name="Slide Number Placeholder 1"/>
          <p:cNvSpPr>
            <a:spLocks noGrp="1"/>
          </p:cNvSpPr>
          <p:nvPr>
            <p:ph type="sldNum" sz="quarter" idx="10"/>
          </p:nvPr>
        </p:nvSpPr>
        <p:spPr/>
        <p:txBody>
          <a:bodyPr/>
          <a:lstStyle/>
          <a:p>
            <a:fld id="{0783864D-491B-0D48-9494-9F5AD408C5EE}" type="slidenum">
              <a:rPr lang="en-US" smtClean="0"/>
              <a:pPr/>
              <a:t>3</a:t>
            </a:fld>
            <a:endParaRPr lang="en-US" dirty="0"/>
          </a:p>
        </p:txBody>
      </p:sp>
    </p:spTree>
    <p:extLst>
      <p:ext uri="{BB962C8B-B14F-4D97-AF65-F5344CB8AC3E}">
        <p14:creationId xmlns:p14="http://schemas.microsoft.com/office/powerpoint/2010/main" xmlns="" val="27600234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latin typeface="+mn-lt"/>
              </a:rPr>
              <a:t>Elements of Network Security</a:t>
            </a:r>
            <a:endParaRPr lang="en-US" dirty="0">
              <a:latin typeface="+mn-lt"/>
            </a:endParaRPr>
          </a:p>
        </p:txBody>
      </p:sp>
      <p:sp>
        <p:nvSpPr>
          <p:cNvPr id="25603" name="Rectangle 3"/>
          <p:cNvSpPr>
            <a:spLocks noGrp="1" noChangeArrowheads="1"/>
          </p:cNvSpPr>
          <p:nvPr>
            <p:ph type="body" idx="1"/>
          </p:nvPr>
        </p:nvSpPr>
        <p:spPr/>
        <p:txBody>
          <a:bodyPr/>
          <a:lstStyle/>
          <a:p>
            <a:r>
              <a:rPr lang="en-US" i="1" dirty="0" smtClean="0">
                <a:solidFill>
                  <a:srgbClr val="000000"/>
                </a:solidFill>
              </a:rPr>
              <a:t>Confidentiality</a:t>
            </a:r>
            <a:endParaRPr lang="en-US" dirty="0" smtClean="0">
              <a:solidFill>
                <a:srgbClr val="000000"/>
              </a:solidFill>
            </a:endParaRPr>
          </a:p>
          <a:p>
            <a:pPr lvl="1"/>
            <a:r>
              <a:rPr lang="en-US" dirty="0" smtClean="0">
                <a:solidFill>
                  <a:srgbClr val="000000"/>
                </a:solidFill>
              </a:rPr>
              <a:t>only </a:t>
            </a:r>
            <a:r>
              <a:rPr lang="en-US" dirty="0">
                <a:solidFill>
                  <a:srgbClr val="000000"/>
                </a:solidFill>
              </a:rPr>
              <a:t>sender, intended receiver should </a:t>
            </a:r>
            <a:r>
              <a:rPr lang="ja-JP" altLang="en-US" dirty="0">
                <a:solidFill>
                  <a:srgbClr val="000000"/>
                </a:solidFill>
              </a:rPr>
              <a:t>“</a:t>
            </a:r>
            <a:r>
              <a:rPr lang="en-US" altLang="ja-JP" dirty="0">
                <a:solidFill>
                  <a:srgbClr val="000000"/>
                </a:solidFill>
              </a:rPr>
              <a:t>understand</a:t>
            </a:r>
            <a:r>
              <a:rPr lang="ja-JP" altLang="en-US" dirty="0">
                <a:solidFill>
                  <a:srgbClr val="000000"/>
                </a:solidFill>
              </a:rPr>
              <a:t>”</a:t>
            </a:r>
            <a:r>
              <a:rPr lang="en-US" altLang="ja-JP" dirty="0">
                <a:solidFill>
                  <a:srgbClr val="000000"/>
                </a:solidFill>
              </a:rPr>
              <a:t> message </a:t>
            </a:r>
          </a:p>
          <a:p>
            <a:pPr lvl="1"/>
            <a:r>
              <a:rPr lang="en-US" dirty="0">
                <a:solidFill>
                  <a:srgbClr val="000000"/>
                </a:solidFill>
              </a:rPr>
              <a:t>sender encrypts </a:t>
            </a:r>
            <a:r>
              <a:rPr lang="en-US" dirty="0" smtClean="0">
                <a:solidFill>
                  <a:srgbClr val="000000"/>
                </a:solidFill>
              </a:rPr>
              <a:t>message, receiver decrypts</a:t>
            </a:r>
            <a:endParaRPr lang="en-US" dirty="0">
              <a:solidFill>
                <a:srgbClr val="000000"/>
              </a:solidFill>
            </a:endParaRPr>
          </a:p>
          <a:p>
            <a:r>
              <a:rPr lang="en-US" i="1" dirty="0" smtClean="0">
                <a:solidFill>
                  <a:srgbClr val="000000"/>
                </a:solidFill>
              </a:rPr>
              <a:t>Authentication</a:t>
            </a:r>
          </a:p>
          <a:p>
            <a:pPr lvl="1"/>
            <a:r>
              <a:rPr lang="en-US" dirty="0" smtClean="0">
                <a:solidFill>
                  <a:srgbClr val="000000"/>
                </a:solidFill>
              </a:rPr>
              <a:t>sender</a:t>
            </a:r>
            <a:r>
              <a:rPr lang="en-US" dirty="0">
                <a:solidFill>
                  <a:srgbClr val="000000"/>
                </a:solidFill>
              </a:rPr>
              <a:t>, receiver want to confirm identity of each other </a:t>
            </a:r>
            <a:endParaRPr lang="en-US" dirty="0" smtClean="0">
              <a:solidFill>
                <a:srgbClr val="000000"/>
              </a:solidFill>
            </a:endParaRPr>
          </a:p>
          <a:p>
            <a:pPr lvl="1"/>
            <a:r>
              <a:rPr lang="en-US" dirty="0" smtClean="0">
                <a:solidFill>
                  <a:srgbClr val="000000"/>
                </a:solidFill>
              </a:rPr>
              <a:t>Use of “certification of authenticity” issued by trusted entity</a:t>
            </a:r>
            <a:endParaRPr lang="en-US" dirty="0">
              <a:solidFill>
                <a:srgbClr val="000000"/>
              </a:solidFill>
            </a:endParaRPr>
          </a:p>
          <a:p>
            <a:r>
              <a:rPr lang="en-US" b="1" i="1" dirty="0" smtClean="0">
                <a:solidFill>
                  <a:srgbClr val="000000"/>
                </a:solidFill>
              </a:rPr>
              <a:t>Message integrity</a:t>
            </a:r>
          </a:p>
          <a:p>
            <a:pPr lvl="1"/>
            <a:r>
              <a:rPr lang="en-US" dirty="0" smtClean="0">
                <a:solidFill>
                  <a:srgbClr val="000000"/>
                </a:solidFill>
              </a:rPr>
              <a:t>sender</a:t>
            </a:r>
            <a:r>
              <a:rPr lang="en-US" dirty="0">
                <a:solidFill>
                  <a:srgbClr val="000000"/>
                </a:solidFill>
              </a:rPr>
              <a:t>, receiver want to ensure message not altered (in transit, or afterwards) without detection</a:t>
            </a:r>
          </a:p>
          <a:p>
            <a:r>
              <a:rPr lang="en-US" i="1" dirty="0" smtClean="0">
                <a:solidFill>
                  <a:srgbClr val="000000"/>
                </a:solidFill>
              </a:rPr>
              <a:t>Access </a:t>
            </a:r>
            <a:r>
              <a:rPr lang="en-US" i="1" dirty="0">
                <a:solidFill>
                  <a:srgbClr val="000000"/>
                </a:solidFill>
              </a:rPr>
              <a:t>and </a:t>
            </a:r>
            <a:r>
              <a:rPr lang="en-US" i="1" dirty="0" smtClean="0">
                <a:solidFill>
                  <a:srgbClr val="000000"/>
                </a:solidFill>
              </a:rPr>
              <a:t>availability</a:t>
            </a:r>
            <a:endParaRPr lang="en-US" dirty="0" smtClean="0">
              <a:solidFill>
                <a:srgbClr val="000000"/>
              </a:solidFill>
            </a:endParaRPr>
          </a:p>
          <a:p>
            <a:pPr lvl="1"/>
            <a:r>
              <a:rPr lang="en-US" sz="2300" dirty="0" smtClean="0">
                <a:solidFill>
                  <a:srgbClr val="000000"/>
                </a:solidFill>
              </a:rPr>
              <a:t>services </a:t>
            </a:r>
            <a:r>
              <a:rPr lang="en-US" sz="2300" dirty="0">
                <a:solidFill>
                  <a:srgbClr val="000000"/>
                </a:solidFill>
              </a:rPr>
              <a:t>must be accessible and available to users</a:t>
            </a:r>
          </a:p>
        </p:txBody>
      </p:sp>
      <p:sp>
        <p:nvSpPr>
          <p:cNvPr id="2" name="Slide Number Placeholder 1"/>
          <p:cNvSpPr>
            <a:spLocks noGrp="1"/>
          </p:cNvSpPr>
          <p:nvPr>
            <p:ph type="sldNum" sz="quarter" idx="10"/>
          </p:nvPr>
        </p:nvSpPr>
        <p:spPr/>
        <p:txBody>
          <a:bodyPr/>
          <a:lstStyle/>
          <a:p>
            <a:fld id="{0783864D-491B-0D48-9494-9F5AD408C5EE}" type="slidenum">
              <a:rPr lang="en-US" smtClean="0"/>
              <a:pPr/>
              <a:t>30</a:t>
            </a:fld>
            <a:endParaRPr lang="en-US" dirty="0"/>
          </a:p>
        </p:txBody>
      </p:sp>
    </p:spTree>
    <p:extLst>
      <p:ext uri="{BB962C8B-B14F-4D97-AF65-F5344CB8AC3E}">
        <p14:creationId xmlns:p14="http://schemas.microsoft.com/office/powerpoint/2010/main" xmlns="" val="18872036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Verifying Message </a:t>
            </a:r>
            <a:r>
              <a:rPr lang="en-US" b="1" dirty="0" smtClean="0"/>
              <a:t>Integrity</a:t>
            </a:r>
            <a:endParaRPr lang="en-US" b="1" dirty="0"/>
          </a:p>
        </p:txBody>
      </p:sp>
      <p:sp>
        <p:nvSpPr>
          <p:cNvPr id="7" name="Content Placeholder 6"/>
          <p:cNvSpPr>
            <a:spLocks noGrp="1"/>
          </p:cNvSpPr>
          <p:nvPr>
            <p:ph idx="1"/>
          </p:nvPr>
        </p:nvSpPr>
        <p:spPr>
          <a:xfrm>
            <a:off x="14288" y="1918293"/>
            <a:ext cx="10044112" cy="5854107"/>
          </a:xfrm>
        </p:spPr>
        <p:txBody>
          <a:bodyPr/>
          <a:lstStyle/>
          <a:p>
            <a:r>
              <a:rPr lang="en-US" dirty="0" smtClean="0"/>
              <a:t>How do we prevent an intruder from tampering with messages?</a:t>
            </a:r>
          </a:p>
          <a:p>
            <a:pPr lvl="1"/>
            <a:r>
              <a:rPr lang="en-US" dirty="0" smtClean="0"/>
              <a:t>can encrypt and sign messages, but is this necessary?</a:t>
            </a:r>
          </a:p>
          <a:p>
            <a:r>
              <a:rPr lang="en-US" dirty="0" smtClean="0"/>
              <a:t>Use a </a:t>
            </a:r>
            <a:r>
              <a:rPr lang="en-US" i="1" dirty="0" smtClean="0"/>
              <a:t>hash function</a:t>
            </a:r>
            <a:r>
              <a:rPr lang="en-US" dirty="0"/>
              <a:t> </a:t>
            </a:r>
            <a:r>
              <a:rPr lang="en-US" i="1" dirty="0" smtClean="0">
                <a:latin typeface="Times New Roman" pitchFamily="18" charset="0"/>
                <a:cs typeface="Times New Roman" pitchFamily="18" charset="0"/>
              </a:rPr>
              <a:t>h</a:t>
            </a:r>
            <a:r>
              <a:rPr lang="en-US" dirty="0" smtClean="0">
                <a:latin typeface="Times New Roman" pitchFamily="18" charset="0"/>
                <a:cs typeface="Times New Roman" pitchFamily="18" charset="0"/>
              </a:rPr>
              <a:t> </a:t>
            </a:r>
            <a:r>
              <a:rPr lang="en-US" dirty="0" smtClean="0"/>
              <a:t>to produce </a:t>
            </a:r>
            <a:r>
              <a:rPr lang="en-US" i="1" dirty="0" smtClean="0"/>
              <a:t>message digest</a:t>
            </a:r>
            <a:endParaRPr lang="en-US" dirty="0" smtClean="0"/>
          </a:p>
          <a:p>
            <a:pPr lvl="1"/>
            <a:r>
              <a:rPr lang="en-US" dirty="0" smtClean="0"/>
              <a:t>sender computes </a:t>
            </a:r>
            <a:r>
              <a:rPr lang="en-US" i="1" dirty="0" smtClean="0">
                <a:latin typeface="Times New Roman" pitchFamily="18" charset="0"/>
                <a:cs typeface="Times New Roman" pitchFamily="18" charset="0"/>
              </a:rPr>
              <a:t>h</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a:t>
            </a:r>
            <a:r>
              <a:rPr lang="en-US" dirty="0" smtClean="0"/>
              <a:t> and sends pair (</a:t>
            </a:r>
            <a:r>
              <a:rPr lang="en-US" i="1" dirty="0" err="1" smtClean="0">
                <a:latin typeface="Times New Roman" pitchFamily="18" charset="0"/>
                <a:cs typeface="Times New Roman" pitchFamily="18" charset="0"/>
              </a:rPr>
              <a:t>m</a:t>
            </a:r>
            <a:r>
              <a:rPr lang="en-US" dirty="0" err="1"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h</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m+s</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MAC</a:t>
            </a:r>
            <a:r>
              <a:rPr lang="en-US" dirty="0" smtClean="0"/>
              <a:t>)</a:t>
            </a:r>
          </a:p>
          <a:p>
            <a:pPr lvl="2"/>
            <a:r>
              <a:rPr lang="en-US" i="1" dirty="0" smtClean="0">
                <a:latin typeface="Times New Roman" pitchFamily="18" charset="0"/>
                <a:cs typeface="Times New Roman" pitchFamily="18" charset="0"/>
              </a:rPr>
              <a:t>s</a:t>
            </a:r>
            <a:r>
              <a:rPr lang="en-US" dirty="0" smtClean="0"/>
              <a:t> is a </a:t>
            </a:r>
            <a:r>
              <a:rPr lang="en-US" b="1" i="1" dirty="0" smtClean="0"/>
              <a:t>shared secret</a:t>
            </a:r>
            <a:r>
              <a:rPr lang="en-US" i="1" dirty="0" smtClean="0"/>
              <a:t>, </a:t>
            </a:r>
            <a:r>
              <a:rPr lang="en-US" dirty="0" smtClean="0"/>
              <a:t>hash value is </a:t>
            </a:r>
            <a:r>
              <a:rPr lang="en-US" b="1" i="1" dirty="0" smtClean="0"/>
              <a:t>M</a:t>
            </a:r>
            <a:r>
              <a:rPr lang="en-US" i="1" dirty="0" smtClean="0"/>
              <a:t>essage </a:t>
            </a:r>
            <a:r>
              <a:rPr lang="en-US" b="1" i="1" dirty="0" smtClean="0"/>
              <a:t>A</a:t>
            </a:r>
            <a:r>
              <a:rPr lang="en-US" i="1" dirty="0" smtClean="0"/>
              <a:t>uthentication </a:t>
            </a:r>
            <a:r>
              <a:rPr lang="en-US" b="1" i="1" dirty="0" smtClean="0"/>
              <a:t>C</a:t>
            </a:r>
            <a:r>
              <a:rPr lang="en-US" i="1" dirty="0" smtClean="0"/>
              <a:t>ode</a:t>
            </a:r>
          </a:p>
          <a:p>
            <a:pPr lvl="1"/>
            <a:r>
              <a:rPr lang="en-US" dirty="0" smtClean="0"/>
              <a:t>receiver computes </a:t>
            </a:r>
            <a:r>
              <a:rPr lang="en-US" i="1" dirty="0" smtClean="0">
                <a:latin typeface="Times New Roman" pitchFamily="18" charset="0"/>
                <a:cs typeface="Times New Roman" pitchFamily="18" charset="0"/>
              </a:rPr>
              <a:t>h</a:t>
            </a:r>
            <a:r>
              <a:rPr lang="en-US" dirty="0">
                <a:latin typeface="Times New Roman" pitchFamily="18" charset="0"/>
                <a:cs typeface="Times New Roman" pitchFamily="18" charset="0"/>
              </a:rPr>
              <a:t>(</a:t>
            </a:r>
            <a:r>
              <a:rPr lang="en-US" i="1" dirty="0" err="1" smtClean="0">
                <a:latin typeface="Times New Roman" pitchFamily="18" charset="0"/>
                <a:cs typeface="Times New Roman" pitchFamily="18" charset="0"/>
              </a:rPr>
              <a:t>m+s</a:t>
            </a:r>
            <a:r>
              <a:rPr lang="en-US" dirty="0" smtClean="0">
                <a:latin typeface="Times New Roman" pitchFamily="18" charset="0"/>
                <a:cs typeface="Times New Roman" pitchFamily="18" charset="0"/>
              </a:rPr>
              <a:t>)</a:t>
            </a:r>
            <a:r>
              <a:rPr lang="en-US" dirty="0" smtClean="0"/>
              <a:t> </a:t>
            </a:r>
            <a:r>
              <a:rPr lang="en-US" dirty="0"/>
              <a:t>and </a:t>
            </a:r>
            <a:r>
              <a:rPr lang="en-US" dirty="0" smtClean="0"/>
              <a:t>compares to received value</a:t>
            </a:r>
          </a:p>
          <a:p>
            <a:pPr lvl="1"/>
            <a:r>
              <a:rPr lang="en-US" dirty="0" smtClean="0"/>
              <a:t>requires hash function that is hard to invert</a:t>
            </a:r>
          </a:p>
          <a:p>
            <a:pPr lvl="2"/>
            <a:r>
              <a:rPr lang="en-US" dirty="0" smtClean="0"/>
              <a:t>MD5, SHA-1, SHA-2, SHA-3 are commonly used “cryptographic hash functions”</a:t>
            </a:r>
          </a:p>
          <a:p>
            <a:r>
              <a:rPr lang="en-US" dirty="0" smtClean="0"/>
              <a:t>Can also use this to reduce effort for digital signatures</a:t>
            </a:r>
          </a:p>
          <a:p>
            <a:pPr lvl="1"/>
            <a:r>
              <a:rPr lang="en-US" dirty="0" smtClean="0"/>
              <a:t>sender encrypts </a:t>
            </a:r>
            <a:r>
              <a:rPr lang="en-US" i="1" dirty="0">
                <a:latin typeface="Times New Roman" pitchFamily="18" charset="0"/>
                <a:cs typeface="Times New Roman" pitchFamily="18" charset="0"/>
              </a:rPr>
              <a:t>h</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m</a:t>
            </a:r>
            <a:r>
              <a:rPr lang="en-US" dirty="0" smtClean="0">
                <a:latin typeface="Times New Roman" pitchFamily="18" charset="0"/>
                <a:cs typeface="Times New Roman" pitchFamily="18" charset="0"/>
              </a:rPr>
              <a:t>)</a:t>
            </a:r>
            <a:r>
              <a:rPr lang="en-US" dirty="0" smtClean="0"/>
              <a:t> and </a:t>
            </a:r>
            <a:r>
              <a:rPr lang="en-US" dirty="0"/>
              <a:t>sends pair </a:t>
            </a:r>
            <a:r>
              <a:rPr lang="en-US" dirty="0" smtClean="0"/>
              <a:t>(</a:t>
            </a:r>
            <a:r>
              <a:rPr lang="en-US" i="1" dirty="0">
                <a:latin typeface="Times New Roman" pitchFamily="18" charset="0"/>
                <a:cs typeface="Times New Roman" pitchFamily="18" charset="0"/>
              </a:rPr>
              <a:t>m</a:t>
            </a:r>
            <a:r>
              <a:rPr lang="en-US" dirty="0">
                <a:latin typeface="Times New Roman" pitchFamily="18" charset="0"/>
                <a:cs typeface="Times New Roman" pitchFamily="18" charset="0"/>
              </a:rPr>
              <a:t>, </a:t>
            </a:r>
            <a:r>
              <a:rPr lang="en-US" i="1" dirty="0" smtClean="0">
                <a:latin typeface="Times New Roman" pitchFamily="18" charset="0"/>
                <a:cs typeface="Times New Roman" pitchFamily="18" charset="0"/>
              </a:rPr>
              <a:t>K</a:t>
            </a:r>
            <a:r>
              <a:rPr lang="en-US" baseline="-25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h</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m</a:t>
            </a:r>
            <a:r>
              <a:rPr lang="en-US" dirty="0" smtClean="0">
                <a:latin typeface="Times New Roman" pitchFamily="18" charset="0"/>
                <a:cs typeface="Times New Roman" pitchFamily="18" charset="0"/>
              </a:rPr>
              <a:t>))</a:t>
            </a:r>
            <a:r>
              <a:rPr lang="en-US" dirty="0" smtClean="0"/>
              <a:t>)</a:t>
            </a:r>
          </a:p>
          <a:p>
            <a:pPr lvl="1"/>
            <a:r>
              <a:rPr lang="en-US" dirty="0" smtClean="0"/>
              <a:t>receiver </a:t>
            </a:r>
            <a:r>
              <a:rPr lang="en-US" dirty="0"/>
              <a:t>computes </a:t>
            </a:r>
            <a:r>
              <a:rPr lang="en-US" i="1" dirty="0">
                <a:latin typeface="Times New Roman" pitchFamily="18" charset="0"/>
                <a:cs typeface="Times New Roman" pitchFamily="18" charset="0"/>
              </a:rPr>
              <a:t>h</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m</a:t>
            </a:r>
            <a:r>
              <a:rPr lang="en-US" dirty="0">
                <a:latin typeface="Times New Roman" pitchFamily="18" charset="0"/>
                <a:cs typeface="Times New Roman" pitchFamily="18" charset="0"/>
              </a:rPr>
              <a:t>)</a:t>
            </a:r>
            <a:r>
              <a:rPr lang="en-US" dirty="0"/>
              <a:t> and compares </a:t>
            </a:r>
            <a:r>
              <a:rPr lang="en-US" dirty="0" smtClean="0"/>
              <a:t>it to </a:t>
            </a:r>
            <a:r>
              <a:rPr lang="en-US" dirty="0"/>
              <a:t>received </a:t>
            </a:r>
            <a:r>
              <a:rPr lang="en-US" dirty="0" smtClean="0"/>
              <a:t>value, after decrypting it using sender’s public key</a:t>
            </a:r>
            <a:endParaRPr lang="en-US" dirty="0"/>
          </a:p>
        </p:txBody>
      </p:sp>
      <p:sp>
        <p:nvSpPr>
          <p:cNvPr id="5" name="Slide Number Placeholder 4"/>
          <p:cNvSpPr>
            <a:spLocks noGrp="1"/>
          </p:cNvSpPr>
          <p:nvPr>
            <p:ph type="sldNum" sz="quarter" idx="10"/>
          </p:nvPr>
        </p:nvSpPr>
        <p:spPr/>
        <p:txBody>
          <a:bodyPr/>
          <a:lstStyle/>
          <a:p>
            <a:fld id="{0783864D-491B-0D48-9494-9F5AD408C5EE}" type="slidenum">
              <a:rPr lang="en-US" smtClean="0"/>
              <a:pPr/>
              <a:t>31</a:t>
            </a:fld>
            <a:endParaRPr lang="en-US" dirty="0"/>
          </a:p>
        </p:txBody>
      </p:sp>
    </p:spTree>
    <p:extLst>
      <p:ext uri="{BB962C8B-B14F-4D97-AF65-F5344CB8AC3E}">
        <p14:creationId xmlns:p14="http://schemas.microsoft.com/office/powerpoint/2010/main" xmlns="" val="34376998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Sample Material from</a:t>
            </a:r>
            <a:br>
              <a:rPr lang="en-US" dirty="0" smtClean="0"/>
            </a:br>
            <a:r>
              <a:rPr lang="en-US" dirty="0" smtClean="0"/>
              <a:t>Arbor Networks 2014 Report</a:t>
            </a:r>
            <a:endParaRPr lang="en-US" dirty="0"/>
          </a:p>
        </p:txBody>
      </p:sp>
      <p:sp>
        <p:nvSpPr>
          <p:cNvPr id="5" name="Content Placeholder 4"/>
          <p:cNvSpPr>
            <a:spLocks noGrp="1"/>
          </p:cNvSpPr>
          <p:nvPr>
            <p:ph idx="1"/>
          </p:nvPr>
        </p:nvSpPr>
        <p:spPr/>
        <p:txBody>
          <a:bodyPr>
            <a:normAutofit fontScale="55000" lnSpcReduction="20000"/>
          </a:bodyPr>
          <a:lstStyle/>
          <a:p>
            <a:pPr>
              <a:lnSpc>
                <a:spcPct val="120000"/>
              </a:lnSpc>
            </a:pPr>
            <a:r>
              <a:rPr lang="en-US" sz="3600" dirty="0" smtClean="0"/>
              <a:t>Report originating primarily from ISPs and ICPs</a:t>
            </a:r>
          </a:p>
          <a:p>
            <a:pPr>
              <a:lnSpc>
                <a:spcPct val="120000"/>
              </a:lnSpc>
            </a:pPr>
            <a:r>
              <a:rPr lang="en-US" sz="3600" dirty="0" err="1" smtClean="0"/>
              <a:t>DDoS</a:t>
            </a:r>
            <a:r>
              <a:rPr lang="en-US" sz="3600" dirty="0" smtClean="0"/>
              <a:t> traffic attacks are the main threat with many exceeding the 100Gbps (up to over 300 </a:t>
            </a:r>
            <a:r>
              <a:rPr lang="en-US" sz="3600" dirty="0" err="1" smtClean="0"/>
              <a:t>Gbps</a:t>
            </a:r>
            <a:r>
              <a:rPr lang="en-US" sz="3600" dirty="0" smtClean="0"/>
              <a:t>)</a:t>
            </a:r>
          </a:p>
          <a:p>
            <a:pPr lvl="1">
              <a:lnSpc>
                <a:spcPct val="120000"/>
              </a:lnSpc>
            </a:pPr>
            <a:r>
              <a:rPr lang="en-US" sz="3200" dirty="0" smtClean="0"/>
              <a:t>Bandwidth/volumetric attacks are the most common, but sophisticated application layer attacks are on the rise</a:t>
            </a:r>
          </a:p>
          <a:p>
            <a:pPr lvl="2">
              <a:lnSpc>
                <a:spcPct val="120000"/>
              </a:lnSpc>
            </a:pPr>
            <a:r>
              <a:rPr lang="en-US" sz="3000" dirty="0" smtClean="0"/>
              <a:t>http GET flood attacks are among the most common application layer </a:t>
            </a:r>
            <a:r>
              <a:rPr lang="en-US" sz="3000" dirty="0" err="1" smtClean="0"/>
              <a:t>DDoS</a:t>
            </a:r>
            <a:r>
              <a:rPr lang="en-US" sz="3000" dirty="0" smtClean="0"/>
              <a:t> attacks</a:t>
            </a:r>
          </a:p>
          <a:p>
            <a:pPr lvl="2">
              <a:lnSpc>
                <a:spcPct val="120000"/>
              </a:lnSpc>
            </a:pPr>
            <a:r>
              <a:rPr lang="en-US" sz="3000" dirty="0" smtClean="0"/>
              <a:t>https has become a main target for application layer attacks</a:t>
            </a:r>
          </a:p>
          <a:p>
            <a:pPr lvl="1">
              <a:lnSpc>
                <a:spcPct val="120000"/>
              </a:lnSpc>
            </a:pPr>
            <a:r>
              <a:rPr lang="en-US" sz="3200" dirty="0" smtClean="0"/>
              <a:t>DNS based attacks remain common and effective, </a:t>
            </a:r>
            <a:r>
              <a:rPr lang="en-US" sz="3200" i="1" dirty="0" smtClean="0"/>
              <a:t>e.g.,</a:t>
            </a:r>
            <a:r>
              <a:rPr lang="en-US" sz="3200" dirty="0" smtClean="0"/>
              <a:t> DNS reflection/amplification attacks</a:t>
            </a:r>
          </a:p>
          <a:p>
            <a:pPr lvl="1">
              <a:lnSpc>
                <a:spcPct val="120000"/>
              </a:lnSpc>
            </a:pPr>
            <a:r>
              <a:rPr lang="en-US" sz="3200" dirty="0" smtClean="0"/>
              <a:t>Most </a:t>
            </a:r>
            <a:r>
              <a:rPr lang="en-US" sz="3200" dirty="0" err="1" smtClean="0"/>
              <a:t>DDoS</a:t>
            </a:r>
            <a:r>
              <a:rPr lang="en-US" sz="3200" dirty="0" smtClean="0"/>
              <a:t> attacks target customer sites, but there is a growing number of </a:t>
            </a:r>
            <a:r>
              <a:rPr lang="en-US" sz="3200" dirty="0" err="1" smtClean="0"/>
              <a:t>DDoS</a:t>
            </a:r>
            <a:r>
              <a:rPr lang="en-US" sz="3200" dirty="0" smtClean="0"/>
              <a:t> attacks against the Internet infrastructure</a:t>
            </a:r>
          </a:p>
          <a:p>
            <a:pPr>
              <a:lnSpc>
                <a:spcPct val="120000"/>
              </a:lnSpc>
            </a:pPr>
            <a:r>
              <a:rPr lang="en-US" sz="3600" dirty="0" smtClean="0"/>
              <a:t>Data centers have been a main target of attacks (attacks often overwhelm their Internet connectivity)</a:t>
            </a:r>
            <a:endParaRPr lang="en-US" sz="2900" dirty="0" smtClean="0"/>
          </a:p>
          <a:p>
            <a:pPr>
              <a:lnSpc>
                <a:spcPct val="120000"/>
              </a:lnSpc>
            </a:pPr>
            <a:r>
              <a:rPr lang="en-US" sz="3600" dirty="0" smtClean="0"/>
              <a:t>In contrast, cloud services have surprisingly not seen too many attacks</a:t>
            </a:r>
          </a:p>
          <a:p>
            <a:pPr>
              <a:lnSpc>
                <a:spcPct val="120000"/>
              </a:lnSpc>
            </a:pPr>
            <a:r>
              <a:rPr lang="en-US" sz="3600" dirty="0" smtClean="0"/>
              <a:t>Defense solutions that are IPv6 capable remain rare</a:t>
            </a:r>
          </a:p>
        </p:txBody>
      </p:sp>
      <p:sp>
        <p:nvSpPr>
          <p:cNvPr id="2" name="Slide Number Placeholder 1"/>
          <p:cNvSpPr>
            <a:spLocks noGrp="1"/>
          </p:cNvSpPr>
          <p:nvPr>
            <p:ph type="sldNum" sz="quarter" idx="10"/>
          </p:nvPr>
        </p:nvSpPr>
        <p:spPr/>
        <p:txBody>
          <a:bodyPr/>
          <a:lstStyle/>
          <a:p>
            <a:fld id="{0783864D-491B-0D48-9494-9F5AD408C5EE}" type="slidenum">
              <a:rPr lang="en-US" smtClean="0"/>
              <a:pPr/>
              <a:t>32</a:t>
            </a:fld>
            <a:endParaRPr lang="en-US" dirty="0"/>
          </a:p>
        </p:txBody>
      </p:sp>
    </p:spTree>
    <p:extLst>
      <p:ext uri="{BB962C8B-B14F-4D97-AF65-F5344CB8AC3E}">
        <p14:creationId xmlns:p14="http://schemas.microsoft.com/office/powerpoint/2010/main" xmlns="" val="304961697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latin typeface="+mn-lt"/>
              </a:rPr>
              <a:t>Elements of Network Security</a:t>
            </a:r>
            <a:endParaRPr lang="en-US" dirty="0">
              <a:latin typeface="+mn-lt"/>
            </a:endParaRPr>
          </a:p>
        </p:txBody>
      </p:sp>
      <p:sp>
        <p:nvSpPr>
          <p:cNvPr id="25603" name="Rectangle 3"/>
          <p:cNvSpPr>
            <a:spLocks noGrp="1" noChangeArrowheads="1"/>
          </p:cNvSpPr>
          <p:nvPr>
            <p:ph type="body" idx="1"/>
          </p:nvPr>
        </p:nvSpPr>
        <p:spPr/>
        <p:txBody>
          <a:bodyPr/>
          <a:lstStyle/>
          <a:p>
            <a:r>
              <a:rPr lang="en-US" i="1" dirty="0" smtClean="0">
                <a:solidFill>
                  <a:srgbClr val="000000"/>
                </a:solidFill>
              </a:rPr>
              <a:t>Confidentiality</a:t>
            </a:r>
            <a:endParaRPr lang="en-US" dirty="0" smtClean="0">
              <a:solidFill>
                <a:srgbClr val="000000"/>
              </a:solidFill>
            </a:endParaRPr>
          </a:p>
          <a:p>
            <a:pPr lvl="1"/>
            <a:r>
              <a:rPr lang="en-US" dirty="0" smtClean="0">
                <a:solidFill>
                  <a:srgbClr val="000000"/>
                </a:solidFill>
              </a:rPr>
              <a:t>only </a:t>
            </a:r>
            <a:r>
              <a:rPr lang="en-US" dirty="0">
                <a:solidFill>
                  <a:srgbClr val="000000"/>
                </a:solidFill>
              </a:rPr>
              <a:t>sender, intended receiver should </a:t>
            </a:r>
            <a:r>
              <a:rPr lang="ja-JP" altLang="en-US" dirty="0">
                <a:solidFill>
                  <a:srgbClr val="000000"/>
                </a:solidFill>
              </a:rPr>
              <a:t>“</a:t>
            </a:r>
            <a:r>
              <a:rPr lang="en-US" altLang="ja-JP" dirty="0">
                <a:solidFill>
                  <a:srgbClr val="000000"/>
                </a:solidFill>
              </a:rPr>
              <a:t>understand</a:t>
            </a:r>
            <a:r>
              <a:rPr lang="ja-JP" altLang="en-US" dirty="0">
                <a:solidFill>
                  <a:srgbClr val="000000"/>
                </a:solidFill>
              </a:rPr>
              <a:t>”</a:t>
            </a:r>
            <a:r>
              <a:rPr lang="en-US" altLang="ja-JP" dirty="0">
                <a:solidFill>
                  <a:srgbClr val="000000"/>
                </a:solidFill>
              </a:rPr>
              <a:t> message </a:t>
            </a:r>
          </a:p>
          <a:p>
            <a:pPr lvl="1"/>
            <a:r>
              <a:rPr lang="en-US" dirty="0">
                <a:solidFill>
                  <a:srgbClr val="000000"/>
                </a:solidFill>
              </a:rPr>
              <a:t>sender encrypts </a:t>
            </a:r>
            <a:r>
              <a:rPr lang="en-US" dirty="0" smtClean="0">
                <a:solidFill>
                  <a:srgbClr val="000000"/>
                </a:solidFill>
              </a:rPr>
              <a:t>message, receiver decrypts</a:t>
            </a:r>
            <a:endParaRPr lang="en-US" dirty="0">
              <a:solidFill>
                <a:srgbClr val="000000"/>
              </a:solidFill>
            </a:endParaRPr>
          </a:p>
          <a:p>
            <a:r>
              <a:rPr lang="en-US" i="1" dirty="0" smtClean="0">
                <a:solidFill>
                  <a:srgbClr val="000000"/>
                </a:solidFill>
              </a:rPr>
              <a:t>Authentication</a:t>
            </a:r>
          </a:p>
          <a:p>
            <a:pPr lvl="1"/>
            <a:r>
              <a:rPr lang="en-US" dirty="0" smtClean="0">
                <a:solidFill>
                  <a:srgbClr val="000000"/>
                </a:solidFill>
              </a:rPr>
              <a:t>sender</a:t>
            </a:r>
            <a:r>
              <a:rPr lang="en-US" dirty="0">
                <a:solidFill>
                  <a:srgbClr val="000000"/>
                </a:solidFill>
              </a:rPr>
              <a:t>, receiver want to confirm identity of each other </a:t>
            </a:r>
            <a:endParaRPr lang="en-US" dirty="0" smtClean="0">
              <a:solidFill>
                <a:srgbClr val="000000"/>
              </a:solidFill>
            </a:endParaRPr>
          </a:p>
          <a:p>
            <a:pPr lvl="1"/>
            <a:r>
              <a:rPr lang="en-US" dirty="0" smtClean="0">
                <a:solidFill>
                  <a:srgbClr val="000000"/>
                </a:solidFill>
              </a:rPr>
              <a:t>Use of “certification of authenticity” issued by trusted entity</a:t>
            </a:r>
            <a:endParaRPr lang="en-US" dirty="0">
              <a:solidFill>
                <a:srgbClr val="000000"/>
              </a:solidFill>
            </a:endParaRPr>
          </a:p>
          <a:p>
            <a:r>
              <a:rPr lang="en-US" i="1" dirty="0" smtClean="0">
                <a:solidFill>
                  <a:srgbClr val="000000"/>
                </a:solidFill>
              </a:rPr>
              <a:t>Message integrity</a:t>
            </a:r>
          </a:p>
          <a:p>
            <a:pPr lvl="1"/>
            <a:r>
              <a:rPr lang="en-US" dirty="0" smtClean="0">
                <a:solidFill>
                  <a:srgbClr val="000000"/>
                </a:solidFill>
              </a:rPr>
              <a:t>sender</a:t>
            </a:r>
            <a:r>
              <a:rPr lang="en-US" dirty="0">
                <a:solidFill>
                  <a:srgbClr val="000000"/>
                </a:solidFill>
              </a:rPr>
              <a:t>, receiver want to ensure message not altered (in transit, or afterwards) without detection</a:t>
            </a:r>
          </a:p>
          <a:p>
            <a:r>
              <a:rPr lang="en-US" b="1" i="1" dirty="0" smtClean="0">
                <a:solidFill>
                  <a:srgbClr val="000000"/>
                </a:solidFill>
              </a:rPr>
              <a:t>Access </a:t>
            </a:r>
            <a:r>
              <a:rPr lang="en-US" b="1" i="1" dirty="0">
                <a:solidFill>
                  <a:srgbClr val="000000"/>
                </a:solidFill>
              </a:rPr>
              <a:t>and </a:t>
            </a:r>
            <a:r>
              <a:rPr lang="en-US" b="1" i="1" dirty="0" smtClean="0">
                <a:solidFill>
                  <a:srgbClr val="000000"/>
                </a:solidFill>
              </a:rPr>
              <a:t>availability</a:t>
            </a:r>
            <a:endParaRPr lang="en-US" b="1" dirty="0" smtClean="0">
              <a:solidFill>
                <a:srgbClr val="000000"/>
              </a:solidFill>
            </a:endParaRPr>
          </a:p>
          <a:p>
            <a:pPr lvl="1"/>
            <a:r>
              <a:rPr lang="en-US" sz="2300" dirty="0" smtClean="0">
                <a:solidFill>
                  <a:srgbClr val="000000"/>
                </a:solidFill>
              </a:rPr>
              <a:t>services </a:t>
            </a:r>
            <a:r>
              <a:rPr lang="en-US" sz="2300" dirty="0">
                <a:solidFill>
                  <a:srgbClr val="000000"/>
                </a:solidFill>
              </a:rPr>
              <a:t>must be accessible and available to users</a:t>
            </a:r>
          </a:p>
        </p:txBody>
      </p:sp>
      <p:sp>
        <p:nvSpPr>
          <p:cNvPr id="2" name="Slide Number Placeholder 1"/>
          <p:cNvSpPr>
            <a:spLocks noGrp="1"/>
          </p:cNvSpPr>
          <p:nvPr>
            <p:ph type="sldNum" sz="quarter" idx="10"/>
          </p:nvPr>
        </p:nvSpPr>
        <p:spPr/>
        <p:txBody>
          <a:bodyPr/>
          <a:lstStyle/>
          <a:p>
            <a:fld id="{0783864D-491B-0D48-9494-9F5AD408C5EE}" type="slidenum">
              <a:rPr lang="en-US" smtClean="0"/>
              <a:pPr/>
              <a:t>33</a:t>
            </a:fld>
            <a:endParaRPr lang="en-US" dirty="0"/>
          </a:p>
        </p:txBody>
      </p:sp>
    </p:spTree>
    <p:extLst>
      <p:ext uri="{BB962C8B-B14F-4D97-AF65-F5344CB8AC3E}">
        <p14:creationId xmlns:p14="http://schemas.microsoft.com/office/powerpoint/2010/main" xmlns="" val="14071155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Traffic Attacks &amp; Defenses Overview</a:t>
            </a:r>
            <a:endParaRPr lang="en-US" dirty="0"/>
          </a:p>
        </p:txBody>
      </p:sp>
      <p:sp>
        <p:nvSpPr>
          <p:cNvPr id="7" name="Content Placeholder 6"/>
          <p:cNvSpPr>
            <a:spLocks noGrp="1"/>
          </p:cNvSpPr>
          <p:nvPr>
            <p:ph idx="1"/>
          </p:nvPr>
        </p:nvSpPr>
        <p:spPr>
          <a:xfrm>
            <a:off x="14288" y="1537879"/>
            <a:ext cx="10044112" cy="6234522"/>
          </a:xfrm>
        </p:spPr>
        <p:txBody>
          <a:bodyPr>
            <a:normAutofit fontScale="77500" lnSpcReduction="20000"/>
          </a:bodyPr>
          <a:lstStyle/>
          <a:p>
            <a:pPr>
              <a:lnSpc>
                <a:spcPct val="120000"/>
              </a:lnSpc>
            </a:pPr>
            <a:r>
              <a:rPr lang="en-US" b="1" dirty="0" smtClean="0"/>
              <a:t>Access and Availability</a:t>
            </a:r>
          </a:p>
          <a:p>
            <a:pPr>
              <a:lnSpc>
                <a:spcPct val="120000"/>
              </a:lnSpc>
            </a:pPr>
            <a:r>
              <a:rPr lang="en-US" dirty="0" smtClean="0"/>
              <a:t>Traffic attacks: The goal is to overwhelm the target’s resources at either the network or host/application level</a:t>
            </a:r>
          </a:p>
          <a:p>
            <a:pPr lvl="1">
              <a:lnSpc>
                <a:spcPct val="120000"/>
              </a:lnSpc>
            </a:pPr>
            <a:r>
              <a:rPr lang="en-US" dirty="0" smtClean="0"/>
              <a:t>Network attacks</a:t>
            </a:r>
          </a:p>
          <a:p>
            <a:pPr lvl="2">
              <a:lnSpc>
                <a:spcPct val="120000"/>
              </a:lnSpc>
            </a:pPr>
            <a:r>
              <a:rPr lang="en-US" dirty="0" smtClean="0"/>
              <a:t>DNS amplification attack:  Requires access to open DNS server and use of spoofed addresses (that of the target)</a:t>
            </a:r>
          </a:p>
          <a:p>
            <a:pPr lvl="2">
              <a:lnSpc>
                <a:spcPct val="120000"/>
              </a:lnSpc>
            </a:pPr>
            <a:r>
              <a:rPr lang="en-US" dirty="0" smtClean="0"/>
              <a:t>Bandwidth flooding:  If you have a large enough botnet, you can generate lots of traffic without resorting to address spoofing</a:t>
            </a:r>
          </a:p>
          <a:p>
            <a:pPr lvl="1">
              <a:lnSpc>
                <a:spcPct val="120000"/>
              </a:lnSpc>
            </a:pPr>
            <a:r>
              <a:rPr lang="en-US" dirty="0" smtClean="0"/>
              <a:t>Application attacks</a:t>
            </a:r>
          </a:p>
          <a:p>
            <a:pPr lvl="2">
              <a:lnSpc>
                <a:spcPct val="120000"/>
              </a:lnSpc>
            </a:pPr>
            <a:r>
              <a:rPr lang="en-US" dirty="0" smtClean="0"/>
              <a:t>TCP SYN attack:  Seeks to exhaust server state resources by opening lots of fake connections</a:t>
            </a:r>
          </a:p>
          <a:p>
            <a:pPr lvl="2">
              <a:lnSpc>
                <a:spcPct val="120000"/>
              </a:lnSpc>
            </a:pPr>
            <a:r>
              <a:rPr lang="en-US" dirty="0" smtClean="0"/>
              <a:t>HTTP GET flood:  Same concept  but with HTTP</a:t>
            </a:r>
          </a:p>
          <a:p>
            <a:pPr lvl="2">
              <a:lnSpc>
                <a:spcPct val="120000"/>
              </a:lnSpc>
            </a:pPr>
            <a:r>
              <a:rPr lang="en-US" dirty="0" smtClean="0"/>
              <a:t>TCP “shrew” attacks:  takes advantage of TCP’s own behavior (more on later slide)</a:t>
            </a:r>
          </a:p>
          <a:p>
            <a:pPr>
              <a:lnSpc>
                <a:spcPct val="120000"/>
              </a:lnSpc>
            </a:pPr>
            <a:r>
              <a:rPr lang="en-US" dirty="0" smtClean="0"/>
              <a:t>Defenses:  Aimed at detecting, redirecting, and preventing attacking packets from reaching their target (or the target’s network)</a:t>
            </a:r>
          </a:p>
          <a:p>
            <a:pPr lvl="1">
              <a:lnSpc>
                <a:spcPct val="120000"/>
              </a:lnSpc>
            </a:pPr>
            <a:r>
              <a:rPr lang="en-US" dirty="0" smtClean="0"/>
              <a:t>Address filtering:  Primarily aimed at countering address spoofing</a:t>
            </a:r>
          </a:p>
          <a:p>
            <a:pPr lvl="1">
              <a:lnSpc>
                <a:spcPct val="120000"/>
              </a:lnSpc>
            </a:pPr>
            <a:r>
              <a:rPr lang="en-US" dirty="0" smtClean="0"/>
              <a:t>Unicast Reverse Path Filtering (</a:t>
            </a:r>
            <a:r>
              <a:rPr lang="en-US" dirty="0" err="1" smtClean="0"/>
              <a:t>uRPF</a:t>
            </a:r>
            <a:r>
              <a:rPr lang="en-US" dirty="0" smtClean="0"/>
              <a:t>): Discards traffic arriving from incorrect or invalid interface (only works when routing is symmetric)</a:t>
            </a:r>
          </a:p>
          <a:p>
            <a:pPr lvl="1">
              <a:lnSpc>
                <a:spcPct val="120000"/>
              </a:lnSpc>
            </a:pPr>
            <a:r>
              <a:rPr lang="en-US" dirty="0" smtClean="0"/>
              <a:t>Black holes and sink holes:  Used to attract unwanted traffic (backscatter) or redirect traffic for attack target</a:t>
            </a:r>
            <a:endParaRPr lang="en-US" dirty="0"/>
          </a:p>
        </p:txBody>
      </p:sp>
      <p:sp>
        <p:nvSpPr>
          <p:cNvPr id="5" name="Slide Number Placeholder 4"/>
          <p:cNvSpPr>
            <a:spLocks noGrp="1"/>
          </p:cNvSpPr>
          <p:nvPr>
            <p:ph type="sldNum" sz="quarter" idx="10"/>
          </p:nvPr>
        </p:nvSpPr>
        <p:spPr/>
        <p:txBody>
          <a:bodyPr/>
          <a:lstStyle/>
          <a:p>
            <a:fld id="{0783864D-491B-0D48-9494-9F5AD408C5EE}" type="slidenum">
              <a:rPr lang="en-US" smtClean="0"/>
              <a:pPr/>
              <a:t>34</a:t>
            </a:fld>
            <a:endParaRPr lang="en-US" dirty="0"/>
          </a:p>
        </p:txBody>
      </p:sp>
    </p:spTree>
    <p:extLst>
      <p:ext uri="{BB962C8B-B14F-4D97-AF65-F5344CB8AC3E}">
        <p14:creationId xmlns:p14="http://schemas.microsoft.com/office/powerpoint/2010/main" xmlns="" val="36068509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6"/>
            <a:ext cx="9625012" cy="924148"/>
          </a:xfrm>
        </p:spPr>
        <p:txBody>
          <a:bodyPr>
            <a:normAutofit/>
          </a:bodyPr>
          <a:lstStyle/>
          <a:p>
            <a:r>
              <a:rPr lang="en-US" dirty="0" smtClean="0"/>
              <a:t>First Some Definitions</a:t>
            </a:r>
            <a:endParaRPr lang="en-US" dirty="0"/>
          </a:p>
        </p:txBody>
      </p:sp>
      <p:sp>
        <p:nvSpPr>
          <p:cNvPr id="3" name="Content Placeholder 2"/>
          <p:cNvSpPr>
            <a:spLocks noGrp="1"/>
          </p:cNvSpPr>
          <p:nvPr>
            <p:ph idx="1"/>
          </p:nvPr>
        </p:nvSpPr>
        <p:spPr>
          <a:xfrm>
            <a:off x="14288" y="1542908"/>
            <a:ext cx="10044112" cy="6100421"/>
          </a:xfrm>
        </p:spPr>
        <p:txBody>
          <a:bodyPr>
            <a:normAutofit/>
          </a:bodyPr>
          <a:lstStyle/>
          <a:p>
            <a:r>
              <a:rPr lang="en-US" dirty="0" err="1"/>
              <a:t>Bogon</a:t>
            </a:r>
            <a:r>
              <a:rPr lang="en-US" dirty="0"/>
              <a:t> </a:t>
            </a:r>
            <a:r>
              <a:rPr lang="en-US" dirty="0" smtClean="0"/>
              <a:t>prefix</a:t>
            </a:r>
          </a:p>
          <a:p>
            <a:pPr lvl="1"/>
            <a:r>
              <a:rPr lang="en-US" dirty="0" smtClean="0"/>
              <a:t>route </a:t>
            </a:r>
            <a:r>
              <a:rPr lang="en-US" dirty="0"/>
              <a:t>that should never appear in an internet routing table. </a:t>
            </a:r>
            <a:endParaRPr lang="en-US" dirty="0" smtClean="0"/>
          </a:p>
          <a:p>
            <a:pPr lvl="2"/>
            <a:r>
              <a:rPr lang="en-US" dirty="0" smtClean="0"/>
              <a:t>Private</a:t>
            </a:r>
            <a:r>
              <a:rPr lang="en-US" dirty="0"/>
              <a:t>, reserved, unallocated, etc.</a:t>
            </a:r>
          </a:p>
          <a:p>
            <a:pPr lvl="1"/>
            <a:r>
              <a:rPr lang="en-US" dirty="0"/>
              <a:t>Often used by attackers as their source address.</a:t>
            </a:r>
          </a:p>
          <a:p>
            <a:pPr lvl="1"/>
            <a:r>
              <a:rPr lang="en-US" dirty="0"/>
              <a:t>IANA maintains </a:t>
            </a:r>
            <a:r>
              <a:rPr lang="en-US" dirty="0" err="1"/>
              <a:t>bogon</a:t>
            </a:r>
            <a:r>
              <a:rPr lang="en-US" dirty="0"/>
              <a:t> list</a:t>
            </a:r>
          </a:p>
          <a:p>
            <a:pPr lvl="1"/>
            <a:r>
              <a:rPr lang="en-US" dirty="0" smtClean="0"/>
              <a:t>IPv4 </a:t>
            </a:r>
            <a:r>
              <a:rPr lang="en-US" dirty="0" err="1"/>
              <a:t>bogon</a:t>
            </a:r>
            <a:r>
              <a:rPr lang="en-US" dirty="0"/>
              <a:t> list is shrinking as address space is used up</a:t>
            </a:r>
            <a:r>
              <a:rPr lang="en-US" dirty="0" smtClean="0"/>
              <a:t>.</a:t>
            </a:r>
          </a:p>
          <a:p>
            <a:r>
              <a:rPr lang="en-US" dirty="0" smtClean="0"/>
              <a:t>Internet Background Noise (IBN)</a:t>
            </a:r>
          </a:p>
          <a:p>
            <a:pPr lvl="1"/>
            <a:r>
              <a:rPr lang="en-US" dirty="0" smtClean="0"/>
              <a:t>Packets addressed to addresses or ports where there is no network device to receive them.</a:t>
            </a:r>
          </a:p>
          <a:p>
            <a:r>
              <a:rPr lang="en-US" dirty="0" smtClean="0"/>
              <a:t>Backscatter</a:t>
            </a:r>
          </a:p>
          <a:p>
            <a:pPr lvl="1"/>
            <a:r>
              <a:rPr lang="en-US" dirty="0" smtClean="0"/>
              <a:t>IBN resulting from </a:t>
            </a:r>
            <a:r>
              <a:rPr lang="en-US" dirty="0" err="1" smtClean="0"/>
              <a:t>DDoS</a:t>
            </a:r>
            <a:r>
              <a:rPr lang="en-US" dirty="0" smtClean="0"/>
              <a:t> attack using spoofed addresses</a:t>
            </a:r>
          </a:p>
          <a:p>
            <a:pPr lvl="1"/>
            <a:endParaRPr lang="en-US" dirty="0" smtClean="0"/>
          </a:p>
          <a:p>
            <a:endParaRPr lang="en-US" dirty="0" smtClean="0"/>
          </a:p>
        </p:txBody>
      </p:sp>
      <p:sp>
        <p:nvSpPr>
          <p:cNvPr id="4" name="Slide Number Placeholder 3"/>
          <p:cNvSpPr>
            <a:spLocks noGrp="1"/>
          </p:cNvSpPr>
          <p:nvPr>
            <p:ph type="sldNum" sz="quarter" idx="10"/>
          </p:nvPr>
        </p:nvSpPr>
        <p:spPr/>
        <p:txBody>
          <a:bodyPr/>
          <a:lstStyle/>
          <a:p>
            <a:fld id="{0783864D-491B-0D48-9494-9F5AD408C5EE}" type="slidenum">
              <a:rPr lang="en-US" smtClean="0"/>
              <a:pPr/>
              <a:t>35</a:t>
            </a:fld>
            <a:endParaRPr lang="en-US" dirty="0"/>
          </a:p>
        </p:txBody>
      </p:sp>
    </p:spTree>
    <p:extLst>
      <p:ext uri="{BB962C8B-B14F-4D97-AF65-F5344CB8AC3E}">
        <p14:creationId xmlns:p14="http://schemas.microsoft.com/office/powerpoint/2010/main" xmlns="" val="8728197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RFC 4948 - Report from the </a:t>
            </a:r>
            <a:br>
              <a:rPr lang="en-US" sz="3600" dirty="0"/>
            </a:br>
            <a:r>
              <a:rPr lang="en-US" sz="3600" dirty="0"/>
              <a:t>IAB workshop on Unwanted Traffic</a:t>
            </a:r>
            <a:endParaRPr lang="en-US" dirty="0"/>
          </a:p>
        </p:txBody>
      </p:sp>
      <p:sp>
        <p:nvSpPr>
          <p:cNvPr id="3" name="Content Placeholder 2"/>
          <p:cNvSpPr>
            <a:spLocks noGrp="1"/>
          </p:cNvSpPr>
          <p:nvPr>
            <p:ph idx="1"/>
          </p:nvPr>
        </p:nvSpPr>
        <p:spPr/>
        <p:txBody>
          <a:bodyPr>
            <a:normAutofit fontScale="55000" lnSpcReduction="20000"/>
          </a:bodyPr>
          <a:lstStyle/>
          <a:p>
            <a:pPr>
              <a:lnSpc>
                <a:spcPct val="120000"/>
              </a:lnSpc>
            </a:pPr>
            <a:r>
              <a:rPr lang="en-US" dirty="0" smtClean="0"/>
              <a:t>An underground economy</a:t>
            </a:r>
          </a:p>
          <a:p>
            <a:pPr lvl="1">
              <a:lnSpc>
                <a:spcPct val="120000"/>
              </a:lnSpc>
            </a:pPr>
            <a:r>
              <a:rPr lang="en-US" dirty="0" smtClean="0"/>
              <a:t>Uses IRC servers for coordination</a:t>
            </a:r>
          </a:p>
          <a:p>
            <a:pPr lvl="1">
              <a:lnSpc>
                <a:spcPct val="120000"/>
              </a:lnSpc>
            </a:pPr>
            <a:r>
              <a:rPr lang="en-US" dirty="0" smtClean="0"/>
              <a:t>Large number of vulnerable systems fuels the market</a:t>
            </a:r>
          </a:p>
          <a:p>
            <a:pPr lvl="1">
              <a:lnSpc>
                <a:spcPct val="120000"/>
              </a:lnSpc>
            </a:pPr>
            <a:r>
              <a:rPr lang="en-US" dirty="0" smtClean="0"/>
              <a:t>Locality of most laws conflicts with enforcement on a global Internet scale</a:t>
            </a:r>
          </a:p>
          <a:p>
            <a:pPr>
              <a:lnSpc>
                <a:spcPct val="120000"/>
              </a:lnSpc>
            </a:pPr>
            <a:r>
              <a:rPr lang="en-US" dirty="0" smtClean="0"/>
              <a:t>Backbone provider are not overly concerned about traffic attacks on their networks</a:t>
            </a:r>
          </a:p>
          <a:p>
            <a:pPr>
              <a:lnSpc>
                <a:spcPct val="120000"/>
              </a:lnSpc>
            </a:pPr>
            <a:r>
              <a:rPr lang="en-US" dirty="0" smtClean="0"/>
              <a:t>Access providers and their clients bear the brunt of the impact of traffic attacks</a:t>
            </a:r>
          </a:p>
          <a:p>
            <a:pPr lvl="1">
              <a:lnSpc>
                <a:spcPct val="120000"/>
              </a:lnSpc>
            </a:pPr>
            <a:r>
              <a:rPr lang="en-US" dirty="0" smtClean="0"/>
              <a:t>Motivated to foster the deployment of security solutions in their customers (slow adoption though – 40% adoption rate per month)</a:t>
            </a:r>
          </a:p>
          <a:p>
            <a:pPr>
              <a:lnSpc>
                <a:spcPct val="120000"/>
              </a:lnSpc>
            </a:pPr>
            <a:r>
              <a:rPr lang="en-US" dirty="0" smtClean="0"/>
              <a:t>Enterprise network are typically better equipped with security solution</a:t>
            </a:r>
          </a:p>
          <a:p>
            <a:pPr lvl="1">
              <a:lnSpc>
                <a:spcPct val="120000"/>
              </a:lnSpc>
            </a:pPr>
            <a:r>
              <a:rPr lang="en-US" dirty="0" smtClean="0"/>
              <a:t>Awareness of the cost impact of attacks</a:t>
            </a:r>
          </a:p>
          <a:p>
            <a:pPr>
              <a:lnSpc>
                <a:spcPct val="120000"/>
              </a:lnSpc>
            </a:pPr>
            <a:r>
              <a:rPr lang="en-US" dirty="0" smtClean="0"/>
              <a:t>DNS is increasingly being attacked, and there is concern about the maturity of security extensions (DNSSEC) </a:t>
            </a:r>
          </a:p>
          <a:p>
            <a:pPr>
              <a:lnSpc>
                <a:spcPct val="120000"/>
              </a:lnSpc>
            </a:pPr>
            <a:r>
              <a:rPr lang="en-US" dirty="0" smtClean="0"/>
              <a:t>Main vulnerabilities</a:t>
            </a:r>
          </a:p>
          <a:p>
            <a:pPr lvl="1">
              <a:lnSpc>
                <a:spcPct val="120000"/>
              </a:lnSpc>
            </a:pPr>
            <a:r>
              <a:rPr lang="en-US" dirty="0" smtClean="0"/>
              <a:t>Address spoofing and its use in </a:t>
            </a:r>
            <a:r>
              <a:rPr lang="en-US" dirty="0" err="1" smtClean="0"/>
              <a:t>DDoS</a:t>
            </a:r>
            <a:r>
              <a:rPr lang="en-US" dirty="0" smtClean="0"/>
              <a:t> attacks</a:t>
            </a:r>
          </a:p>
          <a:p>
            <a:pPr lvl="1">
              <a:lnSpc>
                <a:spcPct val="120000"/>
              </a:lnSpc>
            </a:pPr>
            <a:r>
              <a:rPr lang="en-US" dirty="0" smtClean="0"/>
              <a:t>Route hijacking</a:t>
            </a:r>
          </a:p>
          <a:p>
            <a:pPr lvl="1">
              <a:lnSpc>
                <a:spcPct val="120000"/>
              </a:lnSpc>
            </a:pPr>
            <a:r>
              <a:rPr lang="en-US" dirty="0" smtClean="0"/>
              <a:t>Complexity of hard security solutions</a:t>
            </a:r>
          </a:p>
          <a:p>
            <a:pPr>
              <a:lnSpc>
                <a:spcPct val="120000"/>
              </a:lnSpc>
            </a:pPr>
            <a:r>
              <a:rPr lang="en-US" dirty="0" smtClean="0"/>
              <a:t>Main solutions</a:t>
            </a:r>
          </a:p>
          <a:p>
            <a:pPr lvl="1">
              <a:lnSpc>
                <a:spcPct val="120000"/>
              </a:lnSpc>
            </a:pPr>
            <a:r>
              <a:rPr lang="en-US" dirty="0" smtClean="0"/>
              <a:t>BCP 38 and BCP 84 (not consistently deployed)</a:t>
            </a:r>
          </a:p>
          <a:p>
            <a:pPr lvl="1">
              <a:lnSpc>
                <a:spcPct val="120000"/>
              </a:lnSpc>
            </a:pPr>
            <a:r>
              <a:rPr lang="en-US" dirty="0" smtClean="0"/>
              <a:t>ACLs (performance impact), black-hole routing  (does the attacker’s job…), and </a:t>
            </a:r>
            <a:r>
              <a:rPr lang="en-US" dirty="0" err="1" smtClean="0"/>
              <a:t>uRPF</a:t>
            </a:r>
            <a:r>
              <a:rPr lang="en-US" dirty="0" smtClean="0"/>
              <a:t> (works well only in some situations)</a:t>
            </a:r>
          </a:p>
          <a:p>
            <a:pPr lvl="1">
              <a:lnSpc>
                <a:spcPct val="120000"/>
              </a:lnSpc>
            </a:pPr>
            <a:r>
              <a:rPr lang="en-US" dirty="0" smtClean="0"/>
              <a:t>Firewalls and app level gateways (expensive and potential performance issues)</a:t>
            </a:r>
          </a:p>
          <a:p>
            <a:pPr>
              <a:lnSpc>
                <a:spcPct val="120000"/>
              </a:lnSpc>
            </a:pPr>
            <a:r>
              <a:rPr lang="en-US" dirty="0" smtClean="0"/>
              <a:t>Future solutions</a:t>
            </a:r>
          </a:p>
          <a:p>
            <a:pPr lvl="1">
              <a:lnSpc>
                <a:spcPct val="120000"/>
              </a:lnSpc>
            </a:pPr>
            <a:r>
              <a:rPr lang="en-US" dirty="0" smtClean="0"/>
              <a:t>Information and policy sharing across stake-holders</a:t>
            </a:r>
          </a:p>
          <a:p>
            <a:pPr lvl="1">
              <a:lnSpc>
                <a:spcPct val="120000"/>
              </a:lnSpc>
            </a:pPr>
            <a:r>
              <a:rPr lang="en-US" dirty="0" smtClean="0"/>
              <a:t>Flow-level and deep packet inspection tools</a:t>
            </a:r>
          </a:p>
        </p:txBody>
      </p:sp>
      <p:sp>
        <p:nvSpPr>
          <p:cNvPr id="4" name="Slide Number Placeholder 3"/>
          <p:cNvSpPr>
            <a:spLocks noGrp="1"/>
          </p:cNvSpPr>
          <p:nvPr>
            <p:ph type="sldNum" sz="quarter" idx="10"/>
          </p:nvPr>
        </p:nvSpPr>
        <p:spPr/>
        <p:txBody>
          <a:bodyPr/>
          <a:lstStyle/>
          <a:p>
            <a:fld id="{0783864D-491B-0D48-9494-9F5AD408C5EE}" type="slidenum">
              <a:rPr lang="en-US" smtClean="0"/>
              <a:pPr/>
              <a:t>36</a:t>
            </a:fld>
            <a:endParaRPr lang="en-US" dirty="0"/>
          </a:p>
        </p:txBody>
      </p:sp>
    </p:spTree>
    <p:extLst>
      <p:ext uri="{BB962C8B-B14F-4D97-AF65-F5344CB8AC3E}">
        <p14:creationId xmlns:p14="http://schemas.microsoft.com/office/powerpoint/2010/main" xmlns="" val="230276458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6"/>
            <a:ext cx="9625012" cy="804630"/>
          </a:xfrm>
        </p:spPr>
        <p:txBody>
          <a:bodyPr>
            <a:normAutofit/>
          </a:bodyPr>
          <a:lstStyle/>
          <a:p>
            <a:r>
              <a:rPr lang="en-US" sz="3200" dirty="0" smtClean="0"/>
              <a:t>Network </a:t>
            </a:r>
            <a:r>
              <a:rPr lang="en-US" sz="3200" dirty="0"/>
              <a:t>Ingress </a:t>
            </a:r>
            <a:r>
              <a:rPr lang="en-US" sz="3200" dirty="0" smtClean="0"/>
              <a:t>Filtering</a:t>
            </a:r>
            <a:endParaRPr lang="en-US" sz="3200" dirty="0"/>
          </a:p>
        </p:txBody>
      </p:sp>
      <p:sp>
        <p:nvSpPr>
          <p:cNvPr id="3" name="Content Placeholder 2"/>
          <p:cNvSpPr>
            <a:spLocks noGrp="1"/>
          </p:cNvSpPr>
          <p:nvPr>
            <p:ph idx="1"/>
          </p:nvPr>
        </p:nvSpPr>
        <p:spPr>
          <a:xfrm>
            <a:off x="14288" y="1628432"/>
            <a:ext cx="10044112" cy="6143968"/>
          </a:xfrm>
        </p:spPr>
        <p:txBody>
          <a:bodyPr>
            <a:normAutofit/>
          </a:bodyPr>
          <a:lstStyle/>
          <a:p>
            <a:r>
              <a:rPr lang="en-US" dirty="0" smtClean="0"/>
              <a:t>Defeating </a:t>
            </a:r>
            <a:r>
              <a:rPr lang="en-US" dirty="0"/>
              <a:t>Denial of Service Attacks which employ IP Source Address Spoofing – BCP 38 (RFC 2827</a:t>
            </a:r>
            <a:r>
              <a:rPr lang="en-US" dirty="0" smtClean="0"/>
              <a:t>)</a:t>
            </a:r>
          </a:p>
          <a:p>
            <a:pPr lvl="1"/>
            <a:r>
              <a:rPr lang="en-US" dirty="0" smtClean="0"/>
              <a:t>BCP: Internet </a:t>
            </a:r>
            <a:r>
              <a:rPr lang="en-US" b="1" dirty="0" smtClean="0"/>
              <a:t>B</a:t>
            </a:r>
            <a:r>
              <a:rPr lang="en-US" dirty="0" smtClean="0"/>
              <a:t>est </a:t>
            </a:r>
            <a:r>
              <a:rPr lang="en-US" b="1" dirty="0" smtClean="0"/>
              <a:t>C</a:t>
            </a:r>
            <a:r>
              <a:rPr lang="en-US" dirty="0" smtClean="0"/>
              <a:t>urrent </a:t>
            </a:r>
            <a:r>
              <a:rPr lang="en-US" b="1" dirty="0" smtClean="0"/>
              <a:t>P</a:t>
            </a:r>
            <a:r>
              <a:rPr lang="en-US" dirty="0" smtClean="0"/>
              <a:t>ractices</a:t>
            </a:r>
          </a:p>
          <a:p>
            <a:r>
              <a:rPr lang="en-US" dirty="0" smtClean="0"/>
              <a:t>Covers cases involving spoofing of both unreachable as well as valid addresses</a:t>
            </a:r>
          </a:p>
          <a:p>
            <a:pPr lvl="1"/>
            <a:r>
              <a:rPr lang="en-US" dirty="0" smtClean="0"/>
              <a:t>The latter can translate into a “double” attack, </a:t>
            </a:r>
            <a:r>
              <a:rPr lang="en-US" i="1" dirty="0" smtClean="0"/>
              <a:t>i.e.,</a:t>
            </a:r>
            <a:r>
              <a:rPr lang="en-US" dirty="0" smtClean="0"/>
              <a:t> the spoofed source may now be filtered by the domain under attack, or the response traffic may swamp the unwitting source, </a:t>
            </a:r>
            <a:r>
              <a:rPr lang="en-US" i="1" dirty="0" smtClean="0"/>
              <a:t>e.g.,</a:t>
            </a:r>
            <a:r>
              <a:rPr lang="en-US" dirty="0" smtClean="0"/>
              <a:t> as with a DNS ampli</a:t>
            </a:r>
            <a:r>
              <a:rPr lang="en-US" dirty="0"/>
              <a:t>f</a:t>
            </a:r>
            <a:r>
              <a:rPr lang="en-US" dirty="0" smtClean="0"/>
              <a:t>ication attack</a:t>
            </a:r>
          </a:p>
          <a:p>
            <a:r>
              <a:rPr lang="en-US" dirty="0" smtClean="0"/>
              <a:t>Filter traffic entering router from a known domain to ensure that source address is from that domain.</a:t>
            </a:r>
          </a:p>
          <a:p>
            <a:r>
              <a:rPr lang="en-US" dirty="0" smtClean="0"/>
              <a:t>Mentions the possibility of </a:t>
            </a:r>
            <a:r>
              <a:rPr lang="en-US" dirty="0" err="1" smtClean="0"/>
              <a:t>uRPF</a:t>
            </a:r>
            <a:r>
              <a:rPr lang="en-US" dirty="0"/>
              <a:t> </a:t>
            </a:r>
            <a:r>
              <a:rPr lang="en-US" dirty="0" smtClean="0"/>
              <a:t>to verify source.</a:t>
            </a:r>
          </a:p>
          <a:p>
            <a:pPr lvl="2"/>
            <a:r>
              <a:rPr lang="en-US" dirty="0" err="1"/>
              <a:t>uRPF</a:t>
            </a:r>
            <a:r>
              <a:rPr lang="en-US" dirty="0"/>
              <a:t>: Unicast Reverse Path Forwarding</a:t>
            </a:r>
          </a:p>
          <a:p>
            <a:pPr lvl="1"/>
            <a:r>
              <a:rPr lang="en-US" dirty="0" smtClean="0"/>
              <a:t>Not recommended because of the prevalence of asymmetric routing</a:t>
            </a:r>
          </a:p>
          <a:p>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37</a:t>
            </a:fld>
            <a:endParaRPr lang="en-US" dirty="0"/>
          </a:p>
        </p:txBody>
      </p:sp>
    </p:spTree>
    <p:extLst>
      <p:ext uri="{BB962C8B-B14F-4D97-AF65-F5344CB8AC3E}">
        <p14:creationId xmlns:p14="http://schemas.microsoft.com/office/powerpoint/2010/main" xmlns="" val="41661489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625012" cy="1184275"/>
          </a:xfrm>
        </p:spPr>
        <p:txBody>
          <a:bodyPr>
            <a:normAutofit/>
          </a:bodyPr>
          <a:lstStyle/>
          <a:p>
            <a:r>
              <a:rPr lang="en-US" dirty="0" smtClean="0"/>
              <a:t>Black-Hole Router</a:t>
            </a:r>
            <a:endParaRPr lang="en-US" dirty="0"/>
          </a:p>
        </p:txBody>
      </p:sp>
      <p:sp>
        <p:nvSpPr>
          <p:cNvPr id="3" name="Content Placeholder 2"/>
          <p:cNvSpPr>
            <a:spLocks noGrp="1"/>
          </p:cNvSpPr>
          <p:nvPr>
            <p:ph idx="1"/>
          </p:nvPr>
        </p:nvSpPr>
        <p:spPr>
          <a:xfrm>
            <a:off x="14288" y="2046744"/>
            <a:ext cx="10044112" cy="5596585"/>
          </a:xfrm>
        </p:spPr>
        <p:txBody>
          <a:bodyPr>
            <a:normAutofit/>
          </a:bodyPr>
          <a:lstStyle/>
          <a:p>
            <a:r>
              <a:rPr lang="en-US" dirty="0"/>
              <a:t>Helps identify attacks when they start, including on the network infrastructure itself</a:t>
            </a:r>
          </a:p>
          <a:p>
            <a:r>
              <a:rPr lang="en-US" dirty="0" smtClean="0"/>
              <a:t>Also called Network Telescope</a:t>
            </a:r>
          </a:p>
          <a:p>
            <a:pPr lvl="1"/>
            <a:r>
              <a:rPr lang="en-US" dirty="0" smtClean="0"/>
              <a:t>Targets the dark/unused address space of Internet. </a:t>
            </a:r>
          </a:p>
          <a:p>
            <a:r>
              <a:rPr lang="en-US" dirty="0" smtClean="0"/>
              <a:t>Advertise reachability to prefix in </a:t>
            </a:r>
            <a:r>
              <a:rPr lang="en-US" dirty="0" err="1" smtClean="0"/>
              <a:t>bogon</a:t>
            </a:r>
            <a:r>
              <a:rPr lang="en-US" dirty="0" smtClean="0"/>
              <a:t> address space</a:t>
            </a:r>
          </a:p>
          <a:p>
            <a:r>
              <a:rPr lang="en-US" dirty="0" smtClean="0"/>
              <a:t>Inferring </a:t>
            </a:r>
            <a:r>
              <a:rPr lang="en-US" dirty="0" err="1" smtClean="0"/>
              <a:t>DDoS</a:t>
            </a:r>
            <a:r>
              <a:rPr lang="en-US" dirty="0" smtClean="0"/>
              <a:t> attacks from backscatter measurements</a:t>
            </a:r>
          </a:p>
          <a:p>
            <a:pPr lvl="1"/>
            <a:r>
              <a:rPr lang="en-US" dirty="0" smtClean="0"/>
              <a:t>Assumes that attackers use randomly selected spoofed addresses, with “responses” from victims sent back to those random source addresses</a:t>
            </a:r>
          </a:p>
          <a:p>
            <a:pPr lvl="1"/>
            <a:r>
              <a:rPr lang="en-US" dirty="0" smtClean="0"/>
              <a:t>Extrapolates frequency, magnitude, and types of attacks from backscatter responses sent to address located in a “quiet” /8 network (1/256</a:t>
            </a:r>
            <a:r>
              <a:rPr lang="en-US" baseline="30000" dirty="0" smtClean="0"/>
              <a:t>th</a:t>
            </a:r>
            <a:r>
              <a:rPr lang="en-US" dirty="0" smtClean="0"/>
              <a:t> of the Internet address space)</a:t>
            </a:r>
          </a:p>
        </p:txBody>
      </p:sp>
      <p:sp>
        <p:nvSpPr>
          <p:cNvPr id="4" name="Slide Number Placeholder 3"/>
          <p:cNvSpPr>
            <a:spLocks noGrp="1"/>
          </p:cNvSpPr>
          <p:nvPr>
            <p:ph type="sldNum" sz="quarter" idx="10"/>
          </p:nvPr>
        </p:nvSpPr>
        <p:spPr/>
        <p:txBody>
          <a:bodyPr/>
          <a:lstStyle/>
          <a:p>
            <a:fld id="{0783864D-491B-0D48-9494-9F5AD408C5EE}" type="slidenum">
              <a:rPr lang="en-US" smtClean="0"/>
              <a:pPr/>
              <a:t>38</a:t>
            </a:fld>
            <a:endParaRPr lang="en-US" dirty="0"/>
          </a:p>
        </p:txBody>
      </p:sp>
    </p:spTree>
    <p:extLst>
      <p:ext uri="{BB962C8B-B14F-4D97-AF65-F5344CB8AC3E}">
        <p14:creationId xmlns:p14="http://schemas.microsoft.com/office/powerpoint/2010/main" xmlns="" val="36015635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Sink Holes</a:t>
            </a:r>
            <a:endParaRPr lang="en-US" dirty="0"/>
          </a:p>
        </p:txBody>
      </p:sp>
      <p:sp>
        <p:nvSpPr>
          <p:cNvPr id="3" name="Content Placeholder 2"/>
          <p:cNvSpPr>
            <a:spLocks noGrp="1"/>
          </p:cNvSpPr>
          <p:nvPr>
            <p:ph idx="1"/>
          </p:nvPr>
        </p:nvSpPr>
        <p:spPr>
          <a:xfrm>
            <a:off x="14288" y="1736035"/>
            <a:ext cx="10044112" cy="6036365"/>
          </a:xfrm>
        </p:spPr>
        <p:txBody>
          <a:bodyPr>
            <a:normAutofit lnSpcReduction="10000"/>
          </a:bodyPr>
          <a:lstStyle/>
          <a:p>
            <a:r>
              <a:rPr lang="en-US" dirty="0" smtClean="0"/>
              <a:t>The network equivalent of a honey pot:  One or more dedicated network/router that seeks to attract or divert attack traffic and support its analysis</a:t>
            </a:r>
          </a:p>
          <a:p>
            <a:pPr lvl="1"/>
            <a:r>
              <a:rPr lang="en-US" dirty="0" smtClean="0"/>
              <a:t>A double monitoring and defense role</a:t>
            </a:r>
          </a:p>
          <a:p>
            <a:pPr lvl="1"/>
            <a:r>
              <a:rPr lang="en-US" dirty="0" smtClean="0"/>
              <a:t>Advertise host route for server under attack</a:t>
            </a:r>
          </a:p>
          <a:p>
            <a:pPr lvl="2"/>
            <a:r>
              <a:rPr lang="en-US" dirty="0" smtClean="0"/>
              <a:t>Diverts all attack traffic to sink hole network</a:t>
            </a:r>
          </a:p>
          <a:p>
            <a:pPr lvl="1"/>
            <a:r>
              <a:rPr lang="en-US" dirty="0" smtClean="0"/>
              <a:t>Advertise default route in local domain</a:t>
            </a:r>
          </a:p>
          <a:p>
            <a:pPr lvl="2"/>
            <a:r>
              <a:rPr lang="en-US" dirty="0" smtClean="0"/>
              <a:t>Pulls in all internal (and external) “junk” traffic, </a:t>
            </a:r>
            <a:r>
              <a:rPr lang="en-US" i="1" dirty="0" smtClean="0"/>
              <a:t>e.g., </a:t>
            </a:r>
            <a:r>
              <a:rPr lang="en-US" dirty="0" smtClean="0"/>
              <a:t>to </a:t>
            </a:r>
            <a:r>
              <a:rPr lang="en-US" dirty="0" err="1" smtClean="0"/>
              <a:t>bogon</a:t>
            </a:r>
            <a:r>
              <a:rPr lang="en-US" dirty="0" smtClean="0"/>
              <a:t> address space</a:t>
            </a:r>
          </a:p>
          <a:p>
            <a:r>
              <a:rPr lang="en-US" dirty="0" smtClean="0"/>
              <a:t>Other uses</a:t>
            </a:r>
          </a:p>
          <a:p>
            <a:pPr lvl="1"/>
            <a:r>
              <a:rPr lang="en-US" dirty="0" smtClean="0"/>
              <a:t>Monitoring scanning of infrastructure addresses (pre-attack)</a:t>
            </a:r>
          </a:p>
          <a:p>
            <a:pPr lvl="2"/>
            <a:r>
              <a:rPr lang="en-US" dirty="0" smtClean="0"/>
              <a:t>By advertising default route of routed for </a:t>
            </a:r>
            <a:r>
              <a:rPr lang="en-US" dirty="0" err="1" smtClean="0"/>
              <a:t>bogon</a:t>
            </a:r>
            <a:r>
              <a:rPr lang="en-US" dirty="0" smtClean="0"/>
              <a:t> IPs</a:t>
            </a:r>
          </a:p>
          <a:p>
            <a:pPr lvl="1"/>
            <a:r>
              <a:rPr lang="en-US" dirty="0" smtClean="0"/>
              <a:t>Monitoring activity on dark space (worms for locally infected clients)</a:t>
            </a:r>
          </a:p>
          <a:p>
            <a:pPr lvl="1"/>
            <a:r>
              <a:rPr lang="en-US" dirty="0" smtClean="0"/>
              <a:t>Capture backscatter, </a:t>
            </a:r>
            <a:r>
              <a:rPr lang="en-US" i="1" dirty="0" smtClean="0"/>
              <a:t>i.e.,</a:t>
            </a:r>
            <a:r>
              <a:rPr lang="en-US" dirty="0" smtClean="0"/>
              <a:t> responses (from attack victims) to </a:t>
            </a:r>
            <a:r>
              <a:rPr lang="en-US" dirty="0" err="1" smtClean="0"/>
              <a:t>bogon</a:t>
            </a:r>
            <a:r>
              <a:rPr lang="en-US" dirty="0" smtClean="0"/>
              <a:t> address space and addresses spoofed by attackers</a:t>
            </a:r>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39</a:t>
            </a:fld>
            <a:endParaRPr lang="en-US" dirty="0"/>
          </a:p>
        </p:txBody>
      </p:sp>
    </p:spTree>
    <p:extLst>
      <p:ext uri="{BB962C8B-B14F-4D97-AF65-F5344CB8AC3E}">
        <p14:creationId xmlns:p14="http://schemas.microsoft.com/office/powerpoint/2010/main" xmlns="" val="804431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560065"/>
            <a:ext cx="10058400" cy="1122680"/>
          </a:xfrm>
        </p:spPr>
        <p:txBody>
          <a:bodyPr/>
          <a:lstStyle/>
          <a:p>
            <a:r>
              <a:rPr lang="en-US" dirty="0" smtClean="0">
                <a:latin typeface="+mn-lt"/>
              </a:rPr>
              <a:t>A Traditional Model of Security</a:t>
            </a:r>
            <a:endParaRPr lang="en-US" dirty="0">
              <a:latin typeface="+mn-lt"/>
            </a:endParaRPr>
          </a:p>
        </p:txBody>
      </p:sp>
      <p:sp>
        <p:nvSpPr>
          <p:cNvPr id="27651" name="Rectangle 3"/>
          <p:cNvSpPr>
            <a:spLocks noGrp="1" noChangeArrowheads="1"/>
          </p:cNvSpPr>
          <p:nvPr>
            <p:ph type="body" sz="half" idx="1"/>
          </p:nvPr>
        </p:nvSpPr>
        <p:spPr>
          <a:xfrm>
            <a:off x="0" y="5580633"/>
            <a:ext cx="9921197" cy="2191766"/>
          </a:xfrm>
        </p:spPr>
        <p:txBody>
          <a:bodyPr/>
          <a:lstStyle/>
          <a:p>
            <a:r>
              <a:rPr lang="en-US" sz="2700" dirty="0" smtClean="0"/>
              <a:t>Alice &amp; Bob </a:t>
            </a:r>
            <a:r>
              <a:rPr lang="en-US" sz="2700" dirty="0"/>
              <a:t>want to communicate </a:t>
            </a:r>
            <a:r>
              <a:rPr lang="ja-JP" altLang="en-US" sz="2700" dirty="0"/>
              <a:t>“</a:t>
            </a:r>
            <a:r>
              <a:rPr lang="en-US" altLang="ja-JP" sz="2700" dirty="0"/>
              <a:t>securely</a:t>
            </a:r>
            <a:r>
              <a:rPr lang="ja-JP" altLang="en-US" sz="2700" dirty="0" smtClean="0"/>
              <a:t>”</a:t>
            </a:r>
            <a:endParaRPr lang="en-US" altLang="ja-JP" sz="2700" dirty="0" smtClean="0"/>
          </a:p>
          <a:p>
            <a:r>
              <a:rPr lang="en-US" sz="2700" dirty="0" smtClean="0"/>
              <a:t>Trudy </a:t>
            </a:r>
            <a:r>
              <a:rPr lang="en-US" sz="2700" dirty="0"/>
              <a:t>(intruder) may intercept, delete, </a:t>
            </a:r>
            <a:r>
              <a:rPr lang="en-US" sz="2700" dirty="0" smtClean="0"/>
              <a:t>add, and modify messages</a:t>
            </a:r>
            <a:endParaRPr lang="en-US" sz="2700" dirty="0"/>
          </a:p>
        </p:txBody>
      </p:sp>
      <p:sp>
        <p:nvSpPr>
          <p:cNvPr id="2" name="Slide Number Placeholder 1"/>
          <p:cNvSpPr>
            <a:spLocks noGrp="1"/>
          </p:cNvSpPr>
          <p:nvPr>
            <p:ph type="sldNum" sz="quarter" idx="11"/>
          </p:nvPr>
        </p:nvSpPr>
        <p:spPr>
          <a:xfrm>
            <a:off x="9708162" y="7552902"/>
            <a:ext cx="309981" cy="215444"/>
          </a:xfrm>
        </p:spPr>
        <p:txBody>
          <a:bodyPr/>
          <a:lstStyle/>
          <a:p>
            <a:fld id="{0783864D-491B-0D48-9494-9F5AD408C5EE}" type="slidenum">
              <a:rPr lang="en-US" smtClean="0"/>
              <a:pPr/>
              <a:t>4</a:t>
            </a:fld>
            <a:endParaRPr lang="en-US" dirty="0"/>
          </a:p>
        </p:txBody>
      </p:sp>
      <p:grpSp>
        <p:nvGrpSpPr>
          <p:cNvPr id="3" name="Group 2"/>
          <p:cNvGrpSpPr/>
          <p:nvPr/>
        </p:nvGrpSpPr>
        <p:grpSpPr>
          <a:xfrm>
            <a:off x="795535" y="1616776"/>
            <a:ext cx="8880788" cy="4003756"/>
            <a:chOff x="533247" y="3632354"/>
            <a:chExt cx="8880788" cy="4003756"/>
          </a:xfrm>
        </p:grpSpPr>
        <p:grpSp>
          <p:nvGrpSpPr>
            <p:cNvPr id="5" name="Group 4"/>
            <p:cNvGrpSpPr/>
            <p:nvPr/>
          </p:nvGrpSpPr>
          <p:grpSpPr>
            <a:xfrm>
              <a:off x="533247" y="3632354"/>
              <a:ext cx="8880788" cy="4003756"/>
              <a:chOff x="533247" y="3632354"/>
              <a:chExt cx="8880788" cy="4003756"/>
            </a:xfrm>
          </p:grpSpPr>
          <p:grpSp>
            <p:nvGrpSpPr>
              <p:cNvPr id="4" name="Group 3"/>
              <p:cNvGrpSpPr/>
              <p:nvPr/>
            </p:nvGrpSpPr>
            <p:grpSpPr>
              <a:xfrm>
                <a:off x="533247" y="3632354"/>
                <a:ext cx="8880788" cy="4003756"/>
                <a:chOff x="533247" y="3692259"/>
                <a:chExt cx="8880788" cy="4003756"/>
              </a:xfrm>
            </p:grpSpPr>
            <p:pic>
              <p:nvPicPr>
                <p:cNvPr id="27654" name="Picture 9" descr="Eve"/>
                <p:cNvPicPr>
                  <a:picLocks noGrp="1" noChangeAspect="1" noChangeArrowheads="1"/>
                </p:cNvPicPr>
                <p:nvPr>
                  <p:ph sz="half" idx="2"/>
                </p:nvPr>
              </p:nvPicPr>
              <p:blipFill>
                <a:blip r:embed="rId3" cstate="print">
                  <a:extLst>
                    <a:ext uri="{28A0092B-C50C-407E-A947-70E740481C1C}">
                      <a14:useLocalDpi xmlns:a14="http://schemas.microsoft.com/office/drawing/2010/main" xmlns="" val="0"/>
                    </a:ext>
                  </a:extLst>
                </a:blip>
                <a:srcRect/>
                <a:stretch>
                  <a:fillRect/>
                </a:stretch>
              </p:blipFill>
              <p:spPr>
                <a:xfrm>
                  <a:off x="4969150" y="5918407"/>
                  <a:ext cx="1442001" cy="1777608"/>
                </a:xfrm>
                <a:noFill/>
              </p:spPr>
            </p:pic>
            <p:sp>
              <p:nvSpPr>
                <p:cNvPr id="27655" name="Rectangle 11"/>
                <p:cNvSpPr>
                  <a:spLocks noChangeArrowheads="1"/>
                </p:cNvSpPr>
                <p:nvPr/>
              </p:nvSpPr>
              <p:spPr bwMode="auto">
                <a:xfrm>
                  <a:off x="2242186" y="4957074"/>
                  <a:ext cx="1423194" cy="910378"/>
                </a:xfrm>
                <a:prstGeom prst="rect">
                  <a:avLst/>
                </a:prstGeom>
                <a:solidFill>
                  <a:srgbClr val="99FF99"/>
                </a:solidFill>
                <a:ln w="9525">
                  <a:solidFill>
                    <a:schemeClr val="tx1"/>
                  </a:solidFill>
                  <a:miter lim="800000"/>
                  <a:headEnd/>
                  <a:tailEnd/>
                </a:ln>
              </p:spPr>
              <p:txBody>
                <a:bodyPr wrap="none" lIns="101882" tIns="50941" rIns="101882" bIns="50941" anchor="ctr"/>
                <a:lstStyle/>
                <a:p>
                  <a:pPr algn="ctr"/>
                  <a:r>
                    <a:rPr lang="en-US" dirty="0" smtClean="0">
                      <a:latin typeface="+mn-lt"/>
                      <a:cs typeface="Arial" charset="0"/>
                    </a:rPr>
                    <a:t>Secure</a:t>
                  </a:r>
                  <a:br>
                    <a:rPr lang="en-US" dirty="0" smtClean="0">
                      <a:latin typeface="+mn-lt"/>
                      <a:cs typeface="Arial" charset="0"/>
                    </a:rPr>
                  </a:br>
                  <a:r>
                    <a:rPr lang="en-US" dirty="0" smtClean="0">
                      <a:latin typeface="+mn-lt"/>
                      <a:cs typeface="Arial" charset="0"/>
                    </a:rPr>
                    <a:t>Sender</a:t>
                  </a:r>
                  <a:endParaRPr lang="en-US" dirty="0">
                    <a:latin typeface="+mn-lt"/>
                    <a:cs typeface="Arial" charset="0"/>
                  </a:endParaRPr>
                </a:p>
              </p:txBody>
            </p:sp>
            <p:sp>
              <p:nvSpPr>
                <p:cNvPr id="27659" name="Text Box 18"/>
                <p:cNvSpPr txBox="1">
                  <a:spLocks noChangeArrowheads="1"/>
                </p:cNvSpPr>
                <p:nvPr/>
              </p:nvSpPr>
              <p:spPr bwMode="auto">
                <a:xfrm>
                  <a:off x="3345485" y="4173168"/>
                  <a:ext cx="1203498" cy="4106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r>
                    <a:rPr lang="en-US">
                      <a:latin typeface="+mn-lt"/>
                      <a:cs typeface="Arial" charset="0"/>
                    </a:rPr>
                    <a:t>channel</a:t>
                  </a:r>
                </a:p>
              </p:txBody>
            </p:sp>
            <p:sp>
              <p:nvSpPr>
                <p:cNvPr id="27660" name="Line 19"/>
                <p:cNvSpPr>
                  <a:spLocks noChangeShapeType="1"/>
                </p:cNvSpPr>
                <p:nvPr/>
              </p:nvSpPr>
              <p:spPr bwMode="auto">
                <a:xfrm>
                  <a:off x="4145598" y="4651747"/>
                  <a:ext cx="261938" cy="50916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lIns="101882" tIns="50941" rIns="101882" bIns="50941"/>
                <a:lstStyle/>
                <a:p>
                  <a:endParaRPr lang="en-US">
                    <a:latin typeface="+mn-lt"/>
                  </a:endParaRPr>
                </a:p>
              </p:txBody>
            </p:sp>
            <p:sp>
              <p:nvSpPr>
                <p:cNvPr id="27661" name="Rectangle 21"/>
                <p:cNvSpPr>
                  <a:spLocks noChangeArrowheads="1"/>
                </p:cNvSpPr>
                <p:nvPr/>
              </p:nvSpPr>
              <p:spPr bwMode="auto">
                <a:xfrm>
                  <a:off x="3665380" y="5181969"/>
                  <a:ext cx="2692718" cy="415608"/>
                </a:xfrm>
                <a:prstGeom prst="rect">
                  <a:avLst/>
                </a:prstGeom>
                <a:solidFill>
                  <a:srgbClr val="FF0000"/>
                </a:solidFill>
                <a:ln w="9525">
                  <a:solidFill>
                    <a:schemeClr val="tx1"/>
                  </a:solidFill>
                  <a:miter lim="800000"/>
                  <a:headEnd/>
                  <a:tailEnd/>
                </a:ln>
              </p:spPr>
              <p:txBody>
                <a:bodyPr wrap="none" lIns="101882" tIns="50941" rIns="101882" bIns="50941" anchor="ctr"/>
                <a:lstStyle/>
                <a:p>
                  <a:endParaRPr lang="en-US">
                    <a:latin typeface="+mn-lt"/>
                    <a:cs typeface="Arial" charset="0"/>
                  </a:endParaRPr>
                </a:p>
              </p:txBody>
            </p:sp>
            <p:sp>
              <p:nvSpPr>
                <p:cNvPr id="27662" name="Line 17"/>
                <p:cNvSpPr>
                  <a:spLocks noChangeShapeType="1"/>
                </p:cNvSpPr>
                <p:nvPr/>
              </p:nvSpPr>
              <p:spPr bwMode="auto">
                <a:xfrm flipV="1">
                  <a:off x="3640642" y="5411076"/>
                  <a:ext cx="2706688"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lIns="101882" tIns="50941" rIns="101882" bIns="50941"/>
                <a:lstStyle/>
                <a:p>
                  <a:endParaRPr lang="en-US">
                    <a:latin typeface="+mn-lt"/>
                  </a:endParaRPr>
                </a:p>
              </p:txBody>
            </p:sp>
            <p:sp>
              <p:nvSpPr>
                <p:cNvPr id="27663" name="Text Box 23"/>
                <p:cNvSpPr txBox="1">
                  <a:spLocks noChangeArrowheads="1"/>
                </p:cNvSpPr>
                <p:nvPr/>
              </p:nvSpPr>
              <p:spPr bwMode="auto">
                <a:xfrm>
                  <a:off x="4620578" y="4064687"/>
                  <a:ext cx="2078038" cy="726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dirty="0">
                      <a:latin typeface="+mn-lt"/>
                      <a:cs typeface="Arial" charset="0"/>
                    </a:rPr>
                    <a:t>data, control messages</a:t>
                  </a:r>
                </a:p>
              </p:txBody>
            </p:sp>
            <p:sp>
              <p:nvSpPr>
                <p:cNvPr id="27664" name="Line 24"/>
                <p:cNvSpPr>
                  <a:spLocks noChangeShapeType="1"/>
                </p:cNvSpPr>
                <p:nvPr/>
              </p:nvSpPr>
              <p:spPr bwMode="auto">
                <a:xfrm>
                  <a:off x="5551330" y="4764562"/>
                  <a:ext cx="246221" cy="58652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lIns="101882" tIns="50941" rIns="101882" bIns="50941"/>
                <a:lstStyle/>
                <a:p>
                  <a:endParaRPr lang="en-US">
                    <a:latin typeface="+mn-lt"/>
                  </a:endParaRPr>
                </a:p>
              </p:txBody>
            </p:sp>
            <p:sp>
              <p:nvSpPr>
                <p:cNvPr id="27665" name="Freeform 25"/>
                <p:cNvSpPr>
                  <a:spLocks/>
                </p:cNvSpPr>
                <p:nvPr/>
              </p:nvSpPr>
              <p:spPr bwMode="auto">
                <a:xfrm>
                  <a:off x="4239895" y="5527941"/>
                  <a:ext cx="630397" cy="1036320"/>
                </a:xfrm>
                <a:custGeom>
                  <a:avLst/>
                  <a:gdLst>
                    <a:gd name="T0" fmla="*/ 0 w 344"/>
                    <a:gd name="T1" fmla="*/ 0 h 789"/>
                    <a:gd name="T2" fmla="*/ 2147483647 w 344"/>
                    <a:gd name="T3" fmla="*/ 2147483647 h 789"/>
                    <a:gd name="T4" fmla="*/ 2147483647 w 344"/>
                    <a:gd name="T5" fmla="*/ 2147483647 h 789"/>
                    <a:gd name="T6" fmla="*/ 0 60000 65536"/>
                    <a:gd name="T7" fmla="*/ 0 60000 65536"/>
                    <a:gd name="T8" fmla="*/ 0 60000 65536"/>
                    <a:gd name="T9" fmla="*/ 0 w 344"/>
                    <a:gd name="T10" fmla="*/ 0 h 789"/>
                    <a:gd name="T11" fmla="*/ 344 w 344"/>
                    <a:gd name="T12" fmla="*/ 789 h 789"/>
                  </a:gdLst>
                  <a:ahLst/>
                  <a:cxnLst>
                    <a:cxn ang="T6">
                      <a:pos x="T0" y="T1"/>
                    </a:cxn>
                    <a:cxn ang="T7">
                      <a:pos x="T2" y="T3"/>
                    </a:cxn>
                    <a:cxn ang="T8">
                      <a:pos x="T4" y="T5"/>
                    </a:cxn>
                  </a:cxnLst>
                  <a:rect l="T9" t="T10" r="T11" b="T12"/>
                  <a:pathLst>
                    <a:path w="344" h="789">
                      <a:moveTo>
                        <a:pt x="0" y="0"/>
                      </a:moveTo>
                      <a:cubicBezTo>
                        <a:pt x="52" y="24"/>
                        <a:pt x="255" y="10"/>
                        <a:pt x="310" y="142"/>
                      </a:cubicBezTo>
                      <a:cubicBezTo>
                        <a:pt x="344" y="248"/>
                        <a:pt x="324" y="654"/>
                        <a:pt x="328" y="789"/>
                      </a:cubicBezTo>
                    </a:path>
                  </a:pathLst>
                </a:custGeom>
                <a:noFill/>
                <a:ln w="57150">
                  <a:solidFill>
                    <a:schemeClr val="tx1"/>
                  </a:solidFill>
                  <a:round/>
                  <a:headEnd type="triangle" w="med" len="med"/>
                  <a:tailEnd type="triangle" w="med" len="med"/>
                </a:ln>
                <a:extLst>
                  <a:ext uri="{909E8E84-426E-40dd-AFC4-6F175D3DCCD1}">
                    <a14:hiddenFill xmlns:a14="http://schemas.microsoft.com/office/drawing/2010/main" xmlns="">
                      <a:solidFill>
                        <a:srgbClr val="FFFFFF"/>
                      </a:solidFill>
                    </a14:hiddenFill>
                  </a:ext>
                </a:extLst>
              </p:spPr>
              <p:txBody>
                <a:bodyPr lIns="101882" tIns="50941" rIns="101882" bIns="50941"/>
                <a:lstStyle/>
                <a:p>
                  <a:endParaRPr lang="en-US">
                    <a:latin typeface="+mn-lt"/>
                  </a:endParaRPr>
                </a:p>
              </p:txBody>
            </p:sp>
            <p:sp>
              <p:nvSpPr>
                <p:cNvPr id="27666" name="Freeform 26"/>
                <p:cNvSpPr>
                  <a:spLocks/>
                </p:cNvSpPr>
                <p:nvPr/>
              </p:nvSpPr>
              <p:spPr bwMode="auto">
                <a:xfrm flipH="1">
                  <a:off x="4994033" y="5526142"/>
                  <a:ext cx="630396" cy="1036320"/>
                </a:xfrm>
                <a:custGeom>
                  <a:avLst/>
                  <a:gdLst>
                    <a:gd name="T0" fmla="*/ 0 w 344"/>
                    <a:gd name="T1" fmla="*/ 0 h 789"/>
                    <a:gd name="T2" fmla="*/ 2147483647 w 344"/>
                    <a:gd name="T3" fmla="*/ 2147483647 h 789"/>
                    <a:gd name="T4" fmla="*/ 2147483647 w 344"/>
                    <a:gd name="T5" fmla="*/ 2147483647 h 789"/>
                    <a:gd name="T6" fmla="*/ 0 60000 65536"/>
                    <a:gd name="T7" fmla="*/ 0 60000 65536"/>
                    <a:gd name="T8" fmla="*/ 0 60000 65536"/>
                    <a:gd name="T9" fmla="*/ 0 w 344"/>
                    <a:gd name="T10" fmla="*/ 0 h 789"/>
                    <a:gd name="T11" fmla="*/ 344 w 344"/>
                    <a:gd name="T12" fmla="*/ 789 h 789"/>
                  </a:gdLst>
                  <a:ahLst/>
                  <a:cxnLst>
                    <a:cxn ang="T6">
                      <a:pos x="T0" y="T1"/>
                    </a:cxn>
                    <a:cxn ang="T7">
                      <a:pos x="T2" y="T3"/>
                    </a:cxn>
                    <a:cxn ang="T8">
                      <a:pos x="T4" y="T5"/>
                    </a:cxn>
                  </a:cxnLst>
                  <a:rect l="T9" t="T10" r="T11" b="T12"/>
                  <a:pathLst>
                    <a:path w="344" h="789">
                      <a:moveTo>
                        <a:pt x="0" y="0"/>
                      </a:moveTo>
                      <a:cubicBezTo>
                        <a:pt x="52" y="24"/>
                        <a:pt x="255" y="10"/>
                        <a:pt x="310" y="142"/>
                      </a:cubicBezTo>
                      <a:cubicBezTo>
                        <a:pt x="344" y="248"/>
                        <a:pt x="324" y="654"/>
                        <a:pt x="328" y="789"/>
                      </a:cubicBezTo>
                    </a:path>
                  </a:pathLst>
                </a:custGeom>
                <a:noFill/>
                <a:ln w="57150">
                  <a:solidFill>
                    <a:schemeClr val="tx1"/>
                  </a:solidFill>
                  <a:round/>
                  <a:headEnd type="triangle" w="med" len="med"/>
                  <a:tailEnd type="triangle" w="med" len="med"/>
                </a:ln>
                <a:extLst>
                  <a:ext uri="{909E8E84-426E-40dd-AFC4-6F175D3DCCD1}">
                    <a14:hiddenFill xmlns:a14="http://schemas.microsoft.com/office/drawing/2010/main" xmlns="">
                      <a:solidFill>
                        <a:srgbClr val="FFFFFF"/>
                      </a:solidFill>
                    </a14:hiddenFill>
                  </a:ext>
                </a:extLst>
              </p:spPr>
              <p:txBody>
                <a:bodyPr lIns="101882" tIns="50941" rIns="101882" bIns="50941"/>
                <a:lstStyle/>
                <a:p>
                  <a:endParaRPr lang="en-US">
                    <a:latin typeface="+mn-lt"/>
                  </a:endParaRPr>
                </a:p>
              </p:txBody>
            </p:sp>
            <p:sp>
              <p:nvSpPr>
                <p:cNvPr id="27667" name="Line 27"/>
                <p:cNvSpPr>
                  <a:spLocks noChangeShapeType="1"/>
                </p:cNvSpPr>
                <p:nvPr/>
              </p:nvSpPr>
              <p:spPr bwMode="auto">
                <a:xfrm flipV="1">
                  <a:off x="1359553" y="5388873"/>
                  <a:ext cx="895827" cy="0"/>
                </a:xfrm>
                <a:prstGeom prst="line">
                  <a:avLst/>
                </a:prstGeom>
                <a:noFill/>
                <a:ln w="28575">
                  <a:solidFill>
                    <a:schemeClr val="tx1"/>
                  </a:solidFill>
                  <a:round/>
                  <a:headEnd type="none"/>
                  <a:tailEnd type="arrow" w="med" len="med"/>
                </a:ln>
                <a:extLst>
                  <a:ext uri="{909E8E84-426E-40dd-AFC4-6F175D3DCCD1}">
                    <a14:hiddenFill xmlns:a14="http://schemas.microsoft.com/office/drawing/2010/main" xmlns="">
                      <a:noFill/>
                    </a14:hiddenFill>
                  </a:ext>
                </a:extLst>
              </p:spPr>
              <p:txBody>
                <a:bodyPr lIns="101882" tIns="50941" rIns="101882" bIns="50941"/>
                <a:lstStyle/>
                <a:p>
                  <a:endParaRPr lang="en-US">
                    <a:latin typeface="+mn-lt"/>
                  </a:endParaRPr>
                </a:p>
              </p:txBody>
            </p:sp>
            <p:sp>
              <p:nvSpPr>
                <p:cNvPr id="27668" name="Text Box 28"/>
                <p:cNvSpPr txBox="1">
                  <a:spLocks noChangeArrowheads="1"/>
                </p:cNvSpPr>
                <p:nvPr/>
              </p:nvSpPr>
              <p:spPr bwMode="auto">
                <a:xfrm>
                  <a:off x="533247" y="5083015"/>
                  <a:ext cx="774695" cy="4106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r>
                    <a:rPr lang="en-US">
                      <a:latin typeface="+mn-lt"/>
                      <a:cs typeface="Arial" charset="0"/>
                    </a:rPr>
                    <a:t>data</a:t>
                  </a:r>
                </a:p>
              </p:txBody>
            </p:sp>
            <p:sp>
              <p:nvSpPr>
                <p:cNvPr id="27669" name="Line 29"/>
                <p:cNvSpPr>
                  <a:spLocks noChangeShapeType="1"/>
                </p:cNvSpPr>
                <p:nvPr/>
              </p:nvSpPr>
              <p:spPr bwMode="auto">
                <a:xfrm flipV="1">
                  <a:off x="7795260" y="5354688"/>
                  <a:ext cx="895827" cy="0"/>
                </a:xfrm>
                <a:prstGeom prst="line">
                  <a:avLst/>
                </a:prstGeom>
                <a:noFill/>
                <a:ln w="28575">
                  <a:solidFill>
                    <a:schemeClr val="tx1"/>
                  </a:solidFill>
                  <a:round/>
                  <a:headEnd type="none"/>
                  <a:tailEnd type="arrow" w="med" len="med"/>
                </a:ln>
                <a:extLst>
                  <a:ext uri="{909E8E84-426E-40dd-AFC4-6F175D3DCCD1}">
                    <a14:hiddenFill xmlns:a14="http://schemas.microsoft.com/office/drawing/2010/main" xmlns="">
                      <a:noFill/>
                    </a14:hiddenFill>
                  </a:ext>
                </a:extLst>
              </p:spPr>
              <p:txBody>
                <a:bodyPr lIns="101882" tIns="50941" rIns="101882" bIns="50941"/>
                <a:lstStyle/>
                <a:p>
                  <a:endParaRPr lang="en-US">
                    <a:latin typeface="+mn-lt"/>
                  </a:endParaRPr>
                </a:p>
              </p:txBody>
            </p:sp>
            <p:sp>
              <p:nvSpPr>
                <p:cNvPr id="27670" name="Text Box 30"/>
                <p:cNvSpPr txBox="1">
                  <a:spLocks noChangeArrowheads="1"/>
                </p:cNvSpPr>
                <p:nvPr/>
              </p:nvSpPr>
              <p:spPr bwMode="auto">
                <a:xfrm>
                  <a:off x="8639340" y="5048830"/>
                  <a:ext cx="774695" cy="4106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r>
                    <a:rPr lang="en-US">
                      <a:latin typeface="+mn-lt"/>
                      <a:cs typeface="Arial" charset="0"/>
                    </a:rPr>
                    <a:t>data</a:t>
                  </a:r>
                </a:p>
              </p:txBody>
            </p:sp>
            <p:sp>
              <p:nvSpPr>
                <p:cNvPr id="27671" name="Text Box 31"/>
                <p:cNvSpPr txBox="1">
                  <a:spLocks noChangeArrowheads="1"/>
                </p:cNvSpPr>
                <p:nvPr/>
              </p:nvSpPr>
              <p:spPr bwMode="auto">
                <a:xfrm>
                  <a:off x="1026424" y="3692259"/>
                  <a:ext cx="808258" cy="4106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r>
                    <a:rPr lang="en-US" dirty="0">
                      <a:solidFill>
                        <a:srgbClr val="000099"/>
                      </a:solidFill>
                      <a:latin typeface="+mn-lt"/>
                      <a:cs typeface="Arial" charset="0"/>
                    </a:rPr>
                    <a:t>Alice</a:t>
                  </a:r>
                </a:p>
              </p:txBody>
            </p:sp>
            <p:sp>
              <p:nvSpPr>
                <p:cNvPr id="27672" name="Text Box 32"/>
                <p:cNvSpPr txBox="1">
                  <a:spLocks noChangeArrowheads="1"/>
                </p:cNvSpPr>
                <p:nvPr/>
              </p:nvSpPr>
              <p:spPr bwMode="auto">
                <a:xfrm>
                  <a:off x="7943096" y="3704853"/>
                  <a:ext cx="697049" cy="4106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r>
                    <a:rPr lang="en-US" dirty="0">
                      <a:solidFill>
                        <a:srgbClr val="000099"/>
                      </a:solidFill>
                      <a:latin typeface="+mn-lt"/>
                      <a:cs typeface="Arial" charset="0"/>
                    </a:rPr>
                    <a:t>Bob</a:t>
                  </a:r>
                </a:p>
              </p:txBody>
            </p:sp>
            <p:sp>
              <p:nvSpPr>
                <p:cNvPr id="27673" name="Text Box 33"/>
                <p:cNvSpPr txBox="1">
                  <a:spLocks noChangeArrowheads="1"/>
                </p:cNvSpPr>
                <p:nvPr/>
              </p:nvSpPr>
              <p:spPr bwMode="auto">
                <a:xfrm>
                  <a:off x="3925887" y="6682473"/>
                  <a:ext cx="922096" cy="4106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101882" tIns="50941" rIns="101882" bIns="50941">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r>
                    <a:rPr lang="en-US" dirty="0">
                      <a:solidFill>
                        <a:srgbClr val="000099"/>
                      </a:solidFill>
                      <a:latin typeface="+mn-lt"/>
                      <a:cs typeface="Arial" charset="0"/>
                    </a:rPr>
                    <a:t>Trudy</a:t>
                  </a:r>
                </a:p>
              </p:txBody>
            </p:sp>
          </p:grpSp>
          <p:pic>
            <p:nvPicPr>
              <p:cNvPr id="30" name="Picture 29"/>
              <p:cNvPicPr>
                <a:picLocks noChangeAspect="1"/>
              </p:cNvPicPr>
              <p:nvPr/>
            </p:nvPicPr>
            <p:blipFill>
              <a:blip r:embed="rId4" cstate="print"/>
              <a:stretch>
                <a:fillRect/>
              </a:stretch>
            </p:blipFill>
            <p:spPr>
              <a:xfrm>
                <a:off x="1094437" y="4096559"/>
                <a:ext cx="876345" cy="879643"/>
              </a:xfrm>
              <a:prstGeom prst="rect">
                <a:avLst/>
              </a:prstGeom>
            </p:spPr>
          </p:pic>
          <p:pic>
            <p:nvPicPr>
              <p:cNvPr id="31" name="Picture 30"/>
              <p:cNvPicPr>
                <a:picLocks noChangeAspect="1"/>
              </p:cNvPicPr>
              <p:nvPr/>
            </p:nvPicPr>
            <p:blipFill>
              <a:blip r:embed="rId5" cstate="print"/>
              <a:stretch>
                <a:fillRect/>
              </a:stretch>
            </p:blipFill>
            <p:spPr>
              <a:xfrm>
                <a:off x="7831783" y="4154144"/>
                <a:ext cx="784920" cy="839487"/>
              </a:xfrm>
              <a:prstGeom prst="rect">
                <a:avLst/>
              </a:prstGeom>
            </p:spPr>
          </p:pic>
        </p:grpSp>
        <p:sp>
          <p:nvSpPr>
            <p:cNvPr id="32" name="Rectangle 11"/>
            <p:cNvSpPr>
              <a:spLocks noChangeArrowheads="1"/>
            </p:cNvSpPr>
            <p:nvPr/>
          </p:nvSpPr>
          <p:spPr bwMode="auto">
            <a:xfrm>
              <a:off x="6360435" y="4917785"/>
              <a:ext cx="1423194" cy="910378"/>
            </a:xfrm>
            <a:prstGeom prst="rect">
              <a:avLst/>
            </a:prstGeom>
            <a:solidFill>
              <a:srgbClr val="99FF99"/>
            </a:solidFill>
            <a:ln w="9525">
              <a:solidFill>
                <a:schemeClr val="tx1"/>
              </a:solidFill>
              <a:miter lim="800000"/>
              <a:headEnd/>
              <a:tailEnd/>
            </a:ln>
          </p:spPr>
          <p:txBody>
            <a:bodyPr wrap="none" lIns="101882" tIns="50941" rIns="101882" bIns="50941" anchor="ctr"/>
            <a:lstStyle/>
            <a:p>
              <a:pPr algn="ctr"/>
              <a:r>
                <a:rPr lang="en-US" dirty="0" smtClean="0">
                  <a:latin typeface="+mn-lt"/>
                  <a:cs typeface="Arial" charset="0"/>
                </a:rPr>
                <a:t>Secure</a:t>
              </a:r>
              <a:br>
                <a:rPr lang="en-US" dirty="0" smtClean="0">
                  <a:latin typeface="+mn-lt"/>
                  <a:cs typeface="Arial" charset="0"/>
                </a:rPr>
              </a:br>
              <a:r>
                <a:rPr lang="en-US" dirty="0" smtClean="0">
                  <a:latin typeface="+mn-lt"/>
                  <a:cs typeface="Arial" charset="0"/>
                </a:rPr>
                <a:t>Receiver</a:t>
              </a:r>
              <a:endParaRPr lang="en-US" dirty="0">
                <a:latin typeface="+mn-lt"/>
                <a:cs typeface="Arial" charset="0"/>
              </a:endParaRPr>
            </a:p>
          </p:txBody>
        </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625012" cy="759811"/>
          </a:xfrm>
        </p:spPr>
        <p:txBody>
          <a:bodyPr>
            <a:noAutofit/>
          </a:bodyPr>
          <a:lstStyle/>
          <a:p>
            <a:r>
              <a:rPr lang="en-US" dirty="0" smtClean="0"/>
              <a:t>DNS Attacks</a:t>
            </a:r>
            <a:endParaRPr lang="en-US" dirty="0"/>
          </a:p>
        </p:txBody>
      </p:sp>
      <p:sp>
        <p:nvSpPr>
          <p:cNvPr id="3" name="Content Placeholder 2"/>
          <p:cNvSpPr>
            <a:spLocks noGrp="1"/>
          </p:cNvSpPr>
          <p:nvPr>
            <p:ph idx="1"/>
          </p:nvPr>
        </p:nvSpPr>
        <p:spPr>
          <a:xfrm>
            <a:off x="14288" y="1449155"/>
            <a:ext cx="10044112" cy="6323245"/>
          </a:xfrm>
        </p:spPr>
        <p:txBody>
          <a:bodyPr>
            <a:normAutofit lnSpcReduction="10000"/>
          </a:bodyPr>
          <a:lstStyle/>
          <a:p>
            <a:pPr>
              <a:lnSpc>
                <a:spcPct val="120000"/>
              </a:lnSpc>
            </a:pPr>
            <a:r>
              <a:rPr lang="en-US" dirty="0" smtClean="0"/>
              <a:t>Redirecting traffic to an attacker by hijacking DNS replies</a:t>
            </a:r>
          </a:p>
          <a:p>
            <a:pPr lvl="1">
              <a:lnSpc>
                <a:spcPct val="120000"/>
              </a:lnSpc>
            </a:pPr>
            <a:r>
              <a:rPr lang="en-US" dirty="0" smtClean="0"/>
              <a:t>Faking a response to a query requires only spoofing a source address and guessing an ID field value (DNS has no authentication)</a:t>
            </a:r>
          </a:p>
          <a:p>
            <a:pPr lvl="1">
              <a:lnSpc>
                <a:spcPct val="120000"/>
              </a:lnSpc>
            </a:pPr>
            <a:r>
              <a:rPr lang="en-US" dirty="0" smtClean="0"/>
              <a:t>This together with DNS caching behavior makes it easy to implement various </a:t>
            </a:r>
            <a:r>
              <a:rPr lang="en-US" dirty="0" err="1" smtClean="0"/>
              <a:t>DoS</a:t>
            </a:r>
            <a:r>
              <a:rPr lang="en-US" dirty="0" smtClean="0"/>
              <a:t> attacks a.k.a. cache poisoning (setting the TTL value of the reply to a high value will ensure that resolvers keep the fake answer for a long time)</a:t>
            </a:r>
          </a:p>
          <a:p>
            <a:pPr lvl="1">
              <a:lnSpc>
                <a:spcPct val="120000"/>
              </a:lnSpc>
            </a:pPr>
            <a:r>
              <a:rPr lang="en-US" dirty="0" smtClean="0"/>
              <a:t>The scope of cache poisoning can range from a single client to a slave primary server handling an entire zone (the attack then targets the zone transfer messages)</a:t>
            </a:r>
          </a:p>
          <a:p>
            <a:pPr lvl="1">
              <a:lnSpc>
                <a:spcPct val="120000"/>
              </a:lnSpc>
            </a:pPr>
            <a:r>
              <a:rPr lang="en-US" dirty="0" smtClean="0"/>
              <a:t>DNSSEC  (RFCs 4033, 4035) adds one-way authentication to DNS responses, </a:t>
            </a:r>
            <a:r>
              <a:rPr lang="en-US" i="1" dirty="0" smtClean="0"/>
              <a:t>i.e.,</a:t>
            </a:r>
            <a:r>
              <a:rPr lang="en-US" dirty="0" smtClean="0"/>
              <a:t> provides data integrity and origin authentication</a:t>
            </a:r>
          </a:p>
          <a:p>
            <a:pPr lvl="1"/>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40</a:t>
            </a:fld>
            <a:endParaRPr lang="en-US" dirty="0"/>
          </a:p>
        </p:txBody>
      </p:sp>
    </p:spTree>
    <p:extLst>
      <p:ext uri="{BB962C8B-B14F-4D97-AF65-F5344CB8AC3E}">
        <p14:creationId xmlns:p14="http://schemas.microsoft.com/office/powerpoint/2010/main" xmlns="" val="24568970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625012" cy="759811"/>
          </a:xfrm>
        </p:spPr>
        <p:txBody>
          <a:bodyPr>
            <a:noAutofit/>
          </a:bodyPr>
          <a:lstStyle/>
          <a:p>
            <a:r>
              <a:rPr lang="en-US" dirty="0" smtClean="0"/>
              <a:t>DNS Attacks (continued)</a:t>
            </a:r>
            <a:endParaRPr lang="en-US" dirty="0"/>
          </a:p>
        </p:txBody>
      </p:sp>
      <p:sp>
        <p:nvSpPr>
          <p:cNvPr id="3" name="Content Placeholder 2"/>
          <p:cNvSpPr>
            <a:spLocks noGrp="1"/>
          </p:cNvSpPr>
          <p:nvPr>
            <p:ph idx="1"/>
          </p:nvPr>
        </p:nvSpPr>
        <p:spPr>
          <a:xfrm>
            <a:off x="14288" y="1449155"/>
            <a:ext cx="10044112" cy="6323245"/>
          </a:xfrm>
        </p:spPr>
        <p:txBody>
          <a:bodyPr>
            <a:normAutofit/>
          </a:bodyPr>
          <a:lstStyle/>
          <a:p>
            <a:pPr>
              <a:lnSpc>
                <a:spcPct val="120000"/>
              </a:lnSpc>
            </a:pPr>
            <a:r>
              <a:rPr lang="en-US" dirty="0" smtClean="0"/>
              <a:t>DNS Amplification Attack</a:t>
            </a:r>
          </a:p>
          <a:p>
            <a:pPr lvl="1">
              <a:lnSpc>
                <a:spcPct val="120000"/>
              </a:lnSpc>
            </a:pPr>
            <a:r>
              <a:rPr lang="en-US" dirty="0" smtClean="0"/>
              <a:t>Attacker issues DNS request with source address spoofed to target machine</a:t>
            </a:r>
          </a:p>
          <a:p>
            <a:pPr lvl="2">
              <a:lnSpc>
                <a:spcPct val="120000"/>
              </a:lnSpc>
            </a:pPr>
            <a:r>
              <a:rPr lang="en-US" dirty="0" smtClean="0"/>
              <a:t>Request asks for large amount of data, type “ANY”.</a:t>
            </a:r>
          </a:p>
          <a:p>
            <a:pPr lvl="1">
              <a:lnSpc>
                <a:spcPct val="120000"/>
              </a:lnSpc>
            </a:pPr>
            <a:r>
              <a:rPr lang="en-US" dirty="0"/>
              <a:t>Amplification is a function of the number of replies that can be directed to the host under attack, </a:t>
            </a:r>
            <a:r>
              <a:rPr lang="en-US" b="1" u="sng" dirty="0"/>
              <a:t>and</a:t>
            </a:r>
            <a:r>
              <a:rPr lang="en-US" dirty="0"/>
              <a:t> the size of those replies (creating fake DNS records that can be used during attacks can significantly augment the size of the DNS replies)</a:t>
            </a:r>
          </a:p>
          <a:p>
            <a:pPr lvl="2">
              <a:lnSpc>
                <a:spcPct val="120000"/>
              </a:lnSpc>
            </a:pPr>
            <a:endParaRPr lang="en-US" dirty="0" smtClean="0"/>
          </a:p>
          <a:p>
            <a:pPr>
              <a:lnSpc>
                <a:spcPct val="120000"/>
              </a:lnSpc>
            </a:pPr>
            <a:r>
              <a:rPr lang="en-US" dirty="0" smtClean="0"/>
              <a:t>DNSSEC does not prevent DNS amplification attacks</a:t>
            </a:r>
          </a:p>
          <a:p>
            <a:pPr lvl="1">
              <a:lnSpc>
                <a:spcPct val="120000"/>
              </a:lnSpc>
            </a:pPr>
            <a:r>
              <a:rPr lang="en-US" dirty="0" smtClean="0"/>
              <a:t>They only require spoofing the source address of DNS queries, but depend on access to open DNS servers</a:t>
            </a:r>
          </a:p>
          <a:p>
            <a:pPr lvl="1"/>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41</a:t>
            </a:fld>
            <a:endParaRPr lang="en-US" dirty="0"/>
          </a:p>
        </p:txBody>
      </p:sp>
    </p:spTree>
    <p:extLst>
      <p:ext uri="{BB962C8B-B14F-4D97-AF65-F5344CB8AC3E}">
        <p14:creationId xmlns:p14="http://schemas.microsoft.com/office/powerpoint/2010/main" xmlns="" val="26986505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625012" cy="1178123"/>
          </a:xfrm>
        </p:spPr>
        <p:txBody>
          <a:bodyPr>
            <a:normAutofit/>
          </a:bodyPr>
          <a:lstStyle/>
          <a:p>
            <a:r>
              <a:rPr lang="en-US" sz="3100" dirty="0" smtClean="0"/>
              <a:t>Application Layer attacks:  Low-Rate </a:t>
            </a:r>
            <a:r>
              <a:rPr lang="en-US" sz="3100" dirty="0"/>
              <a:t>TCP-Targeted Denial of Service Attacks</a:t>
            </a:r>
          </a:p>
        </p:txBody>
      </p:sp>
      <p:sp>
        <p:nvSpPr>
          <p:cNvPr id="3" name="Content Placeholder 2"/>
          <p:cNvSpPr>
            <a:spLocks noGrp="1"/>
          </p:cNvSpPr>
          <p:nvPr>
            <p:ph idx="1"/>
          </p:nvPr>
        </p:nvSpPr>
        <p:spPr>
          <a:xfrm>
            <a:off x="14288" y="1792769"/>
            <a:ext cx="10044112" cy="5979631"/>
          </a:xfrm>
        </p:spPr>
        <p:txBody>
          <a:bodyPr>
            <a:normAutofit fontScale="77500" lnSpcReduction="20000"/>
          </a:bodyPr>
          <a:lstStyle/>
          <a:p>
            <a:pPr>
              <a:lnSpc>
                <a:spcPct val="120000"/>
              </a:lnSpc>
            </a:pPr>
            <a:r>
              <a:rPr lang="en-US" dirty="0" smtClean="0"/>
              <a:t>Most servers now have mechanisms to defend against TCP SYN attacks, so attackers need to be a bit more creative</a:t>
            </a:r>
          </a:p>
          <a:p>
            <a:pPr>
              <a:lnSpc>
                <a:spcPct val="120000"/>
              </a:lnSpc>
            </a:pPr>
            <a:r>
              <a:rPr lang="en-US" dirty="0" smtClean="0"/>
              <a:t>Rather than blast traffic to swamp a server, take advantage of TCP’s behavior to mount effective attacks that are harder to detect (low rate)</a:t>
            </a:r>
          </a:p>
          <a:p>
            <a:pPr>
              <a:lnSpc>
                <a:spcPct val="120000"/>
              </a:lnSpc>
            </a:pPr>
            <a:r>
              <a:rPr lang="en-US" dirty="0" smtClean="0"/>
              <a:t>Relies on sending properly timed short periodic bursts of packets</a:t>
            </a:r>
          </a:p>
          <a:p>
            <a:pPr lvl="1">
              <a:lnSpc>
                <a:spcPct val="120000"/>
              </a:lnSpc>
            </a:pPr>
            <a:r>
              <a:rPr lang="en-US" dirty="0" smtClean="0"/>
              <a:t>Packet bursts induce multiple losses and delay retransmissions for RTO</a:t>
            </a:r>
          </a:p>
          <a:p>
            <a:pPr lvl="2">
              <a:lnSpc>
                <a:spcPct val="120000"/>
              </a:lnSpc>
            </a:pPr>
            <a:r>
              <a:rPr lang="en-US" dirty="0" smtClean="0"/>
              <a:t>RTO: Retransmission </a:t>
            </a:r>
            <a:r>
              <a:rPr lang="en-US" dirty="0" err="1" smtClean="0"/>
              <a:t>TimeOut</a:t>
            </a:r>
            <a:endParaRPr lang="en-US" dirty="0" smtClean="0"/>
          </a:p>
          <a:p>
            <a:pPr lvl="1">
              <a:lnSpc>
                <a:spcPct val="120000"/>
              </a:lnSpc>
            </a:pPr>
            <a:r>
              <a:rPr lang="en-US" dirty="0" smtClean="0"/>
              <a:t>Another burst after another RTO can result in many/most flows  experiencing repeated time-outs</a:t>
            </a:r>
          </a:p>
          <a:p>
            <a:pPr>
              <a:lnSpc>
                <a:spcPct val="120000"/>
              </a:lnSpc>
            </a:pPr>
            <a:r>
              <a:rPr lang="en-US" dirty="0" smtClean="0"/>
              <a:t>Effective even in the presence of flows with heterogeneous RTO and RTT values</a:t>
            </a:r>
          </a:p>
          <a:p>
            <a:pPr lvl="1">
              <a:lnSpc>
                <a:spcPct val="120000"/>
              </a:lnSpc>
            </a:pPr>
            <a:r>
              <a:rPr lang="en-US" dirty="0" smtClean="0"/>
              <a:t>Select appropriate intermediate RTO value</a:t>
            </a:r>
          </a:p>
          <a:p>
            <a:pPr lvl="1">
              <a:lnSpc>
                <a:spcPct val="120000"/>
              </a:lnSpc>
            </a:pPr>
            <a:r>
              <a:rPr lang="en-US" dirty="0" smtClean="0"/>
              <a:t>Can actually force the time-out synchronization of heterogeneous flows</a:t>
            </a:r>
          </a:p>
          <a:p>
            <a:pPr>
              <a:lnSpc>
                <a:spcPct val="120000"/>
              </a:lnSpc>
            </a:pPr>
            <a:r>
              <a:rPr lang="en-US" dirty="0" smtClean="0"/>
              <a:t>Neither router based schemes (RED-PD) nor end-host based schemes (RTO randomization) are able to successfully detect or diffuse the attacks</a:t>
            </a:r>
          </a:p>
        </p:txBody>
      </p:sp>
      <p:sp>
        <p:nvSpPr>
          <p:cNvPr id="4" name="Slide Number Placeholder 3"/>
          <p:cNvSpPr>
            <a:spLocks noGrp="1"/>
          </p:cNvSpPr>
          <p:nvPr>
            <p:ph type="sldNum" sz="quarter" idx="10"/>
          </p:nvPr>
        </p:nvSpPr>
        <p:spPr/>
        <p:txBody>
          <a:bodyPr/>
          <a:lstStyle/>
          <a:p>
            <a:fld id="{0783864D-491B-0D48-9494-9F5AD408C5EE}" type="slidenum">
              <a:rPr lang="en-US" smtClean="0"/>
              <a:pPr/>
              <a:t>42</a:t>
            </a:fld>
            <a:endParaRPr lang="en-US" dirty="0"/>
          </a:p>
        </p:txBody>
      </p:sp>
    </p:spTree>
    <p:extLst>
      <p:ext uri="{BB962C8B-B14F-4D97-AF65-F5344CB8AC3E}">
        <p14:creationId xmlns:p14="http://schemas.microsoft.com/office/powerpoint/2010/main" xmlns="" val="34019033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625012" cy="1197527"/>
          </a:xfrm>
        </p:spPr>
        <p:txBody>
          <a:bodyPr/>
          <a:lstStyle/>
          <a:p>
            <a:r>
              <a:rPr lang="en-US" dirty="0" smtClean="0"/>
              <a:t>Attack on Routing Protocols</a:t>
            </a:r>
            <a:endParaRPr lang="en-US" dirty="0"/>
          </a:p>
        </p:txBody>
      </p:sp>
      <p:sp>
        <p:nvSpPr>
          <p:cNvPr id="3" name="Content Placeholder 2"/>
          <p:cNvSpPr>
            <a:spLocks noGrp="1"/>
          </p:cNvSpPr>
          <p:nvPr>
            <p:ph idx="1"/>
          </p:nvPr>
        </p:nvSpPr>
        <p:spPr>
          <a:xfrm>
            <a:off x="14288" y="1985963"/>
            <a:ext cx="10044112" cy="5786437"/>
          </a:xfrm>
        </p:spPr>
        <p:txBody>
          <a:bodyPr>
            <a:normAutofit fontScale="77500" lnSpcReduction="20000"/>
          </a:bodyPr>
          <a:lstStyle/>
          <a:p>
            <a:pPr>
              <a:lnSpc>
                <a:spcPct val="120000"/>
              </a:lnSpc>
            </a:pPr>
            <a:r>
              <a:rPr lang="en-US" dirty="0" smtClean="0"/>
              <a:t>Attacks basically involve either disrupting the router’s timely access to routing information, </a:t>
            </a:r>
            <a:r>
              <a:rPr lang="en-US" i="1" dirty="0" smtClean="0"/>
              <a:t>e.g.,</a:t>
            </a:r>
            <a:r>
              <a:rPr lang="en-US" dirty="0" smtClean="0"/>
              <a:t> through standard </a:t>
            </a:r>
            <a:r>
              <a:rPr lang="en-US" dirty="0" err="1" smtClean="0"/>
              <a:t>DoS</a:t>
            </a:r>
            <a:r>
              <a:rPr lang="en-US" dirty="0" smtClean="0"/>
              <a:t> attacks, or injecting false routing information</a:t>
            </a:r>
          </a:p>
          <a:p>
            <a:pPr>
              <a:lnSpc>
                <a:spcPct val="120000"/>
              </a:lnSpc>
            </a:pPr>
            <a:r>
              <a:rPr lang="en-US" dirty="0" smtClean="0"/>
              <a:t>Avoiding those problems calls for securing routers’ communications, </a:t>
            </a:r>
            <a:r>
              <a:rPr lang="en-US" i="1" dirty="0" smtClean="0"/>
              <a:t>e.g.,</a:t>
            </a:r>
            <a:r>
              <a:rPr lang="en-US" dirty="0" smtClean="0"/>
              <a:t> through authentication (MD5), and limiting/filtering who can talk to a router and the kind of information they can send, </a:t>
            </a:r>
            <a:r>
              <a:rPr lang="en-US" i="1" dirty="0" smtClean="0"/>
              <a:t>e.g.,</a:t>
            </a:r>
            <a:r>
              <a:rPr lang="en-US" dirty="0" smtClean="0"/>
              <a:t> TTL hack or route filters</a:t>
            </a:r>
          </a:p>
          <a:p>
            <a:pPr lvl="1">
              <a:lnSpc>
                <a:spcPct val="120000"/>
              </a:lnSpc>
            </a:pPr>
            <a:r>
              <a:rPr lang="en-US" dirty="0" smtClean="0"/>
              <a:t>MD5 authentication is expensive, so that it could itself be used to mount a </a:t>
            </a:r>
            <a:r>
              <a:rPr lang="en-US" dirty="0" err="1" smtClean="0"/>
              <a:t>DoS</a:t>
            </a:r>
            <a:r>
              <a:rPr lang="en-US" dirty="0" smtClean="0"/>
              <a:t> attack on a router</a:t>
            </a:r>
          </a:p>
          <a:p>
            <a:pPr lvl="1">
              <a:lnSpc>
                <a:spcPct val="120000"/>
              </a:lnSpc>
            </a:pPr>
            <a:r>
              <a:rPr lang="en-US" dirty="0" smtClean="0"/>
              <a:t>As a general rule, routers should not be accessible or visible from the outside (make it hard to mount application layer attacks on them)</a:t>
            </a:r>
          </a:p>
          <a:p>
            <a:pPr lvl="1">
              <a:lnSpc>
                <a:spcPct val="120000"/>
              </a:lnSpc>
            </a:pPr>
            <a:r>
              <a:rPr lang="en-US" dirty="0" smtClean="0"/>
              <a:t>Enable bogus route filtering at peering points</a:t>
            </a:r>
          </a:p>
          <a:p>
            <a:pPr lvl="1">
              <a:lnSpc>
                <a:spcPct val="120000"/>
              </a:lnSpc>
            </a:pPr>
            <a:r>
              <a:rPr lang="en-US" dirty="0" smtClean="0"/>
              <a:t>Limit TTL of incoming routing protocol packets (your peer is typically close –one hop- so that limiting TTL values will prevent most remote attacks)</a:t>
            </a:r>
          </a:p>
          <a:p>
            <a:pPr lvl="1">
              <a:lnSpc>
                <a:spcPct val="120000"/>
              </a:lnSpc>
            </a:pPr>
            <a:r>
              <a:rPr lang="en-US" dirty="0" smtClean="0"/>
              <a:t>Use </a:t>
            </a:r>
            <a:r>
              <a:rPr lang="en-US" dirty="0" err="1" smtClean="0"/>
              <a:t>uRPF</a:t>
            </a:r>
            <a:r>
              <a:rPr lang="en-US" dirty="0" smtClean="0"/>
              <a:t> at the “edges” to validate origin of protocol messages (symmetric routing usually holds for direct connections or connection to “nearby” peer)</a:t>
            </a:r>
          </a:p>
          <a:p>
            <a:pPr>
              <a:lnSpc>
                <a:spcPct val="120000"/>
              </a:lnSpc>
            </a:pPr>
            <a:r>
              <a:rPr lang="en-US" dirty="0" smtClean="0"/>
              <a:t>Introduce Secure Origin BGP (</a:t>
            </a:r>
            <a:r>
              <a:rPr lang="en-US" dirty="0" err="1" smtClean="0"/>
              <a:t>soBGP</a:t>
            </a:r>
            <a:r>
              <a:rPr lang="en-US" dirty="0" smtClean="0"/>
              <a:t>)</a:t>
            </a:r>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43</a:t>
            </a:fld>
            <a:endParaRPr lang="en-US" dirty="0"/>
          </a:p>
        </p:txBody>
      </p:sp>
    </p:spTree>
    <p:extLst>
      <p:ext uri="{BB962C8B-B14F-4D97-AF65-F5344CB8AC3E}">
        <p14:creationId xmlns:p14="http://schemas.microsoft.com/office/powerpoint/2010/main" xmlns="" val="16884063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428" y="644525"/>
            <a:ext cx="9625012" cy="1502327"/>
          </a:xfrm>
        </p:spPr>
        <p:txBody>
          <a:bodyPr>
            <a:normAutofit/>
          </a:bodyPr>
          <a:lstStyle/>
          <a:p>
            <a:r>
              <a:rPr lang="en-US" sz="3600" dirty="0" smtClean="0"/>
              <a:t>Some OSPF Attacks</a:t>
            </a:r>
            <a:endParaRPr lang="en-US" sz="3600" dirty="0"/>
          </a:p>
        </p:txBody>
      </p:sp>
      <p:sp>
        <p:nvSpPr>
          <p:cNvPr id="3" name="Content Placeholder 2"/>
          <p:cNvSpPr>
            <a:spLocks noGrp="1"/>
          </p:cNvSpPr>
          <p:nvPr>
            <p:ph idx="1"/>
          </p:nvPr>
        </p:nvSpPr>
        <p:spPr>
          <a:xfrm>
            <a:off x="14288" y="2357020"/>
            <a:ext cx="10044112" cy="5289480"/>
          </a:xfrm>
        </p:spPr>
        <p:txBody>
          <a:bodyPr>
            <a:normAutofit/>
          </a:bodyPr>
          <a:lstStyle/>
          <a:p>
            <a:r>
              <a:rPr lang="en-US" dirty="0" err="1" smtClean="0"/>
              <a:t>MaxAge</a:t>
            </a:r>
            <a:r>
              <a:rPr lang="en-US" dirty="0" smtClean="0"/>
              <a:t> OSPF attack is essentially a </a:t>
            </a:r>
            <a:r>
              <a:rPr lang="en-US" dirty="0" err="1" smtClean="0"/>
              <a:t>DoS</a:t>
            </a:r>
            <a:r>
              <a:rPr lang="en-US" dirty="0" smtClean="0"/>
              <a:t> attack that affects the reachability of the target subnets as they are flushed from the database</a:t>
            </a:r>
          </a:p>
          <a:p>
            <a:r>
              <a:rPr lang="en-US" dirty="0" smtClean="0"/>
              <a:t>The Sequence++ attack can trigger instabilities by having the attacker and owning router continuously generate new LSAs</a:t>
            </a:r>
          </a:p>
          <a:p>
            <a:r>
              <a:rPr lang="en-US" dirty="0" smtClean="0"/>
              <a:t>Sending lots of T5 LSAs from a compromised ASBR can overwhelm the routing tables of internal routers</a:t>
            </a:r>
          </a:p>
          <a:p>
            <a:endParaRPr lang="en-US" dirty="0" smtClean="0"/>
          </a:p>
          <a:p>
            <a:r>
              <a:rPr lang="en-US" dirty="0" smtClean="0"/>
              <a:t>All those attacks, except possibly the last one, can be defeated through proper LSA authentication</a:t>
            </a:r>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44</a:t>
            </a:fld>
            <a:endParaRPr lang="en-US" dirty="0"/>
          </a:p>
        </p:txBody>
      </p:sp>
    </p:spTree>
    <p:extLst>
      <p:ext uri="{BB962C8B-B14F-4D97-AF65-F5344CB8AC3E}">
        <p14:creationId xmlns:p14="http://schemas.microsoft.com/office/powerpoint/2010/main" xmlns="" val="24227079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625012" cy="1343301"/>
          </a:xfrm>
        </p:spPr>
        <p:txBody>
          <a:bodyPr>
            <a:normAutofit/>
          </a:bodyPr>
          <a:lstStyle/>
          <a:p>
            <a:r>
              <a:rPr lang="en-US" sz="3600" dirty="0"/>
              <a:t>RFC 4272 - BGP Security Vulnerabilities Analysis</a:t>
            </a:r>
          </a:p>
        </p:txBody>
      </p:sp>
      <p:sp>
        <p:nvSpPr>
          <p:cNvPr id="3" name="Content Placeholder 2"/>
          <p:cNvSpPr>
            <a:spLocks noGrp="1"/>
          </p:cNvSpPr>
          <p:nvPr>
            <p:ph idx="1"/>
          </p:nvPr>
        </p:nvSpPr>
        <p:spPr/>
        <p:txBody>
          <a:bodyPr>
            <a:normAutofit/>
          </a:bodyPr>
          <a:lstStyle/>
          <a:p>
            <a:pPr>
              <a:lnSpc>
                <a:spcPct val="120000"/>
              </a:lnSpc>
            </a:pPr>
            <a:r>
              <a:rPr lang="en-US" dirty="0" smtClean="0"/>
              <a:t>BGP’s three main vulnerabilities</a:t>
            </a:r>
          </a:p>
          <a:p>
            <a:pPr marL="1082501" lvl="1" indent="-573089">
              <a:lnSpc>
                <a:spcPct val="120000"/>
              </a:lnSpc>
              <a:buFont typeface="+mj-lt"/>
              <a:buAutoNum type="arabicPeriod"/>
            </a:pPr>
            <a:r>
              <a:rPr lang="en-US" dirty="0" smtClean="0"/>
              <a:t>No strong protection for integrity and freshness of messages, and peer authenticity, except for TCP MD5</a:t>
            </a:r>
          </a:p>
          <a:p>
            <a:pPr marL="1082501" lvl="1" indent="-573089">
              <a:lnSpc>
                <a:spcPct val="120000"/>
              </a:lnSpc>
              <a:buFont typeface="+mj-lt"/>
              <a:buAutoNum type="arabicPeriod"/>
            </a:pPr>
            <a:r>
              <a:rPr lang="en-US" dirty="0" smtClean="0"/>
              <a:t>No ability to validate the authority of an AS to announce a prefix</a:t>
            </a:r>
          </a:p>
          <a:p>
            <a:pPr marL="1082501" lvl="1" indent="-573089">
              <a:lnSpc>
                <a:spcPct val="120000"/>
              </a:lnSpc>
              <a:buFont typeface="+mj-lt"/>
              <a:buAutoNum type="arabicPeriod"/>
            </a:pPr>
            <a:r>
              <a:rPr lang="en-US" dirty="0" smtClean="0"/>
              <a:t>No ability to validate the authenticity of path attributes</a:t>
            </a:r>
          </a:p>
          <a:p>
            <a:pPr>
              <a:lnSpc>
                <a:spcPct val="120000"/>
              </a:lnSpc>
            </a:pPr>
            <a:r>
              <a:rPr lang="en-US" dirty="0" smtClean="0"/>
              <a:t>BGP attacks</a:t>
            </a:r>
          </a:p>
          <a:p>
            <a:pPr lvl="1">
              <a:lnSpc>
                <a:spcPct val="120000"/>
              </a:lnSpc>
            </a:pPr>
            <a:r>
              <a:rPr lang="en-US" dirty="0" smtClean="0"/>
              <a:t>Resetting a BGP session and deleting all the associated routing information</a:t>
            </a:r>
          </a:p>
          <a:p>
            <a:pPr lvl="1">
              <a:lnSpc>
                <a:spcPct val="120000"/>
              </a:lnSpc>
            </a:pPr>
            <a:r>
              <a:rPr lang="en-US" dirty="0" smtClean="0"/>
              <a:t>Hijacking prefixes by advertising “shorter” paths</a:t>
            </a:r>
          </a:p>
          <a:p>
            <a:pPr lvl="1">
              <a:lnSpc>
                <a:spcPct val="120000"/>
              </a:lnSpc>
            </a:pPr>
            <a:r>
              <a:rPr lang="en-US" dirty="0" smtClean="0"/>
              <a:t>Diverting prefix traffic (through attacker’s AS) by advertising longer prefixes</a:t>
            </a:r>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45</a:t>
            </a:fld>
            <a:endParaRPr lang="en-US" dirty="0"/>
          </a:p>
        </p:txBody>
      </p:sp>
    </p:spTree>
    <p:extLst>
      <p:ext uri="{BB962C8B-B14F-4D97-AF65-F5344CB8AC3E}">
        <p14:creationId xmlns:p14="http://schemas.microsoft.com/office/powerpoint/2010/main" xmlns="" val="36918883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625012" cy="1316797"/>
          </a:xfrm>
        </p:spPr>
        <p:txBody>
          <a:bodyPr>
            <a:normAutofit/>
          </a:bodyPr>
          <a:lstStyle/>
          <a:p>
            <a:r>
              <a:rPr lang="en-US" dirty="0" smtClean="0"/>
              <a:t>BGP </a:t>
            </a:r>
            <a:r>
              <a:rPr lang="en-US" dirty="0"/>
              <a:t>Man-In-The-Middle Attacks</a:t>
            </a:r>
          </a:p>
        </p:txBody>
      </p:sp>
      <p:sp>
        <p:nvSpPr>
          <p:cNvPr id="3" name="Content Placeholder 2"/>
          <p:cNvSpPr>
            <a:spLocks noGrp="1"/>
          </p:cNvSpPr>
          <p:nvPr>
            <p:ph idx="1"/>
          </p:nvPr>
        </p:nvSpPr>
        <p:spPr/>
        <p:txBody>
          <a:bodyPr>
            <a:normAutofit fontScale="85000" lnSpcReduction="10000"/>
          </a:bodyPr>
          <a:lstStyle/>
          <a:p>
            <a:pPr>
              <a:lnSpc>
                <a:spcPct val="120000"/>
              </a:lnSpc>
            </a:pPr>
            <a:r>
              <a:rPr lang="en-US" dirty="0" smtClean="0"/>
              <a:t>Man-in-the-Middle attack</a:t>
            </a:r>
          </a:p>
          <a:p>
            <a:pPr lvl="1">
              <a:lnSpc>
                <a:spcPct val="120000"/>
              </a:lnSpc>
            </a:pPr>
            <a:r>
              <a:rPr lang="en-US" dirty="0" smtClean="0"/>
              <a:t>Hijack address block by advertising more specific prefixes, but ultimately deliver the traffic to its intended destination (can still sniff or alter traffic)</a:t>
            </a:r>
          </a:p>
          <a:p>
            <a:pPr>
              <a:lnSpc>
                <a:spcPct val="120000"/>
              </a:lnSpc>
            </a:pPr>
            <a:r>
              <a:rPr lang="en-US" dirty="0" smtClean="0"/>
              <a:t>Detection is difficult </a:t>
            </a:r>
          </a:p>
          <a:p>
            <a:pPr lvl="1">
              <a:lnSpc>
                <a:spcPct val="120000"/>
              </a:lnSpc>
            </a:pPr>
            <a:r>
              <a:rPr lang="en-US" dirty="0" smtClean="0"/>
              <a:t>Can easily defeat </a:t>
            </a:r>
            <a:r>
              <a:rPr lang="en-US" dirty="0" err="1" smtClean="0">
                <a:latin typeface="Courier New" panose="02070309020205020404" pitchFamily="49" charset="0"/>
                <a:cs typeface="Courier New" panose="02070309020205020404" pitchFamily="49" charset="0"/>
              </a:rPr>
              <a:t>traceroute</a:t>
            </a:r>
            <a:r>
              <a:rPr lang="en-US" dirty="0" smtClean="0"/>
              <a:t> through TTL increases</a:t>
            </a:r>
          </a:p>
          <a:p>
            <a:pPr lvl="1">
              <a:lnSpc>
                <a:spcPct val="120000"/>
              </a:lnSpc>
            </a:pPr>
            <a:r>
              <a:rPr lang="en-US" dirty="0" smtClean="0"/>
              <a:t>Can easily omit including its own AS number to avoid association with the attack</a:t>
            </a:r>
          </a:p>
          <a:p>
            <a:pPr lvl="1">
              <a:lnSpc>
                <a:spcPct val="120000"/>
              </a:lnSpc>
            </a:pPr>
            <a:r>
              <a:rPr lang="en-US" dirty="0" smtClean="0"/>
              <a:t>An external monitor with “global” perspective is needed</a:t>
            </a:r>
          </a:p>
          <a:p>
            <a:pPr>
              <a:lnSpc>
                <a:spcPct val="120000"/>
              </a:lnSpc>
            </a:pPr>
            <a:r>
              <a:rPr lang="en-US" dirty="0" smtClean="0"/>
              <a:t>Detection mechanisms</a:t>
            </a:r>
          </a:p>
          <a:p>
            <a:pPr lvl="1">
              <a:lnSpc>
                <a:spcPct val="120000"/>
              </a:lnSpc>
            </a:pPr>
            <a:r>
              <a:rPr lang="en-US" dirty="0" smtClean="0"/>
              <a:t>External monitor that knows about all your legal prefix advertisements</a:t>
            </a:r>
          </a:p>
          <a:p>
            <a:pPr lvl="2">
              <a:lnSpc>
                <a:spcPct val="120000"/>
              </a:lnSpc>
            </a:pPr>
            <a:r>
              <a:rPr lang="en-US" dirty="0" smtClean="0"/>
              <a:t>Needs to peer at multiple locations to make sure it has enough coverage</a:t>
            </a:r>
          </a:p>
          <a:p>
            <a:pPr lvl="1">
              <a:lnSpc>
                <a:spcPct val="120000"/>
              </a:lnSpc>
            </a:pPr>
            <a:r>
              <a:rPr lang="en-US" dirty="0" smtClean="0"/>
              <a:t>Cross-check with registry systems</a:t>
            </a:r>
          </a:p>
          <a:p>
            <a:pPr lvl="1">
              <a:lnSpc>
                <a:spcPct val="120000"/>
              </a:lnSpc>
            </a:pPr>
            <a:r>
              <a:rPr lang="en-US" dirty="0" smtClean="0"/>
              <a:t>Use information from the two AS_PATH segments present in a man-in-the-middle attack, </a:t>
            </a:r>
            <a:r>
              <a:rPr lang="en-US" i="1" dirty="0" smtClean="0"/>
              <a:t>i.e.,</a:t>
            </a:r>
            <a:r>
              <a:rPr lang="en-US" dirty="0" smtClean="0"/>
              <a:t> check if ASes from first segment actually see the more specific prefixes</a:t>
            </a:r>
            <a:endParaRPr lang="en-US" dirty="0"/>
          </a:p>
        </p:txBody>
      </p:sp>
      <p:sp>
        <p:nvSpPr>
          <p:cNvPr id="4" name="Slide Number Placeholder 3"/>
          <p:cNvSpPr>
            <a:spLocks noGrp="1"/>
          </p:cNvSpPr>
          <p:nvPr>
            <p:ph type="sldNum" sz="quarter" idx="10"/>
          </p:nvPr>
        </p:nvSpPr>
        <p:spPr/>
        <p:txBody>
          <a:bodyPr/>
          <a:lstStyle/>
          <a:p>
            <a:fld id="{0783864D-491B-0D48-9494-9F5AD408C5EE}" type="slidenum">
              <a:rPr lang="en-US" smtClean="0"/>
              <a:pPr/>
              <a:t>46</a:t>
            </a:fld>
            <a:endParaRPr lang="en-US" dirty="0"/>
          </a:p>
        </p:txBody>
      </p:sp>
    </p:spTree>
    <p:extLst>
      <p:ext uri="{BB962C8B-B14F-4D97-AF65-F5344CB8AC3E}">
        <p14:creationId xmlns:p14="http://schemas.microsoft.com/office/powerpoint/2010/main" xmlns="" val="38563445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38" y="644525"/>
            <a:ext cx="9625012" cy="1256194"/>
          </a:xfrm>
        </p:spPr>
        <p:txBody>
          <a:bodyPr>
            <a:normAutofit fontScale="90000"/>
          </a:bodyPr>
          <a:lstStyle/>
          <a:p>
            <a:r>
              <a:rPr lang="en-US" dirty="0" smtClean="0"/>
              <a:t>BGPSEC</a:t>
            </a:r>
            <a:r>
              <a:rPr lang="en-US" smtClean="0"/>
              <a:t/>
            </a:r>
            <a:br>
              <a:rPr lang="en-US" smtClean="0"/>
            </a:br>
            <a:r>
              <a:rPr lang="en-US" sz="2700" smtClean="0"/>
              <a:t>draft-ietf-sidr-bgpsec-protocol-23</a:t>
            </a:r>
            <a:r>
              <a:rPr lang="en-US" sz="2700" smtClean="0"/>
              <a:t/>
            </a:r>
            <a:br>
              <a:rPr lang="en-US" sz="2700" smtClean="0"/>
            </a:br>
            <a:r>
              <a:rPr lang="en-US" sz="2700" smtClean="0"/>
              <a:t>draft-ietf-sidr-bgpsec-overview-08</a:t>
            </a:r>
            <a:endParaRPr lang="en-US" dirty="0"/>
          </a:p>
        </p:txBody>
      </p:sp>
      <p:sp>
        <p:nvSpPr>
          <p:cNvPr id="3" name="Content Placeholder 2"/>
          <p:cNvSpPr>
            <a:spLocks noGrp="1"/>
          </p:cNvSpPr>
          <p:nvPr>
            <p:ph idx="1"/>
          </p:nvPr>
        </p:nvSpPr>
        <p:spPr>
          <a:xfrm>
            <a:off x="14288" y="2374834"/>
            <a:ext cx="10044112" cy="5287196"/>
          </a:xfrm>
        </p:spPr>
        <p:txBody>
          <a:bodyPr>
            <a:normAutofit fontScale="92500"/>
          </a:bodyPr>
          <a:lstStyle/>
          <a:p>
            <a:r>
              <a:rPr lang="en-US" dirty="0" smtClean="0"/>
              <a:t>Introduces extensions to BGP to protect the integrity of the AS_PATH and validate the authority of the source AS to originate a route</a:t>
            </a:r>
          </a:p>
          <a:p>
            <a:pPr lvl="1"/>
            <a:r>
              <a:rPr lang="en-US" dirty="0" smtClean="0"/>
              <a:t>Addition of a </a:t>
            </a:r>
            <a:r>
              <a:rPr lang="en-US" dirty="0" err="1" smtClean="0"/>
              <a:t>BGPSEC_Path_Signature</a:t>
            </a:r>
            <a:r>
              <a:rPr lang="en-US" dirty="0" smtClean="0"/>
              <a:t> attribute that includes a nested sequence of signatures protecting the AS_PATH segments as they are built</a:t>
            </a:r>
          </a:p>
          <a:p>
            <a:r>
              <a:rPr lang="en-US" dirty="0" smtClean="0"/>
              <a:t>Additional processing required to validate the integrity of the AS_PATH and the origin AS authority</a:t>
            </a:r>
          </a:p>
          <a:p>
            <a:pPr lvl="1"/>
            <a:r>
              <a:rPr lang="en-US" dirty="0" smtClean="0"/>
              <a:t>This involves information retrieved from both the BGP message and from a local cache of information extracted from valid RPKI objects</a:t>
            </a:r>
          </a:p>
          <a:p>
            <a:r>
              <a:rPr lang="en-US" dirty="0" smtClean="0"/>
              <a:t>A chicken-and-egg adoption dilemma</a:t>
            </a:r>
          </a:p>
          <a:p>
            <a:pPr lvl="1"/>
            <a:r>
              <a:rPr lang="en-US" dirty="0" smtClean="0"/>
              <a:t>Useful only when most of the Internet has adopted it, and requires some significant modifications to existing operational procedures</a:t>
            </a:r>
          </a:p>
        </p:txBody>
      </p:sp>
      <p:sp>
        <p:nvSpPr>
          <p:cNvPr id="5" name="Slide Number Placeholder 4"/>
          <p:cNvSpPr>
            <a:spLocks noGrp="1"/>
          </p:cNvSpPr>
          <p:nvPr>
            <p:ph type="sldNum" sz="quarter" idx="10"/>
          </p:nvPr>
        </p:nvSpPr>
        <p:spPr/>
        <p:txBody>
          <a:bodyPr/>
          <a:lstStyle/>
          <a:p>
            <a:fld id="{0783864D-491B-0D48-9494-9F5AD408C5EE}" type="slidenum">
              <a:rPr lang="en-US" smtClean="0"/>
              <a:pPr/>
              <a:t>47</a:t>
            </a:fld>
            <a:endParaRPr lang="en-US" dirty="0"/>
          </a:p>
        </p:txBody>
      </p:sp>
    </p:spTree>
    <p:extLst>
      <p:ext uri="{BB962C8B-B14F-4D97-AF65-F5344CB8AC3E}">
        <p14:creationId xmlns:p14="http://schemas.microsoft.com/office/powerpoint/2010/main" xmlns="" val="11420538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p:txBody>
          <a:bodyPr/>
          <a:lstStyle/>
          <a:p>
            <a:pPr marL="514350" lvl="0" indent="-384175">
              <a:buClr>
                <a:schemeClr val="tx1"/>
              </a:buClr>
              <a:buSzPct val="100000"/>
              <a:buFont typeface="+mj-lt"/>
              <a:buAutoNum type="arabicPeriod"/>
            </a:pPr>
            <a:r>
              <a:rPr lang="en-US" sz="2000" dirty="0" smtClean="0"/>
              <a:t>Consider a system for distributing keys, based on the existence of a central </a:t>
            </a:r>
            <a:r>
              <a:rPr lang="en-US" sz="2000" i="1" dirty="0" smtClean="0"/>
              <a:t>key master</a:t>
            </a:r>
            <a:r>
              <a:rPr lang="en-US" sz="2000" dirty="0" smtClean="0"/>
              <a:t>. Every user has an individual key known to them and the key master. When two users want to communicate, they request a new “session key” from the key master, which creates a key and sends a copy to each, using their individual key. Does such a system really help with the key distribution problem? Could such a system be made secure? What vulnerabilities might it have? Any other drawbacks?</a:t>
            </a:r>
          </a:p>
        </p:txBody>
      </p:sp>
      <p:sp>
        <p:nvSpPr>
          <p:cNvPr id="5" name="Slide Number Placeholder 4"/>
          <p:cNvSpPr>
            <a:spLocks noGrp="1"/>
          </p:cNvSpPr>
          <p:nvPr>
            <p:ph type="sldNum" sz="quarter" idx="10"/>
          </p:nvPr>
        </p:nvSpPr>
        <p:spPr/>
        <p:txBody>
          <a:bodyPr/>
          <a:lstStyle/>
          <a:p>
            <a:fld id="{0783864D-491B-0D48-9494-9F5AD408C5EE}" type="slidenum">
              <a:rPr lang="en-US" smtClean="0"/>
              <a:pPr/>
              <a:t>48</a:t>
            </a:fld>
            <a:endParaRPr lang="en-US" dirty="0"/>
          </a:p>
        </p:txBody>
      </p:sp>
    </p:spTree>
    <p:extLst>
      <p:ext uri="{BB962C8B-B14F-4D97-AF65-F5344CB8AC3E}">
        <p14:creationId xmlns:p14="http://schemas.microsoft.com/office/powerpoint/2010/main" xmlns="" val="10716223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p:txBody>
          <a:bodyPr/>
          <a:lstStyle/>
          <a:p>
            <a:pPr marL="514350" lvl="0" indent="-384175">
              <a:buClr>
                <a:schemeClr val="tx1"/>
              </a:buClr>
              <a:buSzPct val="100000"/>
              <a:buFont typeface="+mj-lt"/>
              <a:buAutoNum type="arabicPeriod"/>
            </a:pPr>
            <a:r>
              <a:rPr lang="en-US" sz="2000" dirty="0" smtClean="0"/>
              <a:t>Consider a system for distributing keys, based on the existence of a central </a:t>
            </a:r>
            <a:r>
              <a:rPr lang="en-US" sz="2000" i="1" dirty="0" smtClean="0"/>
              <a:t>key master</a:t>
            </a:r>
            <a:r>
              <a:rPr lang="en-US" sz="2000" dirty="0" smtClean="0"/>
              <a:t>. Every user has an individual key known to them and the key master. When two users want to communicate, they request a new “session key” from the key master, which creates a key and sends a copy to each, using their individual key. Does such a system really help with the key distribution problem? Could such a system be made secure? What vulnerabilities might it have? Any other drawbacks?</a:t>
            </a:r>
          </a:p>
          <a:p>
            <a:pPr marL="274320" lvl="0" indent="0">
              <a:buClr>
                <a:schemeClr val="tx1"/>
              </a:buClr>
              <a:buSzPct val="100000"/>
              <a:buNone/>
            </a:pPr>
            <a:r>
              <a:rPr lang="en-US" sz="1800" i="1" dirty="0" smtClean="0"/>
              <a:t>A system closely related to this system is the basis of the Kerberos system that has been effectively used for key distribution in local networks. There are, however, a number of issues that need to be addressed to offer a meaningful solution.</a:t>
            </a:r>
          </a:p>
          <a:p>
            <a:pPr marL="274320" lvl="0" indent="0">
              <a:buClr>
                <a:schemeClr val="tx1"/>
              </a:buClr>
              <a:buSzPct val="100000"/>
              <a:buNone/>
            </a:pPr>
            <a:r>
              <a:rPr lang="en-US" sz="1800" i="1" dirty="0" smtClean="0"/>
              <a:t>One of them is the fact that the approach is open to replay attacks.  Another is the need for synchronization between parties before they can communicate securely.  Without this, one side may need to buffer messages, which would allow simple </a:t>
            </a:r>
            <a:r>
              <a:rPr lang="en-US" sz="1800" i="1" dirty="0" err="1" smtClean="0"/>
              <a:t>DoS</a:t>
            </a:r>
            <a:r>
              <a:rPr lang="en-US" sz="1800" i="1" dirty="0" smtClean="0"/>
              <a:t> attacks.  One approach to handle this issue is to have the server send both keys (encrypted) to on party, and have that party forward the second key to the other party before sending any data.</a:t>
            </a:r>
          </a:p>
          <a:p>
            <a:pPr marL="274320" lvl="0" indent="0">
              <a:buClr>
                <a:schemeClr val="tx1"/>
              </a:buClr>
              <a:buSzPct val="100000"/>
              <a:buNone/>
            </a:pPr>
            <a:r>
              <a:rPr lang="en-US" sz="1800" i="1" dirty="0" smtClean="0"/>
              <a:t>Other issues with the basic version of such a system is scalability because of reliance on a centralized server</a:t>
            </a:r>
          </a:p>
        </p:txBody>
      </p:sp>
      <p:sp>
        <p:nvSpPr>
          <p:cNvPr id="5" name="Slide Number Placeholder 4"/>
          <p:cNvSpPr>
            <a:spLocks noGrp="1"/>
          </p:cNvSpPr>
          <p:nvPr>
            <p:ph type="sldNum" sz="quarter" idx="10"/>
          </p:nvPr>
        </p:nvSpPr>
        <p:spPr/>
        <p:txBody>
          <a:bodyPr/>
          <a:lstStyle/>
          <a:p>
            <a:fld id="{0783864D-491B-0D48-9494-9F5AD408C5EE}" type="slidenum">
              <a:rPr lang="en-US" smtClean="0"/>
              <a:pPr/>
              <a:t>49</a:t>
            </a:fld>
            <a:endParaRPr lang="en-US" dirty="0"/>
          </a:p>
        </p:txBody>
      </p:sp>
    </p:spTree>
    <p:extLst>
      <p:ext uri="{BB962C8B-B14F-4D97-AF65-F5344CB8AC3E}">
        <p14:creationId xmlns:p14="http://schemas.microsoft.com/office/powerpoint/2010/main" xmlns="" val="361270500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82061" y="505797"/>
            <a:ext cx="8549640" cy="1295400"/>
          </a:xfrm>
        </p:spPr>
        <p:txBody>
          <a:bodyPr/>
          <a:lstStyle/>
          <a:p>
            <a:r>
              <a:rPr lang="en-US" dirty="0">
                <a:latin typeface="+mn-lt"/>
              </a:rPr>
              <a:t>The </a:t>
            </a:r>
            <a:r>
              <a:rPr lang="en-US" dirty="0" smtClean="0">
                <a:latin typeface="+mn-lt"/>
              </a:rPr>
              <a:t>Language </a:t>
            </a:r>
            <a:r>
              <a:rPr lang="en-US" dirty="0">
                <a:latin typeface="+mn-lt"/>
              </a:rPr>
              <a:t>of </a:t>
            </a:r>
            <a:r>
              <a:rPr lang="en-US" dirty="0" smtClean="0">
                <a:latin typeface="+mn-lt"/>
              </a:rPr>
              <a:t>Cryptography</a:t>
            </a:r>
            <a:endParaRPr lang="en-US" dirty="0">
              <a:latin typeface="+mn-lt"/>
            </a:endParaRPr>
          </a:p>
        </p:txBody>
      </p:sp>
      <p:sp>
        <p:nvSpPr>
          <p:cNvPr id="35843" name="Rectangle 3"/>
          <p:cNvSpPr>
            <a:spLocks noGrp="1" noChangeArrowheads="1"/>
          </p:cNvSpPr>
          <p:nvPr>
            <p:ph type="body" idx="1"/>
          </p:nvPr>
        </p:nvSpPr>
        <p:spPr>
          <a:xfrm>
            <a:off x="692462" y="5198724"/>
            <a:ext cx="7859872" cy="2445249"/>
          </a:xfrm>
        </p:spPr>
        <p:txBody>
          <a:bodyPr/>
          <a:lstStyle/>
          <a:p>
            <a:pPr>
              <a:buFont typeface="Wingdings" charset="0"/>
              <a:buNone/>
            </a:pPr>
            <a:r>
              <a:rPr lang="en-US" i="1" dirty="0">
                <a:solidFill>
                  <a:srgbClr val="000000"/>
                </a:solidFill>
              </a:rPr>
              <a:t>m</a:t>
            </a:r>
            <a:r>
              <a:rPr lang="en-US" dirty="0">
                <a:solidFill>
                  <a:srgbClr val="000000"/>
                </a:solidFill>
              </a:rPr>
              <a:t> plaintext message</a:t>
            </a:r>
          </a:p>
          <a:p>
            <a:pPr>
              <a:buFont typeface="Wingdings" charset="0"/>
              <a:buNone/>
            </a:pPr>
            <a:r>
              <a:rPr lang="en-US" i="1" dirty="0">
                <a:solidFill>
                  <a:srgbClr val="000000"/>
                </a:solidFill>
              </a:rPr>
              <a:t>K</a:t>
            </a:r>
            <a:r>
              <a:rPr lang="en-US" i="1" baseline="-25000" dirty="0">
                <a:solidFill>
                  <a:srgbClr val="000000"/>
                </a:solidFill>
              </a:rPr>
              <a:t>A</a:t>
            </a:r>
            <a:r>
              <a:rPr lang="en-US" dirty="0">
                <a:solidFill>
                  <a:srgbClr val="000000"/>
                </a:solidFill>
              </a:rPr>
              <a:t>(</a:t>
            </a:r>
            <a:r>
              <a:rPr lang="en-US" i="1" dirty="0">
                <a:solidFill>
                  <a:srgbClr val="000000"/>
                </a:solidFill>
              </a:rPr>
              <a:t>m</a:t>
            </a:r>
            <a:r>
              <a:rPr lang="en-US" dirty="0">
                <a:solidFill>
                  <a:srgbClr val="000000"/>
                </a:solidFill>
              </a:rPr>
              <a:t>) </a:t>
            </a:r>
            <a:r>
              <a:rPr lang="en-US" dirty="0" err="1">
                <a:solidFill>
                  <a:srgbClr val="000000"/>
                </a:solidFill>
              </a:rPr>
              <a:t>ciphertext</a:t>
            </a:r>
            <a:r>
              <a:rPr lang="en-US" dirty="0">
                <a:solidFill>
                  <a:srgbClr val="000000"/>
                </a:solidFill>
              </a:rPr>
              <a:t>, encrypted with key </a:t>
            </a:r>
            <a:r>
              <a:rPr lang="en-US" i="1" dirty="0">
                <a:solidFill>
                  <a:srgbClr val="000000"/>
                </a:solidFill>
              </a:rPr>
              <a:t>K</a:t>
            </a:r>
            <a:r>
              <a:rPr lang="en-US" i="1" baseline="-25000" dirty="0">
                <a:solidFill>
                  <a:srgbClr val="000000"/>
                </a:solidFill>
              </a:rPr>
              <a:t>A</a:t>
            </a:r>
            <a:endParaRPr lang="en-US" i="1" dirty="0">
              <a:solidFill>
                <a:srgbClr val="000000"/>
              </a:solidFill>
            </a:endParaRPr>
          </a:p>
          <a:p>
            <a:pPr>
              <a:buFont typeface="Wingdings" charset="0"/>
              <a:buNone/>
            </a:pPr>
            <a:r>
              <a:rPr lang="en-US" i="1" dirty="0">
                <a:solidFill>
                  <a:srgbClr val="000000"/>
                </a:solidFill>
              </a:rPr>
              <a:t>m</a:t>
            </a:r>
            <a:r>
              <a:rPr lang="en-US" dirty="0">
                <a:solidFill>
                  <a:srgbClr val="000000"/>
                </a:solidFill>
              </a:rPr>
              <a:t> = </a:t>
            </a:r>
            <a:r>
              <a:rPr lang="en-US" i="1" dirty="0">
                <a:solidFill>
                  <a:srgbClr val="000000"/>
                </a:solidFill>
              </a:rPr>
              <a:t>K</a:t>
            </a:r>
            <a:r>
              <a:rPr lang="en-US" i="1" baseline="-25000" dirty="0">
                <a:solidFill>
                  <a:srgbClr val="000000"/>
                </a:solidFill>
              </a:rPr>
              <a:t>B</a:t>
            </a:r>
            <a:r>
              <a:rPr lang="en-US" dirty="0">
                <a:solidFill>
                  <a:srgbClr val="000000"/>
                </a:solidFill>
              </a:rPr>
              <a:t>(</a:t>
            </a:r>
            <a:r>
              <a:rPr lang="en-US" i="1" dirty="0">
                <a:solidFill>
                  <a:srgbClr val="000000"/>
                </a:solidFill>
              </a:rPr>
              <a:t>K</a:t>
            </a:r>
            <a:r>
              <a:rPr lang="en-US" i="1" baseline="-25000" dirty="0">
                <a:solidFill>
                  <a:srgbClr val="000000"/>
                </a:solidFill>
              </a:rPr>
              <a:t>A</a:t>
            </a:r>
            <a:r>
              <a:rPr lang="en-US" dirty="0">
                <a:solidFill>
                  <a:srgbClr val="000000"/>
                </a:solidFill>
              </a:rPr>
              <a:t>(</a:t>
            </a:r>
            <a:r>
              <a:rPr lang="en-US" i="1" dirty="0">
                <a:solidFill>
                  <a:srgbClr val="000000"/>
                </a:solidFill>
              </a:rPr>
              <a:t>m</a:t>
            </a:r>
            <a:r>
              <a:rPr lang="en-US" dirty="0" smtClean="0">
                <a:solidFill>
                  <a:srgbClr val="000000"/>
                </a:solidFill>
              </a:rPr>
              <a:t>))</a:t>
            </a:r>
          </a:p>
          <a:p>
            <a:pPr marL="91440" indent="0">
              <a:buFont typeface="Wingdings" charset="0"/>
              <a:buNone/>
            </a:pPr>
            <a:r>
              <a:rPr lang="en-US" dirty="0" smtClean="0">
                <a:solidFill>
                  <a:srgbClr val="000000"/>
                </a:solidFill>
              </a:rPr>
              <a:t>Note that </a:t>
            </a:r>
            <a:r>
              <a:rPr lang="en-US" i="1" dirty="0" smtClean="0">
                <a:solidFill>
                  <a:srgbClr val="000000"/>
                </a:solidFill>
              </a:rPr>
              <a:t>K</a:t>
            </a:r>
            <a:r>
              <a:rPr lang="en-US" i="1" baseline="-25000" dirty="0" smtClean="0">
                <a:solidFill>
                  <a:srgbClr val="000000"/>
                </a:solidFill>
              </a:rPr>
              <a:t>A</a:t>
            </a:r>
            <a:r>
              <a:rPr lang="en-US" dirty="0" smtClean="0">
                <a:solidFill>
                  <a:srgbClr val="000000"/>
                </a:solidFill>
              </a:rPr>
              <a:t> and </a:t>
            </a:r>
            <a:r>
              <a:rPr lang="en-US" i="1" dirty="0" smtClean="0">
                <a:solidFill>
                  <a:srgbClr val="000000"/>
                </a:solidFill>
              </a:rPr>
              <a:t>K</a:t>
            </a:r>
            <a:r>
              <a:rPr lang="en-US" i="1" baseline="-25000" dirty="0" smtClean="0">
                <a:solidFill>
                  <a:srgbClr val="000000"/>
                </a:solidFill>
              </a:rPr>
              <a:t>B</a:t>
            </a:r>
            <a:r>
              <a:rPr lang="en-US" dirty="0" smtClean="0">
                <a:solidFill>
                  <a:srgbClr val="000000"/>
                </a:solidFill>
              </a:rPr>
              <a:t> need not be identical, </a:t>
            </a:r>
            <a:r>
              <a:rPr lang="en-US" i="1" dirty="0" smtClean="0">
                <a:solidFill>
                  <a:srgbClr val="000000"/>
                </a:solidFill>
              </a:rPr>
              <a:t>i.e.,</a:t>
            </a:r>
            <a:r>
              <a:rPr lang="en-US" dirty="0" smtClean="0">
                <a:solidFill>
                  <a:srgbClr val="000000"/>
                </a:solidFill>
              </a:rPr>
              <a:t> symmetric vs. asymmetric encryption</a:t>
            </a:r>
            <a:endParaRPr lang="en-US" dirty="0">
              <a:solidFill>
                <a:srgbClr val="000000"/>
              </a:solidFill>
            </a:endParaRPr>
          </a:p>
          <a:p>
            <a:pPr>
              <a:buFont typeface="Wingdings" charset="0"/>
              <a:buNone/>
            </a:pPr>
            <a:endParaRPr lang="en-US" sz="2700" dirty="0"/>
          </a:p>
        </p:txBody>
      </p:sp>
      <p:sp>
        <p:nvSpPr>
          <p:cNvPr id="2" name="Slide Number Placeholder 1"/>
          <p:cNvSpPr>
            <a:spLocks noGrp="1"/>
          </p:cNvSpPr>
          <p:nvPr>
            <p:ph type="sldNum" sz="quarter" idx="10"/>
          </p:nvPr>
        </p:nvSpPr>
        <p:spPr/>
        <p:txBody>
          <a:bodyPr/>
          <a:lstStyle/>
          <a:p>
            <a:fld id="{0783864D-491B-0D48-9494-9F5AD408C5EE}" type="slidenum">
              <a:rPr lang="en-US" smtClean="0"/>
              <a:pPr/>
              <a:t>5</a:t>
            </a:fld>
            <a:endParaRPr lang="en-US" dirty="0"/>
          </a:p>
        </p:txBody>
      </p:sp>
      <p:grpSp>
        <p:nvGrpSpPr>
          <p:cNvPr id="3" name="Group 2"/>
          <p:cNvGrpSpPr/>
          <p:nvPr/>
        </p:nvGrpSpPr>
        <p:grpSpPr>
          <a:xfrm>
            <a:off x="692461" y="2039954"/>
            <a:ext cx="8516462" cy="3463396"/>
            <a:chOff x="285091" y="2099859"/>
            <a:chExt cx="8516462" cy="3463396"/>
          </a:xfrm>
        </p:grpSpPr>
        <p:grpSp>
          <p:nvGrpSpPr>
            <p:cNvPr id="35844" name="Group 4"/>
            <p:cNvGrpSpPr>
              <a:grpSpLocks/>
            </p:cNvGrpSpPr>
            <p:nvPr/>
          </p:nvGrpSpPr>
          <p:grpSpPr bwMode="auto">
            <a:xfrm>
              <a:off x="285091" y="2099859"/>
              <a:ext cx="8516462" cy="3463396"/>
              <a:chOff x="376" y="870"/>
              <a:chExt cx="4877" cy="1925"/>
            </a:xfrm>
          </p:grpSpPr>
          <p:sp>
            <p:nvSpPr>
              <p:cNvPr id="35846" name="Text Box 5"/>
              <p:cNvSpPr txBox="1">
                <a:spLocks noChangeArrowheads="1"/>
              </p:cNvSpPr>
              <p:nvPr/>
            </p:nvSpPr>
            <p:spPr bwMode="auto">
              <a:xfrm>
                <a:off x="376" y="1679"/>
                <a:ext cx="752" cy="222"/>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a:solidFill>
                      <a:srgbClr val="C00000"/>
                    </a:solidFill>
                    <a:latin typeface="+mn-lt"/>
                    <a:cs typeface="Arial" charset="0"/>
                  </a:rPr>
                  <a:t>plaintext</a:t>
                </a:r>
              </a:p>
            </p:txBody>
          </p:sp>
          <p:sp>
            <p:nvSpPr>
              <p:cNvPr id="35847" name="Text Box 6"/>
              <p:cNvSpPr txBox="1">
                <a:spLocks noChangeArrowheads="1"/>
              </p:cNvSpPr>
              <p:nvPr/>
            </p:nvSpPr>
            <p:spPr bwMode="auto">
              <a:xfrm>
                <a:off x="4501" y="1667"/>
                <a:ext cx="752" cy="222"/>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a:solidFill>
                      <a:srgbClr val="C00000"/>
                    </a:solidFill>
                    <a:latin typeface="+mn-lt"/>
                    <a:cs typeface="Arial" charset="0"/>
                  </a:rPr>
                  <a:t>plaintext</a:t>
                </a:r>
              </a:p>
            </p:txBody>
          </p:sp>
          <p:sp>
            <p:nvSpPr>
              <p:cNvPr id="35848" name="Text Box 7"/>
              <p:cNvSpPr txBox="1">
                <a:spLocks noChangeArrowheads="1"/>
              </p:cNvSpPr>
              <p:nvPr/>
            </p:nvSpPr>
            <p:spPr bwMode="auto">
              <a:xfrm>
                <a:off x="2427" y="1655"/>
                <a:ext cx="847" cy="222"/>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a:solidFill>
                      <a:srgbClr val="C00000"/>
                    </a:solidFill>
                    <a:latin typeface="+mn-lt"/>
                    <a:cs typeface="Arial" charset="0"/>
                  </a:rPr>
                  <a:t>ciphertext</a:t>
                </a:r>
              </a:p>
            </p:txBody>
          </p:sp>
          <p:sp>
            <p:nvSpPr>
              <p:cNvPr id="35871" name="Text Box 9"/>
              <p:cNvSpPr txBox="1">
                <a:spLocks noChangeArrowheads="1"/>
              </p:cNvSpPr>
              <p:nvPr/>
            </p:nvSpPr>
            <p:spPr bwMode="auto">
              <a:xfrm>
                <a:off x="1272" y="1036"/>
                <a:ext cx="374" cy="282"/>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sz="2700" i="1" dirty="0" smtClean="0">
                    <a:solidFill>
                      <a:srgbClr val="C00000"/>
                    </a:solidFill>
                    <a:latin typeface="+mn-lt"/>
                    <a:cs typeface="Arial" charset="0"/>
                  </a:rPr>
                  <a:t>K</a:t>
                </a:r>
                <a:r>
                  <a:rPr lang="en-US" sz="2700" i="1" baseline="-25000" dirty="0" smtClean="0">
                    <a:solidFill>
                      <a:srgbClr val="C00000"/>
                    </a:solidFill>
                    <a:latin typeface="+mn-lt"/>
                    <a:cs typeface="Arial" charset="0"/>
                  </a:rPr>
                  <a:t>A</a:t>
                </a:r>
                <a:endParaRPr lang="en-US" sz="2700" i="1" baseline="-25000" dirty="0">
                  <a:solidFill>
                    <a:srgbClr val="C00000"/>
                  </a:solidFill>
                  <a:latin typeface="+mn-lt"/>
                  <a:cs typeface="Arial" charset="0"/>
                </a:endParaRPr>
              </a:p>
            </p:txBody>
          </p:sp>
          <p:pic>
            <p:nvPicPr>
              <p:cNvPr id="35851" name="Picture 12" descr="Eve"/>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883" y="1979"/>
                <a:ext cx="682" cy="8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5852" name="Rectangle 13"/>
              <p:cNvSpPr>
                <a:spLocks noChangeArrowheads="1"/>
              </p:cNvSpPr>
              <p:nvPr/>
            </p:nvSpPr>
            <p:spPr bwMode="auto">
              <a:xfrm>
                <a:off x="1249" y="1621"/>
                <a:ext cx="877" cy="506"/>
              </a:xfrm>
              <a:prstGeom prst="rect">
                <a:avLst/>
              </a:prstGeom>
              <a:solidFill>
                <a:schemeClr val="accent1"/>
              </a:solidFill>
              <a:ln w="9525">
                <a:solidFill>
                  <a:schemeClr val="tx1"/>
                </a:solidFill>
                <a:miter lim="800000"/>
                <a:headEnd/>
                <a:tailEnd/>
              </a:ln>
            </p:spPr>
            <p:txBody>
              <a:bodyPr wrap="none" anchor="ctr"/>
              <a:lstStyle/>
              <a:p>
                <a:endParaRPr lang="en-US">
                  <a:latin typeface="+mn-lt"/>
                  <a:cs typeface="Arial" charset="0"/>
                </a:endParaRPr>
              </a:p>
            </p:txBody>
          </p:sp>
          <p:sp>
            <p:nvSpPr>
              <p:cNvPr id="35853" name="Text Box 14"/>
              <p:cNvSpPr txBox="1">
                <a:spLocks noChangeArrowheads="1"/>
              </p:cNvSpPr>
              <p:nvPr/>
            </p:nvSpPr>
            <p:spPr bwMode="auto">
              <a:xfrm>
                <a:off x="1235" y="1663"/>
                <a:ext cx="884" cy="3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a:solidFill>
                      <a:srgbClr val="000000"/>
                    </a:solidFill>
                    <a:latin typeface="+mn-lt"/>
                    <a:cs typeface="Arial" charset="0"/>
                  </a:rPr>
                  <a:t>encryption</a:t>
                </a:r>
              </a:p>
              <a:p>
                <a:pPr algn="ctr"/>
                <a:r>
                  <a:rPr lang="en-US">
                    <a:solidFill>
                      <a:srgbClr val="000000"/>
                    </a:solidFill>
                    <a:latin typeface="+mn-lt"/>
                    <a:cs typeface="Arial" charset="0"/>
                  </a:rPr>
                  <a:t>algorithm</a:t>
                </a:r>
              </a:p>
            </p:txBody>
          </p:sp>
          <p:sp>
            <p:nvSpPr>
              <p:cNvPr id="35854" name="Rectangle 15"/>
              <p:cNvSpPr>
                <a:spLocks noChangeArrowheads="1"/>
              </p:cNvSpPr>
              <p:nvPr/>
            </p:nvSpPr>
            <p:spPr bwMode="auto">
              <a:xfrm>
                <a:off x="3606" y="1629"/>
                <a:ext cx="868" cy="506"/>
              </a:xfrm>
              <a:prstGeom prst="rect">
                <a:avLst/>
              </a:prstGeom>
              <a:solidFill>
                <a:schemeClr val="accent1"/>
              </a:solidFill>
              <a:ln w="9525">
                <a:solidFill>
                  <a:schemeClr val="tx1"/>
                </a:solidFill>
                <a:miter lim="800000"/>
                <a:headEnd/>
                <a:tailEnd/>
              </a:ln>
            </p:spPr>
            <p:txBody>
              <a:bodyPr wrap="none" anchor="ctr"/>
              <a:lstStyle/>
              <a:p>
                <a:endParaRPr lang="en-US">
                  <a:latin typeface="+mn-lt"/>
                  <a:cs typeface="Arial" charset="0"/>
                </a:endParaRPr>
              </a:p>
            </p:txBody>
          </p:sp>
          <p:sp>
            <p:nvSpPr>
              <p:cNvPr id="35855" name="Text Box 16"/>
              <p:cNvSpPr txBox="1">
                <a:spLocks noChangeArrowheads="1"/>
              </p:cNvSpPr>
              <p:nvPr/>
            </p:nvSpPr>
            <p:spPr bwMode="auto">
              <a:xfrm>
                <a:off x="3612" y="1680"/>
                <a:ext cx="883" cy="3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dirty="0">
                    <a:solidFill>
                      <a:srgbClr val="000000"/>
                    </a:solidFill>
                    <a:latin typeface="+mn-lt"/>
                    <a:cs typeface="Arial" charset="0"/>
                  </a:rPr>
                  <a:t>decryption </a:t>
                </a:r>
              </a:p>
              <a:p>
                <a:pPr algn="ctr"/>
                <a:r>
                  <a:rPr lang="en-US" dirty="0">
                    <a:solidFill>
                      <a:srgbClr val="000000"/>
                    </a:solidFill>
                    <a:latin typeface="+mn-lt"/>
                    <a:cs typeface="Arial" charset="0"/>
                  </a:rPr>
                  <a:t>algorithm</a:t>
                </a:r>
              </a:p>
            </p:txBody>
          </p:sp>
          <p:sp>
            <p:nvSpPr>
              <p:cNvPr id="35856" name="Line 17"/>
              <p:cNvSpPr>
                <a:spLocks noChangeShapeType="1"/>
              </p:cNvSpPr>
              <p:nvPr/>
            </p:nvSpPr>
            <p:spPr bwMode="auto">
              <a:xfrm>
                <a:off x="2144" y="1881"/>
                <a:ext cx="1450" cy="5"/>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latin typeface="+mn-lt"/>
                </a:endParaRPr>
              </a:p>
            </p:txBody>
          </p:sp>
          <p:sp>
            <p:nvSpPr>
              <p:cNvPr id="35857" name="Freeform 18"/>
              <p:cNvSpPr>
                <a:spLocks/>
              </p:cNvSpPr>
              <p:nvPr/>
            </p:nvSpPr>
            <p:spPr bwMode="auto">
              <a:xfrm>
                <a:off x="2446" y="1914"/>
                <a:ext cx="361" cy="576"/>
              </a:xfrm>
              <a:custGeom>
                <a:avLst/>
                <a:gdLst>
                  <a:gd name="T0" fmla="*/ 0 w 344"/>
                  <a:gd name="T1" fmla="*/ 0 h 789"/>
                  <a:gd name="T2" fmla="*/ 458 w 344"/>
                  <a:gd name="T3" fmla="*/ 11 h 789"/>
                  <a:gd name="T4" fmla="*/ 484 w 344"/>
                  <a:gd name="T5" fmla="*/ 64 h 789"/>
                  <a:gd name="T6" fmla="*/ 0 60000 65536"/>
                  <a:gd name="T7" fmla="*/ 0 60000 65536"/>
                  <a:gd name="T8" fmla="*/ 0 60000 65536"/>
                  <a:gd name="T9" fmla="*/ 0 w 344"/>
                  <a:gd name="T10" fmla="*/ 0 h 789"/>
                  <a:gd name="T11" fmla="*/ 344 w 344"/>
                  <a:gd name="T12" fmla="*/ 789 h 789"/>
                </a:gdLst>
                <a:ahLst/>
                <a:cxnLst>
                  <a:cxn ang="T6">
                    <a:pos x="T0" y="T1"/>
                  </a:cxn>
                  <a:cxn ang="T7">
                    <a:pos x="T2" y="T3"/>
                  </a:cxn>
                  <a:cxn ang="T8">
                    <a:pos x="T4" y="T5"/>
                  </a:cxn>
                </a:cxnLst>
                <a:rect l="T9" t="T10" r="T11" b="T12"/>
                <a:pathLst>
                  <a:path w="344" h="789">
                    <a:moveTo>
                      <a:pt x="0" y="0"/>
                    </a:moveTo>
                    <a:cubicBezTo>
                      <a:pt x="52" y="24"/>
                      <a:pt x="255" y="10"/>
                      <a:pt x="310" y="142"/>
                    </a:cubicBezTo>
                    <a:cubicBezTo>
                      <a:pt x="344" y="248"/>
                      <a:pt x="324" y="654"/>
                      <a:pt x="328" y="789"/>
                    </a:cubicBezTo>
                  </a:path>
                </a:pathLst>
              </a:custGeom>
              <a:noFill/>
              <a:ln w="19050">
                <a:solidFill>
                  <a:schemeClr val="tx1"/>
                </a:solidFill>
                <a:round/>
                <a:headEnd type="triangle" w="med" len="med"/>
                <a:tailEnd type="triangle" w="med" len="med"/>
              </a:ln>
              <a:extLst>
                <a:ext uri="{909E8E84-426E-40dd-AFC4-6F175D3DCCD1}">
                  <a14:hiddenFill xmlns:a14="http://schemas.microsoft.com/office/drawing/2010/main" xmlns="">
                    <a:solidFill>
                      <a:srgbClr val="FFFFFF"/>
                    </a:solidFill>
                  </a14:hiddenFill>
                </a:ext>
              </a:extLst>
            </p:spPr>
            <p:txBody>
              <a:bodyPr/>
              <a:lstStyle/>
              <a:p>
                <a:endParaRPr lang="en-US">
                  <a:latin typeface="+mn-lt"/>
                </a:endParaRPr>
              </a:p>
            </p:txBody>
          </p:sp>
          <p:sp>
            <p:nvSpPr>
              <p:cNvPr id="35858" name="Freeform 19"/>
              <p:cNvSpPr>
                <a:spLocks/>
              </p:cNvSpPr>
              <p:nvPr/>
            </p:nvSpPr>
            <p:spPr bwMode="auto">
              <a:xfrm flipH="1">
                <a:off x="2871" y="1913"/>
                <a:ext cx="361" cy="576"/>
              </a:xfrm>
              <a:custGeom>
                <a:avLst/>
                <a:gdLst>
                  <a:gd name="T0" fmla="*/ 0 w 344"/>
                  <a:gd name="T1" fmla="*/ 0 h 789"/>
                  <a:gd name="T2" fmla="*/ 458 w 344"/>
                  <a:gd name="T3" fmla="*/ 11 h 789"/>
                  <a:gd name="T4" fmla="*/ 484 w 344"/>
                  <a:gd name="T5" fmla="*/ 64 h 789"/>
                  <a:gd name="T6" fmla="*/ 0 60000 65536"/>
                  <a:gd name="T7" fmla="*/ 0 60000 65536"/>
                  <a:gd name="T8" fmla="*/ 0 60000 65536"/>
                  <a:gd name="T9" fmla="*/ 0 w 344"/>
                  <a:gd name="T10" fmla="*/ 0 h 789"/>
                  <a:gd name="T11" fmla="*/ 344 w 344"/>
                  <a:gd name="T12" fmla="*/ 789 h 789"/>
                </a:gdLst>
                <a:ahLst/>
                <a:cxnLst>
                  <a:cxn ang="T6">
                    <a:pos x="T0" y="T1"/>
                  </a:cxn>
                  <a:cxn ang="T7">
                    <a:pos x="T2" y="T3"/>
                  </a:cxn>
                  <a:cxn ang="T8">
                    <a:pos x="T4" y="T5"/>
                  </a:cxn>
                </a:cxnLst>
                <a:rect l="T9" t="T10" r="T11" b="T12"/>
                <a:pathLst>
                  <a:path w="344" h="789">
                    <a:moveTo>
                      <a:pt x="0" y="0"/>
                    </a:moveTo>
                    <a:cubicBezTo>
                      <a:pt x="52" y="24"/>
                      <a:pt x="255" y="10"/>
                      <a:pt x="310" y="142"/>
                    </a:cubicBezTo>
                    <a:cubicBezTo>
                      <a:pt x="344" y="248"/>
                      <a:pt x="324" y="654"/>
                      <a:pt x="328" y="789"/>
                    </a:cubicBezTo>
                  </a:path>
                </a:pathLst>
              </a:custGeom>
              <a:noFill/>
              <a:ln w="19050">
                <a:solidFill>
                  <a:schemeClr val="tx1"/>
                </a:solidFill>
                <a:round/>
                <a:headEnd type="triangle" w="med" len="med"/>
                <a:tailEnd type="triangle" w="med" len="med"/>
              </a:ln>
              <a:extLst>
                <a:ext uri="{909E8E84-426E-40dd-AFC4-6F175D3DCCD1}">
                  <a14:hiddenFill xmlns:a14="http://schemas.microsoft.com/office/drawing/2010/main" xmlns="">
                    <a:solidFill>
                      <a:srgbClr val="FFFFFF"/>
                    </a:solidFill>
                  </a14:hiddenFill>
                </a:ext>
              </a:extLst>
            </p:spPr>
            <p:txBody>
              <a:bodyPr/>
              <a:lstStyle/>
              <a:p>
                <a:endParaRPr lang="en-US">
                  <a:latin typeface="+mn-lt"/>
                </a:endParaRPr>
              </a:p>
            </p:txBody>
          </p:sp>
          <p:sp>
            <p:nvSpPr>
              <p:cNvPr id="35859" name="Line 20"/>
              <p:cNvSpPr>
                <a:spLocks noChangeShapeType="1"/>
              </p:cNvSpPr>
              <p:nvPr/>
            </p:nvSpPr>
            <p:spPr bwMode="auto">
              <a:xfrm flipH="1">
                <a:off x="1495" y="1382"/>
                <a:ext cx="1" cy="247"/>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latin typeface="+mn-lt"/>
                </a:endParaRPr>
              </a:p>
            </p:txBody>
          </p:sp>
          <p:sp>
            <p:nvSpPr>
              <p:cNvPr id="35860" name="Line 21"/>
              <p:cNvSpPr>
                <a:spLocks noChangeShapeType="1"/>
              </p:cNvSpPr>
              <p:nvPr/>
            </p:nvSpPr>
            <p:spPr bwMode="auto">
              <a:xfrm flipH="1">
                <a:off x="3744" y="1363"/>
                <a:ext cx="1" cy="247"/>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latin typeface="+mn-lt"/>
                </a:endParaRPr>
              </a:p>
            </p:txBody>
          </p:sp>
          <p:sp>
            <p:nvSpPr>
              <p:cNvPr id="35861" name="Text Box 22"/>
              <p:cNvSpPr txBox="1">
                <a:spLocks noChangeArrowheads="1"/>
              </p:cNvSpPr>
              <p:nvPr/>
            </p:nvSpPr>
            <p:spPr bwMode="auto">
              <a:xfrm>
                <a:off x="1603" y="897"/>
                <a:ext cx="950" cy="5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dirty="0">
                    <a:latin typeface="+mn-lt"/>
                    <a:cs typeface="Arial" charset="0"/>
                  </a:rPr>
                  <a:t>Alice</a:t>
                </a:r>
                <a:r>
                  <a:rPr lang="ja-JP" altLang="en-US" dirty="0">
                    <a:latin typeface="+mn-lt"/>
                    <a:cs typeface="Arial" charset="0"/>
                  </a:rPr>
                  <a:t>’</a:t>
                </a:r>
                <a:r>
                  <a:rPr lang="en-US" altLang="ja-JP" dirty="0">
                    <a:latin typeface="+mn-lt"/>
                    <a:cs typeface="Arial" charset="0"/>
                  </a:rPr>
                  <a:t>s </a:t>
                </a:r>
              </a:p>
              <a:p>
                <a:pPr algn="ctr"/>
                <a:r>
                  <a:rPr lang="en-US" dirty="0" smtClean="0">
                    <a:latin typeface="+mn-lt"/>
                    <a:cs typeface="Arial" charset="0"/>
                  </a:rPr>
                  <a:t>encryption</a:t>
                </a:r>
              </a:p>
              <a:p>
                <a:pPr algn="ctr"/>
                <a:r>
                  <a:rPr lang="en-US" dirty="0" smtClean="0">
                    <a:latin typeface="+mn-lt"/>
                    <a:cs typeface="Arial" charset="0"/>
                  </a:rPr>
                  <a:t>key</a:t>
                </a:r>
                <a:endParaRPr lang="en-US" dirty="0">
                  <a:latin typeface="+mn-lt"/>
                  <a:cs typeface="Arial" charset="0"/>
                </a:endParaRPr>
              </a:p>
            </p:txBody>
          </p:sp>
          <p:sp>
            <p:nvSpPr>
              <p:cNvPr id="35862" name="Text Box 23"/>
              <p:cNvSpPr txBox="1">
                <a:spLocks noChangeArrowheads="1"/>
              </p:cNvSpPr>
              <p:nvPr/>
            </p:nvSpPr>
            <p:spPr bwMode="auto">
              <a:xfrm>
                <a:off x="3819" y="870"/>
                <a:ext cx="950" cy="56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dirty="0">
                    <a:latin typeface="+mn-lt"/>
                    <a:cs typeface="Arial" charset="0"/>
                  </a:rPr>
                  <a:t>Bob</a:t>
                </a:r>
                <a:r>
                  <a:rPr lang="ja-JP" altLang="en-US" dirty="0">
                    <a:latin typeface="+mn-lt"/>
                    <a:cs typeface="Arial" charset="0"/>
                  </a:rPr>
                  <a:t>’</a:t>
                </a:r>
                <a:r>
                  <a:rPr lang="en-US" altLang="ja-JP" dirty="0">
                    <a:latin typeface="+mn-lt"/>
                    <a:cs typeface="Arial" charset="0"/>
                  </a:rPr>
                  <a:t>s </a:t>
                </a:r>
              </a:p>
              <a:p>
                <a:pPr algn="ctr"/>
                <a:r>
                  <a:rPr lang="en-US" dirty="0">
                    <a:latin typeface="+mn-lt"/>
                    <a:cs typeface="Arial" charset="0"/>
                  </a:rPr>
                  <a:t>decryption</a:t>
                </a:r>
              </a:p>
              <a:p>
                <a:pPr algn="ctr"/>
                <a:r>
                  <a:rPr lang="en-US" dirty="0">
                    <a:latin typeface="+mn-lt"/>
                    <a:cs typeface="Arial" charset="0"/>
                  </a:rPr>
                  <a:t>key</a:t>
                </a:r>
              </a:p>
            </p:txBody>
          </p:sp>
          <p:sp>
            <p:nvSpPr>
              <p:cNvPr id="35869" name="Text Box 26"/>
              <p:cNvSpPr txBox="1">
                <a:spLocks noChangeArrowheads="1"/>
              </p:cNvSpPr>
              <p:nvPr/>
            </p:nvSpPr>
            <p:spPr bwMode="auto">
              <a:xfrm>
                <a:off x="3585" y="1118"/>
                <a:ext cx="375" cy="282"/>
              </a:xfrm>
              <a:prstGeom prst="rect">
                <a:avLst/>
              </a:prstGeom>
              <a:no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000">
                    <a:solidFill>
                      <a:schemeClr val="tx1"/>
                    </a:solidFill>
                    <a:latin typeface="Comic Sans MS" charset="0"/>
                    <a:ea typeface="ＭＳ Ｐゴシック" charset="0"/>
                    <a:cs typeface="ＭＳ Ｐゴシック" charset="0"/>
                  </a:defRPr>
                </a:lvl1pPr>
                <a:lvl2pPr marL="742950" indent="-285750">
                  <a:defRPr sz="2000">
                    <a:solidFill>
                      <a:schemeClr val="tx1"/>
                    </a:solidFill>
                    <a:latin typeface="Comic Sans MS" charset="0"/>
                    <a:ea typeface="ＭＳ Ｐゴシック" charset="0"/>
                  </a:defRPr>
                </a:lvl2pPr>
                <a:lvl3pPr marL="1143000" indent="-228600">
                  <a:defRPr sz="2000">
                    <a:solidFill>
                      <a:schemeClr val="tx1"/>
                    </a:solidFill>
                    <a:latin typeface="Comic Sans MS" charset="0"/>
                    <a:ea typeface="ＭＳ Ｐゴシック" charset="0"/>
                  </a:defRPr>
                </a:lvl3pPr>
                <a:lvl4pPr marL="1600200" indent="-228600">
                  <a:defRPr sz="2000">
                    <a:solidFill>
                      <a:schemeClr val="tx1"/>
                    </a:solidFill>
                    <a:latin typeface="Comic Sans MS" charset="0"/>
                    <a:ea typeface="ＭＳ Ｐゴシック" charset="0"/>
                  </a:defRPr>
                </a:lvl4pPr>
                <a:lvl5pPr marL="2057400" indent="-228600">
                  <a:defRPr sz="20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0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0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0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000">
                    <a:solidFill>
                      <a:schemeClr val="tx1"/>
                    </a:solidFill>
                    <a:latin typeface="Comic Sans MS" charset="0"/>
                    <a:ea typeface="ＭＳ Ｐゴシック" charset="0"/>
                  </a:defRPr>
                </a:lvl9pPr>
              </a:lstStyle>
              <a:p>
                <a:pPr algn="ctr"/>
                <a:r>
                  <a:rPr lang="en-US" sz="2700" i="1" dirty="0" smtClean="0">
                    <a:solidFill>
                      <a:srgbClr val="C00000"/>
                    </a:solidFill>
                    <a:latin typeface="+mn-lt"/>
                    <a:cs typeface="Arial" charset="0"/>
                  </a:rPr>
                  <a:t>K</a:t>
                </a:r>
                <a:r>
                  <a:rPr lang="en-US" sz="2700" i="1" baseline="-25000" dirty="0" smtClean="0">
                    <a:solidFill>
                      <a:srgbClr val="C00000"/>
                    </a:solidFill>
                    <a:latin typeface="+mn-lt"/>
                    <a:cs typeface="Arial" charset="0"/>
                  </a:rPr>
                  <a:t>B</a:t>
                </a:r>
                <a:endParaRPr lang="en-US" sz="2700" i="1" baseline="-25000" dirty="0">
                  <a:solidFill>
                    <a:srgbClr val="C00000"/>
                  </a:solidFill>
                  <a:latin typeface="+mn-lt"/>
                  <a:cs typeface="Arial" charset="0"/>
                </a:endParaRPr>
              </a:p>
            </p:txBody>
          </p:sp>
          <p:sp>
            <p:nvSpPr>
              <p:cNvPr id="35865" name="Line 28"/>
              <p:cNvSpPr>
                <a:spLocks noChangeShapeType="1"/>
              </p:cNvSpPr>
              <p:nvPr/>
            </p:nvSpPr>
            <p:spPr bwMode="auto">
              <a:xfrm>
                <a:off x="780" y="1897"/>
                <a:ext cx="425" cy="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latin typeface="+mn-lt"/>
                </a:endParaRPr>
              </a:p>
            </p:txBody>
          </p:sp>
          <p:sp>
            <p:nvSpPr>
              <p:cNvPr id="35866" name="Line 29"/>
              <p:cNvSpPr>
                <a:spLocks noChangeShapeType="1"/>
              </p:cNvSpPr>
              <p:nvPr/>
            </p:nvSpPr>
            <p:spPr bwMode="auto">
              <a:xfrm>
                <a:off x="4518" y="1904"/>
                <a:ext cx="425" cy="0"/>
              </a:xfrm>
              <a:prstGeom prst="line">
                <a:avLst/>
              </a:prstGeom>
              <a:noFill/>
              <a:ln w="38100">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latin typeface="+mn-lt"/>
                </a:endParaRPr>
              </a:p>
            </p:txBody>
          </p:sp>
          <p:pic>
            <p:nvPicPr>
              <p:cNvPr id="35867" name="Picture 30" descr="BS00768_[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flipH="1" flipV="1">
                <a:off x="1371" y="896"/>
                <a:ext cx="293" cy="1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5868" name="Picture 31" descr="BS00768_[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flipH="1" flipV="1">
                <a:off x="3625" y="955"/>
                <a:ext cx="293" cy="1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35" name="Picture 34"/>
            <p:cNvPicPr>
              <a:picLocks noChangeAspect="1"/>
            </p:cNvPicPr>
            <p:nvPr/>
          </p:nvPicPr>
          <p:blipFill>
            <a:blip r:embed="rId5" cstate="print"/>
            <a:stretch>
              <a:fillRect/>
            </a:stretch>
          </p:blipFill>
          <p:spPr>
            <a:xfrm>
              <a:off x="863540" y="2503404"/>
              <a:ext cx="876345" cy="879643"/>
            </a:xfrm>
            <a:prstGeom prst="rect">
              <a:avLst/>
            </a:prstGeom>
          </p:spPr>
        </p:pic>
        <p:pic>
          <p:nvPicPr>
            <p:cNvPr id="36" name="Picture 35"/>
            <p:cNvPicPr>
              <a:picLocks noChangeAspect="1"/>
            </p:cNvPicPr>
            <p:nvPr/>
          </p:nvPicPr>
          <p:blipFill>
            <a:blip r:embed="rId6" cstate="print"/>
            <a:stretch>
              <a:fillRect/>
            </a:stretch>
          </p:blipFill>
          <p:spPr>
            <a:xfrm>
              <a:off x="7912597" y="2641802"/>
              <a:ext cx="784920" cy="839487"/>
            </a:xfrm>
            <a:prstGeom prst="rect">
              <a:avLst/>
            </a:prstGeom>
          </p:spPr>
        </p:pic>
      </p:gr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p:txBody>
          <a:bodyPr/>
          <a:lstStyle/>
          <a:p>
            <a:pPr marL="587375" lvl="0" indent="-457200">
              <a:buClr>
                <a:schemeClr val="tx1"/>
              </a:buClr>
              <a:buSzPct val="100000"/>
              <a:buFont typeface="+mj-lt"/>
              <a:buAutoNum type="arabicPeriod" startAt="2"/>
            </a:pPr>
            <a:r>
              <a:rPr lang="en-US" sz="2000" dirty="0" smtClean="0"/>
              <a:t>Consider </a:t>
            </a:r>
            <a:r>
              <a:rPr lang="en-US" sz="2000" dirty="0"/>
              <a:t>a simple block cipher that uses 4 bit blocks, where each block is encrypted by adding 3 to it and discarding any “overflow bits”. So for example</a:t>
            </a:r>
            <a:r>
              <a:rPr lang="en-US" sz="2000" dirty="0" smtClean="0"/>
              <a:t>,</a:t>
            </a:r>
          </a:p>
          <a:p>
            <a:pPr marL="515938" lvl="0" indent="0">
              <a:buClr>
                <a:schemeClr val="tx1"/>
              </a:buClr>
              <a:buSzPct val="100000"/>
              <a:buNone/>
            </a:pPr>
            <a:r>
              <a:rPr lang="en-US" sz="2000" dirty="0" smtClean="0"/>
              <a:t>	0010 </a:t>
            </a:r>
            <a:r>
              <a:rPr lang="en-US" sz="2000" dirty="0"/>
              <a:t>0101 1110  becomes  0101 1000 </a:t>
            </a:r>
            <a:r>
              <a:rPr lang="en-US" sz="2000" dirty="0" smtClean="0"/>
              <a:t>0001</a:t>
            </a:r>
          </a:p>
          <a:p>
            <a:pPr marL="515938" lvl="0" indent="0">
              <a:buClr>
                <a:schemeClr val="tx1"/>
              </a:buClr>
              <a:buSzPct val="100000"/>
              <a:buNone/>
            </a:pPr>
            <a:r>
              <a:rPr lang="en-US" sz="2000" dirty="0" smtClean="0"/>
              <a:t>To </a:t>
            </a:r>
            <a:r>
              <a:rPr lang="en-US" sz="2000" dirty="0"/>
              <a:t>make this more secure, we add cipher block chaining. Suppose the initial vector is 1011. What is the cipher text corresponding to the following clear text?</a:t>
            </a:r>
          </a:p>
          <a:p>
            <a:pPr marL="130175" indent="0">
              <a:buClr>
                <a:schemeClr val="tx1"/>
              </a:buClr>
              <a:buSzPct val="100000"/>
              <a:buNone/>
            </a:pPr>
            <a:r>
              <a:rPr lang="en-US" sz="2000" dirty="0"/>
              <a:t>	0101 1011  </a:t>
            </a:r>
            <a:r>
              <a:rPr lang="en-US" sz="2000" dirty="0" smtClean="0"/>
              <a:t>0011</a:t>
            </a:r>
          </a:p>
        </p:txBody>
      </p:sp>
      <p:sp>
        <p:nvSpPr>
          <p:cNvPr id="5" name="Slide Number Placeholder 4"/>
          <p:cNvSpPr>
            <a:spLocks noGrp="1"/>
          </p:cNvSpPr>
          <p:nvPr>
            <p:ph type="sldNum" sz="quarter" idx="10"/>
          </p:nvPr>
        </p:nvSpPr>
        <p:spPr/>
        <p:txBody>
          <a:bodyPr/>
          <a:lstStyle/>
          <a:p>
            <a:fld id="{0783864D-491B-0D48-9494-9F5AD408C5EE}" type="slidenum">
              <a:rPr lang="en-US" smtClean="0"/>
              <a:pPr/>
              <a:t>50</a:t>
            </a:fld>
            <a:endParaRPr lang="en-US" dirty="0"/>
          </a:p>
        </p:txBody>
      </p:sp>
    </p:spTree>
    <p:extLst>
      <p:ext uri="{BB962C8B-B14F-4D97-AF65-F5344CB8AC3E}">
        <p14:creationId xmlns:p14="http://schemas.microsoft.com/office/powerpoint/2010/main" xmlns="" val="396184234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p:txBody>
          <a:bodyPr/>
          <a:lstStyle/>
          <a:p>
            <a:pPr marL="587375" lvl="0" indent="-457200">
              <a:buClr>
                <a:schemeClr val="tx1"/>
              </a:buClr>
              <a:buSzPct val="100000"/>
              <a:buFont typeface="+mj-lt"/>
              <a:buAutoNum type="arabicPeriod" startAt="2"/>
            </a:pPr>
            <a:r>
              <a:rPr lang="en-US" sz="2000" dirty="0" smtClean="0"/>
              <a:t>Consider </a:t>
            </a:r>
            <a:r>
              <a:rPr lang="en-US" sz="2000" dirty="0"/>
              <a:t>a simple block cipher that uses 4 bit blocks, where each block is encrypted by adding 3 to it and discarding any “overflow bits”. So for example</a:t>
            </a:r>
            <a:r>
              <a:rPr lang="en-US" sz="2000" dirty="0" smtClean="0"/>
              <a:t>,</a:t>
            </a:r>
          </a:p>
          <a:p>
            <a:pPr marL="515938" lvl="0" indent="0">
              <a:buClr>
                <a:schemeClr val="tx1"/>
              </a:buClr>
              <a:buSzPct val="100000"/>
              <a:buNone/>
            </a:pPr>
            <a:r>
              <a:rPr lang="en-US" sz="2000" dirty="0" smtClean="0"/>
              <a:t>	0010 </a:t>
            </a:r>
            <a:r>
              <a:rPr lang="en-US" sz="2000" dirty="0"/>
              <a:t>0101 1110  becomes  0101 1000 </a:t>
            </a:r>
            <a:r>
              <a:rPr lang="en-US" sz="2000" dirty="0" smtClean="0"/>
              <a:t>0001</a:t>
            </a:r>
          </a:p>
          <a:p>
            <a:pPr marL="515938" lvl="0" indent="0">
              <a:buClr>
                <a:schemeClr val="tx1"/>
              </a:buClr>
              <a:buSzPct val="100000"/>
              <a:buNone/>
            </a:pPr>
            <a:r>
              <a:rPr lang="en-US" sz="2000" dirty="0" smtClean="0"/>
              <a:t>To </a:t>
            </a:r>
            <a:r>
              <a:rPr lang="en-US" sz="2000" dirty="0"/>
              <a:t>make this more secure, we add cipher block chaining. Suppose the initial vector is 1011. What is the cipher text corresponding to the following clear text?</a:t>
            </a:r>
          </a:p>
          <a:p>
            <a:pPr marL="130175" indent="0">
              <a:buClr>
                <a:schemeClr val="tx1"/>
              </a:buClr>
              <a:buSzPct val="100000"/>
              <a:buNone/>
            </a:pPr>
            <a:r>
              <a:rPr lang="en-US" sz="2000" dirty="0"/>
              <a:t>	0101 1011  </a:t>
            </a:r>
            <a:r>
              <a:rPr lang="en-US" sz="2000" dirty="0" smtClean="0"/>
              <a:t>0011</a:t>
            </a:r>
          </a:p>
          <a:p>
            <a:pPr marL="274320" indent="0">
              <a:buClr>
                <a:schemeClr val="tx1"/>
              </a:buClr>
              <a:buSzPct val="100000"/>
              <a:buNone/>
            </a:pPr>
            <a:r>
              <a:rPr lang="en-US" sz="2000" i="1" dirty="0" smtClean="0"/>
              <a:t>We start by adding (mod 2) 1011 to 0101, which gives 1110, to which we add 3=0011 to get 0001 after discarding the overflow bits.  </a:t>
            </a:r>
          </a:p>
          <a:p>
            <a:pPr marL="274320" indent="0">
              <a:buClr>
                <a:schemeClr val="tx1"/>
              </a:buClr>
              <a:buSzPct val="100000"/>
              <a:buNone/>
            </a:pPr>
            <a:r>
              <a:rPr lang="en-US" sz="2000" i="1" dirty="0" smtClean="0"/>
              <a:t>Next 0001 is added (mod 2) to 1011, which gives 1010, to which we add 3 to get 1101.  </a:t>
            </a:r>
          </a:p>
          <a:p>
            <a:pPr marL="274320" indent="0">
              <a:buClr>
                <a:schemeClr val="tx1"/>
              </a:buClr>
              <a:buSzPct val="100000"/>
              <a:buNone/>
            </a:pPr>
            <a:r>
              <a:rPr lang="en-US" sz="2000" i="1" dirty="0" smtClean="0"/>
              <a:t>Finally, 1101 is added (mod 2) to 0011, which gives 1110, to which we add 3 to get 0001.</a:t>
            </a:r>
          </a:p>
          <a:p>
            <a:pPr marL="274320" indent="0">
              <a:buClr>
                <a:schemeClr val="tx1"/>
              </a:buClr>
              <a:buSzPct val="100000"/>
              <a:buNone/>
            </a:pPr>
            <a:r>
              <a:rPr lang="en-US" sz="2000" i="1" dirty="0" smtClean="0"/>
              <a:t>Hence the resulting three cipher blocks are 0001 1101 0001</a:t>
            </a:r>
          </a:p>
        </p:txBody>
      </p:sp>
      <p:sp>
        <p:nvSpPr>
          <p:cNvPr id="5" name="Slide Number Placeholder 4"/>
          <p:cNvSpPr>
            <a:spLocks noGrp="1"/>
          </p:cNvSpPr>
          <p:nvPr>
            <p:ph type="sldNum" sz="quarter" idx="10"/>
          </p:nvPr>
        </p:nvSpPr>
        <p:spPr/>
        <p:txBody>
          <a:bodyPr/>
          <a:lstStyle/>
          <a:p>
            <a:fld id="{0783864D-491B-0D48-9494-9F5AD408C5EE}" type="slidenum">
              <a:rPr lang="en-US" smtClean="0"/>
              <a:pPr/>
              <a:t>51</a:t>
            </a:fld>
            <a:endParaRPr lang="en-US" dirty="0"/>
          </a:p>
        </p:txBody>
      </p:sp>
    </p:spTree>
    <p:extLst>
      <p:ext uri="{BB962C8B-B14F-4D97-AF65-F5344CB8AC3E}">
        <p14:creationId xmlns:p14="http://schemas.microsoft.com/office/powerpoint/2010/main" xmlns="" val="3295194943"/>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p:txBody>
          <a:bodyPr/>
          <a:lstStyle/>
          <a:p>
            <a:pPr marL="587375" indent="-457200">
              <a:buClr>
                <a:schemeClr val="tx1"/>
              </a:buClr>
              <a:buSzPct val="100000"/>
              <a:buFont typeface="+mj-lt"/>
              <a:buAutoNum type="arabicPeriod" startAt="3"/>
            </a:pPr>
            <a:r>
              <a:rPr lang="en-US" sz="2000" dirty="0" smtClean="0"/>
              <a:t>Consider </a:t>
            </a:r>
            <a:r>
              <a:rPr lang="en-US" sz="2000" dirty="0"/>
              <a:t>the </a:t>
            </a:r>
            <a:r>
              <a:rPr lang="en-US" sz="2000" dirty="0" smtClean="0"/>
              <a:t>RSA key pair </a:t>
            </a:r>
            <a:r>
              <a:rPr lang="en-US" sz="2000" dirty="0"/>
              <a:t>(91,5), (91,29). Assume the first is the encryption key and the second is the decryption key. What is the encrypted value of the number 10? (</a:t>
            </a:r>
            <a:r>
              <a:rPr lang="en-US" sz="2000" i="1" dirty="0"/>
              <a:t>Hint</a:t>
            </a:r>
            <a:r>
              <a:rPr lang="en-US" sz="2000" dirty="0"/>
              <a:t>: 10</a:t>
            </a:r>
            <a:r>
              <a:rPr lang="en-US" sz="2000" baseline="30000" dirty="0"/>
              <a:t>2</a:t>
            </a:r>
            <a:r>
              <a:rPr lang="en-US" sz="2000" dirty="0"/>
              <a:t> mod 91=9</a:t>
            </a:r>
            <a:r>
              <a:rPr lang="en-US" sz="2000" dirty="0" smtClean="0"/>
              <a:t>)</a:t>
            </a:r>
            <a:endParaRPr lang="en-US" sz="2000" dirty="0"/>
          </a:p>
        </p:txBody>
      </p:sp>
      <p:sp>
        <p:nvSpPr>
          <p:cNvPr id="5" name="Slide Number Placeholder 4"/>
          <p:cNvSpPr>
            <a:spLocks noGrp="1"/>
          </p:cNvSpPr>
          <p:nvPr>
            <p:ph type="sldNum" sz="quarter" idx="10"/>
          </p:nvPr>
        </p:nvSpPr>
        <p:spPr/>
        <p:txBody>
          <a:bodyPr/>
          <a:lstStyle/>
          <a:p>
            <a:fld id="{0783864D-491B-0D48-9494-9F5AD408C5EE}" type="slidenum">
              <a:rPr lang="en-US" smtClean="0"/>
              <a:pPr/>
              <a:t>52</a:t>
            </a:fld>
            <a:endParaRPr lang="en-US" dirty="0"/>
          </a:p>
        </p:txBody>
      </p:sp>
    </p:spTree>
    <p:extLst>
      <p:ext uri="{BB962C8B-B14F-4D97-AF65-F5344CB8AC3E}">
        <p14:creationId xmlns:p14="http://schemas.microsoft.com/office/powerpoint/2010/main" xmlns="" val="370519950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p:txBody>
          <a:bodyPr/>
          <a:lstStyle/>
          <a:p>
            <a:pPr marL="587375" indent="-457200">
              <a:buClr>
                <a:schemeClr val="tx1"/>
              </a:buClr>
              <a:buSzPct val="100000"/>
              <a:buFont typeface="+mj-lt"/>
              <a:buAutoNum type="arabicPeriod" startAt="3"/>
            </a:pPr>
            <a:r>
              <a:rPr lang="en-US" sz="2000" dirty="0" smtClean="0"/>
              <a:t>Consider </a:t>
            </a:r>
            <a:r>
              <a:rPr lang="en-US" sz="2000" dirty="0"/>
              <a:t>the </a:t>
            </a:r>
            <a:r>
              <a:rPr lang="en-US" sz="2000" dirty="0" smtClean="0"/>
              <a:t>RSA key pair </a:t>
            </a:r>
            <a:r>
              <a:rPr lang="en-US" sz="2000" dirty="0"/>
              <a:t>(91,5), (91,29). Assume the first is the encryption key and the second is the decryption key. What is the encrypted value of the number 10? (</a:t>
            </a:r>
            <a:r>
              <a:rPr lang="en-US" sz="2000" i="1" dirty="0"/>
              <a:t>Hint</a:t>
            </a:r>
            <a:r>
              <a:rPr lang="en-US" sz="2000" dirty="0"/>
              <a:t>: 10</a:t>
            </a:r>
            <a:r>
              <a:rPr lang="en-US" sz="2000" baseline="30000" dirty="0"/>
              <a:t>2</a:t>
            </a:r>
            <a:r>
              <a:rPr lang="en-US" sz="2000" dirty="0"/>
              <a:t> mod 91=9</a:t>
            </a:r>
            <a:r>
              <a:rPr lang="en-US" sz="2000" dirty="0" smtClean="0"/>
              <a:t>)</a:t>
            </a:r>
          </a:p>
          <a:p>
            <a:pPr marL="274320" indent="0">
              <a:buNone/>
            </a:pPr>
            <a:r>
              <a:rPr lang="en-US" sz="2000" i="1" dirty="0" smtClean="0"/>
              <a:t>Recall that given </a:t>
            </a:r>
            <a:r>
              <a:rPr lang="en-US" sz="2000" dirty="0" smtClean="0"/>
              <a:t>(</a:t>
            </a:r>
            <a:r>
              <a:rPr lang="en-US" sz="2000" i="1" dirty="0" err="1" smtClean="0"/>
              <a:t>n</a:t>
            </a:r>
            <a:r>
              <a:rPr lang="en-US" sz="2000" dirty="0" err="1" smtClean="0"/>
              <a:t>,</a:t>
            </a:r>
            <a:r>
              <a:rPr lang="en-US" sz="2000" i="1" dirty="0" err="1" smtClean="0"/>
              <a:t>e</a:t>
            </a:r>
            <a:r>
              <a:rPr lang="en-US" sz="2000" dirty="0" smtClean="0"/>
              <a:t>), (</a:t>
            </a:r>
            <a:r>
              <a:rPr lang="en-US" sz="2000" i="1" dirty="0" err="1" smtClean="0"/>
              <a:t>n</a:t>
            </a:r>
            <a:r>
              <a:rPr lang="en-US" sz="2000" dirty="0" err="1" smtClean="0"/>
              <a:t>,</a:t>
            </a:r>
            <a:r>
              <a:rPr lang="en-US" sz="2000" i="1" dirty="0" err="1" smtClean="0"/>
              <a:t>d</a:t>
            </a:r>
            <a:r>
              <a:rPr lang="en-US" sz="2000" dirty="0" smtClean="0"/>
              <a:t>) </a:t>
            </a:r>
            <a:r>
              <a:rPr lang="en-US" sz="2000" i="1" dirty="0" smtClean="0"/>
              <a:t>and message m</a:t>
            </a:r>
            <a:r>
              <a:rPr lang="en-US" sz="2000" dirty="0" smtClean="0"/>
              <a:t>&lt;</a:t>
            </a:r>
            <a:r>
              <a:rPr lang="en-US" sz="2000" i="1" dirty="0" smtClean="0"/>
              <a:t>n</a:t>
            </a:r>
            <a:endParaRPr lang="en-US" sz="2000" dirty="0" smtClean="0"/>
          </a:p>
          <a:p>
            <a:pPr marL="274320" indent="0">
              <a:buNone/>
            </a:pPr>
            <a:r>
              <a:rPr lang="en-US" sz="2000" i="1" dirty="0" smtClean="0"/>
              <a:t>Encrypt by computing K</a:t>
            </a:r>
            <a:r>
              <a:rPr lang="en-US" sz="2000" i="1" baseline="-25000" dirty="0" smtClean="0"/>
              <a:t>+</a:t>
            </a:r>
            <a:r>
              <a:rPr lang="en-US" sz="2000" dirty="0" smtClean="0"/>
              <a:t>(</a:t>
            </a:r>
            <a:r>
              <a:rPr lang="en-US" sz="2000" i="1" dirty="0" smtClean="0"/>
              <a:t>m</a:t>
            </a:r>
            <a:r>
              <a:rPr lang="en-US" sz="2000" dirty="0" smtClean="0"/>
              <a:t>) = </a:t>
            </a:r>
            <a:r>
              <a:rPr lang="en-US" sz="2000" i="1" dirty="0" smtClean="0">
                <a:solidFill>
                  <a:srgbClr val="000000"/>
                </a:solidFill>
              </a:rPr>
              <a:t>c = m</a:t>
            </a:r>
            <a:r>
              <a:rPr lang="en-US" sz="2000" i="1" baseline="30000" dirty="0" smtClean="0">
                <a:solidFill>
                  <a:srgbClr val="000000"/>
                </a:solidFill>
              </a:rPr>
              <a:t>e</a:t>
            </a:r>
            <a:r>
              <a:rPr lang="en-US" sz="2000" i="1" dirty="0" smtClean="0">
                <a:solidFill>
                  <a:srgbClr val="000000"/>
                </a:solidFill>
              </a:rPr>
              <a:t> </a:t>
            </a:r>
            <a:r>
              <a:rPr lang="en-US" sz="2000" dirty="0" smtClean="0">
                <a:solidFill>
                  <a:srgbClr val="000000"/>
                </a:solidFill>
              </a:rPr>
              <a:t>mod</a:t>
            </a:r>
            <a:r>
              <a:rPr lang="en-US" sz="2000" i="1" dirty="0" smtClean="0">
                <a:solidFill>
                  <a:srgbClr val="000000"/>
                </a:solidFill>
              </a:rPr>
              <a:t> n</a:t>
            </a:r>
          </a:p>
          <a:p>
            <a:pPr marL="274320" indent="0">
              <a:buNone/>
            </a:pPr>
            <a:r>
              <a:rPr lang="en-US" sz="2000" i="1" dirty="0" smtClean="0"/>
              <a:t>Decrypt by computing </a:t>
            </a:r>
            <a:r>
              <a:rPr lang="en-US" sz="2000" i="1" dirty="0" smtClean="0">
                <a:solidFill>
                  <a:srgbClr val="000000"/>
                </a:solidFill>
                <a:ea typeface="ＭＳ Ｐゴシック" charset="-128"/>
              </a:rPr>
              <a:t>K</a:t>
            </a:r>
            <a:r>
              <a:rPr lang="en-US" sz="2000" i="1" baseline="-25000" dirty="0" smtClean="0">
                <a:solidFill>
                  <a:srgbClr val="000000"/>
                </a:solidFill>
                <a:ea typeface="ＭＳ Ｐゴシック" charset="-128"/>
              </a:rPr>
              <a:t>–</a:t>
            </a:r>
            <a:r>
              <a:rPr lang="en-US" sz="2000" dirty="0" smtClean="0"/>
              <a:t>(</a:t>
            </a:r>
            <a:r>
              <a:rPr lang="en-US" sz="2000" i="1" dirty="0" smtClean="0"/>
              <a:t>c</a:t>
            </a:r>
            <a:r>
              <a:rPr lang="en-US" sz="2000" dirty="0" smtClean="0"/>
              <a:t>)</a:t>
            </a:r>
            <a:r>
              <a:rPr lang="en-US" sz="2000" i="1" dirty="0" smtClean="0">
                <a:solidFill>
                  <a:srgbClr val="000000"/>
                </a:solidFill>
              </a:rPr>
              <a:t> = c </a:t>
            </a:r>
            <a:r>
              <a:rPr lang="en-US" sz="2000" i="1" baseline="30000" dirty="0" smtClean="0">
                <a:solidFill>
                  <a:srgbClr val="000000"/>
                </a:solidFill>
              </a:rPr>
              <a:t>d</a:t>
            </a:r>
            <a:r>
              <a:rPr lang="en-US" sz="2000" i="1" dirty="0" smtClean="0">
                <a:solidFill>
                  <a:srgbClr val="000000"/>
                </a:solidFill>
              </a:rPr>
              <a:t> </a:t>
            </a:r>
            <a:r>
              <a:rPr lang="en-US" sz="2000" dirty="0" smtClean="0">
                <a:solidFill>
                  <a:srgbClr val="000000"/>
                </a:solidFill>
              </a:rPr>
              <a:t>mod</a:t>
            </a:r>
            <a:r>
              <a:rPr lang="en-US" sz="2000" i="1" dirty="0" smtClean="0">
                <a:solidFill>
                  <a:srgbClr val="000000"/>
                </a:solidFill>
              </a:rPr>
              <a:t> n = m</a:t>
            </a:r>
          </a:p>
          <a:p>
            <a:pPr marL="274320" indent="0">
              <a:buNone/>
            </a:pPr>
            <a:r>
              <a:rPr lang="en-US" sz="2000" i="1" dirty="0" smtClean="0">
                <a:solidFill>
                  <a:srgbClr val="000000"/>
                </a:solidFill>
              </a:rPr>
              <a:t>So c = 10</a:t>
            </a:r>
            <a:r>
              <a:rPr lang="en-US" sz="2000" i="1" baseline="30000" dirty="0" smtClean="0">
                <a:solidFill>
                  <a:srgbClr val="000000"/>
                </a:solidFill>
              </a:rPr>
              <a:t>5</a:t>
            </a:r>
            <a:r>
              <a:rPr lang="en-US" sz="2000" i="1" dirty="0" smtClean="0">
                <a:solidFill>
                  <a:srgbClr val="000000"/>
                </a:solidFill>
              </a:rPr>
              <a:t> mod 91 = (10</a:t>
            </a:r>
            <a:r>
              <a:rPr lang="en-US" sz="2000" i="1" baseline="30000" dirty="0" smtClean="0">
                <a:solidFill>
                  <a:srgbClr val="000000"/>
                </a:solidFill>
              </a:rPr>
              <a:t>2</a:t>
            </a:r>
            <a:r>
              <a:rPr lang="en-US" sz="2000" i="1" dirty="0" smtClean="0">
                <a:solidFill>
                  <a:srgbClr val="000000"/>
                </a:solidFill>
              </a:rPr>
              <a:t> mod 91)*(10</a:t>
            </a:r>
            <a:r>
              <a:rPr lang="en-US" sz="2000" i="1" baseline="30000" dirty="0" smtClean="0">
                <a:solidFill>
                  <a:srgbClr val="000000"/>
                </a:solidFill>
              </a:rPr>
              <a:t>2</a:t>
            </a:r>
            <a:r>
              <a:rPr lang="en-US" sz="2000" i="1" dirty="0" smtClean="0">
                <a:solidFill>
                  <a:srgbClr val="000000"/>
                </a:solidFill>
              </a:rPr>
              <a:t> mod 91)*10 mod 91</a:t>
            </a:r>
          </a:p>
          <a:p>
            <a:pPr marL="274320" indent="0">
              <a:buNone/>
            </a:pPr>
            <a:r>
              <a:rPr lang="en-US" sz="2000" i="1" dirty="0" smtClean="0">
                <a:solidFill>
                  <a:srgbClr val="000000"/>
                </a:solidFill>
              </a:rPr>
              <a:t>		         = 9*9*10 mod 91 = 810 mod 91 = 82</a:t>
            </a:r>
          </a:p>
          <a:p>
            <a:pPr marL="274320" indent="0">
              <a:buClr>
                <a:schemeClr val="tx1"/>
              </a:buClr>
              <a:buSzPct val="100000"/>
              <a:buNone/>
            </a:pPr>
            <a:endParaRPr lang="en-US" sz="2000" i="1" dirty="0"/>
          </a:p>
        </p:txBody>
      </p:sp>
      <p:sp>
        <p:nvSpPr>
          <p:cNvPr id="5" name="Slide Number Placeholder 4"/>
          <p:cNvSpPr>
            <a:spLocks noGrp="1"/>
          </p:cNvSpPr>
          <p:nvPr>
            <p:ph type="sldNum" sz="quarter" idx="10"/>
          </p:nvPr>
        </p:nvSpPr>
        <p:spPr/>
        <p:txBody>
          <a:bodyPr/>
          <a:lstStyle/>
          <a:p>
            <a:fld id="{0783864D-491B-0D48-9494-9F5AD408C5EE}" type="slidenum">
              <a:rPr lang="en-US" smtClean="0"/>
              <a:pPr/>
              <a:t>53</a:t>
            </a:fld>
            <a:endParaRPr lang="en-US" dirty="0"/>
          </a:p>
        </p:txBody>
      </p:sp>
    </p:spTree>
    <p:extLst>
      <p:ext uri="{BB962C8B-B14F-4D97-AF65-F5344CB8AC3E}">
        <p14:creationId xmlns:p14="http://schemas.microsoft.com/office/powerpoint/2010/main" xmlns="" val="162366419"/>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p:txBody>
          <a:bodyPr/>
          <a:lstStyle/>
          <a:p>
            <a:pPr marL="587375" lvl="0" indent="-457200">
              <a:buClr>
                <a:schemeClr val="tx1"/>
              </a:buClr>
              <a:buSzPct val="100000"/>
              <a:buFont typeface="+mj-lt"/>
              <a:buAutoNum type="arabicPeriod" startAt="4"/>
            </a:pPr>
            <a:r>
              <a:rPr lang="en-US" sz="2000" dirty="0" smtClean="0"/>
              <a:t>Consider  </a:t>
            </a:r>
            <a:r>
              <a:rPr lang="en-US" sz="2000" dirty="0"/>
              <a:t>(31,5), (31,11)</a:t>
            </a:r>
            <a:r>
              <a:rPr lang="en-US" sz="2000" dirty="0" smtClean="0"/>
              <a:t> as a possible RSA key pair. Does it satisfy the requirements for such a key pair (ignore the fact that the values are too small)? Why or why not? What about (77,5), (77,43)? What about (77,7), (77,43)?</a:t>
            </a:r>
          </a:p>
          <a:p>
            <a:pPr marL="365760" lvl="0" indent="0">
              <a:buClr>
                <a:schemeClr val="tx1"/>
              </a:buClr>
              <a:buSzPct val="100000"/>
              <a:buNone/>
            </a:pPr>
            <a:endParaRPr lang="en-US" sz="2000" i="1" dirty="0" smtClean="0"/>
          </a:p>
        </p:txBody>
      </p:sp>
      <p:sp>
        <p:nvSpPr>
          <p:cNvPr id="5" name="Slide Number Placeholder 4"/>
          <p:cNvSpPr>
            <a:spLocks noGrp="1"/>
          </p:cNvSpPr>
          <p:nvPr>
            <p:ph type="sldNum" sz="quarter" idx="10"/>
          </p:nvPr>
        </p:nvSpPr>
        <p:spPr/>
        <p:txBody>
          <a:bodyPr/>
          <a:lstStyle/>
          <a:p>
            <a:fld id="{0783864D-491B-0D48-9494-9F5AD408C5EE}" type="slidenum">
              <a:rPr lang="en-US" smtClean="0"/>
              <a:pPr/>
              <a:t>54</a:t>
            </a:fld>
            <a:endParaRPr lang="en-US" dirty="0"/>
          </a:p>
        </p:txBody>
      </p:sp>
    </p:spTree>
    <p:extLst>
      <p:ext uri="{BB962C8B-B14F-4D97-AF65-F5344CB8AC3E}">
        <p14:creationId xmlns:p14="http://schemas.microsoft.com/office/powerpoint/2010/main" xmlns="" val="15482083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p:txBody>
          <a:bodyPr/>
          <a:lstStyle/>
          <a:p>
            <a:pPr marL="587375" lvl="0" indent="-457200">
              <a:buClr>
                <a:schemeClr val="tx1"/>
              </a:buClr>
              <a:buSzPct val="100000"/>
              <a:buFont typeface="+mj-lt"/>
              <a:buAutoNum type="arabicPeriod" startAt="4"/>
            </a:pPr>
            <a:r>
              <a:rPr lang="en-US" sz="2000" dirty="0" smtClean="0"/>
              <a:t>Consider  </a:t>
            </a:r>
            <a:r>
              <a:rPr lang="en-US" sz="2000" dirty="0"/>
              <a:t>(31,5), (31,11)</a:t>
            </a:r>
            <a:r>
              <a:rPr lang="en-US" sz="2000" dirty="0" smtClean="0"/>
              <a:t> as a possible RSA key pair. Does it satisfy the requirements for such a key pair (ignore the fact that the values are too small)? Why or why not? What about (77,5), (77,43)? What about (77,7), (77,43)?</a:t>
            </a:r>
          </a:p>
          <a:p>
            <a:pPr marL="365760" lvl="0" indent="0">
              <a:buClr>
                <a:schemeClr val="tx1"/>
              </a:buClr>
              <a:buSzPct val="100000"/>
              <a:buNone/>
            </a:pPr>
            <a:r>
              <a:rPr lang="en-US" sz="2000" i="1" dirty="0" smtClean="0"/>
              <a:t>n=31 is a prime number itself, and so cannot be the product of two primes, i.e., be of the form n=</a:t>
            </a:r>
            <a:r>
              <a:rPr lang="en-US" sz="2000" i="1" dirty="0" err="1" smtClean="0"/>
              <a:t>pq</a:t>
            </a:r>
            <a:r>
              <a:rPr lang="en-US" sz="2000" i="1" dirty="0" smtClean="0"/>
              <a:t> with </a:t>
            </a:r>
            <a:r>
              <a:rPr lang="en-US" sz="2000" i="1" dirty="0" err="1" smtClean="0"/>
              <a:t>p,q</a:t>
            </a:r>
            <a:r>
              <a:rPr lang="en-US" sz="2000" i="1" dirty="0" smtClean="0"/>
              <a:t>&gt;1.  Hence (31,5), (31,11) cannot be a possible RSA key pair.</a:t>
            </a:r>
          </a:p>
          <a:p>
            <a:pPr marL="365760" lvl="0" indent="0">
              <a:buClr>
                <a:schemeClr val="tx1"/>
              </a:buClr>
              <a:buSzPct val="100000"/>
              <a:buNone/>
            </a:pPr>
            <a:r>
              <a:rPr lang="en-US" sz="2000" i="1" dirty="0" smtClean="0"/>
              <a:t>n=77=7*11 is the product of two primes, but e =5 &lt;n has a factor in common with (p-1)(q-1)= 60 = 5*3*2, namely 5.  Hence, (77,5), (77,43) is also not a possible RSA key pair.  Note that it is also not possible to find a d value that satisfies 5*d=k*60+1, since any such d is of the form d = 5*k+0.2. </a:t>
            </a:r>
          </a:p>
          <a:p>
            <a:pPr marL="365760" lvl="0" indent="0">
              <a:buClr>
                <a:schemeClr val="tx1"/>
              </a:buClr>
              <a:buSzPct val="100000"/>
              <a:buNone/>
            </a:pPr>
            <a:r>
              <a:rPr lang="en-US" sz="2000" i="1" dirty="0" smtClean="0"/>
              <a:t>(77,7), (77,43) satisfies the conditions that 77=n=</a:t>
            </a:r>
            <a:r>
              <a:rPr lang="en-US" sz="2000" i="1" dirty="0" err="1" smtClean="0"/>
              <a:t>pq</a:t>
            </a:r>
            <a:r>
              <a:rPr lang="en-US" sz="2000" i="1" dirty="0" smtClean="0"/>
              <a:t>=7*11 is the product of two primes and e=7 is relatively prime with (p-1)(q-1)=60.  We also have d = 43 = (5*6*10+1)/7, which satisfies the condition</a:t>
            </a:r>
          </a:p>
          <a:p>
            <a:pPr marL="365760" lvl="0" indent="0">
              <a:buClr>
                <a:schemeClr val="tx1"/>
              </a:buClr>
              <a:buSzPct val="100000"/>
              <a:buNone/>
            </a:pPr>
            <a:r>
              <a:rPr lang="en-US" sz="2000" i="1" dirty="0" smtClean="0"/>
              <a:t>d</a:t>
            </a:r>
            <a:r>
              <a:rPr lang="en-US" sz="2000" dirty="0" smtClean="0"/>
              <a:t> = (</a:t>
            </a:r>
            <a:r>
              <a:rPr lang="en-US" sz="2000" i="1" dirty="0" smtClean="0"/>
              <a:t>k</a:t>
            </a:r>
            <a:r>
              <a:rPr lang="en-US" sz="2000" dirty="0" smtClean="0">
                <a:solidFill>
                  <a:srgbClr val="000000"/>
                </a:solidFill>
                <a:ea typeface="ＭＳ Ｐゴシック" charset="-128"/>
              </a:rPr>
              <a:t>(</a:t>
            </a:r>
            <a:r>
              <a:rPr lang="en-US" sz="2000" i="1" dirty="0" smtClean="0">
                <a:solidFill>
                  <a:srgbClr val="000000"/>
                </a:solidFill>
                <a:ea typeface="ＭＳ Ｐゴシック" charset="-128"/>
              </a:rPr>
              <a:t>p</a:t>
            </a:r>
            <a:r>
              <a:rPr lang="en-US" sz="2000" dirty="0" smtClean="0">
                <a:solidFill>
                  <a:srgbClr val="000000"/>
                </a:solidFill>
                <a:ea typeface="ＭＳ Ｐゴシック" charset="-128"/>
              </a:rPr>
              <a:t>–1)(</a:t>
            </a:r>
            <a:r>
              <a:rPr lang="en-US" sz="2000" i="1" dirty="0" smtClean="0">
                <a:solidFill>
                  <a:srgbClr val="000000"/>
                </a:solidFill>
                <a:ea typeface="ＭＳ Ｐゴシック" charset="-128"/>
              </a:rPr>
              <a:t>q</a:t>
            </a:r>
            <a:r>
              <a:rPr lang="en-US" sz="2000" dirty="0" smtClean="0">
                <a:solidFill>
                  <a:srgbClr val="000000"/>
                </a:solidFill>
                <a:ea typeface="ＭＳ Ｐゴシック" charset="-128"/>
              </a:rPr>
              <a:t>–1)+1)/</a:t>
            </a:r>
            <a:r>
              <a:rPr lang="en-US" sz="2000" i="1" dirty="0" smtClean="0">
                <a:solidFill>
                  <a:srgbClr val="000000"/>
                </a:solidFill>
                <a:ea typeface="ＭＳ Ｐゴシック" charset="-128"/>
              </a:rPr>
              <a:t>e.  Hence (77,7), (77,43) is a valid RSA key pair.</a:t>
            </a:r>
            <a:endParaRPr lang="en-US" sz="2000" i="1" dirty="0" smtClean="0"/>
          </a:p>
        </p:txBody>
      </p:sp>
      <p:sp>
        <p:nvSpPr>
          <p:cNvPr id="5" name="Slide Number Placeholder 4"/>
          <p:cNvSpPr>
            <a:spLocks noGrp="1"/>
          </p:cNvSpPr>
          <p:nvPr>
            <p:ph type="sldNum" sz="quarter" idx="10"/>
          </p:nvPr>
        </p:nvSpPr>
        <p:spPr/>
        <p:txBody>
          <a:bodyPr/>
          <a:lstStyle/>
          <a:p>
            <a:fld id="{0783864D-491B-0D48-9494-9F5AD408C5EE}" type="slidenum">
              <a:rPr lang="en-US" smtClean="0"/>
              <a:pPr/>
              <a:t>55</a:t>
            </a:fld>
            <a:endParaRPr lang="en-US" dirty="0"/>
          </a:p>
        </p:txBody>
      </p:sp>
    </p:spTree>
    <p:extLst>
      <p:ext uri="{BB962C8B-B14F-4D97-AF65-F5344CB8AC3E}">
        <p14:creationId xmlns:p14="http://schemas.microsoft.com/office/powerpoint/2010/main" xmlns="" val="1289048166"/>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p:txBody>
          <a:bodyPr/>
          <a:lstStyle/>
          <a:p>
            <a:pPr marL="587375" lvl="0" indent="-457200">
              <a:buClr>
                <a:schemeClr val="tx1"/>
              </a:buClr>
              <a:buSzPct val="100000"/>
              <a:buFont typeface="+mj-lt"/>
              <a:buAutoNum type="arabicPeriod" startAt="5"/>
            </a:pPr>
            <a:r>
              <a:rPr lang="en-US" sz="2000" dirty="0" smtClean="0"/>
              <a:t>Construct a valid RSA key pair using </a:t>
            </a:r>
            <a:r>
              <a:rPr lang="en-US" sz="2000" i="1" dirty="0" smtClean="0"/>
              <a:t>p</a:t>
            </a:r>
            <a:r>
              <a:rPr lang="en-US" sz="2000" dirty="0" smtClean="0"/>
              <a:t>=11, </a:t>
            </a:r>
            <a:r>
              <a:rPr lang="en-US" sz="2000" i="1" dirty="0" smtClean="0"/>
              <a:t>q</a:t>
            </a:r>
            <a:r>
              <a:rPr lang="en-US" sz="2000" dirty="0" smtClean="0"/>
              <a:t>=13.</a:t>
            </a:r>
          </a:p>
          <a:p>
            <a:pPr marL="274320" lvl="0" indent="0">
              <a:buClr>
                <a:schemeClr val="tx1"/>
              </a:buClr>
              <a:buSzPct val="100000"/>
              <a:buNone/>
            </a:pPr>
            <a:endParaRPr lang="en-US" sz="2000" i="1" dirty="0" smtClean="0"/>
          </a:p>
        </p:txBody>
      </p:sp>
      <p:sp>
        <p:nvSpPr>
          <p:cNvPr id="5" name="Slide Number Placeholder 4"/>
          <p:cNvSpPr>
            <a:spLocks noGrp="1"/>
          </p:cNvSpPr>
          <p:nvPr>
            <p:ph type="sldNum" sz="quarter" idx="10"/>
          </p:nvPr>
        </p:nvSpPr>
        <p:spPr/>
        <p:txBody>
          <a:bodyPr/>
          <a:lstStyle/>
          <a:p>
            <a:fld id="{0783864D-491B-0D48-9494-9F5AD408C5EE}" type="slidenum">
              <a:rPr lang="en-US" smtClean="0"/>
              <a:pPr/>
              <a:t>56</a:t>
            </a:fld>
            <a:endParaRPr lang="en-US" dirty="0"/>
          </a:p>
        </p:txBody>
      </p:sp>
    </p:spTree>
    <p:extLst>
      <p:ext uri="{BB962C8B-B14F-4D97-AF65-F5344CB8AC3E}">
        <p14:creationId xmlns:p14="http://schemas.microsoft.com/office/powerpoint/2010/main" xmlns="" val="176954815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p:txBody>
          <a:bodyPr/>
          <a:lstStyle/>
          <a:p>
            <a:pPr marL="587375" lvl="0" indent="-457200">
              <a:buClr>
                <a:schemeClr val="tx1"/>
              </a:buClr>
              <a:buSzPct val="100000"/>
              <a:buFont typeface="+mj-lt"/>
              <a:buAutoNum type="arabicPeriod" startAt="5"/>
            </a:pPr>
            <a:r>
              <a:rPr lang="en-US" sz="2000" dirty="0" smtClean="0"/>
              <a:t>Construct a valid RSA key pair using </a:t>
            </a:r>
            <a:r>
              <a:rPr lang="en-US" sz="2000" i="1" dirty="0" smtClean="0"/>
              <a:t>p</a:t>
            </a:r>
            <a:r>
              <a:rPr lang="en-US" sz="2000" dirty="0" smtClean="0"/>
              <a:t>=11, </a:t>
            </a:r>
            <a:r>
              <a:rPr lang="en-US" sz="2000" i="1" dirty="0" smtClean="0"/>
              <a:t>q</a:t>
            </a:r>
            <a:r>
              <a:rPr lang="en-US" sz="2000" dirty="0" smtClean="0"/>
              <a:t>=13.</a:t>
            </a:r>
          </a:p>
          <a:p>
            <a:pPr marL="274320" lvl="0" indent="0">
              <a:buClr>
                <a:schemeClr val="tx1"/>
              </a:buClr>
              <a:buSzPct val="100000"/>
              <a:buNone/>
            </a:pPr>
            <a:r>
              <a:rPr lang="en-US" sz="2000" i="1" dirty="0" smtClean="0"/>
              <a:t>We have n = 143, and (p-1)(q-1) = 10*12 = 120 =2*2*2*3*5.</a:t>
            </a:r>
          </a:p>
          <a:p>
            <a:pPr marL="274320" lvl="0" indent="0">
              <a:buClr>
                <a:schemeClr val="tx1"/>
              </a:buClr>
              <a:buSzPct val="100000"/>
              <a:buNone/>
            </a:pPr>
            <a:r>
              <a:rPr lang="en-US" sz="2000" i="1" dirty="0" smtClean="0"/>
              <a:t>We can, therefore, choose e = 7*11 = 77.</a:t>
            </a:r>
          </a:p>
          <a:p>
            <a:pPr marL="274320" lvl="0" indent="0">
              <a:buClr>
                <a:schemeClr val="tx1"/>
              </a:buClr>
              <a:buSzPct val="100000"/>
              <a:buNone/>
            </a:pPr>
            <a:r>
              <a:rPr lang="en-US" sz="2000" i="1" dirty="0" smtClean="0"/>
              <a:t>Next, we need to pick d so that d</a:t>
            </a:r>
            <a:r>
              <a:rPr lang="en-US" sz="2000" dirty="0" smtClean="0"/>
              <a:t> = (</a:t>
            </a:r>
            <a:r>
              <a:rPr lang="en-US" sz="2000" i="1" dirty="0" smtClean="0"/>
              <a:t>k</a:t>
            </a:r>
            <a:r>
              <a:rPr lang="en-US" sz="2000" dirty="0" smtClean="0">
                <a:solidFill>
                  <a:srgbClr val="000000"/>
                </a:solidFill>
                <a:ea typeface="ＭＳ Ｐゴシック" charset="-128"/>
              </a:rPr>
              <a:t>(</a:t>
            </a:r>
            <a:r>
              <a:rPr lang="en-US" sz="2000" i="1" dirty="0" smtClean="0">
                <a:solidFill>
                  <a:srgbClr val="000000"/>
                </a:solidFill>
                <a:ea typeface="ＭＳ Ｐゴシック" charset="-128"/>
              </a:rPr>
              <a:t>p</a:t>
            </a:r>
            <a:r>
              <a:rPr lang="en-US" sz="2000" dirty="0" smtClean="0">
                <a:solidFill>
                  <a:srgbClr val="000000"/>
                </a:solidFill>
                <a:ea typeface="ＭＳ Ｐゴシック" charset="-128"/>
              </a:rPr>
              <a:t>–1)(</a:t>
            </a:r>
            <a:r>
              <a:rPr lang="en-US" sz="2000" i="1" dirty="0" smtClean="0">
                <a:solidFill>
                  <a:srgbClr val="000000"/>
                </a:solidFill>
                <a:ea typeface="ＭＳ Ｐゴシック" charset="-128"/>
              </a:rPr>
              <a:t>q</a:t>
            </a:r>
            <a:r>
              <a:rPr lang="en-US" sz="2000" dirty="0" smtClean="0">
                <a:solidFill>
                  <a:srgbClr val="000000"/>
                </a:solidFill>
                <a:ea typeface="ＭＳ Ｐゴシック" charset="-128"/>
              </a:rPr>
              <a:t>–1)+1)/</a:t>
            </a:r>
            <a:r>
              <a:rPr lang="en-US" sz="2000" i="1" dirty="0" smtClean="0">
                <a:solidFill>
                  <a:srgbClr val="000000"/>
                </a:solidFill>
                <a:ea typeface="ＭＳ Ｐゴシック" charset="-128"/>
              </a:rPr>
              <a:t>e = (k*120+1)/77 for some value of k.  A value of k = 34 yields d = (34*120+1)/77 = 53.</a:t>
            </a:r>
          </a:p>
          <a:p>
            <a:pPr marL="274320" lvl="0" indent="0">
              <a:buClr>
                <a:schemeClr val="tx1"/>
              </a:buClr>
              <a:buSzPct val="100000"/>
              <a:buNone/>
            </a:pPr>
            <a:endParaRPr lang="en-US" sz="2000" i="1" dirty="0" smtClean="0">
              <a:solidFill>
                <a:srgbClr val="000000"/>
              </a:solidFill>
              <a:ea typeface="ＭＳ Ｐゴシック" charset="-128"/>
            </a:endParaRPr>
          </a:p>
          <a:p>
            <a:pPr marL="274320" lvl="0" indent="0">
              <a:buClr>
                <a:schemeClr val="tx1"/>
              </a:buClr>
              <a:buSzPct val="100000"/>
              <a:buNone/>
            </a:pPr>
            <a:r>
              <a:rPr lang="en-US" sz="2000" i="1" dirty="0" smtClean="0">
                <a:solidFill>
                  <a:srgbClr val="000000"/>
                </a:solidFill>
                <a:ea typeface="ＭＳ Ｐゴシック" charset="-128"/>
              </a:rPr>
              <a:t>Hence, (143,77), (143,53) is a valid RSA key pair.</a:t>
            </a:r>
            <a:endParaRPr lang="en-US" sz="2000" i="1" dirty="0" smtClean="0"/>
          </a:p>
        </p:txBody>
      </p:sp>
      <p:sp>
        <p:nvSpPr>
          <p:cNvPr id="5" name="Slide Number Placeholder 4"/>
          <p:cNvSpPr>
            <a:spLocks noGrp="1"/>
          </p:cNvSpPr>
          <p:nvPr>
            <p:ph type="sldNum" sz="quarter" idx="10"/>
          </p:nvPr>
        </p:nvSpPr>
        <p:spPr/>
        <p:txBody>
          <a:bodyPr/>
          <a:lstStyle/>
          <a:p>
            <a:fld id="{0783864D-491B-0D48-9494-9F5AD408C5EE}" type="slidenum">
              <a:rPr lang="en-US" smtClean="0"/>
              <a:pPr/>
              <a:t>57</a:t>
            </a:fld>
            <a:endParaRPr lang="en-US" dirty="0"/>
          </a:p>
        </p:txBody>
      </p:sp>
    </p:spTree>
    <p:extLst>
      <p:ext uri="{BB962C8B-B14F-4D97-AF65-F5344CB8AC3E}">
        <p14:creationId xmlns:p14="http://schemas.microsoft.com/office/powerpoint/2010/main" xmlns="" val="3702418710"/>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p:txBody>
          <a:bodyPr/>
          <a:lstStyle/>
          <a:p>
            <a:pPr marL="587375" indent="-457200">
              <a:buClr>
                <a:schemeClr val="tx1"/>
              </a:buClr>
              <a:buSzPct val="100000"/>
              <a:buFont typeface="+mj-lt"/>
              <a:buAutoNum type="arabicPeriod" startAt="6"/>
            </a:pPr>
            <a:r>
              <a:rPr lang="en-US" sz="2000" dirty="0" smtClean="0"/>
              <a:t>Suppose that we distributed public keys by simply posting them on the internet on a public web site. Users would then retrieve keys using their web browser and http. Why is this not an acceptable solution to the key distribution problem? How might you change it to make it workable? How does this compare to the approach that uses certificate authorities?</a:t>
            </a:r>
          </a:p>
        </p:txBody>
      </p:sp>
      <p:sp>
        <p:nvSpPr>
          <p:cNvPr id="5" name="Slide Number Placeholder 4"/>
          <p:cNvSpPr>
            <a:spLocks noGrp="1"/>
          </p:cNvSpPr>
          <p:nvPr>
            <p:ph type="sldNum" sz="quarter" idx="10"/>
          </p:nvPr>
        </p:nvSpPr>
        <p:spPr/>
        <p:txBody>
          <a:bodyPr/>
          <a:lstStyle/>
          <a:p>
            <a:fld id="{0783864D-491B-0D48-9494-9F5AD408C5EE}" type="slidenum">
              <a:rPr lang="en-US" smtClean="0"/>
              <a:pPr/>
              <a:t>58</a:t>
            </a:fld>
            <a:endParaRPr lang="en-US" dirty="0"/>
          </a:p>
        </p:txBody>
      </p:sp>
    </p:spTree>
    <p:extLst>
      <p:ext uri="{BB962C8B-B14F-4D97-AF65-F5344CB8AC3E}">
        <p14:creationId xmlns:p14="http://schemas.microsoft.com/office/powerpoint/2010/main" xmlns="" val="12397423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6" name="Content Placeholder 5"/>
          <p:cNvSpPr>
            <a:spLocks noGrp="1"/>
          </p:cNvSpPr>
          <p:nvPr>
            <p:ph idx="1"/>
          </p:nvPr>
        </p:nvSpPr>
        <p:spPr/>
        <p:txBody>
          <a:bodyPr/>
          <a:lstStyle/>
          <a:p>
            <a:pPr marL="587375" indent="-457200">
              <a:buClr>
                <a:schemeClr val="tx1"/>
              </a:buClr>
              <a:buSzPct val="100000"/>
              <a:buFont typeface="+mj-lt"/>
              <a:buAutoNum type="arabicPeriod" startAt="6"/>
            </a:pPr>
            <a:r>
              <a:rPr lang="en-US" sz="2000" dirty="0" smtClean="0"/>
              <a:t>Suppose that we distributed public keys by simply posting them on the internet on a public web site. Users would then retrieve keys using their web browser and http. Why is this not an acceptable solution to the key distribution problem? How might you change it to make it workable? How does this compare to the approach that uses certificate authorities?</a:t>
            </a:r>
          </a:p>
          <a:p>
            <a:pPr marL="274320" indent="0">
              <a:buClr>
                <a:schemeClr val="tx1"/>
              </a:buClr>
              <a:buSzPct val="100000"/>
              <a:buNone/>
            </a:pPr>
            <a:r>
              <a:rPr lang="en-US" sz="2000" i="1" dirty="0" smtClean="0"/>
              <a:t>Posting a key on the Internet does not address the issue of certifying the association of an entity’s identity with the key.</a:t>
            </a:r>
          </a:p>
          <a:p>
            <a:pPr marL="274320" indent="0">
              <a:buClr>
                <a:schemeClr val="tx1"/>
              </a:buClr>
              <a:buSzPct val="100000"/>
              <a:buNone/>
            </a:pPr>
            <a:r>
              <a:rPr lang="en-US" sz="2000" i="1" dirty="0" smtClean="0"/>
              <a:t>Addressing this issue would require that the hosting company of the public web site on which keys are posted, perform an identity verification step of the stated identity of the entity posting the key.  This is in a sense similar to the verification step that is required from any Certification Authority.</a:t>
            </a:r>
            <a:endParaRPr lang="en-US" sz="2000" i="1" dirty="0"/>
          </a:p>
        </p:txBody>
      </p:sp>
      <p:sp>
        <p:nvSpPr>
          <p:cNvPr id="5" name="Slide Number Placeholder 4"/>
          <p:cNvSpPr>
            <a:spLocks noGrp="1"/>
          </p:cNvSpPr>
          <p:nvPr>
            <p:ph type="sldNum" sz="quarter" idx="10"/>
          </p:nvPr>
        </p:nvSpPr>
        <p:spPr/>
        <p:txBody>
          <a:bodyPr/>
          <a:lstStyle/>
          <a:p>
            <a:fld id="{0783864D-491B-0D48-9494-9F5AD408C5EE}" type="slidenum">
              <a:rPr lang="en-US" smtClean="0"/>
              <a:pPr/>
              <a:t>59</a:t>
            </a:fld>
            <a:endParaRPr lang="en-US" dirty="0"/>
          </a:p>
        </p:txBody>
      </p:sp>
    </p:spTree>
    <p:extLst>
      <p:ext uri="{BB962C8B-B14F-4D97-AF65-F5344CB8AC3E}">
        <p14:creationId xmlns:p14="http://schemas.microsoft.com/office/powerpoint/2010/main" xmlns="" val="351922735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88083" y="724306"/>
            <a:ext cx="8549640" cy="820010"/>
          </a:xfrm>
        </p:spPr>
        <p:txBody>
          <a:bodyPr/>
          <a:lstStyle/>
          <a:p>
            <a:r>
              <a:rPr lang="en-US" dirty="0">
                <a:latin typeface="+mn-lt"/>
              </a:rPr>
              <a:t>Simple </a:t>
            </a:r>
            <a:r>
              <a:rPr lang="en-US" dirty="0" smtClean="0">
                <a:latin typeface="+mn-lt"/>
              </a:rPr>
              <a:t>Encryption Scheme</a:t>
            </a:r>
            <a:endParaRPr lang="en-US" dirty="0">
              <a:latin typeface="+mn-lt"/>
            </a:endParaRPr>
          </a:p>
        </p:txBody>
      </p:sp>
      <p:sp>
        <p:nvSpPr>
          <p:cNvPr id="38915" name="Rectangle 3"/>
          <p:cNvSpPr>
            <a:spLocks noGrp="1" noChangeArrowheads="1"/>
          </p:cNvSpPr>
          <p:nvPr>
            <p:ph type="body" idx="4294967295"/>
          </p:nvPr>
        </p:nvSpPr>
        <p:spPr>
          <a:xfrm>
            <a:off x="93254" y="1983682"/>
            <a:ext cx="9459436" cy="5636317"/>
          </a:xfrm>
        </p:spPr>
        <p:txBody>
          <a:bodyPr/>
          <a:lstStyle/>
          <a:p>
            <a:r>
              <a:rPr lang="en-US" i="1" dirty="0" smtClean="0">
                <a:solidFill>
                  <a:srgbClr val="000000"/>
                </a:solidFill>
              </a:rPr>
              <a:t>Substitution cipher</a:t>
            </a:r>
          </a:p>
          <a:p>
            <a:pPr lvl="1"/>
            <a:r>
              <a:rPr lang="en-US" dirty="0" smtClean="0"/>
              <a:t>substituting </a:t>
            </a:r>
            <a:r>
              <a:rPr lang="en-US" dirty="0"/>
              <a:t>one thing for another</a:t>
            </a:r>
          </a:p>
          <a:p>
            <a:pPr lvl="1"/>
            <a:r>
              <a:rPr lang="en-US" dirty="0" smtClean="0"/>
              <a:t>Mono-alphabetic </a:t>
            </a:r>
            <a:r>
              <a:rPr lang="en-US" dirty="0"/>
              <a:t>cipher: substitute one letter for </a:t>
            </a:r>
            <a:r>
              <a:rPr lang="en-US" dirty="0" smtClean="0"/>
              <a:t>another</a:t>
            </a:r>
          </a:p>
          <a:p>
            <a:pPr marL="130175" indent="0">
              <a:buNone/>
            </a:pPr>
            <a:endParaRPr lang="en-US" dirty="0"/>
          </a:p>
          <a:p>
            <a:pPr marL="130175" indent="0">
              <a:buNone/>
            </a:pPr>
            <a:r>
              <a:rPr lang="en-US" sz="2400" dirty="0" smtClean="0"/>
              <a:t>	  plaintext</a:t>
            </a:r>
            <a:r>
              <a:rPr lang="en-US" sz="2400" dirty="0"/>
              <a:t>:  </a:t>
            </a:r>
            <a:r>
              <a:rPr lang="en-US" sz="2400" dirty="0" err="1" smtClean="0">
                <a:latin typeface="Courier"/>
                <a:cs typeface="Courier"/>
              </a:rPr>
              <a:t>abcdefghijklmnopqrstuvwxyz</a:t>
            </a:r>
            <a:endParaRPr lang="en-US" sz="2400" dirty="0" smtClean="0">
              <a:latin typeface="Courier"/>
              <a:cs typeface="Courier"/>
            </a:endParaRPr>
          </a:p>
          <a:p>
            <a:pPr marL="130175" indent="0">
              <a:buNone/>
            </a:pPr>
            <a:endParaRPr lang="en-US" sz="2400" dirty="0">
              <a:latin typeface="Courier"/>
              <a:cs typeface="Courier"/>
            </a:endParaRPr>
          </a:p>
          <a:p>
            <a:pPr marL="130175" indent="0">
              <a:buNone/>
            </a:pPr>
            <a:r>
              <a:rPr lang="en-US" sz="2400" dirty="0" smtClean="0">
                <a:latin typeface="Courier"/>
                <a:cs typeface="Courier"/>
              </a:rPr>
              <a:t>	</a:t>
            </a:r>
            <a:r>
              <a:rPr lang="en-US" sz="2400" dirty="0" err="1"/>
              <a:t>ciphertext</a:t>
            </a:r>
            <a:r>
              <a:rPr lang="en-US" sz="2400" dirty="0"/>
              <a:t>:  </a:t>
            </a:r>
            <a:r>
              <a:rPr lang="en-US" sz="2400" dirty="0" err="1" smtClean="0">
                <a:latin typeface="Courier"/>
                <a:cs typeface="Courier"/>
              </a:rPr>
              <a:t>mnbvcxzasdfghjklpoiuytrewq</a:t>
            </a:r>
            <a:endParaRPr lang="en-US" sz="2400" dirty="0" smtClean="0">
              <a:latin typeface="Courier"/>
              <a:cs typeface="Courier"/>
            </a:endParaRPr>
          </a:p>
          <a:p>
            <a:pPr marL="130175" indent="0">
              <a:buNone/>
            </a:pPr>
            <a:endParaRPr lang="en-US" sz="2400" dirty="0">
              <a:latin typeface="Courier"/>
              <a:cs typeface="Courier"/>
            </a:endParaRPr>
          </a:p>
          <a:p>
            <a:pPr marL="130175" indent="0">
              <a:buNone/>
            </a:pPr>
            <a:r>
              <a:rPr lang="en-US" sz="2400" dirty="0" smtClean="0">
                <a:latin typeface="Courier"/>
                <a:cs typeface="Courier"/>
              </a:rPr>
              <a:t>	 </a:t>
            </a:r>
            <a:r>
              <a:rPr lang="en-US" sz="2400" dirty="0" smtClean="0"/>
              <a:t>plaintext:  </a:t>
            </a:r>
            <a:r>
              <a:rPr lang="en-US" sz="2400" dirty="0" smtClean="0">
                <a:latin typeface="Courier"/>
                <a:cs typeface="Courier"/>
              </a:rPr>
              <a:t>bob</a:t>
            </a:r>
            <a:r>
              <a:rPr lang="en-US" sz="2400" dirty="0">
                <a:latin typeface="Courier"/>
                <a:cs typeface="Courier"/>
              </a:rPr>
              <a:t>. </a:t>
            </a:r>
            <a:r>
              <a:rPr lang="en-US" sz="2400" dirty="0" err="1">
                <a:latin typeface="Courier"/>
                <a:cs typeface="Courier"/>
              </a:rPr>
              <a:t>i</a:t>
            </a:r>
            <a:r>
              <a:rPr lang="en-US" sz="2400" dirty="0">
                <a:latin typeface="Courier"/>
                <a:cs typeface="Courier"/>
              </a:rPr>
              <a:t> love you. </a:t>
            </a:r>
            <a:r>
              <a:rPr lang="en-US" sz="2400" dirty="0" err="1" smtClean="0">
                <a:latin typeface="Courier"/>
                <a:cs typeface="Courier"/>
              </a:rPr>
              <a:t>alice</a:t>
            </a:r>
            <a:endParaRPr lang="en-US" sz="2400" dirty="0" smtClean="0">
              <a:latin typeface="Courier"/>
              <a:cs typeface="Courier"/>
            </a:endParaRPr>
          </a:p>
          <a:p>
            <a:pPr marL="130175" indent="0">
              <a:buNone/>
            </a:pPr>
            <a:r>
              <a:rPr lang="en-US" sz="2400" dirty="0">
                <a:latin typeface="Courier"/>
                <a:cs typeface="Courier"/>
              </a:rPr>
              <a:t>	</a:t>
            </a:r>
            <a:r>
              <a:rPr lang="en-US" sz="2400" dirty="0" err="1" smtClean="0"/>
              <a:t>ciphertext</a:t>
            </a:r>
            <a:r>
              <a:rPr lang="en-US" sz="2400" dirty="0" smtClean="0"/>
              <a:t>:</a:t>
            </a:r>
            <a:r>
              <a:rPr lang="en-US" sz="2400" dirty="0" smtClean="0">
                <a:latin typeface="Courier"/>
                <a:cs typeface="Courier"/>
              </a:rPr>
              <a:t> </a:t>
            </a:r>
            <a:r>
              <a:rPr lang="en-US" sz="2400" dirty="0" err="1" smtClean="0">
                <a:latin typeface="Courier"/>
                <a:cs typeface="Courier"/>
              </a:rPr>
              <a:t>nkn</a:t>
            </a:r>
            <a:r>
              <a:rPr lang="en-US" sz="2400" dirty="0">
                <a:latin typeface="Courier"/>
                <a:cs typeface="Courier"/>
              </a:rPr>
              <a:t>. s </a:t>
            </a:r>
            <a:r>
              <a:rPr lang="en-US" sz="2400" dirty="0" err="1">
                <a:latin typeface="Courier"/>
                <a:cs typeface="Courier"/>
              </a:rPr>
              <a:t>gktc</a:t>
            </a:r>
            <a:r>
              <a:rPr lang="en-US" sz="2400" dirty="0">
                <a:latin typeface="Courier"/>
                <a:cs typeface="Courier"/>
              </a:rPr>
              <a:t> </a:t>
            </a:r>
            <a:r>
              <a:rPr lang="en-US" sz="2400" dirty="0" err="1">
                <a:latin typeface="Courier"/>
                <a:cs typeface="Courier"/>
              </a:rPr>
              <a:t>wky</a:t>
            </a:r>
            <a:r>
              <a:rPr lang="en-US" sz="2400" dirty="0">
                <a:latin typeface="Courier"/>
                <a:cs typeface="Courier"/>
              </a:rPr>
              <a:t>. </a:t>
            </a:r>
            <a:r>
              <a:rPr lang="en-US" sz="2400" dirty="0" err="1" smtClean="0">
                <a:latin typeface="Courier"/>
                <a:cs typeface="Courier"/>
              </a:rPr>
              <a:t>mgsbc</a:t>
            </a:r>
            <a:endParaRPr lang="en-US" sz="2400" dirty="0" smtClean="0">
              <a:latin typeface="Courier"/>
              <a:cs typeface="Courier"/>
            </a:endParaRPr>
          </a:p>
          <a:p>
            <a:pPr marL="130175" indent="0">
              <a:buNone/>
            </a:pPr>
            <a:endParaRPr lang="en-US" sz="2400" dirty="0" smtClean="0">
              <a:latin typeface="Courier"/>
              <a:cs typeface="Courier"/>
            </a:endParaRPr>
          </a:p>
          <a:p>
            <a:pPr marL="742950" indent="0">
              <a:buNone/>
            </a:pPr>
            <a:r>
              <a:rPr lang="en-US" sz="2400" i="1" dirty="0" smtClean="0">
                <a:solidFill>
                  <a:srgbClr val="000000"/>
                </a:solidFill>
              </a:rPr>
              <a:t>Encryption </a:t>
            </a:r>
            <a:r>
              <a:rPr lang="en-US" sz="2400" i="1" dirty="0">
                <a:solidFill>
                  <a:srgbClr val="000000"/>
                </a:solidFill>
              </a:rPr>
              <a:t>key</a:t>
            </a:r>
            <a:r>
              <a:rPr lang="en-US" sz="2400" dirty="0">
                <a:solidFill>
                  <a:srgbClr val="000000"/>
                </a:solidFill>
              </a:rPr>
              <a:t>:</a:t>
            </a:r>
            <a:r>
              <a:rPr lang="en-US" sz="2400" i="1" dirty="0">
                <a:solidFill>
                  <a:srgbClr val="000000"/>
                </a:solidFill>
              </a:rPr>
              <a:t> </a:t>
            </a:r>
            <a:r>
              <a:rPr lang="en-US" sz="2400" dirty="0">
                <a:solidFill>
                  <a:srgbClr val="000000"/>
                </a:solidFill>
              </a:rPr>
              <a:t>mapping from set of 26 letters to set of 26 </a:t>
            </a:r>
            <a:r>
              <a:rPr lang="en-US" sz="2400" dirty="0" smtClean="0">
                <a:solidFill>
                  <a:srgbClr val="000000"/>
                </a:solidFill>
              </a:rPr>
              <a:t>letters (26! Possible mappings to choose from)</a:t>
            </a:r>
            <a:endParaRPr lang="en-US" sz="2400" dirty="0">
              <a:solidFill>
                <a:srgbClr val="000000"/>
              </a:solidFill>
            </a:endParaRPr>
          </a:p>
          <a:p>
            <a:pPr marL="130175" indent="0">
              <a:buNone/>
            </a:pPr>
            <a:endParaRPr lang="en-US" sz="2400" dirty="0">
              <a:latin typeface="Courier"/>
              <a:cs typeface="Courier"/>
            </a:endParaRPr>
          </a:p>
          <a:p>
            <a:pPr marL="130175" indent="0">
              <a:buNone/>
            </a:pPr>
            <a:endParaRPr lang="en-US" sz="2400" dirty="0">
              <a:latin typeface="Courier"/>
              <a:cs typeface="Courier"/>
            </a:endParaRPr>
          </a:p>
          <a:p>
            <a:pPr marL="130175" indent="0">
              <a:buNone/>
            </a:pPr>
            <a:endParaRPr lang="en-US" sz="2400" dirty="0">
              <a:latin typeface="Courier"/>
              <a:cs typeface="Courier"/>
            </a:endParaRPr>
          </a:p>
          <a:p>
            <a:pPr marL="130175" indent="0">
              <a:buNone/>
            </a:pPr>
            <a:endParaRPr lang="en-US" sz="2400" dirty="0">
              <a:latin typeface="Courier"/>
              <a:cs typeface="Courier"/>
            </a:endParaRPr>
          </a:p>
          <a:p>
            <a:pPr marL="130175" indent="0">
              <a:buNone/>
            </a:pPr>
            <a:endParaRPr lang="en-US" dirty="0"/>
          </a:p>
        </p:txBody>
      </p:sp>
      <p:pic>
        <p:nvPicPr>
          <p:cNvPr id="38925" name="Picture 25" descr="BS00768_[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flipV="1">
            <a:off x="238832" y="6945150"/>
            <a:ext cx="511651" cy="2734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fld id="{0783864D-491B-0D48-9494-9F5AD408C5EE}" type="slidenum">
              <a:rPr lang="en-US" smtClean="0"/>
              <a:pPr/>
              <a:t>6</a:t>
            </a:fld>
            <a:endParaRPr lang="en-US" dirty="0"/>
          </a:p>
        </p:txBody>
      </p:sp>
      <p:grpSp>
        <p:nvGrpSpPr>
          <p:cNvPr id="4" name="Group 3"/>
          <p:cNvGrpSpPr/>
          <p:nvPr/>
        </p:nvGrpSpPr>
        <p:grpSpPr>
          <a:xfrm>
            <a:off x="3751094" y="4168857"/>
            <a:ext cx="2002220" cy="586608"/>
            <a:chOff x="3751094" y="4168857"/>
            <a:chExt cx="2002220" cy="586608"/>
          </a:xfrm>
        </p:grpSpPr>
        <p:sp>
          <p:nvSpPr>
            <p:cNvPr id="14" name="Line 6"/>
            <p:cNvSpPr>
              <a:spLocks noChangeShapeType="1"/>
            </p:cNvSpPr>
            <p:nvPr/>
          </p:nvSpPr>
          <p:spPr bwMode="auto">
            <a:xfrm>
              <a:off x="3751094" y="4195925"/>
              <a:ext cx="0" cy="559540"/>
            </a:xfrm>
            <a:prstGeom prst="line">
              <a:avLst/>
            </a:prstGeom>
            <a:noFill/>
            <a:ln w="19050">
              <a:solidFill>
                <a:srgbClr val="000000"/>
              </a:solidFill>
              <a:round/>
              <a:headEnd type="none"/>
              <a:tailEnd type="arrow" w="med" len="med"/>
            </a:ln>
            <a:extLst>
              <a:ext uri="{909E8E84-426E-40dd-AFC4-6F175D3DCCD1}">
                <a14:hiddenFill xmlns:a14="http://schemas.microsoft.com/office/drawing/2010/main" xmlns="">
                  <a:noFill/>
                </a14:hiddenFill>
              </a:ext>
            </a:extLst>
          </p:spPr>
          <p:txBody>
            <a:bodyPr wrap="none" lIns="101882" tIns="50941" rIns="101882" bIns="50941" anchor="ctr"/>
            <a:lstStyle/>
            <a:p>
              <a:pPr algn="l"/>
              <a:endParaRPr lang="en-US">
                <a:latin typeface="+mn-lt"/>
              </a:endParaRPr>
            </a:p>
          </p:txBody>
        </p:sp>
        <p:sp>
          <p:nvSpPr>
            <p:cNvPr id="15" name="Line 6"/>
            <p:cNvSpPr>
              <a:spLocks noChangeShapeType="1"/>
            </p:cNvSpPr>
            <p:nvPr/>
          </p:nvSpPr>
          <p:spPr bwMode="auto">
            <a:xfrm>
              <a:off x="5753314" y="4168857"/>
              <a:ext cx="0" cy="559540"/>
            </a:xfrm>
            <a:prstGeom prst="line">
              <a:avLst/>
            </a:prstGeom>
            <a:noFill/>
            <a:ln w="19050">
              <a:solidFill>
                <a:srgbClr val="000000"/>
              </a:solidFill>
              <a:round/>
              <a:headEnd type="none"/>
              <a:tailEnd type="arrow" w="med" len="med"/>
            </a:ln>
            <a:extLst>
              <a:ext uri="{909E8E84-426E-40dd-AFC4-6F175D3DCCD1}">
                <a14:hiddenFill xmlns:a14="http://schemas.microsoft.com/office/drawing/2010/main" xmlns="">
                  <a:noFill/>
                </a14:hiddenFill>
              </a:ext>
            </a:extLst>
          </p:spPr>
          <p:txBody>
            <a:bodyPr wrap="none" lIns="101882" tIns="50941" rIns="101882" bIns="50941" anchor="ctr"/>
            <a:lstStyle/>
            <a:p>
              <a:pPr algn="l"/>
              <a:endParaRPr lang="en-US">
                <a:latin typeface="+mn-lt"/>
              </a:endParaRPr>
            </a:p>
          </p:txBody>
        </p:sp>
      </p:grpSp>
    </p:spTree>
    <p:extLst>
      <p:ext uri="{BB962C8B-B14F-4D97-AF65-F5344CB8AC3E}">
        <p14:creationId xmlns:p14="http://schemas.microsoft.com/office/powerpoint/2010/main" xmlns="" val="3324569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a:latin typeface="+mn-lt"/>
              </a:rPr>
              <a:t>Breaking an </a:t>
            </a:r>
            <a:r>
              <a:rPr lang="en-US" dirty="0" smtClean="0">
                <a:latin typeface="+mn-lt"/>
              </a:rPr>
              <a:t>Encryption Scheme</a:t>
            </a:r>
            <a:endParaRPr lang="en-US" dirty="0">
              <a:latin typeface="+mn-lt"/>
            </a:endParaRPr>
          </a:p>
        </p:txBody>
      </p:sp>
      <p:sp>
        <p:nvSpPr>
          <p:cNvPr id="36867" name="Rectangle 3"/>
          <p:cNvSpPr>
            <a:spLocks noGrp="1" noChangeArrowheads="1"/>
          </p:cNvSpPr>
          <p:nvPr>
            <p:ph idx="1"/>
          </p:nvPr>
        </p:nvSpPr>
        <p:spPr/>
        <p:txBody>
          <a:bodyPr/>
          <a:lstStyle/>
          <a:p>
            <a:r>
              <a:rPr lang="en-US" sz="2600" dirty="0" smtClean="0">
                <a:solidFill>
                  <a:srgbClr val="000000"/>
                </a:solidFill>
              </a:rPr>
              <a:t>Cipher</a:t>
            </a:r>
            <a:r>
              <a:rPr lang="en-US" sz="2600" dirty="0">
                <a:solidFill>
                  <a:srgbClr val="000000"/>
                </a:solidFill>
              </a:rPr>
              <a:t>-text only </a:t>
            </a:r>
            <a:r>
              <a:rPr lang="en-US" sz="2600" dirty="0" smtClean="0">
                <a:solidFill>
                  <a:srgbClr val="000000"/>
                </a:solidFill>
              </a:rPr>
              <a:t>attack</a:t>
            </a:r>
          </a:p>
          <a:p>
            <a:pPr lvl="1"/>
            <a:r>
              <a:rPr lang="en-US" sz="2200" dirty="0" smtClean="0">
                <a:solidFill>
                  <a:srgbClr val="000000"/>
                </a:solidFill>
              </a:rPr>
              <a:t>Trudy just has </a:t>
            </a:r>
            <a:r>
              <a:rPr lang="en-US" sz="2200" dirty="0" err="1">
                <a:solidFill>
                  <a:srgbClr val="000000"/>
                </a:solidFill>
              </a:rPr>
              <a:t>ciphertext</a:t>
            </a:r>
            <a:r>
              <a:rPr lang="en-US" sz="2200" dirty="0">
                <a:solidFill>
                  <a:srgbClr val="000000"/>
                </a:solidFill>
              </a:rPr>
              <a:t> she can analyze</a:t>
            </a:r>
          </a:p>
          <a:p>
            <a:pPr lvl="1"/>
            <a:r>
              <a:rPr lang="en-US" sz="2300" dirty="0">
                <a:solidFill>
                  <a:srgbClr val="000000"/>
                </a:solidFill>
              </a:rPr>
              <a:t>two approaches:</a:t>
            </a:r>
          </a:p>
          <a:p>
            <a:pPr lvl="2"/>
            <a:r>
              <a:rPr lang="en-US" sz="2000" dirty="0">
                <a:solidFill>
                  <a:srgbClr val="000000"/>
                </a:solidFill>
              </a:rPr>
              <a:t>brute force: search through all keys </a:t>
            </a:r>
          </a:p>
          <a:p>
            <a:pPr lvl="2"/>
            <a:r>
              <a:rPr lang="en-US" sz="2000" dirty="0">
                <a:solidFill>
                  <a:srgbClr val="000000"/>
                </a:solidFill>
              </a:rPr>
              <a:t>statistical </a:t>
            </a:r>
            <a:r>
              <a:rPr lang="en-US" sz="2000" dirty="0" smtClean="0">
                <a:solidFill>
                  <a:srgbClr val="000000"/>
                </a:solidFill>
              </a:rPr>
              <a:t>analysis – </a:t>
            </a:r>
            <a:r>
              <a:rPr lang="en-US" sz="2000" i="1" dirty="0" smtClean="0">
                <a:solidFill>
                  <a:srgbClr val="000000"/>
                </a:solidFill>
              </a:rPr>
              <a:t>e.g.,</a:t>
            </a:r>
            <a:r>
              <a:rPr lang="en-US" sz="2000" dirty="0" smtClean="0">
                <a:solidFill>
                  <a:srgbClr val="000000"/>
                </a:solidFill>
              </a:rPr>
              <a:t> using fact that ‘e’ is most common letter</a:t>
            </a:r>
          </a:p>
          <a:p>
            <a:r>
              <a:rPr lang="en-US" dirty="0" smtClean="0">
                <a:solidFill>
                  <a:srgbClr val="000000"/>
                </a:solidFill>
              </a:rPr>
              <a:t>Known</a:t>
            </a:r>
            <a:r>
              <a:rPr lang="en-US" dirty="0">
                <a:solidFill>
                  <a:srgbClr val="000000"/>
                </a:solidFill>
              </a:rPr>
              <a:t>-plaintext </a:t>
            </a:r>
            <a:r>
              <a:rPr lang="en-US" dirty="0" smtClean="0">
                <a:solidFill>
                  <a:srgbClr val="000000"/>
                </a:solidFill>
              </a:rPr>
              <a:t>attack</a:t>
            </a:r>
          </a:p>
          <a:p>
            <a:pPr lvl="1"/>
            <a:r>
              <a:rPr lang="en-US" dirty="0" smtClean="0">
                <a:solidFill>
                  <a:srgbClr val="000000"/>
                </a:solidFill>
              </a:rPr>
              <a:t>Trudy </a:t>
            </a:r>
            <a:r>
              <a:rPr lang="en-US" dirty="0">
                <a:solidFill>
                  <a:srgbClr val="000000"/>
                </a:solidFill>
              </a:rPr>
              <a:t>has </a:t>
            </a:r>
            <a:r>
              <a:rPr lang="en-US" dirty="0" smtClean="0">
                <a:solidFill>
                  <a:srgbClr val="000000"/>
                </a:solidFill>
              </a:rPr>
              <a:t>at least some plaintext </a:t>
            </a:r>
            <a:r>
              <a:rPr lang="en-US" dirty="0">
                <a:solidFill>
                  <a:srgbClr val="000000"/>
                </a:solidFill>
              </a:rPr>
              <a:t>corresponding to </a:t>
            </a:r>
            <a:r>
              <a:rPr lang="en-US" dirty="0" err="1">
                <a:solidFill>
                  <a:srgbClr val="000000"/>
                </a:solidFill>
              </a:rPr>
              <a:t>ciphertext</a:t>
            </a:r>
            <a:endParaRPr lang="en-US" dirty="0">
              <a:solidFill>
                <a:srgbClr val="000000"/>
              </a:solidFill>
            </a:endParaRPr>
          </a:p>
          <a:p>
            <a:pPr lvl="1"/>
            <a:r>
              <a:rPr lang="en-US" i="1" dirty="0">
                <a:solidFill>
                  <a:srgbClr val="000000"/>
                </a:solidFill>
              </a:rPr>
              <a:t>e.g., </a:t>
            </a:r>
            <a:r>
              <a:rPr lang="en-US" dirty="0">
                <a:solidFill>
                  <a:srgbClr val="000000"/>
                </a:solidFill>
              </a:rPr>
              <a:t>in </a:t>
            </a:r>
            <a:r>
              <a:rPr lang="en-US" dirty="0" smtClean="0">
                <a:solidFill>
                  <a:srgbClr val="000000"/>
                </a:solidFill>
              </a:rPr>
              <a:t>mono-alphabetic </a:t>
            </a:r>
            <a:r>
              <a:rPr lang="en-US" dirty="0">
                <a:solidFill>
                  <a:srgbClr val="000000"/>
                </a:solidFill>
              </a:rPr>
              <a:t>cipher, Trudy determines pairings for </a:t>
            </a:r>
            <a:r>
              <a:rPr lang="en-US" dirty="0" err="1">
                <a:solidFill>
                  <a:srgbClr val="000000"/>
                </a:solidFill>
              </a:rPr>
              <a:t>a,l,i,c,e,b,o</a:t>
            </a:r>
            <a:r>
              <a:rPr lang="en-US" dirty="0">
                <a:solidFill>
                  <a:srgbClr val="000000"/>
                </a:solidFill>
              </a:rPr>
              <a:t>,</a:t>
            </a:r>
          </a:p>
          <a:p>
            <a:r>
              <a:rPr lang="en-US" dirty="0" smtClean="0">
                <a:solidFill>
                  <a:srgbClr val="000000"/>
                </a:solidFill>
              </a:rPr>
              <a:t>Chosen</a:t>
            </a:r>
            <a:r>
              <a:rPr lang="en-US" dirty="0">
                <a:solidFill>
                  <a:srgbClr val="000000"/>
                </a:solidFill>
              </a:rPr>
              <a:t>-plaintext </a:t>
            </a:r>
            <a:r>
              <a:rPr lang="en-US" dirty="0" smtClean="0">
                <a:solidFill>
                  <a:srgbClr val="000000"/>
                </a:solidFill>
              </a:rPr>
              <a:t>attack</a:t>
            </a:r>
          </a:p>
          <a:p>
            <a:pPr lvl="1"/>
            <a:r>
              <a:rPr lang="en-US" dirty="0" smtClean="0">
                <a:solidFill>
                  <a:srgbClr val="000000"/>
                </a:solidFill>
              </a:rPr>
              <a:t>Trudy </a:t>
            </a:r>
            <a:r>
              <a:rPr lang="en-US" dirty="0">
                <a:solidFill>
                  <a:srgbClr val="000000"/>
                </a:solidFill>
              </a:rPr>
              <a:t>can get </a:t>
            </a:r>
            <a:r>
              <a:rPr lang="en-US" dirty="0" err="1">
                <a:solidFill>
                  <a:srgbClr val="000000"/>
                </a:solidFill>
              </a:rPr>
              <a:t>ciphertext</a:t>
            </a:r>
            <a:r>
              <a:rPr lang="en-US" dirty="0">
                <a:solidFill>
                  <a:srgbClr val="000000"/>
                </a:solidFill>
              </a:rPr>
              <a:t> for chosen </a:t>
            </a:r>
            <a:r>
              <a:rPr lang="en-US" dirty="0" smtClean="0">
                <a:solidFill>
                  <a:srgbClr val="000000"/>
                </a:solidFill>
              </a:rPr>
              <a:t>plaintext</a:t>
            </a:r>
          </a:p>
          <a:p>
            <a:r>
              <a:rPr lang="en-US" dirty="0" smtClean="0">
                <a:solidFill>
                  <a:srgbClr val="000000"/>
                </a:solidFill>
              </a:rPr>
              <a:t>Ideally, an encryption scheme should be resistant to even a chosen-plaintext attack</a:t>
            </a:r>
            <a:endParaRPr lang="en-US" dirty="0">
              <a:solidFill>
                <a:srgbClr val="000000"/>
              </a:solidFill>
            </a:endParaRPr>
          </a:p>
          <a:p>
            <a:pPr marL="130175" indent="0">
              <a:buNone/>
            </a:pPr>
            <a:endParaRPr lang="en-US" sz="2600" dirty="0"/>
          </a:p>
        </p:txBody>
      </p:sp>
      <p:sp>
        <p:nvSpPr>
          <p:cNvPr id="2" name="Slide Number Placeholder 1"/>
          <p:cNvSpPr>
            <a:spLocks noGrp="1"/>
          </p:cNvSpPr>
          <p:nvPr>
            <p:ph type="sldNum" sz="quarter" idx="10"/>
          </p:nvPr>
        </p:nvSpPr>
        <p:spPr/>
        <p:txBody>
          <a:bodyPr/>
          <a:lstStyle/>
          <a:p>
            <a:fld id="{0783864D-491B-0D48-9494-9F5AD408C5EE}"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88083" y="724306"/>
            <a:ext cx="8549640" cy="820010"/>
          </a:xfrm>
        </p:spPr>
        <p:txBody>
          <a:bodyPr/>
          <a:lstStyle/>
          <a:p>
            <a:r>
              <a:rPr lang="en-US" dirty="0" smtClean="0">
                <a:latin typeface="+mn-lt"/>
              </a:rPr>
              <a:t>Block Cipher Encryption – (1)</a:t>
            </a:r>
            <a:endParaRPr lang="en-US" dirty="0">
              <a:latin typeface="+mn-lt"/>
            </a:endParaRPr>
          </a:p>
        </p:txBody>
      </p:sp>
      <p:sp>
        <p:nvSpPr>
          <p:cNvPr id="38915" name="Rectangle 3"/>
          <p:cNvSpPr>
            <a:spLocks noGrp="1" noChangeArrowheads="1"/>
          </p:cNvSpPr>
          <p:nvPr>
            <p:ph type="body" idx="4294967295"/>
          </p:nvPr>
        </p:nvSpPr>
        <p:spPr>
          <a:xfrm>
            <a:off x="93254" y="1540370"/>
            <a:ext cx="9784276" cy="6079630"/>
          </a:xfrm>
        </p:spPr>
        <p:txBody>
          <a:bodyPr/>
          <a:lstStyle/>
          <a:p>
            <a:r>
              <a:rPr lang="en-US" i="1" u="sng" dirty="0" smtClean="0">
                <a:solidFill>
                  <a:srgbClr val="000000"/>
                </a:solidFill>
              </a:rPr>
              <a:t>Transposition</a:t>
            </a:r>
            <a:r>
              <a:rPr lang="en-US" i="1" dirty="0" smtClean="0">
                <a:solidFill>
                  <a:srgbClr val="000000"/>
                </a:solidFill>
              </a:rPr>
              <a:t> block cipher</a:t>
            </a:r>
          </a:p>
          <a:p>
            <a:pPr lvl="1"/>
            <a:r>
              <a:rPr lang="en-US" dirty="0" smtClean="0"/>
              <a:t>Changing the order of the input</a:t>
            </a:r>
            <a:endParaRPr lang="en-US" dirty="0"/>
          </a:p>
          <a:p>
            <a:pPr lvl="1"/>
            <a:r>
              <a:rPr lang="en-US" dirty="0"/>
              <a:t>a</a:t>
            </a:r>
            <a:r>
              <a:rPr lang="en-US" dirty="0" smtClean="0"/>
              <a:t>.k.a. a scrambler</a:t>
            </a:r>
          </a:p>
          <a:p>
            <a:pPr marL="130175" indent="0">
              <a:buNone/>
            </a:pPr>
            <a:endParaRPr lang="en-US" sz="1800" dirty="0" smtClean="0"/>
          </a:p>
          <a:p>
            <a:pPr marL="130175" indent="0">
              <a:buNone/>
            </a:pPr>
            <a:r>
              <a:rPr lang="en-US" sz="2400" dirty="0" smtClean="0"/>
              <a:t>	                </a:t>
            </a:r>
            <a:r>
              <a:rPr lang="en-US" sz="1800" dirty="0" smtClean="0"/>
              <a:t> </a:t>
            </a:r>
            <a:r>
              <a:rPr lang="en-US" sz="2400" dirty="0" smtClean="0"/>
              <a:t>3-bit block:  </a:t>
            </a:r>
            <a:r>
              <a:rPr lang="en-US" sz="2400" dirty="0" smtClean="0">
                <a:cs typeface="Courier"/>
              </a:rPr>
              <a:t>1  2  3</a:t>
            </a:r>
          </a:p>
          <a:p>
            <a:pPr marL="130175" indent="0">
              <a:buNone/>
            </a:pPr>
            <a:endParaRPr lang="en-US" sz="2400" dirty="0">
              <a:latin typeface="Courier"/>
              <a:cs typeface="Courier"/>
            </a:endParaRPr>
          </a:p>
          <a:p>
            <a:pPr marL="130175" indent="0">
              <a:buNone/>
            </a:pPr>
            <a:r>
              <a:rPr lang="en-US" sz="2400" dirty="0" smtClean="0">
                <a:latin typeface="Courier"/>
                <a:cs typeface="Courier"/>
              </a:rPr>
              <a:t>	</a:t>
            </a:r>
            <a:r>
              <a:rPr lang="en-US" sz="2400" dirty="0" smtClean="0"/>
              <a:t>3-bit transposed block:  2  3  1</a:t>
            </a:r>
            <a:endParaRPr lang="en-US" sz="2400" dirty="0">
              <a:latin typeface="Courier"/>
              <a:cs typeface="Courier"/>
            </a:endParaRPr>
          </a:p>
          <a:p>
            <a:pPr marL="130175" indent="0">
              <a:buNone/>
            </a:pPr>
            <a:r>
              <a:rPr lang="en-US" sz="2400" dirty="0">
                <a:latin typeface="Courier"/>
                <a:cs typeface="Courier"/>
              </a:rPr>
              <a:t> </a:t>
            </a:r>
            <a:r>
              <a:rPr lang="en-US" sz="2400" dirty="0" smtClean="0">
                <a:latin typeface="Courier"/>
                <a:cs typeface="Courier"/>
              </a:rPr>
              <a:t>        </a:t>
            </a:r>
            <a:r>
              <a:rPr lang="en-US" sz="2400" dirty="0" smtClean="0"/>
              <a:t>input:   </a:t>
            </a:r>
            <a:r>
              <a:rPr lang="en-US" sz="2400" dirty="0" smtClean="0">
                <a:latin typeface="Courier"/>
                <a:cs typeface="Courier"/>
              </a:rPr>
              <a:t>011 110 001 010 000</a:t>
            </a:r>
          </a:p>
          <a:p>
            <a:pPr marL="130175" indent="0">
              <a:buNone/>
            </a:pPr>
            <a:r>
              <a:rPr lang="en-US" sz="2400" dirty="0" smtClean="0"/>
              <a:t>        </a:t>
            </a:r>
            <a:r>
              <a:rPr lang="en-US" sz="2400" dirty="0" err="1" smtClean="0"/>
              <a:t>ciphertext</a:t>
            </a:r>
            <a:r>
              <a:rPr lang="en-US" sz="2400" dirty="0" smtClean="0"/>
              <a:t>: </a:t>
            </a:r>
            <a:r>
              <a:rPr lang="en-US" sz="2400" dirty="0" smtClean="0">
                <a:latin typeface="Courier"/>
                <a:cs typeface="Courier"/>
              </a:rPr>
              <a:t> 110 101 010 100 000</a:t>
            </a:r>
          </a:p>
          <a:p>
            <a:pPr marL="130175" indent="0">
              <a:buNone/>
            </a:pPr>
            <a:endParaRPr lang="en-US" sz="1400" dirty="0" smtClean="0">
              <a:latin typeface="Courier"/>
              <a:cs typeface="Courier"/>
            </a:endParaRPr>
          </a:p>
          <a:p>
            <a:pPr marL="742950" indent="0">
              <a:buNone/>
            </a:pPr>
            <a:r>
              <a:rPr lang="en-US" sz="2400" i="1" dirty="0" smtClean="0">
                <a:solidFill>
                  <a:srgbClr val="000000"/>
                </a:solidFill>
              </a:rPr>
              <a:t>Encryption </a:t>
            </a:r>
            <a:r>
              <a:rPr lang="en-US" sz="2400" i="1" dirty="0">
                <a:solidFill>
                  <a:srgbClr val="000000"/>
                </a:solidFill>
              </a:rPr>
              <a:t>key</a:t>
            </a:r>
            <a:r>
              <a:rPr lang="en-US" sz="2400" dirty="0">
                <a:solidFill>
                  <a:srgbClr val="000000"/>
                </a:solidFill>
              </a:rPr>
              <a:t>:</a:t>
            </a:r>
            <a:r>
              <a:rPr lang="en-US" sz="2400" i="1" dirty="0">
                <a:solidFill>
                  <a:srgbClr val="000000"/>
                </a:solidFill>
              </a:rPr>
              <a:t> </a:t>
            </a:r>
            <a:r>
              <a:rPr lang="en-US" sz="2400" dirty="0" smtClean="0">
                <a:solidFill>
                  <a:srgbClr val="000000"/>
                </a:solidFill>
              </a:rPr>
              <a:t>permutation of </a:t>
            </a:r>
            <a:r>
              <a:rPr lang="en-US" sz="2400" i="1" dirty="0" smtClean="0">
                <a:solidFill>
                  <a:srgbClr val="000000"/>
                </a:solidFill>
              </a:rPr>
              <a:t>k</a:t>
            </a:r>
            <a:r>
              <a:rPr lang="en-US" sz="2400" dirty="0" smtClean="0">
                <a:solidFill>
                  <a:srgbClr val="000000"/>
                </a:solidFill>
              </a:rPr>
              <a:t>-bit blocks (</a:t>
            </a:r>
            <a:r>
              <a:rPr lang="en-US" sz="2400" i="1" dirty="0" smtClean="0">
                <a:solidFill>
                  <a:srgbClr val="000000"/>
                </a:solidFill>
              </a:rPr>
              <a:t>k</a:t>
            </a:r>
            <a:r>
              <a:rPr lang="en-US" sz="2400" dirty="0" smtClean="0">
                <a:solidFill>
                  <a:srgbClr val="000000"/>
                </a:solidFill>
              </a:rPr>
              <a:t>!=6 distinct permutations for </a:t>
            </a:r>
            <a:r>
              <a:rPr lang="en-US" sz="2400" i="1" dirty="0" smtClean="0">
                <a:solidFill>
                  <a:srgbClr val="000000"/>
                </a:solidFill>
              </a:rPr>
              <a:t>k</a:t>
            </a:r>
            <a:r>
              <a:rPr lang="en-US" sz="2400" dirty="0" smtClean="0">
                <a:solidFill>
                  <a:srgbClr val="000000"/>
                </a:solidFill>
              </a:rPr>
              <a:t>=3, </a:t>
            </a:r>
            <a:r>
              <a:rPr lang="en-US" sz="2400" i="1" dirty="0" smtClean="0">
                <a:solidFill>
                  <a:srgbClr val="000000"/>
                </a:solidFill>
              </a:rPr>
              <a:t>i.e., </a:t>
            </a:r>
            <a:r>
              <a:rPr lang="en-US" sz="2400" dirty="0" smtClean="0">
                <a:solidFill>
                  <a:srgbClr val="000000"/>
                </a:solidFill>
              </a:rPr>
              <a:t>key of size </a:t>
            </a:r>
            <a:r>
              <a:rPr lang="en-US" sz="2400" dirty="0" smtClean="0">
                <a:solidFill>
                  <a:srgbClr val="000000"/>
                </a:solidFill>
                <a:sym typeface="Symbol"/>
              </a:rPr>
              <a:t></a:t>
            </a:r>
            <a:r>
              <a:rPr lang="en-US" sz="2400" dirty="0" smtClean="0">
                <a:solidFill>
                  <a:srgbClr val="000000"/>
                </a:solidFill>
              </a:rPr>
              <a:t>log</a:t>
            </a:r>
            <a:r>
              <a:rPr lang="en-US" sz="2400" baseline="-25000" dirty="0" smtClean="0">
                <a:solidFill>
                  <a:srgbClr val="000000"/>
                </a:solidFill>
              </a:rPr>
              <a:t>2</a:t>
            </a:r>
            <a:r>
              <a:rPr lang="en-US" sz="2400" dirty="0" smtClean="0">
                <a:solidFill>
                  <a:srgbClr val="000000"/>
                </a:solidFill>
              </a:rPr>
              <a:t> </a:t>
            </a:r>
            <a:r>
              <a:rPr lang="en-US" sz="2400" i="1" dirty="0" smtClean="0">
                <a:solidFill>
                  <a:srgbClr val="000000"/>
                </a:solidFill>
              </a:rPr>
              <a:t>k</a:t>
            </a:r>
            <a:r>
              <a:rPr lang="en-US" sz="2400" dirty="0" smtClean="0">
                <a:solidFill>
                  <a:srgbClr val="000000"/>
                </a:solidFill>
              </a:rPr>
              <a:t>!</a:t>
            </a:r>
            <a:r>
              <a:rPr lang="en-US" sz="2400" dirty="0" smtClean="0">
                <a:solidFill>
                  <a:srgbClr val="000000"/>
                </a:solidFill>
                <a:sym typeface="Symbol"/>
              </a:rPr>
              <a:t></a:t>
            </a:r>
            <a:r>
              <a:rPr lang="en-US" sz="2400" dirty="0" smtClean="0">
                <a:solidFill>
                  <a:srgbClr val="000000"/>
                </a:solidFill>
              </a:rPr>
              <a:t> or </a:t>
            </a:r>
            <a:r>
              <a:rPr lang="en-US" sz="2400" dirty="0" smtClean="0">
                <a:solidFill>
                  <a:srgbClr val="000000"/>
                </a:solidFill>
                <a:sym typeface="Symbol"/>
              </a:rPr>
              <a:t></a:t>
            </a:r>
            <a:r>
              <a:rPr lang="en-US" sz="2400" dirty="0" smtClean="0">
                <a:solidFill>
                  <a:srgbClr val="000000"/>
                </a:solidFill>
              </a:rPr>
              <a:t>log</a:t>
            </a:r>
            <a:r>
              <a:rPr lang="en-US" sz="2400" baseline="-25000" dirty="0" smtClean="0">
                <a:solidFill>
                  <a:srgbClr val="000000"/>
                </a:solidFill>
              </a:rPr>
              <a:t>2</a:t>
            </a:r>
            <a:r>
              <a:rPr lang="en-US" sz="2400" dirty="0" smtClean="0">
                <a:solidFill>
                  <a:srgbClr val="000000"/>
                </a:solidFill>
              </a:rPr>
              <a:t> </a:t>
            </a:r>
            <a:r>
              <a:rPr lang="en-US" sz="2400" i="1" dirty="0" smtClean="0">
                <a:solidFill>
                  <a:srgbClr val="000000"/>
                </a:solidFill>
              </a:rPr>
              <a:t>3</a:t>
            </a:r>
            <a:r>
              <a:rPr lang="en-US" sz="2400" dirty="0" smtClean="0">
                <a:solidFill>
                  <a:srgbClr val="000000"/>
                </a:solidFill>
              </a:rPr>
              <a:t>!</a:t>
            </a:r>
            <a:r>
              <a:rPr lang="en-US" sz="2400" dirty="0" smtClean="0">
                <a:solidFill>
                  <a:srgbClr val="000000"/>
                </a:solidFill>
                <a:sym typeface="Symbol"/>
              </a:rPr>
              <a:t></a:t>
            </a:r>
            <a:r>
              <a:rPr lang="en-US" sz="2400" dirty="0" smtClean="0">
                <a:solidFill>
                  <a:srgbClr val="000000"/>
                </a:solidFill>
              </a:rPr>
              <a:t> = 3 bits)</a:t>
            </a:r>
          </a:p>
          <a:p>
            <a:pPr marL="742950" indent="0">
              <a:buNone/>
            </a:pPr>
            <a:r>
              <a:rPr lang="en-US" sz="2400" dirty="0" smtClean="0">
                <a:solidFill>
                  <a:srgbClr val="000000"/>
                </a:solidFill>
              </a:rPr>
              <a:t>Why 3 bits? What do we use the 3 bits to identify?</a:t>
            </a:r>
            <a:endParaRPr lang="en-US" sz="2400" dirty="0">
              <a:solidFill>
                <a:srgbClr val="000000"/>
              </a:solidFill>
            </a:endParaRPr>
          </a:p>
          <a:p>
            <a:pPr marL="130175" indent="0">
              <a:buNone/>
            </a:pPr>
            <a:endParaRPr lang="en-US" sz="2400" dirty="0">
              <a:latin typeface="Courier"/>
              <a:cs typeface="Courier"/>
            </a:endParaRPr>
          </a:p>
          <a:p>
            <a:pPr marL="130175" indent="0">
              <a:buNone/>
            </a:pPr>
            <a:endParaRPr lang="en-US" sz="2400" dirty="0">
              <a:latin typeface="Courier"/>
              <a:cs typeface="Courier"/>
            </a:endParaRPr>
          </a:p>
          <a:p>
            <a:pPr marL="130175" indent="0">
              <a:buNone/>
            </a:pPr>
            <a:endParaRPr lang="en-US" sz="2400" dirty="0">
              <a:latin typeface="Courier"/>
              <a:cs typeface="Courier"/>
            </a:endParaRPr>
          </a:p>
          <a:p>
            <a:pPr marL="130175" indent="0">
              <a:buNone/>
            </a:pPr>
            <a:endParaRPr lang="en-US" sz="2400" dirty="0">
              <a:latin typeface="Courier"/>
              <a:cs typeface="Courier"/>
            </a:endParaRPr>
          </a:p>
          <a:p>
            <a:pPr marL="130175" indent="0">
              <a:buNone/>
            </a:pPr>
            <a:endParaRPr lang="en-US" dirty="0"/>
          </a:p>
        </p:txBody>
      </p:sp>
      <p:pic>
        <p:nvPicPr>
          <p:cNvPr id="38925" name="Picture 25" descr="BS00768_[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flipV="1">
            <a:off x="238832" y="6514240"/>
            <a:ext cx="511651" cy="2734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fld id="{0783864D-491B-0D48-9494-9F5AD408C5EE}" type="slidenum">
              <a:rPr lang="en-US" smtClean="0"/>
              <a:pPr/>
              <a:t>8</a:t>
            </a:fld>
            <a:endParaRPr lang="en-US" dirty="0"/>
          </a:p>
        </p:txBody>
      </p:sp>
      <p:cxnSp>
        <p:nvCxnSpPr>
          <p:cNvPr id="5" name="Straight Arrow Connector 4"/>
          <p:cNvCxnSpPr/>
          <p:nvPr/>
        </p:nvCxnSpPr>
        <p:spPr bwMode="auto">
          <a:xfrm>
            <a:off x="5118538" y="3530504"/>
            <a:ext cx="746234" cy="5780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 name="Straight Arrow Connector 6"/>
          <p:cNvCxnSpPr/>
          <p:nvPr/>
        </p:nvCxnSpPr>
        <p:spPr bwMode="auto">
          <a:xfrm flipH="1">
            <a:off x="5118538" y="3530504"/>
            <a:ext cx="373117" cy="5780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 name="Straight Arrow Connector 10"/>
          <p:cNvCxnSpPr/>
          <p:nvPr/>
        </p:nvCxnSpPr>
        <p:spPr bwMode="auto">
          <a:xfrm flipH="1">
            <a:off x="5491655" y="3530504"/>
            <a:ext cx="373117" cy="57806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xmlns="" val="3505281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88083" y="724306"/>
            <a:ext cx="8549640" cy="820010"/>
          </a:xfrm>
        </p:spPr>
        <p:txBody>
          <a:bodyPr/>
          <a:lstStyle/>
          <a:p>
            <a:r>
              <a:rPr lang="en-US" dirty="0" smtClean="0">
                <a:latin typeface="+mn-lt"/>
              </a:rPr>
              <a:t>Block Cipher Encryption – (2)</a:t>
            </a:r>
            <a:endParaRPr lang="en-US" dirty="0">
              <a:latin typeface="+mn-lt"/>
            </a:endParaRPr>
          </a:p>
        </p:txBody>
      </p:sp>
      <p:sp>
        <p:nvSpPr>
          <p:cNvPr id="38915" name="Rectangle 3"/>
          <p:cNvSpPr>
            <a:spLocks noGrp="1" noChangeArrowheads="1"/>
          </p:cNvSpPr>
          <p:nvPr>
            <p:ph type="body" idx="4294967295"/>
          </p:nvPr>
        </p:nvSpPr>
        <p:spPr>
          <a:xfrm>
            <a:off x="0" y="1490989"/>
            <a:ext cx="10058399" cy="6281411"/>
          </a:xfrm>
        </p:spPr>
        <p:txBody>
          <a:bodyPr/>
          <a:lstStyle/>
          <a:p>
            <a:r>
              <a:rPr lang="en-US" i="1" u="sng" dirty="0" smtClean="0">
                <a:solidFill>
                  <a:srgbClr val="000000"/>
                </a:solidFill>
              </a:rPr>
              <a:t>Substitution</a:t>
            </a:r>
            <a:r>
              <a:rPr lang="en-US" i="1" dirty="0" smtClean="0">
                <a:solidFill>
                  <a:srgbClr val="000000"/>
                </a:solidFill>
              </a:rPr>
              <a:t> block cipher</a:t>
            </a:r>
          </a:p>
          <a:p>
            <a:pPr lvl="1"/>
            <a:r>
              <a:rPr lang="en-US" dirty="0" smtClean="0"/>
              <a:t>Maps a </a:t>
            </a:r>
            <a:r>
              <a:rPr lang="en-US" i="1" dirty="0" smtClean="0"/>
              <a:t>k</a:t>
            </a:r>
            <a:r>
              <a:rPr lang="en-US" dirty="0" smtClean="0"/>
              <a:t>-bit block to another uniquely distinct </a:t>
            </a:r>
            <a:r>
              <a:rPr lang="en-US" i="1" dirty="0" smtClean="0"/>
              <a:t>k</a:t>
            </a:r>
            <a:r>
              <a:rPr lang="en-US" dirty="0" smtClean="0"/>
              <a:t>-bit block</a:t>
            </a:r>
          </a:p>
          <a:p>
            <a:pPr lvl="1"/>
            <a:r>
              <a:rPr lang="en-US" i="1" dirty="0" smtClean="0"/>
              <a:t>k</a:t>
            </a:r>
            <a:r>
              <a:rPr lang="en-US" dirty="0" smtClean="0"/>
              <a:t>-bit block input is one out of 2</a:t>
            </a:r>
            <a:r>
              <a:rPr lang="en-US" i="1" baseline="30000" dirty="0" smtClean="0"/>
              <a:t>k</a:t>
            </a:r>
            <a:r>
              <a:rPr lang="en-US" dirty="0" smtClean="0"/>
              <a:t> possible input</a:t>
            </a:r>
          </a:p>
          <a:p>
            <a:pPr lvl="1"/>
            <a:r>
              <a:rPr lang="en-US" dirty="0" smtClean="0"/>
              <a:t>Substitution applies permutation to all possible 2</a:t>
            </a:r>
            <a:r>
              <a:rPr lang="en-US" i="1" baseline="30000" dirty="0" smtClean="0"/>
              <a:t>k</a:t>
            </a:r>
            <a:r>
              <a:rPr lang="en-US" dirty="0" smtClean="0"/>
              <a:t> inputs</a:t>
            </a:r>
          </a:p>
          <a:p>
            <a:pPr marL="130175" indent="0">
              <a:buNone/>
            </a:pPr>
            <a:r>
              <a:rPr lang="en-US" sz="2400" dirty="0" smtClean="0"/>
              <a:t>	                </a:t>
            </a:r>
            <a:r>
              <a:rPr lang="en-US" sz="1800" dirty="0" smtClean="0"/>
              <a:t> </a:t>
            </a:r>
            <a:r>
              <a:rPr lang="en-US" sz="2400" dirty="0" smtClean="0"/>
              <a:t> </a:t>
            </a:r>
            <a:endParaRPr lang="en-US" sz="2400" dirty="0" smtClean="0">
              <a:cs typeface="Courier"/>
            </a:endParaRPr>
          </a:p>
          <a:p>
            <a:pPr marL="130175" indent="0">
              <a:buNone/>
            </a:pPr>
            <a:r>
              <a:rPr lang="en-US" sz="2400" dirty="0" smtClean="0"/>
              <a:t>       input</a:t>
            </a:r>
            <a:r>
              <a:rPr lang="en-US" sz="2400" dirty="0"/>
              <a:t>:  </a:t>
            </a:r>
            <a:r>
              <a:rPr lang="en-US" sz="2400" dirty="0">
                <a:latin typeface="Courier"/>
                <a:cs typeface="Courier"/>
              </a:rPr>
              <a:t>011 110 001 010 000</a:t>
            </a:r>
          </a:p>
          <a:p>
            <a:pPr marL="130175" indent="0">
              <a:buNone/>
            </a:pPr>
            <a:endParaRPr lang="en-US" sz="2400" dirty="0" smtClean="0">
              <a:latin typeface="Courier"/>
              <a:cs typeface="Courier"/>
            </a:endParaRPr>
          </a:p>
          <a:p>
            <a:pPr marL="130175" indent="0">
              <a:buNone/>
            </a:pPr>
            <a:endParaRPr lang="en-US" sz="2400" dirty="0" smtClean="0"/>
          </a:p>
          <a:p>
            <a:pPr marL="130175" indent="0">
              <a:buNone/>
            </a:pPr>
            <a:endParaRPr lang="en-US" sz="2400" dirty="0"/>
          </a:p>
          <a:p>
            <a:pPr marL="130175" indent="0">
              <a:buNone/>
            </a:pPr>
            <a:r>
              <a:rPr lang="en-US" sz="2400" dirty="0" err="1" smtClean="0"/>
              <a:t>ciphertext</a:t>
            </a:r>
            <a:r>
              <a:rPr lang="en-US" sz="2400" dirty="0" smtClean="0"/>
              <a:t>: </a:t>
            </a:r>
            <a:r>
              <a:rPr lang="en-US" sz="2400" dirty="0" smtClean="0">
                <a:latin typeface="Courier"/>
                <a:cs typeface="Courier"/>
              </a:rPr>
              <a:t> 111 001 011 100 101</a:t>
            </a:r>
          </a:p>
          <a:p>
            <a:pPr marL="130175" indent="0">
              <a:buNone/>
            </a:pPr>
            <a:endParaRPr lang="en-US" sz="2400" dirty="0">
              <a:latin typeface="Courier"/>
              <a:cs typeface="Courier"/>
            </a:endParaRPr>
          </a:p>
          <a:p>
            <a:pPr marL="742950" indent="0">
              <a:buNone/>
            </a:pPr>
            <a:r>
              <a:rPr lang="en-US" sz="2400" i="1" dirty="0" smtClean="0">
                <a:solidFill>
                  <a:srgbClr val="000000"/>
                </a:solidFill>
              </a:rPr>
              <a:t>Encryption </a:t>
            </a:r>
            <a:r>
              <a:rPr lang="en-US" sz="2400" i="1" dirty="0">
                <a:solidFill>
                  <a:srgbClr val="000000"/>
                </a:solidFill>
              </a:rPr>
              <a:t>key</a:t>
            </a:r>
            <a:r>
              <a:rPr lang="en-US" sz="2400" dirty="0">
                <a:solidFill>
                  <a:srgbClr val="000000"/>
                </a:solidFill>
              </a:rPr>
              <a:t>:</a:t>
            </a:r>
            <a:r>
              <a:rPr lang="en-US" sz="2400" i="1" dirty="0">
                <a:solidFill>
                  <a:srgbClr val="000000"/>
                </a:solidFill>
              </a:rPr>
              <a:t> </a:t>
            </a:r>
            <a:r>
              <a:rPr lang="en-US" sz="2400" dirty="0" smtClean="0">
                <a:solidFill>
                  <a:srgbClr val="000000"/>
                </a:solidFill>
              </a:rPr>
              <a:t>permutation among 2</a:t>
            </a:r>
            <a:r>
              <a:rPr lang="en-US" sz="2400" baseline="30000" dirty="0" smtClean="0">
                <a:solidFill>
                  <a:srgbClr val="000000"/>
                </a:solidFill>
              </a:rPr>
              <a:t>3</a:t>
            </a:r>
            <a:r>
              <a:rPr lang="en-US" sz="2400" dirty="0" smtClean="0">
                <a:solidFill>
                  <a:srgbClr val="000000"/>
                </a:solidFill>
              </a:rPr>
              <a:t>=8 3-bit blocks (8!=40,320 distinct permutations, </a:t>
            </a:r>
            <a:r>
              <a:rPr lang="en-US" sz="2400" i="1" dirty="0" smtClean="0">
                <a:solidFill>
                  <a:srgbClr val="000000"/>
                </a:solidFill>
              </a:rPr>
              <a:t>i.e., </a:t>
            </a:r>
            <a:r>
              <a:rPr lang="en-US" sz="2400" dirty="0" smtClean="0">
                <a:solidFill>
                  <a:srgbClr val="000000"/>
                </a:solidFill>
              </a:rPr>
              <a:t>key of size </a:t>
            </a:r>
            <a:r>
              <a:rPr lang="en-US" sz="2400" dirty="0" smtClean="0">
                <a:solidFill>
                  <a:srgbClr val="000000"/>
                </a:solidFill>
                <a:sym typeface="Symbol"/>
              </a:rPr>
              <a:t></a:t>
            </a:r>
            <a:r>
              <a:rPr lang="en-US" sz="2400" dirty="0" smtClean="0">
                <a:solidFill>
                  <a:srgbClr val="000000"/>
                </a:solidFill>
              </a:rPr>
              <a:t>log</a:t>
            </a:r>
            <a:r>
              <a:rPr lang="en-US" sz="2400" baseline="-25000" dirty="0" smtClean="0">
                <a:solidFill>
                  <a:srgbClr val="000000"/>
                </a:solidFill>
              </a:rPr>
              <a:t>2</a:t>
            </a:r>
            <a:r>
              <a:rPr lang="en-US" sz="2400" dirty="0" smtClean="0">
                <a:solidFill>
                  <a:srgbClr val="000000"/>
                </a:solidFill>
              </a:rPr>
              <a:t> 8!</a:t>
            </a:r>
            <a:r>
              <a:rPr lang="en-US" sz="2400" dirty="0" smtClean="0">
                <a:solidFill>
                  <a:srgbClr val="000000"/>
                </a:solidFill>
                <a:sym typeface="Symbol"/>
              </a:rPr>
              <a:t></a:t>
            </a:r>
            <a:r>
              <a:rPr lang="en-US" sz="2400" dirty="0" smtClean="0">
                <a:solidFill>
                  <a:srgbClr val="000000"/>
                </a:solidFill>
              </a:rPr>
              <a:t> = 16 bits    Why 16 bits? What do we use the 16 bits for?</a:t>
            </a:r>
            <a:endParaRPr lang="en-US" sz="2400" dirty="0">
              <a:solidFill>
                <a:srgbClr val="000000"/>
              </a:solidFill>
            </a:endParaRPr>
          </a:p>
          <a:p>
            <a:pPr marL="130175" indent="0">
              <a:buNone/>
            </a:pPr>
            <a:endParaRPr lang="en-US" sz="2400" dirty="0">
              <a:latin typeface="Courier"/>
              <a:cs typeface="Courier"/>
            </a:endParaRPr>
          </a:p>
          <a:p>
            <a:pPr marL="130175" indent="0">
              <a:buNone/>
            </a:pPr>
            <a:endParaRPr lang="en-US" sz="2400" dirty="0">
              <a:latin typeface="Courier"/>
              <a:cs typeface="Courier"/>
            </a:endParaRPr>
          </a:p>
          <a:p>
            <a:pPr marL="130175" indent="0">
              <a:buNone/>
            </a:pPr>
            <a:endParaRPr lang="en-US" sz="2400" dirty="0">
              <a:latin typeface="Courier"/>
              <a:cs typeface="Courier"/>
            </a:endParaRPr>
          </a:p>
          <a:p>
            <a:pPr marL="130175" indent="0">
              <a:buNone/>
            </a:pPr>
            <a:endParaRPr lang="en-US" sz="2400" dirty="0">
              <a:latin typeface="Courier"/>
              <a:cs typeface="Courier"/>
            </a:endParaRPr>
          </a:p>
          <a:p>
            <a:pPr marL="130175" indent="0">
              <a:buNone/>
            </a:pPr>
            <a:endParaRPr lang="en-US" dirty="0"/>
          </a:p>
        </p:txBody>
      </p:sp>
      <p:pic>
        <p:nvPicPr>
          <p:cNvPr id="38925" name="Picture 25" descr="BS00768_[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flipV="1">
            <a:off x="279089" y="6365615"/>
            <a:ext cx="511651" cy="2734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lide Number Placeholder 1"/>
          <p:cNvSpPr>
            <a:spLocks noGrp="1"/>
          </p:cNvSpPr>
          <p:nvPr>
            <p:ph type="sldNum" sz="quarter" idx="10"/>
          </p:nvPr>
        </p:nvSpPr>
        <p:spPr>
          <a:xfrm>
            <a:off x="9748419" y="7393037"/>
            <a:ext cx="309981" cy="215444"/>
          </a:xfrm>
        </p:spPr>
        <p:txBody>
          <a:bodyPr/>
          <a:lstStyle/>
          <a:p>
            <a:fld id="{0783864D-491B-0D48-9494-9F5AD408C5EE}" type="slidenum">
              <a:rPr lang="en-US" smtClean="0"/>
              <a:pPr/>
              <a:t>9</a:t>
            </a:fld>
            <a:endParaRPr lang="en-US" dirty="0"/>
          </a:p>
        </p:txBody>
      </p:sp>
      <p:grpSp>
        <p:nvGrpSpPr>
          <p:cNvPr id="10" name="Group 9"/>
          <p:cNvGrpSpPr/>
          <p:nvPr/>
        </p:nvGrpSpPr>
        <p:grpSpPr>
          <a:xfrm>
            <a:off x="7198971" y="3368069"/>
            <a:ext cx="2804845" cy="2545710"/>
            <a:chOff x="3143894" y="2928134"/>
            <a:chExt cx="2804845" cy="2545710"/>
          </a:xfrm>
        </p:grpSpPr>
        <p:sp>
          <p:nvSpPr>
            <p:cNvPr id="12" name="Rectangle 11"/>
            <p:cNvSpPr/>
            <p:nvPr/>
          </p:nvSpPr>
          <p:spPr bwMode="auto">
            <a:xfrm>
              <a:off x="3563007" y="3415862"/>
              <a:ext cx="1928648" cy="39939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3x8 decoder</a:t>
              </a:r>
            </a:p>
          </p:txBody>
        </p:sp>
        <p:cxnSp>
          <p:nvCxnSpPr>
            <p:cNvPr id="13" name="Straight Arrow Connector 12"/>
            <p:cNvCxnSpPr/>
            <p:nvPr/>
          </p:nvCxnSpPr>
          <p:spPr bwMode="auto">
            <a:xfrm>
              <a:off x="3791164" y="3226084"/>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4" name="Straight Arrow Connector 13"/>
            <p:cNvCxnSpPr/>
            <p:nvPr/>
          </p:nvCxnSpPr>
          <p:spPr bwMode="auto">
            <a:xfrm>
              <a:off x="4539456" y="3226084"/>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 name="Straight Arrow Connector 14"/>
            <p:cNvCxnSpPr/>
            <p:nvPr/>
          </p:nvCxnSpPr>
          <p:spPr bwMode="auto">
            <a:xfrm>
              <a:off x="5287748" y="3226084"/>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6" name="TextBox 15"/>
            <p:cNvSpPr txBox="1"/>
            <p:nvPr/>
          </p:nvSpPr>
          <p:spPr>
            <a:xfrm>
              <a:off x="3624651" y="2928134"/>
              <a:ext cx="341173" cy="369332"/>
            </a:xfrm>
            <a:prstGeom prst="rect">
              <a:avLst/>
            </a:prstGeom>
            <a:noFill/>
          </p:spPr>
          <p:txBody>
            <a:bodyPr wrap="square" rtlCol="0">
              <a:spAutoFit/>
            </a:bodyPr>
            <a:lstStyle/>
            <a:p>
              <a:pPr algn="ctr"/>
              <a:r>
                <a:rPr lang="en-US" dirty="0" smtClean="0">
                  <a:latin typeface="+mn-lt"/>
                </a:rPr>
                <a:t>1</a:t>
              </a:r>
              <a:endParaRPr lang="en-US" dirty="0">
                <a:latin typeface="+mn-lt"/>
              </a:endParaRPr>
            </a:p>
          </p:txBody>
        </p:sp>
        <p:sp>
          <p:nvSpPr>
            <p:cNvPr id="17" name="TextBox 16"/>
            <p:cNvSpPr txBox="1"/>
            <p:nvPr/>
          </p:nvSpPr>
          <p:spPr>
            <a:xfrm>
              <a:off x="4383217" y="2928134"/>
              <a:ext cx="341173" cy="369332"/>
            </a:xfrm>
            <a:prstGeom prst="rect">
              <a:avLst/>
            </a:prstGeom>
            <a:noFill/>
          </p:spPr>
          <p:txBody>
            <a:bodyPr wrap="square" rtlCol="0">
              <a:spAutoFit/>
            </a:bodyPr>
            <a:lstStyle/>
            <a:p>
              <a:pPr algn="ctr"/>
              <a:r>
                <a:rPr lang="en-US" dirty="0" smtClean="0">
                  <a:latin typeface="+mn-lt"/>
                </a:rPr>
                <a:t>2</a:t>
              </a:r>
              <a:endParaRPr lang="en-US" dirty="0">
                <a:latin typeface="+mn-lt"/>
              </a:endParaRPr>
            </a:p>
          </p:txBody>
        </p:sp>
        <p:sp>
          <p:nvSpPr>
            <p:cNvPr id="18" name="TextBox 17"/>
            <p:cNvSpPr txBox="1"/>
            <p:nvPr/>
          </p:nvSpPr>
          <p:spPr>
            <a:xfrm>
              <a:off x="5141783" y="2928134"/>
              <a:ext cx="341173" cy="369332"/>
            </a:xfrm>
            <a:prstGeom prst="rect">
              <a:avLst/>
            </a:prstGeom>
            <a:noFill/>
          </p:spPr>
          <p:txBody>
            <a:bodyPr wrap="square" rtlCol="0">
              <a:spAutoFit/>
            </a:bodyPr>
            <a:lstStyle/>
            <a:p>
              <a:pPr algn="ctr"/>
              <a:r>
                <a:rPr lang="en-US" dirty="0" smtClean="0">
                  <a:latin typeface="+mn-lt"/>
                </a:rPr>
                <a:t>3</a:t>
              </a:r>
              <a:endParaRPr lang="en-US" dirty="0">
                <a:latin typeface="+mn-lt"/>
              </a:endParaRPr>
            </a:p>
          </p:txBody>
        </p:sp>
        <p:sp>
          <p:nvSpPr>
            <p:cNvPr id="19" name="Rectangle 18"/>
            <p:cNvSpPr/>
            <p:nvPr/>
          </p:nvSpPr>
          <p:spPr bwMode="auto">
            <a:xfrm>
              <a:off x="3143894" y="4020318"/>
              <a:ext cx="2804845" cy="39939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8 blocks permutation</a:t>
              </a:r>
            </a:p>
          </p:txBody>
        </p:sp>
        <p:cxnSp>
          <p:nvCxnSpPr>
            <p:cNvPr id="20" name="Straight Arrow Connector 19"/>
            <p:cNvCxnSpPr/>
            <p:nvPr/>
          </p:nvCxnSpPr>
          <p:spPr bwMode="auto">
            <a:xfrm>
              <a:off x="3851098" y="3820266"/>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1" name="Straight Arrow Connector 20"/>
            <p:cNvCxnSpPr/>
            <p:nvPr/>
          </p:nvCxnSpPr>
          <p:spPr bwMode="auto">
            <a:xfrm>
              <a:off x="4044594" y="3818556"/>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2" name="Straight Arrow Connector 21"/>
            <p:cNvCxnSpPr/>
            <p:nvPr/>
          </p:nvCxnSpPr>
          <p:spPr bwMode="auto">
            <a:xfrm>
              <a:off x="4238090" y="3816846"/>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Straight Arrow Connector 22"/>
            <p:cNvCxnSpPr/>
            <p:nvPr/>
          </p:nvCxnSpPr>
          <p:spPr bwMode="auto">
            <a:xfrm>
              <a:off x="4431586" y="3815136"/>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4" name="Straight Arrow Connector 23"/>
            <p:cNvCxnSpPr/>
            <p:nvPr/>
          </p:nvCxnSpPr>
          <p:spPr bwMode="auto">
            <a:xfrm>
              <a:off x="4625082" y="3813426"/>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Straight Arrow Connector 24"/>
            <p:cNvCxnSpPr/>
            <p:nvPr/>
          </p:nvCxnSpPr>
          <p:spPr bwMode="auto">
            <a:xfrm>
              <a:off x="4808304" y="3811716"/>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6" name="Straight Arrow Connector 25"/>
            <p:cNvCxnSpPr/>
            <p:nvPr/>
          </p:nvCxnSpPr>
          <p:spPr bwMode="auto">
            <a:xfrm>
              <a:off x="5001800" y="3810006"/>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Straight Arrow Connector 26"/>
            <p:cNvCxnSpPr/>
            <p:nvPr/>
          </p:nvCxnSpPr>
          <p:spPr bwMode="auto">
            <a:xfrm>
              <a:off x="5226118" y="3808296"/>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8" name="Straight Arrow Connector 27"/>
            <p:cNvCxnSpPr/>
            <p:nvPr/>
          </p:nvCxnSpPr>
          <p:spPr bwMode="auto">
            <a:xfrm>
              <a:off x="3859662" y="4414448"/>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9" name="Straight Arrow Connector 28"/>
            <p:cNvCxnSpPr/>
            <p:nvPr/>
          </p:nvCxnSpPr>
          <p:spPr bwMode="auto">
            <a:xfrm>
              <a:off x="4053158" y="4412738"/>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0" name="Straight Arrow Connector 29"/>
            <p:cNvCxnSpPr/>
            <p:nvPr/>
          </p:nvCxnSpPr>
          <p:spPr bwMode="auto">
            <a:xfrm>
              <a:off x="4246654" y="4411028"/>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Straight Arrow Connector 30"/>
            <p:cNvCxnSpPr/>
            <p:nvPr/>
          </p:nvCxnSpPr>
          <p:spPr bwMode="auto">
            <a:xfrm>
              <a:off x="4440150" y="4409318"/>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2" name="Straight Arrow Connector 31"/>
            <p:cNvCxnSpPr/>
            <p:nvPr/>
          </p:nvCxnSpPr>
          <p:spPr bwMode="auto">
            <a:xfrm>
              <a:off x="4633646" y="4407608"/>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Straight Arrow Connector 32"/>
            <p:cNvCxnSpPr/>
            <p:nvPr/>
          </p:nvCxnSpPr>
          <p:spPr bwMode="auto">
            <a:xfrm>
              <a:off x="4816868" y="4405898"/>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4" name="Straight Arrow Connector 33"/>
            <p:cNvCxnSpPr/>
            <p:nvPr/>
          </p:nvCxnSpPr>
          <p:spPr bwMode="auto">
            <a:xfrm>
              <a:off x="5010364" y="4404188"/>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5" name="Straight Arrow Connector 34"/>
            <p:cNvCxnSpPr/>
            <p:nvPr/>
          </p:nvCxnSpPr>
          <p:spPr bwMode="auto">
            <a:xfrm>
              <a:off x="5234682" y="4402478"/>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6" name="Rectangle 35"/>
            <p:cNvSpPr/>
            <p:nvPr/>
          </p:nvSpPr>
          <p:spPr bwMode="auto">
            <a:xfrm>
              <a:off x="3571571" y="4595662"/>
              <a:ext cx="1928648" cy="39939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1019175"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2"/>
                  </a:solidFill>
                  <a:effectLst/>
                  <a:latin typeface="+mn-lt"/>
                </a:rPr>
                <a:t>3x8 decoder</a:t>
              </a:r>
            </a:p>
          </p:txBody>
        </p:sp>
        <p:cxnSp>
          <p:nvCxnSpPr>
            <p:cNvPr id="37" name="Straight Arrow Connector 36"/>
            <p:cNvCxnSpPr/>
            <p:nvPr/>
          </p:nvCxnSpPr>
          <p:spPr bwMode="auto">
            <a:xfrm>
              <a:off x="3799728" y="5001776"/>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8" name="Straight Arrow Connector 37"/>
            <p:cNvCxnSpPr/>
            <p:nvPr/>
          </p:nvCxnSpPr>
          <p:spPr bwMode="auto">
            <a:xfrm>
              <a:off x="4548020" y="5001776"/>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Straight Arrow Connector 38"/>
            <p:cNvCxnSpPr/>
            <p:nvPr/>
          </p:nvCxnSpPr>
          <p:spPr bwMode="auto">
            <a:xfrm>
              <a:off x="5296312" y="5001776"/>
              <a:ext cx="0" cy="18288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0" name="TextBox 39"/>
            <p:cNvSpPr txBox="1"/>
            <p:nvPr/>
          </p:nvSpPr>
          <p:spPr>
            <a:xfrm>
              <a:off x="3643489" y="5104512"/>
              <a:ext cx="341173" cy="369332"/>
            </a:xfrm>
            <a:prstGeom prst="rect">
              <a:avLst/>
            </a:prstGeom>
            <a:noFill/>
          </p:spPr>
          <p:txBody>
            <a:bodyPr wrap="square" rtlCol="0">
              <a:spAutoFit/>
            </a:bodyPr>
            <a:lstStyle/>
            <a:p>
              <a:pPr algn="ctr"/>
              <a:r>
                <a:rPr lang="en-US" dirty="0" smtClean="0">
                  <a:latin typeface="+mn-lt"/>
                </a:rPr>
                <a:t>1</a:t>
              </a:r>
              <a:endParaRPr lang="en-US" dirty="0">
                <a:latin typeface="+mn-lt"/>
              </a:endParaRPr>
            </a:p>
          </p:txBody>
        </p:sp>
        <p:sp>
          <p:nvSpPr>
            <p:cNvPr id="41" name="TextBox 40"/>
            <p:cNvSpPr txBox="1"/>
            <p:nvPr/>
          </p:nvSpPr>
          <p:spPr>
            <a:xfrm>
              <a:off x="4402055" y="5104512"/>
              <a:ext cx="341173" cy="369332"/>
            </a:xfrm>
            <a:prstGeom prst="rect">
              <a:avLst/>
            </a:prstGeom>
            <a:noFill/>
          </p:spPr>
          <p:txBody>
            <a:bodyPr wrap="square" rtlCol="0">
              <a:spAutoFit/>
            </a:bodyPr>
            <a:lstStyle/>
            <a:p>
              <a:pPr algn="ctr"/>
              <a:r>
                <a:rPr lang="en-US" dirty="0" smtClean="0">
                  <a:latin typeface="+mn-lt"/>
                </a:rPr>
                <a:t>2</a:t>
              </a:r>
              <a:endParaRPr lang="en-US" dirty="0">
                <a:latin typeface="+mn-lt"/>
              </a:endParaRPr>
            </a:p>
          </p:txBody>
        </p:sp>
        <p:sp>
          <p:nvSpPr>
            <p:cNvPr id="42" name="TextBox 41"/>
            <p:cNvSpPr txBox="1"/>
            <p:nvPr/>
          </p:nvSpPr>
          <p:spPr>
            <a:xfrm>
              <a:off x="5160621" y="5104512"/>
              <a:ext cx="341173" cy="369332"/>
            </a:xfrm>
            <a:prstGeom prst="rect">
              <a:avLst/>
            </a:prstGeom>
            <a:noFill/>
          </p:spPr>
          <p:txBody>
            <a:bodyPr wrap="square" rtlCol="0">
              <a:spAutoFit/>
            </a:bodyPr>
            <a:lstStyle/>
            <a:p>
              <a:pPr algn="ctr"/>
              <a:r>
                <a:rPr lang="en-US" dirty="0" smtClean="0">
                  <a:latin typeface="+mn-lt"/>
                </a:rPr>
                <a:t>3</a:t>
              </a:r>
              <a:endParaRPr lang="en-US" dirty="0">
                <a:latin typeface="+mn-lt"/>
              </a:endParaRPr>
            </a:p>
          </p:txBody>
        </p:sp>
      </p:grpSp>
      <p:graphicFrame>
        <p:nvGraphicFramePr>
          <p:cNvPr id="43" name="Table 42"/>
          <p:cNvGraphicFramePr>
            <a:graphicFrameLocks noGrp="1"/>
          </p:cNvGraphicFramePr>
          <p:nvPr>
            <p:extLst>
              <p:ext uri="{D42A27DB-BD31-4B8C-83A1-F6EECF244321}">
                <p14:modId xmlns:p14="http://schemas.microsoft.com/office/powerpoint/2010/main" xmlns="" val="1460934112"/>
              </p:ext>
            </p:extLst>
          </p:nvPr>
        </p:nvGraphicFramePr>
        <p:xfrm>
          <a:off x="5842973" y="3289075"/>
          <a:ext cx="1245456" cy="2966720"/>
        </p:xfrm>
        <a:graphic>
          <a:graphicData uri="http://schemas.openxmlformats.org/drawingml/2006/table">
            <a:tbl>
              <a:tblPr>
                <a:tableStyleId>{616DA210-FB5B-4158-B5E0-FEB733F419BA}</a:tableStyleId>
              </a:tblPr>
              <a:tblGrid>
                <a:gridCol w="622728"/>
                <a:gridCol w="622728"/>
              </a:tblGrid>
              <a:tr h="370840">
                <a:tc>
                  <a:txBody>
                    <a:bodyPr/>
                    <a:lstStyle/>
                    <a:p>
                      <a:r>
                        <a:rPr lang="en-US" b="0" dirty="0" smtClean="0"/>
                        <a:t>000</a:t>
                      </a:r>
                      <a:endParaRPr lang="en-US" b="0" dirty="0"/>
                    </a:p>
                  </a:txBody>
                  <a:tcPr/>
                </a:tc>
                <a:tc>
                  <a:txBody>
                    <a:bodyPr/>
                    <a:lstStyle/>
                    <a:p>
                      <a:r>
                        <a:rPr lang="en-US" b="0" dirty="0" smtClean="0"/>
                        <a:t>101</a:t>
                      </a:r>
                      <a:endParaRPr lang="en-US" b="0" dirty="0"/>
                    </a:p>
                  </a:txBody>
                  <a:tcPr/>
                </a:tc>
              </a:tr>
              <a:tr h="370840">
                <a:tc>
                  <a:txBody>
                    <a:bodyPr/>
                    <a:lstStyle/>
                    <a:p>
                      <a:r>
                        <a:rPr lang="en-US" dirty="0" smtClean="0"/>
                        <a:t>001</a:t>
                      </a:r>
                      <a:endParaRPr lang="en-US" dirty="0"/>
                    </a:p>
                  </a:txBody>
                  <a:tcPr/>
                </a:tc>
                <a:tc>
                  <a:txBody>
                    <a:bodyPr/>
                    <a:lstStyle/>
                    <a:p>
                      <a:r>
                        <a:rPr lang="en-US" dirty="0" smtClean="0"/>
                        <a:t>011</a:t>
                      </a:r>
                      <a:endParaRPr lang="en-US" dirty="0"/>
                    </a:p>
                  </a:txBody>
                  <a:tcPr/>
                </a:tc>
              </a:tr>
              <a:tr h="370840">
                <a:tc>
                  <a:txBody>
                    <a:bodyPr/>
                    <a:lstStyle/>
                    <a:p>
                      <a:r>
                        <a:rPr lang="en-US" dirty="0" smtClean="0"/>
                        <a:t>010</a:t>
                      </a:r>
                      <a:endParaRPr lang="en-US" dirty="0"/>
                    </a:p>
                  </a:txBody>
                  <a:tcPr/>
                </a:tc>
                <a:tc>
                  <a:txBody>
                    <a:bodyPr/>
                    <a:lstStyle/>
                    <a:p>
                      <a:r>
                        <a:rPr lang="en-US" dirty="0" smtClean="0"/>
                        <a:t>100</a:t>
                      </a:r>
                      <a:endParaRPr lang="en-US" dirty="0"/>
                    </a:p>
                  </a:txBody>
                  <a:tcPr/>
                </a:tc>
              </a:tr>
              <a:tr h="370840">
                <a:tc>
                  <a:txBody>
                    <a:bodyPr/>
                    <a:lstStyle/>
                    <a:p>
                      <a:r>
                        <a:rPr lang="en-US" dirty="0" smtClean="0"/>
                        <a:t>011</a:t>
                      </a:r>
                      <a:endParaRPr lang="en-US" dirty="0"/>
                    </a:p>
                  </a:txBody>
                  <a:tcPr/>
                </a:tc>
                <a:tc>
                  <a:txBody>
                    <a:bodyPr/>
                    <a:lstStyle/>
                    <a:p>
                      <a:r>
                        <a:rPr lang="en-US" dirty="0" smtClean="0"/>
                        <a:t>111</a:t>
                      </a:r>
                      <a:endParaRPr lang="en-US" dirty="0"/>
                    </a:p>
                  </a:txBody>
                  <a:tcPr/>
                </a:tc>
              </a:tr>
              <a:tr h="370840">
                <a:tc>
                  <a:txBody>
                    <a:bodyPr/>
                    <a:lstStyle/>
                    <a:p>
                      <a:r>
                        <a:rPr lang="en-US" dirty="0" smtClean="0"/>
                        <a:t>100</a:t>
                      </a:r>
                      <a:endParaRPr lang="en-US" dirty="0"/>
                    </a:p>
                  </a:txBody>
                  <a:tcPr/>
                </a:tc>
                <a:tc>
                  <a:txBody>
                    <a:bodyPr/>
                    <a:lstStyle/>
                    <a:p>
                      <a:r>
                        <a:rPr lang="en-US" dirty="0" smtClean="0"/>
                        <a:t>000</a:t>
                      </a:r>
                      <a:endParaRPr lang="en-US" dirty="0"/>
                    </a:p>
                  </a:txBody>
                  <a:tcPr/>
                </a:tc>
              </a:tr>
              <a:tr h="370840">
                <a:tc>
                  <a:txBody>
                    <a:bodyPr/>
                    <a:lstStyle/>
                    <a:p>
                      <a:r>
                        <a:rPr lang="en-US" dirty="0" smtClean="0"/>
                        <a:t>101</a:t>
                      </a:r>
                      <a:endParaRPr lang="en-US" dirty="0"/>
                    </a:p>
                  </a:txBody>
                  <a:tcPr/>
                </a:tc>
                <a:tc>
                  <a:txBody>
                    <a:bodyPr/>
                    <a:lstStyle/>
                    <a:p>
                      <a:r>
                        <a:rPr lang="en-US" dirty="0" smtClean="0"/>
                        <a:t>010</a:t>
                      </a:r>
                      <a:endParaRPr lang="en-US" dirty="0"/>
                    </a:p>
                  </a:txBody>
                  <a:tcPr/>
                </a:tc>
              </a:tr>
              <a:tr h="370840">
                <a:tc>
                  <a:txBody>
                    <a:bodyPr/>
                    <a:lstStyle/>
                    <a:p>
                      <a:r>
                        <a:rPr lang="en-US" dirty="0" smtClean="0"/>
                        <a:t>110</a:t>
                      </a:r>
                      <a:endParaRPr lang="en-US" dirty="0"/>
                    </a:p>
                  </a:txBody>
                  <a:tcPr/>
                </a:tc>
                <a:tc>
                  <a:txBody>
                    <a:bodyPr/>
                    <a:lstStyle/>
                    <a:p>
                      <a:r>
                        <a:rPr lang="en-US" dirty="0" smtClean="0"/>
                        <a:t>001</a:t>
                      </a:r>
                      <a:endParaRPr lang="en-US" dirty="0"/>
                    </a:p>
                  </a:txBody>
                  <a:tcPr/>
                </a:tc>
              </a:tr>
              <a:tr h="370840">
                <a:tc>
                  <a:txBody>
                    <a:bodyPr/>
                    <a:lstStyle/>
                    <a:p>
                      <a:r>
                        <a:rPr lang="en-US" dirty="0" smtClean="0"/>
                        <a:t>111</a:t>
                      </a:r>
                      <a:endParaRPr lang="en-US" dirty="0"/>
                    </a:p>
                  </a:txBody>
                  <a:tcPr/>
                </a:tc>
                <a:tc>
                  <a:txBody>
                    <a:bodyPr/>
                    <a:lstStyle/>
                    <a:p>
                      <a:r>
                        <a:rPr lang="en-US" dirty="0" smtClean="0"/>
                        <a:t>110</a:t>
                      </a:r>
                    </a:p>
                  </a:txBody>
                  <a:tcPr/>
                </a:tc>
              </a:tr>
            </a:tbl>
          </a:graphicData>
        </a:graphic>
      </p:graphicFrame>
    </p:spTree>
    <p:extLst>
      <p:ext uri="{BB962C8B-B14F-4D97-AF65-F5344CB8AC3E}">
        <p14:creationId xmlns:p14="http://schemas.microsoft.com/office/powerpoint/2010/main" xmlns="" val="942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80163075</TotalTime>
  <Pages>9</Pages>
  <Words>5707</Words>
  <Application>Microsoft Office PowerPoint</Application>
  <PresentationFormat>Custom</PresentationFormat>
  <Paragraphs>786</Paragraphs>
  <Slides>59</Slides>
  <Notes>59</Notes>
  <HiddenSlides>2</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59</vt:i4>
      </vt:variant>
    </vt:vector>
  </HeadingPairs>
  <TitlesOfParts>
    <vt:vector size="62" baseType="lpstr">
      <vt:lpstr>1_Blank Presentation</vt:lpstr>
      <vt:lpstr>Blank Presentation</vt:lpstr>
      <vt:lpstr>Equation</vt:lpstr>
      <vt:lpstr>24. Principles of Network Security/ Internet Attacks and Defenses</vt:lpstr>
      <vt:lpstr>Course Evaluation Time</vt:lpstr>
      <vt:lpstr>Four Elements of Network Security</vt:lpstr>
      <vt:lpstr>A Traditional Model of Security</vt:lpstr>
      <vt:lpstr>The Language of Cryptography</vt:lpstr>
      <vt:lpstr>Simple Encryption Scheme</vt:lpstr>
      <vt:lpstr>Breaking an Encryption Scheme</vt:lpstr>
      <vt:lpstr>Block Cipher Encryption – (1)</vt:lpstr>
      <vt:lpstr>Block Cipher Encryption – (2)</vt:lpstr>
      <vt:lpstr>Symmetric Key Cryptography</vt:lpstr>
      <vt:lpstr>Block Ciphers</vt:lpstr>
      <vt:lpstr>General Cipher Block Chaining</vt:lpstr>
      <vt:lpstr>Data Encryption Standard (DES)</vt:lpstr>
      <vt:lpstr>DES Cipher</vt:lpstr>
      <vt:lpstr>Public Key Cryptography</vt:lpstr>
      <vt:lpstr>Public Key Cryptography</vt:lpstr>
      <vt:lpstr>One-Way Functions</vt:lpstr>
      <vt:lpstr>Background: Modulo Arithmetic</vt:lpstr>
      <vt:lpstr>Creating an RSA Key Pair</vt:lpstr>
      <vt:lpstr>RSA Encryption/Decryption</vt:lpstr>
      <vt:lpstr>Slide 21</vt:lpstr>
      <vt:lpstr>RSA Encryption/Decryption</vt:lpstr>
      <vt:lpstr>Simple RSA Example</vt:lpstr>
      <vt:lpstr>Simple RSA Example</vt:lpstr>
      <vt:lpstr>Simple RSA Example</vt:lpstr>
      <vt:lpstr>More About RSA Operation</vt:lpstr>
      <vt:lpstr>Elements of Network Security</vt:lpstr>
      <vt:lpstr>Digital Signatures</vt:lpstr>
      <vt:lpstr>Certificate Authorities</vt:lpstr>
      <vt:lpstr>Elements of Network Security</vt:lpstr>
      <vt:lpstr>Verifying Message Integrity</vt:lpstr>
      <vt:lpstr>Sample Material from Arbor Networks 2014 Report</vt:lpstr>
      <vt:lpstr>Elements of Network Security</vt:lpstr>
      <vt:lpstr>Traffic Attacks &amp; Defenses Overview</vt:lpstr>
      <vt:lpstr>First Some Definitions</vt:lpstr>
      <vt:lpstr>RFC 4948 - Report from the  IAB workshop on Unwanted Traffic</vt:lpstr>
      <vt:lpstr>Network Ingress Filtering</vt:lpstr>
      <vt:lpstr>Black-Hole Router</vt:lpstr>
      <vt:lpstr>Sink Holes</vt:lpstr>
      <vt:lpstr>DNS Attacks</vt:lpstr>
      <vt:lpstr>DNS Attacks (continued)</vt:lpstr>
      <vt:lpstr>Application Layer attacks:  Low-Rate TCP-Targeted Denial of Service Attacks</vt:lpstr>
      <vt:lpstr>Attack on Routing Protocols</vt:lpstr>
      <vt:lpstr>Some OSPF Attacks</vt:lpstr>
      <vt:lpstr>RFC 4272 - BGP Security Vulnerabilities Analysis</vt:lpstr>
      <vt:lpstr>BGP Man-In-The-Middle Attacks</vt:lpstr>
      <vt:lpstr>BGPSEC draft-ietf-sidr-bgpsec-protocol-23 draft-ietf-sidr-bgpsec-overview-08</vt:lpstr>
      <vt:lpstr>Exercises</vt:lpstr>
      <vt:lpstr>Exercises</vt:lpstr>
      <vt:lpstr>Exercises</vt:lpstr>
      <vt:lpstr>Exercises</vt:lpstr>
      <vt:lpstr>Exercises</vt:lpstr>
      <vt:lpstr>Exercises</vt:lpstr>
      <vt:lpstr>Exercises</vt:lpstr>
      <vt:lpstr>Exercises</vt:lpstr>
      <vt:lpstr>Exercises</vt:lpstr>
      <vt:lpstr>Exercises</vt:lpstr>
      <vt:lpstr>Exercises</vt:lpstr>
      <vt:lpstr>Exercises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Roch</dc:creator>
  <cp:lastModifiedBy>Roch Guerin</cp:lastModifiedBy>
  <cp:revision>1176</cp:revision>
  <cp:lastPrinted>2013-11-05T18:31:38Z</cp:lastPrinted>
  <dcterms:created xsi:type="dcterms:W3CDTF">2013-06-28T18:06:07Z</dcterms:created>
  <dcterms:modified xsi:type="dcterms:W3CDTF">2017-06-30T18:57:06Z</dcterms:modified>
</cp:coreProperties>
</file>